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4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5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6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90" r:id="rId5"/>
    <p:sldMasterId id="2147483741" r:id="rId6"/>
    <p:sldMasterId id="2147483765" r:id="rId7"/>
    <p:sldMasterId id="2147483813" r:id="rId8"/>
    <p:sldMasterId id="2147483822" r:id="rId9"/>
    <p:sldMasterId id="2147483846" r:id="rId10"/>
  </p:sldMasterIdLst>
  <p:notesMasterIdLst>
    <p:notesMasterId r:id="rId51"/>
  </p:notesMasterIdLst>
  <p:sldIdLst>
    <p:sldId id="2147473663" r:id="rId11"/>
    <p:sldId id="2147483509" r:id="rId12"/>
    <p:sldId id="2147472346" r:id="rId13"/>
    <p:sldId id="2147481288" r:id="rId14"/>
    <p:sldId id="265" r:id="rId15"/>
    <p:sldId id="2147481298" r:id="rId16"/>
    <p:sldId id="2147479344" r:id="rId17"/>
    <p:sldId id="262" r:id="rId18"/>
    <p:sldId id="2147481297" r:id="rId19"/>
    <p:sldId id="2147481289" r:id="rId20"/>
    <p:sldId id="2147481287" r:id="rId21"/>
    <p:sldId id="2147481271" r:id="rId22"/>
    <p:sldId id="2147481254" r:id="rId23"/>
    <p:sldId id="2147481270" r:id="rId24"/>
    <p:sldId id="345" r:id="rId25"/>
    <p:sldId id="2147481290" r:id="rId26"/>
    <p:sldId id="2147481268" r:id="rId27"/>
    <p:sldId id="2147481303" r:id="rId28"/>
    <p:sldId id="2147481139" r:id="rId29"/>
    <p:sldId id="2147480422" r:id="rId30"/>
    <p:sldId id="2147481285" r:id="rId31"/>
    <p:sldId id="2147481292" r:id="rId32"/>
    <p:sldId id="2147481302" r:id="rId33"/>
    <p:sldId id="2147481300" r:id="rId34"/>
    <p:sldId id="2147480321" r:id="rId35"/>
    <p:sldId id="2147481301" r:id="rId36"/>
    <p:sldId id="2147481275" r:id="rId37"/>
    <p:sldId id="2147481208" r:id="rId38"/>
    <p:sldId id="2146846755" r:id="rId39"/>
    <p:sldId id="2147481194" r:id="rId40"/>
    <p:sldId id="2147481276" r:id="rId41"/>
    <p:sldId id="2147481277" r:id="rId42"/>
    <p:sldId id="2147481294" r:id="rId43"/>
    <p:sldId id="2147481278" r:id="rId44"/>
    <p:sldId id="2147481267" r:id="rId45"/>
    <p:sldId id="257" r:id="rId46"/>
    <p:sldId id="2147481279" r:id="rId47"/>
    <p:sldId id="2147481293" r:id="rId48"/>
    <p:sldId id="2147480485" r:id="rId49"/>
    <p:sldId id="2147483510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Wang, Su" initials="SW" lastIdx="1" clrIdx="6">
    <p:extLst>
      <p:ext uri="{19B8F6BF-5375-455C-9EA6-DF929625EA0E}">
        <p15:presenceInfo xmlns:p15="http://schemas.microsoft.com/office/powerpoint/2012/main" userId="S::suwang@sbhcs.com::d4143876-5800-4e6f-9e09-ed52179813e4" providerId="AD"/>
      </p:ext>
    </p:extLst>
  </p:cmAuthor>
  <p:cmAuthor id="1" name="Karen Straube-West" initials="KS" lastIdx="50" clrIdx="0">
    <p:extLst>
      <p:ext uri="{19B8F6BF-5375-455C-9EA6-DF929625EA0E}">
        <p15:presenceInfo xmlns:p15="http://schemas.microsoft.com/office/powerpoint/2012/main" userId="S::kstraubewest@cealliance.com::f3c40c67-8d76-4132-8866-357ae5e1eb7f" providerId="AD"/>
      </p:ext>
    </p:extLst>
  </p:cmAuthor>
  <p:cmAuthor id="8" name="Andrea Boecler" initials="AB" lastIdx="3" clrIdx="7">
    <p:extLst>
      <p:ext uri="{19B8F6BF-5375-455C-9EA6-DF929625EA0E}">
        <p15:presenceInfo xmlns:p15="http://schemas.microsoft.com/office/powerpoint/2012/main" userId="S::aboecler@clinicaloptions.com::28e82037-1239-4052-943b-ae184e0bc2af" providerId="AD"/>
      </p:ext>
    </p:extLst>
  </p:cmAuthor>
  <p:cmAuthor id="2" name="Jennifer Eimers" initials="JE" lastIdx="8" clrIdx="1">
    <p:extLst>
      <p:ext uri="{19B8F6BF-5375-455C-9EA6-DF929625EA0E}">
        <p15:presenceInfo xmlns:p15="http://schemas.microsoft.com/office/powerpoint/2012/main" userId="S::jeimers@clinicaloptions.com::e496f3f7-6a48-4339-9b0c-9f426a43f948" providerId="AD"/>
      </p:ext>
    </p:extLst>
  </p:cmAuthor>
  <p:cmAuthor id="3" name="Brendan Maney" initials="BM" lastIdx="2" clrIdx="2">
    <p:extLst>
      <p:ext uri="{19B8F6BF-5375-455C-9EA6-DF929625EA0E}">
        <p15:presenceInfo xmlns:p15="http://schemas.microsoft.com/office/powerpoint/2012/main" userId="S::bmaney@clinicaloptions.com::eedbaf4b-d85d-4f88-a5e7-0f781e7cb24b" providerId="AD"/>
      </p:ext>
    </p:extLst>
  </p:cmAuthor>
  <p:cmAuthor id="4" name="Hillary Tunggal" initials="HT" lastIdx="105" clrIdx="3">
    <p:extLst>
      <p:ext uri="{19B8F6BF-5375-455C-9EA6-DF929625EA0E}">
        <p15:presenceInfo xmlns:p15="http://schemas.microsoft.com/office/powerpoint/2012/main" userId="S::htunggal@cealliance.com::ad64bda3-5530-4833-84b4-5d3ed1bf5c1c" providerId="AD"/>
      </p:ext>
    </p:extLst>
  </p:cmAuthor>
  <p:cmAuthor id="5" name="Zachary Schwartz" initials="ZS" lastIdx="80" clrIdx="4">
    <p:extLst>
      <p:ext uri="{19B8F6BF-5375-455C-9EA6-DF929625EA0E}">
        <p15:presenceInfo xmlns:p15="http://schemas.microsoft.com/office/powerpoint/2012/main" userId="S::zschwartz@clinicaloptions.com::64648e91-b212-4092-bee8-eff2e880b6f9" providerId="AD"/>
      </p:ext>
    </p:extLst>
  </p:cmAuthor>
  <p:cmAuthor id="6" name="Su Wang" initials="SW" lastIdx="6" clrIdx="5">
    <p:extLst>
      <p:ext uri="{19B8F6BF-5375-455C-9EA6-DF929625EA0E}">
        <p15:presenceInfo xmlns:p15="http://schemas.microsoft.com/office/powerpoint/2012/main" userId="213d250415c1900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F0EE"/>
    <a:srgbClr val="B937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2EC8D5-7C24-4D27-8519-A08F8A28F619}" v="2" dt="2026-03-06T14:46:03.6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82" autoAdjust="0"/>
    <p:restoredTop sz="83820" autoAdjust="0"/>
  </p:normalViewPr>
  <p:slideViewPr>
    <p:cSldViewPr snapToGrid="0">
      <p:cViewPr varScale="1">
        <p:scale>
          <a:sx n="62" d="100"/>
          <a:sy n="62" d="100"/>
        </p:scale>
        <p:origin x="70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microsoft.com/office/2015/10/relationships/revisionInfo" Target="revisionInfo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2201B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4DD-46FE-A51C-792FD37BA6FD}"/>
              </c:ext>
            </c:extLst>
          </c:dPt>
          <c:dPt>
            <c:idx val="1"/>
            <c:bubble3D val="0"/>
            <c:spPr>
              <a:solidFill>
                <a:srgbClr val="E0450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4DD-46FE-A51C-792FD37BA6F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4DD-46FE-A51C-792FD37BA6F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4DD-46FE-A51C-792FD37BA6FD}"/>
              </c:ext>
            </c:extLst>
          </c:dPt>
          <c:dLbls>
            <c:dLbl>
              <c:idx val="0"/>
              <c:layout>
                <c:manualLayout>
                  <c:x val="-0.24617025331965836"/>
                  <c:y val="9.931083651369975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bg2"/>
                      </a:solidFill>
                      <a:latin typeface="Century Gothic" panose="020B0502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4DD-46FE-A51C-792FD37BA6FD}"/>
                </c:ext>
              </c:extLst>
            </c:dLbl>
            <c:dLbl>
              <c:idx val="1"/>
              <c:layout>
                <c:manualLayout>
                  <c:x val="0.22872741134719587"/>
                  <c:y val="-0.3651347619702500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bg2"/>
                      </a:solidFill>
                      <a:latin typeface="Century Gothic" panose="020B0502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4DD-46FE-A51C-792FD37BA6F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0.00%</c:formatCode>
                <c:ptCount val="4"/>
                <c:pt idx="0">
                  <c:v>0.27600000000000002</c:v>
                </c:pt>
                <c:pt idx="1">
                  <c:v>0.72399999999999998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4DD-46FE-A51C-792FD37BA6FD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pPr>
            <a:endParaRPr lang="en-US" sz="1400" b="1">
              <a:solidFill>
                <a:schemeClr val="tx1"/>
              </a:solidFill>
            </a:endParaRPr>
          </a:p>
          <a:p>
            <a:pPr>
              <a:defRPr b="1">
                <a:solidFill>
                  <a:schemeClr val="tx1"/>
                </a:solidFill>
              </a:defRPr>
            </a:pPr>
            <a:endParaRPr lang="en-US" sz="1400" b="1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2956048893391869"/>
          <c:y val="5.6292295615458102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Poppins" panose="00000500000000000000" pitchFamily="2" charset="0"/>
              <a:ea typeface="+mn-ea"/>
              <a:cs typeface="Poppins" panose="00000500000000000000" pitchFamily="2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9DC3E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E0450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D64-4A9F-B255-A778844CE0FC}"/>
              </c:ext>
            </c:extLst>
          </c:dPt>
          <c:dPt>
            <c:idx val="1"/>
            <c:invertIfNegative val="0"/>
            <c:bubble3D val="0"/>
            <c:spPr>
              <a:solidFill>
                <a:srgbClr val="2201B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8C1-4A0E-814E-16B393E790EC}"/>
              </c:ext>
            </c:extLst>
          </c:dPt>
          <c:cat>
            <c:strRef>
              <c:f>Sheet1!$A$2:$A$4</c:f>
              <c:strCache>
                <c:ptCount val="2"/>
                <c:pt idx="0">
                  <c:v>类别 2</c:v>
                </c:pt>
                <c:pt idx="1">
                  <c:v>类别 3</c:v>
                </c:pt>
              </c:strCache>
            </c:strRef>
          </c:cat>
          <c:val>
            <c:numRef>
              <c:f>Sheet1!$B$2:$B$4</c:f>
              <c:numCache>
                <c:formatCode>0.00%</c:formatCode>
                <c:ptCount val="3"/>
                <c:pt idx="0">
                  <c:v>0.65200000000000002</c:v>
                </c:pt>
                <c:pt idx="1">
                  <c:v>0.60399999999999998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8C1-4A0E-814E-16B393E790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2"/>
                <c:pt idx="0">
                  <c:v>类别 2</c:v>
                </c:pt>
                <c:pt idx="1">
                  <c:v>类别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5-48C1-4A0E-814E-16B393E790E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2"/>
                <c:pt idx="0">
                  <c:v>类别 2</c:v>
                </c:pt>
                <c:pt idx="1">
                  <c:v>类别 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6-48C1-4A0E-814E-16B393E790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4"/>
        <c:overlap val="83"/>
        <c:axId val="660510624"/>
        <c:axId val="660510952"/>
      </c:barChart>
      <c:catAx>
        <c:axId val="6605106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60510952"/>
        <c:crosses val="autoZero"/>
        <c:auto val="1"/>
        <c:lblAlgn val="ctr"/>
        <c:lblOffset val="100"/>
        <c:noMultiLvlLbl val="0"/>
      </c:catAx>
      <c:valAx>
        <c:axId val="660510952"/>
        <c:scaling>
          <c:orientation val="minMax"/>
          <c:max val="1"/>
        </c:scaling>
        <c:delete val="0"/>
        <c:axPos val="l"/>
        <c:numFmt formatCode="0%" sourceLinked="0"/>
        <c:majorTickMark val="out"/>
        <c:minorTickMark val="none"/>
        <c:tickLblPos val="nextTo"/>
        <c:spPr>
          <a:noFill/>
          <a:ln w="12700">
            <a:solidFill>
              <a:srgbClr val="161616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pPr>
            <a:endParaRPr lang="en-US"/>
          </a:p>
        </c:txPr>
        <c:crossAx val="660510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Poppins" panose="00000500000000000000" pitchFamily="2" charset="0"/>
          <a:cs typeface="Poppins" panose="00000500000000000000" pitchFamily="2" charset="0"/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5BAE5D-7126-4AA2-B1B0-54110DC7C51E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F6C99A-761B-4C98-A835-8DAAC363C0BF}">
      <dgm:prSet phldrT="[Text]" phldr="0"/>
      <dgm:spPr/>
      <dgm:t>
        <a:bodyPr/>
        <a:lstStyle/>
        <a:p>
          <a:r>
            <a:rPr lang="en-US" b="1"/>
            <a:t>Economic Stability</a:t>
          </a:r>
        </a:p>
      </dgm:t>
    </dgm:pt>
    <dgm:pt modelId="{996B2498-D575-4D58-8BFB-9D730547E726}" type="parTrans" cxnId="{37FFF4F3-B0DF-470D-A716-32F74A10AE19}">
      <dgm:prSet/>
      <dgm:spPr/>
      <dgm:t>
        <a:bodyPr/>
        <a:lstStyle/>
        <a:p>
          <a:endParaRPr lang="en-US"/>
        </a:p>
      </dgm:t>
    </dgm:pt>
    <dgm:pt modelId="{ABF90E31-DF63-4375-946C-953ED2874DE7}" type="sibTrans" cxnId="{37FFF4F3-B0DF-470D-A716-32F74A10AE19}">
      <dgm:prSet/>
      <dgm:spPr/>
      <dgm:t>
        <a:bodyPr/>
        <a:lstStyle/>
        <a:p>
          <a:endParaRPr lang="en-US"/>
        </a:p>
      </dgm:t>
    </dgm:pt>
    <dgm:pt modelId="{5153DD76-66F9-406E-A923-87C9651513D8}">
      <dgm:prSet phldrT="[Text]" phldr="0"/>
      <dgm:spPr/>
      <dgm:t>
        <a:bodyPr/>
        <a:lstStyle/>
        <a:p>
          <a:r>
            <a:rPr lang="en-US" b="1"/>
            <a:t>Social and Community Context</a:t>
          </a:r>
        </a:p>
      </dgm:t>
    </dgm:pt>
    <dgm:pt modelId="{73D3943B-CF49-49B1-8433-95AB01A96E85}" type="parTrans" cxnId="{E41DD335-2DF2-4BC0-8929-1559292CBD97}">
      <dgm:prSet/>
      <dgm:spPr/>
      <dgm:t>
        <a:bodyPr/>
        <a:lstStyle/>
        <a:p>
          <a:endParaRPr lang="en-US"/>
        </a:p>
      </dgm:t>
    </dgm:pt>
    <dgm:pt modelId="{E7F311F3-3686-429B-9091-92760E47846C}" type="sibTrans" cxnId="{E41DD335-2DF2-4BC0-8929-1559292CBD97}">
      <dgm:prSet/>
      <dgm:spPr/>
      <dgm:t>
        <a:bodyPr/>
        <a:lstStyle/>
        <a:p>
          <a:endParaRPr lang="en-US"/>
        </a:p>
      </dgm:t>
    </dgm:pt>
    <dgm:pt modelId="{07BCF241-47EB-49AD-9828-390E160D0A42}">
      <dgm:prSet phldrT="[Text]" phldr="0"/>
      <dgm:spPr/>
      <dgm:t>
        <a:bodyPr/>
        <a:lstStyle/>
        <a:p>
          <a:r>
            <a:rPr lang="en-US" b="1"/>
            <a:t>Education</a:t>
          </a:r>
        </a:p>
      </dgm:t>
    </dgm:pt>
    <dgm:pt modelId="{E77AA8B7-07D5-4F16-86DA-A017F1D49FB1}" type="parTrans" cxnId="{3023215D-5A80-454B-A3B5-51B478DCA00E}">
      <dgm:prSet/>
      <dgm:spPr/>
      <dgm:t>
        <a:bodyPr/>
        <a:lstStyle/>
        <a:p>
          <a:endParaRPr lang="en-US"/>
        </a:p>
      </dgm:t>
    </dgm:pt>
    <dgm:pt modelId="{D575B1E8-32F5-482E-98A9-F279F9A09349}" type="sibTrans" cxnId="{3023215D-5A80-454B-A3B5-51B478DCA00E}">
      <dgm:prSet/>
      <dgm:spPr/>
      <dgm:t>
        <a:bodyPr/>
        <a:lstStyle/>
        <a:p>
          <a:endParaRPr lang="en-US"/>
        </a:p>
      </dgm:t>
    </dgm:pt>
    <dgm:pt modelId="{A71C4BB1-71D2-4D70-8926-282FCD8B7D07}">
      <dgm:prSet phldrT="[Text]" phldr="0"/>
      <dgm:spPr/>
      <dgm:t>
        <a:bodyPr/>
        <a:lstStyle/>
        <a:p>
          <a:r>
            <a:rPr lang="en-US" b="1"/>
            <a:t>Healthcare and Access to Care</a:t>
          </a:r>
        </a:p>
      </dgm:t>
    </dgm:pt>
    <dgm:pt modelId="{4A9481CB-77C2-4308-A7E3-8CA11FABE437}" type="parTrans" cxnId="{C8E3B29F-CC24-4646-9EFA-30525D1DE052}">
      <dgm:prSet/>
      <dgm:spPr/>
      <dgm:t>
        <a:bodyPr/>
        <a:lstStyle/>
        <a:p>
          <a:endParaRPr lang="en-US"/>
        </a:p>
      </dgm:t>
    </dgm:pt>
    <dgm:pt modelId="{587EE386-6A0D-4E6D-941B-D0D7D8C1E40F}" type="sibTrans" cxnId="{C8E3B29F-CC24-4646-9EFA-30525D1DE052}">
      <dgm:prSet/>
      <dgm:spPr/>
      <dgm:t>
        <a:bodyPr/>
        <a:lstStyle/>
        <a:p>
          <a:endParaRPr lang="en-US"/>
        </a:p>
      </dgm:t>
    </dgm:pt>
    <dgm:pt modelId="{1E27640C-707E-4775-ACF8-7F4DA4C9220C}">
      <dgm:prSet phldrT="[Text]" phldr="0"/>
      <dgm:spPr/>
      <dgm:t>
        <a:bodyPr/>
        <a:lstStyle/>
        <a:p>
          <a:r>
            <a:rPr lang="en-US" b="1"/>
            <a:t>Neighborhood Environment</a:t>
          </a:r>
        </a:p>
      </dgm:t>
    </dgm:pt>
    <dgm:pt modelId="{2E88A0EB-0EF9-4417-B072-8929361F1B5E}" type="parTrans" cxnId="{16CC1900-E62A-4908-AC40-E17F047811D1}">
      <dgm:prSet/>
      <dgm:spPr/>
      <dgm:t>
        <a:bodyPr/>
        <a:lstStyle/>
        <a:p>
          <a:endParaRPr lang="en-US"/>
        </a:p>
      </dgm:t>
    </dgm:pt>
    <dgm:pt modelId="{B0FF60B5-B7EA-4DF2-BD0A-A1E96E32AA7D}" type="sibTrans" cxnId="{16CC1900-E62A-4908-AC40-E17F047811D1}">
      <dgm:prSet/>
      <dgm:spPr/>
      <dgm:t>
        <a:bodyPr/>
        <a:lstStyle/>
        <a:p>
          <a:endParaRPr lang="en-US"/>
        </a:p>
      </dgm:t>
    </dgm:pt>
    <dgm:pt modelId="{AA42A6E3-1C60-4370-86DB-6B2C6157BB57}" type="pres">
      <dgm:prSet presAssocID="{905BAE5D-7126-4AA2-B1B0-54110DC7C51E}" presName="Name0" presStyleCnt="0">
        <dgm:presLayoutVars>
          <dgm:dir/>
          <dgm:resizeHandles val="exact"/>
        </dgm:presLayoutVars>
      </dgm:prSet>
      <dgm:spPr/>
    </dgm:pt>
    <dgm:pt modelId="{28D41ED4-0A77-4C89-95A9-151916C87AB1}" type="pres">
      <dgm:prSet presAssocID="{905BAE5D-7126-4AA2-B1B0-54110DC7C51E}" presName="cycle" presStyleCnt="0"/>
      <dgm:spPr/>
    </dgm:pt>
    <dgm:pt modelId="{BCD8DD6D-790A-4CCB-8E77-36510D594234}" type="pres">
      <dgm:prSet presAssocID="{EDF6C99A-761B-4C98-A835-8DAAC363C0BF}" presName="nodeFirstNode" presStyleLbl="node1" presStyleIdx="0" presStyleCnt="5">
        <dgm:presLayoutVars>
          <dgm:bulletEnabled val="1"/>
        </dgm:presLayoutVars>
      </dgm:prSet>
      <dgm:spPr/>
    </dgm:pt>
    <dgm:pt modelId="{58A22071-FCAF-472C-AF8E-C12E4B5DC5A5}" type="pres">
      <dgm:prSet presAssocID="{ABF90E31-DF63-4375-946C-953ED2874DE7}" presName="sibTransFirstNode" presStyleLbl="bgShp" presStyleIdx="0" presStyleCnt="1"/>
      <dgm:spPr/>
    </dgm:pt>
    <dgm:pt modelId="{ED2E6245-9B56-41A6-BB35-A1D9F843F59E}" type="pres">
      <dgm:prSet presAssocID="{5153DD76-66F9-406E-A923-87C9651513D8}" presName="nodeFollowingNodes" presStyleLbl="node1" presStyleIdx="1" presStyleCnt="5">
        <dgm:presLayoutVars>
          <dgm:bulletEnabled val="1"/>
        </dgm:presLayoutVars>
      </dgm:prSet>
      <dgm:spPr/>
    </dgm:pt>
    <dgm:pt modelId="{ABFF7A0A-FCB9-4D57-B41C-0350BA006922}" type="pres">
      <dgm:prSet presAssocID="{07BCF241-47EB-49AD-9828-390E160D0A42}" presName="nodeFollowingNodes" presStyleLbl="node1" presStyleIdx="2" presStyleCnt="5">
        <dgm:presLayoutVars>
          <dgm:bulletEnabled val="1"/>
        </dgm:presLayoutVars>
      </dgm:prSet>
      <dgm:spPr/>
    </dgm:pt>
    <dgm:pt modelId="{688B322D-4F89-4DC4-A187-89238896F811}" type="pres">
      <dgm:prSet presAssocID="{A71C4BB1-71D2-4D70-8926-282FCD8B7D07}" presName="nodeFollowingNodes" presStyleLbl="node1" presStyleIdx="3" presStyleCnt="5">
        <dgm:presLayoutVars>
          <dgm:bulletEnabled val="1"/>
        </dgm:presLayoutVars>
      </dgm:prSet>
      <dgm:spPr/>
    </dgm:pt>
    <dgm:pt modelId="{ED896B11-6447-4E84-826F-FF2296CA16C7}" type="pres">
      <dgm:prSet presAssocID="{1E27640C-707E-4775-ACF8-7F4DA4C9220C}" presName="nodeFollowingNodes" presStyleLbl="node1" presStyleIdx="4" presStyleCnt="5">
        <dgm:presLayoutVars>
          <dgm:bulletEnabled val="1"/>
        </dgm:presLayoutVars>
      </dgm:prSet>
      <dgm:spPr/>
    </dgm:pt>
  </dgm:ptLst>
  <dgm:cxnLst>
    <dgm:cxn modelId="{16CC1900-E62A-4908-AC40-E17F047811D1}" srcId="{905BAE5D-7126-4AA2-B1B0-54110DC7C51E}" destId="{1E27640C-707E-4775-ACF8-7F4DA4C9220C}" srcOrd="4" destOrd="0" parTransId="{2E88A0EB-0EF9-4417-B072-8929361F1B5E}" sibTransId="{B0FF60B5-B7EA-4DF2-BD0A-A1E96E32AA7D}"/>
    <dgm:cxn modelId="{30382633-9702-4802-871B-EE093A52DF55}" type="presOf" srcId="{1E27640C-707E-4775-ACF8-7F4DA4C9220C}" destId="{ED896B11-6447-4E84-826F-FF2296CA16C7}" srcOrd="0" destOrd="0" presId="urn:microsoft.com/office/officeart/2005/8/layout/cycle3"/>
    <dgm:cxn modelId="{E41DD335-2DF2-4BC0-8929-1559292CBD97}" srcId="{905BAE5D-7126-4AA2-B1B0-54110DC7C51E}" destId="{5153DD76-66F9-406E-A923-87C9651513D8}" srcOrd="1" destOrd="0" parTransId="{73D3943B-CF49-49B1-8433-95AB01A96E85}" sibTransId="{E7F311F3-3686-429B-9091-92760E47846C}"/>
    <dgm:cxn modelId="{3023215D-5A80-454B-A3B5-51B478DCA00E}" srcId="{905BAE5D-7126-4AA2-B1B0-54110DC7C51E}" destId="{07BCF241-47EB-49AD-9828-390E160D0A42}" srcOrd="2" destOrd="0" parTransId="{E77AA8B7-07D5-4F16-86DA-A017F1D49FB1}" sibTransId="{D575B1E8-32F5-482E-98A9-F279F9A09349}"/>
    <dgm:cxn modelId="{78C90B6A-5D43-45F5-9F17-8DEBFF3DB919}" type="presOf" srcId="{905BAE5D-7126-4AA2-B1B0-54110DC7C51E}" destId="{AA42A6E3-1C60-4370-86DB-6B2C6157BB57}" srcOrd="0" destOrd="0" presId="urn:microsoft.com/office/officeart/2005/8/layout/cycle3"/>
    <dgm:cxn modelId="{20C59A75-5B71-4807-9FCE-0938F3355732}" type="presOf" srcId="{ABF90E31-DF63-4375-946C-953ED2874DE7}" destId="{58A22071-FCAF-472C-AF8E-C12E4B5DC5A5}" srcOrd="0" destOrd="0" presId="urn:microsoft.com/office/officeart/2005/8/layout/cycle3"/>
    <dgm:cxn modelId="{69156087-F70B-46EE-8F11-C45E2EF65A29}" type="presOf" srcId="{A71C4BB1-71D2-4D70-8926-282FCD8B7D07}" destId="{688B322D-4F89-4DC4-A187-89238896F811}" srcOrd="0" destOrd="0" presId="urn:microsoft.com/office/officeart/2005/8/layout/cycle3"/>
    <dgm:cxn modelId="{C8E3B29F-CC24-4646-9EFA-30525D1DE052}" srcId="{905BAE5D-7126-4AA2-B1B0-54110DC7C51E}" destId="{A71C4BB1-71D2-4D70-8926-282FCD8B7D07}" srcOrd="3" destOrd="0" parTransId="{4A9481CB-77C2-4308-A7E3-8CA11FABE437}" sibTransId="{587EE386-6A0D-4E6D-941B-D0D7D8C1E40F}"/>
    <dgm:cxn modelId="{C33C04BD-A4FC-4E6C-B632-FF295B5F288A}" type="presOf" srcId="{5153DD76-66F9-406E-A923-87C9651513D8}" destId="{ED2E6245-9B56-41A6-BB35-A1D9F843F59E}" srcOrd="0" destOrd="0" presId="urn:microsoft.com/office/officeart/2005/8/layout/cycle3"/>
    <dgm:cxn modelId="{E9B810C2-5F43-45D6-B84F-C150DCF548C5}" type="presOf" srcId="{EDF6C99A-761B-4C98-A835-8DAAC363C0BF}" destId="{BCD8DD6D-790A-4CCB-8E77-36510D594234}" srcOrd="0" destOrd="0" presId="urn:microsoft.com/office/officeart/2005/8/layout/cycle3"/>
    <dgm:cxn modelId="{87429AD4-D2D2-48C2-A708-29A2FD2593D0}" type="presOf" srcId="{07BCF241-47EB-49AD-9828-390E160D0A42}" destId="{ABFF7A0A-FCB9-4D57-B41C-0350BA006922}" srcOrd="0" destOrd="0" presId="urn:microsoft.com/office/officeart/2005/8/layout/cycle3"/>
    <dgm:cxn modelId="{37FFF4F3-B0DF-470D-A716-32F74A10AE19}" srcId="{905BAE5D-7126-4AA2-B1B0-54110DC7C51E}" destId="{EDF6C99A-761B-4C98-A835-8DAAC363C0BF}" srcOrd="0" destOrd="0" parTransId="{996B2498-D575-4D58-8BFB-9D730547E726}" sibTransId="{ABF90E31-DF63-4375-946C-953ED2874DE7}"/>
    <dgm:cxn modelId="{349385CD-4147-436F-8681-6098C0BAB728}" type="presParOf" srcId="{AA42A6E3-1C60-4370-86DB-6B2C6157BB57}" destId="{28D41ED4-0A77-4C89-95A9-151916C87AB1}" srcOrd="0" destOrd="0" presId="urn:microsoft.com/office/officeart/2005/8/layout/cycle3"/>
    <dgm:cxn modelId="{A111726A-7EB2-4EC4-A05C-C4041D600F03}" type="presParOf" srcId="{28D41ED4-0A77-4C89-95A9-151916C87AB1}" destId="{BCD8DD6D-790A-4CCB-8E77-36510D594234}" srcOrd="0" destOrd="0" presId="urn:microsoft.com/office/officeart/2005/8/layout/cycle3"/>
    <dgm:cxn modelId="{A4DB440D-59B3-4D2B-9C0F-9BCCAE30D3F9}" type="presParOf" srcId="{28D41ED4-0A77-4C89-95A9-151916C87AB1}" destId="{58A22071-FCAF-472C-AF8E-C12E4B5DC5A5}" srcOrd="1" destOrd="0" presId="urn:microsoft.com/office/officeart/2005/8/layout/cycle3"/>
    <dgm:cxn modelId="{27D5B6A0-9BF5-4AD0-B678-9407A822AD3B}" type="presParOf" srcId="{28D41ED4-0A77-4C89-95A9-151916C87AB1}" destId="{ED2E6245-9B56-41A6-BB35-A1D9F843F59E}" srcOrd="2" destOrd="0" presId="urn:microsoft.com/office/officeart/2005/8/layout/cycle3"/>
    <dgm:cxn modelId="{22609C44-84CC-46D7-B309-845C556B9C29}" type="presParOf" srcId="{28D41ED4-0A77-4C89-95A9-151916C87AB1}" destId="{ABFF7A0A-FCB9-4D57-B41C-0350BA006922}" srcOrd="3" destOrd="0" presId="urn:microsoft.com/office/officeart/2005/8/layout/cycle3"/>
    <dgm:cxn modelId="{F95F5DD5-5818-45A1-9B30-7A663D60D133}" type="presParOf" srcId="{28D41ED4-0A77-4C89-95A9-151916C87AB1}" destId="{688B322D-4F89-4DC4-A187-89238896F811}" srcOrd="4" destOrd="0" presId="urn:microsoft.com/office/officeart/2005/8/layout/cycle3"/>
    <dgm:cxn modelId="{133F00AD-4899-424B-9DC9-05DD58991EC7}" type="presParOf" srcId="{28D41ED4-0A77-4C89-95A9-151916C87AB1}" destId="{ED896B11-6447-4E84-826F-FF2296CA16C7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63FFA8-8BD0-4815-B90D-9C6E8185858D}" type="doc">
      <dgm:prSet loTypeId="urn:diagrams.loki3.com/Bracke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E5A9925-496E-4965-88CD-F0BB1EAA34CD}">
      <dgm:prSet phldrT="[Text]" custT="1"/>
      <dgm:spPr>
        <a:xfrm>
          <a:off x="139015" y="10045"/>
          <a:ext cx="2775157" cy="796331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en-US" sz="2000" b="1">
              <a:solidFill>
                <a:schemeClr val="accent4"/>
              </a:solidFill>
              <a:latin typeface="+mn-lt"/>
              <a:ea typeface="+mn-ea"/>
              <a:cs typeface="+mn-cs"/>
            </a:rPr>
            <a:t>Provide prognostic value</a:t>
          </a:r>
        </a:p>
      </dgm:t>
    </dgm:pt>
    <dgm:pt modelId="{07AB1F1B-0672-42E0-9DF9-CF64C7776224}" type="sibTrans" cxnId="{B748AF2A-8996-4999-B2BA-7528132A5DC8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F0A2D995-BECC-466B-989C-FC403662C811}" type="parTrans" cxnId="{B748AF2A-8996-4999-B2BA-7528132A5DC8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BCBCDC4A-6475-4677-A379-C74704718416}">
      <dgm:prSet custT="1"/>
      <dgm:spPr>
        <a:xfrm>
          <a:off x="3413185" y="10045"/>
          <a:ext cx="7548429" cy="796331"/>
        </a:xfrm>
        <a:prstGeom prst="rect">
          <a:avLst/>
        </a:prstGeom>
        <a:solidFill>
          <a:srgbClr val="D0F0EE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2000" b="0">
              <a:solidFill>
                <a:srgbClr val="000000"/>
              </a:solidFill>
              <a:latin typeface="+mn-lt"/>
              <a:ea typeface="+mn-ea"/>
              <a:cs typeface="+mn-cs"/>
            </a:rPr>
            <a:t>Predict liver/fibrosis and development of HCC</a:t>
          </a:r>
          <a:r>
            <a:rPr lang="en-US" sz="2000" b="0" baseline="30000">
              <a:solidFill>
                <a:srgbClr val="000000"/>
              </a:solidFill>
              <a:latin typeface="+mn-lt"/>
              <a:ea typeface="+mn-ea"/>
              <a:cs typeface="+mn-cs"/>
            </a:rPr>
            <a:t>1</a:t>
          </a:r>
        </a:p>
      </dgm:t>
    </dgm:pt>
    <dgm:pt modelId="{3C77233D-ED14-4289-8F59-3FA547056E6B}" type="parTrans" cxnId="{C4E5270E-D378-494E-B393-8CE5648CE2F1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E44AC5CF-2C0C-4598-8D74-24D5A6A0D2FD}" type="sibTrans" cxnId="{C4E5270E-D378-494E-B393-8CE5648CE2F1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8FADB669-49FF-44C2-B65D-1570651542B7}">
      <dgm:prSet custT="1"/>
      <dgm:spPr>
        <a:xfrm>
          <a:off x="139015" y="2395542"/>
          <a:ext cx="2775157" cy="796331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en-US" sz="2000" b="1">
              <a:solidFill>
                <a:schemeClr val="accent6"/>
              </a:solidFill>
              <a:latin typeface="+mn-lt"/>
              <a:ea typeface="+mn-ea"/>
              <a:cs typeface="+mn-cs"/>
            </a:rPr>
            <a:t>Monitor treatment response </a:t>
          </a:r>
        </a:p>
      </dgm:t>
    </dgm:pt>
    <dgm:pt modelId="{0C0199C8-E97C-4A62-9A0A-75CC1ECC3C51}" type="parTrans" cxnId="{963FC544-B188-4A45-B727-F9C1E777C9E0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423C0D61-1C8E-4E73-8F8E-5398B167AB8C}" type="sibTrans" cxnId="{963FC544-B188-4A45-B727-F9C1E777C9E0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5D355A7C-06A5-40D5-B516-FCAC545A3814}">
      <dgm:prSet custT="1"/>
      <dgm:spPr>
        <a:xfrm>
          <a:off x="3413185" y="2221345"/>
          <a:ext cx="7548429" cy="1144726"/>
        </a:xfrm>
        <a:prstGeom prst="rect">
          <a:avLst/>
        </a:prstGeom>
        <a:solidFill>
          <a:schemeClr val="accent6">
            <a:alpha val="20000"/>
          </a:scheme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2000" b="0">
              <a:solidFill>
                <a:srgbClr val="000000"/>
              </a:solidFill>
              <a:latin typeface="+mn-lt"/>
              <a:ea typeface="+mn-ea"/>
              <a:cs typeface="+mn-cs"/>
            </a:rPr>
            <a:t>Predicts off-treatment virologic control</a:t>
          </a:r>
          <a:r>
            <a:rPr lang="en-US" sz="2000" b="0" baseline="30000">
              <a:solidFill>
                <a:srgbClr val="000000"/>
              </a:solidFill>
              <a:latin typeface="+mn-lt"/>
              <a:ea typeface="+mn-ea"/>
              <a:cs typeface="+mn-cs"/>
            </a:rPr>
            <a:t>3</a:t>
          </a:r>
        </a:p>
      </dgm:t>
    </dgm:pt>
    <dgm:pt modelId="{D7228286-5472-43DB-8625-69B52F57AC57}" type="parTrans" cxnId="{2D913F73-5403-4DEA-8B05-EEFC79A1047D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5B7FA609-2C59-4BEF-84A8-FEAB4C65C516}" type="sibTrans" cxnId="{2D913F73-5403-4DEA-8B05-EEFC79A1047D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6BF62777-8C33-4F33-A4EA-B9F751F7A4F6}">
      <dgm:prSet custT="1"/>
      <dgm:spPr>
        <a:xfrm>
          <a:off x="3413185" y="2221345"/>
          <a:ext cx="7548429" cy="1144726"/>
        </a:xfrm>
        <a:prstGeom prst="rect">
          <a:avLst/>
        </a:prstGeom>
        <a:solidFill>
          <a:schemeClr val="accent6">
            <a:alpha val="20000"/>
          </a:scheme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2000" b="0">
              <a:solidFill>
                <a:srgbClr val="000000"/>
              </a:solidFill>
              <a:latin typeface="+mn-lt"/>
              <a:ea typeface="+mn-ea"/>
              <a:cs typeface="+mn-cs"/>
            </a:rPr>
            <a:t>qHBsAg reduction by NA treatment not as pronounced as by pegIFN treatment</a:t>
          </a:r>
        </a:p>
      </dgm:t>
    </dgm:pt>
    <dgm:pt modelId="{359AE6A8-5A34-48E2-A8A3-7851D0DD9A51}" type="parTrans" cxnId="{0AA1D66D-72F2-4B29-A5DF-412503831657}">
      <dgm:prSet/>
      <dgm:spPr/>
      <dgm:t>
        <a:bodyPr/>
        <a:lstStyle/>
        <a:p>
          <a:endParaRPr lang="en-US"/>
        </a:p>
      </dgm:t>
    </dgm:pt>
    <dgm:pt modelId="{04A90E38-0F14-4915-BA0E-CC3784773CA5}" type="sibTrans" cxnId="{0AA1D66D-72F2-4B29-A5DF-412503831657}">
      <dgm:prSet/>
      <dgm:spPr/>
      <dgm:t>
        <a:bodyPr/>
        <a:lstStyle/>
        <a:p>
          <a:endParaRPr lang="en-US"/>
        </a:p>
      </dgm:t>
    </dgm:pt>
    <dgm:pt modelId="{0B808C71-7D2A-42B1-8FBD-C5C6917C03F6}">
      <dgm:prSet phldrT="[Text]" custT="1"/>
      <dgm:spPr>
        <a:xfrm>
          <a:off x="3413185" y="946776"/>
          <a:ext cx="7548429" cy="1134168"/>
        </a:xfrm>
        <a:prstGeom prst="rect">
          <a:avLst/>
        </a:prstGeom>
        <a:solidFill>
          <a:schemeClr val="accent3">
            <a:lumMod val="60000"/>
            <a:lumOff val="40000"/>
            <a:alpha val="20000"/>
          </a:scheme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kumimoji="0" lang="en-US" sz="2000" b="0" i="0" u="none" strike="noStrike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rPr>
            <a:t>For people with negative HBeAg in the “indeterminate phase” (borderline HBV DNA or </a:t>
          </a:r>
          <a:r>
            <a:rPr kumimoji="0" lang="en-US" sz="2000" b="0" i="0" u="none" strike="noStrike" cap="none" spc="0" normalizeH="0" baseline="0" noProof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+mn-lt"/>
              <a:ea typeface="+mn-ea"/>
              <a:cs typeface="+mn-cs"/>
            </a:rPr>
            <a:t>ALT</a:t>
          </a:r>
          <a:r>
            <a:rPr kumimoji="0" lang="en-US" sz="2000" b="0" i="0" u="none" strike="noStrike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rPr>
            <a:t> levels)</a:t>
          </a:r>
          <a:r>
            <a:rPr kumimoji="0" lang="en-US" sz="2000" b="0" i="0" u="none" strike="noStrike" cap="none" spc="0" normalizeH="0" baseline="30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rPr>
            <a:t>2</a:t>
          </a:r>
          <a:endParaRPr lang="en-US" sz="2000" b="0" baseline="30000">
            <a:solidFill>
              <a:srgbClr val="000000"/>
            </a:solidFill>
            <a:latin typeface="+mn-lt"/>
            <a:ea typeface="+mn-ea"/>
            <a:cs typeface="+mn-cs"/>
          </a:endParaRPr>
        </a:p>
      </dgm:t>
    </dgm:pt>
    <dgm:pt modelId="{E01D3A65-90D4-4B73-8DC7-C46138F87173}" type="parTrans" cxnId="{2B6CB180-5EDA-453B-B0E8-378570BC303A}">
      <dgm:prSet/>
      <dgm:spPr/>
      <dgm:t>
        <a:bodyPr/>
        <a:lstStyle/>
        <a:p>
          <a:endParaRPr lang="en-US"/>
        </a:p>
      </dgm:t>
    </dgm:pt>
    <dgm:pt modelId="{4AFCFDE7-10B7-4F89-87FE-E4601CC12C69}" type="sibTrans" cxnId="{2B6CB180-5EDA-453B-B0E8-378570BC303A}">
      <dgm:prSet/>
      <dgm:spPr/>
      <dgm:t>
        <a:bodyPr/>
        <a:lstStyle/>
        <a:p>
          <a:endParaRPr lang="en-US"/>
        </a:p>
      </dgm:t>
    </dgm:pt>
    <dgm:pt modelId="{80434A64-8AC6-463A-8968-02FA7D8F813E}">
      <dgm:prSet custT="1"/>
      <dgm:spPr>
        <a:xfrm>
          <a:off x="139015" y="946776"/>
          <a:ext cx="2775157" cy="1134168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en-US" sz="2000" b="1">
              <a:solidFill>
                <a:schemeClr val="accent3"/>
              </a:solidFill>
              <a:latin typeface="+mn-lt"/>
              <a:ea typeface="+mn-ea"/>
              <a:cs typeface="+mn-cs"/>
            </a:rPr>
            <a:t>Identify true inactive HBV carriers</a:t>
          </a:r>
        </a:p>
      </dgm:t>
    </dgm:pt>
    <dgm:pt modelId="{94E7D341-1874-4DF9-ABD6-342CCB1A49E8}" type="parTrans" cxnId="{6FAFD38C-8702-425F-A08B-CD95D09714C3}">
      <dgm:prSet/>
      <dgm:spPr/>
      <dgm:t>
        <a:bodyPr/>
        <a:lstStyle/>
        <a:p>
          <a:endParaRPr lang="en-US"/>
        </a:p>
      </dgm:t>
    </dgm:pt>
    <dgm:pt modelId="{B217A4A3-2D26-45D6-8334-CA4629769F42}" type="sibTrans" cxnId="{6FAFD38C-8702-425F-A08B-CD95D09714C3}">
      <dgm:prSet/>
      <dgm:spPr/>
      <dgm:t>
        <a:bodyPr/>
        <a:lstStyle/>
        <a:p>
          <a:endParaRPr lang="en-US"/>
        </a:p>
      </dgm:t>
    </dgm:pt>
    <dgm:pt modelId="{287CAD11-24C9-4EF2-B973-75802D190CF7}">
      <dgm:prSet custT="1"/>
      <dgm:spPr>
        <a:xfrm>
          <a:off x="139015" y="3506471"/>
          <a:ext cx="2775157" cy="1134168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en-US" sz="2000" b="1">
              <a:solidFill>
                <a:srgbClr val="E1471D"/>
              </a:solidFill>
              <a:latin typeface="+mn-lt"/>
              <a:ea typeface="+mn-ea"/>
              <a:cs typeface="+mn-cs"/>
            </a:rPr>
            <a:t>Determine probability of HBsAg clearance</a:t>
          </a:r>
        </a:p>
      </dgm:t>
    </dgm:pt>
    <dgm:pt modelId="{5037BBC9-B1BA-42F5-946F-0F4E5DDD496D}" type="parTrans" cxnId="{865A0FB7-DBA5-4065-89B2-D6C629F1022B}">
      <dgm:prSet/>
      <dgm:spPr/>
      <dgm:t>
        <a:bodyPr/>
        <a:lstStyle/>
        <a:p>
          <a:endParaRPr lang="en-US"/>
        </a:p>
      </dgm:t>
    </dgm:pt>
    <dgm:pt modelId="{3350BA41-0CB6-4559-B40A-26F5523E13C2}" type="sibTrans" cxnId="{865A0FB7-DBA5-4065-89B2-D6C629F1022B}">
      <dgm:prSet/>
      <dgm:spPr/>
      <dgm:t>
        <a:bodyPr/>
        <a:lstStyle/>
        <a:p>
          <a:endParaRPr lang="en-US"/>
        </a:p>
      </dgm:t>
    </dgm:pt>
    <dgm:pt modelId="{33EE4567-5C16-4BBF-B807-3F33F4E6C585}">
      <dgm:prSet custT="1"/>
      <dgm:spPr>
        <a:xfrm>
          <a:off x="3396950" y="3506471"/>
          <a:ext cx="7554694" cy="1134168"/>
        </a:xfrm>
        <a:prstGeom prst="rect">
          <a:avLst/>
        </a:prstGeom>
        <a:solidFill>
          <a:srgbClr val="E1471D">
            <a:lumMod val="20000"/>
            <a:lumOff val="80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2000">
              <a:solidFill>
                <a:srgbClr val="000000"/>
              </a:solidFill>
              <a:latin typeface="+mn-lt"/>
              <a:ea typeface="+mn-ea"/>
              <a:cs typeface="+mn-cs"/>
            </a:rPr>
            <a:t>Higher probability of spontaneous </a:t>
          </a:r>
          <a:r>
            <a:rPr lang="en-US" sz="2000" b="1">
              <a:solidFill>
                <a:srgbClr val="000000"/>
              </a:solidFill>
              <a:latin typeface="+mn-lt"/>
              <a:ea typeface="+mn-ea"/>
              <a:cs typeface="+mn-cs"/>
            </a:rPr>
            <a:t>HBsAg clearance </a:t>
          </a:r>
          <a:r>
            <a:rPr lang="en-US" sz="2000">
              <a:solidFill>
                <a:srgbClr val="000000"/>
              </a:solidFill>
              <a:latin typeface="+mn-lt"/>
              <a:ea typeface="+mn-ea"/>
              <a:cs typeface="+mn-cs"/>
            </a:rPr>
            <a:t>if </a:t>
          </a:r>
          <a:br>
            <a:rPr lang="en-US" sz="2000">
              <a:solidFill>
                <a:srgbClr val="000000"/>
              </a:solidFill>
              <a:latin typeface="+mn-lt"/>
              <a:ea typeface="+mn-ea"/>
              <a:cs typeface="+mn-cs"/>
            </a:rPr>
          </a:br>
          <a:r>
            <a:rPr lang="en-US" sz="2000" b="1">
              <a:solidFill>
                <a:srgbClr val="000000"/>
              </a:solidFill>
              <a:latin typeface="+mn-lt"/>
              <a:ea typeface="+mn-ea"/>
              <a:cs typeface="+mn-cs"/>
            </a:rPr>
            <a:t>qHBsAg &lt;100 IU/mL</a:t>
          </a:r>
          <a:r>
            <a:rPr lang="en-US" sz="2000" b="1" baseline="30000">
              <a:solidFill>
                <a:srgbClr val="000000"/>
              </a:solidFill>
              <a:latin typeface="+mn-lt"/>
              <a:ea typeface="+mn-ea"/>
              <a:cs typeface="+mn-cs"/>
            </a:rPr>
            <a:t>4</a:t>
          </a:r>
        </a:p>
      </dgm:t>
    </dgm:pt>
    <dgm:pt modelId="{065E7D39-8930-4900-BFA9-7B0BCCEA3843}" type="parTrans" cxnId="{8780BCB9-CC02-4A61-95C1-06C8E3538444}">
      <dgm:prSet/>
      <dgm:spPr/>
      <dgm:t>
        <a:bodyPr/>
        <a:lstStyle/>
        <a:p>
          <a:endParaRPr lang="en-US"/>
        </a:p>
      </dgm:t>
    </dgm:pt>
    <dgm:pt modelId="{DED0FBA0-CC9D-4566-8D59-A59814B1261E}" type="sibTrans" cxnId="{8780BCB9-CC02-4A61-95C1-06C8E3538444}">
      <dgm:prSet/>
      <dgm:spPr/>
      <dgm:t>
        <a:bodyPr/>
        <a:lstStyle/>
        <a:p>
          <a:endParaRPr lang="en-US"/>
        </a:p>
      </dgm:t>
    </dgm:pt>
    <dgm:pt modelId="{4959A3A4-E534-4EBE-801B-6B7FCAA3D2B6}" type="pres">
      <dgm:prSet presAssocID="{5963FFA8-8BD0-4815-B90D-9C6E8185858D}" presName="Name0" presStyleCnt="0">
        <dgm:presLayoutVars>
          <dgm:dir/>
          <dgm:animLvl val="lvl"/>
          <dgm:resizeHandles val="exact"/>
        </dgm:presLayoutVars>
      </dgm:prSet>
      <dgm:spPr/>
    </dgm:pt>
    <dgm:pt modelId="{A31872CD-A753-4E66-9820-FBC2DF6469E2}" type="pres">
      <dgm:prSet presAssocID="{8E5A9925-496E-4965-88CD-F0BB1EAA34CD}" presName="linNode" presStyleCnt="0"/>
      <dgm:spPr/>
    </dgm:pt>
    <dgm:pt modelId="{A9DF885A-C245-4352-9F17-DD830A29AC58}" type="pres">
      <dgm:prSet presAssocID="{8E5A9925-496E-4965-88CD-F0BB1EAA34CD}" presName="parTx" presStyleLbl="revTx" presStyleIdx="0" presStyleCnt="4">
        <dgm:presLayoutVars>
          <dgm:chMax val="1"/>
          <dgm:bulletEnabled val="1"/>
        </dgm:presLayoutVars>
      </dgm:prSet>
      <dgm:spPr/>
    </dgm:pt>
    <dgm:pt modelId="{66902496-DBE2-461D-8609-43B8696764B7}" type="pres">
      <dgm:prSet presAssocID="{8E5A9925-496E-4965-88CD-F0BB1EAA34CD}" presName="bracket" presStyleLbl="parChTrans1D1" presStyleIdx="0" presStyleCnt="4" custScaleX="49907"/>
      <dgm:spPr>
        <a:xfrm>
          <a:off x="2914173" y="10045"/>
          <a:ext cx="276999" cy="796331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rgbClr val="000000"/>
          </a:solidFill>
          <a:prstDash val="solid"/>
        </a:ln>
        <a:effectLst/>
      </dgm:spPr>
    </dgm:pt>
    <dgm:pt modelId="{0AC9DA62-BF25-463B-B109-0CAE92027008}" type="pres">
      <dgm:prSet presAssocID="{8E5A9925-496E-4965-88CD-F0BB1EAA34CD}" presName="spH" presStyleCnt="0"/>
      <dgm:spPr/>
    </dgm:pt>
    <dgm:pt modelId="{31DEECE4-E105-4D4F-BF8A-9397DEF5F55B}" type="pres">
      <dgm:prSet presAssocID="{8E5A9925-496E-4965-88CD-F0BB1EAA34CD}" presName="desTx" presStyleLbl="node1" presStyleIdx="0" presStyleCnt="4" custScaleX="100000">
        <dgm:presLayoutVars>
          <dgm:bulletEnabled val="1"/>
        </dgm:presLayoutVars>
      </dgm:prSet>
      <dgm:spPr/>
    </dgm:pt>
    <dgm:pt modelId="{C7A3596D-317D-4EC3-9C82-99335B5D9E6F}" type="pres">
      <dgm:prSet presAssocID="{07AB1F1B-0672-42E0-9DF9-CF64C7776224}" presName="spV" presStyleCnt="0"/>
      <dgm:spPr/>
    </dgm:pt>
    <dgm:pt modelId="{829178AD-4B1D-42B9-9806-1E3A75D71C09}" type="pres">
      <dgm:prSet presAssocID="{80434A64-8AC6-463A-8968-02FA7D8F813E}" presName="linNode" presStyleCnt="0"/>
      <dgm:spPr/>
    </dgm:pt>
    <dgm:pt modelId="{6407A6BB-79E1-4DE2-A000-733C26D991BE}" type="pres">
      <dgm:prSet presAssocID="{80434A64-8AC6-463A-8968-02FA7D8F813E}" presName="parTx" presStyleLbl="revTx" presStyleIdx="1" presStyleCnt="4">
        <dgm:presLayoutVars>
          <dgm:chMax val="1"/>
          <dgm:bulletEnabled val="1"/>
        </dgm:presLayoutVars>
      </dgm:prSet>
      <dgm:spPr/>
    </dgm:pt>
    <dgm:pt modelId="{80E64FCC-247D-43B3-B583-6A72AD7323AA}" type="pres">
      <dgm:prSet presAssocID="{80434A64-8AC6-463A-8968-02FA7D8F813E}" presName="bracket" presStyleLbl="parChTrans1D1" presStyleIdx="1" presStyleCnt="4" custScaleX="49907"/>
      <dgm:spPr>
        <a:xfrm>
          <a:off x="2914173" y="946776"/>
          <a:ext cx="276999" cy="1134168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rgbClr val="000000"/>
          </a:solidFill>
          <a:prstDash val="solid"/>
        </a:ln>
        <a:effectLst/>
      </dgm:spPr>
    </dgm:pt>
    <dgm:pt modelId="{341F46B2-138F-4239-9B95-2EDCA0F54A00}" type="pres">
      <dgm:prSet presAssocID="{80434A64-8AC6-463A-8968-02FA7D8F813E}" presName="spH" presStyleCnt="0"/>
      <dgm:spPr/>
    </dgm:pt>
    <dgm:pt modelId="{916B9106-93C1-407D-B00B-FC63620B22BF}" type="pres">
      <dgm:prSet presAssocID="{80434A64-8AC6-463A-8968-02FA7D8F813E}" presName="desTx" presStyleLbl="node1" presStyleIdx="1" presStyleCnt="4" custScaleX="100000">
        <dgm:presLayoutVars>
          <dgm:bulletEnabled val="1"/>
        </dgm:presLayoutVars>
      </dgm:prSet>
      <dgm:spPr/>
    </dgm:pt>
    <dgm:pt modelId="{24C00341-9467-4ED7-9D65-602360E4F53D}" type="pres">
      <dgm:prSet presAssocID="{B217A4A3-2D26-45D6-8334-CA4629769F42}" presName="spV" presStyleCnt="0"/>
      <dgm:spPr/>
    </dgm:pt>
    <dgm:pt modelId="{0CDE772F-ED6E-4CD4-A3C0-AC77B5422717}" type="pres">
      <dgm:prSet presAssocID="{8FADB669-49FF-44C2-B65D-1570651542B7}" presName="linNode" presStyleCnt="0"/>
      <dgm:spPr/>
    </dgm:pt>
    <dgm:pt modelId="{50EA74EC-0AAB-4740-9CEA-FC95F1A15D04}" type="pres">
      <dgm:prSet presAssocID="{8FADB669-49FF-44C2-B65D-1570651542B7}" presName="parTx" presStyleLbl="revTx" presStyleIdx="2" presStyleCnt="4">
        <dgm:presLayoutVars>
          <dgm:chMax val="1"/>
          <dgm:bulletEnabled val="1"/>
        </dgm:presLayoutVars>
      </dgm:prSet>
      <dgm:spPr/>
    </dgm:pt>
    <dgm:pt modelId="{203935DF-0D75-4217-BC72-14B4B61D6FA9}" type="pres">
      <dgm:prSet presAssocID="{8FADB669-49FF-44C2-B65D-1570651542B7}" presName="bracket" presStyleLbl="parChTrans1D1" presStyleIdx="2" presStyleCnt="4" custScaleX="49907"/>
      <dgm:spPr>
        <a:xfrm>
          <a:off x="2914173" y="2221345"/>
          <a:ext cx="276999" cy="1144726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rgbClr val="000000"/>
          </a:solidFill>
          <a:prstDash val="solid"/>
        </a:ln>
        <a:effectLst/>
      </dgm:spPr>
    </dgm:pt>
    <dgm:pt modelId="{6B4D9AB2-B4BB-40B9-97AC-E5C9F0ADB342}" type="pres">
      <dgm:prSet presAssocID="{8FADB669-49FF-44C2-B65D-1570651542B7}" presName="spH" presStyleCnt="0"/>
      <dgm:spPr/>
    </dgm:pt>
    <dgm:pt modelId="{E38E81CD-2830-4C83-944B-B3C62605103C}" type="pres">
      <dgm:prSet presAssocID="{8FADB669-49FF-44C2-B65D-1570651542B7}" presName="desTx" presStyleLbl="node1" presStyleIdx="2" presStyleCnt="4" custScaleX="100000">
        <dgm:presLayoutVars>
          <dgm:bulletEnabled val="1"/>
        </dgm:presLayoutVars>
      </dgm:prSet>
      <dgm:spPr/>
    </dgm:pt>
    <dgm:pt modelId="{5D75B063-2947-44F2-82D3-367D76F829C3}" type="pres">
      <dgm:prSet presAssocID="{423C0D61-1C8E-4E73-8F8E-5398B167AB8C}" presName="spV" presStyleCnt="0"/>
      <dgm:spPr/>
    </dgm:pt>
    <dgm:pt modelId="{6071518F-8F0D-4056-9BBD-71CA99D2CB6D}" type="pres">
      <dgm:prSet presAssocID="{287CAD11-24C9-4EF2-B973-75802D190CF7}" presName="linNode" presStyleCnt="0"/>
      <dgm:spPr/>
    </dgm:pt>
    <dgm:pt modelId="{D05B1F3A-906F-40EC-BC63-11B8CD8796D3}" type="pres">
      <dgm:prSet presAssocID="{287CAD11-24C9-4EF2-B973-75802D190CF7}" presName="parTx" presStyleLbl="revTx" presStyleIdx="3" presStyleCnt="4">
        <dgm:presLayoutVars>
          <dgm:chMax val="1"/>
          <dgm:bulletEnabled val="1"/>
        </dgm:presLayoutVars>
      </dgm:prSet>
      <dgm:spPr/>
    </dgm:pt>
    <dgm:pt modelId="{A78B2F4C-57AD-4D33-8410-F161E8AC1FFF}" type="pres">
      <dgm:prSet presAssocID="{287CAD11-24C9-4EF2-B973-75802D190CF7}" presName="bracket" presStyleLbl="parChTrans1D1" presStyleIdx="3" presStyleCnt="4" custScaleX="44629" custLinFactNeighborX="17646" custLinFactNeighborY="292"/>
      <dgm:spPr>
        <a:xfrm>
          <a:off x="2953350" y="3509783"/>
          <a:ext cx="247705" cy="1134168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rgbClr val="000000"/>
          </a:solidFill>
          <a:prstDash val="solid"/>
        </a:ln>
        <a:effectLst/>
      </dgm:spPr>
    </dgm:pt>
    <dgm:pt modelId="{E1BBBFBF-7C0F-44FA-8FE7-AF2AC96C0861}" type="pres">
      <dgm:prSet presAssocID="{287CAD11-24C9-4EF2-B973-75802D190CF7}" presName="spH" presStyleCnt="0"/>
      <dgm:spPr/>
    </dgm:pt>
    <dgm:pt modelId="{F8FDE31F-73BA-4250-A61C-9E1D5B86FA67}" type="pres">
      <dgm:prSet presAssocID="{287CAD11-24C9-4EF2-B973-75802D190CF7}" presName="desTx" presStyleLbl="node1" presStyleIdx="3" presStyleCnt="4" custScaleX="100083" custLinFactNeighborX="5882">
        <dgm:presLayoutVars>
          <dgm:bulletEnabled val="1"/>
        </dgm:presLayoutVars>
      </dgm:prSet>
      <dgm:spPr/>
    </dgm:pt>
  </dgm:ptLst>
  <dgm:cxnLst>
    <dgm:cxn modelId="{C4E5270E-D378-494E-B393-8CE5648CE2F1}" srcId="{8E5A9925-496E-4965-88CD-F0BB1EAA34CD}" destId="{BCBCDC4A-6475-4677-A379-C74704718416}" srcOrd="0" destOrd="0" parTransId="{3C77233D-ED14-4289-8F59-3FA547056E6B}" sibTransId="{E44AC5CF-2C0C-4598-8D74-24D5A6A0D2FD}"/>
    <dgm:cxn modelId="{B748AF2A-8996-4999-B2BA-7528132A5DC8}" srcId="{5963FFA8-8BD0-4815-B90D-9C6E8185858D}" destId="{8E5A9925-496E-4965-88CD-F0BB1EAA34CD}" srcOrd="0" destOrd="0" parTransId="{F0A2D995-BECC-466B-989C-FC403662C811}" sibTransId="{07AB1F1B-0672-42E0-9DF9-CF64C7776224}"/>
    <dgm:cxn modelId="{48A42838-72AE-42F4-9D95-410C36307876}" type="presOf" srcId="{33EE4567-5C16-4BBF-B807-3F33F4E6C585}" destId="{F8FDE31F-73BA-4250-A61C-9E1D5B86FA67}" srcOrd="0" destOrd="0" presId="urn:diagrams.loki3.com/BracketList"/>
    <dgm:cxn modelId="{963FC544-B188-4A45-B727-F9C1E777C9E0}" srcId="{5963FFA8-8BD0-4815-B90D-9C6E8185858D}" destId="{8FADB669-49FF-44C2-B65D-1570651542B7}" srcOrd="2" destOrd="0" parTransId="{0C0199C8-E97C-4A62-9A0A-75CC1ECC3C51}" sibTransId="{423C0D61-1C8E-4E73-8F8E-5398B167AB8C}"/>
    <dgm:cxn modelId="{3A10274B-EAE8-4220-9FBD-8254C364562B}" type="presOf" srcId="{5963FFA8-8BD0-4815-B90D-9C6E8185858D}" destId="{4959A3A4-E534-4EBE-801B-6B7FCAA3D2B6}" srcOrd="0" destOrd="0" presId="urn:diagrams.loki3.com/BracketList"/>
    <dgm:cxn modelId="{0AA1D66D-72F2-4B29-A5DF-412503831657}" srcId="{8FADB669-49FF-44C2-B65D-1570651542B7}" destId="{6BF62777-8C33-4F33-A4EA-B9F751F7A4F6}" srcOrd="1" destOrd="0" parTransId="{359AE6A8-5A34-48E2-A8A3-7851D0DD9A51}" sibTransId="{04A90E38-0F14-4915-BA0E-CC3784773CA5}"/>
    <dgm:cxn modelId="{2D913F73-5403-4DEA-8B05-EEFC79A1047D}" srcId="{8FADB669-49FF-44C2-B65D-1570651542B7}" destId="{5D355A7C-06A5-40D5-B516-FCAC545A3814}" srcOrd="0" destOrd="0" parTransId="{D7228286-5472-43DB-8625-69B52F57AC57}" sibTransId="{5B7FA609-2C59-4BEF-84A8-FEAB4C65C516}"/>
    <dgm:cxn modelId="{50875F77-9169-401B-80C0-E29BEF07EFE5}" type="presOf" srcId="{5D355A7C-06A5-40D5-B516-FCAC545A3814}" destId="{E38E81CD-2830-4C83-944B-B3C62605103C}" srcOrd="0" destOrd="0" presId="urn:diagrams.loki3.com/BracketList"/>
    <dgm:cxn modelId="{E4706477-4AAC-4746-9C37-56920617B4BA}" type="presOf" srcId="{8E5A9925-496E-4965-88CD-F0BB1EAA34CD}" destId="{A9DF885A-C245-4352-9F17-DD830A29AC58}" srcOrd="0" destOrd="0" presId="urn:diagrams.loki3.com/BracketList"/>
    <dgm:cxn modelId="{2B6CB180-5EDA-453B-B0E8-378570BC303A}" srcId="{80434A64-8AC6-463A-8968-02FA7D8F813E}" destId="{0B808C71-7D2A-42B1-8FBD-C5C6917C03F6}" srcOrd="0" destOrd="0" parTransId="{E01D3A65-90D4-4B73-8DC7-C46138F87173}" sibTransId="{4AFCFDE7-10B7-4F89-87FE-E4601CC12C69}"/>
    <dgm:cxn modelId="{6FAFD38C-8702-425F-A08B-CD95D09714C3}" srcId="{5963FFA8-8BD0-4815-B90D-9C6E8185858D}" destId="{80434A64-8AC6-463A-8968-02FA7D8F813E}" srcOrd="1" destOrd="0" parTransId="{94E7D341-1874-4DF9-ABD6-342CCB1A49E8}" sibTransId="{B217A4A3-2D26-45D6-8334-CA4629769F42}"/>
    <dgm:cxn modelId="{1F41CBB5-2CB6-40B2-A167-ADD29302A8F6}" type="presOf" srcId="{6BF62777-8C33-4F33-A4EA-B9F751F7A4F6}" destId="{E38E81CD-2830-4C83-944B-B3C62605103C}" srcOrd="0" destOrd="1" presId="urn:diagrams.loki3.com/BracketList"/>
    <dgm:cxn modelId="{865A0FB7-DBA5-4065-89B2-D6C629F1022B}" srcId="{5963FFA8-8BD0-4815-B90D-9C6E8185858D}" destId="{287CAD11-24C9-4EF2-B973-75802D190CF7}" srcOrd="3" destOrd="0" parTransId="{5037BBC9-B1BA-42F5-946F-0F4E5DDD496D}" sibTransId="{3350BA41-0CB6-4559-B40A-26F5523E13C2}"/>
    <dgm:cxn modelId="{8780BCB9-CC02-4A61-95C1-06C8E3538444}" srcId="{287CAD11-24C9-4EF2-B973-75802D190CF7}" destId="{33EE4567-5C16-4BBF-B807-3F33F4E6C585}" srcOrd="0" destOrd="0" parTransId="{065E7D39-8930-4900-BFA9-7B0BCCEA3843}" sibTransId="{DED0FBA0-CC9D-4566-8D59-A59814B1261E}"/>
    <dgm:cxn modelId="{4C8E16D9-21C2-45C2-89DC-1D202AC7D8C0}" type="presOf" srcId="{287CAD11-24C9-4EF2-B973-75802D190CF7}" destId="{D05B1F3A-906F-40EC-BC63-11B8CD8796D3}" srcOrd="0" destOrd="0" presId="urn:diagrams.loki3.com/BracketList"/>
    <dgm:cxn modelId="{64CCBADF-08D7-4FDE-8509-D95C9F5CB3C6}" type="presOf" srcId="{8FADB669-49FF-44C2-B65D-1570651542B7}" destId="{50EA74EC-0AAB-4740-9CEA-FC95F1A15D04}" srcOrd="0" destOrd="0" presId="urn:diagrams.loki3.com/BracketList"/>
    <dgm:cxn modelId="{87A967E4-48F4-41E2-BE84-2DF39B66B10D}" type="presOf" srcId="{BCBCDC4A-6475-4677-A379-C74704718416}" destId="{31DEECE4-E105-4D4F-BF8A-9397DEF5F55B}" srcOrd="0" destOrd="0" presId="urn:diagrams.loki3.com/BracketList"/>
    <dgm:cxn modelId="{CF5EC0F3-ED1B-4795-92AB-C2EDC56DC3C5}" type="presOf" srcId="{80434A64-8AC6-463A-8968-02FA7D8F813E}" destId="{6407A6BB-79E1-4DE2-A000-733C26D991BE}" srcOrd="0" destOrd="0" presId="urn:diagrams.loki3.com/BracketList"/>
    <dgm:cxn modelId="{1C143AF4-0190-48C1-9CC3-AF7283C933F0}" type="presOf" srcId="{0B808C71-7D2A-42B1-8FBD-C5C6917C03F6}" destId="{916B9106-93C1-407D-B00B-FC63620B22BF}" srcOrd="0" destOrd="0" presId="urn:diagrams.loki3.com/BracketList"/>
    <dgm:cxn modelId="{D3203873-D221-4A02-9BFE-72129BA4C8E3}" type="presParOf" srcId="{4959A3A4-E534-4EBE-801B-6B7FCAA3D2B6}" destId="{A31872CD-A753-4E66-9820-FBC2DF6469E2}" srcOrd="0" destOrd="0" presId="urn:diagrams.loki3.com/BracketList"/>
    <dgm:cxn modelId="{5A11A789-A7F1-40B6-A2D6-E04DCC992DBA}" type="presParOf" srcId="{A31872CD-A753-4E66-9820-FBC2DF6469E2}" destId="{A9DF885A-C245-4352-9F17-DD830A29AC58}" srcOrd="0" destOrd="0" presId="urn:diagrams.loki3.com/BracketList"/>
    <dgm:cxn modelId="{69E81B49-688C-4391-9714-EAEE18828123}" type="presParOf" srcId="{A31872CD-A753-4E66-9820-FBC2DF6469E2}" destId="{66902496-DBE2-461D-8609-43B8696764B7}" srcOrd="1" destOrd="0" presId="urn:diagrams.loki3.com/BracketList"/>
    <dgm:cxn modelId="{B8183650-FDFB-4020-AB65-C8A6166230E7}" type="presParOf" srcId="{A31872CD-A753-4E66-9820-FBC2DF6469E2}" destId="{0AC9DA62-BF25-463B-B109-0CAE92027008}" srcOrd="2" destOrd="0" presId="urn:diagrams.loki3.com/BracketList"/>
    <dgm:cxn modelId="{1AB95612-FE2A-42A3-9DDF-657C29DFA6A8}" type="presParOf" srcId="{A31872CD-A753-4E66-9820-FBC2DF6469E2}" destId="{31DEECE4-E105-4D4F-BF8A-9397DEF5F55B}" srcOrd="3" destOrd="0" presId="urn:diagrams.loki3.com/BracketList"/>
    <dgm:cxn modelId="{69DDDD9E-365B-487B-8F75-845FC540DEB9}" type="presParOf" srcId="{4959A3A4-E534-4EBE-801B-6B7FCAA3D2B6}" destId="{C7A3596D-317D-4EC3-9C82-99335B5D9E6F}" srcOrd="1" destOrd="0" presId="urn:diagrams.loki3.com/BracketList"/>
    <dgm:cxn modelId="{A4C1C210-0968-4A99-BD77-DF5B1C22B5F9}" type="presParOf" srcId="{4959A3A4-E534-4EBE-801B-6B7FCAA3D2B6}" destId="{829178AD-4B1D-42B9-9806-1E3A75D71C09}" srcOrd="2" destOrd="0" presId="urn:diagrams.loki3.com/BracketList"/>
    <dgm:cxn modelId="{856EECA6-D03F-4D16-B5E2-15DAFAEEFFB0}" type="presParOf" srcId="{829178AD-4B1D-42B9-9806-1E3A75D71C09}" destId="{6407A6BB-79E1-4DE2-A000-733C26D991BE}" srcOrd="0" destOrd="0" presId="urn:diagrams.loki3.com/BracketList"/>
    <dgm:cxn modelId="{B131F5F7-B27F-4E5F-A1E6-2949B8D26BBA}" type="presParOf" srcId="{829178AD-4B1D-42B9-9806-1E3A75D71C09}" destId="{80E64FCC-247D-43B3-B583-6A72AD7323AA}" srcOrd="1" destOrd="0" presId="urn:diagrams.loki3.com/BracketList"/>
    <dgm:cxn modelId="{CD6C445F-DFDD-4775-B937-AA97A8D7D970}" type="presParOf" srcId="{829178AD-4B1D-42B9-9806-1E3A75D71C09}" destId="{341F46B2-138F-4239-9B95-2EDCA0F54A00}" srcOrd="2" destOrd="0" presId="urn:diagrams.loki3.com/BracketList"/>
    <dgm:cxn modelId="{B55F9E49-5CB8-4646-A0AF-7CE0C7BEDAA9}" type="presParOf" srcId="{829178AD-4B1D-42B9-9806-1E3A75D71C09}" destId="{916B9106-93C1-407D-B00B-FC63620B22BF}" srcOrd="3" destOrd="0" presId="urn:diagrams.loki3.com/BracketList"/>
    <dgm:cxn modelId="{D1F6369D-7B40-4049-AF73-3A57BA995D78}" type="presParOf" srcId="{4959A3A4-E534-4EBE-801B-6B7FCAA3D2B6}" destId="{24C00341-9467-4ED7-9D65-602360E4F53D}" srcOrd="3" destOrd="0" presId="urn:diagrams.loki3.com/BracketList"/>
    <dgm:cxn modelId="{78942164-FCDB-4EE7-BD39-43EB458CB613}" type="presParOf" srcId="{4959A3A4-E534-4EBE-801B-6B7FCAA3D2B6}" destId="{0CDE772F-ED6E-4CD4-A3C0-AC77B5422717}" srcOrd="4" destOrd="0" presId="urn:diagrams.loki3.com/BracketList"/>
    <dgm:cxn modelId="{D08DD67F-22F6-44D8-B61B-33DEF2993F66}" type="presParOf" srcId="{0CDE772F-ED6E-4CD4-A3C0-AC77B5422717}" destId="{50EA74EC-0AAB-4740-9CEA-FC95F1A15D04}" srcOrd="0" destOrd="0" presId="urn:diagrams.loki3.com/BracketList"/>
    <dgm:cxn modelId="{1B20EDC9-F386-4670-80F2-DDE7B8B82D61}" type="presParOf" srcId="{0CDE772F-ED6E-4CD4-A3C0-AC77B5422717}" destId="{203935DF-0D75-4217-BC72-14B4B61D6FA9}" srcOrd="1" destOrd="0" presId="urn:diagrams.loki3.com/BracketList"/>
    <dgm:cxn modelId="{8495CD40-8FB7-4F96-B5A3-8B5D294AB51F}" type="presParOf" srcId="{0CDE772F-ED6E-4CD4-A3C0-AC77B5422717}" destId="{6B4D9AB2-B4BB-40B9-97AC-E5C9F0ADB342}" srcOrd="2" destOrd="0" presId="urn:diagrams.loki3.com/BracketList"/>
    <dgm:cxn modelId="{FE56D6E4-A3E3-4790-95B2-125E440102CD}" type="presParOf" srcId="{0CDE772F-ED6E-4CD4-A3C0-AC77B5422717}" destId="{E38E81CD-2830-4C83-944B-B3C62605103C}" srcOrd="3" destOrd="0" presId="urn:diagrams.loki3.com/BracketList"/>
    <dgm:cxn modelId="{E62B0F3D-1420-4595-9B9F-6616F0BB2716}" type="presParOf" srcId="{4959A3A4-E534-4EBE-801B-6B7FCAA3D2B6}" destId="{5D75B063-2947-44F2-82D3-367D76F829C3}" srcOrd="5" destOrd="0" presId="urn:diagrams.loki3.com/BracketList"/>
    <dgm:cxn modelId="{552D94B4-B6D5-4D26-9CAC-E4F854A256FE}" type="presParOf" srcId="{4959A3A4-E534-4EBE-801B-6B7FCAA3D2B6}" destId="{6071518F-8F0D-4056-9BBD-71CA99D2CB6D}" srcOrd="6" destOrd="0" presId="urn:diagrams.loki3.com/BracketList"/>
    <dgm:cxn modelId="{0FE6985C-0728-449B-BDE4-A9EBAB0C5C4F}" type="presParOf" srcId="{6071518F-8F0D-4056-9BBD-71CA99D2CB6D}" destId="{D05B1F3A-906F-40EC-BC63-11B8CD8796D3}" srcOrd="0" destOrd="0" presId="urn:diagrams.loki3.com/BracketList"/>
    <dgm:cxn modelId="{81D6FB4F-7D0F-42AF-8867-A9B3265E102D}" type="presParOf" srcId="{6071518F-8F0D-4056-9BBD-71CA99D2CB6D}" destId="{A78B2F4C-57AD-4D33-8410-F161E8AC1FFF}" srcOrd="1" destOrd="0" presId="urn:diagrams.loki3.com/BracketList"/>
    <dgm:cxn modelId="{6C7A1252-6C30-4312-B4CE-10C0434B999A}" type="presParOf" srcId="{6071518F-8F0D-4056-9BBD-71CA99D2CB6D}" destId="{E1BBBFBF-7C0F-44FA-8FE7-AF2AC96C0861}" srcOrd="2" destOrd="0" presId="urn:diagrams.loki3.com/BracketList"/>
    <dgm:cxn modelId="{9E8CF8CD-305D-4F8B-ACE7-1698F86ABCC0}" type="presParOf" srcId="{6071518F-8F0D-4056-9BBD-71CA99D2CB6D}" destId="{F8FDE31F-73BA-4250-A61C-9E1D5B86FA67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BB04158-45AE-47EB-9254-236C0CE8B22A}" type="doc">
      <dgm:prSet loTypeId="urn:microsoft.com/office/officeart/2005/8/layout/hProcess9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70A4D05C-1F75-4686-9905-11B42A8284AD}">
      <dgm:prSet phldrT="[Text]" phldr="0"/>
      <dgm:spPr/>
      <dgm:t>
        <a:bodyPr/>
        <a:lstStyle/>
        <a:p>
          <a:pPr>
            <a:buNone/>
          </a:pPr>
          <a:r>
            <a:rPr lang="en-US" b="1">
              <a:solidFill>
                <a:schemeClr val="bg2"/>
              </a:solidFill>
            </a:rPr>
            <a:t>Prevent New HBV Infections</a:t>
          </a:r>
        </a:p>
      </dgm:t>
    </dgm:pt>
    <dgm:pt modelId="{ADFA123B-452E-4859-B029-B9E0ABD27437}" type="parTrans" cxnId="{20364138-6B70-4257-9603-899062AA2D40}">
      <dgm:prSet/>
      <dgm:spPr/>
      <dgm:t>
        <a:bodyPr/>
        <a:lstStyle/>
        <a:p>
          <a:endParaRPr lang="en-US">
            <a:solidFill>
              <a:schemeClr val="bg2"/>
            </a:solidFill>
          </a:endParaRPr>
        </a:p>
      </dgm:t>
    </dgm:pt>
    <dgm:pt modelId="{DD4B1D58-43AE-4E37-8929-C99B4B7ADC93}" type="sibTrans" cxnId="{20364138-6B70-4257-9603-899062AA2D40}">
      <dgm:prSet/>
      <dgm:spPr/>
      <dgm:t>
        <a:bodyPr/>
        <a:lstStyle/>
        <a:p>
          <a:endParaRPr lang="en-US">
            <a:solidFill>
              <a:schemeClr val="bg2"/>
            </a:solidFill>
          </a:endParaRPr>
        </a:p>
      </dgm:t>
    </dgm:pt>
    <dgm:pt modelId="{D7AD4C76-CA41-4645-B5BD-467F38D14117}">
      <dgm:prSet phldrT="[Text]" phldr="0"/>
      <dgm:spPr/>
      <dgm:t>
        <a:bodyPr/>
        <a:lstStyle/>
        <a:p>
          <a:pPr>
            <a:buNone/>
          </a:pPr>
          <a:r>
            <a:rPr lang="en-US" b="1">
              <a:solidFill>
                <a:schemeClr val="bg2"/>
              </a:solidFill>
            </a:rPr>
            <a:t>Improve HBV-Related Health Outcomes</a:t>
          </a:r>
        </a:p>
      </dgm:t>
    </dgm:pt>
    <dgm:pt modelId="{EFF6F148-7C4B-43E6-9C1C-5F6EFCA58F42}" type="parTrans" cxnId="{57928239-0ACE-4887-A899-8380C681DE26}">
      <dgm:prSet/>
      <dgm:spPr/>
      <dgm:t>
        <a:bodyPr/>
        <a:lstStyle/>
        <a:p>
          <a:endParaRPr lang="en-US">
            <a:solidFill>
              <a:schemeClr val="bg2"/>
            </a:solidFill>
          </a:endParaRPr>
        </a:p>
      </dgm:t>
    </dgm:pt>
    <dgm:pt modelId="{287CCE45-782F-44E7-86C2-57DB315EA3E9}" type="sibTrans" cxnId="{57928239-0ACE-4887-A899-8380C681DE26}">
      <dgm:prSet/>
      <dgm:spPr/>
      <dgm:t>
        <a:bodyPr/>
        <a:lstStyle/>
        <a:p>
          <a:endParaRPr lang="en-US">
            <a:solidFill>
              <a:schemeClr val="bg2"/>
            </a:solidFill>
          </a:endParaRPr>
        </a:p>
      </dgm:t>
    </dgm:pt>
    <dgm:pt modelId="{F0CC1B11-CD2F-4699-8B74-76EC5CEC9E10}">
      <dgm:prSet phldrT="[Text]" phldr="0"/>
      <dgm:spPr/>
      <dgm:t>
        <a:bodyPr/>
        <a:lstStyle/>
        <a:p>
          <a:pPr>
            <a:buNone/>
          </a:pPr>
          <a:r>
            <a:rPr lang="en-US" b="1">
              <a:solidFill>
                <a:schemeClr val="bg2"/>
              </a:solidFill>
            </a:rPr>
            <a:t>Reduce HBV-Related Disparities</a:t>
          </a:r>
          <a:br>
            <a:rPr lang="en-US" b="1">
              <a:solidFill>
                <a:schemeClr val="bg2"/>
              </a:solidFill>
            </a:rPr>
          </a:br>
          <a:r>
            <a:rPr lang="en-US" b="1">
              <a:solidFill>
                <a:schemeClr val="bg2"/>
              </a:solidFill>
            </a:rPr>
            <a:t>and Health Inequities</a:t>
          </a:r>
        </a:p>
      </dgm:t>
    </dgm:pt>
    <dgm:pt modelId="{9A3C6806-99A5-4F74-A434-FC399B62CF42}" type="parTrans" cxnId="{14753980-1CEA-47AE-BF33-04E19781B4E9}">
      <dgm:prSet/>
      <dgm:spPr/>
      <dgm:t>
        <a:bodyPr/>
        <a:lstStyle/>
        <a:p>
          <a:endParaRPr lang="en-US">
            <a:solidFill>
              <a:schemeClr val="bg2"/>
            </a:solidFill>
          </a:endParaRPr>
        </a:p>
      </dgm:t>
    </dgm:pt>
    <dgm:pt modelId="{269D5A38-E236-4D65-B389-1E69EC14971A}" type="sibTrans" cxnId="{14753980-1CEA-47AE-BF33-04E19781B4E9}">
      <dgm:prSet/>
      <dgm:spPr/>
      <dgm:t>
        <a:bodyPr/>
        <a:lstStyle/>
        <a:p>
          <a:endParaRPr lang="en-US">
            <a:solidFill>
              <a:schemeClr val="bg2"/>
            </a:solidFill>
          </a:endParaRPr>
        </a:p>
      </dgm:t>
    </dgm:pt>
    <dgm:pt modelId="{0BED703E-9310-4DDE-9B17-F6C9E0D6DAE8}">
      <dgm:prSet/>
      <dgm:spPr/>
      <dgm:t>
        <a:bodyPr/>
        <a:lstStyle/>
        <a:p>
          <a:r>
            <a:rPr lang="en-US" b="1">
              <a:solidFill>
                <a:schemeClr val="bg2"/>
              </a:solidFill>
            </a:rPr>
            <a:t>Integrated, Coordinated Efforts to Address HBV Epidemics</a:t>
          </a:r>
        </a:p>
      </dgm:t>
    </dgm:pt>
    <dgm:pt modelId="{D7B69B53-D648-48D9-889F-1116D223A3B3}" type="parTrans" cxnId="{E0396213-7A07-426E-BFBB-BA0019FE6CC1}">
      <dgm:prSet/>
      <dgm:spPr/>
      <dgm:t>
        <a:bodyPr/>
        <a:lstStyle/>
        <a:p>
          <a:endParaRPr lang="en-US">
            <a:solidFill>
              <a:schemeClr val="bg2"/>
            </a:solidFill>
          </a:endParaRPr>
        </a:p>
      </dgm:t>
    </dgm:pt>
    <dgm:pt modelId="{91D22A3A-4381-4275-BB16-347885FE150F}" type="sibTrans" cxnId="{E0396213-7A07-426E-BFBB-BA0019FE6CC1}">
      <dgm:prSet/>
      <dgm:spPr/>
      <dgm:t>
        <a:bodyPr/>
        <a:lstStyle/>
        <a:p>
          <a:endParaRPr lang="en-US">
            <a:solidFill>
              <a:schemeClr val="bg2"/>
            </a:solidFill>
          </a:endParaRPr>
        </a:p>
      </dgm:t>
    </dgm:pt>
    <dgm:pt modelId="{B494C306-7209-4B6B-88EB-5EE15091A11C}">
      <dgm:prSet/>
      <dgm:spPr/>
      <dgm:t>
        <a:bodyPr/>
        <a:lstStyle/>
        <a:p>
          <a:r>
            <a:rPr lang="en-US" b="1">
              <a:solidFill>
                <a:schemeClr val="bg2"/>
              </a:solidFill>
            </a:rPr>
            <a:t>Improve HBV Surveillance and Data Usage</a:t>
          </a:r>
        </a:p>
      </dgm:t>
    </dgm:pt>
    <dgm:pt modelId="{C4E964FF-5F57-4E60-9AA1-15CA88CF689F}" type="parTrans" cxnId="{06E6643C-07FB-4A88-A3FA-3CC11D6889C8}">
      <dgm:prSet/>
      <dgm:spPr/>
      <dgm:t>
        <a:bodyPr/>
        <a:lstStyle/>
        <a:p>
          <a:endParaRPr lang="en-US">
            <a:solidFill>
              <a:schemeClr val="bg2"/>
            </a:solidFill>
          </a:endParaRPr>
        </a:p>
      </dgm:t>
    </dgm:pt>
    <dgm:pt modelId="{5CE29697-8EE1-43E5-8189-03E578BEEB12}" type="sibTrans" cxnId="{06E6643C-07FB-4A88-A3FA-3CC11D6889C8}">
      <dgm:prSet/>
      <dgm:spPr/>
      <dgm:t>
        <a:bodyPr/>
        <a:lstStyle/>
        <a:p>
          <a:endParaRPr lang="en-US">
            <a:solidFill>
              <a:schemeClr val="bg2"/>
            </a:solidFill>
          </a:endParaRPr>
        </a:p>
      </dgm:t>
    </dgm:pt>
    <dgm:pt modelId="{534B361E-FC0E-4361-B56F-BB4B85F5D8C7}" type="pres">
      <dgm:prSet presAssocID="{ABB04158-45AE-47EB-9254-236C0CE8B22A}" presName="CompostProcess" presStyleCnt="0">
        <dgm:presLayoutVars>
          <dgm:dir/>
          <dgm:resizeHandles val="exact"/>
        </dgm:presLayoutVars>
      </dgm:prSet>
      <dgm:spPr/>
    </dgm:pt>
    <dgm:pt modelId="{18A16686-3F15-4B6C-B0BC-BAD8C50E6CEC}" type="pres">
      <dgm:prSet presAssocID="{ABB04158-45AE-47EB-9254-236C0CE8B22A}" presName="arrow" presStyleLbl="bgShp" presStyleIdx="0" presStyleCnt="1"/>
      <dgm:spPr/>
    </dgm:pt>
    <dgm:pt modelId="{9C40C88B-B66F-4D20-81FE-79D831CC7AF2}" type="pres">
      <dgm:prSet presAssocID="{ABB04158-45AE-47EB-9254-236C0CE8B22A}" presName="linearProcess" presStyleCnt="0"/>
      <dgm:spPr/>
    </dgm:pt>
    <dgm:pt modelId="{6F55AF17-0C6F-4C9C-8406-4C7B0E4612E4}" type="pres">
      <dgm:prSet presAssocID="{70A4D05C-1F75-4686-9905-11B42A8284AD}" presName="textNode" presStyleLbl="node1" presStyleIdx="0" presStyleCnt="5">
        <dgm:presLayoutVars>
          <dgm:bulletEnabled val="1"/>
        </dgm:presLayoutVars>
      </dgm:prSet>
      <dgm:spPr/>
    </dgm:pt>
    <dgm:pt modelId="{246DFA8E-3874-492D-BBDD-5C65EE8DABB5}" type="pres">
      <dgm:prSet presAssocID="{DD4B1D58-43AE-4E37-8929-C99B4B7ADC93}" presName="sibTrans" presStyleCnt="0"/>
      <dgm:spPr/>
    </dgm:pt>
    <dgm:pt modelId="{89B767B8-16BB-4515-B739-AD1589BFD623}" type="pres">
      <dgm:prSet presAssocID="{D7AD4C76-CA41-4645-B5BD-467F38D14117}" presName="textNode" presStyleLbl="node1" presStyleIdx="1" presStyleCnt="5">
        <dgm:presLayoutVars>
          <dgm:bulletEnabled val="1"/>
        </dgm:presLayoutVars>
      </dgm:prSet>
      <dgm:spPr/>
    </dgm:pt>
    <dgm:pt modelId="{4CF50ABD-7825-44E8-87BF-18CB6A6B2204}" type="pres">
      <dgm:prSet presAssocID="{287CCE45-782F-44E7-86C2-57DB315EA3E9}" presName="sibTrans" presStyleCnt="0"/>
      <dgm:spPr/>
    </dgm:pt>
    <dgm:pt modelId="{131496C2-0650-4358-9781-51B66B85A1AD}" type="pres">
      <dgm:prSet presAssocID="{F0CC1B11-CD2F-4699-8B74-76EC5CEC9E10}" presName="textNode" presStyleLbl="node1" presStyleIdx="2" presStyleCnt="5">
        <dgm:presLayoutVars>
          <dgm:bulletEnabled val="1"/>
        </dgm:presLayoutVars>
      </dgm:prSet>
      <dgm:spPr/>
    </dgm:pt>
    <dgm:pt modelId="{6EA71545-91FC-4F10-B60E-1DABE77D0C89}" type="pres">
      <dgm:prSet presAssocID="{269D5A38-E236-4D65-B389-1E69EC14971A}" presName="sibTrans" presStyleCnt="0"/>
      <dgm:spPr/>
    </dgm:pt>
    <dgm:pt modelId="{43A8D1E2-43AC-4AC8-AD05-BA6116F6FCC2}" type="pres">
      <dgm:prSet presAssocID="{B494C306-7209-4B6B-88EB-5EE15091A11C}" presName="textNode" presStyleLbl="node1" presStyleIdx="3" presStyleCnt="5">
        <dgm:presLayoutVars>
          <dgm:bulletEnabled val="1"/>
        </dgm:presLayoutVars>
      </dgm:prSet>
      <dgm:spPr/>
    </dgm:pt>
    <dgm:pt modelId="{0B554FC2-9D94-41E1-80D2-9969682FB722}" type="pres">
      <dgm:prSet presAssocID="{5CE29697-8EE1-43E5-8189-03E578BEEB12}" presName="sibTrans" presStyleCnt="0"/>
      <dgm:spPr/>
    </dgm:pt>
    <dgm:pt modelId="{8C5ADE92-B2A4-4C65-8074-859477ADB6F3}" type="pres">
      <dgm:prSet presAssocID="{0BED703E-9310-4DDE-9B17-F6C9E0D6DAE8}" presName="textNode" presStyleLbl="node1" presStyleIdx="4" presStyleCnt="5">
        <dgm:presLayoutVars>
          <dgm:bulletEnabled val="1"/>
        </dgm:presLayoutVars>
      </dgm:prSet>
      <dgm:spPr/>
    </dgm:pt>
  </dgm:ptLst>
  <dgm:cxnLst>
    <dgm:cxn modelId="{E0396213-7A07-426E-BFBB-BA0019FE6CC1}" srcId="{ABB04158-45AE-47EB-9254-236C0CE8B22A}" destId="{0BED703E-9310-4DDE-9B17-F6C9E0D6DAE8}" srcOrd="4" destOrd="0" parTransId="{D7B69B53-D648-48D9-889F-1116D223A3B3}" sibTransId="{91D22A3A-4381-4275-BB16-347885FE150F}"/>
    <dgm:cxn modelId="{1890471F-503F-4CDF-AA9A-E29CE8366466}" type="presOf" srcId="{0BED703E-9310-4DDE-9B17-F6C9E0D6DAE8}" destId="{8C5ADE92-B2A4-4C65-8074-859477ADB6F3}" srcOrd="0" destOrd="0" presId="urn:microsoft.com/office/officeart/2005/8/layout/hProcess9"/>
    <dgm:cxn modelId="{4E9D6924-29BE-47FE-8C0E-ABE9F41E00E6}" type="presOf" srcId="{F0CC1B11-CD2F-4699-8B74-76EC5CEC9E10}" destId="{131496C2-0650-4358-9781-51B66B85A1AD}" srcOrd="0" destOrd="0" presId="urn:microsoft.com/office/officeart/2005/8/layout/hProcess9"/>
    <dgm:cxn modelId="{B12E2A36-5127-476B-9E5C-9D72BC50F4F1}" type="presOf" srcId="{ABB04158-45AE-47EB-9254-236C0CE8B22A}" destId="{534B361E-FC0E-4361-B56F-BB4B85F5D8C7}" srcOrd="0" destOrd="0" presId="urn:microsoft.com/office/officeart/2005/8/layout/hProcess9"/>
    <dgm:cxn modelId="{20364138-6B70-4257-9603-899062AA2D40}" srcId="{ABB04158-45AE-47EB-9254-236C0CE8B22A}" destId="{70A4D05C-1F75-4686-9905-11B42A8284AD}" srcOrd="0" destOrd="0" parTransId="{ADFA123B-452E-4859-B029-B9E0ABD27437}" sibTransId="{DD4B1D58-43AE-4E37-8929-C99B4B7ADC93}"/>
    <dgm:cxn modelId="{57928239-0ACE-4887-A899-8380C681DE26}" srcId="{ABB04158-45AE-47EB-9254-236C0CE8B22A}" destId="{D7AD4C76-CA41-4645-B5BD-467F38D14117}" srcOrd="1" destOrd="0" parTransId="{EFF6F148-7C4B-43E6-9C1C-5F6EFCA58F42}" sibTransId="{287CCE45-782F-44E7-86C2-57DB315EA3E9}"/>
    <dgm:cxn modelId="{06E6643C-07FB-4A88-A3FA-3CC11D6889C8}" srcId="{ABB04158-45AE-47EB-9254-236C0CE8B22A}" destId="{B494C306-7209-4B6B-88EB-5EE15091A11C}" srcOrd="3" destOrd="0" parTransId="{C4E964FF-5F57-4E60-9AA1-15CA88CF689F}" sibTransId="{5CE29697-8EE1-43E5-8189-03E578BEEB12}"/>
    <dgm:cxn modelId="{1E7B4771-1218-4B88-85E1-7A430C52522E}" type="presOf" srcId="{D7AD4C76-CA41-4645-B5BD-467F38D14117}" destId="{89B767B8-16BB-4515-B739-AD1589BFD623}" srcOrd="0" destOrd="0" presId="urn:microsoft.com/office/officeart/2005/8/layout/hProcess9"/>
    <dgm:cxn modelId="{14753980-1CEA-47AE-BF33-04E19781B4E9}" srcId="{ABB04158-45AE-47EB-9254-236C0CE8B22A}" destId="{F0CC1B11-CD2F-4699-8B74-76EC5CEC9E10}" srcOrd="2" destOrd="0" parTransId="{9A3C6806-99A5-4F74-A434-FC399B62CF42}" sibTransId="{269D5A38-E236-4D65-B389-1E69EC14971A}"/>
    <dgm:cxn modelId="{85784E8F-7569-4BD1-A007-B9142937FA89}" type="presOf" srcId="{70A4D05C-1F75-4686-9905-11B42A8284AD}" destId="{6F55AF17-0C6F-4C9C-8406-4C7B0E4612E4}" srcOrd="0" destOrd="0" presId="urn:microsoft.com/office/officeart/2005/8/layout/hProcess9"/>
    <dgm:cxn modelId="{DDF7C19F-F3DE-411F-965F-DE013494104D}" type="presOf" srcId="{B494C306-7209-4B6B-88EB-5EE15091A11C}" destId="{43A8D1E2-43AC-4AC8-AD05-BA6116F6FCC2}" srcOrd="0" destOrd="0" presId="urn:microsoft.com/office/officeart/2005/8/layout/hProcess9"/>
    <dgm:cxn modelId="{13E1B14A-5059-45B6-9AA4-F46B18149C1D}" type="presParOf" srcId="{534B361E-FC0E-4361-B56F-BB4B85F5D8C7}" destId="{18A16686-3F15-4B6C-B0BC-BAD8C50E6CEC}" srcOrd="0" destOrd="0" presId="urn:microsoft.com/office/officeart/2005/8/layout/hProcess9"/>
    <dgm:cxn modelId="{4DE08431-DC68-490E-AC58-1FC92254771E}" type="presParOf" srcId="{534B361E-FC0E-4361-B56F-BB4B85F5D8C7}" destId="{9C40C88B-B66F-4D20-81FE-79D831CC7AF2}" srcOrd="1" destOrd="0" presId="urn:microsoft.com/office/officeart/2005/8/layout/hProcess9"/>
    <dgm:cxn modelId="{930F80DB-529F-4F71-81BF-4F4C3FF59F7D}" type="presParOf" srcId="{9C40C88B-B66F-4D20-81FE-79D831CC7AF2}" destId="{6F55AF17-0C6F-4C9C-8406-4C7B0E4612E4}" srcOrd="0" destOrd="0" presId="urn:microsoft.com/office/officeart/2005/8/layout/hProcess9"/>
    <dgm:cxn modelId="{E8F5C301-8AA3-45A0-8548-5E35B7021FAC}" type="presParOf" srcId="{9C40C88B-B66F-4D20-81FE-79D831CC7AF2}" destId="{246DFA8E-3874-492D-BBDD-5C65EE8DABB5}" srcOrd="1" destOrd="0" presId="urn:microsoft.com/office/officeart/2005/8/layout/hProcess9"/>
    <dgm:cxn modelId="{F18D6ECD-27F3-4482-A8A4-F32D8C4410D5}" type="presParOf" srcId="{9C40C88B-B66F-4D20-81FE-79D831CC7AF2}" destId="{89B767B8-16BB-4515-B739-AD1589BFD623}" srcOrd="2" destOrd="0" presId="urn:microsoft.com/office/officeart/2005/8/layout/hProcess9"/>
    <dgm:cxn modelId="{99E756D5-4EBB-46C7-9247-196867D4740F}" type="presParOf" srcId="{9C40C88B-B66F-4D20-81FE-79D831CC7AF2}" destId="{4CF50ABD-7825-44E8-87BF-18CB6A6B2204}" srcOrd="3" destOrd="0" presId="urn:microsoft.com/office/officeart/2005/8/layout/hProcess9"/>
    <dgm:cxn modelId="{44CD3A6B-6ECD-4335-8BA1-0403D08A87C1}" type="presParOf" srcId="{9C40C88B-B66F-4D20-81FE-79D831CC7AF2}" destId="{131496C2-0650-4358-9781-51B66B85A1AD}" srcOrd="4" destOrd="0" presId="urn:microsoft.com/office/officeart/2005/8/layout/hProcess9"/>
    <dgm:cxn modelId="{BDB7951E-AD61-4ACC-8277-D7E1A30C6B16}" type="presParOf" srcId="{9C40C88B-B66F-4D20-81FE-79D831CC7AF2}" destId="{6EA71545-91FC-4F10-B60E-1DABE77D0C89}" srcOrd="5" destOrd="0" presId="urn:microsoft.com/office/officeart/2005/8/layout/hProcess9"/>
    <dgm:cxn modelId="{306E7E7D-EBCC-453C-8CE8-EE0CD1C4BCC0}" type="presParOf" srcId="{9C40C88B-B66F-4D20-81FE-79D831CC7AF2}" destId="{43A8D1E2-43AC-4AC8-AD05-BA6116F6FCC2}" srcOrd="6" destOrd="0" presId="urn:microsoft.com/office/officeart/2005/8/layout/hProcess9"/>
    <dgm:cxn modelId="{EBD8CC4C-D414-4696-97D1-8DD68E087A71}" type="presParOf" srcId="{9C40C88B-B66F-4D20-81FE-79D831CC7AF2}" destId="{0B554FC2-9D94-41E1-80D2-9969682FB722}" srcOrd="7" destOrd="0" presId="urn:microsoft.com/office/officeart/2005/8/layout/hProcess9"/>
    <dgm:cxn modelId="{B760EAFD-A9A1-4527-AFF7-83B74639A2E3}" type="presParOf" srcId="{9C40C88B-B66F-4D20-81FE-79D831CC7AF2}" destId="{8C5ADE92-B2A4-4C65-8074-859477ADB6F3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A22071-FCAF-472C-AF8E-C12E4B5DC5A5}">
      <dsp:nvSpPr>
        <dsp:cNvPr id="0" name=""/>
        <dsp:cNvSpPr/>
      </dsp:nvSpPr>
      <dsp:spPr>
        <a:xfrm>
          <a:off x="530486" y="422968"/>
          <a:ext cx="4024106" cy="4024106"/>
        </a:xfrm>
        <a:prstGeom prst="circularArrow">
          <a:avLst>
            <a:gd name="adj1" fmla="val 5544"/>
            <a:gd name="adj2" fmla="val 330680"/>
            <a:gd name="adj3" fmla="val 13854615"/>
            <a:gd name="adj4" fmla="val 17338257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D8DD6D-790A-4CCB-8E77-36510D594234}">
      <dsp:nvSpPr>
        <dsp:cNvPr id="0" name=""/>
        <dsp:cNvSpPr/>
      </dsp:nvSpPr>
      <dsp:spPr>
        <a:xfrm>
          <a:off x="1632539" y="444776"/>
          <a:ext cx="1820001" cy="910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Economic Stability</a:t>
          </a:r>
        </a:p>
      </dsp:txBody>
      <dsp:txXfrm>
        <a:off x="1676962" y="489199"/>
        <a:ext cx="1731155" cy="821154"/>
      </dsp:txXfrm>
    </dsp:sp>
    <dsp:sp modelId="{ED2E6245-9B56-41A6-BB35-A1D9F843F59E}">
      <dsp:nvSpPr>
        <dsp:cNvPr id="0" name=""/>
        <dsp:cNvSpPr/>
      </dsp:nvSpPr>
      <dsp:spPr>
        <a:xfrm>
          <a:off x="3264587" y="1630528"/>
          <a:ext cx="1820001" cy="910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Social and Community Context</a:t>
          </a:r>
        </a:p>
      </dsp:txBody>
      <dsp:txXfrm>
        <a:off x="3309010" y="1674951"/>
        <a:ext cx="1731155" cy="821154"/>
      </dsp:txXfrm>
    </dsp:sp>
    <dsp:sp modelId="{ABFF7A0A-FCB9-4D57-B41C-0350BA006922}">
      <dsp:nvSpPr>
        <dsp:cNvPr id="0" name=""/>
        <dsp:cNvSpPr/>
      </dsp:nvSpPr>
      <dsp:spPr>
        <a:xfrm>
          <a:off x="2641200" y="3549116"/>
          <a:ext cx="1820001" cy="910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Education</a:t>
          </a:r>
        </a:p>
      </dsp:txBody>
      <dsp:txXfrm>
        <a:off x="2685623" y="3593539"/>
        <a:ext cx="1731155" cy="821154"/>
      </dsp:txXfrm>
    </dsp:sp>
    <dsp:sp modelId="{688B322D-4F89-4DC4-A187-89238896F811}">
      <dsp:nvSpPr>
        <dsp:cNvPr id="0" name=""/>
        <dsp:cNvSpPr/>
      </dsp:nvSpPr>
      <dsp:spPr>
        <a:xfrm>
          <a:off x="623877" y="3549116"/>
          <a:ext cx="1820001" cy="910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Healthcare and Access to Care</a:t>
          </a:r>
        </a:p>
      </dsp:txBody>
      <dsp:txXfrm>
        <a:off x="668300" y="3593539"/>
        <a:ext cx="1731155" cy="821154"/>
      </dsp:txXfrm>
    </dsp:sp>
    <dsp:sp modelId="{ED896B11-6447-4E84-826F-FF2296CA16C7}">
      <dsp:nvSpPr>
        <dsp:cNvPr id="0" name=""/>
        <dsp:cNvSpPr/>
      </dsp:nvSpPr>
      <dsp:spPr>
        <a:xfrm>
          <a:off x="490" y="1630528"/>
          <a:ext cx="1820001" cy="910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Neighborhood Environment</a:t>
          </a:r>
        </a:p>
      </dsp:txBody>
      <dsp:txXfrm>
        <a:off x="44913" y="1674951"/>
        <a:ext cx="1731155" cy="8211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DF885A-C245-4352-9F17-DD830A29AC58}">
      <dsp:nvSpPr>
        <dsp:cNvPr id="0" name=""/>
        <dsp:cNvSpPr/>
      </dsp:nvSpPr>
      <dsp:spPr>
        <a:xfrm>
          <a:off x="139015" y="9600"/>
          <a:ext cx="2775157" cy="7969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50800" rIns="142240" bIns="50800" numCol="1" spcCol="1270" anchor="ctr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chemeClr val="accent4"/>
              </a:solidFill>
              <a:latin typeface="+mn-lt"/>
              <a:ea typeface="+mn-ea"/>
              <a:cs typeface="+mn-cs"/>
            </a:rPr>
            <a:t>Provide prognostic value</a:t>
          </a:r>
        </a:p>
      </dsp:txBody>
      <dsp:txXfrm>
        <a:off x="139015" y="9600"/>
        <a:ext cx="2775157" cy="796950"/>
      </dsp:txXfrm>
    </dsp:sp>
    <dsp:sp modelId="{66902496-DBE2-461D-8609-43B8696764B7}">
      <dsp:nvSpPr>
        <dsp:cNvPr id="0" name=""/>
        <dsp:cNvSpPr/>
      </dsp:nvSpPr>
      <dsp:spPr>
        <a:xfrm>
          <a:off x="2914173" y="9600"/>
          <a:ext cx="276999" cy="79695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rgbClr val="00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DEECE4-E105-4D4F-BF8A-9397DEF5F55B}">
      <dsp:nvSpPr>
        <dsp:cNvPr id="0" name=""/>
        <dsp:cNvSpPr/>
      </dsp:nvSpPr>
      <dsp:spPr>
        <a:xfrm>
          <a:off x="3413185" y="9600"/>
          <a:ext cx="7548429" cy="796950"/>
        </a:xfrm>
        <a:prstGeom prst="rect">
          <a:avLst/>
        </a:prstGeom>
        <a:solidFill>
          <a:srgbClr val="D0F0EE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b="0" kern="1200">
              <a:solidFill>
                <a:srgbClr val="000000"/>
              </a:solidFill>
              <a:latin typeface="+mn-lt"/>
              <a:ea typeface="+mn-ea"/>
              <a:cs typeface="+mn-cs"/>
            </a:rPr>
            <a:t>Predict liver/fibrosis and development of HCC</a:t>
          </a:r>
          <a:r>
            <a:rPr lang="en-US" sz="2000" b="0" kern="1200" baseline="30000">
              <a:solidFill>
                <a:srgbClr val="000000"/>
              </a:solidFill>
              <a:latin typeface="+mn-lt"/>
              <a:ea typeface="+mn-ea"/>
              <a:cs typeface="+mn-cs"/>
            </a:rPr>
            <a:t>1</a:t>
          </a:r>
        </a:p>
      </dsp:txBody>
      <dsp:txXfrm>
        <a:off x="3413185" y="9600"/>
        <a:ext cx="7548429" cy="796950"/>
      </dsp:txXfrm>
    </dsp:sp>
    <dsp:sp modelId="{6407A6BB-79E1-4DE2-A000-733C26D991BE}">
      <dsp:nvSpPr>
        <dsp:cNvPr id="0" name=""/>
        <dsp:cNvSpPr/>
      </dsp:nvSpPr>
      <dsp:spPr>
        <a:xfrm>
          <a:off x="139015" y="907350"/>
          <a:ext cx="2775157" cy="11434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50800" rIns="142240" bIns="50800" numCol="1" spcCol="1270" anchor="ctr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chemeClr val="accent3"/>
              </a:solidFill>
              <a:latin typeface="+mn-lt"/>
              <a:ea typeface="+mn-ea"/>
              <a:cs typeface="+mn-cs"/>
            </a:rPr>
            <a:t>Identify true inactive HBV carriers</a:t>
          </a:r>
        </a:p>
      </dsp:txBody>
      <dsp:txXfrm>
        <a:off x="139015" y="907350"/>
        <a:ext cx="2775157" cy="1143450"/>
      </dsp:txXfrm>
    </dsp:sp>
    <dsp:sp modelId="{80E64FCC-247D-43B3-B583-6A72AD7323AA}">
      <dsp:nvSpPr>
        <dsp:cNvPr id="0" name=""/>
        <dsp:cNvSpPr/>
      </dsp:nvSpPr>
      <dsp:spPr>
        <a:xfrm>
          <a:off x="2914173" y="907350"/>
          <a:ext cx="276999" cy="114345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rgbClr val="00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6B9106-93C1-407D-B00B-FC63620B22BF}">
      <dsp:nvSpPr>
        <dsp:cNvPr id="0" name=""/>
        <dsp:cNvSpPr/>
      </dsp:nvSpPr>
      <dsp:spPr>
        <a:xfrm>
          <a:off x="3413185" y="907350"/>
          <a:ext cx="7548429" cy="1143450"/>
        </a:xfrm>
        <a:prstGeom prst="rect">
          <a:avLst/>
        </a:prstGeom>
        <a:solidFill>
          <a:schemeClr val="accent3">
            <a:lumMod val="60000"/>
            <a:lumOff val="40000"/>
            <a:alpha val="20000"/>
          </a:scheme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rPr>
            <a:t>For people with negative HBeAg in the “indeterminate phase” (borderline HBV DNA or </a:t>
          </a:r>
          <a:r>
            <a:rPr kumimoji="0" lang="en-US" sz="2000" b="0" i="0" u="none" strike="noStrike" kern="1200" cap="none" spc="0" normalizeH="0" baseline="0" noProof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+mn-lt"/>
              <a:ea typeface="+mn-ea"/>
              <a:cs typeface="+mn-cs"/>
            </a:rPr>
            <a:t>ALT</a:t>
          </a:r>
          <a:r>
            <a: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rPr>
            <a:t> levels)</a:t>
          </a:r>
          <a:r>
            <a:rPr kumimoji="0" lang="en-US" sz="2000" b="0" i="0" u="none" strike="noStrike" kern="1200" cap="none" spc="0" normalizeH="0" baseline="30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rPr>
            <a:t>2</a:t>
          </a:r>
          <a:endParaRPr lang="en-US" sz="2000" b="0" kern="1200" baseline="30000">
            <a:solidFill>
              <a:srgbClr val="000000"/>
            </a:solidFill>
            <a:latin typeface="+mn-lt"/>
            <a:ea typeface="+mn-ea"/>
            <a:cs typeface="+mn-cs"/>
          </a:endParaRPr>
        </a:p>
      </dsp:txBody>
      <dsp:txXfrm>
        <a:off x="3413185" y="907350"/>
        <a:ext cx="7548429" cy="1143450"/>
      </dsp:txXfrm>
    </dsp:sp>
    <dsp:sp modelId="{50EA74EC-0AAB-4740-9CEA-FC95F1A15D04}">
      <dsp:nvSpPr>
        <dsp:cNvPr id="0" name=""/>
        <dsp:cNvSpPr/>
      </dsp:nvSpPr>
      <dsp:spPr>
        <a:xfrm>
          <a:off x="139015" y="2375743"/>
          <a:ext cx="2775157" cy="7969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50800" rIns="142240" bIns="50800" numCol="1" spcCol="1270" anchor="ctr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chemeClr val="accent6"/>
              </a:solidFill>
              <a:latin typeface="+mn-lt"/>
              <a:ea typeface="+mn-ea"/>
              <a:cs typeface="+mn-cs"/>
            </a:rPr>
            <a:t>Monitor treatment response </a:t>
          </a:r>
        </a:p>
      </dsp:txBody>
      <dsp:txXfrm>
        <a:off x="139015" y="2375743"/>
        <a:ext cx="2775157" cy="796950"/>
      </dsp:txXfrm>
    </dsp:sp>
    <dsp:sp modelId="{203935DF-0D75-4217-BC72-14B4B61D6FA9}">
      <dsp:nvSpPr>
        <dsp:cNvPr id="0" name=""/>
        <dsp:cNvSpPr/>
      </dsp:nvSpPr>
      <dsp:spPr>
        <a:xfrm>
          <a:off x="2914173" y="2151600"/>
          <a:ext cx="276999" cy="1245234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rgbClr val="00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8E81CD-2830-4C83-944B-B3C62605103C}">
      <dsp:nvSpPr>
        <dsp:cNvPr id="0" name=""/>
        <dsp:cNvSpPr/>
      </dsp:nvSpPr>
      <dsp:spPr>
        <a:xfrm>
          <a:off x="3413185" y="2151600"/>
          <a:ext cx="7548429" cy="1245234"/>
        </a:xfrm>
        <a:prstGeom prst="rect">
          <a:avLst/>
        </a:prstGeom>
        <a:solidFill>
          <a:schemeClr val="accent6">
            <a:alpha val="20000"/>
          </a:scheme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b="0" kern="1200">
              <a:solidFill>
                <a:srgbClr val="000000"/>
              </a:solidFill>
              <a:latin typeface="+mn-lt"/>
              <a:ea typeface="+mn-ea"/>
              <a:cs typeface="+mn-cs"/>
            </a:rPr>
            <a:t>Predicts off-treatment virologic control</a:t>
          </a:r>
          <a:r>
            <a:rPr lang="en-US" sz="2000" b="0" kern="1200" baseline="30000">
              <a:solidFill>
                <a:srgbClr val="000000"/>
              </a:solidFill>
              <a:latin typeface="+mn-lt"/>
              <a:ea typeface="+mn-ea"/>
              <a:cs typeface="+mn-cs"/>
            </a:rPr>
            <a:t>3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b="0" kern="1200">
              <a:solidFill>
                <a:srgbClr val="000000"/>
              </a:solidFill>
              <a:latin typeface="+mn-lt"/>
              <a:ea typeface="+mn-ea"/>
              <a:cs typeface="+mn-cs"/>
            </a:rPr>
            <a:t>qHBsAg reduction by NA treatment not as pronounced as by pegIFN treatment</a:t>
          </a:r>
        </a:p>
      </dsp:txBody>
      <dsp:txXfrm>
        <a:off x="3413185" y="2151600"/>
        <a:ext cx="7548429" cy="1245234"/>
      </dsp:txXfrm>
    </dsp:sp>
    <dsp:sp modelId="{D05B1F3A-906F-40EC-BC63-11B8CD8796D3}">
      <dsp:nvSpPr>
        <dsp:cNvPr id="0" name=""/>
        <dsp:cNvSpPr/>
      </dsp:nvSpPr>
      <dsp:spPr>
        <a:xfrm>
          <a:off x="139015" y="3497635"/>
          <a:ext cx="2775157" cy="11434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50800" rIns="142240" bIns="50800" numCol="1" spcCol="1270" anchor="ctr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rgbClr val="E1471D"/>
              </a:solidFill>
              <a:latin typeface="+mn-lt"/>
              <a:ea typeface="+mn-ea"/>
              <a:cs typeface="+mn-cs"/>
            </a:rPr>
            <a:t>Determine probability of HBsAg clearance</a:t>
          </a:r>
        </a:p>
      </dsp:txBody>
      <dsp:txXfrm>
        <a:off x="139015" y="3497635"/>
        <a:ext cx="2775157" cy="1143450"/>
      </dsp:txXfrm>
    </dsp:sp>
    <dsp:sp modelId="{A78B2F4C-57AD-4D33-8410-F161E8AC1FFF}">
      <dsp:nvSpPr>
        <dsp:cNvPr id="0" name=""/>
        <dsp:cNvSpPr/>
      </dsp:nvSpPr>
      <dsp:spPr>
        <a:xfrm>
          <a:off x="2953350" y="3500974"/>
          <a:ext cx="247705" cy="114345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rgbClr val="00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FDE31F-73BA-4250-A61C-9E1D5B86FA67}">
      <dsp:nvSpPr>
        <dsp:cNvPr id="0" name=""/>
        <dsp:cNvSpPr/>
      </dsp:nvSpPr>
      <dsp:spPr>
        <a:xfrm>
          <a:off x="3396950" y="3497635"/>
          <a:ext cx="7554694" cy="1143450"/>
        </a:xfrm>
        <a:prstGeom prst="rect">
          <a:avLst/>
        </a:prstGeom>
        <a:solidFill>
          <a:srgbClr val="E1471D">
            <a:lumMod val="20000"/>
            <a:lumOff val="80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>
              <a:solidFill>
                <a:srgbClr val="000000"/>
              </a:solidFill>
              <a:latin typeface="+mn-lt"/>
              <a:ea typeface="+mn-ea"/>
              <a:cs typeface="+mn-cs"/>
            </a:rPr>
            <a:t>Higher probability of spontaneous </a:t>
          </a:r>
          <a:r>
            <a:rPr lang="en-US" sz="2000" b="1" kern="1200">
              <a:solidFill>
                <a:srgbClr val="000000"/>
              </a:solidFill>
              <a:latin typeface="+mn-lt"/>
              <a:ea typeface="+mn-ea"/>
              <a:cs typeface="+mn-cs"/>
            </a:rPr>
            <a:t>HBsAg clearance </a:t>
          </a:r>
          <a:r>
            <a:rPr lang="en-US" sz="2000" kern="1200">
              <a:solidFill>
                <a:srgbClr val="000000"/>
              </a:solidFill>
              <a:latin typeface="+mn-lt"/>
              <a:ea typeface="+mn-ea"/>
              <a:cs typeface="+mn-cs"/>
            </a:rPr>
            <a:t>if </a:t>
          </a:r>
          <a:br>
            <a:rPr lang="en-US" sz="2000" kern="1200">
              <a:solidFill>
                <a:srgbClr val="000000"/>
              </a:solidFill>
              <a:latin typeface="+mn-lt"/>
              <a:ea typeface="+mn-ea"/>
              <a:cs typeface="+mn-cs"/>
            </a:rPr>
          </a:br>
          <a:r>
            <a:rPr lang="en-US" sz="2000" b="1" kern="1200">
              <a:solidFill>
                <a:srgbClr val="000000"/>
              </a:solidFill>
              <a:latin typeface="+mn-lt"/>
              <a:ea typeface="+mn-ea"/>
              <a:cs typeface="+mn-cs"/>
            </a:rPr>
            <a:t>qHBsAg &lt;100 IU/mL</a:t>
          </a:r>
          <a:r>
            <a:rPr lang="en-US" sz="2000" b="1" kern="1200" baseline="30000">
              <a:solidFill>
                <a:srgbClr val="000000"/>
              </a:solidFill>
              <a:latin typeface="+mn-lt"/>
              <a:ea typeface="+mn-ea"/>
              <a:cs typeface="+mn-cs"/>
            </a:rPr>
            <a:t>4</a:t>
          </a:r>
        </a:p>
      </dsp:txBody>
      <dsp:txXfrm>
        <a:off x="3396950" y="3497635"/>
        <a:ext cx="7554694" cy="11434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A16686-3F15-4B6C-B0BC-BAD8C50E6CEC}">
      <dsp:nvSpPr>
        <dsp:cNvPr id="0" name=""/>
        <dsp:cNvSpPr/>
      </dsp:nvSpPr>
      <dsp:spPr>
        <a:xfrm>
          <a:off x="880467" y="0"/>
          <a:ext cx="9978628" cy="4754562"/>
        </a:xfrm>
        <a:prstGeom prst="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55AF17-0C6F-4C9C-8406-4C7B0E4612E4}">
      <dsp:nvSpPr>
        <dsp:cNvPr id="0" name=""/>
        <dsp:cNvSpPr/>
      </dsp:nvSpPr>
      <dsp:spPr>
        <a:xfrm>
          <a:off x="5158" y="1426368"/>
          <a:ext cx="2255624" cy="190182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chemeClr val="bg2"/>
              </a:solidFill>
            </a:rPr>
            <a:t>Prevent New HBV Infections</a:t>
          </a:r>
        </a:p>
      </dsp:txBody>
      <dsp:txXfrm>
        <a:off x="97997" y="1519207"/>
        <a:ext cx="2069946" cy="1716146"/>
      </dsp:txXfrm>
    </dsp:sp>
    <dsp:sp modelId="{89B767B8-16BB-4515-B739-AD1589BFD623}">
      <dsp:nvSpPr>
        <dsp:cNvPr id="0" name=""/>
        <dsp:cNvSpPr/>
      </dsp:nvSpPr>
      <dsp:spPr>
        <a:xfrm>
          <a:off x="2373564" y="1426368"/>
          <a:ext cx="2255624" cy="1901824"/>
        </a:xfrm>
        <a:prstGeom prst="roundRect">
          <a:avLst/>
        </a:prstGeom>
        <a:solidFill>
          <a:schemeClr val="accent4">
            <a:hueOff val="-2219786"/>
            <a:satOff val="-9050"/>
            <a:lumOff val="5834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chemeClr val="bg2"/>
              </a:solidFill>
            </a:rPr>
            <a:t>Improve HBV-Related Health Outcomes</a:t>
          </a:r>
        </a:p>
      </dsp:txBody>
      <dsp:txXfrm>
        <a:off x="2466403" y="1519207"/>
        <a:ext cx="2069946" cy="1716146"/>
      </dsp:txXfrm>
    </dsp:sp>
    <dsp:sp modelId="{131496C2-0650-4358-9781-51B66B85A1AD}">
      <dsp:nvSpPr>
        <dsp:cNvPr id="0" name=""/>
        <dsp:cNvSpPr/>
      </dsp:nvSpPr>
      <dsp:spPr>
        <a:xfrm>
          <a:off x="4741969" y="1426368"/>
          <a:ext cx="2255624" cy="1901824"/>
        </a:xfrm>
        <a:prstGeom prst="roundRect">
          <a:avLst/>
        </a:prstGeom>
        <a:solidFill>
          <a:schemeClr val="accent4">
            <a:hueOff val="-4439571"/>
            <a:satOff val="-18100"/>
            <a:lumOff val="11667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chemeClr val="bg2"/>
              </a:solidFill>
            </a:rPr>
            <a:t>Reduce HBV-Related Disparities</a:t>
          </a:r>
          <a:br>
            <a:rPr lang="en-US" sz="1800" b="1" kern="1200">
              <a:solidFill>
                <a:schemeClr val="bg2"/>
              </a:solidFill>
            </a:rPr>
          </a:br>
          <a:r>
            <a:rPr lang="en-US" sz="1800" b="1" kern="1200">
              <a:solidFill>
                <a:schemeClr val="bg2"/>
              </a:solidFill>
            </a:rPr>
            <a:t>and Health Inequities</a:t>
          </a:r>
        </a:p>
      </dsp:txBody>
      <dsp:txXfrm>
        <a:off x="4834808" y="1519207"/>
        <a:ext cx="2069946" cy="1716146"/>
      </dsp:txXfrm>
    </dsp:sp>
    <dsp:sp modelId="{43A8D1E2-43AC-4AC8-AD05-BA6116F6FCC2}">
      <dsp:nvSpPr>
        <dsp:cNvPr id="0" name=""/>
        <dsp:cNvSpPr/>
      </dsp:nvSpPr>
      <dsp:spPr>
        <a:xfrm>
          <a:off x="7110374" y="1426368"/>
          <a:ext cx="2255624" cy="1901824"/>
        </a:xfrm>
        <a:prstGeom prst="roundRect">
          <a:avLst/>
        </a:prstGeom>
        <a:solidFill>
          <a:schemeClr val="accent4">
            <a:hueOff val="-6659356"/>
            <a:satOff val="-27150"/>
            <a:lumOff val="17501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chemeClr val="bg2"/>
              </a:solidFill>
            </a:rPr>
            <a:t>Improve HBV Surveillance and Data Usage</a:t>
          </a:r>
        </a:p>
      </dsp:txBody>
      <dsp:txXfrm>
        <a:off x="7203213" y="1519207"/>
        <a:ext cx="2069946" cy="1716146"/>
      </dsp:txXfrm>
    </dsp:sp>
    <dsp:sp modelId="{8C5ADE92-B2A4-4C65-8074-859477ADB6F3}">
      <dsp:nvSpPr>
        <dsp:cNvPr id="0" name=""/>
        <dsp:cNvSpPr/>
      </dsp:nvSpPr>
      <dsp:spPr>
        <a:xfrm>
          <a:off x="9478779" y="1426368"/>
          <a:ext cx="2255624" cy="1901824"/>
        </a:xfrm>
        <a:prstGeom prst="roundRect">
          <a:avLst/>
        </a:prstGeom>
        <a:solidFill>
          <a:schemeClr val="accent4">
            <a:hueOff val="-8879142"/>
            <a:satOff val="-36200"/>
            <a:lumOff val="23334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solidFill>
                <a:schemeClr val="bg2"/>
              </a:solidFill>
            </a:rPr>
            <a:t>Integrated, Coordinated Efforts to Address HBV Epidemics</a:t>
          </a:r>
        </a:p>
      </dsp:txBody>
      <dsp:txXfrm>
        <a:off x="9571618" y="1519207"/>
        <a:ext cx="2069946" cy="17161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65283B-85E4-44E9-810F-8EEB3FB7A0DB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9A02C3-C24A-4A77-A7FE-6AF3F7C8C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387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4445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CE1430B1-CEB6-411F-8E94-BFC407C4EE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5C8260-42BC-4921-8D33-58809AC7BE3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63A693D7-D1F8-4EC5-A8E3-A7825DFC08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ED738D61-216E-45D5-96FA-B18A5BC252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 dirty="0">
                <a:latin typeface="Arial" panose="020B0604020202020204" pitchFamily="34" charset="0"/>
              </a:rPr>
              <a:t>Disclaimer: The materials published on the </a:t>
            </a:r>
            <a:r>
              <a:rPr lang="en-GB" altLang="en-US" dirty="0" err="1">
                <a:latin typeface="Arial" panose="020B0604020202020204" pitchFamily="34" charset="0"/>
              </a:rPr>
              <a:t>Decera</a:t>
            </a:r>
            <a:r>
              <a:rPr lang="en-GB" altLang="en-US" dirty="0">
                <a:latin typeface="Arial" panose="020B0604020202020204" pitchFamily="34" charset="0"/>
              </a:rPr>
              <a:t> Clinical Education website reflect the views of the authors of the </a:t>
            </a:r>
            <a:r>
              <a:rPr lang="en-GB" altLang="en-US" dirty="0" err="1">
                <a:latin typeface="Arial" panose="020B0604020202020204" pitchFamily="34" charset="0"/>
              </a:rPr>
              <a:t>Decera</a:t>
            </a:r>
            <a:r>
              <a:rPr lang="en-GB" altLang="en-US" dirty="0">
                <a:latin typeface="Arial" panose="020B0604020202020204" pitchFamily="34" charset="0"/>
              </a:rPr>
              <a:t> Clinical Education material, not those of </a:t>
            </a:r>
            <a:r>
              <a:rPr lang="en-GB" altLang="en-US" dirty="0" err="1">
                <a:latin typeface="Arial" panose="020B0604020202020204" pitchFamily="34" charset="0"/>
              </a:rPr>
              <a:t>Decera</a:t>
            </a:r>
            <a:r>
              <a:rPr lang="en-GB" altLang="en-US" dirty="0">
                <a:latin typeface="Arial" panose="020B0604020202020204" pitchFamily="34" charset="0"/>
              </a:rPr>
              <a:t> Clinical Education, the CME providers, or the companies providing educational grants. The materials may discuss uses and dosages for therapeutic products that have not been approved by the FDA. A qualified healthcare professional should be consulted before using any therapeutic product discussed. Readers should verify all information and data before treating patients or using any therapies described in these </a:t>
            </a:r>
            <a:r>
              <a:rPr lang="en-GB" altLang="en-US">
                <a:latin typeface="Arial" panose="020B0604020202020204" pitchFamily="34" charset="0"/>
              </a:rPr>
              <a:t>materials.</a:t>
            </a:r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141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A02C3-C24A-4A77-A7FE-6AF3F7C8C10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0890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59" cy="4156234"/>
          </a:xfrm>
          <a:prstGeom prst="rect">
            <a:avLst/>
          </a:prstGeom>
        </p:spPr>
        <p:txBody>
          <a:bodyPr lIns="92476" tIns="92476" rIns="92476" bIns="92476" anchor="t" anchorCtr="0">
            <a:noAutofit/>
          </a:bodyPr>
          <a:lstStyle/>
          <a:p>
            <a:r>
              <a:rPr lang="en-US" i="1"/>
              <a:t>HBV, hepatitis B virus; HCV, hepatitis C virus.</a:t>
            </a:r>
          </a:p>
        </p:txBody>
      </p:sp>
      <p:sp>
        <p:nvSpPr>
          <p:cNvPr id="169" name="Shape 169"/>
          <p:cNvSpPr>
            <a:spLocks noGrp="1" noRot="1" noChangeAspect="1"/>
          </p:cNvSpPr>
          <p:nvPr>
            <p:ph type="sldImg" idx="2"/>
          </p:nvPr>
        </p:nvSpPr>
        <p:spPr>
          <a:xfrm>
            <a:off x="396875" y="692150"/>
            <a:ext cx="6156325" cy="34639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13C42-B62D-A01F-E257-90BB0BAA5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BCA0A8-461E-3CCA-7C4E-3DE611C044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1EF028-746D-114C-8F8C-210ED2558D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E05656-14E9-2028-0185-475A00763F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9A02C3-C24A-4A77-A7FE-6AF3F7C8C10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89948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r>
              <a:rPr lang="en-US" i="1">
                <a:solidFill>
                  <a:srgbClr val="444444"/>
                </a:solidFill>
                <a:latin typeface="Roboto" panose="02000000000000000000" pitchFamily="2" charset="0"/>
              </a:rPr>
              <a:t>HBsAg, hepatitis B surface antigen; </a:t>
            </a:r>
            <a:r>
              <a:rPr lang="en-US" i="1"/>
              <a:t>HBV, hepatitis B virus; HCV, hepatitis C virus; STI, sexually transmitted infection.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A5360F-103C-4D07-A11F-E718889EE0C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71202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HBV, hepatitis B virus.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A02C3-C24A-4A77-A7FE-6AF3F7C8C10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8652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64694-9569-CC77-BC38-95BD0630F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584E6B-A46A-CBE7-D244-B4A072AFFF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2585B9-1CA4-CA88-792A-F3949EB65B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HBV, hepatitis B virus; HCC, hepatocellular carcinoma.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0261B2-D4F1-203F-8CA1-40C0D312BE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9A02C3-C24A-4A77-A7FE-6AF3F7C8C10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94720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Universal HBV screening and vaccination recommended by CDC 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Shift in treatment guidelines to: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Expanded treatment eligibility for timelier, earlier treatment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Shared decision-making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qHBsAg can be a valuable tool in clinical practice</a:t>
            </a:r>
          </a:p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A02C3-C24A-4A77-A7FE-6AF3F7C8C10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9024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E031A-1DC9-AF7D-E0AD-C8E057A54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19F2239D-3678-771F-DC03-C825D78EE2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HBV, hepatitis B virus.</a:t>
            </a:r>
          </a:p>
        </p:txBody>
      </p:sp>
    </p:spTree>
    <p:extLst>
      <p:ext uri="{BB962C8B-B14F-4D97-AF65-F5344CB8AC3E}">
        <p14:creationId xmlns:p14="http://schemas.microsoft.com/office/powerpoint/2010/main" val="21447067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/>
              <a:t>HBsAg, hepatitis B surface antigen; HBV, hepatitis B virus; HCV, hepatitis C virus; STI, sexually transmitted infection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Screening and Testing for Hepatitis B Virus Infection: CDC Recommendations — United States, 2023 | MMWR https://www.cdc.gov/mmwr/volumes/72/rr/rr7201a1.htm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A02C3-C24A-4A77-A7FE-6AF3F7C8C10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4675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28:notes"/>
          <p:cNvSpPr txBox="1"/>
          <p:nvPr/>
        </p:nvSpPr>
        <p:spPr>
          <a:xfrm>
            <a:off x="3885579" y="8686489"/>
            <a:ext cx="2972421" cy="457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75" tIns="45775" rIns="91575" bIns="45775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4" name="Google Shape;294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44488" y="144463"/>
            <a:ext cx="6170612" cy="34718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95" name="Google Shape;295;p28:notes"/>
          <p:cNvSpPr txBox="1">
            <a:spLocks noGrp="1"/>
          </p:cNvSpPr>
          <p:nvPr>
            <p:ph type="body" idx="1"/>
          </p:nvPr>
        </p:nvSpPr>
        <p:spPr>
          <a:xfrm>
            <a:off x="259350" y="3899005"/>
            <a:ext cx="6339302" cy="48874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75" tIns="45775" rIns="91575" bIns="45775" anchor="t" anchorCtr="0">
            <a:noAutofit/>
          </a:bodyPr>
          <a:lstStyle/>
          <a:p>
            <a:pPr marL="219652" lvl="0" indent="-219652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1">
                <a:latin typeface="Arial"/>
                <a:ea typeface="Arial"/>
                <a:cs typeface="Arial"/>
                <a:sym typeface="Arial"/>
              </a:rPr>
              <a:t>HBcAb, hepatitis B core antibody; HBsAb, hepatitis B surface antibody; HBsAb, hepatitis B surface antigen; HBV, hepatitis B virus.</a:t>
            </a:r>
          </a:p>
          <a:p>
            <a:pPr marL="219652" lvl="0" indent="-219652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100" b="1">
              <a:latin typeface="Arial"/>
              <a:ea typeface="Arial"/>
              <a:cs typeface="Arial"/>
              <a:sym typeface="Arial"/>
            </a:endParaRPr>
          </a:p>
          <a:p>
            <a:pPr marL="219652" lvl="0" indent="-219652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latin typeface="Arial"/>
                <a:ea typeface="Arial"/>
                <a:cs typeface="Arial"/>
                <a:sym typeface="Arial"/>
              </a:rPr>
              <a:t>Slide:  Typical Interpretation of Serologic Test Results for HBV Infection</a:t>
            </a:r>
            <a:endParaRPr/>
          </a:p>
          <a:p>
            <a:pPr marL="219652" lvl="0" indent="-219652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219652" lvl="0" indent="-21965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Antigens and antibodies associated with HBV infection include HBsAg, anti-HBs, HBcAg, anti-HBc, HBeAg, and anti-HBe. At least one serologic marker is present during each of the different phases of HBV infection.</a:t>
            </a:r>
            <a:r>
              <a:rPr lang="en-US" sz="1100" baseline="30000"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219652" lvl="0" indent="-14980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219652" lvl="0" indent="-21965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The serologic markers typically used to differentiate between acute, resolving, and chronic infection are HBsAg, anti-HBc, and anti-HBs, as noted in the slide.</a:t>
            </a:r>
            <a:r>
              <a:rPr lang="en-US" sz="1100" baseline="30000"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 </a:t>
            </a:r>
            <a:endParaRPr/>
          </a:p>
          <a:p>
            <a:pPr marL="219652" lvl="0" indent="-14980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219652" lvl="0" indent="-219652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1">
                <a:latin typeface="Arial"/>
                <a:ea typeface="Arial"/>
                <a:cs typeface="Arial"/>
                <a:sym typeface="Arial"/>
              </a:rPr>
              <a:t>Reference</a:t>
            </a:r>
            <a:endParaRPr/>
          </a:p>
          <a:p>
            <a:pPr marL="219652" lvl="0" indent="-21965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Weinbaum CM, Williams I, Mast EE, et al. Recommendations for identification and public health management of persons with chronic hepatitis B virus infection. </a:t>
            </a:r>
            <a:r>
              <a:rPr lang="en-US" sz="1100" i="1">
                <a:latin typeface="Arial"/>
                <a:ea typeface="Arial"/>
                <a:cs typeface="Arial"/>
                <a:sym typeface="Arial"/>
              </a:rPr>
              <a:t>MMWR Recomm Rep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. 2008;57(RR-8):1-20. 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A02C3-C24A-4A77-A7FE-6AF3F7C8C10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6047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25798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808A79-6E4C-662A-B77A-D4FC9D5E9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CFB557-0D91-1938-C1F7-724E4E1EDD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A927C4-BA75-BB9F-2C92-98C967BDF2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Universal HBV screening and vaccination recommended by CDC 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Shift in treatment guidelines to: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Expanded treatment eligibility for timelier, earlier treatment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Shared decision-making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qHBsAg can be a valuable tool in clinical practice</a:t>
            </a:r>
          </a:p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59498D-B3D7-C15D-C551-E248B2054D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A02C3-C24A-4A77-A7FE-6AF3F7C8C10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1003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AASLD, American Association for the Study of Liver Diseases; HBV, hepatitis B virus.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9A02C3-C24A-4A77-A7FE-6AF3F7C8C10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1476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B68C5-36F8-8D9C-5B1A-3A4B0CE93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E44DB1-6967-147B-7E1F-E9D8A3C51D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7D5AEF-54FF-47E1-9AD6-60FAF19DC9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ALT, alanine aminotransferase; HBeAg, hepatitis B e antigen.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FDB652-F546-9701-B4AD-ED1D10A112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A02C3-C24A-4A77-A7FE-6AF3F7C8C10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0758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HBeAg, hepatitis B e antigen; HBV, hepatitis B virus; HCC, hepatocellular carcinoma.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44C6A6-BBD6-4823-9932-58635D9FAD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43529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3978E-9029-46B8-DB76-0B1360C7E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13C0BF-16EC-62E8-8218-17A55941E8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146EB8-8229-ED58-95A4-1B06F1C45D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ALT, </a:t>
            </a:r>
            <a:r>
              <a:rPr lang="en-US" b="0" i="1">
                <a:solidFill>
                  <a:srgbClr val="001D35"/>
                </a:solidFill>
                <a:effectLst/>
                <a:latin typeface="Google Sans"/>
              </a:rPr>
              <a:t>alanine transaminase; APRI, </a:t>
            </a:r>
            <a:r>
              <a:rPr lang="en-US" b="0" i="1">
                <a:solidFill>
                  <a:srgbClr val="040C28"/>
                </a:solidFill>
                <a:effectLst/>
                <a:latin typeface="Google Sans"/>
              </a:rPr>
              <a:t>aspartate aminotransferase to platelet ratio index; </a:t>
            </a:r>
            <a:r>
              <a:rPr lang="en-US" b="0" i="1">
                <a:solidFill>
                  <a:srgbClr val="001D35"/>
                </a:solidFill>
                <a:effectLst/>
                <a:latin typeface="Google Sans"/>
              </a:rPr>
              <a:t>HBV, hepatitis B virus; HCV, hepatitis C virus; HDV, hepatitis delta virus; </a:t>
            </a:r>
            <a:r>
              <a:rPr lang="en-US" i="1"/>
              <a:t>ULN, upper limit of normal.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2CE769-7286-53F1-5484-0646903A88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8102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87E8FE-CB40-4A9A-B2B3-5A5A5156B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4C3B80-F9D3-A596-9949-57EDC06525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31863D-0DF6-215F-9B40-9E3D6F6CF2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/>
              <a:t>AASLD, American Association for the Study of Liver Diseases; ALT, alanine aminotransferase; CHB, chronic hepatitis B; HBeAg, hepatitis B e antigen; HBV, hepatitis B virus; ULN, upper limit of normal.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i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DD688B-768B-0C49-923D-BB9B47EA8B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CA8AF3-E2E9-5847-944C-85F45AFCF65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75047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CC188-5FF4-F810-7AB5-EBF3897B1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8E7A1D-85DB-D0F2-475E-2ABDBCFDE1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C07622-6C17-160A-5C9C-AE84ADD859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1">
                <a:solidFill>
                  <a:srgbClr val="001D35"/>
                </a:solidFill>
                <a:effectLst/>
                <a:latin typeface="Google Sans"/>
              </a:rPr>
              <a:t>ALT, alanine aminotransferase; HBeAg, hepatitis B e antigen; HBsAg, hepatitis B surface antigen; HBV, hepatitis B virus.</a:t>
            </a:r>
            <a:endParaRPr lang="en-US" i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CBE4C6-C191-1E22-4B3E-71ADF3C9F9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0096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UW, University of Washington.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A02C3-C24A-4A77-A7FE-6AF3F7C8C10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6843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UW, University of Washington.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A02C3-C24A-4A77-A7FE-6AF3F7C8C10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5521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87608-DC78-3387-C60D-07AE83142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58920C-F83C-7ED4-4DC4-54762FA4C5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24F94E-1122-7AE6-942D-55AD97AF33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HBV, hepatitis B virus.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41ECFF-A71F-EF68-A9B8-145409AD2E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C5D229-985E-421A-A1A2-41C6AE9D2F1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41042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16C8C9-0120-89D0-2E49-44238A498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D64471-8D81-EB59-1E36-46402F4B2B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60013C-9069-4D19-D4FD-48001E2578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1"/>
              <a:t>AASLD, American Association for the Study of Liver Diseases; AFP, alpha-fetoprotein; ALT, alanine transaminase; HBsAg, hepatitis B surface antigen; HBV, hepatitis B virus; HCC, hepatocellular carcinoma; HDV, hepatitis delta virus; qHBsAg, quantitative hepatitis B surface antigen.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5EDA78-4B1C-4BA4-8084-D7675D9F71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A5360F-103C-4D07-A11F-E718889EE0C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75446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1"/>
              <a:t>ALT, alanine aminotransferase; HBeAg, hepatitis B e antigen; HBsAg, hepatitis B surface antigen; HCC, hepatocellular carcinoma; NA, </a:t>
            </a:r>
            <a:r>
              <a:rPr lang="en-US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nucleos(t)ide analog; </a:t>
            </a:r>
            <a:r>
              <a:rPr lang="en-US" b="0" i="1"/>
              <a:t>pegIFN, peginterferon; qHBsAg, quantitative hepatitis B surface antigen.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9A02C3-C24A-4A77-A7FE-6AF3F7C8C10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57567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1"/>
              <a:t>HBeAg, hepatitis B e antigen; HBsAg, hepatitis B surface antigen; HCC, hepatocellular carcinoma.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A6D4E0-7E35-40A7-AE08-8B1F0345271A}" type="slidenum">
              <a:rPr kumimoji="0" lang="en-H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H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52197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484924-6E0E-B54F-6130-3731A4627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6F5F0B-C8AA-8720-B38C-7CD9869768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296003-4D03-FFDE-F203-993C6B8DB9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HBV, hepatitis B virus.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E75625-6A6F-8691-71FA-A2B8FCB688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C5D229-985E-421A-A1A2-41C6AE9D2F1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3644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0D026-7CED-39D3-8726-DF4F37B6D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8BE557-7FD0-5CE3-0EF4-BB7784722E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175F0A-8BFC-BE57-55BC-98B9424F9D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1"/>
              <a:t>CHB, chronic hepatitis B; IFN, interferon; NA, </a:t>
            </a:r>
            <a:r>
              <a:rPr lang="en-US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nucleos(t)ide analogue.</a:t>
            </a:r>
            <a:endParaRPr lang="en-US" b="0" i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2BD437-DC3C-E759-9BE3-75CED040ED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44C6A6-BBD6-4823-9932-58635D9FAD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159106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1"/>
              <a:t>HBsAg, hepatitis B surface antigen; HBV, hepatitis B virus; HCC, hepatocellular carcinoma.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A02C3-C24A-4A77-A7FE-6AF3F7C8C10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44635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HBV, hepatitis B virus; HCP, healthcare professionals; HCV, hepatitis C virus; HDV, hepatitis delta virus;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A02C3-C24A-4A77-A7FE-6AF3F7C8C10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67949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1"/>
              <a:t>HBsAg, hepatitis B surface antigen; HBV, hepatitis B virus; HCC, hepatocellular carcinoma.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A02C3-C24A-4A77-A7FE-6AF3F7C8C10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1268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1"/>
              <a:t>HBV, hepatitis B virus.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A02C3-C24A-4A77-A7FE-6AF3F7C8C10B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18255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1"/>
              <a:t>HBV, hepatitis B virus.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A02C3-C24A-4A77-A7FE-6AF3F7C8C10B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21751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HCC, hepatocellular carcinoma.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A02C3-C24A-4A77-A7FE-6AF3F7C8C10B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54259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/>
              <a:t>ASO, antisense oligonucleotide; CDC, Centers for Disease Control and Prevention; HBsAg, hepatitis B surface antigen;</a:t>
            </a:r>
            <a:r>
              <a:rPr lang="en-US"/>
              <a:t> </a:t>
            </a:r>
            <a:r>
              <a:rPr lang="en-US" i="1"/>
              <a:t>HBV, hepatitis B virus; qHBsAg, quantitative hepatitis B surface antigen.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90781B-C554-4FFE-91C4-EDF954C113E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548511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F534A179-E39B-41F6-A134-70AD643745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293E11-97E1-4AFF-B992-260501D5E43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3671BDAA-FAED-47D2-81E5-5DBE3E10D8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6D7C1693-38A2-462F-B2C4-8F8BC62505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4"/>
          <p:cNvSpPr>
            <a:spLocks noGrp="1" noChangeArrowheads="1"/>
          </p:cNvSpPr>
          <p:nvPr>
            <p:ph type="subTitle" idx="1"/>
          </p:nvPr>
        </p:nvSpPr>
        <p:spPr>
          <a:xfrm>
            <a:off x="609600" y="4041650"/>
            <a:ext cx="5181600" cy="1120775"/>
          </a:xfrm>
        </p:spPr>
        <p:txBody>
          <a:bodyPr/>
          <a:lstStyle>
            <a:lvl1pPr marL="0" indent="0">
              <a:lnSpc>
                <a:spcPct val="100000"/>
              </a:lnSpc>
              <a:buFont typeface="Wingdings" pitchFamily="2" charset="2"/>
              <a:buNone/>
              <a:defRPr sz="20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294B36-D511-4E23-A768-EAFA149B5CC7}"/>
              </a:ext>
            </a:extLst>
          </p:cNvPr>
          <p:cNvSpPr/>
          <p:nvPr/>
        </p:nvSpPr>
        <p:spPr>
          <a:xfrm>
            <a:off x="1" y="1620838"/>
            <a:ext cx="12192000" cy="2057400"/>
          </a:xfrm>
          <a:prstGeom prst="rect">
            <a:avLst/>
          </a:prstGeom>
          <a:solidFill>
            <a:srgbClr val="CDCDCF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5B42F6D-719A-45C6-BB57-84887368226C}"/>
              </a:ext>
            </a:extLst>
          </p:cNvPr>
          <p:cNvCxnSpPr/>
          <p:nvPr/>
        </p:nvCxnSpPr>
        <p:spPr bwMode="auto">
          <a:xfrm>
            <a:off x="-14291" y="1620838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Rectangle 55">
            <a:extLst>
              <a:ext uri="{FF2B5EF4-FFF2-40B4-BE49-F238E27FC236}">
                <a16:creationId xmlns:a16="http://schemas.microsoft.com/office/drawing/2014/main" id="{078B106A-3121-420B-B2D9-854FF204BD0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invGray">
          <a:xfrm>
            <a:off x="609600" y="1600200"/>
            <a:ext cx="11264901" cy="2057400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rgbClr val="45556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2C404A3-49E3-6AE3-6316-79D1DE70A5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6132" y="244938"/>
            <a:ext cx="1681179" cy="89662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ACD6CB8-625C-44F5-9B90-77A60BCC4A2E}"/>
              </a:ext>
            </a:extLst>
          </p:cNvPr>
          <p:cNvCxnSpPr/>
          <p:nvPr/>
        </p:nvCxnSpPr>
        <p:spPr bwMode="auto">
          <a:xfrm>
            <a:off x="-14291" y="3662363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2216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59092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778E9B7-4949-28BD-165C-8A19BAED805F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E6E1A95-6077-6510-20C5-471AD5466E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C6C0729-2E40-00EB-212A-99D70594C8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2734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4352" y="330201"/>
            <a:ext cx="11244149" cy="5250792"/>
          </a:xfrm>
          <a:prstGeom prst="rect">
            <a:avLst/>
          </a:prstGeom>
        </p:spPr>
        <p:txBody>
          <a:bodyPr anchorCtr="1"/>
          <a:lstStyle>
            <a:lvl1pPr algn="ctr">
              <a:defRPr sz="4000" b="1" cap="none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8F8BDA-1A03-445B-A76B-525DE8317C18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A01F1A-8AE6-48F9-95F4-73790D6CA686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41A963A4-9BB1-F8FF-4636-271CB68984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67636" y="5397632"/>
            <a:ext cx="1790865" cy="95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0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63522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2E1199-B50F-0114-1C29-82C8B63ED0EB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F4C4F00-A86F-1C51-F733-91E92FCA18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20CF191-AD96-1DB9-DF2E-4B2B4833E8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4078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6574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45668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, Text and Char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6574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FB0C27F-8158-D95C-0270-6C5A18C09C1F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1715040-51BB-5EAD-7551-4E1CFE3430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850B323-4A45-FF99-0514-1788CD0017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9537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0602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1FCB4C5-8216-244E-3D93-41E212F40457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CB3AFF3-C9AF-6406-A52C-986F17667A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BE472F0-4C6A-6FBF-3D23-4A0861C314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8889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2946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03A659D-6BF1-8E0D-2D7B-19BCEFEA43F4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35B2744-BE30-7F59-641C-E8EE271BFE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061F54A-476D-1E85-D460-3390FD4976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92945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m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484" y="239715"/>
            <a:ext cx="11244016" cy="1674813"/>
          </a:xfrm>
          <a:prstGeom prst="rect">
            <a:avLst/>
          </a:prstGeom>
        </p:spPr>
        <p:txBody>
          <a:bodyPr/>
          <a:lstStyle>
            <a:lvl1pPr algn="ctr">
              <a:defRPr sz="39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09759" y="1895477"/>
            <a:ext cx="10872444" cy="260571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bg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FB50470-EA3D-49B4-8F28-4C9C1E0D226A}"/>
              </a:ext>
            </a:extLst>
          </p:cNvPr>
          <p:cNvCxnSpPr/>
          <p:nvPr userDrawn="1"/>
        </p:nvCxnSpPr>
        <p:spPr bwMode="auto">
          <a:xfrm>
            <a:off x="-22231" y="4605619"/>
            <a:ext cx="12214231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4" name="Content Placeholder 9">
            <a:extLst>
              <a:ext uri="{FF2B5EF4-FFF2-40B4-BE49-F238E27FC236}">
                <a16:creationId xmlns:a16="http://schemas.microsoft.com/office/drawing/2014/main" id="{DF9EACC2-568A-498C-8601-A87328BD11D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14351" y="4856674"/>
            <a:ext cx="11283950" cy="1155939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2400" b="1">
                <a:solidFill>
                  <a:srgbClr val="E1471D"/>
                </a:solidFill>
              </a:defRPr>
            </a:lvl1pPr>
            <a:lvl2pPr>
              <a:buFontTx/>
              <a:buNone/>
              <a:defRPr sz="2400"/>
            </a:lvl2pPr>
            <a:lvl3pPr>
              <a:buFontTx/>
              <a:buNone/>
              <a:defRPr sz="2400"/>
            </a:lvl3pPr>
            <a:lvl4pPr>
              <a:buFontTx/>
              <a:buNone/>
              <a:defRPr sz="2400"/>
            </a:lvl4pPr>
            <a:lvl5pPr>
              <a:buFontTx/>
              <a:buNone/>
              <a:defRPr sz="24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BBD1E00-A2D3-4202-961C-9DF3DF2683C9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590A4E9-08A7-4826-8D90-46B546D1F341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E31A8939-5D7B-DDA0-442D-AFC6D9C41D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67636" y="5397632"/>
            <a:ext cx="1790865" cy="95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0904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609600" y="544134"/>
            <a:ext cx="10972800" cy="604011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85000"/>
              </a:lnSpc>
              <a:spcBef>
                <a:spcPts val="0"/>
              </a:spcBef>
              <a:buClr>
                <a:schemeClr val="lt2"/>
              </a:buClr>
              <a:buSzPct val="36842"/>
              <a:buFont typeface="Arial"/>
              <a:buNone/>
              <a:defRPr sz="38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SzPct val="77777"/>
              <a:buNone/>
              <a:defRPr sz="1800"/>
            </a:lvl2pPr>
            <a:lvl3pPr lvl="2" indent="0">
              <a:spcBef>
                <a:spcPts val="0"/>
              </a:spcBef>
              <a:buSzPct val="77777"/>
              <a:buNone/>
              <a:defRPr sz="1800"/>
            </a:lvl3pPr>
            <a:lvl4pPr lvl="3" indent="0">
              <a:spcBef>
                <a:spcPts val="0"/>
              </a:spcBef>
              <a:buSzPct val="77777"/>
              <a:buNone/>
              <a:defRPr sz="1800"/>
            </a:lvl4pPr>
            <a:lvl5pPr lvl="4" indent="0">
              <a:spcBef>
                <a:spcPts val="0"/>
              </a:spcBef>
              <a:buSzPct val="77777"/>
              <a:buNone/>
              <a:defRPr sz="1800"/>
            </a:lvl5pPr>
            <a:lvl6pPr lvl="5" indent="0">
              <a:spcBef>
                <a:spcPts val="0"/>
              </a:spcBef>
              <a:buSzPct val="77777"/>
              <a:buNone/>
              <a:defRPr sz="1800"/>
            </a:lvl6pPr>
            <a:lvl7pPr lvl="6" indent="0">
              <a:spcBef>
                <a:spcPts val="0"/>
              </a:spcBef>
              <a:buSzPct val="77777"/>
              <a:buNone/>
              <a:defRPr sz="1800"/>
            </a:lvl7pPr>
            <a:lvl8pPr lvl="7" indent="0">
              <a:spcBef>
                <a:spcPts val="0"/>
              </a:spcBef>
              <a:buSzPct val="77777"/>
              <a:buNone/>
              <a:defRPr sz="1800"/>
            </a:lvl8pPr>
            <a:lvl9pPr lvl="8" indent="0">
              <a:spcBef>
                <a:spcPts val="0"/>
              </a:spcBef>
              <a:buSzPct val="77777"/>
              <a:buNone/>
              <a:defRPr sz="1800"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609600" y="1600203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6075" marR="0" lvl="0" indent="-127000" algn="l" rtl="0">
              <a:lnSpc>
                <a:spcPct val="85000"/>
              </a:lnSpc>
              <a:spcBef>
                <a:spcPts val="800"/>
              </a:spcBef>
              <a:buClr>
                <a:schemeClr val="accent1"/>
              </a:buClr>
              <a:buSzPct val="115000"/>
              <a:buFont typeface="Arial"/>
              <a:buChar char="●"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39775" marR="0" lvl="1" indent="-78105" algn="l" rtl="0">
              <a:lnSpc>
                <a:spcPct val="85000"/>
              </a:lnSpc>
              <a:spcBef>
                <a:spcPts val="400"/>
              </a:spcBef>
              <a:buClr>
                <a:schemeClr val="accent2"/>
              </a:buClr>
              <a:buSzPct val="115000"/>
              <a:buFont typeface="Arial"/>
              <a:buChar char="●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78992" marR="0" lvl="2" indent="-116331" algn="l" rtl="0">
              <a:lnSpc>
                <a:spcPct val="85000"/>
              </a:lnSpc>
              <a:spcBef>
                <a:spcPts val="0"/>
              </a:spcBef>
              <a:buClr>
                <a:schemeClr val="accent3"/>
              </a:buClr>
              <a:buSzPct val="115000"/>
              <a:buFont typeface="Merriweather Sans"/>
              <a:buChar char="-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481328" marR="0" lvl="3" indent="-112267" algn="l" rtl="0">
              <a:lnSpc>
                <a:spcPct val="85000"/>
              </a:lnSpc>
              <a:spcBef>
                <a:spcPts val="0"/>
              </a:spcBef>
              <a:buClr>
                <a:schemeClr val="accent3"/>
              </a:buClr>
              <a:buSzPct val="115000"/>
              <a:buFont typeface="Merriweather Sans"/>
              <a:buChar char="-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83664" marR="0" lvl="4" indent="-108204" algn="l" rtl="0">
              <a:lnSpc>
                <a:spcPct val="85000"/>
              </a:lnSpc>
              <a:spcBef>
                <a:spcPts val="0"/>
              </a:spcBef>
              <a:buClr>
                <a:schemeClr val="accent3"/>
              </a:buClr>
              <a:buSzPct val="115000"/>
              <a:buFont typeface="Merriweather Sans"/>
              <a:buChar char="-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2"/>
          </p:nvPr>
        </p:nvSpPr>
        <p:spPr>
          <a:xfrm>
            <a:off x="6197600" y="1600200"/>
            <a:ext cx="5384800" cy="21859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6075" marR="0" lvl="0" indent="-127000" algn="l" rtl="0">
              <a:lnSpc>
                <a:spcPct val="85000"/>
              </a:lnSpc>
              <a:spcBef>
                <a:spcPts val="800"/>
              </a:spcBef>
              <a:buClr>
                <a:schemeClr val="accent1"/>
              </a:buClr>
              <a:buSzPct val="115000"/>
              <a:buFont typeface="Arial"/>
              <a:buChar char="●"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39775" marR="0" lvl="1" indent="-78105" algn="l" rtl="0">
              <a:lnSpc>
                <a:spcPct val="85000"/>
              </a:lnSpc>
              <a:spcBef>
                <a:spcPts val="400"/>
              </a:spcBef>
              <a:buClr>
                <a:schemeClr val="accent2"/>
              </a:buClr>
              <a:buSzPct val="115000"/>
              <a:buFont typeface="Arial"/>
              <a:buChar char="●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78992" marR="0" lvl="2" indent="-116331" algn="l" rtl="0">
              <a:lnSpc>
                <a:spcPct val="85000"/>
              </a:lnSpc>
              <a:spcBef>
                <a:spcPts val="0"/>
              </a:spcBef>
              <a:buClr>
                <a:schemeClr val="accent3"/>
              </a:buClr>
              <a:buSzPct val="115000"/>
              <a:buFont typeface="Merriweather Sans"/>
              <a:buChar char="-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481328" marR="0" lvl="3" indent="-112267" algn="l" rtl="0">
              <a:lnSpc>
                <a:spcPct val="85000"/>
              </a:lnSpc>
              <a:spcBef>
                <a:spcPts val="0"/>
              </a:spcBef>
              <a:buClr>
                <a:schemeClr val="accent3"/>
              </a:buClr>
              <a:buSzPct val="115000"/>
              <a:buFont typeface="Merriweather Sans"/>
              <a:buChar char="-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83664" marR="0" lvl="4" indent="-108204" algn="l" rtl="0">
              <a:lnSpc>
                <a:spcPct val="85000"/>
              </a:lnSpc>
              <a:spcBef>
                <a:spcPts val="0"/>
              </a:spcBef>
              <a:buClr>
                <a:schemeClr val="accent3"/>
              </a:buClr>
              <a:buSzPct val="115000"/>
              <a:buFont typeface="Merriweather Sans"/>
              <a:buChar char="-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3"/>
          </p:nvPr>
        </p:nvSpPr>
        <p:spPr>
          <a:xfrm>
            <a:off x="6197600" y="3938591"/>
            <a:ext cx="5384800" cy="218757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6075" marR="0" lvl="0" indent="-127000" algn="l" rtl="0">
              <a:lnSpc>
                <a:spcPct val="85000"/>
              </a:lnSpc>
              <a:spcBef>
                <a:spcPts val="800"/>
              </a:spcBef>
              <a:buClr>
                <a:schemeClr val="accent1"/>
              </a:buClr>
              <a:buSzPct val="115000"/>
              <a:buFont typeface="Arial"/>
              <a:buChar char="●"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39775" marR="0" lvl="1" indent="-78105" algn="l" rtl="0">
              <a:lnSpc>
                <a:spcPct val="85000"/>
              </a:lnSpc>
              <a:spcBef>
                <a:spcPts val="400"/>
              </a:spcBef>
              <a:buClr>
                <a:schemeClr val="accent2"/>
              </a:buClr>
              <a:buSzPct val="115000"/>
              <a:buFont typeface="Arial"/>
              <a:buChar char="●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78992" marR="0" lvl="2" indent="-116331" algn="l" rtl="0">
              <a:lnSpc>
                <a:spcPct val="85000"/>
              </a:lnSpc>
              <a:spcBef>
                <a:spcPts val="0"/>
              </a:spcBef>
              <a:buClr>
                <a:schemeClr val="accent3"/>
              </a:buClr>
              <a:buSzPct val="115000"/>
              <a:buFont typeface="Merriweather Sans"/>
              <a:buChar char="-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481328" marR="0" lvl="3" indent="-112267" algn="l" rtl="0">
              <a:lnSpc>
                <a:spcPct val="85000"/>
              </a:lnSpc>
              <a:spcBef>
                <a:spcPts val="0"/>
              </a:spcBef>
              <a:buClr>
                <a:schemeClr val="accent3"/>
              </a:buClr>
              <a:buSzPct val="115000"/>
              <a:buFont typeface="Merriweather Sans"/>
              <a:buChar char="-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83664" marR="0" lvl="4" indent="-108204" algn="l" rtl="0">
              <a:lnSpc>
                <a:spcPct val="85000"/>
              </a:lnSpc>
              <a:spcBef>
                <a:spcPts val="0"/>
              </a:spcBef>
              <a:buClr>
                <a:schemeClr val="accent3"/>
              </a:buClr>
              <a:buSzPct val="115000"/>
              <a:buFont typeface="Merriweather Sans"/>
              <a:buChar char="-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dt" idx="10"/>
          </p:nvPr>
        </p:nvSpPr>
        <p:spPr>
          <a:xfrm>
            <a:off x="609602" y="6356353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ct val="77777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ft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ct val="77777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ct val="77777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8737602" y="6356353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algn="l">
              <a:buSzPct val="25000"/>
            </a:pPr>
            <a:fld id="{00000000-1234-1234-1234-123412341234}" type="slidenum">
              <a:rPr lang="en-US" sz="18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l">
                <a:buSzPct val="25000"/>
              </a:pPr>
              <a:t>‹#›</a:t>
            </a:fld>
            <a:endParaRPr lang="en-US" sz="180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06627621"/>
      </p:ext>
    </p:extLst>
  </p:cSld>
  <p:clrMapOvr>
    <a:masterClrMapping/>
  </p:clrMapOvr>
  <p:transition spd="med"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224603-5ACA-66AF-3247-62800C4E86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921" b="19329"/>
          <a:stretch>
            <a:fillRect/>
          </a:stretch>
        </p:blipFill>
        <p:spPr>
          <a:xfrm>
            <a:off x="6096000" y="3657600"/>
            <a:ext cx="6095998" cy="3200399"/>
          </a:xfrm>
          <a:prstGeom prst="rect">
            <a:avLst/>
          </a:prstGeom>
        </p:spPr>
      </p:pic>
      <p:sp>
        <p:nvSpPr>
          <p:cNvPr id="10" name="Rectangle 54"/>
          <p:cNvSpPr>
            <a:spLocks noGrp="1" noChangeArrowheads="1"/>
          </p:cNvSpPr>
          <p:nvPr>
            <p:ph type="subTitle" idx="1"/>
          </p:nvPr>
        </p:nvSpPr>
        <p:spPr>
          <a:xfrm>
            <a:off x="609600" y="4041650"/>
            <a:ext cx="5181600" cy="1120775"/>
          </a:xfrm>
        </p:spPr>
        <p:txBody>
          <a:bodyPr/>
          <a:lstStyle>
            <a:lvl1pPr marL="0" indent="0">
              <a:lnSpc>
                <a:spcPct val="100000"/>
              </a:lnSpc>
              <a:buFont typeface="Wingdings" pitchFamily="2" charset="2"/>
              <a:buNone/>
              <a:defRPr sz="20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294B36-D511-4E23-A768-EAFA149B5CC7}"/>
              </a:ext>
            </a:extLst>
          </p:cNvPr>
          <p:cNvSpPr/>
          <p:nvPr userDrawn="1"/>
        </p:nvSpPr>
        <p:spPr>
          <a:xfrm>
            <a:off x="1" y="1620838"/>
            <a:ext cx="12192000" cy="2057400"/>
          </a:xfrm>
          <a:prstGeom prst="rect">
            <a:avLst/>
          </a:prstGeom>
          <a:solidFill>
            <a:srgbClr val="CDCDCF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5B42F6D-719A-45C6-BB57-84887368226C}"/>
              </a:ext>
            </a:extLst>
          </p:cNvPr>
          <p:cNvCxnSpPr/>
          <p:nvPr/>
        </p:nvCxnSpPr>
        <p:spPr bwMode="auto">
          <a:xfrm>
            <a:off x="-14291" y="1620838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Rectangle 55">
            <a:extLst>
              <a:ext uri="{FF2B5EF4-FFF2-40B4-BE49-F238E27FC236}">
                <a16:creationId xmlns:a16="http://schemas.microsoft.com/office/drawing/2014/main" id="{078B106A-3121-420B-B2D9-854FF204BD0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invGray">
          <a:xfrm>
            <a:off x="609600" y="1600200"/>
            <a:ext cx="11264901" cy="2057400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rgbClr val="45556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2C404A3-49E3-6AE3-6316-79D1DE70A53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6132" y="244938"/>
            <a:ext cx="1681179" cy="89662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ACD6CB8-625C-44F5-9B90-77A60BCC4A2E}"/>
              </a:ext>
            </a:extLst>
          </p:cNvPr>
          <p:cNvCxnSpPr/>
          <p:nvPr/>
        </p:nvCxnSpPr>
        <p:spPr bwMode="auto">
          <a:xfrm>
            <a:off x="-14291" y="3662363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49867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364984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778E9B7-4949-28BD-165C-8A19BAED805F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E6E1A95-6077-6510-20C5-471AD5466E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C6C0729-2E40-00EB-212A-99D70594C8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137443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4352" y="330201"/>
            <a:ext cx="11244149" cy="5250792"/>
          </a:xfrm>
          <a:prstGeom prst="rect">
            <a:avLst/>
          </a:prstGeom>
        </p:spPr>
        <p:txBody>
          <a:bodyPr anchorCtr="1"/>
          <a:lstStyle>
            <a:lvl1pPr algn="ctr">
              <a:defRPr sz="4000" b="1" cap="none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8F8BDA-1A03-445B-A76B-525DE8317C18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A01F1A-8AE6-48F9-95F4-73790D6CA686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41A963A4-9BB1-F8FF-4636-271CB68984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67636" y="5397632"/>
            <a:ext cx="1790865" cy="95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9247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679797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2E1199-B50F-0114-1C29-82C8B63ED0EB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F4C4F00-A86F-1C51-F733-91E92FCA18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20CF191-AD96-1DB9-DF2E-4B2B4833E8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35214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6574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900376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, Text and Char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6574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FB0C27F-8158-D95C-0270-6C5A18C09C1F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1715040-51BB-5EAD-7551-4E1CFE3430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850B323-4A45-FF99-0514-1788CD0017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6147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329523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1FCB4C5-8216-244E-3D93-41E212F40457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CB3AFF3-C9AF-6406-A52C-986F17667A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BE472F0-4C6A-6FBF-3D23-4A0861C314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6109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96403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03A659D-6BF1-8E0D-2D7B-19BCEFEA43F4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35B2744-BE30-7F59-641C-E8EE271BFE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061F54A-476D-1E85-D460-3390FD4976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84472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m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484" y="239715"/>
            <a:ext cx="11244016" cy="1674813"/>
          </a:xfrm>
          <a:prstGeom prst="rect">
            <a:avLst/>
          </a:prstGeom>
        </p:spPr>
        <p:txBody>
          <a:bodyPr/>
          <a:lstStyle>
            <a:lvl1pPr algn="ctr">
              <a:defRPr sz="39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09759" y="1895477"/>
            <a:ext cx="10872444" cy="260571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bg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FB50470-EA3D-49B4-8F28-4C9C1E0D226A}"/>
              </a:ext>
            </a:extLst>
          </p:cNvPr>
          <p:cNvCxnSpPr/>
          <p:nvPr userDrawn="1"/>
        </p:nvCxnSpPr>
        <p:spPr bwMode="auto">
          <a:xfrm>
            <a:off x="-22231" y="4605619"/>
            <a:ext cx="12214231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4" name="Content Placeholder 9">
            <a:extLst>
              <a:ext uri="{FF2B5EF4-FFF2-40B4-BE49-F238E27FC236}">
                <a16:creationId xmlns:a16="http://schemas.microsoft.com/office/drawing/2014/main" id="{DF9EACC2-568A-498C-8601-A87328BD11D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14351" y="4856674"/>
            <a:ext cx="11283950" cy="1155939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2400" b="1">
                <a:solidFill>
                  <a:srgbClr val="E1471D"/>
                </a:solidFill>
              </a:defRPr>
            </a:lvl1pPr>
            <a:lvl2pPr>
              <a:buFontTx/>
              <a:buNone/>
              <a:defRPr sz="2400"/>
            </a:lvl2pPr>
            <a:lvl3pPr>
              <a:buFontTx/>
              <a:buNone/>
              <a:defRPr sz="2400"/>
            </a:lvl3pPr>
            <a:lvl4pPr>
              <a:buFontTx/>
              <a:buNone/>
              <a:defRPr sz="2400"/>
            </a:lvl4pPr>
            <a:lvl5pPr>
              <a:buFontTx/>
              <a:buNone/>
              <a:defRPr sz="24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BBD1E00-A2D3-4202-961C-9DF3DF2683C9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590A4E9-08A7-4826-8D90-46B546D1F341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E31A8939-5D7B-DDA0-442D-AFC6D9C41D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67636" y="5397632"/>
            <a:ext cx="1790865" cy="95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5050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1" i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0F381EF-AF1B-8B53-5793-219C33F1B1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2479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243810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AC43763-7BB2-0CF7-365A-9E09691A5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8C55DB60-9A77-4BDF-3B4E-E2CD5FAF430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17745922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endParaRPr lang="en-US" alt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A09A399A-46DD-8D8A-E8DD-5E4FD45708B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4328094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>
            <a:lvl1pPr>
              <a:tabLst>
                <a:tab pos="460375" algn="l"/>
              </a:tabLst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5">
            <a:extLst>
              <a:ext uri="{FF2B5EF4-FFF2-40B4-BE49-F238E27FC236}">
                <a16:creationId xmlns:a16="http://schemas.microsoft.com/office/drawing/2014/main" id="{C3240037-9071-F4C6-C2DE-50B460E68DE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40322390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47069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754143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51872818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03774084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20F97B2B-B576-B656-D5D4-92DE0CDAFC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106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3764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11734800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 dirty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11734800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10B3EBDD-4C86-E058-8496-417485C469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11734800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478864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 dirty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5288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258848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86E5CF-47A3-FCA8-5920-D57E5FF4A22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5024"/>
            <a:ext cx="11739563" cy="4762500"/>
          </a:xfrm>
          <a:prstGeom prst="rect">
            <a:avLst/>
          </a:prstGeom>
        </p:spPr>
        <p:txBody>
          <a:bodyPr lIns="0" tIns="0" rIns="0"/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7FC6F2BA-FD35-F5AC-BEFE-69C1A5ACB1B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89412646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4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F243B70D-DAB7-B6CA-71ED-CFE6419D473F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178587917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844721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54775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53246111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051560"/>
            <a:ext cx="2942886" cy="1063713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6" y="2275637"/>
            <a:ext cx="2103120" cy="1188720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</p:spTree>
    <p:extLst>
      <p:ext uri="{BB962C8B-B14F-4D97-AF65-F5344CB8AC3E}">
        <p14:creationId xmlns:p14="http://schemas.microsoft.com/office/powerpoint/2010/main" val="133222037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6E8523BF-A414-E403-53C0-CA6B3C2867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20733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marL="228600" indent="-228600">
              <a:buSzPct val="75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FE76006C-D57C-A3B9-79F1-AEBC21B8931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5071370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5000" b="1" i="0">
                <a:solidFill>
                  <a:schemeClr val="bg2"/>
                </a:solidFill>
                <a:latin typeface="Newsreader SemiBold" panose="02000000000000000000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0F381EF-AF1B-8B53-5793-219C33F1B1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1942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332916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5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lnSpc>
                <a:spcPct val="100000"/>
              </a:lnSpc>
              <a:spcBef>
                <a:spcPts val="500"/>
              </a:spcBef>
              <a:defRPr/>
            </a:lvl3pPr>
            <a:lvl4pPr>
              <a:lnSpc>
                <a:spcPct val="100000"/>
              </a:lnSpc>
              <a:spcBef>
                <a:spcPts val="500"/>
              </a:spcBef>
              <a:defRPr/>
            </a:lvl4pPr>
            <a:lvl5pPr>
              <a:lnSpc>
                <a:spcPct val="100000"/>
              </a:lnSpc>
              <a:spcBef>
                <a:spcPts val="500"/>
              </a:spcBef>
              <a:defRPr/>
            </a:lvl5pPr>
          </a:lstStyle>
          <a:p>
            <a:pPr marL="228600" indent="-228600">
              <a:buSzPct val="75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E1DEE5FC-E4CA-15E5-FA96-1D71E2D012F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428626947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marL="228600" indent="-228600">
              <a:buSzPct val="75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marL="228600" indent="-228600">
              <a:buSzPct val="75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F8E436E3-038C-AF2E-BE35-C405BFE3FB8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44997823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</p:spPr>
        <p:txBody>
          <a:bodyPr/>
          <a:lstStyle>
            <a:lvl1pPr>
              <a:tabLst>
                <a:tab pos="460375" algn="l"/>
              </a:tabLst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C56AF1C9-49A6-853A-7443-7A23D66B760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105685557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544455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67768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0905657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2074966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20F97B2B-B576-B656-D5D4-92DE0CDAFC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6971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95D446D-3E12-2BCC-29E6-B18E223A5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92020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65E53-0C2F-1993-476B-0619F82AD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B075A-836C-3138-D2EB-B3E14EE56B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723081-6523-36CE-97C3-DD9144527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39275-1C2A-4111-8471-D404ABA92448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C16-49DC-A073-519C-500AE5E78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AC6C87-E0DB-A3C7-C7F3-CED4B78E0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93509-896E-408B-9FF6-F5E9E368AA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04837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</p:spPr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91710EFB-096E-D9FC-591D-DDC14B59E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55456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2E1199-B50F-0114-1C29-82C8B63ED0EB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F4C4F00-A86F-1C51-F733-91E92FCA18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20CF191-AD96-1DB9-DF2E-4B2B4833E8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427314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4C37F3D-EF8C-356F-5277-AC399D9ED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46AED9-4300-8C0A-0989-45F971CBFF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sz="2000"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77684000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1006"/>
            <a:ext cx="10215665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Polling Question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48F43F8-E471-42D6-1216-AC8517F25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260259" y="1651129"/>
            <a:ext cx="0" cy="30351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FAFF2041-DCB9-A30E-4E94-4C05FF8441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4948417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buFont typeface="Arial" panose="020B0604020202020204" pitchFamily="34" charset="0"/>
              <a:buChar char="•"/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buFont typeface="Calibri" panose="020F0502020204030204" pitchFamily="34" charset="0"/>
              <a:buChar char="─"/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buFont typeface="Arial" panose="020B0604020202020204" pitchFamily="34" charset="0"/>
              <a:buChar char="•"/>
              <a:defRPr lang="en-US"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622D1531-C651-FB64-6F62-BFB950BC5FB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2321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342900" indent="-282575">
              <a:lnSpc>
                <a:spcPct val="100000"/>
              </a:lnSpc>
              <a:spcBef>
                <a:spcPts val="1000"/>
              </a:spcBef>
              <a:buFont typeface="+mj-lt"/>
              <a:buAutoNum type="alphaUcPeriod"/>
              <a:tabLst/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 marL="1143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571500" indent="0">
              <a:buFont typeface="+mj-lt"/>
              <a:buNone/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10287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1485900" indent="0">
              <a:buFont typeface="+mj-lt"/>
              <a:buNone/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Click to edit Master text styles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Second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Third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Fourth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763762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DBF90BB0-D47D-F9F0-02EE-80D089976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F2FFE235-A927-8A9C-3BAA-13F1B9FD86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l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Polling Question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586EA38C-F6E7-6920-BB69-BF63AE87EF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sz="2000"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64594363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E2250286-95D6-9C80-9D20-8C4C1DE341C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00452" y="1651129"/>
            <a:ext cx="5060524" cy="476250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sz="2000"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1006"/>
            <a:ext cx="10215665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Polling Question</a:t>
            </a:r>
          </a:p>
        </p:txBody>
      </p:sp>
    </p:spTree>
    <p:extLst>
      <p:ext uri="{BB962C8B-B14F-4D97-AF65-F5344CB8AC3E}">
        <p14:creationId xmlns:p14="http://schemas.microsoft.com/office/powerpoint/2010/main" val="29773777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2F0765B4-87A1-47FC-740A-0693987E3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1006"/>
            <a:ext cx="10203103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0946327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  <a:prstGeom prst="rect">
            <a:avLst/>
          </a:prstGeo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18976298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826312"/>
            <a:ext cx="2942886" cy="151195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i="0">
                <a:latin typeface="Newsreader ExtraBold" panose="02000000000000000000" pitchFamily="2" charset="77"/>
              </a:rPr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84526307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615036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1" i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0F381EF-AF1B-8B53-5793-219C33F1B1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5932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625896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AC43763-7BB2-0CF7-365A-9E09691A5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8C55DB60-9A77-4BDF-3B4E-E2CD5FAF430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184993328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endParaRPr lang="en-US" alt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A09A399A-46DD-8D8A-E8DD-5E4FD45708B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89313947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>
            <a:lvl1pPr>
              <a:tabLst>
                <a:tab pos="460375" algn="l"/>
              </a:tabLst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5">
            <a:extLst>
              <a:ext uri="{FF2B5EF4-FFF2-40B4-BE49-F238E27FC236}">
                <a16:creationId xmlns:a16="http://schemas.microsoft.com/office/drawing/2014/main" id="{C3240037-9071-F4C6-C2DE-50B460E68DE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44090604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83222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684002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5227428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63175917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20F97B2B-B576-B656-D5D4-92DE0CDAFC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40227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474784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11734800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 dirty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11734800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10B3EBDD-4C86-E058-8496-417485C469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11734800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855045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 dirty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9626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04368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86E5CF-47A3-FCA8-5920-D57E5FF4A22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5024"/>
            <a:ext cx="11739563" cy="4762500"/>
          </a:xfrm>
          <a:prstGeom prst="rect">
            <a:avLst/>
          </a:prstGeom>
        </p:spPr>
        <p:txBody>
          <a:bodyPr lIns="0" tIns="0" rIns="0"/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7FC6F2BA-FD35-F5AC-BEFE-69C1A5ACB1B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44567140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4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F243B70D-DAB7-B6CA-71ED-CFE6419D473F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15928665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978404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197882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06714150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051560"/>
            <a:ext cx="2942886" cy="1063713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6" y="2275637"/>
            <a:ext cx="2103120" cy="1188720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</p:spTree>
    <p:extLst>
      <p:ext uri="{BB962C8B-B14F-4D97-AF65-F5344CB8AC3E}">
        <p14:creationId xmlns:p14="http://schemas.microsoft.com/office/powerpoint/2010/main" val="21786565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6E8523BF-A414-E403-53C0-CA6B3C2867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81577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marL="228600" indent="-228600">
              <a:buSzPct val="75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FE76006C-D57C-A3B9-79F1-AEBC21B8931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42993321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D361C-9ED6-1C1F-F40C-2BDBAF47B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338B42-C012-4882-DEE0-8A27D08D7B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9DB31B-77A6-2C5C-6DD6-B8F435E66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E4D2-B60E-4CB3-BA35-431BE4DF0ADE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462A05-7825-8D0F-2C5E-AAC344F3D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5FB555-0CDA-F66A-D4BB-E2A6D6B62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E6A44-F23C-452B-9072-19E5B9D1A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37042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5000" b="1" i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0F381EF-AF1B-8B53-5793-219C33F1B1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0743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470091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5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lnSpc>
                <a:spcPct val="100000"/>
              </a:lnSpc>
              <a:spcBef>
                <a:spcPts val="500"/>
              </a:spcBef>
              <a:defRPr/>
            </a:lvl3pPr>
            <a:lvl4pPr>
              <a:lnSpc>
                <a:spcPct val="100000"/>
              </a:lnSpc>
              <a:spcBef>
                <a:spcPts val="500"/>
              </a:spcBef>
              <a:defRPr/>
            </a:lvl4pPr>
            <a:lvl5pPr>
              <a:lnSpc>
                <a:spcPct val="100000"/>
              </a:lnSpc>
              <a:spcBef>
                <a:spcPts val="500"/>
              </a:spcBef>
              <a:defRPr/>
            </a:lvl5pPr>
          </a:lstStyle>
          <a:p>
            <a:pPr marL="228600" indent="-228600">
              <a:buSzPct val="75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E1DEE5FC-E4CA-15E5-FA96-1D71E2D012F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186829818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marL="228600" indent="-228600">
              <a:buSzPct val="75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marL="228600" indent="-228600">
              <a:buSzPct val="75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spAutoFit/>
          </a:bodyPr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F8E436E3-038C-AF2E-BE35-C405BFE3FB8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19989131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</p:spPr>
        <p:txBody>
          <a:bodyPr vert="horz" lIns="0" tIns="0" rIns="0" bIns="0" rtlCol="0" anchor="ctr" anchorCtr="0">
            <a:spAutoFit/>
          </a:bodyPr>
          <a:lstStyle>
            <a:lvl1pPr>
              <a:tabLst>
                <a:tab pos="460375" algn="l"/>
              </a:tabLst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C56AF1C9-49A6-853A-7443-7A23D66B760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93971931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714872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664727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0674612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>
              <a:lnSpc>
                <a:spcPct val="110000"/>
              </a:lnSpc>
              <a:spcBef>
                <a:spcPts val="0"/>
              </a:spcBef>
              <a:buNone/>
              <a:defRPr sz="3000" b="1" i="0" spc="100" baseline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9525583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20F97B2B-B576-B656-D5D4-92DE0CDAFC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22020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95D446D-3E12-2BCC-29E6-B18E223A5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57897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2417287"/>
            <a:ext cx="11740260" cy="189282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/>
            </a:lvl1pPr>
            <a:lvl2pPr algn="ctr">
              <a:spcBef>
                <a:spcPts val="1600"/>
              </a:spcBef>
              <a:defRPr/>
            </a:lvl2pPr>
            <a:lvl3pPr algn="ctr">
              <a:spcBef>
                <a:spcPts val="1600"/>
              </a:spcBef>
              <a:defRPr/>
            </a:lvl3pPr>
            <a:lvl4pPr algn="ctr"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18020"/>
            <a:ext cx="11740260" cy="492944"/>
          </a:xfrm>
          <a:prstGeom prst="rect">
            <a:avLst/>
          </a:prstGeom>
        </p:spPr>
        <p:txBody>
          <a:bodyPr/>
          <a:lstStyle>
            <a:lvl1pPr algn="ctr">
              <a:defRPr b="1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EA78ED8-6C0D-7A16-EEEC-DB254A7E8EB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449885"/>
            <a:ext cx="11740260" cy="3693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 b="1">
                <a:solidFill>
                  <a:schemeClr val="accent1"/>
                </a:solidFill>
              </a:defRPr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8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E3959AFC-74BC-00E6-61A9-1D9831947F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589399" y="299962"/>
            <a:ext cx="3013203" cy="114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95829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2417287"/>
            <a:ext cx="11740260" cy="189282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/>
            </a:lvl1pPr>
            <a:lvl2pPr algn="ctr">
              <a:spcBef>
                <a:spcPts val="1600"/>
              </a:spcBef>
              <a:defRPr/>
            </a:lvl2pPr>
            <a:lvl3pPr algn="ctr">
              <a:spcBef>
                <a:spcPts val="1600"/>
              </a:spcBef>
              <a:defRPr/>
            </a:lvl3pPr>
            <a:lvl4pPr algn="ctr"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18020"/>
            <a:ext cx="11740260" cy="492944"/>
          </a:xfrm>
          <a:prstGeom prst="rect">
            <a:avLst/>
          </a:prstGeom>
        </p:spPr>
        <p:txBody>
          <a:bodyPr/>
          <a:lstStyle>
            <a:lvl1pPr algn="ctr">
              <a:defRPr b="1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EA78ED8-6C0D-7A16-EEEC-DB254A7E8EB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449885"/>
            <a:ext cx="11740260" cy="3693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 b="1">
                <a:solidFill>
                  <a:schemeClr val="accent1"/>
                </a:solidFill>
              </a:defRPr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E3959AFC-74BC-00E6-61A9-1D9831947F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589399" y="299962"/>
            <a:ext cx="3013203" cy="114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35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26" Type="http://schemas.openxmlformats.org/officeDocument/2006/relationships/image" Target="../media/image5.png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5" Type="http://schemas.openxmlformats.org/officeDocument/2006/relationships/image" Target="../media/image4.svg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24" Type="http://schemas.openxmlformats.org/officeDocument/2006/relationships/image" Target="../media/image3.png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49.xml"/><Relationship Id="rId27" Type="http://schemas.openxmlformats.org/officeDocument/2006/relationships/image" Target="../media/image6.sv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image" Target="../media/image4.svg"/><Relationship Id="rId2" Type="http://schemas.openxmlformats.org/officeDocument/2006/relationships/slideLayout" Target="../slideLayouts/slideLayout51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4.sv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10.svg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67.xml"/><Relationship Id="rId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slideLayout" Target="../slideLayouts/slideLayout84.xml"/><Relationship Id="rId18" Type="http://schemas.openxmlformats.org/officeDocument/2006/relationships/slideLayout" Target="../slideLayouts/slideLayout89.xml"/><Relationship Id="rId26" Type="http://schemas.openxmlformats.org/officeDocument/2006/relationships/image" Target="../media/image4.svg"/><Relationship Id="rId3" Type="http://schemas.openxmlformats.org/officeDocument/2006/relationships/slideLayout" Target="../slideLayouts/slideLayout74.xml"/><Relationship Id="rId21" Type="http://schemas.openxmlformats.org/officeDocument/2006/relationships/slideLayout" Target="../slideLayouts/slideLayout92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17" Type="http://schemas.openxmlformats.org/officeDocument/2006/relationships/slideLayout" Target="../slideLayouts/slideLayout88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73.xml"/><Relationship Id="rId16" Type="http://schemas.openxmlformats.org/officeDocument/2006/relationships/slideLayout" Target="../slideLayouts/slideLayout87.xml"/><Relationship Id="rId20" Type="http://schemas.openxmlformats.org/officeDocument/2006/relationships/slideLayout" Target="../slideLayouts/slideLayout91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76.xml"/><Relationship Id="rId15" Type="http://schemas.openxmlformats.org/officeDocument/2006/relationships/slideLayout" Target="../slideLayouts/slideLayout86.xml"/><Relationship Id="rId23" Type="http://schemas.openxmlformats.org/officeDocument/2006/relationships/slideLayout" Target="../slideLayouts/slideLayout94.xml"/><Relationship Id="rId28" Type="http://schemas.openxmlformats.org/officeDocument/2006/relationships/image" Target="../media/image6.svg"/><Relationship Id="rId10" Type="http://schemas.openxmlformats.org/officeDocument/2006/relationships/slideLayout" Target="../slideLayouts/slideLayout81.xml"/><Relationship Id="rId19" Type="http://schemas.openxmlformats.org/officeDocument/2006/relationships/slideLayout" Target="../slideLayouts/slideLayout90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slideLayout" Target="../slideLayouts/slideLayout85.xml"/><Relationship Id="rId22" Type="http://schemas.openxmlformats.org/officeDocument/2006/relationships/slideLayout" Target="../slideLayouts/slideLayout93.xml"/><Relationship Id="rId27" Type="http://schemas.openxmlformats.org/officeDocument/2006/relationships/image" Target="../media/image5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13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96.xml"/><Relationship Id="rId16" Type="http://schemas.openxmlformats.org/officeDocument/2006/relationships/image" Target="../media/image4.svg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Relationship Id="rId14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6">
            <a:extLst>
              <a:ext uri="{FF2B5EF4-FFF2-40B4-BE49-F238E27FC236}">
                <a16:creationId xmlns:a16="http://schemas.microsoft.com/office/drawing/2014/main" id="{1FBA405B-91D7-455B-838E-7390C471CAC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759" y="238125"/>
            <a:ext cx="10872444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7">
            <a:extLst>
              <a:ext uri="{FF2B5EF4-FFF2-40B4-BE49-F238E27FC236}">
                <a16:creationId xmlns:a16="http://schemas.microsoft.com/office/drawing/2014/main" id="{5E3FA78F-9815-470C-AAC7-65118010A9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0231" y="1517650"/>
            <a:ext cx="10881972" cy="465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28AFCB-3188-4961-AAEE-DB4C7846ECE6}"/>
              </a:ext>
            </a:extLst>
          </p:cNvPr>
          <p:cNvSpPr/>
          <p:nvPr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50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7A185B-7FCD-47CF-95BF-44DC96F2E8FE}"/>
              </a:ext>
            </a:extLst>
          </p:cNvPr>
          <p:cNvSpPr/>
          <p:nvPr userDrawn="1"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75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EB3B6D-B8AE-4726-B830-C447FAD3394B}"/>
              </a:ext>
            </a:extLst>
          </p:cNvPr>
          <p:cNvCxnSpPr/>
          <p:nvPr userDrawn="1"/>
        </p:nvCxnSpPr>
        <p:spPr>
          <a:xfrm>
            <a:off x="1" y="6745288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300034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704" r:id="rId14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Wingdings" panose="05000000000000000000" pitchFamily="2" charset="2"/>
        <a:buChar char="§"/>
        <a:defRPr sz="2800">
          <a:solidFill>
            <a:schemeClr val="bg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600">
          <a:solidFill>
            <a:schemeClr val="bg1"/>
          </a:solidFill>
          <a:latin typeface="Calibri" panose="020F0502020204030204" pitchFamily="34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400">
          <a:solidFill>
            <a:schemeClr val="bg1"/>
          </a:solidFill>
          <a:latin typeface="Calibri" panose="020F0502020204030204" pitchFamily="34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200">
          <a:solidFill>
            <a:schemeClr val="bg1"/>
          </a:solidFill>
          <a:latin typeface="Calibri" panose="020F0502020204030204" pitchFamily="34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000">
          <a:solidFill>
            <a:schemeClr val="bg1"/>
          </a:solidFill>
          <a:latin typeface="Calibri" panose="020F0502020204030204" pitchFamily="34" charset="0"/>
        </a:defRPr>
      </a:lvl5pPr>
      <a:lvl6pPr marL="25146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51">
          <p15:clr>
            <a:srgbClr val="F26B43"/>
          </p15:clr>
        </p15:guide>
        <p15:guide id="2" pos="452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4147">
          <p15:clr>
            <a:srgbClr val="F26B43"/>
          </p15:clr>
        </p15:guide>
        <p15:guide id="5" orient="horz" pos="3888">
          <p15:clr>
            <a:srgbClr val="F26B43"/>
          </p15:clr>
        </p15:guide>
        <p15:guide id="6" orient="horz" pos="4032">
          <p15:clr>
            <a:srgbClr val="F26B43"/>
          </p15:clr>
        </p15:guide>
        <p15:guide id="7" pos="328">
          <p15:clr>
            <a:srgbClr val="F26B43"/>
          </p15:clr>
        </p15:guide>
        <p15:guide id="8" pos="7231">
          <p15:clr>
            <a:srgbClr val="F26B43"/>
          </p15:clr>
        </p15:guide>
        <p15:guide id="9" pos="741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6">
            <a:extLst>
              <a:ext uri="{FF2B5EF4-FFF2-40B4-BE49-F238E27FC236}">
                <a16:creationId xmlns:a16="http://schemas.microsoft.com/office/drawing/2014/main" id="{1FBA405B-91D7-455B-838E-7390C471CAC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759" y="238125"/>
            <a:ext cx="10872444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7">
            <a:extLst>
              <a:ext uri="{FF2B5EF4-FFF2-40B4-BE49-F238E27FC236}">
                <a16:creationId xmlns:a16="http://schemas.microsoft.com/office/drawing/2014/main" id="{5E3FA78F-9815-470C-AAC7-65118010A9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0231" y="1517650"/>
            <a:ext cx="10881972" cy="465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28AFCB-3188-4961-AAEE-DB4C7846ECE6}"/>
              </a:ext>
            </a:extLst>
          </p:cNvPr>
          <p:cNvSpPr/>
          <p:nvPr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50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7A185B-7FCD-47CF-95BF-44DC96F2E8FE}"/>
              </a:ext>
            </a:extLst>
          </p:cNvPr>
          <p:cNvSpPr/>
          <p:nvPr userDrawn="1"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75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EB3B6D-B8AE-4726-B830-C447FAD3394B}"/>
              </a:ext>
            </a:extLst>
          </p:cNvPr>
          <p:cNvCxnSpPr/>
          <p:nvPr userDrawn="1"/>
        </p:nvCxnSpPr>
        <p:spPr>
          <a:xfrm>
            <a:off x="1" y="6745288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240954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Wingdings" panose="05000000000000000000" pitchFamily="2" charset="2"/>
        <a:buChar char="§"/>
        <a:defRPr sz="2800">
          <a:solidFill>
            <a:schemeClr val="bg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600">
          <a:solidFill>
            <a:schemeClr val="bg1"/>
          </a:solidFill>
          <a:latin typeface="Calibri" panose="020F0502020204030204" pitchFamily="34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400">
          <a:solidFill>
            <a:schemeClr val="bg1"/>
          </a:solidFill>
          <a:latin typeface="Calibri" panose="020F0502020204030204" pitchFamily="34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200">
          <a:solidFill>
            <a:schemeClr val="bg1"/>
          </a:solidFill>
          <a:latin typeface="Calibri" panose="020F0502020204030204" pitchFamily="34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000">
          <a:solidFill>
            <a:schemeClr val="bg1"/>
          </a:solidFill>
          <a:latin typeface="Calibri" panose="020F0502020204030204" pitchFamily="34" charset="0"/>
        </a:defRPr>
      </a:lvl5pPr>
      <a:lvl6pPr marL="25146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4">
          <p15:clr>
            <a:srgbClr val="F26B43"/>
          </p15:clr>
        </p15:guide>
        <p15:guide id="2" pos="452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4128">
          <p15:clr>
            <a:srgbClr val="F26B43"/>
          </p15:clr>
        </p15:guide>
        <p15:guide id="5" orient="horz" pos="3888">
          <p15:clr>
            <a:srgbClr val="F26B43"/>
          </p15:clr>
        </p15:guide>
        <p15:guide id="6" orient="horz" pos="4032">
          <p15:clr>
            <a:srgbClr val="F26B43"/>
          </p15:clr>
        </p15:guide>
        <p15:guide id="7" pos="312">
          <p15:clr>
            <a:srgbClr val="F26B43"/>
          </p15:clr>
        </p15:guide>
        <p15:guide id="8" pos="7248">
          <p15:clr>
            <a:srgbClr val="F26B43"/>
          </p15:clr>
        </p15:guide>
        <p15:guide id="9" pos="7416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D8165B7-1258-072C-5E2B-7BDB25470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2D0099E-5181-2A9E-A088-7B53BC8708D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19545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/>
              <a:t>Slide credit: </a:t>
            </a:r>
            <a:r>
              <a:rPr lang="en-US" altLang="en-US" sz="800" kern="120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</p:spTree>
    <p:extLst>
      <p:ext uri="{BB962C8B-B14F-4D97-AF65-F5344CB8AC3E}">
        <p14:creationId xmlns:p14="http://schemas.microsoft.com/office/powerpoint/2010/main" val="3708138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6" r:id="rId15"/>
    <p:sldLayoutId id="2147483757" r:id="rId16"/>
    <p:sldLayoutId id="2147483758" r:id="rId17"/>
    <p:sldLayoutId id="2147483759" r:id="rId18"/>
    <p:sldLayoutId id="2147483760" r:id="rId19"/>
    <p:sldLayoutId id="2147483761" r:id="rId20"/>
    <p:sldLayoutId id="2147483762" r:id="rId21"/>
    <p:sldLayoutId id="2147483763" r:id="rId22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SzPct val="75000"/>
        <a:buFontTx/>
        <a:buBlip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</a:buBlip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Calibri" panose="020F0502020204030204" pitchFamily="34" charset="0"/>
        <a:buChar char="─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71550" indent="-28575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D8165B7-1258-072C-5E2B-7BDB25470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2D0099E-5181-2A9E-A088-7B53BC8708D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8705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/>
              <a:t>Slide credit: </a:t>
            </a:r>
            <a:r>
              <a:rPr lang="en-US" altLang="en-US" sz="800" kern="120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</p:spTree>
    <p:extLst>
      <p:ext uri="{BB962C8B-B14F-4D97-AF65-F5344CB8AC3E}">
        <p14:creationId xmlns:p14="http://schemas.microsoft.com/office/powerpoint/2010/main" val="1309116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sz="3000" b="1" i="0" kern="1200" spc="100" baseline="0">
          <a:solidFill>
            <a:schemeClr val="tx1"/>
          </a:solidFill>
          <a:latin typeface="Newsreader ExtraBold" panose="02000000000000000000" pitchFamily="2" charset="77"/>
          <a:ea typeface="+mj-ea"/>
          <a:cs typeface="Poppins" pitchFamily="2" charset="77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1006"/>
            <a:ext cx="10115420" cy="502445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62386F46-3639-D441-3299-3689D0B6889E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449868" y="286980"/>
            <a:ext cx="1511051" cy="6035264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C7FD9946-B0DD-FA95-2BF6-061AD216A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DB895DD-6C89-D3F3-94A3-1F9F82B6041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19545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/>
              <a:t>Slide credit: </a:t>
            </a:r>
            <a:r>
              <a:rPr lang="en-US" altLang="en-US" sz="800" kern="120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20B51908-9CB0-1B97-9B1A-F7D5F79DEBD0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3659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 dirty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8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D8165B7-1258-072C-5E2B-7BDB25470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2D0099E-5181-2A9E-A088-7B53BC8708D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19545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/>
              <a:t>Slide credit: </a:t>
            </a:r>
            <a:r>
              <a:rPr lang="en-US" altLang="en-US" sz="800" kern="120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</p:spTree>
    <p:extLst>
      <p:ext uri="{BB962C8B-B14F-4D97-AF65-F5344CB8AC3E}">
        <p14:creationId xmlns:p14="http://schemas.microsoft.com/office/powerpoint/2010/main" val="1674131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  <p:sldLayoutId id="2147483840" r:id="rId18"/>
    <p:sldLayoutId id="2147483841" r:id="rId19"/>
    <p:sldLayoutId id="2147483842" r:id="rId20"/>
    <p:sldLayoutId id="2147483843" r:id="rId21"/>
    <p:sldLayoutId id="2147483844" r:id="rId22"/>
    <p:sldLayoutId id="2147483845" r:id="rId23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SzPct val="75000"/>
        <a:buFontTx/>
        <a:buBlip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</a:buBlip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Calibri" panose="020F0502020204030204" pitchFamily="34" charset="0"/>
        <a:buChar char="─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71550" indent="-28575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D8165B7-1258-072C-5E2B-7BDB25470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2D0099E-5181-2A9E-A088-7B53BC8708D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20377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/>
              <a:t>Slide credit: </a:t>
            </a:r>
            <a:r>
              <a:rPr lang="en-US" altLang="en-US" sz="800" kern="120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</p:spTree>
    <p:extLst>
      <p:ext uri="{BB962C8B-B14F-4D97-AF65-F5344CB8AC3E}">
        <p14:creationId xmlns:p14="http://schemas.microsoft.com/office/powerpoint/2010/main" val="481361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  <p:sldLayoutId id="2147483859" r:id="rId13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sz="3200" b="1" i="0" kern="1200" spc="100" baseline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permissions@clinicaloptions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4.xml"/><Relationship Id="rId4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3.png"/><Relationship Id="rId18" Type="http://schemas.openxmlformats.org/officeDocument/2006/relationships/image" Target="../media/image28.svg"/><Relationship Id="rId26" Type="http://schemas.openxmlformats.org/officeDocument/2006/relationships/image" Target="../media/image36.svg"/><Relationship Id="rId3" Type="http://schemas.openxmlformats.org/officeDocument/2006/relationships/image" Target="../media/image13.png"/><Relationship Id="rId21" Type="http://schemas.openxmlformats.org/officeDocument/2006/relationships/image" Target="../media/image31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17" Type="http://schemas.openxmlformats.org/officeDocument/2006/relationships/image" Target="../media/image27.png"/><Relationship Id="rId25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6.svg"/><Relationship Id="rId20" Type="http://schemas.openxmlformats.org/officeDocument/2006/relationships/image" Target="../media/image30.svg"/><Relationship Id="rId29" Type="http://schemas.openxmlformats.org/officeDocument/2006/relationships/image" Target="../media/image3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24" Type="http://schemas.openxmlformats.org/officeDocument/2006/relationships/image" Target="../media/image34.svg"/><Relationship Id="rId32" Type="http://schemas.openxmlformats.org/officeDocument/2006/relationships/image" Target="../media/image42.emf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23" Type="http://schemas.openxmlformats.org/officeDocument/2006/relationships/image" Target="../media/image33.png"/><Relationship Id="rId28" Type="http://schemas.openxmlformats.org/officeDocument/2006/relationships/image" Target="../media/image38.svg"/><Relationship Id="rId10" Type="http://schemas.openxmlformats.org/officeDocument/2006/relationships/image" Target="../media/image20.svg"/><Relationship Id="rId19" Type="http://schemas.openxmlformats.org/officeDocument/2006/relationships/image" Target="../media/image29.png"/><Relationship Id="rId31" Type="http://schemas.openxmlformats.org/officeDocument/2006/relationships/image" Target="../media/image41.emf"/><Relationship Id="rId4" Type="http://schemas.openxmlformats.org/officeDocument/2006/relationships/image" Target="../media/image14.svg"/><Relationship Id="rId9" Type="http://schemas.openxmlformats.org/officeDocument/2006/relationships/image" Target="../media/image19.png"/><Relationship Id="rId14" Type="http://schemas.openxmlformats.org/officeDocument/2006/relationships/image" Target="../media/image24.svg"/><Relationship Id="rId22" Type="http://schemas.openxmlformats.org/officeDocument/2006/relationships/image" Target="../media/image32.svg"/><Relationship Id="rId27" Type="http://schemas.openxmlformats.org/officeDocument/2006/relationships/image" Target="../media/image37.png"/><Relationship Id="rId30" Type="http://schemas.openxmlformats.org/officeDocument/2006/relationships/image" Target="../media/image4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6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44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8.svg"/><Relationship Id="rId5" Type="http://schemas.openxmlformats.org/officeDocument/2006/relationships/image" Target="../media/image47.png"/><Relationship Id="rId4" Type="http://schemas.openxmlformats.org/officeDocument/2006/relationships/image" Target="../media/image46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54.sv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2.xml"/><Relationship Id="rId4" Type="http://schemas.openxmlformats.org/officeDocument/2006/relationships/chart" Target="../charts/char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63.svg"/><Relationship Id="rId5" Type="http://schemas.openxmlformats.org/officeDocument/2006/relationships/image" Target="../media/image62.png"/><Relationship Id="rId10" Type="http://schemas.openxmlformats.org/officeDocument/2006/relationships/image" Target="../media/image67.svg"/><Relationship Id="rId4" Type="http://schemas.openxmlformats.org/officeDocument/2006/relationships/image" Target="../media/image61.svg"/><Relationship Id="rId9" Type="http://schemas.openxmlformats.org/officeDocument/2006/relationships/image" Target="../media/image6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1.xml"/><Relationship Id="rId4" Type="http://schemas.openxmlformats.org/officeDocument/2006/relationships/hyperlink" Target="http://www.hepatitisb.uw.edu/hbv-pcw/guidance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73.svg"/><Relationship Id="rId5" Type="http://schemas.openxmlformats.org/officeDocument/2006/relationships/image" Target="../media/image72.png"/><Relationship Id="rId4" Type="http://schemas.openxmlformats.org/officeDocument/2006/relationships/image" Target="../media/image71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0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74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deceraclinical.com/education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5">
            <a:extLst>
              <a:ext uri="{FF2B5EF4-FFF2-40B4-BE49-F238E27FC236}">
                <a16:creationId xmlns:a16="http://schemas.microsoft.com/office/drawing/2014/main" id="{4D67E167-2F37-481F-AB26-A6E236679E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altLang="en-US" sz="3600" dirty="0"/>
              <a:t>HBV in Key Communities: Strategies to Overcome Barriers and Elevate Care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01EAC4F5-7DCB-D573-B69E-692291D34A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Placeholder 6" descr="A group of men sitting on a couch&#10;&#10;AI-generated content may be incorrect.">
            <a:extLst>
              <a:ext uri="{FF2B5EF4-FFF2-40B4-BE49-F238E27FC236}">
                <a16:creationId xmlns:a16="http://schemas.microsoft.com/office/drawing/2014/main" id="{6448FA35-93B1-FD94-7F26-836048BC9BB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23285" r="23285"/>
          <a:stretch/>
        </p:blipFill>
        <p:spPr/>
      </p:pic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AB7AD7B7-781A-DD86-7E3B-F0AF54E84000}"/>
              </a:ext>
            </a:extLst>
          </p:cNvPr>
          <p:cNvSpPr txBox="1">
            <a:spLocks/>
          </p:cNvSpPr>
          <p:nvPr/>
        </p:nvSpPr>
        <p:spPr>
          <a:xfrm>
            <a:off x="228600" y="6053328"/>
            <a:ext cx="5312391" cy="423463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en-US" sz="1200" kern="1200">
                <a:solidFill>
                  <a:schemeClr val="bg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None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 pitchFamily="2" charset="77"/>
              </a:rPr>
              <a:t>Provided by Clinical Care Options, LLC dba Decera Clinical Education,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in partnership with Hepatitis B Foundation </a:t>
            </a:r>
            <a:b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 pitchFamily="2" charset="77"/>
              </a:rPr>
            </a:b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 pitchFamily="2" charset="77"/>
              </a:rPr>
              <a:t>This educational activity is supported by an independent medical education grant from GSK.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9AB845A-3946-498B-D55C-C47D0464FB72}"/>
              </a:ext>
            </a:extLst>
          </p:cNvPr>
          <p:cNvGrpSpPr/>
          <p:nvPr/>
        </p:nvGrpSpPr>
        <p:grpSpPr>
          <a:xfrm>
            <a:off x="2135083" y="348009"/>
            <a:ext cx="1690041" cy="485256"/>
            <a:chOff x="2135083" y="267842"/>
            <a:chExt cx="2227512" cy="639578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210B266C-C9F3-485E-E2C6-82F6426A7A55}"/>
                </a:ext>
              </a:extLst>
            </p:cNvPr>
            <p:cNvSpPr/>
            <p:nvPr/>
          </p:nvSpPr>
          <p:spPr>
            <a:xfrm>
              <a:off x="2135083" y="267842"/>
              <a:ext cx="2227512" cy="639578"/>
            </a:xfrm>
            <a:prstGeom prst="roundRect">
              <a:avLst>
                <a:gd name="adj" fmla="val 106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pic>
          <p:nvPicPr>
            <p:cNvPr id="9" name="Picture 8" descr="A blue text on a black background&#10;&#10;AI-generated content may be incorrect.">
              <a:extLst>
                <a:ext uri="{FF2B5EF4-FFF2-40B4-BE49-F238E27FC236}">
                  <a16:creationId xmlns:a16="http://schemas.microsoft.com/office/drawing/2014/main" id="{6A4F0954-1F7C-C725-864A-FD06C616CF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45924" y="372331"/>
              <a:ext cx="2004989" cy="439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34731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FE1ADE93-F242-493E-A0A5-BCE8366B98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9" y="531006"/>
            <a:ext cx="10115420" cy="502445"/>
          </a:xfrm>
        </p:spPr>
        <p:txBody>
          <a:bodyPr/>
          <a:lstStyle/>
          <a:p>
            <a:r>
              <a:rPr lang="en-US" altLang="en-US" sz="3200" spc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About These Slides</a:t>
            </a:r>
          </a:p>
        </p:txBody>
      </p:sp>
      <p:sp>
        <p:nvSpPr>
          <p:cNvPr id="26627" name="Rectangle 4">
            <a:extLst>
              <a:ext uri="{FF2B5EF4-FFF2-40B4-BE49-F238E27FC236}">
                <a16:creationId xmlns:a16="http://schemas.microsoft.com/office/drawing/2014/main" id="{627830F4-E071-4AE8-8343-0B4C4AA4AAAE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228600" y="1335088"/>
            <a:ext cx="10115420" cy="4754562"/>
          </a:xfrm>
          <a:prstGeom prst="rect">
            <a:avLst/>
          </a:prstGeom>
        </p:spPr>
        <p:txBody>
          <a:bodyPr lIns="0" tIns="0" rIns="0" bIns="0"/>
          <a:lstStyle/>
          <a:p>
            <a:pPr marL="12700">
              <a:spcBef>
                <a:spcPts val="1600"/>
              </a:spcBef>
              <a:buSzPts val="2400"/>
              <a:defRPr/>
            </a:pPr>
            <a:r>
              <a:rPr lang="en-US" altLang="en-US" sz="2200" dirty="0"/>
              <a:t>Please feel free to use and share some or all of these slides in your noncommercial presentations to colleagues or patients</a:t>
            </a:r>
          </a:p>
          <a:p>
            <a:pPr marL="12700">
              <a:spcBef>
                <a:spcPts val="1600"/>
              </a:spcBef>
              <a:buSzPts val="2400"/>
              <a:defRPr/>
            </a:pPr>
            <a:r>
              <a:rPr lang="en-US" altLang="en-US" sz="2200" dirty="0"/>
              <a:t>When using our slides, please retain the source attribution:</a:t>
            </a:r>
          </a:p>
          <a:p>
            <a:pPr marL="12700" algn="ctr">
              <a:spcBef>
                <a:spcPts val="1600"/>
              </a:spcBef>
              <a:buSzPts val="2400"/>
              <a:defRPr/>
            </a:pPr>
            <a:endParaRPr lang="en-US" sz="1600" b="0" dirty="0">
              <a:cs typeface="Calibri" panose="020F0502020204030204" pitchFamily="34" charset="0"/>
            </a:endParaRPr>
          </a:p>
          <a:p>
            <a:pPr marL="12700" algn="ctr">
              <a:spcBef>
                <a:spcPts val="1600"/>
              </a:spcBef>
              <a:buSzPts val="2400"/>
              <a:defRPr/>
            </a:pPr>
            <a:r>
              <a:rPr lang="en-US" sz="1600" b="0" dirty="0">
                <a:cs typeface="Calibri" panose="020F0502020204030204" pitchFamily="34" charset="0"/>
              </a:rPr>
              <a:t>Slide credit: </a:t>
            </a:r>
            <a:r>
              <a:rPr lang="en-US" sz="1600" dirty="0" err="1">
                <a:solidFill>
                  <a:schemeClr val="accent1"/>
                </a:solidFill>
                <a:cs typeface="Calibri" panose="020F0502020204030204" pitchFamily="34" charset="0"/>
              </a:rPr>
              <a:t>deceraclinical.com</a:t>
            </a:r>
            <a:r>
              <a:rPr lang="en-US" sz="1600" dirty="0">
                <a:solidFill>
                  <a:schemeClr val="accent1"/>
                </a:solidFill>
                <a:cs typeface="Calibri" panose="020F0502020204030204" pitchFamily="34" charset="0"/>
              </a:rPr>
              <a:t>/education </a:t>
            </a:r>
            <a:endParaRPr lang="en-US" altLang="en-US" sz="2200" dirty="0"/>
          </a:p>
          <a:p>
            <a:pPr marL="12700">
              <a:spcBef>
                <a:spcPts val="1600"/>
              </a:spcBef>
              <a:buSzPts val="2400"/>
              <a:defRPr/>
            </a:pPr>
            <a:endParaRPr lang="en-US" altLang="en-US" sz="2200" dirty="0"/>
          </a:p>
          <a:p>
            <a:pPr eaLnBrk="1" hangingPunct="1">
              <a:spcBef>
                <a:spcPts val="1600"/>
              </a:spcBef>
              <a:defRPr/>
            </a:pPr>
            <a:r>
              <a:rPr lang="en-GB" sz="2200" dirty="0"/>
              <a:t>These slides may not be published, posted online, or used in commercial presentations without permission. </a:t>
            </a:r>
            <a:r>
              <a:rPr lang="en-US" sz="2200" dirty="0"/>
              <a:t>Please contact </a:t>
            </a:r>
            <a:r>
              <a:rPr lang="en-US" sz="2200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permissions@deceraclinical.com</a:t>
            </a:r>
            <a:r>
              <a:rPr lang="en-US" sz="2200" dirty="0">
                <a:solidFill>
                  <a:schemeClr val="accent1"/>
                </a:solidFill>
              </a:rPr>
              <a:t> </a:t>
            </a:r>
            <a:r>
              <a:rPr lang="en-US" sz="2200" dirty="0"/>
              <a:t>for details</a:t>
            </a:r>
          </a:p>
        </p:txBody>
      </p:sp>
    </p:spTree>
    <p:extLst>
      <p:ext uri="{BB962C8B-B14F-4D97-AF65-F5344CB8AC3E}">
        <p14:creationId xmlns:p14="http://schemas.microsoft.com/office/powerpoint/2010/main" val="23285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3EEFA98-8F3E-5FE9-5FEE-C88775477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Faculty and Disclosures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8FA8E8-DAC7-FD56-4389-869EC6A31779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lIns="0" tIns="0" rIns="0" bIns="0"/>
          <a:lstStyle/>
          <a:p>
            <a:pPr marL="0" indent="0">
              <a:buNone/>
            </a:pPr>
            <a:r>
              <a:rPr lang="de-DE" b="1">
                <a:solidFill>
                  <a:srgbClr val="E1471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Su Wang, MD, MPH, FACP</a:t>
            </a:r>
            <a:br>
              <a:rPr lang="fi-FI" b="1">
                <a:solidFill>
                  <a:srgbClr val="E1471D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2200"/>
              <a:t>Medical Director, Center for Asian Health &amp; Viral Hepatitis Programs</a:t>
            </a:r>
            <a:br>
              <a:rPr lang="en-US" sz="2200"/>
            </a:br>
            <a:r>
              <a:rPr lang="en-US" sz="2200"/>
              <a:t>Cooperman Barnabas Medical Center/RWJBarnabas-Rutgers Medical Group</a:t>
            </a:r>
            <a:br>
              <a:rPr lang="en-US" sz="2200"/>
            </a:br>
            <a:r>
              <a:rPr lang="en-US" sz="2200"/>
              <a:t>Assistant Clinical Professor, Rutgers-New Jersey Medical School</a:t>
            </a:r>
            <a:br>
              <a:rPr lang="en-US" sz="2200"/>
            </a:br>
            <a:r>
              <a:rPr lang="en-US" sz="2200"/>
              <a:t>Senior Advisor Global Health, Hepatitis B Foundation</a:t>
            </a:r>
            <a:br>
              <a:rPr lang="en-US" sz="2200"/>
            </a:br>
            <a:r>
              <a:rPr lang="en-US" sz="2200"/>
              <a:t>Newark, New Jersey</a:t>
            </a:r>
          </a:p>
          <a:p>
            <a:pPr marL="0" indent="0">
              <a:buNone/>
            </a:pPr>
            <a:r>
              <a:rPr lang="de-DE" b="1">
                <a:solidFill>
                  <a:srgbClr val="E1471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Su Wang, MD, MPH, FACP</a:t>
            </a:r>
            <a:r>
              <a:rPr lang="en-CA" b="1">
                <a:solidFill>
                  <a:srgbClr val="E1471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</a:t>
            </a:r>
            <a:r>
              <a:rPr lang="en-CA" i="1"/>
              <a:t>researcher: </a:t>
            </a:r>
            <a:r>
              <a:rPr lang="en-CA"/>
              <a:t>Gilead.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365023-71DC-4632-13A2-25C4C0E4F85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043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EDFDE-A198-A7BE-CCA8-00074062A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EA1B2-67B2-C562-6231-936FF39C65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Apply best practices for HBV screening and management in diverse populations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943B53-1922-F0B9-91BF-B106D6A893E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49389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EC998C-1BD0-7815-2353-4E4A4C54B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90000"/>
              </a:lnSpc>
              <a:spcBef>
                <a:spcPts val="0"/>
              </a:spcBef>
              <a:buClr>
                <a:srgbClr val="161616"/>
              </a:buClr>
              <a:defRPr/>
            </a:pPr>
            <a:r>
              <a:rPr lang="en-US" sz="2000" b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In 2022, </a:t>
            </a:r>
            <a:r>
              <a:rPr lang="en-US" sz="2000">
                <a:solidFill>
                  <a:schemeClr val="dk1"/>
                </a:solidFill>
                <a:ea typeface="Calibri"/>
                <a:cs typeface="Arial" panose="020B0604020202020204" pitchFamily="34" charset="0"/>
                <a:sym typeface="Calibri"/>
              </a:rPr>
              <a:t>~</a:t>
            </a:r>
            <a:r>
              <a:rPr lang="en-US" sz="2000" b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250 million people living with chronic hepatitis B globally</a:t>
            </a:r>
            <a:r>
              <a:rPr lang="en-US" sz="2000" b="1" baseline="3000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1</a:t>
            </a:r>
          </a:p>
          <a:p>
            <a:pPr lvl="3" indent="-342900">
              <a:spcBef>
                <a:spcPts val="0"/>
              </a:spcBef>
              <a:buClr>
                <a:srgbClr val="161616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180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6x more prevalent than HIV (41 million individuals), 5x more prevalent than HCV (50 million individuals)</a:t>
            </a:r>
            <a:r>
              <a:rPr lang="en-US" sz="1800" baseline="3000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2,3</a:t>
            </a:r>
          </a:p>
          <a:p>
            <a:pPr lvl="3" indent="-342900">
              <a:spcBef>
                <a:spcPts val="0"/>
              </a:spcBef>
              <a:buClr>
                <a:srgbClr val="161616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180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In 2022, resulted in </a:t>
            </a:r>
            <a:r>
              <a:rPr lang="en-US" sz="1800">
                <a:solidFill>
                  <a:schemeClr val="dk1"/>
                </a:solidFill>
                <a:ea typeface="Calibri"/>
                <a:cs typeface="Arial" panose="020B0604020202020204" pitchFamily="34" charset="0"/>
                <a:sym typeface="Calibri"/>
              </a:rPr>
              <a:t>~1.1 million deaths, primarily from liver cancer</a:t>
            </a:r>
            <a:r>
              <a:rPr lang="en-US" sz="1800" baseline="3000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1</a:t>
            </a:r>
            <a:endParaRPr lang="en-US" sz="180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700"/>
              </a:spcAft>
              <a:buClr>
                <a:srgbClr val="161616"/>
              </a:buClr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lang="en-US" sz="2000" b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Hepatitis B is leading cause of primary liver cancer worldwide</a:t>
            </a:r>
            <a:r>
              <a:rPr lang="en-US" sz="2000" b="1" baseline="3000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2 </a:t>
            </a:r>
          </a:p>
          <a:p>
            <a:pPr lvl="3" indent="-342900">
              <a:spcBef>
                <a:spcPts val="0"/>
              </a:spcBef>
              <a:buClr>
                <a:srgbClr val="161616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1800"/>
              <a:t>Liver cancer is fasting growing cause of cancer death in US</a:t>
            </a:r>
            <a:endParaRPr lang="en-US" sz="180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marL="0" indent="0">
              <a:buNone/>
            </a:pPr>
            <a:endParaRPr lang="en-US" sz="200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6C2008B-73E9-A45D-F339-C0CD302E3C1E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>
              <a:spcBef>
                <a:spcPts val="0"/>
              </a:spcBef>
              <a:buClr>
                <a:schemeClr val="dk1"/>
              </a:buClr>
            </a:pPr>
            <a:r>
              <a:rPr lang="en-US" sz="2000" b="1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HBV is a bloodborne infection</a:t>
            </a:r>
            <a:r>
              <a:rPr lang="en-US" sz="2000" b="1" baseline="30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1</a:t>
            </a:r>
          </a:p>
          <a:p>
            <a:pPr lvl="2"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1800" dirty="0">
                <a:solidFill>
                  <a:schemeClr val="dk1"/>
                </a:solidFill>
                <a:ea typeface="Calibri"/>
                <a:cs typeface="Arial" panose="020B0604020202020204" pitchFamily="34" charset="0"/>
                <a:sym typeface="Calibri"/>
              </a:rPr>
              <a:t>Mother-to-infant (vertical) transmission accounts for majority of new incidence globally</a:t>
            </a:r>
          </a:p>
          <a:p>
            <a:pPr lvl="4">
              <a:spcBef>
                <a:spcPts val="0"/>
              </a:spcBef>
              <a:buClr>
                <a:schemeClr val="dk1"/>
              </a:buClr>
              <a:buSzPct val="100000"/>
              <a:buFont typeface="Calibri" panose="020F0502020204030204" pitchFamily="34" charset="0"/>
              <a:buChar char="─"/>
            </a:pPr>
            <a:r>
              <a:rPr lang="en-US" sz="1600" dirty="0">
                <a:solidFill>
                  <a:schemeClr val="dk1"/>
                </a:solidFill>
                <a:ea typeface="Calibri"/>
                <a:cs typeface="Arial" panose="020B0604020202020204" pitchFamily="34" charset="0"/>
                <a:sym typeface="Calibri"/>
              </a:rPr>
              <a:t>Other mechanisms: unsafe injection practices, sexual transmission, household contacts, childhood horizontal transmission</a:t>
            </a:r>
          </a:p>
          <a:p>
            <a:pPr lvl="2"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1800" dirty="0">
                <a:solidFill>
                  <a:schemeClr val="dk1"/>
                </a:solidFill>
                <a:ea typeface="Calibri"/>
                <a:cs typeface="Arial" panose="020B0604020202020204" pitchFamily="34" charset="0"/>
                <a:sym typeface="Calibri"/>
              </a:rPr>
              <a:t>95% of infections in infancy and early childhood become chronic (lifelong); </a:t>
            </a:r>
          </a:p>
          <a:p>
            <a:pPr lvl="4">
              <a:spcBef>
                <a:spcPts val="0"/>
              </a:spcBef>
              <a:buClr>
                <a:schemeClr val="dk1"/>
              </a:buClr>
              <a:buSzPct val="100000"/>
              <a:buFont typeface="Calibri" panose="020F0502020204030204" pitchFamily="34" charset="0"/>
              <a:buChar char="─"/>
            </a:pPr>
            <a:r>
              <a:rPr lang="en-US" sz="1600" dirty="0">
                <a:solidFill>
                  <a:schemeClr val="dk1"/>
                </a:solidFill>
                <a:ea typeface="Calibri"/>
                <a:cs typeface="Arial" panose="020B0604020202020204" pitchFamily="34" charset="0"/>
                <a:sym typeface="Calibri"/>
              </a:rPr>
              <a:t>Vs 5% of HBV infections in adulthood become chronic</a:t>
            </a:r>
          </a:p>
          <a:p>
            <a:pPr lvl="2"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1800" dirty="0">
                <a:solidFill>
                  <a:schemeClr val="dk1"/>
                </a:solidFill>
                <a:ea typeface="Calibri"/>
                <a:cs typeface="Arial" panose="020B0604020202020204" pitchFamily="34" charset="0"/>
                <a:sym typeface="Calibri"/>
              </a:rPr>
              <a:t>Acute hepatitis B cases in US (~14,400 in 2023) fueled by opioid epidemic</a:t>
            </a:r>
            <a:r>
              <a:rPr lang="en-US" sz="1800" baseline="30000" dirty="0">
                <a:solidFill>
                  <a:schemeClr val="dk1"/>
                </a:solidFill>
                <a:ea typeface="Calibri"/>
                <a:cs typeface="Arial" panose="020B0604020202020204" pitchFamily="34" charset="0"/>
                <a:sym typeface="Calibri"/>
              </a:rPr>
              <a:t>4</a:t>
            </a:r>
            <a:endParaRPr lang="en-US" sz="1800" i="1" baseline="300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ct val="100000"/>
            </a:pPr>
            <a:endParaRPr lang="en-US" sz="18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>
              <a:spcBef>
                <a:spcPts val="640"/>
              </a:spcBef>
              <a:buClr>
                <a:schemeClr val="dk1"/>
              </a:buClr>
              <a:buSzPct val="100000"/>
            </a:pPr>
            <a:endParaRPr lang="en-US" sz="1800" b="1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endParaRPr lang="en-US" dirty="0"/>
          </a:p>
        </p:txBody>
      </p:sp>
      <p:sp>
        <p:nvSpPr>
          <p:cNvPr id="171" name="Shape 17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ctr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r>
              <a:rPr lang="en-US">
                <a:solidFill>
                  <a:schemeClr val="dk1"/>
                </a:solidFill>
                <a:ea typeface="Calibri"/>
                <a:sym typeface="Calibri"/>
              </a:rPr>
              <a:t>Burden of Chronic Hepatitis B Virus</a:t>
            </a:r>
            <a:endParaRPr lang="en-US" b="1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AABAE19-66E1-4CE6-E5D4-D99DE512793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1. who.int/news-room/fact-sheets/detail/hepatitis-b. 2. unaids.org/</a:t>
            </a:r>
            <a:r>
              <a:rPr lang="en-US" dirty="0" err="1"/>
              <a:t>en</a:t>
            </a:r>
            <a:r>
              <a:rPr lang="en-US" dirty="0"/>
              <a:t>/resources/fact-sheet. 3. who.int/news-room/fact-sheets/detail/hepatitis-c. 4. cdc.gov/hepatitis-surveillance-2023/hepatitis-b/index.html.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4294967295"/>
          </p:nvPr>
        </p:nvSpPr>
        <p:spPr>
          <a:xfrm>
            <a:off x="94488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buSzPct val="25000"/>
            </a:pPr>
            <a:fld id="{00000000-1234-1234-1234-123412341234}" type="slidenum">
              <a:rPr lang="en-US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buSzPct val="25000"/>
              </a:pPr>
              <a:t>5</a:t>
            </a:fld>
            <a:endParaRPr lang="en-US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EB68A-3BEF-22DA-648C-A36095137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9BBE8E-B335-E209-6BB2-61FB3A730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 are in the Era of  Viral Hepatitis Elimination</a:t>
            </a:r>
            <a:br>
              <a:rPr lang="en-US"/>
            </a:br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E47007B-F301-B2AC-7CC4-63F9A8815ED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1335023"/>
            <a:ext cx="5072442" cy="4754880"/>
          </a:xfrm>
        </p:spPr>
        <p:txBody>
          <a:bodyPr/>
          <a:lstStyle/>
          <a:p>
            <a:pPr marL="228600" indent="-228600">
              <a:spcAft>
                <a:spcPts val="700"/>
              </a:spcAft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sz="2200"/>
              <a:t>We have the tools: screening diagnostics, effective prevention strategies, vaccinations, treatment and cure therapies</a:t>
            </a:r>
          </a:p>
          <a:p>
            <a:pPr marL="228600" indent="-228600">
              <a:spcAft>
                <a:spcPts val="700"/>
              </a:spcAft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sz="2200"/>
              <a:t>The WHO adopted the goal of </a:t>
            </a:r>
            <a:r>
              <a:rPr lang="en-US" altLang="en-US" sz="2200" b="1">
                <a:solidFill>
                  <a:schemeClr val="accent1"/>
                </a:solidFill>
              </a:rPr>
              <a:t>viral hepatitis elimination </a:t>
            </a:r>
            <a:r>
              <a:rPr lang="en-US" altLang="en-US" sz="2200"/>
              <a:t>by 2030</a:t>
            </a:r>
          </a:p>
          <a:p>
            <a:pPr marL="228600" indent="-228600">
              <a:spcAft>
                <a:spcPts val="700"/>
              </a:spcAft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sz="2200"/>
              <a:t>Great progress has been made with childhood vaccinations, blood safety, and injection safety</a:t>
            </a:r>
          </a:p>
          <a:p>
            <a:pPr marL="228600" indent="-228600">
              <a:spcAft>
                <a:spcPts val="700"/>
              </a:spcAft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sz="2200"/>
              <a:t>Progress in diagnosis and treatment is lagging</a:t>
            </a:r>
          </a:p>
          <a:p>
            <a:pPr marL="228600" indent="-228600">
              <a:spcAft>
                <a:spcPts val="700"/>
              </a:spcAft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endParaRPr lang="en-US" altLang="en-US" sz="220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A00E0D-E243-272E-317D-487A6FC98B6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/>
              <a:t>nohep.org/the-race-to-elimination. afro.who.int/publications/combating-hepatitis-b-and-c-reach-elimination-2030.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D700C8D5-9BC7-A55D-581D-018B98EEC9F8}"/>
              </a:ext>
            </a:extLst>
          </p:cNvPr>
          <p:cNvSpPr txBox="1">
            <a:spLocks noChangeArrowheads="1"/>
          </p:cNvSpPr>
          <p:nvPr/>
        </p:nvSpPr>
        <p:spPr>
          <a:xfrm>
            <a:off x="5980176" y="1245923"/>
            <a:ext cx="4992624" cy="38838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None/>
              <a:tabLst/>
              <a:defRPr/>
            </a:pPr>
            <a:endParaRPr kumimoji="0" lang="en-US" altLang="en-US" sz="2200" b="1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None/>
              <a:tabLst/>
              <a:defRPr/>
            </a:pPr>
            <a:r>
              <a:rPr kumimoji="0" lang="en-US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To cross the finish line, we need to:</a:t>
            </a:r>
          </a:p>
          <a:p>
            <a:pPr marL="117475" marR="0" lvl="1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Poppins" panose="00000500000000000000" pitchFamily="2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Improve data</a:t>
            </a:r>
          </a:p>
          <a:p>
            <a:pPr marL="117475" marR="0" lvl="1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Poppins" panose="00000500000000000000" pitchFamily="2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Accelerate innovation</a:t>
            </a:r>
          </a:p>
          <a:p>
            <a:pPr marL="117475" marR="0" lvl="1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Poppins" panose="00000500000000000000" pitchFamily="2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Improve public health approach</a:t>
            </a:r>
          </a:p>
          <a:p>
            <a:pPr marL="117475" marR="0" lvl="1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Poppins" panose="00000500000000000000" pitchFamily="2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Close gaps in prevention</a:t>
            </a:r>
          </a:p>
          <a:p>
            <a:pPr marL="117475" marR="0" lvl="1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Poppins" panose="00000500000000000000" pitchFamily="2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Scale up testing and treatment</a:t>
            </a:r>
          </a:p>
          <a:p>
            <a:pPr marL="117475" marR="0" lvl="1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Poppins" panose="00000500000000000000" pitchFamily="2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Gather political will</a:t>
            </a:r>
          </a:p>
        </p:txBody>
      </p:sp>
    </p:spTree>
    <p:extLst>
      <p:ext uri="{BB962C8B-B14F-4D97-AF65-F5344CB8AC3E}">
        <p14:creationId xmlns:p14="http://schemas.microsoft.com/office/powerpoint/2010/main" val="2474000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6C6B3C-D258-C8C0-FF88-46DA996AD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People at </a:t>
            </a:r>
            <a:r>
              <a:rPr lang="es-ES" err="1"/>
              <a:t>Increased</a:t>
            </a:r>
            <a:r>
              <a:rPr lang="es-ES"/>
              <a:t> </a:t>
            </a:r>
            <a:r>
              <a:rPr lang="es-ES" err="1"/>
              <a:t>Risk</a:t>
            </a:r>
            <a:r>
              <a:rPr lang="es-ES"/>
              <a:t> </a:t>
            </a:r>
            <a:r>
              <a:rPr lang="es-ES" err="1"/>
              <a:t>for</a:t>
            </a:r>
            <a:r>
              <a:rPr lang="es-ES"/>
              <a:t> HBV </a:t>
            </a:r>
            <a:r>
              <a:rPr lang="es-ES" err="1"/>
              <a:t>Infection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12A0CA-3447-3AA7-2580-99FBD186068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/>
              <a:t>cdc.gov/hepatitis/hbv/testingchronic.htm. cdc.gov/hepatitis/hbv/bfaq.htm#bFAQc05.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0E6A224-37DB-F2EF-6A8B-80EC8EDB1070}"/>
              </a:ext>
            </a:extLst>
          </p:cNvPr>
          <p:cNvSpPr/>
          <p:nvPr/>
        </p:nvSpPr>
        <p:spPr>
          <a:xfrm>
            <a:off x="709453" y="2899265"/>
            <a:ext cx="2002361" cy="1433074"/>
          </a:xfrm>
          <a:custGeom>
            <a:avLst/>
            <a:gdLst>
              <a:gd name="connsiteX0" fmla="*/ 0 w 2002361"/>
              <a:gd name="connsiteY0" fmla="*/ 0 h 1433074"/>
              <a:gd name="connsiteX1" fmla="*/ 2002361 w 2002361"/>
              <a:gd name="connsiteY1" fmla="*/ 0 h 1433074"/>
              <a:gd name="connsiteX2" fmla="*/ 2002361 w 2002361"/>
              <a:gd name="connsiteY2" fmla="*/ 1433074 h 1433074"/>
              <a:gd name="connsiteX3" fmla="*/ 0 w 2002361"/>
              <a:gd name="connsiteY3" fmla="*/ 1433074 h 1433074"/>
              <a:gd name="connsiteX4" fmla="*/ 0 w 2002361"/>
              <a:gd name="connsiteY4" fmla="*/ 0 h 143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02361" h="1433074">
                <a:moveTo>
                  <a:pt x="0" y="0"/>
                </a:moveTo>
                <a:lnTo>
                  <a:pt x="2002361" y="0"/>
                </a:lnTo>
                <a:lnTo>
                  <a:pt x="2002361" y="1433074"/>
                </a:lnTo>
                <a:lnTo>
                  <a:pt x="0" y="143307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b" anchorCtr="0">
            <a:noAutofit/>
          </a:bodyPr>
          <a:lstStyle/>
          <a:p>
            <a:pPr marL="0" marR="0" lvl="0" indent="0" algn="ctr" defTabSz="711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People who have STIs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5A0A5AA-98BB-D703-25C4-4BA08A3C8CA5}"/>
              </a:ext>
            </a:extLst>
          </p:cNvPr>
          <p:cNvSpPr/>
          <p:nvPr/>
        </p:nvSpPr>
        <p:spPr>
          <a:xfrm>
            <a:off x="2896352" y="2894474"/>
            <a:ext cx="2002361" cy="1433074"/>
          </a:xfrm>
          <a:custGeom>
            <a:avLst/>
            <a:gdLst>
              <a:gd name="connsiteX0" fmla="*/ 0 w 2002361"/>
              <a:gd name="connsiteY0" fmla="*/ 0 h 1433074"/>
              <a:gd name="connsiteX1" fmla="*/ 2002361 w 2002361"/>
              <a:gd name="connsiteY1" fmla="*/ 0 h 1433074"/>
              <a:gd name="connsiteX2" fmla="*/ 2002361 w 2002361"/>
              <a:gd name="connsiteY2" fmla="*/ 1433074 h 1433074"/>
              <a:gd name="connsiteX3" fmla="*/ 0 w 2002361"/>
              <a:gd name="connsiteY3" fmla="*/ 1433074 h 1433074"/>
              <a:gd name="connsiteX4" fmla="*/ 0 w 2002361"/>
              <a:gd name="connsiteY4" fmla="*/ 0 h 143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02361" h="1433074">
                <a:moveTo>
                  <a:pt x="0" y="0"/>
                </a:moveTo>
                <a:lnTo>
                  <a:pt x="2002361" y="0"/>
                </a:lnTo>
                <a:lnTo>
                  <a:pt x="2002361" y="1433074"/>
                </a:lnTo>
                <a:lnTo>
                  <a:pt x="0" y="143307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b" anchorCtr="0">
            <a:noAutofit/>
          </a:bodyPr>
          <a:lstStyle/>
          <a:p>
            <a:pPr marL="0" marR="0" lvl="0" indent="0" algn="ctr" defTabSz="711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People with prior or active HCV infection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59AAEB2-FA25-52FC-D28A-0180C62B1499}"/>
              </a:ext>
            </a:extLst>
          </p:cNvPr>
          <p:cNvSpPr/>
          <p:nvPr/>
        </p:nvSpPr>
        <p:spPr>
          <a:xfrm>
            <a:off x="5098950" y="2894474"/>
            <a:ext cx="2002361" cy="1433074"/>
          </a:xfrm>
          <a:custGeom>
            <a:avLst/>
            <a:gdLst>
              <a:gd name="connsiteX0" fmla="*/ 0 w 2002361"/>
              <a:gd name="connsiteY0" fmla="*/ 0 h 1433074"/>
              <a:gd name="connsiteX1" fmla="*/ 2002361 w 2002361"/>
              <a:gd name="connsiteY1" fmla="*/ 0 h 1433074"/>
              <a:gd name="connsiteX2" fmla="*/ 2002361 w 2002361"/>
              <a:gd name="connsiteY2" fmla="*/ 1433074 h 1433074"/>
              <a:gd name="connsiteX3" fmla="*/ 0 w 2002361"/>
              <a:gd name="connsiteY3" fmla="*/ 1433074 h 1433074"/>
              <a:gd name="connsiteX4" fmla="*/ 0 w 2002361"/>
              <a:gd name="connsiteY4" fmla="*/ 0 h 143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02361" h="1433074">
                <a:moveTo>
                  <a:pt x="0" y="0"/>
                </a:moveTo>
                <a:lnTo>
                  <a:pt x="2002361" y="0"/>
                </a:lnTo>
                <a:lnTo>
                  <a:pt x="2002361" y="1433074"/>
                </a:lnTo>
                <a:lnTo>
                  <a:pt x="0" y="143307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b" anchorCtr="0">
            <a:noAutofit/>
          </a:bodyPr>
          <a:lstStyle/>
          <a:p>
            <a:pPr marL="0" marR="0" lvl="0" indent="0" algn="ctr" defTabSz="711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People who have been incarcerated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1F67511-8269-B1DB-02D0-01218433B628}"/>
              </a:ext>
            </a:extLst>
          </p:cNvPr>
          <p:cNvSpPr/>
          <p:nvPr/>
        </p:nvSpPr>
        <p:spPr>
          <a:xfrm>
            <a:off x="7301547" y="2894474"/>
            <a:ext cx="2002361" cy="1433074"/>
          </a:xfrm>
          <a:custGeom>
            <a:avLst/>
            <a:gdLst>
              <a:gd name="connsiteX0" fmla="*/ 0 w 2002361"/>
              <a:gd name="connsiteY0" fmla="*/ 0 h 1433074"/>
              <a:gd name="connsiteX1" fmla="*/ 2002361 w 2002361"/>
              <a:gd name="connsiteY1" fmla="*/ 0 h 1433074"/>
              <a:gd name="connsiteX2" fmla="*/ 2002361 w 2002361"/>
              <a:gd name="connsiteY2" fmla="*/ 1433074 h 1433074"/>
              <a:gd name="connsiteX3" fmla="*/ 0 w 2002361"/>
              <a:gd name="connsiteY3" fmla="*/ 1433074 h 1433074"/>
              <a:gd name="connsiteX4" fmla="*/ 0 w 2002361"/>
              <a:gd name="connsiteY4" fmla="*/ 0 h 143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02361" h="1433074">
                <a:moveTo>
                  <a:pt x="0" y="0"/>
                </a:moveTo>
                <a:lnTo>
                  <a:pt x="2002361" y="0"/>
                </a:lnTo>
                <a:lnTo>
                  <a:pt x="2002361" y="1433074"/>
                </a:lnTo>
                <a:lnTo>
                  <a:pt x="0" y="143307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b" anchorCtr="0">
            <a:noAutofit/>
          </a:bodyPr>
          <a:lstStyle/>
          <a:p>
            <a:pPr marL="0" marR="0" lvl="0" indent="0" algn="ctr" defTabSz="711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People who inject drugs or share needles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EE17BF4-4F40-5C39-6150-DA379A7A5445}"/>
              </a:ext>
            </a:extLst>
          </p:cNvPr>
          <p:cNvSpPr/>
          <p:nvPr/>
        </p:nvSpPr>
        <p:spPr>
          <a:xfrm>
            <a:off x="9504145" y="2894474"/>
            <a:ext cx="2002361" cy="1433074"/>
          </a:xfrm>
          <a:custGeom>
            <a:avLst/>
            <a:gdLst>
              <a:gd name="connsiteX0" fmla="*/ 0 w 2002361"/>
              <a:gd name="connsiteY0" fmla="*/ 0 h 1433074"/>
              <a:gd name="connsiteX1" fmla="*/ 2002361 w 2002361"/>
              <a:gd name="connsiteY1" fmla="*/ 0 h 1433074"/>
              <a:gd name="connsiteX2" fmla="*/ 2002361 w 2002361"/>
              <a:gd name="connsiteY2" fmla="*/ 1433074 h 1433074"/>
              <a:gd name="connsiteX3" fmla="*/ 0 w 2002361"/>
              <a:gd name="connsiteY3" fmla="*/ 1433074 h 1433074"/>
              <a:gd name="connsiteX4" fmla="*/ 0 w 2002361"/>
              <a:gd name="connsiteY4" fmla="*/ 0 h 143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02361" h="1433074">
                <a:moveTo>
                  <a:pt x="0" y="0"/>
                </a:moveTo>
                <a:lnTo>
                  <a:pt x="2002361" y="0"/>
                </a:lnTo>
                <a:lnTo>
                  <a:pt x="2002361" y="1433074"/>
                </a:lnTo>
                <a:lnTo>
                  <a:pt x="0" y="143307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b" anchorCtr="0">
            <a:noAutofit/>
          </a:bodyPr>
          <a:lstStyle/>
          <a:p>
            <a:pPr marL="0" marR="0" lvl="0" indent="0" algn="ctr" defTabSz="711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People living with HIV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77A0699-D4EF-924A-DCC0-5B81E92B2319}"/>
              </a:ext>
            </a:extLst>
          </p:cNvPr>
          <p:cNvSpPr/>
          <p:nvPr/>
        </p:nvSpPr>
        <p:spPr>
          <a:xfrm>
            <a:off x="693754" y="4513496"/>
            <a:ext cx="2002361" cy="1433074"/>
          </a:xfrm>
          <a:custGeom>
            <a:avLst/>
            <a:gdLst>
              <a:gd name="connsiteX0" fmla="*/ 0 w 2002361"/>
              <a:gd name="connsiteY0" fmla="*/ 0 h 1433074"/>
              <a:gd name="connsiteX1" fmla="*/ 2002361 w 2002361"/>
              <a:gd name="connsiteY1" fmla="*/ 0 h 1433074"/>
              <a:gd name="connsiteX2" fmla="*/ 2002361 w 2002361"/>
              <a:gd name="connsiteY2" fmla="*/ 1433074 h 1433074"/>
              <a:gd name="connsiteX3" fmla="*/ 0 w 2002361"/>
              <a:gd name="connsiteY3" fmla="*/ 1433074 h 1433074"/>
              <a:gd name="connsiteX4" fmla="*/ 0 w 2002361"/>
              <a:gd name="connsiteY4" fmla="*/ 0 h 143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02361" h="1433074">
                <a:moveTo>
                  <a:pt x="0" y="0"/>
                </a:moveTo>
                <a:lnTo>
                  <a:pt x="2002361" y="0"/>
                </a:lnTo>
                <a:lnTo>
                  <a:pt x="2002361" y="1433074"/>
                </a:lnTo>
                <a:lnTo>
                  <a:pt x="0" y="143307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b" anchorCtr="0">
            <a:noAutofit/>
          </a:bodyPr>
          <a:lstStyle/>
          <a:p>
            <a:pPr marL="0" marR="0" lvl="0" indent="0" algn="ctr" defTabSz="711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Men who have sex </a:t>
            </a:r>
            <a:b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with men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779548D-E2E6-8294-16B1-D2C2272CBDDE}"/>
              </a:ext>
            </a:extLst>
          </p:cNvPr>
          <p:cNvSpPr/>
          <p:nvPr/>
        </p:nvSpPr>
        <p:spPr>
          <a:xfrm>
            <a:off x="2896352" y="4513496"/>
            <a:ext cx="2002361" cy="1433074"/>
          </a:xfrm>
          <a:custGeom>
            <a:avLst/>
            <a:gdLst>
              <a:gd name="connsiteX0" fmla="*/ 0 w 2002361"/>
              <a:gd name="connsiteY0" fmla="*/ 0 h 1433074"/>
              <a:gd name="connsiteX1" fmla="*/ 2002361 w 2002361"/>
              <a:gd name="connsiteY1" fmla="*/ 0 h 1433074"/>
              <a:gd name="connsiteX2" fmla="*/ 2002361 w 2002361"/>
              <a:gd name="connsiteY2" fmla="*/ 1433074 h 1433074"/>
              <a:gd name="connsiteX3" fmla="*/ 0 w 2002361"/>
              <a:gd name="connsiteY3" fmla="*/ 1433074 h 1433074"/>
              <a:gd name="connsiteX4" fmla="*/ 0 w 2002361"/>
              <a:gd name="connsiteY4" fmla="*/ 0 h 143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02361" h="1433074">
                <a:moveTo>
                  <a:pt x="0" y="0"/>
                </a:moveTo>
                <a:lnTo>
                  <a:pt x="2002361" y="0"/>
                </a:lnTo>
                <a:lnTo>
                  <a:pt x="2002361" y="1433074"/>
                </a:lnTo>
                <a:lnTo>
                  <a:pt x="0" y="143307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b" anchorCtr="0">
            <a:noAutofit/>
          </a:bodyPr>
          <a:lstStyle/>
          <a:p>
            <a:pPr marL="0" marR="0" lvl="0" indent="0" algn="ctr" defTabSz="711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Sexual activity with people who have HBV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4528A1-4CFD-136B-93D5-CB2C4E426B10}"/>
              </a:ext>
            </a:extLst>
          </p:cNvPr>
          <p:cNvSpPr/>
          <p:nvPr/>
        </p:nvSpPr>
        <p:spPr>
          <a:xfrm>
            <a:off x="5098950" y="4513496"/>
            <a:ext cx="2002361" cy="1433074"/>
          </a:xfrm>
          <a:custGeom>
            <a:avLst/>
            <a:gdLst>
              <a:gd name="connsiteX0" fmla="*/ 0 w 2002361"/>
              <a:gd name="connsiteY0" fmla="*/ 0 h 1433074"/>
              <a:gd name="connsiteX1" fmla="*/ 2002361 w 2002361"/>
              <a:gd name="connsiteY1" fmla="*/ 0 h 1433074"/>
              <a:gd name="connsiteX2" fmla="*/ 2002361 w 2002361"/>
              <a:gd name="connsiteY2" fmla="*/ 1433074 h 1433074"/>
              <a:gd name="connsiteX3" fmla="*/ 0 w 2002361"/>
              <a:gd name="connsiteY3" fmla="*/ 1433074 h 1433074"/>
              <a:gd name="connsiteX4" fmla="*/ 0 w 2002361"/>
              <a:gd name="connsiteY4" fmla="*/ 0 h 143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02361" h="1433074">
                <a:moveTo>
                  <a:pt x="0" y="0"/>
                </a:moveTo>
                <a:lnTo>
                  <a:pt x="2002361" y="0"/>
                </a:lnTo>
                <a:lnTo>
                  <a:pt x="2002361" y="1433074"/>
                </a:lnTo>
                <a:lnTo>
                  <a:pt x="0" y="143307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b" anchorCtr="0">
            <a:noAutofit/>
          </a:bodyPr>
          <a:lstStyle/>
          <a:p>
            <a:pPr marL="0" marR="0" lvl="0" indent="0" algn="ctr" defTabSz="711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Patients who live with someone with HBV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B200F1F-1B2A-29C4-03D3-80352AAA267B}"/>
              </a:ext>
            </a:extLst>
          </p:cNvPr>
          <p:cNvSpPr/>
          <p:nvPr/>
        </p:nvSpPr>
        <p:spPr>
          <a:xfrm>
            <a:off x="7301547" y="4513496"/>
            <a:ext cx="2002361" cy="1433074"/>
          </a:xfrm>
          <a:custGeom>
            <a:avLst/>
            <a:gdLst>
              <a:gd name="connsiteX0" fmla="*/ 0 w 2002361"/>
              <a:gd name="connsiteY0" fmla="*/ 0 h 1433074"/>
              <a:gd name="connsiteX1" fmla="*/ 2002361 w 2002361"/>
              <a:gd name="connsiteY1" fmla="*/ 0 h 1433074"/>
              <a:gd name="connsiteX2" fmla="*/ 2002361 w 2002361"/>
              <a:gd name="connsiteY2" fmla="*/ 1433074 h 1433074"/>
              <a:gd name="connsiteX3" fmla="*/ 0 w 2002361"/>
              <a:gd name="connsiteY3" fmla="*/ 1433074 h 1433074"/>
              <a:gd name="connsiteX4" fmla="*/ 0 w 2002361"/>
              <a:gd name="connsiteY4" fmla="*/ 0 h 143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02361" h="1433074">
                <a:moveTo>
                  <a:pt x="0" y="0"/>
                </a:moveTo>
                <a:lnTo>
                  <a:pt x="2002361" y="0"/>
                </a:lnTo>
                <a:lnTo>
                  <a:pt x="2002361" y="1433074"/>
                </a:lnTo>
                <a:lnTo>
                  <a:pt x="0" y="143307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b" anchorCtr="0">
            <a:noAutofit/>
          </a:bodyPr>
          <a:lstStyle/>
          <a:p>
            <a:pPr marL="0" marR="0" lvl="0" indent="0" algn="ctr" defTabSz="711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Hemodialysis recipients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5CC06B4-77DD-DA14-77B6-6E66D6AE4881}"/>
              </a:ext>
            </a:extLst>
          </p:cNvPr>
          <p:cNvSpPr/>
          <p:nvPr/>
        </p:nvSpPr>
        <p:spPr>
          <a:xfrm>
            <a:off x="9504145" y="4513496"/>
            <a:ext cx="2002361" cy="1433074"/>
          </a:xfrm>
          <a:custGeom>
            <a:avLst/>
            <a:gdLst>
              <a:gd name="connsiteX0" fmla="*/ 0 w 2002361"/>
              <a:gd name="connsiteY0" fmla="*/ 0 h 1433074"/>
              <a:gd name="connsiteX1" fmla="*/ 2002361 w 2002361"/>
              <a:gd name="connsiteY1" fmla="*/ 0 h 1433074"/>
              <a:gd name="connsiteX2" fmla="*/ 2002361 w 2002361"/>
              <a:gd name="connsiteY2" fmla="*/ 1433074 h 1433074"/>
              <a:gd name="connsiteX3" fmla="*/ 0 w 2002361"/>
              <a:gd name="connsiteY3" fmla="*/ 1433074 h 1433074"/>
              <a:gd name="connsiteX4" fmla="*/ 0 w 2002361"/>
              <a:gd name="connsiteY4" fmla="*/ 0 h 143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02361" h="1433074">
                <a:moveTo>
                  <a:pt x="0" y="0"/>
                </a:moveTo>
                <a:lnTo>
                  <a:pt x="2002361" y="0"/>
                </a:lnTo>
                <a:lnTo>
                  <a:pt x="2002361" y="1433074"/>
                </a:lnTo>
                <a:lnTo>
                  <a:pt x="0" y="143307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b" anchorCtr="0">
            <a:noAutofit/>
          </a:bodyPr>
          <a:lstStyle/>
          <a:p>
            <a:pPr marL="0" marR="0" lvl="0" indent="0" algn="ctr" defTabSz="711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Patients with elevated liver enzymes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559F8C8-05B8-393E-001F-871FE5301FDD}"/>
              </a:ext>
            </a:extLst>
          </p:cNvPr>
          <p:cNvSpPr/>
          <p:nvPr/>
        </p:nvSpPr>
        <p:spPr>
          <a:xfrm>
            <a:off x="9067118" y="1329613"/>
            <a:ext cx="2415428" cy="1433074"/>
          </a:xfrm>
          <a:custGeom>
            <a:avLst/>
            <a:gdLst>
              <a:gd name="connsiteX0" fmla="*/ 0 w 2415428"/>
              <a:gd name="connsiteY0" fmla="*/ 0 h 1433074"/>
              <a:gd name="connsiteX1" fmla="*/ 2415428 w 2415428"/>
              <a:gd name="connsiteY1" fmla="*/ 0 h 1433074"/>
              <a:gd name="connsiteX2" fmla="*/ 2415428 w 2415428"/>
              <a:gd name="connsiteY2" fmla="*/ 1433074 h 1433074"/>
              <a:gd name="connsiteX3" fmla="*/ 0 w 2415428"/>
              <a:gd name="connsiteY3" fmla="*/ 1433074 h 1433074"/>
              <a:gd name="connsiteX4" fmla="*/ 0 w 2415428"/>
              <a:gd name="connsiteY4" fmla="*/ 0 h 143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5428" h="1433074">
                <a:moveTo>
                  <a:pt x="0" y="0"/>
                </a:moveTo>
                <a:lnTo>
                  <a:pt x="2415428" y="0"/>
                </a:lnTo>
                <a:lnTo>
                  <a:pt x="2415428" y="1433074"/>
                </a:lnTo>
                <a:lnTo>
                  <a:pt x="0" y="143307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b" anchorCtr="0">
            <a:noAutofit/>
          </a:bodyPr>
          <a:lstStyle/>
          <a:p>
            <a:pPr marL="0" marR="0" lvl="0" indent="0" algn="ctr" defTabSz="711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Healthcare workers exposed to blood on job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D48993AE-704C-ED25-38E6-C9260007BA17}"/>
              </a:ext>
            </a:extLst>
          </p:cNvPr>
          <p:cNvSpPr/>
          <p:nvPr/>
        </p:nvSpPr>
        <p:spPr>
          <a:xfrm>
            <a:off x="709453" y="1319206"/>
            <a:ext cx="2415428" cy="1433074"/>
          </a:xfrm>
          <a:custGeom>
            <a:avLst/>
            <a:gdLst>
              <a:gd name="connsiteX0" fmla="*/ 0 w 2415428"/>
              <a:gd name="connsiteY0" fmla="*/ 0 h 1433074"/>
              <a:gd name="connsiteX1" fmla="*/ 2415428 w 2415428"/>
              <a:gd name="connsiteY1" fmla="*/ 0 h 1433074"/>
              <a:gd name="connsiteX2" fmla="*/ 2415428 w 2415428"/>
              <a:gd name="connsiteY2" fmla="*/ 1433074 h 1433074"/>
              <a:gd name="connsiteX3" fmla="*/ 0 w 2415428"/>
              <a:gd name="connsiteY3" fmla="*/ 1433074 h 1433074"/>
              <a:gd name="connsiteX4" fmla="*/ 0 w 2415428"/>
              <a:gd name="connsiteY4" fmla="*/ 0 h 143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5428" h="1433074">
                <a:moveTo>
                  <a:pt x="0" y="0"/>
                </a:moveTo>
                <a:lnTo>
                  <a:pt x="2415428" y="0"/>
                </a:lnTo>
                <a:lnTo>
                  <a:pt x="2415428" y="1433074"/>
                </a:lnTo>
                <a:lnTo>
                  <a:pt x="0" y="143307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b" anchorCtr="0">
            <a:noAutofit/>
          </a:bodyPr>
          <a:lstStyle/>
          <a:p>
            <a:pPr marL="0" marR="0" lvl="0" indent="0" algn="ctr" defTabSz="711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People born in countries with ≥2% HBV prevalence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8274A7D7-6317-640E-3962-C3F6B8453DA7}"/>
              </a:ext>
            </a:extLst>
          </p:cNvPr>
          <p:cNvSpPr/>
          <p:nvPr/>
        </p:nvSpPr>
        <p:spPr>
          <a:xfrm>
            <a:off x="3273311" y="1319206"/>
            <a:ext cx="5645377" cy="1433074"/>
          </a:xfrm>
          <a:custGeom>
            <a:avLst/>
            <a:gdLst>
              <a:gd name="connsiteX0" fmla="*/ 0 w 5645377"/>
              <a:gd name="connsiteY0" fmla="*/ 0 h 1433074"/>
              <a:gd name="connsiteX1" fmla="*/ 5645377 w 5645377"/>
              <a:gd name="connsiteY1" fmla="*/ 0 h 1433074"/>
              <a:gd name="connsiteX2" fmla="*/ 5645377 w 5645377"/>
              <a:gd name="connsiteY2" fmla="*/ 1433074 h 1433074"/>
              <a:gd name="connsiteX3" fmla="*/ 0 w 5645377"/>
              <a:gd name="connsiteY3" fmla="*/ 1433074 h 1433074"/>
              <a:gd name="connsiteX4" fmla="*/ 0 w 5645377"/>
              <a:gd name="connsiteY4" fmla="*/ 0 h 143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45377" h="1433074">
                <a:moveTo>
                  <a:pt x="0" y="0"/>
                </a:moveTo>
                <a:lnTo>
                  <a:pt x="5645377" y="0"/>
                </a:lnTo>
                <a:lnTo>
                  <a:pt x="5645377" y="1433074"/>
                </a:lnTo>
                <a:lnTo>
                  <a:pt x="0" y="143307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b" anchorCtr="0">
            <a:noAutofit/>
          </a:bodyPr>
          <a:lstStyle/>
          <a:p>
            <a:pPr marL="0" marR="0" lvl="0" indent="0" algn="ctr" defTabSz="711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Infants born to HBsAg-positive people or unvaccinated infants of parents born in geographic regions with </a:t>
            </a:r>
            <a:r>
              <a:rPr kumimoji="0" lang="en-US" sz="1200" b="1" i="0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≥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8% HBsAg prevalence </a:t>
            </a:r>
          </a:p>
        </p:txBody>
      </p:sp>
      <p:pic>
        <p:nvPicPr>
          <p:cNvPr id="13" name="Graphic 12" descr="Germ outline">
            <a:extLst>
              <a:ext uri="{FF2B5EF4-FFF2-40B4-BE49-F238E27FC236}">
                <a16:creationId xmlns:a16="http://schemas.microsoft.com/office/drawing/2014/main" id="{CDEECAE3-D30D-8C85-DB88-A9CABD0B37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21021" y="3029539"/>
            <a:ext cx="914400" cy="914400"/>
          </a:xfrm>
          <a:prstGeom prst="rect">
            <a:avLst/>
          </a:prstGeom>
        </p:spPr>
      </p:pic>
      <p:pic>
        <p:nvPicPr>
          <p:cNvPr id="15" name="Graphic 14" descr="Jail outline">
            <a:extLst>
              <a:ext uri="{FF2B5EF4-FFF2-40B4-BE49-F238E27FC236}">
                <a16:creationId xmlns:a16="http://schemas.microsoft.com/office/drawing/2014/main" id="{395E5628-6313-5EDE-1E7B-64006B42D9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62685" y="2862824"/>
            <a:ext cx="1013288" cy="1013288"/>
          </a:xfrm>
          <a:prstGeom prst="rect">
            <a:avLst/>
          </a:prstGeom>
        </p:spPr>
      </p:pic>
      <p:pic>
        <p:nvPicPr>
          <p:cNvPr id="17" name="Graphic 16" descr="Needle outline">
            <a:extLst>
              <a:ext uri="{FF2B5EF4-FFF2-40B4-BE49-F238E27FC236}">
                <a16:creationId xmlns:a16="http://schemas.microsoft.com/office/drawing/2014/main" id="{5BB32A5D-41D2-5A3D-4AD3-4A079513F4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15024" y="2924500"/>
            <a:ext cx="866688" cy="866688"/>
          </a:xfrm>
          <a:prstGeom prst="rect">
            <a:avLst/>
          </a:prstGeom>
        </p:spPr>
      </p:pic>
      <p:pic>
        <p:nvPicPr>
          <p:cNvPr id="19" name="Graphic 18" descr="Covid-19 outline">
            <a:extLst>
              <a:ext uri="{FF2B5EF4-FFF2-40B4-BE49-F238E27FC236}">
                <a16:creationId xmlns:a16="http://schemas.microsoft.com/office/drawing/2014/main" id="{2A3CF073-712E-5680-AFDB-19E37C95AC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050958" y="2883760"/>
            <a:ext cx="914400" cy="914400"/>
          </a:xfrm>
          <a:prstGeom prst="rect">
            <a:avLst/>
          </a:prstGeom>
        </p:spPr>
      </p:pic>
      <p:pic>
        <p:nvPicPr>
          <p:cNvPr id="21" name="Graphic 20" descr="Two Men outline">
            <a:extLst>
              <a:ext uri="{FF2B5EF4-FFF2-40B4-BE49-F238E27FC236}">
                <a16:creationId xmlns:a16="http://schemas.microsoft.com/office/drawing/2014/main" id="{3C51B0F9-4B7F-70F1-40AB-8E612CEA55F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241973" y="4628473"/>
            <a:ext cx="879500" cy="879500"/>
          </a:xfrm>
          <a:prstGeom prst="rect">
            <a:avLst/>
          </a:prstGeom>
        </p:spPr>
      </p:pic>
      <p:pic>
        <p:nvPicPr>
          <p:cNvPr id="23" name="Graphic 22" descr="House outline">
            <a:extLst>
              <a:ext uri="{FF2B5EF4-FFF2-40B4-BE49-F238E27FC236}">
                <a16:creationId xmlns:a16="http://schemas.microsoft.com/office/drawing/2014/main" id="{39F0C069-ED79-719C-E419-3922797672A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639469" y="4579613"/>
            <a:ext cx="914400" cy="914400"/>
          </a:xfrm>
          <a:prstGeom prst="rect">
            <a:avLst/>
          </a:prstGeom>
        </p:spPr>
      </p:pic>
      <p:pic>
        <p:nvPicPr>
          <p:cNvPr id="25" name="Graphic 24" descr="User network outline">
            <a:extLst>
              <a:ext uri="{FF2B5EF4-FFF2-40B4-BE49-F238E27FC236}">
                <a16:creationId xmlns:a16="http://schemas.microsoft.com/office/drawing/2014/main" id="{929F68D5-7A8B-2FE8-C7FB-147AAF92C22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440716" y="4572636"/>
            <a:ext cx="914400" cy="914400"/>
          </a:xfrm>
          <a:prstGeom prst="rect">
            <a:avLst/>
          </a:prstGeom>
        </p:spPr>
      </p:pic>
      <p:pic>
        <p:nvPicPr>
          <p:cNvPr id="27" name="Graphic 26" descr="Upward trend outline">
            <a:extLst>
              <a:ext uri="{FF2B5EF4-FFF2-40B4-BE49-F238E27FC236}">
                <a16:creationId xmlns:a16="http://schemas.microsoft.com/office/drawing/2014/main" id="{1861505B-717F-FB6A-3C60-81724A07AA9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016056" y="4537734"/>
            <a:ext cx="914400" cy="914400"/>
          </a:xfrm>
          <a:prstGeom prst="rect">
            <a:avLst/>
          </a:prstGeom>
        </p:spPr>
      </p:pic>
      <p:pic>
        <p:nvPicPr>
          <p:cNvPr id="29" name="Graphic 28" descr="Doctor male outline">
            <a:extLst>
              <a:ext uri="{FF2B5EF4-FFF2-40B4-BE49-F238E27FC236}">
                <a16:creationId xmlns:a16="http://schemas.microsoft.com/office/drawing/2014/main" id="{F405E30C-D441-7E9C-EC83-6D6CF8CBA12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9534073" y="1357777"/>
            <a:ext cx="914400" cy="914400"/>
          </a:xfrm>
          <a:prstGeom prst="rect">
            <a:avLst/>
          </a:prstGeom>
        </p:spPr>
      </p:pic>
      <p:pic>
        <p:nvPicPr>
          <p:cNvPr id="33" name="Graphic 32" descr="Doctor female outline">
            <a:extLst>
              <a:ext uri="{FF2B5EF4-FFF2-40B4-BE49-F238E27FC236}">
                <a16:creationId xmlns:a16="http://schemas.microsoft.com/office/drawing/2014/main" id="{D3D09B1E-11A8-4A8F-DF08-0C54719B76B2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0268047" y="1367858"/>
            <a:ext cx="914400" cy="914400"/>
          </a:xfrm>
          <a:prstGeom prst="rect">
            <a:avLst/>
          </a:prstGeom>
        </p:spPr>
      </p:pic>
      <p:pic>
        <p:nvPicPr>
          <p:cNvPr id="36" name="Graphic 35" descr="Baby outline">
            <a:extLst>
              <a:ext uri="{FF2B5EF4-FFF2-40B4-BE49-F238E27FC236}">
                <a16:creationId xmlns:a16="http://schemas.microsoft.com/office/drawing/2014/main" id="{5DF428C2-80EA-F7E3-AE9C-C909CBEA684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6683589" y="1335346"/>
            <a:ext cx="914400" cy="914400"/>
          </a:xfrm>
          <a:prstGeom prst="rect">
            <a:avLst/>
          </a:prstGeom>
        </p:spPr>
      </p:pic>
      <p:pic>
        <p:nvPicPr>
          <p:cNvPr id="38" name="Graphic 37" descr="No sign outline">
            <a:extLst>
              <a:ext uri="{FF2B5EF4-FFF2-40B4-BE49-F238E27FC236}">
                <a16:creationId xmlns:a16="http://schemas.microsoft.com/office/drawing/2014/main" id="{7B9C1067-F954-6A50-0215-BDCD740B005C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5937888" y="1329529"/>
            <a:ext cx="914400" cy="914400"/>
          </a:xfrm>
          <a:prstGeom prst="rect">
            <a:avLst/>
          </a:prstGeom>
        </p:spPr>
      </p:pic>
      <p:pic>
        <p:nvPicPr>
          <p:cNvPr id="42" name="Graphic 41" descr="Needle outline">
            <a:extLst>
              <a:ext uri="{FF2B5EF4-FFF2-40B4-BE49-F238E27FC236}">
                <a16:creationId xmlns:a16="http://schemas.microsoft.com/office/drawing/2014/main" id="{82168A2B-789A-2AB5-9AB6-0DDE245EC4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38755" y="1361018"/>
            <a:ext cx="866688" cy="866688"/>
          </a:xfrm>
          <a:prstGeom prst="rect">
            <a:avLst/>
          </a:prstGeom>
        </p:spPr>
      </p:pic>
      <p:pic>
        <p:nvPicPr>
          <p:cNvPr id="44" name="Graphic 43" descr="Woman with baby outline">
            <a:extLst>
              <a:ext uri="{FF2B5EF4-FFF2-40B4-BE49-F238E27FC236}">
                <a16:creationId xmlns:a16="http://schemas.microsoft.com/office/drawing/2014/main" id="{0F3BB40C-F435-EBA5-41C8-E218AB63AA4F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4418385" y="1429750"/>
            <a:ext cx="821474" cy="821474"/>
          </a:xfrm>
          <a:prstGeom prst="rect">
            <a:avLst/>
          </a:prstGeom>
        </p:spPr>
      </p:pic>
      <p:pic>
        <p:nvPicPr>
          <p:cNvPr id="56" name="Graphic 55" descr="Globe outline">
            <a:extLst>
              <a:ext uri="{FF2B5EF4-FFF2-40B4-BE49-F238E27FC236}">
                <a16:creationId xmlns:a16="http://schemas.microsoft.com/office/drawing/2014/main" id="{EA7ECB55-99E5-1AC4-5183-C6AED83CDBB2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1464859" y="1323253"/>
            <a:ext cx="914400" cy="914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6226AA-033E-8162-6B31-B8952B437685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3497038" y="3061798"/>
            <a:ext cx="797459" cy="7020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A7E8EF-8E13-774C-5778-ADDF80F4BEB6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7965369" y="4640621"/>
            <a:ext cx="746052" cy="74605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6995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HBV </a:t>
            </a:r>
            <a:r>
              <a:rPr lang="en-US"/>
              <a:t>and</a:t>
            </a:r>
            <a:r>
              <a:t> Inequity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078" y="1368416"/>
            <a:ext cx="6114858" cy="4721487"/>
          </a:xfrm>
        </p:spPr>
        <p:txBody>
          <a:bodyPr/>
          <a:lstStyle/>
          <a:p>
            <a:r>
              <a:t>Disparities</a:t>
            </a:r>
            <a:r>
              <a:rPr lang="en-US"/>
              <a:t> due to social determinants: education, employment, and access to healthcare</a:t>
            </a:r>
          </a:p>
          <a:p>
            <a:r>
              <a:rPr lang="en-US"/>
              <a:t>Migration: immigrants face cultural and language barriers</a:t>
            </a:r>
          </a:p>
          <a:p>
            <a:r>
              <a:rPr lang="en-US"/>
              <a:t>Lack of insurance coverage </a:t>
            </a:r>
          </a:p>
          <a:p>
            <a:endParaRPr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F550200-49D0-DBCF-FE1A-F674E3FE27B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r>
              <a:rPr lang="en-US"/>
              <a:t>Lewis. Public Health Rep. 2024:00333549241305256. 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A9FE2DD-5FD1-AA8E-77C7-DFF80B1493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6820771"/>
              </p:ext>
            </p:extLst>
          </p:nvPr>
        </p:nvGraphicFramePr>
        <p:xfrm>
          <a:off x="6345936" y="865971"/>
          <a:ext cx="5085080" cy="49038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E4664-0BCC-EC5F-E540-C2769F70A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97DF6-6F7D-6EE7-6C1D-F79CE8550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High-Burden Communities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93DFC2-BF40-302B-4FB7-E8A403ACAC5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5985365"/>
            <a:ext cx="7812290" cy="644035"/>
          </a:xfrm>
        </p:spPr>
        <p:txBody>
          <a:bodyPr/>
          <a:lstStyle/>
          <a:p>
            <a:r>
              <a:rPr lang="en-US"/>
              <a:t>1. Lim. Am J Gastroenterol. 2020;115:1429. 2. Kim. J Viral Hepat. 2017;24:1052. 3. Ye. J Hepatol. 2022;76:63. </a:t>
            </a:r>
            <a:br>
              <a:rPr lang="en-US"/>
            </a:br>
            <a:r>
              <a:rPr lang="en-US"/>
              <a:t>4. cdc.gov/knowhepatitisb/index.htm. 5. Rossi. PLoS One. 2012;7:e44611. 6. Lemoine. J Hepatol. 2017;66:645. 7. </a:t>
            </a:r>
            <a:r>
              <a:rPr lang="sv-SE"/>
              <a:t>Yang. Lancet Gastroenterol Hepatol. 2017;2:103. 8. Beste. Clin Gastroenterol Hepatol. 2020;18:954. 9. </a:t>
            </a:r>
            <a:r>
              <a:rPr lang="en-US"/>
              <a:t>Garren. Curr Hepatol Rep. 2019;18:310.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9E982A-D596-A664-C1E4-4EB0857F1B7B}"/>
              </a:ext>
            </a:extLst>
          </p:cNvPr>
          <p:cNvSpPr txBox="1"/>
          <p:nvPr/>
        </p:nvSpPr>
        <p:spPr>
          <a:xfrm>
            <a:off x="132225" y="1238146"/>
            <a:ext cx="10917382" cy="760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Asian Americans, African immigrants, and veterans have a higher prevalence and later-stage diagnosis</a:t>
            </a:r>
            <a:r>
              <a:rPr kumimoji="0" lang="en-US" sz="2400" b="0" i="0" u="none" strike="noStrike" kern="1200" cap="none" spc="0" normalizeH="0" baseline="3000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1,2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070D3B-90CB-FBF4-CC10-23A4F0785C44}"/>
              </a:ext>
            </a:extLst>
          </p:cNvPr>
          <p:cNvSpPr txBox="1"/>
          <p:nvPr/>
        </p:nvSpPr>
        <p:spPr>
          <a:xfrm>
            <a:off x="132225" y="2061973"/>
            <a:ext cx="3662219" cy="38479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Asian Americans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50% of US HBV cases</a:t>
            </a:r>
            <a:r>
              <a:rPr kumimoji="0" lang="en-US" sz="2400" b="0" i="0" u="none" strike="noStrike" kern="1200" cap="none" spc="0" normalizeH="0" baseline="3000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3,4</a:t>
            </a:r>
          </a:p>
          <a:p>
            <a:pPr marL="4572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Perinatal transmission common</a:t>
            </a:r>
          </a:p>
          <a:p>
            <a:pPr marL="4572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Barriers: language, stigma, fragmented care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6D2295-BE4E-235E-E041-9D36D93CC395}"/>
              </a:ext>
            </a:extLst>
          </p:cNvPr>
          <p:cNvSpPr txBox="1"/>
          <p:nvPr/>
        </p:nvSpPr>
        <p:spPr>
          <a:xfrm>
            <a:off x="3876944" y="2061973"/>
            <a:ext cx="4380131" cy="384797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defRPr/>
            </a:pPr>
            <a:r>
              <a:rPr lang="en-US" sz="2400" b="1">
                <a:solidFill>
                  <a:srgbClr val="161616"/>
                </a:solidFill>
                <a:latin typeface="Poppins" pitchFamily="2" charset="77"/>
                <a:cs typeface="Poppins" pitchFamily="2" charset="77"/>
              </a:rPr>
              <a:t>Sub-Saharan African Immigrants</a:t>
            </a:r>
            <a:r>
              <a:rPr lang="en-US" sz="2400" b="1" baseline="30000">
                <a:solidFill>
                  <a:srgbClr val="161616"/>
                </a:solidFill>
                <a:latin typeface="Poppins" pitchFamily="2" charset="77"/>
                <a:cs typeface="Poppins" pitchFamily="2" charset="77"/>
              </a:rPr>
              <a:t>5</a:t>
            </a:r>
          </a:p>
          <a:p>
            <a:pPr marL="342900" lvl="0" indent="-3429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lang="en-US" sz="2400">
                <a:solidFill>
                  <a:srgbClr val="161616"/>
                </a:solidFill>
                <a:latin typeface="Poppins" pitchFamily="2" charset="77"/>
                <a:cs typeface="Poppins" pitchFamily="2" charset="77"/>
              </a:rPr>
              <a:t>Estimated HBV prevalence: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9.1%-11.8%</a:t>
            </a:r>
            <a:r>
              <a:rPr lang="en-US" sz="2400" baseline="30000">
                <a:solidFill>
                  <a:srgbClr val="161616"/>
                </a:solidFill>
                <a:latin typeface="Poppins" pitchFamily="2" charset="77"/>
                <a:cs typeface="Poppins" pitchFamily="2" charset="77"/>
              </a:rPr>
              <a:t>5</a:t>
            </a:r>
            <a:endParaRPr kumimoji="0" lang="en-US" sz="2400" b="0" i="0" u="none" strike="noStrike" kern="1200" cap="none" spc="0" normalizeH="0" baseline="3000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  <a:p>
            <a:pPr marL="342900" lvl="0" indent="-3429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lang="en-US" sz="2400">
                <a:solidFill>
                  <a:srgbClr val="161616"/>
                </a:solidFill>
                <a:latin typeface="Poppins" pitchFamily="2" charset="77"/>
                <a:cs typeface="Poppins" pitchFamily="2" charset="77"/>
              </a:rPr>
              <a:t>I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n people in Africa:</a:t>
            </a:r>
            <a:endParaRPr lang="en-US" sz="2400">
              <a:solidFill>
                <a:srgbClr val="161616"/>
              </a:solidFill>
              <a:latin typeface="Poppins" pitchFamily="2" charset="77"/>
              <a:cs typeface="Poppins" pitchFamily="2" charset="77"/>
            </a:endParaRPr>
          </a:p>
          <a:p>
            <a:pPr marL="457200" lvl="2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/>
            </a:pPr>
            <a:r>
              <a:rPr lang="en-US" sz="2200">
                <a:solidFill>
                  <a:srgbClr val="161616"/>
                </a:solidFill>
                <a:latin typeface="Poppins" pitchFamily="2" charset="77"/>
                <a:cs typeface="Poppins" pitchFamily="2" charset="77"/>
              </a:rPr>
              <a:t>HBV is dominant risk factor for HCC</a:t>
            </a:r>
            <a:r>
              <a:rPr lang="en-US" sz="2200" baseline="30000">
                <a:solidFill>
                  <a:srgbClr val="161616"/>
                </a:solidFill>
                <a:latin typeface="Poppins" pitchFamily="2" charset="77"/>
                <a:cs typeface="Poppins" pitchFamily="2" charset="77"/>
              </a:rPr>
              <a:t>6</a:t>
            </a:r>
          </a:p>
          <a:p>
            <a:pPr marL="4572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HCC is major cause of premature death</a:t>
            </a:r>
            <a:r>
              <a:rPr kumimoji="0" lang="en-US" sz="2200" b="0" i="0" u="none" strike="noStrike" kern="1200" cap="none" spc="0" normalizeH="0" baseline="3000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0AFD13-B9C2-862E-D53D-B9A39FABED93}"/>
              </a:ext>
            </a:extLst>
          </p:cNvPr>
          <p:cNvSpPr txBox="1"/>
          <p:nvPr/>
        </p:nvSpPr>
        <p:spPr>
          <a:xfrm>
            <a:off x="8416647" y="2073770"/>
            <a:ext cx="3550775" cy="3836179"/>
          </a:xfrm>
          <a:prstGeom prst="rect">
            <a:avLst/>
          </a:prstGeom>
          <a:solidFill>
            <a:srgbClr val="D0F0EE"/>
          </a:solidFill>
        </p:spPr>
        <p:txBody>
          <a:bodyPr wrap="square">
            <a:no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Veterans</a:t>
            </a:r>
          </a:p>
          <a:p>
            <a:pPr marL="342900" lvl="0" indent="-3429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HBV </a:t>
            </a:r>
            <a:r>
              <a:rPr lang="en-US" sz="2400">
                <a:solidFill>
                  <a:srgbClr val="161616"/>
                </a:solidFill>
                <a:latin typeface="Poppins" pitchFamily="2" charset="77"/>
                <a:cs typeface="Poppins" pitchFamily="2" charset="77"/>
              </a:rPr>
              <a:t>prevalence: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~1%</a:t>
            </a:r>
            <a:r>
              <a:rPr kumimoji="0" lang="en-US" sz="2400" b="0" i="0" u="none" strike="noStrike" kern="1200" cap="none" spc="0" normalizeH="0" baseline="3000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1,8,9</a:t>
            </a:r>
          </a:p>
        </p:txBody>
      </p:sp>
    </p:spTree>
    <p:extLst>
      <p:ext uri="{BB962C8B-B14F-4D97-AF65-F5344CB8AC3E}">
        <p14:creationId xmlns:p14="http://schemas.microsoft.com/office/powerpoint/2010/main" val="20754922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1067BFB-73A7-7EE2-3444-CB86E7779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HBV Screening</a:t>
            </a:r>
          </a:p>
        </p:txBody>
      </p:sp>
    </p:spTree>
    <p:extLst>
      <p:ext uri="{BB962C8B-B14F-4D97-AF65-F5344CB8AC3E}">
        <p14:creationId xmlns:p14="http://schemas.microsoft.com/office/powerpoint/2010/main" val="2291658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AC0BA-C45F-2F7D-8F67-1E5F1984B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8F9F4E4-0535-389D-AAA5-D1C633517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465241"/>
            <a:ext cx="5578048" cy="1805654"/>
          </a:xfrm>
          <a:noFill/>
        </p:spPr>
        <p:txBody>
          <a:bodyPr/>
          <a:lstStyle/>
          <a:p>
            <a:r>
              <a:rPr lang="en-US" sz="2000"/>
              <a:t>1,200,000 people living with </a:t>
            </a:r>
            <a:r>
              <a:rPr lang="en-US" sz="2000" b="1">
                <a:solidFill>
                  <a:schemeClr val="accent6"/>
                </a:solidFill>
              </a:rPr>
              <a:t>HIV</a:t>
            </a:r>
            <a:r>
              <a:rPr lang="en-US" sz="2000"/>
              <a:t> </a:t>
            </a:r>
          </a:p>
          <a:p>
            <a:r>
              <a:rPr lang="en-US" sz="2000"/>
              <a:t>Screening: </a:t>
            </a:r>
            <a:r>
              <a:rPr lang="en-US" sz="2000" b="1">
                <a:solidFill>
                  <a:schemeClr val="accent6"/>
                </a:solidFill>
              </a:rPr>
              <a:t>routine</a:t>
            </a:r>
            <a:r>
              <a:rPr lang="en-US" sz="2000"/>
              <a:t> (one time for all adults between ages 13-64 yr)</a:t>
            </a:r>
          </a:p>
          <a:p>
            <a:r>
              <a:rPr lang="en-US" sz="2000"/>
              <a:t>Care cascade: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B102AEC-F3FA-8FAB-1050-B9A4C811A08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460153"/>
            <a:ext cx="5644122" cy="1519008"/>
          </a:xfrm>
          <a:noFill/>
        </p:spPr>
        <p:txBody>
          <a:bodyPr/>
          <a:lstStyle/>
          <a:p>
            <a:r>
              <a:rPr lang="en-US" sz="2000"/>
              <a:t>~640,000 adults living with </a:t>
            </a:r>
            <a:r>
              <a:rPr lang="en-US" sz="2000" b="1">
                <a:solidFill>
                  <a:schemeClr val="accent1"/>
                </a:solidFill>
              </a:rPr>
              <a:t>chronic HBV infection</a:t>
            </a:r>
          </a:p>
          <a:p>
            <a:r>
              <a:rPr lang="en-US" sz="2000"/>
              <a:t>Screening: </a:t>
            </a:r>
            <a:r>
              <a:rPr lang="en-US" sz="2000" b="1">
                <a:solidFill>
                  <a:schemeClr val="accent1"/>
                </a:solidFill>
              </a:rPr>
              <a:t>risk based</a:t>
            </a:r>
          </a:p>
          <a:p>
            <a:r>
              <a:rPr lang="en-US" sz="2000"/>
              <a:t>Care cascade: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18ACBBF-951C-59D5-9B46-1F1C25F82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/>
              <a:t>Impact of National Screening Strategies in the US: </a:t>
            </a:r>
            <a:br>
              <a:rPr lang="en-US"/>
            </a:br>
            <a:r>
              <a:rPr lang="en-US"/>
              <a:t>HIV vs HBV Care Cascade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B8250DC-7688-9DDC-4365-B71AAF8DDF4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113489"/>
            <a:ext cx="7812290" cy="515912"/>
          </a:xfrm>
        </p:spPr>
        <p:txBody>
          <a:bodyPr/>
          <a:lstStyle/>
          <a:p>
            <a:r>
              <a:rPr lang="en-US"/>
              <a:t>cdc.gov/hiv/data-research/facts-stats/index.html. cdc.gov/hivnexus/hcp/diagnosis-testing/index.html. https://www.cdc.gov/hepatitis-b/about/index.html. aidsvu.org/resources/deeper-look/</a:t>
            </a:r>
            <a:r>
              <a:rPr lang="en-US" err="1"/>
              <a:t>hiv</a:t>
            </a:r>
            <a:r>
              <a:rPr lang="en-US"/>
              <a:t>-testing/ .hiv.uw.edu/go/screening-diagnosis/linkage-care/core-concept/all. Conners. MMWR Recomm Rep. 2023;72:1.</a:t>
            </a: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9694B72A-4632-016F-9705-0DEBAB14720B}"/>
              </a:ext>
            </a:extLst>
          </p:cNvPr>
          <p:cNvSpPr/>
          <p:nvPr/>
        </p:nvSpPr>
        <p:spPr>
          <a:xfrm>
            <a:off x="1580028" y="3295302"/>
            <a:ext cx="4229098" cy="2312037"/>
          </a:xfrm>
          <a:custGeom>
            <a:avLst/>
            <a:gdLst>
              <a:gd name="csX0" fmla="*/ 0 w 2985247"/>
              <a:gd name="csY0" fmla="*/ 0 h 1788459"/>
              <a:gd name="csX1" fmla="*/ 0 w 2985247"/>
              <a:gd name="csY1" fmla="*/ 1788459 h 1788459"/>
              <a:gd name="csX2" fmla="*/ 2985247 w 2985247"/>
              <a:gd name="csY2" fmla="*/ 1788459 h 17884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985247" h="1788459">
                <a:moveTo>
                  <a:pt x="0" y="0"/>
                </a:moveTo>
                <a:lnTo>
                  <a:pt x="0" y="1788459"/>
                </a:lnTo>
                <a:lnTo>
                  <a:pt x="2985247" y="1788459"/>
                </a:ln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23B0369-96C1-1538-E1EE-3B49D13D1976}"/>
              </a:ext>
            </a:extLst>
          </p:cNvPr>
          <p:cNvSpPr txBox="1"/>
          <p:nvPr/>
        </p:nvSpPr>
        <p:spPr>
          <a:xfrm>
            <a:off x="4724940" y="5639067"/>
            <a:ext cx="499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80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F9179A-AE37-22A7-1BF8-BBB6B392ABA3}"/>
              </a:ext>
            </a:extLst>
          </p:cNvPr>
          <p:cNvSpPr txBox="1"/>
          <p:nvPr/>
        </p:nvSpPr>
        <p:spPr>
          <a:xfrm>
            <a:off x="1335354" y="5639067"/>
            <a:ext cx="499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113C61D-6CF7-FD91-AA92-4E49C0046F15}"/>
              </a:ext>
            </a:extLst>
          </p:cNvPr>
          <p:cNvSpPr txBox="1"/>
          <p:nvPr/>
        </p:nvSpPr>
        <p:spPr>
          <a:xfrm>
            <a:off x="2182751" y="5639067"/>
            <a:ext cx="499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A8CC5A6-A04F-AD6A-79F6-E278E077E62F}"/>
              </a:ext>
            </a:extLst>
          </p:cNvPr>
          <p:cNvSpPr txBox="1"/>
          <p:nvPr/>
        </p:nvSpPr>
        <p:spPr>
          <a:xfrm>
            <a:off x="3030148" y="5639067"/>
            <a:ext cx="499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40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E025A04-C63B-5BF7-84FF-67582C2E00F4}"/>
              </a:ext>
            </a:extLst>
          </p:cNvPr>
          <p:cNvSpPr txBox="1"/>
          <p:nvPr/>
        </p:nvSpPr>
        <p:spPr>
          <a:xfrm>
            <a:off x="3877545" y="5639067"/>
            <a:ext cx="499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60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6B07EF6-B287-D80C-B98D-5F1BEF3964D1}"/>
              </a:ext>
            </a:extLst>
          </p:cNvPr>
          <p:cNvGrpSpPr/>
          <p:nvPr/>
        </p:nvGrpSpPr>
        <p:grpSpPr>
          <a:xfrm>
            <a:off x="1578871" y="5603626"/>
            <a:ext cx="4230257" cy="66713"/>
            <a:chOff x="1578871" y="5639404"/>
            <a:chExt cx="4230257" cy="66713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97C32BB-9548-0ECD-246F-1B294A1CF2E8}"/>
                </a:ext>
              </a:extLst>
            </p:cNvPr>
            <p:cNvGrpSpPr/>
            <p:nvPr/>
          </p:nvGrpSpPr>
          <p:grpSpPr>
            <a:xfrm>
              <a:off x="1578871" y="5642108"/>
              <a:ext cx="3379984" cy="64009"/>
              <a:chOff x="2081514" y="4685508"/>
              <a:chExt cx="3379984" cy="64009"/>
            </a:xfrm>
          </p:grpSpPr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6A1EE1EB-7EFA-26B7-3826-059390F12946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2049510" y="4717513"/>
                <a:ext cx="64008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</a:ln>
              <a:effectLst/>
            </p:spPr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4E51930F-4EF4-EC2B-D195-B49C7E726D99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2895840" y="4717513"/>
                <a:ext cx="64008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</a:ln>
              <a:effectLst/>
            </p:spPr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D9B7E014-34E9-E54C-0FC5-55CE32908826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3740391" y="4717512"/>
                <a:ext cx="64008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</a:ln>
              <a:effectLst/>
            </p:spPr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F41025A2-6FC5-858D-4BF5-EE44360D6C4B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4584942" y="4717512"/>
                <a:ext cx="64008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</a:ln>
              <a:effectLst/>
            </p:spPr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CD1BA845-305E-C39B-9A53-BF41F0FF7487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5429494" y="4717512"/>
                <a:ext cx="64008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</a:ln>
              <a:effectLst/>
            </p:spPr>
          </p:cxnSp>
        </p:grp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BCEA056-0DBE-5703-FDF3-E47068C6956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5777124" y="5671408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</p:cxn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6117058E-8286-92F2-7F51-F9B4E0BD1F6E}"/>
              </a:ext>
            </a:extLst>
          </p:cNvPr>
          <p:cNvSpPr txBox="1"/>
          <p:nvPr/>
        </p:nvSpPr>
        <p:spPr>
          <a:xfrm>
            <a:off x="5569491" y="5636552"/>
            <a:ext cx="499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100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AD3B465-4E65-76BB-EBDC-7F45BCE22B57}"/>
              </a:ext>
            </a:extLst>
          </p:cNvPr>
          <p:cNvGrpSpPr/>
          <p:nvPr/>
        </p:nvGrpSpPr>
        <p:grpSpPr>
          <a:xfrm>
            <a:off x="0" y="3312245"/>
            <a:ext cx="1538637" cy="2374095"/>
            <a:chOff x="0" y="3168049"/>
            <a:chExt cx="1538637" cy="259373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CF53C56-2FB8-D1BD-5A31-2DDE0FBA894B}"/>
                </a:ext>
              </a:extLst>
            </p:cNvPr>
            <p:cNvSpPr txBox="1"/>
            <p:nvPr/>
          </p:nvSpPr>
          <p:spPr>
            <a:xfrm>
              <a:off x="0" y="3168049"/>
              <a:ext cx="1508615" cy="5716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Unaware and Not in Care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0F44CA5-A64E-F544-2B5B-E9840920764D}"/>
                </a:ext>
              </a:extLst>
            </p:cNvPr>
            <p:cNvSpPr txBox="1"/>
            <p:nvPr/>
          </p:nvSpPr>
          <p:spPr>
            <a:xfrm>
              <a:off x="30022" y="3854254"/>
              <a:ext cx="1508615" cy="5716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Currently Diagnosed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65FD8C5-E867-21AB-E74D-C14BB282855F}"/>
                </a:ext>
              </a:extLst>
            </p:cNvPr>
            <p:cNvSpPr txBox="1"/>
            <p:nvPr/>
          </p:nvSpPr>
          <p:spPr>
            <a:xfrm>
              <a:off x="122601" y="4511079"/>
              <a:ext cx="1386014" cy="5716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Linked to Care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8AA5869-9CE9-F55F-9C19-9432A5E4E256}"/>
                </a:ext>
              </a:extLst>
            </p:cNvPr>
            <p:cNvSpPr txBox="1"/>
            <p:nvPr/>
          </p:nvSpPr>
          <p:spPr>
            <a:xfrm>
              <a:off x="12694" y="5190156"/>
              <a:ext cx="1508615" cy="5716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Virally Suppressed</a:t>
              </a:r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40EBEABC-4605-CC34-7241-F771C95C407C}"/>
              </a:ext>
            </a:extLst>
          </p:cNvPr>
          <p:cNvSpPr/>
          <p:nvPr/>
        </p:nvSpPr>
        <p:spPr>
          <a:xfrm>
            <a:off x="1576709" y="3426231"/>
            <a:ext cx="564232" cy="280724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464191E-2338-BA17-ED25-00CEAF6C03EA}"/>
              </a:ext>
            </a:extLst>
          </p:cNvPr>
          <p:cNvSpPr/>
          <p:nvPr/>
        </p:nvSpPr>
        <p:spPr>
          <a:xfrm>
            <a:off x="1576707" y="4032001"/>
            <a:ext cx="3689821" cy="280724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D12FDEE-6DC7-3478-79DE-2009777A3CCC}"/>
              </a:ext>
            </a:extLst>
          </p:cNvPr>
          <p:cNvSpPr/>
          <p:nvPr/>
        </p:nvSpPr>
        <p:spPr>
          <a:xfrm>
            <a:off x="1586083" y="4650113"/>
            <a:ext cx="3474748" cy="280724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3F16DF8-0DE1-1E04-ECAD-B28FCD54CACE}"/>
              </a:ext>
            </a:extLst>
          </p:cNvPr>
          <p:cNvSpPr/>
          <p:nvPr/>
        </p:nvSpPr>
        <p:spPr>
          <a:xfrm>
            <a:off x="1576707" y="5273665"/>
            <a:ext cx="2318091" cy="280724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 Box 13">
            <a:extLst>
              <a:ext uri="{FF2B5EF4-FFF2-40B4-BE49-F238E27FC236}">
                <a16:creationId xmlns:a16="http://schemas.microsoft.com/office/drawing/2014/main" id="{F5FC6AE7-94C8-2B46-0048-94C65DB742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6022" y="5946790"/>
            <a:ext cx="18466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 sz="100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71782FBD-E946-CE0D-E274-3E4D10F9BFA5}"/>
              </a:ext>
            </a:extLst>
          </p:cNvPr>
          <p:cNvSpPr/>
          <p:nvPr/>
        </p:nvSpPr>
        <p:spPr>
          <a:xfrm>
            <a:off x="7622050" y="3278933"/>
            <a:ext cx="4229098" cy="2312037"/>
          </a:xfrm>
          <a:custGeom>
            <a:avLst/>
            <a:gdLst>
              <a:gd name="csX0" fmla="*/ 0 w 2985247"/>
              <a:gd name="csY0" fmla="*/ 0 h 1788459"/>
              <a:gd name="csX1" fmla="*/ 0 w 2985247"/>
              <a:gd name="csY1" fmla="*/ 1788459 h 1788459"/>
              <a:gd name="csX2" fmla="*/ 2985247 w 2985247"/>
              <a:gd name="csY2" fmla="*/ 1788459 h 17884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985247" h="1788459">
                <a:moveTo>
                  <a:pt x="0" y="0"/>
                </a:moveTo>
                <a:lnTo>
                  <a:pt x="0" y="1788459"/>
                </a:lnTo>
                <a:lnTo>
                  <a:pt x="2985247" y="1788459"/>
                </a:ln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44E74D1-E913-5CD7-F091-A08235D212C3}"/>
              </a:ext>
            </a:extLst>
          </p:cNvPr>
          <p:cNvSpPr txBox="1"/>
          <p:nvPr/>
        </p:nvSpPr>
        <p:spPr>
          <a:xfrm>
            <a:off x="10766962" y="5622698"/>
            <a:ext cx="499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80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7B7E527-E327-FEBD-AC5B-B133B41FC378}"/>
              </a:ext>
            </a:extLst>
          </p:cNvPr>
          <p:cNvSpPr txBox="1"/>
          <p:nvPr/>
        </p:nvSpPr>
        <p:spPr>
          <a:xfrm>
            <a:off x="7377376" y="5622698"/>
            <a:ext cx="499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6D962AD-7CE3-056C-B74C-C68B1B0D5540}"/>
              </a:ext>
            </a:extLst>
          </p:cNvPr>
          <p:cNvSpPr txBox="1"/>
          <p:nvPr/>
        </p:nvSpPr>
        <p:spPr>
          <a:xfrm>
            <a:off x="8224773" y="5622698"/>
            <a:ext cx="499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20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26136BF-076A-C210-71DA-B9F8AD3DF191}"/>
              </a:ext>
            </a:extLst>
          </p:cNvPr>
          <p:cNvSpPr txBox="1"/>
          <p:nvPr/>
        </p:nvSpPr>
        <p:spPr>
          <a:xfrm>
            <a:off x="9072170" y="5622698"/>
            <a:ext cx="499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40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2423AA3-26BD-2BC3-C6D5-FB18AD7B1C5F}"/>
              </a:ext>
            </a:extLst>
          </p:cNvPr>
          <p:cNvSpPr txBox="1"/>
          <p:nvPr/>
        </p:nvSpPr>
        <p:spPr>
          <a:xfrm>
            <a:off x="9919567" y="5622698"/>
            <a:ext cx="499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60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122D7D7-13DD-679E-9FE6-771C17C81146}"/>
              </a:ext>
            </a:extLst>
          </p:cNvPr>
          <p:cNvGrpSpPr/>
          <p:nvPr/>
        </p:nvGrpSpPr>
        <p:grpSpPr>
          <a:xfrm>
            <a:off x="7620893" y="5587257"/>
            <a:ext cx="4230257" cy="66713"/>
            <a:chOff x="1578871" y="5639404"/>
            <a:chExt cx="4230257" cy="66713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3CF437A1-24B7-74E2-EF85-BB78C09A740B}"/>
                </a:ext>
              </a:extLst>
            </p:cNvPr>
            <p:cNvGrpSpPr/>
            <p:nvPr/>
          </p:nvGrpSpPr>
          <p:grpSpPr>
            <a:xfrm>
              <a:off x="1578871" y="5642108"/>
              <a:ext cx="3379984" cy="64009"/>
              <a:chOff x="2081514" y="4685508"/>
              <a:chExt cx="3379984" cy="64009"/>
            </a:xfrm>
          </p:grpSpPr>
          <p:cxnSp>
            <p:nvCxnSpPr>
              <p:cNvPr id="71680" name="Straight Connector 71679">
                <a:extLst>
                  <a:ext uri="{FF2B5EF4-FFF2-40B4-BE49-F238E27FC236}">
                    <a16:creationId xmlns:a16="http://schemas.microsoft.com/office/drawing/2014/main" id="{5CF89383-60B2-F644-00E6-D34887994994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2049510" y="4717513"/>
                <a:ext cx="64008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</a:ln>
              <a:effectLst/>
            </p:spPr>
          </p:cxnSp>
          <p:cxnSp>
            <p:nvCxnSpPr>
              <p:cNvPr id="71681" name="Straight Connector 71680">
                <a:extLst>
                  <a:ext uri="{FF2B5EF4-FFF2-40B4-BE49-F238E27FC236}">
                    <a16:creationId xmlns:a16="http://schemas.microsoft.com/office/drawing/2014/main" id="{C01CC8E5-7314-5D3F-CD09-E85B3DBDDC9B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2895840" y="4717513"/>
                <a:ext cx="64008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</a:ln>
              <a:effectLst/>
            </p:spPr>
          </p:cxnSp>
          <p:cxnSp>
            <p:nvCxnSpPr>
              <p:cNvPr id="71682" name="Straight Connector 71681">
                <a:extLst>
                  <a:ext uri="{FF2B5EF4-FFF2-40B4-BE49-F238E27FC236}">
                    <a16:creationId xmlns:a16="http://schemas.microsoft.com/office/drawing/2014/main" id="{5C91D45D-AF57-3269-2F04-7FFC38DB8197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3740391" y="4717512"/>
                <a:ext cx="64008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</a:ln>
              <a:effectLst/>
            </p:spPr>
          </p:cxnSp>
          <p:cxnSp>
            <p:nvCxnSpPr>
              <p:cNvPr id="71683" name="Straight Connector 71682">
                <a:extLst>
                  <a:ext uri="{FF2B5EF4-FFF2-40B4-BE49-F238E27FC236}">
                    <a16:creationId xmlns:a16="http://schemas.microsoft.com/office/drawing/2014/main" id="{8EBE156C-9A69-CA4E-7DDE-CDD95C55C20D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4584942" y="4717512"/>
                <a:ext cx="64008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</a:ln>
              <a:effectLst/>
            </p:spPr>
          </p:cxnSp>
          <p:cxnSp>
            <p:nvCxnSpPr>
              <p:cNvPr id="71684" name="Straight Connector 71683">
                <a:extLst>
                  <a:ext uri="{FF2B5EF4-FFF2-40B4-BE49-F238E27FC236}">
                    <a16:creationId xmlns:a16="http://schemas.microsoft.com/office/drawing/2014/main" id="{31292F4E-0392-F496-2D09-48173490D6E4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5429494" y="4717512"/>
                <a:ext cx="64008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</a:ln>
              <a:effectLst/>
            </p:spPr>
          </p:cxnSp>
        </p:grp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3EA7CFE1-FB3A-D0C7-E022-EFEA569AA6B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5777124" y="5671408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</p:cxnSp>
      </p:grpSp>
      <p:sp>
        <p:nvSpPr>
          <p:cNvPr id="71685" name="TextBox 71684">
            <a:extLst>
              <a:ext uri="{FF2B5EF4-FFF2-40B4-BE49-F238E27FC236}">
                <a16:creationId xmlns:a16="http://schemas.microsoft.com/office/drawing/2014/main" id="{5D56218E-6D7C-E58C-D5F4-63F68FF1A115}"/>
              </a:ext>
            </a:extLst>
          </p:cNvPr>
          <p:cNvSpPr txBox="1"/>
          <p:nvPr/>
        </p:nvSpPr>
        <p:spPr>
          <a:xfrm>
            <a:off x="11611513" y="5620183"/>
            <a:ext cx="499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100</a:t>
            </a:r>
          </a:p>
        </p:txBody>
      </p:sp>
      <p:grpSp>
        <p:nvGrpSpPr>
          <p:cNvPr id="71688" name="Group 71687">
            <a:extLst>
              <a:ext uri="{FF2B5EF4-FFF2-40B4-BE49-F238E27FC236}">
                <a16:creationId xmlns:a16="http://schemas.microsoft.com/office/drawing/2014/main" id="{E612EC0C-E97F-711F-181F-435362F38B89}"/>
              </a:ext>
            </a:extLst>
          </p:cNvPr>
          <p:cNvGrpSpPr/>
          <p:nvPr/>
        </p:nvGrpSpPr>
        <p:grpSpPr>
          <a:xfrm>
            <a:off x="6042022" y="3295876"/>
            <a:ext cx="1538637" cy="2374095"/>
            <a:chOff x="0" y="3168049"/>
            <a:chExt cx="1538637" cy="2593732"/>
          </a:xfrm>
        </p:grpSpPr>
        <p:sp>
          <p:nvSpPr>
            <p:cNvPr id="71689" name="TextBox 71688">
              <a:extLst>
                <a:ext uri="{FF2B5EF4-FFF2-40B4-BE49-F238E27FC236}">
                  <a16:creationId xmlns:a16="http://schemas.microsoft.com/office/drawing/2014/main" id="{4E6492FB-3F2A-679D-8402-7149070DD2AB}"/>
                </a:ext>
              </a:extLst>
            </p:cNvPr>
            <p:cNvSpPr txBox="1"/>
            <p:nvPr/>
          </p:nvSpPr>
          <p:spPr>
            <a:xfrm>
              <a:off x="0" y="3168049"/>
              <a:ext cx="1508615" cy="5716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Unaware and Not in Care</a:t>
              </a:r>
            </a:p>
          </p:txBody>
        </p:sp>
        <p:sp>
          <p:nvSpPr>
            <p:cNvPr id="71690" name="TextBox 71689">
              <a:extLst>
                <a:ext uri="{FF2B5EF4-FFF2-40B4-BE49-F238E27FC236}">
                  <a16:creationId xmlns:a16="http://schemas.microsoft.com/office/drawing/2014/main" id="{F19E634E-08B1-2F4E-EB9C-25DD057C2D57}"/>
                </a:ext>
              </a:extLst>
            </p:cNvPr>
            <p:cNvSpPr txBox="1"/>
            <p:nvPr/>
          </p:nvSpPr>
          <p:spPr>
            <a:xfrm>
              <a:off x="30022" y="3854254"/>
              <a:ext cx="1508615" cy="5716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Currently Diagnosed</a:t>
              </a:r>
            </a:p>
          </p:txBody>
        </p:sp>
        <p:sp>
          <p:nvSpPr>
            <p:cNvPr id="71691" name="TextBox 71690">
              <a:extLst>
                <a:ext uri="{FF2B5EF4-FFF2-40B4-BE49-F238E27FC236}">
                  <a16:creationId xmlns:a16="http://schemas.microsoft.com/office/drawing/2014/main" id="{F4F4729C-E8E2-3F09-A8C5-CFE9AB64514F}"/>
                </a:ext>
              </a:extLst>
            </p:cNvPr>
            <p:cNvSpPr txBox="1"/>
            <p:nvPr/>
          </p:nvSpPr>
          <p:spPr>
            <a:xfrm>
              <a:off x="122601" y="4511079"/>
              <a:ext cx="1386014" cy="5716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Linked to Care</a:t>
              </a:r>
            </a:p>
          </p:txBody>
        </p:sp>
        <p:sp>
          <p:nvSpPr>
            <p:cNvPr id="71692" name="TextBox 71691">
              <a:extLst>
                <a:ext uri="{FF2B5EF4-FFF2-40B4-BE49-F238E27FC236}">
                  <a16:creationId xmlns:a16="http://schemas.microsoft.com/office/drawing/2014/main" id="{5815E160-ACFD-E5F2-6E8F-31819521211B}"/>
                </a:ext>
              </a:extLst>
            </p:cNvPr>
            <p:cNvSpPr txBox="1"/>
            <p:nvPr/>
          </p:nvSpPr>
          <p:spPr>
            <a:xfrm>
              <a:off x="12694" y="5190156"/>
              <a:ext cx="1508615" cy="5716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Virally Suppressed</a:t>
              </a:r>
            </a:p>
          </p:txBody>
        </p:sp>
      </p:grpSp>
      <p:sp>
        <p:nvSpPr>
          <p:cNvPr id="71698" name="Rectangle 71697">
            <a:extLst>
              <a:ext uri="{FF2B5EF4-FFF2-40B4-BE49-F238E27FC236}">
                <a16:creationId xmlns:a16="http://schemas.microsoft.com/office/drawing/2014/main" id="{B5A6D2C4-1DA9-B092-4F90-B63F92F7D3B4}"/>
              </a:ext>
            </a:extLst>
          </p:cNvPr>
          <p:cNvSpPr/>
          <p:nvPr/>
        </p:nvSpPr>
        <p:spPr>
          <a:xfrm>
            <a:off x="7628105" y="3409862"/>
            <a:ext cx="2830602" cy="28072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699" name="Rectangle 71698">
            <a:extLst>
              <a:ext uri="{FF2B5EF4-FFF2-40B4-BE49-F238E27FC236}">
                <a16:creationId xmlns:a16="http://schemas.microsoft.com/office/drawing/2014/main" id="{85AA3F5A-E1F6-4B2B-7D18-AEECC4D28034}"/>
              </a:ext>
            </a:extLst>
          </p:cNvPr>
          <p:cNvSpPr/>
          <p:nvPr/>
        </p:nvSpPr>
        <p:spPr>
          <a:xfrm>
            <a:off x="7618730" y="4015632"/>
            <a:ext cx="1392182" cy="28072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00" name="Rectangle 71699">
            <a:extLst>
              <a:ext uri="{FF2B5EF4-FFF2-40B4-BE49-F238E27FC236}">
                <a16:creationId xmlns:a16="http://schemas.microsoft.com/office/drawing/2014/main" id="{55D86BAC-2AD2-DFBF-5ACE-D46B103FAC0C}"/>
              </a:ext>
            </a:extLst>
          </p:cNvPr>
          <p:cNvSpPr/>
          <p:nvPr/>
        </p:nvSpPr>
        <p:spPr>
          <a:xfrm>
            <a:off x="7626649" y="4633744"/>
            <a:ext cx="1505856" cy="28072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01" name="Rectangle 71700">
            <a:extLst>
              <a:ext uri="{FF2B5EF4-FFF2-40B4-BE49-F238E27FC236}">
                <a16:creationId xmlns:a16="http://schemas.microsoft.com/office/drawing/2014/main" id="{F4A5AA59-14D7-BB6E-02D6-98E72F654BA2}"/>
              </a:ext>
            </a:extLst>
          </p:cNvPr>
          <p:cNvSpPr/>
          <p:nvPr/>
        </p:nvSpPr>
        <p:spPr>
          <a:xfrm>
            <a:off x="7625356" y="5257296"/>
            <a:ext cx="733799" cy="28072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1703" name="Straight Connector 71702">
            <a:extLst>
              <a:ext uri="{FF2B5EF4-FFF2-40B4-BE49-F238E27FC236}">
                <a16:creationId xmlns:a16="http://schemas.microsoft.com/office/drawing/2014/main" id="{8F9C1DC0-16CF-1F06-D2E8-4DB3BE89604A}"/>
              </a:ext>
            </a:extLst>
          </p:cNvPr>
          <p:cNvCxnSpPr>
            <a:cxnSpLocks/>
          </p:cNvCxnSpPr>
          <p:nvPr/>
        </p:nvCxnSpPr>
        <p:spPr>
          <a:xfrm>
            <a:off x="6125670" y="1395417"/>
            <a:ext cx="0" cy="4487493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05" name="TextBox 71704">
            <a:extLst>
              <a:ext uri="{FF2B5EF4-FFF2-40B4-BE49-F238E27FC236}">
                <a16:creationId xmlns:a16="http://schemas.microsoft.com/office/drawing/2014/main" id="{F4649FF9-54EF-462D-9DA7-FE28F044B7CE}"/>
              </a:ext>
            </a:extLst>
          </p:cNvPr>
          <p:cNvSpPr txBox="1"/>
          <p:nvPr/>
        </p:nvSpPr>
        <p:spPr>
          <a:xfrm>
            <a:off x="1858825" y="5869645"/>
            <a:ext cx="36681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Percent</a:t>
            </a:r>
          </a:p>
        </p:txBody>
      </p:sp>
      <p:sp>
        <p:nvSpPr>
          <p:cNvPr id="71706" name="TextBox 71705">
            <a:extLst>
              <a:ext uri="{FF2B5EF4-FFF2-40B4-BE49-F238E27FC236}">
                <a16:creationId xmlns:a16="http://schemas.microsoft.com/office/drawing/2014/main" id="{1A670226-6C0C-FCE8-3B52-0609DCCB607B}"/>
              </a:ext>
            </a:extLst>
          </p:cNvPr>
          <p:cNvSpPr txBox="1"/>
          <p:nvPr/>
        </p:nvSpPr>
        <p:spPr>
          <a:xfrm>
            <a:off x="7917077" y="5869171"/>
            <a:ext cx="36681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Percent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6B42B45B-2589-01EF-7E33-0F68E0E1EB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404132" y="3557097"/>
            <a:ext cx="173221" cy="2681269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9AFE7B0E-57BF-558E-84F6-DBD7BF73C7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7453816" y="3542105"/>
            <a:ext cx="173221" cy="2681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723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17CDAF-0015-1975-78EB-59541965E8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991184"/>
          </a:xfrm>
          <a:solidFill>
            <a:schemeClr val="accent5">
              <a:lumMod val="20000"/>
              <a:lumOff val="80000"/>
            </a:schemeClr>
          </a:solidFill>
        </p:spPr>
        <p:txBody>
          <a:bodyPr lIns="91440" rIns="91440"/>
          <a:lstStyle/>
          <a:p>
            <a:pPr marL="0" indent="0">
              <a:buNone/>
            </a:pPr>
            <a:r>
              <a:rPr lang="en-US" b="1"/>
              <a:t>Unchanged</a:t>
            </a:r>
            <a:r>
              <a:rPr lang="en-US"/>
              <a:t> Screening Recommendations </a:t>
            </a:r>
          </a:p>
          <a:p>
            <a:pPr lvl="2"/>
            <a:r>
              <a:rPr lang="en-US"/>
              <a:t>All </a:t>
            </a:r>
            <a:r>
              <a:rPr lang="en-US" b="1"/>
              <a:t>pregnant persons </a:t>
            </a:r>
            <a:r>
              <a:rPr lang="en-US"/>
              <a:t>during each pregnancy regardless of vaccination status or history of testing</a:t>
            </a:r>
          </a:p>
          <a:p>
            <a:pPr lvl="2"/>
            <a:r>
              <a:rPr lang="en-US"/>
              <a:t>Anyone with a </a:t>
            </a:r>
            <a:r>
              <a:rPr lang="en-US" b="1"/>
              <a:t>history of risk </a:t>
            </a:r>
            <a:r>
              <a:rPr lang="en-US"/>
              <a:t>(all ages)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DDCC69E-BC6B-D495-B012-22D178136180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991184"/>
          </a:xfrm>
          <a:solidFill>
            <a:schemeClr val="accent1">
              <a:lumMod val="20000"/>
              <a:lumOff val="80000"/>
            </a:schemeClr>
          </a:solidFill>
        </p:spPr>
        <p:txBody>
          <a:bodyPr lIns="91440" rIns="91440"/>
          <a:lstStyle/>
          <a:p>
            <a:pPr marL="0" indent="0">
              <a:buNone/>
            </a:pPr>
            <a:r>
              <a:rPr lang="en-US" b="1">
                <a:solidFill>
                  <a:schemeClr val="accent1"/>
                </a:solidFill>
              </a:rPr>
              <a:t>New</a:t>
            </a:r>
            <a:r>
              <a:rPr lang="en-US"/>
              <a:t> Screening</a:t>
            </a:r>
            <a:br>
              <a:rPr lang="en-US"/>
            </a:br>
            <a:r>
              <a:rPr lang="en-US"/>
              <a:t>Recommendations</a:t>
            </a:r>
          </a:p>
          <a:p>
            <a:pPr lvl="2"/>
            <a:r>
              <a:rPr lang="en-US"/>
              <a:t>For </a:t>
            </a:r>
            <a:r>
              <a:rPr lang="en-US" b="1">
                <a:solidFill>
                  <a:schemeClr val="accent1"/>
                </a:solidFill>
              </a:rPr>
              <a:t>all adults </a:t>
            </a:r>
            <a:r>
              <a:rPr lang="en-US"/>
              <a:t>aged ≥18 yr at least once in a lifetime</a:t>
            </a:r>
          </a:p>
          <a:p>
            <a:pPr lvl="2"/>
            <a:r>
              <a:rPr lang="en-US"/>
              <a:t>For </a:t>
            </a:r>
            <a:r>
              <a:rPr lang="en-US" b="1">
                <a:solidFill>
                  <a:schemeClr val="accent1"/>
                </a:solidFill>
              </a:rPr>
              <a:t>anyone who requests it</a:t>
            </a:r>
          </a:p>
          <a:p>
            <a:pPr lvl="2"/>
            <a:r>
              <a:rPr lang="en-US"/>
              <a:t>Susceptible persons with ongoing risk (all ages, periodically): expanded to include </a:t>
            </a:r>
            <a:r>
              <a:rPr lang="en-US" b="1">
                <a:solidFill>
                  <a:schemeClr val="accent1"/>
                </a:solidFill>
              </a:rPr>
              <a:t>incarcerated people, </a:t>
            </a:r>
            <a:r>
              <a:rPr lang="en-US"/>
              <a:t>people with </a:t>
            </a:r>
            <a:r>
              <a:rPr lang="en-US" b="1">
                <a:solidFill>
                  <a:schemeClr val="accent1"/>
                </a:solidFill>
              </a:rPr>
              <a:t>prior STI, </a:t>
            </a:r>
            <a:r>
              <a:rPr lang="en-US"/>
              <a:t>multiple </a:t>
            </a:r>
            <a:r>
              <a:rPr lang="en-US" b="1">
                <a:solidFill>
                  <a:schemeClr val="accent1"/>
                </a:solidFill>
              </a:rPr>
              <a:t>sex partners, HCV</a:t>
            </a:r>
          </a:p>
          <a:p>
            <a:pPr lvl="2"/>
            <a:r>
              <a:rPr lang="en-US"/>
              <a:t>Use a 3-test panel (HBsAg, anti-HBs, total anti-HBc)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290604-FE52-FAC9-A4F6-083DB730D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New CDC Recommendations: Universal HBV Screening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22CD14-8FD8-B6C5-BFA4-6483418972C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/>
              <a:t>Conners. MMWR Recomm Rep. 2023;72:1</a:t>
            </a:r>
          </a:p>
        </p:txBody>
      </p:sp>
    </p:spTree>
    <p:extLst>
      <p:ext uri="{BB962C8B-B14F-4D97-AF65-F5344CB8AC3E}">
        <p14:creationId xmlns:p14="http://schemas.microsoft.com/office/powerpoint/2010/main" val="36277047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2550" tIns="45450" rIns="92550" bIns="45450" rtlCol="0" anchor="ctr" anchorCtr="0">
            <a:normAutofit fontScale="90000"/>
          </a:bodyPr>
          <a:lstStyle/>
          <a:p>
            <a:pPr>
              <a:spcBef>
                <a:spcPts val="0"/>
              </a:spcBef>
              <a:buClr>
                <a:schemeClr val="dk2"/>
              </a:buClr>
              <a:buSzPts val="2800"/>
            </a:pPr>
            <a:r>
              <a:rPr lang="en-US" sz="3200" b="1"/>
              <a:t>Interpretation of Serologic Test Results for HBV</a:t>
            </a:r>
            <a:endParaRPr sz="4800" b="1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F3405C-2D7E-40B8-441A-ACF7336F482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/>
              <a:t>hepb.org/prevention-and-diagnosis/diagnosis/understanding-your-test-results/.</a:t>
            </a:r>
          </a:p>
        </p:txBody>
      </p:sp>
      <p:graphicFrame>
        <p:nvGraphicFramePr>
          <p:cNvPr id="298" name="Google Shape;298;p28"/>
          <p:cNvGraphicFramePr/>
          <p:nvPr>
            <p:extLst>
              <p:ext uri="{D42A27DB-BD31-4B8C-83A1-F6EECF244321}">
                <p14:modId xmlns:p14="http://schemas.microsoft.com/office/powerpoint/2010/main" val="3634196180"/>
              </p:ext>
            </p:extLst>
          </p:nvPr>
        </p:nvGraphicFramePr>
        <p:xfrm>
          <a:off x="-9984867" y="782228"/>
          <a:ext cx="9314359" cy="456350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275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3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664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3884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CC00"/>
                        </a:buClr>
                        <a:buSzPts val="2400"/>
                        <a:buFont typeface="Arial"/>
                        <a:buNone/>
                      </a:pPr>
                      <a:endParaRPr sz="2400" b="1" i="0" u="none" strike="noStrike" cap="none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L="102875" marR="102875" marT="45700" marB="457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CC00"/>
                        </a:buClr>
                        <a:buSzPts val="1800"/>
                        <a:buFont typeface="Arial"/>
                        <a:buNone/>
                      </a:pPr>
                      <a:endParaRPr sz="1800" b="0" i="0" u="none" strike="noStrike" cap="none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L="102875" marR="102875" marT="45700" marB="457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2979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CC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HBsAg</a:t>
                      </a:r>
                      <a:endParaRPr/>
                    </a:p>
                  </a:txBody>
                  <a:tcPr marL="102875" marR="102875" marT="45700" marB="45700">
                    <a:lnL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CC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Total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CC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Anti-HBc</a:t>
                      </a:r>
                      <a:endParaRPr/>
                    </a:p>
                  </a:txBody>
                  <a:tcPr marL="102875" marR="102875" marT="45700" marB="457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CC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Anti-HBs</a:t>
                      </a:r>
                      <a:endParaRPr/>
                    </a:p>
                  </a:txBody>
                  <a:tcPr marL="102875" marR="102875" marT="45700" marB="457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CC00"/>
                        </a:buClr>
                        <a:buSzPts val="2000"/>
                        <a:buFont typeface="Arial"/>
                        <a:buNone/>
                      </a:pPr>
                      <a:endParaRPr sz="2000" b="1" i="0" u="none" strike="noStrike" cap="none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  <a:p>
                      <a:pPr marL="0" marR="0" lvl="0" indent="0" algn="ctr" rtl="0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CC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Interpretation</a:t>
                      </a:r>
                      <a:endParaRPr/>
                    </a:p>
                  </a:txBody>
                  <a:tcPr marL="102875" marR="102875" marT="45700" marB="45700">
                    <a:lnL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873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CC00"/>
                        </a:buClr>
                        <a:buSzPts val="2800"/>
                        <a:buFont typeface="Arial"/>
                        <a:buNone/>
                      </a:pPr>
                      <a:r>
                        <a:rPr lang="en-US" sz="2800" b="0" i="0" u="none" strike="noStrike" cap="none">
                          <a:solidFill>
                            <a:schemeClr val="dk2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-</a:t>
                      </a:r>
                      <a:endParaRPr/>
                    </a:p>
                  </a:txBody>
                  <a:tcPr marL="102875" marR="102875" marT="45700" marB="45700">
                    <a:lnL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CC00"/>
                        </a:buClr>
                        <a:buSzPts val="2800"/>
                        <a:buFont typeface="Arial"/>
                        <a:buNone/>
                      </a:pPr>
                      <a:r>
                        <a:rPr lang="en-US" sz="2800" b="0" i="0" u="none" strike="noStrike" cap="none">
                          <a:solidFill>
                            <a:schemeClr val="dk2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-</a:t>
                      </a:r>
                      <a:endParaRPr/>
                    </a:p>
                  </a:txBody>
                  <a:tcPr marL="102875" marR="102875" marT="45700" marB="457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CC00"/>
                        </a:buClr>
                        <a:buSzPts val="2800"/>
                        <a:buFont typeface="Arial"/>
                        <a:buNone/>
                      </a:pPr>
                      <a:r>
                        <a:rPr lang="en-US" sz="2800" b="0" i="0" u="none" strike="noStrike" cap="none">
                          <a:solidFill>
                            <a:schemeClr val="dk2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-</a:t>
                      </a:r>
                      <a:endParaRPr/>
                    </a:p>
                  </a:txBody>
                  <a:tcPr marL="102875" marR="102875" marT="45700" marB="457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CC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Susceptible to HBV, not infected/not immune –&gt; vaccinate</a:t>
                      </a:r>
                      <a:endParaRPr/>
                    </a:p>
                  </a:txBody>
                  <a:tcPr marL="102875" marR="102875" marT="45700" marB="45700">
                    <a:lnL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522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CC00"/>
                        </a:buClr>
                        <a:buSzPts val="2800"/>
                        <a:buFont typeface="Arial"/>
                        <a:buNone/>
                      </a:pPr>
                      <a:r>
                        <a:rPr lang="en-US" sz="2800" b="0" i="0" u="none" strike="noStrike" cap="none">
                          <a:solidFill>
                            <a:schemeClr val="dk2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+</a:t>
                      </a:r>
                      <a:endParaRPr/>
                    </a:p>
                  </a:txBody>
                  <a:tcPr marL="102875" marR="102875" marT="45700" marB="45700">
                    <a:lnL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CC00"/>
                        </a:buClr>
                        <a:buSzPts val="2800"/>
                        <a:buFont typeface="Arial"/>
                        <a:buNone/>
                      </a:pPr>
                      <a:r>
                        <a:rPr lang="en-US" sz="2800" b="0" i="0" u="none" strike="noStrike" cap="none">
                          <a:solidFill>
                            <a:schemeClr val="dk2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+</a:t>
                      </a:r>
                      <a:endParaRPr/>
                    </a:p>
                  </a:txBody>
                  <a:tcPr marL="102875" marR="102875" marT="45700" marB="457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CC00"/>
                        </a:buClr>
                        <a:buSzPts val="2800"/>
                        <a:buFont typeface="Arial"/>
                        <a:buNone/>
                      </a:pPr>
                      <a:r>
                        <a:rPr lang="en-US" sz="2800" b="0" i="0" u="none" strike="noStrike" cap="none">
                          <a:solidFill>
                            <a:schemeClr val="dk2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-</a:t>
                      </a:r>
                      <a:endParaRPr/>
                    </a:p>
                  </a:txBody>
                  <a:tcPr marL="102875" marR="102875" marT="45700" marB="457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CC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Infected </a:t>
                      </a:r>
                      <a:endParaRPr/>
                    </a:p>
                  </a:txBody>
                  <a:tcPr marL="102875" marR="102875" marT="45700" marB="45700">
                    <a:lnL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873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CC00"/>
                        </a:buClr>
                        <a:buSzPts val="2800"/>
                        <a:buFont typeface="Arial"/>
                        <a:buNone/>
                      </a:pPr>
                      <a:r>
                        <a:rPr lang="en-US" sz="2800" b="0" i="0" u="none" strike="noStrike" cap="none">
                          <a:solidFill>
                            <a:schemeClr val="dk2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-</a:t>
                      </a:r>
                      <a:endParaRPr/>
                    </a:p>
                  </a:txBody>
                  <a:tcPr marL="102875" marR="102875" marT="45700" marB="45700">
                    <a:lnL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CC00"/>
                        </a:buClr>
                        <a:buSzPts val="2800"/>
                        <a:buFont typeface="Arial"/>
                        <a:buNone/>
                      </a:pPr>
                      <a:r>
                        <a:rPr lang="en-US" sz="2800" b="0" i="0" u="none" strike="noStrike" cap="none">
                          <a:solidFill>
                            <a:schemeClr val="dk2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+</a:t>
                      </a:r>
                      <a:endParaRPr/>
                    </a:p>
                  </a:txBody>
                  <a:tcPr marL="102875" marR="102875" marT="45700" marB="457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CC00"/>
                        </a:buClr>
                        <a:buSzPts val="2800"/>
                        <a:buFont typeface="Arial"/>
                        <a:buNone/>
                      </a:pPr>
                      <a:r>
                        <a:rPr lang="en-US" sz="2800" b="0" i="0" u="none" strike="noStrike" cap="none">
                          <a:solidFill>
                            <a:schemeClr val="dk2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+</a:t>
                      </a:r>
                      <a:endParaRPr/>
                    </a:p>
                  </a:txBody>
                  <a:tcPr marL="102875" marR="102875" marT="45700" marB="457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CC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Recovered from past infection and immune</a:t>
                      </a:r>
                      <a:endParaRPr/>
                    </a:p>
                  </a:txBody>
                  <a:tcPr marL="102875" marR="102875" marT="45700" marB="45700">
                    <a:lnL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522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CC00"/>
                        </a:buClr>
                        <a:buSzPts val="2800"/>
                        <a:buFont typeface="Arial"/>
                        <a:buNone/>
                      </a:pPr>
                      <a:r>
                        <a:rPr lang="en-US" sz="2800" b="0" i="0" u="none" strike="noStrike" cap="none">
                          <a:solidFill>
                            <a:schemeClr val="dk2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-</a:t>
                      </a:r>
                      <a:endParaRPr/>
                    </a:p>
                  </a:txBody>
                  <a:tcPr marL="102875" marR="102875" marT="45700" marB="45700">
                    <a:lnL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CC00"/>
                        </a:buClr>
                        <a:buSzPts val="2800"/>
                        <a:buFont typeface="Arial"/>
                        <a:buNone/>
                      </a:pPr>
                      <a:r>
                        <a:rPr lang="en-US" sz="2800" b="0" i="0" u="none" strike="noStrike" cap="none">
                          <a:solidFill>
                            <a:schemeClr val="dk2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-</a:t>
                      </a:r>
                      <a:endParaRPr/>
                    </a:p>
                  </a:txBody>
                  <a:tcPr marL="102875" marR="102875" marT="45700" marB="457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CC00"/>
                        </a:buClr>
                        <a:buSzPts val="2800"/>
                        <a:buFont typeface="Arial"/>
                        <a:buNone/>
                      </a:pPr>
                      <a:r>
                        <a:rPr lang="en-US" sz="2800" b="0" i="0" u="none" strike="noStrike" cap="none">
                          <a:solidFill>
                            <a:schemeClr val="dk2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+</a:t>
                      </a:r>
                      <a:endParaRPr/>
                    </a:p>
                  </a:txBody>
                  <a:tcPr marL="102875" marR="102875" marT="45700" marB="457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CC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Immune from immunization</a:t>
                      </a:r>
                      <a:endParaRPr/>
                    </a:p>
                  </a:txBody>
                  <a:tcPr marL="102875" marR="102875" marT="45700" marB="45700">
                    <a:lnL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0873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CC00"/>
                        </a:buClr>
                        <a:buSzPts val="2800"/>
                        <a:buFont typeface="Arial"/>
                        <a:buNone/>
                      </a:pPr>
                      <a:r>
                        <a:rPr lang="en-US" sz="2800" b="0" i="0" u="none" strike="noStrike" cap="none">
                          <a:solidFill>
                            <a:schemeClr val="dk2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-</a:t>
                      </a:r>
                      <a:endParaRPr/>
                    </a:p>
                  </a:txBody>
                  <a:tcPr marL="102875" marR="102875" marT="45700" marB="45700">
                    <a:lnL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CC00"/>
                        </a:buClr>
                        <a:buSzPts val="2800"/>
                        <a:buFont typeface="Arial"/>
                        <a:buNone/>
                      </a:pPr>
                      <a:r>
                        <a:rPr lang="en-US" sz="2800" b="0" i="0" u="none" strike="noStrike" cap="none">
                          <a:solidFill>
                            <a:schemeClr val="dk2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+</a:t>
                      </a:r>
                      <a:endParaRPr/>
                    </a:p>
                  </a:txBody>
                  <a:tcPr marL="102875" marR="102875" marT="45700" marB="457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CC00"/>
                        </a:buClr>
                        <a:buSzPts val="2800"/>
                        <a:buFont typeface="Arial"/>
                        <a:buNone/>
                      </a:pPr>
                      <a:r>
                        <a:rPr lang="en-US" sz="2800" b="0" i="0" u="none" strike="noStrike" cap="none">
                          <a:solidFill>
                            <a:schemeClr val="dk2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-</a:t>
                      </a:r>
                      <a:endParaRPr/>
                    </a:p>
                  </a:txBody>
                  <a:tcPr marL="102875" marR="102875" marT="45700" marB="4570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CC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1" i="0" u="none" strike="noStrike" cap="none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Immune but HbsAb waned or occult HBV infection or false positive</a:t>
                      </a:r>
                      <a:endParaRPr lang="en-US"/>
                    </a:p>
                  </a:txBody>
                  <a:tcPr marL="102875" marR="102875" marT="45700" marB="45700">
                    <a:lnL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hlink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" name="Group 155">
            <a:extLst>
              <a:ext uri="{FF2B5EF4-FFF2-40B4-BE49-F238E27FC236}">
                <a16:creationId xmlns:a16="http://schemas.microsoft.com/office/drawing/2014/main" id="{96A7DB67-675A-1A23-2D06-C2EBF1346D9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8225908"/>
              </p:ext>
            </p:extLst>
          </p:nvPr>
        </p:nvGraphicFramePr>
        <p:xfrm>
          <a:off x="231078" y="1333500"/>
          <a:ext cx="11740260" cy="3902088"/>
        </p:xfrm>
        <a:graphic>
          <a:graphicData uri="http://schemas.openxmlformats.org/drawingml/2006/table">
            <a:tbl>
              <a:tblPr/>
              <a:tblGrid>
                <a:gridCol w="2175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5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75878">
                  <a:extLst>
                    <a:ext uri="{9D8B030D-6E8A-4147-A177-3AD203B41FA5}">
                      <a16:colId xmlns:a16="http://schemas.microsoft.com/office/drawing/2014/main" val="3359441361"/>
                    </a:ext>
                  </a:extLst>
                </a:gridCol>
                <a:gridCol w="52126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88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HBsAg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Anti-HBs (HBsAb)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Anti-HBc (HBcAb)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Interpretation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4402889"/>
                  </a:ext>
                </a:extLst>
              </a:tr>
              <a:tr h="4188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-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-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-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Susceptible to HBV, not infected/not immune: vaccinate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+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-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+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Infected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88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-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+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+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Recovered from past infection; immune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6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-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+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-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Vaccine immunity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0117302"/>
                  </a:ext>
                </a:extLst>
              </a:tr>
              <a:tr h="6008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-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-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+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Immune but HBsAb waned,</a:t>
                      </a:r>
                      <a:b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</a:b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or occult HBV infection,</a:t>
                      </a:r>
                      <a:b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</a:b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or false positive 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91552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20EA4-BF9E-016C-0F22-1A5DED8BC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Barriers to Viral Hepatitis Screening and Linkage to Care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2EBE4-E1DF-D7D3-6E86-17EE03F4432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5961741"/>
            <a:ext cx="7812290" cy="667660"/>
          </a:xfrm>
        </p:spPr>
        <p:txBody>
          <a:bodyPr/>
          <a:lstStyle/>
          <a:p>
            <a:r>
              <a:rPr lang="en-US"/>
              <a:t>Arora. NEJM. 2011;364:2199. Clark. Patient Prefer Adherence. 2012;6:285. Coffin. Hepat Med. 2014;6:79. Fusfeld. BMC Infect Dis. 2013;13:234. Khokhar. Dig Dis Sci. 2007;52:1168. McGowan. Hepatology. 2013;57:1325. Mitchell. Hepatology. 2010;51:729. Morrill. </a:t>
            </a:r>
            <a:br>
              <a:rPr lang="en-US"/>
            </a:br>
            <a:r>
              <a:rPr lang="en-US"/>
              <a:t>J Gen Intern Med. 2005;20:754. Reilley. J Public Health Manag Pract. 2014;20:420. Volk. J Antimicrob Chemother. 2010;65:1327.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3633E43-622D-1B50-6BEE-BA3534E43BC7}"/>
              </a:ext>
            </a:extLst>
          </p:cNvPr>
          <p:cNvGrpSpPr/>
          <p:nvPr/>
        </p:nvGrpSpPr>
        <p:grpSpPr>
          <a:xfrm>
            <a:off x="600075" y="1095326"/>
            <a:ext cx="10882313" cy="5138749"/>
            <a:chOff x="600075" y="1033451"/>
            <a:chExt cx="10882313" cy="5138749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A81F127-1CF9-5103-084B-A7F365AF551B}"/>
                </a:ext>
              </a:extLst>
            </p:cNvPr>
            <p:cNvSpPr/>
            <p:nvPr/>
          </p:nvSpPr>
          <p:spPr>
            <a:xfrm>
              <a:off x="600075" y="1033451"/>
              <a:ext cx="10882313" cy="5138749"/>
            </a:xfrm>
            <a:prstGeom prst="rect">
              <a:avLst/>
            </a:prstGeom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C632DAA-5682-AED7-DFE0-E7C991B97F8B}"/>
                </a:ext>
              </a:extLst>
            </p:cNvPr>
            <p:cNvSpPr/>
            <p:nvPr/>
          </p:nvSpPr>
          <p:spPr>
            <a:xfrm>
              <a:off x="603475" y="1283661"/>
              <a:ext cx="3315704" cy="619721"/>
            </a:xfrm>
            <a:custGeom>
              <a:avLst/>
              <a:gdLst>
                <a:gd name="csX0" fmla="*/ 0 w 3315704"/>
                <a:gd name="csY0" fmla="*/ 0 h 518400"/>
                <a:gd name="csX1" fmla="*/ 3315704 w 3315704"/>
                <a:gd name="csY1" fmla="*/ 0 h 518400"/>
                <a:gd name="csX2" fmla="*/ 3315704 w 3315704"/>
                <a:gd name="csY2" fmla="*/ 518400 h 518400"/>
                <a:gd name="csX3" fmla="*/ 0 w 3315704"/>
                <a:gd name="csY3" fmla="*/ 518400 h 518400"/>
                <a:gd name="csX4" fmla="*/ 0 w 3315704"/>
                <a:gd name="csY4" fmla="*/ 0 h 5184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15704" h="518400">
                  <a:moveTo>
                    <a:pt x="0" y="0"/>
                  </a:moveTo>
                  <a:lnTo>
                    <a:pt x="3315704" y="0"/>
                  </a:lnTo>
                  <a:lnTo>
                    <a:pt x="3315704" y="518400"/>
                  </a:lnTo>
                  <a:lnTo>
                    <a:pt x="0" y="518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8016" tIns="73152" rIns="128016" bIns="73152" numCol="1" spcCol="1270" anchor="ctr" anchorCtr="0">
              <a:noAutofit/>
            </a:bodyPr>
            <a:lstStyle/>
            <a:p>
              <a:pPr marL="0" lvl="0" indent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b="1" kern="1200">
                  <a:solidFill>
                    <a:schemeClr val="bg2"/>
                  </a:solidFill>
                  <a:latin typeface="+mn-lt"/>
                  <a:ea typeface="+mn-ea"/>
                  <a:cs typeface="+mn-cs"/>
                </a:rPr>
                <a:t>Provider Level</a:t>
              </a: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69212A2-12B5-CEBD-9AC1-C6876DDB11FC}"/>
                </a:ext>
              </a:extLst>
            </p:cNvPr>
            <p:cNvSpPr/>
            <p:nvPr/>
          </p:nvSpPr>
          <p:spPr>
            <a:xfrm>
              <a:off x="603475" y="1903382"/>
              <a:ext cx="3315704" cy="3748074"/>
            </a:xfrm>
            <a:custGeom>
              <a:avLst/>
              <a:gdLst>
                <a:gd name="csX0" fmla="*/ 0 w 3315704"/>
                <a:gd name="csY0" fmla="*/ 0 h 3917286"/>
                <a:gd name="csX1" fmla="*/ 3315704 w 3315704"/>
                <a:gd name="csY1" fmla="*/ 0 h 3917286"/>
                <a:gd name="csX2" fmla="*/ 3315704 w 3315704"/>
                <a:gd name="csY2" fmla="*/ 3917286 h 3917286"/>
                <a:gd name="csX3" fmla="*/ 0 w 3315704"/>
                <a:gd name="csY3" fmla="*/ 3917286 h 3917286"/>
                <a:gd name="csX4" fmla="*/ 0 w 3315704"/>
                <a:gd name="csY4" fmla="*/ 0 h 39172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15704" h="3917286">
                  <a:moveTo>
                    <a:pt x="0" y="0"/>
                  </a:moveTo>
                  <a:lnTo>
                    <a:pt x="3315704" y="0"/>
                  </a:lnTo>
                  <a:lnTo>
                    <a:pt x="3315704" y="3917286"/>
                  </a:lnTo>
                  <a:lnTo>
                    <a:pt x="0" y="39172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90000"/>
              </a:schemeClr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6012" tIns="96012" rIns="128016" bIns="144018" numCol="1" spcCol="1270" anchor="t" anchorCtr="0">
              <a:noAutofit/>
            </a:bodyPr>
            <a:lstStyle/>
            <a:p>
              <a:pPr marL="285750" lvl="1" indent="-285750" algn="l" defTabSz="800100">
                <a:lnSpc>
                  <a:spcPct val="90000"/>
                </a:lnSpc>
                <a:spcBef>
                  <a:spcPts val="60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en-US" sz="1800" kern="1200" dirty="0">
                  <a:solidFill>
                    <a:srgbClr val="000000"/>
                  </a:solidFill>
                  <a:latin typeface="+mn-lt"/>
                  <a:ea typeface="+mn-ea"/>
                  <a:cs typeface="+mn-cs"/>
                </a:rPr>
                <a:t>Limited number of treaters</a:t>
              </a:r>
            </a:p>
            <a:p>
              <a:pPr marL="285750" lvl="1" indent="-285750" algn="l" defTabSz="800100">
                <a:lnSpc>
                  <a:spcPct val="90000"/>
                </a:lnSpc>
                <a:spcBef>
                  <a:spcPts val="60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en-US" sz="1800" kern="1200" dirty="0">
                  <a:solidFill>
                    <a:srgbClr val="000000"/>
                  </a:solidFill>
                  <a:latin typeface="+mn-lt"/>
                  <a:ea typeface="+mn-ea"/>
                  <a:cs typeface="+mn-cs"/>
                </a:rPr>
                <a:t>Limited knowledge</a:t>
              </a:r>
            </a:p>
            <a:p>
              <a:pPr marL="285750" lvl="1" indent="-285750" algn="l" defTabSz="800100">
                <a:lnSpc>
                  <a:spcPct val="90000"/>
                </a:lnSpc>
                <a:spcBef>
                  <a:spcPts val="60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en-US" sz="1800" kern="1200" dirty="0">
                  <a:solidFill>
                    <a:srgbClr val="000000"/>
                  </a:solidFill>
                  <a:latin typeface="+mn-lt"/>
                  <a:ea typeface="+mn-ea"/>
                  <a:cs typeface="+mn-cs"/>
                </a:rPr>
                <a:t>Lack of prioritization</a:t>
              </a:r>
            </a:p>
            <a:p>
              <a:pPr marL="285750" lvl="1" indent="-285750" algn="l" defTabSz="800100">
                <a:lnSpc>
                  <a:spcPct val="90000"/>
                </a:lnSpc>
                <a:spcBef>
                  <a:spcPts val="60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en-US" sz="1800" kern="1200" dirty="0">
                  <a:solidFill>
                    <a:srgbClr val="000000"/>
                  </a:solidFill>
                  <a:latin typeface="+mn-lt"/>
                  <a:ea typeface="+mn-ea"/>
                  <a:cs typeface="+mn-cs"/>
                </a:rPr>
                <a:t>Misperception of candidates for treatment (substance abuse, risk for reinfection)</a:t>
              </a: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1821282-CE5E-4E11-1780-1E0B06CB5E92}"/>
                </a:ext>
              </a:extLst>
            </p:cNvPr>
            <p:cNvSpPr/>
            <p:nvPr/>
          </p:nvSpPr>
          <p:spPr>
            <a:xfrm>
              <a:off x="4383379" y="1283661"/>
              <a:ext cx="3332288" cy="619721"/>
            </a:xfrm>
            <a:custGeom>
              <a:avLst/>
              <a:gdLst>
                <a:gd name="csX0" fmla="*/ 0 w 3315704"/>
                <a:gd name="csY0" fmla="*/ 0 h 518400"/>
                <a:gd name="csX1" fmla="*/ 3315704 w 3315704"/>
                <a:gd name="csY1" fmla="*/ 0 h 518400"/>
                <a:gd name="csX2" fmla="*/ 3315704 w 3315704"/>
                <a:gd name="csY2" fmla="*/ 518400 h 518400"/>
                <a:gd name="csX3" fmla="*/ 0 w 3315704"/>
                <a:gd name="csY3" fmla="*/ 518400 h 518400"/>
                <a:gd name="csX4" fmla="*/ 0 w 3315704"/>
                <a:gd name="csY4" fmla="*/ 0 h 5184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15704" h="518400">
                  <a:moveTo>
                    <a:pt x="0" y="0"/>
                  </a:moveTo>
                  <a:lnTo>
                    <a:pt x="3315704" y="0"/>
                  </a:lnTo>
                  <a:lnTo>
                    <a:pt x="3315704" y="518400"/>
                  </a:lnTo>
                  <a:lnTo>
                    <a:pt x="0" y="518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8016" tIns="73152" rIns="128016" bIns="73152" numCol="1" spcCol="1270" anchor="ctr" anchorCtr="0">
              <a:noAutofit/>
            </a:bodyPr>
            <a:lstStyle/>
            <a:p>
              <a:pPr marL="0" lvl="0" indent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b="1" kern="1200">
                  <a:solidFill>
                    <a:schemeClr val="bg2"/>
                  </a:solidFill>
                  <a:latin typeface="+mn-lt"/>
                  <a:ea typeface="+mn-ea"/>
                  <a:cs typeface="+mn-cs"/>
                </a:rPr>
                <a:t>Patient Level </a:t>
              </a: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BB77EB8-7295-5874-9EA1-9C278BC16416}"/>
                </a:ext>
              </a:extLst>
            </p:cNvPr>
            <p:cNvSpPr/>
            <p:nvPr/>
          </p:nvSpPr>
          <p:spPr>
            <a:xfrm>
              <a:off x="4383379" y="1903382"/>
              <a:ext cx="3332288" cy="3748074"/>
            </a:xfrm>
            <a:custGeom>
              <a:avLst/>
              <a:gdLst>
                <a:gd name="csX0" fmla="*/ 0 w 3315704"/>
                <a:gd name="csY0" fmla="*/ 0 h 3917286"/>
                <a:gd name="csX1" fmla="*/ 3315704 w 3315704"/>
                <a:gd name="csY1" fmla="*/ 0 h 3917286"/>
                <a:gd name="csX2" fmla="*/ 3315704 w 3315704"/>
                <a:gd name="csY2" fmla="*/ 3917286 h 3917286"/>
                <a:gd name="csX3" fmla="*/ 0 w 3315704"/>
                <a:gd name="csY3" fmla="*/ 3917286 h 3917286"/>
                <a:gd name="csX4" fmla="*/ 0 w 3315704"/>
                <a:gd name="csY4" fmla="*/ 0 h 39172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15704" h="3917286">
                  <a:moveTo>
                    <a:pt x="0" y="0"/>
                  </a:moveTo>
                  <a:lnTo>
                    <a:pt x="3315704" y="0"/>
                  </a:lnTo>
                  <a:lnTo>
                    <a:pt x="3315704" y="3917286"/>
                  </a:lnTo>
                  <a:lnTo>
                    <a:pt x="0" y="39172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  <a:alpha val="90000"/>
              </a:schemeClr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6012" tIns="96012" rIns="128016" bIns="144018" numCol="1" spcCol="1270" anchor="t" anchorCtr="0">
              <a:noAutofit/>
            </a:bodyPr>
            <a:lstStyle/>
            <a:p>
              <a:pPr marL="285750" lvl="1" indent="-285750" algn="l" defTabSz="800100">
                <a:lnSpc>
                  <a:spcPct val="90000"/>
                </a:lnSpc>
                <a:spcBef>
                  <a:spcPts val="60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en-US" sz="1800" kern="1200" dirty="0">
                  <a:solidFill>
                    <a:srgbClr val="000000"/>
                  </a:solidFill>
                  <a:latin typeface="+mn-lt"/>
                  <a:ea typeface="+mn-ea"/>
                  <a:cs typeface="+mn-cs"/>
                </a:rPr>
                <a:t>Lack of access to regular healthcare services</a:t>
              </a:r>
            </a:p>
            <a:p>
              <a:pPr marL="285750" lvl="1" indent="-285750" algn="l" defTabSz="800100">
                <a:lnSpc>
                  <a:spcPct val="90000"/>
                </a:lnSpc>
                <a:spcBef>
                  <a:spcPts val="60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en-US" sz="1800" kern="1200" dirty="0">
                  <a:solidFill>
                    <a:srgbClr val="000000"/>
                  </a:solidFill>
                  <a:latin typeface="+mn-lt"/>
                  <a:ea typeface="+mn-ea"/>
                  <a:cs typeface="+mn-cs"/>
                </a:rPr>
                <a:t>Competing healthcare priorities (substance abuse, mental illness)</a:t>
              </a:r>
            </a:p>
            <a:p>
              <a:pPr marL="285750" lvl="1" indent="-285750" algn="l" defTabSz="800100">
                <a:lnSpc>
                  <a:spcPct val="90000"/>
                </a:lnSpc>
                <a:spcBef>
                  <a:spcPts val="60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en-US" sz="1800" kern="1200" dirty="0">
                  <a:solidFill>
                    <a:srgbClr val="000000"/>
                  </a:solidFill>
                  <a:latin typeface="+mn-lt"/>
                  <a:ea typeface="+mn-ea"/>
                  <a:cs typeface="+mn-cs"/>
                </a:rPr>
                <a:t>Stability factors</a:t>
              </a:r>
              <a:br>
                <a:rPr lang="en-US" sz="1800" kern="1200" dirty="0">
                  <a:solidFill>
                    <a:srgbClr val="000000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kern="1200" dirty="0">
                  <a:solidFill>
                    <a:srgbClr val="000000"/>
                  </a:solidFill>
                  <a:latin typeface="+mn-lt"/>
                  <a:ea typeface="+mn-ea"/>
                  <a:cs typeface="+mn-cs"/>
                </a:rPr>
                <a:t>(housing, employment)</a:t>
              </a:r>
            </a:p>
            <a:p>
              <a:pPr marL="285750" lvl="1" indent="-285750" algn="l" defTabSz="800100">
                <a:lnSpc>
                  <a:spcPct val="90000"/>
                </a:lnSpc>
                <a:spcBef>
                  <a:spcPts val="60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en-US" sz="1800" kern="1200" dirty="0">
                  <a:solidFill>
                    <a:srgbClr val="000000"/>
                  </a:solidFill>
                  <a:latin typeface="+mn-lt"/>
                  <a:ea typeface="+mn-ea"/>
                  <a:cs typeface="+mn-cs"/>
                </a:rPr>
                <a:t>Asymptomatic/unaware of consequences</a:t>
              </a:r>
            </a:p>
            <a:p>
              <a:pPr marL="285750" lvl="1" indent="-285750" algn="l" defTabSz="800100">
                <a:lnSpc>
                  <a:spcPct val="90000"/>
                </a:lnSpc>
                <a:spcBef>
                  <a:spcPts val="60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en-US" sz="1800" kern="1200" dirty="0">
                  <a:solidFill>
                    <a:srgbClr val="000000"/>
                  </a:solidFill>
                  <a:latin typeface="+mn-lt"/>
                  <a:ea typeface="+mn-ea"/>
                  <a:cs typeface="+mn-cs"/>
                </a:rPr>
                <a:t>Fears of treatment</a:t>
              </a:r>
            </a:p>
            <a:p>
              <a:pPr marL="285750" lvl="1" indent="-285750" algn="l" defTabSz="800100">
                <a:lnSpc>
                  <a:spcPct val="90000"/>
                </a:lnSpc>
                <a:spcBef>
                  <a:spcPts val="60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en-US" sz="1800" kern="1200" dirty="0">
                  <a:solidFill>
                    <a:srgbClr val="000000"/>
                  </a:solidFill>
                  <a:latin typeface="+mn-lt"/>
                  <a:ea typeface="+mn-ea"/>
                  <a:cs typeface="+mn-cs"/>
                </a:rPr>
                <a:t>Stigma</a:t>
              </a: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38A1BD5-5298-FFE4-2707-BB14C58F3DBE}"/>
                </a:ext>
              </a:extLst>
            </p:cNvPr>
            <p:cNvSpPr/>
            <p:nvPr/>
          </p:nvSpPr>
          <p:spPr>
            <a:xfrm>
              <a:off x="8163282" y="1283661"/>
              <a:ext cx="3315704" cy="619721"/>
            </a:xfrm>
            <a:custGeom>
              <a:avLst/>
              <a:gdLst>
                <a:gd name="csX0" fmla="*/ 0 w 3315704"/>
                <a:gd name="csY0" fmla="*/ 0 h 518400"/>
                <a:gd name="csX1" fmla="*/ 3315704 w 3315704"/>
                <a:gd name="csY1" fmla="*/ 0 h 518400"/>
                <a:gd name="csX2" fmla="*/ 3315704 w 3315704"/>
                <a:gd name="csY2" fmla="*/ 518400 h 518400"/>
                <a:gd name="csX3" fmla="*/ 0 w 3315704"/>
                <a:gd name="csY3" fmla="*/ 518400 h 518400"/>
                <a:gd name="csX4" fmla="*/ 0 w 3315704"/>
                <a:gd name="csY4" fmla="*/ 0 h 5184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15704" h="518400">
                  <a:moveTo>
                    <a:pt x="0" y="0"/>
                  </a:moveTo>
                  <a:lnTo>
                    <a:pt x="3315704" y="0"/>
                  </a:lnTo>
                  <a:lnTo>
                    <a:pt x="3315704" y="518400"/>
                  </a:lnTo>
                  <a:lnTo>
                    <a:pt x="0" y="518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8016" tIns="73152" rIns="128016" bIns="73152" numCol="1" spcCol="1270" anchor="ctr" anchorCtr="0">
              <a:noAutofit/>
            </a:bodyPr>
            <a:lstStyle/>
            <a:p>
              <a:pPr marL="0" lvl="0" indent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b="1" kern="1200">
                  <a:solidFill>
                    <a:schemeClr val="bg2"/>
                  </a:solidFill>
                  <a:latin typeface="+mn-lt"/>
                  <a:ea typeface="+mn-ea"/>
                  <a:cs typeface="+mn-cs"/>
                </a:rPr>
                <a:t>Health System Level</a:t>
              </a: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7FA4AB0-C33B-34E8-858C-13C088315EA4}"/>
                </a:ext>
              </a:extLst>
            </p:cNvPr>
            <p:cNvSpPr/>
            <p:nvPr/>
          </p:nvSpPr>
          <p:spPr>
            <a:xfrm>
              <a:off x="8163282" y="1903382"/>
              <a:ext cx="3315704" cy="3748074"/>
            </a:xfrm>
            <a:custGeom>
              <a:avLst/>
              <a:gdLst>
                <a:gd name="csX0" fmla="*/ 0 w 3315704"/>
                <a:gd name="csY0" fmla="*/ 0 h 3917286"/>
                <a:gd name="csX1" fmla="*/ 3315704 w 3315704"/>
                <a:gd name="csY1" fmla="*/ 0 h 3917286"/>
                <a:gd name="csX2" fmla="*/ 3315704 w 3315704"/>
                <a:gd name="csY2" fmla="*/ 3917286 h 3917286"/>
                <a:gd name="csX3" fmla="*/ 0 w 3315704"/>
                <a:gd name="csY3" fmla="*/ 3917286 h 3917286"/>
                <a:gd name="csX4" fmla="*/ 0 w 3315704"/>
                <a:gd name="csY4" fmla="*/ 0 h 39172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15704" h="3917286">
                  <a:moveTo>
                    <a:pt x="0" y="0"/>
                  </a:moveTo>
                  <a:lnTo>
                    <a:pt x="3315704" y="0"/>
                  </a:lnTo>
                  <a:lnTo>
                    <a:pt x="3315704" y="3917286"/>
                  </a:lnTo>
                  <a:lnTo>
                    <a:pt x="0" y="39172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A1BB">
                <a:lumMod val="20000"/>
                <a:lumOff val="80000"/>
                <a:alpha val="90000"/>
              </a:srgbClr>
            </a:solidFill>
            <a:ln w="25400" cap="flat" cmpd="sng" algn="ctr">
              <a:solidFill>
                <a:srgbClr val="4DA1BB">
                  <a:lumMod val="20000"/>
                  <a:lumOff val="80000"/>
                  <a:alpha val="9000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6012" tIns="96012" rIns="128016" bIns="144018" numCol="1" spcCol="1270" anchor="t" anchorCtr="0">
              <a:noAutofit/>
            </a:bodyPr>
            <a:lstStyle/>
            <a:p>
              <a:pPr marL="285750" lvl="1" indent="-285750" algn="l" defTabSz="800100">
                <a:lnSpc>
                  <a:spcPct val="90000"/>
                </a:lnSpc>
                <a:spcBef>
                  <a:spcPts val="60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en-US" sz="1800" kern="1200" dirty="0">
                  <a:solidFill>
                    <a:srgbClr val="000000"/>
                  </a:solidFill>
                  <a:latin typeface="+mn-lt"/>
                  <a:ea typeface="+mn-ea"/>
                  <a:cs typeface="+mn-cs"/>
                </a:rPr>
                <a:t>Large, dispersed systems</a:t>
              </a:r>
            </a:p>
            <a:p>
              <a:pPr marL="285750" lvl="1" indent="-285750" algn="l" defTabSz="800100">
                <a:lnSpc>
                  <a:spcPct val="90000"/>
                </a:lnSpc>
                <a:spcBef>
                  <a:spcPts val="60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en-US" sz="1800" kern="1200" dirty="0">
                  <a:solidFill>
                    <a:srgbClr val="000000"/>
                  </a:solidFill>
                  <a:latin typeface="+mn-lt"/>
                  <a:ea typeface="+mn-ea"/>
                  <a:cs typeface="+mn-cs"/>
                </a:rPr>
                <a:t>Multistep processes</a:t>
              </a:r>
            </a:p>
            <a:p>
              <a:pPr marL="285750" lvl="1" indent="-285750" algn="l" defTabSz="800100">
                <a:lnSpc>
                  <a:spcPct val="90000"/>
                </a:lnSpc>
                <a:spcBef>
                  <a:spcPts val="60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en-US" sz="1800" kern="1200" dirty="0">
                  <a:solidFill>
                    <a:srgbClr val="000000"/>
                  </a:solidFill>
                  <a:latin typeface="+mn-lt"/>
                  <a:ea typeface="+mn-ea"/>
                  <a:cs typeface="+mn-cs"/>
                </a:rPr>
                <a:t>Need for support services</a:t>
              </a:r>
            </a:p>
            <a:p>
              <a:pPr marL="285750" lvl="1" indent="-285750" algn="l" defTabSz="800100">
                <a:lnSpc>
                  <a:spcPct val="90000"/>
                </a:lnSpc>
                <a:spcBef>
                  <a:spcPts val="60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en-US" sz="1800" kern="1200" dirty="0">
                  <a:solidFill>
                    <a:srgbClr val="000000"/>
                  </a:solidFill>
                  <a:latin typeface="+mn-lt"/>
                  <a:ea typeface="+mn-ea"/>
                  <a:cs typeface="+mn-cs"/>
                </a:rPr>
                <a:t>Limited accessibility of care locations</a:t>
              </a:r>
            </a:p>
            <a:p>
              <a:pPr marL="285750" lvl="1" indent="-285750" algn="l" defTabSz="800100">
                <a:lnSpc>
                  <a:spcPct val="90000"/>
                </a:lnSpc>
                <a:spcBef>
                  <a:spcPts val="60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en-US" sz="1800" kern="1200" dirty="0">
                  <a:solidFill>
                    <a:srgbClr val="000000"/>
                  </a:solidFill>
                  <a:latin typeface="+mn-lt"/>
                  <a:ea typeface="+mn-ea"/>
                  <a:cs typeface="+mn-cs"/>
                </a:rPr>
                <a:t>Multistep referral pathway and segregated service delivery</a:t>
              </a:r>
            </a:p>
          </p:txBody>
        </p:sp>
      </p:grpSp>
      <p:pic>
        <p:nvPicPr>
          <p:cNvPr id="23" name="Graphic 22" descr="Inpatient with solid fill">
            <a:extLst>
              <a:ext uri="{FF2B5EF4-FFF2-40B4-BE49-F238E27FC236}">
                <a16:creationId xmlns:a16="http://schemas.microsoft.com/office/drawing/2014/main" id="{6D6E924A-4377-A074-FF5F-5E184BA621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01133" y="1333302"/>
            <a:ext cx="638175" cy="679719"/>
          </a:xfrm>
          <a:prstGeom prst="rect">
            <a:avLst/>
          </a:prstGeom>
        </p:spPr>
      </p:pic>
      <p:pic>
        <p:nvPicPr>
          <p:cNvPr id="24" name="Graphic 23" descr="Doctor female with solid fill">
            <a:extLst>
              <a:ext uri="{FF2B5EF4-FFF2-40B4-BE49-F238E27FC236}">
                <a16:creationId xmlns:a16="http://schemas.microsoft.com/office/drawing/2014/main" id="{1EF8156F-DE97-2D44-0E66-AA7B3802F8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86768" y="1333343"/>
            <a:ext cx="611187" cy="650974"/>
          </a:xfrm>
          <a:prstGeom prst="rect">
            <a:avLst/>
          </a:prstGeom>
        </p:spPr>
      </p:pic>
      <p:pic>
        <p:nvPicPr>
          <p:cNvPr id="25" name="Graphic 24" descr="Hospital with solid fill">
            <a:extLst>
              <a:ext uri="{FF2B5EF4-FFF2-40B4-BE49-F238E27FC236}">
                <a16:creationId xmlns:a16="http://schemas.microsoft.com/office/drawing/2014/main" id="{9CD80BDC-D748-FDE3-CFB8-1A6135F9DB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807416" y="1324911"/>
            <a:ext cx="638175" cy="67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0385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 anchor="ctr">
            <a:normAutofit/>
          </a:bodyPr>
          <a:lstStyle/>
          <a:p>
            <a:r>
              <a:rPr lang="en-US"/>
              <a:t>Timely Linkage to Care Is Important but Often Delayed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5668560-E203-3208-61E6-687A82E916F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/>
              <a:t>1. Hwang. JAMA. 2020;324:2380. 2. Lapointe-Shaw. Hepatology. 2021;73:2141. 3. Kardashian. Hepatology. 2023;77:1382.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D56045D-73F4-2B7A-211A-2570FA0E702F}"/>
              </a:ext>
            </a:extLst>
          </p:cNvPr>
          <p:cNvSpPr/>
          <p:nvPr/>
        </p:nvSpPr>
        <p:spPr bwMode="auto">
          <a:xfrm>
            <a:off x="717550" y="1345817"/>
            <a:ext cx="10764653" cy="13335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ctr"/>
          <a:lstStyle/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Timely diagnosis and linkage to care allows timely access to antiviral therapy</a:t>
            </a:r>
            <a:r>
              <a:rPr kumimoji="0" lang="en-US" sz="20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6130EFB-C4CD-BF1C-8424-802FECF62091}"/>
              </a:ext>
            </a:extLst>
          </p:cNvPr>
          <p:cNvSpPr/>
          <p:nvPr/>
        </p:nvSpPr>
        <p:spPr bwMode="auto">
          <a:xfrm>
            <a:off x="717550" y="4532553"/>
            <a:ext cx="10764653" cy="13335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ctr"/>
          <a:lstStyle/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Delays in diagnosis and linkage to care, 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predominantly among racial and ethnic minority and underserved populations,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lead to a disproportionate burden of liver complications</a:t>
            </a:r>
            <a:r>
              <a:rPr kumimoji="0" lang="en-US" sz="20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2,3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F433FD7-36BD-0D20-13E3-B71EF6A48693}"/>
              </a:ext>
            </a:extLst>
          </p:cNvPr>
          <p:cNvSpPr/>
          <p:nvPr/>
        </p:nvSpPr>
        <p:spPr bwMode="auto">
          <a:xfrm>
            <a:off x="717550" y="2938077"/>
            <a:ext cx="10764653" cy="13335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ctr"/>
          <a:lstStyle/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Antiviral therapy suppresses viral replication and reduces liver damage, which ultimately reduces long-term risks of cirrhosis and liver cancer</a:t>
            </a:r>
            <a:r>
              <a:rPr kumimoji="0" lang="en-US" sz="20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1BC0963-A9F7-3719-8D47-2DB43D88C456}"/>
              </a:ext>
            </a:extLst>
          </p:cNvPr>
          <p:cNvSpPr/>
          <p:nvPr/>
        </p:nvSpPr>
        <p:spPr bwMode="auto">
          <a:xfrm>
            <a:off x="952500" y="1525684"/>
            <a:ext cx="971550" cy="971550"/>
          </a:xfrm>
          <a:prstGeom prst="ellipse">
            <a:avLst/>
          </a:prstGeom>
          <a:solidFill>
            <a:schemeClr val="bg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12" name="Graphic 11" descr="Social network with solid fill">
            <a:extLst>
              <a:ext uri="{FF2B5EF4-FFF2-40B4-BE49-F238E27FC236}">
                <a16:creationId xmlns:a16="http://schemas.microsoft.com/office/drawing/2014/main" id="{F90F5B59-9336-CB7D-7345-8F9BCBA287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5056" y="1504541"/>
            <a:ext cx="914400" cy="914400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68801008-BBA2-12E8-41D1-088F8E236F9D}"/>
              </a:ext>
            </a:extLst>
          </p:cNvPr>
          <p:cNvSpPr/>
          <p:nvPr/>
        </p:nvSpPr>
        <p:spPr bwMode="auto">
          <a:xfrm>
            <a:off x="952500" y="3120160"/>
            <a:ext cx="971550" cy="971550"/>
          </a:xfrm>
          <a:prstGeom prst="ellipse">
            <a:avLst/>
          </a:prstGeom>
          <a:solidFill>
            <a:schemeClr val="bg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898FC5E-F079-2D20-E8D6-7535EBF73958}"/>
              </a:ext>
            </a:extLst>
          </p:cNvPr>
          <p:cNvSpPr/>
          <p:nvPr/>
        </p:nvSpPr>
        <p:spPr bwMode="auto">
          <a:xfrm>
            <a:off x="952500" y="4713528"/>
            <a:ext cx="971550" cy="971550"/>
          </a:xfrm>
          <a:prstGeom prst="ellipse">
            <a:avLst/>
          </a:prstGeom>
          <a:solidFill>
            <a:schemeClr val="bg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16" name="Graphic 15" descr="Medicine with solid fill">
            <a:extLst>
              <a:ext uri="{FF2B5EF4-FFF2-40B4-BE49-F238E27FC236}">
                <a16:creationId xmlns:a16="http://schemas.microsoft.com/office/drawing/2014/main" id="{DD96F956-C79E-B60F-0299-8847642FA0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9650" y="3140795"/>
            <a:ext cx="914400" cy="914400"/>
          </a:xfrm>
          <a:prstGeom prst="rect">
            <a:avLst/>
          </a:prstGeom>
        </p:spPr>
      </p:pic>
      <p:pic>
        <p:nvPicPr>
          <p:cNvPr id="18" name="Graphic 17" descr="Doctor male with solid fill">
            <a:extLst>
              <a:ext uri="{FF2B5EF4-FFF2-40B4-BE49-F238E27FC236}">
                <a16:creationId xmlns:a16="http://schemas.microsoft.com/office/drawing/2014/main" id="{1077BDDA-6A88-9DF3-85D0-01183110AC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1075" y="471352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1350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DB659-6E00-1FC7-99FC-5E96CE0E9E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EB3F775-732B-5001-E81D-0E6127D3A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HBV Treatment Recommendations</a:t>
            </a:r>
          </a:p>
        </p:txBody>
      </p:sp>
    </p:spTree>
    <p:extLst>
      <p:ext uri="{BB962C8B-B14F-4D97-AF65-F5344CB8AC3E}">
        <p14:creationId xmlns:p14="http://schemas.microsoft.com/office/powerpoint/2010/main" val="32237874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C9EF4-CB4F-1BA5-9D29-473259AF6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/>
              <a:t>US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1B8BBB-1034-079C-AE35-D6FE9F0AF28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/>
              <a:t>Ye. J Hepatol. 2022;76:63.</a:t>
            </a:r>
          </a:p>
        </p:txBody>
      </p:sp>
      <p:graphicFrame>
        <p:nvGraphicFramePr>
          <p:cNvPr id="21" name="图表 16">
            <a:extLst>
              <a:ext uri="{FF2B5EF4-FFF2-40B4-BE49-F238E27FC236}">
                <a16:creationId xmlns:a16="http://schemas.microsoft.com/office/drawing/2014/main" id="{6EFBBF59-93C9-A364-875E-936ACBFD1A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0845869"/>
              </p:ext>
            </p:extLst>
          </p:nvPr>
        </p:nvGraphicFramePr>
        <p:xfrm>
          <a:off x="534068" y="1954707"/>
          <a:ext cx="4407080" cy="4028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22" name="直接连接符 18">
            <a:extLst>
              <a:ext uri="{FF2B5EF4-FFF2-40B4-BE49-F238E27FC236}">
                <a16:creationId xmlns:a16="http://schemas.microsoft.com/office/drawing/2014/main" id="{8532B39E-F4B1-E2B4-5E11-ACE59B9D4CB8}"/>
              </a:ext>
            </a:extLst>
          </p:cNvPr>
          <p:cNvCxnSpPr>
            <a:cxnSpLocks/>
          </p:cNvCxnSpPr>
          <p:nvPr/>
        </p:nvCxnSpPr>
        <p:spPr>
          <a:xfrm>
            <a:off x="2748347" y="3968888"/>
            <a:ext cx="1342571" cy="1197071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dashDot"/>
            <a:miter lim="800000"/>
          </a:ln>
          <a:effectLst/>
        </p:spPr>
      </p:cxnSp>
      <p:sp>
        <p:nvSpPr>
          <p:cNvPr id="23" name="文本框 28">
            <a:extLst>
              <a:ext uri="{FF2B5EF4-FFF2-40B4-BE49-F238E27FC236}">
                <a16:creationId xmlns:a16="http://schemas.microsoft.com/office/drawing/2014/main" id="{C4EB2849-6703-BEE4-4A5F-EC9FE346DAFD}"/>
              </a:ext>
            </a:extLst>
          </p:cNvPr>
          <p:cNvSpPr txBox="1"/>
          <p:nvPr/>
        </p:nvSpPr>
        <p:spPr>
          <a:xfrm>
            <a:off x="2907488" y="2800585"/>
            <a:ext cx="189243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/>
                <a:ea typeface="DengXian" panose="02010600030101010101" pitchFamily="2" charset="-122"/>
                <a:cs typeface="Arial" panose="020B0604020202020204" pitchFamily="34" charset="0"/>
              </a:rPr>
              <a:t>Patients </a:t>
            </a:r>
            <a:r>
              <a:rPr kumimoji="0" lang="en-US" altLang="zh-CN" sz="1800" b="1" i="0" u="none" strike="noStrike" kern="1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/>
                <a:ea typeface="DengXian" panose="02010600030101010101" pitchFamily="2" charset="-122"/>
                <a:cs typeface="Arial" panose="020B0604020202020204" pitchFamily="34" charset="0"/>
              </a:rPr>
              <a:t>without</a:t>
            </a:r>
            <a:r>
              <a:rPr kumimoji="0" lang="en-US" altLang="zh-CN" sz="1800" b="0" i="0" u="none" strike="noStrike" kern="1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1800" b="1" i="0" u="none" strike="noStrike" kern="1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/>
                <a:ea typeface="DengXian" panose="02010600030101010101" pitchFamily="2" charset="-122"/>
                <a:cs typeface="Arial" panose="020B0604020202020204" pitchFamily="34" charset="0"/>
              </a:rPr>
              <a:t>adequate</a:t>
            </a:r>
            <a:r>
              <a:rPr kumimoji="0" lang="en-US" altLang="zh-CN" sz="1800" b="0" i="0" u="none" strike="noStrike" kern="1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/>
                <a:ea typeface="DengXian" panose="02010600030101010101" pitchFamily="2" charset="-122"/>
                <a:cs typeface="Arial" panose="020B0604020202020204" pitchFamily="34" charset="0"/>
              </a:rPr>
              <a:t> evaluation 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Poppins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4" name="文本框 30">
            <a:extLst>
              <a:ext uri="{FF2B5EF4-FFF2-40B4-BE49-F238E27FC236}">
                <a16:creationId xmlns:a16="http://schemas.microsoft.com/office/drawing/2014/main" id="{4A1A0A08-4AA3-9E94-1B5E-C023E7F51E3C}"/>
              </a:ext>
            </a:extLst>
          </p:cNvPr>
          <p:cNvSpPr txBox="1"/>
          <p:nvPr/>
        </p:nvSpPr>
        <p:spPr>
          <a:xfrm>
            <a:off x="1171673" y="4131599"/>
            <a:ext cx="253065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1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/>
                <a:ea typeface="DengXian" panose="02010600030101010101" pitchFamily="2" charset="-122"/>
                <a:cs typeface="Arial" panose="020B0604020202020204" pitchFamily="34" charset="0"/>
              </a:rPr>
              <a:t>Patients </a:t>
            </a:r>
            <a:r>
              <a:rPr kumimoji="0" lang="en-US" altLang="zh-CN" b="1" i="0" u="none" strike="noStrike" kern="1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/>
                <a:ea typeface="DengXian" panose="02010600030101010101" pitchFamily="2" charset="-122"/>
                <a:cs typeface="Arial" panose="020B0604020202020204" pitchFamily="34" charset="0"/>
              </a:rPr>
              <a:t>with adequate</a:t>
            </a:r>
            <a:r>
              <a:rPr kumimoji="0" lang="en-US" altLang="zh-CN" b="0" i="0" u="none" strike="noStrike" kern="1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/>
                <a:ea typeface="DengXian" panose="02010600030101010101" pitchFamily="2" charset="-122"/>
                <a:cs typeface="Arial" panose="020B0604020202020204" pitchFamily="34" charset="0"/>
              </a:rPr>
              <a:t> evaluation</a:t>
            </a:r>
            <a:endParaRPr kumimoji="0" lang="zh-CN" altLang="en-US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Poppins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graphicFrame>
        <p:nvGraphicFramePr>
          <p:cNvPr id="25" name="图表 35">
            <a:extLst>
              <a:ext uri="{FF2B5EF4-FFF2-40B4-BE49-F238E27FC236}">
                <a16:creationId xmlns:a16="http://schemas.microsoft.com/office/drawing/2014/main" id="{E8ECA138-8885-8F53-8EBE-55C47FB59F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9122407"/>
              </p:ext>
            </p:extLst>
          </p:nvPr>
        </p:nvGraphicFramePr>
        <p:xfrm>
          <a:off x="6888535" y="2059038"/>
          <a:ext cx="5114638" cy="31579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6" name="文本框 37">
            <a:extLst>
              <a:ext uri="{FF2B5EF4-FFF2-40B4-BE49-F238E27FC236}">
                <a16:creationId xmlns:a16="http://schemas.microsoft.com/office/drawing/2014/main" id="{6F918763-ED42-DA13-D27C-894CB441867D}"/>
              </a:ext>
            </a:extLst>
          </p:cNvPr>
          <p:cNvSpPr txBox="1"/>
          <p:nvPr/>
        </p:nvSpPr>
        <p:spPr>
          <a:xfrm>
            <a:off x="4799925" y="4445791"/>
            <a:ext cx="1473294" cy="8309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/>
                <a:ea typeface="DengXian" panose="02010600030101010101" pitchFamily="2" charset="-122"/>
                <a:cs typeface="Arial" panose="020B0604020202020204" pitchFamily="34" charset="0"/>
              </a:rPr>
              <a:t>Treatment-eligible patients</a:t>
            </a:r>
          </a:p>
        </p:txBody>
      </p:sp>
      <p:sp>
        <p:nvSpPr>
          <p:cNvPr id="27" name="文本框 38">
            <a:extLst>
              <a:ext uri="{FF2B5EF4-FFF2-40B4-BE49-F238E27FC236}">
                <a16:creationId xmlns:a16="http://schemas.microsoft.com/office/drawing/2014/main" id="{0F4E1F98-7958-6041-FD37-0A13D6D81C09}"/>
              </a:ext>
            </a:extLst>
          </p:cNvPr>
          <p:cNvSpPr txBox="1"/>
          <p:nvPr/>
        </p:nvSpPr>
        <p:spPr>
          <a:xfrm>
            <a:off x="8849270" y="5088779"/>
            <a:ext cx="15140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DengXian" panose="02010600030101010101" pitchFamily="2" charset="-122"/>
                <a:cs typeface="Arial" panose="020B0604020202020204" pitchFamily="34" charset="0"/>
              </a:rPr>
              <a:t>Treated Within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DengXian" panose="02010600030101010101" pitchFamily="2" charset="-122"/>
                <a:cs typeface="Arial" panose="020B0604020202020204" pitchFamily="34" charset="0"/>
              </a:rPr>
              <a:t>12 Mo</a:t>
            </a:r>
            <a:endParaRPr kumimoji="0" lang="zh-CN" altLang="en-US" sz="140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8" name="文本框 39">
            <a:extLst>
              <a:ext uri="{FF2B5EF4-FFF2-40B4-BE49-F238E27FC236}">
                <a16:creationId xmlns:a16="http://schemas.microsoft.com/office/drawing/2014/main" id="{098F5412-036A-12EE-5876-03BD71944244}"/>
              </a:ext>
            </a:extLst>
          </p:cNvPr>
          <p:cNvSpPr txBox="1"/>
          <p:nvPr/>
        </p:nvSpPr>
        <p:spPr>
          <a:xfrm>
            <a:off x="7575428" y="5088779"/>
            <a:ext cx="11502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DengXian" panose="02010600030101010101" pitchFamily="2" charset="-122"/>
                <a:cs typeface="Arial" panose="020B0604020202020204" pitchFamily="34" charset="0"/>
              </a:rPr>
              <a:t>Treated at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400" kern="100">
                <a:solidFill>
                  <a:prstClr val="black"/>
                </a:solidFill>
                <a:latin typeface="Poppins"/>
                <a:ea typeface="DengXian" panose="02010600030101010101" pitchFamily="2" charset="-122"/>
                <a:cs typeface="Arial" panose="020B0604020202020204" pitchFamily="34" charset="0"/>
              </a:rPr>
              <a:t>A</a:t>
            </a:r>
            <a:r>
              <a:rPr kumimoji="0" lang="en-US" altLang="zh-CN" sz="140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DengXian" panose="02010600030101010101" pitchFamily="2" charset="-122"/>
                <a:cs typeface="Arial" panose="020B0604020202020204" pitchFamily="34" charset="0"/>
              </a:rPr>
              <a:t>ny </a:t>
            </a:r>
            <a:r>
              <a:rPr lang="en-US" altLang="zh-CN" sz="1400" kern="100">
                <a:solidFill>
                  <a:prstClr val="black"/>
                </a:solidFill>
                <a:latin typeface="Poppins"/>
                <a:ea typeface="DengXian" panose="02010600030101010101" pitchFamily="2" charset="-122"/>
                <a:cs typeface="Arial" panose="020B0604020202020204" pitchFamily="34" charset="0"/>
              </a:rPr>
              <a:t>T</a:t>
            </a:r>
            <a:r>
              <a:rPr kumimoji="0" lang="en-US" altLang="zh-CN" sz="140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DengXian" panose="02010600030101010101" pitchFamily="2" charset="-122"/>
                <a:cs typeface="Arial" panose="020B0604020202020204" pitchFamily="34" charset="0"/>
              </a:rPr>
              <a:t>ime</a:t>
            </a:r>
            <a:endParaRPr kumimoji="0" lang="zh-CN" altLang="en-US" sz="140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0" name="右大括号 46">
            <a:extLst>
              <a:ext uri="{FF2B5EF4-FFF2-40B4-BE49-F238E27FC236}">
                <a16:creationId xmlns:a16="http://schemas.microsoft.com/office/drawing/2014/main" id="{7E9745D7-11B5-69ED-DBB2-550903B5C368}"/>
              </a:ext>
            </a:extLst>
          </p:cNvPr>
          <p:cNvSpPr/>
          <p:nvPr/>
        </p:nvSpPr>
        <p:spPr>
          <a:xfrm rot="1344902">
            <a:off x="4476013" y="4349467"/>
            <a:ext cx="155448" cy="914400"/>
          </a:xfrm>
          <a:prstGeom prst="rightBrac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" name="文本框 47">
            <a:extLst>
              <a:ext uri="{FF2B5EF4-FFF2-40B4-BE49-F238E27FC236}">
                <a16:creationId xmlns:a16="http://schemas.microsoft.com/office/drawing/2014/main" id="{FBD3BAB9-8C1F-3AF2-4054-E4B9AA188AA6}"/>
              </a:ext>
            </a:extLst>
          </p:cNvPr>
          <p:cNvSpPr txBox="1"/>
          <p:nvPr/>
        </p:nvSpPr>
        <p:spPr>
          <a:xfrm>
            <a:off x="7846311" y="3410636"/>
            <a:ext cx="5959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等线" panose="02010600030101010101" pitchFamily="2" charset="-122"/>
                <a:cs typeface="Times New Roman" panose="02020603050405020304" pitchFamily="18" charset="0"/>
              </a:rPr>
              <a:t>65%</a:t>
            </a:r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2" name="文本框 48">
            <a:extLst>
              <a:ext uri="{FF2B5EF4-FFF2-40B4-BE49-F238E27FC236}">
                <a16:creationId xmlns:a16="http://schemas.microsoft.com/office/drawing/2014/main" id="{27C18401-9AE0-5147-9F66-824F2E3556FB}"/>
              </a:ext>
            </a:extLst>
          </p:cNvPr>
          <p:cNvSpPr txBox="1"/>
          <p:nvPr/>
        </p:nvSpPr>
        <p:spPr>
          <a:xfrm>
            <a:off x="9286979" y="3506680"/>
            <a:ext cx="5959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等线" panose="02010600030101010101" pitchFamily="2" charset="-122"/>
                <a:cs typeface="Times New Roman" panose="02020603050405020304" pitchFamily="18" charset="0"/>
              </a:rPr>
              <a:t>60%</a:t>
            </a:r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3" name="Right Arrow 6">
            <a:extLst>
              <a:ext uri="{FF2B5EF4-FFF2-40B4-BE49-F238E27FC236}">
                <a16:creationId xmlns:a16="http://schemas.microsoft.com/office/drawing/2014/main" id="{89BBDD6C-B4A8-A070-7D74-5EF661AADD2E}"/>
              </a:ext>
            </a:extLst>
          </p:cNvPr>
          <p:cNvSpPr/>
          <p:nvPr/>
        </p:nvSpPr>
        <p:spPr>
          <a:xfrm>
            <a:off x="6186407" y="4425364"/>
            <a:ext cx="381995" cy="468551"/>
          </a:xfrm>
          <a:prstGeom prst="rightArrow">
            <a:avLst/>
          </a:prstGeom>
          <a:solidFill>
            <a:schemeClr val="accent2"/>
          </a:solidFill>
          <a:ln w="1905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2DFE314-C085-DFA5-D52A-4AE4BCEC2080}"/>
              </a:ext>
            </a:extLst>
          </p:cNvPr>
          <p:cNvSpPr txBox="1"/>
          <p:nvPr/>
        </p:nvSpPr>
        <p:spPr>
          <a:xfrm>
            <a:off x="6811040" y="5773027"/>
            <a:ext cx="3828273" cy="5847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No significant change between 2003-2010 and 2011-2019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2F03913-BC9B-F98D-66BC-E5B35A7DEFA1}"/>
              </a:ext>
            </a:extLst>
          </p:cNvPr>
          <p:cNvSpPr txBox="1"/>
          <p:nvPr/>
        </p:nvSpPr>
        <p:spPr>
          <a:xfrm>
            <a:off x="4799925" y="5287681"/>
            <a:ext cx="1479627" cy="738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/>
                <a:ea typeface="DengXian" panose="02010600030101010101" pitchFamily="2" charset="-122"/>
                <a:cs typeface="Arial" panose="020B0604020202020204" pitchFamily="34" charset="0"/>
              </a:rPr>
              <a:t>11% </a:t>
            </a:r>
            <a:r>
              <a:rPr lang="en-US" altLang="zh-CN" sz="1400" kern="100">
                <a:solidFill>
                  <a:schemeClr val="bg2"/>
                </a:solidFill>
                <a:latin typeface="Poppins"/>
                <a:ea typeface="DengXian" panose="02010600030101010101" pitchFamily="2" charset="-122"/>
                <a:cs typeface="Arial" panose="020B0604020202020204" pitchFamily="34" charset="0"/>
              </a:rPr>
              <a:t>under</a:t>
            </a:r>
            <a:r>
              <a:rPr kumimoji="0" lang="en-US" altLang="zh-CN" sz="1400" b="0" i="0" u="none" strike="noStrike" kern="1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/>
                <a:ea typeface="DengXian" panose="02010600030101010101" pitchFamily="2" charset="-122"/>
                <a:cs typeface="Arial" panose="020B0604020202020204" pitchFamily="34" charset="0"/>
              </a:rPr>
              <a:t> AASLD Guidelines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049885-A950-16B1-B8C3-45BB8D6C8EAC}"/>
              </a:ext>
            </a:extLst>
          </p:cNvPr>
          <p:cNvSpPr txBox="1"/>
          <p:nvPr/>
        </p:nvSpPr>
        <p:spPr>
          <a:xfrm>
            <a:off x="228600" y="1306604"/>
            <a:ext cx="11274666" cy="69528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/>
              <a:t>Retrospective study of confirmed chronic HBV infections in US, 2003-2019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/>
              <a:t>N = 12,608 out of 73 million enrollees in claims database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19A96D5-E08A-69CC-9213-B1425AE9A009}"/>
              </a:ext>
            </a:extLst>
          </p:cNvPr>
          <p:cNvCxnSpPr/>
          <p:nvPr/>
        </p:nvCxnSpPr>
        <p:spPr>
          <a:xfrm>
            <a:off x="7484699" y="5035891"/>
            <a:ext cx="275658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8E4763C-3267-CD68-587A-BC6544702DF5}"/>
              </a:ext>
            </a:extLst>
          </p:cNvPr>
          <p:cNvCxnSpPr>
            <a:cxnSpLocks/>
          </p:cNvCxnSpPr>
          <p:nvPr/>
        </p:nvCxnSpPr>
        <p:spPr>
          <a:xfrm>
            <a:off x="8144411" y="5035891"/>
            <a:ext cx="0" cy="7324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C2A80CF-B438-2B83-D56F-7FF725E84ED6}"/>
              </a:ext>
            </a:extLst>
          </p:cNvPr>
          <p:cNvCxnSpPr>
            <a:cxnSpLocks/>
          </p:cNvCxnSpPr>
          <p:nvPr/>
        </p:nvCxnSpPr>
        <p:spPr>
          <a:xfrm>
            <a:off x="9597657" y="5022616"/>
            <a:ext cx="0" cy="7324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4BF5C58-D34F-F9FD-CD55-90DAE30E325F}"/>
              </a:ext>
            </a:extLst>
          </p:cNvPr>
          <p:cNvGrpSpPr/>
          <p:nvPr/>
        </p:nvGrpSpPr>
        <p:grpSpPr>
          <a:xfrm>
            <a:off x="6925453" y="2725176"/>
            <a:ext cx="532906" cy="2478461"/>
            <a:chOff x="6925453" y="2725176"/>
            <a:chExt cx="532906" cy="247846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F6474C8-C5D6-4CE5-FC29-93D73091FBD5}"/>
                </a:ext>
              </a:extLst>
            </p:cNvPr>
            <p:cNvSpPr txBox="1"/>
            <p:nvPr/>
          </p:nvSpPr>
          <p:spPr>
            <a:xfrm>
              <a:off x="6925453" y="2725176"/>
              <a:ext cx="499241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100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E5683F3-6958-8847-1E4E-E8BF9982E729}"/>
                </a:ext>
              </a:extLst>
            </p:cNvPr>
            <p:cNvSpPr txBox="1"/>
            <p:nvPr/>
          </p:nvSpPr>
          <p:spPr>
            <a:xfrm>
              <a:off x="6925453" y="3167826"/>
              <a:ext cx="499241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80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9C2BB2A-E422-F852-316A-B85888CE5891}"/>
                </a:ext>
              </a:extLst>
            </p:cNvPr>
            <p:cNvSpPr txBox="1"/>
            <p:nvPr/>
          </p:nvSpPr>
          <p:spPr>
            <a:xfrm>
              <a:off x="6941557" y="3595883"/>
              <a:ext cx="499241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60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BD37ED0-CFE2-4421-C653-C8971833607E}"/>
                </a:ext>
              </a:extLst>
            </p:cNvPr>
            <p:cNvSpPr txBox="1"/>
            <p:nvPr/>
          </p:nvSpPr>
          <p:spPr>
            <a:xfrm>
              <a:off x="6943014" y="4025153"/>
              <a:ext cx="499241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40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B20F6C6-C5C8-EC82-2009-D46C4E9799DF}"/>
                </a:ext>
              </a:extLst>
            </p:cNvPr>
            <p:cNvSpPr txBox="1"/>
            <p:nvPr/>
          </p:nvSpPr>
          <p:spPr>
            <a:xfrm>
              <a:off x="6943014" y="4467803"/>
              <a:ext cx="499241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20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426AC89-5E5A-FF07-2C80-6BA9B39EB38E}"/>
                </a:ext>
              </a:extLst>
            </p:cNvPr>
            <p:cNvSpPr txBox="1"/>
            <p:nvPr/>
          </p:nvSpPr>
          <p:spPr>
            <a:xfrm>
              <a:off x="6959118" y="4895860"/>
              <a:ext cx="499241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0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595B5843-4474-8F83-8693-665BAA33C87E}"/>
              </a:ext>
            </a:extLst>
          </p:cNvPr>
          <p:cNvSpPr txBox="1"/>
          <p:nvPr/>
        </p:nvSpPr>
        <p:spPr>
          <a:xfrm>
            <a:off x="6371836" y="2097809"/>
            <a:ext cx="44571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1862" b="1" i="0" u="none" strike="noStrike" kern="1200" spc="0" baseline="0">
                <a:solidFill>
                  <a:prstClr val="black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pPr>
            <a:r>
              <a:rPr lang="en-US" sz="1600" b="1">
                <a:solidFill>
                  <a:schemeClr val="tx1"/>
                </a:solidFill>
              </a:rPr>
              <a:t>Proportion of AASLD Treatment-Eligible</a:t>
            </a:r>
          </a:p>
          <a:p>
            <a:pPr algn="ctr" rtl="0">
              <a:defRPr sz="1862" b="1" i="0" u="none" strike="noStrike" kern="1200" spc="0" baseline="0">
                <a:solidFill>
                  <a:prstClr val="black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pPr>
            <a:r>
              <a:rPr lang="en-US" sz="1600" b="1"/>
              <a:t>P</a:t>
            </a:r>
            <a:r>
              <a:rPr lang="en-US" sz="1600" b="1">
                <a:solidFill>
                  <a:schemeClr val="tx1"/>
                </a:solidFill>
              </a:rPr>
              <a:t>atients </a:t>
            </a:r>
            <a:r>
              <a:rPr lang="en-US" sz="1600" b="1"/>
              <a:t>W</a:t>
            </a:r>
            <a:r>
              <a:rPr lang="en-US" sz="1600" b="1">
                <a:solidFill>
                  <a:schemeClr val="tx1"/>
                </a:solidFill>
              </a:rPr>
              <a:t>ho </a:t>
            </a:r>
            <a:r>
              <a:rPr lang="en-US" sz="1600" b="1"/>
              <a:t>R</a:t>
            </a:r>
            <a:r>
              <a:rPr lang="en-US" sz="1600" b="1">
                <a:solidFill>
                  <a:schemeClr val="tx1"/>
                </a:solidFill>
              </a:rPr>
              <a:t>eceived </a:t>
            </a:r>
            <a:r>
              <a:rPr lang="en-US" sz="1600" b="1"/>
              <a:t>T</a:t>
            </a:r>
            <a:r>
              <a:rPr lang="en-US" sz="1600" b="1">
                <a:solidFill>
                  <a:schemeClr val="tx1"/>
                </a:solidFill>
              </a:rPr>
              <a:t>reatment</a:t>
            </a:r>
            <a:endParaRPr lang="zh-CN" sz="1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4596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512DBA-9269-4EA1-89EC-3A49C2FDF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9C808BE-BDFE-4757-8CFC-FE2D1D335A18}"/>
              </a:ext>
            </a:extLst>
          </p:cNvPr>
          <p:cNvSpPr/>
          <p:nvPr/>
        </p:nvSpPr>
        <p:spPr>
          <a:xfrm>
            <a:off x="7753125" y="2308001"/>
            <a:ext cx="1930572" cy="35302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8A4F7F-ECA9-4192-F103-0D64CA723CBC}"/>
              </a:ext>
            </a:extLst>
          </p:cNvPr>
          <p:cNvSpPr/>
          <p:nvPr/>
        </p:nvSpPr>
        <p:spPr>
          <a:xfrm>
            <a:off x="4019102" y="2302122"/>
            <a:ext cx="1806459" cy="35302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61821C1C-E54C-DD64-4F83-BF4F19EB8E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0240" y="5300021"/>
            <a:ext cx="173934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Immune</a:t>
            </a:r>
          </a:p>
        </p:txBody>
      </p:sp>
      <p:sp>
        <p:nvSpPr>
          <p:cNvPr id="11" name="Text Box 8">
            <a:extLst>
              <a:ext uri="{FF2B5EF4-FFF2-40B4-BE49-F238E27FC236}">
                <a16:creationId xmlns:a16="http://schemas.microsoft.com/office/drawing/2014/main" id="{B749FE3A-D892-E227-2740-E83FEC0410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2395" y="5493572"/>
            <a:ext cx="1741959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escape</a:t>
            </a:r>
          </a:p>
        </p:txBody>
      </p:sp>
      <p:sp>
        <p:nvSpPr>
          <p:cNvPr id="16" name="Text Box 13">
            <a:extLst>
              <a:ext uri="{FF2B5EF4-FFF2-40B4-BE49-F238E27FC236}">
                <a16:creationId xmlns:a16="http://schemas.microsoft.com/office/drawing/2014/main" id="{7C801888-F6A9-C2AA-2283-DB7FAF4076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1507" y="5879306"/>
            <a:ext cx="3252443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HBeAg+ve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7" name="Text Box 14">
            <a:extLst>
              <a:ext uri="{FF2B5EF4-FFF2-40B4-BE49-F238E27FC236}">
                <a16:creationId xmlns:a16="http://schemas.microsoft.com/office/drawing/2014/main" id="{98D60D3E-C568-CB26-448C-98EB471F9D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5561" y="5884278"/>
            <a:ext cx="3813478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HBeAg–ve </a:t>
            </a:r>
          </a:p>
        </p:txBody>
      </p:sp>
      <p:sp>
        <p:nvSpPr>
          <p:cNvPr id="18" name="Text Box 15">
            <a:extLst>
              <a:ext uri="{FF2B5EF4-FFF2-40B4-BE49-F238E27FC236}">
                <a16:creationId xmlns:a16="http://schemas.microsoft.com/office/drawing/2014/main" id="{B8439B78-E12D-F475-A2B3-259CAB45D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3737" y="4390833"/>
            <a:ext cx="504802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ALT</a:t>
            </a:r>
          </a:p>
        </p:txBody>
      </p:sp>
      <p:sp>
        <p:nvSpPr>
          <p:cNvPr id="19" name="Text Box 16">
            <a:extLst>
              <a:ext uri="{FF2B5EF4-FFF2-40B4-BE49-F238E27FC236}">
                <a16:creationId xmlns:a16="http://schemas.microsoft.com/office/drawing/2014/main" id="{FF6D7A20-1B76-7841-BCAE-26DE3ED759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9802" y="3020282"/>
            <a:ext cx="1059300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HBV DNA</a:t>
            </a:r>
          </a:p>
        </p:txBody>
      </p:sp>
      <p:sp>
        <p:nvSpPr>
          <p:cNvPr id="23" name="Text Box 20">
            <a:extLst>
              <a:ext uri="{FF2B5EF4-FFF2-40B4-BE49-F238E27FC236}">
                <a16:creationId xmlns:a16="http://schemas.microsoft.com/office/drawing/2014/main" id="{4CAACF67-619B-C5D7-67E7-2412F19E1A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6376" y="5297405"/>
            <a:ext cx="1582411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Immune </a:t>
            </a:r>
          </a:p>
        </p:txBody>
      </p:sp>
      <p:sp>
        <p:nvSpPr>
          <p:cNvPr id="24" name="Text Box 21">
            <a:extLst>
              <a:ext uri="{FF2B5EF4-FFF2-40B4-BE49-F238E27FC236}">
                <a16:creationId xmlns:a16="http://schemas.microsoft.com/office/drawing/2014/main" id="{CC734B3E-D498-5968-D40C-256E576780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7222" y="5490956"/>
            <a:ext cx="1611182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tolerance</a:t>
            </a:r>
          </a:p>
        </p:txBody>
      </p:sp>
      <p:sp>
        <p:nvSpPr>
          <p:cNvPr id="25" name="Text Box 22">
            <a:extLst>
              <a:ext uri="{FF2B5EF4-FFF2-40B4-BE49-F238E27FC236}">
                <a16:creationId xmlns:a16="http://schemas.microsoft.com/office/drawing/2014/main" id="{791F879D-ED14-E57F-79E4-8801F690F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8630" y="5297405"/>
            <a:ext cx="173934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Immune</a:t>
            </a:r>
          </a:p>
        </p:txBody>
      </p:sp>
      <p:sp>
        <p:nvSpPr>
          <p:cNvPr id="26" name="Text Box 23">
            <a:extLst>
              <a:ext uri="{FF2B5EF4-FFF2-40B4-BE49-F238E27FC236}">
                <a16:creationId xmlns:a16="http://schemas.microsoft.com/office/drawing/2014/main" id="{DAC84613-8E25-DAEB-1742-9CC36FFE84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0782" y="5490956"/>
            <a:ext cx="1741959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clearance</a:t>
            </a:r>
          </a:p>
        </p:txBody>
      </p:sp>
      <p:sp>
        <p:nvSpPr>
          <p:cNvPr id="27" name="Text Box 24">
            <a:extLst>
              <a:ext uri="{FF2B5EF4-FFF2-40B4-BE49-F238E27FC236}">
                <a16:creationId xmlns:a16="http://schemas.microsoft.com/office/drawing/2014/main" id="{E8BA7127-AB79-878F-D2A7-1EBD455257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4128" y="5298713"/>
            <a:ext cx="173934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Immune</a:t>
            </a:r>
          </a:p>
        </p:txBody>
      </p:sp>
      <p:sp>
        <p:nvSpPr>
          <p:cNvPr id="28" name="Text Box 25">
            <a:extLst>
              <a:ext uri="{FF2B5EF4-FFF2-40B4-BE49-F238E27FC236}">
                <a16:creationId xmlns:a16="http://schemas.microsoft.com/office/drawing/2014/main" id="{A6983527-1635-1F02-B561-4EB8D381E1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282" y="5492264"/>
            <a:ext cx="1741959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control</a:t>
            </a:r>
          </a:p>
        </p:txBody>
      </p:sp>
      <p:sp>
        <p:nvSpPr>
          <p:cNvPr id="30" name="Text Box 27">
            <a:extLst>
              <a:ext uri="{FF2B5EF4-FFF2-40B4-BE49-F238E27FC236}">
                <a16:creationId xmlns:a16="http://schemas.microsoft.com/office/drawing/2014/main" id="{51F98160-54DD-D999-8182-C057531B72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0225" y="1990915"/>
            <a:ext cx="995271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Treat</a:t>
            </a:r>
          </a:p>
        </p:txBody>
      </p:sp>
      <p:sp>
        <p:nvSpPr>
          <p:cNvPr id="31" name="Text Box 28">
            <a:extLst>
              <a:ext uri="{FF2B5EF4-FFF2-40B4-BE49-F238E27FC236}">
                <a16:creationId xmlns:a16="http://schemas.microsoft.com/office/drawing/2014/main" id="{EA18D748-65F5-4E58-81EF-610ADEEEC0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1410" y="1992182"/>
            <a:ext cx="995272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2000" b="1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</a:t>
            </a:r>
            <a:r>
              <a:rPr kumimoji="0" lang="en-US" alt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reat</a:t>
            </a: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71D18B-739B-1DC2-BDCF-E2CAA3661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60162"/>
            <a:ext cx="11740260" cy="1044132"/>
          </a:xfrm>
        </p:spPr>
        <p:txBody>
          <a:bodyPr/>
          <a:lstStyle/>
          <a:p>
            <a:r>
              <a:rPr lang="en-US"/>
              <a:t>Who Should Be Considered for Treatment: </a:t>
            </a:r>
            <a:br>
              <a:rPr lang="en-US"/>
            </a:br>
            <a:r>
              <a:rPr lang="en-US"/>
              <a:t>The Traditional Approach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8C70F1C-EBBE-834C-8D30-C7CB498C465A}"/>
              </a:ext>
            </a:extLst>
          </p:cNvPr>
          <p:cNvGrpSpPr/>
          <p:nvPr/>
        </p:nvGrpSpPr>
        <p:grpSpPr>
          <a:xfrm>
            <a:off x="12324797" y="1333500"/>
            <a:ext cx="7260210" cy="5194075"/>
            <a:chOff x="2130101" y="1028700"/>
            <a:chExt cx="7931798" cy="5674540"/>
          </a:xfrm>
        </p:grpSpPr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1FD709CC-DD88-F8E0-EB98-9AB609DC78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95" t="15021"/>
            <a:stretch>
              <a:fillRect/>
            </a:stretch>
          </p:blipFill>
          <p:spPr bwMode="auto">
            <a:xfrm>
              <a:off x="2130101" y="1028700"/>
              <a:ext cx="7931798" cy="567454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</p:pic>
        <p:sp>
          <p:nvSpPr>
            <p:cNvPr id="7" name="Text Box 7">
              <a:extLst>
                <a:ext uri="{FF2B5EF4-FFF2-40B4-BE49-F238E27FC236}">
                  <a16:creationId xmlns:a16="http://schemas.microsoft.com/office/drawing/2014/main" id="{D756C4B3-A7E6-9BAC-5F90-492D0EE32F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78099" y="1253129"/>
              <a:ext cx="1900238" cy="263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Immune</a:t>
              </a:r>
            </a:p>
          </p:txBody>
        </p:sp>
        <p:sp>
          <p:nvSpPr>
            <p:cNvPr id="8" name="Text Box 8">
              <a:extLst>
                <a:ext uri="{FF2B5EF4-FFF2-40B4-BE49-F238E27FC236}">
                  <a16:creationId xmlns:a16="http://schemas.microsoft.com/office/drawing/2014/main" id="{8C10B979-13C8-C3DD-9C82-2951F8588F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69528" y="1464584"/>
              <a:ext cx="1903095" cy="263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escape</a:t>
              </a:r>
            </a:p>
          </p:txBody>
        </p:sp>
        <p:sp>
          <p:nvSpPr>
            <p:cNvPr id="33" name="Text Box 9">
              <a:extLst>
                <a:ext uri="{FF2B5EF4-FFF2-40B4-BE49-F238E27FC236}">
                  <a16:creationId xmlns:a16="http://schemas.microsoft.com/office/drawing/2014/main" id="{134F866F-D8CB-152F-89DF-839DA4A11F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1687" y="2253254"/>
              <a:ext cx="284321" cy="3508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&lt;</a:t>
              </a:r>
            </a:p>
          </p:txBody>
        </p:sp>
        <p:sp>
          <p:nvSpPr>
            <p:cNvPr id="34" name="Text Box 10">
              <a:extLst>
                <a:ext uri="{FF2B5EF4-FFF2-40B4-BE49-F238E27FC236}">
                  <a16:creationId xmlns:a16="http://schemas.microsoft.com/office/drawing/2014/main" id="{15A4E620-0C8C-D8AC-4966-51AA7E6931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62122" y="2251826"/>
              <a:ext cx="282893" cy="3508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&lt;</a:t>
              </a:r>
            </a:p>
          </p:txBody>
        </p:sp>
        <p:sp>
          <p:nvSpPr>
            <p:cNvPr id="35" name="Text Box 11">
              <a:extLst>
                <a:ext uri="{FF2B5EF4-FFF2-40B4-BE49-F238E27FC236}">
                  <a16:creationId xmlns:a16="http://schemas.microsoft.com/office/drawing/2014/main" id="{6C56441F-5B98-AE84-96D5-D0F8B675C1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20675" y="2251826"/>
              <a:ext cx="282893" cy="3508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&gt;</a:t>
              </a:r>
            </a:p>
          </p:txBody>
        </p:sp>
        <p:sp>
          <p:nvSpPr>
            <p:cNvPr id="36" name="Text Box 12">
              <a:extLst>
                <a:ext uri="{FF2B5EF4-FFF2-40B4-BE49-F238E27FC236}">
                  <a16:creationId xmlns:a16="http://schemas.microsoft.com/office/drawing/2014/main" id="{2AE0CD13-1792-6D1D-2ACD-02F6208B1F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55465" y="2253254"/>
              <a:ext cx="284322" cy="3508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&gt;</a:t>
              </a:r>
            </a:p>
          </p:txBody>
        </p:sp>
        <p:sp>
          <p:nvSpPr>
            <p:cNvPr id="37" name="Text Box 13">
              <a:extLst>
                <a:ext uri="{FF2B5EF4-FFF2-40B4-BE49-F238E27FC236}">
                  <a16:creationId xmlns:a16="http://schemas.microsoft.com/office/drawing/2014/main" id="{3E6078C7-A1D0-9BB5-91F4-8DFD7607F4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40253" y="2122092"/>
              <a:ext cx="3553302" cy="263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HBeAg+ve</a:t>
              </a:r>
            </a:p>
          </p:txBody>
        </p:sp>
        <p:sp>
          <p:nvSpPr>
            <p:cNvPr id="38" name="Text Box 14">
              <a:extLst>
                <a:ext uri="{FF2B5EF4-FFF2-40B4-BE49-F238E27FC236}">
                  <a16:creationId xmlns:a16="http://schemas.microsoft.com/office/drawing/2014/main" id="{EC363175-9895-B9D0-A73C-F07FF32668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40690" y="2127524"/>
              <a:ext cx="4166235" cy="263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HBeAg–ve </a:t>
              </a:r>
            </a:p>
          </p:txBody>
        </p:sp>
        <p:sp>
          <p:nvSpPr>
            <p:cNvPr id="39" name="Text Box 15">
              <a:extLst>
                <a:ext uri="{FF2B5EF4-FFF2-40B4-BE49-F238E27FC236}">
                  <a16:creationId xmlns:a16="http://schemas.microsoft.com/office/drawing/2014/main" id="{3BDECCB5-5A30-D750-1F17-316CA068F1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6053" y="4292081"/>
              <a:ext cx="551498" cy="263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ALT</a:t>
              </a:r>
            </a:p>
          </p:txBody>
        </p:sp>
        <p:sp>
          <p:nvSpPr>
            <p:cNvPr id="40" name="Text Box 16">
              <a:extLst>
                <a:ext uri="{FF2B5EF4-FFF2-40B4-BE49-F238E27FC236}">
                  <a16:creationId xmlns:a16="http://schemas.microsoft.com/office/drawing/2014/main" id="{01D03D3D-5A5A-9792-2256-BBC77E37A8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36028" y="2794751"/>
              <a:ext cx="1157288" cy="263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HBV-DNA</a:t>
              </a:r>
            </a:p>
          </p:txBody>
        </p:sp>
        <p:sp>
          <p:nvSpPr>
            <p:cNvPr id="41" name="Text Box 17">
              <a:extLst>
                <a:ext uri="{FF2B5EF4-FFF2-40B4-BE49-F238E27FC236}">
                  <a16:creationId xmlns:a16="http://schemas.microsoft.com/office/drawing/2014/main" id="{83ABA4A8-6255-CE85-1A84-C22E3245B8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45002" y="5943716"/>
              <a:ext cx="1791653" cy="497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7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Inactive (carrier)</a:t>
              </a: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7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state</a:t>
              </a:r>
            </a:p>
          </p:txBody>
        </p:sp>
        <p:sp>
          <p:nvSpPr>
            <p:cNvPr id="42" name="Text Box 18">
              <a:extLst>
                <a:ext uri="{FF2B5EF4-FFF2-40B4-BE49-F238E27FC236}">
                  <a16:creationId xmlns:a16="http://schemas.microsoft.com/office/drawing/2014/main" id="{1771300A-AC70-2A1F-2479-EBD35750DA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72385" y="5943715"/>
              <a:ext cx="2134553" cy="438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5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HBeAg –ve/+ve active </a:t>
              </a:r>
              <a:br>
                <a:rPr kumimoji="0" lang="en-US" altLang="en-US" sz="15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</a:br>
              <a:r>
                <a:rPr kumimoji="0" lang="en-US" altLang="en-US" sz="15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chronic hepatitis</a:t>
              </a:r>
              <a:r>
                <a:rPr kumimoji="0" lang="en-US" altLang="en-US" sz="15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43" name="Text Box 19">
              <a:extLst>
                <a:ext uri="{FF2B5EF4-FFF2-40B4-BE49-F238E27FC236}">
                  <a16:creationId xmlns:a16="http://schemas.microsoft.com/office/drawing/2014/main" id="{86898BAE-CF1F-688E-99B7-7E33DFA83C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3210" y="5943716"/>
              <a:ext cx="1894523" cy="497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7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HBeAg +ve </a:t>
              </a: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7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chronic hepatitis </a:t>
              </a:r>
            </a:p>
          </p:txBody>
        </p:sp>
        <p:sp>
          <p:nvSpPr>
            <p:cNvPr id="44" name="Text Box 20">
              <a:extLst>
                <a:ext uri="{FF2B5EF4-FFF2-40B4-BE49-F238E27FC236}">
                  <a16:creationId xmlns:a16="http://schemas.microsoft.com/office/drawing/2014/main" id="{3AE03795-016A-2070-5A3A-7A199D17D6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14547" y="1250272"/>
              <a:ext cx="1728788" cy="263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Immune </a:t>
              </a:r>
            </a:p>
          </p:txBody>
        </p:sp>
        <p:sp>
          <p:nvSpPr>
            <p:cNvPr id="45" name="Text Box 21">
              <a:extLst>
                <a:ext uri="{FF2B5EF4-FFF2-40B4-BE49-F238E27FC236}">
                  <a16:creationId xmlns:a16="http://schemas.microsoft.com/office/drawing/2014/main" id="{BC6ED9D5-8DC5-ED5C-80ED-E4FF98BA9E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4546" y="1461727"/>
              <a:ext cx="1760220" cy="263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tolerance</a:t>
              </a:r>
            </a:p>
          </p:txBody>
        </p:sp>
        <p:sp>
          <p:nvSpPr>
            <p:cNvPr id="46" name="Text Box 22">
              <a:extLst>
                <a:ext uri="{FF2B5EF4-FFF2-40B4-BE49-F238E27FC236}">
                  <a16:creationId xmlns:a16="http://schemas.microsoft.com/office/drawing/2014/main" id="{8125E26A-6AE4-FCC4-7394-A8B5288764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77613" y="1250272"/>
              <a:ext cx="1900238" cy="263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Immune</a:t>
              </a:r>
            </a:p>
          </p:txBody>
        </p:sp>
        <p:sp>
          <p:nvSpPr>
            <p:cNvPr id="47" name="Text Box 23">
              <a:extLst>
                <a:ext uri="{FF2B5EF4-FFF2-40B4-BE49-F238E27FC236}">
                  <a16:creationId xmlns:a16="http://schemas.microsoft.com/office/drawing/2014/main" id="{63828AE5-94B9-426E-26FB-E24DE96562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69040" y="1461727"/>
              <a:ext cx="1903095" cy="263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clearance</a:t>
              </a:r>
            </a:p>
          </p:txBody>
        </p:sp>
        <p:sp>
          <p:nvSpPr>
            <p:cNvPr id="48" name="Text Box 24">
              <a:extLst>
                <a:ext uri="{FF2B5EF4-FFF2-40B4-BE49-F238E27FC236}">
                  <a16:creationId xmlns:a16="http://schemas.microsoft.com/office/drawing/2014/main" id="{AC657A02-4B63-F004-7262-2AE25BC32D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06425" y="1251701"/>
              <a:ext cx="1900238" cy="263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Immune</a:t>
              </a:r>
            </a:p>
          </p:txBody>
        </p:sp>
        <p:sp>
          <p:nvSpPr>
            <p:cNvPr id="49" name="Text Box 25">
              <a:extLst>
                <a:ext uri="{FF2B5EF4-FFF2-40B4-BE49-F238E27FC236}">
                  <a16:creationId xmlns:a16="http://schemas.microsoft.com/office/drawing/2014/main" id="{0AA3B2BF-318D-77F4-D648-12C99DBF69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97853" y="1463156"/>
              <a:ext cx="1903095" cy="263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control</a:t>
              </a:r>
            </a:p>
          </p:txBody>
        </p:sp>
        <p:pic>
          <p:nvPicPr>
            <p:cNvPr id="50" name="Picture 26">
              <a:extLst>
                <a:ext uri="{FF2B5EF4-FFF2-40B4-BE49-F238E27FC236}">
                  <a16:creationId xmlns:a16="http://schemas.microsoft.com/office/drawing/2014/main" id="{2DFF3DB9-B3BB-FDC7-6A5D-1D9DC55416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6194" y="4946448"/>
              <a:ext cx="5553552" cy="762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" name="Text Box 27">
              <a:extLst>
                <a:ext uri="{FF2B5EF4-FFF2-40B4-BE49-F238E27FC236}">
                  <a16:creationId xmlns:a16="http://schemas.microsoft.com/office/drawing/2014/main" id="{2853C592-BCCC-74BC-8B81-044062556C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64804" y="5025029"/>
              <a:ext cx="984408" cy="467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3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treat</a:t>
              </a:r>
            </a:p>
          </p:txBody>
        </p:sp>
        <p:sp>
          <p:nvSpPr>
            <p:cNvPr id="52" name="Text Box 28">
              <a:extLst>
                <a:ext uri="{FF2B5EF4-FFF2-40B4-BE49-F238E27FC236}">
                  <a16:creationId xmlns:a16="http://schemas.microsoft.com/office/drawing/2014/main" id="{40F91607-01C2-7311-8C5D-B898D85200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09583" y="5009313"/>
              <a:ext cx="984409" cy="467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3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treat</a:t>
              </a:r>
            </a:p>
          </p:txBody>
        </p:sp>
        <p:pic>
          <p:nvPicPr>
            <p:cNvPr id="53" name="Picture 29">
              <a:extLst>
                <a:ext uri="{FF2B5EF4-FFF2-40B4-BE49-F238E27FC236}">
                  <a16:creationId xmlns:a16="http://schemas.microsoft.com/office/drawing/2014/main" id="{65F6C0C8-93F3-C858-E562-9BA4FBB3D6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6183" y="1162763"/>
              <a:ext cx="5792153" cy="2201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5" name="Rectangle 54">
            <a:extLst>
              <a:ext uri="{FF2B5EF4-FFF2-40B4-BE49-F238E27FC236}">
                <a16:creationId xmlns:a16="http://schemas.microsoft.com/office/drawing/2014/main" id="{5C6DACF3-7E3E-649D-6F87-B2E31C462D4A}"/>
              </a:ext>
            </a:extLst>
          </p:cNvPr>
          <p:cNvSpPr/>
          <p:nvPr/>
        </p:nvSpPr>
        <p:spPr>
          <a:xfrm>
            <a:off x="2564854" y="2302122"/>
            <a:ext cx="7118843" cy="355451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98522983-A3D2-89C5-7943-36CEFE566679}"/>
              </a:ext>
            </a:extLst>
          </p:cNvPr>
          <p:cNvCxnSpPr>
            <a:cxnSpLocks/>
          </p:cNvCxnSpPr>
          <p:nvPr/>
        </p:nvCxnSpPr>
        <p:spPr>
          <a:xfrm>
            <a:off x="2689511" y="6144251"/>
            <a:ext cx="3212883" cy="0"/>
          </a:xfrm>
          <a:prstGeom prst="straightConnector1">
            <a:avLst/>
          </a:prstGeom>
          <a:ln w="28575">
            <a:solidFill>
              <a:schemeClr val="accent6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B0306EF4-703A-9B28-E2EB-49751E7FE817}"/>
              </a:ext>
            </a:extLst>
          </p:cNvPr>
          <p:cNvCxnSpPr>
            <a:cxnSpLocks/>
          </p:cNvCxnSpPr>
          <p:nvPr/>
        </p:nvCxnSpPr>
        <p:spPr>
          <a:xfrm>
            <a:off x="5902394" y="6144251"/>
            <a:ext cx="3878498" cy="0"/>
          </a:xfrm>
          <a:prstGeom prst="straightConnector1">
            <a:avLst/>
          </a:prstGeom>
          <a:ln w="28575">
            <a:solidFill>
              <a:schemeClr val="accent6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D4C3C6F0-2F17-43ED-536E-845CFDAC9847}"/>
              </a:ext>
            </a:extLst>
          </p:cNvPr>
          <p:cNvSpPr/>
          <p:nvPr/>
        </p:nvSpPr>
        <p:spPr>
          <a:xfrm>
            <a:off x="2582426" y="2875789"/>
            <a:ext cx="7063992" cy="642924"/>
          </a:xfrm>
          <a:custGeom>
            <a:avLst/>
            <a:gdLst>
              <a:gd name="csX0" fmla="*/ 0 w 7063992"/>
              <a:gd name="csY0" fmla="*/ 2200 h 646690"/>
              <a:gd name="csX1" fmla="*/ 1462036 w 7063992"/>
              <a:gd name="csY1" fmla="*/ 2200 h 646690"/>
              <a:gd name="csX2" fmla="*/ 1919236 w 7063992"/>
              <a:gd name="csY2" fmla="*/ 22297 h 646690"/>
              <a:gd name="csX3" fmla="*/ 2260879 w 7063992"/>
              <a:gd name="csY3" fmla="*/ 218239 h 646690"/>
              <a:gd name="csX4" fmla="*/ 2612572 w 7063992"/>
              <a:gd name="csY4" fmla="*/ 394086 h 646690"/>
              <a:gd name="csX5" fmla="*/ 2803490 w 7063992"/>
              <a:gd name="csY5" fmla="*/ 559883 h 646690"/>
              <a:gd name="csX6" fmla="*/ 3049675 w 7063992"/>
              <a:gd name="csY6" fmla="*/ 645294 h 646690"/>
              <a:gd name="csX7" fmla="*/ 3471706 w 7063992"/>
              <a:gd name="csY7" fmla="*/ 615149 h 646690"/>
              <a:gd name="csX8" fmla="*/ 4983983 w 7063992"/>
              <a:gd name="csY8" fmla="*/ 620174 h 646690"/>
              <a:gd name="csX9" fmla="*/ 5300506 w 7063992"/>
              <a:gd name="csY9" fmla="*/ 549835 h 646690"/>
              <a:gd name="csX10" fmla="*/ 5491425 w 7063992"/>
              <a:gd name="csY10" fmla="*/ 303650 h 646690"/>
              <a:gd name="csX11" fmla="*/ 5637126 w 7063992"/>
              <a:gd name="csY11" fmla="*/ 278530 h 646690"/>
              <a:gd name="csX12" fmla="*/ 5802923 w 7063992"/>
              <a:gd name="csY12" fmla="*/ 514666 h 646690"/>
              <a:gd name="csX13" fmla="*/ 5898383 w 7063992"/>
              <a:gd name="csY13" fmla="*/ 610125 h 646690"/>
              <a:gd name="csX14" fmla="*/ 6023987 w 7063992"/>
              <a:gd name="csY14" fmla="*/ 615149 h 646690"/>
              <a:gd name="csX15" fmla="*/ 6169688 w 7063992"/>
              <a:gd name="csY15" fmla="*/ 414182 h 646690"/>
              <a:gd name="csX16" fmla="*/ 6224954 w 7063992"/>
              <a:gd name="csY16" fmla="*/ 318723 h 646690"/>
              <a:gd name="csX17" fmla="*/ 6305341 w 7063992"/>
              <a:gd name="csY17" fmla="*/ 263457 h 646690"/>
              <a:gd name="csX18" fmla="*/ 6390752 w 7063992"/>
              <a:gd name="csY18" fmla="*/ 283554 h 646690"/>
              <a:gd name="csX19" fmla="*/ 6541477 w 7063992"/>
              <a:gd name="csY19" fmla="*/ 514666 h 646690"/>
              <a:gd name="csX20" fmla="*/ 6626888 w 7063992"/>
              <a:gd name="csY20" fmla="*/ 610125 h 646690"/>
              <a:gd name="csX21" fmla="*/ 6847952 w 7063992"/>
              <a:gd name="csY21" fmla="*/ 600077 h 646690"/>
              <a:gd name="csX22" fmla="*/ 7063992 w 7063992"/>
              <a:gd name="csY22" fmla="*/ 499593 h 646690"/>
              <a:gd name="csX0" fmla="*/ 0 w 7063992"/>
              <a:gd name="csY0" fmla="*/ 2200 h 646690"/>
              <a:gd name="csX1" fmla="*/ 1462036 w 7063992"/>
              <a:gd name="csY1" fmla="*/ 2200 h 646690"/>
              <a:gd name="csX2" fmla="*/ 1919236 w 7063992"/>
              <a:gd name="csY2" fmla="*/ 22297 h 646690"/>
              <a:gd name="csX3" fmla="*/ 2260879 w 7063992"/>
              <a:gd name="csY3" fmla="*/ 218239 h 646690"/>
              <a:gd name="csX4" fmla="*/ 2612572 w 7063992"/>
              <a:gd name="csY4" fmla="*/ 394086 h 646690"/>
              <a:gd name="csX5" fmla="*/ 2843683 w 7063992"/>
              <a:gd name="csY5" fmla="*/ 559883 h 646690"/>
              <a:gd name="csX6" fmla="*/ 3049675 w 7063992"/>
              <a:gd name="csY6" fmla="*/ 645294 h 646690"/>
              <a:gd name="csX7" fmla="*/ 3471706 w 7063992"/>
              <a:gd name="csY7" fmla="*/ 615149 h 646690"/>
              <a:gd name="csX8" fmla="*/ 4983983 w 7063992"/>
              <a:gd name="csY8" fmla="*/ 620174 h 646690"/>
              <a:gd name="csX9" fmla="*/ 5300506 w 7063992"/>
              <a:gd name="csY9" fmla="*/ 549835 h 646690"/>
              <a:gd name="csX10" fmla="*/ 5491425 w 7063992"/>
              <a:gd name="csY10" fmla="*/ 303650 h 646690"/>
              <a:gd name="csX11" fmla="*/ 5637126 w 7063992"/>
              <a:gd name="csY11" fmla="*/ 278530 h 646690"/>
              <a:gd name="csX12" fmla="*/ 5802923 w 7063992"/>
              <a:gd name="csY12" fmla="*/ 514666 h 646690"/>
              <a:gd name="csX13" fmla="*/ 5898383 w 7063992"/>
              <a:gd name="csY13" fmla="*/ 610125 h 646690"/>
              <a:gd name="csX14" fmla="*/ 6023987 w 7063992"/>
              <a:gd name="csY14" fmla="*/ 615149 h 646690"/>
              <a:gd name="csX15" fmla="*/ 6169688 w 7063992"/>
              <a:gd name="csY15" fmla="*/ 414182 h 646690"/>
              <a:gd name="csX16" fmla="*/ 6224954 w 7063992"/>
              <a:gd name="csY16" fmla="*/ 318723 h 646690"/>
              <a:gd name="csX17" fmla="*/ 6305341 w 7063992"/>
              <a:gd name="csY17" fmla="*/ 263457 h 646690"/>
              <a:gd name="csX18" fmla="*/ 6390752 w 7063992"/>
              <a:gd name="csY18" fmla="*/ 283554 h 646690"/>
              <a:gd name="csX19" fmla="*/ 6541477 w 7063992"/>
              <a:gd name="csY19" fmla="*/ 514666 h 646690"/>
              <a:gd name="csX20" fmla="*/ 6626888 w 7063992"/>
              <a:gd name="csY20" fmla="*/ 610125 h 646690"/>
              <a:gd name="csX21" fmla="*/ 6847952 w 7063992"/>
              <a:gd name="csY21" fmla="*/ 600077 h 646690"/>
              <a:gd name="csX22" fmla="*/ 7063992 w 7063992"/>
              <a:gd name="csY22" fmla="*/ 499593 h 646690"/>
              <a:gd name="csX0" fmla="*/ 0 w 7063992"/>
              <a:gd name="csY0" fmla="*/ 2200 h 632334"/>
              <a:gd name="csX1" fmla="*/ 1462036 w 7063992"/>
              <a:gd name="csY1" fmla="*/ 2200 h 632334"/>
              <a:gd name="csX2" fmla="*/ 1919236 w 7063992"/>
              <a:gd name="csY2" fmla="*/ 22297 h 632334"/>
              <a:gd name="csX3" fmla="*/ 2260879 w 7063992"/>
              <a:gd name="csY3" fmla="*/ 218239 h 632334"/>
              <a:gd name="csX4" fmla="*/ 2612572 w 7063992"/>
              <a:gd name="csY4" fmla="*/ 394086 h 632334"/>
              <a:gd name="csX5" fmla="*/ 2843683 w 7063992"/>
              <a:gd name="csY5" fmla="*/ 559883 h 632334"/>
              <a:gd name="csX6" fmla="*/ 3094893 w 7063992"/>
              <a:gd name="csY6" fmla="*/ 625197 h 632334"/>
              <a:gd name="csX7" fmla="*/ 3471706 w 7063992"/>
              <a:gd name="csY7" fmla="*/ 615149 h 632334"/>
              <a:gd name="csX8" fmla="*/ 4983983 w 7063992"/>
              <a:gd name="csY8" fmla="*/ 620174 h 632334"/>
              <a:gd name="csX9" fmla="*/ 5300506 w 7063992"/>
              <a:gd name="csY9" fmla="*/ 549835 h 632334"/>
              <a:gd name="csX10" fmla="*/ 5491425 w 7063992"/>
              <a:gd name="csY10" fmla="*/ 303650 h 632334"/>
              <a:gd name="csX11" fmla="*/ 5637126 w 7063992"/>
              <a:gd name="csY11" fmla="*/ 278530 h 632334"/>
              <a:gd name="csX12" fmla="*/ 5802923 w 7063992"/>
              <a:gd name="csY12" fmla="*/ 514666 h 632334"/>
              <a:gd name="csX13" fmla="*/ 5898383 w 7063992"/>
              <a:gd name="csY13" fmla="*/ 610125 h 632334"/>
              <a:gd name="csX14" fmla="*/ 6023987 w 7063992"/>
              <a:gd name="csY14" fmla="*/ 615149 h 632334"/>
              <a:gd name="csX15" fmla="*/ 6169688 w 7063992"/>
              <a:gd name="csY15" fmla="*/ 414182 h 632334"/>
              <a:gd name="csX16" fmla="*/ 6224954 w 7063992"/>
              <a:gd name="csY16" fmla="*/ 318723 h 632334"/>
              <a:gd name="csX17" fmla="*/ 6305341 w 7063992"/>
              <a:gd name="csY17" fmla="*/ 263457 h 632334"/>
              <a:gd name="csX18" fmla="*/ 6390752 w 7063992"/>
              <a:gd name="csY18" fmla="*/ 283554 h 632334"/>
              <a:gd name="csX19" fmla="*/ 6541477 w 7063992"/>
              <a:gd name="csY19" fmla="*/ 514666 h 632334"/>
              <a:gd name="csX20" fmla="*/ 6626888 w 7063992"/>
              <a:gd name="csY20" fmla="*/ 610125 h 632334"/>
              <a:gd name="csX21" fmla="*/ 6847952 w 7063992"/>
              <a:gd name="csY21" fmla="*/ 600077 h 632334"/>
              <a:gd name="csX22" fmla="*/ 7063992 w 7063992"/>
              <a:gd name="csY22" fmla="*/ 499593 h 632334"/>
              <a:gd name="csX0" fmla="*/ 0 w 7063992"/>
              <a:gd name="csY0" fmla="*/ 2200 h 637036"/>
              <a:gd name="csX1" fmla="*/ 1462036 w 7063992"/>
              <a:gd name="csY1" fmla="*/ 2200 h 637036"/>
              <a:gd name="csX2" fmla="*/ 1919236 w 7063992"/>
              <a:gd name="csY2" fmla="*/ 22297 h 637036"/>
              <a:gd name="csX3" fmla="*/ 2260879 w 7063992"/>
              <a:gd name="csY3" fmla="*/ 218239 h 637036"/>
              <a:gd name="csX4" fmla="*/ 2612572 w 7063992"/>
              <a:gd name="csY4" fmla="*/ 394086 h 637036"/>
              <a:gd name="csX5" fmla="*/ 2843683 w 7063992"/>
              <a:gd name="csY5" fmla="*/ 559883 h 637036"/>
              <a:gd name="csX6" fmla="*/ 3069772 w 7063992"/>
              <a:gd name="csY6" fmla="*/ 635245 h 637036"/>
              <a:gd name="csX7" fmla="*/ 3471706 w 7063992"/>
              <a:gd name="csY7" fmla="*/ 615149 h 637036"/>
              <a:gd name="csX8" fmla="*/ 4983983 w 7063992"/>
              <a:gd name="csY8" fmla="*/ 620174 h 637036"/>
              <a:gd name="csX9" fmla="*/ 5300506 w 7063992"/>
              <a:gd name="csY9" fmla="*/ 549835 h 637036"/>
              <a:gd name="csX10" fmla="*/ 5491425 w 7063992"/>
              <a:gd name="csY10" fmla="*/ 303650 h 637036"/>
              <a:gd name="csX11" fmla="*/ 5637126 w 7063992"/>
              <a:gd name="csY11" fmla="*/ 278530 h 637036"/>
              <a:gd name="csX12" fmla="*/ 5802923 w 7063992"/>
              <a:gd name="csY12" fmla="*/ 514666 h 637036"/>
              <a:gd name="csX13" fmla="*/ 5898383 w 7063992"/>
              <a:gd name="csY13" fmla="*/ 610125 h 637036"/>
              <a:gd name="csX14" fmla="*/ 6023987 w 7063992"/>
              <a:gd name="csY14" fmla="*/ 615149 h 637036"/>
              <a:gd name="csX15" fmla="*/ 6169688 w 7063992"/>
              <a:gd name="csY15" fmla="*/ 414182 h 637036"/>
              <a:gd name="csX16" fmla="*/ 6224954 w 7063992"/>
              <a:gd name="csY16" fmla="*/ 318723 h 637036"/>
              <a:gd name="csX17" fmla="*/ 6305341 w 7063992"/>
              <a:gd name="csY17" fmla="*/ 263457 h 637036"/>
              <a:gd name="csX18" fmla="*/ 6390752 w 7063992"/>
              <a:gd name="csY18" fmla="*/ 283554 h 637036"/>
              <a:gd name="csX19" fmla="*/ 6541477 w 7063992"/>
              <a:gd name="csY19" fmla="*/ 514666 h 637036"/>
              <a:gd name="csX20" fmla="*/ 6626888 w 7063992"/>
              <a:gd name="csY20" fmla="*/ 610125 h 637036"/>
              <a:gd name="csX21" fmla="*/ 6847952 w 7063992"/>
              <a:gd name="csY21" fmla="*/ 600077 h 637036"/>
              <a:gd name="csX22" fmla="*/ 7063992 w 7063992"/>
              <a:gd name="csY22" fmla="*/ 499593 h 637036"/>
              <a:gd name="csX0" fmla="*/ 0 w 7063992"/>
              <a:gd name="csY0" fmla="*/ 8088 h 642924"/>
              <a:gd name="csX1" fmla="*/ 1462036 w 7063992"/>
              <a:gd name="csY1" fmla="*/ 8088 h 642924"/>
              <a:gd name="csX2" fmla="*/ 1919236 w 7063992"/>
              <a:gd name="csY2" fmla="*/ 18136 h 642924"/>
              <a:gd name="csX3" fmla="*/ 2260879 w 7063992"/>
              <a:gd name="csY3" fmla="*/ 224127 h 642924"/>
              <a:gd name="csX4" fmla="*/ 2612572 w 7063992"/>
              <a:gd name="csY4" fmla="*/ 399974 h 642924"/>
              <a:gd name="csX5" fmla="*/ 2843683 w 7063992"/>
              <a:gd name="csY5" fmla="*/ 565771 h 642924"/>
              <a:gd name="csX6" fmla="*/ 3069772 w 7063992"/>
              <a:gd name="csY6" fmla="*/ 641133 h 642924"/>
              <a:gd name="csX7" fmla="*/ 3471706 w 7063992"/>
              <a:gd name="csY7" fmla="*/ 621037 h 642924"/>
              <a:gd name="csX8" fmla="*/ 4983983 w 7063992"/>
              <a:gd name="csY8" fmla="*/ 626062 h 642924"/>
              <a:gd name="csX9" fmla="*/ 5300506 w 7063992"/>
              <a:gd name="csY9" fmla="*/ 555723 h 642924"/>
              <a:gd name="csX10" fmla="*/ 5491425 w 7063992"/>
              <a:gd name="csY10" fmla="*/ 309538 h 642924"/>
              <a:gd name="csX11" fmla="*/ 5637126 w 7063992"/>
              <a:gd name="csY11" fmla="*/ 284418 h 642924"/>
              <a:gd name="csX12" fmla="*/ 5802923 w 7063992"/>
              <a:gd name="csY12" fmla="*/ 520554 h 642924"/>
              <a:gd name="csX13" fmla="*/ 5898383 w 7063992"/>
              <a:gd name="csY13" fmla="*/ 616013 h 642924"/>
              <a:gd name="csX14" fmla="*/ 6023987 w 7063992"/>
              <a:gd name="csY14" fmla="*/ 621037 h 642924"/>
              <a:gd name="csX15" fmla="*/ 6169688 w 7063992"/>
              <a:gd name="csY15" fmla="*/ 420070 h 642924"/>
              <a:gd name="csX16" fmla="*/ 6224954 w 7063992"/>
              <a:gd name="csY16" fmla="*/ 324611 h 642924"/>
              <a:gd name="csX17" fmla="*/ 6305341 w 7063992"/>
              <a:gd name="csY17" fmla="*/ 269345 h 642924"/>
              <a:gd name="csX18" fmla="*/ 6390752 w 7063992"/>
              <a:gd name="csY18" fmla="*/ 289442 h 642924"/>
              <a:gd name="csX19" fmla="*/ 6541477 w 7063992"/>
              <a:gd name="csY19" fmla="*/ 520554 h 642924"/>
              <a:gd name="csX20" fmla="*/ 6626888 w 7063992"/>
              <a:gd name="csY20" fmla="*/ 616013 h 642924"/>
              <a:gd name="csX21" fmla="*/ 6847952 w 7063992"/>
              <a:gd name="csY21" fmla="*/ 605965 h 642924"/>
              <a:gd name="csX22" fmla="*/ 7063992 w 7063992"/>
              <a:gd name="csY22" fmla="*/ 505481 h 642924"/>
              <a:gd name="csX0" fmla="*/ 0 w 7063992"/>
              <a:gd name="csY0" fmla="*/ 8088 h 642924"/>
              <a:gd name="csX1" fmla="*/ 1462036 w 7063992"/>
              <a:gd name="csY1" fmla="*/ 8088 h 642924"/>
              <a:gd name="csX2" fmla="*/ 1919236 w 7063992"/>
              <a:gd name="csY2" fmla="*/ 18136 h 642924"/>
              <a:gd name="csX3" fmla="*/ 2260879 w 7063992"/>
              <a:gd name="csY3" fmla="*/ 224127 h 642924"/>
              <a:gd name="csX4" fmla="*/ 2612572 w 7063992"/>
              <a:gd name="csY4" fmla="*/ 399974 h 642924"/>
              <a:gd name="csX5" fmla="*/ 2843683 w 7063992"/>
              <a:gd name="csY5" fmla="*/ 565771 h 642924"/>
              <a:gd name="csX6" fmla="*/ 3069772 w 7063992"/>
              <a:gd name="csY6" fmla="*/ 641133 h 642924"/>
              <a:gd name="csX7" fmla="*/ 3471706 w 7063992"/>
              <a:gd name="csY7" fmla="*/ 621037 h 642924"/>
              <a:gd name="csX8" fmla="*/ 4983983 w 7063992"/>
              <a:gd name="csY8" fmla="*/ 626062 h 642924"/>
              <a:gd name="csX9" fmla="*/ 5330651 w 7063992"/>
              <a:gd name="csY9" fmla="*/ 575819 h 642924"/>
              <a:gd name="csX10" fmla="*/ 5491425 w 7063992"/>
              <a:gd name="csY10" fmla="*/ 309538 h 642924"/>
              <a:gd name="csX11" fmla="*/ 5637126 w 7063992"/>
              <a:gd name="csY11" fmla="*/ 284418 h 642924"/>
              <a:gd name="csX12" fmla="*/ 5802923 w 7063992"/>
              <a:gd name="csY12" fmla="*/ 520554 h 642924"/>
              <a:gd name="csX13" fmla="*/ 5898383 w 7063992"/>
              <a:gd name="csY13" fmla="*/ 616013 h 642924"/>
              <a:gd name="csX14" fmla="*/ 6023987 w 7063992"/>
              <a:gd name="csY14" fmla="*/ 621037 h 642924"/>
              <a:gd name="csX15" fmla="*/ 6169688 w 7063992"/>
              <a:gd name="csY15" fmla="*/ 420070 h 642924"/>
              <a:gd name="csX16" fmla="*/ 6224954 w 7063992"/>
              <a:gd name="csY16" fmla="*/ 324611 h 642924"/>
              <a:gd name="csX17" fmla="*/ 6305341 w 7063992"/>
              <a:gd name="csY17" fmla="*/ 269345 h 642924"/>
              <a:gd name="csX18" fmla="*/ 6390752 w 7063992"/>
              <a:gd name="csY18" fmla="*/ 289442 h 642924"/>
              <a:gd name="csX19" fmla="*/ 6541477 w 7063992"/>
              <a:gd name="csY19" fmla="*/ 520554 h 642924"/>
              <a:gd name="csX20" fmla="*/ 6626888 w 7063992"/>
              <a:gd name="csY20" fmla="*/ 616013 h 642924"/>
              <a:gd name="csX21" fmla="*/ 6847952 w 7063992"/>
              <a:gd name="csY21" fmla="*/ 605965 h 642924"/>
              <a:gd name="csX22" fmla="*/ 7063992 w 7063992"/>
              <a:gd name="csY22" fmla="*/ 505481 h 642924"/>
              <a:gd name="csX0" fmla="*/ 0 w 7063992"/>
              <a:gd name="csY0" fmla="*/ 8088 h 642924"/>
              <a:gd name="csX1" fmla="*/ 1462036 w 7063992"/>
              <a:gd name="csY1" fmla="*/ 8088 h 642924"/>
              <a:gd name="csX2" fmla="*/ 1919236 w 7063992"/>
              <a:gd name="csY2" fmla="*/ 18136 h 642924"/>
              <a:gd name="csX3" fmla="*/ 2260879 w 7063992"/>
              <a:gd name="csY3" fmla="*/ 224127 h 642924"/>
              <a:gd name="csX4" fmla="*/ 2612572 w 7063992"/>
              <a:gd name="csY4" fmla="*/ 399974 h 642924"/>
              <a:gd name="csX5" fmla="*/ 2843683 w 7063992"/>
              <a:gd name="csY5" fmla="*/ 565771 h 642924"/>
              <a:gd name="csX6" fmla="*/ 3069772 w 7063992"/>
              <a:gd name="csY6" fmla="*/ 641133 h 642924"/>
              <a:gd name="csX7" fmla="*/ 3471706 w 7063992"/>
              <a:gd name="csY7" fmla="*/ 621037 h 642924"/>
              <a:gd name="csX8" fmla="*/ 4958862 w 7063992"/>
              <a:gd name="csY8" fmla="*/ 626062 h 642924"/>
              <a:gd name="csX9" fmla="*/ 5330651 w 7063992"/>
              <a:gd name="csY9" fmla="*/ 575819 h 642924"/>
              <a:gd name="csX10" fmla="*/ 5491425 w 7063992"/>
              <a:gd name="csY10" fmla="*/ 309538 h 642924"/>
              <a:gd name="csX11" fmla="*/ 5637126 w 7063992"/>
              <a:gd name="csY11" fmla="*/ 284418 h 642924"/>
              <a:gd name="csX12" fmla="*/ 5802923 w 7063992"/>
              <a:gd name="csY12" fmla="*/ 520554 h 642924"/>
              <a:gd name="csX13" fmla="*/ 5898383 w 7063992"/>
              <a:gd name="csY13" fmla="*/ 616013 h 642924"/>
              <a:gd name="csX14" fmla="*/ 6023987 w 7063992"/>
              <a:gd name="csY14" fmla="*/ 621037 h 642924"/>
              <a:gd name="csX15" fmla="*/ 6169688 w 7063992"/>
              <a:gd name="csY15" fmla="*/ 420070 h 642924"/>
              <a:gd name="csX16" fmla="*/ 6224954 w 7063992"/>
              <a:gd name="csY16" fmla="*/ 324611 h 642924"/>
              <a:gd name="csX17" fmla="*/ 6305341 w 7063992"/>
              <a:gd name="csY17" fmla="*/ 269345 h 642924"/>
              <a:gd name="csX18" fmla="*/ 6390752 w 7063992"/>
              <a:gd name="csY18" fmla="*/ 289442 h 642924"/>
              <a:gd name="csX19" fmla="*/ 6541477 w 7063992"/>
              <a:gd name="csY19" fmla="*/ 520554 h 642924"/>
              <a:gd name="csX20" fmla="*/ 6626888 w 7063992"/>
              <a:gd name="csY20" fmla="*/ 616013 h 642924"/>
              <a:gd name="csX21" fmla="*/ 6847952 w 7063992"/>
              <a:gd name="csY21" fmla="*/ 605965 h 642924"/>
              <a:gd name="csX22" fmla="*/ 7063992 w 7063992"/>
              <a:gd name="csY22" fmla="*/ 505481 h 642924"/>
              <a:gd name="csX0" fmla="*/ 0 w 7063992"/>
              <a:gd name="csY0" fmla="*/ 8088 h 642924"/>
              <a:gd name="csX1" fmla="*/ 1462036 w 7063992"/>
              <a:gd name="csY1" fmla="*/ 8088 h 642924"/>
              <a:gd name="csX2" fmla="*/ 1919236 w 7063992"/>
              <a:gd name="csY2" fmla="*/ 18136 h 642924"/>
              <a:gd name="csX3" fmla="*/ 2260879 w 7063992"/>
              <a:gd name="csY3" fmla="*/ 224127 h 642924"/>
              <a:gd name="csX4" fmla="*/ 2612572 w 7063992"/>
              <a:gd name="csY4" fmla="*/ 399974 h 642924"/>
              <a:gd name="csX5" fmla="*/ 2843683 w 7063992"/>
              <a:gd name="csY5" fmla="*/ 565771 h 642924"/>
              <a:gd name="csX6" fmla="*/ 3069772 w 7063992"/>
              <a:gd name="csY6" fmla="*/ 641133 h 642924"/>
              <a:gd name="csX7" fmla="*/ 3471706 w 7063992"/>
              <a:gd name="csY7" fmla="*/ 621037 h 642924"/>
              <a:gd name="csX8" fmla="*/ 4958862 w 7063992"/>
              <a:gd name="csY8" fmla="*/ 626062 h 642924"/>
              <a:gd name="csX9" fmla="*/ 5335675 w 7063992"/>
              <a:gd name="csY9" fmla="*/ 560747 h 642924"/>
              <a:gd name="csX10" fmla="*/ 5491425 w 7063992"/>
              <a:gd name="csY10" fmla="*/ 309538 h 642924"/>
              <a:gd name="csX11" fmla="*/ 5637126 w 7063992"/>
              <a:gd name="csY11" fmla="*/ 284418 h 642924"/>
              <a:gd name="csX12" fmla="*/ 5802923 w 7063992"/>
              <a:gd name="csY12" fmla="*/ 520554 h 642924"/>
              <a:gd name="csX13" fmla="*/ 5898383 w 7063992"/>
              <a:gd name="csY13" fmla="*/ 616013 h 642924"/>
              <a:gd name="csX14" fmla="*/ 6023987 w 7063992"/>
              <a:gd name="csY14" fmla="*/ 621037 h 642924"/>
              <a:gd name="csX15" fmla="*/ 6169688 w 7063992"/>
              <a:gd name="csY15" fmla="*/ 420070 h 642924"/>
              <a:gd name="csX16" fmla="*/ 6224954 w 7063992"/>
              <a:gd name="csY16" fmla="*/ 324611 h 642924"/>
              <a:gd name="csX17" fmla="*/ 6305341 w 7063992"/>
              <a:gd name="csY17" fmla="*/ 269345 h 642924"/>
              <a:gd name="csX18" fmla="*/ 6390752 w 7063992"/>
              <a:gd name="csY18" fmla="*/ 289442 h 642924"/>
              <a:gd name="csX19" fmla="*/ 6541477 w 7063992"/>
              <a:gd name="csY19" fmla="*/ 520554 h 642924"/>
              <a:gd name="csX20" fmla="*/ 6626888 w 7063992"/>
              <a:gd name="csY20" fmla="*/ 616013 h 642924"/>
              <a:gd name="csX21" fmla="*/ 6847952 w 7063992"/>
              <a:gd name="csY21" fmla="*/ 605965 h 642924"/>
              <a:gd name="csX22" fmla="*/ 7063992 w 7063992"/>
              <a:gd name="csY22" fmla="*/ 505481 h 642924"/>
              <a:gd name="csX0" fmla="*/ 0 w 7063992"/>
              <a:gd name="csY0" fmla="*/ 8088 h 642924"/>
              <a:gd name="csX1" fmla="*/ 1462036 w 7063992"/>
              <a:gd name="csY1" fmla="*/ 8088 h 642924"/>
              <a:gd name="csX2" fmla="*/ 1919236 w 7063992"/>
              <a:gd name="csY2" fmla="*/ 18136 h 642924"/>
              <a:gd name="csX3" fmla="*/ 2260879 w 7063992"/>
              <a:gd name="csY3" fmla="*/ 224127 h 642924"/>
              <a:gd name="csX4" fmla="*/ 2612572 w 7063992"/>
              <a:gd name="csY4" fmla="*/ 399974 h 642924"/>
              <a:gd name="csX5" fmla="*/ 2843683 w 7063992"/>
              <a:gd name="csY5" fmla="*/ 565771 h 642924"/>
              <a:gd name="csX6" fmla="*/ 3069772 w 7063992"/>
              <a:gd name="csY6" fmla="*/ 641133 h 642924"/>
              <a:gd name="csX7" fmla="*/ 3471706 w 7063992"/>
              <a:gd name="csY7" fmla="*/ 621037 h 642924"/>
              <a:gd name="csX8" fmla="*/ 4958862 w 7063992"/>
              <a:gd name="csY8" fmla="*/ 626062 h 642924"/>
              <a:gd name="csX9" fmla="*/ 5335675 w 7063992"/>
              <a:gd name="csY9" fmla="*/ 560747 h 642924"/>
              <a:gd name="csX10" fmla="*/ 5501473 w 7063992"/>
              <a:gd name="csY10" fmla="*/ 329634 h 642924"/>
              <a:gd name="csX11" fmla="*/ 5637126 w 7063992"/>
              <a:gd name="csY11" fmla="*/ 284418 h 642924"/>
              <a:gd name="csX12" fmla="*/ 5802923 w 7063992"/>
              <a:gd name="csY12" fmla="*/ 520554 h 642924"/>
              <a:gd name="csX13" fmla="*/ 5898383 w 7063992"/>
              <a:gd name="csY13" fmla="*/ 616013 h 642924"/>
              <a:gd name="csX14" fmla="*/ 6023987 w 7063992"/>
              <a:gd name="csY14" fmla="*/ 621037 h 642924"/>
              <a:gd name="csX15" fmla="*/ 6169688 w 7063992"/>
              <a:gd name="csY15" fmla="*/ 420070 h 642924"/>
              <a:gd name="csX16" fmla="*/ 6224954 w 7063992"/>
              <a:gd name="csY16" fmla="*/ 324611 h 642924"/>
              <a:gd name="csX17" fmla="*/ 6305341 w 7063992"/>
              <a:gd name="csY17" fmla="*/ 269345 h 642924"/>
              <a:gd name="csX18" fmla="*/ 6390752 w 7063992"/>
              <a:gd name="csY18" fmla="*/ 289442 h 642924"/>
              <a:gd name="csX19" fmla="*/ 6541477 w 7063992"/>
              <a:gd name="csY19" fmla="*/ 520554 h 642924"/>
              <a:gd name="csX20" fmla="*/ 6626888 w 7063992"/>
              <a:gd name="csY20" fmla="*/ 616013 h 642924"/>
              <a:gd name="csX21" fmla="*/ 6847952 w 7063992"/>
              <a:gd name="csY21" fmla="*/ 605965 h 642924"/>
              <a:gd name="csX22" fmla="*/ 7063992 w 7063992"/>
              <a:gd name="csY22" fmla="*/ 505481 h 642924"/>
              <a:gd name="csX0" fmla="*/ 0 w 7063992"/>
              <a:gd name="csY0" fmla="*/ 8088 h 642924"/>
              <a:gd name="csX1" fmla="*/ 1462036 w 7063992"/>
              <a:gd name="csY1" fmla="*/ 8088 h 642924"/>
              <a:gd name="csX2" fmla="*/ 1919236 w 7063992"/>
              <a:gd name="csY2" fmla="*/ 18136 h 642924"/>
              <a:gd name="csX3" fmla="*/ 2260879 w 7063992"/>
              <a:gd name="csY3" fmla="*/ 224127 h 642924"/>
              <a:gd name="csX4" fmla="*/ 2612572 w 7063992"/>
              <a:gd name="csY4" fmla="*/ 399974 h 642924"/>
              <a:gd name="csX5" fmla="*/ 2843683 w 7063992"/>
              <a:gd name="csY5" fmla="*/ 565771 h 642924"/>
              <a:gd name="csX6" fmla="*/ 3069772 w 7063992"/>
              <a:gd name="csY6" fmla="*/ 641133 h 642924"/>
              <a:gd name="csX7" fmla="*/ 3471706 w 7063992"/>
              <a:gd name="csY7" fmla="*/ 621037 h 642924"/>
              <a:gd name="csX8" fmla="*/ 4958862 w 7063992"/>
              <a:gd name="csY8" fmla="*/ 626062 h 642924"/>
              <a:gd name="csX9" fmla="*/ 5335675 w 7063992"/>
              <a:gd name="csY9" fmla="*/ 560747 h 642924"/>
              <a:gd name="csX10" fmla="*/ 5496449 w 7063992"/>
              <a:gd name="csY10" fmla="*/ 309537 h 642924"/>
              <a:gd name="csX11" fmla="*/ 5637126 w 7063992"/>
              <a:gd name="csY11" fmla="*/ 284418 h 642924"/>
              <a:gd name="csX12" fmla="*/ 5802923 w 7063992"/>
              <a:gd name="csY12" fmla="*/ 520554 h 642924"/>
              <a:gd name="csX13" fmla="*/ 5898383 w 7063992"/>
              <a:gd name="csY13" fmla="*/ 616013 h 642924"/>
              <a:gd name="csX14" fmla="*/ 6023987 w 7063992"/>
              <a:gd name="csY14" fmla="*/ 621037 h 642924"/>
              <a:gd name="csX15" fmla="*/ 6169688 w 7063992"/>
              <a:gd name="csY15" fmla="*/ 420070 h 642924"/>
              <a:gd name="csX16" fmla="*/ 6224954 w 7063992"/>
              <a:gd name="csY16" fmla="*/ 324611 h 642924"/>
              <a:gd name="csX17" fmla="*/ 6305341 w 7063992"/>
              <a:gd name="csY17" fmla="*/ 269345 h 642924"/>
              <a:gd name="csX18" fmla="*/ 6390752 w 7063992"/>
              <a:gd name="csY18" fmla="*/ 289442 h 642924"/>
              <a:gd name="csX19" fmla="*/ 6541477 w 7063992"/>
              <a:gd name="csY19" fmla="*/ 520554 h 642924"/>
              <a:gd name="csX20" fmla="*/ 6626888 w 7063992"/>
              <a:gd name="csY20" fmla="*/ 616013 h 642924"/>
              <a:gd name="csX21" fmla="*/ 6847952 w 7063992"/>
              <a:gd name="csY21" fmla="*/ 605965 h 642924"/>
              <a:gd name="csX22" fmla="*/ 7063992 w 7063992"/>
              <a:gd name="csY22" fmla="*/ 505481 h 642924"/>
              <a:gd name="csX0" fmla="*/ 0 w 7063992"/>
              <a:gd name="csY0" fmla="*/ 8088 h 642924"/>
              <a:gd name="csX1" fmla="*/ 1462036 w 7063992"/>
              <a:gd name="csY1" fmla="*/ 8088 h 642924"/>
              <a:gd name="csX2" fmla="*/ 1919236 w 7063992"/>
              <a:gd name="csY2" fmla="*/ 18136 h 642924"/>
              <a:gd name="csX3" fmla="*/ 2260879 w 7063992"/>
              <a:gd name="csY3" fmla="*/ 224127 h 642924"/>
              <a:gd name="csX4" fmla="*/ 2612572 w 7063992"/>
              <a:gd name="csY4" fmla="*/ 399974 h 642924"/>
              <a:gd name="csX5" fmla="*/ 2843683 w 7063992"/>
              <a:gd name="csY5" fmla="*/ 565771 h 642924"/>
              <a:gd name="csX6" fmla="*/ 3069772 w 7063992"/>
              <a:gd name="csY6" fmla="*/ 641133 h 642924"/>
              <a:gd name="csX7" fmla="*/ 3471706 w 7063992"/>
              <a:gd name="csY7" fmla="*/ 621037 h 642924"/>
              <a:gd name="csX8" fmla="*/ 4958862 w 7063992"/>
              <a:gd name="csY8" fmla="*/ 626062 h 642924"/>
              <a:gd name="csX9" fmla="*/ 5335675 w 7063992"/>
              <a:gd name="csY9" fmla="*/ 560747 h 642924"/>
              <a:gd name="csX10" fmla="*/ 5496449 w 7063992"/>
              <a:gd name="csY10" fmla="*/ 309537 h 642924"/>
              <a:gd name="csX11" fmla="*/ 5637126 w 7063992"/>
              <a:gd name="csY11" fmla="*/ 284418 h 642924"/>
              <a:gd name="csX12" fmla="*/ 5802923 w 7063992"/>
              <a:gd name="csY12" fmla="*/ 520554 h 642924"/>
              <a:gd name="csX13" fmla="*/ 5898383 w 7063992"/>
              <a:gd name="csY13" fmla="*/ 616013 h 642924"/>
              <a:gd name="csX14" fmla="*/ 6023987 w 7063992"/>
              <a:gd name="csY14" fmla="*/ 621037 h 642924"/>
              <a:gd name="csX15" fmla="*/ 6169688 w 7063992"/>
              <a:gd name="csY15" fmla="*/ 420070 h 642924"/>
              <a:gd name="csX16" fmla="*/ 6224954 w 7063992"/>
              <a:gd name="csY16" fmla="*/ 324611 h 642924"/>
              <a:gd name="csX17" fmla="*/ 6305341 w 7063992"/>
              <a:gd name="csY17" fmla="*/ 269345 h 642924"/>
              <a:gd name="csX18" fmla="*/ 6390752 w 7063992"/>
              <a:gd name="csY18" fmla="*/ 289442 h 642924"/>
              <a:gd name="csX19" fmla="*/ 6541477 w 7063992"/>
              <a:gd name="csY19" fmla="*/ 520554 h 642924"/>
              <a:gd name="csX20" fmla="*/ 6677130 w 7063992"/>
              <a:gd name="csY20" fmla="*/ 621037 h 642924"/>
              <a:gd name="csX21" fmla="*/ 6847952 w 7063992"/>
              <a:gd name="csY21" fmla="*/ 605965 h 642924"/>
              <a:gd name="csX22" fmla="*/ 7063992 w 7063992"/>
              <a:gd name="csY22" fmla="*/ 505481 h 642924"/>
              <a:gd name="csX0" fmla="*/ 0 w 7063992"/>
              <a:gd name="csY0" fmla="*/ 8088 h 642924"/>
              <a:gd name="csX1" fmla="*/ 1462036 w 7063992"/>
              <a:gd name="csY1" fmla="*/ 8088 h 642924"/>
              <a:gd name="csX2" fmla="*/ 1919236 w 7063992"/>
              <a:gd name="csY2" fmla="*/ 18136 h 642924"/>
              <a:gd name="csX3" fmla="*/ 2260879 w 7063992"/>
              <a:gd name="csY3" fmla="*/ 224127 h 642924"/>
              <a:gd name="csX4" fmla="*/ 2612572 w 7063992"/>
              <a:gd name="csY4" fmla="*/ 399974 h 642924"/>
              <a:gd name="csX5" fmla="*/ 2843683 w 7063992"/>
              <a:gd name="csY5" fmla="*/ 565771 h 642924"/>
              <a:gd name="csX6" fmla="*/ 3069772 w 7063992"/>
              <a:gd name="csY6" fmla="*/ 641133 h 642924"/>
              <a:gd name="csX7" fmla="*/ 3471706 w 7063992"/>
              <a:gd name="csY7" fmla="*/ 621037 h 642924"/>
              <a:gd name="csX8" fmla="*/ 4958862 w 7063992"/>
              <a:gd name="csY8" fmla="*/ 626062 h 642924"/>
              <a:gd name="csX9" fmla="*/ 5335675 w 7063992"/>
              <a:gd name="csY9" fmla="*/ 560747 h 642924"/>
              <a:gd name="csX10" fmla="*/ 5496449 w 7063992"/>
              <a:gd name="csY10" fmla="*/ 309537 h 642924"/>
              <a:gd name="csX11" fmla="*/ 5637126 w 7063992"/>
              <a:gd name="csY11" fmla="*/ 284418 h 642924"/>
              <a:gd name="csX12" fmla="*/ 5802923 w 7063992"/>
              <a:gd name="csY12" fmla="*/ 520554 h 642924"/>
              <a:gd name="csX13" fmla="*/ 5898383 w 7063992"/>
              <a:gd name="csY13" fmla="*/ 616013 h 642924"/>
              <a:gd name="csX14" fmla="*/ 6023987 w 7063992"/>
              <a:gd name="csY14" fmla="*/ 621037 h 642924"/>
              <a:gd name="csX15" fmla="*/ 6169688 w 7063992"/>
              <a:gd name="csY15" fmla="*/ 420070 h 642924"/>
              <a:gd name="csX16" fmla="*/ 6224954 w 7063992"/>
              <a:gd name="csY16" fmla="*/ 324611 h 642924"/>
              <a:gd name="csX17" fmla="*/ 6305341 w 7063992"/>
              <a:gd name="csY17" fmla="*/ 269345 h 642924"/>
              <a:gd name="csX18" fmla="*/ 6390752 w 7063992"/>
              <a:gd name="csY18" fmla="*/ 304515 h 642924"/>
              <a:gd name="csX19" fmla="*/ 6541477 w 7063992"/>
              <a:gd name="csY19" fmla="*/ 520554 h 642924"/>
              <a:gd name="csX20" fmla="*/ 6677130 w 7063992"/>
              <a:gd name="csY20" fmla="*/ 621037 h 642924"/>
              <a:gd name="csX21" fmla="*/ 6847952 w 7063992"/>
              <a:gd name="csY21" fmla="*/ 605965 h 642924"/>
              <a:gd name="csX22" fmla="*/ 7063992 w 7063992"/>
              <a:gd name="csY22" fmla="*/ 505481 h 6429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7063992" h="642924">
                <a:moveTo>
                  <a:pt x="0" y="8088"/>
                </a:moveTo>
                <a:lnTo>
                  <a:pt x="1462036" y="8088"/>
                </a:lnTo>
                <a:cubicBezTo>
                  <a:pt x="1781909" y="11437"/>
                  <a:pt x="1786096" y="-17871"/>
                  <a:pt x="1919236" y="18136"/>
                </a:cubicBezTo>
                <a:cubicBezTo>
                  <a:pt x="2052377" y="54143"/>
                  <a:pt x="2145323" y="160487"/>
                  <a:pt x="2260879" y="224127"/>
                </a:cubicBezTo>
                <a:cubicBezTo>
                  <a:pt x="2376435" y="287767"/>
                  <a:pt x="2515438" y="343033"/>
                  <a:pt x="2612572" y="399974"/>
                </a:cubicBezTo>
                <a:cubicBezTo>
                  <a:pt x="2709706" y="456915"/>
                  <a:pt x="2767483" y="525578"/>
                  <a:pt x="2843683" y="565771"/>
                </a:cubicBezTo>
                <a:cubicBezTo>
                  <a:pt x="2919883" y="605964"/>
                  <a:pt x="2965102" y="631922"/>
                  <a:pt x="3069772" y="641133"/>
                </a:cubicBezTo>
                <a:cubicBezTo>
                  <a:pt x="3174442" y="650344"/>
                  <a:pt x="3471706" y="621037"/>
                  <a:pt x="3471706" y="621037"/>
                </a:cubicBezTo>
                <a:lnTo>
                  <a:pt x="4958862" y="626062"/>
                </a:lnTo>
                <a:cubicBezTo>
                  <a:pt x="5263662" y="615176"/>
                  <a:pt x="5246077" y="613501"/>
                  <a:pt x="5335675" y="560747"/>
                </a:cubicBezTo>
                <a:cubicBezTo>
                  <a:pt x="5425273" y="507993"/>
                  <a:pt x="5446207" y="355592"/>
                  <a:pt x="5496449" y="309537"/>
                </a:cubicBezTo>
                <a:cubicBezTo>
                  <a:pt x="5546691" y="263482"/>
                  <a:pt x="5586047" y="249249"/>
                  <a:pt x="5637126" y="284418"/>
                </a:cubicBezTo>
                <a:cubicBezTo>
                  <a:pt x="5688205" y="319587"/>
                  <a:pt x="5759380" y="465288"/>
                  <a:pt x="5802923" y="520554"/>
                </a:cubicBezTo>
                <a:cubicBezTo>
                  <a:pt x="5846466" y="575820"/>
                  <a:pt x="5861539" y="599266"/>
                  <a:pt x="5898383" y="616013"/>
                </a:cubicBezTo>
                <a:cubicBezTo>
                  <a:pt x="5935227" y="632760"/>
                  <a:pt x="5978770" y="653694"/>
                  <a:pt x="6023987" y="621037"/>
                </a:cubicBezTo>
                <a:cubicBezTo>
                  <a:pt x="6069204" y="588380"/>
                  <a:pt x="6136194" y="469474"/>
                  <a:pt x="6169688" y="420070"/>
                </a:cubicBezTo>
                <a:cubicBezTo>
                  <a:pt x="6203183" y="370666"/>
                  <a:pt x="6202345" y="349732"/>
                  <a:pt x="6224954" y="324611"/>
                </a:cubicBezTo>
                <a:cubicBezTo>
                  <a:pt x="6247563" y="299490"/>
                  <a:pt x="6277708" y="272694"/>
                  <a:pt x="6305341" y="269345"/>
                </a:cubicBezTo>
                <a:cubicBezTo>
                  <a:pt x="6332974" y="265996"/>
                  <a:pt x="6351396" y="262647"/>
                  <a:pt x="6390752" y="304515"/>
                </a:cubicBezTo>
                <a:cubicBezTo>
                  <a:pt x="6430108" y="346383"/>
                  <a:pt x="6493747" y="467800"/>
                  <a:pt x="6541477" y="520554"/>
                </a:cubicBezTo>
                <a:cubicBezTo>
                  <a:pt x="6589207" y="573308"/>
                  <a:pt x="6626051" y="606802"/>
                  <a:pt x="6677130" y="621037"/>
                </a:cubicBezTo>
                <a:cubicBezTo>
                  <a:pt x="6728209" y="635272"/>
                  <a:pt x="6775101" y="624387"/>
                  <a:pt x="6847952" y="605965"/>
                </a:cubicBezTo>
                <a:cubicBezTo>
                  <a:pt x="6920803" y="587543"/>
                  <a:pt x="6992397" y="546512"/>
                  <a:pt x="7063992" y="505481"/>
                </a:cubicBezTo>
              </a:path>
            </a:pathLst>
          </a:cu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C1651D76-C060-58D4-C892-0A9574A313D5}"/>
              </a:ext>
            </a:extLst>
          </p:cNvPr>
          <p:cNvSpPr/>
          <p:nvPr/>
        </p:nvSpPr>
        <p:spPr>
          <a:xfrm>
            <a:off x="4265525" y="2870334"/>
            <a:ext cx="1276141" cy="621468"/>
          </a:xfrm>
          <a:custGeom>
            <a:avLst/>
            <a:gdLst>
              <a:gd name="csX0" fmla="*/ 0 w 1276141"/>
              <a:gd name="csY0" fmla="*/ 3495 h 621468"/>
              <a:gd name="csX1" fmla="*/ 281354 w 1276141"/>
              <a:gd name="csY1" fmla="*/ 58761 h 621468"/>
              <a:gd name="csX2" fmla="*/ 437104 w 1276141"/>
              <a:gd name="csY2" fmla="*/ 219534 h 621468"/>
              <a:gd name="csX3" fmla="*/ 487345 w 1276141"/>
              <a:gd name="csY3" fmla="*/ 450646 h 621468"/>
              <a:gd name="csX4" fmla="*/ 567732 w 1276141"/>
              <a:gd name="csY4" fmla="*/ 576251 h 621468"/>
              <a:gd name="csX5" fmla="*/ 708409 w 1276141"/>
              <a:gd name="csY5" fmla="*/ 581275 h 621468"/>
              <a:gd name="csX6" fmla="*/ 798844 w 1276141"/>
              <a:gd name="csY6" fmla="*/ 455670 h 621468"/>
              <a:gd name="csX7" fmla="*/ 793820 w 1276141"/>
              <a:gd name="csY7" fmla="*/ 254703 h 621468"/>
              <a:gd name="csX8" fmla="*/ 879231 w 1276141"/>
              <a:gd name="csY8" fmla="*/ 43688 h 621468"/>
              <a:gd name="csX9" fmla="*/ 1004835 w 1276141"/>
              <a:gd name="csY9" fmla="*/ 3495 h 621468"/>
              <a:gd name="csX10" fmla="*/ 1110343 w 1276141"/>
              <a:gd name="csY10" fmla="*/ 98954 h 621468"/>
              <a:gd name="csX11" fmla="*/ 1125416 w 1276141"/>
              <a:gd name="csY11" fmla="*/ 340114 h 621468"/>
              <a:gd name="csX12" fmla="*/ 1180682 w 1276141"/>
              <a:gd name="csY12" fmla="*/ 505912 h 621468"/>
              <a:gd name="csX13" fmla="*/ 1276141 w 1276141"/>
              <a:gd name="csY13" fmla="*/ 621468 h 6214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276141" h="621468">
                <a:moveTo>
                  <a:pt x="0" y="3495"/>
                </a:moveTo>
                <a:cubicBezTo>
                  <a:pt x="104251" y="13125"/>
                  <a:pt x="208503" y="22755"/>
                  <a:pt x="281354" y="58761"/>
                </a:cubicBezTo>
                <a:cubicBezTo>
                  <a:pt x="354205" y="94767"/>
                  <a:pt x="402772" y="154220"/>
                  <a:pt x="437104" y="219534"/>
                </a:cubicBezTo>
                <a:cubicBezTo>
                  <a:pt x="471436" y="284848"/>
                  <a:pt x="465574" y="391193"/>
                  <a:pt x="487345" y="450646"/>
                </a:cubicBezTo>
                <a:cubicBezTo>
                  <a:pt x="509116" y="510099"/>
                  <a:pt x="530888" y="554480"/>
                  <a:pt x="567732" y="576251"/>
                </a:cubicBezTo>
                <a:cubicBezTo>
                  <a:pt x="604576" y="598023"/>
                  <a:pt x="669890" y="601372"/>
                  <a:pt x="708409" y="581275"/>
                </a:cubicBezTo>
                <a:cubicBezTo>
                  <a:pt x="746928" y="561178"/>
                  <a:pt x="784609" y="510099"/>
                  <a:pt x="798844" y="455670"/>
                </a:cubicBezTo>
                <a:cubicBezTo>
                  <a:pt x="813079" y="401241"/>
                  <a:pt x="780422" y="323367"/>
                  <a:pt x="793820" y="254703"/>
                </a:cubicBezTo>
                <a:cubicBezTo>
                  <a:pt x="807218" y="186039"/>
                  <a:pt x="844062" y="85556"/>
                  <a:pt x="879231" y="43688"/>
                </a:cubicBezTo>
                <a:cubicBezTo>
                  <a:pt x="914400" y="1820"/>
                  <a:pt x="966316" y="-5716"/>
                  <a:pt x="1004835" y="3495"/>
                </a:cubicBezTo>
                <a:cubicBezTo>
                  <a:pt x="1043354" y="12706"/>
                  <a:pt x="1090246" y="42851"/>
                  <a:pt x="1110343" y="98954"/>
                </a:cubicBezTo>
                <a:cubicBezTo>
                  <a:pt x="1130440" y="155057"/>
                  <a:pt x="1113693" y="272288"/>
                  <a:pt x="1125416" y="340114"/>
                </a:cubicBezTo>
                <a:cubicBezTo>
                  <a:pt x="1137139" y="407940"/>
                  <a:pt x="1155561" y="459020"/>
                  <a:pt x="1180682" y="505912"/>
                </a:cubicBezTo>
                <a:cubicBezTo>
                  <a:pt x="1205803" y="552804"/>
                  <a:pt x="1240972" y="587136"/>
                  <a:pt x="1276141" y="621468"/>
                </a:cubicBezTo>
              </a:path>
            </a:pathLst>
          </a:custGeom>
          <a:noFill/>
          <a:ln w="28575">
            <a:solidFill>
              <a:schemeClr val="accent3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69465795-2184-5EAE-EF19-B400B526564B}"/>
              </a:ext>
            </a:extLst>
          </p:cNvPr>
          <p:cNvCxnSpPr>
            <a:stCxn id="85" idx="8"/>
            <a:endCxn id="85" idx="20"/>
          </p:cNvCxnSpPr>
          <p:nvPr/>
        </p:nvCxnSpPr>
        <p:spPr>
          <a:xfrm flipV="1">
            <a:off x="7541288" y="3496826"/>
            <a:ext cx="1718268" cy="5025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C9B1199A-FA8D-3552-0A8C-30E43C74D7B0}"/>
              </a:ext>
            </a:extLst>
          </p:cNvPr>
          <p:cNvSpPr/>
          <p:nvPr/>
        </p:nvSpPr>
        <p:spPr>
          <a:xfrm>
            <a:off x="2572378" y="3973392"/>
            <a:ext cx="7074040" cy="857335"/>
          </a:xfrm>
          <a:custGeom>
            <a:avLst/>
            <a:gdLst>
              <a:gd name="csX0" fmla="*/ 0 w 7074040"/>
              <a:gd name="csY0" fmla="*/ 867939 h 878425"/>
              <a:gd name="csX1" fmla="*/ 1205802 w 7074040"/>
              <a:gd name="csY1" fmla="*/ 857890 h 878425"/>
              <a:gd name="csX2" fmla="*/ 1527349 w 7074040"/>
              <a:gd name="csY2" fmla="*/ 867939 h 878425"/>
              <a:gd name="csX3" fmla="*/ 1748413 w 7074040"/>
              <a:gd name="csY3" fmla="*/ 687068 h 878425"/>
              <a:gd name="csX4" fmla="*/ 1994598 w 7074040"/>
              <a:gd name="csY4" fmla="*/ 305231 h 878425"/>
              <a:gd name="csX5" fmla="*/ 2125226 w 7074040"/>
              <a:gd name="csY5" fmla="*/ 69095 h 878425"/>
              <a:gd name="csX6" fmla="*/ 2321169 w 7074040"/>
              <a:gd name="csY6" fmla="*/ 28901 h 878425"/>
              <a:gd name="csX7" fmla="*/ 2562330 w 7074040"/>
              <a:gd name="csY7" fmla="*/ 460980 h 878425"/>
              <a:gd name="csX8" fmla="*/ 2803490 w 7074040"/>
              <a:gd name="csY8" fmla="*/ 742334 h 878425"/>
              <a:gd name="csX9" fmla="*/ 3004457 w 7074040"/>
              <a:gd name="csY9" fmla="*/ 857890 h 878425"/>
              <a:gd name="csX10" fmla="*/ 3808325 w 7074040"/>
              <a:gd name="csY10" fmla="*/ 867939 h 878425"/>
              <a:gd name="csX11" fmla="*/ 5004079 w 7074040"/>
              <a:gd name="csY11" fmla="*/ 872963 h 878425"/>
              <a:gd name="csX12" fmla="*/ 5205046 w 7074040"/>
              <a:gd name="csY12" fmla="*/ 872963 h 878425"/>
              <a:gd name="csX13" fmla="*/ 5265336 w 7074040"/>
              <a:gd name="csY13" fmla="*/ 812673 h 878425"/>
              <a:gd name="csX14" fmla="*/ 5400989 w 7074040"/>
              <a:gd name="csY14" fmla="*/ 556440 h 878425"/>
              <a:gd name="csX15" fmla="*/ 5496448 w 7074040"/>
              <a:gd name="csY15" fmla="*/ 194699 h 878425"/>
              <a:gd name="csX16" fmla="*/ 5576835 w 7074040"/>
              <a:gd name="csY16" fmla="*/ 94216 h 878425"/>
              <a:gd name="csX17" fmla="*/ 5667270 w 7074040"/>
              <a:gd name="csY17" fmla="*/ 134409 h 878425"/>
              <a:gd name="csX18" fmla="*/ 5742633 w 7074040"/>
              <a:gd name="csY18" fmla="*/ 440884 h 878425"/>
              <a:gd name="csX19" fmla="*/ 5817996 w 7074040"/>
              <a:gd name="csY19" fmla="*/ 792576 h 878425"/>
              <a:gd name="csX20" fmla="*/ 5988818 w 7074040"/>
              <a:gd name="csY20" fmla="*/ 867939 h 878425"/>
              <a:gd name="csX21" fmla="*/ 6179736 w 7074040"/>
              <a:gd name="csY21" fmla="*/ 661947 h 878425"/>
              <a:gd name="csX22" fmla="*/ 6280220 w 7074040"/>
              <a:gd name="csY22" fmla="*/ 536343 h 878425"/>
              <a:gd name="csX23" fmla="*/ 6395776 w 7074040"/>
              <a:gd name="csY23" fmla="*/ 541367 h 878425"/>
              <a:gd name="csX24" fmla="*/ 6551525 w 7074040"/>
              <a:gd name="csY24" fmla="*/ 757407 h 878425"/>
              <a:gd name="csX25" fmla="*/ 6667081 w 7074040"/>
              <a:gd name="csY25" fmla="*/ 847842 h 878425"/>
              <a:gd name="csX26" fmla="*/ 6837903 w 7074040"/>
              <a:gd name="csY26" fmla="*/ 857890 h 878425"/>
              <a:gd name="csX27" fmla="*/ 7074040 w 7074040"/>
              <a:gd name="csY27" fmla="*/ 747358 h 878425"/>
              <a:gd name="csX0" fmla="*/ 0 w 7074040"/>
              <a:gd name="csY0" fmla="*/ 867939 h 878425"/>
              <a:gd name="csX1" fmla="*/ 1065125 w 7074040"/>
              <a:gd name="csY1" fmla="*/ 857890 h 878425"/>
              <a:gd name="csX2" fmla="*/ 1527349 w 7074040"/>
              <a:gd name="csY2" fmla="*/ 867939 h 878425"/>
              <a:gd name="csX3" fmla="*/ 1748413 w 7074040"/>
              <a:gd name="csY3" fmla="*/ 687068 h 878425"/>
              <a:gd name="csX4" fmla="*/ 1994598 w 7074040"/>
              <a:gd name="csY4" fmla="*/ 305231 h 878425"/>
              <a:gd name="csX5" fmla="*/ 2125226 w 7074040"/>
              <a:gd name="csY5" fmla="*/ 69095 h 878425"/>
              <a:gd name="csX6" fmla="*/ 2321169 w 7074040"/>
              <a:gd name="csY6" fmla="*/ 28901 h 878425"/>
              <a:gd name="csX7" fmla="*/ 2562330 w 7074040"/>
              <a:gd name="csY7" fmla="*/ 460980 h 878425"/>
              <a:gd name="csX8" fmla="*/ 2803490 w 7074040"/>
              <a:gd name="csY8" fmla="*/ 742334 h 878425"/>
              <a:gd name="csX9" fmla="*/ 3004457 w 7074040"/>
              <a:gd name="csY9" fmla="*/ 857890 h 878425"/>
              <a:gd name="csX10" fmla="*/ 3808325 w 7074040"/>
              <a:gd name="csY10" fmla="*/ 867939 h 878425"/>
              <a:gd name="csX11" fmla="*/ 5004079 w 7074040"/>
              <a:gd name="csY11" fmla="*/ 872963 h 878425"/>
              <a:gd name="csX12" fmla="*/ 5205046 w 7074040"/>
              <a:gd name="csY12" fmla="*/ 872963 h 878425"/>
              <a:gd name="csX13" fmla="*/ 5265336 w 7074040"/>
              <a:gd name="csY13" fmla="*/ 812673 h 878425"/>
              <a:gd name="csX14" fmla="*/ 5400989 w 7074040"/>
              <a:gd name="csY14" fmla="*/ 556440 h 878425"/>
              <a:gd name="csX15" fmla="*/ 5496448 w 7074040"/>
              <a:gd name="csY15" fmla="*/ 194699 h 878425"/>
              <a:gd name="csX16" fmla="*/ 5576835 w 7074040"/>
              <a:gd name="csY16" fmla="*/ 94216 h 878425"/>
              <a:gd name="csX17" fmla="*/ 5667270 w 7074040"/>
              <a:gd name="csY17" fmla="*/ 134409 h 878425"/>
              <a:gd name="csX18" fmla="*/ 5742633 w 7074040"/>
              <a:gd name="csY18" fmla="*/ 440884 h 878425"/>
              <a:gd name="csX19" fmla="*/ 5817996 w 7074040"/>
              <a:gd name="csY19" fmla="*/ 792576 h 878425"/>
              <a:gd name="csX20" fmla="*/ 5988818 w 7074040"/>
              <a:gd name="csY20" fmla="*/ 867939 h 878425"/>
              <a:gd name="csX21" fmla="*/ 6179736 w 7074040"/>
              <a:gd name="csY21" fmla="*/ 661947 h 878425"/>
              <a:gd name="csX22" fmla="*/ 6280220 w 7074040"/>
              <a:gd name="csY22" fmla="*/ 536343 h 878425"/>
              <a:gd name="csX23" fmla="*/ 6395776 w 7074040"/>
              <a:gd name="csY23" fmla="*/ 541367 h 878425"/>
              <a:gd name="csX24" fmla="*/ 6551525 w 7074040"/>
              <a:gd name="csY24" fmla="*/ 757407 h 878425"/>
              <a:gd name="csX25" fmla="*/ 6667081 w 7074040"/>
              <a:gd name="csY25" fmla="*/ 847842 h 878425"/>
              <a:gd name="csX26" fmla="*/ 6837903 w 7074040"/>
              <a:gd name="csY26" fmla="*/ 857890 h 878425"/>
              <a:gd name="csX27" fmla="*/ 7074040 w 7074040"/>
              <a:gd name="csY27" fmla="*/ 747358 h 878425"/>
              <a:gd name="csX0" fmla="*/ 0 w 7074040"/>
              <a:gd name="csY0" fmla="*/ 867939 h 877620"/>
              <a:gd name="csX1" fmla="*/ 1065125 w 7074040"/>
              <a:gd name="csY1" fmla="*/ 857890 h 877620"/>
              <a:gd name="csX2" fmla="*/ 1512277 w 7074040"/>
              <a:gd name="csY2" fmla="*/ 852866 h 877620"/>
              <a:gd name="csX3" fmla="*/ 1748413 w 7074040"/>
              <a:gd name="csY3" fmla="*/ 687068 h 877620"/>
              <a:gd name="csX4" fmla="*/ 1994598 w 7074040"/>
              <a:gd name="csY4" fmla="*/ 305231 h 877620"/>
              <a:gd name="csX5" fmla="*/ 2125226 w 7074040"/>
              <a:gd name="csY5" fmla="*/ 69095 h 877620"/>
              <a:gd name="csX6" fmla="*/ 2321169 w 7074040"/>
              <a:gd name="csY6" fmla="*/ 28901 h 877620"/>
              <a:gd name="csX7" fmla="*/ 2562330 w 7074040"/>
              <a:gd name="csY7" fmla="*/ 460980 h 877620"/>
              <a:gd name="csX8" fmla="*/ 2803490 w 7074040"/>
              <a:gd name="csY8" fmla="*/ 742334 h 877620"/>
              <a:gd name="csX9" fmla="*/ 3004457 w 7074040"/>
              <a:gd name="csY9" fmla="*/ 857890 h 877620"/>
              <a:gd name="csX10" fmla="*/ 3808325 w 7074040"/>
              <a:gd name="csY10" fmla="*/ 867939 h 877620"/>
              <a:gd name="csX11" fmla="*/ 5004079 w 7074040"/>
              <a:gd name="csY11" fmla="*/ 872963 h 877620"/>
              <a:gd name="csX12" fmla="*/ 5205046 w 7074040"/>
              <a:gd name="csY12" fmla="*/ 872963 h 877620"/>
              <a:gd name="csX13" fmla="*/ 5265336 w 7074040"/>
              <a:gd name="csY13" fmla="*/ 812673 h 877620"/>
              <a:gd name="csX14" fmla="*/ 5400989 w 7074040"/>
              <a:gd name="csY14" fmla="*/ 556440 h 877620"/>
              <a:gd name="csX15" fmla="*/ 5496448 w 7074040"/>
              <a:gd name="csY15" fmla="*/ 194699 h 877620"/>
              <a:gd name="csX16" fmla="*/ 5576835 w 7074040"/>
              <a:gd name="csY16" fmla="*/ 94216 h 877620"/>
              <a:gd name="csX17" fmla="*/ 5667270 w 7074040"/>
              <a:gd name="csY17" fmla="*/ 134409 h 877620"/>
              <a:gd name="csX18" fmla="*/ 5742633 w 7074040"/>
              <a:gd name="csY18" fmla="*/ 440884 h 877620"/>
              <a:gd name="csX19" fmla="*/ 5817996 w 7074040"/>
              <a:gd name="csY19" fmla="*/ 792576 h 877620"/>
              <a:gd name="csX20" fmla="*/ 5988818 w 7074040"/>
              <a:gd name="csY20" fmla="*/ 867939 h 877620"/>
              <a:gd name="csX21" fmla="*/ 6179736 w 7074040"/>
              <a:gd name="csY21" fmla="*/ 661947 h 877620"/>
              <a:gd name="csX22" fmla="*/ 6280220 w 7074040"/>
              <a:gd name="csY22" fmla="*/ 536343 h 877620"/>
              <a:gd name="csX23" fmla="*/ 6395776 w 7074040"/>
              <a:gd name="csY23" fmla="*/ 541367 h 877620"/>
              <a:gd name="csX24" fmla="*/ 6551525 w 7074040"/>
              <a:gd name="csY24" fmla="*/ 757407 h 877620"/>
              <a:gd name="csX25" fmla="*/ 6667081 w 7074040"/>
              <a:gd name="csY25" fmla="*/ 847842 h 877620"/>
              <a:gd name="csX26" fmla="*/ 6837903 w 7074040"/>
              <a:gd name="csY26" fmla="*/ 857890 h 877620"/>
              <a:gd name="csX27" fmla="*/ 7074040 w 7074040"/>
              <a:gd name="csY27" fmla="*/ 747358 h 877620"/>
              <a:gd name="csX0" fmla="*/ 0 w 7074040"/>
              <a:gd name="csY0" fmla="*/ 858876 h 868557"/>
              <a:gd name="csX1" fmla="*/ 1065125 w 7074040"/>
              <a:gd name="csY1" fmla="*/ 848827 h 868557"/>
              <a:gd name="csX2" fmla="*/ 1512277 w 7074040"/>
              <a:gd name="csY2" fmla="*/ 843803 h 868557"/>
              <a:gd name="csX3" fmla="*/ 1748413 w 7074040"/>
              <a:gd name="csY3" fmla="*/ 678005 h 868557"/>
              <a:gd name="csX4" fmla="*/ 1994598 w 7074040"/>
              <a:gd name="csY4" fmla="*/ 296168 h 868557"/>
              <a:gd name="csX5" fmla="*/ 2125226 w 7074040"/>
              <a:gd name="csY5" fmla="*/ 95201 h 868557"/>
              <a:gd name="csX6" fmla="*/ 2321169 w 7074040"/>
              <a:gd name="csY6" fmla="*/ 19838 h 868557"/>
              <a:gd name="csX7" fmla="*/ 2562330 w 7074040"/>
              <a:gd name="csY7" fmla="*/ 451917 h 868557"/>
              <a:gd name="csX8" fmla="*/ 2803490 w 7074040"/>
              <a:gd name="csY8" fmla="*/ 733271 h 868557"/>
              <a:gd name="csX9" fmla="*/ 3004457 w 7074040"/>
              <a:gd name="csY9" fmla="*/ 848827 h 868557"/>
              <a:gd name="csX10" fmla="*/ 3808325 w 7074040"/>
              <a:gd name="csY10" fmla="*/ 858876 h 868557"/>
              <a:gd name="csX11" fmla="*/ 5004079 w 7074040"/>
              <a:gd name="csY11" fmla="*/ 863900 h 868557"/>
              <a:gd name="csX12" fmla="*/ 5205046 w 7074040"/>
              <a:gd name="csY12" fmla="*/ 863900 h 868557"/>
              <a:gd name="csX13" fmla="*/ 5265336 w 7074040"/>
              <a:gd name="csY13" fmla="*/ 803610 h 868557"/>
              <a:gd name="csX14" fmla="*/ 5400989 w 7074040"/>
              <a:gd name="csY14" fmla="*/ 547377 h 868557"/>
              <a:gd name="csX15" fmla="*/ 5496448 w 7074040"/>
              <a:gd name="csY15" fmla="*/ 185636 h 868557"/>
              <a:gd name="csX16" fmla="*/ 5576835 w 7074040"/>
              <a:gd name="csY16" fmla="*/ 85153 h 868557"/>
              <a:gd name="csX17" fmla="*/ 5667270 w 7074040"/>
              <a:gd name="csY17" fmla="*/ 125346 h 868557"/>
              <a:gd name="csX18" fmla="*/ 5742633 w 7074040"/>
              <a:gd name="csY18" fmla="*/ 431821 h 868557"/>
              <a:gd name="csX19" fmla="*/ 5817996 w 7074040"/>
              <a:gd name="csY19" fmla="*/ 783513 h 868557"/>
              <a:gd name="csX20" fmla="*/ 5988818 w 7074040"/>
              <a:gd name="csY20" fmla="*/ 858876 h 868557"/>
              <a:gd name="csX21" fmla="*/ 6179736 w 7074040"/>
              <a:gd name="csY21" fmla="*/ 652884 h 868557"/>
              <a:gd name="csX22" fmla="*/ 6280220 w 7074040"/>
              <a:gd name="csY22" fmla="*/ 527280 h 868557"/>
              <a:gd name="csX23" fmla="*/ 6395776 w 7074040"/>
              <a:gd name="csY23" fmla="*/ 532304 h 868557"/>
              <a:gd name="csX24" fmla="*/ 6551525 w 7074040"/>
              <a:gd name="csY24" fmla="*/ 748344 h 868557"/>
              <a:gd name="csX25" fmla="*/ 6667081 w 7074040"/>
              <a:gd name="csY25" fmla="*/ 838779 h 868557"/>
              <a:gd name="csX26" fmla="*/ 6837903 w 7074040"/>
              <a:gd name="csY26" fmla="*/ 848827 h 868557"/>
              <a:gd name="csX27" fmla="*/ 7074040 w 7074040"/>
              <a:gd name="csY27" fmla="*/ 738295 h 868557"/>
              <a:gd name="csX0" fmla="*/ 0 w 7074040"/>
              <a:gd name="csY0" fmla="*/ 806006 h 815687"/>
              <a:gd name="csX1" fmla="*/ 1065125 w 7074040"/>
              <a:gd name="csY1" fmla="*/ 795957 h 815687"/>
              <a:gd name="csX2" fmla="*/ 1512277 w 7074040"/>
              <a:gd name="csY2" fmla="*/ 790933 h 815687"/>
              <a:gd name="csX3" fmla="*/ 1748413 w 7074040"/>
              <a:gd name="csY3" fmla="*/ 625135 h 815687"/>
              <a:gd name="csX4" fmla="*/ 1994598 w 7074040"/>
              <a:gd name="csY4" fmla="*/ 243298 h 815687"/>
              <a:gd name="csX5" fmla="*/ 2125226 w 7074040"/>
              <a:gd name="csY5" fmla="*/ 42331 h 815687"/>
              <a:gd name="csX6" fmla="*/ 2351314 w 7074040"/>
              <a:gd name="csY6" fmla="*/ 32282 h 815687"/>
              <a:gd name="csX7" fmla="*/ 2562330 w 7074040"/>
              <a:gd name="csY7" fmla="*/ 399047 h 815687"/>
              <a:gd name="csX8" fmla="*/ 2803490 w 7074040"/>
              <a:gd name="csY8" fmla="*/ 680401 h 815687"/>
              <a:gd name="csX9" fmla="*/ 3004457 w 7074040"/>
              <a:gd name="csY9" fmla="*/ 795957 h 815687"/>
              <a:gd name="csX10" fmla="*/ 3808325 w 7074040"/>
              <a:gd name="csY10" fmla="*/ 806006 h 815687"/>
              <a:gd name="csX11" fmla="*/ 5004079 w 7074040"/>
              <a:gd name="csY11" fmla="*/ 811030 h 815687"/>
              <a:gd name="csX12" fmla="*/ 5205046 w 7074040"/>
              <a:gd name="csY12" fmla="*/ 811030 h 815687"/>
              <a:gd name="csX13" fmla="*/ 5265336 w 7074040"/>
              <a:gd name="csY13" fmla="*/ 750740 h 815687"/>
              <a:gd name="csX14" fmla="*/ 5400989 w 7074040"/>
              <a:gd name="csY14" fmla="*/ 494507 h 815687"/>
              <a:gd name="csX15" fmla="*/ 5496448 w 7074040"/>
              <a:gd name="csY15" fmla="*/ 132766 h 815687"/>
              <a:gd name="csX16" fmla="*/ 5576835 w 7074040"/>
              <a:gd name="csY16" fmla="*/ 32283 h 815687"/>
              <a:gd name="csX17" fmla="*/ 5667270 w 7074040"/>
              <a:gd name="csY17" fmla="*/ 72476 h 815687"/>
              <a:gd name="csX18" fmla="*/ 5742633 w 7074040"/>
              <a:gd name="csY18" fmla="*/ 378951 h 815687"/>
              <a:gd name="csX19" fmla="*/ 5817996 w 7074040"/>
              <a:gd name="csY19" fmla="*/ 730643 h 815687"/>
              <a:gd name="csX20" fmla="*/ 5988818 w 7074040"/>
              <a:gd name="csY20" fmla="*/ 806006 h 815687"/>
              <a:gd name="csX21" fmla="*/ 6179736 w 7074040"/>
              <a:gd name="csY21" fmla="*/ 600014 h 815687"/>
              <a:gd name="csX22" fmla="*/ 6280220 w 7074040"/>
              <a:gd name="csY22" fmla="*/ 474410 h 815687"/>
              <a:gd name="csX23" fmla="*/ 6395776 w 7074040"/>
              <a:gd name="csY23" fmla="*/ 479434 h 815687"/>
              <a:gd name="csX24" fmla="*/ 6551525 w 7074040"/>
              <a:gd name="csY24" fmla="*/ 695474 h 815687"/>
              <a:gd name="csX25" fmla="*/ 6667081 w 7074040"/>
              <a:gd name="csY25" fmla="*/ 785909 h 815687"/>
              <a:gd name="csX26" fmla="*/ 6837903 w 7074040"/>
              <a:gd name="csY26" fmla="*/ 795957 h 815687"/>
              <a:gd name="csX27" fmla="*/ 7074040 w 7074040"/>
              <a:gd name="csY27" fmla="*/ 685425 h 815687"/>
              <a:gd name="csX0" fmla="*/ 0 w 7074040"/>
              <a:gd name="csY0" fmla="*/ 823614 h 833295"/>
              <a:gd name="csX1" fmla="*/ 1065125 w 7074040"/>
              <a:gd name="csY1" fmla="*/ 813565 h 833295"/>
              <a:gd name="csX2" fmla="*/ 1512277 w 7074040"/>
              <a:gd name="csY2" fmla="*/ 808541 h 833295"/>
              <a:gd name="csX3" fmla="*/ 1748413 w 7074040"/>
              <a:gd name="csY3" fmla="*/ 642743 h 833295"/>
              <a:gd name="csX4" fmla="*/ 1994598 w 7074040"/>
              <a:gd name="csY4" fmla="*/ 260906 h 833295"/>
              <a:gd name="csX5" fmla="*/ 2125226 w 7074040"/>
              <a:gd name="csY5" fmla="*/ 59939 h 833295"/>
              <a:gd name="csX6" fmla="*/ 2351314 w 7074040"/>
              <a:gd name="csY6" fmla="*/ 49890 h 833295"/>
              <a:gd name="csX7" fmla="*/ 2562330 w 7074040"/>
              <a:gd name="csY7" fmla="*/ 416655 h 833295"/>
              <a:gd name="csX8" fmla="*/ 2803490 w 7074040"/>
              <a:gd name="csY8" fmla="*/ 698009 h 833295"/>
              <a:gd name="csX9" fmla="*/ 3004457 w 7074040"/>
              <a:gd name="csY9" fmla="*/ 813565 h 833295"/>
              <a:gd name="csX10" fmla="*/ 3808325 w 7074040"/>
              <a:gd name="csY10" fmla="*/ 823614 h 833295"/>
              <a:gd name="csX11" fmla="*/ 5004079 w 7074040"/>
              <a:gd name="csY11" fmla="*/ 828638 h 833295"/>
              <a:gd name="csX12" fmla="*/ 5205046 w 7074040"/>
              <a:gd name="csY12" fmla="*/ 828638 h 833295"/>
              <a:gd name="csX13" fmla="*/ 5265336 w 7074040"/>
              <a:gd name="csY13" fmla="*/ 768348 h 833295"/>
              <a:gd name="csX14" fmla="*/ 5400989 w 7074040"/>
              <a:gd name="csY14" fmla="*/ 512115 h 833295"/>
              <a:gd name="csX15" fmla="*/ 5496448 w 7074040"/>
              <a:gd name="csY15" fmla="*/ 150374 h 833295"/>
              <a:gd name="csX16" fmla="*/ 5576835 w 7074040"/>
              <a:gd name="csY16" fmla="*/ 49891 h 833295"/>
              <a:gd name="csX17" fmla="*/ 5667270 w 7074040"/>
              <a:gd name="csY17" fmla="*/ 90084 h 833295"/>
              <a:gd name="csX18" fmla="*/ 5742633 w 7074040"/>
              <a:gd name="csY18" fmla="*/ 396559 h 833295"/>
              <a:gd name="csX19" fmla="*/ 5817996 w 7074040"/>
              <a:gd name="csY19" fmla="*/ 748251 h 833295"/>
              <a:gd name="csX20" fmla="*/ 5988818 w 7074040"/>
              <a:gd name="csY20" fmla="*/ 823614 h 833295"/>
              <a:gd name="csX21" fmla="*/ 6179736 w 7074040"/>
              <a:gd name="csY21" fmla="*/ 617622 h 833295"/>
              <a:gd name="csX22" fmla="*/ 6280220 w 7074040"/>
              <a:gd name="csY22" fmla="*/ 492018 h 833295"/>
              <a:gd name="csX23" fmla="*/ 6395776 w 7074040"/>
              <a:gd name="csY23" fmla="*/ 497042 h 833295"/>
              <a:gd name="csX24" fmla="*/ 6551525 w 7074040"/>
              <a:gd name="csY24" fmla="*/ 713082 h 833295"/>
              <a:gd name="csX25" fmla="*/ 6667081 w 7074040"/>
              <a:gd name="csY25" fmla="*/ 803517 h 833295"/>
              <a:gd name="csX26" fmla="*/ 6837903 w 7074040"/>
              <a:gd name="csY26" fmla="*/ 813565 h 833295"/>
              <a:gd name="csX27" fmla="*/ 7074040 w 7074040"/>
              <a:gd name="csY27" fmla="*/ 703033 h 833295"/>
              <a:gd name="csX0" fmla="*/ 0 w 7074040"/>
              <a:gd name="csY0" fmla="*/ 837006 h 846687"/>
              <a:gd name="csX1" fmla="*/ 1065125 w 7074040"/>
              <a:gd name="csY1" fmla="*/ 826957 h 846687"/>
              <a:gd name="csX2" fmla="*/ 1512277 w 7074040"/>
              <a:gd name="csY2" fmla="*/ 821933 h 846687"/>
              <a:gd name="csX3" fmla="*/ 1748413 w 7074040"/>
              <a:gd name="csY3" fmla="*/ 656135 h 846687"/>
              <a:gd name="csX4" fmla="*/ 1994598 w 7074040"/>
              <a:gd name="csY4" fmla="*/ 274298 h 846687"/>
              <a:gd name="csX5" fmla="*/ 2125226 w 7074040"/>
              <a:gd name="csY5" fmla="*/ 73331 h 846687"/>
              <a:gd name="csX6" fmla="*/ 2351314 w 7074040"/>
              <a:gd name="csY6" fmla="*/ 63282 h 846687"/>
              <a:gd name="csX7" fmla="*/ 2562330 w 7074040"/>
              <a:gd name="csY7" fmla="*/ 430047 h 846687"/>
              <a:gd name="csX8" fmla="*/ 2803490 w 7074040"/>
              <a:gd name="csY8" fmla="*/ 711401 h 846687"/>
              <a:gd name="csX9" fmla="*/ 3004457 w 7074040"/>
              <a:gd name="csY9" fmla="*/ 826957 h 846687"/>
              <a:gd name="csX10" fmla="*/ 3808325 w 7074040"/>
              <a:gd name="csY10" fmla="*/ 837006 h 846687"/>
              <a:gd name="csX11" fmla="*/ 5004079 w 7074040"/>
              <a:gd name="csY11" fmla="*/ 842030 h 846687"/>
              <a:gd name="csX12" fmla="*/ 5205046 w 7074040"/>
              <a:gd name="csY12" fmla="*/ 842030 h 846687"/>
              <a:gd name="csX13" fmla="*/ 5265336 w 7074040"/>
              <a:gd name="csY13" fmla="*/ 781740 h 846687"/>
              <a:gd name="csX14" fmla="*/ 5400989 w 7074040"/>
              <a:gd name="csY14" fmla="*/ 525507 h 846687"/>
              <a:gd name="csX15" fmla="*/ 5496448 w 7074040"/>
              <a:gd name="csY15" fmla="*/ 163766 h 846687"/>
              <a:gd name="csX16" fmla="*/ 5576835 w 7074040"/>
              <a:gd name="csY16" fmla="*/ 63283 h 846687"/>
              <a:gd name="csX17" fmla="*/ 5667270 w 7074040"/>
              <a:gd name="csY17" fmla="*/ 103476 h 846687"/>
              <a:gd name="csX18" fmla="*/ 5742633 w 7074040"/>
              <a:gd name="csY18" fmla="*/ 409951 h 846687"/>
              <a:gd name="csX19" fmla="*/ 5817996 w 7074040"/>
              <a:gd name="csY19" fmla="*/ 761643 h 846687"/>
              <a:gd name="csX20" fmla="*/ 5988818 w 7074040"/>
              <a:gd name="csY20" fmla="*/ 837006 h 846687"/>
              <a:gd name="csX21" fmla="*/ 6179736 w 7074040"/>
              <a:gd name="csY21" fmla="*/ 631014 h 846687"/>
              <a:gd name="csX22" fmla="*/ 6280220 w 7074040"/>
              <a:gd name="csY22" fmla="*/ 505410 h 846687"/>
              <a:gd name="csX23" fmla="*/ 6395776 w 7074040"/>
              <a:gd name="csY23" fmla="*/ 510434 h 846687"/>
              <a:gd name="csX24" fmla="*/ 6551525 w 7074040"/>
              <a:gd name="csY24" fmla="*/ 726474 h 846687"/>
              <a:gd name="csX25" fmla="*/ 6667081 w 7074040"/>
              <a:gd name="csY25" fmla="*/ 816909 h 846687"/>
              <a:gd name="csX26" fmla="*/ 6837903 w 7074040"/>
              <a:gd name="csY26" fmla="*/ 826957 h 846687"/>
              <a:gd name="csX27" fmla="*/ 7074040 w 7074040"/>
              <a:gd name="csY27" fmla="*/ 716425 h 846687"/>
              <a:gd name="csX0" fmla="*/ 0 w 7074040"/>
              <a:gd name="csY0" fmla="*/ 824033 h 833714"/>
              <a:gd name="csX1" fmla="*/ 1065125 w 7074040"/>
              <a:gd name="csY1" fmla="*/ 813984 h 833714"/>
              <a:gd name="csX2" fmla="*/ 1512277 w 7074040"/>
              <a:gd name="csY2" fmla="*/ 808960 h 833714"/>
              <a:gd name="csX3" fmla="*/ 1748413 w 7074040"/>
              <a:gd name="csY3" fmla="*/ 643162 h 833714"/>
              <a:gd name="csX4" fmla="*/ 1994598 w 7074040"/>
              <a:gd name="csY4" fmla="*/ 261325 h 833714"/>
              <a:gd name="csX5" fmla="*/ 2105130 w 7074040"/>
              <a:gd name="csY5" fmla="*/ 55334 h 833714"/>
              <a:gd name="csX6" fmla="*/ 2351314 w 7074040"/>
              <a:gd name="csY6" fmla="*/ 50309 h 833714"/>
              <a:gd name="csX7" fmla="*/ 2562330 w 7074040"/>
              <a:gd name="csY7" fmla="*/ 417074 h 833714"/>
              <a:gd name="csX8" fmla="*/ 2803490 w 7074040"/>
              <a:gd name="csY8" fmla="*/ 698428 h 833714"/>
              <a:gd name="csX9" fmla="*/ 3004457 w 7074040"/>
              <a:gd name="csY9" fmla="*/ 813984 h 833714"/>
              <a:gd name="csX10" fmla="*/ 3808325 w 7074040"/>
              <a:gd name="csY10" fmla="*/ 824033 h 833714"/>
              <a:gd name="csX11" fmla="*/ 5004079 w 7074040"/>
              <a:gd name="csY11" fmla="*/ 829057 h 833714"/>
              <a:gd name="csX12" fmla="*/ 5205046 w 7074040"/>
              <a:gd name="csY12" fmla="*/ 829057 h 833714"/>
              <a:gd name="csX13" fmla="*/ 5265336 w 7074040"/>
              <a:gd name="csY13" fmla="*/ 768767 h 833714"/>
              <a:gd name="csX14" fmla="*/ 5400989 w 7074040"/>
              <a:gd name="csY14" fmla="*/ 512534 h 833714"/>
              <a:gd name="csX15" fmla="*/ 5496448 w 7074040"/>
              <a:gd name="csY15" fmla="*/ 150793 h 833714"/>
              <a:gd name="csX16" fmla="*/ 5576835 w 7074040"/>
              <a:gd name="csY16" fmla="*/ 50310 h 833714"/>
              <a:gd name="csX17" fmla="*/ 5667270 w 7074040"/>
              <a:gd name="csY17" fmla="*/ 90503 h 833714"/>
              <a:gd name="csX18" fmla="*/ 5742633 w 7074040"/>
              <a:gd name="csY18" fmla="*/ 396978 h 833714"/>
              <a:gd name="csX19" fmla="*/ 5817996 w 7074040"/>
              <a:gd name="csY19" fmla="*/ 748670 h 833714"/>
              <a:gd name="csX20" fmla="*/ 5988818 w 7074040"/>
              <a:gd name="csY20" fmla="*/ 824033 h 833714"/>
              <a:gd name="csX21" fmla="*/ 6179736 w 7074040"/>
              <a:gd name="csY21" fmla="*/ 618041 h 833714"/>
              <a:gd name="csX22" fmla="*/ 6280220 w 7074040"/>
              <a:gd name="csY22" fmla="*/ 492437 h 833714"/>
              <a:gd name="csX23" fmla="*/ 6395776 w 7074040"/>
              <a:gd name="csY23" fmla="*/ 497461 h 833714"/>
              <a:gd name="csX24" fmla="*/ 6551525 w 7074040"/>
              <a:gd name="csY24" fmla="*/ 713501 h 833714"/>
              <a:gd name="csX25" fmla="*/ 6667081 w 7074040"/>
              <a:gd name="csY25" fmla="*/ 803936 h 833714"/>
              <a:gd name="csX26" fmla="*/ 6837903 w 7074040"/>
              <a:gd name="csY26" fmla="*/ 813984 h 833714"/>
              <a:gd name="csX27" fmla="*/ 7074040 w 7074040"/>
              <a:gd name="csY27" fmla="*/ 703452 h 833714"/>
              <a:gd name="csX0" fmla="*/ 0 w 7074040"/>
              <a:gd name="csY0" fmla="*/ 815214 h 824895"/>
              <a:gd name="csX1" fmla="*/ 1065125 w 7074040"/>
              <a:gd name="csY1" fmla="*/ 805165 h 824895"/>
              <a:gd name="csX2" fmla="*/ 1512277 w 7074040"/>
              <a:gd name="csY2" fmla="*/ 800141 h 824895"/>
              <a:gd name="csX3" fmla="*/ 1748413 w 7074040"/>
              <a:gd name="csY3" fmla="*/ 634343 h 824895"/>
              <a:gd name="csX4" fmla="*/ 1994598 w 7074040"/>
              <a:gd name="csY4" fmla="*/ 252506 h 824895"/>
              <a:gd name="csX5" fmla="*/ 2105130 w 7074040"/>
              <a:gd name="csY5" fmla="*/ 46515 h 824895"/>
              <a:gd name="csX6" fmla="*/ 2371411 w 7074040"/>
              <a:gd name="csY6" fmla="*/ 31442 h 824895"/>
              <a:gd name="csX7" fmla="*/ 2562330 w 7074040"/>
              <a:gd name="csY7" fmla="*/ 408255 h 824895"/>
              <a:gd name="csX8" fmla="*/ 2803490 w 7074040"/>
              <a:gd name="csY8" fmla="*/ 689609 h 824895"/>
              <a:gd name="csX9" fmla="*/ 3004457 w 7074040"/>
              <a:gd name="csY9" fmla="*/ 805165 h 824895"/>
              <a:gd name="csX10" fmla="*/ 3808325 w 7074040"/>
              <a:gd name="csY10" fmla="*/ 815214 h 824895"/>
              <a:gd name="csX11" fmla="*/ 5004079 w 7074040"/>
              <a:gd name="csY11" fmla="*/ 820238 h 824895"/>
              <a:gd name="csX12" fmla="*/ 5205046 w 7074040"/>
              <a:gd name="csY12" fmla="*/ 820238 h 824895"/>
              <a:gd name="csX13" fmla="*/ 5265336 w 7074040"/>
              <a:gd name="csY13" fmla="*/ 759948 h 824895"/>
              <a:gd name="csX14" fmla="*/ 5400989 w 7074040"/>
              <a:gd name="csY14" fmla="*/ 503715 h 824895"/>
              <a:gd name="csX15" fmla="*/ 5496448 w 7074040"/>
              <a:gd name="csY15" fmla="*/ 141974 h 824895"/>
              <a:gd name="csX16" fmla="*/ 5576835 w 7074040"/>
              <a:gd name="csY16" fmla="*/ 41491 h 824895"/>
              <a:gd name="csX17" fmla="*/ 5667270 w 7074040"/>
              <a:gd name="csY17" fmla="*/ 81684 h 824895"/>
              <a:gd name="csX18" fmla="*/ 5742633 w 7074040"/>
              <a:gd name="csY18" fmla="*/ 388159 h 824895"/>
              <a:gd name="csX19" fmla="*/ 5817996 w 7074040"/>
              <a:gd name="csY19" fmla="*/ 739851 h 824895"/>
              <a:gd name="csX20" fmla="*/ 5988818 w 7074040"/>
              <a:gd name="csY20" fmla="*/ 815214 h 824895"/>
              <a:gd name="csX21" fmla="*/ 6179736 w 7074040"/>
              <a:gd name="csY21" fmla="*/ 609222 h 824895"/>
              <a:gd name="csX22" fmla="*/ 6280220 w 7074040"/>
              <a:gd name="csY22" fmla="*/ 483618 h 824895"/>
              <a:gd name="csX23" fmla="*/ 6395776 w 7074040"/>
              <a:gd name="csY23" fmla="*/ 488642 h 824895"/>
              <a:gd name="csX24" fmla="*/ 6551525 w 7074040"/>
              <a:gd name="csY24" fmla="*/ 704682 h 824895"/>
              <a:gd name="csX25" fmla="*/ 6667081 w 7074040"/>
              <a:gd name="csY25" fmla="*/ 795117 h 824895"/>
              <a:gd name="csX26" fmla="*/ 6837903 w 7074040"/>
              <a:gd name="csY26" fmla="*/ 805165 h 824895"/>
              <a:gd name="csX27" fmla="*/ 7074040 w 7074040"/>
              <a:gd name="csY27" fmla="*/ 694633 h 824895"/>
              <a:gd name="csX0" fmla="*/ 0 w 7074040"/>
              <a:gd name="csY0" fmla="*/ 824369 h 834050"/>
              <a:gd name="csX1" fmla="*/ 1065125 w 7074040"/>
              <a:gd name="csY1" fmla="*/ 814320 h 834050"/>
              <a:gd name="csX2" fmla="*/ 1512277 w 7074040"/>
              <a:gd name="csY2" fmla="*/ 809296 h 834050"/>
              <a:gd name="csX3" fmla="*/ 1748413 w 7074040"/>
              <a:gd name="csY3" fmla="*/ 643498 h 834050"/>
              <a:gd name="csX4" fmla="*/ 1994598 w 7074040"/>
              <a:gd name="csY4" fmla="*/ 261661 h 834050"/>
              <a:gd name="csX5" fmla="*/ 2105130 w 7074040"/>
              <a:gd name="csY5" fmla="*/ 55670 h 834050"/>
              <a:gd name="csX6" fmla="*/ 2371411 w 7074040"/>
              <a:gd name="csY6" fmla="*/ 40597 h 834050"/>
              <a:gd name="csX7" fmla="*/ 2562330 w 7074040"/>
              <a:gd name="csY7" fmla="*/ 417410 h 834050"/>
              <a:gd name="csX8" fmla="*/ 2803490 w 7074040"/>
              <a:gd name="csY8" fmla="*/ 698764 h 834050"/>
              <a:gd name="csX9" fmla="*/ 3004457 w 7074040"/>
              <a:gd name="csY9" fmla="*/ 814320 h 834050"/>
              <a:gd name="csX10" fmla="*/ 3808325 w 7074040"/>
              <a:gd name="csY10" fmla="*/ 824369 h 834050"/>
              <a:gd name="csX11" fmla="*/ 5004079 w 7074040"/>
              <a:gd name="csY11" fmla="*/ 829393 h 834050"/>
              <a:gd name="csX12" fmla="*/ 5205046 w 7074040"/>
              <a:gd name="csY12" fmla="*/ 829393 h 834050"/>
              <a:gd name="csX13" fmla="*/ 5265336 w 7074040"/>
              <a:gd name="csY13" fmla="*/ 769103 h 834050"/>
              <a:gd name="csX14" fmla="*/ 5400989 w 7074040"/>
              <a:gd name="csY14" fmla="*/ 512870 h 834050"/>
              <a:gd name="csX15" fmla="*/ 5496448 w 7074040"/>
              <a:gd name="csY15" fmla="*/ 151129 h 834050"/>
              <a:gd name="csX16" fmla="*/ 5576835 w 7074040"/>
              <a:gd name="csY16" fmla="*/ 50646 h 834050"/>
              <a:gd name="csX17" fmla="*/ 5667270 w 7074040"/>
              <a:gd name="csY17" fmla="*/ 90839 h 834050"/>
              <a:gd name="csX18" fmla="*/ 5742633 w 7074040"/>
              <a:gd name="csY18" fmla="*/ 397314 h 834050"/>
              <a:gd name="csX19" fmla="*/ 5817996 w 7074040"/>
              <a:gd name="csY19" fmla="*/ 749006 h 834050"/>
              <a:gd name="csX20" fmla="*/ 5988818 w 7074040"/>
              <a:gd name="csY20" fmla="*/ 824369 h 834050"/>
              <a:gd name="csX21" fmla="*/ 6179736 w 7074040"/>
              <a:gd name="csY21" fmla="*/ 618377 h 834050"/>
              <a:gd name="csX22" fmla="*/ 6280220 w 7074040"/>
              <a:gd name="csY22" fmla="*/ 492773 h 834050"/>
              <a:gd name="csX23" fmla="*/ 6395776 w 7074040"/>
              <a:gd name="csY23" fmla="*/ 497797 h 834050"/>
              <a:gd name="csX24" fmla="*/ 6551525 w 7074040"/>
              <a:gd name="csY24" fmla="*/ 713837 h 834050"/>
              <a:gd name="csX25" fmla="*/ 6667081 w 7074040"/>
              <a:gd name="csY25" fmla="*/ 804272 h 834050"/>
              <a:gd name="csX26" fmla="*/ 6837903 w 7074040"/>
              <a:gd name="csY26" fmla="*/ 814320 h 834050"/>
              <a:gd name="csX27" fmla="*/ 7074040 w 7074040"/>
              <a:gd name="csY27" fmla="*/ 703788 h 834050"/>
              <a:gd name="csX0" fmla="*/ 0 w 7074040"/>
              <a:gd name="csY0" fmla="*/ 839193 h 848874"/>
              <a:gd name="csX1" fmla="*/ 1065125 w 7074040"/>
              <a:gd name="csY1" fmla="*/ 829144 h 848874"/>
              <a:gd name="csX2" fmla="*/ 1512277 w 7074040"/>
              <a:gd name="csY2" fmla="*/ 824120 h 848874"/>
              <a:gd name="csX3" fmla="*/ 1748413 w 7074040"/>
              <a:gd name="csY3" fmla="*/ 658322 h 848874"/>
              <a:gd name="csX4" fmla="*/ 1994598 w 7074040"/>
              <a:gd name="csY4" fmla="*/ 276485 h 848874"/>
              <a:gd name="csX5" fmla="*/ 2105130 w 7074040"/>
              <a:gd name="csY5" fmla="*/ 70494 h 848874"/>
              <a:gd name="csX6" fmla="*/ 2371411 w 7074040"/>
              <a:gd name="csY6" fmla="*/ 55421 h 848874"/>
              <a:gd name="csX7" fmla="*/ 2562330 w 7074040"/>
              <a:gd name="csY7" fmla="*/ 432234 h 848874"/>
              <a:gd name="csX8" fmla="*/ 2803490 w 7074040"/>
              <a:gd name="csY8" fmla="*/ 713588 h 848874"/>
              <a:gd name="csX9" fmla="*/ 3004457 w 7074040"/>
              <a:gd name="csY9" fmla="*/ 829144 h 848874"/>
              <a:gd name="csX10" fmla="*/ 3808325 w 7074040"/>
              <a:gd name="csY10" fmla="*/ 839193 h 848874"/>
              <a:gd name="csX11" fmla="*/ 5004079 w 7074040"/>
              <a:gd name="csY11" fmla="*/ 844217 h 848874"/>
              <a:gd name="csX12" fmla="*/ 5205046 w 7074040"/>
              <a:gd name="csY12" fmla="*/ 844217 h 848874"/>
              <a:gd name="csX13" fmla="*/ 5265336 w 7074040"/>
              <a:gd name="csY13" fmla="*/ 783927 h 848874"/>
              <a:gd name="csX14" fmla="*/ 5400989 w 7074040"/>
              <a:gd name="csY14" fmla="*/ 527694 h 848874"/>
              <a:gd name="csX15" fmla="*/ 5496448 w 7074040"/>
              <a:gd name="csY15" fmla="*/ 165953 h 848874"/>
              <a:gd name="csX16" fmla="*/ 5576835 w 7074040"/>
              <a:gd name="csY16" fmla="*/ 65470 h 848874"/>
              <a:gd name="csX17" fmla="*/ 5667270 w 7074040"/>
              <a:gd name="csY17" fmla="*/ 105663 h 848874"/>
              <a:gd name="csX18" fmla="*/ 5742633 w 7074040"/>
              <a:gd name="csY18" fmla="*/ 412138 h 848874"/>
              <a:gd name="csX19" fmla="*/ 5817996 w 7074040"/>
              <a:gd name="csY19" fmla="*/ 763830 h 848874"/>
              <a:gd name="csX20" fmla="*/ 5988818 w 7074040"/>
              <a:gd name="csY20" fmla="*/ 839193 h 848874"/>
              <a:gd name="csX21" fmla="*/ 6179736 w 7074040"/>
              <a:gd name="csY21" fmla="*/ 633201 h 848874"/>
              <a:gd name="csX22" fmla="*/ 6280220 w 7074040"/>
              <a:gd name="csY22" fmla="*/ 507597 h 848874"/>
              <a:gd name="csX23" fmla="*/ 6395776 w 7074040"/>
              <a:gd name="csY23" fmla="*/ 512621 h 848874"/>
              <a:gd name="csX24" fmla="*/ 6551525 w 7074040"/>
              <a:gd name="csY24" fmla="*/ 728661 h 848874"/>
              <a:gd name="csX25" fmla="*/ 6667081 w 7074040"/>
              <a:gd name="csY25" fmla="*/ 819096 h 848874"/>
              <a:gd name="csX26" fmla="*/ 6837903 w 7074040"/>
              <a:gd name="csY26" fmla="*/ 829144 h 848874"/>
              <a:gd name="csX27" fmla="*/ 7074040 w 7074040"/>
              <a:gd name="csY27" fmla="*/ 718612 h 848874"/>
              <a:gd name="csX0" fmla="*/ 0 w 7074040"/>
              <a:gd name="csY0" fmla="*/ 829665 h 839346"/>
              <a:gd name="csX1" fmla="*/ 1065125 w 7074040"/>
              <a:gd name="csY1" fmla="*/ 819616 h 839346"/>
              <a:gd name="csX2" fmla="*/ 1512277 w 7074040"/>
              <a:gd name="csY2" fmla="*/ 814592 h 839346"/>
              <a:gd name="csX3" fmla="*/ 1748413 w 7074040"/>
              <a:gd name="csY3" fmla="*/ 648794 h 839346"/>
              <a:gd name="csX4" fmla="*/ 1994598 w 7074040"/>
              <a:gd name="csY4" fmla="*/ 266957 h 839346"/>
              <a:gd name="csX5" fmla="*/ 2105130 w 7074040"/>
              <a:gd name="csY5" fmla="*/ 60966 h 839346"/>
              <a:gd name="csX6" fmla="*/ 2371411 w 7074040"/>
              <a:gd name="csY6" fmla="*/ 45893 h 839346"/>
              <a:gd name="csX7" fmla="*/ 2562330 w 7074040"/>
              <a:gd name="csY7" fmla="*/ 422706 h 839346"/>
              <a:gd name="csX8" fmla="*/ 2803490 w 7074040"/>
              <a:gd name="csY8" fmla="*/ 704060 h 839346"/>
              <a:gd name="csX9" fmla="*/ 3004457 w 7074040"/>
              <a:gd name="csY9" fmla="*/ 819616 h 839346"/>
              <a:gd name="csX10" fmla="*/ 3808325 w 7074040"/>
              <a:gd name="csY10" fmla="*/ 829665 h 839346"/>
              <a:gd name="csX11" fmla="*/ 5004079 w 7074040"/>
              <a:gd name="csY11" fmla="*/ 834689 h 839346"/>
              <a:gd name="csX12" fmla="*/ 5205046 w 7074040"/>
              <a:gd name="csY12" fmla="*/ 834689 h 839346"/>
              <a:gd name="csX13" fmla="*/ 5265336 w 7074040"/>
              <a:gd name="csY13" fmla="*/ 774399 h 839346"/>
              <a:gd name="csX14" fmla="*/ 5400989 w 7074040"/>
              <a:gd name="csY14" fmla="*/ 518166 h 839346"/>
              <a:gd name="csX15" fmla="*/ 5496448 w 7074040"/>
              <a:gd name="csY15" fmla="*/ 156425 h 839346"/>
              <a:gd name="csX16" fmla="*/ 5576835 w 7074040"/>
              <a:gd name="csY16" fmla="*/ 55942 h 839346"/>
              <a:gd name="csX17" fmla="*/ 5667270 w 7074040"/>
              <a:gd name="csY17" fmla="*/ 96135 h 839346"/>
              <a:gd name="csX18" fmla="*/ 5742633 w 7074040"/>
              <a:gd name="csY18" fmla="*/ 402610 h 839346"/>
              <a:gd name="csX19" fmla="*/ 5817996 w 7074040"/>
              <a:gd name="csY19" fmla="*/ 754302 h 839346"/>
              <a:gd name="csX20" fmla="*/ 5988818 w 7074040"/>
              <a:gd name="csY20" fmla="*/ 829665 h 839346"/>
              <a:gd name="csX21" fmla="*/ 6179736 w 7074040"/>
              <a:gd name="csY21" fmla="*/ 623673 h 839346"/>
              <a:gd name="csX22" fmla="*/ 6280220 w 7074040"/>
              <a:gd name="csY22" fmla="*/ 498069 h 839346"/>
              <a:gd name="csX23" fmla="*/ 6395776 w 7074040"/>
              <a:gd name="csY23" fmla="*/ 503093 h 839346"/>
              <a:gd name="csX24" fmla="*/ 6551525 w 7074040"/>
              <a:gd name="csY24" fmla="*/ 719133 h 839346"/>
              <a:gd name="csX25" fmla="*/ 6667081 w 7074040"/>
              <a:gd name="csY25" fmla="*/ 809568 h 839346"/>
              <a:gd name="csX26" fmla="*/ 6837903 w 7074040"/>
              <a:gd name="csY26" fmla="*/ 819616 h 839346"/>
              <a:gd name="csX27" fmla="*/ 7074040 w 7074040"/>
              <a:gd name="csY27" fmla="*/ 709084 h 839346"/>
              <a:gd name="csX0" fmla="*/ 0 w 7074040"/>
              <a:gd name="csY0" fmla="*/ 829665 h 839346"/>
              <a:gd name="csX1" fmla="*/ 1065125 w 7074040"/>
              <a:gd name="csY1" fmla="*/ 819616 h 839346"/>
              <a:gd name="csX2" fmla="*/ 1512277 w 7074040"/>
              <a:gd name="csY2" fmla="*/ 814592 h 839346"/>
              <a:gd name="csX3" fmla="*/ 1748413 w 7074040"/>
              <a:gd name="csY3" fmla="*/ 648794 h 839346"/>
              <a:gd name="csX4" fmla="*/ 1994598 w 7074040"/>
              <a:gd name="csY4" fmla="*/ 266957 h 839346"/>
              <a:gd name="csX5" fmla="*/ 2115178 w 7074040"/>
              <a:gd name="csY5" fmla="*/ 60966 h 839346"/>
              <a:gd name="csX6" fmla="*/ 2371411 w 7074040"/>
              <a:gd name="csY6" fmla="*/ 45893 h 839346"/>
              <a:gd name="csX7" fmla="*/ 2562330 w 7074040"/>
              <a:gd name="csY7" fmla="*/ 422706 h 839346"/>
              <a:gd name="csX8" fmla="*/ 2803490 w 7074040"/>
              <a:gd name="csY8" fmla="*/ 704060 h 839346"/>
              <a:gd name="csX9" fmla="*/ 3004457 w 7074040"/>
              <a:gd name="csY9" fmla="*/ 819616 h 839346"/>
              <a:gd name="csX10" fmla="*/ 3808325 w 7074040"/>
              <a:gd name="csY10" fmla="*/ 829665 h 839346"/>
              <a:gd name="csX11" fmla="*/ 5004079 w 7074040"/>
              <a:gd name="csY11" fmla="*/ 834689 h 839346"/>
              <a:gd name="csX12" fmla="*/ 5205046 w 7074040"/>
              <a:gd name="csY12" fmla="*/ 834689 h 839346"/>
              <a:gd name="csX13" fmla="*/ 5265336 w 7074040"/>
              <a:gd name="csY13" fmla="*/ 774399 h 839346"/>
              <a:gd name="csX14" fmla="*/ 5400989 w 7074040"/>
              <a:gd name="csY14" fmla="*/ 518166 h 839346"/>
              <a:gd name="csX15" fmla="*/ 5496448 w 7074040"/>
              <a:gd name="csY15" fmla="*/ 156425 h 839346"/>
              <a:gd name="csX16" fmla="*/ 5576835 w 7074040"/>
              <a:gd name="csY16" fmla="*/ 55942 h 839346"/>
              <a:gd name="csX17" fmla="*/ 5667270 w 7074040"/>
              <a:gd name="csY17" fmla="*/ 96135 h 839346"/>
              <a:gd name="csX18" fmla="*/ 5742633 w 7074040"/>
              <a:gd name="csY18" fmla="*/ 402610 h 839346"/>
              <a:gd name="csX19" fmla="*/ 5817996 w 7074040"/>
              <a:gd name="csY19" fmla="*/ 754302 h 839346"/>
              <a:gd name="csX20" fmla="*/ 5988818 w 7074040"/>
              <a:gd name="csY20" fmla="*/ 829665 h 839346"/>
              <a:gd name="csX21" fmla="*/ 6179736 w 7074040"/>
              <a:gd name="csY21" fmla="*/ 623673 h 839346"/>
              <a:gd name="csX22" fmla="*/ 6280220 w 7074040"/>
              <a:gd name="csY22" fmla="*/ 498069 h 839346"/>
              <a:gd name="csX23" fmla="*/ 6395776 w 7074040"/>
              <a:gd name="csY23" fmla="*/ 503093 h 839346"/>
              <a:gd name="csX24" fmla="*/ 6551525 w 7074040"/>
              <a:gd name="csY24" fmla="*/ 719133 h 839346"/>
              <a:gd name="csX25" fmla="*/ 6667081 w 7074040"/>
              <a:gd name="csY25" fmla="*/ 809568 h 839346"/>
              <a:gd name="csX26" fmla="*/ 6837903 w 7074040"/>
              <a:gd name="csY26" fmla="*/ 819616 h 839346"/>
              <a:gd name="csX27" fmla="*/ 7074040 w 7074040"/>
              <a:gd name="csY27" fmla="*/ 709084 h 839346"/>
              <a:gd name="csX0" fmla="*/ 0 w 7074040"/>
              <a:gd name="csY0" fmla="*/ 818905 h 828586"/>
              <a:gd name="csX1" fmla="*/ 1065125 w 7074040"/>
              <a:gd name="csY1" fmla="*/ 808856 h 828586"/>
              <a:gd name="csX2" fmla="*/ 1512277 w 7074040"/>
              <a:gd name="csY2" fmla="*/ 803832 h 828586"/>
              <a:gd name="csX3" fmla="*/ 1748413 w 7074040"/>
              <a:gd name="csY3" fmla="*/ 638034 h 828586"/>
              <a:gd name="csX4" fmla="*/ 1994598 w 7074040"/>
              <a:gd name="csY4" fmla="*/ 256197 h 828586"/>
              <a:gd name="csX5" fmla="*/ 2115178 w 7074040"/>
              <a:gd name="csY5" fmla="*/ 50206 h 828586"/>
              <a:gd name="csX6" fmla="*/ 2356338 w 7074040"/>
              <a:gd name="csY6" fmla="*/ 30109 h 828586"/>
              <a:gd name="csX7" fmla="*/ 2562330 w 7074040"/>
              <a:gd name="csY7" fmla="*/ 411946 h 828586"/>
              <a:gd name="csX8" fmla="*/ 2803490 w 7074040"/>
              <a:gd name="csY8" fmla="*/ 693300 h 828586"/>
              <a:gd name="csX9" fmla="*/ 3004457 w 7074040"/>
              <a:gd name="csY9" fmla="*/ 808856 h 828586"/>
              <a:gd name="csX10" fmla="*/ 3808325 w 7074040"/>
              <a:gd name="csY10" fmla="*/ 818905 h 828586"/>
              <a:gd name="csX11" fmla="*/ 5004079 w 7074040"/>
              <a:gd name="csY11" fmla="*/ 823929 h 828586"/>
              <a:gd name="csX12" fmla="*/ 5205046 w 7074040"/>
              <a:gd name="csY12" fmla="*/ 823929 h 828586"/>
              <a:gd name="csX13" fmla="*/ 5265336 w 7074040"/>
              <a:gd name="csY13" fmla="*/ 763639 h 828586"/>
              <a:gd name="csX14" fmla="*/ 5400989 w 7074040"/>
              <a:gd name="csY14" fmla="*/ 507406 h 828586"/>
              <a:gd name="csX15" fmla="*/ 5496448 w 7074040"/>
              <a:gd name="csY15" fmla="*/ 145665 h 828586"/>
              <a:gd name="csX16" fmla="*/ 5576835 w 7074040"/>
              <a:gd name="csY16" fmla="*/ 45182 h 828586"/>
              <a:gd name="csX17" fmla="*/ 5667270 w 7074040"/>
              <a:gd name="csY17" fmla="*/ 85375 h 828586"/>
              <a:gd name="csX18" fmla="*/ 5742633 w 7074040"/>
              <a:gd name="csY18" fmla="*/ 391850 h 828586"/>
              <a:gd name="csX19" fmla="*/ 5817996 w 7074040"/>
              <a:gd name="csY19" fmla="*/ 743542 h 828586"/>
              <a:gd name="csX20" fmla="*/ 5988818 w 7074040"/>
              <a:gd name="csY20" fmla="*/ 818905 h 828586"/>
              <a:gd name="csX21" fmla="*/ 6179736 w 7074040"/>
              <a:gd name="csY21" fmla="*/ 612913 h 828586"/>
              <a:gd name="csX22" fmla="*/ 6280220 w 7074040"/>
              <a:gd name="csY22" fmla="*/ 487309 h 828586"/>
              <a:gd name="csX23" fmla="*/ 6395776 w 7074040"/>
              <a:gd name="csY23" fmla="*/ 492333 h 828586"/>
              <a:gd name="csX24" fmla="*/ 6551525 w 7074040"/>
              <a:gd name="csY24" fmla="*/ 708373 h 828586"/>
              <a:gd name="csX25" fmla="*/ 6667081 w 7074040"/>
              <a:gd name="csY25" fmla="*/ 798808 h 828586"/>
              <a:gd name="csX26" fmla="*/ 6837903 w 7074040"/>
              <a:gd name="csY26" fmla="*/ 808856 h 828586"/>
              <a:gd name="csX27" fmla="*/ 7074040 w 7074040"/>
              <a:gd name="csY27" fmla="*/ 698324 h 828586"/>
              <a:gd name="csX0" fmla="*/ 0 w 7074040"/>
              <a:gd name="csY0" fmla="*/ 818905 h 828586"/>
              <a:gd name="csX1" fmla="*/ 1065125 w 7074040"/>
              <a:gd name="csY1" fmla="*/ 808856 h 828586"/>
              <a:gd name="csX2" fmla="*/ 1512277 w 7074040"/>
              <a:gd name="csY2" fmla="*/ 803832 h 828586"/>
              <a:gd name="csX3" fmla="*/ 1748413 w 7074040"/>
              <a:gd name="csY3" fmla="*/ 638034 h 828586"/>
              <a:gd name="csX4" fmla="*/ 1994598 w 7074040"/>
              <a:gd name="csY4" fmla="*/ 256197 h 828586"/>
              <a:gd name="csX5" fmla="*/ 2115178 w 7074040"/>
              <a:gd name="csY5" fmla="*/ 50206 h 828586"/>
              <a:gd name="csX6" fmla="*/ 2356338 w 7074040"/>
              <a:gd name="csY6" fmla="*/ 30109 h 828586"/>
              <a:gd name="csX7" fmla="*/ 2562330 w 7074040"/>
              <a:gd name="csY7" fmla="*/ 411946 h 828586"/>
              <a:gd name="csX8" fmla="*/ 2758272 w 7074040"/>
              <a:gd name="csY8" fmla="*/ 673204 h 828586"/>
              <a:gd name="csX9" fmla="*/ 3004457 w 7074040"/>
              <a:gd name="csY9" fmla="*/ 808856 h 828586"/>
              <a:gd name="csX10" fmla="*/ 3808325 w 7074040"/>
              <a:gd name="csY10" fmla="*/ 818905 h 828586"/>
              <a:gd name="csX11" fmla="*/ 5004079 w 7074040"/>
              <a:gd name="csY11" fmla="*/ 823929 h 828586"/>
              <a:gd name="csX12" fmla="*/ 5205046 w 7074040"/>
              <a:gd name="csY12" fmla="*/ 823929 h 828586"/>
              <a:gd name="csX13" fmla="*/ 5265336 w 7074040"/>
              <a:gd name="csY13" fmla="*/ 763639 h 828586"/>
              <a:gd name="csX14" fmla="*/ 5400989 w 7074040"/>
              <a:gd name="csY14" fmla="*/ 507406 h 828586"/>
              <a:gd name="csX15" fmla="*/ 5496448 w 7074040"/>
              <a:gd name="csY15" fmla="*/ 145665 h 828586"/>
              <a:gd name="csX16" fmla="*/ 5576835 w 7074040"/>
              <a:gd name="csY16" fmla="*/ 45182 h 828586"/>
              <a:gd name="csX17" fmla="*/ 5667270 w 7074040"/>
              <a:gd name="csY17" fmla="*/ 85375 h 828586"/>
              <a:gd name="csX18" fmla="*/ 5742633 w 7074040"/>
              <a:gd name="csY18" fmla="*/ 391850 h 828586"/>
              <a:gd name="csX19" fmla="*/ 5817996 w 7074040"/>
              <a:gd name="csY19" fmla="*/ 743542 h 828586"/>
              <a:gd name="csX20" fmla="*/ 5988818 w 7074040"/>
              <a:gd name="csY20" fmla="*/ 818905 h 828586"/>
              <a:gd name="csX21" fmla="*/ 6179736 w 7074040"/>
              <a:gd name="csY21" fmla="*/ 612913 h 828586"/>
              <a:gd name="csX22" fmla="*/ 6280220 w 7074040"/>
              <a:gd name="csY22" fmla="*/ 487309 h 828586"/>
              <a:gd name="csX23" fmla="*/ 6395776 w 7074040"/>
              <a:gd name="csY23" fmla="*/ 492333 h 828586"/>
              <a:gd name="csX24" fmla="*/ 6551525 w 7074040"/>
              <a:gd name="csY24" fmla="*/ 708373 h 828586"/>
              <a:gd name="csX25" fmla="*/ 6667081 w 7074040"/>
              <a:gd name="csY25" fmla="*/ 798808 h 828586"/>
              <a:gd name="csX26" fmla="*/ 6837903 w 7074040"/>
              <a:gd name="csY26" fmla="*/ 808856 h 828586"/>
              <a:gd name="csX27" fmla="*/ 7074040 w 7074040"/>
              <a:gd name="csY27" fmla="*/ 698324 h 828586"/>
              <a:gd name="csX0" fmla="*/ 0 w 7074040"/>
              <a:gd name="csY0" fmla="*/ 818905 h 841890"/>
              <a:gd name="csX1" fmla="*/ 1065125 w 7074040"/>
              <a:gd name="csY1" fmla="*/ 808856 h 841890"/>
              <a:gd name="csX2" fmla="*/ 1512277 w 7074040"/>
              <a:gd name="csY2" fmla="*/ 803832 h 841890"/>
              <a:gd name="csX3" fmla="*/ 1748413 w 7074040"/>
              <a:gd name="csY3" fmla="*/ 638034 h 841890"/>
              <a:gd name="csX4" fmla="*/ 1994598 w 7074040"/>
              <a:gd name="csY4" fmla="*/ 256197 h 841890"/>
              <a:gd name="csX5" fmla="*/ 2115178 w 7074040"/>
              <a:gd name="csY5" fmla="*/ 50206 h 841890"/>
              <a:gd name="csX6" fmla="*/ 2356338 w 7074040"/>
              <a:gd name="csY6" fmla="*/ 30109 h 841890"/>
              <a:gd name="csX7" fmla="*/ 2562330 w 7074040"/>
              <a:gd name="csY7" fmla="*/ 411946 h 841890"/>
              <a:gd name="csX8" fmla="*/ 2758272 w 7074040"/>
              <a:gd name="csY8" fmla="*/ 673204 h 841890"/>
              <a:gd name="csX9" fmla="*/ 3029578 w 7074040"/>
              <a:gd name="csY9" fmla="*/ 833977 h 841890"/>
              <a:gd name="csX10" fmla="*/ 3808325 w 7074040"/>
              <a:gd name="csY10" fmla="*/ 818905 h 841890"/>
              <a:gd name="csX11" fmla="*/ 5004079 w 7074040"/>
              <a:gd name="csY11" fmla="*/ 823929 h 841890"/>
              <a:gd name="csX12" fmla="*/ 5205046 w 7074040"/>
              <a:gd name="csY12" fmla="*/ 823929 h 841890"/>
              <a:gd name="csX13" fmla="*/ 5265336 w 7074040"/>
              <a:gd name="csY13" fmla="*/ 763639 h 841890"/>
              <a:gd name="csX14" fmla="*/ 5400989 w 7074040"/>
              <a:gd name="csY14" fmla="*/ 507406 h 841890"/>
              <a:gd name="csX15" fmla="*/ 5496448 w 7074040"/>
              <a:gd name="csY15" fmla="*/ 145665 h 841890"/>
              <a:gd name="csX16" fmla="*/ 5576835 w 7074040"/>
              <a:gd name="csY16" fmla="*/ 45182 h 841890"/>
              <a:gd name="csX17" fmla="*/ 5667270 w 7074040"/>
              <a:gd name="csY17" fmla="*/ 85375 h 841890"/>
              <a:gd name="csX18" fmla="*/ 5742633 w 7074040"/>
              <a:gd name="csY18" fmla="*/ 391850 h 841890"/>
              <a:gd name="csX19" fmla="*/ 5817996 w 7074040"/>
              <a:gd name="csY19" fmla="*/ 743542 h 841890"/>
              <a:gd name="csX20" fmla="*/ 5988818 w 7074040"/>
              <a:gd name="csY20" fmla="*/ 818905 h 841890"/>
              <a:gd name="csX21" fmla="*/ 6179736 w 7074040"/>
              <a:gd name="csY21" fmla="*/ 612913 h 841890"/>
              <a:gd name="csX22" fmla="*/ 6280220 w 7074040"/>
              <a:gd name="csY22" fmla="*/ 487309 h 841890"/>
              <a:gd name="csX23" fmla="*/ 6395776 w 7074040"/>
              <a:gd name="csY23" fmla="*/ 492333 h 841890"/>
              <a:gd name="csX24" fmla="*/ 6551525 w 7074040"/>
              <a:gd name="csY24" fmla="*/ 708373 h 841890"/>
              <a:gd name="csX25" fmla="*/ 6667081 w 7074040"/>
              <a:gd name="csY25" fmla="*/ 798808 h 841890"/>
              <a:gd name="csX26" fmla="*/ 6837903 w 7074040"/>
              <a:gd name="csY26" fmla="*/ 808856 h 841890"/>
              <a:gd name="csX27" fmla="*/ 7074040 w 7074040"/>
              <a:gd name="csY27" fmla="*/ 698324 h 841890"/>
              <a:gd name="csX0" fmla="*/ 0 w 7074040"/>
              <a:gd name="csY0" fmla="*/ 818905 h 836062"/>
              <a:gd name="csX1" fmla="*/ 1065125 w 7074040"/>
              <a:gd name="csY1" fmla="*/ 808856 h 836062"/>
              <a:gd name="csX2" fmla="*/ 1512277 w 7074040"/>
              <a:gd name="csY2" fmla="*/ 803832 h 836062"/>
              <a:gd name="csX3" fmla="*/ 1748413 w 7074040"/>
              <a:gd name="csY3" fmla="*/ 638034 h 836062"/>
              <a:gd name="csX4" fmla="*/ 1994598 w 7074040"/>
              <a:gd name="csY4" fmla="*/ 256197 h 836062"/>
              <a:gd name="csX5" fmla="*/ 2115178 w 7074040"/>
              <a:gd name="csY5" fmla="*/ 50206 h 836062"/>
              <a:gd name="csX6" fmla="*/ 2356338 w 7074040"/>
              <a:gd name="csY6" fmla="*/ 30109 h 836062"/>
              <a:gd name="csX7" fmla="*/ 2562330 w 7074040"/>
              <a:gd name="csY7" fmla="*/ 411946 h 836062"/>
              <a:gd name="csX8" fmla="*/ 2758272 w 7074040"/>
              <a:gd name="csY8" fmla="*/ 673204 h 836062"/>
              <a:gd name="csX9" fmla="*/ 3029578 w 7074040"/>
              <a:gd name="csY9" fmla="*/ 833977 h 836062"/>
              <a:gd name="csX10" fmla="*/ 3808325 w 7074040"/>
              <a:gd name="csY10" fmla="*/ 818905 h 836062"/>
              <a:gd name="csX11" fmla="*/ 5004079 w 7074040"/>
              <a:gd name="csY11" fmla="*/ 823929 h 836062"/>
              <a:gd name="csX12" fmla="*/ 5205046 w 7074040"/>
              <a:gd name="csY12" fmla="*/ 823929 h 836062"/>
              <a:gd name="csX13" fmla="*/ 5265336 w 7074040"/>
              <a:gd name="csY13" fmla="*/ 763639 h 836062"/>
              <a:gd name="csX14" fmla="*/ 5400989 w 7074040"/>
              <a:gd name="csY14" fmla="*/ 507406 h 836062"/>
              <a:gd name="csX15" fmla="*/ 5496448 w 7074040"/>
              <a:gd name="csY15" fmla="*/ 145665 h 836062"/>
              <a:gd name="csX16" fmla="*/ 5576835 w 7074040"/>
              <a:gd name="csY16" fmla="*/ 45182 h 836062"/>
              <a:gd name="csX17" fmla="*/ 5667270 w 7074040"/>
              <a:gd name="csY17" fmla="*/ 85375 h 836062"/>
              <a:gd name="csX18" fmla="*/ 5742633 w 7074040"/>
              <a:gd name="csY18" fmla="*/ 391850 h 836062"/>
              <a:gd name="csX19" fmla="*/ 5817996 w 7074040"/>
              <a:gd name="csY19" fmla="*/ 743542 h 836062"/>
              <a:gd name="csX20" fmla="*/ 5988818 w 7074040"/>
              <a:gd name="csY20" fmla="*/ 818905 h 836062"/>
              <a:gd name="csX21" fmla="*/ 6179736 w 7074040"/>
              <a:gd name="csY21" fmla="*/ 612913 h 836062"/>
              <a:gd name="csX22" fmla="*/ 6280220 w 7074040"/>
              <a:gd name="csY22" fmla="*/ 487309 h 836062"/>
              <a:gd name="csX23" fmla="*/ 6395776 w 7074040"/>
              <a:gd name="csY23" fmla="*/ 492333 h 836062"/>
              <a:gd name="csX24" fmla="*/ 6551525 w 7074040"/>
              <a:gd name="csY24" fmla="*/ 708373 h 836062"/>
              <a:gd name="csX25" fmla="*/ 6667081 w 7074040"/>
              <a:gd name="csY25" fmla="*/ 798808 h 836062"/>
              <a:gd name="csX26" fmla="*/ 6837903 w 7074040"/>
              <a:gd name="csY26" fmla="*/ 808856 h 836062"/>
              <a:gd name="csX27" fmla="*/ 7074040 w 7074040"/>
              <a:gd name="csY27" fmla="*/ 698324 h 836062"/>
              <a:gd name="csX0" fmla="*/ 0 w 7074040"/>
              <a:gd name="csY0" fmla="*/ 818905 h 831447"/>
              <a:gd name="csX1" fmla="*/ 1065125 w 7074040"/>
              <a:gd name="csY1" fmla="*/ 808856 h 831447"/>
              <a:gd name="csX2" fmla="*/ 1512277 w 7074040"/>
              <a:gd name="csY2" fmla="*/ 803832 h 831447"/>
              <a:gd name="csX3" fmla="*/ 1748413 w 7074040"/>
              <a:gd name="csY3" fmla="*/ 638034 h 831447"/>
              <a:gd name="csX4" fmla="*/ 1994598 w 7074040"/>
              <a:gd name="csY4" fmla="*/ 256197 h 831447"/>
              <a:gd name="csX5" fmla="*/ 2115178 w 7074040"/>
              <a:gd name="csY5" fmla="*/ 50206 h 831447"/>
              <a:gd name="csX6" fmla="*/ 2356338 w 7074040"/>
              <a:gd name="csY6" fmla="*/ 30109 h 831447"/>
              <a:gd name="csX7" fmla="*/ 2562330 w 7074040"/>
              <a:gd name="csY7" fmla="*/ 411946 h 831447"/>
              <a:gd name="csX8" fmla="*/ 2758272 w 7074040"/>
              <a:gd name="csY8" fmla="*/ 673204 h 831447"/>
              <a:gd name="csX9" fmla="*/ 3074795 w 7074040"/>
              <a:gd name="csY9" fmla="*/ 828953 h 831447"/>
              <a:gd name="csX10" fmla="*/ 3808325 w 7074040"/>
              <a:gd name="csY10" fmla="*/ 818905 h 831447"/>
              <a:gd name="csX11" fmla="*/ 5004079 w 7074040"/>
              <a:gd name="csY11" fmla="*/ 823929 h 831447"/>
              <a:gd name="csX12" fmla="*/ 5205046 w 7074040"/>
              <a:gd name="csY12" fmla="*/ 823929 h 831447"/>
              <a:gd name="csX13" fmla="*/ 5265336 w 7074040"/>
              <a:gd name="csY13" fmla="*/ 763639 h 831447"/>
              <a:gd name="csX14" fmla="*/ 5400989 w 7074040"/>
              <a:gd name="csY14" fmla="*/ 507406 h 831447"/>
              <a:gd name="csX15" fmla="*/ 5496448 w 7074040"/>
              <a:gd name="csY15" fmla="*/ 145665 h 831447"/>
              <a:gd name="csX16" fmla="*/ 5576835 w 7074040"/>
              <a:gd name="csY16" fmla="*/ 45182 h 831447"/>
              <a:gd name="csX17" fmla="*/ 5667270 w 7074040"/>
              <a:gd name="csY17" fmla="*/ 85375 h 831447"/>
              <a:gd name="csX18" fmla="*/ 5742633 w 7074040"/>
              <a:gd name="csY18" fmla="*/ 391850 h 831447"/>
              <a:gd name="csX19" fmla="*/ 5817996 w 7074040"/>
              <a:gd name="csY19" fmla="*/ 743542 h 831447"/>
              <a:gd name="csX20" fmla="*/ 5988818 w 7074040"/>
              <a:gd name="csY20" fmla="*/ 818905 h 831447"/>
              <a:gd name="csX21" fmla="*/ 6179736 w 7074040"/>
              <a:gd name="csY21" fmla="*/ 612913 h 831447"/>
              <a:gd name="csX22" fmla="*/ 6280220 w 7074040"/>
              <a:gd name="csY22" fmla="*/ 487309 h 831447"/>
              <a:gd name="csX23" fmla="*/ 6395776 w 7074040"/>
              <a:gd name="csY23" fmla="*/ 492333 h 831447"/>
              <a:gd name="csX24" fmla="*/ 6551525 w 7074040"/>
              <a:gd name="csY24" fmla="*/ 708373 h 831447"/>
              <a:gd name="csX25" fmla="*/ 6667081 w 7074040"/>
              <a:gd name="csY25" fmla="*/ 798808 h 831447"/>
              <a:gd name="csX26" fmla="*/ 6837903 w 7074040"/>
              <a:gd name="csY26" fmla="*/ 808856 h 831447"/>
              <a:gd name="csX27" fmla="*/ 7074040 w 7074040"/>
              <a:gd name="csY27" fmla="*/ 698324 h 831447"/>
              <a:gd name="csX0" fmla="*/ 0 w 7074040"/>
              <a:gd name="csY0" fmla="*/ 815944 h 828486"/>
              <a:gd name="csX1" fmla="*/ 1065125 w 7074040"/>
              <a:gd name="csY1" fmla="*/ 805895 h 828486"/>
              <a:gd name="csX2" fmla="*/ 1512277 w 7074040"/>
              <a:gd name="csY2" fmla="*/ 800871 h 828486"/>
              <a:gd name="csX3" fmla="*/ 1748413 w 7074040"/>
              <a:gd name="csY3" fmla="*/ 635073 h 828486"/>
              <a:gd name="csX4" fmla="*/ 1994598 w 7074040"/>
              <a:gd name="csY4" fmla="*/ 253236 h 828486"/>
              <a:gd name="csX5" fmla="*/ 2115178 w 7074040"/>
              <a:gd name="csY5" fmla="*/ 47245 h 828486"/>
              <a:gd name="csX6" fmla="*/ 2356338 w 7074040"/>
              <a:gd name="csY6" fmla="*/ 27148 h 828486"/>
              <a:gd name="csX7" fmla="*/ 2557306 w 7074040"/>
              <a:gd name="csY7" fmla="*/ 368792 h 828486"/>
              <a:gd name="csX8" fmla="*/ 2758272 w 7074040"/>
              <a:gd name="csY8" fmla="*/ 670243 h 828486"/>
              <a:gd name="csX9" fmla="*/ 3074795 w 7074040"/>
              <a:gd name="csY9" fmla="*/ 825992 h 828486"/>
              <a:gd name="csX10" fmla="*/ 3808325 w 7074040"/>
              <a:gd name="csY10" fmla="*/ 815944 h 828486"/>
              <a:gd name="csX11" fmla="*/ 5004079 w 7074040"/>
              <a:gd name="csY11" fmla="*/ 820968 h 828486"/>
              <a:gd name="csX12" fmla="*/ 5205046 w 7074040"/>
              <a:gd name="csY12" fmla="*/ 820968 h 828486"/>
              <a:gd name="csX13" fmla="*/ 5265336 w 7074040"/>
              <a:gd name="csY13" fmla="*/ 760678 h 828486"/>
              <a:gd name="csX14" fmla="*/ 5400989 w 7074040"/>
              <a:gd name="csY14" fmla="*/ 504445 h 828486"/>
              <a:gd name="csX15" fmla="*/ 5496448 w 7074040"/>
              <a:gd name="csY15" fmla="*/ 142704 h 828486"/>
              <a:gd name="csX16" fmla="*/ 5576835 w 7074040"/>
              <a:gd name="csY16" fmla="*/ 42221 h 828486"/>
              <a:gd name="csX17" fmla="*/ 5667270 w 7074040"/>
              <a:gd name="csY17" fmla="*/ 82414 h 828486"/>
              <a:gd name="csX18" fmla="*/ 5742633 w 7074040"/>
              <a:gd name="csY18" fmla="*/ 388889 h 828486"/>
              <a:gd name="csX19" fmla="*/ 5817996 w 7074040"/>
              <a:gd name="csY19" fmla="*/ 740581 h 828486"/>
              <a:gd name="csX20" fmla="*/ 5988818 w 7074040"/>
              <a:gd name="csY20" fmla="*/ 815944 h 828486"/>
              <a:gd name="csX21" fmla="*/ 6179736 w 7074040"/>
              <a:gd name="csY21" fmla="*/ 609952 h 828486"/>
              <a:gd name="csX22" fmla="*/ 6280220 w 7074040"/>
              <a:gd name="csY22" fmla="*/ 484348 h 828486"/>
              <a:gd name="csX23" fmla="*/ 6395776 w 7074040"/>
              <a:gd name="csY23" fmla="*/ 489372 h 828486"/>
              <a:gd name="csX24" fmla="*/ 6551525 w 7074040"/>
              <a:gd name="csY24" fmla="*/ 705412 h 828486"/>
              <a:gd name="csX25" fmla="*/ 6667081 w 7074040"/>
              <a:gd name="csY25" fmla="*/ 795847 h 828486"/>
              <a:gd name="csX26" fmla="*/ 6837903 w 7074040"/>
              <a:gd name="csY26" fmla="*/ 805895 h 828486"/>
              <a:gd name="csX27" fmla="*/ 7074040 w 7074040"/>
              <a:gd name="csY27" fmla="*/ 695363 h 828486"/>
              <a:gd name="csX0" fmla="*/ 0 w 7074040"/>
              <a:gd name="csY0" fmla="*/ 815944 h 828486"/>
              <a:gd name="csX1" fmla="*/ 1065125 w 7074040"/>
              <a:gd name="csY1" fmla="*/ 805895 h 828486"/>
              <a:gd name="csX2" fmla="*/ 1512277 w 7074040"/>
              <a:gd name="csY2" fmla="*/ 800871 h 828486"/>
              <a:gd name="csX3" fmla="*/ 1748413 w 7074040"/>
              <a:gd name="csY3" fmla="*/ 635073 h 828486"/>
              <a:gd name="csX4" fmla="*/ 1994598 w 7074040"/>
              <a:gd name="csY4" fmla="*/ 253236 h 828486"/>
              <a:gd name="csX5" fmla="*/ 2115178 w 7074040"/>
              <a:gd name="csY5" fmla="*/ 47245 h 828486"/>
              <a:gd name="csX6" fmla="*/ 2356338 w 7074040"/>
              <a:gd name="csY6" fmla="*/ 27148 h 828486"/>
              <a:gd name="csX7" fmla="*/ 2557306 w 7074040"/>
              <a:gd name="csY7" fmla="*/ 368792 h 828486"/>
              <a:gd name="csX8" fmla="*/ 2758272 w 7074040"/>
              <a:gd name="csY8" fmla="*/ 670243 h 828486"/>
              <a:gd name="csX9" fmla="*/ 3074795 w 7074040"/>
              <a:gd name="csY9" fmla="*/ 825992 h 828486"/>
              <a:gd name="csX10" fmla="*/ 3808325 w 7074040"/>
              <a:gd name="csY10" fmla="*/ 815944 h 828486"/>
              <a:gd name="csX11" fmla="*/ 5004079 w 7074040"/>
              <a:gd name="csY11" fmla="*/ 820968 h 828486"/>
              <a:gd name="csX12" fmla="*/ 5205046 w 7074040"/>
              <a:gd name="csY12" fmla="*/ 820968 h 828486"/>
              <a:gd name="csX13" fmla="*/ 5265336 w 7074040"/>
              <a:gd name="csY13" fmla="*/ 760678 h 828486"/>
              <a:gd name="csX14" fmla="*/ 5400989 w 7074040"/>
              <a:gd name="csY14" fmla="*/ 504445 h 828486"/>
              <a:gd name="csX15" fmla="*/ 5496448 w 7074040"/>
              <a:gd name="csY15" fmla="*/ 142704 h 828486"/>
              <a:gd name="csX16" fmla="*/ 5576835 w 7074040"/>
              <a:gd name="csY16" fmla="*/ 42221 h 828486"/>
              <a:gd name="csX17" fmla="*/ 5667270 w 7074040"/>
              <a:gd name="csY17" fmla="*/ 82414 h 828486"/>
              <a:gd name="csX18" fmla="*/ 5742633 w 7074040"/>
              <a:gd name="csY18" fmla="*/ 388889 h 828486"/>
              <a:gd name="csX19" fmla="*/ 5817996 w 7074040"/>
              <a:gd name="csY19" fmla="*/ 740581 h 828486"/>
              <a:gd name="csX20" fmla="*/ 5988818 w 7074040"/>
              <a:gd name="csY20" fmla="*/ 815944 h 828486"/>
              <a:gd name="csX21" fmla="*/ 6179736 w 7074040"/>
              <a:gd name="csY21" fmla="*/ 609952 h 828486"/>
              <a:gd name="csX22" fmla="*/ 6280220 w 7074040"/>
              <a:gd name="csY22" fmla="*/ 484348 h 828486"/>
              <a:gd name="csX23" fmla="*/ 6395776 w 7074040"/>
              <a:gd name="csY23" fmla="*/ 489372 h 828486"/>
              <a:gd name="csX24" fmla="*/ 6551525 w 7074040"/>
              <a:gd name="csY24" fmla="*/ 705412 h 828486"/>
              <a:gd name="csX25" fmla="*/ 6667081 w 7074040"/>
              <a:gd name="csY25" fmla="*/ 795847 h 828486"/>
              <a:gd name="csX26" fmla="*/ 6837903 w 7074040"/>
              <a:gd name="csY26" fmla="*/ 805895 h 828486"/>
              <a:gd name="csX27" fmla="*/ 7074040 w 7074040"/>
              <a:gd name="csY27" fmla="*/ 695363 h 828486"/>
              <a:gd name="csX0" fmla="*/ 0 w 7074040"/>
              <a:gd name="csY0" fmla="*/ 824834 h 837376"/>
              <a:gd name="csX1" fmla="*/ 1065125 w 7074040"/>
              <a:gd name="csY1" fmla="*/ 814785 h 837376"/>
              <a:gd name="csX2" fmla="*/ 1512277 w 7074040"/>
              <a:gd name="csY2" fmla="*/ 809761 h 837376"/>
              <a:gd name="csX3" fmla="*/ 1748413 w 7074040"/>
              <a:gd name="csY3" fmla="*/ 643963 h 837376"/>
              <a:gd name="csX4" fmla="*/ 1994598 w 7074040"/>
              <a:gd name="csY4" fmla="*/ 262126 h 837376"/>
              <a:gd name="csX5" fmla="*/ 2115178 w 7074040"/>
              <a:gd name="csY5" fmla="*/ 56135 h 837376"/>
              <a:gd name="csX6" fmla="*/ 2356338 w 7074040"/>
              <a:gd name="csY6" fmla="*/ 36038 h 837376"/>
              <a:gd name="csX7" fmla="*/ 2557306 w 7074040"/>
              <a:gd name="csY7" fmla="*/ 377682 h 837376"/>
              <a:gd name="csX8" fmla="*/ 2758272 w 7074040"/>
              <a:gd name="csY8" fmla="*/ 679133 h 837376"/>
              <a:gd name="csX9" fmla="*/ 3074795 w 7074040"/>
              <a:gd name="csY9" fmla="*/ 834882 h 837376"/>
              <a:gd name="csX10" fmla="*/ 3808325 w 7074040"/>
              <a:gd name="csY10" fmla="*/ 824834 h 837376"/>
              <a:gd name="csX11" fmla="*/ 5004079 w 7074040"/>
              <a:gd name="csY11" fmla="*/ 829858 h 837376"/>
              <a:gd name="csX12" fmla="*/ 5205046 w 7074040"/>
              <a:gd name="csY12" fmla="*/ 829858 h 837376"/>
              <a:gd name="csX13" fmla="*/ 5265336 w 7074040"/>
              <a:gd name="csY13" fmla="*/ 769568 h 837376"/>
              <a:gd name="csX14" fmla="*/ 5400989 w 7074040"/>
              <a:gd name="csY14" fmla="*/ 513335 h 837376"/>
              <a:gd name="csX15" fmla="*/ 5496448 w 7074040"/>
              <a:gd name="csY15" fmla="*/ 151594 h 837376"/>
              <a:gd name="csX16" fmla="*/ 5576835 w 7074040"/>
              <a:gd name="csY16" fmla="*/ 51111 h 837376"/>
              <a:gd name="csX17" fmla="*/ 5667270 w 7074040"/>
              <a:gd name="csY17" fmla="*/ 91304 h 837376"/>
              <a:gd name="csX18" fmla="*/ 5742633 w 7074040"/>
              <a:gd name="csY18" fmla="*/ 397779 h 837376"/>
              <a:gd name="csX19" fmla="*/ 5817996 w 7074040"/>
              <a:gd name="csY19" fmla="*/ 749471 h 837376"/>
              <a:gd name="csX20" fmla="*/ 5988818 w 7074040"/>
              <a:gd name="csY20" fmla="*/ 824834 h 837376"/>
              <a:gd name="csX21" fmla="*/ 6179736 w 7074040"/>
              <a:gd name="csY21" fmla="*/ 618842 h 837376"/>
              <a:gd name="csX22" fmla="*/ 6280220 w 7074040"/>
              <a:gd name="csY22" fmla="*/ 493238 h 837376"/>
              <a:gd name="csX23" fmla="*/ 6395776 w 7074040"/>
              <a:gd name="csY23" fmla="*/ 498262 h 837376"/>
              <a:gd name="csX24" fmla="*/ 6551525 w 7074040"/>
              <a:gd name="csY24" fmla="*/ 714302 h 837376"/>
              <a:gd name="csX25" fmla="*/ 6667081 w 7074040"/>
              <a:gd name="csY25" fmla="*/ 804737 h 837376"/>
              <a:gd name="csX26" fmla="*/ 6837903 w 7074040"/>
              <a:gd name="csY26" fmla="*/ 814785 h 837376"/>
              <a:gd name="csX27" fmla="*/ 7074040 w 7074040"/>
              <a:gd name="csY27" fmla="*/ 704253 h 837376"/>
              <a:gd name="csX0" fmla="*/ 0 w 7074040"/>
              <a:gd name="csY0" fmla="*/ 833740 h 846282"/>
              <a:gd name="csX1" fmla="*/ 1065125 w 7074040"/>
              <a:gd name="csY1" fmla="*/ 823691 h 846282"/>
              <a:gd name="csX2" fmla="*/ 1512277 w 7074040"/>
              <a:gd name="csY2" fmla="*/ 818667 h 846282"/>
              <a:gd name="csX3" fmla="*/ 1748413 w 7074040"/>
              <a:gd name="csY3" fmla="*/ 652869 h 846282"/>
              <a:gd name="csX4" fmla="*/ 1994598 w 7074040"/>
              <a:gd name="csY4" fmla="*/ 271032 h 846282"/>
              <a:gd name="csX5" fmla="*/ 2115178 w 7074040"/>
              <a:gd name="csY5" fmla="*/ 65041 h 846282"/>
              <a:gd name="csX6" fmla="*/ 2356338 w 7074040"/>
              <a:gd name="csY6" fmla="*/ 44944 h 846282"/>
              <a:gd name="csX7" fmla="*/ 2557306 w 7074040"/>
              <a:gd name="csY7" fmla="*/ 386588 h 846282"/>
              <a:gd name="csX8" fmla="*/ 2758272 w 7074040"/>
              <a:gd name="csY8" fmla="*/ 688039 h 846282"/>
              <a:gd name="csX9" fmla="*/ 3074795 w 7074040"/>
              <a:gd name="csY9" fmla="*/ 843788 h 846282"/>
              <a:gd name="csX10" fmla="*/ 3808325 w 7074040"/>
              <a:gd name="csY10" fmla="*/ 833740 h 846282"/>
              <a:gd name="csX11" fmla="*/ 5004079 w 7074040"/>
              <a:gd name="csY11" fmla="*/ 838764 h 846282"/>
              <a:gd name="csX12" fmla="*/ 5205046 w 7074040"/>
              <a:gd name="csY12" fmla="*/ 838764 h 846282"/>
              <a:gd name="csX13" fmla="*/ 5265336 w 7074040"/>
              <a:gd name="csY13" fmla="*/ 778474 h 846282"/>
              <a:gd name="csX14" fmla="*/ 5400989 w 7074040"/>
              <a:gd name="csY14" fmla="*/ 522241 h 846282"/>
              <a:gd name="csX15" fmla="*/ 5496448 w 7074040"/>
              <a:gd name="csY15" fmla="*/ 160500 h 846282"/>
              <a:gd name="csX16" fmla="*/ 5576835 w 7074040"/>
              <a:gd name="csY16" fmla="*/ 60017 h 846282"/>
              <a:gd name="csX17" fmla="*/ 5667270 w 7074040"/>
              <a:gd name="csY17" fmla="*/ 100210 h 846282"/>
              <a:gd name="csX18" fmla="*/ 5742633 w 7074040"/>
              <a:gd name="csY18" fmla="*/ 406685 h 846282"/>
              <a:gd name="csX19" fmla="*/ 5817996 w 7074040"/>
              <a:gd name="csY19" fmla="*/ 758377 h 846282"/>
              <a:gd name="csX20" fmla="*/ 5988818 w 7074040"/>
              <a:gd name="csY20" fmla="*/ 833740 h 846282"/>
              <a:gd name="csX21" fmla="*/ 6179736 w 7074040"/>
              <a:gd name="csY21" fmla="*/ 627748 h 846282"/>
              <a:gd name="csX22" fmla="*/ 6280220 w 7074040"/>
              <a:gd name="csY22" fmla="*/ 502144 h 846282"/>
              <a:gd name="csX23" fmla="*/ 6395776 w 7074040"/>
              <a:gd name="csY23" fmla="*/ 507168 h 846282"/>
              <a:gd name="csX24" fmla="*/ 6551525 w 7074040"/>
              <a:gd name="csY24" fmla="*/ 723208 h 846282"/>
              <a:gd name="csX25" fmla="*/ 6667081 w 7074040"/>
              <a:gd name="csY25" fmla="*/ 813643 h 846282"/>
              <a:gd name="csX26" fmla="*/ 6837903 w 7074040"/>
              <a:gd name="csY26" fmla="*/ 823691 h 846282"/>
              <a:gd name="csX27" fmla="*/ 7074040 w 7074040"/>
              <a:gd name="csY27" fmla="*/ 713159 h 846282"/>
              <a:gd name="csX0" fmla="*/ 0 w 7074040"/>
              <a:gd name="csY0" fmla="*/ 844793 h 857335"/>
              <a:gd name="csX1" fmla="*/ 1065125 w 7074040"/>
              <a:gd name="csY1" fmla="*/ 834744 h 857335"/>
              <a:gd name="csX2" fmla="*/ 1512277 w 7074040"/>
              <a:gd name="csY2" fmla="*/ 829720 h 857335"/>
              <a:gd name="csX3" fmla="*/ 1748413 w 7074040"/>
              <a:gd name="csY3" fmla="*/ 663922 h 857335"/>
              <a:gd name="csX4" fmla="*/ 1994598 w 7074040"/>
              <a:gd name="csY4" fmla="*/ 282085 h 857335"/>
              <a:gd name="csX5" fmla="*/ 2115178 w 7074040"/>
              <a:gd name="csY5" fmla="*/ 76094 h 857335"/>
              <a:gd name="csX6" fmla="*/ 2356338 w 7074040"/>
              <a:gd name="csY6" fmla="*/ 55997 h 857335"/>
              <a:gd name="csX7" fmla="*/ 2557306 w 7074040"/>
              <a:gd name="csY7" fmla="*/ 397641 h 857335"/>
              <a:gd name="csX8" fmla="*/ 2758272 w 7074040"/>
              <a:gd name="csY8" fmla="*/ 699092 h 857335"/>
              <a:gd name="csX9" fmla="*/ 3074795 w 7074040"/>
              <a:gd name="csY9" fmla="*/ 854841 h 857335"/>
              <a:gd name="csX10" fmla="*/ 3808325 w 7074040"/>
              <a:gd name="csY10" fmla="*/ 844793 h 857335"/>
              <a:gd name="csX11" fmla="*/ 5004079 w 7074040"/>
              <a:gd name="csY11" fmla="*/ 849817 h 857335"/>
              <a:gd name="csX12" fmla="*/ 5205046 w 7074040"/>
              <a:gd name="csY12" fmla="*/ 849817 h 857335"/>
              <a:gd name="csX13" fmla="*/ 5265336 w 7074040"/>
              <a:gd name="csY13" fmla="*/ 789527 h 857335"/>
              <a:gd name="csX14" fmla="*/ 5400989 w 7074040"/>
              <a:gd name="csY14" fmla="*/ 533294 h 857335"/>
              <a:gd name="csX15" fmla="*/ 5496448 w 7074040"/>
              <a:gd name="csY15" fmla="*/ 171553 h 857335"/>
              <a:gd name="csX16" fmla="*/ 5576835 w 7074040"/>
              <a:gd name="csY16" fmla="*/ 71070 h 857335"/>
              <a:gd name="csX17" fmla="*/ 5667270 w 7074040"/>
              <a:gd name="csY17" fmla="*/ 111263 h 857335"/>
              <a:gd name="csX18" fmla="*/ 5742633 w 7074040"/>
              <a:gd name="csY18" fmla="*/ 417738 h 857335"/>
              <a:gd name="csX19" fmla="*/ 5817996 w 7074040"/>
              <a:gd name="csY19" fmla="*/ 769430 h 857335"/>
              <a:gd name="csX20" fmla="*/ 5988818 w 7074040"/>
              <a:gd name="csY20" fmla="*/ 844793 h 857335"/>
              <a:gd name="csX21" fmla="*/ 6179736 w 7074040"/>
              <a:gd name="csY21" fmla="*/ 638801 h 857335"/>
              <a:gd name="csX22" fmla="*/ 6280220 w 7074040"/>
              <a:gd name="csY22" fmla="*/ 513197 h 857335"/>
              <a:gd name="csX23" fmla="*/ 6395776 w 7074040"/>
              <a:gd name="csY23" fmla="*/ 518221 h 857335"/>
              <a:gd name="csX24" fmla="*/ 6551525 w 7074040"/>
              <a:gd name="csY24" fmla="*/ 734261 h 857335"/>
              <a:gd name="csX25" fmla="*/ 6667081 w 7074040"/>
              <a:gd name="csY25" fmla="*/ 824696 h 857335"/>
              <a:gd name="csX26" fmla="*/ 6837903 w 7074040"/>
              <a:gd name="csY26" fmla="*/ 834744 h 857335"/>
              <a:gd name="csX27" fmla="*/ 7074040 w 7074040"/>
              <a:gd name="csY27" fmla="*/ 724212 h 857335"/>
              <a:gd name="csX0" fmla="*/ 0 w 7074040"/>
              <a:gd name="csY0" fmla="*/ 844793 h 857335"/>
              <a:gd name="csX1" fmla="*/ 1065125 w 7074040"/>
              <a:gd name="csY1" fmla="*/ 834744 h 857335"/>
              <a:gd name="csX2" fmla="*/ 1512277 w 7074040"/>
              <a:gd name="csY2" fmla="*/ 829720 h 857335"/>
              <a:gd name="csX3" fmla="*/ 1748413 w 7074040"/>
              <a:gd name="csY3" fmla="*/ 663922 h 857335"/>
              <a:gd name="csX4" fmla="*/ 1994598 w 7074040"/>
              <a:gd name="csY4" fmla="*/ 282085 h 857335"/>
              <a:gd name="csX5" fmla="*/ 2115178 w 7074040"/>
              <a:gd name="csY5" fmla="*/ 76094 h 857335"/>
              <a:gd name="csX6" fmla="*/ 2356338 w 7074040"/>
              <a:gd name="csY6" fmla="*/ 55997 h 857335"/>
              <a:gd name="csX7" fmla="*/ 2557306 w 7074040"/>
              <a:gd name="csY7" fmla="*/ 397641 h 857335"/>
              <a:gd name="csX8" fmla="*/ 2758272 w 7074040"/>
              <a:gd name="csY8" fmla="*/ 699092 h 857335"/>
              <a:gd name="csX9" fmla="*/ 3074795 w 7074040"/>
              <a:gd name="csY9" fmla="*/ 854841 h 857335"/>
              <a:gd name="csX10" fmla="*/ 3808325 w 7074040"/>
              <a:gd name="csY10" fmla="*/ 844793 h 857335"/>
              <a:gd name="csX11" fmla="*/ 5004079 w 7074040"/>
              <a:gd name="csY11" fmla="*/ 849817 h 857335"/>
              <a:gd name="csX12" fmla="*/ 5205046 w 7074040"/>
              <a:gd name="csY12" fmla="*/ 849817 h 857335"/>
              <a:gd name="csX13" fmla="*/ 5315578 w 7074040"/>
              <a:gd name="csY13" fmla="*/ 764406 h 857335"/>
              <a:gd name="csX14" fmla="*/ 5400989 w 7074040"/>
              <a:gd name="csY14" fmla="*/ 533294 h 857335"/>
              <a:gd name="csX15" fmla="*/ 5496448 w 7074040"/>
              <a:gd name="csY15" fmla="*/ 171553 h 857335"/>
              <a:gd name="csX16" fmla="*/ 5576835 w 7074040"/>
              <a:gd name="csY16" fmla="*/ 71070 h 857335"/>
              <a:gd name="csX17" fmla="*/ 5667270 w 7074040"/>
              <a:gd name="csY17" fmla="*/ 111263 h 857335"/>
              <a:gd name="csX18" fmla="*/ 5742633 w 7074040"/>
              <a:gd name="csY18" fmla="*/ 417738 h 857335"/>
              <a:gd name="csX19" fmla="*/ 5817996 w 7074040"/>
              <a:gd name="csY19" fmla="*/ 769430 h 857335"/>
              <a:gd name="csX20" fmla="*/ 5988818 w 7074040"/>
              <a:gd name="csY20" fmla="*/ 844793 h 857335"/>
              <a:gd name="csX21" fmla="*/ 6179736 w 7074040"/>
              <a:gd name="csY21" fmla="*/ 638801 h 857335"/>
              <a:gd name="csX22" fmla="*/ 6280220 w 7074040"/>
              <a:gd name="csY22" fmla="*/ 513197 h 857335"/>
              <a:gd name="csX23" fmla="*/ 6395776 w 7074040"/>
              <a:gd name="csY23" fmla="*/ 518221 h 857335"/>
              <a:gd name="csX24" fmla="*/ 6551525 w 7074040"/>
              <a:gd name="csY24" fmla="*/ 734261 h 857335"/>
              <a:gd name="csX25" fmla="*/ 6667081 w 7074040"/>
              <a:gd name="csY25" fmla="*/ 824696 h 857335"/>
              <a:gd name="csX26" fmla="*/ 6837903 w 7074040"/>
              <a:gd name="csY26" fmla="*/ 834744 h 857335"/>
              <a:gd name="csX27" fmla="*/ 7074040 w 7074040"/>
              <a:gd name="csY27" fmla="*/ 724212 h 857335"/>
              <a:gd name="csX0" fmla="*/ 0 w 7074040"/>
              <a:gd name="csY0" fmla="*/ 844793 h 857335"/>
              <a:gd name="csX1" fmla="*/ 1065125 w 7074040"/>
              <a:gd name="csY1" fmla="*/ 834744 h 857335"/>
              <a:gd name="csX2" fmla="*/ 1512277 w 7074040"/>
              <a:gd name="csY2" fmla="*/ 829720 h 857335"/>
              <a:gd name="csX3" fmla="*/ 1748413 w 7074040"/>
              <a:gd name="csY3" fmla="*/ 663922 h 857335"/>
              <a:gd name="csX4" fmla="*/ 1994598 w 7074040"/>
              <a:gd name="csY4" fmla="*/ 282085 h 857335"/>
              <a:gd name="csX5" fmla="*/ 2115178 w 7074040"/>
              <a:gd name="csY5" fmla="*/ 76094 h 857335"/>
              <a:gd name="csX6" fmla="*/ 2356338 w 7074040"/>
              <a:gd name="csY6" fmla="*/ 55997 h 857335"/>
              <a:gd name="csX7" fmla="*/ 2557306 w 7074040"/>
              <a:gd name="csY7" fmla="*/ 397641 h 857335"/>
              <a:gd name="csX8" fmla="*/ 2758272 w 7074040"/>
              <a:gd name="csY8" fmla="*/ 699092 h 857335"/>
              <a:gd name="csX9" fmla="*/ 3074795 w 7074040"/>
              <a:gd name="csY9" fmla="*/ 854841 h 857335"/>
              <a:gd name="csX10" fmla="*/ 3808325 w 7074040"/>
              <a:gd name="csY10" fmla="*/ 844793 h 857335"/>
              <a:gd name="csX11" fmla="*/ 5004079 w 7074040"/>
              <a:gd name="csY11" fmla="*/ 849817 h 857335"/>
              <a:gd name="csX12" fmla="*/ 5315578 w 7074040"/>
              <a:gd name="csY12" fmla="*/ 764406 h 857335"/>
              <a:gd name="csX13" fmla="*/ 5400989 w 7074040"/>
              <a:gd name="csY13" fmla="*/ 533294 h 857335"/>
              <a:gd name="csX14" fmla="*/ 5496448 w 7074040"/>
              <a:gd name="csY14" fmla="*/ 171553 h 857335"/>
              <a:gd name="csX15" fmla="*/ 5576835 w 7074040"/>
              <a:gd name="csY15" fmla="*/ 71070 h 857335"/>
              <a:gd name="csX16" fmla="*/ 5667270 w 7074040"/>
              <a:gd name="csY16" fmla="*/ 111263 h 857335"/>
              <a:gd name="csX17" fmla="*/ 5742633 w 7074040"/>
              <a:gd name="csY17" fmla="*/ 417738 h 857335"/>
              <a:gd name="csX18" fmla="*/ 5817996 w 7074040"/>
              <a:gd name="csY18" fmla="*/ 769430 h 857335"/>
              <a:gd name="csX19" fmla="*/ 5988818 w 7074040"/>
              <a:gd name="csY19" fmla="*/ 844793 h 857335"/>
              <a:gd name="csX20" fmla="*/ 6179736 w 7074040"/>
              <a:gd name="csY20" fmla="*/ 638801 h 857335"/>
              <a:gd name="csX21" fmla="*/ 6280220 w 7074040"/>
              <a:gd name="csY21" fmla="*/ 513197 h 857335"/>
              <a:gd name="csX22" fmla="*/ 6395776 w 7074040"/>
              <a:gd name="csY22" fmla="*/ 518221 h 857335"/>
              <a:gd name="csX23" fmla="*/ 6551525 w 7074040"/>
              <a:gd name="csY23" fmla="*/ 734261 h 857335"/>
              <a:gd name="csX24" fmla="*/ 6667081 w 7074040"/>
              <a:gd name="csY24" fmla="*/ 824696 h 857335"/>
              <a:gd name="csX25" fmla="*/ 6837903 w 7074040"/>
              <a:gd name="csY25" fmla="*/ 834744 h 857335"/>
              <a:gd name="csX26" fmla="*/ 7074040 w 7074040"/>
              <a:gd name="csY26" fmla="*/ 724212 h 857335"/>
              <a:gd name="csX0" fmla="*/ 0 w 7074040"/>
              <a:gd name="csY0" fmla="*/ 844793 h 857335"/>
              <a:gd name="csX1" fmla="*/ 1065125 w 7074040"/>
              <a:gd name="csY1" fmla="*/ 834744 h 857335"/>
              <a:gd name="csX2" fmla="*/ 1512277 w 7074040"/>
              <a:gd name="csY2" fmla="*/ 829720 h 857335"/>
              <a:gd name="csX3" fmla="*/ 1748413 w 7074040"/>
              <a:gd name="csY3" fmla="*/ 663922 h 857335"/>
              <a:gd name="csX4" fmla="*/ 1994598 w 7074040"/>
              <a:gd name="csY4" fmla="*/ 282085 h 857335"/>
              <a:gd name="csX5" fmla="*/ 2115178 w 7074040"/>
              <a:gd name="csY5" fmla="*/ 76094 h 857335"/>
              <a:gd name="csX6" fmla="*/ 2356338 w 7074040"/>
              <a:gd name="csY6" fmla="*/ 55997 h 857335"/>
              <a:gd name="csX7" fmla="*/ 2557306 w 7074040"/>
              <a:gd name="csY7" fmla="*/ 397641 h 857335"/>
              <a:gd name="csX8" fmla="*/ 2758272 w 7074040"/>
              <a:gd name="csY8" fmla="*/ 699092 h 857335"/>
              <a:gd name="csX9" fmla="*/ 3074795 w 7074040"/>
              <a:gd name="csY9" fmla="*/ 854841 h 857335"/>
              <a:gd name="csX10" fmla="*/ 3808325 w 7074040"/>
              <a:gd name="csY10" fmla="*/ 844793 h 857335"/>
              <a:gd name="csX11" fmla="*/ 5004079 w 7074040"/>
              <a:gd name="csY11" fmla="*/ 849817 h 857335"/>
              <a:gd name="csX12" fmla="*/ 5315578 w 7074040"/>
              <a:gd name="csY12" fmla="*/ 764406 h 857335"/>
              <a:gd name="csX13" fmla="*/ 5400989 w 7074040"/>
              <a:gd name="csY13" fmla="*/ 533294 h 857335"/>
              <a:gd name="csX14" fmla="*/ 5496448 w 7074040"/>
              <a:gd name="csY14" fmla="*/ 171553 h 857335"/>
              <a:gd name="csX15" fmla="*/ 5576835 w 7074040"/>
              <a:gd name="csY15" fmla="*/ 71070 h 857335"/>
              <a:gd name="csX16" fmla="*/ 5667270 w 7074040"/>
              <a:gd name="csY16" fmla="*/ 111263 h 857335"/>
              <a:gd name="csX17" fmla="*/ 5742633 w 7074040"/>
              <a:gd name="csY17" fmla="*/ 417738 h 857335"/>
              <a:gd name="csX18" fmla="*/ 5817996 w 7074040"/>
              <a:gd name="csY18" fmla="*/ 769430 h 857335"/>
              <a:gd name="csX19" fmla="*/ 5988818 w 7074040"/>
              <a:gd name="csY19" fmla="*/ 844793 h 857335"/>
              <a:gd name="csX20" fmla="*/ 6179736 w 7074040"/>
              <a:gd name="csY20" fmla="*/ 638801 h 857335"/>
              <a:gd name="csX21" fmla="*/ 6280220 w 7074040"/>
              <a:gd name="csY21" fmla="*/ 513197 h 857335"/>
              <a:gd name="csX22" fmla="*/ 6395776 w 7074040"/>
              <a:gd name="csY22" fmla="*/ 518221 h 857335"/>
              <a:gd name="csX23" fmla="*/ 6551525 w 7074040"/>
              <a:gd name="csY23" fmla="*/ 734261 h 857335"/>
              <a:gd name="csX24" fmla="*/ 6667081 w 7074040"/>
              <a:gd name="csY24" fmla="*/ 824696 h 857335"/>
              <a:gd name="csX25" fmla="*/ 6837903 w 7074040"/>
              <a:gd name="csY25" fmla="*/ 834744 h 857335"/>
              <a:gd name="csX26" fmla="*/ 7074040 w 7074040"/>
              <a:gd name="csY26" fmla="*/ 724212 h 857335"/>
              <a:gd name="csX0" fmla="*/ 0 w 7074040"/>
              <a:gd name="csY0" fmla="*/ 844793 h 857335"/>
              <a:gd name="csX1" fmla="*/ 1065125 w 7074040"/>
              <a:gd name="csY1" fmla="*/ 834744 h 857335"/>
              <a:gd name="csX2" fmla="*/ 1512277 w 7074040"/>
              <a:gd name="csY2" fmla="*/ 829720 h 857335"/>
              <a:gd name="csX3" fmla="*/ 1748413 w 7074040"/>
              <a:gd name="csY3" fmla="*/ 663922 h 857335"/>
              <a:gd name="csX4" fmla="*/ 1994598 w 7074040"/>
              <a:gd name="csY4" fmla="*/ 282085 h 857335"/>
              <a:gd name="csX5" fmla="*/ 2115178 w 7074040"/>
              <a:gd name="csY5" fmla="*/ 76094 h 857335"/>
              <a:gd name="csX6" fmla="*/ 2356338 w 7074040"/>
              <a:gd name="csY6" fmla="*/ 55997 h 857335"/>
              <a:gd name="csX7" fmla="*/ 2557306 w 7074040"/>
              <a:gd name="csY7" fmla="*/ 397641 h 857335"/>
              <a:gd name="csX8" fmla="*/ 2758272 w 7074040"/>
              <a:gd name="csY8" fmla="*/ 699092 h 857335"/>
              <a:gd name="csX9" fmla="*/ 3074795 w 7074040"/>
              <a:gd name="csY9" fmla="*/ 854841 h 857335"/>
              <a:gd name="csX10" fmla="*/ 3808325 w 7074040"/>
              <a:gd name="csY10" fmla="*/ 844793 h 857335"/>
              <a:gd name="csX11" fmla="*/ 5004079 w 7074040"/>
              <a:gd name="csY11" fmla="*/ 849817 h 857335"/>
              <a:gd name="csX12" fmla="*/ 5290458 w 7074040"/>
              <a:gd name="csY12" fmla="*/ 754358 h 857335"/>
              <a:gd name="csX13" fmla="*/ 5400989 w 7074040"/>
              <a:gd name="csY13" fmla="*/ 533294 h 857335"/>
              <a:gd name="csX14" fmla="*/ 5496448 w 7074040"/>
              <a:gd name="csY14" fmla="*/ 171553 h 857335"/>
              <a:gd name="csX15" fmla="*/ 5576835 w 7074040"/>
              <a:gd name="csY15" fmla="*/ 71070 h 857335"/>
              <a:gd name="csX16" fmla="*/ 5667270 w 7074040"/>
              <a:gd name="csY16" fmla="*/ 111263 h 857335"/>
              <a:gd name="csX17" fmla="*/ 5742633 w 7074040"/>
              <a:gd name="csY17" fmla="*/ 417738 h 857335"/>
              <a:gd name="csX18" fmla="*/ 5817996 w 7074040"/>
              <a:gd name="csY18" fmla="*/ 769430 h 857335"/>
              <a:gd name="csX19" fmla="*/ 5988818 w 7074040"/>
              <a:gd name="csY19" fmla="*/ 844793 h 857335"/>
              <a:gd name="csX20" fmla="*/ 6179736 w 7074040"/>
              <a:gd name="csY20" fmla="*/ 638801 h 857335"/>
              <a:gd name="csX21" fmla="*/ 6280220 w 7074040"/>
              <a:gd name="csY21" fmla="*/ 513197 h 857335"/>
              <a:gd name="csX22" fmla="*/ 6395776 w 7074040"/>
              <a:gd name="csY22" fmla="*/ 518221 h 857335"/>
              <a:gd name="csX23" fmla="*/ 6551525 w 7074040"/>
              <a:gd name="csY23" fmla="*/ 734261 h 857335"/>
              <a:gd name="csX24" fmla="*/ 6667081 w 7074040"/>
              <a:gd name="csY24" fmla="*/ 824696 h 857335"/>
              <a:gd name="csX25" fmla="*/ 6837903 w 7074040"/>
              <a:gd name="csY25" fmla="*/ 834744 h 857335"/>
              <a:gd name="csX26" fmla="*/ 7074040 w 7074040"/>
              <a:gd name="csY26" fmla="*/ 724212 h 857335"/>
              <a:gd name="csX0" fmla="*/ 0 w 7074040"/>
              <a:gd name="csY0" fmla="*/ 844793 h 857335"/>
              <a:gd name="csX1" fmla="*/ 1065125 w 7074040"/>
              <a:gd name="csY1" fmla="*/ 834744 h 857335"/>
              <a:gd name="csX2" fmla="*/ 1512277 w 7074040"/>
              <a:gd name="csY2" fmla="*/ 829720 h 857335"/>
              <a:gd name="csX3" fmla="*/ 1748413 w 7074040"/>
              <a:gd name="csY3" fmla="*/ 663922 h 857335"/>
              <a:gd name="csX4" fmla="*/ 1994598 w 7074040"/>
              <a:gd name="csY4" fmla="*/ 282085 h 857335"/>
              <a:gd name="csX5" fmla="*/ 2115178 w 7074040"/>
              <a:gd name="csY5" fmla="*/ 76094 h 857335"/>
              <a:gd name="csX6" fmla="*/ 2356338 w 7074040"/>
              <a:gd name="csY6" fmla="*/ 55997 h 857335"/>
              <a:gd name="csX7" fmla="*/ 2557306 w 7074040"/>
              <a:gd name="csY7" fmla="*/ 397641 h 857335"/>
              <a:gd name="csX8" fmla="*/ 2758272 w 7074040"/>
              <a:gd name="csY8" fmla="*/ 699092 h 857335"/>
              <a:gd name="csX9" fmla="*/ 3074795 w 7074040"/>
              <a:gd name="csY9" fmla="*/ 854841 h 857335"/>
              <a:gd name="csX10" fmla="*/ 3808325 w 7074040"/>
              <a:gd name="csY10" fmla="*/ 844793 h 857335"/>
              <a:gd name="csX11" fmla="*/ 5004079 w 7074040"/>
              <a:gd name="csY11" fmla="*/ 849817 h 857335"/>
              <a:gd name="csX12" fmla="*/ 5290458 w 7074040"/>
              <a:gd name="csY12" fmla="*/ 754358 h 857335"/>
              <a:gd name="csX13" fmla="*/ 5400989 w 7074040"/>
              <a:gd name="csY13" fmla="*/ 533294 h 857335"/>
              <a:gd name="csX14" fmla="*/ 5496448 w 7074040"/>
              <a:gd name="csY14" fmla="*/ 171553 h 857335"/>
              <a:gd name="csX15" fmla="*/ 5576835 w 7074040"/>
              <a:gd name="csY15" fmla="*/ 71070 h 857335"/>
              <a:gd name="csX16" fmla="*/ 5667270 w 7074040"/>
              <a:gd name="csY16" fmla="*/ 111263 h 857335"/>
              <a:gd name="csX17" fmla="*/ 5742633 w 7074040"/>
              <a:gd name="csY17" fmla="*/ 417738 h 857335"/>
              <a:gd name="csX18" fmla="*/ 5817996 w 7074040"/>
              <a:gd name="csY18" fmla="*/ 769430 h 857335"/>
              <a:gd name="csX19" fmla="*/ 5988818 w 7074040"/>
              <a:gd name="csY19" fmla="*/ 844793 h 857335"/>
              <a:gd name="csX20" fmla="*/ 6179736 w 7074040"/>
              <a:gd name="csY20" fmla="*/ 638801 h 857335"/>
              <a:gd name="csX21" fmla="*/ 6280220 w 7074040"/>
              <a:gd name="csY21" fmla="*/ 513197 h 857335"/>
              <a:gd name="csX22" fmla="*/ 6395776 w 7074040"/>
              <a:gd name="csY22" fmla="*/ 518221 h 857335"/>
              <a:gd name="csX23" fmla="*/ 6551525 w 7074040"/>
              <a:gd name="csY23" fmla="*/ 734261 h 857335"/>
              <a:gd name="csX24" fmla="*/ 6667081 w 7074040"/>
              <a:gd name="csY24" fmla="*/ 824696 h 857335"/>
              <a:gd name="csX25" fmla="*/ 6837903 w 7074040"/>
              <a:gd name="csY25" fmla="*/ 834744 h 857335"/>
              <a:gd name="csX26" fmla="*/ 7074040 w 7074040"/>
              <a:gd name="csY26" fmla="*/ 724212 h 857335"/>
              <a:gd name="csX0" fmla="*/ 0 w 7074040"/>
              <a:gd name="csY0" fmla="*/ 844793 h 857335"/>
              <a:gd name="csX1" fmla="*/ 1065125 w 7074040"/>
              <a:gd name="csY1" fmla="*/ 834744 h 857335"/>
              <a:gd name="csX2" fmla="*/ 1512277 w 7074040"/>
              <a:gd name="csY2" fmla="*/ 829720 h 857335"/>
              <a:gd name="csX3" fmla="*/ 1748413 w 7074040"/>
              <a:gd name="csY3" fmla="*/ 663922 h 857335"/>
              <a:gd name="csX4" fmla="*/ 1994598 w 7074040"/>
              <a:gd name="csY4" fmla="*/ 282085 h 857335"/>
              <a:gd name="csX5" fmla="*/ 2115178 w 7074040"/>
              <a:gd name="csY5" fmla="*/ 76094 h 857335"/>
              <a:gd name="csX6" fmla="*/ 2356338 w 7074040"/>
              <a:gd name="csY6" fmla="*/ 55997 h 857335"/>
              <a:gd name="csX7" fmla="*/ 2557306 w 7074040"/>
              <a:gd name="csY7" fmla="*/ 397641 h 857335"/>
              <a:gd name="csX8" fmla="*/ 2758272 w 7074040"/>
              <a:gd name="csY8" fmla="*/ 699092 h 857335"/>
              <a:gd name="csX9" fmla="*/ 3074795 w 7074040"/>
              <a:gd name="csY9" fmla="*/ 854841 h 857335"/>
              <a:gd name="csX10" fmla="*/ 3808325 w 7074040"/>
              <a:gd name="csY10" fmla="*/ 844793 h 857335"/>
              <a:gd name="csX11" fmla="*/ 5004079 w 7074040"/>
              <a:gd name="csY11" fmla="*/ 849817 h 857335"/>
              <a:gd name="csX12" fmla="*/ 5295482 w 7074040"/>
              <a:gd name="csY12" fmla="*/ 794552 h 857335"/>
              <a:gd name="csX13" fmla="*/ 5400989 w 7074040"/>
              <a:gd name="csY13" fmla="*/ 533294 h 857335"/>
              <a:gd name="csX14" fmla="*/ 5496448 w 7074040"/>
              <a:gd name="csY14" fmla="*/ 171553 h 857335"/>
              <a:gd name="csX15" fmla="*/ 5576835 w 7074040"/>
              <a:gd name="csY15" fmla="*/ 71070 h 857335"/>
              <a:gd name="csX16" fmla="*/ 5667270 w 7074040"/>
              <a:gd name="csY16" fmla="*/ 111263 h 857335"/>
              <a:gd name="csX17" fmla="*/ 5742633 w 7074040"/>
              <a:gd name="csY17" fmla="*/ 417738 h 857335"/>
              <a:gd name="csX18" fmla="*/ 5817996 w 7074040"/>
              <a:gd name="csY18" fmla="*/ 769430 h 857335"/>
              <a:gd name="csX19" fmla="*/ 5988818 w 7074040"/>
              <a:gd name="csY19" fmla="*/ 844793 h 857335"/>
              <a:gd name="csX20" fmla="*/ 6179736 w 7074040"/>
              <a:gd name="csY20" fmla="*/ 638801 h 857335"/>
              <a:gd name="csX21" fmla="*/ 6280220 w 7074040"/>
              <a:gd name="csY21" fmla="*/ 513197 h 857335"/>
              <a:gd name="csX22" fmla="*/ 6395776 w 7074040"/>
              <a:gd name="csY22" fmla="*/ 518221 h 857335"/>
              <a:gd name="csX23" fmla="*/ 6551525 w 7074040"/>
              <a:gd name="csY23" fmla="*/ 734261 h 857335"/>
              <a:gd name="csX24" fmla="*/ 6667081 w 7074040"/>
              <a:gd name="csY24" fmla="*/ 824696 h 857335"/>
              <a:gd name="csX25" fmla="*/ 6837903 w 7074040"/>
              <a:gd name="csY25" fmla="*/ 834744 h 857335"/>
              <a:gd name="csX26" fmla="*/ 7074040 w 7074040"/>
              <a:gd name="csY26" fmla="*/ 724212 h 857335"/>
              <a:gd name="csX0" fmla="*/ 0 w 7074040"/>
              <a:gd name="csY0" fmla="*/ 844793 h 857335"/>
              <a:gd name="csX1" fmla="*/ 1065125 w 7074040"/>
              <a:gd name="csY1" fmla="*/ 834744 h 857335"/>
              <a:gd name="csX2" fmla="*/ 1512277 w 7074040"/>
              <a:gd name="csY2" fmla="*/ 829720 h 857335"/>
              <a:gd name="csX3" fmla="*/ 1748413 w 7074040"/>
              <a:gd name="csY3" fmla="*/ 663922 h 857335"/>
              <a:gd name="csX4" fmla="*/ 1994598 w 7074040"/>
              <a:gd name="csY4" fmla="*/ 282085 h 857335"/>
              <a:gd name="csX5" fmla="*/ 2115178 w 7074040"/>
              <a:gd name="csY5" fmla="*/ 76094 h 857335"/>
              <a:gd name="csX6" fmla="*/ 2356338 w 7074040"/>
              <a:gd name="csY6" fmla="*/ 55997 h 857335"/>
              <a:gd name="csX7" fmla="*/ 2557306 w 7074040"/>
              <a:gd name="csY7" fmla="*/ 397641 h 857335"/>
              <a:gd name="csX8" fmla="*/ 2758272 w 7074040"/>
              <a:gd name="csY8" fmla="*/ 699092 h 857335"/>
              <a:gd name="csX9" fmla="*/ 3074795 w 7074040"/>
              <a:gd name="csY9" fmla="*/ 854841 h 857335"/>
              <a:gd name="csX10" fmla="*/ 3808325 w 7074040"/>
              <a:gd name="csY10" fmla="*/ 844793 h 857335"/>
              <a:gd name="csX11" fmla="*/ 4918668 w 7074040"/>
              <a:gd name="csY11" fmla="*/ 844793 h 857335"/>
              <a:gd name="csX12" fmla="*/ 5295482 w 7074040"/>
              <a:gd name="csY12" fmla="*/ 794552 h 857335"/>
              <a:gd name="csX13" fmla="*/ 5400989 w 7074040"/>
              <a:gd name="csY13" fmla="*/ 533294 h 857335"/>
              <a:gd name="csX14" fmla="*/ 5496448 w 7074040"/>
              <a:gd name="csY14" fmla="*/ 171553 h 857335"/>
              <a:gd name="csX15" fmla="*/ 5576835 w 7074040"/>
              <a:gd name="csY15" fmla="*/ 71070 h 857335"/>
              <a:gd name="csX16" fmla="*/ 5667270 w 7074040"/>
              <a:gd name="csY16" fmla="*/ 111263 h 857335"/>
              <a:gd name="csX17" fmla="*/ 5742633 w 7074040"/>
              <a:gd name="csY17" fmla="*/ 417738 h 857335"/>
              <a:gd name="csX18" fmla="*/ 5817996 w 7074040"/>
              <a:gd name="csY18" fmla="*/ 769430 h 857335"/>
              <a:gd name="csX19" fmla="*/ 5988818 w 7074040"/>
              <a:gd name="csY19" fmla="*/ 844793 h 857335"/>
              <a:gd name="csX20" fmla="*/ 6179736 w 7074040"/>
              <a:gd name="csY20" fmla="*/ 638801 h 857335"/>
              <a:gd name="csX21" fmla="*/ 6280220 w 7074040"/>
              <a:gd name="csY21" fmla="*/ 513197 h 857335"/>
              <a:gd name="csX22" fmla="*/ 6395776 w 7074040"/>
              <a:gd name="csY22" fmla="*/ 518221 h 857335"/>
              <a:gd name="csX23" fmla="*/ 6551525 w 7074040"/>
              <a:gd name="csY23" fmla="*/ 734261 h 857335"/>
              <a:gd name="csX24" fmla="*/ 6667081 w 7074040"/>
              <a:gd name="csY24" fmla="*/ 824696 h 857335"/>
              <a:gd name="csX25" fmla="*/ 6837903 w 7074040"/>
              <a:gd name="csY25" fmla="*/ 834744 h 857335"/>
              <a:gd name="csX26" fmla="*/ 7074040 w 7074040"/>
              <a:gd name="csY26" fmla="*/ 724212 h 857335"/>
              <a:gd name="csX0" fmla="*/ 0 w 7074040"/>
              <a:gd name="csY0" fmla="*/ 844793 h 857335"/>
              <a:gd name="csX1" fmla="*/ 1065125 w 7074040"/>
              <a:gd name="csY1" fmla="*/ 834744 h 857335"/>
              <a:gd name="csX2" fmla="*/ 1512277 w 7074040"/>
              <a:gd name="csY2" fmla="*/ 829720 h 857335"/>
              <a:gd name="csX3" fmla="*/ 1748413 w 7074040"/>
              <a:gd name="csY3" fmla="*/ 663922 h 857335"/>
              <a:gd name="csX4" fmla="*/ 1994598 w 7074040"/>
              <a:gd name="csY4" fmla="*/ 282085 h 857335"/>
              <a:gd name="csX5" fmla="*/ 2115178 w 7074040"/>
              <a:gd name="csY5" fmla="*/ 76094 h 857335"/>
              <a:gd name="csX6" fmla="*/ 2356338 w 7074040"/>
              <a:gd name="csY6" fmla="*/ 55997 h 857335"/>
              <a:gd name="csX7" fmla="*/ 2557306 w 7074040"/>
              <a:gd name="csY7" fmla="*/ 397641 h 857335"/>
              <a:gd name="csX8" fmla="*/ 2758272 w 7074040"/>
              <a:gd name="csY8" fmla="*/ 699092 h 857335"/>
              <a:gd name="csX9" fmla="*/ 3074795 w 7074040"/>
              <a:gd name="csY9" fmla="*/ 854841 h 857335"/>
              <a:gd name="csX10" fmla="*/ 3808325 w 7074040"/>
              <a:gd name="csY10" fmla="*/ 844793 h 857335"/>
              <a:gd name="csX11" fmla="*/ 4918668 w 7074040"/>
              <a:gd name="csY11" fmla="*/ 844793 h 857335"/>
              <a:gd name="csX12" fmla="*/ 5295482 w 7074040"/>
              <a:gd name="csY12" fmla="*/ 794552 h 857335"/>
              <a:gd name="csX13" fmla="*/ 5400989 w 7074040"/>
              <a:gd name="csY13" fmla="*/ 533294 h 857335"/>
              <a:gd name="csX14" fmla="*/ 5496448 w 7074040"/>
              <a:gd name="csY14" fmla="*/ 171553 h 857335"/>
              <a:gd name="csX15" fmla="*/ 5576835 w 7074040"/>
              <a:gd name="csY15" fmla="*/ 71070 h 857335"/>
              <a:gd name="csX16" fmla="*/ 5667270 w 7074040"/>
              <a:gd name="csY16" fmla="*/ 111263 h 857335"/>
              <a:gd name="csX17" fmla="*/ 5742633 w 7074040"/>
              <a:gd name="csY17" fmla="*/ 417738 h 857335"/>
              <a:gd name="csX18" fmla="*/ 5817996 w 7074040"/>
              <a:gd name="csY18" fmla="*/ 769430 h 857335"/>
              <a:gd name="csX19" fmla="*/ 5988818 w 7074040"/>
              <a:gd name="csY19" fmla="*/ 844793 h 857335"/>
              <a:gd name="csX20" fmla="*/ 6179736 w 7074040"/>
              <a:gd name="csY20" fmla="*/ 638801 h 857335"/>
              <a:gd name="csX21" fmla="*/ 6280220 w 7074040"/>
              <a:gd name="csY21" fmla="*/ 513197 h 857335"/>
              <a:gd name="csX22" fmla="*/ 6395776 w 7074040"/>
              <a:gd name="csY22" fmla="*/ 518221 h 857335"/>
              <a:gd name="csX23" fmla="*/ 6551525 w 7074040"/>
              <a:gd name="csY23" fmla="*/ 734261 h 857335"/>
              <a:gd name="csX24" fmla="*/ 6667081 w 7074040"/>
              <a:gd name="csY24" fmla="*/ 824696 h 857335"/>
              <a:gd name="csX25" fmla="*/ 6837903 w 7074040"/>
              <a:gd name="csY25" fmla="*/ 834744 h 857335"/>
              <a:gd name="csX26" fmla="*/ 7074040 w 7074040"/>
              <a:gd name="csY26" fmla="*/ 724212 h 857335"/>
              <a:gd name="csX0" fmla="*/ 0 w 7074040"/>
              <a:gd name="csY0" fmla="*/ 844793 h 857335"/>
              <a:gd name="csX1" fmla="*/ 1065125 w 7074040"/>
              <a:gd name="csY1" fmla="*/ 834744 h 857335"/>
              <a:gd name="csX2" fmla="*/ 1512277 w 7074040"/>
              <a:gd name="csY2" fmla="*/ 829720 h 857335"/>
              <a:gd name="csX3" fmla="*/ 1748413 w 7074040"/>
              <a:gd name="csY3" fmla="*/ 663922 h 857335"/>
              <a:gd name="csX4" fmla="*/ 1994598 w 7074040"/>
              <a:gd name="csY4" fmla="*/ 282085 h 857335"/>
              <a:gd name="csX5" fmla="*/ 2115178 w 7074040"/>
              <a:gd name="csY5" fmla="*/ 76094 h 857335"/>
              <a:gd name="csX6" fmla="*/ 2356338 w 7074040"/>
              <a:gd name="csY6" fmla="*/ 55997 h 857335"/>
              <a:gd name="csX7" fmla="*/ 2557306 w 7074040"/>
              <a:gd name="csY7" fmla="*/ 397641 h 857335"/>
              <a:gd name="csX8" fmla="*/ 2758272 w 7074040"/>
              <a:gd name="csY8" fmla="*/ 699092 h 857335"/>
              <a:gd name="csX9" fmla="*/ 3074795 w 7074040"/>
              <a:gd name="csY9" fmla="*/ 854841 h 857335"/>
              <a:gd name="csX10" fmla="*/ 3808325 w 7074040"/>
              <a:gd name="csY10" fmla="*/ 844793 h 857335"/>
              <a:gd name="csX11" fmla="*/ 4918668 w 7074040"/>
              <a:gd name="csY11" fmla="*/ 844793 h 857335"/>
              <a:gd name="csX12" fmla="*/ 5295482 w 7074040"/>
              <a:gd name="csY12" fmla="*/ 794552 h 857335"/>
              <a:gd name="csX13" fmla="*/ 5400989 w 7074040"/>
              <a:gd name="csY13" fmla="*/ 533294 h 857335"/>
              <a:gd name="csX14" fmla="*/ 5496448 w 7074040"/>
              <a:gd name="csY14" fmla="*/ 171553 h 857335"/>
              <a:gd name="csX15" fmla="*/ 5576835 w 7074040"/>
              <a:gd name="csY15" fmla="*/ 71070 h 857335"/>
              <a:gd name="csX16" fmla="*/ 5667270 w 7074040"/>
              <a:gd name="csY16" fmla="*/ 111263 h 857335"/>
              <a:gd name="csX17" fmla="*/ 5742633 w 7074040"/>
              <a:gd name="csY17" fmla="*/ 417738 h 857335"/>
              <a:gd name="csX18" fmla="*/ 5817996 w 7074040"/>
              <a:gd name="csY18" fmla="*/ 769430 h 857335"/>
              <a:gd name="csX19" fmla="*/ 5988818 w 7074040"/>
              <a:gd name="csY19" fmla="*/ 844793 h 857335"/>
              <a:gd name="csX20" fmla="*/ 6179736 w 7074040"/>
              <a:gd name="csY20" fmla="*/ 638801 h 857335"/>
              <a:gd name="csX21" fmla="*/ 6280220 w 7074040"/>
              <a:gd name="csY21" fmla="*/ 513197 h 857335"/>
              <a:gd name="csX22" fmla="*/ 6395776 w 7074040"/>
              <a:gd name="csY22" fmla="*/ 518221 h 857335"/>
              <a:gd name="csX23" fmla="*/ 6551525 w 7074040"/>
              <a:gd name="csY23" fmla="*/ 734261 h 857335"/>
              <a:gd name="csX24" fmla="*/ 6667081 w 7074040"/>
              <a:gd name="csY24" fmla="*/ 824696 h 857335"/>
              <a:gd name="csX25" fmla="*/ 6837903 w 7074040"/>
              <a:gd name="csY25" fmla="*/ 834744 h 857335"/>
              <a:gd name="csX26" fmla="*/ 7074040 w 7074040"/>
              <a:gd name="csY26" fmla="*/ 724212 h 857335"/>
              <a:gd name="csX0" fmla="*/ 0 w 7074040"/>
              <a:gd name="csY0" fmla="*/ 844793 h 857335"/>
              <a:gd name="csX1" fmla="*/ 1065125 w 7074040"/>
              <a:gd name="csY1" fmla="*/ 834744 h 857335"/>
              <a:gd name="csX2" fmla="*/ 1512277 w 7074040"/>
              <a:gd name="csY2" fmla="*/ 829720 h 857335"/>
              <a:gd name="csX3" fmla="*/ 1748413 w 7074040"/>
              <a:gd name="csY3" fmla="*/ 663922 h 857335"/>
              <a:gd name="csX4" fmla="*/ 1994598 w 7074040"/>
              <a:gd name="csY4" fmla="*/ 282085 h 857335"/>
              <a:gd name="csX5" fmla="*/ 2115178 w 7074040"/>
              <a:gd name="csY5" fmla="*/ 76094 h 857335"/>
              <a:gd name="csX6" fmla="*/ 2356338 w 7074040"/>
              <a:gd name="csY6" fmla="*/ 55997 h 857335"/>
              <a:gd name="csX7" fmla="*/ 2557306 w 7074040"/>
              <a:gd name="csY7" fmla="*/ 397641 h 857335"/>
              <a:gd name="csX8" fmla="*/ 2758272 w 7074040"/>
              <a:gd name="csY8" fmla="*/ 699092 h 857335"/>
              <a:gd name="csX9" fmla="*/ 3074795 w 7074040"/>
              <a:gd name="csY9" fmla="*/ 854841 h 857335"/>
              <a:gd name="csX10" fmla="*/ 3808325 w 7074040"/>
              <a:gd name="csY10" fmla="*/ 844793 h 857335"/>
              <a:gd name="csX11" fmla="*/ 4918668 w 7074040"/>
              <a:gd name="csY11" fmla="*/ 844793 h 857335"/>
              <a:gd name="csX12" fmla="*/ 5295482 w 7074040"/>
              <a:gd name="csY12" fmla="*/ 794552 h 857335"/>
              <a:gd name="csX13" fmla="*/ 5400989 w 7074040"/>
              <a:gd name="csY13" fmla="*/ 533294 h 857335"/>
              <a:gd name="csX14" fmla="*/ 5496448 w 7074040"/>
              <a:gd name="csY14" fmla="*/ 171553 h 857335"/>
              <a:gd name="csX15" fmla="*/ 5576835 w 7074040"/>
              <a:gd name="csY15" fmla="*/ 71070 h 857335"/>
              <a:gd name="csX16" fmla="*/ 5667270 w 7074040"/>
              <a:gd name="csY16" fmla="*/ 111263 h 857335"/>
              <a:gd name="csX17" fmla="*/ 5742633 w 7074040"/>
              <a:gd name="csY17" fmla="*/ 417738 h 857335"/>
              <a:gd name="csX18" fmla="*/ 5817996 w 7074040"/>
              <a:gd name="csY18" fmla="*/ 769430 h 857335"/>
              <a:gd name="csX19" fmla="*/ 5988818 w 7074040"/>
              <a:gd name="csY19" fmla="*/ 844793 h 857335"/>
              <a:gd name="csX20" fmla="*/ 6179736 w 7074040"/>
              <a:gd name="csY20" fmla="*/ 638801 h 857335"/>
              <a:gd name="csX21" fmla="*/ 6280220 w 7074040"/>
              <a:gd name="csY21" fmla="*/ 513197 h 857335"/>
              <a:gd name="csX22" fmla="*/ 6395776 w 7074040"/>
              <a:gd name="csY22" fmla="*/ 518221 h 857335"/>
              <a:gd name="csX23" fmla="*/ 6551525 w 7074040"/>
              <a:gd name="csY23" fmla="*/ 734261 h 857335"/>
              <a:gd name="csX24" fmla="*/ 6667081 w 7074040"/>
              <a:gd name="csY24" fmla="*/ 824696 h 857335"/>
              <a:gd name="csX25" fmla="*/ 6837903 w 7074040"/>
              <a:gd name="csY25" fmla="*/ 834744 h 857335"/>
              <a:gd name="csX26" fmla="*/ 7074040 w 7074040"/>
              <a:gd name="csY26" fmla="*/ 724212 h 857335"/>
              <a:gd name="csX0" fmla="*/ 0 w 7074040"/>
              <a:gd name="csY0" fmla="*/ 844793 h 866146"/>
              <a:gd name="csX1" fmla="*/ 1065125 w 7074040"/>
              <a:gd name="csY1" fmla="*/ 834744 h 866146"/>
              <a:gd name="csX2" fmla="*/ 1512277 w 7074040"/>
              <a:gd name="csY2" fmla="*/ 829720 h 866146"/>
              <a:gd name="csX3" fmla="*/ 1748413 w 7074040"/>
              <a:gd name="csY3" fmla="*/ 663922 h 866146"/>
              <a:gd name="csX4" fmla="*/ 1994598 w 7074040"/>
              <a:gd name="csY4" fmla="*/ 282085 h 866146"/>
              <a:gd name="csX5" fmla="*/ 2115178 w 7074040"/>
              <a:gd name="csY5" fmla="*/ 76094 h 866146"/>
              <a:gd name="csX6" fmla="*/ 2356338 w 7074040"/>
              <a:gd name="csY6" fmla="*/ 55997 h 866146"/>
              <a:gd name="csX7" fmla="*/ 2557306 w 7074040"/>
              <a:gd name="csY7" fmla="*/ 397641 h 866146"/>
              <a:gd name="csX8" fmla="*/ 2758272 w 7074040"/>
              <a:gd name="csY8" fmla="*/ 699092 h 866146"/>
              <a:gd name="csX9" fmla="*/ 3074795 w 7074040"/>
              <a:gd name="csY9" fmla="*/ 854841 h 866146"/>
              <a:gd name="csX10" fmla="*/ 3808325 w 7074040"/>
              <a:gd name="csY10" fmla="*/ 844793 h 866146"/>
              <a:gd name="csX11" fmla="*/ 4918668 w 7074040"/>
              <a:gd name="csY11" fmla="*/ 844793 h 866146"/>
              <a:gd name="csX12" fmla="*/ 5295482 w 7074040"/>
              <a:gd name="csY12" fmla="*/ 794552 h 866146"/>
              <a:gd name="csX13" fmla="*/ 5496448 w 7074040"/>
              <a:gd name="csY13" fmla="*/ 171553 h 866146"/>
              <a:gd name="csX14" fmla="*/ 5576835 w 7074040"/>
              <a:gd name="csY14" fmla="*/ 71070 h 866146"/>
              <a:gd name="csX15" fmla="*/ 5667270 w 7074040"/>
              <a:gd name="csY15" fmla="*/ 111263 h 866146"/>
              <a:gd name="csX16" fmla="*/ 5742633 w 7074040"/>
              <a:gd name="csY16" fmla="*/ 417738 h 866146"/>
              <a:gd name="csX17" fmla="*/ 5817996 w 7074040"/>
              <a:gd name="csY17" fmla="*/ 769430 h 866146"/>
              <a:gd name="csX18" fmla="*/ 5988818 w 7074040"/>
              <a:gd name="csY18" fmla="*/ 844793 h 866146"/>
              <a:gd name="csX19" fmla="*/ 6179736 w 7074040"/>
              <a:gd name="csY19" fmla="*/ 638801 h 866146"/>
              <a:gd name="csX20" fmla="*/ 6280220 w 7074040"/>
              <a:gd name="csY20" fmla="*/ 513197 h 866146"/>
              <a:gd name="csX21" fmla="*/ 6395776 w 7074040"/>
              <a:gd name="csY21" fmla="*/ 518221 h 866146"/>
              <a:gd name="csX22" fmla="*/ 6551525 w 7074040"/>
              <a:gd name="csY22" fmla="*/ 734261 h 866146"/>
              <a:gd name="csX23" fmla="*/ 6667081 w 7074040"/>
              <a:gd name="csY23" fmla="*/ 824696 h 866146"/>
              <a:gd name="csX24" fmla="*/ 6837903 w 7074040"/>
              <a:gd name="csY24" fmla="*/ 834744 h 866146"/>
              <a:gd name="csX25" fmla="*/ 7074040 w 7074040"/>
              <a:gd name="csY25" fmla="*/ 724212 h 866146"/>
              <a:gd name="csX0" fmla="*/ 0 w 7074040"/>
              <a:gd name="csY0" fmla="*/ 844793 h 857335"/>
              <a:gd name="csX1" fmla="*/ 1065125 w 7074040"/>
              <a:gd name="csY1" fmla="*/ 834744 h 857335"/>
              <a:gd name="csX2" fmla="*/ 1512277 w 7074040"/>
              <a:gd name="csY2" fmla="*/ 829720 h 857335"/>
              <a:gd name="csX3" fmla="*/ 1748413 w 7074040"/>
              <a:gd name="csY3" fmla="*/ 663922 h 857335"/>
              <a:gd name="csX4" fmla="*/ 1994598 w 7074040"/>
              <a:gd name="csY4" fmla="*/ 282085 h 857335"/>
              <a:gd name="csX5" fmla="*/ 2115178 w 7074040"/>
              <a:gd name="csY5" fmla="*/ 76094 h 857335"/>
              <a:gd name="csX6" fmla="*/ 2356338 w 7074040"/>
              <a:gd name="csY6" fmla="*/ 55997 h 857335"/>
              <a:gd name="csX7" fmla="*/ 2557306 w 7074040"/>
              <a:gd name="csY7" fmla="*/ 397641 h 857335"/>
              <a:gd name="csX8" fmla="*/ 2758272 w 7074040"/>
              <a:gd name="csY8" fmla="*/ 699092 h 857335"/>
              <a:gd name="csX9" fmla="*/ 3074795 w 7074040"/>
              <a:gd name="csY9" fmla="*/ 854841 h 857335"/>
              <a:gd name="csX10" fmla="*/ 3808325 w 7074040"/>
              <a:gd name="csY10" fmla="*/ 844793 h 857335"/>
              <a:gd name="csX11" fmla="*/ 4918668 w 7074040"/>
              <a:gd name="csY11" fmla="*/ 844793 h 857335"/>
              <a:gd name="csX12" fmla="*/ 5330651 w 7074040"/>
              <a:gd name="csY12" fmla="*/ 739286 h 857335"/>
              <a:gd name="csX13" fmla="*/ 5496448 w 7074040"/>
              <a:gd name="csY13" fmla="*/ 171553 h 857335"/>
              <a:gd name="csX14" fmla="*/ 5576835 w 7074040"/>
              <a:gd name="csY14" fmla="*/ 71070 h 857335"/>
              <a:gd name="csX15" fmla="*/ 5667270 w 7074040"/>
              <a:gd name="csY15" fmla="*/ 111263 h 857335"/>
              <a:gd name="csX16" fmla="*/ 5742633 w 7074040"/>
              <a:gd name="csY16" fmla="*/ 417738 h 857335"/>
              <a:gd name="csX17" fmla="*/ 5817996 w 7074040"/>
              <a:gd name="csY17" fmla="*/ 769430 h 857335"/>
              <a:gd name="csX18" fmla="*/ 5988818 w 7074040"/>
              <a:gd name="csY18" fmla="*/ 844793 h 857335"/>
              <a:gd name="csX19" fmla="*/ 6179736 w 7074040"/>
              <a:gd name="csY19" fmla="*/ 638801 h 857335"/>
              <a:gd name="csX20" fmla="*/ 6280220 w 7074040"/>
              <a:gd name="csY20" fmla="*/ 513197 h 857335"/>
              <a:gd name="csX21" fmla="*/ 6395776 w 7074040"/>
              <a:gd name="csY21" fmla="*/ 518221 h 857335"/>
              <a:gd name="csX22" fmla="*/ 6551525 w 7074040"/>
              <a:gd name="csY22" fmla="*/ 734261 h 857335"/>
              <a:gd name="csX23" fmla="*/ 6667081 w 7074040"/>
              <a:gd name="csY23" fmla="*/ 824696 h 857335"/>
              <a:gd name="csX24" fmla="*/ 6837903 w 7074040"/>
              <a:gd name="csY24" fmla="*/ 834744 h 857335"/>
              <a:gd name="csX25" fmla="*/ 7074040 w 7074040"/>
              <a:gd name="csY25" fmla="*/ 724212 h 857335"/>
              <a:gd name="csX0" fmla="*/ 0 w 7074040"/>
              <a:gd name="csY0" fmla="*/ 844793 h 857335"/>
              <a:gd name="csX1" fmla="*/ 1065125 w 7074040"/>
              <a:gd name="csY1" fmla="*/ 834744 h 857335"/>
              <a:gd name="csX2" fmla="*/ 1512277 w 7074040"/>
              <a:gd name="csY2" fmla="*/ 829720 h 857335"/>
              <a:gd name="csX3" fmla="*/ 1748413 w 7074040"/>
              <a:gd name="csY3" fmla="*/ 663922 h 857335"/>
              <a:gd name="csX4" fmla="*/ 1994598 w 7074040"/>
              <a:gd name="csY4" fmla="*/ 282085 h 857335"/>
              <a:gd name="csX5" fmla="*/ 2115178 w 7074040"/>
              <a:gd name="csY5" fmla="*/ 76094 h 857335"/>
              <a:gd name="csX6" fmla="*/ 2356338 w 7074040"/>
              <a:gd name="csY6" fmla="*/ 55997 h 857335"/>
              <a:gd name="csX7" fmla="*/ 2557306 w 7074040"/>
              <a:gd name="csY7" fmla="*/ 397641 h 857335"/>
              <a:gd name="csX8" fmla="*/ 2758272 w 7074040"/>
              <a:gd name="csY8" fmla="*/ 699092 h 857335"/>
              <a:gd name="csX9" fmla="*/ 3074795 w 7074040"/>
              <a:gd name="csY9" fmla="*/ 854841 h 857335"/>
              <a:gd name="csX10" fmla="*/ 3808325 w 7074040"/>
              <a:gd name="csY10" fmla="*/ 844793 h 857335"/>
              <a:gd name="csX11" fmla="*/ 4918668 w 7074040"/>
              <a:gd name="csY11" fmla="*/ 844793 h 857335"/>
              <a:gd name="csX12" fmla="*/ 5300506 w 7074040"/>
              <a:gd name="csY12" fmla="*/ 769431 h 857335"/>
              <a:gd name="csX13" fmla="*/ 5496448 w 7074040"/>
              <a:gd name="csY13" fmla="*/ 171553 h 857335"/>
              <a:gd name="csX14" fmla="*/ 5576835 w 7074040"/>
              <a:gd name="csY14" fmla="*/ 71070 h 857335"/>
              <a:gd name="csX15" fmla="*/ 5667270 w 7074040"/>
              <a:gd name="csY15" fmla="*/ 111263 h 857335"/>
              <a:gd name="csX16" fmla="*/ 5742633 w 7074040"/>
              <a:gd name="csY16" fmla="*/ 417738 h 857335"/>
              <a:gd name="csX17" fmla="*/ 5817996 w 7074040"/>
              <a:gd name="csY17" fmla="*/ 769430 h 857335"/>
              <a:gd name="csX18" fmla="*/ 5988818 w 7074040"/>
              <a:gd name="csY18" fmla="*/ 844793 h 857335"/>
              <a:gd name="csX19" fmla="*/ 6179736 w 7074040"/>
              <a:gd name="csY19" fmla="*/ 638801 h 857335"/>
              <a:gd name="csX20" fmla="*/ 6280220 w 7074040"/>
              <a:gd name="csY20" fmla="*/ 513197 h 857335"/>
              <a:gd name="csX21" fmla="*/ 6395776 w 7074040"/>
              <a:gd name="csY21" fmla="*/ 518221 h 857335"/>
              <a:gd name="csX22" fmla="*/ 6551525 w 7074040"/>
              <a:gd name="csY22" fmla="*/ 734261 h 857335"/>
              <a:gd name="csX23" fmla="*/ 6667081 w 7074040"/>
              <a:gd name="csY23" fmla="*/ 824696 h 857335"/>
              <a:gd name="csX24" fmla="*/ 6837903 w 7074040"/>
              <a:gd name="csY24" fmla="*/ 834744 h 857335"/>
              <a:gd name="csX25" fmla="*/ 7074040 w 7074040"/>
              <a:gd name="csY25" fmla="*/ 724212 h 857335"/>
              <a:gd name="csX0" fmla="*/ 0 w 7074040"/>
              <a:gd name="csY0" fmla="*/ 844793 h 857335"/>
              <a:gd name="csX1" fmla="*/ 1065125 w 7074040"/>
              <a:gd name="csY1" fmla="*/ 834744 h 857335"/>
              <a:gd name="csX2" fmla="*/ 1512277 w 7074040"/>
              <a:gd name="csY2" fmla="*/ 829720 h 857335"/>
              <a:gd name="csX3" fmla="*/ 1748413 w 7074040"/>
              <a:gd name="csY3" fmla="*/ 663922 h 857335"/>
              <a:gd name="csX4" fmla="*/ 1994598 w 7074040"/>
              <a:gd name="csY4" fmla="*/ 282085 h 857335"/>
              <a:gd name="csX5" fmla="*/ 2115178 w 7074040"/>
              <a:gd name="csY5" fmla="*/ 76094 h 857335"/>
              <a:gd name="csX6" fmla="*/ 2356338 w 7074040"/>
              <a:gd name="csY6" fmla="*/ 55997 h 857335"/>
              <a:gd name="csX7" fmla="*/ 2557306 w 7074040"/>
              <a:gd name="csY7" fmla="*/ 397641 h 857335"/>
              <a:gd name="csX8" fmla="*/ 2758272 w 7074040"/>
              <a:gd name="csY8" fmla="*/ 699092 h 857335"/>
              <a:gd name="csX9" fmla="*/ 3074795 w 7074040"/>
              <a:gd name="csY9" fmla="*/ 854841 h 857335"/>
              <a:gd name="csX10" fmla="*/ 3808325 w 7074040"/>
              <a:gd name="csY10" fmla="*/ 844793 h 857335"/>
              <a:gd name="csX11" fmla="*/ 4918668 w 7074040"/>
              <a:gd name="csY11" fmla="*/ 844793 h 857335"/>
              <a:gd name="csX12" fmla="*/ 5300506 w 7074040"/>
              <a:gd name="csY12" fmla="*/ 769431 h 857335"/>
              <a:gd name="csX13" fmla="*/ 5496448 w 7074040"/>
              <a:gd name="csY13" fmla="*/ 171553 h 857335"/>
              <a:gd name="csX14" fmla="*/ 5576835 w 7074040"/>
              <a:gd name="csY14" fmla="*/ 71070 h 857335"/>
              <a:gd name="csX15" fmla="*/ 5682342 w 7074040"/>
              <a:gd name="csY15" fmla="*/ 136384 h 857335"/>
              <a:gd name="csX16" fmla="*/ 5742633 w 7074040"/>
              <a:gd name="csY16" fmla="*/ 417738 h 857335"/>
              <a:gd name="csX17" fmla="*/ 5817996 w 7074040"/>
              <a:gd name="csY17" fmla="*/ 769430 h 857335"/>
              <a:gd name="csX18" fmla="*/ 5988818 w 7074040"/>
              <a:gd name="csY18" fmla="*/ 844793 h 857335"/>
              <a:gd name="csX19" fmla="*/ 6179736 w 7074040"/>
              <a:gd name="csY19" fmla="*/ 638801 h 857335"/>
              <a:gd name="csX20" fmla="*/ 6280220 w 7074040"/>
              <a:gd name="csY20" fmla="*/ 513197 h 857335"/>
              <a:gd name="csX21" fmla="*/ 6395776 w 7074040"/>
              <a:gd name="csY21" fmla="*/ 518221 h 857335"/>
              <a:gd name="csX22" fmla="*/ 6551525 w 7074040"/>
              <a:gd name="csY22" fmla="*/ 734261 h 857335"/>
              <a:gd name="csX23" fmla="*/ 6667081 w 7074040"/>
              <a:gd name="csY23" fmla="*/ 824696 h 857335"/>
              <a:gd name="csX24" fmla="*/ 6837903 w 7074040"/>
              <a:gd name="csY24" fmla="*/ 834744 h 857335"/>
              <a:gd name="csX25" fmla="*/ 7074040 w 7074040"/>
              <a:gd name="csY25" fmla="*/ 724212 h 857335"/>
              <a:gd name="csX0" fmla="*/ 0 w 7074040"/>
              <a:gd name="csY0" fmla="*/ 844793 h 857335"/>
              <a:gd name="csX1" fmla="*/ 1065125 w 7074040"/>
              <a:gd name="csY1" fmla="*/ 834744 h 857335"/>
              <a:gd name="csX2" fmla="*/ 1512277 w 7074040"/>
              <a:gd name="csY2" fmla="*/ 829720 h 857335"/>
              <a:gd name="csX3" fmla="*/ 1748413 w 7074040"/>
              <a:gd name="csY3" fmla="*/ 663922 h 857335"/>
              <a:gd name="csX4" fmla="*/ 1994598 w 7074040"/>
              <a:gd name="csY4" fmla="*/ 282085 h 857335"/>
              <a:gd name="csX5" fmla="*/ 2115178 w 7074040"/>
              <a:gd name="csY5" fmla="*/ 76094 h 857335"/>
              <a:gd name="csX6" fmla="*/ 2356338 w 7074040"/>
              <a:gd name="csY6" fmla="*/ 55997 h 857335"/>
              <a:gd name="csX7" fmla="*/ 2557306 w 7074040"/>
              <a:gd name="csY7" fmla="*/ 397641 h 857335"/>
              <a:gd name="csX8" fmla="*/ 2758272 w 7074040"/>
              <a:gd name="csY8" fmla="*/ 699092 h 857335"/>
              <a:gd name="csX9" fmla="*/ 3074795 w 7074040"/>
              <a:gd name="csY9" fmla="*/ 854841 h 857335"/>
              <a:gd name="csX10" fmla="*/ 3808325 w 7074040"/>
              <a:gd name="csY10" fmla="*/ 844793 h 857335"/>
              <a:gd name="csX11" fmla="*/ 4918668 w 7074040"/>
              <a:gd name="csY11" fmla="*/ 844793 h 857335"/>
              <a:gd name="csX12" fmla="*/ 5300506 w 7074040"/>
              <a:gd name="csY12" fmla="*/ 769431 h 857335"/>
              <a:gd name="csX13" fmla="*/ 5496448 w 7074040"/>
              <a:gd name="csY13" fmla="*/ 171553 h 857335"/>
              <a:gd name="csX14" fmla="*/ 5601955 w 7074040"/>
              <a:gd name="csY14" fmla="*/ 71070 h 857335"/>
              <a:gd name="csX15" fmla="*/ 5682342 w 7074040"/>
              <a:gd name="csY15" fmla="*/ 136384 h 857335"/>
              <a:gd name="csX16" fmla="*/ 5742633 w 7074040"/>
              <a:gd name="csY16" fmla="*/ 417738 h 857335"/>
              <a:gd name="csX17" fmla="*/ 5817996 w 7074040"/>
              <a:gd name="csY17" fmla="*/ 769430 h 857335"/>
              <a:gd name="csX18" fmla="*/ 5988818 w 7074040"/>
              <a:gd name="csY18" fmla="*/ 844793 h 857335"/>
              <a:gd name="csX19" fmla="*/ 6179736 w 7074040"/>
              <a:gd name="csY19" fmla="*/ 638801 h 857335"/>
              <a:gd name="csX20" fmla="*/ 6280220 w 7074040"/>
              <a:gd name="csY20" fmla="*/ 513197 h 857335"/>
              <a:gd name="csX21" fmla="*/ 6395776 w 7074040"/>
              <a:gd name="csY21" fmla="*/ 518221 h 857335"/>
              <a:gd name="csX22" fmla="*/ 6551525 w 7074040"/>
              <a:gd name="csY22" fmla="*/ 734261 h 857335"/>
              <a:gd name="csX23" fmla="*/ 6667081 w 7074040"/>
              <a:gd name="csY23" fmla="*/ 824696 h 857335"/>
              <a:gd name="csX24" fmla="*/ 6837903 w 7074040"/>
              <a:gd name="csY24" fmla="*/ 834744 h 857335"/>
              <a:gd name="csX25" fmla="*/ 7074040 w 7074040"/>
              <a:gd name="csY25" fmla="*/ 724212 h 857335"/>
              <a:gd name="csX0" fmla="*/ 0 w 7074040"/>
              <a:gd name="csY0" fmla="*/ 844793 h 857335"/>
              <a:gd name="csX1" fmla="*/ 1065125 w 7074040"/>
              <a:gd name="csY1" fmla="*/ 834744 h 857335"/>
              <a:gd name="csX2" fmla="*/ 1512277 w 7074040"/>
              <a:gd name="csY2" fmla="*/ 829720 h 857335"/>
              <a:gd name="csX3" fmla="*/ 1748413 w 7074040"/>
              <a:gd name="csY3" fmla="*/ 663922 h 857335"/>
              <a:gd name="csX4" fmla="*/ 1994598 w 7074040"/>
              <a:gd name="csY4" fmla="*/ 282085 h 857335"/>
              <a:gd name="csX5" fmla="*/ 2115178 w 7074040"/>
              <a:gd name="csY5" fmla="*/ 76094 h 857335"/>
              <a:gd name="csX6" fmla="*/ 2356338 w 7074040"/>
              <a:gd name="csY6" fmla="*/ 55997 h 857335"/>
              <a:gd name="csX7" fmla="*/ 2557306 w 7074040"/>
              <a:gd name="csY7" fmla="*/ 397641 h 857335"/>
              <a:gd name="csX8" fmla="*/ 2758272 w 7074040"/>
              <a:gd name="csY8" fmla="*/ 699092 h 857335"/>
              <a:gd name="csX9" fmla="*/ 3074795 w 7074040"/>
              <a:gd name="csY9" fmla="*/ 854841 h 857335"/>
              <a:gd name="csX10" fmla="*/ 3808325 w 7074040"/>
              <a:gd name="csY10" fmla="*/ 844793 h 857335"/>
              <a:gd name="csX11" fmla="*/ 4918668 w 7074040"/>
              <a:gd name="csY11" fmla="*/ 844793 h 857335"/>
              <a:gd name="csX12" fmla="*/ 5300506 w 7074040"/>
              <a:gd name="csY12" fmla="*/ 769431 h 857335"/>
              <a:gd name="csX13" fmla="*/ 5496448 w 7074040"/>
              <a:gd name="csY13" fmla="*/ 171553 h 857335"/>
              <a:gd name="csX14" fmla="*/ 5601955 w 7074040"/>
              <a:gd name="csY14" fmla="*/ 71070 h 857335"/>
              <a:gd name="csX15" fmla="*/ 5682342 w 7074040"/>
              <a:gd name="csY15" fmla="*/ 136384 h 857335"/>
              <a:gd name="csX16" fmla="*/ 5742633 w 7074040"/>
              <a:gd name="csY16" fmla="*/ 417738 h 857335"/>
              <a:gd name="csX17" fmla="*/ 5817996 w 7074040"/>
              <a:gd name="csY17" fmla="*/ 769430 h 857335"/>
              <a:gd name="csX18" fmla="*/ 5988818 w 7074040"/>
              <a:gd name="csY18" fmla="*/ 844793 h 857335"/>
              <a:gd name="csX19" fmla="*/ 6179736 w 7074040"/>
              <a:gd name="csY19" fmla="*/ 638801 h 857335"/>
              <a:gd name="csX20" fmla="*/ 6280220 w 7074040"/>
              <a:gd name="csY20" fmla="*/ 513197 h 857335"/>
              <a:gd name="csX21" fmla="*/ 6395776 w 7074040"/>
              <a:gd name="csY21" fmla="*/ 518221 h 857335"/>
              <a:gd name="csX22" fmla="*/ 6551525 w 7074040"/>
              <a:gd name="csY22" fmla="*/ 734261 h 857335"/>
              <a:gd name="csX23" fmla="*/ 6667081 w 7074040"/>
              <a:gd name="csY23" fmla="*/ 824696 h 857335"/>
              <a:gd name="csX24" fmla="*/ 6837903 w 7074040"/>
              <a:gd name="csY24" fmla="*/ 834744 h 857335"/>
              <a:gd name="csX25" fmla="*/ 7074040 w 7074040"/>
              <a:gd name="csY25" fmla="*/ 724212 h 857335"/>
              <a:gd name="csX0" fmla="*/ 0 w 7074040"/>
              <a:gd name="csY0" fmla="*/ 844793 h 857335"/>
              <a:gd name="csX1" fmla="*/ 1065125 w 7074040"/>
              <a:gd name="csY1" fmla="*/ 834744 h 857335"/>
              <a:gd name="csX2" fmla="*/ 1512277 w 7074040"/>
              <a:gd name="csY2" fmla="*/ 829720 h 857335"/>
              <a:gd name="csX3" fmla="*/ 1748413 w 7074040"/>
              <a:gd name="csY3" fmla="*/ 663922 h 857335"/>
              <a:gd name="csX4" fmla="*/ 1994598 w 7074040"/>
              <a:gd name="csY4" fmla="*/ 282085 h 857335"/>
              <a:gd name="csX5" fmla="*/ 2115178 w 7074040"/>
              <a:gd name="csY5" fmla="*/ 76094 h 857335"/>
              <a:gd name="csX6" fmla="*/ 2356338 w 7074040"/>
              <a:gd name="csY6" fmla="*/ 55997 h 857335"/>
              <a:gd name="csX7" fmla="*/ 2557306 w 7074040"/>
              <a:gd name="csY7" fmla="*/ 397641 h 857335"/>
              <a:gd name="csX8" fmla="*/ 2758272 w 7074040"/>
              <a:gd name="csY8" fmla="*/ 699092 h 857335"/>
              <a:gd name="csX9" fmla="*/ 3074795 w 7074040"/>
              <a:gd name="csY9" fmla="*/ 854841 h 857335"/>
              <a:gd name="csX10" fmla="*/ 3808325 w 7074040"/>
              <a:gd name="csY10" fmla="*/ 844793 h 857335"/>
              <a:gd name="csX11" fmla="*/ 4918668 w 7074040"/>
              <a:gd name="csY11" fmla="*/ 844793 h 857335"/>
              <a:gd name="csX12" fmla="*/ 5300506 w 7074040"/>
              <a:gd name="csY12" fmla="*/ 769431 h 857335"/>
              <a:gd name="csX13" fmla="*/ 5496448 w 7074040"/>
              <a:gd name="csY13" fmla="*/ 171553 h 857335"/>
              <a:gd name="csX14" fmla="*/ 5601955 w 7074040"/>
              <a:gd name="csY14" fmla="*/ 71070 h 857335"/>
              <a:gd name="csX15" fmla="*/ 5682342 w 7074040"/>
              <a:gd name="csY15" fmla="*/ 136384 h 857335"/>
              <a:gd name="csX16" fmla="*/ 5742633 w 7074040"/>
              <a:gd name="csY16" fmla="*/ 417738 h 857335"/>
              <a:gd name="csX17" fmla="*/ 5817996 w 7074040"/>
              <a:gd name="csY17" fmla="*/ 769430 h 857335"/>
              <a:gd name="csX18" fmla="*/ 5988818 w 7074040"/>
              <a:gd name="csY18" fmla="*/ 844793 h 857335"/>
              <a:gd name="csX19" fmla="*/ 6179736 w 7074040"/>
              <a:gd name="csY19" fmla="*/ 638801 h 857335"/>
              <a:gd name="csX20" fmla="*/ 6290269 w 7074040"/>
              <a:gd name="csY20" fmla="*/ 493100 h 857335"/>
              <a:gd name="csX21" fmla="*/ 6395776 w 7074040"/>
              <a:gd name="csY21" fmla="*/ 518221 h 857335"/>
              <a:gd name="csX22" fmla="*/ 6551525 w 7074040"/>
              <a:gd name="csY22" fmla="*/ 734261 h 857335"/>
              <a:gd name="csX23" fmla="*/ 6667081 w 7074040"/>
              <a:gd name="csY23" fmla="*/ 824696 h 857335"/>
              <a:gd name="csX24" fmla="*/ 6837903 w 7074040"/>
              <a:gd name="csY24" fmla="*/ 834744 h 857335"/>
              <a:gd name="csX25" fmla="*/ 7074040 w 7074040"/>
              <a:gd name="csY25" fmla="*/ 724212 h 857335"/>
              <a:gd name="csX0" fmla="*/ 0 w 7074040"/>
              <a:gd name="csY0" fmla="*/ 844793 h 857335"/>
              <a:gd name="csX1" fmla="*/ 1065125 w 7074040"/>
              <a:gd name="csY1" fmla="*/ 834744 h 857335"/>
              <a:gd name="csX2" fmla="*/ 1512277 w 7074040"/>
              <a:gd name="csY2" fmla="*/ 829720 h 857335"/>
              <a:gd name="csX3" fmla="*/ 1748413 w 7074040"/>
              <a:gd name="csY3" fmla="*/ 663922 h 857335"/>
              <a:gd name="csX4" fmla="*/ 1994598 w 7074040"/>
              <a:gd name="csY4" fmla="*/ 282085 h 857335"/>
              <a:gd name="csX5" fmla="*/ 2115178 w 7074040"/>
              <a:gd name="csY5" fmla="*/ 76094 h 857335"/>
              <a:gd name="csX6" fmla="*/ 2356338 w 7074040"/>
              <a:gd name="csY6" fmla="*/ 55997 h 857335"/>
              <a:gd name="csX7" fmla="*/ 2557306 w 7074040"/>
              <a:gd name="csY7" fmla="*/ 397641 h 857335"/>
              <a:gd name="csX8" fmla="*/ 2758272 w 7074040"/>
              <a:gd name="csY8" fmla="*/ 699092 h 857335"/>
              <a:gd name="csX9" fmla="*/ 3074795 w 7074040"/>
              <a:gd name="csY9" fmla="*/ 854841 h 857335"/>
              <a:gd name="csX10" fmla="*/ 3808325 w 7074040"/>
              <a:gd name="csY10" fmla="*/ 844793 h 857335"/>
              <a:gd name="csX11" fmla="*/ 4918668 w 7074040"/>
              <a:gd name="csY11" fmla="*/ 844793 h 857335"/>
              <a:gd name="csX12" fmla="*/ 5300506 w 7074040"/>
              <a:gd name="csY12" fmla="*/ 769431 h 857335"/>
              <a:gd name="csX13" fmla="*/ 5496448 w 7074040"/>
              <a:gd name="csY13" fmla="*/ 171553 h 857335"/>
              <a:gd name="csX14" fmla="*/ 5601955 w 7074040"/>
              <a:gd name="csY14" fmla="*/ 71070 h 857335"/>
              <a:gd name="csX15" fmla="*/ 5682342 w 7074040"/>
              <a:gd name="csY15" fmla="*/ 136384 h 857335"/>
              <a:gd name="csX16" fmla="*/ 5742633 w 7074040"/>
              <a:gd name="csY16" fmla="*/ 417738 h 857335"/>
              <a:gd name="csX17" fmla="*/ 5817996 w 7074040"/>
              <a:gd name="csY17" fmla="*/ 769430 h 857335"/>
              <a:gd name="csX18" fmla="*/ 5988818 w 7074040"/>
              <a:gd name="csY18" fmla="*/ 844793 h 857335"/>
              <a:gd name="csX19" fmla="*/ 6179736 w 7074040"/>
              <a:gd name="csY19" fmla="*/ 638801 h 857335"/>
              <a:gd name="csX20" fmla="*/ 6290269 w 7074040"/>
              <a:gd name="csY20" fmla="*/ 493100 h 857335"/>
              <a:gd name="csX21" fmla="*/ 6395776 w 7074040"/>
              <a:gd name="csY21" fmla="*/ 518221 h 857335"/>
              <a:gd name="csX22" fmla="*/ 6551525 w 7074040"/>
              <a:gd name="csY22" fmla="*/ 734261 h 857335"/>
              <a:gd name="csX23" fmla="*/ 6657032 w 7074040"/>
              <a:gd name="csY23" fmla="*/ 839768 h 857335"/>
              <a:gd name="csX24" fmla="*/ 6837903 w 7074040"/>
              <a:gd name="csY24" fmla="*/ 834744 h 857335"/>
              <a:gd name="csX25" fmla="*/ 7074040 w 7074040"/>
              <a:gd name="csY25" fmla="*/ 724212 h 857335"/>
              <a:gd name="csX0" fmla="*/ 0 w 7074040"/>
              <a:gd name="csY0" fmla="*/ 844793 h 857335"/>
              <a:gd name="csX1" fmla="*/ 1065125 w 7074040"/>
              <a:gd name="csY1" fmla="*/ 834744 h 857335"/>
              <a:gd name="csX2" fmla="*/ 1512277 w 7074040"/>
              <a:gd name="csY2" fmla="*/ 829720 h 857335"/>
              <a:gd name="csX3" fmla="*/ 1748413 w 7074040"/>
              <a:gd name="csY3" fmla="*/ 663922 h 857335"/>
              <a:gd name="csX4" fmla="*/ 1994598 w 7074040"/>
              <a:gd name="csY4" fmla="*/ 282085 h 857335"/>
              <a:gd name="csX5" fmla="*/ 2115178 w 7074040"/>
              <a:gd name="csY5" fmla="*/ 76094 h 857335"/>
              <a:gd name="csX6" fmla="*/ 2356338 w 7074040"/>
              <a:gd name="csY6" fmla="*/ 55997 h 857335"/>
              <a:gd name="csX7" fmla="*/ 2557306 w 7074040"/>
              <a:gd name="csY7" fmla="*/ 397641 h 857335"/>
              <a:gd name="csX8" fmla="*/ 2758272 w 7074040"/>
              <a:gd name="csY8" fmla="*/ 699092 h 857335"/>
              <a:gd name="csX9" fmla="*/ 3074795 w 7074040"/>
              <a:gd name="csY9" fmla="*/ 854841 h 857335"/>
              <a:gd name="csX10" fmla="*/ 3808325 w 7074040"/>
              <a:gd name="csY10" fmla="*/ 844793 h 857335"/>
              <a:gd name="csX11" fmla="*/ 4918668 w 7074040"/>
              <a:gd name="csY11" fmla="*/ 844793 h 857335"/>
              <a:gd name="csX12" fmla="*/ 5300506 w 7074040"/>
              <a:gd name="csY12" fmla="*/ 769431 h 857335"/>
              <a:gd name="csX13" fmla="*/ 5496448 w 7074040"/>
              <a:gd name="csY13" fmla="*/ 171553 h 857335"/>
              <a:gd name="csX14" fmla="*/ 5601955 w 7074040"/>
              <a:gd name="csY14" fmla="*/ 71070 h 857335"/>
              <a:gd name="csX15" fmla="*/ 5682342 w 7074040"/>
              <a:gd name="csY15" fmla="*/ 136384 h 857335"/>
              <a:gd name="csX16" fmla="*/ 5742633 w 7074040"/>
              <a:gd name="csY16" fmla="*/ 417738 h 857335"/>
              <a:gd name="csX17" fmla="*/ 5817996 w 7074040"/>
              <a:gd name="csY17" fmla="*/ 769430 h 857335"/>
              <a:gd name="csX18" fmla="*/ 5988818 w 7074040"/>
              <a:gd name="csY18" fmla="*/ 844793 h 857335"/>
              <a:gd name="csX19" fmla="*/ 6179736 w 7074040"/>
              <a:gd name="csY19" fmla="*/ 638801 h 857335"/>
              <a:gd name="csX20" fmla="*/ 6290269 w 7074040"/>
              <a:gd name="csY20" fmla="*/ 493100 h 857335"/>
              <a:gd name="csX21" fmla="*/ 6395776 w 7074040"/>
              <a:gd name="csY21" fmla="*/ 518221 h 857335"/>
              <a:gd name="csX22" fmla="*/ 6531428 w 7074040"/>
              <a:gd name="csY22" fmla="*/ 734261 h 857335"/>
              <a:gd name="csX23" fmla="*/ 6657032 w 7074040"/>
              <a:gd name="csY23" fmla="*/ 839768 h 857335"/>
              <a:gd name="csX24" fmla="*/ 6837903 w 7074040"/>
              <a:gd name="csY24" fmla="*/ 834744 h 857335"/>
              <a:gd name="csX25" fmla="*/ 7074040 w 7074040"/>
              <a:gd name="csY25" fmla="*/ 724212 h 857335"/>
              <a:gd name="csX0" fmla="*/ 0 w 7074040"/>
              <a:gd name="csY0" fmla="*/ 844793 h 857335"/>
              <a:gd name="csX1" fmla="*/ 1065125 w 7074040"/>
              <a:gd name="csY1" fmla="*/ 834744 h 857335"/>
              <a:gd name="csX2" fmla="*/ 1512277 w 7074040"/>
              <a:gd name="csY2" fmla="*/ 829720 h 857335"/>
              <a:gd name="csX3" fmla="*/ 1748413 w 7074040"/>
              <a:gd name="csY3" fmla="*/ 663922 h 857335"/>
              <a:gd name="csX4" fmla="*/ 1994598 w 7074040"/>
              <a:gd name="csY4" fmla="*/ 282085 h 857335"/>
              <a:gd name="csX5" fmla="*/ 2115178 w 7074040"/>
              <a:gd name="csY5" fmla="*/ 76094 h 857335"/>
              <a:gd name="csX6" fmla="*/ 2356338 w 7074040"/>
              <a:gd name="csY6" fmla="*/ 55997 h 857335"/>
              <a:gd name="csX7" fmla="*/ 2557306 w 7074040"/>
              <a:gd name="csY7" fmla="*/ 397641 h 857335"/>
              <a:gd name="csX8" fmla="*/ 2758272 w 7074040"/>
              <a:gd name="csY8" fmla="*/ 699092 h 857335"/>
              <a:gd name="csX9" fmla="*/ 3074795 w 7074040"/>
              <a:gd name="csY9" fmla="*/ 854841 h 857335"/>
              <a:gd name="csX10" fmla="*/ 3808325 w 7074040"/>
              <a:gd name="csY10" fmla="*/ 844793 h 857335"/>
              <a:gd name="csX11" fmla="*/ 4918668 w 7074040"/>
              <a:gd name="csY11" fmla="*/ 844793 h 857335"/>
              <a:gd name="csX12" fmla="*/ 5300506 w 7074040"/>
              <a:gd name="csY12" fmla="*/ 769431 h 857335"/>
              <a:gd name="csX13" fmla="*/ 5496448 w 7074040"/>
              <a:gd name="csY13" fmla="*/ 171553 h 857335"/>
              <a:gd name="csX14" fmla="*/ 5601955 w 7074040"/>
              <a:gd name="csY14" fmla="*/ 71070 h 857335"/>
              <a:gd name="csX15" fmla="*/ 5682342 w 7074040"/>
              <a:gd name="csY15" fmla="*/ 136384 h 857335"/>
              <a:gd name="csX16" fmla="*/ 5742633 w 7074040"/>
              <a:gd name="csY16" fmla="*/ 417738 h 857335"/>
              <a:gd name="csX17" fmla="*/ 5817996 w 7074040"/>
              <a:gd name="csY17" fmla="*/ 769430 h 857335"/>
              <a:gd name="csX18" fmla="*/ 5988818 w 7074040"/>
              <a:gd name="csY18" fmla="*/ 844793 h 857335"/>
              <a:gd name="csX19" fmla="*/ 6179736 w 7074040"/>
              <a:gd name="csY19" fmla="*/ 638801 h 857335"/>
              <a:gd name="csX20" fmla="*/ 6290269 w 7074040"/>
              <a:gd name="csY20" fmla="*/ 493100 h 857335"/>
              <a:gd name="csX21" fmla="*/ 6425921 w 7074040"/>
              <a:gd name="csY21" fmla="*/ 533294 h 857335"/>
              <a:gd name="csX22" fmla="*/ 6531428 w 7074040"/>
              <a:gd name="csY22" fmla="*/ 734261 h 857335"/>
              <a:gd name="csX23" fmla="*/ 6657032 w 7074040"/>
              <a:gd name="csY23" fmla="*/ 839768 h 857335"/>
              <a:gd name="csX24" fmla="*/ 6837903 w 7074040"/>
              <a:gd name="csY24" fmla="*/ 834744 h 857335"/>
              <a:gd name="csX25" fmla="*/ 7074040 w 7074040"/>
              <a:gd name="csY25" fmla="*/ 724212 h 857335"/>
              <a:gd name="csX0" fmla="*/ 0 w 7074040"/>
              <a:gd name="csY0" fmla="*/ 844793 h 857335"/>
              <a:gd name="csX1" fmla="*/ 1065125 w 7074040"/>
              <a:gd name="csY1" fmla="*/ 834744 h 857335"/>
              <a:gd name="csX2" fmla="*/ 1512277 w 7074040"/>
              <a:gd name="csY2" fmla="*/ 829720 h 857335"/>
              <a:gd name="csX3" fmla="*/ 1748413 w 7074040"/>
              <a:gd name="csY3" fmla="*/ 663922 h 857335"/>
              <a:gd name="csX4" fmla="*/ 1994598 w 7074040"/>
              <a:gd name="csY4" fmla="*/ 282085 h 857335"/>
              <a:gd name="csX5" fmla="*/ 2115178 w 7074040"/>
              <a:gd name="csY5" fmla="*/ 76094 h 857335"/>
              <a:gd name="csX6" fmla="*/ 2356338 w 7074040"/>
              <a:gd name="csY6" fmla="*/ 55997 h 857335"/>
              <a:gd name="csX7" fmla="*/ 2557306 w 7074040"/>
              <a:gd name="csY7" fmla="*/ 397641 h 857335"/>
              <a:gd name="csX8" fmla="*/ 2758272 w 7074040"/>
              <a:gd name="csY8" fmla="*/ 699092 h 857335"/>
              <a:gd name="csX9" fmla="*/ 3074795 w 7074040"/>
              <a:gd name="csY9" fmla="*/ 854841 h 857335"/>
              <a:gd name="csX10" fmla="*/ 3808325 w 7074040"/>
              <a:gd name="csY10" fmla="*/ 844793 h 857335"/>
              <a:gd name="csX11" fmla="*/ 4918668 w 7074040"/>
              <a:gd name="csY11" fmla="*/ 844793 h 857335"/>
              <a:gd name="csX12" fmla="*/ 5300506 w 7074040"/>
              <a:gd name="csY12" fmla="*/ 769431 h 857335"/>
              <a:gd name="csX13" fmla="*/ 5496448 w 7074040"/>
              <a:gd name="csY13" fmla="*/ 171553 h 857335"/>
              <a:gd name="csX14" fmla="*/ 5601955 w 7074040"/>
              <a:gd name="csY14" fmla="*/ 71070 h 857335"/>
              <a:gd name="csX15" fmla="*/ 5682342 w 7074040"/>
              <a:gd name="csY15" fmla="*/ 136384 h 857335"/>
              <a:gd name="csX16" fmla="*/ 5742633 w 7074040"/>
              <a:gd name="csY16" fmla="*/ 417738 h 857335"/>
              <a:gd name="csX17" fmla="*/ 5817996 w 7074040"/>
              <a:gd name="csY17" fmla="*/ 769430 h 857335"/>
              <a:gd name="csX18" fmla="*/ 5988818 w 7074040"/>
              <a:gd name="csY18" fmla="*/ 844793 h 857335"/>
              <a:gd name="csX19" fmla="*/ 6179736 w 7074040"/>
              <a:gd name="csY19" fmla="*/ 638801 h 857335"/>
              <a:gd name="csX20" fmla="*/ 6290269 w 7074040"/>
              <a:gd name="csY20" fmla="*/ 493100 h 857335"/>
              <a:gd name="csX21" fmla="*/ 6425921 w 7074040"/>
              <a:gd name="csY21" fmla="*/ 533294 h 857335"/>
              <a:gd name="csX22" fmla="*/ 6531428 w 7074040"/>
              <a:gd name="csY22" fmla="*/ 734261 h 857335"/>
              <a:gd name="csX23" fmla="*/ 6657032 w 7074040"/>
              <a:gd name="csY23" fmla="*/ 839768 h 857335"/>
              <a:gd name="csX24" fmla="*/ 6837903 w 7074040"/>
              <a:gd name="csY24" fmla="*/ 834744 h 857335"/>
              <a:gd name="csX25" fmla="*/ 7074040 w 7074040"/>
              <a:gd name="csY25" fmla="*/ 724212 h 857335"/>
              <a:gd name="csX0" fmla="*/ 0 w 7074040"/>
              <a:gd name="csY0" fmla="*/ 844793 h 862522"/>
              <a:gd name="csX1" fmla="*/ 1065125 w 7074040"/>
              <a:gd name="csY1" fmla="*/ 834744 h 862522"/>
              <a:gd name="csX2" fmla="*/ 1512277 w 7074040"/>
              <a:gd name="csY2" fmla="*/ 829720 h 862522"/>
              <a:gd name="csX3" fmla="*/ 1748413 w 7074040"/>
              <a:gd name="csY3" fmla="*/ 663922 h 862522"/>
              <a:gd name="csX4" fmla="*/ 1994598 w 7074040"/>
              <a:gd name="csY4" fmla="*/ 282085 h 862522"/>
              <a:gd name="csX5" fmla="*/ 2115178 w 7074040"/>
              <a:gd name="csY5" fmla="*/ 76094 h 862522"/>
              <a:gd name="csX6" fmla="*/ 2356338 w 7074040"/>
              <a:gd name="csY6" fmla="*/ 55997 h 862522"/>
              <a:gd name="csX7" fmla="*/ 2557306 w 7074040"/>
              <a:gd name="csY7" fmla="*/ 397641 h 862522"/>
              <a:gd name="csX8" fmla="*/ 2758272 w 7074040"/>
              <a:gd name="csY8" fmla="*/ 699092 h 862522"/>
              <a:gd name="csX9" fmla="*/ 3074795 w 7074040"/>
              <a:gd name="csY9" fmla="*/ 854841 h 862522"/>
              <a:gd name="csX10" fmla="*/ 3808325 w 7074040"/>
              <a:gd name="csY10" fmla="*/ 844793 h 862522"/>
              <a:gd name="csX11" fmla="*/ 4918668 w 7074040"/>
              <a:gd name="csY11" fmla="*/ 844793 h 862522"/>
              <a:gd name="csX12" fmla="*/ 5300506 w 7074040"/>
              <a:gd name="csY12" fmla="*/ 769431 h 862522"/>
              <a:gd name="csX13" fmla="*/ 5496448 w 7074040"/>
              <a:gd name="csY13" fmla="*/ 171553 h 862522"/>
              <a:gd name="csX14" fmla="*/ 5601955 w 7074040"/>
              <a:gd name="csY14" fmla="*/ 71070 h 862522"/>
              <a:gd name="csX15" fmla="*/ 5682342 w 7074040"/>
              <a:gd name="csY15" fmla="*/ 136384 h 862522"/>
              <a:gd name="csX16" fmla="*/ 5742633 w 7074040"/>
              <a:gd name="csY16" fmla="*/ 417738 h 862522"/>
              <a:gd name="csX17" fmla="*/ 5817996 w 7074040"/>
              <a:gd name="csY17" fmla="*/ 769430 h 862522"/>
              <a:gd name="csX18" fmla="*/ 5988818 w 7074040"/>
              <a:gd name="csY18" fmla="*/ 844793 h 862522"/>
              <a:gd name="csX19" fmla="*/ 6290269 w 7074040"/>
              <a:gd name="csY19" fmla="*/ 493100 h 862522"/>
              <a:gd name="csX20" fmla="*/ 6425921 w 7074040"/>
              <a:gd name="csY20" fmla="*/ 533294 h 862522"/>
              <a:gd name="csX21" fmla="*/ 6531428 w 7074040"/>
              <a:gd name="csY21" fmla="*/ 734261 h 862522"/>
              <a:gd name="csX22" fmla="*/ 6657032 w 7074040"/>
              <a:gd name="csY22" fmla="*/ 839768 h 862522"/>
              <a:gd name="csX23" fmla="*/ 6837903 w 7074040"/>
              <a:gd name="csY23" fmla="*/ 834744 h 862522"/>
              <a:gd name="csX24" fmla="*/ 7074040 w 7074040"/>
              <a:gd name="csY24" fmla="*/ 724212 h 862522"/>
              <a:gd name="csX0" fmla="*/ 0 w 7074040"/>
              <a:gd name="csY0" fmla="*/ 844793 h 857335"/>
              <a:gd name="csX1" fmla="*/ 1065125 w 7074040"/>
              <a:gd name="csY1" fmla="*/ 834744 h 857335"/>
              <a:gd name="csX2" fmla="*/ 1512277 w 7074040"/>
              <a:gd name="csY2" fmla="*/ 829720 h 857335"/>
              <a:gd name="csX3" fmla="*/ 1748413 w 7074040"/>
              <a:gd name="csY3" fmla="*/ 663922 h 857335"/>
              <a:gd name="csX4" fmla="*/ 1994598 w 7074040"/>
              <a:gd name="csY4" fmla="*/ 282085 h 857335"/>
              <a:gd name="csX5" fmla="*/ 2115178 w 7074040"/>
              <a:gd name="csY5" fmla="*/ 76094 h 857335"/>
              <a:gd name="csX6" fmla="*/ 2356338 w 7074040"/>
              <a:gd name="csY6" fmla="*/ 55997 h 857335"/>
              <a:gd name="csX7" fmla="*/ 2557306 w 7074040"/>
              <a:gd name="csY7" fmla="*/ 397641 h 857335"/>
              <a:gd name="csX8" fmla="*/ 2758272 w 7074040"/>
              <a:gd name="csY8" fmla="*/ 699092 h 857335"/>
              <a:gd name="csX9" fmla="*/ 3074795 w 7074040"/>
              <a:gd name="csY9" fmla="*/ 854841 h 857335"/>
              <a:gd name="csX10" fmla="*/ 3808325 w 7074040"/>
              <a:gd name="csY10" fmla="*/ 844793 h 857335"/>
              <a:gd name="csX11" fmla="*/ 4918668 w 7074040"/>
              <a:gd name="csY11" fmla="*/ 844793 h 857335"/>
              <a:gd name="csX12" fmla="*/ 5300506 w 7074040"/>
              <a:gd name="csY12" fmla="*/ 769431 h 857335"/>
              <a:gd name="csX13" fmla="*/ 5496448 w 7074040"/>
              <a:gd name="csY13" fmla="*/ 171553 h 857335"/>
              <a:gd name="csX14" fmla="*/ 5601955 w 7074040"/>
              <a:gd name="csY14" fmla="*/ 71070 h 857335"/>
              <a:gd name="csX15" fmla="*/ 5682342 w 7074040"/>
              <a:gd name="csY15" fmla="*/ 136384 h 857335"/>
              <a:gd name="csX16" fmla="*/ 5742633 w 7074040"/>
              <a:gd name="csY16" fmla="*/ 417738 h 857335"/>
              <a:gd name="csX17" fmla="*/ 5817996 w 7074040"/>
              <a:gd name="csY17" fmla="*/ 769430 h 857335"/>
              <a:gd name="csX18" fmla="*/ 6059156 w 7074040"/>
              <a:gd name="csY18" fmla="*/ 824697 h 857335"/>
              <a:gd name="csX19" fmla="*/ 6290269 w 7074040"/>
              <a:gd name="csY19" fmla="*/ 493100 h 857335"/>
              <a:gd name="csX20" fmla="*/ 6425921 w 7074040"/>
              <a:gd name="csY20" fmla="*/ 533294 h 857335"/>
              <a:gd name="csX21" fmla="*/ 6531428 w 7074040"/>
              <a:gd name="csY21" fmla="*/ 734261 h 857335"/>
              <a:gd name="csX22" fmla="*/ 6657032 w 7074040"/>
              <a:gd name="csY22" fmla="*/ 839768 h 857335"/>
              <a:gd name="csX23" fmla="*/ 6837903 w 7074040"/>
              <a:gd name="csY23" fmla="*/ 834744 h 857335"/>
              <a:gd name="csX24" fmla="*/ 7074040 w 7074040"/>
              <a:gd name="csY24" fmla="*/ 724212 h 857335"/>
              <a:gd name="csX0" fmla="*/ 0 w 7074040"/>
              <a:gd name="csY0" fmla="*/ 844793 h 866032"/>
              <a:gd name="csX1" fmla="*/ 1065125 w 7074040"/>
              <a:gd name="csY1" fmla="*/ 834744 h 866032"/>
              <a:gd name="csX2" fmla="*/ 1512277 w 7074040"/>
              <a:gd name="csY2" fmla="*/ 829720 h 866032"/>
              <a:gd name="csX3" fmla="*/ 1748413 w 7074040"/>
              <a:gd name="csY3" fmla="*/ 663922 h 866032"/>
              <a:gd name="csX4" fmla="*/ 1994598 w 7074040"/>
              <a:gd name="csY4" fmla="*/ 282085 h 866032"/>
              <a:gd name="csX5" fmla="*/ 2115178 w 7074040"/>
              <a:gd name="csY5" fmla="*/ 76094 h 866032"/>
              <a:gd name="csX6" fmla="*/ 2356338 w 7074040"/>
              <a:gd name="csY6" fmla="*/ 55997 h 866032"/>
              <a:gd name="csX7" fmla="*/ 2557306 w 7074040"/>
              <a:gd name="csY7" fmla="*/ 397641 h 866032"/>
              <a:gd name="csX8" fmla="*/ 2758272 w 7074040"/>
              <a:gd name="csY8" fmla="*/ 699092 h 866032"/>
              <a:gd name="csX9" fmla="*/ 3074795 w 7074040"/>
              <a:gd name="csY9" fmla="*/ 854841 h 866032"/>
              <a:gd name="csX10" fmla="*/ 3808325 w 7074040"/>
              <a:gd name="csY10" fmla="*/ 844793 h 866032"/>
              <a:gd name="csX11" fmla="*/ 4918668 w 7074040"/>
              <a:gd name="csY11" fmla="*/ 844793 h 866032"/>
              <a:gd name="csX12" fmla="*/ 5300506 w 7074040"/>
              <a:gd name="csY12" fmla="*/ 769431 h 866032"/>
              <a:gd name="csX13" fmla="*/ 5496448 w 7074040"/>
              <a:gd name="csY13" fmla="*/ 171553 h 866032"/>
              <a:gd name="csX14" fmla="*/ 5601955 w 7074040"/>
              <a:gd name="csY14" fmla="*/ 71070 h 866032"/>
              <a:gd name="csX15" fmla="*/ 5682342 w 7074040"/>
              <a:gd name="csY15" fmla="*/ 136384 h 866032"/>
              <a:gd name="csX16" fmla="*/ 5742633 w 7074040"/>
              <a:gd name="csY16" fmla="*/ 417738 h 866032"/>
              <a:gd name="csX17" fmla="*/ 5817996 w 7074040"/>
              <a:gd name="csY17" fmla="*/ 769430 h 866032"/>
              <a:gd name="csX18" fmla="*/ 6059156 w 7074040"/>
              <a:gd name="csY18" fmla="*/ 824697 h 866032"/>
              <a:gd name="csX19" fmla="*/ 6290269 w 7074040"/>
              <a:gd name="csY19" fmla="*/ 493100 h 866032"/>
              <a:gd name="csX20" fmla="*/ 6425921 w 7074040"/>
              <a:gd name="csY20" fmla="*/ 533294 h 866032"/>
              <a:gd name="csX21" fmla="*/ 6531428 w 7074040"/>
              <a:gd name="csY21" fmla="*/ 734261 h 866032"/>
              <a:gd name="csX22" fmla="*/ 6657032 w 7074040"/>
              <a:gd name="csY22" fmla="*/ 839768 h 866032"/>
              <a:gd name="csX23" fmla="*/ 6837903 w 7074040"/>
              <a:gd name="csY23" fmla="*/ 834744 h 866032"/>
              <a:gd name="csX24" fmla="*/ 7074040 w 7074040"/>
              <a:gd name="csY24" fmla="*/ 724212 h 866032"/>
              <a:gd name="csX0" fmla="*/ 0 w 7074040"/>
              <a:gd name="csY0" fmla="*/ 844793 h 857335"/>
              <a:gd name="csX1" fmla="*/ 1065125 w 7074040"/>
              <a:gd name="csY1" fmla="*/ 834744 h 857335"/>
              <a:gd name="csX2" fmla="*/ 1512277 w 7074040"/>
              <a:gd name="csY2" fmla="*/ 829720 h 857335"/>
              <a:gd name="csX3" fmla="*/ 1748413 w 7074040"/>
              <a:gd name="csY3" fmla="*/ 663922 h 857335"/>
              <a:gd name="csX4" fmla="*/ 1994598 w 7074040"/>
              <a:gd name="csY4" fmla="*/ 282085 h 857335"/>
              <a:gd name="csX5" fmla="*/ 2115178 w 7074040"/>
              <a:gd name="csY5" fmla="*/ 76094 h 857335"/>
              <a:gd name="csX6" fmla="*/ 2356338 w 7074040"/>
              <a:gd name="csY6" fmla="*/ 55997 h 857335"/>
              <a:gd name="csX7" fmla="*/ 2557306 w 7074040"/>
              <a:gd name="csY7" fmla="*/ 397641 h 857335"/>
              <a:gd name="csX8" fmla="*/ 2758272 w 7074040"/>
              <a:gd name="csY8" fmla="*/ 699092 h 857335"/>
              <a:gd name="csX9" fmla="*/ 3074795 w 7074040"/>
              <a:gd name="csY9" fmla="*/ 854841 h 857335"/>
              <a:gd name="csX10" fmla="*/ 3808325 w 7074040"/>
              <a:gd name="csY10" fmla="*/ 844793 h 857335"/>
              <a:gd name="csX11" fmla="*/ 4918668 w 7074040"/>
              <a:gd name="csY11" fmla="*/ 844793 h 857335"/>
              <a:gd name="csX12" fmla="*/ 5300506 w 7074040"/>
              <a:gd name="csY12" fmla="*/ 769431 h 857335"/>
              <a:gd name="csX13" fmla="*/ 5496448 w 7074040"/>
              <a:gd name="csY13" fmla="*/ 171553 h 857335"/>
              <a:gd name="csX14" fmla="*/ 5601955 w 7074040"/>
              <a:gd name="csY14" fmla="*/ 71070 h 857335"/>
              <a:gd name="csX15" fmla="*/ 5682342 w 7074040"/>
              <a:gd name="csY15" fmla="*/ 136384 h 857335"/>
              <a:gd name="csX16" fmla="*/ 5742633 w 7074040"/>
              <a:gd name="csY16" fmla="*/ 417738 h 857335"/>
              <a:gd name="csX17" fmla="*/ 5817996 w 7074040"/>
              <a:gd name="csY17" fmla="*/ 769430 h 857335"/>
              <a:gd name="csX18" fmla="*/ 6059156 w 7074040"/>
              <a:gd name="csY18" fmla="*/ 774456 h 857335"/>
              <a:gd name="csX19" fmla="*/ 6290269 w 7074040"/>
              <a:gd name="csY19" fmla="*/ 493100 h 857335"/>
              <a:gd name="csX20" fmla="*/ 6425921 w 7074040"/>
              <a:gd name="csY20" fmla="*/ 533294 h 857335"/>
              <a:gd name="csX21" fmla="*/ 6531428 w 7074040"/>
              <a:gd name="csY21" fmla="*/ 734261 h 857335"/>
              <a:gd name="csX22" fmla="*/ 6657032 w 7074040"/>
              <a:gd name="csY22" fmla="*/ 839768 h 857335"/>
              <a:gd name="csX23" fmla="*/ 6837903 w 7074040"/>
              <a:gd name="csY23" fmla="*/ 834744 h 857335"/>
              <a:gd name="csX24" fmla="*/ 7074040 w 7074040"/>
              <a:gd name="csY24" fmla="*/ 724212 h 857335"/>
              <a:gd name="csX0" fmla="*/ 0 w 7074040"/>
              <a:gd name="csY0" fmla="*/ 844793 h 857335"/>
              <a:gd name="csX1" fmla="*/ 1065125 w 7074040"/>
              <a:gd name="csY1" fmla="*/ 834744 h 857335"/>
              <a:gd name="csX2" fmla="*/ 1512277 w 7074040"/>
              <a:gd name="csY2" fmla="*/ 829720 h 857335"/>
              <a:gd name="csX3" fmla="*/ 1748413 w 7074040"/>
              <a:gd name="csY3" fmla="*/ 663922 h 857335"/>
              <a:gd name="csX4" fmla="*/ 1994598 w 7074040"/>
              <a:gd name="csY4" fmla="*/ 282085 h 857335"/>
              <a:gd name="csX5" fmla="*/ 2115178 w 7074040"/>
              <a:gd name="csY5" fmla="*/ 76094 h 857335"/>
              <a:gd name="csX6" fmla="*/ 2356338 w 7074040"/>
              <a:gd name="csY6" fmla="*/ 55997 h 857335"/>
              <a:gd name="csX7" fmla="*/ 2557306 w 7074040"/>
              <a:gd name="csY7" fmla="*/ 397641 h 857335"/>
              <a:gd name="csX8" fmla="*/ 2758272 w 7074040"/>
              <a:gd name="csY8" fmla="*/ 699092 h 857335"/>
              <a:gd name="csX9" fmla="*/ 3074795 w 7074040"/>
              <a:gd name="csY9" fmla="*/ 854841 h 857335"/>
              <a:gd name="csX10" fmla="*/ 3808325 w 7074040"/>
              <a:gd name="csY10" fmla="*/ 844793 h 857335"/>
              <a:gd name="csX11" fmla="*/ 4918668 w 7074040"/>
              <a:gd name="csY11" fmla="*/ 844793 h 857335"/>
              <a:gd name="csX12" fmla="*/ 5300506 w 7074040"/>
              <a:gd name="csY12" fmla="*/ 769431 h 857335"/>
              <a:gd name="csX13" fmla="*/ 5496448 w 7074040"/>
              <a:gd name="csY13" fmla="*/ 171553 h 857335"/>
              <a:gd name="csX14" fmla="*/ 5601955 w 7074040"/>
              <a:gd name="csY14" fmla="*/ 71070 h 857335"/>
              <a:gd name="csX15" fmla="*/ 5682342 w 7074040"/>
              <a:gd name="csY15" fmla="*/ 136384 h 857335"/>
              <a:gd name="csX16" fmla="*/ 5742633 w 7074040"/>
              <a:gd name="csY16" fmla="*/ 417738 h 857335"/>
              <a:gd name="csX17" fmla="*/ 5817996 w 7074040"/>
              <a:gd name="csY17" fmla="*/ 769430 h 857335"/>
              <a:gd name="csX18" fmla="*/ 6064180 w 7074040"/>
              <a:gd name="csY18" fmla="*/ 799577 h 857335"/>
              <a:gd name="csX19" fmla="*/ 6290269 w 7074040"/>
              <a:gd name="csY19" fmla="*/ 493100 h 857335"/>
              <a:gd name="csX20" fmla="*/ 6425921 w 7074040"/>
              <a:gd name="csY20" fmla="*/ 533294 h 857335"/>
              <a:gd name="csX21" fmla="*/ 6531428 w 7074040"/>
              <a:gd name="csY21" fmla="*/ 734261 h 857335"/>
              <a:gd name="csX22" fmla="*/ 6657032 w 7074040"/>
              <a:gd name="csY22" fmla="*/ 839768 h 857335"/>
              <a:gd name="csX23" fmla="*/ 6837903 w 7074040"/>
              <a:gd name="csY23" fmla="*/ 834744 h 857335"/>
              <a:gd name="csX24" fmla="*/ 7074040 w 7074040"/>
              <a:gd name="csY24" fmla="*/ 724212 h 8573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7074040" h="857335">
                <a:moveTo>
                  <a:pt x="0" y="844793"/>
                </a:moveTo>
                <a:lnTo>
                  <a:pt x="1065125" y="834744"/>
                </a:lnTo>
                <a:cubicBezTo>
                  <a:pt x="1319683" y="834744"/>
                  <a:pt x="1398396" y="858190"/>
                  <a:pt x="1512277" y="829720"/>
                </a:cubicBezTo>
                <a:cubicBezTo>
                  <a:pt x="1626158" y="801250"/>
                  <a:pt x="1668026" y="755195"/>
                  <a:pt x="1748413" y="663922"/>
                </a:cubicBezTo>
                <a:cubicBezTo>
                  <a:pt x="1828800" y="572649"/>
                  <a:pt x="1933471" y="380056"/>
                  <a:pt x="1994598" y="282085"/>
                </a:cubicBezTo>
                <a:cubicBezTo>
                  <a:pt x="2055726" y="184114"/>
                  <a:pt x="2059912" y="153968"/>
                  <a:pt x="2115178" y="76094"/>
                </a:cubicBezTo>
                <a:cubicBezTo>
                  <a:pt x="2170444" y="-1780"/>
                  <a:pt x="2252505" y="-37788"/>
                  <a:pt x="2356338" y="55997"/>
                </a:cubicBezTo>
                <a:cubicBezTo>
                  <a:pt x="2460171" y="149782"/>
                  <a:pt x="2490317" y="290459"/>
                  <a:pt x="2557306" y="397641"/>
                </a:cubicBezTo>
                <a:cubicBezTo>
                  <a:pt x="2624295" y="504824"/>
                  <a:pt x="2692121" y="627916"/>
                  <a:pt x="2758272" y="699092"/>
                </a:cubicBezTo>
                <a:cubicBezTo>
                  <a:pt x="2824423" y="770268"/>
                  <a:pt x="2899786" y="845630"/>
                  <a:pt x="3074795" y="854841"/>
                </a:cubicBezTo>
                <a:cubicBezTo>
                  <a:pt x="3249804" y="864052"/>
                  <a:pt x="3808325" y="844793"/>
                  <a:pt x="3808325" y="844793"/>
                </a:cubicBezTo>
                <a:lnTo>
                  <a:pt x="4918668" y="844793"/>
                </a:lnTo>
                <a:cubicBezTo>
                  <a:pt x="5169877" y="856516"/>
                  <a:pt x="5204209" y="881638"/>
                  <a:pt x="5300506" y="769431"/>
                </a:cubicBezTo>
                <a:cubicBezTo>
                  <a:pt x="5396803" y="657224"/>
                  <a:pt x="5446207" y="287947"/>
                  <a:pt x="5496448" y="171553"/>
                </a:cubicBezTo>
                <a:cubicBezTo>
                  <a:pt x="5546690" y="55160"/>
                  <a:pt x="5570973" y="76931"/>
                  <a:pt x="5601955" y="71070"/>
                </a:cubicBezTo>
                <a:cubicBezTo>
                  <a:pt x="5632937" y="65209"/>
                  <a:pt x="5658896" y="78606"/>
                  <a:pt x="5682342" y="136384"/>
                </a:cubicBezTo>
                <a:cubicBezTo>
                  <a:pt x="5705788" y="194162"/>
                  <a:pt x="5720024" y="312230"/>
                  <a:pt x="5742633" y="417738"/>
                </a:cubicBezTo>
                <a:cubicBezTo>
                  <a:pt x="5765242" y="523246"/>
                  <a:pt x="5764405" y="705790"/>
                  <a:pt x="5817996" y="769430"/>
                </a:cubicBezTo>
                <a:cubicBezTo>
                  <a:pt x="5871587" y="833070"/>
                  <a:pt x="5980444" y="890850"/>
                  <a:pt x="6064180" y="799577"/>
                </a:cubicBezTo>
                <a:cubicBezTo>
                  <a:pt x="6147916" y="708304"/>
                  <a:pt x="6229979" y="537480"/>
                  <a:pt x="6290269" y="493100"/>
                </a:cubicBezTo>
                <a:cubicBezTo>
                  <a:pt x="6350559" y="448720"/>
                  <a:pt x="6385728" y="493101"/>
                  <a:pt x="6425921" y="533294"/>
                </a:cubicBezTo>
                <a:cubicBezTo>
                  <a:pt x="6466114" y="573488"/>
                  <a:pt x="6492910" y="683182"/>
                  <a:pt x="6531428" y="734261"/>
                </a:cubicBezTo>
                <a:cubicBezTo>
                  <a:pt x="6569946" y="785340"/>
                  <a:pt x="6605953" y="823021"/>
                  <a:pt x="6657032" y="839768"/>
                </a:cubicBezTo>
                <a:cubicBezTo>
                  <a:pt x="6708111" y="856515"/>
                  <a:pt x="6770077" y="851491"/>
                  <a:pt x="6837903" y="834744"/>
                </a:cubicBezTo>
                <a:cubicBezTo>
                  <a:pt x="6905729" y="817997"/>
                  <a:pt x="6989884" y="771104"/>
                  <a:pt x="7074040" y="724212"/>
                </a:cubicBezTo>
              </a:path>
            </a:pathLst>
          </a:cu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4D4EB17F-BFE9-DC04-A06C-2151696FF722}"/>
              </a:ext>
            </a:extLst>
          </p:cNvPr>
          <p:cNvSpPr/>
          <p:nvPr/>
        </p:nvSpPr>
        <p:spPr>
          <a:xfrm>
            <a:off x="4235380" y="4042256"/>
            <a:ext cx="1341455" cy="785977"/>
          </a:xfrm>
          <a:custGeom>
            <a:avLst/>
            <a:gdLst>
              <a:gd name="csX0" fmla="*/ 0 w 1341455"/>
              <a:gd name="csY0" fmla="*/ 675445 h 785977"/>
              <a:gd name="csX1" fmla="*/ 65315 w 1341455"/>
              <a:gd name="csY1" fmla="*/ 534768 h 785977"/>
              <a:gd name="csX2" fmla="*/ 90435 w 1341455"/>
              <a:gd name="csY2" fmla="*/ 223269 h 785977"/>
              <a:gd name="csX3" fmla="*/ 195943 w 1341455"/>
              <a:gd name="csY3" fmla="*/ 52447 h 785977"/>
              <a:gd name="csX4" fmla="*/ 331596 w 1341455"/>
              <a:gd name="csY4" fmla="*/ 102689 h 785977"/>
              <a:gd name="csX5" fmla="*/ 406958 w 1341455"/>
              <a:gd name="csY5" fmla="*/ 333801 h 785977"/>
              <a:gd name="csX6" fmla="*/ 432079 w 1341455"/>
              <a:gd name="csY6" fmla="*/ 544817 h 785977"/>
              <a:gd name="csX7" fmla="*/ 587829 w 1341455"/>
              <a:gd name="csY7" fmla="*/ 660373 h 785977"/>
              <a:gd name="csX8" fmla="*/ 753627 w 1341455"/>
              <a:gd name="csY8" fmla="*/ 474478 h 785977"/>
              <a:gd name="csX9" fmla="*/ 798844 w 1341455"/>
              <a:gd name="csY9" fmla="*/ 183076 h 785977"/>
              <a:gd name="csX10" fmla="*/ 864158 w 1341455"/>
              <a:gd name="csY10" fmla="*/ 22302 h 785977"/>
              <a:gd name="csX11" fmla="*/ 1004835 w 1341455"/>
              <a:gd name="csY11" fmla="*/ 32351 h 785977"/>
              <a:gd name="csX12" fmla="*/ 1090246 w 1341455"/>
              <a:gd name="csY12" fmla="*/ 308680 h 785977"/>
              <a:gd name="csX13" fmla="*/ 1170633 w 1341455"/>
              <a:gd name="csY13" fmla="*/ 605107 h 785977"/>
              <a:gd name="csX14" fmla="*/ 1341455 w 1341455"/>
              <a:gd name="csY14" fmla="*/ 785977 h 785977"/>
              <a:gd name="csX0" fmla="*/ 0 w 1341455"/>
              <a:gd name="csY0" fmla="*/ 675445 h 785977"/>
              <a:gd name="csX1" fmla="*/ 65315 w 1341455"/>
              <a:gd name="csY1" fmla="*/ 534768 h 785977"/>
              <a:gd name="csX2" fmla="*/ 90435 w 1341455"/>
              <a:gd name="csY2" fmla="*/ 223269 h 785977"/>
              <a:gd name="csX3" fmla="*/ 195943 w 1341455"/>
              <a:gd name="csY3" fmla="*/ 52447 h 785977"/>
              <a:gd name="csX4" fmla="*/ 331596 w 1341455"/>
              <a:gd name="csY4" fmla="*/ 102689 h 785977"/>
              <a:gd name="csX5" fmla="*/ 406958 w 1341455"/>
              <a:gd name="csY5" fmla="*/ 333801 h 785977"/>
              <a:gd name="csX6" fmla="*/ 457200 w 1341455"/>
              <a:gd name="csY6" fmla="*/ 524720 h 785977"/>
              <a:gd name="csX7" fmla="*/ 587829 w 1341455"/>
              <a:gd name="csY7" fmla="*/ 660373 h 785977"/>
              <a:gd name="csX8" fmla="*/ 753627 w 1341455"/>
              <a:gd name="csY8" fmla="*/ 474478 h 785977"/>
              <a:gd name="csX9" fmla="*/ 798844 w 1341455"/>
              <a:gd name="csY9" fmla="*/ 183076 h 785977"/>
              <a:gd name="csX10" fmla="*/ 864158 w 1341455"/>
              <a:gd name="csY10" fmla="*/ 22302 h 785977"/>
              <a:gd name="csX11" fmla="*/ 1004835 w 1341455"/>
              <a:gd name="csY11" fmla="*/ 32351 h 785977"/>
              <a:gd name="csX12" fmla="*/ 1090246 w 1341455"/>
              <a:gd name="csY12" fmla="*/ 308680 h 785977"/>
              <a:gd name="csX13" fmla="*/ 1170633 w 1341455"/>
              <a:gd name="csY13" fmla="*/ 605107 h 785977"/>
              <a:gd name="csX14" fmla="*/ 1341455 w 1341455"/>
              <a:gd name="csY14" fmla="*/ 785977 h 785977"/>
              <a:gd name="csX0" fmla="*/ 0 w 1341455"/>
              <a:gd name="csY0" fmla="*/ 675445 h 785977"/>
              <a:gd name="csX1" fmla="*/ 65315 w 1341455"/>
              <a:gd name="csY1" fmla="*/ 534768 h 785977"/>
              <a:gd name="csX2" fmla="*/ 90435 w 1341455"/>
              <a:gd name="csY2" fmla="*/ 223269 h 785977"/>
              <a:gd name="csX3" fmla="*/ 195943 w 1341455"/>
              <a:gd name="csY3" fmla="*/ 52447 h 785977"/>
              <a:gd name="csX4" fmla="*/ 331596 w 1341455"/>
              <a:gd name="csY4" fmla="*/ 102689 h 785977"/>
              <a:gd name="csX5" fmla="*/ 406958 w 1341455"/>
              <a:gd name="csY5" fmla="*/ 333801 h 785977"/>
              <a:gd name="csX6" fmla="*/ 457200 w 1341455"/>
              <a:gd name="csY6" fmla="*/ 524720 h 785977"/>
              <a:gd name="csX7" fmla="*/ 587829 w 1341455"/>
              <a:gd name="csY7" fmla="*/ 660373 h 785977"/>
              <a:gd name="csX8" fmla="*/ 753627 w 1341455"/>
              <a:gd name="csY8" fmla="*/ 474478 h 785977"/>
              <a:gd name="csX9" fmla="*/ 798844 w 1341455"/>
              <a:gd name="csY9" fmla="*/ 183076 h 785977"/>
              <a:gd name="csX10" fmla="*/ 864158 w 1341455"/>
              <a:gd name="csY10" fmla="*/ 22302 h 785977"/>
              <a:gd name="csX11" fmla="*/ 1004835 w 1341455"/>
              <a:gd name="csY11" fmla="*/ 32351 h 785977"/>
              <a:gd name="csX12" fmla="*/ 1090246 w 1341455"/>
              <a:gd name="csY12" fmla="*/ 308680 h 785977"/>
              <a:gd name="csX13" fmla="*/ 1170633 w 1341455"/>
              <a:gd name="csY13" fmla="*/ 605107 h 785977"/>
              <a:gd name="csX14" fmla="*/ 1341455 w 1341455"/>
              <a:gd name="csY14" fmla="*/ 785977 h 785977"/>
              <a:gd name="csX0" fmla="*/ 0 w 1341455"/>
              <a:gd name="csY0" fmla="*/ 675445 h 785977"/>
              <a:gd name="csX1" fmla="*/ 65315 w 1341455"/>
              <a:gd name="csY1" fmla="*/ 534768 h 785977"/>
              <a:gd name="csX2" fmla="*/ 90435 w 1341455"/>
              <a:gd name="csY2" fmla="*/ 223269 h 785977"/>
              <a:gd name="csX3" fmla="*/ 195943 w 1341455"/>
              <a:gd name="csY3" fmla="*/ 52447 h 785977"/>
              <a:gd name="csX4" fmla="*/ 331596 w 1341455"/>
              <a:gd name="csY4" fmla="*/ 102689 h 785977"/>
              <a:gd name="csX5" fmla="*/ 406958 w 1341455"/>
              <a:gd name="csY5" fmla="*/ 333801 h 785977"/>
              <a:gd name="csX6" fmla="*/ 457200 w 1341455"/>
              <a:gd name="csY6" fmla="*/ 524720 h 785977"/>
              <a:gd name="csX7" fmla="*/ 612950 w 1341455"/>
              <a:gd name="csY7" fmla="*/ 655349 h 785977"/>
              <a:gd name="csX8" fmla="*/ 753627 w 1341455"/>
              <a:gd name="csY8" fmla="*/ 474478 h 785977"/>
              <a:gd name="csX9" fmla="*/ 798844 w 1341455"/>
              <a:gd name="csY9" fmla="*/ 183076 h 785977"/>
              <a:gd name="csX10" fmla="*/ 864158 w 1341455"/>
              <a:gd name="csY10" fmla="*/ 22302 h 785977"/>
              <a:gd name="csX11" fmla="*/ 1004835 w 1341455"/>
              <a:gd name="csY11" fmla="*/ 32351 h 785977"/>
              <a:gd name="csX12" fmla="*/ 1090246 w 1341455"/>
              <a:gd name="csY12" fmla="*/ 308680 h 785977"/>
              <a:gd name="csX13" fmla="*/ 1170633 w 1341455"/>
              <a:gd name="csY13" fmla="*/ 605107 h 785977"/>
              <a:gd name="csX14" fmla="*/ 1341455 w 1341455"/>
              <a:gd name="csY14" fmla="*/ 785977 h 785977"/>
              <a:gd name="csX0" fmla="*/ 0 w 1341455"/>
              <a:gd name="csY0" fmla="*/ 675445 h 785977"/>
              <a:gd name="csX1" fmla="*/ 65315 w 1341455"/>
              <a:gd name="csY1" fmla="*/ 534768 h 785977"/>
              <a:gd name="csX2" fmla="*/ 90435 w 1341455"/>
              <a:gd name="csY2" fmla="*/ 223269 h 785977"/>
              <a:gd name="csX3" fmla="*/ 195943 w 1341455"/>
              <a:gd name="csY3" fmla="*/ 67519 h 785977"/>
              <a:gd name="csX4" fmla="*/ 331596 w 1341455"/>
              <a:gd name="csY4" fmla="*/ 102689 h 785977"/>
              <a:gd name="csX5" fmla="*/ 406958 w 1341455"/>
              <a:gd name="csY5" fmla="*/ 333801 h 785977"/>
              <a:gd name="csX6" fmla="*/ 457200 w 1341455"/>
              <a:gd name="csY6" fmla="*/ 524720 h 785977"/>
              <a:gd name="csX7" fmla="*/ 612950 w 1341455"/>
              <a:gd name="csY7" fmla="*/ 655349 h 785977"/>
              <a:gd name="csX8" fmla="*/ 753627 w 1341455"/>
              <a:gd name="csY8" fmla="*/ 474478 h 785977"/>
              <a:gd name="csX9" fmla="*/ 798844 w 1341455"/>
              <a:gd name="csY9" fmla="*/ 183076 h 785977"/>
              <a:gd name="csX10" fmla="*/ 864158 w 1341455"/>
              <a:gd name="csY10" fmla="*/ 22302 h 785977"/>
              <a:gd name="csX11" fmla="*/ 1004835 w 1341455"/>
              <a:gd name="csY11" fmla="*/ 32351 h 785977"/>
              <a:gd name="csX12" fmla="*/ 1090246 w 1341455"/>
              <a:gd name="csY12" fmla="*/ 308680 h 785977"/>
              <a:gd name="csX13" fmla="*/ 1170633 w 1341455"/>
              <a:gd name="csY13" fmla="*/ 605107 h 785977"/>
              <a:gd name="csX14" fmla="*/ 1341455 w 1341455"/>
              <a:gd name="csY14" fmla="*/ 785977 h 78597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341455" h="785977">
                <a:moveTo>
                  <a:pt x="0" y="675445"/>
                </a:moveTo>
                <a:cubicBezTo>
                  <a:pt x="25121" y="642788"/>
                  <a:pt x="50243" y="610131"/>
                  <a:pt x="65315" y="534768"/>
                </a:cubicBezTo>
                <a:cubicBezTo>
                  <a:pt x="80387" y="459405"/>
                  <a:pt x="68664" y="301144"/>
                  <a:pt x="90435" y="223269"/>
                </a:cubicBezTo>
                <a:cubicBezTo>
                  <a:pt x="112206" y="145394"/>
                  <a:pt x="155750" y="87616"/>
                  <a:pt x="195943" y="67519"/>
                </a:cubicBezTo>
                <a:cubicBezTo>
                  <a:pt x="236136" y="47422"/>
                  <a:pt x="296427" y="58309"/>
                  <a:pt x="331596" y="102689"/>
                </a:cubicBezTo>
                <a:cubicBezTo>
                  <a:pt x="366765" y="147069"/>
                  <a:pt x="386024" y="263463"/>
                  <a:pt x="406958" y="333801"/>
                </a:cubicBezTo>
                <a:cubicBezTo>
                  <a:pt x="427892" y="404140"/>
                  <a:pt x="422868" y="471129"/>
                  <a:pt x="457200" y="524720"/>
                </a:cubicBezTo>
                <a:cubicBezTo>
                  <a:pt x="491532" y="578311"/>
                  <a:pt x="533401" y="663723"/>
                  <a:pt x="612950" y="655349"/>
                </a:cubicBezTo>
                <a:cubicBezTo>
                  <a:pt x="692499" y="646975"/>
                  <a:pt x="722645" y="553190"/>
                  <a:pt x="753627" y="474478"/>
                </a:cubicBezTo>
                <a:cubicBezTo>
                  <a:pt x="784609" y="395766"/>
                  <a:pt x="780422" y="258439"/>
                  <a:pt x="798844" y="183076"/>
                </a:cubicBezTo>
                <a:cubicBezTo>
                  <a:pt x="817266" y="107713"/>
                  <a:pt x="829826" y="47423"/>
                  <a:pt x="864158" y="22302"/>
                </a:cubicBezTo>
                <a:cubicBezTo>
                  <a:pt x="898490" y="-2819"/>
                  <a:pt x="967154" y="-15379"/>
                  <a:pt x="1004835" y="32351"/>
                </a:cubicBezTo>
                <a:cubicBezTo>
                  <a:pt x="1042516" y="80081"/>
                  <a:pt x="1062613" y="213221"/>
                  <a:pt x="1090246" y="308680"/>
                </a:cubicBezTo>
                <a:cubicBezTo>
                  <a:pt x="1117879" y="404139"/>
                  <a:pt x="1128765" y="525558"/>
                  <a:pt x="1170633" y="605107"/>
                </a:cubicBezTo>
                <a:cubicBezTo>
                  <a:pt x="1212501" y="684656"/>
                  <a:pt x="1276978" y="735316"/>
                  <a:pt x="1341455" y="785977"/>
                </a:cubicBezTo>
              </a:path>
            </a:pathLst>
          </a:custGeom>
          <a:noFill/>
          <a:ln w="28575">
            <a:solidFill>
              <a:schemeClr val="accent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5882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2" name="Group 411">
            <a:extLst>
              <a:ext uri="{FF2B5EF4-FFF2-40B4-BE49-F238E27FC236}">
                <a16:creationId xmlns:a16="http://schemas.microsoft.com/office/drawing/2014/main" id="{94ECAAEE-F240-1E40-2C68-9660A333C403}"/>
              </a:ext>
            </a:extLst>
          </p:cNvPr>
          <p:cNvGrpSpPr/>
          <p:nvPr/>
        </p:nvGrpSpPr>
        <p:grpSpPr>
          <a:xfrm>
            <a:off x="7524750" y="3389450"/>
            <a:ext cx="3968750" cy="1229499"/>
            <a:chOff x="7524750" y="3614038"/>
            <a:chExt cx="3968750" cy="1229499"/>
          </a:xfrm>
        </p:grpSpPr>
        <p:sp>
          <p:nvSpPr>
            <p:cNvPr id="267" name="Freeform 266">
              <a:extLst>
                <a:ext uri="{FF2B5EF4-FFF2-40B4-BE49-F238E27FC236}">
                  <a16:creationId xmlns:a16="http://schemas.microsoft.com/office/drawing/2014/main" id="{EDCF9831-CFEC-2696-AB39-822AC071F223}"/>
                </a:ext>
              </a:extLst>
            </p:cNvPr>
            <p:cNvSpPr/>
            <p:nvPr/>
          </p:nvSpPr>
          <p:spPr bwMode="auto">
            <a:xfrm>
              <a:off x="7524750" y="3771900"/>
              <a:ext cx="3873500" cy="952500"/>
            </a:xfrm>
            <a:custGeom>
              <a:avLst/>
              <a:gdLst>
                <a:gd name="connsiteX0" fmla="*/ 0 w 3873500"/>
                <a:gd name="connsiteY0" fmla="*/ 952500 h 952500"/>
                <a:gd name="connsiteX1" fmla="*/ 434975 w 3873500"/>
                <a:gd name="connsiteY1" fmla="*/ 952500 h 952500"/>
                <a:gd name="connsiteX2" fmla="*/ 434975 w 3873500"/>
                <a:gd name="connsiteY2" fmla="*/ 885825 h 952500"/>
                <a:gd name="connsiteX3" fmla="*/ 495300 w 3873500"/>
                <a:gd name="connsiteY3" fmla="*/ 885825 h 952500"/>
                <a:gd name="connsiteX4" fmla="*/ 495300 w 3873500"/>
                <a:gd name="connsiteY4" fmla="*/ 822325 h 952500"/>
                <a:gd name="connsiteX5" fmla="*/ 644525 w 3873500"/>
                <a:gd name="connsiteY5" fmla="*/ 822325 h 952500"/>
                <a:gd name="connsiteX6" fmla="*/ 644525 w 3873500"/>
                <a:gd name="connsiteY6" fmla="*/ 749300 h 952500"/>
                <a:gd name="connsiteX7" fmla="*/ 822325 w 3873500"/>
                <a:gd name="connsiteY7" fmla="*/ 749300 h 952500"/>
                <a:gd name="connsiteX8" fmla="*/ 822325 w 3873500"/>
                <a:gd name="connsiteY8" fmla="*/ 685800 h 952500"/>
                <a:gd name="connsiteX9" fmla="*/ 958850 w 3873500"/>
                <a:gd name="connsiteY9" fmla="*/ 685800 h 952500"/>
                <a:gd name="connsiteX10" fmla="*/ 958850 w 3873500"/>
                <a:gd name="connsiteY10" fmla="*/ 612775 h 952500"/>
                <a:gd name="connsiteX11" fmla="*/ 1457325 w 3873500"/>
                <a:gd name="connsiteY11" fmla="*/ 612775 h 952500"/>
                <a:gd name="connsiteX12" fmla="*/ 1457325 w 3873500"/>
                <a:gd name="connsiteY12" fmla="*/ 530225 h 952500"/>
                <a:gd name="connsiteX13" fmla="*/ 1527175 w 3873500"/>
                <a:gd name="connsiteY13" fmla="*/ 530225 h 952500"/>
                <a:gd name="connsiteX14" fmla="*/ 1527175 w 3873500"/>
                <a:gd name="connsiteY14" fmla="*/ 444500 h 952500"/>
                <a:gd name="connsiteX15" fmla="*/ 1631950 w 3873500"/>
                <a:gd name="connsiteY15" fmla="*/ 444500 h 952500"/>
                <a:gd name="connsiteX16" fmla="*/ 1631950 w 3873500"/>
                <a:gd name="connsiteY16" fmla="*/ 352425 h 952500"/>
                <a:gd name="connsiteX17" fmla="*/ 1911350 w 3873500"/>
                <a:gd name="connsiteY17" fmla="*/ 352425 h 952500"/>
                <a:gd name="connsiteX18" fmla="*/ 1911350 w 3873500"/>
                <a:gd name="connsiteY18" fmla="*/ 244475 h 952500"/>
                <a:gd name="connsiteX19" fmla="*/ 1978025 w 3873500"/>
                <a:gd name="connsiteY19" fmla="*/ 244475 h 952500"/>
                <a:gd name="connsiteX20" fmla="*/ 1978025 w 3873500"/>
                <a:gd name="connsiteY20" fmla="*/ 136525 h 952500"/>
                <a:gd name="connsiteX21" fmla="*/ 2260600 w 3873500"/>
                <a:gd name="connsiteY21" fmla="*/ 136525 h 952500"/>
                <a:gd name="connsiteX22" fmla="*/ 2260600 w 3873500"/>
                <a:gd name="connsiteY22" fmla="*/ 0 h 952500"/>
                <a:gd name="connsiteX23" fmla="*/ 3873500 w 3873500"/>
                <a:gd name="connsiteY23" fmla="*/ 0 h 95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73500" h="952500">
                  <a:moveTo>
                    <a:pt x="0" y="952500"/>
                  </a:moveTo>
                  <a:lnTo>
                    <a:pt x="434975" y="952500"/>
                  </a:lnTo>
                  <a:lnTo>
                    <a:pt x="434975" y="885825"/>
                  </a:lnTo>
                  <a:lnTo>
                    <a:pt x="495300" y="885825"/>
                  </a:lnTo>
                  <a:lnTo>
                    <a:pt x="495300" y="822325"/>
                  </a:lnTo>
                  <a:lnTo>
                    <a:pt x="644525" y="822325"/>
                  </a:lnTo>
                  <a:lnTo>
                    <a:pt x="644525" y="749300"/>
                  </a:lnTo>
                  <a:lnTo>
                    <a:pt x="822325" y="749300"/>
                  </a:lnTo>
                  <a:lnTo>
                    <a:pt x="822325" y="685800"/>
                  </a:lnTo>
                  <a:lnTo>
                    <a:pt x="958850" y="685800"/>
                  </a:lnTo>
                  <a:lnTo>
                    <a:pt x="958850" y="612775"/>
                  </a:lnTo>
                  <a:lnTo>
                    <a:pt x="1457325" y="612775"/>
                  </a:lnTo>
                  <a:lnTo>
                    <a:pt x="1457325" y="530225"/>
                  </a:lnTo>
                  <a:lnTo>
                    <a:pt x="1527175" y="530225"/>
                  </a:lnTo>
                  <a:lnTo>
                    <a:pt x="1527175" y="444500"/>
                  </a:lnTo>
                  <a:lnTo>
                    <a:pt x="1631950" y="444500"/>
                  </a:lnTo>
                  <a:lnTo>
                    <a:pt x="1631950" y="352425"/>
                  </a:lnTo>
                  <a:lnTo>
                    <a:pt x="1911350" y="352425"/>
                  </a:lnTo>
                  <a:lnTo>
                    <a:pt x="1911350" y="244475"/>
                  </a:lnTo>
                  <a:lnTo>
                    <a:pt x="1978025" y="244475"/>
                  </a:lnTo>
                  <a:lnTo>
                    <a:pt x="1978025" y="136525"/>
                  </a:lnTo>
                  <a:lnTo>
                    <a:pt x="2260600" y="136525"/>
                  </a:lnTo>
                  <a:lnTo>
                    <a:pt x="2260600" y="0"/>
                  </a:lnTo>
                  <a:lnTo>
                    <a:pt x="3873500" y="0"/>
                  </a:lnTo>
                </a:path>
              </a:pathLst>
            </a:custGeom>
            <a:noFill/>
            <a:ln w="28575">
              <a:solidFill>
                <a:schemeClr val="accent3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350" name="TextBox 349">
              <a:extLst>
                <a:ext uri="{FF2B5EF4-FFF2-40B4-BE49-F238E27FC236}">
                  <a16:creationId xmlns:a16="http://schemas.microsoft.com/office/drawing/2014/main" id="{FA422977-1411-2863-5F82-69E8FA3F1C2C}"/>
                </a:ext>
              </a:extLst>
            </p:cNvPr>
            <p:cNvSpPr txBox="1"/>
            <p:nvPr/>
          </p:nvSpPr>
          <p:spPr bwMode="auto">
            <a:xfrm>
              <a:off x="7832724" y="456653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51" name="TextBox 350">
              <a:extLst>
                <a:ext uri="{FF2B5EF4-FFF2-40B4-BE49-F238E27FC236}">
                  <a16:creationId xmlns:a16="http://schemas.microsoft.com/office/drawing/2014/main" id="{4D0C6B43-9EB5-193E-BF3F-1C5515CD40DF}"/>
                </a:ext>
              </a:extLst>
            </p:cNvPr>
            <p:cNvSpPr txBox="1"/>
            <p:nvPr/>
          </p:nvSpPr>
          <p:spPr bwMode="auto">
            <a:xfrm>
              <a:off x="7934324" y="4436363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52" name="TextBox 351">
              <a:extLst>
                <a:ext uri="{FF2B5EF4-FFF2-40B4-BE49-F238E27FC236}">
                  <a16:creationId xmlns:a16="http://schemas.microsoft.com/office/drawing/2014/main" id="{F34ACE3F-5484-7221-35A0-033FBE449F82}"/>
                </a:ext>
              </a:extLst>
            </p:cNvPr>
            <p:cNvSpPr txBox="1"/>
            <p:nvPr/>
          </p:nvSpPr>
          <p:spPr bwMode="auto">
            <a:xfrm>
              <a:off x="8074024" y="43696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53" name="TextBox 352">
              <a:extLst>
                <a:ext uri="{FF2B5EF4-FFF2-40B4-BE49-F238E27FC236}">
                  <a16:creationId xmlns:a16="http://schemas.microsoft.com/office/drawing/2014/main" id="{60A7C245-9833-2C3F-C543-C8D49208C831}"/>
                </a:ext>
              </a:extLst>
            </p:cNvPr>
            <p:cNvSpPr txBox="1"/>
            <p:nvPr/>
          </p:nvSpPr>
          <p:spPr bwMode="auto">
            <a:xfrm>
              <a:off x="8318499" y="429983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54" name="TextBox 353">
              <a:extLst>
                <a:ext uri="{FF2B5EF4-FFF2-40B4-BE49-F238E27FC236}">
                  <a16:creationId xmlns:a16="http://schemas.microsoft.com/office/drawing/2014/main" id="{3D16D4B3-BEF1-EB7A-F43E-1D6C61A0BF9F}"/>
                </a:ext>
              </a:extLst>
            </p:cNvPr>
            <p:cNvSpPr txBox="1"/>
            <p:nvPr/>
          </p:nvSpPr>
          <p:spPr bwMode="auto">
            <a:xfrm>
              <a:off x="8004174" y="44331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55" name="TextBox 354">
              <a:extLst>
                <a:ext uri="{FF2B5EF4-FFF2-40B4-BE49-F238E27FC236}">
                  <a16:creationId xmlns:a16="http://schemas.microsoft.com/office/drawing/2014/main" id="{595E5AA3-A9B2-79C3-A226-D03E43A5CE92}"/>
                </a:ext>
              </a:extLst>
            </p:cNvPr>
            <p:cNvSpPr txBox="1"/>
            <p:nvPr/>
          </p:nvSpPr>
          <p:spPr bwMode="auto">
            <a:xfrm>
              <a:off x="8353424" y="429983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56" name="TextBox 355">
              <a:extLst>
                <a:ext uri="{FF2B5EF4-FFF2-40B4-BE49-F238E27FC236}">
                  <a16:creationId xmlns:a16="http://schemas.microsoft.com/office/drawing/2014/main" id="{DFD71296-8E87-2F23-7C3B-C6D141F934C7}"/>
                </a:ext>
              </a:extLst>
            </p:cNvPr>
            <p:cNvSpPr txBox="1"/>
            <p:nvPr/>
          </p:nvSpPr>
          <p:spPr bwMode="auto">
            <a:xfrm>
              <a:off x="8489949" y="4226813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57" name="TextBox 356">
              <a:extLst>
                <a:ext uri="{FF2B5EF4-FFF2-40B4-BE49-F238E27FC236}">
                  <a16:creationId xmlns:a16="http://schemas.microsoft.com/office/drawing/2014/main" id="{ECD0F6F4-478F-45D4-7700-730AF5BDFE90}"/>
                </a:ext>
              </a:extLst>
            </p:cNvPr>
            <p:cNvSpPr txBox="1"/>
            <p:nvPr/>
          </p:nvSpPr>
          <p:spPr bwMode="auto">
            <a:xfrm>
              <a:off x="8572499" y="422363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58" name="TextBox 357">
              <a:extLst>
                <a:ext uri="{FF2B5EF4-FFF2-40B4-BE49-F238E27FC236}">
                  <a16:creationId xmlns:a16="http://schemas.microsoft.com/office/drawing/2014/main" id="{9FB133C8-6705-1EF1-B567-42506CAA30D1}"/>
                </a:ext>
              </a:extLst>
            </p:cNvPr>
            <p:cNvSpPr txBox="1"/>
            <p:nvPr/>
          </p:nvSpPr>
          <p:spPr bwMode="auto">
            <a:xfrm>
              <a:off x="8531224" y="4226813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59" name="TextBox 358">
              <a:extLst>
                <a:ext uri="{FF2B5EF4-FFF2-40B4-BE49-F238E27FC236}">
                  <a16:creationId xmlns:a16="http://schemas.microsoft.com/office/drawing/2014/main" id="{B1471FB9-01F1-256B-E4F2-31C8EA3FDD1F}"/>
                </a:ext>
              </a:extLst>
            </p:cNvPr>
            <p:cNvSpPr txBox="1"/>
            <p:nvPr/>
          </p:nvSpPr>
          <p:spPr bwMode="auto">
            <a:xfrm>
              <a:off x="8670924" y="4220463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60" name="TextBox 359">
              <a:extLst>
                <a:ext uri="{FF2B5EF4-FFF2-40B4-BE49-F238E27FC236}">
                  <a16:creationId xmlns:a16="http://schemas.microsoft.com/office/drawing/2014/main" id="{C3884A0E-DF5A-0634-18AB-E91F8BC2B951}"/>
                </a:ext>
              </a:extLst>
            </p:cNvPr>
            <p:cNvSpPr txBox="1"/>
            <p:nvPr/>
          </p:nvSpPr>
          <p:spPr bwMode="auto">
            <a:xfrm>
              <a:off x="8775699" y="422363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61" name="TextBox 360">
              <a:extLst>
                <a:ext uri="{FF2B5EF4-FFF2-40B4-BE49-F238E27FC236}">
                  <a16:creationId xmlns:a16="http://schemas.microsoft.com/office/drawing/2014/main" id="{7C3D01EE-7C1D-3AE3-6440-7640207B1383}"/>
                </a:ext>
              </a:extLst>
            </p:cNvPr>
            <p:cNvSpPr txBox="1"/>
            <p:nvPr/>
          </p:nvSpPr>
          <p:spPr bwMode="auto">
            <a:xfrm>
              <a:off x="8705849" y="422363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62" name="TextBox 361">
              <a:extLst>
                <a:ext uri="{FF2B5EF4-FFF2-40B4-BE49-F238E27FC236}">
                  <a16:creationId xmlns:a16="http://schemas.microsoft.com/office/drawing/2014/main" id="{56C949D7-F9C5-F1C0-A81D-3EE7529AAB33}"/>
                </a:ext>
              </a:extLst>
            </p:cNvPr>
            <p:cNvSpPr txBox="1"/>
            <p:nvPr/>
          </p:nvSpPr>
          <p:spPr bwMode="auto">
            <a:xfrm>
              <a:off x="8820149" y="422363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63" name="TextBox 362">
              <a:extLst>
                <a:ext uri="{FF2B5EF4-FFF2-40B4-BE49-F238E27FC236}">
                  <a16:creationId xmlns:a16="http://schemas.microsoft.com/office/drawing/2014/main" id="{E509CD55-4EC7-B9DA-062D-CEBED807591B}"/>
                </a:ext>
              </a:extLst>
            </p:cNvPr>
            <p:cNvSpPr txBox="1"/>
            <p:nvPr/>
          </p:nvSpPr>
          <p:spPr bwMode="auto">
            <a:xfrm>
              <a:off x="8921749" y="4144263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64" name="TextBox 363">
              <a:extLst>
                <a:ext uri="{FF2B5EF4-FFF2-40B4-BE49-F238E27FC236}">
                  <a16:creationId xmlns:a16="http://schemas.microsoft.com/office/drawing/2014/main" id="{19DA2601-A49C-C463-F91E-4DF6E75F19EB}"/>
                </a:ext>
              </a:extLst>
            </p:cNvPr>
            <p:cNvSpPr txBox="1"/>
            <p:nvPr/>
          </p:nvSpPr>
          <p:spPr bwMode="auto">
            <a:xfrm>
              <a:off x="8886824" y="4144263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65" name="TextBox 364">
              <a:extLst>
                <a:ext uri="{FF2B5EF4-FFF2-40B4-BE49-F238E27FC236}">
                  <a16:creationId xmlns:a16="http://schemas.microsoft.com/office/drawing/2014/main" id="{A4DED2C4-02DC-C8D3-AC42-A3C9BB815444}"/>
                </a:ext>
              </a:extLst>
            </p:cNvPr>
            <p:cNvSpPr txBox="1"/>
            <p:nvPr/>
          </p:nvSpPr>
          <p:spPr bwMode="auto">
            <a:xfrm>
              <a:off x="9023349" y="4055363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66" name="TextBox 365">
              <a:extLst>
                <a:ext uri="{FF2B5EF4-FFF2-40B4-BE49-F238E27FC236}">
                  <a16:creationId xmlns:a16="http://schemas.microsoft.com/office/drawing/2014/main" id="{F70843A6-9F1C-7C78-A88B-3CF44A7E4D40}"/>
                </a:ext>
              </a:extLst>
            </p:cNvPr>
            <p:cNvSpPr txBox="1"/>
            <p:nvPr/>
          </p:nvSpPr>
          <p:spPr bwMode="auto">
            <a:xfrm>
              <a:off x="8956674" y="4061713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67" name="TextBox 366">
              <a:extLst>
                <a:ext uri="{FF2B5EF4-FFF2-40B4-BE49-F238E27FC236}">
                  <a16:creationId xmlns:a16="http://schemas.microsoft.com/office/drawing/2014/main" id="{74C00632-0D05-C0DA-2AD2-981BA911C8F5}"/>
                </a:ext>
              </a:extLst>
            </p:cNvPr>
            <p:cNvSpPr txBox="1"/>
            <p:nvPr/>
          </p:nvSpPr>
          <p:spPr bwMode="auto">
            <a:xfrm>
              <a:off x="9096374" y="39632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68" name="TextBox 367">
              <a:extLst>
                <a:ext uri="{FF2B5EF4-FFF2-40B4-BE49-F238E27FC236}">
                  <a16:creationId xmlns:a16="http://schemas.microsoft.com/office/drawing/2014/main" id="{BE4EBFB4-B953-744D-A24D-D01F74893BF4}"/>
                </a:ext>
              </a:extLst>
            </p:cNvPr>
            <p:cNvSpPr txBox="1"/>
            <p:nvPr/>
          </p:nvSpPr>
          <p:spPr bwMode="auto">
            <a:xfrm>
              <a:off x="9166224" y="3960113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69" name="TextBox 368">
              <a:extLst>
                <a:ext uri="{FF2B5EF4-FFF2-40B4-BE49-F238E27FC236}">
                  <a16:creationId xmlns:a16="http://schemas.microsoft.com/office/drawing/2014/main" id="{7088644F-AA34-BDB4-1B39-7F5C5C12DADD}"/>
                </a:ext>
              </a:extLst>
            </p:cNvPr>
            <p:cNvSpPr txBox="1"/>
            <p:nvPr/>
          </p:nvSpPr>
          <p:spPr bwMode="auto">
            <a:xfrm>
              <a:off x="9201149" y="39632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70" name="TextBox 369">
              <a:extLst>
                <a:ext uri="{FF2B5EF4-FFF2-40B4-BE49-F238E27FC236}">
                  <a16:creationId xmlns:a16="http://schemas.microsoft.com/office/drawing/2014/main" id="{AFF0A938-602D-0B52-6EBA-2C85F0F86145}"/>
                </a:ext>
              </a:extLst>
            </p:cNvPr>
            <p:cNvSpPr txBox="1"/>
            <p:nvPr/>
          </p:nvSpPr>
          <p:spPr bwMode="auto">
            <a:xfrm>
              <a:off x="9131299" y="39632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71" name="TextBox 370">
              <a:extLst>
                <a:ext uri="{FF2B5EF4-FFF2-40B4-BE49-F238E27FC236}">
                  <a16:creationId xmlns:a16="http://schemas.microsoft.com/office/drawing/2014/main" id="{C59773F0-25E4-B05A-3EEF-C478C445F57B}"/>
                </a:ext>
              </a:extLst>
            </p:cNvPr>
            <p:cNvSpPr txBox="1"/>
            <p:nvPr/>
          </p:nvSpPr>
          <p:spPr bwMode="auto">
            <a:xfrm>
              <a:off x="9236074" y="3966463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72" name="TextBox 371">
              <a:extLst>
                <a:ext uri="{FF2B5EF4-FFF2-40B4-BE49-F238E27FC236}">
                  <a16:creationId xmlns:a16="http://schemas.microsoft.com/office/drawing/2014/main" id="{91C96854-6342-30A3-DC3D-2FEE3E8556A9}"/>
                </a:ext>
              </a:extLst>
            </p:cNvPr>
            <p:cNvSpPr txBox="1"/>
            <p:nvPr/>
          </p:nvSpPr>
          <p:spPr bwMode="auto">
            <a:xfrm>
              <a:off x="9334499" y="38616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73" name="TextBox 372">
              <a:extLst>
                <a:ext uri="{FF2B5EF4-FFF2-40B4-BE49-F238E27FC236}">
                  <a16:creationId xmlns:a16="http://schemas.microsoft.com/office/drawing/2014/main" id="{C091FBB5-C83E-2CA9-2E3D-EBFE0E75FF18}"/>
                </a:ext>
              </a:extLst>
            </p:cNvPr>
            <p:cNvSpPr txBox="1"/>
            <p:nvPr/>
          </p:nvSpPr>
          <p:spPr bwMode="auto">
            <a:xfrm>
              <a:off x="9375774" y="385533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74" name="TextBox 373">
              <a:extLst>
                <a:ext uri="{FF2B5EF4-FFF2-40B4-BE49-F238E27FC236}">
                  <a16:creationId xmlns:a16="http://schemas.microsoft.com/office/drawing/2014/main" id="{53B1AE39-F2B9-1CE5-E575-C8883E839B60}"/>
                </a:ext>
              </a:extLst>
            </p:cNvPr>
            <p:cNvSpPr txBox="1"/>
            <p:nvPr/>
          </p:nvSpPr>
          <p:spPr bwMode="auto">
            <a:xfrm>
              <a:off x="9658349" y="3750563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75" name="TextBox 374">
              <a:extLst>
                <a:ext uri="{FF2B5EF4-FFF2-40B4-BE49-F238E27FC236}">
                  <a16:creationId xmlns:a16="http://schemas.microsoft.com/office/drawing/2014/main" id="{4F0B754B-85E7-C3C2-14B3-20DE68BA4C61}"/>
                </a:ext>
              </a:extLst>
            </p:cNvPr>
            <p:cNvSpPr txBox="1"/>
            <p:nvPr/>
          </p:nvSpPr>
          <p:spPr bwMode="auto">
            <a:xfrm>
              <a:off x="9407524" y="3750563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76" name="TextBox 375">
              <a:extLst>
                <a:ext uri="{FF2B5EF4-FFF2-40B4-BE49-F238E27FC236}">
                  <a16:creationId xmlns:a16="http://schemas.microsoft.com/office/drawing/2014/main" id="{4497CFF2-5C1F-8F0A-D399-C04877E7A950}"/>
                </a:ext>
              </a:extLst>
            </p:cNvPr>
            <p:cNvSpPr txBox="1"/>
            <p:nvPr/>
          </p:nvSpPr>
          <p:spPr bwMode="auto">
            <a:xfrm>
              <a:off x="9480549" y="3750563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77" name="TextBox 376">
              <a:extLst>
                <a:ext uri="{FF2B5EF4-FFF2-40B4-BE49-F238E27FC236}">
                  <a16:creationId xmlns:a16="http://schemas.microsoft.com/office/drawing/2014/main" id="{DF75A7ED-EC73-74E7-2100-31B3C59E88B1}"/>
                </a:ext>
              </a:extLst>
            </p:cNvPr>
            <p:cNvSpPr txBox="1"/>
            <p:nvPr/>
          </p:nvSpPr>
          <p:spPr bwMode="auto">
            <a:xfrm>
              <a:off x="9518649" y="3750563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78" name="TextBox 377">
              <a:extLst>
                <a:ext uri="{FF2B5EF4-FFF2-40B4-BE49-F238E27FC236}">
                  <a16:creationId xmlns:a16="http://schemas.microsoft.com/office/drawing/2014/main" id="{D6FFC9FE-ADAD-41FA-7714-55DAA1F002E5}"/>
                </a:ext>
              </a:extLst>
            </p:cNvPr>
            <p:cNvSpPr txBox="1"/>
            <p:nvPr/>
          </p:nvSpPr>
          <p:spPr bwMode="auto">
            <a:xfrm>
              <a:off x="9686924" y="361403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79" name="TextBox 378">
              <a:extLst>
                <a:ext uri="{FF2B5EF4-FFF2-40B4-BE49-F238E27FC236}">
                  <a16:creationId xmlns:a16="http://schemas.microsoft.com/office/drawing/2014/main" id="{C06EC490-ED9D-AB94-2949-5D55369C635C}"/>
                </a:ext>
              </a:extLst>
            </p:cNvPr>
            <p:cNvSpPr txBox="1"/>
            <p:nvPr/>
          </p:nvSpPr>
          <p:spPr bwMode="auto">
            <a:xfrm>
              <a:off x="9442449" y="3750563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80" name="TextBox 379">
              <a:extLst>
                <a:ext uri="{FF2B5EF4-FFF2-40B4-BE49-F238E27FC236}">
                  <a16:creationId xmlns:a16="http://schemas.microsoft.com/office/drawing/2014/main" id="{BECCD5CA-D3CB-14C2-5C5D-E7D59E850BEC}"/>
                </a:ext>
              </a:extLst>
            </p:cNvPr>
            <p:cNvSpPr txBox="1"/>
            <p:nvPr/>
          </p:nvSpPr>
          <p:spPr bwMode="auto">
            <a:xfrm>
              <a:off x="9728199" y="361403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81" name="TextBox 380">
              <a:extLst>
                <a:ext uri="{FF2B5EF4-FFF2-40B4-BE49-F238E27FC236}">
                  <a16:creationId xmlns:a16="http://schemas.microsoft.com/office/drawing/2014/main" id="{BC8CF279-D8F0-C106-FA0C-AC012A9DA412}"/>
                </a:ext>
              </a:extLst>
            </p:cNvPr>
            <p:cNvSpPr txBox="1"/>
            <p:nvPr/>
          </p:nvSpPr>
          <p:spPr bwMode="auto">
            <a:xfrm>
              <a:off x="9801224" y="361403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82" name="TextBox 381">
              <a:extLst>
                <a:ext uri="{FF2B5EF4-FFF2-40B4-BE49-F238E27FC236}">
                  <a16:creationId xmlns:a16="http://schemas.microsoft.com/office/drawing/2014/main" id="{8A917465-8B45-6638-8B77-69242613B743}"/>
                </a:ext>
              </a:extLst>
            </p:cNvPr>
            <p:cNvSpPr txBox="1"/>
            <p:nvPr/>
          </p:nvSpPr>
          <p:spPr bwMode="auto">
            <a:xfrm>
              <a:off x="9832974" y="361403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83" name="TextBox 382">
              <a:extLst>
                <a:ext uri="{FF2B5EF4-FFF2-40B4-BE49-F238E27FC236}">
                  <a16:creationId xmlns:a16="http://schemas.microsoft.com/office/drawing/2014/main" id="{C357A12B-D02D-7912-FD44-77C84AB0D5A3}"/>
                </a:ext>
              </a:extLst>
            </p:cNvPr>
            <p:cNvSpPr txBox="1"/>
            <p:nvPr/>
          </p:nvSpPr>
          <p:spPr bwMode="auto">
            <a:xfrm>
              <a:off x="11306175" y="361403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84" name="TextBox 383">
              <a:extLst>
                <a:ext uri="{FF2B5EF4-FFF2-40B4-BE49-F238E27FC236}">
                  <a16:creationId xmlns:a16="http://schemas.microsoft.com/office/drawing/2014/main" id="{EA0DCC90-F101-48BD-64E1-ECBF70E7F5A4}"/>
                </a:ext>
              </a:extLst>
            </p:cNvPr>
            <p:cNvSpPr txBox="1"/>
            <p:nvPr/>
          </p:nvSpPr>
          <p:spPr bwMode="auto">
            <a:xfrm>
              <a:off x="9867899" y="361403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85" name="TextBox 384">
              <a:extLst>
                <a:ext uri="{FF2B5EF4-FFF2-40B4-BE49-F238E27FC236}">
                  <a16:creationId xmlns:a16="http://schemas.microsoft.com/office/drawing/2014/main" id="{0F3F001A-346D-7613-E11E-D5B844B00D8D}"/>
                </a:ext>
              </a:extLst>
            </p:cNvPr>
            <p:cNvSpPr txBox="1"/>
            <p:nvPr/>
          </p:nvSpPr>
          <p:spPr bwMode="auto">
            <a:xfrm>
              <a:off x="11201399" y="361403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86" name="TextBox 385">
              <a:extLst>
                <a:ext uri="{FF2B5EF4-FFF2-40B4-BE49-F238E27FC236}">
                  <a16:creationId xmlns:a16="http://schemas.microsoft.com/office/drawing/2014/main" id="{CE8BFD27-C3BE-D8A3-C3AF-7D8252764E3E}"/>
                </a:ext>
              </a:extLst>
            </p:cNvPr>
            <p:cNvSpPr txBox="1"/>
            <p:nvPr/>
          </p:nvSpPr>
          <p:spPr bwMode="auto">
            <a:xfrm>
              <a:off x="11026774" y="361403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87" name="TextBox 386">
              <a:extLst>
                <a:ext uri="{FF2B5EF4-FFF2-40B4-BE49-F238E27FC236}">
                  <a16:creationId xmlns:a16="http://schemas.microsoft.com/office/drawing/2014/main" id="{9D233C9F-7970-872B-B323-6DB09E052202}"/>
                </a:ext>
              </a:extLst>
            </p:cNvPr>
            <p:cNvSpPr txBox="1"/>
            <p:nvPr/>
          </p:nvSpPr>
          <p:spPr bwMode="auto">
            <a:xfrm>
              <a:off x="11166474" y="361403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88" name="TextBox 387">
              <a:extLst>
                <a:ext uri="{FF2B5EF4-FFF2-40B4-BE49-F238E27FC236}">
                  <a16:creationId xmlns:a16="http://schemas.microsoft.com/office/drawing/2014/main" id="{63F1D8C6-2521-C1BB-ED1A-B48F741A7862}"/>
                </a:ext>
              </a:extLst>
            </p:cNvPr>
            <p:cNvSpPr txBox="1"/>
            <p:nvPr/>
          </p:nvSpPr>
          <p:spPr bwMode="auto">
            <a:xfrm>
              <a:off x="11239499" y="361403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89" name="TextBox 388">
              <a:extLst>
                <a:ext uri="{FF2B5EF4-FFF2-40B4-BE49-F238E27FC236}">
                  <a16:creationId xmlns:a16="http://schemas.microsoft.com/office/drawing/2014/main" id="{61C8F2DF-C0B6-F8EB-139A-B0155C8B6DAF}"/>
                </a:ext>
              </a:extLst>
            </p:cNvPr>
            <p:cNvSpPr txBox="1"/>
            <p:nvPr/>
          </p:nvSpPr>
          <p:spPr bwMode="auto">
            <a:xfrm>
              <a:off x="9905999" y="361403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90" name="TextBox 389">
              <a:extLst>
                <a:ext uri="{FF2B5EF4-FFF2-40B4-BE49-F238E27FC236}">
                  <a16:creationId xmlns:a16="http://schemas.microsoft.com/office/drawing/2014/main" id="{28700F11-FF82-D549-0C23-7090B9B00495}"/>
                </a:ext>
              </a:extLst>
            </p:cNvPr>
            <p:cNvSpPr txBox="1"/>
            <p:nvPr/>
          </p:nvSpPr>
          <p:spPr bwMode="auto">
            <a:xfrm>
              <a:off x="10814049" y="361403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91" name="TextBox 390">
              <a:extLst>
                <a:ext uri="{FF2B5EF4-FFF2-40B4-BE49-F238E27FC236}">
                  <a16:creationId xmlns:a16="http://schemas.microsoft.com/office/drawing/2014/main" id="{CC7A53E7-D02F-E335-FF90-E570D29CEFA1}"/>
                </a:ext>
              </a:extLst>
            </p:cNvPr>
            <p:cNvSpPr txBox="1"/>
            <p:nvPr/>
          </p:nvSpPr>
          <p:spPr bwMode="auto">
            <a:xfrm>
              <a:off x="10960099" y="361403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92" name="TextBox 391">
              <a:extLst>
                <a:ext uri="{FF2B5EF4-FFF2-40B4-BE49-F238E27FC236}">
                  <a16:creationId xmlns:a16="http://schemas.microsoft.com/office/drawing/2014/main" id="{28AF0B18-12C4-7BC9-DC37-0675E430AF09}"/>
                </a:ext>
              </a:extLst>
            </p:cNvPr>
            <p:cNvSpPr txBox="1"/>
            <p:nvPr/>
          </p:nvSpPr>
          <p:spPr bwMode="auto">
            <a:xfrm>
              <a:off x="10004424" y="361403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93" name="TextBox 392">
              <a:extLst>
                <a:ext uri="{FF2B5EF4-FFF2-40B4-BE49-F238E27FC236}">
                  <a16:creationId xmlns:a16="http://schemas.microsoft.com/office/drawing/2014/main" id="{DB196393-38E6-5B3C-D6C9-EBD7FB69D483}"/>
                </a:ext>
              </a:extLst>
            </p:cNvPr>
            <p:cNvSpPr txBox="1"/>
            <p:nvPr/>
          </p:nvSpPr>
          <p:spPr bwMode="auto">
            <a:xfrm>
              <a:off x="10045699" y="361403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94" name="TextBox 393">
              <a:extLst>
                <a:ext uri="{FF2B5EF4-FFF2-40B4-BE49-F238E27FC236}">
                  <a16:creationId xmlns:a16="http://schemas.microsoft.com/office/drawing/2014/main" id="{2DA683B4-4FD9-3163-6E33-03F688336EA0}"/>
                </a:ext>
              </a:extLst>
            </p:cNvPr>
            <p:cNvSpPr txBox="1"/>
            <p:nvPr/>
          </p:nvSpPr>
          <p:spPr bwMode="auto">
            <a:xfrm>
              <a:off x="10077449" y="361403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95" name="TextBox 394">
              <a:extLst>
                <a:ext uri="{FF2B5EF4-FFF2-40B4-BE49-F238E27FC236}">
                  <a16:creationId xmlns:a16="http://schemas.microsoft.com/office/drawing/2014/main" id="{BEC321F3-9354-6FA5-9F52-F3EEC60A1D92}"/>
                </a:ext>
              </a:extLst>
            </p:cNvPr>
            <p:cNvSpPr txBox="1"/>
            <p:nvPr/>
          </p:nvSpPr>
          <p:spPr bwMode="auto">
            <a:xfrm>
              <a:off x="10112374" y="361403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96" name="TextBox 395">
              <a:extLst>
                <a:ext uri="{FF2B5EF4-FFF2-40B4-BE49-F238E27FC236}">
                  <a16:creationId xmlns:a16="http://schemas.microsoft.com/office/drawing/2014/main" id="{E8D19C3C-B51E-0BD3-6365-A8ED39304DEC}"/>
                </a:ext>
              </a:extLst>
            </p:cNvPr>
            <p:cNvSpPr txBox="1"/>
            <p:nvPr/>
          </p:nvSpPr>
          <p:spPr bwMode="auto">
            <a:xfrm>
              <a:off x="9969499" y="361403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97" name="TextBox 396">
              <a:extLst>
                <a:ext uri="{FF2B5EF4-FFF2-40B4-BE49-F238E27FC236}">
                  <a16:creationId xmlns:a16="http://schemas.microsoft.com/office/drawing/2014/main" id="{E6E4E45D-2749-4232-745A-3CF1DE370028}"/>
                </a:ext>
              </a:extLst>
            </p:cNvPr>
            <p:cNvSpPr txBox="1"/>
            <p:nvPr/>
          </p:nvSpPr>
          <p:spPr bwMode="auto">
            <a:xfrm>
              <a:off x="10147299" y="361403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98" name="TextBox 397">
              <a:extLst>
                <a:ext uri="{FF2B5EF4-FFF2-40B4-BE49-F238E27FC236}">
                  <a16:creationId xmlns:a16="http://schemas.microsoft.com/office/drawing/2014/main" id="{1F935948-23B1-CB40-505C-27020CD48A8C}"/>
                </a:ext>
              </a:extLst>
            </p:cNvPr>
            <p:cNvSpPr txBox="1"/>
            <p:nvPr/>
          </p:nvSpPr>
          <p:spPr bwMode="auto">
            <a:xfrm>
              <a:off x="10185399" y="361403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99" name="TextBox 398">
              <a:extLst>
                <a:ext uri="{FF2B5EF4-FFF2-40B4-BE49-F238E27FC236}">
                  <a16:creationId xmlns:a16="http://schemas.microsoft.com/office/drawing/2014/main" id="{4C1E42CA-C40F-06D6-0334-6121D773CF6E}"/>
                </a:ext>
              </a:extLst>
            </p:cNvPr>
            <p:cNvSpPr txBox="1"/>
            <p:nvPr/>
          </p:nvSpPr>
          <p:spPr bwMode="auto">
            <a:xfrm>
              <a:off x="10255249" y="361403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400" name="TextBox 399">
              <a:extLst>
                <a:ext uri="{FF2B5EF4-FFF2-40B4-BE49-F238E27FC236}">
                  <a16:creationId xmlns:a16="http://schemas.microsoft.com/office/drawing/2014/main" id="{97E8046F-4F66-2281-16FE-EC09E6B4402F}"/>
                </a:ext>
              </a:extLst>
            </p:cNvPr>
            <p:cNvSpPr txBox="1"/>
            <p:nvPr/>
          </p:nvSpPr>
          <p:spPr bwMode="auto">
            <a:xfrm>
              <a:off x="10677524" y="361403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401" name="TextBox 400">
              <a:extLst>
                <a:ext uri="{FF2B5EF4-FFF2-40B4-BE49-F238E27FC236}">
                  <a16:creationId xmlns:a16="http://schemas.microsoft.com/office/drawing/2014/main" id="{DF9857E0-2973-E991-4758-4A4A071E7978}"/>
                </a:ext>
              </a:extLst>
            </p:cNvPr>
            <p:cNvSpPr txBox="1"/>
            <p:nvPr/>
          </p:nvSpPr>
          <p:spPr bwMode="auto">
            <a:xfrm>
              <a:off x="10325099" y="361403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402" name="TextBox 401">
              <a:extLst>
                <a:ext uri="{FF2B5EF4-FFF2-40B4-BE49-F238E27FC236}">
                  <a16:creationId xmlns:a16="http://schemas.microsoft.com/office/drawing/2014/main" id="{591B84BE-DC6A-A4D4-773D-C992E32F6210}"/>
                </a:ext>
              </a:extLst>
            </p:cNvPr>
            <p:cNvSpPr txBox="1"/>
            <p:nvPr/>
          </p:nvSpPr>
          <p:spPr bwMode="auto">
            <a:xfrm>
              <a:off x="10360024" y="361403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403" name="TextBox 402">
              <a:extLst>
                <a:ext uri="{FF2B5EF4-FFF2-40B4-BE49-F238E27FC236}">
                  <a16:creationId xmlns:a16="http://schemas.microsoft.com/office/drawing/2014/main" id="{DCB3D356-A2C9-20A1-0920-9A0620655408}"/>
                </a:ext>
              </a:extLst>
            </p:cNvPr>
            <p:cNvSpPr txBox="1"/>
            <p:nvPr/>
          </p:nvSpPr>
          <p:spPr bwMode="auto">
            <a:xfrm>
              <a:off x="10391774" y="361403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404" name="TextBox 403">
              <a:extLst>
                <a:ext uri="{FF2B5EF4-FFF2-40B4-BE49-F238E27FC236}">
                  <a16:creationId xmlns:a16="http://schemas.microsoft.com/office/drawing/2014/main" id="{B35399A7-044A-4BB8-A0A0-002BB9B3D1DB}"/>
                </a:ext>
              </a:extLst>
            </p:cNvPr>
            <p:cNvSpPr txBox="1"/>
            <p:nvPr/>
          </p:nvSpPr>
          <p:spPr bwMode="auto">
            <a:xfrm>
              <a:off x="10642599" y="361403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405" name="TextBox 404">
              <a:extLst>
                <a:ext uri="{FF2B5EF4-FFF2-40B4-BE49-F238E27FC236}">
                  <a16:creationId xmlns:a16="http://schemas.microsoft.com/office/drawing/2014/main" id="{A0B67ECA-EDAA-5C1C-7CCB-74AA3515EEBE}"/>
                </a:ext>
              </a:extLst>
            </p:cNvPr>
            <p:cNvSpPr txBox="1"/>
            <p:nvPr/>
          </p:nvSpPr>
          <p:spPr bwMode="auto">
            <a:xfrm>
              <a:off x="10464799" y="361403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406" name="TextBox 405">
              <a:extLst>
                <a:ext uri="{FF2B5EF4-FFF2-40B4-BE49-F238E27FC236}">
                  <a16:creationId xmlns:a16="http://schemas.microsoft.com/office/drawing/2014/main" id="{C650457C-1D1C-218B-AE4A-6929632DEC36}"/>
                </a:ext>
              </a:extLst>
            </p:cNvPr>
            <p:cNvSpPr txBox="1"/>
            <p:nvPr/>
          </p:nvSpPr>
          <p:spPr bwMode="auto">
            <a:xfrm>
              <a:off x="10540999" y="361403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407" name="TextBox 406">
              <a:extLst>
                <a:ext uri="{FF2B5EF4-FFF2-40B4-BE49-F238E27FC236}">
                  <a16:creationId xmlns:a16="http://schemas.microsoft.com/office/drawing/2014/main" id="{630AB880-9647-D26F-9C64-5D41A1993443}"/>
                </a:ext>
              </a:extLst>
            </p:cNvPr>
            <p:cNvSpPr txBox="1"/>
            <p:nvPr/>
          </p:nvSpPr>
          <p:spPr bwMode="auto">
            <a:xfrm>
              <a:off x="10499724" y="361403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408" name="TextBox 407">
              <a:extLst>
                <a:ext uri="{FF2B5EF4-FFF2-40B4-BE49-F238E27FC236}">
                  <a16:creationId xmlns:a16="http://schemas.microsoft.com/office/drawing/2014/main" id="{EDF5A9C5-2031-3929-E728-8C0F61B00BC1}"/>
                </a:ext>
              </a:extLst>
            </p:cNvPr>
            <p:cNvSpPr txBox="1"/>
            <p:nvPr/>
          </p:nvSpPr>
          <p:spPr bwMode="auto">
            <a:xfrm>
              <a:off x="10423524" y="361403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410" name="TextBox 409">
              <a:extLst>
                <a:ext uri="{FF2B5EF4-FFF2-40B4-BE49-F238E27FC236}">
                  <a16:creationId xmlns:a16="http://schemas.microsoft.com/office/drawing/2014/main" id="{2A3AD4DF-A5B1-D7B6-2307-0FE176C516FD}"/>
                </a:ext>
              </a:extLst>
            </p:cNvPr>
            <p:cNvSpPr txBox="1"/>
            <p:nvPr/>
          </p:nvSpPr>
          <p:spPr bwMode="auto">
            <a:xfrm>
              <a:off x="10572749" y="361403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411" name="TextBox 410">
              <a:extLst>
                <a:ext uri="{FF2B5EF4-FFF2-40B4-BE49-F238E27FC236}">
                  <a16:creationId xmlns:a16="http://schemas.microsoft.com/office/drawing/2014/main" id="{984CC22F-7EC4-D996-9958-5F00B6ED1B24}"/>
                </a:ext>
              </a:extLst>
            </p:cNvPr>
            <p:cNvSpPr txBox="1"/>
            <p:nvPr/>
          </p:nvSpPr>
          <p:spPr bwMode="auto">
            <a:xfrm>
              <a:off x="10604499" y="361403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</p:grpSp>
      <p:grpSp>
        <p:nvGrpSpPr>
          <p:cNvPr id="349" name="Group 348">
            <a:extLst>
              <a:ext uri="{FF2B5EF4-FFF2-40B4-BE49-F238E27FC236}">
                <a16:creationId xmlns:a16="http://schemas.microsoft.com/office/drawing/2014/main" id="{FE196F9D-4937-CC6B-9924-CBC0B8E707CA}"/>
              </a:ext>
            </a:extLst>
          </p:cNvPr>
          <p:cNvGrpSpPr/>
          <p:nvPr/>
        </p:nvGrpSpPr>
        <p:grpSpPr>
          <a:xfrm>
            <a:off x="7486649" y="4068900"/>
            <a:ext cx="3937000" cy="545986"/>
            <a:chOff x="7486649" y="4293488"/>
            <a:chExt cx="3937000" cy="545986"/>
          </a:xfrm>
        </p:grpSpPr>
        <p:sp>
          <p:nvSpPr>
            <p:cNvPr id="266" name="Freeform 265">
              <a:extLst>
                <a:ext uri="{FF2B5EF4-FFF2-40B4-BE49-F238E27FC236}">
                  <a16:creationId xmlns:a16="http://schemas.microsoft.com/office/drawing/2014/main" id="{1A03D941-77B4-8DB5-6BF0-0398326AA84F}"/>
                </a:ext>
              </a:extLst>
            </p:cNvPr>
            <p:cNvSpPr/>
            <p:nvPr/>
          </p:nvSpPr>
          <p:spPr bwMode="auto">
            <a:xfrm>
              <a:off x="7524750" y="4457700"/>
              <a:ext cx="3810000" cy="266700"/>
            </a:xfrm>
            <a:custGeom>
              <a:avLst/>
              <a:gdLst>
                <a:gd name="connsiteX0" fmla="*/ 0 w 3810000"/>
                <a:gd name="connsiteY0" fmla="*/ 266700 h 266700"/>
                <a:gd name="connsiteX1" fmla="*/ 355600 w 3810000"/>
                <a:gd name="connsiteY1" fmla="*/ 266700 h 266700"/>
                <a:gd name="connsiteX2" fmla="*/ 355600 w 3810000"/>
                <a:gd name="connsiteY2" fmla="*/ 238125 h 266700"/>
                <a:gd name="connsiteX3" fmla="*/ 463550 w 3810000"/>
                <a:gd name="connsiteY3" fmla="*/ 238125 h 266700"/>
                <a:gd name="connsiteX4" fmla="*/ 463550 w 3810000"/>
                <a:gd name="connsiteY4" fmla="*/ 193675 h 266700"/>
                <a:gd name="connsiteX5" fmla="*/ 793750 w 3810000"/>
                <a:gd name="connsiteY5" fmla="*/ 193675 h 266700"/>
                <a:gd name="connsiteX6" fmla="*/ 793750 w 3810000"/>
                <a:gd name="connsiteY6" fmla="*/ 149225 h 266700"/>
                <a:gd name="connsiteX7" fmla="*/ 857250 w 3810000"/>
                <a:gd name="connsiteY7" fmla="*/ 149225 h 266700"/>
                <a:gd name="connsiteX8" fmla="*/ 857250 w 3810000"/>
                <a:gd name="connsiteY8" fmla="*/ 107950 h 266700"/>
                <a:gd name="connsiteX9" fmla="*/ 1209675 w 3810000"/>
                <a:gd name="connsiteY9" fmla="*/ 107950 h 266700"/>
                <a:gd name="connsiteX10" fmla="*/ 1209675 w 3810000"/>
                <a:gd name="connsiteY10" fmla="*/ 57150 h 266700"/>
                <a:gd name="connsiteX11" fmla="*/ 1422400 w 3810000"/>
                <a:gd name="connsiteY11" fmla="*/ 57150 h 266700"/>
                <a:gd name="connsiteX12" fmla="*/ 1422400 w 3810000"/>
                <a:gd name="connsiteY12" fmla="*/ 0 h 266700"/>
                <a:gd name="connsiteX13" fmla="*/ 3810000 w 3810000"/>
                <a:gd name="connsiteY13" fmla="*/ 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810000" h="266700">
                  <a:moveTo>
                    <a:pt x="0" y="266700"/>
                  </a:moveTo>
                  <a:lnTo>
                    <a:pt x="355600" y="266700"/>
                  </a:lnTo>
                  <a:lnTo>
                    <a:pt x="355600" y="238125"/>
                  </a:lnTo>
                  <a:lnTo>
                    <a:pt x="463550" y="238125"/>
                  </a:lnTo>
                  <a:lnTo>
                    <a:pt x="463550" y="193675"/>
                  </a:lnTo>
                  <a:lnTo>
                    <a:pt x="793750" y="193675"/>
                  </a:lnTo>
                  <a:lnTo>
                    <a:pt x="793750" y="149225"/>
                  </a:lnTo>
                  <a:lnTo>
                    <a:pt x="857250" y="149225"/>
                  </a:lnTo>
                  <a:lnTo>
                    <a:pt x="857250" y="107950"/>
                  </a:lnTo>
                  <a:lnTo>
                    <a:pt x="1209675" y="107950"/>
                  </a:lnTo>
                  <a:lnTo>
                    <a:pt x="1209675" y="57150"/>
                  </a:lnTo>
                  <a:lnTo>
                    <a:pt x="1422400" y="57150"/>
                  </a:lnTo>
                  <a:lnTo>
                    <a:pt x="1422400" y="0"/>
                  </a:lnTo>
                  <a:lnTo>
                    <a:pt x="381000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75AFD0FF-59B7-06C1-34CB-569C251D9EC6}"/>
                </a:ext>
              </a:extLst>
            </p:cNvPr>
            <p:cNvSpPr txBox="1"/>
            <p:nvPr/>
          </p:nvSpPr>
          <p:spPr bwMode="auto">
            <a:xfrm>
              <a:off x="7486649" y="4559300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F71D44AE-63D3-0F8D-F1B3-D4B919484A0B}"/>
                </a:ext>
              </a:extLst>
            </p:cNvPr>
            <p:cNvSpPr txBox="1"/>
            <p:nvPr/>
          </p:nvSpPr>
          <p:spPr bwMode="auto">
            <a:xfrm>
              <a:off x="7658099" y="45624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DE2A34BE-C272-F8E0-9D6A-7ACDCA072E6F}"/>
                </a:ext>
              </a:extLst>
            </p:cNvPr>
            <p:cNvSpPr txBox="1"/>
            <p:nvPr/>
          </p:nvSpPr>
          <p:spPr bwMode="auto">
            <a:xfrm>
              <a:off x="7893049" y="4495800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A6FDFF2E-39D8-C7B6-B52E-C07CB74CD9A9}"/>
                </a:ext>
              </a:extLst>
            </p:cNvPr>
            <p:cNvSpPr txBox="1"/>
            <p:nvPr/>
          </p:nvSpPr>
          <p:spPr bwMode="auto">
            <a:xfrm>
              <a:off x="7864474" y="4495800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EDA6F156-0596-3475-0697-E713BD820FD7}"/>
                </a:ext>
              </a:extLst>
            </p:cNvPr>
            <p:cNvSpPr txBox="1"/>
            <p:nvPr/>
          </p:nvSpPr>
          <p:spPr bwMode="auto">
            <a:xfrm>
              <a:off x="7937499" y="44862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6AFD5EFE-21DE-4E65-55B4-D99FBFB96828}"/>
                </a:ext>
              </a:extLst>
            </p:cNvPr>
            <p:cNvSpPr txBox="1"/>
            <p:nvPr/>
          </p:nvSpPr>
          <p:spPr bwMode="auto">
            <a:xfrm>
              <a:off x="8039099" y="4489450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7608EE6C-ECA3-11DD-19FD-1F1ABE9E5B78}"/>
                </a:ext>
              </a:extLst>
            </p:cNvPr>
            <p:cNvSpPr txBox="1"/>
            <p:nvPr/>
          </p:nvSpPr>
          <p:spPr bwMode="auto">
            <a:xfrm>
              <a:off x="8074024" y="4489450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792D124A-9002-60A6-3EEE-8DBB1CF255F8}"/>
                </a:ext>
              </a:extLst>
            </p:cNvPr>
            <p:cNvSpPr txBox="1"/>
            <p:nvPr/>
          </p:nvSpPr>
          <p:spPr bwMode="auto">
            <a:xfrm>
              <a:off x="8178799" y="4489450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BE1CDB01-DA8E-3523-93C6-445E4A4540AD}"/>
                </a:ext>
              </a:extLst>
            </p:cNvPr>
            <p:cNvSpPr txBox="1"/>
            <p:nvPr/>
          </p:nvSpPr>
          <p:spPr bwMode="auto">
            <a:xfrm>
              <a:off x="8112124" y="4489450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60737566-1FD2-2A98-FAC0-6D74ADB09387}"/>
                </a:ext>
              </a:extLst>
            </p:cNvPr>
            <p:cNvSpPr txBox="1"/>
            <p:nvPr/>
          </p:nvSpPr>
          <p:spPr bwMode="auto">
            <a:xfrm>
              <a:off x="8251824" y="4445000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278" name="TextBox 277">
              <a:extLst>
                <a:ext uri="{FF2B5EF4-FFF2-40B4-BE49-F238E27FC236}">
                  <a16:creationId xmlns:a16="http://schemas.microsoft.com/office/drawing/2014/main" id="{9765E836-0A5A-E7DC-8A47-30B33CD6BC71}"/>
                </a:ext>
              </a:extLst>
            </p:cNvPr>
            <p:cNvSpPr txBox="1"/>
            <p:nvPr/>
          </p:nvSpPr>
          <p:spPr bwMode="auto">
            <a:xfrm>
              <a:off x="8289924" y="4413250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279" name="TextBox 278">
              <a:extLst>
                <a:ext uri="{FF2B5EF4-FFF2-40B4-BE49-F238E27FC236}">
                  <a16:creationId xmlns:a16="http://schemas.microsoft.com/office/drawing/2014/main" id="{83875EB9-8018-FA01-0211-05F6B3320B09}"/>
                </a:ext>
              </a:extLst>
            </p:cNvPr>
            <p:cNvSpPr txBox="1"/>
            <p:nvPr/>
          </p:nvSpPr>
          <p:spPr bwMode="auto">
            <a:xfrm>
              <a:off x="8324849" y="4406900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280" name="TextBox 279">
              <a:extLst>
                <a:ext uri="{FF2B5EF4-FFF2-40B4-BE49-F238E27FC236}">
                  <a16:creationId xmlns:a16="http://schemas.microsoft.com/office/drawing/2014/main" id="{DD0D659C-4544-E1D3-1FB0-70F6160E8637}"/>
                </a:ext>
              </a:extLst>
            </p:cNvPr>
            <p:cNvSpPr txBox="1"/>
            <p:nvPr/>
          </p:nvSpPr>
          <p:spPr bwMode="auto">
            <a:xfrm>
              <a:off x="8220074" y="4451350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DE10B7BC-2474-6F9A-4265-8E81CB39BF38}"/>
                </a:ext>
              </a:extLst>
            </p:cNvPr>
            <p:cNvSpPr txBox="1"/>
            <p:nvPr/>
          </p:nvSpPr>
          <p:spPr bwMode="auto">
            <a:xfrm>
              <a:off x="8356599" y="4406900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847E9B0A-4DBD-6A3A-0859-A97FCD2CBA86}"/>
                </a:ext>
              </a:extLst>
            </p:cNvPr>
            <p:cNvSpPr txBox="1"/>
            <p:nvPr/>
          </p:nvSpPr>
          <p:spPr bwMode="auto">
            <a:xfrm>
              <a:off x="8604249" y="4400550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283" name="TextBox 282">
              <a:extLst>
                <a:ext uri="{FF2B5EF4-FFF2-40B4-BE49-F238E27FC236}">
                  <a16:creationId xmlns:a16="http://schemas.microsoft.com/office/drawing/2014/main" id="{67D9B2B0-D7E2-0653-7AD8-4EADDC018399}"/>
                </a:ext>
              </a:extLst>
            </p:cNvPr>
            <p:cNvSpPr txBox="1"/>
            <p:nvPr/>
          </p:nvSpPr>
          <p:spPr bwMode="auto">
            <a:xfrm>
              <a:off x="8391524" y="44100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284" name="TextBox 283">
              <a:extLst>
                <a:ext uri="{FF2B5EF4-FFF2-40B4-BE49-F238E27FC236}">
                  <a16:creationId xmlns:a16="http://schemas.microsoft.com/office/drawing/2014/main" id="{9B35DA1C-D2B2-540F-61C3-AFF22AFC5E49}"/>
                </a:ext>
              </a:extLst>
            </p:cNvPr>
            <p:cNvSpPr txBox="1"/>
            <p:nvPr/>
          </p:nvSpPr>
          <p:spPr bwMode="auto">
            <a:xfrm>
              <a:off x="8642349" y="4356100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6C6F9E60-71F8-AAC1-FB48-588A486964F6}"/>
                </a:ext>
              </a:extLst>
            </p:cNvPr>
            <p:cNvSpPr txBox="1"/>
            <p:nvPr/>
          </p:nvSpPr>
          <p:spPr bwMode="auto">
            <a:xfrm>
              <a:off x="8464549" y="4406900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4F58F0BE-831A-AA4F-8E4E-BCBD46715951}"/>
                </a:ext>
              </a:extLst>
            </p:cNvPr>
            <p:cNvSpPr txBox="1"/>
            <p:nvPr/>
          </p:nvSpPr>
          <p:spPr bwMode="auto">
            <a:xfrm>
              <a:off x="8426449" y="44100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id="{90BE0D16-740E-BD4F-3952-10C8F0715335}"/>
                </a:ext>
              </a:extLst>
            </p:cNvPr>
            <p:cNvSpPr txBox="1"/>
            <p:nvPr/>
          </p:nvSpPr>
          <p:spPr bwMode="auto">
            <a:xfrm>
              <a:off x="8499474" y="4406900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C9D919E8-4A96-DA59-6032-DA5A478B1F34}"/>
                </a:ext>
              </a:extLst>
            </p:cNvPr>
            <p:cNvSpPr txBox="1"/>
            <p:nvPr/>
          </p:nvSpPr>
          <p:spPr bwMode="auto">
            <a:xfrm>
              <a:off x="8566149" y="4406900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B8DF2863-6169-8B46-B790-69B504E2EFE3}"/>
                </a:ext>
              </a:extLst>
            </p:cNvPr>
            <p:cNvSpPr txBox="1"/>
            <p:nvPr/>
          </p:nvSpPr>
          <p:spPr bwMode="auto">
            <a:xfrm>
              <a:off x="8534399" y="44100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B9619B83-2497-BCC7-F8ED-EF09CB80C290}"/>
                </a:ext>
              </a:extLst>
            </p:cNvPr>
            <p:cNvSpPr txBox="1"/>
            <p:nvPr/>
          </p:nvSpPr>
          <p:spPr bwMode="auto">
            <a:xfrm>
              <a:off x="8674099" y="4356100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54DF2810-A45C-A4F6-3D48-AA68B69AB13E}"/>
                </a:ext>
              </a:extLst>
            </p:cNvPr>
            <p:cNvSpPr txBox="1"/>
            <p:nvPr/>
          </p:nvSpPr>
          <p:spPr bwMode="auto">
            <a:xfrm>
              <a:off x="8747124" y="4356100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1320FE24-1EA6-3645-9270-D7A1E84E756C}"/>
                </a:ext>
              </a:extLst>
            </p:cNvPr>
            <p:cNvSpPr txBox="1"/>
            <p:nvPr/>
          </p:nvSpPr>
          <p:spPr bwMode="auto">
            <a:xfrm>
              <a:off x="8709024" y="4356100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E39F9A26-7C02-3FB6-69D3-BC1D3A57B9E1}"/>
                </a:ext>
              </a:extLst>
            </p:cNvPr>
            <p:cNvSpPr txBox="1"/>
            <p:nvPr/>
          </p:nvSpPr>
          <p:spPr bwMode="auto">
            <a:xfrm>
              <a:off x="8823324" y="4356100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294" name="TextBox 293">
              <a:extLst>
                <a:ext uri="{FF2B5EF4-FFF2-40B4-BE49-F238E27FC236}">
                  <a16:creationId xmlns:a16="http://schemas.microsoft.com/office/drawing/2014/main" id="{F2F25C90-D0F9-2F07-FEA5-45F2BE9D3304}"/>
                </a:ext>
              </a:extLst>
            </p:cNvPr>
            <p:cNvSpPr txBox="1"/>
            <p:nvPr/>
          </p:nvSpPr>
          <p:spPr bwMode="auto">
            <a:xfrm>
              <a:off x="8778874" y="4356100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697EFD0F-1D13-308E-19CB-69BC739ABFAC}"/>
                </a:ext>
              </a:extLst>
            </p:cNvPr>
            <p:cNvSpPr txBox="1"/>
            <p:nvPr/>
          </p:nvSpPr>
          <p:spPr bwMode="auto">
            <a:xfrm>
              <a:off x="8851899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296" name="TextBox 295">
              <a:extLst>
                <a:ext uri="{FF2B5EF4-FFF2-40B4-BE49-F238E27FC236}">
                  <a16:creationId xmlns:a16="http://schemas.microsoft.com/office/drawing/2014/main" id="{63142AF7-FFD2-EC99-95E7-8FDC74CC2F02}"/>
                </a:ext>
              </a:extLst>
            </p:cNvPr>
            <p:cNvSpPr txBox="1"/>
            <p:nvPr/>
          </p:nvSpPr>
          <p:spPr bwMode="auto">
            <a:xfrm>
              <a:off x="8915399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297" name="TextBox 296">
              <a:extLst>
                <a:ext uri="{FF2B5EF4-FFF2-40B4-BE49-F238E27FC236}">
                  <a16:creationId xmlns:a16="http://schemas.microsoft.com/office/drawing/2014/main" id="{D0665B52-CB38-5092-DB9E-4C698128D7F5}"/>
                </a:ext>
              </a:extLst>
            </p:cNvPr>
            <p:cNvSpPr txBox="1"/>
            <p:nvPr/>
          </p:nvSpPr>
          <p:spPr bwMode="auto">
            <a:xfrm>
              <a:off x="9020174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298" name="TextBox 297">
              <a:extLst>
                <a:ext uri="{FF2B5EF4-FFF2-40B4-BE49-F238E27FC236}">
                  <a16:creationId xmlns:a16="http://schemas.microsoft.com/office/drawing/2014/main" id="{69AC81D0-3649-3F8B-EFD5-A7A2FF0B7190}"/>
                </a:ext>
              </a:extLst>
            </p:cNvPr>
            <p:cNvSpPr txBox="1"/>
            <p:nvPr/>
          </p:nvSpPr>
          <p:spPr bwMode="auto">
            <a:xfrm>
              <a:off x="8880474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299" name="TextBox 298">
              <a:extLst>
                <a:ext uri="{FF2B5EF4-FFF2-40B4-BE49-F238E27FC236}">
                  <a16:creationId xmlns:a16="http://schemas.microsoft.com/office/drawing/2014/main" id="{745D79E3-69BD-1672-2781-4AD0230AD137}"/>
                </a:ext>
              </a:extLst>
            </p:cNvPr>
            <p:cNvSpPr txBox="1"/>
            <p:nvPr/>
          </p:nvSpPr>
          <p:spPr bwMode="auto">
            <a:xfrm>
              <a:off x="9093199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00" name="TextBox 299">
              <a:extLst>
                <a:ext uri="{FF2B5EF4-FFF2-40B4-BE49-F238E27FC236}">
                  <a16:creationId xmlns:a16="http://schemas.microsoft.com/office/drawing/2014/main" id="{58F9FFD0-C33E-D8E3-86E3-8716B87A8CFF}"/>
                </a:ext>
              </a:extLst>
            </p:cNvPr>
            <p:cNvSpPr txBox="1"/>
            <p:nvPr/>
          </p:nvSpPr>
          <p:spPr bwMode="auto">
            <a:xfrm>
              <a:off x="11128374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01" name="TextBox 300">
              <a:extLst>
                <a:ext uri="{FF2B5EF4-FFF2-40B4-BE49-F238E27FC236}">
                  <a16:creationId xmlns:a16="http://schemas.microsoft.com/office/drawing/2014/main" id="{4E75837A-AD0E-2069-9112-20B511433013}"/>
                </a:ext>
              </a:extLst>
            </p:cNvPr>
            <p:cNvSpPr txBox="1"/>
            <p:nvPr/>
          </p:nvSpPr>
          <p:spPr bwMode="auto">
            <a:xfrm>
              <a:off x="11093449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02" name="TextBox 301">
              <a:extLst>
                <a:ext uri="{FF2B5EF4-FFF2-40B4-BE49-F238E27FC236}">
                  <a16:creationId xmlns:a16="http://schemas.microsoft.com/office/drawing/2014/main" id="{EC631129-4F76-29A8-9091-1FCD0E97B524}"/>
                </a:ext>
              </a:extLst>
            </p:cNvPr>
            <p:cNvSpPr txBox="1"/>
            <p:nvPr/>
          </p:nvSpPr>
          <p:spPr bwMode="auto">
            <a:xfrm>
              <a:off x="11055349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03" name="TextBox 302">
              <a:extLst>
                <a:ext uri="{FF2B5EF4-FFF2-40B4-BE49-F238E27FC236}">
                  <a16:creationId xmlns:a16="http://schemas.microsoft.com/office/drawing/2014/main" id="{897C5C18-049B-3BB2-CB6A-FEACCB641632}"/>
                </a:ext>
              </a:extLst>
            </p:cNvPr>
            <p:cNvSpPr txBox="1"/>
            <p:nvPr/>
          </p:nvSpPr>
          <p:spPr bwMode="auto">
            <a:xfrm>
              <a:off x="11236324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04" name="TextBox 303">
              <a:extLst>
                <a:ext uri="{FF2B5EF4-FFF2-40B4-BE49-F238E27FC236}">
                  <a16:creationId xmlns:a16="http://schemas.microsoft.com/office/drawing/2014/main" id="{CDC60D26-F78E-5A44-DBD0-8E43171DEEC4}"/>
                </a:ext>
              </a:extLst>
            </p:cNvPr>
            <p:cNvSpPr txBox="1"/>
            <p:nvPr/>
          </p:nvSpPr>
          <p:spPr bwMode="auto">
            <a:xfrm>
              <a:off x="11201399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2EA5AE03-5C1F-DF04-1552-1D30FCE58D46}"/>
                </a:ext>
              </a:extLst>
            </p:cNvPr>
            <p:cNvSpPr txBox="1"/>
            <p:nvPr/>
          </p:nvSpPr>
          <p:spPr bwMode="auto">
            <a:xfrm>
              <a:off x="9051924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06" name="TextBox 305">
              <a:extLst>
                <a:ext uri="{FF2B5EF4-FFF2-40B4-BE49-F238E27FC236}">
                  <a16:creationId xmlns:a16="http://schemas.microsoft.com/office/drawing/2014/main" id="{E572B0D0-F442-AA94-5D14-5078C5FBF248}"/>
                </a:ext>
              </a:extLst>
            </p:cNvPr>
            <p:cNvSpPr txBox="1"/>
            <p:nvPr/>
          </p:nvSpPr>
          <p:spPr bwMode="auto">
            <a:xfrm>
              <a:off x="9131299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F467792A-5485-688D-5781-AAE5699E7C40}"/>
                </a:ext>
              </a:extLst>
            </p:cNvPr>
            <p:cNvSpPr txBox="1"/>
            <p:nvPr/>
          </p:nvSpPr>
          <p:spPr bwMode="auto">
            <a:xfrm>
              <a:off x="9163049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08" name="TextBox 307">
              <a:extLst>
                <a:ext uri="{FF2B5EF4-FFF2-40B4-BE49-F238E27FC236}">
                  <a16:creationId xmlns:a16="http://schemas.microsoft.com/office/drawing/2014/main" id="{E613C608-E42A-1BF8-D67B-FCCB3CF6E54F}"/>
                </a:ext>
              </a:extLst>
            </p:cNvPr>
            <p:cNvSpPr txBox="1"/>
            <p:nvPr/>
          </p:nvSpPr>
          <p:spPr bwMode="auto">
            <a:xfrm>
              <a:off x="9201149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09" name="TextBox 308">
              <a:extLst>
                <a:ext uri="{FF2B5EF4-FFF2-40B4-BE49-F238E27FC236}">
                  <a16:creationId xmlns:a16="http://schemas.microsoft.com/office/drawing/2014/main" id="{C67760B6-6983-CAC6-125F-E011B4288CFC}"/>
                </a:ext>
              </a:extLst>
            </p:cNvPr>
            <p:cNvSpPr txBox="1"/>
            <p:nvPr/>
          </p:nvSpPr>
          <p:spPr bwMode="auto">
            <a:xfrm>
              <a:off x="9378949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17762A8A-709C-F658-5A1E-4642F1472ECC}"/>
                </a:ext>
              </a:extLst>
            </p:cNvPr>
            <p:cNvSpPr txBox="1"/>
            <p:nvPr/>
          </p:nvSpPr>
          <p:spPr bwMode="auto">
            <a:xfrm>
              <a:off x="9232899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11" name="TextBox 310">
              <a:extLst>
                <a:ext uri="{FF2B5EF4-FFF2-40B4-BE49-F238E27FC236}">
                  <a16:creationId xmlns:a16="http://schemas.microsoft.com/office/drawing/2014/main" id="{F32F3502-126A-1284-9EB8-891EBCF10949}"/>
                </a:ext>
              </a:extLst>
            </p:cNvPr>
            <p:cNvSpPr txBox="1"/>
            <p:nvPr/>
          </p:nvSpPr>
          <p:spPr bwMode="auto">
            <a:xfrm>
              <a:off x="9267824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0EBFE8C6-9032-ABDE-30B7-0E1F9D6257B2}"/>
                </a:ext>
              </a:extLst>
            </p:cNvPr>
            <p:cNvSpPr txBox="1"/>
            <p:nvPr/>
          </p:nvSpPr>
          <p:spPr bwMode="auto">
            <a:xfrm>
              <a:off x="9334499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14" name="TextBox 313">
              <a:extLst>
                <a:ext uri="{FF2B5EF4-FFF2-40B4-BE49-F238E27FC236}">
                  <a16:creationId xmlns:a16="http://schemas.microsoft.com/office/drawing/2014/main" id="{508A14DE-684D-456B-5530-693F674CE51A}"/>
                </a:ext>
              </a:extLst>
            </p:cNvPr>
            <p:cNvSpPr txBox="1"/>
            <p:nvPr/>
          </p:nvSpPr>
          <p:spPr bwMode="auto">
            <a:xfrm>
              <a:off x="9439274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15" name="TextBox 314">
              <a:extLst>
                <a:ext uri="{FF2B5EF4-FFF2-40B4-BE49-F238E27FC236}">
                  <a16:creationId xmlns:a16="http://schemas.microsoft.com/office/drawing/2014/main" id="{BEA9D09A-9E6A-61DF-07E2-44515ED5C2BB}"/>
                </a:ext>
              </a:extLst>
            </p:cNvPr>
            <p:cNvSpPr txBox="1"/>
            <p:nvPr/>
          </p:nvSpPr>
          <p:spPr bwMode="auto">
            <a:xfrm>
              <a:off x="9302749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06A62035-B54E-24BB-2B63-4BB0E6703683}"/>
                </a:ext>
              </a:extLst>
            </p:cNvPr>
            <p:cNvSpPr txBox="1"/>
            <p:nvPr/>
          </p:nvSpPr>
          <p:spPr bwMode="auto">
            <a:xfrm>
              <a:off x="9471024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17" name="TextBox 316">
              <a:extLst>
                <a:ext uri="{FF2B5EF4-FFF2-40B4-BE49-F238E27FC236}">
                  <a16:creationId xmlns:a16="http://schemas.microsoft.com/office/drawing/2014/main" id="{D8DBCEE4-D20A-EDB2-5AEF-9DD72EDA00C6}"/>
                </a:ext>
              </a:extLst>
            </p:cNvPr>
            <p:cNvSpPr txBox="1"/>
            <p:nvPr/>
          </p:nvSpPr>
          <p:spPr bwMode="auto">
            <a:xfrm>
              <a:off x="9515474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18" name="TextBox 317">
              <a:extLst>
                <a:ext uri="{FF2B5EF4-FFF2-40B4-BE49-F238E27FC236}">
                  <a16:creationId xmlns:a16="http://schemas.microsoft.com/office/drawing/2014/main" id="{F1FA0E06-94AB-9426-05D6-918F895ABF52}"/>
                </a:ext>
              </a:extLst>
            </p:cNvPr>
            <p:cNvSpPr txBox="1"/>
            <p:nvPr/>
          </p:nvSpPr>
          <p:spPr bwMode="auto">
            <a:xfrm>
              <a:off x="9585324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2AF30905-C046-31A6-A24D-5294605423FF}"/>
                </a:ext>
              </a:extLst>
            </p:cNvPr>
            <p:cNvSpPr txBox="1"/>
            <p:nvPr/>
          </p:nvSpPr>
          <p:spPr bwMode="auto">
            <a:xfrm>
              <a:off x="9620249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2CACB7E4-1627-244C-8AE8-C554EA5CB620}"/>
                </a:ext>
              </a:extLst>
            </p:cNvPr>
            <p:cNvSpPr txBox="1"/>
            <p:nvPr/>
          </p:nvSpPr>
          <p:spPr bwMode="auto">
            <a:xfrm>
              <a:off x="9655174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21" name="TextBox 320">
              <a:extLst>
                <a:ext uri="{FF2B5EF4-FFF2-40B4-BE49-F238E27FC236}">
                  <a16:creationId xmlns:a16="http://schemas.microsoft.com/office/drawing/2014/main" id="{C72E7842-308D-CF6B-0AD4-813312DF2FDC}"/>
                </a:ext>
              </a:extLst>
            </p:cNvPr>
            <p:cNvSpPr txBox="1"/>
            <p:nvPr/>
          </p:nvSpPr>
          <p:spPr bwMode="auto">
            <a:xfrm>
              <a:off x="9690099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22" name="TextBox 321">
              <a:extLst>
                <a:ext uri="{FF2B5EF4-FFF2-40B4-BE49-F238E27FC236}">
                  <a16:creationId xmlns:a16="http://schemas.microsoft.com/office/drawing/2014/main" id="{7D8A7F05-65BC-0D28-3360-2F799720B976}"/>
                </a:ext>
              </a:extLst>
            </p:cNvPr>
            <p:cNvSpPr txBox="1"/>
            <p:nvPr/>
          </p:nvSpPr>
          <p:spPr bwMode="auto">
            <a:xfrm>
              <a:off x="9728199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23" name="TextBox 322">
              <a:extLst>
                <a:ext uri="{FF2B5EF4-FFF2-40B4-BE49-F238E27FC236}">
                  <a16:creationId xmlns:a16="http://schemas.microsoft.com/office/drawing/2014/main" id="{19C2ABCC-FC2D-CEC9-FD10-CFAA4882910B}"/>
                </a:ext>
              </a:extLst>
            </p:cNvPr>
            <p:cNvSpPr txBox="1"/>
            <p:nvPr/>
          </p:nvSpPr>
          <p:spPr bwMode="auto">
            <a:xfrm>
              <a:off x="10639424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24" name="TextBox 323">
              <a:extLst>
                <a:ext uri="{FF2B5EF4-FFF2-40B4-BE49-F238E27FC236}">
                  <a16:creationId xmlns:a16="http://schemas.microsoft.com/office/drawing/2014/main" id="{BB6A9197-7C1D-A190-3834-0C2058CD37E9}"/>
                </a:ext>
              </a:extLst>
            </p:cNvPr>
            <p:cNvSpPr txBox="1"/>
            <p:nvPr/>
          </p:nvSpPr>
          <p:spPr bwMode="auto">
            <a:xfrm>
              <a:off x="10712449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25" name="TextBox 324">
              <a:extLst>
                <a:ext uri="{FF2B5EF4-FFF2-40B4-BE49-F238E27FC236}">
                  <a16:creationId xmlns:a16="http://schemas.microsoft.com/office/drawing/2014/main" id="{D2BA81E0-AF60-7436-58C2-3726BCE142C9}"/>
                </a:ext>
              </a:extLst>
            </p:cNvPr>
            <p:cNvSpPr txBox="1"/>
            <p:nvPr/>
          </p:nvSpPr>
          <p:spPr bwMode="auto">
            <a:xfrm>
              <a:off x="10747374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26" name="TextBox 325">
              <a:extLst>
                <a:ext uri="{FF2B5EF4-FFF2-40B4-BE49-F238E27FC236}">
                  <a16:creationId xmlns:a16="http://schemas.microsoft.com/office/drawing/2014/main" id="{EBA39DF7-C044-1E81-11DC-19A02BFE9F88}"/>
                </a:ext>
              </a:extLst>
            </p:cNvPr>
            <p:cNvSpPr txBox="1"/>
            <p:nvPr/>
          </p:nvSpPr>
          <p:spPr bwMode="auto">
            <a:xfrm>
              <a:off x="9791699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ED96A535-F1B3-B979-681E-B7054ADCC625}"/>
                </a:ext>
              </a:extLst>
            </p:cNvPr>
            <p:cNvSpPr txBox="1"/>
            <p:nvPr/>
          </p:nvSpPr>
          <p:spPr bwMode="auto">
            <a:xfrm>
              <a:off x="9829799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28" name="TextBox 327">
              <a:extLst>
                <a:ext uri="{FF2B5EF4-FFF2-40B4-BE49-F238E27FC236}">
                  <a16:creationId xmlns:a16="http://schemas.microsoft.com/office/drawing/2014/main" id="{1C2AD58B-3CF1-41DF-3A3D-DF1E545BB106}"/>
                </a:ext>
              </a:extLst>
            </p:cNvPr>
            <p:cNvSpPr txBox="1"/>
            <p:nvPr/>
          </p:nvSpPr>
          <p:spPr bwMode="auto">
            <a:xfrm>
              <a:off x="9867899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29" name="TextBox 328">
              <a:extLst>
                <a:ext uri="{FF2B5EF4-FFF2-40B4-BE49-F238E27FC236}">
                  <a16:creationId xmlns:a16="http://schemas.microsoft.com/office/drawing/2014/main" id="{01F5AC43-6770-359C-E2FE-A84F93D687C1}"/>
                </a:ext>
              </a:extLst>
            </p:cNvPr>
            <p:cNvSpPr txBox="1"/>
            <p:nvPr/>
          </p:nvSpPr>
          <p:spPr bwMode="auto">
            <a:xfrm>
              <a:off x="9902824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30" name="TextBox 329">
              <a:extLst>
                <a:ext uri="{FF2B5EF4-FFF2-40B4-BE49-F238E27FC236}">
                  <a16:creationId xmlns:a16="http://schemas.microsoft.com/office/drawing/2014/main" id="{D04F1AD4-20DC-8042-C7C9-95F4332BE53B}"/>
                </a:ext>
              </a:extLst>
            </p:cNvPr>
            <p:cNvSpPr txBox="1"/>
            <p:nvPr/>
          </p:nvSpPr>
          <p:spPr bwMode="auto">
            <a:xfrm>
              <a:off x="9759949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31" name="TextBox 330">
              <a:extLst>
                <a:ext uri="{FF2B5EF4-FFF2-40B4-BE49-F238E27FC236}">
                  <a16:creationId xmlns:a16="http://schemas.microsoft.com/office/drawing/2014/main" id="{D118DE6C-0133-CDA5-C595-F2096A949CE0}"/>
                </a:ext>
              </a:extLst>
            </p:cNvPr>
            <p:cNvSpPr txBox="1"/>
            <p:nvPr/>
          </p:nvSpPr>
          <p:spPr bwMode="auto">
            <a:xfrm>
              <a:off x="9934574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32" name="TextBox 331">
              <a:extLst>
                <a:ext uri="{FF2B5EF4-FFF2-40B4-BE49-F238E27FC236}">
                  <a16:creationId xmlns:a16="http://schemas.microsoft.com/office/drawing/2014/main" id="{5B1F7D06-AEE3-A1B3-8084-8C0404F3D14C}"/>
                </a:ext>
              </a:extLst>
            </p:cNvPr>
            <p:cNvSpPr txBox="1"/>
            <p:nvPr/>
          </p:nvSpPr>
          <p:spPr bwMode="auto">
            <a:xfrm>
              <a:off x="9969499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33" name="TextBox 332">
              <a:extLst>
                <a:ext uri="{FF2B5EF4-FFF2-40B4-BE49-F238E27FC236}">
                  <a16:creationId xmlns:a16="http://schemas.microsoft.com/office/drawing/2014/main" id="{034EB4C5-8708-288C-D3CD-CEA1AE4EB1E2}"/>
                </a:ext>
              </a:extLst>
            </p:cNvPr>
            <p:cNvSpPr txBox="1"/>
            <p:nvPr/>
          </p:nvSpPr>
          <p:spPr bwMode="auto">
            <a:xfrm>
              <a:off x="10010774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4C365E52-3688-5611-5ABB-41C64BCD487F}"/>
                </a:ext>
              </a:extLst>
            </p:cNvPr>
            <p:cNvSpPr txBox="1"/>
            <p:nvPr/>
          </p:nvSpPr>
          <p:spPr bwMode="auto">
            <a:xfrm>
              <a:off x="10604499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35" name="TextBox 334">
              <a:extLst>
                <a:ext uri="{FF2B5EF4-FFF2-40B4-BE49-F238E27FC236}">
                  <a16:creationId xmlns:a16="http://schemas.microsoft.com/office/drawing/2014/main" id="{1BC04970-CE32-6D35-AF4D-8023F4A4CA82}"/>
                </a:ext>
              </a:extLst>
            </p:cNvPr>
            <p:cNvSpPr txBox="1"/>
            <p:nvPr/>
          </p:nvSpPr>
          <p:spPr bwMode="auto">
            <a:xfrm>
              <a:off x="10048874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36" name="TextBox 335">
              <a:extLst>
                <a:ext uri="{FF2B5EF4-FFF2-40B4-BE49-F238E27FC236}">
                  <a16:creationId xmlns:a16="http://schemas.microsoft.com/office/drawing/2014/main" id="{9C4512EA-D8D1-E655-BA11-94F135814BE8}"/>
                </a:ext>
              </a:extLst>
            </p:cNvPr>
            <p:cNvSpPr txBox="1"/>
            <p:nvPr/>
          </p:nvSpPr>
          <p:spPr bwMode="auto">
            <a:xfrm>
              <a:off x="10074274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A8AF8BFA-268D-1679-ADBB-27D8F76580B4}"/>
                </a:ext>
              </a:extLst>
            </p:cNvPr>
            <p:cNvSpPr txBox="1"/>
            <p:nvPr/>
          </p:nvSpPr>
          <p:spPr bwMode="auto">
            <a:xfrm>
              <a:off x="10115549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38" name="TextBox 337">
              <a:extLst>
                <a:ext uri="{FF2B5EF4-FFF2-40B4-BE49-F238E27FC236}">
                  <a16:creationId xmlns:a16="http://schemas.microsoft.com/office/drawing/2014/main" id="{4B534A85-A4E6-F2F8-244D-5B3E31AA1E2F}"/>
                </a:ext>
              </a:extLst>
            </p:cNvPr>
            <p:cNvSpPr txBox="1"/>
            <p:nvPr/>
          </p:nvSpPr>
          <p:spPr bwMode="auto">
            <a:xfrm>
              <a:off x="10496549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3B8022F0-5811-893D-EC99-179E43FBECB4}"/>
                </a:ext>
              </a:extLst>
            </p:cNvPr>
            <p:cNvSpPr txBox="1"/>
            <p:nvPr/>
          </p:nvSpPr>
          <p:spPr bwMode="auto">
            <a:xfrm>
              <a:off x="10569574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40" name="TextBox 339">
              <a:extLst>
                <a:ext uri="{FF2B5EF4-FFF2-40B4-BE49-F238E27FC236}">
                  <a16:creationId xmlns:a16="http://schemas.microsoft.com/office/drawing/2014/main" id="{5D5AB88F-A992-2250-6A16-215D6F95DA5E}"/>
                </a:ext>
              </a:extLst>
            </p:cNvPr>
            <p:cNvSpPr txBox="1"/>
            <p:nvPr/>
          </p:nvSpPr>
          <p:spPr bwMode="auto">
            <a:xfrm>
              <a:off x="10185399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41" name="TextBox 340">
              <a:extLst>
                <a:ext uri="{FF2B5EF4-FFF2-40B4-BE49-F238E27FC236}">
                  <a16:creationId xmlns:a16="http://schemas.microsoft.com/office/drawing/2014/main" id="{E05AC168-3512-10A2-EAC6-A29E35CAEB37}"/>
                </a:ext>
              </a:extLst>
            </p:cNvPr>
            <p:cNvSpPr txBox="1"/>
            <p:nvPr/>
          </p:nvSpPr>
          <p:spPr bwMode="auto">
            <a:xfrm>
              <a:off x="10147299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A14BF60D-E03A-3587-4B6C-46CE92DA177E}"/>
                </a:ext>
              </a:extLst>
            </p:cNvPr>
            <p:cNvSpPr txBox="1"/>
            <p:nvPr/>
          </p:nvSpPr>
          <p:spPr bwMode="auto">
            <a:xfrm>
              <a:off x="10464799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43" name="TextBox 342">
              <a:extLst>
                <a:ext uri="{FF2B5EF4-FFF2-40B4-BE49-F238E27FC236}">
                  <a16:creationId xmlns:a16="http://schemas.microsoft.com/office/drawing/2014/main" id="{FB5B82D5-43B0-9BE0-64B7-EE03197B40A7}"/>
                </a:ext>
              </a:extLst>
            </p:cNvPr>
            <p:cNvSpPr txBox="1"/>
            <p:nvPr/>
          </p:nvSpPr>
          <p:spPr bwMode="auto">
            <a:xfrm>
              <a:off x="10537824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45" name="TextBox 344">
              <a:extLst>
                <a:ext uri="{FF2B5EF4-FFF2-40B4-BE49-F238E27FC236}">
                  <a16:creationId xmlns:a16="http://schemas.microsoft.com/office/drawing/2014/main" id="{EFD6BDC6-1086-7B8E-D4AC-3A7B196D04B9}"/>
                </a:ext>
              </a:extLst>
            </p:cNvPr>
            <p:cNvSpPr txBox="1"/>
            <p:nvPr/>
          </p:nvSpPr>
          <p:spPr bwMode="auto">
            <a:xfrm>
              <a:off x="10255249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46" name="TextBox 345">
              <a:extLst>
                <a:ext uri="{FF2B5EF4-FFF2-40B4-BE49-F238E27FC236}">
                  <a16:creationId xmlns:a16="http://schemas.microsoft.com/office/drawing/2014/main" id="{70ABB067-F88D-0801-DC26-4938D2C65FF5}"/>
                </a:ext>
              </a:extLst>
            </p:cNvPr>
            <p:cNvSpPr txBox="1"/>
            <p:nvPr/>
          </p:nvSpPr>
          <p:spPr bwMode="auto">
            <a:xfrm>
              <a:off x="10325099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47" name="TextBox 346">
              <a:extLst>
                <a:ext uri="{FF2B5EF4-FFF2-40B4-BE49-F238E27FC236}">
                  <a16:creationId xmlns:a16="http://schemas.microsoft.com/office/drawing/2014/main" id="{C180253E-921B-2596-6096-44836B347E47}"/>
                </a:ext>
              </a:extLst>
            </p:cNvPr>
            <p:cNvSpPr txBox="1"/>
            <p:nvPr/>
          </p:nvSpPr>
          <p:spPr bwMode="auto">
            <a:xfrm>
              <a:off x="10286999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348" name="TextBox 347">
              <a:extLst>
                <a:ext uri="{FF2B5EF4-FFF2-40B4-BE49-F238E27FC236}">
                  <a16:creationId xmlns:a16="http://schemas.microsoft.com/office/drawing/2014/main" id="{5B20949C-161D-E239-4BBE-D26CCEE3B0E2}"/>
                </a:ext>
              </a:extLst>
            </p:cNvPr>
            <p:cNvSpPr txBox="1"/>
            <p:nvPr/>
          </p:nvSpPr>
          <p:spPr bwMode="auto">
            <a:xfrm>
              <a:off x="10394949" y="4293488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</p:grp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4135620E-A591-8C11-3252-4FF991886CFA}"/>
              </a:ext>
            </a:extLst>
          </p:cNvPr>
          <p:cNvGrpSpPr/>
          <p:nvPr/>
        </p:nvGrpSpPr>
        <p:grpSpPr>
          <a:xfrm>
            <a:off x="2352674" y="4347412"/>
            <a:ext cx="222250" cy="318274"/>
            <a:chOff x="2352674" y="4572000"/>
            <a:chExt cx="222250" cy="318274"/>
          </a:xfrm>
        </p:grpSpPr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4B661D94-9BC2-76B6-3785-243ACA9CCDF4}"/>
                </a:ext>
              </a:extLst>
            </p:cNvPr>
            <p:cNvSpPr txBox="1"/>
            <p:nvPr/>
          </p:nvSpPr>
          <p:spPr bwMode="auto">
            <a:xfrm>
              <a:off x="2352674" y="46132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403F9E2B-F714-A4E2-8E6F-38BBB388694F}"/>
                </a:ext>
              </a:extLst>
            </p:cNvPr>
            <p:cNvSpPr txBox="1"/>
            <p:nvPr/>
          </p:nvSpPr>
          <p:spPr bwMode="auto">
            <a:xfrm>
              <a:off x="2387599" y="4572000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</p:grp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E3D36959-F83F-FA30-65DB-F4694CA89B5A}"/>
              </a:ext>
            </a:extLst>
          </p:cNvPr>
          <p:cNvGrpSpPr/>
          <p:nvPr/>
        </p:nvGrpSpPr>
        <p:grpSpPr>
          <a:xfrm>
            <a:off x="2095500" y="3604462"/>
            <a:ext cx="3971924" cy="975499"/>
            <a:chOff x="2095500" y="3829050"/>
            <a:chExt cx="3971924" cy="975499"/>
          </a:xfrm>
        </p:grpSpPr>
        <p:grpSp>
          <p:nvGrpSpPr>
            <p:cNvPr id="263" name="Group 262">
              <a:extLst>
                <a:ext uri="{FF2B5EF4-FFF2-40B4-BE49-F238E27FC236}">
                  <a16:creationId xmlns:a16="http://schemas.microsoft.com/office/drawing/2014/main" id="{477236B8-80A8-FB6A-8B19-05D78A09A239}"/>
                </a:ext>
              </a:extLst>
            </p:cNvPr>
            <p:cNvGrpSpPr/>
            <p:nvPr/>
          </p:nvGrpSpPr>
          <p:grpSpPr>
            <a:xfrm>
              <a:off x="2428874" y="3829050"/>
              <a:ext cx="3638550" cy="975499"/>
              <a:chOff x="2428874" y="3829050"/>
              <a:chExt cx="3638550" cy="975499"/>
            </a:xfrm>
          </p:grpSpPr>
          <p:sp>
            <p:nvSpPr>
              <p:cNvPr id="177" name="TextBox 176">
                <a:extLst>
                  <a:ext uri="{FF2B5EF4-FFF2-40B4-BE49-F238E27FC236}">
                    <a16:creationId xmlns:a16="http://schemas.microsoft.com/office/drawing/2014/main" id="{233F22EA-A7F6-DF55-691B-BBC69D363B02}"/>
                  </a:ext>
                </a:extLst>
              </p:cNvPr>
              <p:cNvSpPr txBox="1"/>
              <p:nvPr/>
            </p:nvSpPr>
            <p:spPr bwMode="auto">
              <a:xfrm>
                <a:off x="2428874" y="452755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178" name="TextBox 177">
                <a:extLst>
                  <a:ext uri="{FF2B5EF4-FFF2-40B4-BE49-F238E27FC236}">
                    <a16:creationId xmlns:a16="http://schemas.microsoft.com/office/drawing/2014/main" id="{E9867CA4-A6B9-FB5E-47AB-614A73E14FD5}"/>
                  </a:ext>
                </a:extLst>
              </p:cNvPr>
              <p:cNvSpPr txBox="1"/>
              <p:nvPr/>
            </p:nvSpPr>
            <p:spPr bwMode="auto">
              <a:xfrm>
                <a:off x="2460624" y="448945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180" name="TextBox 179">
                <a:extLst>
                  <a:ext uri="{FF2B5EF4-FFF2-40B4-BE49-F238E27FC236}">
                    <a16:creationId xmlns:a16="http://schemas.microsoft.com/office/drawing/2014/main" id="{B0544A53-9D90-1FA9-55B7-0A8A1BE79A81}"/>
                  </a:ext>
                </a:extLst>
              </p:cNvPr>
              <p:cNvSpPr txBox="1"/>
              <p:nvPr/>
            </p:nvSpPr>
            <p:spPr bwMode="auto">
              <a:xfrm>
                <a:off x="2568574" y="448310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404B7BF8-BEE8-B20E-E502-6B01E5110C98}"/>
                  </a:ext>
                </a:extLst>
              </p:cNvPr>
              <p:cNvSpPr txBox="1"/>
              <p:nvPr/>
            </p:nvSpPr>
            <p:spPr bwMode="auto">
              <a:xfrm>
                <a:off x="2603499" y="4448175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B7293159-75E7-40E2-B7ED-3F729CAA7226}"/>
                  </a:ext>
                </a:extLst>
              </p:cNvPr>
              <p:cNvSpPr txBox="1"/>
              <p:nvPr/>
            </p:nvSpPr>
            <p:spPr bwMode="auto">
              <a:xfrm>
                <a:off x="2527299" y="448310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10BA9619-59B7-9D3C-D93E-9EBE0CB787A4}"/>
                  </a:ext>
                </a:extLst>
              </p:cNvPr>
              <p:cNvSpPr txBox="1"/>
              <p:nvPr/>
            </p:nvSpPr>
            <p:spPr bwMode="auto">
              <a:xfrm>
                <a:off x="2635249" y="444500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189" name="TextBox 188">
                <a:extLst>
                  <a:ext uri="{FF2B5EF4-FFF2-40B4-BE49-F238E27FC236}">
                    <a16:creationId xmlns:a16="http://schemas.microsoft.com/office/drawing/2014/main" id="{F31A09D9-314B-0923-135E-E4853D9D2ACE}"/>
                  </a:ext>
                </a:extLst>
              </p:cNvPr>
              <p:cNvSpPr txBox="1"/>
              <p:nvPr/>
            </p:nvSpPr>
            <p:spPr bwMode="auto">
              <a:xfrm>
                <a:off x="2740024" y="4448175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190" name="TextBox 189">
                <a:extLst>
                  <a:ext uri="{FF2B5EF4-FFF2-40B4-BE49-F238E27FC236}">
                    <a16:creationId xmlns:a16="http://schemas.microsoft.com/office/drawing/2014/main" id="{2E0EB180-8CFB-634C-97C1-262488059C46}"/>
                  </a:ext>
                </a:extLst>
              </p:cNvPr>
              <p:cNvSpPr txBox="1"/>
              <p:nvPr/>
            </p:nvSpPr>
            <p:spPr bwMode="auto">
              <a:xfrm>
                <a:off x="2816224" y="4365625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191" name="TextBox 190">
                <a:extLst>
                  <a:ext uri="{FF2B5EF4-FFF2-40B4-BE49-F238E27FC236}">
                    <a16:creationId xmlns:a16="http://schemas.microsoft.com/office/drawing/2014/main" id="{41C79B5C-BAD8-AB64-C9B5-F9512D40A245}"/>
                  </a:ext>
                </a:extLst>
              </p:cNvPr>
              <p:cNvSpPr txBox="1"/>
              <p:nvPr/>
            </p:nvSpPr>
            <p:spPr bwMode="auto">
              <a:xfrm>
                <a:off x="2847974" y="436245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72F3B43C-355D-E44A-87BF-A766889E99FF}"/>
                  </a:ext>
                </a:extLst>
              </p:cNvPr>
              <p:cNvSpPr txBox="1"/>
              <p:nvPr/>
            </p:nvSpPr>
            <p:spPr bwMode="auto">
              <a:xfrm>
                <a:off x="2882899" y="4359275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56C73FE8-BD75-31FB-8AA0-A204CE54EDB0}"/>
                  </a:ext>
                </a:extLst>
              </p:cNvPr>
              <p:cNvSpPr txBox="1"/>
              <p:nvPr/>
            </p:nvSpPr>
            <p:spPr bwMode="auto">
              <a:xfrm>
                <a:off x="3063874" y="431800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EE093E83-C9A9-EDF5-5086-DE3CB195FF3F}"/>
                  </a:ext>
                </a:extLst>
              </p:cNvPr>
              <p:cNvSpPr txBox="1"/>
              <p:nvPr/>
            </p:nvSpPr>
            <p:spPr bwMode="auto">
              <a:xfrm>
                <a:off x="3028949" y="431800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195" name="TextBox 194">
                <a:extLst>
                  <a:ext uri="{FF2B5EF4-FFF2-40B4-BE49-F238E27FC236}">
                    <a16:creationId xmlns:a16="http://schemas.microsoft.com/office/drawing/2014/main" id="{184538FF-F11D-E07D-0330-4FEB960D15EF}"/>
                  </a:ext>
                </a:extLst>
              </p:cNvPr>
              <p:cNvSpPr txBox="1"/>
              <p:nvPr/>
            </p:nvSpPr>
            <p:spPr bwMode="auto">
              <a:xfrm>
                <a:off x="3098799" y="431800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196" name="TextBox 195">
                <a:extLst>
                  <a:ext uri="{FF2B5EF4-FFF2-40B4-BE49-F238E27FC236}">
                    <a16:creationId xmlns:a16="http://schemas.microsoft.com/office/drawing/2014/main" id="{66823367-945C-1B71-D0D6-34F3F431828F}"/>
                  </a:ext>
                </a:extLst>
              </p:cNvPr>
              <p:cNvSpPr txBox="1"/>
              <p:nvPr/>
            </p:nvSpPr>
            <p:spPr bwMode="auto">
              <a:xfrm>
                <a:off x="3133724" y="431800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197" name="TextBox 196">
                <a:extLst>
                  <a:ext uri="{FF2B5EF4-FFF2-40B4-BE49-F238E27FC236}">
                    <a16:creationId xmlns:a16="http://schemas.microsoft.com/office/drawing/2014/main" id="{58492E81-5476-360B-4462-ED9F90849679}"/>
                  </a:ext>
                </a:extLst>
              </p:cNvPr>
              <p:cNvSpPr txBox="1"/>
              <p:nvPr/>
            </p:nvSpPr>
            <p:spPr bwMode="auto">
              <a:xfrm>
                <a:off x="3203574" y="426720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198" name="TextBox 197">
                <a:extLst>
                  <a:ext uri="{FF2B5EF4-FFF2-40B4-BE49-F238E27FC236}">
                    <a16:creationId xmlns:a16="http://schemas.microsoft.com/office/drawing/2014/main" id="{9BA7EFDF-8723-22B2-82E1-22F301BF0ADF}"/>
                  </a:ext>
                </a:extLst>
              </p:cNvPr>
              <p:cNvSpPr txBox="1"/>
              <p:nvPr/>
            </p:nvSpPr>
            <p:spPr bwMode="auto">
              <a:xfrm>
                <a:off x="3241674" y="426720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199" name="TextBox 198">
                <a:extLst>
                  <a:ext uri="{FF2B5EF4-FFF2-40B4-BE49-F238E27FC236}">
                    <a16:creationId xmlns:a16="http://schemas.microsoft.com/office/drawing/2014/main" id="{2B3FEC05-F2F4-DE98-197F-2520BF5B6DB3}"/>
                  </a:ext>
                </a:extLst>
              </p:cNvPr>
              <p:cNvSpPr txBox="1"/>
              <p:nvPr/>
            </p:nvSpPr>
            <p:spPr bwMode="auto">
              <a:xfrm>
                <a:off x="3171824" y="4270375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00" name="TextBox 199">
                <a:extLst>
                  <a:ext uri="{FF2B5EF4-FFF2-40B4-BE49-F238E27FC236}">
                    <a16:creationId xmlns:a16="http://schemas.microsoft.com/office/drawing/2014/main" id="{5787C20F-53E2-FA9F-C001-F350E417E853}"/>
                  </a:ext>
                </a:extLst>
              </p:cNvPr>
              <p:cNvSpPr txBox="1"/>
              <p:nvPr/>
            </p:nvSpPr>
            <p:spPr bwMode="auto">
              <a:xfrm>
                <a:off x="3314699" y="426720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01" name="TextBox 200">
                <a:extLst>
                  <a:ext uri="{FF2B5EF4-FFF2-40B4-BE49-F238E27FC236}">
                    <a16:creationId xmlns:a16="http://schemas.microsoft.com/office/drawing/2014/main" id="{05A4BDA3-3587-8179-DDBB-9000D3501601}"/>
                  </a:ext>
                </a:extLst>
              </p:cNvPr>
              <p:cNvSpPr txBox="1"/>
              <p:nvPr/>
            </p:nvSpPr>
            <p:spPr bwMode="auto">
              <a:xfrm>
                <a:off x="3279774" y="4270375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02" name="TextBox 201">
                <a:extLst>
                  <a:ext uri="{FF2B5EF4-FFF2-40B4-BE49-F238E27FC236}">
                    <a16:creationId xmlns:a16="http://schemas.microsoft.com/office/drawing/2014/main" id="{00BF8A8F-447E-9C09-E1DC-6E05889D8E7B}"/>
                  </a:ext>
                </a:extLst>
              </p:cNvPr>
              <p:cNvSpPr txBox="1"/>
              <p:nvPr/>
            </p:nvSpPr>
            <p:spPr bwMode="auto">
              <a:xfrm>
                <a:off x="3384549" y="4213225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03" name="TextBox 202">
                <a:extLst>
                  <a:ext uri="{FF2B5EF4-FFF2-40B4-BE49-F238E27FC236}">
                    <a16:creationId xmlns:a16="http://schemas.microsoft.com/office/drawing/2014/main" id="{03FFF776-5A13-3646-B004-5C2D283E19EE}"/>
                  </a:ext>
                </a:extLst>
              </p:cNvPr>
              <p:cNvSpPr txBox="1"/>
              <p:nvPr/>
            </p:nvSpPr>
            <p:spPr bwMode="auto">
              <a:xfrm>
                <a:off x="3349624" y="4270375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04" name="TextBox 203">
                <a:extLst>
                  <a:ext uri="{FF2B5EF4-FFF2-40B4-BE49-F238E27FC236}">
                    <a16:creationId xmlns:a16="http://schemas.microsoft.com/office/drawing/2014/main" id="{8B2176F1-F358-B36F-0FF2-FDC93E4D08B5}"/>
                  </a:ext>
                </a:extLst>
              </p:cNvPr>
              <p:cNvSpPr txBox="1"/>
              <p:nvPr/>
            </p:nvSpPr>
            <p:spPr bwMode="auto">
              <a:xfrm>
                <a:off x="3451224" y="416560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05" name="TextBox 204">
                <a:extLst>
                  <a:ext uri="{FF2B5EF4-FFF2-40B4-BE49-F238E27FC236}">
                    <a16:creationId xmlns:a16="http://schemas.microsoft.com/office/drawing/2014/main" id="{7E14AB30-6831-3823-9493-1355AB239025}"/>
                  </a:ext>
                </a:extLst>
              </p:cNvPr>
              <p:cNvSpPr txBox="1"/>
              <p:nvPr/>
            </p:nvSpPr>
            <p:spPr bwMode="auto">
              <a:xfrm>
                <a:off x="3489324" y="4111625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06" name="TextBox 205">
                <a:extLst>
                  <a:ext uri="{FF2B5EF4-FFF2-40B4-BE49-F238E27FC236}">
                    <a16:creationId xmlns:a16="http://schemas.microsoft.com/office/drawing/2014/main" id="{24EFE8E3-3A34-1E0E-99A3-110ACF15249E}"/>
                  </a:ext>
                </a:extLst>
              </p:cNvPr>
              <p:cNvSpPr txBox="1"/>
              <p:nvPr/>
            </p:nvSpPr>
            <p:spPr bwMode="auto">
              <a:xfrm>
                <a:off x="3419474" y="4162425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07" name="TextBox 206">
                <a:extLst>
                  <a:ext uri="{FF2B5EF4-FFF2-40B4-BE49-F238E27FC236}">
                    <a16:creationId xmlns:a16="http://schemas.microsoft.com/office/drawing/2014/main" id="{7D9E787E-5551-9D11-E23A-069E4DF4F6FD}"/>
                  </a:ext>
                </a:extLst>
              </p:cNvPr>
              <p:cNvSpPr txBox="1"/>
              <p:nvPr/>
            </p:nvSpPr>
            <p:spPr bwMode="auto">
              <a:xfrm>
                <a:off x="3594099" y="4054475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08" name="TextBox 207">
                <a:extLst>
                  <a:ext uri="{FF2B5EF4-FFF2-40B4-BE49-F238E27FC236}">
                    <a16:creationId xmlns:a16="http://schemas.microsoft.com/office/drawing/2014/main" id="{5716446D-29DC-3566-994A-B1E125685AA2}"/>
                  </a:ext>
                </a:extLst>
              </p:cNvPr>
              <p:cNvSpPr txBox="1"/>
              <p:nvPr/>
            </p:nvSpPr>
            <p:spPr bwMode="auto">
              <a:xfrm>
                <a:off x="3629024" y="405130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09" name="TextBox 208">
                <a:extLst>
                  <a:ext uri="{FF2B5EF4-FFF2-40B4-BE49-F238E27FC236}">
                    <a16:creationId xmlns:a16="http://schemas.microsoft.com/office/drawing/2014/main" id="{1AA36A99-6F87-B355-6295-C5548D01285F}"/>
                  </a:ext>
                </a:extLst>
              </p:cNvPr>
              <p:cNvSpPr txBox="1"/>
              <p:nvPr/>
            </p:nvSpPr>
            <p:spPr bwMode="auto">
              <a:xfrm>
                <a:off x="3663949" y="405130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10" name="TextBox 209">
                <a:extLst>
                  <a:ext uri="{FF2B5EF4-FFF2-40B4-BE49-F238E27FC236}">
                    <a16:creationId xmlns:a16="http://schemas.microsoft.com/office/drawing/2014/main" id="{68F48DF8-A091-8431-73EB-B0DCDFDB5B4C}"/>
                  </a:ext>
                </a:extLst>
              </p:cNvPr>
              <p:cNvSpPr txBox="1"/>
              <p:nvPr/>
            </p:nvSpPr>
            <p:spPr bwMode="auto">
              <a:xfrm>
                <a:off x="3559174" y="4111625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11" name="TextBox 210">
                <a:extLst>
                  <a:ext uri="{FF2B5EF4-FFF2-40B4-BE49-F238E27FC236}">
                    <a16:creationId xmlns:a16="http://schemas.microsoft.com/office/drawing/2014/main" id="{6E36F993-2D43-4AD0-2E79-774714B1C549}"/>
                  </a:ext>
                </a:extLst>
              </p:cNvPr>
              <p:cNvSpPr txBox="1"/>
              <p:nvPr/>
            </p:nvSpPr>
            <p:spPr bwMode="auto">
              <a:xfrm>
                <a:off x="3914774" y="3984625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12" name="TextBox 211">
                <a:extLst>
                  <a:ext uri="{FF2B5EF4-FFF2-40B4-BE49-F238E27FC236}">
                    <a16:creationId xmlns:a16="http://schemas.microsoft.com/office/drawing/2014/main" id="{F57ED9E6-AB96-53D1-E488-B66DA3AA4BA5}"/>
                  </a:ext>
                </a:extLst>
              </p:cNvPr>
              <p:cNvSpPr txBox="1"/>
              <p:nvPr/>
            </p:nvSpPr>
            <p:spPr bwMode="auto">
              <a:xfrm>
                <a:off x="3848099" y="4054475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13" name="TextBox 212">
                <a:extLst>
                  <a:ext uri="{FF2B5EF4-FFF2-40B4-BE49-F238E27FC236}">
                    <a16:creationId xmlns:a16="http://schemas.microsoft.com/office/drawing/2014/main" id="{2C69257E-1FF2-A237-F2DD-233B3DB54FDC}"/>
                  </a:ext>
                </a:extLst>
              </p:cNvPr>
              <p:cNvSpPr txBox="1"/>
              <p:nvPr/>
            </p:nvSpPr>
            <p:spPr bwMode="auto">
              <a:xfrm>
                <a:off x="3702049" y="405130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14" name="TextBox 213">
                <a:extLst>
                  <a:ext uri="{FF2B5EF4-FFF2-40B4-BE49-F238E27FC236}">
                    <a16:creationId xmlns:a16="http://schemas.microsoft.com/office/drawing/2014/main" id="{FCE1AFC1-4621-4D70-D250-FD3C4BB05406}"/>
                  </a:ext>
                </a:extLst>
              </p:cNvPr>
              <p:cNvSpPr txBox="1"/>
              <p:nvPr/>
            </p:nvSpPr>
            <p:spPr bwMode="auto">
              <a:xfrm>
                <a:off x="3883024" y="3984625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15" name="TextBox 214">
                <a:extLst>
                  <a:ext uri="{FF2B5EF4-FFF2-40B4-BE49-F238E27FC236}">
                    <a16:creationId xmlns:a16="http://schemas.microsoft.com/office/drawing/2014/main" id="{9092DD7E-0FC2-65D9-6809-C4AC9D3F49CB}"/>
                  </a:ext>
                </a:extLst>
              </p:cNvPr>
              <p:cNvSpPr txBox="1"/>
              <p:nvPr/>
            </p:nvSpPr>
            <p:spPr bwMode="auto">
              <a:xfrm>
                <a:off x="3743324" y="405130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16" name="TextBox 215">
                <a:extLst>
                  <a:ext uri="{FF2B5EF4-FFF2-40B4-BE49-F238E27FC236}">
                    <a16:creationId xmlns:a16="http://schemas.microsoft.com/office/drawing/2014/main" id="{1296083F-A33A-EA86-15D4-5BC657FEAC56}"/>
                  </a:ext>
                </a:extLst>
              </p:cNvPr>
              <p:cNvSpPr txBox="1"/>
              <p:nvPr/>
            </p:nvSpPr>
            <p:spPr bwMode="auto">
              <a:xfrm>
                <a:off x="3775074" y="4054475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17" name="TextBox 216">
                <a:extLst>
                  <a:ext uri="{FF2B5EF4-FFF2-40B4-BE49-F238E27FC236}">
                    <a16:creationId xmlns:a16="http://schemas.microsoft.com/office/drawing/2014/main" id="{D2082D31-E600-8581-0E2C-E66BCBF8E64B}"/>
                  </a:ext>
                </a:extLst>
              </p:cNvPr>
              <p:cNvSpPr txBox="1"/>
              <p:nvPr/>
            </p:nvSpPr>
            <p:spPr bwMode="auto">
              <a:xfrm>
                <a:off x="3813174" y="405130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18" name="TextBox 217">
                <a:extLst>
                  <a:ext uri="{FF2B5EF4-FFF2-40B4-BE49-F238E27FC236}">
                    <a16:creationId xmlns:a16="http://schemas.microsoft.com/office/drawing/2014/main" id="{073E22E4-D473-23B5-F591-AB8290B31EDA}"/>
                  </a:ext>
                </a:extLst>
              </p:cNvPr>
              <p:cNvSpPr txBox="1"/>
              <p:nvPr/>
            </p:nvSpPr>
            <p:spPr bwMode="auto">
              <a:xfrm>
                <a:off x="3952874" y="391795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19" name="TextBox 218">
                <a:extLst>
                  <a:ext uri="{FF2B5EF4-FFF2-40B4-BE49-F238E27FC236}">
                    <a16:creationId xmlns:a16="http://schemas.microsoft.com/office/drawing/2014/main" id="{0D379ED2-2C3D-5CB0-7934-8EEAFBE927DC}"/>
                  </a:ext>
                </a:extLst>
              </p:cNvPr>
              <p:cNvSpPr txBox="1"/>
              <p:nvPr/>
            </p:nvSpPr>
            <p:spPr bwMode="auto">
              <a:xfrm>
                <a:off x="4165599" y="3914775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20" name="TextBox 219">
                <a:extLst>
                  <a:ext uri="{FF2B5EF4-FFF2-40B4-BE49-F238E27FC236}">
                    <a16:creationId xmlns:a16="http://schemas.microsoft.com/office/drawing/2014/main" id="{189FF3B1-ADA4-823D-A530-BB7907C4802C}"/>
                  </a:ext>
                </a:extLst>
              </p:cNvPr>
              <p:cNvSpPr txBox="1"/>
              <p:nvPr/>
            </p:nvSpPr>
            <p:spPr bwMode="auto">
              <a:xfrm>
                <a:off x="4200524" y="3914775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21" name="TextBox 220">
                <a:extLst>
                  <a:ext uri="{FF2B5EF4-FFF2-40B4-BE49-F238E27FC236}">
                    <a16:creationId xmlns:a16="http://schemas.microsoft.com/office/drawing/2014/main" id="{84C4455F-2186-3D42-C04A-6CADD9B5AB42}"/>
                  </a:ext>
                </a:extLst>
              </p:cNvPr>
              <p:cNvSpPr txBox="1"/>
              <p:nvPr/>
            </p:nvSpPr>
            <p:spPr bwMode="auto">
              <a:xfrm>
                <a:off x="4130674" y="3914775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22" name="TextBox 221">
                <a:extLst>
                  <a:ext uri="{FF2B5EF4-FFF2-40B4-BE49-F238E27FC236}">
                    <a16:creationId xmlns:a16="http://schemas.microsoft.com/office/drawing/2014/main" id="{AACFB125-05DC-5B1A-5620-7E0DCADE67D7}"/>
                  </a:ext>
                </a:extLst>
              </p:cNvPr>
              <p:cNvSpPr txBox="1"/>
              <p:nvPr/>
            </p:nvSpPr>
            <p:spPr bwMode="auto">
              <a:xfrm>
                <a:off x="3987799" y="3914775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23" name="TextBox 222">
                <a:extLst>
                  <a:ext uri="{FF2B5EF4-FFF2-40B4-BE49-F238E27FC236}">
                    <a16:creationId xmlns:a16="http://schemas.microsoft.com/office/drawing/2014/main" id="{45FA8971-E84A-BB13-EBFD-AF0CEFE86BD8}"/>
                  </a:ext>
                </a:extLst>
              </p:cNvPr>
              <p:cNvSpPr txBox="1"/>
              <p:nvPr/>
            </p:nvSpPr>
            <p:spPr bwMode="auto">
              <a:xfrm>
                <a:off x="4025899" y="3914775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24" name="TextBox 223">
                <a:extLst>
                  <a:ext uri="{FF2B5EF4-FFF2-40B4-BE49-F238E27FC236}">
                    <a16:creationId xmlns:a16="http://schemas.microsoft.com/office/drawing/2014/main" id="{2870F365-8556-F00C-93C5-C750A7D17DCE}"/>
                  </a:ext>
                </a:extLst>
              </p:cNvPr>
              <p:cNvSpPr txBox="1"/>
              <p:nvPr/>
            </p:nvSpPr>
            <p:spPr bwMode="auto">
              <a:xfrm>
                <a:off x="4063999" y="3914775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25" name="TextBox 224">
                <a:extLst>
                  <a:ext uri="{FF2B5EF4-FFF2-40B4-BE49-F238E27FC236}">
                    <a16:creationId xmlns:a16="http://schemas.microsoft.com/office/drawing/2014/main" id="{B878E36D-0EA4-71DB-C426-B744B73500B4}"/>
                  </a:ext>
                </a:extLst>
              </p:cNvPr>
              <p:cNvSpPr txBox="1"/>
              <p:nvPr/>
            </p:nvSpPr>
            <p:spPr bwMode="auto">
              <a:xfrm>
                <a:off x="4235449" y="382905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26" name="TextBox 225">
                <a:extLst>
                  <a:ext uri="{FF2B5EF4-FFF2-40B4-BE49-F238E27FC236}">
                    <a16:creationId xmlns:a16="http://schemas.microsoft.com/office/drawing/2014/main" id="{FB0C6321-86D0-7AD5-4E40-3DF20ED446DD}"/>
                  </a:ext>
                </a:extLst>
              </p:cNvPr>
              <p:cNvSpPr txBox="1"/>
              <p:nvPr/>
            </p:nvSpPr>
            <p:spPr bwMode="auto">
              <a:xfrm>
                <a:off x="4806949" y="382905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27" name="TextBox 226">
                <a:extLst>
                  <a:ext uri="{FF2B5EF4-FFF2-40B4-BE49-F238E27FC236}">
                    <a16:creationId xmlns:a16="http://schemas.microsoft.com/office/drawing/2014/main" id="{125A2A01-80B7-8E73-6549-88ECD167D34E}"/>
                  </a:ext>
                </a:extLst>
              </p:cNvPr>
              <p:cNvSpPr txBox="1"/>
              <p:nvPr/>
            </p:nvSpPr>
            <p:spPr bwMode="auto">
              <a:xfrm>
                <a:off x="4270374" y="382905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28" name="TextBox 227">
                <a:extLst>
                  <a:ext uri="{FF2B5EF4-FFF2-40B4-BE49-F238E27FC236}">
                    <a16:creationId xmlns:a16="http://schemas.microsoft.com/office/drawing/2014/main" id="{2C8502DA-0C1A-1D20-BB41-944F859B1B46}"/>
                  </a:ext>
                </a:extLst>
              </p:cNvPr>
              <p:cNvSpPr txBox="1"/>
              <p:nvPr/>
            </p:nvSpPr>
            <p:spPr bwMode="auto">
              <a:xfrm>
                <a:off x="4737099" y="382905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29" name="TextBox 228">
                <a:extLst>
                  <a:ext uri="{FF2B5EF4-FFF2-40B4-BE49-F238E27FC236}">
                    <a16:creationId xmlns:a16="http://schemas.microsoft.com/office/drawing/2014/main" id="{45424C23-2CE4-2A7A-D224-0B6D83D31622}"/>
                  </a:ext>
                </a:extLst>
              </p:cNvPr>
              <p:cNvSpPr txBox="1"/>
              <p:nvPr/>
            </p:nvSpPr>
            <p:spPr bwMode="auto">
              <a:xfrm>
                <a:off x="5880099" y="382905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30" name="TextBox 229">
                <a:extLst>
                  <a:ext uri="{FF2B5EF4-FFF2-40B4-BE49-F238E27FC236}">
                    <a16:creationId xmlns:a16="http://schemas.microsoft.com/office/drawing/2014/main" id="{DA421DD2-1BE8-9ACE-64C7-A8754EDBB8A1}"/>
                  </a:ext>
                </a:extLst>
              </p:cNvPr>
              <p:cNvSpPr txBox="1"/>
              <p:nvPr/>
            </p:nvSpPr>
            <p:spPr bwMode="auto">
              <a:xfrm>
                <a:off x="5518149" y="382905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31" name="TextBox 230">
                <a:extLst>
                  <a:ext uri="{FF2B5EF4-FFF2-40B4-BE49-F238E27FC236}">
                    <a16:creationId xmlns:a16="http://schemas.microsoft.com/office/drawing/2014/main" id="{9F1CAD39-BF67-CF53-B7FA-7FB27F298E12}"/>
                  </a:ext>
                </a:extLst>
              </p:cNvPr>
              <p:cNvSpPr txBox="1"/>
              <p:nvPr/>
            </p:nvSpPr>
            <p:spPr bwMode="auto">
              <a:xfrm>
                <a:off x="5378449" y="382905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32" name="TextBox 231">
                <a:extLst>
                  <a:ext uri="{FF2B5EF4-FFF2-40B4-BE49-F238E27FC236}">
                    <a16:creationId xmlns:a16="http://schemas.microsoft.com/office/drawing/2014/main" id="{FFC45853-3682-AAA4-98E6-FF338D1FEDE8}"/>
                  </a:ext>
                </a:extLst>
              </p:cNvPr>
              <p:cNvSpPr txBox="1"/>
              <p:nvPr/>
            </p:nvSpPr>
            <p:spPr bwMode="auto">
              <a:xfrm>
                <a:off x="5311774" y="382905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33" name="TextBox 232">
                <a:extLst>
                  <a:ext uri="{FF2B5EF4-FFF2-40B4-BE49-F238E27FC236}">
                    <a16:creationId xmlns:a16="http://schemas.microsoft.com/office/drawing/2014/main" id="{BFB25B3A-9B32-E79A-485A-91295C75BD39}"/>
                  </a:ext>
                </a:extLst>
              </p:cNvPr>
              <p:cNvSpPr txBox="1"/>
              <p:nvPr/>
            </p:nvSpPr>
            <p:spPr bwMode="auto">
              <a:xfrm>
                <a:off x="5584824" y="382905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34" name="TextBox 233">
                <a:extLst>
                  <a:ext uri="{FF2B5EF4-FFF2-40B4-BE49-F238E27FC236}">
                    <a16:creationId xmlns:a16="http://schemas.microsoft.com/office/drawing/2014/main" id="{25732B95-3351-E394-3A2E-0441BABC3581}"/>
                  </a:ext>
                </a:extLst>
              </p:cNvPr>
              <p:cNvSpPr txBox="1"/>
              <p:nvPr/>
            </p:nvSpPr>
            <p:spPr bwMode="auto">
              <a:xfrm>
                <a:off x="5622924" y="382905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35" name="TextBox 234">
                <a:extLst>
                  <a:ext uri="{FF2B5EF4-FFF2-40B4-BE49-F238E27FC236}">
                    <a16:creationId xmlns:a16="http://schemas.microsoft.com/office/drawing/2014/main" id="{8C5AD6E0-5851-AD61-B7A5-78CFF379B484}"/>
                  </a:ext>
                </a:extLst>
              </p:cNvPr>
              <p:cNvSpPr txBox="1"/>
              <p:nvPr/>
            </p:nvSpPr>
            <p:spPr bwMode="auto">
              <a:xfrm>
                <a:off x="5695949" y="382905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36" name="TextBox 235">
                <a:extLst>
                  <a:ext uri="{FF2B5EF4-FFF2-40B4-BE49-F238E27FC236}">
                    <a16:creationId xmlns:a16="http://schemas.microsoft.com/office/drawing/2014/main" id="{54032730-A73F-113D-DC0A-4AABEF848F6B}"/>
                  </a:ext>
                </a:extLst>
              </p:cNvPr>
              <p:cNvSpPr txBox="1"/>
              <p:nvPr/>
            </p:nvSpPr>
            <p:spPr bwMode="auto">
              <a:xfrm>
                <a:off x="5807074" y="382905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37" name="TextBox 236">
                <a:extLst>
                  <a:ext uri="{FF2B5EF4-FFF2-40B4-BE49-F238E27FC236}">
                    <a16:creationId xmlns:a16="http://schemas.microsoft.com/office/drawing/2014/main" id="{35ECD51A-9832-35C2-5C64-0D67F2BEA45F}"/>
                  </a:ext>
                </a:extLst>
              </p:cNvPr>
              <p:cNvSpPr txBox="1"/>
              <p:nvPr/>
            </p:nvSpPr>
            <p:spPr bwMode="auto">
              <a:xfrm>
                <a:off x="5737224" y="382905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38" name="TextBox 237">
                <a:extLst>
                  <a:ext uri="{FF2B5EF4-FFF2-40B4-BE49-F238E27FC236}">
                    <a16:creationId xmlns:a16="http://schemas.microsoft.com/office/drawing/2014/main" id="{26C43D1B-3394-6CE4-4FAE-0F7A159D760F}"/>
                  </a:ext>
                </a:extLst>
              </p:cNvPr>
              <p:cNvSpPr txBox="1"/>
              <p:nvPr/>
            </p:nvSpPr>
            <p:spPr bwMode="auto">
              <a:xfrm>
                <a:off x="5772149" y="382905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40" name="TextBox 239">
                <a:extLst>
                  <a:ext uri="{FF2B5EF4-FFF2-40B4-BE49-F238E27FC236}">
                    <a16:creationId xmlns:a16="http://schemas.microsoft.com/office/drawing/2014/main" id="{8FAFE5BB-BE18-FA85-74E7-6E796B6F6FA1}"/>
                  </a:ext>
                </a:extLst>
              </p:cNvPr>
              <p:cNvSpPr txBox="1"/>
              <p:nvPr/>
            </p:nvSpPr>
            <p:spPr bwMode="auto">
              <a:xfrm>
                <a:off x="4308474" y="382905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41" name="TextBox 240">
                <a:extLst>
                  <a:ext uri="{FF2B5EF4-FFF2-40B4-BE49-F238E27FC236}">
                    <a16:creationId xmlns:a16="http://schemas.microsoft.com/office/drawing/2014/main" id="{9BD51951-5061-2CF2-FDCF-321753112AA5}"/>
                  </a:ext>
                </a:extLst>
              </p:cNvPr>
              <p:cNvSpPr txBox="1"/>
              <p:nvPr/>
            </p:nvSpPr>
            <p:spPr bwMode="auto">
              <a:xfrm>
                <a:off x="4340224" y="382905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42" name="TextBox 241">
                <a:extLst>
                  <a:ext uri="{FF2B5EF4-FFF2-40B4-BE49-F238E27FC236}">
                    <a16:creationId xmlns:a16="http://schemas.microsoft.com/office/drawing/2014/main" id="{092D1ED7-DB04-1F9B-E9D0-EB2A26F5EE2F}"/>
                  </a:ext>
                </a:extLst>
              </p:cNvPr>
              <p:cNvSpPr txBox="1"/>
              <p:nvPr/>
            </p:nvSpPr>
            <p:spPr bwMode="auto">
              <a:xfrm>
                <a:off x="4378324" y="382905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43" name="TextBox 242">
                <a:extLst>
                  <a:ext uri="{FF2B5EF4-FFF2-40B4-BE49-F238E27FC236}">
                    <a16:creationId xmlns:a16="http://schemas.microsoft.com/office/drawing/2014/main" id="{822DAB3F-F49A-74E8-BC8D-3054BF0BBE42}"/>
                  </a:ext>
                </a:extLst>
              </p:cNvPr>
              <p:cNvSpPr txBox="1"/>
              <p:nvPr/>
            </p:nvSpPr>
            <p:spPr bwMode="auto">
              <a:xfrm>
                <a:off x="4416424" y="382905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44" name="TextBox 243">
                <a:extLst>
                  <a:ext uri="{FF2B5EF4-FFF2-40B4-BE49-F238E27FC236}">
                    <a16:creationId xmlns:a16="http://schemas.microsoft.com/office/drawing/2014/main" id="{18D95029-A848-6D3C-8548-EA319369A548}"/>
                  </a:ext>
                </a:extLst>
              </p:cNvPr>
              <p:cNvSpPr txBox="1"/>
              <p:nvPr/>
            </p:nvSpPr>
            <p:spPr bwMode="auto">
              <a:xfrm>
                <a:off x="4702174" y="382905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45" name="TextBox 244">
                <a:extLst>
                  <a:ext uri="{FF2B5EF4-FFF2-40B4-BE49-F238E27FC236}">
                    <a16:creationId xmlns:a16="http://schemas.microsoft.com/office/drawing/2014/main" id="{88BFD60C-6D55-D1FF-9927-0F8DC797F5FE}"/>
                  </a:ext>
                </a:extLst>
              </p:cNvPr>
              <p:cNvSpPr txBox="1"/>
              <p:nvPr/>
            </p:nvSpPr>
            <p:spPr bwMode="auto">
              <a:xfrm>
                <a:off x="4454524" y="382905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46" name="TextBox 245">
                <a:extLst>
                  <a:ext uri="{FF2B5EF4-FFF2-40B4-BE49-F238E27FC236}">
                    <a16:creationId xmlns:a16="http://schemas.microsoft.com/office/drawing/2014/main" id="{10CA0205-EF23-5EB2-515B-7C98EEA5D511}"/>
                  </a:ext>
                </a:extLst>
              </p:cNvPr>
              <p:cNvSpPr txBox="1"/>
              <p:nvPr/>
            </p:nvSpPr>
            <p:spPr bwMode="auto">
              <a:xfrm>
                <a:off x="4492624" y="382905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47" name="TextBox 246">
                <a:extLst>
                  <a:ext uri="{FF2B5EF4-FFF2-40B4-BE49-F238E27FC236}">
                    <a16:creationId xmlns:a16="http://schemas.microsoft.com/office/drawing/2014/main" id="{42F58DBF-A6E4-FB89-774F-9967E99028A1}"/>
                  </a:ext>
                </a:extLst>
              </p:cNvPr>
              <p:cNvSpPr txBox="1"/>
              <p:nvPr/>
            </p:nvSpPr>
            <p:spPr bwMode="auto">
              <a:xfrm>
                <a:off x="4524374" y="382905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48" name="TextBox 247">
                <a:extLst>
                  <a:ext uri="{FF2B5EF4-FFF2-40B4-BE49-F238E27FC236}">
                    <a16:creationId xmlns:a16="http://schemas.microsoft.com/office/drawing/2014/main" id="{C5A174AB-8609-935D-C47C-E92B5E605CE0}"/>
                  </a:ext>
                </a:extLst>
              </p:cNvPr>
              <p:cNvSpPr txBox="1"/>
              <p:nvPr/>
            </p:nvSpPr>
            <p:spPr bwMode="auto">
              <a:xfrm>
                <a:off x="4664074" y="382905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49" name="TextBox 248">
                <a:extLst>
                  <a:ext uri="{FF2B5EF4-FFF2-40B4-BE49-F238E27FC236}">
                    <a16:creationId xmlns:a16="http://schemas.microsoft.com/office/drawing/2014/main" id="{41E07AF3-F31B-9AC0-2E8B-055D907C7700}"/>
                  </a:ext>
                </a:extLst>
              </p:cNvPr>
              <p:cNvSpPr txBox="1"/>
              <p:nvPr/>
            </p:nvSpPr>
            <p:spPr bwMode="auto">
              <a:xfrm>
                <a:off x="4594224" y="382905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50" name="TextBox 249">
                <a:extLst>
                  <a:ext uri="{FF2B5EF4-FFF2-40B4-BE49-F238E27FC236}">
                    <a16:creationId xmlns:a16="http://schemas.microsoft.com/office/drawing/2014/main" id="{ECFCE052-48B3-76CB-1A84-F60630F4B0BC}"/>
                  </a:ext>
                </a:extLst>
              </p:cNvPr>
              <p:cNvSpPr txBox="1"/>
              <p:nvPr/>
            </p:nvSpPr>
            <p:spPr bwMode="auto">
              <a:xfrm>
                <a:off x="4629149" y="382905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51" name="TextBox 250">
                <a:extLst>
                  <a:ext uri="{FF2B5EF4-FFF2-40B4-BE49-F238E27FC236}">
                    <a16:creationId xmlns:a16="http://schemas.microsoft.com/office/drawing/2014/main" id="{6C9E8691-B49E-D90D-C455-9554DE55FBDD}"/>
                  </a:ext>
                </a:extLst>
              </p:cNvPr>
              <p:cNvSpPr txBox="1"/>
              <p:nvPr/>
            </p:nvSpPr>
            <p:spPr bwMode="auto">
              <a:xfrm>
                <a:off x="4559299" y="382905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52" name="TextBox 251">
                <a:extLst>
                  <a:ext uri="{FF2B5EF4-FFF2-40B4-BE49-F238E27FC236}">
                    <a16:creationId xmlns:a16="http://schemas.microsoft.com/office/drawing/2014/main" id="{F7FAFE38-C3DD-46EE-BF5D-FC2D9819A049}"/>
                  </a:ext>
                </a:extLst>
              </p:cNvPr>
              <p:cNvSpPr txBox="1"/>
              <p:nvPr/>
            </p:nvSpPr>
            <p:spPr bwMode="auto">
              <a:xfrm>
                <a:off x="4879974" y="382905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53" name="TextBox 252">
                <a:extLst>
                  <a:ext uri="{FF2B5EF4-FFF2-40B4-BE49-F238E27FC236}">
                    <a16:creationId xmlns:a16="http://schemas.microsoft.com/office/drawing/2014/main" id="{BF41B35D-D9A4-3658-22D0-2EBDFF26DBAC}"/>
                  </a:ext>
                </a:extLst>
              </p:cNvPr>
              <p:cNvSpPr txBox="1"/>
              <p:nvPr/>
            </p:nvSpPr>
            <p:spPr bwMode="auto">
              <a:xfrm>
                <a:off x="4911724" y="382905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54" name="TextBox 253">
                <a:extLst>
                  <a:ext uri="{FF2B5EF4-FFF2-40B4-BE49-F238E27FC236}">
                    <a16:creationId xmlns:a16="http://schemas.microsoft.com/office/drawing/2014/main" id="{4AC21103-0D5C-68AF-B602-5A07A84D0ACB}"/>
                  </a:ext>
                </a:extLst>
              </p:cNvPr>
              <p:cNvSpPr txBox="1"/>
              <p:nvPr/>
            </p:nvSpPr>
            <p:spPr bwMode="auto">
              <a:xfrm>
                <a:off x="5235574" y="382905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55" name="TextBox 254">
                <a:extLst>
                  <a:ext uri="{FF2B5EF4-FFF2-40B4-BE49-F238E27FC236}">
                    <a16:creationId xmlns:a16="http://schemas.microsoft.com/office/drawing/2014/main" id="{8A9F883A-AF06-BAFF-5FD7-B015D6C4BBA4}"/>
                  </a:ext>
                </a:extLst>
              </p:cNvPr>
              <p:cNvSpPr txBox="1"/>
              <p:nvPr/>
            </p:nvSpPr>
            <p:spPr bwMode="auto">
              <a:xfrm>
                <a:off x="4946649" y="382905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56" name="TextBox 255">
                <a:extLst>
                  <a:ext uri="{FF2B5EF4-FFF2-40B4-BE49-F238E27FC236}">
                    <a16:creationId xmlns:a16="http://schemas.microsoft.com/office/drawing/2014/main" id="{F2EF9234-46D7-A2E7-AF1D-3F84E2D0E224}"/>
                  </a:ext>
                </a:extLst>
              </p:cNvPr>
              <p:cNvSpPr txBox="1"/>
              <p:nvPr/>
            </p:nvSpPr>
            <p:spPr bwMode="auto">
              <a:xfrm>
                <a:off x="4991099" y="382905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57" name="TextBox 256">
                <a:extLst>
                  <a:ext uri="{FF2B5EF4-FFF2-40B4-BE49-F238E27FC236}">
                    <a16:creationId xmlns:a16="http://schemas.microsoft.com/office/drawing/2014/main" id="{7B6CA355-0C00-D557-79F0-A453D8053437}"/>
                  </a:ext>
                </a:extLst>
              </p:cNvPr>
              <p:cNvSpPr txBox="1"/>
              <p:nvPr/>
            </p:nvSpPr>
            <p:spPr bwMode="auto">
              <a:xfrm>
                <a:off x="5022849" y="382905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58" name="TextBox 257">
                <a:extLst>
                  <a:ext uri="{FF2B5EF4-FFF2-40B4-BE49-F238E27FC236}">
                    <a16:creationId xmlns:a16="http://schemas.microsoft.com/office/drawing/2014/main" id="{47F4DE5A-FECB-AD14-E9B4-0ECD8B6D0475}"/>
                  </a:ext>
                </a:extLst>
              </p:cNvPr>
              <p:cNvSpPr txBox="1"/>
              <p:nvPr/>
            </p:nvSpPr>
            <p:spPr bwMode="auto">
              <a:xfrm>
                <a:off x="5197474" y="382905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59" name="TextBox 258">
                <a:extLst>
                  <a:ext uri="{FF2B5EF4-FFF2-40B4-BE49-F238E27FC236}">
                    <a16:creationId xmlns:a16="http://schemas.microsoft.com/office/drawing/2014/main" id="{183C113A-F665-F2A4-8767-74748B5C26D9}"/>
                  </a:ext>
                </a:extLst>
              </p:cNvPr>
              <p:cNvSpPr txBox="1"/>
              <p:nvPr/>
            </p:nvSpPr>
            <p:spPr bwMode="auto">
              <a:xfrm>
                <a:off x="5054599" y="382905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60" name="TextBox 259">
                <a:extLst>
                  <a:ext uri="{FF2B5EF4-FFF2-40B4-BE49-F238E27FC236}">
                    <a16:creationId xmlns:a16="http://schemas.microsoft.com/office/drawing/2014/main" id="{36D6D237-C885-3B5D-7199-D16F2FB3E354}"/>
                  </a:ext>
                </a:extLst>
              </p:cNvPr>
              <p:cNvSpPr txBox="1"/>
              <p:nvPr/>
            </p:nvSpPr>
            <p:spPr bwMode="auto">
              <a:xfrm>
                <a:off x="5092699" y="382905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61" name="TextBox 260">
                <a:extLst>
                  <a:ext uri="{FF2B5EF4-FFF2-40B4-BE49-F238E27FC236}">
                    <a16:creationId xmlns:a16="http://schemas.microsoft.com/office/drawing/2014/main" id="{E99C72EC-5BE8-30FE-0E99-B44B33EF2825}"/>
                  </a:ext>
                </a:extLst>
              </p:cNvPr>
              <p:cNvSpPr txBox="1"/>
              <p:nvPr/>
            </p:nvSpPr>
            <p:spPr bwMode="auto">
              <a:xfrm>
                <a:off x="5162549" y="382905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  <p:sp>
            <p:nvSpPr>
              <p:cNvPr id="262" name="TextBox 261">
                <a:extLst>
                  <a:ext uri="{FF2B5EF4-FFF2-40B4-BE49-F238E27FC236}">
                    <a16:creationId xmlns:a16="http://schemas.microsoft.com/office/drawing/2014/main" id="{EEA55346-9ED3-20DE-3B40-367B89D9F9D4}"/>
                  </a:ext>
                </a:extLst>
              </p:cNvPr>
              <p:cNvSpPr txBox="1"/>
              <p:nvPr/>
            </p:nvSpPr>
            <p:spPr bwMode="auto">
              <a:xfrm>
                <a:off x="5130799" y="3829050"/>
                <a:ext cx="18732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3"/>
                    </a:solidFill>
                    <a:effectLst/>
                    <a:uLnTx/>
                    <a:uFillTx/>
                    <a:latin typeface="Poppins" panose="00000500000000000000" pitchFamily="2" charset="0"/>
                    <a:cs typeface="Poppins" panose="00000500000000000000" pitchFamily="2" charset="0"/>
                  </a:rPr>
                  <a:t>+</a:t>
                </a:r>
              </a:p>
            </p:txBody>
          </p:sp>
        </p:grp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74513EAE-1AD2-763A-BC0F-727F3AA49DD5}"/>
                </a:ext>
              </a:extLst>
            </p:cNvPr>
            <p:cNvSpPr/>
            <p:nvPr/>
          </p:nvSpPr>
          <p:spPr bwMode="auto">
            <a:xfrm>
              <a:off x="2095500" y="3987800"/>
              <a:ext cx="3883025" cy="787400"/>
            </a:xfrm>
            <a:custGeom>
              <a:avLst/>
              <a:gdLst>
                <a:gd name="connsiteX0" fmla="*/ 3883025 w 3883025"/>
                <a:gd name="connsiteY0" fmla="*/ 0 h 787400"/>
                <a:gd name="connsiteX1" fmla="*/ 2238375 w 3883025"/>
                <a:gd name="connsiteY1" fmla="*/ 0 h 787400"/>
                <a:gd name="connsiteX2" fmla="*/ 2238375 w 3883025"/>
                <a:gd name="connsiteY2" fmla="*/ 85725 h 787400"/>
                <a:gd name="connsiteX3" fmla="*/ 1949450 w 3883025"/>
                <a:gd name="connsiteY3" fmla="*/ 85725 h 787400"/>
                <a:gd name="connsiteX4" fmla="*/ 1949450 w 3883025"/>
                <a:gd name="connsiteY4" fmla="*/ 161925 h 787400"/>
                <a:gd name="connsiteX5" fmla="*/ 1873250 w 3883025"/>
                <a:gd name="connsiteY5" fmla="*/ 161925 h 787400"/>
                <a:gd name="connsiteX6" fmla="*/ 1873250 w 3883025"/>
                <a:gd name="connsiteY6" fmla="*/ 225425 h 787400"/>
                <a:gd name="connsiteX7" fmla="*/ 1593850 w 3883025"/>
                <a:gd name="connsiteY7" fmla="*/ 225425 h 787400"/>
                <a:gd name="connsiteX8" fmla="*/ 1593850 w 3883025"/>
                <a:gd name="connsiteY8" fmla="*/ 288925 h 787400"/>
                <a:gd name="connsiteX9" fmla="*/ 1492250 w 3883025"/>
                <a:gd name="connsiteY9" fmla="*/ 288925 h 787400"/>
                <a:gd name="connsiteX10" fmla="*/ 1492250 w 3883025"/>
                <a:gd name="connsiteY10" fmla="*/ 330200 h 787400"/>
                <a:gd name="connsiteX11" fmla="*/ 1419225 w 3883025"/>
                <a:gd name="connsiteY11" fmla="*/ 330200 h 787400"/>
                <a:gd name="connsiteX12" fmla="*/ 1419225 w 3883025"/>
                <a:gd name="connsiteY12" fmla="*/ 390525 h 787400"/>
                <a:gd name="connsiteX13" fmla="*/ 1384300 w 3883025"/>
                <a:gd name="connsiteY13" fmla="*/ 390525 h 787400"/>
                <a:gd name="connsiteX14" fmla="*/ 1384300 w 3883025"/>
                <a:gd name="connsiteY14" fmla="*/ 441325 h 787400"/>
                <a:gd name="connsiteX15" fmla="*/ 1171575 w 3883025"/>
                <a:gd name="connsiteY15" fmla="*/ 441325 h 787400"/>
                <a:gd name="connsiteX16" fmla="*/ 1171575 w 3883025"/>
                <a:gd name="connsiteY16" fmla="*/ 492125 h 787400"/>
                <a:gd name="connsiteX17" fmla="*/ 930275 w 3883025"/>
                <a:gd name="connsiteY17" fmla="*/ 492125 h 787400"/>
                <a:gd name="connsiteX18" fmla="*/ 930275 w 3883025"/>
                <a:gd name="connsiteY18" fmla="*/ 530225 h 787400"/>
                <a:gd name="connsiteX19" fmla="*/ 819150 w 3883025"/>
                <a:gd name="connsiteY19" fmla="*/ 530225 h 787400"/>
                <a:gd name="connsiteX20" fmla="*/ 819150 w 3883025"/>
                <a:gd name="connsiteY20" fmla="*/ 577850 h 787400"/>
                <a:gd name="connsiteX21" fmla="*/ 777875 w 3883025"/>
                <a:gd name="connsiteY21" fmla="*/ 577850 h 787400"/>
                <a:gd name="connsiteX22" fmla="*/ 777875 w 3883025"/>
                <a:gd name="connsiteY22" fmla="*/ 622300 h 787400"/>
                <a:gd name="connsiteX23" fmla="*/ 593725 w 3883025"/>
                <a:gd name="connsiteY23" fmla="*/ 622300 h 787400"/>
                <a:gd name="connsiteX24" fmla="*/ 593725 w 3883025"/>
                <a:gd name="connsiteY24" fmla="*/ 660400 h 787400"/>
                <a:gd name="connsiteX25" fmla="*/ 457200 w 3883025"/>
                <a:gd name="connsiteY25" fmla="*/ 660400 h 787400"/>
                <a:gd name="connsiteX26" fmla="*/ 457200 w 3883025"/>
                <a:gd name="connsiteY26" fmla="*/ 708025 h 787400"/>
                <a:gd name="connsiteX27" fmla="*/ 412750 w 3883025"/>
                <a:gd name="connsiteY27" fmla="*/ 708025 h 787400"/>
                <a:gd name="connsiteX28" fmla="*/ 412750 w 3883025"/>
                <a:gd name="connsiteY28" fmla="*/ 749300 h 787400"/>
                <a:gd name="connsiteX29" fmla="*/ 381000 w 3883025"/>
                <a:gd name="connsiteY29" fmla="*/ 749300 h 787400"/>
                <a:gd name="connsiteX30" fmla="*/ 381000 w 3883025"/>
                <a:gd name="connsiteY30" fmla="*/ 787400 h 787400"/>
                <a:gd name="connsiteX31" fmla="*/ 0 w 3883025"/>
                <a:gd name="connsiteY31" fmla="*/ 787400 h 787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883025" h="787400">
                  <a:moveTo>
                    <a:pt x="3883025" y="0"/>
                  </a:moveTo>
                  <a:lnTo>
                    <a:pt x="2238375" y="0"/>
                  </a:lnTo>
                  <a:lnTo>
                    <a:pt x="2238375" y="85725"/>
                  </a:lnTo>
                  <a:lnTo>
                    <a:pt x="1949450" y="85725"/>
                  </a:lnTo>
                  <a:lnTo>
                    <a:pt x="1949450" y="161925"/>
                  </a:lnTo>
                  <a:lnTo>
                    <a:pt x="1873250" y="161925"/>
                  </a:lnTo>
                  <a:lnTo>
                    <a:pt x="1873250" y="225425"/>
                  </a:lnTo>
                  <a:lnTo>
                    <a:pt x="1593850" y="225425"/>
                  </a:lnTo>
                  <a:lnTo>
                    <a:pt x="1593850" y="288925"/>
                  </a:lnTo>
                  <a:lnTo>
                    <a:pt x="1492250" y="288925"/>
                  </a:lnTo>
                  <a:lnTo>
                    <a:pt x="1492250" y="330200"/>
                  </a:lnTo>
                  <a:lnTo>
                    <a:pt x="1419225" y="330200"/>
                  </a:lnTo>
                  <a:lnTo>
                    <a:pt x="1419225" y="390525"/>
                  </a:lnTo>
                  <a:lnTo>
                    <a:pt x="1384300" y="390525"/>
                  </a:lnTo>
                  <a:lnTo>
                    <a:pt x="1384300" y="441325"/>
                  </a:lnTo>
                  <a:lnTo>
                    <a:pt x="1171575" y="441325"/>
                  </a:lnTo>
                  <a:lnTo>
                    <a:pt x="1171575" y="492125"/>
                  </a:lnTo>
                  <a:lnTo>
                    <a:pt x="930275" y="492125"/>
                  </a:lnTo>
                  <a:lnTo>
                    <a:pt x="930275" y="530225"/>
                  </a:lnTo>
                  <a:lnTo>
                    <a:pt x="819150" y="530225"/>
                  </a:lnTo>
                  <a:lnTo>
                    <a:pt x="819150" y="577850"/>
                  </a:lnTo>
                  <a:lnTo>
                    <a:pt x="777875" y="577850"/>
                  </a:lnTo>
                  <a:lnTo>
                    <a:pt x="777875" y="622300"/>
                  </a:lnTo>
                  <a:lnTo>
                    <a:pt x="593725" y="622300"/>
                  </a:lnTo>
                  <a:lnTo>
                    <a:pt x="593725" y="660400"/>
                  </a:lnTo>
                  <a:lnTo>
                    <a:pt x="457200" y="660400"/>
                  </a:lnTo>
                  <a:lnTo>
                    <a:pt x="457200" y="708025"/>
                  </a:lnTo>
                  <a:lnTo>
                    <a:pt x="412750" y="708025"/>
                  </a:lnTo>
                  <a:lnTo>
                    <a:pt x="412750" y="749300"/>
                  </a:lnTo>
                  <a:lnTo>
                    <a:pt x="381000" y="749300"/>
                  </a:lnTo>
                  <a:lnTo>
                    <a:pt x="381000" y="787400"/>
                  </a:lnTo>
                  <a:lnTo>
                    <a:pt x="0" y="787400"/>
                  </a:lnTo>
                </a:path>
              </a:pathLst>
            </a:custGeom>
            <a:noFill/>
            <a:ln w="28575">
              <a:solidFill>
                <a:schemeClr val="accent3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EED5F7B-FCA6-B509-85FA-7A480D2D2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Faster HBV DNA Suppression Improves Clinical Outcomes</a:t>
            </a:r>
          </a:p>
        </p:txBody>
      </p:sp>
      <p:sp>
        <p:nvSpPr>
          <p:cNvPr id="155" name="Content Placeholder 154">
            <a:extLst>
              <a:ext uri="{FF2B5EF4-FFF2-40B4-BE49-F238E27FC236}">
                <a16:creationId xmlns:a16="http://schemas.microsoft.com/office/drawing/2014/main" id="{F3C388CE-A263-64C9-C493-52E8AA23F6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/>
              <a:t>Retrospective cohort study of 325 HBeAg-positive patients with chronic HBV infection on antiviral therapy between 2007-2013 in Seoul, Korea</a:t>
            </a:r>
          </a:p>
          <a:p>
            <a:endParaRPr lang="en-US" sz="20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E0083B-B3F8-9104-0778-9E589946EDA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/>
              <a:t>Nam. J Viral Hepat. 2018;25:552.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DD7FF490-F987-24B7-BD10-60E296D6A8F8}"/>
              </a:ext>
            </a:extLst>
          </p:cNvPr>
          <p:cNvSpPr txBox="1"/>
          <p:nvPr/>
        </p:nvSpPr>
        <p:spPr>
          <a:xfrm>
            <a:off x="7508327" y="4920586"/>
            <a:ext cx="36681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Mo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3894514F-D6F1-F88A-B623-055269DB53F9}"/>
              </a:ext>
            </a:extLst>
          </p:cNvPr>
          <p:cNvSpPr txBox="1"/>
          <p:nvPr/>
        </p:nvSpPr>
        <p:spPr>
          <a:xfrm rot="16200000">
            <a:off x="5434541" y="3326715"/>
            <a:ext cx="29460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Cumulative Incidence of HCC</a:t>
            </a:r>
          </a:p>
        </p:txBody>
      </p:sp>
      <p:sp>
        <p:nvSpPr>
          <p:cNvPr id="117" name="Freeform: Shape 116">
            <a:extLst>
              <a:ext uri="{FF2B5EF4-FFF2-40B4-BE49-F238E27FC236}">
                <a16:creationId xmlns:a16="http://schemas.microsoft.com/office/drawing/2014/main" id="{5E2B93D3-EA99-A0CE-1D17-EB03A2FB56F6}"/>
              </a:ext>
            </a:extLst>
          </p:cNvPr>
          <p:cNvSpPr/>
          <p:nvPr/>
        </p:nvSpPr>
        <p:spPr>
          <a:xfrm>
            <a:off x="7209037" y="2020077"/>
            <a:ext cx="4187952" cy="2671239"/>
          </a:xfrm>
          <a:custGeom>
            <a:avLst/>
            <a:gdLst>
              <a:gd name="connsiteX0" fmla="*/ 0 w 7294033"/>
              <a:gd name="connsiteY0" fmla="*/ 0 h 3627967"/>
              <a:gd name="connsiteX1" fmla="*/ 0 w 7294033"/>
              <a:gd name="connsiteY1" fmla="*/ 3627967 h 3627967"/>
              <a:gd name="connsiteX2" fmla="*/ 7294033 w 7294033"/>
              <a:gd name="connsiteY2" fmla="*/ 3627967 h 3627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94033" h="3627967">
                <a:moveTo>
                  <a:pt x="0" y="0"/>
                </a:moveTo>
                <a:lnTo>
                  <a:pt x="0" y="3627967"/>
                </a:lnTo>
                <a:lnTo>
                  <a:pt x="7294033" y="3627967"/>
                </a:lnTo>
              </a:path>
            </a:pathLst>
          </a:cu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205BD15F-D0E1-B415-13CD-7C86DD99F1DF}"/>
              </a:ext>
            </a:extLst>
          </p:cNvPr>
          <p:cNvSpPr txBox="1"/>
          <p:nvPr/>
        </p:nvSpPr>
        <p:spPr>
          <a:xfrm>
            <a:off x="7539860" y="1906000"/>
            <a:ext cx="38335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Viral Suppression at 2 Yr</a:t>
            </a:r>
            <a:endParaRPr kumimoji="0" lang="en-US" sz="1600" b="0" i="1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54" name="Text Placeholder 11">
            <a:extLst>
              <a:ext uri="{FF2B5EF4-FFF2-40B4-BE49-F238E27FC236}">
                <a16:creationId xmlns:a16="http://schemas.microsoft.com/office/drawing/2014/main" id="{78E67BF2-0E86-F25A-04E5-04D71FEC8D6F}"/>
              </a:ext>
            </a:extLst>
          </p:cNvPr>
          <p:cNvSpPr txBox="1">
            <a:spLocks/>
          </p:cNvSpPr>
          <p:nvPr/>
        </p:nvSpPr>
        <p:spPr>
          <a:xfrm>
            <a:off x="642931" y="5774552"/>
            <a:ext cx="11104356" cy="66110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3EBEB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40080" indent="-18288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3EBEB2"/>
              </a:buClr>
              <a:buFont typeface="System Font Regular"/>
              <a:buChar char="–"/>
              <a:defRPr sz="1400" kern="120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005840" indent="-18288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3EBEB2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280160" indent="-16459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3EBEB2"/>
              </a:buClr>
              <a:buFont typeface="System Font Regular"/>
              <a:buChar char="–"/>
              <a:defRPr sz="1000" kern="120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1554480" indent="-13716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3EBEB2"/>
              </a:buClr>
              <a:buFont typeface="Arial" panose="020B0604020202020204" pitchFamily="34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Cumulative HCC incidence significantly lower in </a:t>
            </a:r>
            <a:r>
              <a:rPr lang="en-US" b="1">
                <a:solidFill>
                  <a:srgbClr val="E1471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patients with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complete viral suppression</a:t>
            </a:r>
            <a:r>
              <a:rPr kumimoji="0" lang="en-US" b="1" i="0" u="none" strike="noStrike" kern="1200" cap="none" spc="0" normalizeH="0" baseline="30000" noProof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(12 IU/mL) </a:t>
            </a:r>
            <a:r>
              <a:rPr lang="en-US" b="1">
                <a:solidFill>
                  <a:srgbClr val="E1471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with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in 1-2 yr</a:t>
            </a: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srgbClr val="E1471D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38C25C-82D8-6245-A657-889832539356}"/>
              </a:ext>
            </a:extLst>
          </p:cNvPr>
          <p:cNvSpPr txBox="1"/>
          <p:nvPr/>
        </p:nvSpPr>
        <p:spPr bwMode="auto">
          <a:xfrm>
            <a:off x="7641657" y="2442025"/>
            <a:ext cx="103789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0" cap="none" spc="0" normalizeH="0" baseline="0" noProof="0">
                <a:ln>
                  <a:noFill/>
                </a:ln>
                <a:solidFill>
                  <a:srgbClr val="283241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P </a:t>
            </a: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283241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= .032</a:t>
            </a:r>
            <a:endParaRPr kumimoji="0" lang="en-US" sz="1400" b="0" i="1" u="none" strike="noStrike" kern="0" cap="none" spc="0" normalizeH="0" baseline="0" noProof="0">
              <a:ln>
                <a:noFill/>
              </a:ln>
              <a:solidFill>
                <a:srgbClr val="283241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0DF5AE4-5B91-5E98-E702-CE3024444ECC}"/>
              </a:ext>
            </a:extLst>
          </p:cNvPr>
          <p:cNvGrpSpPr/>
          <p:nvPr/>
        </p:nvGrpSpPr>
        <p:grpSpPr>
          <a:xfrm>
            <a:off x="7508329" y="4683744"/>
            <a:ext cx="3836275" cy="71029"/>
            <a:chOff x="7508329" y="4683744"/>
            <a:chExt cx="3836275" cy="71029"/>
          </a:xfrm>
        </p:grpSpPr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2E2CE559-EF29-52C5-D5F5-FF205DA3B57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7488614" y="4722769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6F450A25-7152-F71F-68A6-7135C2316C3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334944" y="4722769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F88EE731-5A2D-F33C-5879-DA8DEEB4933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9179495" y="4722768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0CC3824E-6A90-F2A5-119A-08D228C8DEA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0024046" y="4722768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8EC8C02E-93AD-4565-B4CA-D2051521C8E4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10868598" y="4722768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A1334E77-1937-3560-42A8-8DE57267494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08329" y="4683744"/>
              <a:ext cx="3836275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90F5144-CE42-B710-CA1B-1BE9F545E3D6}"/>
              </a:ext>
            </a:extLst>
          </p:cNvPr>
          <p:cNvGrpSpPr/>
          <p:nvPr/>
        </p:nvGrpSpPr>
        <p:grpSpPr>
          <a:xfrm>
            <a:off x="7455779" y="2213813"/>
            <a:ext cx="64839" cy="2480442"/>
            <a:chOff x="7455779" y="2213813"/>
            <a:chExt cx="64839" cy="2480442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70613F3E-828E-3948-FDC7-8B76463A3FF8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520618" y="2213813"/>
              <a:ext cx="0" cy="2480442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E047302-3EAE-5B74-D020-BF73A9046F4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55779" y="2224324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6E7C6AB-7A08-1FCF-2922-533D264F10C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55779" y="3044131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5047E90-4EAE-1B08-92A9-5D112076CC2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55779" y="3863938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11594EC-2BF5-F8AB-04C3-C58B547943A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55779" y="4683744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A3FF8AB-75B3-445D-B82F-64A3460E5A89}"/>
              </a:ext>
            </a:extLst>
          </p:cNvPr>
          <p:cNvSpPr txBox="1"/>
          <p:nvPr/>
        </p:nvSpPr>
        <p:spPr>
          <a:xfrm>
            <a:off x="10666687" y="4705124"/>
            <a:ext cx="499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96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C36B724-764F-6EE8-6E21-A60283122B18}"/>
              </a:ext>
            </a:extLst>
          </p:cNvPr>
          <p:cNvSpPr txBox="1"/>
          <p:nvPr/>
        </p:nvSpPr>
        <p:spPr>
          <a:xfrm>
            <a:off x="7277101" y="4705124"/>
            <a:ext cx="499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E3CD76-933F-61E2-9C1E-6B2E507B3969}"/>
              </a:ext>
            </a:extLst>
          </p:cNvPr>
          <p:cNvSpPr txBox="1"/>
          <p:nvPr/>
        </p:nvSpPr>
        <p:spPr>
          <a:xfrm>
            <a:off x="8124498" y="4705124"/>
            <a:ext cx="499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5A2A275-4A65-4B1C-4DC7-D3428A36692D}"/>
              </a:ext>
            </a:extLst>
          </p:cNvPr>
          <p:cNvSpPr txBox="1"/>
          <p:nvPr/>
        </p:nvSpPr>
        <p:spPr>
          <a:xfrm>
            <a:off x="8971895" y="4705124"/>
            <a:ext cx="499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48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00726A0-DCA1-4322-C8D8-197D1CF0C816}"/>
              </a:ext>
            </a:extLst>
          </p:cNvPr>
          <p:cNvSpPr txBox="1"/>
          <p:nvPr/>
        </p:nvSpPr>
        <p:spPr>
          <a:xfrm>
            <a:off x="9819292" y="4705124"/>
            <a:ext cx="499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72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F629D2F-8FDA-BEE5-C0A6-700F91B3F7FB}"/>
              </a:ext>
            </a:extLst>
          </p:cNvPr>
          <p:cNvSpPr txBox="1"/>
          <p:nvPr/>
        </p:nvSpPr>
        <p:spPr>
          <a:xfrm>
            <a:off x="7005145" y="2061772"/>
            <a:ext cx="499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0.3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DD5C477-C9A3-101B-563A-71DDC4A600ED}"/>
              </a:ext>
            </a:extLst>
          </p:cNvPr>
          <p:cNvSpPr txBox="1"/>
          <p:nvPr/>
        </p:nvSpPr>
        <p:spPr>
          <a:xfrm>
            <a:off x="7005145" y="2879827"/>
            <a:ext cx="499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0.2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3BF4D6A-B258-600D-7643-26421E58E44D}"/>
              </a:ext>
            </a:extLst>
          </p:cNvPr>
          <p:cNvSpPr txBox="1"/>
          <p:nvPr/>
        </p:nvSpPr>
        <p:spPr>
          <a:xfrm>
            <a:off x="7005145" y="3697882"/>
            <a:ext cx="499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0.1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EC6F13B-694D-A50A-28D9-57749C08DA29}"/>
              </a:ext>
            </a:extLst>
          </p:cNvPr>
          <p:cNvSpPr txBox="1"/>
          <p:nvPr/>
        </p:nvSpPr>
        <p:spPr>
          <a:xfrm>
            <a:off x="7005145" y="4515938"/>
            <a:ext cx="499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F96086E-5A7C-892D-5BEA-0CEC4A974876}"/>
              </a:ext>
            </a:extLst>
          </p:cNvPr>
          <p:cNvSpPr txBox="1"/>
          <p:nvPr/>
        </p:nvSpPr>
        <p:spPr>
          <a:xfrm>
            <a:off x="6057901" y="4994160"/>
            <a:ext cx="18425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defRPr/>
            </a:pPr>
            <a:r>
              <a:rPr lang="en-US" sz="1200" b="1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Patients at Risk, n</a:t>
            </a:r>
          </a:p>
          <a:p>
            <a:pPr marL="0" marR="0" lvl="0" indent="0" algn="l" defTabSz="4572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Suppression (-)</a:t>
            </a:r>
          </a:p>
          <a:p>
            <a:pPr marL="0" marR="0" lvl="0" indent="0" algn="l" defTabSz="4572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Suppression (+)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BE58DF1-051D-5DC9-628A-EA27B9648F55}"/>
              </a:ext>
            </a:extLst>
          </p:cNvPr>
          <p:cNvSpPr txBox="1"/>
          <p:nvPr/>
        </p:nvSpPr>
        <p:spPr>
          <a:xfrm>
            <a:off x="7282356" y="5209604"/>
            <a:ext cx="478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123</a:t>
            </a:r>
            <a:b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202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FF2865A-3002-1098-DAF8-72355B1EAFB9}"/>
              </a:ext>
            </a:extLst>
          </p:cNvPr>
          <p:cNvSpPr txBox="1"/>
          <p:nvPr/>
        </p:nvSpPr>
        <p:spPr>
          <a:xfrm>
            <a:off x="8128439" y="5209604"/>
            <a:ext cx="478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106</a:t>
            </a:r>
            <a:b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179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F44235A-D3B4-9D96-80C7-AC5EDF4E3FA6}"/>
              </a:ext>
            </a:extLst>
          </p:cNvPr>
          <p:cNvSpPr txBox="1"/>
          <p:nvPr/>
        </p:nvSpPr>
        <p:spPr>
          <a:xfrm>
            <a:off x="8974522" y="5209604"/>
            <a:ext cx="478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73</a:t>
            </a:r>
            <a:b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110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F5A344C-D192-1BB1-F3FD-C59B152200EB}"/>
              </a:ext>
            </a:extLst>
          </p:cNvPr>
          <p:cNvSpPr txBox="1"/>
          <p:nvPr/>
        </p:nvSpPr>
        <p:spPr>
          <a:xfrm>
            <a:off x="9820605" y="5209604"/>
            <a:ext cx="478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38</a:t>
            </a:r>
            <a:b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39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4263388-BF16-5269-965E-6818637EA139}"/>
              </a:ext>
            </a:extLst>
          </p:cNvPr>
          <p:cNvSpPr txBox="1"/>
          <p:nvPr/>
        </p:nvSpPr>
        <p:spPr>
          <a:xfrm>
            <a:off x="10666687" y="5209604"/>
            <a:ext cx="478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7</a:t>
            </a:r>
            <a:b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6721EC5-AD08-0649-4EF4-93A3CD2F301B}"/>
              </a:ext>
            </a:extLst>
          </p:cNvPr>
          <p:cNvSpPr txBox="1"/>
          <p:nvPr/>
        </p:nvSpPr>
        <p:spPr>
          <a:xfrm>
            <a:off x="2069223" y="4915330"/>
            <a:ext cx="36681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Mo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C38450C-8EE6-6019-AE39-28025E31845B}"/>
              </a:ext>
            </a:extLst>
          </p:cNvPr>
          <p:cNvSpPr txBox="1"/>
          <p:nvPr/>
        </p:nvSpPr>
        <p:spPr>
          <a:xfrm rot="16200000">
            <a:off x="-19817" y="3287319"/>
            <a:ext cx="29766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Cumulative Incidence of HCC</a:t>
            </a:r>
          </a:p>
        </p:txBody>
      </p:sp>
      <p:sp>
        <p:nvSpPr>
          <p:cNvPr id="31" name="Freeform: Shape 116">
            <a:extLst>
              <a:ext uri="{FF2B5EF4-FFF2-40B4-BE49-F238E27FC236}">
                <a16:creationId xmlns:a16="http://schemas.microsoft.com/office/drawing/2014/main" id="{B78CB564-0AF1-9298-0598-07CFFDAE1905}"/>
              </a:ext>
            </a:extLst>
          </p:cNvPr>
          <p:cNvSpPr/>
          <p:nvPr/>
        </p:nvSpPr>
        <p:spPr>
          <a:xfrm>
            <a:off x="1769933" y="2014821"/>
            <a:ext cx="4187952" cy="2671239"/>
          </a:xfrm>
          <a:custGeom>
            <a:avLst/>
            <a:gdLst>
              <a:gd name="connsiteX0" fmla="*/ 0 w 7294033"/>
              <a:gd name="connsiteY0" fmla="*/ 0 h 3627967"/>
              <a:gd name="connsiteX1" fmla="*/ 0 w 7294033"/>
              <a:gd name="connsiteY1" fmla="*/ 3627967 h 3627967"/>
              <a:gd name="connsiteX2" fmla="*/ 7294033 w 7294033"/>
              <a:gd name="connsiteY2" fmla="*/ 3627967 h 3627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94033" h="3627967">
                <a:moveTo>
                  <a:pt x="0" y="0"/>
                </a:moveTo>
                <a:lnTo>
                  <a:pt x="0" y="3627967"/>
                </a:lnTo>
                <a:lnTo>
                  <a:pt x="7294033" y="3627967"/>
                </a:lnTo>
              </a:path>
            </a:pathLst>
          </a:cu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59269F8-41C3-4519-6801-87625A7F1EA5}"/>
              </a:ext>
            </a:extLst>
          </p:cNvPr>
          <p:cNvSpPr txBox="1"/>
          <p:nvPr/>
        </p:nvSpPr>
        <p:spPr>
          <a:xfrm>
            <a:off x="2100756" y="1900744"/>
            <a:ext cx="39098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Viral Suppression at 1 Yr</a:t>
            </a:r>
            <a:endParaRPr kumimoji="0" lang="en-US" sz="1600" b="0" i="1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3A8BBB3-C3CA-27FC-7BE6-F5A70C7F79B1}"/>
              </a:ext>
            </a:extLst>
          </p:cNvPr>
          <p:cNvSpPr txBox="1"/>
          <p:nvPr/>
        </p:nvSpPr>
        <p:spPr bwMode="auto">
          <a:xfrm>
            <a:off x="2100756" y="2442025"/>
            <a:ext cx="103789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0" cap="none" spc="0" normalizeH="0" baseline="0" noProof="0">
                <a:ln>
                  <a:noFill/>
                </a:ln>
                <a:solidFill>
                  <a:srgbClr val="283241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P </a:t>
            </a: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283241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= .042</a:t>
            </a:r>
            <a:endParaRPr kumimoji="0" lang="en-US" sz="1400" b="0" i="1" u="none" strike="noStrike" kern="0" cap="none" spc="0" normalizeH="0" baseline="0" noProof="0">
              <a:ln>
                <a:noFill/>
              </a:ln>
              <a:solidFill>
                <a:srgbClr val="283241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B9332A0-9178-B746-7BC2-3D42B65CA804}"/>
              </a:ext>
            </a:extLst>
          </p:cNvPr>
          <p:cNvGrpSpPr/>
          <p:nvPr/>
        </p:nvGrpSpPr>
        <p:grpSpPr>
          <a:xfrm>
            <a:off x="2069225" y="4678488"/>
            <a:ext cx="3836275" cy="64154"/>
            <a:chOff x="2069225" y="4685363"/>
            <a:chExt cx="3836275" cy="64154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CC10F38-C12E-7040-6F51-0763E64641C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2049510" y="4717513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D82E0C09-3A15-9744-BB80-786B0C944D7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2895840" y="4717513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297A768-A62F-C600-BAA9-D05BF413DC6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3740391" y="4717512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C162F34-C2C2-C450-8D55-A1E1648AF4D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584942" y="4717512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6EC5D3FB-F044-51CD-585A-CA804C6198E0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5429494" y="4717512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F4FC840-6DC4-2363-801F-CB05D27EDF1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69225" y="4685363"/>
              <a:ext cx="3836275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753BB27-18E7-3040-C10E-65A82EB62D89}"/>
              </a:ext>
            </a:extLst>
          </p:cNvPr>
          <p:cNvGrpSpPr/>
          <p:nvPr/>
        </p:nvGrpSpPr>
        <p:grpSpPr>
          <a:xfrm>
            <a:off x="2016675" y="2208557"/>
            <a:ext cx="64839" cy="2480442"/>
            <a:chOff x="2016675" y="2208557"/>
            <a:chExt cx="64839" cy="2480442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500727F-BB8B-4988-1C62-AE2F151FF5F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081514" y="2208557"/>
              <a:ext cx="0" cy="2480442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E344FA97-2CE3-5715-E736-636F33D1471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16675" y="2219068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81A5EDA9-78C0-93FA-7DFD-4A91995ECCE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16675" y="3038875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029E35CB-7331-9E79-61D4-AB0476DEAA3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16675" y="3858682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5F3FDA2C-C027-10BA-04EF-1E680FA11CC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16675" y="4678488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A8004B49-E00B-A594-19FF-8AFB353AF0BF}"/>
              </a:ext>
            </a:extLst>
          </p:cNvPr>
          <p:cNvSpPr txBox="1"/>
          <p:nvPr/>
        </p:nvSpPr>
        <p:spPr>
          <a:xfrm>
            <a:off x="5227583" y="4699868"/>
            <a:ext cx="499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96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0A47893-51FB-6D93-6E97-05813AD91546}"/>
              </a:ext>
            </a:extLst>
          </p:cNvPr>
          <p:cNvSpPr txBox="1"/>
          <p:nvPr/>
        </p:nvSpPr>
        <p:spPr>
          <a:xfrm>
            <a:off x="1837997" y="4699868"/>
            <a:ext cx="499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72B1D21-FB52-C629-363D-155938717001}"/>
              </a:ext>
            </a:extLst>
          </p:cNvPr>
          <p:cNvSpPr txBox="1"/>
          <p:nvPr/>
        </p:nvSpPr>
        <p:spPr>
          <a:xfrm>
            <a:off x="2685394" y="4699868"/>
            <a:ext cx="499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24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766E703-6626-77F5-DF92-15D329D20A66}"/>
              </a:ext>
            </a:extLst>
          </p:cNvPr>
          <p:cNvSpPr txBox="1"/>
          <p:nvPr/>
        </p:nvSpPr>
        <p:spPr>
          <a:xfrm>
            <a:off x="3532791" y="4699868"/>
            <a:ext cx="499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48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788B812-8A72-15F2-9D55-5496020EDF92}"/>
              </a:ext>
            </a:extLst>
          </p:cNvPr>
          <p:cNvSpPr txBox="1"/>
          <p:nvPr/>
        </p:nvSpPr>
        <p:spPr>
          <a:xfrm>
            <a:off x="4380188" y="4699868"/>
            <a:ext cx="499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72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E3D2DB8-C918-B445-4C39-C61AEE6814CA}"/>
              </a:ext>
            </a:extLst>
          </p:cNvPr>
          <p:cNvSpPr txBox="1"/>
          <p:nvPr/>
        </p:nvSpPr>
        <p:spPr>
          <a:xfrm>
            <a:off x="1566041" y="2056516"/>
            <a:ext cx="499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0.3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5657CBD-A9CE-2498-AE13-8794F1A14227}"/>
              </a:ext>
            </a:extLst>
          </p:cNvPr>
          <p:cNvSpPr txBox="1"/>
          <p:nvPr/>
        </p:nvSpPr>
        <p:spPr>
          <a:xfrm>
            <a:off x="1566041" y="2874571"/>
            <a:ext cx="499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0.2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59003B1-6C7A-C66B-9723-1F9105FB3859}"/>
              </a:ext>
            </a:extLst>
          </p:cNvPr>
          <p:cNvSpPr txBox="1"/>
          <p:nvPr/>
        </p:nvSpPr>
        <p:spPr>
          <a:xfrm>
            <a:off x="1566041" y="3692626"/>
            <a:ext cx="499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0.1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207826E-3A7F-0D49-D535-7460B625FD0A}"/>
              </a:ext>
            </a:extLst>
          </p:cNvPr>
          <p:cNvSpPr txBox="1"/>
          <p:nvPr/>
        </p:nvSpPr>
        <p:spPr>
          <a:xfrm>
            <a:off x="1566041" y="4510682"/>
            <a:ext cx="499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4A8E74F-AC78-44CD-1897-27A812B982AA}"/>
              </a:ext>
            </a:extLst>
          </p:cNvPr>
          <p:cNvSpPr txBox="1"/>
          <p:nvPr/>
        </p:nvSpPr>
        <p:spPr>
          <a:xfrm>
            <a:off x="618797" y="4988904"/>
            <a:ext cx="18425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Patients at Risk, n</a:t>
            </a:r>
          </a:p>
          <a:p>
            <a:pPr marL="0" marR="0" lvl="0" indent="0" algn="l" defTabSz="4572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Suppression (-)</a:t>
            </a:r>
          </a:p>
          <a:p>
            <a:pPr marL="0" marR="0" lvl="0" indent="0" algn="l" defTabSz="4572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Suppression (+)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95F92CF-1B7F-474E-B5D0-B35816D4D00D}"/>
              </a:ext>
            </a:extLst>
          </p:cNvPr>
          <p:cNvSpPr txBox="1"/>
          <p:nvPr/>
        </p:nvSpPr>
        <p:spPr>
          <a:xfrm>
            <a:off x="1843252" y="5204348"/>
            <a:ext cx="478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201</a:t>
            </a:r>
            <a:b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124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1D23206-B9D5-D4B7-DA80-26C050584B66}"/>
              </a:ext>
            </a:extLst>
          </p:cNvPr>
          <p:cNvSpPr txBox="1"/>
          <p:nvPr/>
        </p:nvSpPr>
        <p:spPr>
          <a:xfrm>
            <a:off x="2689335" y="5204348"/>
            <a:ext cx="478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177</a:t>
            </a:r>
            <a:b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108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BC1630A-0F68-280E-3E7B-067DF36E8323}"/>
              </a:ext>
            </a:extLst>
          </p:cNvPr>
          <p:cNvSpPr txBox="1"/>
          <p:nvPr/>
        </p:nvSpPr>
        <p:spPr>
          <a:xfrm>
            <a:off x="3535418" y="5204348"/>
            <a:ext cx="478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122</a:t>
            </a:r>
            <a:b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61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12F2235-BBF3-4024-1173-64333DE583BF}"/>
              </a:ext>
            </a:extLst>
          </p:cNvPr>
          <p:cNvSpPr txBox="1"/>
          <p:nvPr/>
        </p:nvSpPr>
        <p:spPr>
          <a:xfrm>
            <a:off x="4381501" y="5204348"/>
            <a:ext cx="478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54</a:t>
            </a:r>
            <a:b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23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9BEFBE5-798D-AAD4-AA02-1F5586F21B20}"/>
              </a:ext>
            </a:extLst>
          </p:cNvPr>
          <p:cNvSpPr txBox="1"/>
          <p:nvPr/>
        </p:nvSpPr>
        <p:spPr>
          <a:xfrm>
            <a:off x="5227583" y="5204348"/>
            <a:ext cx="478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9</a:t>
            </a:r>
            <a:b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</a:t>
            </a:r>
          </a:p>
        </p:txBody>
      </p: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A98A0532-3303-ED62-A3FF-4F7FE4F2700B}"/>
              </a:ext>
            </a:extLst>
          </p:cNvPr>
          <p:cNvGrpSpPr/>
          <p:nvPr/>
        </p:nvGrpSpPr>
        <p:grpSpPr>
          <a:xfrm>
            <a:off x="4524831" y="2492114"/>
            <a:ext cx="1843318" cy="550813"/>
            <a:chOff x="4535297" y="3389831"/>
            <a:chExt cx="1843318" cy="55081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746BD8A-6E6B-4063-EAE5-AF57F506E480}"/>
                </a:ext>
              </a:extLst>
            </p:cNvPr>
            <p:cNvSpPr txBox="1"/>
            <p:nvPr/>
          </p:nvSpPr>
          <p:spPr>
            <a:xfrm>
              <a:off x="4698112" y="3389831"/>
              <a:ext cx="16805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Suppression (-)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58C5A30-E3D1-33EE-D9B8-469DC5571424}"/>
                </a:ext>
              </a:extLst>
            </p:cNvPr>
            <p:cNvSpPr txBox="1"/>
            <p:nvPr/>
          </p:nvSpPr>
          <p:spPr>
            <a:xfrm>
              <a:off x="4695825" y="3632867"/>
              <a:ext cx="16827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Suppression (+)</a:t>
              </a:r>
            </a:p>
          </p:txBody>
        </p: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22187C28-78F1-B2B7-4056-F2FF668D7E09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4535297" y="3552882"/>
              <a:ext cx="173736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D7BF0AD5-1E06-EB12-D6A9-440428C9EB10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4535297" y="3778943"/>
              <a:ext cx="173736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52D16E2F-30C8-DC8F-13BE-88AE0DE10381}"/>
              </a:ext>
            </a:extLst>
          </p:cNvPr>
          <p:cNvGrpSpPr/>
          <p:nvPr/>
        </p:nvGrpSpPr>
        <p:grpSpPr>
          <a:xfrm>
            <a:off x="2089150" y="4248987"/>
            <a:ext cx="3905249" cy="413524"/>
            <a:chOff x="2089150" y="4473575"/>
            <a:chExt cx="3905249" cy="413524"/>
          </a:xfrm>
        </p:grpSpPr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9EA79982-239D-2DFB-D662-CC6DAC945426}"/>
                </a:ext>
              </a:extLst>
            </p:cNvPr>
            <p:cNvSpPr/>
            <p:nvPr/>
          </p:nvSpPr>
          <p:spPr bwMode="auto">
            <a:xfrm>
              <a:off x="2089150" y="4632325"/>
              <a:ext cx="3816350" cy="139700"/>
            </a:xfrm>
            <a:custGeom>
              <a:avLst/>
              <a:gdLst>
                <a:gd name="connsiteX0" fmla="*/ 3816350 w 3816350"/>
                <a:gd name="connsiteY0" fmla="*/ 0 h 139700"/>
                <a:gd name="connsiteX1" fmla="*/ 749300 w 3816350"/>
                <a:gd name="connsiteY1" fmla="*/ 0 h 139700"/>
                <a:gd name="connsiteX2" fmla="*/ 749300 w 3816350"/>
                <a:gd name="connsiteY2" fmla="*/ 69850 h 139700"/>
                <a:gd name="connsiteX3" fmla="*/ 330200 w 3816350"/>
                <a:gd name="connsiteY3" fmla="*/ 69850 h 139700"/>
                <a:gd name="connsiteX4" fmla="*/ 330200 w 3816350"/>
                <a:gd name="connsiteY4" fmla="*/ 139700 h 139700"/>
                <a:gd name="connsiteX5" fmla="*/ 0 w 3816350"/>
                <a:gd name="connsiteY5" fmla="*/ 139700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16350" h="139700">
                  <a:moveTo>
                    <a:pt x="3816350" y="0"/>
                  </a:moveTo>
                  <a:lnTo>
                    <a:pt x="749300" y="0"/>
                  </a:lnTo>
                  <a:lnTo>
                    <a:pt x="749300" y="69850"/>
                  </a:lnTo>
                  <a:lnTo>
                    <a:pt x="330200" y="69850"/>
                  </a:lnTo>
                  <a:lnTo>
                    <a:pt x="330200" y="139700"/>
                  </a:lnTo>
                  <a:lnTo>
                    <a:pt x="0" y="139700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D61191DC-9E55-F788-4B29-178BE983F0E1}"/>
                </a:ext>
              </a:extLst>
            </p:cNvPr>
            <p:cNvSpPr txBox="1"/>
            <p:nvPr/>
          </p:nvSpPr>
          <p:spPr bwMode="auto">
            <a:xfrm>
              <a:off x="2174874" y="4610100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9EF1990B-5C1D-9A3B-9404-ED84E24AFAA0}"/>
                </a:ext>
              </a:extLst>
            </p:cNvPr>
            <p:cNvSpPr txBox="1"/>
            <p:nvPr/>
          </p:nvSpPr>
          <p:spPr bwMode="auto">
            <a:xfrm>
              <a:off x="2565399" y="4546600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D77C5244-980F-16E2-DA9B-DE992DD997CC}"/>
                </a:ext>
              </a:extLst>
            </p:cNvPr>
            <p:cNvSpPr txBox="1"/>
            <p:nvPr/>
          </p:nvSpPr>
          <p:spPr bwMode="auto">
            <a:xfrm>
              <a:off x="2457449" y="4546600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693AED43-6602-CCE0-E558-48AD2419A04C}"/>
                </a:ext>
              </a:extLst>
            </p:cNvPr>
            <p:cNvSpPr txBox="1"/>
            <p:nvPr/>
          </p:nvSpPr>
          <p:spPr bwMode="auto">
            <a:xfrm>
              <a:off x="2708274" y="4546600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3447D00-C473-228C-3F18-7064A79A94F0}"/>
                </a:ext>
              </a:extLst>
            </p:cNvPr>
            <p:cNvSpPr txBox="1"/>
            <p:nvPr/>
          </p:nvSpPr>
          <p:spPr bwMode="auto">
            <a:xfrm>
              <a:off x="2390774" y="4546600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8A185539-24F0-8B3A-65D4-68FC01716814}"/>
                </a:ext>
              </a:extLst>
            </p:cNvPr>
            <p:cNvSpPr txBox="1"/>
            <p:nvPr/>
          </p:nvSpPr>
          <p:spPr bwMode="auto">
            <a:xfrm>
              <a:off x="2638424" y="4546600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C52DD8D-E2F6-99E7-08F6-8B8C48A0E3A9}"/>
                </a:ext>
              </a:extLst>
            </p:cNvPr>
            <p:cNvSpPr txBox="1"/>
            <p:nvPr/>
          </p:nvSpPr>
          <p:spPr bwMode="auto">
            <a:xfrm>
              <a:off x="2781299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4CE5D6A-3E9E-B057-ECF9-0F8000B6885A}"/>
                </a:ext>
              </a:extLst>
            </p:cNvPr>
            <p:cNvSpPr txBox="1"/>
            <p:nvPr/>
          </p:nvSpPr>
          <p:spPr bwMode="auto">
            <a:xfrm>
              <a:off x="2600324" y="4546600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80332B1A-F21D-F671-BCAC-AE801D6A2FC7}"/>
                </a:ext>
              </a:extLst>
            </p:cNvPr>
            <p:cNvSpPr txBox="1"/>
            <p:nvPr/>
          </p:nvSpPr>
          <p:spPr bwMode="auto">
            <a:xfrm>
              <a:off x="2844799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36C62F8-6C7B-D140-8A38-64B7F6DC2D33}"/>
                </a:ext>
              </a:extLst>
            </p:cNvPr>
            <p:cNvSpPr txBox="1"/>
            <p:nvPr/>
          </p:nvSpPr>
          <p:spPr bwMode="auto">
            <a:xfrm>
              <a:off x="2879724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26B7E3DD-07C4-B41D-68EE-ADA91E161C14}"/>
                </a:ext>
              </a:extLst>
            </p:cNvPr>
            <p:cNvSpPr txBox="1"/>
            <p:nvPr/>
          </p:nvSpPr>
          <p:spPr bwMode="auto">
            <a:xfrm>
              <a:off x="5664199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E796DE9F-23C6-0286-DC52-07FF725C3B59}"/>
                </a:ext>
              </a:extLst>
            </p:cNvPr>
            <p:cNvSpPr txBox="1"/>
            <p:nvPr/>
          </p:nvSpPr>
          <p:spPr bwMode="auto">
            <a:xfrm>
              <a:off x="5772149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DB4D1119-4CF1-9C67-5AE6-19620955A55B}"/>
                </a:ext>
              </a:extLst>
            </p:cNvPr>
            <p:cNvSpPr txBox="1"/>
            <p:nvPr/>
          </p:nvSpPr>
          <p:spPr bwMode="auto">
            <a:xfrm>
              <a:off x="5807074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434E9C0-4ECB-EBAC-4DFD-4EACB9429D6F}"/>
                </a:ext>
              </a:extLst>
            </p:cNvPr>
            <p:cNvSpPr txBox="1"/>
            <p:nvPr/>
          </p:nvSpPr>
          <p:spPr bwMode="auto">
            <a:xfrm>
              <a:off x="5270499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6164E85A-3A2D-B8C3-665C-9D459BABF864}"/>
                </a:ext>
              </a:extLst>
            </p:cNvPr>
            <p:cNvSpPr txBox="1"/>
            <p:nvPr/>
          </p:nvSpPr>
          <p:spPr bwMode="auto">
            <a:xfrm>
              <a:off x="2809874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E55E103A-F444-14A0-177B-15EC39E0D014}"/>
                </a:ext>
              </a:extLst>
            </p:cNvPr>
            <p:cNvSpPr txBox="1"/>
            <p:nvPr/>
          </p:nvSpPr>
          <p:spPr bwMode="auto">
            <a:xfrm>
              <a:off x="2917824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D82115B7-6941-4162-EE24-A12C8F0C6F4D}"/>
                </a:ext>
              </a:extLst>
            </p:cNvPr>
            <p:cNvSpPr txBox="1"/>
            <p:nvPr/>
          </p:nvSpPr>
          <p:spPr bwMode="auto">
            <a:xfrm>
              <a:off x="2955924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E427774A-A87A-61F9-5912-5D3B1EF94BA4}"/>
                </a:ext>
              </a:extLst>
            </p:cNvPr>
            <p:cNvSpPr txBox="1"/>
            <p:nvPr/>
          </p:nvSpPr>
          <p:spPr bwMode="auto">
            <a:xfrm>
              <a:off x="2994024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B10190E-7251-78DF-80BB-686DC2AFB6E5}"/>
                </a:ext>
              </a:extLst>
            </p:cNvPr>
            <p:cNvSpPr txBox="1"/>
            <p:nvPr/>
          </p:nvSpPr>
          <p:spPr bwMode="auto">
            <a:xfrm>
              <a:off x="3028949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2D60C4A3-943F-1BC3-B2C5-E28D4AAE366D}"/>
                </a:ext>
              </a:extLst>
            </p:cNvPr>
            <p:cNvSpPr txBox="1"/>
            <p:nvPr/>
          </p:nvSpPr>
          <p:spPr bwMode="auto">
            <a:xfrm>
              <a:off x="3063874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6C246C1E-9FA6-C14D-9719-EAC879601458}"/>
                </a:ext>
              </a:extLst>
            </p:cNvPr>
            <p:cNvSpPr txBox="1"/>
            <p:nvPr/>
          </p:nvSpPr>
          <p:spPr bwMode="auto">
            <a:xfrm>
              <a:off x="3095624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1CEFFF8-3F26-9EE3-B5BA-A401690A98ED}"/>
                </a:ext>
              </a:extLst>
            </p:cNvPr>
            <p:cNvSpPr txBox="1"/>
            <p:nvPr/>
          </p:nvSpPr>
          <p:spPr bwMode="auto">
            <a:xfrm>
              <a:off x="3133724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6F75990A-D328-57F5-99A4-9AE9E6221AE3}"/>
                </a:ext>
              </a:extLst>
            </p:cNvPr>
            <p:cNvSpPr txBox="1"/>
            <p:nvPr/>
          </p:nvSpPr>
          <p:spPr bwMode="auto">
            <a:xfrm>
              <a:off x="3171824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2F495C60-07E2-B0DA-6D01-5B9D753C80DC}"/>
                </a:ext>
              </a:extLst>
            </p:cNvPr>
            <p:cNvSpPr txBox="1"/>
            <p:nvPr/>
          </p:nvSpPr>
          <p:spPr bwMode="auto">
            <a:xfrm>
              <a:off x="3203574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E88E2519-C623-E6C8-E042-7BF00EAB111D}"/>
                </a:ext>
              </a:extLst>
            </p:cNvPr>
            <p:cNvSpPr txBox="1"/>
            <p:nvPr/>
          </p:nvSpPr>
          <p:spPr bwMode="auto">
            <a:xfrm>
              <a:off x="3238499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F135AF01-3C25-BA88-C9C8-CB1D9C229102}"/>
                </a:ext>
              </a:extLst>
            </p:cNvPr>
            <p:cNvSpPr txBox="1"/>
            <p:nvPr/>
          </p:nvSpPr>
          <p:spPr bwMode="auto">
            <a:xfrm>
              <a:off x="3273424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E1EB1F1-FFB5-C701-42C4-2C454E7C1240}"/>
                </a:ext>
              </a:extLst>
            </p:cNvPr>
            <p:cNvSpPr txBox="1"/>
            <p:nvPr/>
          </p:nvSpPr>
          <p:spPr bwMode="auto">
            <a:xfrm>
              <a:off x="3454399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2FD6AC7E-58D1-D077-43D5-7A4887E87EDB}"/>
                </a:ext>
              </a:extLst>
            </p:cNvPr>
            <p:cNvSpPr txBox="1"/>
            <p:nvPr/>
          </p:nvSpPr>
          <p:spPr bwMode="auto">
            <a:xfrm>
              <a:off x="3349624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8FBD70F9-B9E0-5298-6C42-A42586A1AF8D}"/>
                </a:ext>
              </a:extLst>
            </p:cNvPr>
            <p:cNvSpPr txBox="1"/>
            <p:nvPr/>
          </p:nvSpPr>
          <p:spPr bwMode="auto">
            <a:xfrm>
              <a:off x="3384549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76373E47-8B3C-3CC3-E9C4-89E10C7EFA38}"/>
                </a:ext>
              </a:extLst>
            </p:cNvPr>
            <p:cNvSpPr txBox="1"/>
            <p:nvPr/>
          </p:nvSpPr>
          <p:spPr bwMode="auto">
            <a:xfrm>
              <a:off x="3314699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A1804A6A-A850-52DE-909D-96DBD4844B84}"/>
                </a:ext>
              </a:extLst>
            </p:cNvPr>
            <p:cNvSpPr txBox="1"/>
            <p:nvPr/>
          </p:nvSpPr>
          <p:spPr bwMode="auto">
            <a:xfrm>
              <a:off x="3419474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461895FE-64B9-2EE2-D7E2-1C3488FB2998}"/>
                </a:ext>
              </a:extLst>
            </p:cNvPr>
            <p:cNvSpPr txBox="1"/>
            <p:nvPr/>
          </p:nvSpPr>
          <p:spPr bwMode="auto">
            <a:xfrm>
              <a:off x="3559174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2FE0468F-9671-BE99-4004-31FB56E86B27}"/>
                </a:ext>
              </a:extLst>
            </p:cNvPr>
            <p:cNvSpPr txBox="1"/>
            <p:nvPr/>
          </p:nvSpPr>
          <p:spPr bwMode="auto">
            <a:xfrm>
              <a:off x="3594099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A8331F0B-8C48-BE13-5222-06110370CFE4}"/>
                </a:ext>
              </a:extLst>
            </p:cNvPr>
            <p:cNvSpPr txBox="1"/>
            <p:nvPr/>
          </p:nvSpPr>
          <p:spPr bwMode="auto">
            <a:xfrm>
              <a:off x="3629024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6C537DDD-BAB7-3D03-A266-0AF8D0CC1368}"/>
                </a:ext>
              </a:extLst>
            </p:cNvPr>
            <p:cNvSpPr txBox="1"/>
            <p:nvPr/>
          </p:nvSpPr>
          <p:spPr bwMode="auto">
            <a:xfrm>
              <a:off x="3663949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CA8246B2-F80C-7804-73C4-4BA59B47C18C}"/>
                </a:ext>
              </a:extLst>
            </p:cNvPr>
            <p:cNvSpPr txBox="1"/>
            <p:nvPr/>
          </p:nvSpPr>
          <p:spPr bwMode="auto">
            <a:xfrm>
              <a:off x="3917949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F5242AE1-3D6E-25C9-EE10-80D41C2D70FE}"/>
                </a:ext>
              </a:extLst>
            </p:cNvPr>
            <p:cNvSpPr txBox="1"/>
            <p:nvPr/>
          </p:nvSpPr>
          <p:spPr bwMode="auto">
            <a:xfrm>
              <a:off x="3698874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E48F0139-B4AF-8EA3-9D3F-4EE7DC93B3B7}"/>
                </a:ext>
              </a:extLst>
            </p:cNvPr>
            <p:cNvSpPr txBox="1"/>
            <p:nvPr/>
          </p:nvSpPr>
          <p:spPr bwMode="auto">
            <a:xfrm>
              <a:off x="3733799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10384FC9-629D-9A36-D919-232F91481C6F}"/>
                </a:ext>
              </a:extLst>
            </p:cNvPr>
            <p:cNvSpPr txBox="1"/>
            <p:nvPr/>
          </p:nvSpPr>
          <p:spPr bwMode="auto">
            <a:xfrm>
              <a:off x="3883024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37038173-D57F-6282-F1CF-704C0DC6D023}"/>
                </a:ext>
              </a:extLst>
            </p:cNvPr>
            <p:cNvSpPr txBox="1"/>
            <p:nvPr/>
          </p:nvSpPr>
          <p:spPr bwMode="auto">
            <a:xfrm>
              <a:off x="3813174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22E8D2B7-3878-BAC7-6130-76589278AACA}"/>
                </a:ext>
              </a:extLst>
            </p:cNvPr>
            <p:cNvSpPr txBox="1"/>
            <p:nvPr/>
          </p:nvSpPr>
          <p:spPr bwMode="auto">
            <a:xfrm>
              <a:off x="3844924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625F64E7-FC9B-6FB5-58ED-2B52D0179B42}"/>
                </a:ext>
              </a:extLst>
            </p:cNvPr>
            <p:cNvSpPr txBox="1"/>
            <p:nvPr/>
          </p:nvSpPr>
          <p:spPr bwMode="auto">
            <a:xfrm>
              <a:off x="3778249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B4CD7DE0-5409-C1B9-1185-7A8C8AFFAD40}"/>
                </a:ext>
              </a:extLst>
            </p:cNvPr>
            <p:cNvSpPr txBox="1"/>
            <p:nvPr/>
          </p:nvSpPr>
          <p:spPr bwMode="auto">
            <a:xfrm>
              <a:off x="4022724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B29839E8-1B38-4992-CB0D-1320FCF8FBA3}"/>
                </a:ext>
              </a:extLst>
            </p:cNvPr>
            <p:cNvSpPr txBox="1"/>
            <p:nvPr/>
          </p:nvSpPr>
          <p:spPr bwMode="auto">
            <a:xfrm>
              <a:off x="4063999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4DB8B55C-1F64-9065-1802-C988BA79A191}"/>
                </a:ext>
              </a:extLst>
            </p:cNvPr>
            <p:cNvSpPr txBox="1"/>
            <p:nvPr/>
          </p:nvSpPr>
          <p:spPr bwMode="auto">
            <a:xfrm>
              <a:off x="3984624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F98E1BC6-B46D-51D9-BDF0-6EE7A55B6903}"/>
                </a:ext>
              </a:extLst>
            </p:cNvPr>
            <p:cNvSpPr txBox="1"/>
            <p:nvPr/>
          </p:nvSpPr>
          <p:spPr bwMode="auto">
            <a:xfrm>
              <a:off x="4162424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16D3E0AE-679E-F8DC-A615-989E2316E5B8}"/>
                </a:ext>
              </a:extLst>
            </p:cNvPr>
            <p:cNvSpPr txBox="1"/>
            <p:nvPr/>
          </p:nvSpPr>
          <p:spPr bwMode="auto">
            <a:xfrm>
              <a:off x="4203699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1D7636D0-EA8C-229E-04A8-B0D437F5C3AA}"/>
                </a:ext>
              </a:extLst>
            </p:cNvPr>
            <p:cNvSpPr txBox="1"/>
            <p:nvPr/>
          </p:nvSpPr>
          <p:spPr bwMode="auto">
            <a:xfrm>
              <a:off x="4270374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79062379-8255-C685-9581-FA6360BD8E0A}"/>
                </a:ext>
              </a:extLst>
            </p:cNvPr>
            <p:cNvSpPr txBox="1"/>
            <p:nvPr/>
          </p:nvSpPr>
          <p:spPr bwMode="auto">
            <a:xfrm>
              <a:off x="4127499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DCD15F23-4377-94DE-1FC4-2705BA1303BC}"/>
                </a:ext>
              </a:extLst>
            </p:cNvPr>
            <p:cNvSpPr txBox="1"/>
            <p:nvPr/>
          </p:nvSpPr>
          <p:spPr bwMode="auto">
            <a:xfrm>
              <a:off x="4343399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A64EC618-3BFE-E043-2BC8-9BBBCF5077D4}"/>
                </a:ext>
              </a:extLst>
            </p:cNvPr>
            <p:cNvSpPr txBox="1"/>
            <p:nvPr/>
          </p:nvSpPr>
          <p:spPr bwMode="auto">
            <a:xfrm>
              <a:off x="4416424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9F0485B9-79C1-99DD-E935-7041CC97EE3C}"/>
                </a:ext>
              </a:extLst>
            </p:cNvPr>
            <p:cNvSpPr txBox="1"/>
            <p:nvPr/>
          </p:nvSpPr>
          <p:spPr bwMode="auto">
            <a:xfrm>
              <a:off x="5172074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9773CE49-5808-8964-290E-F3903A43144B}"/>
                </a:ext>
              </a:extLst>
            </p:cNvPr>
            <p:cNvSpPr txBox="1"/>
            <p:nvPr/>
          </p:nvSpPr>
          <p:spPr bwMode="auto">
            <a:xfrm>
              <a:off x="4521199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8E525443-30B2-20EC-0ECF-1011FAB145A2}"/>
                </a:ext>
              </a:extLst>
            </p:cNvPr>
            <p:cNvSpPr txBox="1"/>
            <p:nvPr/>
          </p:nvSpPr>
          <p:spPr bwMode="auto">
            <a:xfrm>
              <a:off x="4556124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69C5536A-DB85-6AA6-BB07-59C6BC3D963C}"/>
                </a:ext>
              </a:extLst>
            </p:cNvPr>
            <p:cNvSpPr txBox="1"/>
            <p:nvPr/>
          </p:nvSpPr>
          <p:spPr bwMode="auto">
            <a:xfrm>
              <a:off x="4594224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90FE88A6-BD63-1FDD-9F7A-DF7BB704B700}"/>
                </a:ext>
              </a:extLst>
            </p:cNvPr>
            <p:cNvSpPr txBox="1"/>
            <p:nvPr/>
          </p:nvSpPr>
          <p:spPr bwMode="auto">
            <a:xfrm>
              <a:off x="4448174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C150CA19-60E5-6E64-2E43-98C7095F215C}"/>
                </a:ext>
              </a:extLst>
            </p:cNvPr>
            <p:cNvSpPr txBox="1"/>
            <p:nvPr/>
          </p:nvSpPr>
          <p:spPr bwMode="auto">
            <a:xfrm>
              <a:off x="4667249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4A333D7C-FF63-F213-76D2-9313DD486006}"/>
                </a:ext>
              </a:extLst>
            </p:cNvPr>
            <p:cNvSpPr txBox="1"/>
            <p:nvPr/>
          </p:nvSpPr>
          <p:spPr bwMode="auto">
            <a:xfrm>
              <a:off x="4803774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8A129BFF-0CF4-BBD1-447A-1C26980FACA8}"/>
                </a:ext>
              </a:extLst>
            </p:cNvPr>
            <p:cNvSpPr txBox="1"/>
            <p:nvPr/>
          </p:nvSpPr>
          <p:spPr bwMode="auto">
            <a:xfrm>
              <a:off x="4625974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4DA2509A-2E73-D2E3-8577-6689D5CE3633}"/>
                </a:ext>
              </a:extLst>
            </p:cNvPr>
            <p:cNvSpPr txBox="1"/>
            <p:nvPr/>
          </p:nvSpPr>
          <p:spPr bwMode="auto">
            <a:xfrm>
              <a:off x="4949824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5A109BA0-195F-0FDD-A72A-17063228308F}"/>
                </a:ext>
              </a:extLst>
            </p:cNvPr>
            <p:cNvSpPr txBox="1"/>
            <p:nvPr/>
          </p:nvSpPr>
          <p:spPr bwMode="auto">
            <a:xfrm>
              <a:off x="5019674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8A32EA60-4090-9B6F-4C6D-CBF36A5160E8}"/>
                </a:ext>
              </a:extLst>
            </p:cNvPr>
            <p:cNvSpPr txBox="1"/>
            <p:nvPr/>
          </p:nvSpPr>
          <p:spPr bwMode="auto">
            <a:xfrm>
              <a:off x="4832349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83A04DA7-7E52-F83F-19BE-DB2B8D3CDC29}"/>
                </a:ext>
              </a:extLst>
            </p:cNvPr>
            <p:cNvSpPr txBox="1"/>
            <p:nvPr/>
          </p:nvSpPr>
          <p:spPr bwMode="auto">
            <a:xfrm>
              <a:off x="5092699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01E064D1-BE05-EC28-02FF-5B8CA42012E0}"/>
                </a:ext>
              </a:extLst>
            </p:cNvPr>
            <p:cNvSpPr txBox="1"/>
            <p:nvPr/>
          </p:nvSpPr>
          <p:spPr bwMode="auto">
            <a:xfrm>
              <a:off x="5057774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7FA55472-82D0-EBC8-361B-9F77281B71B4}"/>
                </a:ext>
              </a:extLst>
            </p:cNvPr>
            <p:cNvSpPr txBox="1"/>
            <p:nvPr/>
          </p:nvSpPr>
          <p:spPr bwMode="auto">
            <a:xfrm>
              <a:off x="5133974" y="4473575"/>
              <a:ext cx="187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195796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655FB-BE06-2CEC-236F-F41AE591B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89B8B85-C883-D76E-1DE8-ECE9F3140D56}"/>
              </a:ext>
            </a:extLst>
          </p:cNvPr>
          <p:cNvCxnSpPr>
            <a:cxnSpLocks/>
          </p:cNvCxnSpPr>
          <p:nvPr/>
        </p:nvCxnSpPr>
        <p:spPr bwMode="auto">
          <a:xfrm>
            <a:off x="1372990" y="4587458"/>
            <a:ext cx="488244" cy="0"/>
          </a:xfrm>
          <a:prstGeom prst="line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0E0C566-1819-59E3-A281-9EB7CB2D1803}"/>
              </a:ext>
            </a:extLst>
          </p:cNvPr>
          <p:cNvCxnSpPr>
            <a:cxnSpLocks/>
          </p:cNvCxnSpPr>
          <p:nvPr/>
        </p:nvCxnSpPr>
        <p:spPr bwMode="auto">
          <a:xfrm>
            <a:off x="1300103" y="2492676"/>
            <a:ext cx="925995" cy="0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D09DEFD-B0DC-6E76-5113-1F9833CF6DDF}"/>
              </a:ext>
            </a:extLst>
          </p:cNvPr>
          <p:cNvCxnSpPr>
            <a:cxnSpLocks/>
          </p:cNvCxnSpPr>
          <p:nvPr/>
        </p:nvCxnSpPr>
        <p:spPr bwMode="auto">
          <a:xfrm>
            <a:off x="1300103" y="3476221"/>
            <a:ext cx="925995" cy="0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" name="Title 2">
            <a:extLst>
              <a:ext uri="{FF2B5EF4-FFF2-40B4-BE49-F238E27FC236}">
                <a16:creationId xmlns:a16="http://schemas.microsoft.com/office/drawing/2014/main" id="{A3F65138-754B-CAAF-58AF-E6F2F4BCC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New WHO Guidelines: HBV Treatment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EE8E825-04B2-9EAF-F927-B473C7E3AB9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/>
              <a:t>WHO HBV Guidelines. March 2024.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AC7518-13C5-D259-3BA6-093393E1901B}"/>
              </a:ext>
            </a:extLst>
          </p:cNvPr>
          <p:cNvSpPr txBox="1"/>
          <p:nvPr/>
        </p:nvSpPr>
        <p:spPr bwMode="auto">
          <a:xfrm>
            <a:off x="799187" y="5867920"/>
            <a:ext cx="10760771" cy="358469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txBody>
          <a:bodyPr wrap="square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If no access to HBV DNA assay, can treat those who have persistently abnormal ALT levels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712851-AFB2-7730-FA18-B56D741C96E9}"/>
              </a:ext>
            </a:extLst>
          </p:cNvPr>
          <p:cNvSpPr txBox="1"/>
          <p:nvPr/>
        </p:nvSpPr>
        <p:spPr bwMode="auto">
          <a:xfrm>
            <a:off x="609759" y="1349744"/>
            <a:ext cx="919514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Recommended treatment for everyone aged 12 yr or older with any of the following: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179C527-BA9C-B7CE-F4D0-26C5F67B46DB}"/>
              </a:ext>
            </a:extLst>
          </p:cNvPr>
          <p:cNvGrpSpPr/>
          <p:nvPr/>
        </p:nvGrpSpPr>
        <p:grpSpPr>
          <a:xfrm>
            <a:off x="555422" y="3019943"/>
            <a:ext cx="1001920" cy="1001920"/>
            <a:chOff x="3540264" y="2972722"/>
            <a:chExt cx="1001920" cy="100192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FFDB81C-6A3A-9A90-5418-7883BF0F2D26}"/>
                </a:ext>
              </a:extLst>
            </p:cNvPr>
            <p:cNvSpPr/>
            <p:nvPr/>
          </p:nvSpPr>
          <p:spPr bwMode="auto">
            <a:xfrm>
              <a:off x="3540264" y="2972722"/>
              <a:ext cx="1001920" cy="1001920"/>
            </a:xfrm>
            <a:prstGeom prst="ellipse">
              <a:avLst/>
            </a:prstGeom>
            <a:solidFill>
              <a:schemeClr val="accent6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14" name="Graphic 13" descr="DNA with solid fill">
              <a:extLst>
                <a:ext uri="{FF2B5EF4-FFF2-40B4-BE49-F238E27FC236}">
                  <a16:creationId xmlns:a16="http://schemas.microsoft.com/office/drawing/2014/main" id="{5CCBE06A-BA2B-B02E-384C-AA787B4ADC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5400000">
              <a:off x="3645097" y="3077472"/>
              <a:ext cx="792254" cy="792254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D7C1C45-C842-35EC-3EFB-E70C5D1B776B}"/>
              </a:ext>
            </a:extLst>
          </p:cNvPr>
          <p:cNvGrpSpPr/>
          <p:nvPr/>
        </p:nvGrpSpPr>
        <p:grpSpPr>
          <a:xfrm>
            <a:off x="555422" y="4113234"/>
            <a:ext cx="1056218" cy="1001920"/>
            <a:chOff x="3495905" y="4071272"/>
            <a:chExt cx="1056218" cy="100192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31C6D5D-D1C7-A194-2622-022B7BEBD863}"/>
                </a:ext>
              </a:extLst>
            </p:cNvPr>
            <p:cNvSpPr/>
            <p:nvPr/>
          </p:nvSpPr>
          <p:spPr bwMode="auto">
            <a:xfrm>
              <a:off x="3503821" y="4071272"/>
              <a:ext cx="1001920" cy="1001920"/>
            </a:xfrm>
            <a:prstGeom prst="ellipse">
              <a:avLst/>
            </a:prstGeom>
            <a:solidFill>
              <a:schemeClr val="accent4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16" name="Graphic 15" descr="Woman with kid with solid fill">
              <a:extLst>
                <a:ext uri="{FF2B5EF4-FFF2-40B4-BE49-F238E27FC236}">
                  <a16:creationId xmlns:a16="http://schemas.microsoft.com/office/drawing/2014/main" id="{34A7DCCD-B913-DED6-9A3D-ADAA68A84F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899141" y="4242779"/>
              <a:ext cx="652982" cy="652982"/>
            </a:xfrm>
            <a:prstGeom prst="rect">
              <a:avLst/>
            </a:prstGeom>
          </p:spPr>
        </p:pic>
        <p:pic>
          <p:nvPicPr>
            <p:cNvPr id="18" name="Graphic 17" descr="Man with cane with solid fill">
              <a:extLst>
                <a:ext uri="{FF2B5EF4-FFF2-40B4-BE49-F238E27FC236}">
                  <a16:creationId xmlns:a16="http://schemas.microsoft.com/office/drawing/2014/main" id="{C45838D8-BBC4-8DFC-0956-577260BB50F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495905" y="4242779"/>
              <a:ext cx="626165" cy="626165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53E096D-E990-F30A-328F-D5D2CE667001}"/>
              </a:ext>
            </a:extLst>
          </p:cNvPr>
          <p:cNvGrpSpPr/>
          <p:nvPr/>
        </p:nvGrpSpPr>
        <p:grpSpPr>
          <a:xfrm>
            <a:off x="555422" y="2008789"/>
            <a:ext cx="1001920" cy="1001920"/>
            <a:chOff x="3540264" y="1921107"/>
            <a:chExt cx="1001920" cy="1001920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C14E8369-ACD2-E0AE-D7AF-D7D3F7610D6E}"/>
                </a:ext>
              </a:extLst>
            </p:cNvPr>
            <p:cNvSpPr/>
            <p:nvPr/>
          </p:nvSpPr>
          <p:spPr bwMode="auto">
            <a:xfrm>
              <a:off x="3540264" y="1921107"/>
              <a:ext cx="1001920" cy="10019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DB895780-F693-D34C-1AB2-A5DB764277E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692123" y="2174725"/>
              <a:ext cx="745227" cy="486467"/>
            </a:xfrm>
            <a:prstGeom prst="rect">
              <a:avLst/>
            </a:prstGeom>
          </p:spPr>
        </p:pic>
      </p:grp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3E538891-8015-EE97-F53B-39D2967E5DC0}"/>
              </a:ext>
            </a:extLst>
          </p:cNvPr>
          <p:cNvSpPr/>
          <p:nvPr/>
        </p:nvSpPr>
        <p:spPr bwMode="auto">
          <a:xfrm>
            <a:off x="1861234" y="2050225"/>
            <a:ext cx="9787154" cy="8778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Fibrosis (≥ F2) based on APRI score &gt;0.5 or transient elastography &gt;7 kPa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Cirrhosis (F4) based on clinical criteria or APRI &gt;1 or transient elastography &gt;12.5 kPa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7B058002-08C5-2A68-FDFA-2D2B910189C3}"/>
              </a:ext>
            </a:extLst>
          </p:cNvPr>
          <p:cNvSpPr/>
          <p:nvPr/>
        </p:nvSpPr>
        <p:spPr bwMode="auto">
          <a:xfrm>
            <a:off x="1861234" y="3116635"/>
            <a:ext cx="9787154" cy="71494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HBV DNA &gt;2000 IU/mL and ALT &gt; ULN (30 U/L men, 19 U/L women)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CB6930E4-97B8-FEAA-A2F5-28D509FEC749}"/>
              </a:ext>
            </a:extLst>
          </p:cNvPr>
          <p:cNvSpPr/>
          <p:nvPr/>
        </p:nvSpPr>
        <p:spPr bwMode="auto">
          <a:xfrm>
            <a:off x="1861234" y="3957891"/>
            <a:ext cx="9787154" cy="1828141"/>
          </a:xfrm>
          <a:prstGeom prst="roundRect">
            <a:avLst/>
          </a:prstGeom>
          <a:solidFill>
            <a:srgbClr val="00823B">
              <a:alpha val="20000"/>
            </a:srgbClr>
          </a:solidFill>
          <a:ln w="0">
            <a:noFill/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Coinfections (HIV, HDV, HCV)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Family history of liver cancer or cirrhosis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Immune suppression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Comorbidities (eg, diabetes mellitus or metabolic dysfunction–associated steatotic liver disease), extrahepatic manifestations (eg, glomerulonephritis or vasculitis)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75D6AA-3795-8A6C-F3FF-53A795EF76D5}"/>
              </a:ext>
            </a:extLst>
          </p:cNvPr>
          <p:cNvSpPr txBox="1"/>
          <p:nvPr/>
        </p:nvSpPr>
        <p:spPr bwMode="auto">
          <a:xfrm>
            <a:off x="2071272" y="1823868"/>
            <a:ext cx="4153751" cy="37457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Advanced Fibrosis or Cirrhosis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985B43-33CC-21E6-77F2-4145E7A59167}"/>
              </a:ext>
            </a:extLst>
          </p:cNvPr>
          <p:cNvSpPr txBox="1"/>
          <p:nvPr/>
        </p:nvSpPr>
        <p:spPr bwMode="auto">
          <a:xfrm>
            <a:off x="2072064" y="2970206"/>
            <a:ext cx="4153751" cy="374571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nn-NO" sz="16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Elevated HBV DNA or ALT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E528EF-0B8A-21B5-9CE5-3405218250EF}"/>
              </a:ext>
            </a:extLst>
          </p:cNvPr>
          <p:cNvSpPr txBox="1"/>
          <p:nvPr/>
        </p:nvSpPr>
        <p:spPr bwMode="auto">
          <a:xfrm>
            <a:off x="2085183" y="3800380"/>
            <a:ext cx="4153751" cy="374571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nn-NO" sz="16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Risk Factors</a:t>
            </a:r>
          </a:p>
        </p:txBody>
      </p:sp>
    </p:spTree>
    <p:extLst>
      <p:ext uri="{BB962C8B-B14F-4D97-AF65-F5344CB8AC3E}">
        <p14:creationId xmlns:p14="http://schemas.microsoft.com/office/powerpoint/2010/main" val="16756029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72348-90FB-87A4-84CD-C4B388D40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6326330-522F-BD6D-AF66-7B184A81D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AASLD Guideline Changes: HBV Treatment Indications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97BB824-8330-474B-FFC4-361743655A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Target those at risk for disease progression: active CHB or cirrhosis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5631B-4FC6-8F56-7940-13DCCA0C737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/>
              <a:t>Terrault. Hepatology 2018;67:1560. Ghany. Hepatology. 2025;[Epub].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60FC7C6-DDB7-F3B7-836A-728ACD8CDF0F}"/>
              </a:ext>
            </a:extLst>
          </p:cNvPr>
          <p:cNvSpPr txBox="1">
            <a:spLocks/>
          </p:cNvSpPr>
          <p:nvPr/>
        </p:nvSpPr>
        <p:spPr bwMode="auto">
          <a:xfrm>
            <a:off x="650898" y="2354182"/>
            <a:ext cx="6469062" cy="3735720"/>
          </a:xfrm>
          <a:prstGeom prst="rect">
            <a:avLst/>
          </a:prstGeom>
          <a:solidFill>
            <a:schemeClr val="accent1">
              <a:alpha val="10196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Active CHB (± HBeAg)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‒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ALT ≥2x ULN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‒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HBV DNA &gt;20,000 IU/mL (HBeAg+) </a:t>
            </a:r>
            <a:b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or &gt;2000 IU/mL (HBeAg-) 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Advanced fibrosis/cirrhosis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Coinfection with HIV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Special populations: people receiving immunosuppressive/ immunomodulatory therapy, pregnancy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E96E829-3329-2858-6D4D-42B75E2019A1}"/>
              </a:ext>
            </a:extLst>
          </p:cNvPr>
          <p:cNvSpPr txBox="1">
            <a:spLocks/>
          </p:cNvSpPr>
          <p:nvPr/>
        </p:nvSpPr>
        <p:spPr bwMode="auto">
          <a:xfrm>
            <a:off x="650898" y="1770983"/>
            <a:ext cx="6469062" cy="583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Treat Now</a:t>
            </a:r>
          </a:p>
        </p:txBody>
      </p:sp>
    </p:spTree>
    <p:extLst>
      <p:ext uri="{BB962C8B-B14F-4D97-AF65-F5344CB8AC3E}">
        <p14:creationId xmlns:p14="http://schemas.microsoft.com/office/powerpoint/2010/main" val="26202354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384595-7F6E-0FCF-8B38-B8E9B1E84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1E20588-2B3F-5883-308D-3F98A5E4C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60162"/>
            <a:ext cx="11740260" cy="1044132"/>
          </a:xfrm>
        </p:spPr>
        <p:txBody>
          <a:bodyPr/>
          <a:lstStyle/>
          <a:p>
            <a:r>
              <a:rPr lang="en-US"/>
              <a:t>2025 AASLD Guidelines: Expanded Treatment Criteria, With Use Of Shared Clinical Decision-Making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423FD60-8B06-60DD-36CA-2D5358FDE6F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/>
              <a:t>Ghany. Hepatology. 2025 [Epub ahead of print].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A5EFD88-F9FA-6CAC-3D7D-C7EFE8565AF0}"/>
              </a:ext>
            </a:extLst>
          </p:cNvPr>
          <p:cNvSpPr txBox="1">
            <a:spLocks/>
          </p:cNvSpPr>
          <p:nvPr/>
        </p:nvSpPr>
        <p:spPr bwMode="auto">
          <a:xfrm>
            <a:off x="1953362" y="5244594"/>
            <a:ext cx="7057633" cy="6795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Immune tolerant now defined:</a:t>
            </a:r>
            <a:b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HBeAg+, HBV DNA ≥10,000,000 IU/mL (7 log</a:t>
            </a:r>
            <a:r>
              <a:rPr kumimoji="0" lang="en-US" sz="1600" b="0" i="0" u="none" strike="noStrike" kern="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IU/mL), and normal ALT</a:t>
            </a:r>
          </a:p>
        </p:txBody>
      </p:sp>
      <p:graphicFrame>
        <p:nvGraphicFramePr>
          <p:cNvPr id="6" name="Group 32">
            <a:extLst>
              <a:ext uri="{FF2B5EF4-FFF2-40B4-BE49-F238E27FC236}">
                <a16:creationId xmlns:a16="http://schemas.microsoft.com/office/drawing/2014/main" id="{9FF69ADF-375E-510E-9B42-831CF14DD6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2043404"/>
              </p:ext>
            </p:extLst>
          </p:nvPr>
        </p:nvGraphicFramePr>
        <p:xfrm>
          <a:off x="231078" y="1368786"/>
          <a:ext cx="10736262" cy="3535776"/>
        </p:xfrm>
        <a:graphic>
          <a:graphicData uri="http://schemas.openxmlformats.org/drawingml/2006/table">
            <a:tbl>
              <a:tblPr/>
              <a:tblGrid>
                <a:gridCol w="27992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18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351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5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Category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Details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Recommendation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3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Pregnant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ea typeface="+mn-ea"/>
                          <a:cs typeface="Arial" panose="020B0604020202020204" pitchFamily="34" charset="0"/>
                        </a:rPr>
                        <a:t>HBV DNA levels &gt; 200,000 IU/mL, regardless of HBeAg status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kumimoji="0" lang="en-US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ea typeface="+mn-ea"/>
                          <a:cs typeface="Arial" panose="020B0604020202020204" pitchFamily="34" charset="0"/>
                        </a:rPr>
                        <a:t>Treat </a:t>
                      </a: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ea typeface="+mn-ea"/>
                          <a:cs typeface="Arial" panose="020B0604020202020204" pitchFamily="34" charset="0"/>
                        </a:rPr>
                        <a:t>at gestational Wk 28 </a:t>
                      </a:r>
                      <a:endParaRPr lang="en-CA" b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47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nn-NO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ea typeface="+mn-ea"/>
                          <a:cs typeface="Arial" panose="020B0604020202020204" pitchFamily="34" charset="0"/>
                        </a:rPr>
                        <a:t>Immune-tolerant phase 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ea typeface="+mn-ea"/>
                          <a:cs typeface="Arial" panose="020B0604020202020204" pitchFamily="34" charset="0"/>
                        </a:rPr>
                        <a:t>Age ≥40 yr 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or</a:t>
                      </a: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ea typeface="+mn-ea"/>
                          <a:cs typeface="Arial" panose="020B0604020202020204" pitchFamily="34" charset="0"/>
                        </a:rPr>
                        <a:t> fibrosis ≥F2</a:t>
                      </a:r>
                      <a:br>
                        <a:rPr lang="en-US" sz="180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</a:br>
                      <a:r>
                        <a:rPr lang="en-US" sz="1800">
                          <a:solidFill>
                            <a:srgbClr val="000000"/>
                          </a:solidFill>
                          <a:cs typeface="Arial" panose="020B0604020202020204" pitchFamily="34" charset="0"/>
                        </a:rPr>
                        <a:t>or liver inflammation ≥ grade 2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ea typeface="+mn-ea"/>
                          <a:cs typeface="Arial" panose="020B0604020202020204" pitchFamily="34" charset="0"/>
                        </a:rPr>
                        <a:t>Treat</a:t>
                      </a:r>
                      <a:br>
                        <a:rPr kumimoji="0" lang="en-US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uLnTx/>
                          <a:uFillTx/>
                          <a:ea typeface="+mn-ea"/>
                          <a:cs typeface="Arial" panose="020B0604020202020204" pitchFamily="34" charset="0"/>
                        </a:rPr>
                      </a:br>
                      <a:endParaRPr kumimoji="0" lang="en-US" sz="1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uLnTx/>
                        <a:uFillTx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59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ea typeface="+mn-ea"/>
                          <a:cs typeface="Arial" panose="020B0604020202020204" pitchFamily="34" charset="0"/>
                        </a:rPr>
                        <a:t>Age &lt;40 yr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uLnTx/>
                          <a:uFillTx/>
                          <a:latin typeface="Poppins"/>
                          <a:ea typeface="+mn-ea"/>
                          <a:cs typeface="Arial" panose="020B0604020202020204" pitchFamily="34" charset="0"/>
                        </a:rPr>
                        <a:t>Shared decision-making</a:t>
                      </a:r>
                      <a:endParaRPr kumimoji="0" lang="en-CA" sz="1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accent6"/>
                        </a:solidFill>
                        <a:effectLst/>
                        <a:uLnTx/>
                        <a:uFillTx/>
                        <a:latin typeface="Poppins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03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ea typeface="+mn-ea"/>
                          <a:cs typeface="Arial" panose="020B0604020202020204" pitchFamily="34" charset="0"/>
                        </a:rPr>
                        <a:t>Indeterminate</a:t>
                      </a:r>
                      <a:b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ea typeface="+mn-ea"/>
                          <a:cs typeface="Arial" panose="020B0604020202020204" pitchFamily="34" charset="0"/>
                        </a:rPr>
                        <a:t>phase 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ea typeface="+mn-ea"/>
                          <a:cs typeface="Arial" panose="020B0604020202020204" pitchFamily="34" charset="0"/>
                        </a:rPr>
                        <a:t>HBsAg+, HBeAg-,</a:t>
                      </a:r>
                      <a:b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ea typeface="+mn-ea"/>
                          <a:cs typeface="Arial" panose="020B0604020202020204" pitchFamily="34" charset="0"/>
                        </a:rPr>
                        <a:t>and without cirrhosis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uLnTx/>
                          <a:uFillTx/>
                          <a:latin typeface="Poppins"/>
                          <a:ea typeface="+mn-ea"/>
                          <a:cs typeface="Arial" panose="020B0604020202020204" pitchFamily="34" charset="0"/>
                        </a:rPr>
                        <a:t>Shared decision-making</a:t>
                      </a:r>
                      <a:endParaRPr kumimoji="0" lang="en-CA" sz="1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accent6"/>
                        </a:solidFill>
                        <a:effectLst/>
                        <a:uLnTx/>
                        <a:uFillTx/>
                        <a:latin typeface="Poppins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92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ea typeface="+mn-ea"/>
                          <a:cs typeface="Arial" panose="020B0604020202020204" pitchFamily="34" charset="0"/>
                        </a:rPr>
                        <a:t>High risk for transmission to others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ea typeface="+mn-ea"/>
                          <a:cs typeface="Arial" panose="020B0604020202020204" pitchFamily="34" charset="0"/>
                        </a:rPr>
                        <a:t>HBsAg+ with viremia,</a:t>
                      </a:r>
                      <a:b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ea typeface="+mn-ea"/>
                          <a:cs typeface="Arial" panose="020B0604020202020204" pitchFamily="34" charset="0"/>
                        </a:rPr>
                        <a:t>and not meeting disease-specific treatment indications 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uLnTx/>
                          <a:uFillTx/>
                          <a:latin typeface="Poppins"/>
                          <a:ea typeface="+mn-ea"/>
                          <a:cs typeface="Arial" panose="020B0604020202020204" pitchFamily="34" charset="0"/>
                        </a:rPr>
                        <a:t>Shared decision-making</a:t>
                      </a:r>
                      <a:endParaRPr kumimoji="0" lang="en-CA" sz="1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accent6"/>
                        </a:solidFill>
                        <a:effectLst/>
                        <a:uLnTx/>
                        <a:uFillTx/>
                        <a:latin typeface="Poppins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4026555"/>
                  </a:ext>
                </a:extLst>
              </a:tr>
            </a:tbl>
          </a:graphicData>
        </a:graphic>
      </p:graphicFrame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7C39D65E-6416-BD3B-F00C-74E72299E6C9}"/>
              </a:ext>
            </a:extLst>
          </p:cNvPr>
          <p:cNvCxnSpPr>
            <a:cxnSpLocks/>
            <a:stCxn id="15" idx="1"/>
            <a:endCxn id="5" idx="3"/>
          </p:cNvCxnSpPr>
          <p:nvPr/>
        </p:nvCxnSpPr>
        <p:spPr>
          <a:xfrm rot="10800000" flipV="1">
            <a:off x="9010995" y="2828260"/>
            <a:ext cx="2336378" cy="2756103"/>
          </a:xfrm>
          <a:prstGeom prst="bentConnector3">
            <a:avLst>
              <a:gd name="adj1" fmla="val -6886"/>
            </a:avLst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Right Brace 14">
            <a:extLst>
              <a:ext uri="{FF2B5EF4-FFF2-40B4-BE49-F238E27FC236}">
                <a16:creationId xmlns:a16="http://schemas.microsoft.com/office/drawing/2014/main" id="{6C169791-18D8-9F99-B2F1-A1DD199BC3AB}"/>
              </a:ext>
            </a:extLst>
          </p:cNvPr>
          <p:cNvSpPr/>
          <p:nvPr/>
        </p:nvSpPr>
        <p:spPr>
          <a:xfrm>
            <a:off x="10967340" y="2371061"/>
            <a:ext cx="380033" cy="914399"/>
          </a:xfrm>
          <a:prstGeom prst="rightBrac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856541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02B464-824B-DBBF-0E6D-57C6AA39C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85DB144B-B517-742B-10D6-4A9978C477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1775" y="1389016"/>
            <a:ext cx="6768115" cy="4673882"/>
          </a:xfrm>
          <a:prstGeom prst="rect">
            <a:avLst/>
          </a:prstGeo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9A406ECC-281F-58EF-8ABB-FAF8AFF2745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999890" y="1335810"/>
            <a:ext cx="4971448" cy="4754880"/>
          </a:xfrm>
        </p:spPr>
        <p:txBody>
          <a:bodyPr/>
          <a:lstStyle/>
          <a:p>
            <a:r>
              <a:rPr lang="en-CA" sz="2000" dirty="0"/>
              <a:t>Available at </a:t>
            </a:r>
            <a:r>
              <a:rPr lang="en-CA" sz="2000" dirty="0">
                <a:hlinkClick r:id="rId4"/>
              </a:rPr>
              <a:t>www.hepatitisB.uw.edu/hbv-pcw/guidance</a:t>
            </a:r>
            <a:endParaRPr lang="en-CA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139469-10C2-4EF5-42B0-2CEB31496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UW Hepatitis B Primary Care Guidance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3D92288-963A-D621-A550-5B5C2300420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Tang. Hepatitis B Management: Guidance for the Primary Care Provider. 2025. hepatitisB.uw.edu/hbv-pcw/guidance.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780568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F09485F1-EF04-7E57-2D86-52C1D2C5FA3C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3"/>
          <a:stretch>
            <a:fillRect/>
          </a:stretch>
        </p:blipFill>
        <p:spPr>
          <a:xfrm>
            <a:off x="2067088" y="1312763"/>
            <a:ext cx="7652464" cy="49896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207134-3B6E-DCE6-2AA1-4296A2EAC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UW Hepatitis B Primary Care Guidance: Treatment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4553BB7-0248-B52A-FC1B-5752B8D1209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Tang. Hepatitis B Management: Guidance for the Primary Care Provider. 2025. hepatitisB.uw.edu/</a:t>
            </a:r>
            <a:r>
              <a:rPr lang="en-US" dirty="0" err="1"/>
              <a:t>hbv-pcw</a:t>
            </a:r>
            <a:r>
              <a:rPr lang="en-US" dirty="0"/>
              <a:t>/guidance.</a:t>
            </a:r>
          </a:p>
        </p:txBody>
      </p:sp>
    </p:spTree>
    <p:extLst>
      <p:ext uri="{BB962C8B-B14F-4D97-AF65-F5344CB8AC3E}">
        <p14:creationId xmlns:p14="http://schemas.microsoft.com/office/powerpoint/2010/main" val="27171353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9CF9D-35EF-E13B-5B5F-1AE075192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6ADFF-2E24-3177-BD07-044192367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1113125"/>
          </a:xfrm>
        </p:spPr>
        <p:txBody>
          <a:bodyPr/>
          <a:lstStyle/>
          <a:p>
            <a:r>
              <a:rPr lang="en-US"/>
              <a:t>Current State: HBV Monitoring</a:t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1183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1F5A7-FA07-E340-EF1D-6D91006AB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ontent Placeholder 3">
            <a:extLst>
              <a:ext uri="{FF2B5EF4-FFF2-40B4-BE49-F238E27FC236}">
                <a16:creationId xmlns:a16="http://schemas.microsoft.com/office/drawing/2014/main" id="{5F5D638B-2748-4A9A-AA28-F328787E36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6380539"/>
              </p:ext>
            </p:extLst>
          </p:nvPr>
        </p:nvGraphicFramePr>
        <p:xfrm>
          <a:off x="231775" y="1335088"/>
          <a:ext cx="11739562" cy="34214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30789">
                  <a:extLst>
                    <a:ext uri="{9D8B030D-6E8A-4147-A177-3AD203B41FA5}">
                      <a16:colId xmlns:a16="http://schemas.microsoft.com/office/drawing/2014/main" val="3026940708"/>
                    </a:ext>
                  </a:extLst>
                </a:gridCol>
                <a:gridCol w="6008773">
                  <a:extLst>
                    <a:ext uri="{9D8B030D-6E8A-4147-A177-3AD203B41FA5}">
                      <a16:colId xmlns:a16="http://schemas.microsoft.com/office/drawing/2014/main" val="3501597374"/>
                    </a:ext>
                  </a:extLst>
                </a:gridCol>
              </a:tblGrid>
              <a:tr h="806566">
                <a:tc>
                  <a:txBody>
                    <a:bodyPr/>
                    <a:lstStyle/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en-US" sz="2400">
                          <a:solidFill>
                            <a:schemeClr val="bg2"/>
                          </a:solidFill>
                        </a:rPr>
                        <a:t>HBV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solidFill>
                            <a:schemeClr val="bg2"/>
                          </a:solidFill>
                        </a:rPr>
                        <a:t>HCC Surveillance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6735220"/>
                  </a:ext>
                </a:extLst>
              </a:tr>
              <a:tr h="2614904">
                <a:tc>
                  <a:txBody>
                    <a:bodyPr/>
                    <a:lstStyle/>
                    <a:p>
                      <a:pPr marL="342900" lvl="0" indent="-342900"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+mn-lt"/>
                        </a:rPr>
                        <a:t>HBV DNA and ALT on average Q6M (q3-12 month range)</a:t>
                      </a:r>
                    </a:p>
                    <a:p>
                      <a:pPr marL="342900" lvl="0" indent="-342900"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  <a:latin typeface="+mn-lt"/>
                        </a:rPr>
                        <a:t>HDV testing at diagnosis: </a:t>
                      </a:r>
                      <a:br>
                        <a:rPr lang="en-US" sz="2200" b="1" dirty="0">
                          <a:solidFill>
                            <a:schemeClr val="tx1"/>
                          </a:solidFill>
                          <a:latin typeface="+mn-lt"/>
                        </a:rPr>
                      </a:br>
                      <a:r>
                        <a:rPr lang="en-US" sz="2200" b="0" dirty="0">
                          <a:solidFill>
                            <a:schemeClr val="tx1"/>
                          </a:solidFill>
                          <a:latin typeface="+mn-lt"/>
                        </a:rPr>
                        <a:t>switch from risk based to universal HDV </a:t>
                      </a:r>
                      <a:r>
                        <a:rPr lang="en-US" sz="22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sceening</a:t>
                      </a:r>
                      <a:endParaRPr lang="en-US" sz="2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342900" indent="-342900"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endParaRPr lang="en-US" sz="220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+mn-lt"/>
                        </a:rPr>
                        <a:t>Ultrasound and AFP every 6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+mn-lt"/>
                        </a:rPr>
                        <a:t>mo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latin typeface="+mn-lt"/>
                        </a:rPr>
                        <a:t> for at-risk individuals (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+mn-lt"/>
                        </a:rPr>
                        <a:t>eg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latin typeface="+mn-lt"/>
                        </a:rPr>
                        <a:t>, those with cirrhosis, family history of HCC)</a:t>
                      </a:r>
                    </a:p>
                    <a:p>
                      <a:pPr marL="342900" indent="-342900"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endParaRPr lang="en-US" sz="22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064210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F7AD5A4-3BA2-151D-FD2B-7CC75FD253C5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/>
              <a:t>Hep B Monitoring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1489EE-B2D1-82A6-4355-1CE462DB61C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/>
              <a:t>Terrault. Hepatology. 2018;67:1560. Singal. Hepatology. 2023;78:1922. Yang. Lancet Oncol. 2011;12:568. Yang. Ann Inter Med. 2024;177:1435. WHO HBV Guidelines. March 2024. aasld.app.box.com/s/ehlpzy73bf22ughw6r0vri1eojpqmkkj.</a:t>
            </a:r>
          </a:p>
        </p:txBody>
      </p:sp>
      <p:pic>
        <p:nvPicPr>
          <p:cNvPr id="6" name="Graphic 5" descr="Covid-19 outline">
            <a:extLst>
              <a:ext uri="{FF2B5EF4-FFF2-40B4-BE49-F238E27FC236}">
                <a16:creationId xmlns:a16="http://schemas.microsoft.com/office/drawing/2014/main" id="{F5D54519-E817-34B0-53A1-116405435F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44211" y="1335943"/>
            <a:ext cx="810127" cy="810127"/>
          </a:xfrm>
          <a:prstGeom prst="rect">
            <a:avLst/>
          </a:prstGeom>
        </p:spPr>
      </p:pic>
      <p:pic>
        <p:nvPicPr>
          <p:cNvPr id="10" name="Graphic 9" descr="Clipboard outline">
            <a:extLst>
              <a:ext uri="{FF2B5EF4-FFF2-40B4-BE49-F238E27FC236}">
                <a16:creationId xmlns:a16="http://schemas.microsoft.com/office/drawing/2014/main" id="{EA218C47-81A1-2153-8046-77E7EF6665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68262" y="1415179"/>
            <a:ext cx="651654" cy="6516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40D2F53-12FD-D82A-87CD-19F44C0A443D}"/>
              </a:ext>
            </a:extLst>
          </p:cNvPr>
          <p:cNvSpPr txBox="1"/>
          <p:nvPr/>
        </p:nvSpPr>
        <p:spPr bwMode="auto">
          <a:xfrm>
            <a:off x="6272270" y="3927024"/>
            <a:ext cx="5340427" cy="193895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2025 AASLD Guidelines: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Expanded criteria for HCC surveillance</a:t>
            </a:r>
            <a:b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(</a:t>
            </a:r>
            <a:r>
              <a:rPr kumimoji="0" lang="en-US" sz="2000" b="0" i="1" u="none" strike="noStrike" kern="1200" cap="none" spc="0" normalizeH="0" baseline="0" noProof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adds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 HDV and/or HIV coinfection; HBsAg seroclearance with cirrhosis, family history of HCC, men &gt;40 yr, women &gt;50 yr)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5CC9835-A480-6215-1FCC-43DB3FDE118C}"/>
              </a:ext>
            </a:extLst>
          </p:cNvPr>
          <p:cNvCxnSpPr>
            <a:cxnSpLocks/>
            <a:endCxn id="5" idx="0"/>
          </p:cNvCxnSpPr>
          <p:nvPr/>
        </p:nvCxnSpPr>
        <p:spPr bwMode="auto">
          <a:xfrm>
            <a:off x="8942484" y="3248167"/>
            <a:ext cx="0" cy="678857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F172642-41B7-98C6-04D1-47BB7AF29B92}"/>
              </a:ext>
            </a:extLst>
          </p:cNvPr>
          <p:cNvSpPr txBox="1"/>
          <p:nvPr/>
        </p:nvSpPr>
        <p:spPr>
          <a:xfrm>
            <a:off x="231078" y="5163128"/>
            <a:ext cx="914400" cy="91440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85053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67C92-1214-20D3-DA13-C50DA8040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Can qHBsAg Be Used for in Clinical Practice?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BDEBDB-FEAD-CE7B-92DD-9BB36B2B1A6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/>
              <a:t>1. Vachon. Viruses. 2021;13:951. 2. Brunetto. Gastroenterology. 2010;139:483. </a:t>
            </a:r>
            <a:br>
              <a:rPr lang="en-US"/>
            </a:br>
            <a:r>
              <a:rPr lang="en-US"/>
              <a:t>3. Chan. J Hepatol. 2011;55:1121. 4. Brouwer. Clin Gastoenterol Hepatol. 2016;14:1481.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05A90D5-8EB9-53FE-E01E-E4D11F666FB2}"/>
              </a:ext>
            </a:extLst>
          </p:cNvPr>
          <p:cNvSpPr txBox="1">
            <a:spLocks/>
          </p:cNvSpPr>
          <p:nvPr/>
        </p:nvSpPr>
        <p:spPr bwMode="auto">
          <a:xfrm>
            <a:off x="604675" y="1277270"/>
            <a:ext cx="10877529" cy="4650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graphicFrame>
        <p:nvGraphicFramePr>
          <p:cNvPr id="14" name="Content Placeholder 3">
            <a:extLst>
              <a:ext uri="{FF2B5EF4-FFF2-40B4-BE49-F238E27FC236}">
                <a16:creationId xmlns:a16="http://schemas.microsoft.com/office/drawing/2014/main" id="{7F0A99B2-4BC8-0510-B5D6-D96030BA79B3}"/>
              </a:ext>
            </a:extLst>
          </p:cNvPr>
          <p:cNvGraphicFramePr>
            <a:graphicFrameLocks/>
          </p:cNvGraphicFramePr>
          <p:nvPr/>
        </p:nvGraphicFramePr>
        <p:xfrm>
          <a:off x="604675" y="1383894"/>
          <a:ext cx="11100631" cy="4650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7514F1A1-D4A3-B66B-AE12-D733B9330622}"/>
              </a:ext>
            </a:extLst>
          </p:cNvPr>
          <p:cNvSpPr/>
          <p:nvPr/>
        </p:nvSpPr>
        <p:spPr bwMode="auto">
          <a:xfrm>
            <a:off x="407368" y="4890647"/>
            <a:ext cx="11479832" cy="1163470"/>
          </a:xfrm>
          <a:prstGeom prst="rect">
            <a:avLst/>
          </a:prstGeom>
          <a:noFill/>
          <a:ln w="38100">
            <a:solidFill>
              <a:srgbClr val="E1471D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23964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2B04EAE-E4B5-8E00-3405-09373798853A}"/>
              </a:ext>
            </a:extLst>
          </p:cNvPr>
          <p:cNvSpPr/>
          <p:nvPr/>
        </p:nvSpPr>
        <p:spPr bwMode="auto">
          <a:xfrm>
            <a:off x="7138143" y="3939073"/>
            <a:ext cx="2637766" cy="2414257"/>
          </a:xfrm>
          <a:prstGeom prst="rect">
            <a:avLst/>
          </a:prstGeom>
          <a:ln w="57150"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>
                <a:ea typeface="ＭＳ Ｐゴシック" charset="0"/>
              </a:rPr>
              <a:t>Quantification of HBsAg in Patients With HBV DNA &lt;20,000 IU/mL to Predict HCC</a:t>
            </a:r>
            <a:endParaRPr lang="en-US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192F1662-D048-7354-064F-4675D93709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REVEAL-HBV study: HBeAg- patients without cirrhosis at baseline (n = 2165)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238FC-CC04-6B58-630E-19EA3E99F91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/>
              <a:t>Tseng. Gastroenterology. 2012;142:1140.</a:t>
            </a:r>
          </a:p>
        </p:txBody>
      </p:sp>
      <p:sp>
        <p:nvSpPr>
          <p:cNvPr id="4" name="Textfeld 1"/>
          <p:cNvSpPr txBox="1">
            <a:spLocks noChangeArrowheads="1"/>
          </p:cNvSpPr>
          <p:nvPr/>
        </p:nvSpPr>
        <p:spPr bwMode="auto">
          <a:xfrm>
            <a:off x="1973000" y="5957282"/>
            <a:ext cx="78899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HBsAg</a:t>
            </a:r>
          </a:p>
        </p:txBody>
      </p:sp>
      <p:sp>
        <p:nvSpPr>
          <p:cNvPr id="6" name="Textfeld 13"/>
          <p:cNvSpPr txBox="1">
            <a:spLocks noChangeArrowheads="1"/>
          </p:cNvSpPr>
          <p:nvPr/>
        </p:nvSpPr>
        <p:spPr bwMode="auto">
          <a:xfrm>
            <a:off x="2779415" y="5957282"/>
            <a:ext cx="784910" cy="307777"/>
          </a:xfrm>
          <a:prstGeom prst="rect">
            <a:avLst/>
          </a:prstGeom>
          <a:solidFill>
            <a:schemeClr val="accent6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&gt;1000</a:t>
            </a:r>
          </a:p>
        </p:txBody>
      </p:sp>
      <p:sp>
        <p:nvSpPr>
          <p:cNvPr id="7" name="Textfeld 14"/>
          <p:cNvSpPr txBox="1">
            <a:spLocks noChangeArrowheads="1"/>
          </p:cNvSpPr>
          <p:nvPr/>
        </p:nvSpPr>
        <p:spPr bwMode="auto">
          <a:xfrm>
            <a:off x="3604974" y="5957282"/>
            <a:ext cx="929062" cy="30777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100-999</a:t>
            </a:r>
          </a:p>
        </p:txBody>
      </p:sp>
      <p:sp>
        <p:nvSpPr>
          <p:cNvPr id="8" name="Textfeld 15"/>
          <p:cNvSpPr txBox="1"/>
          <p:nvPr/>
        </p:nvSpPr>
        <p:spPr>
          <a:xfrm>
            <a:off x="4594880" y="5957281"/>
            <a:ext cx="819092" cy="307777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&gt;1000</a:t>
            </a:r>
          </a:p>
        </p:txBody>
      </p:sp>
      <p:sp>
        <p:nvSpPr>
          <p:cNvPr id="9" name="Textfeld 16"/>
          <p:cNvSpPr txBox="1"/>
          <p:nvPr/>
        </p:nvSpPr>
        <p:spPr>
          <a:xfrm>
            <a:off x="5428879" y="5957281"/>
            <a:ext cx="905874" cy="307777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100-999</a:t>
            </a:r>
          </a:p>
        </p:txBody>
      </p:sp>
      <p:sp>
        <p:nvSpPr>
          <p:cNvPr id="10" name="Textfeld 17"/>
          <p:cNvSpPr txBox="1"/>
          <p:nvPr/>
        </p:nvSpPr>
        <p:spPr>
          <a:xfrm>
            <a:off x="6361377" y="5957281"/>
            <a:ext cx="745593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&lt;100</a:t>
            </a:r>
          </a:p>
        </p:txBody>
      </p:sp>
      <p:sp>
        <p:nvSpPr>
          <p:cNvPr id="11" name="Textfeld 18"/>
          <p:cNvSpPr txBox="1">
            <a:spLocks noChangeArrowheads="1"/>
          </p:cNvSpPr>
          <p:nvPr/>
        </p:nvSpPr>
        <p:spPr bwMode="auto">
          <a:xfrm>
            <a:off x="7179399" y="5957282"/>
            <a:ext cx="832918" cy="307777"/>
          </a:xfrm>
          <a:prstGeom prst="rect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&gt;1000</a:t>
            </a:r>
          </a:p>
        </p:txBody>
      </p:sp>
      <p:sp>
        <p:nvSpPr>
          <p:cNvPr id="12" name="Textfeld 19"/>
          <p:cNvSpPr txBox="1">
            <a:spLocks noChangeArrowheads="1"/>
          </p:cNvSpPr>
          <p:nvPr/>
        </p:nvSpPr>
        <p:spPr bwMode="auto">
          <a:xfrm>
            <a:off x="8032528" y="5957282"/>
            <a:ext cx="909778" cy="30777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100-999</a:t>
            </a:r>
          </a:p>
        </p:txBody>
      </p:sp>
      <p:sp>
        <p:nvSpPr>
          <p:cNvPr id="13" name="Textfeld 20"/>
          <p:cNvSpPr txBox="1">
            <a:spLocks noChangeArrowheads="1"/>
          </p:cNvSpPr>
          <p:nvPr/>
        </p:nvSpPr>
        <p:spPr bwMode="auto">
          <a:xfrm>
            <a:off x="8962931" y="5957282"/>
            <a:ext cx="787651" cy="307777"/>
          </a:xfrm>
          <a:prstGeom prst="rect">
            <a:avLst/>
          </a:prstGeom>
          <a:solidFill>
            <a:schemeClr val="accent3">
              <a:lumMod val="60000"/>
              <a:lumOff val="40000"/>
              <a:alpha val="25098"/>
            </a:scheme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&lt;100</a:t>
            </a:r>
          </a:p>
        </p:txBody>
      </p:sp>
      <p:sp>
        <p:nvSpPr>
          <p:cNvPr id="14" name="Rechteck 4"/>
          <p:cNvSpPr>
            <a:spLocks noChangeArrowheads="1"/>
          </p:cNvSpPr>
          <p:nvPr/>
        </p:nvSpPr>
        <p:spPr bwMode="auto">
          <a:xfrm>
            <a:off x="1759802" y="5560013"/>
            <a:ext cx="100219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HBV DNA</a:t>
            </a:r>
          </a:p>
        </p:txBody>
      </p:sp>
      <p:sp>
        <p:nvSpPr>
          <p:cNvPr id="15" name="Textfeld 22"/>
          <p:cNvSpPr txBox="1"/>
          <p:nvPr/>
        </p:nvSpPr>
        <p:spPr>
          <a:xfrm>
            <a:off x="2777875" y="5560013"/>
            <a:ext cx="1755971" cy="307777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&gt;20,000</a:t>
            </a:r>
          </a:p>
        </p:txBody>
      </p:sp>
      <p:sp>
        <p:nvSpPr>
          <p:cNvPr id="16" name="Textfeld 23"/>
          <p:cNvSpPr txBox="1"/>
          <p:nvPr/>
        </p:nvSpPr>
        <p:spPr>
          <a:xfrm>
            <a:off x="4581054" y="5560013"/>
            <a:ext cx="2522710" cy="307777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2000-20,000</a:t>
            </a:r>
          </a:p>
        </p:txBody>
      </p:sp>
      <p:sp>
        <p:nvSpPr>
          <p:cNvPr id="17" name="Textfeld 24"/>
          <p:cNvSpPr txBox="1"/>
          <p:nvPr/>
        </p:nvSpPr>
        <p:spPr>
          <a:xfrm>
            <a:off x="7170346" y="5560013"/>
            <a:ext cx="2571184" cy="307777"/>
          </a:xfrm>
          <a:prstGeom prst="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&lt;2000</a:t>
            </a:r>
          </a:p>
        </p:txBody>
      </p:sp>
      <p:sp>
        <p:nvSpPr>
          <p:cNvPr id="18" name="Text Box 54"/>
          <p:cNvSpPr txBox="1">
            <a:spLocks noChangeArrowheads="1"/>
          </p:cNvSpPr>
          <p:nvPr/>
        </p:nvSpPr>
        <p:spPr bwMode="auto">
          <a:xfrm rot="16200000">
            <a:off x="310272" y="3494601"/>
            <a:ext cx="360140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Cumulative HCC-Incidence (%)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65D6488-B7FC-8366-F39F-C60FC8EDDB37}"/>
              </a:ext>
            </a:extLst>
          </p:cNvPr>
          <p:cNvSpPr/>
          <p:nvPr/>
        </p:nvSpPr>
        <p:spPr>
          <a:xfrm>
            <a:off x="228366" y="7045729"/>
            <a:ext cx="6794465" cy="276999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ＭＳ Ｐゴシック" charset="0"/>
              </a:rPr>
              <a:t>Tseng. Gastroenterology. 2012;142:1140.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55D248D-26B7-F801-4942-24028B26402A}"/>
              </a:ext>
            </a:extLst>
          </p:cNvPr>
          <p:cNvGrpSpPr/>
          <p:nvPr/>
        </p:nvGrpSpPr>
        <p:grpSpPr>
          <a:xfrm>
            <a:off x="2743200" y="1960892"/>
            <a:ext cx="64008" cy="3485584"/>
            <a:chOff x="2743200" y="1960892"/>
            <a:chExt cx="64008" cy="3485584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DE15581-EC94-34D4-9B8A-932E010AD2FA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802047" y="1960892"/>
              <a:ext cx="0" cy="3485584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3188638-8488-9135-244E-FD8815FE64C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743200" y="1969945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878825A-2D77-F29D-C571-62B963B3E63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743200" y="2404511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53860BD-A060-9918-1DD1-CDE2D9D96DE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743200" y="2839077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CFAFB7F-E738-523E-C72F-738BDAC546F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743200" y="3273643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E1DF574-AAD0-2D5F-80F8-536945A4DE1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743200" y="3708209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8CBD89C-72B6-F709-D9AB-44A1B3BB4C5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743200" y="4142775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ED4D456E-D118-FD41-225B-FA061FB49FD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743200" y="4577341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CD6BFB9C-49FB-A15C-E9A9-5F1745508F2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743200" y="5011907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C0B2F83-4867-218F-9BAC-4941B035761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743200" y="5446476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8D890373-15C5-D866-79E9-E91119C90E06}"/>
              </a:ext>
            </a:extLst>
          </p:cNvPr>
          <p:cNvSpPr txBox="1"/>
          <p:nvPr/>
        </p:nvSpPr>
        <p:spPr bwMode="auto">
          <a:xfrm>
            <a:off x="2344848" y="1797929"/>
            <a:ext cx="4255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16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B844771-F24A-802F-903F-5D7333830B0A}"/>
              </a:ext>
            </a:extLst>
          </p:cNvPr>
          <p:cNvSpPr txBox="1"/>
          <p:nvPr/>
        </p:nvSpPr>
        <p:spPr bwMode="auto">
          <a:xfrm>
            <a:off x="2344848" y="2228723"/>
            <a:ext cx="4255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14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A29BF15-48C6-BD25-78FE-003152A0342C}"/>
              </a:ext>
            </a:extLst>
          </p:cNvPr>
          <p:cNvSpPr txBox="1"/>
          <p:nvPr/>
        </p:nvSpPr>
        <p:spPr bwMode="auto">
          <a:xfrm>
            <a:off x="2344848" y="2659517"/>
            <a:ext cx="4255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12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7BF81FA-CBD8-625A-5FCC-F8002CFC90BD}"/>
              </a:ext>
            </a:extLst>
          </p:cNvPr>
          <p:cNvSpPr txBox="1"/>
          <p:nvPr/>
        </p:nvSpPr>
        <p:spPr bwMode="auto">
          <a:xfrm>
            <a:off x="2344848" y="3090311"/>
            <a:ext cx="4255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B6C5AA3-5884-B102-BF4B-25ED05B5B31E}"/>
              </a:ext>
            </a:extLst>
          </p:cNvPr>
          <p:cNvSpPr txBox="1"/>
          <p:nvPr/>
        </p:nvSpPr>
        <p:spPr bwMode="auto">
          <a:xfrm>
            <a:off x="2344848" y="3521105"/>
            <a:ext cx="4255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8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D1E6362-2010-FBF6-B91C-783C924CC468}"/>
              </a:ext>
            </a:extLst>
          </p:cNvPr>
          <p:cNvSpPr txBox="1"/>
          <p:nvPr/>
        </p:nvSpPr>
        <p:spPr bwMode="auto">
          <a:xfrm>
            <a:off x="2344848" y="3951899"/>
            <a:ext cx="4255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6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9E4E4DC-BD66-23A1-EE9B-BB8E081C670D}"/>
              </a:ext>
            </a:extLst>
          </p:cNvPr>
          <p:cNvSpPr txBox="1"/>
          <p:nvPr/>
        </p:nvSpPr>
        <p:spPr bwMode="auto">
          <a:xfrm>
            <a:off x="2344848" y="4382693"/>
            <a:ext cx="4255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4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985169E-6F24-B8EB-6818-2963AFF41636}"/>
              </a:ext>
            </a:extLst>
          </p:cNvPr>
          <p:cNvSpPr txBox="1"/>
          <p:nvPr/>
        </p:nvSpPr>
        <p:spPr bwMode="auto">
          <a:xfrm>
            <a:off x="2344848" y="4813487"/>
            <a:ext cx="4255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E9358FA-2CB4-DC74-A2C3-52DF4446B884}"/>
              </a:ext>
            </a:extLst>
          </p:cNvPr>
          <p:cNvSpPr txBox="1"/>
          <p:nvPr/>
        </p:nvSpPr>
        <p:spPr bwMode="auto">
          <a:xfrm>
            <a:off x="2344848" y="5244281"/>
            <a:ext cx="4255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8668C22-CFFB-3045-0077-D4F8DB576A8C}"/>
              </a:ext>
            </a:extLst>
          </p:cNvPr>
          <p:cNvSpPr txBox="1"/>
          <p:nvPr/>
        </p:nvSpPr>
        <p:spPr bwMode="auto">
          <a:xfrm>
            <a:off x="2798531" y="1796420"/>
            <a:ext cx="89780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15.2%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2629F21-8FFC-9424-0000-65C1EBC85871}"/>
              </a:ext>
            </a:extLst>
          </p:cNvPr>
          <p:cNvSpPr txBox="1"/>
          <p:nvPr/>
        </p:nvSpPr>
        <p:spPr bwMode="auto">
          <a:xfrm>
            <a:off x="3669627" y="2941024"/>
            <a:ext cx="89780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10.1%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0684F1D-DA3B-CE51-1637-39666EA8F1CE}"/>
              </a:ext>
            </a:extLst>
          </p:cNvPr>
          <p:cNvSpPr txBox="1"/>
          <p:nvPr/>
        </p:nvSpPr>
        <p:spPr bwMode="auto">
          <a:xfrm>
            <a:off x="4533848" y="3987198"/>
            <a:ext cx="89780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5.2%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DCA49B7-AD20-0FF9-2473-B523B65C91D7}"/>
              </a:ext>
            </a:extLst>
          </p:cNvPr>
          <p:cNvSpPr txBox="1"/>
          <p:nvPr/>
        </p:nvSpPr>
        <p:spPr bwMode="auto">
          <a:xfrm>
            <a:off x="5411819" y="4384042"/>
            <a:ext cx="89780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3.4%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8860FDB-553B-8201-EBFD-797B7372B279}"/>
              </a:ext>
            </a:extLst>
          </p:cNvPr>
          <p:cNvSpPr txBox="1"/>
          <p:nvPr/>
        </p:nvSpPr>
        <p:spPr bwMode="auto">
          <a:xfrm>
            <a:off x="6289790" y="4753725"/>
            <a:ext cx="89780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1.7%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E2E8A36-1D86-B0AD-8136-BA96495DAB3B}"/>
              </a:ext>
            </a:extLst>
          </p:cNvPr>
          <p:cNvSpPr txBox="1"/>
          <p:nvPr/>
        </p:nvSpPr>
        <p:spPr bwMode="auto">
          <a:xfrm>
            <a:off x="7147136" y="4197776"/>
            <a:ext cx="89780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4.3%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429CE74-179E-D543-BE6E-1FF429B7D7FA}"/>
              </a:ext>
            </a:extLst>
          </p:cNvPr>
          <p:cNvSpPr txBox="1"/>
          <p:nvPr/>
        </p:nvSpPr>
        <p:spPr bwMode="auto">
          <a:xfrm>
            <a:off x="8031982" y="4648941"/>
            <a:ext cx="89780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2.2%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717B39E-A022-5147-D952-A9B89DB69EE8}"/>
              </a:ext>
            </a:extLst>
          </p:cNvPr>
          <p:cNvSpPr txBox="1"/>
          <p:nvPr/>
        </p:nvSpPr>
        <p:spPr bwMode="auto">
          <a:xfrm>
            <a:off x="8909950" y="4900928"/>
            <a:ext cx="89780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1.0%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E0B81255-5C0F-F205-450F-0CE0A0332EFD}"/>
              </a:ext>
            </a:extLst>
          </p:cNvPr>
          <p:cNvSpPr/>
          <p:nvPr/>
        </p:nvSpPr>
        <p:spPr bwMode="auto">
          <a:xfrm>
            <a:off x="3041965" y="2140452"/>
            <a:ext cx="389299" cy="3304515"/>
          </a:xfrm>
          <a:prstGeom prst="rect">
            <a:avLst/>
          </a:prstGeom>
          <a:solidFill>
            <a:schemeClr val="accent6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6981A4D8-01F8-FC2D-B77E-F3C8F19672F7}"/>
              </a:ext>
            </a:extLst>
          </p:cNvPr>
          <p:cNvSpPr/>
          <p:nvPr/>
        </p:nvSpPr>
        <p:spPr bwMode="auto">
          <a:xfrm>
            <a:off x="3912175" y="3262330"/>
            <a:ext cx="389299" cy="217509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28ACDF93-A670-B8F3-FAC8-26B0E20E5D42}"/>
              </a:ext>
            </a:extLst>
          </p:cNvPr>
          <p:cNvSpPr/>
          <p:nvPr/>
        </p:nvSpPr>
        <p:spPr bwMode="auto">
          <a:xfrm>
            <a:off x="4782385" y="4323846"/>
            <a:ext cx="389299" cy="1121121"/>
          </a:xfrm>
          <a:prstGeom prst="rect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A73379BB-42EB-C6FE-7F11-8B7330A38694}"/>
              </a:ext>
            </a:extLst>
          </p:cNvPr>
          <p:cNvSpPr/>
          <p:nvPr/>
        </p:nvSpPr>
        <p:spPr bwMode="auto">
          <a:xfrm>
            <a:off x="5652595" y="4722198"/>
            <a:ext cx="389299" cy="722769"/>
          </a:xfrm>
          <a:prstGeom prst="rect">
            <a:avLst/>
          </a:prstGeom>
          <a:solidFill>
            <a:schemeClr val="accent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5B903903-335A-1C8B-758A-190D99289D69}"/>
              </a:ext>
            </a:extLst>
          </p:cNvPr>
          <p:cNvSpPr/>
          <p:nvPr/>
        </p:nvSpPr>
        <p:spPr bwMode="auto">
          <a:xfrm>
            <a:off x="6522805" y="5084337"/>
            <a:ext cx="389299" cy="3606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3A91CFD5-74C0-B175-C480-8D83F20A3D8C}"/>
              </a:ext>
            </a:extLst>
          </p:cNvPr>
          <p:cNvSpPr/>
          <p:nvPr/>
        </p:nvSpPr>
        <p:spPr bwMode="auto">
          <a:xfrm>
            <a:off x="7393015" y="4523022"/>
            <a:ext cx="389299" cy="921945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A0640B32-6895-5689-2B17-58F9083D5245}"/>
              </a:ext>
            </a:extLst>
          </p:cNvPr>
          <p:cNvSpPr/>
          <p:nvPr/>
        </p:nvSpPr>
        <p:spPr bwMode="auto">
          <a:xfrm>
            <a:off x="8263225" y="4984749"/>
            <a:ext cx="389299" cy="46021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139949F8-44C5-9CA8-A335-3A3C2D83B4BA}"/>
              </a:ext>
            </a:extLst>
          </p:cNvPr>
          <p:cNvSpPr/>
          <p:nvPr/>
        </p:nvSpPr>
        <p:spPr bwMode="auto">
          <a:xfrm>
            <a:off x="9133438" y="5238246"/>
            <a:ext cx="389299" cy="206721"/>
          </a:xfrm>
          <a:prstGeom prst="rect">
            <a:avLst/>
          </a:prstGeom>
          <a:solidFill>
            <a:schemeClr val="accent3">
              <a:lumMod val="60000"/>
              <a:lumOff val="40000"/>
              <a:alpha val="25098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6D5F568-52C7-BD1B-C413-758F0C2F2C55}"/>
              </a:ext>
            </a:extLst>
          </p:cNvPr>
          <p:cNvGrpSpPr/>
          <p:nvPr/>
        </p:nvGrpSpPr>
        <p:grpSpPr>
          <a:xfrm>
            <a:off x="2797521" y="5437422"/>
            <a:ext cx="6953061" cy="64008"/>
            <a:chOff x="2797521" y="5437422"/>
            <a:chExt cx="6953061" cy="64008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CF312F5-35F6-6194-F022-9B32CA29A2A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802047" y="5437422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A83F0BC-2346-4C98-E41E-1D84FE54A7D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669671" y="5437422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C27D870-9848-B562-7FBA-AC51BE02F9F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37295" y="5437422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B8407EF-0FFA-5424-3EEB-CD7C9F03843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404919" y="5437422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7558AE73-D364-92D8-3F06-97FC29BDA5D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72543" y="5437422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5BCCCC9-5EE6-30AC-2945-E43177D6CA8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40167" y="5437422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25C2FFC5-5DAD-9BE7-EB75-5C1CA4F7294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007791" y="5437422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7C8CD61D-0662-0E1C-816D-0A4CB3807B5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875415" y="5437422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80BEA70-39CC-0343-E5EB-7D9FC89294C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743037" y="5437422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55DF344-EEA9-30DC-CDAE-932B5177BBD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797521" y="5446476"/>
              <a:ext cx="6953061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700297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B886EE-33D1-B6D9-DD6F-B382B1C22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EC9A1-183D-0AAE-4948-30E7C86C3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1113125"/>
          </a:xfrm>
        </p:spPr>
        <p:txBody>
          <a:bodyPr/>
          <a:lstStyle/>
          <a:p>
            <a:r>
              <a:rPr lang="en-US"/>
              <a:t>The Future State of HBV Treatment</a:t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5611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70952-0F81-6481-9EE9-04A255E1C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00C8694-29D5-77F1-5B65-3477123F1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/>
              <a:t>Current Recommended Treatment Options for CHB: Peginterferon or NAs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DE90731-6EF1-5CD5-7072-684A803D097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/>
              <a:t>Liu. Int J Biochem Cell Biol. 2013;45:1987.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CCB1BB9-8BEA-CF6D-0FC7-5952FCA69B4B}"/>
              </a:ext>
            </a:extLst>
          </p:cNvPr>
          <p:cNvGrpSpPr/>
          <p:nvPr/>
        </p:nvGrpSpPr>
        <p:grpSpPr>
          <a:xfrm>
            <a:off x="233189" y="1608596"/>
            <a:ext cx="11543659" cy="4046473"/>
            <a:chOff x="417682" y="1737911"/>
            <a:chExt cx="11543659" cy="4046473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18DCDE7-636B-47AC-932F-4FEEEB45EAE3}"/>
                </a:ext>
              </a:extLst>
            </p:cNvPr>
            <p:cNvCxnSpPr>
              <a:cxnSpLocks/>
              <a:endCxn id="16" idx="0"/>
            </p:cNvCxnSpPr>
            <p:nvPr/>
          </p:nvCxnSpPr>
          <p:spPr bwMode="auto">
            <a:xfrm flipH="1">
              <a:off x="7603527" y="2321731"/>
              <a:ext cx="16475" cy="1275219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22806D1A-9B8B-88DB-2C6A-983CF156024A}"/>
                </a:ext>
              </a:extLst>
            </p:cNvPr>
            <p:cNvSpPr/>
            <p:nvPr/>
          </p:nvSpPr>
          <p:spPr bwMode="auto">
            <a:xfrm>
              <a:off x="6385595" y="1737911"/>
              <a:ext cx="2701878" cy="757723"/>
            </a:xfrm>
            <a:prstGeom prst="roundRect">
              <a:avLst>
                <a:gd name="adj" fmla="val 25118"/>
              </a:avLst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Tenofovir</a:t>
              </a:r>
              <a:br>
                <a:rPr kumimoji="0" lang="en-US" b="0" i="0" u="none" strike="noStrike" kern="120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en-US" b="0" i="0" u="none" strike="noStrike" kern="120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Disoproxil Fumarate</a:t>
              </a: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CDB5049A-A93D-A76C-A626-38B0B82329AC}"/>
                </a:ext>
              </a:extLst>
            </p:cNvPr>
            <p:cNvGrpSpPr/>
            <p:nvPr/>
          </p:nvGrpSpPr>
          <p:grpSpPr>
            <a:xfrm>
              <a:off x="908742" y="2546188"/>
              <a:ext cx="1552833" cy="1213748"/>
              <a:chOff x="893807" y="2215252"/>
              <a:chExt cx="1552833" cy="1213748"/>
            </a:xfrm>
            <a:solidFill>
              <a:schemeClr val="tx2"/>
            </a:solidFill>
          </p:grpSpPr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3EFD23B9-AEC3-ABA8-BDD2-D1D8FC1E498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70223" y="2234514"/>
                <a:ext cx="0" cy="1194486"/>
              </a:xfrm>
              <a:prstGeom prst="line">
                <a:avLst/>
              </a:prstGeom>
              <a:grp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39" name="Rounded Rectangle 38">
                <a:extLst>
                  <a:ext uri="{FF2B5EF4-FFF2-40B4-BE49-F238E27FC236}">
                    <a16:creationId xmlns:a16="http://schemas.microsoft.com/office/drawing/2014/main" id="{B355A5C4-81F2-70AB-4D28-AC01341998D9}"/>
                  </a:ext>
                </a:extLst>
              </p:cNvPr>
              <p:cNvSpPr/>
              <p:nvPr/>
            </p:nvSpPr>
            <p:spPr bwMode="auto">
              <a:xfrm>
                <a:off x="893807" y="2215252"/>
                <a:ext cx="1552833" cy="589006"/>
              </a:xfrm>
              <a:prstGeom prst="roundRect">
                <a:avLst>
                  <a:gd name="adj" fmla="val 25118"/>
                </a:avLst>
              </a:prstGeom>
              <a:solidFill>
                <a:schemeClr val="bg1">
                  <a:lumMod val="50000"/>
                </a:schemeClr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b="0" i="0" u="none" strike="noStrike" kern="1200" cap="none" spc="0" normalizeH="0" baseline="0" noProof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IFNα-2b</a:t>
                </a:r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5AF0D261-1790-FF00-FAA1-C5D024EFD401}"/>
                </a:ext>
              </a:extLst>
            </p:cNvPr>
            <p:cNvGrpSpPr/>
            <p:nvPr/>
          </p:nvGrpSpPr>
          <p:grpSpPr>
            <a:xfrm>
              <a:off x="1999648" y="1737912"/>
              <a:ext cx="1677360" cy="1859038"/>
              <a:chOff x="528967" y="1406976"/>
              <a:chExt cx="1677360" cy="1859038"/>
            </a:xfrm>
            <a:solidFill>
              <a:schemeClr val="tx2"/>
            </a:solidFill>
          </p:grpSpPr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4EB217E5-6A4E-7E08-52C6-96BDABFB549B}"/>
                  </a:ext>
                </a:extLst>
              </p:cNvPr>
              <p:cNvCxnSpPr>
                <a:cxnSpLocks/>
                <a:endCxn id="12" idx="0"/>
              </p:cNvCxnSpPr>
              <p:nvPr/>
            </p:nvCxnSpPr>
            <p:spPr bwMode="auto">
              <a:xfrm>
                <a:off x="1404326" y="2153923"/>
                <a:ext cx="0" cy="1112091"/>
              </a:xfrm>
              <a:prstGeom prst="line">
                <a:avLst/>
              </a:prstGeom>
              <a:grp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44" name="Rounded Rectangle 43">
                <a:extLst>
                  <a:ext uri="{FF2B5EF4-FFF2-40B4-BE49-F238E27FC236}">
                    <a16:creationId xmlns:a16="http://schemas.microsoft.com/office/drawing/2014/main" id="{0CD545CD-CD03-4A44-66A7-736D2E15A596}"/>
                  </a:ext>
                </a:extLst>
              </p:cNvPr>
              <p:cNvSpPr/>
              <p:nvPr/>
            </p:nvSpPr>
            <p:spPr bwMode="auto">
              <a:xfrm>
                <a:off x="528967" y="1406976"/>
                <a:ext cx="1677360" cy="589006"/>
              </a:xfrm>
              <a:prstGeom prst="roundRect">
                <a:avLst>
                  <a:gd name="adj" fmla="val 25118"/>
                </a:avLst>
              </a:prstGeom>
              <a:solidFill>
                <a:schemeClr val="bg1">
                  <a:lumMod val="50000"/>
                </a:schemeClr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b="0" i="0" u="none" strike="noStrike" kern="1200" cap="none" spc="0" normalizeH="0" baseline="0" noProof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Lamivudine</a:t>
                </a: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F4DB3229-9BCE-9C31-A889-BA74211B95BC}"/>
                </a:ext>
              </a:extLst>
            </p:cNvPr>
            <p:cNvGrpSpPr/>
            <p:nvPr/>
          </p:nvGrpSpPr>
          <p:grpSpPr>
            <a:xfrm>
              <a:off x="3283987" y="2545741"/>
              <a:ext cx="1552833" cy="1022665"/>
              <a:chOff x="216245" y="2214805"/>
              <a:chExt cx="1552833" cy="1022665"/>
            </a:xfrm>
            <a:solidFill>
              <a:schemeClr val="tx2"/>
            </a:solidFill>
          </p:grpSpPr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3B7DA4DC-8C57-91B0-476D-ABA2017786C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972467" y="2350448"/>
                <a:ext cx="0" cy="887022"/>
              </a:xfrm>
              <a:prstGeom prst="line">
                <a:avLst/>
              </a:prstGeom>
              <a:grp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47" name="Rounded Rectangle 46">
                <a:extLst>
                  <a:ext uri="{FF2B5EF4-FFF2-40B4-BE49-F238E27FC236}">
                    <a16:creationId xmlns:a16="http://schemas.microsoft.com/office/drawing/2014/main" id="{61EC9466-DCB2-9E85-33F7-D8FFDBE17DB2}"/>
                  </a:ext>
                </a:extLst>
              </p:cNvPr>
              <p:cNvSpPr/>
              <p:nvPr/>
            </p:nvSpPr>
            <p:spPr bwMode="auto">
              <a:xfrm>
                <a:off x="216245" y="2214805"/>
                <a:ext cx="1552833" cy="589006"/>
              </a:xfrm>
              <a:prstGeom prst="roundRect">
                <a:avLst>
                  <a:gd name="adj" fmla="val 25118"/>
                </a:avLst>
              </a:prstGeom>
              <a:solidFill>
                <a:schemeClr val="bg1">
                  <a:lumMod val="50000"/>
                </a:schemeClr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b="0" i="0" u="none" strike="noStrike" kern="1200" cap="none" spc="0" normalizeH="0" baseline="0" noProof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Adefovir</a:t>
                </a: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2939549F-437C-4639-01FE-D55F55E1F200}"/>
                </a:ext>
              </a:extLst>
            </p:cNvPr>
            <p:cNvGrpSpPr/>
            <p:nvPr/>
          </p:nvGrpSpPr>
          <p:grpSpPr>
            <a:xfrm>
              <a:off x="5667989" y="2555660"/>
              <a:ext cx="1667928" cy="1204276"/>
              <a:chOff x="903432" y="2224724"/>
              <a:chExt cx="1667928" cy="1204276"/>
            </a:xfrm>
            <a:solidFill>
              <a:schemeClr val="tx2"/>
            </a:solidFill>
          </p:grpSpPr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3055872C-A6BF-2117-DFF1-21F4E89CC4D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70223" y="2234514"/>
                <a:ext cx="0" cy="1194486"/>
              </a:xfrm>
              <a:prstGeom prst="line">
                <a:avLst/>
              </a:prstGeom>
              <a:grp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50" name="Rounded Rectangle 49">
                <a:extLst>
                  <a:ext uri="{FF2B5EF4-FFF2-40B4-BE49-F238E27FC236}">
                    <a16:creationId xmlns:a16="http://schemas.microsoft.com/office/drawing/2014/main" id="{685DD351-B162-9401-5F75-921C1A179B38}"/>
                  </a:ext>
                </a:extLst>
              </p:cNvPr>
              <p:cNvSpPr/>
              <p:nvPr/>
            </p:nvSpPr>
            <p:spPr bwMode="auto">
              <a:xfrm>
                <a:off x="903432" y="2224724"/>
                <a:ext cx="1667928" cy="589006"/>
              </a:xfrm>
              <a:prstGeom prst="roundRect">
                <a:avLst>
                  <a:gd name="adj" fmla="val 25118"/>
                </a:avLst>
              </a:prstGeom>
              <a:solidFill>
                <a:schemeClr val="bg1">
                  <a:lumMod val="50000"/>
                </a:schemeClr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b="0" i="0" u="none" strike="noStrike" kern="1200" cap="none" spc="0" normalizeH="0" baseline="0" noProof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Telbivudine</a:t>
                </a:r>
              </a:p>
            </p:txBody>
          </p:sp>
        </p:grp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8EE29EE-5F24-9D72-0ABF-5D5F5D5730E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789773" y="4091509"/>
              <a:ext cx="0" cy="109563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" name="Right Arrow 2">
              <a:extLst>
                <a:ext uri="{FF2B5EF4-FFF2-40B4-BE49-F238E27FC236}">
                  <a16:creationId xmlns:a16="http://schemas.microsoft.com/office/drawing/2014/main" id="{6BEBC408-B4B0-11C4-E290-50AF988A9BC1}"/>
                </a:ext>
              </a:extLst>
            </p:cNvPr>
            <p:cNvSpPr/>
            <p:nvPr/>
          </p:nvSpPr>
          <p:spPr bwMode="auto">
            <a:xfrm>
              <a:off x="902043" y="3219834"/>
              <a:ext cx="9057503" cy="1099751"/>
            </a:xfrm>
            <a:prstGeom prst="rightArrow">
              <a:avLst>
                <a:gd name="adj1" fmla="val 54898"/>
                <a:gd name="adj2" fmla="val 81383"/>
              </a:avLst>
            </a:prstGeom>
            <a:solidFill>
              <a:schemeClr val="tx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E7C42D9-5BE0-8153-C2D8-31710EB88264}"/>
                </a:ext>
              </a:extLst>
            </p:cNvPr>
            <p:cNvSpPr txBox="1"/>
            <p:nvPr/>
          </p:nvSpPr>
          <p:spPr bwMode="auto">
            <a:xfrm>
              <a:off x="1260390" y="3596950"/>
              <a:ext cx="86497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1990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2C5E79A-82AD-B3F3-DECD-9C4DABF42A40}"/>
                </a:ext>
              </a:extLst>
            </p:cNvPr>
            <p:cNvSpPr txBox="1"/>
            <p:nvPr/>
          </p:nvSpPr>
          <p:spPr bwMode="auto">
            <a:xfrm>
              <a:off x="2442520" y="3596950"/>
              <a:ext cx="86497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1998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E54081A-0B6A-F39E-A4E5-74BA79FE494D}"/>
                </a:ext>
              </a:extLst>
            </p:cNvPr>
            <p:cNvSpPr txBox="1"/>
            <p:nvPr/>
          </p:nvSpPr>
          <p:spPr bwMode="auto">
            <a:xfrm>
              <a:off x="3624650" y="3596950"/>
              <a:ext cx="86497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2002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353ED54-179C-FD0D-1C8C-3A6A2CC2D1BE}"/>
                </a:ext>
              </a:extLst>
            </p:cNvPr>
            <p:cNvSpPr txBox="1"/>
            <p:nvPr/>
          </p:nvSpPr>
          <p:spPr bwMode="auto">
            <a:xfrm>
              <a:off x="4806780" y="3596950"/>
              <a:ext cx="86497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2005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7E98B13-A077-605F-B678-7CAE441CBC67}"/>
                </a:ext>
              </a:extLst>
            </p:cNvPr>
            <p:cNvSpPr txBox="1"/>
            <p:nvPr/>
          </p:nvSpPr>
          <p:spPr bwMode="auto">
            <a:xfrm>
              <a:off x="5988910" y="3596950"/>
              <a:ext cx="86497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2006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4040400-A23F-0C3B-8987-33C01DA4272A}"/>
                </a:ext>
              </a:extLst>
            </p:cNvPr>
            <p:cNvSpPr txBox="1"/>
            <p:nvPr/>
          </p:nvSpPr>
          <p:spPr bwMode="auto">
            <a:xfrm>
              <a:off x="7171040" y="3596950"/>
              <a:ext cx="86497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2008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B6DF0DD-3279-4644-0C4F-E13E2E953966}"/>
                </a:ext>
              </a:extLst>
            </p:cNvPr>
            <p:cNvSpPr txBox="1"/>
            <p:nvPr/>
          </p:nvSpPr>
          <p:spPr bwMode="auto">
            <a:xfrm>
              <a:off x="8353168" y="3596950"/>
              <a:ext cx="86497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2016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BC6844B-EDE6-BFC8-667D-384F1141DE7C}"/>
                </a:ext>
              </a:extLst>
            </p:cNvPr>
            <p:cNvSpPr txBox="1"/>
            <p:nvPr/>
          </p:nvSpPr>
          <p:spPr bwMode="auto">
            <a:xfrm>
              <a:off x="9996617" y="3443064"/>
              <a:ext cx="1964724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+mn-cs"/>
                </a:rPr>
                <a:t>No new class of drugs since 1998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1031AB5-3518-A750-9DE5-C9A4D5E91B08}"/>
                </a:ext>
              </a:extLst>
            </p:cNvPr>
            <p:cNvSpPr txBox="1"/>
            <p:nvPr/>
          </p:nvSpPr>
          <p:spPr bwMode="auto">
            <a:xfrm>
              <a:off x="581148" y="4785725"/>
              <a:ext cx="3949276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lvl="0" defTabSz="457200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/>
                <a:t>Nucleos(t)ide analogue</a:t>
              </a:r>
              <a:r>
                <a:rPr lang="en-US">
                  <a:solidFill>
                    <a:srgbClr val="000000"/>
                  </a:solidFill>
                </a:rPr>
                <a:t> therapy</a:t>
              </a:r>
              <a:br>
                <a:rPr lang="en-US">
                  <a:solidFill>
                    <a:srgbClr val="000000"/>
                  </a:solidFill>
                </a:rPr>
              </a:br>
              <a:r>
                <a:rPr kumimoji="0" lang="en-US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+mn-cs"/>
                </a:rPr>
                <a:t>Interferon therapy</a:t>
              </a:r>
              <a:br>
                <a:rPr kumimoji="0" lang="en-US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en-US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+mn-cs"/>
                </a:rPr>
                <a:t>Not recommended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2396658-72AD-3D70-AC92-9601DA6326A9}"/>
                </a:ext>
              </a:extLst>
            </p:cNvPr>
            <p:cNvSpPr/>
            <p:nvPr/>
          </p:nvSpPr>
          <p:spPr bwMode="auto">
            <a:xfrm>
              <a:off x="417682" y="4854939"/>
              <a:ext cx="185351" cy="18535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8B73A0E-82FA-181F-2E5D-67B4E2AF5D97}"/>
                </a:ext>
              </a:extLst>
            </p:cNvPr>
            <p:cNvSpPr/>
            <p:nvPr/>
          </p:nvSpPr>
          <p:spPr bwMode="auto">
            <a:xfrm>
              <a:off x="417682" y="5154329"/>
              <a:ext cx="185351" cy="185351"/>
            </a:xfrm>
            <a:prstGeom prst="rect">
              <a:avLst/>
            </a:prstGeom>
            <a:solidFill>
              <a:schemeClr val="accent6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5CB67805-551B-304F-560B-C5C119ABDEA3}"/>
                </a:ext>
              </a:extLst>
            </p:cNvPr>
            <p:cNvSpPr/>
            <p:nvPr/>
          </p:nvSpPr>
          <p:spPr bwMode="auto">
            <a:xfrm>
              <a:off x="7526913" y="5018265"/>
              <a:ext cx="2501007" cy="766119"/>
            </a:xfrm>
            <a:prstGeom prst="roundRect">
              <a:avLst>
                <a:gd name="adj" fmla="val 25118"/>
              </a:avLst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Tenofovir Alafenamide</a:t>
              </a: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AE07F63B-9F64-FCD5-C8C7-5C301B3A774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224849" y="4091509"/>
              <a:ext cx="0" cy="1194486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4629F294-F160-E24A-D434-7CE483E81697}"/>
                </a:ext>
              </a:extLst>
            </p:cNvPr>
            <p:cNvSpPr/>
            <p:nvPr/>
          </p:nvSpPr>
          <p:spPr bwMode="auto">
            <a:xfrm>
              <a:off x="4448433" y="5104763"/>
              <a:ext cx="1552833" cy="589006"/>
            </a:xfrm>
            <a:prstGeom prst="roundRect">
              <a:avLst>
                <a:gd name="adj" fmla="val 25118"/>
              </a:avLst>
            </a:prstGeom>
            <a:solidFill>
              <a:schemeClr val="accent6"/>
            </a:solidFill>
            <a:ln w="0">
              <a:noFill/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pegIFNα</a:t>
              </a:r>
            </a:p>
          </p:txBody>
        </p:sp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F51A0CE6-4161-BF8A-6604-B2934B4D5EFB}"/>
                </a:ext>
              </a:extLst>
            </p:cNvPr>
            <p:cNvSpPr/>
            <p:nvPr/>
          </p:nvSpPr>
          <p:spPr bwMode="auto">
            <a:xfrm>
              <a:off x="4448433" y="4293336"/>
              <a:ext cx="1552833" cy="589006"/>
            </a:xfrm>
            <a:prstGeom prst="roundRect">
              <a:avLst>
                <a:gd name="adj" fmla="val 25118"/>
              </a:avLst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Entecavir</a:t>
              </a:r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660E7D66-A1DC-9AB7-EBB9-C3D9DB70B0B1}"/>
                </a:ext>
              </a:extLst>
            </p:cNvPr>
            <p:cNvSpPr/>
            <p:nvPr/>
          </p:nvSpPr>
          <p:spPr bwMode="auto">
            <a:xfrm>
              <a:off x="417682" y="5451023"/>
              <a:ext cx="185351" cy="18535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55144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E68E5-4A9E-D078-C069-A3835ADDC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HBV Therapy: Shifting Goals 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91E386-6A12-BA2C-B4A1-9DD07D307A6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/>
              <a:t>AASLD HBV Guidelines 2018. Howell. Hepatology. 2023;78:976.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23E24AE0-EEC6-27CC-700C-F3811DCD04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211" y="1613793"/>
            <a:ext cx="3562843" cy="4031752"/>
          </a:xfrm>
          <a:prstGeom prst="rightArrowCallout">
            <a:avLst>
              <a:gd name="adj1" fmla="val 19206"/>
              <a:gd name="adj2" fmla="val 25000"/>
              <a:gd name="adj3" fmla="val 9687"/>
              <a:gd name="adj4" fmla="val 90313"/>
            </a:avLst>
          </a:prstGeom>
          <a:solidFill>
            <a:srgbClr val="F9DAD2">
              <a:alpha val="50196"/>
            </a:srgbClr>
          </a:solidFill>
        </p:spPr>
        <p:txBody>
          <a:bodyPr lIns="91440" tIns="91440"/>
          <a:lstStyle/>
          <a:p>
            <a:pPr marL="0" indent="0">
              <a:buNone/>
            </a:pPr>
            <a:r>
              <a:rPr lang="en-US" b="1"/>
              <a:t>Current Goals</a:t>
            </a:r>
          </a:p>
          <a:p>
            <a:r>
              <a:rPr lang="en-US"/>
              <a:t>Sustained viral suppression </a:t>
            </a:r>
          </a:p>
          <a:p>
            <a:r>
              <a:rPr lang="en-US"/>
              <a:t>Decreased risk of progression to cirrhosis and liver-related complications, including HCC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0CF65B-2C04-3EF1-9090-0078F807FFFE}"/>
              </a:ext>
            </a:extLst>
          </p:cNvPr>
          <p:cNvSpPr/>
          <p:nvPr/>
        </p:nvSpPr>
        <p:spPr bwMode="auto">
          <a:xfrm>
            <a:off x="3962406" y="1613793"/>
            <a:ext cx="7519798" cy="439462"/>
          </a:xfrm>
          <a:prstGeom prst="rect">
            <a:avLst/>
          </a:prstGeom>
          <a:solidFill>
            <a:schemeClr val="accent6"/>
          </a:solidFill>
          <a:ln w="0">
            <a:noFill/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Arial" charset="0"/>
              </a:rPr>
              <a:t>Functional Cure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30FED7-52E2-61FB-6C82-D84BFD39EF4F}"/>
              </a:ext>
            </a:extLst>
          </p:cNvPr>
          <p:cNvSpPr/>
          <p:nvPr/>
        </p:nvSpPr>
        <p:spPr bwMode="auto">
          <a:xfrm>
            <a:off x="3962402" y="3619697"/>
            <a:ext cx="7519798" cy="457200"/>
          </a:xfrm>
          <a:prstGeom prst="rect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Arial" charset="0"/>
              </a:rPr>
              <a:t>Complete Cure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6AE3CA3-2470-CFB2-CF60-D4AAC3689F1A}"/>
              </a:ext>
            </a:extLst>
          </p:cNvPr>
          <p:cNvSpPr txBox="1">
            <a:spLocks/>
          </p:cNvSpPr>
          <p:nvPr/>
        </p:nvSpPr>
        <p:spPr bwMode="auto">
          <a:xfrm>
            <a:off x="3962400" y="2053255"/>
            <a:ext cx="7519802" cy="1455202"/>
          </a:xfrm>
          <a:prstGeom prst="rect">
            <a:avLst/>
          </a:prstGeom>
          <a:solidFill>
            <a:schemeClr val="accent6">
              <a:lumMod val="20000"/>
              <a:lumOff val="80000"/>
              <a:alpha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R="0" lvl="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Sustained HBsAg loss, undetectable HBV DNA, ideally with anti-HBs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58438FB-84FE-AF76-00C7-3AF427C2611E}"/>
              </a:ext>
            </a:extLst>
          </p:cNvPr>
          <p:cNvSpPr txBox="1">
            <a:spLocks/>
          </p:cNvSpPr>
          <p:nvPr/>
        </p:nvSpPr>
        <p:spPr bwMode="auto">
          <a:xfrm>
            <a:off x="3962402" y="4076898"/>
            <a:ext cx="7519802" cy="1568647"/>
          </a:xfrm>
          <a:prstGeom prst="rect">
            <a:avLst/>
          </a:prstGeom>
          <a:solidFill>
            <a:srgbClr val="D0F0E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18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lvl="0">
              <a:spcBef>
                <a:spcPts val="600"/>
              </a:spcBef>
              <a:spcAft>
                <a:spcPts val="30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sz="2400" kern="0">
                <a:solidFill>
                  <a:srgbClr val="000000"/>
                </a:solidFill>
                <a:latin typeface="+mn-lt"/>
              </a:rPr>
              <a:t>Eradication of all traces of HBV from the liver, including cccDNA and integrated HBV DNA</a:t>
            </a:r>
          </a:p>
        </p:txBody>
      </p:sp>
    </p:spTree>
    <p:extLst>
      <p:ext uri="{BB962C8B-B14F-4D97-AF65-F5344CB8AC3E}">
        <p14:creationId xmlns:p14="http://schemas.microsoft.com/office/powerpoint/2010/main" val="34289238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8FFE0-B059-3565-351E-26EE8B71A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Benefits of Functional Cure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E22969-770C-38F0-32B5-A3DE4CC4E31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/>
              <a:t>Zheng. Virus Res. 2025;351:199507. Tan. Liver Int. 2023;43:1157. Toumi. BMC Public Health. 2024;24:611. Howell. Hepatology. 2023;78:976.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6F809525-1ABA-428B-9F6F-7ED4CE61D0A3}"/>
              </a:ext>
            </a:extLst>
          </p:cNvPr>
          <p:cNvSpPr txBox="1">
            <a:spLocks/>
          </p:cNvSpPr>
          <p:nvPr/>
        </p:nvSpPr>
        <p:spPr bwMode="auto">
          <a:xfrm>
            <a:off x="601820" y="1510730"/>
            <a:ext cx="5309278" cy="46787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Patients</a:t>
            </a:r>
          </a:p>
          <a:p>
            <a:pPr marR="0" lvl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Reduction in HBV-related complications</a:t>
            </a:r>
          </a:p>
          <a:p>
            <a:pPr marR="0" lvl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Avoidance of daily medication </a:t>
            </a:r>
          </a:p>
          <a:p>
            <a:pPr marR="0" lvl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Clearance of HDV, if present</a:t>
            </a:r>
          </a:p>
          <a:p>
            <a:pPr marR="0" lvl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Impact on stigma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4E05FE78-C722-F46D-D651-58904ADE9C51}"/>
              </a:ext>
            </a:extLst>
          </p:cNvPr>
          <p:cNvSpPr txBox="1">
            <a:spLocks/>
          </p:cNvSpPr>
          <p:nvPr/>
        </p:nvSpPr>
        <p:spPr bwMode="auto">
          <a:xfrm>
            <a:off x="6252634" y="1510730"/>
            <a:ext cx="5229570" cy="235007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n-lt"/>
              </a:rPr>
              <a:t>      Health System/Public Health</a:t>
            </a:r>
          </a:p>
          <a:p>
            <a:pPr marR="0" lvl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Decreased transmission</a:t>
            </a:r>
          </a:p>
          <a:p>
            <a:pPr marR="0" lvl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Reduction in health system burden and economic benefits 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2" name="Content Placeholder 8">
            <a:extLst>
              <a:ext uri="{FF2B5EF4-FFF2-40B4-BE49-F238E27FC236}">
                <a16:creationId xmlns:a16="http://schemas.microsoft.com/office/drawing/2014/main" id="{80FB54D2-0B24-9CF3-7905-13CD56D498B3}"/>
              </a:ext>
            </a:extLst>
          </p:cNvPr>
          <p:cNvSpPr txBox="1">
            <a:spLocks/>
          </p:cNvSpPr>
          <p:nvPr/>
        </p:nvSpPr>
        <p:spPr bwMode="auto">
          <a:xfrm>
            <a:off x="6252634" y="4034284"/>
            <a:ext cx="5229570" cy="2155184"/>
          </a:xfrm>
          <a:prstGeom prst="rect">
            <a:avLst/>
          </a:prstGeom>
          <a:solidFill>
            <a:srgbClr val="D0F0E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</a:rPr>
              <a:t>      HCPs (and Patients)</a:t>
            </a:r>
          </a:p>
          <a:p>
            <a:pPr marR="0" lvl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Shift to treat more people (possibly similar to HCV)</a:t>
            </a: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5FBA069-AE50-FDAA-1AAD-B68B57B4CFAB}"/>
              </a:ext>
            </a:extLst>
          </p:cNvPr>
          <p:cNvSpPr/>
          <p:nvPr/>
        </p:nvSpPr>
        <p:spPr bwMode="auto">
          <a:xfrm>
            <a:off x="390797" y="1368433"/>
            <a:ext cx="635915" cy="548432"/>
          </a:xfrm>
          <a:prstGeom prst="ellipse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 fontAlgn="base"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defRPr/>
            </a:pPr>
            <a:r>
              <a:rPr lang="en-US" sz="2400" b="1">
                <a:solidFill>
                  <a:schemeClr val="bg2"/>
                </a:solidFill>
                <a:cs typeface="Arial" panose="020B0604020202020204" pitchFamily="34" charset="0"/>
              </a:rPr>
              <a:t>1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3D1D2D0-C2EF-9C06-1834-1799E149B9D9}"/>
              </a:ext>
            </a:extLst>
          </p:cNvPr>
          <p:cNvSpPr/>
          <p:nvPr/>
        </p:nvSpPr>
        <p:spPr bwMode="auto">
          <a:xfrm>
            <a:off x="6045994" y="1368433"/>
            <a:ext cx="635915" cy="548432"/>
          </a:xfrm>
          <a:prstGeom prst="ellipse">
            <a:avLst/>
          </a:prstGeom>
          <a:solidFill>
            <a:schemeClr val="accent6"/>
          </a:solidFill>
          <a:ln w="0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 fontAlgn="base"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defRPr/>
            </a:pPr>
            <a:r>
              <a:rPr lang="en-US" sz="2400" b="1">
                <a:solidFill>
                  <a:schemeClr val="bg2"/>
                </a:solidFill>
                <a:cs typeface="Arial" panose="020B0604020202020204" pitchFamily="34" charset="0"/>
              </a:rPr>
              <a:t>2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D2518E5-4875-2A4D-48B0-E1D361F4DA63}"/>
              </a:ext>
            </a:extLst>
          </p:cNvPr>
          <p:cNvSpPr/>
          <p:nvPr/>
        </p:nvSpPr>
        <p:spPr bwMode="auto">
          <a:xfrm>
            <a:off x="6045993" y="3923465"/>
            <a:ext cx="635915" cy="548432"/>
          </a:xfrm>
          <a:prstGeom prst="ellipse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 fontAlgn="base"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defRPr/>
            </a:pPr>
            <a:r>
              <a:rPr lang="en-US" sz="2400" b="1">
                <a:solidFill>
                  <a:schemeClr val="bg2"/>
                </a:solidFill>
                <a:cs typeface="Arial" panose="020B06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5866628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8D1939-E7F7-E130-58A9-967B1BA43E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lnSpc>
                <a:spcPct val="90000"/>
              </a:lnSpc>
              <a:buNone/>
              <a:defRPr/>
            </a:pPr>
            <a:r>
              <a:rPr lang="en-US" sz="2200" b="1">
                <a:solidFill>
                  <a:srgbClr val="E04507"/>
                </a:solidFill>
              </a:rPr>
              <a:t>Current </a:t>
            </a:r>
          </a:p>
          <a:p>
            <a:pPr lvl="0">
              <a:lnSpc>
                <a:spcPct val="90000"/>
              </a:lnSpc>
              <a:defRPr/>
            </a:pPr>
            <a:r>
              <a:rPr lang="en-US" sz="2200">
                <a:solidFill>
                  <a:srgbClr val="161616"/>
                </a:solidFill>
              </a:rPr>
              <a:t>Nucleos(t)ide analogues (entecavir and tenofovir) suppress viral replication</a:t>
            </a:r>
          </a:p>
          <a:p>
            <a:pPr lvl="2">
              <a:lnSpc>
                <a:spcPct val="90000"/>
              </a:lnSpc>
              <a:defRPr/>
            </a:pPr>
            <a:r>
              <a:rPr lang="en-US" sz="2000">
                <a:solidFill>
                  <a:srgbClr val="161616"/>
                </a:solidFill>
              </a:rPr>
              <a:t>Taken daily</a:t>
            </a:r>
          </a:p>
          <a:p>
            <a:pPr lvl="2">
              <a:lnSpc>
                <a:spcPct val="90000"/>
              </a:lnSpc>
              <a:defRPr/>
            </a:pPr>
            <a:r>
              <a:rPr lang="en-US" sz="2000">
                <a:solidFill>
                  <a:srgbClr val="161616"/>
                </a:solidFill>
              </a:rPr>
              <a:t>Functional cure rate only 1%</a:t>
            </a:r>
            <a:r>
              <a:rPr lang="en-US" sz="2000" baseline="30000">
                <a:solidFill>
                  <a:srgbClr val="161616"/>
                </a:solidFill>
              </a:rPr>
              <a:t>1</a:t>
            </a:r>
          </a:p>
          <a:p>
            <a:pPr marL="0" indent="0">
              <a:buNone/>
            </a:pPr>
            <a:endParaRPr lang="en-US" sz="220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B5FE61D-C137-D6B2-C993-D7B28FA24D47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200" b="1">
                <a:solidFill>
                  <a:srgbClr val="2201B2"/>
                </a:solidFill>
              </a:rPr>
              <a:t>Investigational</a:t>
            </a:r>
            <a:endParaRPr lang="en-US" sz="2000" b="1" baseline="30000">
              <a:solidFill>
                <a:srgbClr val="2201B2"/>
              </a:solidFill>
            </a:endParaRPr>
          </a:p>
          <a:p>
            <a:r>
              <a:rPr lang="en-US" sz="2200"/>
              <a:t>Bepirovirsen (antisense oligonucleotide) works by:</a:t>
            </a:r>
          </a:p>
          <a:p>
            <a:pPr lvl="2"/>
            <a:r>
              <a:rPr lang="en-US" sz="2000"/>
              <a:t>Blocking viral DNA replication</a:t>
            </a:r>
            <a:r>
              <a:rPr lang="en-US" sz="2000" baseline="30000"/>
              <a:t>2</a:t>
            </a:r>
          </a:p>
          <a:p>
            <a:pPr lvl="2"/>
            <a:r>
              <a:rPr lang="en-US" sz="2000"/>
              <a:t>Reducing HBsAg</a:t>
            </a:r>
            <a:r>
              <a:rPr lang="en-US" sz="2000" baseline="30000"/>
              <a:t>2</a:t>
            </a:r>
            <a:endParaRPr lang="en-US" sz="2000"/>
          </a:p>
          <a:p>
            <a:pPr lvl="2"/>
            <a:r>
              <a:rPr lang="en-US" sz="2000"/>
              <a:t>Activating toll-like receptor 8, may help immune system control infection</a:t>
            </a:r>
            <a:r>
              <a:rPr lang="en-US" sz="2000" baseline="30000"/>
              <a:t>3</a:t>
            </a:r>
          </a:p>
          <a:p>
            <a:r>
              <a:rPr lang="en-US" sz="2200"/>
              <a:t>Phase III clinical trial: statistically significant and clinically meaningful functional cure rates</a:t>
            </a:r>
          </a:p>
          <a:p>
            <a:pPr lvl="2"/>
            <a:r>
              <a:rPr lang="en-US" sz="2000"/>
              <a:t>Results to be presented in 2026</a:t>
            </a:r>
            <a:r>
              <a:rPr lang="en-US" sz="2000" baseline="30000"/>
              <a:t>4</a:t>
            </a:r>
          </a:p>
          <a:p>
            <a:pPr lvl="2"/>
            <a:endParaRPr lang="en-US" sz="2000"/>
          </a:p>
          <a:p>
            <a:endParaRPr lang="en-US" sz="2200"/>
          </a:p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46163E-714E-C1DD-893A-68E55224A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Achieving Functional Cure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F97544-C2D0-B840-0CE4-260E5002528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B0419B-76A2-4E3F-6676-F8E5828413FE}"/>
              </a:ext>
            </a:extLst>
          </p:cNvPr>
          <p:cNvSpPr txBox="1"/>
          <p:nvPr/>
        </p:nvSpPr>
        <p:spPr>
          <a:xfrm>
            <a:off x="1552658" y="6165898"/>
            <a:ext cx="81410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Calibri" panose="020F0502020204030204" pitchFamily="34" charset="0"/>
              </a:rPr>
              <a:t>1.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Calibri" panose="020F0502020204030204" pitchFamily="34" charset="0"/>
              </a:rPr>
              <a:t>Slaets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Calibri" panose="020F0502020204030204" pitchFamily="34" charset="0"/>
              </a:rPr>
              <a:t>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Calibri" panose="020F0502020204030204" pitchFamily="34" charset="0"/>
              </a:rPr>
              <a:t>GastroHep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Calibri" panose="020F0502020204030204" pitchFamily="34" charset="0"/>
              </a:rPr>
              <a:t>. 2020;2:106. 2. Mak. Expert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Calibri" panose="020F0502020204030204" pitchFamily="34" charset="0"/>
              </a:rPr>
              <a:t>Opin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Calibri" panose="020F0502020204030204" pitchFamily="34" charset="0"/>
              </a:rPr>
              <a:t>Investigtional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Calibri" panose="020F0502020204030204" pitchFamily="34" charset="0"/>
              </a:rPr>
              <a:t> Drugs. 2023;32:971. 3. Valliant. J Hepatol. 2022;78:e107. 4. https://www.gsk.com/en-gb/media/press-releases/gsk-announces-positive-results-from-b-well-1-and-b-well-2-phase-iii-trials-for-bepirovirsen-a-potential-first-in-class-treatment-for-chronic-hepatitis-b.</a:t>
            </a:r>
          </a:p>
        </p:txBody>
      </p:sp>
    </p:spTree>
    <p:extLst>
      <p:ext uri="{BB962C8B-B14F-4D97-AF65-F5344CB8AC3E}">
        <p14:creationId xmlns:p14="http://schemas.microsoft.com/office/powerpoint/2010/main" val="25997312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11563-F2C7-74B1-8D93-5BF245D19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/>
              <a:t>Future HBV Treatment: </a:t>
            </a:r>
            <a:br>
              <a:rPr lang="en-US"/>
            </a:br>
            <a:r>
              <a:rPr lang="en-US"/>
              <a:t>Mix and Match Combination Therapies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CDF9FD-0752-3B72-1B67-9FAA1A086CE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/>
              <a:t>Rogg. CROI 2025. Abstr 152. Rogg. AIDS 2024. Abstr OAB2603. Grisel. CROI 2025. Abstr 153.</a:t>
            </a:r>
          </a:p>
        </p:txBody>
      </p:sp>
      <p:sp>
        <p:nvSpPr>
          <p:cNvPr id="21" name="Arrow: Down 20">
            <a:extLst>
              <a:ext uri="{FF2B5EF4-FFF2-40B4-BE49-F238E27FC236}">
                <a16:creationId xmlns:a16="http://schemas.microsoft.com/office/drawing/2014/main" id="{43177073-6D66-2668-38E6-213359653CBF}"/>
              </a:ext>
            </a:extLst>
          </p:cNvPr>
          <p:cNvSpPr/>
          <p:nvPr/>
        </p:nvSpPr>
        <p:spPr bwMode="auto">
          <a:xfrm>
            <a:off x="1926672" y="2703072"/>
            <a:ext cx="826718" cy="789139"/>
          </a:xfrm>
          <a:prstGeom prst="downArrow">
            <a:avLst/>
          </a:prstGeom>
          <a:solidFill>
            <a:srgbClr val="455560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22" name="Arrow: Down 21">
            <a:extLst>
              <a:ext uri="{FF2B5EF4-FFF2-40B4-BE49-F238E27FC236}">
                <a16:creationId xmlns:a16="http://schemas.microsoft.com/office/drawing/2014/main" id="{3276E0B8-12CA-30DB-BA36-39E6C663FA25}"/>
              </a:ext>
            </a:extLst>
          </p:cNvPr>
          <p:cNvSpPr/>
          <p:nvPr/>
        </p:nvSpPr>
        <p:spPr bwMode="auto">
          <a:xfrm>
            <a:off x="5695110" y="2703072"/>
            <a:ext cx="826718" cy="789139"/>
          </a:xfrm>
          <a:prstGeom prst="downArrow">
            <a:avLst/>
          </a:prstGeom>
          <a:solidFill>
            <a:srgbClr val="455560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23" name="Arrow: Down 22">
            <a:extLst>
              <a:ext uri="{FF2B5EF4-FFF2-40B4-BE49-F238E27FC236}">
                <a16:creationId xmlns:a16="http://schemas.microsoft.com/office/drawing/2014/main" id="{6341527B-DDE0-A4C9-4830-93374991B5E0}"/>
              </a:ext>
            </a:extLst>
          </p:cNvPr>
          <p:cNvSpPr/>
          <p:nvPr/>
        </p:nvSpPr>
        <p:spPr bwMode="auto">
          <a:xfrm>
            <a:off x="9324988" y="2703072"/>
            <a:ext cx="826718" cy="789139"/>
          </a:xfrm>
          <a:prstGeom prst="downArrow">
            <a:avLst/>
          </a:prstGeom>
          <a:solidFill>
            <a:srgbClr val="455560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24" name="Content Placeholder 7">
            <a:extLst>
              <a:ext uri="{FF2B5EF4-FFF2-40B4-BE49-F238E27FC236}">
                <a16:creationId xmlns:a16="http://schemas.microsoft.com/office/drawing/2014/main" id="{54F8386F-A354-94D4-CB40-F919068ED06E}"/>
              </a:ext>
            </a:extLst>
          </p:cNvPr>
          <p:cNvSpPr txBox="1">
            <a:spLocks/>
          </p:cNvSpPr>
          <p:nvPr/>
        </p:nvSpPr>
        <p:spPr bwMode="auto">
          <a:xfrm>
            <a:off x="4632960" y="1604690"/>
            <a:ext cx="2926080" cy="110331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18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Viral Protein</a:t>
            </a: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Depletion</a:t>
            </a: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(s, x, core)</a:t>
            </a:r>
          </a:p>
        </p:txBody>
      </p:sp>
      <p:sp>
        <p:nvSpPr>
          <p:cNvPr id="25" name="Content Placeholder 6">
            <a:extLst>
              <a:ext uri="{FF2B5EF4-FFF2-40B4-BE49-F238E27FC236}">
                <a16:creationId xmlns:a16="http://schemas.microsoft.com/office/drawing/2014/main" id="{CA397034-A105-4277-B11F-BDE7BCAA150A}"/>
              </a:ext>
            </a:extLst>
          </p:cNvPr>
          <p:cNvSpPr txBox="1">
            <a:spLocks/>
          </p:cNvSpPr>
          <p:nvPr/>
        </p:nvSpPr>
        <p:spPr bwMode="auto">
          <a:xfrm>
            <a:off x="938622" y="1604691"/>
            <a:ext cx="2926080" cy="11033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HBV DNA</a:t>
            </a: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Suppression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6A5776B-3911-508E-8388-894316FF538D}"/>
              </a:ext>
            </a:extLst>
          </p:cNvPr>
          <p:cNvSpPr txBox="1"/>
          <p:nvPr/>
        </p:nvSpPr>
        <p:spPr>
          <a:xfrm>
            <a:off x="938622" y="3570834"/>
            <a:ext cx="2926080" cy="43088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noFill/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NA</a:t>
            </a:r>
          </a:p>
        </p:txBody>
      </p:sp>
      <p:sp>
        <p:nvSpPr>
          <p:cNvPr id="27" name="Content Placeholder 7">
            <a:extLst>
              <a:ext uri="{FF2B5EF4-FFF2-40B4-BE49-F238E27FC236}">
                <a16:creationId xmlns:a16="http://schemas.microsoft.com/office/drawing/2014/main" id="{B721EE6B-46F1-C567-3560-7FEF5B302AAA}"/>
              </a:ext>
            </a:extLst>
          </p:cNvPr>
          <p:cNvSpPr txBox="1">
            <a:spLocks/>
          </p:cNvSpPr>
          <p:nvPr/>
        </p:nvSpPr>
        <p:spPr bwMode="auto">
          <a:xfrm>
            <a:off x="8212963" y="1600201"/>
            <a:ext cx="2926080" cy="110638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18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Immune</a:t>
            </a: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Target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17ED705-16DD-0779-562F-9C4124BF9998}"/>
              </a:ext>
            </a:extLst>
          </p:cNvPr>
          <p:cNvSpPr txBox="1"/>
          <p:nvPr/>
        </p:nvSpPr>
        <p:spPr>
          <a:xfrm>
            <a:off x="938622" y="4897733"/>
            <a:ext cx="2916441" cy="11079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± CAM</a:t>
            </a: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± siRNA</a:t>
            </a: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± cccDNAi</a:t>
            </a:r>
          </a:p>
        </p:txBody>
      </p:sp>
      <p:sp>
        <p:nvSpPr>
          <p:cNvPr id="29" name="Arrow: Down 28">
            <a:extLst>
              <a:ext uri="{FF2B5EF4-FFF2-40B4-BE49-F238E27FC236}">
                <a16:creationId xmlns:a16="http://schemas.microsoft.com/office/drawing/2014/main" id="{E76284B5-56C5-7E83-6FE1-E113A12FECB1}"/>
              </a:ext>
            </a:extLst>
          </p:cNvPr>
          <p:cNvSpPr/>
          <p:nvPr/>
        </p:nvSpPr>
        <p:spPr bwMode="auto">
          <a:xfrm>
            <a:off x="1948536" y="4069757"/>
            <a:ext cx="826718" cy="789139"/>
          </a:xfrm>
          <a:prstGeom prst="downArrow">
            <a:avLst/>
          </a:prstGeom>
          <a:solidFill>
            <a:srgbClr val="455560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3EFED89-A444-BBDB-7DB4-541818AD81E2}"/>
              </a:ext>
            </a:extLst>
          </p:cNvPr>
          <p:cNvSpPr txBox="1"/>
          <p:nvPr/>
        </p:nvSpPr>
        <p:spPr bwMode="auto">
          <a:xfrm>
            <a:off x="3928304" y="3350144"/>
            <a:ext cx="42064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4800">
                <a:solidFill>
                  <a:srgbClr val="000000"/>
                </a:solidFill>
                <a:latin typeface="Calibri" panose="020F0502020204030204" pitchFamily="34" charset="0"/>
              </a:rPr>
              <a:t>±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1C2CB50-0FAE-4CDB-5D85-CEA404ED56D6}"/>
              </a:ext>
            </a:extLst>
          </p:cNvPr>
          <p:cNvSpPr txBox="1"/>
          <p:nvPr/>
        </p:nvSpPr>
        <p:spPr>
          <a:xfrm>
            <a:off x="4632960" y="3581009"/>
            <a:ext cx="2926080" cy="430887"/>
          </a:xfrm>
          <a:prstGeom prst="rect">
            <a:avLst/>
          </a:prstGeom>
          <a:solidFill>
            <a:schemeClr val="accent6">
              <a:lumMod val="40000"/>
              <a:lumOff val="60000"/>
              <a:alpha val="50196"/>
            </a:schemeClr>
          </a:solidFill>
          <a:ln w="38100">
            <a:noFill/>
          </a:ln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en-US" sz="2200" b="1">
                <a:solidFill>
                  <a:srgbClr val="000000"/>
                </a:solidFill>
              </a:rPr>
              <a:t>siRNA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5F992C5-5166-AFFA-8BA5-85B72D5035FB}"/>
              </a:ext>
            </a:extLst>
          </p:cNvPr>
          <p:cNvSpPr txBox="1"/>
          <p:nvPr/>
        </p:nvSpPr>
        <p:spPr>
          <a:xfrm>
            <a:off x="4632960" y="4897729"/>
            <a:ext cx="2916441" cy="11079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marL="342900" marR="0" lvl="0" indent="-342900" defTabSz="4572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en-US" sz="2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Nucleic acid polymers</a:t>
            </a:r>
          </a:p>
          <a:p>
            <a:pPr marL="342900" marR="0" lvl="0" indent="-342900" defTabSz="4572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en-US" sz="2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cccDNAi</a:t>
            </a:r>
          </a:p>
        </p:txBody>
      </p:sp>
      <p:sp>
        <p:nvSpPr>
          <p:cNvPr id="33" name="Arrow: Down 32">
            <a:extLst>
              <a:ext uri="{FF2B5EF4-FFF2-40B4-BE49-F238E27FC236}">
                <a16:creationId xmlns:a16="http://schemas.microsoft.com/office/drawing/2014/main" id="{C7303343-D728-AF2F-EDED-5236BCC5AC4E}"/>
              </a:ext>
            </a:extLst>
          </p:cNvPr>
          <p:cNvSpPr/>
          <p:nvPr/>
        </p:nvSpPr>
        <p:spPr bwMode="auto">
          <a:xfrm>
            <a:off x="5716974" y="4077437"/>
            <a:ext cx="826718" cy="789139"/>
          </a:xfrm>
          <a:prstGeom prst="downArrow">
            <a:avLst/>
          </a:prstGeom>
          <a:solidFill>
            <a:srgbClr val="455560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6AD255F-FF82-0595-AC47-8A1A163132AE}"/>
              </a:ext>
            </a:extLst>
          </p:cNvPr>
          <p:cNvSpPr txBox="1"/>
          <p:nvPr/>
        </p:nvSpPr>
        <p:spPr bwMode="auto">
          <a:xfrm>
            <a:off x="7696742" y="3350140"/>
            <a:ext cx="42064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4800">
                <a:solidFill>
                  <a:srgbClr val="000000"/>
                </a:solidFill>
                <a:latin typeface="Calibri" panose="020F0502020204030204" pitchFamily="34" charset="0"/>
              </a:rPr>
              <a:t>±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D27B045-2877-D1B4-5226-7768DB733B01}"/>
              </a:ext>
            </a:extLst>
          </p:cNvPr>
          <p:cNvSpPr txBox="1"/>
          <p:nvPr/>
        </p:nvSpPr>
        <p:spPr>
          <a:xfrm>
            <a:off x="8255086" y="3575922"/>
            <a:ext cx="2883957" cy="430887"/>
          </a:xfrm>
          <a:prstGeom prst="rect">
            <a:avLst/>
          </a:prstGeom>
          <a:solidFill>
            <a:schemeClr val="accent3">
              <a:lumMod val="60000"/>
              <a:lumOff val="40000"/>
              <a:alpha val="50196"/>
            </a:schemeClr>
          </a:solidFill>
          <a:ln w="38100">
            <a:noFill/>
          </a:ln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en-US" sz="2200" b="1">
                <a:solidFill>
                  <a:srgbClr val="000000"/>
                </a:solidFill>
              </a:rPr>
              <a:t>TLR/RIG-I agonist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9CA48A0-B571-C490-DD77-A49E9A5E412D}"/>
              </a:ext>
            </a:extLst>
          </p:cNvPr>
          <p:cNvSpPr txBox="1"/>
          <p:nvPr/>
        </p:nvSpPr>
        <p:spPr>
          <a:xfrm>
            <a:off x="8255086" y="4897733"/>
            <a:ext cx="2883957" cy="11079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marL="342900" marR="0" lvl="0" indent="-342900" defTabSz="4572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l-GR" altLang="en-US" sz="2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α</a:t>
            </a:r>
            <a:r>
              <a:rPr kumimoji="0" lang="en-US" altLang="en-US" sz="2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PD1/PDL1</a:t>
            </a:r>
          </a:p>
          <a:p>
            <a:pPr marL="342900" marR="0" lvl="0" indent="-342900" defTabSz="4572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en-US" sz="2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Therapeutic vaccine</a:t>
            </a:r>
          </a:p>
        </p:txBody>
      </p:sp>
      <p:sp>
        <p:nvSpPr>
          <p:cNvPr id="37" name="Arrow: Down 36">
            <a:extLst>
              <a:ext uri="{FF2B5EF4-FFF2-40B4-BE49-F238E27FC236}">
                <a16:creationId xmlns:a16="http://schemas.microsoft.com/office/drawing/2014/main" id="{E212BA18-C82F-4204-31EA-6095DDB03064}"/>
              </a:ext>
            </a:extLst>
          </p:cNvPr>
          <p:cNvSpPr/>
          <p:nvPr/>
        </p:nvSpPr>
        <p:spPr bwMode="auto">
          <a:xfrm>
            <a:off x="9346852" y="4077441"/>
            <a:ext cx="826718" cy="789139"/>
          </a:xfrm>
          <a:prstGeom prst="downArrow">
            <a:avLst/>
          </a:prstGeom>
          <a:solidFill>
            <a:srgbClr val="455560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8762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7055C-4406-7CB6-456F-1CCF20473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Getting to Cure</a:t>
            </a:r>
          </a:p>
        </p:txBody>
      </p:sp>
    </p:spTree>
    <p:extLst>
      <p:ext uri="{BB962C8B-B14F-4D97-AF65-F5344CB8AC3E}">
        <p14:creationId xmlns:p14="http://schemas.microsoft.com/office/powerpoint/2010/main" val="16210787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F776F-719F-5783-642D-94FA4E0A9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Road to Cure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2E8A2E6-E243-1E9F-9922-D9173CE5FA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53164"/>
              </p:ext>
            </p:extLst>
          </p:nvPr>
        </p:nvGraphicFramePr>
        <p:xfrm>
          <a:off x="231775" y="1335088"/>
          <a:ext cx="11739563" cy="4754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2CCC167-486C-5302-2D7D-12B81168E1B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/>
              <a:t>hhs.gov/sites/default/files/Viral-Hepatitis-National-Strategic-Plan-2021-2025.pdf</a:t>
            </a:r>
          </a:p>
        </p:txBody>
      </p:sp>
    </p:spTree>
    <p:extLst>
      <p:ext uri="{BB962C8B-B14F-4D97-AF65-F5344CB8AC3E}">
        <p14:creationId xmlns:p14="http://schemas.microsoft.com/office/powerpoint/2010/main" val="16508541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26F0D-FF18-D5A1-720B-FDA3FF2CF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Community Engagement Is Central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CF2D29-CE29-3A96-D59E-F806D8097F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Outcomes depend on engagement across the care continuum</a:t>
            </a:r>
          </a:p>
          <a:p>
            <a:pPr lvl="2"/>
            <a:r>
              <a:rPr lang="en-US"/>
              <a:t>Screening identifies infection</a:t>
            </a:r>
          </a:p>
          <a:p>
            <a:pPr lvl="2"/>
            <a:r>
              <a:rPr lang="en-US"/>
              <a:t>Treatment prevents progression</a:t>
            </a:r>
          </a:p>
          <a:p>
            <a:pPr lvl="2"/>
            <a:r>
              <a:rPr lang="en-US"/>
              <a:t>Monitoring sustains engagement</a:t>
            </a:r>
          </a:p>
          <a:p>
            <a:r>
              <a:rPr lang="en-US"/>
              <a:t>High-burden communities experience lower screening/treatment and higher cirrhosis/HCC</a:t>
            </a:r>
          </a:p>
          <a:p>
            <a:r>
              <a:rPr lang="en-US"/>
              <a:t>Effective care requires sustained, culturally responsive engagement</a:t>
            </a:r>
          </a:p>
          <a:p>
            <a:r>
              <a:rPr lang="en-US"/>
              <a:t>Engaged patients are candidates for future therapies</a:t>
            </a:r>
          </a:p>
          <a:p>
            <a:pPr lvl="2"/>
            <a:r>
              <a:rPr lang="en-US"/>
              <a:t>Trust and retention are key</a:t>
            </a:r>
            <a:br>
              <a:rPr lang="en-US"/>
            </a:br>
            <a:endParaRPr lang="en-US"/>
          </a:p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9F75E7-AAEC-90C6-393E-372002C91C0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9489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7D1DC-9E36-375E-DE7A-6F940B806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Hep B Foundation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197253-7844-1167-8339-6D7E08EA4F4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/>
              <a:t>https://www.hepb.org/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C9E0C2-6DD2-417E-E566-37BCB40C6396}"/>
              </a:ext>
            </a:extLst>
          </p:cNvPr>
          <p:cNvSpPr txBox="1"/>
          <p:nvPr/>
        </p:nvSpPr>
        <p:spPr>
          <a:xfrm>
            <a:off x="837916" y="1699937"/>
            <a:ext cx="5061358" cy="24906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tabLst/>
              <a:defRPr/>
            </a:pPr>
            <a:r>
              <a:rPr lang="en-US" sz="2200" b="1">
                <a:solidFill>
                  <a:srgbClr val="161616"/>
                </a:solidFill>
                <a:latin typeface="Poppins" pitchFamily="2" charset="77"/>
                <a:cs typeface="Poppins" pitchFamily="2" charset="77"/>
              </a:rPr>
              <a:t>Educational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sz="2200">
                <a:solidFill>
                  <a:srgbClr val="161616"/>
                </a:solidFill>
                <a:latin typeface="Poppins" pitchFamily="2" charset="77"/>
                <a:cs typeface="Poppins" pitchFamily="2" charset="77"/>
              </a:rPr>
              <a:t>B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logs and podcasts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sz="2200">
                <a:solidFill>
                  <a:srgbClr val="161616"/>
                </a:solidFill>
                <a:latin typeface="Poppins" pitchFamily="2" charset="77"/>
                <a:cs typeface="Poppins" pitchFamily="2" charset="77"/>
              </a:rPr>
              <a:t>Fact sheets and infographics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Online training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790886-0ACB-C455-41F2-1B251BAA3047}"/>
              </a:ext>
            </a:extLst>
          </p:cNvPr>
          <p:cNvSpPr txBox="1"/>
          <p:nvPr/>
        </p:nvSpPr>
        <p:spPr>
          <a:xfrm>
            <a:off x="6292726" y="1699937"/>
            <a:ext cx="5061358" cy="24906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tabLst/>
              <a:defRPr/>
            </a:pPr>
            <a:r>
              <a:rPr lang="en-US" sz="2200" b="1">
                <a:solidFill>
                  <a:srgbClr val="161616"/>
                </a:solidFill>
                <a:latin typeface="Poppins" pitchFamily="2" charset="77"/>
                <a:cs typeface="Poppins" pitchFamily="2" charset="77"/>
              </a:rPr>
              <a:t>Support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sz="2200">
                <a:solidFill>
                  <a:srgbClr val="161616"/>
                </a:solidFill>
                <a:latin typeface="Poppins" pitchFamily="2" charset="77"/>
                <a:cs typeface="Poppins" pitchFamily="2" charset="77"/>
              </a:rPr>
              <a:t>JustB-Hep B patient stories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en-US" sz="2200">
                <a:solidFill>
                  <a:srgbClr val="161616"/>
                </a:solidFill>
                <a:latin typeface="Poppins" pitchFamily="2" charset="77"/>
                <a:cs typeface="Poppins" pitchFamily="2" charset="77"/>
              </a:rPr>
              <a:t>Know Your Rights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Online support groups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3600B8-F3DB-D6E3-CEC6-B1A2D27795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3928" y="4288078"/>
            <a:ext cx="4410691" cy="12574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BFAAB5A-0698-FD64-1DD8-D036D06756B9}"/>
              </a:ext>
            </a:extLst>
          </p:cNvPr>
          <p:cNvSpPr txBox="1"/>
          <p:nvPr/>
        </p:nvSpPr>
        <p:spPr>
          <a:xfrm>
            <a:off x="4937536" y="5567761"/>
            <a:ext cx="19234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www.hepb.org</a:t>
            </a:r>
          </a:p>
        </p:txBody>
      </p:sp>
    </p:spTree>
    <p:extLst>
      <p:ext uri="{BB962C8B-B14F-4D97-AF65-F5344CB8AC3E}">
        <p14:creationId xmlns:p14="http://schemas.microsoft.com/office/powerpoint/2010/main" val="10986547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D83565-0C24-0172-B033-9985668E4B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Universal HBV screening and vaccination recommended by CDC </a:t>
            </a:r>
          </a:p>
          <a:p>
            <a:r>
              <a:rPr lang="en-US"/>
              <a:t>Shift in treatment guidelines to:</a:t>
            </a:r>
          </a:p>
          <a:p>
            <a:pPr lvl="2"/>
            <a:r>
              <a:rPr lang="en-US"/>
              <a:t>Expanded treatment eligibility for timelier, earlier treatment</a:t>
            </a:r>
          </a:p>
          <a:p>
            <a:pPr lvl="2"/>
            <a:r>
              <a:rPr lang="en-US"/>
              <a:t>Shared decision-making</a:t>
            </a:r>
          </a:p>
          <a:p>
            <a:r>
              <a:rPr lang="en-US"/>
              <a:t>qHBsAg can be a valuable tool in clinical practice</a:t>
            </a:r>
          </a:p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DCBCB6-72CC-37F4-B232-7E8118C9A9EF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/>
              <a:t>Several investigational HBV therapies with goal of functional cure (HBsAg loss)</a:t>
            </a:r>
          </a:p>
          <a:p>
            <a:pPr lvl="2"/>
            <a:r>
              <a:rPr lang="en-US"/>
              <a:t>Bepirovirsen (ASO) in phase III: </a:t>
            </a:r>
            <a:br>
              <a:rPr lang="en-US"/>
            </a:br>
            <a:r>
              <a:rPr lang="en-US"/>
              <a:t>good option if low baseline qHBsAg </a:t>
            </a:r>
          </a:p>
          <a:p>
            <a:r>
              <a:rPr lang="en-US"/>
              <a:t>Engagement in care is key for long term monitoring and being ready for new therapies</a:t>
            </a:r>
          </a:p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D1A2405-A003-A31F-39C9-75B399E36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Points</a:t>
            </a:r>
          </a:p>
        </p:txBody>
      </p:sp>
    </p:spTree>
    <p:extLst>
      <p:ext uri="{BB962C8B-B14F-4D97-AF65-F5344CB8AC3E}">
        <p14:creationId xmlns:p14="http://schemas.microsoft.com/office/powerpoint/2010/main" val="39747561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>
            <a:extLst>
              <a:ext uri="{FF2B5EF4-FFF2-40B4-BE49-F238E27FC236}">
                <a16:creationId xmlns:a16="http://schemas.microsoft.com/office/drawing/2014/main" id="{8082EA74-AD3C-40A0-A143-D2201E9379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podcast featuring expert-led discussion</a:t>
            </a:r>
          </a:p>
          <a:p>
            <a:r>
              <a:rPr lang="en-US" dirty="0"/>
              <a:t>Downloadable </a:t>
            </a:r>
            <a:r>
              <a:rPr lang="en-US" dirty="0" err="1"/>
              <a:t>slidesets</a:t>
            </a:r>
            <a:r>
              <a:rPr lang="en-US" dirty="0"/>
              <a:t> of all the key data</a:t>
            </a:r>
          </a:p>
          <a:p>
            <a:r>
              <a:rPr lang="en-US" dirty="0" err="1"/>
              <a:t>ClinicalThought</a:t>
            </a:r>
            <a:r>
              <a:rPr lang="en-US" dirty="0"/>
              <a:t> commentaries with expert faculty perspectives</a:t>
            </a:r>
          </a:p>
        </p:txBody>
      </p:sp>
      <p:sp>
        <p:nvSpPr>
          <p:cNvPr id="62467" name="Rectangle 10">
            <a:extLst>
              <a:ext uri="{FF2B5EF4-FFF2-40B4-BE49-F238E27FC236}">
                <a16:creationId xmlns:a16="http://schemas.microsoft.com/office/drawing/2014/main" id="{285A5094-ED29-4796-B20E-3FBFE4F256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Go Online for More Coverage of HBV!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A93788-E77D-4CCE-84A4-6D74E9ED9D9E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deceraclinical.com/education</a:t>
            </a:r>
            <a:endParaRPr lang="en-US" dirty="0"/>
          </a:p>
        </p:txBody>
      </p:sp>
      <p:sp>
        <p:nvSpPr>
          <p:cNvPr id="62469" name="Rectangle 3">
            <a:extLst>
              <a:ext uri="{FF2B5EF4-FFF2-40B4-BE49-F238E27FC236}">
                <a16:creationId xmlns:a16="http://schemas.microsoft.com/office/drawing/2014/main" id="{F01699E0-D838-46BF-8D24-733C50677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1363" y="6346826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24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022_CCO_Template">
  <a:themeElements>
    <a:clrScheme name="2018 CCO LIVE">
      <a:dk1>
        <a:srgbClr val="455560"/>
      </a:dk1>
      <a:lt1>
        <a:srgbClr val="FFFFFF"/>
      </a:lt1>
      <a:dk2>
        <a:srgbClr val="000000"/>
      </a:dk2>
      <a:lt2>
        <a:srgbClr val="CDCDCF"/>
      </a:lt2>
      <a:accent1>
        <a:srgbClr val="015873"/>
      </a:accent1>
      <a:accent2>
        <a:srgbClr val="4DA1BB"/>
      </a:accent2>
      <a:accent3>
        <a:srgbClr val="E1471D"/>
      </a:accent3>
      <a:accent4>
        <a:srgbClr val="00823B"/>
      </a:accent4>
      <a:accent5>
        <a:srgbClr val="FDB338"/>
      </a:accent5>
      <a:accent6>
        <a:srgbClr val="682E74"/>
      </a:accent6>
      <a:hlink>
        <a:srgbClr val="E1471D"/>
      </a:hlink>
      <a:folHlink>
        <a:srgbClr val="015873"/>
      </a:folHlink>
    </a:clrScheme>
    <a:fontScheme name="CCO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0">
          <a:solidFill>
            <a:schemeClr val="bg1"/>
          </a:solidFill>
          <a:miter lim="800000"/>
          <a:headEnd/>
          <a:tailEnd/>
        </a:ln>
      </a:spPr>
      <a:bodyPr anchor="b"/>
      <a:lstStyle>
        <a:defPPr algn="ctr" eaLnBrk="1" hangingPunct="1">
          <a:spcBef>
            <a:spcPct val="35000"/>
          </a:spcBef>
          <a:spcAft>
            <a:spcPct val="25000"/>
          </a:spcAft>
          <a:buClr>
            <a:schemeClr val="folHlink"/>
          </a:buClr>
          <a:buNone/>
          <a:defRPr sz="1800" b="0" dirty="0">
            <a:solidFill>
              <a:schemeClr val="tx1"/>
            </a:solidFill>
            <a:latin typeface="Calibri" panose="020F0502020204030204" pitchFamily="34" charset="0"/>
          </a:defRPr>
        </a:defPPr>
      </a:lstStyle>
    </a:spDef>
    <a:lnDef>
      <a:spPr bwMode="auto">
        <a:noFill/>
        <a:ln w="2857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algn="ctr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rtlCol="0">
        <a:spAutoFit/>
      </a:bodyPr>
      <a:lstStyle>
        <a:defPPr algn="l">
          <a:lnSpc>
            <a:spcPct val="100000"/>
          </a:lnSpc>
          <a:spcBef>
            <a:spcPct val="50000"/>
          </a:spcBef>
          <a:spcAft>
            <a:spcPct val="0"/>
          </a:spcAft>
          <a:buClrTx/>
          <a:buFontTx/>
          <a:buNone/>
          <a:defRPr b="0" dirty="0" smtClean="0">
            <a:solidFill>
              <a:schemeClr val="bg1"/>
            </a:solidFill>
            <a:latin typeface="Calibri" panose="020F0502020204030204" pitchFamily="34" charset="0"/>
          </a:defRPr>
        </a:defPPr>
      </a:lstStyle>
    </a:txDef>
  </a:objectDefaults>
  <a:extraClrSchemeLst>
    <a:extraClrScheme>
      <a:clrScheme name="Custom Design 1">
        <a:dk1>
          <a:srgbClr val="CDCDCF"/>
        </a:dk1>
        <a:lt1>
          <a:srgbClr val="FFFFFF"/>
        </a:lt1>
        <a:dk2>
          <a:srgbClr val="09003E"/>
        </a:dk2>
        <a:lt2>
          <a:srgbClr val="F2F23A"/>
        </a:lt2>
        <a:accent1>
          <a:srgbClr val="12AD2B"/>
        </a:accent1>
        <a:accent2>
          <a:srgbClr val="5AAACE"/>
        </a:accent2>
        <a:accent3>
          <a:srgbClr val="AAAAAF"/>
        </a:accent3>
        <a:accent4>
          <a:srgbClr val="DADADA"/>
        </a:accent4>
        <a:accent5>
          <a:srgbClr val="AAD3AC"/>
        </a:accent5>
        <a:accent6>
          <a:srgbClr val="519ABA"/>
        </a:accent6>
        <a:hlink>
          <a:srgbClr val="F6A108"/>
        </a:hlink>
        <a:folHlink>
          <a:srgbClr val="2B85B8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7_HTAA_Diabetes" id="{1367EE62-49C0-41AA-9F7D-AEA8A8F73D1D}" vid="{45DB6FF6-6200-4F3D-90FC-F48B64252754}"/>
    </a:ext>
  </a:extLst>
</a:theme>
</file>

<file path=ppt/theme/theme2.xml><?xml version="1.0" encoding="utf-8"?>
<a:theme xmlns:a="http://schemas.openxmlformats.org/drawingml/2006/main" name="1_2022_CCO_Template">
  <a:themeElements>
    <a:clrScheme name="2018 CCO LIVE">
      <a:dk1>
        <a:srgbClr val="455560"/>
      </a:dk1>
      <a:lt1>
        <a:srgbClr val="FFFFFF"/>
      </a:lt1>
      <a:dk2>
        <a:srgbClr val="000000"/>
      </a:dk2>
      <a:lt2>
        <a:srgbClr val="CDCDCF"/>
      </a:lt2>
      <a:accent1>
        <a:srgbClr val="015873"/>
      </a:accent1>
      <a:accent2>
        <a:srgbClr val="4DA1BB"/>
      </a:accent2>
      <a:accent3>
        <a:srgbClr val="E1471D"/>
      </a:accent3>
      <a:accent4>
        <a:srgbClr val="00823B"/>
      </a:accent4>
      <a:accent5>
        <a:srgbClr val="FDB338"/>
      </a:accent5>
      <a:accent6>
        <a:srgbClr val="682E74"/>
      </a:accent6>
      <a:hlink>
        <a:srgbClr val="E1471D"/>
      </a:hlink>
      <a:folHlink>
        <a:srgbClr val="015873"/>
      </a:folHlink>
    </a:clrScheme>
    <a:fontScheme name="CCO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chemeClr val="accent1"/>
          </a:solidFill>
          <a:miter lim="800000"/>
          <a:headEnd/>
          <a:tailEnd/>
        </a:ln>
      </a:spPr>
      <a:bodyPr rtlCol="0" anchor="ctr"/>
      <a:lstStyle>
        <a:defPPr algn="ctr">
          <a:defRPr/>
        </a:defPPr>
      </a:lstStyle>
    </a:spDef>
    <a:lnDef>
      <a:spPr bwMode="auto">
        <a:noFill/>
        <a:ln w="2857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algn="ctr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rtlCol="0">
        <a:spAutoFit/>
      </a:bodyPr>
      <a:lstStyle>
        <a:defPPr algn="l">
          <a:lnSpc>
            <a:spcPct val="100000"/>
          </a:lnSpc>
          <a:spcBef>
            <a:spcPct val="50000"/>
          </a:spcBef>
          <a:spcAft>
            <a:spcPct val="0"/>
          </a:spcAft>
          <a:buClrTx/>
          <a:buFontTx/>
          <a:buNone/>
          <a:defRPr b="0" dirty="0" smtClean="0">
            <a:solidFill>
              <a:schemeClr val="bg1"/>
            </a:solidFill>
            <a:latin typeface="Calibri" panose="020F0502020204030204" pitchFamily="34" charset="0"/>
          </a:defRPr>
        </a:defPPr>
      </a:lstStyle>
    </a:txDef>
  </a:objectDefaults>
  <a:extraClrSchemeLst>
    <a:extraClrScheme>
      <a:clrScheme name="Custom Design 1">
        <a:dk1>
          <a:srgbClr val="CDCDCF"/>
        </a:dk1>
        <a:lt1>
          <a:srgbClr val="FFFFFF"/>
        </a:lt1>
        <a:dk2>
          <a:srgbClr val="09003E"/>
        </a:dk2>
        <a:lt2>
          <a:srgbClr val="F2F23A"/>
        </a:lt2>
        <a:accent1>
          <a:srgbClr val="12AD2B"/>
        </a:accent1>
        <a:accent2>
          <a:srgbClr val="5AAACE"/>
        </a:accent2>
        <a:accent3>
          <a:srgbClr val="AAAAAF"/>
        </a:accent3>
        <a:accent4>
          <a:srgbClr val="DADADA"/>
        </a:accent4>
        <a:accent5>
          <a:srgbClr val="AAD3AC"/>
        </a:accent5>
        <a:accent6>
          <a:srgbClr val="519ABA"/>
        </a:accent6>
        <a:hlink>
          <a:srgbClr val="F6A108"/>
        </a:hlink>
        <a:folHlink>
          <a:srgbClr val="2B85B8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7_HTAA_Diabetes" id="{1367EE62-49C0-41AA-9F7D-AEA8A8F73D1D}" vid="{45DB6FF6-6200-4F3D-90FC-F48B64252754}"/>
    </a:ext>
  </a:extLst>
</a:theme>
</file>

<file path=ppt/theme/theme3.xml><?xml version="1.0" encoding="utf-8"?>
<a:theme xmlns:a="http://schemas.openxmlformats.org/drawingml/2006/main" name="4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4.xml><?xml version="1.0" encoding="utf-8"?>
<a:theme xmlns:a="http://schemas.openxmlformats.org/drawingml/2006/main" name="3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5.xml><?xml version="1.0" encoding="utf-8"?>
<a:theme xmlns:a="http://schemas.openxmlformats.org/drawingml/2006/main" name="5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6.xml><?xml version="1.0" encoding="utf-8"?>
<a:theme xmlns:a="http://schemas.openxmlformats.org/drawingml/2006/main" name="6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7.xml><?xml version="1.0" encoding="utf-8"?>
<a:theme xmlns:a="http://schemas.openxmlformats.org/drawingml/2006/main" name="7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10DF9B20976214F8A8876DD5108DE7A" ma:contentTypeVersion="11" ma:contentTypeDescription="Create a new document." ma:contentTypeScope="" ma:versionID="d4f4009eb117bb0f59d756ec4fb2b698">
  <xsd:schema xmlns:xsd="http://www.w3.org/2001/XMLSchema" xmlns:xs="http://www.w3.org/2001/XMLSchema" xmlns:p="http://schemas.microsoft.com/office/2006/metadata/properties" xmlns:ns2="e39e7214-9cfa-4761-9196-5899bca49342" xmlns:ns3="22fd6914-46d4-4c7e-bbad-46e82841b69d" targetNamespace="http://schemas.microsoft.com/office/2006/metadata/properties" ma:root="true" ma:fieldsID="82a320d75c93a05a27c7e5c11dce9689" ns2:_="" ns3:_="">
    <xsd:import namespace="e39e7214-9cfa-4761-9196-5899bca49342"/>
    <xsd:import namespace="22fd6914-46d4-4c7e-bbad-46e82841b6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9e7214-9cfa-4761-9196-5899bca493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512e436-4693-4b20-ac9a-7455c07c86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fd6914-46d4-4c7e-bbad-46e82841b69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3cfae40-7b40-47d0-ab05-9712e3953ba2}" ma:internalName="TaxCatchAll" ma:showField="CatchAllData" ma:web="22fd6914-46d4-4c7e-bbad-46e82841b6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39e7214-9cfa-4761-9196-5899bca49342">
      <Terms xmlns="http://schemas.microsoft.com/office/infopath/2007/PartnerControls"/>
    </lcf76f155ced4ddcb4097134ff3c332f>
    <TaxCatchAll xmlns="22fd6914-46d4-4c7e-bbad-46e82841b69d" xsi:nil="true"/>
  </documentManagement>
</p:properties>
</file>

<file path=customXml/itemProps1.xml><?xml version="1.0" encoding="utf-8"?>
<ds:datastoreItem xmlns:ds="http://schemas.openxmlformats.org/officeDocument/2006/customXml" ds:itemID="{02750209-E673-4A93-9BB8-ECECEE3720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39e7214-9cfa-4761-9196-5899bca49342"/>
    <ds:schemaRef ds:uri="22fd6914-46d4-4c7e-bbad-46e82841b6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A8272E1-28C7-418B-80B3-F3D4B6211DE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955B522-69D0-41FB-9A1D-5F0B2D127B8A}">
  <ds:schemaRefs>
    <ds:schemaRef ds:uri="http://purl.org/dc/elements/1.1/"/>
    <ds:schemaRef ds:uri="http://schemas.microsoft.com/office/2006/documentManagement/types"/>
    <ds:schemaRef ds:uri="22fd6914-46d4-4c7e-bbad-46e82841b69d"/>
    <ds:schemaRef ds:uri="http://schemas.microsoft.com/office/infopath/2007/PartnerControls"/>
    <ds:schemaRef ds:uri="http://purl.org/dc/terms/"/>
    <ds:schemaRef ds:uri="http://purl.org/dc/dcmitype/"/>
    <ds:schemaRef ds:uri="http://schemas.openxmlformats.org/package/2006/metadata/core-properties"/>
    <ds:schemaRef ds:uri="e39e7214-9cfa-4761-9196-5899bca49342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4448</Words>
  <Application>Microsoft Office PowerPoint</Application>
  <PresentationFormat>Widescreen</PresentationFormat>
  <Paragraphs>910</Paragraphs>
  <Slides>40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40</vt:i4>
      </vt:variant>
    </vt:vector>
  </HeadingPairs>
  <TitlesOfParts>
    <vt:vector size="63" baseType="lpstr">
      <vt:lpstr>ＭＳ Ｐゴシック</vt:lpstr>
      <vt:lpstr>Aptos</vt:lpstr>
      <vt:lpstr>Arial</vt:lpstr>
      <vt:lpstr>Calibri</vt:lpstr>
      <vt:lpstr>Google Sans</vt:lpstr>
      <vt:lpstr>Merriweather Sans</vt:lpstr>
      <vt:lpstr>Newsreader ExtraBold</vt:lpstr>
      <vt:lpstr>Newsreader SemiBold</vt:lpstr>
      <vt:lpstr>Poppins</vt:lpstr>
      <vt:lpstr>Poppins Light</vt:lpstr>
      <vt:lpstr>Poppins Medium</vt:lpstr>
      <vt:lpstr>Roboto</vt:lpstr>
      <vt:lpstr>Tahoma</vt:lpstr>
      <vt:lpstr>Times</vt:lpstr>
      <vt:lpstr>Times New Roman</vt:lpstr>
      <vt:lpstr>Wingdings</vt:lpstr>
      <vt:lpstr>2022_CCO_Template</vt:lpstr>
      <vt:lpstr>1_2022_CCO_Template</vt:lpstr>
      <vt:lpstr>4_Office</vt:lpstr>
      <vt:lpstr>3_Office</vt:lpstr>
      <vt:lpstr>5_Office</vt:lpstr>
      <vt:lpstr>6_Office</vt:lpstr>
      <vt:lpstr>7_Office</vt:lpstr>
      <vt:lpstr>HBV in Key Communities: Strategies to Overcome Barriers and Elevate Care</vt:lpstr>
      <vt:lpstr>About These Slides</vt:lpstr>
      <vt:lpstr>Faculty and Disclosures </vt:lpstr>
      <vt:lpstr>Learning Objectives</vt:lpstr>
      <vt:lpstr>Burden of Chronic Hepatitis B Virus</vt:lpstr>
      <vt:lpstr>We are in the Era of  Viral Hepatitis Elimination </vt:lpstr>
      <vt:lpstr>People at Increased Risk for HBV Infection</vt:lpstr>
      <vt:lpstr>HBV and Inequity</vt:lpstr>
      <vt:lpstr>High-Burden Communities</vt:lpstr>
      <vt:lpstr>HBV Screening</vt:lpstr>
      <vt:lpstr>Impact of National Screening Strategies in the US:  HIV vs HBV Care Cascade</vt:lpstr>
      <vt:lpstr>New CDC Recommendations: Universal HBV Screening</vt:lpstr>
      <vt:lpstr>Interpretation of Serologic Test Results for HBV</vt:lpstr>
      <vt:lpstr>Barriers to Viral Hepatitis Screening and Linkage to Care</vt:lpstr>
      <vt:lpstr>Timely Linkage to Care Is Important but Often Delayed</vt:lpstr>
      <vt:lpstr>HBV Treatment Recommendations</vt:lpstr>
      <vt:lpstr>US Data</vt:lpstr>
      <vt:lpstr>Who Should Be Considered for Treatment:  The Traditional Approach </vt:lpstr>
      <vt:lpstr>Faster HBV DNA Suppression Improves Clinical Outcomes</vt:lpstr>
      <vt:lpstr>New WHO Guidelines: HBV Treatment</vt:lpstr>
      <vt:lpstr> AASLD Guideline Changes: HBV Treatment Indications</vt:lpstr>
      <vt:lpstr>2025 AASLD Guidelines: Expanded Treatment Criteria, With Use Of Shared Clinical Decision-Making </vt:lpstr>
      <vt:lpstr>UW Hepatitis B Primary Care Guidance</vt:lpstr>
      <vt:lpstr>UW Hepatitis B Primary Care Guidance: Treatment</vt:lpstr>
      <vt:lpstr>Current State: HBV Monitoring </vt:lpstr>
      <vt:lpstr>Hep B Monitoring</vt:lpstr>
      <vt:lpstr>What Can qHBsAg Be Used for in Clinical Practice?</vt:lpstr>
      <vt:lpstr>Quantification of HBsAg in Patients With HBV DNA &lt;20,000 IU/mL to Predict HCC</vt:lpstr>
      <vt:lpstr>The Future State of HBV Treatment </vt:lpstr>
      <vt:lpstr>Current Recommended Treatment Options for CHB: Peginterferon or NAs</vt:lpstr>
      <vt:lpstr>HBV Therapy: Shifting Goals </vt:lpstr>
      <vt:lpstr>Benefits of Functional Cure</vt:lpstr>
      <vt:lpstr>Achieving Functional Cure</vt:lpstr>
      <vt:lpstr>Future HBV Treatment:  Mix and Match Combination Therapies </vt:lpstr>
      <vt:lpstr>Getting to Cure</vt:lpstr>
      <vt:lpstr>Road to Cure</vt:lpstr>
      <vt:lpstr>Community Engagement Is Central</vt:lpstr>
      <vt:lpstr>Hep B Foundation Resources</vt:lpstr>
      <vt:lpstr>Key Points</vt:lpstr>
      <vt:lpstr>Go Online for More Coverage of HBV!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HBV in Key Communities: Strategies to Overcome Barriers and Elevate Care</dc:title>
  <dc:creator>Karen Straube-West</dc:creator>
  <cp:lastModifiedBy>Valerie Wenzel</cp:lastModifiedBy>
  <cp:revision>2</cp:revision>
  <dcterms:created xsi:type="dcterms:W3CDTF">2026-01-07T20:35:48Z</dcterms:created>
  <dcterms:modified xsi:type="dcterms:W3CDTF">2026-03-06T15:06:55Z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0x010100D10DF9B20976214F8A8876DD5108DE7A</vt:lpwstr>
  </property>
  <property fmtid="{D5CDD505-2E9C-101B-9397-08002B2CF9AE}" pid="3" name="MediaServiceImageTags">
    <vt:lpwstr/>
  </property>
</Properties>
</file>