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customXml/itemProps5.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tags/tag1.xml" ContentType="application/vnd.openxmlformats-officedocument.presentationml.tags+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4654" r:id="rId6"/>
  </p:sldMasterIdLst>
  <p:notesMasterIdLst>
    <p:notesMasterId r:id="rId17"/>
  </p:notesMasterIdLst>
  <p:handoutMasterIdLst>
    <p:handoutMasterId r:id="rId18"/>
  </p:handoutMasterIdLst>
  <p:sldIdLst>
    <p:sldId id="554" r:id="rId7"/>
    <p:sldId id="308" r:id="rId8"/>
    <p:sldId id="257" r:id="rId9"/>
    <p:sldId id="555" r:id="rId10"/>
    <p:sldId id="548" r:id="rId11"/>
    <p:sldId id="549" r:id="rId12"/>
    <p:sldId id="556" r:id="rId13"/>
    <p:sldId id="557" r:id="rId14"/>
    <p:sldId id="552" r:id="rId15"/>
    <p:sldId id="318" r:id="rId16"/>
  </p:sldIdLst>
  <p:sldSz cx="12192000" cy="6858000"/>
  <p:notesSz cx="7315200" cy="9601200"/>
  <p:custDataLst>
    <p:tags r:id="rId19"/>
  </p:custDataLst>
  <p:defaultTextStyle>
    <a:defPPr>
      <a:defRPr lang="en-US"/>
    </a:defPPr>
    <a:lvl1pPr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1pPr>
    <a:lvl2pPr marL="4572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2pPr>
    <a:lvl3pPr marL="9144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3pPr>
    <a:lvl4pPr marL="13716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4pPr>
    <a:lvl5pPr marL="1828800" algn="l" rtl="0" eaLnBrk="0" fontAlgn="base" hangingPunct="0">
      <a:spcBef>
        <a:spcPct val="0"/>
      </a:spcBef>
      <a:spcAft>
        <a:spcPct val="0"/>
      </a:spcAft>
      <a:defRPr b="1" kern="1200">
        <a:solidFill>
          <a:schemeClr val="tx1"/>
        </a:solidFill>
        <a:latin typeface="Arial" panose="020B0604020202020204" pitchFamily="34" charset="0"/>
        <a:ea typeface="+mn-ea"/>
        <a:cs typeface="Arial" panose="020B0604020202020204" pitchFamily="34" charset="0"/>
      </a:defRPr>
    </a:lvl5pPr>
    <a:lvl6pPr marL="22860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6pPr>
    <a:lvl7pPr marL="27432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7pPr>
    <a:lvl8pPr marL="32004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8pPr>
    <a:lvl9pPr marL="3657600" algn="l" defTabSz="914400" rtl="0" eaLnBrk="1" latinLnBrk="0" hangingPunct="1">
      <a:defRPr b="1" kern="1200">
        <a:solidFill>
          <a:schemeClr val="tx1"/>
        </a:solidFill>
        <a:latin typeface="Arial" panose="020B0604020202020204" pitchFamily="34" charset="0"/>
        <a:ea typeface="+mn-ea"/>
        <a:cs typeface="Arial" panose="020B0604020202020204" pitchFamily="34" charset="0"/>
      </a:defRPr>
    </a:lvl9pPr>
  </p:defaultTextStyle>
  <p:extLst>
    <p:ext uri="{EFAFB233-063F-42B5-8137-9DF3F51BA10A}">
      <p15:sldGuideLst xmlns:p15="http://schemas.microsoft.com/office/powerpoint/2012/main">
        <p15:guide id="1" orient="horz" pos="4128" userDrawn="1">
          <p15:clr>
            <a:srgbClr val="A4A3A4"/>
          </p15:clr>
        </p15:guide>
        <p15:guide id="2" orient="horz" pos="1008" userDrawn="1">
          <p15:clr>
            <a:srgbClr val="A4A3A4"/>
          </p15:clr>
        </p15:guide>
        <p15:guide id="3" orient="horz" pos="4032" userDrawn="1">
          <p15:clr>
            <a:srgbClr val="A4A3A4"/>
          </p15:clr>
        </p15:guide>
        <p15:guide id="4" orient="horz" pos="151" userDrawn="1">
          <p15:clr>
            <a:srgbClr val="A4A3A4"/>
          </p15:clr>
        </p15:guide>
        <p15:guide id="5" orient="horz" pos="264" userDrawn="1">
          <p15:clr>
            <a:srgbClr val="A4A3A4"/>
          </p15:clr>
        </p15:guide>
        <p15:guide id="6" orient="horz" pos="3912" userDrawn="1">
          <p15:clr>
            <a:srgbClr val="A4A3A4"/>
          </p15:clr>
        </p15:guide>
        <p15:guide id="7" orient="horz" userDrawn="1">
          <p15:clr>
            <a:srgbClr val="A4A3A4"/>
          </p15:clr>
        </p15:guide>
        <p15:guide id="8" pos="329" userDrawn="1">
          <p15:clr>
            <a:srgbClr val="A4A3A4"/>
          </p15:clr>
        </p15:guide>
        <p15:guide id="9" pos="7407" userDrawn="1">
          <p15:clr>
            <a:srgbClr val="A4A3A4"/>
          </p15:clr>
        </p15:guide>
        <p15:guide id="10" pos="3864" userDrawn="1">
          <p15:clr>
            <a:srgbClr val="A4A3A4"/>
          </p15:clr>
        </p15:guide>
        <p15:guide id="11" pos="453" userDrawn="1">
          <p15:clr>
            <a:srgbClr val="A4A3A4"/>
          </p15:clr>
        </p15:guide>
        <p15:guide id="13" pos="7248" userDrawn="1">
          <p15:clr>
            <a:srgbClr val="A4A3A4"/>
          </p15:clr>
        </p15:guide>
      </p15:sldGuideLst>
    </p:ext>
    <p:ext uri="{2D200454-40CA-4A62-9FC3-DE9A4176ACB9}">
      <p15:notesGuideLst xmlns:p15="http://schemas.microsoft.com/office/powerpoint/2012/main">
        <p15:guide id="1" orient="horz" pos="3024">
          <p15:clr>
            <a:srgbClr val="A4A3A4"/>
          </p15:clr>
        </p15:guide>
        <p15:guide id="2" pos="2304">
          <p15:clr>
            <a:srgbClr val="A4A3A4"/>
          </p15:clr>
        </p15:guide>
      </p15:notes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Taryn Gross" initials="TG" lastIdx="2" clrIdx="6"/>
  <p:cmAuthor id="2" name="Melanie Couton" initials="MAC" lastIdx="4" clrIdx="3"/>
  <p:cmAuthor id="3" name="ralfieri" initials="ra" lastIdx="2" clrIdx="8"/>
  <p:cmAuthor id="4" name="Megan Capel" initials="MC" lastIdx="32" clrIdx="0"/>
  <p:cmAuthor id="5" name="Andrew Bowser" initials="AB" lastIdx="8" clrIdx="2"/>
  <p:cmAuthor id="6" name="mcalloway" initials="mc" lastIdx="1" clrIdx="4"/>
  <p:cmAuthor id="7" name="agoldman" initials="a" lastIdx="4" clrIdx="9"/>
  <p:cmAuthor id="8" name="Devin Overbey" initials="DO" lastIdx="6" clrIdx="7"/>
  <p:cmAuthor id="9" name="Erik Brady" initials="EB" lastIdx="2" clrIdx="5"/>
  <p:cmAuthor id="10" name=" " initials="MAC" lastIdx="21" clrIdx="1"/>
  <p:cmAuthor id="11" name="alison.heintz@gmail.com" initials="a" lastIdx="5" clrIdx="10">
    <p:extLst>
      <p:ext uri="{19B8F6BF-5375-455C-9EA6-DF929625EA0E}">
        <p15:presenceInfo xmlns:p15="http://schemas.microsoft.com/office/powerpoint/2012/main" userId="1e1cc34837a9f52c" providerId="Windows Live"/>
      </p:ext>
    </p:extLst>
  </p:cmAuthor>
  <p:cmAuthor id="12" name="Sophia Kelley" initials="SK" lastIdx="1" clrIdx="11">
    <p:extLst>
      <p:ext uri="{19B8F6BF-5375-455C-9EA6-DF929625EA0E}">
        <p15:presenceInfo xmlns:p15="http://schemas.microsoft.com/office/powerpoint/2012/main" userId="S::skelley@clinicaloptions.com::16bcb5eb-2eda-4b05-8f8e-003f962fc12c" providerId="AD"/>
      </p:ext>
    </p:extLst>
  </p:cmAuthor>
  <p:cmAuthor id="13" name="LT Fowler" initials="LF" lastIdx="11" clrIdx="12">
    <p:extLst>
      <p:ext uri="{19B8F6BF-5375-455C-9EA6-DF929625EA0E}">
        <p15:presenceInfo xmlns:p15="http://schemas.microsoft.com/office/powerpoint/2012/main" userId="S::lfowler@practicingclinicians.com::bdc4c4d6-9ded-467c-b80c-330a0ea8ffe4" providerId="AD"/>
      </p:ext>
    </p:extLst>
  </p:cmAuthor>
  <p:cmAuthor id="14" name="Melanie Couton" initials="MC" lastIdx="1" clrIdx="13">
    <p:extLst>
      <p:ext uri="{19B8F6BF-5375-455C-9EA6-DF929625EA0E}">
        <p15:presenceInfo xmlns:p15="http://schemas.microsoft.com/office/powerpoint/2012/main" userId="ef8730672ba86646" providerId="Windows Live"/>
      </p:ext>
    </p:extLst>
  </p:cmAuthor>
  <p:cmAuthor id="15" name="Jennifer Eimers" initials="JE" lastIdx="2" clrIdx="14">
    <p:extLst>
      <p:ext uri="{19B8F6BF-5375-455C-9EA6-DF929625EA0E}">
        <p15:presenceInfo xmlns:p15="http://schemas.microsoft.com/office/powerpoint/2012/main" userId="S::jeimers@clinicaloptions.com::e496f3f7-6a48-4339-9b0c-9f426a43f948" providerId="AD"/>
      </p:ext>
    </p:extLst>
  </p:cmAuthor>
  <p:cmAuthor id="16" name="Christy Seals" initials="CS" lastIdx="4" clrIdx="15">
    <p:extLst>
      <p:ext uri="{19B8F6BF-5375-455C-9EA6-DF929625EA0E}">
        <p15:presenceInfo xmlns:p15="http://schemas.microsoft.com/office/powerpoint/2012/main" userId="S::cseals@clinicaloptions.com::0852e532-1f9e-4bbf-9b56-be19a9543a31" providerId="AD"/>
      </p:ext>
    </p:extLst>
  </p:cmAuthor>
  <p:cmAuthor id="17" name="Jacky Olin" initials="JO" lastIdx="7" clrIdx="16">
    <p:extLst>
      <p:ext uri="{19B8F6BF-5375-455C-9EA6-DF929625EA0E}">
        <p15:presenceInfo xmlns:p15="http://schemas.microsoft.com/office/powerpoint/2012/main" userId="S::jolin@clinicaloptions.com::be962d7c-0694-47b7-a47b-05bea0d96ce0" providerId="AD"/>
      </p:ext>
    </p:extLst>
  </p:cmAuthor>
  <p:cmAuthor id="18" name="Kemi Obajimi" initials="KO" lastIdx="1" clrIdx="17">
    <p:extLst>
      <p:ext uri="{19B8F6BF-5375-455C-9EA6-DF929625EA0E}">
        <p15:presenceInfo xmlns:p15="http://schemas.microsoft.com/office/powerpoint/2012/main" userId="S::kobajimi@clinicaloptions.com::81894e25-3cbc-45b7-be28-dda6fb8d19a9" providerId="AD"/>
      </p:ext>
    </p:extLst>
  </p:cmAuthor>
  <p:cmAuthor id="19" name="CLINICALOPTIONS\tquill" initials="C" lastIdx="2" clrIdx="18">
    <p:extLst>
      <p:ext uri="{19B8F6BF-5375-455C-9EA6-DF929625EA0E}">
        <p15:presenceInfo xmlns:p15="http://schemas.microsoft.com/office/powerpoint/2012/main" userId="CLINICALOPTIONS\tqui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1471D"/>
    <a:srgbClr val="00823B"/>
    <a:srgbClr val="015873"/>
    <a:srgbClr val="046376"/>
    <a:srgbClr val="013763"/>
    <a:srgbClr val="033453"/>
    <a:srgbClr val="006264"/>
    <a:srgbClr val="FDB338"/>
    <a:srgbClr val="682E74"/>
    <a:srgbClr val="05275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93296810-A885-4BE3-A3E7-6D5BEEA58F35}">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DF18680-E054-41AD-8BC1-D1AEF772440D}" styleName="Medium Style 2 - Accent 5">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5">
              <a:tint val="20000"/>
            </a:schemeClr>
          </a:solidFill>
        </a:fill>
      </a:tcStyle>
    </a:wholeTbl>
    <a:band1H>
      <a:tcStyle>
        <a:tcBdr/>
        <a:fill>
          <a:solidFill>
            <a:schemeClr val="accent5">
              <a:tint val="40000"/>
            </a:schemeClr>
          </a:solidFill>
        </a:fill>
      </a:tcStyle>
    </a:band1H>
    <a:band2H>
      <a:tcStyle>
        <a:tcBdr/>
      </a:tcStyle>
    </a:band2H>
    <a:band1V>
      <a:tcStyle>
        <a:tcBdr/>
        <a:fill>
          <a:solidFill>
            <a:schemeClr val="accent5">
              <a:tint val="40000"/>
            </a:schemeClr>
          </a:solidFill>
        </a:fill>
      </a:tcStyle>
    </a:band1V>
    <a:band2V>
      <a:tcStyle>
        <a:tcBdr/>
      </a:tcStyle>
    </a:band2V>
    <a:lastCol>
      <a:tcTxStyle b="on">
        <a:fontRef idx="minor">
          <a:prstClr val="black"/>
        </a:fontRef>
        <a:schemeClr val="lt1"/>
      </a:tcTxStyle>
      <a:tcStyle>
        <a:tcBdr/>
        <a:fill>
          <a:solidFill>
            <a:schemeClr val="accent5"/>
          </a:solidFill>
        </a:fill>
      </a:tcStyle>
    </a:lastCol>
    <a:firstCol>
      <a:tcTxStyle b="on">
        <a:fontRef idx="minor">
          <a:prstClr val="black"/>
        </a:fontRef>
        <a:schemeClr val="lt1"/>
      </a:tcTxStyle>
      <a:tcStyle>
        <a:tcBdr/>
        <a:fill>
          <a:solidFill>
            <a:schemeClr val="accent5"/>
          </a:solidFill>
        </a:fill>
      </a:tcStyle>
    </a:firstCol>
    <a:lastRow>
      <a:tcTxStyle b="on">
        <a:fontRef idx="minor">
          <a:prstClr val="black"/>
        </a:fontRef>
        <a:schemeClr val="lt1"/>
      </a:tcTxStyle>
      <a:tcStyle>
        <a:tcBdr>
          <a:top>
            <a:ln w="38100" cmpd="sng">
              <a:solidFill>
                <a:schemeClr val="lt1"/>
              </a:solidFill>
            </a:ln>
          </a:top>
        </a:tcBdr>
        <a:fill>
          <a:solidFill>
            <a:schemeClr val="accent5"/>
          </a:solidFill>
        </a:fill>
      </a:tcStyle>
    </a:lastRow>
    <a:firstRow>
      <a:tcTxStyle b="on">
        <a:fontRef idx="minor">
          <a:prstClr val="black"/>
        </a:fontRef>
        <a:schemeClr val="lt1"/>
      </a:tcTxStyle>
      <a:tcStyle>
        <a:tcBdr>
          <a:bottom>
            <a:ln w="38100" cmpd="sng">
              <a:solidFill>
                <a:schemeClr val="lt1"/>
              </a:solidFill>
            </a:ln>
          </a:bottom>
        </a:tcBdr>
        <a:fill>
          <a:solidFill>
            <a:schemeClr val="accent5"/>
          </a:solidFill>
        </a:fill>
      </a:tcStyle>
    </a:firstRow>
  </a:tblStyle>
  <a:tblStyle styleId="{2D5ABB26-0587-4C30-8999-92F81FD0307C}" styleName="No Style, No Grid">
    <a:wholeTbl>
      <a:tcTxStyle>
        <a:fontRef idx="minor">
          <a:scrgbClr r="0" g="0" b="0"/>
        </a:fontRef>
        <a:schemeClr val="tx1"/>
      </a:tcTxStyle>
      <a:tcStyle>
        <a:tcBdr>
          <a:left>
            <a:ln>
              <a:noFill/>
            </a:ln>
          </a:left>
          <a:right>
            <a:ln>
              <a:noFill/>
            </a:ln>
          </a:right>
          <a:top>
            <a:ln>
              <a:noFill/>
            </a:ln>
          </a:top>
          <a:bottom>
            <a:ln>
              <a:noFill/>
            </a:ln>
          </a:bottom>
          <a:insideH>
            <a:ln>
              <a:noFill/>
            </a:ln>
          </a:insideH>
          <a:insideV>
            <a:ln>
              <a:noFill/>
            </a:ln>
          </a:insideV>
        </a:tcBdr>
        <a:fill>
          <a:noFill/>
        </a:fill>
      </a:tcStyle>
    </a:wholeTbl>
  </a:tblStyle>
  <a:tblStyle styleId="{16D9F66E-5EB9-4882-86FB-DCBF35E3C3E4}" styleName="Medium Style 4 - Accent 6">
    <a:wholeTbl>
      <a:tcTxStyle>
        <a:fontRef idx="minor">
          <a:scrgbClr r="0" g="0" b="0"/>
        </a:fontRef>
        <a:schemeClr val="dk1"/>
      </a:tcTxStyle>
      <a:tcStyle>
        <a:tcBdr>
          <a:left>
            <a:ln w="12700" cmpd="sng">
              <a:solidFill>
                <a:schemeClr val="accent6"/>
              </a:solidFill>
            </a:ln>
          </a:left>
          <a:right>
            <a:ln w="12700" cmpd="sng">
              <a:solidFill>
                <a:schemeClr val="accent6"/>
              </a:solidFill>
            </a:ln>
          </a:right>
          <a:top>
            <a:ln w="12700" cmpd="sng">
              <a:solidFill>
                <a:schemeClr val="accent6"/>
              </a:solidFill>
            </a:ln>
          </a:top>
          <a:bottom>
            <a:ln w="12700" cmpd="sng">
              <a:solidFill>
                <a:schemeClr val="accent6"/>
              </a:solidFill>
            </a:ln>
          </a:bottom>
          <a:insideH>
            <a:ln w="12700" cmpd="sng">
              <a:solidFill>
                <a:schemeClr val="accent6"/>
              </a:solidFill>
            </a:ln>
          </a:insideH>
          <a:insideV>
            <a:ln w="12700" cmpd="sng">
              <a:solidFill>
                <a:schemeClr val="accent6"/>
              </a:solidFill>
            </a:ln>
          </a:insideV>
        </a:tcBdr>
        <a:fill>
          <a:solidFill>
            <a:schemeClr val="accent6">
              <a:tint val="20000"/>
            </a:schemeClr>
          </a:solidFill>
        </a:fill>
      </a:tcStyle>
    </a:wholeTbl>
    <a:band1H>
      <a:tcStyle>
        <a:tcBdr/>
        <a:fill>
          <a:solidFill>
            <a:schemeClr val="accent6">
              <a:tint val="40000"/>
            </a:schemeClr>
          </a:solidFill>
        </a:fill>
      </a:tcStyle>
    </a:band1H>
    <a:band1V>
      <a:tcStyle>
        <a:tcBdr/>
        <a:fill>
          <a:solidFill>
            <a:schemeClr val="accent6">
              <a:tint val="40000"/>
            </a:schemeClr>
          </a:solidFill>
        </a:fill>
      </a:tcStyle>
    </a:band1V>
    <a:lastCol>
      <a:tcTxStyle b="on"/>
      <a:tcStyle>
        <a:tcBdr/>
      </a:tcStyle>
    </a:lastCol>
    <a:firstCol>
      <a:tcTxStyle b="on"/>
      <a:tcStyle>
        <a:tcBdr/>
      </a:tcStyle>
    </a:firstCol>
    <a:lastRow>
      <a:tcTxStyle b="on"/>
      <a:tcStyle>
        <a:tcBdr>
          <a:top>
            <a:ln w="25400" cmpd="sng">
              <a:solidFill>
                <a:schemeClr val="accent6"/>
              </a:solidFill>
            </a:ln>
          </a:top>
        </a:tcBdr>
        <a:fill>
          <a:solidFill>
            <a:schemeClr val="accent6">
              <a:tint val="20000"/>
            </a:schemeClr>
          </a:solidFill>
        </a:fill>
      </a:tcStyle>
    </a:lastRow>
    <a:firstRow>
      <a:tcTxStyle b="on"/>
      <a:tcStyle>
        <a:tcBdr/>
        <a:fill>
          <a:solidFill>
            <a:schemeClr val="accent6">
              <a:tint val="20000"/>
            </a:schemeClr>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2696" autoAdjust="0"/>
    <p:restoredTop sz="66905" autoAdjust="0"/>
  </p:normalViewPr>
  <p:slideViewPr>
    <p:cSldViewPr snapToGrid="0">
      <p:cViewPr varScale="1">
        <p:scale>
          <a:sx n="50" d="100"/>
          <a:sy n="50" d="100"/>
        </p:scale>
        <p:origin x="1372" y="44"/>
      </p:cViewPr>
      <p:guideLst>
        <p:guide orient="horz" pos="4128"/>
        <p:guide orient="horz" pos="1008"/>
        <p:guide orient="horz" pos="4032"/>
        <p:guide orient="horz" pos="151"/>
        <p:guide orient="horz" pos="264"/>
        <p:guide orient="horz" pos="3912"/>
        <p:guide orient="horz"/>
        <p:guide pos="329"/>
        <p:guide pos="7407"/>
        <p:guide pos="3864"/>
        <p:guide pos="453"/>
        <p:guide pos="7248"/>
      </p:guideLst>
    </p:cSldViewPr>
  </p:slideViewPr>
  <p:notesTextViewPr>
    <p:cViewPr>
      <p:scale>
        <a:sx n="1" d="1"/>
        <a:sy n="1" d="1"/>
      </p:scale>
      <p:origin x="0" y="0"/>
    </p:cViewPr>
  </p:notesTextViewPr>
  <p:sorterViewPr>
    <p:cViewPr>
      <p:scale>
        <a:sx n="100" d="100"/>
        <a:sy n="100" d="100"/>
      </p:scale>
      <p:origin x="0" y="0"/>
    </p:cViewPr>
  </p:sorterViewPr>
  <p:notesViewPr>
    <p:cSldViewPr snapToGrid="0">
      <p:cViewPr>
        <p:scale>
          <a:sx n="1" d="2"/>
          <a:sy n="1" d="2"/>
        </p:scale>
        <p:origin x="4314" y="696"/>
      </p:cViewPr>
      <p:guideLst>
        <p:guide orient="horz" pos="3024"/>
        <p:guide pos="2304"/>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2.xml"/><Relationship Id="rId13" Type="http://schemas.openxmlformats.org/officeDocument/2006/relationships/slide" Target="slides/slide7.xml"/><Relationship Id="rId18"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presProps" Target="presProps.xml"/><Relationship Id="rId7" Type="http://schemas.openxmlformats.org/officeDocument/2006/relationships/slide" Target="slides/slide1.xml"/><Relationship Id="rId12" Type="http://schemas.openxmlformats.org/officeDocument/2006/relationships/slide" Target="slides/slide6.xml"/><Relationship Id="rId17"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0.xml"/><Relationship Id="rId20" Type="http://schemas.openxmlformats.org/officeDocument/2006/relationships/commentAuthors" Target="commentAuthors.xml"/><Relationship Id="rId1" Type="http://schemas.openxmlformats.org/officeDocument/2006/relationships/customXml" Target="../customXml/item1.xml"/><Relationship Id="rId6" Type="http://schemas.openxmlformats.org/officeDocument/2006/relationships/slideMaster" Target="slideMasters/slideMaster1.xml"/><Relationship Id="rId11" Type="http://schemas.openxmlformats.org/officeDocument/2006/relationships/slide" Target="slides/slide5.xml"/><Relationship Id="rId24" Type="http://schemas.openxmlformats.org/officeDocument/2006/relationships/tableStyles" Target="tableStyles.xml"/><Relationship Id="rId5" Type="http://schemas.openxmlformats.org/officeDocument/2006/relationships/customXml" Target="../customXml/item5.xml"/><Relationship Id="rId15" Type="http://schemas.openxmlformats.org/officeDocument/2006/relationships/slide" Target="slides/slide9.xml"/><Relationship Id="rId23" Type="http://schemas.openxmlformats.org/officeDocument/2006/relationships/theme" Target="theme/theme1.xml"/><Relationship Id="rId10" Type="http://schemas.openxmlformats.org/officeDocument/2006/relationships/slide" Target="slides/slide4.xml"/><Relationship Id="rId19" Type="http://schemas.openxmlformats.org/officeDocument/2006/relationships/tags" Target="tags/tag1.xml"/><Relationship Id="rId4" Type="http://schemas.openxmlformats.org/officeDocument/2006/relationships/customXml" Target="../customXml/item4.xml"/><Relationship Id="rId9" Type="http://schemas.openxmlformats.org/officeDocument/2006/relationships/slide" Target="slides/slide3.xml"/><Relationship Id="rId14" Type="http://schemas.openxmlformats.org/officeDocument/2006/relationships/slide" Target="slides/slide8.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54277" name="Rectangle 5">
            <a:extLst>
              <a:ext uri="{FF2B5EF4-FFF2-40B4-BE49-F238E27FC236}">
                <a16:creationId xmlns:a16="http://schemas.microsoft.com/office/drawing/2014/main" id="{E716B656-43AE-41BF-A9E6-BDC9338EEE72}"/>
              </a:ext>
            </a:extLst>
          </p:cNvPr>
          <p:cNvSpPr>
            <a:spLocks noGrp="1" noChangeArrowheads="1"/>
          </p:cNvSpPr>
          <p:nvPr>
            <p:ph type="sldNum" sz="quarter" idx="3"/>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A101DA4B-1035-4FD7-BAE8-D36163A25DF6}" type="slidenum">
              <a:rPr lang="en-US" altLang="en-US"/>
              <a:pPr>
                <a:defRPr/>
              </a:pPr>
              <a:t>‹#›</a:t>
            </a:fld>
            <a:endParaRPr lang="en-US" altLang="en-US" dirty="0"/>
          </a:p>
        </p:txBody>
      </p:sp>
    </p:spTree>
    <p:extLst>
      <p:ext uri="{BB962C8B-B14F-4D97-AF65-F5344CB8AC3E}">
        <p14:creationId xmlns:p14="http://schemas.microsoft.com/office/powerpoint/2010/main" val="1"/>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40962" name="Rectangle 2">
            <a:extLst>
              <a:ext uri="{FF2B5EF4-FFF2-40B4-BE49-F238E27FC236}">
                <a16:creationId xmlns:a16="http://schemas.microsoft.com/office/drawing/2014/main" id="{FCE45961-8EBC-4ABB-A06F-A2AB0FB72820}"/>
              </a:ext>
            </a:extLst>
          </p:cNvPr>
          <p:cNvSpPr>
            <a:spLocks noGrp="1" noChangeArrowheads="1"/>
          </p:cNvSpPr>
          <p:nvPr>
            <p:ph type="hdr" sz="quarter"/>
          </p:nvPr>
        </p:nvSpPr>
        <p:spPr bwMode="auto">
          <a:xfrm>
            <a:off x="0"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40963" name="Rectangle 3">
            <a:extLst>
              <a:ext uri="{FF2B5EF4-FFF2-40B4-BE49-F238E27FC236}">
                <a16:creationId xmlns:a16="http://schemas.microsoft.com/office/drawing/2014/main" id="{69A9B635-F3A6-4A6C-A2A7-3BE84F317E1C}"/>
              </a:ext>
            </a:extLst>
          </p:cNvPr>
          <p:cNvSpPr>
            <a:spLocks noGrp="1" noChangeArrowheads="1"/>
          </p:cNvSpPr>
          <p:nvPr>
            <p:ph type="dt" idx="1"/>
          </p:nvPr>
        </p:nvSpPr>
        <p:spPr bwMode="auto">
          <a:xfrm>
            <a:off x="4143375" y="0"/>
            <a:ext cx="3170238" cy="479425"/>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lvl1pPr algn="r" eaLnBrk="1" hangingPunct="1">
              <a:lnSpc>
                <a:spcPct val="100000"/>
              </a:lnSpc>
              <a:spcBef>
                <a:spcPct val="0"/>
              </a:spcBef>
              <a:spcAft>
                <a:spcPct val="0"/>
              </a:spcAft>
              <a:buClrTx/>
              <a:buFontTx/>
              <a:buNone/>
              <a:defRPr sz="1200" b="0">
                <a:latin typeface="Arial" charset="0"/>
                <a:cs typeface="+mn-cs"/>
              </a:defRPr>
            </a:lvl1pPr>
          </a:lstStyle>
          <a:p>
            <a:pPr>
              <a:defRPr/>
            </a:pPr>
            <a:endParaRPr lang="en-US" dirty="0"/>
          </a:p>
        </p:txBody>
      </p:sp>
      <p:sp>
        <p:nvSpPr>
          <p:cNvPr id="5124" name="Rectangle 4">
            <a:extLst>
              <a:ext uri="{FF2B5EF4-FFF2-40B4-BE49-F238E27FC236}">
                <a16:creationId xmlns:a16="http://schemas.microsoft.com/office/drawing/2014/main" id="{3F91814F-6E8B-4495-875C-BBC65746A25E}"/>
              </a:ext>
            </a:extLst>
          </p:cNvPr>
          <p:cNvSpPr>
            <a:spLocks noGrp="1" noRot="1" noChangeAspect="1" noChangeArrowheads="1" noTextEdit="1"/>
          </p:cNvSpPr>
          <p:nvPr>
            <p:ph type="sldImg" idx="2"/>
          </p:nvPr>
        </p:nvSpPr>
        <p:spPr bwMode="auto">
          <a:xfrm>
            <a:off x="457200" y="720725"/>
            <a:ext cx="6400800" cy="360045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40965" name="Rectangle 5">
            <a:extLst>
              <a:ext uri="{FF2B5EF4-FFF2-40B4-BE49-F238E27FC236}">
                <a16:creationId xmlns:a16="http://schemas.microsoft.com/office/drawing/2014/main" id="{3575FA76-5996-41B2-807C-74C521B1881C}"/>
              </a:ext>
            </a:extLst>
          </p:cNvPr>
          <p:cNvSpPr>
            <a:spLocks noGrp="1" noChangeArrowheads="1"/>
          </p:cNvSpPr>
          <p:nvPr>
            <p:ph type="body" sz="quarter" idx="3"/>
          </p:nvPr>
        </p:nvSpPr>
        <p:spPr bwMode="auto">
          <a:xfrm>
            <a:off x="731838" y="4560888"/>
            <a:ext cx="5851525" cy="4319587"/>
          </a:xfrm>
          <a:prstGeom prst="rect">
            <a:avLst/>
          </a:prstGeom>
          <a:noFill/>
          <a:ln w="9525">
            <a:noFill/>
            <a:miter lim="800000"/>
            <a:headEnd/>
            <a:tailEnd/>
          </a:ln>
          <a:effectLst/>
        </p:spPr>
        <p:txBody>
          <a:bodyPr vert="horz" wrap="square" lIns="96656" tIns="48328" rIns="96656" bIns="48328" numCol="1" anchor="t" anchorCtr="0" compatLnSpc="1">
            <a:prstTxWarp prst="textNoShape">
              <a:avLst/>
            </a:prstTxWarp>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40966" name="Rectangle 6">
            <a:extLst>
              <a:ext uri="{FF2B5EF4-FFF2-40B4-BE49-F238E27FC236}">
                <a16:creationId xmlns:a16="http://schemas.microsoft.com/office/drawing/2014/main" id="{EE30801C-5D2D-4989-97AF-1BB6980EDA53}"/>
              </a:ext>
            </a:extLst>
          </p:cNvPr>
          <p:cNvSpPr>
            <a:spLocks noGrp="1" noChangeArrowheads="1"/>
          </p:cNvSpPr>
          <p:nvPr>
            <p:ph type="ftr" sz="quarter" idx="4"/>
          </p:nvPr>
        </p:nvSpPr>
        <p:spPr bwMode="auto">
          <a:xfrm>
            <a:off x="0" y="9120188"/>
            <a:ext cx="3503613"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eaLnBrk="1" hangingPunct="1">
              <a:lnSpc>
                <a:spcPct val="100000"/>
              </a:lnSpc>
              <a:spcBef>
                <a:spcPct val="0"/>
              </a:spcBef>
              <a:spcAft>
                <a:spcPct val="0"/>
              </a:spcAft>
              <a:buClrTx/>
              <a:buFontTx/>
              <a:buNone/>
              <a:defRPr sz="1000" b="0">
                <a:latin typeface="Arial" charset="0"/>
                <a:cs typeface="+mn-cs"/>
              </a:defRPr>
            </a:lvl1pPr>
          </a:lstStyle>
          <a:p>
            <a:pPr>
              <a:defRPr/>
            </a:pPr>
            <a:r>
              <a:rPr lang="en-US" dirty="0"/>
              <a:t>©2012 Clinical Care Options, LLC. All rights reserved</a:t>
            </a:r>
          </a:p>
        </p:txBody>
      </p:sp>
      <p:sp>
        <p:nvSpPr>
          <p:cNvPr id="40967" name="Rectangle 7">
            <a:extLst>
              <a:ext uri="{FF2B5EF4-FFF2-40B4-BE49-F238E27FC236}">
                <a16:creationId xmlns:a16="http://schemas.microsoft.com/office/drawing/2014/main" id="{83D8BBC4-4244-4B4D-899A-EE5002DAC7CD}"/>
              </a:ext>
            </a:extLst>
          </p:cNvPr>
          <p:cNvSpPr>
            <a:spLocks noGrp="1" noChangeArrowheads="1"/>
          </p:cNvSpPr>
          <p:nvPr>
            <p:ph type="sldNum" sz="quarter" idx="5"/>
          </p:nvPr>
        </p:nvSpPr>
        <p:spPr bwMode="auto">
          <a:xfrm>
            <a:off x="4143375" y="9120188"/>
            <a:ext cx="3170238" cy="479425"/>
          </a:xfrm>
          <a:prstGeom prst="rect">
            <a:avLst/>
          </a:prstGeom>
          <a:noFill/>
          <a:ln w="9525">
            <a:noFill/>
            <a:miter lim="800000"/>
            <a:headEnd/>
            <a:tailEnd/>
          </a:ln>
          <a:effectLst/>
        </p:spPr>
        <p:txBody>
          <a:bodyPr vert="horz" wrap="square" lIns="96656" tIns="48328" rIns="96656" bIns="48328" numCol="1" anchor="b" anchorCtr="0" compatLnSpc="1">
            <a:prstTxWarp prst="textNoShape">
              <a:avLst/>
            </a:prstTxWarp>
          </a:bodyPr>
          <a:lstStyle>
            <a:lvl1pPr algn="r" eaLnBrk="1" hangingPunct="1">
              <a:defRPr sz="1200" b="0"/>
            </a:lvl1pPr>
          </a:lstStyle>
          <a:p>
            <a:pPr>
              <a:defRPr/>
            </a:pPr>
            <a:fld id="{2FB72F01-6714-4A31-8C22-8E0F1B091B56}"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Arial" charset="0"/>
        <a:ea typeface="+mn-ea"/>
        <a:cs typeface="+mn-cs"/>
      </a:defRPr>
    </a:lvl1pPr>
    <a:lvl2pPr marL="457200" algn="l" rtl="0" eaLnBrk="0" fontAlgn="base" hangingPunct="0">
      <a:spcBef>
        <a:spcPct val="30000"/>
      </a:spcBef>
      <a:spcAft>
        <a:spcPct val="0"/>
      </a:spcAft>
      <a:defRPr sz="1200" kern="1200">
        <a:solidFill>
          <a:schemeClr val="tx1"/>
        </a:solidFill>
        <a:latin typeface="Arial" charset="0"/>
        <a:ea typeface="+mn-ea"/>
        <a:cs typeface="+mn-cs"/>
      </a:defRPr>
    </a:lvl2pPr>
    <a:lvl3pPr marL="914400" algn="l" rtl="0" eaLnBrk="0" fontAlgn="base" hangingPunct="0">
      <a:spcBef>
        <a:spcPct val="30000"/>
      </a:spcBef>
      <a:spcAft>
        <a:spcPct val="0"/>
      </a:spcAft>
      <a:defRPr sz="1200" kern="1200">
        <a:solidFill>
          <a:schemeClr val="tx1"/>
        </a:solidFill>
        <a:latin typeface="Arial" charset="0"/>
        <a:ea typeface="+mn-ea"/>
        <a:cs typeface="+mn-cs"/>
      </a:defRPr>
    </a:lvl3pPr>
    <a:lvl4pPr marL="1371600" algn="l" rtl="0" eaLnBrk="0" fontAlgn="base" hangingPunct="0">
      <a:spcBef>
        <a:spcPct val="30000"/>
      </a:spcBef>
      <a:spcAft>
        <a:spcPct val="0"/>
      </a:spcAft>
      <a:defRPr sz="1200" kern="1200">
        <a:solidFill>
          <a:schemeClr val="tx1"/>
        </a:solidFill>
        <a:latin typeface="Arial" charset="0"/>
        <a:ea typeface="+mn-ea"/>
        <a:cs typeface="+mn-cs"/>
      </a:defRPr>
    </a:lvl4pPr>
    <a:lvl5pPr marL="1828800" algn="l" rtl="0" eaLnBrk="0" fontAlgn="base" hangingPunct="0">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i="1" dirty="0">
                <a:latin typeface="Arial" panose="020B0604020202020204" pitchFamily="34" charset="0"/>
                <a:cs typeface="Arial" panose="020B0604020202020204" pitchFamily="34" charset="0"/>
              </a:rPr>
              <a:t>FOLFIRINOX, </a:t>
            </a:r>
            <a:r>
              <a:rPr lang="en-US" b="0" i="1" dirty="0">
                <a:solidFill>
                  <a:srgbClr val="1B1B1B"/>
                </a:solidFill>
                <a:effectLst/>
                <a:latin typeface="Arial" panose="020B0604020202020204" pitchFamily="34" charset="0"/>
                <a:cs typeface="Arial" panose="020B0604020202020204" pitchFamily="34" charset="0"/>
              </a:rPr>
              <a:t>leucovorin (folinic acid)/fluorouracil/irinotecan/oxaliplatin.</a:t>
            </a:r>
            <a:endParaRPr lang="en-US" i="1" dirty="0">
              <a:latin typeface="Arial" panose="020B0604020202020204" pitchFamily="34" charset="0"/>
              <a:cs typeface="Arial" panose="020B0604020202020204" pitchFamily="34" charset="0"/>
            </a:endParaRPr>
          </a:p>
        </p:txBody>
      </p:sp>
      <p:sp>
        <p:nvSpPr>
          <p:cNvPr id="4" name="Slide Number Placeholder 3"/>
          <p:cNvSpPr>
            <a:spLocks noGrp="1"/>
          </p:cNvSpPr>
          <p:nvPr>
            <p:ph type="sldNum" sz="quarter" idx="5"/>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tabLst/>
              <a:defRPr/>
            </a:pPr>
            <a:fld id="{2FB72F01-6714-4A31-8C22-8E0F1B091B56}" type="slidenum">
              <a:rPr kumimoji="0" lang="en-US" altLang="en-US" sz="1200" b="0" i="0" u="none" strike="noStrike" kern="1200" cap="none" spc="0" normalizeH="0" baseline="0" noProof="0" smtClean="0">
                <a:ln>
                  <a:noFill/>
                </a:ln>
                <a:solidFill>
                  <a:srgbClr val="000000"/>
                </a:solidFill>
                <a:effectLst/>
                <a:uLnTx/>
                <a:uFillTx/>
                <a:latin typeface="Arial" panose="020B0604020202020204" pitchFamily="34" charset="0"/>
                <a:ea typeface="+mn-ea"/>
                <a:cs typeface="Arial" panose="020B0604020202020204" pitchFamily="34" charset="0"/>
              </a:rPr>
              <a:pPr marL="0" marR="0" lvl="0" indent="0" algn="r" defTabSz="914400" rtl="0" eaLnBrk="1" fontAlgn="base" latinLnBrk="0" hangingPunct="1">
                <a:lnSpc>
                  <a:spcPct val="100000"/>
                </a:lnSpc>
                <a:spcBef>
                  <a:spcPct val="0"/>
                </a:spcBef>
                <a:spcAft>
                  <a:spcPct val="0"/>
                </a:spcAft>
                <a:buClrTx/>
                <a:buSzTx/>
                <a:buFontTx/>
                <a:buNone/>
                <a:tabLst/>
                <a:defRPr/>
              </a:pPr>
              <a:t>1</a:t>
            </a:fld>
            <a:endParaRPr kumimoji="0" lang="en-US" altLang="en-US" sz="1200" b="0" i="0" u="none" strike="noStrike" kern="1200" cap="none" spc="0" normalizeH="0" baseline="0" noProof="0" dirty="0">
              <a:ln>
                <a:noFill/>
              </a:ln>
              <a:solidFill>
                <a:srgbClr val="000000"/>
              </a:solidFill>
              <a:effectLst/>
              <a:uLnTx/>
              <a:uFillTx/>
              <a:latin typeface="Arial" panose="020B0604020202020204" pitchFamily="34" charset="0"/>
              <a:ea typeface="+mn-ea"/>
              <a:cs typeface="Arial" panose="020B0604020202020204" pitchFamily="34" charset="0"/>
            </a:endParaRPr>
          </a:p>
        </p:txBody>
      </p:sp>
    </p:spTree>
    <p:extLst>
      <p:ext uri="{BB962C8B-B14F-4D97-AF65-F5344CB8AC3E}">
        <p14:creationId xmlns:p14="http://schemas.microsoft.com/office/powerpoint/2010/main" val="125128480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7">
            <a:extLst>
              <a:ext uri="{FF2B5EF4-FFF2-40B4-BE49-F238E27FC236}">
                <a16:creationId xmlns:a16="http://schemas.microsoft.com/office/drawing/2014/main" id="{CE1430B1-CEB6-411F-8E94-BFC407C4EE54}"/>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455C8260-42BC-4921-8D33-58809AC7BE3C}" type="slidenum">
              <a:rPr lang="en-US" altLang="en-US" smtClean="0"/>
              <a:pPr>
                <a:spcBef>
                  <a:spcPct val="0"/>
                </a:spcBef>
              </a:pPr>
              <a:t>2</a:t>
            </a:fld>
            <a:endParaRPr lang="en-US" altLang="en-US" dirty="0"/>
          </a:p>
        </p:txBody>
      </p:sp>
      <p:sp>
        <p:nvSpPr>
          <p:cNvPr id="37891" name="Rectangle 2">
            <a:extLst>
              <a:ext uri="{FF2B5EF4-FFF2-40B4-BE49-F238E27FC236}">
                <a16:creationId xmlns:a16="http://schemas.microsoft.com/office/drawing/2014/main" id="{63A693D7-D1F8-4EC5-A8E3-A7825DFC089B}"/>
              </a:ext>
            </a:extLst>
          </p:cNvPr>
          <p:cNvSpPr>
            <a:spLocks noGrp="1" noRot="1" noChangeAspect="1" noChangeArrowheads="1" noTextEdit="1"/>
          </p:cNvSpPr>
          <p:nvPr>
            <p:ph type="sldImg"/>
          </p:nvPr>
        </p:nvSpPr>
        <p:spPr>
          <a:xfrm>
            <a:off x="458788" y="720725"/>
            <a:ext cx="6400800" cy="3600450"/>
          </a:xfrm>
          <a:ln/>
        </p:spPr>
      </p:sp>
      <p:sp>
        <p:nvSpPr>
          <p:cNvPr id="37892" name="Rectangle 3">
            <a:extLst>
              <a:ext uri="{FF2B5EF4-FFF2-40B4-BE49-F238E27FC236}">
                <a16:creationId xmlns:a16="http://schemas.microsoft.com/office/drawing/2014/main" id="{ED738D61-216E-45D5-96FA-B18A5BC25295}"/>
              </a:ext>
            </a:extLst>
          </p:cNvPr>
          <p:cNvSpPr>
            <a:spLocks noGrp="1" noChangeArrowheads="1"/>
          </p:cNvSpPr>
          <p:nvPr>
            <p:ph type="body" idx="1"/>
          </p:nvPr>
        </p:nvSpPr>
        <p:spPr>
          <a:xfrm>
            <a:off x="976313" y="4560888"/>
            <a:ext cx="5362575" cy="4319587"/>
          </a:xfrm>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GB" altLang="en-US" dirty="0">
                <a:solidFill>
                  <a:srgbClr val="FEFDDE"/>
                </a:solidFill>
                <a:latin typeface="Arial" panose="020B0604020202020204" pitchFamily="34" charset="0"/>
              </a:rPr>
              <a:t>Disclaimer: The materials published on the Clinical Care Options website reflect the views of the authors of the CCO material, not those of Clinical Care Options, LLC, the CME providers, or the companies providing educational grants. The materials may discuss uses and dosages for therapeutic products that have not been approved by the United States Food and Drug Administration. A qualified healthcare professional should be consulted before using any therapeutic product discussed. Readers should verify all information and data before treating patients or using any therapies described in these materials.</a:t>
            </a:r>
            <a:endParaRPr lang="en-US" altLang="en-US" dirty="0">
              <a:solidFill>
                <a:srgbClr val="FEFDDE"/>
              </a:solidFill>
              <a:latin typeface="Arial" panose="020B0604020202020204" pitchFamily="34" charset="0"/>
            </a:endParaRPr>
          </a:p>
          <a:p>
            <a:endParaRPr lang="en-US" altLang="en-US" dirty="0">
              <a:latin typeface="Arial" panose="020B0604020202020204" pitchFamily="34"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latin typeface="Arial" panose="020B0604020202020204" pitchFamily="34" charset="0"/>
                <a:cs typeface="Arial" panose="020B0604020202020204" pitchFamily="34" charset="0"/>
              </a:rPr>
              <a:t>FOLFIRINOX, </a:t>
            </a:r>
            <a:r>
              <a:rPr lang="en-US" b="0" i="1" dirty="0">
                <a:solidFill>
                  <a:srgbClr val="1B1B1B"/>
                </a:solidFill>
                <a:effectLst/>
                <a:latin typeface="Arial" panose="020B0604020202020204" pitchFamily="34" charset="0"/>
                <a:cs typeface="Arial" panose="020B0604020202020204" pitchFamily="34" charset="0"/>
              </a:rPr>
              <a:t>leucovorin (folinic acid)/fluorouracil/irinotecan/oxaliplatin; m</a:t>
            </a:r>
            <a:r>
              <a:rPr lang="en-US" i="1" dirty="0">
                <a:latin typeface="Arial" panose="020B0604020202020204" pitchFamily="34" charset="0"/>
                <a:cs typeface="Arial" panose="020B0604020202020204" pitchFamily="34" charset="0"/>
              </a:rPr>
              <a:t>FOLFIRINOX, modified </a:t>
            </a:r>
            <a:r>
              <a:rPr lang="en-US" b="0" i="1" dirty="0">
                <a:solidFill>
                  <a:srgbClr val="1B1B1B"/>
                </a:solidFill>
                <a:effectLst/>
                <a:latin typeface="Arial" panose="020B0604020202020204" pitchFamily="34" charset="0"/>
                <a:cs typeface="Arial" panose="020B0604020202020204" pitchFamily="34" charset="0"/>
              </a:rPr>
              <a:t>leucovorin (folinic acid)/fluorouracil/irinotecan/oxaliplatin.</a:t>
            </a:r>
            <a:endParaRPr lang="en-US" i="1"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3</a:t>
            </a:fld>
            <a:endParaRPr lang="en-US" altLang="en-US" dirty="0"/>
          </a:p>
        </p:txBody>
      </p:sp>
    </p:spTree>
    <p:extLst>
      <p:ext uri="{BB962C8B-B14F-4D97-AF65-F5344CB8AC3E}">
        <p14:creationId xmlns:p14="http://schemas.microsoft.com/office/powerpoint/2010/main" val="1041987736"/>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ECOG, Eastern Cooperative Oncology Group; ERCP, endoscopic retrograde cholangiopancreatography; EUS, endoscopic ultrasound; FNA, fine-need aspiration; FNB, fine-needle biopsy; </a:t>
            </a:r>
            <a:r>
              <a:rPr lang="en-US" i="1" dirty="0">
                <a:latin typeface="Arial" panose="020B0604020202020204" pitchFamily="34" charset="0"/>
                <a:cs typeface="Arial" panose="020B0604020202020204" pitchFamily="34" charset="0"/>
              </a:rPr>
              <a:t>FOLFIRINOX, </a:t>
            </a:r>
            <a:r>
              <a:rPr lang="en-US" b="0" i="1" dirty="0">
                <a:solidFill>
                  <a:srgbClr val="1B1B1B"/>
                </a:solidFill>
                <a:effectLst/>
                <a:latin typeface="Arial" panose="020B0604020202020204" pitchFamily="34" charset="0"/>
                <a:cs typeface="Arial" panose="020B0604020202020204" pitchFamily="34" charset="0"/>
              </a:rPr>
              <a:t>leucovorin (folinic acid)/fluorouracil/irinotecan/oxaliplatin; m</a:t>
            </a:r>
            <a:r>
              <a:rPr lang="en-US" i="1" dirty="0">
                <a:latin typeface="Arial" panose="020B0604020202020204" pitchFamily="34" charset="0"/>
                <a:cs typeface="Arial" panose="020B0604020202020204" pitchFamily="34" charset="0"/>
              </a:rPr>
              <a:t>FOLFIRINOX, modified </a:t>
            </a:r>
            <a:r>
              <a:rPr lang="en-US" b="0" i="1" dirty="0">
                <a:solidFill>
                  <a:srgbClr val="1B1B1B"/>
                </a:solidFill>
                <a:effectLst/>
                <a:latin typeface="Arial" panose="020B0604020202020204" pitchFamily="34" charset="0"/>
                <a:cs typeface="Arial" panose="020B0604020202020204" pitchFamily="34" charset="0"/>
              </a:rPr>
              <a:t>leucovorin (folinic acid)/fluorouracil/irinotecan/oxaliplatin; OS, overall survival; PS, performance status.</a:t>
            </a:r>
            <a:endParaRPr lang="en-US" i="1"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4</a:t>
            </a:fld>
            <a:endParaRPr lang="en-US" altLang="en-US" dirty="0"/>
          </a:p>
        </p:txBody>
      </p:sp>
    </p:spTree>
    <p:extLst>
      <p:ext uri="{BB962C8B-B14F-4D97-AF65-F5344CB8AC3E}">
        <p14:creationId xmlns:p14="http://schemas.microsoft.com/office/powerpoint/2010/main" val="233327970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ECOG, Eastern Cooperative Oncology Group; </a:t>
            </a:r>
            <a:r>
              <a:rPr lang="en-US" i="1" dirty="0">
                <a:latin typeface="Arial" panose="020B0604020202020204" pitchFamily="34" charset="0"/>
                <a:cs typeface="Arial" panose="020B0604020202020204" pitchFamily="34" charset="0"/>
              </a:rPr>
              <a:t>FOLFIRINOX, </a:t>
            </a:r>
            <a:r>
              <a:rPr lang="en-US" b="0" i="1" dirty="0">
                <a:solidFill>
                  <a:srgbClr val="1B1B1B"/>
                </a:solidFill>
                <a:effectLst/>
                <a:latin typeface="Arial" panose="020B0604020202020204" pitchFamily="34" charset="0"/>
                <a:cs typeface="Arial" panose="020B0604020202020204" pitchFamily="34" charset="0"/>
              </a:rPr>
              <a:t>leucovorin (folinic acid)/fluorouracil/irinotecan/oxaliplatin; </a:t>
            </a:r>
            <a:r>
              <a:rPr lang="en-US" i="1" dirty="0"/>
              <a:t>IQR, interquartile range; NA, not applicable; PS, performance status.</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5</a:t>
            </a:fld>
            <a:endParaRPr lang="en-US" altLang="en-US" dirty="0"/>
          </a:p>
        </p:txBody>
      </p:sp>
    </p:spTree>
    <p:extLst>
      <p:ext uri="{BB962C8B-B14F-4D97-AF65-F5344CB8AC3E}">
        <p14:creationId xmlns:p14="http://schemas.microsoft.com/office/powerpoint/2010/main" val="893886817"/>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latin typeface="Arial" panose="020B0604020202020204" pitchFamily="34" charset="0"/>
                <a:cs typeface="Arial" panose="020B0604020202020204" pitchFamily="34" charset="0"/>
              </a:rPr>
              <a:t>FOLFIRINOX, </a:t>
            </a:r>
            <a:r>
              <a:rPr lang="en-US" b="0" i="1" dirty="0">
                <a:solidFill>
                  <a:srgbClr val="1B1B1B"/>
                </a:solidFill>
                <a:effectLst/>
                <a:latin typeface="Arial" panose="020B0604020202020204" pitchFamily="34" charset="0"/>
                <a:cs typeface="Arial" panose="020B0604020202020204" pitchFamily="34" charset="0"/>
              </a:rPr>
              <a:t>leucovorin (folinic acid)/fluorouracil/irinotecan/oxaliplatin; </a:t>
            </a:r>
            <a:r>
              <a:rPr lang="en-US" i="1" dirty="0"/>
              <a:t>ITT, intention-to-treat; OS, overall survival.</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6</a:t>
            </a:fld>
            <a:endParaRPr lang="en-US" altLang="en-US" dirty="0"/>
          </a:p>
        </p:txBody>
      </p:sp>
    </p:spTree>
    <p:extLst>
      <p:ext uri="{BB962C8B-B14F-4D97-AF65-F5344CB8AC3E}">
        <p14:creationId xmlns:p14="http://schemas.microsoft.com/office/powerpoint/2010/main" val="3789263866"/>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latin typeface="Arial" panose="020B0604020202020204" pitchFamily="34" charset="0"/>
                <a:cs typeface="Arial" panose="020B0604020202020204" pitchFamily="34" charset="0"/>
              </a:rPr>
              <a:t>FOLFIRINOX, </a:t>
            </a:r>
            <a:r>
              <a:rPr lang="en-US" b="0" i="1" dirty="0">
                <a:solidFill>
                  <a:srgbClr val="1B1B1B"/>
                </a:solidFill>
                <a:effectLst/>
                <a:latin typeface="Arial" panose="020B0604020202020204" pitchFamily="34" charset="0"/>
                <a:cs typeface="Arial" panose="020B0604020202020204" pitchFamily="34" charset="0"/>
              </a:rPr>
              <a:t>leucovorin (folinic acid)/fluorouracil/irinotecan/oxaliplatin; </a:t>
            </a:r>
            <a:r>
              <a:rPr lang="en-US" i="1" dirty="0"/>
              <a:t>ITT, intention-to-treat.</a:t>
            </a:r>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7</a:t>
            </a:fld>
            <a:endParaRPr lang="en-US" altLang="en-US" dirty="0"/>
          </a:p>
        </p:txBody>
      </p:sp>
    </p:spTree>
    <p:extLst>
      <p:ext uri="{BB962C8B-B14F-4D97-AF65-F5344CB8AC3E}">
        <p14:creationId xmlns:p14="http://schemas.microsoft.com/office/powerpoint/2010/main" val="44873044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t>AE, adverse event; </a:t>
            </a:r>
            <a:r>
              <a:rPr lang="en-US" i="1" dirty="0">
                <a:latin typeface="Arial" panose="020B0604020202020204" pitchFamily="34" charset="0"/>
                <a:cs typeface="Arial" panose="020B0604020202020204" pitchFamily="34" charset="0"/>
              </a:rPr>
              <a:t>FOLFIRINOX, </a:t>
            </a:r>
            <a:r>
              <a:rPr lang="en-US" b="0" i="1" dirty="0">
                <a:solidFill>
                  <a:srgbClr val="1B1B1B"/>
                </a:solidFill>
                <a:effectLst/>
                <a:latin typeface="Arial" panose="020B0604020202020204" pitchFamily="34" charset="0"/>
                <a:cs typeface="Arial" panose="020B0604020202020204" pitchFamily="34" charset="0"/>
              </a:rPr>
              <a:t>leucovorin (folinic acid)/fluorouracil/irinotecan/oxaliplatin; m</a:t>
            </a:r>
            <a:r>
              <a:rPr lang="en-US" i="1" dirty="0">
                <a:latin typeface="Arial" panose="020B0604020202020204" pitchFamily="34" charset="0"/>
                <a:cs typeface="Arial" panose="020B0604020202020204" pitchFamily="34" charset="0"/>
              </a:rPr>
              <a:t>FOLFIRINOX, modified </a:t>
            </a:r>
            <a:r>
              <a:rPr lang="en-US" b="0" i="1" dirty="0">
                <a:solidFill>
                  <a:srgbClr val="1B1B1B"/>
                </a:solidFill>
                <a:effectLst/>
                <a:latin typeface="Arial" panose="020B0604020202020204" pitchFamily="34" charset="0"/>
                <a:cs typeface="Arial" panose="020B0604020202020204" pitchFamily="34" charset="0"/>
              </a:rPr>
              <a:t>leucovorin (folinic acid)/fluorouracil/irinotecan/oxaliplatin.</a:t>
            </a:r>
            <a:endParaRPr lang="en-US" i="1" dirty="0">
              <a:latin typeface="Arial" panose="020B0604020202020204" pitchFamily="34" charset="0"/>
              <a:cs typeface="Arial" panose="020B0604020202020204" pitchFamily="34" charset="0"/>
            </a:endParaRPr>
          </a:p>
          <a:p>
            <a:endParaRPr lang="en-US" i="1"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8</a:t>
            </a:fld>
            <a:endParaRPr lang="en-US" altLang="en-US" dirty="0"/>
          </a:p>
        </p:txBody>
      </p:sp>
    </p:spTree>
    <p:extLst>
      <p:ext uri="{BB962C8B-B14F-4D97-AF65-F5344CB8AC3E}">
        <p14:creationId xmlns:p14="http://schemas.microsoft.com/office/powerpoint/2010/main" val="405486712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i="1" dirty="0">
                <a:latin typeface="Arial" panose="020B0604020202020204" pitchFamily="34" charset="0"/>
                <a:cs typeface="Arial" panose="020B0604020202020204" pitchFamily="34" charset="0"/>
              </a:rPr>
              <a:t>FOLFIRINOX, </a:t>
            </a:r>
            <a:r>
              <a:rPr lang="en-US" b="0" i="1" dirty="0">
                <a:solidFill>
                  <a:srgbClr val="1B1B1B"/>
                </a:solidFill>
                <a:effectLst/>
                <a:latin typeface="Arial" panose="020B0604020202020204" pitchFamily="34" charset="0"/>
                <a:cs typeface="Arial" panose="020B0604020202020204" pitchFamily="34" charset="0"/>
              </a:rPr>
              <a:t>leucovorin (folinic acid)/fluorouracil/irinotecan/oxaliplatin.</a:t>
            </a:r>
            <a:endParaRPr lang="en-US" i="1" dirty="0">
              <a:latin typeface="Arial" panose="020B0604020202020204" pitchFamily="34" charset="0"/>
              <a:cs typeface="Arial" panose="020B0604020202020204" pitchFamily="34" charset="0"/>
            </a:endParaRPr>
          </a:p>
          <a:p>
            <a:endParaRPr lang="en-US" dirty="0"/>
          </a:p>
        </p:txBody>
      </p:sp>
      <p:sp>
        <p:nvSpPr>
          <p:cNvPr id="4" name="Slide Number Placeholder 3"/>
          <p:cNvSpPr>
            <a:spLocks noGrp="1"/>
          </p:cNvSpPr>
          <p:nvPr>
            <p:ph type="sldNum" sz="quarter" idx="5"/>
          </p:nvPr>
        </p:nvSpPr>
        <p:spPr/>
        <p:txBody>
          <a:bodyPr/>
          <a:lstStyle/>
          <a:p>
            <a:pPr>
              <a:defRPr/>
            </a:pPr>
            <a:fld id="{2FB72F01-6714-4A31-8C22-8E0F1B091B56}" type="slidenum">
              <a:rPr lang="en-US" altLang="en-US" smtClean="0"/>
              <a:pPr>
                <a:defRPr/>
              </a:pPr>
              <a:t>9</a:t>
            </a:fld>
            <a:endParaRPr lang="en-US" altLang="en-US" dirty="0"/>
          </a:p>
        </p:txBody>
      </p:sp>
    </p:spTree>
    <p:extLst>
      <p:ext uri="{BB962C8B-B14F-4D97-AF65-F5344CB8AC3E}">
        <p14:creationId xmlns:p14="http://schemas.microsoft.com/office/powerpoint/2010/main" val="80790782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Rectangle 7">
            <a:extLst>
              <a:ext uri="{FF2B5EF4-FFF2-40B4-BE49-F238E27FC236}">
                <a16:creationId xmlns:a16="http://schemas.microsoft.com/office/drawing/2014/main" id="{F534A179-E39B-41F6-A134-70AD6437456F}"/>
              </a:ext>
            </a:extLst>
          </p:cNvPr>
          <p:cNvSpPr>
            <a:spLocks noGrp="1" noChangeArrowheads="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spcBef>
                <a:spcPct val="30000"/>
              </a:spcBef>
              <a:defRPr sz="1200">
                <a:solidFill>
                  <a:schemeClr val="tx1"/>
                </a:solidFill>
                <a:latin typeface="Arial" panose="020B0604020202020204" pitchFamily="34" charset="0"/>
              </a:defRPr>
            </a:lvl1pPr>
            <a:lvl2pPr marL="742950" indent="-285750">
              <a:spcBef>
                <a:spcPct val="30000"/>
              </a:spcBef>
              <a:defRPr sz="1200">
                <a:solidFill>
                  <a:schemeClr val="tx1"/>
                </a:solidFill>
                <a:latin typeface="Arial" panose="020B0604020202020204" pitchFamily="34" charset="0"/>
              </a:defRPr>
            </a:lvl2pPr>
            <a:lvl3pPr marL="1143000" indent="-228600">
              <a:spcBef>
                <a:spcPct val="30000"/>
              </a:spcBef>
              <a:defRPr sz="1200">
                <a:solidFill>
                  <a:schemeClr val="tx1"/>
                </a:solidFill>
                <a:latin typeface="Arial" panose="020B0604020202020204" pitchFamily="34" charset="0"/>
              </a:defRPr>
            </a:lvl3pPr>
            <a:lvl4pPr marL="1600200" indent="-228600">
              <a:spcBef>
                <a:spcPct val="30000"/>
              </a:spcBef>
              <a:defRPr sz="1200">
                <a:solidFill>
                  <a:schemeClr val="tx1"/>
                </a:solidFill>
                <a:latin typeface="Arial" panose="020B0604020202020204" pitchFamily="34" charset="0"/>
              </a:defRPr>
            </a:lvl4pPr>
            <a:lvl5pPr marL="2057400" indent="-228600">
              <a:spcBef>
                <a:spcPct val="30000"/>
              </a:spcBef>
              <a:defRPr sz="1200">
                <a:solidFill>
                  <a:schemeClr val="tx1"/>
                </a:solidFill>
                <a:latin typeface="Arial" panose="020B0604020202020204" pitchFamily="34" charset="0"/>
              </a:defRPr>
            </a:lvl5pPr>
            <a:lvl6pPr marL="2514600" indent="-228600" eaLnBrk="0" fontAlgn="base" hangingPunct="0">
              <a:spcBef>
                <a:spcPct val="30000"/>
              </a:spcBef>
              <a:spcAft>
                <a:spcPct val="0"/>
              </a:spcAft>
              <a:defRPr sz="1200">
                <a:solidFill>
                  <a:schemeClr val="tx1"/>
                </a:solidFill>
                <a:latin typeface="Arial" panose="020B0604020202020204" pitchFamily="34" charset="0"/>
              </a:defRPr>
            </a:lvl6pPr>
            <a:lvl7pPr marL="2971800" indent="-228600" eaLnBrk="0" fontAlgn="base" hangingPunct="0">
              <a:spcBef>
                <a:spcPct val="30000"/>
              </a:spcBef>
              <a:spcAft>
                <a:spcPct val="0"/>
              </a:spcAft>
              <a:defRPr sz="1200">
                <a:solidFill>
                  <a:schemeClr val="tx1"/>
                </a:solidFill>
                <a:latin typeface="Arial" panose="020B0604020202020204" pitchFamily="34" charset="0"/>
              </a:defRPr>
            </a:lvl7pPr>
            <a:lvl8pPr marL="3429000" indent="-228600" eaLnBrk="0" fontAlgn="base" hangingPunct="0">
              <a:spcBef>
                <a:spcPct val="30000"/>
              </a:spcBef>
              <a:spcAft>
                <a:spcPct val="0"/>
              </a:spcAft>
              <a:defRPr sz="1200">
                <a:solidFill>
                  <a:schemeClr val="tx1"/>
                </a:solidFill>
                <a:latin typeface="Arial" panose="020B0604020202020204" pitchFamily="34" charset="0"/>
              </a:defRPr>
            </a:lvl8pPr>
            <a:lvl9pPr marL="3886200" indent="-228600" eaLnBrk="0" fontAlgn="base" hangingPunct="0">
              <a:spcBef>
                <a:spcPct val="30000"/>
              </a:spcBef>
              <a:spcAft>
                <a:spcPct val="0"/>
              </a:spcAft>
              <a:defRPr sz="1200">
                <a:solidFill>
                  <a:schemeClr val="tx1"/>
                </a:solidFill>
                <a:latin typeface="Arial" panose="020B0604020202020204" pitchFamily="34" charset="0"/>
              </a:defRPr>
            </a:lvl9pPr>
          </a:lstStyle>
          <a:p>
            <a:pPr>
              <a:spcBef>
                <a:spcPct val="0"/>
              </a:spcBef>
            </a:pPr>
            <a:fld id="{52293E11-97E1-4AFF-B992-260501D5E438}" type="slidenum">
              <a:rPr lang="en-US" altLang="en-US" smtClean="0"/>
              <a:pPr>
                <a:spcBef>
                  <a:spcPct val="0"/>
                </a:spcBef>
              </a:pPr>
              <a:t>10</a:t>
            </a:fld>
            <a:endParaRPr lang="en-US" altLang="en-US" dirty="0"/>
          </a:p>
        </p:txBody>
      </p:sp>
      <p:sp>
        <p:nvSpPr>
          <p:cNvPr id="63491" name="Rectangle 2">
            <a:extLst>
              <a:ext uri="{FF2B5EF4-FFF2-40B4-BE49-F238E27FC236}">
                <a16:creationId xmlns:a16="http://schemas.microsoft.com/office/drawing/2014/main" id="{3671BDAA-FAED-47D2-81E5-5DBE3E10D80F}"/>
              </a:ext>
            </a:extLst>
          </p:cNvPr>
          <p:cNvSpPr>
            <a:spLocks noGrp="1" noRot="1" noChangeAspect="1" noChangeArrowheads="1" noTextEdit="1"/>
          </p:cNvSpPr>
          <p:nvPr>
            <p:ph type="sldImg"/>
          </p:nvPr>
        </p:nvSpPr>
        <p:spPr>
          <a:xfrm>
            <a:off x="458788" y="720725"/>
            <a:ext cx="6400800" cy="3600450"/>
          </a:xfrm>
          <a:ln/>
        </p:spPr>
      </p:sp>
      <p:sp>
        <p:nvSpPr>
          <p:cNvPr id="63492" name="Rectangle 3">
            <a:extLst>
              <a:ext uri="{FF2B5EF4-FFF2-40B4-BE49-F238E27FC236}">
                <a16:creationId xmlns:a16="http://schemas.microsoft.com/office/drawing/2014/main" id="{6D7C1693-38A2-462F-B2C4-8F8BC6250549}"/>
              </a:ext>
            </a:extLst>
          </p:cNvPr>
          <p:cNvSpPr>
            <a:spLocks noGrp="1" noChangeArrowheads="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endParaRPr lang="en-GB" altLang="en-US" dirty="0">
              <a:latin typeface="Arial" panose="020B0604020202020204" pitchFamily="34"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3" Type="http://schemas.openxmlformats.org/officeDocument/2006/relationships/hyperlink" Target="http://www.clinicaloptions.com/" TargetMode="External"/><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preserve="1">
  <p:cSld name="Title Slide">
    <p:spTree>
      <p:nvGrpSpPr>
        <p:cNvPr id="1" name=""/>
        <p:cNvGrpSpPr/>
        <p:nvPr/>
      </p:nvGrpSpPr>
      <p:grpSpPr>
        <a:xfrm>
          <a:off x="0" y="0"/>
          <a:ext cx="0" cy="0"/>
          <a:chOff x="0" y="0"/>
          <a:chExt cx="0" cy="0"/>
        </a:xfrm>
      </p:grpSpPr>
      <p:sp>
        <p:nvSpPr>
          <p:cNvPr id="16" name="Rectangle 15">
            <a:extLst>
              <a:ext uri="{FF2B5EF4-FFF2-40B4-BE49-F238E27FC236}">
                <a16:creationId xmlns:a16="http://schemas.microsoft.com/office/drawing/2014/main" id="{2F6B3930-7C31-48E3-9C51-5B16A239A187}"/>
              </a:ext>
            </a:extLst>
          </p:cNvPr>
          <p:cNvSpPr/>
          <p:nvPr userDrawn="1"/>
        </p:nvSpPr>
        <p:spPr bwMode="auto">
          <a:xfrm>
            <a:off x="6114257" y="3667127"/>
            <a:ext cx="6077741" cy="3190872"/>
          </a:xfrm>
          <a:prstGeom prst="rect">
            <a:avLst/>
          </a:prstGeom>
          <a:solidFill>
            <a:schemeClr val="tx2">
              <a:lumMod val="75000"/>
            </a:schemeClr>
          </a:solidFill>
          <a:ln w="0">
            <a:noFill/>
            <a:miter lim="800000"/>
            <a:headEnd/>
            <a:tailEnd/>
          </a:ln>
        </p:spPr>
        <p:txBody>
          <a:bodyPr rtlCol="0" anchor="ctr"/>
          <a:lstStyle/>
          <a:p>
            <a:pPr algn="ctr" eaLnBrk="1" hangingPunct="1">
              <a:spcBef>
                <a:spcPct val="35000"/>
              </a:spcBef>
              <a:spcAft>
                <a:spcPct val="25000"/>
              </a:spcAft>
              <a:buClr>
                <a:schemeClr val="folHlink"/>
              </a:buClr>
              <a:buNone/>
            </a:pPr>
            <a:r>
              <a:rPr lang="en-US" sz="2400" b="0" dirty="0">
                <a:solidFill>
                  <a:schemeClr val="tx1"/>
                </a:solidFill>
                <a:latin typeface="Calibri" panose="020F0502020204030204" pitchFamily="34" charset="0"/>
              </a:rPr>
              <a:t>Image Placeholder</a:t>
            </a:r>
          </a:p>
        </p:txBody>
      </p:sp>
      <p:sp>
        <p:nvSpPr>
          <p:cNvPr id="10" name="Rectangle 54"/>
          <p:cNvSpPr>
            <a:spLocks noGrp="1" noChangeArrowheads="1"/>
          </p:cNvSpPr>
          <p:nvPr>
            <p:ph type="subTitle" idx="1"/>
          </p:nvPr>
        </p:nvSpPr>
        <p:spPr>
          <a:xfrm>
            <a:off x="609600" y="4041650"/>
            <a:ext cx="5181600" cy="1120775"/>
          </a:xfrm>
        </p:spPr>
        <p:txBody>
          <a:bodyPr/>
          <a:lstStyle>
            <a:lvl1pPr marL="0" indent="0">
              <a:lnSpc>
                <a:spcPct val="100000"/>
              </a:lnSpc>
              <a:buFont typeface="Wingdings" pitchFamily="2" charset="2"/>
              <a:buNone/>
              <a:defRPr sz="2000" b="1">
                <a:solidFill>
                  <a:schemeClr val="bg2"/>
                </a:solidFill>
              </a:defRPr>
            </a:lvl1pPr>
          </a:lstStyle>
          <a:p>
            <a:r>
              <a:rPr lang="en-US"/>
              <a:t>Click to edit Master subtitle style</a:t>
            </a:r>
            <a:endParaRPr lang="en-US" dirty="0"/>
          </a:p>
        </p:txBody>
      </p:sp>
      <p:sp>
        <p:nvSpPr>
          <p:cNvPr id="8" name="Rectangle 7">
            <a:extLst>
              <a:ext uri="{FF2B5EF4-FFF2-40B4-BE49-F238E27FC236}">
                <a16:creationId xmlns:a16="http://schemas.microsoft.com/office/drawing/2014/main" id="{02294B36-D511-4E23-A768-EAFA149B5CC7}"/>
              </a:ext>
            </a:extLst>
          </p:cNvPr>
          <p:cNvSpPr/>
          <p:nvPr/>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9" name="Straight Connector 8">
            <a:extLst>
              <a:ext uri="{FF2B5EF4-FFF2-40B4-BE49-F238E27FC236}">
                <a16:creationId xmlns:a16="http://schemas.microsoft.com/office/drawing/2014/main" id="{A5B42F6D-719A-45C6-BB57-84887368226C}"/>
              </a:ext>
            </a:extLst>
          </p:cNvPr>
          <p:cNvCxnSpPr/>
          <p:nvPr/>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2" name="Straight Connector 11">
            <a:extLst>
              <a:ext uri="{FF2B5EF4-FFF2-40B4-BE49-F238E27FC236}">
                <a16:creationId xmlns:a16="http://schemas.microsoft.com/office/drawing/2014/main" id="{9ACD6CB8-625C-44F5-9B90-77A60BCC4A2E}"/>
              </a:ext>
            </a:extLst>
          </p:cNvPr>
          <p:cNvCxnSpPr/>
          <p:nvPr/>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3" name="Rectangle 55">
            <a:extLst>
              <a:ext uri="{FF2B5EF4-FFF2-40B4-BE49-F238E27FC236}">
                <a16:creationId xmlns:a16="http://schemas.microsoft.com/office/drawing/2014/main" id="{078B106A-3121-420B-B2D9-854FF204BD0F}"/>
              </a:ext>
            </a:extLst>
          </p:cNvPr>
          <p:cNvSpPr>
            <a:spLocks noGrp="1" noChangeArrowheads="1"/>
          </p:cNvSpPr>
          <p:nvPr>
            <p:ph type="ctrTitle"/>
          </p:nvPr>
        </p:nvSpPr>
        <p:spPr bwMode="invGray">
          <a:xfrm>
            <a:off x="609600" y="1600200"/>
            <a:ext cx="11264901" cy="2057400"/>
          </a:xfrm>
          <a:prstGeom prst="rect">
            <a:avLst/>
          </a:prstGeom>
        </p:spPr>
        <p:txBody>
          <a:bodyPr/>
          <a:lstStyle>
            <a:lvl1pPr>
              <a:defRPr sz="4000">
                <a:solidFill>
                  <a:srgbClr val="455560"/>
                </a:solidFill>
              </a:defRPr>
            </a:lvl1pPr>
          </a:lstStyle>
          <a:p>
            <a:r>
              <a:rPr lang="en-US"/>
              <a:t>Click to edit Master title style</a:t>
            </a:r>
            <a:endParaRPr lang="en-US" dirty="0"/>
          </a:p>
        </p:txBody>
      </p:sp>
      <p:sp>
        <p:nvSpPr>
          <p:cNvPr id="14" name="Rectangle 13">
            <a:extLst>
              <a:ext uri="{FF2B5EF4-FFF2-40B4-BE49-F238E27FC236}">
                <a16:creationId xmlns:a16="http://schemas.microsoft.com/office/drawing/2014/main" id="{C6C33664-ACD6-44A3-95A5-32325CBC9685}"/>
              </a:ext>
            </a:extLst>
          </p:cNvPr>
          <p:cNvSpPr/>
          <p:nvPr userDrawn="1"/>
        </p:nvSpPr>
        <p:spPr>
          <a:xfrm>
            <a:off x="1" y="1620838"/>
            <a:ext cx="12192000" cy="2057400"/>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cxnSp>
        <p:nvCxnSpPr>
          <p:cNvPr id="15" name="Straight Connector 14">
            <a:extLst>
              <a:ext uri="{FF2B5EF4-FFF2-40B4-BE49-F238E27FC236}">
                <a16:creationId xmlns:a16="http://schemas.microsoft.com/office/drawing/2014/main" id="{5EECCBFD-9ED3-4167-961B-65218739F1A5}"/>
              </a:ext>
            </a:extLst>
          </p:cNvPr>
          <p:cNvCxnSpPr/>
          <p:nvPr userDrawn="1"/>
        </p:nvCxnSpPr>
        <p:spPr bwMode="auto">
          <a:xfrm>
            <a:off x="-14291" y="1620838"/>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cxnSp>
        <p:nvCxnSpPr>
          <p:cNvPr id="19" name="Straight Connector 18">
            <a:extLst>
              <a:ext uri="{FF2B5EF4-FFF2-40B4-BE49-F238E27FC236}">
                <a16:creationId xmlns:a16="http://schemas.microsoft.com/office/drawing/2014/main" id="{F95A2832-7EB2-44CE-B43D-FCA9D107E325}"/>
              </a:ext>
            </a:extLst>
          </p:cNvPr>
          <p:cNvCxnSpPr/>
          <p:nvPr userDrawn="1"/>
        </p:nvCxnSpPr>
        <p:spPr bwMode="auto">
          <a:xfrm>
            <a:off x="-14291" y="3662363"/>
            <a:ext cx="12214232" cy="0"/>
          </a:xfrm>
          <a:prstGeom prst="line">
            <a:avLst/>
          </a:prstGeom>
          <a:ln w="12700">
            <a:solidFill>
              <a:schemeClr val="bg2"/>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pic>
        <p:nvPicPr>
          <p:cNvPr id="2" name="Picture 1">
            <a:extLst>
              <a:ext uri="{FF2B5EF4-FFF2-40B4-BE49-F238E27FC236}">
                <a16:creationId xmlns:a16="http://schemas.microsoft.com/office/drawing/2014/main" id="{BA6824BC-C604-0009-B182-0567BC93C594}"/>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716132" y="244938"/>
            <a:ext cx="1681179" cy="896629"/>
          </a:xfrm>
          <a:prstGeom prst="rect">
            <a:avLst/>
          </a:prstGeom>
        </p:spPr>
      </p:pic>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preserve="1" userDrawn="1">
  <p:cSld name="Title Slide">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EFB4CF2D-D979-1437-A2EB-B60F4C4AD051}"/>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443030" y="5318282"/>
            <a:ext cx="2315472" cy="1234918"/>
          </a:xfrm>
          <a:prstGeom prst="rect">
            <a:avLst/>
          </a:prstGeom>
        </p:spPr>
      </p:pic>
      <p:sp>
        <p:nvSpPr>
          <p:cNvPr id="17" name="Rectangle 16">
            <a:extLst>
              <a:ext uri="{FF2B5EF4-FFF2-40B4-BE49-F238E27FC236}">
                <a16:creationId xmlns:a16="http://schemas.microsoft.com/office/drawing/2014/main" id="{F05D0D76-197A-28C6-4CE1-8BC6D49D6130}"/>
              </a:ext>
            </a:extLst>
          </p:cNvPr>
          <p:cNvSpPr/>
          <p:nvPr userDrawn="1"/>
        </p:nvSpPr>
        <p:spPr>
          <a:xfrm>
            <a:off x="1" y="-16330"/>
            <a:ext cx="12192000" cy="4629151"/>
          </a:xfrm>
          <a:prstGeom prst="rect">
            <a:avLst/>
          </a:prstGeom>
          <a:solidFill>
            <a:srgbClr val="CDCDCF">
              <a:alpha val="24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en-US" dirty="0"/>
          </a:p>
        </p:txBody>
      </p:sp>
      <p:sp>
        <p:nvSpPr>
          <p:cNvPr id="18" name="Rectangle 55">
            <a:extLst>
              <a:ext uri="{FF2B5EF4-FFF2-40B4-BE49-F238E27FC236}">
                <a16:creationId xmlns:a16="http://schemas.microsoft.com/office/drawing/2014/main" id="{3999D7C8-A96D-F833-4A82-8C6424D337FB}"/>
              </a:ext>
            </a:extLst>
          </p:cNvPr>
          <p:cNvSpPr>
            <a:spLocks noGrp="1" noChangeArrowheads="1"/>
          </p:cNvSpPr>
          <p:nvPr>
            <p:ph type="ctrTitle"/>
          </p:nvPr>
        </p:nvSpPr>
        <p:spPr bwMode="invGray">
          <a:xfrm>
            <a:off x="725677" y="409576"/>
            <a:ext cx="11032823" cy="2882265"/>
          </a:xfrm>
        </p:spPr>
        <p:txBody>
          <a:bodyPr/>
          <a:lstStyle>
            <a:lvl1pPr>
              <a:defRPr sz="3900">
                <a:solidFill>
                  <a:schemeClr val="bg2"/>
                </a:solidFill>
              </a:defRPr>
            </a:lvl1pPr>
          </a:lstStyle>
          <a:p>
            <a:r>
              <a:rPr lang="en-US"/>
              <a:t>Click to edit Master title style</a:t>
            </a:r>
          </a:p>
        </p:txBody>
      </p:sp>
      <p:cxnSp>
        <p:nvCxnSpPr>
          <p:cNvPr id="20" name="Straight Connector 19">
            <a:extLst>
              <a:ext uri="{FF2B5EF4-FFF2-40B4-BE49-F238E27FC236}">
                <a16:creationId xmlns:a16="http://schemas.microsoft.com/office/drawing/2014/main" id="{5CB8A8DD-7358-E137-C572-52BDA935DE7F}"/>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Tree>
    <p:extLst>
      <p:ext uri="{BB962C8B-B14F-4D97-AF65-F5344CB8AC3E}">
        <p14:creationId xmlns:p14="http://schemas.microsoft.com/office/powerpoint/2010/main" val="2578901415"/>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09550992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obj" preserve="1">
  <p:cSld name="1_Title and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4" cy="1103313"/>
          </a:xfrm>
          <a:prstGeom prst="rect">
            <a:avLst/>
          </a:prstGeom>
        </p:spPr>
        <p:txBody>
          <a:bodyPr/>
          <a:lstStyle>
            <a:lvl1pPr>
              <a:defRPr/>
            </a:lvl1pPr>
          </a:lstStyle>
          <a:p>
            <a:r>
              <a:rPr lang="en-US"/>
              <a:t>Click to edit Master title style</a:t>
            </a:r>
          </a:p>
        </p:txBody>
      </p:sp>
      <p:sp>
        <p:nvSpPr>
          <p:cNvPr id="3" name="Content Placeholder 2"/>
          <p:cNvSpPr>
            <a:spLocks noGrp="1"/>
          </p:cNvSpPr>
          <p:nvPr>
            <p:ph idx="1"/>
          </p:nvPr>
        </p:nvSpPr>
        <p:spPr>
          <a:xfrm>
            <a:off x="604675" y="1513047"/>
            <a:ext cx="10877529" cy="4650686"/>
          </a:xfrm>
          <a:prstGeom prst="rect">
            <a:avLst/>
          </a:prstGeo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7" name="Group 6">
            <a:extLst>
              <a:ext uri="{FF2B5EF4-FFF2-40B4-BE49-F238E27FC236}">
                <a16:creationId xmlns:a16="http://schemas.microsoft.com/office/drawing/2014/main" id="{33F44B30-1879-6F13-273E-22B934A627E6}"/>
              </a:ext>
            </a:extLst>
          </p:cNvPr>
          <p:cNvGrpSpPr/>
          <p:nvPr userDrawn="1"/>
        </p:nvGrpSpPr>
        <p:grpSpPr>
          <a:xfrm>
            <a:off x="8869472" y="6298815"/>
            <a:ext cx="2877113" cy="394353"/>
            <a:chOff x="8869472" y="6298815"/>
            <a:chExt cx="2877113" cy="394353"/>
          </a:xfrm>
        </p:grpSpPr>
        <p:pic>
          <p:nvPicPr>
            <p:cNvPr id="8" name="Picture 7">
              <a:extLst>
                <a:ext uri="{FF2B5EF4-FFF2-40B4-BE49-F238E27FC236}">
                  <a16:creationId xmlns:a16="http://schemas.microsoft.com/office/drawing/2014/main" id="{F4A1C891-79C3-863E-FBA9-188D17ED037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9" name="Rectangle 8">
              <a:extLst>
                <a:ext uri="{FF2B5EF4-FFF2-40B4-BE49-F238E27FC236}">
                  <a16:creationId xmlns:a16="http://schemas.microsoft.com/office/drawing/2014/main" id="{2DB2AFA4-BBF7-61A0-D954-E2BAF8A2721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1319832185"/>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p:cSld name="Transition Slide">
    <p:spTree>
      <p:nvGrpSpPr>
        <p:cNvPr id="1" name=""/>
        <p:cNvGrpSpPr/>
        <p:nvPr/>
      </p:nvGrpSpPr>
      <p:grpSpPr>
        <a:xfrm>
          <a:off x="0" y="0"/>
          <a:ext cx="0" cy="0"/>
          <a:chOff x="0" y="0"/>
          <a:chExt cx="0" cy="0"/>
        </a:xfrm>
      </p:grpSpPr>
      <p:sp>
        <p:nvSpPr>
          <p:cNvPr id="5" name="Title 1"/>
          <p:cNvSpPr>
            <a:spLocks noGrp="1"/>
          </p:cNvSpPr>
          <p:nvPr>
            <p:ph type="title"/>
          </p:nvPr>
        </p:nvSpPr>
        <p:spPr>
          <a:xfrm>
            <a:off x="514352" y="330201"/>
            <a:ext cx="11244149" cy="5250792"/>
          </a:xfrm>
          <a:prstGeom prst="rect">
            <a:avLst/>
          </a:prstGeom>
        </p:spPr>
        <p:txBody>
          <a:bodyPr anchorCtr="1"/>
          <a:lstStyle>
            <a:lvl1pPr algn="ctr">
              <a:defRPr sz="4000" b="1" cap="none">
                <a:solidFill>
                  <a:schemeClr val="bg2"/>
                </a:solidFill>
              </a:defRPr>
            </a:lvl1pPr>
          </a:lstStyle>
          <a:p>
            <a:r>
              <a:rPr lang="en-US"/>
              <a:t>Click to edit Master title style</a:t>
            </a:r>
          </a:p>
        </p:txBody>
      </p:sp>
      <p:sp>
        <p:nvSpPr>
          <p:cNvPr id="4" name="Rectangle 3">
            <a:extLst>
              <a:ext uri="{FF2B5EF4-FFF2-40B4-BE49-F238E27FC236}">
                <a16:creationId xmlns:a16="http://schemas.microsoft.com/office/drawing/2014/main" id="{CF8F8BDA-1A03-445B-A76B-525DE8317C18}"/>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0FA01F1A-8AE6-48F9-95F4-73790D6CA686}"/>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2" name="Picture 1">
            <a:extLst>
              <a:ext uri="{FF2B5EF4-FFF2-40B4-BE49-F238E27FC236}">
                <a16:creationId xmlns:a16="http://schemas.microsoft.com/office/drawing/2014/main" id="{0178BF92-DC92-6DC3-6E2D-E56641796C9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3111700756"/>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99092829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woObj" preserve="1">
  <p:cSld name="1_Two Content+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0872445" cy="1103313"/>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252634" y="1510730"/>
            <a:ext cx="5229570" cy="4679462"/>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93B8F865-6ADC-958B-BCBA-56A2A50D7AAE}"/>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E05C4B9E-1FA3-952D-6393-30BFE5E1835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D3C7FEC-03C8-EE45-01CC-6BBE64B18F71}"/>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34860000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p:cSld name="Title, Text and Chart">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579672341"/>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p:cSld name="1_Title, Text and Chart+logo">
    <p:spTree>
      <p:nvGrpSpPr>
        <p:cNvPr id="1" name=""/>
        <p:cNvGrpSpPr/>
        <p:nvPr/>
      </p:nvGrpSpPr>
      <p:grpSpPr>
        <a:xfrm>
          <a:off x="0" y="0"/>
          <a:ext cx="0" cy="0"/>
          <a:chOff x="0" y="0"/>
          <a:chExt cx="0" cy="0"/>
        </a:xfrm>
      </p:grpSpPr>
      <p:sp>
        <p:nvSpPr>
          <p:cNvPr id="9" name="Content Placeholder 3"/>
          <p:cNvSpPr>
            <a:spLocks noGrp="1"/>
          </p:cNvSpPr>
          <p:nvPr>
            <p:ph sz="half" idx="2"/>
          </p:nvPr>
        </p:nvSpPr>
        <p:spPr>
          <a:xfrm>
            <a:off x="6252634" y="1510730"/>
            <a:ext cx="5229570" cy="4665746"/>
          </a:xfrm>
          <a:prstGeom prst="rect">
            <a:avLst/>
          </a:prstGeom>
        </p:spPr>
        <p:txBody>
          <a:bodyPr/>
          <a:lstStyle>
            <a:lvl1pPr>
              <a:defRPr sz="2800"/>
            </a:lvl1pPr>
            <a:lvl2pPr>
              <a:defRPr sz="2400"/>
            </a:lvl2pPr>
            <a:lvl3pPr>
              <a:defRPr sz="2200"/>
            </a:lvl3pPr>
            <a:lvl4pPr>
              <a:defRPr sz="2000"/>
            </a:lvl4pPr>
            <a:lvl5pPr>
              <a:defRPr sz="1800"/>
            </a:lvl5pPr>
            <a:lvl6pPr>
              <a:defRPr sz="1800"/>
            </a:lvl6pPr>
            <a:lvl7pPr>
              <a:defRPr sz="1800"/>
            </a:lvl7pPr>
            <a:lvl8pPr>
              <a:defRPr sz="1800"/>
            </a:lvl8pPr>
            <a:lvl9pPr>
              <a:defRPr sz="1800"/>
            </a:lvl9pPr>
          </a:lstStyle>
          <a:p>
            <a:pPr lvl="0"/>
            <a:r>
              <a:rPr lang="en-US"/>
              <a:t>Edit Master text styles</a:t>
            </a:r>
          </a:p>
        </p:txBody>
      </p:sp>
      <p:sp>
        <p:nvSpPr>
          <p:cNvPr id="10" name="Title 1"/>
          <p:cNvSpPr>
            <a:spLocks noGrp="1"/>
          </p:cNvSpPr>
          <p:nvPr>
            <p:ph type="title"/>
          </p:nvPr>
        </p:nvSpPr>
        <p:spPr>
          <a:xfrm>
            <a:off x="609759" y="238127"/>
            <a:ext cx="10872444" cy="1103313"/>
          </a:xfrm>
          <a:prstGeom prst="rect">
            <a:avLst/>
          </a:prstGeom>
        </p:spPr>
        <p:txBody>
          <a:bodyPr/>
          <a:lstStyle/>
          <a:p>
            <a:r>
              <a:rPr lang="en-US"/>
              <a:t>Click to edit Master title style</a:t>
            </a:r>
          </a:p>
        </p:txBody>
      </p:sp>
      <p:sp>
        <p:nvSpPr>
          <p:cNvPr id="11" name="Content Placeholder 2"/>
          <p:cNvSpPr>
            <a:spLocks noGrp="1"/>
          </p:cNvSpPr>
          <p:nvPr>
            <p:ph sz="half" idx="1"/>
          </p:nvPr>
        </p:nvSpPr>
        <p:spPr>
          <a:xfrm>
            <a:off x="601820" y="1510730"/>
            <a:ext cx="5309278" cy="4678738"/>
          </a:xfrm>
          <a:prstGeom prst="rect">
            <a:avLst/>
          </a:prstGeom>
        </p:spPr>
        <p:txBody>
          <a:bodyPr/>
          <a:lstStyle>
            <a:lvl1pPr>
              <a:defRPr sz="2800"/>
            </a:lvl1pPr>
            <a:lvl2pPr>
              <a:defRPr sz="2600"/>
            </a:lvl2pPr>
            <a:lvl3pPr>
              <a:defRPr sz="2400"/>
            </a:lvl3pPr>
            <a:lvl4pPr>
              <a:defRPr sz="2200"/>
            </a:lvl4pPr>
            <a:lvl5pPr>
              <a:defRPr sz="2000"/>
            </a:lvl5pPr>
            <a:lvl6pPr>
              <a:defRPr sz="1800"/>
            </a:lvl6pPr>
            <a:lvl7pPr>
              <a:defRPr sz="1800"/>
            </a:lvl7pPr>
            <a:lvl8pPr>
              <a:defRPr sz="1800"/>
            </a:lvl8pPr>
            <a:lvl9pPr>
              <a:defRPr sz="18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grpSp>
        <p:nvGrpSpPr>
          <p:cNvPr id="5" name="Group 4">
            <a:extLst>
              <a:ext uri="{FF2B5EF4-FFF2-40B4-BE49-F238E27FC236}">
                <a16:creationId xmlns:a16="http://schemas.microsoft.com/office/drawing/2014/main" id="{E0C14CBC-B02C-E649-3090-78EEB821A66F}"/>
              </a:ext>
            </a:extLst>
          </p:cNvPr>
          <p:cNvGrpSpPr/>
          <p:nvPr userDrawn="1"/>
        </p:nvGrpSpPr>
        <p:grpSpPr>
          <a:xfrm>
            <a:off x="8869472" y="6298815"/>
            <a:ext cx="2877113" cy="394353"/>
            <a:chOff x="8869472" y="6298815"/>
            <a:chExt cx="2877113" cy="394353"/>
          </a:xfrm>
        </p:grpSpPr>
        <p:pic>
          <p:nvPicPr>
            <p:cNvPr id="6" name="Picture 5">
              <a:extLst>
                <a:ext uri="{FF2B5EF4-FFF2-40B4-BE49-F238E27FC236}">
                  <a16:creationId xmlns:a16="http://schemas.microsoft.com/office/drawing/2014/main" id="{81F49DEA-FA25-76E8-342E-9233B13A696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7" name="Rectangle 6">
              <a:extLst>
                <a:ext uri="{FF2B5EF4-FFF2-40B4-BE49-F238E27FC236}">
                  <a16:creationId xmlns:a16="http://schemas.microsoft.com/office/drawing/2014/main" id="{6F518083-D1F3-A58F-0D1E-5E853D43C087}"/>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587208980"/>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spTree>
    <p:extLst>
      <p:ext uri="{BB962C8B-B14F-4D97-AF65-F5344CB8AC3E}">
        <p14:creationId xmlns:p14="http://schemas.microsoft.com/office/powerpoint/2010/main" val="350055454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1_Title Only+logo">
    <p:spTree>
      <p:nvGrpSpPr>
        <p:cNvPr id="1" name=""/>
        <p:cNvGrpSpPr/>
        <p:nvPr/>
      </p:nvGrpSpPr>
      <p:grpSpPr>
        <a:xfrm>
          <a:off x="0" y="0"/>
          <a:ext cx="0" cy="0"/>
          <a:chOff x="0" y="0"/>
          <a:chExt cx="0" cy="0"/>
        </a:xfrm>
      </p:grpSpPr>
      <p:sp>
        <p:nvSpPr>
          <p:cNvPr id="2" name="Title 1"/>
          <p:cNvSpPr>
            <a:spLocks noGrp="1"/>
          </p:cNvSpPr>
          <p:nvPr>
            <p:ph type="title"/>
          </p:nvPr>
        </p:nvSpPr>
        <p:spPr>
          <a:xfrm>
            <a:off x="609759" y="238127"/>
            <a:ext cx="11141055" cy="1103313"/>
          </a:xfrm>
          <a:prstGeom prst="rect">
            <a:avLst/>
          </a:prstGeom>
        </p:spPr>
        <p:txBody>
          <a:bodyPr/>
          <a:lstStyle/>
          <a:p>
            <a:r>
              <a:rPr lang="en-US"/>
              <a:t>Click to edit Master title style</a:t>
            </a:r>
          </a:p>
        </p:txBody>
      </p:sp>
      <p:grpSp>
        <p:nvGrpSpPr>
          <p:cNvPr id="3" name="Group 2">
            <a:extLst>
              <a:ext uri="{FF2B5EF4-FFF2-40B4-BE49-F238E27FC236}">
                <a16:creationId xmlns:a16="http://schemas.microsoft.com/office/drawing/2014/main" id="{D1286C5E-09F9-468C-28E0-433C61B53C29}"/>
              </a:ext>
            </a:extLst>
          </p:cNvPr>
          <p:cNvGrpSpPr/>
          <p:nvPr userDrawn="1"/>
        </p:nvGrpSpPr>
        <p:grpSpPr>
          <a:xfrm>
            <a:off x="8869472" y="6298815"/>
            <a:ext cx="2877113" cy="394353"/>
            <a:chOff x="8869472" y="6298815"/>
            <a:chExt cx="2877113" cy="394353"/>
          </a:xfrm>
        </p:grpSpPr>
        <p:pic>
          <p:nvPicPr>
            <p:cNvPr id="4" name="Picture 3">
              <a:extLst>
                <a:ext uri="{FF2B5EF4-FFF2-40B4-BE49-F238E27FC236}">
                  <a16:creationId xmlns:a16="http://schemas.microsoft.com/office/drawing/2014/main" id="{679467CA-89F4-C188-2170-B4B94D784DB3}"/>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5" name="Rectangle 4">
              <a:extLst>
                <a:ext uri="{FF2B5EF4-FFF2-40B4-BE49-F238E27FC236}">
                  <a16:creationId xmlns:a16="http://schemas.microsoft.com/office/drawing/2014/main" id="{F4549132-9E6B-C041-DA66-E2829720F890}"/>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3873061210"/>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168563775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blank" preserve="1">
  <p:cSld name="1_Blank+logo">
    <p:spTree>
      <p:nvGrpSpPr>
        <p:cNvPr id="1" name=""/>
        <p:cNvGrpSpPr/>
        <p:nvPr/>
      </p:nvGrpSpPr>
      <p:grpSpPr>
        <a:xfrm>
          <a:off x="0" y="0"/>
          <a:ext cx="0" cy="0"/>
          <a:chOff x="0" y="0"/>
          <a:chExt cx="0" cy="0"/>
        </a:xfrm>
      </p:grpSpPr>
      <p:grpSp>
        <p:nvGrpSpPr>
          <p:cNvPr id="2" name="Group 1">
            <a:extLst>
              <a:ext uri="{FF2B5EF4-FFF2-40B4-BE49-F238E27FC236}">
                <a16:creationId xmlns:a16="http://schemas.microsoft.com/office/drawing/2014/main" id="{C2B0E3B1-4A7C-7261-1C0D-368224CC2F2D}"/>
              </a:ext>
            </a:extLst>
          </p:cNvPr>
          <p:cNvGrpSpPr/>
          <p:nvPr userDrawn="1"/>
        </p:nvGrpSpPr>
        <p:grpSpPr>
          <a:xfrm>
            <a:off x="8869472" y="6298815"/>
            <a:ext cx="2877113" cy="394353"/>
            <a:chOff x="8869472" y="6298815"/>
            <a:chExt cx="2877113" cy="394353"/>
          </a:xfrm>
        </p:grpSpPr>
        <p:pic>
          <p:nvPicPr>
            <p:cNvPr id="3" name="Picture 2">
              <a:extLst>
                <a:ext uri="{FF2B5EF4-FFF2-40B4-BE49-F238E27FC236}">
                  <a16:creationId xmlns:a16="http://schemas.microsoft.com/office/drawing/2014/main" id="{9783100C-E066-F74E-F8B7-8AD4160FFE0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11007173" y="6298815"/>
              <a:ext cx="739412" cy="394353"/>
            </a:xfrm>
            <a:prstGeom prst="rect">
              <a:avLst/>
            </a:prstGeom>
          </p:spPr>
        </p:pic>
        <p:sp>
          <p:nvSpPr>
            <p:cNvPr id="4" name="Rectangle 3">
              <a:extLst>
                <a:ext uri="{FF2B5EF4-FFF2-40B4-BE49-F238E27FC236}">
                  <a16:creationId xmlns:a16="http://schemas.microsoft.com/office/drawing/2014/main" id="{F5C49CD4-B8DF-4B97-E9D0-CA20225DE222}"/>
                </a:ext>
              </a:extLst>
            </p:cNvPr>
            <p:cNvSpPr>
              <a:spLocks noChangeArrowheads="1"/>
            </p:cNvSpPr>
            <p:nvPr/>
          </p:nvSpPr>
          <p:spPr bwMode="auto">
            <a:xfrm>
              <a:off x="8869472" y="6375841"/>
              <a:ext cx="2159053"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defRPr/>
              </a:pPr>
              <a:r>
                <a:rPr lang="en-US" altLang="en-US" sz="1200" b="0" dirty="0">
                  <a:solidFill>
                    <a:srgbClr val="455560"/>
                  </a:solidFill>
                  <a:latin typeface="Calibri" panose="020F0502020204030204" pitchFamily="34" charset="0"/>
                </a:rPr>
                <a:t>Slide credit: </a:t>
              </a:r>
              <a:r>
                <a:rPr lang="en-US" altLang="en-US" sz="1200" b="0" dirty="0">
                  <a:solidFill>
                    <a:schemeClr val="bg2"/>
                  </a:solidFill>
                  <a:latin typeface="Calibri" panose="020F0502020204030204" pitchFamily="34" charset="0"/>
                  <a:hlinkClick r:id="rId3"/>
                </a:rPr>
                <a:t>clinicaloptions.com</a:t>
              </a:r>
              <a:endParaRPr lang="en-US" altLang="en-US" sz="1200" b="0" dirty="0">
                <a:solidFill>
                  <a:schemeClr val="bg2"/>
                </a:solidFill>
                <a:latin typeface="Calibri" panose="020F0502020204030204" pitchFamily="34" charset="0"/>
              </a:endParaRPr>
            </a:p>
          </p:txBody>
        </p:sp>
      </p:grpSp>
    </p:spTree>
    <p:extLst>
      <p:ext uri="{BB962C8B-B14F-4D97-AF65-F5344CB8AC3E}">
        <p14:creationId xmlns:p14="http://schemas.microsoft.com/office/powerpoint/2010/main" val="267681605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Promo Slide">
    <p:spTree>
      <p:nvGrpSpPr>
        <p:cNvPr id="1" name=""/>
        <p:cNvGrpSpPr/>
        <p:nvPr/>
      </p:nvGrpSpPr>
      <p:grpSpPr>
        <a:xfrm>
          <a:off x="0" y="0"/>
          <a:ext cx="0" cy="0"/>
          <a:chOff x="0" y="0"/>
          <a:chExt cx="0" cy="0"/>
        </a:xfrm>
      </p:grpSpPr>
      <p:sp>
        <p:nvSpPr>
          <p:cNvPr id="2" name="Title 1"/>
          <p:cNvSpPr>
            <a:spLocks noGrp="1"/>
          </p:cNvSpPr>
          <p:nvPr>
            <p:ph type="title"/>
          </p:nvPr>
        </p:nvSpPr>
        <p:spPr>
          <a:xfrm>
            <a:off x="514484" y="239715"/>
            <a:ext cx="11244016" cy="1674813"/>
          </a:xfrm>
          <a:prstGeom prst="rect">
            <a:avLst/>
          </a:prstGeom>
        </p:spPr>
        <p:txBody>
          <a:bodyPr/>
          <a:lstStyle>
            <a:lvl1pPr algn="ctr">
              <a:defRPr sz="3900">
                <a:solidFill>
                  <a:schemeClr val="bg2"/>
                </a:solidFill>
              </a:defRPr>
            </a:lvl1pPr>
          </a:lstStyle>
          <a:p>
            <a:r>
              <a:rPr lang="en-US"/>
              <a:t>Click to edit Master title style</a:t>
            </a:r>
          </a:p>
        </p:txBody>
      </p:sp>
      <p:sp>
        <p:nvSpPr>
          <p:cNvPr id="8" name="Content Placeholder 7"/>
          <p:cNvSpPr>
            <a:spLocks noGrp="1"/>
          </p:cNvSpPr>
          <p:nvPr>
            <p:ph sz="quarter" idx="10"/>
          </p:nvPr>
        </p:nvSpPr>
        <p:spPr>
          <a:xfrm>
            <a:off x="609759" y="1895477"/>
            <a:ext cx="10872444" cy="2605717"/>
          </a:xfrm>
          <a:prstGeom prst="rect">
            <a:avLst/>
          </a:prstGeom>
        </p:spPr>
        <p:txBody>
          <a:bodyPr/>
          <a:lstStyle>
            <a:lvl1pPr marL="0" indent="0">
              <a:buFontTx/>
              <a:buNone/>
              <a:defRPr sz="2000" b="1">
                <a:solidFill>
                  <a:schemeClr val="bg2"/>
                </a:solidFill>
              </a:defRPr>
            </a:lvl1pPr>
            <a:lvl2pPr>
              <a:buFontTx/>
              <a:buNone/>
              <a:defRPr/>
            </a:lvl2pPr>
            <a:lvl3pPr>
              <a:buFontTx/>
              <a:buNone/>
              <a:defRPr/>
            </a:lvl3pPr>
            <a:lvl4pPr>
              <a:buFontTx/>
              <a:buNone/>
              <a:defRPr/>
            </a:lvl4pPr>
            <a:lvl5pPr>
              <a:buFontTx/>
              <a:buNone/>
              <a:defRPr/>
            </a:lvl5pPr>
          </a:lstStyle>
          <a:p>
            <a:pPr lvl="0"/>
            <a:r>
              <a:rPr lang="en-US"/>
              <a:t>Edit Master text styles</a:t>
            </a:r>
          </a:p>
        </p:txBody>
      </p:sp>
      <p:cxnSp>
        <p:nvCxnSpPr>
          <p:cNvPr id="11" name="Straight Connector 10">
            <a:extLst>
              <a:ext uri="{FF2B5EF4-FFF2-40B4-BE49-F238E27FC236}">
                <a16:creationId xmlns:a16="http://schemas.microsoft.com/office/drawing/2014/main" id="{5FB50470-EA3D-49B4-8F28-4C9C1E0D226A}"/>
              </a:ext>
            </a:extLst>
          </p:cNvPr>
          <p:cNvCxnSpPr/>
          <p:nvPr userDrawn="1"/>
        </p:nvCxnSpPr>
        <p:spPr bwMode="auto">
          <a:xfrm>
            <a:off x="-22231" y="4605619"/>
            <a:ext cx="12214231" cy="0"/>
          </a:xfrm>
          <a:prstGeom prst="line">
            <a:avLst/>
          </a:prstGeom>
          <a:ln w="28575">
            <a:solidFill>
              <a:schemeClr val="tx1">
                <a:lumMod val="75000"/>
              </a:schemeClr>
            </a:solidFill>
            <a:headEnd type="none" w="med" len="med"/>
            <a:tailEnd type="none" w="med" len="med"/>
          </a:ln>
          <a:effectLst/>
        </p:spPr>
        <p:style>
          <a:lnRef idx="2">
            <a:schemeClr val="accent6"/>
          </a:lnRef>
          <a:fillRef idx="0">
            <a:schemeClr val="accent6"/>
          </a:fillRef>
          <a:effectRef idx="1">
            <a:schemeClr val="accent6"/>
          </a:effectRef>
          <a:fontRef idx="minor">
            <a:schemeClr val="tx1"/>
          </a:fontRef>
        </p:style>
      </p:cxnSp>
      <p:sp>
        <p:nvSpPr>
          <p:cNvPr id="14" name="Content Placeholder 9">
            <a:extLst>
              <a:ext uri="{FF2B5EF4-FFF2-40B4-BE49-F238E27FC236}">
                <a16:creationId xmlns:a16="http://schemas.microsoft.com/office/drawing/2014/main" id="{DF9EACC2-568A-498C-8601-A87328BD11D3}"/>
              </a:ext>
            </a:extLst>
          </p:cNvPr>
          <p:cNvSpPr>
            <a:spLocks noGrp="1"/>
          </p:cNvSpPr>
          <p:nvPr>
            <p:ph sz="quarter" idx="11"/>
          </p:nvPr>
        </p:nvSpPr>
        <p:spPr>
          <a:xfrm>
            <a:off x="514351" y="4856674"/>
            <a:ext cx="11283950" cy="1155939"/>
          </a:xfrm>
          <a:prstGeom prst="rect">
            <a:avLst/>
          </a:prstGeom>
        </p:spPr>
        <p:txBody>
          <a:bodyPr/>
          <a:lstStyle>
            <a:lvl1pPr>
              <a:buFontTx/>
              <a:buNone/>
              <a:defRPr sz="2400" b="1">
                <a:solidFill>
                  <a:srgbClr val="E1471D"/>
                </a:solidFill>
              </a:defRPr>
            </a:lvl1pPr>
            <a:lvl2pPr>
              <a:buFontTx/>
              <a:buNone/>
              <a:defRPr sz="2400"/>
            </a:lvl2pPr>
            <a:lvl3pPr>
              <a:buFontTx/>
              <a:buNone/>
              <a:defRPr sz="2400"/>
            </a:lvl3pPr>
            <a:lvl4pPr>
              <a:buFontTx/>
              <a:buNone/>
              <a:defRPr sz="2400"/>
            </a:lvl4pPr>
            <a:lvl5pPr>
              <a:buFontTx/>
              <a:buNone/>
              <a:defRPr sz="2400"/>
            </a:lvl5pPr>
          </a:lstStyle>
          <a:p>
            <a:pPr lvl="0"/>
            <a:r>
              <a:rPr lang="en-US"/>
              <a:t>Edit Master text styles</a:t>
            </a:r>
          </a:p>
        </p:txBody>
      </p:sp>
      <p:sp>
        <p:nvSpPr>
          <p:cNvPr id="15" name="Rectangle 14">
            <a:extLst>
              <a:ext uri="{FF2B5EF4-FFF2-40B4-BE49-F238E27FC236}">
                <a16:creationId xmlns:a16="http://schemas.microsoft.com/office/drawing/2014/main" id="{5BBD1E00-A2D3-4202-961C-9DF3DF2683C9}"/>
              </a:ext>
            </a:extLst>
          </p:cNvPr>
          <p:cNvSpPr/>
          <p:nvPr userDrawn="1"/>
        </p:nvSpPr>
        <p:spPr>
          <a:xfrm>
            <a:off x="1" y="6590270"/>
            <a:ext cx="12192000" cy="267732"/>
          </a:xfrm>
          <a:prstGeom prst="rect">
            <a:avLst/>
          </a:prstGeom>
          <a:solidFill>
            <a:schemeClr val="tx1">
              <a:lumMod val="8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16" name="Straight Connector 15">
            <a:extLst>
              <a:ext uri="{FF2B5EF4-FFF2-40B4-BE49-F238E27FC236}">
                <a16:creationId xmlns:a16="http://schemas.microsoft.com/office/drawing/2014/main" id="{7590A4E9-08A7-4826-8D90-46B546D1F341}"/>
              </a:ext>
            </a:extLst>
          </p:cNvPr>
          <p:cNvCxnSpPr/>
          <p:nvPr userDrawn="1"/>
        </p:nvCxnSpPr>
        <p:spPr>
          <a:xfrm>
            <a:off x="1" y="6589713"/>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pic>
        <p:nvPicPr>
          <p:cNvPr id="3" name="Picture 2">
            <a:extLst>
              <a:ext uri="{FF2B5EF4-FFF2-40B4-BE49-F238E27FC236}">
                <a16:creationId xmlns:a16="http://schemas.microsoft.com/office/drawing/2014/main" id="{2A44B9F7-3245-A62E-5232-18B419E939A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p:blipFill>
        <p:spPr>
          <a:xfrm>
            <a:off x="9967636" y="5397632"/>
            <a:ext cx="1790865" cy="955128"/>
          </a:xfrm>
          <a:prstGeom prst="rect">
            <a:avLst/>
          </a:prstGeom>
        </p:spPr>
      </p:pic>
    </p:spTree>
    <p:extLst>
      <p:ext uri="{BB962C8B-B14F-4D97-AF65-F5344CB8AC3E}">
        <p14:creationId xmlns:p14="http://schemas.microsoft.com/office/powerpoint/2010/main" val="2330580270"/>
      </p:ext>
    </p:extLst>
  </p:cSld>
  <p:clrMapOvr>
    <a:masterClrMapping/>
  </p:clrMapOvr>
  <p:extLst>
    <p:ext uri="{DCECCB84-F9BA-43D5-87BE-67443E8EF086}">
      <p15:sldGuideLst xmlns:p15="http://schemas.microsoft.com/office/powerpoint/2012/main">
        <p15:guide id="1" orient="horz" pos="2160" userDrawn="1">
          <p15:clr>
            <a:srgbClr val="FBAE40"/>
          </p15:clr>
        </p15:guide>
        <p15:guide id="2" pos="3840" userDrawn="1">
          <p15:clr>
            <a:srgbClr val="FBAE40"/>
          </p15:clr>
        </p15:guide>
      </p15:sldGuideLst>
    </p:ext>
  </p:extLs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Pr>
        <a:solidFill>
          <a:schemeClr val="tx1"/>
        </a:solidFill>
        <a:effectLst/>
      </p:bgPr>
    </p:bg>
    <p:spTree>
      <p:nvGrpSpPr>
        <p:cNvPr id="1" name=""/>
        <p:cNvGrpSpPr/>
        <p:nvPr/>
      </p:nvGrpSpPr>
      <p:grpSpPr>
        <a:xfrm>
          <a:off x="0" y="0"/>
          <a:ext cx="0" cy="0"/>
          <a:chOff x="0" y="0"/>
          <a:chExt cx="0" cy="0"/>
        </a:xfrm>
      </p:grpSpPr>
      <p:sp>
        <p:nvSpPr>
          <p:cNvPr id="1026" name="Title Placeholder 6">
            <a:extLst>
              <a:ext uri="{FF2B5EF4-FFF2-40B4-BE49-F238E27FC236}">
                <a16:creationId xmlns:a16="http://schemas.microsoft.com/office/drawing/2014/main" id="{1FBA405B-91D7-455B-838E-7390C471CAC4}"/>
              </a:ext>
            </a:extLst>
          </p:cNvPr>
          <p:cNvSpPr>
            <a:spLocks noGrp="1"/>
          </p:cNvSpPr>
          <p:nvPr>
            <p:ph type="title"/>
          </p:nvPr>
        </p:nvSpPr>
        <p:spPr bwMode="auto">
          <a:xfrm>
            <a:off x="609759" y="238125"/>
            <a:ext cx="10872444" cy="1106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en-US"/>
              <a:t>Click to edit Master title style</a:t>
            </a:r>
          </a:p>
        </p:txBody>
      </p:sp>
      <p:sp>
        <p:nvSpPr>
          <p:cNvPr id="1027" name="Text Placeholder 7">
            <a:extLst>
              <a:ext uri="{FF2B5EF4-FFF2-40B4-BE49-F238E27FC236}">
                <a16:creationId xmlns:a16="http://schemas.microsoft.com/office/drawing/2014/main" id="{5E3FA78F-9815-470C-AAC7-65118010A9A9}"/>
              </a:ext>
            </a:extLst>
          </p:cNvPr>
          <p:cNvSpPr>
            <a:spLocks noGrp="1"/>
          </p:cNvSpPr>
          <p:nvPr>
            <p:ph type="body" idx="1"/>
          </p:nvPr>
        </p:nvSpPr>
        <p:spPr bwMode="auto">
          <a:xfrm>
            <a:off x="600231" y="1517650"/>
            <a:ext cx="10881972" cy="46545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en-US"/>
              <a:t>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4" name="Rectangle 3">
            <a:extLst>
              <a:ext uri="{FF2B5EF4-FFF2-40B4-BE49-F238E27FC236}">
                <a16:creationId xmlns:a16="http://schemas.microsoft.com/office/drawing/2014/main" id="{2928AFCB-3188-4961-AAEE-DB4C7846ECE6}"/>
              </a:ext>
            </a:extLst>
          </p:cNvPr>
          <p:cNvSpPr/>
          <p:nvPr/>
        </p:nvSpPr>
        <p:spPr>
          <a:xfrm>
            <a:off x="1" y="1"/>
            <a:ext cx="12192000" cy="144463"/>
          </a:xfrm>
          <a:prstGeom prst="rect">
            <a:avLst/>
          </a:prstGeom>
          <a:gradFill>
            <a:gsLst>
              <a:gs pos="0">
                <a:schemeClr val="tx1"/>
              </a:gs>
              <a:gs pos="50000">
                <a:schemeClr val="tx1">
                  <a:lumMod val="50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sp>
        <p:nvSpPr>
          <p:cNvPr id="6" name="Rectangle 5">
            <a:extLst>
              <a:ext uri="{FF2B5EF4-FFF2-40B4-BE49-F238E27FC236}">
                <a16:creationId xmlns:a16="http://schemas.microsoft.com/office/drawing/2014/main" id="{507A185B-7FCD-47CF-95BF-44DC96F2E8FE}"/>
              </a:ext>
            </a:extLst>
          </p:cNvPr>
          <p:cNvSpPr/>
          <p:nvPr userDrawn="1"/>
        </p:nvSpPr>
        <p:spPr>
          <a:xfrm>
            <a:off x="1" y="1"/>
            <a:ext cx="12192000" cy="144463"/>
          </a:xfrm>
          <a:prstGeom prst="rect">
            <a:avLst/>
          </a:prstGeom>
          <a:gradFill>
            <a:gsLst>
              <a:gs pos="0">
                <a:schemeClr val="tx1"/>
              </a:gs>
              <a:gs pos="50000">
                <a:schemeClr val="tx1">
                  <a:lumMod val="75000"/>
                </a:schemeClr>
              </a:gs>
              <a:gs pos="100000">
                <a:schemeClr val="tx1"/>
              </a:gs>
            </a:gsLst>
            <a:lin ang="114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endParaRPr lang="en-US" dirty="0"/>
          </a:p>
        </p:txBody>
      </p:sp>
      <p:cxnSp>
        <p:nvCxnSpPr>
          <p:cNvPr id="8" name="Straight Connector 7">
            <a:extLst>
              <a:ext uri="{FF2B5EF4-FFF2-40B4-BE49-F238E27FC236}">
                <a16:creationId xmlns:a16="http://schemas.microsoft.com/office/drawing/2014/main" id="{DFEB3B6D-B8AE-4726-B830-C447FAD3394B}"/>
              </a:ext>
            </a:extLst>
          </p:cNvPr>
          <p:cNvCxnSpPr/>
          <p:nvPr userDrawn="1"/>
        </p:nvCxnSpPr>
        <p:spPr>
          <a:xfrm>
            <a:off x="1" y="6745288"/>
            <a:ext cx="12192000" cy="0"/>
          </a:xfrm>
          <a:prstGeom prst="line">
            <a:avLst/>
          </a:prstGeom>
          <a:ln w="19050">
            <a:solidFill>
              <a:srgbClr val="F47D55"/>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45712330"/>
      </p:ext>
    </p:extLst>
  </p:cSld>
  <p:clrMap bg1="dk2" tx1="lt1" bg2="dk1" tx2="lt2" accent1="accent1" accent2="accent2" accent3="accent3" accent4="accent4" accent5="accent5" accent6="accent6" hlink="hlink" folHlink="folHlink"/>
  <p:sldLayoutIdLst>
    <p:sldLayoutId id="2147484680" r:id="rId1"/>
    <p:sldLayoutId id="2147484655" r:id="rId2"/>
    <p:sldLayoutId id="2147484656" r:id="rId3"/>
    <p:sldLayoutId id="2147484663" r:id="rId4"/>
    <p:sldLayoutId id="2147484657" r:id="rId5"/>
    <p:sldLayoutId id="2147484658" r:id="rId6"/>
    <p:sldLayoutId id="2147484664" r:id="rId7"/>
    <p:sldLayoutId id="2147484659" r:id="rId8"/>
    <p:sldLayoutId id="2147484667" r:id="rId9"/>
    <p:sldLayoutId id="2147484660" r:id="rId10"/>
    <p:sldLayoutId id="2147484665" r:id="rId11"/>
    <p:sldLayoutId id="2147484661" r:id="rId12"/>
    <p:sldLayoutId id="2147484666" r:id="rId13"/>
    <p:sldLayoutId id="2147484662" r:id="rId14"/>
  </p:sldLayoutIdLst>
  <p:txStyles>
    <p:titleStyle>
      <a:lvl1pPr algn="l" rtl="0" eaLnBrk="1" fontAlgn="base" hangingPunct="1">
        <a:spcBef>
          <a:spcPct val="0"/>
        </a:spcBef>
        <a:spcAft>
          <a:spcPct val="0"/>
        </a:spcAft>
        <a:defRPr sz="3600" b="1">
          <a:solidFill>
            <a:schemeClr val="bg2"/>
          </a:solidFill>
          <a:latin typeface="Calibri" panose="020F0502020204030204" pitchFamily="34" charset="0"/>
          <a:ea typeface="+mj-ea"/>
          <a:cs typeface="+mj-cs"/>
        </a:defRPr>
      </a:lvl1pPr>
      <a:lvl2pPr algn="l" rtl="0" eaLnBrk="1" fontAlgn="base" hangingPunct="1">
        <a:spcBef>
          <a:spcPct val="0"/>
        </a:spcBef>
        <a:spcAft>
          <a:spcPct val="0"/>
        </a:spcAft>
        <a:defRPr sz="3600" b="1">
          <a:solidFill>
            <a:schemeClr val="tx2"/>
          </a:solidFill>
          <a:latin typeface="Arial" charset="0"/>
        </a:defRPr>
      </a:lvl2pPr>
      <a:lvl3pPr algn="l" rtl="0" eaLnBrk="1" fontAlgn="base" hangingPunct="1">
        <a:spcBef>
          <a:spcPct val="0"/>
        </a:spcBef>
        <a:spcAft>
          <a:spcPct val="0"/>
        </a:spcAft>
        <a:defRPr sz="3600" b="1">
          <a:solidFill>
            <a:schemeClr val="tx2"/>
          </a:solidFill>
          <a:latin typeface="Arial" charset="0"/>
        </a:defRPr>
      </a:lvl3pPr>
      <a:lvl4pPr algn="l" rtl="0" eaLnBrk="1" fontAlgn="base" hangingPunct="1">
        <a:spcBef>
          <a:spcPct val="0"/>
        </a:spcBef>
        <a:spcAft>
          <a:spcPct val="0"/>
        </a:spcAft>
        <a:defRPr sz="3600" b="1">
          <a:solidFill>
            <a:schemeClr val="tx2"/>
          </a:solidFill>
          <a:latin typeface="Arial" charset="0"/>
        </a:defRPr>
      </a:lvl4pPr>
      <a:lvl5pPr algn="l" rtl="0" eaLnBrk="1" fontAlgn="base" hangingPunct="1">
        <a:spcBef>
          <a:spcPct val="0"/>
        </a:spcBef>
        <a:spcAft>
          <a:spcPct val="0"/>
        </a:spcAft>
        <a:defRPr sz="3600" b="1">
          <a:solidFill>
            <a:schemeClr val="tx2"/>
          </a:solidFill>
          <a:latin typeface="Arial" charset="0"/>
        </a:defRPr>
      </a:lvl5pPr>
      <a:lvl6pPr marL="457200" algn="l" rtl="0" eaLnBrk="1" fontAlgn="base" hangingPunct="1">
        <a:spcBef>
          <a:spcPct val="0"/>
        </a:spcBef>
        <a:spcAft>
          <a:spcPct val="0"/>
        </a:spcAft>
        <a:defRPr sz="3500" b="1">
          <a:solidFill>
            <a:schemeClr val="tx2"/>
          </a:solidFill>
          <a:latin typeface="Arial" charset="0"/>
        </a:defRPr>
      </a:lvl6pPr>
      <a:lvl7pPr marL="914400" algn="l" rtl="0" eaLnBrk="1" fontAlgn="base" hangingPunct="1">
        <a:spcBef>
          <a:spcPct val="0"/>
        </a:spcBef>
        <a:spcAft>
          <a:spcPct val="0"/>
        </a:spcAft>
        <a:defRPr sz="3500" b="1">
          <a:solidFill>
            <a:schemeClr val="tx2"/>
          </a:solidFill>
          <a:latin typeface="Arial" charset="0"/>
        </a:defRPr>
      </a:lvl7pPr>
      <a:lvl8pPr marL="1371600" algn="l" rtl="0" eaLnBrk="1" fontAlgn="base" hangingPunct="1">
        <a:spcBef>
          <a:spcPct val="0"/>
        </a:spcBef>
        <a:spcAft>
          <a:spcPct val="0"/>
        </a:spcAft>
        <a:defRPr sz="3500" b="1">
          <a:solidFill>
            <a:schemeClr val="tx2"/>
          </a:solidFill>
          <a:latin typeface="Arial" charset="0"/>
        </a:defRPr>
      </a:lvl8pPr>
      <a:lvl9pPr marL="1828800" algn="l" rtl="0" eaLnBrk="1" fontAlgn="base" hangingPunct="1">
        <a:spcBef>
          <a:spcPct val="0"/>
        </a:spcBef>
        <a:spcAft>
          <a:spcPct val="0"/>
        </a:spcAft>
        <a:defRPr sz="3500" b="1">
          <a:solidFill>
            <a:schemeClr val="tx2"/>
          </a:solidFill>
          <a:latin typeface="Arial" charset="0"/>
        </a:defRPr>
      </a:lvl9pPr>
    </p:titleStyle>
    <p:body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15:guide id="1" orient="horz" pos="2160" userDrawn="1">
          <p15:clr>
            <a:srgbClr val="F26B43"/>
          </p15:clr>
        </p15:guide>
        <p15:guide id="2" pos="3840" userDrawn="1">
          <p15:clr>
            <a:srgbClr val="F26B43"/>
          </p15:clr>
        </p15:guide>
      </p15:sldGuideLst>
    </p:ext>
  </p:extLst>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xml.rels><?xml version="1.0" encoding="UTF-8" standalone="yes"?>
<Relationships xmlns="http://schemas.openxmlformats.org/package/2006/relationships"><Relationship Id="rId3" Type="http://schemas.openxmlformats.org/officeDocument/2006/relationships/hyperlink" Target="mailto:permissions@clinicaloptions.com" TargetMode="External"/><Relationship Id="rId2" Type="http://schemas.openxmlformats.org/officeDocument/2006/relationships/notesSlide" Target="../notesSlides/notesSlide2.xml"/><Relationship Id="rId1" Type="http://schemas.openxmlformats.org/officeDocument/2006/relationships/slideLayout" Target="../slideLayouts/slideLayout3.xml"/><Relationship Id="rId5" Type="http://schemas.openxmlformats.org/officeDocument/2006/relationships/image" Target="../media/image1.png"/><Relationship Id="rId4" Type="http://schemas.openxmlformats.org/officeDocument/2006/relationships/hyperlink" Target="http://www.clinicaloptions.com/" TargetMode="Externa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4.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4.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www.clinicaloptions.com/" TargetMode="External"/><Relationship Id="rId2" Type="http://schemas.openxmlformats.org/officeDocument/2006/relationships/notesSlide" Target="../notesSlides/notesSlide10.xml"/><Relationship Id="rId1" Type="http://schemas.openxmlformats.org/officeDocument/2006/relationships/slideLayout" Target="../slideLayouts/slideLayout14.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1" name="Rectangle 15">
            <a:extLst>
              <a:ext uri="{FF2B5EF4-FFF2-40B4-BE49-F238E27FC236}">
                <a16:creationId xmlns:a16="http://schemas.microsoft.com/office/drawing/2014/main" id="{4D67E167-2F37-481F-AB26-A6E236679EF3}"/>
              </a:ext>
            </a:extLst>
          </p:cNvPr>
          <p:cNvSpPr>
            <a:spLocks noGrp="1" noChangeArrowheads="1"/>
          </p:cNvSpPr>
          <p:nvPr>
            <p:ph type="ctrTitle"/>
          </p:nvPr>
        </p:nvSpPr>
        <p:spPr/>
        <p:txBody>
          <a:bodyPr>
            <a:normAutofit/>
          </a:bodyPr>
          <a:lstStyle/>
          <a:p>
            <a:r>
              <a:rPr lang="en-US" altLang="en-US" sz="4000" dirty="0"/>
              <a:t>NORPACT-1: Neoadjuvant </a:t>
            </a:r>
            <a:br>
              <a:rPr lang="en-US" altLang="en-US" sz="4000" dirty="0"/>
            </a:br>
            <a:r>
              <a:rPr lang="en-US" altLang="en-US" sz="4000" dirty="0"/>
              <a:t>FOLFIRINOX vs Upfront Surgery in </a:t>
            </a:r>
            <a:br>
              <a:rPr lang="en-US" altLang="en-US" sz="4000" dirty="0"/>
            </a:br>
            <a:r>
              <a:rPr lang="en-US" altLang="en-US" sz="4000" dirty="0"/>
              <a:t>Resectable Pancreatic Head Cancer</a:t>
            </a:r>
            <a:endParaRPr lang="en-US" altLang="en-US" sz="4000" dirty="0">
              <a:highlight>
                <a:srgbClr val="FFFF00"/>
              </a:highlight>
            </a:endParaRPr>
          </a:p>
        </p:txBody>
      </p:sp>
      <p:sp>
        <p:nvSpPr>
          <p:cNvPr id="9" name="Text Box 21">
            <a:extLst>
              <a:ext uri="{FF2B5EF4-FFF2-40B4-BE49-F238E27FC236}">
                <a16:creationId xmlns:a16="http://schemas.microsoft.com/office/drawing/2014/main" id="{29C97272-D98D-4B80-A5DE-809F0B118B50}"/>
              </a:ext>
            </a:extLst>
          </p:cNvPr>
          <p:cNvSpPr txBox="1">
            <a:spLocks noChangeArrowheads="1"/>
          </p:cNvSpPr>
          <p:nvPr/>
        </p:nvSpPr>
        <p:spPr bwMode="auto">
          <a:xfrm>
            <a:off x="423864" y="6386763"/>
            <a:ext cx="6442157" cy="2585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0" fontAlgn="base" latinLnBrk="0" hangingPunct="0">
              <a:lnSpc>
                <a:spcPct val="90000"/>
              </a:lnSpc>
              <a:spcBef>
                <a:spcPts val="1000"/>
              </a:spcBef>
              <a:spcAft>
                <a:spcPts val="700"/>
              </a:spcAft>
              <a:buClr>
                <a:srgbClr val="FEFDDE"/>
              </a:buClr>
              <a:buSzTx/>
              <a:buFont typeface="Wingdings" panose="05000000000000000000" pitchFamily="2" charset="2"/>
              <a:buNone/>
              <a:tabLst/>
              <a:defRPr/>
            </a:pPr>
            <a:r>
              <a:rPr kumimoji="0" lang="en-US" sz="1200" b="0" i="0" u="none" strike="noStrike" kern="1200" cap="none" spc="0" normalizeH="0" baseline="0" noProof="0" dirty="0">
                <a:ln>
                  <a:noFill/>
                </a:ln>
                <a:solidFill>
                  <a:srgbClr val="000000"/>
                </a:solidFill>
                <a:effectLst/>
                <a:uLnTx/>
                <a:uFillTx/>
                <a:latin typeface="Calibri" panose="020F0502020204030204" pitchFamily="34" charset="0"/>
                <a:ea typeface="+mn-ea"/>
                <a:cs typeface="Arial" panose="020B0604020202020204" pitchFamily="34" charset="0"/>
              </a:rPr>
              <a:t>Supported by educational grants from Merck Sharp &amp; Dohme Corp., Novocure, and Seagen.</a:t>
            </a:r>
          </a:p>
        </p:txBody>
      </p:sp>
      <p:sp>
        <p:nvSpPr>
          <p:cNvPr id="8" name="Rectangle 14">
            <a:extLst>
              <a:ext uri="{FF2B5EF4-FFF2-40B4-BE49-F238E27FC236}">
                <a16:creationId xmlns:a16="http://schemas.microsoft.com/office/drawing/2014/main" id="{328D7AB2-A3C4-7A9B-99B6-4DD66A38D85A}"/>
              </a:ext>
            </a:extLst>
          </p:cNvPr>
          <p:cNvSpPr txBox="1">
            <a:spLocks noChangeArrowheads="1"/>
          </p:cNvSpPr>
          <p:nvPr/>
        </p:nvSpPr>
        <p:spPr bwMode="invGray">
          <a:xfrm>
            <a:off x="704850" y="3221038"/>
            <a:ext cx="6714624" cy="815975"/>
          </a:xfrm>
          <a:prstGeom prst="rect">
            <a:avLst/>
          </a:prstGeom>
          <a:noFill/>
          <a:ln>
            <a:noFill/>
          </a:ln>
        </p:spPr>
        <p:txBody>
          <a:bodyPr lIns="91440" tIns="45720" rIns="91440" bIns="45720" anchor="t"/>
          <a:lstStyle>
            <a:lvl1pPr marL="0" indent="0" algn="l" rtl="0" eaLnBrk="0" fontAlgn="base" hangingPunct="0">
              <a:lnSpc>
                <a:spcPct val="100000"/>
              </a:lnSpc>
              <a:spcBef>
                <a:spcPts val="1000"/>
              </a:spcBef>
              <a:spcAft>
                <a:spcPts val="700"/>
              </a:spcAft>
              <a:buClr>
                <a:srgbClr val="FEFDDE"/>
              </a:buClr>
              <a:buFont typeface="Wingdings" pitchFamily="2" charset="2"/>
              <a:buNone/>
              <a:defRPr sz="1800" b="0">
                <a:solidFill>
                  <a:schemeClr val="tx1"/>
                </a:solidFill>
                <a:latin typeface="+mn-lt"/>
                <a:ea typeface="+mn-ea"/>
                <a:cs typeface="+mn-cs"/>
              </a:defRPr>
            </a:lvl1pPr>
            <a:lvl2pPr marL="742950" indent="-285750" algn="l" rtl="0" eaLnBrk="0" fontAlgn="base" hangingPunct="0">
              <a:lnSpc>
                <a:spcPct val="90000"/>
              </a:lnSpc>
              <a:spcBef>
                <a:spcPts val="1000"/>
              </a:spcBef>
              <a:spcAft>
                <a:spcPts val="700"/>
              </a:spcAft>
              <a:buClr>
                <a:srgbClr val="FEFDDE"/>
              </a:buClr>
              <a:buFont typeface="Arial" charset="0"/>
              <a:buChar char="–"/>
              <a:defRPr sz="2400">
                <a:solidFill>
                  <a:srgbClr val="FEFDDE"/>
                </a:solidFill>
                <a:latin typeface="+mn-lt"/>
              </a:defRPr>
            </a:lvl2pPr>
            <a:lvl3pPr marL="1143000" indent="-228600" algn="l" rtl="0" eaLnBrk="0" fontAlgn="base" hangingPunct="0">
              <a:lnSpc>
                <a:spcPct val="90000"/>
              </a:lnSpc>
              <a:spcBef>
                <a:spcPts val="1000"/>
              </a:spcBef>
              <a:spcAft>
                <a:spcPts val="700"/>
              </a:spcAft>
              <a:buClr>
                <a:srgbClr val="FEFDDE"/>
              </a:buClr>
              <a:buFont typeface="Arial" charset="0"/>
              <a:buChar char="–"/>
              <a:defRPr sz="2200">
                <a:solidFill>
                  <a:srgbClr val="FEFDDE"/>
                </a:solidFill>
                <a:latin typeface="+mn-lt"/>
              </a:defRPr>
            </a:lvl3pPr>
            <a:lvl4pPr marL="1600200" indent="-228600" algn="l" rtl="0" eaLnBrk="0" fontAlgn="base" hangingPunct="0">
              <a:lnSpc>
                <a:spcPct val="90000"/>
              </a:lnSpc>
              <a:spcBef>
                <a:spcPts val="1000"/>
              </a:spcBef>
              <a:spcAft>
                <a:spcPts val="700"/>
              </a:spcAft>
              <a:buClr>
                <a:srgbClr val="FEFDDE"/>
              </a:buClr>
              <a:buFont typeface="Arial" charset="0"/>
              <a:buChar char="–"/>
              <a:defRPr sz="2000">
                <a:solidFill>
                  <a:srgbClr val="FEFDDE"/>
                </a:solidFill>
                <a:latin typeface="+mn-lt"/>
              </a:defRPr>
            </a:lvl4pPr>
            <a:lvl5pPr marL="2057400" indent="-228600" algn="l" rtl="0" eaLnBrk="0" fontAlgn="base" hangingPunct="0">
              <a:lnSpc>
                <a:spcPct val="90000"/>
              </a:lnSpc>
              <a:spcBef>
                <a:spcPts val="1000"/>
              </a:spcBef>
              <a:spcAft>
                <a:spcPts val="700"/>
              </a:spcAft>
              <a:buClr>
                <a:srgbClr val="FEFDDE"/>
              </a:buClr>
              <a:buFont typeface="Arial" charset="0"/>
              <a:buChar char="–"/>
              <a:defRPr>
                <a:solidFill>
                  <a:srgbClr val="FEFDDE"/>
                </a:solidFill>
                <a:latin typeface="+mn-lt"/>
              </a:defRPr>
            </a:lvl5pPr>
            <a:lvl6pPr marL="25146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fontAlgn="base">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marR="0" lvl="0" indent="0" algn="l" defTabSz="914400" rtl="0" eaLnBrk="1" fontAlgn="base" latinLnBrk="0" hangingPunct="1">
              <a:lnSpc>
                <a:spcPct val="100000"/>
              </a:lnSpc>
              <a:spcBef>
                <a:spcPct val="0"/>
              </a:spcBef>
              <a:spcAft>
                <a:spcPct val="0"/>
              </a:spcAft>
              <a:buClr>
                <a:srgbClr val="FEFDDE"/>
              </a:buClr>
              <a:buSzTx/>
              <a:buFont typeface="Wingdings" pitchFamily="2" charset="2"/>
              <a:buNone/>
              <a:tabLst/>
              <a:defRPr/>
            </a:pPr>
            <a:r>
              <a:rPr kumimoji="0" lang="en-US" sz="2200" b="1" i="0" u="none" strike="noStrike" kern="0" cap="none" spc="0" normalizeH="0" baseline="0" noProof="0" dirty="0">
                <a:ln>
                  <a:noFill/>
                </a:ln>
                <a:solidFill>
                  <a:srgbClr val="455560"/>
                </a:solidFill>
                <a:effectLst/>
                <a:uLnTx/>
                <a:uFillTx/>
                <a:latin typeface="Calibri"/>
                <a:ea typeface="+mn-ea"/>
                <a:cs typeface="Calibri"/>
              </a:rPr>
              <a:t>CCO Independent Conference Highlights*</a:t>
            </a:r>
            <a:br>
              <a:rPr kumimoji="0" lang="en-US" sz="2200" b="1" i="0" u="none" strike="noStrike" kern="0" cap="none" spc="0" normalizeH="0" baseline="0" noProof="0" dirty="0">
                <a:ln>
                  <a:noFill/>
                </a:ln>
                <a:solidFill>
                  <a:srgbClr val="FFFFFF"/>
                </a:solidFill>
                <a:effectLst/>
                <a:uLnTx/>
                <a:uFillTx/>
                <a:latin typeface="Calibri" panose="020F0502020204030204" pitchFamily="34" charset="0"/>
                <a:ea typeface="+mn-ea"/>
                <a:cs typeface="+mn-cs"/>
              </a:rPr>
            </a:br>
            <a:r>
              <a:rPr kumimoji="0" lang="en-US" sz="1600" b="0" i="0" u="none" strike="noStrike" kern="0" cap="none" spc="0" normalizeH="0" baseline="0" noProof="0" dirty="0">
                <a:ln>
                  <a:noFill/>
                </a:ln>
                <a:solidFill>
                  <a:srgbClr val="455560"/>
                </a:solidFill>
                <a:effectLst/>
                <a:uLnTx/>
                <a:uFillTx/>
                <a:latin typeface="Calibri"/>
                <a:ea typeface="+mn-ea"/>
                <a:cs typeface="Calibri"/>
              </a:rPr>
              <a:t>of the </a:t>
            </a:r>
            <a:r>
              <a:rPr kumimoji="0" lang="en-US" sz="1600" b="0" i="1" u="none" strike="noStrike" kern="0" cap="none" spc="0" normalizeH="0" baseline="0" noProof="0" dirty="0">
                <a:ln>
                  <a:noFill/>
                </a:ln>
                <a:solidFill>
                  <a:srgbClr val="455560"/>
                </a:solidFill>
                <a:effectLst/>
                <a:uLnTx/>
                <a:uFillTx/>
                <a:latin typeface="Calibri"/>
                <a:ea typeface="+mn-ea"/>
                <a:cs typeface="Calibri"/>
              </a:rPr>
              <a:t>2023 ASCO Annual Meeting, June 2-6, 2023, Chicago, Illinois</a:t>
            </a:r>
            <a:endParaRPr kumimoji="0" lang="en-US" altLang="en-US" sz="1600" b="0" i="0" u="none" strike="noStrike" kern="0" cap="none" spc="0" normalizeH="0" baseline="0" noProof="0" dirty="0">
              <a:ln>
                <a:noFill/>
              </a:ln>
              <a:solidFill>
                <a:srgbClr val="455560"/>
              </a:solidFill>
              <a:effectLst/>
              <a:uLnTx/>
              <a:uFillTx/>
              <a:latin typeface="Calibri"/>
              <a:ea typeface="+mn-ea"/>
              <a:cs typeface="Calibri"/>
            </a:endParaRPr>
          </a:p>
        </p:txBody>
      </p:sp>
      <p:sp>
        <p:nvSpPr>
          <p:cNvPr id="10" name="Text Box 10">
            <a:extLst>
              <a:ext uri="{FF2B5EF4-FFF2-40B4-BE49-F238E27FC236}">
                <a16:creationId xmlns:a16="http://schemas.microsoft.com/office/drawing/2014/main" id="{9DD34F7F-8687-0019-5A3B-63E66E42736B}"/>
              </a:ext>
            </a:extLst>
          </p:cNvPr>
          <p:cNvSpPr txBox="1">
            <a:spLocks noChangeArrowheads="1"/>
          </p:cNvSpPr>
          <p:nvPr/>
        </p:nvSpPr>
        <p:spPr bwMode="gray">
          <a:xfrm>
            <a:off x="704850" y="4081463"/>
            <a:ext cx="4879975" cy="339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marL="0" marR="0" lvl="0" indent="0" algn="l" defTabSz="914400" rtl="0" eaLnBrk="1" fontAlgn="base" latinLnBrk="0" hangingPunct="1">
              <a:lnSpc>
                <a:spcPct val="100000"/>
              </a:lnSpc>
              <a:spcBef>
                <a:spcPct val="50000"/>
              </a:spcBef>
              <a:spcAft>
                <a:spcPct val="0"/>
              </a:spcAft>
              <a:buClrTx/>
              <a:buSzTx/>
              <a:buFontTx/>
              <a:buNone/>
              <a:tabLst/>
              <a:defRPr/>
            </a:pPr>
            <a:r>
              <a:rPr kumimoji="0" lang="en-US" altLang="en-US" sz="8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*CCO is an independent medical education company that provides state-of-the-art medical information to healthcare professionals through conference coverage and other educational programs.</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7" name="Rectangle 4">
            <a:extLst>
              <a:ext uri="{FF2B5EF4-FFF2-40B4-BE49-F238E27FC236}">
                <a16:creationId xmlns:a16="http://schemas.microsoft.com/office/drawing/2014/main" id="{627830F4-E071-4AE8-8343-0B4C4AA4AAAE}"/>
              </a:ext>
            </a:extLst>
          </p:cNvPr>
          <p:cNvSpPr>
            <a:spLocks noGrp="1" noChangeArrowheads="1"/>
          </p:cNvSpPr>
          <p:nvPr>
            <p:ph idx="1"/>
          </p:nvPr>
        </p:nvSpPr>
        <p:spPr/>
        <p:txBody>
          <a:bodyPr/>
          <a:lstStyle/>
          <a:p>
            <a:pPr marL="346075" indent="-346075">
              <a:buSzPts val="2400"/>
              <a:defRPr/>
            </a:pPr>
            <a:r>
              <a:rPr lang="en-US" altLang="en-US" dirty="0"/>
              <a:t>Please feel free to use and share some or all of these slides in your noncommercial presentations to colleagues or patients</a:t>
            </a:r>
          </a:p>
          <a:p>
            <a:pPr marL="346075" indent="-346075">
              <a:buSzPts val="2400"/>
              <a:defRPr/>
            </a:pPr>
            <a:r>
              <a:rPr lang="en-US" altLang="en-US" dirty="0"/>
              <a:t>When using our slides, please retain the source attribution:</a:t>
            </a:r>
            <a:br>
              <a:rPr lang="en-US" altLang="en-US" dirty="0"/>
            </a:br>
            <a:br>
              <a:rPr lang="en-US" altLang="en-US" dirty="0"/>
            </a:br>
            <a:endParaRPr lang="en-US" altLang="en-US" dirty="0"/>
          </a:p>
          <a:p>
            <a:pPr eaLnBrk="1" hangingPunct="1">
              <a:defRPr/>
            </a:pPr>
            <a:endParaRPr lang="en-US" altLang="en-US" sz="2000" dirty="0"/>
          </a:p>
          <a:p>
            <a:pPr eaLnBrk="1" hangingPunct="1">
              <a:defRPr/>
            </a:pPr>
            <a:r>
              <a:rPr lang="en-GB" dirty="0"/>
              <a:t>These slides may not be published, posted online, or used in commercial presentations without permission. </a:t>
            </a:r>
            <a:r>
              <a:rPr lang="en-US" dirty="0"/>
              <a:t>Please contact </a:t>
            </a:r>
            <a:r>
              <a:rPr lang="en-US" dirty="0">
                <a:hlinkClick r:id="rId3"/>
              </a:rPr>
              <a:t>permissions@clinicaloptions.com</a:t>
            </a:r>
            <a:r>
              <a:rPr lang="en-US" dirty="0"/>
              <a:t> for details</a:t>
            </a:r>
          </a:p>
        </p:txBody>
      </p:sp>
      <p:sp>
        <p:nvSpPr>
          <p:cNvPr id="36866" name="Rectangle 2">
            <a:extLst>
              <a:ext uri="{FF2B5EF4-FFF2-40B4-BE49-F238E27FC236}">
                <a16:creationId xmlns:a16="http://schemas.microsoft.com/office/drawing/2014/main" id="{FE1ADE93-F242-493E-A0A5-BCE8366B9801}"/>
              </a:ext>
            </a:extLst>
          </p:cNvPr>
          <p:cNvSpPr>
            <a:spLocks noGrp="1" noChangeArrowheads="1"/>
          </p:cNvSpPr>
          <p:nvPr>
            <p:ph type="title"/>
          </p:nvPr>
        </p:nvSpPr>
        <p:spPr/>
        <p:txBody>
          <a:bodyPr/>
          <a:lstStyle/>
          <a:p>
            <a:pPr eaLnBrk="1" hangingPunct="1"/>
            <a:r>
              <a:rPr lang="en-US" altLang="en-US" dirty="0"/>
              <a:t>About These Slides</a:t>
            </a:r>
          </a:p>
        </p:txBody>
      </p:sp>
      <p:grpSp>
        <p:nvGrpSpPr>
          <p:cNvPr id="8" name="Group 7">
            <a:extLst>
              <a:ext uri="{FF2B5EF4-FFF2-40B4-BE49-F238E27FC236}">
                <a16:creationId xmlns:a16="http://schemas.microsoft.com/office/drawing/2014/main" id="{59116265-F217-C600-FAC6-FE32BCA6725D}"/>
              </a:ext>
            </a:extLst>
          </p:cNvPr>
          <p:cNvGrpSpPr/>
          <p:nvPr/>
        </p:nvGrpSpPr>
        <p:grpSpPr>
          <a:xfrm>
            <a:off x="4156075" y="3434848"/>
            <a:ext cx="4509943" cy="615278"/>
            <a:chOff x="4156075" y="3330939"/>
            <a:chExt cx="4509943" cy="615278"/>
          </a:xfrm>
        </p:grpSpPr>
        <p:sp>
          <p:nvSpPr>
            <p:cNvPr id="9" name="Rectangle 7">
              <a:extLst>
                <a:ext uri="{FF2B5EF4-FFF2-40B4-BE49-F238E27FC236}">
                  <a16:creationId xmlns:a16="http://schemas.microsoft.com/office/drawing/2014/main" id="{51E578EA-A991-252D-7440-A9C0521F2317}"/>
                </a:ext>
              </a:extLst>
            </p:cNvPr>
            <p:cNvSpPr>
              <a:spLocks noChangeArrowheads="1"/>
            </p:cNvSpPr>
            <p:nvPr/>
          </p:nvSpPr>
          <p:spPr bwMode="auto">
            <a:xfrm>
              <a:off x="4156075" y="3546107"/>
              <a:ext cx="3479671"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2000" b="0" dirty="0">
                  <a:solidFill>
                    <a:schemeClr val="bg2"/>
                  </a:solidFill>
                  <a:latin typeface="Calibri" panose="020F0502020204030204" pitchFamily="34" charset="0"/>
                </a:rPr>
                <a:t>Slide credit: </a:t>
              </a:r>
              <a:r>
                <a:rPr lang="en-US" altLang="en-US" sz="2000" b="0" dirty="0">
                  <a:solidFill>
                    <a:schemeClr val="bg2"/>
                  </a:solidFill>
                  <a:latin typeface="Calibri" panose="020F0502020204030204" pitchFamily="34" charset="0"/>
                  <a:hlinkClick r:id="rId4"/>
                </a:rPr>
                <a:t>clinicaloptions.com</a:t>
              </a:r>
              <a:endParaRPr lang="en-US" altLang="en-US" sz="2000" b="0" dirty="0">
                <a:solidFill>
                  <a:schemeClr val="bg2"/>
                </a:solidFill>
                <a:latin typeface="Calibri" panose="020F0502020204030204" pitchFamily="34" charset="0"/>
              </a:endParaRPr>
            </a:p>
          </p:txBody>
        </p:sp>
        <p:pic>
          <p:nvPicPr>
            <p:cNvPr id="10" name="Picture 9">
              <a:extLst>
                <a:ext uri="{FF2B5EF4-FFF2-40B4-BE49-F238E27FC236}">
                  <a16:creationId xmlns:a16="http://schemas.microsoft.com/office/drawing/2014/main" id="{F10A7A64-40AF-C4DC-21AB-4C79615979D0}"/>
                </a:ext>
              </a:extLst>
            </p:cNvPr>
            <p:cNvPicPr>
              <a:picLocks noChangeAspect="1"/>
            </p:cNvPicPr>
            <p:nvPr/>
          </p:nvPicPr>
          <p:blipFill>
            <a:blip r:embed="rId5">
              <a:extLst>
                <a:ext uri="{28A0092B-C50C-407E-A947-70E740481C1C}">
                  <a14:useLocalDpi xmlns:a14="http://schemas.microsoft.com/office/drawing/2010/main" val="0"/>
                </a:ext>
              </a:extLst>
            </a:blip>
            <a:srcRect/>
            <a:stretch/>
          </p:blipFill>
          <p:spPr>
            <a:xfrm>
              <a:off x="7635745" y="3330939"/>
              <a:ext cx="1030273" cy="549479"/>
            </a:xfrm>
            <a:prstGeom prst="rect">
              <a:avLst/>
            </a:prstGeom>
          </p:spPr>
        </p:pic>
      </p:gr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NORPACT-1: Background</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604675" y="1444035"/>
            <a:ext cx="10877529" cy="4650686"/>
          </a:xfrm>
        </p:spPr>
        <p:txBody>
          <a:bodyPr/>
          <a:lstStyle/>
          <a:p>
            <a:r>
              <a:rPr lang="en-US" altLang="en-US" sz="2300" dirty="0"/>
              <a:t>Complete surgical resection and systemic therapy are associated with the best </a:t>
            </a:r>
            <a:br>
              <a:rPr lang="en-US" altLang="en-US" sz="2300" dirty="0"/>
            </a:br>
            <a:r>
              <a:rPr lang="en-US" altLang="en-US" sz="2300" dirty="0"/>
              <a:t>clinical outcomes in resectable pancreatic cancer</a:t>
            </a:r>
            <a:r>
              <a:rPr lang="en-US" altLang="en-US" sz="2300" baseline="30000" dirty="0"/>
              <a:t>1,2</a:t>
            </a:r>
          </a:p>
          <a:p>
            <a:pPr lvl="1"/>
            <a:r>
              <a:rPr lang="en-US" altLang="en-US" sz="2100" dirty="0"/>
              <a:t>Standard of care is upfront surgery, followed by adjuvant chemotherapy</a:t>
            </a:r>
          </a:p>
          <a:p>
            <a:pPr lvl="1"/>
            <a:r>
              <a:rPr lang="en-US" altLang="en-US" sz="2100" dirty="0"/>
              <a:t>mFOLFIRINOX is the preferred adjuvant regimen for fit patients with resected </a:t>
            </a:r>
            <a:br>
              <a:rPr lang="en-US" altLang="en-US" sz="2100" dirty="0"/>
            </a:br>
            <a:r>
              <a:rPr lang="en-US" altLang="en-US" sz="2100" dirty="0"/>
              <a:t>pancreatic cancer</a:t>
            </a:r>
            <a:endParaRPr lang="en-US" altLang="en-US" sz="2100" baseline="30000" dirty="0"/>
          </a:p>
          <a:p>
            <a:r>
              <a:rPr lang="en-US" altLang="en-US" sz="2300" dirty="0"/>
              <a:t>Use of neoadjuvant therapy has the potential to improve chemotherapy delivery, result in earlier systemic disease control, and improve histopathologic outcomes</a:t>
            </a:r>
            <a:r>
              <a:rPr lang="en-US" altLang="en-US" sz="2300" baseline="30000" dirty="0"/>
              <a:t>1,3</a:t>
            </a:r>
          </a:p>
          <a:p>
            <a:r>
              <a:rPr lang="en-US" altLang="en-US" sz="2300" dirty="0"/>
              <a:t>NORPACT-1 is a phase II trial of FOLFIRINOX prior to surgical resection followed by adjuvant chemotherapy in resectable pancreatic head cancer</a:t>
            </a:r>
            <a:r>
              <a:rPr lang="en-US" altLang="en-US" sz="2300" baseline="30000" dirty="0"/>
              <a:t>4</a:t>
            </a:r>
          </a:p>
          <a:p>
            <a:pPr lvl="1"/>
            <a:r>
              <a:rPr lang="en-US" altLang="en-US" sz="2100" dirty="0"/>
              <a:t>Current analysis reports the efficacy and safety of neoadjuvant FOLFIRINOX vs upfront surgery followed by adjuvant mFOLFIRINOX in the overall patient population</a:t>
            </a:r>
            <a:r>
              <a:rPr lang="en-US" altLang="en-US" sz="2100" baseline="30000" dirty="0"/>
              <a:t>4</a:t>
            </a:r>
          </a:p>
        </p:txBody>
      </p:sp>
      <p:sp>
        <p:nvSpPr>
          <p:cNvPr id="9221" name="Text Box 11">
            <a:extLst>
              <a:ext uri="{FF2B5EF4-FFF2-40B4-BE49-F238E27FC236}">
                <a16:creationId xmlns:a16="http://schemas.microsoft.com/office/drawing/2014/main" id="{0B865CED-4EF9-403A-B72A-0302F40DC9B0}"/>
              </a:ext>
            </a:extLst>
          </p:cNvPr>
          <p:cNvSpPr txBox="1">
            <a:spLocks noChangeArrowheads="1"/>
          </p:cNvSpPr>
          <p:nvPr/>
        </p:nvSpPr>
        <p:spPr bwMode="auto">
          <a:xfrm>
            <a:off x="414339" y="6201074"/>
            <a:ext cx="8010525" cy="4616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None/>
            </a:pPr>
            <a:r>
              <a:rPr lang="en-US" altLang="en-US" sz="1200" b="0" dirty="0">
                <a:solidFill>
                  <a:schemeClr val="bg2"/>
                </a:solidFill>
                <a:latin typeface="Calibri" panose="020F0502020204030204" pitchFamily="34" charset="0"/>
              </a:rPr>
              <a:t>1. Conroy. Curr Opin Oncol. 2023;[Epub]. 2. Lambert. Cancers (Basel). 2021;13:4724.  </a:t>
            </a:r>
          </a:p>
          <a:p>
            <a:pPr eaLnBrk="1" hangingPunct="1">
              <a:lnSpc>
                <a:spcPct val="100000"/>
              </a:lnSpc>
              <a:spcBef>
                <a:spcPct val="0"/>
              </a:spcBef>
              <a:spcAft>
                <a:spcPct val="0"/>
              </a:spcAft>
              <a:buClrTx/>
              <a:buNone/>
            </a:pPr>
            <a:r>
              <a:rPr lang="en-US" altLang="en-US" sz="1200" b="0" dirty="0">
                <a:solidFill>
                  <a:schemeClr val="bg2"/>
                </a:solidFill>
                <a:latin typeface="Calibri" panose="020F0502020204030204" pitchFamily="34" charset="0"/>
              </a:rPr>
              <a:t>3. Suker. Lancet Oncol. 2016;17:801. 4. Labori. ASCO 2023. Abstr LBA4005.</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NORPACT-1: Study Design</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a:xfrm>
            <a:off x="604675" y="1513047"/>
            <a:ext cx="10877529" cy="569752"/>
          </a:xfrm>
        </p:spPr>
        <p:txBody>
          <a:bodyPr/>
          <a:lstStyle/>
          <a:p>
            <a:r>
              <a:rPr lang="en-US" altLang="en-US" sz="2600" dirty="0"/>
              <a:t>Randomized, exploratory, multicenter, unblinded phase II trial</a:t>
            </a:r>
          </a:p>
        </p:txBody>
      </p:sp>
      <p:sp>
        <p:nvSpPr>
          <p:cNvPr id="2" name="Text Box 11">
            <a:extLst>
              <a:ext uri="{FF2B5EF4-FFF2-40B4-BE49-F238E27FC236}">
                <a16:creationId xmlns:a16="http://schemas.microsoft.com/office/drawing/2014/main" id="{D5AB6F68-DF0F-49F6-B53A-5D2F0A94B816}"/>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Labori. ASCO 2023. Abstr LBA4005.</a:t>
            </a:r>
          </a:p>
        </p:txBody>
      </p:sp>
      <p:sp>
        <p:nvSpPr>
          <p:cNvPr id="3" name="Text Box 45">
            <a:extLst>
              <a:ext uri="{FF2B5EF4-FFF2-40B4-BE49-F238E27FC236}">
                <a16:creationId xmlns:a16="http://schemas.microsoft.com/office/drawing/2014/main" id="{1561ADC9-29F4-83A8-F343-5D19B83D8C90}"/>
              </a:ext>
            </a:extLst>
          </p:cNvPr>
          <p:cNvSpPr txBox="1">
            <a:spLocks noChangeArrowheads="1"/>
          </p:cNvSpPr>
          <p:nvPr/>
        </p:nvSpPr>
        <p:spPr bwMode="auto">
          <a:xfrm>
            <a:off x="1058845" y="2397817"/>
            <a:ext cx="2160541" cy="25853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Patients aged &gt;18 yr with radiologically resectable pancreatic head cancer; ECOG PS ≤1; adequate bone marrow, hepatic and renal function</a:t>
            </a:r>
          </a:p>
          <a:p>
            <a:pPr algn="ctr">
              <a:lnSpc>
                <a:spcPct val="100000"/>
              </a:lnSpc>
              <a:spcBef>
                <a:spcPct val="0"/>
              </a:spcBef>
              <a:spcAft>
                <a:spcPct val="0"/>
              </a:spcAft>
              <a:buClrTx/>
              <a:buFontTx/>
              <a:buNone/>
            </a:pPr>
            <a:r>
              <a:rPr lang="en-GB" altLang="en-US" sz="1800" b="0" dirty="0">
                <a:solidFill>
                  <a:schemeClr val="bg1"/>
                </a:solidFill>
                <a:latin typeface="Calibri" panose="020F0502020204030204" pitchFamily="34" charset="0"/>
              </a:rPr>
              <a:t>(N = 140)</a:t>
            </a:r>
            <a:endParaRPr lang="en-US" altLang="en-US" sz="1800" b="0" dirty="0">
              <a:solidFill>
                <a:schemeClr val="bg1"/>
              </a:solidFill>
              <a:latin typeface="Calibri" panose="020F0502020204030204" pitchFamily="34" charset="0"/>
            </a:endParaRPr>
          </a:p>
        </p:txBody>
      </p:sp>
      <p:sp>
        <p:nvSpPr>
          <p:cNvPr id="6" name="Rectangle 49">
            <a:extLst>
              <a:ext uri="{FF2B5EF4-FFF2-40B4-BE49-F238E27FC236}">
                <a16:creationId xmlns:a16="http://schemas.microsoft.com/office/drawing/2014/main" id="{3E140155-A974-BB73-102E-024D3C7BD308}"/>
              </a:ext>
            </a:extLst>
          </p:cNvPr>
          <p:cNvSpPr>
            <a:spLocks noChangeArrowheads="1"/>
          </p:cNvSpPr>
          <p:nvPr/>
        </p:nvSpPr>
        <p:spPr bwMode="auto">
          <a:xfrm>
            <a:off x="4616307" y="2806312"/>
            <a:ext cx="2156651" cy="834184"/>
          </a:xfrm>
          <a:prstGeom prst="rect">
            <a:avLst/>
          </a:prstGeom>
          <a:solidFill>
            <a:schemeClr val="accent1"/>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Upfront surgery</a:t>
            </a:r>
          </a:p>
          <a:p>
            <a:pPr algn="ctr">
              <a:lnSpc>
                <a:spcPct val="100000"/>
              </a:lnSpc>
              <a:spcBef>
                <a:spcPct val="0"/>
              </a:spcBef>
              <a:spcAft>
                <a:spcPct val="0"/>
              </a:spcAft>
              <a:buClrTx/>
              <a:buFontTx/>
              <a:buNone/>
            </a:pPr>
            <a:r>
              <a:rPr lang="en-US" altLang="en-US" sz="1800" b="0" dirty="0">
                <a:solidFill>
                  <a:schemeClr val="tx1"/>
                </a:solidFill>
                <a:latin typeface="Calibri" panose="020F0502020204030204" pitchFamily="34" charset="0"/>
              </a:rPr>
              <a:t>(n = 63)</a:t>
            </a:r>
          </a:p>
        </p:txBody>
      </p:sp>
      <p:sp>
        <p:nvSpPr>
          <p:cNvPr id="7" name="Rectangle 50">
            <a:extLst>
              <a:ext uri="{FF2B5EF4-FFF2-40B4-BE49-F238E27FC236}">
                <a16:creationId xmlns:a16="http://schemas.microsoft.com/office/drawing/2014/main" id="{3BB8451F-D1A3-157A-CFD7-B107DC6CDEB4}"/>
              </a:ext>
            </a:extLst>
          </p:cNvPr>
          <p:cNvSpPr>
            <a:spLocks noChangeArrowheads="1"/>
          </p:cNvSpPr>
          <p:nvPr/>
        </p:nvSpPr>
        <p:spPr bwMode="auto">
          <a:xfrm>
            <a:off x="4613570" y="3858790"/>
            <a:ext cx="2156651" cy="834048"/>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Neoadjuvant </a:t>
            </a:r>
          </a:p>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FOLFIRINOX</a:t>
            </a:r>
          </a:p>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4 cycles </a:t>
            </a:r>
            <a:r>
              <a:rPr lang="en-US" altLang="en-US" sz="1800" b="0" dirty="0">
                <a:solidFill>
                  <a:schemeClr val="tx1"/>
                </a:solidFill>
                <a:latin typeface="Calibri" panose="020F0502020204030204" pitchFamily="34" charset="0"/>
              </a:rPr>
              <a:t>(n = 77)*</a:t>
            </a:r>
          </a:p>
        </p:txBody>
      </p:sp>
      <p:sp>
        <p:nvSpPr>
          <p:cNvPr id="8" name="Line 51">
            <a:extLst>
              <a:ext uri="{FF2B5EF4-FFF2-40B4-BE49-F238E27FC236}">
                <a16:creationId xmlns:a16="http://schemas.microsoft.com/office/drawing/2014/main" id="{BFF7F70A-6B36-4E92-45E9-1FCB277A8AE1}"/>
              </a:ext>
            </a:extLst>
          </p:cNvPr>
          <p:cNvSpPr>
            <a:spLocks noChangeShapeType="1"/>
          </p:cNvSpPr>
          <p:nvPr/>
        </p:nvSpPr>
        <p:spPr bwMode="auto">
          <a:xfrm rot="16200000">
            <a:off x="7079374" y="3997454"/>
            <a:ext cx="0" cy="507999"/>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9" name="Line 52">
            <a:extLst>
              <a:ext uri="{FF2B5EF4-FFF2-40B4-BE49-F238E27FC236}">
                <a16:creationId xmlns:a16="http://schemas.microsoft.com/office/drawing/2014/main" id="{2B15617B-42AC-9179-50F0-5C3DA75F9966}"/>
              </a:ext>
            </a:extLst>
          </p:cNvPr>
          <p:cNvSpPr>
            <a:spLocks noChangeShapeType="1"/>
          </p:cNvSpPr>
          <p:nvPr/>
        </p:nvSpPr>
        <p:spPr bwMode="auto">
          <a:xfrm>
            <a:off x="6853084" y="3186718"/>
            <a:ext cx="2060473" cy="0"/>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0" name="Line 53">
            <a:extLst>
              <a:ext uri="{FF2B5EF4-FFF2-40B4-BE49-F238E27FC236}">
                <a16:creationId xmlns:a16="http://schemas.microsoft.com/office/drawing/2014/main" id="{E0FABEAC-12CF-B974-F96E-70B9DDEB6934}"/>
              </a:ext>
            </a:extLst>
          </p:cNvPr>
          <p:cNvSpPr>
            <a:spLocks noChangeShapeType="1"/>
          </p:cNvSpPr>
          <p:nvPr/>
        </p:nvSpPr>
        <p:spPr bwMode="auto">
          <a:xfrm>
            <a:off x="3216144" y="3829794"/>
            <a:ext cx="1284268" cy="565927"/>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1" name="Line 54">
            <a:extLst>
              <a:ext uri="{FF2B5EF4-FFF2-40B4-BE49-F238E27FC236}">
                <a16:creationId xmlns:a16="http://schemas.microsoft.com/office/drawing/2014/main" id="{B5977D81-CC66-ADE1-5D40-89D80B628399}"/>
              </a:ext>
            </a:extLst>
          </p:cNvPr>
          <p:cNvSpPr>
            <a:spLocks noChangeShapeType="1"/>
          </p:cNvSpPr>
          <p:nvPr/>
        </p:nvSpPr>
        <p:spPr bwMode="auto">
          <a:xfrm flipV="1">
            <a:off x="3216144" y="3112142"/>
            <a:ext cx="1287004" cy="465238"/>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sp>
        <p:nvSpPr>
          <p:cNvPr id="12" name="Rectangle 3">
            <a:extLst>
              <a:ext uri="{FF2B5EF4-FFF2-40B4-BE49-F238E27FC236}">
                <a16:creationId xmlns:a16="http://schemas.microsoft.com/office/drawing/2014/main" id="{4C6B7568-C552-E46C-126B-47C00018F719}"/>
              </a:ext>
            </a:extLst>
          </p:cNvPr>
          <p:cNvSpPr txBox="1">
            <a:spLocks noChangeArrowheads="1"/>
          </p:cNvSpPr>
          <p:nvPr/>
        </p:nvSpPr>
        <p:spPr bwMode="auto">
          <a:xfrm>
            <a:off x="604675" y="5280797"/>
            <a:ext cx="10877529" cy="56975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r>
              <a:rPr lang="en-US" altLang="en-US" sz="2600" kern="0" dirty="0"/>
              <a:t>Primary endpoint: </a:t>
            </a:r>
            <a:r>
              <a:rPr lang="en-US" altLang="en-US" sz="2600" b="0" kern="0" dirty="0"/>
              <a:t>OS</a:t>
            </a:r>
          </a:p>
        </p:txBody>
      </p:sp>
      <p:sp>
        <p:nvSpPr>
          <p:cNvPr id="18" name="Rectangle 50">
            <a:extLst>
              <a:ext uri="{FF2B5EF4-FFF2-40B4-BE49-F238E27FC236}">
                <a16:creationId xmlns:a16="http://schemas.microsoft.com/office/drawing/2014/main" id="{78738125-E35A-7F21-A4BF-D10429E6EF12}"/>
              </a:ext>
            </a:extLst>
          </p:cNvPr>
          <p:cNvSpPr>
            <a:spLocks noChangeArrowheads="1"/>
          </p:cNvSpPr>
          <p:nvPr/>
        </p:nvSpPr>
        <p:spPr bwMode="auto">
          <a:xfrm>
            <a:off x="9026716" y="3842758"/>
            <a:ext cx="2156651" cy="834048"/>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Adjuvant</a:t>
            </a:r>
          </a:p>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mFOLFIRINOX</a:t>
            </a:r>
          </a:p>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8 cycles</a:t>
            </a:r>
          </a:p>
        </p:txBody>
      </p:sp>
      <p:sp>
        <p:nvSpPr>
          <p:cNvPr id="19" name="Rectangle 50">
            <a:extLst>
              <a:ext uri="{FF2B5EF4-FFF2-40B4-BE49-F238E27FC236}">
                <a16:creationId xmlns:a16="http://schemas.microsoft.com/office/drawing/2014/main" id="{F6A96929-9F8D-53A2-B8F6-5BB8D6C57365}"/>
              </a:ext>
            </a:extLst>
          </p:cNvPr>
          <p:cNvSpPr>
            <a:spLocks noChangeArrowheads="1"/>
          </p:cNvSpPr>
          <p:nvPr/>
        </p:nvSpPr>
        <p:spPr bwMode="auto">
          <a:xfrm>
            <a:off x="9026716" y="2769694"/>
            <a:ext cx="2156651" cy="834048"/>
          </a:xfrm>
          <a:prstGeom prst="rect">
            <a:avLst/>
          </a:prstGeom>
          <a:solidFill>
            <a:schemeClr val="accent3"/>
          </a:solidFill>
          <a:ln>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Adjuvant</a:t>
            </a:r>
          </a:p>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mFOLFIRINOX</a:t>
            </a:r>
          </a:p>
          <a:p>
            <a:pPr algn="ctr">
              <a:lnSpc>
                <a:spcPct val="100000"/>
              </a:lnSpc>
              <a:spcBef>
                <a:spcPct val="0"/>
              </a:spcBef>
              <a:spcAft>
                <a:spcPct val="0"/>
              </a:spcAft>
              <a:buClrTx/>
              <a:buFontTx/>
              <a:buNone/>
            </a:pPr>
            <a:r>
              <a:rPr lang="en-US" altLang="en-US" sz="1800" dirty="0">
                <a:solidFill>
                  <a:schemeClr val="tx1"/>
                </a:solidFill>
                <a:latin typeface="Calibri" panose="020F0502020204030204" pitchFamily="34" charset="0"/>
              </a:rPr>
              <a:t>12 cycles</a:t>
            </a:r>
          </a:p>
        </p:txBody>
      </p:sp>
      <p:sp>
        <p:nvSpPr>
          <p:cNvPr id="20" name="Rectangle 49">
            <a:extLst>
              <a:ext uri="{FF2B5EF4-FFF2-40B4-BE49-F238E27FC236}">
                <a16:creationId xmlns:a16="http://schemas.microsoft.com/office/drawing/2014/main" id="{54C39DE5-D8BA-037C-CF1B-1BA9A3417227}"/>
              </a:ext>
            </a:extLst>
          </p:cNvPr>
          <p:cNvSpPr>
            <a:spLocks noChangeArrowheads="1"/>
          </p:cNvSpPr>
          <p:nvPr/>
        </p:nvSpPr>
        <p:spPr bwMode="auto">
          <a:xfrm>
            <a:off x="7402383" y="3808852"/>
            <a:ext cx="851300" cy="834184"/>
          </a:xfrm>
          <a:prstGeom prst="rect">
            <a:avLst/>
          </a:prstGeom>
          <a:noFill/>
          <a:ln w="19050">
            <a:solidFill>
              <a:schemeClr val="bg1"/>
            </a:solid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600" b="0" dirty="0">
                <a:solidFill>
                  <a:schemeClr val="bg1"/>
                </a:solidFill>
                <a:latin typeface="Calibri" panose="020F0502020204030204" pitchFamily="34" charset="0"/>
              </a:rPr>
              <a:t>Surgery</a:t>
            </a:r>
          </a:p>
        </p:txBody>
      </p:sp>
      <p:sp>
        <p:nvSpPr>
          <p:cNvPr id="23" name="Line 51">
            <a:extLst>
              <a:ext uri="{FF2B5EF4-FFF2-40B4-BE49-F238E27FC236}">
                <a16:creationId xmlns:a16="http://schemas.microsoft.com/office/drawing/2014/main" id="{39017293-8ABD-41A4-EDB6-88AFEF89F757}"/>
              </a:ext>
            </a:extLst>
          </p:cNvPr>
          <p:cNvSpPr>
            <a:spLocks noChangeShapeType="1"/>
          </p:cNvSpPr>
          <p:nvPr/>
        </p:nvSpPr>
        <p:spPr bwMode="auto">
          <a:xfrm rot="16200000">
            <a:off x="8634138" y="3972034"/>
            <a:ext cx="0" cy="558839"/>
          </a:xfrm>
          <a:prstGeom prst="line">
            <a:avLst/>
          </a:prstGeom>
          <a:noFill/>
          <a:ln w="28575">
            <a:solidFill>
              <a:schemeClr val="bg1"/>
            </a:solidFill>
            <a:round/>
            <a:headEnd/>
            <a:tailEnd type="triangle" w="med" len="med"/>
          </a:ln>
          <a:extLst>
            <a:ext uri="{909E8E84-426E-40DD-AFC4-6F175D3DCCD1}">
              <a14:hiddenFill xmlns:a14="http://schemas.microsoft.com/office/drawing/2010/main">
                <a:noFill/>
              </a14:hiddenFill>
            </a:ext>
          </a:extLst>
        </p:spPr>
        <p:txBody>
          <a:bodyPr/>
          <a:lstStyle/>
          <a:p>
            <a:endParaRPr lang="en-US" dirty="0">
              <a:solidFill>
                <a:schemeClr val="bg1"/>
              </a:solidFill>
              <a:latin typeface="Calibri" panose="020F0502020204030204" pitchFamily="34" charset="0"/>
            </a:endParaRPr>
          </a:p>
        </p:txBody>
      </p:sp>
      <p:cxnSp>
        <p:nvCxnSpPr>
          <p:cNvPr id="4" name="Straight Arrow Connector 3">
            <a:extLst>
              <a:ext uri="{FF2B5EF4-FFF2-40B4-BE49-F238E27FC236}">
                <a16:creationId xmlns:a16="http://schemas.microsoft.com/office/drawing/2014/main" id="{3DFEF133-EB11-7E16-C06C-00D69E148B1F}"/>
              </a:ext>
            </a:extLst>
          </p:cNvPr>
          <p:cNvCxnSpPr>
            <a:cxnSpLocks/>
          </p:cNvCxnSpPr>
          <p:nvPr/>
        </p:nvCxnSpPr>
        <p:spPr>
          <a:xfrm flipV="1">
            <a:off x="7043690" y="4399055"/>
            <a:ext cx="11411" cy="401201"/>
          </a:xfrm>
          <a:prstGeom prst="straightConnector1">
            <a:avLst/>
          </a:prstGeom>
          <a:noFill/>
          <a:ln w="28575" cap="flat" cmpd="sng" algn="ctr">
            <a:solidFill>
              <a:schemeClr val="bg1"/>
            </a:solidFill>
            <a:prstDash val="sysDot"/>
            <a:headEnd type="none" w="med" len="med"/>
            <a:tailEnd type="triangle" w="med" len="med"/>
          </a:ln>
          <a:effectLst/>
        </p:spPr>
      </p:cxnSp>
      <p:sp>
        <p:nvSpPr>
          <p:cNvPr id="16" name="Rectangle 49">
            <a:extLst>
              <a:ext uri="{FF2B5EF4-FFF2-40B4-BE49-F238E27FC236}">
                <a16:creationId xmlns:a16="http://schemas.microsoft.com/office/drawing/2014/main" id="{0720B50A-5F7A-A912-EDAE-4DBAD96B8E47}"/>
              </a:ext>
            </a:extLst>
          </p:cNvPr>
          <p:cNvSpPr>
            <a:spLocks noChangeArrowheads="1"/>
          </p:cNvSpPr>
          <p:nvPr/>
        </p:nvSpPr>
        <p:spPr bwMode="auto">
          <a:xfrm>
            <a:off x="6653724" y="4658399"/>
            <a:ext cx="851300" cy="834184"/>
          </a:xfrm>
          <a:prstGeom prst="rect">
            <a:avLst/>
          </a:prstGeom>
          <a:noFill/>
          <a:ln w="19050">
            <a:noFill/>
          </a:ln>
        </p:spPr>
        <p:txBody>
          <a:bodyPr wrap="none" anchor="ctr" anchorCtr="1"/>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gn="ctr">
              <a:lnSpc>
                <a:spcPct val="100000"/>
              </a:lnSpc>
              <a:spcBef>
                <a:spcPct val="0"/>
              </a:spcBef>
              <a:spcAft>
                <a:spcPct val="0"/>
              </a:spcAft>
              <a:buClrTx/>
              <a:buFontTx/>
              <a:buNone/>
            </a:pPr>
            <a:r>
              <a:rPr lang="en-US" altLang="en-US" sz="1400" b="0" i="1" dirty="0">
                <a:solidFill>
                  <a:schemeClr val="bg1"/>
                </a:solidFill>
                <a:latin typeface="Calibri" panose="020F0502020204030204" pitchFamily="34" charset="0"/>
              </a:rPr>
              <a:t>Restaging </a:t>
            </a:r>
            <a:br>
              <a:rPr lang="en-US" altLang="en-US" sz="1400" b="0" i="1" dirty="0">
                <a:solidFill>
                  <a:schemeClr val="bg1"/>
                </a:solidFill>
                <a:latin typeface="Calibri" panose="020F0502020204030204" pitchFamily="34" charset="0"/>
              </a:rPr>
            </a:br>
            <a:r>
              <a:rPr lang="en-US" altLang="en-US" sz="1400" b="0" i="1" dirty="0">
                <a:solidFill>
                  <a:schemeClr val="bg1"/>
                </a:solidFill>
                <a:latin typeface="Calibri" panose="020F0502020204030204" pitchFamily="34" charset="0"/>
              </a:rPr>
              <a:t>CT</a:t>
            </a:r>
          </a:p>
        </p:txBody>
      </p:sp>
      <p:sp>
        <p:nvSpPr>
          <p:cNvPr id="5" name="TextBox 4">
            <a:extLst>
              <a:ext uri="{FF2B5EF4-FFF2-40B4-BE49-F238E27FC236}">
                <a16:creationId xmlns:a16="http://schemas.microsoft.com/office/drawing/2014/main" id="{03801246-74CB-657D-6E0D-2E5ADF15AB84}"/>
              </a:ext>
            </a:extLst>
          </p:cNvPr>
          <p:cNvSpPr txBox="1"/>
          <p:nvPr/>
        </p:nvSpPr>
        <p:spPr bwMode="auto">
          <a:xfrm>
            <a:off x="3440088" y="3548348"/>
            <a:ext cx="6752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b="0" dirty="0">
                <a:solidFill>
                  <a:schemeClr val="bg1"/>
                </a:solidFill>
                <a:latin typeface="Calibri" panose="020F0502020204030204" pitchFamily="34" charset="0"/>
              </a:rPr>
              <a:t>1:1</a:t>
            </a:r>
          </a:p>
        </p:txBody>
      </p:sp>
      <p:sp>
        <p:nvSpPr>
          <p:cNvPr id="24" name="TextBox 23">
            <a:extLst>
              <a:ext uri="{FF2B5EF4-FFF2-40B4-BE49-F238E27FC236}">
                <a16:creationId xmlns:a16="http://schemas.microsoft.com/office/drawing/2014/main" id="{DE8A95F4-1DAD-CC21-22FE-A581B6E368EF}"/>
              </a:ext>
            </a:extLst>
          </p:cNvPr>
          <p:cNvSpPr txBox="1"/>
          <p:nvPr/>
        </p:nvSpPr>
        <p:spPr bwMode="auto">
          <a:xfrm>
            <a:off x="8117058" y="4782539"/>
            <a:ext cx="3526303" cy="73866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400" b="0" dirty="0">
                <a:solidFill>
                  <a:schemeClr val="bg1"/>
                </a:solidFill>
                <a:latin typeface="Calibri" panose="020F0502020204030204" pitchFamily="34" charset="0"/>
              </a:rPr>
              <a:t>*Patients underwent EUS FNA-FNB, </a:t>
            </a:r>
            <a:br>
              <a:rPr lang="en-US" sz="1400" b="0" dirty="0">
                <a:solidFill>
                  <a:schemeClr val="bg1"/>
                </a:solidFill>
                <a:latin typeface="Calibri" panose="020F0502020204030204" pitchFamily="34" charset="0"/>
              </a:rPr>
            </a:br>
            <a:r>
              <a:rPr lang="en-US" sz="1400" b="0" dirty="0">
                <a:solidFill>
                  <a:schemeClr val="bg1"/>
                </a:solidFill>
                <a:latin typeface="Calibri" panose="020F0502020204030204" pitchFamily="34" charset="0"/>
              </a:rPr>
              <a:t>ERCP-biliary stent prior to receiving neoadjuvant FOLFIRINOX.</a:t>
            </a:r>
          </a:p>
        </p:txBody>
      </p:sp>
    </p:spTree>
    <p:extLst>
      <p:ext uri="{BB962C8B-B14F-4D97-AF65-F5344CB8AC3E}">
        <p14:creationId xmlns:p14="http://schemas.microsoft.com/office/powerpoint/2010/main" val="309004657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NORPACT-1: Baseline Characteristics and </a:t>
            </a:r>
            <a:br>
              <a:rPr lang="en-US" dirty="0"/>
            </a:br>
            <a:r>
              <a:rPr lang="en-US" dirty="0"/>
              <a:t>Patient Disposition</a:t>
            </a:r>
            <a:endParaRPr lang="en-US" altLang="en-US" dirty="0"/>
          </a:p>
        </p:txBody>
      </p:sp>
      <p:sp>
        <p:nvSpPr>
          <p:cNvPr id="2" name="Text Box 11">
            <a:extLst>
              <a:ext uri="{FF2B5EF4-FFF2-40B4-BE49-F238E27FC236}">
                <a16:creationId xmlns:a16="http://schemas.microsoft.com/office/drawing/2014/main" id="{B6C35490-582A-D07B-69FE-50CDE304CBD5}"/>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Labori. ASCO 2023. Abstr LBA4005.</a:t>
            </a:r>
          </a:p>
        </p:txBody>
      </p:sp>
      <p:graphicFrame>
        <p:nvGraphicFramePr>
          <p:cNvPr id="3" name="Group 32">
            <a:extLst>
              <a:ext uri="{FF2B5EF4-FFF2-40B4-BE49-F238E27FC236}">
                <a16:creationId xmlns:a16="http://schemas.microsoft.com/office/drawing/2014/main" id="{CCBF127D-6BEB-BDA1-3F07-68DEDE39CC31}"/>
              </a:ext>
            </a:extLst>
          </p:cNvPr>
          <p:cNvGraphicFramePr>
            <a:graphicFrameLocks noGrp="1"/>
          </p:cNvGraphicFramePr>
          <p:nvPr>
            <p:extLst>
              <p:ext uri="{D42A27DB-BD31-4B8C-83A1-F6EECF244321}">
                <p14:modId xmlns:p14="http://schemas.microsoft.com/office/powerpoint/2010/main" val="1574520832"/>
              </p:ext>
            </p:extLst>
          </p:nvPr>
        </p:nvGraphicFramePr>
        <p:xfrm>
          <a:off x="719138" y="1489525"/>
          <a:ext cx="10858664" cy="4720775"/>
        </p:xfrm>
        <a:graphic>
          <a:graphicData uri="http://schemas.openxmlformats.org/drawingml/2006/table">
            <a:tbl>
              <a:tblPr/>
              <a:tblGrid>
                <a:gridCol w="4000576">
                  <a:extLst>
                    <a:ext uri="{9D8B030D-6E8A-4147-A177-3AD203B41FA5}">
                      <a16:colId xmlns:a16="http://schemas.microsoft.com/office/drawing/2014/main" val="20000"/>
                    </a:ext>
                  </a:extLst>
                </a:gridCol>
                <a:gridCol w="3224285">
                  <a:extLst>
                    <a:ext uri="{9D8B030D-6E8A-4147-A177-3AD203B41FA5}">
                      <a16:colId xmlns:a16="http://schemas.microsoft.com/office/drawing/2014/main" val="20001"/>
                    </a:ext>
                  </a:extLst>
                </a:gridCol>
                <a:gridCol w="3633803">
                  <a:extLst>
                    <a:ext uri="{9D8B030D-6E8A-4147-A177-3AD203B41FA5}">
                      <a16:colId xmlns:a16="http://schemas.microsoft.com/office/drawing/2014/main" val="20002"/>
                    </a:ext>
                  </a:extLst>
                </a:gridCol>
              </a:tblGrid>
              <a:tr h="712570">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Characteristic</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Neoadjuvant FOLFIRINOX</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77)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Upfront Surgery</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(n = 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396245">
                <a:tc>
                  <a:txBody>
                    <a:bodyPr/>
                    <a:lstStyle/>
                    <a:p>
                      <a:pPr marL="0" marR="0" lvl="0" indent="0" algn="l" defTabSz="914400" rtl="0" eaLnBrk="1" fontAlgn="base" latinLnBrk="0" hangingPunct="1">
                        <a:lnSpc>
                          <a:spcPct val="100000"/>
                        </a:lnSpc>
                        <a:spcBef>
                          <a:spcPct val="0"/>
                        </a:spcBef>
                        <a:spcAft>
                          <a:spcPct val="25000"/>
                        </a:spcAft>
                        <a:buClrTx/>
                        <a:buSzTx/>
                        <a:buFontTx/>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Median age, yr (IQR)</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68 (60-72)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66 (57-71.5)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96245">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Sex,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Female</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Male</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34 (44)</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43 (56)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36 (57)</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27 (43)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0">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ECOG PS,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64 (83)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13 (17)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51 (81)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12 (19)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3"/>
                  </a:ext>
                </a:extLst>
              </a:tr>
              <a:tr h="0">
                <a:tc>
                  <a:txBody>
                    <a:bodyPr/>
                    <a:lstStyle/>
                    <a:p>
                      <a:pPr marL="14288"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Neoadjuvant therapy, n (%)</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Started neoadjuvant therapy</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Completed neoadjuvant therapy</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64 (83)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40 (52)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NA</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093743998"/>
                  </a:ext>
                </a:extLst>
              </a:tr>
              <a:tr h="0">
                <a:tc>
                  <a:txBody>
                    <a:bodyPr/>
                    <a:lstStyle/>
                    <a:p>
                      <a:pPr marL="14288"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Underwent resection,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63 (82)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56 (89)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816191873"/>
                  </a:ext>
                </a:extLst>
              </a:tr>
              <a:tr h="0">
                <a:tc>
                  <a:txBody>
                    <a:bodyPr/>
                    <a:lstStyle/>
                    <a:p>
                      <a:pPr marL="14288"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Started adjuvant chemotherapy,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51 (66)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47 (75)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66536372"/>
                  </a:ext>
                </a:extLst>
              </a:tr>
            </a:tbl>
          </a:graphicData>
        </a:graphic>
      </p:graphicFrame>
    </p:spTree>
    <p:extLst>
      <p:ext uri="{BB962C8B-B14F-4D97-AF65-F5344CB8AC3E}">
        <p14:creationId xmlns:p14="http://schemas.microsoft.com/office/powerpoint/2010/main" val="37172494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NORPACT-1: Overall Survival (Primary Endpoint)</a:t>
            </a:r>
            <a:endParaRPr lang="en-US" altLang="en-US" dirty="0"/>
          </a:p>
        </p:txBody>
      </p:sp>
      <p:sp>
        <p:nvSpPr>
          <p:cNvPr id="2" name="Text Box 11">
            <a:extLst>
              <a:ext uri="{FF2B5EF4-FFF2-40B4-BE49-F238E27FC236}">
                <a16:creationId xmlns:a16="http://schemas.microsoft.com/office/drawing/2014/main" id="{D5AB6F68-DF0F-49F6-B53A-5D2F0A94B816}"/>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Labori. ASCO 2023. Abstr LBA4005.</a:t>
            </a:r>
          </a:p>
        </p:txBody>
      </p:sp>
      <p:graphicFrame>
        <p:nvGraphicFramePr>
          <p:cNvPr id="3" name="Group 32">
            <a:extLst>
              <a:ext uri="{FF2B5EF4-FFF2-40B4-BE49-F238E27FC236}">
                <a16:creationId xmlns:a16="http://schemas.microsoft.com/office/drawing/2014/main" id="{AE20BF4B-CAE4-C8E7-CDA6-782E94BB983D}"/>
              </a:ext>
            </a:extLst>
          </p:cNvPr>
          <p:cNvGraphicFramePr>
            <a:graphicFrameLocks noGrp="1"/>
          </p:cNvGraphicFramePr>
          <p:nvPr>
            <p:extLst>
              <p:ext uri="{D42A27DB-BD31-4B8C-83A1-F6EECF244321}">
                <p14:modId xmlns:p14="http://schemas.microsoft.com/office/powerpoint/2010/main" val="2313673901"/>
              </p:ext>
            </p:extLst>
          </p:nvPr>
        </p:nvGraphicFramePr>
        <p:xfrm>
          <a:off x="720347" y="1629075"/>
          <a:ext cx="10858664" cy="3524170"/>
        </p:xfrm>
        <a:graphic>
          <a:graphicData uri="http://schemas.openxmlformats.org/drawingml/2006/table">
            <a:tbl>
              <a:tblPr/>
              <a:tblGrid>
                <a:gridCol w="2419879">
                  <a:extLst>
                    <a:ext uri="{9D8B030D-6E8A-4147-A177-3AD203B41FA5}">
                      <a16:colId xmlns:a16="http://schemas.microsoft.com/office/drawing/2014/main" val="20000"/>
                    </a:ext>
                  </a:extLst>
                </a:gridCol>
                <a:gridCol w="3038621">
                  <a:extLst>
                    <a:ext uri="{9D8B030D-6E8A-4147-A177-3AD203B41FA5}">
                      <a16:colId xmlns:a16="http://schemas.microsoft.com/office/drawing/2014/main" val="20001"/>
                    </a:ext>
                  </a:extLst>
                </a:gridCol>
                <a:gridCol w="2000170">
                  <a:extLst>
                    <a:ext uri="{9D8B030D-6E8A-4147-A177-3AD203B41FA5}">
                      <a16:colId xmlns:a16="http://schemas.microsoft.com/office/drawing/2014/main" val="20002"/>
                    </a:ext>
                  </a:extLst>
                </a:gridCol>
                <a:gridCol w="1980987">
                  <a:extLst>
                    <a:ext uri="{9D8B030D-6E8A-4147-A177-3AD203B41FA5}">
                      <a16:colId xmlns:a16="http://schemas.microsoft.com/office/drawing/2014/main" val="1595870201"/>
                    </a:ext>
                  </a:extLst>
                </a:gridCol>
                <a:gridCol w="1419007">
                  <a:extLst>
                    <a:ext uri="{9D8B030D-6E8A-4147-A177-3AD203B41FA5}">
                      <a16:colId xmlns:a16="http://schemas.microsoft.com/office/drawing/2014/main" val="3487788054"/>
                    </a:ext>
                  </a:extLst>
                </a:gridCol>
              </a:tblGrid>
              <a:tr h="868351">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ITT Population</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Neoadjuvant FOLFIRINOX</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77)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Upfront Surgery</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(n = 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HR (95% CI)</a:t>
                      </a:r>
                      <a:endParaRPr kumimoji="0" lang="en-US" sz="2000" b="1" i="1"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2000" b="1" i="1" u="none" strike="noStrike" cap="none" normalizeH="0" baseline="0" dirty="0">
                          <a:ln>
                            <a:noFill/>
                          </a:ln>
                          <a:solidFill>
                            <a:schemeClr val="tx1"/>
                          </a:solidFill>
                          <a:effectLst/>
                          <a:latin typeface="Calibri" panose="020F0502020204030204" pitchFamily="34" charset="0"/>
                        </a:rPr>
                        <a:t>P</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854320">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OS, mo</a:t>
                      </a:r>
                    </a:p>
                    <a:p>
                      <a:pPr marL="284163" marR="0" lvl="0" indent="-171450" algn="l" defTabSz="914400" rtl="0" eaLnBrk="1" fontAlgn="base" latinLnBrk="0" hangingPunct="1">
                        <a:lnSpc>
                          <a:spcPct val="100000"/>
                        </a:lnSpc>
                        <a:spcBef>
                          <a:spcPct val="0"/>
                        </a:spcBef>
                        <a:spcAft>
                          <a:spcPct val="0"/>
                        </a:spcAft>
                        <a:buClr>
                          <a:srgbClr val="000000"/>
                        </a:buClr>
                        <a:buSzTx/>
                        <a:buFont typeface="Wingdings" pitchFamily="2" charset="2"/>
                        <a:buChar char="§"/>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18-mo OS rate, %</a:t>
                      </a:r>
                    </a:p>
                  </a:txBody>
                  <a:tcPr marL="121881" marR="121881" marT="45728" marB="45728"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25.1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60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38.5</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73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1.52 (0.94-2.46)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.096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854320">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000" b="1" i="0" u="none" strike="noStrike" cap="none" normalizeH="0" baseline="0" dirty="0">
                          <a:ln>
                            <a:noFill/>
                          </a:ln>
                          <a:solidFill>
                            <a:schemeClr val="tx1"/>
                          </a:solidFill>
                          <a:effectLst/>
                          <a:latin typeface="Calibri" panose="020F0502020204030204" pitchFamily="34" charset="0"/>
                        </a:rPr>
                        <a:t>Per Protocol*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Neoadjuvant FOLFIRINOX</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1" i="0" u="none" strike="noStrike" cap="none" normalizeH="0" baseline="0" dirty="0">
                          <a:ln>
                            <a:noFill/>
                          </a:ln>
                          <a:solidFill>
                            <a:schemeClr val="tx1"/>
                          </a:solidFill>
                          <a:effectLst/>
                          <a:latin typeface="Calibri" panose="020F0502020204030204" pitchFamily="34" charset="0"/>
                        </a:rPr>
                        <a:t>(n = 60)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Upfront Surgery</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(n = 55)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2000" b="1" i="0" u="none" strike="noStrike" cap="none" normalizeH="0" baseline="0" dirty="0">
                          <a:ln>
                            <a:noFill/>
                          </a:ln>
                          <a:solidFill>
                            <a:schemeClr val="tx1"/>
                          </a:solidFill>
                          <a:effectLst/>
                          <a:latin typeface="Calibri" panose="020F0502020204030204" pitchFamily="34" charset="0"/>
                        </a:rPr>
                        <a:t>HR (95% CI)</a:t>
                      </a:r>
                      <a:endParaRPr kumimoji="0" lang="en-US" sz="2000" b="1" i="1" u="none" strike="noStrike" cap="none" normalizeH="0" baseline="0" dirty="0">
                        <a:ln>
                          <a:noFill/>
                        </a:ln>
                        <a:solidFill>
                          <a:schemeClr val="tx1"/>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2000" b="1" i="1" u="none" strike="noStrike" cap="none" normalizeH="0" baseline="0" dirty="0">
                          <a:ln>
                            <a:noFill/>
                          </a:ln>
                          <a:solidFill>
                            <a:schemeClr val="tx1"/>
                          </a:solidFill>
                          <a:effectLst/>
                          <a:latin typeface="Calibri" panose="020F0502020204030204" pitchFamily="34" charset="0"/>
                        </a:rPr>
                        <a:t>P</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4158885766"/>
                  </a:ext>
                </a:extLst>
              </a:tr>
              <a:tr h="947179">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Median OS, mo</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23.0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34.4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1.46 (0.89-2.41)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000" b="0" i="0" u="none" strike="noStrike" cap="none" normalizeH="0" baseline="0" dirty="0">
                          <a:ln>
                            <a:noFill/>
                          </a:ln>
                          <a:solidFill>
                            <a:schemeClr val="bg2">
                              <a:lumMod val="10000"/>
                            </a:schemeClr>
                          </a:solidFill>
                          <a:effectLst/>
                          <a:latin typeface="Calibri" panose="020F0502020204030204" pitchFamily="34" charset="0"/>
                        </a:rPr>
                        <a:t>.158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bl>
          </a:graphicData>
        </a:graphic>
      </p:graphicFrame>
      <p:sp>
        <p:nvSpPr>
          <p:cNvPr id="6" name="TextBox 5">
            <a:extLst>
              <a:ext uri="{FF2B5EF4-FFF2-40B4-BE49-F238E27FC236}">
                <a16:creationId xmlns:a16="http://schemas.microsoft.com/office/drawing/2014/main" id="{8568CAAD-A3FE-BDC2-2C78-9BC71E1C941A}"/>
              </a:ext>
            </a:extLst>
          </p:cNvPr>
          <p:cNvSpPr txBox="1"/>
          <p:nvPr/>
        </p:nvSpPr>
        <p:spPr bwMode="auto">
          <a:xfrm>
            <a:off x="612989" y="5153245"/>
            <a:ext cx="107381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*Patients receiving ≥1 cycle of neoadjuvant FOLFIRINOX in neoadjuvant arm or surgical exploration in upfront surgery arm.</a:t>
            </a:r>
          </a:p>
        </p:txBody>
      </p:sp>
    </p:spTree>
    <p:extLst>
      <p:ext uri="{BB962C8B-B14F-4D97-AF65-F5344CB8AC3E}">
        <p14:creationId xmlns:p14="http://schemas.microsoft.com/office/powerpoint/2010/main" val="10662989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NORPACT-1: Histopathology Outcomes</a:t>
            </a:r>
            <a:endParaRPr lang="en-US" altLang="en-US" dirty="0"/>
          </a:p>
        </p:txBody>
      </p:sp>
      <p:sp>
        <p:nvSpPr>
          <p:cNvPr id="2" name="Text Box 11">
            <a:extLst>
              <a:ext uri="{FF2B5EF4-FFF2-40B4-BE49-F238E27FC236}">
                <a16:creationId xmlns:a16="http://schemas.microsoft.com/office/drawing/2014/main" id="{B6C35490-582A-D07B-69FE-50CDE304CBD5}"/>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Labori. ASCO 2023. Abstr LBA4005.</a:t>
            </a:r>
          </a:p>
        </p:txBody>
      </p:sp>
      <p:graphicFrame>
        <p:nvGraphicFramePr>
          <p:cNvPr id="3" name="Group 32">
            <a:extLst>
              <a:ext uri="{FF2B5EF4-FFF2-40B4-BE49-F238E27FC236}">
                <a16:creationId xmlns:a16="http://schemas.microsoft.com/office/drawing/2014/main" id="{CCBF127D-6BEB-BDA1-3F07-68DEDE39CC31}"/>
              </a:ext>
            </a:extLst>
          </p:cNvPr>
          <p:cNvGraphicFramePr>
            <a:graphicFrameLocks noGrp="1"/>
          </p:cNvGraphicFramePr>
          <p:nvPr>
            <p:extLst>
              <p:ext uri="{D42A27DB-BD31-4B8C-83A1-F6EECF244321}">
                <p14:modId xmlns:p14="http://schemas.microsoft.com/office/powerpoint/2010/main" val="764289755"/>
              </p:ext>
            </p:extLst>
          </p:nvPr>
        </p:nvGraphicFramePr>
        <p:xfrm>
          <a:off x="719138" y="1600200"/>
          <a:ext cx="10858665" cy="3737149"/>
        </p:xfrm>
        <a:graphic>
          <a:graphicData uri="http://schemas.openxmlformats.org/drawingml/2006/table">
            <a:tbl>
              <a:tblPr/>
              <a:tblGrid>
                <a:gridCol w="2766487">
                  <a:extLst>
                    <a:ext uri="{9D8B030D-6E8A-4147-A177-3AD203B41FA5}">
                      <a16:colId xmlns:a16="http://schemas.microsoft.com/office/drawing/2014/main" val="20000"/>
                    </a:ext>
                  </a:extLst>
                </a:gridCol>
                <a:gridCol w="3754852">
                  <a:extLst>
                    <a:ext uri="{9D8B030D-6E8A-4147-A177-3AD203B41FA5}">
                      <a16:colId xmlns:a16="http://schemas.microsoft.com/office/drawing/2014/main" val="20001"/>
                    </a:ext>
                  </a:extLst>
                </a:gridCol>
                <a:gridCol w="2743200">
                  <a:extLst>
                    <a:ext uri="{9D8B030D-6E8A-4147-A177-3AD203B41FA5}">
                      <a16:colId xmlns:a16="http://schemas.microsoft.com/office/drawing/2014/main" val="20002"/>
                    </a:ext>
                  </a:extLst>
                </a:gridCol>
                <a:gridCol w="1594126">
                  <a:extLst>
                    <a:ext uri="{9D8B030D-6E8A-4147-A177-3AD203B41FA5}">
                      <a16:colId xmlns:a16="http://schemas.microsoft.com/office/drawing/2014/main" val="683684331"/>
                    </a:ext>
                  </a:extLst>
                </a:gridCol>
              </a:tblGrid>
              <a:tr h="669015">
                <a:tc>
                  <a:txBody>
                    <a:bodyPr/>
                    <a:lstStyle/>
                    <a:p>
                      <a:pPr marL="0" marR="0" lvl="0" indent="0" algn="l" defTabSz="914400" rtl="0" eaLnBrk="1" fontAlgn="base" latinLnBrk="0" hangingPunct="1">
                        <a:lnSpc>
                          <a:spcPct val="100000"/>
                        </a:lnSpc>
                        <a:spcBef>
                          <a:spcPct val="35000"/>
                        </a:spcBef>
                        <a:spcAft>
                          <a:spcPct val="2500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ITT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Neoadjuvant FOLFIRINOX</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(n = 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2200" b="1" i="0" u="none" strike="noStrike" cap="none" normalizeH="0" baseline="0" dirty="0">
                          <a:ln>
                            <a:noFill/>
                          </a:ln>
                          <a:solidFill>
                            <a:schemeClr val="tx1"/>
                          </a:solidFill>
                          <a:effectLst/>
                          <a:latin typeface="Calibri" panose="020F0502020204030204" pitchFamily="34" charset="0"/>
                        </a:rPr>
                        <a:t>Upfront Surgery</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2200" b="1" i="0" u="none" strike="noStrike" cap="none" normalizeH="0" baseline="0" dirty="0">
                          <a:ln>
                            <a:noFill/>
                          </a:ln>
                          <a:solidFill>
                            <a:schemeClr val="tx1"/>
                          </a:solidFill>
                          <a:effectLst/>
                          <a:latin typeface="Calibri" panose="020F0502020204030204" pitchFamily="34" charset="0"/>
                        </a:rPr>
                        <a:t>(n = 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2200" b="1" i="1" u="none" strike="noStrike" cap="none" normalizeH="0" baseline="0" dirty="0">
                          <a:ln>
                            <a:noFill/>
                          </a:ln>
                          <a:solidFill>
                            <a:schemeClr val="tx1"/>
                          </a:solidFill>
                          <a:effectLst/>
                          <a:latin typeface="Calibri" panose="020F0502020204030204" pitchFamily="34" charset="0"/>
                        </a:rPr>
                        <a:t>P</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1064651">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R0</a:t>
                      </a:r>
                    </a:p>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N0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56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29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39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14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.076</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.060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656696">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defRPr/>
                      </a:pPr>
                      <a:r>
                        <a:rPr kumimoji="0" lang="en-US" sz="2200" b="1" i="0" u="none" strike="noStrike" cap="none" normalizeH="0" baseline="0" dirty="0">
                          <a:ln>
                            <a:noFill/>
                          </a:ln>
                          <a:solidFill>
                            <a:schemeClr val="tx1"/>
                          </a:solidFill>
                          <a:effectLst/>
                          <a:latin typeface="Calibri" panose="020F0502020204030204" pitchFamily="34" charset="0"/>
                        </a:rPr>
                        <a:t>Per Protocol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Neoadjuvant FOLFIRINOX</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1" i="0" u="none" strike="noStrike" cap="none" normalizeH="0" baseline="0" dirty="0">
                          <a:ln>
                            <a:noFill/>
                          </a:ln>
                          <a:solidFill>
                            <a:schemeClr val="tx1"/>
                          </a:solidFill>
                          <a:effectLst/>
                          <a:latin typeface="Calibri" panose="020F0502020204030204" pitchFamily="34" charset="0"/>
                        </a:rPr>
                        <a:t>(n = 46)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2200" b="1" i="0" u="none" strike="noStrike" cap="none" normalizeH="0" baseline="0" dirty="0">
                          <a:ln>
                            <a:noFill/>
                          </a:ln>
                          <a:solidFill>
                            <a:schemeClr val="tx1"/>
                          </a:solidFill>
                          <a:effectLst/>
                          <a:latin typeface="Calibri" panose="020F0502020204030204" pitchFamily="34" charset="0"/>
                        </a:rPr>
                        <a:t>Upfront Surgery</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2200" b="1" i="0" u="none" strike="noStrike" cap="none" normalizeH="0" baseline="0" dirty="0">
                          <a:ln>
                            <a:noFill/>
                          </a:ln>
                          <a:solidFill>
                            <a:schemeClr val="tx1"/>
                          </a:solidFill>
                          <a:effectLst/>
                          <a:latin typeface="Calibri" panose="020F0502020204030204" pitchFamily="34" charset="0"/>
                        </a:rPr>
                        <a:t>(n = 49)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2200" b="1" i="1" u="none" strike="noStrike" cap="none" normalizeH="0" baseline="0" dirty="0">
                          <a:ln>
                            <a:noFill/>
                          </a:ln>
                          <a:solidFill>
                            <a:schemeClr val="tx1"/>
                          </a:solidFill>
                          <a:effectLst/>
                          <a:latin typeface="Calibri" panose="020F0502020204030204" pitchFamily="34" charset="0"/>
                        </a:rPr>
                        <a:t>P</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776588060"/>
                  </a:ext>
                </a:extLst>
              </a:tr>
              <a:tr h="1148466">
                <a:tc>
                  <a:txBody>
                    <a:bodyPr/>
                    <a:lstStyle/>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R0</a:t>
                      </a:r>
                    </a:p>
                    <a:p>
                      <a:pPr marL="112713" marR="0" lvl="0" indent="0" algn="l" defTabSz="914400" rtl="0" eaLnBrk="1" fontAlgn="base" latinLnBrk="0" hangingPunct="1">
                        <a:lnSpc>
                          <a:spcPct val="100000"/>
                        </a:lnSpc>
                        <a:spcBef>
                          <a:spcPct val="0"/>
                        </a:spcBef>
                        <a:spcAft>
                          <a:spcPct val="0"/>
                        </a:spcAft>
                        <a:buClr>
                          <a:srgbClr val="000000"/>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N0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59</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37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33</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10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.011</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2200" b="0" i="0" u="none" strike="noStrike" cap="none" normalizeH="0" baseline="0" dirty="0">
                          <a:ln>
                            <a:noFill/>
                          </a:ln>
                          <a:solidFill>
                            <a:schemeClr val="bg2">
                              <a:lumMod val="10000"/>
                            </a:schemeClr>
                          </a:solidFill>
                          <a:effectLst/>
                          <a:latin typeface="Calibri" panose="020F0502020204030204" pitchFamily="34" charset="0"/>
                        </a:rPr>
                        <a:t>.002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bl>
          </a:graphicData>
        </a:graphic>
      </p:graphicFrame>
    </p:spTree>
    <p:extLst>
      <p:ext uri="{BB962C8B-B14F-4D97-AF65-F5344CB8AC3E}">
        <p14:creationId xmlns:p14="http://schemas.microsoft.com/office/powerpoint/2010/main" val="347435830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NORPACT-1: Adverse Events (Safety Population)</a:t>
            </a:r>
            <a:endParaRPr lang="en-US" altLang="en-US" dirty="0"/>
          </a:p>
        </p:txBody>
      </p:sp>
      <p:sp>
        <p:nvSpPr>
          <p:cNvPr id="2" name="Text Box 11">
            <a:extLst>
              <a:ext uri="{FF2B5EF4-FFF2-40B4-BE49-F238E27FC236}">
                <a16:creationId xmlns:a16="http://schemas.microsoft.com/office/drawing/2014/main" id="{B6C35490-582A-D07B-69FE-50CDE304CBD5}"/>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Labori. ASCO 2023. Abstr LBA4005.</a:t>
            </a:r>
          </a:p>
        </p:txBody>
      </p:sp>
      <p:graphicFrame>
        <p:nvGraphicFramePr>
          <p:cNvPr id="3" name="Group 32">
            <a:extLst>
              <a:ext uri="{FF2B5EF4-FFF2-40B4-BE49-F238E27FC236}">
                <a16:creationId xmlns:a16="http://schemas.microsoft.com/office/drawing/2014/main" id="{CCBF127D-6BEB-BDA1-3F07-68DEDE39CC31}"/>
              </a:ext>
            </a:extLst>
          </p:cNvPr>
          <p:cNvGraphicFramePr>
            <a:graphicFrameLocks noGrp="1"/>
          </p:cNvGraphicFramePr>
          <p:nvPr>
            <p:extLst>
              <p:ext uri="{D42A27DB-BD31-4B8C-83A1-F6EECF244321}">
                <p14:modId xmlns:p14="http://schemas.microsoft.com/office/powerpoint/2010/main" val="2960096089"/>
              </p:ext>
            </p:extLst>
          </p:nvPr>
        </p:nvGraphicFramePr>
        <p:xfrm>
          <a:off x="604675" y="1385454"/>
          <a:ext cx="10858665" cy="3552938"/>
        </p:xfrm>
        <a:graphic>
          <a:graphicData uri="http://schemas.openxmlformats.org/drawingml/2006/table">
            <a:tbl>
              <a:tblPr/>
              <a:tblGrid>
                <a:gridCol w="2926801">
                  <a:extLst>
                    <a:ext uri="{9D8B030D-6E8A-4147-A177-3AD203B41FA5}">
                      <a16:colId xmlns:a16="http://schemas.microsoft.com/office/drawing/2014/main" val="20000"/>
                    </a:ext>
                  </a:extLst>
                </a:gridCol>
                <a:gridCol w="2774731">
                  <a:extLst>
                    <a:ext uri="{9D8B030D-6E8A-4147-A177-3AD203B41FA5}">
                      <a16:colId xmlns:a16="http://schemas.microsoft.com/office/drawing/2014/main" val="20001"/>
                    </a:ext>
                  </a:extLst>
                </a:gridCol>
                <a:gridCol w="2585545">
                  <a:extLst>
                    <a:ext uri="{9D8B030D-6E8A-4147-A177-3AD203B41FA5}">
                      <a16:colId xmlns:a16="http://schemas.microsoft.com/office/drawing/2014/main" val="20002"/>
                    </a:ext>
                  </a:extLst>
                </a:gridCol>
                <a:gridCol w="2571588">
                  <a:extLst>
                    <a:ext uri="{9D8B030D-6E8A-4147-A177-3AD203B41FA5}">
                      <a16:colId xmlns:a16="http://schemas.microsoft.com/office/drawing/2014/main" val="683684331"/>
                    </a:ext>
                  </a:extLst>
                </a:gridCol>
              </a:tblGrid>
              <a:tr h="992506">
                <a:tc>
                  <a:txBody>
                    <a:bodyPr/>
                    <a:lstStyle/>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Grade ≥3, %</a:t>
                      </a:r>
                    </a:p>
                    <a:p>
                      <a:pPr marL="0" marR="0" lvl="0" indent="0" algn="l"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(Per Patient)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Neoadjuvant Chemotherapy</a:t>
                      </a:r>
                    </a:p>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63)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Adjuvant</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(Neoadjuvant Group)</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(n = 51)*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a:txBody>
                    <a:bodyPr/>
                    <a:lstStyle/>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Adjuvant</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(Upfront Surgery Group)</a:t>
                      </a:r>
                    </a:p>
                    <a:p>
                      <a:pPr marL="0" marR="0" lvl="0" indent="0" algn="ctr" defTabSz="914400" rtl="0" eaLnBrk="1" fontAlgn="base" latinLnBrk="0" hangingPunct="1">
                        <a:lnSpc>
                          <a:spcPct val="100000"/>
                        </a:lnSpc>
                        <a:spcBef>
                          <a:spcPct val="0"/>
                        </a:spcBef>
                        <a:spcAft>
                          <a:spcPts val="0"/>
                        </a:spcAft>
                        <a:buClrTx/>
                        <a:buSzTx/>
                        <a:buFontTx/>
                        <a:buNone/>
                        <a:tabLst/>
                      </a:pPr>
                      <a:r>
                        <a:rPr kumimoji="0" lang="en-US" sz="1800" b="1" i="0" u="none" strike="noStrike" cap="none" normalizeH="0" baseline="0" dirty="0">
                          <a:ln>
                            <a:noFill/>
                          </a:ln>
                          <a:solidFill>
                            <a:schemeClr val="tx1"/>
                          </a:solidFill>
                          <a:effectLst/>
                          <a:latin typeface="Calibri" panose="020F0502020204030204" pitchFamily="34" charset="0"/>
                        </a:rPr>
                        <a:t>(n = 47)</a:t>
                      </a:r>
                      <a:r>
                        <a:rPr kumimoji="0" lang="en-US" sz="1800" b="1" i="0" u="none" strike="noStrike" cap="none" normalizeH="0" baseline="30000" dirty="0">
                          <a:ln>
                            <a:noFill/>
                          </a:ln>
                          <a:solidFill>
                            <a:schemeClr val="tx1"/>
                          </a:solidFill>
                          <a:effectLst/>
                          <a:latin typeface="Calibri" panose="020F0502020204030204" pitchFamily="34" charset="0"/>
                        </a:rPr>
                        <a:t>†</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10000"/>
                  </a:ext>
                </a:extLst>
              </a:tr>
              <a:tr h="3053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Overall</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55.6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39.2</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40.4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0001"/>
                  </a:ext>
                </a:extLst>
              </a:tr>
              <a:tr h="3053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Diarrhea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19.7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6.4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0002"/>
                  </a:ext>
                </a:extLst>
              </a:tr>
              <a:tr h="3053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Nausea and vomiting</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14.8</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3.9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743384109"/>
                  </a:ext>
                </a:extLst>
              </a:tr>
              <a:tr h="3053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Neutropenia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11.5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19.6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10.6</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4068305676"/>
                  </a:ext>
                </a:extLst>
              </a:tr>
              <a:tr h="3053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Febrile neutropenia</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4.9</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0</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2.1</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2"/>
                    </a:solidFill>
                  </a:tcPr>
                </a:tc>
                <a:extLst>
                  <a:ext uri="{0D108BD9-81ED-4DB2-BD59-A6C34878D82A}">
                    <a16:rowId xmlns:a16="http://schemas.microsoft.com/office/drawing/2014/main" val="1544859061"/>
                  </a:ext>
                </a:extLst>
              </a:tr>
              <a:tr h="3053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Total Cumulative Rate, n (%)</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73</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1" i="0" u="none" strike="noStrike" cap="none" normalizeH="0" baseline="0" dirty="0">
                          <a:ln>
                            <a:noFill/>
                          </a:ln>
                          <a:solidFill>
                            <a:schemeClr val="tx1"/>
                          </a:solidFill>
                          <a:effectLst/>
                          <a:latin typeface="Calibri" panose="020F0502020204030204" pitchFamily="34" charset="0"/>
                        </a:rPr>
                        <a:t>n = 47</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rgbClr val="E1471D"/>
                    </a:solidFill>
                  </a:tcPr>
                </a:tc>
                <a:extLst>
                  <a:ext uri="{0D108BD9-81ED-4DB2-BD59-A6C34878D82A}">
                    <a16:rowId xmlns:a16="http://schemas.microsoft.com/office/drawing/2014/main" val="854500981"/>
                  </a:ext>
                </a:extLst>
              </a:tr>
              <a:tr h="305396">
                <a:tc>
                  <a:txBody>
                    <a:bodyPr/>
                    <a:lstStyle/>
                    <a:p>
                      <a:pPr marL="0" marR="0" lvl="0" indent="0" algn="l" defTabSz="914400" rtl="0" eaLnBrk="1" fontAlgn="base" latinLnBrk="0" hangingPunct="1">
                        <a:lnSpc>
                          <a:spcPct val="100000"/>
                        </a:lnSpc>
                        <a:spcBef>
                          <a:spcPct val="0"/>
                        </a:spcBef>
                        <a:spcAft>
                          <a:spcPct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Grade 3-5 AEs</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gridSpan="2">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42 (57.5)</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tc hMerge="1">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endParaRPr kumimoji="0" lang="en-US" sz="1800" b="0" i="0" u="none" strike="noStrike" cap="none" normalizeH="0" baseline="0" dirty="0">
                        <a:ln>
                          <a:noFill/>
                        </a:ln>
                        <a:solidFill>
                          <a:schemeClr val="bg2">
                            <a:lumMod val="10000"/>
                          </a:schemeClr>
                        </a:solidFill>
                        <a:effectLst/>
                        <a:latin typeface="Calibri" panose="020F0502020204030204" pitchFamily="34" charset="0"/>
                      </a:endParaRPr>
                    </a:p>
                  </a:txBody>
                  <a:tcPr marL="121881" marR="121881" marT="45728" marB="45728" anchor="ctr" horzOverflow="overflow"/>
                </a:tc>
                <a:tc>
                  <a:txBody>
                    <a:bodyPr/>
                    <a:lstStyle/>
                    <a:p>
                      <a:pPr marL="0" marR="0" lvl="0" indent="0" algn="ctr" defTabSz="914400" rtl="0" eaLnBrk="1" fontAlgn="base" latinLnBrk="0" hangingPunct="1">
                        <a:lnSpc>
                          <a:spcPct val="100000"/>
                        </a:lnSpc>
                        <a:spcBef>
                          <a:spcPts val="0"/>
                        </a:spcBef>
                        <a:spcAft>
                          <a:spcPts val="0"/>
                        </a:spcAft>
                        <a:buClr>
                          <a:schemeClr val="accent2"/>
                        </a:buClr>
                        <a:buSzTx/>
                        <a:buFont typeface="Wingdings" pitchFamily="2" charset="2"/>
                        <a:buNone/>
                        <a:tabLst/>
                      </a:pPr>
                      <a:r>
                        <a:rPr kumimoji="0" lang="en-US" sz="1800" b="0" i="0" u="none" strike="noStrike" cap="none" normalizeH="0" baseline="0" dirty="0">
                          <a:ln>
                            <a:noFill/>
                          </a:ln>
                          <a:solidFill>
                            <a:schemeClr val="bg2">
                              <a:lumMod val="10000"/>
                            </a:schemeClr>
                          </a:solidFill>
                          <a:effectLst/>
                          <a:latin typeface="Calibri" panose="020F0502020204030204" pitchFamily="34" charset="0"/>
                        </a:rPr>
                        <a:t>19 (40.4)</a:t>
                      </a:r>
                    </a:p>
                  </a:txBody>
                  <a:tcPr marL="121881" marR="121881" marT="45728" marB="45728" anchor="ctr" horzOverflow="overflow">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a:noFill/>
                    </a:lnTlToBr>
                    <a:lnBlToTr>
                      <a:noFill/>
                    </a:lnBlToTr>
                    <a:solidFill>
                      <a:schemeClr val="tx1">
                        <a:lumMod val="95000"/>
                      </a:schemeClr>
                    </a:solidFill>
                  </a:tcPr>
                </a:tc>
                <a:extLst>
                  <a:ext uri="{0D108BD9-81ED-4DB2-BD59-A6C34878D82A}">
                    <a16:rowId xmlns:a16="http://schemas.microsoft.com/office/drawing/2014/main" val="1255842141"/>
                  </a:ext>
                </a:extLst>
              </a:tr>
            </a:tbl>
          </a:graphicData>
        </a:graphic>
      </p:graphicFrame>
      <p:sp>
        <p:nvSpPr>
          <p:cNvPr id="4" name="Rectangle 3">
            <a:extLst>
              <a:ext uri="{FF2B5EF4-FFF2-40B4-BE49-F238E27FC236}">
                <a16:creationId xmlns:a16="http://schemas.microsoft.com/office/drawing/2014/main" id="{F3328280-0F2E-581B-C2EF-9DD210346D8A}"/>
              </a:ext>
            </a:extLst>
          </p:cNvPr>
          <p:cNvSpPr>
            <a:spLocks noGrp="1" noChangeArrowheads="1"/>
          </p:cNvSpPr>
          <p:nvPr>
            <p:ph idx="1"/>
          </p:nvPr>
        </p:nvSpPr>
        <p:spPr>
          <a:xfrm>
            <a:off x="604675" y="5397111"/>
            <a:ext cx="10746497" cy="831865"/>
          </a:xfrm>
        </p:spPr>
        <p:txBody>
          <a:bodyPr/>
          <a:lstStyle/>
          <a:p>
            <a:pPr>
              <a:spcBef>
                <a:spcPts val="700"/>
              </a:spcBef>
              <a:spcAft>
                <a:spcPts val="400"/>
              </a:spcAft>
            </a:pPr>
            <a:r>
              <a:rPr lang="en-US" altLang="en-US" sz="2200" dirty="0"/>
              <a:t>Grade 5 events occurred in 2 patients who received neoadjuvant FOLFIRINOX</a:t>
            </a:r>
          </a:p>
          <a:p>
            <a:pPr lvl="1">
              <a:spcBef>
                <a:spcPts val="700"/>
              </a:spcBef>
              <a:spcAft>
                <a:spcPts val="400"/>
              </a:spcAft>
            </a:pPr>
            <a:r>
              <a:rPr lang="en-US" altLang="en-US" sz="2000" dirty="0"/>
              <a:t>Sudden death (n = 1); COVID-19‒related death (n = 1)</a:t>
            </a:r>
          </a:p>
        </p:txBody>
      </p:sp>
      <p:sp>
        <p:nvSpPr>
          <p:cNvPr id="5" name="TextBox 4">
            <a:extLst>
              <a:ext uri="{FF2B5EF4-FFF2-40B4-BE49-F238E27FC236}">
                <a16:creationId xmlns:a16="http://schemas.microsoft.com/office/drawing/2014/main" id="{B406BE86-0E25-7EC3-1ABB-460DA24B0B81}"/>
              </a:ext>
            </a:extLst>
          </p:cNvPr>
          <p:cNvSpPr txBox="1"/>
          <p:nvPr/>
        </p:nvSpPr>
        <p:spPr bwMode="auto">
          <a:xfrm>
            <a:off x="552226" y="4951151"/>
            <a:ext cx="10738125" cy="33855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rtlCol="0">
            <a:spAutoFit/>
          </a:bodyPr>
          <a:lstStyle/>
          <a:p>
            <a:pPr algn="l">
              <a:lnSpc>
                <a:spcPct val="100000"/>
              </a:lnSpc>
              <a:spcBef>
                <a:spcPct val="50000"/>
              </a:spcBef>
              <a:spcAft>
                <a:spcPct val="0"/>
              </a:spcAft>
              <a:buClrTx/>
              <a:buFontTx/>
              <a:buNone/>
            </a:pPr>
            <a:r>
              <a:rPr lang="en-US" sz="1600" b="0" dirty="0">
                <a:solidFill>
                  <a:schemeClr val="bg1"/>
                </a:solidFill>
                <a:latin typeface="Calibri" panose="020F0502020204030204" pitchFamily="34" charset="0"/>
              </a:rPr>
              <a:t>*25% received mFOLFIRINOX. </a:t>
            </a:r>
            <a:r>
              <a:rPr lang="en-US" sz="1600" b="0" baseline="30000" dirty="0">
                <a:solidFill>
                  <a:schemeClr val="bg1"/>
                </a:solidFill>
                <a:latin typeface="Calibri" panose="020F0502020204030204" pitchFamily="34" charset="0"/>
              </a:rPr>
              <a:t>†</a:t>
            </a:r>
            <a:r>
              <a:rPr lang="en-US" sz="1600" b="0" dirty="0">
                <a:solidFill>
                  <a:schemeClr val="bg1"/>
                </a:solidFill>
                <a:latin typeface="Calibri" panose="020F0502020204030204" pitchFamily="34" charset="0"/>
              </a:rPr>
              <a:t>43% received mFOLFIRINOX.</a:t>
            </a:r>
          </a:p>
        </p:txBody>
      </p:sp>
    </p:spTree>
    <p:extLst>
      <p:ext uri="{BB962C8B-B14F-4D97-AF65-F5344CB8AC3E}">
        <p14:creationId xmlns:p14="http://schemas.microsoft.com/office/powerpoint/2010/main" val="25721756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a:extLst>
              <a:ext uri="{FF2B5EF4-FFF2-40B4-BE49-F238E27FC236}">
                <a16:creationId xmlns:a16="http://schemas.microsoft.com/office/drawing/2014/main" id="{8546831A-73CD-4F8E-9FF8-D931364866CE}"/>
              </a:ext>
            </a:extLst>
          </p:cNvPr>
          <p:cNvSpPr>
            <a:spLocks noGrp="1" noChangeArrowheads="1"/>
          </p:cNvSpPr>
          <p:nvPr>
            <p:ph type="title"/>
          </p:nvPr>
        </p:nvSpPr>
        <p:spPr/>
        <p:txBody>
          <a:bodyPr/>
          <a:lstStyle/>
          <a:p>
            <a:r>
              <a:rPr lang="en-US" dirty="0"/>
              <a:t>NORPACT-1: Investigators’ Conclusions</a:t>
            </a:r>
            <a:endParaRPr lang="en-US" altLang="en-US" dirty="0"/>
          </a:p>
        </p:txBody>
      </p:sp>
      <p:sp>
        <p:nvSpPr>
          <p:cNvPr id="9219" name="Rectangle 3">
            <a:extLst>
              <a:ext uri="{FF2B5EF4-FFF2-40B4-BE49-F238E27FC236}">
                <a16:creationId xmlns:a16="http://schemas.microsoft.com/office/drawing/2014/main" id="{D25C30B9-DB9B-4F0D-825F-3ADFC7E0F72C}"/>
              </a:ext>
            </a:extLst>
          </p:cNvPr>
          <p:cNvSpPr>
            <a:spLocks noGrp="1" noChangeArrowheads="1"/>
          </p:cNvSpPr>
          <p:nvPr>
            <p:ph idx="1"/>
          </p:nvPr>
        </p:nvSpPr>
        <p:spPr/>
        <p:txBody>
          <a:bodyPr/>
          <a:lstStyle/>
          <a:p>
            <a:r>
              <a:rPr lang="en-US" altLang="en-US" sz="2600" dirty="0"/>
              <a:t>Compared with standard upfront surgery, neoadjuvant FOLFIRINOX </a:t>
            </a:r>
            <a:br>
              <a:rPr lang="en-US" altLang="en-US" sz="2600" dirty="0"/>
            </a:br>
            <a:r>
              <a:rPr lang="en-US" altLang="en-US" sz="2600" dirty="0"/>
              <a:t>did not improve overall survival among patients with resectable </a:t>
            </a:r>
            <a:br>
              <a:rPr lang="en-US" altLang="en-US" sz="2600" dirty="0"/>
            </a:br>
            <a:r>
              <a:rPr lang="en-US" altLang="en-US" sz="2600" dirty="0"/>
              <a:t>pancreatic head cancer</a:t>
            </a:r>
          </a:p>
          <a:p>
            <a:r>
              <a:rPr lang="en-US" altLang="en-US" sz="2600" dirty="0"/>
              <a:t>Neoadjuvant FOLFIRINOX demonstrated an acceptable safety profile</a:t>
            </a:r>
          </a:p>
          <a:p>
            <a:r>
              <a:rPr lang="en-US" altLang="en-US" sz="2600" dirty="0"/>
              <a:t>Neoadjuvant treatment showed improved R0 and N0 resection rates compared with upfront surgery</a:t>
            </a:r>
          </a:p>
          <a:p>
            <a:pPr lvl="1"/>
            <a:r>
              <a:rPr lang="en-US" altLang="en-US" sz="2400" dirty="0"/>
              <a:t>Longer follow-up is needed to determine long-term effects on outcomes</a:t>
            </a:r>
          </a:p>
          <a:p>
            <a:r>
              <a:rPr lang="en-US" altLang="en-US" sz="2600" dirty="0"/>
              <a:t>Investigators concluded that the results do not support the use of neoadjuvant FOLFIRINOX as standard of care in resectable pancreatic </a:t>
            </a:r>
            <a:br>
              <a:rPr lang="en-US" altLang="en-US" sz="2600" dirty="0"/>
            </a:br>
            <a:r>
              <a:rPr lang="en-US" altLang="en-US" sz="2600" dirty="0"/>
              <a:t>head cancer</a:t>
            </a:r>
          </a:p>
        </p:txBody>
      </p:sp>
      <p:sp>
        <p:nvSpPr>
          <p:cNvPr id="2" name="Text Box 11">
            <a:extLst>
              <a:ext uri="{FF2B5EF4-FFF2-40B4-BE49-F238E27FC236}">
                <a16:creationId xmlns:a16="http://schemas.microsoft.com/office/drawing/2014/main" id="{BCD4F415-EBF1-6135-6B9C-438AF5765559}"/>
              </a:ext>
            </a:extLst>
          </p:cNvPr>
          <p:cNvSpPr txBox="1">
            <a:spLocks noChangeArrowheads="1"/>
          </p:cNvSpPr>
          <p:nvPr/>
        </p:nvSpPr>
        <p:spPr bwMode="auto">
          <a:xfrm>
            <a:off x="414339" y="6385740"/>
            <a:ext cx="8010525" cy="27699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anchor="b">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eaLnBrk="1" hangingPunct="1">
              <a:lnSpc>
                <a:spcPct val="100000"/>
              </a:lnSpc>
              <a:spcBef>
                <a:spcPct val="0"/>
              </a:spcBef>
              <a:spcAft>
                <a:spcPct val="0"/>
              </a:spcAft>
              <a:buClrTx/>
              <a:buFontTx/>
              <a:buNone/>
            </a:pPr>
            <a:r>
              <a:rPr lang="en-US" altLang="en-US" sz="1200" b="0" dirty="0">
                <a:solidFill>
                  <a:schemeClr val="bg2"/>
                </a:solidFill>
                <a:latin typeface="Calibri" panose="020F0502020204030204" pitchFamily="34" charset="0"/>
              </a:rPr>
              <a:t>Labori. ASCO 2023. Abstr LBA4005.</a:t>
            </a:r>
          </a:p>
        </p:txBody>
      </p:sp>
    </p:spTree>
    <p:extLst>
      <p:ext uri="{BB962C8B-B14F-4D97-AF65-F5344CB8AC3E}">
        <p14:creationId xmlns:p14="http://schemas.microsoft.com/office/powerpoint/2010/main" val="26278684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9" name="Rectangle 3">
            <a:extLst>
              <a:ext uri="{FF2B5EF4-FFF2-40B4-BE49-F238E27FC236}">
                <a16:creationId xmlns:a16="http://schemas.microsoft.com/office/drawing/2014/main" id="{F01699E0-D838-46BF-8D24-733C506774A8}"/>
              </a:ext>
            </a:extLst>
          </p:cNvPr>
          <p:cNvSpPr>
            <a:spLocks noChangeArrowheads="1"/>
          </p:cNvSpPr>
          <p:nvPr/>
        </p:nvSpPr>
        <p:spPr bwMode="auto">
          <a:xfrm>
            <a:off x="7091363" y="6346826"/>
            <a:ext cx="184150"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lnSpc>
                <a:spcPct val="90000"/>
              </a:lnSpc>
              <a:spcBef>
                <a:spcPts val="1000"/>
              </a:spcBef>
              <a:spcAft>
                <a:spcPts val="700"/>
              </a:spcAft>
              <a:buClr>
                <a:srgbClr val="FEFDDE"/>
              </a:buClr>
              <a:buFont typeface="Wingdings" panose="05000000000000000000" pitchFamily="2" charset="2"/>
              <a:buChar char="§"/>
              <a:defRPr sz="2800">
                <a:solidFill>
                  <a:srgbClr val="FEFDDE"/>
                </a:solidFill>
                <a:latin typeface="Arial" panose="020B0604020202020204" pitchFamily="34" charset="0"/>
              </a:defRPr>
            </a:lvl1pPr>
            <a:lvl2pPr marL="742950" indent="-285750">
              <a:lnSpc>
                <a:spcPct val="90000"/>
              </a:lnSpc>
              <a:spcBef>
                <a:spcPts val="1000"/>
              </a:spcBef>
              <a:spcAft>
                <a:spcPts val="700"/>
              </a:spcAft>
              <a:buClr>
                <a:srgbClr val="FEFDDE"/>
              </a:buClr>
              <a:buFont typeface="Arial" panose="020B0604020202020204" pitchFamily="34" charset="0"/>
              <a:buChar char="–"/>
              <a:defRPr sz="2600">
                <a:solidFill>
                  <a:srgbClr val="FEFDDE"/>
                </a:solidFill>
                <a:latin typeface="Arial" panose="020B0604020202020204" pitchFamily="34" charset="0"/>
              </a:defRPr>
            </a:lvl2pPr>
            <a:lvl3pPr marL="1143000" indent="-228600">
              <a:lnSpc>
                <a:spcPct val="90000"/>
              </a:lnSpc>
              <a:spcBef>
                <a:spcPts val="1000"/>
              </a:spcBef>
              <a:spcAft>
                <a:spcPts val="700"/>
              </a:spcAft>
              <a:buClr>
                <a:srgbClr val="FEFDDE"/>
              </a:buClr>
              <a:buFont typeface="Arial" panose="020B0604020202020204" pitchFamily="34" charset="0"/>
              <a:buChar char="–"/>
              <a:defRPr sz="2400">
                <a:solidFill>
                  <a:srgbClr val="FEFDDE"/>
                </a:solidFill>
                <a:latin typeface="Arial" panose="020B0604020202020204" pitchFamily="34" charset="0"/>
              </a:defRPr>
            </a:lvl3pPr>
            <a:lvl4pPr marL="1600200" indent="-228600">
              <a:lnSpc>
                <a:spcPct val="90000"/>
              </a:lnSpc>
              <a:spcBef>
                <a:spcPts val="1000"/>
              </a:spcBef>
              <a:spcAft>
                <a:spcPts val="700"/>
              </a:spcAft>
              <a:buClr>
                <a:srgbClr val="FEFDDE"/>
              </a:buClr>
              <a:buFont typeface="Arial" panose="020B0604020202020204" pitchFamily="34" charset="0"/>
              <a:buChar char="–"/>
              <a:defRPr sz="2200">
                <a:solidFill>
                  <a:srgbClr val="FEFDDE"/>
                </a:solidFill>
                <a:latin typeface="Arial" panose="020B0604020202020204" pitchFamily="34" charset="0"/>
              </a:defRPr>
            </a:lvl4pPr>
            <a:lvl5pPr marL="2057400" indent="-22860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5pPr>
            <a:lvl6pPr marL="25146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6pPr>
            <a:lvl7pPr marL="29718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7pPr>
            <a:lvl8pPr marL="34290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8pPr>
            <a:lvl9pPr marL="3886200" indent="-228600" eaLnBrk="0" fontAlgn="base" hangingPunct="0">
              <a:lnSpc>
                <a:spcPct val="90000"/>
              </a:lnSpc>
              <a:spcBef>
                <a:spcPts val="1000"/>
              </a:spcBef>
              <a:spcAft>
                <a:spcPts val="700"/>
              </a:spcAft>
              <a:buClr>
                <a:srgbClr val="FEFDDE"/>
              </a:buClr>
              <a:buFont typeface="Arial" panose="020B0604020202020204" pitchFamily="34" charset="0"/>
              <a:buChar char="–"/>
              <a:defRPr sz="2000">
                <a:solidFill>
                  <a:srgbClr val="FEFDDE"/>
                </a:solidFill>
                <a:latin typeface="Arial" panose="020B0604020202020204" pitchFamily="34" charset="0"/>
              </a:defRPr>
            </a:lvl9pPr>
          </a:lstStyle>
          <a:p>
            <a:pPr>
              <a:lnSpc>
                <a:spcPct val="100000"/>
              </a:lnSpc>
              <a:spcBef>
                <a:spcPct val="0"/>
              </a:spcBef>
              <a:spcAft>
                <a:spcPct val="0"/>
              </a:spcAft>
              <a:buClrTx/>
              <a:buFontTx/>
              <a:buNone/>
            </a:pPr>
            <a:endParaRPr lang="en-GB" altLang="en-US" sz="2400" b="0" dirty="0">
              <a:solidFill>
                <a:schemeClr val="tx1"/>
              </a:solidFill>
              <a:latin typeface="Times" panose="02020603050405020304" pitchFamily="18" charset="0"/>
            </a:endParaRPr>
          </a:p>
        </p:txBody>
      </p:sp>
      <p:sp>
        <p:nvSpPr>
          <p:cNvPr id="4" name="Content Placeholder 4">
            <a:extLst>
              <a:ext uri="{FF2B5EF4-FFF2-40B4-BE49-F238E27FC236}">
                <a16:creationId xmlns:a16="http://schemas.microsoft.com/office/drawing/2014/main" id="{B831CF02-3566-BDFF-CCC2-3B953144FB39}"/>
              </a:ext>
            </a:extLst>
          </p:cNvPr>
          <p:cNvSpPr txBox="1">
            <a:spLocks/>
          </p:cNvSpPr>
          <p:nvPr/>
        </p:nvSpPr>
        <p:spPr bwMode="auto">
          <a:xfrm>
            <a:off x="514351" y="4856674"/>
            <a:ext cx="11283950" cy="115593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lvl1pPr marL="342900" indent="-342900" algn="l" rtl="0" eaLnBrk="1" fontAlgn="base" hangingPunct="1">
              <a:lnSpc>
                <a:spcPct val="90000"/>
              </a:lnSpc>
              <a:spcBef>
                <a:spcPts val="1000"/>
              </a:spcBef>
              <a:spcAft>
                <a:spcPts val="700"/>
              </a:spcAft>
              <a:buClr>
                <a:schemeClr val="bg1"/>
              </a:buClr>
              <a:buFont typeface="Wingdings" panose="05000000000000000000" pitchFamily="2" charset="2"/>
              <a:buChar char="§"/>
              <a:defRPr sz="2800">
                <a:solidFill>
                  <a:schemeClr val="bg1"/>
                </a:solidFill>
                <a:latin typeface="Calibri" panose="020F0502020204030204" pitchFamily="34" charset="0"/>
                <a:ea typeface="+mn-ea"/>
                <a:cs typeface="+mn-cs"/>
              </a:defRPr>
            </a:lvl1pPr>
            <a:lvl2pPr marL="742950" indent="-285750" algn="l" rtl="0" eaLnBrk="1" fontAlgn="base" hangingPunct="1">
              <a:lnSpc>
                <a:spcPct val="90000"/>
              </a:lnSpc>
              <a:spcBef>
                <a:spcPts val="1000"/>
              </a:spcBef>
              <a:spcAft>
                <a:spcPts val="700"/>
              </a:spcAft>
              <a:buClr>
                <a:schemeClr val="bg1"/>
              </a:buClr>
              <a:buFont typeface="Arial" panose="020B0604020202020204" pitchFamily="34" charset="0"/>
              <a:buChar char="‒"/>
              <a:defRPr sz="2600">
                <a:solidFill>
                  <a:schemeClr val="bg1"/>
                </a:solidFill>
                <a:latin typeface="Calibri" panose="020F0502020204030204" pitchFamily="34" charset="0"/>
              </a:defRPr>
            </a:lvl2pPr>
            <a:lvl3pPr marL="11430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400">
                <a:solidFill>
                  <a:schemeClr val="bg1"/>
                </a:solidFill>
                <a:latin typeface="Calibri" panose="020F0502020204030204" pitchFamily="34" charset="0"/>
              </a:defRPr>
            </a:lvl3pPr>
            <a:lvl4pPr marL="16002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200">
                <a:solidFill>
                  <a:schemeClr val="bg1"/>
                </a:solidFill>
                <a:latin typeface="Calibri" panose="020F0502020204030204" pitchFamily="34" charset="0"/>
              </a:defRPr>
            </a:lvl4pPr>
            <a:lvl5pPr marL="2057400" indent="-228600" algn="l" rtl="0" eaLnBrk="1" fontAlgn="base" hangingPunct="1">
              <a:lnSpc>
                <a:spcPct val="90000"/>
              </a:lnSpc>
              <a:spcBef>
                <a:spcPts val="1000"/>
              </a:spcBef>
              <a:spcAft>
                <a:spcPts val="700"/>
              </a:spcAft>
              <a:buClr>
                <a:schemeClr val="bg1"/>
              </a:buClr>
              <a:buFont typeface="Arial" panose="020B0604020202020204" pitchFamily="34" charset="0"/>
              <a:buChar char="‒"/>
              <a:defRPr sz="2000">
                <a:solidFill>
                  <a:schemeClr val="bg1"/>
                </a:solidFill>
                <a:latin typeface="Calibri" panose="020F0502020204030204" pitchFamily="34" charset="0"/>
              </a:defRPr>
            </a:lvl5pPr>
            <a:lvl6pPr marL="25146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6pPr>
            <a:lvl7pPr marL="29718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7pPr>
            <a:lvl8pPr marL="34290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8pPr>
            <a:lvl9pPr marL="3886200" indent="-228600" algn="l" rtl="0" eaLnBrk="1" fontAlgn="base" hangingPunct="1">
              <a:lnSpc>
                <a:spcPct val="90000"/>
              </a:lnSpc>
              <a:spcBef>
                <a:spcPct val="35000"/>
              </a:spcBef>
              <a:spcAft>
                <a:spcPct val="25000"/>
              </a:spcAft>
              <a:buClr>
                <a:schemeClr val="accent2"/>
              </a:buClr>
              <a:buFont typeface="Arial" charset="0"/>
              <a:buChar char="–"/>
              <a:defRPr sz="1400">
                <a:solidFill>
                  <a:schemeClr val="tx1"/>
                </a:solidFill>
                <a:latin typeface="+mn-lt"/>
              </a:defRPr>
            </a:lvl9pPr>
          </a:lstStyle>
          <a:p>
            <a:pPr marL="0" indent="0">
              <a:buFont typeface="Wingdings" panose="05000000000000000000" pitchFamily="2" charset="2"/>
              <a:buNone/>
            </a:pPr>
            <a:r>
              <a:rPr lang="en-US" sz="2400" b="1" kern="0" dirty="0">
                <a:solidFill>
                  <a:srgbClr val="00823B"/>
                </a:solidFill>
                <a:hlinkClick r:id="rId3"/>
              </a:rPr>
              <a:t>clinicaloptions.com</a:t>
            </a:r>
            <a:endParaRPr lang="en-US" sz="2400" b="1" u="sng" kern="0" dirty="0">
              <a:solidFill>
                <a:srgbClr val="E1471D"/>
              </a:solidFill>
            </a:endParaRPr>
          </a:p>
        </p:txBody>
      </p:sp>
      <p:sp>
        <p:nvSpPr>
          <p:cNvPr id="6" name="Rectangle 10">
            <a:extLst>
              <a:ext uri="{FF2B5EF4-FFF2-40B4-BE49-F238E27FC236}">
                <a16:creationId xmlns:a16="http://schemas.microsoft.com/office/drawing/2014/main" id="{AAE09AEE-5F03-D819-B7A6-489EBCD424ED}"/>
              </a:ext>
            </a:extLst>
          </p:cNvPr>
          <p:cNvSpPr>
            <a:spLocks noGrp="1" noChangeArrowheads="1"/>
          </p:cNvSpPr>
          <p:nvPr>
            <p:ph type="title"/>
          </p:nvPr>
        </p:nvSpPr>
        <p:spPr bwMode="gray">
          <a:xfrm>
            <a:off x="514484" y="239715"/>
            <a:ext cx="11244016" cy="1674813"/>
          </a:xfrm>
        </p:spPr>
        <p:txBody>
          <a:bodyPr/>
          <a:lstStyle/>
          <a:p>
            <a:pPr eaLnBrk="1" hangingPunct="1"/>
            <a:r>
              <a:rPr lang="en-US" altLang="en-US" sz="4000" dirty="0"/>
              <a:t>Go Online for More CCO </a:t>
            </a:r>
            <a:br>
              <a:rPr lang="en-US" altLang="en-US" sz="4000" dirty="0"/>
            </a:br>
            <a:r>
              <a:rPr lang="en-US" altLang="en-US" sz="4000" dirty="0"/>
              <a:t>Coverage of ASCO 2023!</a:t>
            </a:r>
          </a:p>
        </p:txBody>
      </p:sp>
      <p:sp>
        <p:nvSpPr>
          <p:cNvPr id="7" name="Rectangle 2">
            <a:extLst>
              <a:ext uri="{FF2B5EF4-FFF2-40B4-BE49-F238E27FC236}">
                <a16:creationId xmlns:a16="http://schemas.microsoft.com/office/drawing/2014/main" id="{8D7C779E-5EBC-FAAD-6EB9-96CEF70CF0B6}"/>
              </a:ext>
            </a:extLst>
          </p:cNvPr>
          <p:cNvSpPr>
            <a:spLocks noGrp="1" noChangeArrowheads="1"/>
          </p:cNvSpPr>
          <p:nvPr>
            <p:ph sz="quarter" idx="10"/>
          </p:nvPr>
        </p:nvSpPr>
        <p:spPr>
          <a:xfrm>
            <a:off x="609759" y="1803012"/>
            <a:ext cx="10872444" cy="1032287"/>
          </a:xfrm>
        </p:spPr>
        <p:txBody>
          <a:bodyPr rtlCol="0">
            <a:normAutofit/>
          </a:bodyPr>
          <a:lstStyle/>
          <a:p>
            <a:pPr eaLnBrk="1" hangingPunct="1">
              <a:buClr>
                <a:schemeClr val="accent6"/>
              </a:buClr>
              <a:defRPr/>
            </a:pPr>
            <a:r>
              <a:rPr lang="en-US" sz="2200" dirty="0">
                <a:solidFill>
                  <a:srgbClr val="E1471D"/>
                </a:solidFill>
              </a:rPr>
              <a:t>Capsule Summaries </a:t>
            </a:r>
            <a:r>
              <a:rPr lang="en-US" sz="2200" b="0" dirty="0"/>
              <a:t>of all the key data</a:t>
            </a:r>
          </a:p>
          <a:p>
            <a:pPr>
              <a:buClr>
                <a:schemeClr val="tx2">
                  <a:lumMod val="20000"/>
                  <a:lumOff val="80000"/>
                </a:schemeClr>
              </a:buClr>
              <a:defRPr/>
            </a:pPr>
            <a:r>
              <a:rPr lang="en-US" sz="2200" dirty="0">
                <a:solidFill>
                  <a:srgbClr val="E1471D"/>
                </a:solidFill>
              </a:rPr>
              <a:t>Additional CME/CE-certified analyses </a:t>
            </a:r>
            <a:r>
              <a:rPr lang="en-US" sz="2200" b="0" dirty="0"/>
              <a:t>with expert faculty commentary on key studies in:</a:t>
            </a:r>
          </a:p>
          <a:p>
            <a:pPr marR="0" lvl="0" algn="l" defTabSz="914400" rtl="0" eaLnBrk="1" fontAlgn="base" latinLnBrk="0" hangingPunct="1">
              <a:lnSpc>
                <a:spcPct val="90000"/>
              </a:lnSpc>
              <a:spcBef>
                <a:spcPts val="1000"/>
              </a:spcBef>
              <a:spcAft>
                <a:spcPts val="0"/>
              </a:spcAft>
              <a:buClr>
                <a:srgbClr val="000000"/>
              </a:buClr>
              <a:buSzTx/>
              <a:tabLst/>
              <a:defRPr/>
            </a:pPr>
            <a:endParaRPr lang="en-US" sz="2200" b="0" dirty="0">
              <a:latin typeface="+mn-lt"/>
            </a:endParaRPr>
          </a:p>
        </p:txBody>
      </p:sp>
      <p:sp>
        <p:nvSpPr>
          <p:cNvPr id="8" name="TextBox 7">
            <a:extLst>
              <a:ext uri="{FF2B5EF4-FFF2-40B4-BE49-F238E27FC236}">
                <a16:creationId xmlns:a16="http://schemas.microsoft.com/office/drawing/2014/main" id="{E23DC03D-1C74-70E8-259A-CE88367A425C}"/>
              </a:ext>
            </a:extLst>
          </p:cNvPr>
          <p:cNvSpPr txBox="1"/>
          <p:nvPr/>
        </p:nvSpPr>
        <p:spPr bwMode="auto">
          <a:xfrm>
            <a:off x="4361180" y="2806115"/>
            <a:ext cx="6121400"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Hematologic malignancies</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Lung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Skin cancer</a:t>
            </a:r>
          </a:p>
        </p:txBody>
      </p:sp>
      <p:sp>
        <p:nvSpPr>
          <p:cNvPr id="9" name="TextBox 8">
            <a:extLst>
              <a:ext uri="{FF2B5EF4-FFF2-40B4-BE49-F238E27FC236}">
                <a16:creationId xmlns:a16="http://schemas.microsoft.com/office/drawing/2014/main" id="{A903DC71-DF92-62CA-FAB6-C69A85CF97F1}"/>
              </a:ext>
            </a:extLst>
          </p:cNvPr>
          <p:cNvSpPr txBox="1"/>
          <p:nvPr/>
        </p:nvSpPr>
        <p:spPr bwMode="auto">
          <a:xfrm>
            <a:off x="612517" y="2808721"/>
            <a:ext cx="3651383" cy="12629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p:spPr>
        <p:txBody>
          <a:bodyPr wrap="square">
            <a:spAutoFit/>
          </a:bodyPr>
          <a:lstStyle/>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Breast cancer</a:t>
            </a:r>
          </a:p>
          <a:p>
            <a:pPr marL="285750" marR="0" lvl="0" indent="-285750" algn="l" defTabSz="914400" rtl="0" eaLnBrk="0" fontAlgn="base" latinLnBrk="0" hangingPunct="0">
              <a:lnSpc>
                <a:spcPct val="90000"/>
              </a:lnSpc>
              <a:spcBef>
                <a:spcPts val="1000"/>
              </a:spcBef>
              <a:spcAft>
                <a:spcPct val="0"/>
              </a:spcAft>
              <a:buClrTx/>
              <a:buSzTx/>
              <a:buFont typeface="Wingdings" panose="05000000000000000000" pitchFamily="2" charset="2"/>
              <a:buChar char="§"/>
              <a:tabLst/>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Gastrointestinal cancers</a:t>
            </a:r>
          </a:p>
          <a:p>
            <a:pPr marL="285750" indent="-285750">
              <a:lnSpc>
                <a:spcPct val="90000"/>
              </a:lnSpc>
              <a:spcBef>
                <a:spcPts val="1000"/>
              </a:spcBef>
              <a:buFont typeface="Wingdings" panose="05000000000000000000" pitchFamily="2" charset="2"/>
              <a:buChar char="§"/>
              <a:defRPr/>
            </a:pPr>
            <a:r>
              <a:rPr kumimoji="0" lang="en-US" sz="2200" b="0" i="0" u="none" strike="noStrike" kern="1200" cap="none" spc="0" normalizeH="0" baseline="0" noProof="0" dirty="0">
                <a:ln>
                  <a:noFill/>
                </a:ln>
                <a:solidFill>
                  <a:srgbClr val="455560"/>
                </a:solidFill>
                <a:effectLst/>
                <a:uLnTx/>
                <a:uFillTx/>
                <a:latin typeface="Calibri" panose="020F0502020204030204" pitchFamily="34" charset="0"/>
                <a:ea typeface="+mn-ea"/>
                <a:cs typeface="Arial" panose="020B0604020202020204" pitchFamily="34" charset="0"/>
              </a:rPr>
              <a:t>Gynecologic cancers</a:t>
            </a:r>
          </a:p>
        </p:txBody>
      </p:sp>
    </p:spTree>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MMPROD_NEXTUNIQUEID" val="10008"/>
  <p:tag name="MMPROD_UIDATA" val="&lt;database version=&quot;6.0&quot;&gt;&lt;object type=&quot;1&quot; unique_id=&quot;10001&quot;&gt;&lt;object type=&quot;8&quot; unique_id=&quot;10002&quot;&gt;&lt;/object&gt;&lt;object type=&quot;2&quot; unique_id=&quot;10003&quot;&gt;&lt;object type=&quot;3&quot; unique_id=&quot;10005&quot;&gt;&lt;property id=&quot;20148&quot; value=&quot;5&quot;/&gt;&lt;property id=&quot;20300&quot; value=&quot;Slide 3 - &amp;quot;Title-Arial-36-Bold-Yellow. Title may continue on 2 lines keep text at 36pt&amp;quot;&quot;/&gt;&lt;property id=&quot;20307&quot; value=&quot;257&quot;/&gt;&lt;/object&gt;&lt;object type=&quot;3&quot; unique_id=&quot;10006&quot;&gt;&lt;property id=&quot;20148&quot; value=&quot;5&quot;/&gt;&lt;property id=&quot;20300&quot; value=&quot;Slide 4 - &amp;quot;Text and Margin Consistency&amp;quot;&quot;/&gt;&lt;property id=&quot;20307&quot; value=&quot;267&quot;/&gt;&lt;/object&gt;&lt;object type=&quot;3&quot; unique_id=&quot;10007&quot;&gt;&lt;property id=&quot;20148&quot; value=&quot;5&quot;/&gt;&lt;property id=&quot;20300&quot; value=&quot;Slide 5 - &amp;quot;Transition Title &amp;#x0D;&amp;#x0A;for next topic of discussion &amp;#x0D;&amp;#x0A;or can be used as closer slide &amp;#x0D;&amp;#x0A;(ie: Q&amp;amp;A)&amp;#x0D;&amp;#x0A;(Arial-40-Bold-White-Cent&quot;/&gt;&lt;property id=&quot;20307&quot; value=&quot;261&quot;/&gt;&lt;/object&gt;&lt;object type=&quot;3&quot; unique_id=&quot;10008&quot;&gt;&lt;property id=&quot;20148&quot; value=&quot;5&quot;/&gt;&lt;property id=&quot;20300&quot; value=&quot;Slide 6 - &amp;quot;RGB Pallet&amp;quot;&quot;/&gt;&lt;property id=&quot;20307&quot; value=&quot;258&quot;/&gt;&lt;/object&gt;&lt;object type=&quot;3&quot; unique_id=&quot;10009&quot;&gt;&lt;property id=&quot;20148&quot; value=&quot;5&quot;/&gt;&lt;property id=&quot;20300&quot; value=&quot;Slide 7 - &amp;quot;Example Graph&amp;quot;&quot;/&gt;&lt;property id=&quot;20307&quot; value=&quot;286&quot;/&gt;&lt;/object&gt;&lt;object type=&quot;3&quot; unique_id=&quot;10010&quot;&gt;&lt;property id=&quot;20148&quot; value=&quot;5&quot;/&gt;&lt;property id=&quot;20300&quot; value=&quot;Slide 8 - &amp;quot;Example Graph and Text&amp;quot;&quot;/&gt;&lt;property id=&quot;20307&quot; value=&quot;288&quot;/&gt;&lt;/object&gt;&lt;object type=&quot;3&quot; unique_id=&quot;10011&quot;&gt;&lt;property id=&quot;20148&quot; value=&quot;5&quot;/&gt;&lt;property id=&quot;20300&quot; value=&quot;Slide 9 - &amp;quot;Example Line Graph&amp;quot;&quot;/&gt;&lt;property id=&quot;20307&quot; value=&quot;287&quot;/&gt;&lt;/object&gt;&lt;object type=&quot;3&quot; unique_id=&quot;10012&quot;&gt;&lt;property id=&quot;20148&quot; value=&quot;5&quot;/&gt;&lt;property id=&quot;20300&quot; value=&quot;Slide 10 - &amp;quot;Example Line Graph with Data Values&amp;quot;&quot;/&gt;&lt;property id=&quot;20307&quot; value=&quot;292&quot;/&gt;&lt;/object&gt;&lt;object type=&quot;3&quot; unique_id=&quot;10013&quot;&gt;&lt;property id=&quot;20148&quot; value=&quot;5&quot;/&gt;&lt;property id=&quot;20300&quot; value=&quot;Slide 11 - &amp;quot;Example Line Graph with Color &amp;#x0D;&amp;#x0A;Data Values&amp;quot;&quot;/&gt;&lt;property id=&quot;20307&quot; value=&quot;309&quot;/&gt;&lt;/object&gt;&lt;object type=&quot;3&quot; unique_id=&quot;10014&quot;&gt;&lt;property id=&quot;20148&quot; value=&quot;5&quot;/&gt;&lt;property id=&quot;20300&quot; value=&quot;Slide 12 - &amp;quot;Example Schematic&amp;quot;&quot;/&gt;&lt;property id=&quot;20307&quot; value=&quot;262&quot;/&gt;&lt;/object&gt;&lt;object type=&quot;3&quot; unique_id=&quot;10015&quot;&gt;&lt;property id=&quot;20148&quot; value=&quot;5&quot;/&gt;&lt;property id=&quot;20300&quot; value=&quot;Slide 13 - &amp;quot;Example Schematic Continued&amp;quot;&quot;/&gt;&lt;property id=&quot;20307&quot; value=&quot;263&quot;/&gt;&lt;/object&gt;&lt;object type=&quot;3&quot; unique_id=&quot;10016&quot;&gt;&lt;property id=&quot;20148&quot; value=&quot;5&quot;/&gt;&lt;property id=&quot;20300&quot; value=&quot;Slide 14 - &amp;quot;Example Tables&amp;quot;&quot;/&gt;&lt;property id=&quot;20307&quot; value=&quot;311&quot;/&gt;&lt;/object&gt;&lt;object type=&quot;3&quot; unique_id=&quot;10017&quot;&gt;&lt;property id=&quot;20148&quot; value=&quot;5&quot;/&gt;&lt;property id=&quot;20300&quot; value=&quot;Slide 15 - &amp;quot;Example Tables Continued&amp;quot;&quot;/&gt;&lt;property id=&quot;20307&quot; value=&quot;312&quot;/&gt;&lt;/object&gt;&lt;object type=&quot;3&quot; unique_id=&quot;10018&quot;&gt;&lt;property id=&quot;20148&quot; value=&quot;5&quot;/&gt;&lt;property id=&quot;20300&quot; value=&quot;Slide 16 - &amp;quot;Example Tables Continued&amp;quot;&quot;/&gt;&lt;property id=&quot;20307&quot; value=&quot;313&quot;/&gt;&lt;/object&gt;&lt;object type=&quot;3&quot; unique_id=&quot;10019&quot;&gt;&lt;property id=&quot;20148&quot; value=&quot;5&quot;/&gt;&lt;property id=&quot;20300&quot; value=&quot;Slide 17 - &amp;quot;Example Tables Continued&amp;quot;&quot;/&gt;&lt;property id=&quot;20307&quot; value=&quot;314&quot;/&gt;&lt;/object&gt;&lt;object type=&quot;3&quot; unique_id=&quot;10020&quot;&gt;&lt;property id=&quot;20148&quot; value=&quot;5&quot;/&gt;&lt;property id=&quot;20300&quot; value=&quot;Slide 21 - &amp;quot;Additional Formatting Notes&amp;quot;&quot;/&gt;&lt;property id=&quot;20307&quot; value=&quot;270&quot;/&gt;&lt;/object&gt;&lt;object type=&quot;3&quot; unique_id=&quot;10021&quot;&gt;&lt;property id=&quot;20148&quot; value=&quot;5&quot;/&gt;&lt;property id=&quot;20300&quot; value=&quot;Slide 22 - &amp;quot;“Polish Stage” Notes&amp;quot;&quot;/&gt;&lt;property id=&quot;20307&quot; value=&quot;272&quot;/&gt;&lt;/object&gt;&lt;object type=&quot;3&quot; unique_id=&quot;10022&quot;&gt;&lt;property id=&quot;20148&quot; value=&quot;5&quot;/&gt;&lt;property id=&quot;20300&quot; value=&quot;Slide 23 - &amp;quot;For Black and White Print Slides&amp;quot;&quot;/&gt;&lt;property id=&quot;20307&quot; value=&quot;290&quot;/&gt;&lt;/object&gt;&lt;object type=&quot;3&quot; unique_id=&quot;10023&quot;&gt;&lt;property id=&quot;20148&quot; value=&quot;5&quot;/&gt;&lt;property id=&quot;20300&quot; value=&quot;Slide 24 - &amp;quot;For Black and White Print Slides&amp;quot;&quot;/&gt;&lt;property id=&quot;20307&quot; value=&quot;291&quot;/&gt;&lt;/object&gt;&lt;object type=&quot;3&quot; unique_id=&quot;10024&quot;&gt;&lt;property id=&quot;20148&quot; value=&quot;5&quot;/&gt;&lt;property id=&quot;20300&quot; value=&quot;Slide 25 - &amp;quot;CME Slides for Designer and Editorial Reference…&amp;quot;&quot;/&gt;&lt;property id=&quot;20307&quot; value=&quot;273&quot;/&gt;&lt;/object&gt;&lt;object type=&quot;3&quot; unique_id=&quot;10025&quot;&gt;&lt;property id=&quot;20148&quot; value=&quot;5&quot;/&gt;&lt;property id=&quot;20300&quot; value=&quot;Slide 26 - &amp;quot;About These Slides&amp;quot;&quot;/&gt;&lt;property id=&quot;20307&quot; value=&quot;308&quot;/&gt;&lt;/object&gt;&lt;object type=&quot;3&quot; unique_id=&quot;10026&quot;&gt;&lt;property id=&quot;20148&quot; value=&quot;5&quot;/&gt;&lt;property id=&quot;20300&quot; value=&quot;Slide 27 - &amp;quot;Faculty&amp;quot;&quot;/&gt;&lt;property id=&quot;20307&quot; value=&quot;294&quot;/&gt;&lt;/object&gt;&lt;object type=&quot;3&quot; unique_id=&quot;10027&quot;&gt;&lt;property id=&quot;20148&quot; value=&quot;5&quot;/&gt;&lt;property id=&quot;20300&quot; value=&quot;Slide 28 - &amp;quot;Disclosure of Conflicts of Interest&amp;quot;&quot;/&gt;&lt;property id=&quot;20307&quot; value=&quot;295&quot;/&gt;&lt;/object&gt;&lt;object type=&quot;3&quot; unique_id=&quot;10028&quot;&gt;&lt;property id=&quot;20148&quot; value=&quot;5&quot;/&gt;&lt;property id=&quot;20300&quot; value=&quot;Slide 29 - &amp;quot;Disclosures&amp;quot;&quot;/&gt;&lt;property id=&quot;20307&quot; value=&quot;296&quot;/&gt;&lt;/object&gt;&lt;object type=&quot;3&quot; unique_id=&quot;10029&quot;&gt;&lt;property id=&quot;20148&quot; value=&quot;5&quot;/&gt;&lt;property id=&quot;20300&quot; value=&quot;Slide 30 - &amp;quot;Disclosure of Unlabeled Use&amp;quot;&quot;/&gt;&lt;property id=&quot;20307&quot; value=&quot;297&quot;/&gt;&lt;/object&gt;&lt;object type=&quot;3&quot; unique_id=&quot;10030&quot;&gt;&lt;property id=&quot;20148&quot; value=&quot;5&quot;/&gt;&lt;property id=&quot;20300&quot; value=&quot;Slide 31&quot;/&gt;&lt;property id=&quot;20307&quot; value=&quot;298&quot;/&gt;&lt;/object&gt;&lt;object type=&quot;3&quot; unique_id=&quot;10031&quot;&gt;&lt;property id=&quot;20148&quot; value=&quot;5&quot;/&gt;&lt;property id=&quot;20300&quot; value=&quot;Slide 32 - &amp;quot;Physician Continuing Medical Education&amp;quot;&quot;/&gt;&lt;property id=&quot;20307&quot; value=&quot;299&quot;/&gt;&lt;/object&gt;&lt;object type=&quot;3&quot; unique_id=&quot;10032&quot;&gt;&lt;property id=&quot;20148&quot; value=&quot;5&quot;/&gt;&lt;property id=&quot;20300&quot; value=&quot;Slide 33 - &amp;quot;Pharmacist Continuing Education&amp;quot;&quot;/&gt;&lt;property id=&quot;20307&quot; value=&quot;300&quot;/&gt;&lt;/object&gt;&lt;object type=&quot;3&quot; unique_id=&quot;10033&quot;&gt;&lt;property id=&quot;20148&quot; value=&quot;5&quot;/&gt;&lt;property id=&quot;20300&quot; value=&quot;Slide 34 - &amp;quot;Nursing Continuing Education&amp;quot;&quot;/&gt;&lt;property id=&quot;20307&quot; value=&quot;301&quot;/&gt;&lt;/object&gt;&lt;object type=&quot;3&quot; unique_id=&quot;10034&quot;&gt;&lt;property id=&quot;20148&quot; value=&quot;5&quot;/&gt;&lt;property id=&quot;20300&quot; value=&quot;Slide 35 - &amp;quot;Please review the following important &amp;#x0D;&amp;#x0A;CME information in your handout&amp;quot;&quot;/&gt;&lt;property id=&quot;20307&quot; value=&quot;310&quot;/&gt;&lt;/object&gt;&lt;object type=&quot;3&quot; unique_id=&quot;10036&quot;&gt;&lt;property id=&quot;20148&quot; value=&quot;5&quot;/&gt;&lt;property id=&quot;20300&quot; value=&quot;Slide 37 - &amp;quot;Instructions for Credit&amp;quot;&quot;/&gt;&lt;property id=&quot;20307&quot; value=&quot;303&quot;/&gt;&lt;/object&gt;&lt;object type=&quot;3&quot; unique_id=&quot;10037&quot;&gt;&lt;property id=&quot;20148&quot; value=&quot;5&quot;/&gt;&lt;property id=&quot;20300&quot; value=&quot;Slide 38 - &amp;quot;Now Take the Test . . .&amp;quot;&quot;/&gt;&lt;property id=&quot;20307&quot; value=&quot;304&quot;/&gt;&lt;/object&gt;&lt;object type=&quot;3&quot; unique_id=&quot;10040&quot;&gt;&lt;property id=&quot;20148&quot; value=&quot;5&quot;/&gt;&lt;property id=&quot;20300&quot; value=&quot;Slide 39 - &amp;quot;General Information&amp;quot;&quot;/&gt;&lt;property id=&quot;20307&quot; value=&quot;315&quot;/&gt;&lt;/object&gt;&lt;object type=&quot;3&quot; unique_id=&quot;10041&quot;&gt;&lt;property id=&quot;20148&quot; value=&quot;5&quot;/&gt;&lt;property id=&quot;20300&quot; value=&quot;Slide 40 - &amp;quot;Please review the slide notes &amp;#x0D;&amp;#x0A;for analysis of each study &amp;#x0D;&amp;#x0A;by expert faculty &amp;lt;Insert Name, MD&amp;gt;, &amp;#x0D;&amp;#x0A;and &amp;lt;Insert Name,&quot;/&gt;&lt;property id=&quot;20307&quot; value=&quot;316&quot;/&gt;&lt;/object&gt;&lt;object type=&quot;3&quot; unique_id=&quot;10042&quot;&gt;&lt;property id=&quot;20148&quot; value=&quot;5&quot;/&gt;&lt;property id=&quot;20300&quot; value=&quot;Slide 41 - &amp;quot;Promo Slide Reference&amp;#x0D;&amp;#x0A;(Placed as the last slide in a slideset, &amp;#x0D;&amp;#x0A;if requested)&amp;quot;&quot;/&gt;&lt;property id=&quot;20307&quot; value=&quot;307&quot;/&gt;&lt;/object&gt;&lt;object type=&quot;3&quot; unique_id=&quot;12121&quot;&gt;&lt;property id=&quot;20148&quot; value=&quot;5&quot;/&gt;&lt;property id=&quot;20300&quot; value=&quot;Slide 36 - &amp;quot;Disclaimer&amp;quot;&quot;/&gt;&lt;property id=&quot;20307&quot; value=&quot;317&quot;/&gt;&lt;/object&gt;&lt;object type=&quot;3&quot; unique_id=&quot;12122&quot;&gt;&lt;property id=&quot;20148&quot; value=&quot;5&quot;/&gt;&lt;property id=&quot;20300&quot; value=&quot;Slide 1 - &amp;quot;Title of the program and will possibly take &amp;#x0D;&amp;#x0A;up three lines. It is presented in Arial-39-Bold-White.&amp;quot;&quot;/&gt;&lt;property id=&quot;20307&quot; value=&quot;321&quot;/&gt;&lt;/object&gt;&lt;object type=&quot;3&quot; unique_id=&quot;12123&quot;&gt;&lt;property id=&quot;20148&quot; value=&quot;5&quot;/&gt;&lt;property id=&quot;20300&quot; value=&quot;Slide 2 - &amp;quot;Title of the program and will possibly take up three lines. It is presented in Arial-39-Bold-White.&amp;quot;&quot;/&gt;&lt;property id=&quot;20307&quot; value=&quot;322&quot;/&gt;&lt;/object&gt;&lt;object type=&quot;3&quot; unique_id=&quot;12124&quot;&gt;&lt;property id=&quot;20148&quot; value=&quot;5&quot;/&gt;&lt;property id=&quot;20300&quot; value=&quot;Slide 18 - &amp;quot;Outcomes Analysis: What Did You Learn?&amp;quot;&quot;/&gt;&lt;property id=&quot;20307&quot; value=&quot;324&quot;/&gt;&lt;/object&gt;&lt;object type=&quot;3&quot; unique_id=&quot;12125&quot;&gt;&lt;property id=&quot;20148&quot; value=&quot;5&quot;/&gt;&lt;property id=&quot;20300&quot; value=&quot;Slide 19 - &amp;quot;Outcomes Questions&amp;quot;&quot;/&gt;&lt;property id=&quot;20307&quot; value=&quot;320&quot;/&gt;&lt;/object&gt;&lt;object type=&quot;3&quot; unique_id=&quot;12126&quot;&gt;&lt;property id=&quot;20148&quot; value=&quot;5&quot;/&gt;&lt;property id=&quot;20300&quot; value=&quot;Slide 20 - &amp;quot;How many patients with XXX do you provide care for in a typical week?&amp;quot;&quot;/&gt;&lt;property id=&quot;20307&quot; value=&quot;323&quot;/&gt;&lt;/object&gt;&lt;object type=&quot;3&quot; unique_id=&quot;12127&quot;&gt;&lt;property id=&quot;20148&quot; value=&quot;5&quot;/&gt;&lt;property id=&quot;20300&quot; value=&quot;Slide 42 - &amp;quot;Go Online for More CCO &amp;#x0D;&amp;#x0A;Coverage of XXXXXXXXXXXX!&amp;quot;&quot;/&gt;&lt;property id=&quot;20307&quot; value=&quot;318&quot;/&gt;&lt;/object&gt;&lt;/object&gt;&lt;/object&gt;&lt;/database&gt;"/>
</p:tagLst>
</file>

<file path=ppt/theme/theme1.xml><?xml version="1.0" encoding="utf-8"?>
<a:theme xmlns:a="http://schemas.openxmlformats.org/drawingml/2006/main" name="2022_CCO_Template">
  <a:themeElements>
    <a:clrScheme name="2018 CCO LIVE">
      <a:dk1>
        <a:srgbClr val="455560"/>
      </a:dk1>
      <a:lt1>
        <a:srgbClr val="FFFFFF"/>
      </a:lt1>
      <a:dk2>
        <a:srgbClr val="000000"/>
      </a:dk2>
      <a:lt2>
        <a:srgbClr val="CDCDCF"/>
      </a:lt2>
      <a:accent1>
        <a:srgbClr val="015873"/>
      </a:accent1>
      <a:accent2>
        <a:srgbClr val="4DA1BB"/>
      </a:accent2>
      <a:accent3>
        <a:srgbClr val="E1471D"/>
      </a:accent3>
      <a:accent4>
        <a:srgbClr val="00823B"/>
      </a:accent4>
      <a:accent5>
        <a:srgbClr val="FDB338"/>
      </a:accent5>
      <a:accent6>
        <a:srgbClr val="682E74"/>
      </a:accent6>
      <a:hlink>
        <a:srgbClr val="E1471D"/>
      </a:hlink>
      <a:folHlink>
        <a:srgbClr val="015873"/>
      </a:folHlink>
    </a:clrScheme>
    <a:fontScheme name="CCO">
      <a:majorFont>
        <a:latin typeface="Calibri"/>
        <a:ea typeface=""/>
        <a:cs typeface=""/>
      </a:majorFont>
      <a:minorFont>
        <a:latin typeface="Calibr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solidFill>
          <a:schemeClr val="accent1"/>
        </a:solidFill>
        <a:ln w="0">
          <a:solidFill>
            <a:schemeClr val="bg1"/>
          </a:solidFill>
          <a:miter lim="800000"/>
          <a:headEnd/>
          <a:tailEnd/>
        </a:ln>
      </a:spPr>
      <a:bodyPr anchor="b"/>
      <a:lstStyle>
        <a:defPPr algn="ctr" eaLnBrk="1" hangingPunct="1">
          <a:spcBef>
            <a:spcPct val="35000"/>
          </a:spcBef>
          <a:spcAft>
            <a:spcPct val="25000"/>
          </a:spcAft>
          <a:buClr>
            <a:schemeClr val="folHlink"/>
          </a:buClr>
          <a:buNone/>
          <a:defRPr sz="1800" b="0" dirty="0">
            <a:solidFill>
              <a:schemeClr val="tx1"/>
            </a:solidFill>
            <a:latin typeface="Calibri" panose="020F0502020204030204" pitchFamily="34" charset="0"/>
          </a:defRPr>
        </a:defPPr>
      </a:lstStyle>
    </a:spDef>
    <a:lnDef>
      <a:spPr bwMode="auto">
        <a:noFill/>
        <a:ln w="28575" cap="flat" cmpd="sng" algn="ctr">
          <a:solidFill>
            <a:schemeClr val="bg1"/>
          </a:solidFill>
          <a:prstDash val="solid"/>
          <a:round/>
          <a:headEnd type="none" w="med" len="med"/>
          <a:tailEnd type="none" w="med" len="med"/>
        </a:ln>
        <a:effectLst/>
      </a:spPr>
      <a:bodyPr/>
      <a:lstStyle/>
    </a:lnDef>
    <a:txDef>
      <a:spPr bwMode="auto">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lgn="ctr">
              <a:solidFill>
                <a:srgbClr val="000000"/>
              </a:solidFill>
              <a:miter lim="800000"/>
              <a:headEnd/>
              <a:tailEnd/>
            </a14:hiddenLine>
          </a:ext>
        </a:extLst>
      </a:spPr>
      <a:bodyPr wrap="square" rtlCol="0">
        <a:spAutoFit/>
      </a:bodyPr>
      <a:lstStyle>
        <a:defPPr algn="l">
          <a:lnSpc>
            <a:spcPct val="100000"/>
          </a:lnSpc>
          <a:spcBef>
            <a:spcPct val="50000"/>
          </a:spcBef>
          <a:spcAft>
            <a:spcPct val="0"/>
          </a:spcAft>
          <a:buClrTx/>
          <a:buFontTx/>
          <a:buNone/>
          <a:defRPr b="0" dirty="0" smtClean="0">
            <a:solidFill>
              <a:schemeClr val="bg1"/>
            </a:solidFill>
            <a:latin typeface="Calibri" panose="020F0502020204030204" pitchFamily="34" charset="0"/>
          </a:defRPr>
        </a:defPPr>
      </a:lstStyle>
    </a:txDef>
  </a:objectDefaults>
  <a:extraClrSchemeLst>
    <a:extraClrScheme>
      <a:clrScheme name="Custom Design 1">
        <a:dk1>
          <a:srgbClr val="CDCDCF"/>
        </a:dk1>
        <a:lt1>
          <a:srgbClr val="FFFFFF"/>
        </a:lt1>
        <a:dk2>
          <a:srgbClr val="09003E"/>
        </a:dk2>
        <a:lt2>
          <a:srgbClr val="F2F23A"/>
        </a:lt2>
        <a:accent1>
          <a:srgbClr val="12AD2B"/>
        </a:accent1>
        <a:accent2>
          <a:srgbClr val="5AAACE"/>
        </a:accent2>
        <a:accent3>
          <a:srgbClr val="AAAAAF"/>
        </a:accent3>
        <a:accent4>
          <a:srgbClr val="DADADA"/>
        </a:accent4>
        <a:accent5>
          <a:srgbClr val="AAD3AC"/>
        </a:accent5>
        <a:accent6>
          <a:srgbClr val="519ABA"/>
        </a:accent6>
        <a:hlink>
          <a:srgbClr val="F6A108"/>
        </a:hlink>
        <a:folHlink>
          <a:srgbClr val="2B85B8"/>
        </a:folHlink>
      </a:clrScheme>
      <a:clrMap bg1="dk2" tx1="lt1" bg2="dk1" tx2="lt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2017_HTAA_Diabetes" id="{1367EE62-49C0-41AA-9F7D-AEA8A8F73D1D}" vid="{45DB6FF6-6200-4F3D-90FC-F48B64252754}"/>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_rels/item5.xml.rels><?xml version="1.0" encoding="UTF-8" standalone="yes"?>
<Relationships xmlns="http://schemas.openxmlformats.org/package/2006/relationships"><Relationship Id="rId1" Type="http://schemas.openxmlformats.org/officeDocument/2006/relationships/customXmlProps" Target="itemProps5.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1026A68F3861074DA8C5CCDA352E7C24" ma:contentTypeVersion="1" ma:contentTypeDescription="Create a new document." ma:contentTypeScope="" ma:versionID="d08e45fc4b5ae26052e3d2fadd1d1572">
  <xsd:schema xmlns:xsd="http://www.w3.org/2001/XMLSchema" xmlns:xs="http://www.w3.org/2001/XMLSchema" xmlns:p="http://schemas.microsoft.com/office/2006/metadata/properties" xmlns:ns2="d54cbe69-32bd-412a-b004-9152f949605e" xmlns:ns3="9cc307cb-1315-41e1-acd1-2053d64cf352" targetNamespace="http://schemas.microsoft.com/office/2006/metadata/properties" ma:root="true" ma:fieldsID="d0f6fc79425956c915e814bf8ad23542" ns2:_="" ns3:_="">
    <xsd:import namespace="d54cbe69-32bd-412a-b004-9152f949605e"/>
    <xsd:import namespace="9cc307cb-1315-41e1-acd1-2053d64cf352"/>
    <xsd:element name="properties">
      <xsd:complexType>
        <xsd:sequence>
          <xsd:element name="documentManagement">
            <xsd:complexType>
              <xsd:all>
                <xsd:element ref="ns2:_dlc_DocId" minOccurs="0"/>
                <xsd:element ref="ns2:_dlc_DocIdUrl" minOccurs="0"/>
                <xsd:element ref="ns2:_dlc_DocIdPersistId" minOccurs="0"/>
                <xsd:element ref="ns3:Document_x0020_Category"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54cbe69-32bd-412a-b004-9152f949605e"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schema>
  <xsd:schema xmlns:xsd="http://www.w3.org/2001/XMLSchema" xmlns:xs="http://www.w3.org/2001/XMLSchema" xmlns:dms="http://schemas.microsoft.com/office/2006/documentManagement/types" xmlns:pc="http://schemas.microsoft.com/office/infopath/2007/PartnerControls" targetNamespace="9cc307cb-1315-41e1-acd1-2053d64cf352" elementFormDefault="qualified">
    <xsd:import namespace="http://schemas.microsoft.com/office/2006/documentManagement/types"/>
    <xsd:import namespace="http://schemas.microsoft.com/office/infopath/2007/PartnerControls"/>
    <xsd:element name="Document_x0020_Category" ma:index="11" nillable="true" ma:displayName="Document Category" ma:internalName="Document_x0020_Category">
      <xsd:simpleType>
        <xsd:restriction base="dms:Choice">
          <xsd:enumeration value="Conference Capsule Slides"/>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_dlc_DocId xmlns="d54cbe69-32bd-412a-b004-9152f949605e">56M7VY3CDVN5-1283900241-1</_dlc_DocId>
    <_dlc_DocIdUrl xmlns="d54cbe69-32bd-412a-b004-9152f949605e">
      <Url>https://intranet.clinicaloptions.com/mews/oncology/ONC_2023_ASCO_CF_(PRP6243)/GI_LBA4005_Labori/_layouts/15/DocIdRedir.aspx?ID=56M7VY3CDVN5-1283900241-1</Url>
      <Description>56M7VY3CDVN5-1283900241-1</Description>
    </_dlc_DocIdUrl>
    <Document_x0020_Category xmlns="9cc307cb-1315-41e1-acd1-2053d64cf352">Conference Capsule Slides</Document_x0020_Category>
  </documentManagement>
</p:properties>
</file>

<file path=customXml/item4.xml><?xml version="1.0" encoding="utf-8"?>
<LongProperties xmlns="http://schemas.microsoft.com/office/2006/metadata/longProperties"/>
</file>

<file path=customXml/item5.xml><?xml version="1.0" encoding="utf-8"?>
<?mso-contentType ?>
<spe:Receivers xmlns:spe="http://schemas.microsoft.com/sharepoint/events">
  <Receiver>
    <Name>Document ID Generator</Name>
    <Synchronization>Synchronous</Synchronization>
    <Type>10001</Type>
    <SequenceNumber>1000</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10002</Type>
    <SequenceNumber>1001</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10004</Type>
    <SequenceNumber>1002</SequenceNumber>
    <Url/>
    <Assembly>Microsoft.Office.DocumentManagement, Version=15.0.0.0, Culture=neutral, PublicKeyToken=71e9bce111e9429c</Assembly>
    <Class>Microsoft.Office.DocumentManagement.Internal.DocIdHandler</Class>
    <Data/>
    <Filter/>
  </Receiver>
  <Receiver>
    <Name>Document ID Generator</Name>
    <Synchronization>Synchronous</Synchronization>
    <Type>10006</Type>
    <SequenceNumber>1003</SequenceNumber>
    <Url/>
    <Assembly>Microsoft.Office.DocumentManagement, Version=15.0.0.0, Culture=neutral, PublicKeyToken=71e9bce111e9429c</Assembly>
    <Class>Microsoft.Office.DocumentManagement.Internal.DocIdHandler</Class>
    <Data/>
    <Filter/>
  </Receiver>
</spe:Receivers>
</file>

<file path=customXml/itemProps1.xml><?xml version="1.0" encoding="utf-8"?>
<ds:datastoreItem xmlns:ds="http://schemas.openxmlformats.org/officeDocument/2006/customXml" ds:itemID="{3A18F4D2-3653-4F4F-B917-116198900D9C}">
  <ds:schemaRefs>
    <ds:schemaRef ds:uri="http://schemas.microsoft.com/sharepoint/v3/contenttype/forms"/>
  </ds:schemaRefs>
</ds:datastoreItem>
</file>

<file path=customXml/itemProps2.xml><?xml version="1.0" encoding="utf-8"?>
<ds:datastoreItem xmlns:ds="http://schemas.openxmlformats.org/officeDocument/2006/customXml" ds:itemID="{F9C88F93-4D6C-4493-8265-6F4D4DA78914}">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54cbe69-32bd-412a-b004-9152f949605e"/>
    <ds:schemaRef ds:uri="9cc307cb-1315-41e1-acd1-2053d64cf352"/>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5BA55BC3-5A03-47C2-8EC3-D964C3B5E779}">
  <ds:schemaRefs>
    <ds:schemaRef ds:uri="http://purl.org/dc/dcmitype/"/>
    <ds:schemaRef ds:uri="http://www.w3.org/XML/1998/namespace"/>
    <ds:schemaRef ds:uri="d54cbe69-32bd-412a-b004-9152f949605e"/>
    <ds:schemaRef ds:uri="http://schemas.openxmlformats.org/package/2006/metadata/core-properties"/>
    <ds:schemaRef ds:uri="http://purl.org/dc/elements/1.1/"/>
    <ds:schemaRef ds:uri="http://purl.org/dc/terms/"/>
    <ds:schemaRef ds:uri="http://schemas.microsoft.com/office/2006/documentManagement/types"/>
    <ds:schemaRef ds:uri="http://schemas.microsoft.com/office/infopath/2007/PartnerControls"/>
    <ds:schemaRef ds:uri="9cc307cb-1315-41e1-acd1-2053d64cf352"/>
    <ds:schemaRef ds:uri="http://schemas.microsoft.com/office/2006/metadata/properties"/>
  </ds:schemaRefs>
</ds:datastoreItem>
</file>

<file path=customXml/itemProps4.xml><?xml version="1.0" encoding="utf-8"?>
<ds:datastoreItem xmlns:ds="http://schemas.openxmlformats.org/officeDocument/2006/customXml" ds:itemID="{65E151B5-E2EE-4BEC-82C3-105A302A3BE7}">
  <ds:schemaRefs>
    <ds:schemaRef ds:uri="http://schemas.microsoft.com/office/2006/metadata/longProperties"/>
  </ds:schemaRefs>
</ds:datastoreItem>
</file>

<file path=customXml/itemProps5.xml><?xml version="1.0" encoding="utf-8"?>
<ds:datastoreItem xmlns:ds="http://schemas.openxmlformats.org/officeDocument/2006/customXml" ds:itemID="{D822369C-4A1B-4109-A1AA-86AD9FD19E09}">
  <ds:schemaRefs>
    <ds:schemaRef ds:uri="http://schemas.microsoft.com/sharepoint/events"/>
  </ds:schemaRefs>
</ds:datastoreItem>
</file>

<file path=docProps/app.xml><?xml version="1.0" encoding="utf-8"?>
<Properties xmlns="http://schemas.openxmlformats.org/officeDocument/2006/extended-properties" xmlns:vt="http://schemas.openxmlformats.org/officeDocument/2006/docPropsVTypes">
  <Template/>
  <TotalTime>1597</TotalTime>
  <Words>1325</Words>
  <Application>Microsoft Office PowerPoint</Application>
  <PresentationFormat>Widescreen</PresentationFormat>
  <Paragraphs>222</Paragraphs>
  <Slides>10</Slides>
  <Notes>10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10</vt:i4>
      </vt:variant>
    </vt:vector>
  </HeadingPairs>
  <TitlesOfParts>
    <vt:vector size="15" baseType="lpstr">
      <vt:lpstr>Arial</vt:lpstr>
      <vt:lpstr>Calibri</vt:lpstr>
      <vt:lpstr>Times</vt:lpstr>
      <vt:lpstr>Wingdings</vt:lpstr>
      <vt:lpstr>2022_CCO_Template</vt:lpstr>
      <vt:lpstr>NORPACT-1: Neoadjuvant  FOLFIRINOX vs Upfront Surgery in  Resectable Pancreatic Head Cancer</vt:lpstr>
      <vt:lpstr>About These Slides</vt:lpstr>
      <vt:lpstr>NORPACT-1: Background</vt:lpstr>
      <vt:lpstr>NORPACT-1: Study Design</vt:lpstr>
      <vt:lpstr>NORPACT-1: Baseline Characteristics and  Patient Disposition</vt:lpstr>
      <vt:lpstr>NORPACT-1: Overall Survival (Primary Endpoint)</vt:lpstr>
      <vt:lpstr>NORPACT-1: Histopathology Outcomes</vt:lpstr>
      <vt:lpstr>NORPACT-1: Adverse Events (Safety Population)</vt:lpstr>
      <vt:lpstr>NORPACT-1: Investigators’ Conclusions</vt:lpstr>
      <vt:lpstr>Go Online for More CCO  Coverage of ASCO 2023!</vt:lpstr>
    </vt:vector>
  </TitlesOfParts>
  <Company>Preferred Company</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NORPACT-1: Neoadjuvant FOLFIRINOX vs Upfront Surgery in Resectable Pancreatic Head Cancer</dc:title>
  <dc:creator>Preferred User</dc:creator>
  <cp:lastModifiedBy>jbuckley@clinicaloptions.com</cp:lastModifiedBy>
  <cp:revision>42</cp:revision>
  <cp:lastPrinted>2016-09-26T20:21:49Z</cp:lastPrinted>
  <dcterms:created xsi:type="dcterms:W3CDTF">2005-05-27T15:08:01Z</dcterms:created>
  <dcterms:modified xsi:type="dcterms:W3CDTF">2023-06-05T22:02:11Z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Tags">
    <vt:lpwstr/>
  </property>
  <property fmtid="{D5CDD505-2E9C-101B-9397-08002B2CF9AE}" pid="3" name="display_urn:schemas-microsoft-com:office:office#Editor">
    <vt:lpwstr>Melanie Couton</vt:lpwstr>
  </property>
  <property fmtid="{D5CDD505-2E9C-101B-9397-08002B2CF9AE}" pid="4" name="display_urn:schemas-microsoft-com:office:office#Author">
    <vt:lpwstr>Melanie Couton</vt:lpwstr>
  </property>
  <property fmtid="{D5CDD505-2E9C-101B-9397-08002B2CF9AE}" pid="5" name="_dlc_DocId">
    <vt:lpwstr>56M7VY3CDVN5-387186687-1</vt:lpwstr>
  </property>
  <property fmtid="{D5CDD505-2E9C-101B-9397-08002B2CF9AE}" pid="6" name="_dlc_DocIdItemGuid">
    <vt:lpwstr>1145aa2a-9c6c-4b16-8fb3-1aaff1948dd0</vt:lpwstr>
  </property>
  <property fmtid="{D5CDD505-2E9C-101B-9397-08002B2CF9AE}" pid="7" name="_dlc_DocIdUrl">
    <vt:lpwstr>https://intranet.clinicaloptions.com/mews/oncology/ASH_ALL_Satellite-TU_2016/Template/_layouts/15/DocIdRedir.aspx?ID=56M7VY3CDVN5-387186687-1, 56M7VY3CDVN5-387186687-1</vt:lpwstr>
  </property>
  <property fmtid="{D5CDD505-2E9C-101B-9397-08002B2CF9AE}" pid="8" name="ContentTypeId">
    <vt:lpwstr>0x0101001026A68F3861074DA8C5CCDA352E7C24</vt:lpwstr>
  </property>
  <property fmtid="{D5CDD505-2E9C-101B-9397-08002B2CF9AE}" pid="9" name="MediaServiceImageTags">
    <vt:lpwstr/>
  </property>
</Properties>
</file>