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p:sldMasterIdLst>
    <p:sldMasterId id="2147483816" r:id="rId6"/>
  </p:sldMasterIdLst>
  <p:notesMasterIdLst>
    <p:notesMasterId r:id="rId37"/>
  </p:notesMasterIdLst>
  <p:sldIdLst>
    <p:sldId id="2141411947" r:id="rId7"/>
    <p:sldId id="308" r:id="rId8"/>
    <p:sldId id="2141411948" r:id="rId9"/>
    <p:sldId id="2141411946" r:id="rId10"/>
    <p:sldId id="2141411993" r:id="rId11"/>
    <p:sldId id="372" r:id="rId12"/>
    <p:sldId id="2141411949" r:id="rId13"/>
    <p:sldId id="2141411988" r:id="rId14"/>
    <p:sldId id="2141411994" r:id="rId15"/>
    <p:sldId id="2141411950" r:id="rId16"/>
    <p:sldId id="2141411995" r:id="rId17"/>
    <p:sldId id="2141411996" r:id="rId18"/>
    <p:sldId id="272" r:id="rId19"/>
    <p:sldId id="2141411997" r:id="rId20"/>
    <p:sldId id="2141411998" r:id="rId21"/>
    <p:sldId id="2141411999" r:id="rId22"/>
    <p:sldId id="2071590504" r:id="rId23"/>
    <p:sldId id="2141412000" r:id="rId24"/>
    <p:sldId id="2141411962" r:id="rId25"/>
    <p:sldId id="2141412001" r:id="rId26"/>
    <p:sldId id="2141412002" r:id="rId27"/>
    <p:sldId id="2141412003" r:id="rId28"/>
    <p:sldId id="2141412004" r:id="rId29"/>
    <p:sldId id="2141412005" r:id="rId30"/>
    <p:sldId id="291" r:id="rId31"/>
    <p:sldId id="2076137050" r:id="rId32"/>
    <p:sldId id="2141412007" r:id="rId33"/>
    <p:sldId id="2141412006" r:id="rId34"/>
    <p:sldId id="295" r:id="rId35"/>
    <p:sldId id="576" r:id="rId36"/>
  </p:sldIdLst>
  <p:sldSz cx="12192000" cy="6858000"/>
  <p:notesSz cx="6858000" cy="9144000"/>
  <p:defaultTextStyle>
    <a:defPPr>
      <a:defRPr lang="en-US"/>
    </a:defPPr>
    <a:lvl1pPr algn="l" defTabSz="1217613" rtl="0" eaLnBrk="0" fontAlgn="base" hangingPunct="0">
      <a:spcBef>
        <a:spcPct val="0"/>
      </a:spcBef>
      <a:spcAft>
        <a:spcPct val="0"/>
      </a:spcAft>
      <a:defRPr sz="1200" kern="1200">
        <a:solidFill>
          <a:srgbClr val="5E5E5E"/>
        </a:solidFill>
        <a:latin typeface="Helvetica Neue" panose="02000503000000020004" charset="0"/>
        <a:ea typeface="Helvetica Neue" panose="02000503000000020004" charset="0"/>
        <a:cs typeface="Helvetica Neue" panose="02000503000000020004" charset="0"/>
        <a:sym typeface="Helvetica Neue" panose="02000503000000020004" charset="0"/>
      </a:defRPr>
    </a:lvl1pPr>
    <a:lvl2pPr marL="228600" indent="228600" algn="l" defTabSz="1217613" rtl="0" eaLnBrk="0" fontAlgn="base" hangingPunct="0">
      <a:spcBef>
        <a:spcPct val="0"/>
      </a:spcBef>
      <a:spcAft>
        <a:spcPct val="0"/>
      </a:spcAft>
      <a:defRPr sz="1200" kern="1200">
        <a:solidFill>
          <a:srgbClr val="5E5E5E"/>
        </a:solidFill>
        <a:latin typeface="Helvetica Neue" panose="02000503000000020004" charset="0"/>
        <a:ea typeface="Helvetica Neue" panose="02000503000000020004" charset="0"/>
        <a:cs typeface="Helvetica Neue" panose="02000503000000020004" charset="0"/>
        <a:sym typeface="Helvetica Neue" panose="02000503000000020004" charset="0"/>
      </a:defRPr>
    </a:lvl2pPr>
    <a:lvl3pPr marL="457200" indent="457200" algn="l" defTabSz="1217613" rtl="0" eaLnBrk="0" fontAlgn="base" hangingPunct="0">
      <a:spcBef>
        <a:spcPct val="0"/>
      </a:spcBef>
      <a:spcAft>
        <a:spcPct val="0"/>
      </a:spcAft>
      <a:defRPr sz="1200" kern="1200">
        <a:solidFill>
          <a:srgbClr val="5E5E5E"/>
        </a:solidFill>
        <a:latin typeface="Helvetica Neue" panose="02000503000000020004" charset="0"/>
        <a:ea typeface="Helvetica Neue" panose="02000503000000020004" charset="0"/>
        <a:cs typeface="Helvetica Neue" panose="02000503000000020004" charset="0"/>
        <a:sym typeface="Helvetica Neue" panose="02000503000000020004" charset="0"/>
      </a:defRPr>
    </a:lvl3pPr>
    <a:lvl4pPr marL="685800" indent="685800" algn="l" defTabSz="1217613" rtl="0" eaLnBrk="0" fontAlgn="base" hangingPunct="0">
      <a:spcBef>
        <a:spcPct val="0"/>
      </a:spcBef>
      <a:spcAft>
        <a:spcPct val="0"/>
      </a:spcAft>
      <a:defRPr sz="1200" kern="1200">
        <a:solidFill>
          <a:srgbClr val="5E5E5E"/>
        </a:solidFill>
        <a:latin typeface="Helvetica Neue" panose="02000503000000020004" charset="0"/>
        <a:ea typeface="Helvetica Neue" panose="02000503000000020004" charset="0"/>
        <a:cs typeface="Helvetica Neue" panose="02000503000000020004" charset="0"/>
        <a:sym typeface="Helvetica Neue" panose="02000503000000020004" charset="0"/>
      </a:defRPr>
    </a:lvl4pPr>
    <a:lvl5pPr marL="914400" indent="914400" algn="l" defTabSz="1217613" rtl="0" eaLnBrk="0" fontAlgn="base" hangingPunct="0">
      <a:spcBef>
        <a:spcPct val="0"/>
      </a:spcBef>
      <a:spcAft>
        <a:spcPct val="0"/>
      </a:spcAft>
      <a:defRPr sz="1200" kern="1200">
        <a:solidFill>
          <a:srgbClr val="5E5E5E"/>
        </a:solidFill>
        <a:latin typeface="Helvetica Neue" panose="02000503000000020004" charset="0"/>
        <a:ea typeface="Helvetica Neue" panose="02000503000000020004" charset="0"/>
        <a:cs typeface="Helvetica Neue" panose="02000503000000020004" charset="0"/>
        <a:sym typeface="Helvetica Neue" panose="02000503000000020004" charset="0"/>
      </a:defRPr>
    </a:lvl5pPr>
    <a:lvl6pPr marL="2286000" algn="l" defTabSz="914400" rtl="0" eaLnBrk="1" latinLnBrk="0" hangingPunct="1">
      <a:defRPr sz="1200" kern="1200">
        <a:solidFill>
          <a:srgbClr val="5E5E5E"/>
        </a:solidFill>
        <a:latin typeface="Helvetica Neue" panose="02000503000000020004" charset="0"/>
        <a:ea typeface="Helvetica Neue" panose="02000503000000020004" charset="0"/>
        <a:cs typeface="Helvetica Neue" panose="02000503000000020004" charset="0"/>
        <a:sym typeface="Helvetica Neue" panose="02000503000000020004" charset="0"/>
      </a:defRPr>
    </a:lvl6pPr>
    <a:lvl7pPr marL="2743200" algn="l" defTabSz="914400" rtl="0" eaLnBrk="1" latinLnBrk="0" hangingPunct="1">
      <a:defRPr sz="1200" kern="1200">
        <a:solidFill>
          <a:srgbClr val="5E5E5E"/>
        </a:solidFill>
        <a:latin typeface="Helvetica Neue" panose="02000503000000020004" charset="0"/>
        <a:ea typeface="Helvetica Neue" panose="02000503000000020004" charset="0"/>
        <a:cs typeface="Helvetica Neue" panose="02000503000000020004" charset="0"/>
        <a:sym typeface="Helvetica Neue" panose="02000503000000020004" charset="0"/>
      </a:defRPr>
    </a:lvl7pPr>
    <a:lvl8pPr marL="3200400" algn="l" defTabSz="914400" rtl="0" eaLnBrk="1" latinLnBrk="0" hangingPunct="1">
      <a:defRPr sz="1200" kern="1200">
        <a:solidFill>
          <a:srgbClr val="5E5E5E"/>
        </a:solidFill>
        <a:latin typeface="Helvetica Neue" panose="02000503000000020004" charset="0"/>
        <a:ea typeface="Helvetica Neue" panose="02000503000000020004" charset="0"/>
        <a:cs typeface="Helvetica Neue" panose="02000503000000020004" charset="0"/>
        <a:sym typeface="Helvetica Neue" panose="02000503000000020004" charset="0"/>
      </a:defRPr>
    </a:lvl8pPr>
    <a:lvl9pPr marL="3657600" algn="l" defTabSz="914400" rtl="0" eaLnBrk="1" latinLnBrk="0" hangingPunct="1">
      <a:defRPr sz="1200" kern="1200">
        <a:solidFill>
          <a:srgbClr val="5E5E5E"/>
        </a:solidFill>
        <a:latin typeface="Helvetica Neue" panose="02000503000000020004" charset="0"/>
        <a:ea typeface="Helvetica Neue" panose="02000503000000020004" charset="0"/>
        <a:cs typeface="Helvetica Neue" panose="02000503000000020004" charset="0"/>
        <a:sym typeface="Helvetica Neue" panose="02000503000000020004" charset="0"/>
      </a:defRPr>
    </a:lvl9pPr>
  </p:defaultTextStyle>
  <p:extLst>
    <p:ext uri="{EFAFB233-063F-42B5-8137-9DF3F51BA10A}">
      <p15:sldGuideLst xmlns:p15="http://schemas.microsoft.com/office/powerpoint/2012/main">
        <p15:guide id="1" orient="horz" pos="1008" userDrawn="1">
          <p15:clr>
            <a:srgbClr val="A4A3A4"/>
          </p15:clr>
        </p15:guide>
        <p15:guide id="2" pos="3840">
          <p15:clr>
            <a:srgbClr val="A4A3A4"/>
          </p15:clr>
        </p15:guide>
        <p15:guide id="3" orient="horz" pos="264" userDrawn="1">
          <p15:clr>
            <a:srgbClr val="A4A3A4"/>
          </p15:clr>
        </p15:guide>
        <p15:guide id="4" orient="horz" pos="144" userDrawn="1">
          <p15:clr>
            <a:srgbClr val="A4A3A4"/>
          </p15:clr>
        </p15:guide>
        <p15:guide id="5" orient="horz" pos="3912" userDrawn="1">
          <p15:clr>
            <a:srgbClr val="A4A3A4"/>
          </p15:clr>
        </p15:guide>
        <p15:guide id="6" orient="horz" pos="4056" userDrawn="1">
          <p15:clr>
            <a:srgbClr val="A4A3A4"/>
          </p15:clr>
        </p15:guide>
        <p15:guide id="7" orient="horz" pos="4152" userDrawn="1">
          <p15:clr>
            <a:srgbClr val="A4A3A4"/>
          </p15:clr>
        </p15:guide>
        <p15:guide id="8" pos="336" userDrawn="1">
          <p15:clr>
            <a:srgbClr val="A4A3A4"/>
          </p15:clr>
        </p15:guide>
        <p15:guide id="9" pos="456" userDrawn="1">
          <p15:clr>
            <a:srgbClr val="A4A3A4"/>
          </p15:clr>
        </p15:guide>
        <p15:guide id="10" pos="7248" userDrawn="1">
          <p15:clr>
            <a:srgbClr val="A4A3A4"/>
          </p15:clr>
        </p15:guide>
        <p15:guide id="11" pos="739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boecler@clinicaloptions.com" initials="a" lastIdx="3" clrIdx="6">
    <p:extLst>
      <p:ext uri="{19B8F6BF-5375-455C-9EA6-DF929625EA0E}">
        <p15:presenceInfo xmlns:p15="http://schemas.microsoft.com/office/powerpoint/2012/main" userId="aboecler@clinicaloptions.com" providerId="None"/>
      </p:ext>
    </p:extLst>
  </p:cmAuthor>
  <p:cmAuthor id="1" name="Timothy Quill" initials="" lastIdx="12" clrIdx="0"/>
  <p:cmAuthor id="2" name="Rachael Andrie" initials="RA" lastIdx="180" clrIdx="1"/>
  <p:cmAuthor id="3" name="mcartwright@clinicaloptions.com" initials="m" lastIdx="5" clrIdx="2"/>
  <p:cmAuthor id="4" name="Megan Cartwright" initials="MC" lastIdx="4" clrIdx="3"/>
  <p:cmAuthor id="5" name="Lisa Kuhns" initials="LGK" lastIdx="67" clrIdx="4"/>
  <p:cmAuthor id="6" name="spantry@clinicaloptions.com" initials="s" lastIdx="13" clrIdx="5">
    <p:extLst>
      <p:ext uri="{19B8F6BF-5375-455C-9EA6-DF929625EA0E}">
        <p15:presenceInfo xmlns:p15="http://schemas.microsoft.com/office/powerpoint/2012/main" userId="spantry@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80608" autoAdjust="0"/>
  </p:normalViewPr>
  <p:slideViewPr>
    <p:cSldViewPr snapToGrid="0">
      <p:cViewPr varScale="1">
        <p:scale>
          <a:sx n="103" d="100"/>
          <a:sy n="103" d="100"/>
        </p:scale>
        <p:origin x="114" y="102"/>
      </p:cViewPr>
      <p:guideLst>
        <p:guide orient="horz" pos="1008"/>
        <p:guide pos="3840"/>
        <p:guide orient="horz" pos="264"/>
        <p:guide orient="horz" pos="144"/>
        <p:guide orient="horz" pos="3912"/>
        <p:guide orient="horz" pos="4056"/>
        <p:guide orient="horz" pos="4152"/>
        <p:guide pos="336"/>
        <p:guide pos="456"/>
        <p:guide pos="7248"/>
        <p:guide pos="7392"/>
      </p:guideLst>
    </p:cSldViewPr>
  </p:slideViewPr>
  <p:notesTextViewPr>
    <p:cViewPr>
      <p:scale>
        <a:sx n="1" d="1"/>
        <a:sy n="1" d="1"/>
      </p:scale>
      <p:origin x="0" y="0"/>
    </p:cViewPr>
  </p:notesTextViewPr>
  <p:sorterViewPr>
    <p:cViewPr varScale="1">
      <p:scale>
        <a:sx n="1" d="1"/>
        <a:sy n="1" d="1"/>
      </p:scale>
      <p:origin x="0" y="-419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bg1"/>
                </a:solidFill>
                <a:latin typeface="Calibri" panose="020F0502020204030204" pitchFamily="34" charset="0"/>
                <a:ea typeface="+mn-ea"/>
                <a:cs typeface="Calibri" panose="020F0502020204030204" pitchFamily="34" charset="0"/>
              </a:defRPr>
            </a:pPr>
            <a:r>
              <a:rPr lang="en-US" sz="1600" b="1" dirty="0"/>
              <a:t>Pneumonectomy</a:t>
            </a:r>
          </a:p>
        </c:rich>
      </c:tx>
      <c:layout>
        <c:manualLayout>
          <c:xMode val="edge"/>
          <c:yMode val="edge"/>
          <c:x val="0.3196886996907824"/>
          <c:y val="1.9636881588985532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bg1"/>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9053995442555616"/>
          <c:y val="0.15669272857098238"/>
          <c:w val="0.80055398843695391"/>
          <c:h val="0.60042007464488933"/>
        </c:manualLayout>
      </c:layout>
      <c:barChart>
        <c:barDir val="col"/>
        <c:grouping val="clustered"/>
        <c:varyColors val="0"/>
        <c:ser>
          <c:idx val="0"/>
          <c:order val="0"/>
          <c:tx>
            <c:strRef>
              <c:f>Sheet1!$B$1</c:f>
              <c:strCache>
                <c:ptCount val="1"/>
                <c:pt idx="0">
                  <c:v>NIVO + chemo</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c:v>
                </c:pt>
                <c:pt idx="1">
                  <c:v>IB/II</c:v>
                </c:pt>
                <c:pt idx="2">
                  <c:v>IIIA</c:v>
                </c:pt>
              </c:strCache>
            </c:strRef>
          </c:cat>
          <c:val>
            <c:numRef>
              <c:f>Sheet1!$B$2:$B$4</c:f>
              <c:numCache>
                <c:formatCode>General</c:formatCode>
                <c:ptCount val="3"/>
                <c:pt idx="0">
                  <c:v>17</c:v>
                </c:pt>
                <c:pt idx="1">
                  <c:v>16</c:v>
                </c:pt>
                <c:pt idx="2">
                  <c:v>17</c:v>
                </c:pt>
              </c:numCache>
            </c:numRef>
          </c:val>
          <c:extLst>
            <c:ext xmlns:c16="http://schemas.microsoft.com/office/drawing/2014/chart" uri="{C3380CC4-5D6E-409C-BE32-E72D297353CC}">
              <c16:uniqueId val="{00000000-4254-8449-A1A6-0E757FECB24A}"/>
            </c:ext>
          </c:extLst>
        </c:ser>
        <c:ser>
          <c:idx val="1"/>
          <c:order val="1"/>
          <c:tx>
            <c:strRef>
              <c:f>Sheet1!$C$1</c:f>
              <c:strCache>
                <c:ptCount val="1"/>
                <c:pt idx="0">
                  <c:v>Chemo</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c:v>
                </c:pt>
                <c:pt idx="1">
                  <c:v>IB/II</c:v>
                </c:pt>
                <c:pt idx="2">
                  <c:v>IIIA</c:v>
                </c:pt>
              </c:strCache>
            </c:strRef>
          </c:cat>
          <c:val>
            <c:numRef>
              <c:f>Sheet1!$C$2:$C$4</c:f>
              <c:numCache>
                <c:formatCode>General</c:formatCode>
                <c:ptCount val="3"/>
                <c:pt idx="0">
                  <c:v>25</c:v>
                </c:pt>
                <c:pt idx="1">
                  <c:v>17</c:v>
                </c:pt>
                <c:pt idx="2">
                  <c:v>30</c:v>
                </c:pt>
              </c:numCache>
            </c:numRef>
          </c:val>
          <c:extLst>
            <c:ext xmlns:c16="http://schemas.microsoft.com/office/drawing/2014/chart" uri="{C3380CC4-5D6E-409C-BE32-E72D297353CC}">
              <c16:uniqueId val="{00000001-4254-8449-A1A6-0E757FECB24A}"/>
            </c:ext>
          </c:extLst>
        </c:ser>
        <c:dLbls>
          <c:showLegendKey val="0"/>
          <c:showVal val="0"/>
          <c:showCatName val="0"/>
          <c:showSerName val="0"/>
          <c:showPercent val="0"/>
          <c:showBubbleSize val="0"/>
        </c:dLbls>
        <c:gapWidth val="110"/>
        <c:axId val="1041984656"/>
        <c:axId val="977746016"/>
      </c:barChart>
      <c:catAx>
        <c:axId val="1041984656"/>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977746016"/>
        <c:crosses val="autoZero"/>
        <c:auto val="1"/>
        <c:lblAlgn val="ctr"/>
        <c:lblOffset val="100"/>
        <c:noMultiLvlLbl val="0"/>
      </c:catAx>
      <c:valAx>
        <c:axId val="977746016"/>
        <c:scaling>
          <c:orientation val="minMax"/>
          <c:max val="100"/>
          <c:min val="0"/>
        </c:scaling>
        <c:delete val="0"/>
        <c:axPos val="l"/>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1041984656"/>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bg1"/>
                </a:solidFill>
                <a:latin typeface="Calibri" panose="020F0502020204030204" pitchFamily="34" charset="0"/>
                <a:ea typeface="+mn-ea"/>
                <a:cs typeface="Calibri" panose="020F0502020204030204" pitchFamily="34" charset="0"/>
              </a:defRPr>
            </a:pPr>
            <a:r>
              <a:rPr lang="en-US" sz="1600" b="1" dirty="0"/>
              <a:t>Minimally Invasive</a:t>
            </a:r>
            <a:r>
              <a:rPr lang="en-US" sz="1600" b="1" baseline="0" dirty="0"/>
              <a:t> → Open</a:t>
            </a:r>
            <a:endParaRPr lang="en-US" sz="1600" b="1" dirty="0"/>
          </a:p>
        </c:rich>
      </c:tx>
      <c:layout>
        <c:manualLayout>
          <c:xMode val="edge"/>
          <c:yMode val="edge"/>
          <c:x val="0.24145451215696848"/>
          <c:y val="1.178212895339132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bg1"/>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9944601156304606"/>
          <c:y val="0.15276535225318527"/>
          <c:w val="0.76179005923962673"/>
          <c:h val="0.60042007464488933"/>
        </c:manualLayout>
      </c:layout>
      <c:barChart>
        <c:barDir val="col"/>
        <c:grouping val="clustered"/>
        <c:varyColors val="0"/>
        <c:ser>
          <c:idx val="0"/>
          <c:order val="0"/>
          <c:tx>
            <c:strRef>
              <c:f>Sheet1!$B$1</c:f>
              <c:strCache>
                <c:ptCount val="1"/>
                <c:pt idx="0">
                  <c:v>NIVO + chemo</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c:v>
                </c:pt>
                <c:pt idx="1">
                  <c:v>IB/II</c:v>
                </c:pt>
                <c:pt idx="2">
                  <c:v>IIIA</c:v>
                </c:pt>
              </c:strCache>
            </c:strRef>
          </c:cat>
          <c:val>
            <c:numRef>
              <c:f>Sheet1!$B$2:$B$4</c:f>
              <c:numCache>
                <c:formatCode>General</c:formatCode>
                <c:ptCount val="3"/>
                <c:pt idx="0">
                  <c:v>11</c:v>
                </c:pt>
                <c:pt idx="1">
                  <c:v>13</c:v>
                </c:pt>
                <c:pt idx="2">
                  <c:v>11</c:v>
                </c:pt>
              </c:numCache>
            </c:numRef>
          </c:val>
          <c:extLst>
            <c:ext xmlns:c16="http://schemas.microsoft.com/office/drawing/2014/chart" uri="{C3380CC4-5D6E-409C-BE32-E72D297353CC}">
              <c16:uniqueId val="{00000000-7E15-D240-88CB-4DC6647C6074}"/>
            </c:ext>
          </c:extLst>
        </c:ser>
        <c:ser>
          <c:idx val="1"/>
          <c:order val="1"/>
          <c:tx>
            <c:strRef>
              <c:f>Sheet1!$C$1</c:f>
              <c:strCache>
                <c:ptCount val="1"/>
                <c:pt idx="0">
                  <c:v>Chemo</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c:v>
                </c:pt>
                <c:pt idx="1">
                  <c:v>IB/II</c:v>
                </c:pt>
                <c:pt idx="2">
                  <c:v>IIIA</c:v>
                </c:pt>
              </c:strCache>
            </c:strRef>
          </c:cat>
          <c:val>
            <c:numRef>
              <c:f>Sheet1!$C$2:$C$4</c:f>
              <c:numCache>
                <c:formatCode>General</c:formatCode>
                <c:ptCount val="3"/>
                <c:pt idx="0">
                  <c:v>16</c:v>
                </c:pt>
                <c:pt idx="1">
                  <c:v>8</c:v>
                </c:pt>
                <c:pt idx="2">
                  <c:v>20</c:v>
                </c:pt>
              </c:numCache>
            </c:numRef>
          </c:val>
          <c:extLst>
            <c:ext xmlns:c16="http://schemas.microsoft.com/office/drawing/2014/chart" uri="{C3380CC4-5D6E-409C-BE32-E72D297353CC}">
              <c16:uniqueId val="{00000001-7E15-D240-88CB-4DC6647C6074}"/>
            </c:ext>
          </c:extLst>
        </c:ser>
        <c:dLbls>
          <c:showLegendKey val="0"/>
          <c:showVal val="0"/>
          <c:showCatName val="0"/>
          <c:showSerName val="0"/>
          <c:showPercent val="0"/>
          <c:showBubbleSize val="0"/>
        </c:dLbls>
        <c:gapWidth val="110"/>
        <c:axId val="1041984656"/>
        <c:axId val="977746016"/>
      </c:barChart>
      <c:catAx>
        <c:axId val="1041984656"/>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977746016"/>
        <c:crosses val="autoZero"/>
        <c:auto val="1"/>
        <c:lblAlgn val="ctr"/>
        <c:lblOffset val="100"/>
        <c:noMultiLvlLbl val="0"/>
      </c:catAx>
      <c:valAx>
        <c:axId val="977746016"/>
        <c:scaling>
          <c:orientation val="minMax"/>
          <c:max val="100"/>
          <c:min val="0"/>
        </c:scaling>
        <c:delete val="0"/>
        <c:axPos val="l"/>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1041984656"/>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bg1"/>
                </a:solidFill>
                <a:latin typeface="Calibri" panose="020F0502020204030204" pitchFamily="34" charset="0"/>
                <a:ea typeface="+mn-ea"/>
                <a:cs typeface="Calibri" panose="020F0502020204030204" pitchFamily="34" charset="0"/>
              </a:defRPr>
            </a:pPr>
            <a:r>
              <a:rPr lang="en-US" sz="1600" b="1" dirty="0"/>
              <a:t>Minimally Invasive</a:t>
            </a:r>
          </a:p>
        </c:rich>
      </c:tx>
      <c:layout>
        <c:manualLayout>
          <c:xMode val="edge"/>
          <c:yMode val="edge"/>
          <c:x val="0.3359474397747419"/>
          <c:y val="1.5709505271188428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bg1"/>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9946229037845703"/>
          <c:y val="0.15276535225318524"/>
          <c:w val="0.78117202383829032"/>
          <c:h val="0.60042007464488933"/>
        </c:manualLayout>
      </c:layout>
      <c:barChart>
        <c:barDir val="col"/>
        <c:grouping val="clustered"/>
        <c:varyColors val="0"/>
        <c:ser>
          <c:idx val="0"/>
          <c:order val="0"/>
          <c:tx>
            <c:strRef>
              <c:f>Sheet1!$B$1</c:f>
              <c:strCache>
                <c:ptCount val="1"/>
                <c:pt idx="0">
                  <c:v>NIVO + chemo</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c:v>
                </c:pt>
                <c:pt idx="1">
                  <c:v>IB/II</c:v>
                </c:pt>
                <c:pt idx="2">
                  <c:v>IIIA</c:v>
                </c:pt>
              </c:strCache>
            </c:strRef>
          </c:cat>
          <c:val>
            <c:numRef>
              <c:f>Sheet1!$B$2:$B$4</c:f>
              <c:numCache>
                <c:formatCode>General</c:formatCode>
                <c:ptCount val="3"/>
                <c:pt idx="0">
                  <c:v>30</c:v>
                </c:pt>
                <c:pt idx="1">
                  <c:v>29</c:v>
                </c:pt>
                <c:pt idx="2">
                  <c:v>30</c:v>
                </c:pt>
              </c:numCache>
            </c:numRef>
          </c:val>
          <c:extLst>
            <c:ext xmlns:c16="http://schemas.microsoft.com/office/drawing/2014/chart" uri="{C3380CC4-5D6E-409C-BE32-E72D297353CC}">
              <c16:uniqueId val="{00000000-82E7-0D43-A4AD-7B08C93051BD}"/>
            </c:ext>
          </c:extLst>
        </c:ser>
        <c:ser>
          <c:idx val="1"/>
          <c:order val="1"/>
          <c:tx>
            <c:strRef>
              <c:f>Sheet1!$C$1</c:f>
              <c:strCache>
                <c:ptCount val="1"/>
                <c:pt idx="0">
                  <c:v>Chemo</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c:v>
                </c:pt>
                <c:pt idx="1">
                  <c:v>IB/II</c:v>
                </c:pt>
                <c:pt idx="2">
                  <c:v>IIIA</c:v>
                </c:pt>
              </c:strCache>
            </c:strRef>
          </c:cat>
          <c:val>
            <c:numRef>
              <c:f>Sheet1!$C$2:$C$4</c:f>
              <c:numCache>
                <c:formatCode>General</c:formatCode>
                <c:ptCount val="3"/>
                <c:pt idx="0">
                  <c:v>22</c:v>
                </c:pt>
                <c:pt idx="1">
                  <c:v>25</c:v>
                </c:pt>
                <c:pt idx="2">
                  <c:v>19</c:v>
                </c:pt>
              </c:numCache>
            </c:numRef>
          </c:val>
          <c:extLst>
            <c:ext xmlns:c16="http://schemas.microsoft.com/office/drawing/2014/chart" uri="{C3380CC4-5D6E-409C-BE32-E72D297353CC}">
              <c16:uniqueId val="{00000001-82E7-0D43-A4AD-7B08C93051BD}"/>
            </c:ext>
          </c:extLst>
        </c:ser>
        <c:dLbls>
          <c:showLegendKey val="0"/>
          <c:showVal val="0"/>
          <c:showCatName val="0"/>
          <c:showSerName val="0"/>
          <c:showPercent val="0"/>
          <c:showBubbleSize val="0"/>
        </c:dLbls>
        <c:gapWidth val="110"/>
        <c:axId val="1041984656"/>
        <c:axId val="977746016"/>
      </c:barChart>
      <c:catAx>
        <c:axId val="1041984656"/>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977746016"/>
        <c:crosses val="autoZero"/>
        <c:auto val="1"/>
        <c:lblAlgn val="ctr"/>
        <c:lblOffset val="100"/>
        <c:noMultiLvlLbl val="0"/>
      </c:catAx>
      <c:valAx>
        <c:axId val="977746016"/>
        <c:scaling>
          <c:orientation val="minMax"/>
          <c:max val="100"/>
          <c:min val="0"/>
        </c:scaling>
        <c:delete val="0"/>
        <c:axPos val="l"/>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1041984656"/>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bg1"/>
                </a:solidFill>
                <a:latin typeface="Calibri" panose="020F0502020204030204" pitchFamily="34" charset="0"/>
                <a:ea typeface="+mn-ea"/>
                <a:cs typeface="Calibri" panose="020F0502020204030204" pitchFamily="34" charset="0"/>
              </a:defRPr>
            </a:pPr>
            <a:r>
              <a:rPr lang="en-US" sz="1600" b="1" dirty="0"/>
              <a:t>Lobectomy</a:t>
            </a:r>
          </a:p>
        </c:rich>
      </c:tx>
      <c:layout>
        <c:manualLayout>
          <c:xMode val="edge"/>
          <c:yMode val="edge"/>
          <c:x val="0.33025339782638918"/>
          <c:y val="3.927376317797107E-3"/>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bg1"/>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8586546995690562"/>
          <c:y val="0.15669272857098238"/>
          <c:w val="0.80055398843695391"/>
          <c:h val="0.60042007464488933"/>
        </c:manualLayout>
      </c:layout>
      <c:barChart>
        <c:barDir val="col"/>
        <c:grouping val="clustered"/>
        <c:varyColors val="0"/>
        <c:ser>
          <c:idx val="0"/>
          <c:order val="0"/>
          <c:tx>
            <c:strRef>
              <c:f>Sheet1!$B$1</c:f>
              <c:strCache>
                <c:ptCount val="1"/>
                <c:pt idx="0">
                  <c:v>NIVO + chemo</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c:v>
                </c:pt>
                <c:pt idx="1">
                  <c:v>IB/II</c:v>
                </c:pt>
                <c:pt idx="2">
                  <c:v>IIIA</c:v>
                </c:pt>
              </c:strCache>
            </c:strRef>
          </c:cat>
          <c:val>
            <c:numRef>
              <c:f>Sheet1!$B$2:$B$4</c:f>
              <c:numCache>
                <c:formatCode>General</c:formatCode>
                <c:ptCount val="3"/>
                <c:pt idx="0">
                  <c:v>77</c:v>
                </c:pt>
                <c:pt idx="1">
                  <c:v>74</c:v>
                </c:pt>
                <c:pt idx="2">
                  <c:v>79</c:v>
                </c:pt>
              </c:numCache>
            </c:numRef>
          </c:val>
          <c:extLst>
            <c:ext xmlns:c16="http://schemas.microsoft.com/office/drawing/2014/chart" uri="{C3380CC4-5D6E-409C-BE32-E72D297353CC}">
              <c16:uniqueId val="{00000000-A76E-9F46-B108-2E9E52E0461C}"/>
            </c:ext>
          </c:extLst>
        </c:ser>
        <c:ser>
          <c:idx val="1"/>
          <c:order val="1"/>
          <c:tx>
            <c:strRef>
              <c:f>Sheet1!$C$1</c:f>
              <c:strCache>
                <c:ptCount val="1"/>
                <c:pt idx="0">
                  <c:v>Chemo</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c:v>
                </c:pt>
                <c:pt idx="1">
                  <c:v>IB/II</c:v>
                </c:pt>
                <c:pt idx="2">
                  <c:v>IIIA</c:v>
                </c:pt>
              </c:strCache>
            </c:strRef>
          </c:cat>
          <c:val>
            <c:numRef>
              <c:f>Sheet1!$C$2:$C$4</c:f>
              <c:numCache>
                <c:formatCode>General</c:formatCode>
                <c:ptCount val="3"/>
                <c:pt idx="0">
                  <c:v>61</c:v>
                </c:pt>
                <c:pt idx="1">
                  <c:v>64</c:v>
                </c:pt>
                <c:pt idx="2">
                  <c:v>59</c:v>
                </c:pt>
              </c:numCache>
            </c:numRef>
          </c:val>
          <c:extLst>
            <c:ext xmlns:c16="http://schemas.microsoft.com/office/drawing/2014/chart" uri="{C3380CC4-5D6E-409C-BE32-E72D297353CC}">
              <c16:uniqueId val="{00000001-A76E-9F46-B108-2E9E52E0461C}"/>
            </c:ext>
          </c:extLst>
        </c:ser>
        <c:dLbls>
          <c:showLegendKey val="0"/>
          <c:showVal val="0"/>
          <c:showCatName val="0"/>
          <c:showSerName val="0"/>
          <c:showPercent val="0"/>
          <c:showBubbleSize val="0"/>
        </c:dLbls>
        <c:gapWidth val="110"/>
        <c:axId val="1041984656"/>
        <c:axId val="977746016"/>
      </c:barChart>
      <c:catAx>
        <c:axId val="1041984656"/>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977746016"/>
        <c:crosses val="autoZero"/>
        <c:auto val="1"/>
        <c:lblAlgn val="ctr"/>
        <c:lblOffset val="100"/>
        <c:noMultiLvlLbl val="0"/>
      </c:catAx>
      <c:valAx>
        <c:axId val="977746016"/>
        <c:scaling>
          <c:orientation val="minMax"/>
          <c:max val="100"/>
          <c:min val="0"/>
        </c:scaling>
        <c:delete val="0"/>
        <c:axPos val="l"/>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1041984656"/>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bg1"/>
                </a:solidFill>
                <a:latin typeface="Calibri" panose="020F0502020204030204" pitchFamily="34" charset="0"/>
                <a:ea typeface="+mn-ea"/>
                <a:cs typeface="Calibri" panose="020F0502020204030204" pitchFamily="34" charset="0"/>
              </a:defRPr>
            </a:pPr>
            <a:r>
              <a:rPr lang="en-US" sz="1600" b="1" dirty="0"/>
              <a:t>Thoracotomy</a:t>
            </a:r>
          </a:p>
        </c:rich>
      </c:tx>
      <c:layout>
        <c:manualLayout>
          <c:xMode val="edge"/>
          <c:yMode val="edge"/>
          <c:x val="0.2485027305169287"/>
          <c:y val="2.356425790678264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bg1"/>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9944601156304606"/>
          <c:y val="0.15276535225318527"/>
          <c:w val="0.76179005923962673"/>
          <c:h val="0.60042007464488933"/>
        </c:manualLayout>
      </c:layout>
      <c:barChart>
        <c:barDir val="col"/>
        <c:grouping val="clustered"/>
        <c:varyColors val="0"/>
        <c:ser>
          <c:idx val="0"/>
          <c:order val="0"/>
          <c:tx>
            <c:strRef>
              <c:f>Sheet1!$B$1</c:f>
              <c:strCache>
                <c:ptCount val="1"/>
                <c:pt idx="0">
                  <c:v>NIVO + chemo</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c:v>
                </c:pt>
                <c:pt idx="1">
                  <c:v>IB/II</c:v>
                </c:pt>
                <c:pt idx="2">
                  <c:v>IIIA</c:v>
                </c:pt>
              </c:strCache>
            </c:strRef>
          </c:cat>
          <c:val>
            <c:numRef>
              <c:f>Sheet1!$B$2:$B$4</c:f>
              <c:numCache>
                <c:formatCode>General</c:formatCode>
                <c:ptCount val="3"/>
                <c:pt idx="0">
                  <c:v>59</c:v>
                </c:pt>
                <c:pt idx="1">
                  <c:v>58</c:v>
                </c:pt>
                <c:pt idx="2">
                  <c:v>60</c:v>
                </c:pt>
              </c:numCache>
            </c:numRef>
          </c:val>
          <c:extLst>
            <c:ext xmlns:c16="http://schemas.microsoft.com/office/drawing/2014/chart" uri="{C3380CC4-5D6E-409C-BE32-E72D297353CC}">
              <c16:uniqueId val="{00000000-D943-A54E-8B22-E0DE87CDD9CE}"/>
            </c:ext>
          </c:extLst>
        </c:ser>
        <c:ser>
          <c:idx val="1"/>
          <c:order val="1"/>
          <c:tx>
            <c:strRef>
              <c:f>Sheet1!$C$1</c:f>
              <c:strCache>
                <c:ptCount val="1"/>
                <c:pt idx="0">
                  <c:v>Chemo</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c:v>
                </c:pt>
                <c:pt idx="1">
                  <c:v>IB/II</c:v>
                </c:pt>
                <c:pt idx="2">
                  <c:v>IIIA</c:v>
                </c:pt>
              </c:strCache>
            </c:strRef>
          </c:cat>
          <c:val>
            <c:numRef>
              <c:f>Sheet1!$C$2:$C$4</c:f>
              <c:numCache>
                <c:formatCode>General</c:formatCode>
                <c:ptCount val="3"/>
                <c:pt idx="0">
                  <c:v>63</c:v>
                </c:pt>
                <c:pt idx="1">
                  <c:v>67</c:v>
                </c:pt>
                <c:pt idx="2">
                  <c:v>60</c:v>
                </c:pt>
              </c:numCache>
            </c:numRef>
          </c:val>
          <c:extLst>
            <c:ext xmlns:c16="http://schemas.microsoft.com/office/drawing/2014/chart" uri="{C3380CC4-5D6E-409C-BE32-E72D297353CC}">
              <c16:uniqueId val="{00000001-D943-A54E-8B22-E0DE87CDD9CE}"/>
            </c:ext>
          </c:extLst>
        </c:ser>
        <c:dLbls>
          <c:showLegendKey val="0"/>
          <c:showVal val="0"/>
          <c:showCatName val="0"/>
          <c:showSerName val="0"/>
          <c:showPercent val="0"/>
          <c:showBubbleSize val="0"/>
        </c:dLbls>
        <c:gapWidth val="110"/>
        <c:axId val="1041984656"/>
        <c:axId val="977746016"/>
      </c:barChart>
      <c:catAx>
        <c:axId val="1041984656"/>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977746016"/>
        <c:crosses val="autoZero"/>
        <c:auto val="1"/>
        <c:lblAlgn val="ctr"/>
        <c:lblOffset val="100"/>
        <c:noMultiLvlLbl val="0"/>
      </c:catAx>
      <c:valAx>
        <c:axId val="977746016"/>
        <c:scaling>
          <c:orientation val="minMax"/>
          <c:max val="100"/>
          <c:min val="0"/>
        </c:scaling>
        <c:delete val="0"/>
        <c:axPos val="l"/>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1041984656"/>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Nivo + CT</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R0</c:v>
                </c:pt>
                <c:pt idx="1">
                  <c:v>R1</c:v>
                </c:pt>
                <c:pt idx="2">
                  <c:v>R2</c:v>
                </c:pt>
                <c:pt idx="3">
                  <c:v>Rx</c:v>
                </c:pt>
              </c:strCache>
            </c:strRef>
          </c:cat>
          <c:val>
            <c:numRef>
              <c:f>Sheet1!$B$2:$B$5</c:f>
              <c:numCache>
                <c:formatCode>General</c:formatCode>
                <c:ptCount val="4"/>
                <c:pt idx="0">
                  <c:v>83</c:v>
                </c:pt>
                <c:pt idx="1">
                  <c:v>11</c:v>
                </c:pt>
                <c:pt idx="2">
                  <c:v>3</c:v>
                </c:pt>
                <c:pt idx="3">
                  <c:v>3</c:v>
                </c:pt>
              </c:numCache>
            </c:numRef>
          </c:val>
          <c:extLst>
            <c:ext xmlns:c16="http://schemas.microsoft.com/office/drawing/2014/chart" uri="{C3380CC4-5D6E-409C-BE32-E72D297353CC}">
              <c16:uniqueId val="{00000000-BDE4-A343-9518-58AC91DD4699}"/>
            </c:ext>
          </c:extLst>
        </c:ser>
        <c:ser>
          <c:idx val="1"/>
          <c:order val="1"/>
          <c:tx>
            <c:strRef>
              <c:f>Sheet1!$C$1</c:f>
              <c:strCache>
                <c:ptCount val="1"/>
                <c:pt idx="0">
                  <c:v>CT</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R0</c:v>
                </c:pt>
                <c:pt idx="1">
                  <c:v>R1</c:v>
                </c:pt>
                <c:pt idx="2">
                  <c:v>R2</c:v>
                </c:pt>
                <c:pt idx="3">
                  <c:v>Rx</c:v>
                </c:pt>
              </c:strCache>
            </c:strRef>
          </c:cat>
          <c:val>
            <c:numRef>
              <c:f>Sheet1!$C$2:$C$5</c:f>
              <c:numCache>
                <c:formatCode>General</c:formatCode>
                <c:ptCount val="4"/>
                <c:pt idx="0">
                  <c:v>78</c:v>
                </c:pt>
                <c:pt idx="1">
                  <c:v>16</c:v>
                </c:pt>
                <c:pt idx="2">
                  <c:v>3</c:v>
                </c:pt>
                <c:pt idx="3">
                  <c:v>4</c:v>
                </c:pt>
              </c:numCache>
            </c:numRef>
          </c:val>
          <c:extLst>
            <c:ext xmlns:c16="http://schemas.microsoft.com/office/drawing/2014/chart" uri="{C3380CC4-5D6E-409C-BE32-E72D297353CC}">
              <c16:uniqueId val="{00000001-BDE4-A343-9518-58AC91DD4699}"/>
            </c:ext>
          </c:extLst>
        </c:ser>
        <c:dLbls>
          <c:showLegendKey val="0"/>
          <c:showVal val="0"/>
          <c:showCatName val="0"/>
          <c:showSerName val="0"/>
          <c:showPercent val="0"/>
          <c:showBubbleSize val="0"/>
        </c:dLbls>
        <c:gapWidth val="67"/>
        <c:axId val="1043600112"/>
        <c:axId val="1043570768"/>
      </c:barChart>
      <c:catAx>
        <c:axId val="1043600112"/>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1043570768"/>
        <c:crosses val="autoZero"/>
        <c:auto val="1"/>
        <c:lblAlgn val="ctr"/>
        <c:lblOffset val="100"/>
        <c:noMultiLvlLbl val="0"/>
      </c:catAx>
      <c:valAx>
        <c:axId val="104357076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r>
                  <a:rPr lang="en-US" sz="1600" b="1" dirty="0"/>
                  <a:t>Patients (%)</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1043600112"/>
        <c:crosses val="autoZero"/>
        <c:crossBetween val="between"/>
      </c:valAx>
      <c:spPr>
        <a:noFill/>
        <a:ln w="28575">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legendEntry>
      <c:legendEntry>
        <c:idx val="1"/>
        <c:txPr>
          <a:bodyPr rot="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legendEntry>
      <c:layout>
        <c:manualLayout>
          <c:xMode val="edge"/>
          <c:yMode val="edge"/>
          <c:x val="0.71541652226883612"/>
          <c:y val="0.2638598476687683"/>
          <c:w val="0.17016023866895469"/>
          <c:h val="0.12352106388924017"/>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1">
            <a:extLst>
              <a:ext uri="{FF2B5EF4-FFF2-40B4-BE49-F238E27FC236}">
                <a16:creationId xmlns:a16="http://schemas.microsoft.com/office/drawing/2014/main" id="{8BA65B58-D5F8-427B-9483-BC3A933ADAEA}"/>
              </a:ext>
            </a:extLst>
          </p:cNvPr>
          <p:cNvSpPr>
            <a:spLocks noGrp="1" noRot="1" noChangeAspect="1"/>
          </p:cNvSpPr>
          <p:nvPr>
            <p:ph type="sldImg"/>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 name="Rectangle 2">
            <a:extLst>
              <a:ext uri="{FF2B5EF4-FFF2-40B4-BE49-F238E27FC236}">
                <a16:creationId xmlns:a16="http://schemas.microsoft.com/office/drawing/2014/main" id="{9C2B7150-4D27-4CC3-BECD-D0F9749DAD6C}"/>
              </a:ext>
            </a:extLst>
          </p:cNvPr>
          <p:cNvSpPr>
            <a:spLocks noGrp="1"/>
          </p:cNvSpPr>
          <p:nvPr>
            <p:ph type="body" sz="quarter" idx="1"/>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sym typeface="Helvetica Neue" charset="0"/>
              </a:rPr>
              <a:t>Click to edit Template text styles</a:t>
            </a:r>
          </a:p>
          <a:p>
            <a:pPr lvl="1"/>
            <a:r>
              <a:rPr lang="en-US" altLang="en-US" noProof="0">
                <a:sym typeface="Helvetica Neue" charset="0"/>
              </a:rPr>
              <a:t>Second level</a:t>
            </a:r>
          </a:p>
          <a:p>
            <a:pPr lvl="2"/>
            <a:r>
              <a:rPr lang="en-US" altLang="en-US" noProof="0">
                <a:sym typeface="Helvetica Neue" charset="0"/>
              </a:rPr>
              <a:t>Third level</a:t>
            </a:r>
          </a:p>
          <a:p>
            <a:pPr lvl="3"/>
            <a:r>
              <a:rPr lang="en-US" altLang="en-US" noProof="0">
                <a:sym typeface="Helvetica Neue" charset="0"/>
              </a:rPr>
              <a:t>Fourth level</a:t>
            </a:r>
          </a:p>
          <a:p>
            <a:pPr lvl="4"/>
            <a:r>
              <a:rPr lang="en-US" altLang="en-US" noProof="0">
                <a:sym typeface="Helvetica Neue" charset="0"/>
              </a:rPr>
              <a:t>Fifth level</a:t>
            </a:r>
          </a:p>
        </p:txBody>
      </p:sp>
    </p:spTree>
  </p:cSld>
  <p:clrMap bg1="lt1" tx1="dk1" bg2="lt2" tx2="dk2" accent1="accent1" accent2="accent2" accent3="accent3" accent4="accent4" accent5="accent5" accent6="accent6" hlink="hlink" folHlink="folHlink"/>
  <p:notesStyle>
    <a:lvl1pPr algn="l" defTabSz="228600" rtl="0" eaLnBrk="0" fontAlgn="base" hangingPunct="0">
      <a:lnSpc>
        <a:spcPct val="117000"/>
      </a:lnSpc>
      <a:spcBef>
        <a:spcPct val="0"/>
      </a:spcBef>
      <a:spcAft>
        <a:spcPct val="0"/>
      </a:spcAft>
      <a:defRPr sz="1100" kern="1200">
        <a:solidFill>
          <a:srgbClr val="000000"/>
        </a:solidFill>
        <a:latin typeface="Helvetica Neue" charset="0"/>
        <a:ea typeface="Helvetica Neue" charset="0"/>
        <a:cs typeface="Helvetica Neue" charset="0"/>
        <a:sym typeface="Helvetica Neue" panose="02000503000000020004" charset="0"/>
      </a:defRPr>
    </a:lvl1pPr>
    <a:lvl2pPr indent="114300" algn="l" defTabSz="228600" rtl="0" eaLnBrk="0" fontAlgn="base" hangingPunct="0">
      <a:lnSpc>
        <a:spcPct val="117000"/>
      </a:lnSpc>
      <a:spcBef>
        <a:spcPct val="0"/>
      </a:spcBef>
      <a:spcAft>
        <a:spcPct val="0"/>
      </a:spcAft>
      <a:defRPr sz="1100" kern="1200">
        <a:solidFill>
          <a:srgbClr val="000000"/>
        </a:solidFill>
        <a:latin typeface="Helvetica Neue" charset="0"/>
        <a:ea typeface="Helvetica Neue" charset="0"/>
        <a:cs typeface="Helvetica Neue" charset="0"/>
        <a:sym typeface="Helvetica Neue" panose="02000503000000020004" charset="0"/>
      </a:defRPr>
    </a:lvl2pPr>
    <a:lvl3pPr indent="228600" algn="l" defTabSz="228600" rtl="0" eaLnBrk="0" fontAlgn="base" hangingPunct="0">
      <a:lnSpc>
        <a:spcPct val="117000"/>
      </a:lnSpc>
      <a:spcBef>
        <a:spcPct val="0"/>
      </a:spcBef>
      <a:spcAft>
        <a:spcPct val="0"/>
      </a:spcAft>
      <a:defRPr sz="1100" kern="1200">
        <a:solidFill>
          <a:srgbClr val="000000"/>
        </a:solidFill>
        <a:latin typeface="Helvetica Neue" charset="0"/>
        <a:ea typeface="Helvetica Neue" charset="0"/>
        <a:cs typeface="Helvetica Neue" charset="0"/>
        <a:sym typeface="Helvetica Neue" panose="02000503000000020004" charset="0"/>
      </a:defRPr>
    </a:lvl3pPr>
    <a:lvl4pPr indent="342900" algn="l" defTabSz="228600" rtl="0" eaLnBrk="0" fontAlgn="base" hangingPunct="0">
      <a:lnSpc>
        <a:spcPct val="117000"/>
      </a:lnSpc>
      <a:spcBef>
        <a:spcPct val="0"/>
      </a:spcBef>
      <a:spcAft>
        <a:spcPct val="0"/>
      </a:spcAft>
      <a:defRPr sz="1100" kern="1200">
        <a:solidFill>
          <a:srgbClr val="000000"/>
        </a:solidFill>
        <a:latin typeface="Helvetica Neue" charset="0"/>
        <a:ea typeface="Helvetica Neue" charset="0"/>
        <a:cs typeface="Helvetica Neue" charset="0"/>
        <a:sym typeface="Helvetica Neue" panose="02000503000000020004" charset="0"/>
      </a:defRPr>
    </a:lvl4pPr>
    <a:lvl5pPr indent="457200" algn="l" defTabSz="228600" rtl="0" eaLnBrk="0" fontAlgn="base" hangingPunct="0">
      <a:lnSpc>
        <a:spcPct val="117000"/>
      </a:lnSpc>
      <a:spcBef>
        <a:spcPct val="0"/>
      </a:spcBef>
      <a:spcAft>
        <a:spcPct val="0"/>
      </a:spcAft>
      <a:defRPr sz="1100" kern="1200">
        <a:solidFill>
          <a:srgbClr val="000000"/>
        </a:solidFill>
        <a:latin typeface="Helvetica Neue" charset="0"/>
        <a:ea typeface="Helvetica Neue" charset="0"/>
        <a:cs typeface="Helvetica Neue" charset="0"/>
        <a:sym typeface="Helvetica Neue" panose="02000503000000020004" charset="0"/>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Arial" panose="020B0604020202020204" pitchFamily="34" charset="0"/>
              </a:rPr>
              <a:t>This slide lists the disclosure information of the faculty involved in the development of these slides.</a:t>
            </a:r>
          </a:p>
        </p:txBody>
      </p:sp>
    </p:spTree>
    <p:extLst>
      <p:ext uri="{BB962C8B-B14F-4D97-AF65-F5344CB8AC3E}">
        <p14:creationId xmlns:p14="http://schemas.microsoft.com/office/powerpoint/2010/main" val="3015993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B3EB51CD-5D45-4AC0-BA69-77C1E90C6F7A}"/>
              </a:ext>
            </a:extLst>
          </p:cNvPr>
          <p:cNvSpPr>
            <a:spLocks noGrp="1" noRot="1" noChangeAspect="1" noTextEdit="1"/>
          </p:cNvSpPr>
          <p:nvPr>
            <p:ph type="sldImg"/>
          </p:nvPr>
        </p:nvSpPr>
        <p:spPr/>
      </p:sp>
      <p:sp>
        <p:nvSpPr>
          <p:cNvPr id="13315" name="Notes Placeholder 2">
            <a:extLst>
              <a:ext uri="{FF2B5EF4-FFF2-40B4-BE49-F238E27FC236}">
                <a16:creationId xmlns:a16="http://schemas.microsoft.com/office/drawing/2014/main" id="{B50568B7-1357-4951-8AF9-15953F44511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i="1" dirty="0"/>
              <a:t>CT, chemotherapy; IO, immunotherapy; SBRT, s</a:t>
            </a:r>
            <a:r>
              <a:rPr lang="en-US" b="0" i="1" dirty="0">
                <a:solidFill>
                  <a:srgbClr val="202124"/>
                </a:solidFill>
                <a:effectLst/>
                <a:latin typeface="Roboto" panose="02000000000000000000" pitchFamily="2" charset="0"/>
              </a:rPr>
              <a:t>tereotactic body radiation therapy; TKI, tyrosine kinase inhibitor.</a:t>
            </a:r>
            <a:endParaRPr lang="en-US" altLang="en-US" b="0" i="1"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42FA44B1-0CE2-475C-B7BD-17BEEFB2B489}"/>
              </a:ext>
            </a:extLst>
          </p:cNvPr>
          <p:cNvSpPr>
            <a:spLocks noGrp="1" noRot="1" noChangeAspect="1" noTextEdit="1"/>
          </p:cNvSpPr>
          <p:nvPr>
            <p:ph type="sldImg"/>
          </p:nvPr>
        </p:nvSpPr>
        <p:spPr/>
      </p:sp>
      <p:sp>
        <p:nvSpPr>
          <p:cNvPr id="15363" name="Notes Placeholder 2">
            <a:extLst>
              <a:ext uri="{FF2B5EF4-FFF2-40B4-BE49-F238E27FC236}">
                <a16:creationId xmlns:a16="http://schemas.microsoft.com/office/drawing/2014/main" id="{61BDA89C-9E2A-413B-A4CF-DCE817FD98F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t>CT, chemotherapy; NSCLC, non-small-cell lung cancer; OS, overall survival.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673110D6-D2C6-45D2-AE57-B25D9D5F62BC}"/>
              </a:ext>
            </a:extLst>
          </p:cNvPr>
          <p:cNvSpPr>
            <a:spLocks noGrp="1" noRot="1" noChangeAspect="1" noTextEdit="1"/>
          </p:cNvSpPr>
          <p:nvPr>
            <p:ph type="sldImg"/>
          </p:nvPr>
        </p:nvSpPr>
        <p:spPr/>
      </p:sp>
      <p:sp>
        <p:nvSpPr>
          <p:cNvPr id="17411" name="Notes Placeholder 2">
            <a:extLst>
              <a:ext uri="{FF2B5EF4-FFF2-40B4-BE49-F238E27FC236}">
                <a16:creationId xmlns:a16="http://schemas.microsoft.com/office/drawing/2014/main" id="{D1BB8EFF-F1E3-4444-87B9-97E4E37D6A1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t>AJCC, American Joint Committee on Cancer; IASLC, International Association for the Study of Lung Cancer; mOS, median overall survival; NR, not reached; NSCLC, non-small-cell lung cancer; OS, overall survival.</a:t>
            </a:r>
          </a:p>
        </p:txBody>
      </p:sp>
      <p:sp>
        <p:nvSpPr>
          <p:cNvPr id="4" name="Slide Number Placeholder 3">
            <a:extLst>
              <a:ext uri="{FF2B5EF4-FFF2-40B4-BE49-F238E27FC236}">
                <a16:creationId xmlns:a16="http://schemas.microsoft.com/office/drawing/2014/main" id="{7D5E93E6-8BEF-459D-A69B-FEA4C60E7194}"/>
              </a:ext>
            </a:extLst>
          </p:cNvPr>
          <p:cNvSpPr>
            <a:spLocks noGrp="1"/>
          </p:cNvSpPr>
          <p:nvPr>
            <p:ph type="sldNum" sz="quarter" idx="4294967295"/>
          </p:nvPr>
        </p:nvSpPr>
        <p:spPr>
          <a:xfrm>
            <a:off x="0" y="0"/>
            <a:ext cx="0" cy="0"/>
          </a:xfrm>
        </p:spPr>
        <p:txBody>
          <a:bodyPr/>
          <a:lstStyle/>
          <a:p>
            <a:pPr algn="r" defTabSz="914400" eaLnBrk="1" hangingPunct="1">
              <a:defRPr/>
            </a:pPr>
            <a:fld id="{407ED83A-A28E-4C13-A7D5-A14F300FDDD6}" type="slidenum">
              <a:rPr lang="en-US">
                <a:solidFill>
                  <a:srgbClr val="000000"/>
                </a:solidFill>
                <a:latin typeface="Arial" panose="020B0604020202020204" pitchFamily="34" charset="0"/>
                <a:ea typeface="+mn-ea"/>
                <a:cs typeface="Arial" panose="020B0604020202020204" pitchFamily="34" charset="0"/>
                <a:sym typeface="Helvetica"/>
              </a:rPr>
              <a:pPr algn="r" defTabSz="914400" eaLnBrk="1" hangingPunct="1">
                <a:defRPr/>
              </a:pPr>
              <a:t>6</a:t>
            </a:fld>
            <a:endParaRPr lang="en-US" dirty="0">
              <a:solidFill>
                <a:srgbClr val="000000"/>
              </a:solidFill>
              <a:latin typeface="Arial" panose="020B0604020202020204" pitchFamily="34" charset="0"/>
              <a:ea typeface="+mn-ea"/>
              <a:cs typeface="Arial" panose="020B0604020202020204" pitchFamily="34" charset="0"/>
              <a:sym typeface="Helvetic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228600" rtl="0" eaLnBrk="0" fontAlgn="base" latinLnBrk="0" hangingPunct="0">
              <a:lnSpc>
                <a:spcPct val="117000"/>
              </a:lnSpc>
              <a:spcBef>
                <a:spcPct val="0"/>
              </a:spcBef>
              <a:spcAft>
                <a:spcPct val="0"/>
              </a:spcAft>
              <a:buClrTx/>
              <a:buSzTx/>
              <a:buFontTx/>
              <a:buNone/>
              <a:tabLst/>
              <a:defRPr/>
            </a:pPr>
            <a:r>
              <a:rPr lang="en-US" altLang="en-US" i="1" dirty="0"/>
              <a:t>NSCLC, non-small-cell lung cancer.</a:t>
            </a:r>
            <a:endParaRPr lang="en-US" dirty="0"/>
          </a:p>
        </p:txBody>
      </p:sp>
    </p:spTree>
    <p:extLst>
      <p:ext uri="{BB962C8B-B14F-4D97-AF65-F5344CB8AC3E}">
        <p14:creationId xmlns:p14="http://schemas.microsoft.com/office/powerpoint/2010/main" val="3754796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H&amp;E, </a:t>
            </a:r>
            <a:r>
              <a:rPr lang="en-US" b="0" i="1" dirty="0">
                <a:solidFill>
                  <a:srgbClr val="4D5156"/>
                </a:solidFill>
                <a:effectLst/>
                <a:latin typeface="Roboto" panose="02000000000000000000" pitchFamily="2" charset="0"/>
              </a:rPr>
              <a:t>hematoxylin and eosin; </a:t>
            </a:r>
            <a:r>
              <a:rPr lang="en-US" i="1" dirty="0"/>
              <a:t>NSCLC, non-small-cell lung cancer; OS, overall survival.</a:t>
            </a:r>
          </a:p>
        </p:txBody>
      </p:sp>
    </p:spTree>
    <p:extLst>
      <p:ext uri="{BB962C8B-B14F-4D97-AF65-F5344CB8AC3E}">
        <p14:creationId xmlns:p14="http://schemas.microsoft.com/office/powerpoint/2010/main" val="983443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228600" rtl="0" eaLnBrk="0" fontAlgn="base" latinLnBrk="0" hangingPunct="0">
              <a:lnSpc>
                <a:spcPct val="117000"/>
              </a:lnSpc>
              <a:spcBef>
                <a:spcPct val="0"/>
              </a:spcBef>
              <a:spcAft>
                <a:spcPct val="0"/>
              </a:spcAft>
              <a:buClrTx/>
              <a:buSzTx/>
              <a:buFontTx/>
              <a:buNone/>
              <a:tabLst/>
              <a:defRPr/>
            </a:pPr>
            <a:r>
              <a:rPr lang="en-US" altLang="en-US" i="1" dirty="0"/>
              <a:t>NSCLC, non-small-cell lung cancer.</a:t>
            </a:r>
            <a:endParaRPr lang="en-US" dirty="0"/>
          </a:p>
        </p:txBody>
      </p:sp>
    </p:spTree>
    <p:extLst>
      <p:ext uri="{BB962C8B-B14F-4D97-AF65-F5344CB8AC3E}">
        <p14:creationId xmlns:p14="http://schemas.microsoft.com/office/powerpoint/2010/main" val="2386191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ED, emergency department; IQR, interquartile range; SF, short form.</a:t>
            </a:r>
          </a:p>
        </p:txBody>
      </p:sp>
    </p:spTree>
    <p:extLst>
      <p:ext uri="{BB962C8B-B14F-4D97-AF65-F5344CB8AC3E}">
        <p14:creationId xmlns:p14="http://schemas.microsoft.com/office/powerpoint/2010/main" val="1472459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228600" rtl="0" eaLnBrk="0" fontAlgn="base" latinLnBrk="0" hangingPunct="0">
              <a:lnSpc>
                <a:spcPct val="117000"/>
              </a:lnSpc>
              <a:spcBef>
                <a:spcPct val="0"/>
              </a:spcBef>
              <a:spcAft>
                <a:spcPct val="0"/>
              </a:spcAft>
              <a:buClrTx/>
              <a:buSzTx/>
              <a:buFontTx/>
              <a:buNone/>
              <a:tabLst/>
              <a:defRPr/>
            </a:pPr>
            <a:r>
              <a:rPr lang="en-US" altLang="en-US" i="1" dirty="0"/>
              <a:t>NSCLC, non-small-cell lung cancer; Postop, postoperative; Prehab, prehabilitation.</a:t>
            </a:r>
            <a:endParaRPr lang="en-US" dirty="0"/>
          </a:p>
        </p:txBody>
      </p:sp>
    </p:spTree>
    <p:extLst>
      <p:ext uri="{BB962C8B-B14F-4D97-AF65-F5344CB8AC3E}">
        <p14:creationId xmlns:p14="http://schemas.microsoft.com/office/powerpoint/2010/main" val="3386834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770CFC37-735F-44EA-9387-53DBE25D04DC}"/>
              </a:ext>
            </a:extLst>
          </p:cNvPr>
          <p:cNvSpPr>
            <a:spLocks noGrp="1" noRot="1" noChangeAspect="1" noTextEdit="1"/>
          </p:cNvSpPr>
          <p:nvPr>
            <p:ph type="sldImg"/>
          </p:nvPr>
        </p:nvSpPr>
        <p:spPr/>
      </p:sp>
      <p:sp>
        <p:nvSpPr>
          <p:cNvPr id="28675" name="Notes Placeholder 2">
            <a:extLst>
              <a:ext uri="{FF2B5EF4-FFF2-40B4-BE49-F238E27FC236}">
                <a16:creationId xmlns:a16="http://schemas.microsoft.com/office/drawing/2014/main" id="{372C94AC-25EB-43C2-A2AA-413ACC0979A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t>Adj, adjuvant; AE, adverse event; CT, chemotherapy; DFS, disease-free survival; Neoadj, neoadjuvant; NSCLC, non-small-cell lung cancer; OS, overall survival.</a:t>
            </a:r>
          </a:p>
        </p:txBody>
      </p:sp>
    </p:spTree>
    <p:extLst>
      <p:ext uri="{BB962C8B-B14F-4D97-AF65-F5344CB8AC3E}">
        <p14:creationId xmlns:p14="http://schemas.microsoft.com/office/powerpoint/2010/main" val="4132495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AC, adenocarcinoma; LN, lymph node; MPR, major pathologic response; NSCLC, non-small-cell lung cancer; PR, partial response; RECIST, response evaluation criteria in solid tumors; SCC, squamous-cell carcinoma; SD, stable disease.</a:t>
            </a:r>
            <a:endParaRPr lang="en-US" dirty="0"/>
          </a:p>
        </p:txBody>
      </p:sp>
    </p:spTree>
    <p:extLst>
      <p:ext uri="{BB962C8B-B14F-4D97-AF65-F5344CB8AC3E}">
        <p14:creationId xmlns:p14="http://schemas.microsoft.com/office/powerpoint/2010/main" val="1553663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MPR, major pathologic response; NSCLC, non-small-cell lung cancer; pCR, pathologic complete response.</a:t>
            </a:r>
          </a:p>
        </p:txBody>
      </p:sp>
    </p:spTree>
    <p:extLst>
      <p:ext uri="{BB962C8B-B14F-4D97-AF65-F5344CB8AC3E}">
        <p14:creationId xmlns:p14="http://schemas.microsoft.com/office/powerpoint/2010/main" val="2632772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228600" rtl="0" eaLnBrk="0" fontAlgn="base" latinLnBrk="0" hangingPunct="0">
              <a:lnSpc>
                <a:spcPct val="117000"/>
              </a:lnSpc>
              <a:spcBef>
                <a:spcPct val="0"/>
              </a:spcBef>
              <a:spcAft>
                <a:spcPct val="0"/>
              </a:spcAft>
              <a:buClrTx/>
              <a:buSzTx/>
              <a:buFontTx/>
              <a:buNone/>
              <a:tabLst/>
              <a:defRPr/>
            </a:pPr>
            <a:r>
              <a:rPr lang="en-US" i="1" dirty="0"/>
              <a:t>MPR, major pathologic response; NSCLC, non-small-cell lung cancer; TPS, tumor proportion score.</a:t>
            </a:r>
            <a:endParaRPr lang="en-US" dirty="0"/>
          </a:p>
        </p:txBody>
      </p:sp>
    </p:spTree>
    <p:extLst>
      <p:ext uri="{BB962C8B-B14F-4D97-AF65-F5344CB8AC3E}">
        <p14:creationId xmlns:p14="http://schemas.microsoft.com/office/powerpoint/2010/main" val="3394648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228600" rtl="0" eaLnBrk="0" fontAlgn="base" latinLnBrk="0" hangingPunct="0">
              <a:lnSpc>
                <a:spcPct val="117000"/>
              </a:lnSpc>
              <a:spcBef>
                <a:spcPct val="0"/>
              </a:spcBef>
              <a:spcAft>
                <a:spcPct val="0"/>
              </a:spcAft>
              <a:buClrTx/>
              <a:buSzTx/>
              <a:buFontTx/>
              <a:buNone/>
              <a:tabLst/>
              <a:defRPr/>
            </a:pPr>
            <a:r>
              <a:rPr lang="en-US" i="1" dirty="0"/>
              <a:t>CT, chemotherapy; ITT, intention-to-treat; MPR, major pathologic response; NSCLC, non-small-cell lung cancer; pCR, pathologic complete response; PFS, progression-free survival; RECIST, Response Evaluation Criteria in Solid Tumors.</a:t>
            </a:r>
          </a:p>
          <a:p>
            <a:endParaRPr lang="en-US" dirty="0"/>
          </a:p>
        </p:txBody>
      </p:sp>
    </p:spTree>
    <p:extLst>
      <p:ext uri="{BB962C8B-B14F-4D97-AF65-F5344CB8AC3E}">
        <p14:creationId xmlns:p14="http://schemas.microsoft.com/office/powerpoint/2010/main" val="1857914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62E81AB8-657F-4C66-851E-308C99FE4CAA}"/>
              </a:ext>
            </a:extLst>
          </p:cNvPr>
          <p:cNvSpPr>
            <a:spLocks noGrp="1" noRot="1" noChangeAspect="1" noTextEdit="1"/>
          </p:cNvSpPr>
          <p:nvPr>
            <p:ph type="sldImg"/>
          </p:nvPr>
        </p:nvSpPr>
        <p:spPr/>
      </p:sp>
      <p:sp>
        <p:nvSpPr>
          <p:cNvPr id="37891" name="Notes Placeholder 2">
            <a:extLst>
              <a:ext uri="{FF2B5EF4-FFF2-40B4-BE49-F238E27FC236}">
                <a16:creationId xmlns:a16="http://schemas.microsoft.com/office/drawing/2014/main" id="{11642623-38FA-495E-A7B6-FC23234B9E0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t>AE, adverse event; BIPR, blind independent pathology review; CT, chemotherapy; ECOG, Eastern Cooperative Oncology Group; EFS, event-free survival; f/u, follow-up; MPR, major pathologic response; NSCLC, non-small-cell lung cancer; ORR, overall response rate; OS, overall survival; pCR, pathologic complete response; PS, performance status; RT, radiation therapy; tx, treatment.</a:t>
            </a:r>
          </a:p>
          <a:p>
            <a:endParaRPr lang="en-US" altLang="en-US" dirty="0"/>
          </a:p>
        </p:txBody>
      </p:sp>
      <p:sp>
        <p:nvSpPr>
          <p:cNvPr id="4" name="Slide Number Placeholder 3">
            <a:extLst>
              <a:ext uri="{FF2B5EF4-FFF2-40B4-BE49-F238E27FC236}">
                <a16:creationId xmlns:a16="http://schemas.microsoft.com/office/drawing/2014/main" id="{5ADFD28F-7E10-4100-BB3F-220B1580F0D6}"/>
              </a:ext>
            </a:extLst>
          </p:cNvPr>
          <p:cNvSpPr>
            <a:spLocks noGrp="1"/>
          </p:cNvSpPr>
          <p:nvPr>
            <p:ph type="sldNum" sz="quarter" idx="4294967295"/>
          </p:nvPr>
        </p:nvSpPr>
        <p:spPr>
          <a:xfrm>
            <a:off x="0" y="0"/>
            <a:ext cx="0" cy="0"/>
          </a:xfrm>
        </p:spPr>
        <p:txBody>
          <a:bodyPr/>
          <a:lstStyle/>
          <a:p>
            <a:pPr algn="r" defTabSz="934997" eaLnBrk="1" fontAlgn="auto" hangingPunct="1">
              <a:spcBef>
                <a:spcPts val="0"/>
              </a:spcBef>
              <a:spcAft>
                <a:spcPts val="0"/>
              </a:spcAft>
              <a:defRPr/>
            </a:pPr>
            <a:fld id="{71D92AE8-7C55-4AB3-9FA4-6BDDB53B5CB3}" type="slidenum">
              <a:rPr lang="en-US">
                <a:solidFill>
                  <a:prstClr val="black"/>
                </a:solidFill>
                <a:latin typeface="Calibri"/>
                <a:ea typeface="+mn-ea"/>
                <a:cs typeface="+mn-cs"/>
                <a:sym typeface="Helvetica"/>
              </a:rPr>
              <a:pPr algn="r" defTabSz="934997" eaLnBrk="1" fontAlgn="auto" hangingPunct="1">
                <a:spcBef>
                  <a:spcPts val="0"/>
                </a:spcBef>
                <a:spcAft>
                  <a:spcPts val="0"/>
                </a:spcAft>
                <a:defRPr/>
              </a:pPr>
              <a:t>17</a:t>
            </a:fld>
            <a:endParaRPr lang="en-US" dirty="0">
              <a:solidFill>
                <a:prstClr val="black"/>
              </a:solidFill>
              <a:latin typeface="Calibri"/>
              <a:ea typeface="+mn-ea"/>
              <a:cs typeface="+mn-cs"/>
              <a:sym typeface="Helvetica"/>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228600" rtl="0" eaLnBrk="0" fontAlgn="base" latinLnBrk="0" hangingPunct="0">
              <a:lnSpc>
                <a:spcPct val="117000"/>
              </a:lnSpc>
              <a:spcBef>
                <a:spcPct val="0"/>
              </a:spcBef>
              <a:spcAft>
                <a:spcPct val="0"/>
              </a:spcAft>
              <a:buClrTx/>
              <a:buSzTx/>
              <a:buFontTx/>
              <a:buNone/>
              <a:tabLst/>
              <a:defRPr/>
            </a:pPr>
            <a:r>
              <a:rPr lang="en-US" i="1" dirty="0"/>
              <a:t>CT, chemotherapy; ITT, intention-to-treat; MPR, major pathologic response; Nivo, nivolumab; OR, odds ratio; pCR, pathologic complete response.</a:t>
            </a:r>
          </a:p>
          <a:p>
            <a:endParaRPr lang="en-US" dirty="0"/>
          </a:p>
        </p:txBody>
      </p:sp>
    </p:spTree>
    <p:extLst>
      <p:ext uri="{BB962C8B-B14F-4D97-AF65-F5344CB8AC3E}">
        <p14:creationId xmlns:p14="http://schemas.microsoft.com/office/powerpoint/2010/main" val="1330332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pCR, pathologic complete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356D54-AC12-48FC-B3CA-130B175E96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5887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228600" rtl="0" eaLnBrk="0" fontAlgn="base" latinLnBrk="0" hangingPunct="0">
              <a:lnSpc>
                <a:spcPct val="117000"/>
              </a:lnSpc>
              <a:spcBef>
                <a:spcPct val="0"/>
              </a:spcBef>
              <a:spcAft>
                <a:spcPct val="0"/>
              </a:spcAft>
              <a:buClrTx/>
              <a:buSzTx/>
              <a:buFontTx/>
              <a:buNone/>
              <a:tabLst/>
              <a:defRPr/>
            </a:pPr>
            <a:r>
              <a:rPr lang="en-US" i="1" dirty="0"/>
              <a:t>CT, chemotherapy; ctDNA, circulating tumor DNA; Nivo, nivolumab; pCR, pathologic complete response.</a:t>
            </a:r>
          </a:p>
          <a:p>
            <a:endParaRPr lang="en-US" dirty="0"/>
          </a:p>
        </p:txBody>
      </p:sp>
    </p:spTree>
    <p:extLst>
      <p:ext uri="{BB962C8B-B14F-4D97-AF65-F5344CB8AC3E}">
        <p14:creationId xmlns:p14="http://schemas.microsoft.com/office/powerpoint/2010/main" val="792582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IQR, interquartile range; Nivo, nivolumab; PD, progressive disease;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356D54-AC12-48FC-B3CA-130B175E96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sym typeface="Helvetica Neue" panose="0200050300000002000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panose="02000503000000020004" charset="0"/>
            </a:endParaRPr>
          </a:p>
        </p:txBody>
      </p:sp>
    </p:spTree>
    <p:extLst>
      <p:ext uri="{BB962C8B-B14F-4D97-AF65-F5344CB8AC3E}">
        <p14:creationId xmlns:p14="http://schemas.microsoft.com/office/powerpoint/2010/main" val="2955304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228600" rtl="0" eaLnBrk="0" fontAlgn="base" latinLnBrk="0" hangingPunct="0">
              <a:lnSpc>
                <a:spcPct val="117000"/>
              </a:lnSpc>
              <a:spcBef>
                <a:spcPct val="0"/>
              </a:spcBef>
              <a:spcAft>
                <a:spcPct val="0"/>
              </a:spcAft>
              <a:buClrTx/>
              <a:buSzTx/>
              <a:buFontTx/>
              <a:buNone/>
              <a:tabLst/>
              <a:defRPr/>
            </a:pPr>
            <a:r>
              <a:rPr lang="en-US" i="1" dirty="0"/>
              <a:t>AE, adverse event; CT, chemotherapy; Nivo, nivolumab; PD, progressive disease; Tx, treatment.</a:t>
            </a:r>
          </a:p>
          <a:p>
            <a:endParaRPr lang="en-US" dirty="0"/>
          </a:p>
        </p:txBody>
      </p:sp>
    </p:spTree>
    <p:extLst>
      <p:ext uri="{BB962C8B-B14F-4D97-AF65-F5344CB8AC3E}">
        <p14:creationId xmlns:p14="http://schemas.microsoft.com/office/powerpoint/2010/main" val="31598138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CT, chemotherapy; Nivo, nivolumab.</a:t>
            </a:r>
          </a:p>
        </p:txBody>
      </p:sp>
    </p:spTree>
    <p:extLst>
      <p:ext uri="{BB962C8B-B14F-4D97-AF65-F5344CB8AC3E}">
        <p14:creationId xmlns:p14="http://schemas.microsoft.com/office/powerpoint/2010/main" val="1149214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IQR, interquartile range; Nivo, nivolumab.</a:t>
            </a:r>
            <a:endParaRPr lang="en-US" dirty="0"/>
          </a:p>
        </p:txBody>
      </p:sp>
    </p:spTree>
    <p:extLst>
      <p:ext uri="{BB962C8B-B14F-4D97-AF65-F5344CB8AC3E}">
        <p14:creationId xmlns:p14="http://schemas.microsoft.com/office/powerpoint/2010/main" val="3919811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228600" rtl="0" eaLnBrk="0" fontAlgn="base" latinLnBrk="0" hangingPunct="0">
              <a:lnSpc>
                <a:spcPct val="117000"/>
              </a:lnSpc>
              <a:spcBef>
                <a:spcPct val="0"/>
              </a:spcBef>
              <a:spcAft>
                <a:spcPct val="0"/>
              </a:spcAft>
              <a:buClrTx/>
              <a:buSzTx/>
              <a:buFontTx/>
              <a:buNone/>
              <a:tabLst/>
              <a:defRPr/>
            </a:pPr>
            <a:r>
              <a:rPr lang="en-US" i="1" dirty="0"/>
              <a:t>CT, chemotherapy; IQR, interquartile range.</a:t>
            </a:r>
            <a:endParaRPr lang="en-US" dirty="0"/>
          </a:p>
          <a:p>
            <a:endParaRPr lang="en-US" dirty="0"/>
          </a:p>
        </p:txBody>
      </p:sp>
    </p:spTree>
    <p:extLst>
      <p:ext uri="{BB962C8B-B14F-4D97-AF65-F5344CB8AC3E}">
        <p14:creationId xmlns:p14="http://schemas.microsoft.com/office/powerpoint/2010/main" val="7498014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i="1" dirty="0"/>
              <a:t>AE, adverse event; CT, chemotherapy.</a:t>
            </a:r>
            <a:endParaRPr lang="en-US" dirty="0"/>
          </a:p>
        </p:txBody>
      </p:sp>
    </p:spTree>
    <p:extLst>
      <p:ext uri="{BB962C8B-B14F-4D97-AF65-F5344CB8AC3E}">
        <p14:creationId xmlns:p14="http://schemas.microsoft.com/office/powerpoint/2010/main" val="8965821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ctDNA, circulating tumor DNA; H, high; L, low; MPR, major pathologic response; pCR, pathologic complete response; TMB, tumor molecular burden.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252432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202124"/>
                </a:solidFill>
                <a:effectLst/>
                <a:latin typeface="Roboto" panose="02000000000000000000" pitchFamily="2" charset="0"/>
              </a:rPr>
              <a:t>NSCLC, non-small-cell lung cancer; VATS, Video-assisted thoracoscopic surgery.</a:t>
            </a:r>
            <a:endParaRPr lang="en-US" b="0" i="1" dirty="0"/>
          </a:p>
        </p:txBody>
      </p:sp>
    </p:spTree>
    <p:extLst>
      <p:ext uri="{BB962C8B-B14F-4D97-AF65-F5344CB8AC3E}">
        <p14:creationId xmlns:p14="http://schemas.microsoft.com/office/powerpoint/2010/main" val="14995576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
            <a:extLst>
              <a:ext uri="{FF2B5EF4-FFF2-40B4-BE49-F238E27FC236}">
                <a16:creationId xmlns:a16="http://schemas.microsoft.com/office/drawing/2014/main" id="{EEB3AA92-6335-4432-B131-15D3B5009CB1}"/>
              </a:ext>
            </a:extLst>
          </p:cNvPr>
          <p:cNvSpPr>
            <a:spLocks noGrp="1" noRot="1" noChangeAspect="1" noTextEdit="1"/>
          </p:cNvSpPr>
          <p:nvPr>
            <p:ph type="sldImg"/>
          </p:nvPr>
        </p:nvSpPr>
        <p:spPr/>
      </p:sp>
      <p:sp>
        <p:nvSpPr>
          <p:cNvPr id="55299" name="Rectangle 2">
            <a:extLst>
              <a:ext uri="{FF2B5EF4-FFF2-40B4-BE49-F238E27FC236}">
                <a16:creationId xmlns:a16="http://schemas.microsoft.com/office/drawing/2014/main" id="{0F0FAAEA-2D79-4B85-AD0A-83CAFF3DE11A}"/>
              </a:ext>
            </a:extLst>
          </p:cNvPr>
          <p:cNvSpPr>
            <a:spLocks noGrp="1" noChangeArrowheads="1"/>
          </p:cNvSpPr>
          <p:nvPr>
            <p:ph type="body"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a:r>
              <a:rPr lang="en-US" altLang="en-US" i="1" dirty="0"/>
              <a:t>carbo, carboplatin; ctDNA, circulating tumor DNA; DLCO, diffused capacity of lung for carbon monoxide; FEV, forced expiratory volume; IO, immuno-oncology; LN, lymph node; NSCLC, non-small cell lung cancer; pac, paclitaxel; Tx, treatment.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AA2EC1-A97E-4867-BFC5-C30442881A4E}"/>
              </a:ext>
            </a:extLst>
          </p:cNvPr>
          <p:cNvSpPr/>
          <p:nvPr/>
        </p:nvSpPr>
        <p:spPr>
          <a:xfrm>
            <a:off x="0"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407">
              <a:defRPr/>
            </a:pPr>
            <a:endParaRPr lang="en-US" dirty="0"/>
          </a:p>
        </p:txBody>
      </p:sp>
      <p:cxnSp>
        <p:nvCxnSpPr>
          <p:cNvPr id="6" name="Straight Connector 5">
            <a:extLst>
              <a:ext uri="{FF2B5EF4-FFF2-40B4-BE49-F238E27FC236}">
                <a16:creationId xmlns:a16="http://schemas.microsoft.com/office/drawing/2014/main" id="{F39AA252-CD35-4980-A16A-1F9981BBECFA}"/>
              </a:ext>
            </a:extLst>
          </p:cNvPr>
          <p:cNvCxnSpPr/>
          <p:nvPr/>
        </p:nvCxnSpPr>
        <p:spPr bwMode="auto">
          <a:xfrm>
            <a:off x="-14288" y="1620838"/>
            <a:ext cx="12214226"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7" name="Straight Connector 6">
            <a:extLst>
              <a:ext uri="{FF2B5EF4-FFF2-40B4-BE49-F238E27FC236}">
                <a16:creationId xmlns:a16="http://schemas.microsoft.com/office/drawing/2014/main" id="{7823676F-8F7C-43B6-84A6-24973F3EF62D}"/>
              </a:ext>
            </a:extLst>
          </p:cNvPr>
          <p:cNvCxnSpPr/>
          <p:nvPr/>
        </p:nvCxnSpPr>
        <p:spPr bwMode="auto">
          <a:xfrm>
            <a:off x="-14288" y="3662363"/>
            <a:ext cx="12214226"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8" name="Rectangle 7">
            <a:extLst>
              <a:ext uri="{FF2B5EF4-FFF2-40B4-BE49-F238E27FC236}">
                <a16:creationId xmlns:a16="http://schemas.microsoft.com/office/drawing/2014/main" id="{D594E06E-B0CB-4F83-9FBE-764B6C84BA79}"/>
              </a:ext>
            </a:extLst>
          </p:cNvPr>
          <p:cNvSpPr/>
          <p:nvPr userDrawn="1"/>
        </p:nvSpPr>
        <p:spPr>
          <a:xfrm>
            <a:off x="0"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407">
              <a:defRPr/>
            </a:pPr>
            <a:endParaRPr lang="en-US" dirty="0"/>
          </a:p>
        </p:txBody>
      </p:sp>
      <p:cxnSp>
        <p:nvCxnSpPr>
          <p:cNvPr id="9" name="Straight Connector 8">
            <a:extLst>
              <a:ext uri="{FF2B5EF4-FFF2-40B4-BE49-F238E27FC236}">
                <a16:creationId xmlns:a16="http://schemas.microsoft.com/office/drawing/2014/main" id="{6AD25BBA-703B-4CF8-95B4-E01A6F24F1BC}"/>
              </a:ext>
            </a:extLst>
          </p:cNvPr>
          <p:cNvCxnSpPr/>
          <p:nvPr userDrawn="1"/>
        </p:nvCxnSpPr>
        <p:spPr bwMode="auto">
          <a:xfrm>
            <a:off x="-14288" y="1620838"/>
            <a:ext cx="12214226"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2">
            <a:extLst>
              <a:ext uri="{FF2B5EF4-FFF2-40B4-BE49-F238E27FC236}">
                <a16:creationId xmlns:a16="http://schemas.microsoft.com/office/drawing/2014/main" id="{2FB99AC2-2810-4732-8101-E2E9B8FF2F5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53513" y="328613"/>
            <a:ext cx="26733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3">
            <a:extLst>
              <a:ext uri="{FF2B5EF4-FFF2-40B4-BE49-F238E27FC236}">
                <a16:creationId xmlns:a16="http://schemas.microsoft.com/office/drawing/2014/main" id="{96E5CC9C-36A2-40D3-8FC7-92DAED1F18A4}"/>
              </a:ext>
            </a:extLst>
          </p:cNvPr>
          <p:cNvCxnSpPr/>
          <p:nvPr userDrawn="1"/>
        </p:nvCxnSpPr>
        <p:spPr bwMode="auto">
          <a:xfrm>
            <a:off x="-14288" y="3662363"/>
            <a:ext cx="12214226"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13" name="Rectangle 55"/>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Tree>
    <p:extLst>
      <p:ext uri="{BB962C8B-B14F-4D97-AF65-F5344CB8AC3E}">
        <p14:creationId xmlns:p14="http://schemas.microsoft.com/office/powerpoint/2010/main" val="975098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88189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B7BB34-28D0-481D-BCD5-B17CDFE44D33}"/>
              </a:ext>
            </a:extLst>
          </p:cNvPr>
          <p:cNvSpPr/>
          <p:nvPr userDrawn="1"/>
        </p:nvSpPr>
        <p:spPr>
          <a:xfrm>
            <a:off x="0" y="6589713"/>
            <a:ext cx="12192000" cy="268287"/>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407" eaLnBrk="1" fontAlgn="auto" hangingPunct="1">
              <a:spcBef>
                <a:spcPts val="0"/>
              </a:spcBef>
              <a:spcAft>
                <a:spcPts val="0"/>
              </a:spcAft>
              <a:defRPr/>
            </a:pPr>
            <a:endParaRPr lang="en-US" dirty="0"/>
          </a:p>
        </p:txBody>
      </p:sp>
      <p:pic>
        <p:nvPicPr>
          <p:cNvPr id="4" name="Picture 7">
            <a:extLst>
              <a:ext uri="{FF2B5EF4-FFF2-40B4-BE49-F238E27FC236}">
                <a16:creationId xmlns:a16="http://schemas.microsoft.com/office/drawing/2014/main" id="{A70ACE9F-A5E2-4B11-9C9A-97AAF912645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64538" y="5345113"/>
            <a:ext cx="3827462"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8F6A5163-A543-460C-A5F7-C31074D4B6BF}"/>
              </a:ext>
            </a:extLst>
          </p:cNvPr>
          <p:cNvCxnSpPr/>
          <p:nvPr userDrawn="1"/>
        </p:nvCxnSpPr>
        <p:spPr>
          <a:xfrm>
            <a:off x="0"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547864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8962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6137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742912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7456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0672B6B2-CB9A-4094-B923-FAF688BA8D7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61363" y="3355975"/>
            <a:ext cx="3827462"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13E35349-0F97-4642-9C50-A1D3024BA6F4}"/>
              </a:ext>
            </a:extLst>
          </p:cNvPr>
          <p:cNvCxnSpPr/>
          <p:nvPr userDrawn="1"/>
        </p:nvCxnSpPr>
        <p:spPr bwMode="auto">
          <a:xfrm>
            <a:off x="-22225" y="4605338"/>
            <a:ext cx="12214225"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5" descr="CCO_ONC_RGB.jpg">
            <a:extLst>
              <a:ext uri="{FF2B5EF4-FFF2-40B4-BE49-F238E27FC236}">
                <a16:creationId xmlns:a16="http://schemas.microsoft.com/office/drawing/2014/main" id="{8FA882EA-13F7-4E28-B847-C34467AA47E1}"/>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spTree>
    <p:extLst>
      <p:ext uri="{BB962C8B-B14F-4D97-AF65-F5344CB8AC3E}">
        <p14:creationId xmlns:p14="http://schemas.microsoft.com/office/powerpoint/2010/main" val="2058877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003144DC-D98C-4F4F-9F83-72166B744099}"/>
              </a:ext>
            </a:extLst>
          </p:cNvPr>
          <p:cNvSpPr>
            <a:spLocks noGrp="1"/>
          </p:cNvSpPr>
          <p:nvPr>
            <p:ph type="title"/>
          </p:nvPr>
        </p:nvSpPr>
        <p:spPr bwMode="auto">
          <a:xfrm>
            <a:off x="609600" y="238125"/>
            <a:ext cx="10872788"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4873FEE6-E2AF-4BD2-ADE1-EBE428740A91}"/>
              </a:ext>
            </a:extLst>
          </p:cNvPr>
          <p:cNvSpPr>
            <a:spLocks noGrp="1"/>
          </p:cNvSpPr>
          <p:nvPr>
            <p:ph type="body" idx="1"/>
          </p:nvPr>
        </p:nvSpPr>
        <p:spPr bwMode="auto">
          <a:xfrm>
            <a:off x="600075" y="1517650"/>
            <a:ext cx="10882313"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D8ADE61A-9373-4C5D-B9B6-50903C886D58}"/>
              </a:ext>
            </a:extLst>
          </p:cNvPr>
          <p:cNvSpPr/>
          <p:nvPr/>
        </p:nvSpPr>
        <p:spPr>
          <a:xfrm>
            <a:off x="0" y="0"/>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407"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C2C84A2C-A652-45CD-BFBB-1046BA3A2669}"/>
              </a:ext>
            </a:extLst>
          </p:cNvPr>
          <p:cNvCxnSpPr/>
          <p:nvPr/>
        </p:nvCxnSpPr>
        <p:spPr>
          <a:xfrm>
            <a:off x="0"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1AAC3232-FBBD-4204-A157-6CECA66338A6}"/>
              </a:ext>
            </a:extLst>
          </p:cNvPr>
          <p:cNvSpPr/>
          <p:nvPr userDrawn="1"/>
        </p:nvSpPr>
        <p:spPr>
          <a:xfrm>
            <a:off x="0" y="0"/>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407" eaLnBrk="1" fontAlgn="auto" hangingPunct="1">
              <a:spcBef>
                <a:spcPts val="0"/>
              </a:spcBef>
              <a:spcAft>
                <a:spcPts val="0"/>
              </a:spcAft>
              <a:defRPr/>
            </a:pPr>
            <a:endParaRPr lang="en-US" dirty="0"/>
          </a:p>
        </p:txBody>
      </p:sp>
    </p:spTree>
  </p:cSld>
  <p:clrMap bg1="dk2" tx1="lt1" bg2="dk1" tx2="lt2" accent1="accent1" accent2="accent2" accent3="accent3" accent4="accent4" accent5="accent5" accent6="accent6" hlink="hlink" folHlink="folHlink"/>
  <p:sldLayoutIdLst>
    <p:sldLayoutId id="2147483916" r:id="rId1"/>
    <p:sldLayoutId id="2147483906" r:id="rId2"/>
    <p:sldLayoutId id="2147483917" r:id="rId3"/>
    <p:sldLayoutId id="2147483907" r:id="rId4"/>
    <p:sldLayoutId id="2147483908" r:id="rId5"/>
    <p:sldLayoutId id="2147483909" r:id="rId6"/>
    <p:sldLayoutId id="2147483910" r:id="rId7"/>
    <p:sldLayoutId id="2147483918" r:id="rId8"/>
  </p:sldLayoutIdLst>
  <p:txStyles>
    <p:titleStyle>
      <a:lvl1pPr algn="l" rtl="0" eaLnBrk="0" fontAlgn="base" hangingPunct="0">
        <a:spcBef>
          <a:spcPct val="0"/>
        </a:spcBef>
        <a:spcAft>
          <a:spcPct val="0"/>
        </a:spcAft>
        <a:defRPr sz="3600" b="1">
          <a:solidFill>
            <a:schemeClr val="bg2"/>
          </a:solidFill>
          <a:latin typeface="Calibri" panose="020F0502020204030204" pitchFamily="34" charset="0"/>
          <a:ea typeface="+mj-ea"/>
          <a:cs typeface="+mj-cs"/>
        </a:defRPr>
      </a:lvl1pPr>
      <a:lvl2pPr algn="l" rtl="0" eaLnBrk="0" fontAlgn="base" hangingPunct="0">
        <a:spcBef>
          <a:spcPct val="0"/>
        </a:spcBef>
        <a:spcAft>
          <a:spcPct val="0"/>
        </a:spcAft>
        <a:defRPr sz="3600" b="1">
          <a:solidFill>
            <a:schemeClr val="bg2"/>
          </a:solidFill>
          <a:latin typeface="Calibri" panose="020F0502020204030204" pitchFamily="34" charset="0"/>
        </a:defRPr>
      </a:lvl2pPr>
      <a:lvl3pPr algn="l" rtl="0" eaLnBrk="0" fontAlgn="base" hangingPunct="0">
        <a:spcBef>
          <a:spcPct val="0"/>
        </a:spcBef>
        <a:spcAft>
          <a:spcPct val="0"/>
        </a:spcAft>
        <a:defRPr sz="3600" b="1">
          <a:solidFill>
            <a:schemeClr val="bg2"/>
          </a:solidFill>
          <a:latin typeface="Calibri" panose="020F0502020204030204" pitchFamily="34" charset="0"/>
        </a:defRPr>
      </a:lvl3pPr>
      <a:lvl4pPr algn="l" rtl="0" eaLnBrk="0" fontAlgn="base" hangingPunct="0">
        <a:spcBef>
          <a:spcPct val="0"/>
        </a:spcBef>
        <a:spcAft>
          <a:spcPct val="0"/>
        </a:spcAft>
        <a:defRPr sz="3600" b="1">
          <a:solidFill>
            <a:schemeClr val="bg2"/>
          </a:solidFill>
          <a:latin typeface="Calibri" panose="020F0502020204030204" pitchFamily="34" charset="0"/>
        </a:defRPr>
      </a:lvl4pPr>
      <a:lvl5pPr algn="l" rtl="0" eaLnBrk="0" fontAlgn="base" hangingPunct="0">
        <a:spcBef>
          <a:spcPct val="0"/>
        </a:spcBef>
        <a:spcAft>
          <a:spcPct val="0"/>
        </a:spcAft>
        <a:defRPr sz="3600" b="1">
          <a:solidFill>
            <a:schemeClr val="bg2"/>
          </a:solidFill>
          <a:latin typeface="Calibri" panose="020F0502020204030204" pitchFamily="34"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0" fontAlgn="base" hangingPunct="0">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0" fontAlgn="base" hangingPunct="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0" fontAlgn="base" hangingPunct="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0" fontAlgn="base" hangingPunct="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 Id="rId9"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chart" Target="../charts/chart6.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www.clinicaloptions.com/" TargetMode="External"/><Relationship Id="rId5" Type="http://schemas.openxmlformats.org/officeDocument/2006/relationships/image" Target="../media/image7.jpe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9.xml"/><Relationship Id="rId1" Type="http://schemas.openxmlformats.org/officeDocument/2006/relationships/slideLayout" Target="../slideLayouts/slideLayout8.xml"/><Relationship Id="rId5" Type="http://schemas.openxmlformats.org/officeDocument/2006/relationships/hyperlink" Target="https://www.clinicaloptions.com/immuneAETool" TargetMode="External"/><Relationship Id="rId4" Type="http://schemas.openxmlformats.org/officeDocument/2006/relationships/hyperlink" Target="https://www.clinicaloptions.com/Lung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
            <a:extLst>
              <a:ext uri="{FF2B5EF4-FFF2-40B4-BE49-F238E27FC236}">
                <a16:creationId xmlns:a16="http://schemas.microsoft.com/office/drawing/2014/main" id="{A4021B6B-B5D1-42F4-9390-40AF02735D1C}"/>
              </a:ext>
            </a:extLst>
          </p:cNvPr>
          <p:cNvSpPr>
            <a:spLocks noGrp="1"/>
          </p:cNvSpPr>
          <p:nvPr>
            <p:ph type="ctrTitle"/>
          </p:nvPr>
        </p:nvSpPr>
        <p:spPr>
          <a:xfrm>
            <a:off x="609600" y="1600200"/>
            <a:ext cx="11264900" cy="2057400"/>
          </a:xfrm>
        </p:spPr>
        <p:txBody>
          <a:bodyPr/>
          <a:lstStyle/>
          <a:p>
            <a:pPr eaLnBrk="1" hangingPunct="1"/>
            <a:r>
              <a:rPr lang="en-US" altLang="en-US" sz="4000" dirty="0">
                <a:solidFill>
                  <a:schemeClr val="bg2"/>
                </a:solidFill>
              </a:rPr>
              <a:t>Immune Checkpoint Inhibitor–Based Therapy for Early-Stage Lung Cancer: Surgeon Perspective</a:t>
            </a:r>
            <a:endParaRPr lang="en-US" altLang="en-US" dirty="0">
              <a:solidFill>
                <a:schemeClr val="bg2"/>
              </a:solidFill>
            </a:endParaRPr>
          </a:p>
        </p:txBody>
      </p:sp>
      <p:sp>
        <p:nvSpPr>
          <p:cNvPr id="10243" name="Rectangle 6">
            <a:extLst>
              <a:ext uri="{FF2B5EF4-FFF2-40B4-BE49-F238E27FC236}">
                <a16:creationId xmlns:a16="http://schemas.microsoft.com/office/drawing/2014/main" id="{C3350CC8-1DFB-4982-8BC0-98B9539FBB54}"/>
              </a:ext>
            </a:extLst>
          </p:cNvPr>
          <p:cNvSpPr>
            <a:spLocks noGrp="1"/>
          </p:cNvSpPr>
          <p:nvPr>
            <p:ph type="subTitle" idx="1"/>
          </p:nvPr>
        </p:nvSpPr>
        <p:spPr bwMode="invGray">
          <a:xfrm>
            <a:off x="609600" y="4041775"/>
            <a:ext cx="5181600" cy="2168525"/>
          </a:xfrm>
        </p:spPr>
        <p:txBody>
          <a:bodyPr/>
          <a:lstStyle/>
          <a:p>
            <a:pPr eaLnBrk="1" hangingPunct="1">
              <a:spcBef>
                <a:spcPct val="0"/>
              </a:spcBef>
              <a:spcAft>
                <a:spcPct val="0"/>
              </a:spcAft>
            </a:pPr>
            <a:r>
              <a:rPr lang="en-US" altLang="en-US" dirty="0"/>
              <a:t>Jonathan Spicer, MD, PhD, FRCS</a:t>
            </a:r>
          </a:p>
          <a:p>
            <a:pPr eaLnBrk="1" hangingPunct="1">
              <a:spcBef>
                <a:spcPct val="0"/>
              </a:spcBef>
              <a:spcAft>
                <a:spcPct val="0"/>
              </a:spcAft>
            </a:pPr>
            <a:r>
              <a:rPr lang="en-US" altLang="en-US" sz="1600" b="0" i="1" dirty="0"/>
              <a:t>Associate Professor of Surgery</a:t>
            </a:r>
          </a:p>
          <a:p>
            <a:pPr eaLnBrk="1" hangingPunct="1">
              <a:spcBef>
                <a:spcPct val="0"/>
              </a:spcBef>
              <a:spcAft>
                <a:spcPct val="0"/>
              </a:spcAft>
            </a:pPr>
            <a:r>
              <a:rPr lang="en-US" altLang="en-US" sz="1600" b="0" i="1" dirty="0"/>
              <a:t>Attending Thoracic Surgeon</a:t>
            </a:r>
          </a:p>
          <a:p>
            <a:pPr eaLnBrk="1" hangingPunct="1">
              <a:spcBef>
                <a:spcPct val="0"/>
              </a:spcBef>
              <a:spcAft>
                <a:spcPct val="0"/>
              </a:spcAft>
            </a:pPr>
            <a:r>
              <a:rPr lang="en-US" altLang="en-US" sz="1600" b="0" i="1" dirty="0"/>
              <a:t>Medical Director, </a:t>
            </a:r>
            <a:r>
              <a:rPr lang="en-US" altLang="en-US" sz="1600" b="0" dirty="0"/>
              <a:t>McGill Thoracic Oncology Network</a:t>
            </a:r>
            <a:endParaRPr lang="en-US" altLang="en-US" sz="1600" b="0" i="1" dirty="0"/>
          </a:p>
          <a:p>
            <a:pPr eaLnBrk="1" hangingPunct="1">
              <a:spcBef>
                <a:spcPct val="0"/>
              </a:spcBef>
              <a:spcAft>
                <a:spcPct val="0"/>
              </a:spcAft>
            </a:pPr>
            <a:r>
              <a:rPr lang="en-US" altLang="en-US" sz="1600" b="0" dirty="0"/>
              <a:t>Department of Surgery</a:t>
            </a:r>
          </a:p>
          <a:p>
            <a:pPr eaLnBrk="1" hangingPunct="1">
              <a:spcBef>
                <a:spcPct val="0"/>
              </a:spcBef>
              <a:spcAft>
                <a:spcPct val="0"/>
              </a:spcAft>
            </a:pPr>
            <a:r>
              <a:rPr lang="en-US" altLang="en-US" sz="1600" b="0" dirty="0"/>
              <a:t>McGill University Health Center</a:t>
            </a:r>
          </a:p>
          <a:p>
            <a:pPr eaLnBrk="1" hangingPunct="1">
              <a:spcBef>
                <a:spcPct val="0"/>
              </a:spcBef>
              <a:spcAft>
                <a:spcPct val="0"/>
              </a:spcAft>
            </a:pPr>
            <a:r>
              <a:rPr lang="en-US" altLang="en-US" sz="1600" b="0" dirty="0"/>
              <a:t>McGill University</a:t>
            </a:r>
          </a:p>
          <a:p>
            <a:pPr eaLnBrk="1" hangingPunct="1">
              <a:spcBef>
                <a:spcPct val="0"/>
              </a:spcBef>
              <a:spcAft>
                <a:spcPct val="0"/>
              </a:spcAft>
            </a:pPr>
            <a:r>
              <a:rPr lang="en-US" altLang="en-US" sz="1600" b="0" dirty="0"/>
              <a:t>Montreal, Quebec</a:t>
            </a:r>
          </a:p>
          <a:p>
            <a:pPr eaLnBrk="1" hangingPunct="1">
              <a:spcBef>
                <a:spcPct val="0"/>
              </a:spcBef>
              <a:spcAft>
                <a:spcPct val="0"/>
              </a:spcAft>
            </a:pPr>
            <a:endParaRPr lang="en-US" altLang="en-US" sz="1600" b="0" i="1" dirty="0"/>
          </a:p>
        </p:txBody>
      </p:sp>
      <p:sp>
        <p:nvSpPr>
          <p:cNvPr id="4" name="Text Box 21">
            <a:extLst>
              <a:ext uri="{FF2B5EF4-FFF2-40B4-BE49-F238E27FC236}">
                <a16:creationId xmlns:a16="http://schemas.microsoft.com/office/drawing/2014/main" id="{7BF46BB3-8E13-544B-91D8-35E5AED38FFE}"/>
              </a:ext>
            </a:extLst>
          </p:cNvPr>
          <p:cNvSpPr txBox="1">
            <a:spLocks noChangeArrowheads="1"/>
          </p:cNvSpPr>
          <p:nvPr/>
        </p:nvSpPr>
        <p:spPr bwMode="auto">
          <a:xfrm>
            <a:off x="440489" y="6411494"/>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Genentech, a member of the Roche Group.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E04AF580-3EF0-46E0-A2BC-76ECAB03D7EE}"/>
              </a:ext>
            </a:extLst>
          </p:cNvPr>
          <p:cNvSpPr>
            <a:spLocks noGrp="1"/>
          </p:cNvSpPr>
          <p:nvPr>
            <p:ph type="title"/>
          </p:nvPr>
        </p:nvSpPr>
        <p:spPr>
          <a:xfrm>
            <a:off x="609600" y="238125"/>
            <a:ext cx="10872788" cy="1103313"/>
          </a:xfrm>
        </p:spPr>
        <p:txBody>
          <a:bodyPr/>
          <a:lstStyle/>
          <a:p>
            <a:pPr eaLnBrk="1" hangingPunct="1"/>
            <a:r>
              <a:rPr lang="en-US" altLang="en-US" dirty="0"/>
              <a:t>Disclosures</a:t>
            </a:r>
          </a:p>
        </p:txBody>
      </p:sp>
      <p:sp>
        <p:nvSpPr>
          <p:cNvPr id="7170" name="Content Placeholder 2">
            <a:extLst>
              <a:ext uri="{FF2B5EF4-FFF2-40B4-BE49-F238E27FC236}">
                <a16:creationId xmlns:a16="http://schemas.microsoft.com/office/drawing/2014/main" id="{AA4A60AE-9614-4CA8-90C1-B1803EEA4FBB}"/>
              </a:ext>
            </a:extLst>
          </p:cNvPr>
          <p:cNvSpPr>
            <a:spLocks noGrp="1"/>
          </p:cNvSpPr>
          <p:nvPr>
            <p:ph idx="1"/>
          </p:nvPr>
        </p:nvSpPr>
        <p:spPr>
          <a:xfrm>
            <a:off x="604838" y="1512888"/>
            <a:ext cx="10877550" cy="4651375"/>
          </a:xfrm>
        </p:spPr>
        <p:txBody>
          <a:bodyPr/>
          <a:lstStyle/>
          <a:p>
            <a:pPr marL="0" indent="0" eaLnBrk="1" hangingPunct="1">
              <a:spcBef>
                <a:spcPct val="0"/>
              </a:spcBef>
              <a:spcAft>
                <a:spcPct val="0"/>
              </a:spcAft>
              <a:buNone/>
              <a:defRPr/>
            </a:pPr>
            <a:r>
              <a:rPr lang="en-US" altLang="en-US" b="1" dirty="0">
                <a:solidFill>
                  <a:schemeClr val="accent3"/>
                </a:solidFill>
              </a:rPr>
              <a:t>Jonathan Spicer, MD, PhD, FRCS, </a:t>
            </a:r>
            <a:r>
              <a:rPr lang="en-US" altLang="en-US" dirty="0"/>
              <a:t>has disclosed that he has received consulting fees from Amgen, AstraZeneca, Bristol-Myers Squibb, Merck, Protalix Biotherapeutics, and Roche and funds for research support from AstraZeneca, CLS Therapeutics, Merck, and Roche.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4385D8A1-BC78-4727-B699-8371A3753529}"/>
              </a:ext>
            </a:extLst>
          </p:cNvPr>
          <p:cNvSpPr>
            <a:spLocks noGrp="1"/>
          </p:cNvSpPr>
          <p:nvPr>
            <p:ph type="title"/>
          </p:nvPr>
        </p:nvSpPr>
        <p:spPr>
          <a:xfrm>
            <a:off x="609600" y="238125"/>
            <a:ext cx="10872788" cy="1103313"/>
          </a:xfrm>
        </p:spPr>
        <p:txBody>
          <a:bodyPr/>
          <a:lstStyle/>
          <a:p>
            <a:pPr eaLnBrk="1" hangingPunct="1"/>
            <a:r>
              <a:rPr lang="en-US" altLang="en-US" dirty="0"/>
              <a:t>Lung Cancer: When to Operate?</a:t>
            </a:r>
          </a:p>
        </p:txBody>
      </p:sp>
      <p:sp>
        <p:nvSpPr>
          <p:cNvPr id="12291" name="Content Placeholder 2">
            <a:extLst>
              <a:ext uri="{FF2B5EF4-FFF2-40B4-BE49-F238E27FC236}">
                <a16:creationId xmlns:a16="http://schemas.microsoft.com/office/drawing/2014/main" id="{44E9E763-DC9F-4DA7-BD04-FAD8CE8D9186}"/>
              </a:ext>
            </a:extLst>
          </p:cNvPr>
          <p:cNvSpPr>
            <a:spLocks noGrp="1"/>
          </p:cNvSpPr>
          <p:nvPr>
            <p:ph idx="1"/>
          </p:nvPr>
        </p:nvSpPr>
        <p:spPr>
          <a:xfrm>
            <a:off x="604838" y="1512888"/>
            <a:ext cx="10877550" cy="4651375"/>
          </a:xfrm>
        </p:spPr>
        <p:txBody>
          <a:bodyPr/>
          <a:lstStyle/>
          <a:p>
            <a:pPr eaLnBrk="1" hangingPunct="1"/>
            <a:r>
              <a:rPr lang="en-US" altLang="en-US" sz="2600" dirty="0"/>
              <a:t>Surgery: the original targeted therapy</a:t>
            </a:r>
          </a:p>
          <a:p>
            <a:pPr lvl="1" eaLnBrk="1" hangingPunct="1"/>
            <a:r>
              <a:rPr lang="en-US" altLang="en-US" sz="2400" dirty="0"/>
              <a:t>Remains central to cure for patients with lung cancer—however, role, timing, and pertinence at all disease stages continues to evolve</a:t>
            </a:r>
          </a:p>
          <a:p>
            <a:pPr eaLnBrk="1" hangingPunct="1"/>
            <a:r>
              <a:rPr lang="en-US" altLang="en-US" sz="2600" dirty="0"/>
              <a:t>Role of surgery by disease stage:</a:t>
            </a:r>
          </a:p>
          <a:p>
            <a:pPr lvl="1" eaLnBrk="1" hangingPunct="1"/>
            <a:r>
              <a:rPr lang="en-US" altLang="en-US" sz="2400" dirty="0"/>
              <a:t>Stage I: surgery vs SBRT?</a:t>
            </a:r>
          </a:p>
          <a:p>
            <a:pPr lvl="1" eaLnBrk="1" hangingPunct="1"/>
            <a:r>
              <a:rPr lang="en-US" altLang="en-US" sz="2400" dirty="0"/>
              <a:t>Stage II: CT + surgery; surgery + CT; surgery + TKI; surgery </a:t>
            </a:r>
            <a:r>
              <a:rPr lang="en-US" altLang="en-US" sz="2400"/>
              <a:t>+ CT + IO</a:t>
            </a:r>
            <a:r>
              <a:rPr lang="en-US" altLang="en-US" sz="2400" dirty="0"/>
              <a:t>; CRT?</a:t>
            </a:r>
          </a:p>
          <a:p>
            <a:pPr lvl="1" eaLnBrk="1" hangingPunct="1"/>
            <a:r>
              <a:rPr lang="en-US" altLang="en-US" sz="2400" dirty="0"/>
              <a:t>Stage III: CT ± RT + surgery; surgery + CT ± RT; surgery + CT + TKI; surgery + CT + IO; CRT + IO?</a:t>
            </a:r>
          </a:p>
          <a:p>
            <a:pPr lvl="1" eaLnBrk="1" hangingPunct="1"/>
            <a:r>
              <a:rPr lang="en-US" altLang="en-US" sz="2400" dirty="0"/>
              <a:t>Stage IV: surgery for oligometastasis—when, where, and in what order?</a:t>
            </a:r>
          </a:p>
          <a:p>
            <a:pPr lvl="1" eaLnBrk="1" hangingPunct="1"/>
            <a:endParaRPr lang="en-US" altLang="en-US" dirty="0"/>
          </a:p>
        </p:txBody>
      </p:sp>
      <p:grpSp>
        <p:nvGrpSpPr>
          <p:cNvPr id="12292" name="Group 7">
            <a:extLst>
              <a:ext uri="{FF2B5EF4-FFF2-40B4-BE49-F238E27FC236}">
                <a16:creationId xmlns:a16="http://schemas.microsoft.com/office/drawing/2014/main" id="{E146FAA7-D29E-4A9B-B458-299AD4DC2ABF}"/>
              </a:ext>
            </a:extLst>
          </p:cNvPr>
          <p:cNvGrpSpPr>
            <a:grpSpLocks/>
          </p:cNvGrpSpPr>
          <p:nvPr/>
        </p:nvGrpSpPr>
        <p:grpSpPr bwMode="auto">
          <a:xfrm>
            <a:off x="9390063" y="6216650"/>
            <a:ext cx="2487612" cy="447675"/>
            <a:chOff x="9527309" y="3551529"/>
            <a:chExt cx="2488502" cy="448324"/>
          </a:xfrm>
        </p:grpSpPr>
        <p:pic>
          <p:nvPicPr>
            <p:cNvPr id="12293" name="Picture 9">
              <a:extLst>
                <a:ext uri="{FF2B5EF4-FFF2-40B4-BE49-F238E27FC236}">
                  <a16:creationId xmlns:a16="http://schemas.microsoft.com/office/drawing/2014/main" id="{871F28B4-C70B-4B8A-865A-C48F32583F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294" name="Rectangle 8">
              <a:extLst>
                <a:ext uri="{FF2B5EF4-FFF2-40B4-BE49-F238E27FC236}">
                  <a16:creationId xmlns:a16="http://schemas.microsoft.com/office/drawing/2014/main" id="{85D10411-5A48-471E-A2E1-4C0A6CC1F3E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eaLnBrk="1" hangingPunct="1">
                <a:lnSpc>
                  <a:spcPct val="100000"/>
                </a:lnSpc>
                <a:spcBef>
                  <a:spcPct val="0"/>
                </a:spcBef>
                <a:spcAft>
                  <a:spcPct val="0"/>
                </a:spcAft>
                <a:buClrTx/>
                <a:buFontTx/>
                <a:buNone/>
              </a:pPr>
              <a:r>
                <a:rPr lang="en-US" altLang="en-US" sz="1400" dirty="0">
                  <a:solidFill>
                    <a:schemeClr val="bg2"/>
                  </a:solidFill>
                </a:rPr>
                <a:t>Slide credit: </a:t>
              </a:r>
              <a:r>
                <a:rPr lang="en-US" altLang="en-US" sz="1400" dirty="0">
                  <a:solidFill>
                    <a:schemeClr val="bg2"/>
                  </a:solidFill>
                  <a:hlinkClick r:id="rId4"/>
                </a:rPr>
                <a:t>clinicaloptions.com</a:t>
              </a:r>
              <a:endParaRPr lang="en-US" altLang="en-US" sz="1400" dirty="0">
                <a:solidFill>
                  <a:schemeClr val="bg2"/>
                </a:solidFil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83646628-2786-4A50-8B84-C34D6EAACEB6}"/>
              </a:ext>
            </a:extLst>
          </p:cNvPr>
          <p:cNvSpPr>
            <a:spLocks noGrp="1"/>
          </p:cNvSpPr>
          <p:nvPr>
            <p:ph type="title"/>
          </p:nvPr>
        </p:nvSpPr>
        <p:spPr>
          <a:xfrm>
            <a:off x="609600" y="238125"/>
            <a:ext cx="10872788" cy="1103313"/>
          </a:xfrm>
        </p:spPr>
        <p:txBody>
          <a:bodyPr/>
          <a:lstStyle/>
          <a:p>
            <a:pPr eaLnBrk="1" hangingPunct="1"/>
            <a:r>
              <a:rPr lang="en-US" altLang="en-US" dirty="0"/>
              <a:t>Randomized Trial of Perioperative CT + Surgery vs Surgery Alone in Stage IIIA NSCLC</a:t>
            </a:r>
          </a:p>
        </p:txBody>
      </p:sp>
      <p:sp>
        <p:nvSpPr>
          <p:cNvPr id="14339" name="Content Placeholder 2">
            <a:extLst>
              <a:ext uri="{FF2B5EF4-FFF2-40B4-BE49-F238E27FC236}">
                <a16:creationId xmlns:a16="http://schemas.microsoft.com/office/drawing/2014/main" id="{2DC59FBE-0A69-4E18-945C-4BDAB7668E14}"/>
              </a:ext>
            </a:extLst>
          </p:cNvPr>
          <p:cNvSpPr>
            <a:spLocks noGrp="1"/>
          </p:cNvSpPr>
          <p:nvPr>
            <p:ph idx="1"/>
          </p:nvPr>
        </p:nvSpPr>
        <p:spPr>
          <a:xfrm>
            <a:off x="604838" y="5846693"/>
            <a:ext cx="10877550" cy="438150"/>
          </a:xfrm>
        </p:spPr>
        <p:txBody>
          <a:bodyPr/>
          <a:lstStyle/>
          <a:p>
            <a:pPr eaLnBrk="1" hangingPunct="1"/>
            <a:r>
              <a:rPr lang="en-US" altLang="en-US" sz="2000" dirty="0"/>
              <a:t>35% of patients achieved a clinical major response with 3-cycles of perioperative chemotherapy</a:t>
            </a:r>
          </a:p>
        </p:txBody>
      </p:sp>
      <p:sp>
        <p:nvSpPr>
          <p:cNvPr id="7" name="Text Box 15">
            <a:extLst>
              <a:ext uri="{FF2B5EF4-FFF2-40B4-BE49-F238E27FC236}">
                <a16:creationId xmlns:a16="http://schemas.microsoft.com/office/drawing/2014/main" id="{5B0866D3-8351-4A77-94C9-670919A83976}"/>
              </a:ext>
            </a:extLst>
          </p:cNvPr>
          <p:cNvSpPr txBox="1">
            <a:spLocks noChangeArrowheads="1"/>
          </p:cNvSpPr>
          <p:nvPr/>
        </p:nvSpPr>
        <p:spPr bwMode="auto">
          <a:xfrm>
            <a:off x="412750" y="6389688"/>
            <a:ext cx="7853363" cy="27622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8407"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cs typeface="+mn-cs"/>
                <a:sym typeface="Helvetica Neue" panose="02000503000000020004" charset="0"/>
              </a:rPr>
              <a:t>Roth. JNCI.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Helvetica Neue" panose="02000503000000020004" pitchFamily="2" charset="0"/>
                <a:cs typeface="Arial" panose="020B0604020202020204" pitchFamily="34" charset="0"/>
                <a:sym typeface="Helvetica Neue" panose="02000503000000020004" pitchFamily="2" charset="0"/>
              </a:rPr>
              <a:t>1994;86:673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cs typeface="+mn-cs"/>
                <a:sym typeface="Helvetica Neue" panose="0200050300000002000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mn-cs"/>
              <a:sym typeface="Helvetica Neue" panose="02000503000000020004" charset="0"/>
            </a:endParaRPr>
          </a:p>
        </p:txBody>
      </p:sp>
      <p:grpSp>
        <p:nvGrpSpPr>
          <p:cNvPr id="14342" name="Group 7">
            <a:extLst>
              <a:ext uri="{FF2B5EF4-FFF2-40B4-BE49-F238E27FC236}">
                <a16:creationId xmlns:a16="http://schemas.microsoft.com/office/drawing/2014/main" id="{FDEBE75D-9F34-4E3A-B437-7250435F86CE}"/>
              </a:ext>
            </a:extLst>
          </p:cNvPr>
          <p:cNvGrpSpPr>
            <a:grpSpLocks/>
          </p:cNvGrpSpPr>
          <p:nvPr/>
        </p:nvGrpSpPr>
        <p:grpSpPr bwMode="auto">
          <a:xfrm>
            <a:off x="9390063" y="6216650"/>
            <a:ext cx="2487612" cy="447675"/>
            <a:chOff x="9527309" y="3551529"/>
            <a:chExt cx="2488502" cy="448324"/>
          </a:xfrm>
        </p:grpSpPr>
        <p:pic>
          <p:nvPicPr>
            <p:cNvPr id="14352" name="Picture 9">
              <a:extLst>
                <a:ext uri="{FF2B5EF4-FFF2-40B4-BE49-F238E27FC236}">
                  <a16:creationId xmlns:a16="http://schemas.microsoft.com/office/drawing/2014/main" id="{3C975313-C25D-4EE5-BC54-D9DEEDF4F1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353" name="Rectangle 8">
              <a:extLst>
                <a:ext uri="{FF2B5EF4-FFF2-40B4-BE49-F238E27FC236}">
                  <a16:creationId xmlns:a16="http://schemas.microsoft.com/office/drawing/2014/main" id="{C232D799-EF02-4BBA-A93A-D26756F5574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1217613"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sym typeface="Helvetica Neue" panose="0200050300000002000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sym typeface="Helvetica Neue" panose="0200050300000002000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sym typeface="Helvetica Neue" panose="02000503000000020004" charset="0"/>
              </a:endParaRPr>
            </a:p>
          </p:txBody>
        </p:sp>
      </p:grpSp>
      <p:sp>
        <p:nvSpPr>
          <p:cNvPr id="14344" name="TextBox 9">
            <a:extLst>
              <a:ext uri="{FF2B5EF4-FFF2-40B4-BE49-F238E27FC236}">
                <a16:creationId xmlns:a16="http://schemas.microsoft.com/office/drawing/2014/main" id="{4AB455FE-DBA0-4830-BA34-4CE2A2DC7310}"/>
              </a:ext>
            </a:extLst>
          </p:cNvPr>
          <p:cNvSpPr txBox="1">
            <a:spLocks noChangeArrowheads="1"/>
          </p:cNvSpPr>
          <p:nvPr/>
        </p:nvSpPr>
        <p:spPr bwMode="auto">
          <a:xfrm>
            <a:off x="8891113" y="1779588"/>
            <a:ext cx="1222375" cy="584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Median OS, </a:t>
            </a:r>
          </a:p>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Mo</a:t>
            </a:r>
          </a:p>
        </p:txBody>
      </p:sp>
      <p:sp>
        <p:nvSpPr>
          <p:cNvPr id="14345" name="TextBox 10">
            <a:extLst>
              <a:ext uri="{FF2B5EF4-FFF2-40B4-BE49-F238E27FC236}">
                <a16:creationId xmlns:a16="http://schemas.microsoft.com/office/drawing/2014/main" id="{0F6D2AED-8952-47CF-841D-7BCEF140E912}"/>
              </a:ext>
            </a:extLst>
          </p:cNvPr>
          <p:cNvSpPr txBox="1">
            <a:spLocks noChangeArrowheads="1"/>
          </p:cNvSpPr>
          <p:nvPr/>
        </p:nvSpPr>
        <p:spPr bwMode="auto">
          <a:xfrm>
            <a:off x="9037163" y="2362200"/>
            <a:ext cx="928688" cy="584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64</a:t>
            </a:r>
          </a:p>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11</a:t>
            </a:r>
          </a:p>
        </p:txBody>
      </p:sp>
      <p:sp>
        <p:nvSpPr>
          <p:cNvPr id="14346" name="TextBox 11">
            <a:extLst>
              <a:ext uri="{FF2B5EF4-FFF2-40B4-BE49-F238E27FC236}">
                <a16:creationId xmlns:a16="http://schemas.microsoft.com/office/drawing/2014/main" id="{E8AFD103-5749-4F08-BC3D-98D5E5B2847F}"/>
              </a:ext>
            </a:extLst>
          </p:cNvPr>
          <p:cNvSpPr txBox="1">
            <a:spLocks noChangeArrowheads="1"/>
          </p:cNvSpPr>
          <p:nvPr/>
        </p:nvSpPr>
        <p:spPr bwMode="auto">
          <a:xfrm>
            <a:off x="1432757" y="4756213"/>
            <a:ext cx="2959151" cy="30777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Log-rank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 = .008; Wilcoxon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 .018</a:t>
            </a:r>
          </a:p>
        </p:txBody>
      </p:sp>
      <p:sp>
        <p:nvSpPr>
          <p:cNvPr id="14" name="TextBox 13">
            <a:extLst>
              <a:ext uri="{FF2B5EF4-FFF2-40B4-BE49-F238E27FC236}">
                <a16:creationId xmlns:a16="http://schemas.microsoft.com/office/drawing/2014/main" id="{9BA86AE8-DFED-4542-85B1-78CC321E14DF}"/>
              </a:ext>
            </a:extLst>
          </p:cNvPr>
          <p:cNvSpPr txBox="1"/>
          <p:nvPr/>
        </p:nvSpPr>
        <p:spPr bwMode="auto">
          <a:xfrm>
            <a:off x="5701493" y="2341563"/>
            <a:ext cx="2414507" cy="584775"/>
          </a:xfrm>
          <a:prstGeom prst="rect">
            <a:avLst/>
          </a:prstGeom>
          <a:noFill/>
          <a:ln>
            <a:noFill/>
          </a:ln>
        </p:spPr>
        <p:txBody>
          <a:bodyPr wrap="none">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sym typeface="Helvetica Neue" panose="02000503000000020004" charset="0"/>
              </a:rPr>
              <a:t>Perioperative CT + surgery</a:t>
            </a:r>
            <a:br>
              <a:rPr kumimoji="0" lang="en-US" sz="1600" b="1" i="0" u="none" strike="noStrike" kern="1200" cap="none" spc="0" normalizeH="0" baseline="0" noProof="0" dirty="0">
                <a:ln>
                  <a:noFill/>
                </a:ln>
                <a:solidFill>
                  <a:srgbClr val="015873"/>
                </a:solidFill>
                <a:effectLst/>
                <a:uLnTx/>
                <a:uFillTx/>
                <a:latin typeface="Calibri" panose="020F0502020204030204" pitchFamily="34" charset="0"/>
                <a:sym typeface="Helvetica Neue" panose="02000503000000020004" charset="0"/>
              </a:rPr>
            </a:b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sym typeface="Helvetica Neue" panose="02000503000000020004" charset="0"/>
              </a:rPr>
              <a:t>Surgery alone</a:t>
            </a:r>
          </a:p>
        </p:txBody>
      </p:sp>
      <p:sp>
        <p:nvSpPr>
          <p:cNvPr id="14348" name="TextBox 14">
            <a:extLst>
              <a:ext uri="{FF2B5EF4-FFF2-40B4-BE49-F238E27FC236}">
                <a16:creationId xmlns:a16="http://schemas.microsoft.com/office/drawing/2014/main" id="{4568133E-B634-42DE-B2CD-8E6B9227B1DC}"/>
              </a:ext>
            </a:extLst>
          </p:cNvPr>
          <p:cNvSpPr txBox="1">
            <a:spLocks noChangeArrowheads="1"/>
          </p:cNvSpPr>
          <p:nvPr/>
        </p:nvSpPr>
        <p:spPr bwMode="auto">
          <a:xfrm>
            <a:off x="9987922" y="1789113"/>
            <a:ext cx="859146" cy="584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2-Yr OS,</a:t>
            </a:r>
          </a:p>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a:t>
            </a:r>
          </a:p>
        </p:txBody>
      </p:sp>
      <p:sp>
        <p:nvSpPr>
          <p:cNvPr id="14349" name="TextBox 15">
            <a:extLst>
              <a:ext uri="{FF2B5EF4-FFF2-40B4-BE49-F238E27FC236}">
                <a16:creationId xmlns:a16="http://schemas.microsoft.com/office/drawing/2014/main" id="{882760B4-6817-4995-85AC-E382A2FC6D17}"/>
              </a:ext>
            </a:extLst>
          </p:cNvPr>
          <p:cNvSpPr txBox="1">
            <a:spLocks noChangeArrowheads="1"/>
          </p:cNvSpPr>
          <p:nvPr/>
        </p:nvSpPr>
        <p:spPr bwMode="auto">
          <a:xfrm>
            <a:off x="9953151" y="2370138"/>
            <a:ext cx="928687" cy="5857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60</a:t>
            </a:r>
          </a:p>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25</a:t>
            </a:r>
          </a:p>
        </p:txBody>
      </p:sp>
      <p:sp>
        <p:nvSpPr>
          <p:cNvPr id="14350" name="TextBox 18">
            <a:extLst>
              <a:ext uri="{FF2B5EF4-FFF2-40B4-BE49-F238E27FC236}">
                <a16:creationId xmlns:a16="http://schemas.microsoft.com/office/drawing/2014/main" id="{D31737BD-389F-47CA-8657-A21EA93E66E7}"/>
              </a:ext>
            </a:extLst>
          </p:cNvPr>
          <p:cNvSpPr txBox="1">
            <a:spLocks noChangeArrowheads="1"/>
          </p:cNvSpPr>
          <p:nvPr/>
        </p:nvSpPr>
        <p:spPr bwMode="auto">
          <a:xfrm>
            <a:off x="10845172" y="1779588"/>
            <a:ext cx="859146" cy="584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3-Yr OS,</a:t>
            </a:r>
          </a:p>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a:t>
            </a:r>
          </a:p>
        </p:txBody>
      </p:sp>
      <p:sp>
        <p:nvSpPr>
          <p:cNvPr id="14351" name="TextBox 19">
            <a:extLst>
              <a:ext uri="{FF2B5EF4-FFF2-40B4-BE49-F238E27FC236}">
                <a16:creationId xmlns:a16="http://schemas.microsoft.com/office/drawing/2014/main" id="{61CAF7CA-066E-4B88-853D-30B383029C49}"/>
              </a:ext>
            </a:extLst>
          </p:cNvPr>
          <p:cNvSpPr txBox="1">
            <a:spLocks noChangeArrowheads="1"/>
          </p:cNvSpPr>
          <p:nvPr/>
        </p:nvSpPr>
        <p:spPr bwMode="auto">
          <a:xfrm>
            <a:off x="10810401" y="2362200"/>
            <a:ext cx="928687" cy="584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56</a:t>
            </a:r>
          </a:p>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15</a:t>
            </a:r>
          </a:p>
        </p:txBody>
      </p:sp>
      <p:sp>
        <p:nvSpPr>
          <p:cNvPr id="14343" name="TextBox 10">
            <a:extLst>
              <a:ext uri="{FF2B5EF4-FFF2-40B4-BE49-F238E27FC236}">
                <a16:creationId xmlns:a16="http://schemas.microsoft.com/office/drawing/2014/main" id="{8B843301-64AB-4E7F-B048-F5C587E3B82D}"/>
              </a:ext>
            </a:extLst>
          </p:cNvPr>
          <p:cNvSpPr txBox="1">
            <a:spLocks noChangeArrowheads="1"/>
          </p:cNvSpPr>
          <p:nvPr/>
        </p:nvSpPr>
        <p:spPr bwMode="auto">
          <a:xfrm>
            <a:off x="2950920" y="1644572"/>
            <a:ext cx="3129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Time to Death From Any Cause</a:t>
            </a:r>
          </a:p>
        </p:txBody>
      </p:sp>
      <p:cxnSp>
        <p:nvCxnSpPr>
          <p:cNvPr id="20" name="Straight Connector 19">
            <a:extLst>
              <a:ext uri="{FF2B5EF4-FFF2-40B4-BE49-F238E27FC236}">
                <a16:creationId xmlns:a16="http://schemas.microsoft.com/office/drawing/2014/main" id="{6EA1FD6F-807C-C44E-82AA-3FA1D41F878B}"/>
              </a:ext>
            </a:extLst>
          </p:cNvPr>
          <p:cNvCxnSpPr>
            <a:cxnSpLocks/>
          </p:cNvCxnSpPr>
          <p:nvPr/>
        </p:nvCxnSpPr>
        <p:spPr bwMode="auto">
          <a:xfrm flipH="1">
            <a:off x="1309064" y="5123926"/>
            <a:ext cx="6049943" cy="0"/>
          </a:xfrm>
          <a:prstGeom prst="line">
            <a:avLst/>
          </a:prstGeom>
          <a:noFill/>
          <a:ln w="28575" cap="flat" cmpd="sng" algn="ctr">
            <a:solidFill>
              <a:schemeClr val="bg1"/>
            </a:solidFill>
            <a:prstDash val="solid"/>
            <a:round/>
            <a:headEnd type="none" w="med" len="med"/>
            <a:tailEnd type="none" w="med" len="med"/>
          </a:ln>
          <a:effectLst/>
        </p:spPr>
      </p:cxnSp>
      <p:sp>
        <p:nvSpPr>
          <p:cNvPr id="6" name="TextBox 5">
            <a:extLst>
              <a:ext uri="{FF2B5EF4-FFF2-40B4-BE49-F238E27FC236}">
                <a16:creationId xmlns:a16="http://schemas.microsoft.com/office/drawing/2014/main" id="{C1DAAE69-A526-9D41-92CB-9BC0204B60BE}"/>
              </a:ext>
            </a:extLst>
          </p:cNvPr>
          <p:cNvSpPr txBox="1"/>
          <p:nvPr/>
        </p:nvSpPr>
        <p:spPr bwMode="auto">
          <a:xfrm rot="16200000">
            <a:off x="120905" y="3315709"/>
            <a:ext cx="13988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OS Probability</a:t>
            </a:r>
          </a:p>
        </p:txBody>
      </p:sp>
      <p:sp>
        <p:nvSpPr>
          <p:cNvPr id="8" name="TextBox 7">
            <a:extLst>
              <a:ext uri="{FF2B5EF4-FFF2-40B4-BE49-F238E27FC236}">
                <a16:creationId xmlns:a16="http://schemas.microsoft.com/office/drawing/2014/main" id="{4456463E-29F8-8541-9E69-AC0324047984}"/>
              </a:ext>
            </a:extLst>
          </p:cNvPr>
          <p:cNvSpPr txBox="1"/>
          <p:nvPr/>
        </p:nvSpPr>
        <p:spPr bwMode="auto">
          <a:xfrm flipH="1">
            <a:off x="3743836" y="5418336"/>
            <a:ext cx="12579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Mo</a:t>
            </a:r>
          </a:p>
        </p:txBody>
      </p:sp>
      <p:sp>
        <p:nvSpPr>
          <p:cNvPr id="9" name="TextBox 8">
            <a:extLst>
              <a:ext uri="{FF2B5EF4-FFF2-40B4-BE49-F238E27FC236}">
                <a16:creationId xmlns:a16="http://schemas.microsoft.com/office/drawing/2014/main" id="{DCA2CFC5-6C76-5A4C-897C-257E5DCAA788}"/>
              </a:ext>
            </a:extLst>
          </p:cNvPr>
          <p:cNvSpPr txBox="1"/>
          <p:nvPr/>
        </p:nvSpPr>
        <p:spPr bwMode="auto">
          <a:xfrm>
            <a:off x="3629859" y="3592197"/>
            <a:ext cx="24145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sym typeface="Helvetica Neue" panose="02000503000000020004" charset="0"/>
              </a:rPr>
              <a:t>Perioperative CT + surgery</a:t>
            </a:r>
          </a:p>
        </p:txBody>
      </p:sp>
      <p:sp>
        <p:nvSpPr>
          <p:cNvPr id="27" name="TextBox 26">
            <a:extLst>
              <a:ext uri="{FF2B5EF4-FFF2-40B4-BE49-F238E27FC236}">
                <a16:creationId xmlns:a16="http://schemas.microsoft.com/office/drawing/2014/main" id="{9727A6ED-E69F-3943-9611-290A1B392295}"/>
              </a:ext>
            </a:extLst>
          </p:cNvPr>
          <p:cNvSpPr txBox="1"/>
          <p:nvPr/>
        </p:nvSpPr>
        <p:spPr bwMode="auto">
          <a:xfrm>
            <a:off x="4134911" y="4248970"/>
            <a:ext cx="13559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sym typeface="Helvetica Neue" panose="02000503000000020004" charset="0"/>
              </a:rPr>
              <a:t>Surgery alone</a:t>
            </a:r>
          </a:p>
        </p:txBody>
      </p:sp>
      <p:sp>
        <p:nvSpPr>
          <p:cNvPr id="10" name="TextBox 9">
            <a:extLst>
              <a:ext uri="{FF2B5EF4-FFF2-40B4-BE49-F238E27FC236}">
                <a16:creationId xmlns:a16="http://schemas.microsoft.com/office/drawing/2014/main" id="{7C323347-3427-A346-9CC7-A2F6A3131D11}"/>
              </a:ext>
            </a:extLst>
          </p:cNvPr>
          <p:cNvSpPr txBox="1"/>
          <p:nvPr/>
        </p:nvSpPr>
        <p:spPr bwMode="auto">
          <a:xfrm>
            <a:off x="927349" y="182325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a:t>
            </a:r>
          </a:p>
        </p:txBody>
      </p:sp>
      <p:sp>
        <p:nvSpPr>
          <p:cNvPr id="29" name="TextBox 28">
            <a:extLst>
              <a:ext uri="{FF2B5EF4-FFF2-40B4-BE49-F238E27FC236}">
                <a16:creationId xmlns:a16="http://schemas.microsoft.com/office/drawing/2014/main" id="{76F17FB6-D00E-0540-A5FA-65AD29BD03C5}"/>
              </a:ext>
            </a:extLst>
          </p:cNvPr>
          <p:cNvSpPr txBox="1"/>
          <p:nvPr/>
        </p:nvSpPr>
        <p:spPr bwMode="auto">
          <a:xfrm>
            <a:off x="927349" y="243133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0.8</a:t>
            </a:r>
          </a:p>
        </p:txBody>
      </p:sp>
      <p:sp>
        <p:nvSpPr>
          <p:cNvPr id="30" name="TextBox 29">
            <a:extLst>
              <a:ext uri="{FF2B5EF4-FFF2-40B4-BE49-F238E27FC236}">
                <a16:creationId xmlns:a16="http://schemas.microsoft.com/office/drawing/2014/main" id="{67D975B0-09C2-C448-9403-965F965DF023}"/>
              </a:ext>
            </a:extLst>
          </p:cNvPr>
          <p:cNvSpPr txBox="1"/>
          <p:nvPr/>
        </p:nvSpPr>
        <p:spPr bwMode="auto">
          <a:xfrm>
            <a:off x="927349" y="307433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0.6</a:t>
            </a:r>
          </a:p>
        </p:txBody>
      </p:sp>
      <p:sp>
        <p:nvSpPr>
          <p:cNvPr id="31" name="TextBox 30">
            <a:extLst>
              <a:ext uri="{FF2B5EF4-FFF2-40B4-BE49-F238E27FC236}">
                <a16:creationId xmlns:a16="http://schemas.microsoft.com/office/drawing/2014/main" id="{70E1BC23-E8A1-1447-BCAE-D67F15C41848}"/>
              </a:ext>
            </a:extLst>
          </p:cNvPr>
          <p:cNvSpPr txBox="1"/>
          <p:nvPr/>
        </p:nvSpPr>
        <p:spPr bwMode="auto">
          <a:xfrm>
            <a:off x="927349" y="370145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0.4</a:t>
            </a:r>
          </a:p>
        </p:txBody>
      </p:sp>
      <p:sp>
        <p:nvSpPr>
          <p:cNvPr id="32" name="TextBox 31">
            <a:extLst>
              <a:ext uri="{FF2B5EF4-FFF2-40B4-BE49-F238E27FC236}">
                <a16:creationId xmlns:a16="http://schemas.microsoft.com/office/drawing/2014/main" id="{D1F21ACF-1F4D-814A-85C6-55D584A816A9}"/>
              </a:ext>
            </a:extLst>
          </p:cNvPr>
          <p:cNvSpPr txBox="1"/>
          <p:nvPr/>
        </p:nvSpPr>
        <p:spPr bwMode="auto">
          <a:xfrm>
            <a:off x="927349" y="433256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0.2</a:t>
            </a:r>
          </a:p>
        </p:txBody>
      </p:sp>
      <p:sp>
        <p:nvSpPr>
          <p:cNvPr id="33" name="TextBox 32">
            <a:extLst>
              <a:ext uri="{FF2B5EF4-FFF2-40B4-BE49-F238E27FC236}">
                <a16:creationId xmlns:a16="http://schemas.microsoft.com/office/drawing/2014/main" id="{2F0D6F05-CB21-8845-9093-A86E5B606867}"/>
              </a:ext>
            </a:extLst>
          </p:cNvPr>
          <p:cNvSpPr txBox="1"/>
          <p:nvPr/>
        </p:nvSpPr>
        <p:spPr bwMode="auto">
          <a:xfrm>
            <a:off x="927349" y="497556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0.0</a:t>
            </a:r>
          </a:p>
        </p:txBody>
      </p:sp>
      <p:cxnSp>
        <p:nvCxnSpPr>
          <p:cNvPr id="4" name="Straight Connector 3">
            <a:extLst>
              <a:ext uri="{FF2B5EF4-FFF2-40B4-BE49-F238E27FC236}">
                <a16:creationId xmlns:a16="http://schemas.microsoft.com/office/drawing/2014/main" id="{990DEE38-9D50-B642-8CE9-626CE06DCD46}"/>
              </a:ext>
            </a:extLst>
          </p:cNvPr>
          <p:cNvCxnSpPr>
            <a:cxnSpLocks/>
          </p:cNvCxnSpPr>
          <p:nvPr/>
        </p:nvCxnSpPr>
        <p:spPr bwMode="auto">
          <a:xfrm>
            <a:off x="1308041" y="1978652"/>
            <a:ext cx="10144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3096ADB-086A-4546-845E-E668E4E35CBA}"/>
              </a:ext>
            </a:extLst>
          </p:cNvPr>
          <p:cNvCxnSpPr/>
          <p:nvPr/>
        </p:nvCxnSpPr>
        <p:spPr bwMode="auto">
          <a:xfrm>
            <a:off x="1308042" y="2588148"/>
            <a:ext cx="10144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E5CDBB1-689F-D64D-B054-F98043AC2606}"/>
              </a:ext>
            </a:extLst>
          </p:cNvPr>
          <p:cNvCxnSpPr>
            <a:cxnSpLocks/>
          </p:cNvCxnSpPr>
          <p:nvPr/>
        </p:nvCxnSpPr>
        <p:spPr bwMode="auto">
          <a:xfrm>
            <a:off x="1308042" y="3222092"/>
            <a:ext cx="10144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EA54451-91EB-3142-A248-54B76A0B3B5A}"/>
              </a:ext>
            </a:extLst>
          </p:cNvPr>
          <p:cNvCxnSpPr/>
          <p:nvPr/>
        </p:nvCxnSpPr>
        <p:spPr bwMode="auto">
          <a:xfrm>
            <a:off x="1308042" y="3856036"/>
            <a:ext cx="10144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F12DE24-1C24-8D47-ADAF-BCD3B8FA7D7F}"/>
              </a:ext>
            </a:extLst>
          </p:cNvPr>
          <p:cNvCxnSpPr/>
          <p:nvPr/>
        </p:nvCxnSpPr>
        <p:spPr bwMode="auto">
          <a:xfrm>
            <a:off x="1308042" y="4489980"/>
            <a:ext cx="101449" cy="0"/>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703978A7-349E-9449-9DCF-DE32965E0D86}"/>
              </a:ext>
            </a:extLst>
          </p:cNvPr>
          <p:cNvSpPr txBox="1"/>
          <p:nvPr/>
        </p:nvSpPr>
        <p:spPr bwMode="auto">
          <a:xfrm>
            <a:off x="1271984" y="513925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a:t>
            </a:r>
          </a:p>
        </p:txBody>
      </p:sp>
      <p:sp>
        <p:nvSpPr>
          <p:cNvPr id="40" name="TextBox 39">
            <a:extLst>
              <a:ext uri="{FF2B5EF4-FFF2-40B4-BE49-F238E27FC236}">
                <a16:creationId xmlns:a16="http://schemas.microsoft.com/office/drawing/2014/main" id="{30AE80E6-C6B2-2D48-8673-36627E24BF39}"/>
              </a:ext>
            </a:extLst>
          </p:cNvPr>
          <p:cNvSpPr txBox="1"/>
          <p:nvPr/>
        </p:nvSpPr>
        <p:spPr bwMode="auto">
          <a:xfrm>
            <a:off x="2730611" y="5139259"/>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20</a:t>
            </a:r>
          </a:p>
        </p:txBody>
      </p:sp>
      <p:sp>
        <p:nvSpPr>
          <p:cNvPr id="41" name="TextBox 40">
            <a:extLst>
              <a:ext uri="{FF2B5EF4-FFF2-40B4-BE49-F238E27FC236}">
                <a16:creationId xmlns:a16="http://schemas.microsoft.com/office/drawing/2014/main" id="{2E69A9A3-27F8-6F4A-828A-2B786966F3DA}"/>
              </a:ext>
            </a:extLst>
          </p:cNvPr>
          <p:cNvSpPr txBox="1"/>
          <p:nvPr/>
        </p:nvSpPr>
        <p:spPr bwMode="auto">
          <a:xfrm>
            <a:off x="4207762" y="5139259"/>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40</a:t>
            </a:r>
          </a:p>
        </p:txBody>
      </p:sp>
      <p:sp>
        <p:nvSpPr>
          <p:cNvPr id="42" name="TextBox 41">
            <a:extLst>
              <a:ext uri="{FF2B5EF4-FFF2-40B4-BE49-F238E27FC236}">
                <a16:creationId xmlns:a16="http://schemas.microsoft.com/office/drawing/2014/main" id="{B96B20F6-1325-E44A-84D1-B5A5E9E9FB99}"/>
              </a:ext>
            </a:extLst>
          </p:cNvPr>
          <p:cNvSpPr txBox="1"/>
          <p:nvPr/>
        </p:nvSpPr>
        <p:spPr bwMode="auto">
          <a:xfrm>
            <a:off x="5712073" y="5139259"/>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60</a:t>
            </a:r>
          </a:p>
        </p:txBody>
      </p:sp>
      <p:sp>
        <p:nvSpPr>
          <p:cNvPr id="43" name="TextBox 42">
            <a:extLst>
              <a:ext uri="{FF2B5EF4-FFF2-40B4-BE49-F238E27FC236}">
                <a16:creationId xmlns:a16="http://schemas.microsoft.com/office/drawing/2014/main" id="{1A9A0AFB-F39B-784B-A88D-D45690434935}"/>
              </a:ext>
            </a:extLst>
          </p:cNvPr>
          <p:cNvSpPr txBox="1"/>
          <p:nvPr/>
        </p:nvSpPr>
        <p:spPr bwMode="auto">
          <a:xfrm>
            <a:off x="7111303" y="5105210"/>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80</a:t>
            </a:r>
          </a:p>
        </p:txBody>
      </p:sp>
      <p:cxnSp>
        <p:nvCxnSpPr>
          <p:cNvPr id="44" name="Straight Connector 43">
            <a:extLst>
              <a:ext uri="{FF2B5EF4-FFF2-40B4-BE49-F238E27FC236}">
                <a16:creationId xmlns:a16="http://schemas.microsoft.com/office/drawing/2014/main" id="{E288AD68-F5CD-D14F-968C-4EB44FD61CAD}"/>
              </a:ext>
            </a:extLst>
          </p:cNvPr>
          <p:cNvCxnSpPr>
            <a:cxnSpLocks/>
          </p:cNvCxnSpPr>
          <p:nvPr/>
        </p:nvCxnSpPr>
        <p:spPr bwMode="auto">
          <a:xfrm>
            <a:off x="2925974" y="5111747"/>
            <a:ext cx="0" cy="55024"/>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1FD872E-CF86-DD48-AAC9-ABC28DF120CC}"/>
              </a:ext>
            </a:extLst>
          </p:cNvPr>
          <p:cNvCxnSpPr>
            <a:cxnSpLocks/>
          </p:cNvCxnSpPr>
          <p:nvPr/>
        </p:nvCxnSpPr>
        <p:spPr bwMode="auto">
          <a:xfrm>
            <a:off x="4391909" y="5111747"/>
            <a:ext cx="0" cy="55024"/>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D35B36F-E309-3D4C-A712-42EDDA4427DE}"/>
              </a:ext>
            </a:extLst>
          </p:cNvPr>
          <p:cNvCxnSpPr>
            <a:cxnSpLocks/>
          </p:cNvCxnSpPr>
          <p:nvPr/>
        </p:nvCxnSpPr>
        <p:spPr bwMode="auto">
          <a:xfrm>
            <a:off x="5885920" y="5111747"/>
            <a:ext cx="0" cy="55024"/>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103243A-9781-BC45-80A7-2417F5CE61AA}"/>
              </a:ext>
            </a:extLst>
          </p:cNvPr>
          <p:cNvCxnSpPr>
            <a:cxnSpLocks/>
          </p:cNvCxnSpPr>
          <p:nvPr/>
        </p:nvCxnSpPr>
        <p:spPr bwMode="auto">
          <a:xfrm>
            <a:off x="7306666" y="5111747"/>
            <a:ext cx="0" cy="55024"/>
          </a:xfrm>
          <a:prstGeom prst="line">
            <a:avLst/>
          </a:prstGeom>
          <a:noFill/>
          <a:ln w="28575" cap="flat" cmpd="sng" algn="ctr">
            <a:solidFill>
              <a:schemeClr val="bg1"/>
            </a:solidFill>
            <a:prstDash val="solid"/>
            <a:round/>
            <a:headEnd type="none" w="med" len="med"/>
            <a:tailEnd type="none" w="med" len="med"/>
          </a:ln>
          <a:effectLst/>
        </p:spPr>
      </p:cxnSp>
      <p:sp>
        <p:nvSpPr>
          <p:cNvPr id="17" name="Freeform 16">
            <a:extLst>
              <a:ext uri="{FF2B5EF4-FFF2-40B4-BE49-F238E27FC236}">
                <a16:creationId xmlns:a16="http://schemas.microsoft.com/office/drawing/2014/main" id="{118B9B04-DFDD-9747-98E9-FC9DE91C5B00}"/>
              </a:ext>
            </a:extLst>
          </p:cNvPr>
          <p:cNvSpPr/>
          <p:nvPr/>
        </p:nvSpPr>
        <p:spPr bwMode="auto">
          <a:xfrm>
            <a:off x="1423642" y="1963169"/>
            <a:ext cx="5724101" cy="1807284"/>
          </a:xfrm>
          <a:custGeom>
            <a:avLst/>
            <a:gdLst>
              <a:gd name="connsiteX0" fmla="*/ 0 w 4299473"/>
              <a:gd name="connsiteY0" fmla="*/ 0 h 1807284"/>
              <a:gd name="connsiteX1" fmla="*/ 0 w 4299473"/>
              <a:gd name="connsiteY1" fmla="*/ 114748 h 1807284"/>
              <a:gd name="connsiteX2" fmla="*/ 261770 w 4299473"/>
              <a:gd name="connsiteY2" fmla="*/ 114748 h 1807284"/>
              <a:gd name="connsiteX3" fmla="*/ 261770 w 4299473"/>
              <a:gd name="connsiteY3" fmla="*/ 233082 h 1807284"/>
              <a:gd name="connsiteX4" fmla="*/ 261770 w 4299473"/>
              <a:gd name="connsiteY4" fmla="*/ 233082 h 1807284"/>
              <a:gd name="connsiteX5" fmla="*/ 283285 w 4299473"/>
              <a:gd name="connsiteY5" fmla="*/ 233082 h 1807284"/>
              <a:gd name="connsiteX6" fmla="*/ 283285 w 4299473"/>
              <a:gd name="connsiteY6" fmla="*/ 340659 h 1807284"/>
              <a:gd name="connsiteX7" fmla="*/ 358588 w 4299473"/>
              <a:gd name="connsiteY7" fmla="*/ 340659 h 1807284"/>
              <a:gd name="connsiteX8" fmla="*/ 358588 w 4299473"/>
              <a:gd name="connsiteY8" fmla="*/ 480508 h 1807284"/>
              <a:gd name="connsiteX9" fmla="*/ 390861 w 4299473"/>
              <a:gd name="connsiteY9" fmla="*/ 480508 h 1807284"/>
              <a:gd name="connsiteX10" fmla="*/ 390861 w 4299473"/>
              <a:gd name="connsiteY10" fmla="*/ 602428 h 1807284"/>
              <a:gd name="connsiteX11" fmla="*/ 473337 w 4299473"/>
              <a:gd name="connsiteY11" fmla="*/ 602428 h 1807284"/>
              <a:gd name="connsiteX12" fmla="*/ 473337 w 4299473"/>
              <a:gd name="connsiteY12" fmla="*/ 727934 h 1807284"/>
              <a:gd name="connsiteX13" fmla="*/ 649045 w 4299473"/>
              <a:gd name="connsiteY13" fmla="*/ 727934 h 1807284"/>
              <a:gd name="connsiteX14" fmla="*/ 649045 w 4299473"/>
              <a:gd name="connsiteY14" fmla="*/ 857026 h 1807284"/>
              <a:gd name="connsiteX15" fmla="*/ 649045 w 4299473"/>
              <a:gd name="connsiteY15" fmla="*/ 857026 h 1807284"/>
              <a:gd name="connsiteX16" fmla="*/ 677732 w 4299473"/>
              <a:gd name="connsiteY16" fmla="*/ 857026 h 1807284"/>
              <a:gd name="connsiteX17" fmla="*/ 677732 w 4299473"/>
              <a:gd name="connsiteY17" fmla="*/ 993289 h 1807284"/>
              <a:gd name="connsiteX18" fmla="*/ 842683 w 4299473"/>
              <a:gd name="connsiteY18" fmla="*/ 993289 h 1807284"/>
              <a:gd name="connsiteX19" fmla="*/ 842683 w 4299473"/>
              <a:gd name="connsiteY19" fmla="*/ 1125967 h 1807284"/>
              <a:gd name="connsiteX20" fmla="*/ 900057 w 4299473"/>
              <a:gd name="connsiteY20" fmla="*/ 1125967 h 1807284"/>
              <a:gd name="connsiteX21" fmla="*/ 900057 w 4299473"/>
              <a:gd name="connsiteY21" fmla="*/ 1262230 h 1807284"/>
              <a:gd name="connsiteX22" fmla="*/ 1681779 w 4299473"/>
              <a:gd name="connsiteY22" fmla="*/ 1262230 h 1807284"/>
              <a:gd name="connsiteX23" fmla="*/ 1681779 w 4299473"/>
              <a:gd name="connsiteY23" fmla="*/ 1470211 h 1807284"/>
              <a:gd name="connsiteX24" fmla="*/ 3539266 w 4299473"/>
              <a:gd name="connsiteY24" fmla="*/ 1470211 h 1807284"/>
              <a:gd name="connsiteX25" fmla="*/ 3539266 w 4299473"/>
              <a:gd name="connsiteY25" fmla="*/ 1807284 h 1807284"/>
              <a:gd name="connsiteX26" fmla="*/ 4299473 w 4299473"/>
              <a:gd name="connsiteY26" fmla="*/ 1807284 h 180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99473" h="1807284">
                <a:moveTo>
                  <a:pt x="0" y="0"/>
                </a:moveTo>
                <a:lnTo>
                  <a:pt x="0" y="114748"/>
                </a:lnTo>
                <a:lnTo>
                  <a:pt x="261770" y="114748"/>
                </a:lnTo>
                <a:lnTo>
                  <a:pt x="261770" y="233082"/>
                </a:lnTo>
                <a:lnTo>
                  <a:pt x="261770" y="233082"/>
                </a:lnTo>
                <a:lnTo>
                  <a:pt x="283285" y="233082"/>
                </a:lnTo>
                <a:lnTo>
                  <a:pt x="283285" y="340659"/>
                </a:lnTo>
                <a:lnTo>
                  <a:pt x="358588" y="340659"/>
                </a:lnTo>
                <a:lnTo>
                  <a:pt x="358588" y="480508"/>
                </a:lnTo>
                <a:lnTo>
                  <a:pt x="390861" y="480508"/>
                </a:lnTo>
                <a:lnTo>
                  <a:pt x="390861" y="602428"/>
                </a:lnTo>
                <a:lnTo>
                  <a:pt x="473337" y="602428"/>
                </a:lnTo>
                <a:lnTo>
                  <a:pt x="473337" y="727934"/>
                </a:lnTo>
                <a:lnTo>
                  <a:pt x="649045" y="727934"/>
                </a:lnTo>
                <a:lnTo>
                  <a:pt x="649045" y="857026"/>
                </a:lnTo>
                <a:lnTo>
                  <a:pt x="649045" y="857026"/>
                </a:lnTo>
                <a:lnTo>
                  <a:pt x="677732" y="857026"/>
                </a:lnTo>
                <a:lnTo>
                  <a:pt x="677732" y="993289"/>
                </a:lnTo>
                <a:lnTo>
                  <a:pt x="842683" y="993289"/>
                </a:lnTo>
                <a:lnTo>
                  <a:pt x="842683" y="1125967"/>
                </a:lnTo>
                <a:lnTo>
                  <a:pt x="900057" y="1125967"/>
                </a:lnTo>
                <a:lnTo>
                  <a:pt x="900057" y="1262230"/>
                </a:lnTo>
                <a:lnTo>
                  <a:pt x="1681779" y="1262230"/>
                </a:lnTo>
                <a:lnTo>
                  <a:pt x="1681779" y="1470211"/>
                </a:lnTo>
                <a:lnTo>
                  <a:pt x="3539266" y="1470211"/>
                </a:lnTo>
                <a:lnTo>
                  <a:pt x="3539266" y="1807284"/>
                </a:lnTo>
                <a:lnTo>
                  <a:pt x="4299473" y="1807284"/>
                </a:lnTo>
              </a:path>
            </a:pathLst>
          </a:custGeom>
          <a:noFill/>
          <a:ln w="28575">
            <a:solidFill>
              <a:schemeClr val="accent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cxnSp>
        <p:nvCxnSpPr>
          <p:cNvPr id="19" name="Straight Connector 18">
            <a:extLst>
              <a:ext uri="{FF2B5EF4-FFF2-40B4-BE49-F238E27FC236}">
                <a16:creationId xmlns:a16="http://schemas.microsoft.com/office/drawing/2014/main" id="{9124BB06-0753-9F43-8520-D9503AFA0C7B}"/>
              </a:ext>
            </a:extLst>
          </p:cNvPr>
          <p:cNvCxnSpPr/>
          <p:nvPr/>
        </p:nvCxnSpPr>
        <p:spPr bwMode="auto">
          <a:xfrm>
            <a:off x="2425001" y="2928929"/>
            <a:ext cx="0" cy="62528"/>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0B0B3DB-DD17-0C4C-8CCE-02D053727D87}"/>
              </a:ext>
            </a:extLst>
          </p:cNvPr>
          <p:cNvCxnSpPr/>
          <p:nvPr/>
        </p:nvCxnSpPr>
        <p:spPr bwMode="auto">
          <a:xfrm>
            <a:off x="1825835" y="2272676"/>
            <a:ext cx="0" cy="62528"/>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CEF798F-7FA7-5F40-8BA7-D486B7817C6F}"/>
              </a:ext>
            </a:extLst>
          </p:cNvPr>
          <p:cNvCxnSpPr>
            <a:cxnSpLocks/>
          </p:cNvCxnSpPr>
          <p:nvPr/>
        </p:nvCxnSpPr>
        <p:spPr bwMode="auto">
          <a:xfrm>
            <a:off x="2707104" y="3194003"/>
            <a:ext cx="0" cy="62528"/>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B960268-4C97-6D41-8288-6F5E5F8EB73D}"/>
              </a:ext>
            </a:extLst>
          </p:cNvPr>
          <p:cNvCxnSpPr>
            <a:cxnSpLocks/>
          </p:cNvCxnSpPr>
          <p:nvPr/>
        </p:nvCxnSpPr>
        <p:spPr bwMode="auto">
          <a:xfrm>
            <a:off x="2830797" y="3194003"/>
            <a:ext cx="0" cy="62528"/>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BFC54E7-3E8E-7848-A661-1C6D65289AE6}"/>
              </a:ext>
            </a:extLst>
          </p:cNvPr>
          <p:cNvCxnSpPr>
            <a:cxnSpLocks/>
          </p:cNvCxnSpPr>
          <p:nvPr/>
        </p:nvCxnSpPr>
        <p:spPr bwMode="auto">
          <a:xfrm>
            <a:off x="3338041" y="3190828"/>
            <a:ext cx="0" cy="62528"/>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3D69081-9BC2-CC4E-8072-0541C6237C2E}"/>
              </a:ext>
            </a:extLst>
          </p:cNvPr>
          <p:cNvCxnSpPr>
            <a:cxnSpLocks/>
          </p:cNvCxnSpPr>
          <p:nvPr/>
        </p:nvCxnSpPr>
        <p:spPr bwMode="auto">
          <a:xfrm>
            <a:off x="2754710" y="3194003"/>
            <a:ext cx="0" cy="62528"/>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8295936-055E-8741-A321-793F4268FC9A}"/>
              </a:ext>
            </a:extLst>
          </p:cNvPr>
          <p:cNvCxnSpPr>
            <a:cxnSpLocks/>
          </p:cNvCxnSpPr>
          <p:nvPr/>
        </p:nvCxnSpPr>
        <p:spPr bwMode="auto">
          <a:xfrm>
            <a:off x="5876394" y="3402004"/>
            <a:ext cx="0" cy="62528"/>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4CD5B17-4777-F841-BCCE-035B85AA5972}"/>
              </a:ext>
            </a:extLst>
          </p:cNvPr>
          <p:cNvCxnSpPr>
            <a:cxnSpLocks/>
          </p:cNvCxnSpPr>
          <p:nvPr/>
        </p:nvCxnSpPr>
        <p:spPr bwMode="auto">
          <a:xfrm>
            <a:off x="4171126" y="3402004"/>
            <a:ext cx="0" cy="62528"/>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C3617274-47C2-A34B-B19B-636638D21C61}"/>
              </a:ext>
            </a:extLst>
          </p:cNvPr>
          <p:cNvCxnSpPr>
            <a:cxnSpLocks/>
          </p:cNvCxnSpPr>
          <p:nvPr/>
        </p:nvCxnSpPr>
        <p:spPr bwMode="auto">
          <a:xfrm>
            <a:off x="3892912" y="3402004"/>
            <a:ext cx="0" cy="62528"/>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491772AA-2F89-7543-A987-8B0D039984F1}"/>
              </a:ext>
            </a:extLst>
          </p:cNvPr>
          <p:cNvCxnSpPr>
            <a:cxnSpLocks/>
          </p:cNvCxnSpPr>
          <p:nvPr/>
        </p:nvCxnSpPr>
        <p:spPr bwMode="auto">
          <a:xfrm>
            <a:off x="6178608" y="3739189"/>
            <a:ext cx="0" cy="62528"/>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ECD04AC-375B-814D-B150-97CB3E4C73D9}"/>
              </a:ext>
            </a:extLst>
          </p:cNvPr>
          <p:cNvCxnSpPr>
            <a:cxnSpLocks/>
          </p:cNvCxnSpPr>
          <p:nvPr/>
        </p:nvCxnSpPr>
        <p:spPr bwMode="auto">
          <a:xfrm>
            <a:off x="6246717" y="3739189"/>
            <a:ext cx="0" cy="62528"/>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DCD5C24-5B60-0B40-810E-26D6CD8FEB5D}"/>
              </a:ext>
            </a:extLst>
          </p:cNvPr>
          <p:cNvCxnSpPr>
            <a:cxnSpLocks/>
          </p:cNvCxnSpPr>
          <p:nvPr/>
        </p:nvCxnSpPr>
        <p:spPr bwMode="auto">
          <a:xfrm>
            <a:off x="6966384" y="3740869"/>
            <a:ext cx="0" cy="62528"/>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59A7BE9-C4EF-C24C-B40F-661F36288362}"/>
              </a:ext>
            </a:extLst>
          </p:cNvPr>
          <p:cNvCxnSpPr>
            <a:cxnSpLocks/>
          </p:cNvCxnSpPr>
          <p:nvPr/>
        </p:nvCxnSpPr>
        <p:spPr bwMode="auto">
          <a:xfrm>
            <a:off x="7138217" y="3739189"/>
            <a:ext cx="0" cy="62528"/>
          </a:xfrm>
          <a:prstGeom prst="line">
            <a:avLst/>
          </a:prstGeom>
          <a:noFill/>
          <a:ln w="28575" cap="flat" cmpd="sng" algn="ctr">
            <a:solidFill>
              <a:schemeClr val="accent1"/>
            </a:solidFill>
            <a:prstDash val="solid"/>
            <a:round/>
            <a:headEnd type="none" w="med" len="med"/>
            <a:tailEnd type="none" w="med" len="med"/>
          </a:ln>
          <a:effectLst/>
        </p:spPr>
      </p:cxnSp>
      <p:cxnSp>
        <p:nvCxnSpPr>
          <p:cNvPr id="3" name="Straight Connector 2">
            <a:extLst>
              <a:ext uri="{FF2B5EF4-FFF2-40B4-BE49-F238E27FC236}">
                <a16:creationId xmlns:a16="http://schemas.microsoft.com/office/drawing/2014/main" id="{E6D0A02B-6461-8245-89CC-143C891A0F54}"/>
              </a:ext>
            </a:extLst>
          </p:cNvPr>
          <p:cNvCxnSpPr>
            <a:cxnSpLocks/>
          </p:cNvCxnSpPr>
          <p:nvPr/>
        </p:nvCxnSpPr>
        <p:spPr bwMode="auto">
          <a:xfrm>
            <a:off x="1410003" y="1926265"/>
            <a:ext cx="0" cy="3241569"/>
          </a:xfrm>
          <a:prstGeom prst="line">
            <a:avLst/>
          </a:prstGeom>
          <a:noFill/>
          <a:ln w="28575" cap="flat" cmpd="sng" algn="ctr">
            <a:solidFill>
              <a:schemeClr val="bg1"/>
            </a:solidFill>
            <a:prstDash val="solid"/>
            <a:round/>
            <a:headEnd type="none" w="med" len="med"/>
            <a:tailEnd type="none" w="med" len="med"/>
          </a:ln>
          <a:effectLst/>
        </p:spPr>
      </p:cxnSp>
      <p:sp>
        <p:nvSpPr>
          <p:cNvPr id="22" name="Freeform 21">
            <a:extLst>
              <a:ext uri="{FF2B5EF4-FFF2-40B4-BE49-F238E27FC236}">
                <a16:creationId xmlns:a16="http://schemas.microsoft.com/office/drawing/2014/main" id="{D4A1B83C-1EF7-CE4D-AC65-6482522F2F88}"/>
              </a:ext>
            </a:extLst>
          </p:cNvPr>
          <p:cNvSpPr/>
          <p:nvPr/>
        </p:nvSpPr>
        <p:spPr bwMode="auto">
          <a:xfrm>
            <a:off x="1442739" y="2070745"/>
            <a:ext cx="3494614" cy="2574664"/>
          </a:xfrm>
          <a:custGeom>
            <a:avLst/>
            <a:gdLst>
              <a:gd name="connsiteX0" fmla="*/ 0 w 2624866"/>
              <a:gd name="connsiteY0" fmla="*/ 0 h 2574664"/>
              <a:gd name="connsiteX1" fmla="*/ 0 w 2624866"/>
              <a:gd name="connsiteY1" fmla="*/ 96819 h 2574664"/>
              <a:gd name="connsiteX2" fmla="*/ 50202 w 2624866"/>
              <a:gd name="connsiteY2" fmla="*/ 96819 h 2574664"/>
              <a:gd name="connsiteX3" fmla="*/ 50202 w 2624866"/>
              <a:gd name="connsiteY3" fmla="*/ 190052 h 2574664"/>
              <a:gd name="connsiteX4" fmla="*/ 147021 w 2624866"/>
              <a:gd name="connsiteY4" fmla="*/ 190052 h 2574664"/>
              <a:gd name="connsiteX5" fmla="*/ 147021 w 2624866"/>
              <a:gd name="connsiteY5" fmla="*/ 297628 h 2574664"/>
              <a:gd name="connsiteX6" fmla="*/ 200809 w 2624866"/>
              <a:gd name="connsiteY6" fmla="*/ 297628 h 2574664"/>
              <a:gd name="connsiteX7" fmla="*/ 200809 w 2624866"/>
              <a:gd name="connsiteY7" fmla="*/ 523539 h 2574664"/>
              <a:gd name="connsiteX8" fmla="*/ 200809 w 2624866"/>
              <a:gd name="connsiteY8" fmla="*/ 523539 h 2574664"/>
              <a:gd name="connsiteX9" fmla="*/ 200809 w 2624866"/>
              <a:gd name="connsiteY9" fmla="*/ 631115 h 2574664"/>
              <a:gd name="connsiteX10" fmla="*/ 200809 w 2624866"/>
              <a:gd name="connsiteY10" fmla="*/ 631115 h 2574664"/>
              <a:gd name="connsiteX11" fmla="*/ 233082 w 2624866"/>
              <a:gd name="connsiteY11" fmla="*/ 631115 h 2574664"/>
              <a:gd name="connsiteX12" fmla="*/ 233082 w 2624866"/>
              <a:gd name="connsiteY12" fmla="*/ 738692 h 2574664"/>
              <a:gd name="connsiteX13" fmla="*/ 233082 w 2624866"/>
              <a:gd name="connsiteY13" fmla="*/ 738692 h 2574664"/>
              <a:gd name="connsiteX14" fmla="*/ 233082 w 2624866"/>
              <a:gd name="connsiteY14" fmla="*/ 738692 h 2574664"/>
              <a:gd name="connsiteX15" fmla="*/ 268941 w 2624866"/>
              <a:gd name="connsiteY15" fmla="*/ 738692 h 2574664"/>
              <a:gd name="connsiteX16" fmla="*/ 268941 w 2624866"/>
              <a:gd name="connsiteY16" fmla="*/ 857026 h 2574664"/>
              <a:gd name="connsiteX17" fmla="*/ 319143 w 2624866"/>
              <a:gd name="connsiteY17" fmla="*/ 857026 h 2574664"/>
              <a:gd name="connsiteX18" fmla="*/ 319143 w 2624866"/>
              <a:gd name="connsiteY18" fmla="*/ 968188 h 2574664"/>
              <a:gd name="connsiteX19" fmla="*/ 372931 w 2624866"/>
              <a:gd name="connsiteY19" fmla="*/ 968188 h 2574664"/>
              <a:gd name="connsiteX20" fmla="*/ 372931 w 2624866"/>
              <a:gd name="connsiteY20" fmla="*/ 1072179 h 2574664"/>
              <a:gd name="connsiteX21" fmla="*/ 441063 w 2624866"/>
              <a:gd name="connsiteY21" fmla="*/ 1072179 h 2574664"/>
              <a:gd name="connsiteX22" fmla="*/ 441063 w 2624866"/>
              <a:gd name="connsiteY22" fmla="*/ 1183341 h 2574664"/>
              <a:gd name="connsiteX23" fmla="*/ 523539 w 2624866"/>
              <a:gd name="connsiteY23" fmla="*/ 1183341 h 2574664"/>
              <a:gd name="connsiteX24" fmla="*/ 523539 w 2624866"/>
              <a:gd name="connsiteY24" fmla="*/ 1420010 h 2574664"/>
              <a:gd name="connsiteX25" fmla="*/ 559397 w 2624866"/>
              <a:gd name="connsiteY25" fmla="*/ 1420010 h 2574664"/>
              <a:gd name="connsiteX26" fmla="*/ 559397 w 2624866"/>
              <a:gd name="connsiteY26" fmla="*/ 1541930 h 2574664"/>
              <a:gd name="connsiteX27" fmla="*/ 928743 w 2624866"/>
              <a:gd name="connsiteY27" fmla="*/ 1541930 h 2574664"/>
              <a:gd name="connsiteX28" fmla="*/ 928743 w 2624866"/>
              <a:gd name="connsiteY28" fmla="*/ 1685365 h 2574664"/>
              <a:gd name="connsiteX29" fmla="*/ 961016 w 2624866"/>
              <a:gd name="connsiteY29" fmla="*/ 1685365 h 2574664"/>
              <a:gd name="connsiteX30" fmla="*/ 961016 w 2624866"/>
              <a:gd name="connsiteY30" fmla="*/ 1821628 h 2574664"/>
              <a:gd name="connsiteX31" fmla="*/ 1007633 w 2624866"/>
              <a:gd name="connsiteY31" fmla="*/ 1821628 h 2574664"/>
              <a:gd name="connsiteX32" fmla="*/ 1007633 w 2624866"/>
              <a:gd name="connsiteY32" fmla="*/ 1961478 h 2574664"/>
              <a:gd name="connsiteX33" fmla="*/ 1007633 w 2624866"/>
              <a:gd name="connsiteY33" fmla="*/ 1961478 h 2574664"/>
              <a:gd name="connsiteX34" fmla="*/ 1007633 w 2624866"/>
              <a:gd name="connsiteY34" fmla="*/ 2234005 h 2574664"/>
              <a:gd name="connsiteX35" fmla="*/ 1061421 w 2624866"/>
              <a:gd name="connsiteY35" fmla="*/ 2234005 h 2574664"/>
              <a:gd name="connsiteX36" fmla="*/ 1366221 w 2624866"/>
              <a:gd name="connsiteY36" fmla="*/ 2234005 h 2574664"/>
              <a:gd name="connsiteX37" fmla="*/ 1366221 w 2624866"/>
              <a:gd name="connsiteY37" fmla="*/ 2406127 h 2574664"/>
              <a:gd name="connsiteX38" fmla="*/ 1495313 w 2624866"/>
              <a:gd name="connsiteY38" fmla="*/ 2406127 h 2574664"/>
              <a:gd name="connsiteX39" fmla="*/ 1495313 w 2624866"/>
              <a:gd name="connsiteY39" fmla="*/ 2574664 h 2574664"/>
              <a:gd name="connsiteX40" fmla="*/ 2624866 w 2624866"/>
              <a:gd name="connsiteY40" fmla="*/ 2574664 h 257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624866" h="2574664">
                <a:moveTo>
                  <a:pt x="0" y="0"/>
                </a:moveTo>
                <a:lnTo>
                  <a:pt x="0" y="96819"/>
                </a:lnTo>
                <a:lnTo>
                  <a:pt x="50202" y="96819"/>
                </a:lnTo>
                <a:lnTo>
                  <a:pt x="50202" y="190052"/>
                </a:lnTo>
                <a:lnTo>
                  <a:pt x="147021" y="190052"/>
                </a:lnTo>
                <a:lnTo>
                  <a:pt x="147021" y="297628"/>
                </a:lnTo>
                <a:lnTo>
                  <a:pt x="200809" y="297628"/>
                </a:lnTo>
                <a:lnTo>
                  <a:pt x="200809" y="523539"/>
                </a:lnTo>
                <a:lnTo>
                  <a:pt x="200809" y="523539"/>
                </a:lnTo>
                <a:lnTo>
                  <a:pt x="200809" y="631115"/>
                </a:lnTo>
                <a:lnTo>
                  <a:pt x="200809" y="631115"/>
                </a:lnTo>
                <a:lnTo>
                  <a:pt x="233082" y="631115"/>
                </a:lnTo>
                <a:lnTo>
                  <a:pt x="233082" y="738692"/>
                </a:lnTo>
                <a:lnTo>
                  <a:pt x="233082" y="738692"/>
                </a:lnTo>
                <a:lnTo>
                  <a:pt x="233082" y="738692"/>
                </a:lnTo>
                <a:lnTo>
                  <a:pt x="268941" y="738692"/>
                </a:lnTo>
                <a:lnTo>
                  <a:pt x="268941" y="857026"/>
                </a:lnTo>
                <a:lnTo>
                  <a:pt x="319143" y="857026"/>
                </a:lnTo>
                <a:lnTo>
                  <a:pt x="319143" y="968188"/>
                </a:lnTo>
                <a:lnTo>
                  <a:pt x="372931" y="968188"/>
                </a:lnTo>
                <a:lnTo>
                  <a:pt x="372931" y="1072179"/>
                </a:lnTo>
                <a:lnTo>
                  <a:pt x="441063" y="1072179"/>
                </a:lnTo>
                <a:lnTo>
                  <a:pt x="441063" y="1183341"/>
                </a:lnTo>
                <a:lnTo>
                  <a:pt x="523539" y="1183341"/>
                </a:lnTo>
                <a:lnTo>
                  <a:pt x="523539" y="1420010"/>
                </a:lnTo>
                <a:lnTo>
                  <a:pt x="559397" y="1420010"/>
                </a:lnTo>
                <a:lnTo>
                  <a:pt x="559397" y="1541930"/>
                </a:lnTo>
                <a:lnTo>
                  <a:pt x="928743" y="1541930"/>
                </a:lnTo>
                <a:lnTo>
                  <a:pt x="928743" y="1685365"/>
                </a:lnTo>
                <a:lnTo>
                  <a:pt x="961016" y="1685365"/>
                </a:lnTo>
                <a:lnTo>
                  <a:pt x="961016" y="1821628"/>
                </a:lnTo>
                <a:lnTo>
                  <a:pt x="1007633" y="1821628"/>
                </a:lnTo>
                <a:lnTo>
                  <a:pt x="1007633" y="1961478"/>
                </a:lnTo>
                <a:lnTo>
                  <a:pt x="1007633" y="1961478"/>
                </a:lnTo>
                <a:lnTo>
                  <a:pt x="1007633" y="2234005"/>
                </a:lnTo>
                <a:lnTo>
                  <a:pt x="1061421" y="2234005"/>
                </a:lnTo>
                <a:lnTo>
                  <a:pt x="1366221" y="2234005"/>
                </a:lnTo>
                <a:lnTo>
                  <a:pt x="1366221" y="2406127"/>
                </a:lnTo>
                <a:lnTo>
                  <a:pt x="1495313" y="2406127"/>
                </a:lnTo>
                <a:lnTo>
                  <a:pt x="1495313" y="2574664"/>
                </a:lnTo>
                <a:lnTo>
                  <a:pt x="2624866" y="2574664"/>
                </a:lnTo>
              </a:path>
            </a:pathLst>
          </a:custGeom>
          <a:noFill/>
          <a:ln w="28575">
            <a:solidFill>
              <a:schemeClr val="accent3"/>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cxnSp>
        <p:nvCxnSpPr>
          <p:cNvPr id="69" name="Straight Connector 68">
            <a:extLst>
              <a:ext uri="{FF2B5EF4-FFF2-40B4-BE49-F238E27FC236}">
                <a16:creationId xmlns:a16="http://schemas.microsoft.com/office/drawing/2014/main" id="{19C9E145-B147-1742-BFB0-D2ABA6EEBE90}"/>
              </a:ext>
            </a:extLst>
          </p:cNvPr>
          <p:cNvCxnSpPr>
            <a:cxnSpLocks/>
          </p:cNvCxnSpPr>
          <p:nvPr/>
        </p:nvCxnSpPr>
        <p:spPr bwMode="auto">
          <a:xfrm>
            <a:off x="3710495" y="4612240"/>
            <a:ext cx="0" cy="62528"/>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16014A6F-196A-E545-95B9-75ECCF7D2967}"/>
              </a:ext>
            </a:extLst>
          </p:cNvPr>
          <p:cNvCxnSpPr>
            <a:cxnSpLocks/>
          </p:cNvCxnSpPr>
          <p:nvPr/>
        </p:nvCxnSpPr>
        <p:spPr bwMode="auto">
          <a:xfrm>
            <a:off x="4082856" y="4612240"/>
            <a:ext cx="0" cy="62528"/>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B599B654-8E4D-2E4C-9F5B-F2C6AF7CDDA6}"/>
              </a:ext>
            </a:extLst>
          </p:cNvPr>
          <p:cNvCxnSpPr>
            <a:cxnSpLocks/>
          </p:cNvCxnSpPr>
          <p:nvPr/>
        </p:nvCxnSpPr>
        <p:spPr bwMode="auto">
          <a:xfrm>
            <a:off x="4923063" y="4612240"/>
            <a:ext cx="0" cy="62528"/>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880519B4-844E-C549-9366-48D9759F01F8}"/>
              </a:ext>
            </a:extLst>
          </p:cNvPr>
          <p:cNvCxnSpPr>
            <a:cxnSpLocks/>
          </p:cNvCxnSpPr>
          <p:nvPr/>
        </p:nvCxnSpPr>
        <p:spPr bwMode="auto">
          <a:xfrm>
            <a:off x="3181591" y="4271201"/>
            <a:ext cx="0" cy="62528"/>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C3FD8D79-DD57-A747-874F-DDFA30C25A86}"/>
              </a:ext>
            </a:extLst>
          </p:cNvPr>
          <p:cNvCxnSpPr>
            <a:cxnSpLocks/>
          </p:cNvCxnSpPr>
          <p:nvPr/>
        </p:nvCxnSpPr>
        <p:spPr bwMode="auto">
          <a:xfrm>
            <a:off x="2277055" y="3582749"/>
            <a:ext cx="0" cy="62528"/>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AAF02D4-C32C-D946-AD34-E95D0B4DF5E8}"/>
              </a:ext>
            </a:extLst>
          </p:cNvPr>
          <p:cNvCxnSpPr>
            <a:cxnSpLocks/>
          </p:cNvCxnSpPr>
          <p:nvPr/>
        </p:nvCxnSpPr>
        <p:spPr bwMode="auto">
          <a:xfrm>
            <a:off x="2230558" y="3579574"/>
            <a:ext cx="0" cy="68781"/>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A724D7F3-A112-DF4B-A3B6-48E7E851536F}"/>
              </a:ext>
            </a:extLst>
          </p:cNvPr>
          <p:cNvCxnSpPr>
            <a:cxnSpLocks/>
          </p:cNvCxnSpPr>
          <p:nvPr/>
        </p:nvCxnSpPr>
        <p:spPr bwMode="auto">
          <a:xfrm>
            <a:off x="1640886" y="2238285"/>
            <a:ext cx="0" cy="68781"/>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9A24AC03-65C5-C248-AC1C-78E495FEAE22}"/>
              </a:ext>
            </a:extLst>
          </p:cNvPr>
          <p:cNvCxnSpPr>
            <a:cxnSpLocks/>
          </p:cNvCxnSpPr>
          <p:nvPr/>
        </p:nvCxnSpPr>
        <p:spPr bwMode="auto">
          <a:xfrm>
            <a:off x="1640886" y="2307066"/>
            <a:ext cx="0" cy="86601"/>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CBA60003-0073-1543-8B13-F5014A43C2AA}"/>
              </a:ext>
            </a:extLst>
          </p:cNvPr>
          <p:cNvCxnSpPr>
            <a:cxnSpLocks/>
          </p:cNvCxnSpPr>
          <p:nvPr/>
        </p:nvCxnSpPr>
        <p:spPr bwMode="auto">
          <a:xfrm>
            <a:off x="1941005" y="3005986"/>
            <a:ext cx="0" cy="68781"/>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0486D6D-1979-524A-8402-4A36431556EC}"/>
              </a:ext>
            </a:extLst>
          </p:cNvPr>
          <p:cNvCxnSpPr>
            <a:cxnSpLocks/>
          </p:cNvCxnSpPr>
          <p:nvPr/>
        </p:nvCxnSpPr>
        <p:spPr bwMode="auto">
          <a:xfrm>
            <a:off x="1941005" y="3074767"/>
            <a:ext cx="0" cy="86601"/>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B13FF35-454B-944D-9D6C-046A0E300D3F}"/>
              </a:ext>
            </a:extLst>
          </p:cNvPr>
          <p:cNvCxnSpPr>
            <a:cxnSpLocks/>
          </p:cNvCxnSpPr>
          <p:nvPr/>
        </p:nvCxnSpPr>
        <p:spPr bwMode="auto">
          <a:xfrm>
            <a:off x="2774237" y="3194003"/>
            <a:ext cx="0" cy="62528"/>
          </a:xfrm>
          <a:prstGeom prst="line">
            <a:avLst/>
          </a:prstGeom>
          <a:noFill/>
          <a:ln w="28575" cap="flat" cmpd="sng" algn="ctr">
            <a:solidFill>
              <a:schemeClr val="accent1"/>
            </a:solidFill>
            <a:prstDash val="solid"/>
            <a:round/>
            <a:headEnd type="none" w="med" len="med"/>
            <a:tailEnd type="none" w="med" len="med"/>
          </a:ln>
          <a:effectLst/>
        </p:spPr>
      </p:cxnSp>
      <p:sp>
        <p:nvSpPr>
          <p:cNvPr id="73" name="TextBox 9">
            <a:extLst>
              <a:ext uri="{FF2B5EF4-FFF2-40B4-BE49-F238E27FC236}">
                <a16:creationId xmlns:a16="http://schemas.microsoft.com/office/drawing/2014/main" id="{6715011D-6B55-4962-BF60-2F1B8646D510}"/>
              </a:ext>
            </a:extLst>
          </p:cNvPr>
          <p:cNvSpPr txBox="1">
            <a:spLocks noChangeArrowheads="1"/>
          </p:cNvSpPr>
          <p:nvPr/>
        </p:nvSpPr>
        <p:spPr bwMode="auto">
          <a:xfrm>
            <a:off x="8026406" y="1791315"/>
            <a:ext cx="925383" cy="584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Patients,</a:t>
            </a:r>
          </a:p>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n</a:t>
            </a:r>
          </a:p>
        </p:txBody>
      </p:sp>
      <p:sp>
        <p:nvSpPr>
          <p:cNvPr id="76" name="TextBox 10">
            <a:extLst>
              <a:ext uri="{FF2B5EF4-FFF2-40B4-BE49-F238E27FC236}">
                <a16:creationId xmlns:a16="http://schemas.microsoft.com/office/drawing/2014/main" id="{C648E619-97EE-4019-996C-8105089A0475}"/>
              </a:ext>
            </a:extLst>
          </p:cNvPr>
          <p:cNvSpPr txBox="1">
            <a:spLocks noChangeArrowheads="1"/>
          </p:cNvSpPr>
          <p:nvPr/>
        </p:nvSpPr>
        <p:spPr bwMode="auto">
          <a:xfrm>
            <a:off x="8023960" y="2394023"/>
            <a:ext cx="928688" cy="584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28</a:t>
            </a:r>
          </a:p>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32</a:t>
            </a:r>
          </a:p>
        </p:txBody>
      </p:sp>
      <p:cxnSp>
        <p:nvCxnSpPr>
          <p:cNvPr id="78" name="Straight Connector 77">
            <a:extLst>
              <a:ext uri="{FF2B5EF4-FFF2-40B4-BE49-F238E27FC236}">
                <a16:creationId xmlns:a16="http://schemas.microsoft.com/office/drawing/2014/main" id="{40EBAF74-926C-4A6C-A43B-8D3547269978}"/>
              </a:ext>
            </a:extLst>
          </p:cNvPr>
          <p:cNvCxnSpPr/>
          <p:nvPr/>
        </p:nvCxnSpPr>
        <p:spPr bwMode="auto">
          <a:xfrm>
            <a:off x="1878221" y="2272670"/>
            <a:ext cx="0" cy="62528"/>
          </a:xfrm>
          <a:prstGeom prst="line">
            <a:avLst/>
          </a:prstGeom>
          <a:noFill/>
          <a:ln w="28575" cap="flat" cmpd="sng" algn="ctr">
            <a:solidFill>
              <a:schemeClr val="accent1"/>
            </a:solidFill>
            <a:prstDash val="solid"/>
            <a:round/>
            <a:headEnd type="none" w="med" len="med"/>
            <a:tailEnd type="none" w="med" len="med"/>
          </a:ln>
          <a:effectLst/>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Freeform: Shape 164">
            <a:extLst>
              <a:ext uri="{FF2B5EF4-FFF2-40B4-BE49-F238E27FC236}">
                <a16:creationId xmlns:a16="http://schemas.microsoft.com/office/drawing/2014/main" id="{24D3664D-C00C-4611-A259-D3EAD0EC0947}"/>
              </a:ext>
            </a:extLst>
          </p:cNvPr>
          <p:cNvSpPr/>
          <p:nvPr/>
        </p:nvSpPr>
        <p:spPr bwMode="auto">
          <a:xfrm>
            <a:off x="1268413" y="2201863"/>
            <a:ext cx="5330825" cy="2105025"/>
          </a:xfrm>
          <a:custGeom>
            <a:avLst/>
            <a:gdLst>
              <a:gd name="connsiteX0" fmla="*/ 0 w 5329646"/>
              <a:gd name="connsiteY0" fmla="*/ 0 h 2104987"/>
              <a:gd name="connsiteX1" fmla="*/ 55984 w 5329646"/>
              <a:gd name="connsiteY1" fmla="*/ 0 h 2104987"/>
              <a:gd name="connsiteX2" fmla="*/ 55984 w 5329646"/>
              <a:gd name="connsiteY2" fmla="*/ 44787 h 2104987"/>
              <a:gd name="connsiteX3" fmla="*/ 115700 w 5329646"/>
              <a:gd name="connsiteY3" fmla="*/ 44787 h 2104987"/>
              <a:gd name="connsiteX4" fmla="*/ 115700 w 5329646"/>
              <a:gd name="connsiteY4" fmla="*/ 44787 h 2104987"/>
              <a:gd name="connsiteX5" fmla="*/ 141826 w 5329646"/>
              <a:gd name="connsiteY5" fmla="*/ 70913 h 2104987"/>
              <a:gd name="connsiteX6" fmla="*/ 156755 w 5329646"/>
              <a:gd name="connsiteY6" fmla="*/ 85842 h 2104987"/>
              <a:gd name="connsiteX7" fmla="*/ 227667 w 5329646"/>
              <a:gd name="connsiteY7" fmla="*/ 85842 h 2104987"/>
              <a:gd name="connsiteX8" fmla="*/ 227667 w 5329646"/>
              <a:gd name="connsiteY8" fmla="*/ 156755 h 2104987"/>
              <a:gd name="connsiteX9" fmla="*/ 294848 w 5329646"/>
              <a:gd name="connsiteY9" fmla="*/ 156755 h 2104987"/>
              <a:gd name="connsiteX10" fmla="*/ 294848 w 5329646"/>
              <a:gd name="connsiteY10" fmla="*/ 212738 h 2104987"/>
              <a:gd name="connsiteX11" fmla="*/ 376957 w 5329646"/>
              <a:gd name="connsiteY11" fmla="*/ 212738 h 2104987"/>
              <a:gd name="connsiteX12" fmla="*/ 376957 w 5329646"/>
              <a:gd name="connsiteY12" fmla="*/ 309777 h 2104987"/>
              <a:gd name="connsiteX13" fmla="*/ 459066 w 5329646"/>
              <a:gd name="connsiteY13" fmla="*/ 309777 h 2104987"/>
              <a:gd name="connsiteX14" fmla="*/ 459066 w 5329646"/>
              <a:gd name="connsiteY14" fmla="*/ 388154 h 2104987"/>
              <a:gd name="connsiteX15" fmla="*/ 515050 w 5329646"/>
              <a:gd name="connsiteY15" fmla="*/ 388154 h 2104987"/>
              <a:gd name="connsiteX16" fmla="*/ 515050 w 5329646"/>
              <a:gd name="connsiteY16" fmla="*/ 447870 h 2104987"/>
              <a:gd name="connsiteX17" fmla="*/ 574766 w 5329646"/>
              <a:gd name="connsiteY17" fmla="*/ 447870 h 2104987"/>
              <a:gd name="connsiteX18" fmla="*/ 574766 w 5329646"/>
              <a:gd name="connsiteY18" fmla="*/ 481460 h 2104987"/>
              <a:gd name="connsiteX19" fmla="*/ 597159 w 5329646"/>
              <a:gd name="connsiteY19" fmla="*/ 481460 h 2104987"/>
              <a:gd name="connsiteX20" fmla="*/ 597159 w 5329646"/>
              <a:gd name="connsiteY20" fmla="*/ 563569 h 2104987"/>
              <a:gd name="connsiteX21" fmla="*/ 668072 w 5329646"/>
              <a:gd name="connsiteY21" fmla="*/ 563569 h 2104987"/>
              <a:gd name="connsiteX22" fmla="*/ 668072 w 5329646"/>
              <a:gd name="connsiteY22" fmla="*/ 612089 h 2104987"/>
              <a:gd name="connsiteX23" fmla="*/ 742717 w 5329646"/>
              <a:gd name="connsiteY23" fmla="*/ 612089 h 2104987"/>
              <a:gd name="connsiteX24" fmla="*/ 742717 w 5329646"/>
              <a:gd name="connsiteY24" fmla="*/ 686734 h 2104987"/>
              <a:gd name="connsiteX25" fmla="*/ 783772 w 5329646"/>
              <a:gd name="connsiteY25" fmla="*/ 686734 h 2104987"/>
              <a:gd name="connsiteX26" fmla="*/ 783772 w 5329646"/>
              <a:gd name="connsiteY26" fmla="*/ 712859 h 2104987"/>
              <a:gd name="connsiteX27" fmla="*/ 817362 w 5329646"/>
              <a:gd name="connsiteY27" fmla="*/ 712859 h 2104987"/>
              <a:gd name="connsiteX28" fmla="*/ 817362 w 5329646"/>
              <a:gd name="connsiteY28" fmla="*/ 776307 h 2104987"/>
              <a:gd name="connsiteX29" fmla="*/ 895739 w 5329646"/>
              <a:gd name="connsiteY29" fmla="*/ 776307 h 2104987"/>
              <a:gd name="connsiteX30" fmla="*/ 895739 w 5329646"/>
              <a:gd name="connsiteY30" fmla="*/ 836023 h 2104987"/>
              <a:gd name="connsiteX31" fmla="*/ 977848 w 5329646"/>
              <a:gd name="connsiteY31" fmla="*/ 836023 h 2104987"/>
              <a:gd name="connsiteX32" fmla="*/ 977848 w 5329646"/>
              <a:gd name="connsiteY32" fmla="*/ 903204 h 2104987"/>
              <a:gd name="connsiteX33" fmla="*/ 1041297 w 5329646"/>
              <a:gd name="connsiteY33" fmla="*/ 903204 h 2104987"/>
              <a:gd name="connsiteX34" fmla="*/ 1041297 w 5329646"/>
              <a:gd name="connsiteY34" fmla="*/ 962920 h 2104987"/>
              <a:gd name="connsiteX35" fmla="*/ 1101013 w 5329646"/>
              <a:gd name="connsiteY35" fmla="*/ 962920 h 2104987"/>
              <a:gd name="connsiteX36" fmla="*/ 1101013 w 5329646"/>
              <a:gd name="connsiteY36" fmla="*/ 1003974 h 2104987"/>
              <a:gd name="connsiteX37" fmla="*/ 1123406 w 5329646"/>
              <a:gd name="connsiteY37" fmla="*/ 1003974 h 2104987"/>
              <a:gd name="connsiteX38" fmla="*/ 1123406 w 5329646"/>
              <a:gd name="connsiteY38" fmla="*/ 1033832 h 2104987"/>
              <a:gd name="connsiteX39" fmla="*/ 1190586 w 5329646"/>
              <a:gd name="connsiteY39" fmla="*/ 1033832 h 2104987"/>
              <a:gd name="connsiteX40" fmla="*/ 1190586 w 5329646"/>
              <a:gd name="connsiteY40" fmla="*/ 1067423 h 2104987"/>
              <a:gd name="connsiteX41" fmla="*/ 1254035 w 5329646"/>
              <a:gd name="connsiteY41" fmla="*/ 1067423 h 2104987"/>
              <a:gd name="connsiteX42" fmla="*/ 1254035 w 5329646"/>
              <a:gd name="connsiteY42" fmla="*/ 1127138 h 2104987"/>
              <a:gd name="connsiteX43" fmla="*/ 1339876 w 5329646"/>
              <a:gd name="connsiteY43" fmla="*/ 1127138 h 2104987"/>
              <a:gd name="connsiteX44" fmla="*/ 1339876 w 5329646"/>
              <a:gd name="connsiteY44" fmla="*/ 1153264 h 2104987"/>
              <a:gd name="connsiteX45" fmla="*/ 1418253 w 5329646"/>
              <a:gd name="connsiteY45" fmla="*/ 1153264 h 2104987"/>
              <a:gd name="connsiteX46" fmla="*/ 1418253 w 5329646"/>
              <a:gd name="connsiteY46" fmla="*/ 1198051 h 2104987"/>
              <a:gd name="connsiteX47" fmla="*/ 1492898 w 5329646"/>
              <a:gd name="connsiteY47" fmla="*/ 1198051 h 2104987"/>
              <a:gd name="connsiteX48" fmla="*/ 1492898 w 5329646"/>
              <a:gd name="connsiteY48" fmla="*/ 1265232 h 2104987"/>
              <a:gd name="connsiteX49" fmla="*/ 1552614 w 5329646"/>
              <a:gd name="connsiteY49" fmla="*/ 1265232 h 2104987"/>
              <a:gd name="connsiteX50" fmla="*/ 1552614 w 5329646"/>
              <a:gd name="connsiteY50" fmla="*/ 1291357 h 2104987"/>
              <a:gd name="connsiteX51" fmla="*/ 1630991 w 5329646"/>
              <a:gd name="connsiteY51" fmla="*/ 1291357 h 2104987"/>
              <a:gd name="connsiteX52" fmla="*/ 1630991 w 5329646"/>
              <a:gd name="connsiteY52" fmla="*/ 1358538 h 2104987"/>
              <a:gd name="connsiteX53" fmla="*/ 1716833 w 5329646"/>
              <a:gd name="connsiteY53" fmla="*/ 1358538 h 2104987"/>
              <a:gd name="connsiteX54" fmla="*/ 1716833 w 5329646"/>
              <a:gd name="connsiteY54" fmla="*/ 1380931 h 2104987"/>
              <a:gd name="connsiteX55" fmla="*/ 1795210 w 5329646"/>
              <a:gd name="connsiteY55" fmla="*/ 1380931 h 2104987"/>
              <a:gd name="connsiteX56" fmla="*/ 1795210 w 5329646"/>
              <a:gd name="connsiteY56" fmla="*/ 1418254 h 2104987"/>
              <a:gd name="connsiteX57" fmla="*/ 1869855 w 5329646"/>
              <a:gd name="connsiteY57" fmla="*/ 1418254 h 2104987"/>
              <a:gd name="connsiteX58" fmla="*/ 1869855 w 5329646"/>
              <a:gd name="connsiteY58" fmla="*/ 1448112 h 2104987"/>
              <a:gd name="connsiteX59" fmla="*/ 1914642 w 5329646"/>
              <a:gd name="connsiteY59" fmla="*/ 1448112 h 2104987"/>
              <a:gd name="connsiteX60" fmla="*/ 1914642 w 5329646"/>
              <a:gd name="connsiteY60" fmla="*/ 1496631 h 2104987"/>
              <a:gd name="connsiteX61" fmla="*/ 2019145 w 5329646"/>
              <a:gd name="connsiteY61" fmla="*/ 1496631 h 2104987"/>
              <a:gd name="connsiteX62" fmla="*/ 2019145 w 5329646"/>
              <a:gd name="connsiteY62" fmla="*/ 1496631 h 2104987"/>
              <a:gd name="connsiteX63" fmla="*/ 2019145 w 5329646"/>
              <a:gd name="connsiteY63" fmla="*/ 1496631 h 2104987"/>
              <a:gd name="connsiteX64" fmla="*/ 2019145 w 5329646"/>
              <a:gd name="connsiteY64" fmla="*/ 1496631 h 2104987"/>
              <a:gd name="connsiteX65" fmla="*/ 2019145 w 5329646"/>
              <a:gd name="connsiteY65" fmla="*/ 1526489 h 2104987"/>
              <a:gd name="connsiteX66" fmla="*/ 2075128 w 5329646"/>
              <a:gd name="connsiteY66" fmla="*/ 1526489 h 2104987"/>
              <a:gd name="connsiteX67" fmla="*/ 2075128 w 5329646"/>
              <a:gd name="connsiteY67" fmla="*/ 1552614 h 2104987"/>
              <a:gd name="connsiteX68" fmla="*/ 2157238 w 5329646"/>
              <a:gd name="connsiteY68" fmla="*/ 1552614 h 2104987"/>
              <a:gd name="connsiteX69" fmla="*/ 2157238 w 5329646"/>
              <a:gd name="connsiteY69" fmla="*/ 1582472 h 2104987"/>
              <a:gd name="connsiteX70" fmla="*/ 2235615 w 5329646"/>
              <a:gd name="connsiteY70" fmla="*/ 1582472 h 2104987"/>
              <a:gd name="connsiteX71" fmla="*/ 2306528 w 5329646"/>
              <a:gd name="connsiteY71" fmla="*/ 1582472 h 2104987"/>
              <a:gd name="connsiteX72" fmla="*/ 2306528 w 5329646"/>
              <a:gd name="connsiteY72" fmla="*/ 1638456 h 2104987"/>
              <a:gd name="connsiteX73" fmla="*/ 2440888 w 5329646"/>
              <a:gd name="connsiteY73" fmla="*/ 1638456 h 2104987"/>
              <a:gd name="connsiteX74" fmla="*/ 2440888 w 5329646"/>
              <a:gd name="connsiteY74" fmla="*/ 1664582 h 2104987"/>
              <a:gd name="connsiteX75" fmla="*/ 2511801 w 5329646"/>
              <a:gd name="connsiteY75" fmla="*/ 1664582 h 2104987"/>
              <a:gd name="connsiteX76" fmla="*/ 2511801 w 5329646"/>
              <a:gd name="connsiteY76" fmla="*/ 1690707 h 2104987"/>
              <a:gd name="connsiteX77" fmla="*/ 2593910 w 5329646"/>
              <a:gd name="connsiteY77" fmla="*/ 1690707 h 2104987"/>
              <a:gd name="connsiteX78" fmla="*/ 2593910 w 5329646"/>
              <a:gd name="connsiteY78" fmla="*/ 1716833 h 2104987"/>
              <a:gd name="connsiteX79" fmla="*/ 2664823 w 5329646"/>
              <a:gd name="connsiteY79" fmla="*/ 1716833 h 2104987"/>
              <a:gd name="connsiteX80" fmla="*/ 2664823 w 5329646"/>
              <a:gd name="connsiteY80" fmla="*/ 1735494 h 2104987"/>
              <a:gd name="connsiteX81" fmla="*/ 2739468 w 5329646"/>
              <a:gd name="connsiteY81" fmla="*/ 1735494 h 2104987"/>
              <a:gd name="connsiteX82" fmla="*/ 2739468 w 5329646"/>
              <a:gd name="connsiteY82" fmla="*/ 1780281 h 2104987"/>
              <a:gd name="connsiteX83" fmla="*/ 2881293 w 5329646"/>
              <a:gd name="connsiteY83" fmla="*/ 1780281 h 2104987"/>
              <a:gd name="connsiteX84" fmla="*/ 2881293 w 5329646"/>
              <a:gd name="connsiteY84" fmla="*/ 1832533 h 2104987"/>
              <a:gd name="connsiteX85" fmla="*/ 3105228 w 5329646"/>
              <a:gd name="connsiteY85" fmla="*/ 1832533 h 2104987"/>
              <a:gd name="connsiteX86" fmla="*/ 3105228 w 5329646"/>
              <a:gd name="connsiteY86" fmla="*/ 1858658 h 2104987"/>
              <a:gd name="connsiteX87" fmla="*/ 3258250 w 5329646"/>
              <a:gd name="connsiteY87" fmla="*/ 1858658 h 2104987"/>
              <a:gd name="connsiteX88" fmla="*/ 3258250 w 5329646"/>
              <a:gd name="connsiteY88" fmla="*/ 1877320 h 2104987"/>
              <a:gd name="connsiteX89" fmla="*/ 3325430 w 5329646"/>
              <a:gd name="connsiteY89" fmla="*/ 1877320 h 2104987"/>
              <a:gd name="connsiteX90" fmla="*/ 3325430 w 5329646"/>
              <a:gd name="connsiteY90" fmla="*/ 1907178 h 2104987"/>
              <a:gd name="connsiteX91" fmla="*/ 3493381 w 5329646"/>
              <a:gd name="connsiteY91" fmla="*/ 1907178 h 2104987"/>
              <a:gd name="connsiteX92" fmla="*/ 3485917 w 5329646"/>
              <a:gd name="connsiteY92" fmla="*/ 1907178 h 2104987"/>
              <a:gd name="connsiteX93" fmla="*/ 3627742 w 5329646"/>
              <a:gd name="connsiteY93" fmla="*/ 1907178 h 2104987"/>
              <a:gd name="connsiteX94" fmla="*/ 3627742 w 5329646"/>
              <a:gd name="connsiteY94" fmla="*/ 1907178 h 2104987"/>
              <a:gd name="connsiteX95" fmla="*/ 3627742 w 5329646"/>
              <a:gd name="connsiteY95" fmla="*/ 1937036 h 2104987"/>
              <a:gd name="connsiteX96" fmla="*/ 3713584 w 5329646"/>
              <a:gd name="connsiteY96" fmla="*/ 1937036 h 2104987"/>
              <a:gd name="connsiteX97" fmla="*/ 3713584 w 5329646"/>
              <a:gd name="connsiteY97" fmla="*/ 1944500 h 2104987"/>
              <a:gd name="connsiteX98" fmla="*/ 3829284 w 5329646"/>
              <a:gd name="connsiteY98" fmla="*/ 1944500 h 2104987"/>
              <a:gd name="connsiteX99" fmla="*/ 3829284 w 5329646"/>
              <a:gd name="connsiteY99" fmla="*/ 1944500 h 2104987"/>
              <a:gd name="connsiteX100" fmla="*/ 3829284 w 5329646"/>
              <a:gd name="connsiteY100" fmla="*/ 1933303 h 2104987"/>
              <a:gd name="connsiteX101" fmla="*/ 3829284 w 5329646"/>
              <a:gd name="connsiteY101" fmla="*/ 1933303 h 2104987"/>
              <a:gd name="connsiteX102" fmla="*/ 3829284 w 5329646"/>
              <a:gd name="connsiteY102" fmla="*/ 1978090 h 2104987"/>
              <a:gd name="connsiteX103" fmla="*/ 4165186 w 5329646"/>
              <a:gd name="connsiteY103" fmla="*/ 1978090 h 2104987"/>
              <a:gd name="connsiteX104" fmla="*/ 4165186 w 5329646"/>
              <a:gd name="connsiteY104" fmla="*/ 1978090 h 2104987"/>
              <a:gd name="connsiteX105" fmla="*/ 4165186 w 5329646"/>
              <a:gd name="connsiteY105" fmla="*/ 2000484 h 2104987"/>
              <a:gd name="connsiteX106" fmla="*/ 4366727 w 5329646"/>
              <a:gd name="connsiteY106" fmla="*/ 2000484 h 2104987"/>
              <a:gd name="connsiteX107" fmla="*/ 4366727 w 5329646"/>
              <a:gd name="connsiteY107" fmla="*/ 2000484 h 2104987"/>
              <a:gd name="connsiteX108" fmla="*/ 4508552 w 5329646"/>
              <a:gd name="connsiteY108" fmla="*/ 2000484 h 2104987"/>
              <a:gd name="connsiteX109" fmla="*/ 4530945 w 5329646"/>
              <a:gd name="connsiteY109" fmla="*/ 2022877 h 2104987"/>
              <a:gd name="connsiteX110" fmla="*/ 4642913 w 5329646"/>
              <a:gd name="connsiteY110" fmla="*/ 2022877 h 2104987"/>
              <a:gd name="connsiteX111" fmla="*/ 4642913 w 5329646"/>
              <a:gd name="connsiteY111" fmla="*/ 2037806 h 2104987"/>
              <a:gd name="connsiteX112" fmla="*/ 4874312 w 5329646"/>
              <a:gd name="connsiteY112" fmla="*/ 2037806 h 2104987"/>
              <a:gd name="connsiteX113" fmla="*/ 4874312 w 5329646"/>
              <a:gd name="connsiteY113" fmla="*/ 2063932 h 2104987"/>
              <a:gd name="connsiteX114" fmla="*/ 5128105 w 5329646"/>
              <a:gd name="connsiteY114" fmla="*/ 2063932 h 2104987"/>
              <a:gd name="connsiteX115" fmla="*/ 5128105 w 5329646"/>
              <a:gd name="connsiteY115" fmla="*/ 2082593 h 2104987"/>
              <a:gd name="connsiteX116" fmla="*/ 5240072 w 5329646"/>
              <a:gd name="connsiteY116" fmla="*/ 2082593 h 2104987"/>
              <a:gd name="connsiteX117" fmla="*/ 5240072 w 5329646"/>
              <a:gd name="connsiteY117" fmla="*/ 2082593 h 2104987"/>
              <a:gd name="connsiteX118" fmla="*/ 5240072 w 5329646"/>
              <a:gd name="connsiteY118" fmla="*/ 2104987 h 2104987"/>
              <a:gd name="connsiteX119" fmla="*/ 5329646 w 5329646"/>
              <a:gd name="connsiteY119" fmla="*/ 2104987 h 2104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5329646" h="2104987">
                <a:moveTo>
                  <a:pt x="0" y="0"/>
                </a:moveTo>
                <a:lnTo>
                  <a:pt x="55984" y="0"/>
                </a:lnTo>
                <a:lnTo>
                  <a:pt x="55984" y="44787"/>
                </a:lnTo>
                <a:lnTo>
                  <a:pt x="115700" y="44787"/>
                </a:lnTo>
                <a:lnTo>
                  <a:pt x="115700" y="44787"/>
                </a:lnTo>
                <a:lnTo>
                  <a:pt x="141826" y="70913"/>
                </a:lnTo>
                <a:lnTo>
                  <a:pt x="156755" y="85842"/>
                </a:lnTo>
                <a:lnTo>
                  <a:pt x="227667" y="85842"/>
                </a:lnTo>
                <a:lnTo>
                  <a:pt x="227667" y="156755"/>
                </a:lnTo>
                <a:lnTo>
                  <a:pt x="294848" y="156755"/>
                </a:lnTo>
                <a:lnTo>
                  <a:pt x="294848" y="212738"/>
                </a:lnTo>
                <a:lnTo>
                  <a:pt x="376957" y="212738"/>
                </a:lnTo>
                <a:lnTo>
                  <a:pt x="376957" y="309777"/>
                </a:lnTo>
                <a:lnTo>
                  <a:pt x="459066" y="309777"/>
                </a:lnTo>
                <a:lnTo>
                  <a:pt x="459066" y="388154"/>
                </a:lnTo>
                <a:lnTo>
                  <a:pt x="515050" y="388154"/>
                </a:lnTo>
                <a:lnTo>
                  <a:pt x="515050" y="447870"/>
                </a:lnTo>
                <a:lnTo>
                  <a:pt x="574766" y="447870"/>
                </a:lnTo>
                <a:lnTo>
                  <a:pt x="574766" y="481460"/>
                </a:lnTo>
                <a:lnTo>
                  <a:pt x="597159" y="481460"/>
                </a:lnTo>
                <a:lnTo>
                  <a:pt x="597159" y="563569"/>
                </a:lnTo>
                <a:lnTo>
                  <a:pt x="668072" y="563569"/>
                </a:lnTo>
                <a:lnTo>
                  <a:pt x="668072" y="612089"/>
                </a:lnTo>
                <a:lnTo>
                  <a:pt x="742717" y="612089"/>
                </a:lnTo>
                <a:lnTo>
                  <a:pt x="742717" y="686734"/>
                </a:lnTo>
                <a:lnTo>
                  <a:pt x="783772" y="686734"/>
                </a:lnTo>
                <a:lnTo>
                  <a:pt x="783772" y="712859"/>
                </a:lnTo>
                <a:lnTo>
                  <a:pt x="817362" y="712859"/>
                </a:lnTo>
                <a:lnTo>
                  <a:pt x="817362" y="776307"/>
                </a:lnTo>
                <a:lnTo>
                  <a:pt x="895739" y="776307"/>
                </a:lnTo>
                <a:lnTo>
                  <a:pt x="895739" y="836023"/>
                </a:lnTo>
                <a:lnTo>
                  <a:pt x="977848" y="836023"/>
                </a:lnTo>
                <a:lnTo>
                  <a:pt x="977848" y="903204"/>
                </a:lnTo>
                <a:lnTo>
                  <a:pt x="1041297" y="903204"/>
                </a:lnTo>
                <a:lnTo>
                  <a:pt x="1041297" y="962920"/>
                </a:lnTo>
                <a:lnTo>
                  <a:pt x="1101013" y="962920"/>
                </a:lnTo>
                <a:lnTo>
                  <a:pt x="1101013" y="1003974"/>
                </a:lnTo>
                <a:lnTo>
                  <a:pt x="1123406" y="1003974"/>
                </a:lnTo>
                <a:lnTo>
                  <a:pt x="1123406" y="1033832"/>
                </a:lnTo>
                <a:lnTo>
                  <a:pt x="1190586" y="1033832"/>
                </a:lnTo>
                <a:lnTo>
                  <a:pt x="1190586" y="1067423"/>
                </a:lnTo>
                <a:lnTo>
                  <a:pt x="1254035" y="1067423"/>
                </a:lnTo>
                <a:lnTo>
                  <a:pt x="1254035" y="1127138"/>
                </a:lnTo>
                <a:lnTo>
                  <a:pt x="1339876" y="1127138"/>
                </a:lnTo>
                <a:lnTo>
                  <a:pt x="1339876" y="1153264"/>
                </a:lnTo>
                <a:lnTo>
                  <a:pt x="1418253" y="1153264"/>
                </a:lnTo>
                <a:lnTo>
                  <a:pt x="1418253" y="1198051"/>
                </a:lnTo>
                <a:lnTo>
                  <a:pt x="1492898" y="1198051"/>
                </a:lnTo>
                <a:lnTo>
                  <a:pt x="1492898" y="1265232"/>
                </a:lnTo>
                <a:lnTo>
                  <a:pt x="1552614" y="1265232"/>
                </a:lnTo>
                <a:lnTo>
                  <a:pt x="1552614" y="1291357"/>
                </a:lnTo>
                <a:lnTo>
                  <a:pt x="1630991" y="1291357"/>
                </a:lnTo>
                <a:lnTo>
                  <a:pt x="1630991" y="1358538"/>
                </a:lnTo>
                <a:lnTo>
                  <a:pt x="1716833" y="1358538"/>
                </a:lnTo>
                <a:lnTo>
                  <a:pt x="1716833" y="1380931"/>
                </a:lnTo>
                <a:lnTo>
                  <a:pt x="1795210" y="1380931"/>
                </a:lnTo>
                <a:lnTo>
                  <a:pt x="1795210" y="1418254"/>
                </a:lnTo>
                <a:lnTo>
                  <a:pt x="1869855" y="1418254"/>
                </a:lnTo>
                <a:lnTo>
                  <a:pt x="1869855" y="1448112"/>
                </a:lnTo>
                <a:lnTo>
                  <a:pt x="1914642" y="1448112"/>
                </a:lnTo>
                <a:lnTo>
                  <a:pt x="1914642" y="1496631"/>
                </a:lnTo>
                <a:lnTo>
                  <a:pt x="2019145" y="1496631"/>
                </a:lnTo>
                <a:lnTo>
                  <a:pt x="2019145" y="1496631"/>
                </a:lnTo>
                <a:lnTo>
                  <a:pt x="2019145" y="1496631"/>
                </a:lnTo>
                <a:lnTo>
                  <a:pt x="2019145" y="1496631"/>
                </a:lnTo>
                <a:lnTo>
                  <a:pt x="2019145" y="1526489"/>
                </a:lnTo>
                <a:lnTo>
                  <a:pt x="2075128" y="1526489"/>
                </a:lnTo>
                <a:lnTo>
                  <a:pt x="2075128" y="1552614"/>
                </a:lnTo>
                <a:lnTo>
                  <a:pt x="2157238" y="1552614"/>
                </a:lnTo>
                <a:lnTo>
                  <a:pt x="2157238" y="1582472"/>
                </a:lnTo>
                <a:lnTo>
                  <a:pt x="2235615" y="1582472"/>
                </a:lnTo>
                <a:lnTo>
                  <a:pt x="2306528" y="1582472"/>
                </a:lnTo>
                <a:lnTo>
                  <a:pt x="2306528" y="1638456"/>
                </a:lnTo>
                <a:lnTo>
                  <a:pt x="2440888" y="1638456"/>
                </a:lnTo>
                <a:lnTo>
                  <a:pt x="2440888" y="1664582"/>
                </a:lnTo>
                <a:lnTo>
                  <a:pt x="2511801" y="1664582"/>
                </a:lnTo>
                <a:lnTo>
                  <a:pt x="2511801" y="1690707"/>
                </a:lnTo>
                <a:lnTo>
                  <a:pt x="2593910" y="1690707"/>
                </a:lnTo>
                <a:lnTo>
                  <a:pt x="2593910" y="1716833"/>
                </a:lnTo>
                <a:lnTo>
                  <a:pt x="2664823" y="1716833"/>
                </a:lnTo>
                <a:lnTo>
                  <a:pt x="2664823" y="1735494"/>
                </a:lnTo>
                <a:lnTo>
                  <a:pt x="2739468" y="1735494"/>
                </a:lnTo>
                <a:lnTo>
                  <a:pt x="2739468" y="1780281"/>
                </a:lnTo>
                <a:lnTo>
                  <a:pt x="2881293" y="1780281"/>
                </a:lnTo>
                <a:lnTo>
                  <a:pt x="2881293" y="1832533"/>
                </a:lnTo>
                <a:lnTo>
                  <a:pt x="3105228" y="1832533"/>
                </a:lnTo>
                <a:lnTo>
                  <a:pt x="3105228" y="1858658"/>
                </a:lnTo>
                <a:lnTo>
                  <a:pt x="3258250" y="1858658"/>
                </a:lnTo>
                <a:lnTo>
                  <a:pt x="3258250" y="1877320"/>
                </a:lnTo>
                <a:lnTo>
                  <a:pt x="3325430" y="1877320"/>
                </a:lnTo>
                <a:lnTo>
                  <a:pt x="3325430" y="1907178"/>
                </a:lnTo>
                <a:lnTo>
                  <a:pt x="3493381" y="1907178"/>
                </a:lnTo>
                <a:lnTo>
                  <a:pt x="3485917" y="1907178"/>
                </a:lnTo>
                <a:lnTo>
                  <a:pt x="3627742" y="1907178"/>
                </a:lnTo>
                <a:lnTo>
                  <a:pt x="3627742" y="1907178"/>
                </a:lnTo>
                <a:lnTo>
                  <a:pt x="3627742" y="1937036"/>
                </a:lnTo>
                <a:lnTo>
                  <a:pt x="3713584" y="1937036"/>
                </a:lnTo>
                <a:lnTo>
                  <a:pt x="3713584" y="1944500"/>
                </a:lnTo>
                <a:lnTo>
                  <a:pt x="3829284" y="1944500"/>
                </a:lnTo>
                <a:lnTo>
                  <a:pt x="3829284" y="1944500"/>
                </a:lnTo>
                <a:lnTo>
                  <a:pt x="3829284" y="1933303"/>
                </a:lnTo>
                <a:lnTo>
                  <a:pt x="3829284" y="1933303"/>
                </a:lnTo>
                <a:lnTo>
                  <a:pt x="3829284" y="1978090"/>
                </a:lnTo>
                <a:lnTo>
                  <a:pt x="4165186" y="1978090"/>
                </a:lnTo>
                <a:lnTo>
                  <a:pt x="4165186" y="1978090"/>
                </a:lnTo>
                <a:lnTo>
                  <a:pt x="4165186" y="2000484"/>
                </a:lnTo>
                <a:lnTo>
                  <a:pt x="4366727" y="2000484"/>
                </a:lnTo>
                <a:lnTo>
                  <a:pt x="4366727" y="2000484"/>
                </a:lnTo>
                <a:lnTo>
                  <a:pt x="4508552" y="2000484"/>
                </a:lnTo>
                <a:lnTo>
                  <a:pt x="4530945" y="2022877"/>
                </a:lnTo>
                <a:lnTo>
                  <a:pt x="4642913" y="2022877"/>
                </a:lnTo>
                <a:lnTo>
                  <a:pt x="4642913" y="2037806"/>
                </a:lnTo>
                <a:lnTo>
                  <a:pt x="4874312" y="2037806"/>
                </a:lnTo>
                <a:lnTo>
                  <a:pt x="4874312" y="2063932"/>
                </a:lnTo>
                <a:lnTo>
                  <a:pt x="5128105" y="2063932"/>
                </a:lnTo>
                <a:lnTo>
                  <a:pt x="5128105" y="2082593"/>
                </a:lnTo>
                <a:lnTo>
                  <a:pt x="5240072" y="2082593"/>
                </a:lnTo>
                <a:lnTo>
                  <a:pt x="5240072" y="2082593"/>
                </a:lnTo>
                <a:lnTo>
                  <a:pt x="5240072" y="2104987"/>
                </a:lnTo>
                <a:lnTo>
                  <a:pt x="5329646" y="2104987"/>
                </a:lnTo>
              </a:path>
            </a:pathLst>
          </a:custGeom>
          <a:noFill/>
          <a:ln w="28575">
            <a:solidFill>
              <a:srgbClr val="92D050"/>
            </a:solidFill>
            <a:miter lim="800000"/>
            <a:headEnd/>
            <a:tailEnd/>
          </a:ln>
        </p:spPr>
        <p:txBody>
          <a:bodyPr anchor="ctr"/>
          <a:lstStyle/>
          <a:p>
            <a:pPr algn="ctr" defTabSz="914400" eaLnBrk="1" fontAlgn="auto" hangingPunct="1">
              <a:spcBef>
                <a:spcPts val="0"/>
              </a:spcBef>
              <a:spcAft>
                <a:spcPts val="0"/>
              </a:spcAft>
              <a:defRPr/>
            </a:pPr>
            <a:endParaRPr lang="en-US" sz="1800" dirty="0">
              <a:solidFill>
                <a:srgbClr val="FFFFFF"/>
              </a:solidFill>
              <a:latin typeface="Arial"/>
              <a:ea typeface="+mj-ea"/>
              <a:cs typeface="+mj-cs"/>
              <a:sym typeface="Helvetica"/>
            </a:endParaRPr>
          </a:p>
        </p:txBody>
      </p:sp>
      <p:sp>
        <p:nvSpPr>
          <p:cNvPr id="164" name="Freeform: Shape 163">
            <a:extLst>
              <a:ext uri="{FF2B5EF4-FFF2-40B4-BE49-F238E27FC236}">
                <a16:creationId xmlns:a16="http://schemas.microsoft.com/office/drawing/2014/main" id="{8EBB41FD-431B-41A8-9F79-D9C16BA046BB}"/>
              </a:ext>
            </a:extLst>
          </p:cNvPr>
          <p:cNvSpPr/>
          <p:nvPr/>
        </p:nvSpPr>
        <p:spPr bwMode="auto">
          <a:xfrm>
            <a:off x="1273175" y="2198688"/>
            <a:ext cx="5332413" cy="1704975"/>
          </a:xfrm>
          <a:custGeom>
            <a:avLst/>
            <a:gdLst>
              <a:gd name="connsiteX0" fmla="*/ 0 w 5333377"/>
              <a:gd name="connsiteY0" fmla="*/ 0 h 1705636"/>
              <a:gd name="connsiteX1" fmla="*/ 85841 w 5333377"/>
              <a:gd name="connsiteY1" fmla="*/ 0 h 1705636"/>
              <a:gd name="connsiteX2" fmla="*/ 85841 w 5333377"/>
              <a:gd name="connsiteY2" fmla="*/ 44787 h 1705636"/>
              <a:gd name="connsiteX3" fmla="*/ 149289 w 5333377"/>
              <a:gd name="connsiteY3" fmla="*/ 44787 h 1705636"/>
              <a:gd name="connsiteX4" fmla="*/ 149289 w 5333377"/>
              <a:gd name="connsiteY4" fmla="*/ 85842 h 1705636"/>
              <a:gd name="connsiteX5" fmla="*/ 242595 w 5333377"/>
              <a:gd name="connsiteY5" fmla="*/ 85842 h 1705636"/>
              <a:gd name="connsiteX6" fmla="*/ 242595 w 5333377"/>
              <a:gd name="connsiteY6" fmla="*/ 130629 h 1705636"/>
              <a:gd name="connsiteX7" fmla="*/ 309776 w 5333377"/>
              <a:gd name="connsiteY7" fmla="*/ 130629 h 1705636"/>
              <a:gd name="connsiteX8" fmla="*/ 309776 w 5333377"/>
              <a:gd name="connsiteY8" fmla="*/ 175416 h 1705636"/>
              <a:gd name="connsiteX9" fmla="*/ 391885 w 5333377"/>
              <a:gd name="connsiteY9" fmla="*/ 175416 h 1705636"/>
              <a:gd name="connsiteX10" fmla="*/ 391885 w 5333377"/>
              <a:gd name="connsiteY10" fmla="*/ 216470 h 1705636"/>
              <a:gd name="connsiteX11" fmla="*/ 473995 w 5333377"/>
              <a:gd name="connsiteY11" fmla="*/ 216470 h 1705636"/>
              <a:gd name="connsiteX12" fmla="*/ 473995 w 5333377"/>
              <a:gd name="connsiteY12" fmla="*/ 216470 h 1705636"/>
              <a:gd name="connsiteX13" fmla="*/ 515049 w 5333377"/>
              <a:gd name="connsiteY13" fmla="*/ 216470 h 1705636"/>
              <a:gd name="connsiteX14" fmla="*/ 515049 w 5333377"/>
              <a:gd name="connsiteY14" fmla="*/ 276186 h 1705636"/>
              <a:gd name="connsiteX15" fmla="*/ 574765 w 5333377"/>
              <a:gd name="connsiteY15" fmla="*/ 276186 h 1705636"/>
              <a:gd name="connsiteX16" fmla="*/ 574765 w 5333377"/>
              <a:gd name="connsiteY16" fmla="*/ 276186 h 1705636"/>
              <a:gd name="connsiteX17" fmla="*/ 597159 w 5333377"/>
              <a:gd name="connsiteY17" fmla="*/ 298580 h 1705636"/>
              <a:gd name="connsiteX18" fmla="*/ 612088 w 5333377"/>
              <a:gd name="connsiteY18" fmla="*/ 313509 h 1705636"/>
              <a:gd name="connsiteX19" fmla="*/ 653142 w 5333377"/>
              <a:gd name="connsiteY19" fmla="*/ 313509 h 1705636"/>
              <a:gd name="connsiteX20" fmla="*/ 653142 w 5333377"/>
              <a:gd name="connsiteY20" fmla="*/ 350831 h 1705636"/>
              <a:gd name="connsiteX21" fmla="*/ 653142 w 5333377"/>
              <a:gd name="connsiteY21" fmla="*/ 350831 h 1705636"/>
              <a:gd name="connsiteX22" fmla="*/ 668071 w 5333377"/>
              <a:gd name="connsiteY22" fmla="*/ 365760 h 1705636"/>
              <a:gd name="connsiteX23" fmla="*/ 742716 w 5333377"/>
              <a:gd name="connsiteY23" fmla="*/ 365760 h 1705636"/>
              <a:gd name="connsiteX24" fmla="*/ 742716 w 5333377"/>
              <a:gd name="connsiteY24" fmla="*/ 410547 h 1705636"/>
              <a:gd name="connsiteX25" fmla="*/ 813629 w 5333377"/>
              <a:gd name="connsiteY25" fmla="*/ 410547 h 1705636"/>
              <a:gd name="connsiteX26" fmla="*/ 813629 w 5333377"/>
              <a:gd name="connsiteY26" fmla="*/ 459066 h 1705636"/>
              <a:gd name="connsiteX27" fmla="*/ 892006 w 5333377"/>
              <a:gd name="connsiteY27" fmla="*/ 459066 h 1705636"/>
              <a:gd name="connsiteX28" fmla="*/ 892006 w 5333377"/>
              <a:gd name="connsiteY28" fmla="*/ 496389 h 1705636"/>
              <a:gd name="connsiteX29" fmla="*/ 970383 w 5333377"/>
              <a:gd name="connsiteY29" fmla="*/ 496389 h 1705636"/>
              <a:gd name="connsiteX30" fmla="*/ 944257 w 5333377"/>
              <a:gd name="connsiteY30" fmla="*/ 529979 h 1705636"/>
              <a:gd name="connsiteX31" fmla="*/ 996509 w 5333377"/>
              <a:gd name="connsiteY31" fmla="*/ 529979 h 1705636"/>
              <a:gd name="connsiteX32" fmla="*/ 996509 w 5333377"/>
              <a:gd name="connsiteY32" fmla="*/ 574766 h 1705636"/>
              <a:gd name="connsiteX33" fmla="*/ 1037564 w 5333377"/>
              <a:gd name="connsiteY33" fmla="*/ 574766 h 1705636"/>
              <a:gd name="connsiteX34" fmla="*/ 1037564 w 5333377"/>
              <a:gd name="connsiteY34" fmla="*/ 574766 h 1705636"/>
              <a:gd name="connsiteX35" fmla="*/ 1101012 w 5333377"/>
              <a:gd name="connsiteY35" fmla="*/ 574766 h 1705636"/>
              <a:gd name="connsiteX36" fmla="*/ 1101012 w 5333377"/>
              <a:gd name="connsiteY36" fmla="*/ 619553 h 1705636"/>
              <a:gd name="connsiteX37" fmla="*/ 1138334 w 5333377"/>
              <a:gd name="connsiteY37" fmla="*/ 619553 h 1705636"/>
              <a:gd name="connsiteX38" fmla="*/ 1138334 w 5333377"/>
              <a:gd name="connsiteY38" fmla="*/ 641946 h 1705636"/>
              <a:gd name="connsiteX39" fmla="*/ 1212979 w 5333377"/>
              <a:gd name="connsiteY39" fmla="*/ 641946 h 1705636"/>
              <a:gd name="connsiteX40" fmla="*/ 1212979 w 5333377"/>
              <a:gd name="connsiteY40" fmla="*/ 683001 h 1705636"/>
              <a:gd name="connsiteX41" fmla="*/ 1265231 w 5333377"/>
              <a:gd name="connsiteY41" fmla="*/ 683001 h 1705636"/>
              <a:gd name="connsiteX42" fmla="*/ 1265231 w 5333377"/>
              <a:gd name="connsiteY42" fmla="*/ 716591 h 1705636"/>
              <a:gd name="connsiteX43" fmla="*/ 1324946 w 5333377"/>
              <a:gd name="connsiteY43" fmla="*/ 716591 h 1705636"/>
              <a:gd name="connsiteX44" fmla="*/ 1324946 w 5333377"/>
              <a:gd name="connsiteY44" fmla="*/ 746449 h 1705636"/>
              <a:gd name="connsiteX45" fmla="*/ 1407056 w 5333377"/>
              <a:gd name="connsiteY45" fmla="*/ 746449 h 1705636"/>
              <a:gd name="connsiteX46" fmla="*/ 1407056 w 5333377"/>
              <a:gd name="connsiteY46" fmla="*/ 768843 h 1705636"/>
              <a:gd name="connsiteX47" fmla="*/ 1436914 w 5333377"/>
              <a:gd name="connsiteY47" fmla="*/ 768843 h 1705636"/>
              <a:gd name="connsiteX48" fmla="*/ 1436914 w 5333377"/>
              <a:gd name="connsiteY48" fmla="*/ 791236 h 1705636"/>
              <a:gd name="connsiteX49" fmla="*/ 1500362 w 5333377"/>
              <a:gd name="connsiteY49" fmla="*/ 791236 h 1705636"/>
              <a:gd name="connsiteX50" fmla="*/ 1500362 w 5333377"/>
              <a:gd name="connsiteY50" fmla="*/ 832291 h 1705636"/>
              <a:gd name="connsiteX51" fmla="*/ 1552613 w 5333377"/>
              <a:gd name="connsiteY51" fmla="*/ 832291 h 1705636"/>
              <a:gd name="connsiteX52" fmla="*/ 1552613 w 5333377"/>
              <a:gd name="connsiteY52" fmla="*/ 869613 h 1705636"/>
              <a:gd name="connsiteX53" fmla="*/ 1627258 w 5333377"/>
              <a:gd name="connsiteY53" fmla="*/ 869613 h 1705636"/>
              <a:gd name="connsiteX54" fmla="*/ 1627258 w 5333377"/>
              <a:gd name="connsiteY54" fmla="*/ 892007 h 1705636"/>
              <a:gd name="connsiteX55" fmla="*/ 1690706 w 5333377"/>
              <a:gd name="connsiteY55" fmla="*/ 892007 h 1705636"/>
              <a:gd name="connsiteX56" fmla="*/ 1690706 w 5333377"/>
              <a:gd name="connsiteY56" fmla="*/ 906936 h 1705636"/>
              <a:gd name="connsiteX57" fmla="*/ 1754155 w 5333377"/>
              <a:gd name="connsiteY57" fmla="*/ 906936 h 1705636"/>
              <a:gd name="connsiteX58" fmla="*/ 1754155 w 5333377"/>
              <a:gd name="connsiteY58" fmla="*/ 944258 h 1705636"/>
              <a:gd name="connsiteX59" fmla="*/ 1851193 w 5333377"/>
              <a:gd name="connsiteY59" fmla="*/ 944258 h 1705636"/>
              <a:gd name="connsiteX60" fmla="*/ 1851193 w 5333377"/>
              <a:gd name="connsiteY60" fmla="*/ 974116 h 1705636"/>
              <a:gd name="connsiteX61" fmla="*/ 1925838 w 5333377"/>
              <a:gd name="connsiteY61" fmla="*/ 974116 h 1705636"/>
              <a:gd name="connsiteX62" fmla="*/ 1925838 w 5333377"/>
              <a:gd name="connsiteY62" fmla="*/ 1022635 h 1705636"/>
              <a:gd name="connsiteX63" fmla="*/ 2067663 w 5333377"/>
              <a:gd name="connsiteY63" fmla="*/ 1022635 h 1705636"/>
              <a:gd name="connsiteX64" fmla="*/ 2067663 w 5333377"/>
              <a:gd name="connsiteY64" fmla="*/ 1045029 h 1705636"/>
              <a:gd name="connsiteX65" fmla="*/ 2097521 w 5333377"/>
              <a:gd name="connsiteY65" fmla="*/ 1045029 h 1705636"/>
              <a:gd name="connsiteX66" fmla="*/ 2097521 w 5333377"/>
              <a:gd name="connsiteY66" fmla="*/ 1059958 h 1705636"/>
              <a:gd name="connsiteX67" fmla="*/ 2153505 w 5333377"/>
              <a:gd name="connsiteY67" fmla="*/ 1059958 h 1705636"/>
              <a:gd name="connsiteX68" fmla="*/ 2153505 w 5333377"/>
              <a:gd name="connsiteY68" fmla="*/ 1074887 h 1705636"/>
              <a:gd name="connsiteX69" fmla="*/ 2231882 w 5333377"/>
              <a:gd name="connsiteY69" fmla="*/ 1074887 h 1705636"/>
              <a:gd name="connsiteX70" fmla="*/ 2231882 w 5333377"/>
              <a:gd name="connsiteY70" fmla="*/ 1108477 h 1705636"/>
              <a:gd name="connsiteX71" fmla="*/ 2310259 w 5333377"/>
              <a:gd name="connsiteY71" fmla="*/ 1108477 h 1705636"/>
              <a:gd name="connsiteX72" fmla="*/ 2310259 w 5333377"/>
              <a:gd name="connsiteY72" fmla="*/ 1142067 h 1705636"/>
              <a:gd name="connsiteX73" fmla="*/ 2358778 w 5333377"/>
              <a:gd name="connsiteY73" fmla="*/ 1142067 h 1705636"/>
              <a:gd name="connsiteX74" fmla="*/ 2366243 w 5333377"/>
              <a:gd name="connsiteY74" fmla="*/ 1149532 h 1705636"/>
              <a:gd name="connsiteX75" fmla="*/ 2455817 w 5333377"/>
              <a:gd name="connsiteY75" fmla="*/ 1149532 h 1705636"/>
              <a:gd name="connsiteX76" fmla="*/ 2455817 w 5333377"/>
              <a:gd name="connsiteY76" fmla="*/ 1183122 h 1705636"/>
              <a:gd name="connsiteX77" fmla="*/ 2578981 w 5333377"/>
              <a:gd name="connsiteY77" fmla="*/ 1183122 h 1705636"/>
              <a:gd name="connsiteX78" fmla="*/ 2578981 w 5333377"/>
              <a:gd name="connsiteY78" fmla="*/ 1227909 h 1705636"/>
              <a:gd name="connsiteX79" fmla="*/ 2668555 w 5333377"/>
              <a:gd name="connsiteY79" fmla="*/ 1227909 h 1705636"/>
              <a:gd name="connsiteX80" fmla="*/ 2668555 w 5333377"/>
              <a:gd name="connsiteY80" fmla="*/ 1246570 h 1705636"/>
              <a:gd name="connsiteX81" fmla="*/ 2735735 w 5333377"/>
              <a:gd name="connsiteY81" fmla="*/ 1246570 h 1705636"/>
              <a:gd name="connsiteX82" fmla="*/ 2735735 w 5333377"/>
              <a:gd name="connsiteY82" fmla="*/ 1272696 h 1705636"/>
              <a:gd name="connsiteX83" fmla="*/ 2825309 w 5333377"/>
              <a:gd name="connsiteY83" fmla="*/ 1272696 h 1705636"/>
              <a:gd name="connsiteX84" fmla="*/ 2840238 w 5333377"/>
              <a:gd name="connsiteY84" fmla="*/ 1272696 h 1705636"/>
              <a:gd name="connsiteX85" fmla="*/ 2896222 w 5333377"/>
              <a:gd name="connsiteY85" fmla="*/ 1272696 h 1705636"/>
              <a:gd name="connsiteX86" fmla="*/ 2896222 w 5333377"/>
              <a:gd name="connsiteY86" fmla="*/ 1295089 h 1705636"/>
              <a:gd name="connsiteX87" fmla="*/ 2952205 w 5333377"/>
              <a:gd name="connsiteY87" fmla="*/ 1295089 h 1705636"/>
              <a:gd name="connsiteX88" fmla="*/ 2952205 w 5333377"/>
              <a:gd name="connsiteY88" fmla="*/ 1295089 h 1705636"/>
              <a:gd name="connsiteX89" fmla="*/ 3049244 w 5333377"/>
              <a:gd name="connsiteY89" fmla="*/ 1295089 h 1705636"/>
              <a:gd name="connsiteX90" fmla="*/ 3049244 w 5333377"/>
              <a:gd name="connsiteY90" fmla="*/ 1324947 h 1705636"/>
              <a:gd name="connsiteX91" fmla="*/ 3101495 w 5333377"/>
              <a:gd name="connsiteY91" fmla="*/ 1324947 h 1705636"/>
              <a:gd name="connsiteX92" fmla="*/ 3101495 w 5333377"/>
              <a:gd name="connsiteY92" fmla="*/ 1339876 h 1705636"/>
              <a:gd name="connsiteX93" fmla="*/ 3176140 w 5333377"/>
              <a:gd name="connsiteY93" fmla="*/ 1339876 h 1705636"/>
              <a:gd name="connsiteX94" fmla="*/ 3176140 w 5333377"/>
              <a:gd name="connsiteY94" fmla="*/ 1366002 h 1705636"/>
              <a:gd name="connsiteX95" fmla="*/ 3276911 w 5333377"/>
              <a:gd name="connsiteY95" fmla="*/ 1366002 h 1705636"/>
              <a:gd name="connsiteX96" fmla="*/ 3276911 w 5333377"/>
              <a:gd name="connsiteY96" fmla="*/ 1388395 h 1705636"/>
              <a:gd name="connsiteX97" fmla="*/ 3332894 w 5333377"/>
              <a:gd name="connsiteY97" fmla="*/ 1388395 h 1705636"/>
              <a:gd name="connsiteX98" fmla="*/ 3332894 w 5333377"/>
              <a:gd name="connsiteY98" fmla="*/ 1403324 h 1705636"/>
              <a:gd name="connsiteX99" fmla="*/ 3388878 w 5333377"/>
              <a:gd name="connsiteY99" fmla="*/ 1403324 h 1705636"/>
              <a:gd name="connsiteX100" fmla="*/ 3388878 w 5333377"/>
              <a:gd name="connsiteY100" fmla="*/ 1403324 h 1705636"/>
              <a:gd name="connsiteX101" fmla="*/ 3470987 w 5333377"/>
              <a:gd name="connsiteY101" fmla="*/ 1403324 h 1705636"/>
              <a:gd name="connsiteX102" fmla="*/ 3470987 w 5333377"/>
              <a:gd name="connsiteY102" fmla="*/ 1429450 h 1705636"/>
              <a:gd name="connsiteX103" fmla="*/ 3553097 w 5333377"/>
              <a:gd name="connsiteY103" fmla="*/ 1429450 h 1705636"/>
              <a:gd name="connsiteX104" fmla="*/ 3549364 w 5333377"/>
              <a:gd name="connsiteY104" fmla="*/ 1433183 h 1705636"/>
              <a:gd name="connsiteX105" fmla="*/ 3597884 w 5333377"/>
              <a:gd name="connsiteY105" fmla="*/ 1433183 h 1705636"/>
              <a:gd name="connsiteX106" fmla="*/ 3597884 w 5333377"/>
              <a:gd name="connsiteY106" fmla="*/ 1459308 h 1705636"/>
              <a:gd name="connsiteX107" fmla="*/ 3698654 w 5333377"/>
              <a:gd name="connsiteY107" fmla="*/ 1459308 h 1705636"/>
              <a:gd name="connsiteX108" fmla="*/ 3698654 w 5333377"/>
              <a:gd name="connsiteY108" fmla="*/ 1481701 h 1705636"/>
              <a:gd name="connsiteX109" fmla="*/ 3836747 w 5333377"/>
              <a:gd name="connsiteY109" fmla="*/ 1481701 h 1705636"/>
              <a:gd name="connsiteX110" fmla="*/ 3836747 w 5333377"/>
              <a:gd name="connsiteY110" fmla="*/ 1489166 h 1705636"/>
              <a:gd name="connsiteX111" fmla="*/ 3989769 w 5333377"/>
              <a:gd name="connsiteY111" fmla="*/ 1489166 h 1705636"/>
              <a:gd name="connsiteX112" fmla="*/ 3989769 w 5333377"/>
              <a:gd name="connsiteY112" fmla="*/ 1519024 h 1705636"/>
              <a:gd name="connsiteX113" fmla="*/ 4075611 w 5333377"/>
              <a:gd name="connsiteY113" fmla="*/ 1519024 h 1705636"/>
              <a:gd name="connsiteX114" fmla="*/ 4075611 w 5333377"/>
              <a:gd name="connsiteY114" fmla="*/ 1530221 h 1705636"/>
              <a:gd name="connsiteX115" fmla="*/ 4221168 w 5333377"/>
              <a:gd name="connsiteY115" fmla="*/ 1530221 h 1705636"/>
              <a:gd name="connsiteX116" fmla="*/ 4221168 w 5333377"/>
              <a:gd name="connsiteY116" fmla="*/ 1545150 h 1705636"/>
              <a:gd name="connsiteX117" fmla="*/ 4288349 w 5333377"/>
              <a:gd name="connsiteY117" fmla="*/ 1545150 h 1705636"/>
              <a:gd name="connsiteX118" fmla="*/ 4288349 w 5333377"/>
              <a:gd name="connsiteY118" fmla="*/ 1560079 h 1705636"/>
              <a:gd name="connsiteX119" fmla="*/ 4433906 w 5333377"/>
              <a:gd name="connsiteY119" fmla="*/ 1560079 h 1705636"/>
              <a:gd name="connsiteX120" fmla="*/ 4433906 w 5333377"/>
              <a:gd name="connsiteY120" fmla="*/ 1571275 h 1705636"/>
              <a:gd name="connsiteX121" fmla="*/ 4508551 w 5333377"/>
              <a:gd name="connsiteY121" fmla="*/ 1571275 h 1705636"/>
              <a:gd name="connsiteX122" fmla="*/ 4508551 w 5333377"/>
              <a:gd name="connsiteY122" fmla="*/ 1593669 h 1705636"/>
              <a:gd name="connsiteX123" fmla="*/ 4680235 w 5333377"/>
              <a:gd name="connsiteY123" fmla="*/ 1593669 h 1705636"/>
              <a:gd name="connsiteX124" fmla="*/ 4680235 w 5333377"/>
              <a:gd name="connsiteY124" fmla="*/ 1604866 h 1705636"/>
              <a:gd name="connsiteX125" fmla="*/ 4807131 w 5333377"/>
              <a:gd name="connsiteY125" fmla="*/ 1604866 h 1705636"/>
              <a:gd name="connsiteX126" fmla="*/ 4807131 w 5333377"/>
              <a:gd name="connsiteY126" fmla="*/ 1634724 h 1705636"/>
              <a:gd name="connsiteX127" fmla="*/ 4889240 w 5333377"/>
              <a:gd name="connsiteY127" fmla="*/ 1634724 h 1705636"/>
              <a:gd name="connsiteX128" fmla="*/ 4889240 w 5333377"/>
              <a:gd name="connsiteY128" fmla="*/ 1642188 h 1705636"/>
              <a:gd name="connsiteX129" fmla="*/ 5053459 w 5333377"/>
              <a:gd name="connsiteY129" fmla="*/ 1642188 h 1705636"/>
              <a:gd name="connsiteX130" fmla="*/ 5053459 w 5333377"/>
              <a:gd name="connsiteY130" fmla="*/ 1660849 h 1705636"/>
              <a:gd name="connsiteX131" fmla="*/ 5191552 w 5333377"/>
              <a:gd name="connsiteY131" fmla="*/ 1660849 h 1705636"/>
              <a:gd name="connsiteX132" fmla="*/ 5191552 w 5333377"/>
              <a:gd name="connsiteY132" fmla="*/ 1690707 h 1705636"/>
              <a:gd name="connsiteX133" fmla="*/ 5284858 w 5333377"/>
              <a:gd name="connsiteY133" fmla="*/ 1690707 h 1705636"/>
              <a:gd name="connsiteX134" fmla="*/ 5284858 w 5333377"/>
              <a:gd name="connsiteY134" fmla="*/ 1705636 h 1705636"/>
              <a:gd name="connsiteX135" fmla="*/ 5333377 w 5333377"/>
              <a:gd name="connsiteY135" fmla="*/ 1705636 h 1705636"/>
              <a:gd name="connsiteX0" fmla="*/ 0 w 5333377"/>
              <a:gd name="connsiteY0" fmla="*/ 0 h 1705636"/>
              <a:gd name="connsiteX1" fmla="*/ 85841 w 5333377"/>
              <a:gd name="connsiteY1" fmla="*/ 0 h 1705636"/>
              <a:gd name="connsiteX2" fmla="*/ 85841 w 5333377"/>
              <a:gd name="connsiteY2" fmla="*/ 44787 h 1705636"/>
              <a:gd name="connsiteX3" fmla="*/ 149289 w 5333377"/>
              <a:gd name="connsiteY3" fmla="*/ 44787 h 1705636"/>
              <a:gd name="connsiteX4" fmla="*/ 149289 w 5333377"/>
              <a:gd name="connsiteY4" fmla="*/ 85842 h 1705636"/>
              <a:gd name="connsiteX5" fmla="*/ 242595 w 5333377"/>
              <a:gd name="connsiteY5" fmla="*/ 85842 h 1705636"/>
              <a:gd name="connsiteX6" fmla="*/ 242595 w 5333377"/>
              <a:gd name="connsiteY6" fmla="*/ 130629 h 1705636"/>
              <a:gd name="connsiteX7" fmla="*/ 309776 w 5333377"/>
              <a:gd name="connsiteY7" fmla="*/ 130629 h 1705636"/>
              <a:gd name="connsiteX8" fmla="*/ 309776 w 5333377"/>
              <a:gd name="connsiteY8" fmla="*/ 175416 h 1705636"/>
              <a:gd name="connsiteX9" fmla="*/ 391885 w 5333377"/>
              <a:gd name="connsiteY9" fmla="*/ 175416 h 1705636"/>
              <a:gd name="connsiteX10" fmla="*/ 391885 w 5333377"/>
              <a:gd name="connsiteY10" fmla="*/ 216470 h 1705636"/>
              <a:gd name="connsiteX11" fmla="*/ 473995 w 5333377"/>
              <a:gd name="connsiteY11" fmla="*/ 216470 h 1705636"/>
              <a:gd name="connsiteX12" fmla="*/ 473995 w 5333377"/>
              <a:gd name="connsiteY12" fmla="*/ 216470 h 1705636"/>
              <a:gd name="connsiteX13" fmla="*/ 515049 w 5333377"/>
              <a:gd name="connsiteY13" fmla="*/ 216470 h 1705636"/>
              <a:gd name="connsiteX14" fmla="*/ 515049 w 5333377"/>
              <a:gd name="connsiteY14" fmla="*/ 276186 h 1705636"/>
              <a:gd name="connsiteX15" fmla="*/ 574765 w 5333377"/>
              <a:gd name="connsiteY15" fmla="*/ 276186 h 1705636"/>
              <a:gd name="connsiteX16" fmla="*/ 574765 w 5333377"/>
              <a:gd name="connsiteY16" fmla="*/ 276186 h 1705636"/>
              <a:gd name="connsiteX17" fmla="*/ 597159 w 5333377"/>
              <a:gd name="connsiteY17" fmla="*/ 298580 h 1705636"/>
              <a:gd name="connsiteX18" fmla="*/ 612088 w 5333377"/>
              <a:gd name="connsiteY18" fmla="*/ 313509 h 1705636"/>
              <a:gd name="connsiteX19" fmla="*/ 653142 w 5333377"/>
              <a:gd name="connsiteY19" fmla="*/ 313509 h 1705636"/>
              <a:gd name="connsiteX20" fmla="*/ 653142 w 5333377"/>
              <a:gd name="connsiteY20" fmla="*/ 350831 h 1705636"/>
              <a:gd name="connsiteX21" fmla="*/ 653142 w 5333377"/>
              <a:gd name="connsiteY21" fmla="*/ 350831 h 1705636"/>
              <a:gd name="connsiteX22" fmla="*/ 668071 w 5333377"/>
              <a:gd name="connsiteY22" fmla="*/ 365760 h 1705636"/>
              <a:gd name="connsiteX23" fmla="*/ 742716 w 5333377"/>
              <a:gd name="connsiteY23" fmla="*/ 365760 h 1705636"/>
              <a:gd name="connsiteX24" fmla="*/ 742716 w 5333377"/>
              <a:gd name="connsiteY24" fmla="*/ 410547 h 1705636"/>
              <a:gd name="connsiteX25" fmla="*/ 813629 w 5333377"/>
              <a:gd name="connsiteY25" fmla="*/ 410547 h 1705636"/>
              <a:gd name="connsiteX26" fmla="*/ 813629 w 5333377"/>
              <a:gd name="connsiteY26" fmla="*/ 459066 h 1705636"/>
              <a:gd name="connsiteX27" fmla="*/ 892006 w 5333377"/>
              <a:gd name="connsiteY27" fmla="*/ 459066 h 1705636"/>
              <a:gd name="connsiteX28" fmla="*/ 892006 w 5333377"/>
              <a:gd name="connsiteY28" fmla="*/ 496389 h 1705636"/>
              <a:gd name="connsiteX29" fmla="*/ 970383 w 5333377"/>
              <a:gd name="connsiteY29" fmla="*/ 496389 h 1705636"/>
              <a:gd name="connsiteX30" fmla="*/ 962918 w 5333377"/>
              <a:gd name="connsiteY30" fmla="*/ 529979 h 1705636"/>
              <a:gd name="connsiteX31" fmla="*/ 996509 w 5333377"/>
              <a:gd name="connsiteY31" fmla="*/ 529979 h 1705636"/>
              <a:gd name="connsiteX32" fmla="*/ 996509 w 5333377"/>
              <a:gd name="connsiteY32" fmla="*/ 574766 h 1705636"/>
              <a:gd name="connsiteX33" fmla="*/ 1037564 w 5333377"/>
              <a:gd name="connsiteY33" fmla="*/ 574766 h 1705636"/>
              <a:gd name="connsiteX34" fmla="*/ 1037564 w 5333377"/>
              <a:gd name="connsiteY34" fmla="*/ 574766 h 1705636"/>
              <a:gd name="connsiteX35" fmla="*/ 1101012 w 5333377"/>
              <a:gd name="connsiteY35" fmla="*/ 574766 h 1705636"/>
              <a:gd name="connsiteX36" fmla="*/ 1101012 w 5333377"/>
              <a:gd name="connsiteY36" fmla="*/ 619553 h 1705636"/>
              <a:gd name="connsiteX37" fmla="*/ 1138334 w 5333377"/>
              <a:gd name="connsiteY37" fmla="*/ 619553 h 1705636"/>
              <a:gd name="connsiteX38" fmla="*/ 1138334 w 5333377"/>
              <a:gd name="connsiteY38" fmla="*/ 641946 h 1705636"/>
              <a:gd name="connsiteX39" fmla="*/ 1212979 w 5333377"/>
              <a:gd name="connsiteY39" fmla="*/ 641946 h 1705636"/>
              <a:gd name="connsiteX40" fmla="*/ 1212979 w 5333377"/>
              <a:gd name="connsiteY40" fmla="*/ 683001 h 1705636"/>
              <a:gd name="connsiteX41" fmla="*/ 1265231 w 5333377"/>
              <a:gd name="connsiteY41" fmla="*/ 683001 h 1705636"/>
              <a:gd name="connsiteX42" fmla="*/ 1265231 w 5333377"/>
              <a:gd name="connsiteY42" fmla="*/ 716591 h 1705636"/>
              <a:gd name="connsiteX43" fmla="*/ 1324946 w 5333377"/>
              <a:gd name="connsiteY43" fmla="*/ 716591 h 1705636"/>
              <a:gd name="connsiteX44" fmla="*/ 1324946 w 5333377"/>
              <a:gd name="connsiteY44" fmla="*/ 746449 h 1705636"/>
              <a:gd name="connsiteX45" fmla="*/ 1407056 w 5333377"/>
              <a:gd name="connsiteY45" fmla="*/ 746449 h 1705636"/>
              <a:gd name="connsiteX46" fmla="*/ 1407056 w 5333377"/>
              <a:gd name="connsiteY46" fmla="*/ 768843 h 1705636"/>
              <a:gd name="connsiteX47" fmla="*/ 1436914 w 5333377"/>
              <a:gd name="connsiteY47" fmla="*/ 768843 h 1705636"/>
              <a:gd name="connsiteX48" fmla="*/ 1436914 w 5333377"/>
              <a:gd name="connsiteY48" fmla="*/ 791236 h 1705636"/>
              <a:gd name="connsiteX49" fmla="*/ 1500362 w 5333377"/>
              <a:gd name="connsiteY49" fmla="*/ 791236 h 1705636"/>
              <a:gd name="connsiteX50" fmla="*/ 1500362 w 5333377"/>
              <a:gd name="connsiteY50" fmla="*/ 832291 h 1705636"/>
              <a:gd name="connsiteX51" fmla="*/ 1552613 w 5333377"/>
              <a:gd name="connsiteY51" fmla="*/ 832291 h 1705636"/>
              <a:gd name="connsiteX52" fmla="*/ 1552613 w 5333377"/>
              <a:gd name="connsiteY52" fmla="*/ 869613 h 1705636"/>
              <a:gd name="connsiteX53" fmla="*/ 1627258 w 5333377"/>
              <a:gd name="connsiteY53" fmla="*/ 869613 h 1705636"/>
              <a:gd name="connsiteX54" fmla="*/ 1627258 w 5333377"/>
              <a:gd name="connsiteY54" fmla="*/ 892007 h 1705636"/>
              <a:gd name="connsiteX55" fmla="*/ 1690706 w 5333377"/>
              <a:gd name="connsiteY55" fmla="*/ 892007 h 1705636"/>
              <a:gd name="connsiteX56" fmla="*/ 1690706 w 5333377"/>
              <a:gd name="connsiteY56" fmla="*/ 906936 h 1705636"/>
              <a:gd name="connsiteX57" fmla="*/ 1754155 w 5333377"/>
              <a:gd name="connsiteY57" fmla="*/ 906936 h 1705636"/>
              <a:gd name="connsiteX58" fmla="*/ 1754155 w 5333377"/>
              <a:gd name="connsiteY58" fmla="*/ 944258 h 1705636"/>
              <a:gd name="connsiteX59" fmla="*/ 1851193 w 5333377"/>
              <a:gd name="connsiteY59" fmla="*/ 944258 h 1705636"/>
              <a:gd name="connsiteX60" fmla="*/ 1851193 w 5333377"/>
              <a:gd name="connsiteY60" fmla="*/ 974116 h 1705636"/>
              <a:gd name="connsiteX61" fmla="*/ 1925838 w 5333377"/>
              <a:gd name="connsiteY61" fmla="*/ 974116 h 1705636"/>
              <a:gd name="connsiteX62" fmla="*/ 1925838 w 5333377"/>
              <a:gd name="connsiteY62" fmla="*/ 1022635 h 1705636"/>
              <a:gd name="connsiteX63" fmla="*/ 2067663 w 5333377"/>
              <a:gd name="connsiteY63" fmla="*/ 1022635 h 1705636"/>
              <a:gd name="connsiteX64" fmla="*/ 2067663 w 5333377"/>
              <a:gd name="connsiteY64" fmla="*/ 1045029 h 1705636"/>
              <a:gd name="connsiteX65" fmla="*/ 2097521 w 5333377"/>
              <a:gd name="connsiteY65" fmla="*/ 1045029 h 1705636"/>
              <a:gd name="connsiteX66" fmla="*/ 2097521 w 5333377"/>
              <a:gd name="connsiteY66" fmla="*/ 1059958 h 1705636"/>
              <a:gd name="connsiteX67" fmla="*/ 2153505 w 5333377"/>
              <a:gd name="connsiteY67" fmla="*/ 1059958 h 1705636"/>
              <a:gd name="connsiteX68" fmla="*/ 2153505 w 5333377"/>
              <a:gd name="connsiteY68" fmla="*/ 1074887 h 1705636"/>
              <a:gd name="connsiteX69" fmla="*/ 2231882 w 5333377"/>
              <a:gd name="connsiteY69" fmla="*/ 1074887 h 1705636"/>
              <a:gd name="connsiteX70" fmla="*/ 2231882 w 5333377"/>
              <a:gd name="connsiteY70" fmla="*/ 1108477 h 1705636"/>
              <a:gd name="connsiteX71" fmla="*/ 2310259 w 5333377"/>
              <a:gd name="connsiteY71" fmla="*/ 1108477 h 1705636"/>
              <a:gd name="connsiteX72" fmla="*/ 2310259 w 5333377"/>
              <a:gd name="connsiteY72" fmla="*/ 1142067 h 1705636"/>
              <a:gd name="connsiteX73" fmla="*/ 2358778 w 5333377"/>
              <a:gd name="connsiteY73" fmla="*/ 1142067 h 1705636"/>
              <a:gd name="connsiteX74" fmla="*/ 2366243 w 5333377"/>
              <a:gd name="connsiteY74" fmla="*/ 1149532 h 1705636"/>
              <a:gd name="connsiteX75" fmla="*/ 2455817 w 5333377"/>
              <a:gd name="connsiteY75" fmla="*/ 1149532 h 1705636"/>
              <a:gd name="connsiteX76" fmla="*/ 2455817 w 5333377"/>
              <a:gd name="connsiteY76" fmla="*/ 1183122 h 1705636"/>
              <a:gd name="connsiteX77" fmla="*/ 2578981 w 5333377"/>
              <a:gd name="connsiteY77" fmla="*/ 1183122 h 1705636"/>
              <a:gd name="connsiteX78" fmla="*/ 2578981 w 5333377"/>
              <a:gd name="connsiteY78" fmla="*/ 1227909 h 1705636"/>
              <a:gd name="connsiteX79" fmla="*/ 2668555 w 5333377"/>
              <a:gd name="connsiteY79" fmla="*/ 1227909 h 1705636"/>
              <a:gd name="connsiteX80" fmla="*/ 2668555 w 5333377"/>
              <a:gd name="connsiteY80" fmla="*/ 1246570 h 1705636"/>
              <a:gd name="connsiteX81" fmla="*/ 2735735 w 5333377"/>
              <a:gd name="connsiteY81" fmla="*/ 1246570 h 1705636"/>
              <a:gd name="connsiteX82" fmla="*/ 2735735 w 5333377"/>
              <a:gd name="connsiteY82" fmla="*/ 1272696 h 1705636"/>
              <a:gd name="connsiteX83" fmla="*/ 2825309 w 5333377"/>
              <a:gd name="connsiteY83" fmla="*/ 1272696 h 1705636"/>
              <a:gd name="connsiteX84" fmla="*/ 2840238 w 5333377"/>
              <a:gd name="connsiteY84" fmla="*/ 1272696 h 1705636"/>
              <a:gd name="connsiteX85" fmla="*/ 2896222 w 5333377"/>
              <a:gd name="connsiteY85" fmla="*/ 1272696 h 1705636"/>
              <a:gd name="connsiteX86" fmla="*/ 2896222 w 5333377"/>
              <a:gd name="connsiteY86" fmla="*/ 1295089 h 1705636"/>
              <a:gd name="connsiteX87" fmla="*/ 2952205 w 5333377"/>
              <a:gd name="connsiteY87" fmla="*/ 1295089 h 1705636"/>
              <a:gd name="connsiteX88" fmla="*/ 2952205 w 5333377"/>
              <a:gd name="connsiteY88" fmla="*/ 1295089 h 1705636"/>
              <a:gd name="connsiteX89" fmla="*/ 3049244 w 5333377"/>
              <a:gd name="connsiteY89" fmla="*/ 1295089 h 1705636"/>
              <a:gd name="connsiteX90" fmla="*/ 3049244 w 5333377"/>
              <a:gd name="connsiteY90" fmla="*/ 1324947 h 1705636"/>
              <a:gd name="connsiteX91" fmla="*/ 3101495 w 5333377"/>
              <a:gd name="connsiteY91" fmla="*/ 1324947 h 1705636"/>
              <a:gd name="connsiteX92" fmla="*/ 3101495 w 5333377"/>
              <a:gd name="connsiteY92" fmla="*/ 1339876 h 1705636"/>
              <a:gd name="connsiteX93" fmla="*/ 3176140 w 5333377"/>
              <a:gd name="connsiteY93" fmla="*/ 1339876 h 1705636"/>
              <a:gd name="connsiteX94" fmla="*/ 3176140 w 5333377"/>
              <a:gd name="connsiteY94" fmla="*/ 1366002 h 1705636"/>
              <a:gd name="connsiteX95" fmla="*/ 3276911 w 5333377"/>
              <a:gd name="connsiteY95" fmla="*/ 1366002 h 1705636"/>
              <a:gd name="connsiteX96" fmla="*/ 3276911 w 5333377"/>
              <a:gd name="connsiteY96" fmla="*/ 1388395 h 1705636"/>
              <a:gd name="connsiteX97" fmla="*/ 3332894 w 5333377"/>
              <a:gd name="connsiteY97" fmla="*/ 1388395 h 1705636"/>
              <a:gd name="connsiteX98" fmla="*/ 3332894 w 5333377"/>
              <a:gd name="connsiteY98" fmla="*/ 1403324 h 1705636"/>
              <a:gd name="connsiteX99" fmla="*/ 3388878 w 5333377"/>
              <a:gd name="connsiteY99" fmla="*/ 1403324 h 1705636"/>
              <a:gd name="connsiteX100" fmla="*/ 3388878 w 5333377"/>
              <a:gd name="connsiteY100" fmla="*/ 1403324 h 1705636"/>
              <a:gd name="connsiteX101" fmla="*/ 3470987 w 5333377"/>
              <a:gd name="connsiteY101" fmla="*/ 1403324 h 1705636"/>
              <a:gd name="connsiteX102" fmla="*/ 3470987 w 5333377"/>
              <a:gd name="connsiteY102" fmla="*/ 1429450 h 1705636"/>
              <a:gd name="connsiteX103" fmla="*/ 3553097 w 5333377"/>
              <a:gd name="connsiteY103" fmla="*/ 1429450 h 1705636"/>
              <a:gd name="connsiteX104" fmla="*/ 3549364 w 5333377"/>
              <a:gd name="connsiteY104" fmla="*/ 1433183 h 1705636"/>
              <a:gd name="connsiteX105" fmla="*/ 3597884 w 5333377"/>
              <a:gd name="connsiteY105" fmla="*/ 1433183 h 1705636"/>
              <a:gd name="connsiteX106" fmla="*/ 3597884 w 5333377"/>
              <a:gd name="connsiteY106" fmla="*/ 1459308 h 1705636"/>
              <a:gd name="connsiteX107" fmla="*/ 3698654 w 5333377"/>
              <a:gd name="connsiteY107" fmla="*/ 1459308 h 1705636"/>
              <a:gd name="connsiteX108" fmla="*/ 3698654 w 5333377"/>
              <a:gd name="connsiteY108" fmla="*/ 1481701 h 1705636"/>
              <a:gd name="connsiteX109" fmla="*/ 3836747 w 5333377"/>
              <a:gd name="connsiteY109" fmla="*/ 1481701 h 1705636"/>
              <a:gd name="connsiteX110" fmla="*/ 3836747 w 5333377"/>
              <a:gd name="connsiteY110" fmla="*/ 1489166 h 1705636"/>
              <a:gd name="connsiteX111" fmla="*/ 3989769 w 5333377"/>
              <a:gd name="connsiteY111" fmla="*/ 1489166 h 1705636"/>
              <a:gd name="connsiteX112" fmla="*/ 3989769 w 5333377"/>
              <a:gd name="connsiteY112" fmla="*/ 1519024 h 1705636"/>
              <a:gd name="connsiteX113" fmla="*/ 4075611 w 5333377"/>
              <a:gd name="connsiteY113" fmla="*/ 1519024 h 1705636"/>
              <a:gd name="connsiteX114" fmla="*/ 4075611 w 5333377"/>
              <a:gd name="connsiteY114" fmla="*/ 1530221 h 1705636"/>
              <a:gd name="connsiteX115" fmla="*/ 4221168 w 5333377"/>
              <a:gd name="connsiteY115" fmla="*/ 1530221 h 1705636"/>
              <a:gd name="connsiteX116" fmla="*/ 4221168 w 5333377"/>
              <a:gd name="connsiteY116" fmla="*/ 1545150 h 1705636"/>
              <a:gd name="connsiteX117" fmla="*/ 4288349 w 5333377"/>
              <a:gd name="connsiteY117" fmla="*/ 1545150 h 1705636"/>
              <a:gd name="connsiteX118" fmla="*/ 4288349 w 5333377"/>
              <a:gd name="connsiteY118" fmla="*/ 1560079 h 1705636"/>
              <a:gd name="connsiteX119" fmla="*/ 4433906 w 5333377"/>
              <a:gd name="connsiteY119" fmla="*/ 1560079 h 1705636"/>
              <a:gd name="connsiteX120" fmla="*/ 4433906 w 5333377"/>
              <a:gd name="connsiteY120" fmla="*/ 1571275 h 1705636"/>
              <a:gd name="connsiteX121" fmla="*/ 4508551 w 5333377"/>
              <a:gd name="connsiteY121" fmla="*/ 1571275 h 1705636"/>
              <a:gd name="connsiteX122" fmla="*/ 4508551 w 5333377"/>
              <a:gd name="connsiteY122" fmla="*/ 1593669 h 1705636"/>
              <a:gd name="connsiteX123" fmla="*/ 4680235 w 5333377"/>
              <a:gd name="connsiteY123" fmla="*/ 1593669 h 1705636"/>
              <a:gd name="connsiteX124" fmla="*/ 4680235 w 5333377"/>
              <a:gd name="connsiteY124" fmla="*/ 1604866 h 1705636"/>
              <a:gd name="connsiteX125" fmla="*/ 4807131 w 5333377"/>
              <a:gd name="connsiteY125" fmla="*/ 1604866 h 1705636"/>
              <a:gd name="connsiteX126" fmla="*/ 4807131 w 5333377"/>
              <a:gd name="connsiteY126" fmla="*/ 1634724 h 1705636"/>
              <a:gd name="connsiteX127" fmla="*/ 4889240 w 5333377"/>
              <a:gd name="connsiteY127" fmla="*/ 1634724 h 1705636"/>
              <a:gd name="connsiteX128" fmla="*/ 4889240 w 5333377"/>
              <a:gd name="connsiteY128" fmla="*/ 1642188 h 1705636"/>
              <a:gd name="connsiteX129" fmla="*/ 5053459 w 5333377"/>
              <a:gd name="connsiteY129" fmla="*/ 1642188 h 1705636"/>
              <a:gd name="connsiteX130" fmla="*/ 5053459 w 5333377"/>
              <a:gd name="connsiteY130" fmla="*/ 1660849 h 1705636"/>
              <a:gd name="connsiteX131" fmla="*/ 5191552 w 5333377"/>
              <a:gd name="connsiteY131" fmla="*/ 1660849 h 1705636"/>
              <a:gd name="connsiteX132" fmla="*/ 5191552 w 5333377"/>
              <a:gd name="connsiteY132" fmla="*/ 1690707 h 1705636"/>
              <a:gd name="connsiteX133" fmla="*/ 5284858 w 5333377"/>
              <a:gd name="connsiteY133" fmla="*/ 1690707 h 1705636"/>
              <a:gd name="connsiteX134" fmla="*/ 5284858 w 5333377"/>
              <a:gd name="connsiteY134" fmla="*/ 1705636 h 1705636"/>
              <a:gd name="connsiteX135" fmla="*/ 5333377 w 5333377"/>
              <a:gd name="connsiteY135" fmla="*/ 1705636 h 1705636"/>
              <a:gd name="connsiteX0" fmla="*/ 0 w 5333377"/>
              <a:gd name="connsiteY0" fmla="*/ 0 h 1705636"/>
              <a:gd name="connsiteX1" fmla="*/ 85841 w 5333377"/>
              <a:gd name="connsiteY1" fmla="*/ 0 h 1705636"/>
              <a:gd name="connsiteX2" fmla="*/ 85841 w 5333377"/>
              <a:gd name="connsiteY2" fmla="*/ 44787 h 1705636"/>
              <a:gd name="connsiteX3" fmla="*/ 149289 w 5333377"/>
              <a:gd name="connsiteY3" fmla="*/ 44787 h 1705636"/>
              <a:gd name="connsiteX4" fmla="*/ 149289 w 5333377"/>
              <a:gd name="connsiteY4" fmla="*/ 85842 h 1705636"/>
              <a:gd name="connsiteX5" fmla="*/ 242595 w 5333377"/>
              <a:gd name="connsiteY5" fmla="*/ 85842 h 1705636"/>
              <a:gd name="connsiteX6" fmla="*/ 242595 w 5333377"/>
              <a:gd name="connsiteY6" fmla="*/ 130629 h 1705636"/>
              <a:gd name="connsiteX7" fmla="*/ 309776 w 5333377"/>
              <a:gd name="connsiteY7" fmla="*/ 130629 h 1705636"/>
              <a:gd name="connsiteX8" fmla="*/ 309776 w 5333377"/>
              <a:gd name="connsiteY8" fmla="*/ 175416 h 1705636"/>
              <a:gd name="connsiteX9" fmla="*/ 391885 w 5333377"/>
              <a:gd name="connsiteY9" fmla="*/ 175416 h 1705636"/>
              <a:gd name="connsiteX10" fmla="*/ 391885 w 5333377"/>
              <a:gd name="connsiteY10" fmla="*/ 216470 h 1705636"/>
              <a:gd name="connsiteX11" fmla="*/ 473995 w 5333377"/>
              <a:gd name="connsiteY11" fmla="*/ 216470 h 1705636"/>
              <a:gd name="connsiteX12" fmla="*/ 473995 w 5333377"/>
              <a:gd name="connsiteY12" fmla="*/ 216470 h 1705636"/>
              <a:gd name="connsiteX13" fmla="*/ 515049 w 5333377"/>
              <a:gd name="connsiteY13" fmla="*/ 216470 h 1705636"/>
              <a:gd name="connsiteX14" fmla="*/ 515049 w 5333377"/>
              <a:gd name="connsiteY14" fmla="*/ 276186 h 1705636"/>
              <a:gd name="connsiteX15" fmla="*/ 574765 w 5333377"/>
              <a:gd name="connsiteY15" fmla="*/ 276186 h 1705636"/>
              <a:gd name="connsiteX16" fmla="*/ 574765 w 5333377"/>
              <a:gd name="connsiteY16" fmla="*/ 276186 h 1705636"/>
              <a:gd name="connsiteX17" fmla="*/ 597159 w 5333377"/>
              <a:gd name="connsiteY17" fmla="*/ 298580 h 1705636"/>
              <a:gd name="connsiteX18" fmla="*/ 612088 w 5333377"/>
              <a:gd name="connsiteY18" fmla="*/ 313509 h 1705636"/>
              <a:gd name="connsiteX19" fmla="*/ 653142 w 5333377"/>
              <a:gd name="connsiteY19" fmla="*/ 313509 h 1705636"/>
              <a:gd name="connsiteX20" fmla="*/ 653142 w 5333377"/>
              <a:gd name="connsiteY20" fmla="*/ 350831 h 1705636"/>
              <a:gd name="connsiteX21" fmla="*/ 653142 w 5333377"/>
              <a:gd name="connsiteY21" fmla="*/ 350831 h 1705636"/>
              <a:gd name="connsiteX22" fmla="*/ 668071 w 5333377"/>
              <a:gd name="connsiteY22" fmla="*/ 365760 h 1705636"/>
              <a:gd name="connsiteX23" fmla="*/ 742716 w 5333377"/>
              <a:gd name="connsiteY23" fmla="*/ 365760 h 1705636"/>
              <a:gd name="connsiteX24" fmla="*/ 742716 w 5333377"/>
              <a:gd name="connsiteY24" fmla="*/ 410547 h 1705636"/>
              <a:gd name="connsiteX25" fmla="*/ 813629 w 5333377"/>
              <a:gd name="connsiteY25" fmla="*/ 410547 h 1705636"/>
              <a:gd name="connsiteX26" fmla="*/ 813629 w 5333377"/>
              <a:gd name="connsiteY26" fmla="*/ 459066 h 1705636"/>
              <a:gd name="connsiteX27" fmla="*/ 892006 w 5333377"/>
              <a:gd name="connsiteY27" fmla="*/ 459066 h 1705636"/>
              <a:gd name="connsiteX28" fmla="*/ 892006 w 5333377"/>
              <a:gd name="connsiteY28" fmla="*/ 496389 h 1705636"/>
              <a:gd name="connsiteX29" fmla="*/ 970383 w 5333377"/>
              <a:gd name="connsiteY29" fmla="*/ 496389 h 1705636"/>
              <a:gd name="connsiteX30" fmla="*/ 970383 w 5333377"/>
              <a:gd name="connsiteY30" fmla="*/ 529979 h 1705636"/>
              <a:gd name="connsiteX31" fmla="*/ 996509 w 5333377"/>
              <a:gd name="connsiteY31" fmla="*/ 529979 h 1705636"/>
              <a:gd name="connsiteX32" fmla="*/ 996509 w 5333377"/>
              <a:gd name="connsiteY32" fmla="*/ 574766 h 1705636"/>
              <a:gd name="connsiteX33" fmla="*/ 1037564 w 5333377"/>
              <a:gd name="connsiteY33" fmla="*/ 574766 h 1705636"/>
              <a:gd name="connsiteX34" fmla="*/ 1037564 w 5333377"/>
              <a:gd name="connsiteY34" fmla="*/ 574766 h 1705636"/>
              <a:gd name="connsiteX35" fmla="*/ 1101012 w 5333377"/>
              <a:gd name="connsiteY35" fmla="*/ 574766 h 1705636"/>
              <a:gd name="connsiteX36" fmla="*/ 1101012 w 5333377"/>
              <a:gd name="connsiteY36" fmla="*/ 619553 h 1705636"/>
              <a:gd name="connsiteX37" fmla="*/ 1138334 w 5333377"/>
              <a:gd name="connsiteY37" fmla="*/ 619553 h 1705636"/>
              <a:gd name="connsiteX38" fmla="*/ 1138334 w 5333377"/>
              <a:gd name="connsiteY38" fmla="*/ 641946 h 1705636"/>
              <a:gd name="connsiteX39" fmla="*/ 1212979 w 5333377"/>
              <a:gd name="connsiteY39" fmla="*/ 641946 h 1705636"/>
              <a:gd name="connsiteX40" fmla="*/ 1212979 w 5333377"/>
              <a:gd name="connsiteY40" fmla="*/ 683001 h 1705636"/>
              <a:gd name="connsiteX41" fmla="*/ 1265231 w 5333377"/>
              <a:gd name="connsiteY41" fmla="*/ 683001 h 1705636"/>
              <a:gd name="connsiteX42" fmla="*/ 1265231 w 5333377"/>
              <a:gd name="connsiteY42" fmla="*/ 716591 h 1705636"/>
              <a:gd name="connsiteX43" fmla="*/ 1324946 w 5333377"/>
              <a:gd name="connsiteY43" fmla="*/ 716591 h 1705636"/>
              <a:gd name="connsiteX44" fmla="*/ 1324946 w 5333377"/>
              <a:gd name="connsiteY44" fmla="*/ 746449 h 1705636"/>
              <a:gd name="connsiteX45" fmla="*/ 1407056 w 5333377"/>
              <a:gd name="connsiteY45" fmla="*/ 746449 h 1705636"/>
              <a:gd name="connsiteX46" fmla="*/ 1407056 w 5333377"/>
              <a:gd name="connsiteY46" fmla="*/ 768843 h 1705636"/>
              <a:gd name="connsiteX47" fmla="*/ 1436914 w 5333377"/>
              <a:gd name="connsiteY47" fmla="*/ 768843 h 1705636"/>
              <a:gd name="connsiteX48" fmla="*/ 1436914 w 5333377"/>
              <a:gd name="connsiteY48" fmla="*/ 791236 h 1705636"/>
              <a:gd name="connsiteX49" fmla="*/ 1500362 w 5333377"/>
              <a:gd name="connsiteY49" fmla="*/ 791236 h 1705636"/>
              <a:gd name="connsiteX50" fmla="*/ 1500362 w 5333377"/>
              <a:gd name="connsiteY50" fmla="*/ 832291 h 1705636"/>
              <a:gd name="connsiteX51" fmla="*/ 1552613 w 5333377"/>
              <a:gd name="connsiteY51" fmla="*/ 832291 h 1705636"/>
              <a:gd name="connsiteX52" fmla="*/ 1552613 w 5333377"/>
              <a:gd name="connsiteY52" fmla="*/ 869613 h 1705636"/>
              <a:gd name="connsiteX53" fmla="*/ 1627258 w 5333377"/>
              <a:gd name="connsiteY53" fmla="*/ 869613 h 1705636"/>
              <a:gd name="connsiteX54" fmla="*/ 1627258 w 5333377"/>
              <a:gd name="connsiteY54" fmla="*/ 892007 h 1705636"/>
              <a:gd name="connsiteX55" fmla="*/ 1690706 w 5333377"/>
              <a:gd name="connsiteY55" fmla="*/ 892007 h 1705636"/>
              <a:gd name="connsiteX56" fmla="*/ 1690706 w 5333377"/>
              <a:gd name="connsiteY56" fmla="*/ 906936 h 1705636"/>
              <a:gd name="connsiteX57" fmla="*/ 1754155 w 5333377"/>
              <a:gd name="connsiteY57" fmla="*/ 906936 h 1705636"/>
              <a:gd name="connsiteX58" fmla="*/ 1754155 w 5333377"/>
              <a:gd name="connsiteY58" fmla="*/ 944258 h 1705636"/>
              <a:gd name="connsiteX59" fmla="*/ 1851193 w 5333377"/>
              <a:gd name="connsiteY59" fmla="*/ 944258 h 1705636"/>
              <a:gd name="connsiteX60" fmla="*/ 1851193 w 5333377"/>
              <a:gd name="connsiteY60" fmla="*/ 974116 h 1705636"/>
              <a:gd name="connsiteX61" fmla="*/ 1925838 w 5333377"/>
              <a:gd name="connsiteY61" fmla="*/ 974116 h 1705636"/>
              <a:gd name="connsiteX62" fmla="*/ 1925838 w 5333377"/>
              <a:gd name="connsiteY62" fmla="*/ 1022635 h 1705636"/>
              <a:gd name="connsiteX63" fmla="*/ 2067663 w 5333377"/>
              <a:gd name="connsiteY63" fmla="*/ 1022635 h 1705636"/>
              <a:gd name="connsiteX64" fmla="*/ 2067663 w 5333377"/>
              <a:gd name="connsiteY64" fmla="*/ 1045029 h 1705636"/>
              <a:gd name="connsiteX65" fmla="*/ 2097521 w 5333377"/>
              <a:gd name="connsiteY65" fmla="*/ 1045029 h 1705636"/>
              <a:gd name="connsiteX66" fmla="*/ 2097521 w 5333377"/>
              <a:gd name="connsiteY66" fmla="*/ 1059958 h 1705636"/>
              <a:gd name="connsiteX67" fmla="*/ 2153505 w 5333377"/>
              <a:gd name="connsiteY67" fmla="*/ 1059958 h 1705636"/>
              <a:gd name="connsiteX68" fmla="*/ 2153505 w 5333377"/>
              <a:gd name="connsiteY68" fmla="*/ 1074887 h 1705636"/>
              <a:gd name="connsiteX69" fmla="*/ 2231882 w 5333377"/>
              <a:gd name="connsiteY69" fmla="*/ 1074887 h 1705636"/>
              <a:gd name="connsiteX70" fmla="*/ 2231882 w 5333377"/>
              <a:gd name="connsiteY70" fmla="*/ 1108477 h 1705636"/>
              <a:gd name="connsiteX71" fmla="*/ 2310259 w 5333377"/>
              <a:gd name="connsiteY71" fmla="*/ 1108477 h 1705636"/>
              <a:gd name="connsiteX72" fmla="*/ 2310259 w 5333377"/>
              <a:gd name="connsiteY72" fmla="*/ 1142067 h 1705636"/>
              <a:gd name="connsiteX73" fmla="*/ 2358778 w 5333377"/>
              <a:gd name="connsiteY73" fmla="*/ 1142067 h 1705636"/>
              <a:gd name="connsiteX74" fmla="*/ 2366243 w 5333377"/>
              <a:gd name="connsiteY74" fmla="*/ 1149532 h 1705636"/>
              <a:gd name="connsiteX75" fmla="*/ 2455817 w 5333377"/>
              <a:gd name="connsiteY75" fmla="*/ 1149532 h 1705636"/>
              <a:gd name="connsiteX76" fmla="*/ 2455817 w 5333377"/>
              <a:gd name="connsiteY76" fmla="*/ 1183122 h 1705636"/>
              <a:gd name="connsiteX77" fmla="*/ 2578981 w 5333377"/>
              <a:gd name="connsiteY77" fmla="*/ 1183122 h 1705636"/>
              <a:gd name="connsiteX78" fmla="*/ 2578981 w 5333377"/>
              <a:gd name="connsiteY78" fmla="*/ 1227909 h 1705636"/>
              <a:gd name="connsiteX79" fmla="*/ 2668555 w 5333377"/>
              <a:gd name="connsiteY79" fmla="*/ 1227909 h 1705636"/>
              <a:gd name="connsiteX80" fmla="*/ 2668555 w 5333377"/>
              <a:gd name="connsiteY80" fmla="*/ 1246570 h 1705636"/>
              <a:gd name="connsiteX81" fmla="*/ 2735735 w 5333377"/>
              <a:gd name="connsiteY81" fmla="*/ 1246570 h 1705636"/>
              <a:gd name="connsiteX82" fmla="*/ 2735735 w 5333377"/>
              <a:gd name="connsiteY82" fmla="*/ 1272696 h 1705636"/>
              <a:gd name="connsiteX83" fmla="*/ 2825309 w 5333377"/>
              <a:gd name="connsiteY83" fmla="*/ 1272696 h 1705636"/>
              <a:gd name="connsiteX84" fmla="*/ 2840238 w 5333377"/>
              <a:gd name="connsiteY84" fmla="*/ 1272696 h 1705636"/>
              <a:gd name="connsiteX85" fmla="*/ 2896222 w 5333377"/>
              <a:gd name="connsiteY85" fmla="*/ 1272696 h 1705636"/>
              <a:gd name="connsiteX86" fmla="*/ 2896222 w 5333377"/>
              <a:gd name="connsiteY86" fmla="*/ 1295089 h 1705636"/>
              <a:gd name="connsiteX87" fmla="*/ 2952205 w 5333377"/>
              <a:gd name="connsiteY87" fmla="*/ 1295089 h 1705636"/>
              <a:gd name="connsiteX88" fmla="*/ 2952205 w 5333377"/>
              <a:gd name="connsiteY88" fmla="*/ 1295089 h 1705636"/>
              <a:gd name="connsiteX89" fmla="*/ 3049244 w 5333377"/>
              <a:gd name="connsiteY89" fmla="*/ 1295089 h 1705636"/>
              <a:gd name="connsiteX90" fmla="*/ 3049244 w 5333377"/>
              <a:gd name="connsiteY90" fmla="*/ 1324947 h 1705636"/>
              <a:gd name="connsiteX91" fmla="*/ 3101495 w 5333377"/>
              <a:gd name="connsiteY91" fmla="*/ 1324947 h 1705636"/>
              <a:gd name="connsiteX92" fmla="*/ 3101495 w 5333377"/>
              <a:gd name="connsiteY92" fmla="*/ 1339876 h 1705636"/>
              <a:gd name="connsiteX93" fmla="*/ 3176140 w 5333377"/>
              <a:gd name="connsiteY93" fmla="*/ 1339876 h 1705636"/>
              <a:gd name="connsiteX94" fmla="*/ 3176140 w 5333377"/>
              <a:gd name="connsiteY94" fmla="*/ 1366002 h 1705636"/>
              <a:gd name="connsiteX95" fmla="*/ 3276911 w 5333377"/>
              <a:gd name="connsiteY95" fmla="*/ 1366002 h 1705636"/>
              <a:gd name="connsiteX96" fmla="*/ 3276911 w 5333377"/>
              <a:gd name="connsiteY96" fmla="*/ 1388395 h 1705636"/>
              <a:gd name="connsiteX97" fmla="*/ 3332894 w 5333377"/>
              <a:gd name="connsiteY97" fmla="*/ 1388395 h 1705636"/>
              <a:gd name="connsiteX98" fmla="*/ 3332894 w 5333377"/>
              <a:gd name="connsiteY98" fmla="*/ 1403324 h 1705636"/>
              <a:gd name="connsiteX99" fmla="*/ 3388878 w 5333377"/>
              <a:gd name="connsiteY99" fmla="*/ 1403324 h 1705636"/>
              <a:gd name="connsiteX100" fmla="*/ 3388878 w 5333377"/>
              <a:gd name="connsiteY100" fmla="*/ 1403324 h 1705636"/>
              <a:gd name="connsiteX101" fmla="*/ 3470987 w 5333377"/>
              <a:gd name="connsiteY101" fmla="*/ 1403324 h 1705636"/>
              <a:gd name="connsiteX102" fmla="*/ 3470987 w 5333377"/>
              <a:gd name="connsiteY102" fmla="*/ 1429450 h 1705636"/>
              <a:gd name="connsiteX103" fmla="*/ 3553097 w 5333377"/>
              <a:gd name="connsiteY103" fmla="*/ 1429450 h 1705636"/>
              <a:gd name="connsiteX104" fmla="*/ 3549364 w 5333377"/>
              <a:gd name="connsiteY104" fmla="*/ 1433183 h 1705636"/>
              <a:gd name="connsiteX105" fmla="*/ 3597884 w 5333377"/>
              <a:gd name="connsiteY105" fmla="*/ 1433183 h 1705636"/>
              <a:gd name="connsiteX106" fmla="*/ 3597884 w 5333377"/>
              <a:gd name="connsiteY106" fmla="*/ 1459308 h 1705636"/>
              <a:gd name="connsiteX107" fmla="*/ 3698654 w 5333377"/>
              <a:gd name="connsiteY107" fmla="*/ 1459308 h 1705636"/>
              <a:gd name="connsiteX108" fmla="*/ 3698654 w 5333377"/>
              <a:gd name="connsiteY108" fmla="*/ 1481701 h 1705636"/>
              <a:gd name="connsiteX109" fmla="*/ 3836747 w 5333377"/>
              <a:gd name="connsiteY109" fmla="*/ 1481701 h 1705636"/>
              <a:gd name="connsiteX110" fmla="*/ 3836747 w 5333377"/>
              <a:gd name="connsiteY110" fmla="*/ 1489166 h 1705636"/>
              <a:gd name="connsiteX111" fmla="*/ 3989769 w 5333377"/>
              <a:gd name="connsiteY111" fmla="*/ 1489166 h 1705636"/>
              <a:gd name="connsiteX112" fmla="*/ 3989769 w 5333377"/>
              <a:gd name="connsiteY112" fmla="*/ 1519024 h 1705636"/>
              <a:gd name="connsiteX113" fmla="*/ 4075611 w 5333377"/>
              <a:gd name="connsiteY113" fmla="*/ 1519024 h 1705636"/>
              <a:gd name="connsiteX114" fmla="*/ 4075611 w 5333377"/>
              <a:gd name="connsiteY114" fmla="*/ 1530221 h 1705636"/>
              <a:gd name="connsiteX115" fmla="*/ 4221168 w 5333377"/>
              <a:gd name="connsiteY115" fmla="*/ 1530221 h 1705636"/>
              <a:gd name="connsiteX116" fmla="*/ 4221168 w 5333377"/>
              <a:gd name="connsiteY116" fmla="*/ 1545150 h 1705636"/>
              <a:gd name="connsiteX117" fmla="*/ 4288349 w 5333377"/>
              <a:gd name="connsiteY117" fmla="*/ 1545150 h 1705636"/>
              <a:gd name="connsiteX118" fmla="*/ 4288349 w 5333377"/>
              <a:gd name="connsiteY118" fmla="*/ 1560079 h 1705636"/>
              <a:gd name="connsiteX119" fmla="*/ 4433906 w 5333377"/>
              <a:gd name="connsiteY119" fmla="*/ 1560079 h 1705636"/>
              <a:gd name="connsiteX120" fmla="*/ 4433906 w 5333377"/>
              <a:gd name="connsiteY120" fmla="*/ 1571275 h 1705636"/>
              <a:gd name="connsiteX121" fmla="*/ 4508551 w 5333377"/>
              <a:gd name="connsiteY121" fmla="*/ 1571275 h 1705636"/>
              <a:gd name="connsiteX122" fmla="*/ 4508551 w 5333377"/>
              <a:gd name="connsiteY122" fmla="*/ 1593669 h 1705636"/>
              <a:gd name="connsiteX123" fmla="*/ 4680235 w 5333377"/>
              <a:gd name="connsiteY123" fmla="*/ 1593669 h 1705636"/>
              <a:gd name="connsiteX124" fmla="*/ 4680235 w 5333377"/>
              <a:gd name="connsiteY124" fmla="*/ 1604866 h 1705636"/>
              <a:gd name="connsiteX125" fmla="*/ 4807131 w 5333377"/>
              <a:gd name="connsiteY125" fmla="*/ 1604866 h 1705636"/>
              <a:gd name="connsiteX126" fmla="*/ 4807131 w 5333377"/>
              <a:gd name="connsiteY126" fmla="*/ 1634724 h 1705636"/>
              <a:gd name="connsiteX127" fmla="*/ 4889240 w 5333377"/>
              <a:gd name="connsiteY127" fmla="*/ 1634724 h 1705636"/>
              <a:gd name="connsiteX128" fmla="*/ 4889240 w 5333377"/>
              <a:gd name="connsiteY128" fmla="*/ 1642188 h 1705636"/>
              <a:gd name="connsiteX129" fmla="*/ 5053459 w 5333377"/>
              <a:gd name="connsiteY129" fmla="*/ 1642188 h 1705636"/>
              <a:gd name="connsiteX130" fmla="*/ 5053459 w 5333377"/>
              <a:gd name="connsiteY130" fmla="*/ 1660849 h 1705636"/>
              <a:gd name="connsiteX131" fmla="*/ 5191552 w 5333377"/>
              <a:gd name="connsiteY131" fmla="*/ 1660849 h 1705636"/>
              <a:gd name="connsiteX132" fmla="*/ 5191552 w 5333377"/>
              <a:gd name="connsiteY132" fmla="*/ 1690707 h 1705636"/>
              <a:gd name="connsiteX133" fmla="*/ 5284858 w 5333377"/>
              <a:gd name="connsiteY133" fmla="*/ 1690707 h 1705636"/>
              <a:gd name="connsiteX134" fmla="*/ 5284858 w 5333377"/>
              <a:gd name="connsiteY134" fmla="*/ 1705636 h 1705636"/>
              <a:gd name="connsiteX135" fmla="*/ 5333377 w 5333377"/>
              <a:gd name="connsiteY135" fmla="*/ 1705636 h 170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5333377" h="1705636">
                <a:moveTo>
                  <a:pt x="0" y="0"/>
                </a:moveTo>
                <a:lnTo>
                  <a:pt x="85841" y="0"/>
                </a:lnTo>
                <a:lnTo>
                  <a:pt x="85841" y="44787"/>
                </a:lnTo>
                <a:lnTo>
                  <a:pt x="149289" y="44787"/>
                </a:lnTo>
                <a:lnTo>
                  <a:pt x="149289" y="85842"/>
                </a:lnTo>
                <a:lnTo>
                  <a:pt x="242595" y="85842"/>
                </a:lnTo>
                <a:lnTo>
                  <a:pt x="242595" y="130629"/>
                </a:lnTo>
                <a:lnTo>
                  <a:pt x="309776" y="130629"/>
                </a:lnTo>
                <a:lnTo>
                  <a:pt x="309776" y="175416"/>
                </a:lnTo>
                <a:lnTo>
                  <a:pt x="391885" y="175416"/>
                </a:lnTo>
                <a:lnTo>
                  <a:pt x="391885" y="216470"/>
                </a:lnTo>
                <a:lnTo>
                  <a:pt x="473995" y="216470"/>
                </a:lnTo>
                <a:lnTo>
                  <a:pt x="473995" y="216470"/>
                </a:lnTo>
                <a:lnTo>
                  <a:pt x="515049" y="216470"/>
                </a:lnTo>
                <a:lnTo>
                  <a:pt x="515049" y="276186"/>
                </a:lnTo>
                <a:lnTo>
                  <a:pt x="574765" y="276186"/>
                </a:lnTo>
                <a:lnTo>
                  <a:pt x="574765" y="276186"/>
                </a:lnTo>
                <a:lnTo>
                  <a:pt x="597159" y="298580"/>
                </a:lnTo>
                <a:lnTo>
                  <a:pt x="612088" y="313509"/>
                </a:lnTo>
                <a:lnTo>
                  <a:pt x="653142" y="313509"/>
                </a:lnTo>
                <a:lnTo>
                  <a:pt x="653142" y="350831"/>
                </a:lnTo>
                <a:lnTo>
                  <a:pt x="653142" y="350831"/>
                </a:lnTo>
                <a:lnTo>
                  <a:pt x="668071" y="365760"/>
                </a:lnTo>
                <a:lnTo>
                  <a:pt x="742716" y="365760"/>
                </a:lnTo>
                <a:lnTo>
                  <a:pt x="742716" y="410547"/>
                </a:lnTo>
                <a:lnTo>
                  <a:pt x="813629" y="410547"/>
                </a:lnTo>
                <a:lnTo>
                  <a:pt x="813629" y="459066"/>
                </a:lnTo>
                <a:lnTo>
                  <a:pt x="892006" y="459066"/>
                </a:lnTo>
                <a:lnTo>
                  <a:pt x="892006" y="496389"/>
                </a:lnTo>
                <a:lnTo>
                  <a:pt x="970383" y="496389"/>
                </a:lnTo>
                <a:lnTo>
                  <a:pt x="970383" y="529979"/>
                </a:lnTo>
                <a:lnTo>
                  <a:pt x="996509" y="529979"/>
                </a:lnTo>
                <a:lnTo>
                  <a:pt x="996509" y="574766"/>
                </a:lnTo>
                <a:lnTo>
                  <a:pt x="1037564" y="574766"/>
                </a:lnTo>
                <a:lnTo>
                  <a:pt x="1037564" y="574766"/>
                </a:lnTo>
                <a:lnTo>
                  <a:pt x="1101012" y="574766"/>
                </a:lnTo>
                <a:lnTo>
                  <a:pt x="1101012" y="619553"/>
                </a:lnTo>
                <a:lnTo>
                  <a:pt x="1138334" y="619553"/>
                </a:lnTo>
                <a:lnTo>
                  <a:pt x="1138334" y="641946"/>
                </a:lnTo>
                <a:lnTo>
                  <a:pt x="1212979" y="641946"/>
                </a:lnTo>
                <a:lnTo>
                  <a:pt x="1212979" y="683001"/>
                </a:lnTo>
                <a:lnTo>
                  <a:pt x="1265231" y="683001"/>
                </a:lnTo>
                <a:lnTo>
                  <a:pt x="1265231" y="716591"/>
                </a:lnTo>
                <a:lnTo>
                  <a:pt x="1324946" y="716591"/>
                </a:lnTo>
                <a:lnTo>
                  <a:pt x="1324946" y="746449"/>
                </a:lnTo>
                <a:lnTo>
                  <a:pt x="1407056" y="746449"/>
                </a:lnTo>
                <a:lnTo>
                  <a:pt x="1407056" y="768843"/>
                </a:lnTo>
                <a:lnTo>
                  <a:pt x="1436914" y="768843"/>
                </a:lnTo>
                <a:lnTo>
                  <a:pt x="1436914" y="791236"/>
                </a:lnTo>
                <a:lnTo>
                  <a:pt x="1500362" y="791236"/>
                </a:lnTo>
                <a:lnTo>
                  <a:pt x="1500362" y="832291"/>
                </a:lnTo>
                <a:lnTo>
                  <a:pt x="1552613" y="832291"/>
                </a:lnTo>
                <a:lnTo>
                  <a:pt x="1552613" y="869613"/>
                </a:lnTo>
                <a:lnTo>
                  <a:pt x="1627258" y="869613"/>
                </a:lnTo>
                <a:lnTo>
                  <a:pt x="1627258" y="892007"/>
                </a:lnTo>
                <a:lnTo>
                  <a:pt x="1690706" y="892007"/>
                </a:lnTo>
                <a:lnTo>
                  <a:pt x="1690706" y="906936"/>
                </a:lnTo>
                <a:lnTo>
                  <a:pt x="1754155" y="906936"/>
                </a:lnTo>
                <a:lnTo>
                  <a:pt x="1754155" y="944258"/>
                </a:lnTo>
                <a:lnTo>
                  <a:pt x="1851193" y="944258"/>
                </a:lnTo>
                <a:lnTo>
                  <a:pt x="1851193" y="974116"/>
                </a:lnTo>
                <a:lnTo>
                  <a:pt x="1925838" y="974116"/>
                </a:lnTo>
                <a:lnTo>
                  <a:pt x="1925838" y="1022635"/>
                </a:lnTo>
                <a:lnTo>
                  <a:pt x="2067663" y="1022635"/>
                </a:lnTo>
                <a:lnTo>
                  <a:pt x="2067663" y="1045029"/>
                </a:lnTo>
                <a:lnTo>
                  <a:pt x="2097521" y="1045029"/>
                </a:lnTo>
                <a:lnTo>
                  <a:pt x="2097521" y="1059958"/>
                </a:lnTo>
                <a:lnTo>
                  <a:pt x="2153505" y="1059958"/>
                </a:lnTo>
                <a:lnTo>
                  <a:pt x="2153505" y="1074887"/>
                </a:lnTo>
                <a:lnTo>
                  <a:pt x="2231882" y="1074887"/>
                </a:lnTo>
                <a:lnTo>
                  <a:pt x="2231882" y="1108477"/>
                </a:lnTo>
                <a:lnTo>
                  <a:pt x="2310259" y="1108477"/>
                </a:lnTo>
                <a:lnTo>
                  <a:pt x="2310259" y="1142067"/>
                </a:lnTo>
                <a:lnTo>
                  <a:pt x="2358778" y="1142067"/>
                </a:lnTo>
                <a:lnTo>
                  <a:pt x="2366243" y="1149532"/>
                </a:lnTo>
                <a:lnTo>
                  <a:pt x="2455817" y="1149532"/>
                </a:lnTo>
                <a:lnTo>
                  <a:pt x="2455817" y="1183122"/>
                </a:lnTo>
                <a:lnTo>
                  <a:pt x="2578981" y="1183122"/>
                </a:lnTo>
                <a:lnTo>
                  <a:pt x="2578981" y="1227909"/>
                </a:lnTo>
                <a:lnTo>
                  <a:pt x="2668555" y="1227909"/>
                </a:lnTo>
                <a:lnTo>
                  <a:pt x="2668555" y="1246570"/>
                </a:lnTo>
                <a:lnTo>
                  <a:pt x="2735735" y="1246570"/>
                </a:lnTo>
                <a:lnTo>
                  <a:pt x="2735735" y="1272696"/>
                </a:lnTo>
                <a:lnTo>
                  <a:pt x="2825309" y="1272696"/>
                </a:lnTo>
                <a:lnTo>
                  <a:pt x="2840238" y="1272696"/>
                </a:lnTo>
                <a:lnTo>
                  <a:pt x="2896222" y="1272696"/>
                </a:lnTo>
                <a:lnTo>
                  <a:pt x="2896222" y="1295089"/>
                </a:lnTo>
                <a:lnTo>
                  <a:pt x="2952205" y="1295089"/>
                </a:lnTo>
                <a:lnTo>
                  <a:pt x="2952205" y="1295089"/>
                </a:lnTo>
                <a:lnTo>
                  <a:pt x="3049244" y="1295089"/>
                </a:lnTo>
                <a:lnTo>
                  <a:pt x="3049244" y="1324947"/>
                </a:lnTo>
                <a:lnTo>
                  <a:pt x="3101495" y="1324947"/>
                </a:lnTo>
                <a:lnTo>
                  <a:pt x="3101495" y="1339876"/>
                </a:lnTo>
                <a:lnTo>
                  <a:pt x="3176140" y="1339876"/>
                </a:lnTo>
                <a:lnTo>
                  <a:pt x="3176140" y="1366002"/>
                </a:lnTo>
                <a:lnTo>
                  <a:pt x="3276911" y="1366002"/>
                </a:lnTo>
                <a:lnTo>
                  <a:pt x="3276911" y="1388395"/>
                </a:lnTo>
                <a:lnTo>
                  <a:pt x="3332894" y="1388395"/>
                </a:lnTo>
                <a:lnTo>
                  <a:pt x="3332894" y="1403324"/>
                </a:lnTo>
                <a:lnTo>
                  <a:pt x="3388878" y="1403324"/>
                </a:lnTo>
                <a:lnTo>
                  <a:pt x="3388878" y="1403324"/>
                </a:lnTo>
                <a:lnTo>
                  <a:pt x="3470987" y="1403324"/>
                </a:lnTo>
                <a:lnTo>
                  <a:pt x="3470987" y="1429450"/>
                </a:lnTo>
                <a:lnTo>
                  <a:pt x="3553097" y="1429450"/>
                </a:lnTo>
                <a:lnTo>
                  <a:pt x="3549364" y="1433183"/>
                </a:lnTo>
                <a:lnTo>
                  <a:pt x="3597884" y="1433183"/>
                </a:lnTo>
                <a:lnTo>
                  <a:pt x="3597884" y="1459308"/>
                </a:lnTo>
                <a:lnTo>
                  <a:pt x="3698654" y="1459308"/>
                </a:lnTo>
                <a:lnTo>
                  <a:pt x="3698654" y="1481701"/>
                </a:lnTo>
                <a:lnTo>
                  <a:pt x="3836747" y="1481701"/>
                </a:lnTo>
                <a:lnTo>
                  <a:pt x="3836747" y="1489166"/>
                </a:lnTo>
                <a:lnTo>
                  <a:pt x="3989769" y="1489166"/>
                </a:lnTo>
                <a:lnTo>
                  <a:pt x="3989769" y="1519024"/>
                </a:lnTo>
                <a:lnTo>
                  <a:pt x="4075611" y="1519024"/>
                </a:lnTo>
                <a:lnTo>
                  <a:pt x="4075611" y="1530221"/>
                </a:lnTo>
                <a:lnTo>
                  <a:pt x="4221168" y="1530221"/>
                </a:lnTo>
                <a:lnTo>
                  <a:pt x="4221168" y="1545150"/>
                </a:lnTo>
                <a:lnTo>
                  <a:pt x="4288349" y="1545150"/>
                </a:lnTo>
                <a:lnTo>
                  <a:pt x="4288349" y="1560079"/>
                </a:lnTo>
                <a:lnTo>
                  <a:pt x="4433906" y="1560079"/>
                </a:lnTo>
                <a:lnTo>
                  <a:pt x="4433906" y="1571275"/>
                </a:lnTo>
                <a:lnTo>
                  <a:pt x="4508551" y="1571275"/>
                </a:lnTo>
                <a:lnTo>
                  <a:pt x="4508551" y="1593669"/>
                </a:lnTo>
                <a:lnTo>
                  <a:pt x="4680235" y="1593669"/>
                </a:lnTo>
                <a:lnTo>
                  <a:pt x="4680235" y="1604866"/>
                </a:lnTo>
                <a:lnTo>
                  <a:pt x="4807131" y="1604866"/>
                </a:lnTo>
                <a:lnTo>
                  <a:pt x="4807131" y="1634724"/>
                </a:lnTo>
                <a:lnTo>
                  <a:pt x="4889240" y="1634724"/>
                </a:lnTo>
                <a:lnTo>
                  <a:pt x="4889240" y="1642188"/>
                </a:lnTo>
                <a:lnTo>
                  <a:pt x="5053459" y="1642188"/>
                </a:lnTo>
                <a:lnTo>
                  <a:pt x="5053459" y="1660849"/>
                </a:lnTo>
                <a:lnTo>
                  <a:pt x="5191552" y="1660849"/>
                </a:lnTo>
                <a:lnTo>
                  <a:pt x="5191552" y="1690707"/>
                </a:lnTo>
                <a:lnTo>
                  <a:pt x="5284858" y="1690707"/>
                </a:lnTo>
                <a:lnTo>
                  <a:pt x="5284858" y="1705636"/>
                </a:lnTo>
                <a:lnTo>
                  <a:pt x="5333377" y="1705636"/>
                </a:lnTo>
              </a:path>
            </a:pathLst>
          </a:custGeom>
          <a:noFill/>
          <a:ln w="28575">
            <a:solidFill>
              <a:schemeClr val="accent6">
                <a:lumMod val="40000"/>
                <a:lumOff val="60000"/>
              </a:schemeClr>
            </a:solidFill>
            <a:miter lim="800000"/>
            <a:headEnd/>
            <a:tailEnd/>
          </a:ln>
        </p:spPr>
        <p:txBody>
          <a:bodyPr anchor="ctr"/>
          <a:lstStyle/>
          <a:p>
            <a:pPr algn="ctr" defTabSz="914400" eaLnBrk="1" fontAlgn="auto" hangingPunct="1">
              <a:spcBef>
                <a:spcPts val="0"/>
              </a:spcBef>
              <a:spcAft>
                <a:spcPts val="0"/>
              </a:spcAft>
              <a:defRPr/>
            </a:pPr>
            <a:endParaRPr lang="en-US" sz="1800" dirty="0">
              <a:solidFill>
                <a:srgbClr val="FFFFFF"/>
              </a:solidFill>
              <a:latin typeface="Arial"/>
              <a:ea typeface="+mj-ea"/>
              <a:cs typeface="+mj-cs"/>
              <a:sym typeface="Helvetica"/>
            </a:endParaRPr>
          </a:p>
        </p:txBody>
      </p:sp>
      <p:sp>
        <p:nvSpPr>
          <p:cNvPr id="163" name="Freeform: Shape 162">
            <a:extLst>
              <a:ext uri="{FF2B5EF4-FFF2-40B4-BE49-F238E27FC236}">
                <a16:creationId xmlns:a16="http://schemas.microsoft.com/office/drawing/2014/main" id="{59483C56-904B-483A-9242-5ED13F8379B9}"/>
              </a:ext>
            </a:extLst>
          </p:cNvPr>
          <p:cNvSpPr/>
          <p:nvPr/>
        </p:nvSpPr>
        <p:spPr bwMode="auto">
          <a:xfrm>
            <a:off x="1262063" y="2205038"/>
            <a:ext cx="5354637" cy="1273175"/>
          </a:xfrm>
          <a:custGeom>
            <a:avLst/>
            <a:gdLst>
              <a:gd name="connsiteX0" fmla="*/ 0 w 5355771"/>
              <a:gd name="connsiteY0" fmla="*/ 0 h 1272695"/>
              <a:gd name="connsiteX1" fmla="*/ 123164 w 5355771"/>
              <a:gd name="connsiteY1" fmla="*/ 0 h 1272695"/>
              <a:gd name="connsiteX2" fmla="*/ 123164 w 5355771"/>
              <a:gd name="connsiteY2" fmla="*/ 41054 h 1272695"/>
              <a:gd name="connsiteX3" fmla="*/ 276186 w 5355771"/>
              <a:gd name="connsiteY3" fmla="*/ 41054 h 1272695"/>
              <a:gd name="connsiteX4" fmla="*/ 276186 w 5355771"/>
              <a:gd name="connsiteY4" fmla="*/ 93306 h 1272695"/>
              <a:gd name="connsiteX5" fmla="*/ 410547 w 5355771"/>
              <a:gd name="connsiteY5" fmla="*/ 93306 h 1272695"/>
              <a:gd name="connsiteX6" fmla="*/ 410547 w 5355771"/>
              <a:gd name="connsiteY6" fmla="*/ 111967 h 1272695"/>
              <a:gd name="connsiteX7" fmla="*/ 485192 w 5355771"/>
              <a:gd name="connsiteY7" fmla="*/ 111967 h 1272695"/>
              <a:gd name="connsiteX8" fmla="*/ 485192 w 5355771"/>
              <a:gd name="connsiteY8" fmla="*/ 141825 h 1272695"/>
              <a:gd name="connsiteX9" fmla="*/ 526246 w 5355771"/>
              <a:gd name="connsiteY9" fmla="*/ 141825 h 1272695"/>
              <a:gd name="connsiteX10" fmla="*/ 526246 w 5355771"/>
              <a:gd name="connsiteY10" fmla="*/ 167951 h 1272695"/>
              <a:gd name="connsiteX11" fmla="*/ 604623 w 5355771"/>
              <a:gd name="connsiteY11" fmla="*/ 167951 h 1272695"/>
              <a:gd name="connsiteX12" fmla="*/ 604623 w 5355771"/>
              <a:gd name="connsiteY12" fmla="*/ 197809 h 1272695"/>
              <a:gd name="connsiteX13" fmla="*/ 697930 w 5355771"/>
              <a:gd name="connsiteY13" fmla="*/ 197809 h 1272695"/>
              <a:gd name="connsiteX14" fmla="*/ 697930 w 5355771"/>
              <a:gd name="connsiteY14" fmla="*/ 235131 h 1272695"/>
              <a:gd name="connsiteX15" fmla="*/ 746449 w 5355771"/>
              <a:gd name="connsiteY15" fmla="*/ 235131 h 1272695"/>
              <a:gd name="connsiteX16" fmla="*/ 746449 w 5355771"/>
              <a:gd name="connsiteY16" fmla="*/ 257525 h 1272695"/>
              <a:gd name="connsiteX17" fmla="*/ 802432 w 5355771"/>
              <a:gd name="connsiteY17" fmla="*/ 257525 h 1272695"/>
              <a:gd name="connsiteX18" fmla="*/ 802432 w 5355771"/>
              <a:gd name="connsiteY18" fmla="*/ 276186 h 1272695"/>
              <a:gd name="connsiteX19" fmla="*/ 858416 w 5355771"/>
              <a:gd name="connsiteY19" fmla="*/ 276186 h 1272695"/>
              <a:gd name="connsiteX20" fmla="*/ 858416 w 5355771"/>
              <a:gd name="connsiteY20" fmla="*/ 291115 h 1272695"/>
              <a:gd name="connsiteX21" fmla="*/ 903203 w 5355771"/>
              <a:gd name="connsiteY21" fmla="*/ 291115 h 1272695"/>
              <a:gd name="connsiteX22" fmla="*/ 903203 w 5355771"/>
              <a:gd name="connsiteY22" fmla="*/ 291115 h 1272695"/>
              <a:gd name="connsiteX23" fmla="*/ 903203 w 5355771"/>
              <a:gd name="connsiteY23" fmla="*/ 291115 h 1272695"/>
              <a:gd name="connsiteX24" fmla="*/ 903203 w 5355771"/>
              <a:gd name="connsiteY24" fmla="*/ 317241 h 1272695"/>
              <a:gd name="connsiteX25" fmla="*/ 977848 w 5355771"/>
              <a:gd name="connsiteY25" fmla="*/ 317241 h 1272695"/>
              <a:gd name="connsiteX26" fmla="*/ 977848 w 5355771"/>
              <a:gd name="connsiteY26" fmla="*/ 343366 h 1272695"/>
              <a:gd name="connsiteX27" fmla="*/ 1059957 w 5355771"/>
              <a:gd name="connsiteY27" fmla="*/ 343366 h 1272695"/>
              <a:gd name="connsiteX28" fmla="*/ 1059957 w 5355771"/>
              <a:gd name="connsiteY28" fmla="*/ 388153 h 1272695"/>
              <a:gd name="connsiteX29" fmla="*/ 1123405 w 5355771"/>
              <a:gd name="connsiteY29" fmla="*/ 388153 h 1272695"/>
              <a:gd name="connsiteX30" fmla="*/ 1123405 w 5355771"/>
              <a:gd name="connsiteY30" fmla="*/ 403082 h 1272695"/>
              <a:gd name="connsiteX31" fmla="*/ 1171925 w 5355771"/>
              <a:gd name="connsiteY31" fmla="*/ 403082 h 1272695"/>
              <a:gd name="connsiteX32" fmla="*/ 1171925 w 5355771"/>
              <a:gd name="connsiteY32" fmla="*/ 429208 h 1272695"/>
              <a:gd name="connsiteX33" fmla="*/ 1265231 w 5355771"/>
              <a:gd name="connsiteY33" fmla="*/ 429208 h 1272695"/>
              <a:gd name="connsiteX34" fmla="*/ 1265231 w 5355771"/>
              <a:gd name="connsiteY34" fmla="*/ 429208 h 1272695"/>
              <a:gd name="connsiteX35" fmla="*/ 1265231 w 5355771"/>
              <a:gd name="connsiteY35" fmla="*/ 447869 h 1272695"/>
              <a:gd name="connsiteX36" fmla="*/ 1302553 w 5355771"/>
              <a:gd name="connsiteY36" fmla="*/ 447869 h 1272695"/>
              <a:gd name="connsiteX37" fmla="*/ 1302553 w 5355771"/>
              <a:gd name="connsiteY37" fmla="*/ 470263 h 1272695"/>
              <a:gd name="connsiteX38" fmla="*/ 1347340 w 5355771"/>
              <a:gd name="connsiteY38" fmla="*/ 470263 h 1272695"/>
              <a:gd name="connsiteX39" fmla="*/ 1347340 w 5355771"/>
              <a:gd name="connsiteY39" fmla="*/ 470263 h 1272695"/>
              <a:gd name="connsiteX40" fmla="*/ 1410788 w 5355771"/>
              <a:gd name="connsiteY40" fmla="*/ 470263 h 1272695"/>
              <a:gd name="connsiteX41" fmla="*/ 1410788 w 5355771"/>
              <a:gd name="connsiteY41" fmla="*/ 503853 h 1272695"/>
              <a:gd name="connsiteX42" fmla="*/ 1459308 w 5355771"/>
              <a:gd name="connsiteY42" fmla="*/ 503853 h 1272695"/>
              <a:gd name="connsiteX43" fmla="*/ 1459308 w 5355771"/>
              <a:gd name="connsiteY43" fmla="*/ 518782 h 1272695"/>
              <a:gd name="connsiteX44" fmla="*/ 1485433 w 5355771"/>
              <a:gd name="connsiteY44" fmla="*/ 518782 h 1272695"/>
              <a:gd name="connsiteX45" fmla="*/ 1485433 w 5355771"/>
              <a:gd name="connsiteY45" fmla="*/ 544907 h 1272695"/>
              <a:gd name="connsiteX46" fmla="*/ 1575007 w 5355771"/>
              <a:gd name="connsiteY46" fmla="*/ 544907 h 1272695"/>
              <a:gd name="connsiteX47" fmla="*/ 1575007 w 5355771"/>
              <a:gd name="connsiteY47" fmla="*/ 552372 h 1272695"/>
              <a:gd name="connsiteX48" fmla="*/ 1657117 w 5355771"/>
              <a:gd name="connsiteY48" fmla="*/ 552372 h 1272695"/>
              <a:gd name="connsiteX49" fmla="*/ 1638455 w 5355771"/>
              <a:gd name="connsiteY49" fmla="*/ 571034 h 1272695"/>
              <a:gd name="connsiteX50" fmla="*/ 1709368 w 5355771"/>
              <a:gd name="connsiteY50" fmla="*/ 571034 h 1272695"/>
              <a:gd name="connsiteX51" fmla="*/ 1709368 w 5355771"/>
              <a:gd name="connsiteY51" fmla="*/ 604623 h 1272695"/>
              <a:gd name="connsiteX52" fmla="*/ 1802674 w 5355771"/>
              <a:gd name="connsiteY52" fmla="*/ 604623 h 1272695"/>
              <a:gd name="connsiteX53" fmla="*/ 1802674 w 5355771"/>
              <a:gd name="connsiteY53" fmla="*/ 638214 h 1272695"/>
              <a:gd name="connsiteX54" fmla="*/ 1866122 w 5355771"/>
              <a:gd name="connsiteY54" fmla="*/ 638214 h 1272695"/>
              <a:gd name="connsiteX55" fmla="*/ 1866122 w 5355771"/>
              <a:gd name="connsiteY55" fmla="*/ 656875 h 1272695"/>
              <a:gd name="connsiteX56" fmla="*/ 1929570 w 5355771"/>
              <a:gd name="connsiteY56" fmla="*/ 656875 h 1272695"/>
              <a:gd name="connsiteX57" fmla="*/ 1929570 w 5355771"/>
              <a:gd name="connsiteY57" fmla="*/ 660607 h 1272695"/>
              <a:gd name="connsiteX58" fmla="*/ 1940767 w 5355771"/>
              <a:gd name="connsiteY58" fmla="*/ 660607 h 1272695"/>
              <a:gd name="connsiteX59" fmla="*/ 1940767 w 5355771"/>
              <a:gd name="connsiteY59" fmla="*/ 679268 h 1272695"/>
              <a:gd name="connsiteX60" fmla="*/ 2041538 w 5355771"/>
              <a:gd name="connsiteY60" fmla="*/ 679268 h 1272695"/>
              <a:gd name="connsiteX61" fmla="*/ 2041538 w 5355771"/>
              <a:gd name="connsiteY61" fmla="*/ 705394 h 1272695"/>
              <a:gd name="connsiteX62" fmla="*/ 2157237 w 5355771"/>
              <a:gd name="connsiteY62" fmla="*/ 705394 h 1272695"/>
              <a:gd name="connsiteX63" fmla="*/ 2157237 w 5355771"/>
              <a:gd name="connsiteY63" fmla="*/ 716591 h 1272695"/>
              <a:gd name="connsiteX64" fmla="*/ 2205757 w 5355771"/>
              <a:gd name="connsiteY64" fmla="*/ 716591 h 1272695"/>
              <a:gd name="connsiteX65" fmla="*/ 2194560 w 5355771"/>
              <a:gd name="connsiteY65" fmla="*/ 727788 h 1272695"/>
              <a:gd name="connsiteX66" fmla="*/ 2287866 w 5355771"/>
              <a:gd name="connsiteY66" fmla="*/ 727788 h 1272695"/>
              <a:gd name="connsiteX67" fmla="*/ 2287866 w 5355771"/>
              <a:gd name="connsiteY67" fmla="*/ 757645 h 1272695"/>
              <a:gd name="connsiteX68" fmla="*/ 2362511 w 5355771"/>
              <a:gd name="connsiteY68" fmla="*/ 757645 h 1272695"/>
              <a:gd name="connsiteX69" fmla="*/ 2362511 w 5355771"/>
              <a:gd name="connsiteY69" fmla="*/ 794968 h 1272695"/>
              <a:gd name="connsiteX70" fmla="*/ 2463281 w 5355771"/>
              <a:gd name="connsiteY70" fmla="*/ 794968 h 1272695"/>
              <a:gd name="connsiteX71" fmla="*/ 2463281 w 5355771"/>
              <a:gd name="connsiteY71" fmla="*/ 806165 h 1272695"/>
              <a:gd name="connsiteX72" fmla="*/ 2526730 w 5355771"/>
              <a:gd name="connsiteY72" fmla="*/ 806165 h 1272695"/>
              <a:gd name="connsiteX73" fmla="*/ 2526730 w 5355771"/>
              <a:gd name="connsiteY73" fmla="*/ 821094 h 1272695"/>
              <a:gd name="connsiteX74" fmla="*/ 2601374 w 5355771"/>
              <a:gd name="connsiteY74" fmla="*/ 821094 h 1272695"/>
              <a:gd name="connsiteX75" fmla="*/ 2601374 w 5355771"/>
              <a:gd name="connsiteY75" fmla="*/ 832290 h 1272695"/>
              <a:gd name="connsiteX76" fmla="*/ 2664823 w 5355771"/>
              <a:gd name="connsiteY76" fmla="*/ 832290 h 1272695"/>
              <a:gd name="connsiteX77" fmla="*/ 2664823 w 5355771"/>
              <a:gd name="connsiteY77" fmla="*/ 854684 h 1272695"/>
              <a:gd name="connsiteX78" fmla="*/ 2746932 w 5355771"/>
              <a:gd name="connsiteY78" fmla="*/ 854684 h 1272695"/>
              <a:gd name="connsiteX79" fmla="*/ 2746932 w 5355771"/>
              <a:gd name="connsiteY79" fmla="*/ 873345 h 1272695"/>
              <a:gd name="connsiteX80" fmla="*/ 2825309 w 5355771"/>
              <a:gd name="connsiteY80" fmla="*/ 873345 h 1272695"/>
              <a:gd name="connsiteX81" fmla="*/ 2825309 w 5355771"/>
              <a:gd name="connsiteY81" fmla="*/ 873345 h 1272695"/>
              <a:gd name="connsiteX82" fmla="*/ 2885025 w 5355771"/>
              <a:gd name="connsiteY82" fmla="*/ 873345 h 1272695"/>
              <a:gd name="connsiteX83" fmla="*/ 2885025 w 5355771"/>
              <a:gd name="connsiteY83" fmla="*/ 899471 h 1272695"/>
              <a:gd name="connsiteX84" fmla="*/ 2970867 w 5355771"/>
              <a:gd name="connsiteY84" fmla="*/ 899471 h 1272695"/>
              <a:gd name="connsiteX85" fmla="*/ 2970867 w 5355771"/>
              <a:gd name="connsiteY85" fmla="*/ 899471 h 1272695"/>
              <a:gd name="connsiteX86" fmla="*/ 2970867 w 5355771"/>
              <a:gd name="connsiteY86" fmla="*/ 899471 h 1272695"/>
              <a:gd name="connsiteX87" fmla="*/ 2970867 w 5355771"/>
              <a:gd name="connsiteY87" fmla="*/ 899471 h 1272695"/>
              <a:gd name="connsiteX88" fmla="*/ 2970867 w 5355771"/>
              <a:gd name="connsiteY88" fmla="*/ 914400 h 1272695"/>
              <a:gd name="connsiteX89" fmla="*/ 3045512 w 5355771"/>
              <a:gd name="connsiteY89" fmla="*/ 914400 h 1272695"/>
              <a:gd name="connsiteX90" fmla="*/ 3045512 w 5355771"/>
              <a:gd name="connsiteY90" fmla="*/ 914400 h 1272695"/>
              <a:gd name="connsiteX91" fmla="*/ 3045512 w 5355771"/>
              <a:gd name="connsiteY91" fmla="*/ 940525 h 1272695"/>
              <a:gd name="connsiteX92" fmla="*/ 3131353 w 5355771"/>
              <a:gd name="connsiteY92" fmla="*/ 940525 h 1272695"/>
              <a:gd name="connsiteX93" fmla="*/ 3131353 w 5355771"/>
              <a:gd name="connsiteY93" fmla="*/ 962919 h 1272695"/>
              <a:gd name="connsiteX94" fmla="*/ 3194801 w 5355771"/>
              <a:gd name="connsiteY94" fmla="*/ 962919 h 1272695"/>
              <a:gd name="connsiteX95" fmla="*/ 3194801 w 5355771"/>
              <a:gd name="connsiteY95" fmla="*/ 977848 h 1272695"/>
              <a:gd name="connsiteX96" fmla="*/ 3291840 w 5355771"/>
              <a:gd name="connsiteY96" fmla="*/ 977848 h 1272695"/>
              <a:gd name="connsiteX97" fmla="*/ 3291840 w 5355771"/>
              <a:gd name="connsiteY97" fmla="*/ 981580 h 1272695"/>
              <a:gd name="connsiteX98" fmla="*/ 3373949 w 5355771"/>
              <a:gd name="connsiteY98" fmla="*/ 981580 h 1272695"/>
              <a:gd name="connsiteX99" fmla="*/ 3373949 w 5355771"/>
              <a:gd name="connsiteY99" fmla="*/ 992777 h 1272695"/>
              <a:gd name="connsiteX100" fmla="*/ 3373949 w 5355771"/>
              <a:gd name="connsiteY100" fmla="*/ 1011438 h 1272695"/>
              <a:gd name="connsiteX101" fmla="*/ 3504578 w 5355771"/>
              <a:gd name="connsiteY101" fmla="*/ 1011438 h 1272695"/>
              <a:gd name="connsiteX102" fmla="*/ 3504578 w 5355771"/>
              <a:gd name="connsiteY102" fmla="*/ 1022635 h 1272695"/>
              <a:gd name="connsiteX103" fmla="*/ 3564294 w 5355771"/>
              <a:gd name="connsiteY103" fmla="*/ 1022635 h 1272695"/>
              <a:gd name="connsiteX104" fmla="*/ 3564294 w 5355771"/>
              <a:gd name="connsiteY104" fmla="*/ 1033832 h 1272695"/>
              <a:gd name="connsiteX105" fmla="*/ 3642671 w 5355771"/>
              <a:gd name="connsiteY105" fmla="*/ 1033832 h 1272695"/>
              <a:gd name="connsiteX106" fmla="*/ 3642671 w 5355771"/>
              <a:gd name="connsiteY106" fmla="*/ 1048761 h 1272695"/>
              <a:gd name="connsiteX107" fmla="*/ 3769567 w 5355771"/>
              <a:gd name="connsiteY107" fmla="*/ 1048761 h 1272695"/>
              <a:gd name="connsiteX108" fmla="*/ 3769567 w 5355771"/>
              <a:gd name="connsiteY108" fmla="*/ 1067422 h 1272695"/>
              <a:gd name="connsiteX109" fmla="*/ 3870338 w 5355771"/>
              <a:gd name="connsiteY109" fmla="*/ 1067422 h 1272695"/>
              <a:gd name="connsiteX110" fmla="*/ 3870338 w 5355771"/>
              <a:gd name="connsiteY110" fmla="*/ 1089815 h 1272695"/>
              <a:gd name="connsiteX111" fmla="*/ 3974841 w 5355771"/>
              <a:gd name="connsiteY111" fmla="*/ 1089815 h 1272695"/>
              <a:gd name="connsiteX112" fmla="*/ 4019628 w 5355771"/>
              <a:gd name="connsiteY112" fmla="*/ 1082351 h 1272695"/>
              <a:gd name="connsiteX113" fmla="*/ 4019628 w 5355771"/>
              <a:gd name="connsiteY113" fmla="*/ 1082351 h 1272695"/>
              <a:gd name="connsiteX114" fmla="*/ 4090540 w 5355771"/>
              <a:gd name="connsiteY114" fmla="*/ 1082351 h 1272695"/>
              <a:gd name="connsiteX115" fmla="*/ 4090540 w 5355771"/>
              <a:gd name="connsiteY115" fmla="*/ 1127138 h 1272695"/>
              <a:gd name="connsiteX116" fmla="*/ 4239830 w 5355771"/>
              <a:gd name="connsiteY116" fmla="*/ 1127138 h 1272695"/>
              <a:gd name="connsiteX117" fmla="*/ 4239830 w 5355771"/>
              <a:gd name="connsiteY117" fmla="*/ 1127138 h 1272695"/>
              <a:gd name="connsiteX118" fmla="*/ 4310743 w 5355771"/>
              <a:gd name="connsiteY118" fmla="*/ 1127138 h 1272695"/>
              <a:gd name="connsiteX119" fmla="*/ 4310743 w 5355771"/>
              <a:gd name="connsiteY119" fmla="*/ 1149531 h 1272695"/>
              <a:gd name="connsiteX120" fmla="*/ 4437639 w 5355771"/>
              <a:gd name="connsiteY120" fmla="*/ 1149531 h 1272695"/>
              <a:gd name="connsiteX121" fmla="*/ 4448836 w 5355771"/>
              <a:gd name="connsiteY121" fmla="*/ 1160728 h 1272695"/>
              <a:gd name="connsiteX122" fmla="*/ 4519748 w 5355771"/>
              <a:gd name="connsiteY122" fmla="*/ 1160728 h 1272695"/>
              <a:gd name="connsiteX123" fmla="*/ 4519748 w 5355771"/>
              <a:gd name="connsiteY123" fmla="*/ 1194318 h 1272695"/>
              <a:gd name="connsiteX124" fmla="*/ 4691432 w 5355771"/>
              <a:gd name="connsiteY124" fmla="*/ 1194318 h 1272695"/>
              <a:gd name="connsiteX125" fmla="*/ 4691432 w 5355771"/>
              <a:gd name="connsiteY125" fmla="*/ 1194318 h 1272695"/>
              <a:gd name="connsiteX126" fmla="*/ 4814596 w 5355771"/>
              <a:gd name="connsiteY126" fmla="*/ 1194318 h 1272695"/>
              <a:gd name="connsiteX127" fmla="*/ 4814596 w 5355771"/>
              <a:gd name="connsiteY127" fmla="*/ 1224176 h 1272695"/>
              <a:gd name="connsiteX128" fmla="*/ 4960153 w 5355771"/>
              <a:gd name="connsiteY128" fmla="*/ 1224176 h 1272695"/>
              <a:gd name="connsiteX129" fmla="*/ 4960153 w 5355771"/>
              <a:gd name="connsiteY129" fmla="*/ 1224176 h 1272695"/>
              <a:gd name="connsiteX130" fmla="*/ 4960153 w 5355771"/>
              <a:gd name="connsiteY130" fmla="*/ 1224176 h 1272695"/>
              <a:gd name="connsiteX131" fmla="*/ 4960153 w 5355771"/>
              <a:gd name="connsiteY131" fmla="*/ 1246570 h 1272695"/>
              <a:gd name="connsiteX132" fmla="*/ 5124372 w 5355771"/>
              <a:gd name="connsiteY132" fmla="*/ 1246570 h 1272695"/>
              <a:gd name="connsiteX133" fmla="*/ 5124372 w 5355771"/>
              <a:gd name="connsiteY133" fmla="*/ 1272695 h 1272695"/>
              <a:gd name="connsiteX134" fmla="*/ 5355771 w 5355771"/>
              <a:gd name="connsiteY134" fmla="*/ 1272695 h 1272695"/>
              <a:gd name="connsiteX0" fmla="*/ 0 w 5355771"/>
              <a:gd name="connsiteY0" fmla="*/ 0 h 1272695"/>
              <a:gd name="connsiteX1" fmla="*/ 123164 w 5355771"/>
              <a:gd name="connsiteY1" fmla="*/ 0 h 1272695"/>
              <a:gd name="connsiteX2" fmla="*/ 123164 w 5355771"/>
              <a:gd name="connsiteY2" fmla="*/ 41054 h 1272695"/>
              <a:gd name="connsiteX3" fmla="*/ 276186 w 5355771"/>
              <a:gd name="connsiteY3" fmla="*/ 41054 h 1272695"/>
              <a:gd name="connsiteX4" fmla="*/ 276186 w 5355771"/>
              <a:gd name="connsiteY4" fmla="*/ 93306 h 1272695"/>
              <a:gd name="connsiteX5" fmla="*/ 410547 w 5355771"/>
              <a:gd name="connsiteY5" fmla="*/ 93306 h 1272695"/>
              <a:gd name="connsiteX6" fmla="*/ 410547 w 5355771"/>
              <a:gd name="connsiteY6" fmla="*/ 111967 h 1272695"/>
              <a:gd name="connsiteX7" fmla="*/ 485192 w 5355771"/>
              <a:gd name="connsiteY7" fmla="*/ 111967 h 1272695"/>
              <a:gd name="connsiteX8" fmla="*/ 485192 w 5355771"/>
              <a:gd name="connsiteY8" fmla="*/ 141825 h 1272695"/>
              <a:gd name="connsiteX9" fmla="*/ 526246 w 5355771"/>
              <a:gd name="connsiteY9" fmla="*/ 141825 h 1272695"/>
              <a:gd name="connsiteX10" fmla="*/ 526246 w 5355771"/>
              <a:gd name="connsiteY10" fmla="*/ 167951 h 1272695"/>
              <a:gd name="connsiteX11" fmla="*/ 604623 w 5355771"/>
              <a:gd name="connsiteY11" fmla="*/ 167951 h 1272695"/>
              <a:gd name="connsiteX12" fmla="*/ 604623 w 5355771"/>
              <a:gd name="connsiteY12" fmla="*/ 197809 h 1272695"/>
              <a:gd name="connsiteX13" fmla="*/ 697930 w 5355771"/>
              <a:gd name="connsiteY13" fmla="*/ 197809 h 1272695"/>
              <a:gd name="connsiteX14" fmla="*/ 697930 w 5355771"/>
              <a:gd name="connsiteY14" fmla="*/ 235131 h 1272695"/>
              <a:gd name="connsiteX15" fmla="*/ 746449 w 5355771"/>
              <a:gd name="connsiteY15" fmla="*/ 235131 h 1272695"/>
              <a:gd name="connsiteX16" fmla="*/ 746449 w 5355771"/>
              <a:gd name="connsiteY16" fmla="*/ 257525 h 1272695"/>
              <a:gd name="connsiteX17" fmla="*/ 802432 w 5355771"/>
              <a:gd name="connsiteY17" fmla="*/ 257525 h 1272695"/>
              <a:gd name="connsiteX18" fmla="*/ 802432 w 5355771"/>
              <a:gd name="connsiteY18" fmla="*/ 276186 h 1272695"/>
              <a:gd name="connsiteX19" fmla="*/ 858416 w 5355771"/>
              <a:gd name="connsiteY19" fmla="*/ 276186 h 1272695"/>
              <a:gd name="connsiteX20" fmla="*/ 858416 w 5355771"/>
              <a:gd name="connsiteY20" fmla="*/ 291115 h 1272695"/>
              <a:gd name="connsiteX21" fmla="*/ 903203 w 5355771"/>
              <a:gd name="connsiteY21" fmla="*/ 291115 h 1272695"/>
              <a:gd name="connsiteX22" fmla="*/ 903203 w 5355771"/>
              <a:gd name="connsiteY22" fmla="*/ 291115 h 1272695"/>
              <a:gd name="connsiteX23" fmla="*/ 903203 w 5355771"/>
              <a:gd name="connsiteY23" fmla="*/ 291115 h 1272695"/>
              <a:gd name="connsiteX24" fmla="*/ 903203 w 5355771"/>
              <a:gd name="connsiteY24" fmla="*/ 317241 h 1272695"/>
              <a:gd name="connsiteX25" fmla="*/ 977848 w 5355771"/>
              <a:gd name="connsiteY25" fmla="*/ 317241 h 1272695"/>
              <a:gd name="connsiteX26" fmla="*/ 977848 w 5355771"/>
              <a:gd name="connsiteY26" fmla="*/ 343366 h 1272695"/>
              <a:gd name="connsiteX27" fmla="*/ 1059957 w 5355771"/>
              <a:gd name="connsiteY27" fmla="*/ 343366 h 1272695"/>
              <a:gd name="connsiteX28" fmla="*/ 1059957 w 5355771"/>
              <a:gd name="connsiteY28" fmla="*/ 388153 h 1272695"/>
              <a:gd name="connsiteX29" fmla="*/ 1123405 w 5355771"/>
              <a:gd name="connsiteY29" fmla="*/ 388153 h 1272695"/>
              <a:gd name="connsiteX30" fmla="*/ 1123405 w 5355771"/>
              <a:gd name="connsiteY30" fmla="*/ 403082 h 1272695"/>
              <a:gd name="connsiteX31" fmla="*/ 1171925 w 5355771"/>
              <a:gd name="connsiteY31" fmla="*/ 403082 h 1272695"/>
              <a:gd name="connsiteX32" fmla="*/ 1171925 w 5355771"/>
              <a:gd name="connsiteY32" fmla="*/ 429208 h 1272695"/>
              <a:gd name="connsiteX33" fmla="*/ 1265231 w 5355771"/>
              <a:gd name="connsiteY33" fmla="*/ 429208 h 1272695"/>
              <a:gd name="connsiteX34" fmla="*/ 1265231 w 5355771"/>
              <a:gd name="connsiteY34" fmla="*/ 429208 h 1272695"/>
              <a:gd name="connsiteX35" fmla="*/ 1265231 w 5355771"/>
              <a:gd name="connsiteY35" fmla="*/ 447869 h 1272695"/>
              <a:gd name="connsiteX36" fmla="*/ 1302553 w 5355771"/>
              <a:gd name="connsiteY36" fmla="*/ 447869 h 1272695"/>
              <a:gd name="connsiteX37" fmla="*/ 1302553 w 5355771"/>
              <a:gd name="connsiteY37" fmla="*/ 470263 h 1272695"/>
              <a:gd name="connsiteX38" fmla="*/ 1347340 w 5355771"/>
              <a:gd name="connsiteY38" fmla="*/ 470263 h 1272695"/>
              <a:gd name="connsiteX39" fmla="*/ 1347340 w 5355771"/>
              <a:gd name="connsiteY39" fmla="*/ 470263 h 1272695"/>
              <a:gd name="connsiteX40" fmla="*/ 1410788 w 5355771"/>
              <a:gd name="connsiteY40" fmla="*/ 470263 h 1272695"/>
              <a:gd name="connsiteX41" fmla="*/ 1410788 w 5355771"/>
              <a:gd name="connsiteY41" fmla="*/ 503853 h 1272695"/>
              <a:gd name="connsiteX42" fmla="*/ 1459308 w 5355771"/>
              <a:gd name="connsiteY42" fmla="*/ 503853 h 1272695"/>
              <a:gd name="connsiteX43" fmla="*/ 1459308 w 5355771"/>
              <a:gd name="connsiteY43" fmla="*/ 518782 h 1272695"/>
              <a:gd name="connsiteX44" fmla="*/ 1485433 w 5355771"/>
              <a:gd name="connsiteY44" fmla="*/ 518782 h 1272695"/>
              <a:gd name="connsiteX45" fmla="*/ 1485433 w 5355771"/>
              <a:gd name="connsiteY45" fmla="*/ 544907 h 1272695"/>
              <a:gd name="connsiteX46" fmla="*/ 1575007 w 5355771"/>
              <a:gd name="connsiteY46" fmla="*/ 544907 h 1272695"/>
              <a:gd name="connsiteX47" fmla="*/ 1575007 w 5355771"/>
              <a:gd name="connsiteY47" fmla="*/ 552372 h 1272695"/>
              <a:gd name="connsiteX48" fmla="*/ 1642188 w 5355771"/>
              <a:gd name="connsiteY48" fmla="*/ 552372 h 1272695"/>
              <a:gd name="connsiteX49" fmla="*/ 1638455 w 5355771"/>
              <a:gd name="connsiteY49" fmla="*/ 571034 h 1272695"/>
              <a:gd name="connsiteX50" fmla="*/ 1709368 w 5355771"/>
              <a:gd name="connsiteY50" fmla="*/ 571034 h 1272695"/>
              <a:gd name="connsiteX51" fmla="*/ 1709368 w 5355771"/>
              <a:gd name="connsiteY51" fmla="*/ 604623 h 1272695"/>
              <a:gd name="connsiteX52" fmla="*/ 1802674 w 5355771"/>
              <a:gd name="connsiteY52" fmla="*/ 604623 h 1272695"/>
              <a:gd name="connsiteX53" fmla="*/ 1802674 w 5355771"/>
              <a:gd name="connsiteY53" fmla="*/ 638214 h 1272695"/>
              <a:gd name="connsiteX54" fmla="*/ 1866122 w 5355771"/>
              <a:gd name="connsiteY54" fmla="*/ 638214 h 1272695"/>
              <a:gd name="connsiteX55" fmla="*/ 1866122 w 5355771"/>
              <a:gd name="connsiteY55" fmla="*/ 656875 h 1272695"/>
              <a:gd name="connsiteX56" fmla="*/ 1929570 w 5355771"/>
              <a:gd name="connsiteY56" fmla="*/ 656875 h 1272695"/>
              <a:gd name="connsiteX57" fmla="*/ 1929570 w 5355771"/>
              <a:gd name="connsiteY57" fmla="*/ 660607 h 1272695"/>
              <a:gd name="connsiteX58" fmla="*/ 1940767 w 5355771"/>
              <a:gd name="connsiteY58" fmla="*/ 660607 h 1272695"/>
              <a:gd name="connsiteX59" fmla="*/ 1940767 w 5355771"/>
              <a:gd name="connsiteY59" fmla="*/ 679268 h 1272695"/>
              <a:gd name="connsiteX60" fmla="*/ 2041538 w 5355771"/>
              <a:gd name="connsiteY60" fmla="*/ 679268 h 1272695"/>
              <a:gd name="connsiteX61" fmla="*/ 2041538 w 5355771"/>
              <a:gd name="connsiteY61" fmla="*/ 705394 h 1272695"/>
              <a:gd name="connsiteX62" fmla="*/ 2157237 w 5355771"/>
              <a:gd name="connsiteY62" fmla="*/ 705394 h 1272695"/>
              <a:gd name="connsiteX63" fmla="*/ 2157237 w 5355771"/>
              <a:gd name="connsiteY63" fmla="*/ 716591 h 1272695"/>
              <a:gd name="connsiteX64" fmla="*/ 2205757 w 5355771"/>
              <a:gd name="connsiteY64" fmla="*/ 716591 h 1272695"/>
              <a:gd name="connsiteX65" fmla="*/ 2194560 w 5355771"/>
              <a:gd name="connsiteY65" fmla="*/ 727788 h 1272695"/>
              <a:gd name="connsiteX66" fmla="*/ 2287866 w 5355771"/>
              <a:gd name="connsiteY66" fmla="*/ 727788 h 1272695"/>
              <a:gd name="connsiteX67" fmla="*/ 2287866 w 5355771"/>
              <a:gd name="connsiteY67" fmla="*/ 757645 h 1272695"/>
              <a:gd name="connsiteX68" fmla="*/ 2362511 w 5355771"/>
              <a:gd name="connsiteY68" fmla="*/ 757645 h 1272695"/>
              <a:gd name="connsiteX69" fmla="*/ 2362511 w 5355771"/>
              <a:gd name="connsiteY69" fmla="*/ 794968 h 1272695"/>
              <a:gd name="connsiteX70" fmla="*/ 2463281 w 5355771"/>
              <a:gd name="connsiteY70" fmla="*/ 794968 h 1272695"/>
              <a:gd name="connsiteX71" fmla="*/ 2463281 w 5355771"/>
              <a:gd name="connsiteY71" fmla="*/ 806165 h 1272695"/>
              <a:gd name="connsiteX72" fmla="*/ 2526730 w 5355771"/>
              <a:gd name="connsiteY72" fmla="*/ 806165 h 1272695"/>
              <a:gd name="connsiteX73" fmla="*/ 2526730 w 5355771"/>
              <a:gd name="connsiteY73" fmla="*/ 821094 h 1272695"/>
              <a:gd name="connsiteX74" fmla="*/ 2601374 w 5355771"/>
              <a:gd name="connsiteY74" fmla="*/ 821094 h 1272695"/>
              <a:gd name="connsiteX75" fmla="*/ 2601374 w 5355771"/>
              <a:gd name="connsiteY75" fmla="*/ 832290 h 1272695"/>
              <a:gd name="connsiteX76" fmla="*/ 2664823 w 5355771"/>
              <a:gd name="connsiteY76" fmla="*/ 832290 h 1272695"/>
              <a:gd name="connsiteX77" fmla="*/ 2664823 w 5355771"/>
              <a:gd name="connsiteY77" fmla="*/ 854684 h 1272695"/>
              <a:gd name="connsiteX78" fmla="*/ 2746932 w 5355771"/>
              <a:gd name="connsiteY78" fmla="*/ 854684 h 1272695"/>
              <a:gd name="connsiteX79" fmla="*/ 2746932 w 5355771"/>
              <a:gd name="connsiteY79" fmla="*/ 873345 h 1272695"/>
              <a:gd name="connsiteX80" fmla="*/ 2825309 w 5355771"/>
              <a:gd name="connsiteY80" fmla="*/ 873345 h 1272695"/>
              <a:gd name="connsiteX81" fmla="*/ 2825309 w 5355771"/>
              <a:gd name="connsiteY81" fmla="*/ 873345 h 1272695"/>
              <a:gd name="connsiteX82" fmla="*/ 2885025 w 5355771"/>
              <a:gd name="connsiteY82" fmla="*/ 873345 h 1272695"/>
              <a:gd name="connsiteX83" fmla="*/ 2885025 w 5355771"/>
              <a:gd name="connsiteY83" fmla="*/ 899471 h 1272695"/>
              <a:gd name="connsiteX84" fmla="*/ 2970867 w 5355771"/>
              <a:gd name="connsiteY84" fmla="*/ 899471 h 1272695"/>
              <a:gd name="connsiteX85" fmla="*/ 2970867 w 5355771"/>
              <a:gd name="connsiteY85" fmla="*/ 899471 h 1272695"/>
              <a:gd name="connsiteX86" fmla="*/ 2970867 w 5355771"/>
              <a:gd name="connsiteY86" fmla="*/ 899471 h 1272695"/>
              <a:gd name="connsiteX87" fmla="*/ 2970867 w 5355771"/>
              <a:gd name="connsiteY87" fmla="*/ 899471 h 1272695"/>
              <a:gd name="connsiteX88" fmla="*/ 2970867 w 5355771"/>
              <a:gd name="connsiteY88" fmla="*/ 914400 h 1272695"/>
              <a:gd name="connsiteX89" fmla="*/ 3045512 w 5355771"/>
              <a:gd name="connsiteY89" fmla="*/ 914400 h 1272695"/>
              <a:gd name="connsiteX90" fmla="*/ 3045512 w 5355771"/>
              <a:gd name="connsiteY90" fmla="*/ 914400 h 1272695"/>
              <a:gd name="connsiteX91" fmla="*/ 3045512 w 5355771"/>
              <a:gd name="connsiteY91" fmla="*/ 940525 h 1272695"/>
              <a:gd name="connsiteX92" fmla="*/ 3131353 w 5355771"/>
              <a:gd name="connsiteY92" fmla="*/ 940525 h 1272695"/>
              <a:gd name="connsiteX93" fmla="*/ 3131353 w 5355771"/>
              <a:gd name="connsiteY93" fmla="*/ 962919 h 1272695"/>
              <a:gd name="connsiteX94" fmla="*/ 3194801 w 5355771"/>
              <a:gd name="connsiteY94" fmla="*/ 962919 h 1272695"/>
              <a:gd name="connsiteX95" fmla="*/ 3194801 w 5355771"/>
              <a:gd name="connsiteY95" fmla="*/ 977848 h 1272695"/>
              <a:gd name="connsiteX96" fmla="*/ 3291840 w 5355771"/>
              <a:gd name="connsiteY96" fmla="*/ 977848 h 1272695"/>
              <a:gd name="connsiteX97" fmla="*/ 3291840 w 5355771"/>
              <a:gd name="connsiteY97" fmla="*/ 981580 h 1272695"/>
              <a:gd name="connsiteX98" fmla="*/ 3373949 w 5355771"/>
              <a:gd name="connsiteY98" fmla="*/ 981580 h 1272695"/>
              <a:gd name="connsiteX99" fmla="*/ 3373949 w 5355771"/>
              <a:gd name="connsiteY99" fmla="*/ 992777 h 1272695"/>
              <a:gd name="connsiteX100" fmla="*/ 3373949 w 5355771"/>
              <a:gd name="connsiteY100" fmla="*/ 1011438 h 1272695"/>
              <a:gd name="connsiteX101" fmla="*/ 3504578 w 5355771"/>
              <a:gd name="connsiteY101" fmla="*/ 1011438 h 1272695"/>
              <a:gd name="connsiteX102" fmla="*/ 3504578 w 5355771"/>
              <a:gd name="connsiteY102" fmla="*/ 1022635 h 1272695"/>
              <a:gd name="connsiteX103" fmla="*/ 3564294 w 5355771"/>
              <a:gd name="connsiteY103" fmla="*/ 1022635 h 1272695"/>
              <a:gd name="connsiteX104" fmla="*/ 3564294 w 5355771"/>
              <a:gd name="connsiteY104" fmla="*/ 1033832 h 1272695"/>
              <a:gd name="connsiteX105" fmla="*/ 3642671 w 5355771"/>
              <a:gd name="connsiteY105" fmla="*/ 1033832 h 1272695"/>
              <a:gd name="connsiteX106" fmla="*/ 3642671 w 5355771"/>
              <a:gd name="connsiteY106" fmla="*/ 1048761 h 1272695"/>
              <a:gd name="connsiteX107" fmla="*/ 3769567 w 5355771"/>
              <a:gd name="connsiteY107" fmla="*/ 1048761 h 1272695"/>
              <a:gd name="connsiteX108" fmla="*/ 3769567 w 5355771"/>
              <a:gd name="connsiteY108" fmla="*/ 1067422 h 1272695"/>
              <a:gd name="connsiteX109" fmla="*/ 3870338 w 5355771"/>
              <a:gd name="connsiteY109" fmla="*/ 1067422 h 1272695"/>
              <a:gd name="connsiteX110" fmla="*/ 3870338 w 5355771"/>
              <a:gd name="connsiteY110" fmla="*/ 1089815 h 1272695"/>
              <a:gd name="connsiteX111" fmla="*/ 3974841 w 5355771"/>
              <a:gd name="connsiteY111" fmla="*/ 1089815 h 1272695"/>
              <a:gd name="connsiteX112" fmla="*/ 4019628 w 5355771"/>
              <a:gd name="connsiteY112" fmla="*/ 1082351 h 1272695"/>
              <a:gd name="connsiteX113" fmla="*/ 4019628 w 5355771"/>
              <a:gd name="connsiteY113" fmla="*/ 1082351 h 1272695"/>
              <a:gd name="connsiteX114" fmla="*/ 4090540 w 5355771"/>
              <a:gd name="connsiteY114" fmla="*/ 1082351 h 1272695"/>
              <a:gd name="connsiteX115" fmla="*/ 4090540 w 5355771"/>
              <a:gd name="connsiteY115" fmla="*/ 1127138 h 1272695"/>
              <a:gd name="connsiteX116" fmla="*/ 4239830 w 5355771"/>
              <a:gd name="connsiteY116" fmla="*/ 1127138 h 1272695"/>
              <a:gd name="connsiteX117" fmla="*/ 4239830 w 5355771"/>
              <a:gd name="connsiteY117" fmla="*/ 1127138 h 1272695"/>
              <a:gd name="connsiteX118" fmla="*/ 4310743 w 5355771"/>
              <a:gd name="connsiteY118" fmla="*/ 1127138 h 1272695"/>
              <a:gd name="connsiteX119" fmla="*/ 4310743 w 5355771"/>
              <a:gd name="connsiteY119" fmla="*/ 1149531 h 1272695"/>
              <a:gd name="connsiteX120" fmla="*/ 4437639 w 5355771"/>
              <a:gd name="connsiteY120" fmla="*/ 1149531 h 1272695"/>
              <a:gd name="connsiteX121" fmla="*/ 4448836 w 5355771"/>
              <a:gd name="connsiteY121" fmla="*/ 1160728 h 1272695"/>
              <a:gd name="connsiteX122" fmla="*/ 4519748 w 5355771"/>
              <a:gd name="connsiteY122" fmla="*/ 1160728 h 1272695"/>
              <a:gd name="connsiteX123" fmla="*/ 4519748 w 5355771"/>
              <a:gd name="connsiteY123" fmla="*/ 1194318 h 1272695"/>
              <a:gd name="connsiteX124" fmla="*/ 4691432 w 5355771"/>
              <a:gd name="connsiteY124" fmla="*/ 1194318 h 1272695"/>
              <a:gd name="connsiteX125" fmla="*/ 4691432 w 5355771"/>
              <a:gd name="connsiteY125" fmla="*/ 1194318 h 1272695"/>
              <a:gd name="connsiteX126" fmla="*/ 4814596 w 5355771"/>
              <a:gd name="connsiteY126" fmla="*/ 1194318 h 1272695"/>
              <a:gd name="connsiteX127" fmla="*/ 4814596 w 5355771"/>
              <a:gd name="connsiteY127" fmla="*/ 1224176 h 1272695"/>
              <a:gd name="connsiteX128" fmla="*/ 4960153 w 5355771"/>
              <a:gd name="connsiteY128" fmla="*/ 1224176 h 1272695"/>
              <a:gd name="connsiteX129" fmla="*/ 4960153 w 5355771"/>
              <a:gd name="connsiteY129" fmla="*/ 1224176 h 1272695"/>
              <a:gd name="connsiteX130" fmla="*/ 4960153 w 5355771"/>
              <a:gd name="connsiteY130" fmla="*/ 1224176 h 1272695"/>
              <a:gd name="connsiteX131" fmla="*/ 4960153 w 5355771"/>
              <a:gd name="connsiteY131" fmla="*/ 1246570 h 1272695"/>
              <a:gd name="connsiteX132" fmla="*/ 5124372 w 5355771"/>
              <a:gd name="connsiteY132" fmla="*/ 1246570 h 1272695"/>
              <a:gd name="connsiteX133" fmla="*/ 5124372 w 5355771"/>
              <a:gd name="connsiteY133" fmla="*/ 1272695 h 1272695"/>
              <a:gd name="connsiteX134" fmla="*/ 5355771 w 5355771"/>
              <a:gd name="connsiteY134" fmla="*/ 1272695 h 1272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5355771" h="1272695">
                <a:moveTo>
                  <a:pt x="0" y="0"/>
                </a:moveTo>
                <a:lnTo>
                  <a:pt x="123164" y="0"/>
                </a:lnTo>
                <a:lnTo>
                  <a:pt x="123164" y="41054"/>
                </a:lnTo>
                <a:lnTo>
                  <a:pt x="276186" y="41054"/>
                </a:lnTo>
                <a:lnTo>
                  <a:pt x="276186" y="93306"/>
                </a:lnTo>
                <a:lnTo>
                  <a:pt x="410547" y="93306"/>
                </a:lnTo>
                <a:lnTo>
                  <a:pt x="410547" y="111967"/>
                </a:lnTo>
                <a:lnTo>
                  <a:pt x="485192" y="111967"/>
                </a:lnTo>
                <a:lnTo>
                  <a:pt x="485192" y="141825"/>
                </a:lnTo>
                <a:lnTo>
                  <a:pt x="526246" y="141825"/>
                </a:lnTo>
                <a:lnTo>
                  <a:pt x="526246" y="167951"/>
                </a:lnTo>
                <a:lnTo>
                  <a:pt x="604623" y="167951"/>
                </a:lnTo>
                <a:lnTo>
                  <a:pt x="604623" y="197809"/>
                </a:lnTo>
                <a:lnTo>
                  <a:pt x="697930" y="197809"/>
                </a:lnTo>
                <a:lnTo>
                  <a:pt x="697930" y="235131"/>
                </a:lnTo>
                <a:lnTo>
                  <a:pt x="746449" y="235131"/>
                </a:lnTo>
                <a:lnTo>
                  <a:pt x="746449" y="257525"/>
                </a:lnTo>
                <a:lnTo>
                  <a:pt x="802432" y="257525"/>
                </a:lnTo>
                <a:lnTo>
                  <a:pt x="802432" y="276186"/>
                </a:lnTo>
                <a:lnTo>
                  <a:pt x="858416" y="276186"/>
                </a:lnTo>
                <a:lnTo>
                  <a:pt x="858416" y="291115"/>
                </a:lnTo>
                <a:lnTo>
                  <a:pt x="903203" y="291115"/>
                </a:lnTo>
                <a:lnTo>
                  <a:pt x="903203" y="291115"/>
                </a:lnTo>
                <a:lnTo>
                  <a:pt x="903203" y="291115"/>
                </a:lnTo>
                <a:lnTo>
                  <a:pt x="903203" y="317241"/>
                </a:lnTo>
                <a:lnTo>
                  <a:pt x="977848" y="317241"/>
                </a:lnTo>
                <a:lnTo>
                  <a:pt x="977848" y="343366"/>
                </a:lnTo>
                <a:lnTo>
                  <a:pt x="1059957" y="343366"/>
                </a:lnTo>
                <a:lnTo>
                  <a:pt x="1059957" y="388153"/>
                </a:lnTo>
                <a:lnTo>
                  <a:pt x="1123405" y="388153"/>
                </a:lnTo>
                <a:lnTo>
                  <a:pt x="1123405" y="403082"/>
                </a:lnTo>
                <a:lnTo>
                  <a:pt x="1171925" y="403082"/>
                </a:lnTo>
                <a:lnTo>
                  <a:pt x="1171925" y="429208"/>
                </a:lnTo>
                <a:lnTo>
                  <a:pt x="1265231" y="429208"/>
                </a:lnTo>
                <a:lnTo>
                  <a:pt x="1265231" y="429208"/>
                </a:lnTo>
                <a:lnTo>
                  <a:pt x="1265231" y="447869"/>
                </a:lnTo>
                <a:lnTo>
                  <a:pt x="1302553" y="447869"/>
                </a:lnTo>
                <a:lnTo>
                  <a:pt x="1302553" y="470263"/>
                </a:lnTo>
                <a:lnTo>
                  <a:pt x="1347340" y="470263"/>
                </a:lnTo>
                <a:lnTo>
                  <a:pt x="1347340" y="470263"/>
                </a:lnTo>
                <a:lnTo>
                  <a:pt x="1410788" y="470263"/>
                </a:lnTo>
                <a:lnTo>
                  <a:pt x="1410788" y="503853"/>
                </a:lnTo>
                <a:lnTo>
                  <a:pt x="1459308" y="503853"/>
                </a:lnTo>
                <a:lnTo>
                  <a:pt x="1459308" y="518782"/>
                </a:lnTo>
                <a:lnTo>
                  <a:pt x="1485433" y="518782"/>
                </a:lnTo>
                <a:lnTo>
                  <a:pt x="1485433" y="544907"/>
                </a:lnTo>
                <a:lnTo>
                  <a:pt x="1575007" y="544907"/>
                </a:lnTo>
                <a:lnTo>
                  <a:pt x="1575007" y="552372"/>
                </a:lnTo>
                <a:lnTo>
                  <a:pt x="1642188" y="552372"/>
                </a:lnTo>
                <a:lnTo>
                  <a:pt x="1638455" y="571034"/>
                </a:lnTo>
                <a:lnTo>
                  <a:pt x="1709368" y="571034"/>
                </a:lnTo>
                <a:lnTo>
                  <a:pt x="1709368" y="604623"/>
                </a:lnTo>
                <a:lnTo>
                  <a:pt x="1802674" y="604623"/>
                </a:lnTo>
                <a:lnTo>
                  <a:pt x="1802674" y="638214"/>
                </a:lnTo>
                <a:lnTo>
                  <a:pt x="1866122" y="638214"/>
                </a:lnTo>
                <a:lnTo>
                  <a:pt x="1866122" y="656875"/>
                </a:lnTo>
                <a:lnTo>
                  <a:pt x="1929570" y="656875"/>
                </a:lnTo>
                <a:lnTo>
                  <a:pt x="1929570" y="660607"/>
                </a:lnTo>
                <a:lnTo>
                  <a:pt x="1940767" y="660607"/>
                </a:lnTo>
                <a:lnTo>
                  <a:pt x="1940767" y="679268"/>
                </a:lnTo>
                <a:lnTo>
                  <a:pt x="2041538" y="679268"/>
                </a:lnTo>
                <a:lnTo>
                  <a:pt x="2041538" y="705394"/>
                </a:lnTo>
                <a:lnTo>
                  <a:pt x="2157237" y="705394"/>
                </a:lnTo>
                <a:lnTo>
                  <a:pt x="2157237" y="716591"/>
                </a:lnTo>
                <a:lnTo>
                  <a:pt x="2205757" y="716591"/>
                </a:lnTo>
                <a:lnTo>
                  <a:pt x="2194560" y="727788"/>
                </a:lnTo>
                <a:lnTo>
                  <a:pt x="2287866" y="727788"/>
                </a:lnTo>
                <a:lnTo>
                  <a:pt x="2287866" y="757645"/>
                </a:lnTo>
                <a:lnTo>
                  <a:pt x="2362511" y="757645"/>
                </a:lnTo>
                <a:lnTo>
                  <a:pt x="2362511" y="794968"/>
                </a:lnTo>
                <a:lnTo>
                  <a:pt x="2463281" y="794968"/>
                </a:lnTo>
                <a:lnTo>
                  <a:pt x="2463281" y="806165"/>
                </a:lnTo>
                <a:lnTo>
                  <a:pt x="2526730" y="806165"/>
                </a:lnTo>
                <a:lnTo>
                  <a:pt x="2526730" y="821094"/>
                </a:lnTo>
                <a:lnTo>
                  <a:pt x="2601374" y="821094"/>
                </a:lnTo>
                <a:lnTo>
                  <a:pt x="2601374" y="832290"/>
                </a:lnTo>
                <a:lnTo>
                  <a:pt x="2664823" y="832290"/>
                </a:lnTo>
                <a:lnTo>
                  <a:pt x="2664823" y="854684"/>
                </a:lnTo>
                <a:lnTo>
                  <a:pt x="2746932" y="854684"/>
                </a:lnTo>
                <a:lnTo>
                  <a:pt x="2746932" y="873345"/>
                </a:lnTo>
                <a:lnTo>
                  <a:pt x="2825309" y="873345"/>
                </a:lnTo>
                <a:lnTo>
                  <a:pt x="2825309" y="873345"/>
                </a:lnTo>
                <a:lnTo>
                  <a:pt x="2885025" y="873345"/>
                </a:lnTo>
                <a:lnTo>
                  <a:pt x="2885025" y="899471"/>
                </a:lnTo>
                <a:lnTo>
                  <a:pt x="2970867" y="899471"/>
                </a:lnTo>
                <a:lnTo>
                  <a:pt x="2970867" y="899471"/>
                </a:lnTo>
                <a:lnTo>
                  <a:pt x="2970867" y="899471"/>
                </a:lnTo>
                <a:lnTo>
                  <a:pt x="2970867" y="899471"/>
                </a:lnTo>
                <a:lnTo>
                  <a:pt x="2970867" y="914400"/>
                </a:lnTo>
                <a:lnTo>
                  <a:pt x="3045512" y="914400"/>
                </a:lnTo>
                <a:lnTo>
                  <a:pt x="3045512" y="914400"/>
                </a:lnTo>
                <a:lnTo>
                  <a:pt x="3045512" y="940525"/>
                </a:lnTo>
                <a:lnTo>
                  <a:pt x="3131353" y="940525"/>
                </a:lnTo>
                <a:lnTo>
                  <a:pt x="3131353" y="962919"/>
                </a:lnTo>
                <a:lnTo>
                  <a:pt x="3194801" y="962919"/>
                </a:lnTo>
                <a:lnTo>
                  <a:pt x="3194801" y="977848"/>
                </a:lnTo>
                <a:lnTo>
                  <a:pt x="3291840" y="977848"/>
                </a:lnTo>
                <a:lnTo>
                  <a:pt x="3291840" y="981580"/>
                </a:lnTo>
                <a:lnTo>
                  <a:pt x="3373949" y="981580"/>
                </a:lnTo>
                <a:lnTo>
                  <a:pt x="3373949" y="992777"/>
                </a:lnTo>
                <a:lnTo>
                  <a:pt x="3373949" y="1011438"/>
                </a:lnTo>
                <a:lnTo>
                  <a:pt x="3504578" y="1011438"/>
                </a:lnTo>
                <a:lnTo>
                  <a:pt x="3504578" y="1022635"/>
                </a:lnTo>
                <a:lnTo>
                  <a:pt x="3564294" y="1022635"/>
                </a:lnTo>
                <a:lnTo>
                  <a:pt x="3564294" y="1033832"/>
                </a:lnTo>
                <a:lnTo>
                  <a:pt x="3642671" y="1033832"/>
                </a:lnTo>
                <a:lnTo>
                  <a:pt x="3642671" y="1048761"/>
                </a:lnTo>
                <a:lnTo>
                  <a:pt x="3769567" y="1048761"/>
                </a:lnTo>
                <a:lnTo>
                  <a:pt x="3769567" y="1067422"/>
                </a:lnTo>
                <a:lnTo>
                  <a:pt x="3870338" y="1067422"/>
                </a:lnTo>
                <a:lnTo>
                  <a:pt x="3870338" y="1089815"/>
                </a:lnTo>
                <a:lnTo>
                  <a:pt x="3974841" y="1089815"/>
                </a:lnTo>
                <a:lnTo>
                  <a:pt x="4019628" y="1082351"/>
                </a:lnTo>
                <a:lnTo>
                  <a:pt x="4019628" y="1082351"/>
                </a:lnTo>
                <a:lnTo>
                  <a:pt x="4090540" y="1082351"/>
                </a:lnTo>
                <a:lnTo>
                  <a:pt x="4090540" y="1127138"/>
                </a:lnTo>
                <a:lnTo>
                  <a:pt x="4239830" y="1127138"/>
                </a:lnTo>
                <a:lnTo>
                  <a:pt x="4239830" y="1127138"/>
                </a:lnTo>
                <a:lnTo>
                  <a:pt x="4310743" y="1127138"/>
                </a:lnTo>
                <a:lnTo>
                  <a:pt x="4310743" y="1149531"/>
                </a:lnTo>
                <a:lnTo>
                  <a:pt x="4437639" y="1149531"/>
                </a:lnTo>
                <a:lnTo>
                  <a:pt x="4448836" y="1160728"/>
                </a:lnTo>
                <a:lnTo>
                  <a:pt x="4519748" y="1160728"/>
                </a:lnTo>
                <a:lnTo>
                  <a:pt x="4519748" y="1194318"/>
                </a:lnTo>
                <a:lnTo>
                  <a:pt x="4691432" y="1194318"/>
                </a:lnTo>
                <a:lnTo>
                  <a:pt x="4691432" y="1194318"/>
                </a:lnTo>
                <a:lnTo>
                  <a:pt x="4814596" y="1194318"/>
                </a:lnTo>
                <a:lnTo>
                  <a:pt x="4814596" y="1224176"/>
                </a:lnTo>
                <a:lnTo>
                  <a:pt x="4960153" y="1224176"/>
                </a:lnTo>
                <a:lnTo>
                  <a:pt x="4960153" y="1224176"/>
                </a:lnTo>
                <a:lnTo>
                  <a:pt x="4960153" y="1224176"/>
                </a:lnTo>
                <a:lnTo>
                  <a:pt x="4960153" y="1246570"/>
                </a:lnTo>
                <a:lnTo>
                  <a:pt x="5124372" y="1246570"/>
                </a:lnTo>
                <a:lnTo>
                  <a:pt x="5124372" y="1272695"/>
                </a:lnTo>
                <a:lnTo>
                  <a:pt x="5355771" y="1272695"/>
                </a:lnTo>
              </a:path>
            </a:pathLst>
          </a:custGeom>
          <a:noFill/>
          <a:ln w="28575">
            <a:solidFill>
              <a:schemeClr val="accent2"/>
            </a:solidFill>
            <a:miter lim="800000"/>
            <a:headEnd/>
            <a:tailEnd/>
          </a:ln>
        </p:spPr>
        <p:txBody>
          <a:bodyPr anchor="ctr"/>
          <a:lstStyle/>
          <a:p>
            <a:pPr algn="ctr" defTabSz="914400" eaLnBrk="1" fontAlgn="auto" hangingPunct="1">
              <a:spcBef>
                <a:spcPts val="0"/>
              </a:spcBef>
              <a:spcAft>
                <a:spcPts val="0"/>
              </a:spcAft>
              <a:defRPr/>
            </a:pPr>
            <a:endParaRPr lang="en-US" sz="1800" dirty="0">
              <a:solidFill>
                <a:srgbClr val="FFFFFF"/>
              </a:solidFill>
              <a:latin typeface="Arial"/>
              <a:ea typeface="+mj-ea"/>
              <a:cs typeface="+mj-cs"/>
              <a:sym typeface="Helvetica"/>
            </a:endParaRPr>
          </a:p>
        </p:txBody>
      </p:sp>
      <p:sp>
        <p:nvSpPr>
          <p:cNvPr id="162" name="Freeform: Shape 161">
            <a:extLst>
              <a:ext uri="{FF2B5EF4-FFF2-40B4-BE49-F238E27FC236}">
                <a16:creationId xmlns:a16="http://schemas.microsoft.com/office/drawing/2014/main" id="{1DE7D212-0DD9-42E8-AD2F-4976C72B8717}"/>
              </a:ext>
            </a:extLst>
          </p:cNvPr>
          <p:cNvSpPr/>
          <p:nvPr/>
        </p:nvSpPr>
        <p:spPr bwMode="auto">
          <a:xfrm>
            <a:off x="1268413" y="2201863"/>
            <a:ext cx="5341937" cy="1060450"/>
          </a:xfrm>
          <a:custGeom>
            <a:avLst/>
            <a:gdLst>
              <a:gd name="connsiteX0" fmla="*/ 0 w 5340843"/>
              <a:gd name="connsiteY0" fmla="*/ 0 h 1059958"/>
              <a:gd name="connsiteX1" fmla="*/ 160487 w 5340843"/>
              <a:gd name="connsiteY1" fmla="*/ 0 h 1059958"/>
              <a:gd name="connsiteX2" fmla="*/ 160487 w 5340843"/>
              <a:gd name="connsiteY2" fmla="*/ 63449 h 1059958"/>
              <a:gd name="connsiteX3" fmla="*/ 302312 w 5340843"/>
              <a:gd name="connsiteY3" fmla="*/ 63449 h 1059958"/>
              <a:gd name="connsiteX4" fmla="*/ 302312 w 5340843"/>
              <a:gd name="connsiteY4" fmla="*/ 93307 h 1059958"/>
              <a:gd name="connsiteX5" fmla="*/ 403083 w 5340843"/>
              <a:gd name="connsiteY5" fmla="*/ 93307 h 1059958"/>
              <a:gd name="connsiteX6" fmla="*/ 403083 w 5340843"/>
              <a:gd name="connsiteY6" fmla="*/ 123165 h 1059958"/>
              <a:gd name="connsiteX7" fmla="*/ 526247 w 5340843"/>
              <a:gd name="connsiteY7" fmla="*/ 123165 h 1059958"/>
              <a:gd name="connsiteX8" fmla="*/ 526247 w 5340843"/>
              <a:gd name="connsiteY8" fmla="*/ 153023 h 1059958"/>
              <a:gd name="connsiteX9" fmla="*/ 627017 w 5340843"/>
              <a:gd name="connsiteY9" fmla="*/ 153023 h 1059958"/>
              <a:gd name="connsiteX10" fmla="*/ 627017 w 5340843"/>
              <a:gd name="connsiteY10" fmla="*/ 167952 h 1059958"/>
              <a:gd name="connsiteX11" fmla="*/ 671804 w 5340843"/>
              <a:gd name="connsiteY11" fmla="*/ 167952 h 1059958"/>
              <a:gd name="connsiteX12" fmla="*/ 671804 w 5340843"/>
              <a:gd name="connsiteY12" fmla="*/ 167952 h 1059958"/>
              <a:gd name="connsiteX13" fmla="*/ 671804 w 5340843"/>
              <a:gd name="connsiteY13" fmla="*/ 190345 h 1059958"/>
              <a:gd name="connsiteX14" fmla="*/ 753914 w 5340843"/>
              <a:gd name="connsiteY14" fmla="*/ 190345 h 1059958"/>
              <a:gd name="connsiteX15" fmla="*/ 753914 w 5340843"/>
              <a:gd name="connsiteY15" fmla="*/ 223935 h 1059958"/>
              <a:gd name="connsiteX16" fmla="*/ 813630 w 5340843"/>
              <a:gd name="connsiteY16" fmla="*/ 223935 h 1059958"/>
              <a:gd name="connsiteX17" fmla="*/ 813630 w 5340843"/>
              <a:gd name="connsiteY17" fmla="*/ 223935 h 1059958"/>
              <a:gd name="connsiteX18" fmla="*/ 813630 w 5340843"/>
              <a:gd name="connsiteY18" fmla="*/ 227667 h 1059958"/>
              <a:gd name="connsiteX19" fmla="*/ 892007 w 5340843"/>
              <a:gd name="connsiteY19" fmla="*/ 227667 h 1059958"/>
              <a:gd name="connsiteX20" fmla="*/ 892007 w 5340843"/>
              <a:gd name="connsiteY20" fmla="*/ 250061 h 1059958"/>
              <a:gd name="connsiteX21" fmla="*/ 959187 w 5340843"/>
              <a:gd name="connsiteY21" fmla="*/ 250061 h 1059958"/>
              <a:gd name="connsiteX22" fmla="*/ 959187 w 5340843"/>
              <a:gd name="connsiteY22" fmla="*/ 276187 h 1059958"/>
              <a:gd name="connsiteX23" fmla="*/ 1033832 w 5340843"/>
              <a:gd name="connsiteY23" fmla="*/ 276187 h 1059958"/>
              <a:gd name="connsiteX24" fmla="*/ 1041297 w 5340843"/>
              <a:gd name="connsiteY24" fmla="*/ 283652 h 1059958"/>
              <a:gd name="connsiteX25" fmla="*/ 1097280 w 5340843"/>
              <a:gd name="connsiteY25" fmla="*/ 283652 h 1059958"/>
              <a:gd name="connsiteX26" fmla="*/ 1097280 w 5340843"/>
              <a:gd name="connsiteY26" fmla="*/ 313509 h 1059958"/>
              <a:gd name="connsiteX27" fmla="*/ 1194319 w 5340843"/>
              <a:gd name="connsiteY27" fmla="*/ 313509 h 1059958"/>
              <a:gd name="connsiteX28" fmla="*/ 1194319 w 5340843"/>
              <a:gd name="connsiteY28" fmla="*/ 343367 h 1059958"/>
              <a:gd name="connsiteX29" fmla="*/ 1246570 w 5340843"/>
              <a:gd name="connsiteY29" fmla="*/ 343367 h 1059958"/>
              <a:gd name="connsiteX30" fmla="*/ 1246570 w 5340843"/>
              <a:gd name="connsiteY30" fmla="*/ 343367 h 1059958"/>
              <a:gd name="connsiteX31" fmla="*/ 1324947 w 5340843"/>
              <a:gd name="connsiteY31" fmla="*/ 343367 h 1059958"/>
              <a:gd name="connsiteX32" fmla="*/ 1343608 w 5340843"/>
              <a:gd name="connsiteY32" fmla="*/ 362028 h 1059958"/>
              <a:gd name="connsiteX33" fmla="*/ 1410789 w 5340843"/>
              <a:gd name="connsiteY33" fmla="*/ 362028 h 1059958"/>
              <a:gd name="connsiteX34" fmla="*/ 1410789 w 5340843"/>
              <a:gd name="connsiteY34" fmla="*/ 384422 h 1059958"/>
              <a:gd name="connsiteX35" fmla="*/ 1474237 w 5340843"/>
              <a:gd name="connsiteY35" fmla="*/ 384422 h 1059958"/>
              <a:gd name="connsiteX36" fmla="*/ 1474237 w 5340843"/>
              <a:gd name="connsiteY36" fmla="*/ 406815 h 1059958"/>
              <a:gd name="connsiteX37" fmla="*/ 1556346 w 5340843"/>
              <a:gd name="connsiteY37" fmla="*/ 406815 h 1059958"/>
              <a:gd name="connsiteX38" fmla="*/ 1556346 w 5340843"/>
              <a:gd name="connsiteY38" fmla="*/ 421744 h 1059958"/>
              <a:gd name="connsiteX39" fmla="*/ 1642188 w 5340843"/>
              <a:gd name="connsiteY39" fmla="*/ 421744 h 1059958"/>
              <a:gd name="connsiteX40" fmla="*/ 1642188 w 5340843"/>
              <a:gd name="connsiteY40" fmla="*/ 455334 h 1059958"/>
              <a:gd name="connsiteX41" fmla="*/ 1769084 w 5340843"/>
              <a:gd name="connsiteY41" fmla="*/ 455334 h 1059958"/>
              <a:gd name="connsiteX42" fmla="*/ 1769084 w 5340843"/>
              <a:gd name="connsiteY42" fmla="*/ 466531 h 1059958"/>
              <a:gd name="connsiteX43" fmla="*/ 1817604 w 5340843"/>
              <a:gd name="connsiteY43" fmla="*/ 466531 h 1059958"/>
              <a:gd name="connsiteX44" fmla="*/ 1817604 w 5340843"/>
              <a:gd name="connsiteY44" fmla="*/ 485192 h 1059958"/>
              <a:gd name="connsiteX45" fmla="*/ 1858658 w 5340843"/>
              <a:gd name="connsiteY45" fmla="*/ 485192 h 1059958"/>
              <a:gd name="connsiteX46" fmla="*/ 1858658 w 5340843"/>
              <a:gd name="connsiteY46" fmla="*/ 485192 h 1059958"/>
              <a:gd name="connsiteX47" fmla="*/ 1922106 w 5340843"/>
              <a:gd name="connsiteY47" fmla="*/ 485192 h 1059958"/>
              <a:gd name="connsiteX48" fmla="*/ 1922106 w 5340843"/>
              <a:gd name="connsiteY48" fmla="*/ 518783 h 1059958"/>
              <a:gd name="connsiteX49" fmla="*/ 2015413 w 5340843"/>
              <a:gd name="connsiteY49" fmla="*/ 518783 h 1059958"/>
              <a:gd name="connsiteX50" fmla="*/ 2015413 w 5340843"/>
              <a:gd name="connsiteY50" fmla="*/ 537444 h 1059958"/>
              <a:gd name="connsiteX51" fmla="*/ 2104986 w 5340843"/>
              <a:gd name="connsiteY51" fmla="*/ 537444 h 1059958"/>
              <a:gd name="connsiteX52" fmla="*/ 2104986 w 5340843"/>
              <a:gd name="connsiteY52" fmla="*/ 567302 h 1059958"/>
              <a:gd name="connsiteX53" fmla="*/ 2220686 w 5340843"/>
              <a:gd name="connsiteY53" fmla="*/ 567302 h 1059958"/>
              <a:gd name="connsiteX54" fmla="*/ 2220686 w 5340843"/>
              <a:gd name="connsiteY54" fmla="*/ 567302 h 1059958"/>
              <a:gd name="connsiteX55" fmla="*/ 2299063 w 5340843"/>
              <a:gd name="connsiteY55" fmla="*/ 567302 h 1059958"/>
              <a:gd name="connsiteX56" fmla="*/ 2299063 w 5340843"/>
              <a:gd name="connsiteY56" fmla="*/ 567302 h 1059958"/>
              <a:gd name="connsiteX57" fmla="*/ 2299063 w 5340843"/>
              <a:gd name="connsiteY57" fmla="*/ 582231 h 1059958"/>
              <a:gd name="connsiteX58" fmla="*/ 2407298 w 5340843"/>
              <a:gd name="connsiteY58" fmla="*/ 582231 h 1059958"/>
              <a:gd name="connsiteX59" fmla="*/ 2392369 w 5340843"/>
              <a:gd name="connsiteY59" fmla="*/ 597160 h 1059958"/>
              <a:gd name="connsiteX60" fmla="*/ 2478211 w 5340843"/>
              <a:gd name="connsiteY60" fmla="*/ 597160 h 1059958"/>
              <a:gd name="connsiteX61" fmla="*/ 2478211 w 5340843"/>
              <a:gd name="connsiteY61" fmla="*/ 615821 h 1059958"/>
              <a:gd name="connsiteX62" fmla="*/ 2653626 w 5340843"/>
              <a:gd name="connsiteY62" fmla="*/ 615821 h 1059958"/>
              <a:gd name="connsiteX63" fmla="*/ 2653626 w 5340843"/>
              <a:gd name="connsiteY63" fmla="*/ 641947 h 1059958"/>
              <a:gd name="connsiteX64" fmla="*/ 2739468 w 5340843"/>
              <a:gd name="connsiteY64" fmla="*/ 641947 h 1059958"/>
              <a:gd name="connsiteX65" fmla="*/ 2739468 w 5340843"/>
              <a:gd name="connsiteY65" fmla="*/ 641947 h 1059958"/>
              <a:gd name="connsiteX66" fmla="*/ 2739468 w 5340843"/>
              <a:gd name="connsiteY66" fmla="*/ 641947 h 1059958"/>
              <a:gd name="connsiteX67" fmla="*/ 2724539 w 5340843"/>
              <a:gd name="connsiteY67" fmla="*/ 656876 h 1059958"/>
              <a:gd name="connsiteX68" fmla="*/ 2821577 w 5340843"/>
              <a:gd name="connsiteY68" fmla="*/ 656876 h 1059958"/>
              <a:gd name="connsiteX69" fmla="*/ 2821577 w 5340843"/>
              <a:gd name="connsiteY69" fmla="*/ 675537 h 1059958"/>
              <a:gd name="connsiteX70" fmla="*/ 2899955 w 5340843"/>
              <a:gd name="connsiteY70" fmla="*/ 675537 h 1059958"/>
              <a:gd name="connsiteX71" fmla="*/ 2899955 w 5340843"/>
              <a:gd name="connsiteY71" fmla="*/ 694198 h 1059958"/>
              <a:gd name="connsiteX72" fmla="*/ 2970867 w 5340843"/>
              <a:gd name="connsiteY72" fmla="*/ 694198 h 1059958"/>
              <a:gd name="connsiteX73" fmla="*/ 2970867 w 5340843"/>
              <a:gd name="connsiteY73" fmla="*/ 709127 h 1059958"/>
              <a:gd name="connsiteX74" fmla="*/ 3127621 w 5340843"/>
              <a:gd name="connsiteY74" fmla="*/ 709127 h 1059958"/>
              <a:gd name="connsiteX75" fmla="*/ 3127621 w 5340843"/>
              <a:gd name="connsiteY75" fmla="*/ 709127 h 1059958"/>
              <a:gd name="connsiteX76" fmla="*/ 3183605 w 5340843"/>
              <a:gd name="connsiteY76" fmla="*/ 709127 h 1059958"/>
              <a:gd name="connsiteX77" fmla="*/ 3183605 w 5340843"/>
              <a:gd name="connsiteY77" fmla="*/ 750182 h 1059958"/>
              <a:gd name="connsiteX78" fmla="*/ 3295573 w 5340843"/>
              <a:gd name="connsiteY78" fmla="*/ 750182 h 1059958"/>
              <a:gd name="connsiteX79" fmla="*/ 3295573 w 5340843"/>
              <a:gd name="connsiteY79" fmla="*/ 776307 h 1059958"/>
              <a:gd name="connsiteX80" fmla="*/ 3396343 w 5340843"/>
              <a:gd name="connsiteY80" fmla="*/ 776307 h 1059958"/>
              <a:gd name="connsiteX81" fmla="*/ 3396343 w 5340843"/>
              <a:gd name="connsiteY81" fmla="*/ 776307 h 1059958"/>
              <a:gd name="connsiteX82" fmla="*/ 3500846 w 5340843"/>
              <a:gd name="connsiteY82" fmla="*/ 776307 h 1059958"/>
              <a:gd name="connsiteX83" fmla="*/ 3500846 w 5340843"/>
              <a:gd name="connsiteY83" fmla="*/ 806165 h 1059958"/>
              <a:gd name="connsiteX84" fmla="*/ 3564294 w 5340843"/>
              <a:gd name="connsiteY84" fmla="*/ 806165 h 1059958"/>
              <a:gd name="connsiteX85" fmla="*/ 3564294 w 5340843"/>
              <a:gd name="connsiteY85" fmla="*/ 821094 h 1059958"/>
              <a:gd name="connsiteX86" fmla="*/ 3717316 w 5340843"/>
              <a:gd name="connsiteY86" fmla="*/ 821094 h 1059958"/>
              <a:gd name="connsiteX87" fmla="*/ 3717316 w 5340843"/>
              <a:gd name="connsiteY87" fmla="*/ 821094 h 1059958"/>
              <a:gd name="connsiteX88" fmla="*/ 3717316 w 5340843"/>
              <a:gd name="connsiteY88" fmla="*/ 847220 h 1059958"/>
              <a:gd name="connsiteX89" fmla="*/ 3769568 w 5340843"/>
              <a:gd name="connsiteY89" fmla="*/ 847220 h 1059958"/>
              <a:gd name="connsiteX90" fmla="*/ 3769568 w 5340843"/>
              <a:gd name="connsiteY90" fmla="*/ 854685 h 1059958"/>
              <a:gd name="connsiteX91" fmla="*/ 3986038 w 5340843"/>
              <a:gd name="connsiteY91" fmla="*/ 854685 h 1059958"/>
              <a:gd name="connsiteX92" fmla="*/ 3974841 w 5340843"/>
              <a:gd name="connsiteY92" fmla="*/ 865882 h 1059958"/>
              <a:gd name="connsiteX93" fmla="*/ 4139060 w 5340843"/>
              <a:gd name="connsiteY93" fmla="*/ 865882 h 1059958"/>
              <a:gd name="connsiteX94" fmla="*/ 4139060 w 5340843"/>
              <a:gd name="connsiteY94" fmla="*/ 884543 h 1059958"/>
              <a:gd name="connsiteX95" fmla="*/ 4292082 w 5340843"/>
              <a:gd name="connsiteY95" fmla="*/ 884543 h 1059958"/>
              <a:gd name="connsiteX96" fmla="*/ 4303279 w 5340843"/>
              <a:gd name="connsiteY96" fmla="*/ 895740 h 1059958"/>
              <a:gd name="connsiteX97" fmla="*/ 4381656 w 5340843"/>
              <a:gd name="connsiteY97" fmla="*/ 895740 h 1059958"/>
              <a:gd name="connsiteX98" fmla="*/ 4381656 w 5340843"/>
              <a:gd name="connsiteY98" fmla="*/ 921865 h 1059958"/>
              <a:gd name="connsiteX99" fmla="*/ 4516017 w 5340843"/>
              <a:gd name="connsiteY99" fmla="*/ 921865 h 1059958"/>
              <a:gd name="connsiteX100" fmla="*/ 4516017 w 5340843"/>
              <a:gd name="connsiteY100" fmla="*/ 944258 h 1059958"/>
              <a:gd name="connsiteX101" fmla="*/ 4568268 w 5340843"/>
              <a:gd name="connsiteY101" fmla="*/ 944258 h 1059958"/>
              <a:gd name="connsiteX102" fmla="*/ 4568268 w 5340843"/>
              <a:gd name="connsiteY102" fmla="*/ 944258 h 1059958"/>
              <a:gd name="connsiteX103" fmla="*/ 4743684 w 5340843"/>
              <a:gd name="connsiteY103" fmla="*/ 944258 h 1059958"/>
              <a:gd name="connsiteX104" fmla="*/ 4743684 w 5340843"/>
              <a:gd name="connsiteY104" fmla="*/ 977849 h 1059958"/>
              <a:gd name="connsiteX105" fmla="*/ 4810864 w 5340843"/>
              <a:gd name="connsiteY105" fmla="*/ 977849 h 1059958"/>
              <a:gd name="connsiteX106" fmla="*/ 4810864 w 5340843"/>
              <a:gd name="connsiteY106" fmla="*/ 981581 h 1059958"/>
              <a:gd name="connsiteX107" fmla="*/ 4982547 w 5340843"/>
              <a:gd name="connsiteY107" fmla="*/ 981581 h 1059958"/>
              <a:gd name="connsiteX108" fmla="*/ 4982547 w 5340843"/>
              <a:gd name="connsiteY108" fmla="*/ 1007707 h 1059958"/>
              <a:gd name="connsiteX109" fmla="*/ 5087050 w 5340843"/>
              <a:gd name="connsiteY109" fmla="*/ 1007707 h 1059958"/>
              <a:gd name="connsiteX110" fmla="*/ 5087050 w 5340843"/>
              <a:gd name="connsiteY110" fmla="*/ 1030100 h 1059958"/>
              <a:gd name="connsiteX111" fmla="*/ 5251269 w 5340843"/>
              <a:gd name="connsiteY111" fmla="*/ 1030100 h 1059958"/>
              <a:gd name="connsiteX112" fmla="*/ 5251269 w 5340843"/>
              <a:gd name="connsiteY112" fmla="*/ 1059958 h 1059958"/>
              <a:gd name="connsiteX113" fmla="*/ 5340843 w 5340843"/>
              <a:gd name="connsiteY113" fmla="*/ 1059958 h 105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5340843" h="1059958">
                <a:moveTo>
                  <a:pt x="0" y="0"/>
                </a:moveTo>
                <a:lnTo>
                  <a:pt x="160487" y="0"/>
                </a:lnTo>
                <a:lnTo>
                  <a:pt x="160487" y="63449"/>
                </a:lnTo>
                <a:lnTo>
                  <a:pt x="302312" y="63449"/>
                </a:lnTo>
                <a:lnTo>
                  <a:pt x="302312" y="93307"/>
                </a:lnTo>
                <a:lnTo>
                  <a:pt x="403083" y="93307"/>
                </a:lnTo>
                <a:lnTo>
                  <a:pt x="403083" y="123165"/>
                </a:lnTo>
                <a:lnTo>
                  <a:pt x="526247" y="123165"/>
                </a:lnTo>
                <a:lnTo>
                  <a:pt x="526247" y="153023"/>
                </a:lnTo>
                <a:lnTo>
                  <a:pt x="627017" y="153023"/>
                </a:lnTo>
                <a:lnTo>
                  <a:pt x="627017" y="167952"/>
                </a:lnTo>
                <a:lnTo>
                  <a:pt x="671804" y="167952"/>
                </a:lnTo>
                <a:lnTo>
                  <a:pt x="671804" y="167952"/>
                </a:lnTo>
                <a:lnTo>
                  <a:pt x="671804" y="190345"/>
                </a:lnTo>
                <a:lnTo>
                  <a:pt x="753914" y="190345"/>
                </a:lnTo>
                <a:lnTo>
                  <a:pt x="753914" y="223935"/>
                </a:lnTo>
                <a:lnTo>
                  <a:pt x="813630" y="223935"/>
                </a:lnTo>
                <a:lnTo>
                  <a:pt x="813630" y="223935"/>
                </a:lnTo>
                <a:lnTo>
                  <a:pt x="813630" y="227667"/>
                </a:lnTo>
                <a:lnTo>
                  <a:pt x="892007" y="227667"/>
                </a:lnTo>
                <a:lnTo>
                  <a:pt x="892007" y="250061"/>
                </a:lnTo>
                <a:lnTo>
                  <a:pt x="959187" y="250061"/>
                </a:lnTo>
                <a:lnTo>
                  <a:pt x="959187" y="276187"/>
                </a:lnTo>
                <a:lnTo>
                  <a:pt x="1033832" y="276187"/>
                </a:lnTo>
                <a:lnTo>
                  <a:pt x="1041297" y="283652"/>
                </a:lnTo>
                <a:lnTo>
                  <a:pt x="1097280" y="283652"/>
                </a:lnTo>
                <a:lnTo>
                  <a:pt x="1097280" y="313509"/>
                </a:lnTo>
                <a:lnTo>
                  <a:pt x="1194319" y="313509"/>
                </a:lnTo>
                <a:lnTo>
                  <a:pt x="1194319" y="343367"/>
                </a:lnTo>
                <a:lnTo>
                  <a:pt x="1246570" y="343367"/>
                </a:lnTo>
                <a:lnTo>
                  <a:pt x="1246570" y="343367"/>
                </a:lnTo>
                <a:lnTo>
                  <a:pt x="1324947" y="343367"/>
                </a:lnTo>
                <a:lnTo>
                  <a:pt x="1343608" y="362028"/>
                </a:lnTo>
                <a:lnTo>
                  <a:pt x="1410789" y="362028"/>
                </a:lnTo>
                <a:lnTo>
                  <a:pt x="1410789" y="384422"/>
                </a:lnTo>
                <a:lnTo>
                  <a:pt x="1474237" y="384422"/>
                </a:lnTo>
                <a:lnTo>
                  <a:pt x="1474237" y="406815"/>
                </a:lnTo>
                <a:lnTo>
                  <a:pt x="1556346" y="406815"/>
                </a:lnTo>
                <a:lnTo>
                  <a:pt x="1556346" y="421744"/>
                </a:lnTo>
                <a:lnTo>
                  <a:pt x="1642188" y="421744"/>
                </a:lnTo>
                <a:lnTo>
                  <a:pt x="1642188" y="455334"/>
                </a:lnTo>
                <a:lnTo>
                  <a:pt x="1769084" y="455334"/>
                </a:lnTo>
                <a:lnTo>
                  <a:pt x="1769084" y="466531"/>
                </a:lnTo>
                <a:lnTo>
                  <a:pt x="1817604" y="466531"/>
                </a:lnTo>
                <a:lnTo>
                  <a:pt x="1817604" y="485192"/>
                </a:lnTo>
                <a:lnTo>
                  <a:pt x="1858658" y="485192"/>
                </a:lnTo>
                <a:lnTo>
                  <a:pt x="1858658" y="485192"/>
                </a:lnTo>
                <a:lnTo>
                  <a:pt x="1922106" y="485192"/>
                </a:lnTo>
                <a:lnTo>
                  <a:pt x="1922106" y="518783"/>
                </a:lnTo>
                <a:lnTo>
                  <a:pt x="2015413" y="518783"/>
                </a:lnTo>
                <a:lnTo>
                  <a:pt x="2015413" y="537444"/>
                </a:lnTo>
                <a:lnTo>
                  <a:pt x="2104986" y="537444"/>
                </a:lnTo>
                <a:lnTo>
                  <a:pt x="2104986" y="567302"/>
                </a:lnTo>
                <a:lnTo>
                  <a:pt x="2220686" y="567302"/>
                </a:lnTo>
                <a:lnTo>
                  <a:pt x="2220686" y="567302"/>
                </a:lnTo>
                <a:lnTo>
                  <a:pt x="2299063" y="567302"/>
                </a:lnTo>
                <a:lnTo>
                  <a:pt x="2299063" y="567302"/>
                </a:lnTo>
                <a:lnTo>
                  <a:pt x="2299063" y="582231"/>
                </a:lnTo>
                <a:lnTo>
                  <a:pt x="2407298" y="582231"/>
                </a:lnTo>
                <a:lnTo>
                  <a:pt x="2392369" y="597160"/>
                </a:lnTo>
                <a:lnTo>
                  <a:pt x="2478211" y="597160"/>
                </a:lnTo>
                <a:lnTo>
                  <a:pt x="2478211" y="615821"/>
                </a:lnTo>
                <a:lnTo>
                  <a:pt x="2653626" y="615821"/>
                </a:lnTo>
                <a:lnTo>
                  <a:pt x="2653626" y="641947"/>
                </a:lnTo>
                <a:lnTo>
                  <a:pt x="2739468" y="641947"/>
                </a:lnTo>
                <a:lnTo>
                  <a:pt x="2739468" y="641947"/>
                </a:lnTo>
                <a:lnTo>
                  <a:pt x="2739468" y="641947"/>
                </a:lnTo>
                <a:lnTo>
                  <a:pt x="2724539" y="656876"/>
                </a:lnTo>
                <a:lnTo>
                  <a:pt x="2821577" y="656876"/>
                </a:lnTo>
                <a:lnTo>
                  <a:pt x="2821577" y="675537"/>
                </a:lnTo>
                <a:lnTo>
                  <a:pt x="2899955" y="675537"/>
                </a:lnTo>
                <a:lnTo>
                  <a:pt x="2899955" y="694198"/>
                </a:lnTo>
                <a:lnTo>
                  <a:pt x="2970867" y="694198"/>
                </a:lnTo>
                <a:lnTo>
                  <a:pt x="2970867" y="709127"/>
                </a:lnTo>
                <a:lnTo>
                  <a:pt x="3127621" y="709127"/>
                </a:lnTo>
                <a:lnTo>
                  <a:pt x="3127621" y="709127"/>
                </a:lnTo>
                <a:lnTo>
                  <a:pt x="3183605" y="709127"/>
                </a:lnTo>
                <a:lnTo>
                  <a:pt x="3183605" y="750182"/>
                </a:lnTo>
                <a:lnTo>
                  <a:pt x="3295573" y="750182"/>
                </a:lnTo>
                <a:lnTo>
                  <a:pt x="3295573" y="776307"/>
                </a:lnTo>
                <a:lnTo>
                  <a:pt x="3396343" y="776307"/>
                </a:lnTo>
                <a:lnTo>
                  <a:pt x="3396343" y="776307"/>
                </a:lnTo>
                <a:lnTo>
                  <a:pt x="3500846" y="776307"/>
                </a:lnTo>
                <a:lnTo>
                  <a:pt x="3500846" y="806165"/>
                </a:lnTo>
                <a:lnTo>
                  <a:pt x="3564294" y="806165"/>
                </a:lnTo>
                <a:lnTo>
                  <a:pt x="3564294" y="821094"/>
                </a:lnTo>
                <a:lnTo>
                  <a:pt x="3717316" y="821094"/>
                </a:lnTo>
                <a:lnTo>
                  <a:pt x="3717316" y="821094"/>
                </a:lnTo>
                <a:lnTo>
                  <a:pt x="3717316" y="847220"/>
                </a:lnTo>
                <a:lnTo>
                  <a:pt x="3769568" y="847220"/>
                </a:lnTo>
                <a:lnTo>
                  <a:pt x="3769568" y="854685"/>
                </a:lnTo>
                <a:lnTo>
                  <a:pt x="3986038" y="854685"/>
                </a:lnTo>
                <a:lnTo>
                  <a:pt x="3974841" y="865882"/>
                </a:lnTo>
                <a:lnTo>
                  <a:pt x="4139060" y="865882"/>
                </a:lnTo>
                <a:lnTo>
                  <a:pt x="4139060" y="884543"/>
                </a:lnTo>
                <a:lnTo>
                  <a:pt x="4292082" y="884543"/>
                </a:lnTo>
                <a:lnTo>
                  <a:pt x="4303279" y="895740"/>
                </a:lnTo>
                <a:lnTo>
                  <a:pt x="4381656" y="895740"/>
                </a:lnTo>
                <a:lnTo>
                  <a:pt x="4381656" y="921865"/>
                </a:lnTo>
                <a:lnTo>
                  <a:pt x="4516017" y="921865"/>
                </a:lnTo>
                <a:lnTo>
                  <a:pt x="4516017" y="944258"/>
                </a:lnTo>
                <a:lnTo>
                  <a:pt x="4568268" y="944258"/>
                </a:lnTo>
                <a:lnTo>
                  <a:pt x="4568268" y="944258"/>
                </a:lnTo>
                <a:lnTo>
                  <a:pt x="4743684" y="944258"/>
                </a:lnTo>
                <a:lnTo>
                  <a:pt x="4743684" y="977849"/>
                </a:lnTo>
                <a:lnTo>
                  <a:pt x="4810864" y="977849"/>
                </a:lnTo>
                <a:lnTo>
                  <a:pt x="4810864" y="981581"/>
                </a:lnTo>
                <a:lnTo>
                  <a:pt x="4982547" y="981581"/>
                </a:lnTo>
                <a:lnTo>
                  <a:pt x="4982547" y="1007707"/>
                </a:lnTo>
                <a:lnTo>
                  <a:pt x="5087050" y="1007707"/>
                </a:lnTo>
                <a:lnTo>
                  <a:pt x="5087050" y="1030100"/>
                </a:lnTo>
                <a:lnTo>
                  <a:pt x="5251269" y="1030100"/>
                </a:lnTo>
                <a:lnTo>
                  <a:pt x="5251269" y="1059958"/>
                </a:lnTo>
                <a:lnTo>
                  <a:pt x="5340843" y="1059958"/>
                </a:lnTo>
              </a:path>
            </a:pathLst>
          </a:custGeom>
          <a:noFill/>
          <a:ln w="28575">
            <a:solidFill>
              <a:schemeClr val="accent5"/>
            </a:solidFill>
            <a:miter lim="800000"/>
            <a:headEnd/>
            <a:tailEnd/>
          </a:ln>
        </p:spPr>
        <p:txBody>
          <a:bodyPr anchor="ctr"/>
          <a:lstStyle/>
          <a:p>
            <a:pPr algn="ctr" defTabSz="914400" eaLnBrk="1" fontAlgn="auto" hangingPunct="1">
              <a:spcBef>
                <a:spcPts val="0"/>
              </a:spcBef>
              <a:spcAft>
                <a:spcPts val="0"/>
              </a:spcAft>
              <a:defRPr/>
            </a:pPr>
            <a:endParaRPr lang="en-US" sz="1800" dirty="0">
              <a:solidFill>
                <a:srgbClr val="FFFFFF"/>
              </a:solidFill>
              <a:latin typeface="Arial"/>
              <a:ea typeface="+mj-ea"/>
              <a:cs typeface="+mj-cs"/>
              <a:sym typeface="Helvetica"/>
            </a:endParaRPr>
          </a:p>
        </p:txBody>
      </p:sp>
      <p:sp>
        <p:nvSpPr>
          <p:cNvPr id="160" name="Freeform: Shape 159">
            <a:extLst>
              <a:ext uri="{FF2B5EF4-FFF2-40B4-BE49-F238E27FC236}">
                <a16:creationId xmlns:a16="http://schemas.microsoft.com/office/drawing/2014/main" id="{31CB975B-C774-4467-9279-D017EE78341F}"/>
              </a:ext>
            </a:extLst>
          </p:cNvPr>
          <p:cNvSpPr/>
          <p:nvPr/>
        </p:nvSpPr>
        <p:spPr bwMode="auto">
          <a:xfrm>
            <a:off x="1287463" y="2193925"/>
            <a:ext cx="5334000" cy="866775"/>
          </a:xfrm>
          <a:custGeom>
            <a:avLst/>
            <a:gdLst>
              <a:gd name="connsiteX0" fmla="*/ 0 w 5333378"/>
              <a:gd name="connsiteY0" fmla="*/ 0 h 865881"/>
              <a:gd name="connsiteX1" fmla="*/ 55984 w 5333378"/>
              <a:gd name="connsiteY1" fmla="*/ 0 h 865881"/>
              <a:gd name="connsiteX2" fmla="*/ 55984 w 5333378"/>
              <a:gd name="connsiteY2" fmla="*/ 41055 h 865881"/>
              <a:gd name="connsiteX3" fmla="*/ 212738 w 5333378"/>
              <a:gd name="connsiteY3" fmla="*/ 41055 h 865881"/>
              <a:gd name="connsiteX4" fmla="*/ 212738 w 5333378"/>
              <a:gd name="connsiteY4" fmla="*/ 41055 h 865881"/>
              <a:gd name="connsiteX5" fmla="*/ 220203 w 5333378"/>
              <a:gd name="connsiteY5" fmla="*/ 48520 h 865881"/>
              <a:gd name="connsiteX6" fmla="*/ 362028 w 5333378"/>
              <a:gd name="connsiteY6" fmla="*/ 48520 h 865881"/>
              <a:gd name="connsiteX7" fmla="*/ 362028 w 5333378"/>
              <a:gd name="connsiteY7" fmla="*/ 78377 h 865881"/>
              <a:gd name="connsiteX8" fmla="*/ 488925 w 5333378"/>
              <a:gd name="connsiteY8" fmla="*/ 78377 h 865881"/>
              <a:gd name="connsiteX9" fmla="*/ 488925 w 5333378"/>
              <a:gd name="connsiteY9" fmla="*/ 78377 h 865881"/>
              <a:gd name="connsiteX10" fmla="*/ 488925 w 5333378"/>
              <a:gd name="connsiteY10" fmla="*/ 108235 h 865881"/>
              <a:gd name="connsiteX11" fmla="*/ 612089 w 5333378"/>
              <a:gd name="connsiteY11" fmla="*/ 108235 h 865881"/>
              <a:gd name="connsiteX12" fmla="*/ 612089 w 5333378"/>
              <a:gd name="connsiteY12" fmla="*/ 134361 h 865881"/>
              <a:gd name="connsiteX13" fmla="*/ 742717 w 5333378"/>
              <a:gd name="connsiteY13" fmla="*/ 134361 h 865881"/>
              <a:gd name="connsiteX14" fmla="*/ 802433 w 5333378"/>
              <a:gd name="connsiteY14" fmla="*/ 134361 h 865881"/>
              <a:gd name="connsiteX15" fmla="*/ 802433 w 5333378"/>
              <a:gd name="connsiteY15" fmla="*/ 134361 h 865881"/>
              <a:gd name="connsiteX16" fmla="*/ 802433 w 5333378"/>
              <a:gd name="connsiteY16" fmla="*/ 153022 h 865881"/>
              <a:gd name="connsiteX17" fmla="*/ 888275 w 5333378"/>
              <a:gd name="connsiteY17" fmla="*/ 153022 h 865881"/>
              <a:gd name="connsiteX18" fmla="*/ 888275 w 5333378"/>
              <a:gd name="connsiteY18" fmla="*/ 167951 h 865881"/>
              <a:gd name="connsiteX19" fmla="*/ 944258 w 5333378"/>
              <a:gd name="connsiteY19" fmla="*/ 167951 h 865881"/>
              <a:gd name="connsiteX20" fmla="*/ 944258 w 5333378"/>
              <a:gd name="connsiteY20" fmla="*/ 182880 h 865881"/>
              <a:gd name="connsiteX21" fmla="*/ 1089816 w 5333378"/>
              <a:gd name="connsiteY21" fmla="*/ 182880 h 865881"/>
              <a:gd name="connsiteX22" fmla="*/ 1089816 w 5333378"/>
              <a:gd name="connsiteY22" fmla="*/ 201541 h 865881"/>
              <a:gd name="connsiteX23" fmla="*/ 1235374 w 5333378"/>
              <a:gd name="connsiteY23" fmla="*/ 201541 h 865881"/>
              <a:gd name="connsiteX24" fmla="*/ 1235374 w 5333378"/>
              <a:gd name="connsiteY24" fmla="*/ 231399 h 865881"/>
              <a:gd name="connsiteX25" fmla="*/ 1399592 w 5333378"/>
              <a:gd name="connsiteY25" fmla="*/ 231399 h 865881"/>
              <a:gd name="connsiteX26" fmla="*/ 1399592 w 5333378"/>
              <a:gd name="connsiteY26" fmla="*/ 257525 h 865881"/>
              <a:gd name="connsiteX27" fmla="*/ 1463040 w 5333378"/>
              <a:gd name="connsiteY27" fmla="*/ 257525 h 865881"/>
              <a:gd name="connsiteX28" fmla="*/ 1463040 w 5333378"/>
              <a:gd name="connsiteY28" fmla="*/ 272454 h 865881"/>
              <a:gd name="connsiteX29" fmla="*/ 1694440 w 5333378"/>
              <a:gd name="connsiteY29" fmla="*/ 272454 h 865881"/>
              <a:gd name="connsiteX30" fmla="*/ 1694440 w 5333378"/>
              <a:gd name="connsiteY30" fmla="*/ 291115 h 865881"/>
              <a:gd name="connsiteX31" fmla="*/ 1750423 w 5333378"/>
              <a:gd name="connsiteY31" fmla="*/ 291115 h 865881"/>
              <a:gd name="connsiteX32" fmla="*/ 1750423 w 5333378"/>
              <a:gd name="connsiteY32" fmla="*/ 306044 h 865881"/>
              <a:gd name="connsiteX33" fmla="*/ 1828800 w 5333378"/>
              <a:gd name="connsiteY33" fmla="*/ 306044 h 865881"/>
              <a:gd name="connsiteX34" fmla="*/ 1828800 w 5333378"/>
              <a:gd name="connsiteY34" fmla="*/ 328438 h 865881"/>
              <a:gd name="connsiteX35" fmla="*/ 1914642 w 5333378"/>
              <a:gd name="connsiteY35" fmla="*/ 328438 h 865881"/>
              <a:gd name="connsiteX36" fmla="*/ 1914642 w 5333378"/>
              <a:gd name="connsiteY36" fmla="*/ 339634 h 865881"/>
              <a:gd name="connsiteX37" fmla="*/ 2052735 w 5333378"/>
              <a:gd name="connsiteY37" fmla="*/ 339634 h 865881"/>
              <a:gd name="connsiteX38" fmla="*/ 2052735 w 5333378"/>
              <a:gd name="connsiteY38" fmla="*/ 365760 h 865881"/>
              <a:gd name="connsiteX39" fmla="*/ 2127380 w 5333378"/>
              <a:gd name="connsiteY39" fmla="*/ 365760 h 865881"/>
              <a:gd name="connsiteX40" fmla="*/ 2127380 w 5333378"/>
              <a:gd name="connsiteY40" fmla="*/ 388153 h 865881"/>
              <a:gd name="connsiteX41" fmla="*/ 2299063 w 5333378"/>
              <a:gd name="connsiteY41" fmla="*/ 388153 h 865881"/>
              <a:gd name="connsiteX42" fmla="*/ 2287867 w 5333378"/>
              <a:gd name="connsiteY42" fmla="*/ 399349 h 865881"/>
              <a:gd name="connsiteX43" fmla="*/ 2358779 w 5333378"/>
              <a:gd name="connsiteY43" fmla="*/ 399349 h 865881"/>
              <a:gd name="connsiteX44" fmla="*/ 2358779 w 5333378"/>
              <a:gd name="connsiteY44" fmla="*/ 410547 h 865881"/>
              <a:gd name="connsiteX45" fmla="*/ 2433424 w 5333378"/>
              <a:gd name="connsiteY45" fmla="*/ 410547 h 865881"/>
              <a:gd name="connsiteX46" fmla="*/ 2433424 w 5333378"/>
              <a:gd name="connsiteY46" fmla="*/ 436673 h 865881"/>
              <a:gd name="connsiteX47" fmla="*/ 2567785 w 5333378"/>
              <a:gd name="connsiteY47" fmla="*/ 436673 h 865881"/>
              <a:gd name="connsiteX48" fmla="*/ 2567785 w 5333378"/>
              <a:gd name="connsiteY48" fmla="*/ 459066 h 865881"/>
              <a:gd name="connsiteX49" fmla="*/ 2802916 w 5333378"/>
              <a:gd name="connsiteY49" fmla="*/ 459066 h 865881"/>
              <a:gd name="connsiteX50" fmla="*/ 2802916 w 5333378"/>
              <a:gd name="connsiteY50" fmla="*/ 477727 h 865881"/>
              <a:gd name="connsiteX51" fmla="*/ 2888758 w 5333378"/>
              <a:gd name="connsiteY51" fmla="*/ 477727 h 865881"/>
              <a:gd name="connsiteX52" fmla="*/ 2888758 w 5333378"/>
              <a:gd name="connsiteY52" fmla="*/ 496389 h 865881"/>
              <a:gd name="connsiteX53" fmla="*/ 3041780 w 5333378"/>
              <a:gd name="connsiteY53" fmla="*/ 496389 h 865881"/>
              <a:gd name="connsiteX54" fmla="*/ 3041780 w 5333378"/>
              <a:gd name="connsiteY54" fmla="*/ 522514 h 865881"/>
              <a:gd name="connsiteX55" fmla="*/ 3108960 w 5333378"/>
              <a:gd name="connsiteY55" fmla="*/ 522514 h 865881"/>
              <a:gd name="connsiteX56" fmla="*/ 3108960 w 5333378"/>
              <a:gd name="connsiteY56" fmla="*/ 522514 h 865881"/>
              <a:gd name="connsiteX57" fmla="*/ 3183605 w 5333378"/>
              <a:gd name="connsiteY57" fmla="*/ 522514 h 865881"/>
              <a:gd name="connsiteX58" fmla="*/ 3183605 w 5333378"/>
              <a:gd name="connsiteY58" fmla="*/ 552372 h 865881"/>
              <a:gd name="connsiteX59" fmla="*/ 3291840 w 5333378"/>
              <a:gd name="connsiteY59" fmla="*/ 552372 h 865881"/>
              <a:gd name="connsiteX60" fmla="*/ 3291840 w 5333378"/>
              <a:gd name="connsiteY60" fmla="*/ 552372 h 865881"/>
              <a:gd name="connsiteX61" fmla="*/ 3385147 w 5333378"/>
              <a:gd name="connsiteY61" fmla="*/ 552372 h 865881"/>
              <a:gd name="connsiteX62" fmla="*/ 3385147 w 5333378"/>
              <a:gd name="connsiteY62" fmla="*/ 589695 h 865881"/>
              <a:gd name="connsiteX63" fmla="*/ 3426201 w 5333378"/>
              <a:gd name="connsiteY63" fmla="*/ 585962 h 865881"/>
              <a:gd name="connsiteX64" fmla="*/ 3485917 w 5333378"/>
              <a:gd name="connsiteY64" fmla="*/ 585962 h 865881"/>
              <a:gd name="connsiteX65" fmla="*/ 3485917 w 5333378"/>
              <a:gd name="connsiteY65" fmla="*/ 597159 h 865881"/>
              <a:gd name="connsiteX66" fmla="*/ 3694923 w 5333378"/>
              <a:gd name="connsiteY66" fmla="*/ 597159 h 865881"/>
              <a:gd name="connsiteX67" fmla="*/ 3694923 w 5333378"/>
              <a:gd name="connsiteY67" fmla="*/ 615820 h 865881"/>
              <a:gd name="connsiteX68" fmla="*/ 3765836 w 5333378"/>
              <a:gd name="connsiteY68" fmla="*/ 615820 h 865881"/>
              <a:gd name="connsiteX69" fmla="*/ 3765836 w 5333378"/>
              <a:gd name="connsiteY69" fmla="*/ 645678 h 865881"/>
              <a:gd name="connsiteX70" fmla="*/ 3915125 w 5333378"/>
              <a:gd name="connsiteY70" fmla="*/ 645678 h 865881"/>
              <a:gd name="connsiteX71" fmla="*/ 3915125 w 5333378"/>
              <a:gd name="connsiteY71" fmla="*/ 668072 h 865881"/>
              <a:gd name="connsiteX72" fmla="*/ 4071880 w 5333378"/>
              <a:gd name="connsiteY72" fmla="*/ 668072 h 865881"/>
              <a:gd name="connsiteX73" fmla="*/ 4071880 w 5333378"/>
              <a:gd name="connsiteY73" fmla="*/ 668072 h 865881"/>
              <a:gd name="connsiteX74" fmla="*/ 4071880 w 5333378"/>
              <a:gd name="connsiteY74" fmla="*/ 668072 h 865881"/>
              <a:gd name="connsiteX75" fmla="*/ 4071880 w 5333378"/>
              <a:gd name="connsiteY75" fmla="*/ 683001 h 865881"/>
              <a:gd name="connsiteX76" fmla="*/ 4142792 w 5333378"/>
              <a:gd name="connsiteY76" fmla="*/ 683001 h 865881"/>
              <a:gd name="connsiteX77" fmla="*/ 4142792 w 5333378"/>
              <a:gd name="connsiteY77" fmla="*/ 701662 h 865881"/>
              <a:gd name="connsiteX78" fmla="*/ 4288350 w 5333378"/>
              <a:gd name="connsiteY78" fmla="*/ 701662 h 865881"/>
              <a:gd name="connsiteX79" fmla="*/ 4288350 w 5333378"/>
              <a:gd name="connsiteY79" fmla="*/ 709127 h 865881"/>
              <a:gd name="connsiteX80" fmla="*/ 4433907 w 5333378"/>
              <a:gd name="connsiteY80" fmla="*/ 709127 h 865881"/>
              <a:gd name="connsiteX81" fmla="*/ 4433907 w 5333378"/>
              <a:gd name="connsiteY81" fmla="*/ 731520 h 865881"/>
              <a:gd name="connsiteX82" fmla="*/ 4534678 w 5333378"/>
              <a:gd name="connsiteY82" fmla="*/ 731520 h 865881"/>
              <a:gd name="connsiteX83" fmla="*/ 4534678 w 5333378"/>
              <a:gd name="connsiteY83" fmla="*/ 731520 h 865881"/>
              <a:gd name="connsiteX84" fmla="*/ 4635449 w 5333378"/>
              <a:gd name="connsiteY84" fmla="*/ 731520 h 865881"/>
              <a:gd name="connsiteX85" fmla="*/ 4635449 w 5333378"/>
              <a:gd name="connsiteY85" fmla="*/ 761378 h 865881"/>
              <a:gd name="connsiteX86" fmla="*/ 4721290 w 5333378"/>
              <a:gd name="connsiteY86" fmla="*/ 761378 h 865881"/>
              <a:gd name="connsiteX87" fmla="*/ 4721290 w 5333378"/>
              <a:gd name="connsiteY87" fmla="*/ 791236 h 865881"/>
              <a:gd name="connsiteX88" fmla="*/ 4814596 w 5333378"/>
              <a:gd name="connsiteY88" fmla="*/ 791236 h 865881"/>
              <a:gd name="connsiteX89" fmla="*/ 4814596 w 5333378"/>
              <a:gd name="connsiteY89" fmla="*/ 791236 h 865881"/>
              <a:gd name="connsiteX90" fmla="*/ 4911635 w 5333378"/>
              <a:gd name="connsiteY90" fmla="*/ 791236 h 865881"/>
              <a:gd name="connsiteX91" fmla="*/ 4911635 w 5333378"/>
              <a:gd name="connsiteY91" fmla="*/ 821094 h 865881"/>
              <a:gd name="connsiteX92" fmla="*/ 5072121 w 5333378"/>
              <a:gd name="connsiteY92" fmla="*/ 821094 h 865881"/>
              <a:gd name="connsiteX93" fmla="*/ 5072121 w 5333378"/>
              <a:gd name="connsiteY93" fmla="*/ 821094 h 865881"/>
              <a:gd name="connsiteX94" fmla="*/ 5161695 w 5333378"/>
              <a:gd name="connsiteY94" fmla="*/ 821094 h 865881"/>
              <a:gd name="connsiteX95" fmla="*/ 5161695 w 5333378"/>
              <a:gd name="connsiteY95" fmla="*/ 865881 h 865881"/>
              <a:gd name="connsiteX96" fmla="*/ 5333378 w 5333378"/>
              <a:gd name="connsiteY96" fmla="*/ 865881 h 86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5333378" h="865881">
                <a:moveTo>
                  <a:pt x="0" y="0"/>
                </a:moveTo>
                <a:lnTo>
                  <a:pt x="55984" y="0"/>
                </a:lnTo>
                <a:lnTo>
                  <a:pt x="55984" y="41055"/>
                </a:lnTo>
                <a:lnTo>
                  <a:pt x="212738" y="41055"/>
                </a:lnTo>
                <a:lnTo>
                  <a:pt x="212738" y="41055"/>
                </a:lnTo>
                <a:lnTo>
                  <a:pt x="220203" y="48520"/>
                </a:lnTo>
                <a:lnTo>
                  <a:pt x="362028" y="48520"/>
                </a:lnTo>
                <a:lnTo>
                  <a:pt x="362028" y="78377"/>
                </a:lnTo>
                <a:lnTo>
                  <a:pt x="488925" y="78377"/>
                </a:lnTo>
                <a:lnTo>
                  <a:pt x="488925" y="78377"/>
                </a:lnTo>
                <a:lnTo>
                  <a:pt x="488925" y="108235"/>
                </a:lnTo>
                <a:lnTo>
                  <a:pt x="612089" y="108235"/>
                </a:lnTo>
                <a:lnTo>
                  <a:pt x="612089" y="134361"/>
                </a:lnTo>
                <a:lnTo>
                  <a:pt x="742717" y="134361"/>
                </a:lnTo>
                <a:lnTo>
                  <a:pt x="802433" y="134361"/>
                </a:lnTo>
                <a:lnTo>
                  <a:pt x="802433" y="134361"/>
                </a:lnTo>
                <a:lnTo>
                  <a:pt x="802433" y="153022"/>
                </a:lnTo>
                <a:lnTo>
                  <a:pt x="888275" y="153022"/>
                </a:lnTo>
                <a:lnTo>
                  <a:pt x="888275" y="167951"/>
                </a:lnTo>
                <a:lnTo>
                  <a:pt x="944258" y="167951"/>
                </a:lnTo>
                <a:lnTo>
                  <a:pt x="944258" y="182880"/>
                </a:lnTo>
                <a:lnTo>
                  <a:pt x="1089816" y="182880"/>
                </a:lnTo>
                <a:lnTo>
                  <a:pt x="1089816" y="201541"/>
                </a:lnTo>
                <a:lnTo>
                  <a:pt x="1235374" y="201541"/>
                </a:lnTo>
                <a:lnTo>
                  <a:pt x="1235374" y="231399"/>
                </a:lnTo>
                <a:lnTo>
                  <a:pt x="1399592" y="231399"/>
                </a:lnTo>
                <a:lnTo>
                  <a:pt x="1399592" y="257525"/>
                </a:lnTo>
                <a:lnTo>
                  <a:pt x="1463040" y="257525"/>
                </a:lnTo>
                <a:lnTo>
                  <a:pt x="1463040" y="272454"/>
                </a:lnTo>
                <a:lnTo>
                  <a:pt x="1694440" y="272454"/>
                </a:lnTo>
                <a:lnTo>
                  <a:pt x="1694440" y="291115"/>
                </a:lnTo>
                <a:lnTo>
                  <a:pt x="1750423" y="291115"/>
                </a:lnTo>
                <a:lnTo>
                  <a:pt x="1750423" y="306044"/>
                </a:lnTo>
                <a:lnTo>
                  <a:pt x="1828800" y="306044"/>
                </a:lnTo>
                <a:lnTo>
                  <a:pt x="1828800" y="328438"/>
                </a:lnTo>
                <a:lnTo>
                  <a:pt x="1914642" y="328438"/>
                </a:lnTo>
                <a:lnTo>
                  <a:pt x="1914642" y="339634"/>
                </a:lnTo>
                <a:lnTo>
                  <a:pt x="2052735" y="339634"/>
                </a:lnTo>
                <a:lnTo>
                  <a:pt x="2052735" y="365760"/>
                </a:lnTo>
                <a:lnTo>
                  <a:pt x="2127380" y="365760"/>
                </a:lnTo>
                <a:lnTo>
                  <a:pt x="2127380" y="388153"/>
                </a:lnTo>
                <a:lnTo>
                  <a:pt x="2299063" y="388153"/>
                </a:lnTo>
                <a:lnTo>
                  <a:pt x="2287867" y="399349"/>
                </a:lnTo>
                <a:lnTo>
                  <a:pt x="2358779" y="399349"/>
                </a:lnTo>
                <a:lnTo>
                  <a:pt x="2358779" y="410547"/>
                </a:lnTo>
                <a:lnTo>
                  <a:pt x="2433424" y="410547"/>
                </a:lnTo>
                <a:lnTo>
                  <a:pt x="2433424" y="436673"/>
                </a:lnTo>
                <a:lnTo>
                  <a:pt x="2567785" y="436673"/>
                </a:lnTo>
                <a:lnTo>
                  <a:pt x="2567785" y="459066"/>
                </a:lnTo>
                <a:lnTo>
                  <a:pt x="2802916" y="459066"/>
                </a:lnTo>
                <a:lnTo>
                  <a:pt x="2802916" y="477727"/>
                </a:lnTo>
                <a:lnTo>
                  <a:pt x="2888758" y="477727"/>
                </a:lnTo>
                <a:lnTo>
                  <a:pt x="2888758" y="496389"/>
                </a:lnTo>
                <a:lnTo>
                  <a:pt x="3041780" y="496389"/>
                </a:lnTo>
                <a:lnTo>
                  <a:pt x="3041780" y="522514"/>
                </a:lnTo>
                <a:lnTo>
                  <a:pt x="3108960" y="522514"/>
                </a:lnTo>
                <a:lnTo>
                  <a:pt x="3108960" y="522514"/>
                </a:lnTo>
                <a:lnTo>
                  <a:pt x="3183605" y="522514"/>
                </a:lnTo>
                <a:lnTo>
                  <a:pt x="3183605" y="552372"/>
                </a:lnTo>
                <a:lnTo>
                  <a:pt x="3291840" y="552372"/>
                </a:lnTo>
                <a:lnTo>
                  <a:pt x="3291840" y="552372"/>
                </a:lnTo>
                <a:lnTo>
                  <a:pt x="3385147" y="552372"/>
                </a:lnTo>
                <a:lnTo>
                  <a:pt x="3385147" y="589695"/>
                </a:lnTo>
                <a:lnTo>
                  <a:pt x="3426201" y="585962"/>
                </a:lnTo>
                <a:lnTo>
                  <a:pt x="3485917" y="585962"/>
                </a:lnTo>
                <a:lnTo>
                  <a:pt x="3485917" y="597159"/>
                </a:lnTo>
                <a:lnTo>
                  <a:pt x="3694923" y="597159"/>
                </a:lnTo>
                <a:lnTo>
                  <a:pt x="3694923" y="615820"/>
                </a:lnTo>
                <a:lnTo>
                  <a:pt x="3765836" y="615820"/>
                </a:lnTo>
                <a:lnTo>
                  <a:pt x="3765836" y="645678"/>
                </a:lnTo>
                <a:lnTo>
                  <a:pt x="3915125" y="645678"/>
                </a:lnTo>
                <a:lnTo>
                  <a:pt x="3915125" y="668072"/>
                </a:lnTo>
                <a:lnTo>
                  <a:pt x="4071880" y="668072"/>
                </a:lnTo>
                <a:lnTo>
                  <a:pt x="4071880" y="668072"/>
                </a:lnTo>
                <a:lnTo>
                  <a:pt x="4071880" y="668072"/>
                </a:lnTo>
                <a:lnTo>
                  <a:pt x="4071880" y="683001"/>
                </a:lnTo>
                <a:lnTo>
                  <a:pt x="4142792" y="683001"/>
                </a:lnTo>
                <a:lnTo>
                  <a:pt x="4142792" y="701662"/>
                </a:lnTo>
                <a:lnTo>
                  <a:pt x="4288350" y="701662"/>
                </a:lnTo>
                <a:lnTo>
                  <a:pt x="4288350" y="709127"/>
                </a:lnTo>
                <a:lnTo>
                  <a:pt x="4433907" y="709127"/>
                </a:lnTo>
                <a:lnTo>
                  <a:pt x="4433907" y="731520"/>
                </a:lnTo>
                <a:lnTo>
                  <a:pt x="4534678" y="731520"/>
                </a:lnTo>
                <a:lnTo>
                  <a:pt x="4534678" y="731520"/>
                </a:lnTo>
                <a:lnTo>
                  <a:pt x="4635449" y="731520"/>
                </a:lnTo>
                <a:lnTo>
                  <a:pt x="4635449" y="761378"/>
                </a:lnTo>
                <a:lnTo>
                  <a:pt x="4721290" y="761378"/>
                </a:lnTo>
                <a:lnTo>
                  <a:pt x="4721290" y="791236"/>
                </a:lnTo>
                <a:lnTo>
                  <a:pt x="4814596" y="791236"/>
                </a:lnTo>
                <a:lnTo>
                  <a:pt x="4814596" y="791236"/>
                </a:lnTo>
                <a:lnTo>
                  <a:pt x="4911635" y="791236"/>
                </a:lnTo>
                <a:lnTo>
                  <a:pt x="4911635" y="821094"/>
                </a:lnTo>
                <a:lnTo>
                  <a:pt x="5072121" y="821094"/>
                </a:lnTo>
                <a:lnTo>
                  <a:pt x="5072121" y="821094"/>
                </a:lnTo>
                <a:lnTo>
                  <a:pt x="5161695" y="821094"/>
                </a:lnTo>
                <a:lnTo>
                  <a:pt x="5161695" y="865881"/>
                </a:lnTo>
                <a:lnTo>
                  <a:pt x="5333378" y="865881"/>
                </a:lnTo>
              </a:path>
            </a:pathLst>
          </a:custGeom>
          <a:noFill/>
          <a:ln w="28575">
            <a:solidFill>
              <a:schemeClr val="accent6"/>
            </a:solidFill>
            <a:miter lim="800000"/>
            <a:headEnd/>
            <a:tailEnd/>
          </a:ln>
        </p:spPr>
        <p:txBody>
          <a:bodyPr anchor="ctr"/>
          <a:lstStyle/>
          <a:p>
            <a:pPr algn="ctr" defTabSz="914400" eaLnBrk="1" fontAlgn="auto" hangingPunct="1">
              <a:spcBef>
                <a:spcPts val="0"/>
              </a:spcBef>
              <a:spcAft>
                <a:spcPts val="0"/>
              </a:spcAft>
              <a:defRPr/>
            </a:pPr>
            <a:endParaRPr lang="en-US" sz="1800" dirty="0">
              <a:solidFill>
                <a:srgbClr val="FFFFFF"/>
              </a:solidFill>
              <a:latin typeface="Arial"/>
              <a:ea typeface="+mj-ea"/>
              <a:cs typeface="+mj-cs"/>
              <a:sym typeface="Helvetica"/>
            </a:endParaRPr>
          </a:p>
        </p:txBody>
      </p:sp>
      <p:sp>
        <p:nvSpPr>
          <p:cNvPr id="159" name="Freeform: Shape 158">
            <a:extLst>
              <a:ext uri="{FF2B5EF4-FFF2-40B4-BE49-F238E27FC236}">
                <a16:creationId xmlns:a16="http://schemas.microsoft.com/office/drawing/2014/main" id="{938E26F0-33F7-4BE7-BA0F-B5E6A3B3EED6}"/>
              </a:ext>
            </a:extLst>
          </p:cNvPr>
          <p:cNvSpPr/>
          <p:nvPr/>
        </p:nvSpPr>
        <p:spPr bwMode="auto">
          <a:xfrm>
            <a:off x="1260475" y="2195513"/>
            <a:ext cx="5330825" cy="663575"/>
          </a:xfrm>
          <a:custGeom>
            <a:avLst/>
            <a:gdLst>
              <a:gd name="connsiteX0" fmla="*/ 0 w 5330651"/>
              <a:gd name="connsiteY0" fmla="*/ 0 h 663190"/>
              <a:gd name="connsiteX1" fmla="*/ 180870 w 5330651"/>
              <a:gd name="connsiteY1" fmla="*/ 0 h 663190"/>
              <a:gd name="connsiteX2" fmla="*/ 180870 w 5330651"/>
              <a:gd name="connsiteY2" fmla="*/ 50242 h 663190"/>
              <a:gd name="connsiteX3" fmla="*/ 396910 w 5330651"/>
              <a:gd name="connsiteY3" fmla="*/ 50242 h 663190"/>
              <a:gd name="connsiteX4" fmla="*/ 406958 w 5330651"/>
              <a:gd name="connsiteY4" fmla="*/ 60290 h 663190"/>
              <a:gd name="connsiteX5" fmla="*/ 542611 w 5330651"/>
              <a:gd name="connsiteY5" fmla="*/ 60290 h 663190"/>
              <a:gd name="connsiteX6" fmla="*/ 542611 w 5330651"/>
              <a:gd name="connsiteY6" fmla="*/ 75362 h 663190"/>
              <a:gd name="connsiteX7" fmla="*/ 668216 w 5330651"/>
              <a:gd name="connsiteY7" fmla="*/ 75362 h 663190"/>
              <a:gd name="connsiteX8" fmla="*/ 668216 w 5330651"/>
              <a:gd name="connsiteY8" fmla="*/ 95459 h 663190"/>
              <a:gd name="connsiteX9" fmla="*/ 753627 w 5330651"/>
              <a:gd name="connsiteY9" fmla="*/ 95459 h 663190"/>
              <a:gd name="connsiteX10" fmla="*/ 763675 w 5330651"/>
              <a:gd name="connsiteY10" fmla="*/ 105507 h 663190"/>
              <a:gd name="connsiteX11" fmla="*/ 889279 w 5330651"/>
              <a:gd name="connsiteY11" fmla="*/ 105507 h 663190"/>
              <a:gd name="connsiteX12" fmla="*/ 889279 w 5330651"/>
              <a:gd name="connsiteY12" fmla="*/ 105507 h 663190"/>
              <a:gd name="connsiteX13" fmla="*/ 869183 w 5330651"/>
              <a:gd name="connsiteY13" fmla="*/ 125603 h 663190"/>
              <a:gd name="connsiteX14" fmla="*/ 1055077 w 5330651"/>
              <a:gd name="connsiteY14" fmla="*/ 125603 h 663190"/>
              <a:gd name="connsiteX15" fmla="*/ 1055077 w 5330651"/>
              <a:gd name="connsiteY15" fmla="*/ 150725 h 663190"/>
              <a:gd name="connsiteX16" fmla="*/ 1200778 w 5330651"/>
              <a:gd name="connsiteY16" fmla="*/ 150725 h 663190"/>
              <a:gd name="connsiteX17" fmla="*/ 1190730 w 5330651"/>
              <a:gd name="connsiteY17" fmla="*/ 160773 h 663190"/>
              <a:gd name="connsiteX18" fmla="*/ 1326383 w 5330651"/>
              <a:gd name="connsiteY18" fmla="*/ 160773 h 663190"/>
              <a:gd name="connsiteX19" fmla="*/ 1316334 w 5330651"/>
              <a:gd name="connsiteY19" fmla="*/ 170822 h 663190"/>
              <a:gd name="connsiteX20" fmla="*/ 1482132 w 5330651"/>
              <a:gd name="connsiteY20" fmla="*/ 170822 h 663190"/>
              <a:gd name="connsiteX21" fmla="*/ 1482132 w 5330651"/>
              <a:gd name="connsiteY21" fmla="*/ 170822 h 663190"/>
              <a:gd name="connsiteX22" fmla="*/ 1467059 w 5330651"/>
              <a:gd name="connsiteY22" fmla="*/ 185895 h 663190"/>
              <a:gd name="connsiteX23" fmla="*/ 1557495 w 5330651"/>
              <a:gd name="connsiteY23" fmla="*/ 185895 h 663190"/>
              <a:gd name="connsiteX24" fmla="*/ 1557495 w 5330651"/>
              <a:gd name="connsiteY24" fmla="*/ 205991 h 663190"/>
              <a:gd name="connsiteX25" fmla="*/ 1703196 w 5330651"/>
              <a:gd name="connsiteY25" fmla="*/ 205991 h 663190"/>
              <a:gd name="connsiteX26" fmla="*/ 1703196 w 5330651"/>
              <a:gd name="connsiteY26" fmla="*/ 231112 h 663190"/>
              <a:gd name="connsiteX27" fmla="*/ 1874018 w 5330651"/>
              <a:gd name="connsiteY27" fmla="*/ 231112 h 663190"/>
              <a:gd name="connsiteX28" fmla="*/ 1874018 w 5330651"/>
              <a:gd name="connsiteY28" fmla="*/ 246184 h 663190"/>
              <a:gd name="connsiteX29" fmla="*/ 2009670 w 5330651"/>
              <a:gd name="connsiteY29" fmla="*/ 246184 h 663190"/>
              <a:gd name="connsiteX30" fmla="*/ 1999622 w 5330651"/>
              <a:gd name="connsiteY30" fmla="*/ 256232 h 663190"/>
              <a:gd name="connsiteX31" fmla="*/ 2125227 w 5330651"/>
              <a:gd name="connsiteY31" fmla="*/ 256232 h 663190"/>
              <a:gd name="connsiteX32" fmla="*/ 2125227 w 5330651"/>
              <a:gd name="connsiteY32" fmla="*/ 286378 h 663190"/>
              <a:gd name="connsiteX33" fmla="*/ 2225710 w 5330651"/>
              <a:gd name="connsiteY33" fmla="*/ 286378 h 663190"/>
              <a:gd name="connsiteX34" fmla="*/ 2215662 w 5330651"/>
              <a:gd name="connsiteY34" fmla="*/ 296426 h 663190"/>
              <a:gd name="connsiteX35" fmla="*/ 2381459 w 5330651"/>
              <a:gd name="connsiteY35" fmla="*/ 296426 h 663190"/>
              <a:gd name="connsiteX36" fmla="*/ 2386484 w 5330651"/>
              <a:gd name="connsiteY36" fmla="*/ 301451 h 663190"/>
              <a:gd name="connsiteX37" fmla="*/ 2517112 w 5330651"/>
              <a:gd name="connsiteY37" fmla="*/ 301451 h 663190"/>
              <a:gd name="connsiteX38" fmla="*/ 2517112 w 5330651"/>
              <a:gd name="connsiteY38" fmla="*/ 331595 h 663190"/>
              <a:gd name="connsiteX39" fmla="*/ 2662813 w 5330651"/>
              <a:gd name="connsiteY39" fmla="*/ 331595 h 663190"/>
              <a:gd name="connsiteX40" fmla="*/ 2662813 w 5330651"/>
              <a:gd name="connsiteY40" fmla="*/ 351692 h 663190"/>
              <a:gd name="connsiteX41" fmla="*/ 2823587 w 5330651"/>
              <a:gd name="connsiteY41" fmla="*/ 351692 h 663190"/>
              <a:gd name="connsiteX42" fmla="*/ 2823587 w 5330651"/>
              <a:gd name="connsiteY42" fmla="*/ 366765 h 663190"/>
              <a:gd name="connsiteX43" fmla="*/ 2954216 w 5330651"/>
              <a:gd name="connsiteY43" fmla="*/ 366765 h 663190"/>
              <a:gd name="connsiteX44" fmla="*/ 2954216 w 5330651"/>
              <a:gd name="connsiteY44" fmla="*/ 386861 h 663190"/>
              <a:gd name="connsiteX45" fmla="*/ 3044651 w 5330651"/>
              <a:gd name="connsiteY45" fmla="*/ 386861 h 663190"/>
              <a:gd name="connsiteX46" fmla="*/ 3044651 w 5330651"/>
              <a:gd name="connsiteY46" fmla="*/ 391886 h 663190"/>
              <a:gd name="connsiteX47" fmla="*/ 3170255 w 5330651"/>
              <a:gd name="connsiteY47" fmla="*/ 391886 h 663190"/>
              <a:gd name="connsiteX48" fmla="*/ 3170255 w 5330651"/>
              <a:gd name="connsiteY48" fmla="*/ 411982 h 663190"/>
              <a:gd name="connsiteX49" fmla="*/ 3351125 w 5330651"/>
              <a:gd name="connsiteY49" fmla="*/ 411982 h 663190"/>
              <a:gd name="connsiteX50" fmla="*/ 3351125 w 5330651"/>
              <a:gd name="connsiteY50" fmla="*/ 427055 h 663190"/>
              <a:gd name="connsiteX51" fmla="*/ 3486778 w 5330651"/>
              <a:gd name="connsiteY51" fmla="*/ 427055 h 663190"/>
              <a:gd name="connsiteX52" fmla="*/ 3486778 w 5330651"/>
              <a:gd name="connsiteY52" fmla="*/ 447151 h 663190"/>
              <a:gd name="connsiteX53" fmla="*/ 3607358 w 5330651"/>
              <a:gd name="connsiteY53" fmla="*/ 447151 h 663190"/>
              <a:gd name="connsiteX54" fmla="*/ 3607358 w 5330651"/>
              <a:gd name="connsiteY54" fmla="*/ 457200 h 663190"/>
              <a:gd name="connsiteX55" fmla="*/ 3773156 w 5330651"/>
              <a:gd name="connsiteY55" fmla="*/ 457200 h 663190"/>
              <a:gd name="connsiteX56" fmla="*/ 3773156 w 5330651"/>
              <a:gd name="connsiteY56" fmla="*/ 477297 h 663190"/>
              <a:gd name="connsiteX57" fmla="*/ 3989196 w 5330651"/>
              <a:gd name="connsiteY57" fmla="*/ 477297 h 663190"/>
              <a:gd name="connsiteX58" fmla="*/ 3989196 w 5330651"/>
              <a:gd name="connsiteY58" fmla="*/ 497393 h 663190"/>
              <a:gd name="connsiteX59" fmla="*/ 4059534 w 5330651"/>
              <a:gd name="connsiteY59" fmla="*/ 497393 h 663190"/>
              <a:gd name="connsiteX60" fmla="*/ 4059534 w 5330651"/>
              <a:gd name="connsiteY60" fmla="*/ 507442 h 663190"/>
              <a:gd name="connsiteX61" fmla="*/ 4255477 w 5330651"/>
              <a:gd name="connsiteY61" fmla="*/ 507442 h 663190"/>
              <a:gd name="connsiteX62" fmla="*/ 4255477 w 5330651"/>
              <a:gd name="connsiteY62" fmla="*/ 537587 h 663190"/>
              <a:gd name="connsiteX63" fmla="*/ 4391130 w 5330651"/>
              <a:gd name="connsiteY63" fmla="*/ 537587 h 663190"/>
              <a:gd name="connsiteX64" fmla="*/ 4391130 w 5330651"/>
              <a:gd name="connsiteY64" fmla="*/ 537587 h 663190"/>
              <a:gd name="connsiteX65" fmla="*/ 4391130 w 5330651"/>
              <a:gd name="connsiteY65" fmla="*/ 537587 h 663190"/>
              <a:gd name="connsiteX66" fmla="*/ 4556928 w 5330651"/>
              <a:gd name="connsiteY66" fmla="*/ 537587 h 663190"/>
              <a:gd name="connsiteX67" fmla="*/ 4556928 w 5330651"/>
              <a:gd name="connsiteY67" fmla="*/ 537587 h 663190"/>
              <a:gd name="connsiteX68" fmla="*/ 4577024 w 5330651"/>
              <a:gd name="connsiteY68" fmla="*/ 557683 h 663190"/>
              <a:gd name="connsiteX69" fmla="*/ 4687556 w 5330651"/>
              <a:gd name="connsiteY69" fmla="*/ 557683 h 663190"/>
              <a:gd name="connsiteX70" fmla="*/ 4687556 w 5330651"/>
              <a:gd name="connsiteY70" fmla="*/ 557683 h 663190"/>
              <a:gd name="connsiteX71" fmla="*/ 4762919 w 5330651"/>
              <a:gd name="connsiteY71" fmla="*/ 557683 h 663190"/>
              <a:gd name="connsiteX72" fmla="*/ 4762919 w 5330651"/>
              <a:gd name="connsiteY72" fmla="*/ 607925 h 663190"/>
              <a:gd name="connsiteX73" fmla="*/ 4858378 w 5330651"/>
              <a:gd name="connsiteY73" fmla="*/ 607925 h 663190"/>
              <a:gd name="connsiteX74" fmla="*/ 4858378 w 5330651"/>
              <a:gd name="connsiteY74" fmla="*/ 612949 h 663190"/>
              <a:gd name="connsiteX75" fmla="*/ 4963886 w 5330651"/>
              <a:gd name="connsiteY75" fmla="*/ 612949 h 663190"/>
              <a:gd name="connsiteX76" fmla="*/ 4963886 w 5330651"/>
              <a:gd name="connsiteY76" fmla="*/ 622998 h 663190"/>
              <a:gd name="connsiteX77" fmla="*/ 5069394 w 5330651"/>
              <a:gd name="connsiteY77" fmla="*/ 622998 h 663190"/>
              <a:gd name="connsiteX78" fmla="*/ 5069394 w 5330651"/>
              <a:gd name="connsiteY78" fmla="*/ 643094 h 663190"/>
              <a:gd name="connsiteX79" fmla="*/ 5174901 w 5330651"/>
              <a:gd name="connsiteY79" fmla="*/ 643094 h 663190"/>
              <a:gd name="connsiteX80" fmla="*/ 5174901 w 5330651"/>
              <a:gd name="connsiteY80" fmla="*/ 643094 h 663190"/>
              <a:gd name="connsiteX81" fmla="*/ 5174901 w 5330651"/>
              <a:gd name="connsiteY81" fmla="*/ 643094 h 663190"/>
              <a:gd name="connsiteX82" fmla="*/ 5174901 w 5330651"/>
              <a:gd name="connsiteY82" fmla="*/ 643094 h 663190"/>
              <a:gd name="connsiteX83" fmla="*/ 5174901 w 5330651"/>
              <a:gd name="connsiteY83" fmla="*/ 643094 h 663190"/>
              <a:gd name="connsiteX84" fmla="*/ 5154805 w 5330651"/>
              <a:gd name="connsiteY84" fmla="*/ 663190 h 663190"/>
              <a:gd name="connsiteX85" fmla="*/ 5330651 w 5330651"/>
              <a:gd name="connsiteY85" fmla="*/ 663190 h 66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330651" h="663190">
                <a:moveTo>
                  <a:pt x="0" y="0"/>
                </a:moveTo>
                <a:lnTo>
                  <a:pt x="180870" y="0"/>
                </a:lnTo>
                <a:lnTo>
                  <a:pt x="180870" y="50242"/>
                </a:lnTo>
                <a:lnTo>
                  <a:pt x="396910" y="50242"/>
                </a:lnTo>
                <a:lnTo>
                  <a:pt x="406958" y="60290"/>
                </a:lnTo>
                <a:lnTo>
                  <a:pt x="542611" y="60290"/>
                </a:lnTo>
                <a:lnTo>
                  <a:pt x="542611" y="75362"/>
                </a:lnTo>
                <a:lnTo>
                  <a:pt x="668216" y="75362"/>
                </a:lnTo>
                <a:lnTo>
                  <a:pt x="668216" y="95459"/>
                </a:lnTo>
                <a:lnTo>
                  <a:pt x="753627" y="95459"/>
                </a:lnTo>
                <a:lnTo>
                  <a:pt x="763675" y="105507"/>
                </a:lnTo>
                <a:lnTo>
                  <a:pt x="889279" y="105507"/>
                </a:lnTo>
                <a:lnTo>
                  <a:pt x="889279" y="105507"/>
                </a:lnTo>
                <a:lnTo>
                  <a:pt x="869183" y="125603"/>
                </a:lnTo>
                <a:lnTo>
                  <a:pt x="1055077" y="125603"/>
                </a:lnTo>
                <a:lnTo>
                  <a:pt x="1055077" y="150725"/>
                </a:lnTo>
                <a:lnTo>
                  <a:pt x="1200778" y="150725"/>
                </a:lnTo>
                <a:lnTo>
                  <a:pt x="1190730" y="160773"/>
                </a:lnTo>
                <a:lnTo>
                  <a:pt x="1326383" y="160773"/>
                </a:lnTo>
                <a:lnTo>
                  <a:pt x="1316334" y="170822"/>
                </a:lnTo>
                <a:lnTo>
                  <a:pt x="1482132" y="170822"/>
                </a:lnTo>
                <a:lnTo>
                  <a:pt x="1482132" y="170822"/>
                </a:lnTo>
                <a:lnTo>
                  <a:pt x="1467059" y="185895"/>
                </a:lnTo>
                <a:lnTo>
                  <a:pt x="1557495" y="185895"/>
                </a:lnTo>
                <a:lnTo>
                  <a:pt x="1557495" y="205991"/>
                </a:lnTo>
                <a:lnTo>
                  <a:pt x="1703196" y="205991"/>
                </a:lnTo>
                <a:lnTo>
                  <a:pt x="1703196" y="231112"/>
                </a:lnTo>
                <a:lnTo>
                  <a:pt x="1874018" y="231112"/>
                </a:lnTo>
                <a:lnTo>
                  <a:pt x="1874018" y="246184"/>
                </a:lnTo>
                <a:lnTo>
                  <a:pt x="2009670" y="246184"/>
                </a:lnTo>
                <a:lnTo>
                  <a:pt x="1999622" y="256232"/>
                </a:lnTo>
                <a:lnTo>
                  <a:pt x="2125227" y="256232"/>
                </a:lnTo>
                <a:lnTo>
                  <a:pt x="2125227" y="286378"/>
                </a:lnTo>
                <a:lnTo>
                  <a:pt x="2225710" y="286378"/>
                </a:lnTo>
                <a:lnTo>
                  <a:pt x="2215662" y="296426"/>
                </a:lnTo>
                <a:lnTo>
                  <a:pt x="2381459" y="296426"/>
                </a:lnTo>
                <a:lnTo>
                  <a:pt x="2386484" y="301451"/>
                </a:lnTo>
                <a:lnTo>
                  <a:pt x="2517112" y="301451"/>
                </a:lnTo>
                <a:lnTo>
                  <a:pt x="2517112" y="331595"/>
                </a:lnTo>
                <a:lnTo>
                  <a:pt x="2662813" y="331595"/>
                </a:lnTo>
                <a:lnTo>
                  <a:pt x="2662813" y="351692"/>
                </a:lnTo>
                <a:lnTo>
                  <a:pt x="2823587" y="351692"/>
                </a:lnTo>
                <a:lnTo>
                  <a:pt x="2823587" y="366765"/>
                </a:lnTo>
                <a:lnTo>
                  <a:pt x="2954216" y="366765"/>
                </a:lnTo>
                <a:lnTo>
                  <a:pt x="2954216" y="386861"/>
                </a:lnTo>
                <a:lnTo>
                  <a:pt x="3044651" y="386861"/>
                </a:lnTo>
                <a:lnTo>
                  <a:pt x="3044651" y="391886"/>
                </a:lnTo>
                <a:lnTo>
                  <a:pt x="3170255" y="391886"/>
                </a:lnTo>
                <a:lnTo>
                  <a:pt x="3170255" y="411982"/>
                </a:lnTo>
                <a:lnTo>
                  <a:pt x="3351125" y="411982"/>
                </a:lnTo>
                <a:lnTo>
                  <a:pt x="3351125" y="427055"/>
                </a:lnTo>
                <a:lnTo>
                  <a:pt x="3486778" y="427055"/>
                </a:lnTo>
                <a:lnTo>
                  <a:pt x="3486778" y="447151"/>
                </a:lnTo>
                <a:lnTo>
                  <a:pt x="3607358" y="447151"/>
                </a:lnTo>
                <a:lnTo>
                  <a:pt x="3607358" y="457200"/>
                </a:lnTo>
                <a:lnTo>
                  <a:pt x="3773156" y="457200"/>
                </a:lnTo>
                <a:lnTo>
                  <a:pt x="3773156" y="477297"/>
                </a:lnTo>
                <a:lnTo>
                  <a:pt x="3989196" y="477297"/>
                </a:lnTo>
                <a:lnTo>
                  <a:pt x="3989196" y="497393"/>
                </a:lnTo>
                <a:lnTo>
                  <a:pt x="4059534" y="497393"/>
                </a:lnTo>
                <a:lnTo>
                  <a:pt x="4059534" y="507442"/>
                </a:lnTo>
                <a:lnTo>
                  <a:pt x="4255477" y="507442"/>
                </a:lnTo>
                <a:lnTo>
                  <a:pt x="4255477" y="537587"/>
                </a:lnTo>
                <a:lnTo>
                  <a:pt x="4391130" y="537587"/>
                </a:lnTo>
                <a:lnTo>
                  <a:pt x="4391130" y="537587"/>
                </a:lnTo>
                <a:lnTo>
                  <a:pt x="4391130" y="537587"/>
                </a:lnTo>
                <a:lnTo>
                  <a:pt x="4556928" y="537587"/>
                </a:lnTo>
                <a:lnTo>
                  <a:pt x="4556928" y="537587"/>
                </a:lnTo>
                <a:lnTo>
                  <a:pt x="4577024" y="557683"/>
                </a:lnTo>
                <a:lnTo>
                  <a:pt x="4687556" y="557683"/>
                </a:lnTo>
                <a:lnTo>
                  <a:pt x="4687556" y="557683"/>
                </a:lnTo>
                <a:lnTo>
                  <a:pt x="4762919" y="557683"/>
                </a:lnTo>
                <a:lnTo>
                  <a:pt x="4762919" y="607925"/>
                </a:lnTo>
                <a:lnTo>
                  <a:pt x="4858378" y="607925"/>
                </a:lnTo>
                <a:lnTo>
                  <a:pt x="4858378" y="612949"/>
                </a:lnTo>
                <a:lnTo>
                  <a:pt x="4963886" y="612949"/>
                </a:lnTo>
                <a:lnTo>
                  <a:pt x="4963886" y="622998"/>
                </a:lnTo>
                <a:lnTo>
                  <a:pt x="5069394" y="622998"/>
                </a:lnTo>
                <a:lnTo>
                  <a:pt x="5069394" y="643094"/>
                </a:lnTo>
                <a:lnTo>
                  <a:pt x="5174901" y="643094"/>
                </a:lnTo>
                <a:lnTo>
                  <a:pt x="5174901" y="643094"/>
                </a:lnTo>
                <a:lnTo>
                  <a:pt x="5174901" y="643094"/>
                </a:lnTo>
                <a:lnTo>
                  <a:pt x="5174901" y="643094"/>
                </a:lnTo>
                <a:lnTo>
                  <a:pt x="5174901" y="643094"/>
                </a:lnTo>
                <a:lnTo>
                  <a:pt x="5154805" y="663190"/>
                </a:lnTo>
                <a:lnTo>
                  <a:pt x="5330651" y="663190"/>
                </a:lnTo>
              </a:path>
            </a:pathLst>
          </a:custGeom>
          <a:noFill/>
          <a:ln w="28575">
            <a:solidFill>
              <a:schemeClr val="accent4"/>
            </a:solidFill>
            <a:miter lim="800000"/>
            <a:headEnd/>
            <a:tailEnd/>
          </a:ln>
        </p:spPr>
        <p:txBody>
          <a:bodyPr anchor="ctr"/>
          <a:lstStyle/>
          <a:p>
            <a:pPr algn="ctr" defTabSz="914400" eaLnBrk="1" fontAlgn="auto" hangingPunct="1">
              <a:spcBef>
                <a:spcPts val="0"/>
              </a:spcBef>
              <a:spcAft>
                <a:spcPts val="0"/>
              </a:spcAft>
              <a:defRPr/>
            </a:pPr>
            <a:endParaRPr lang="en-US" sz="1800" dirty="0">
              <a:solidFill>
                <a:srgbClr val="FFFFFF"/>
              </a:solidFill>
              <a:latin typeface="Arial"/>
              <a:ea typeface="+mj-ea"/>
              <a:cs typeface="+mj-cs"/>
              <a:sym typeface="Helvetica"/>
            </a:endParaRPr>
          </a:p>
        </p:txBody>
      </p:sp>
      <p:sp>
        <p:nvSpPr>
          <p:cNvPr id="10" name="Freeform: Shape 9">
            <a:extLst>
              <a:ext uri="{FF2B5EF4-FFF2-40B4-BE49-F238E27FC236}">
                <a16:creationId xmlns:a16="http://schemas.microsoft.com/office/drawing/2014/main" id="{C7DE2A50-902B-47B4-A6F8-8F4D643B9FEA}"/>
              </a:ext>
            </a:extLst>
          </p:cNvPr>
          <p:cNvSpPr/>
          <p:nvPr/>
        </p:nvSpPr>
        <p:spPr bwMode="auto">
          <a:xfrm>
            <a:off x="1250950" y="2195513"/>
            <a:ext cx="5321300" cy="533400"/>
          </a:xfrm>
          <a:custGeom>
            <a:avLst/>
            <a:gdLst>
              <a:gd name="connsiteX0" fmla="*/ 0 w 5320602"/>
              <a:gd name="connsiteY0" fmla="*/ 0 h 532562"/>
              <a:gd name="connsiteX1" fmla="*/ 200967 w 5320602"/>
              <a:gd name="connsiteY1" fmla="*/ 0 h 532562"/>
              <a:gd name="connsiteX2" fmla="*/ 200967 w 5320602"/>
              <a:gd name="connsiteY2" fmla="*/ 20097 h 532562"/>
              <a:gd name="connsiteX3" fmla="*/ 406958 w 5320602"/>
              <a:gd name="connsiteY3" fmla="*/ 20097 h 532562"/>
              <a:gd name="connsiteX4" fmla="*/ 406958 w 5320602"/>
              <a:gd name="connsiteY4" fmla="*/ 40193 h 532562"/>
              <a:gd name="connsiteX5" fmla="*/ 622998 w 5320602"/>
              <a:gd name="connsiteY5" fmla="*/ 40193 h 532562"/>
              <a:gd name="connsiteX6" fmla="*/ 622998 w 5320602"/>
              <a:gd name="connsiteY6" fmla="*/ 60290 h 532562"/>
              <a:gd name="connsiteX7" fmla="*/ 844061 w 5320602"/>
              <a:gd name="connsiteY7" fmla="*/ 60290 h 532562"/>
              <a:gd name="connsiteX8" fmla="*/ 844061 w 5320602"/>
              <a:gd name="connsiteY8" fmla="*/ 80387 h 532562"/>
              <a:gd name="connsiteX9" fmla="*/ 1115367 w 5320602"/>
              <a:gd name="connsiteY9" fmla="*/ 80387 h 532562"/>
              <a:gd name="connsiteX10" fmla="*/ 1115367 w 5320602"/>
              <a:gd name="connsiteY10" fmla="*/ 90435 h 532562"/>
              <a:gd name="connsiteX11" fmla="*/ 1276140 w 5320602"/>
              <a:gd name="connsiteY11" fmla="*/ 90435 h 532562"/>
              <a:gd name="connsiteX12" fmla="*/ 1276140 w 5320602"/>
              <a:gd name="connsiteY12" fmla="*/ 115556 h 532562"/>
              <a:gd name="connsiteX13" fmla="*/ 1426866 w 5320602"/>
              <a:gd name="connsiteY13" fmla="*/ 115556 h 532562"/>
              <a:gd name="connsiteX14" fmla="*/ 1416817 w 5320602"/>
              <a:gd name="connsiteY14" fmla="*/ 125605 h 532562"/>
              <a:gd name="connsiteX15" fmla="*/ 1647929 w 5320602"/>
              <a:gd name="connsiteY15" fmla="*/ 125605 h 532562"/>
              <a:gd name="connsiteX16" fmla="*/ 1632857 w 5320602"/>
              <a:gd name="connsiteY16" fmla="*/ 140677 h 532562"/>
              <a:gd name="connsiteX17" fmla="*/ 1793631 w 5320602"/>
              <a:gd name="connsiteY17" fmla="*/ 140677 h 532562"/>
              <a:gd name="connsiteX18" fmla="*/ 1793631 w 5320602"/>
              <a:gd name="connsiteY18" fmla="*/ 165798 h 532562"/>
              <a:gd name="connsiteX19" fmla="*/ 1939332 w 5320602"/>
              <a:gd name="connsiteY19" fmla="*/ 165798 h 532562"/>
              <a:gd name="connsiteX20" fmla="*/ 1939332 w 5320602"/>
              <a:gd name="connsiteY20" fmla="*/ 175846 h 532562"/>
              <a:gd name="connsiteX21" fmla="*/ 2090057 w 5320602"/>
              <a:gd name="connsiteY21" fmla="*/ 175846 h 532562"/>
              <a:gd name="connsiteX22" fmla="*/ 2090057 w 5320602"/>
              <a:gd name="connsiteY22" fmla="*/ 200967 h 532562"/>
              <a:gd name="connsiteX23" fmla="*/ 2255855 w 5320602"/>
              <a:gd name="connsiteY23" fmla="*/ 200967 h 532562"/>
              <a:gd name="connsiteX24" fmla="*/ 2255855 w 5320602"/>
              <a:gd name="connsiteY24" fmla="*/ 211015 h 532562"/>
              <a:gd name="connsiteX25" fmla="*/ 2376435 w 5320602"/>
              <a:gd name="connsiteY25" fmla="*/ 211015 h 532562"/>
              <a:gd name="connsiteX26" fmla="*/ 2376435 w 5320602"/>
              <a:gd name="connsiteY26" fmla="*/ 221064 h 532562"/>
              <a:gd name="connsiteX27" fmla="*/ 2602523 w 5320602"/>
              <a:gd name="connsiteY27" fmla="*/ 221064 h 532562"/>
              <a:gd name="connsiteX28" fmla="*/ 2602523 w 5320602"/>
              <a:gd name="connsiteY28" fmla="*/ 246184 h 532562"/>
              <a:gd name="connsiteX29" fmla="*/ 2743200 w 5320602"/>
              <a:gd name="connsiteY29" fmla="*/ 246184 h 532562"/>
              <a:gd name="connsiteX30" fmla="*/ 2743200 w 5320602"/>
              <a:gd name="connsiteY30" fmla="*/ 271305 h 532562"/>
              <a:gd name="connsiteX31" fmla="*/ 2843683 w 5320602"/>
              <a:gd name="connsiteY31" fmla="*/ 271305 h 532562"/>
              <a:gd name="connsiteX32" fmla="*/ 2843683 w 5320602"/>
              <a:gd name="connsiteY32" fmla="*/ 291402 h 532562"/>
              <a:gd name="connsiteX33" fmla="*/ 3155182 w 5320602"/>
              <a:gd name="connsiteY33" fmla="*/ 291402 h 532562"/>
              <a:gd name="connsiteX34" fmla="*/ 3155182 w 5320602"/>
              <a:gd name="connsiteY34" fmla="*/ 296426 h 532562"/>
              <a:gd name="connsiteX35" fmla="*/ 3270738 w 5320602"/>
              <a:gd name="connsiteY35" fmla="*/ 296426 h 532562"/>
              <a:gd name="connsiteX36" fmla="*/ 3285811 w 5320602"/>
              <a:gd name="connsiteY36" fmla="*/ 311499 h 532562"/>
              <a:gd name="connsiteX37" fmla="*/ 3416439 w 5320602"/>
              <a:gd name="connsiteY37" fmla="*/ 311499 h 532562"/>
              <a:gd name="connsiteX38" fmla="*/ 3436536 w 5320602"/>
              <a:gd name="connsiteY38" fmla="*/ 311499 h 532562"/>
              <a:gd name="connsiteX39" fmla="*/ 3436536 w 5320602"/>
              <a:gd name="connsiteY39" fmla="*/ 331595 h 532562"/>
              <a:gd name="connsiteX40" fmla="*/ 3587261 w 5320602"/>
              <a:gd name="connsiteY40" fmla="*/ 331595 h 532562"/>
              <a:gd name="connsiteX41" fmla="*/ 3572189 w 5320602"/>
              <a:gd name="connsiteY41" fmla="*/ 346667 h 532562"/>
              <a:gd name="connsiteX42" fmla="*/ 3783204 w 5320602"/>
              <a:gd name="connsiteY42" fmla="*/ 346667 h 532562"/>
              <a:gd name="connsiteX43" fmla="*/ 3798277 w 5320602"/>
              <a:gd name="connsiteY43" fmla="*/ 361740 h 532562"/>
              <a:gd name="connsiteX44" fmla="*/ 4014316 w 5320602"/>
              <a:gd name="connsiteY44" fmla="*/ 361740 h 532562"/>
              <a:gd name="connsiteX45" fmla="*/ 4024365 w 5320602"/>
              <a:gd name="connsiteY45" fmla="*/ 371789 h 532562"/>
              <a:gd name="connsiteX46" fmla="*/ 4180114 w 5320602"/>
              <a:gd name="connsiteY46" fmla="*/ 371789 h 532562"/>
              <a:gd name="connsiteX47" fmla="*/ 4180114 w 5320602"/>
              <a:gd name="connsiteY47" fmla="*/ 401934 h 532562"/>
              <a:gd name="connsiteX48" fmla="*/ 4376057 w 5320602"/>
              <a:gd name="connsiteY48" fmla="*/ 401934 h 532562"/>
              <a:gd name="connsiteX49" fmla="*/ 4376057 w 5320602"/>
              <a:gd name="connsiteY49" fmla="*/ 401934 h 532562"/>
              <a:gd name="connsiteX50" fmla="*/ 4391129 w 5320602"/>
              <a:gd name="connsiteY50" fmla="*/ 417006 h 532562"/>
              <a:gd name="connsiteX51" fmla="*/ 4516734 w 5320602"/>
              <a:gd name="connsiteY51" fmla="*/ 417006 h 532562"/>
              <a:gd name="connsiteX52" fmla="*/ 4526782 w 5320602"/>
              <a:gd name="connsiteY52" fmla="*/ 427054 h 532562"/>
              <a:gd name="connsiteX53" fmla="*/ 4687556 w 5320602"/>
              <a:gd name="connsiteY53" fmla="*/ 427054 h 532562"/>
              <a:gd name="connsiteX54" fmla="*/ 4687556 w 5320602"/>
              <a:gd name="connsiteY54" fmla="*/ 457200 h 532562"/>
              <a:gd name="connsiteX55" fmla="*/ 4823209 w 5320602"/>
              <a:gd name="connsiteY55" fmla="*/ 457200 h 532562"/>
              <a:gd name="connsiteX56" fmla="*/ 4823209 w 5320602"/>
              <a:gd name="connsiteY56" fmla="*/ 472272 h 532562"/>
              <a:gd name="connsiteX57" fmla="*/ 4994031 w 5320602"/>
              <a:gd name="connsiteY57" fmla="*/ 472272 h 532562"/>
              <a:gd name="connsiteX58" fmla="*/ 4989006 w 5320602"/>
              <a:gd name="connsiteY58" fmla="*/ 477297 h 532562"/>
              <a:gd name="connsiteX59" fmla="*/ 5119635 w 5320602"/>
              <a:gd name="connsiteY59" fmla="*/ 477297 h 532562"/>
              <a:gd name="connsiteX60" fmla="*/ 5119635 w 5320602"/>
              <a:gd name="connsiteY60" fmla="*/ 492369 h 532562"/>
              <a:gd name="connsiteX61" fmla="*/ 5260312 w 5320602"/>
              <a:gd name="connsiteY61" fmla="*/ 492369 h 532562"/>
              <a:gd name="connsiteX62" fmla="*/ 5260312 w 5320602"/>
              <a:gd name="connsiteY62" fmla="*/ 492369 h 532562"/>
              <a:gd name="connsiteX63" fmla="*/ 5260312 w 5320602"/>
              <a:gd name="connsiteY63" fmla="*/ 492369 h 532562"/>
              <a:gd name="connsiteX64" fmla="*/ 5260312 w 5320602"/>
              <a:gd name="connsiteY64" fmla="*/ 532562 h 532562"/>
              <a:gd name="connsiteX65" fmla="*/ 5320602 w 5320602"/>
              <a:gd name="connsiteY65" fmla="*/ 532562 h 532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320602" h="532562">
                <a:moveTo>
                  <a:pt x="0" y="0"/>
                </a:moveTo>
                <a:lnTo>
                  <a:pt x="200967" y="0"/>
                </a:lnTo>
                <a:lnTo>
                  <a:pt x="200967" y="20097"/>
                </a:lnTo>
                <a:lnTo>
                  <a:pt x="406958" y="20097"/>
                </a:lnTo>
                <a:lnTo>
                  <a:pt x="406958" y="40193"/>
                </a:lnTo>
                <a:lnTo>
                  <a:pt x="622998" y="40193"/>
                </a:lnTo>
                <a:lnTo>
                  <a:pt x="622998" y="60290"/>
                </a:lnTo>
                <a:lnTo>
                  <a:pt x="844061" y="60290"/>
                </a:lnTo>
                <a:lnTo>
                  <a:pt x="844061" y="80387"/>
                </a:lnTo>
                <a:lnTo>
                  <a:pt x="1115367" y="80387"/>
                </a:lnTo>
                <a:lnTo>
                  <a:pt x="1115367" y="90435"/>
                </a:lnTo>
                <a:lnTo>
                  <a:pt x="1276140" y="90435"/>
                </a:lnTo>
                <a:lnTo>
                  <a:pt x="1276140" y="115556"/>
                </a:lnTo>
                <a:lnTo>
                  <a:pt x="1426866" y="115556"/>
                </a:lnTo>
                <a:lnTo>
                  <a:pt x="1416817" y="125605"/>
                </a:lnTo>
                <a:lnTo>
                  <a:pt x="1647929" y="125605"/>
                </a:lnTo>
                <a:lnTo>
                  <a:pt x="1632857" y="140677"/>
                </a:lnTo>
                <a:lnTo>
                  <a:pt x="1793631" y="140677"/>
                </a:lnTo>
                <a:lnTo>
                  <a:pt x="1793631" y="165798"/>
                </a:lnTo>
                <a:lnTo>
                  <a:pt x="1939332" y="165798"/>
                </a:lnTo>
                <a:lnTo>
                  <a:pt x="1939332" y="175846"/>
                </a:lnTo>
                <a:lnTo>
                  <a:pt x="2090057" y="175846"/>
                </a:lnTo>
                <a:lnTo>
                  <a:pt x="2090057" y="200967"/>
                </a:lnTo>
                <a:lnTo>
                  <a:pt x="2255855" y="200967"/>
                </a:lnTo>
                <a:lnTo>
                  <a:pt x="2255855" y="211015"/>
                </a:lnTo>
                <a:lnTo>
                  <a:pt x="2376435" y="211015"/>
                </a:lnTo>
                <a:lnTo>
                  <a:pt x="2376435" y="221064"/>
                </a:lnTo>
                <a:lnTo>
                  <a:pt x="2602523" y="221064"/>
                </a:lnTo>
                <a:lnTo>
                  <a:pt x="2602523" y="246184"/>
                </a:lnTo>
                <a:lnTo>
                  <a:pt x="2743200" y="246184"/>
                </a:lnTo>
                <a:lnTo>
                  <a:pt x="2743200" y="271305"/>
                </a:lnTo>
                <a:lnTo>
                  <a:pt x="2843683" y="271305"/>
                </a:lnTo>
                <a:lnTo>
                  <a:pt x="2843683" y="291402"/>
                </a:lnTo>
                <a:lnTo>
                  <a:pt x="3155182" y="291402"/>
                </a:lnTo>
                <a:lnTo>
                  <a:pt x="3155182" y="296426"/>
                </a:lnTo>
                <a:lnTo>
                  <a:pt x="3270738" y="296426"/>
                </a:lnTo>
                <a:lnTo>
                  <a:pt x="3285811" y="311499"/>
                </a:lnTo>
                <a:lnTo>
                  <a:pt x="3416439" y="311499"/>
                </a:lnTo>
                <a:lnTo>
                  <a:pt x="3436536" y="311499"/>
                </a:lnTo>
                <a:lnTo>
                  <a:pt x="3436536" y="331595"/>
                </a:lnTo>
                <a:lnTo>
                  <a:pt x="3587261" y="331595"/>
                </a:lnTo>
                <a:lnTo>
                  <a:pt x="3572189" y="346667"/>
                </a:lnTo>
                <a:lnTo>
                  <a:pt x="3783204" y="346667"/>
                </a:lnTo>
                <a:lnTo>
                  <a:pt x="3798277" y="361740"/>
                </a:lnTo>
                <a:lnTo>
                  <a:pt x="4014316" y="361740"/>
                </a:lnTo>
                <a:lnTo>
                  <a:pt x="4024365" y="371789"/>
                </a:lnTo>
                <a:lnTo>
                  <a:pt x="4180114" y="371789"/>
                </a:lnTo>
                <a:lnTo>
                  <a:pt x="4180114" y="401934"/>
                </a:lnTo>
                <a:lnTo>
                  <a:pt x="4376057" y="401934"/>
                </a:lnTo>
                <a:lnTo>
                  <a:pt x="4376057" y="401934"/>
                </a:lnTo>
                <a:lnTo>
                  <a:pt x="4391129" y="417006"/>
                </a:lnTo>
                <a:lnTo>
                  <a:pt x="4516734" y="417006"/>
                </a:lnTo>
                <a:lnTo>
                  <a:pt x="4526782" y="427054"/>
                </a:lnTo>
                <a:lnTo>
                  <a:pt x="4687556" y="427054"/>
                </a:lnTo>
                <a:lnTo>
                  <a:pt x="4687556" y="457200"/>
                </a:lnTo>
                <a:lnTo>
                  <a:pt x="4823209" y="457200"/>
                </a:lnTo>
                <a:lnTo>
                  <a:pt x="4823209" y="472272"/>
                </a:lnTo>
                <a:lnTo>
                  <a:pt x="4994031" y="472272"/>
                </a:lnTo>
                <a:lnTo>
                  <a:pt x="4989006" y="477297"/>
                </a:lnTo>
                <a:lnTo>
                  <a:pt x="5119635" y="477297"/>
                </a:lnTo>
                <a:lnTo>
                  <a:pt x="5119635" y="492369"/>
                </a:lnTo>
                <a:lnTo>
                  <a:pt x="5260312" y="492369"/>
                </a:lnTo>
                <a:lnTo>
                  <a:pt x="5260312" y="492369"/>
                </a:lnTo>
                <a:lnTo>
                  <a:pt x="5260312" y="492369"/>
                </a:lnTo>
                <a:lnTo>
                  <a:pt x="5260312" y="532562"/>
                </a:lnTo>
                <a:lnTo>
                  <a:pt x="5320602" y="532562"/>
                </a:lnTo>
              </a:path>
            </a:pathLst>
          </a:custGeom>
          <a:noFill/>
          <a:ln w="28575">
            <a:solidFill>
              <a:schemeClr val="accent3"/>
            </a:solidFill>
            <a:miter lim="800000"/>
            <a:headEnd/>
            <a:tailEnd/>
          </a:ln>
        </p:spPr>
        <p:txBody>
          <a:bodyPr anchor="ctr"/>
          <a:lstStyle/>
          <a:p>
            <a:pPr algn="ctr" defTabSz="914400" eaLnBrk="1" fontAlgn="auto" hangingPunct="1">
              <a:spcBef>
                <a:spcPts val="0"/>
              </a:spcBef>
              <a:spcAft>
                <a:spcPts val="0"/>
              </a:spcAft>
              <a:defRPr/>
            </a:pPr>
            <a:endParaRPr lang="en-US" sz="1800" dirty="0">
              <a:solidFill>
                <a:srgbClr val="FFFFFF"/>
              </a:solidFill>
              <a:latin typeface="Arial"/>
              <a:ea typeface="+mj-ea"/>
              <a:cs typeface="+mj-cs"/>
              <a:sym typeface="Helvetica"/>
            </a:endParaRPr>
          </a:p>
        </p:txBody>
      </p:sp>
      <p:sp>
        <p:nvSpPr>
          <p:cNvPr id="5" name="Freeform: Shape 4">
            <a:extLst>
              <a:ext uri="{FF2B5EF4-FFF2-40B4-BE49-F238E27FC236}">
                <a16:creationId xmlns:a16="http://schemas.microsoft.com/office/drawing/2014/main" id="{02217C59-5615-4E1A-BBFA-C1791C90528B}"/>
              </a:ext>
            </a:extLst>
          </p:cNvPr>
          <p:cNvSpPr/>
          <p:nvPr/>
        </p:nvSpPr>
        <p:spPr bwMode="auto">
          <a:xfrm>
            <a:off x="1262063" y="2189163"/>
            <a:ext cx="5319712" cy="387350"/>
          </a:xfrm>
          <a:custGeom>
            <a:avLst/>
            <a:gdLst>
              <a:gd name="connsiteX0" fmla="*/ 0 w 5318974"/>
              <a:gd name="connsiteY0" fmla="*/ 0 h 386367"/>
              <a:gd name="connsiteX1" fmla="*/ 476518 w 5318974"/>
              <a:gd name="connsiteY1" fmla="*/ 0 h 386367"/>
              <a:gd name="connsiteX2" fmla="*/ 476518 w 5318974"/>
              <a:gd name="connsiteY2" fmla="*/ 32198 h 386367"/>
              <a:gd name="connsiteX3" fmla="*/ 901521 w 5318974"/>
              <a:gd name="connsiteY3" fmla="*/ 32198 h 386367"/>
              <a:gd name="connsiteX4" fmla="*/ 895081 w 5318974"/>
              <a:gd name="connsiteY4" fmla="*/ 38638 h 386367"/>
              <a:gd name="connsiteX5" fmla="*/ 1210614 w 5318974"/>
              <a:gd name="connsiteY5" fmla="*/ 38638 h 386367"/>
              <a:gd name="connsiteX6" fmla="*/ 1210614 w 5318974"/>
              <a:gd name="connsiteY6" fmla="*/ 64395 h 386367"/>
              <a:gd name="connsiteX7" fmla="*/ 1455312 w 5318974"/>
              <a:gd name="connsiteY7" fmla="*/ 64395 h 386367"/>
              <a:gd name="connsiteX8" fmla="*/ 1455312 w 5318974"/>
              <a:gd name="connsiteY8" fmla="*/ 77274 h 386367"/>
              <a:gd name="connsiteX9" fmla="*/ 1706450 w 5318974"/>
              <a:gd name="connsiteY9" fmla="*/ 77274 h 386367"/>
              <a:gd name="connsiteX10" fmla="*/ 1706450 w 5318974"/>
              <a:gd name="connsiteY10" fmla="*/ 90153 h 386367"/>
              <a:gd name="connsiteX11" fmla="*/ 1893194 w 5318974"/>
              <a:gd name="connsiteY11" fmla="*/ 90153 h 386367"/>
              <a:gd name="connsiteX12" fmla="*/ 1893194 w 5318974"/>
              <a:gd name="connsiteY12" fmla="*/ 115910 h 386367"/>
              <a:gd name="connsiteX13" fmla="*/ 2150771 w 5318974"/>
              <a:gd name="connsiteY13" fmla="*/ 115910 h 386367"/>
              <a:gd name="connsiteX14" fmla="*/ 2150771 w 5318974"/>
              <a:gd name="connsiteY14" fmla="*/ 135229 h 386367"/>
              <a:gd name="connsiteX15" fmla="*/ 2498501 w 5318974"/>
              <a:gd name="connsiteY15" fmla="*/ 135229 h 386367"/>
              <a:gd name="connsiteX16" fmla="*/ 2498501 w 5318974"/>
              <a:gd name="connsiteY16" fmla="*/ 160986 h 386367"/>
              <a:gd name="connsiteX17" fmla="*/ 2659487 w 5318974"/>
              <a:gd name="connsiteY17" fmla="*/ 160986 h 386367"/>
              <a:gd name="connsiteX18" fmla="*/ 2665926 w 5318974"/>
              <a:gd name="connsiteY18" fmla="*/ 167425 h 386367"/>
              <a:gd name="connsiteX19" fmla="*/ 2929943 w 5318974"/>
              <a:gd name="connsiteY19" fmla="*/ 167425 h 386367"/>
              <a:gd name="connsiteX20" fmla="*/ 2923504 w 5318974"/>
              <a:gd name="connsiteY20" fmla="*/ 173864 h 386367"/>
              <a:gd name="connsiteX21" fmla="*/ 3258355 w 5318974"/>
              <a:gd name="connsiteY21" fmla="*/ 173864 h 386367"/>
              <a:gd name="connsiteX22" fmla="*/ 3277673 w 5318974"/>
              <a:gd name="connsiteY22" fmla="*/ 193182 h 386367"/>
              <a:gd name="connsiteX23" fmla="*/ 3438659 w 5318974"/>
              <a:gd name="connsiteY23" fmla="*/ 193182 h 386367"/>
              <a:gd name="connsiteX24" fmla="*/ 3438659 w 5318974"/>
              <a:gd name="connsiteY24" fmla="*/ 206062 h 386367"/>
              <a:gd name="connsiteX25" fmla="*/ 3773509 w 5318974"/>
              <a:gd name="connsiteY25" fmla="*/ 206062 h 386367"/>
              <a:gd name="connsiteX26" fmla="*/ 3773509 w 5318974"/>
              <a:gd name="connsiteY26" fmla="*/ 231820 h 386367"/>
              <a:gd name="connsiteX27" fmla="*/ 4069724 w 5318974"/>
              <a:gd name="connsiteY27" fmla="*/ 231820 h 386367"/>
              <a:gd name="connsiteX28" fmla="*/ 4069724 w 5318974"/>
              <a:gd name="connsiteY28" fmla="*/ 244699 h 386367"/>
              <a:gd name="connsiteX29" fmla="*/ 4359498 w 5318974"/>
              <a:gd name="connsiteY29" fmla="*/ 244699 h 386367"/>
              <a:gd name="connsiteX30" fmla="*/ 4385256 w 5318974"/>
              <a:gd name="connsiteY30" fmla="*/ 270457 h 386367"/>
              <a:gd name="connsiteX31" fmla="*/ 4539802 w 5318974"/>
              <a:gd name="connsiteY31" fmla="*/ 270457 h 386367"/>
              <a:gd name="connsiteX32" fmla="*/ 4539802 w 5318974"/>
              <a:gd name="connsiteY32" fmla="*/ 283336 h 386367"/>
              <a:gd name="connsiteX33" fmla="*/ 4617076 w 5318974"/>
              <a:gd name="connsiteY33" fmla="*/ 283336 h 386367"/>
              <a:gd name="connsiteX34" fmla="*/ 4617076 w 5318974"/>
              <a:gd name="connsiteY34" fmla="*/ 302654 h 386367"/>
              <a:gd name="connsiteX35" fmla="*/ 4752304 w 5318974"/>
              <a:gd name="connsiteY35" fmla="*/ 302654 h 386367"/>
              <a:gd name="connsiteX36" fmla="*/ 4732986 w 5318974"/>
              <a:gd name="connsiteY36" fmla="*/ 321972 h 386367"/>
              <a:gd name="connsiteX37" fmla="*/ 4810259 w 5318974"/>
              <a:gd name="connsiteY37" fmla="*/ 321972 h 386367"/>
              <a:gd name="connsiteX38" fmla="*/ 4810259 w 5318974"/>
              <a:gd name="connsiteY38" fmla="*/ 341291 h 386367"/>
              <a:gd name="connsiteX39" fmla="*/ 5035639 w 5318974"/>
              <a:gd name="connsiteY39" fmla="*/ 341291 h 386367"/>
              <a:gd name="connsiteX40" fmla="*/ 5022761 w 5318974"/>
              <a:gd name="connsiteY40" fmla="*/ 354169 h 386367"/>
              <a:gd name="connsiteX41" fmla="*/ 5190185 w 5318974"/>
              <a:gd name="connsiteY41" fmla="*/ 354169 h 386367"/>
              <a:gd name="connsiteX42" fmla="*/ 5190185 w 5318974"/>
              <a:gd name="connsiteY42" fmla="*/ 354169 h 386367"/>
              <a:gd name="connsiteX43" fmla="*/ 5318974 w 5318974"/>
              <a:gd name="connsiteY43" fmla="*/ 354169 h 386367"/>
              <a:gd name="connsiteX44" fmla="*/ 5318974 w 5318974"/>
              <a:gd name="connsiteY44" fmla="*/ 354169 h 386367"/>
              <a:gd name="connsiteX45" fmla="*/ 5318974 w 5318974"/>
              <a:gd name="connsiteY45" fmla="*/ 386367 h 386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318974" h="386367">
                <a:moveTo>
                  <a:pt x="0" y="0"/>
                </a:moveTo>
                <a:lnTo>
                  <a:pt x="476518" y="0"/>
                </a:lnTo>
                <a:lnTo>
                  <a:pt x="476518" y="32198"/>
                </a:lnTo>
                <a:lnTo>
                  <a:pt x="901521" y="32198"/>
                </a:lnTo>
                <a:lnTo>
                  <a:pt x="895081" y="38638"/>
                </a:lnTo>
                <a:lnTo>
                  <a:pt x="1210614" y="38638"/>
                </a:lnTo>
                <a:lnTo>
                  <a:pt x="1210614" y="64395"/>
                </a:lnTo>
                <a:lnTo>
                  <a:pt x="1455312" y="64395"/>
                </a:lnTo>
                <a:lnTo>
                  <a:pt x="1455312" y="77274"/>
                </a:lnTo>
                <a:lnTo>
                  <a:pt x="1706450" y="77274"/>
                </a:lnTo>
                <a:lnTo>
                  <a:pt x="1706450" y="90153"/>
                </a:lnTo>
                <a:lnTo>
                  <a:pt x="1893194" y="90153"/>
                </a:lnTo>
                <a:lnTo>
                  <a:pt x="1893194" y="115910"/>
                </a:lnTo>
                <a:lnTo>
                  <a:pt x="2150771" y="115910"/>
                </a:lnTo>
                <a:lnTo>
                  <a:pt x="2150771" y="135229"/>
                </a:lnTo>
                <a:lnTo>
                  <a:pt x="2498501" y="135229"/>
                </a:lnTo>
                <a:lnTo>
                  <a:pt x="2498501" y="160986"/>
                </a:lnTo>
                <a:lnTo>
                  <a:pt x="2659487" y="160986"/>
                </a:lnTo>
                <a:lnTo>
                  <a:pt x="2665926" y="167425"/>
                </a:lnTo>
                <a:lnTo>
                  <a:pt x="2929943" y="167425"/>
                </a:lnTo>
                <a:lnTo>
                  <a:pt x="2923504" y="173864"/>
                </a:lnTo>
                <a:lnTo>
                  <a:pt x="3258355" y="173864"/>
                </a:lnTo>
                <a:lnTo>
                  <a:pt x="3277673" y="193182"/>
                </a:lnTo>
                <a:lnTo>
                  <a:pt x="3438659" y="193182"/>
                </a:lnTo>
                <a:lnTo>
                  <a:pt x="3438659" y="206062"/>
                </a:lnTo>
                <a:lnTo>
                  <a:pt x="3773509" y="206062"/>
                </a:lnTo>
                <a:lnTo>
                  <a:pt x="3773509" y="231820"/>
                </a:lnTo>
                <a:lnTo>
                  <a:pt x="4069724" y="231820"/>
                </a:lnTo>
                <a:lnTo>
                  <a:pt x="4069724" y="244699"/>
                </a:lnTo>
                <a:lnTo>
                  <a:pt x="4359498" y="244699"/>
                </a:lnTo>
                <a:lnTo>
                  <a:pt x="4385256" y="270457"/>
                </a:lnTo>
                <a:lnTo>
                  <a:pt x="4539802" y="270457"/>
                </a:lnTo>
                <a:lnTo>
                  <a:pt x="4539802" y="283336"/>
                </a:lnTo>
                <a:lnTo>
                  <a:pt x="4617076" y="283336"/>
                </a:lnTo>
                <a:lnTo>
                  <a:pt x="4617076" y="302654"/>
                </a:lnTo>
                <a:lnTo>
                  <a:pt x="4752304" y="302654"/>
                </a:lnTo>
                <a:lnTo>
                  <a:pt x="4732986" y="321972"/>
                </a:lnTo>
                <a:lnTo>
                  <a:pt x="4810259" y="321972"/>
                </a:lnTo>
                <a:lnTo>
                  <a:pt x="4810259" y="341291"/>
                </a:lnTo>
                <a:lnTo>
                  <a:pt x="5035639" y="341291"/>
                </a:lnTo>
                <a:lnTo>
                  <a:pt x="5022761" y="354169"/>
                </a:lnTo>
                <a:lnTo>
                  <a:pt x="5190185" y="354169"/>
                </a:lnTo>
                <a:lnTo>
                  <a:pt x="5190185" y="354169"/>
                </a:lnTo>
                <a:lnTo>
                  <a:pt x="5318974" y="354169"/>
                </a:lnTo>
                <a:lnTo>
                  <a:pt x="5318974" y="354169"/>
                </a:lnTo>
                <a:lnTo>
                  <a:pt x="5318974" y="386367"/>
                </a:lnTo>
              </a:path>
            </a:pathLst>
          </a:custGeom>
          <a:noFill/>
          <a:ln w="28575">
            <a:solidFill>
              <a:schemeClr val="accent1"/>
            </a:solidFill>
            <a:miter lim="800000"/>
            <a:headEnd/>
            <a:tailEnd/>
          </a:ln>
        </p:spPr>
        <p:txBody>
          <a:bodyPr anchor="ctr"/>
          <a:lstStyle/>
          <a:p>
            <a:pPr algn="ctr" defTabSz="914400" eaLnBrk="1" fontAlgn="auto" hangingPunct="1">
              <a:spcBef>
                <a:spcPts val="0"/>
              </a:spcBef>
              <a:spcAft>
                <a:spcPts val="0"/>
              </a:spcAft>
              <a:defRPr/>
            </a:pPr>
            <a:endParaRPr lang="en-US" sz="1800" dirty="0">
              <a:solidFill>
                <a:srgbClr val="FFFFFF"/>
              </a:solidFill>
              <a:latin typeface="Arial"/>
              <a:ea typeface="+mj-ea"/>
              <a:cs typeface="+mj-cs"/>
              <a:sym typeface="Helvetica"/>
            </a:endParaRPr>
          </a:p>
        </p:txBody>
      </p:sp>
      <p:sp>
        <p:nvSpPr>
          <p:cNvPr id="16394" name="Title 1">
            <a:extLst>
              <a:ext uri="{FF2B5EF4-FFF2-40B4-BE49-F238E27FC236}">
                <a16:creationId xmlns:a16="http://schemas.microsoft.com/office/drawing/2014/main" id="{5068D635-690F-4ACF-81A2-64478B07B63B}"/>
              </a:ext>
            </a:extLst>
          </p:cNvPr>
          <p:cNvSpPr>
            <a:spLocks noGrp="1"/>
          </p:cNvSpPr>
          <p:nvPr>
            <p:ph type="title"/>
          </p:nvPr>
        </p:nvSpPr>
        <p:spPr/>
        <p:txBody>
          <a:bodyPr/>
          <a:lstStyle/>
          <a:p>
            <a:r>
              <a:rPr lang="en-US" altLang="en-US" dirty="0"/>
              <a:t>Outcomes in Early-Stage NSCLC: Room for Improvement</a:t>
            </a:r>
          </a:p>
        </p:txBody>
      </p:sp>
      <p:grpSp>
        <p:nvGrpSpPr>
          <p:cNvPr id="16395" name="Group 7">
            <a:extLst>
              <a:ext uri="{FF2B5EF4-FFF2-40B4-BE49-F238E27FC236}">
                <a16:creationId xmlns:a16="http://schemas.microsoft.com/office/drawing/2014/main" id="{AF2515E9-2974-4722-8153-805BA9B2FB6B}"/>
              </a:ext>
            </a:extLst>
          </p:cNvPr>
          <p:cNvGrpSpPr>
            <a:grpSpLocks/>
          </p:cNvGrpSpPr>
          <p:nvPr/>
        </p:nvGrpSpPr>
        <p:grpSpPr bwMode="auto">
          <a:xfrm>
            <a:off x="9388475" y="6216650"/>
            <a:ext cx="2487613" cy="447675"/>
            <a:chOff x="9527309" y="3551529"/>
            <a:chExt cx="2488501" cy="448323"/>
          </a:xfrm>
        </p:grpSpPr>
        <p:pic>
          <p:nvPicPr>
            <p:cNvPr id="16484" name="Picture 9">
              <a:extLst>
                <a:ext uri="{FF2B5EF4-FFF2-40B4-BE49-F238E27FC236}">
                  <a16:creationId xmlns:a16="http://schemas.microsoft.com/office/drawing/2014/main" id="{59C587EE-D427-4452-ADA7-CABCD45B92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9730403B-0138-425C-82F3-11283B152EF3}"/>
                </a:ext>
              </a:extLst>
            </p:cNvPr>
            <p:cNvSpPr>
              <a:spLocks noChangeArrowheads="1"/>
            </p:cNvSpPr>
            <p:nvPr/>
          </p:nvSpPr>
          <p:spPr bwMode="auto">
            <a:xfrm>
              <a:off x="9527309" y="3691431"/>
              <a:ext cx="2488501" cy="308421"/>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1218504" eaLnBrk="1" fontAlgn="auto" hangingPunct="1">
                <a:lnSpc>
                  <a:spcPct val="100000"/>
                </a:lnSpc>
                <a:spcBef>
                  <a:spcPct val="0"/>
                </a:spcBef>
                <a:spcAft>
                  <a:spcPct val="0"/>
                </a:spcAft>
                <a:buClrTx/>
                <a:buFont typeface="Wingdings" panose="05000000000000000000" pitchFamily="2" charset="2"/>
                <a:buNone/>
                <a:defRPr/>
              </a:pPr>
              <a:r>
                <a:rPr lang="en-US" altLang="en-US" sz="1400" dirty="0">
                  <a:solidFill>
                    <a:srgbClr val="455560"/>
                  </a:solidFill>
                  <a:latin typeface="Calibri" panose="020F0502020204030204" pitchFamily="34" charset="0"/>
                  <a:ea typeface="+mj-ea"/>
                  <a:cs typeface="Arial" panose="020B0604020202020204" pitchFamily="34" charset="0"/>
                  <a:sym typeface="Helvetica"/>
                </a:rPr>
                <a:t>Slide credit: </a:t>
              </a:r>
              <a:r>
                <a:rPr lang="en-US" altLang="en-US" sz="1400" dirty="0">
                  <a:solidFill>
                    <a:srgbClr val="455560"/>
                  </a:solidFill>
                  <a:latin typeface="Calibri" panose="020F0502020204030204" pitchFamily="34" charset="0"/>
                  <a:ea typeface="+mj-ea"/>
                  <a:cs typeface="Arial" panose="020B0604020202020204" pitchFamily="34" charset="0"/>
                  <a:sym typeface="Helvetica"/>
                  <a:hlinkClick r:id="rId4"/>
                </a:rPr>
                <a:t>clinicaloptions.com</a:t>
              </a:r>
              <a:endParaRPr lang="en-US" altLang="en-US" sz="1400" dirty="0">
                <a:solidFill>
                  <a:srgbClr val="455560"/>
                </a:solidFill>
                <a:latin typeface="Calibri" panose="020F0502020204030204" pitchFamily="34" charset="0"/>
                <a:ea typeface="+mj-ea"/>
                <a:cs typeface="Arial" panose="020B0604020202020204" pitchFamily="34" charset="0"/>
                <a:sym typeface="Helvetica"/>
              </a:endParaRPr>
            </a:p>
          </p:txBody>
        </p:sp>
      </p:grpSp>
      <p:sp>
        <p:nvSpPr>
          <p:cNvPr id="13" name="Text Box 15">
            <a:extLst>
              <a:ext uri="{FF2B5EF4-FFF2-40B4-BE49-F238E27FC236}">
                <a16:creationId xmlns:a16="http://schemas.microsoft.com/office/drawing/2014/main" id="{770F3EA2-CEE4-4F9F-9BAA-B8BFAE5E9707}"/>
              </a:ext>
            </a:extLst>
          </p:cNvPr>
          <p:cNvSpPr txBox="1">
            <a:spLocks noChangeArrowheads="1"/>
          </p:cNvSpPr>
          <p:nvPr/>
        </p:nvSpPr>
        <p:spPr bwMode="auto">
          <a:xfrm>
            <a:off x="414338" y="6388100"/>
            <a:ext cx="7851775" cy="27622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1218504" eaLnBrk="1" fontAlgn="auto" hangingPunct="1">
              <a:spcBef>
                <a:spcPts val="0"/>
              </a:spcBef>
              <a:spcAft>
                <a:spcPts val="0"/>
              </a:spcAft>
              <a:defRPr/>
            </a:pPr>
            <a:r>
              <a:rPr lang="en-US" altLang="en-US" b="0" dirty="0">
                <a:solidFill>
                  <a:srgbClr val="455560"/>
                </a:solidFill>
                <a:latin typeface="Calibri" panose="020F0502020204030204" pitchFamily="34" charset="0"/>
                <a:ea typeface="+mj-ea"/>
                <a:cs typeface="Arial" panose="020B0604020202020204" pitchFamily="34" charset="0"/>
                <a:sym typeface="Helvetica"/>
              </a:rPr>
              <a:t>Goldstraw. J Thorac Oncol. 2016;11:39.</a:t>
            </a:r>
          </a:p>
        </p:txBody>
      </p:sp>
      <p:sp>
        <p:nvSpPr>
          <p:cNvPr id="14" name="TextBox 13">
            <a:extLst>
              <a:ext uri="{FF2B5EF4-FFF2-40B4-BE49-F238E27FC236}">
                <a16:creationId xmlns:a16="http://schemas.microsoft.com/office/drawing/2014/main" id="{7149D591-E15E-458B-9D93-565F37ABC578}"/>
              </a:ext>
            </a:extLst>
          </p:cNvPr>
          <p:cNvSpPr txBox="1"/>
          <p:nvPr/>
        </p:nvSpPr>
        <p:spPr bwMode="auto">
          <a:xfrm>
            <a:off x="8107363" y="5894388"/>
            <a:ext cx="2944812" cy="461962"/>
          </a:xfrm>
          <a:prstGeom prst="rect">
            <a:avLst/>
          </a:prstGeom>
          <a:noFill/>
          <a:ln>
            <a:noFill/>
          </a:ln>
        </p:spPr>
        <p:txBody>
          <a:bodyPr>
            <a:spAutoFit/>
          </a:bodyPr>
          <a:lstStyle/>
          <a:p>
            <a:pPr defTabSz="914400">
              <a:spcBef>
                <a:spcPct val="50000"/>
              </a:spcBef>
              <a:defRPr/>
            </a:pPr>
            <a:r>
              <a:rPr lang="en-US" dirty="0">
                <a:solidFill>
                  <a:srgbClr val="000000"/>
                </a:solidFill>
                <a:latin typeface="Calibri" panose="020F0502020204030204" pitchFamily="34" charset="0"/>
                <a:ea typeface="+mj-ea"/>
                <a:cs typeface="Arial" panose="020B0604020202020204" pitchFamily="34" charset="0"/>
                <a:sym typeface="Helvetica"/>
              </a:rPr>
              <a:t>*OS per IASLC global database for patients receiving NSCLC diagnoses from 1999-2010.</a:t>
            </a:r>
          </a:p>
        </p:txBody>
      </p:sp>
      <p:sp>
        <p:nvSpPr>
          <p:cNvPr id="17" name="TextBox 16">
            <a:extLst>
              <a:ext uri="{FF2B5EF4-FFF2-40B4-BE49-F238E27FC236}">
                <a16:creationId xmlns:a16="http://schemas.microsoft.com/office/drawing/2014/main" id="{E6CAE8EB-B033-4937-B9AA-C2A33A0774AB}"/>
              </a:ext>
            </a:extLst>
          </p:cNvPr>
          <p:cNvSpPr txBox="1"/>
          <p:nvPr/>
        </p:nvSpPr>
        <p:spPr bwMode="auto">
          <a:xfrm>
            <a:off x="2740025" y="1538288"/>
            <a:ext cx="6105525" cy="400050"/>
          </a:xfrm>
          <a:prstGeom prst="rect">
            <a:avLst/>
          </a:prstGeom>
          <a:noFill/>
          <a:ln>
            <a:noFill/>
          </a:ln>
        </p:spPr>
        <p:txBody>
          <a:bodyPr>
            <a:spAutoFit/>
          </a:bodyPr>
          <a:lstStyle/>
          <a:p>
            <a:pPr algn="ctr" defTabSz="914400">
              <a:defRPr/>
            </a:pPr>
            <a:r>
              <a:rPr lang="en-US" sz="2000" b="1" dirty="0">
                <a:solidFill>
                  <a:srgbClr val="000000"/>
                </a:solidFill>
                <a:latin typeface="Calibri" panose="020F0502020204030204" pitchFamily="34" charset="0"/>
                <a:ea typeface="+mj-ea"/>
                <a:cs typeface="Calibri" panose="020F0502020204030204" pitchFamily="34" charset="0"/>
                <a:sym typeface="Helvetica"/>
              </a:rPr>
              <a:t>OS* by Pathologic Stage (AJCC 8th Edition) </a:t>
            </a:r>
          </a:p>
        </p:txBody>
      </p:sp>
      <p:cxnSp>
        <p:nvCxnSpPr>
          <p:cNvPr id="16399" name="Straight Connector 13">
            <a:extLst>
              <a:ext uri="{FF2B5EF4-FFF2-40B4-BE49-F238E27FC236}">
                <a16:creationId xmlns:a16="http://schemas.microsoft.com/office/drawing/2014/main" id="{BB2FD355-A460-425D-B782-14D5A73D8852}"/>
              </a:ext>
            </a:extLst>
          </p:cNvPr>
          <p:cNvCxnSpPr>
            <a:cxnSpLocks noChangeShapeType="1"/>
          </p:cNvCxnSpPr>
          <p:nvPr/>
        </p:nvCxnSpPr>
        <p:spPr bwMode="auto">
          <a:xfrm>
            <a:off x="1195388" y="2189163"/>
            <a:ext cx="7461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16400" name="Straight Connector 15">
            <a:extLst>
              <a:ext uri="{FF2B5EF4-FFF2-40B4-BE49-F238E27FC236}">
                <a16:creationId xmlns:a16="http://schemas.microsoft.com/office/drawing/2014/main" id="{83B44D13-A2C2-4797-8B62-C2156D9C99CF}"/>
              </a:ext>
            </a:extLst>
          </p:cNvPr>
          <p:cNvCxnSpPr>
            <a:cxnSpLocks noChangeShapeType="1"/>
          </p:cNvCxnSpPr>
          <p:nvPr/>
        </p:nvCxnSpPr>
        <p:spPr bwMode="auto">
          <a:xfrm>
            <a:off x="1195388" y="2716213"/>
            <a:ext cx="7461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16401" name="Straight Connector 17">
            <a:extLst>
              <a:ext uri="{FF2B5EF4-FFF2-40B4-BE49-F238E27FC236}">
                <a16:creationId xmlns:a16="http://schemas.microsoft.com/office/drawing/2014/main" id="{2D5A64DA-D159-4962-9E91-499E45CD9CF4}"/>
              </a:ext>
            </a:extLst>
          </p:cNvPr>
          <p:cNvCxnSpPr>
            <a:cxnSpLocks noChangeShapeType="1"/>
          </p:cNvCxnSpPr>
          <p:nvPr/>
        </p:nvCxnSpPr>
        <p:spPr bwMode="auto">
          <a:xfrm>
            <a:off x="1195388" y="3246438"/>
            <a:ext cx="7461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16402" name="Straight Connector 19">
            <a:extLst>
              <a:ext uri="{FF2B5EF4-FFF2-40B4-BE49-F238E27FC236}">
                <a16:creationId xmlns:a16="http://schemas.microsoft.com/office/drawing/2014/main" id="{0171645A-1B48-451D-BA08-01179E94B12D}"/>
              </a:ext>
            </a:extLst>
          </p:cNvPr>
          <p:cNvCxnSpPr>
            <a:cxnSpLocks noChangeShapeType="1"/>
          </p:cNvCxnSpPr>
          <p:nvPr/>
        </p:nvCxnSpPr>
        <p:spPr bwMode="auto">
          <a:xfrm>
            <a:off x="1195388" y="3781425"/>
            <a:ext cx="7461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16403" name="Straight Connector 21">
            <a:extLst>
              <a:ext uri="{FF2B5EF4-FFF2-40B4-BE49-F238E27FC236}">
                <a16:creationId xmlns:a16="http://schemas.microsoft.com/office/drawing/2014/main" id="{B5178607-A897-45FE-82B2-A62B90EF09A3}"/>
              </a:ext>
            </a:extLst>
          </p:cNvPr>
          <p:cNvCxnSpPr>
            <a:cxnSpLocks noChangeShapeType="1"/>
          </p:cNvCxnSpPr>
          <p:nvPr/>
        </p:nvCxnSpPr>
        <p:spPr bwMode="auto">
          <a:xfrm>
            <a:off x="1195388" y="4316413"/>
            <a:ext cx="7461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25" name="TextBox 24">
            <a:extLst>
              <a:ext uri="{FF2B5EF4-FFF2-40B4-BE49-F238E27FC236}">
                <a16:creationId xmlns:a16="http://schemas.microsoft.com/office/drawing/2014/main" id="{FFCCC6FC-99A1-4B59-8FA2-BFFE4C193C4D}"/>
              </a:ext>
            </a:extLst>
          </p:cNvPr>
          <p:cNvSpPr txBox="1"/>
          <p:nvPr/>
        </p:nvSpPr>
        <p:spPr>
          <a:xfrm>
            <a:off x="508000" y="1970088"/>
            <a:ext cx="739775" cy="430212"/>
          </a:xfrm>
          <a:prstGeom prst="rect">
            <a:avLst/>
          </a:prstGeom>
          <a:noFill/>
        </p:spPr>
        <p:txBody>
          <a:bodyPr>
            <a:spAutoFit/>
          </a:bodyPr>
          <a:lstStyle/>
          <a:p>
            <a:pPr algn="r" defTabSz="914400">
              <a:defRPr/>
            </a:pPr>
            <a:r>
              <a:rPr lang="en-US" sz="1800" dirty="0">
                <a:solidFill>
                  <a:srgbClr val="000000"/>
                </a:solidFill>
                <a:latin typeface="Calibri" panose="020F0502020204030204" pitchFamily="34" charset="0"/>
                <a:ea typeface="+mj-ea"/>
                <a:cs typeface="Calibri" panose="020F0502020204030204" pitchFamily="34" charset="0"/>
                <a:sym typeface="Helvetica"/>
              </a:rPr>
              <a:t>100</a:t>
            </a:r>
          </a:p>
        </p:txBody>
      </p:sp>
      <p:sp>
        <p:nvSpPr>
          <p:cNvPr id="26" name="TextBox 25">
            <a:extLst>
              <a:ext uri="{FF2B5EF4-FFF2-40B4-BE49-F238E27FC236}">
                <a16:creationId xmlns:a16="http://schemas.microsoft.com/office/drawing/2014/main" id="{A73A7867-64FE-4D8F-AFE5-0A204AADB4CC}"/>
              </a:ext>
            </a:extLst>
          </p:cNvPr>
          <p:cNvSpPr txBox="1"/>
          <p:nvPr/>
        </p:nvSpPr>
        <p:spPr>
          <a:xfrm>
            <a:off x="669925" y="2509838"/>
            <a:ext cx="577850" cy="430212"/>
          </a:xfrm>
          <a:prstGeom prst="rect">
            <a:avLst/>
          </a:prstGeom>
          <a:noFill/>
        </p:spPr>
        <p:txBody>
          <a:bodyPr>
            <a:spAutoFit/>
          </a:bodyPr>
          <a:lstStyle/>
          <a:p>
            <a:pPr algn="r" defTabSz="914400">
              <a:defRPr/>
            </a:pPr>
            <a:r>
              <a:rPr lang="en-US" sz="1800" dirty="0">
                <a:solidFill>
                  <a:srgbClr val="000000"/>
                </a:solidFill>
                <a:latin typeface="Calibri" panose="020F0502020204030204" pitchFamily="34" charset="0"/>
                <a:ea typeface="+mj-ea"/>
                <a:cs typeface="Calibri" panose="020F0502020204030204" pitchFamily="34" charset="0"/>
                <a:sym typeface="Helvetica"/>
              </a:rPr>
              <a:t>80</a:t>
            </a:r>
          </a:p>
        </p:txBody>
      </p:sp>
      <p:sp>
        <p:nvSpPr>
          <p:cNvPr id="27" name="TextBox 26">
            <a:extLst>
              <a:ext uri="{FF2B5EF4-FFF2-40B4-BE49-F238E27FC236}">
                <a16:creationId xmlns:a16="http://schemas.microsoft.com/office/drawing/2014/main" id="{F9892EF8-85CC-4113-85B5-2D0C2A60E39E}"/>
              </a:ext>
            </a:extLst>
          </p:cNvPr>
          <p:cNvSpPr txBox="1"/>
          <p:nvPr/>
        </p:nvSpPr>
        <p:spPr>
          <a:xfrm>
            <a:off x="687388" y="3035300"/>
            <a:ext cx="560387" cy="430213"/>
          </a:xfrm>
          <a:prstGeom prst="rect">
            <a:avLst/>
          </a:prstGeom>
          <a:noFill/>
        </p:spPr>
        <p:txBody>
          <a:bodyPr>
            <a:spAutoFit/>
          </a:bodyPr>
          <a:lstStyle/>
          <a:p>
            <a:pPr algn="r" defTabSz="914400">
              <a:defRPr/>
            </a:pPr>
            <a:r>
              <a:rPr lang="en-US" sz="1800" dirty="0">
                <a:solidFill>
                  <a:srgbClr val="000000"/>
                </a:solidFill>
                <a:latin typeface="Calibri" panose="020F0502020204030204" pitchFamily="34" charset="0"/>
                <a:ea typeface="+mj-ea"/>
                <a:cs typeface="Calibri" panose="020F0502020204030204" pitchFamily="34" charset="0"/>
                <a:sym typeface="Helvetica"/>
              </a:rPr>
              <a:t>60</a:t>
            </a:r>
          </a:p>
        </p:txBody>
      </p:sp>
      <p:sp>
        <p:nvSpPr>
          <p:cNvPr id="28" name="TextBox 27">
            <a:extLst>
              <a:ext uri="{FF2B5EF4-FFF2-40B4-BE49-F238E27FC236}">
                <a16:creationId xmlns:a16="http://schemas.microsoft.com/office/drawing/2014/main" id="{76A8B04C-A86D-4475-9BEC-26912D2E0360}"/>
              </a:ext>
            </a:extLst>
          </p:cNvPr>
          <p:cNvSpPr txBox="1"/>
          <p:nvPr/>
        </p:nvSpPr>
        <p:spPr>
          <a:xfrm>
            <a:off x="593725" y="3570288"/>
            <a:ext cx="654050" cy="430212"/>
          </a:xfrm>
          <a:prstGeom prst="rect">
            <a:avLst/>
          </a:prstGeom>
          <a:noFill/>
        </p:spPr>
        <p:txBody>
          <a:bodyPr>
            <a:spAutoFit/>
          </a:bodyPr>
          <a:lstStyle/>
          <a:p>
            <a:pPr algn="r" defTabSz="914400">
              <a:defRPr/>
            </a:pPr>
            <a:r>
              <a:rPr lang="en-US" sz="1800" dirty="0">
                <a:solidFill>
                  <a:srgbClr val="000000"/>
                </a:solidFill>
                <a:latin typeface="Calibri" panose="020F0502020204030204" pitchFamily="34" charset="0"/>
                <a:ea typeface="+mj-ea"/>
                <a:cs typeface="Calibri" panose="020F0502020204030204" pitchFamily="34" charset="0"/>
                <a:sym typeface="Helvetica"/>
              </a:rPr>
              <a:t>40</a:t>
            </a:r>
          </a:p>
        </p:txBody>
      </p:sp>
      <p:sp>
        <p:nvSpPr>
          <p:cNvPr id="29" name="TextBox 28">
            <a:extLst>
              <a:ext uri="{FF2B5EF4-FFF2-40B4-BE49-F238E27FC236}">
                <a16:creationId xmlns:a16="http://schemas.microsoft.com/office/drawing/2014/main" id="{B48D2349-BCCB-42C9-91CD-D47C5DE99E8F}"/>
              </a:ext>
            </a:extLst>
          </p:cNvPr>
          <p:cNvSpPr txBox="1"/>
          <p:nvPr/>
        </p:nvSpPr>
        <p:spPr>
          <a:xfrm>
            <a:off x="687388" y="4103688"/>
            <a:ext cx="560387" cy="430212"/>
          </a:xfrm>
          <a:prstGeom prst="rect">
            <a:avLst/>
          </a:prstGeom>
          <a:noFill/>
        </p:spPr>
        <p:txBody>
          <a:bodyPr>
            <a:spAutoFit/>
          </a:bodyPr>
          <a:lstStyle/>
          <a:p>
            <a:pPr algn="r" defTabSz="914400">
              <a:defRPr/>
            </a:pPr>
            <a:r>
              <a:rPr lang="en-US" sz="1800" dirty="0">
                <a:solidFill>
                  <a:srgbClr val="000000"/>
                </a:solidFill>
                <a:latin typeface="Calibri" panose="020F0502020204030204" pitchFamily="34" charset="0"/>
                <a:ea typeface="+mj-ea"/>
                <a:cs typeface="Calibri" panose="020F0502020204030204" pitchFamily="34" charset="0"/>
                <a:sym typeface="Helvetica"/>
              </a:rPr>
              <a:t>20</a:t>
            </a:r>
          </a:p>
        </p:txBody>
      </p:sp>
      <p:sp>
        <p:nvSpPr>
          <p:cNvPr id="30" name="TextBox 29">
            <a:extLst>
              <a:ext uri="{FF2B5EF4-FFF2-40B4-BE49-F238E27FC236}">
                <a16:creationId xmlns:a16="http://schemas.microsoft.com/office/drawing/2014/main" id="{468FE727-9761-4013-9A1D-EA2442348AD3}"/>
              </a:ext>
            </a:extLst>
          </p:cNvPr>
          <p:cNvSpPr txBox="1"/>
          <p:nvPr/>
        </p:nvSpPr>
        <p:spPr>
          <a:xfrm>
            <a:off x="893763" y="4632325"/>
            <a:ext cx="354012" cy="431800"/>
          </a:xfrm>
          <a:prstGeom prst="rect">
            <a:avLst/>
          </a:prstGeom>
          <a:noFill/>
        </p:spPr>
        <p:txBody>
          <a:bodyPr>
            <a:spAutoFit/>
          </a:bodyPr>
          <a:lstStyle/>
          <a:p>
            <a:pPr algn="r" defTabSz="914400">
              <a:defRPr/>
            </a:pPr>
            <a:r>
              <a:rPr lang="en-US" sz="1800" dirty="0">
                <a:solidFill>
                  <a:srgbClr val="000000"/>
                </a:solidFill>
                <a:latin typeface="Calibri" panose="020F0502020204030204" pitchFamily="34" charset="0"/>
                <a:ea typeface="+mj-ea"/>
                <a:cs typeface="Calibri" panose="020F0502020204030204" pitchFamily="34" charset="0"/>
                <a:sym typeface="Helvetica"/>
              </a:rPr>
              <a:t>0</a:t>
            </a:r>
          </a:p>
        </p:txBody>
      </p:sp>
      <p:sp>
        <p:nvSpPr>
          <p:cNvPr id="31" name="TextBox 30">
            <a:extLst>
              <a:ext uri="{FF2B5EF4-FFF2-40B4-BE49-F238E27FC236}">
                <a16:creationId xmlns:a16="http://schemas.microsoft.com/office/drawing/2014/main" id="{A239A95A-C454-414A-872F-7C1DEF986E6D}"/>
              </a:ext>
            </a:extLst>
          </p:cNvPr>
          <p:cNvSpPr txBox="1"/>
          <p:nvPr/>
        </p:nvSpPr>
        <p:spPr>
          <a:xfrm>
            <a:off x="1149350" y="4887913"/>
            <a:ext cx="336550" cy="393700"/>
          </a:xfrm>
          <a:prstGeom prst="rect">
            <a:avLst/>
          </a:prstGeom>
          <a:noFill/>
        </p:spPr>
        <p:txBody>
          <a:bodyPr wrap="none">
            <a:spAutoFit/>
          </a:bodyPr>
          <a:lstStyle/>
          <a:p>
            <a:pPr defTabSz="914400">
              <a:defRPr/>
            </a:pPr>
            <a:r>
              <a:rPr lang="en-US" sz="1600" dirty="0">
                <a:solidFill>
                  <a:srgbClr val="000000"/>
                </a:solidFill>
                <a:latin typeface="Calibri" panose="020F0502020204030204" pitchFamily="34" charset="0"/>
                <a:ea typeface="+mj-ea"/>
                <a:cs typeface="Calibri" panose="020F0502020204030204" pitchFamily="34" charset="0"/>
                <a:sym typeface="Helvetica"/>
              </a:rPr>
              <a:t>0</a:t>
            </a:r>
          </a:p>
        </p:txBody>
      </p:sp>
      <p:sp>
        <p:nvSpPr>
          <p:cNvPr id="32" name="Freeform: Shape 31">
            <a:extLst>
              <a:ext uri="{FF2B5EF4-FFF2-40B4-BE49-F238E27FC236}">
                <a16:creationId xmlns:a16="http://schemas.microsoft.com/office/drawing/2014/main" id="{8FA339B2-9DA6-484C-ABD1-11853B937BA8}"/>
              </a:ext>
            </a:extLst>
          </p:cNvPr>
          <p:cNvSpPr/>
          <p:nvPr/>
        </p:nvSpPr>
        <p:spPr bwMode="auto">
          <a:xfrm>
            <a:off x="1277938" y="2178050"/>
            <a:ext cx="5307012" cy="2670175"/>
          </a:xfrm>
          <a:custGeom>
            <a:avLst/>
            <a:gdLst>
              <a:gd name="connsiteX0" fmla="*/ 0 w 5881817"/>
              <a:gd name="connsiteY0" fmla="*/ 0 h 3393989"/>
              <a:gd name="connsiteX1" fmla="*/ 0 w 5881817"/>
              <a:gd name="connsiteY1" fmla="*/ 3393989 h 3393989"/>
              <a:gd name="connsiteX2" fmla="*/ 5881817 w 5881817"/>
              <a:gd name="connsiteY2" fmla="*/ 3393989 h 3393989"/>
            </a:gdLst>
            <a:ahLst/>
            <a:cxnLst>
              <a:cxn ang="0">
                <a:pos x="connsiteX0" y="connsiteY0"/>
              </a:cxn>
              <a:cxn ang="0">
                <a:pos x="connsiteX1" y="connsiteY1"/>
              </a:cxn>
              <a:cxn ang="0">
                <a:pos x="connsiteX2" y="connsiteY2"/>
              </a:cxn>
            </a:cxnLst>
            <a:rect l="l" t="t" r="r" b="b"/>
            <a:pathLst>
              <a:path w="5881817" h="3393989">
                <a:moveTo>
                  <a:pt x="0" y="0"/>
                </a:moveTo>
                <a:lnTo>
                  <a:pt x="0" y="3393989"/>
                </a:lnTo>
                <a:lnTo>
                  <a:pt x="5881817" y="3393989"/>
                </a:lnTo>
              </a:path>
            </a:pathLst>
          </a:custGeom>
          <a:noFill/>
          <a:ln w="28575">
            <a:solidFill>
              <a:schemeClr val="bg1"/>
            </a:solidFill>
            <a:miter lim="800000"/>
            <a:headEnd/>
            <a:tailEnd/>
          </a:ln>
        </p:spPr>
        <p:txBody>
          <a:bodyPr anchor="ctr"/>
          <a:lstStyle/>
          <a:p>
            <a:pPr algn="ctr" defTabSz="914400">
              <a:defRPr/>
            </a:pPr>
            <a:endParaRPr lang="en-US" sz="1800" b="1" dirty="0">
              <a:solidFill>
                <a:srgbClr val="FFFFFF"/>
              </a:solidFill>
              <a:latin typeface="Calibri" panose="020F0502020204030204" pitchFamily="34" charset="0"/>
              <a:ea typeface="+mj-ea"/>
              <a:cs typeface="Calibri" panose="020F0502020204030204" pitchFamily="34" charset="0"/>
              <a:sym typeface="Helvetica"/>
            </a:endParaRPr>
          </a:p>
        </p:txBody>
      </p:sp>
      <p:cxnSp>
        <p:nvCxnSpPr>
          <p:cNvPr id="16412" name="Straight Connector 23">
            <a:extLst>
              <a:ext uri="{FF2B5EF4-FFF2-40B4-BE49-F238E27FC236}">
                <a16:creationId xmlns:a16="http://schemas.microsoft.com/office/drawing/2014/main" id="{1789782D-BF3D-4B67-BA15-FBFD15B9E0B1}"/>
              </a:ext>
            </a:extLst>
          </p:cNvPr>
          <p:cNvCxnSpPr>
            <a:cxnSpLocks noChangeShapeType="1"/>
          </p:cNvCxnSpPr>
          <p:nvPr/>
        </p:nvCxnSpPr>
        <p:spPr bwMode="auto">
          <a:xfrm>
            <a:off x="1201738" y="4848225"/>
            <a:ext cx="238125"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grpSp>
        <p:nvGrpSpPr>
          <p:cNvPr id="16413" name="Group 3">
            <a:extLst>
              <a:ext uri="{FF2B5EF4-FFF2-40B4-BE49-F238E27FC236}">
                <a16:creationId xmlns:a16="http://schemas.microsoft.com/office/drawing/2014/main" id="{79831ABA-44C0-4372-9FA9-27671B86CBF8}"/>
              </a:ext>
            </a:extLst>
          </p:cNvPr>
          <p:cNvGrpSpPr>
            <a:grpSpLocks/>
          </p:cNvGrpSpPr>
          <p:nvPr/>
        </p:nvGrpSpPr>
        <p:grpSpPr bwMode="auto">
          <a:xfrm>
            <a:off x="1277938" y="4841875"/>
            <a:ext cx="5307012" cy="103188"/>
            <a:chOff x="1455354" y="4849355"/>
            <a:chExt cx="5130269" cy="64286"/>
          </a:xfrm>
        </p:grpSpPr>
        <p:cxnSp>
          <p:nvCxnSpPr>
            <p:cNvPr id="16480" name="Straight Connector 42">
              <a:extLst>
                <a:ext uri="{FF2B5EF4-FFF2-40B4-BE49-F238E27FC236}">
                  <a16:creationId xmlns:a16="http://schemas.microsoft.com/office/drawing/2014/main" id="{E9AC6FD5-7D38-4B88-80EB-56AB970FF50D}"/>
                </a:ext>
              </a:extLst>
            </p:cNvPr>
            <p:cNvCxnSpPr>
              <a:cxnSpLocks noChangeShapeType="1"/>
            </p:cNvCxnSpPr>
            <p:nvPr/>
          </p:nvCxnSpPr>
          <p:spPr bwMode="auto">
            <a:xfrm>
              <a:off x="6585623" y="4849355"/>
              <a:ext cx="0" cy="59312"/>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16481" name="Straight Connector 43">
              <a:extLst>
                <a:ext uri="{FF2B5EF4-FFF2-40B4-BE49-F238E27FC236}">
                  <a16:creationId xmlns:a16="http://schemas.microsoft.com/office/drawing/2014/main" id="{B32AAF09-58A7-4D92-BE40-9111C2E1D81C}"/>
                </a:ext>
              </a:extLst>
            </p:cNvPr>
            <p:cNvCxnSpPr>
              <a:cxnSpLocks noChangeShapeType="1"/>
            </p:cNvCxnSpPr>
            <p:nvPr/>
          </p:nvCxnSpPr>
          <p:spPr bwMode="auto">
            <a:xfrm>
              <a:off x="4875533" y="4849355"/>
              <a:ext cx="0" cy="59312"/>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16482" name="Straight Connector 44">
              <a:extLst>
                <a:ext uri="{FF2B5EF4-FFF2-40B4-BE49-F238E27FC236}">
                  <a16:creationId xmlns:a16="http://schemas.microsoft.com/office/drawing/2014/main" id="{FEBF4AD7-1988-4AFF-A94C-76F26CAC30E0}"/>
                </a:ext>
              </a:extLst>
            </p:cNvPr>
            <p:cNvCxnSpPr>
              <a:cxnSpLocks noChangeShapeType="1"/>
            </p:cNvCxnSpPr>
            <p:nvPr/>
          </p:nvCxnSpPr>
          <p:spPr bwMode="auto">
            <a:xfrm>
              <a:off x="3165447" y="4849355"/>
              <a:ext cx="0" cy="59312"/>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16483" name="Straight Connector 45">
              <a:extLst>
                <a:ext uri="{FF2B5EF4-FFF2-40B4-BE49-F238E27FC236}">
                  <a16:creationId xmlns:a16="http://schemas.microsoft.com/office/drawing/2014/main" id="{929CD1E4-8B37-497F-9015-1961AC6120B0}"/>
                </a:ext>
              </a:extLst>
            </p:cNvPr>
            <p:cNvCxnSpPr>
              <a:cxnSpLocks noChangeShapeType="1"/>
            </p:cNvCxnSpPr>
            <p:nvPr/>
          </p:nvCxnSpPr>
          <p:spPr bwMode="auto">
            <a:xfrm>
              <a:off x="1455354" y="4854329"/>
              <a:ext cx="0" cy="59312"/>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grpSp>
      <p:sp>
        <p:nvSpPr>
          <p:cNvPr id="42" name="TextBox 41">
            <a:extLst>
              <a:ext uri="{FF2B5EF4-FFF2-40B4-BE49-F238E27FC236}">
                <a16:creationId xmlns:a16="http://schemas.microsoft.com/office/drawing/2014/main" id="{32DEB2A7-49EB-44EE-9736-7AEB443F99E3}"/>
              </a:ext>
            </a:extLst>
          </p:cNvPr>
          <p:cNvSpPr txBox="1"/>
          <p:nvPr/>
        </p:nvSpPr>
        <p:spPr>
          <a:xfrm>
            <a:off x="2847975" y="4887913"/>
            <a:ext cx="392113" cy="338137"/>
          </a:xfrm>
          <a:prstGeom prst="rect">
            <a:avLst/>
          </a:prstGeom>
          <a:noFill/>
        </p:spPr>
        <p:txBody>
          <a:bodyPr wrap="none">
            <a:spAutoFit/>
          </a:bodyPr>
          <a:lstStyle/>
          <a:p>
            <a:pPr defTabSz="914400">
              <a:defRPr/>
            </a:pPr>
            <a:r>
              <a:rPr lang="en-US" sz="1600" dirty="0">
                <a:solidFill>
                  <a:srgbClr val="000000"/>
                </a:solidFill>
                <a:latin typeface="Calibri" panose="020F0502020204030204" pitchFamily="34" charset="0"/>
                <a:ea typeface="+mj-ea"/>
                <a:cs typeface="Calibri" panose="020F0502020204030204" pitchFamily="34" charset="0"/>
                <a:sym typeface="Helvetica"/>
              </a:rPr>
              <a:t>24</a:t>
            </a:r>
          </a:p>
        </p:txBody>
      </p:sp>
      <p:sp>
        <p:nvSpPr>
          <p:cNvPr id="43" name="TextBox 42">
            <a:extLst>
              <a:ext uri="{FF2B5EF4-FFF2-40B4-BE49-F238E27FC236}">
                <a16:creationId xmlns:a16="http://schemas.microsoft.com/office/drawing/2014/main" id="{877482FC-100E-4B55-9451-4E8CBD39AB98}"/>
              </a:ext>
            </a:extLst>
          </p:cNvPr>
          <p:cNvSpPr txBox="1"/>
          <p:nvPr/>
        </p:nvSpPr>
        <p:spPr>
          <a:xfrm>
            <a:off x="4633913" y="4887913"/>
            <a:ext cx="393700" cy="338137"/>
          </a:xfrm>
          <a:prstGeom prst="rect">
            <a:avLst/>
          </a:prstGeom>
          <a:noFill/>
        </p:spPr>
        <p:txBody>
          <a:bodyPr wrap="none">
            <a:spAutoFit/>
          </a:bodyPr>
          <a:lstStyle/>
          <a:p>
            <a:pPr defTabSz="914400">
              <a:defRPr/>
            </a:pPr>
            <a:r>
              <a:rPr lang="en-US" sz="1600" dirty="0">
                <a:solidFill>
                  <a:srgbClr val="000000"/>
                </a:solidFill>
                <a:latin typeface="Calibri" panose="020F0502020204030204" pitchFamily="34" charset="0"/>
                <a:ea typeface="+mj-ea"/>
                <a:cs typeface="Calibri" panose="020F0502020204030204" pitchFamily="34" charset="0"/>
                <a:sym typeface="Helvetica"/>
              </a:rPr>
              <a:t>48</a:t>
            </a:r>
          </a:p>
        </p:txBody>
      </p:sp>
      <p:sp>
        <p:nvSpPr>
          <p:cNvPr id="47" name="TextBox 46">
            <a:extLst>
              <a:ext uri="{FF2B5EF4-FFF2-40B4-BE49-F238E27FC236}">
                <a16:creationId xmlns:a16="http://schemas.microsoft.com/office/drawing/2014/main" id="{F0ADDA34-04E1-46B2-9D75-6FBCBA7855AF}"/>
              </a:ext>
            </a:extLst>
          </p:cNvPr>
          <p:cNvSpPr txBox="1"/>
          <p:nvPr/>
        </p:nvSpPr>
        <p:spPr>
          <a:xfrm>
            <a:off x="6396038" y="4887913"/>
            <a:ext cx="393700" cy="338137"/>
          </a:xfrm>
          <a:prstGeom prst="rect">
            <a:avLst/>
          </a:prstGeom>
          <a:noFill/>
        </p:spPr>
        <p:txBody>
          <a:bodyPr wrap="none">
            <a:spAutoFit/>
          </a:bodyPr>
          <a:lstStyle/>
          <a:p>
            <a:pPr defTabSz="914400">
              <a:defRPr/>
            </a:pPr>
            <a:r>
              <a:rPr lang="en-US" sz="1600" dirty="0">
                <a:solidFill>
                  <a:srgbClr val="000000"/>
                </a:solidFill>
                <a:latin typeface="Calibri" panose="020F0502020204030204" pitchFamily="34" charset="0"/>
                <a:ea typeface="+mj-ea"/>
                <a:cs typeface="Calibri" panose="020F0502020204030204" pitchFamily="34" charset="0"/>
                <a:sym typeface="Helvetica"/>
              </a:rPr>
              <a:t>72</a:t>
            </a:r>
          </a:p>
        </p:txBody>
      </p:sp>
      <p:sp>
        <p:nvSpPr>
          <p:cNvPr id="150" name="TextBox 44">
            <a:extLst>
              <a:ext uri="{FF2B5EF4-FFF2-40B4-BE49-F238E27FC236}">
                <a16:creationId xmlns:a16="http://schemas.microsoft.com/office/drawing/2014/main" id="{43FD3B14-477B-4462-A4EB-FDB8E03DF6C4}"/>
              </a:ext>
            </a:extLst>
          </p:cNvPr>
          <p:cNvSpPr txBox="1">
            <a:spLocks noChangeArrowheads="1"/>
          </p:cNvSpPr>
          <p:nvPr/>
        </p:nvSpPr>
        <p:spPr bwMode="auto">
          <a:xfrm>
            <a:off x="1570038" y="5203825"/>
            <a:ext cx="4813300" cy="339725"/>
          </a:xfrm>
          <a:prstGeom prst="rect">
            <a:avLst/>
          </a:prstGeom>
          <a:noFill/>
          <a:ln>
            <a:noFill/>
          </a:ln>
        </p:spPr>
        <p:txBody>
          <a:bodyPr>
            <a:spAutoFit/>
          </a:bodyPr>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defRPr/>
            </a:pPr>
            <a:r>
              <a:rPr lang="en-US" altLang="en-US" sz="1600" b="1" dirty="0">
                <a:solidFill>
                  <a:srgbClr val="000000"/>
                </a:solidFill>
                <a:latin typeface="Calibri" panose="020F0502020204030204" pitchFamily="34" charset="0"/>
                <a:ea typeface="+mj-ea"/>
                <a:cs typeface="Arial" panose="020B0604020202020204" pitchFamily="34" charset="0"/>
                <a:sym typeface="Helvetica"/>
              </a:rPr>
              <a:t>Mo</a:t>
            </a:r>
          </a:p>
        </p:txBody>
      </p:sp>
      <p:grpSp>
        <p:nvGrpSpPr>
          <p:cNvPr id="16418" name="Group 8">
            <a:extLst>
              <a:ext uri="{FF2B5EF4-FFF2-40B4-BE49-F238E27FC236}">
                <a16:creationId xmlns:a16="http://schemas.microsoft.com/office/drawing/2014/main" id="{44BF3C58-D8D5-440A-A066-85901831069A}"/>
              </a:ext>
            </a:extLst>
          </p:cNvPr>
          <p:cNvGrpSpPr>
            <a:grpSpLocks/>
          </p:cNvGrpSpPr>
          <p:nvPr/>
        </p:nvGrpSpPr>
        <p:grpSpPr bwMode="auto">
          <a:xfrm>
            <a:off x="7326313" y="2646363"/>
            <a:ext cx="288925" cy="2155825"/>
            <a:chOff x="7326128" y="2677208"/>
            <a:chExt cx="289750" cy="1994483"/>
          </a:xfrm>
        </p:grpSpPr>
        <p:cxnSp>
          <p:nvCxnSpPr>
            <p:cNvPr id="16471" name="Straight Connector 6">
              <a:extLst>
                <a:ext uri="{FF2B5EF4-FFF2-40B4-BE49-F238E27FC236}">
                  <a16:creationId xmlns:a16="http://schemas.microsoft.com/office/drawing/2014/main" id="{A122D0BC-8812-4C24-B64D-C4A1C3B75BA2}"/>
                </a:ext>
              </a:extLst>
            </p:cNvPr>
            <p:cNvCxnSpPr>
              <a:cxnSpLocks/>
            </p:cNvCxnSpPr>
            <p:nvPr/>
          </p:nvCxnSpPr>
          <p:spPr bwMode="auto">
            <a:xfrm>
              <a:off x="7326128" y="2677208"/>
              <a:ext cx="289750"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151" name="Straight Connector 150">
              <a:extLst>
                <a:ext uri="{FF2B5EF4-FFF2-40B4-BE49-F238E27FC236}">
                  <a16:creationId xmlns:a16="http://schemas.microsoft.com/office/drawing/2014/main" id="{52D77C5A-7A69-4602-874C-673A106660DD}"/>
                </a:ext>
              </a:extLst>
            </p:cNvPr>
            <p:cNvCxnSpPr>
              <a:cxnSpLocks/>
            </p:cNvCxnSpPr>
            <p:nvPr/>
          </p:nvCxnSpPr>
          <p:spPr bwMode="auto">
            <a:xfrm>
              <a:off x="7326128" y="2926886"/>
              <a:ext cx="289750" cy="0"/>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1D49399C-EED3-4AF9-B2DC-8714263A944D}"/>
                </a:ext>
              </a:extLst>
            </p:cNvPr>
            <p:cNvCxnSpPr>
              <a:cxnSpLocks/>
            </p:cNvCxnSpPr>
            <p:nvPr/>
          </p:nvCxnSpPr>
          <p:spPr bwMode="auto">
            <a:xfrm>
              <a:off x="7326128" y="3175094"/>
              <a:ext cx="289750" cy="0"/>
            </a:xfrm>
            <a:prstGeom prst="line">
              <a:avLst/>
            </a:prstGeom>
            <a:noFill/>
            <a:ln w="28575"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9014015F-93DA-489C-BD5E-4359332C1BE1}"/>
                </a:ext>
              </a:extLst>
            </p:cNvPr>
            <p:cNvCxnSpPr>
              <a:cxnSpLocks/>
            </p:cNvCxnSpPr>
            <p:nvPr/>
          </p:nvCxnSpPr>
          <p:spPr bwMode="auto">
            <a:xfrm>
              <a:off x="7326128" y="3424771"/>
              <a:ext cx="289750" cy="0"/>
            </a:xfrm>
            <a:prstGeom prst="line">
              <a:avLst/>
            </a:prstGeom>
            <a:noFill/>
            <a:ln w="28575" cap="flat" cmpd="sng" algn="ctr">
              <a:solidFill>
                <a:schemeClr val="accent6"/>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438177B-9C8C-4808-9121-426B1786AAE2}"/>
                </a:ext>
              </a:extLst>
            </p:cNvPr>
            <p:cNvCxnSpPr>
              <a:cxnSpLocks/>
            </p:cNvCxnSpPr>
            <p:nvPr/>
          </p:nvCxnSpPr>
          <p:spPr bwMode="auto">
            <a:xfrm>
              <a:off x="7326128" y="3674449"/>
              <a:ext cx="289750" cy="0"/>
            </a:xfrm>
            <a:prstGeom prst="line">
              <a:avLst/>
            </a:prstGeom>
            <a:noFill/>
            <a:ln w="28575" cap="flat" cmpd="sng" algn="ctr">
              <a:solidFill>
                <a:schemeClr val="accent5"/>
              </a:solidFill>
              <a:prstDash val="solid"/>
              <a:round/>
              <a:headEnd type="none" w="med" len="med"/>
              <a:tailEnd type="none" w="med" len="med"/>
            </a:ln>
            <a:effectLst/>
          </p:spPr>
        </p:cxnSp>
        <p:cxnSp>
          <p:nvCxnSpPr>
            <p:cNvPr id="16476" name="Straight Connector 154">
              <a:extLst>
                <a:ext uri="{FF2B5EF4-FFF2-40B4-BE49-F238E27FC236}">
                  <a16:creationId xmlns:a16="http://schemas.microsoft.com/office/drawing/2014/main" id="{65B02B87-0F1F-4293-821F-7FAA4BEEA63D}"/>
                </a:ext>
              </a:extLst>
            </p:cNvPr>
            <p:cNvCxnSpPr>
              <a:cxnSpLocks/>
            </p:cNvCxnSpPr>
            <p:nvPr/>
          </p:nvCxnSpPr>
          <p:spPr bwMode="auto">
            <a:xfrm>
              <a:off x="7326128" y="3923758"/>
              <a:ext cx="289750" cy="0"/>
            </a:xfrm>
            <a:prstGeom prst="line">
              <a:avLst/>
            </a:prstGeom>
            <a:noFill/>
            <a:ln w="28575" algn="ctr">
              <a:solidFill>
                <a:schemeClr val="accent2"/>
              </a:solidFill>
              <a:round/>
              <a:headEnd/>
              <a:tailEnd/>
            </a:ln>
            <a:extLst>
              <a:ext uri="{909E8E84-426E-40DD-AFC4-6F175D3DCCD1}">
                <a14:hiddenFill xmlns:a14="http://schemas.microsoft.com/office/drawing/2010/main">
                  <a:noFill/>
                </a14:hiddenFill>
              </a:ext>
            </a:extLst>
          </p:spPr>
        </p:cxnSp>
        <p:cxnSp>
          <p:nvCxnSpPr>
            <p:cNvPr id="156" name="Straight Connector 155">
              <a:extLst>
                <a:ext uri="{FF2B5EF4-FFF2-40B4-BE49-F238E27FC236}">
                  <a16:creationId xmlns:a16="http://schemas.microsoft.com/office/drawing/2014/main" id="{0A0C6C11-C2C6-4ED7-BC94-395C5D9DA763}"/>
                </a:ext>
              </a:extLst>
            </p:cNvPr>
            <p:cNvCxnSpPr>
              <a:cxnSpLocks/>
            </p:cNvCxnSpPr>
            <p:nvPr/>
          </p:nvCxnSpPr>
          <p:spPr bwMode="auto">
            <a:xfrm>
              <a:off x="7326128" y="4172336"/>
              <a:ext cx="289750" cy="0"/>
            </a:xfrm>
            <a:prstGeom prst="line">
              <a:avLst/>
            </a:prstGeom>
            <a:noFill/>
            <a:ln w="28575" cap="flat" cmpd="sng" algn="ctr">
              <a:solidFill>
                <a:schemeClr val="accent6">
                  <a:lumMod val="40000"/>
                  <a:lumOff val="60000"/>
                </a:schemeClr>
              </a:solidFill>
              <a:prstDash val="solid"/>
              <a:round/>
              <a:headEnd type="none" w="med" len="med"/>
              <a:tailEnd type="none" w="med" len="med"/>
            </a:ln>
            <a:effectLst/>
          </p:spPr>
        </p:cxnSp>
        <p:cxnSp>
          <p:nvCxnSpPr>
            <p:cNvPr id="16478" name="Straight Connector 156">
              <a:extLst>
                <a:ext uri="{FF2B5EF4-FFF2-40B4-BE49-F238E27FC236}">
                  <a16:creationId xmlns:a16="http://schemas.microsoft.com/office/drawing/2014/main" id="{ECF9AA76-AF6B-4616-8BD6-C29779BC4850}"/>
                </a:ext>
              </a:extLst>
            </p:cNvPr>
            <p:cNvCxnSpPr>
              <a:cxnSpLocks/>
            </p:cNvCxnSpPr>
            <p:nvPr/>
          </p:nvCxnSpPr>
          <p:spPr bwMode="auto">
            <a:xfrm>
              <a:off x="7326128" y="4422378"/>
              <a:ext cx="289750" cy="0"/>
            </a:xfrm>
            <a:prstGeom prst="line">
              <a:avLst/>
            </a:prstGeom>
            <a:noFill/>
            <a:ln w="28575" algn="ctr">
              <a:solidFill>
                <a:srgbClr val="92D050"/>
              </a:solidFill>
              <a:round/>
              <a:headEnd/>
              <a:tailEnd/>
            </a:ln>
            <a:extLst>
              <a:ext uri="{909E8E84-426E-40DD-AFC4-6F175D3DCCD1}">
                <a14:hiddenFill xmlns:a14="http://schemas.microsoft.com/office/drawing/2010/main">
                  <a:noFill/>
                </a14:hiddenFill>
              </a:ext>
            </a:extLst>
          </p:spPr>
        </p:cxnSp>
        <p:cxnSp>
          <p:nvCxnSpPr>
            <p:cNvPr id="158" name="Straight Connector 157">
              <a:extLst>
                <a:ext uri="{FF2B5EF4-FFF2-40B4-BE49-F238E27FC236}">
                  <a16:creationId xmlns:a16="http://schemas.microsoft.com/office/drawing/2014/main" id="{A619B3E7-4967-4CFC-BAAA-59135E4126C9}"/>
                </a:ext>
              </a:extLst>
            </p:cNvPr>
            <p:cNvCxnSpPr>
              <a:cxnSpLocks/>
            </p:cNvCxnSpPr>
            <p:nvPr/>
          </p:nvCxnSpPr>
          <p:spPr bwMode="auto">
            <a:xfrm>
              <a:off x="7326128" y="4671691"/>
              <a:ext cx="289750"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sp>
        <p:nvSpPr>
          <p:cNvPr id="166" name="Freeform: Shape 165">
            <a:extLst>
              <a:ext uri="{FF2B5EF4-FFF2-40B4-BE49-F238E27FC236}">
                <a16:creationId xmlns:a16="http://schemas.microsoft.com/office/drawing/2014/main" id="{E73C00FC-3174-4759-81D9-DC5326E9A69F}"/>
              </a:ext>
            </a:extLst>
          </p:cNvPr>
          <p:cNvSpPr/>
          <p:nvPr/>
        </p:nvSpPr>
        <p:spPr bwMode="auto">
          <a:xfrm>
            <a:off x="1254125" y="2190750"/>
            <a:ext cx="5337175" cy="2336800"/>
          </a:xfrm>
          <a:custGeom>
            <a:avLst/>
            <a:gdLst>
              <a:gd name="connsiteX0" fmla="*/ 0 w 5337110"/>
              <a:gd name="connsiteY0" fmla="*/ 0 h 2336385"/>
              <a:gd name="connsiteX1" fmla="*/ 100771 w 5337110"/>
              <a:gd name="connsiteY1" fmla="*/ 0 h 2336385"/>
              <a:gd name="connsiteX2" fmla="*/ 100771 w 5337110"/>
              <a:gd name="connsiteY2" fmla="*/ 52251 h 2336385"/>
              <a:gd name="connsiteX3" fmla="*/ 167951 w 5337110"/>
              <a:gd name="connsiteY3" fmla="*/ 52251 h 2336385"/>
              <a:gd name="connsiteX4" fmla="*/ 167951 w 5337110"/>
              <a:gd name="connsiteY4" fmla="*/ 89574 h 2336385"/>
              <a:gd name="connsiteX5" fmla="*/ 246328 w 5337110"/>
              <a:gd name="connsiteY5" fmla="*/ 89574 h 2336385"/>
              <a:gd name="connsiteX6" fmla="*/ 246328 w 5337110"/>
              <a:gd name="connsiteY6" fmla="*/ 194076 h 2336385"/>
              <a:gd name="connsiteX7" fmla="*/ 313509 w 5337110"/>
              <a:gd name="connsiteY7" fmla="*/ 194076 h 2336385"/>
              <a:gd name="connsiteX8" fmla="*/ 313509 w 5337110"/>
              <a:gd name="connsiteY8" fmla="*/ 332170 h 2336385"/>
              <a:gd name="connsiteX9" fmla="*/ 365760 w 5337110"/>
              <a:gd name="connsiteY9" fmla="*/ 332170 h 2336385"/>
              <a:gd name="connsiteX10" fmla="*/ 365760 w 5337110"/>
              <a:gd name="connsiteY10" fmla="*/ 354563 h 2336385"/>
              <a:gd name="connsiteX11" fmla="*/ 380689 w 5337110"/>
              <a:gd name="connsiteY11" fmla="*/ 354563 h 2336385"/>
              <a:gd name="connsiteX12" fmla="*/ 380689 w 5337110"/>
              <a:gd name="connsiteY12" fmla="*/ 406814 h 2336385"/>
              <a:gd name="connsiteX13" fmla="*/ 406815 w 5337110"/>
              <a:gd name="connsiteY13" fmla="*/ 406814 h 2336385"/>
              <a:gd name="connsiteX14" fmla="*/ 406815 w 5337110"/>
              <a:gd name="connsiteY14" fmla="*/ 533711 h 2336385"/>
              <a:gd name="connsiteX15" fmla="*/ 459066 w 5337110"/>
              <a:gd name="connsiteY15" fmla="*/ 533711 h 2336385"/>
              <a:gd name="connsiteX16" fmla="*/ 459066 w 5337110"/>
              <a:gd name="connsiteY16" fmla="*/ 776307 h 2336385"/>
              <a:gd name="connsiteX17" fmla="*/ 529979 w 5337110"/>
              <a:gd name="connsiteY17" fmla="*/ 776307 h 2336385"/>
              <a:gd name="connsiteX18" fmla="*/ 529979 w 5337110"/>
              <a:gd name="connsiteY18" fmla="*/ 880810 h 2336385"/>
              <a:gd name="connsiteX19" fmla="*/ 529979 w 5337110"/>
              <a:gd name="connsiteY19" fmla="*/ 880810 h 2336385"/>
              <a:gd name="connsiteX20" fmla="*/ 552373 w 5337110"/>
              <a:gd name="connsiteY20" fmla="*/ 880810 h 2336385"/>
              <a:gd name="connsiteX21" fmla="*/ 552373 w 5337110"/>
              <a:gd name="connsiteY21" fmla="*/ 959187 h 2336385"/>
              <a:gd name="connsiteX22" fmla="*/ 619553 w 5337110"/>
              <a:gd name="connsiteY22" fmla="*/ 959187 h 2336385"/>
              <a:gd name="connsiteX23" fmla="*/ 619553 w 5337110"/>
              <a:gd name="connsiteY23" fmla="*/ 1142067 h 2336385"/>
              <a:gd name="connsiteX24" fmla="*/ 683001 w 5337110"/>
              <a:gd name="connsiteY24" fmla="*/ 1142067 h 2336385"/>
              <a:gd name="connsiteX25" fmla="*/ 683001 w 5337110"/>
              <a:gd name="connsiteY25" fmla="*/ 1272695 h 2336385"/>
              <a:gd name="connsiteX26" fmla="*/ 802433 w 5337110"/>
              <a:gd name="connsiteY26" fmla="*/ 1272695 h 2336385"/>
              <a:gd name="connsiteX27" fmla="*/ 802433 w 5337110"/>
              <a:gd name="connsiteY27" fmla="*/ 1306285 h 2336385"/>
              <a:gd name="connsiteX28" fmla="*/ 828559 w 5337110"/>
              <a:gd name="connsiteY28" fmla="*/ 1306285 h 2336385"/>
              <a:gd name="connsiteX29" fmla="*/ 828559 w 5337110"/>
              <a:gd name="connsiteY29" fmla="*/ 1362269 h 2336385"/>
              <a:gd name="connsiteX30" fmla="*/ 854684 w 5337110"/>
              <a:gd name="connsiteY30" fmla="*/ 1362269 h 2336385"/>
              <a:gd name="connsiteX31" fmla="*/ 854684 w 5337110"/>
              <a:gd name="connsiteY31" fmla="*/ 1403324 h 2336385"/>
              <a:gd name="connsiteX32" fmla="*/ 895739 w 5337110"/>
              <a:gd name="connsiteY32" fmla="*/ 1403324 h 2336385"/>
              <a:gd name="connsiteX33" fmla="*/ 895739 w 5337110"/>
              <a:gd name="connsiteY33" fmla="*/ 1444379 h 2336385"/>
              <a:gd name="connsiteX34" fmla="*/ 989045 w 5337110"/>
              <a:gd name="connsiteY34" fmla="*/ 1444379 h 2336385"/>
              <a:gd name="connsiteX35" fmla="*/ 989045 w 5337110"/>
              <a:gd name="connsiteY35" fmla="*/ 1492898 h 2336385"/>
              <a:gd name="connsiteX36" fmla="*/ 1205515 w 5337110"/>
              <a:gd name="connsiteY36" fmla="*/ 1492898 h 2336385"/>
              <a:gd name="connsiteX37" fmla="*/ 1205515 w 5337110"/>
              <a:gd name="connsiteY37" fmla="*/ 1530220 h 2336385"/>
              <a:gd name="connsiteX38" fmla="*/ 1418253 w 5337110"/>
              <a:gd name="connsiteY38" fmla="*/ 1530220 h 2336385"/>
              <a:gd name="connsiteX39" fmla="*/ 1418253 w 5337110"/>
              <a:gd name="connsiteY39" fmla="*/ 1612330 h 2336385"/>
              <a:gd name="connsiteX40" fmla="*/ 1507827 w 5337110"/>
              <a:gd name="connsiteY40" fmla="*/ 1612330 h 2336385"/>
              <a:gd name="connsiteX41" fmla="*/ 1507827 w 5337110"/>
              <a:gd name="connsiteY41" fmla="*/ 1739226 h 2336385"/>
              <a:gd name="connsiteX42" fmla="*/ 1642188 w 5337110"/>
              <a:gd name="connsiteY42" fmla="*/ 1739226 h 2336385"/>
              <a:gd name="connsiteX43" fmla="*/ 1642188 w 5337110"/>
              <a:gd name="connsiteY43" fmla="*/ 1795210 h 2336385"/>
              <a:gd name="connsiteX44" fmla="*/ 1731762 w 5337110"/>
              <a:gd name="connsiteY44" fmla="*/ 1795210 h 2336385"/>
              <a:gd name="connsiteX45" fmla="*/ 1731762 w 5337110"/>
              <a:gd name="connsiteY45" fmla="*/ 1832532 h 2336385"/>
              <a:gd name="connsiteX46" fmla="*/ 1784013 w 5337110"/>
              <a:gd name="connsiteY46" fmla="*/ 1832532 h 2336385"/>
              <a:gd name="connsiteX47" fmla="*/ 1784013 w 5337110"/>
              <a:gd name="connsiteY47" fmla="*/ 1866122 h 2336385"/>
              <a:gd name="connsiteX48" fmla="*/ 1937035 w 5337110"/>
              <a:gd name="connsiteY48" fmla="*/ 1866122 h 2336385"/>
              <a:gd name="connsiteX49" fmla="*/ 1937035 w 5337110"/>
              <a:gd name="connsiteY49" fmla="*/ 1955696 h 2336385"/>
              <a:gd name="connsiteX50" fmla="*/ 2246812 w 5337110"/>
              <a:gd name="connsiteY50" fmla="*/ 1955696 h 2336385"/>
              <a:gd name="connsiteX51" fmla="*/ 2246812 w 5337110"/>
              <a:gd name="connsiteY51" fmla="*/ 2004215 h 2336385"/>
              <a:gd name="connsiteX52" fmla="*/ 2455817 w 5337110"/>
              <a:gd name="connsiteY52" fmla="*/ 2004215 h 2336385"/>
              <a:gd name="connsiteX53" fmla="*/ 2455817 w 5337110"/>
              <a:gd name="connsiteY53" fmla="*/ 2063931 h 2336385"/>
              <a:gd name="connsiteX54" fmla="*/ 2489408 w 5337110"/>
              <a:gd name="connsiteY54" fmla="*/ 2063931 h 2336385"/>
              <a:gd name="connsiteX55" fmla="*/ 2489408 w 5337110"/>
              <a:gd name="connsiteY55" fmla="*/ 2086325 h 2336385"/>
              <a:gd name="connsiteX56" fmla="*/ 2967135 w 5337110"/>
              <a:gd name="connsiteY56" fmla="*/ 2086325 h 2336385"/>
              <a:gd name="connsiteX57" fmla="*/ 2967135 w 5337110"/>
              <a:gd name="connsiteY57" fmla="*/ 2138576 h 2336385"/>
              <a:gd name="connsiteX58" fmla="*/ 3049244 w 5337110"/>
              <a:gd name="connsiteY58" fmla="*/ 2138576 h 2336385"/>
              <a:gd name="connsiteX59" fmla="*/ 3049244 w 5337110"/>
              <a:gd name="connsiteY59" fmla="*/ 2198292 h 2336385"/>
              <a:gd name="connsiteX60" fmla="*/ 3411272 w 5337110"/>
              <a:gd name="connsiteY60" fmla="*/ 2198292 h 2336385"/>
              <a:gd name="connsiteX61" fmla="*/ 3411272 w 5337110"/>
              <a:gd name="connsiteY61" fmla="*/ 2224418 h 2336385"/>
              <a:gd name="connsiteX62" fmla="*/ 3482185 w 5337110"/>
              <a:gd name="connsiteY62" fmla="*/ 2224418 h 2336385"/>
              <a:gd name="connsiteX63" fmla="*/ 3482185 w 5337110"/>
              <a:gd name="connsiteY63" fmla="*/ 2280401 h 2336385"/>
              <a:gd name="connsiteX64" fmla="*/ 3788229 w 5337110"/>
              <a:gd name="connsiteY64" fmla="*/ 2280401 h 2336385"/>
              <a:gd name="connsiteX65" fmla="*/ 3788229 w 5337110"/>
              <a:gd name="connsiteY65" fmla="*/ 2336385 h 2336385"/>
              <a:gd name="connsiteX66" fmla="*/ 5337110 w 5337110"/>
              <a:gd name="connsiteY66" fmla="*/ 2336385 h 2336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337110" h="2336385">
                <a:moveTo>
                  <a:pt x="0" y="0"/>
                </a:moveTo>
                <a:lnTo>
                  <a:pt x="100771" y="0"/>
                </a:lnTo>
                <a:lnTo>
                  <a:pt x="100771" y="52251"/>
                </a:lnTo>
                <a:lnTo>
                  <a:pt x="167951" y="52251"/>
                </a:lnTo>
                <a:lnTo>
                  <a:pt x="167951" y="89574"/>
                </a:lnTo>
                <a:lnTo>
                  <a:pt x="246328" y="89574"/>
                </a:lnTo>
                <a:lnTo>
                  <a:pt x="246328" y="194076"/>
                </a:lnTo>
                <a:lnTo>
                  <a:pt x="313509" y="194076"/>
                </a:lnTo>
                <a:lnTo>
                  <a:pt x="313509" y="332170"/>
                </a:lnTo>
                <a:lnTo>
                  <a:pt x="365760" y="332170"/>
                </a:lnTo>
                <a:lnTo>
                  <a:pt x="365760" y="354563"/>
                </a:lnTo>
                <a:lnTo>
                  <a:pt x="380689" y="354563"/>
                </a:lnTo>
                <a:lnTo>
                  <a:pt x="380689" y="406814"/>
                </a:lnTo>
                <a:lnTo>
                  <a:pt x="406815" y="406814"/>
                </a:lnTo>
                <a:lnTo>
                  <a:pt x="406815" y="533711"/>
                </a:lnTo>
                <a:lnTo>
                  <a:pt x="459066" y="533711"/>
                </a:lnTo>
                <a:lnTo>
                  <a:pt x="459066" y="776307"/>
                </a:lnTo>
                <a:lnTo>
                  <a:pt x="529979" y="776307"/>
                </a:lnTo>
                <a:lnTo>
                  <a:pt x="529979" y="880810"/>
                </a:lnTo>
                <a:lnTo>
                  <a:pt x="529979" y="880810"/>
                </a:lnTo>
                <a:lnTo>
                  <a:pt x="552373" y="880810"/>
                </a:lnTo>
                <a:lnTo>
                  <a:pt x="552373" y="959187"/>
                </a:lnTo>
                <a:lnTo>
                  <a:pt x="619553" y="959187"/>
                </a:lnTo>
                <a:lnTo>
                  <a:pt x="619553" y="1142067"/>
                </a:lnTo>
                <a:lnTo>
                  <a:pt x="683001" y="1142067"/>
                </a:lnTo>
                <a:lnTo>
                  <a:pt x="683001" y="1272695"/>
                </a:lnTo>
                <a:lnTo>
                  <a:pt x="802433" y="1272695"/>
                </a:lnTo>
                <a:lnTo>
                  <a:pt x="802433" y="1306285"/>
                </a:lnTo>
                <a:lnTo>
                  <a:pt x="828559" y="1306285"/>
                </a:lnTo>
                <a:lnTo>
                  <a:pt x="828559" y="1362269"/>
                </a:lnTo>
                <a:lnTo>
                  <a:pt x="854684" y="1362269"/>
                </a:lnTo>
                <a:lnTo>
                  <a:pt x="854684" y="1403324"/>
                </a:lnTo>
                <a:lnTo>
                  <a:pt x="895739" y="1403324"/>
                </a:lnTo>
                <a:lnTo>
                  <a:pt x="895739" y="1444379"/>
                </a:lnTo>
                <a:lnTo>
                  <a:pt x="989045" y="1444379"/>
                </a:lnTo>
                <a:lnTo>
                  <a:pt x="989045" y="1492898"/>
                </a:lnTo>
                <a:lnTo>
                  <a:pt x="1205515" y="1492898"/>
                </a:lnTo>
                <a:lnTo>
                  <a:pt x="1205515" y="1530220"/>
                </a:lnTo>
                <a:lnTo>
                  <a:pt x="1418253" y="1530220"/>
                </a:lnTo>
                <a:lnTo>
                  <a:pt x="1418253" y="1612330"/>
                </a:lnTo>
                <a:lnTo>
                  <a:pt x="1507827" y="1612330"/>
                </a:lnTo>
                <a:lnTo>
                  <a:pt x="1507827" y="1739226"/>
                </a:lnTo>
                <a:lnTo>
                  <a:pt x="1642188" y="1739226"/>
                </a:lnTo>
                <a:lnTo>
                  <a:pt x="1642188" y="1795210"/>
                </a:lnTo>
                <a:lnTo>
                  <a:pt x="1731762" y="1795210"/>
                </a:lnTo>
                <a:lnTo>
                  <a:pt x="1731762" y="1832532"/>
                </a:lnTo>
                <a:lnTo>
                  <a:pt x="1784013" y="1832532"/>
                </a:lnTo>
                <a:lnTo>
                  <a:pt x="1784013" y="1866122"/>
                </a:lnTo>
                <a:lnTo>
                  <a:pt x="1937035" y="1866122"/>
                </a:lnTo>
                <a:lnTo>
                  <a:pt x="1937035" y="1955696"/>
                </a:lnTo>
                <a:lnTo>
                  <a:pt x="2246812" y="1955696"/>
                </a:lnTo>
                <a:lnTo>
                  <a:pt x="2246812" y="2004215"/>
                </a:lnTo>
                <a:lnTo>
                  <a:pt x="2455817" y="2004215"/>
                </a:lnTo>
                <a:lnTo>
                  <a:pt x="2455817" y="2063931"/>
                </a:lnTo>
                <a:lnTo>
                  <a:pt x="2489408" y="2063931"/>
                </a:lnTo>
                <a:lnTo>
                  <a:pt x="2489408" y="2086325"/>
                </a:lnTo>
                <a:lnTo>
                  <a:pt x="2967135" y="2086325"/>
                </a:lnTo>
                <a:lnTo>
                  <a:pt x="2967135" y="2138576"/>
                </a:lnTo>
                <a:lnTo>
                  <a:pt x="3049244" y="2138576"/>
                </a:lnTo>
                <a:lnTo>
                  <a:pt x="3049244" y="2198292"/>
                </a:lnTo>
                <a:lnTo>
                  <a:pt x="3411272" y="2198292"/>
                </a:lnTo>
                <a:lnTo>
                  <a:pt x="3411272" y="2224418"/>
                </a:lnTo>
                <a:lnTo>
                  <a:pt x="3482185" y="2224418"/>
                </a:lnTo>
                <a:lnTo>
                  <a:pt x="3482185" y="2280401"/>
                </a:lnTo>
                <a:lnTo>
                  <a:pt x="3788229" y="2280401"/>
                </a:lnTo>
                <a:lnTo>
                  <a:pt x="3788229" y="2336385"/>
                </a:lnTo>
                <a:lnTo>
                  <a:pt x="5337110" y="2336385"/>
                </a:lnTo>
              </a:path>
            </a:pathLst>
          </a:custGeom>
          <a:noFill/>
          <a:ln w="28575">
            <a:solidFill>
              <a:schemeClr val="accent3">
                <a:lumMod val="60000"/>
                <a:lumOff val="40000"/>
              </a:schemeClr>
            </a:solidFill>
            <a:miter lim="800000"/>
            <a:headEnd/>
            <a:tailEnd/>
          </a:ln>
        </p:spPr>
        <p:txBody>
          <a:bodyPr anchor="ctr"/>
          <a:lstStyle/>
          <a:p>
            <a:pPr algn="ctr" defTabSz="914400" eaLnBrk="1" fontAlgn="auto" hangingPunct="1">
              <a:spcBef>
                <a:spcPts val="0"/>
              </a:spcBef>
              <a:spcAft>
                <a:spcPts val="0"/>
              </a:spcAft>
              <a:defRPr/>
            </a:pPr>
            <a:endParaRPr lang="en-US" sz="1800" dirty="0">
              <a:solidFill>
                <a:srgbClr val="E1471D">
                  <a:lumMod val="40000"/>
                  <a:lumOff val="60000"/>
                </a:srgbClr>
              </a:solidFill>
              <a:latin typeface="Arial"/>
              <a:ea typeface="+mj-ea"/>
              <a:cs typeface="+mj-cs"/>
              <a:sym typeface="Helvetica"/>
            </a:endParaRPr>
          </a:p>
        </p:txBody>
      </p:sp>
      <p:graphicFrame>
        <p:nvGraphicFramePr>
          <p:cNvPr id="167" name="Table 167">
            <a:extLst>
              <a:ext uri="{FF2B5EF4-FFF2-40B4-BE49-F238E27FC236}">
                <a16:creationId xmlns:a16="http://schemas.microsoft.com/office/drawing/2014/main" id="{B76B8B42-C823-410C-984E-7443A353A747}"/>
              </a:ext>
            </a:extLst>
          </p:cNvPr>
          <p:cNvGraphicFramePr>
            <a:graphicFrameLocks noGrp="1"/>
          </p:cNvGraphicFramePr>
          <p:nvPr/>
        </p:nvGraphicFramePr>
        <p:xfrm>
          <a:off x="7724775" y="2035175"/>
          <a:ext cx="4027487" cy="2925980"/>
        </p:xfrm>
        <a:graphic>
          <a:graphicData uri="http://schemas.openxmlformats.org/drawingml/2006/table">
            <a:tbl>
              <a:tblPr firstRow="1" bandRow="1">
                <a:tableStyleId>{5C22544A-7EE6-4342-B048-85BDC9FD1C3A}</a:tableStyleId>
              </a:tblPr>
              <a:tblGrid>
                <a:gridCol w="817849">
                  <a:extLst>
                    <a:ext uri="{9D8B030D-6E8A-4147-A177-3AD203B41FA5}">
                      <a16:colId xmlns:a16="http://schemas.microsoft.com/office/drawing/2014/main" val="20000"/>
                    </a:ext>
                  </a:extLst>
                </a:gridCol>
                <a:gridCol w="963302">
                  <a:extLst>
                    <a:ext uri="{9D8B030D-6E8A-4147-A177-3AD203B41FA5}">
                      <a16:colId xmlns:a16="http://schemas.microsoft.com/office/drawing/2014/main" val="20001"/>
                    </a:ext>
                  </a:extLst>
                </a:gridCol>
                <a:gridCol w="640096">
                  <a:extLst>
                    <a:ext uri="{9D8B030D-6E8A-4147-A177-3AD203B41FA5}">
                      <a16:colId xmlns:a16="http://schemas.microsoft.com/office/drawing/2014/main" val="20002"/>
                    </a:ext>
                  </a:extLst>
                </a:gridCol>
                <a:gridCol w="803120">
                  <a:extLst>
                    <a:ext uri="{9D8B030D-6E8A-4147-A177-3AD203B41FA5}">
                      <a16:colId xmlns:a16="http://schemas.microsoft.com/office/drawing/2014/main" val="20003"/>
                    </a:ext>
                  </a:extLst>
                </a:gridCol>
                <a:gridCol w="803120">
                  <a:extLst>
                    <a:ext uri="{9D8B030D-6E8A-4147-A177-3AD203B41FA5}">
                      <a16:colId xmlns:a16="http://schemas.microsoft.com/office/drawing/2014/main" val="20004"/>
                    </a:ext>
                  </a:extLst>
                </a:gridCol>
              </a:tblGrid>
              <a:tr h="457150">
                <a:tc>
                  <a:txBody>
                    <a:bodyPr/>
                    <a:lstStyle/>
                    <a:p>
                      <a:r>
                        <a:rPr lang="en-US" sz="1200" dirty="0">
                          <a:latin typeface="Calibri" panose="020F0502020204030204" pitchFamily="34" charset="0"/>
                          <a:cs typeface="Calibri" panose="020F0502020204030204" pitchFamily="34" charset="0"/>
                        </a:rPr>
                        <a:t>Proposed</a:t>
                      </a:r>
                    </a:p>
                  </a:txBody>
                  <a:tcPr marL="91465" marR="91465" marT="45715" marB="4571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200" dirty="0">
                          <a:latin typeface="Calibri" panose="020F0502020204030204" pitchFamily="34" charset="0"/>
                          <a:cs typeface="Calibri" panose="020F0502020204030204" pitchFamily="34" charset="0"/>
                        </a:rPr>
                        <a:t>Events/N</a:t>
                      </a:r>
                    </a:p>
                  </a:txBody>
                  <a:tcPr marL="91465" marR="91465" marT="45715" marB="4571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200" dirty="0">
                          <a:latin typeface="Calibri" panose="020F0502020204030204" pitchFamily="34" charset="0"/>
                          <a:cs typeface="Calibri" panose="020F0502020204030204" pitchFamily="34" charset="0"/>
                        </a:rPr>
                        <a:t>mOS,</a:t>
                      </a:r>
                    </a:p>
                    <a:p>
                      <a:pPr algn="ctr"/>
                      <a:r>
                        <a:rPr lang="en-US" sz="1200" dirty="0">
                          <a:latin typeface="Calibri" panose="020F0502020204030204" pitchFamily="34" charset="0"/>
                          <a:cs typeface="Calibri" panose="020F0502020204030204" pitchFamily="34" charset="0"/>
                        </a:rPr>
                        <a:t>Mo</a:t>
                      </a:r>
                    </a:p>
                  </a:txBody>
                  <a:tcPr marL="91465" marR="91465" marT="45715" marB="4571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200" dirty="0">
                          <a:latin typeface="Calibri" panose="020F0502020204030204" pitchFamily="34" charset="0"/>
                          <a:cs typeface="Calibri" panose="020F0502020204030204" pitchFamily="34" charset="0"/>
                        </a:rPr>
                        <a:t>24-Mo OS, %</a:t>
                      </a:r>
                    </a:p>
                  </a:txBody>
                  <a:tcPr marL="91465" marR="91465" marT="45715" marB="4571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200" dirty="0">
                          <a:latin typeface="Calibri" panose="020F0502020204030204" pitchFamily="34" charset="0"/>
                          <a:cs typeface="Calibri" panose="020F0502020204030204" pitchFamily="34" charset="0"/>
                        </a:rPr>
                        <a:t>60-Mo</a:t>
                      </a:r>
                    </a:p>
                    <a:p>
                      <a:pPr algn="ctr"/>
                      <a:r>
                        <a:rPr lang="en-US" sz="1200" dirty="0">
                          <a:latin typeface="Calibri" panose="020F0502020204030204" pitchFamily="34" charset="0"/>
                          <a:cs typeface="Calibri" panose="020F0502020204030204" pitchFamily="34" charset="0"/>
                        </a:rPr>
                        <a:t>OS, %</a:t>
                      </a:r>
                    </a:p>
                  </a:txBody>
                  <a:tcPr marL="91465" marR="91465" marT="45715" marB="4571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274290">
                <a:tc>
                  <a:txBody>
                    <a:bodyPr/>
                    <a:lstStyle/>
                    <a:p>
                      <a:r>
                        <a:rPr lang="en-US" sz="1200" b="1" dirty="0">
                          <a:solidFill>
                            <a:schemeClr val="accent1"/>
                          </a:solidFill>
                          <a:latin typeface="Calibri" panose="020F0502020204030204" pitchFamily="34" charset="0"/>
                          <a:cs typeface="Calibri" panose="020F0502020204030204" pitchFamily="34" charset="0"/>
                        </a:rPr>
                        <a:t>IA1</a:t>
                      </a:r>
                    </a:p>
                  </a:txBody>
                  <a:tcPr marL="91465" marR="91465" marT="45715" marB="4571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139/1389</a:t>
                      </a:r>
                    </a:p>
                  </a:txBody>
                  <a:tcPr marL="91465" marR="91465" marT="45715" marB="4571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NR</a:t>
                      </a:r>
                    </a:p>
                  </a:txBody>
                  <a:tcPr marL="91465" marR="91465" marT="45715" marB="4571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97</a:t>
                      </a:r>
                    </a:p>
                  </a:txBody>
                  <a:tcPr marL="91465" marR="91465" marT="45715" marB="4571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90</a:t>
                      </a:r>
                    </a:p>
                  </a:txBody>
                  <a:tcPr marL="91465" marR="91465" marT="45715" marB="4571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274290">
                <a:tc>
                  <a:txBody>
                    <a:bodyPr/>
                    <a:lstStyle/>
                    <a:p>
                      <a:r>
                        <a:rPr lang="en-US" sz="1200" b="1" dirty="0">
                          <a:solidFill>
                            <a:schemeClr val="accent3"/>
                          </a:solidFill>
                          <a:latin typeface="Calibri" panose="020F0502020204030204" pitchFamily="34" charset="0"/>
                          <a:cs typeface="Calibri" panose="020F0502020204030204" pitchFamily="34" charset="0"/>
                        </a:rPr>
                        <a:t>IA2</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823/5633</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NR</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94</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85</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274290">
                <a:tc>
                  <a:txBody>
                    <a:bodyPr/>
                    <a:lstStyle/>
                    <a:p>
                      <a:r>
                        <a:rPr lang="en-US" sz="1200" b="1" dirty="0">
                          <a:solidFill>
                            <a:schemeClr val="accent4"/>
                          </a:solidFill>
                          <a:latin typeface="Calibri" panose="020F0502020204030204" pitchFamily="34" charset="0"/>
                          <a:cs typeface="Calibri" panose="020F0502020204030204" pitchFamily="34" charset="0"/>
                        </a:rPr>
                        <a:t>IA3</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875/4401</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NR</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92</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80</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274290">
                <a:tc>
                  <a:txBody>
                    <a:bodyPr/>
                    <a:lstStyle/>
                    <a:p>
                      <a:r>
                        <a:rPr lang="en-US" sz="1200" b="1" dirty="0">
                          <a:solidFill>
                            <a:schemeClr val="accent6"/>
                          </a:solidFill>
                          <a:latin typeface="Calibri" panose="020F0502020204030204" pitchFamily="34" charset="0"/>
                          <a:cs typeface="Calibri" panose="020F0502020204030204" pitchFamily="34" charset="0"/>
                        </a:rPr>
                        <a:t>IB</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1618/6095</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NR</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89</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73</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274290">
                <a:tc>
                  <a:txBody>
                    <a:bodyPr/>
                    <a:lstStyle/>
                    <a:p>
                      <a:r>
                        <a:rPr lang="en-US" sz="1200" b="1" dirty="0">
                          <a:solidFill>
                            <a:schemeClr val="accent5"/>
                          </a:solidFill>
                          <a:latin typeface="Calibri" panose="020F0502020204030204" pitchFamily="34" charset="0"/>
                          <a:cs typeface="Calibri" panose="020F0502020204030204" pitchFamily="34" charset="0"/>
                        </a:rPr>
                        <a:t>IIA</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556/1638</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NR</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82</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65</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274290">
                <a:tc>
                  <a:txBody>
                    <a:bodyPr/>
                    <a:lstStyle/>
                    <a:p>
                      <a:r>
                        <a:rPr lang="en-US" sz="1200" b="1" dirty="0">
                          <a:solidFill>
                            <a:schemeClr val="accent2"/>
                          </a:solidFill>
                          <a:latin typeface="Calibri" panose="020F0502020204030204" pitchFamily="34" charset="0"/>
                          <a:cs typeface="Calibri" panose="020F0502020204030204" pitchFamily="34" charset="0"/>
                        </a:rPr>
                        <a:t>IIB</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2175/5226</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NR</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76</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56</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r h="274290">
                <a:tc>
                  <a:txBody>
                    <a:bodyPr/>
                    <a:lstStyle/>
                    <a:p>
                      <a:r>
                        <a:rPr lang="en-US" sz="1200" b="1" dirty="0">
                          <a:solidFill>
                            <a:schemeClr val="accent6">
                              <a:lumMod val="60000"/>
                              <a:lumOff val="40000"/>
                            </a:schemeClr>
                          </a:solidFill>
                          <a:latin typeface="Calibri" panose="020F0502020204030204" pitchFamily="34" charset="0"/>
                          <a:cs typeface="Calibri" panose="020F0502020204030204" pitchFamily="34" charset="0"/>
                        </a:rPr>
                        <a:t>IIIA</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3219/5756</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41.9</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65</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41</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7"/>
                  </a:ext>
                </a:extLst>
              </a:tr>
              <a:tr h="274290">
                <a:tc>
                  <a:txBody>
                    <a:bodyPr/>
                    <a:lstStyle/>
                    <a:p>
                      <a:r>
                        <a:rPr lang="en-US" sz="1200" b="1" dirty="0">
                          <a:solidFill>
                            <a:srgbClr val="92D050"/>
                          </a:solidFill>
                          <a:latin typeface="Calibri" panose="020F0502020204030204" pitchFamily="34" charset="0"/>
                          <a:cs typeface="Calibri" panose="020F0502020204030204" pitchFamily="34" charset="0"/>
                        </a:rPr>
                        <a:t>IIIB</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1215/1729</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22.0</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47</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24</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8"/>
                  </a:ext>
                </a:extLst>
              </a:tr>
              <a:tr h="274290">
                <a:tc>
                  <a:txBody>
                    <a:bodyPr/>
                    <a:lstStyle/>
                    <a:p>
                      <a:r>
                        <a:rPr lang="en-US" sz="1200" b="1" dirty="0">
                          <a:solidFill>
                            <a:schemeClr val="accent3">
                              <a:lumMod val="60000"/>
                              <a:lumOff val="40000"/>
                            </a:schemeClr>
                          </a:solidFill>
                          <a:latin typeface="Calibri" panose="020F0502020204030204" pitchFamily="34" charset="0"/>
                          <a:cs typeface="Calibri" panose="020F0502020204030204" pitchFamily="34" charset="0"/>
                        </a:rPr>
                        <a:t>IIIC</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55/69</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11.0</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30</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12</a:t>
                      </a:r>
                    </a:p>
                  </a:txBody>
                  <a:tcPr marL="91465" marR="91465" marT="45715" marB="4571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96DC01A3-890B-490C-BF4D-B604361201A6}"/>
              </a:ext>
            </a:extLst>
          </p:cNvPr>
          <p:cNvSpPr>
            <a:spLocks noGrp="1"/>
          </p:cNvSpPr>
          <p:nvPr>
            <p:ph type="title"/>
          </p:nvPr>
        </p:nvSpPr>
        <p:spPr/>
        <p:txBody>
          <a:bodyPr/>
          <a:lstStyle/>
          <a:p>
            <a:pPr eaLnBrk="1" hangingPunct="1"/>
            <a:r>
              <a:rPr lang="en-US" altLang="en-US" dirty="0"/>
              <a:t>Select Neoadjuvant Immunotherapy Trials for Treatment of Operable NSCLC</a:t>
            </a:r>
          </a:p>
        </p:txBody>
      </p:sp>
      <p:grpSp>
        <p:nvGrpSpPr>
          <p:cNvPr id="18436" name="Group 7">
            <a:extLst>
              <a:ext uri="{FF2B5EF4-FFF2-40B4-BE49-F238E27FC236}">
                <a16:creationId xmlns:a16="http://schemas.microsoft.com/office/drawing/2014/main" id="{F6DBE0CE-D04A-40DB-B07C-2584D7F622D8}"/>
              </a:ext>
            </a:extLst>
          </p:cNvPr>
          <p:cNvGrpSpPr>
            <a:grpSpLocks/>
          </p:cNvGrpSpPr>
          <p:nvPr/>
        </p:nvGrpSpPr>
        <p:grpSpPr bwMode="auto">
          <a:xfrm>
            <a:off x="9388475" y="6215063"/>
            <a:ext cx="2489200" cy="447675"/>
            <a:chOff x="9527309" y="3551529"/>
            <a:chExt cx="2488915" cy="448073"/>
          </a:xfrm>
        </p:grpSpPr>
        <p:pic>
          <p:nvPicPr>
            <p:cNvPr id="18438" name="Picture 9">
              <a:extLst>
                <a:ext uri="{FF2B5EF4-FFF2-40B4-BE49-F238E27FC236}">
                  <a16:creationId xmlns:a16="http://schemas.microsoft.com/office/drawing/2014/main" id="{510BD5EE-1D11-462A-93A4-661A1BED4C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AAE73E4A-7318-4576-828E-EF2CFE3F7EAB}"/>
                </a:ext>
              </a:extLst>
            </p:cNvPr>
            <p:cNvSpPr>
              <a:spLocks noChangeArrowheads="1"/>
            </p:cNvSpPr>
            <p:nvPr/>
          </p:nvSpPr>
          <p:spPr bwMode="auto">
            <a:xfrm>
              <a:off x="9527309" y="3691353"/>
              <a:ext cx="2488915" cy="308249"/>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1218504" eaLnBrk="1" fontAlgn="auto" hangingPunct="1">
                <a:lnSpc>
                  <a:spcPct val="100000"/>
                </a:lnSpc>
                <a:spcBef>
                  <a:spcPct val="0"/>
                </a:spcBef>
                <a:spcAft>
                  <a:spcPct val="0"/>
                </a:spcAft>
                <a:buClrTx/>
                <a:buFont typeface="Wingdings" panose="05000000000000000000" pitchFamily="2" charset="2"/>
                <a:buNone/>
                <a:defRPr/>
              </a:pPr>
              <a:r>
                <a:rPr lang="en-US" altLang="en-US" sz="1400" dirty="0">
                  <a:solidFill>
                    <a:srgbClr val="455560"/>
                  </a:solidFill>
                  <a:latin typeface="Calibri" panose="020F0502020204030204" pitchFamily="34" charset="0"/>
                  <a:ea typeface="+mj-ea"/>
                  <a:cs typeface="Arial" panose="020B0604020202020204" pitchFamily="34" charset="0"/>
                  <a:sym typeface="Helvetica"/>
                </a:rPr>
                <a:t>Slide credit: </a:t>
              </a:r>
              <a:r>
                <a:rPr lang="en-US" altLang="en-US" sz="1400" dirty="0">
                  <a:solidFill>
                    <a:srgbClr val="455560"/>
                  </a:solidFill>
                  <a:latin typeface="Calibri" panose="020F0502020204030204" pitchFamily="34" charset="0"/>
                  <a:ea typeface="+mj-ea"/>
                  <a:cs typeface="Arial" panose="020B0604020202020204" pitchFamily="34" charset="0"/>
                  <a:sym typeface="Helvetica"/>
                  <a:hlinkClick r:id="rId4"/>
                </a:rPr>
                <a:t>clinicaloptions.com</a:t>
              </a:r>
              <a:endParaRPr lang="en-US" altLang="en-US" sz="1400" dirty="0">
                <a:solidFill>
                  <a:srgbClr val="455560"/>
                </a:solidFill>
                <a:latin typeface="Calibri" panose="020F0502020204030204" pitchFamily="34" charset="0"/>
                <a:ea typeface="+mj-ea"/>
                <a:cs typeface="Arial" panose="020B0604020202020204" pitchFamily="34" charset="0"/>
                <a:sym typeface="Helvetica"/>
              </a:endParaRPr>
            </a:p>
          </p:txBody>
        </p:sp>
      </p:grpSp>
      <p:sp>
        <p:nvSpPr>
          <p:cNvPr id="18437" name="Text Box 15">
            <a:extLst>
              <a:ext uri="{FF2B5EF4-FFF2-40B4-BE49-F238E27FC236}">
                <a16:creationId xmlns:a16="http://schemas.microsoft.com/office/drawing/2014/main" id="{8D5A24ED-14C8-4A8F-AC4F-4D781A6DFD32}"/>
              </a:ext>
            </a:extLst>
          </p:cNvPr>
          <p:cNvSpPr txBox="1">
            <a:spLocks noChangeArrowheads="1"/>
          </p:cNvSpPr>
          <p:nvPr/>
        </p:nvSpPr>
        <p:spPr bwMode="auto">
          <a:xfrm>
            <a:off x="414338" y="6389688"/>
            <a:ext cx="7851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eaLnBrk="1">
              <a:lnSpc>
                <a:spcPct val="100000"/>
              </a:lnSpc>
              <a:spcBef>
                <a:spcPct val="0"/>
              </a:spcBef>
              <a:spcAft>
                <a:spcPct val="0"/>
              </a:spcAft>
              <a:buClrTx/>
              <a:buFontTx/>
              <a:buNone/>
            </a:pPr>
            <a:r>
              <a:rPr lang="en-US" altLang="en-US" sz="1200" dirty="0">
                <a:solidFill>
                  <a:srgbClr val="5E5E5E"/>
                </a:solidFill>
                <a:cs typeface="Calibri" panose="020F0502020204030204" pitchFamily="34" charset="0"/>
              </a:rPr>
              <a:t>Huynh. Transl Lung Cancer Res. 2021;10:563.</a:t>
            </a:r>
          </a:p>
        </p:txBody>
      </p:sp>
      <p:graphicFrame>
        <p:nvGraphicFramePr>
          <p:cNvPr id="8" name="Group 155">
            <a:extLst>
              <a:ext uri="{FF2B5EF4-FFF2-40B4-BE49-F238E27FC236}">
                <a16:creationId xmlns:a16="http://schemas.microsoft.com/office/drawing/2014/main" id="{BBD1E616-CC0B-411A-A9E8-95F6016E6E32}"/>
              </a:ext>
            </a:extLst>
          </p:cNvPr>
          <p:cNvGraphicFramePr>
            <a:graphicFrameLocks/>
          </p:cNvGraphicFramePr>
          <p:nvPr>
            <p:extLst>
              <p:ext uri="{D42A27DB-BD31-4B8C-83A1-F6EECF244321}">
                <p14:modId xmlns:p14="http://schemas.microsoft.com/office/powerpoint/2010/main" val="2086481866"/>
              </p:ext>
            </p:extLst>
          </p:nvPr>
        </p:nvGraphicFramePr>
        <p:xfrm>
          <a:off x="714756" y="1600200"/>
          <a:ext cx="10762487" cy="2591340"/>
        </p:xfrm>
        <a:graphic>
          <a:graphicData uri="http://schemas.openxmlformats.org/drawingml/2006/table">
            <a:tbl>
              <a:tblPr/>
              <a:tblGrid>
                <a:gridCol w="4495641">
                  <a:extLst>
                    <a:ext uri="{9D8B030D-6E8A-4147-A177-3AD203B41FA5}">
                      <a16:colId xmlns:a16="http://schemas.microsoft.com/office/drawing/2014/main" val="20000"/>
                    </a:ext>
                  </a:extLst>
                </a:gridCol>
                <a:gridCol w="2963821">
                  <a:extLst>
                    <a:ext uri="{9D8B030D-6E8A-4147-A177-3AD203B41FA5}">
                      <a16:colId xmlns:a16="http://schemas.microsoft.com/office/drawing/2014/main" val="20001"/>
                    </a:ext>
                  </a:extLst>
                </a:gridCol>
                <a:gridCol w="3303025">
                  <a:extLst>
                    <a:ext uri="{9D8B030D-6E8A-4147-A177-3AD203B41FA5}">
                      <a16:colId xmlns:a16="http://schemas.microsoft.com/office/drawing/2014/main" val="20002"/>
                    </a:ext>
                  </a:extLst>
                </a:gridCol>
              </a:tblGrid>
              <a:tr h="2797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Neoadjuvant Immunotherapy Approach</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2000" b="1" dirty="0">
                          <a:latin typeface="Calibri" panose="020F0502020204030204" pitchFamily="34" charset="0"/>
                          <a:cs typeface="Calibri" panose="020F0502020204030204" pitchFamily="34" charset="0"/>
                        </a:rPr>
                        <a:t>No. of Trials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2000" b="1" dirty="0">
                          <a:latin typeface="Calibri" panose="020F0502020204030204" pitchFamily="34" charset="0"/>
                          <a:cs typeface="Calibri" panose="020F0502020204030204" pitchFamily="34" charset="0"/>
                        </a:rPr>
                        <a:t>Phases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797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Immunotherapy monotherapy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IB, II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97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Combination immunotherapy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947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Combination immunotherapy and chemotherapy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II,III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947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Combination immunotherapy and radiation therapy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77878357"/>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D310F300-3DDA-499D-942E-66498BA1418A}"/>
              </a:ext>
            </a:extLst>
          </p:cNvPr>
          <p:cNvSpPr>
            <a:spLocks noGrp="1"/>
          </p:cNvSpPr>
          <p:nvPr>
            <p:ph type="title"/>
          </p:nvPr>
        </p:nvSpPr>
        <p:spPr/>
        <p:txBody>
          <a:bodyPr/>
          <a:lstStyle/>
          <a:p>
            <a:pPr eaLnBrk="1" hangingPunct="1"/>
            <a:r>
              <a:rPr lang="en-US" altLang="en-US" dirty="0">
                <a:ea typeface="Helvetica Neue Medium" charset="0"/>
                <a:cs typeface="Calibri" panose="020F0502020204030204" pitchFamily="34" charset="0"/>
                <a:sym typeface="Helvetica Neue Medium" charset="0"/>
              </a:rPr>
              <a:t>Major Pathologic Response as a Surrogate Endpoint in Trials of Neoadjuvant CT for Resectable NSCLC</a:t>
            </a:r>
          </a:p>
        </p:txBody>
      </p:sp>
      <p:sp>
        <p:nvSpPr>
          <p:cNvPr id="2" name="Content Placeholder 1">
            <a:extLst>
              <a:ext uri="{FF2B5EF4-FFF2-40B4-BE49-F238E27FC236}">
                <a16:creationId xmlns:a16="http://schemas.microsoft.com/office/drawing/2014/main" id="{4EEE8A89-2627-4FE8-B700-2534CE8BF9CA}"/>
              </a:ext>
            </a:extLst>
          </p:cNvPr>
          <p:cNvSpPr>
            <a:spLocks noGrp="1"/>
          </p:cNvSpPr>
          <p:nvPr>
            <p:ph sz="half" idx="1"/>
          </p:nvPr>
        </p:nvSpPr>
        <p:spPr/>
        <p:txBody>
          <a:bodyPr/>
          <a:lstStyle/>
          <a:p>
            <a:r>
              <a:rPr lang="en-US" sz="2000" dirty="0"/>
              <a:t>Retrospective evaluation of major pathologic response as a surrogate marker of survival</a:t>
            </a:r>
          </a:p>
          <a:p>
            <a:pPr lvl="1"/>
            <a:r>
              <a:rPr lang="en-US" sz="1800" dirty="0"/>
              <a:t>Major pathologic response: ≤10% residual viable tumor after neoadjuvant chemotherapy</a:t>
            </a:r>
          </a:p>
          <a:p>
            <a:r>
              <a:rPr lang="en-US" sz="2000" dirty="0"/>
              <a:t>Assessment of % viable residual tumor</a:t>
            </a:r>
          </a:p>
          <a:p>
            <a:pPr lvl="1"/>
            <a:r>
              <a:rPr lang="en-US" sz="1800" dirty="0"/>
              <a:t>Measure gross maximum diameter of tumor</a:t>
            </a:r>
          </a:p>
          <a:p>
            <a:pPr lvl="1"/>
            <a:r>
              <a:rPr lang="en-US" sz="1800" dirty="0"/>
              <a:t>Cut ≥1 section per greatest tumor diameter and stain with H&amp;E</a:t>
            </a:r>
          </a:p>
          <a:p>
            <a:pPr lvl="1"/>
            <a:r>
              <a:rPr lang="en-US" sz="1800" dirty="0"/>
              <a:t>Measure % viable tumor cells in each slide</a:t>
            </a:r>
          </a:p>
          <a:p>
            <a:pPr lvl="1"/>
            <a:r>
              <a:rPr lang="en-US" sz="1800" dirty="0"/>
              <a:t>Sum the % viable tumor cells in each slide and divide by number of examined slides</a:t>
            </a:r>
          </a:p>
        </p:txBody>
      </p:sp>
      <p:sp>
        <p:nvSpPr>
          <p:cNvPr id="4" name="Content Placeholder 3">
            <a:extLst>
              <a:ext uri="{FF2B5EF4-FFF2-40B4-BE49-F238E27FC236}">
                <a16:creationId xmlns:a16="http://schemas.microsoft.com/office/drawing/2014/main" id="{1AC8E2C6-BBC5-431A-BAE6-9C171FF6863F}"/>
              </a:ext>
            </a:extLst>
          </p:cNvPr>
          <p:cNvSpPr>
            <a:spLocks noGrp="1"/>
          </p:cNvSpPr>
          <p:nvPr>
            <p:ph sz="half" idx="2"/>
          </p:nvPr>
        </p:nvSpPr>
        <p:spPr>
          <a:xfrm>
            <a:off x="6252634" y="4056024"/>
            <a:ext cx="5229570" cy="1192016"/>
          </a:xfrm>
        </p:spPr>
        <p:txBody>
          <a:bodyPr/>
          <a:lstStyle/>
          <a:p>
            <a:r>
              <a:rPr lang="en-US" sz="2000" dirty="0"/>
              <a:t>OS significantly improved with neoadjuvant CT in patients who had deeper pathologic responses (ie, ≤10% residual viable tumor)</a:t>
            </a:r>
          </a:p>
        </p:txBody>
      </p:sp>
      <p:grpSp>
        <p:nvGrpSpPr>
          <p:cNvPr id="21509" name="Group 7">
            <a:extLst>
              <a:ext uri="{FF2B5EF4-FFF2-40B4-BE49-F238E27FC236}">
                <a16:creationId xmlns:a16="http://schemas.microsoft.com/office/drawing/2014/main" id="{D1ABA108-C4DC-4ACA-A7EE-A7827F43AF86}"/>
              </a:ext>
            </a:extLst>
          </p:cNvPr>
          <p:cNvGrpSpPr>
            <a:grpSpLocks/>
          </p:cNvGrpSpPr>
          <p:nvPr/>
        </p:nvGrpSpPr>
        <p:grpSpPr bwMode="auto">
          <a:xfrm>
            <a:off x="9388475" y="6215063"/>
            <a:ext cx="2489200" cy="447675"/>
            <a:chOff x="9527309" y="3551529"/>
            <a:chExt cx="2488915" cy="448073"/>
          </a:xfrm>
        </p:grpSpPr>
        <p:pic>
          <p:nvPicPr>
            <p:cNvPr id="21511" name="Picture 9">
              <a:extLst>
                <a:ext uri="{FF2B5EF4-FFF2-40B4-BE49-F238E27FC236}">
                  <a16:creationId xmlns:a16="http://schemas.microsoft.com/office/drawing/2014/main" id="{47A2A8D6-122A-42F9-AA19-301997935D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1576631D-23FE-431B-8A71-C7A4F112201A}"/>
                </a:ext>
              </a:extLst>
            </p:cNvPr>
            <p:cNvSpPr>
              <a:spLocks noChangeArrowheads="1"/>
            </p:cNvSpPr>
            <p:nvPr/>
          </p:nvSpPr>
          <p:spPr bwMode="auto">
            <a:xfrm>
              <a:off x="9527309" y="3691353"/>
              <a:ext cx="2488915" cy="308249"/>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1218504" eaLnBrk="1" fontAlgn="auto" hangingPunct="1">
                <a:lnSpc>
                  <a:spcPct val="100000"/>
                </a:lnSpc>
                <a:spcBef>
                  <a:spcPct val="0"/>
                </a:spcBef>
                <a:spcAft>
                  <a:spcPct val="0"/>
                </a:spcAft>
                <a:buClrTx/>
                <a:buFont typeface="Wingdings" panose="05000000000000000000" pitchFamily="2" charset="2"/>
                <a:buNone/>
                <a:defRPr/>
              </a:pPr>
              <a:r>
                <a:rPr lang="en-US" altLang="en-US" sz="1400" dirty="0">
                  <a:solidFill>
                    <a:srgbClr val="455560"/>
                  </a:solidFill>
                  <a:latin typeface="Calibri" panose="020F0502020204030204" pitchFamily="34" charset="0"/>
                  <a:ea typeface="+mj-ea"/>
                  <a:cs typeface="Arial" panose="020B0604020202020204" pitchFamily="34" charset="0"/>
                  <a:sym typeface="Helvetica"/>
                </a:rPr>
                <a:t>Slide credit: </a:t>
              </a:r>
              <a:r>
                <a:rPr lang="en-US" altLang="en-US" sz="1400" dirty="0">
                  <a:solidFill>
                    <a:srgbClr val="455560"/>
                  </a:solidFill>
                  <a:latin typeface="Calibri" panose="020F0502020204030204" pitchFamily="34" charset="0"/>
                  <a:ea typeface="+mj-ea"/>
                  <a:cs typeface="Arial" panose="020B0604020202020204" pitchFamily="34" charset="0"/>
                  <a:sym typeface="Helvetica"/>
                  <a:hlinkClick r:id="rId4"/>
                </a:rPr>
                <a:t>clinicaloptions.com</a:t>
              </a:r>
              <a:endParaRPr lang="en-US" altLang="en-US" sz="1400" dirty="0">
                <a:solidFill>
                  <a:srgbClr val="455560"/>
                </a:solidFill>
                <a:latin typeface="Calibri" panose="020F0502020204030204" pitchFamily="34" charset="0"/>
                <a:ea typeface="+mj-ea"/>
                <a:cs typeface="Arial" panose="020B0604020202020204" pitchFamily="34" charset="0"/>
                <a:sym typeface="Helvetica"/>
              </a:endParaRPr>
            </a:p>
          </p:txBody>
        </p:sp>
      </p:grpSp>
      <p:sp>
        <p:nvSpPr>
          <p:cNvPr id="21510" name="Text Box 15">
            <a:extLst>
              <a:ext uri="{FF2B5EF4-FFF2-40B4-BE49-F238E27FC236}">
                <a16:creationId xmlns:a16="http://schemas.microsoft.com/office/drawing/2014/main" id="{D36C93CE-3391-43E3-AF29-978CAD7673E1}"/>
              </a:ext>
            </a:extLst>
          </p:cNvPr>
          <p:cNvSpPr txBox="1">
            <a:spLocks noChangeArrowheads="1"/>
          </p:cNvSpPr>
          <p:nvPr/>
        </p:nvSpPr>
        <p:spPr bwMode="auto">
          <a:xfrm>
            <a:off x="414338" y="6389688"/>
            <a:ext cx="7851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eaLnBrk="1">
              <a:lnSpc>
                <a:spcPct val="100000"/>
              </a:lnSpc>
              <a:spcBef>
                <a:spcPct val="0"/>
              </a:spcBef>
              <a:spcAft>
                <a:spcPct val="0"/>
              </a:spcAft>
              <a:buClrTx/>
              <a:buFontTx/>
              <a:buNone/>
            </a:pPr>
            <a:r>
              <a:rPr lang="en-US" altLang="en-US" sz="1200" dirty="0">
                <a:solidFill>
                  <a:srgbClr val="5E5E5E"/>
                </a:solidFill>
                <a:cs typeface="Calibri" panose="020F0502020204030204" pitchFamily="34" charset="0"/>
              </a:rPr>
              <a:t>Hellmann. Lancet Oncol. 2014;15:e42.</a:t>
            </a:r>
          </a:p>
        </p:txBody>
      </p:sp>
      <p:graphicFrame>
        <p:nvGraphicFramePr>
          <p:cNvPr id="12" name="Group 3">
            <a:extLst>
              <a:ext uri="{FF2B5EF4-FFF2-40B4-BE49-F238E27FC236}">
                <a16:creationId xmlns:a16="http://schemas.microsoft.com/office/drawing/2014/main" id="{DA6FF3B8-3037-4166-AD39-004B15BC8090}"/>
              </a:ext>
            </a:extLst>
          </p:cNvPr>
          <p:cNvGraphicFramePr>
            <a:graphicFrameLocks/>
          </p:cNvGraphicFramePr>
          <p:nvPr>
            <p:extLst>
              <p:ext uri="{D42A27DB-BD31-4B8C-83A1-F6EECF244321}">
                <p14:modId xmlns:p14="http://schemas.microsoft.com/office/powerpoint/2010/main" val="2156598177"/>
              </p:ext>
            </p:extLst>
          </p:nvPr>
        </p:nvGraphicFramePr>
        <p:xfrm>
          <a:off x="6096000" y="1609960"/>
          <a:ext cx="5410200" cy="2255604"/>
        </p:xfrm>
        <a:graphic>
          <a:graphicData uri="http://schemas.openxmlformats.org/drawingml/2006/table">
            <a:tbl>
              <a:tblPr/>
              <a:tblGrid>
                <a:gridCol w="2911813">
                  <a:extLst>
                    <a:ext uri="{9D8B030D-6E8A-4147-A177-3AD203B41FA5}">
                      <a16:colId xmlns:a16="http://schemas.microsoft.com/office/drawing/2014/main" val="20000"/>
                    </a:ext>
                  </a:extLst>
                </a:gridCol>
                <a:gridCol w="2498387">
                  <a:extLst>
                    <a:ext uri="{9D8B030D-6E8A-4147-A177-3AD203B41FA5}">
                      <a16:colId xmlns:a16="http://schemas.microsoft.com/office/drawing/2014/main" val="20001"/>
                    </a:ext>
                  </a:extLst>
                </a:gridCol>
              </a:tblGrid>
              <a:tr h="3048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Percentage of Residual Viable Tumor After Neoadjuvant CT</a:t>
                      </a:r>
                    </a:p>
                  </a:txBody>
                  <a:tcPr marL="121694" marR="121694" marT="45727" marB="4572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for Death (95% CI)</a:t>
                      </a:r>
                    </a:p>
                  </a:txBody>
                  <a:tcPr marL="121694" marR="121694" marT="45727" marB="4572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11%-30%</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2.51 (0.91-6.96)</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31%-50%</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3.39 (1.40-8.22)</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973264"/>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51%-70%</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4.57 (1.98-10.52)</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42075617"/>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71%-100%</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4.78 (2.06-11.11)</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4359744"/>
                  </a:ext>
                </a:extLst>
              </a:tr>
            </a:tbl>
          </a:graphicData>
        </a:graphic>
      </p:graphicFrame>
    </p:spTree>
    <p:extLst>
      <p:ext uri="{BB962C8B-B14F-4D97-AF65-F5344CB8AC3E}">
        <p14:creationId xmlns:p14="http://schemas.microsoft.com/office/powerpoint/2010/main" val="61941348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D310F300-3DDA-499D-942E-66498BA1418A}"/>
              </a:ext>
            </a:extLst>
          </p:cNvPr>
          <p:cNvSpPr>
            <a:spLocks noGrp="1"/>
          </p:cNvSpPr>
          <p:nvPr>
            <p:ph type="title"/>
          </p:nvPr>
        </p:nvSpPr>
        <p:spPr>
          <a:xfrm>
            <a:off x="609758" y="238127"/>
            <a:ext cx="11267915" cy="1103313"/>
          </a:xfrm>
        </p:spPr>
        <p:txBody>
          <a:bodyPr/>
          <a:lstStyle/>
          <a:p>
            <a:pPr eaLnBrk="1" hangingPunct="1"/>
            <a:r>
              <a:rPr lang="en-US" altLang="en-US" dirty="0">
                <a:ea typeface="Helvetica Neue Medium" charset="0"/>
                <a:cs typeface="Calibri" panose="020F0502020204030204" pitchFamily="34" charset="0"/>
                <a:sym typeface="Helvetica Neue Medium" charset="0"/>
              </a:rPr>
              <a:t>Strategic Path to Cure for Patients With Early-Stage NSCLC</a:t>
            </a:r>
          </a:p>
        </p:txBody>
      </p:sp>
      <p:grpSp>
        <p:nvGrpSpPr>
          <p:cNvPr id="21509" name="Group 7">
            <a:extLst>
              <a:ext uri="{FF2B5EF4-FFF2-40B4-BE49-F238E27FC236}">
                <a16:creationId xmlns:a16="http://schemas.microsoft.com/office/drawing/2014/main" id="{D1ABA108-C4DC-4ACA-A7EE-A7827F43AF86}"/>
              </a:ext>
            </a:extLst>
          </p:cNvPr>
          <p:cNvGrpSpPr>
            <a:grpSpLocks/>
          </p:cNvGrpSpPr>
          <p:nvPr/>
        </p:nvGrpSpPr>
        <p:grpSpPr bwMode="auto">
          <a:xfrm>
            <a:off x="9388475" y="6215063"/>
            <a:ext cx="2489200" cy="447675"/>
            <a:chOff x="9527309" y="3551529"/>
            <a:chExt cx="2488915" cy="448073"/>
          </a:xfrm>
        </p:grpSpPr>
        <p:pic>
          <p:nvPicPr>
            <p:cNvPr id="21511" name="Picture 9">
              <a:extLst>
                <a:ext uri="{FF2B5EF4-FFF2-40B4-BE49-F238E27FC236}">
                  <a16:creationId xmlns:a16="http://schemas.microsoft.com/office/drawing/2014/main" id="{47A2A8D6-122A-42F9-AA19-301997935D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1576631D-23FE-431B-8A71-C7A4F112201A}"/>
                </a:ext>
              </a:extLst>
            </p:cNvPr>
            <p:cNvSpPr>
              <a:spLocks noChangeArrowheads="1"/>
            </p:cNvSpPr>
            <p:nvPr/>
          </p:nvSpPr>
          <p:spPr bwMode="auto">
            <a:xfrm>
              <a:off x="9527309" y="3691353"/>
              <a:ext cx="2488915" cy="308249"/>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1218504"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sp>
        <p:nvSpPr>
          <p:cNvPr id="21510" name="Text Box 15">
            <a:extLst>
              <a:ext uri="{FF2B5EF4-FFF2-40B4-BE49-F238E27FC236}">
                <a16:creationId xmlns:a16="http://schemas.microsoft.com/office/drawing/2014/main" id="{D36C93CE-3391-43E3-AF29-978CAD7673E1}"/>
              </a:ext>
            </a:extLst>
          </p:cNvPr>
          <p:cNvSpPr txBox="1">
            <a:spLocks noChangeArrowheads="1"/>
          </p:cNvSpPr>
          <p:nvPr/>
        </p:nvSpPr>
        <p:spPr bwMode="auto">
          <a:xfrm>
            <a:off x="414338" y="6389688"/>
            <a:ext cx="7851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1217613" rtl="0" eaLnBrk="1"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sym typeface="Helvetica Neue" panose="02000503000000020004" charset="0"/>
              </a:rPr>
              <a:t>Huynh. Transl Lung Cancer Res. 2021;10:563.</a:t>
            </a:r>
          </a:p>
        </p:txBody>
      </p:sp>
      <p:sp>
        <p:nvSpPr>
          <p:cNvPr id="2" name="Rectangle 1">
            <a:extLst>
              <a:ext uri="{FF2B5EF4-FFF2-40B4-BE49-F238E27FC236}">
                <a16:creationId xmlns:a16="http://schemas.microsoft.com/office/drawing/2014/main" id="{39B360B0-92C5-CA4C-B9A5-C6D02403A596}"/>
              </a:ext>
            </a:extLst>
          </p:cNvPr>
          <p:cNvSpPr/>
          <p:nvPr/>
        </p:nvSpPr>
        <p:spPr bwMode="auto">
          <a:xfrm>
            <a:off x="535255" y="3449021"/>
            <a:ext cx="1568665" cy="712694"/>
          </a:xfrm>
          <a:prstGeom prst="rect">
            <a:avLst/>
          </a:prstGeom>
          <a:solidFill>
            <a:schemeClr val="accent1"/>
          </a:solidFill>
          <a:ln w="0">
            <a:solidFill>
              <a:schemeClr val="bg1"/>
            </a:solidFill>
            <a:miter lim="800000"/>
            <a:headEnd/>
            <a:tailEnd/>
          </a:ln>
        </p:spPr>
        <p:txBody>
          <a:bodyPr rtlCol="0" anchor="ctr"/>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Screening</a:t>
            </a:r>
          </a:p>
        </p:txBody>
      </p:sp>
      <p:sp>
        <p:nvSpPr>
          <p:cNvPr id="10" name="Rectangle 9">
            <a:extLst>
              <a:ext uri="{FF2B5EF4-FFF2-40B4-BE49-F238E27FC236}">
                <a16:creationId xmlns:a16="http://schemas.microsoft.com/office/drawing/2014/main" id="{F5636FBB-A4AC-2348-90CF-F2728A4059E9}"/>
              </a:ext>
            </a:extLst>
          </p:cNvPr>
          <p:cNvSpPr/>
          <p:nvPr/>
        </p:nvSpPr>
        <p:spPr bwMode="auto">
          <a:xfrm>
            <a:off x="2453330" y="3449021"/>
            <a:ext cx="1568665" cy="712694"/>
          </a:xfrm>
          <a:prstGeom prst="rect">
            <a:avLst/>
          </a:prstGeom>
          <a:solidFill>
            <a:schemeClr val="accent1"/>
          </a:solidFill>
          <a:ln w="0">
            <a:solidFill>
              <a:schemeClr val="bg1"/>
            </a:solidFill>
            <a:miter lim="800000"/>
            <a:headEnd/>
            <a:tailEnd/>
          </a:ln>
        </p:spPr>
        <p:txBody>
          <a:bodyPr rtlCol="0" anchor="ctr"/>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Diagnosis</a:t>
            </a:r>
          </a:p>
        </p:txBody>
      </p:sp>
      <p:sp>
        <p:nvSpPr>
          <p:cNvPr id="11" name="Rectangle 10">
            <a:extLst>
              <a:ext uri="{FF2B5EF4-FFF2-40B4-BE49-F238E27FC236}">
                <a16:creationId xmlns:a16="http://schemas.microsoft.com/office/drawing/2014/main" id="{D53D4F77-3A31-EE46-858E-721E69AD64D9}"/>
              </a:ext>
            </a:extLst>
          </p:cNvPr>
          <p:cNvSpPr/>
          <p:nvPr/>
        </p:nvSpPr>
        <p:spPr bwMode="auto">
          <a:xfrm>
            <a:off x="4371405" y="3449021"/>
            <a:ext cx="1568665" cy="712694"/>
          </a:xfrm>
          <a:prstGeom prst="rect">
            <a:avLst/>
          </a:prstGeom>
          <a:solidFill>
            <a:schemeClr val="accent1"/>
          </a:solidFill>
          <a:ln w="0">
            <a:solidFill>
              <a:schemeClr val="bg1"/>
            </a:solidFill>
            <a:miter lim="800000"/>
            <a:headEnd/>
            <a:tailEnd/>
          </a:ln>
        </p:spPr>
        <p:txBody>
          <a:bodyPr rtlCol="0" anchor="ctr"/>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Neoadjuvant therapy</a:t>
            </a:r>
          </a:p>
        </p:txBody>
      </p:sp>
      <p:sp>
        <p:nvSpPr>
          <p:cNvPr id="12" name="Rectangle 11">
            <a:extLst>
              <a:ext uri="{FF2B5EF4-FFF2-40B4-BE49-F238E27FC236}">
                <a16:creationId xmlns:a16="http://schemas.microsoft.com/office/drawing/2014/main" id="{832DCC04-990E-744C-831B-B2A240DC184F}"/>
              </a:ext>
            </a:extLst>
          </p:cNvPr>
          <p:cNvSpPr/>
          <p:nvPr/>
        </p:nvSpPr>
        <p:spPr bwMode="auto">
          <a:xfrm>
            <a:off x="6289480" y="3449021"/>
            <a:ext cx="1568665" cy="712694"/>
          </a:xfrm>
          <a:prstGeom prst="rect">
            <a:avLst/>
          </a:prstGeom>
          <a:solidFill>
            <a:schemeClr val="accent1"/>
          </a:solidFill>
          <a:ln w="0">
            <a:solidFill>
              <a:schemeClr val="bg1"/>
            </a:solidFill>
            <a:miter lim="800000"/>
            <a:headEnd/>
            <a:tailEnd/>
          </a:ln>
        </p:spPr>
        <p:txBody>
          <a:bodyPr rtlCol="0" anchor="ctr"/>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Surgery</a:t>
            </a:r>
          </a:p>
        </p:txBody>
      </p:sp>
      <p:sp>
        <p:nvSpPr>
          <p:cNvPr id="13" name="Rectangle 12">
            <a:extLst>
              <a:ext uri="{FF2B5EF4-FFF2-40B4-BE49-F238E27FC236}">
                <a16:creationId xmlns:a16="http://schemas.microsoft.com/office/drawing/2014/main" id="{8D5CD6EF-3374-0A4B-BC2A-35388AD0EB97}"/>
              </a:ext>
            </a:extLst>
          </p:cNvPr>
          <p:cNvSpPr/>
          <p:nvPr/>
        </p:nvSpPr>
        <p:spPr bwMode="auto">
          <a:xfrm>
            <a:off x="8207555" y="3449021"/>
            <a:ext cx="1568665" cy="712694"/>
          </a:xfrm>
          <a:prstGeom prst="rect">
            <a:avLst/>
          </a:prstGeom>
          <a:solidFill>
            <a:schemeClr val="accent1"/>
          </a:solidFill>
          <a:ln w="0">
            <a:solidFill>
              <a:schemeClr val="bg1"/>
            </a:solidFill>
            <a:miter lim="800000"/>
            <a:headEnd/>
            <a:tailEnd/>
          </a:ln>
        </p:spPr>
        <p:txBody>
          <a:bodyPr rtlCol="0" anchor="ctr"/>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Adjuvant therapy</a:t>
            </a:r>
          </a:p>
        </p:txBody>
      </p:sp>
      <p:sp>
        <p:nvSpPr>
          <p:cNvPr id="14" name="Rectangle 13">
            <a:extLst>
              <a:ext uri="{FF2B5EF4-FFF2-40B4-BE49-F238E27FC236}">
                <a16:creationId xmlns:a16="http://schemas.microsoft.com/office/drawing/2014/main" id="{E815665E-FCCD-F844-8C2A-629B3894CF88}"/>
              </a:ext>
            </a:extLst>
          </p:cNvPr>
          <p:cNvSpPr/>
          <p:nvPr/>
        </p:nvSpPr>
        <p:spPr bwMode="auto">
          <a:xfrm>
            <a:off x="10125635" y="3449021"/>
            <a:ext cx="1568665" cy="712694"/>
          </a:xfrm>
          <a:prstGeom prst="rect">
            <a:avLst/>
          </a:prstGeom>
          <a:solidFill>
            <a:schemeClr val="accent1"/>
          </a:solidFill>
          <a:ln w="0">
            <a:solidFill>
              <a:schemeClr val="bg1"/>
            </a:solidFill>
            <a:miter lim="800000"/>
            <a:headEnd/>
            <a:tailEnd/>
          </a:ln>
        </p:spPr>
        <p:txBody>
          <a:bodyPr rtlCol="0" anchor="ctr"/>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Survivorship</a:t>
            </a:r>
          </a:p>
        </p:txBody>
      </p:sp>
      <p:sp>
        <p:nvSpPr>
          <p:cNvPr id="4" name="TextBox 3">
            <a:extLst>
              <a:ext uri="{FF2B5EF4-FFF2-40B4-BE49-F238E27FC236}">
                <a16:creationId xmlns:a16="http://schemas.microsoft.com/office/drawing/2014/main" id="{BCD57177-0087-1B46-B012-D632220CBA9D}"/>
              </a:ext>
            </a:extLst>
          </p:cNvPr>
          <p:cNvSpPr txBox="1"/>
          <p:nvPr/>
        </p:nvSpPr>
        <p:spPr bwMode="auto">
          <a:xfrm>
            <a:off x="2281895" y="1560408"/>
            <a:ext cx="277838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Biomarkers</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Identification of biomarkers</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of risk and prognosis</a:t>
            </a:r>
          </a:p>
        </p:txBody>
      </p:sp>
      <p:sp>
        <p:nvSpPr>
          <p:cNvPr id="20" name="TextBox 19">
            <a:extLst>
              <a:ext uri="{FF2B5EF4-FFF2-40B4-BE49-F238E27FC236}">
                <a16:creationId xmlns:a16="http://schemas.microsoft.com/office/drawing/2014/main" id="{84656566-E5D6-0047-B0AC-88A8A378C851}"/>
              </a:ext>
            </a:extLst>
          </p:cNvPr>
          <p:cNvSpPr txBox="1"/>
          <p:nvPr/>
        </p:nvSpPr>
        <p:spPr bwMode="auto">
          <a:xfrm>
            <a:off x="6123601" y="1560408"/>
            <a:ext cx="220900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Immunization</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Tumor-specific T-cell</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clonality expansion in</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peripheral blood</a:t>
            </a:r>
          </a:p>
        </p:txBody>
      </p:sp>
      <p:sp>
        <p:nvSpPr>
          <p:cNvPr id="22" name="TextBox 21">
            <a:extLst>
              <a:ext uri="{FF2B5EF4-FFF2-40B4-BE49-F238E27FC236}">
                <a16:creationId xmlns:a16="http://schemas.microsoft.com/office/drawing/2014/main" id="{4F8DB6CD-9279-1F4E-B8CE-7207B5D905C4}"/>
              </a:ext>
            </a:extLst>
          </p:cNvPr>
          <p:cNvSpPr txBox="1"/>
          <p:nvPr/>
        </p:nvSpPr>
        <p:spPr bwMode="auto">
          <a:xfrm>
            <a:off x="10001492" y="1560408"/>
            <a:ext cx="187618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Biomarkers</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Identification of biomarkers</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of response and progression</a:t>
            </a:r>
          </a:p>
        </p:txBody>
      </p:sp>
      <p:sp>
        <p:nvSpPr>
          <p:cNvPr id="23" name="TextBox 22">
            <a:extLst>
              <a:ext uri="{FF2B5EF4-FFF2-40B4-BE49-F238E27FC236}">
                <a16:creationId xmlns:a16="http://schemas.microsoft.com/office/drawing/2014/main" id="{8164636B-7A8D-4B45-95F5-09779A8FC4AB}"/>
              </a:ext>
            </a:extLst>
          </p:cNvPr>
          <p:cNvSpPr txBox="1"/>
          <p:nvPr/>
        </p:nvSpPr>
        <p:spPr bwMode="auto">
          <a:xfrm>
            <a:off x="428958" y="5273684"/>
            <a:ext cx="27613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Risk factor modification</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Patient education aiming at</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lung cancer prevention</a:t>
            </a:r>
          </a:p>
        </p:txBody>
      </p:sp>
      <p:sp>
        <p:nvSpPr>
          <p:cNvPr id="24" name="TextBox 23">
            <a:extLst>
              <a:ext uri="{FF2B5EF4-FFF2-40B4-BE49-F238E27FC236}">
                <a16:creationId xmlns:a16="http://schemas.microsoft.com/office/drawing/2014/main" id="{B55535A2-FC97-6645-9E6E-B5D5F0A35242}"/>
              </a:ext>
            </a:extLst>
          </p:cNvPr>
          <p:cNvSpPr txBox="1"/>
          <p:nvPr/>
        </p:nvSpPr>
        <p:spPr bwMode="auto">
          <a:xfrm>
            <a:off x="4318190" y="4996685"/>
            <a:ext cx="294706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sym typeface="Helvetica Neue" panose="02000503000000020004" charset="0"/>
              </a:rPr>
              <a:t>Prehabilitation and nutrition</a:t>
            </a:r>
            <a:br>
              <a:rPr kumimoji="0" lang="en-US" sz="1800" b="0" i="0" u="none" strike="noStrike" kern="1200" cap="none" spc="0" normalizeH="0" baseline="0" noProof="0" dirty="0">
                <a:ln>
                  <a:noFill/>
                </a:ln>
                <a:solidFill>
                  <a:srgbClr val="E1471D"/>
                </a:solidFill>
                <a:effectLst/>
                <a:uLnTx/>
                <a:uFillTx/>
                <a:latin typeface="Calibri" panose="020F0502020204030204" pitchFamily="34" charset="0"/>
                <a:sym typeface="Helvetica Neue" panose="02000503000000020004" charset="0"/>
              </a:rPr>
            </a:b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sym typeface="Helvetica Neue" panose="02000503000000020004" charset="0"/>
              </a:rPr>
              <a:t>Program aimed at improving</a:t>
            </a:r>
            <a:br>
              <a:rPr kumimoji="0" lang="en-US" sz="1800" b="0" i="0" u="none" strike="noStrike" kern="1200" cap="none" spc="0" normalizeH="0" baseline="0" noProof="0" dirty="0">
                <a:ln>
                  <a:noFill/>
                </a:ln>
                <a:solidFill>
                  <a:srgbClr val="E1471D"/>
                </a:solidFill>
                <a:effectLst/>
                <a:uLnTx/>
                <a:uFillTx/>
                <a:latin typeface="Calibri" panose="020F0502020204030204" pitchFamily="34" charset="0"/>
                <a:sym typeface="Helvetica Neue" panose="02000503000000020004" charset="0"/>
              </a:rPr>
            </a:b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sym typeface="Helvetica Neue" panose="02000503000000020004" charset="0"/>
              </a:rPr>
              <a:t>functional and nutritional status</a:t>
            </a:r>
          </a:p>
        </p:txBody>
      </p:sp>
      <p:sp>
        <p:nvSpPr>
          <p:cNvPr id="25" name="TextBox 24">
            <a:extLst>
              <a:ext uri="{FF2B5EF4-FFF2-40B4-BE49-F238E27FC236}">
                <a16:creationId xmlns:a16="http://schemas.microsoft.com/office/drawing/2014/main" id="{BF053EBD-FE49-284E-9146-8354FBC5D2E3}"/>
              </a:ext>
            </a:extLst>
          </p:cNvPr>
          <p:cNvSpPr txBox="1"/>
          <p:nvPr/>
        </p:nvSpPr>
        <p:spPr bwMode="auto">
          <a:xfrm>
            <a:off x="8056795" y="4996685"/>
            <a:ext cx="351881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Scientific opportunities</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Collection of tissue and blood samples for future biomedical research</a:t>
            </a:r>
          </a:p>
        </p:txBody>
      </p:sp>
      <p:cxnSp>
        <p:nvCxnSpPr>
          <p:cNvPr id="8" name="Straight Connector 7">
            <a:extLst>
              <a:ext uri="{FF2B5EF4-FFF2-40B4-BE49-F238E27FC236}">
                <a16:creationId xmlns:a16="http://schemas.microsoft.com/office/drawing/2014/main" id="{1C44B53F-81FE-3D4E-AFC5-EA5C0AFB7D4C}"/>
              </a:ext>
            </a:extLst>
          </p:cNvPr>
          <p:cNvCxnSpPr>
            <a:cxnSpLocks/>
          </p:cNvCxnSpPr>
          <p:nvPr/>
        </p:nvCxnSpPr>
        <p:spPr bwMode="auto">
          <a:xfrm>
            <a:off x="360550" y="3944422"/>
            <a:ext cx="0" cy="2240478"/>
          </a:xfrm>
          <a:prstGeom prst="line">
            <a:avLst/>
          </a:prstGeom>
          <a:ln w="38100">
            <a:headEnd type="oval" w="lg" len="lg"/>
            <a:tailEnd type="none" w="med" len="med"/>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2A94AADB-90B1-A048-9F24-B27BA9DEFF57}"/>
              </a:ext>
            </a:extLst>
          </p:cNvPr>
          <p:cNvCxnSpPr>
            <a:cxnSpLocks/>
          </p:cNvCxnSpPr>
          <p:nvPr/>
        </p:nvCxnSpPr>
        <p:spPr bwMode="auto">
          <a:xfrm>
            <a:off x="4196700" y="3944422"/>
            <a:ext cx="0" cy="2240478"/>
          </a:xfrm>
          <a:prstGeom prst="line">
            <a:avLst/>
          </a:prstGeom>
          <a:ln w="38100">
            <a:headEnd type="oval" w="lg" len="lg"/>
            <a:tailEnd type="none" w="med" len="med"/>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5FEE8386-C6B9-1E4E-A305-C3CD0E4CBCC0}"/>
              </a:ext>
            </a:extLst>
          </p:cNvPr>
          <p:cNvCxnSpPr>
            <a:cxnSpLocks/>
          </p:cNvCxnSpPr>
          <p:nvPr/>
        </p:nvCxnSpPr>
        <p:spPr bwMode="auto">
          <a:xfrm>
            <a:off x="8032850" y="3944422"/>
            <a:ext cx="0" cy="2240478"/>
          </a:xfrm>
          <a:prstGeom prst="line">
            <a:avLst/>
          </a:prstGeom>
          <a:ln w="38100">
            <a:headEnd type="oval" w="lg" len="lg"/>
            <a:tailEnd type="none" w="med" len="med"/>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4A66AEF4-1A03-E644-AFE8-169520D4796D}"/>
              </a:ext>
            </a:extLst>
          </p:cNvPr>
          <p:cNvCxnSpPr>
            <a:cxnSpLocks/>
          </p:cNvCxnSpPr>
          <p:nvPr/>
        </p:nvCxnSpPr>
        <p:spPr bwMode="auto">
          <a:xfrm>
            <a:off x="2278625" y="1620402"/>
            <a:ext cx="0" cy="2240478"/>
          </a:xfrm>
          <a:prstGeom prst="line">
            <a:avLst/>
          </a:prstGeom>
          <a:ln w="38100">
            <a:headEnd type="none" w="med" len="med"/>
            <a:tailEnd type="oval" w="lg" len="lg"/>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6BB5AB09-9EB9-A844-8552-4C50D2662974}"/>
              </a:ext>
            </a:extLst>
          </p:cNvPr>
          <p:cNvCxnSpPr>
            <a:cxnSpLocks/>
          </p:cNvCxnSpPr>
          <p:nvPr/>
        </p:nvCxnSpPr>
        <p:spPr bwMode="auto">
          <a:xfrm>
            <a:off x="6114775" y="1620402"/>
            <a:ext cx="0" cy="2240478"/>
          </a:xfrm>
          <a:prstGeom prst="line">
            <a:avLst/>
          </a:prstGeom>
          <a:ln w="38100">
            <a:headEnd type="none" w="med" len="med"/>
            <a:tailEnd type="oval" w="lg" len="lg"/>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6281DA0C-A4AD-C54A-8527-D2CAFABE2DDD}"/>
              </a:ext>
            </a:extLst>
          </p:cNvPr>
          <p:cNvCxnSpPr>
            <a:cxnSpLocks/>
          </p:cNvCxnSpPr>
          <p:nvPr/>
        </p:nvCxnSpPr>
        <p:spPr bwMode="auto">
          <a:xfrm>
            <a:off x="9950925" y="1620402"/>
            <a:ext cx="0" cy="2240478"/>
          </a:xfrm>
          <a:prstGeom prst="line">
            <a:avLst/>
          </a:prstGeom>
          <a:ln w="38100">
            <a:headEnd type="none" w="med" len="med"/>
            <a:tailEnd type="oval" w="lg" len="lg"/>
          </a:ln>
        </p:spPr>
        <p:style>
          <a:lnRef idx="1">
            <a:schemeClr val="dk1"/>
          </a:lnRef>
          <a:fillRef idx="0">
            <a:schemeClr val="dk1"/>
          </a:fillRef>
          <a:effectRef idx="0">
            <a:schemeClr val="dk1"/>
          </a:effectRef>
          <a:fontRef idx="minor">
            <a:schemeClr val="tx1"/>
          </a:fontRef>
        </p:style>
      </p:cxn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3">
            <a:extLst>
              <a:ext uri="{FF2B5EF4-FFF2-40B4-BE49-F238E27FC236}">
                <a16:creationId xmlns:a16="http://schemas.microsoft.com/office/drawing/2014/main" id="{FF780C1C-7E37-43F0-A5CC-7DB5819F70F0}"/>
              </a:ext>
            </a:extLst>
          </p:cNvPr>
          <p:cNvGraphicFramePr>
            <a:graphicFrameLocks/>
          </p:cNvGraphicFramePr>
          <p:nvPr>
            <p:extLst>
              <p:ext uri="{D42A27DB-BD31-4B8C-83A1-F6EECF244321}">
                <p14:modId xmlns:p14="http://schemas.microsoft.com/office/powerpoint/2010/main" val="3988729641"/>
              </p:ext>
            </p:extLst>
          </p:nvPr>
        </p:nvGraphicFramePr>
        <p:xfrm>
          <a:off x="5935849" y="1173448"/>
          <a:ext cx="6027551" cy="4998752"/>
        </p:xfrm>
        <a:graphic>
          <a:graphicData uri="http://schemas.openxmlformats.org/drawingml/2006/table">
            <a:tbl>
              <a:tblPr/>
              <a:tblGrid>
                <a:gridCol w="246888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815471">
                  <a:extLst>
                    <a:ext uri="{9D8B030D-6E8A-4147-A177-3AD203B41FA5}">
                      <a16:colId xmlns:a16="http://schemas.microsoft.com/office/drawing/2014/main" val="20003"/>
                    </a:ext>
                  </a:extLst>
                </a:gridCol>
              </a:tblGrid>
              <a:tr h="3047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Postoperative Clinical Outcomes</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Prehabilitation (n = 52)</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Rehabilitation (n = 43)</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Value</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length of hospital stay, days (IQR)</a:t>
                      </a:r>
                    </a:p>
                  </a:txBody>
                  <a:tcPr marL="121700" marR="121700"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(2-5.75)</a:t>
                      </a:r>
                    </a:p>
                  </a:txBody>
                  <a:tcPr marL="121700" marR="121700"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(3-5)</a:t>
                      </a:r>
                    </a:p>
                  </a:txBody>
                  <a:tcPr marL="121700" marR="121700"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700" marR="121700"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Discharge day,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Postoperative Day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Postoperative Day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Postoperative Day 5+</a:t>
                      </a:r>
                    </a:p>
                  </a:txBody>
                  <a:tcPr marL="121700" marR="121700" marT="45722" marB="4572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(100)</a:t>
                      </a:r>
                    </a:p>
                  </a:txBody>
                  <a:tcPr marL="121700" marR="121700" marT="45722" marB="45722"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(100)</a:t>
                      </a:r>
                    </a:p>
                  </a:txBody>
                  <a:tcPr marL="121700" marR="121700" marT="45722" marB="45722"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a:t>
                      </a:r>
                    </a:p>
                  </a:txBody>
                  <a:tcPr marL="121700" marR="121700" marT="45722" marB="45722"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2782939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ED visits in 30 days, n (%)</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(14)</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(21)</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Readmissions in 30 days, n (%)</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(8)</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(14)</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Death, n (%)</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Clavien grade, n (%)</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IIIb</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Comprehensive Comorbidity Index (IQR)</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(0-20.9)</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(0-20.9)</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txBody>
                  <a:tcPr marL="121700" marR="121700" marT="45722" marB="4572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7"/>
                  </a:ext>
                </a:extLst>
              </a:tr>
            </a:tbl>
          </a:graphicData>
        </a:graphic>
      </p:graphicFrame>
      <p:sp>
        <p:nvSpPr>
          <p:cNvPr id="22530" name="Title 1">
            <a:extLst>
              <a:ext uri="{FF2B5EF4-FFF2-40B4-BE49-F238E27FC236}">
                <a16:creationId xmlns:a16="http://schemas.microsoft.com/office/drawing/2014/main" id="{412C5225-A8AF-49EE-9386-E4A562970A83}"/>
              </a:ext>
            </a:extLst>
          </p:cNvPr>
          <p:cNvSpPr>
            <a:spLocks noGrp="1"/>
          </p:cNvSpPr>
          <p:nvPr>
            <p:ph type="title"/>
          </p:nvPr>
        </p:nvSpPr>
        <p:spPr/>
        <p:txBody>
          <a:bodyPr/>
          <a:lstStyle/>
          <a:p>
            <a:r>
              <a:rPr lang="en-US" altLang="en-US" dirty="0"/>
              <a:t>Randomized Trial of Multimodal Prehabilitation for Lung Cancer Surgery </a:t>
            </a:r>
          </a:p>
        </p:txBody>
      </p:sp>
      <p:sp>
        <p:nvSpPr>
          <p:cNvPr id="22531" name="Content Placeholder 2">
            <a:extLst>
              <a:ext uri="{FF2B5EF4-FFF2-40B4-BE49-F238E27FC236}">
                <a16:creationId xmlns:a16="http://schemas.microsoft.com/office/drawing/2014/main" id="{D08E5B02-DBDF-49DC-9234-CFCECCC3924F}"/>
              </a:ext>
            </a:extLst>
          </p:cNvPr>
          <p:cNvSpPr>
            <a:spLocks noGrp="1"/>
          </p:cNvSpPr>
          <p:nvPr>
            <p:ph sz="half" idx="1"/>
          </p:nvPr>
        </p:nvSpPr>
        <p:spPr>
          <a:xfrm>
            <a:off x="601820" y="5530206"/>
            <a:ext cx="5309278" cy="659262"/>
          </a:xfrm>
        </p:spPr>
        <p:txBody>
          <a:bodyPr/>
          <a:lstStyle/>
          <a:p>
            <a:r>
              <a:rPr lang="en-US" altLang="en-US" sz="1800" dirty="0"/>
              <a:t>Multimodal prehabilitation initiated 4 wk prior to surgery effective in recovering functional capacity in patients undergoing surgical resection </a:t>
            </a:r>
          </a:p>
        </p:txBody>
      </p:sp>
      <p:grpSp>
        <p:nvGrpSpPr>
          <p:cNvPr id="22550" name="Group 7">
            <a:extLst>
              <a:ext uri="{FF2B5EF4-FFF2-40B4-BE49-F238E27FC236}">
                <a16:creationId xmlns:a16="http://schemas.microsoft.com/office/drawing/2014/main" id="{996F4312-D6FE-4BFD-8BDE-E47C6414A82B}"/>
              </a:ext>
            </a:extLst>
          </p:cNvPr>
          <p:cNvGrpSpPr>
            <a:grpSpLocks/>
          </p:cNvGrpSpPr>
          <p:nvPr/>
        </p:nvGrpSpPr>
        <p:grpSpPr bwMode="auto">
          <a:xfrm>
            <a:off x="9388475" y="6215063"/>
            <a:ext cx="2489200" cy="447675"/>
            <a:chOff x="9527309" y="3551529"/>
            <a:chExt cx="2488915" cy="448073"/>
          </a:xfrm>
        </p:grpSpPr>
        <p:pic>
          <p:nvPicPr>
            <p:cNvPr id="22555" name="Picture 9">
              <a:extLst>
                <a:ext uri="{FF2B5EF4-FFF2-40B4-BE49-F238E27FC236}">
                  <a16:creationId xmlns:a16="http://schemas.microsoft.com/office/drawing/2014/main" id="{BE029EBA-9E86-4C22-9DEF-35DDA14CDD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3C3513AE-8159-496D-AE45-F6A624228931}"/>
                </a:ext>
              </a:extLst>
            </p:cNvPr>
            <p:cNvSpPr>
              <a:spLocks noChangeArrowheads="1"/>
            </p:cNvSpPr>
            <p:nvPr/>
          </p:nvSpPr>
          <p:spPr bwMode="auto">
            <a:xfrm>
              <a:off x="9527309" y="3691353"/>
              <a:ext cx="2488915" cy="308249"/>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1218504" eaLnBrk="1" fontAlgn="auto" hangingPunct="1">
                <a:lnSpc>
                  <a:spcPct val="100000"/>
                </a:lnSpc>
                <a:spcBef>
                  <a:spcPct val="0"/>
                </a:spcBef>
                <a:spcAft>
                  <a:spcPct val="0"/>
                </a:spcAft>
                <a:buClrTx/>
                <a:buFont typeface="Wingdings" panose="05000000000000000000" pitchFamily="2" charset="2"/>
                <a:buNone/>
                <a:defRPr/>
              </a:pPr>
              <a:r>
                <a:rPr lang="en-US" altLang="en-US" sz="1400" dirty="0">
                  <a:solidFill>
                    <a:srgbClr val="455560"/>
                  </a:solidFill>
                  <a:latin typeface="Calibri" panose="020F0502020204030204" pitchFamily="34" charset="0"/>
                  <a:ea typeface="+mj-ea"/>
                  <a:cs typeface="Arial" panose="020B0604020202020204" pitchFamily="34" charset="0"/>
                  <a:sym typeface="Helvetica"/>
                </a:rPr>
                <a:t>Slide credit: </a:t>
              </a:r>
              <a:r>
                <a:rPr lang="en-US" altLang="en-US" sz="1400" dirty="0">
                  <a:solidFill>
                    <a:srgbClr val="455560"/>
                  </a:solidFill>
                  <a:latin typeface="Calibri" panose="020F0502020204030204" pitchFamily="34" charset="0"/>
                  <a:ea typeface="+mj-ea"/>
                  <a:cs typeface="Arial" panose="020B0604020202020204" pitchFamily="34" charset="0"/>
                  <a:sym typeface="Helvetica"/>
                  <a:hlinkClick r:id="rId4"/>
                </a:rPr>
                <a:t>clinicaloptions.com</a:t>
              </a:r>
              <a:endParaRPr lang="en-US" altLang="en-US" sz="1400" dirty="0">
                <a:solidFill>
                  <a:srgbClr val="455560"/>
                </a:solidFill>
                <a:latin typeface="Calibri" panose="020F0502020204030204" pitchFamily="34" charset="0"/>
                <a:ea typeface="+mj-ea"/>
                <a:cs typeface="Arial" panose="020B0604020202020204" pitchFamily="34" charset="0"/>
                <a:sym typeface="Helvetica"/>
              </a:endParaRPr>
            </a:p>
          </p:txBody>
        </p:sp>
      </p:grpSp>
      <p:sp>
        <p:nvSpPr>
          <p:cNvPr id="22551" name="Text Box 15">
            <a:extLst>
              <a:ext uri="{FF2B5EF4-FFF2-40B4-BE49-F238E27FC236}">
                <a16:creationId xmlns:a16="http://schemas.microsoft.com/office/drawing/2014/main" id="{C3D976C4-BF5C-4D44-9849-FD481D4C4051}"/>
              </a:ext>
            </a:extLst>
          </p:cNvPr>
          <p:cNvSpPr txBox="1">
            <a:spLocks noChangeArrowheads="1"/>
          </p:cNvSpPr>
          <p:nvPr/>
        </p:nvSpPr>
        <p:spPr bwMode="auto">
          <a:xfrm>
            <a:off x="414338" y="6389688"/>
            <a:ext cx="7851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eaLnBrk="1">
              <a:lnSpc>
                <a:spcPct val="100000"/>
              </a:lnSpc>
              <a:spcBef>
                <a:spcPct val="0"/>
              </a:spcBef>
              <a:spcAft>
                <a:spcPct val="0"/>
              </a:spcAft>
              <a:buClrTx/>
              <a:buFontTx/>
              <a:buNone/>
            </a:pPr>
            <a:r>
              <a:rPr lang="en-US" altLang="en-US" sz="1200" dirty="0">
                <a:solidFill>
                  <a:srgbClr val="5E5E5E"/>
                </a:solidFill>
                <a:cs typeface="Calibri" panose="020F0502020204030204" pitchFamily="34" charset="0"/>
              </a:rPr>
              <a:t>Ferreira. Ann Thorac Surg. 2020;112:1600.</a:t>
            </a:r>
          </a:p>
        </p:txBody>
      </p:sp>
      <p:grpSp>
        <p:nvGrpSpPr>
          <p:cNvPr id="2" name="Group 1">
            <a:extLst>
              <a:ext uri="{FF2B5EF4-FFF2-40B4-BE49-F238E27FC236}">
                <a16:creationId xmlns:a16="http://schemas.microsoft.com/office/drawing/2014/main" id="{C92A5FD5-A2A5-4912-9938-BE1005D91A87}"/>
              </a:ext>
            </a:extLst>
          </p:cNvPr>
          <p:cNvGrpSpPr/>
          <p:nvPr/>
        </p:nvGrpSpPr>
        <p:grpSpPr>
          <a:xfrm>
            <a:off x="371474" y="1524000"/>
            <a:ext cx="5486400" cy="3992936"/>
            <a:chOff x="604838" y="1493464"/>
            <a:chExt cx="5486400" cy="3992936"/>
          </a:xfrm>
        </p:grpSpPr>
        <p:graphicFrame>
          <p:nvGraphicFramePr>
            <p:cNvPr id="4" name="Group 3">
              <a:extLst>
                <a:ext uri="{FF2B5EF4-FFF2-40B4-BE49-F238E27FC236}">
                  <a16:creationId xmlns:a16="http://schemas.microsoft.com/office/drawing/2014/main" id="{7E3E3768-501D-4FDE-B868-8C5DD8A8F024}"/>
                </a:ext>
              </a:extLst>
            </p:cNvPr>
            <p:cNvGraphicFramePr>
              <a:graphicFrameLocks/>
            </p:cNvGraphicFramePr>
            <p:nvPr>
              <p:extLst>
                <p:ext uri="{D42A27DB-BD31-4B8C-83A1-F6EECF244321}">
                  <p14:modId xmlns:p14="http://schemas.microsoft.com/office/powerpoint/2010/main" val="3245211024"/>
                </p:ext>
              </p:extLst>
            </p:nvPr>
          </p:nvGraphicFramePr>
          <p:xfrm>
            <a:off x="604838" y="1493464"/>
            <a:ext cx="5486400" cy="3992936"/>
          </p:xfrm>
          <a:graphic>
            <a:graphicData uri="http://schemas.openxmlformats.org/drawingml/2006/table">
              <a:tbl>
                <a:tblPr/>
                <a:tblGrid>
                  <a:gridCol w="201168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tblGrid>
                <a:tr h="3048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Patient-Reported Outcomes, n (%)</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Prehabilitation (n = 52)</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Rehabilitation (n = 43)</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1582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SF-36 Mental Summary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Preoperative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wk after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wk after surgery</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72.7 (17.6)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74.8 (16.4)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66.9 (15.2)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71.3 (16.9)</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66.8 (22.8)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68.8 (21.3)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60.5 (14.5)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70.1 (18.1)</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582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SF-36 Physical Summary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Preoperative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wk after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wk after surgery</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70.3 (16.3)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73.7 (17.5)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56.6 (13.7)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69.3 (15.4)</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69.6 (19.8)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61.9 (16.3)</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.034</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1582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SF-36 Total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Preoperative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wk after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wk after surgery</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(16.6)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75.5 (16.6)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60.9 (14.5)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70.4 (16.4)</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68.1 (22.4)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70.3 (21.1)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53.7 (13.8)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66.3 (15.2)</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txBody>
                    <a:tcPr marL="121694" marR="121694"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22553" name="Rectangle 19">
              <a:extLst>
                <a:ext uri="{FF2B5EF4-FFF2-40B4-BE49-F238E27FC236}">
                  <a16:creationId xmlns:a16="http://schemas.microsoft.com/office/drawing/2014/main" id="{E3354D1F-ABC5-4D10-A392-A52329E66921}"/>
                </a:ext>
              </a:extLst>
            </p:cNvPr>
            <p:cNvSpPr>
              <a:spLocks noChangeArrowheads="1"/>
            </p:cNvSpPr>
            <p:nvPr/>
          </p:nvSpPr>
          <p:spPr bwMode="auto">
            <a:xfrm>
              <a:off x="609600" y="2697186"/>
              <a:ext cx="5468112" cy="453627"/>
            </a:xfrm>
            <a:prstGeom prst="rect">
              <a:avLst/>
            </a:pr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b"/>
            <a:lstStyle/>
            <a:p>
              <a:pPr algn="ctr" eaLnBrk="1" hangingPunct="1">
                <a:spcBef>
                  <a:spcPct val="35000"/>
                </a:spcBef>
                <a:spcAft>
                  <a:spcPct val="25000"/>
                </a:spcAft>
                <a:buClr>
                  <a:schemeClr val="folHlink"/>
                </a:buClr>
              </a:pPr>
              <a:endParaRPr lang="en-US" altLang="en-US" sz="1800" dirty="0">
                <a:solidFill>
                  <a:schemeClr val="tx1"/>
                </a:solidFill>
                <a:latin typeface="Calibri" panose="020F0502020204030204" pitchFamily="34" charset="0"/>
              </a:endParaRPr>
            </a:p>
          </p:txBody>
        </p:sp>
        <p:sp>
          <p:nvSpPr>
            <p:cNvPr id="12" name="Rectangle 19">
              <a:extLst>
                <a:ext uri="{FF2B5EF4-FFF2-40B4-BE49-F238E27FC236}">
                  <a16:creationId xmlns:a16="http://schemas.microsoft.com/office/drawing/2014/main" id="{2A20CFE1-705A-4FE4-BDB8-96CE2F19DDCF}"/>
                </a:ext>
              </a:extLst>
            </p:cNvPr>
            <p:cNvSpPr>
              <a:spLocks noChangeArrowheads="1"/>
            </p:cNvSpPr>
            <p:nvPr/>
          </p:nvSpPr>
          <p:spPr bwMode="auto">
            <a:xfrm>
              <a:off x="609600" y="3874014"/>
              <a:ext cx="5468112" cy="445886"/>
            </a:xfrm>
            <a:prstGeom prst="rect">
              <a:avLst/>
            </a:pr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b"/>
            <a:lstStyle/>
            <a:p>
              <a:pPr algn="ctr" eaLnBrk="1" hangingPunct="1">
                <a:spcBef>
                  <a:spcPct val="35000"/>
                </a:spcBef>
                <a:spcAft>
                  <a:spcPct val="25000"/>
                </a:spcAft>
                <a:buClr>
                  <a:schemeClr val="folHlink"/>
                </a:buClr>
              </a:pPr>
              <a:endParaRPr lang="en-US" altLang="en-US" sz="1800" dirty="0">
                <a:solidFill>
                  <a:schemeClr val="tx1"/>
                </a:solidFill>
                <a:latin typeface="Calibri" panose="020F0502020204030204" pitchFamily="34" charset="0"/>
              </a:endParaRPr>
            </a:p>
          </p:txBody>
        </p:sp>
        <p:sp>
          <p:nvSpPr>
            <p:cNvPr id="13" name="Rectangle 19">
              <a:extLst>
                <a:ext uri="{FF2B5EF4-FFF2-40B4-BE49-F238E27FC236}">
                  <a16:creationId xmlns:a16="http://schemas.microsoft.com/office/drawing/2014/main" id="{22BDB052-32A5-48C5-881A-3CDE7668E073}"/>
                </a:ext>
              </a:extLst>
            </p:cNvPr>
            <p:cNvSpPr>
              <a:spLocks noChangeArrowheads="1"/>
            </p:cNvSpPr>
            <p:nvPr/>
          </p:nvSpPr>
          <p:spPr bwMode="auto">
            <a:xfrm>
              <a:off x="619246" y="5029200"/>
              <a:ext cx="5471992" cy="445886"/>
            </a:xfrm>
            <a:prstGeom prst="rect">
              <a:avLst/>
            </a:pr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b"/>
            <a:lstStyle/>
            <a:p>
              <a:pPr algn="ctr" eaLnBrk="1" hangingPunct="1">
                <a:spcBef>
                  <a:spcPct val="35000"/>
                </a:spcBef>
                <a:spcAft>
                  <a:spcPct val="25000"/>
                </a:spcAft>
                <a:buClr>
                  <a:schemeClr val="folHlink"/>
                </a:buClr>
              </a:pPr>
              <a:endParaRPr lang="en-US" altLang="en-US" sz="1800" dirty="0">
                <a:solidFill>
                  <a:schemeClr val="tx1"/>
                </a:solidFill>
                <a:latin typeface="Calibri" panose="020F0502020204030204" pitchFamily="34" charset="0"/>
              </a:endParaRPr>
            </a:p>
          </p:txBody>
        </p:sp>
      </p:grpSp>
      <p:sp>
        <p:nvSpPr>
          <p:cNvPr id="17" name="Rectangle 19">
            <a:extLst>
              <a:ext uri="{FF2B5EF4-FFF2-40B4-BE49-F238E27FC236}">
                <a16:creationId xmlns:a16="http://schemas.microsoft.com/office/drawing/2014/main" id="{D623C050-6D33-4806-804A-B873ABD3FD18}"/>
              </a:ext>
            </a:extLst>
          </p:cNvPr>
          <p:cNvSpPr>
            <a:spLocks noChangeArrowheads="1"/>
          </p:cNvSpPr>
          <p:nvPr/>
        </p:nvSpPr>
        <p:spPr bwMode="auto">
          <a:xfrm>
            <a:off x="5945374" y="2214193"/>
            <a:ext cx="6018025" cy="681408"/>
          </a:xfrm>
          <a:prstGeom prst="rect">
            <a:avLst/>
          </a:pr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b"/>
          <a:lstStyle/>
          <a:p>
            <a:pPr algn="ctr" eaLnBrk="1" hangingPunct="1">
              <a:spcBef>
                <a:spcPct val="35000"/>
              </a:spcBef>
              <a:spcAft>
                <a:spcPct val="25000"/>
              </a:spcAft>
              <a:buClr>
                <a:schemeClr val="folHlink"/>
              </a:buClr>
            </a:pPr>
            <a:endParaRPr lang="en-US" altLang="en-US" sz="1800" dirty="0">
              <a:solidFill>
                <a:schemeClr val="tx1"/>
              </a:solidFill>
              <a:latin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Title 1">
            <a:extLst>
              <a:ext uri="{FF2B5EF4-FFF2-40B4-BE49-F238E27FC236}">
                <a16:creationId xmlns:a16="http://schemas.microsoft.com/office/drawing/2014/main" id="{64CC285F-DEA2-4F52-8C68-17A7390A9337}"/>
              </a:ext>
            </a:extLst>
          </p:cNvPr>
          <p:cNvSpPr>
            <a:spLocks noGrp="1"/>
          </p:cNvSpPr>
          <p:nvPr>
            <p:ph type="title"/>
          </p:nvPr>
        </p:nvSpPr>
        <p:spPr/>
        <p:txBody>
          <a:bodyPr/>
          <a:lstStyle/>
          <a:p>
            <a:r>
              <a:rPr lang="en-US" altLang="en-US" dirty="0"/>
              <a:t>Optimizing Outcomes for Locally Advanced NSCLC Using Neoadjuvant Prehabilitation Therapy</a:t>
            </a:r>
          </a:p>
        </p:txBody>
      </p:sp>
      <p:sp>
        <p:nvSpPr>
          <p:cNvPr id="26631" name="Content Placeholder 2">
            <a:extLst>
              <a:ext uri="{FF2B5EF4-FFF2-40B4-BE49-F238E27FC236}">
                <a16:creationId xmlns:a16="http://schemas.microsoft.com/office/drawing/2014/main" id="{4E6EB093-8EFF-4F44-9688-86E187C5E0AB}"/>
              </a:ext>
            </a:extLst>
          </p:cNvPr>
          <p:cNvSpPr>
            <a:spLocks noGrp="1"/>
          </p:cNvSpPr>
          <p:nvPr>
            <p:ph sz="half" idx="1"/>
          </p:nvPr>
        </p:nvSpPr>
        <p:spPr>
          <a:xfrm>
            <a:off x="601820" y="1510730"/>
            <a:ext cx="3556038" cy="4678738"/>
          </a:xfrm>
        </p:spPr>
        <p:txBody>
          <a:bodyPr/>
          <a:lstStyle/>
          <a:p>
            <a:r>
              <a:rPr lang="en-US" altLang="en-US" sz="2000" dirty="0"/>
              <a:t>Retrospective analysis of patients with NSCLC receiving neoadjuvant therapy followed by curative-intent surgery at McGill University Health Center (2015-2020; N = 93)</a:t>
            </a:r>
          </a:p>
          <a:p>
            <a:pPr lvl="1"/>
            <a:r>
              <a:rPr lang="en-US" altLang="en-US" sz="1800" dirty="0"/>
              <a:t>12 patients screened for prehabilitation program, including physical performance assessment, nutritional status, signs for anxiety/depression</a:t>
            </a:r>
          </a:p>
          <a:p>
            <a:pPr lvl="1"/>
            <a:r>
              <a:rPr lang="en-US" altLang="en-US" sz="1800" dirty="0"/>
              <a:t>9 patients completed full neoadjuvant rehabilitation program</a:t>
            </a:r>
          </a:p>
        </p:txBody>
      </p:sp>
      <p:grpSp>
        <p:nvGrpSpPr>
          <p:cNvPr id="26628" name="Group 7">
            <a:extLst>
              <a:ext uri="{FF2B5EF4-FFF2-40B4-BE49-F238E27FC236}">
                <a16:creationId xmlns:a16="http://schemas.microsoft.com/office/drawing/2014/main" id="{DDACF6EF-1295-4574-88AC-F87FAD5C14B5}"/>
              </a:ext>
            </a:extLst>
          </p:cNvPr>
          <p:cNvGrpSpPr>
            <a:grpSpLocks/>
          </p:cNvGrpSpPr>
          <p:nvPr/>
        </p:nvGrpSpPr>
        <p:grpSpPr bwMode="auto">
          <a:xfrm>
            <a:off x="9388475" y="6215063"/>
            <a:ext cx="2489200" cy="447675"/>
            <a:chOff x="9527309" y="3551529"/>
            <a:chExt cx="2488915" cy="448073"/>
          </a:xfrm>
        </p:grpSpPr>
        <p:pic>
          <p:nvPicPr>
            <p:cNvPr id="26632" name="Picture 9">
              <a:extLst>
                <a:ext uri="{FF2B5EF4-FFF2-40B4-BE49-F238E27FC236}">
                  <a16:creationId xmlns:a16="http://schemas.microsoft.com/office/drawing/2014/main" id="{11471278-C949-46CB-B050-AFC5C68FDF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71A38EFA-6AD6-432D-88B4-FA98B7622FB0}"/>
                </a:ext>
              </a:extLst>
            </p:cNvPr>
            <p:cNvSpPr>
              <a:spLocks noChangeArrowheads="1"/>
            </p:cNvSpPr>
            <p:nvPr/>
          </p:nvSpPr>
          <p:spPr bwMode="auto">
            <a:xfrm>
              <a:off x="9527309" y="3691353"/>
              <a:ext cx="2488915" cy="308249"/>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1218504"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sp>
        <p:nvSpPr>
          <p:cNvPr id="9" name="Text Box 15">
            <a:extLst>
              <a:ext uri="{FF2B5EF4-FFF2-40B4-BE49-F238E27FC236}">
                <a16:creationId xmlns:a16="http://schemas.microsoft.com/office/drawing/2014/main" id="{C0237F79-56DD-4C6F-BBB6-ABE72F28BD11}"/>
              </a:ext>
            </a:extLst>
          </p:cNvPr>
          <p:cNvSpPr txBox="1">
            <a:spLocks noChangeArrowheads="1"/>
          </p:cNvSpPr>
          <p:nvPr/>
        </p:nvSpPr>
        <p:spPr bwMode="auto">
          <a:xfrm>
            <a:off x="414338" y="6388914"/>
            <a:ext cx="7851775" cy="276999"/>
          </a:xfrm>
          <a:prstGeom prst="rect">
            <a:avLst/>
          </a:prstGeom>
          <a:noFill/>
          <a:ln>
            <a:noFill/>
          </a:ln>
        </p:spPr>
        <p:txBody>
          <a:bodyPr anchor="b">
            <a:spAutoFit/>
          </a:bodyPr>
          <a:lstStyle>
            <a:lvl1pPr>
              <a:lnSpc>
                <a:spcPct val="90000"/>
              </a:lnSpc>
              <a:spcBef>
                <a:spcPts val="1000"/>
              </a:spcBef>
              <a:spcAft>
                <a:spcPts val="700"/>
              </a:spcAft>
              <a:buClr>
                <a:schemeClr val="bg1"/>
              </a:buClr>
              <a:buFont typeface="Wingdings"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1217613" rtl="0" eaLnBrk="1"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E5E5E"/>
                </a:solidFill>
                <a:effectLst/>
                <a:uLnTx/>
                <a:uFillTx/>
                <a:latin typeface="Calibri" panose="020F0502020204030204" pitchFamily="34" charset="0"/>
                <a:ea typeface="Helvetica Neue" panose="02000503000000020004" pitchFamily="2" charset="0"/>
                <a:cs typeface="Calibri" panose="020F0502020204030204" pitchFamily="34" charset="0"/>
                <a:sym typeface="Helvetica Neue" panose="02000503000000020004" pitchFamily="2" charset="0"/>
              </a:rPr>
              <a:t>Schmid. ASCO 2021. Abstr e20545. </a:t>
            </a:r>
          </a:p>
        </p:txBody>
      </p:sp>
      <p:sp>
        <p:nvSpPr>
          <p:cNvPr id="5" name="TextBox 4">
            <a:extLst>
              <a:ext uri="{FF2B5EF4-FFF2-40B4-BE49-F238E27FC236}">
                <a16:creationId xmlns:a16="http://schemas.microsoft.com/office/drawing/2014/main" id="{83013702-80D4-4AE0-82D8-899D89DC49A2}"/>
              </a:ext>
            </a:extLst>
          </p:cNvPr>
          <p:cNvSpPr txBox="1"/>
          <p:nvPr/>
        </p:nvSpPr>
        <p:spPr bwMode="auto">
          <a:xfrm>
            <a:off x="6607753" y="6061174"/>
            <a:ext cx="4518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*Used as functional outcome parameter of prehabilitation.</a:t>
            </a:r>
          </a:p>
        </p:txBody>
      </p:sp>
      <p:sp>
        <p:nvSpPr>
          <p:cNvPr id="12" name="TextBox 11">
            <a:extLst>
              <a:ext uri="{FF2B5EF4-FFF2-40B4-BE49-F238E27FC236}">
                <a16:creationId xmlns:a16="http://schemas.microsoft.com/office/drawing/2014/main" id="{D7C08FC9-BF56-471F-A603-4F729D11DA87}"/>
              </a:ext>
            </a:extLst>
          </p:cNvPr>
          <p:cNvSpPr txBox="1"/>
          <p:nvPr/>
        </p:nvSpPr>
        <p:spPr bwMode="auto">
          <a:xfrm>
            <a:off x="5238525" y="2092274"/>
            <a:ext cx="2220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Helvetica Neue" panose="02000503000000020004" charset="0"/>
              </a:rPr>
              <a:t>6-Min Walk Test*</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Helvetica Neue" panose="02000503000000020004" charset="0"/>
            </a:endParaRPr>
          </a:p>
        </p:txBody>
      </p:sp>
      <p:sp>
        <p:nvSpPr>
          <p:cNvPr id="2" name="Freeform 1">
            <a:extLst>
              <a:ext uri="{FF2B5EF4-FFF2-40B4-BE49-F238E27FC236}">
                <a16:creationId xmlns:a16="http://schemas.microsoft.com/office/drawing/2014/main" id="{A9E81252-8B4D-C040-966E-3872B1E3ED12}"/>
              </a:ext>
            </a:extLst>
          </p:cNvPr>
          <p:cNvSpPr/>
          <p:nvPr/>
        </p:nvSpPr>
        <p:spPr bwMode="auto">
          <a:xfrm>
            <a:off x="4900011" y="2721590"/>
            <a:ext cx="42595" cy="2056408"/>
          </a:xfrm>
          <a:custGeom>
            <a:avLst/>
            <a:gdLst>
              <a:gd name="connsiteX0" fmla="*/ 0 w 0"/>
              <a:gd name="connsiteY0" fmla="*/ 2048806 h 2048806"/>
              <a:gd name="connsiteX1" fmla="*/ 0 w 0"/>
              <a:gd name="connsiteY1" fmla="*/ 0 h 2048806"/>
            </a:gdLst>
            <a:ahLst/>
            <a:cxnLst>
              <a:cxn ang="0">
                <a:pos x="connsiteX0" y="connsiteY0"/>
              </a:cxn>
              <a:cxn ang="0">
                <a:pos x="connsiteX1" y="connsiteY1"/>
              </a:cxn>
            </a:cxnLst>
            <a:rect l="l" t="t" r="r" b="b"/>
            <a:pathLst>
              <a:path h="2048806">
                <a:moveTo>
                  <a:pt x="0" y="2048806"/>
                </a:moveTo>
                <a:lnTo>
                  <a:pt x="0" y="0"/>
                </a:lnTo>
              </a:path>
            </a:pathLst>
          </a:custGeom>
          <a:noFill/>
          <a:ln w="28575">
            <a:solidFill>
              <a:schemeClr val="bg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3" name="TextBox 2">
            <a:extLst>
              <a:ext uri="{FF2B5EF4-FFF2-40B4-BE49-F238E27FC236}">
                <a16:creationId xmlns:a16="http://schemas.microsoft.com/office/drawing/2014/main" id="{AFB7FDBE-E0F9-1D4F-845C-31FFAC2EC688}"/>
              </a:ext>
            </a:extLst>
          </p:cNvPr>
          <p:cNvSpPr txBox="1"/>
          <p:nvPr/>
        </p:nvSpPr>
        <p:spPr bwMode="auto">
          <a:xfrm>
            <a:off x="4421760" y="4011107"/>
            <a:ext cx="4632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200</a:t>
            </a:r>
          </a:p>
        </p:txBody>
      </p:sp>
      <p:sp>
        <p:nvSpPr>
          <p:cNvPr id="15" name="TextBox 14">
            <a:extLst>
              <a:ext uri="{FF2B5EF4-FFF2-40B4-BE49-F238E27FC236}">
                <a16:creationId xmlns:a16="http://schemas.microsoft.com/office/drawing/2014/main" id="{7C8B7059-A8FE-FA47-9309-F038E47227E2}"/>
              </a:ext>
            </a:extLst>
          </p:cNvPr>
          <p:cNvSpPr txBox="1"/>
          <p:nvPr/>
        </p:nvSpPr>
        <p:spPr bwMode="auto">
          <a:xfrm>
            <a:off x="4422779" y="3423375"/>
            <a:ext cx="4632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400</a:t>
            </a:r>
          </a:p>
        </p:txBody>
      </p:sp>
      <p:sp>
        <p:nvSpPr>
          <p:cNvPr id="16" name="TextBox 15">
            <a:extLst>
              <a:ext uri="{FF2B5EF4-FFF2-40B4-BE49-F238E27FC236}">
                <a16:creationId xmlns:a16="http://schemas.microsoft.com/office/drawing/2014/main" id="{15BA0AC3-77E4-2A49-BD88-2508FD269CD2}"/>
              </a:ext>
            </a:extLst>
          </p:cNvPr>
          <p:cNvSpPr txBox="1"/>
          <p:nvPr/>
        </p:nvSpPr>
        <p:spPr bwMode="auto">
          <a:xfrm>
            <a:off x="4421673" y="2836963"/>
            <a:ext cx="4632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600</a:t>
            </a:r>
          </a:p>
        </p:txBody>
      </p:sp>
      <p:sp>
        <p:nvSpPr>
          <p:cNvPr id="17" name="TextBox 16">
            <a:extLst>
              <a:ext uri="{FF2B5EF4-FFF2-40B4-BE49-F238E27FC236}">
                <a16:creationId xmlns:a16="http://schemas.microsoft.com/office/drawing/2014/main" id="{5DA0E95E-A984-9B41-8EB4-F800323B287A}"/>
              </a:ext>
            </a:extLst>
          </p:cNvPr>
          <p:cNvSpPr txBox="1"/>
          <p:nvPr/>
        </p:nvSpPr>
        <p:spPr bwMode="auto">
          <a:xfrm>
            <a:off x="4630890" y="4612843"/>
            <a:ext cx="2691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a:t>
            </a:r>
          </a:p>
        </p:txBody>
      </p:sp>
      <p:sp>
        <p:nvSpPr>
          <p:cNvPr id="18" name="TextBox 17">
            <a:extLst>
              <a:ext uri="{FF2B5EF4-FFF2-40B4-BE49-F238E27FC236}">
                <a16:creationId xmlns:a16="http://schemas.microsoft.com/office/drawing/2014/main" id="{FE6283B9-F881-124A-9431-27169FE5E164}"/>
              </a:ext>
            </a:extLst>
          </p:cNvPr>
          <p:cNvSpPr txBox="1"/>
          <p:nvPr/>
        </p:nvSpPr>
        <p:spPr bwMode="auto">
          <a:xfrm rot="16200000">
            <a:off x="3114360" y="3508298"/>
            <a:ext cx="23260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6-Min Walk Test (Meters)</a:t>
            </a:r>
          </a:p>
        </p:txBody>
      </p:sp>
      <p:cxnSp>
        <p:nvCxnSpPr>
          <p:cNvPr id="7" name="Straight Connector 6">
            <a:extLst>
              <a:ext uri="{FF2B5EF4-FFF2-40B4-BE49-F238E27FC236}">
                <a16:creationId xmlns:a16="http://schemas.microsoft.com/office/drawing/2014/main" id="{1DA145F8-7BF7-4A48-A696-B8560A751E49}"/>
              </a:ext>
            </a:extLst>
          </p:cNvPr>
          <p:cNvCxnSpPr>
            <a:cxnSpLocks/>
          </p:cNvCxnSpPr>
          <p:nvPr/>
        </p:nvCxnSpPr>
        <p:spPr bwMode="auto">
          <a:xfrm flipH="1">
            <a:off x="4832584" y="4777998"/>
            <a:ext cx="2981628"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B8520FE9-356A-424E-8C82-1DB4C2D024DE}"/>
              </a:ext>
            </a:extLst>
          </p:cNvPr>
          <p:cNvSpPr txBox="1"/>
          <p:nvPr/>
        </p:nvSpPr>
        <p:spPr bwMode="auto">
          <a:xfrm>
            <a:off x="5013929" y="4852219"/>
            <a:ext cx="9444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 Baseline</a:t>
            </a:r>
          </a:p>
        </p:txBody>
      </p:sp>
      <p:sp>
        <p:nvSpPr>
          <p:cNvPr id="24" name="TextBox 23">
            <a:extLst>
              <a:ext uri="{FF2B5EF4-FFF2-40B4-BE49-F238E27FC236}">
                <a16:creationId xmlns:a16="http://schemas.microsoft.com/office/drawing/2014/main" id="{FA18F5FD-9CFA-504C-8E93-F0D49154B36E}"/>
              </a:ext>
            </a:extLst>
          </p:cNvPr>
          <p:cNvSpPr txBox="1"/>
          <p:nvPr/>
        </p:nvSpPr>
        <p:spPr bwMode="auto">
          <a:xfrm>
            <a:off x="6004101" y="4848298"/>
            <a:ext cx="6889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Preop</a:t>
            </a:r>
          </a:p>
        </p:txBody>
      </p:sp>
      <p:sp>
        <p:nvSpPr>
          <p:cNvPr id="25" name="TextBox 24">
            <a:extLst>
              <a:ext uri="{FF2B5EF4-FFF2-40B4-BE49-F238E27FC236}">
                <a16:creationId xmlns:a16="http://schemas.microsoft.com/office/drawing/2014/main" id="{02D6A04B-4E08-2C4F-B79B-A644B1019F11}"/>
              </a:ext>
            </a:extLst>
          </p:cNvPr>
          <p:cNvSpPr txBox="1"/>
          <p:nvPr/>
        </p:nvSpPr>
        <p:spPr bwMode="auto">
          <a:xfrm>
            <a:off x="6835800" y="4830817"/>
            <a:ext cx="7750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 Wk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Postop</a:t>
            </a:r>
          </a:p>
        </p:txBody>
      </p:sp>
      <p:cxnSp>
        <p:nvCxnSpPr>
          <p:cNvPr id="14" name="Straight Connector 13">
            <a:extLst>
              <a:ext uri="{FF2B5EF4-FFF2-40B4-BE49-F238E27FC236}">
                <a16:creationId xmlns:a16="http://schemas.microsoft.com/office/drawing/2014/main" id="{F5B5F507-63F2-374F-AB5A-3ADCCF6EE42E}"/>
              </a:ext>
            </a:extLst>
          </p:cNvPr>
          <p:cNvCxnSpPr/>
          <p:nvPr/>
        </p:nvCxnSpPr>
        <p:spPr bwMode="auto">
          <a:xfrm>
            <a:off x="5486173" y="4777998"/>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7D427A9-5890-F74E-956F-C888137283CD}"/>
              </a:ext>
            </a:extLst>
          </p:cNvPr>
          <p:cNvCxnSpPr/>
          <p:nvPr/>
        </p:nvCxnSpPr>
        <p:spPr bwMode="auto">
          <a:xfrm>
            <a:off x="6351758" y="4777998"/>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B63D721-BF94-BF4F-8358-B8D70B49B57B}"/>
              </a:ext>
            </a:extLst>
          </p:cNvPr>
          <p:cNvCxnSpPr/>
          <p:nvPr/>
        </p:nvCxnSpPr>
        <p:spPr bwMode="auto">
          <a:xfrm>
            <a:off x="7223341" y="4777998"/>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DFD058A-4B1A-3E44-A2F2-83AA9B71599B}"/>
              </a:ext>
            </a:extLst>
          </p:cNvPr>
          <p:cNvCxnSpPr>
            <a:cxnSpLocks/>
          </p:cNvCxnSpPr>
          <p:nvPr/>
        </p:nvCxnSpPr>
        <p:spPr bwMode="auto">
          <a:xfrm flipH="1">
            <a:off x="4829369" y="4188921"/>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072B3F7-1721-A94B-9BCC-72BCF8E185D1}"/>
              </a:ext>
            </a:extLst>
          </p:cNvPr>
          <p:cNvCxnSpPr>
            <a:cxnSpLocks/>
          </p:cNvCxnSpPr>
          <p:nvPr/>
        </p:nvCxnSpPr>
        <p:spPr bwMode="auto">
          <a:xfrm flipH="1">
            <a:off x="4829369" y="3601098"/>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FAAFBBC-7584-A844-98DA-428396F9F639}"/>
              </a:ext>
            </a:extLst>
          </p:cNvPr>
          <p:cNvCxnSpPr>
            <a:cxnSpLocks/>
          </p:cNvCxnSpPr>
          <p:nvPr/>
        </p:nvCxnSpPr>
        <p:spPr bwMode="auto">
          <a:xfrm flipH="1">
            <a:off x="4829369" y="3007785"/>
            <a:ext cx="70463" cy="0"/>
          </a:xfrm>
          <a:prstGeom prst="line">
            <a:avLst/>
          </a:prstGeom>
          <a:noFill/>
          <a:ln w="28575" cap="flat" cmpd="sng" algn="ctr">
            <a:solidFill>
              <a:schemeClr val="bg1"/>
            </a:solidFill>
            <a:prstDash val="solid"/>
            <a:round/>
            <a:headEnd type="none" w="med" len="med"/>
            <a:tailEnd type="none" w="med" len="med"/>
          </a:ln>
          <a:effectLst/>
        </p:spPr>
      </p:cxnSp>
      <p:sp>
        <p:nvSpPr>
          <p:cNvPr id="22" name="Freeform 21">
            <a:extLst>
              <a:ext uri="{FF2B5EF4-FFF2-40B4-BE49-F238E27FC236}">
                <a16:creationId xmlns:a16="http://schemas.microsoft.com/office/drawing/2014/main" id="{8645B387-7081-1448-A7CB-1B9149B904DD}"/>
              </a:ext>
            </a:extLst>
          </p:cNvPr>
          <p:cNvSpPr/>
          <p:nvPr/>
        </p:nvSpPr>
        <p:spPr bwMode="auto">
          <a:xfrm>
            <a:off x="5483504" y="3784235"/>
            <a:ext cx="1735975" cy="531387"/>
          </a:xfrm>
          <a:custGeom>
            <a:avLst/>
            <a:gdLst>
              <a:gd name="connsiteX0" fmla="*/ 0 w 1863306"/>
              <a:gd name="connsiteY0" fmla="*/ 31055 h 531387"/>
              <a:gd name="connsiteX1" fmla="*/ 931653 w 1863306"/>
              <a:gd name="connsiteY1" fmla="*/ 0 h 531387"/>
              <a:gd name="connsiteX2" fmla="*/ 1863306 w 1863306"/>
              <a:gd name="connsiteY2" fmla="*/ 531387 h 531387"/>
            </a:gdLst>
            <a:ahLst/>
            <a:cxnLst>
              <a:cxn ang="0">
                <a:pos x="connsiteX0" y="connsiteY0"/>
              </a:cxn>
              <a:cxn ang="0">
                <a:pos x="connsiteX1" y="connsiteY1"/>
              </a:cxn>
              <a:cxn ang="0">
                <a:pos x="connsiteX2" y="connsiteY2"/>
              </a:cxn>
            </a:cxnLst>
            <a:rect l="l" t="t" r="r" b="b"/>
            <a:pathLst>
              <a:path w="1863306" h="531387">
                <a:moveTo>
                  <a:pt x="0" y="31055"/>
                </a:moveTo>
                <a:lnTo>
                  <a:pt x="931653" y="0"/>
                </a:lnTo>
                <a:lnTo>
                  <a:pt x="1863306" y="531387"/>
                </a:lnTo>
              </a:path>
            </a:pathLst>
          </a:custGeom>
          <a:noFill/>
          <a:ln w="28575">
            <a:solidFill>
              <a:schemeClr val="accent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26" name="Triangle 25">
            <a:extLst>
              <a:ext uri="{FF2B5EF4-FFF2-40B4-BE49-F238E27FC236}">
                <a16:creationId xmlns:a16="http://schemas.microsoft.com/office/drawing/2014/main" id="{A992A99B-601A-D642-9279-5108815974A5}"/>
              </a:ext>
            </a:extLst>
          </p:cNvPr>
          <p:cNvSpPr/>
          <p:nvPr/>
        </p:nvSpPr>
        <p:spPr bwMode="auto">
          <a:xfrm>
            <a:off x="5424616" y="3760684"/>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9" name="Triangle 38">
            <a:extLst>
              <a:ext uri="{FF2B5EF4-FFF2-40B4-BE49-F238E27FC236}">
                <a16:creationId xmlns:a16="http://schemas.microsoft.com/office/drawing/2014/main" id="{7514EFAB-3D4A-D140-ADA5-4B1F5A521495}"/>
              </a:ext>
            </a:extLst>
          </p:cNvPr>
          <p:cNvSpPr/>
          <p:nvPr/>
        </p:nvSpPr>
        <p:spPr bwMode="auto">
          <a:xfrm>
            <a:off x="6293269" y="3729485"/>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0" name="Triangle 39">
            <a:extLst>
              <a:ext uri="{FF2B5EF4-FFF2-40B4-BE49-F238E27FC236}">
                <a16:creationId xmlns:a16="http://schemas.microsoft.com/office/drawing/2014/main" id="{CFCB9544-0EE7-1046-AEE5-1494B066C7DA}"/>
              </a:ext>
            </a:extLst>
          </p:cNvPr>
          <p:cNvSpPr/>
          <p:nvPr/>
        </p:nvSpPr>
        <p:spPr bwMode="auto">
          <a:xfrm>
            <a:off x="7163952" y="4257118"/>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27" name="Freeform 26">
            <a:extLst>
              <a:ext uri="{FF2B5EF4-FFF2-40B4-BE49-F238E27FC236}">
                <a16:creationId xmlns:a16="http://schemas.microsoft.com/office/drawing/2014/main" id="{7D883A6C-FA18-5D4A-A2AD-6A03D916BE1C}"/>
              </a:ext>
            </a:extLst>
          </p:cNvPr>
          <p:cNvSpPr/>
          <p:nvPr/>
        </p:nvSpPr>
        <p:spPr bwMode="auto">
          <a:xfrm>
            <a:off x="5480290" y="3421925"/>
            <a:ext cx="1742405" cy="51759"/>
          </a:xfrm>
          <a:custGeom>
            <a:avLst/>
            <a:gdLst>
              <a:gd name="connsiteX0" fmla="*/ 0 w 1870207"/>
              <a:gd name="connsiteY0" fmla="*/ 51759 h 51759"/>
              <a:gd name="connsiteX1" fmla="*/ 0 w 1870207"/>
              <a:gd name="connsiteY1" fmla="*/ 51759 h 51759"/>
              <a:gd name="connsiteX2" fmla="*/ 58659 w 1870207"/>
              <a:gd name="connsiteY2" fmla="*/ 51759 h 51759"/>
              <a:gd name="connsiteX3" fmla="*/ 1870207 w 1870207"/>
              <a:gd name="connsiteY3" fmla="*/ 0 h 51759"/>
            </a:gdLst>
            <a:ahLst/>
            <a:cxnLst>
              <a:cxn ang="0">
                <a:pos x="connsiteX0" y="connsiteY0"/>
              </a:cxn>
              <a:cxn ang="0">
                <a:pos x="connsiteX1" y="connsiteY1"/>
              </a:cxn>
              <a:cxn ang="0">
                <a:pos x="connsiteX2" y="connsiteY2"/>
              </a:cxn>
              <a:cxn ang="0">
                <a:pos x="connsiteX3" y="connsiteY3"/>
              </a:cxn>
            </a:cxnLst>
            <a:rect l="l" t="t" r="r" b="b"/>
            <a:pathLst>
              <a:path w="1870207" h="51759">
                <a:moveTo>
                  <a:pt x="0" y="51759"/>
                </a:moveTo>
                <a:lnTo>
                  <a:pt x="0" y="51759"/>
                </a:lnTo>
                <a:lnTo>
                  <a:pt x="58659" y="51759"/>
                </a:lnTo>
                <a:lnTo>
                  <a:pt x="1870207" y="0"/>
                </a:lnTo>
              </a:path>
            </a:pathLst>
          </a:custGeom>
          <a:noFill/>
          <a:ln w="28575">
            <a:solidFill>
              <a:schemeClr val="accent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42" name="Triangle 41">
            <a:extLst>
              <a:ext uri="{FF2B5EF4-FFF2-40B4-BE49-F238E27FC236}">
                <a16:creationId xmlns:a16="http://schemas.microsoft.com/office/drawing/2014/main" id="{85DE9961-56C3-114D-B0E1-FF4CCC42B787}"/>
              </a:ext>
            </a:extLst>
          </p:cNvPr>
          <p:cNvSpPr/>
          <p:nvPr/>
        </p:nvSpPr>
        <p:spPr bwMode="auto">
          <a:xfrm>
            <a:off x="5424616" y="3410614"/>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3" name="Triangle 42">
            <a:extLst>
              <a:ext uri="{FF2B5EF4-FFF2-40B4-BE49-F238E27FC236}">
                <a16:creationId xmlns:a16="http://schemas.microsoft.com/office/drawing/2014/main" id="{B36E09BD-4A44-6249-862E-E5C72F9029F4}"/>
              </a:ext>
            </a:extLst>
          </p:cNvPr>
          <p:cNvSpPr/>
          <p:nvPr/>
        </p:nvSpPr>
        <p:spPr bwMode="auto">
          <a:xfrm>
            <a:off x="7159232" y="3344951"/>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4" name="Triangle 43">
            <a:extLst>
              <a:ext uri="{FF2B5EF4-FFF2-40B4-BE49-F238E27FC236}">
                <a16:creationId xmlns:a16="http://schemas.microsoft.com/office/drawing/2014/main" id="{1D708EF6-E2FA-924F-BB58-6A3A21A2CB9C}"/>
              </a:ext>
            </a:extLst>
          </p:cNvPr>
          <p:cNvSpPr/>
          <p:nvPr/>
        </p:nvSpPr>
        <p:spPr bwMode="auto">
          <a:xfrm>
            <a:off x="5424616" y="3456756"/>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5" name="Triangle 44">
            <a:extLst>
              <a:ext uri="{FF2B5EF4-FFF2-40B4-BE49-F238E27FC236}">
                <a16:creationId xmlns:a16="http://schemas.microsoft.com/office/drawing/2014/main" id="{B6508506-8FF9-4740-9361-25AA15B09D6C}"/>
              </a:ext>
            </a:extLst>
          </p:cNvPr>
          <p:cNvSpPr/>
          <p:nvPr/>
        </p:nvSpPr>
        <p:spPr bwMode="auto">
          <a:xfrm>
            <a:off x="6293269" y="3171197"/>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6" name="Triangle 45">
            <a:extLst>
              <a:ext uri="{FF2B5EF4-FFF2-40B4-BE49-F238E27FC236}">
                <a16:creationId xmlns:a16="http://schemas.microsoft.com/office/drawing/2014/main" id="{FFC5022D-5FBB-AE45-9156-F49CE15CE967}"/>
              </a:ext>
            </a:extLst>
          </p:cNvPr>
          <p:cNvSpPr/>
          <p:nvPr/>
        </p:nvSpPr>
        <p:spPr bwMode="auto">
          <a:xfrm>
            <a:off x="7163952" y="3372293"/>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7" name="Triangle 46">
            <a:extLst>
              <a:ext uri="{FF2B5EF4-FFF2-40B4-BE49-F238E27FC236}">
                <a16:creationId xmlns:a16="http://schemas.microsoft.com/office/drawing/2014/main" id="{9F2EBE08-4161-A446-B6AE-BABB865AC198}"/>
              </a:ext>
            </a:extLst>
          </p:cNvPr>
          <p:cNvSpPr/>
          <p:nvPr/>
        </p:nvSpPr>
        <p:spPr bwMode="auto">
          <a:xfrm>
            <a:off x="5424616" y="3080456"/>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8" name="Triangle 47">
            <a:extLst>
              <a:ext uri="{FF2B5EF4-FFF2-40B4-BE49-F238E27FC236}">
                <a16:creationId xmlns:a16="http://schemas.microsoft.com/office/drawing/2014/main" id="{A0AAFC48-9729-C840-9ED6-3B8E9C7BF68B}"/>
              </a:ext>
            </a:extLst>
          </p:cNvPr>
          <p:cNvSpPr/>
          <p:nvPr/>
        </p:nvSpPr>
        <p:spPr bwMode="auto">
          <a:xfrm>
            <a:off x="5424616" y="3032379"/>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9" name="Triangle 48">
            <a:extLst>
              <a:ext uri="{FF2B5EF4-FFF2-40B4-BE49-F238E27FC236}">
                <a16:creationId xmlns:a16="http://schemas.microsoft.com/office/drawing/2014/main" id="{747C356F-8931-F143-850C-00CBEA8CD397}"/>
              </a:ext>
            </a:extLst>
          </p:cNvPr>
          <p:cNvSpPr/>
          <p:nvPr/>
        </p:nvSpPr>
        <p:spPr bwMode="auto">
          <a:xfrm>
            <a:off x="5424616" y="2946702"/>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50" name="Triangle 49">
            <a:extLst>
              <a:ext uri="{FF2B5EF4-FFF2-40B4-BE49-F238E27FC236}">
                <a16:creationId xmlns:a16="http://schemas.microsoft.com/office/drawing/2014/main" id="{744F6AC7-E647-C949-AC85-8B4425E6E972}"/>
              </a:ext>
            </a:extLst>
          </p:cNvPr>
          <p:cNvSpPr/>
          <p:nvPr/>
        </p:nvSpPr>
        <p:spPr bwMode="auto">
          <a:xfrm>
            <a:off x="5424616" y="2903093"/>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51" name="Triangle 50">
            <a:extLst>
              <a:ext uri="{FF2B5EF4-FFF2-40B4-BE49-F238E27FC236}">
                <a16:creationId xmlns:a16="http://schemas.microsoft.com/office/drawing/2014/main" id="{A3472AD7-839C-D643-8D71-6B5B731CEAC1}"/>
              </a:ext>
            </a:extLst>
          </p:cNvPr>
          <p:cNvSpPr/>
          <p:nvPr/>
        </p:nvSpPr>
        <p:spPr bwMode="auto">
          <a:xfrm>
            <a:off x="7163952" y="3093466"/>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52" name="Triangle 51">
            <a:extLst>
              <a:ext uri="{FF2B5EF4-FFF2-40B4-BE49-F238E27FC236}">
                <a16:creationId xmlns:a16="http://schemas.microsoft.com/office/drawing/2014/main" id="{664FB88C-AC01-B945-A3BC-F8836F5F9E1F}"/>
              </a:ext>
            </a:extLst>
          </p:cNvPr>
          <p:cNvSpPr/>
          <p:nvPr/>
        </p:nvSpPr>
        <p:spPr bwMode="auto">
          <a:xfrm>
            <a:off x="7163952" y="3038996"/>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53" name="Triangle 52">
            <a:extLst>
              <a:ext uri="{FF2B5EF4-FFF2-40B4-BE49-F238E27FC236}">
                <a16:creationId xmlns:a16="http://schemas.microsoft.com/office/drawing/2014/main" id="{E20829B1-2792-1742-8077-161C5875B0FE}"/>
              </a:ext>
            </a:extLst>
          </p:cNvPr>
          <p:cNvSpPr/>
          <p:nvPr/>
        </p:nvSpPr>
        <p:spPr bwMode="auto">
          <a:xfrm>
            <a:off x="7163952" y="2920068"/>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54" name="Triangle 53">
            <a:extLst>
              <a:ext uri="{FF2B5EF4-FFF2-40B4-BE49-F238E27FC236}">
                <a16:creationId xmlns:a16="http://schemas.microsoft.com/office/drawing/2014/main" id="{DAE6A27A-4630-0441-848C-B5BE75021082}"/>
              </a:ext>
            </a:extLst>
          </p:cNvPr>
          <p:cNvSpPr/>
          <p:nvPr/>
        </p:nvSpPr>
        <p:spPr bwMode="auto">
          <a:xfrm>
            <a:off x="6293269" y="2759078"/>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55" name="Triangle 54">
            <a:extLst>
              <a:ext uri="{FF2B5EF4-FFF2-40B4-BE49-F238E27FC236}">
                <a16:creationId xmlns:a16="http://schemas.microsoft.com/office/drawing/2014/main" id="{B82E18A9-6413-7F4D-9EEF-1C420F67823B}"/>
              </a:ext>
            </a:extLst>
          </p:cNvPr>
          <p:cNvSpPr/>
          <p:nvPr/>
        </p:nvSpPr>
        <p:spPr bwMode="auto">
          <a:xfrm>
            <a:off x="6293269" y="2900246"/>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56" name="Triangle 55">
            <a:extLst>
              <a:ext uri="{FF2B5EF4-FFF2-40B4-BE49-F238E27FC236}">
                <a16:creationId xmlns:a16="http://schemas.microsoft.com/office/drawing/2014/main" id="{CB4D0376-D495-084F-BB92-248344D5C54B}"/>
              </a:ext>
            </a:extLst>
          </p:cNvPr>
          <p:cNvSpPr/>
          <p:nvPr/>
        </p:nvSpPr>
        <p:spPr bwMode="auto">
          <a:xfrm>
            <a:off x="6293269" y="3004347"/>
            <a:ext cx="117733"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1" name="Freeform 30">
            <a:extLst>
              <a:ext uri="{FF2B5EF4-FFF2-40B4-BE49-F238E27FC236}">
                <a16:creationId xmlns:a16="http://schemas.microsoft.com/office/drawing/2014/main" id="{E8C3EA15-808B-1743-89DB-930538A1D14E}"/>
              </a:ext>
            </a:extLst>
          </p:cNvPr>
          <p:cNvSpPr/>
          <p:nvPr/>
        </p:nvSpPr>
        <p:spPr bwMode="auto">
          <a:xfrm>
            <a:off x="5509223" y="3225243"/>
            <a:ext cx="1716686" cy="282946"/>
          </a:xfrm>
          <a:custGeom>
            <a:avLst/>
            <a:gdLst>
              <a:gd name="connsiteX0" fmla="*/ 0 w 1842602"/>
              <a:gd name="connsiteY0" fmla="*/ 282946 h 282946"/>
              <a:gd name="connsiteX1" fmla="*/ 904048 w 1842602"/>
              <a:gd name="connsiteY1" fmla="*/ 0 h 282946"/>
              <a:gd name="connsiteX2" fmla="*/ 1842602 w 1842602"/>
              <a:gd name="connsiteY2" fmla="*/ 169078 h 282946"/>
            </a:gdLst>
            <a:ahLst/>
            <a:cxnLst>
              <a:cxn ang="0">
                <a:pos x="connsiteX0" y="connsiteY0"/>
              </a:cxn>
              <a:cxn ang="0">
                <a:pos x="connsiteX1" y="connsiteY1"/>
              </a:cxn>
              <a:cxn ang="0">
                <a:pos x="connsiteX2" y="connsiteY2"/>
              </a:cxn>
            </a:cxnLst>
            <a:rect l="l" t="t" r="r" b="b"/>
            <a:pathLst>
              <a:path w="1842602" h="282946">
                <a:moveTo>
                  <a:pt x="0" y="282946"/>
                </a:moveTo>
                <a:lnTo>
                  <a:pt x="904048" y="0"/>
                </a:lnTo>
                <a:lnTo>
                  <a:pt x="1842602" y="169078"/>
                </a:lnTo>
              </a:path>
            </a:pathLst>
          </a:custGeom>
          <a:noFill/>
          <a:ln w="28575">
            <a:solidFill>
              <a:schemeClr val="accent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32" name="Freeform 31">
            <a:extLst>
              <a:ext uri="{FF2B5EF4-FFF2-40B4-BE49-F238E27FC236}">
                <a16:creationId xmlns:a16="http://schemas.microsoft.com/office/drawing/2014/main" id="{C10A25BB-C00B-EF4B-B326-18EEDC69C87E}"/>
              </a:ext>
            </a:extLst>
          </p:cNvPr>
          <p:cNvSpPr/>
          <p:nvPr/>
        </p:nvSpPr>
        <p:spPr bwMode="auto">
          <a:xfrm>
            <a:off x="5493149" y="2814626"/>
            <a:ext cx="1761693" cy="175978"/>
          </a:xfrm>
          <a:custGeom>
            <a:avLst/>
            <a:gdLst>
              <a:gd name="connsiteX0" fmla="*/ 0 w 1890910"/>
              <a:gd name="connsiteY0" fmla="*/ 138022 h 175978"/>
              <a:gd name="connsiteX1" fmla="*/ 935103 w 1890910"/>
              <a:gd name="connsiteY1" fmla="*/ 0 h 175978"/>
              <a:gd name="connsiteX2" fmla="*/ 1890910 w 1890910"/>
              <a:gd name="connsiteY2" fmla="*/ 175978 h 175978"/>
            </a:gdLst>
            <a:ahLst/>
            <a:cxnLst>
              <a:cxn ang="0">
                <a:pos x="connsiteX0" y="connsiteY0"/>
              </a:cxn>
              <a:cxn ang="0">
                <a:pos x="connsiteX1" y="connsiteY1"/>
              </a:cxn>
              <a:cxn ang="0">
                <a:pos x="connsiteX2" y="connsiteY2"/>
              </a:cxn>
            </a:cxnLst>
            <a:rect l="l" t="t" r="r" b="b"/>
            <a:pathLst>
              <a:path w="1890910" h="175978">
                <a:moveTo>
                  <a:pt x="0" y="138022"/>
                </a:moveTo>
                <a:lnTo>
                  <a:pt x="935103" y="0"/>
                </a:lnTo>
                <a:lnTo>
                  <a:pt x="1890910" y="175978"/>
                </a:lnTo>
              </a:path>
            </a:pathLst>
          </a:custGeom>
          <a:noFill/>
          <a:ln w="28575">
            <a:solidFill>
              <a:schemeClr val="accent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33" name="Freeform 32">
            <a:extLst>
              <a:ext uri="{FF2B5EF4-FFF2-40B4-BE49-F238E27FC236}">
                <a16:creationId xmlns:a16="http://schemas.microsoft.com/office/drawing/2014/main" id="{7CF1A6D0-2ABE-8D48-AC30-69593607BDB7}"/>
              </a:ext>
            </a:extLst>
          </p:cNvPr>
          <p:cNvSpPr/>
          <p:nvPr/>
        </p:nvSpPr>
        <p:spPr bwMode="auto">
          <a:xfrm>
            <a:off x="5528511" y="3052715"/>
            <a:ext cx="1700613" cy="79363"/>
          </a:xfrm>
          <a:custGeom>
            <a:avLst/>
            <a:gdLst>
              <a:gd name="connsiteX0" fmla="*/ 0 w 1825350"/>
              <a:gd name="connsiteY0" fmla="*/ 79363 h 79363"/>
              <a:gd name="connsiteX1" fmla="*/ 883345 w 1825350"/>
              <a:gd name="connsiteY1" fmla="*/ 0 h 79363"/>
              <a:gd name="connsiteX2" fmla="*/ 1825350 w 1825350"/>
              <a:gd name="connsiteY2" fmla="*/ 44857 h 79363"/>
            </a:gdLst>
            <a:ahLst/>
            <a:cxnLst>
              <a:cxn ang="0">
                <a:pos x="connsiteX0" y="connsiteY0"/>
              </a:cxn>
              <a:cxn ang="0">
                <a:pos x="connsiteX1" y="connsiteY1"/>
              </a:cxn>
              <a:cxn ang="0">
                <a:pos x="connsiteX2" y="connsiteY2"/>
              </a:cxn>
            </a:cxnLst>
            <a:rect l="l" t="t" r="r" b="b"/>
            <a:pathLst>
              <a:path w="1825350" h="79363">
                <a:moveTo>
                  <a:pt x="0" y="79363"/>
                </a:moveTo>
                <a:lnTo>
                  <a:pt x="883345" y="0"/>
                </a:lnTo>
                <a:lnTo>
                  <a:pt x="1825350" y="44857"/>
                </a:lnTo>
              </a:path>
            </a:pathLst>
          </a:custGeom>
          <a:noFill/>
          <a:ln w="28575">
            <a:solidFill>
              <a:schemeClr val="accent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37" name="Freeform 36">
            <a:extLst>
              <a:ext uri="{FF2B5EF4-FFF2-40B4-BE49-F238E27FC236}">
                <a16:creationId xmlns:a16="http://schemas.microsoft.com/office/drawing/2014/main" id="{0FFF279D-6D1F-4347-9A06-5E632C2F4094}"/>
              </a:ext>
            </a:extLst>
          </p:cNvPr>
          <p:cNvSpPr/>
          <p:nvPr/>
        </p:nvSpPr>
        <p:spPr bwMode="auto">
          <a:xfrm>
            <a:off x="5509223" y="2987154"/>
            <a:ext cx="845484" cy="62110"/>
          </a:xfrm>
          <a:custGeom>
            <a:avLst/>
            <a:gdLst>
              <a:gd name="connsiteX0" fmla="*/ 0 w 907499"/>
              <a:gd name="connsiteY0" fmla="*/ 0 h 62110"/>
              <a:gd name="connsiteX1" fmla="*/ 907499 w 907499"/>
              <a:gd name="connsiteY1" fmla="*/ 62110 h 62110"/>
            </a:gdLst>
            <a:ahLst/>
            <a:cxnLst>
              <a:cxn ang="0">
                <a:pos x="connsiteX0" y="connsiteY0"/>
              </a:cxn>
              <a:cxn ang="0">
                <a:pos x="connsiteX1" y="connsiteY1"/>
              </a:cxn>
            </a:cxnLst>
            <a:rect l="l" t="t" r="r" b="b"/>
            <a:pathLst>
              <a:path w="907499" h="62110">
                <a:moveTo>
                  <a:pt x="0" y="0"/>
                </a:moveTo>
                <a:lnTo>
                  <a:pt x="907499" y="62110"/>
                </a:lnTo>
              </a:path>
            </a:pathLst>
          </a:custGeom>
          <a:noFill/>
          <a:ln w="28575">
            <a:solidFill>
              <a:schemeClr val="accent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38" name="Freeform 37">
            <a:extLst>
              <a:ext uri="{FF2B5EF4-FFF2-40B4-BE49-F238E27FC236}">
                <a16:creationId xmlns:a16="http://schemas.microsoft.com/office/drawing/2014/main" id="{9D46F405-3604-AC45-9D2A-26C11EFABCE1}"/>
              </a:ext>
            </a:extLst>
          </p:cNvPr>
          <p:cNvSpPr/>
          <p:nvPr/>
        </p:nvSpPr>
        <p:spPr bwMode="auto">
          <a:xfrm>
            <a:off x="5486719" y="2952648"/>
            <a:ext cx="1723116" cy="186331"/>
          </a:xfrm>
          <a:custGeom>
            <a:avLst/>
            <a:gdLst>
              <a:gd name="connsiteX0" fmla="*/ 0 w 1849503"/>
              <a:gd name="connsiteY0" fmla="*/ 127671 h 186331"/>
              <a:gd name="connsiteX1" fmla="*/ 921301 w 1849503"/>
              <a:gd name="connsiteY1" fmla="*/ 0 h 186331"/>
              <a:gd name="connsiteX2" fmla="*/ 1849503 w 1849503"/>
              <a:gd name="connsiteY2" fmla="*/ 186331 h 186331"/>
            </a:gdLst>
            <a:ahLst/>
            <a:cxnLst>
              <a:cxn ang="0">
                <a:pos x="connsiteX0" y="connsiteY0"/>
              </a:cxn>
              <a:cxn ang="0">
                <a:pos x="connsiteX1" y="connsiteY1"/>
              </a:cxn>
              <a:cxn ang="0">
                <a:pos x="connsiteX2" y="connsiteY2"/>
              </a:cxn>
            </a:cxnLst>
            <a:rect l="l" t="t" r="r" b="b"/>
            <a:pathLst>
              <a:path w="1849503" h="186331">
                <a:moveTo>
                  <a:pt x="0" y="127671"/>
                </a:moveTo>
                <a:lnTo>
                  <a:pt x="921301" y="0"/>
                </a:lnTo>
                <a:lnTo>
                  <a:pt x="1849503" y="186331"/>
                </a:lnTo>
              </a:path>
            </a:pathLst>
          </a:custGeom>
          <a:noFill/>
          <a:ln w="28575">
            <a:solidFill>
              <a:schemeClr val="accent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cxnSp>
        <p:nvCxnSpPr>
          <p:cNvPr id="146" name="Straight Connector 145">
            <a:extLst>
              <a:ext uri="{FF2B5EF4-FFF2-40B4-BE49-F238E27FC236}">
                <a16:creationId xmlns:a16="http://schemas.microsoft.com/office/drawing/2014/main" id="{088E4CA0-C080-5C41-9498-4583ECA0A214}"/>
              </a:ext>
            </a:extLst>
          </p:cNvPr>
          <p:cNvCxnSpPr>
            <a:cxnSpLocks/>
          </p:cNvCxnSpPr>
          <p:nvPr/>
        </p:nvCxnSpPr>
        <p:spPr bwMode="auto">
          <a:xfrm flipH="1">
            <a:off x="10288723" y="4411527"/>
            <a:ext cx="916428" cy="0"/>
          </a:xfrm>
          <a:prstGeom prst="line">
            <a:avLst/>
          </a:prstGeom>
          <a:noFill/>
          <a:ln w="28575" cap="flat" cmpd="sng" algn="ctr">
            <a:solidFill>
              <a:schemeClr val="tx1">
                <a:lumMod val="50000"/>
              </a:schemeClr>
            </a:solidFill>
            <a:prstDash val="dash"/>
            <a:round/>
            <a:headEnd type="none" w="med" len="med"/>
            <a:tailEnd type="none" w="med" len="med"/>
          </a:ln>
          <a:effectLst/>
        </p:spPr>
      </p:cxnSp>
      <p:cxnSp>
        <p:nvCxnSpPr>
          <p:cNvPr id="84" name="Straight Connector 83">
            <a:extLst>
              <a:ext uri="{FF2B5EF4-FFF2-40B4-BE49-F238E27FC236}">
                <a16:creationId xmlns:a16="http://schemas.microsoft.com/office/drawing/2014/main" id="{3C183B58-7257-9043-BC26-4F3D9A293195}"/>
              </a:ext>
            </a:extLst>
          </p:cNvPr>
          <p:cNvCxnSpPr>
            <a:cxnSpLocks/>
            <a:stCxn id="81" idx="5"/>
          </p:cNvCxnSpPr>
          <p:nvPr/>
        </p:nvCxnSpPr>
        <p:spPr bwMode="auto">
          <a:xfrm flipH="1">
            <a:off x="9078500" y="4591101"/>
            <a:ext cx="830890" cy="0"/>
          </a:xfrm>
          <a:prstGeom prst="line">
            <a:avLst/>
          </a:prstGeom>
          <a:noFill/>
          <a:ln w="28575" cap="flat" cmpd="sng" algn="ctr">
            <a:solidFill>
              <a:schemeClr val="tx1">
                <a:lumMod val="50000"/>
              </a:schemeClr>
            </a:solidFill>
            <a:prstDash val="dash"/>
            <a:round/>
            <a:headEnd type="none" w="med" len="med"/>
            <a:tailEnd type="none" w="med" len="med"/>
          </a:ln>
          <a:effectLst/>
        </p:spPr>
      </p:cxnSp>
      <p:sp>
        <p:nvSpPr>
          <p:cNvPr id="64" name="TextBox 63">
            <a:extLst>
              <a:ext uri="{FF2B5EF4-FFF2-40B4-BE49-F238E27FC236}">
                <a16:creationId xmlns:a16="http://schemas.microsoft.com/office/drawing/2014/main" id="{5ED03481-357C-EF46-AB96-430BE0AA3EA9}"/>
              </a:ext>
            </a:extLst>
          </p:cNvPr>
          <p:cNvSpPr txBox="1"/>
          <p:nvPr/>
        </p:nvSpPr>
        <p:spPr bwMode="auto">
          <a:xfrm>
            <a:off x="8245908" y="39054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a:t>
            </a:r>
          </a:p>
        </p:txBody>
      </p:sp>
      <p:sp>
        <p:nvSpPr>
          <p:cNvPr id="65" name="TextBox 64">
            <a:extLst>
              <a:ext uri="{FF2B5EF4-FFF2-40B4-BE49-F238E27FC236}">
                <a16:creationId xmlns:a16="http://schemas.microsoft.com/office/drawing/2014/main" id="{19E1CD29-C3B9-7748-85A7-559C17BD260B}"/>
              </a:ext>
            </a:extLst>
          </p:cNvPr>
          <p:cNvSpPr txBox="1"/>
          <p:nvPr/>
        </p:nvSpPr>
        <p:spPr bwMode="auto">
          <a:xfrm>
            <a:off x="8247001" y="326184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20</a:t>
            </a:r>
          </a:p>
        </p:txBody>
      </p:sp>
      <p:sp>
        <p:nvSpPr>
          <p:cNvPr id="66" name="TextBox 65">
            <a:extLst>
              <a:ext uri="{FF2B5EF4-FFF2-40B4-BE49-F238E27FC236}">
                <a16:creationId xmlns:a16="http://schemas.microsoft.com/office/drawing/2014/main" id="{D0EC3041-CDCE-8642-A086-2D7433863B34}"/>
              </a:ext>
            </a:extLst>
          </p:cNvPr>
          <p:cNvSpPr txBox="1"/>
          <p:nvPr/>
        </p:nvSpPr>
        <p:spPr bwMode="auto">
          <a:xfrm>
            <a:off x="8245814" y="261610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30</a:t>
            </a:r>
          </a:p>
        </p:txBody>
      </p:sp>
      <p:sp>
        <p:nvSpPr>
          <p:cNvPr id="13" name="TextBox 12">
            <a:extLst>
              <a:ext uri="{FF2B5EF4-FFF2-40B4-BE49-F238E27FC236}">
                <a16:creationId xmlns:a16="http://schemas.microsoft.com/office/drawing/2014/main" id="{17A6686B-B76C-4997-ACEE-8B458A1DA251}"/>
              </a:ext>
            </a:extLst>
          </p:cNvPr>
          <p:cNvSpPr txBox="1"/>
          <p:nvPr/>
        </p:nvSpPr>
        <p:spPr bwMode="auto">
          <a:xfrm>
            <a:off x="8903276" y="2092274"/>
            <a:ext cx="248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Helvetica Neue" panose="02000503000000020004" charset="0"/>
              </a:rPr>
              <a:t>Length of Hospital Stay</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Helvetica Neue" panose="02000503000000020004" charset="0"/>
            </a:endParaRPr>
          </a:p>
        </p:txBody>
      </p:sp>
      <p:sp>
        <p:nvSpPr>
          <p:cNvPr id="62" name="TextBox 61">
            <a:extLst>
              <a:ext uri="{FF2B5EF4-FFF2-40B4-BE49-F238E27FC236}">
                <a16:creationId xmlns:a16="http://schemas.microsoft.com/office/drawing/2014/main" id="{17CBFF81-A258-3644-BBE9-EB0FC16614C9}"/>
              </a:ext>
            </a:extLst>
          </p:cNvPr>
          <p:cNvSpPr txBox="1"/>
          <p:nvPr/>
        </p:nvSpPr>
        <p:spPr bwMode="auto">
          <a:xfrm rot="16200000">
            <a:off x="7177770" y="3569922"/>
            <a:ext cx="19726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Length of Stay (Days)</a:t>
            </a:r>
          </a:p>
        </p:txBody>
      </p:sp>
      <p:sp>
        <p:nvSpPr>
          <p:cNvPr id="63" name="Freeform 62">
            <a:extLst>
              <a:ext uri="{FF2B5EF4-FFF2-40B4-BE49-F238E27FC236}">
                <a16:creationId xmlns:a16="http://schemas.microsoft.com/office/drawing/2014/main" id="{214F6191-0F4F-954F-9D8D-B82F00626B5B}"/>
              </a:ext>
            </a:extLst>
          </p:cNvPr>
          <p:cNvSpPr/>
          <p:nvPr/>
        </p:nvSpPr>
        <p:spPr bwMode="auto">
          <a:xfrm>
            <a:off x="8655042" y="2671739"/>
            <a:ext cx="45719" cy="2056408"/>
          </a:xfrm>
          <a:custGeom>
            <a:avLst/>
            <a:gdLst>
              <a:gd name="connsiteX0" fmla="*/ 0 w 0"/>
              <a:gd name="connsiteY0" fmla="*/ 2048806 h 2048806"/>
              <a:gd name="connsiteX1" fmla="*/ 0 w 0"/>
              <a:gd name="connsiteY1" fmla="*/ 0 h 2048806"/>
            </a:gdLst>
            <a:ahLst/>
            <a:cxnLst>
              <a:cxn ang="0">
                <a:pos x="connsiteX0" y="connsiteY0"/>
              </a:cxn>
              <a:cxn ang="0">
                <a:pos x="connsiteX1" y="connsiteY1"/>
              </a:cxn>
            </a:cxnLst>
            <a:rect l="l" t="t" r="r" b="b"/>
            <a:pathLst>
              <a:path h="2048806">
                <a:moveTo>
                  <a:pt x="0" y="2048806"/>
                </a:moveTo>
                <a:lnTo>
                  <a:pt x="0" y="0"/>
                </a:lnTo>
              </a:path>
            </a:pathLst>
          </a:custGeom>
          <a:noFill/>
          <a:ln w="28575">
            <a:solidFill>
              <a:schemeClr val="bg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67" name="TextBox 66">
            <a:extLst>
              <a:ext uri="{FF2B5EF4-FFF2-40B4-BE49-F238E27FC236}">
                <a16:creationId xmlns:a16="http://schemas.microsoft.com/office/drawing/2014/main" id="{1450986F-C8B0-0342-BB19-DE28CE1840A3}"/>
              </a:ext>
            </a:extLst>
          </p:cNvPr>
          <p:cNvSpPr txBox="1"/>
          <p:nvPr/>
        </p:nvSpPr>
        <p:spPr bwMode="auto">
          <a:xfrm>
            <a:off x="8366181" y="456299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a:t>
            </a:r>
          </a:p>
        </p:txBody>
      </p:sp>
      <p:cxnSp>
        <p:nvCxnSpPr>
          <p:cNvPr id="68" name="Straight Connector 67">
            <a:extLst>
              <a:ext uri="{FF2B5EF4-FFF2-40B4-BE49-F238E27FC236}">
                <a16:creationId xmlns:a16="http://schemas.microsoft.com/office/drawing/2014/main" id="{4F038DF1-EEB2-7748-A066-119DA056A59D}"/>
              </a:ext>
            </a:extLst>
          </p:cNvPr>
          <p:cNvCxnSpPr>
            <a:cxnSpLocks/>
          </p:cNvCxnSpPr>
          <p:nvPr/>
        </p:nvCxnSpPr>
        <p:spPr bwMode="auto">
          <a:xfrm flipH="1">
            <a:off x="8582669" y="4728147"/>
            <a:ext cx="3200325"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DE3AAB30-509B-0240-BB84-D28CD4E683F7}"/>
              </a:ext>
            </a:extLst>
          </p:cNvPr>
          <p:cNvCxnSpPr>
            <a:cxnSpLocks/>
          </p:cNvCxnSpPr>
          <p:nvPr/>
        </p:nvCxnSpPr>
        <p:spPr bwMode="auto">
          <a:xfrm flipH="1">
            <a:off x="8579218" y="4079740"/>
            <a:ext cx="75631"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A4389705-919A-4346-9136-BF7DF39B9BFC}"/>
              </a:ext>
            </a:extLst>
          </p:cNvPr>
          <p:cNvCxnSpPr>
            <a:cxnSpLocks/>
          </p:cNvCxnSpPr>
          <p:nvPr/>
        </p:nvCxnSpPr>
        <p:spPr bwMode="auto">
          <a:xfrm flipH="1">
            <a:off x="8579218" y="3432587"/>
            <a:ext cx="75631"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AB82305-DD08-664E-801E-34E3C3629312}"/>
              </a:ext>
            </a:extLst>
          </p:cNvPr>
          <p:cNvCxnSpPr>
            <a:cxnSpLocks/>
          </p:cNvCxnSpPr>
          <p:nvPr/>
        </p:nvCxnSpPr>
        <p:spPr bwMode="auto">
          <a:xfrm flipH="1">
            <a:off x="8579218" y="2783434"/>
            <a:ext cx="75631" cy="0"/>
          </a:xfrm>
          <a:prstGeom prst="line">
            <a:avLst/>
          </a:prstGeom>
          <a:noFill/>
          <a:ln w="28575" cap="flat" cmpd="sng" algn="ctr">
            <a:solidFill>
              <a:schemeClr val="bg1"/>
            </a:solidFill>
            <a:prstDash val="solid"/>
            <a:round/>
            <a:headEnd type="none" w="med" len="med"/>
            <a:tailEnd type="none" w="med" len="med"/>
          </a:ln>
          <a:effectLst/>
        </p:spPr>
      </p:cxnSp>
      <p:sp>
        <p:nvSpPr>
          <p:cNvPr id="72" name="TextBox 71">
            <a:extLst>
              <a:ext uri="{FF2B5EF4-FFF2-40B4-BE49-F238E27FC236}">
                <a16:creationId xmlns:a16="http://schemas.microsoft.com/office/drawing/2014/main" id="{48CC6F79-700F-9E48-84D2-01F1614259D9}"/>
              </a:ext>
            </a:extLst>
          </p:cNvPr>
          <p:cNvSpPr txBox="1"/>
          <p:nvPr/>
        </p:nvSpPr>
        <p:spPr bwMode="auto">
          <a:xfrm>
            <a:off x="9101049" y="4784650"/>
            <a:ext cx="7898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Prehab</a:t>
            </a:r>
          </a:p>
        </p:txBody>
      </p:sp>
      <p:cxnSp>
        <p:nvCxnSpPr>
          <p:cNvPr id="73" name="Straight Connector 72">
            <a:extLst>
              <a:ext uri="{FF2B5EF4-FFF2-40B4-BE49-F238E27FC236}">
                <a16:creationId xmlns:a16="http://schemas.microsoft.com/office/drawing/2014/main" id="{4C5E3DA3-E56C-EA49-9ED4-E07BD4C2EF98}"/>
              </a:ext>
            </a:extLst>
          </p:cNvPr>
          <p:cNvCxnSpPr/>
          <p:nvPr/>
        </p:nvCxnSpPr>
        <p:spPr bwMode="auto">
          <a:xfrm>
            <a:off x="9495996" y="4731831"/>
            <a:ext cx="0" cy="70063"/>
          </a:xfrm>
          <a:prstGeom prst="line">
            <a:avLst/>
          </a:prstGeom>
          <a:noFill/>
          <a:ln w="28575" cap="flat" cmpd="sng" algn="ctr">
            <a:solidFill>
              <a:schemeClr val="bg1"/>
            </a:solidFill>
            <a:prstDash val="solid"/>
            <a:round/>
            <a:headEnd type="none" w="med" len="med"/>
            <a:tailEnd type="none" w="med" len="med"/>
          </a:ln>
          <a:effectLst/>
        </p:spPr>
      </p:cxnSp>
      <p:sp>
        <p:nvSpPr>
          <p:cNvPr id="74" name="TextBox 73">
            <a:extLst>
              <a:ext uri="{FF2B5EF4-FFF2-40B4-BE49-F238E27FC236}">
                <a16:creationId xmlns:a16="http://schemas.microsoft.com/office/drawing/2014/main" id="{1D28BF44-A057-944F-94CA-B81597612CCF}"/>
              </a:ext>
            </a:extLst>
          </p:cNvPr>
          <p:cNvSpPr txBox="1"/>
          <p:nvPr/>
        </p:nvSpPr>
        <p:spPr bwMode="auto">
          <a:xfrm>
            <a:off x="10203983" y="4784650"/>
            <a:ext cx="1081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No Prehab</a:t>
            </a:r>
          </a:p>
        </p:txBody>
      </p:sp>
      <p:cxnSp>
        <p:nvCxnSpPr>
          <p:cNvPr id="75" name="Straight Connector 74">
            <a:extLst>
              <a:ext uri="{FF2B5EF4-FFF2-40B4-BE49-F238E27FC236}">
                <a16:creationId xmlns:a16="http://schemas.microsoft.com/office/drawing/2014/main" id="{DD368F87-51E4-B649-86C9-FAF748CC4FD9}"/>
              </a:ext>
            </a:extLst>
          </p:cNvPr>
          <p:cNvCxnSpPr/>
          <p:nvPr/>
        </p:nvCxnSpPr>
        <p:spPr bwMode="auto">
          <a:xfrm>
            <a:off x="10744803" y="4731831"/>
            <a:ext cx="0" cy="70063"/>
          </a:xfrm>
          <a:prstGeom prst="line">
            <a:avLst/>
          </a:prstGeom>
          <a:noFill/>
          <a:ln w="28575" cap="flat" cmpd="sng" algn="ctr">
            <a:solidFill>
              <a:schemeClr val="bg1"/>
            </a:solidFill>
            <a:prstDash val="solid"/>
            <a:round/>
            <a:headEnd type="none" w="med" len="med"/>
            <a:tailEnd type="none" w="med" len="med"/>
          </a:ln>
          <a:effectLst/>
        </p:spPr>
      </p:cxnSp>
      <p:sp>
        <p:nvSpPr>
          <p:cNvPr id="76" name="Triangle 75">
            <a:extLst>
              <a:ext uri="{FF2B5EF4-FFF2-40B4-BE49-F238E27FC236}">
                <a16:creationId xmlns:a16="http://schemas.microsoft.com/office/drawing/2014/main" id="{5E9F5200-9236-CD4B-A89A-F251F822521B}"/>
              </a:ext>
            </a:extLst>
          </p:cNvPr>
          <p:cNvSpPr/>
          <p:nvPr/>
        </p:nvSpPr>
        <p:spPr bwMode="auto">
          <a:xfrm>
            <a:off x="9063148" y="4596629"/>
            <a:ext cx="126368"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77" name="Triangle 76">
            <a:extLst>
              <a:ext uri="{FF2B5EF4-FFF2-40B4-BE49-F238E27FC236}">
                <a16:creationId xmlns:a16="http://schemas.microsoft.com/office/drawing/2014/main" id="{0B945574-334E-E943-81E4-1FFC06AF921D}"/>
              </a:ext>
            </a:extLst>
          </p:cNvPr>
          <p:cNvSpPr/>
          <p:nvPr/>
        </p:nvSpPr>
        <p:spPr bwMode="auto">
          <a:xfrm>
            <a:off x="9364394" y="4596629"/>
            <a:ext cx="126368"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78" name="Triangle 77">
            <a:extLst>
              <a:ext uri="{FF2B5EF4-FFF2-40B4-BE49-F238E27FC236}">
                <a16:creationId xmlns:a16="http://schemas.microsoft.com/office/drawing/2014/main" id="{1CC471DB-8CE8-7D4F-B91F-96657E5BC285}"/>
              </a:ext>
            </a:extLst>
          </p:cNvPr>
          <p:cNvSpPr/>
          <p:nvPr/>
        </p:nvSpPr>
        <p:spPr bwMode="auto">
          <a:xfrm>
            <a:off x="9665269" y="4596629"/>
            <a:ext cx="126368"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79" name="Triangle 78">
            <a:extLst>
              <a:ext uri="{FF2B5EF4-FFF2-40B4-BE49-F238E27FC236}">
                <a16:creationId xmlns:a16="http://schemas.microsoft.com/office/drawing/2014/main" id="{D0504B3E-23FA-6946-A38A-4EA24D441C5F}"/>
              </a:ext>
            </a:extLst>
          </p:cNvPr>
          <p:cNvSpPr/>
          <p:nvPr/>
        </p:nvSpPr>
        <p:spPr bwMode="auto">
          <a:xfrm>
            <a:off x="9212493" y="4536632"/>
            <a:ext cx="126368"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0" name="Triangle 79">
            <a:extLst>
              <a:ext uri="{FF2B5EF4-FFF2-40B4-BE49-F238E27FC236}">
                <a16:creationId xmlns:a16="http://schemas.microsoft.com/office/drawing/2014/main" id="{3F752A01-D215-6143-87BF-F6A32493A123}"/>
              </a:ext>
            </a:extLst>
          </p:cNvPr>
          <p:cNvSpPr/>
          <p:nvPr/>
        </p:nvSpPr>
        <p:spPr bwMode="auto">
          <a:xfrm>
            <a:off x="9513739" y="4536632"/>
            <a:ext cx="126368"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1" name="Triangle 80">
            <a:extLst>
              <a:ext uri="{FF2B5EF4-FFF2-40B4-BE49-F238E27FC236}">
                <a16:creationId xmlns:a16="http://schemas.microsoft.com/office/drawing/2014/main" id="{BF69DD7A-AEB6-8A4E-B180-E48CD9AB09FC}"/>
              </a:ext>
            </a:extLst>
          </p:cNvPr>
          <p:cNvSpPr/>
          <p:nvPr/>
        </p:nvSpPr>
        <p:spPr bwMode="auto">
          <a:xfrm>
            <a:off x="9814614" y="4536632"/>
            <a:ext cx="126368"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2" name="Triangle 81">
            <a:extLst>
              <a:ext uri="{FF2B5EF4-FFF2-40B4-BE49-F238E27FC236}">
                <a16:creationId xmlns:a16="http://schemas.microsoft.com/office/drawing/2014/main" id="{73A69F88-83B4-4F4F-A46E-E0CF74EAC933}"/>
              </a:ext>
            </a:extLst>
          </p:cNvPr>
          <p:cNvSpPr/>
          <p:nvPr/>
        </p:nvSpPr>
        <p:spPr bwMode="auto">
          <a:xfrm>
            <a:off x="9430822" y="4407731"/>
            <a:ext cx="126368"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3" name="Triangle 82">
            <a:extLst>
              <a:ext uri="{FF2B5EF4-FFF2-40B4-BE49-F238E27FC236}">
                <a16:creationId xmlns:a16="http://schemas.microsoft.com/office/drawing/2014/main" id="{3258CCB4-F63C-C74F-B01F-0C8ECE65BF26}"/>
              </a:ext>
            </a:extLst>
          </p:cNvPr>
          <p:cNvSpPr/>
          <p:nvPr/>
        </p:nvSpPr>
        <p:spPr bwMode="auto">
          <a:xfrm>
            <a:off x="9429127" y="3764839"/>
            <a:ext cx="126368" cy="108938"/>
          </a:xfrm>
          <a:prstGeom prst="triangle">
            <a:avLst/>
          </a:prstGeom>
          <a:solidFill>
            <a:schemeClr val="accent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57" name="Oval 56">
            <a:extLst>
              <a:ext uri="{FF2B5EF4-FFF2-40B4-BE49-F238E27FC236}">
                <a16:creationId xmlns:a16="http://schemas.microsoft.com/office/drawing/2014/main" id="{52561E97-E404-4642-8946-8C95245B9242}"/>
              </a:ext>
            </a:extLst>
          </p:cNvPr>
          <p:cNvSpPr/>
          <p:nvPr/>
        </p:nvSpPr>
        <p:spPr bwMode="auto">
          <a:xfrm>
            <a:off x="10751743" y="2864153"/>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7" name="Oval 86">
            <a:extLst>
              <a:ext uri="{FF2B5EF4-FFF2-40B4-BE49-F238E27FC236}">
                <a16:creationId xmlns:a16="http://schemas.microsoft.com/office/drawing/2014/main" id="{85FAB3E1-FC04-E14F-BC06-CCF552BD9832}"/>
              </a:ext>
            </a:extLst>
          </p:cNvPr>
          <p:cNvSpPr/>
          <p:nvPr/>
        </p:nvSpPr>
        <p:spPr bwMode="auto">
          <a:xfrm>
            <a:off x="10672884" y="2864153"/>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8" name="Oval 87">
            <a:extLst>
              <a:ext uri="{FF2B5EF4-FFF2-40B4-BE49-F238E27FC236}">
                <a16:creationId xmlns:a16="http://schemas.microsoft.com/office/drawing/2014/main" id="{78BC3F92-A5B4-6247-B187-023A6C2B6A17}"/>
              </a:ext>
            </a:extLst>
          </p:cNvPr>
          <p:cNvSpPr/>
          <p:nvPr/>
        </p:nvSpPr>
        <p:spPr bwMode="auto">
          <a:xfrm>
            <a:off x="10751743" y="3972249"/>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9" name="Oval 88">
            <a:extLst>
              <a:ext uri="{FF2B5EF4-FFF2-40B4-BE49-F238E27FC236}">
                <a16:creationId xmlns:a16="http://schemas.microsoft.com/office/drawing/2014/main" id="{C5CFC9CC-2C14-1144-8CD3-21A2C397BC72}"/>
              </a:ext>
            </a:extLst>
          </p:cNvPr>
          <p:cNvSpPr/>
          <p:nvPr/>
        </p:nvSpPr>
        <p:spPr bwMode="auto">
          <a:xfrm>
            <a:off x="10672884" y="3972249"/>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2" name="Oval 91">
            <a:extLst>
              <a:ext uri="{FF2B5EF4-FFF2-40B4-BE49-F238E27FC236}">
                <a16:creationId xmlns:a16="http://schemas.microsoft.com/office/drawing/2014/main" id="{CF81DFC9-6947-4A48-8A18-31C52D42B34E}"/>
              </a:ext>
            </a:extLst>
          </p:cNvPr>
          <p:cNvSpPr/>
          <p:nvPr/>
        </p:nvSpPr>
        <p:spPr bwMode="auto">
          <a:xfrm>
            <a:off x="10704168" y="3321451"/>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3" name="Oval 92">
            <a:extLst>
              <a:ext uri="{FF2B5EF4-FFF2-40B4-BE49-F238E27FC236}">
                <a16:creationId xmlns:a16="http://schemas.microsoft.com/office/drawing/2014/main" id="{4F1F08E7-1233-6A47-AD00-763ABA976261}"/>
              </a:ext>
            </a:extLst>
          </p:cNvPr>
          <p:cNvSpPr/>
          <p:nvPr/>
        </p:nvSpPr>
        <p:spPr bwMode="auto">
          <a:xfrm>
            <a:off x="10704168" y="3381379"/>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4" name="Oval 93">
            <a:extLst>
              <a:ext uri="{FF2B5EF4-FFF2-40B4-BE49-F238E27FC236}">
                <a16:creationId xmlns:a16="http://schemas.microsoft.com/office/drawing/2014/main" id="{67E7FAC1-80D3-3F44-AEE2-0109E85CEC6F}"/>
              </a:ext>
            </a:extLst>
          </p:cNvPr>
          <p:cNvSpPr/>
          <p:nvPr/>
        </p:nvSpPr>
        <p:spPr bwMode="auto">
          <a:xfrm>
            <a:off x="10704168" y="3712038"/>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5" name="Oval 94">
            <a:extLst>
              <a:ext uri="{FF2B5EF4-FFF2-40B4-BE49-F238E27FC236}">
                <a16:creationId xmlns:a16="http://schemas.microsoft.com/office/drawing/2014/main" id="{6FE841FC-72DB-6D40-964D-8475A6FE78DD}"/>
              </a:ext>
            </a:extLst>
          </p:cNvPr>
          <p:cNvSpPr/>
          <p:nvPr/>
        </p:nvSpPr>
        <p:spPr bwMode="auto">
          <a:xfrm>
            <a:off x="10704168" y="3771966"/>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6" name="Oval 95">
            <a:extLst>
              <a:ext uri="{FF2B5EF4-FFF2-40B4-BE49-F238E27FC236}">
                <a16:creationId xmlns:a16="http://schemas.microsoft.com/office/drawing/2014/main" id="{E028AEE5-C45A-C947-87A7-516E1CB1F31E}"/>
              </a:ext>
            </a:extLst>
          </p:cNvPr>
          <p:cNvSpPr/>
          <p:nvPr/>
        </p:nvSpPr>
        <p:spPr bwMode="auto">
          <a:xfrm>
            <a:off x="10704168" y="3915625"/>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7" name="Oval 96">
            <a:extLst>
              <a:ext uri="{FF2B5EF4-FFF2-40B4-BE49-F238E27FC236}">
                <a16:creationId xmlns:a16="http://schemas.microsoft.com/office/drawing/2014/main" id="{D6FA1DE9-798B-614D-AAA2-9FDA0FA0F2B6}"/>
              </a:ext>
            </a:extLst>
          </p:cNvPr>
          <p:cNvSpPr/>
          <p:nvPr/>
        </p:nvSpPr>
        <p:spPr bwMode="auto">
          <a:xfrm>
            <a:off x="10704168" y="4036276"/>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8" name="Oval 97">
            <a:extLst>
              <a:ext uri="{FF2B5EF4-FFF2-40B4-BE49-F238E27FC236}">
                <a16:creationId xmlns:a16="http://schemas.microsoft.com/office/drawing/2014/main" id="{ED76BFA9-26E3-9A4B-BA22-ABDC54C6F804}"/>
              </a:ext>
            </a:extLst>
          </p:cNvPr>
          <p:cNvSpPr/>
          <p:nvPr/>
        </p:nvSpPr>
        <p:spPr bwMode="auto">
          <a:xfrm>
            <a:off x="10704168" y="4095061"/>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9" name="Oval 98">
            <a:extLst>
              <a:ext uri="{FF2B5EF4-FFF2-40B4-BE49-F238E27FC236}">
                <a16:creationId xmlns:a16="http://schemas.microsoft.com/office/drawing/2014/main" id="{FC608377-8FCE-9A47-AE0E-E6696AE5D8A1}"/>
              </a:ext>
            </a:extLst>
          </p:cNvPr>
          <p:cNvSpPr/>
          <p:nvPr/>
        </p:nvSpPr>
        <p:spPr bwMode="auto">
          <a:xfrm>
            <a:off x="10766065" y="4032704"/>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00" name="Oval 99">
            <a:extLst>
              <a:ext uri="{FF2B5EF4-FFF2-40B4-BE49-F238E27FC236}">
                <a16:creationId xmlns:a16="http://schemas.microsoft.com/office/drawing/2014/main" id="{8139D9B9-E552-954A-878A-E804DEDEA5EA}"/>
              </a:ext>
            </a:extLst>
          </p:cNvPr>
          <p:cNvSpPr/>
          <p:nvPr/>
        </p:nvSpPr>
        <p:spPr bwMode="auto">
          <a:xfrm>
            <a:off x="10643905" y="4029087"/>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01" name="Oval 100">
            <a:extLst>
              <a:ext uri="{FF2B5EF4-FFF2-40B4-BE49-F238E27FC236}">
                <a16:creationId xmlns:a16="http://schemas.microsoft.com/office/drawing/2014/main" id="{79589858-BCD1-6C45-A792-8C2A2157F79A}"/>
              </a:ext>
            </a:extLst>
          </p:cNvPr>
          <p:cNvSpPr/>
          <p:nvPr/>
        </p:nvSpPr>
        <p:spPr bwMode="auto">
          <a:xfrm>
            <a:off x="10612956" y="4158804"/>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02" name="Oval 101">
            <a:extLst>
              <a:ext uri="{FF2B5EF4-FFF2-40B4-BE49-F238E27FC236}">
                <a16:creationId xmlns:a16="http://schemas.microsoft.com/office/drawing/2014/main" id="{C3ECAD5C-A732-EB49-ACBB-C661EC52469A}"/>
              </a:ext>
            </a:extLst>
          </p:cNvPr>
          <p:cNvSpPr/>
          <p:nvPr/>
        </p:nvSpPr>
        <p:spPr bwMode="auto">
          <a:xfrm>
            <a:off x="10781016" y="4164748"/>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03" name="Oval 102">
            <a:extLst>
              <a:ext uri="{FF2B5EF4-FFF2-40B4-BE49-F238E27FC236}">
                <a16:creationId xmlns:a16="http://schemas.microsoft.com/office/drawing/2014/main" id="{3A09741D-8264-A647-AF96-9A30E10A86CF}"/>
              </a:ext>
            </a:extLst>
          </p:cNvPr>
          <p:cNvSpPr/>
          <p:nvPr/>
        </p:nvSpPr>
        <p:spPr bwMode="auto">
          <a:xfrm>
            <a:off x="10844259" y="4164748"/>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06" name="Oval 105">
            <a:extLst>
              <a:ext uri="{FF2B5EF4-FFF2-40B4-BE49-F238E27FC236}">
                <a16:creationId xmlns:a16="http://schemas.microsoft.com/office/drawing/2014/main" id="{56F515C0-E001-6F44-A0B2-698F2096E6BE}"/>
              </a:ext>
            </a:extLst>
          </p:cNvPr>
          <p:cNvSpPr/>
          <p:nvPr/>
        </p:nvSpPr>
        <p:spPr bwMode="auto">
          <a:xfrm>
            <a:off x="10675473" y="4225966"/>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07" name="Oval 106">
            <a:extLst>
              <a:ext uri="{FF2B5EF4-FFF2-40B4-BE49-F238E27FC236}">
                <a16:creationId xmlns:a16="http://schemas.microsoft.com/office/drawing/2014/main" id="{E4D2D2BB-698D-1046-93FE-807B0D7E7756}"/>
              </a:ext>
            </a:extLst>
          </p:cNvPr>
          <p:cNvSpPr/>
          <p:nvPr/>
        </p:nvSpPr>
        <p:spPr bwMode="auto">
          <a:xfrm>
            <a:off x="10738032" y="4225203"/>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08" name="Oval 107">
            <a:extLst>
              <a:ext uri="{FF2B5EF4-FFF2-40B4-BE49-F238E27FC236}">
                <a16:creationId xmlns:a16="http://schemas.microsoft.com/office/drawing/2014/main" id="{08D722A8-3B0B-664B-8680-6D3149DB9FD9}"/>
              </a:ext>
            </a:extLst>
          </p:cNvPr>
          <p:cNvSpPr/>
          <p:nvPr/>
        </p:nvSpPr>
        <p:spPr bwMode="auto">
          <a:xfrm>
            <a:off x="10906511" y="4228677"/>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09" name="Oval 108">
            <a:extLst>
              <a:ext uri="{FF2B5EF4-FFF2-40B4-BE49-F238E27FC236}">
                <a16:creationId xmlns:a16="http://schemas.microsoft.com/office/drawing/2014/main" id="{6F97C9F9-6586-D14B-A10E-3D5712952F06}"/>
              </a:ext>
            </a:extLst>
          </p:cNvPr>
          <p:cNvSpPr/>
          <p:nvPr/>
        </p:nvSpPr>
        <p:spPr bwMode="auto">
          <a:xfrm>
            <a:off x="10414345" y="4300641"/>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12" name="Oval 111">
            <a:extLst>
              <a:ext uri="{FF2B5EF4-FFF2-40B4-BE49-F238E27FC236}">
                <a16:creationId xmlns:a16="http://schemas.microsoft.com/office/drawing/2014/main" id="{C234DE8B-DDEC-554B-9079-998602F29D2A}"/>
              </a:ext>
            </a:extLst>
          </p:cNvPr>
          <p:cNvSpPr/>
          <p:nvPr/>
        </p:nvSpPr>
        <p:spPr bwMode="auto">
          <a:xfrm>
            <a:off x="10494391" y="4237030"/>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13" name="Oval 112">
            <a:extLst>
              <a:ext uri="{FF2B5EF4-FFF2-40B4-BE49-F238E27FC236}">
                <a16:creationId xmlns:a16="http://schemas.microsoft.com/office/drawing/2014/main" id="{56CEB5B8-F03F-7A4A-99FB-62E5E6CEDA7A}"/>
              </a:ext>
            </a:extLst>
          </p:cNvPr>
          <p:cNvSpPr/>
          <p:nvPr/>
        </p:nvSpPr>
        <p:spPr bwMode="auto">
          <a:xfrm>
            <a:off x="10494391" y="4296958"/>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14" name="Oval 113">
            <a:extLst>
              <a:ext uri="{FF2B5EF4-FFF2-40B4-BE49-F238E27FC236}">
                <a16:creationId xmlns:a16="http://schemas.microsoft.com/office/drawing/2014/main" id="{C4FDB39C-67CC-FC4C-89ED-100CA93A29C9}"/>
              </a:ext>
            </a:extLst>
          </p:cNvPr>
          <p:cNvSpPr/>
          <p:nvPr/>
        </p:nvSpPr>
        <p:spPr bwMode="auto">
          <a:xfrm>
            <a:off x="10414345" y="4366693"/>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15" name="Oval 114">
            <a:extLst>
              <a:ext uri="{FF2B5EF4-FFF2-40B4-BE49-F238E27FC236}">
                <a16:creationId xmlns:a16="http://schemas.microsoft.com/office/drawing/2014/main" id="{C28B7763-B81A-5B48-BB3E-724B16AAE973}"/>
              </a:ext>
            </a:extLst>
          </p:cNvPr>
          <p:cNvSpPr/>
          <p:nvPr/>
        </p:nvSpPr>
        <p:spPr bwMode="auto">
          <a:xfrm>
            <a:off x="10414345" y="4426621"/>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16" name="Oval 115">
            <a:extLst>
              <a:ext uri="{FF2B5EF4-FFF2-40B4-BE49-F238E27FC236}">
                <a16:creationId xmlns:a16="http://schemas.microsoft.com/office/drawing/2014/main" id="{9C0C1568-85C2-684A-AE4A-E8394571AE2A}"/>
              </a:ext>
            </a:extLst>
          </p:cNvPr>
          <p:cNvSpPr/>
          <p:nvPr/>
        </p:nvSpPr>
        <p:spPr bwMode="auto">
          <a:xfrm>
            <a:off x="10498028" y="4371964"/>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17" name="Oval 116">
            <a:extLst>
              <a:ext uri="{FF2B5EF4-FFF2-40B4-BE49-F238E27FC236}">
                <a16:creationId xmlns:a16="http://schemas.microsoft.com/office/drawing/2014/main" id="{FA446E48-1B62-A744-9110-47D073809342}"/>
              </a:ext>
            </a:extLst>
          </p:cNvPr>
          <p:cNvSpPr/>
          <p:nvPr/>
        </p:nvSpPr>
        <p:spPr bwMode="auto">
          <a:xfrm>
            <a:off x="10498028" y="4431892"/>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18" name="Oval 117">
            <a:extLst>
              <a:ext uri="{FF2B5EF4-FFF2-40B4-BE49-F238E27FC236}">
                <a16:creationId xmlns:a16="http://schemas.microsoft.com/office/drawing/2014/main" id="{E0042968-24CA-CD42-A4F6-3BA111766B9B}"/>
              </a:ext>
            </a:extLst>
          </p:cNvPr>
          <p:cNvSpPr/>
          <p:nvPr/>
        </p:nvSpPr>
        <p:spPr bwMode="auto">
          <a:xfrm>
            <a:off x="10556643" y="4240713"/>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19" name="Oval 118">
            <a:extLst>
              <a:ext uri="{FF2B5EF4-FFF2-40B4-BE49-F238E27FC236}">
                <a16:creationId xmlns:a16="http://schemas.microsoft.com/office/drawing/2014/main" id="{E8DC4698-0888-FF4B-B761-4EFDA5CDA746}"/>
              </a:ext>
            </a:extLst>
          </p:cNvPr>
          <p:cNvSpPr/>
          <p:nvPr/>
        </p:nvSpPr>
        <p:spPr bwMode="auto">
          <a:xfrm>
            <a:off x="10556643" y="4300641"/>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20" name="Oval 119">
            <a:extLst>
              <a:ext uri="{FF2B5EF4-FFF2-40B4-BE49-F238E27FC236}">
                <a16:creationId xmlns:a16="http://schemas.microsoft.com/office/drawing/2014/main" id="{1C0197BE-85E7-E340-9EBA-4624AE0513AB}"/>
              </a:ext>
            </a:extLst>
          </p:cNvPr>
          <p:cNvSpPr/>
          <p:nvPr/>
        </p:nvSpPr>
        <p:spPr bwMode="auto">
          <a:xfrm>
            <a:off x="10993367" y="4303326"/>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21" name="Oval 120">
            <a:extLst>
              <a:ext uri="{FF2B5EF4-FFF2-40B4-BE49-F238E27FC236}">
                <a16:creationId xmlns:a16="http://schemas.microsoft.com/office/drawing/2014/main" id="{715515CF-1461-4D4D-B3B1-943B9E5AB07D}"/>
              </a:ext>
            </a:extLst>
          </p:cNvPr>
          <p:cNvSpPr/>
          <p:nvPr/>
        </p:nvSpPr>
        <p:spPr bwMode="auto">
          <a:xfrm>
            <a:off x="10993367" y="4363254"/>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22" name="Oval 121">
            <a:extLst>
              <a:ext uri="{FF2B5EF4-FFF2-40B4-BE49-F238E27FC236}">
                <a16:creationId xmlns:a16="http://schemas.microsoft.com/office/drawing/2014/main" id="{C55D0D5F-9FE0-3740-97E9-C233B91E59B7}"/>
              </a:ext>
            </a:extLst>
          </p:cNvPr>
          <p:cNvSpPr/>
          <p:nvPr/>
        </p:nvSpPr>
        <p:spPr bwMode="auto">
          <a:xfrm>
            <a:off x="10990381" y="4433175"/>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23" name="Oval 122">
            <a:extLst>
              <a:ext uri="{FF2B5EF4-FFF2-40B4-BE49-F238E27FC236}">
                <a16:creationId xmlns:a16="http://schemas.microsoft.com/office/drawing/2014/main" id="{897E49F3-83D9-8245-BBBA-2F8C9524C82E}"/>
              </a:ext>
            </a:extLst>
          </p:cNvPr>
          <p:cNvSpPr/>
          <p:nvPr/>
        </p:nvSpPr>
        <p:spPr bwMode="auto">
          <a:xfrm>
            <a:off x="10990381" y="4493103"/>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24" name="Oval 123">
            <a:extLst>
              <a:ext uri="{FF2B5EF4-FFF2-40B4-BE49-F238E27FC236}">
                <a16:creationId xmlns:a16="http://schemas.microsoft.com/office/drawing/2014/main" id="{D10FA6D7-1CBA-3541-A6F6-DFD89AD6AD5A}"/>
              </a:ext>
            </a:extLst>
          </p:cNvPr>
          <p:cNvSpPr/>
          <p:nvPr/>
        </p:nvSpPr>
        <p:spPr bwMode="auto">
          <a:xfrm>
            <a:off x="10822461" y="4303326"/>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25" name="Oval 124">
            <a:extLst>
              <a:ext uri="{FF2B5EF4-FFF2-40B4-BE49-F238E27FC236}">
                <a16:creationId xmlns:a16="http://schemas.microsoft.com/office/drawing/2014/main" id="{3A92B6AD-0AAF-914D-97CF-1D02D26F66D8}"/>
              </a:ext>
            </a:extLst>
          </p:cNvPr>
          <p:cNvSpPr/>
          <p:nvPr/>
        </p:nvSpPr>
        <p:spPr bwMode="auto">
          <a:xfrm>
            <a:off x="10822461" y="4363254"/>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26" name="Oval 125">
            <a:extLst>
              <a:ext uri="{FF2B5EF4-FFF2-40B4-BE49-F238E27FC236}">
                <a16:creationId xmlns:a16="http://schemas.microsoft.com/office/drawing/2014/main" id="{BCFD590C-F40A-AA4D-BCD6-ADA799561B13}"/>
              </a:ext>
            </a:extLst>
          </p:cNvPr>
          <p:cNvSpPr/>
          <p:nvPr/>
        </p:nvSpPr>
        <p:spPr bwMode="auto">
          <a:xfrm>
            <a:off x="10819475" y="4433175"/>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27" name="Oval 126">
            <a:extLst>
              <a:ext uri="{FF2B5EF4-FFF2-40B4-BE49-F238E27FC236}">
                <a16:creationId xmlns:a16="http://schemas.microsoft.com/office/drawing/2014/main" id="{68BB9F93-5DCC-5E41-962E-D72B85D3DFBE}"/>
              </a:ext>
            </a:extLst>
          </p:cNvPr>
          <p:cNvSpPr/>
          <p:nvPr/>
        </p:nvSpPr>
        <p:spPr bwMode="auto">
          <a:xfrm>
            <a:off x="10819475" y="4493103"/>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28" name="Oval 127">
            <a:extLst>
              <a:ext uri="{FF2B5EF4-FFF2-40B4-BE49-F238E27FC236}">
                <a16:creationId xmlns:a16="http://schemas.microsoft.com/office/drawing/2014/main" id="{547B057E-E7BA-5444-9B15-85A1F11E7292}"/>
              </a:ext>
            </a:extLst>
          </p:cNvPr>
          <p:cNvSpPr/>
          <p:nvPr/>
        </p:nvSpPr>
        <p:spPr bwMode="auto">
          <a:xfrm>
            <a:off x="10908197" y="4299643"/>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29" name="Oval 128">
            <a:extLst>
              <a:ext uri="{FF2B5EF4-FFF2-40B4-BE49-F238E27FC236}">
                <a16:creationId xmlns:a16="http://schemas.microsoft.com/office/drawing/2014/main" id="{27069AB5-1A3B-C247-9DB5-C469E61FE25B}"/>
              </a:ext>
            </a:extLst>
          </p:cNvPr>
          <p:cNvSpPr/>
          <p:nvPr/>
        </p:nvSpPr>
        <p:spPr bwMode="auto">
          <a:xfrm>
            <a:off x="10908197" y="4359571"/>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30" name="Oval 129">
            <a:extLst>
              <a:ext uri="{FF2B5EF4-FFF2-40B4-BE49-F238E27FC236}">
                <a16:creationId xmlns:a16="http://schemas.microsoft.com/office/drawing/2014/main" id="{84918A9C-4A64-274D-AC31-A3BF6E63B491}"/>
              </a:ext>
            </a:extLst>
          </p:cNvPr>
          <p:cNvSpPr/>
          <p:nvPr/>
        </p:nvSpPr>
        <p:spPr bwMode="auto">
          <a:xfrm>
            <a:off x="10905211" y="4429492"/>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31" name="Oval 130">
            <a:extLst>
              <a:ext uri="{FF2B5EF4-FFF2-40B4-BE49-F238E27FC236}">
                <a16:creationId xmlns:a16="http://schemas.microsoft.com/office/drawing/2014/main" id="{9D14E143-3FB8-3042-873D-E11C226FAA8C}"/>
              </a:ext>
            </a:extLst>
          </p:cNvPr>
          <p:cNvSpPr/>
          <p:nvPr/>
        </p:nvSpPr>
        <p:spPr bwMode="auto">
          <a:xfrm>
            <a:off x="10905211" y="4489420"/>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32" name="Oval 131">
            <a:extLst>
              <a:ext uri="{FF2B5EF4-FFF2-40B4-BE49-F238E27FC236}">
                <a16:creationId xmlns:a16="http://schemas.microsoft.com/office/drawing/2014/main" id="{BB285EF3-28E9-7E41-8437-9F407C41CE4C}"/>
              </a:ext>
            </a:extLst>
          </p:cNvPr>
          <p:cNvSpPr/>
          <p:nvPr/>
        </p:nvSpPr>
        <p:spPr bwMode="auto">
          <a:xfrm>
            <a:off x="10589902" y="4304869"/>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33" name="Oval 132">
            <a:extLst>
              <a:ext uri="{FF2B5EF4-FFF2-40B4-BE49-F238E27FC236}">
                <a16:creationId xmlns:a16="http://schemas.microsoft.com/office/drawing/2014/main" id="{9266F1B7-FD5D-ED44-BDED-12D655CFC501}"/>
              </a:ext>
            </a:extLst>
          </p:cNvPr>
          <p:cNvSpPr/>
          <p:nvPr/>
        </p:nvSpPr>
        <p:spPr bwMode="auto">
          <a:xfrm>
            <a:off x="10589902" y="4364797"/>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34" name="Oval 133">
            <a:extLst>
              <a:ext uri="{FF2B5EF4-FFF2-40B4-BE49-F238E27FC236}">
                <a16:creationId xmlns:a16="http://schemas.microsoft.com/office/drawing/2014/main" id="{57881BA1-3DA1-3E44-A125-E13A251DBF65}"/>
              </a:ext>
            </a:extLst>
          </p:cNvPr>
          <p:cNvSpPr/>
          <p:nvPr/>
        </p:nvSpPr>
        <p:spPr bwMode="auto">
          <a:xfrm>
            <a:off x="10586916" y="4434718"/>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35" name="Oval 134">
            <a:extLst>
              <a:ext uri="{FF2B5EF4-FFF2-40B4-BE49-F238E27FC236}">
                <a16:creationId xmlns:a16="http://schemas.microsoft.com/office/drawing/2014/main" id="{E901FFB6-3838-294C-B812-33DA0F7AA1EC}"/>
              </a:ext>
            </a:extLst>
          </p:cNvPr>
          <p:cNvSpPr/>
          <p:nvPr/>
        </p:nvSpPr>
        <p:spPr bwMode="auto">
          <a:xfrm>
            <a:off x="10586916" y="4494646"/>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36" name="Oval 135">
            <a:extLst>
              <a:ext uri="{FF2B5EF4-FFF2-40B4-BE49-F238E27FC236}">
                <a16:creationId xmlns:a16="http://schemas.microsoft.com/office/drawing/2014/main" id="{56354EE5-B6D7-EA42-8493-DB6CF5ACB25F}"/>
              </a:ext>
            </a:extLst>
          </p:cNvPr>
          <p:cNvSpPr/>
          <p:nvPr/>
        </p:nvSpPr>
        <p:spPr bwMode="auto">
          <a:xfrm>
            <a:off x="10663444" y="4303074"/>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37" name="Oval 136">
            <a:extLst>
              <a:ext uri="{FF2B5EF4-FFF2-40B4-BE49-F238E27FC236}">
                <a16:creationId xmlns:a16="http://schemas.microsoft.com/office/drawing/2014/main" id="{DACE47A3-3F36-1F4F-B30D-5A8FB526457A}"/>
              </a:ext>
            </a:extLst>
          </p:cNvPr>
          <p:cNvSpPr/>
          <p:nvPr/>
        </p:nvSpPr>
        <p:spPr bwMode="auto">
          <a:xfrm>
            <a:off x="10663444" y="4363002"/>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38" name="Oval 137">
            <a:extLst>
              <a:ext uri="{FF2B5EF4-FFF2-40B4-BE49-F238E27FC236}">
                <a16:creationId xmlns:a16="http://schemas.microsoft.com/office/drawing/2014/main" id="{ABE9F3EA-6AC3-E347-A246-440A8BAC8044}"/>
              </a:ext>
            </a:extLst>
          </p:cNvPr>
          <p:cNvSpPr/>
          <p:nvPr/>
        </p:nvSpPr>
        <p:spPr bwMode="auto">
          <a:xfrm>
            <a:off x="10660458" y="4432923"/>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39" name="Oval 138">
            <a:extLst>
              <a:ext uri="{FF2B5EF4-FFF2-40B4-BE49-F238E27FC236}">
                <a16:creationId xmlns:a16="http://schemas.microsoft.com/office/drawing/2014/main" id="{67BAB7F3-4180-C345-B54E-CAEFEA1139BD}"/>
              </a:ext>
            </a:extLst>
          </p:cNvPr>
          <p:cNvSpPr/>
          <p:nvPr/>
        </p:nvSpPr>
        <p:spPr bwMode="auto">
          <a:xfrm>
            <a:off x="10660458" y="4492851"/>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40" name="Oval 139">
            <a:extLst>
              <a:ext uri="{FF2B5EF4-FFF2-40B4-BE49-F238E27FC236}">
                <a16:creationId xmlns:a16="http://schemas.microsoft.com/office/drawing/2014/main" id="{2607DEFC-7377-7541-944F-70DEADB8D9EE}"/>
              </a:ext>
            </a:extLst>
          </p:cNvPr>
          <p:cNvSpPr/>
          <p:nvPr/>
        </p:nvSpPr>
        <p:spPr bwMode="auto">
          <a:xfrm>
            <a:off x="10748649" y="4299643"/>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41" name="Oval 140">
            <a:extLst>
              <a:ext uri="{FF2B5EF4-FFF2-40B4-BE49-F238E27FC236}">
                <a16:creationId xmlns:a16="http://schemas.microsoft.com/office/drawing/2014/main" id="{82927F25-D561-E941-919E-8751D68AADF3}"/>
              </a:ext>
            </a:extLst>
          </p:cNvPr>
          <p:cNvSpPr/>
          <p:nvPr/>
        </p:nvSpPr>
        <p:spPr bwMode="auto">
          <a:xfrm>
            <a:off x="10748649" y="4359571"/>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42" name="Oval 141">
            <a:extLst>
              <a:ext uri="{FF2B5EF4-FFF2-40B4-BE49-F238E27FC236}">
                <a16:creationId xmlns:a16="http://schemas.microsoft.com/office/drawing/2014/main" id="{18C643AA-FFDB-484D-95B6-F6A6952DF29D}"/>
              </a:ext>
            </a:extLst>
          </p:cNvPr>
          <p:cNvSpPr/>
          <p:nvPr/>
        </p:nvSpPr>
        <p:spPr bwMode="auto">
          <a:xfrm>
            <a:off x="10745663" y="4429492"/>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43" name="Oval 142">
            <a:extLst>
              <a:ext uri="{FF2B5EF4-FFF2-40B4-BE49-F238E27FC236}">
                <a16:creationId xmlns:a16="http://schemas.microsoft.com/office/drawing/2014/main" id="{20B1B42B-F0C4-8349-A786-E6A2A6BA422F}"/>
              </a:ext>
            </a:extLst>
          </p:cNvPr>
          <p:cNvSpPr/>
          <p:nvPr/>
        </p:nvSpPr>
        <p:spPr bwMode="auto">
          <a:xfrm>
            <a:off x="10745663" y="4489420"/>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44" name="Oval 143">
            <a:extLst>
              <a:ext uri="{FF2B5EF4-FFF2-40B4-BE49-F238E27FC236}">
                <a16:creationId xmlns:a16="http://schemas.microsoft.com/office/drawing/2014/main" id="{40021772-1D29-324A-8F67-785B863ADEEE}"/>
              </a:ext>
            </a:extLst>
          </p:cNvPr>
          <p:cNvSpPr/>
          <p:nvPr/>
        </p:nvSpPr>
        <p:spPr bwMode="auto">
          <a:xfrm>
            <a:off x="10360259" y="4359571"/>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45" name="Oval 144">
            <a:extLst>
              <a:ext uri="{FF2B5EF4-FFF2-40B4-BE49-F238E27FC236}">
                <a16:creationId xmlns:a16="http://schemas.microsoft.com/office/drawing/2014/main" id="{2454C678-A6C8-D945-B162-F752FE16301B}"/>
              </a:ext>
            </a:extLst>
          </p:cNvPr>
          <p:cNvSpPr/>
          <p:nvPr/>
        </p:nvSpPr>
        <p:spPr bwMode="auto">
          <a:xfrm>
            <a:off x="11041002" y="4362111"/>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48" name="Oval 147">
            <a:extLst>
              <a:ext uri="{FF2B5EF4-FFF2-40B4-BE49-F238E27FC236}">
                <a16:creationId xmlns:a16="http://schemas.microsoft.com/office/drawing/2014/main" id="{7D906FE3-A927-9C49-A413-9288994B5912}"/>
              </a:ext>
            </a:extLst>
          </p:cNvPr>
          <p:cNvSpPr/>
          <p:nvPr/>
        </p:nvSpPr>
        <p:spPr bwMode="auto">
          <a:xfrm>
            <a:off x="10417503" y="4480183"/>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49" name="Oval 148">
            <a:extLst>
              <a:ext uri="{FF2B5EF4-FFF2-40B4-BE49-F238E27FC236}">
                <a16:creationId xmlns:a16="http://schemas.microsoft.com/office/drawing/2014/main" id="{6BF099D6-476C-BC49-8C1A-4A113962AA3A}"/>
              </a:ext>
            </a:extLst>
          </p:cNvPr>
          <p:cNvSpPr/>
          <p:nvPr/>
        </p:nvSpPr>
        <p:spPr bwMode="auto">
          <a:xfrm>
            <a:off x="10498718" y="4481547"/>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50" name="Oval 149">
            <a:extLst>
              <a:ext uri="{FF2B5EF4-FFF2-40B4-BE49-F238E27FC236}">
                <a16:creationId xmlns:a16="http://schemas.microsoft.com/office/drawing/2014/main" id="{B778A072-02B3-9F42-86CD-20C064B93F97}"/>
              </a:ext>
            </a:extLst>
          </p:cNvPr>
          <p:cNvSpPr/>
          <p:nvPr/>
        </p:nvSpPr>
        <p:spPr bwMode="auto">
          <a:xfrm>
            <a:off x="10390743" y="4553580"/>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51" name="Oval 150">
            <a:extLst>
              <a:ext uri="{FF2B5EF4-FFF2-40B4-BE49-F238E27FC236}">
                <a16:creationId xmlns:a16="http://schemas.microsoft.com/office/drawing/2014/main" id="{C660AAFA-8A34-C34B-BCC9-7C7AE7AB8240}"/>
              </a:ext>
            </a:extLst>
          </p:cNvPr>
          <p:cNvSpPr/>
          <p:nvPr/>
        </p:nvSpPr>
        <p:spPr bwMode="auto">
          <a:xfrm>
            <a:off x="10311884" y="4553580"/>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52" name="Oval 151">
            <a:extLst>
              <a:ext uri="{FF2B5EF4-FFF2-40B4-BE49-F238E27FC236}">
                <a16:creationId xmlns:a16="http://schemas.microsoft.com/office/drawing/2014/main" id="{2DA89E21-A53C-5644-890F-8D822307E61B}"/>
              </a:ext>
            </a:extLst>
          </p:cNvPr>
          <p:cNvSpPr/>
          <p:nvPr/>
        </p:nvSpPr>
        <p:spPr bwMode="auto">
          <a:xfrm>
            <a:off x="10511037" y="4552147"/>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53" name="Oval 152">
            <a:extLst>
              <a:ext uri="{FF2B5EF4-FFF2-40B4-BE49-F238E27FC236}">
                <a16:creationId xmlns:a16="http://schemas.microsoft.com/office/drawing/2014/main" id="{74D7167B-3B29-FE4C-A319-2430C0816429}"/>
              </a:ext>
            </a:extLst>
          </p:cNvPr>
          <p:cNvSpPr/>
          <p:nvPr/>
        </p:nvSpPr>
        <p:spPr bwMode="auto">
          <a:xfrm>
            <a:off x="10432178" y="4552147"/>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54" name="Oval 153">
            <a:extLst>
              <a:ext uri="{FF2B5EF4-FFF2-40B4-BE49-F238E27FC236}">
                <a16:creationId xmlns:a16="http://schemas.microsoft.com/office/drawing/2014/main" id="{9CF22225-B424-8D4C-93A8-268FFA533324}"/>
              </a:ext>
            </a:extLst>
          </p:cNvPr>
          <p:cNvSpPr/>
          <p:nvPr/>
        </p:nvSpPr>
        <p:spPr bwMode="auto">
          <a:xfrm>
            <a:off x="10742522" y="4554191"/>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55" name="Oval 154">
            <a:extLst>
              <a:ext uri="{FF2B5EF4-FFF2-40B4-BE49-F238E27FC236}">
                <a16:creationId xmlns:a16="http://schemas.microsoft.com/office/drawing/2014/main" id="{492293EE-693F-2B41-B0F6-5DDA5EA43DD4}"/>
              </a:ext>
            </a:extLst>
          </p:cNvPr>
          <p:cNvSpPr/>
          <p:nvPr/>
        </p:nvSpPr>
        <p:spPr bwMode="auto">
          <a:xfrm>
            <a:off x="10606208" y="4547129"/>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56" name="Oval 155">
            <a:extLst>
              <a:ext uri="{FF2B5EF4-FFF2-40B4-BE49-F238E27FC236}">
                <a16:creationId xmlns:a16="http://schemas.microsoft.com/office/drawing/2014/main" id="{F8D0392A-5813-0644-8051-E5E31DCB86FB}"/>
              </a:ext>
            </a:extLst>
          </p:cNvPr>
          <p:cNvSpPr/>
          <p:nvPr/>
        </p:nvSpPr>
        <p:spPr bwMode="auto">
          <a:xfrm>
            <a:off x="10917626" y="4549092"/>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57" name="Oval 156">
            <a:extLst>
              <a:ext uri="{FF2B5EF4-FFF2-40B4-BE49-F238E27FC236}">
                <a16:creationId xmlns:a16="http://schemas.microsoft.com/office/drawing/2014/main" id="{7D209C02-337D-A142-911B-995E9B24828B}"/>
              </a:ext>
            </a:extLst>
          </p:cNvPr>
          <p:cNvSpPr/>
          <p:nvPr/>
        </p:nvSpPr>
        <p:spPr bwMode="auto">
          <a:xfrm>
            <a:off x="10838767" y="4549092"/>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58" name="Oval 157">
            <a:extLst>
              <a:ext uri="{FF2B5EF4-FFF2-40B4-BE49-F238E27FC236}">
                <a16:creationId xmlns:a16="http://schemas.microsoft.com/office/drawing/2014/main" id="{0B8793CE-2239-2E48-871F-98EC6821A01B}"/>
              </a:ext>
            </a:extLst>
          </p:cNvPr>
          <p:cNvSpPr/>
          <p:nvPr/>
        </p:nvSpPr>
        <p:spPr bwMode="auto">
          <a:xfrm>
            <a:off x="11088532" y="4552519"/>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59" name="Oval 158">
            <a:extLst>
              <a:ext uri="{FF2B5EF4-FFF2-40B4-BE49-F238E27FC236}">
                <a16:creationId xmlns:a16="http://schemas.microsoft.com/office/drawing/2014/main" id="{5D08574F-99AB-F14B-809A-A87167E8911C}"/>
              </a:ext>
            </a:extLst>
          </p:cNvPr>
          <p:cNvSpPr/>
          <p:nvPr/>
        </p:nvSpPr>
        <p:spPr bwMode="auto">
          <a:xfrm>
            <a:off x="11009673" y="4552519"/>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60" name="Oval 159">
            <a:extLst>
              <a:ext uri="{FF2B5EF4-FFF2-40B4-BE49-F238E27FC236}">
                <a16:creationId xmlns:a16="http://schemas.microsoft.com/office/drawing/2014/main" id="{3CA18ACD-3C66-C447-9D00-AB50A6F5C1AC}"/>
              </a:ext>
            </a:extLst>
          </p:cNvPr>
          <p:cNvSpPr/>
          <p:nvPr/>
        </p:nvSpPr>
        <p:spPr bwMode="auto">
          <a:xfrm>
            <a:off x="10556643" y="4614449"/>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61" name="Oval 160">
            <a:extLst>
              <a:ext uri="{FF2B5EF4-FFF2-40B4-BE49-F238E27FC236}">
                <a16:creationId xmlns:a16="http://schemas.microsoft.com/office/drawing/2014/main" id="{0DCA7D2C-2A67-3442-892F-E6E862493B01}"/>
              </a:ext>
            </a:extLst>
          </p:cNvPr>
          <p:cNvSpPr/>
          <p:nvPr/>
        </p:nvSpPr>
        <p:spPr bwMode="auto">
          <a:xfrm>
            <a:off x="10673306" y="4616733"/>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62" name="Oval 161">
            <a:extLst>
              <a:ext uri="{FF2B5EF4-FFF2-40B4-BE49-F238E27FC236}">
                <a16:creationId xmlns:a16="http://schemas.microsoft.com/office/drawing/2014/main" id="{4F2CE4F1-5701-3E4D-ADD3-B4069EEA6C10}"/>
              </a:ext>
            </a:extLst>
          </p:cNvPr>
          <p:cNvSpPr/>
          <p:nvPr/>
        </p:nvSpPr>
        <p:spPr bwMode="auto">
          <a:xfrm>
            <a:off x="10791269" y="4616972"/>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63" name="Oval 162">
            <a:extLst>
              <a:ext uri="{FF2B5EF4-FFF2-40B4-BE49-F238E27FC236}">
                <a16:creationId xmlns:a16="http://schemas.microsoft.com/office/drawing/2014/main" id="{A294A367-6B4A-2B43-975D-7BFE52A0B31B}"/>
              </a:ext>
            </a:extLst>
          </p:cNvPr>
          <p:cNvSpPr/>
          <p:nvPr/>
        </p:nvSpPr>
        <p:spPr bwMode="auto">
          <a:xfrm>
            <a:off x="10963636" y="4616972"/>
            <a:ext cx="91212" cy="91212"/>
          </a:xfrm>
          <a:prstGeom prst="ellipse">
            <a:avLst/>
          </a:prstGeom>
          <a:noFill/>
          <a:ln w="19050">
            <a:solidFill>
              <a:schemeClr val="accent3"/>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2B02F40A-783C-4EDF-90FE-95BF8A377480}"/>
              </a:ext>
            </a:extLst>
          </p:cNvPr>
          <p:cNvSpPr>
            <a:spLocks noGrp="1"/>
          </p:cNvSpPr>
          <p:nvPr>
            <p:ph type="title"/>
          </p:nvPr>
        </p:nvSpPr>
        <p:spPr/>
        <p:txBody>
          <a:bodyPr/>
          <a:lstStyle/>
          <a:p>
            <a:r>
              <a:rPr lang="en-US" altLang="en-US" dirty="0"/>
              <a:t>Neoadjuvant vs Adjuvant Chemotherapy for Patients With Resectable cT2-4N0-1M0 NSCLC</a:t>
            </a:r>
          </a:p>
        </p:txBody>
      </p:sp>
      <p:sp>
        <p:nvSpPr>
          <p:cNvPr id="27651" name="Content Placeholder 2">
            <a:extLst>
              <a:ext uri="{FF2B5EF4-FFF2-40B4-BE49-F238E27FC236}">
                <a16:creationId xmlns:a16="http://schemas.microsoft.com/office/drawing/2014/main" id="{FE89282C-58D4-4CA4-B287-3714CA473892}"/>
              </a:ext>
            </a:extLst>
          </p:cNvPr>
          <p:cNvSpPr>
            <a:spLocks noGrp="1"/>
          </p:cNvSpPr>
          <p:nvPr>
            <p:ph sz="half" idx="1"/>
          </p:nvPr>
        </p:nvSpPr>
        <p:spPr>
          <a:xfrm>
            <a:off x="601820" y="1510730"/>
            <a:ext cx="3391259" cy="2908870"/>
          </a:xfrm>
        </p:spPr>
        <p:txBody>
          <a:bodyPr/>
          <a:lstStyle/>
          <a:p>
            <a:r>
              <a:rPr lang="en-US" altLang="en-US" sz="2400" dirty="0"/>
              <a:t>Retrospective propensity-matched analysis of outcomes with neoadjuvant vs adjuvant chemotherapy for cT2-4N0-1M0 NSCLC with R0 resection (N = 330)</a:t>
            </a:r>
            <a:endParaRPr lang="en-US" altLang="en-US" sz="1600" b="1" dirty="0"/>
          </a:p>
        </p:txBody>
      </p:sp>
      <p:grpSp>
        <p:nvGrpSpPr>
          <p:cNvPr id="27653" name="Group 7">
            <a:extLst>
              <a:ext uri="{FF2B5EF4-FFF2-40B4-BE49-F238E27FC236}">
                <a16:creationId xmlns:a16="http://schemas.microsoft.com/office/drawing/2014/main" id="{14713B1D-F290-4944-B341-E14387042D7D}"/>
              </a:ext>
            </a:extLst>
          </p:cNvPr>
          <p:cNvGrpSpPr>
            <a:grpSpLocks/>
          </p:cNvGrpSpPr>
          <p:nvPr/>
        </p:nvGrpSpPr>
        <p:grpSpPr bwMode="auto">
          <a:xfrm>
            <a:off x="9388475" y="6215063"/>
            <a:ext cx="2489200" cy="447675"/>
            <a:chOff x="9527309" y="3551529"/>
            <a:chExt cx="2488915" cy="448073"/>
          </a:xfrm>
        </p:grpSpPr>
        <p:pic>
          <p:nvPicPr>
            <p:cNvPr id="27655" name="Picture 9">
              <a:extLst>
                <a:ext uri="{FF2B5EF4-FFF2-40B4-BE49-F238E27FC236}">
                  <a16:creationId xmlns:a16="http://schemas.microsoft.com/office/drawing/2014/main" id="{25BD897B-3DDD-47FF-B82D-F6122EE806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03803254-9390-4E64-B219-209A5093F3B4}"/>
                </a:ext>
              </a:extLst>
            </p:cNvPr>
            <p:cNvSpPr>
              <a:spLocks noChangeArrowheads="1"/>
            </p:cNvSpPr>
            <p:nvPr/>
          </p:nvSpPr>
          <p:spPr bwMode="auto">
            <a:xfrm>
              <a:off x="9527309" y="3691353"/>
              <a:ext cx="2488915" cy="308249"/>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1218504"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sp>
        <p:nvSpPr>
          <p:cNvPr id="27654" name="Text Box 15">
            <a:extLst>
              <a:ext uri="{FF2B5EF4-FFF2-40B4-BE49-F238E27FC236}">
                <a16:creationId xmlns:a16="http://schemas.microsoft.com/office/drawing/2014/main" id="{9233230C-45B7-4186-A9B2-7C864ACFB921}"/>
              </a:ext>
            </a:extLst>
          </p:cNvPr>
          <p:cNvSpPr txBox="1">
            <a:spLocks noChangeArrowheads="1"/>
          </p:cNvSpPr>
          <p:nvPr/>
        </p:nvSpPr>
        <p:spPr bwMode="auto">
          <a:xfrm>
            <a:off x="414338" y="6389688"/>
            <a:ext cx="7851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1217613" rtl="0" eaLnBrk="1"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Calibri" panose="020F0502020204030204" pitchFamily="34" charset="0"/>
                <a:sym typeface="Helvetica Neue" panose="02000503000000020004" charset="0"/>
              </a:rPr>
              <a:t>Brandt. J Thorac Cardiovasc Surg. 2019;157:743. </a:t>
            </a:r>
          </a:p>
        </p:txBody>
      </p:sp>
      <p:sp>
        <p:nvSpPr>
          <p:cNvPr id="10" name="TextBox 9">
            <a:extLst>
              <a:ext uri="{FF2B5EF4-FFF2-40B4-BE49-F238E27FC236}">
                <a16:creationId xmlns:a16="http://schemas.microsoft.com/office/drawing/2014/main" id="{5C432F2E-07AF-4F08-9D75-1F4FD1A07AD4}"/>
              </a:ext>
            </a:extLst>
          </p:cNvPr>
          <p:cNvSpPr txBox="1"/>
          <p:nvPr/>
        </p:nvSpPr>
        <p:spPr bwMode="auto">
          <a:xfrm>
            <a:off x="5736485" y="1447800"/>
            <a:ext cx="1080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Helvetica Neue" panose="02000503000000020004" charset="0"/>
              </a:rPr>
              <a:t>DFS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Helvetica Neue" panose="02000503000000020004" charset="0"/>
            </a:endParaRPr>
          </a:p>
        </p:txBody>
      </p:sp>
      <p:sp>
        <p:nvSpPr>
          <p:cNvPr id="12" name="TextBox 11">
            <a:extLst>
              <a:ext uri="{FF2B5EF4-FFF2-40B4-BE49-F238E27FC236}">
                <a16:creationId xmlns:a16="http://schemas.microsoft.com/office/drawing/2014/main" id="{E4CD8164-84EB-4C03-9A93-4FADAF800197}"/>
              </a:ext>
            </a:extLst>
          </p:cNvPr>
          <p:cNvSpPr txBox="1"/>
          <p:nvPr/>
        </p:nvSpPr>
        <p:spPr bwMode="auto">
          <a:xfrm>
            <a:off x="9722169" y="1404937"/>
            <a:ext cx="1080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Helvetica Neue" panose="02000503000000020004" charset="0"/>
              </a:rPr>
              <a:t>OS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Helvetica Neue" panose="02000503000000020004" charset="0"/>
            </a:endParaRPr>
          </a:p>
        </p:txBody>
      </p:sp>
      <p:graphicFrame>
        <p:nvGraphicFramePr>
          <p:cNvPr id="14" name="Group 32">
            <a:extLst>
              <a:ext uri="{FF2B5EF4-FFF2-40B4-BE49-F238E27FC236}">
                <a16:creationId xmlns:a16="http://schemas.microsoft.com/office/drawing/2014/main" id="{D273CCED-495A-4725-8321-F0A519D13CA6}"/>
              </a:ext>
            </a:extLst>
          </p:cNvPr>
          <p:cNvGraphicFramePr>
            <a:graphicFrameLocks noGrp="1"/>
          </p:cNvGraphicFramePr>
          <p:nvPr>
            <p:extLst>
              <p:ext uri="{D42A27DB-BD31-4B8C-83A1-F6EECF244321}">
                <p14:modId xmlns:p14="http://schemas.microsoft.com/office/powerpoint/2010/main" val="3322041012"/>
              </p:ext>
            </p:extLst>
          </p:nvPr>
        </p:nvGraphicFramePr>
        <p:xfrm>
          <a:off x="743335" y="4831016"/>
          <a:ext cx="11013406" cy="1341184"/>
        </p:xfrm>
        <a:graphic>
          <a:graphicData uri="http://schemas.openxmlformats.org/drawingml/2006/table">
            <a:tbl>
              <a:tblPr/>
              <a:tblGrid>
                <a:gridCol w="3577603">
                  <a:extLst>
                    <a:ext uri="{9D8B030D-6E8A-4147-A177-3AD203B41FA5}">
                      <a16:colId xmlns:a16="http://schemas.microsoft.com/office/drawing/2014/main" val="2152356465"/>
                    </a:ext>
                  </a:extLst>
                </a:gridCol>
                <a:gridCol w="2693725">
                  <a:extLst>
                    <a:ext uri="{9D8B030D-6E8A-4147-A177-3AD203B41FA5}">
                      <a16:colId xmlns:a16="http://schemas.microsoft.com/office/drawing/2014/main" val="3155242622"/>
                    </a:ext>
                  </a:extLst>
                </a:gridCol>
                <a:gridCol w="2693725">
                  <a:extLst>
                    <a:ext uri="{9D8B030D-6E8A-4147-A177-3AD203B41FA5}">
                      <a16:colId xmlns:a16="http://schemas.microsoft.com/office/drawing/2014/main" val="2588381922"/>
                    </a:ext>
                  </a:extLst>
                </a:gridCol>
                <a:gridCol w="2048353">
                  <a:extLst>
                    <a:ext uri="{9D8B030D-6E8A-4147-A177-3AD203B41FA5}">
                      <a16:colId xmlns:a16="http://schemas.microsoft.com/office/drawing/2014/main" val="1662641771"/>
                    </a:ext>
                  </a:extLst>
                </a:gridCol>
              </a:tblGrid>
              <a:tr h="274320">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anose="05000000000000000000"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Chemotherapy Tolerance, n (%)</a:t>
                      </a:r>
                    </a:p>
                  </a:txBody>
                  <a:tcPr marL="121881" marR="121881" marT="45728" marB="45728" anchor="ctr" horzOverflow="overflow">
                    <a:lnL>
                      <a:noFill/>
                    </a:lnL>
                    <a:lnR>
                      <a:noFill/>
                    </a:lnR>
                    <a:lnT>
                      <a:noFill/>
                    </a:lnT>
                    <a:lnB>
                      <a:noFill/>
                    </a:lnB>
                    <a:lnTlToBr>
                      <a:noFill/>
                    </a:lnTlToBr>
                    <a:lnBlToTr>
                      <a:noFill/>
                    </a:lnBlToTr>
                    <a:solidFill>
                      <a:srgbClr val="682E74"/>
                    </a:solidFill>
                  </a:tcPr>
                </a:tc>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anose="05000000000000000000"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Neoadjuvant (n = 92; 50%)</a:t>
                      </a:r>
                    </a:p>
                  </a:txBody>
                  <a:tcPr marL="121881" marR="121881" marT="45728" marB="45728" anchor="ctr" horzOverflow="overflow">
                    <a:lnL>
                      <a:noFill/>
                    </a:lnL>
                    <a:lnR>
                      <a:noFill/>
                    </a:lnR>
                    <a:lnT>
                      <a:noFill/>
                    </a:lnT>
                    <a:lnB>
                      <a:noFill/>
                    </a:lnB>
                    <a:lnTlToBr>
                      <a:noFill/>
                    </a:lnTlToBr>
                    <a:lnBlToTr>
                      <a:noFill/>
                    </a:lnBlToTr>
                    <a:solidFill>
                      <a:srgbClr val="682E74"/>
                    </a:solidFill>
                  </a:tcPr>
                </a:tc>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Adjuvant (n = 92; 50%)</a:t>
                      </a:r>
                    </a:p>
                  </a:txBody>
                  <a:tcPr marL="121881" marR="121881" marT="45728" marB="45728" anchor="ctr" horzOverflow="overflow">
                    <a:lnL>
                      <a:noFill/>
                    </a:lnL>
                    <a:lnR>
                      <a:noFill/>
                    </a:lnR>
                    <a:lnT>
                      <a:noFill/>
                    </a:lnT>
                    <a:lnB>
                      <a:noFill/>
                    </a:lnB>
                    <a:lnTlToBr>
                      <a:noFill/>
                    </a:lnTlToBr>
                    <a:lnBlToTr>
                      <a:noFill/>
                    </a:lnBlToTr>
                    <a:solidFill>
                      <a:srgbClr val="682E74"/>
                    </a:solidFill>
                  </a:tcPr>
                </a:tc>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altLang="en-US" sz="1600" b="1" i="1" u="none" strike="noStrike" cap="none" normalizeH="0" baseline="0" dirty="0">
                          <a:ln>
                            <a:noFill/>
                          </a:ln>
                          <a:solidFill>
                            <a:schemeClr val="tx1"/>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P </a:t>
                      </a:r>
                      <a:r>
                        <a:rPr kumimoji="0" lang="en-US" altLang="en-US" sz="1600" b="1" i="0" u="none" strike="noStrike" cap="none" normalizeH="0" baseline="0" dirty="0">
                          <a:ln>
                            <a:noFill/>
                          </a:ln>
                          <a:solidFill>
                            <a:schemeClr val="tx1"/>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Value</a:t>
                      </a:r>
                    </a:p>
                  </a:txBody>
                  <a:tcPr marL="121881" marR="121881" marT="45728" marB="45728" anchor="ctr" horzOverflow="overflow">
                    <a:lnL>
                      <a:noFill/>
                    </a:lnL>
                    <a:lnR>
                      <a:noFill/>
                    </a:lnR>
                    <a:lnT>
                      <a:noFill/>
                    </a:lnT>
                    <a:lnB>
                      <a:noFill/>
                    </a:lnB>
                    <a:lnTlToBr>
                      <a:noFill/>
                    </a:lnTlToBr>
                    <a:lnBlToTr>
                      <a:noFill/>
                    </a:lnBlToTr>
                    <a:solidFill>
                      <a:srgbClr val="682E74"/>
                    </a:solidFill>
                  </a:tcPr>
                </a:tc>
                <a:extLst>
                  <a:ext uri="{0D108BD9-81ED-4DB2-BD59-A6C34878D82A}">
                    <a16:rowId xmlns:a16="http://schemas.microsoft.com/office/drawing/2014/main" val="2427084100"/>
                  </a:ext>
                </a:extLst>
              </a:tr>
              <a:tr h="274320">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altLang="en-US" sz="1600" b="0" i="0" u="none" strike="noStrike" cap="none" normalizeH="0" baseline="0" dirty="0">
                          <a:ln>
                            <a:noFill/>
                          </a:ln>
                          <a:solidFill>
                            <a:srgbClr val="07090A"/>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Received full dose of chemotherapy</a:t>
                      </a:r>
                    </a:p>
                  </a:txBody>
                  <a:tcPr marL="121881" marR="121881" marT="45728" marB="45728"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rgbClr val="07090A"/>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72 (78)</a:t>
                      </a:r>
                    </a:p>
                  </a:txBody>
                  <a:tcPr marL="121881" marR="121881" marT="45728" marB="45728" anchor="ctr"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rgbClr val="07090A"/>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58 (63)</a:t>
                      </a:r>
                    </a:p>
                  </a:txBody>
                  <a:tcPr marL="121881" marR="121881" marT="45728" marB="45728" anchor="ctr"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rgbClr val="07090A"/>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.014</a:t>
                      </a:r>
                    </a:p>
                  </a:txBody>
                  <a:tcPr marL="121881" marR="121881" marT="45728" marB="45728"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2691187462"/>
                  </a:ext>
                </a:extLst>
              </a:tr>
              <a:tr h="274320">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rgbClr val="07090A"/>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Received all cycles of chemotherapy</a:t>
                      </a:r>
                    </a:p>
                  </a:txBody>
                  <a:tcPr marL="121881" marR="121881" marT="45728" marB="45728" horzOverflow="overflow">
                    <a:lnL>
                      <a:noFill/>
                    </a:lnL>
                    <a:lnR>
                      <a:noFill/>
                    </a:lnR>
                    <a:lnT>
                      <a:noFill/>
                    </a:lnT>
                    <a:lnB>
                      <a:noFill/>
                    </a:lnB>
                    <a:lnTlToBr>
                      <a:noFill/>
                    </a:lnTlToBr>
                    <a:lnBlToTr>
                      <a:noFill/>
                    </a:lnBlToTr>
                    <a:solidFill>
                      <a:srgbClr val="F2F2F2"/>
                    </a:solidFill>
                  </a:tcPr>
                </a:tc>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rgbClr val="07090A"/>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84 (91)</a:t>
                      </a:r>
                    </a:p>
                  </a:txBody>
                  <a:tcPr marL="121881" marR="121881" marT="45728" marB="45728" anchor="ctr" horzOverflow="overflow">
                    <a:lnL>
                      <a:noFill/>
                    </a:lnL>
                    <a:lnR>
                      <a:noFill/>
                    </a:lnR>
                    <a:lnT>
                      <a:noFill/>
                    </a:lnT>
                    <a:lnB>
                      <a:noFill/>
                    </a:lnB>
                    <a:lnTlToBr>
                      <a:noFill/>
                    </a:lnTlToBr>
                    <a:lnBlToTr>
                      <a:noFill/>
                    </a:lnBlToTr>
                    <a:solidFill>
                      <a:srgbClr val="F2F2F2"/>
                    </a:solidFill>
                  </a:tcPr>
                </a:tc>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rgbClr val="07090A"/>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72 (78)</a:t>
                      </a:r>
                    </a:p>
                  </a:txBody>
                  <a:tcPr marL="121881" marR="121881" marT="45728" marB="45728" anchor="ctr" horzOverflow="overflow">
                    <a:lnL>
                      <a:noFill/>
                    </a:lnL>
                    <a:lnR>
                      <a:noFill/>
                    </a:lnR>
                    <a:lnT>
                      <a:noFill/>
                    </a:lnT>
                    <a:lnB>
                      <a:noFill/>
                    </a:lnB>
                    <a:lnTlToBr>
                      <a:noFill/>
                    </a:lnTlToBr>
                    <a:lnBlToTr>
                      <a:noFill/>
                    </a:lnBlToTr>
                    <a:solidFill>
                      <a:srgbClr val="F2F2F2"/>
                    </a:solidFill>
                  </a:tcPr>
                </a:tc>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rgbClr val="07090A"/>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.005</a:t>
                      </a:r>
                    </a:p>
                  </a:txBody>
                  <a:tcPr marL="121881" marR="121881" marT="45728" marB="45728"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474022681"/>
                  </a:ext>
                </a:extLst>
              </a:tr>
              <a:tr h="274320">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altLang="en-US" sz="1600" b="0" i="0" u="none" strike="noStrike" cap="none" normalizeH="0" baseline="0" dirty="0">
                          <a:ln>
                            <a:noFill/>
                          </a:ln>
                          <a:solidFill>
                            <a:srgbClr val="07090A"/>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Grade ≥3 AE to chemotherapy</a:t>
                      </a:r>
                    </a:p>
                  </a:txBody>
                  <a:tcPr marL="121881" marR="121881" marT="45728" marB="45728"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rgbClr val="07090A"/>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14 (15)</a:t>
                      </a:r>
                    </a:p>
                  </a:txBody>
                  <a:tcPr marL="121881" marR="121881" marT="45728" marB="45728" anchor="ctr"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rgbClr val="07090A"/>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35 (38)</a:t>
                      </a:r>
                    </a:p>
                  </a:txBody>
                  <a:tcPr marL="121881" marR="121881" marT="45728" marB="45728" anchor="ctr"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chemeClr val="bg1"/>
                        </a:buClr>
                        <a:buFont typeface="Wingdings" panose="05000000000000000000" pitchFamily="2" charset="2"/>
                        <a:defRPr sz="2400">
                          <a:solidFill>
                            <a:schemeClr val="bg1"/>
                          </a:solidFill>
                          <a:latin typeface="Calibri" panose="020F0502020204030204" pitchFamily="34" charset="0"/>
                        </a:defRPr>
                      </a:lvl1pPr>
                      <a:lvl2pPr marL="457200">
                        <a:lnSpc>
                          <a:spcPct val="90000"/>
                        </a:lnSpc>
                        <a:spcBef>
                          <a:spcPts val="1000"/>
                        </a:spcBef>
                        <a:spcAft>
                          <a:spcPts val="700"/>
                        </a:spcAft>
                        <a:buClr>
                          <a:schemeClr val="bg1"/>
                        </a:buClr>
                        <a:buFont typeface="Arial" panose="020B0604020202020204" pitchFamily="34" charset="0"/>
                        <a:defRPr sz="2200">
                          <a:solidFill>
                            <a:schemeClr val="bg1"/>
                          </a:solidFill>
                          <a:latin typeface="Calibri" panose="020F0502020204030204" pitchFamily="34" charset="0"/>
                        </a:defRPr>
                      </a:lvl2pPr>
                      <a:lvl3pPr marL="9144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3pPr>
                      <a:lvl4pPr marL="1371600">
                        <a:lnSpc>
                          <a:spcPct val="90000"/>
                        </a:lnSpc>
                        <a:spcBef>
                          <a:spcPts val="1000"/>
                        </a:spcBef>
                        <a:spcAft>
                          <a:spcPts val="700"/>
                        </a:spcAft>
                        <a:buClr>
                          <a:schemeClr val="bg1"/>
                        </a:buClr>
                        <a:buFont typeface="Arial" panose="020B0604020202020204" pitchFamily="34" charset="0"/>
                        <a:defRPr sz="2000">
                          <a:solidFill>
                            <a:schemeClr val="bg1"/>
                          </a:solidFill>
                          <a:latin typeface="Calibri" panose="020F0502020204030204" pitchFamily="34" charset="0"/>
                        </a:defRPr>
                      </a:lvl4pPr>
                      <a:lvl5pPr marL="182880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5pPr>
                      <a:lvl6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6pPr>
                      <a:lvl7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7pPr>
                      <a:lvl8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8pPr>
                      <a:lvl9pPr indent="914400" eaLnBrk="0" fontAlgn="base" hangingPunct="0">
                        <a:lnSpc>
                          <a:spcPct val="90000"/>
                        </a:lnSpc>
                        <a:spcBef>
                          <a:spcPts val="1000"/>
                        </a:spcBef>
                        <a:spcAft>
                          <a:spcPts val="700"/>
                        </a:spcAft>
                        <a:buClr>
                          <a:schemeClr val="bg1"/>
                        </a:buClr>
                        <a:buFont typeface="Arial" panose="020B0604020202020204" pitchFamily="34" charset="0"/>
                        <a:defRPr>
                          <a:solidFill>
                            <a:schemeClr val="bg1"/>
                          </a:solidFill>
                          <a:latin typeface="Calibri" panose="020F0502020204030204" pitchFamily="34" charset="0"/>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rgbClr val="07090A"/>
                          </a:solidFill>
                          <a:effectLst/>
                          <a:latin typeface="Calibri" panose="020F0502020204030204" pitchFamily="34" charset="0"/>
                          <a:ea typeface="Helvetica Neue" panose="02000503000000020004" charset="0"/>
                          <a:cs typeface="Helvetica Neue" panose="02000503000000020004" charset="0"/>
                          <a:sym typeface="Helvetica Neue" panose="02000503000000020004" charset="0"/>
                        </a:rPr>
                        <a:t>.001</a:t>
                      </a:r>
                    </a:p>
                  </a:txBody>
                  <a:tcPr marL="121881" marR="121881" marT="45728" marB="45728"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49135921"/>
                  </a:ext>
                </a:extLst>
              </a:tr>
            </a:tbl>
          </a:graphicData>
        </a:graphic>
      </p:graphicFrame>
      <p:sp>
        <p:nvSpPr>
          <p:cNvPr id="18" name="TextBox 17">
            <a:extLst>
              <a:ext uri="{FF2B5EF4-FFF2-40B4-BE49-F238E27FC236}">
                <a16:creationId xmlns:a16="http://schemas.microsoft.com/office/drawing/2014/main" id="{AAC28B68-3322-4DBB-B7A1-26648AE041E4}"/>
              </a:ext>
            </a:extLst>
          </p:cNvPr>
          <p:cNvSpPr txBox="1"/>
          <p:nvPr/>
        </p:nvSpPr>
        <p:spPr bwMode="auto">
          <a:xfrm>
            <a:off x="4703349" y="3602033"/>
            <a:ext cx="1743811" cy="584775"/>
          </a:xfrm>
          <a:prstGeom prst="rect">
            <a:avLst/>
          </a:prstGeom>
          <a:solidFill>
            <a:schemeClr val="tx1"/>
          </a:solidFill>
          <a:ln>
            <a:noFill/>
          </a:ln>
        </p:spPr>
        <p:txBody>
          <a:bodyPr wrap="none">
            <a:spAutoFit/>
          </a:bodyPr>
          <a:lstStyle/>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sym typeface="Helvetica Neue" panose="02000503000000020004" charset="0"/>
              </a:rPr>
              <a:t>Neoadj CT (n = 92)</a:t>
            </a:r>
          </a:p>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sym typeface="Helvetica Neue" panose="02000503000000020004" charset="0"/>
              </a:rPr>
              <a:t>Adj CT (n = 92)</a:t>
            </a:r>
          </a:p>
        </p:txBody>
      </p:sp>
      <p:sp>
        <p:nvSpPr>
          <p:cNvPr id="23" name="TextBox 9">
            <a:extLst>
              <a:ext uri="{FF2B5EF4-FFF2-40B4-BE49-F238E27FC236}">
                <a16:creationId xmlns:a16="http://schemas.microsoft.com/office/drawing/2014/main" id="{7E00D574-33F7-41D8-9FFE-E9052F8F36AA}"/>
              </a:ext>
            </a:extLst>
          </p:cNvPr>
          <p:cNvSpPr txBox="1">
            <a:spLocks noChangeArrowheads="1"/>
          </p:cNvSpPr>
          <p:nvPr/>
        </p:nvSpPr>
        <p:spPr bwMode="auto">
          <a:xfrm>
            <a:off x="6249174" y="3027414"/>
            <a:ext cx="941413" cy="584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5-Yr DFS,</a:t>
            </a:r>
          </a:p>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a:t>
            </a:r>
          </a:p>
        </p:txBody>
      </p:sp>
      <p:sp>
        <p:nvSpPr>
          <p:cNvPr id="24" name="TextBox 10">
            <a:extLst>
              <a:ext uri="{FF2B5EF4-FFF2-40B4-BE49-F238E27FC236}">
                <a16:creationId xmlns:a16="http://schemas.microsoft.com/office/drawing/2014/main" id="{56EED160-3269-487D-BCE5-181D198027F0}"/>
              </a:ext>
            </a:extLst>
          </p:cNvPr>
          <p:cNvSpPr txBox="1">
            <a:spLocks noChangeArrowheads="1"/>
          </p:cNvSpPr>
          <p:nvPr/>
        </p:nvSpPr>
        <p:spPr bwMode="auto">
          <a:xfrm>
            <a:off x="6422827" y="3589621"/>
            <a:ext cx="548640" cy="584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48</a:t>
            </a:r>
          </a:p>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48</a:t>
            </a:r>
          </a:p>
        </p:txBody>
      </p:sp>
      <p:sp>
        <p:nvSpPr>
          <p:cNvPr id="25" name="TextBox 24">
            <a:extLst>
              <a:ext uri="{FF2B5EF4-FFF2-40B4-BE49-F238E27FC236}">
                <a16:creationId xmlns:a16="http://schemas.microsoft.com/office/drawing/2014/main" id="{8022B255-1704-45C4-8E1A-EB65176A655D}"/>
              </a:ext>
            </a:extLst>
          </p:cNvPr>
          <p:cNvSpPr txBox="1"/>
          <p:nvPr/>
        </p:nvSpPr>
        <p:spPr bwMode="auto">
          <a:xfrm>
            <a:off x="8743770" y="3583224"/>
            <a:ext cx="1743811" cy="584775"/>
          </a:xfrm>
          <a:prstGeom prst="rect">
            <a:avLst/>
          </a:prstGeom>
          <a:solidFill>
            <a:schemeClr val="tx1"/>
          </a:solidFill>
          <a:ln>
            <a:noFill/>
          </a:ln>
        </p:spPr>
        <p:txBody>
          <a:bodyPr wrap="none">
            <a:spAutoFit/>
          </a:bodyPr>
          <a:lstStyle/>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sym typeface="Helvetica Neue" panose="02000503000000020004" charset="0"/>
              </a:rPr>
              <a:t>Neoadj CT (n = 92)</a:t>
            </a:r>
          </a:p>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sym typeface="Helvetica Neue" panose="02000503000000020004" charset="0"/>
              </a:rPr>
              <a:t>Adj CT (n = 92)</a:t>
            </a:r>
          </a:p>
        </p:txBody>
      </p:sp>
      <p:sp>
        <p:nvSpPr>
          <p:cNvPr id="26" name="TextBox 9">
            <a:extLst>
              <a:ext uri="{FF2B5EF4-FFF2-40B4-BE49-F238E27FC236}">
                <a16:creationId xmlns:a16="http://schemas.microsoft.com/office/drawing/2014/main" id="{51B3EA75-9ACC-4180-9B3C-E4C5167EC1FB}"/>
              </a:ext>
            </a:extLst>
          </p:cNvPr>
          <p:cNvSpPr txBox="1">
            <a:spLocks noChangeArrowheads="1"/>
          </p:cNvSpPr>
          <p:nvPr/>
        </p:nvSpPr>
        <p:spPr bwMode="auto">
          <a:xfrm>
            <a:off x="10330728" y="3008605"/>
            <a:ext cx="859146" cy="584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5-Yr OS,</a:t>
            </a:r>
          </a:p>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a:t>
            </a:r>
          </a:p>
        </p:txBody>
      </p:sp>
      <p:sp>
        <p:nvSpPr>
          <p:cNvPr id="27" name="TextBox 10">
            <a:extLst>
              <a:ext uri="{FF2B5EF4-FFF2-40B4-BE49-F238E27FC236}">
                <a16:creationId xmlns:a16="http://schemas.microsoft.com/office/drawing/2014/main" id="{3D06BF7D-936A-4544-9CC0-A2A922472AD7}"/>
              </a:ext>
            </a:extLst>
          </p:cNvPr>
          <p:cNvSpPr txBox="1">
            <a:spLocks noChangeArrowheads="1"/>
          </p:cNvSpPr>
          <p:nvPr/>
        </p:nvSpPr>
        <p:spPr bwMode="auto">
          <a:xfrm>
            <a:off x="10484169" y="3570812"/>
            <a:ext cx="548640" cy="584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64</a:t>
            </a:r>
          </a:p>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61</a:t>
            </a:r>
          </a:p>
        </p:txBody>
      </p:sp>
      <p:sp>
        <p:nvSpPr>
          <p:cNvPr id="28" name="TextBox 11">
            <a:extLst>
              <a:ext uri="{FF2B5EF4-FFF2-40B4-BE49-F238E27FC236}">
                <a16:creationId xmlns:a16="http://schemas.microsoft.com/office/drawing/2014/main" id="{63DC3681-E69F-461A-9BA3-44BB0F5DFA38}"/>
              </a:ext>
            </a:extLst>
          </p:cNvPr>
          <p:cNvSpPr txBox="1">
            <a:spLocks noChangeArrowheads="1"/>
          </p:cNvSpPr>
          <p:nvPr/>
        </p:nvSpPr>
        <p:spPr bwMode="auto">
          <a:xfrm>
            <a:off x="6183621" y="1834664"/>
            <a:ext cx="1672287" cy="3381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Log-rank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 = .701</a:t>
            </a:r>
          </a:p>
        </p:txBody>
      </p:sp>
      <p:sp>
        <p:nvSpPr>
          <p:cNvPr id="29" name="TextBox 11">
            <a:extLst>
              <a:ext uri="{FF2B5EF4-FFF2-40B4-BE49-F238E27FC236}">
                <a16:creationId xmlns:a16="http://schemas.microsoft.com/office/drawing/2014/main" id="{686D2E38-68FD-43A1-BBD8-20EC866E7820}"/>
              </a:ext>
            </a:extLst>
          </p:cNvPr>
          <p:cNvSpPr txBox="1">
            <a:spLocks noChangeArrowheads="1"/>
          </p:cNvSpPr>
          <p:nvPr/>
        </p:nvSpPr>
        <p:spPr bwMode="auto">
          <a:xfrm>
            <a:off x="10190743" y="1834664"/>
            <a:ext cx="1672287" cy="338554"/>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Log-rank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 = .768</a:t>
            </a:r>
          </a:p>
        </p:txBody>
      </p:sp>
      <p:sp>
        <p:nvSpPr>
          <p:cNvPr id="22" name="Rectangle 19">
            <a:extLst>
              <a:ext uri="{FF2B5EF4-FFF2-40B4-BE49-F238E27FC236}">
                <a16:creationId xmlns:a16="http://schemas.microsoft.com/office/drawing/2014/main" id="{1C467795-E641-4A5B-95E5-6FA668E0B439}"/>
              </a:ext>
            </a:extLst>
          </p:cNvPr>
          <p:cNvSpPr>
            <a:spLocks noChangeArrowheads="1"/>
          </p:cNvSpPr>
          <p:nvPr/>
        </p:nvSpPr>
        <p:spPr bwMode="auto">
          <a:xfrm>
            <a:off x="743335" y="5825925"/>
            <a:ext cx="10997226" cy="338328"/>
          </a:xfrm>
          <a:prstGeom prst="rect">
            <a:avLst/>
          </a:pr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2" name="TextBox 1">
            <a:extLst>
              <a:ext uri="{FF2B5EF4-FFF2-40B4-BE49-F238E27FC236}">
                <a16:creationId xmlns:a16="http://schemas.microsoft.com/office/drawing/2014/main" id="{A35BD7C2-1113-574F-AF47-52FBE2CA79E7}"/>
              </a:ext>
            </a:extLst>
          </p:cNvPr>
          <p:cNvSpPr txBox="1"/>
          <p:nvPr/>
        </p:nvSpPr>
        <p:spPr bwMode="auto">
          <a:xfrm rot="16200000">
            <a:off x="3412715" y="2893621"/>
            <a:ext cx="15122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Probability of DFS</a:t>
            </a:r>
          </a:p>
        </p:txBody>
      </p:sp>
      <p:sp>
        <p:nvSpPr>
          <p:cNvPr id="30" name="TextBox 29">
            <a:extLst>
              <a:ext uri="{FF2B5EF4-FFF2-40B4-BE49-F238E27FC236}">
                <a16:creationId xmlns:a16="http://schemas.microsoft.com/office/drawing/2014/main" id="{39C0605A-2A74-4D46-A49D-77F5F3A678E9}"/>
              </a:ext>
            </a:extLst>
          </p:cNvPr>
          <p:cNvSpPr txBox="1"/>
          <p:nvPr/>
        </p:nvSpPr>
        <p:spPr bwMode="auto">
          <a:xfrm rot="16200000">
            <a:off x="7522939" y="2862607"/>
            <a:ext cx="14408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Probability of OS</a:t>
            </a:r>
          </a:p>
        </p:txBody>
      </p:sp>
      <p:sp>
        <p:nvSpPr>
          <p:cNvPr id="31" name="TextBox 30">
            <a:extLst>
              <a:ext uri="{FF2B5EF4-FFF2-40B4-BE49-F238E27FC236}">
                <a16:creationId xmlns:a16="http://schemas.microsoft.com/office/drawing/2014/main" id="{108037A8-135A-0141-B796-FE49CD56E023}"/>
              </a:ext>
            </a:extLst>
          </p:cNvPr>
          <p:cNvSpPr txBox="1"/>
          <p:nvPr/>
        </p:nvSpPr>
        <p:spPr bwMode="auto">
          <a:xfrm>
            <a:off x="5299752" y="4450518"/>
            <a:ext cx="20464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Yr Since Initial Treatment</a:t>
            </a:r>
          </a:p>
        </p:txBody>
      </p:sp>
      <p:sp>
        <p:nvSpPr>
          <p:cNvPr id="32" name="TextBox 31">
            <a:extLst>
              <a:ext uri="{FF2B5EF4-FFF2-40B4-BE49-F238E27FC236}">
                <a16:creationId xmlns:a16="http://schemas.microsoft.com/office/drawing/2014/main" id="{E740946C-AC4B-D749-B5CD-6BEA1EBB4E69}"/>
              </a:ext>
            </a:extLst>
          </p:cNvPr>
          <p:cNvSpPr txBox="1"/>
          <p:nvPr/>
        </p:nvSpPr>
        <p:spPr bwMode="auto">
          <a:xfrm>
            <a:off x="9306342" y="4450518"/>
            <a:ext cx="21164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Yr Since Initial Treatment</a:t>
            </a:r>
          </a:p>
        </p:txBody>
      </p:sp>
      <p:sp>
        <p:nvSpPr>
          <p:cNvPr id="88" name="TextBox 87">
            <a:extLst>
              <a:ext uri="{FF2B5EF4-FFF2-40B4-BE49-F238E27FC236}">
                <a16:creationId xmlns:a16="http://schemas.microsoft.com/office/drawing/2014/main" id="{9DB5F22B-E680-664F-82B4-6128558F51B2}"/>
              </a:ext>
            </a:extLst>
          </p:cNvPr>
          <p:cNvSpPr txBox="1"/>
          <p:nvPr/>
        </p:nvSpPr>
        <p:spPr bwMode="auto">
          <a:xfrm>
            <a:off x="4362364" y="400541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a:t>
            </a:r>
          </a:p>
        </p:txBody>
      </p:sp>
      <p:sp>
        <p:nvSpPr>
          <p:cNvPr id="89" name="TextBox 88">
            <a:extLst>
              <a:ext uri="{FF2B5EF4-FFF2-40B4-BE49-F238E27FC236}">
                <a16:creationId xmlns:a16="http://schemas.microsoft.com/office/drawing/2014/main" id="{864418B0-9A87-D04C-8529-20DAA9C46986}"/>
              </a:ext>
            </a:extLst>
          </p:cNvPr>
          <p:cNvSpPr txBox="1"/>
          <p:nvPr/>
        </p:nvSpPr>
        <p:spPr bwMode="auto">
          <a:xfrm>
            <a:off x="4226109" y="354533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0.2</a:t>
            </a:r>
          </a:p>
        </p:txBody>
      </p:sp>
      <p:sp>
        <p:nvSpPr>
          <p:cNvPr id="90" name="TextBox 89">
            <a:extLst>
              <a:ext uri="{FF2B5EF4-FFF2-40B4-BE49-F238E27FC236}">
                <a16:creationId xmlns:a16="http://schemas.microsoft.com/office/drawing/2014/main" id="{D902CAC8-7664-7A47-9B53-E4D4E5CAF9B0}"/>
              </a:ext>
            </a:extLst>
          </p:cNvPr>
          <p:cNvSpPr txBox="1"/>
          <p:nvPr/>
        </p:nvSpPr>
        <p:spPr bwMode="auto">
          <a:xfrm>
            <a:off x="4226109" y="311281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0.4</a:t>
            </a:r>
          </a:p>
        </p:txBody>
      </p:sp>
      <p:sp>
        <p:nvSpPr>
          <p:cNvPr id="91" name="TextBox 90">
            <a:extLst>
              <a:ext uri="{FF2B5EF4-FFF2-40B4-BE49-F238E27FC236}">
                <a16:creationId xmlns:a16="http://schemas.microsoft.com/office/drawing/2014/main" id="{59B22B59-17A1-314F-941E-55A3BDFB3339}"/>
              </a:ext>
            </a:extLst>
          </p:cNvPr>
          <p:cNvSpPr txBox="1"/>
          <p:nvPr/>
        </p:nvSpPr>
        <p:spPr bwMode="auto">
          <a:xfrm>
            <a:off x="4226109" y="265354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0.6</a:t>
            </a:r>
          </a:p>
        </p:txBody>
      </p:sp>
      <p:sp>
        <p:nvSpPr>
          <p:cNvPr id="92" name="TextBox 91">
            <a:extLst>
              <a:ext uri="{FF2B5EF4-FFF2-40B4-BE49-F238E27FC236}">
                <a16:creationId xmlns:a16="http://schemas.microsoft.com/office/drawing/2014/main" id="{D4035A24-F9BE-DE49-8E4A-70BA5EA1FF95}"/>
              </a:ext>
            </a:extLst>
          </p:cNvPr>
          <p:cNvSpPr txBox="1"/>
          <p:nvPr/>
        </p:nvSpPr>
        <p:spPr bwMode="auto">
          <a:xfrm>
            <a:off x="4226109" y="219621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0.8</a:t>
            </a:r>
          </a:p>
        </p:txBody>
      </p:sp>
      <p:sp>
        <p:nvSpPr>
          <p:cNvPr id="93" name="TextBox 92">
            <a:extLst>
              <a:ext uri="{FF2B5EF4-FFF2-40B4-BE49-F238E27FC236}">
                <a16:creationId xmlns:a16="http://schemas.microsoft.com/office/drawing/2014/main" id="{25588321-C0CE-CE4D-9E33-3DCE2D9590D4}"/>
              </a:ext>
            </a:extLst>
          </p:cNvPr>
          <p:cNvSpPr txBox="1"/>
          <p:nvPr/>
        </p:nvSpPr>
        <p:spPr bwMode="auto">
          <a:xfrm>
            <a:off x="4226109" y="174508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a:t>
            </a:r>
          </a:p>
        </p:txBody>
      </p:sp>
      <p:sp>
        <p:nvSpPr>
          <p:cNvPr id="3" name="Freeform 2">
            <a:extLst>
              <a:ext uri="{FF2B5EF4-FFF2-40B4-BE49-F238E27FC236}">
                <a16:creationId xmlns:a16="http://schemas.microsoft.com/office/drawing/2014/main" id="{D9DE66BA-AC3C-0D4E-8664-9DB77FB8E292}"/>
              </a:ext>
            </a:extLst>
          </p:cNvPr>
          <p:cNvSpPr/>
          <p:nvPr/>
        </p:nvSpPr>
        <p:spPr bwMode="auto">
          <a:xfrm>
            <a:off x="4643333" y="1885578"/>
            <a:ext cx="3313508" cy="2296251"/>
          </a:xfrm>
          <a:custGeom>
            <a:avLst/>
            <a:gdLst>
              <a:gd name="connsiteX0" fmla="*/ 0 w 3276258"/>
              <a:gd name="connsiteY0" fmla="*/ 0 h 2296251"/>
              <a:gd name="connsiteX1" fmla="*/ 0 w 3276258"/>
              <a:gd name="connsiteY1" fmla="*/ 2296251 h 2296251"/>
              <a:gd name="connsiteX2" fmla="*/ 3276258 w 3276258"/>
              <a:gd name="connsiteY2" fmla="*/ 2296251 h 2296251"/>
            </a:gdLst>
            <a:ahLst/>
            <a:cxnLst>
              <a:cxn ang="0">
                <a:pos x="connsiteX0" y="connsiteY0"/>
              </a:cxn>
              <a:cxn ang="0">
                <a:pos x="connsiteX1" y="connsiteY1"/>
              </a:cxn>
              <a:cxn ang="0">
                <a:pos x="connsiteX2" y="connsiteY2"/>
              </a:cxn>
            </a:cxnLst>
            <a:rect l="l" t="t" r="r" b="b"/>
            <a:pathLst>
              <a:path w="3276258" h="2296251">
                <a:moveTo>
                  <a:pt x="0" y="0"/>
                </a:moveTo>
                <a:lnTo>
                  <a:pt x="0" y="2296251"/>
                </a:lnTo>
                <a:lnTo>
                  <a:pt x="3276258" y="2296251"/>
                </a:lnTo>
              </a:path>
            </a:pathLst>
          </a:custGeom>
          <a:noFill/>
          <a:ln w="28575">
            <a:solidFill>
              <a:schemeClr val="bg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94" name="Freeform 93">
            <a:extLst>
              <a:ext uri="{FF2B5EF4-FFF2-40B4-BE49-F238E27FC236}">
                <a16:creationId xmlns:a16="http://schemas.microsoft.com/office/drawing/2014/main" id="{E53D93F5-101C-CA45-B4BA-3F462CF68293}"/>
              </a:ext>
            </a:extLst>
          </p:cNvPr>
          <p:cNvSpPr/>
          <p:nvPr/>
        </p:nvSpPr>
        <p:spPr bwMode="auto">
          <a:xfrm>
            <a:off x="8687332" y="1882180"/>
            <a:ext cx="3298291" cy="2296251"/>
          </a:xfrm>
          <a:custGeom>
            <a:avLst/>
            <a:gdLst>
              <a:gd name="connsiteX0" fmla="*/ 0 w 3276258"/>
              <a:gd name="connsiteY0" fmla="*/ 0 h 2296251"/>
              <a:gd name="connsiteX1" fmla="*/ 0 w 3276258"/>
              <a:gd name="connsiteY1" fmla="*/ 2296251 h 2296251"/>
              <a:gd name="connsiteX2" fmla="*/ 3276258 w 3276258"/>
              <a:gd name="connsiteY2" fmla="*/ 2296251 h 2296251"/>
            </a:gdLst>
            <a:ahLst/>
            <a:cxnLst>
              <a:cxn ang="0">
                <a:pos x="connsiteX0" y="connsiteY0"/>
              </a:cxn>
              <a:cxn ang="0">
                <a:pos x="connsiteX1" y="connsiteY1"/>
              </a:cxn>
              <a:cxn ang="0">
                <a:pos x="connsiteX2" y="connsiteY2"/>
              </a:cxn>
            </a:cxnLst>
            <a:rect l="l" t="t" r="r" b="b"/>
            <a:pathLst>
              <a:path w="3276258" h="2296251">
                <a:moveTo>
                  <a:pt x="0" y="0"/>
                </a:moveTo>
                <a:lnTo>
                  <a:pt x="0" y="2296251"/>
                </a:lnTo>
                <a:lnTo>
                  <a:pt x="3276258" y="2296251"/>
                </a:lnTo>
              </a:path>
            </a:pathLst>
          </a:custGeom>
          <a:noFill/>
          <a:ln w="28575">
            <a:solidFill>
              <a:schemeClr val="bg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95" name="TextBox 94">
            <a:extLst>
              <a:ext uri="{FF2B5EF4-FFF2-40B4-BE49-F238E27FC236}">
                <a16:creationId xmlns:a16="http://schemas.microsoft.com/office/drawing/2014/main" id="{B878EDC7-380E-6F4A-8AFC-0015AE0AF250}"/>
              </a:ext>
            </a:extLst>
          </p:cNvPr>
          <p:cNvSpPr txBox="1"/>
          <p:nvPr/>
        </p:nvSpPr>
        <p:spPr bwMode="auto">
          <a:xfrm>
            <a:off x="8418879" y="402724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a:t>
            </a:r>
          </a:p>
        </p:txBody>
      </p:sp>
      <p:sp>
        <p:nvSpPr>
          <p:cNvPr id="96" name="TextBox 95">
            <a:extLst>
              <a:ext uri="{FF2B5EF4-FFF2-40B4-BE49-F238E27FC236}">
                <a16:creationId xmlns:a16="http://schemas.microsoft.com/office/drawing/2014/main" id="{4F944ACE-2ED8-1844-B155-6A9B51975B15}"/>
              </a:ext>
            </a:extLst>
          </p:cNvPr>
          <p:cNvSpPr txBox="1"/>
          <p:nvPr/>
        </p:nvSpPr>
        <p:spPr bwMode="auto">
          <a:xfrm>
            <a:off x="8282624" y="356716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0.2</a:t>
            </a:r>
          </a:p>
        </p:txBody>
      </p:sp>
      <p:sp>
        <p:nvSpPr>
          <p:cNvPr id="97" name="TextBox 96">
            <a:extLst>
              <a:ext uri="{FF2B5EF4-FFF2-40B4-BE49-F238E27FC236}">
                <a16:creationId xmlns:a16="http://schemas.microsoft.com/office/drawing/2014/main" id="{E243203A-9B3B-2946-A283-0D0221DD3AB6}"/>
              </a:ext>
            </a:extLst>
          </p:cNvPr>
          <p:cNvSpPr txBox="1"/>
          <p:nvPr/>
        </p:nvSpPr>
        <p:spPr bwMode="auto">
          <a:xfrm>
            <a:off x="8282624" y="313464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0.4</a:t>
            </a:r>
          </a:p>
        </p:txBody>
      </p:sp>
      <p:sp>
        <p:nvSpPr>
          <p:cNvPr id="98" name="TextBox 97">
            <a:extLst>
              <a:ext uri="{FF2B5EF4-FFF2-40B4-BE49-F238E27FC236}">
                <a16:creationId xmlns:a16="http://schemas.microsoft.com/office/drawing/2014/main" id="{8ABFD9EC-D70F-2845-97FA-574B1FA5DCFB}"/>
              </a:ext>
            </a:extLst>
          </p:cNvPr>
          <p:cNvSpPr txBox="1"/>
          <p:nvPr/>
        </p:nvSpPr>
        <p:spPr bwMode="auto">
          <a:xfrm>
            <a:off x="8282624" y="267537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0.6</a:t>
            </a:r>
          </a:p>
        </p:txBody>
      </p:sp>
      <p:sp>
        <p:nvSpPr>
          <p:cNvPr id="99" name="TextBox 98">
            <a:extLst>
              <a:ext uri="{FF2B5EF4-FFF2-40B4-BE49-F238E27FC236}">
                <a16:creationId xmlns:a16="http://schemas.microsoft.com/office/drawing/2014/main" id="{895AB010-39B9-E843-801E-E09253A942B3}"/>
              </a:ext>
            </a:extLst>
          </p:cNvPr>
          <p:cNvSpPr txBox="1"/>
          <p:nvPr/>
        </p:nvSpPr>
        <p:spPr bwMode="auto">
          <a:xfrm>
            <a:off x="8282624" y="221804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0.8</a:t>
            </a:r>
          </a:p>
        </p:txBody>
      </p:sp>
      <p:sp>
        <p:nvSpPr>
          <p:cNvPr id="100" name="TextBox 99">
            <a:extLst>
              <a:ext uri="{FF2B5EF4-FFF2-40B4-BE49-F238E27FC236}">
                <a16:creationId xmlns:a16="http://schemas.microsoft.com/office/drawing/2014/main" id="{68C7FB11-20CC-BC4A-B253-08CB260C50B2}"/>
              </a:ext>
            </a:extLst>
          </p:cNvPr>
          <p:cNvSpPr txBox="1"/>
          <p:nvPr/>
        </p:nvSpPr>
        <p:spPr bwMode="auto">
          <a:xfrm>
            <a:off x="8282624" y="176691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a:t>
            </a:r>
          </a:p>
        </p:txBody>
      </p:sp>
      <p:cxnSp>
        <p:nvCxnSpPr>
          <p:cNvPr id="101" name="Straight Connector 100">
            <a:extLst>
              <a:ext uri="{FF2B5EF4-FFF2-40B4-BE49-F238E27FC236}">
                <a16:creationId xmlns:a16="http://schemas.microsoft.com/office/drawing/2014/main" id="{3D3894D7-A5B1-B745-9BCE-BC5D2F608F1B}"/>
              </a:ext>
            </a:extLst>
          </p:cNvPr>
          <p:cNvCxnSpPr>
            <a:cxnSpLocks/>
          </p:cNvCxnSpPr>
          <p:nvPr/>
        </p:nvCxnSpPr>
        <p:spPr bwMode="auto">
          <a:xfrm flipH="1">
            <a:off x="4580238" y="1889678"/>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DAFDA87-4961-924F-A672-460BA39261EA}"/>
              </a:ext>
            </a:extLst>
          </p:cNvPr>
          <p:cNvCxnSpPr>
            <a:cxnSpLocks/>
          </p:cNvCxnSpPr>
          <p:nvPr/>
        </p:nvCxnSpPr>
        <p:spPr bwMode="auto">
          <a:xfrm flipH="1">
            <a:off x="4572038" y="2359873"/>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E2820498-DF95-7B4C-9BDF-C2C8DE882378}"/>
              </a:ext>
            </a:extLst>
          </p:cNvPr>
          <p:cNvCxnSpPr>
            <a:cxnSpLocks/>
          </p:cNvCxnSpPr>
          <p:nvPr/>
        </p:nvCxnSpPr>
        <p:spPr bwMode="auto">
          <a:xfrm flipH="1">
            <a:off x="4580238" y="2817063"/>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3807E7E4-CBB9-174B-8AC6-2F01B673FDB6}"/>
              </a:ext>
            </a:extLst>
          </p:cNvPr>
          <p:cNvCxnSpPr>
            <a:cxnSpLocks/>
          </p:cNvCxnSpPr>
          <p:nvPr/>
        </p:nvCxnSpPr>
        <p:spPr bwMode="auto">
          <a:xfrm flipH="1">
            <a:off x="4572038" y="3258555"/>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B370248-EC28-FD44-9229-99831EF05C67}"/>
              </a:ext>
            </a:extLst>
          </p:cNvPr>
          <p:cNvCxnSpPr>
            <a:cxnSpLocks/>
          </p:cNvCxnSpPr>
          <p:nvPr/>
        </p:nvCxnSpPr>
        <p:spPr bwMode="auto">
          <a:xfrm flipH="1">
            <a:off x="4580238" y="3715745"/>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E1A4322B-FEEB-CF43-8CFB-1F7274A49102}"/>
              </a:ext>
            </a:extLst>
          </p:cNvPr>
          <p:cNvCxnSpPr>
            <a:cxnSpLocks/>
          </p:cNvCxnSpPr>
          <p:nvPr/>
        </p:nvCxnSpPr>
        <p:spPr bwMode="auto">
          <a:xfrm flipH="1">
            <a:off x="4580238" y="4179779"/>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A3DF6A0-AA80-A840-B42C-553DF8D3A91D}"/>
              </a:ext>
            </a:extLst>
          </p:cNvPr>
          <p:cNvCxnSpPr>
            <a:cxnSpLocks/>
          </p:cNvCxnSpPr>
          <p:nvPr/>
        </p:nvCxnSpPr>
        <p:spPr bwMode="auto">
          <a:xfrm flipH="1">
            <a:off x="8625070" y="1885578"/>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0740780-786D-2140-8577-A7900E23C157}"/>
              </a:ext>
            </a:extLst>
          </p:cNvPr>
          <p:cNvCxnSpPr>
            <a:cxnSpLocks/>
          </p:cNvCxnSpPr>
          <p:nvPr/>
        </p:nvCxnSpPr>
        <p:spPr bwMode="auto">
          <a:xfrm flipH="1">
            <a:off x="8616870" y="2355773"/>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2639A1BD-9EFE-DB4B-8AEA-8E01E8DEC70B}"/>
              </a:ext>
            </a:extLst>
          </p:cNvPr>
          <p:cNvCxnSpPr>
            <a:cxnSpLocks/>
          </p:cNvCxnSpPr>
          <p:nvPr/>
        </p:nvCxnSpPr>
        <p:spPr bwMode="auto">
          <a:xfrm flipH="1">
            <a:off x="8625070" y="2812963"/>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021BCEED-FB09-6647-B7E7-BD7215DF3C87}"/>
              </a:ext>
            </a:extLst>
          </p:cNvPr>
          <p:cNvCxnSpPr>
            <a:cxnSpLocks/>
          </p:cNvCxnSpPr>
          <p:nvPr/>
        </p:nvCxnSpPr>
        <p:spPr bwMode="auto">
          <a:xfrm flipH="1">
            <a:off x="8616870" y="3254455"/>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D2D6B0A-9FF3-3746-B665-CD40D612600D}"/>
              </a:ext>
            </a:extLst>
          </p:cNvPr>
          <p:cNvCxnSpPr>
            <a:cxnSpLocks/>
          </p:cNvCxnSpPr>
          <p:nvPr/>
        </p:nvCxnSpPr>
        <p:spPr bwMode="auto">
          <a:xfrm flipH="1">
            <a:off x="8625070" y="3711645"/>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3F3A56E1-AB10-9C48-994D-BEB336161C14}"/>
              </a:ext>
            </a:extLst>
          </p:cNvPr>
          <p:cNvCxnSpPr>
            <a:cxnSpLocks/>
          </p:cNvCxnSpPr>
          <p:nvPr/>
        </p:nvCxnSpPr>
        <p:spPr bwMode="auto">
          <a:xfrm flipH="1">
            <a:off x="8625070" y="4175679"/>
            <a:ext cx="70463" cy="0"/>
          </a:xfrm>
          <a:prstGeom prst="line">
            <a:avLst/>
          </a:prstGeom>
          <a:noFill/>
          <a:ln w="28575" cap="flat" cmpd="sng" algn="ctr">
            <a:solidFill>
              <a:schemeClr val="bg1"/>
            </a:solidFill>
            <a:prstDash val="solid"/>
            <a:round/>
            <a:headEnd type="none" w="med" len="med"/>
            <a:tailEnd type="none" w="med" len="med"/>
          </a:ln>
          <a:effectLst/>
        </p:spPr>
      </p:cxnSp>
      <p:sp>
        <p:nvSpPr>
          <p:cNvPr id="113" name="TextBox 112">
            <a:extLst>
              <a:ext uri="{FF2B5EF4-FFF2-40B4-BE49-F238E27FC236}">
                <a16:creationId xmlns:a16="http://schemas.microsoft.com/office/drawing/2014/main" id="{25759A56-4220-454B-AA39-D504B5BBAE0E}"/>
              </a:ext>
            </a:extLst>
          </p:cNvPr>
          <p:cNvSpPr txBox="1"/>
          <p:nvPr/>
        </p:nvSpPr>
        <p:spPr bwMode="auto">
          <a:xfrm>
            <a:off x="4516030" y="420691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a:t>
            </a:r>
          </a:p>
        </p:txBody>
      </p:sp>
      <p:sp>
        <p:nvSpPr>
          <p:cNvPr id="114" name="TextBox 113">
            <a:extLst>
              <a:ext uri="{FF2B5EF4-FFF2-40B4-BE49-F238E27FC236}">
                <a16:creationId xmlns:a16="http://schemas.microsoft.com/office/drawing/2014/main" id="{2555EE59-5AED-6C4F-BD25-E2A63D350531}"/>
              </a:ext>
            </a:extLst>
          </p:cNvPr>
          <p:cNvSpPr txBox="1"/>
          <p:nvPr/>
        </p:nvSpPr>
        <p:spPr bwMode="auto">
          <a:xfrm>
            <a:off x="5171150" y="420691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a:t>
            </a:r>
          </a:p>
        </p:txBody>
      </p:sp>
      <p:sp>
        <p:nvSpPr>
          <p:cNvPr id="115" name="TextBox 114">
            <a:extLst>
              <a:ext uri="{FF2B5EF4-FFF2-40B4-BE49-F238E27FC236}">
                <a16:creationId xmlns:a16="http://schemas.microsoft.com/office/drawing/2014/main" id="{BD1BA594-8AF4-654B-AC5A-24DDCD5523F4}"/>
              </a:ext>
            </a:extLst>
          </p:cNvPr>
          <p:cNvSpPr txBox="1"/>
          <p:nvPr/>
        </p:nvSpPr>
        <p:spPr bwMode="auto">
          <a:xfrm>
            <a:off x="5827578" y="420691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a:t>
            </a:r>
          </a:p>
        </p:txBody>
      </p:sp>
      <p:sp>
        <p:nvSpPr>
          <p:cNvPr id="116" name="TextBox 115">
            <a:extLst>
              <a:ext uri="{FF2B5EF4-FFF2-40B4-BE49-F238E27FC236}">
                <a16:creationId xmlns:a16="http://schemas.microsoft.com/office/drawing/2014/main" id="{62F2B973-6A60-BD4F-B378-4B793622ABDE}"/>
              </a:ext>
            </a:extLst>
          </p:cNvPr>
          <p:cNvSpPr txBox="1"/>
          <p:nvPr/>
        </p:nvSpPr>
        <p:spPr bwMode="auto">
          <a:xfrm>
            <a:off x="6485843" y="420691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3</a:t>
            </a:r>
          </a:p>
        </p:txBody>
      </p:sp>
      <p:sp>
        <p:nvSpPr>
          <p:cNvPr id="117" name="TextBox 116">
            <a:extLst>
              <a:ext uri="{FF2B5EF4-FFF2-40B4-BE49-F238E27FC236}">
                <a16:creationId xmlns:a16="http://schemas.microsoft.com/office/drawing/2014/main" id="{29A3A8DB-EC01-8145-A900-6660528A74BD}"/>
              </a:ext>
            </a:extLst>
          </p:cNvPr>
          <p:cNvSpPr txBox="1"/>
          <p:nvPr/>
        </p:nvSpPr>
        <p:spPr bwMode="auto">
          <a:xfrm>
            <a:off x="7122397" y="420691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a:t>
            </a:r>
          </a:p>
        </p:txBody>
      </p:sp>
      <p:sp>
        <p:nvSpPr>
          <p:cNvPr id="118" name="TextBox 117">
            <a:extLst>
              <a:ext uri="{FF2B5EF4-FFF2-40B4-BE49-F238E27FC236}">
                <a16:creationId xmlns:a16="http://schemas.microsoft.com/office/drawing/2014/main" id="{80F71F21-DB3B-0B4C-8E0E-3D9D2F031413}"/>
              </a:ext>
            </a:extLst>
          </p:cNvPr>
          <p:cNvSpPr txBox="1"/>
          <p:nvPr/>
        </p:nvSpPr>
        <p:spPr bwMode="auto">
          <a:xfrm>
            <a:off x="7778049" y="420691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a:t>
            </a:r>
          </a:p>
        </p:txBody>
      </p:sp>
      <p:sp>
        <p:nvSpPr>
          <p:cNvPr id="119" name="TextBox 118">
            <a:extLst>
              <a:ext uri="{FF2B5EF4-FFF2-40B4-BE49-F238E27FC236}">
                <a16:creationId xmlns:a16="http://schemas.microsoft.com/office/drawing/2014/main" id="{20E0A472-8D8E-1B4C-B2CE-6DAA2D275DBE}"/>
              </a:ext>
            </a:extLst>
          </p:cNvPr>
          <p:cNvSpPr txBox="1"/>
          <p:nvPr/>
        </p:nvSpPr>
        <p:spPr bwMode="auto">
          <a:xfrm>
            <a:off x="8542752" y="420828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a:t>
            </a:r>
          </a:p>
        </p:txBody>
      </p:sp>
      <p:sp>
        <p:nvSpPr>
          <p:cNvPr id="120" name="TextBox 119">
            <a:extLst>
              <a:ext uri="{FF2B5EF4-FFF2-40B4-BE49-F238E27FC236}">
                <a16:creationId xmlns:a16="http://schemas.microsoft.com/office/drawing/2014/main" id="{2693ADDA-758F-2347-A154-7D339D6BD840}"/>
              </a:ext>
            </a:extLst>
          </p:cNvPr>
          <p:cNvSpPr txBox="1"/>
          <p:nvPr/>
        </p:nvSpPr>
        <p:spPr bwMode="auto">
          <a:xfrm>
            <a:off x="9197872" y="420828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a:t>
            </a:r>
          </a:p>
        </p:txBody>
      </p:sp>
      <p:sp>
        <p:nvSpPr>
          <p:cNvPr id="121" name="TextBox 120">
            <a:extLst>
              <a:ext uri="{FF2B5EF4-FFF2-40B4-BE49-F238E27FC236}">
                <a16:creationId xmlns:a16="http://schemas.microsoft.com/office/drawing/2014/main" id="{4FD9EAD7-A4DC-F244-BCEF-2875F03FC2CB}"/>
              </a:ext>
            </a:extLst>
          </p:cNvPr>
          <p:cNvSpPr txBox="1"/>
          <p:nvPr/>
        </p:nvSpPr>
        <p:spPr bwMode="auto">
          <a:xfrm>
            <a:off x="9854300" y="420828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a:t>
            </a:r>
          </a:p>
        </p:txBody>
      </p:sp>
      <p:sp>
        <p:nvSpPr>
          <p:cNvPr id="122" name="TextBox 121">
            <a:extLst>
              <a:ext uri="{FF2B5EF4-FFF2-40B4-BE49-F238E27FC236}">
                <a16:creationId xmlns:a16="http://schemas.microsoft.com/office/drawing/2014/main" id="{5DA97E95-1B64-6B47-A21F-08B5BC5B52E6}"/>
              </a:ext>
            </a:extLst>
          </p:cNvPr>
          <p:cNvSpPr txBox="1"/>
          <p:nvPr/>
        </p:nvSpPr>
        <p:spPr bwMode="auto">
          <a:xfrm>
            <a:off x="10512565" y="420828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3</a:t>
            </a:r>
          </a:p>
        </p:txBody>
      </p:sp>
      <p:sp>
        <p:nvSpPr>
          <p:cNvPr id="123" name="TextBox 122">
            <a:extLst>
              <a:ext uri="{FF2B5EF4-FFF2-40B4-BE49-F238E27FC236}">
                <a16:creationId xmlns:a16="http://schemas.microsoft.com/office/drawing/2014/main" id="{80A2259D-EBD7-0849-856F-F46DD4A9139B}"/>
              </a:ext>
            </a:extLst>
          </p:cNvPr>
          <p:cNvSpPr txBox="1"/>
          <p:nvPr/>
        </p:nvSpPr>
        <p:spPr bwMode="auto">
          <a:xfrm>
            <a:off x="11149119" y="420828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a:t>
            </a:r>
          </a:p>
        </p:txBody>
      </p:sp>
      <p:sp>
        <p:nvSpPr>
          <p:cNvPr id="124" name="TextBox 123">
            <a:extLst>
              <a:ext uri="{FF2B5EF4-FFF2-40B4-BE49-F238E27FC236}">
                <a16:creationId xmlns:a16="http://schemas.microsoft.com/office/drawing/2014/main" id="{094FE6F7-4012-FE48-8168-AECF388EF020}"/>
              </a:ext>
            </a:extLst>
          </p:cNvPr>
          <p:cNvSpPr txBox="1"/>
          <p:nvPr/>
        </p:nvSpPr>
        <p:spPr bwMode="auto">
          <a:xfrm>
            <a:off x="11804771" y="420828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a:t>
            </a:r>
          </a:p>
        </p:txBody>
      </p:sp>
      <p:cxnSp>
        <p:nvCxnSpPr>
          <p:cNvPr id="125" name="Straight Connector 124">
            <a:extLst>
              <a:ext uri="{FF2B5EF4-FFF2-40B4-BE49-F238E27FC236}">
                <a16:creationId xmlns:a16="http://schemas.microsoft.com/office/drawing/2014/main" id="{521B03AF-0A78-144A-9E49-9509948F9834}"/>
              </a:ext>
            </a:extLst>
          </p:cNvPr>
          <p:cNvCxnSpPr>
            <a:cxnSpLocks/>
          </p:cNvCxnSpPr>
          <p:nvPr/>
        </p:nvCxnSpPr>
        <p:spPr bwMode="auto">
          <a:xfrm>
            <a:off x="4646601" y="4180072"/>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63818BA7-F6FC-3641-B4B4-AB47F5B47B31}"/>
              </a:ext>
            </a:extLst>
          </p:cNvPr>
          <p:cNvCxnSpPr>
            <a:cxnSpLocks/>
          </p:cNvCxnSpPr>
          <p:nvPr/>
        </p:nvCxnSpPr>
        <p:spPr bwMode="auto">
          <a:xfrm>
            <a:off x="5303356" y="4180072"/>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725C25A-5C98-CA42-BB95-0E483DF668D3}"/>
              </a:ext>
            </a:extLst>
          </p:cNvPr>
          <p:cNvCxnSpPr>
            <a:cxnSpLocks/>
          </p:cNvCxnSpPr>
          <p:nvPr/>
        </p:nvCxnSpPr>
        <p:spPr bwMode="auto">
          <a:xfrm>
            <a:off x="5955327" y="4180072"/>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2F636B5-E1A6-BF47-B4A5-2566773C14AF}"/>
              </a:ext>
            </a:extLst>
          </p:cNvPr>
          <p:cNvCxnSpPr>
            <a:cxnSpLocks/>
          </p:cNvCxnSpPr>
          <p:nvPr/>
        </p:nvCxnSpPr>
        <p:spPr bwMode="auto">
          <a:xfrm>
            <a:off x="6612082" y="4180072"/>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88E3D2F5-11E4-DA48-AA4D-3BA94440ED5C}"/>
              </a:ext>
            </a:extLst>
          </p:cNvPr>
          <p:cNvCxnSpPr>
            <a:cxnSpLocks/>
          </p:cNvCxnSpPr>
          <p:nvPr/>
        </p:nvCxnSpPr>
        <p:spPr bwMode="auto">
          <a:xfrm>
            <a:off x="7262836" y="4180072"/>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0F2DF316-A60C-7D47-BC3A-8B6F79058DDE}"/>
              </a:ext>
            </a:extLst>
          </p:cNvPr>
          <p:cNvCxnSpPr>
            <a:cxnSpLocks/>
          </p:cNvCxnSpPr>
          <p:nvPr/>
        </p:nvCxnSpPr>
        <p:spPr bwMode="auto">
          <a:xfrm>
            <a:off x="7919591" y="4180072"/>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ADFE568E-9162-5E46-8867-0015F7C3DC58}"/>
              </a:ext>
            </a:extLst>
          </p:cNvPr>
          <p:cNvCxnSpPr>
            <a:cxnSpLocks/>
          </p:cNvCxnSpPr>
          <p:nvPr/>
        </p:nvCxnSpPr>
        <p:spPr bwMode="auto">
          <a:xfrm>
            <a:off x="8687978" y="4180072"/>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9539682D-C624-FE4E-8748-F5C12167B443}"/>
              </a:ext>
            </a:extLst>
          </p:cNvPr>
          <p:cNvCxnSpPr>
            <a:cxnSpLocks/>
          </p:cNvCxnSpPr>
          <p:nvPr/>
        </p:nvCxnSpPr>
        <p:spPr bwMode="auto">
          <a:xfrm>
            <a:off x="9344733" y="4180072"/>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FE8F0A89-2E65-B94F-A462-6D19ED06C6E5}"/>
              </a:ext>
            </a:extLst>
          </p:cNvPr>
          <p:cNvCxnSpPr>
            <a:cxnSpLocks/>
          </p:cNvCxnSpPr>
          <p:nvPr/>
        </p:nvCxnSpPr>
        <p:spPr bwMode="auto">
          <a:xfrm>
            <a:off x="9996704" y="4180072"/>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98BA8C25-DADD-3A48-9968-E1B47BDBFE4F}"/>
              </a:ext>
            </a:extLst>
          </p:cNvPr>
          <p:cNvCxnSpPr>
            <a:cxnSpLocks/>
          </p:cNvCxnSpPr>
          <p:nvPr/>
        </p:nvCxnSpPr>
        <p:spPr bwMode="auto">
          <a:xfrm>
            <a:off x="10653459" y="4180072"/>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98126B8D-F7EA-C04A-9B8E-EC4A1D2B2EF7}"/>
              </a:ext>
            </a:extLst>
          </p:cNvPr>
          <p:cNvCxnSpPr>
            <a:cxnSpLocks/>
          </p:cNvCxnSpPr>
          <p:nvPr/>
        </p:nvCxnSpPr>
        <p:spPr bwMode="auto">
          <a:xfrm>
            <a:off x="11304213" y="4180072"/>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99F68437-6BFD-9D47-B2BA-DF113EC9025C}"/>
              </a:ext>
            </a:extLst>
          </p:cNvPr>
          <p:cNvCxnSpPr>
            <a:cxnSpLocks/>
          </p:cNvCxnSpPr>
          <p:nvPr/>
        </p:nvCxnSpPr>
        <p:spPr bwMode="auto">
          <a:xfrm>
            <a:off x="11960968" y="4180072"/>
            <a:ext cx="0" cy="70063"/>
          </a:xfrm>
          <a:prstGeom prst="line">
            <a:avLst/>
          </a:prstGeom>
          <a:noFill/>
          <a:ln w="28575" cap="flat" cmpd="sng" algn="ctr">
            <a:solidFill>
              <a:schemeClr val="bg1"/>
            </a:solidFill>
            <a:prstDash val="solid"/>
            <a:round/>
            <a:headEnd type="none" w="med" len="med"/>
            <a:tailEnd type="none" w="med" len="med"/>
          </a:ln>
          <a:effectLst/>
        </p:spPr>
      </p:cxnSp>
      <p:grpSp>
        <p:nvGrpSpPr>
          <p:cNvPr id="141" name="Group 140">
            <a:extLst>
              <a:ext uri="{FF2B5EF4-FFF2-40B4-BE49-F238E27FC236}">
                <a16:creationId xmlns:a16="http://schemas.microsoft.com/office/drawing/2014/main" id="{F5C67A70-D394-4743-9927-00E9DF77BB89}"/>
              </a:ext>
            </a:extLst>
          </p:cNvPr>
          <p:cNvGrpSpPr/>
          <p:nvPr/>
        </p:nvGrpSpPr>
        <p:grpSpPr>
          <a:xfrm>
            <a:off x="4750878" y="1925346"/>
            <a:ext cx="3122367" cy="1158765"/>
            <a:chOff x="4777820" y="1995682"/>
            <a:chExt cx="9779560" cy="3638924"/>
          </a:xfrm>
        </p:grpSpPr>
        <p:sp>
          <p:nvSpPr>
            <p:cNvPr id="142" name="Freeform 141">
              <a:extLst>
                <a:ext uri="{FF2B5EF4-FFF2-40B4-BE49-F238E27FC236}">
                  <a16:creationId xmlns:a16="http://schemas.microsoft.com/office/drawing/2014/main" id="{3B8C12BF-C64B-9D40-B05E-8C121221A730}"/>
                </a:ext>
              </a:extLst>
            </p:cNvPr>
            <p:cNvSpPr/>
            <p:nvPr/>
          </p:nvSpPr>
          <p:spPr bwMode="auto">
            <a:xfrm>
              <a:off x="4777820" y="1995682"/>
              <a:ext cx="2565400" cy="2003425"/>
            </a:xfrm>
            <a:custGeom>
              <a:avLst/>
              <a:gdLst>
                <a:gd name="connsiteX0" fmla="*/ 0 w 2565400"/>
                <a:gd name="connsiteY0" fmla="*/ 0 h 2003425"/>
                <a:gd name="connsiteX1" fmla="*/ 0 w 2565400"/>
                <a:gd name="connsiteY1" fmla="*/ 0 h 2003425"/>
                <a:gd name="connsiteX2" fmla="*/ 73025 w 2565400"/>
                <a:gd name="connsiteY2" fmla="*/ 0 h 2003425"/>
                <a:gd name="connsiteX3" fmla="*/ 73025 w 2565400"/>
                <a:gd name="connsiteY3" fmla="*/ 85725 h 2003425"/>
                <a:gd name="connsiteX4" fmla="*/ 101600 w 2565400"/>
                <a:gd name="connsiteY4" fmla="*/ 85725 h 2003425"/>
                <a:gd name="connsiteX5" fmla="*/ 101600 w 2565400"/>
                <a:gd name="connsiteY5" fmla="*/ 158750 h 2003425"/>
                <a:gd name="connsiteX6" fmla="*/ 203200 w 2565400"/>
                <a:gd name="connsiteY6" fmla="*/ 158750 h 2003425"/>
                <a:gd name="connsiteX7" fmla="*/ 203200 w 2565400"/>
                <a:gd name="connsiteY7" fmla="*/ 250825 h 2003425"/>
                <a:gd name="connsiteX8" fmla="*/ 482600 w 2565400"/>
                <a:gd name="connsiteY8" fmla="*/ 250825 h 2003425"/>
                <a:gd name="connsiteX9" fmla="*/ 482600 w 2565400"/>
                <a:gd name="connsiteY9" fmla="*/ 336550 h 2003425"/>
                <a:gd name="connsiteX10" fmla="*/ 688975 w 2565400"/>
                <a:gd name="connsiteY10" fmla="*/ 336550 h 2003425"/>
                <a:gd name="connsiteX11" fmla="*/ 688975 w 2565400"/>
                <a:gd name="connsiteY11" fmla="*/ 473075 h 2003425"/>
                <a:gd name="connsiteX12" fmla="*/ 746125 w 2565400"/>
                <a:gd name="connsiteY12" fmla="*/ 473075 h 2003425"/>
                <a:gd name="connsiteX13" fmla="*/ 746125 w 2565400"/>
                <a:gd name="connsiteY13" fmla="*/ 552450 h 2003425"/>
                <a:gd name="connsiteX14" fmla="*/ 892175 w 2565400"/>
                <a:gd name="connsiteY14" fmla="*/ 552450 h 2003425"/>
                <a:gd name="connsiteX15" fmla="*/ 892175 w 2565400"/>
                <a:gd name="connsiteY15" fmla="*/ 790575 h 2003425"/>
                <a:gd name="connsiteX16" fmla="*/ 927100 w 2565400"/>
                <a:gd name="connsiteY16" fmla="*/ 790575 h 2003425"/>
                <a:gd name="connsiteX17" fmla="*/ 927100 w 2565400"/>
                <a:gd name="connsiteY17" fmla="*/ 854075 h 2003425"/>
                <a:gd name="connsiteX18" fmla="*/ 1016000 w 2565400"/>
                <a:gd name="connsiteY18" fmla="*/ 854075 h 2003425"/>
                <a:gd name="connsiteX19" fmla="*/ 1016000 w 2565400"/>
                <a:gd name="connsiteY19" fmla="*/ 930275 h 2003425"/>
                <a:gd name="connsiteX20" fmla="*/ 1216025 w 2565400"/>
                <a:gd name="connsiteY20" fmla="*/ 930275 h 2003425"/>
                <a:gd name="connsiteX21" fmla="*/ 1216025 w 2565400"/>
                <a:gd name="connsiteY21" fmla="*/ 1003300 h 2003425"/>
                <a:gd name="connsiteX22" fmla="*/ 1320800 w 2565400"/>
                <a:gd name="connsiteY22" fmla="*/ 1003300 h 2003425"/>
                <a:gd name="connsiteX23" fmla="*/ 1320800 w 2565400"/>
                <a:gd name="connsiteY23" fmla="*/ 1089025 h 2003425"/>
                <a:gd name="connsiteX24" fmla="*/ 1457325 w 2565400"/>
                <a:gd name="connsiteY24" fmla="*/ 1089025 h 2003425"/>
                <a:gd name="connsiteX25" fmla="*/ 1457325 w 2565400"/>
                <a:gd name="connsiteY25" fmla="*/ 1250950 h 2003425"/>
                <a:gd name="connsiteX26" fmla="*/ 1492250 w 2565400"/>
                <a:gd name="connsiteY26" fmla="*/ 1250950 h 2003425"/>
                <a:gd name="connsiteX27" fmla="*/ 1492250 w 2565400"/>
                <a:gd name="connsiteY27" fmla="*/ 1320800 h 2003425"/>
                <a:gd name="connsiteX28" fmla="*/ 1511300 w 2565400"/>
                <a:gd name="connsiteY28" fmla="*/ 1320800 h 2003425"/>
                <a:gd name="connsiteX29" fmla="*/ 1511300 w 2565400"/>
                <a:gd name="connsiteY29" fmla="*/ 1390650 h 2003425"/>
                <a:gd name="connsiteX30" fmla="*/ 1581150 w 2565400"/>
                <a:gd name="connsiteY30" fmla="*/ 1390650 h 2003425"/>
                <a:gd name="connsiteX31" fmla="*/ 1581150 w 2565400"/>
                <a:gd name="connsiteY31" fmla="*/ 1546225 h 2003425"/>
                <a:gd name="connsiteX32" fmla="*/ 1933575 w 2565400"/>
                <a:gd name="connsiteY32" fmla="*/ 1546225 h 2003425"/>
                <a:gd name="connsiteX33" fmla="*/ 1933575 w 2565400"/>
                <a:gd name="connsiteY33" fmla="*/ 1787525 h 2003425"/>
                <a:gd name="connsiteX34" fmla="*/ 1965325 w 2565400"/>
                <a:gd name="connsiteY34" fmla="*/ 1787525 h 2003425"/>
                <a:gd name="connsiteX35" fmla="*/ 2070100 w 2565400"/>
                <a:gd name="connsiteY35" fmla="*/ 1787525 h 2003425"/>
                <a:gd name="connsiteX36" fmla="*/ 2070100 w 2565400"/>
                <a:gd name="connsiteY36" fmla="*/ 1860550 h 2003425"/>
                <a:gd name="connsiteX37" fmla="*/ 2292350 w 2565400"/>
                <a:gd name="connsiteY37" fmla="*/ 1860550 h 2003425"/>
                <a:gd name="connsiteX38" fmla="*/ 2295525 w 2565400"/>
                <a:gd name="connsiteY38" fmla="*/ 1892300 h 2003425"/>
                <a:gd name="connsiteX39" fmla="*/ 2295525 w 2565400"/>
                <a:gd name="connsiteY39" fmla="*/ 2003425 h 2003425"/>
                <a:gd name="connsiteX40" fmla="*/ 2333625 w 2565400"/>
                <a:gd name="connsiteY40" fmla="*/ 2003425 h 2003425"/>
                <a:gd name="connsiteX41" fmla="*/ 2565400 w 2565400"/>
                <a:gd name="connsiteY41" fmla="*/ 2003425 h 200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565400" h="2003425">
                  <a:moveTo>
                    <a:pt x="0" y="0"/>
                  </a:moveTo>
                  <a:lnTo>
                    <a:pt x="0" y="0"/>
                  </a:lnTo>
                  <a:lnTo>
                    <a:pt x="73025" y="0"/>
                  </a:lnTo>
                  <a:lnTo>
                    <a:pt x="73025" y="85725"/>
                  </a:lnTo>
                  <a:lnTo>
                    <a:pt x="101600" y="85725"/>
                  </a:lnTo>
                  <a:lnTo>
                    <a:pt x="101600" y="158750"/>
                  </a:lnTo>
                  <a:lnTo>
                    <a:pt x="203200" y="158750"/>
                  </a:lnTo>
                  <a:lnTo>
                    <a:pt x="203200" y="250825"/>
                  </a:lnTo>
                  <a:lnTo>
                    <a:pt x="482600" y="250825"/>
                  </a:lnTo>
                  <a:lnTo>
                    <a:pt x="482600" y="336550"/>
                  </a:lnTo>
                  <a:lnTo>
                    <a:pt x="688975" y="336550"/>
                  </a:lnTo>
                  <a:lnTo>
                    <a:pt x="688975" y="473075"/>
                  </a:lnTo>
                  <a:lnTo>
                    <a:pt x="746125" y="473075"/>
                  </a:lnTo>
                  <a:lnTo>
                    <a:pt x="746125" y="552450"/>
                  </a:lnTo>
                  <a:lnTo>
                    <a:pt x="892175" y="552450"/>
                  </a:lnTo>
                  <a:lnTo>
                    <a:pt x="892175" y="790575"/>
                  </a:lnTo>
                  <a:lnTo>
                    <a:pt x="927100" y="790575"/>
                  </a:lnTo>
                  <a:lnTo>
                    <a:pt x="927100" y="854075"/>
                  </a:lnTo>
                  <a:lnTo>
                    <a:pt x="1016000" y="854075"/>
                  </a:lnTo>
                  <a:lnTo>
                    <a:pt x="1016000" y="930275"/>
                  </a:lnTo>
                  <a:lnTo>
                    <a:pt x="1216025" y="930275"/>
                  </a:lnTo>
                  <a:lnTo>
                    <a:pt x="1216025" y="1003300"/>
                  </a:lnTo>
                  <a:lnTo>
                    <a:pt x="1320800" y="1003300"/>
                  </a:lnTo>
                  <a:lnTo>
                    <a:pt x="1320800" y="1089025"/>
                  </a:lnTo>
                  <a:lnTo>
                    <a:pt x="1457325" y="1089025"/>
                  </a:lnTo>
                  <a:lnTo>
                    <a:pt x="1457325" y="1250950"/>
                  </a:lnTo>
                  <a:lnTo>
                    <a:pt x="1492250" y="1250950"/>
                  </a:lnTo>
                  <a:lnTo>
                    <a:pt x="1492250" y="1320800"/>
                  </a:lnTo>
                  <a:lnTo>
                    <a:pt x="1511300" y="1320800"/>
                  </a:lnTo>
                  <a:lnTo>
                    <a:pt x="1511300" y="1390650"/>
                  </a:lnTo>
                  <a:lnTo>
                    <a:pt x="1581150" y="1390650"/>
                  </a:lnTo>
                  <a:lnTo>
                    <a:pt x="1581150" y="1546225"/>
                  </a:lnTo>
                  <a:lnTo>
                    <a:pt x="1933575" y="1546225"/>
                  </a:lnTo>
                  <a:lnTo>
                    <a:pt x="1933575" y="1787525"/>
                  </a:lnTo>
                  <a:lnTo>
                    <a:pt x="1965325" y="1787525"/>
                  </a:lnTo>
                  <a:lnTo>
                    <a:pt x="2070100" y="1787525"/>
                  </a:lnTo>
                  <a:lnTo>
                    <a:pt x="2070100" y="1860550"/>
                  </a:lnTo>
                  <a:lnTo>
                    <a:pt x="2292350" y="1860550"/>
                  </a:lnTo>
                  <a:lnTo>
                    <a:pt x="2295525" y="1892300"/>
                  </a:lnTo>
                  <a:lnTo>
                    <a:pt x="2295525" y="2003425"/>
                  </a:lnTo>
                  <a:lnTo>
                    <a:pt x="2333625" y="2003425"/>
                  </a:lnTo>
                  <a:lnTo>
                    <a:pt x="2565400" y="2003425"/>
                  </a:lnTo>
                </a:path>
              </a:pathLst>
            </a:custGeom>
            <a:noFill/>
            <a:ln w="28575">
              <a:solidFill>
                <a:schemeClr val="accent3"/>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143" name="Freeform 142">
              <a:extLst>
                <a:ext uri="{FF2B5EF4-FFF2-40B4-BE49-F238E27FC236}">
                  <a16:creationId xmlns:a16="http://schemas.microsoft.com/office/drawing/2014/main" id="{EA216E21-D4CF-0A46-A066-3D327FDC4F8B}"/>
                </a:ext>
              </a:extLst>
            </p:cNvPr>
            <p:cNvSpPr/>
            <p:nvPr/>
          </p:nvSpPr>
          <p:spPr bwMode="auto">
            <a:xfrm>
              <a:off x="7338231" y="4000468"/>
              <a:ext cx="928914" cy="954314"/>
            </a:xfrm>
            <a:custGeom>
              <a:avLst/>
              <a:gdLst>
                <a:gd name="connsiteX0" fmla="*/ 0 w 928914"/>
                <a:gd name="connsiteY0" fmla="*/ 0 h 954314"/>
                <a:gd name="connsiteX1" fmla="*/ 0 w 928914"/>
                <a:gd name="connsiteY1" fmla="*/ 163285 h 954314"/>
                <a:gd name="connsiteX2" fmla="*/ 83457 w 928914"/>
                <a:gd name="connsiteY2" fmla="*/ 163285 h 954314"/>
                <a:gd name="connsiteX3" fmla="*/ 83457 w 928914"/>
                <a:gd name="connsiteY3" fmla="*/ 254000 h 954314"/>
                <a:gd name="connsiteX4" fmla="*/ 112485 w 928914"/>
                <a:gd name="connsiteY4" fmla="*/ 254000 h 954314"/>
                <a:gd name="connsiteX5" fmla="*/ 112485 w 928914"/>
                <a:gd name="connsiteY5" fmla="*/ 341085 h 954314"/>
                <a:gd name="connsiteX6" fmla="*/ 148771 w 928914"/>
                <a:gd name="connsiteY6" fmla="*/ 341085 h 954314"/>
                <a:gd name="connsiteX7" fmla="*/ 148771 w 928914"/>
                <a:gd name="connsiteY7" fmla="*/ 558800 h 954314"/>
                <a:gd name="connsiteX8" fmla="*/ 315685 w 928914"/>
                <a:gd name="connsiteY8" fmla="*/ 558800 h 954314"/>
                <a:gd name="connsiteX9" fmla="*/ 315685 w 928914"/>
                <a:gd name="connsiteY9" fmla="*/ 638628 h 954314"/>
                <a:gd name="connsiteX10" fmla="*/ 500743 w 928914"/>
                <a:gd name="connsiteY10" fmla="*/ 638628 h 954314"/>
                <a:gd name="connsiteX11" fmla="*/ 500743 w 928914"/>
                <a:gd name="connsiteY11" fmla="*/ 725714 h 954314"/>
                <a:gd name="connsiteX12" fmla="*/ 674914 w 928914"/>
                <a:gd name="connsiteY12" fmla="*/ 725714 h 954314"/>
                <a:gd name="connsiteX13" fmla="*/ 674914 w 928914"/>
                <a:gd name="connsiteY13" fmla="*/ 805543 h 954314"/>
                <a:gd name="connsiteX14" fmla="*/ 776514 w 928914"/>
                <a:gd name="connsiteY14" fmla="*/ 805543 h 954314"/>
                <a:gd name="connsiteX15" fmla="*/ 776514 w 928914"/>
                <a:gd name="connsiteY15" fmla="*/ 867228 h 954314"/>
                <a:gd name="connsiteX16" fmla="*/ 928914 w 928914"/>
                <a:gd name="connsiteY16" fmla="*/ 867228 h 954314"/>
                <a:gd name="connsiteX17" fmla="*/ 928914 w 928914"/>
                <a:gd name="connsiteY17" fmla="*/ 954314 h 95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28914" h="954314">
                  <a:moveTo>
                    <a:pt x="0" y="0"/>
                  </a:moveTo>
                  <a:lnTo>
                    <a:pt x="0" y="163285"/>
                  </a:lnTo>
                  <a:lnTo>
                    <a:pt x="83457" y="163285"/>
                  </a:lnTo>
                  <a:lnTo>
                    <a:pt x="83457" y="254000"/>
                  </a:lnTo>
                  <a:lnTo>
                    <a:pt x="112485" y="254000"/>
                  </a:lnTo>
                  <a:lnTo>
                    <a:pt x="112485" y="341085"/>
                  </a:lnTo>
                  <a:lnTo>
                    <a:pt x="148771" y="341085"/>
                  </a:lnTo>
                  <a:lnTo>
                    <a:pt x="148771" y="558800"/>
                  </a:lnTo>
                  <a:lnTo>
                    <a:pt x="315685" y="558800"/>
                  </a:lnTo>
                  <a:lnTo>
                    <a:pt x="315685" y="638628"/>
                  </a:lnTo>
                  <a:lnTo>
                    <a:pt x="500743" y="638628"/>
                  </a:lnTo>
                  <a:lnTo>
                    <a:pt x="500743" y="725714"/>
                  </a:lnTo>
                  <a:lnTo>
                    <a:pt x="674914" y="725714"/>
                  </a:lnTo>
                  <a:lnTo>
                    <a:pt x="674914" y="805543"/>
                  </a:lnTo>
                  <a:lnTo>
                    <a:pt x="776514" y="805543"/>
                  </a:lnTo>
                  <a:lnTo>
                    <a:pt x="776514" y="867228"/>
                  </a:lnTo>
                  <a:lnTo>
                    <a:pt x="928914" y="867228"/>
                  </a:lnTo>
                  <a:lnTo>
                    <a:pt x="928914" y="954314"/>
                  </a:lnTo>
                </a:path>
              </a:pathLst>
            </a:custGeom>
            <a:noFill/>
            <a:ln w="28575">
              <a:solidFill>
                <a:schemeClr val="accent3"/>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144" name="Freeform 143">
              <a:extLst>
                <a:ext uri="{FF2B5EF4-FFF2-40B4-BE49-F238E27FC236}">
                  <a16:creationId xmlns:a16="http://schemas.microsoft.com/office/drawing/2014/main" id="{8720C05F-EDC1-4B4B-981F-D16AB9E83199}"/>
                </a:ext>
              </a:extLst>
            </p:cNvPr>
            <p:cNvSpPr/>
            <p:nvPr/>
          </p:nvSpPr>
          <p:spPr bwMode="auto">
            <a:xfrm>
              <a:off x="8250710" y="4955529"/>
              <a:ext cx="6306670" cy="679077"/>
            </a:xfrm>
            <a:custGeom>
              <a:avLst/>
              <a:gdLst>
                <a:gd name="connsiteX0" fmla="*/ 0 w 6306670"/>
                <a:gd name="connsiteY0" fmla="*/ 0 h 679077"/>
                <a:gd name="connsiteX1" fmla="*/ 531159 w 6306670"/>
                <a:gd name="connsiteY1" fmla="*/ 0 h 679077"/>
                <a:gd name="connsiteX2" fmla="*/ 531159 w 6306670"/>
                <a:gd name="connsiteY2" fmla="*/ 94129 h 679077"/>
                <a:gd name="connsiteX3" fmla="*/ 2205317 w 6306670"/>
                <a:gd name="connsiteY3" fmla="*/ 94129 h 679077"/>
                <a:gd name="connsiteX4" fmla="*/ 2205317 w 6306670"/>
                <a:gd name="connsiteY4" fmla="*/ 201706 h 679077"/>
                <a:gd name="connsiteX5" fmla="*/ 3623982 w 6306670"/>
                <a:gd name="connsiteY5" fmla="*/ 201706 h 679077"/>
                <a:gd name="connsiteX6" fmla="*/ 3623982 w 6306670"/>
                <a:gd name="connsiteY6" fmla="*/ 295835 h 679077"/>
                <a:gd name="connsiteX7" fmla="*/ 3684494 w 6306670"/>
                <a:gd name="connsiteY7" fmla="*/ 295835 h 679077"/>
                <a:gd name="connsiteX8" fmla="*/ 4746811 w 6306670"/>
                <a:gd name="connsiteY8" fmla="*/ 295835 h 679077"/>
                <a:gd name="connsiteX9" fmla="*/ 4746811 w 6306670"/>
                <a:gd name="connsiteY9" fmla="*/ 416859 h 679077"/>
                <a:gd name="connsiteX10" fmla="*/ 5916706 w 6306670"/>
                <a:gd name="connsiteY10" fmla="*/ 416859 h 679077"/>
                <a:gd name="connsiteX11" fmla="*/ 5916706 w 6306670"/>
                <a:gd name="connsiteY11" fmla="*/ 531159 h 679077"/>
                <a:gd name="connsiteX12" fmla="*/ 6138582 w 6306670"/>
                <a:gd name="connsiteY12" fmla="*/ 531159 h 679077"/>
                <a:gd name="connsiteX13" fmla="*/ 6138582 w 6306670"/>
                <a:gd name="connsiteY13" fmla="*/ 679077 h 679077"/>
                <a:gd name="connsiteX14" fmla="*/ 6306670 w 6306670"/>
                <a:gd name="connsiteY14" fmla="*/ 679077 h 679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06670" h="679077">
                  <a:moveTo>
                    <a:pt x="0" y="0"/>
                  </a:moveTo>
                  <a:lnTo>
                    <a:pt x="531159" y="0"/>
                  </a:lnTo>
                  <a:lnTo>
                    <a:pt x="531159" y="94129"/>
                  </a:lnTo>
                  <a:lnTo>
                    <a:pt x="2205317" y="94129"/>
                  </a:lnTo>
                  <a:lnTo>
                    <a:pt x="2205317" y="201706"/>
                  </a:lnTo>
                  <a:lnTo>
                    <a:pt x="3623982" y="201706"/>
                  </a:lnTo>
                  <a:lnTo>
                    <a:pt x="3623982" y="295835"/>
                  </a:lnTo>
                  <a:lnTo>
                    <a:pt x="3684494" y="295835"/>
                  </a:lnTo>
                  <a:lnTo>
                    <a:pt x="4746811" y="295835"/>
                  </a:lnTo>
                  <a:lnTo>
                    <a:pt x="4746811" y="416859"/>
                  </a:lnTo>
                  <a:lnTo>
                    <a:pt x="5916706" y="416859"/>
                  </a:lnTo>
                  <a:lnTo>
                    <a:pt x="5916706" y="531159"/>
                  </a:lnTo>
                  <a:lnTo>
                    <a:pt x="6138582" y="531159"/>
                  </a:lnTo>
                  <a:lnTo>
                    <a:pt x="6138582" y="679077"/>
                  </a:lnTo>
                  <a:lnTo>
                    <a:pt x="6306670" y="679077"/>
                  </a:lnTo>
                </a:path>
              </a:pathLst>
            </a:custGeom>
            <a:noFill/>
            <a:ln w="28575">
              <a:solidFill>
                <a:schemeClr val="accent3"/>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grpSp>
      <p:grpSp>
        <p:nvGrpSpPr>
          <p:cNvPr id="20" name="Group 19">
            <a:extLst>
              <a:ext uri="{FF2B5EF4-FFF2-40B4-BE49-F238E27FC236}">
                <a16:creationId xmlns:a16="http://schemas.microsoft.com/office/drawing/2014/main" id="{198E5084-A10A-D04D-9F94-BA38B42A762B}"/>
              </a:ext>
            </a:extLst>
          </p:cNvPr>
          <p:cNvGrpSpPr/>
          <p:nvPr/>
        </p:nvGrpSpPr>
        <p:grpSpPr>
          <a:xfrm>
            <a:off x="4824078" y="1905242"/>
            <a:ext cx="3092348" cy="1166454"/>
            <a:chOff x="1774825" y="746125"/>
            <a:chExt cx="9626600" cy="3654425"/>
          </a:xfrm>
        </p:grpSpPr>
        <p:sp>
          <p:nvSpPr>
            <p:cNvPr id="145" name="Freeform 144">
              <a:extLst>
                <a:ext uri="{FF2B5EF4-FFF2-40B4-BE49-F238E27FC236}">
                  <a16:creationId xmlns:a16="http://schemas.microsoft.com/office/drawing/2014/main" id="{5EF8B61E-447B-E44A-8F1A-3FF27AED7E2B}"/>
                </a:ext>
              </a:extLst>
            </p:cNvPr>
            <p:cNvSpPr/>
            <p:nvPr/>
          </p:nvSpPr>
          <p:spPr bwMode="auto">
            <a:xfrm>
              <a:off x="1774825" y="746125"/>
              <a:ext cx="2959100" cy="2311400"/>
            </a:xfrm>
            <a:custGeom>
              <a:avLst/>
              <a:gdLst>
                <a:gd name="connsiteX0" fmla="*/ 0 w 2959100"/>
                <a:gd name="connsiteY0" fmla="*/ 0 h 2311400"/>
                <a:gd name="connsiteX1" fmla="*/ 38100 w 2959100"/>
                <a:gd name="connsiteY1" fmla="*/ 0 h 2311400"/>
                <a:gd name="connsiteX2" fmla="*/ 38100 w 2959100"/>
                <a:gd name="connsiteY2" fmla="*/ 76200 h 2311400"/>
                <a:gd name="connsiteX3" fmla="*/ 123825 w 2959100"/>
                <a:gd name="connsiteY3" fmla="*/ 76200 h 2311400"/>
                <a:gd name="connsiteX4" fmla="*/ 123825 w 2959100"/>
                <a:gd name="connsiteY4" fmla="*/ 158750 h 2311400"/>
                <a:gd name="connsiteX5" fmla="*/ 203200 w 2959100"/>
                <a:gd name="connsiteY5" fmla="*/ 158750 h 2311400"/>
                <a:gd name="connsiteX6" fmla="*/ 203200 w 2959100"/>
                <a:gd name="connsiteY6" fmla="*/ 234950 h 2311400"/>
                <a:gd name="connsiteX7" fmla="*/ 304800 w 2959100"/>
                <a:gd name="connsiteY7" fmla="*/ 234950 h 2311400"/>
                <a:gd name="connsiteX8" fmla="*/ 304800 w 2959100"/>
                <a:gd name="connsiteY8" fmla="*/ 311150 h 2311400"/>
                <a:gd name="connsiteX9" fmla="*/ 508000 w 2959100"/>
                <a:gd name="connsiteY9" fmla="*/ 311150 h 2311400"/>
                <a:gd name="connsiteX10" fmla="*/ 508000 w 2959100"/>
                <a:gd name="connsiteY10" fmla="*/ 425450 h 2311400"/>
                <a:gd name="connsiteX11" fmla="*/ 549275 w 2959100"/>
                <a:gd name="connsiteY11" fmla="*/ 425450 h 2311400"/>
                <a:gd name="connsiteX12" fmla="*/ 549275 w 2959100"/>
                <a:gd name="connsiteY12" fmla="*/ 638175 h 2311400"/>
                <a:gd name="connsiteX13" fmla="*/ 625475 w 2959100"/>
                <a:gd name="connsiteY13" fmla="*/ 638175 h 2311400"/>
                <a:gd name="connsiteX14" fmla="*/ 625475 w 2959100"/>
                <a:gd name="connsiteY14" fmla="*/ 723900 h 2311400"/>
                <a:gd name="connsiteX15" fmla="*/ 669925 w 2959100"/>
                <a:gd name="connsiteY15" fmla="*/ 723900 h 2311400"/>
                <a:gd name="connsiteX16" fmla="*/ 669925 w 2959100"/>
                <a:gd name="connsiteY16" fmla="*/ 774700 h 2311400"/>
                <a:gd name="connsiteX17" fmla="*/ 733425 w 2959100"/>
                <a:gd name="connsiteY17" fmla="*/ 774700 h 2311400"/>
                <a:gd name="connsiteX18" fmla="*/ 733425 w 2959100"/>
                <a:gd name="connsiteY18" fmla="*/ 860425 h 2311400"/>
                <a:gd name="connsiteX19" fmla="*/ 733425 w 2959100"/>
                <a:gd name="connsiteY19" fmla="*/ 860425 h 2311400"/>
                <a:gd name="connsiteX20" fmla="*/ 758825 w 2959100"/>
                <a:gd name="connsiteY20" fmla="*/ 860425 h 2311400"/>
                <a:gd name="connsiteX21" fmla="*/ 758825 w 2959100"/>
                <a:gd name="connsiteY21" fmla="*/ 939800 h 2311400"/>
                <a:gd name="connsiteX22" fmla="*/ 850900 w 2959100"/>
                <a:gd name="connsiteY22" fmla="*/ 939800 h 2311400"/>
                <a:gd name="connsiteX23" fmla="*/ 850900 w 2959100"/>
                <a:gd name="connsiteY23" fmla="*/ 1016000 h 2311400"/>
                <a:gd name="connsiteX24" fmla="*/ 1006475 w 2959100"/>
                <a:gd name="connsiteY24" fmla="*/ 1016000 h 2311400"/>
                <a:gd name="connsiteX25" fmla="*/ 1006475 w 2959100"/>
                <a:gd name="connsiteY25" fmla="*/ 1101725 h 2311400"/>
                <a:gd name="connsiteX26" fmla="*/ 1041400 w 2959100"/>
                <a:gd name="connsiteY26" fmla="*/ 1101725 h 2311400"/>
                <a:gd name="connsiteX27" fmla="*/ 1041400 w 2959100"/>
                <a:gd name="connsiteY27" fmla="*/ 1181100 h 2311400"/>
                <a:gd name="connsiteX28" fmla="*/ 1082675 w 2959100"/>
                <a:gd name="connsiteY28" fmla="*/ 1181100 h 2311400"/>
                <a:gd name="connsiteX29" fmla="*/ 1082675 w 2959100"/>
                <a:gd name="connsiteY29" fmla="*/ 1250950 h 2311400"/>
                <a:gd name="connsiteX30" fmla="*/ 1149350 w 2959100"/>
                <a:gd name="connsiteY30" fmla="*/ 1250950 h 2311400"/>
                <a:gd name="connsiteX31" fmla="*/ 1149350 w 2959100"/>
                <a:gd name="connsiteY31" fmla="*/ 1352550 h 2311400"/>
                <a:gd name="connsiteX32" fmla="*/ 1314450 w 2959100"/>
                <a:gd name="connsiteY32" fmla="*/ 1352550 h 2311400"/>
                <a:gd name="connsiteX33" fmla="*/ 1314450 w 2959100"/>
                <a:gd name="connsiteY33" fmla="*/ 1431925 h 2311400"/>
                <a:gd name="connsiteX34" fmla="*/ 1314450 w 2959100"/>
                <a:gd name="connsiteY34" fmla="*/ 1431925 h 2311400"/>
                <a:gd name="connsiteX35" fmla="*/ 1339850 w 2959100"/>
                <a:gd name="connsiteY35" fmla="*/ 1431925 h 2311400"/>
                <a:gd name="connsiteX36" fmla="*/ 1339850 w 2959100"/>
                <a:gd name="connsiteY36" fmla="*/ 1498600 h 2311400"/>
                <a:gd name="connsiteX37" fmla="*/ 1374775 w 2959100"/>
                <a:gd name="connsiteY37" fmla="*/ 1498600 h 2311400"/>
                <a:gd name="connsiteX38" fmla="*/ 1374775 w 2959100"/>
                <a:gd name="connsiteY38" fmla="*/ 1581150 h 2311400"/>
                <a:gd name="connsiteX39" fmla="*/ 1758950 w 2959100"/>
                <a:gd name="connsiteY39" fmla="*/ 1581150 h 2311400"/>
                <a:gd name="connsiteX40" fmla="*/ 1758950 w 2959100"/>
                <a:gd name="connsiteY40" fmla="*/ 1679575 h 2311400"/>
                <a:gd name="connsiteX41" fmla="*/ 1787525 w 2959100"/>
                <a:gd name="connsiteY41" fmla="*/ 1679575 h 2311400"/>
                <a:gd name="connsiteX42" fmla="*/ 1787525 w 2959100"/>
                <a:gd name="connsiteY42" fmla="*/ 1835150 h 2311400"/>
                <a:gd name="connsiteX43" fmla="*/ 1828800 w 2959100"/>
                <a:gd name="connsiteY43" fmla="*/ 1831975 h 2311400"/>
                <a:gd name="connsiteX44" fmla="*/ 2232025 w 2959100"/>
                <a:gd name="connsiteY44" fmla="*/ 1831975 h 2311400"/>
                <a:gd name="connsiteX45" fmla="*/ 2232025 w 2959100"/>
                <a:gd name="connsiteY45" fmla="*/ 1901825 h 2311400"/>
                <a:gd name="connsiteX46" fmla="*/ 2409825 w 2959100"/>
                <a:gd name="connsiteY46" fmla="*/ 1901825 h 2311400"/>
                <a:gd name="connsiteX47" fmla="*/ 2409825 w 2959100"/>
                <a:gd name="connsiteY47" fmla="*/ 1993900 h 2311400"/>
                <a:gd name="connsiteX48" fmla="*/ 2508250 w 2959100"/>
                <a:gd name="connsiteY48" fmla="*/ 1993900 h 2311400"/>
                <a:gd name="connsiteX49" fmla="*/ 2508250 w 2959100"/>
                <a:gd name="connsiteY49" fmla="*/ 2073275 h 2311400"/>
                <a:gd name="connsiteX50" fmla="*/ 2508250 w 2959100"/>
                <a:gd name="connsiteY50" fmla="*/ 2073275 h 2311400"/>
                <a:gd name="connsiteX51" fmla="*/ 2536825 w 2959100"/>
                <a:gd name="connsiteY51" fmla="*/ 2073275 h 2311400"/>
                <a:gd name="connsiteX52" fmla="*/ 2536825 w 2959100"/>
                <a:gd name="connsiteY52" fmla="*/ 2152650 h 2311400"/>
                <a:gd name="connsiteX53" fmla="*/ 2613025 w 2959100"/>
                <a:gd name="connsiteY53" fmla="*/ 2152650 h 2311400"/>
                <a:gd name="connsiteX54" fmla="*/ 2613025 w 2959100"/>
                <a:gd name="connsiteY54" fmla="*/ 2247900 h 2311400"/>
                <a:gd name="connsiteX55" fmla="*/ 2743200 w 2959100"/>
                <a:gd name="connsiteY55" fmla="*/ 2247900 h 2311400"/>
                <a:gd name="connsiteX56" fmla="*/ 2743200 w 2959100"/>
                <a:gd name="connsiteY56" fmla="*/ 2311400 h 2311400"/>
                <a:gd name="connsiteX57" fmla="*/ 2959100 w 2959100"/>
                <a:gd name="connsiteY57" fmla="*/ 2311400 h 231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959100" h="2311400">
                  <a:moveTo>
                    <a:pt x="0" y="0"/>
                  </a:moveTo>
                  <a:lnTo>
                    <a:pt x="38100" y="0"/>
                  </a:lnTo>
                  <a:lnTo>
                    <a:pt x="38100" y="76200"/>
                  </a:lnTo>
                  <a:lnTo>
                    <a:pt x="123825" y="76200"/>
                  </a:lnTo>
                  <a:lnTo>
                    <a:pt x="123825" y="158750"/>
                  </a:lnTo>
                  <a:lnTo>
                    <a:pt x="203200" y="158750"/>
                  </a:lnTo>
                  <a:lnTo>
                    <a:pt x="203200" y="234950"/>
                  </a:lnTo>
                  <a:lnTo>
                    <a:pt x="304800" y="234950"/>
                  </a:lnTo>
                  <a:lnTo>
                    <a:pt x="304800" y="311150"/>
                  </a:lnTo>
                  <a:lnTo>
                    <a:pt x="508000" y="311150"/>
                  </a:lnTo>
                  <a:lnTo>
                    <a:pt x="508000" y="425450"/>
                  </a:lnTo>
                  <a:lnTo>
                    <a:pt x="549275" y="425450"/>
                  </a:lnTo>
                  <a:lnTo>
                    <a:pt x="549275" y="638175"/>
                  </a:lnTo>
                  <a:lnTo>
                    <a:pt x="625475" y="638175"/>
                  </a:lnTo>
                  <a:lnTo>
                    <a:pt x="625475" y="723900"/>
                  </a:lnTo>
                  <a:lnTo>
                    <a:pt x="669925" y="723900"/>
                  </a:lnTo>
                  <a:lnTo>
                    <a:pt x="669925" y="774700"/>
                  </a:lnTo>
                  <a:lnTo>
                    <a:pt x="733425" y="774700"/>
                  </a:lnTo>
                  <a:lnTo>
                    <a:pt x="733425" y="860425"/>
                  </a:lnTo>
                  <a:lnTo>
                    <a:pt x="733425" y="860425"/>
                  </a:lnTo>
                  <a:lnTo>
                    <a:pt x="758825" y="860425"/>
                  </a:lnTo>
                  <a:lnTo>
                    <a:pt x="758825" y="939800"/>
                  </a:lnTo>
                  <a:lnTo>
                    <a:pt x="850900" y="939800"/>
                  </a:lnTo>
                  <a:lnTo>
                    <a:pt x="850900" y="1016000"/>
                  </a:lnTo>
                  <a:lnTo>
                    <a:pt x="1006475" y="1016000"/>
                  </a:lnTo>
                  <a:lnTo>
                    <a:pt x="1006475" y="1101725"/>
                  </a:lnTo>
                  <a:lnTo>
                    <a:pt x="1041400" y="1101725"/>
                  </a:lnTo>
                  <a:lnTo>
                    <a:pt x="1041400" y="1181100"/>
                  </a:lnTo>
                  <a:lnTo>
                    <a:pt x="1082675" y="1181100"/>
                  </a:lnTo>
                  <a:lnTo>
                    <a:pt x="1082675" y="1250950"/>
                  </a:lnTo>
                  <a:lnTo>
                    <a:pt x="1149350" y="1250950"/>
                  </a:lnTo>
                  <a:lnTo>
                    <a:pt x="1149350" y="1352550"/>
                  </a:lnTo>
                  <a:lnTo>
                    <a:pt x="1314450" y="1352550"/>
                  </a:lnTo>
                  <a:lnTo>
                    <a:pt x="1314450" y="1431925"/>
                  </a:lnTo>
                  <a:lnTo>
                    <a:pt x="1314450" y="1431925"/>
                  </a:lnTo>
                  <a:lnTo>
                    <a:pt x="1339850" y="1431925"/>
                  </a:lnTo>
                  <a:lnTo>
                    <a:pt x="1339850" y="1498600"/>
                  </a:lnTo>
                  <a:lnTo>
                    <a:pt x="1374775" y="1498600"/>
                  </a:lnTo>
                  <a:lnTo>
                    <a:pt x="1374775" y="1581150"/>
                  </a:lnTo>
                  <a:lnTo>
                    <a:pt x="1758950" y="1581150"/>
                  </a:lnTo>
                  <a:lnTo>
                    <a:pt x="1758950" y="1679575"/>
                  </a:lnTo>
                  <a:lnTo>
                    <a:pt x="1787525" y="1679575"/>
                  </a:lnTo>
                  <a:lnTo>
                    <a:pt x="1787525" y="1835150"/>
                  </a:lnTo>
                  <a:cubicBezTo>
                    <a:pt x="1826680" y="1831887"/>
                    <a:pt x="1812881" y="1831975"/>
                    <a:pt x="1828800" y="1831975"/>
                  </a:cubicBezTo>
                  <a:lnTo>
                    <a:pt x="2232025" y="1831975"/>
                  </a:lnTo>
                  <a:lnTo>
                    <a:pt x="2232025" y="1901825"/>
                  </a:lnTo>
                  <a:lnTo>
                    <a:pt x="2409825" y="1901825"/>
                  </a:lnTo>
                  <a:lnTo>
                    <a:pt x="2409825" y="1993900"/>
                  </a:lnTo>
                  <a:lnTo>
                    <a:pt x="2508250" y="1993900"/>
                  </a:lnTo>
                  <a:lnTo>
                    <a:pt x="2508250" y="2073275"/>
                  </a:lnTo>
                  <a:lnTo>
                    <a:pt x="2508250" y="2073275"/>
                  </a:lnTo>
                  <a:lnTo>
                    <a:pt x="2536825" y="2073275"/>
                  </a:lnTo>
                  <a:lnTo>
                    <a:pt x="2536825" y="2152650"/>
                  </a:lnTo>
                  <a:lnTo>
                    <a:pt x="2613025" y="2152650"/>
                  </a:lnTo>
                  <a:lnTo>
                    <a:pt x="2613025" y="2247900"/>
                  </a:lnTo>
                  <a:lnTo>
                    <a:pt x="2743200" y="2247900"/>
                  </a:lnTo>
                  <a:lnTo>
                    <a:pt x="2743200" y="2311400"/>
                  </a:lnTo>
                  <a:lnTo>
                    <a:pt x="2959100" y="2311400"/>
                  </a:lnTo>
                </a:path>
              </a:pathLst>
            </a:custGeom>
            <a:noFill/>
            <a:ln w="28575">
              <a:solidFill>
                <a:schemeClr val="accent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146" name="Freeform 145">
              <a:extLst>
                <a:ext uri="{FF2B5EF4-FFF2-40B4-BE49-F238E27FC236}">
                  <a16:creationId xmlns:a16="http://schemas.microsoft.com/office/drawing/2014/main" id="{073D8F84-17B9-C84C-B221-2724935A4CAC}"/>
                </a:ext>
              </a:extLst>
            </p:cNvPr>
            <p:cNvSpPr/>
            <p:nvPr/>
          </p:nvSpPr>
          <p:spPr bwMode="auto">
            <a:xfrm>
              <a:off x="4730750" y="3060700"/>
              <a:ext cx="3908425" cy="984250"/>
            </a:xfrm>
            <a:custGeom>
              <a:avLst/>
              <a:gdLst>
                <a:gd name="connsiteX0" fmla="*/ 3908425 w 3908425"/>
                <a:gd name="connsiteY0" fmla="*/ 984250 h 984250"/>
                <a:gd name="connsiteX1" fmla="*/ 3908425 w 3908425"/>
                <a:gd name="connsiteY1" fmla="*/ 885825 h 984250"/>
                <a:gd name="connsiteX2" fmla="*/ 3349625 w 3908425"/>
                <a:gd name="connsiteY2" fmla="*/ 885825 h 984250"/>
                <a:gd name="connsiteX3" fmla="*/ 3349625 w 3908425"/>
                <a:gd name="connsiteY3" fmla="*/ 784225 h 984250"/>
                <a:gd name="connsiteX4" fmla="*/ 3048000 w 3908425"/>
                <a:gd name="connsiteY4" fmla="*/ 784225 h 984250"/>
                <a:gd name="connsiteX5" fmla="*/ 3048000 w 3908425"/>
                <a:gd name="connsiteY5" fmla="*/ 679450 h 984250"/>
                <a:gd name="connsiteX6" fmla="*/ 3016250 w 3908425"/>
                <a:gd name="connsiteY6" fmla="*/ 679450 h 984250"/>
                <a:gd name="connsiteX7" fmla="*/ 3016250 w 3908425"/>
                <a:gd name="connsiteY7" fmla="*/ 593725 h 984250"/>
                <a:gd name="connsiteX8" fmla="*/ 2733675 w 3908425"/>
                <a:gd name="connsiteY8" fmla="*/ 593725 h 984250"/>
                <a:gd name="connsiteX9" fmla="*/ 2733675 w 3908425"/>
                <a:gd name="connsiteY9" fmla="*/ 504825 h 984250"/>
                <a:gd name="connsiteX10" fmla="*/ 2435225 w 3908425"/>
                <a:gd name="connsiteY10" fmla="*/ 504825 h 984250"/>
                <a:gd name="connsiteX11" fmla="*/ 2435225 w 3908425"/>
                <a:gd name="connsiteY11" fmla="*/ 409575 h 984250"/>
                <a:gd name="connsiteX12" fmla="*/ 1574800 w 3908425"/>
                <a:gd name="connsiteY12" fmla="*/ 409575 h 984250"/>
                <a:gd name="connsiteX13" fmla="*/ 1574800 w 3908425"/>
                <a:gd name="connsiteY13" fmla="*/ 304800 h 984250"/>
                <a:gd name="connsiteX14" fmla="*/ 1222375 w 3908425"/>
                <a:gd name="connsiteY14" fmla="*/ 304800 h 984250"/>
                <a:gd name="connsiteX15" fmla="*/ 1222375 w 3908425"/>
                <a:gd name="connsiteY15" fmla="*/ 234950 h 984250"/>
                <a:gd name="connsiteX16" fmla="*/ 612775 w 3908425"/>
                <a:gd name="connsiteY16" fmla="*/ 234950 h 984250"/>
                <a:gd name="connsiteX17" fmla="*/ 612775 w 3908425"/>
                <a:gd name="connsiteY17" fmla="*/ 155575 h 984250"/>
                <a:gd name="connsiteX18" fmla="*/ 60325 w 3908425"/>
                <a:gd name="connsiteY18" fmla="*/ 155575 h 984250"/>
                <a:gd name="connsiteX19" fmla="*/ 60325 w 3908425"/>
                <a:gd name="connsiteY19" fmla="*/ 63500 h 984250"/>
                <a:gd name="connsiteX20" fmla="*/ 0 w 3908425"/>
                <a:gd name="connsiteY20" fmla="*/ 63500 h 984250"/>
                <a:gd name="connsiteX21" fmla="*/ 0 w 3908425"/>
                <a:gd name="connsiteY21" fmla="*/ 0 h 98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08425" h="984250">
                  <a:moveTo>
                    <a:pt x="3908425" y="984250"/>
                  </a:moveTo>
                  <a:lnTo>
                    <a:pt x="3908425" y="885825"/>
                  </a:lnTo>
                  <a:lnTo>
                    <a:pt x="3349625" y="885825"/>
                  </a:lnTo>
                  <a:lnTo>
                    <a:pt x="3349625" y="784225"/>
                  </a:lnTo>
                  <a:lnTo>
                    <a:pt x="3048000" y="784225"/>
                  </a:lnTo>
                  <a:lnTo>
                    <a:pt x="3048000" y="679450"/>
                  </a:lnTo>
                  <a:lnTo>
                    <a:pt x="3016250" y="679450"/>
                  </a:lnTo>
                  <a:lnTo>
                    <a:pt x="3016250" y="593725"/>
                  </a:lnTo>
                  <a:lnTo>
                    <a:pt x="2733675" y="593725"/>
                  </a:lnTo>
                  <a:lnTo>
                    <a:pt x="2733675" y="504825"/>
                  </a:lnTo>
                  <a:lnTo>
                    <a:pt x="2435225" y="504825"/>
                  </a:lnTo>
                  <a:lnTo>
                    <a:pt x="2435225" y="409575"/>
                  </a:lnTo>
                  <a:lnTo>
                    <a:pt x="1574800" y="409575"/>
                  </a:lnTo>
                  <a:lnTo>
                    <a:pt x="1574800" y="304800"/>
                  </a:lnTo>
                  <a:lnTo>
                    <a:pt x="1222375" y="304800"/>
                  </a:lnTo>
                  <a:lnTo>
                    <a:pt x="1222375" y="234950"/>
                  </a:lnTo>
                  <a:lnTo>
                    <a:pt x="612775" y="234950"/>
                  </a:lnTo>
                  <a:lnTo>
                    <a:pt x="612775" y="155575"/>
                  </a:lnTo>
                  <a:lnTo>
                    <a:pt x="60325" y="155575"/>
                  </a:lnTo>
                  <a:lnTo>
                    <a:pt x="60325" y="63500"/>
                  </a:lnTo>
                  <a:lnTo>
                    <a:pt x="0" y="63500"/>
                  </a:lnTo>
                  <a:lnTo>
                    <a:pt x="0" y="0"/>
                  </a:lnTo>
                </a:path>
              </a:pathLst>
            </a:custGeom>
            <a:noFill/>
            <a:ln w="28575">
              <a:solidFill>
                <a:schemeClr val="accent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147" name="Freeform 146">
              <a:extLst>
                <a:ext uri="{FF2B5EF4-FFF2-40B4-BE49-F238E27FC236}">
                  <a16:creationId xmlns:a16="http://schemas.microsoft.com/office/drawing/2014/main" id="{0633F545-CE84-9F42-9FC6-B7C6E5EC0278}"/>
                </a:ext>
              </a:extLst>
            </p:cNvPr>
            <p:cNvSpPr/>
            <p:nvPr/>
          </p:nvSpPr>
          <p:spPr bwMode="auto">
            <a:xfrm>
              <a:off x="8636000" y="4044950"/>
              <a:ext cx="2765425" cy="355600"/>
            </a:xfrm>
            <a:custGeom>
              <a:avLst/>
              <a:gdLst>
                <a:gd name="connsiteX0" fmla="*/ 0 w 2765425"/>
                <a:gd name="connsiteY0" fmla="*/ 0 h 355600"/>
                <a:gd name="connsiteX1" fmla="*/ 492125 w 2765425"/>
                <a:gd name="connsiteY1" fmla="*/ 0 h 355600"/>
                <a:gd name="connsiteX2" fmla="*/ 492125 w 2765425"/>
                <a:gd name="connsiteY2" fmla="*/ 130175 h 355600"/>
                <a:gd name="connsiteX3" fmla="*/ 520700 w 2765425"/>
                <a:gd name="connsiteY3" fmla="*/ 130175 h 355600"/>
                <a:gd name="connsiteX4" fmla="*/ 822325 w 2765425"/>
                <a:gd name="connsiteY4" fmla="*/ 130175 h 355600"/>
                <a:gd name="connsiteX5" fmla="*/ 822325 w 2765425"/>
                <a:gd name="connsiteY5" fmla="*/ 228600 h 355600"/>
                <a:gd name="connsiteX6" fmla="*/ 1511300 w 2765425"/>
                <a:gd name="connsiteY6" fmla="*/ 228600 h 355600"/>
                <a:gd name="connsiteX7" fmla="*/ 1511300 w 2765425"/>
                <a:gd name="connsiteY7" fmla="*/ 355600 h 355600"/>
                <a:gd name="connsiteX8" fmla="*/ 2765425 w 2765425"/>
                <a:gd name="connsiteY8" fmla="*/ 35560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65425" h="355600">
                  <a:moveTo>
                    <a:pt x="0" y="0"/>
                  </a:moveTo>
                  <a:lnTo>
                    <a:pt x="492125" y="0"/>
                  </a:lnTo>
                  <a:lnTo>
                    <a:pt x="492125" y="130175"/>
                  </a:lnTo>
                  <a:lnTo>
                    <a:pt x="520700" y="130175"/>
                  </a:lnTo>
                  <a:lnTo>
                    <a:pt x="822325" y="130175"/>
                  </a:lnTo>
                  <a:lnTo>
                    <a:pt x="822325" y="228600"/>
                  </a:lnTo>
                  <a:lnTo>
                    <a:pt x="1511300" y="228600"/>
                  </a:lnTo>
                  <a:lnTo>
                    <a:pt x="1511300" y="355600"/>
                  </a:lnTo>
                  <a:lnTo>
                    <a:pt x="2765425" y="355600"/>
                  </a:lnTo>
                </a:path>
              </a:pathLst>
            </a:custGeom>
            <a:noFill/>
            <a:ln w="28575">
              <a:solidFill>
                <a:schemeClr val="accent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grpSp>
      <p:sp>
        <p:nvSpPr>
          <p:cNvPr id="149" name="Freeform 148">
            <a:extLst>
              <a:ext uri="{FF2B5EF4-FFF2-40B4-BE49-F238E27FC236}">
                <a16:creationId xmlns:a16="http://schemas.microsoft.com/office/drawing/2014/main" id="{95CFB6F7-71E7-D748-BE3A-9592DD98A501}"/>
              </a:ext>
            </a:extLst>
          </p:cNvPr>
          <p:cNvSpPr/>
          <p:nvPr/>
        </p:nvSpPr>
        <p:spPr bwMode="auto">
          <a:xfrm>
            <a:off x="8784861" y="1903967"/>
            <a:ext cx="3092814" cy="862391"/>
          </a:xfrm>
          <a:custGeom>
            <a:avLst/>
            <a:gdLst>
              <a:gd name="connsiteX0" fmla="*/ 0 w 7184571"/>
              <a:gd name="connsiteY0" fmla="*/ 0 h 2030681"/>
              <a:gd name="connsiteX1" fmla="*/ 71252 w 7184571"/>
              <a:gd name="connsiteY1" fmla="*/ 0 h 2030681"/>
              <a:gd name="connsiteX2" fmla="*/ 71252 w 7184571"/>
              <a:gd name="connsiteY2" fmla="*/ 100940 h 2030681"/>
              <a:gd name="connsiteX3" fmla="*/ 605641 w 7184571"/>
              <a:gd name="connsiteY3" fmla="*/ 100940 h 2030681"/>
              <a:gd name="connsiteX4" fmla="*/ 605641 w 7184571"/>
              <a:gd name="connsiteY4" fmla="*/ 184068 h 2030681"/>
              <a:gd name="connsiteX5" fmla="*/ 754083 w 7184571"/>
              <a:gd name="connsiteY5" fmla="*/ 184068 h 2030681"/>
              <a:gd name="connsiteX6" fmla="*/ 754083 w 7184571"/>
              <a:gd name="connsiteY6" fmla="*/ 249382 h 2030681"/>
              <a:gd name="connsiteX7" fmla="*/ 950026 w 7184571"/>
              <a:gd name="connsiteY7" fmla="*/ 249382 h 2030681"/>
              <a:gd name="connsiteX8" fmla="*/ 950026 w 7184571"/>
              <a:gd name="connsiteY8" fmla="*/ 308759 h 2030681"/>
              <a:gd name="connsiteX9" fmla="*/ 2268187 w 7184571"/>
              <a:gd name="connsiteY9" fmla="*/ 308759 h 2030681"/>
              <a:gd name="connsiteX10" fmla="*/ 2268187 w 7184571"/>
              <a:gd name="connsiteY10" fmla="*/ 480951 h 2030681"/>
              <a:gd name="connsiteX11" fmla="*/ 2826327 w 7184571"/>
              <a:gd name="connsiteY11" fmla="*/ 480951 h 2030681"/>
              <a:gd name="connsiteX12" fmla="*/ 2826327 w 7184571"/>
              <a:gd name="connsiteY12" fmla="*/ 593766 h 2030681"/>
              <a:gd name="connsiteX13" fmla="*/ 3028208 w 7184571"/>
              <a:gd name="connsiteY13" fmla="*/ 593766 h 2030681"/>
              <a:gd name="connsiteX14" fmla="*/ 3028208 w 7184571"/>
              <a:gd name="connsiteY14" fmla="*/ 724395 h 2030681"/>
              <a:gd name="connsiteX15" fmla="*/ 3283527 w 7184571"/>
              <a:gd name="connsiteY15" fmla="*/ 724395 h 2030681"/>
              <a:gd name="connsiteX16" fmla="*/ 3283527 w 7184571"/>
              <a:gd name="connsiteY16" fmla="*/ 855024 h 2030681"/>
              <a:gd name="connsiteX17" fmla="*/ 3568535 w 7184571"/>
              <a:gd name="connsiteY17" fmla="*/ 855024 h 2030681"/>
              <a:gd name="connsiteX18" fmla="*/ 3568535 w 7184571"/>
              <a:gd name="connsiteY18" fmla="*/ 926276 h 2030681"/>
              <a:gd name="connsiteX19" fmla="*/ 3865418 w 7184571"/>
              <a:gd name="connsiteY19" fmla="*/ 926276 h 2030681"/>
              <a:gd name="connsiteX20" fmla="*/ 3865418 w 7184571"/>
              <a:gd name="connsiteY20" fmla="*/ 1009403 h 2030681"/>
              <a:gd name="connsiteX21" fmla="*/ 4037610 w 7184571"/>
              <a:gd name="connsiteY21" fmla="*/ 1009403 h 2030681"/>
              <a:gd name="connsiteX22" fmla="*/ 4037610 w 7184571"/>
              <a:gd name="connsiteY22" fmla="*/ 1140031 h 2030681"/>
              <a:gd name="connsiteX23" fmla="*/ 4203865 w 7184571"/>
              <a:gd name="connsiteY23" fmla="*/ 1140031 h 2030681"/>
              <a:gd name="connsiteX24" fmla="*/ 4203865 w 7184571"/>
              <a:gd name="connsiteY24" fmla="*/ 1229096 h 2030681"/>
              <a:gd name="connsiteX25" fmla="*/ 4583875 w 7184571"/>
              <a:gd name="connsiteY25" fmla="*/ 1229096 h 2030681"/>
              <a:gd name="connsiteX26" fmla="*/ 4583875 w 7184571"/>
              <a:gd name="connsiteY26" fmla="*/ 1496291 h 2030681"/>
              <a:gd name="connsiteX27" fmla="*/ 5242956 w 7184571"/>
              <a:gd name="connsiteY27" fmla="*/ 1496291 h 2030681"/>
              <a:gd name="connsiteX28" fmla="*/ 5242956 w 7184571"/>
              <a:gd name="connsiteY28" fmla="*/ 1573481 h 2030681"/>
              <a:gd name="connsiteX29" fmla="*/ 5527964 w 7184571"/>
              <a:gd name="connsiteY29" fmla="*/ 1573481 h 2030681"/>
              <a:gd name="connsiteX30" fmla="*/ 5527964 w 7184571"/>
              <a:gd name="connsiteY30" fmla="*/ 1721922 h 2030681"/>
              <a:gd name="connsiteX31" fmla="*/ 6068291 w 7184571"/>
              <a:gd name="connsiteY31" fmla="*/ 1721922 h 2030681"/>
              <a:gd name="connsiteX32" fmla="*/ 6068291 w 7184571"/>
              <a:gd name="connsiteY32" fmla="*/ 1822863 h 2030681"/>
              <a:gd name="connsiteX33" fmla="*/ 6305797 w 7184571"/>
              <a:gd name="connsiteY33" fmla="*/ 1822863 h 2030681"/>
              <a:gd name="connsiteX34" fmla="*/ 6305797 w 7184571"/>
              <a:gd name="connsiteY34" fmla="*/ 1929740 h 2030681"/>
              <a:gd name="connsiteX35" fmla="*/ 6757060 w 7184571"/>
              <a:gd name="connsiteY35" fmla="*/ 1929740 h 2030681"/>
              <a:gd name="connsiteX36" fmla="*/ 6757060 w 7184571"/>
              <a:gd name="connsiteY36" fmla="*/ 2030681 h 2030681"/>
              <a:gd name="connsiteX37" fmla="*/ 7184571 w 7184571"/>
              <a:gd name="connsiteY37" fmla="*/ 2030681 h 203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184571" h="2030681">
                <a:moveTo>
                  <a:pt x="0" y="0"/>
                </a:moveTo>
                <a:lnTo>
                  <a:pt x="71252" y="0"/>
                </a:lnTo>
                <a:lnTo>
                  <a:pt x="71252" y="100940"/>
                </a:lnTo>
                <a:lnTo>
                  <a:pt x="605641" y="100940"/>
                </a:lnTo>
                <a:lnTo>
                  <a:pt x="605641" y="184068"/>
                </a:lnTo>
                <a:lnTo>
                  <a:pt x="754083" y="184068"/>
                </a:lnTo>
                <a:lnTo>
                  <a:pt x="754083" y="249382"/>
                </a:lnTo>
                <a:lnTo>
                  <a:pt x="950026" y="249382"/>
                </a:lnTo>
                <a:lnTo>
                  <a:pt x="950026" y="308759"/>
                </a:lnTo>
                <a:lnTo>
                  <a:pt x="2268187" y="308759"/>
                </a:lnTo>
                <a:lnTo>
                  <a:pt x="2268187" y="480951"/>
                </a:lnTo>
                <a:lnTo>
                  <a:pt x="2826327" y="480951"/>
                </a:lnTo>
                <a:lnTo>
                  <a:pt x="2826327" y="593766"/>
                </a:lnTo>
                <a:lnTo>
                  <a:pt x="3028208" y="593766"/>
                </a:lnTo>
                <a:lnTo>
                  <a:pt x="3028208" y="724395"/>
                </a:lnTo>
                <a:lnTo>
                  <a:pt x="3283527" y="724395"/>
                </a:lnTo>
                <a:lnTo>
                  <a:pt x="3283527" y="855024"/>
                </a:lnTo>
                <a:lnTo>
                  <a:pt x="3568535" y="855024"/>
                </a:lnTo>
                <a:lnTo>
                  <a:pt x="3568535" y="926276"/>
                </a:lnTo>
                <a:lnTo>
                  <a:pt x="3865418" y="926276"/>
                </a:lnTo>
                <a:lnTo>
                  <a:pt x="3865418" y="1009403"/>
                </a:lnTo>
                <a:lnTo>
                  <a:pt x="4037610" y="1009403"/>
                </a:lnTo>
                <a:lnTo>
                  <a:pt x="4037610" y="1140031"/>
                </a:lnTo>
                <a:lnTo>
                  <a:pt x="4203865" y="1140031"/>
                </a:lnTo>
                <a:lnTo>
                  <a:pt x="4203865" y="1229096"/>
                </a:lnTo>
                <a:lnTo>
                  <a:pt x="4583875" y="1229096"/>
                </a:lnTo>
                <a:lnTo>
                  <a:pt x="4583875" y="1496291"/>
                </a:lnTo>
                <a:lnTo>
                  <a:pt x="5242956" y="1496291"/>
                </a:lnTo>
                <a:lnTo>
                  <a:pt x="5242956" y="1573481"/>
                </a:lnTo>
                <a:lnTo>
                  <a:pt x="5527964" y="1573481"/>
                </a:lnTo>
                <a:lnTo>
                  <a:pt x="5527964" y="1721922"/>
                </a:lnTo>
                <a:lnTo>
                  <a:pt x="6068291" y="1721922"/>
                </a:lnTo>
                <a:lnTo>
                  <a:pt x="6068291" y="1822863"/>
                </a:lnTo>
                <a:lnTo>
                  <a:pt x="6305797" y="1822863"/>
                </a:lnTo>
                <a:lnTo>
                  <a:pt x="6305797" y="1929740"/>
                </a:lnTo>
                <a:lnTo>
                  <a:pt x="6757060" y="1929740"/>
                </a:lnTo>
                <a:lnTo>
                  <a:pt x="6757060" y="2030681"/>
                </a:lnTo>
                <a:lnTo>
                  <a:pt x="7184571" y="2030681"/>
                </a:lnTo>
              </a:path>
            </a:pathLst>
          </a:custGeom>
          <a:noFill/>
          <a:ln w="28575">
            <a:solidFill>
              <a:schemeClr val="accent3"/>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150" name="Freeform 149">
            <a:extLst>
              <a:ext uri="{FF2B5EF4-FFF2-40B4-BE49-F238E27FC236}">
                <a16:creationId xmlns:a16="http://schemas.microsoft.com/office/drawing/2014/main" id="{0486F7F7-4347-FA4E-8EB0-E49EFB572EFC}"/>
              </a:ext>
            </a:extLst>
          </p:cNvPr>
          <p:cNvSpPr/>
          <p:nvPr/>
        </p:nvSpPr>
        <p:spPr bwMode="auto">
          <a:xfrm>
            <a:off x="8855571" y="1869592"/>
            <a:ext cx="3084365" cy="838776"/>
          </a:xfrm>
          <a:custGeom>
            <a:avLst/>
            <a:gdLst>
              <a:gd name="connsiteX0" fmla="*/ 0 w 7181385"/>
              <a:gd name="connsiteY0" fmla="*/ 0 h 1934737"/>
              <a:gd name="connsiteX1" fmla="*/ 61331 w 7181385"/>
              <a:gd name="connsiteY1" fmla="*/ 0 h 1934737"/>
              <a:gd name="connsiteX2" fmla="*/ 61331 w 7181385"/>
              <a:gd name="connsiteY2" fmla="*/ 66908 h 1934737"/>
              <a:gd name="connsiteX3" fmla="*/ 122663 w 7181385"/>
              <a:gd name="connsiteY3" fmla="*/ 66908 h 1934737"/>
              <a:gd name="connsiteX4" fmla="*/ 122663 w 7181385"/>
              <a:gd name="connsiteY4" fmla="*/ 133815 h 1934737"/>
              <a:gd name="connsiteX5" fmla="*/ 446048 w 7181385"/>
              <a:gd name="connsiteY5" fmla="*/ 133815 h 1934737"/>
              <a:gd name="connsiteX6" fmla="*/ 446048 w 7181385"/>
              <a:gd name="connsiteY6" fmla="*/ 200722 h 1934737"/>
              <a:gd name="connsiteX7" fmla="*/ 574287 w 7181385"/>
              <a:gd name="connsiteY7" fmla="*/ 200722 h 1934737"/>
              <a:gd name="connsiteX8" fmla="*/ 574287 w 7181385"/>
              <a:gd name="connsiteY8" fmla="*/ 306659 h 1934737"/>
              <a:gd name="connsiteX9" fmla="*/ 657922 w 7181385"/>
              <a:gd name="connsiteY9" fmla="*/ 306659 h 1934737"/>
              <a:gd name="connsiteX10" fmla="*/ 657922 w 7181385"/>
              <a:gd name="connsiteY10" fmla="*/ 373566 h 1934737"/>
              <a:gd name="connsiteX11" fmla="*/ 763858 w 7181385"/>
              <a:gd name="connsiteY11" fmla="*/ 373566 h 1934737"/>
              <a:gd name="connsiteX12" fmla="*/ 763858 w 7181385"/>
              <a:gd name="connsiteY12" fmla="*/ 429322 h 1934737"/>
              <a:gd name="connsiteX13" fmla="*/ 847492 w 7181385"/>
              <a:gd name="connsiteY13" fmla="*/ 429322 h 1934737"/>
              <a:gd name="connsiteX14" fmla="*/ 847492 w 7181385"/>
              <a:gd name="connsiteY14" fmla="*/ 496229 h 1934737"/>
              <a:gd name="connsiteX15" fmla="*/ 1070517 w 7181385"/>
              <a:gd name="connsiteY15" fmla="*/ 496229 h 1934737"/>
              <a:gd name="connsiteX16" fmla="*/ 1070517 w 7181385"/>
              <a:gd name="connsiteY16" fmla="*/ 551986 h 1934737"/>
              <a:gd name="connsiteX17" fmla="*/ 1600200 w 7181385"/>
              <a:gd name="connsiteY17" fmla="*/ 551986 h 1934737"/>
              <a:gd name="connsiteX18" fmla="*/ 1600200 w 7181385"/>
              <a:gd name="connsiteY18" fmla="*/ 607742 h 1934737"/>
              <a:gd name="connsiteX19" fmla="*/ 1655956 w 7181385"/>
              <a:gd name="connsiteY19" fmla="*/ 607742 h 1934737"/>
              <a:gd name="connsiteX20" fmla="*/ 1655956 w 7181385"/>
              <a:gd name="connsiteY20" fmla="*/ 669073 h 1934737"/>
              <a:gd name="connsiteX21" fmla="*/ 1750741 w 7181385"/>
              <a:gd name="connsiteY21" fmla="*/ 669073 h 1934737"/>
              <a:gd name="connsiteX22" fmla="*/ 1750741 w 7181385"/>
              <a:gd name="connsiteY22" fmla="*/ 735981 h 1934737"/>
              <a:gd name="connsiteX23" fmla="*/ 1800922 w 7181385"/>
              <a:gd name="connsiteY23" fmla="*/ 735981 h 1934737"/>
              <a:gd name="connsiteX24" fmla="*/ 1800922 w 7181385"/>
              <a:gd name="connsiteY24" fmla="*/ 802888 h 1934737"/>
              <a:gd name="connsiteX25" fmla="*/ 1851102 w 7181385"/>
              <a:gd name="connsiteY25" fmla="*/ 802888 h 1934737"/>
              <a:gd name="connsiteX26" fmla="*/ 1851102 w 7181385"/>
              <a:gd name="connsiteY26" fmla="*/ 919976 h 1934737"/>
              <a:gd name="connsiteX27" fmla="*/ 2085278 w 7181385"/>
              <a:gd name="connsiteY27" fmla="*/ 919976 h 1934737"/>
              <a:gd name="connsiteX28" fmla="*/ 2085278 w 7181385"/>
              <a:gd name="connsiteY28" fmla="*/ 975732 h 1934737"/>
              <a:gd name="connsiteX29" fmla="*/ 2235819 w 7181385"/>
              <a:gd name="connsiteY29" fmla="*/ 975732 h 1934737"/>
              <a:gd name="connsiteX30" fmla="*/ 2235819 w 7181385"/>
              <a:gd name="connsiteY30" fmla="*/ 1048215 h 1934737"/>
              <a:gd name="connsiteX31" fmla="*/ 2653990 w 7181385"/>
              <a:gd name="connsiteY31" fmla="*/ 1048215 h 1934737"/>
              <a:gd name="connsiteX32" fmla="*/ 2653990 w 7181385"/>
              <a:gd name="connsiteY32" fmla="*/ 1109547 h 1934737"/>
              <a:gd name="connsiteX33" fmla="*/ 2653990 w 7181385"/>
              <a:gd name="connsiteY33" fmla="*/ 1109547 h 1934737"/>
              <a:gd name="connsiteX34" fmla="*/ 2653990 w 7181385"/>
              <a:gd name="connsiteY34" fmla="*/ 1109547 h 1934737"/>
              <a:gd name="connsiteX35" fmla="*/ 2709746 w 7181385"/>
              <a:gd name="connsiteY35" fmla="*/ 1109547 h 1934737"/>
              <a:gd name="connsiteX36" fmla="*/ 2709746 w 7181385"/>
              <a:gd name="connsiteY36" fmla="*/ 1165303 h 1934737"/>
              <a:gd name="connsiteX37" fmla="*/ 3261731 w 7181385"/>
              <a:gd name="connsiteY37" fmla="*/ 1165303 h 1934737"/>
              <a:gd name="connsiteX38" fmla="*/ 3261731 w 7181385"/>
              <a:gd name="connsiteY38" fmla="*/ 1226634 h 1934737"/>
              <a:gd name="connsiteX39" fmla="*/ 4031166 w 7181385"/>
              <a:gd name="connsiteY39" fmla="*/ 1226634 h 1934737"/>
              <a:gd name="connsiteX40" fmla="*/ 4031166 w 7181385"/>
              <a:gd name="connsiteY40" fmla="*/ 1299117 h 1934737"/>
              <a:gd name="connsiteX41" fmla="*/ 4722541 w 7181385"/>
              <a:gd name="connsiteY41" fmla="*/ 1299117 h 1934737"/>
              <a:gd name="connsiteX42" fmla="*/ 4722541 w 7181385"/>
              <a:gd name="connsiteY42" fmla="*/ 1360449 h 1934737"/>
              <a:gd name="connsiteX43" fmla="*/ 4900961 w 7181385"/>
              <a:gd name="connsiteY43" fmla="*/ 1360449 h 1934737"/>
              <a:gd name="connsiteX44" fmla="*/ 4900961 w 7181385"/>
              <a:gd name="connsiteY44" fmla="*/ 1505415 h 1934737"/>
              <a:gd name="connsiteX45" fmla="*/ 5140712 w 7181385"/>
              <a:gd name="connsiteY45" fmla="*/ 1505415 h 1934737"/>
              <a:gd name="connsiteX46" fmla="*/ 5140712 w 7181385"/>
              <a:gd name="connsiteY46" fmla="*/ 1583473 h 1934737"/>
              <a:gd name="connsiteX47" fmla="*/ 6200078 w 7181385"/>
              <a:gd name="connsiteY47" fmla="*/ 1583473 h 1934737"/>
              <a:gd name="connsiteX48" fmla="*/ 6200078 w 7181385"/>
              <a:gd name="connsiteY48" fmla="*/ 1683834 h 1934737"/>
              <a:gd name="connsiteX49" fmla="*/ 6250258 w 7181385"/>
              <a:gd name="connsiteY49" fmla="*/ 1683834 h 1934737"/>
              <a:gd name="connsiteX50" fmla="*/ 6250258 w 7181385"/>
              <a:gd name="connsiteY50" fmla="*/ 1689410 h 1934737"/>
              <a:gd name="connsiteX51" fmla="*/ 6250258 w 7181385"/>
              <a:gd name="connsiteY51" fmla="*/ 1828800 h 1934737"/>
              <a:gd name="connsiteX52" fmla="*/ 6997390 w 7181385"/>
              <a:gd name="connsiteY52" fmla="*/ 1828800 h 1934737"/>
              <a:gd name="connsiteX53" fmla="*/ 6997390 w 7181385"/>
              <a:gd name="connsiteY53" fmla="*/ 1934737 h 1934737"/>
              <a:gd name="connsiteX54" fmla="*/ 7181385 w 7181385"/>
              <a:gd name="connsiteY54" fmla="*/ 1934737 h 1934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7181385" h="1934737">
                <a:moveTo>
                  <a:pt x="0" y="0"/>
                </a:moveTo>
                <a:lnTo>
                  <a:pt x="61331" y="0"/>
                </a:lnTo>
                <a:lnTo>
                  <a:pt x="61331" y="66908"/>
                </a:lnTo>
                <a:lnTo>
                  <a:pt x="122663" y="66908"/>
                </a:lnTo>
                <a:lnTo>
                  <a:pt x="122663" y="133815"/>
                </a:lnTo>
                <a:lnTo>
                  <a:pt x="446048" y="133815"/>
                </a:lnTo>
                <a:lnTo>
                  <a:pt x="446048" y="200722"/>
                </a:lnTo>
                <a:lnTo>
                  <a:pt x="574287" y="200722"/>
                </a:lnTo>
                <a:lnTo>
                  <a:pt x="574287" y="306659"/>
                </a:lnTo>
                <a:lnTo>
                  <a:pt x="657922" y="306659"/>
                </a:lnTo>
                <a:lnTo>
                  <a:pt x="657922" y="373566"/>
                </a:lnTo>
                <a:lnTo>
                  <a:pt x="763858" y="373566"/>
                </a:lnTo>
                <a:lnTo>
                  <a:pt x="763858" y="429322"/>
                </a:lnTo>
                <a:lnTo>
                  <a:pt x="847492" y="429322"/>
                </a:lnTo>
                <a:lnTo>
                  <a:pt x="847492" y="496229"/>
                </a:lnTo>
                <a:lnTo>
                  <a:pt x="1070517" y="496229"/>
                </a:lnTo>
                <a:lnTo>
                  <a:pt x="1070517" y="551986"/>
                </a:lnTo>
                <a:lnTo>
                  <a:pt x="1600200" y="551986"/>
                </a:lnTo>
                <a:lnTo>
                  <a:pt x="1600200" y="607742"/>
                </a:lnTo>
                <a:lnTo>
                  <a:pt x="1655956" y="607742"/>
                </a:lnTo>
                <a:lnTo>
                  <a:pt x="1655956" y="669073"/>
                </a:lnTo>
                <a:lnTo>
                  <a:pt x="1750741" y="669073"/>
                </a:lnTo>
                <a:lnTo>
                  <a:pt x="1750741" y="735981"/>
                </a:lnTo>
                <a:lnTo>
                  <a:pt x="1800922" y="735981"/>
                </a:lnTo>
                <a:lnTo>
                  <a:pt x="1800922" y="802888"/>
                </a:lnTo>
                <a:lnTo>
                  <a:pt x="1851102" y="802888"/>
                </a:lnTo>
                <a:lnTo>
                  <a:pt x="1851102" y="919976"/>
                </a:lnTo>
                <a:lnTo>
                  <a:pt x="2085278" y="919976"/>
                </a:lnTo>
                <a:lnTo>
                  <a:pt x="2085278" y="975732"/>
                </a:lnTo>
                <a:lnTo>
                  <a:pt x="2235819" y="975732"/>
                </a:lnTo>
                <a:lnTo>
                  <a:pt x="2235819" y="1048215"/>
                </a:lnTo>
                <a:lnTo>
                  <a:pt x="2653990" y="1048215"/>
                </a:lnTo>
                <a:lnTo>
                  <a:pt x="2653990" y="1109547"/>
                </a:lnTo>
                <a:lnTo>
                  <a:pt x="2653990" y="1109547"/>
                </a:lnTo>
                <a:lnTo>
                  <a:pt x="2653990" y="1109547"/>
                </a:lnTo>
                <a:lnTo>
                  <a:pt x="2709746" y="1109547"/>
                </a:lnTo>
                <a:lnTo>
                  <a:pt x="2709746" y="1165303"/>
                </a:lnTo>
                <a:lnTo>
                  <a:pt x="3261731" y="1165303"/>
                </a:lnTo>
                <a:lnTo>
                  <a:pt x="3261731" y="1226634"/>
                </a:lnTo>
                <a:lnTo>
                  <a:pt x="4031166" y="1226634"/>
                </a:lnTo>
                <a:lnTo>
                  <a:pt x="4031166" y="1299117"/>
                </a:lnTo>
                <a:lnTo>
                  <a:pt x="4722541" y="1299117"/>
                </a:lnTo>
                <a:lnTo>
                  <a:pt x="4722541" y="1360449"/>
                </a:lnTo>
                <a:lnTo>
                  <a:pt x="4900961" y="1360449"/>
                </a:lnTo>
                <a:lnTo>
                  <a:pt x="4900961" y="1505415"/>
                </a:lnTo>
                <a:lnTo>
                  <a:pt x="5140712" y="1505415"/>
                </a:lnTo>
                <a:lnTo>
                  <a:pt x="5140712" y="1583473"/>
                </a:lnTo>
                <a:lnTo>
                  <a:pt x="6200078" y="1583473"/>
                </a:lnTo>
                <a:lnTo>
                  <a:pt x="6200078" y="1683834"/>
                </a:lnTo>
                <a:lnTo>
                  <a:pt x="6250258" y="1683834"/>
                </a:lnTo>
                <a:lnTo>
                  <a:pt x="6250258" y="1689410"/>
                </a:lnTo>
                <a:lnTo>
                  <a:pt x="6250258" y="1828800"/>
                </a:lnTo>
                <a:lnTo>
                  <a:pt x="6997390" y="1828800"/>
                </a:lnTo>
                <a:lnTo>
                  <a:pt x="6997390" y="1934737"/>
                </a:lnTo>
                <a:lnTo>
                  <a:pt x="7181385" y="1934737"/>
                </a:lnTo>
              </a:path>
            </a:pathLst>
          </a:custGeom>
          <a:noFill/>
          <a:ln w="28575">
            <a:solidFill>
              <a:schemeClr val="accent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Tree>
    <p:extLst>
      <p:ext uri="{BB962C8B-B14F-4D97-AF65-F5344CB8AC3E}">
        <p14:creationId xmlns:p14="http://schemas.microsoft.com/office/powerpoint/2010/main" val="3789341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B8620785-7D29-475D-96B3-8A462F1026FD}"/>
              </a:ext>
            </a:extLst>
          </p:cNvPr>
          <p:cNvSpPr>
            <a:spLocks noGrp="1"/>
          </p:cNvSpPr>
          <p:nvPr>
            <p:ph type="title"/>
          </p:nvPr>
        </p:nvSpPr>
        <p:spPr/>
        <p:txBody>
          <a:bodyPr/>
          <a:lstStyle/>
          <a:p>
            <a:r>
              <a:rPr lang="en-US" altLang="en-US" dirty="0"/>
              <a:t>Neoadjuvant Nivolumab in Patients With </a:t>
            </a:r>
            <a:br>
              <a:rPr lang="en-US" altLang="en-US" dirty="0"/>
            </a:br>
            <a:r>
              <a:rPr lang="en-US" altLang="en-US" dirty="0"/>
              <a:t>Resectable Early-Stage NSCLC</a:t>
            </a:r>
          </a:p>
        </p:txBody>
      </p:sp>
      <p:sp>
        <p:nvSpPr>
          <p:cNvPr id="32771" name="Content Placeholder 2">
            <a:extLst>
              <a:ext uri="{FF2B5EF4-FFF2-40B4-BE49-F238E27FC236}">
                <a16:creationId xmlns:a16="http://schemas.microsoft.com/office/drawing/2014/main" id="{9C10D2B9-2779-4967-982E-5B4109E5004D}"/>
              </a:ext>
            </a:extLst>
          </p:cNvPr>
          <p:cNvSpPr>
            <a:spLocks noGrp="1"/>
          </p:cNvSpPr>
          <p:nvPr>
            <p:ph sz="half" idx="1"/>
          </p:nvPr>
        </p:nvSpPr>
        <p:spPr>
          <a:xfrm>
            <a:off x="601820" y="1510730"/>
            <a:ext cx="4639475" cy="4678738"/>
          </a:xfrm>
        </p:spPr>
        <p:txBody>
          <a:bodyPr/>
          <a:lstStyle/>
          <a:p>
            <a:r>
              <a:rPr lang="en-US" altLang="en-US" sz="2600" dirty="0"/>
              <a:t>Pilot study of 2 preoperative nivolumab doses in untreated, resectable stage I-IIIA NSCLC (n = 21)</a:t>
            </a:r>
          </a:p>
          <a:p>
            <a:r>
              <a:rPr lang="en-US" altLang="en-US" sz="2600" dirty="0"/>
              <a:t>Major pathologic responses occurred in 9 of 20 patients (45%; 95% CI: 23-68)</a:t>
            </a:r>
          </a:p>
          <a:p>
            <a:pPr lvl="1"/>
            <a:r>
              <a:rPr lang="en-US" altLang="en-US" sz="2400" dirty="0"/>
              <a:t>In both PD-L1–positive and PD-L1–negative tumors</a:t>
            </a:r>
          </a:p>
        </p:txBody>
      </p:sp>
      <p:grpSp>
        <p:nvGrpSpPr>
          <p:cNvPr id="32774" name="Group 7">
            <a:extLst>
              <a:ext uri="{FF2B5EF4-FFF2-40B4-BE49-F238E27FC236}">
                <a16:creationId xmlns:a16="http://schemas.microsoft.com/office/drawing/2014/main" id="{4DCD4CDA-48A2-469D-8736-31F7B909F292}"/>
              </a:ext>
            </a:extLst>
          </p:cNvPr>
          <p:cNvGrpSpPr>
            <a:grpSpLocks/>
          </p:cNvGrpSpPr>
          <p:nvPr/>
        </p:nvGrpSpPr>
        <p:grpSpPr bwMode="auto">
          <a:xfrm>
            <a:off x="9388475" y="6215063"/>
            <a:ext cx="2489200" cy="447675"/>
            <a:chOff x="9527309" y="3551529"/>
            <a:chExt cx="2488915" cy="448073"/>
          </a:xfrm>
        </p:grpSpPr>
        <p:pic>
          <p:nvPicPr>
            <p:cNvPr id="32776" name="Picture 9">
              <a:extLst>
                <a:ext uri="{FF2B5EF4-FFF2-40B4-BE49-F238E27FC236}">
                  <a16:creationId xmlns:a16="http://schemas.microsoft.com/office/drawing/2014/main" id="{E5630C90-E2AB-4CC8-9604-917F617CDB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86D46B4D-C524-44DB-B028-D91C45D6FFFD}"/>
                </a:ext>
              </a:extLst>
            </p:cNvPr>
            <p:cNvSpPr>
              <a:spLocks noChangeArrowheads="1"/>
            </p:cNvSpPr>
            <p:nvPr/>
          </p:nvSpPr>
          <p:spPr bwMode="auto">
            <a:xfrm>
              <a:off x="9527309" y="3691353"/>
              <a:ext cx="2488915" cy="308249"/>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1218504" eaLnBrk="1" fontAlgn="auto" hangingPunct="1">
                <a:lnSpc>
                  <a:spcPct val="100000"/>
                </a:lnSpc>
                <a:spcBef>
                  <a:spcPct val="0"/>
                </a:spcBef>
                <a:spcAft>
                  <a:spcPct val="0"/>
                </a:spcAft>
                <a:buClrTx/>
                <a:buFont typeface="Wingdings" panose="05000000000000000000" pitchFamily="2" charset="2"/>
                <a:buNone/>
                <a:defRPr/>
              </a:pPr>
              <a:r>
                <a:rPr lang="en-US" altLang="en-US" sz="1400" dirty="0">
                  <a:solidFill>
                    <a:srgbClr val="455560"/>
                  </a:solidFill>
                  <a:latin typeface="Calibri" panose="020F0502020204030204" pitchFamily="34" charset="0"/>
                  <a:ea typeface="+mj-ea"/>
                  <a:cs typeface="Arial" panose="020B0604020202020204" pitchFamily="34" charset="0"/>
                  <a:sym typeface="Helvetica"/>
                </a:rPr>
                <a:t>Slide credit: </a:t>
              </a:r>
              <a:r>
                <a:rPr lang="en-US" altLang="en-US" sz="1400" dirty="0">
                  <a:solidFill>
                    <a:srgbClr val="455560"/>
                  </a:solidFill>
                  <a:latin typeface="Calibri" panose="020F0502020204030204" pitchFamily="34" charset="0"/>
                  <a:ea typeface="+mj-ea"/>
                  <a:cs typeface="Arial" panose="020B0604020202020204" pitchFamily="34" charset="0"/>
                  <a:sym typeface="Helvetica"/>
                  <a:hlinkClick r:id="rId4"/>
                </a:rPr>
                <a:t>clinicaloptions.com</a:t>
              </a:r>
              <a:endParaRPr lang="en-US" altLang="en-US" sz="1400" dirty="0">
                <a:solidFill>
                  <a:srgbClr val="455560"/>
                </a:solidFill>
                <a:latin typeface="Calibri" panose="020F0502020204030204" pitchFamily="34" charset="0"/>
                <a:ea typeface="+mj-ea"/>
                <a:cs typeface="Arial" panose="020B0604020202020204" pitchFamily="34" charset="0"/>
                <a:sym typeface="Helvetica"/>
              </a:endParaRPr>
            </a:p>
          </p:txBody>
        </p:sp>
      </p:grpSp>
      <p:sp>
        <p:nvSpPr>
          <p:cNvPr id="32775" name="Text Box 15">
            <a:extLst>
              <a:ext uri="{FF2B5EF4-FFF2-40B4-BE49-F238E27FC236}">
                <a16:creationId xmlns:a16="http://schemas.microsoft.com/office/drawing/2014/main" id="{5FFD0804-25A7-4316-869A-D8FD3215B23A}"/>
              </a:ext>
            </a:extLst>
          </p:cNvPr>
          <p:cNvSpPr txBox="1">
            <a:spLocks noChangeArrowheads="1"/>
          </p:cNvSpPr>
          <p:nvPr/>
        </p:nvSpPr>
        <p:spPr bwMode="auto">
          <a:xfrm>
            <a:off x="414338" y="6389688"/>
            <a:ext cx="7851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eaLnBrk="1">
              <a:lnSpc>
                <a:spcPct val="100000"/>
              </a:lnSpc>
              <a:spcBef>
                <a:spcPct val="0"/>
              </a:spcBef>
              <a:spcAft>
                <a:spcPct val="0"/>
              </a:spcAft>
              <a:buClrTx/>
              <a:buFontTx/>
              <a:buNone/>
            </a:pPr>
            <a:r>
              <a:rPr lang="en-US" altLang="en-US" sz="1200" dirty="0">
                <a:solidFill>
                  <a:srgbClr val="5E5E5E"/>
                </a:solidFill>
                <a:cs typeface="Calibri" panose="020F0502020204030204" pitchFamily="34" charset="0"/>
              </a:rPr>
              <a:t>Forde. NEJM. 2018;378:1976. </a:t>
            </a:r>
          </a:p>
        </p:txBody>
      </p:sp>
      <p:sp>
        <p:nvSpPr>
          <p:cNvPr id="11" name="TextBox 10">
            <a:extLst>
              <a:ext uri="{FF2B5EF4-FFF2-40B4-BE49-F238E27FC236}">
                <a16:creationId xmlns:a16="http://schemas.microsoft.com/office/drawing/2014/main" id="{998DAB19-AB0C-419F-B2F8-D5CEE26EA6BA}"/>
              </a:ext>
            </a:extLst>
          </p:cNvPr>
          <p:cNvSpPr txBox="1"/>
          <p:nvPr/>
        </p:nvSpPr>
        <p:spPr bwMode="auto">
          <a:xfrm>
            <a:off x="6327776" y="1504044"/>
            <a:ext cx="4332798" cy="646331"/>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j-ea"/>
                <a:cs typeface="+mj-cs"/>
                <a:sym typeface="Helvetica"/>
              </a:rPr>
              <a:t>Pathological Regression in Resected Primary Tumor by Subgroup (n = 20)</a:t>
            </a:r>
          </a:p>
        </p:txBody>
      </p:sp>
      <p:sp>
        <p:nvSpPr>
          <p:cNvPr id="12" name="TextBox 11">
            <a:extLst>
              <a:ext uri="{FF2B5EF4-FFF2-40B4-BE49-F238E27FC236}">
                <a16:creationId xmlns:a16="http://schemas.microsoft.com/office/drawing/2014/main" id="{C14A6731-F7B3-492C-A0B4-AF75DE3427A0}"/>
              </a:ext>
            </a:extLst>
          </p:cNvPr>
          <p:cNvSpPr txBox="1"/>
          <p:nvPr/>
        </p:nvSpPr>
        <p:spPr bwMode="auto">
          <a:xfrm>
            <a:off x="10513808" y="4055375"/>
            <a:ext cx="680166" cy="523220"/>
          </a:xfrm>
          <a:prstGeom prst="rect">
            <a:avLst/>
          </a:prstGeom>
          <a:solidFill>
            <a:schemeClr val="tx1"/>
          </a:solidFill>
          <a:ln>
            <a:noFill/>
          </a:ln>
        </p:spPr>
        <p:txBody>
          <a:bodyPr wrap="square" rtlCol="0">
            <a:spAutoFit/>
          </a:bodyPr>
          <a:lstStyle/>
          <a:p>
            <a:pPr marL="0" marR="0" lvl="0" indent="0" algn="ctr" defTabSz="1219170" rtl="0" eaLnBrk="1" fontAlgn="auto" latinLnBrk="0" hangingPunct="0">
              <a:lnSpc>
                <a:spcPct val="100000"/>
              </a:lnSpc>
              <a:spcBef>
                <a:spcPts val="0"/>
              </a:spcBef>
              <a:spcAft>
                <a:spcPct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MPR </a:t>
            </a:r>
          </a:p>
          <a:p>
            <a:pPr marL="0" marR="0" lvl="0" indent="0" algn="ctr" defTabSz="1219170" rtl="0" eaLnBrk="1" fontAlgn="auto" latinLnBrk="0" hangingPunct="0">
              <a:lnSpc>
                <a:spcPct val="100000"/>
              </a:lnSpc>
              <a:spcBef>
                <a:spcPts val="0"/>
              </a:spcBef>
              <a:spcAft>
                <a:spcPct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(-90%)</a:t>
            </a:r>
          </a:p>
        </p:txBody>
      </p:sp>
      <p:sp>
        <p:nvSpPr>
          <p:cNvPr id="13" name="TextBox 12">
            <a:extLst>
              <a:ext uri="{FF2B5EF4-FFF2-40B4-BE49-F238E27FC236}">
                <a16:creationId xmlns:a16="http://schemas.microsoft.com/office/drawing/2014/main" id="{335A30A5-9CA6-45E5-9644-A3AC052BCE30}"/>
              </a:ext>
            </a:extLst>
          </p:cNvPr>
          <p:cNvSpPr txBox="1"/>
          <p:nvPr/>
        </p:nvSpPr>
        <p:spPr bwMode="auto">
          <a:xfrm rot="16200000">
            <a:off x="5301257" y="3234160"/>
            <a:ext cx="1969414" cy="338554"/>
          </a:xfrm>
          <a:prstGeom prst="rect">
            <a:avLst/>
          </a:prstGeom>
          <a:solidFill>
            <a:schemeClr val="tx1"/>
          </a:solidFill>
          <a:ln>
            <a:noFill/>
          </a:ln>
        </p:spPr>
        <p:txBody>
          <a:bodyPr wrap="square" rtlCol="0">
            <a:spAutoFit/>
          </a:bodyPr>
          <a:lstStyle/>
          <a:p>
            <a:pPr marL="0" marR="0" lvl="0" indent="0" algn="ctr" defTabSz="1219170" rtl="0" eaLnBrk="1" fontAlgn="auto" latinLnBrk="0" hangingPunct="0">
              <a:lnSpc>
                <a:spcPct val="100000"/>
              </a:lnSpc>
              <a:spcBef>
                <a:spcPts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Regression (%)</a:t>
            </a:r>
          </a:p>
        </p:txBody>
      </p:sp>
      <p:sp>
        <p:nvSpPr>
          <p:cNvPr id="14" name="TextBox 13">
            <a:extLst>
              <a:ext uri="{FF2B5EF4-FFF2-40B4-BE49-F238E27FC236}">
                <a16:creationId xmlns:a16="http://schemas.microsoft.com/office/drawing/2014/main" id="{06703FD4-A59D-468B-80D3-2FBDDFBDCF30}"/>
              </a:ext>
            </a:extLst>
          </p:cNvPr>
          <p:cNvSpPr txBox="1"/>
          <p:nvPr/>
        </p:nvSpPr>
        <p:spPr bwMode="auto">
          <a:xfrm rot="16200000">
            <a:off x="5371124" y="3243857"/>
            <a:ext cx="1969414" cy="338554"/>
          </a:xfrm>
          <a:prstGeom prst="rect">
            <a:avLst/>
          </a:prstGeom>
          <a:solidFill>
            <a:schemeClr val="tx1"/>
          </a:solidFill>
          <a:ln>
            <a:noFill/>
          </a:ln>
        </p:spPr>
        <p:txBody>
          <a:bodyPr wrap="square" rtlCol="0">
            <a:spAutoFit/>
          </a:bodyPr>
          <a:lstStyle/>
          <a:p>
            <a:pPr marL="0" marR="0" lvl="0" indent="0" algn="ctr" defTabSz="1219170" rtl="0" eaLnBrk="1" fontAlgn="auto" latinLnBrk="0" hangingPunct="0">
              <a:lnSpc>
                <a:spcPct val="100000"/>
              </a:lnSpc>
              <a:spcBef>
                <a:spcPts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Regression (%)</a:t>
            </a:r>
          </a:p>
        </p:txBody>
      </p:sp>
      <p:grpSp>
        <p:nvGrpSpPr>
          <p:cNvPr id="15" name="Group 14">
            <a:extLst>
              <a:ext uri="{FF2B5EF4-FFF2-40B4-BE49-F238E27FC236}">
                <a16:creationId xmlns:a16="http://schemas.microsoft.com/office/drawing/2014/main" id="{97BC58A0-626B-4EB6-9BCC-683D18F27615}"/>
              </a:ext>
            </a:extLst>
          </p:cNvPr>
          <p:cNvGrpSpPr/>
          <p:nvPr/>
        </p:nvGrpSpPr>
        <p:grpSpPr>
          <a:xfrm>
            <a:off x="6383988" y="2076091"/>
            <a:ext cx="509440" cy="2613196"/>
            <a:chOff x="3954690" y="2278346"/>
            <a:chExt cx="509440" cy="2613196"/>
          </a:xfrm>
        </p:grpSpPr>
        <p:sp>
          <p:nvSpPr>
            <p:cNvPr id="16" name="TextBox 15">
              <a:extLst>
                <a:ext uri="{FF2B5EF4-FFF2-40B4-BE49-F238E27FC236}">
                  <a16:creationId xmlns:a16="http://schemas.microsoft.com/office/drawing/2014/main" id="{823464A7-5BA4-45A6-B3F6-DFA92707F5BF}"/>
                </a:ext>
              </a:extLst>
            </p:cNvPr>
            <p:cNvSpPr txBox="1"/>
            <p:nvPr/>
          </p:nvSpPr>
          <p:spPr bwMode="auto">
            <a:xfrm>
              <a:off x="4235697" y="2278346"/>
              <a:ext cx="2284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0</a:t>
              </a:r>
            </a:p>
          </p:txBody>
        </p:sp>
        <p:sp>
          <p:nvSpPr>
            <p:cNvPr id="17" name="TextBox 16">
              <a:extLst>
                <a:ext uri="{FF2B5EF4-FFF2-40B4-BE49-F238E27FC236}">
                  <a16:creationId xmlns:a16="http://schemas.microsoft.com/office/drawing/2014/main" id="{FC0AC5F8-1FC1-4035-A36A-13C03394D416}"/>
                </a:ext>
              </a:extLst>
            </p:cNvPr>
            <p:cNvSpPr txBox="1"/>
            <p:nvPr/>
          </p:nvSpPr>
          <p:spPr bwMode="auto">
            <a:xfrm>
              <a:off x="4029040" y="2742088"/>
              <a:ext cx="4350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-20</a:t>
              </a:r>
            </a:p>
          </p:txBody>
        </p:sp>
        <p:sp>
          <p:nvSpPr>
            <p:cNvPr id="18" name="TextBox 17">
              <a:extLst>
                <a:ext uri="{FF2B5EF4-FFF2-40B4-BE49-F238E27FC236}">
                  <a16:creationId xmlns:a16="http://schemas.microsoft.com/office/drawing/2014/main" id="{77144642-4B17-46A4-BEFF-C2FD748AB4D4}"/>
                </a:ext>
              </a:extLst>
            </p:cNvPr>
            <p:cNvSpPr txBox="1"/>
            <p:nvPr/>
          </p:nvSpPr>
          <p:spPr bwMode="auto">
            <a:xfrm>
              <a:off x="4029040" y="3209099"/>
              <a:ext cx="4350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-40</a:t>
              </a:r>
            </a:p>
          </p:txBody>
        </p:sp>
        <p:sp>
          <p:nvSpPr>
            <p:cNvPr id="19" name="TextBox 18">
              <a:extLst>
                <a:ext uri="{FF2B5EF4-FFF2-40B4-BE49-F238E27FC236}">
                  <a16:creationId xmlns:a16="http://schemas.microsoft.com/office/drawing/2014/main" id="{E374EC9F-01D7-446F-A82D-E38270023118}"/>
                </a:ext>
              </a:extLst>
            </p:cNvPr>
            <p:cNvSpPr txBox="1"/>
            <p:nvPr/>
          </p:nvSpPr>
          <p:spPr bwMode="auto">
            <a:xfrm>
              <a:off x="4029040" y="3665950"/>
              <a:ext cx="4350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-60</a:t>
              </a:r>
            </a:p>
          </p:txBody>
        </p:sp>
        <p:sp>
          <p:nvSpPr>
            <p:cNvPr id="20" name="TextBox 19">
              <a:extLst>
                <a:ext uri="{FF2B5EF4-FFF2-40B4-BE49-F238E27FC236}">
                  <a16:creationId xmlns:a16="http://schemas.microsoft.com/office/drawing/2014/main" id="{88D4F21C-2AB0-4878-83D4-2FC70CD552FA}"/>
                </a:ext>
              </a:extLst>
            </p:cNvPr>
            <p:cNvSpPr txBox="1"/>
            <p:nvPr/>
          </p:nvSpPr>
          <p:spPr bwMode="auto">
            <a:xfrm>
              <a:off x="4029040" y="4132683"/>
              <a:ext cx="4350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-80</a:t>
              </a:r>
            </a:p>
          </p:txBody>
        </p:sp>
        <p:sp>
          <p:nvSpPr>
            <p:cNvPr id="21" name="TextBox 20">
              <a:extLst>
                <a:ext uri="{FF2B5EF4-FFF2-40B4-BE49-F238E27FC236}">
                  <a16:creationId xmlns:a16="http://schemas.microsoft.com/office/drawing/2014/main" id="{486FAC7E-4EFA-4DB5-B212-CAFD1F454F9B}"/>
                </a:ext>
              </a:extLst>
            </p:cNvPr>
            <p:cNvSpPr txBox="1"/>
            <p:nvPr/>
          </p:nvSpPr>
          <p:spPr bwMode="auto">
            <a:xfrm>
              <a:off x="3954690" y="4583765"/>
              <a:ext cx="5094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-100</a:t>
              </a:r>
            </a:p>
          </p:txBody>
        </p:sp>
      </p:grpSp>
      <p:grpSp>
        <p:nvGrpSpPr>
          <p:cNvPr id="22" name="Group 21">
            <a:extLst>
              <a:ext uri="{FF2B5EF4-FFF2-40B4-BE49-F238E27FC236}">
                <a16:creationId xmlns:a16="http://schemas.microsoft.com/office/drawing/2014/main" id="{E59F1497-A074-4A92-9DCF-EA3AAFC0AE1B}"/>
              </a:ext>
            </a:extLst>
          </p:cNvPr>
          <p:cNvGrpSpPr/>
          <p:nvPr/>
        </p:nvGrpSpPr>
        <p:grpSpPr>
          <a:xfrm>
            <a:off x="6859058" y="2236790"/>
            <a:ext cx="74093" cy="2303688"/>
            <a:chOff x="4399280" y="2439045"/>
            <a:chExt cx="246842" cy="2303688"/>
          </a:xfrm>
        </p:grpSpPr>
        <p:cxnSp>
          <p:nvCxnSpPr>
            <p:cNvPr id="23" name="Straight Connector 22">
              <a:extLst>
                <a:ext uri="{FF2B5EF4-FFF2-40B4-BE49-F238E27FC236}">
                  <a16:creationId xmlns:a16="http://schemas.microsoft.com/office/drawing/2014/main" id="{E1D96C7F-16CF-4386-9A92-48383B03BA28}"/>
                </a:ext>
              </a:extLst>
            </p:cNvPr>
            <p:cNvCxnSpPr>
              <a:cxnSpLocks/>
            </p:cNvCxnSpPr>
            <p:nvPr/>
          </p:nvCxnSpPr>
          <p:spPr bwMode="auto">
            <a:xfrm>
              <a:off x="4399280" y="2439045"/>
              <a:ext cx="24684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65C2B4E-D62B-4E4F-AFCC-217A9E66A9EF}"/>
                </a:ext>
              </a:extLst>
            </p:cNvPr>
            <p:cNvCxnSpPr>
              <a:cxnSpLocks/>
            </p:cNvCxnSpPr>
            <p:nvPr/>
          </p:nvCxnSpPr>
          <p:spPr bwMode="auto">
            <a:xfrm>
              <a:off x="4399280" y="2906136"/>
              <a:ext cx="24684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9CEF8D5-C521-43D8-9BE9-E2253DEAFD5B}"/>
                </a:ext>
              </a:extLst>
            </p:cNvPr>
            <p:cNvCxnSpPr>
              <a:cxnSpLocks/>
            </p:cNvCxnSpPr>
            <p:nvPr/>
          </p:nvCxnSpPr>
          <p:spPr bwMode="auto">
            <a:xfrm>
              <a:off x="4399280" y="3363363"/>
              <a:ext cx="24684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AD31A6C-C1EF-4DBF-A422-76894C368E9E}"/>
                </a:ext>
              </a:extLst>
            </p:cNvPr>
            <p:cNvCxnSpPr>
              <a:cxnSpLocks/>
            </p:cNvCxnSpPr>
            <p:nvPr/>
          </p:nvCxnSpPr>
          <p:spPr bwMode="auto">
            <a:xfrm>
              <a:off x="4399280" y="3829998"/>
              <a:ext cx="24684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6AD4C5C-2F14-4D4B-8D5C-5A4031B62454}"/>
                </a:ext>
              </a:extLst>
            </p:cNvPr>
            <p:cNvCxnSpPr>
              <a:cxnSpLocks/>
            </p:cNvCxnSpPr>
            <p:nvPr/>
          </p:nvCxnSpPr>
          <p:spPr bwMode="auto">
            <a:xfrm>
              <a:off x="4399280" y="4291329"/>
              <a:ext cx="24684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098A150-9AEB-4E4B-A199-7CE50C00E752}"/>
                </a:ext>
              </a:extLst>
            </p:cNvPr>
            <p:cNvCxnSpPr>
              <a:cxnSpLocks/>
            </p:cNvCxnSpPr>
            <p:nvPr/>
          </p:nvCxnSpPr>
          <p:spPr bwMode="auto">
            <a:xfrm>
              <a:off x="4399280" y="4742733"/>
              <a:ext cx="246842" cy="0"/>
            </a:xfrm>
            <a:prstGeom prst="line">
              <a:avLst/>
            </a:prstGeom>
            <a:noFill/>
            <a:ln w="28575" cap="flat" cmpd="sng" algn="ctr">
              <a:solidFill>
                <a:schemeClr val="bg1"/>
              </a:solidFill>
              <a:prstDash val="solid"/>
              <a:round/>
              <a:headEnd type="none" w="med" len="med"/>
              <a:tailEnd type="none" w="med" len="med"/>
            </a:ln>
            <a:effectLst/>
          </p:spPr>
        </p:cxnSp>
      </p:grpSp>
      <p:sp>
        <p:nvSpPr>
          <p:cNvPr id="29" name="Freeform: Shape 28">
            <a:extLst>
              <a:ext uri="{FF2B5EF4-FFF2-40B4-BE49-F238E27FC236}">
                <a16:creationId xmlns:a16="http://schemas.microsoft.com/office/drawing/2014/main" id="{1167F9D9-9DE3-42DC-BDA1-6131B448EE2F}"/>
              </a:ext>
            </a:extLst>
          </p:cNvPr>
          <p:cNvSpPr/>
          <p:nvPr/>
        </p:nvSpPr>
        <p:spPr bwMode="auto">
          <a:xfrm>
            <a:off x="6930178" y="2220905"/>
            <a:ext cx="3495040" cy="2319264"/>
          </a:xfrm>
          <a:custGeom>
            <a:avLst/>
            <a:gdLst>
              <a:gd name="connsiteX0" fmla="*/ 0 w 3495040"/>
              <a:gd name="connsiteY0" fmla="*/ 0 h 2326640"/>
              <a:gd name="connsiteX1" fmla="*/ 0 w 3495040"/>
              <a:gd name="connsiteY1" fmla="*/ 2326640 h 2326640"/>
              <a:gd name="connsiteX2" fmla="*/ 3495040 w 3495040"/>
              <a:gd name="connsiteY2" fmla="*/ 2326640 h 2326640"/>
            </a:gdLst>
            <a:ahLst/>
            <a:cxnLst>
              <a:cxn ang="0">
                <a:pos x="connsiteX0" y="connsiteY0"/>
              </a:cxn>
              <a:cxn ang="0">
                <a:pos x="connsiteX1" y="connsiteY1"/>
              </a:cxn>
              <a:cxn ang="0">
                <a:pos x="connsiteX2" y="connsiteY2"/>
              </a:cxn>
            </a:cxnLst>
            <a:rect l="l" t="t" r="r" b="b"/>
            <a:pathLst>
              <a:path w="3495040" h="2326640">
                <a:moveTo>
                  <a:pt x="0" y="0"/>
                </a:moveTo>
                <a:lnTo>
                  <a:pt x="0" y="2326640"/>
                </a:lnTo>
                <a:lnTo>
                  <a:pt x="3495040" y="2326640"/>
                </a:lnTo>
              </a:path>
            </a:pathLst>
          </a:custGeom>
          <a:noFill/>
          <a:ln w="28575">
            <a:solidFill>
              <a:schemeClr val="bg1"/>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j-ea"/>
              <a:cs typeface="+mj-cs"/>
              <a:sym typeface="Helvetica"/>
            </a:endParaRPr>
          </a:p>
        </p:txBody>
      </p:sp>
      <p:grpSp>
        <p:nvGrpSpPr>
          <p:cNvPr id="30" name="Group 29">
            <a:extLst>
              <a:ext uri="{FF2B5EF4-FFF2-40B4-BE49-F238E27FC236}">
                <a16:creationId xmlns:a16="http://schemas.microsoft.com/office/drawing/2014/main" id="{2672BEB5-E1A1-41B2-868C-74DA83F6566B}"/>
              </a:ext>
            </a:extLst>
          </p:cNvPr>
          <p:cNvGrpSpPr/>
          <p:nvPr/>
        </p:nvGrpSpPr>
        <p:grpSpPr>
          <a:xfrm>
            <a:off x="7040430" y="3403436"/>
            <a:ext cx="1008435" cy="738664"/>
            <a:chOff x="4580652" y="3605691"/>
            <a:chExt cx="1008435" cy="738664"/>
          </a:xfrm>
        </p:grpSpPr>
        <p:sp>
          <p:nvSpPr>
            <p:cNvPr id="31" name="TextBox 30">
              <a:extLst>
                <a:ext uri="{FF2B5EF4-FFF2-40B4-BE49-F238E27FC236}">
                  <a16:creationId xmlns:a16="http://schemas.microsoft.com/office/drawing/2014/main" id="{3E869BDC-CFCB-4CD9-B804-BBCE1E096E72}"/>
                </a:ext>
              </a:extLst>
            </p:cNvPr>
            <p:cNvSpPr txBox="1"/>
            <p:nvPr/>
          </p:nvSpPr>
          <p:spPr bwMode="auto">
            <a:xfrm>
              <a:off x="4700702" y="3605691"/>
              <a:ext cx="8883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PD-L1+</a:t>
              </a:r>
              <a:b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b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PD-L1-</a:t>
              </a:r>
              <a:b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b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Unknown</a:t>
              </a:r>
            </a:p>
          </p:txBody>
        </p:sp>
        <p:sp>
          <p:nvSpPr>
            <p:cNvPr id="32" name="Rectangle 31">
              <a:extLst>
                <a:ext uri="{FF2B5EF4-FFF2-40B4-BE49-F238E27FC236}">
                  <a16:creationId xmlns:a16="http://schemas.microsoft.com/office/drawing/2014/main" id="{E0838C10-59E2-4582-846E-422259CA1577}"/>
                </a:ext>
              </a:extLst>
            </p:cNvPr>
            <p:cNvSpPr/>
            <p:nvPr/>
          </p:nvSpPr>
          <p:spPr bwMode="auto">
            <a:xfrm>
              <a:off x="4580652" y="3689771"/>
              <a:ext cx="146304" cy="146304"/>
            </a:xfrm>
            <a:prstGeom prst="rect">
              <a:avLst/>
            </a:prstGeom>
            <a:solidFill>
              <a:schemeClr val="accent4"/>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33" name="Rectangle 32">
              <a:extLst>
                <a:ext uri="{FF2B5EF4-FFF2-40B4-BE49-F238E27FC236}">
                  <a16:creationId xmlns:a16="http://schemas.microsoft.com/office/drawing/2014/main" id="{DA4C44F5-ACFE-4681-8C2B-56FAE05EAA9E}"/>
                </a:ext>
              </a:extLst>
            </p:cNvPr>
            <p:cNvSpPr/>
            <p:nvPr/>
          </p:nvSpPr>
          <p:spPr bwMode="auto">
            <a:xfrm>
              <a:off x="4580652" y="3900575"/>
              <a:ext cx="146304" cy="146304"/>
            </a:xfrm>
            <a:prstGeom prst="rect">
              <a:avLst/>
            </a:prstGeom>
            <a:solidFill>
              <a:schemeClr val="accent6"/>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34" name="Rectangle 33">
              <a:extLst>
                <a:ext uri="{FF2B5EF4-FFF2-40B4-BE49-F238E27FC236}">
                  <a16:creationId xmlns:a16="http://schemas.microsoft.com/office/drawing/2014/main" id="{6346276A-7EEB-4E84-8C36-E830EF79E604}"/>
                </a:ext>
              </a:extLst>
            </p:cNvPr>
            <p:cNvSpPr/>
            <p:nvPr/>
          </p:nvSpPr>
          <p:spPr bwMode="auto">
            <a:xfrm>
              <a:off x="4580652" y="4118513"/>
              <a:ext cx="146304" cy="146304"/>
            </a:xfrm>
            <a:prstGeom prst="rect">
              <a:avLst/>
            </a:prstGeom>
            <a:solidFill>
              <a:schemeClr val="tx2"/>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grpSp>
      <p:sp>
        <p:nvSpPr>
          <p:cNvPr id="35" name="Rectangle 34">
            <a:extLst>
              <a:ext uri="{FF2B5EF4-FFF2-40B4-BE49-F238E27FC236}">
                <a16:creationId xmlns:a16="http://schemas.microsoft.com/office/drawing/2014/main" id="{D6209B53-2F12-4A86-9A02-2386940AF68F}"/>
              </a:ext>
            </a:extLst>
          </p:cNvPr>
          <p:cNvSpPr/>
          <p:nvPr/>
        </p:nvSpPr>
        <p:spPr bwMode="auto">
          <a:xfrm>
            <a:off x="7399525" y="2239050"/>
            <a:ext cx="92106" cy="102927"/>
          </a:xfrm>
          <a:prstGeom prst="rect">
            <a:avLst/>
          </a:prstGeom>
          <a:solidFill>
            <a:schemeClr val="accent4"/>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36" name="Rectangle 35">
            <a:extLst>
              <a:ext uri="{FF2B5EF4-FFF2-40B4-BE49-F238E27FC236}">
                <a16:creationId xmlns:a16="http://schemas.microsoft.com/office/drawing/2014/main" id="{91E2BCC2-B31D-49A4-AE0E-EAEB62E411CD}"/>
              </a:ext>
            </a:extLst>
          </p:cNvPr>
          <p:cNvSpPr/>
          <p:nvPr/>
        </p:nvSpPr>
        <p:spPr bwMode="auto">
          <a:xfrm>
            <a:off x="7564868" y="2239050"/>
            <a:ext cx="92106" cy="102927"/>
          </a:xfrm>
          <a:prstGeom prst="rect">
            <a:avLst/>
          </a:prstGeom>
          <a:solidFill>
            <a:schemeClr val="accent6"/>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37" name="Rectangle 36">
            <a:extLst>
              <a:ext uri="{FF2B5EF4-FFF2-40B4-BE49-F238E27FC236}">
                <a16:creationId xmlns:a16="http://schemas.microsoft.com/office/drawing/2014/main" id="{0D87EF62-74EB-4627-90CF-EF19ECF6BDD2}"/>
              </a:ext>
            </a:extLst>
          </p:cNvPr>
          <p:cNvSpPr/>
          <p:nvPr/>
        </p:nvSpPr>
        <p:spPr bwMode="auto">
          <a:xfrm>
            <a:off x="7214945" y="2239050"/>
            <a:ext cx="92106" cy="9144"/>
          </a:xfrm>
          <a:prstGeom prst="rect">
            <a:avLst/>
          </a:prstGeom>
          <a:solidFill>
            <a:schemeClr val="accent6"/>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38" name="Rectangle 37">
            <a:extLst>
              <a:ext uri="{FF2B5EF4-FFF2-40B4-BE49-F238E27FC236}">
                <a16:creationId xmlns:a16="http://schemas.microsoft.com/office/drawing/2014/main" id="{BFF4EB19-25FE-4004-AFE1-67072F07B8FA}"/>
              </a:ext>
            </a:extLst>
          </p:cNvPr>
          <p:cNvSpPr/>
          <p:nvPr/>
        </p:nvSpPr>
        <p:spPr bwMode="auto">
          <a:xfrm>
            <a:off x="7049602" y="2239050"/>
            <a:ext cx="92106" cy="9144"/>
          </a:xfrm>
          <a:prstGeom prst="rect">
            <a:avLst/>
          </a:prstGeom>
          <a:solidFill>
            <a:schemeClr val="accent6"/>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39" name="Rectangle 38">
            <a:extLst>
              <a:ext uri="{FF2B5EF4-FFF2-40B4-BE49-F238E27FC236}">
                <a16:creationId xmlns:a16="http://schemas.microsoft.com/office/drawing/2014/main" id="{81D271F6-1D99-40E3-9C5E-75CFE310CAB7}"/>
              </a:ext>
            </a:extLst>
          </p:cNvPr>
          <p:cNvSpPr/>
          <p:nvPr/>
        </p:nvSpPr>
        <p:spPr bwMode="auto">
          <a:xfrm>
            <a:off x="7739923" y="2239050"/>
            <a:ext cx="92106" cy="447945"/>
          </a:xfrm>
          <a:prstGeom prst="rect">
            <a:avLst/>
          </a:prstGeom>
          <a:solidFill>
            <a:schemeClr val="tx2"/>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40" name="Rectangle 39">
            <a:extLst>
              <a:ext uri="{FF2B5EF4-FFF2-40B4-BE49-F238E27FC236}">
                <a16:creationId xmlns:a16="http://schemas.microsoft.com/office/drawing/2014/main" id="{142C5902-F7AF-4B7C-8CB6-11C8A2BAB004}"/>
              </a:ext>
            </a:extLst>
          </p:cNvPr>
          <p:cNvSpPr/>
          <p:nvPr/>
        </p:nvSpPr>
        <p:spPr bwMode="auto">
          <a:xfrm>
            <a:off x="7913056" y="2239050"/>
            <a:ext cx="92106" cy="447945"/>
          </a:xfrm>
          <a:prstGeom prst="rect">
            <a:avLst/>
          </a:prstGeom>
          <a:solidFill>
            <a:schemeClr val="accent6"/>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41" name="Rectangle 40">
            <a:extLst>
              <a:ext uri="{FF2B5EF4-FFF2-40B4-BE49-F238E27FC236}">
                <a16:creationId xmlns:a16="http://schemas.microsoft.com/office/drawing/2014/main" id="{996EABA6-DF46-4ECD-B947-CD8B8C6EAA5E}"/>
              </a:ext>
            </a:extLst>
          </p:cNvPr>
          <p:cNvSpPr/>
          <p:nvPr/>
        </p:nvSpPr>
        <p:spPr bwMode="auto">
          <a:xfrm>
            <a:off x="8080321" y="2239050"/>
            <a:ext cx="92106" cy="564362"/>
          </a:xfrm>
          <a:prstGeom prst="rect">
            <a:avLst/>
          </a:prstGeom>
          <a:solidFill>
            <a:schemeClr val="accent6"/>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42" name="Rectangle 41">
            <a:extLst>
              <a:ext uri="{FF2B5EF4-FFF2-40B4-BE49-F238E27FC236}">
                <a16:creationId xmlns:a16="http://schemas.microsoft.com/office/drawing/2014/main" id="{E1E2284D-A248-4B8B-AD81-D2E0582E5D79}"/>
              </a:ext>
            </a:extLst>
          </p:cNvPr>
          <p:cNvSpPr/>
          <p:nvPr/>
        </p:nvSpPr>
        <p:spPr bwMode="auto">
          <a:xfrm>
            <a:off x="8255323" y="2239050"/>
            <a:ext cx="92106" cy="911496"/>
          </a:xfrm>
          <a:prstGeom prst="rect">
            <a:avLst/>
          </a:prstGeom>
          <a:solidFill>
            <a:schemeClr val="accent6"/>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43" name="Rectangle 42">
            <a:extLst>
              <a:ext uri="{FF2B5EF4-FFF2-40B4-BE49-F238E27FC236}">
                <a16:creationId xmlns:a16="http://schemas.microsoft.com/office/drawing/2014/main" id="{4EFE9F8D-D01E-40AD-9AEA-3F52B893C0D4}"/>
              </a:ext>
            </a:extLst>
          </p:cNvPr>
          <p:cNvSpPr/>
          <p:nvPr/>
        </p:nvSpPr>
        <p:spPr bwMode="auto">
          <a:xfrm>
            <a:off x="8426091" y="2239050"/>
            <a:ext cx="92106" cy="1142212"/>
          </a:xfrm>
          <a:prstGeom prst="rect">
            <a:avLst/>
          </a:prstGeom>
          <a:solidFill>
            <a:schemeClr val="accent4"/>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44" name="Rectangle 43">
            <a:extLst>
              <a:ext uri="{FF2B5EF4-FFF2-40B4-BE49-F238E27FC236}">
                <a16:creationId xmlns:a16="http://schemas.microsoft.com/office/drawing/2014/main" id="{72196B1D-1FDA-4945-BFE8-D1805DCBF544}"/>
              </a:ext>
            </a:extLst>
          </p:cNvPr>
          <p:cNvSpPr/>
          <p:nvPr/>
        </p:nvSpPr>
        <p:spPr bwMode="auto">
          <a:xfrm>
            <a:off x="8595721" y="2239049"/>
            <a:ext cx="92106" cy="1378553"/>
          </a:xfrm>
          <a:prstGeom prst="rect">
            <a:avLst/>
          </a:prstGeom>
          <a:solidFill>
            <a:schemeClr val="accent4"/>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45" name="Rectangle 44">
            <a:extLst>
              <a:ext uri="{FF2B5EF4-FFF2-40B4-BE49-F238E27FC236}">
                <a16:creationId xmlns:a16="http://schemas.microsoft.com/office/drawing/2014/main" id="{D639D602-B93B-40B2-9797-975D980398C6}"/>
              </a:ext>
            </a:extLst>
          </p:cNvPr>
          <p:cNvSpPr/>
          <p:nvPr/>
        </p:nvSpPr>
        <p:spPr bwMode="auto">
          <a:xfrm>
            <a:off x="8771751" y="2239049"/>
            <a:ext cx="92106" cy="1605575"/>
          </a:xfrm>
          <a:prstGeom prst="rect">
            <a:avLst/>
          </a:prstGeom>
          <a:solidFill>
            <a:schemeClr val="accent4"/>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46" name="Rectangle 45">
            <a:extLst>
              <a:ext uri="{FF2B5EF4-FFF2-40B4-BE49-F238E27FC236}">
                <a16:creationId xmlns:a16="http://schemas.microsoft.com/office/drawing/2014/main" id="{2F8A321F-F23B-4FAB-B1C8-4CA730D36D2E}"/>
              </a:ext>
            </a:extLst>
          </p:cNvPr>
          <p:cNvSpPr/>
          <p:nvPr/>
        </p:nvSpPr>
        <p:spPr bwMode="auto">
          <a:xfrm>
            <a:off x="8941491" y="2239049"/>
            <a:ext cx="92106" cy="2053767"/>
          </a:xfrm>
          <a:prstGeom prst="rect">
            <a:avLst/>
          </a:prstGeom>
          <a:solidFill>
            <a:schemeClr val="accent6"/>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47" name="Rectangle 46">
            <a:extLst>
              <a:ext uri="{FF2B5EF4-FFF2-40B4-BE49-F238E27FC236}">
                <a16:creationId xmlns:a16="http://schemas.microsoft.com/office/drawing/2014/main" id="{EFC4EB04-5243-4850-87EC-B4F76F4AD6F8}"/>
              </a:ext>
            </a:extLst>
          </p:cNvPr>
          <p:cNvSpPr/>
          <p:nvPr/>
        </p:nvSpPr>
        <p:spPr bwMode="auto">
          <a:xfrm>
            <a:off x="9111121" y="2239049"/>
            <a:ext cx="92106" cy="2174949"/>
          </a:xfrm>
          <a:prstGeom prst="rect">
            <a:avLst/>
          </a:prstGeom>
          <a:solidFill>
            <a:schemeClr val="accent4"/>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48" name="Rectangle 47">
            <a:extLst>
              <a:ext uri="{FF2B5EF4-FFF2-40B4-BE49-F238E27FC236}">
                <a16:creationId xmlns:a16="http://schemas.microsoft.com/office/drawing/2014/main" id="{A9B68157-CC40-478D-AA1E-FF612D903CDA}"/>
              </a:ext>
            </a:extLst>
          </p:cNvPr>
          <p:cNvSpPr/>
          <p:nvPr/>
        </p:nvSpPr>
        <p:spPr bwMode="auto">
          <a:xfrm>
            <a:off x="9291482" y="2239049"/>
            <a:ext cx="92106" cy="2174949"/>
          </a:xfrm>
          <a:prstGeom prst="rect">
            <a:avLst/>
          </a:prstGeom>
          <a:solidFill>
            <a:schemeClr val="tx2"/>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49" name="Rectangle 48">
            <a:extLst>
              <a:ext uri="{FF2B5EF4-FFF2-40B4-BE49-F238E27FC236}">
                <a16:creationId xmlns:a16="http://schemas.microsoft.com/office/drawing/2014/main" id="{41201DD9-8C45-408D-8B93-EF80BAFC62DE}"/>
              </a:ext>
            </a:extLst>
          </p:cNvPr>
          <p:cNvSpPr/>
          <p:nvPr/>
        </p:nvSpPr>
        <p:spPr bwMode="auto">
          <a:xfrm>
            <a:off x="9459175" y="2239049"/>
            <a:ext cx="92106" cy="2174949"/>
          </a:xfrm>
          <a:prstGeom prst="rect">
            <a:avLst/>
          </a:prstGeom>
          <a:solidFill>
            <a:schemeClr val="tx2"/>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50" name="Rectangle 49">
            <a:extLst>
              <a:ext uri="{FF2B5EF4-FFF2-40B4-BE49-F238E27FC236}">
                <a16:creationId xmlns:a16="http://schemas.microsoft.com/office/drawing/2014/main" id="{16D3DCA1-C5A3-4CF4-BA60-92BBE00E97F4}"/>
              </a:ext>
            </a:extLst>
          </p:cNvPr>
          <p:cNvSpPr/>
          <p:nvPr/>
        </p:nvSpPr>
        <p:spPr bwMode="auto">
          <a:xfrm>
            <a:off x="9626521" y="2239049"/>
            <a:ext cx="92106" cy="2174949"/>
          </a:xfrm>
          <a:prstGeom prst="rect">
            <a:avLst/>
          </a:prstGeom>
          <a:solidFill>
            <a:schemeClr val="tx2"/>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51" name="Rectangle 50">
            <a:extLst>
              <a:ext uri="{FF2B5EF4-FFF2-40B4-BE49-F238E27FC236}">
                <a16:creationId xmlns:a16="http://schemas.microsoft.com/office/drawing/2014/main" id="{E9331279-4E06-4650-BDBF-7AA4F23411D7}"/>
              </a:ext>
            </a:extLst>
          </p:cNvPr>
          <p:cNvSpPr/>
          <p:nvPr/>
        </p:nvSpPr>
        <p:spPr bwMode="auto">
          <a:xfrm>
            <a:off x="9801885" y="2239049"/>
            <a:ext cx="92106" cy="2174949"/>
          </a:xfrm>
          <a:prstGeom prst="rect">
            <a:avLst/>
          </a:prstGeom>
          <a:solidFill>
            <a:schemeClr val="accent4"/>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52" name="Rectangle 51">
            <a:extLst>
              <a:ext uri="{FF2B5EF4-FFF2-40B4-BE49-F238E27FC236}">
                <a16:creationId xmlns:a16="http://schemas.microsoft.com/office/drawing/2014/main" id="{920B7591-3EAB-479A-813D-52732DE45B9B}"/>
              </a:ext>
            </a:extLst>
          </p:cNvPr>
          <p:cNvSpPr/>
          <p:nvPr/>
        </p:nvSpPr>
        <p:spPr bwMode="auto">
          <a:xfrm>
            <a:off x="9972210" y="2239049"/>
            <a:ext cx="92106" cy="2287705"/>
          </a:xfrm>
          <a:prstGeom prst="rect">
            <a:avLst/>
          </a:prstGeom>
          <a:solidFill>
            <a:schemeClr val="accent4"/>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53" name="Rectangle 52">
            <a:extLst>
              <a:ext uri="{FF2B5EF4-FFF2-40B4-BE49-F238E27FC236}">
                <a16:creationId xmlns:a16="http://schemas.microsoft.com/office/drawing/2014/main" id="{B499C9D7-4A86-4C5D-AB7A-36AA0DCF4FDB}"/>
              </a:ext>
            </a:extLst>
          </p:cNvPr>
          <p:cNvSpPr/>
          <p:nvPr/>
        </p:nvSpPr>
        <p:spPr bwMode="auto">
          <a:xfrm>
            <a:off x="10139556" y="2239049"/>
            <a:ext cx="92106" cy="2287705"/>
          </a:xfrm>
          <a:prstGeom prst="rect">
            <a:avLst/>
          </a:prstGeom>
          <a:solidFill>
            <a:schemeClr val="accent6"/>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54" name="Rectangle 53">
            <a:extLst>
              <a:ext uri="{FF2B5EF4-FFF2-40B4-BE49-F238E27FC236}">
                <a16:creationId xmlns:a16="http://schemas.microsoft.com/office/drawing/2014/main" id="{5FA8EC3C-1DFC-48C1-9DCA-6956A63FAF7C}"/>
              </a:ext>
            </a:extLst>
          </p:cNvPr>
          <p:cNvSpPr/>
          <p:nvPr/>
        </p:nvSpPr>
        <p:spPr bwMode="auto">
          <a:xfrm>
            <a:off x="10310885" y="2239049"/>
            <a:ext cx="92106" cy="2287705"/>
          </a:xfrm>
          <a:prstGeom prst="rect">
            <a:avLst/>
          </a:prstGeom>
          <a:solidFill>
            <a:schemeClr val="tx2"/>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graphicFrame>
        <p:nvGraphicFramePr>
          <p:cNvPr id="55" name="Table 74">
            <a:extLst>
              <a:ext uri="{FF2B5EF4-FFF2-40B4-BE49-F238E27FC236}">
                <a16:creationId xmlns:a16="http://schemas.microsoft.com/office/drawing/2014/main" id="{0484162F-45E1-4437-ACDE-8C2C1278325A}"/>
              </a:ext>
            </a:extLst>
          </p:cNvPr>
          <p:cNvGraphicFramePr>
            <a:graphicFrameLocks noGrp="1"/>
          </p:cNvGraphicFramePr>
          <p:nvPr>
            <p:extLst>
              <p:ext uri="{D42A27DB-BD31-4B8C-83A1-F6EECF244321}">
                <p14:modId xmlns:p14="http://schemas.microsoft.com/office/powerpoint/2010/main" val="4036040992"/>
              </p:ext>
            </p:extLst>
          </p:nvPr>
        </p:nvGraphicFramePr>
        <p:xfrm>
          <a:off x="7010611" y="4683255"/>
          <a:ext cx="3414600" cy="739004"/>
        </p:xfrm>
        <a:graphic>
          <a:graphicData uri="http://schemas.openxmlformats.org/drawingml/2006/table">
            <a:tbl>
              <a:tblPr firstRow="1" bandRow="1">
                <a:tableStyleId>{5940675A-B579-460E-94D1-54222C63F5DA}</a:tableStyleId>
              </a:tblPr>
              <a:tblGrid>
                <a:gridCol w="170730">
                  <a:extLst>
                    <a:ext uri="{9D8B030D-6E8A-4147-A177-3AD203B41FA5}">
                      <a16:colId xmlns:a16="http://schemas.microsoft.com/office/drawing/2014/main" val="3076836970"/>
                    </a:ext>
                  </a:extLst>
                </a:gridCol>
                <a:gridCol w="170730">
                  <a:extLst>
                    <a:ext uri="{9D8B030D-6E8A-4147-A177-3AD203B41FA5}">
                      <a16:colId xmlns:a16="http://schemas.microsoft.com/office/drawing/2014/main" val="4233500919"/>
                    </a:ext>
                  </a:extLst>
                </a:gridCol>
                <a:gridCol w="170730">
                  <a:extLst>
                    <a:ext uri="{9D8B030D-6E8A-4147-A177-3AD203B41FA5}">
                      <a16:colId xmlns:a16="http://schemas.microsoft.com/office/drawing/2014/main" val="2565603198"/>
                    </a:ext>
                  </a:extLst>
                </a:gridCol>
                <a:gridCol w="170730">
                  <a:extLst>
                    <a:ext uri="{9D8B030D-6E8A-4147-A177-3AD203B41FA5}">
                      <a16:colId xmlns:a16="http://schemas.microsoft.com/office/drawing/2014/main" val="1089909569"/>
                    </a:ext>
                  </a:extLst>
                </a:gridCol>
                <a:gridCol w="170730">
                  <a:extLst>
                    <a:ext uri="{9D8B030D-6E8A-4147-A177-3AD203B41FA5}">
                      <a16:colId xmlns:a16="http://schemas.microsoft.com/office/drawing/2014/main" val="4164359364"/>
                    </a:ext>
                  </a:extLst>
                </a:gridCol>
                <a:gridCol w="170730">
                  <a:extLst>
                    <a:ext uri="{9D8B030D-6E8A-4147-A177-3AD203B41FA5}">
                      <a16:colId xmlns:a16="http://schemas.microsoft.com/office/drawing/2014/main" val="3664620126"/>
                    </a:ext>
                  </a:extLst>
                </a:gridCol>
                <a:gridCol w="170730">
                  <a:extLst>
                    <a:ext uri="{9D8B030D-6E8A-4147-A177-3AD203B41FA5}">
                      <a16:colId xmlns:a16="http://schemas.microsoft.com/office/drawing/2014/main" val="3145274137"/>
                    </a:ext>
                  </a:extLst>
                </a:gridCol>
                <a:gridCol w="170730">
                  <a:extLst>
                    <a:ext uri="{9D8B030D-6E8A-4147-A177-3AD203B41FA5}">
                      <a16:colId xmlns:a16="http://schemas.microsoft.com/office/drawing/2014/main" val="1304329075"/>
                    </a:ext>
                  </a:extLst>
                </a:gridCol>
                <a:gridCol w="170730">
                  <a:extLst>
                    <a:ext uri="{9D8B030D-6E8A-4147-A177-3AD203B41FA5}">
                      <a16:colId xmlns:a16="http://schemas.microsoft.com/office/drawing/2014/main" val="1702748286"/>
                    </a:ext>
                  </a:extLst>
                </a:gridCol>
                <a:gridCol w="170730">
                  <a:extLst>
                    <a:ext uri="{9D8B030D-6E8A-4147-A177-3AD203B41FA5}">
                      <a16:colId xmlns:a16="http://schemas.microsoft.com/office/drawing/2014/main" val="2055832424"/>
                    </a:ext>
                  </a:extLst>
                </a:gridCol>
                <a:gridCol w="170730">
                  <a:extLst>
                    <a:ext uri="{9D8B030D-6E8A-4147-A177-3AD203B41FA5}">
                      <a16:colId xmlns:a16="http://schemas.microsoft.com/office/drawing/2014/main" val="1906769671"/>
                    </a:ext>
                  </a:extLst>
                </a:gridCol>
                <a:gridCol w="170730">
                  <a:extLst>
                    <a:ext uri="{9D8B030D-6E8A-4147-A177-3AD203B41FA5}">
                      <a16:colId xmlns:a16="http://schemas.microsoft.com/office/drawing/2014/main" val="642144769"/>
                    </a:ext>
                  </a:extLst>
                </a:gridCol>
                <a:gridCol w="170730">
                  <a:extLst>
                    <a:ext uri="{9D8B030D-6E8A-4147-A177-3AD203B41FA5}">
                      <a16:colId xmlns:a16="http://schemas.microsoft.com/office/drawing/2014/main" val="1191402928"/>
                    </a:ext>
                  </a:extLst>
                </a:gridCol>
                <a:gridCol w="170730">
                  <a:extLst>
                    <a:ext uri="{9D8B030D-6E8A-4147-A177-3AD203B41FA5}">
                      <a16:colId xmlns:a16="http://schemas.microsoft.com/office/drawing/2014/main" val="3203903509"/>
                    </a:ext>
                  </a:extLst>
                </a:gridCol>
                <a:gridCol w="170730">
                  <a:extLst>
                    <a:ext uri="{9D8B030D-6E8A-4147-A177-3AD203B41FA5}">
                      <a16:colId xmlns:a16="http://schemas.microsoft.com/office/drawing/2014/main" val="4065528544"/>
                    </a:ext>
                  </a:extLst>
                </a:gridCol>
                <a:gridCol w="170730">
                  <a:extLst>
                    <a:ext uri="{9D8B030D-6E8A-4147-A177-3AD203B41FA5}">
                      <a16:colId xmlns:a16="http://schemas.microsoft.com/office/drawing/2014/main" val="210419149"/>
                    </a:ext>
                  </a:extLst>
                </a:gridCol>
                <a:gridCol w="170730">
                  <a:extLst>
                    <a:ext uri="{9D8B030D-6E8A-4147-A177-3AD203B41FA5}">
                      <a16:colId xmlns:a16="http://schemas.microsoft.com/office/drawing/2014/main" val="1378920013"/>
                    </a:ext>
                  </a:extLst>
                </a:gridCol>
                <a:gridCol w="170730">
                  <a:extLst>
                    <a:ext uri="{9D8B030D-6E8A-4147-A177-3AD203B41FA5}">
                      <a16:colId xmlns:a16="http://schemas.microsoft.com/office/drawing/2014/main" val="1473120013"/>
                    </a:ext>
                  </a:extLst>
                </a:gridCol>
                <a:gridCol w="170730">
                  <a:extLst>
                    <a:ext uri="{9D8B030D-6E8A-4147-A177-3AD203B41FA5}">
                      <a16:colId xmlns:a16="http://schemas.microsoft.com/office/drawing/2014/main" val="4188223688"/>
                    </a:ext>
                  </a:extLst>
                </a:gridCol>
                <a:gridCol w="170730">
                  <a:extLst>
                    <a:ext uri="{9D8B030D-6E8A-4147-A177-3AD203B41FA5}">
                      <a16:colId xmlns:a16="http://schemas.microsoft.com/office/drawing/2014/main" val="1012304299"/>
                    </a:ext>
                  </a:extLst>
                </a:gridCol>
              </a:tblGrid>
              <a:tr h="184751">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1006489063"/>
                  </a:ext>
                </a:extLst>
              </a:tr>
              <a:tr h="184751">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00"/>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00"/>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2492867653"/>
                  </a:ext>
                </a:extLst>
              </a:tr>
              <a:tr h="184751">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3431615302"/>
                  </a:ext>
                </a:extLst>
              </a:tr>
              <a:tr h="184751">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50000"/>
                      </a:schemeClr>
                    </a:solidFill>
                  </a:tcPr>
                </a:tc>
                <a:tc>
                  <a:txBody>
                    <a:bodyPr/>
                    <a:lstStyle/>
                    <a:p>
                      <a:endParaRPr lang="en-US" sz="800" dirty="0">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extLst>
                  <a:ext uri="{0D108BD9-81ED-4DB2-BD59-A6C34878D82A}">
                    <a16:rowId xmlns:a16="http://schemas.microsoft.com/office/drawing/2014/main" val="3232581697"/>
                  </a:ext>
                </a:extLst>
              </a:tr>
            </a:tbl>
          </a:graphicData>
        </a:graphic>
      </p:graphicFrame>
      <p:sp>
        <p:nvSpPr>
          <p:cNvPr id="56" name="TextBox 55">
            <a:extLst>
              <a:ext uri="{FF2B5EF4-FFF2-40B4-BE49-F238E27FC236}">
                <a16:creationId xmlns:a16="http://schemas.microsoft.com/office/drawing/2014/main" id="{2F45D8DA-F6B9-4A92-9EF9-7326E5F60D0B}"/>
              </a:ext>
            </a:extLst>
          </p:cNvPr>
          <p:cNvSpPr txBox="1"/>
          <p:nvPr/>
        </p:nvSpPr>
        <p:spPr bwMode="auto">
          <a:xfrm>
            <a:off x="5665429" y="4642375"/>
            <a:ext cx="137576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9170" rtl="0" eaLnBrk="1" fontAlgn="auto" latinLnBrk="0" hangingPunct="0">
              <a:lnSpc>
                <a:spcPct val="100000"/>
              </a:lnSpc>
              <a:spcBef>
                <a:spcPct val="50000"/>
              </a:spcBef>
              <a:spcAft>
                <a:spcPct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Smoking Status</a:t>
            </a:r>
            <a:b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b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Histologic Subtype</a:t>
            </a:r>
            <a:b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b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RECIST Response</a:t>
            </a:r>
            <a:b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b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LN Metastases</a:t>
            </a:r>
            <a:b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br>
            <a:endPar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endParaRPr>
          </a:p>
        </p:txBody>
      </p:sp>
      <p:grpSp>
        <p:nvGrpSpPr>
          <p:cNvPr id="57" name="Group 56">
            <a:extLst>
              <a:ext uri="{FF2B5EF4-FFF2-40B4-BE49-F238E27FC236}">
                <a16:creationId xmlns:a16="http://schemas.microsoft.com/office/drawing/2014/main" id="{01BF7BAD-F244-44DB-9334-B5059CCE7891}"/>
              </a:ext>
            </a:extLst>
          </p:cNvPr>
          <p:cNvGrpSpPr/>
          <p:nvPr/>
        </p:nvGrpSpPr>
        <p:grpSpPr>
          <a:xfrm>
            <a:off x="6945274" y="2236790"/>
            <a:ext cx="3479943" cy="2067430"/>
            <a:chOff x="4470400" y="2439045"/>
            <a:chExt cx="3495040" cy="2067430"/>
          </a:xfrm>
        </p:grpSpPr>
        <p:cxnSp>
          <p:nvCxnSpPr>
            <p:cNvPr id="58" name="Straight Connector 57">
              <a:extLst>
                <a:ext uri="{FF2B5EF4-FFF2-40B4-BE49-F238E27FC236}">
                  <a16:creationId xmlns:a16="http://schemas.microsoft.com/office/drawing/2014/main" id="{F1BA0B92-9523-435A-8EE4-BA708EA03A64}"/>
                </a:ext>
              </a:extLst>
            </p:cNvPr>
            <p:cNvCxnSpPr/>
            <p:nvPr/>
          </p:nvCxnSpPr>
          <p:spPr bwMode="auto">
            <a:xfrm>
              <a:off x="4470400" y="4506475"/>
              <a:ext cx="3495040" cy="0"/>
            </a:xfrm>
            <a:prstGeom prst="line">
              <a:avLst/>
            </a:prstGeom>
            <a:noFill/>
            <a:ln w="28575" cap="flat" cmpd="sng" algn="ctr">
              <a:solidFill>
                <a:schemeClr val="tx2">
                  <a:lumMod val="75000"/>
                </a:schemeClr>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D8454F0-14B8-4CC3-9748-149B4DB7C79C}"/>
                </a:ext>
              </a:extLst>
            </p:cNvPr>
            <p:cNvCxnSpPr/>
            <p:nvPr/>
          </p:nvCxnSpPr>
          <p:spPr bwMode="auto">
            <a:xfrm>
              <a:off x="4470400" y="2439045"/>
              <a:ext cx="3495040" cy="0"/>
            </a:xfrm>
            <a:prstGeom prst="line">
              <a:avLst/>
            </a:prstGeom>
            <a:noFill/>
            <a:ln w="28575" cap="flat" cmpd="sng" algn="ctr">
              <a:solidFill>
                <a:schemeClr val="tx2">
                  <a:lumMod val="75000"/>
                </a:schemeClr>
              </a:solidFill>
              <a:prstDash val="sysDash"/>
              <a:round/>
              <a:headEnd type="none" w="med" len="med"/>
              <a:tailEnd type="none" w="med" len="med"/>
            </a:ln>
            <a:effectLst/>
          </p:spPr>
        </p:cxnSp>
      </p:grpSp>
      <p:grpSp>
        <p:nvGrpSpPr>
          <p:cNvPr id="60" name="Group 59">
            <a:extLst>
              <a:ext uri="{FF2B5EF4-FFF2-40B4-BE49-F238E27FC236}">
                <a16:creationId xmlns:a16="http://schemas.microsoft.com/office/drawing/2014/main" id="{3415FA0C-7399-4348-845D-97995EA5E5CA}"/>
              </a:ext>
            </a:extLst>
          </p:cNvPr>
          <p:cNvGrpSpPr/>
          <p:nvPr/>
        </p:nvGrpSpPr>
        <p:grpSpPr>
          <a:xfrm>
            <a:off x="6855373" y="5482811"/>
            <a:ext cx="3644649" cy="460789"/>
            <a:chOff x="4228704" y="5685066"/>
            <a:chExt cx="3644649" cy="460789"/>
          </a:xfrm>
        </p:grpSpPr>
        <p:grpSp>
          <p:nvGrpSpPr>
            <p:cNvPr id="61" name="Group 60">
              <a:extLst>
                <a:ext uri="{FF2B5EF4-FFF2-40B4-BE49-F238E27FC236}">
                  <a16:creationId xmlns:a16="http://schemas.microsoft.com/office/drawing/2014/main" id="{40C6DBF7-B756-4D59-B896-0AFD4EBE6064}"/>
                </a:ext>
              </a:extLst>
            </p:cNvPr>
            <p:cNvGrpSpPr/>
            <p:nvPr/>
          </p:nvGrpSpPr>
          <p:grpSpPr>
            <a:xfrm>
              <a:off x="4713073" y="5868856"/>
              <a:ext cx="2675910" cy="276999"/>
              <a:chOff x="4838386" y="5868856"/>
              <a:chExt cx="2675910" cy="276999"/>
            </a:xfrm>
          </p:grpSpPr>
          <p:sp>
            <p:nvSpPr>
              <p:cNvPr id="71" name="TextBox 70">
                <a:extLst>
                  <a:ext uri="{FF2B5EF4-FFF2-40B4-BE49-F238E27FC236}">
                    <a16:creationId xmlns:a16="http://schemas.microsoft.com/office/drawing/2014/main" id="{6916740A-6451-447F-8083-CC721F35B799}"/>
                  </a:ext>
                </a:extLst>
              </p:cNvPr>
              <p:cNvSpPr txBox="1"/>
              <p:nvPr/>
            </p:nvSpPr>
            <p:spPr bwMode="auto">
              <a:xfrm>
                <a:off x="4922922" y="5868856"/>
                <a:ext cx="5485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Other</a:t>
                </a:r>
              </a:p>
            </p:txBody>
          </p:sp>
          <p:sp>
            <p:nvSpPr>
              <p:cNvPr id="72" name="TextBox 71">
                <a:extLst>
                  <a:ext uri="{FF2B5EF4-FFF2-40B4-BE49-F238E27FC236}">
                    <a16:creationId xmlns:a16="http://schemas.microsoft.com/office/drawing/2014/main" id="{90EB90C0-17BD-4DB0-B53F-D110D66FA9B1}"/>
                  </a:ext>
                </a:extLst>
              </p:cNvPr>
              <p:cNvSpPr txBox="1"/>
              <p:nvPr/>
            </p:nvSpPr>
            <p:spPr bwMode="auto">
              <a:xfrm>
                <a:off x="5580629" y="5868856"/>
                <a:ext cx="348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PR</a:t>
                </a:r>
              </a:p>
            </p:txBody>
          </p:sp>
          <p:sp>
            <p:nvSpPr>
              <p:cNvPr id="73" name="TextBox 72">
                <a:extLst>
                  <a:ext uri="{FF2B5EF4-FFF2-40B4-BE49-F238E27FC236}">
                    <a16:creationId xmlns:a16="http://schemas.microsoft.com/office/drawing/2014/main" id="{0E9FBF87-7F13-4719-8FB5-4A6BEC64B81F}"/>
                  </a:ext>
                </a:extLst>
              </p:cNvPr>
              <p:cNvSpPr txBox="1"/>
              <p:nvPr/>
            </p:nvSpPr>
            <p:spPr bwMode="auto">
              <a:xfrm>
                <a:off x="6072272" y="5868856"/>
                <a:ext cx="3497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SD</a:t>
                </a:r>
              </a:p>
            </p:txBody>
          </p:sp>
          <p:sp>
            <p:nvSpPr>
              <p:cNvPr id="74" name="TextBox 73">
                <a:extLst>
                  <a:ext uri="{FF2B5EF4-FFF2-40B4-BE49-F238E27FC236}">
                    <a16:creationId xmlns:a16="http://schemas.microsoft.com/office/drawing/2014/main" id="{8CCA2554-2D1C-48B8-9E72-0B688E726C47}"/>
                  </a:ext>
                </a:extLst>
              </p:cNvPr>
              <p:cNvSpPr txBox="1"/>
              <p:nvPr/>
            </p:nvSpPr>
            <p:spPr bwMode="auto">
              <a:xfrm>
                <a:off x="6547823" y="5868856"/>
                <a:ext cx="4251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LN+</a:t>
                </a:r>
              </a:p>
            </p:txBody>
          </p:sp>
          <p:sp>
            <p:nvSpPr>
              <p:cNvPr id="75" name="TextBox 74">
                <a:extLst>
                  <a:ext uri="{FF2B5EF4-FFF2-40B4-BE49-F238E27FC236}">
                    <a16:creationId xmlns:a16="http://schemas.microsoft.com/office/drawing/2014/main" id="{D2249594-DADC-4AEB-B00E-9ECC5ADC370E}"/>
                  </a:ext>
                </a:extLst>
              </p:cNvPr>
              <p:cNvSpPr txBox="1"/>
              <p:nvPr/>
            </p:nvSpPr>
            <p:spPr bwMode="auto">
              <a:xfrm>
                <a:off x="7119636" y="5868856"/>
                <a:ext cx="3946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LN-</a:t>
                </a:r>
              </a:p>
            </p:txBody>
          </p:sp>
          <p:sp>
            <p:nvSpPr>
              <p:cNvPr id="76" name="Rectangle 75">
                <a:extLst>
                  <a:ext uri="{FF2B5EF4-FFF2-40B4-BE49-F238E27FC236}">
                    <a16:creationId xmlns:a16="http://schemas.microsoft.com/office/drawing/2014/main" id="{B846A4D7-78C3-4B14-BDED-04C79CFEB462}"/>
                  </a:ext>
                </a:extLst>
              </p:cNvPr>
              <p:cNvSpPr/>
              <p:nvPr/>
            </p:nvSpPr>
            <p:spPr bwMode="auto">
              <a:xfrm>
                <a:off x="4838386" y="5934999"/>
                <a:ext cx="144712" cy="144712"/>
              </a:xfrm>
              <a:prstGeom prst="rect">
                <a:avLst/>
              </a:prstGeom>
              <a:solidFill>
                <a:srgbClr val="FFFF00"/>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77" name="Rectangle 76">
                <a:extLst>
                  <a:ext uri="{FF2B5EF4-FFF2-40B4-BE49-F238E27FC236}">
                    <a16:creationId xmlns:a16="http://schemas.microsoft.com/office/drawing/2014/main" id="{8501CE8B-B770-4BF0-915B-9E36B9120BE5}"/>
                  </a:ext>
                </a:extLst>
              </p:cNvPr>
              <p:cNvSpPr/>
              <p:nvPr/>
            </p:nvSpPr>
            <p:spPr bwMode="auto">
              <a:xfrm>
                <a:off x="5488754" y="5934999"/>
                <a:ext cx="144712" cy="144712"/>
              </a:xfrm>
              <a:prstGeom prst="rect">
                <a:avLst/>
              </a:prstGeom>
              <a:solidFill>
                <a:srgbClr val="92D050"/>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78" name="Rectangle 77">
                <a:extLst>
                  <a:ext uri="{FF2B5EF4-FFF2-40B4-BE49-F238E27FC236}">
                    <a16:creationId xmlns:a16="http://schemas.microsoft.com/office/drawing/2014/main" id="{2E1686D7-36F8-4275-942E-48FF9504DF2F}"/>
                  </a:ext>
                </a:extLst>
              </p:cNvPr>
              <p:cNvSpPr/>
              <p:nvPr/>
            </p:nvSpPr>
            <p:spPr bwMode="auto">
              <a:xfrm>
                <a:off x="5977708" y="5934999"/>
                <a:ext cx="144712" cy="144712"/>
              </a:xfrm>
              <a:prstGeom prst="rect">
                <a:avLst/>
              </a:prstGeom>
              <a:solidFill>
                <a:schemeClr val="accent5"/>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79" name="Rectangle 78">
                <a:extLst>
                  <a:ext uri="{FF2B5EF4-FFF2-40B4-BE49-F238E27FC236}">
                    <a16:creationId xmlns:a16="http://schemas.microsoft.com/office/drawing/2014/main" id="{F696B090-B06A-4A3B-9EBD-C3D1DC1C669D}"/>
                  </a:ext>
                </a:extLst>
              </p:cNvPr>
              <p:cNvSpPr/>
              <p:nvPr/>
            </p:nvSpPr>
            <p:spPr bwMode="auto">
              <a:xfrm>
                <a:off x="6462037" y="5934999"/>
                <a:ext cx="144712" cy="144712"/>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80" name="Rectangle 79">
                <a:extLst>
                  <a:ext uri="{FF2B5EF4-FFF2-40B4-BE49-F238E27FC236}">
                    <a16:creationId xmlns:a16="http://schemas.microsoft.com/office/drawing/2014/main" id="{2DFE8A2E-6629-40A6-881B-C991B8C147DB}"/>
                  </a:ext>
                </a:extLst>
              </p:cNvPr>
              <p:cNvSpPr/>
              <p:nvPr/>
            </p:nvSpPr>
            <p:spPr bwMode="auto">
              <a:xfrm>
                <a:off x="7026358" y="5934999"/>
                <a:ext cx="144712" cy="144712"/>
              </a:xfrm>
              <a:prstGeom prst="rect">
                <a:avLst/>
              </a:prstGeom>
              <a:solidFill>
                <a:schemeClr val="tx2">
                  <a:lumMod val="50000"/>
                </a:schemeClr>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grpSp>
        <p:grpSp>
          <p:nvGrpSpPr>
            <p:cNvPr id="62" name="Group 61">
              <a:extLst>
                <a:ext uri="{FF2B5EF4-FFF2-40B4-BE49-F238E27FC236}">
                  <a16:creationId xmlns:a16="http://schemas.microsoft.com/office/drawing/2014/main" id="{90198DC6-64A6-4038-91FB-A2E51B90260E}"/>
                </a:ext>
              </a:extLst>
            </p:cNvPr>
            <p:cNvGrpSpPr/>
            <p:nvPr/>
          </p:nvGrpSpPr>
          <p:grpSpPr>
            <a:xfrm>
              <a:off x="4228704" y="5685066"/>
              <a:ext cx="3644649" cy="276999"/>
              <a:chOff x="4228704" y="5685066"/>
              <a:chExt cx="3644649" cy="276999"/>
            </a:xfrm>
          </p:grpSpPr>
          <p:sp>
            <p:nvSpPr>
              <p:cNvPr id="63" name="TextBox 62">
                <a:extLst>
                  <a:ext uri="{FF2B5EF4-FFF2-40B4-BE49-F238E27FC236}">
                    <a16:creationId xmlns:a16="http://schemas.microsoft.com/office/drawing/2014/main" id="{2EBF7D20-9F06-42C3-8FDD-947C93B34C2C}"/>
                  </a:ext>
                </a:extLst>
              </p:cNvPr>
              <p:cNvSpPr txBox="1"/>
              <p:nvPr/>
            </p:nvSpPr>
            <p:spPr bwMode="auto">
              <a:xfrm>
                <a:off x="4331886" y="5685066"/>
                <a:ext cx="13773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Current/ex-smoker</a:t>
                </a:r>
              </a:p>
            </p:txBody>
          </p:sp>
          <p:sp>
            <p:nvSpPr>
              <p:cNvPr id="64" name="TextBox 63">
                <a:extLst>
                  <a:ext uri="{FF2B5EF4-FFF2-40B4-BE49-F238E27FC236}">
                    <a16:creationId xmlns:a16="http://schemas.microsoft.com/office/drawing/2014/main" id="{042182B0-A9A5-4558-9DCA-707D65EB5ECA}"/>
                  </a:ext>
                </a:extLst>
              </p:cNvPr>
              <p:cNvSpPr txBox="1"/>
              <p:nvPr/>
            </p:nvSpPr>
            <p:spPr bwMode="auto">
              <a:xfrm>
                <a:off x="5797079" y="5685066"/>
                <a:ext cx="1088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Never smoked</a:t>
                </a:r>
              </a:p>
            </p:txBody>
          </p:sp>
          <p:sp>
            <p:nvSpPr>
              <p:cNvPr id="65" name="TextBox 64">
                <a:extLst>
                  <a:ext uri="{FF2B5EF4-FFF2-40B4-BE49-F238E27FC236}">
                    <a16:creationId xmlns:a16="http://schemas.microsoft.com/office/drawing/2014/main" id="{8EF4AFB9-B873-4273-8504-61E57BE34769}"/>
                  </a:ext>
                </a:extLst>
              </p:cNvPr>
              <p:cNvSpPr txBox="1"/>
              <p:nvPr/>
            </p:nvSpPr>
            <p:spPr bwMode="auto">
              <a:xfrm>
                <a:off x="6969382" y="5685066"/>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AC</a:t>
                </a:r>
              </a:p>
            </p:txBody>
          </p:sp>
          <p:sp>
            <p:nvSpPr>
              <p:cNvPr id="66" name="TextBox 65">
                <a:extLst>
                  <a:ext uri="{FF2B5EF4-FFF2-40B4-BE49-F238E27FC236}">
                    <a16:creationId xmlns:a16="http://schemas.microsoft.com/office/drawing/2014/main" id="{F211D861-22BF-4D02-8904-2CE9956CFAD5}"/>
                  </a:ext>
                </a:extLst>
              </p:cNvPr>
              <p:cNvSpPr txBox="1"/>
              <p:nvPr/>
            </p:nvSpPr>
            <p:spPr bwMode="auto">
              <a:xfrm>
                <a:off x="7454649" y="5685066"/>
                <a:ext cx="4187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SCC</a:t>
                </a:r>
              </a:p>
            </p:txBody>
          </p:sp>
          <p:sp>
            <p:nvSpPr>
              <p:cNvPr id="67" name="Rectangle 66">
                <a:extLst>
                  <a:ext uri="{FF2B5EF4-FFF2-40B4-BE49-F238E27FC236}">
                    <a16:creationId xmlns:a16="http://schemas.microsoft.com/office/drawing/2014/main" id="{73F9A20E-4915-4596-A22F-8D9B8940800C}"/>
                  </a:ext>
                </a:extLst>
              </p:cNvPr>
              <p:cNvSpPr/>
              <p:nvPr/>
            </p:nvSpPr>
            <p:spPr bwMode="auto">
              <a:xfrm>
                <a:off x="5718972" y="5751209"/>
                <a:ext cx="144712" cy="144712"/>
              </a:xfrm>
              <a:prstGeom prst="rect">
                <a:avLst/>
              </a:prstGeom>
              <a:solidFill>
                <a:schemeClr val="accent3">
                  <a:lumMod val="20000"/>
                  <a:lumOff val="80000"/>
                </a:schemeClr>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68" name="Rectangle 67">
                <a:extLst>
                  <a:ext uri="{FF2B5EF4-FFF2-40B4-BE49-F238E27FC236}">
                    <a16:creationId xmlns:a16="http://schemas.microsoft.com/office/drawing/2014/main" id="{888A4EC0-1A9C-4122-AC61-DCCEC1F3B98D}"/>
                  </a:ext>
                </a:extLst>
              </p:cNvPr>
              <p:cNvSpPr/>
              <p:nvPr/>
            </p:nvSpPr>
            <p:spPr bwMode="auto">
              <a:xfrm>
                <a:off x="6887031" y="5751209"/>
                <a:ext cx="144712" cy="144712"/>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69" name="Rectangle 68">
                <a:extLst>
                  <a:ext uri="{FF2B5EF4-FFF2-40B4-BE49-F238E27FC236}">
                    <a16:creationId xmlns:a16="http://schemas.microsoft.com/office/drawing/2014/main" id="{FF1C62BD-C2CE-496B-877D-24A623F932BC}"/>
                  </a:ext>
                </a:extLst>
              </p:cNvPr>
              <p:cNvSpPr/>
              <p:nvPr/>
            </p:nvSpPr>
            <p:spPr bwMode="auto">
              <a:xfrm>
                <a:off x="7377971" y="5751209"/>
                <a:ext cx="144712" cy="144712"/>
              </a:xfrm>
              <a:prstGeom prst="rect">
                <a:avLst/>
              </a:prstGeom>
              <a:solidFill>
                <a:schemeClr val="accent2"/>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70" name="Rectangle 69">
                <a:extLst>
                  <a:ext uri="{FF2B5EF4-FFF2-40B4-BE49-F238E27FC236}">
                    <a16:creationId xmlns:a16="http://schemas.microsoft.com/office/drawing/2014/main" id="{7F3CB68C-F683-4619-BDD9-3D105EBB0FD4}"/>
                  </a:ext>
                </a:extLst>
              </p:cNvPr>
              <p:cNvSpPr/>
              <p:nvPr/>
            </p:nvSpPr>
            <p:spPr bwMode="auto">
              <a:xfrm>
                <a:off x="4228704" y="5751209"/>
                <a:ext cx="144712" cy="144712"/>
              </a:xfrm>
              <a:prstGeom prst="rect">
                <a:avLst/>
              </a:prstGeom>
              <a:solidFill>
                <a:schemeClr val="accent3">
                  <a:lumMod val="50000"/>
                </a:schemeClr>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grpSp>
      </p:grpSp>
      <p:sp>
        <p:nvSpPr>
          <p:cNvPr id="81" name="TextBox 80">
            <a:extLst>
              <a:ext uri="{FF2B5EF4-FFF2-40B4-BE49-F238E27FC236}">
                <a16:creationId xmlns:a16="http://schemas.microsoft.com/office/drawing/2014/main" id="{9102A39A-A60C-4AA7-8162-B91C97B5D818}"/>
              </a:ext>
            </a:extLst>
          </p:cNvPr>
          <p:cNvSpPr txBox="1"/>
          <p:nvPr/>
        </p:nvSpPr>
        <p:spPr bwMode="auto">
          <a:xfrm>
            <a:off x="5410200" y="5986224"/>
            <a:ext cx="57394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1219170" rtl="0" eaLnBrk="1" fontAlgn="auto" latinLnBrk="0" hangingPunct="0">
              <a:spcBef>
                <a:spcPct val="50000"/>
              </a:spcBef>
              <a:spcAft>
                <a:spcPct val="0"/>
              </a:spcAft>
              <a:buClrTx/>
              <a:buSzTx/>
              <a:buFontTx/>
              <a:buNone/>
              <a:tabLst/>
              <a:defRPr/>
            </a:pP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j-ea"/>
                <a:cs typeface="Calibri" panose="020F0502020204030204" pitchFamily="34" charset="0"/>
                <a:sym typeface="Helvetica"/>
              </a:rPr>
              <a:t>Cytokeratin+ tumor cells (orange), CD68+ macrophages (magenta), FoxP3+ regulatory </a:t>
            </a:r>
            <a:b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j-ea"/>
                <a:cs typeface="Calibri" panose="020F0502020204030204" pitchFamily="34" charset="0"/>
                <a:sym typeface="Helvetica"/>
              </a:rPr>
            </a:b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j-ea"/>
                <a:cs typeface="Calibri" panose="020F0502020204030204" pitchFamily="34" charset="0"/>
                <a:sym typeface="Helvetica"/>
              </a:rPr>
              <a:t>T-cells (yellow), CD8+ T-cells (green), PD-1+ cells (red), and PD-L1+ cells (white). </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85DF3FD9-38AC-1A4C-A75B-3D8FB02C878C}"/>
              </a:ext>
            </a:extLst>
          </p:cNvPr>
          <p:cNvSpPr/>
          <p:nvPr/>
        </p:nvSpPr>
        <p:spPr bwMode="auto">
          <a:xfrm>
            <a:off x="1197406" y="5805020"/>
            <a:ext cx="6400800" cy="328396"/>
          </a:xfrm>
          <a:prstGeom prst="rect">
            <a:avLst/>
          </a:prstGeom>
          <a:solidFill>
            <a:srgbClr val="015873">
              <a:alpha val="50196"/>
            </a:srgbClr>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MPR</a:t>
            </a:r>
          </a:p>
        </p:txBody>
      </p:sp>
      <p:sp>
        <p:nvSpPr>
          <p:cNvPr id="6" name="Rectangle 5">
            <a:extLst>
              <a:ext uri="{FF2B5EF4-FFF2-40B4-BE49-F238E27FC236}">
                <a16:creationId xmlns:a16="http://schemas.microsoft.com/office/drawing/2014/main" id="{0E1EAB3D-32F4-0045-89B7-1BDE1417B88B}"/>
              </a:ext>
            </a:extLst>
          </p:cNvPr>
          <p:cNvSpPr/>
          <p:nvPr/>
        </p:nvSpPr>
        <p:spPr bwMode="auto">
          <a:xfrm>
            <a:off x="8762254" y="4482094"/>
            <a:ext cx="835901" cy="1518476"/>
          </a:xfrm>
          <a:prstGeom prst="rect">
            <a:avLst/>
          </a:prstGeom>
          <a:solidFill>
            <a:schemeClr val="accent1"/>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6" name="Rectangle 35">
            <a:extLst>
              <a:ext uri="{FF2B5EF4-FFF2-40B4-BE49-F238E27FC236}">
                <a16:creationId xmlns:a16="http://schemas.microsoft.com/office/drawing/2014/main" id="{4226639B-532B-9A4B-8541-C7F5CC1CC25D}"/>
              </a:ext>
            </a:extLst>
          </p:cNvPr>
          <p:cNvSpPr/>
          <p:nvPr/>
        </p:nvSpPr>
        <p:spPr bwMode="auto">
          <a:xfrm>
            <a:off x="9993594" y="5470836"/>
            <a:ext cx="835901" cy="509027"/>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3794" name="Title 1">
            <a:extLst>
              <a:ext uri="{FF2B5EF4-FFF2-40B4-BE49-F238E27FC236}">
                <a16:creationId xmlns:a16="http://schemas.microsoft.com/office/drawing/2014/main" id="{E72E8A88-672F-4CB5-8DC5-FC14E5D8F0C0}"/>
              </a:ext>
            </a:extLst>
          </p:cNvPr>
          <p:cNvSpPr>
            <a:spLocks noGrp="1"/>
          </p:cNvSpPr>
          <p:nvPr>
            <p:ph type="title"/>
          </p:nvPr>
        </p:nvSpPr>
        <p:spPr/>
        <p:txBody>
          <a:bodyPr/>
          <a:lstStyle/>
          <a:p>
            <a:r>
              <a:rPr lang="en-US" altLang="en-US" dirty="0"/>
              <a:t>LCMC3: Neoadjuvant Atezolizumab in Patients With </a:t>
            </a:r>
            <a:br>
              <a:rPr lang="en-US" altLang="en-US" dirty="0"/>
            </a:br>
            <a:r>
              <a:rPr lang="en-US" altLang="en-US" dirty="0"/>
              <a:t>Resectable Early-Stage NSCLC</a:t>
            </a:r>
            <a:endParaRPr lang="en-US" altLang="en-US" dirty="0">
              <a:highlight>
                <a:srgbClr val="FFFF00"/>
              </a:highlight>
            </a:endParaRPr>
          </a:p>
        </p:txBody>
      </p:sp>
      <p:sp>
        <p:nvSpPr>
          <p:cNvPr id="3" name="Content Placeholder 2">
            <a:extLst>
              <a:ext uri="{FF2B5EF4-FFF2-40B4-BE49-F238E27FC236}">
                <a16:creationId xmlns:a16="http://schemas.microsoft.com/office/drawing/2014/main" id="{3D3DC270-500C-487B-A308-DF6790E89953}"/>
              </a:ext>
            </a:extLst>
          </p:cNvPr>
          <p:cNvSpPr>
            <a:spLocks noGrp="1"/>
          </p:cNvSpPr>
          <p:nvPr>
            <p:ph idx="1"/>
          </p:nvPr>
        </p:nvSpPr>
        <p:spPr>
          <a:xfrm>
            <a:off x="604675" y="1513047"/>
            <a:ext cx="10877529" cy="666590"/>
          </a:xfrm>
        </p:spPr>
        <p:txBody>
          <a:bodyPr/>
          <a:lstStyle/>
          <a:p>
            <a:r>
              <a:rPr lang="en-US" sz="2400" dirty="0"/>
              <a:t>Phase II study of 2 preoperative atezolizumab doses in untreated, resectable </a:t>
            </a:r>
            <a:br>
              <a:rPr lang="en-US" sz="2400" dirty="0"/>
            </a:br>
            <a:r>
              <a:rPr lang="en-US" sz="2400" dirty="0"/>
              <a:t>stage IB-IIIB NSCLC (N = 181)</a:t>
            </a:r>
          </a:p>
        </p:txBody>
      </p:sp>
      <p:pic>
        <p:nvPicPr>
          <p:cNvPr id="33800" name="Picture 9">
            <a:extLst>
              <a:ext uri="{FF2B5EF4-FFF2-40B4-BE49-F238E27FC236}">
                <a16:creationId xmlns:a16="http://schemas.microsoft.com/office/drawing/2014/main" id="{12F683AB-CA52-4A28-A9B3-C7D0E2FA38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9163" y="6215063"/>
            <a:ext cx="551398" cy="179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0AD15322-0F3B-4B84-B42E-F4BFA4AE60B7}"/>
              </a:ext>
            </a:extLst>
          </p:cNvPr>
          <p:cNvSpPr>
            <a:spLocks noChangeArrowheads="1"/>
          </p:cNvSpPr>
          <p:nvPr/>
        </p:nvSpPr>
        <p:spPr bwMode="auto">
          <a:xfrm>
            <a:off x="9388475" y="6354763"/>
            <a:ext cx="2489200" cy="307975"/>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1218504"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sp>
        <p:nvSpPr>
          <p:cNvPr id="33799" name="Text Box 15">
            <a:extLst>
              <a:ext uri="{FF2B5EF4-FFF2-40B4-BE49-F238E27FC236}">
                <a16:creationId xmlns:a16="http://schemas.microsoft.com/office/drawing/2014/main" id="{8F9BD2E0-DD43-42E8-8171-A551CFE74FFE}"/>
              </a:ext>
            </a:extLst>
          </p:cNvPr>
          <p:cNvSpPr txBox="1">
            <a:spLocks noChangeArrowheads="1"/>
          </p:cNvSpPr>
          <p:nvPr/>
        </p:nvSpPr>
        <p:spPr bwMode="auto">
          <a:xfrm>
            <a:off x="414338" y="6389688"/>
            <a:ext cx="7851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1217613" rtl="0" eaLnBrk="1"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sym typeface="Helvetica Neue" panose="02000503000000020004" charset="0"/>
              </a:rPr>
              <a:t>Lee. WCLC 2020. Abstr PS02.05. </a:t>
            </a:r>
          </a:p>
        </p:txBody>
      </p:sp>
      <p:sp>
        <p:nvSpPr>
          <p:cNvPr id="12" name="TextBox 5">
            <a:extLst>
              <a:ext uri="{FF2B5EF4-FFF2-40B4-BE49-F238E27FC236}">
                <a16:creationId xmlns:a16="http://schemas.microsoft.com/office/drawing/2014/main" id="{52FC8E08-017D-4E21-B0DB-D397824155B8}"/>
              </a:ext>
            </a:extLst>
          </p:cNvPr>
          <p:cNvSpPr txBox="1">
            <a:spLocks noChangeArrowheads="1"/>
          </p:cNvSpPr>
          <p:nvPr/>
        </p:nvSpPr>
        <p:spPr bwMode="auto">
          <a:xfrm>
            <a:off x="2471275" y="2221213"/>
            <a:ext cx="381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Helvetica Neue" panose="02000503000000020004" charset="0"/>
              </a:rPr>
              <a:t>Pathologic Response in Surgery Population (n = 159)</a:t>
            </a:r>
          </a:p>
        </p:txBody>
      </p:sp>
      <p:sp>
        <p:nvSpPr>
          <p:cNvPr id="13" name="TextBox 5">
            <a:extLst>
              <a:ext uri="{FF2B5EF4-FFF2-40B4-BE49-F238E27FC236}">
                <a16:creationId xmlns:a16="http://schemas.microsoft.com/office/drawing/2014/main" id="{6FEA8DC7-EC1F-4DCC-B416-957A11A70E27}"/>
              </a:ext>
            </a:extLst>
          </p:cNvPr>
          <p:cNvSpPr txBox="1">
            <a:spLocks noChangeArrowheads="1"/>
          </p:cNvSpPr>
          <p:nvPr/>
        </p:nvSpPr>
        <p:spPr bwMode="auto">
          <a:xfrm>
            <a:off x="7924800" y="2249992"/>
            <a:ext cx="381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Helvetica Neue" panose="02000503000000020004" charset="0"/>
              </a:rPr>
              <a:t>Pathologic Response in Primary Efficacy Population (n = 144)</a:t>
            </a:r>
          </a:p>
        </p:txBody>
      </p:sp>
      <p:sp>
        <p:nvSpPr>
          <p:cNvPr id="2" name="Freeform 1">
            <a:extLst>
              <a:ext uri="{FF2B5EF4-FFF2-40B4-BE49-F238E27FC236}">
                <a16:creationId xmlns:a16="http://schemas.microsoft.com/office/drawing/2014/main" id="{438F3A3B-A74B-A64C-B69C-F43AF66281FD}"/>
              </a:ext>
            </a:extLst>
          </p:cNvPr>
          <p:cNvSpPr/>
          <p:nvPr/>
        </p:nvSpPr>
        <p:spPr bwMode="auto">
          <a:xfrm>
            <a:off x="8541834" y="3090051"/>
            <a:ext cx="2497873" cy="2904892"/>
          </a:xfrm>
          <a:custGeom>
            <a:avLst/>
            <a:gdLst>
              <a:gd name="connsiteX0" fmla="*/ 0 w 2497873"/>
              <a:gd name="connsiteY0" fmla="*/ 0 h 2904892"/>
              <a:gd name="connsiteX1" fmla="*/ 0 w 2497873"/>
              <a:gd name="connsiteY1" fmla="*/ 2904892 h 2904892"/>
              <a:gd name="connsiteX2" fmla="*/ 144966 w 2497873"/>
              <a:gd name="connsiteY2" fmla="*/ 2904892 h 2904892"/>
              <a:gd name="connsiteX3" fmla="*/ 2497873 w 2497873"/>
              <a:gd name="connsiteY3" fmla="*/ 2904892 h 2904892"/>
            </a:gdLst>
            <a:ahLst/>
            <a:cxnLst>
              <a:cxn ang="0">
                <a:pos x="connsiteX0" y="connsiteY0"/>
              </a:cxn>
              <a:cxn ang="0">
                <a:pos x="connsiteX1" y="connsiteY1"/>
              </a:cxn>
              <a:cxn ang="0">
                <a:pos x="connsiteX2" y="connsiteY2"/>
              </a:cxn>
              <a:cxn ang="0">
                <a:pos x="connsiteX3" y="connsiteY3"/>
              </a:cxn>
            </a:cxnLst>
            <a:rect l="l" t="t" r="r" b="b"/>
            <a:pathLst>
              <a:path w="2497873" h="2904892">
                <a:moveTo>
                  <a:pt x="0" y="0"/>
                </a:moveTo>
                <a:lnTo>
                  <a:pt x="0" y="2904892"/>
                </a:lnTo>
                <a:lnTo>
                  <a:pt x="144966" y="2904892"/>
                </a:lnTo>
                <a:lnTo>
                  <a:pt x="2497873" y="2904892"/>
                </a:lnTo>
              </a:path>
            </a:pathLst>
          </a:custGeom>
          <a:noFill/>
          <a:ln w="28575">
            <a:solidFill>
              <a:schemeClr val="bg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cxnSp>
        <p:nvCxnSpPr>
          <p:cNvPr id="14" name="Straight Connector 13">
            <a:extLst>
              <a:ext uri="{FF2B5EF4-FFF2-40B4-BE49-F238E27FC236}">
                <a16:creationId xmlns:a16="http://schemas.microsoft.com/office/drawing/2014/main" id="{86ADC017-A527-ED43-B8BA-A6C2C1F87B67}"/>
              </a:ext>
            </a:extLst>
          </p:cNvPr>
          <p:cNvCxnSpPr>
            <a:cxnSpLocks/>
          </p:cNvCxnSpPr>
          <p:nvPr/>
        </p:nvCxnSpPr>
        <p:spPr bwMode="auto">
          <a:xfrm flipH="1">
            <a:off x="8471371" y="3112355"/>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CB5901B-572C-7040-9CA2-C528E72EE2ED}"/>
              </a:ext>
            </a:extLst>
          </p:cNvPr>
          <p:cNvCxnSpPr>
            <a:cxnSpLocks/>
          </p:cNvCxnSpPr>
          <p:nvPr/>
        </p:nvCxnSpPr>
        <p:spPr bwMode="auto">
          <a:xfrm flipH="1">
            <a:off x="8478805" y="4530417"/>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F0D7618-2D64-2840-81D8-D952C38B040B}"/>
              </a:ext>
            </a:extLst>
          </p:cNvPr>
          <p:cNvCxnSpPr>
            <a:cxnSpLocks/>
          </p:cNvCxnSpPr>
          <p:nvPr/>
        </p:nvCxnSpPr>
        <p:spPr bwMode="auto">
          <a:xfrm flipH="1">
            <a:off x="8456664" y="5993085"/>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C386C4E-4628-7E43-929E-B0CFAE8DBAD3}"/>
              </a:ext>
            </a:extLst>
          </p:cNvPr>
          <p:cNvCxnSpPr>
            <a:cxnSpLocks/>
          </p:cNvCxnSpPr>
          <p:nvPr/>
        </p:nvCxnSpPr>
        <p:spPr bwMode="auto">
          <a:xfrm>
            <a:off x="9177465" y="5993085"/>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5E15F9F-3890-3442-AAE1-0C0CCA8913DA}"/>
              </a:ext>
            </a:extLst>
          </p:cNvPr>
          <p:cNvCxnSpPr>
            <a:cxnSpLocks/>
          </p:cNvCxnSpPr>
          <p:nvPr/>
        </p:nvCxnSpPr>
        <p:spPr bwMode="auto">
          <a:xfrm>
            <a:off x="10411535" y="5994945"/>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11C7AD7-5F5E-E644-ACF8-27478B3E7D0C}"/>
              </a:ext>
            </a:extLst>
          </p:cNvPr>
          <p:cNvCxnSpPr>
            <a:cxnSpLocks/>
          </p:cNvCxnSpPr>
          <p:nvPr/>
        </p:nvCxnSpPr>
        <p:spPr bwMode="auto">
          <a:xfrm>
            <a:off x="9179321" y="3969190"/>
            <a:ext cx="0" cy="1010386"/>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FB5836E-E4A5-FF42-BF50-C3C1D49D99A9}"/>
              </a:ext>
            </a:extLst>
          </p:cNvPr>
          <p:cNvCxnSpPr>
            <a:cxnSpLocks/>
          </p:cNvCxnSpPr>
          <p:nvPr/>
        </p:nvCxnSpPr>
        <p:spPr bwMode="auto">
          <a:xfrm>
            <a:off x="10413391" y="5127136"/>
            <a:ext cx="0" cy="62737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FB996E3-B71F-1342-AFB6-5C66FBFB6AC1}"/>
              </a:ext>
            </a:extLst>
          </p:cNvPr>
          <p:cNvCxnSpPr>
            <a:cxnSpLocks/>
          </p:cNvCxnSpPr>
          <p:nvPr/>
        </p:nvCxnSpPr>
        <p:spPr bwMode="auto">
          <a:xfrm flipH="1">
            <a:off x="9110638" y="3969190"/>
            <a:ext cx="13365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9724431-8F26-9D40-AC79-B143D997C208}"/>
              </a:ext>
            </a:extLst>
          </p:cNvPr>
          <p:cNvCxnSpPr>
            <a:cxnSpLocks/>
          </p:cNvCxnSpPr>
          <p:nvPr/>
        </p:nvCxnSpPr>
        <p:spPr bwMode="auto">
          <a:xfrm flipH="1">
            <a:off x="9106932" y="4974052"/>
            <a:ext cx="13365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5D801A1-E4C1-AC4E-A0E2-A835E383A70D}"/>
              </a:ext>
            </a:extLst>
          </p:cNvPr>
          <p:cNvCxnSpPr>
            <a:cxnSpLocks/>
          </p:cNvCxnSpPr>
          <p:nvPr/>
        </p:nvCxnSpPr>
        <p:spPr bwMode="auto">
          <a:xfrm flipH="1">
            <a:off x="10345643" y="5132763"/>
            <a:ext cx="13365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F630F24-08BA-9E48-B594-1BAC475B3405}"/>
              </a:ext>
            </a:extLst>
          </p:cNvPr>
          <p:cNvCxnSpPr>
            <a:cxnSpLocks/>
          </p:cNvCxnSpPr>
          <p:nvPr/>
        </p:nvCxnSpPr>
        <p:spPr bwMode="auto">
          <a:xfrm flipH="1">
            <a:off x="10345643" y="5754506"/>
            <a:ext cx="133653" cy="0"/>
          </a:xfrm>
          <a:prstGeom prst="line">
            <a:avLst/>
          </a:prstGeom>
          <a:noFill/>
          <a:ln w="28575" cap="flat" cmpd="sng" algn="ctr">
            <a:solidFill>
              <a:schemeClr val="bg1"/>
            </a:solidFill>
            <a:prstDash val="solid"/>
            <a:round/>
            <a:headEnd type="none" w="med" len="med"/>
            <a:tailEnd type="none" w="med" len="med"/>
          </a:ln>
          <a:effectLst/>
        </p:spPr>
      </p:cxnSp>
      <p:sp>
        <p:nvSpPr>
          <p:cNvPr id="5" name="TextBox 4">
            <a:extLst>
              <a:ext uri="{FF2B5EF4-FFF2-40B4-BE49-F238E27FC236}">
                <a16:creationId xmlns:a16="http://schemas.microsoft.com/office/drawing/2014/main" id="{4DF92F1C-387B-3241-9DCD-17C8DEF3695B}"/>
              </a:ext>
            </a:extLst>
          </p:cNvPr>
          <p:cNvSpPr txBox="1"/>
          <p:nvPr/>
        </p:nvSpPr>
        <p:spPr bwMode="auto">
          <a:xfrm>
            <a:off x="8040482" y="29442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40</a:t>
            </a:r>
          </a:p>
        </p:txBody>
      </p:sp>
      <p:sp>
        <p:nvSpPr>
          <p:cNvPr id="26" name="TextBox 25">
            <a:extLst>
              <a:ext uri="{FF2B5EF4-FFF2-40B4-BE49-F238E27FC236}">
                <a16:creationId xmlns:a16="http://schemas.microsoft.com/office/drawing/2014/main" id="{CF34BAED-0DB8-5E47-8EE0-96039F4A520F}"/>
              </a:ext>
            </a:extLst>
          </p:cNvPr>
          <p:cNvSpPr txBox="1"/>
          <p:nvPr/>
        </p:nvSpPr>
        <p:spPr bwMode="auto">
          <a:xfrm>
            <a:off x="8040482" y="43585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20</a:t>
            </a:r>
          </a:p>
        </p:txBody>
      </p:sp>
      <p:sp>
        <p:nvSpPr>
          <p:cNvPr id="27" name="TextBox 26">
            <a:extLst>
              <a:ext uri="{FF2B5EF4-FFF2-40B4-BE49-F238E27FC236}">
                <a16:creationId xmlns:a16="http://schemas.microsoft.com/office/drawing/2014/main" id="{79904043-2CF4-7B49-A24F-3B7A2A21D5E6}"/>
              </a:ext>
            </a:extLst>
          </p:cNvPr>
          <p:cNvSpPr txBox="1"/>
          <p:nvPr/>
        </p:nvSpPr>
        <p:spPr bwMode="auto">
          <a:xfrm>
            <a:off x="8182509" y="582380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a:t>
            </a:r>
          </a:p>
        </p:txBody>
      </p:sp>
      <p:sp>
        <p:nvSpPr>
          <p:cNvPr id="28" name="TextBox 27">
            <a:extLst>
              <a:ext uri="{FF2B5EF4-FFF2-40B4-BE49-F238E27FC236}">
                <a16:creationId xmlns:a16="http://schemas.microsoft.com/office/drawing/2014/main" id="{98458842-047F-B74B-B715-FB26A234DBFE}"/>
              </a:ext>
            </a:extLst>
          </p:cNvPr>
          <p:cNvSpPr txBox="1"/>
          <p:nvPr/>
        </p:nvSpPr>
        <p:spPr bwMode="auto">
          <a:xfrm rot="16200000">
            <a:off x="7366776" y="4305105"/>
            <a:ext cx="11962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Patients (%)</a:t>
            </a:r>
          </a:p>
        </p:txBody>
      </p:sp>
      <p:sp>
        <p:nvSpPr>
          <p:cNvPr id="29" name="TextBox 28">
            <a:extLst>
              <a:ext uri="{FF2B5EF4-FFF2-40B4-BE49-F238E27FC236}">
                <a16:creationId xmlns:a16="http://schemas.microsoft.com/office/drawing/2014/main" id="{0B2E9851-298B-2D4A-8954-0EC37BF1259F}"/>
              </a:ext>
            </a:extLst>
          </p:cNvPr>
          <p:cNvSpPr txBox="1"/>
          <p:nvPr/>
        </p:nvSpPr>
        <p:spPr bwMode="auto">
          <a:xfrm>
            <a:off x="8864051" y="6066867"/>
            <a:ext cx="588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MPR</a:t>
            </a:r>
          </a:p>
        </p:txBody>
      </p:sp>
      <p:sp>
        <p:nvSpPr>
          <p:cNvPr id="30" name="TextBox 29">
            <a:extLst>
              <a:ext uri="{FF2B5EF4-FFF2-40B4-BE49-F238E27FC236}">
                <a16:creationId xmlns:a16="http://schemas.microsoft.com/office/drawing/2014/main" id="{C6DBDC8D-3F8E-654D-8EB0-B64B0AA149D2}"/>
              </a:ext>
            </a:extLst>
          </p:cNvPr>
          <p:cNvSpPr txBox="1"/>
          <p:nvPr/>
        </p:nvSpPr>
        <p:spPr bwMode="auto">
          <a:xfrm>
            <a:off x="10147547" y="6066867"/>
            <a:ext cx="5196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pCR</a:t>
            </a:r>
          </a:p>
        </p:txBody>
      </p:sp>
      <p:sp>
        <p:nvSpPr>
          <p:cNvPr id="31" name="TextBox 30">
            <a:extLst>
              <a:ext uri="{FF2B5EF4-FFF2-40B4-BE49-F238E27FC236}">
                <a16:creationId xmlns:a16="http://schemas.microsoft.com/office/drawing/2014/main" id="{BBB55C03-3A4C-C04A-BB3A-7220608E65F1}"/>
              </a:ext>
            </a:extLst>
          </p:cNvPr>
          <p:cNvSpPr txBox="1"/>
          <p:nvPr/>
        </p:nvSpPr>
        <p:spPr bwMode="auto">
          <a:xfrm>
            <a:off x="8931508" y="3616836"/>
            <a:ext cx="495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21*</a:t>
            </a:r>
          </a:p>
        </p:txBody>
      </p:sp>
      <p:sp>
        <p:nvSpPr>
          <p:cNvPr id="32" name="TextBox 31">
            <a:extLst>
              <a:ext uri="{FF2B5EF4-FFF2-40B4-BE49-F238E27FC236}">
                <a16:creationId xmlns:a16="http://schemas.microsoft.com/office/drawing/2014/main" id="{2A6B4F57-DF82-864A-80A4-18042D343C10}"/>
              </a:ext>
            </a:extLst>
          </p:cNvPr>
          <p:cNvSpPr txBox="1"/>
          <p:nvPr/>
        </p:nvSpPr>
        <p:spPr bwMode="auto">
          <a:xfrm>
            <a:off x="10224629" y="4774631"/>
            <a:ext cx="3914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7*</a:t>
            </a:r>
          </a:p>
        </p:txBody>
      </p:sp>
      <p:sp>
        <p:nvSpPr>
          <p:cNvPr id="33" name="TextBox 32">
            <a:extLst>
              <a:ext uri="{FF2B5EF4-FFF2-40B4-BE49-F238E27FC236}">
                <a16:creationId xmlns:a16="http://schemas.microsoft.com/office/drawing/2014/main" id="{CC464FA9-C127-4443-9458-0565790AF433}"/>
              </a:ext>
            </a:extLst>
          </p:cNvPr>
          <p:cNvSpPr txBox="1"/>
          <p:nvPr/>
        </p:nvSpPr>
        <p:spPr bwMode="auto">
          <a:xfrm>
            <a:off x="8773504" y="5707453"/>
            <a:ext cx="824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30/144</a:t>
            </a:r>
          </a:p>
        </p:txBody>
      </p:sp>
      <p:sp>
        <p:nvSpPr>
          <p:cNvPr id="34" name="TextBox 33">
            <a:extLst>
              <a:ext uri="{FF2B5EF4-FFF2-40B4-BE49-F238E27FC236}">
                <a16:creationId xmlns:a16="http://schemas.microsoft.com/office/drawing/2014/main" id="{8EBFC46B-9C31-2A45-8A3D-36F544B3FCA2}"/>
              </a:ext>
            </a:extLst>
          </p:cNvPr>
          <p:cNvSpPr txBox="1"/>
          <p:nvPr/>
        </p:nvSpPr>
        <p:spPr bwMode="auto">
          <a:xfrm>
            <a:off x="9995417" y="5707453"/>
            <a:ext cx="8340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10/144</a:t>
            </a:r>
          </a:p>
        </p:txBody>
      </p:sp>
      <p:sp>
        <p:nvSpPr>
          <p:cNvPr id="7" name="Rectangle 6">
            <a:extLst>
              <a:ext uri="{FF2B5EF4-FFF2-40B4-BE49-F238E27FC236}">
                <a16:creationId xmlns:a16="http://schemas.microsoft.com/office/drawing/2014/main" id="{1AA4949F-0D79-4145-B5EF-F36309D1674F}"/>
              </a:ext>
            </a:extLst>
          </p:cNvPr>
          <p:cNvSpPr/>
          <p:nvPr/>
        </p:nvSpPr>
        <p:spPr bwMode="auto">
          <a:xfrm>
            <a:off x="1483112" y="4873751"/>
            <a:ext cx="122663" cy="122663"/>
          </a:xfrm>
          <a:prstGeom prst="rect">
            <a:avLst/>
          </a:prstGeom>
          <a:solidFill>
            <a:schemeClr val="tx1">
              <a:lumMod val="50000"/>
            </a:schemeClr>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8" name="Rectangle 37">
            <a:extLst>
              <a:ext uri="{FF2B5EF4-FFF2-40B4-BE49-F238E27FC236}">
                <a16:creationId xmlns:a16="http://schemas.microsoft.com/office/drawing/2014/main" id="{20FEBDAC-430B-4141-8221-E08A89E90B74}"/>
              </a:ext>
            </a:extLst>
          </p:cNvPr>
          <p:cNvSpPr/>
          <p:nvPr/>
        </p:nvSpPr>
        <p:spPr bwMode="auto">
          <a:xfrm>
            <a:off x="1483112" y="5085944"/>
            <a:ext cx="122663" cy="122663"/>
          </a:xfrm>
          <a:prstGeom prst="rect">
            <a:avLst/>
          </a:prstGeom>
          <a:solidFill>
            <a:schemeClr val="tx2"/>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9" name="Rectangle 38">
            <a:extLst>
              <a:ext uri="{FF2B5EF4-FFF2-40B4-BE49-F238E27FC236}">
                <a16:creationId xmlns:a16="http://schemas.microsoft.com/office/drawing/2014/main" id="{AE04CC21-B5D7-3646-B7F9-0531064401D6}"/>
              </a:ext>
            </a:extLst>
          </p:cNvPr>
          <p:cNvSpPr/>
          <p:nvPr/>
        </p:nvSpPr>
        <p:spPr bwMode="auto">
          <a:xfrm>
            <a:off x="1485471" y="5298137"/>
            <a:ext cx="122663" cy="122663"/>
          </a:xfrm>
          <a:prstGeom prst="rect">
            <a:avLst/>
          </a:prstGeom>
          <a:solidFill>
            <a:schemeClr val="accent1"/>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0" name="Rectangle 39">
            <a:extLst>
              <a:ext uri="{FF2B5EF4-FFF2-40B4-BE49-F238E27FC236}">
                <a16:creationId xmlns:a16="http://schemas.microsoft.com/office/drawing/2014/main" id="{B587447D-1DD6-6847-9CB4-C25267EA9A11}"/>
              </a:ext>
            </a:extLst>
          </p:cNvPr>
          <p:cNvSpPr/>
          <p:nvPr/>
        </p:nvSpPr>
        <p:spPr bwMode="auto">
          <a:xfrm>
            <a:off x="1483112" y="5510330"/>
            <a:ext cx="122663" cy="122663"/>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 name="TextBox 7">
            <a:extLst>
              <a:ext uri="{FF2B5EF4-FFF2-40B4-BE49-F238E27FC236}">
                <a16:creationId xmlns:a16="http://schemas.microsoft.com/office/drawing/2014/main" id="{391A4985-DA0C-3046-80E9-B7B8AD549529}"/>
              </a:ext>
            </a:extLst>
          </p:cNvPr>
          <p:cNvSpPr txBox="1"/>
          <p:nvPr/>
        </p:nvSpPr>
        <p:spPr bwMode="auto">
          <a:xfrm>
            <a:off x="1644129" y="4763687"/>
            <a:ext cx="152977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EGFR/ALK+</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Regression &gt;-90%</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MPR</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pCR</a:t>
            </a:r>
          </a:p>
        </p:txBody>
      </p:sp>
      <p:sp>
        <p:nvSpPr>
          <p:cNvPr id="42" name="TextBox 41">
            <a:extLst>
              <a:ext uri="{FF2B5EF4-FFF2-40B4-BE49-F238E27FC236}">
                <a16:creationId xmlns:a16="http://schemas.microsoft.com/office/drawing/2014/main" id="{C8F1208F-3D80-0345-B80C-4E787F6B0670}"/>
              </a:ext>
            </a:extLst>
          </p:cNvPr>
          <p:cNvSpPr txBox="1"/>
          <p:nvPr/>
        </p:nvSpPr>
        <p:spPr bwMode="auto">
          <a:xfrm rot="16200000">
            <a:off x="-512050" y="4312816"/>
            <a:ext cx="2366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Pathologic Regression (%)</a:t>
            </a:r>
          </a:p>
        </p:txBody>
      </p:sp>
      <p:cxnSp>
        <p:nvCxnSpPr>
          <p:cNvPr id="44" name="Straight Connector 43">
            <a:extLst>
              <a:ext uri="{FF2B5EF4-FFF2-40B4-BE49-F238E27FC236}">
                <a16:creationId xmlns:a16="http://schemas.microsoft.com/office/drawing/2014/main" id="{7319DD6B-E8A1-9D46-8B6A-DB51B130C90E}"/>
              </a:ext>
            </a:extLst>
          </p:cNvPr>
          <p:cNvCxnSpPr>
            <a:cxnSpLocks/>
          </p:cNvCxnSpPr>
          <p:nvPr/>
        </p:nvCxnSpPr>
        <p:spPr bwMode="auto">
          <a:xfrm flipH="1">
            <a:off x="1124584" y="2928359"/>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B56ADA0-89EB-2E4D-A8E7-99A0526719C5}"/>
              </a:ext>
            </a:extLst>
          </p:cNvPr>
          <p:cNvCxnSpPr>
            <a:cxnSpLocks/>
          </p:cNvCxnSpPr>
          <p:nvPr/>
        </p:nvCxnSpPr>
        <p:spPr bwMode="auto">
          <a:xfrm flipH="1">
            <a:off x="1120134" y="3243806"/>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CB66324-10D8-6B43-B853-CA80D9C571DE}"/>
              </a:ext>
            </a:extLst>
          </p:cNvPr>
          <p:cNvCxnSpPr>
            <a:cxnSpLocks/>
          </p:cNvCxnSpPr>
          <p:nvPr/>
        </p:nvCxnSpPr>
        <p:spPr bwMode="auto">
          <a:xfrm flipH="1">
            <a:off x="1124584" y="3572203"/>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CB94ECA-B415-B442-802F-23B9AA76CB67}"/>
              </a:ext>
            </a:extLst>
          </p:cNvPr>
          <p:cNvCxnSpPr>
            <a:cxnSpLocks/>
          </p:cNvCxnSpPr>
          <p:nvPr/>
        </p:nvCxnSpPr>
        <p:spPr bwMode="auto">
          <a:xfrm flipH="1">
            <a:off x="1120134" y="3887650"/>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0B5EA17-C169-1641-8C86-72A8C9713823}"/>
              </a:ext>
            </a:extLst>
          </p:cNvPr>
          <p:cNvCxnSpPr>
            <a:cxnSpLocks/>
          </p:cNvCxnSpPr>
          <p:nvPr/>
        </p:nvCxnSpPr>
        <p:spPr bwMode="auto">
          <a:xfrm flipH="1">
            <a:off x="1124584" y="4214970"/>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9207DDA-87C7-1A46-A354-084F3566B757}"/>
              </a:ext>
            </a:extLst>
          </p:cNvPr>
          <p:cNvCxnSpPr>
            <a:cxnSpLocks/>
          </p:cNvCxnSpPr>
          <p:nvPr/>
        </p:nvCxnSpPr>
        <p:spPr bwMode="auto">
          <a:xfrm flipH="1">
            <a:off x="1120134" y="4530417"/>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78437C8-8A5A-0342-88A1-132715426D2B}"/>
              </a:ext>
            </a:extLst>
          </p:cNvPr>
          <p:cNvCxnSpPr>
            <a:cxnSpLocks/>
          </p:cNvCxnSpPr>
          <p:nvPr/>
        </p:nvCxnSpPr>
        <p:spPr bwMode="auto">
          <a:xfrm flipH="1">
            <a:off x="1124584" y="4858814"/>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6AFC744-56F2-A94A-946D-D40EAAF3CED8}"/>
              </a:ext>
            </a:extLst>
          </p:cNvPr>
          <p:cNvCxnSpPr>
            <a:cxnSpLocks/>
          </p:cNvCxnSpPr>
          <p:nvPr/>
        </p:nvCxnSpPr>
        <p:spPr bwMode="auto">
          <a:xfrm flipH="1">
            <a:off x="1120134" y="5174261"/>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722AA7B-9244-B44D-8A5B-D5CEAF089F14}"/>
              </a:ext>
            </a:extLst>
          </p:cNvPr>
          <p:cNvCxnSpPr>
            <a:cxnSpLocks/>
          </p:cNvCxnSpPr>
          <p:nvPr/>
        </p:nvCxnSpPr>
        <p:spPr bwMode="auto">
          <a:xfrm flipH="1">
            <a:off x="1120134" y="5489572"/>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D13E3D2-51EE-AC4E-B9C9-DAEFC596999B}"/>
              </a:ext>
            </a:extLst>
          </p:cNvPr>
          <p:cNvCxnSpPr>
            <a:cxnSpLocks/>
          </p:cNvCxnSpPr>
          <p:nvPr/>
        </p:nvCxnSpPr>
        <p:spPr bwMode="auto">
          <a:xfrm flipH="1">
            <a:off x="1115684" y="5805019"/>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D3F853F-1249-A04B-A693-0ABDA886427C}"/>
              </a:ext>
            </a:extLst>
          </p:cNvPr>
          <p:cNvCxnSpPr>
            <a:cxnSpLocks/>
          </p:cNvCxnSpPr>
          <p:nvPr/>
        </p:nvCxnSpPr>
        <p:spPr bwMode="auto">
          <a:xfrm flipH="1">
            <a:off x="1120134" y="6133416"/>
            <a:ext cx="70463" cy="0"/>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5D514B96-7590-2647-8CEE-879D680D9245}"/>
              </a:ext>
            </a:extLst>
          </p:cNvPr>
          <p:cNvSpPr txBox="1"/>
          <p:nvPr/>
        </p:nvSpPr>
        <p:spPr bwMode="auto">
          <a:xfrm>
            <a:off x="926377" y="2780255"/>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a:t>
            </a:r>
          </a:p>
        </p:txBody>
      </p:sp>
      <p:sp>
        <p:nvSpPr>
          <p:cNvPr id="56" name="TextBox 55">
            <a:extLst>
              <a:ext uri="{FF2B5EF4-FFF2-40B4-BE49-F238E27FC236}">
                <a16:creationId xmlns:a16="http://schemas.microsoft.com/office/drawing/2014/main" id="{47E3537B-2167-614F-A596-29CF52E77EB2}"/>
              </a:ext>
            </a:extLst>
          </p:cNvPr>
          <p:cNvSpPr txBox="1"/>
          <p:nvPr/>
        </p:nvSpPr>
        <p:spPr bwMode="auto">
          <a:xfrm>
            <a:off x="801343" y="3102266"/>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a:t>
            </a:r>
          </a:p>
        </p:txBody>
      </p:sp>
      <p:sp>
        <p:nvSpPr>
          <p:cNvPr id="57" name="TextBox 56">
            <a:extLst>
              <a:ext uri="{FF2B5EF4-FFF2-40B4-BE49-F238E27FC236}">
                <a16:creationId xmlns:a16="http://schemas.microsoft.com/office/drawing/2014/main" id="{927FFD8A-BDE1-B849-AC48-AA475C1B226A}"/>
              </a:ext>
            </a:extLst>
          </p:cNvPr>
          <p:cNvSpPr txBox="1"/>
          <p:nvPr/>
        </p:nvSpPr>
        <p:spPr bwMode="auto">
          <a:xfrm>
            <a:off x="801343" y="3424277"/>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-20</a:t>
            </a:r>
          </a:p>
        </p:txBody>
      </p:sp>
      <p:sp>
        <p:nvSpPr>
          <p:cNvPr id="58" name="TextBox 57">
            <a:extLst>
              <a:ext uri="{FF2B5EF4-FFF2-40B4-BE49-F238E27FC236}">
                <a16:creationId xmlns:a16="http://schemas.microsoft.com/office/drawing/2014/main" id="{B264B85D-90FE-8E4F-B090-9A4A736E1823}"/>
              </a:ext>
            </a:extLst>
          </p:cNvPr>
          <p:cNvSpPr txBox="1"/>
          <p:nvPr/>
        </p:nvSpPr>
        <p:spPr bwMode="auto">
          <a:xfrm>
            <a:off x="801343" y="3746288"/>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-30</a:t>
            </a:r>
          </a:p>
        </p:txBody>
      </p:sp>
      <p:sp>
        <p:nvSpPr>
          <p:cNvPr id="59" name="TextBox 58">
            <a:extLst>
              <a:ext uri="{FF2B5EF4-FFF2-40B4-BE49-F238E27FC236}">
                <a16:creationId xmlns:a16="http://schemas.microsoft.com/office/drawing/2014/main" id="{99963B44-B73B-E740-AE52-BB574311015E}"/>
              </a:ext>
            </a:extLst>
          </p:cNvPr>
          <p:cNvSpPr txBox="1"/>
          <p:nvPr/>
        </p:nvSpPr>
        <p:spPr bwMode="auto">
          <a:xfrm>
            <a:off x="801343" y="4068299"/>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-40</a:t>
            </a:r>
          </a:p>
        </p:txBody>
      </p:sp>
      <p:sp>
        <p:nvSpPr>
          <p:cNvPr id="60" name="TextBox 59">
            <a:extLst>
              <a:ext uri="{FF2B5EF4-FFF2-40B4-BE49-F238E27FC236}">
                <a16:creationId xmlns:a16="http://schemas.microsoft.com/office/drawing/2014/main" id="{5E033B1F-5140-6D4C-ADE0-374304243B10}"/>
              </a:ext>
            </a:extLst>
          </p:cNvPr>
          <p:cNvSpPr txBox="1"/>
          <p:nvPr/>
        </p:nvSpPr>
        <p:spPr bwMode="auto">
          <a:xfrm>
            <a:off x="801343" y="439031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-50</a:t>
            </a:r>
          </a:p>
        </p:txBody>
      </p:sp>
      <p:sp>
        <p:nvSpPr>
          <p:cNvPr id="61" name="TextBox 60">
            <a:extLst>
              <a:ext uri="{FF2B5EF4-FFF2-40B4-BE49-F238E27FC236}">
                <a16:creationId xmlns:a16="http://schemas.microsoft.com/office/drawing/2014/main" id="{60B436B5-0A76-5A41-AC95-365F364BDE44}"/>
              </a:ext>
            </a:extLst>
          </p:cNvPr>
          <p:cNvSpPr txBox="1"/>
          <p:nvPr/>
        </p:nvSpPr>
        <p:spPr bwMode="auto">
          <a:xfrm>
            <a:off x="801343" y="4712321"/>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-60</a:t>
            </a:r>
          </a:p>
        </p:txBody>
      </p:sp>
      <p:sp>
        <p:nvSpPr>
          <p:cNvPr id="62" name="TextBox 61">
            <a:extLst>
              <a:ext uri="{FF2B5EF4-FFF2-40B4-BE49-F238E27FC236}">
                <a16:creationId xmlns:a16="http://schemas.microsoft.com/office/drawing/2014/main" id="{998E66DD-D459-414D-8694-60A272632D5A}"/>
              </a:ext>
            </a:extLst>
          </p:cNvPr>
          <p:cNvSpPr txBox="1"/>
          <p:nvPr/>
        </p:nvSpPr>
        <p:spPr bwMode="auto">
          <a:xfrm>
            <a:off x="801343" y="5034332"/>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-70</a:t>
            </a:r>
          </a:p>
        </p:txBody>
      </p:sp>
      <p:sp>
        <p:nvSpPr>
          <p:cNvPr id="63" name="TextBox 62">
            <a:extLst>
              <a:ext uri="{FF2B5EF4-FFF2-40B4-BE49-F238E27FC236}">
                <a16:creationId xmlns:a16="http://schemas.microsoft.com/office/drawing/2014/main" id="{08F8AE52-7215-254E-8806-0E940F762667}"/>
              </a:ext>
            </a:extLst>
          </p:cNvPr>
          <p:cNvSpPr txBox="1"/>
          <p:nvPr/>
        </p:nvSpPr>
        <p:spPr bwMode="auto">
          <a:xfrm>
            <a:off x="801343" y="5356343"/>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-80</a:t>
            </a:r>
          </a:p>
        </p:txBody>
      </p:sp>
      <p:sp>
        <p:nvSpPr>
          <p:cNvPr id="64" name="TextBox 63">
            <a:extLst>
              <a:ext uri="{FF2B5EF4-FFF2-40B4-BE49-F238E27FC236}">
                <a16:creationId xmlns:a16="http://schemas.microsoft.com/office/drawing/2014/main" id="{A1934537-D4BD-2240-BC1B-C517F0F303C2}"/>
              </a:ext>
            </a:extLst>
          </p:cNvPr>
          <p:cNvSpPr txBox="1"/>
          <p:nvPr/>
        </p:nvSpPr>
        <p:spPr bwMode="auto">
          <a:xfrm>
            <a:off x="801343" y="5678354"/>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-90</a:t>
            </a:r>
          </a:p>
        </p:txBody>
      </p:sp>
      <p:sp>
        <p:nvSpPr>
          <p:cNvPr id="65" name="TextBox 64">
            <a:extLst>
              <a:ext uri="{FF2B5EF4-FFF2-40B4-BE49-F238E27FC236}">
                <a16:creationId xmlns:a16="http://schemas.microsoft.com/office/drawing/2014/main" id="{A23A3F1C-6291-334D-B585-408544BE187A}"/>
              </a:ext>
            </a:extLst>
          </p:cNvPr>
          <p:cNvSpPr txBox="1"/>
          <p:nvPr/>
        </p:nvSpPr>
        <p:spPr bwMode="auto">
          <a:xfrm>
            <a:off x="722796" y="6000366"/>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-100</a:t>
            </a:r>
          </a:p>
        </p:txBody>
      </p:sp>
      <p:cxnSp>
        <p:nvCxnSpPr>
          <p:cNvPr id="37" name="Straight Connector 36">
            <a:extLst>
              <a:ext uri="{FF2B5EF4-FFF2-40B4-BE49-F238E27FC236}">
                <a16:creationId xmlns:a16="http://schemas.microsoft.com/office/drawing/2014/main" id="{5DCDCF31-9914-F14C-B6E0-423AB279349B}"/>
              </a:ext>
            </a:extLst>
          </p:cNvPr>
          <p:cNvCxnSpPr>
            <a:cxnSpLocks/>
          </p:cNvCxnSpPr>
          <p:nvPr/>
        </p:nvCxnSpPr>
        <p:spPr bwMode="auto">
          <a:xfrm>
            <a:off x="1716672" y="2925298"/>
            <a:ext cx="0" cy="57627"/>
          </a:xfrm>
          <a:prstGeom prst="line">
            <a:avLst/>
          </a:prstGeom>
          <a:noFill/>
          <a:ln w="28575" cap="flat" cmpd="sng" algn="ctr">
            <a:solidFill>
              <a:schemeClr val="tx2"/>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38CB77C-A6DB-C242-8658-72AEE7A639B1}"/>
              </a:ext>
            </a:extLst>
          </p:cNvPr>
          <p:cNvCxnSpPr>
            <a:cxnSpLocks/>
          </p:cNvCxnSpPr>
          <p:nvPr/>
        </p:nvCxnSpPr>
        <p:spPr bwMode="auto">
          <a:xfrm>
            <a:off x="1759708" y="2930176"/>
            <a:ext cx="0" cy="149470"/>
          </a:xfrm>
          <a:prstGeom prst="line">
            <a:avLst/>
          </a:prstGeom>
          <a:noFill/>
          <a:ln w="28575" cap="flat" cmpd="sng" algn="ctr">
            <a:solidFill>
              <a:schemeClr val="tx1">
                <a:lumMod val="50000"/>
              </a:schemeClr>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FE4BFDB-45E0-4043-B2BD-3A32A3F81AA0}"/>
              </a:ext>
            </a:extLst>
          </p:cNvPr>
          <p:cNvCxnSpPr>
            <a:cxnSpLocks/>
          </p:cNvCxnSpPr>
          <p:nvPr/>
        </p:nvCxnSpPr>
        <p:spPr bwMode="auto">
          <a:xfrm>
            <a:off x="1799569" y="2930176"/>
            <a:ext cx="0" cy="149470"/>
          </a:xfrm>
          <a:prstGeom prst="line">
            <a:avLst/>
          </a:prstGeom>
          <a:noFill/>
          <a:ln w="28575" cap="flat" cmpd="sng" algn="ctr">
            <a:solidFill>
              <a:schemeClr val="tx2"/>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61DC3970-6332-9741-B641-60693F98D591}"/>
              </a:ext>
            </a:extLst>
          </p:cNvPr>
          <p:cNvCxnSpPr>
            <a:cxnSpLocks/>
          </p:cNvCxnSpPr>
          <p:nvPr/>
        </p:nvCxnSpPr>
        <p:spPr bwMode="auto">
          <a:xfrm>
            <a:off x="1839430" y="2930176"/>
            <a:ext cx="0" cy="149470"/>
          </a:xfrm>
          <a:prstGeom prst="line">
            <a:avLst/>
          </a:prstGeom>
          <a:noFill/>
          <a:ln w="28575" cap="flat" cmpd="sng" algn="ctr">
            <a:solidFill>
              <a:schemeClr val="tx2"/>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E4C4756-014B-DB48-AE66-0040416438AB}"/>
              </a:ext>
            </a:extLst>
          </p:cNvPr>
          <p:cNvCxnSpPr>
            <a:cxnSpLocks/>
          </p:cNvCxnSpPr>
          <p:nvPr/>
        </p:nvCxnSpPr>
        <p:spPr bwMode="auto">
          <a:xfrm>
            <a:off x="1879291" y="2930176"/>
            <a:ext cx="0" cy="149470"/>
          </a:xfrm>
          <a:prstGeom prst="line">
            <a:avLst/>
          </a:prstGeom>
          <a:noFill/>
          <a:ln w="28575" cap="flat" cmpd="sng" algn="ctr">
            <a:solidFill>
              <a:schemeClr val="tx2"/>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F48F08A3-AF9D-954A-A0FD-04981C78E970}"/>
              </a:ext>
            </a:extLst>
          </p:cNvPr>
          <p:cNvCxnSpPr>
            <a:cxnSpLocks/>
          </p:cNvCxnSpPr>
          <p:nvPr/>
        </p:nvCxnSpPr>
        <p:spPr bwMode="auto">
          <a:xfrm>
            <a:off x="1919152" y="2930176"/>
            <a:ext cx="0" cy="149470"/>
          </a:xfrm>
          <a:prstGeom prst="line">
            <a:avLst/>
          </a:prstGeom>
          <a:noFill/>
          <a:ln w="28575" cap="flat" cmpd="sng" algn="ctr">
            <a:solidFill>
              <a:schemeClr val="tx2"/>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FF1A6A6-4457-504A-BDF4-8EA521E6F10F}"/>
              </a:ext>
            </a:extLst>
          </p:cNvPr>
          <p:cNvCxnSpPr>
            <a:cxnSpLocks/>
          </p:cNvCxnSpPr>
          <p:nvPr/>
        </p:nvCxnSpPr>
        <p:spPr bwMode="auto">
          <a:xfrm>
            <a:off x="1955838" y="2927241"/>
            <a:ext cx="0" cy="218840"/>
          </a:xfrm>
          <a:prstGeom prst="line">
            <a:avLst/>
          </a:prstGeom>
          <a:noFill/>
          <a:ln w="28575" cap="flat" cmpd="sng" algn="ctr">
            <a:solidFill>
              <a:schemeClr val="tx2"/>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5CA40171-29B5-2A42-B8F8-014B50E9C9A2}"/>
              </a:ext>
            </a:extLst>
          </p:cNvPr>
          <p:cNvCxnSpPr>
            <a:cxnSpLocks/>
          </p:cNvCxnSpPr>
          <p:nvPr/>
        </p:nvCxnSpPr>
        <p:spPr bwMode="auto">
          <a:xfrm>
            <a:off x="1995699" y="2930434"/>
            <a:ext cx="0" cy="320404"/>
          </a:xfrm>
          <a:prstGeom prst="line">
            <a:avLst/>
          </a:prstGeom>
          <a:noFill/>
          <a:ln w="28575" cap="flat" cmpd="sng" algn="ctr">
            <a:solidFill>
              <a:schemeClr val="tx2"/>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110C00F6-6C38-D240-8BC1-2DDC09F295BA}"/>
              </a:ext>
            </a:extLst>
          </p:cNvPr>
          <p:cNvCxnSpPr>
            <a:cxnSpLocks/>
          </p:cNvCxnSpPr>
          <p:nvPr/>
        </p:nvCxnSpPr>
        <p:spPr bwMode="auto">
          <a:xfrm>
            <a:off x="2035560" y="2930434"/>
            <a:ext cx="0" cy="320404"/>
          </a:xfrm>
          <a:prstGeom prst="line">
            <a:avLst/>
          </a:prstGeom>
          <a:noFill/>
          <a:ln w="28575" cap="flat" cmpd="sng" algn="ctr">
            <a:solidFill>
              <a:schemeClr val="tx1">
                <a:lumMod val="50000"/>
              </a:schemeClr>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7B2F1267-8E74-D94E-AD1C-32078E47FAC5}"/>
              </a:ext>
            </a:extLst>
          </p:cNvPr>
          <p:cNvCxnSpPr>
            <a:cxnSpLocks/>
          </p:cNvCxnSpPr>
          <p:nvPr/>
        </p:nvCxnSpPr>
        <p:spPr bwMode="auto">
          <a:xfrm>
            <a:off x="2075421" y="2930434"/>
            <a:ext cx="0" cy="320404"/>
          </a:xfrm>
          <a:prstGeom prst="line">
            <a:avLst/>
          </a:prstGeom>
          <a:noFill/>
          <a:ln w="28575" cap="flat" cmpd="sng" algn="ctr">
            <a:solidFill>
              <a:schemeClr val="tx2"/>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360F2845-9239-6147-97E2-611C7E49088A}"/>
              </a:ext>
            </a:extLst>
          </p:cNvPr>
          <p:cNvCxnSpPr>
            <a:cxnSpLocks/>
          </p:cNvCxnSpPr>
          <p:nvPr/>
        </p:nvCxnSpPr>
        <p:spPr bwMode="auto">
          <a:xfrm>
            <a:off x="2115282" y="2930434"/>
            <a:ext cx="0" cy="320404"/>
          </a:xfrm>
          <a:prstGeom prst="line">
            <a:avLst/>
          </a:prstGeom>
          <a:noFill/>
          <a:ln w="28575" cap="flat" cmpd="sng" algn="ctr">
            <a:solidFill>
              <a:schemeClr val="tx2"/>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0E8D13A-CDF0-1E4D-9C30-0713D6506A19}"/>
              </a:ext>
            </a:extLst>
          </p:cNvPr>
          <p:cNvCxnSpPr>
            <a:cxnSpLocks/>
          </p:cNvCxnSpPr>
          <p:nvPr/>
        </p:nvCxnSpPr>
        <p:spPr bwMode="auto">
          <a:xfrm>
            <a:off x="2155143" y="2930434"/>
            <a:ext cx="0" cy="320404"/>
          </a:xfrm>
          <a:prstGeom prst="line">
            <a:avLst/>
          </a:prstGeom>
          <a:noFill/>
          <a:ln w="28575" cap="flat" cmpd="sng" algn="ctr">
            <a:solidFill>
              <a:schemeClr val="tx2"/>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AF8D60B5-A782-B249-AA56-79FBDDBB4FC1}"/>
              </a:ext>
            </a:extLst>
          </p:cNvPr>
          <p:cNvCxnSpPr>
            <a:cxnSpLocks/>
          </p:cNvCxnSpPr>
          <p:nvPr/>
        </p:nvCxnSpPr>
        <p:spPr bwMode="auto">
          <a:xfrm>
            <a:off x="2195004" y="2930434"/>
            <a:ext cx="0" cy="320404"/>
          </a:xfrm>
          <a:prstGeom prst="line">
            <a:avLst/>
          </a:prstGeom>
          <a:noFill/>
          <a:ln w="28575" cap="flat" cmpd="sng" algn="ctr">
            <a:solidFill>
              <a:schemeClr val="tx1">
                <a:lumMod val="50000"/>
              </a:schemeClr>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CD4F244D-C995-EF42-A5E5-C01B1A270DA7}"/>
              </a:ext>
            </a:extLst>
          </p:cNvPr>
          <p:cNvCxnSpPr>
            <a:cxnSpLocks/>
          </p:cNvCxnSpPr>
          <p:nvPr/>
        </p:nvCxnSpPr>
        <p:spPr bwMode="auto">
          <a:xfrm>
            <a:off x="2234865" y="2930434"/>
            <a:ext cx="0" cy="320404"/>
          </a:xfrm>
          <a:prstGeom prst="line">
            <a:avLst/>
          </a:prstGeom>
          <a:noFill/>
          <a:ln w="28575" cap="flat" cmpd="sng" algn="ctr">
            <a:solidFill>
              <a:schemeClr val="tx2"/>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C43E3C8C-75C2-E24A-8400-70CA873C5F6E}"/>
              </a:ext>
            </a:extLst>
          </p:cNvPr>
          <p:cNvCxnSpPr>
            <a:cxnSpLocks/>
          </p:cNvCxnSpPr>
          <p:nvPr/>
        </p:nvCxnSpPr>
        <p:spPr bwMode="auto">
          <a:xfrm>
            <a:off x="2274726" y="2930434"/>
            <a:ext cx="0" cy="320404"/>
          </a:xfrm>
          <a:prstGeom prst="line">
            <a:avLst/>
          </a:prstGeom>
          <a:noFill/>
          <a:ln w="28575" cap="flat" cmpd="sng" algn="ctr">
            <a:solidFill>
              <a:schemeClr val="tx2"/>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8041466-91BF-B84D-BAF5-11329DD9F765}"/>
              </a:ext>
            </a:extLst>
          </p:cNvPr>
          <p:cNvCxnSpPr>
            <a:cxnSpLocks/>
          </p:cNvCxnSpPr>
          <p:nvPr/>
        </p:nvCxnSpPr>
        <p:spPr bwMode="auto">
          <a:xfrm>
            <a:off x="2314587" y="2927114"/>
            <a:ext cx="0" cy="352444"/>
          </a:xfrm>
          <a:prstGeom prst="line">
            <a:avLst/>
          </a:prstGeom>
          <a:noFill/>
          <a:ln w="28575" cap="flat" cmpd="sng" algn="ctr">
            <a:solidFill>
              <a:schemeClr val="tx2"/>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621F7D0-B16D-3B4F-B358-56B4C0FC2399}"/>
              </a:ext>
            </a:extLst>
          </p:cNvPr>
          <p:cNvCxnSpPr>
            <a:cxnSpLocks/>
          </p:cNvCxnSpPr>
          <p:nvPr/>
        </p:nvCxnSpPr>
        <p:spPr bwMode="auto">
          <a:xfrm>
            <a:off x="2354448" y="2935460"/>
            <a:ext cx="0" cy="469103"/>
          </a:xfrm>
          <a:prstGeom prst="line">
            <a:avLst/>
          </a:prstGeom>
          <a:noFill/>
          <a:ln w="28575" cap="flat" cmpd="sng" algn="ctr">
            <a:solidFill>
              <a:schemeClr val="tx2"/>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9054549E-6A5A-4643-97C5-E1DBBA1F9E6E}"/>
              </a:ext>
            </a:extLst>
          </p:cNvPr>
          <p:cNvCxnSpPr>
            <a:cxnSpLocks/>
          </p:cNvCxnSpPr>
          <p:nvPr/>
        </p:nvCxnSpPr>
        <p:spPr bwMode="auto">
          <a:xfrm>
            <a:off x="2394309" y="2935460"/>
            <a:ext cx="0" cy="469103"/>
          </a:xfrm>
          <a:prstGeom prst="line">
            <a:avLst/>
          </a:prstGeom>
          <a:noFill/>
          <a:ln w="28575" cap="flat" cmpd="sng" algn="ctr">
            <a:solidFill>
              <a:schemeClr val="tx2"/>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7EAAD50B-CE76-6B4A-83B1-C839BB3368EE}"/>
              </a:ext>
            </a:extLst>
          </p:cNvPr>
          <p:cNvCxnSpPr>
            <a:cxnSpLocks/>
          </p:cNvCxnSpPr>
          <p:nvPr/>
        </p:nvCxnSpPr>
        <p:spPr bwMode="auto">
          <a:xfrm>
            <a:off x="2434170" y="2935460"/>
            <a:ext cx="0" cy="469103"/>
          </a:xfrm>
          <a:prstGeom prst="line">
            <a:avLst/>
          </a:prstGeom>
          <a:noFill/>
          <a:ln w="28575" cap="flat" cmpd="sng" algn="ctr">
            <a:solidFill>
              <a:schemeClr val="tx2"/>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EDE20FB-9969-144F-BD47-2769DD787DE1}"/>
              </a:ext>
            </a:extLst>
          </p:cNvPr>
          <p:cNvCxnSpPr>
            <a:cxnSpLocks/>
          </p:cNvCxnSpPr>
          <p:nvPr/>
        </p:nvCxnSpPr>
        <p:spPr bwMode="auto">
          <a:xfrm>
            <a:off x="2474031" y="2934024"/>
            <a:ext cx="0" cy="624375"/>
          </a:xfrm>
          <a:prstGeom prst="line">
            <a:avLst/>
          </a:prstGeom>
          <a:noFill/>
          <a:ln w="28575" cap="flat" cmpd="sng" algn="ctr">
            <a:solidFill>
              <a:schemeClr val="tx2"/>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58F1DF5-F56E-D74B-A8C8-201FA2824ED4}"/>
              </a:ext>
            </a:extLst>
          </p:cNvPr>
          <p:cNvCxnSpPr>
            <a:cxnSpLocks/>
          </p:cNvCxnSpPr>
          <p:nvPr/>
        </p:nvCxnSpPr>
        <p:spPr bwMode="auto">
          <a:xfrm>
            <a:off x="2513892" y="2934024"/>
            <a:ext cx="0" cy="624375"/>
          </a:xfrm>
          <a:prstGeom prst="line">
            <a:avLst/>
          </a:prstGeom>
          <a:noFill/>
          <a:ln w="28575" cap="flat" cmpd="sng" algn="ctr">
            <a:solidFill>
              <a:schemeClr val="tx2"/>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3677134-8319-2F48-BE1F-64D68ABC0414}"/>
              </a:ext>
            </a:extLst>
          </p:cNvPr>
          <p:cNvCxnSpPr>
            <a:cxnSpLocks/>
          </p:cNvCxnSpPr>
          <p:nvPr/>
        </p:nvCxnSpPr>
        <p:spPr bwMode="auto">
          <a:xfrm>
            <a:off x="2553753" y="2934024"/>
            <a:ext cx="0" cy="624375"/>
          </a:xfrm>
          <a:prstGeom prst="line">
            <a:avLst/>
          </a:prstGeom>
          <a:noFill/>
          <a:ln w="28575" cap="flat" cmpd="sng" algn="ctr">
            <a:solidFill>
              <a:schemeClr val="tx2"/>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578F82DE-E5AD-1F40-9AF0-56D4988EBC0D}"/>
              </a:ext>
            </a:extLst>
          </p:cNvPr>
          <p:cNvCxnSpPr>
            <a:cxnSpLocks/>
          </p:cNvCxnSpPr>
          <p:nvPr/>
        </p:nvCxnSpPr>
        <p:spPr bwMode="auto">
          <a:xfrm>
            <a:off x="2593614" y="2934024"/>
            <a:ext cx="0" cy="624375"/>
          </a:xfrm>
          <a:prstGeom prst="line">
            <a:avLst/>
          </a:prstGeom>
          <a:noFill/>
          <a:ln w="28575" cap="flat" cmpd="sng" algn="ctr">
            <a:solidFill>
              <a:schemeClr val="tx2"/>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676D64F-2F38-3943-AAB1-C7E8C84AD842}"/>
              </a:ext>
            </a:extLst>
          </p:cNvPr>
          <p:cNvCxnSpPr>
            <a:cxnSpLocks/>
          </p:cNvCxnSpPr>
          <p:nvPr/>
        </p:nvCxnSpPr>
        <p:spPr bwMode="auto">
          <a:xfrm>
            <a:off x="2633475" y="2934024"/>
            <a:ext cx="0" cy="624375"/>
          </a:xfrm>
          <a:prstGeom prst="line">
            <a:avLst/>
          </a:prstGeom>
          <a:noFill/>
          <a:ln w="28575" cap="flat" cmpd="sng" algn="ctr">
            <a:solidFill>
              <a:schemeClr val="tx2"/>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61D2F01B-ED84-B244-830A-1338E8F3389E}"/>
              </a:ext>
            </a:extLst>
          </p:cNvPr>
          <p:cNvCxnSpPr>
            <a:cxnSpLocks/>
          </p:cNvCxnSpPr>
          <p:nvPr/>
        </p:nvCxnSpPr>
        <p:spPr bwMode="auto">
          <a:xfrm>
            <a:off x="2673336" y="2934024"/>
            <a:ext cx="0" cy="624375"/>
          </a:xfrm>
          <a:prstGeom prst="line">
            <a:avLst/>
          </a:prstGeom>
          <a:noFill/>
          <a:ln w="28575" cap="flat" cmpd="sng" algn="ctr">
            <a:solidFill>
              <a:schemeClr val="tx2"/>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17B6451-C68C-904F-8BB2-E6F17ED6F1F1}"/>
              </a:ext>
            </a:extLst>
          </p:cNvPr>
          <p:cNvCxnSpPr>
            <a:cxnSpLocks/>
          </p:cNvCxnSpPr>
          <p:nvPr/>
        </p:nvCxnSpPr>
        <p:spPr bwMode="auto">
          <a:xfrm>
            <a:off x="2713197" y="2934024"/>
            <a:ext cx="0" cy="624375"/>
          </a:xfrm>
          <a:prstGeom prst="line">
            <a:avLst/>
          </a:prstGeom>
          <a:noFill/>
          <a:ln w="28575" cap="flat" cmpd="sng" algn="ctr">
            <a:solidFill>
              <a:schemeClr val="tx2"/>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317E1EC9-FE0B-C545-8F75-EB260DD7DDD2}"/>
              </a:ext>
            </a:extLst>
          </p:cNvPr>
          <p:cNvCxnSpPr>
            <a:cxnSpLocks/>
          </p:cNvCxnSpPr>
          <p:nvPr/>
        </p:nvCxnSpPr>
        <p:spPr bwMode="auto">
          <a:xfrm>
            <a:off x="2753058" y="2934024"/>
            <a:ext cx="0" cy="624375"/>
          </a:xfrm>
          <a:prstGeom prst="line">
            <a:avLst/>
          </a:prstGeom>
          <a:noFill/>
          <a:ln w="28575" cap="flat" cmpd="sng" algn="ctr">
            <a:solidFill>
              <a:schemeClr val="tx2"/>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B8482D57-296B-8D42-8D4D-F4E9C2F2B4C2}"/>
              </a:ext>
            </a:extLst>
          </p:cNvPr>
          <p:cNvCxnSpPr>
            <a:cxnSpLocks/>
          </p:cNvCxnSpPr>
          <p:nvPr/>
        </p:nvCxnSpPr>
        <p:spPr bwMode="auto">
          <a:xfrm>
            <a:off x="2792919" y="2934024"/>
            <a:ext cx="0" cy="624375"/>
          </a:xfrm>
          <a:prstGeom prst="line">
            <a:avLst/>
          </a:prstGeom>
          <a:noFill/>
          <a:ln w="28575" cap="flat" cmpd="sng" algn="ctr">
            <a:solidFill>
              <a:schemeClr val="tx2"/>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5C5148B-F2AD-F648-B9F1-66C3577FD60D}"/>
              </a:ext>
            </a:extLst>
          </p:cNvPr>
          <p:cNvCxnSpPr>
            <a:cxnSpLocks/>
          </p:cNvCxnSpPr>
          <p:nvPr/>
        </p:nvCxnSpPr>
        <p:spPr bwMode="auto">
          <a:xfrm>
            <a:off x="2832780" y="2934024"/>
            <a:ext cx="0" cy="624375"/>
          </a:xfrm>
          <a:prstGeom prst="line">
            <a:avLst/>
          </a:prstGeom>
          <a:noFill/>
          <a:ln w="28575" cap="flat" cmpd="sng" algn="ctr">
            <a:solidFill>
              <a:schemeClr val="tx2"/>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41EE0B4-95BD-DE46-AC28-8322DE392FA7}"/>
              </a:ext>
            </a:extLst>
          </p:cNvPr>
          <p:cNvCxnSpPr>
            <a:cxnSpLocks/>
          </p:cNvCxnSpPr>
          <p:nvPr/>
        </p:nvCxnSpPr>
        <p:spPr bwMode="auto">
          <a:xfrm>
            <a:off x="2872641" y="2934024"/>
            <a:ext cx="0" cy="624375"/>
          </a:xfrm>
          <a:prstGeom prst="line">
            <a:avLst/>
          </a:prstGeom>
          <a:noFill/>
          <a:ln w="28575" cap="flat" cmpd="sng" algn="ctr">
            <a:solidFill>
              <a:schemeClr val="tx2"/>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04532DA-52A7-8746-B59B-6E4EA659A2E7}"/>
              </a:ext>
            </a:extLst>
          </p:cNvPr>
          <p:cNvCxnSpPr>
            <a:cxnSpLocks/>
          </p:cNvCxnSpPr>
          <p:nvPr/>
        </p:nvCxnSpPr>
        <p:spPr bwMode="auto">
          <a:xfrm>
            <a:off x="2912502" y="2927124"/>
            <a:ext cx="0" cy="707168"/>
          </a:xfrm>
          <a:prstGeom prst="line">
            <a:avLst/>
          </a:prstGeom>
          <a:noFill/>
          <a:ln w="28575" cap="flat" cmpd="sng" algn="ctr">
            <a:solidFill>
              <a:schemeClr val="tx2"/>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758280EC-9708-BB4C-BFBA-36023C6F3CE3}"/>
              </a:ext>
            </a:extLst>
          </p:cNvPr>
          <p:cNvCxnSpPr>
            <a:cxnSpLocks/>
          </p:cNvCxnSpPr>
          <p:nvPr/>
        </p:nvCxnSpPr>
        <p:spPr bwMode="auto">
          <a:xfrm>
            <a:off x="2952363" y="2927124"/>
            <a:ext cx="0" cy="774152"/>
          </a:xfrm>
          <a:prstGeom prst="line">
            <a:avLst/>
          </a:prstGeom>
          <a:noFill/>
          <a:ln w="28575" cap="flat" cmpd="sng" algn="ctr">
            <a:solidFill>
              <a:schemeClr val="tx2"/>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408DF21-AEE3-F349-B360-5E13515C0684}"/>
              </a:ext>
            </a:extLst>
          </p:cNvPr>
          <p:cNvCxnSpPr>
            <a:cxnSpLocks/>
          </p:cNvCxnSpPr>
          <p:nvPr/>
        </p:nvCxnSpPr>
        <p:spPr bwMode="auto">
          <a:xfrm>
            <a:off x="2992224" y="2927124"/>
            <a:ext cx="0" cy="774152"/>
          </a:xfrm>
          <a:prstGeom prst="line">
            <a:avLst/>
          </a:prstGeom>
          <a:noFill/>
          <a:ln w="28575" cap="flat" cmpd="sng" algn="ctr">
            <a:solidFill>
              <a:schemeClr val="tx2"/>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9F1A66D9-35C5-6841-9C69-2CBC6F311EA1}"/>
              </a:ext>
            </a:extLst>
          </p:cNvPr>
          <p:cNvCxnSpPr>
            <a:cxnSpLocks/>
          </p:cNvCxnSpPr>
          <p:nvPr/>
        </p:nvCxnSpPr>
        <p:spPr bwMode="auto">
          <a:xfrm>
            <a:off x="3032085" y="2927124"/>
            <a:ext cx="0" cy="819164"/>
          </a:xfrm>
          <a:prstGeom prst="line">
            <a:avLst/>
          </a:prstGeom>
          <a:noFill/>
          <a:ln w="28575" cap="flat" cmpd="sng" algn="ctr">
            <a:solidFill>
              <a:schemeClr val="tx2"/>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D4638918-2571-9640-A519-B3AD139DF8A2}"/>
              </a:ext>
            </a:extLst>
          </p:cNvPr>
          <p:cNvCxnSpPr>
            <a:cxnSpLocks/>
          </p:cNvCxnSpPr>
          <p:nvPr/>
        </p:nvCxnSpPr>
        <p:spPr bwMode="auto">
          <a:xfrm>
            <a:off x="3071946" y="2927124"/>
            <a:ext cx="0" cy="819164"/>
          </a:xfrm>
          <a:prstGeom prst="line">
            <a:avLst/>
          </a:prstGeom>
          <a:noFill/>
          <a:ln w="28575" cap="flat" cmpd="sng" algn="ctr">
            <a:solidFill>
              <a:schemeClr val="tx1">
                <a:lumMod val="50000"/>
              </a:schemeClr>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257515F1-48E5-0848-B661-E7313CD70148}"/>
              </a:ext>
            </a:extLst>
          </p:cNvPr>
          <p:cNvCxnSpPr>
            <a:cxnSpLocks/>
          </p:cNvCxnSpPr>
          <p:nvPr/>
        </p:nvCxnSpPr>
        <p:spPr bwMode="auto">
          <a:xfrm>
            <a:off x="3111807" y="2927124"/>
            <a:ext cx="0" cy="819164"/>
          </a:xfrm>
          <a:prstGeom prst="line">
            <a:avLst/>
          </a:prstGeom>
          <a:noFill/>
          <a:ln w="28575" cap="flat" cmpd="sng" algn="ctr">
            <a:solidFill>
              <a:schemeClr val="tx2"/>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4FDDA3C7-09D8-234E-84A3-18122E78A454}"/>
              </a:ext>
            </a:extLst>
          </p:cNvPr>
          <p:cNvCxnSpPr>
            <a:cxnSpLocks/>
          </p:cNvCxnSpPr>
          <p:nvPr/>
        </p:nvCxnSpPr>
        <p:spPr bwMode="auto">
          <a:xfrm>
            <a:off x="3151668" y="2927124"/>
            <a:ext cx="0" cy="819164"/>
          </a:xfrm>
          <a:prstGeom prst="line">
            <a:avLst/>
          </a:prstGeom>
          <a:noFill/>
          <a:ln w="28575" cap="flat" cmpd="sng" algn="ctr">
            <a:solidFill>
              <a:schemeClr val="tx2"/>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0D7E8F65-F56A-F040-8AA1-E22B177F4E83}"/>
              </a:ext>
            </a:extLst>
          </p:cNvPr>
          <p:cNvCxnSpPr>
            <a:cxnSpLocks/>
          </p:cNvCxnSpPr>
          <p:nvPr/>
        </p:nvCxnSpPr>
        <p:spPr bwMode="auto">
          <a:xfrm>
            <a:off x="3191529" y="2927124"/>
            <a:ext cx="0" cy="819164"/>
          </a:xfrm>
          <a:prstGeom prst="line">
            <a:avLst/>
          </a:prstGeom>
          <a:noFill/>
          <a:ln w="28575" cap="flat" cmpd="sng" algn="ctr">
            <a:solidFill>
              <a:schemeClr val="tx2"/>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8B29E2CE-5FF1-7A45-958A-55E806369689}"/>
              </a:ext>
            </a:extLst>
          </p:cNvPr>
          <p:cNvCxnSpPr>
            <a:cxnSpLocks/>
          </p:cNvCxnSpPr>
          <p:nvPr/>
        </p:nvCxnSpPr>
        <p:spPr bwMode="auto">
          <a:xfrm>
            <a:off x="3231390" y="2927124"/>
            <a:ext cx="0" cy="819164"/>
          </a:xfrm>
          <a:prstGeom prst="line">
            <a:avLst/>
          </a:prstGeom>
          <a:noFill/>
          <a:ln w="28575" cap="flat" cmpd="sng" algn="ctr">
            <a:solidFill>
              <a:schemeClr val="tx2"/>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074A56A9-05FA-564F-A584-2ABFB444B673}"/>
              </a:ext>
            </a:extLst>
          </p:cNvPr>
          <p:cNvCxnSpPr>
            <a:cxnSpLocks/>
          </p:cNvCxnSpPr>
          <p:nvPr/>
        </p:nvCxnSpPr>
        <p:spPr bwMode="auto">
          <a:xfrm>
            <a:off x="3271251" y="2927124"/>
            <a:ext cx="0" cy="819164"/>
          </a:xfrm>
          <a:prstGeom prst="line">
            <a:avLst/>
          </a:prstGeom>
          <a:noFill/>
          <a:ln w="28575" cap="flat" cmpd="sng" algn="ctr">
            <a:solidFill>
              <a:schemeClr val="tx2"/>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D67B41F-1F5A-7548-940C-D0DA69D3DEFF}"/>
              </a:ext>
            </a:extLst>
          </p:cNvPr>
          <p:cNvCxnSpPr>
            <a:cxnSpLocks/>
          </p:cNvCxnSpPr>
          <p:nvPr/>
        </p:nvCxnSpPr>
        <p:spPr bwMode="auto">
          <a:xfrm>
            <a:off x="3311112" y="2927124"/>
            <a:ext cx="0" cy="935768"/>
          </a:xfrm>
          <a:prstGeom prst="line">
            <a:avLst/>
          </a:prstGeom>
          <a:noFill/>
          <a:ln w="28575" cap="flat" cmpd="sng" algn="ctr">
            <a:solidFill>
              <a:schemeClr val="tx2"/>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694CCAA-3691-B848-AE2C-0AA9F745990C}"/>
              </a:ext>
            </a:extLst>
          </p:cNvPr>
          <p:cNvCxnSpPr>
            <a:cxnSpLocks/>
          </p:cNvCxnSpPr>
          <p:nvPr/>
        </p:nvCxnSpPr>
        <p:spPr bwMode="auto">
          <a:xfrm>
            <a:off x="3350973" y="2927124"/>
            <a:ext cx="0" cy="960526"/>
          </a:xfrm>
          <a:prstGeom prst="line">
            <a:avLst/>
          </a:prstGeom>
          <a:noFill/>
          <a:ln w="28575" cap="flat" cmpd="sng" algn="ctr">
            <a:solidFill>
              <a:schemeClr val="tx2"/>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B726481-1EBE-3642-A746-A944A2865A73}"/>
              </a:ext>
            </a:extLst>
          </p:cNvPr>
          <p:cNvCxnSpPr>
            <a:cxnSpLocks/>
          </p:cNvCxnSpPr>
          <p:nvPr/>
        </p:nvCxnSpPr>
        <p:spPr bwMode="auto">
          <a:xfrm>
            <a:off x="3390834" y="2927124"/>
            <a:ext cx="0" cy="960526"/>
          </a:xfrm>
          <a:prstGeom prst="line">
            <a:avLst/>
          </a:prstGeom>
          <a:noFill/>
          <a:ln w="28575" cap="flat" cmpd="sng" algn="ctr">
            <a:solidFill>
              <a:schemeClr val="tx2"/>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512E9C7-987F-CE41-A7F5-6B4D948AA041}"/>
              </a:ext>
            </a:extLst>
          </p:cNvPr>
          <p:cNvCxnSpPr>
            <a:cxnSpLocks/>
          </p:cNvCxnSpPr>
          <p:nvPr/>
        </p:nvCxnSpPr>
        <p:spPr bwMode="auto">
          <a:xfrm>
            <a:off x="3430695" y="2927124"/>
            <a:ext cx="0" cy="960526"/>
          </a:xfrm>
          <a:prstGeom prst="line">
            <a:avLst/>
          </a:prstGeom>
          <a:noFill/>
          <a:ln w="28575" cap="flat" cmpd="sng" algn="ctr">
            <a:solidFill>
              <a:schemeClr val="bg1">
                <a:lumMod val="50000"/>
                <a:lumOff val="50000"/>
              </a:schemeClr>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855E7B7-EE88-DC4A-9B49-BCCB5E712062}"/>
              </a:ext>
            </a:extLst>
          </p:cNvPr>
          <p:cNvCxnSpPr>
            <a:cxnSpLocks/>
          </p:cNvCxnSpPr>
          <p:nvPr/>
        </p:nvCxnSpPr>
        <p:spPr bwMode="auto">
          <a:xfrm>
            <a:off x="3470556" y="2927124"/>
            <a:ext cx="0" cy="960526"/>
          </a:xfrm>
          <a:prstGeom prst="line">
            <a:avLst/>
          </a:prstGeom>
          <a:noFill/>
          <a:ln w="28575" cap="flat" cmpd="sng" algn="ctr">
            <a:solidFill>
              <a:schemeClr val="tx2"/>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9045BC11-3C67-F748-B7AF-A1FED2A9DBFA}"/>
              </a:ext>
            </a:extLst>
          </p:cNvPr>
          <p:cNvCxnSpPr>
            <a:cxnSpLocks/>
          </p:cNvCxnSpPr>
          <p:nvPr/>
        </p:nvCxnSpPr>
        <p:spPr bwMode="auto">
          <a:xfrm>
            <a:off x="3510417" y="2927124"/>
            <a:ext cx="0" cy="960526"/>
          </a:xfrm>
          <a:prstGeom prst="line">
            <a:avLst/>
          </a:prstGeom>
          <a:noFill/>
          <a:ln w="28575" cap="flat" cmpd="sng" algn="ctr">
            <a:solidFill>
              <a:schemeClr val="tx2"/>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4E1CFAB-4E89-654E-888B-C0EBA8CA6AA6}"/>
              </a:ext>
            </a:extLst>
          </p:cNvPr>
          <p:cNvCxnSpPr>
            <a:cxnSpLocks/>
          </p:cNvCxnSpPr>
          <p:nvPr/>
        </p:nvCxnSpPr>
        <p:spPr bwMode="auto">
          <a:xfrm>
            <a:off x="3550278" y="2927124"/>
            <a:ext cx="0" cy="960526"/>
          </a:xfrm>
          <a:prstGeom prst="line">
            <a:avLst/>
          </a:prstGeom>
          <a:noFill/>
          <a:ln w="28575" cap="flat" cmpd="sng" algn="ctr">
            <a:solidFill>
              <a:schemeClr val="tx2"/>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201F69A4-E4BE-AA47-8000-0C1E9B9DE7D4}"/>
              </a:ext>
            </a:extLst>
          </p:cNvPr>
          <p:cNvCxnSpPr>
            <a:cxnSpLocks/>
          </p:cNvCxnSpPr>
          <p:nvPr/>
        </p:nvCxnSpPr>
        <p:spPr bwMode="auto">
          <a:xfrm>
            <a:off x="3590139" y="2927124"/>
            <a:ext cx="0" cy="1141175"/>
          </a:xfrm>
          <a:prstGeom prst="line">
            <a:avLst/>
          </a:prstGeom>
          <a:noFill/>
          <a:ln w="28575" cap="flat" cmpd="sng" algn="ctr">
            <a:solidFill>
              <a:schemeClr val="tx2"/>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E279ECC5-6630-D242-BFC7-2DC20D24470F}"/>
              </a:ext>
            </a:extLst>
          </p:cNvPr>
          <p:cNvCxnSpPr>
            <a:cxnSpLocks/>
          </p:cNvCxnSpPr>
          <p:nvPr/>
        </p:nvCxnSpPr>
        <p:spPr bwMode="auto">
          <a:xfrm>
            <a:off x="3630000" y="2927124"/>
            <a:ext cx="0" cy="1141175"/>
          </a:xfrm>
          <a:prstGeom prst="line">
            <a:avLst/>
          </a:prstGeom>
          <a:noFill/>
          <a:ln w="28575" cap="flat" cmpd="sng" algn="ctr">
            <a:solidFill>
              <a:schemeClr val="tx2"/>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25603FC8-7F3D-FD4B-A8A2-7E4604622B05}"/>
              </a:ext>
            </a:extLst>
          </p:cNvPr>
          <p:cNvCxnSpPr>
            <a:cxnSpLocks/>
          </p:cNvCxnSpPr>
          <p:nvPr/>
        </p:nvCxnSpPr>
        <p:spPr bwMode="auto">
          <a:xfrm>
            <a:off x="3669861" y="2927124"/>
            <a:ext cx="0" cy="1141175"/>
          </a:xfrm>
          <a:prstGeom prst="line">
            <a:avLst/>
          </a:prstGeom>
          <a:noFill/>
          <a:ln w="28575" cap="flat" cmpd="sng" algn="ctr">
            <a:solidFill>
              <a:schemeClr val="tx2"/>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C021672-623E-DA48-9C97-B66E15DDB806}"/>
              </a:ext>
            </a:extLst>
          </p:cNvPr>
          <p:cNvCxnSpPr>
            <a:cxnSpLocks/>
          </p:cNvCxnSpPr>
          <p:nvPr/>
        </p:nvCxnSpPr>
        <p:spPr bwMode="auto">
          <a:xfrm>
            <a:off x="3709722" y="2927124"/>
            <a:ext cx="0" cy="1141175"/>
          </a:xfrm>
          <a:prstGeom prst="line">
            <a:avLst/>
          </a:prstGeom>
          <a:noFill/>
          <a:ln w="28575" cap="flat" cmpd="sng" algn="ctr">
            <a:solidFill>
              <a:schemeClr val="tx2"/>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92547A18-3A72-E14C-9566-47D31EEB1AB7}"/>
              </a:ext>
            </a:extLst>
          </p:cNvPr>
          <p:cNvCxnSpPr>
            <a:cxnSpLocks/>
          </p:cNvCxnSpPr>
          <p:nvPr/>
        </p:nvCxnSpPr>
        <p:spPr bwMode="auto">
          <a:xfrm>
            <a:off x="3749583" y="2927124"/>
            <a:ext cx="0" cy="1141175"/>
          </a:xfrm>
          <a:prstGeom prst="line">
            <a:avLst/>
          </a:prstGeom>
          <a:noFill/>
          <a:ln w="28575" cap="flat" cmpd="sng" algn="ctr">
            <a:solidFill>
              <a:schemeClr val="tx2"/>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86C52619-E887-B340-9EA9-8DE20E222C83}"/>
              </a:ext>
            </a:extLst>
          </p:cNvPr>
          <p:cNvCxnSpPr>
            <a:cxnSpLocks/>
          </p:cNvCxnSpPr>
          <p:nvPr/>
        </p:nvCxnSpPr>
        <p:spPr bwMode="auto">
          <a:xfrm>
            <a:off x="3789444" y="2927124"/>
            <a:ext cx="0" cy="1192943"/>
          </a:xfrm>
          <a:prstGeom prst="line">
            <a:avLst/>
          </a:prstGeom>
          <a:noFill/>
          <a:ln w="28575" cap="flat" cmpd="sng" algn="ctr">
            <a:solidFill>
              <a:schemeClr val="tx2"/>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1F1687C1-B3F8-1D4D-8E38-32CAE22A1F61}"/>
              </a:ext>
            </a:extLst>
          </p:cNvPr>
          <p:cNvCxnSpPr>
            <a:cxnSpLocks/>
          </p:cNvCxnSpPr>
          <p:nvPr/>
        </p:nvCxnSpPr>
        <p:spPr bwMode="auto">
          <a:xfrm>
            <a:off x="3829305" y="2927124"/>
            <a:ext cx="0" cy="1256443"/>
          </a:xfrm>
          <a:prstGeom prst="line">
            <a:avLst/>
          </a:prstGeom>
          <a:noFill/>
          <a:ln w="28575" cap="flat" cmpd="sng" algn="ctr">
            <a:solidFill>
              <a:schemeClr val="tx2"/>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15998D9D-C138-864E-B35C-50B4A9050587}"/>
              </a:ext>
            </a:extLst>
          </p:cNvPr>
          <p:cNvCxnSpPr>
            <a:cxnSpLocks/>
          </p:cNvCxnSpPr>
          <p:nvPr/>
        </p:nvCxnSpPr>
        <p:spPr bwMode="auto">
          <a:xfrm>
            <a:off x="3869166" y="2927124"/>
            <a:ext cx="0" cy="1287846"/>
          </a:xfrm>
          <a:prstGeom prst="line">
            <a:avLst/>
          </a:prstGeom>
          <a:noFill/>
          <a:ln w="28575" cap="flat" cmpd="sng" algn="ctr">
            <a:solidFill>
              <a:schemeClr val="bg1">
                <a:lumMod val="50000"/>
                <a:lumOff val="50000"/>
              </a:schemeClr>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BA9031B-044C-7743-A340-31D82E286B70}"/>
              </a:ext>
            </a:extLst>
          </p:cNvPr>
          <p:cNvCxnSpPr>
            <a:cxnSpLocks/>
          </p:cNvCxnSpPr>
          <p:nvPr/>
        </p:nvCxnSpPr>
        <p:spPr bwMode="auto">
          <a:xfrm>
            <a:off x="3909027" y="2927124"/>
            <a:ext cx="0" cy="1287846"/>
          </a:xfrm>
          <a:prstGeom prst="line">
            <a:avLst/>
          </a:prstGeom>
          <a:noFill/>
          <a:ln w="28575" cap="flat" cmpd="sng" algn="ctr">
            <a:solidFill>
              <a:schemeClr val="tx2"/>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690B304E-3A0F-B946-B9C9-ADBD21F9F154}"/>
              </a:ext>
            </a:extLst>
          </p:cNvPr>
          <p:cNvCxnSpPr>
            <a:cxnSpLocks/>
          </p:cNvCxnSpPr>
          <p:nvPr/>
        </p:nvCxnSpPr>
        <p:spPr bwMode="auto">
          <a:xfrm>
            <a:off x="3948888" y="2927124"/>
            <a:ext cx="0" cy="1287846"/>
          </a:xfrm>
          <a:prstGeom prst="line">
            <a:avLst/>
          </a:prstGeom>
          <a:noFill/>
          <a:ln w="28575" cap="flat" cmpd="sng" algn="ctr">
            <a:solidFill>
              <a:schemeClr val="tx2"/>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3C70BB3-8B4A-F74F-A435-1AB8660A86CE}"/>
              </a:ext>
            </a:extLst>
          </p:cNvPr>
          <p:cNvCxnSpPr>
            <a:cxnSpLocks/>
          </p:cNvCxnSpPr>
          <p:nvPr/>
        </p:nvCxnSpPr>
        <p:spPr bwMode="auto">
          <a:xfrm>
            <a:off x="3988749" y="2927124"/>
            <a:ext cx="0" cy="1287846"/>
          </a:xfrm>
          <a:prstGeom prst="line">
            <a:avLst/>
          </a:prstGeom>
          <a:noFill/>
          <a:ln w="28575" cap="flat" cmpd="sng" algn="ctr">
            <a:solidFill>
              <a:schemeClr val="tx2"/>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287FAE5-94B1-8544-A2FA-CDE851CDE56F}"/>
              </a:ext>
            </a:extLst>
          </p:cNvPr>
          <p:cNvCxnSpPr>
            <a:cxnSpLocks/>
          </p:cNvCxnSpPr>
          <p:nvPr/>
        </p:nvCxnSpPr>
        <p:spPr bwMode="auto">
          <a:xfrm>
            <a:off x="4028610" y="2927124"/>
            <a:ext cx="0" cy="1287846"/>
          </a:xfrm>
          <a:prstGeom prst="line">
            <a:avLst/>
          </a:prstGeom>
          <a:noFill/>
          <a:ln w="28575" cap="flat" cmpd="sng" algn="ctr">
            <a:solidFill>
              <a:schemeClr val="tx2"/>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3702469-A9F9-9246-A4ED-CB99940E9E26}"/>
              </a:ext>
            </a:extLst>
          </p:cNvPr>
          <p:cNvCxnSpPr>
            <a:cxnSpLocks/>
          </p:cNvCxnSpPr>
          <p:nvPr/>
        </p:nvCxnSpPr>
        <p:spPr bwMode="auto">
          <a:xfrm>
            <a:off x="4068471" y="2927124"/>
            <a:ext cx="0" cy="1287846"/>
          </a:xfrm>
          <a:prstGeom prst="line">
            <a:avLst/>
          </a:prstGeom>
          <a:noFill/>
          <a:ln w="28575" cap="flat" cmpd="sng" algn="ctr">
            <a:solidFill>
              <a:schemeClr val="bg1">
                <a:lumMod val="50000"/>
                <a:lumOff val="50000"/>
              </a:schemeClr>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1BE75635-A26D-D147-BF18-B7AEB84F3F80}"/>
              </a:ext>
            </a:extLst>
          </p:cNvPr>
          <p:cNvCxnSpPr>
            <a:cxnSpLocks/>
          </p:cNvCxnSpPr>
          <p:nvPr/>
        </p:nvCxnSpPr>
        <p:spPr bwMode="auto">
          <a:xfrm>
            <a:off x="4108332" y="2927124"/>
            <a:ext cx="0" cy="1287846"/>
          </a:xfrm>
          <a:prstGeom prst="line">
            <a:avLst/>
          </a:prstGeom>
          <a:noFill/>
          <a:ln w="28575" cap="flat" cmpd="sng" algn="ctr">
            <a:solidFill>
              <a:schemeClr val="tx2"/>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E590682-A158-FB48-B3AE-495C7B8CD3B2}"/>
              </a:ext>
            </a:extLst>
          </p:cNvPr>
          <p:cNvCxnSpPr>
            <a:cxnSpLocks/>
          </p:cNvCxnSpPr>
          <p:nvPr/>
        </p:nvCxnSpPr>
        <p:spPr bwMode="auto">
          <a:xfrm>
            <a:off x="4148193" y="2927124"/>
            <a:ext cx="0" cy="1287846"/>
          </a:xfrm>
          <a:prstGeom prst="line">
            <a:avLst/>
          </a:prstGeom>
          <a:noFill/>
          <a:ln w="28575" cap="flat" cmpd="sng" algn="ctr">
            <a:solidFill>
              <a:schemeClr val="tx2"/>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30FCDDEE-40C5-AE47-A7BA-3AAE88C0FC8E}"/>
              </a:ext>
            </a:extLst>
          </p:cNvPr>
          <p:cNvCxnSpPr>
            <a:cxnSpLocks/>
          </p:cNvCxnSpPr>
          <p:nvPr/>
        </p:nvCxnSpPr>
        <p:spPr bwMode="auto">
          <a:xfrm>
            <a:off x="4188054" y="2927124"/>
            <a:ext cx="0" cy="1287846"/>
          </a:xfrm>
          <a:prstGeom prst="line">
            <a:avLst/>
          </a:prstGeom>
          <a:noFill/>
          <a:ln w="28575" cap="flat" cmpd="sng" algn="ctr">
            <a:solidFill>
              <a:schemeClr val="tx2"/>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AECE9C93-1F04-864F-8C34-7602F7A3115E}"/>
              </a:ext>
            </a:extLst>
          </p:cNvPr>
          <p:cNvCxnSpPr>
            <a:cxnSpLocks/>
          </p:cNvCxnSpPr>
          <p:nvPr/>
        </p:nvCxnSpPr>
        <p:spPr bwMode="auto">
          <a:xfrm>
            <a:off x="4227915" y="2927124"/>
            <a:ext cx="0" cy="1287846"/>
          </a:xfrm>
          <a:prstGeom prst="line">
            <a:avLst/>
          </a:prstGeom>
          <a:noFill/>
          <a:ln w="28575" cap="flat" cmpd="sng" algn="ctr">
            <a:solidFill>
              <a:schemeClr val="tx2"/>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2D9AB97-BAA3-FA46-A0D3-8BE61E088F1C}"/>
              </a:ext>
            </a:extLst>
          </p:cNvPr>
          <p:cNvCxnSpPr>
            <a:cxnSpLocks/>
          </p:cNvCxnSpPr>
          <p:nvPr/>
        </p:nvCxnSpPr>
        <p:spPr bwMode="auto">
          <a:xfrm>
            <a:off x="4267776" y="2927124"/>
            <a:ext cx="0" cy="1287846"/>
          </a:xfrm>
          <a:prstGeom prst="line">
            <a:avLst/>
          </a:prstGeom>
          <a:noFill/>
          <a:ln w="28575" cap="flat" cmpd="sng" algn="ctr">
            <a:solidFill>
              <a:schemeClr val="tx2"/>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4127B5F-7F0B-F143-A612-AEFA01A0F488}"/>
              </a:ext>
            </a:extLst>
          </p:cNvPr>
          <p:cNvCxnSpPr>
            <a:cxnSpLocks/>
          </p:cNvCxnSpPr>
          <p:nvPr/>
        </p:nvCxnSpPr>
        <p:spPr bwMode="auto">
          <a:xfrm>
            <a:off x="4307637" y="2927124"/>
            <a:ext cx="0" cy="1287846"/>
          </a:xfrm>
          <a:prstGeom prst="line">
            <a:avLst/>
          </a:prstGeom>
          <a:noFill/>
          <a:ln w="28575" cap="flat" cmpd="sng" algn="ctr">
            <a:solidFill>
              <a:schemeClr val="tx2"/>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2602A9D-7ADD-FA4A-80B3-B0674C142E9D}"/>
              </a:ext>
            </a:extLst>
          </p:cNvPr>
          <p:cNvCxnSpPr>
            <a:cxnSpLocks/>
          </p:cNvCxnSpPr>
          <p:nvPr/>
        </p:nvCxnSpPr>
        <p:spPr bwMode="auto">
          <a:xfrm>
            <a:off x="4347498" y="2927124"/>
            <a:ext cx="0" cy="1287846"/>
          </a:xfrm>
          <a:prstGeom prst="line">
            <a:avLst/>
          </a:prstGeom>
          <a:noFill/>
          <a:ln w="28575" cap="flat" cmpd="sng" algn="ctr">
            <a:solidFill>
              <a:schemeClr val="tx2"/>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D808304E-2166-6F42-90F2-0EDB4397BD83}"/>
              </a:ext>
            </a:extLst>
          </p:cNvPr>
          <p:cNvCxnSpPr>
            <a:cxnSpLocks/>
          </p:cNvCxnSpPr>
          <p:nvPr/>
        </p:nvCxnSpPr>
        <p:spPr bwMode="auto">
          <a:xfrm>
            <a:off x="4387359" y="2927124"/>
            <a:ext cx="0" cy="1383443"/>
          </a:xfrm>
          <a:prstGeom prst="line">
            <a:avLst/>
          </a:prstGeom>
          <a:noFill/>
          <a:ln w="28575" cap="flat" cmpd="sng" algn="ctr">
            <a:solidFill>
              <a:schemeClr val="tx2"/>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C69E31D-1247-3C42-867E-4C5B50F6D639}"/>
              </a:ext>
            </a:extLst>
          </p:cNvPr>
          <p:cNvCxnSpPr>
            <a:cxnSpLocks/>
          </p:cNvCxnSpPr>
          <p:nvPr/>
        </p:nvCxnSpPr>
        <p:spPr bwMode="auto">
          <a:xfrm>
            <a:off x="4427220" y="2927124"/>
            <a:ext cx="0" cy="1431430"/>
          </a:xfrm>
          <a:prstGeom prst="line">
            <a:avLst/>
          </a:prstGeom>
          <a:noFill/>
          <a:ln w="28575" cap="flat" cmpd="sng" algn="ctr">
            <a:solidFill>
              <a:schemeClr val="bg1">
                <a:lumMod val="50000"/>
                <a:lumOff val="50000"/>
              </a:schemeClr>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0281DC4C-874D-534C-8DA4-FAFED88829C4}"/>
              </a:ext>
            </a:extLst>
          </p:cNvPr>
          <p:cNvCxnSpPr>
            <a:cxnSpLocks/>
          </p:cNvCxnSpPr>
          <p:nvPr/>
        </p:nvCxnSpPr>
        <p:spPr bwMode="auto">
          <a:xfrm>
            <a:off x="4467081" y="2927124"/>
            <a:ext cx="0" cy="1603293"/>
          </a:xfrm>
          <a:prstGeom prst="line">
            <a:avLst/>
          </a:prstGeom>
          <a:noFill/>
          <a:ln w="28575" cap="flat" cmpd="sng" algn="ctr">
            <a:solidFill>
              <a:schemeClr val="tx2"/>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F1AA88F-E487-0043-AFF8-BA5991AFD0CD}"/>
              </a:ext>
            </a:extLst>
          </p:cNvPr>
          <p:cNvCxnSpPr>
            <a:cxnSpLocks/>
          </p:cNvCxnSpPr>
          <p:nvPr/>
        </p:nvCxnSpPr>
        <p:spPr bwMode="auto">
          <a:xfrm>
            <a:off x="4506942" y="2927124"/>
            <a:ext cx="0" cy="1603293"/>
          </a:xfrm>
          <a:prstGeom prst="line">
            <a:avLst/>
          </a:prstGeom>
          <a:noFill/>
          <a:ln w="28575" cap="flat" cmpd="sng" algn="ctr">
            <a:solidFill>
              <a:schemeClr val="tx2"/>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313F6CCE-E9A9-0049-B5A5-60F81EF47812}"/>
              </a:ext>
            </a:extLst>
          </p:cNvPr>
          <p:cNvCxnSpPr>
            <a:cxnSpLocks/>
          </p:cNvCxnSpPr>
          <p:nvPr/>
        </p:nvCxnSpPr>
        <p:spPr bwMode="auto">
          <a:xfrm>
            <a:off x="4546803" y="2927124"/>
            <a:ext cx="0" cy="1603293"/>
          </a:xfrm>
          <a:prstGeom prst="line">
            <a:avLst/>
          </a:prstGeom>
          <a:noFill/>
          <a:ln w="28575" cap="flat" cmpd="sng" algn="ctr">
            <a:solidFill>
              <a:schemeClr val="tx1">
                <a:lumMod val="50000"/>
              </a:schemeClr>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BF1BEB5F-9EA8-B443-9AC2-C97D701D080B}"/>
              </a:ext>
            </a:extLst>
          </p:cNvPr>
          <p:cNvCxnSpPr>
            <a:cxnSpLocks/>
          </p:cNvCxnSpPr>
          <p:nvPr/>
        </p:nvCxnSpPr>
        <p:spPr bwMode="auto">
          <a:xfrm>
            <a:off x="4586664" y="2927124"/>
            <a:ext cx="0" cy="1603293"/>
          </a:xfrm>
          <a:prstGeom prst="line">
            <a:avLst/>
          </a:prstGeom>
          <a:noFill/>
          <a:ln w="28575" cap="flat" cmpd="sng" algn="ctr">
            <a:solidFill>
              <a:schemeClr val="tx2"/>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65C11D9-5AFB-B14D-816E-67F6A5DE15D6}"/>
              </a:ext>
            </a:extLst>
          </p:cNvPr>
          <p:cNvCxnSpPr>
            <a:cxnSpLocks/>
          </p:cNvCxnSpPr>
          <p:nvPr/>
        </p:nvCxnSpPr>
        <p:spPr bwMode="auto">
          <a:xfrm>
            <a:off x="4626525" y="2927124"/>
            <a:ext cx="0" cy="1603293"/>
          </a:xfrm>
          <a:prstGeom prst="line">
            <a:avLst/>
          </a:prstGeom>
          <a:noFill/>
          <a:ln w="28575" cap="flat" cmpd="sng" algn="ctr">
            <a:solidFill>
              <a:schemeClr val="bg1">
                <a:lumMod val="50000"/>
                <a:lumOff val="50000"/>
              </a:schemeClr>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20C6F1C4-9660-6D4C-BA57-33D63A045BB1}"/>
              </a:ext>
            </a:extLst>
          </p:cNvPr>
          <p:cNvCxnSpPr>
            <a:cxnSpLocks/>
          </p:cNvCxnSpPr>
          <p:nvPr/>
        </p:nvCxnSpPr>
        <p:spPr bwMode="auto">
          <a:xfrm>
            <a:off x="4666386" y="2927124"/>
            <a:ext cx="0" cy="1603293"/>
          </a:xfrm>
          <a:prstGeom prst="line">
            <a:avLst/>
          </a:prstGeom>
          <a:noFill/>
          <a:ln w="28575" cap="flat" cmpd="sng" algn="ctr">
            <a:solidFill>
              <a:schemeClr val="tx2"/>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10E7CDAB-2FCC-F844-BF6C-D34548F183FF}"/>
              </a:ext>
            </a:extLst>
          </p:cNvPr>
          <p:cNvCxnSpPr>
            <a:cxnSpLocks/>
          </p:cNvCxnSpPr>
          <p:nvPr/>
        </p:nvCxnSpPr>
        <p:spPr bwMode="auto">
          <a:xfrm>
            <a:off x="4706247" y="2927124"/>
            <a:ext cx="0" cy="1603293"/>
          </a:xfrm>
          <a:prstGeom prst="line">
            <a:avLst/>
          </a:prstGeom>
          <a:noFill/>
          <a:ln w="28575" cap="flat" cmpd="sng" algn="ctr">
            <a:solidFill>
              <a:schemeClr val="tx2"/>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9FBE5FAE-B104-D941-957D-480917F82113}"/>
              </a:ext>
            </a:extLst>
          </p:cNvPr>
          <p:cNvCxnSpPr>
            <a:cxnSpLocks/>
          </p:cNvCxnSpPr>
          <p:nvPr/>
        </p:nvCxnSpPr>
        <p:spPr bwMode="auto">
          <a:xfrm>
            <a:off x="4746108" y="2927124"/>
            <a:ext cx="0" cy="1603289"/>
          </a:xfrm>
          <a:prstGeom prst="line">
            <a:avLst/>
          </a:prstGeom>
          <a:noFill/>
          <a:ln w="28575" cap="flat" cmpd="sng" algn="ctr">
            <a:solidFill>
              <a:schemeClr val="tx2"/>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37F08B0E-5024-D949-8FA3-37E078572869}"/>
              </a:ext>
            </a:extLst>
          </p:cNvPr>
          <p:cNvCxnSpPr>
            <a:cxnSpLocks/>
          </p:cNvCxnSpPr>
          <p:nvPr/>
        </p:nvCxnSpPr>
        <p:spPr bwMode="auto">
          <a:xfrm>
            <a:off x="4785969" y="2927124"/>
            <a:ext cx="0" cy="1603289"/>
          </a:xfrm>
          <a:prstGeom prst="line">
            <a:avLst/>
          </a:prstGeom>
          <a:noFill/>
          <a:ln w="28575" cap="flat" cmpd="sng" algn="ctr">
            <a:solidFill>
              <a:schemeClr val="tx2"/>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28E58D2-71E1-4941-B4B4-E17D0A2F1D9B}"/>
              </a:ext>
            </a:extLst>
          </p:cNvPr>
          <p:cNvCxnSpPr>
            <a:cxnSpLocks/>
          </p:cNvCxnSpPr>
          <p:nvPr/>
        </p:nvCxnSpPr>
        <p:spPr bwMode="auto">
          <a:xfrm>
            <a:off x="4825830" y="2927124"/>
            <a:ext cx="0" cy="1603289"/>
          </a:xfrm>
          <a:prstGeom prst="line">
            <a:avLst/>
          </a:prstGeom>
          <a:noFill/>
          <a:ln w="28575" cap="flat" cmpd="sng" algn="ctr">
            <a:solidFill>
              <a:schemeClr val="tx2"/>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5923B7A-49F5-E24F-9E56-D902E607B352}"/>
              </a:ext>
            </a:extLst>
          </p:cNvPr>
          <p:cNvCxnSpPr>
            <a:cxnSpLocks/>
          </p:cNvCxnSpPr>
          <p:nvPr/>
        </p:nvCxnSpPr>
        <p:spPr bwMode="auto">
          <a:xfrm>
            <a:off x="4865691" y="2927124"/>
            <a:ext cx="0" cy="1603289"/>
          </a:xfrm>
          <a:prstGeom prst="line">
            <a:avLst/>
          </a:prstGeom>
          <a:noFill/>
          <a:ln w="28575" cap="flat" cmpd="sng" algn="ctr">
            <a:solidFill>
              <a:schemeClr val="tx2"/>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67336121-E42C-6D4A-BFAA-5773420FFE0F}"/>
              </a:ext>
            </a:extLst>
          </p:cNvPr>
          <p:cNvCxnSpPr>
            <a:cxnSpLocks/>
          </p:cNvCxnSpPr>
          <p:nvPr/>
        </p:nvCxnSpPr>
        <p:spPr bwMode="auto">
          <a:xfrm>
            <a:off x="4905552" y="2927124"/>
            <a:ext cx="0" cy="1769983"/>
          </a:xfrm>
          <a:prstGeom prst="line">
            <a:avLst/>
          </a:prstGeom>
          <a:noFill/>
          <a:ln w="28575" cap="flat" cmpd="sng" algn="ctr">
            <a:solidFill>
              <a:schemeClr val="tx2"/>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C3D0A1D-5F86-3D43-A7A8-3C6A10ACFE8D}"/>
              </a:ext>
            </a:extLst>
          </p:cNvPr>
          <p:cNvCxnSpPr>
            <a:cxnSpLocks/>
          </p:cNvCxnSpPr>
          <p:nvPr/>
        </p:nvCxnSpPr>
        <p:spPr bwMode="auto">
          <a:xfrm>
            <a:off x="4945413" y="2927124"/>
            <a:ext cx="0" cy="1831117"/>
          </a:xfrm>
          <a:prstGeom prst="line">
            <a:avLst/>
          </a:prstGeom>
          <a:noFill/>
          <a:ln w="28575" cap="flat" cmpd="sng" algn="ctr">
            <a:solidFill>
              <a:schemeClr val="tx2"/>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A98FD7F0-19EC-5C4D-A779-8A9BA0319675}"/>
              </a:ext>
            </a:extLst>
          </p:cNvPr>
          <p:cNvCxnSpPr>
            <a:cxnSpLocks/>
          </p:cNvCxnSpPr>
          <p:nvPr/>
        </p:nvCxnSpPr>
        <p:spPr bwMode="auto">
          <a:xfrm>
            <a:off x="4985274" y="2927124"/>
            <a:ext cx="0" cy="1931685"/>
          </a:xfrm>
          <a:prstGeom prst="line">
            <a:avLst/>
          </a:prstGeom>
          <a:noFill/>
          <a:ln w="28575" cap="flat" cmpd="sng" algn="ctr">
            <a:solidFill>
              <a:schemeClr val="bg1">
                <a:lumMod val="50000"/>
                <a:lumOff val="50000"/>
              </a:schemeClr>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3B1F6E8F-8007-E541-8DED-36094411A46A}"/>
              </a:ext>
            </a:extLst>
          </p:cNvPr>
          <p:cNvCxnSpPr>
            <a:cxnSpLocks/>
          </p:cNvCxnSpPr>
          <p:nvPr/>
        </p:nvCxnSpPr>
        <p:spPr bwMode="auto">
          <a:xfrm>
            <a:off x="5025135" y="2927124"/>
            <a:ext cx="0" cy="1931685"/>
          </a:xfrm>
          <a:prstGeom prst="line">
            <a:avLst/>
          </a:prstGeom>
          <a:noFill/>
          <a:ln w="28575" cap="flat" cmpd="sng" algn="ctr">
            <a:solidFill>
              <a:schemeClr val="tx2"/>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1AB2D1F0-0CE7-2845-8135-1ADCC7A31F79}"/>
              </a:ext>
            </a:extLst>
          </p:cNvPr>
          <p:cNvCxnSpPr>
            <a:cxnSpLocks/>
          </p:cNvCxnSpPr>
          <p:nvPr/>
        </p:nvCxnSpPr>
        <p:spPr bwMode="auto">
          <a:xfrm>
            <a:off x="5064996" y="2927124"/>
            <a:ext cx="0" cy="1931685"/>
          </a:xfrm>
          <a:prstGeom prst="line">
            <a:avLst/>
          </a:prstGeom>
          <a:noFill/>
          <a:ln w="28575" cap="flat" cmpd="sng" algn="ctr">
            <a:solidFill>
              <a:schemeClr val="tx2"/>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55EEF67-0BAC-CD43-8385-0ED643906A6D}"/>
              </a:ext>
            </a:extLst>
          </p:cNvPr>
          <p:cNvCxnSpPr>
            <a:cxnSpLocks/>
          </p:cNvCxnSpPr>
          <p:nvPr/>
        </p:nvCxnSpPr>
        <p:spPr bwMode="auto">
          <a:xfrm>
            <a:off x="5104857" y="2927124"/>
            <a:ext cx="0" cy="1931685"/>
          </a:xfrm>
          <a:prstGeom prst="line">
            <a:avLst/>
          </a:prstGeom>
          <a:noFill/>
          <a:ln w="28575" cap="flat" cmpd="sng" algn="ctr">
            <a:solidFill>
              <a:schemeClr val="tx2"/>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500CF13E-429C-DA46-826B-447561F53C96}"/>
              </a:ext>
            </a:extLst>
          </p:cNvPr>
          <p:cNvCxnSpPr>
            <a:cxnSpLocks/>
          </p:cNvCxnSpPr>
          <p:nvPr/>
        </p:nvCxnSpPr>
        <p:spPr bwMode="auto">
          <a:xfrm>
            <a:off x="5144718" y="2927124"/>
            <a:ext cx="0" cy="1931685"/>
          </a:xfrm>
          <a:prstGeom prst="line">
            <a:avLst/>
          </a:prstGeom>
          <a:noFill/>
          <a:ln w="28575" cap="flat" cmpd="sng" algn="ctr">
            <a:solidFill>
              <a:schemeClr val="tx2"/>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044D2C98-B599-DB46-9A89-62C94411F486}"/>
              </a:ext>
            </a:extLst>
          </p:cNvPr>
          <p:cNvCxnSpPr>
            <a:cxnSpLocks/>
          </p:cNvCxnSpPr>
          <p:nvPr/>
        </p:nvCxnSpPr>
        <p:spPr bwMode="auto">
          <a:xfrm>
            <a:off x="5184579" y="2927124"/>
            <a:ext cx="0" cy="1931685"/>
          </a:xfrm>
          <a:prstGeom prst="line">
            <a:avLst/>
          </a:prstGeom>
          <a:noFill/>
          <a:ln w="28575" cap="flat" cmpd="sng" algn="ctr">
            <a:solidFill>
              <a:schemeClr val="tx2"/>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2F66716F-56B6-8F4F-97AF-67BE47BBD965}"/>
              </a:ext>
            </a:extLst>
          </p:cNvPr>
          <p:cNvCxnSpPr>
            <a:cxnSpLocks/>
          </p:cNvCxnSpPr>
          <p:nvPr/>
        </p:nvCxnSpPr>
        <p:spPr bwMode="auto">
          <a:xfrm>
            <a:off x="5224440" y="2927124"/>
            <a:ext cx="0" cy="1931685"/>
          </a:xfrm>
          <a:prstGeom prst="line">
            <a:avLst/>
          </a:prstGeom>
          <a:noFill/>
          <a:ln w="28575" cap="flat" cmpd="sng" algn="ctr">
            <a:solidFill>
              <a:schemeClr val="tx2"/>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8F64E4F6-58B9-2445-A742-A42C54657D83}"/>
              </a:ext>
            </a:extLst>
          </p:cNvPr>
          <p:cNvCxnSpPr>
            <a:cxnSpLocks/>
          </p:cNvCxnSpPr>
          <p:nvPr/>
        </p:nvCxnSpPr>
        <p:spPr bwMode="auto">
          <a:xfrm>
            <a:off x="5264301" y="2927124"/>
            <a:ext cx="0" cy="1931685"/>
          </a:xfrm>
          <a:prstGeom prst="line">
            <a:avLst/>
          </a:prstGeom>
          <a:noFill/>
          <a:ln w="28575" cap="flat" cmpd="sng" algn="ctr">
            <a:solidFill>
              <a:schemeClr val="tx2"/>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9291778-B781-EC4E-908B-BB58F72ED014}"/>
              </a:ext>
            </a:extLst>
          </p:cNvPr>
          <p:cNvCxnSpPr>
            <a:cxnSpLocks/>
          </p:cNvCxnSpPr>
          <p:nvPr/>
        </p:nvCxnSpPr>
        <p:spPr bwMode="auto">
          <a:xfrm>
            <a:off x="5304162" y="2927124"/>
            <a:ext cx="0" cy="1931685"/>
          </a:xfrm>
          <a:prstGeom prst="line">
            <a:avLst/>
          </a:prstGeom>
          <a:noFill/>
          <a:ln w="28575" cap="flat" cmpd="sng" algn="ctr">
            <a:solidFill>
              <a:schemeClr val="tx2"/>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C7A6A41A-2E66-BD4B-93B6-DBAD79A2C0EC}"/>
              </a:ext>
            </a:extLst>
          </p:cNvPr>
          <p:cNvCxnSpPr>
            <a:cxnSpLocks/>
          </p:cNvCxnSpPr>
          <p:nvPr/>
        </p:nvCxnSpPr>
        <p:spPr bwMode="auto">
          <a:xfrm>
            <a:off x="5344023" y="2927124"/>
            <a:ext cx="0" cy="1931685"/>
          </a:xfrm>
          <a:prstGeom prst="line">
            <a:avLst/>
          </a:prstGeom>
          <a:noFill/>
          <a:ln w="28575" cap="flat" cmpd="sng" algn="ctr">
            <a:solidFill>
              <a:schemeClr val="tx2"/>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E4504688-4FEE-7047-9475-958C285E155D}"/>
              </a:ext>
            </a:extLst>
          </p:cNvPr>
          <p:cNvCxnSpPr>
            <a:cxnSpLocks/>
          </p:cNvCxnSpPr>
          <p:nvPr/>
        </p:nvCxnSpPr>
        <p:spPr bwMode="auto">
          <a:xfrm>
            <a:off x="5383884" y="2927124"/>
            <a:ext cx="0" cy="1997435"/>
          </a:xfrm>
          <a:prstGeom prst="line">
            <a:avLst/>
          </a:prstGeom>
          <a:noFill/>
          <a:ln w="28575" cap="flat" cmpd="sng" algn="ctr">
            <a:solidFill>
              <a:schemeClr val="tx2"/>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BCC2FD0-8342-504F-9986-1C6AA97649AC}"/>
              </a:ext>
            </a:extLst>
          </p:cNvPr>
          <p:cNvCxnSpPr>
            <a:cxnSpLocks/>
          </p:cNvCxnSpPr>
          <p:nvPr/>
        </p:nvCxnSpPr>
        <p:spPr bwMode="auto">
          <a:xfrm>
            <a:off x="5423745" y="2927124"/>
            <a:ext cx="0" cy="2040466"/>
          </a:xfrm>
          <a:prstGeom prst="line">
            <a:avLst/>
          </a:prstGeom>
          <a:noFill/>
          <a:ln w="28575" cap="flat" cmpd="sng" algn="ctr">
            <a:solidFill>
              <a:schemeClr val="tx2"/>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153DDB70-B231-7045-AADA-4AFD5349FB75}"/>
              </a:ext>
            </a:extLst>
          </p:cNvPr>
          <p:cNvCxnSpPr>
            <a:cxnSpLocks/>
          </p:cNvCxnSpPr>
          <p:nvPr/>
        </p:nvCxnSpPr>
        <p:spPr bwMode="auto">
          <a:xfrm>
            <a:off x="5463606" y="2927124"/>
            <a:ext cx="0" cy="2040466"/>
          </a:xfrm>
          <a:prstGeom prst="line">
            <a:avLst/>
          </a:prstGeom>
          <a:noFill/>
          <a:ln w="28575" cap="flat" cmpd="sng" algn="ctr">
            <a:solidFill>
              <a:schemeClr val="tx2"/>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FB153808-28F2-B74C-A091-C23CB9D4E6C7}"/>
              </a:ext>
            </a:extLst>
          </p:cNvPr>
          <p:cNvCxnSpPr>
            <a:cxnSpLocks/>
          </p:cNvCxnSpPr>
          <p:nvPr/>
        </p:nvCxnSpPr>
        <p:spPr bwMode="auto">
          <a:xfrm>
            <a:off x="5503467" y="2927123"/>
            <a:ext cx="0" cy="2087299"/>
          </a:xfrm>
          <a:prstGeom prst="line">
            <a:avLst/>
          </a:prstGeom>
          <a:noFill/>
          <a:ln w="28575" cap="flat" cmpd="sng" algn="ctr">
            <a:solidFill>
              <a:schemeClr val="tx2"/>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5AD77FE9-6E6E-D94F-8309-49639091643D}"/>
              </a:ext>
            </a:extLst>
          </p:cNvPr>
          <p:cNvCxnSpPr>
            <a:cxnSpLocks/>
          </p:cNvCxnSpPr>
          <p:nvPr/>
        </p:nvCxnSpPr>
        <p:spPr bwMode="auto">
          <a:xfrm>
            <a:off x="5543328" y="2927122"/>
            <a:ext cx="0" cy="2209961"/>
          </a:xfrm>
          <a:prstGeom prst="line">
            <a:avLst/>
          </a:prstGeom>
          <a:noFill/>
          <a:ln w="28575" cap="flat" cmpd="sng" algn="ctr">
            <a:solidFill>
              <a:schemeClr val="tx2"/>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9E0413C3-5525-7145-BB8F-FC38545CECD5}"/>
              </a:ext>
            </a:extLst>
          </p:cNvPr>
          <p:cNvCxnSpPr>
            <a:cxnSpLocks/>
          </p:cNvCxnSpPr>
          <p:nvPr/>
        </p:nvCxnSpPr>
        <p:spPr bwMode="auto">
          <a:xfrm>
            <a:off x="5583189" y="2927122"/>
            <a:ext cx="0" cy="2247137"/>
          </a:xfrm>
          <a:prstGeom prst="line">
            <a:avLst/>
          </a:prstGeom>
          <a:noFill/>
          <a:ln w="28575" cap="flat" cmpd="sng" algn="ctr">
            <a:solidFill>
              <a:schemeClr val="tx2"/>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FD732B98-70A0-0542-B344-7F9849162961}"/>
              </a:ext>
            </a:extLst>
          </p:cNvPr>
          <p:cNvCxnSpPr>
            <a:cxnSpLocks/>
          </p:cNvCxnSpPr>
          <p:nvPr/>
        </p:nvCxnSpPr>
        <p:spPr bwMode="auto">
          <a:xfrm>
            <a:off x="5623050" y="2927122"/>
            <a:ext cx="0" cy="2247137"/>
          </a:xfrm>
          <a:prstGeom prst="line">
            <a:avLst/>
          </a:prstGeom>
          <a:noFill/>
          <a:ln w="28575" cap="flat" cmpd="sng" algn="ctr">
            <a:solidFill>
              <a:schemeClr val="tx2"/>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0F1453DE-7F2F-C040-A58E-C6A27A0CFF67}"/>
              </a:ext>
            </a:extLst>
          </p:cNvPr>
          <p:cNvCxnSpPr>
            <a:cxnSpLocks/>
          </p:cNvCxnSpPr>
          <p:nvPr/>
        </p:nvCxnSpPr>
        <p:spPr bwMode="auto">
          <a:xfrm>
            <a:off x="5662911" y="2927122"/>
            <a:ext cx="0" cy="2247137"/>
          </a:xfrm>
          <a:prstGeom prst="line">
            <a:avLst/>
          </a:prstGeom>
          <a:noFill/>
          <a:ln w="28575" cap="flat" cmpd="sng" algn="ctr">
            <a:solidFill>
              <a:schemeClr val="tx2"/>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50192FF5-4C74-1E40-B6AF-FE7895C66E2E}"/>
              </a:ext>
            </a:extLst>
          </p:cNvPr>
          <p:cNvCxnSpPr>
            <a:cxnSpLocks/>
          </p:cNvCxnSpPr>
          <p:nvPr/>
        </p:nvCxnSpPr>
        <p:spPr bwMode="auto">
          <a:xfrm>
            <a:off x="5702772" y="2927122"/>
            <a:ext cx="0" cy="2247137"/>
          </a:xfrm>
          <a:prstGeom prst="line">
            <a:avLst/>
          </a:prstGeom>
          <a:noFill/>
          <a:ln w="28575" cap="flat" cmpd="sng" algn="ctr">
            <a:solidFill>
              <a:schemeClr val="tx2"/>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7FAEED22-BC13-B743-8940-0D6AE1D1E71C}"/>
              </a:ext>
            </a:extLst>
          </p:cNvPr>
          <p:cNvCxnSpPr>
            <a:cxnSpLocks/>
          </p:cNvCxnSpPr>
          <p:nvPr/>
        </p:nvCxnSpPr>
        <p:spPr bwMode="auto">
          <a:xfrm>
            <a:off x="5742633" y="2927122"/>
            <a:ext cx="0" cy="2247137"/>
          </a:xfrm>
          <a:prstGeom prst="line">
            <a:avLst/>
          </a:prstGeom>
          <a:noFill/>
          <a:ln w="28575" cap="flat" cmpd="sng" algn="ctr">
            <a:solidFill>
              <a:schemeClr val="tx2"/>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9E4652F1-3DE1-9C4A-8953-FC480806E74C}"/>
              </a:ext>
            </a:extLst>
          </p:cNvPr>
          <p:cNvCxnSpPr>
            <a:cxnSpLocks/>
          </p:cNvCxnSpPr>
          <p:nvPr/>
        </p:nvCxnSpPr>
        <p:spPr bwMode="auto">
          <a:xfrm>
            <a:off x="5782494" y="2927122"/>
            <a:ext cx="0" cy="2247137"/>
          </a:xfrm>
          <a:prstGeom prst="line">
            <a:avLst/>
          </a:prstGeom>
          <a:noFill/>
          <a:ln w="28575" cap="flat" cmpd="sng" algn="ctr">
            <a:solidFill>
              <a:schemeClr val="tx2"/>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AD3EE069-D820-B049-9724-844BEF69FE6F}"/>
              </a:ext>
            </a:extLst>
          </p:cNvPr>
          <p:cNvCxnSpPr>
            <a:cxnSpLocks/>
          </p:cNvCxnSpPr>
          <p:nvPr/>
        </p:nvCxnSpPr>
        <p:spPr bwMode="auto">
          <a:xfrm>
            <a:off x="5822355" y="2927122"/>
            <a:ext cx="0" cy="2348645"/>
          </a:xfrm>
          <a:prstGeom prst="line">
            <a:avLst/>
          </a:prstGeom>
          <a:noFill/>
          <a:ln w="28575" cap="flat" cmpd="sng" algn="ctr">
            <a:solidFill>
              <a:schemeClr val="tx2"/>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3A3994C1-A3C8-5D49-86A0-C06F2241C3B6}"/>
              </a:ext>
            </a:extLst>
          </p:cNvPr>
          <p:cNvCxnSpPr>
            <a:cxnSpLocks/>
          </p:cNvCxnSpPr>
          <p:nvPr/>
        </p:nvCxnSpPr>
        <p:spPr bwMode="auto">
          <a:xfrm>
            <a:off x="5862216" y="2927122"/>
            <a:ext cx="0" cy="2348645"/>
          </a:xfrm>
          <a:prstGeom prst="line">
            <a:avLst/>
          </a:prstGeom>
          <a:noFill/>
          <a:ln w="28575" cap="flat" cmpd="sng" algn="ctr">
            <a:solidFill>
              <a:schemeClr val="tx2"/>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424CD36D-D03F-1441-9540-AD171DD00A56}"/>
              </a:ext>
            </a:extLst>
          </p:cNvPr>
          <p:cNvCxnSpPr>
            <a:cxnSpLocks/>
          </p:cNvCxnSpPr>
          <p:nvPr/>
        </p:nvCxnSpPr>
        <p:spPr bwMode="auto">
          <a:xfrm>
            <a:off x="5902077" y="2927122"/>
            <a:ext cx="0" cy="2429221"/>
          </a:xfrm>
          <a:prstGeom prst="line">
            <a:avLst/>
          </a:prstGeom>
          <a:noFill/>
          <a:ln w="28575" cap="flat" cmpd="sng" algn="ctr">
            <a:solidFill>
              <a:schemeClr val="tx2"/>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4420B8DF-8758-2C4A-B31F-4CA39F78BCAE}"/>
              </a:ext>
            </a:extLst>
          </p:cNvPr>
          <p:cNvCxnSpPr>
            <a:cxnSpLocks/>
          </p:cNvCxnSpPr>
          <p:nvPr/>
        </p:nvCxnSpPr>
        <p:spPr bwMode="auto">
          <a:xfrm>
            <a:off x="5941938" y="2927122"/>
            <a:ext cx="0" cy="2429221"/>
          </a:xfrm>
          <a:prstGeom prst="line">
            <a:avLst/>
          </a:prstGeom>
          <a:noFill/>
          <a:ln w="28575" cap="flat" cmpd="sng" algn="ctr">
            <a:solidFill>
              <a:schemeClr val="tx2"/>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99DF194A-5CDE-7F45-A875-A1AAF5B8B399}"/>
              </a:ext>
            </a:extLst>
          </p:cNvPr>
          <p:cNvCxnSpPr>
            <a:cxnSpLocks/>
          </p:cNvCxnSpPr>
          <p:nvPr/>
        </p:nvCxnSpPr>
        <p:spPr bwMode="auto">
          <a:xfrm>
            <a:off x="5981799" y="2927122"/>
            <a:ext cx="0" cy="2562447"/>
          </a:xfrm>
          <a:prstGeom prst="line">
            <a:avLst/>
          </a:prstGeom>
          <a:noFill/>
          <a:ln w="28575" cap="flat" cmpd="sng" algn="ctr">
            <a:solidFill>
              <a:schemeClr val="tx2"/>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20B226F2-874E-0D47-AC6D-16E8EF0A8544}"/>
              </a:ext>
            </a:extLst>
          </p:cNvPr>
          <p:cNvCxnSpPr>
            <a:cxnSpLocks/>
          </p:cNvCxnSpPr>
          <p:nvPr/>
        </p:nvCxnSpPr>
        <p:spPr bwMode="auto">
          <a:xfrm>
            <a:off x="6021660" y="2927122"/>
            <a:ext cx="0" cy="2562447"/>
          </a:xfrm>
          <a:prstGeom prst="line">
            <a:avLst/>
          </a:prstGeom>
          <a:noFill/>
          <a:ln w="28575" cap="flat" cmpd="sng" algn="ctr">
            <a:solidFill>
              <a:schemeClr val="tx2"/>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FA37171-E36A-AF48-9AEA-DED88D11F411}"/>
              </a:ext>
            </a:extLst>
          </p:cNvPr>
          <p:cNvCxnSpPr>
            <a:cxnSpLocks/>
          </p:cNvCxnSpPr>
          <p:nvPr/>
        </p:nvCxnSpPr>
        <p:spPr bwMode="auto">
          <a:xfrm>
            <a:off x="6061521" y="2927122"/>
            <a:ext cx="0" cy="2562447"/>
          </a:xfrm>
          <a:prstGeom prst="line">
            <a:avLst/>
          </a:prstGeom>
          <a:noFill/>
          <a:ln w="28575" cap="flat" cmpd="sng" algn="ctr">
            <a:solidFill>
              <a:schemeClr val="bg1">
                <a:lumMod val="50000"/>
                <a:lumOff val="50000"/>
              </a:schemeClr>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E2F8F13C-ADA2-5945-BB60-2CDB87F0E395}"/>
              </a:ext>
            </a:extLst>
          </p:cNvPr>
          <p:cNvCxnSpPr>
            <a:cxnSpLocks/>
          </p:cNvCxnSpPr>
          <p:nvPr/>
        </p:nvCxnSpPr>
        <p:spPr bwMode="auto">
          <a:xfrm>
            <a:off x="6101382" y="2927122"/>
            <a:ext cx="0" cy="2562447"/>
          </a:xfrm>
          <a:prstGeom prst="line">
            <a:avLst/>
          </a:prstGeom>
          <a:noFill/>
          <a:ln w="28575" cap="flat" cmpd="sng" algn="ctr">
            <a:solidFill>
              <a:schemeClr val="tx2"/>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6D809A7-7D04-7647-9FD8-0E0E35D44561}"/>
              </a:ext>
            </a:extLst>
          </p:cNvPr>
          <p:cNvCxnSpPr>
            <a:cxnSpLocks/>
          </p:cNvCxnSpPr>
          <p:nvPr/>
        </p:nvCxnSpPr>
        <p:spPr bwMode="auto">
          <a:xfrm>
            <a:off x="6141243" y="2927122"/>
            <a:ext cx="0" cy="2605820"/>
          </a:xfrm>
          <a:prstGeom prst="line">
            <a:avLst/>
          </a:prstGeom>
          <a:noFill/>
          <a:ln w="28575" cap="flat" cmpd="sng" algn="ctr">
            <a:solidFill>
              <a:schemeClr val="tx2"/>
            </a:solidFill>
            <a:prstDash val="solid"/>
            <a:round/>
            <a:headEnd type="none" w="med" len="med"/>
            <a:tailEnd type="none" w="med" len="med"/>
          </a:ln>
          <a:effectLst/>
        </p:spPr>
      </p:cxnSp>
      <p:grpSp>
        <p:nvGrpSpPr>
          <p:cNvPr id="34157" name="Group 34156">
            <a:extLst>
              <a:ext uri="{FF2B5EF4-FFF2-40B4-BE49-F238E27FC236}">
                <a16:creationId xmlns:a16="http://schemas.microsoft.com/office/drawing/2014/main" id="{6E61B43D-9800-2146-A72A-0AB01CB2FCC6}"/>
              </a:ext>
            </a:extLst>
          </p:cNvPr>
          <p:cNvGrpSpPr/>
          <p:nvPr/>
        </p:nvGrpSpPr>
        <p:grpSpPr>
          <a:xfrm>
            <a:off x="6181104" y="2927122"/>
            <a:ext cx="119583" cy="2751231"/>
            <a:chOff x="6181104" y="2886930"/>
            <a:chExt cx="119583" cy="2209961"/>
          </a:xfrm>
        </p:grpSpPr>
        <p:cxnSp>
          <p:nvCxnSpPr>
            <p:cNvPr id="187" name="Straight Connector 186">
              <a:extLst>
                <a:ext uri="{FF2B5EF4-FFF2-40B4-BE49-F238E27FC236}">
                  <a16:creationId xmlns:a16="http://schemas.microsoft.com/office/drawing/2014/main" id="{6D752C11-EC3E-6E4A-9726-1A9B518CFB62}"/>
                </a:ext>
              </a:extLst>
            </p:cNvPr>
            <p:cNvCxnSpPr>
              <a:cxnSpLocks/>
            </p:cNvCxnSpPr>
            <p:nvPr/>
          </p:nvCxnSpPr>
          <p:spPr bwMode="auto">
            <a:xfrm>
              <a:off x="6181104" y="2886930"/>
              <a:ext cx="0" cy="2209961"/>
            </a:xfrm>
            <a:prstGeom prst="line">
              <a:avLst/>
            </a:prstGeom>
            <a:noFill/>
            <a:ln w="28575" cap="flat" cmpd="sng" algn="ctr">
              <a:solidFill>
                <a:schemeClr val="tx2"/>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464F8D49-DEB4-D940-A3A3-1A5362FC7291}"/>
                </a:ext>
              </a:extLst>
            </p:cNvPr>
            <p:cNvCxnSpPr>
              <a:cxnSpLocks/>
            </p:cNvCxnSpPr>
            <p:nvPr/>
          </p:nvCxnSpPr>
          <p:spPr bwMode="auto">
            <a:xfrm>
              <a:off x="6220965" y="2886930"/>
              <a:ext cx="0" cy="2209961"/>
            </a:xfrm>
            <a:prstGeom prst="line">
              <a:avLst/>
            </a:prstGeom>
            <a:noFill/>
            <a:ln w="28575" cap="flat" cmpd="sng" algn="ctr">
              <a:solidFill>
                <a:schemeClr val="tx2"/>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2EB3350-2663-D349-A04A-E4C8ABB59813}"/>
                </a:ext>
              </a:extLst>
            </p:cNvPr>
            <p:cNvCxnSpPr>
              <a:cxnSpLocks/>
            </p:cNvCxnSpPr>
            <p:nvPr/>
          </p:nvCxnSpPr>
          <p:spPr bwMode="auto">
            <a:xfrm>
              <a:off x="6260826" y="2886930"/>
              <a:ext cx="0" cy="2209961"/>
            </a:xfrm>
            <a:prstGeom prst="line">
              <a:avLst/>
            </a:prstGeom>
            <a:noFill/>
            <a:ln w="28575" cap="flat" cmpd="sng" algn="ctr">
              <a:solidFill>
                <a:schemeClr val="tx2"/>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B703ED92-C0DF-044F-8051-51AAEA26167A}"/>
                </a:ext>
              </a:extLst>
            </p:cNvPr>
            <p:cNvCxnSpPr>
              <a:cxnSpLocks/>
            </p:cNvCxnSpPr>
            <p:nvPr/>
          </p:nvCxnSpPr>
          <p:spPr bwMode="auto">
            <a:xfrm>
              <a:off x="6300687" y="2886930"/>
              <a:ext cx="0" cy="2209961"/>
            </a:xfrm>
            <a:prstGeom prst="line">
              <a:avLst/>
            </a:prstGeom>
            <a:noFill/>
            <a:ln w="28575" cap="flat" cmpd="sng" algn="ctr">
              <a:solidFill>
                <a:schemeClr val="tx2"/>
              </a:solidFill>
              <a:prstDash val="solid"/>
              <a:round/>
              <a:headEnd type="none" w="med" len="med"/>
              <a:tailEnd type="none" w="med" len="med"/>
            </a:ln>
            <a:effectLst/>
          </p:spPr>
        </p:cxnSp>
      </p:grpSp>
      <p:cxnSp>
        <p:nvCxnSpPr>
          <p:cNvPr id="191" name="Straight Connector 190">
            <a:extLst>
              <a:ext uri="{FF2B5EF4-FFF2-40B4-BE49-F238E27FC236}">
                <a16:creationId xmlns:a16="http://schemas.microsoft.com/office/drawing/2014/main" id="{70F876B4-EE77-CA4B-A825-E8501D855ABA}"/>
              </a:ext>
            </a:extLst>
          </p:cNvPr>
          <p:cNvCxnSpPr>
            <a:cxnSpLocks/>
          </p:cNvCxnSpPr>
          <p:nvPr/>
        </p:nvCxnSpPr>
        <p:spPr bwMode="auto">
          <a:xfrm>
            <a:off x="6340548" y="2927122"/>
            <a:ext cx="0" cy="2827384"/>
          </a:xfrm>
          <a:prstGeom prst="line">
            <a:avLst/>
          </a:prstGeom>
          <a:noFill/>
          <a:ln w="28575" cap="flat" cmpd="sng" algn="ctr">
            <a:solidFill>
              <a:schemeClr val="tx2"/>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22FCC8DA-2898-B04D-9A35-572F7CEBBC79}"/>
              </a:ext>
            </a:extLst>
          </p:cNvPr>
          <p:cNvCxnSpPr>
            <a:cxnSpLocks/>
          </p:cNvCxnSpPr>
          <p:nvPr/>
        </p:nvCxnSpPr>
        <p:spPr bwMode="auto">
          <a:xfrm>
            <a:off x="6380409" y="2927122"/>
            <a:ext cx="0" cy="2877893"/>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3C4499AC-502B-064F-996A-1135E9CC3E88}"/>
              </a:ext>
            </a:extLst>
          </p:cNvPr>
          <p:cNvCxnSpPr>
            <a:cxnSpLocks/>
          </p:cNvCxnSpPr>
          <p:nvPr/>
        </p:nvCxnSpPr>
        <p:spPr bwMode="auto">
          <a:xfrm>
            <a:off x="6420270" y="2927122"/>
            <a:ext cx="0" cy="2877893"/>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9E4D2CDC-75B3-444D-AEC2-8BFE8B6EF1F1}"/>
              </a:ext>
            </a:extLst>
          </p:cNvPr>
          <p:cNvCxnSpPr>
            <a:cxnSpLocks/>
          </p:cNvCxnSpPr>
          <p:nvPr/>
        </p:nvCxnSpPr>
        <p:spPr bwMode="auto">
          <a:xfrm>
            <a:off x="6460131" y="2927122"/>
            <a:ext cx="0" cy="2877893"/>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1018ACE-8E59-084C-80F8-0B97CE6DA2A5}"/>
              </a:ext>
            </a:extLst>
          </p:cNvPr>
          <p:cNvCxnSpPr>
            <a:cxnSpLocks/>
          </p:cNvCxnSpPr>
          <p:nvPr/>
        </p:nvCxnSpPr>
        <p:spPr bwMode="auto">
          <a:xfrm>
            <a:off x="6499992" y="2927122"/>
            <a:ext cx="0" cy="2877893"/>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B2920AB2-A6D0-DF4C-9CF5-6ADCBA9DA094}"/>
              </a:ext>
            </a:extLst>
          </p:cNvPr>
          <p:cNvCxnSpPr>
            <a:cxnSpLocks/>
          </p:cNvCxnSpPr>
          <p:nvPr/>
        </p:nvCxnSpPr>
        <p:spPr bwMode="auto">
          <a:xfrm>
            <a:off x="6539853" y="2927122"/>
            <a:ext cx="0" cy="2877893"/>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26358F2-4C0C-1842-BD1E-4F7FA2EE7C92}"/>
              </a:ext>
            </a:extLst>
          </p:cNvPr>
          <p:cNvCxnSpPr>
            <a:cxnSpLocks/>
          </p:cNvCxnSpPr>
          <p:nvPr/>
        </p:nvCxnSpPr>
        <p:spPr bwMode="auto">
          <a:xfrm>
            <a:off x="6579714" y="2927122"/>
            <a:ext cx="0" cy="2877893"/>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A854188B-1C59-F246-94FF-D23AB4F7E202}"/>
              </a:ext>
            </a:extLst>
          </p:cNvPr>
          <p:cNvCxnSpPr>
            <a:cxnSpLocks/>
          </p:cNvCxnSpPr>
          <p:nvPr/>
        </p:nvCxnSpPr>
        <p:spPr bwMode="auto">
          <a:xfrm>
            <a:off x="6619575" y="2927122"/>
            <a:ext cx="0" cy="2877893"/>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7A64982-4AFD-7249-BE67-E87029CAF667}"/>
              </a:ext>
            </a:extLst>
          </p:cNvPr>
          <p:cNvCxnSpPr>
            <a:cxnSpLocks/>
          </p:cNvCxnSpPr>
          <p:nvPr/>
        </p:nvCxnSpPr>
        <p:spPr bwMode="auto">
          <a:xfrm>
            <a:off x="6659436" y="2927122"/>
            <a:ext cx="0" cy="2877893"/>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94500D2C-38B0-ED42-A9B5-A4EB93A2BCE7}"/>
              </a:ext>
            </a:extLst>
          </p:cNvPr>
          <p:cNvCxnSpPr>
            <a:cxnSpLocks/>
          </p:cNvCxnSpPr>
          <p:nvPr/>
        </p:nvCxnSpPr>
        <p:spPr bwMode="auto">
          <a:xfrm>
            <a:off x="6699297" y="2927122"/>
            <a:ext cx="0" cy="2958245"/>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E028A83E-BAA7-E343-82F2-8ED344533D50}"/>
              </a:ext>
            </a:extLst>
          </p:cNvPr>
          <p:cNvCxnSpPr>
            <a:cxnSpLocks/>
          </p:cNvCxnSpPr>
          <p:nvPr/>
        </p:nvCxnSpPr>
        <p:spPr bwMode="auto">
          <a:xfrm>
            <a:off x="6739158" y="2927122"/>
            <a:ext cx="0" cy="2961420"/>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0EFD4A5-083A-D44D-8506-C93088B72515}"/>
              </a:ext>
            </a:extLst>
          </p:cNvPr>
          <p:cNvCxnSpPr>
            <a:cxnSpLocks/>
          </p:cNvCxnSpPr>
          <p:nvPr/>
        </p:nvCxnSpPr>
        <p:spPr bwMode="auto">
          <a:xfrm>
            <a:off x="6779019" y="2927122"/>
            <a:ext cx="0" cy="2986820"/>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97972932-B9FD-6648-B04F-D0B105BA2EB5}"/>
              </a:ext>
            </a:extLst>
          </p:cNvPr>
          <p:cNvCxnSpPr>
            <a:cxnSpLocks/>
          </p:cNvCxnSpPr>
          <p:nvPr/>
        </p:nvCxnSpPr>
        <p:spPr bwMode="auto">
          <a:xfrm>
            <a:off x="6818880" y="2927122"/>
            <a:ext cx="0" cy="3052739"/>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0C8CED8-6646-3740-A755-A0E0DF507205}"/>
              </a:ext>
            </a:extLst>
          </p:cNvPr>
          <p:cNvCxnSpPr>
            <a:cxnSpLocks/>
          </p:cNvCxnSpPr>
          <p:nvPr/>
        </p:nvCxnSpPr>
        <p:spPr bwMode="auto">
          <a:xfrm>
            <a:off x="6858741" y="2927122"/>
            <a:ext cx="0" cy="3052739"/>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2BE160E9-15BE-8A45-ADCE-135CD78DFDBE}"/>
              </a:ext>
            </a:extLst>
          </p:cNvPr>
          <p:cNvCxnSpPr>
            <a:cxnSpLocks/>
          </p:cNvCxnSpPr>
          <p:nvPr/>
        </p:nvCxnSpPr>
        <p:spPr bwMode="auto">
          <a:xfrm>
            <a:off x="6898602" y="2927122"/>
            <a:ext cx="0" cy="3052739"/>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3D6F1C40-8A4E-814B-A6ED-50A0902F6DC6}"/>
              </a:ext>
            </a:extLst>
          </p:cNvPr>
          <p:cNvCxnSpPr>
            <a:cxnSpLocks/>
          </p:cNvCxnSpPr>
          <p:nvPr/>
        </p:nvCxnSpPr>
        <p:spPr bwMode="auto">
          <a:xfrm>
            <a:off x="6938463" y="2927122"/>
            <a:ext cx="0" cy="3052739"/>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FF989694-FF5B-6A4E-B22A-1F4CDE1716D4}"/>
              </a:ext>
            </a:extLst>
          </p:cNvPr>
          <p:cNvCxnSpPr>
            <a:cxnSpLocks/>
          </p:cNvCxnSpPr>
          <p:nvPr/>
        </p:nvCxnSpPr>
        <p:spPr bwMode="auto">
          <a:xfrm>
            <a:off x="6980706" y="2927122"/>
            <a:ext cx="0" cy="3052739"/>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5CC1D4E9-5D7A-874F-80F0-7C95D579A23C}"/>
              </a:ext>
            </a:extLst>
          </p:cNvPr>
          <p:cNvCxnSpPr>
            <a:cxnSpLocks/>
          </p:cNvCxnSpPr>
          <p:nvPr/>
        </p:nvCxnSpPr>
        <p:spPr bwMode="auto">
          <a:xfrm>
            <a:off x="7022948" y="2927122"/>
            <a:ext cx="0" cy="3052739"/>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AFE771CF-A2A4-E94B-A77D-61B72A9A77D7}"/>
              </a:ext>
            </a:extLst>
          </p:cNvPr>
          <p:cNvCxnSpPr>
            <a:cxnSpLocks/>
          </p:cNvCxnSpPr>
          <p:nvPr/>
        </p:nvCxnSpPr>
        <p:spPr bwMode="auto">
          <a:xfrm>
            <a:off x="7062809" y="2927122"/>
            <a:ext cx="0" cy="3052739"/>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19A987C6-C297-6545-97F1-D7B6861F5496}"/>
              </a:ext>
            </a:extLst>
          </p:cNvPr>
          <p:cNvCxnSpPr>
            <a:cxnSpLocks/>
          </p:cNvCxnSpPr>
          <p:nvPr/>
        </p:nvCxnSpPr>
        <p:spPr bwMode="auto">
          <a:xfrm>
            <a:off x="7102670" y="2927122"/>
            <a:ext cx="0" cy="3073244"/>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F4088032-F91A-9346-8E16-F54B288E51CB}"/>
              </a:ext>
            </a:extLst>
          </p:cNvPr>
          <p:cNvCxnSpPr>
            <a:cxnSpLocks/>
          </p:cNvCxnSpPr>
          <p:nvPr/>
        </p:nvCxnSpPr>
        <p:spPr bwMode="auto">
          <a:xfrm>
            <a:off x="7142531" y="2927122"/>
            <a:ext cx="0" cy="3183670"/>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196AB272-9CBF-F745-9724-A420211EE544}"/>
              </a:ext>
            </a:extLst>
          </p:cNvPr>
          <p:cNvCxnSpPr>
            <a:cxnSpLocks/>
          </p:cNvCxnSpPr>
          <p:nvPr/>
        </p:nvCxnSpPr>
        <p:spPr bwMode="auto">
          <a:xfrm>
            <a:off x="7182392" y="2927122"/>
            <a:ext cx="0" cy="3206290"/>
          </a:xfrm>
          <a:prstGeom prst="line">
            <a:avLst/>
          </a:prstGeom>
          <a:noFill/>
          <a:ln w="28575" cap="flat" cmpd="sng" algn="ctr">
            <a:solidFill>
              <a:schemeClr val="accent4"/>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39AB8B8B-2668-0743-93B3-EA9C07C826A4}"/>
              </a:ext>
            </a:extLst>
          </p:cNvPr>
          <p:cNvCxnSpPr>
            <a:cxnSpLocks/>
          </p:cNvCxnSpPr>
          <p:nvPr/>
        </p:nvCxnSpPr>
        <p:spPr bwMode="auto">
          <a:xfrm>
            <a:off x="7222253" y="2927122"/>
            <a:ext cx="0" cy="3206290"/>
          </a:xfrm>
          <a:prstGeom prst="line">
            <a:avLst/>
          </a:prstGeom>
          <a:noFill/>
          <a:ln w="28575" cap="flat" cmpd="sng" algn="ctr">
            <a:solidFill>
              <a:schemeClr val="accent4"/>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64919B71-0040-954C-A3D2-A8BE31B658E9}"/>
              </a:ext>
            </a:extLst>
          </p:cNvPr>
          <p:cNvCxnSpPr>
            <a:cxnSpLocks/>
          </p:cNvCxnSpPr>
          <p:nvPr/>
        </p:nvCxnSpPr>
        <p:spPr bwMode="auto">
          <a:xfrm>
            <a:off x="7262114" y="2927122"/>
            <a:ext cx="0" cy="3206290"/>
          </a:xfrm>
          <a:prstGeom prst="line">
            <a:avLst/>
          </a:prstGeom>
          <a:noFill/>
          <a:ln w="28575" cap="flat" cmpd="sng" algn="ctr">
            <a:solidFill>
              <a:schemeClr val="accent4"/>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2199CBCF-F0BA-D740-8E40-E9FE29EC4760}"/>
              </a:ext>
            </a:extLst>
          </p:cNvPr>
          <p:cNvCxnSpPr>
            <a:cxnSpLocks/>
          </p:cNvCxnSpPr>
          <p:nvPr/>
        </p:nvCxnSpPr>
        <p:spPr bwMode="auto">
          <a:xfrm>
            <a:off x="7301975" y="2927122"/>
            <a:ext cx="0" cy="3206290"/>
          </a:xfrm>
          <a:prstGeom prst="line">
            <a:avLst/>
          </a:prstGeom>
          <a:noFill/>
          <a:ln w="28575" cap="flat" cmpd="sng" algn="ctr">
            <a:solidFill>
              <a:schemeClr val="accent4"/>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E6A92824-A4EB-574D-9D87-05A40F20F0CC}"/>
              </a:ext>
            </a:extLst>
          </p:cNvPr>
          <p:cNvCxnSpPr>
            <a:cxnSpLocks/>
          </p:cNvCxnSpPr>
          <p:nvPr/>
        </p:nvCxnSpPr>
        <p:spPr bwMode="auto">
          <a:xfrm>
            <a:off x="7341836" y="2927122"/>
            <a:ext cx="0" cy="3206290"/>
          </a:xfrm>
          <a:prstGeom prst="line">
            <a:avLst/>
          </a:prstGeom>
          <a:noFill/>
          <a:ln w="28575" cap="flat" cmpd="sng" algn="ctr">
            <a:solidFill>
              <a:schemeClr val="accent4"/>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0D771AC2-424A-4242-9EE6-DE39BD31A86F}"/>
              </a:ext>
            </a:extLst>
          </p:cNvPr>
          <p:cNvCxnSpPr>
            <a:cxnSpLocks/>
          </p:cNvCxnSpPr>
          <p:nvPr/>
        </p:nvCxnSpPr>
        <p:spPr bwMode="auto">
          <a:xfrm>
            <a:off x="7381697" y="2927122"/>
            <a:ext cx="0" cy="3206290"/>
          </a:xfrm>
          <a:prstGeom prst="line">
            <a:avLst/>
          </a:prstGeom>
          <a:noFill/>
          <a:ln w="28575" cap="flat" cmpd="sng" algn="ctr">
            <a:solidFill>
              <a:schemeClr val="accent4"/>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84FD58DE-FAAC-9647-ABD8-0954D1CF6E6B}"/>
              </a:ext>
            </a:extLst>
          </p:cNvPr>
          <p:cNvCxnSpPr>
            <a:cxnSpLocks/>
          </p:cNvCxnSpPr>
          <p:nvPr/>
        </p:nvCxnSpPr>
        <p:spPr bwMode="auto">
          <a:xfrm>
            <a:off x="7421558" y="2927122"/>
            <a:ext cx="0" cy="3206290"/>
          </a:xfrm>
          <a:prstGeom prst="line">
            <a:avLst/>
          </a:prstGeom>
          <a:noFill/>
          <a:ln w="28575" cap="flat" cmpd="sng" algn="ctr">
            <a:solidFill>
              <a:schemeClr val="accent4"/>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0E16059-211A-334C-913F-C490D06EC1F6}"/>
              </a:ext>
            </a:extLst>
          </p:cNvPr>
          <p:cNvCxnSpPr>
            <a:cxnSpLocks/>
          </p:cNvCxnSpPr>
          <p:nvPr/>
        </p:nvCxnSpPr>
        <p:spPr bwMode="auto">
          <a:xfrm>
            <a:off x="7461419" y="2927122"/>
            <a:ext cx="0" cy="3206290"/>
          </a:xfrm>
          <a:prstGeom prst="line">
            <a:avLst/>
          </a:prstGeom>
          <a:noFill/>
          <a:ln w="28575" cap="flat" cmpd="sng" algn="ctr">
            <a:solidFill>
              <a:schemeClr val="accent4"/>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E3376DCF-2F1A-D34C-BE26-2993CF0F3632}"/>
              </a:ext>
            </a:extLst>
          </p:cNvPr>
          <p:cNvCxnSpPr>
            <a:cxnSpLocks/>
          </p:cNvCxnSpPr>
          <p:nvPr/>
        </p:nvCxnSpPr>
        <p:spPr bwMode="auto">
          <a:xfrm>
            <a:off x="7501280" y="2927122"/>
            <a:ext cx="0" cy="3206290"/>
          </a:xfrm>
          <a:prstGeom prst="line">
            <a:avLst/>
          </a:prstGeom>
          <a:noFill/>
          <a:ln w="28575" cap="flat" cmpd="sng" algn="ctr">
            <a:solidFill>
              <a:schemeClr val="accent4"/>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B3C41A28-A5F2-C14C-9D44-EA48B5080C6D}"/>
              </a:ext>
            </a:extLst>
          </p:cNvPr>
          <p:cNvCxnSpPr>
            <a:cxnSpLocks/>
          </p:cNvCxnSpPr>
          <p:nvPr/>
        </p:nvCxnSpPr>
        <p:spPr bwMode="auto">
          <a:xfrm>
            <a:off x="7545973" y="2927122"/>
            <a:ext cx="0" cy="3206290"/>
          </a:xfrm>
          <a:prstGeom prst="line">
            <a:avLst/>
          </a:prstGeom>
          <a:noFill/>
          <a:ln w="28575" cap="flat" cmpd="sng" algn="ctr">
            <a:solidFill>
              <a:schemeClr val="accent4"/>
            </a:solidFill>
            <a:prstDash val="solid"/>
            <a:round/>
            <a:headEnd type="none" w="med" len="med"/>
            <a:tailEnd type="none" w="med" len="med"/>
          </a:ln>
          <a:effectLst/>
        </p:spPr>
      </p:cxnSp>
      <p:sp>
        <p:nvSpPr>
          <p:cNvPr id="628" name="Rectangle 627">
            <a:extLst>
              <a:ext uri="{FF2B5EF4-FFF2-40B4-BE49-F238E27FC236}">
                <a16:creationId xmlns:a16="http://schemas.microsoft.com/office/drawing/2014/main" id="{E5C876C9-398D-6044-B566-BF219713347F}"/>
              </a:ext>
            </a:extLst>
          </p:cNvPr>
          <p:cNvSpPr/>
          <p:nvPr/>
        </p:nvSpPr>
        <p:spPr bwMode="auto">
          <a:xfrm>
            <a:off x="1524843" y="2794843"/>
            <a:ext cx="64886" cy="64886"/>
          </a:xfrm>
          <a:prstGeom prst="rect">
            <a:avLst/>
          </a:prstGeom>
          <a:solidFill>
            <a:schemeClr val="tx1">
              <a:lumMod val="50000"/>
            </a:schemeClr>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629" name="Rectangle 628">
            <a:extLst>
              <a:ext uri="{FF2B5EF4-FFF2-40B4-BE49-F238E27FC236}">
                <a16:creationId xmlns:a16="http://schemas.microsoft.com/office/drawing/2014/main" id="{8316FA2C-2721-0D42-8AC5-AF456F693046}"/>
              </a:ext>
            </a:extLst>
          </p:cNvPr>
          <p:cNvSpPr/>
          <p:nvPr/>
        </p:nvSpPr>
        <p:spPr bwMode="auto">
          <a:xfrm>
            <a:off x="1442206" y="2796360"/>
            <a:ext cx="64886" cy="64886"/>
          </a:xfrm>
          <a:prstGeom prst="rect">
            <a:avLst/>
          </a:prstGeom>
          <a:solidFill>
            <a:schemeClr val="tx1">
              <a:lumMod val="50000"/>
            </a:schemeClr>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630" name="Rectangle 629">
            <a:extLst>
              <a:ext uri="{FF2B5EF4-FFF2-40B4-BE49-F238E27FC236}">
                <a16:creationId xmlns:a16="http://schemas.microsoft.com/office/drawing/2014/main" id="{9D82C361-6781-EA40-834F-A13FEEEB3AA4}"/>
              </a:ext>
            </a:extLst>
          </p:cNvPr>
          <p:cNvSpPr/>
          <p:nvPr/>
        </p:nvSpPr>
        <p:spPr bwMode="auto">
          <a:xfrm>
            <a:off x="1607481" y="2794843"/>
            <a:ext cx="64886" cy="64886"/>
          </a:xfrm>
          <a:prstGeom prst="rect">
            <a:avLst/>
          </a:prstGeom>
          <a:solidFill>
            <a:schemeClr val="tx1">
              <a:lumMod val="50000"/>
            </a:schemeClr>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3" name="Freeform 42">
            <a:extLst>
              <a:ext uri="{FF2B5EF4-FFF2-40B4-BE49-F238E27FC236}">
                <a16:creationId xmlns:a16="http://schemas.microsoft.com/office/drawing/2014/main" id="{7E16C51A-CBC0-B045-A667-CA06AFD10842}"/>
              </a:ext>
            </a:extLst>
          </p:cNvPr>
          <p:cNvSpPr/>
          <p:nvPr/>
        </p:nvSpPr>
        <p:spPr bwMode="auto">
          <a:xfrm rot="10800000" flipH="1">
            <a:off x="1190598" y="2927124"/>
            <a:ext cx="6448702" cy="3235237"/>
          </a:xfrm>
          <a:custGeom>
            <a:avLst/>
            <a:gdLst>
              <a:gd name="connsiteX0" fmla="*/ 0 w 2497873"/>
              <a:gd name="connsiteY0" fmla="*/ 0 h 2904892"/>
              <a:gd name="connsiteX1" fmla="*/ 0 w 2497873"/>
              <a:gd name="connsiteY1" fmla="*/ 2904892 h 2904892"/>
              <a:gd name="connsiteX2" fmla="*/ 144966 w 2497873"/>
              <a:gd name="connsiteY2" fmla="*/ 2904892 h 2904892"/>
              <a:gd name="connsiteX3" fmla="*/ 2497873 w 2497873"/>
              <a:gd name="connsiteY3" fmla="*/ 2904892 h 2904892"/>
            </a:gdLst>
            <a:ahLst/>
            <a:cxnLst>
              <a:cxn ang="0">
                <a:pos x="connsiteX0" y="connsiteY0"/>
              </a:cxn>
              <a:cxn ang="0">
                <a:pos x="connsiteX1" y="connsiteY1"/>
              </a:cxn>
              <a:cxn ang="0">
                <a:pos x="connsiteX2" y="connsiteY2"/>
              </a:cxn>
              <a:cxn ang="0">
                <a:pos x="connsiteX3" y="connsiteY3"/>
              </a:cxn>
            </a:cxnLst>
            <a:rect l="l" t="t" r="r" b="b"/>
            <a:pathLst>
              <a:path w="2497873" h="2904892">
                <a:moveTo>
                  <a:pt x="0" y="0"/>
                </a:moveTo>
                <a:lnTo>
                  <a:pt x="0" y="2904892"/>
                </a:lnTo>
                <a:lnTo>
                  <a:pt x="144966" y="2904892"/>
                </a:lnTo>
                <a:lnTo>
                  <a:pt x="2497873" y="2904892"/>
                </a:lnTo>
              </a:path>
            </a:pathLst>
          </a:custGeom>
          <a:noFill/>
          <a:ln w="28575">
            <a:solidFill>
              <a:schemeClr val="bg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223" name="TextBox 222">
            <a:extLst>
              <a:ext uri="{FF2B5EF4-FFF2-40B4-BE49-F238E27FC236}">
                <a16:creationId xmlns:a16="http://schemas.microsoft.com/office/drawing/2014/main" id="{C458F7E5-492B-4836-841D-22ADD638EEB2}"/>
              </a:ext>
            </a:extLst>
          </p:cNvPr>
          <p:cNvSpPr txBox="1"/>
          <p:nvPr/>
        </p:nvSpPr>
        <p:spPr bwMode="auto">
          <a:xfrm>
            <a:off x="7563230" y="6382061"/>
            <a:ext cx="19016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*Error bars indicate 95% CI.</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4" name="Straight Connector 103">
            <a:extLst>
              <a:ext uri="{FF2B5EF4-FFF2-40B4-BE49-F238E27FC236}">
                <a16:creationId xmlns:a16="http://schemas.microsoft.com/office/drawing/2014/main" id="{018F6127-5768-3142-8895-734A65AC7DB3}"/>
              </a:ext>
            </a:extLst>
          </p:cNvPr>
          <p:cNvCxnSpPr>
            <a:cxnSpLocks/>
          </p:cNvCxnSpPr>
          <p:nvPr/>
        </p:nvCxnSpPr>
        <p:spPr bwMode="auto">
          <a:xfrm flipH="1">
            <a:off x="4983878" y="4728881"/>
            <a:ext cx="6581862" cy="0"/>
          </a:xfrm>
          <a:prstGeom prst="line">
            <a:avLst/>
          </a:prstGeom>
          <a:noFill/>
          <a:ln w="28575" cap="flat" cmpd="sng" algn="ctr">
            <a:solidFill>
              <a:schemeClr val="tx1">
                <a:lumMod val="75000"/>
              </a:schemeClr>
            </a:solidFill>
            <a:prstDash val="dash"/>
            <a:round/>
            <a:headEnd type="none" w="med" len="med"/>
            <a:tailEnd type="none" w="med" len="med"/>
          </a:ln>
          <a:effectLst/>
        </p:spPr>
      </p:cxnSp>
      <p:sp>
        <p:nvSpPr>
          <p:cNvPr id="34818" name="Title 1">
            <a:extLst>
              <a:ext uri="{FF2B5EF4-FFF2-40B4-BE49-F238E27FC236}">
                <a16:creationId xmlns:a16="http://schemas.microsoft.com/office/drawing/2014/main" id="{310A2F7E-0F75-4BDC-A116-C845E3A09282}"/>
              </a:ext>
            </a:extLst>
          </p:cNvPr>
          <p:cNvSpPr>
            <a:spLocks noGrp="1"/>
          </p:cNvSpPr>
          <p:nvPr>
            <p:ph type="title"/>
          </p:nvPr>
        </p:nvSpPr>
        <p:spPr/>
        <p:txBody>
          <a:bodyPr/>
          <a:lstStyle/>
          <a:p>
            <a:r>
              <a:rPr lang="en-US" altLang="en-US" dirty="0"/>
              <a:t>Phase II Trial: Neoadjuvant Atezolizumab + Chemotherapy in Early-Stage Resectable NSCLC</a:t>
            </a:r>
          </a:p>
        </p:txBody>
      </p:sp>
      <p:sp>
        <p:nvSpPr>
          <p:cNvPr id="34819" name="Content Placeholder 2">
            <a:extLst>
              <a:ext uri="{FF2B5EF4-FFF2-40B4-BE49-F238E27FC236}">
                <a16:creationId xmlns:a16="http://schemas.microsoft.com/office/drawing/2014/main" id="{1A47A779-EC37-4F7A-A7A2-322C8B51F5CF}"/>
              </a:ext>
            </a:extLst>
          </p:cNvPr>
          <p:cNvSpPr>
            <a:spLocks noGrp="1"/>
          </p:cNvSpPr>
          <p:nvPr>
            <p:ph sz="half" idx="1"/>
          </p:nvPr>
        </p:nvSpPr>
        <p:spPr>
          <a:xfrm>
            <a:off x="601820" y="1510730"/>
            <a:ext cx="4046380" cy="4678738"/>
          </a:xfrm>
        </p:spPr>
        <p:txBody>
          <a:bodyPr/>
          <a:lstStyle/>
          <a:p>
            <a:r>
              <a:rPr lang="en-US" sz="2400" kern="0" dirty="0"/>
              <a:t>Phase II trial of preoperative atezolizumab</a:t>
            </a:r>
            <a:r>
              <a:rPr lang="en-US" sz="2400" dirty="0"/>
              <a:t> with</a:t>
            </a:r>
            <a:r>
              <a:rPr lang="en-US" sz="2400" kern="0" dirty="0"/>
              <a:t> carboplatin/nab-paclitaxel in resectable stage IB-IIIA NSCLC (N = 30)</a:t>
            </a:r>
          </a:p>
          <a:p>
            <a:pPr lvl="1"/>
            <a:r>
              <a:rPr lang="en-US" altLang="en-US" sz="2200" dirty="0"/>
              <a:t>Stage IIIA: 77%</a:t>
            </a:r>
          </a:p>
          <a:p>
            <a:r>
              <a:rPr lang="en-US" altLang="en-US" sz="2400" dirty="0"/>
              <a:t>Outcomes</a:t>
            </a:r>
          </a:p>
          <a:p>
            <a:pPr lvl="1"/>
            <a:r>
              <a:rPr lang="en-US" altLang="en-US" sz="2200" dirty="0"/>
              <a:t>97% taken to surgery</a:t>
            </a:r>
          </a:p>
          <a:p>
            <a:pPr lvl="1"/>
            <a:r>
              <a:rPr lang="en-US" altLang="en-US" sz="2200" dirty="0"/>
              <a:t>87% with R0 resection</a:t>
            </a:r>
          </a:p>
          <a:p>
            <a:pPr lvl="1"/>
            <a:r>
              <a:rPr lang="en-US" altLang="en-US" sz="2200" dirty="0"/>
              <a:t>57% achieved MPR</a:t>
            </a:r>
          </a:p>
        </p:txBody>
      </p:sp>
      <p:pic>
        <p:nvPicPr>
          <p:cNvPr id="34825" name="Picture 9">
            <a:extLst>
              <a:ext uri="{FF2B5EF4-FFF2-40B4-BE49-F238E27FC236}">
                <a16:creationId xmlns:a16="http://schemas.microsoft.com/office/drawing/2014/main" id="{20801B61-5F89-4C5A-9C68-1E90F66848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9163" y="6215063"/>
            <a:ext cx="551398" cy="179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4FAA009D-4791-4233-955E-03E5C6A58954}"/>
              </a:ext>
            </a:extLst>
          </p:cNvPr>
          <p:cNvSpPr>
            <a:spLocks noChangeArrowheads="1"/>
          </p:cNvSpPr>
          <p:nvPr/>
        </p:nvSpPr>
        <p:spPr bwMode="auto">
          <a:xfrm>
            <a:off x="9388475" y="6354763"/>
            <a:ext cx="2489200" cy="307975"/>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1218504"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sp>
        <p:nvSpPr>
          <p:cNvPr id="34823" name="Text Box 15">
            <a:extLst>
              <a:ext uri="{FF2B5EF4-FFF2-40B4-BE49-F238E27FC236}">
                <a16:creationId xmlns:a16="http://schemas.microsoft.com/office/drawing/2014/main" id="{335182C0-27DD-47BE-BB79-99D1E280C7F7}"/>
              </a:ext>
            </a:extLst>
          </p:cNvPr>
          <p:cNvSpPr txBox="1">
            <a:spLocks noChangeArrowheads="1"/>
          </p:cNvSpPr>
          <p:nvPr/>
        </p:nvSpPr>
        <p:spPr bwMode="auto">
          <a:xfrm>
            <a:off x="414338" y="6389688"/>
            <a:ext cx="7851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1217613" rtl="0" eaLnBrk="1"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sym typeface="Helvetica Neue" panose="02000503000000020004" charset="0"/>
              </a:rPr>
              <a:t>Shu. Lancet Oncol. 2020; 21:786.  </a:t>
            </a:r>
          </a:p>
        </p:txBody>
      </p:sp>
      <p:sp>
        <p:nvSpPr>
          <p:cNvPr id="19" name="TextBox 18">
            <a:extLst>
              <a:ext uri="{FF2B5EF4-FFF2-40B4-BE49-F238E27FC236}">
                <a16:creationId xmlns:a16="http://schemas.microsoft.com/office/drawing/2014/main" id="{3A41262E-D3D4-499B-8083-CEECBBC9D711}"/>
              </a:ext>
            </a:extLst>
          </p:cNvPr>
          <p:cNvSpPr txBox="1"/>
          <p:nvPr/>
        </p:nvSpPr>
        <p:spPr bwMode="auto">
          <a:xfrm>
            <a:off x="5085256" y="4615818"/>
            <a:ext cx="1532792" cy="365760"/>
          </a:xfrm>
          <a:prstGeom prst="rect">
            <a:avLst/>
          </a:prstGeom>
          <a:solidFill>
            <a:schemeClr val="tx1"/>
          </a:solidFill>
          <a:ln>
            <a:noFill/>
          </a:ln>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PD-L1+ (PD-L1 TPS ≥1%)</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PD-L1- (PD-L1 TPS &lt;1%)</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PD-L1 unknown</a:t>
            </a:r>
          </a:p>
        </p:txBody>
      </p:sp>
      <p:sp>
        <p:nvSpPr>
          <p:cNvPr id="16" name="TextBox 15">
            <a:extLst>
              <a:ext uri="{FF2B5EF4-FFF2-40B4-BE49-F238E27FC236}">
                <a16:creationId xmlns:a16="http://schemas.microsoft.com/office/drawing/2014/main" id="{0A949E18-0BD0-43E2-B02E-D62CF745708F}"/>
              </a:ext>
            </a:extLst>
          </p:cNvPr>
          <p:cNvSpPr txBox="1"/>
          <p:nvPr/>
        </p:nvSpPr>
        <p:spPr bwMode="auto">
          <a:xfrm rot="16200000">
            <a:off x="3460950" y="3460123"/>
            <a:ext cx="2095254" cy="307777"/>
          </a:xfrm>
          <a:prstGeom prst="rect">
            <a:avLst/>
          </a:prstGeom>
          <a:solidFill>
            <a:schemeClr val="tx1"/>
          </a:solidFill>
          <a:ln>
            <a:noFill/>
          </a:ln>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Pathologic Regression (%)</a:t>
            </a:r>
          </a:p>
        </p:txBody>
      </p:sp>
      <p:sp>
        <p:nvSpPr>
          <p:cNvPr id="17" name="TextBox 16">
            <a:extLst>
              <a:ext uri="{FF2B5EF4-FFF2-40B4-BE49-F238E27FC236}">
                <a16:creationId xmlns:a16="http://schemas.microsoft.com/office/drawing/2014/main" id="{70153EEA-8EDF-48E6-A4FD-1075BCF7E52F}"/>
              </a:ext>
            </a:extLst>
          </p:cNvPr>
          <p:cNvSpPr txBox="1"/>
          <p:nvPr/>
        </p:nvSpPr>
        <p:spPr bwMode="auto">
          <a:xfrm>
            <a:off x="3783568" y="5266304"/>
            <a:ext cx="1196161" cy="738664"/>
          </a:xfrm>
          <a:prstGeom prst="rect">
            <a:avLst/>
          </a:prstGeom>
          <a:solidFill>
            <a:schemeClr val="tx1"/>
          </a:solidFill>
          <a:ln>
            <a:noFill/>
          </a:ln>
        </p:spPr>
        <p:txBody>
          <a:bodyPr wrap="square" rtlCol="0">
            <a:spAutoFit/>
          </a:bodyPr>
          <a:lstStyle/>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Best </a:t>
            </a:r>
          </a:p>
          <a:p>
            <a:pPr marL="0" marR="0" lvl="0" indent="0" algn="r" defTabSz="1217613"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Radiographic Response (%)</a:t>
            </a:r>
          </a:p>
        </p:txBody>
      </p:sp>
      <p:sp>
        <p:nvSpPr>
          <p:cNvPr id="14" name="TextBox 13">
            <a:extLst>
              <a:ext uri="{FF2B5EF4-FFF2-40B4-BE49-F238E27FC236}">
                <a16:creationId xmlns:a16="http://schemas.microsoft.com/office/drawing/2014/main" id="{D390BFA1-68BA-4474-86A0-72B605C5E8B3}"/>
              </a:ext>
            </a:extLst>
          </p:cNvPr>
          <p:cNvSpPr txBox="1"/>
          <p:nvPr/>
        </p:nvSpPr>
        <p:spPr bwMode="auto">
          <a:xfrm>
            <a:off x="11569979" y="4522782"/>
            <a:ext cx="622021" cy="461665"/>
          </a:xfrm>
          <a:prstGeom prst="rect">
            <a:avLst/>
          </a:prstGeom>
          <a:solidFill>
            <a:schemeClr val="tx1"/>
          </a:solidFill>
          <a:ln>
            <a:noFill/>
          </a:ln>
        </p:spPr>
        <p:txBody>
          <a:bodyPr wrap="square" rtlCol="0">
            <a:spAutoFit/>
          </a:body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MPR </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(-90%)</a:t>
            </a:r>
          </a:p>
        </p:txBody>
      </p:sp>
      <p:sp>
        <p:nvSpPr>
          <p:cNvPr id="21" name="TextBox 20">
            <a:extLst>
              <a:ext uri="{FF2B5EF4-FFF2-40B4-BE49-F238E27FC236}">
                <a16:creationId xmlns:a16="http://schemas.microsoft.com/office/drawing/2014/main" id="{D13D19D8-98FD-4CB7-AC39-795F5FC75BB2}"/>
              </a:ext>
            </a:extLst>
          </p:cNvPr>
          <p:cNvSpPr txBox="1"/>
          <p:nvPr/>
        </p:nvSpPr>
        <p:spPr bwMode="auto">
          <a:xfrm>
            <a:off x="4983877" y="1774125"/>
            <a:ext cx="64983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Pathologic Response in Patients Who Underwent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Successful R0 Resection (n = 26)</a:t>
            </a:r>
          </a:p>
        </p:txBody>
      </p:sp>
      <p:sp>
        <p:nvSpPr>
          <p:cNvPr id="2" name="Rectangle 1">
            <a:extLst>
              <a:ext uri="{FF2B5EF4-FFF2-40B4-BE49-F238E27FC236}">
                <a16:creationId xmlns:a16="http://schemas.microsoft.com/office/drawing/2014/main" id="{0E817C56-13F2-1645-A81C-48EC48AC1541}"/>
              </a:ext>
            </a:extLst>
          </p:cNvPr>
          <p:cNvSpPr/>
          <p:nvPr/>
        </p:nvSpPr>
        <p:spPr bwMode="auto">
          <a:xfrm>
            <a:off x="5016729" y="5423570"/>
            <a:ext cx="171712" cy="492071"/>
          </a:xfrm>
          <a:prstGeom prst="rect">
            <a:avLst/>
          </a:prstGeom>
          <a:solidFill>
            <a:schemeClr val="accent2"/>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20" name="Rectangle 19">
            <a:extLst>
              <a:ext uri="{FF2B5EF4-FFF2-40B4-BE49-F238E27FC236}">
                <a16:creationId xmlns:a16="http://schemas.microsoft.com/office/drawing/2014/main" id="{6E52E178-1238-3943-A1E7-3F740F01EFF8}"/>
              </a:ext>
            </a:extLst>
          </p:cNvPr>
          <p:cNvSpPr/>
          <p:nvPr/>
        </p:nvSpPr>
        <p:spPr bwMode="auto">
          <a:xfrm>
            <a:off x="5269834" y="5423570"/>
            <a:ext cx="171712" cy="492071"/>
          </a:xfrm>
          <a:prstGeom prst="rect">
            <a:avLst/>
          </a:prstGeom>
          <a:solidFill>
            <a:schemeClr val="accent5"/>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22" name="Rectangle 21">
            <a:extLst>
              <a:ext uri="{FF2B5EF4-FFF2-40B4-BE49-F238E27FC236}">
                <a16:creationId xmlns:a16="http://schemas.microsoft.com/office/drawing/2014/main" id="{A15D9B3C-241D-A144-98D6-84E0E1F94A81}"/>
              </a:ext>
            </a:extLst>
          </p:cNvPr>
          <p:cNvSpPr/>
          <p:nvPr/>
        </p:nvSpPr>
        <p:spPr bwMode="auto">
          <a:xfrm>
            <a:off x="5522939" y="5423570"/>
            <a:ext cx="171712" cy="492071"/>
          </a:xfrm>
          <a:prstGeom prst="rect">
            <a:avLst/>
          </a:prstGeom>
          <a:solidFill>
            <a:schemeClr val="accent2"/>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23" name="Rectangle 22">
            <a:extLst>
              <a:ext uri="{FF2B5EF4-FFF2-40B4-BE49-F238E27FC236}">
                <a16:creationId xmlns:a16="http://schemas.microsoft.com/office/drawing/2014/main" id="{88C88ACC-DDB7-6F4B-930D-044FCB0AF063}"/>
              </a:ext>
            </a:extLst>
          </p:cNvPr>
          <p:cNvSpPr/>
          <p:nvPr/>
        </p:nvSpPr>
        <p:spPr bwMode="auto">
          <a:xfrm>
            <a:off x="5776044"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24" name="Rectangle 23">
            <a:extLst>
              <a:ext uri="{FF2B5EF4-FFF2-40B4-BE49-F238E27FC236}">
                <a16:creationId xmlns:a16="http://schemas.microsoft.com/office/drawing/2014/main" id="{7D12D670-4FD1-3542-AADD-C0FE922DC52E}"/>
              </a:ext>
            </a:extLst>
          </p:cNvPr>
          <p:cNvSpPr/>
          <p:nvPr/>
        </p:nvSpPr>
        <p:spPr bwMode="auto">
          <a:xfrm>
            <a:off x="6029149" y="5423570"/>
            <a:ext cx="171712" cy="492071"/>
          </a:xfrm>
          <a:prstGeom prst="rect">
            <a:avLst/>
          </a:prstGeom>
          <a:solidFill>
            <a:schemeClr val="accent2"/>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25" name="Rectangle 24">
            <a:extLst>
              <a:ext uri="{FF2B5EF4-FFF2-40B4-BE49-F238E27FC236}">
                <a16:creationId xmlns:a16="http://schemas.microsoft.com/office/drawing/2014/main" id="{C1B90771-D0BF-A64C-94EB-3090B7AE6C83}"/>
              </a:ext>
            </a:extLst>
          </p:cNvPr>
          <p:cNvSpPr/>
          <p:nvPr/>
        </p:nvSpPr>
        <p:spPr bwMode="auto">
          <a:xfrm>
            <a:off x="6282254" y="5423570"/>
            <a:ext cx="171712" cy="492071"/>
          </a:xfrm>
          <a:prstGeom prst="rect">
            <a:avLst/>
          </a:prstGeom>
          <a:solidFill>
            <a:schemeClr val="accent2"/>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26" name="Rectangle 25">
            <a:extLst>
              <a:ext uri="{FF2B5EF4-FFF2-40B4-BE49-F238E27FC236}">
                <a16:creationId xmlns:a16="http://schemas.microsoft.com/office/drawing/2014/main" id="{23F41C4A-9679-6C4D-8187-9165001E35D1}"/>
              </a:ext>
            </a:extLst>
          </p:cNvPr>
          <p:cNvSpPr/>
          <p:nvPr/>
        </p:nvSpPr>
        <p:spPr bwMode="auto">
          <a:xfrm>
            <a:off x="6535359"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27" name="Rectangle 26">
            <a:extLst>
              <a:ext uri="{FF2B5EF4-FFF2-40B4-BE49-F238E27FC236}">
                <a16:creationId xmlns:a16="http://schemas.microsoft.com/office/drawing/2014/main" id="{928528D3-5CD9-604A-B0FC-057EBBDB83F9}"/>
              </a:ext>
            </a:extLst>
          </p:cNvPr>
          <p:cNvSpPr/>
          <p:nvPr/>
        </p:nvSpPr>
        <p:spPr bwMode="auto">
          <a:xfrm>
            <a:off x="6788464"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28" name="Rectangle 27">
            <a:extLst>
              <a:ext uri="{FF2B5EF4-FFF2-40B4-BE49-F238E27FC236}">
                <a16:creationId xmlns:a16="http://schemas.microsoft.com/office/drawing/2014/main" id="{9CBA8AD4-9F4A-2640-B894-56D7C3147772}"/>
              </a:ext>
            </a:extLst>
          </p:cNvPr>
          <p:cNvSpPr/>
          <p:nvPr/>
        </p:nvSpPr>
        <p:spPr bwMode="auto">
          <a:xfrm>
            <a:off x="7041569" y="5423570"/>
            <a:ext cx="171712" cy="492071"/>
          </a:xfrm>
          <a:prstGeom prst="rect">
            <a:avLst/>
          </a:prstGeom>
          <a:solidFill>
            <a:schemeClr val="accent2"/>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29" name="Rectangle 28">
            <a:extLst>
              <a:ext uri="{FF2B5EF4-FFF2-40B4-BE49-F238E27FC236}">
                <a16:creationId xmlns:a16="http://schemas.microsoft.com/office/drawing/2014/main" id="{88D82F9B-51EB-334E-8388-7BA5D238003C}"/>
              </a:ext>
            </a:extLst>
          </p:cNvPr>
          <p:cNvSpPr/>
          <p:nvPr/>
        </p:nvSpPr>
        <p:spPr bwMode="auto">
          <a:xfrm>
            <a:off x="7294674"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0" name="Rectangle 29">
            <a:extLst>
              <a:ext uri="{FF2B5EF4-FFF2-40B4-BE49-F238E27FC236}">
                <a16:creationId xmlns:a16="http://schemas.microsoft.com/office/drawing/2014/main" id="{81D3351D-44CF-E142-8A0C-28646E4668F1}"/>
              </a:ext>
            </a:extLst>
          </p:cNvPr>
          <p:cNvSpPr/>
          <p:nvPr/>
        </p:nvSpPr>
        <p:spPr bwMode="auto">
          <a:xfrm>
            <a:off x="7547779"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1" name="Rectangle 30">
            <a:extLst>
              <a:ext uri="{FF2B5EF4-FFF2-40B4-BE49-F238E27FC236}">
                <a16:creationId xmlns:a16="http://schemas.microsoft.com/office/drawing/2014/main" id="{D4BCEFD4-0439-824D-BFFD-91DF5DE4989F}"/>
              </a:ext>
            </a:extLst>
          </p:cNvPr>
          <p:cNvSpPr/>
          <p:nvPr/>
        </p:nvSpPr>
        <p:spPr bwMode="auto">
          <a:xfrm>
            <a:off x="7800884" y="5423570"/>
            <a:ext cx="171712" cy="492071"/>
          </a:xfrm>
          <a:prstGeom prst="rect">
            <a:avLst/>
          </a:prstGeom>
          <a:solidFill>
            <a:schemeClr val="accent2"/>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2" name="Rectangle 31">
            <a:extLst>
              <a:ext uri="{FF2B5EF4-FFF2-40B4-BE49-F238E27FC236}">
                <a16:creationId xmlns:a16="http://schemas.microsoft.com/office/drawing/2014/main" id="{65566A6E-A1D2-C74F-BE6B-7246FC780E3D}"/>
              </a:ext>
            </a:extLst>
          </p:cNvPr>
          <p:cNvSpPr/>
          <p:nvPr/>
        </p:nvSpPr>
        <p:spPr bwMode="auto">
          <a:xfrm>
            <a:off x="8053989"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3" name="Rectangle 32">
            <a:extLst>
              <a:ext uri="{FF2B5EF4-FFF2-40B4-BE49-F238E27FC236}">
                <a16:creationId xmlns:a16="http://schemas.microsoft.com/office/drawing/2014/main" id="{3D30ED89-A873-6A40-AE42-7C6C32F1E894}"/>
              </a:ext>
            </a:extLst>
          </p:cNvPr>
          <p:cNvSpPr/>
          <p:nvPr/>
        </p:nvSpPr>
        <p:spPr bwMode="auto">
          <a:xfrm>
            <a:off x="8307094"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4" name="Rectangle 33">
            <a:extLst>
              <a:ext uri="{FF2B5EF4-FFF2-40B4-BE49-F238E27FC236}">
                <a16:creationId xmlns:a16="http://schemas.microsoft.com/office/drawing/2014/main" id="{683C5AE5-AA0C-D142-B322-86DEB9BAEC40}"/>
              </a:ext>
            </a:extLst>
          </p:cNvPr>
          <p:cNvSpPr/>
          <p:nvPr/>
        </p:nvSpPr>
        <p:spPr bwMode="auto">
          <a:xfrm>
            <a:off x="8560199"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5" name="Rectangle 34">
            <a:extLst>
              <a:ext uri="{FF2B5EF4-FFF2-40B4-BE49-F238E27FC236}">
                <a16:creationId xmlns:a16="http://schemas.microsoft.com/office/drawing/2014/main" id="{AB1C98E9-DD4D-ED4F-B40C-268DC995072E}"/>
              </a:ext>
            </a:extLst>
          </p:cNvPr>
          <p:cNvSpPr/>
          <p:nvPr/>
        </p:nvSpPr>
        <p:spPr bwMode="auto">
          <a:xfrm>
            <a:off x="8813304"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7" name="Rectangle 36">
            <a:extLst>
              <a:ext uri="{FF2B5EF4-FFF2-40B4-BE49-F238E27FC236}">
                <a16:creationId xmlns:a16="http://schemas.microsoft.com/office/drawing/2014/main" id="{5D9A90DB-A2A4-964C-BAF0-EDA4FB4C5766}"/>
              </a:ext>
            </a:extLst>
          </p:cNvPr>
          <p:cNvSpPr/>
          <p:nvPr/>
        </p:nvSpPr>
        <p:spPr bwMode="auto">
          <a:xfrm>
            <a:off x="11091249"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8" name="Rectangle 37">
            <a:extLst>
              <a:ext uri="{FF2B5EF4-FFF2-40B4-BE49-F238E27FC236}">
                <a16:creationId xmlns:a16="http://schemas.microsoft.com/office/drawing/2014/main" id="{4FE8ACBF-73EC-104D-BB2D-A3AE0C48213D}"/>
              </a:ext>
            </a:extLst>
          </p:cNvPr>
          <p:cNvSpPr/>
          <p:nvPr/>
        </p:nvSpPr>
        <p:spPr bwMode="auto">
          <a:xfrm>
            <a:off x="11344356"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9" name="Rectangle 38">
            <a:extLst>
              <a:ext uri="{FF2B5EF4-FFF2-40B4-BE49-F238E27FC236}">
                <a16:creationId xmlns:a16="http://schemas.microsoft.com/office/drawing/2014/main" id="{F337790F-BACC-974E-8282-0BE51285EEF2}"/>
              </a:ext>
            </a:extLst>
          </p:cNvPr>
          <p:cNvSpPr/>
          <p:nvPr/>
        </p:nvSpPr>
        <p:spPr bwMode="auto">
          <a:xfrm>
            <a:off x="9066409"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0" name="Rectangle 39">
            <a:extLst>
              <a:ext uri="{FF2B5EF4-FFF2-40B4-BE49-F238E27FC236}">
                <a16:creationId xmlns:a16="http://schemas.microsoft.com/office/drawing/2014/main" id="{AA624F1E-B7CB-AE48-BE9C-F2BFEE6F5816}"/>
              </a:ext>
            </a:extLst>
          </p:cNvPr>
          <p:cNvSpPr/>
          <p:nvPr/>
        </p:nvSpPr>
        <p:spPr bwMode="auto">
          <a:xfrm>
            <a:off x="9319514"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1" name="Rectangle 40">
            <a:extLst>
              <a:ext uri="{FF2B5EF4-FFF2-40B4-BE49-F238E27FC236}">
                <a16:creationId xmlns:a16="http://schemas.microsoft.com/office/drawing/2014/main" id="{CEB4EF6D-97F0-3844-981B-DB859A30268B}"/>
              </a:ext>
            </a:extLst>
          </p:cNvPr>
          <p:cNvSpPr/>
          <p:nvPr/>
        </p:nvSpPr>
        <p:spPr bwMode="auto">
          <a:xfrm>
            <a:off x="9572619"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2" name="Rectangle 41">
            <a:extLst>
              <a:ext uri="{FF2B5EF4-FFF2-40B4-BE49-F238E27FC236}">
                <a16:creationId xmlns:a16="http://schemas.microsoft.com/office/drawing/2014/main" id="{97A030F3-1032-5A41-84DC-6A878C27B0DF}"/>
              </a:ext>
            </a:extLst>
          </p:cNvPr>
          <p:cNvSpPr/>
          <p:nvPr/>
        </p:nvSpPr>
        <p:spPr bwMode="auto">
          <a:xfrm>
            <a:off x="9825724"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3" name="Rectangle 42">
            <a:extLst>
              <a:ext uri="{FF2B5EF4-FFF2-40B4-BE49-F238E27FC236}">
                <a16:creationId xmlns:a16="http://schemas.microsoft.com/office/drawing/2014/main" id="{982442B9-3C74-1942-90D6-5BFAEDF4327F}"/>
              </a:ext>
            </a:extLst>
          </p:cNvPr>
          <p:cNvSpPr/>
          <p:nvPr/>
        </p:nvSpPr>
        <p:spPr bwMode="auto">
          <a:xfrm>
            <a:off x="10078829"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4" name="Rectangle 43">
            <a:extLst>
              <a:ext uri="{FF2B5EF4-FFF2-40B4-BE49-F238E27FC236}">
                <a16:creationId xmlns:a16="http://schemas.microsoft.com/office/drawing/2014/main" id="{5ED36296-4198-0F4D-AA9C-F39CC14C581D}"/>
              </a:ext>
            </a:extLst>
          </p:cNvPr>
          <p:cNvSpPr/>
          <p:nvPr/>
        </p:nvSpPr>
        <p:spPr bwMode="auto">
          <a:xfrm>
            <a:off x="10838144"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71" name="Rectangle 70">
            <a:extLst>
              <a:ext uri="{FF2B5EF4-FFF2-40B4-BE49-F238E27FC236}">
                <a16:creationId xmlns:a16="http://schemas.microsoft.com/office/drawing/2014/main" id="{8B2CFFAC-F8B1-964D-ACEE-2963E51D09FD}"/>
              </a:ext>
            </a:extLst>
          </p:cNvPr>
          <p:cNvSpPr/>
          <p:nvPr/>
        </p:nvSpPr>
        <p:spPr bwMode="auto">
          <a:xfrm>
            <a:off x="10331934" y="5423570"/>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72" name="Rectangle 71">
            <a:extLst>
              <a:ext uri="{FF2B5EF4-FFF2-40B4-BE49-F238E27FC236}">
                <a16:creationId xmlns:a16="http://schemas.microsoft.com/office/drawing/2014/main" id="{506B569F-2C33-5D43-B02C-166CC6370FD8}"/>
              </a:ext>
            </a:extLst>
          </p:cNvPr>
          <p:cNvSpPr/>
          <p:nvPr/>
        </p:nvSpPr>
        <p:spPr bwMode="auto">
          <a:xfrm>
            <a:off x="10585039" y="5426319"/>
            <a:ext cx="171712" cy="492071"/>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74" name="Rectangle 73">
            <a:extLst>
              <a:ext uri="{FF2B5EF4-FFF2-40B4-BE49-F238E27FC236}">
                <a16:creationId xmlns:a16="http://schemas.microsoft.com/office/drawing/2014/main" id="{358535BA-CADC-E54E-A16E-994CE473AAE5}"/>
              </a:ext>
            </a:extLst>
          </p:cNvPr>
          <p:cNvSpPr/>
          <p:nvPr/>
        </p:nvSpPr>
        <p:spPr bwMode="auto">
          <a:xfrm flipV="1">
            <a:off x="5269834" y="2702563"/>
            <a:ext cx="171712" cy="87781"/>
          </a:xfrm>
          <a:prstGeom prst="rect">
            <a:avLst/>
          </a:prstGeom>
          <a:solidFill>
            <a:schemeClr val="accent1"/>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75" name="Rectangle 74">
            <a:extLst>
              <a:ext uri="{FF2B5EF4-FFF2-40B4-BE49-F238E27FC236}">
                <a16:creationId xmlns:a16="http://schemas.microsoft.com/office/drawing/2014/main" id="{2BD2CCCF-4826-7746-83A9-7850B0BE45E4}"/>
              </a:ext>
            </a:extLst>
          </p:cNvPr>
          <p:cNvSpPr/>
          <p:nvPr/>
        </p:nvSpPr>
        <p:spPr bwMode="auto">
          <a:xfrm flipV="1">
            <a:off x="5522939" y="2702562"/>
            <a:ext cx="171712" cy="636635"/>
          </a:xfrm>
          <a:prstGeom prst="rect">
            <a:avLst/>
          </a:prstGeom>
          <a:solidFill>
            <a:schemeClr val="accent1"/>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76" name="Rectangle 75">
            <a:extLst>
              <a:ext uri="{FF2B5EF4-FFF2-40B4-BE49-F238E27FC236}">
                <a16:creationId xmlns:a16="http://schemas.microsoft.com/office/drawing/2014/main" id="{4810A5FE-A763-E449-B407-1D9A21D7546D}"/>
              </a:ext>
            </a:extLst>
          </p:cNvPr>
          <p:cNvSpPr/>
          <p:nvPr/>
        </p:nvSpPr>
        <p:spPr bwMode="auto">
          <a:xfrm flipV="1">
            <a:off x="5776044" y="2702561"/>
            <a:ext cx="171712" cy="995678"/>
          </a:xfrm>
          <a:prstGeom prst="rect">
            <a:avLst/>
          </a:prstGeom>
          <a:solidFill>
            <a:schemeClr val="accent1"/>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77" name="Rectangle 76">
            <a:extLst>
              <a:ext uri="{FF2B5EF4-FFF2-40B4-BE49-F238E27FC236}">
                <a16:creationId xmlns:a16="http://schemas.microsoft.com/office/drawing/2014/main" id="{B7C8CD8E-F9BF-B146-82E2-E4373E31A405}"/>
              </a:ext>
            </a:extLst>
          </p:cNvPr>
          <p:cNvSpPr/>
          <p:nvPr/>
        </p:nvSpPr>
        <p:spPr bwMode="auto">
          <a:xfrm flipV="1">
            <a:off x="6029149" y="2702561"/>
            <a:ext cx="171712" cy="1049866"/>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78" name="Rectangle 77">
            <a:extLst>
              <a:ext uri="{FF2B5EF4-FFF2-40B4-BE49-F238E27FC236}">
                <a16:creationId xmlns:a16="http://schemas.microsoft.com/office/drawing/2014/main" id="{755DBC4B-A045-DD40-BD1C-5439ED5B6520}"/>
              </a:ext>
            </a:extLst>
          </p:cNvPr>
          <p:cNvSpPr/>
          <p:nvPr/>
        </p:nvSpPr>
        <p:spPr bwMode="auto">
          <a:xfrm flipV="1">
            <a:off x="6282254" y="2702561"/>
            <a:ext cx="171712" cy="1110826"/>
          </a:xfrm>
          <a:prstGeom prst="rect">
            <a:avLst/>
          </a:prstGeom>
          <a:solidFill>
            <a:schemeClr val="accent3"/>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79" name="Rectangle 78">
            <a:extLst>
              <a:ext uri="{FF2B5EF4-FFF2-40B4-BE49-F238E27FC236}">
                <a16:creationId xmlns:a16="http://schemas.microsoft.com/office/drawing/2014/main" id="{478D9EE9-20B9-E640-B017-AEEA85437500}"/>
              </a:ext>
            </a:extLst>
          </p:cNvPr>
          <p:cNvSpPr/>
          <p:nvPr/>
        </p:nvSpPr>
        <p:spPr bwMode="auto">
          <a:xfrm flipV="1">
            <a:off x="6535359" y="2702561"/>
            <a:ext cx="171712" cy="1408852"/>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0" name="Rectangle 79">
            <a:extLst>
              <a:ext uri="{FF2B5EF4-FFF2-40B4-BE49-F238E27FC236}">
                <a16:creationId xmlns:a16="http://schemas.microsoft.com/office/drawing/2014/main" id="{075CAB4D-5ABA-2346-AD55-EA5D9A0D6193}"/>
              </a:ext>
            </a:extLst>
          </p:cNvPr>
          <p:cNvSpPr/>
          <p:nvPr/>
        </p:nvSpPr>
        <p:spPr bwMode="auto">
          <a:xfrm flipV="1">
            <a:off x="6788464" y="2702561"/>
            <a:ext cx="171712" cy="1557866"/>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1" name="Rectangle 80">
            <a:extLst>
              <a:ext uri="{FF2B5EF4-FFF2-40B4-BE49-F238E27FC236}">
                <a16:creationId xmlns:a16="http://schemas.microsoft.com/office/drawing/2014/main" id="{EA1DED9D-4ACC-4748-B099-E6DBA50A604A}"/>
              </a:ext>
            </a:extLst>
          </p:cNvPr>
          <p:cNvSpPr/>
          <p:nvPr/>
        </p:nvSpPr>
        <p:spPr bwMode="auto">
          <a:xfrm flipV="1">
            <a:off x="7041569" y="2702560"/>
            <a:ext cx="171712" cy="1632977"/>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2" name="Rectangle 81">
            <a:extLst>
              <a:ext uri="{FF2B5EF4-FFF2-40B4-BE49-F238E27FC236}">
                <a16:creationId xmlns:a16="http://schemas.microsoft.com/office/drawing/2014/main" id="{E084FC45-B1AC-464A-AFAC-EAD0991DDD90}"/>
              </a:ext>
            </a:extLst>
          </p:cNvPr>
          <p:cNvSpPr/>
          <p:nvPr/>
        </p:nvSpPr>
        <p:spPr bwMode="auto">
          <a:xfrm flipV="1">
            <a:off x="7294674" y="2702559"/>
            <a:ext cx="171712" cy="2004916"/>
          </a:xfrm>
          <a:prstGeom prst="rect">
            <a:avLst/>
          </a:prstGeom>
          <a:solidFill>
            <a:schemeClr val="accent1"/>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3" name="Rectangle 82">
            <a:extLst>
              <a:ext uri="{FF2B5EF4-FFF2-40B4-BE49-F238E27FC236}">
                <a16:creationId xmlns:a16="http://schemas.microsoft.com/office/drawing/2014/main" id="{7C914CE2-239E-1A4E-846E-DE67FC1F6FB9}"/>
              </a:ext>
            </a:extLst>
          </p:cNvPr>
          <p:cNvSpPr/>
          <p:nvPr/>
        </p:nvSpPr>
        <p:spPr bwMode="auto">
          <a:xfrm flipV="1">
            <a:off x="7547779" y="2702559"/>
            <a:ext cx="171712" cy="2004916"/>
          </a:xfrm>
          <a:prstGeom prst="rect">
            <a:avLst/>
          </a:prstGeom>
          <a:solidFill>
            <a:schemeClr val="accent1"/>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4" name="Rectangle 83">
            <a:extLst>
              <a:ext uri="{FF2B5EF4-FFF2-40B4-BE49-F238E27FC236}">
                <a16:creationId xmlns:a16="http://schemas.microsoft.com/office/drawing/2014/main" id="{04AB02BF-9E53-9947-9D0F-13C1C3E088B6}"/>
              </a:ext>
            </a:extLst>
          </p:cNvPr>
          <p:cNvSpPr/>
          <p:nvPr/>
        </p:nvSpPr>
        <p:spPr bwMode="auto">
          <a:xfrm flipV="1">
            <a:off x="7800884" y="2702559"/>
            <a:ext cx="171712" cy="2065868"/>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5" name="Rectangle 84">
            <a:extLst>
              <a:ext uri="{FF2B5EF4-FFF2-40B4-BE49-F238E27FC236}">
                <a16:creationId xmlns:a16="http://schemas.microsoft.com/office/drawing/2014/main" id="{AB2931F3-D387-084A-8156-A3793E9E467F}"/>
              </a:ext>
            </a:extLst>
          </p:cNvPr>
          <p:cNvSpPr/>
          <p:nvPr/>
        </p:nvSpPr>
        <p:spPr bwMode="auto">
          <a:xfrm flipV="1">
            <a:off x="8053989" y="2702559"/>
            <a:ext cx="171712" cy="2065868"/>
          </a:xfrm>
          <a:prstGeom prst="rect">
            <a:avLst/>
          </a:prstGeom>
          <a:solidFill>
            <a:schemeClr val="accent1"/>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6" name="Rectangle 85">
            <a:extLst>
              <a:ext uri="{FF2B5EF4-FFF2-40B4-BE49-F238E27FC236}">
                <a16:creationId xmlns:a16="http://schemas.microsoft.com/office/drawing/2014/main" id="{6A812F5D-65C4-244D-AFA7-89FE84AD68A4}"/>
              </a:ext>
            </a:extLst>
          </p:cNvPr>
          <p:cNvSpPr/>
          <p:nvPr/>
        </p:nvSpPr>
        <p:spPr bwMode="auto">
          <a:xfrm flipV="1">
            <a:off x="8307094" y="2702559"/>
            <a:ext cx="171712" cy="2113281"/>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7" name="Rectangle 86">
            <a:extLst>
              <a:ext uri="{FF2B5EF4-FFF2-40B4-BE49-F238E27FC236}">
                <a16:creationId xmlns:a16="http://schemas.microsoft.com/office/drawing/2014/main" id="{77D05BA7-BDC6-2040-9715-08AE3D1DE7BA}"/>
              </a:ext>
            </a:extLst>
          </p:cNvPr>
          <p:cNvSpPr/>
          <p:nvPr/>
        </p:nvSpPr>
        <p:spPr bwMode="auto">
          <a:xfrm flipV="1">
            <a:off x="8560199" y="2702559"/>
            <a:ext cx="171712" cy="2113281"/>
          </a:xfrm>
          <a:prstGeom prst="rect">
            <a:avLst/>
          </a:prstGeom>
          <a:solidFill>
            <a:schemeClr val="accent1"/>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8" name="Rectangle 87">
            <a:extLst>
              <a:ext uri="{FF2B5EF4-FFF2-40B4-BE49-F238E27FC236}">
                <a16:creationId xmlns:a16="http://schemas.microsoft.com/office/drawing/2014/main" id="{3A3F9C24-15E6-3D47-BE39-D2E8CABA299B}"/>
              </a:ext>
            </a:extLst>
          </p:cNvPr>
          <p:cNvSpPr/>
          <p:nvPr/>
        </p:nvSpPr>
        <p:spPr bwMode="auto">
          <a:xfrm flipV="1">
            <a:off x="8813304" y="2702558"/>
            <a:ext cx="171712" cy="2181014"/>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89" name="Rectangle 88">
            <a:extLst>
              <a:ext uri="{FF2B5EF4-FFF2-40B4-BE49-F238E27FC236}">
                <a16:creationId xmlns:a16="http://schemas.microsoft.com/office/drawing/2014/main" id="{0C9919F9-73DB-FC48-84DD-AFBF0CBE8C53}"/>
              </a:ext>
            </a:extLst>
          </p:cNvPr>
          <p:cNvSpPr/>
          <p:nvPr/>
        </p:nvSpPr>
        <p:spPr bwMode="auto">
          <a:xfrm flipV="1">
            <a:off x="11091249" y="2702557"/>
            <a:ext cx="171712" cy="2228429"/>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0" name="Rectangle 89">
            <a:extLst>
              <a:ext uri="{FF2B5EF4-FFF2-40B4-BE49-F238E27FC236}">
                <a16:creationId xmlns:a16="http://schemas.microsoft.com/office/drawing/2014/main" id="{A6FCF8DA-D6A5-B84D-B32B-734F8F2B93FC}"/>
              </a:ext>
            </a:extLst>
          </p:cNvPr>
          <p:cNvSpPr/>
          <p:nvPr/>
        </p:nvSpPr>
        <p:spPr bwMode="auto">
          <a:xfrm flipV="1">
            <a:off x="11344356" y="2702557"/>
            <a:ext cx="171712" cy="2228429"/>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1" name="Rectangle 90">
            <a:extLst>
              <a:ext uri="{FF2B5EF4-FFF2-40B4-BE49-F238E27FC236}">
                <a16:creationId xmlns:a16="http://schemas.microsoft.com/office/drawing/2014/main" id="{7C120B8E-2923-A546-A1D1-167ABE0D7138}"/>
              </a:ext>
            </a:extLst>
          </p:cNvPr>
          <p:cNvSpPr/>
          <p:nvPr/>
        </p:nvSpPr>
        <p:spPr bwMode="auto">
          <a:xfrm flipV="1">
            <a:off x="9066409" y="2702557"/>
            <a:ext cx="171712" cy="2228429"/>
          </a:xfrm>
          <a:prstGeom prst="rect">
            <a:avLst/>
          </a:prstGeom>
          <a:solidFill>
            <a:schemeClr val="accent1"/>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2" name="Rectangle 91">
            <a:extLst>
              <a:ext uri="{FF2B5EF4-FFF2-40B4-BE49-F238E27FC236}">
                <a16:creationId xmlns:a16="http://schemas.microsoft.com/office/drawing/2014/main" id="{0C20A18B-727C-C84A-AB0F-2A3EA6667095}"/>
              </a:ext>
            </a:extLst>
          </p:cNvPr>
          <p:cNvSpPr/>
          <p:nvPr/>
        </p:nvSpPr>
        <p:spPr bwMode="auto">
          <a:xfrm flipV="1">
            <a:off x="9319514" y="2702557"/>
            <a:ext cx="171712" cy="2228429"/>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3" name="Rectangle 92">
            <a:extLst>
              <a:ext uri="{FF2B5EF4-FFF2-40B4-BE49-F238E27FC236}">
                <a16:creationId xmlns:a16="http://schemas.microsoft.com/office/drawing/2014/main" id="{3186EA3D-61CD-FC47-A93A-C0040124BD26}"/>
              </a:ext>
            </a:extLst>
          </p:cNvPr>
          <p:cNvSpPr/>
          <p:nvPr/>
        </p:nvSpPr>
        <p:spPr bwMode="auto">
          <a:xfrm flipV="1">
            <a:off x="9572619" y="2702557"/>
            <a:ext cx="171712" cy="2228429"/>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4" name="Rectangle 93">
            <a:extLst>
              <a:ext uri="{FF2B5EF4-FFF2-40B4-BE49-F238E27FC236}">
                <a16:creationId xmlns:a16="http://schemas.microsoft.com/office/drawing/2014/main" id="{54AFB2B2-17A4-D04F-A331-4A4066B9BC82}"/>
              </a:ext>
            </a:extLst>
          </p:cNvPr>
          <p:cNvSpPr/>
          <p:nvPr/>
        </p:nvSpPr>
        <p:spPr bwMode="auto">
          <a:xfrm flipV="1">
            <a:off x="9825724" y="2702557"/>
            <a:ext cx="171712" cy="2228429"/>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5" name="Rectangle 94">
            <a:extLst>
              <a:ext uri="{FF2B5EF4-FFF2-40B4-BE49-F238E27FC236}">
                <a16:creationId xmlns:a16="http://schemas.microsoft.com/office/drawing/2014/main" id="{2A34D9B2-0D84-0049-B5D5-EB2828F32FC9}"/>
              </a:ext>
            </a:extLst>
          </p:cNvPr>
          <p:cNvSpPr/>
          <p:nvPr/>
        </p:nvSpPr>
        <p:spPr bwMode="auto">
          <a:xfrm flipV="1">
            <a:off x="10078829" y="2702557"/>
            <a:ext cx="171712" cy="2228429"/>
          </a:xfrm>
          <a:prstGeom prst="rect">
            <a:avLst/>
          </a:prstGeom>
          <a:solidFill>
            <a:schemeClr val="accent1"/>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6" name="Rectangle 95">
            <a:extLst>
              <a:ext uri="{FF2B5EF4-FFF2-40B4-BE49-F238E27FC236}">
                <a16:creationId xmlns:a16="http://schemas.microsoft.com/office/drawing/2014/main" id="{D80E97FC-1519-CA49-BF47-4AA0DA494E19}"/>
              </a:ext>
            </a:extLst>
          </p:cNvPr>
          <p:cNvSpPr/>
          <p:nvPr/>
        </p:nvSpPr>
        <p:spPr bwMode="auto">
          <a:xfrm flipV="1">
            <a:off x="10838144" y="2702557"/>
            <a:ext cx="171712" cy="2228429"/>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7" name="Rectangle 96">
            <a:extLst>
              <a:ext uri="{FF2B5EF4-FFF2-40B4-BE49-F238E27FC236}">
                <a16:creationId xmlns:a16="http://schemas.microsoft.com/office/drawing/2014/main" id="{B3C7C553-129D-BC4F-873C-7E80DBC4C599}"/>
              </a:ext>
            </a:extLst>
          </p:cNvPr>
          <p:cNvSpPr/>
          <p:nvPr/>
        </p:nvSpPr>
        <p:spPr bwMode="auto">
          <a:xfrm flipV="1">
            <a:off x="10331934" y="2702557"/>
            <a:ext cx="171712" cy="2228429"/>
          </a:xfrm>
          <a:prstGeom prst="rect">
            <a:avLst/>
          </a:prstGeom>
          <a:solidFill>
            <a:schemeClr val="accent3"/>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8" name="Rectangle 97">
            <a:extLst>
              <a:ext uri="{FF2B5EF4-FFF2-40B4-BE49-F238E27FC236}">
                <a16:creationId xmlns:a16="http://schemas.microsoft.com/office/drawing/2014/main" id="{C6D637FF-5E5B-8543-978F-134DC6D31857}"/>
              </a:ext>
            </a:extLst>
          </p:cNvPr>
          <p:cNvSpPr/>
          <p:nvPr/>
        </p:nvSpPr>
        <p:spPr bwMode="auto">
          <a:xfrm flipV="1">
            <a:off x="10585039" y="2705306"/>
            <a:ext cx="171712" cy="2228429"/>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99" name="Freeform 98">
            <a:extLst>
              <a:ext uri="{FF2B5EF4-FFF2-40B4-BE49-F238E27FC236}">
                <a16:creationId xmlns:a16="http://schemas.microsoft.com/office/drawing/2014/main" id="{82D05085-2C4A-9840-8443-7FDA444BF042}"/>
              </a:ext>
            </a:extLst>
          </p:cNvPr>
          <p:cNvSpPr/>
          <p:nvPr/>
        </p:nvSpPr>
        <p:spPr bwMode="auto">
          <a:xfrm>
            <a:off x="4975605" y="2429472"/>
            <a:ext cx="6590135" cy="2736722"/>
          </a:xfrm>
          <a:custGeom>
            <a:avLst/>
            <a:gdLst>
              <a:gd name="connsiteX0" fmla="*/ 0 w 2497873"/>
              <a:gd name="connsiteY0" fmla="*/ 0 h 2904892"/>
              <a:gd name="connsiteX1" fmla="*/ 0 w 2497873"/>
              <a:gd name="connsiteY1" fmla="*/ 2904892 h 2904892"/>
              <a:gd name="connsiteX2" fmla="*/ 144966 w 2497873"/>
              <a:gd name="connsiteY2" fmla="*/ 2904892 h 2904892"/>
              <a:gd name="connsiteX3" fmla="*/ 2497873 w 2497873"/>
              <a:gd name="connsiteY3" fmla="*/ 2904892 h 2904892"/>
            </a:gdLst>
            <a:ahLst/>
            <a:cxnLst>
              <a:cxn ang="0">
                <a:pos x="connsiteX0" y="connsiteY0"/>
              </a:cxn>
              <a:cxn ang="0">
                <a:pos x="connsiteX1" y="connsiteY1"/>
              </a:cxn>
              <a:cxn ang="0">
                <a:pos x="connsiteX2" y="connsiteY2"/>
              </a:cxn>
              <a:cxn ang="0">
                <a:pos x="connsiteX3" y="connsiteY3"/>
              </a:cxn>
            </a:cxnLst>
            <a:rect l="l" t="t" r="r" b="b"/>
            <a:pathLst>
              <a:path w="2497873" h="2904892">
                <a:moveTo>
                  <a:pt x="0" y="0"/>
                </a:moveTo>
                <a:lnTo>
                  <a:pt x="0" y="2904892"/>
                </a:lnTo>
                <a:lnTo>
                  <a:pt x="144966" y="2904892"/>
                </a:lnTo>
                <a:lnTo>
                  <a:pt x="2497873" y="2904892"/>
                </a:lnTo>
              </a:path>
            </a:pathLst>
          </a:custGeom>
          <a:noFill/>
          <a:ln w="28575">
            <a:solidFill>
              <a:schemeClr val="bg1"/>
            </a:solidFill>
            <a:miter lim="800000"/>
            <a:headEnd/>
            <a:tailEn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100" name="Rectangle 99">
            <a:extLst>
              <a:ext uri="{FF2B5EF4-FFF2-40B4-BE49-F238E27FC236}">
                <a16:creationId xmlns:a16="http://schemas.microsoft.com/office/drawing/2014/main" id="{6CD9B0E4-C512-3C4B-A121-E0966A534E8A}"/>
              </a:ext>
            </a:extLst>
          </p:cNvPr>
          <p:cNvSpPr/>
          <p:nvPr/>
        </p:nvSpPr>
        <p:spPr bwMode="auto">
          <a:xfrm>
            <a:off x="5029200" y="4696407"/>
            <a:ext cx="122663" cy="122663"/>
          </a:xfrm>
          <a:prstGeom prst="rect">
            <a:avLst/>
          </a:prstGeom>
          <a:solidFill>
            <a:srgbClr val="015873"/>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01" name="Rectangle 100">
            <a:extLst>
              <a:ext uri="{FF2B5EF4-FFF2-40B4-BE49-F238E27FC236}">
                <a16:creationId xmlns:a16="http://schemas.microsoft.com/office/drawing/2014/main" id="{45D11D8A-928B-4E45-B2EC-672A23D63D40}"/>
              </a:ext>
            </a:extLst>
          </p:cNvPr>
          <p:cNvSpPr/>
          <p:nvPr/>
        </p:nvSpPr>
        <p:spPr bwMode="auto">
          <a:xfrm>
            <a:off x="5029200" y="4839864"/>
            <a:ext cx="122663" cy="122663"/>
          </a:xfrm>
          <a:prstGeom prst="rect">
            <a:avLst/>
          </a:prstGeom>
          <a:solidFill>
            <a:schemeClr val="accent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02" name="Rectangle 101">
            <a:extLst>
              <a:ext uri="{FF2B5EF4-FFF2-40B4-BE49-F238E27FC236}">
                <a16:creationId xmlns:a16="http://schemas.microsoft.com/office/drawing/2014/main" id="{3DD31CDF-F5DD-1B4E-9E76-8A34BEF98F56}"/>
              </a:ext>
            </a:extLst>
          </p:cNvPr>
          <p:cNvSpPr/>
          <p:nvPr/>
        </p:nvSpPr>
        <p:spPr bwMode="auto">
          <a:xfrm>
            <a:off x="5029200" y="4982737"/>
            <a:ext cx="122663" cy="122663"/>
          </a:xfrm>
          <a:prstGeom prst="rect">
            <a:avLst/>
          </a:prstGeom>
          <a:solidFill>
            <a:schemeClr val="accent3"/>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cxnSp>
        <p:nvCxnSpPr>
          <p:cNvPr id="106" name="Straight Connector 105">
            <a:extLst>
              <a:ext uri="{FF2B5EF4-FFF2-40B4-BE49-F238E27FC236}">
                <a16:creationId xmlns:a16="http://schemas.microsoft.com/office/drawing/2014/main" id="{07861E41-800A-E949-BB7B-9D6C725BE83D}"/>
              </a:ext>
            </a:extLst>
          </p:cNvPr>
          <p:cNvCxnSpPr>
            <a:cxnSpLocks/>
          </p:cNvCxnSpPr>
          <p:nvPr/>
        </p:nvCxnSpPr>
        <p:spPr bwMode="auto">
          <a:xfrm flipH="1">
            <a:off x="4903889" y="5163794"/>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120AC7FE-7ACC-8448-B9ED-34591DFDD4A2}"/>
              </a:ext>
            </a:extLst>
          </p:cNvPr>
          <p:cNvCxnSpPr>
            <a:cxnSpLocks/>
          </p:cNvCxnSpPr>
          <p:nvPr/>
        </p:nvCxnSpPr>
        <p:spPr bwMode="auto">
          <a:xfrm flipH="1">
            <a:off x="4903889" y="4954244"/>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772A40DB-2A2F-CE4C-8E98-6E51BD457F6C}"/>
              </a:ext>
            </a:extLst>
          </p:cNvPr>
          <p:cNvCxnSpPr>
            <a:cxnSpLocks/>
          </p:cNvCxnSpPr>
          <p:nvPr/>
        </p:nvCxnSpPr>
        <p:spPr bwMode="auto">
          <a:xfrm flipH="1">
            <a:off x="4903889" y="4708719"/>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9E656529-C0C9-7F41-B970-2DC4D12D56F0}"/>
              </a:ext>
            </a:extLst>
          </p:cNvPr>
          <p:cNvCxnSpPr>
            <a:cxnSpLocks/>
          </p:cNvCxnSpPr>
          <p:nvPr/>
        </p:nvCxnSpPr>
        <p:spPr bwMode="auto">
          <a:xfrm flipH="1">
            <a:off x="4903889" y="4499169"/>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D22E601-F50E-C643-8935-23A887B4F484}"/>
              </a:ext>
            </a:extLst>
          </p:cNvPr>
          <p:cNvCxnSpPr>
            <a:cxnSpLocks/>
          </p:cNvCxnSpPr>
          <p:nvPr/>
        </p:nvCxnSpPr>
        <p:spPr bwMode="auto">
          <a:xfrm flipH="1">
            <a:off x="4903889" y="4260427"/>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7484BB9-CE36-2946-8E42-603292FEC6F4}"/>
              </a:ext>
            </a:extLst>
          </p:cNvPr>
          <p:cNvCxnSpPr>
            <a:cxnSpLocks/>
          </p:cNvCxnSpPr>
          <p:nvPr/>
        </p:nvCxnSpPr>
        <p:spPr bwMode="auto">
          <a:xfrm flipH="1">
            <a:off x="4903889" y="4050877"/>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194BD898-1848-E046-BD11-BDA2E51895A1}"/>
              </a:ext>
            </a:extLst>
          </p:cNvPr>
          <p:cNvCxnSpPr>
            <a:cxnSpLocks/>
          </p:cNvCxnSpPr>
          <p:nvPr/>
        </p:nvCxnSpPr>
        <p:spPr bwMode="auto">
          <a:xfrm flipH="1">
            <a:off x="4903889" y="3805352"/>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BA796A1-6F53-3945-BBFF-ECF578D088AF}"/>
              </a:ext>
            </a:extLst>
          </p:cNvPr>
          <p:cNvCxnSpPr>
            <a:cxnSpLocks/>
          </p:cNvCxnSpPr>
          <p:nvPr/>
        </p:nvCxnSpPr>
        <p:spPr bwMode="auto">
          <a:xfrm flipH="1">
            <a:off x="4903889" y="3595802"/>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BB9058D-429F-AC42-A701-7D066919ECCA}"/>
              </a:ext>
            </a:extLst>
          </p:cNvPr>
          <p:cNvCxnSpPr>
            <a:cxnSpLocks/>
          </p:cNvCxnSpPr>
          <p:nvPr/>
        </p:nvCxnSpPr>
        <p:spPr bwMode="auto">
          <a:xfrm flipH="1">
            <a:off x="4903889" y="3373094"/>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AB538B49-B173-8E40-92B8-D5F0CE0B35C6}"/>
              </a:ext>
            </a:extLst>
          </p:cNvPr>
          <p:cNvCxnSpPr>
            <a:cxnSpLocks/>
          </p:cNvCxnSpPr>
          <p:nvPr/>
        </p:nvCxnSpPr>
        <p:spPr bwMode="auto">
          <a:xfrm flipH="1">
            <a:off x="4903889" y="3163544"/>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CAA8D967-DA97-C947-B782-4C0557FBABD7}"/>
              </a:ext>
            </a:extLst>
          </p:cNvPr>
          <p:cNvCxnSpPr>
            <a:cxnSpLocks/>
          </p:cNvCxnSpPr>
          <p:nvPr/>
        </p:nvCxnSpPr>
        <p:spPr bwMode="auto">
          <a:xfrm flipH="1">
            <a:off x="4903889" y="2918019"/>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93DA18C-8E9D-044C-BAB9-70AA14C0B3D2}"/>
              </a:ext>
            </a:extLst>
          </p:cNvPr>
          <p:cNvCxnSpPr>
            <a:cxnSpLocks/>
          </p:cNvCxnSpPr>
          <p:nvPr/>
        </p:nvCxnSpPr>
        <p:spPr bwMode="auto">
          <a:xfrm flipH="1">
            <a:off x="4903889" y="2708469"/>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92A91016-1018-2342-83E6-83CF0024E051}"/>
              </a:ext>
            </a:extLst>
          </p:cNvPr>
          <p:cNvCxnSpPr>
            <a:cxnSpLocks/>
          </p:cNvCxnSpPr>
          <p:nvPr/>
        </p:nvCxnSpPr>
        <p:spPr bwMode="auto">
          <a:xfrm flipH="1">
            <a:off x="4903889" y="2469727"/>
            <a:ext cx="70463"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0AB1A58-1AD5-434C-8E5A-B2FA46B08DB8}"/>
              </a:ext>
            </a:extLst>
          </p:cNvPr>
          <p:cNvCxnSpPr>
            <a:cxnSpLocks/>
          </p:cNvCxnSpPr>
          <p:nvPr/>
        </p:nvCxnSpPr>
        <p:spPr bwMode="auto">
          <a:xfrm flipH="1">
            <a:off x="4986670" y="2702751"/>
            <a:ext cx="6603510" cy="0"/>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9A269FAC-A016-3842-89AF-CE27B0F0484C}"/>
              </a:ext>
            </a:extLst>
          </p:cNvPr>
          <p:cNvSpPr txBox="1"/>
          <p:nvPr/>
        </p:nvSpPr>
        <p:spPr bwMode="auto">
          <a:xfrm>
            <a:off x="4618337" y="232737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a:t>
            </a:r>
          </a:p>
        </p:txBody>
      </p:sp>
      <p:sp>
        <p:nvSpPr>
          <p:cNvPr id="127" name="TextBox 126">
            <a:extLst>
              <a:ext uri="{FF2B5EF4-FFF2-40B4-BE49-F238E27FC236}">
                <a16:creationId xmlns:a16="http://schemas.microsoft.com/office/drawing/2014/main" id="{2D6774C2-7D78-BD44-8E62-AAD1BC528B3B}"/>
              </a:ext>
            </a:extLst>
          </p:cNvPr>
          <p:cNvSpPr txBox="1"/>
          <p:nvPr/>
        </p:nvSpPr>
        <p:spPr bwMode="auto">
          <a:xfrm>
            <a:off x="4696884" y="2553123"/>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a:t>
            </a:r>
          </a:p>
        </p:txBody>
      </p:sp>
      <p:sp>
        <p:nvSpPr>
          <p:cNvPr id="128" name="TextBox 127">
            <a:extLst>
              <a:ext uri="{FF2B5EF4-FFF2-40B4-BE49-F238E27FC236}">
                <a16:creationId xmlns:a16="http://schemas.microsoft.com/office/drawing/2014/main" id="{3EA66572-78E2-AB4A-BC99-33FF066F77E1}"/>
              </a:ext>
            </a:extLst>
          </p:cNvPr>
          <p:cNvSpPr txBox="1"/>
          <p:nvPr/>
        </p:nvSpPr>
        <p:spPr bwMode="auto">
          <a:xfrm>
            <a:off x="4564841" y="2780856"/>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a:t>
            </a:r>
          </a:p>
        </p:txBody>
      </p:sp>
      <p:sp>
        <p:nvSpPr>
          <p:cNvPr id="129" name="TextBox 128">
            <a:extLst>
              <a:ext uri="{FF2B5EF4-FFF2-40B4-BE49-F238E27FC236}">
                <a16:creationId xmlns:a16="http://schemas.microsoft.com/office/drawing/2014/main" id="{0694877C-A2D4-F543-8C38-884745ACFDD2}"/>
              </a:ext>
            </a:extLst>
          </p:cNvPr>
          <p:cNvSpPr txBox="1"/>
          <p:nvPr/>
        </p:nvSpPr>
        <p:spPr bwMode="auto">
          <a:xfrm>
            <a:off x="4564841" y="300660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-20</a:t>
            </a:r>
          </a:p>
        </p:txBody>
      </p:sp>
      <p:sp>
        <p:nvSpPr>
          <p:cNvPr id="130" name="TextBox 129">
            <a:extLst>
              <a:ext uri="{FF2B5EF4-FFF2-40B4-BE49-F238E27FC236}">
                <a16:creationId xmlns:a16="http://schemas.microsoft.com/office/drawing/2014/main" id="{86ED10DA-4BA5-A143-8399-79F93FF4CCCC}"/>
              </a:ext>
            </a:extLst>
          </p:cNvPr>
          <p:cNvSpPr txBox="1"/>
          <p:nvPr/>
        </p:nvSpPr>
        <p:spPr bwMode="auto">
          <a:xfrm>
            <a:off x="4559753" y="3228832"/>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-30</a:t>
            </a:r>
          </a:p>
        </p:txBody>
      </p:sp>
      <p:sp>
        <p:nvSpPr>
          <p:cNvPr id="131" name="TextBox 130">
            <a:extLst>
              <a:ext uri="{FF2B5EF4-FFF2-40B4-BE49-F238E27FC236}">
                <a16:creationId xmlns:a16="http://schemas.microsoft.com/office/drawing/2014/main" id="{A3E436DC-B4D2-2847-BD3E-F3F31C27619B}"/>
              </a:ext>
            </a:extLst>
          </p:cNvPr>
          <p:cNvSpPr txBox="1"/>
          <p:nvPr/>
        </p:nvSpPr>
        <p:spPr bwMode="auto">
          <a:xfrm>
            <a:off x="4559753" y="3454576"/>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-40</a:t>
            </a:r>
          </a:p>
        </p:txBody>
      </p:sp>
      <p:sp>
        <p:nvSpPr>
          <p:cNvPr id="132" name="TextBox 131">
            <a:extLst>
              <a:ext uri="{FF2B5EF4-FFF2-40B4-BE49-F238E27FC236}">
                <a16:creationId xmlns:a16="http://schemas.microsoft.com/office/drawing/2014/main" id="{FBDED56F-52CC-E942-9CE0-EE7701C66B41}"/>
              </a:ext>
            </a:extLst>
          </p:cNvPr>
          <p:cNvSpPr txBox="1"/>
          <p:nvPr/>
        </p:nvSpPr>
        <p:spPr bwMode="auto">
          <a:xfrm>
            <a:off x="4562917" y="368635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-50</a:t>
            </a:r>
          </a:p>
        </p:txBody>
      </p:sp>
      <p:sp>
        <p:nvSpPr>
          <p:cNvPr id="133" name="TextBox 132">
            <a:extLst>
              <a:ext uri="{FF2B5EF4-FFF2-40B4-BE49-F238E27FC236}">
                <a16:creationId xmlns:a16="http://schemas.microsoft.com/office/drawing/2014/main" id="{F634DDED-CC43-B54C-90AB-C1E22FE5CEF9}"/>
              </a:ext>
            </a:extLst>
          </p:cNvPr>
          <p:cNvSpPr txBox="1"/>
          <p:nvPr/>
        </p:nvSpPr>
        <p:spPr bwMode="auto">
          <a:xfrm>
            <a:off x="4562917" y="3912094"/>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-60</a:t>
            </a:r>
          </a:p>
        </p:txBody>
      </p:sp>
      <p:sp>
        <p:nvSpPr>
          <p:cNvPr id="134" name="TextBox 133">
            <a:extLst>
              <a:ext uri="{FF2B5EF4-FFF2-40B4-BE49-F238E27FC236}">
                <a16:creationId xmlns:a16="http://schemas.microsoft.com/office/drawing/2014/main" id="{7B653A20-FCD5-D04C-8F2A-C50293C4B196}"/>
              </a:ext>
            </a:extLst>
          </p:cNvPr>
          <p:cNvSpPr txBox="1"/>
          <p:nvPr/>
        </p:nvSpPr>
        <p:spPr bwMode="auto">
          <a:xfrm>
            <a:off x="4557829" y="4134326"/>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-70</a:t>
            </a:r>
          </a:p>
        </p:txBody>
      </p:sp>
      <p:sp>
        <p:nvSpPr>
          <p:cNvPr id="135" name="TextBox 134">
            <a:extLst>
              <a:ext uri="{FF2B5EF4-FFF2-40B4-BE49-F238E27FC236}">
                <a16:creationId xmlns:a16="http://schemas.microsoft.com/office/drawing/2014/main" id="{55B05228-E091-C14F-B759-2369AC7C690D}"/>
              </a:ext>
            </a:extLst>
          </p:cNvPr>
          <p:cNvSpPr txBox="1"/>
          <p:nvPr/>
        </p:nvSpPr>
        <p:spPr bwMode="auto">
          <a:xfrm>
            <a:off x="4557829" y="436007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-80</a:t>
            </a:r>
          </a:p>
        </p:txBody>
      </p:sp>
      <p:sp>
        <p:nvSpPr>
          <p:cNvPr id="139" name="TextBox 138">
            <a:extLst>
              <a:ext uri="{FF2B5EF4-FFF2-40B4-BE49-F238E27FC236}">
                <a16:creationId xmlns:a16="http://schemas.microsoft.com/office/drawing/2014/main" id="{66B52C69-16CD-B543-93B4-F48F3A6EB57D}"/>
              </a:ext>
            </a:extLst>
          </p:cNvPr>
          <p:cNvSpPr txBox="1"/>
          <p:nvPr/>
        </p:nvSpPr>
        <p:spPr bwMode="auto">
          <a:xfrm>
            <a:off x="4551210" y="4584995"/>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-90</a:t>
            </a:r>
          </a:p>
        </p:txBody>
      </p:sp>
      <p:sp>
        <p:nvSpPr>
          <p:cNvPr id="140" name="TextBox 139">
            <a:extLst>
              <a:ext uri="{FF2B5EF4-FFF2-40B4-BE49-F238E27FC236}">
                <a16:creationId xmlns:a16="http://schemas.microsoft.com/office/drawing/2014/main" id="{C58BCEFD-94A9-474F-932E-1187B9BC4DDF}"/>
              </a:ext>
            </a:extLst>
          </p:cNvPr>
          <p:cNvSpPr txBox="1"/>
          <p:nvPr/>
        </p:nvSpPr>
        <p:spPr bwMode="auto">
          <a:xfrm>
            <a:off x="4546122" y="4807227"/>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a:t>
            </a:r>
          </a:p>
        </p:txBody>
      </p:sp>
      <p:sp>
        <p:nvSpPr>
          <p:cNvPr id="141" name="TextBox 140">
            <a:extLst>
              <a:ext uri="{FF2B5EF4-FFF2-40B4-BE49-F238E27FC236}">
                <a16:creationId xmlns:a16="http://schemas.microsoft.com/office/drawing/2014/main" id="{FADE5A9B-934A-A043-8A5C-D99C0E364EBA}"/>
              </a:ext>
            </a:extLst>
          </p:cNvPr>
          <p:cNvSpPr txBox="1"/>
          <p:nvPr/>
        </p:nvSpPr>
        <p:spPr bwMode="auto">
          <a:xfrm>
            <a:off x="4467575" y="5032971"/>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-110</a:t>
            </a:r>
          </a:p>
        </p:txBody>
      </p:sp>
      <p:sp>
        <p:nvSpPr>
          <p:cNvPr id="105" name="TextBox 104">
            <a:extLst>
              <a:ext uri="{FF2B5EF4-FFF2-40B4-BE49-F238E27FC236}">
                <a16:creationId xmlns:a16="http://schemas.microsoft.com/office/drawing/2014/main" id="{A267EB01-0486-BD48-9DB0-455DC6D095FE}"/>
              </a:ext>
            </a:extLst>
          </p:cNvPr>
          <p:cNvSpPr txBox="1"/>
          <p:nvPr/>
        </p:nvSpPr>
        <p:spPr bwMode="auto">
          <a:xfrm>
            <a:off x="5005642" y="2488442"/>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a:t>
            </a:r>
          </a:p>
        </p:txBody>
      </p:sp>
      <p:sp>
        <p:nvSpPr>
          <p:cNvPr id="143" name="TextBox 142">
            <a:extLst>
              <a:ext uri="{FF2B5EF4-FFF2-40B4-BE49-F238E27FC236}">
                <a16:creationId xmlns:a16="http://schemas.microsoft.com/office/drawing/2014/main" id="{5E76D843-A610-B549-B93E-AD31E0314BB4}"/>
              </a:ext>
            </a:extLst>
          </p:cNvPr>
          <p:cNvSpPr txBox="1"/>
          <p:nvPr/>
        </p:nvSpPr>
        <p:spPr bwMode="auto">
          <a:xfrm>
            <a:off x="5218569" y="2776785"/>
            <a:ext cx="2888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a:t>
            </a:r>
          </a:p>
        </p:txBody>
      </p:sp>
      <p:sp>
        <p:nvSpPr>
          <p:cNvPr id="144" name="TextBox 143">
            <a:extLst>
              <a:ext uri="{FF2B5EF4-FFF2-40B4-BE49-F238E27FC236}">
                <a16:creationId xmlns:a16="http://schemas.microsoft.com/office/drawing/2014/main" id="{79945B22-F55E-2745-99D2-0FBF8863D0F5}"/>
              </a:ext>
            </a:extLst>
          </p:cNvPr>
          <p:cNvSpPr txBox="1"/>
          <p:nvPr/>
        </p:nvSpPr>
        <p:spPr bwMode="auto">
          <a:xfrm>
            <a:off x="5436163" y="3279440"/>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-28</a:t>
            </a:r>
          </a:p>
        </p:txBody>
      </p:sp>
      <p:sp>
        <p:nvSpPr>
          <p:cNvPr id="145" name="TextBox 144">
            <a:extLst>
              <a:ext uri="{FF2B5EF4-FFF2-40B4-BE49-F238E27FC236}">
                <a16:creationId xmlns:a16="http://schemas.microsoft.com/office/drawing/2014/main" id="{2B8EDB84-242E-A840-80B1-12274D802360}"/>
              </a:ext>
            </a:extLst>
          </p:cNvPr>
          <p:cNvSpPr txBox="1"/>
          <p:nvPr/>
        </p:nvSpPr>
        <p:spPr bwMode="auto">
          <a:xfrm>
            <a:off x="5684218" y="3682241"/>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-45</a:t>
            </a:r>
          </a:p>
        </p:txBody>
      </p:sp>
      <p:sp>
        <p:nvSpPr>
          <p:cNvPr id="146" name="TextBox 145">
            <a:extLst>
              <a:ext uri="{FF2B5EF4-FFF2-40B4-BE49-F238E27FC236}">
                <a16:creationId xmlns:a16="http://schemas.microsoft.com/office/drawing/2014/main" id="{8CAC8D90-1FB6-AC42-968B-9D0B2AC3D523}"/>
              </a:ext>
            </a:extLst>
          </p:cNvPr>
          <p:cNvSpPr txBox="1"/>
          <p:nvPr/>
        </p:nvSpPr>
        <p:spPr bwMode="auto">
          <a:xfrm>
            <a:off x="5943499" y="3717128"/>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-47</a:t>
            </a:r>
          </a:p>
        </p:txBody>
      </p:sp>
      <p:sp>
        <p:nvSpPr>
          <p:cNvPr id="147" name="TextBox 146">
            <a:extLst>
              <a:ext uri="{FF2B5EF4-FFF2-40B4-BE49-F238E27FC236}">
                <a16:creationId xmlns:a16="http://schemas.microsoft.com/office/drawing/2014/main" id="{EA430F6B-7E74-3640-B19E-3D9255005CC9}"/>
              </a:ext>
            </a:extLst>
          </p:cNvPr>
          <p:cNvSpPr txBox="1"/>
          <p:nvPr/>
        </p:nvSpPr>
        <p:spPr bwMode="auto">
          <a:xfrm>
            <a:off x="6193182" y="3787314"/>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-50</a:t>
            </a:r>
          </a:p>
        </p:txBody>
      </p:sp>
      <p:sp>
        <p:nvSpPr>
          <p:cNvPr id="148" name="TextBox 147">
            <a:extLst>
              <a:ext uri="{FF2B5EF4-FFF2-40B4-BE49-F238E27FC236}">
                <a16:creationId xmlns:a16="http://schemas.microsoft.com/office/drawing/2014/main" id="{698D7341-6953-6C4F-AE2B-66C2500857C0}"/>
              </a:ext>
            </a:extLst>
          </p:cNvPr>
          <p:cNvSpPr txBox="1"/>
          <p:nvPr/>
        </p:nvSpPr>
        <p:spPr bwMode="auto">
          <a:xfrm>
            <a:off x="6450572" y="4082610"/>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-63</a:t>
            </a:r>
          </a:p>
        </p:txBody>
      </p:sp>
      <p:sp>
        <p:nvSpPr>
          <p:cNvPr id="149" name="TextBox 148">
            <a:extLst>
              <a:ext uri="{FF2B5EF4-FFF2-40B4-BE49-F238E27FC236}">
                <a16:creationId xmlns:a16="http://schemas.microsoft.com/office/drawing/2014/main" id="{54BE6D48-05BE-404B-9DE5-2B2ED41AB1D4}"/>
              </a:ext>
            </a:extLst>
          </p:cNvPr>
          <p:cNvSpPr txBox="1"/>
          <p:nvPr/>
        </p:nvSpPr>
        <p:spPr bwMode="auto">
          <a:xfrm>
            <a:off x="6693625" y="4258064"/>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-70</a:t>
            </a:r>
          </a:p>
        </p:txBody>
      </p:sp>
      <p:sp>
        <p:nvSpPr>
          <p:cNvPr id="150" name="TextBox 149">
            <a:extLst>
              <a:ext uri="{FF2B5EF4-FFF2-40B4-BE49-F238E27FC236}">
                <a16:creationId xmlns:a16="http://schemas.microsoft.com/office/drawing/2014/main" id="{17D33B72-DCED-1D4E-8950-09405B15B0C4}"/>
              </a:ext>
            </a:extLst>
          </p:cNvPr>
          <p:cNvSpPr txBox="1"/>
          <p:nvPr/>
        </p:nvSpPr>
        <p:spPr bwMode="auto">
          <a:xfrm>
            <a:off x="6958191" y="4300136"/>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-71</a:t>
            </a:r>
          </a:p>
        </p:txBody>
      </p:sp>
      <p:sp>
        <p:nvSpPr>
          <p:cNvPr id="151" name="TextBox 150">
            <a:extLst>
              <a:ext uri="{FF2B5EF4-FFF2-40B4-BE49-F238E27FC236}">
                <a16:creationId xmlns:a16="http://schemas.microsoft.com/office/drawing/2014/main" id="{F9D9D222-223C-3B46-8F3A-26D7CF26541B}"/>
              </a:ext>
            </a:extLst>
          </p:cNvPr>
          <p:cNvSpPr txBox="1"/>
          <p:nvPr/>
        </p:nvSpPr>
        <p:spPr bwMode="auto">
          <a:xfrm>
            <a:off x="7213279" y="4702171"/>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-90</a:t>
            </a:r>
          </a:p>
        </p:txBody>
      </p:sp>
      <p:sp>
        <p:nvSpPr>
          <p:cNvPr id="152" name="TextBox 151">
            <a:extLst>
              <a:ext uri="{FF2B5EF4-FFF2-40B4-BE49-F238E27FC236}">
                <a16:creationId xmlns:a16="http://schemas.microsoft.com/office/drawing/2014/main" id="{6E22D6C7-F191-DC4F-BC94-DCB8C2AC3E71}"/>
              </a:ext>
            </a:extLst>
          </p:cNvPr>
          <p:cNvSpPr txBox="1"/>
          <p:nvPr/>
        </p:nvSpPr>
        <p:spPr bwMode="auto">
          <a:xfrm>
            <a:off x="7466384" y="4703530"/>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-90</a:t>
            </a:r>
          </a:p>
        </p:txBody>
      </p:sp>
      <p:sp>
        <p:nvSpPr>
          <p:cNvPr id="153" name="TextBox 152">
            <a:extLst>
              <a:ext uri="{FF2B5EF4-FFF2-40B4-BE49-F238E27FC236}">
                <a16:creationId xmlns:a16="http://schemas.microsoft.com/office/drawing/2014/main" id="{1FA5B247-0E82-6742-84F4-B72CFEF1F07F}"/>
              </a:ext>
            </a:extLst>
          </p:cNvPr>
          <p:cNvSpPr txBox="1"/>
          <p:nvPr/>
        </p:nvSpPr>
        <p:spPr bwMode="auto">
          <a:xfrm>
            <a:off x="7718661" y="4717978"/>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-91</a:t>
            </a:r>
          </a:p>
        </p:txBody>
      </p:sp>
      <p:sp>
        <p:nvSpPr>
          <p:cNvPr id="154" name="TextBox 153">
            <a:extLst>
              <a:ext uri="{FF2B5EF4-FFF2-40B4-BE49-F238E27FC236}">
                <a16:creationId xmlns:a16="http://schemas.microsoft.com/office/drawing/2014/main" id="{4D6C8CBF-D6FC-AC43-8E7B-E778C37F988C}"/>
              </a:ext>
            </a:extLst>
          </p:cNvPr>
          <p:cNvSpPr txBox="1"/>
          <p:nvPr/>
        </p:nvSpPr>
        <p:spPr bwMode="auto">
          <a:xfrm>
            <a:off x="7970938" y="4717978"/>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-91</a:t>
            </a:r>
          </a:p>
        </p:txBody>
      </p:sp>
      <p:sp>
        <p:nvSpPr>
          <p:cNvPr id="155" name="TextBox 154">
            <a:extLst>
              <a:ext uri="{FF2B5EF4-FFF2-40B4-BE49-F238E27FC236}">
                <a16:creationId xmlns:a16="http://schemas.microsoft.com/office/drawing/2014/main" id="{57A3E7C5-64DF-924B-AE51-FE7B7DB88DF2}"/>
              </a:ext>
            </a:extLst>
          </p:cNvPr>
          <p:cNvSpPr txBox="1"/>
          <p:nvPr/>
        </p:nvSpPr>
        <p:spPr bwMode="auto">
          <a:xfrm>
            <a:off x="8214348" y="4786566"/>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-94</a:t>
            </a:r>
          </a:p>
        </p:txBody>
      </p:sp>
      <p:sp>
        <p:nvSpPr>
          <p:cNvPr id="156" name="TextBox 155">
            <a:extLst>
              <a:ext uri="{FF2B5EF4-FFF2-40B4-BE49-F238E27FC236}">
                <a16:creationId xmlns:a16="http://schemas.microsoft.com/office/drawing/2014/main" id="{664B98BD-74E3-E740-B29E-8227685E94B0}"/>
              </a:ext>
            </a:extLst>
          </p:cNvPr>
          <p:cNvSpPr txBox="1"/>
          <p:nvPr/>
        </p:nvSpPr>
        <p:spPr bwMode="auto">
          <a:xfrm>
            <a:off x="8466625" y="4786566"/>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-94</a:t>
            </a:r>
          </a:p>
        </p:txBody>
      </p:sp>
      <p:sp>
        <p:nvSpPr>
          <p:cNvPr id="157" name="TextBox 156">
            <a:extLst>
              <a:ext uri="{FF2B5EF4-FFF2-40B4-BE49-F238E27FC236}">
                <a16:creationId xmlns:a16="http://schemas.microsoft.com/office/drawing/2014/main" id="{8A51B3AE-82AE-674D-B96E-3C073F22D2D9}"/>
              </a:ext>
            </a:extLst>
          </p:cNvPr>
          <p:cNvSpPr txBox="1"/>
          <p:nvPr/>
        </p:nvSpPr>
        <p:spPr bwMode="auto">
          <a:xfrm>
            <a:off x="8720037" y="4833879"/>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-97</a:t>
            </a:r>
          </a:p>
        </p:txBody>
      </p:sp>
      <p:sp>
        <p:nvSpPr>
          <p:cNvPr id="158" name="TextBox 157">
            <a:extLst>
              <a:ext uri="{FF2B5EF4-FFF2-40B4-BE49-F238E27FC236}">
                <a16:creationId xmlns:a16="http://schemas.microsoft.com/office/drawing/2014/main" id="{03F26EA8-0607-7B4B-B0DD-72607EB44882}"/>
              </a:ext>
            </a:extLst>
          </p:cNvPr>
          <p:cNvSpPr txBox="1"/>
          <p:nvPr/>
        </p:nvSpPr>
        <p:spPr bwMode="auto">
          <a:xfrm>
            <a:off x="8942111" y="4910154"/>
            <a:ext cx="4203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-100</a:t>
            </a:r>
          </a:p>
        </p:txBody>
      </p:sp>
      <p:sp>
        <p:nvSpPr>
          <p:cNvPr id="159" name="TextBox 158">
            <a:extLst>
              <a:ext uri="{FF2B5EF4-FFF2-40B4-BE49-F238E27FC236}">
                <a16:creationId xmlns:a16="http://schemas.microsoft.com/office/drawing/2014/main" id="{EDF11441-E552-014D-AC45-92B6C97968EF}"/>
              </a:ext>
            </a:extLst>
          </p:cNvPr>
          <p:cNvSpPr txBox="1"/>
          <p:nvPr/>
        </p:nvSpPr>
        <p:spPr bwMode="auto">
          <a:xfrm>
            <a:off x="9193132" y="4910154"/>
            <a:ext cx="4203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-100</a:t>
            </a:r>
          </a:p>
        </p:txBody>
      </p:sp>
      <p:sp>
        <p:nvSpPr>
          <p:cNvPr id="160" name="TextBox 159">
            <a:extLst>
              <a:ext uri="{FF2B5EF4-FFF2-40B4-BE49-F238E27FC236}">
                <a16:creationId xmlns:a16="http://schemas.microsoft.com/office/drawing/2014/main" id="{C8061562-B3ED-FA4A-B5BE-F08F34ADB775}"/>
              </a:ext>
            </a:extLst>
          </p:cNvPr>
          <p:cNvSpPr txBox="1"/>
          <p:nvPr/>
        </p:nvSpPr>
        <p:spPr bwMode="auto">
          <a:xfrm>
            <a:off x="9444153" y="4910154"/>
            <a:ext cx="4203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-100</a:t>
            </a:r>
          </a:p>
        </p:txBody>
      </p:sp>
      <p:sp>
        <p:nvSpPr>
          <p:cNvPr id="161" name="TextBox 160">
            <a:extLst>
              <a:ext uri="{FF2B5EF4-FFF2-40B4-BE49-F238E27FC236}">
                <a16:creationId xmlns:a16="http://schemas.microsoft.com/office/drawing/2014/main" id="{B679C16F-5779-6E47-862E-EA287FCC28B9}"/>
              </a:ext>
            </a:extLst>
          </p:cNvPr>
          <p:cNvSpPr txBox="1"/>
          <p:nvPr/>
        </p:nvSpPr>
        <p:spPr bwMode="auto">
          <a:xfrm>
            <a:off x="9695174" y="4910154"/>
            <a:ext cx="4203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-100</a:t>
            </a:r>
          </a:p>
        </p:txBody>
      </p:sp>
      <p:sp>
        <p:nvSpPr>
          <p:cNvPr id="162" name="TextBox 161">
            <a:extLst>
              <a:ext uri="{FF2B5EF4-FFF2-40B4-BE49-F238E27FC236}">
                <a16:creationId xmlns:a16="http://schemas.microsoft.com/office/drawing/2014/main" id="{038F3A7F-FF26-F84B-BE65-0E78BFDF6D96}"/>
              </a:ext>
            </a:extLst>
          </p:cNvPr>
          <p:cNvSpPr txBox="1"/>
          <p:nvPr/>
        </p:nvSpPr>
        <p:spPr bwMode="auto">
          <a:xfrm>
            <a:off x="9946195" y="4910154"/>
            <a:ext cx="4203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-100</a:t>
            </a:r>
          </a:p>
        </p:txBody>
      </p:sp>
      <p:sp>
        <p:nvSpPr>
          <p:cNvPr id="163" name="TextBox 162">
            <a:extLst>
              <a:ext uri="{FF2B5EF4-FFF2-40B4-BE49-F238E27FC236}">
                <a16:creationId xmlns:a16="http://schemas.microsoft.com/office/drawing/2014/main" id="{D2DD3A2F-B2D2-404A-B97D-E28DF87C82C7}"/>
              </a:ext>
            </a:extLst>
          </p:cNvPr>
          <p:cNvSpPr txBox="1"/>
          <p:nvPr/>
        </p:nvSpPr>
        <p:spPr bwMode="auto">
          <a:xfrm>
            <a:off x="10197216" y="4910154"/>
            <a:ext cx="4203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-100</a:t>
            </a:r>
          </a:p>
        </p:txBody>
      </p:sp>
      <p:sp>
        <p:nvSpPr>
          <p:cNvPr id="164" name="TextBox 163">
            <a:extLst>
              <a:ext uri="{FF2B5EF4-FFF2-40B4-BE49-F238E27FC236}">
                <a16:creationId xmlns:a16="http://schemas.microsoft.com/office/drawing/2014/main" id="{A88A350D-D5EA-B94C-A60B-E6190E843CB0}"/>
              </a:ext>
            </a:extLst>
          </p:cNvPr>
          <p:cNvSpPr txBox="1"/>
          <p:nvPr/>
        </p:nvSpPr>
        <p:spPr bwMode="auto">
          <a:xfrm>
            <a:off x="10448237" y="4910154"/>
            <a:ext cx="4203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-100</a:t>
            </a:r>
          </a:p>
        </p:txBody>
      </p:sp>
      <p:sp>
        <p:nvSpPr>
          <p:cNvPr id="165" name="TextBox 164">
            <a:extLst>
              <a:ext uri="{FF2B5EF4-FFF2-40B4-BE49-F238E27FC236}">
                <a16:creationId xmlns:a16="http://schemas.microsoft.com/office/drawing/2014/main" id="{15CCE8ED-4896-6144-95B1-DA32455C662F}"/>
              </a:ext>
            </a:extLst>
          </p:cNvPr>
          <p:cNvSpPr txBox="1"/>
          <p:nvPr/>
        </p:nvSpPr>
        <p:spPr bwMode="auto">
          <a:xfrm>
            <a:off x="10699258" y="4910154"/>
            <a:ext cx="4203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-100</a:t>
            </a:r>
          </a:p>
        </p:txBody>
      </p:sp>
      <p:sp>
        <p:nvSpPr>
          <p:cNvPr id="166" name="TextBox 165">
            <a:extLst>
              <a:ext uri="{FF2B5EF4-FFF2-40B4-BE49-F238E27FC236}">
                <a16:creationId xmlns:a16="http://schemas.microsoft.com/office/drawing/2014/main" id="{D8B5B78D-03B3-5241-8206-70A22C871B23}"/>
              </a:ext>
            </a:extLst>
          </p:cNvPr>
          <p:cNvSpPr txBox="1"/>
          <p:nvPr/>
        </p:nvSpPr>
        <p:spPr bwMode="auto">
          <a:xfrm>
            <a:off x="10950279" y="4910154"/>
            <a:ext cx="4203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-100</a:t>
            </a:r>
          </a:p>
        </p:txBody>
      </p:sp>
      <p:sp>
        <p:nvSpPr>
          <p:cNvPr id="167" name="TextBox 166">
            <a:extLst>
              <a:ext uri="{FF2B5EF4-FFF2-40B4-BE49-F238E27FC236}">
                <a16:creationId xmlns:a16="http://schemas.microsoft.com/office/drawing/2014/main" id="{F8FB60E2-7EC8-504F-BC03-563402C6EBE3}"/>
              </a:ext>
            </a:extLst>
          </p:cNvPr>
          <p:cNvSpPr txBox="1"/>
          <p:nvPr/>
        </p:nvSpPr>
        <p:spPr bwMode="auto">
          <a:xfrm>
            <a:off x="11201300" y="4910154"/>
            <a:ext cx="4203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-100</a:t>
            </a:r>
          </a:p>
        </p:txBody>
      </p:sp>
      <p:sp>
        <p:nvSpPr>
          <p:cNvPr id="168" name="Rectangle 167">
            <a:extLst>
              <a:ext uri="{FF2B5EF4-FFF2-40B4-BE49-F238E27FC236}">
                <a16:creationId xmlns:a16="http://schemas.microsoft.com/office/drawing/2014/main" id="{A53B97CA-D2EA-B64D-B86D-E6FEE4B73128}"/>
              </a:ext>
            </a:extLst>
          </p:cNvPr>
          <p:cNvSpPr/>
          <p:nvPr/>
        </p:nvSpPr>
        <p:spPr bwMode="auto">
          <a:xfrm>
            <a:off x="5029200" y="6033812"/>
            <a:ext cx="122663" cy="122663"/>
          </a:xfrm>
          <a:prstGeom prst="rect">
            <a:avLst/>
          </a:prstGeom>
          <a:solidFill>
            <a:schemeClr val="accent2"/>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69" name="Rectangle 168">
            <a:extLst>
              <a:ext uri="{FF2B5EF4-FFF2-40B4-BE49-F238E27FC236}">
                <a16:creationId xmlns:a16="http://schemas.microsoft.com/office/drawing/2014/main" id="{352B0187-B4DD-E54E-A2CB-A055C44EFC12}"/>
              </a:ext>
            </a:extLst>
          </p:cNvPr>
          <p:cNvSpPr/>
          <p:nvPr/>
        </p:nvSpPr>
        <p:spPr bwMode="auto">
          <a:xfrm>
            <a:off x="5029200" y="6194681"/>
            <a:ext cx="122663" cy="122663"/>
          </a:xfrm>
          <a:prstGeom prst="rect">
            <a:avLst/>
          </a:prstGeom>
          <a:solidFill>
            <a:schemeClr val="accent5"/>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70" name="Rectangle 169">
            <a:extLst>
              <a:ext uri="{FF2B5EF4-FFF2-40B4-BE49-F238E27FC236}">
                <a16:creationId xmlns:a16="http://schemas.microsoft.com/office/drawing/2014/main" id="{E9A944FE-13EA-9740-86FD-4F51A0F26259}"/>
              </a:ext>
            </a:extLst>
          </p:cNvPr>
          <p:cNvSpPr/>
          <p:nvPr/>
        </p:nvSpPr>
        <p:spPr bwMode="auto">
          <a:xfrm>
            <a:off x="5031559" y="6351852"/>
            <a:ext cx="122663" cy="122663"/>
          </a:xfrm>
          <a:prstGeom prst="rect">
            <a:avLst/>
          </a:prstGeom>
          <a:solidFill>
            <a:schemeClr val="accent6"/>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171" name="TextBox 170">
            <a:extLst>
              <a:ext uri="{FF2B5EF4-FFF2-40B4-BE49-F238E27FC236}">
                <a16:creationId xmlns:a16="http://schemas.microsoft.com/office/drawing/2014/main" id="{B20C09C9-9743-7D49-9A36-5A829A9C8923}"/>
              </a:ext>
            </a:extLst>
          </p:cNvPr>
          <p:cNvSpPr txBox="1"/>
          <p:nvPr/>
        </p:nvSpPr>
        <p:spPr bwMode="auto">
          <a:xfrm>
            <a:off x="5151455" y="5985164"/>
            <a:ext cx="1249060" cy="577081"/>
          </a:xfrm>
          <a:prstGeom prst="rect">
            <a:avLst/>
          </a:prstGeom>
          <a:noFill/>
          <a:ln>
            <a:noFill/>
          </a:ln>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Stable disease</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Partial response</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Progressive disease</a:t>
            </a:r>
          </a:p>
        </p:txBody>
      </p:sp>
      <p:sp>
        <p:nvSpPr>
          <p:cNvPr id="174" name="TextBox 173">
            <a:extLst>
              <a:ext uri="{FF2B5EF4-FFF2-40B4-BE49-F238E27FC236}">
                <a16:creationId xmlns:a16="http://schemas.microsoft.com/office/drawing/2014/main" id="{19BC5A95-6252-4933-882E-9689FDCECC24}"/>
              </a:ext>
            </a:extLst>
          </p:cNvPr>
          <p:cNvSpPr txBox="1"/>
          <p:nvPr/>
        </p:nvSpPr>
        <p:spPr bwMode="auto">
          <a:xfrm>
            <a:off x="4957059" y="5538073"/>
            <a:ext cx="2888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a:t>
            </a:r>
          </a:p>
        </p:txBody>
      </p:sp>
      <p:sp>
        <p:nvSpPr>
          <p:cNvPr id="175" name="TextBox 174">
            <a:extLst>
              <a:ext uri="{FF2B5EF4-FFF2-40B4-BE49-F238E27FC236}">
                <a16:creationId xmlns:a16="http://schemas.microsoft.com/office/drawing/2014/main" id="{EB594BB7-DD43-49A7-A22B-821A26FF7FB3}"/>
              </a:ext>
            </a:extLst>
          </p:cNvPr>
          <p:cNvSpPr txBox="1"/>
          <p:nvPr/>
        </p:nvSpPr>
        <p:spPr bwMode="auto">
          <a:xfrm>
            <a:off x="5198327" y="5538073"/>
            <a:ext cx="31450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+6</a:t>
            </a:r>
          </a:p>
        </p:txBody>
      </p:sp>
      <p:sp>
        <p:nvSpPr>
          <p:cNvPr id="176" name="TextBox 175">
            <a:extLst>
              <a:ext uri="{FF2B5EF4-FFF2-40B4-BE49-F238E27FC236}">
                <a16:creationId xmlns:a16="http://schemas.microsoft.com/office/drawing/2014/main" id="{0882CECB-34A5-487C-8387-99C2D2E88D4E}"/>
              </a:ext>
            </a:extLst>
          </p:cNvPr>
          <p:cNvSpPr txBox="1"/>
          <p:nvPr/>
        </p:nvSpPr>
        <p:spPr bwMode="auto">
          <a:xfrm>
            <a:off x="5465906" y="5538073"/>
            <a:ext cx="2888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a:t>
            </a:r>
          </a:p>
        </p:txBody>
      </p:sp>
      <p:sp>
        <p:nvSpPr>
          <p:cNvPr id="177" name="TextBox 176">
            <a:extLst>
              <a:ext uri="{FF2B5EF4-FFF2-40B4-BE49-F238E27FC236}">
                <a16:creationId xmlns:a16="http://schemas.microsoft.com/office/drawing/2014/main" id="{53454357-BDB5-4044-A74D-0BDF33A8BFED}"/>
              </a:ext>
            </a:extLst>
          </p:cNvPr>
          <p:cNvSpPr txBox="1"/>
          <p:nvPr/>
        </p:nvSpPr>
        <p:spPr bwMode="auto">
          <a:xfrm>
            <a:off x="5688635"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-41</a:t>
            </a:r>
          </a:p>
        </p:txBody>
      </p:sp>
      <p:sp>
        <p:nvSpPr>
          <p:cNvPr id="178" name="TextBox 177">
            <a:extLst>
              <a:ext uri="{FF2B5EF4-FFF2-40B4-BE49-F238E27FC236}">
                <a16:creationId xmlns:a16="http://schemas.microsoft.com/office/drawing/2014/main" id="{6615F724-A45E-400C-957C-86DAA25CA83C}"/>
              </a:ext>
            </a:extLst>
          </p:cNvPr>
          <p:cNvSpPr txBox="1"/>
          <p:nvPr/>
        </p:nvSpPr>
        <p:spPr bwMode="auto">
          <a:xfrm>
            <a:off x="5938804"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-26</a:t>
            </a:r>
          </a:p>
        </p:txBody>
      </p:sp>
      <p:sp>
        <p:nvSpPr>
          <p:cNvPr id="179" name="TextBox 178">
            <a:extLst>
              <a:ext uri="{FF2B5EF4-FFF2-40B4-BE49-F238E27FC236}">
                <a16:creationId xmlns:a16="http://schemas.microsoft.com/office/drawing/2014/main" id="{D6666C38-8C33-4208-85AF-6E7817040E26}"/>
              </a:ext>
            </a:extLst>
          </p:cNvPr>
          <p:cNvSpPr txBox="1"/>
          <p:nvPr/>
        </p:nvSpPr>
        <p:spPr bwMode="auto">
          <a:xfrm>
            <a:off x="6191856"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-16</a:t>
            </a:r>
          </a:p>
        </p:txBody>
      </p:sp>
      <p:sp>
        <p:nvSpPr>
          <p:cNvPr id="180" name="TextBox 179">
            <a:extLst>
              <a:ext uri="{FF2B5EF4-FFF2-40B4-BE49-F238E27FC236}">
                <a16:creationId xmlns:a16="http://schemas.microsoft.com/office/drawing/2014/main" id="{B0BEF9A5-FBB2-40FB-A444-7CB74D4C9E81}"/>
              </a:ext>
            </a:extLst>
          </p:cNvPr>
          <p:cNvSpPr txBox="1"/>
          <p:nvPr/>
        </p:nvSpPr>
        <p:spPr bwMode="auto">
          <a:xfrm>
            <a:off x="6443923"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-43</a:t>
            </a:r>
          </a:p>
        </p:txBody>
      </p:sp>
      <p:sp>
        <p:nvSpPr>
          <p:cNvPr id="181" name="TextBox 180">
            <a:extLst>
              <a:ext uri="{FF2B5EF4-FFF2-40B4-BE49-F238E27FC236}">
                <a16:creationId xmlns:a16="http://schemas.microsoft.com/office/drawing/2014/main" id="{0AF50991-A0B1-408C-8E01-F207E2C800FC}"/>
              </a:ext>
            </a:extLst>
          </p:cNvPr>
          <p:cNvSpPr txBox="1"/>
          <p:nvPr/>
        </p:nvSpPr>
        <p:spPr bwMode="auto">
          <a:xfrm>
            <a:off x="6706065"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-31</a:t>
            </a:r>
          </a:p>
        </p:txBody>
      </p:sp>
      <p:sp>
        <p:nvSpPr>
          <p:cNvPr id="182" name="TextBox 181">
            <a:extLst>
              <a:ext uri="{FF2B5EF4-FFF2-40B4-BE49-F238E27FC236}">
                <a16:creationId xmlns:a16="http://schemas.microsoft.com/office/drawing/2014/main" id="{03F91E4C-3B58-4EDF-BA5B-36220622C244}"/>
              </a:ext>
            </a:extLst>
          </p:cNvPr>
          <p:cNvSpPr txBox="1"/>
          <p:nvPr/>
        </p:nvSpPr>
        <p:spPr bwMode="auto">
          <a:xfrm>
            <a:off x="6955663"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-16</a:t>
            </a:r>
          </a:p>
        </p:txBody>
      </p:sp>
      <p:sp>
        <p:nvSpPr>
          <p:cNvPr id="183" name="TextBox 182">
            <a:extLst>
              <a:ext uri="{FF2B5EF4-FFF2-40B4-BE49-F238E27FC236}">
                <a16:creationId xmlns:a16="http://schemas.microsoft.com/office/drawing/2014/main" id="{B15B5E9B-2F5C-42EA-A57C-58883FAC4665}"/>
              </a:ext>
            </a:extLst>
          </p:cNvPr>
          <p:cNvSpPr txBox="1"/>
          <p:nvPr/>
        </p:nvSpPr>
        <p:spPr bwMode="auto">
          <a:xfrm>
            <a:off x="7711548"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-15</a:t>
            </a:r>
          </a:p>
        </p:txBody>
      </p:sp>
      <p:sp>
        <p:nvSpPr>
          <p:cNvPr id="184" name="TextBox 183">
            <a:extLst>
              <a:ext uri="{FF2B5EF4-FFF2-40B4-BE49-F238E27FC236}">
                <a16:creationId xmlns:a16="http://schemas.microsoft.com/office/drawing/2014/main" id="{49B04013-D645-4B22-871F-A692B332AE56}"/>
              </a:ext>
            </a:extLst>
          </p:cNvPr>
          <p:cNvSpPr txBox="1"/>
          <p:nvPr/>
        </p:nvSpPr>
        <p:spPr bwMode="auto">
          <a:xfrm>
            <a:off x="7210504"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-48</a:t>
            </a:r>
          </a:p>
        </p:txBody>
      </p:sp>
      <p:sp>
        <p:nvSpPr>
          <p:cNvPr id="185" name="TextBox 184">
            <a:extLst>
              <a:ext uri="{FF2B5EF4-FFF2-40B4-BE49-F238E27FC236}">
                <a16:creationId xmlns:a16="http://schemas.microsoft.com/office/drawing/2014/main" id="{1D982A06-4656-415E-969E-BF1E38B266A1}"/>
              </a:ext>
            </a:extLst>
          </p:cNvPr>
          <p:cNvSpPr txBox="1"/>
          <p:nvPr/>
        </p:nvSpPr>
        <p:spPr bwMode="auto">
          <a:xfrm>
            <a:off x="7453337"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-48</a:t>
            </a:r>
          </a:p>
        </p:txBody>
      </p:sp>
      <p:sp>
        <p:nvSpPr>
          <p:cNvPr id="186" name="TextBox 185">
            <a:extLst>
              <a:ext uri="{FF2B5EF4-FFF2-40B4-BE49-F238E27FC236}">
                <a16:creationId xmlns:a16="http://schemas.microsoft.com/office/drawing/2014/main" id="{48F48EF8-7832-4E22-B8F8-A69C7A0A145D}"/>
              </a:ext>
            </a:extLst>
          </p:cNvPr>
          <p:cNvSpPr txBox="1"/>
          <p:nvPr/>
        </p:nvSpPr>
        <p:spPr bwMode="auto">
          <a:xfrm>
            <a:off x="7979941"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-41</a:t>
            </a:r>
          </a:p>
        </p:txBody>
      </p:sp>
      <p:sp>
        <p:nvSpPr>
          <p:cNvPr id="187" name="TextBox 186">
            <a:extLst>
              <a:ext uri="{FF2B5EF4-FFF2-40B4-BE49-F238E27FC236}">
                <a16:creationId xmlns:a16="http://schemas.microsoft.com/office/drawing/2014/main" id="{C5CF072A-AE4D-4136-9BEA-F12701DAC6D1}"/>
              </a:ext>
            </a:extLst>
          </p:cNvPr>
          <p:cNvSpPr txBox="1"/>
          <p:nvPr/>
        </p:nvSpPr>
        <p:spPr bwMode="auto">
          <a:xfrm>
            <a:off x="8222640"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-71</a:t>
            </a:r>
          </a:p>
        </p:txBody>
      </p:sp>
      <p:sp>
        <p:nvSpPr>
          <p:cNvPr id="188" name="TextBox 187">
            <a:extLst>
              <a:ext uri="{FF2B5EF4-FFF2-40B4-BE49-F238E27FC236}">
                <a16:creationId xmlns:a16="http://schemas.microsoft.com/office/drawing/2014/main" id="{678E6DC8-B6CA-41D7-B9FE-98BBEC3E9A32}"/>
              </a:ext>
            </a:extLst>
          </p:cNvPr>
          <p:cNvSpPr txBox="1"/>
          <p:nvPr/>
        </p:nvSpPr>
        <p:spPr bwMode="auto">
          <a:xfrm>
            <a:off x="8474343"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-34</a:t>
            </a:r>
          </a:p>
        </p:txBody>
      </p:sp>
      <p:sp>
        <p:nvSpPr>
          <p:cNvPr id="189" name="TextBox 188">
            <a:extLst>
              <a:ext uri="{FF2B5EF4-FFF2-40B4-BE49-F238E27FC236}">
                <a16:creationId xmlns:a16="http://schemas.microsoft.com/office/drawing/2014/main" id="{A4D92838-315F-4259-815B-34C322C4BE7B}"/>
              </a:ext>
            </a:extLst>
          </p:cNvPr>
          <p:cNvSpPr txBox="1"/>
          <p:nvPr/>
        </p:nvSpPr>
        <p:spPr bwMode="auto">
          <a:xfrm>
            <a:off x="8727090"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-40</a:t>
            </a:r>
          </a:p>
        </p:txBody>
      </p:sp>
      <p:sp>
        <p:nvSpPr>
          <p:cNvPr id="190" name="TextBox 189">
            <a:extLst>
              <a:ext uri="{FF2B5EF4-FFF2-40B4-BE49-F238E27FC236}">
                <a16:creationId xmlns:a16="http://schemas.microsoft.com/office/drawing/2014/main" id="{B433F28C-4E40-45F0-BBB8-C655ED685D17}"/>
              </a:ext>
            </a:extLst>
          </p:cNvPr>
          <p:cNvSpPr txBox="1"/>
          <p:nvPr/>
        </p:nvSpPr>
        <p:spPr bwMode="auto">
          <a:xfrm>
            <a:off x="8980503"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-45</a:t>
            </a:r>
          </a:p>
        </p:txBody>
      </p:sp>
      <p:sp>
        <p:nvSpPr>
          <p:cNvPr id="191" name="TextBox 190">
            <a:extLst>
              <a:ext uri="{FF2B5EF4-FFF2-40B4-BE49-F238E27FC236}">
                <a16:creationId xmlns:a16="http://schemas.microsoft.com/office/drawing/2014/main" id="{47A3EE80-0B6F-4826-B031-080ABBF84BA8}"/>
              </a:ext>
            </a:extLst>
          </p:cNvPr>
          <p:cNvSpPr txBox="1"/>
          <p:nvPr/>
        </p:nvSpPr>
        <p:spPr bwMode="auto">
          <a:xfrm>
            <a:off x="9243208"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-52</a:t>
            </a:r>
          </a:p>
        </p:txBody>
      </p:sp>
      <p:sp>
        <p:nvSpPr>
          <p:cNvPr id="192" name="TextBox 191">
            <a:extLst>
              <a:ext uri="{FF2B5EF4-FFF2-40B4-BE49-F238E27FC236}">
                <a16:creationId xmlns:a16="http://schemas.microsoft.com/office/drawing/2014/main" id="{EAD44C61-0C38-41AA-942F-4603AB023998}"/>
              </a:ext>
            </a:extLst>
          </p:cNvPr>
          <p:cNvSpPr txBox="1"/>
          <p:nvPr/>
        </p:nvSpPr>
        <p:spPr bwMode="auto">
          <a:xfrm>
            <a:off x="9483877"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-37</a:t>
            </a:r>
          </a:p>
        </p:txBody>
      </p:sp>
      <p:sp>
        <p:nvSpPr>
          <p:cNvPr id="193" name="TextBox 192">
            <a:extLst>
              <a:ext uri="{FF2B5EF4-FFF2-40B4-BE49-F238E27FC236}">
                <a16:creationId xmlns:a16="http://schemas.microsoft.com/office/drawing/2014/main" id="{C6A4CC19-8A08-42B1-B2D0-0C9DB3581D1F}"/>
              </a:ext>
            </a:extLst>
          </p:cNvPr>
          <p:cNvSpPr txBox="1"/>
          <p:nvPr/>
        </p:nvSpPr>
        <p:spPr bwMode="auto">
          <a:xfrm>
            <a:off x="9746909"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-33</a:t>
            </a:r>
          </a:p>
        </p:txBody>
      </p:sp>
      <p:sp>
        <p:nvSpPr>
          <p:cNvPr id="194" name="TextBox 193">
            <a:extLst>
              <a:ext uri="{FF2B5EF4-FFF2-40B4-BE49-F238E27FC236}">
                <a16:creationId xmlns:a16="http://schemas.microsoft.com/office/drawing/2014/main" id="{FAAEB22E-C262-4DFD-B657-6B382106F29F}"/>
              </a:ext>
            </a:extLst>
          </p:cNvPr>
          <p:cNvSpPr txBox="1"/>
          <p:nvPr/>
        </p:nvSpPr>
        <p:spPr bwMode="auto">
          <a:xfrm>
            <a:off x="9990264"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-37</a:t>
            </a:r>
          </a:p>
        </p:txBody>
      </p:sp>
      <p:sp>
        <p:nvSpPr>
          <p:cNvPr id="195" name="TextBox 194">
            <a:extLst>
              <a:ext uri="{FF2B5EF4-FFF2-40B4-BE49-F238E27FC236}">
                <a16:creationId xmlns:a16="http://schemas.microsoft.com/office/drawing/2014/main" id="{C0BD84B8-56B9-48B4-9D98-FD8D71A1F91F}"/>
              </a:ext>
            </a:extLst>
          </p:cNvPr>
          <p:cNvSpPr txBox="1"/>
          <p:nvPr/>
        </p:nvSpPr>
        <p:spPr bwMode="auto">
          <a:xfrm>
            <a:off x="10245067"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-34</a:t>
            </a:r>
          </a:p>
        </p:txBody>
      </p:sp>
      <p:sp>
        <p:nvSpPr>
          <p:cNvPr id="196" name="TextBox 195">
            <a:extLst>
              <a:ext uri="{FF2B5EF4-FFF2-40B4-BE49-F238E27FC236}">
                <a16:creationId xmlns:a16="http://schemas.microsoft.com/office/drawing/2014/main" id="{DBB9D154-4CE0-4A9B-934D-299706D9F1A5}"/>
              </a:ext>
            </a:extLst>
          </p:cNvPr>
          <p:cNvSpPr txBox="1"/>
          <p:nvPr/>
        </p:nvSpPr>
        <p:spPr bwMode="auto">
          <a:xfrm>
            <a:off x="10492242"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-46</a:t>
            </a:r>
          </a:p>
        </p:txBody>
      </p:sp>
      <p:sp>
        <p:nvSpPr>
          <p:cNvPr id="197" name="TextBox 196">
            <a:extLst>
              <a:ext uri="{FF2B5EF4-FFF2-40B4-BE49-F238E27FC236}">
                <a16:creationId xmlns:a16="http://schemas.microsoft.com/office/drawing/2014/main" id="{B3F3B19B-B08C-47B3-BA10-13D09FF35FE4}"/>
              </a:ext>
            </a:extLst>
          </p:cNvPr>
          <p:cNvSpPr txBox="1"/>
          <p:nvPr/>
        </p:nvSpPr>
        <p:spPr bwMode="auto">
          <a:xfrm>
            <a:off x="10746706"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-57</a:t>
            </a:r>
          </a:p>
        </p:txBody>
      </p:sp>
      <p:sp>
        <p:nvSpPr>
          <p:cNvPr id="198" name="TextBox 197">
            <a:extLst>
              <a:ext uri="{FF2B5EF4-FFF2-40B4-BE49-F238E27FC236}">
                <a16:creationId xmlns:a16="http://schemas.microsoft.com/office/drawing/2014/main" id="{C5059031-576C-4ED9-A30A-9D600C3D5974}"/>
              </a:ext>
            </a:extLst>
          </p:cNvPr>
          <p:cNvSpPr txBox="1"/>
          <p:nvPr/>
        </p:nvSpPr>
        <p:spPr bwMode="auto">
          <a:xfrm>
            <a:off x="10999818"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-56</a:t>
            </a:r>
          </a:p>
        </p:txBody>
      </p:sp>
      <p:sp>
        <p:nvSpPr>
          <p:cNvPr id="199" name="TextBox 198">
            <a:extLst>
              <a:ext uri="{FF2B5EF4-FFF2-40B4-BE49-F238E27FC236}">
                <a16:creationId xmlns:a16="http://schemas.microsoft.com/office/drawing/2014/main" id="{7AA64C3B-7039-41CC-9EF2-D7BAC079C15E}"/>
              </a:ext>
            </a:extLst>
          </p:cNvPr>
          <p:cNvSpPr txBox="1"/>
          <p:nvPr/>
        </p:nvSpPr>
        <p:spPr bwMode="auto">
          <a:xfrm>
            <a:off x="11252923" y="5538073"/>
            <a:ext cx="3545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rPr>
              <a:t>-46</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24910D00-7003-42C0-B67E-0723795A07BF}"/>
              </a:ext>
            </a:extLst>
          </p:cNvPr>
          <p:cNvSpPr txBox="1"/>
          <p:nvPr/>
        </p:nvSpPr>
        <p:spPr bwMode="auto">
          <a:xfrm rot="16200000">
            <a:off x="4453522" y="5931883"/>
            <a:ext cx="101181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Smoking status</a:t>
            </a:r>
          </a:p>
        </p:txBody>
      </p:sp>
      <p:sp>
        <p:nvSpPr>
          <p:cNvPr id="24" name="TextBox 23">
            <a:extLst>
              <a:ext uri="{FF2B5EF4-FFF2-40B4-BE49-F238E27FC236}">
                <a16:creationId xmlns:a16="http://schemas.microsoft.com/office/drawing/2014/main" id="{DF38A96E-0A21-4FF6-90A2-A5F2A95F6B95}"/>
              </a:ext>
            </a:extLst>
          </p:cNvPr>
          <p:cNvSpPr txBox="1"/>
          <p:nvPr/>
        </p:nvSpPr>
        <p:spPr bwMode="auto">
          <a:xfrm rot="16200000">
            <a:off x="4903727" y="5821321"/>
            <a:ext cx="79060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RECISTv1.1</a:t>
            </a:r>
          </a:p>
        </p:txBody>
      </p:sp>
      <p:sp>
        <p:nvSpPr>
          <p:cNvPr id="22" name="TextBox 21">
            <a:extLst>
              <a:ext uri="{FF2B5EF4-FFF2-40B4-BE49-F238E27FC236}">
                <a16:creationId xmlns:a16="http://schemas.microsoft.com/office/drawing/2014/main" id="{2CACE813-85C6-42C9-A632-3E96601D589C}"/>
              </a:ext>
            </a:extLst>
          </p:cNvPr>
          <p:cNvSpPr txBox="1"/>
          <p:nvPr/>
        </p:nvSpPr>
        <p:spPr bwMode="auto">
          <a:xfrm rot="16200000">
            <a:off x="4733360" y="5776414"/>
            <a:ext cx="68800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LN status</a:t>
            </a:r>
          </a:p>
        </p:txBody>
      </p:sp>
      <p:pic>
        <p:nvPicPr>
          <p:cNvPr id="389" name="Picture 388" descr="Chart, bar chart&#10;&#10;Description automatically generated">
            <a:extLst>
              <a:ext uri="{FF2B5EF4-FFF2-40B4-BE49-F238E27FC236}">
                <a16:creationId xmlns:a16="http://schemas.microsoft.com/office/drawing/2014/main" id="{4CCE2E31-5618-4CE2-AFFC-A52CBE6FBAEC}"/>
              </a:ext>
            </a:extLst>
          </p:cNvPr>
          <p:cNvPicPr>
            <a:picLocks noChangeAspect="1"/>
          </p:cNvPicPr>
          <p:nvPr/>
        </p:nvPicPr>
        <p:blipFill rotWithShape="1">
          <a:blip r:embed="rId3">
            <a:extLst>
              <a:ext uri="{28A0092B-C50C-407E-A947-70E740481C1C}">
                <a14:useLocalDpi xmlns:a14="http://schemas.microsoft.com/office/drawing/2010/main" val="0"/>
              </a:ext>
            </a:extLst>
          </a:blip>
          <a:srcRect b="5888"/>
          <a:stretch/>
        </p:blipFill>
        <p:spPr>
          <a:xfrm>
            <a:off x="4818890" y="628123"/>
            <a:ext cx="6923165" cy="5019971"/>
          </a:xfrm>
          <a:prstGeom prst="rect">
            <a:avLst/>
          </a:prstGeom>
        </p:spPr>
      </p:pic>
      <p:sp>
        <p:nvSpPr>
          <p:cNvPr id="23" name="TextBox 22">
            <a:extLst>
              <a:ext uri="{FF2B5EF4-FFF2-40B4-BE49-F238E27FC236}">
                <a16:creationId xmlns:a16="http://schemas.microsoft.com/office/drawing/2014/main" id="{D0DA9798-3A5B-4F39-B47E-67D91BDAE44A}"/>
              </a:ext>
            </a:extLst>
          </p:cNvPr>
          <p:cNvSpPr txBox="1"/>
          <p:nvPr/>
        </p:nvSpPr>
        <p:spPr bwMode="auto">
          <a:xfrm rot="16200000">
            <a:off x="4835195" y="5780178"/>
            <a:ext cx="69281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Histology</a:t>
            </a:r>
          </a:p>
        </p:txBody>
      </p:sp>
      <p:sp>
        <p:nvSpPr>
          <p:cNvPr id="451" name="TextBox 450">
            <a:extLst>
              <a:ext uri="{FF2B5EF4-FFF2-40B4-BE49-F238E27FC236}">
                <a16:creationId xmlns:a16="http://schemas.microsoft.com/office/drawing/2014/main" id="{B80D3E64-EEBE-3147-B751-EB93CA38268F}"/>
              </a:ext>
            </a:extLst>
          </p:cNvPr>
          <p:cNvSpPr txBox="1"/>
          <p:nvPr/>
        </p:nvSpPr>
        <p:spPr bwMode="auto">
          <a:xfrm>
            <a:off x="2863305" y="4427513"/>
            <a:ext cx="13935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Stable disease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Partial response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Complete response</a:t>
            </a:r>
          </a:p>
        </p:txBody>
      </p:sp>
      <p:sp>
        <p:nvSpPr>
          <p:cNvPr id="454" name="TextBox 453">
            <a:extLst>
              <a:ext uri="{FF2B5EF4-FFF2-40B4-BE49-F238E27FC236}">
                <a16:creationId xmlns:a16="http://schemas.microsoft.com/office/drawing/2014/main" id="{0F254537-48A9-FE48-87E6-A4B004EBF6F5}"/>
              </a:ext>
            </a:extLst>
          </p:cNvPr>
          <p:cNvSpPr txBox="1"/>
          <p:nvPr/>
        </p:nvSpPr>
        <p:spPr bwMode="auto">
          <a:xfrm>
            <a:off x="2890077" y="5364071"/>
            <a:ext cx="14304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Disease progression</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Died</a:t>
            </a:r>
          </a:p>
        </p:txBody>
      </p:sp>
      <p:sp>
        <p:nvSpPr>
          <p:cNvPr id="35842" name="Title 1">
            <a:extLst>
              <a:ext uri="{FF2B5EF4-FFF2-40B4-BE49-F238E27FC236}">
                <a16:creationId xmlns:a16="http://schemas.microsoft.com/office/drawing/2014/main" id="{6202CF13-67C2-4BDC-88A7-D548983048CC}"/>
              </a:ext>
            </a:extLst>
          </p:cNvPr>
          <p:cNvSpPr>
            <a:spLocks noGrp="1"/>
          </p:cNvSpPr>
          <p:nvPr>
            <p:ph type="title"/>
          </p:nvPr>
        </p:nvSpPr>
        <p:spPr>
          <a:xfrm>
            <a:off x="609759" y="1066800"/>
            <a:ext cx="4038441" cy="1103313"/>
          </a:xfrm>
        </p:spPr>
        <p:txBody>
          <a:bodyPr/>
          <a:lstStyle/>
          <a:p>
            <a:r>
              <a:rPr lang="en-US" dirty="0"/>
              <a:t>Phase II NADIM: Neoadjuvant Nivolumab + CT in Stage IIIA Resectable NSCLC</a:t>
            </a:r>
            <a:endParaRPr lang="en-US" altLang="en-US" dirty="0"/>
          </a:p>
        </p:txBody>
      </p:sp>
      <p:sp>
        <p:nvSpPr>
          <p:cNvPr id="5" name="Content Placeholder 4">
            <a:extLst>
              <a:ext uri="{FF2B5EF4-FFF2-40B4-BE49-F238E27FC236}">
                <a16:creationId xmlns:a16="http://schemas.microsoft.com/office/drawing/2014/main" id="{75CE238E-8158-4161-A484-A9098F19B2BD}"/>
              </a:ext>
            </a:extLst>
          </p:cNvPr>
          <p:cNvSpPr>
            <a:spLocks noGrp="1"/>
          </p:cNvSpPr>
          <p:nvPr>
            <p:ph sz="half" idx="1"/>
          </p:nvPr>
        </p:nvSpPr>
        <p:spPr>
          <a:xfrm>
            <a:off x="10217944" y="3276599"/>
            <a:ext cx="1166473" cy="900949"/>
          </a:xfrm>
        </p:spPr>
        <p:txBody>
          <a:bodyPr/>
          <a:lstStyle/>
          <a:p>
            <a:pPr marL="0" indent="0">
              <a:buNone/>
            </a:pPr>
            <a:r>
              <a:rPr lang="en-US" sz="1800" b="1" dirty="0"/>
              <a:t>MPR: 83%</a:t>
            </a:r>
          </a:p>
          <a:p>
            <a:pPr marL="0" indent="0">
              <a:buNone/>
            </a:pPr>
            <a:r>
              <a:rPr lang="en-US" sz="1800" b="1" dirty="0"/>
              <a:t>pCR: 63%</a:t>
            </a:r>
          </a:p>
        </p:txBody>
      </p:sp>
      <p:grpSp>
        <p:nvGrpSpPr>
          <p:cNvPr id="35846" name="Group 6">
            <a:extLst>
              <a:ext uri="{FF2B5EF4-FFF2-40B4-BE49-F238E27FC236}">
                <a16:creationId xmlns:a16="http://schemas.microsoft.com/office/drawing/2014/main" id="{E8129788-7372-40D2-A17B-3C7270253476}"/>
              </a:ext>
            </a:extLst>
          </p:cNvPr>
          <p:cNvGrpSpPr>
            <a:grpSpLocks/>
          </p:cNvGrpSpPr>
          <p:nvPr/>
        </p:nvGrpSpPr>
        <p:grpSpPr bwMode="auto">
          <a:xfrm>
            <a:off x="9388475" y="6215063"/>
            <a:ext cx="2489200" cy="447675"/>
            <a:chOff x="9527309" y="3551529"/>
            <a:chExt cx="2488915" cy="448073"/>
          </a:xfrm>
        </p:grpSpPr>
        <p:pic>
          <p:nvPicPr>
            <p:cNvPr id="35848" name="Picture 9">
              <a:extLst>
                <a:ext uri="{FF2B5EF4-FFF2-40B4-BE49-F238E27FC236}">
                  <a16:creationId xmlns:a16="http://schemas.microsoft.com/office/drawing/2014/main" id="{8DD95782-FEAF-441F-AC4A-FE286A3D52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12146042-BB7D-41F3-BE7D-B610C1C75526}"/>
                </a:ext>
              </a:extLst>
            </p:cNvPr>
            <p:cNvSpPr>
              <a:spLocks noChangeArrowheads="1"/>
            </p:cNvSpPr>
            <p:nvPr/>
          </p:nvSpPr>
          <p:spPr bwMode="auto">
            <a:xfrm>
              <a:off x="9527309" y="3691353"/>
              <a:ext cx="2488915" cy="308249"/>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1218504"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sp>
        <p:nvSpPr>
          <p:cNvPr id="35847" name="Text Box 15">
            <a:extLst>
              <a:ext uri="{FF2B5EF4-FFF2-40B4-BE49-F238E27FC236}">
                <a16:creationId xmlns:a16="http://schemas.microsoft.com/office/drawing/2014/main" id="{5F864E4F-C789-47C0-8B41-96E0A05E988A}"/>
              </a:ext>
            </a:extLst>
          </p:cNvPr>
          <p:cNvSpPr txBox="1">
            <a:spLocks noChangeArrowheads="1"/>
          </p:cNvSpPr>
          <p:nvPr/>
        </p:nvSpPr>
        <p:spPr bwMode="auto">
          <a:xfrm>
            <a:off x="414338" y="6389688"/>
            <a:ext cx="7851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1217613" rtl="0" eaLnBrk="1"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sym typeface="Helvetica Neue" panose="02000503000000020004" charset="0"/>
              </a:rPr>
              <a:t>Provencio. Lancet Oncol. 2020;21:1413.  </a:t>
            </a:r>
          </a:p>
        </p:txBody>
      </p:sp>
      <p:sp>
        <p:nvSpPr>
          <p:cNvPr id="15" name="TextBox 14">
            <a:extLst>
              <a:ext uri="{FF2B5EF4-FFF2-40B4-BE49-F238E27FC236}">
                <a16:creationId xmlns:a16="http://schemas.microsoft.com/office/drawing/2014/main" id="{47FB6CC6-77D6-4A17-AAB3-C927A92D755C}"/>
              </a:ext>
            </a:extLst>
          </p:cNvPr>
          <p:cNvSpPr txBox="1"/>
          <p:nvPr/>
        </p:nvSpPr>
        <p:spPr bwMode="auto">
          <a:xfrm>
            <a:off x="5867400" y="381000"/>
            <a:ext cx="5029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PFS in Modified ITT Population (n = 46)</a:t>
            </a:r>
          </a:p>
        </p:txBody>
      </p:sp>
      <p:sp>
        <p:nvSpPr>
          <p:cNvPr id="7" name="TextBox 6">
            <a:extLst>
              <a:ext uri="{FF2B5EF4-FFF2-40B4-BE49-F238E27FC236}">
                <a16:creationId xmlns:a16="http://schemas.microsoft.com/office/drawing/2014/main" id="{B7E088A2-E9F5-48B1-A485-F3DED93332E5}"/>
              </a:ext>
            </a:extLst>
          </p:cNvPr>
          <p:cNvSpPr txBox="1"/>
          <p:nvPr/>
        </p:nvSpPr>
        <p:spPr bwMode="auto">
          <a:xfrm rot="16200000">
            <a:off x="4666164" y="5623350"/>
            <a:ext cx="37221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7613"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Sex</a:t>
            </a:r>
          </a:p>
        </p:txBody>
      </p:sp>
      <p:sp>
        <p:nvSpPr>
          <p:cNvPr id="4" name="TextBox 3">
            <a:extLst>
              <a:ext uri="{FF2B5EF4-FFF2-40B4-BE49-F238E27FC236}">
                <a16:creationId xmlns:a16="http://schemas.microsoft.com/office/drawing/2014/main" id="{F0ECA62A-45D0-AB45-934E-80FE6047B17D}"/>
              </a:ext>
            </a:extLst>
          </p:cNvPr>
          <p:cNvSpPr txBox="1"/>
          <p:nvPr/>
        </p:nvSpPr>
        <p:spPr bwMode="auto">
          <a:xfrm>
            <a:off x="280167" y="3318561"/>
            <a:ext cx="438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Sex</a:t>
            </a:r>
          </a:p>
        </p:txBody>
      </p:sp>
      <p:sp>
        <p:nvSpPr>
          <p:cNvPr id="63" name="TextBox 62">
            <a:extLst>
              <a:ext uri="{FF2B5EF4-FFF2-40B4-BE49-F238E27FC236}">
                <a16:creationId xmlns:a16="http://schemas.microsoft.com/office/drawing/2014/main" id="{59A4B96B-4A58-4643-BD8D-F88D4C0048D5}"/>
              </a:ext>
            </a:extLst>
          </p:cNvPr>
          <p:cNvSpPr txBox="1"/>
          <p:nvPr/>
        </p:nvSpPr>
        <p:spPr bwMode="auto">
          <a:xfrm>
            <a:off x="1155891" y="3318561"/>
            <a:ext cx="13126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Smoking status</a:t>
            </a:r>
          </a:p>
        </p:txBody>
      </p:sp>
      <p:sp>
        <p:nvSpPr>
          <p:cNvPr id="64" name="TextBox 63">
            <a:extLst>
              <a:ext uri="{FF2B5EF4-FFF2-40B4-BE49-F238E27FC236}">
                <a16:creationId xmlns:a16="http://schemas.microsoft.com/office/drawing/2014/main" id="{D59345FD-12EC-6543-9BCA-556CA9388C10}"/>
              </a:ext>
            </a:extLst>
          </p:cNvPr>
          <p:cNvSpPr txBox="1"/>
          <p:nvPr/>
        </p:nvSpPr>
        <p:spPr bwMode="auto">
          <a:xfrm>
            <a:off x="2652624" y="3318561"/>
            <a:ext cx="11664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Lymph nodes</a:t>
            </a:r>
          </a:p>
        </p:txBody>
      </p:sp>
      <p:sp>
        <p:nvSpPr>
          <p:cNvPr id="66" name="TextBox 65">
            <a:extLst>
              <a:ext uri="{FF2B5EF4-FFF2-40B4-BE49-F238E27FC236}">
                <a16:creationId xmlns:a16="http://schemas.microsoft.com/office/drawing/2014/main" id="{B733AA02-659F-464E-8A58-525DA0D8DD2B}"/>
              </a:ext>
            </a:extLst>
          </p:cNvPr>
          <p:cNvSpPr txBox="1"/>
          <p:nvPr/>
        </p:nvSpPr>
        <p:spPr bwMode="auto">
          <a:xfrm>
            <a:off x="280167" y="4209318"/>
            <a:ext cx="8814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Histology</a:t>
            </a:r>
          </a:p>
        </p:txBody>
      </p:sp>
      <p:sp>
        <p:nvSpPr>
          <p:cNvPr id="67" name="TextBox 66">
            <a:extLst>
              <a:ext uri="{FF2B5EF4-FFF2-40B4-BE49-F238E27FC236}">
                <a16:creationId xmlns:a16="http://schemas.microsoft.com/office/drawing/2014/main" id="{BA86A6B3-7372-C848-B613-4EB9B4EC1A10}"/>
              </a:ext>
            </a:extLst>
          </p:cNvPr>
          <p:cNvSpPr txBox="1"/>
          <p:nvPr/>
        </p:nvSpPr>
        <p:spPr bwMode="auto">
          <a:xfrm>
            <a:off x="280167" y="5127313"/>
            <a:ext cx="18115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Pathological response</a:t>
            </a:r>
          </a:p>
        </p:txBody>
      </p:sp>
      <p:sp>
        <p:nvSpPr>
          <p:cNvPr id="68" name="Rectangle 67">
            <a:extLst>
              <a:ext uri="{FF2B5EF4-FFF2-40B4-BE49-F238E27FC236}">
                <a16:creationId xmlns:a16="http://schemas.microsoft.com/office/drawing/2014/main" id="{12A69103-B5B1-9C49-9C15-FE3452914693}"/>
              </a:ext>
            </a:extLst>
          </p:cNvPr>
          <p:cNvSpPr/>
          <p:nvPr/>
        </p:nvSpPr>
        <p:spPr bwMode="auto">
          <a:xfrm>
            <a:off x="1232172" y="3621285"/>
            <a:ext cx="139142" cy="115230"/>
          </a:xfrm>
          <a:prstGeom prst="rect">
            <a:avLst/>
          </a:prstGeom>
          <a:solidFill>
            <a:srgbClr val="00713D"/>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85" name="Rectangle 384">
            <a:extLst>
              <a:ext uri="{FF2B5EF4-FFF2-40B4-BE49-F238E27FC236}">
                <a16:creationId xmlns:a16="http://schemas.microsoft.com/office/drawing/2014/main" id="{04D952B0-7223-0646-BC97-66FA42F6A132}"/>
              </a:ext>
            </a:extLst>
          </p:cNvPr>
          <p:cNvSpPr/>
          <p:nvPr/>
        </p:nvSpPr>
        <p:spPr bwMode="auto">
          <a:xfrm>
            <a:off x="373304" y="3795002"/>
            <a:ext cx="139142" cy="115230"/>
          </a:xfrm>
          <a:prstGeom prst="rect">
            <a:avLst/>
          </a:prstGeom>
          <a:solidFill>
            <a:srgbClr val="E1A6A0"/>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12" name="Triangle 411">
            <a:extLst>
              <a:ext uri="{FF2B5EF4-FFF2-40B4-BE49-F238E27FC236}">
                <a16:creationId xmlns:a16="http://schemas.microsoft.com/office/drawing/2014/main" id="{15E46A85-B34E-C74F-836B-544794B3A562}"/>
              </a:ext>
            </a:extLst>
          </p:cNvPr>
          <p:cNvSpPr/>
          <p:nvPr/>
        </p:nvSpPr>
        <p:spPr bwMode="auto">
          <a:xfrm>
            <a:off x="2793876" y="5459970"/>
            <a:ext cx="92324" cy="79590"/>
          </a:xfrm>
          <a:prstGeom prst="triangle">
            <a:avLst/>
          </a:prstGeom>
          <a:solidFill>
            <a:srgbClr val="E1471D"/>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5859" name="Oval 35858">
            <a:extLst>
              <a:ext uri="{FF2B5EF4-FFF2-40B4-BE49-F238E27FC236}">
                <a16:creationId xmlns:a16="http://schemas.microsoft.com/office/drawing/2014/main" id="{5CF48973-E564-E049-AA48-C83E85F87C25}"/>
              </a:ext>
            </a:extLst>
          </p:cNvPr>
          <p:cNvSpPr/>
          <p:nvPr/>
        </p:nvSpPr>
        <p:spPr bwMode="auto">
          <a:xfrm>
            <a:off x="2793773" y="5641501"/>
            <a:ext cx="109623" cy="109623"/>
          </a:xfrm>
          <a:prstGeom prst="ellipse">
            <a:avLst/>
          </a:prstGeom>
          <a:solidFill>
            <a:schemeClr val="bg1"/>
          </a:solidFill>
          <a:ln w="0">
            <a:no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20" name="Rectangle 419">
            <a:extLst>
              <a:ext uri="{FF2B5EF4-FFF2-40B4-BE49-F238E27FC236}">
                <a16:creationId xmlns:a16="http://schemas.microsoft.com/office/drawing/2014/main" id="{482F1147-9C77-424D-AE82-02A41D213FA7}"/>
              </a:ext>
            </a:extLst>
          </p:cNvPr>
          <p:cNvSpPr/>
          <p:nvPr/>
        </p:nvSpPr>
        <p:spPr bwMode="auto">
          <a:xfrm>
            <a:off x="373304" y="5635318"/>
            <a:ext cx="139142" cy="115230"/>
          </a:xfrm>
          <a:prstGeom prst="rect">
            <a:avLst/>
          </a:prstGeom>
          <a:solidFill>
            <a:srgbClr val="FFED97"/>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21" name="Rectangle 420">
            <a:extLst>
              <a:ext uri="{FF2B5EF4-FFF2-40B4-BE49-F238E27FC236}">
                <a16:creationId xmlns:a16="http://schemas.microsoft.com/office/drawing/2014/main" id="{D865BD5E-C30D-144F-858E-4A449E2A77CC}"/>
              </a:ext>
            </a:extLst>
          </p:cNvPr>
          <p:cNvSpPr/>
          <p:nvPr/>
        </p:nvSpPr>
        <p:spPr bwMode="auto">
          <a:xfrm>
            <a:off x="373304" y="5450292"/>
            <a:ext cx="139142" cy="115230"/>
          </a:xfrm>
          <a:prstGeom prst="rect">
            <a:avLst/>
          </a:prstGeom>
          <a:solidFill>
            <a:srgbClr val="B2BBC2"/>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22" name="Rectangle 421">
            <a:extLst>
              <a:ext uri="{FF2B5EF4-FFF2-40B4-BE49-F238E27FC236}">
                <a16:creationId xmlns:a16="http://schemas.microsoft.com/office/drawing/2014/main" id="{E69ECF05-5609-264D-B71A-81E63AA0E3DD}"/>
              </a:ext>
            </a:extLst>
          </p:cNvPr>
          <p:cNvSpPr/>
          <p:nvPr/>
        </p:nvSpPr>
        <p:spPr bwMode="auto">
          <a:xfrm>
            <a:off x="373304" y="6005371"/>
            <a:ext cx="139142" cy="115230"/>
          </a:xfrm>
          <a:prstGeom prst="rect">
            <a:avLst/>
          </a:prstGeom>
          <a:solidFill>
            <a:srgbClr val="9CD7E9"/>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23" name="Rectangle 422">
            <a:extLst>
              <a:ext uri="{FF2B5EF4-FFF2-40B4-BE49-F238E27FC236}">
                <a16:creationId xmlns:a16="http://schemas.microsoft.com/office/drawing/2014/main" id="{8D155333-325D-9D44-99C8-2554686B1E70}"/>
              </a:ext>
            </a:extLst>
          </p:cNvPr>
          <p:cNvSpPr/>
          <p:nvPr/>
        </p:nvSpPr>
        <p:spPr bwMode="auto">
          <a:xfrm>
            <a:off x="373304" y="5820344"/>
            <a:ext cx="139142" cy="115230"/>
          </a:xfrm>
          <a:prstGeom prst="rect">
            <a:avLst/>
          </a:prstGeom>
          <a:solidFill>
            <a:srgbClr val="0054A1"/>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24" name="Rectangle 423">
            <a:extLst>
              <a:ext uri="{FF2B5EF4-FFF2-40B4-BE49-F238E27FC236}">
                <a16:creationId xmlns:a16="http://schemas.microsoft.com/office/drawing/2014/main" id="{A66A73DE-3815-484B-BE35-573DAD430628}"/>
              </a:ext>
            </a:extLst>
          </p:cNvPr>
          <p:cNvSpPr/>
          <p:nvPr/>
        </p:nvSpPr>
        <p:spPr bwMode="auto">
          <a:xfrm>
            <a:off x="373304" y="3617384"/>
            <a:ext cx="139142" cy="115230"/>
          </a:xfrm>
          <a:prstGeom prst="rect">
            <a:avLst/>
          </a:prstGeom>
          <a:solidFill>
            <a:srgbClr val="B70738"/>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25" name="Rectangle 424">
            <a:extLst>
              <a:ext uri="{FF2B5EF4-FFF2-40B4-BE49-F238E27FC236}">
                <a16:creationId xmlns:a16="http://schemas.microsoft.com/office/drawing/2014/main" id="{E14AC031-8192-C545-90B1-ECB5F5F0DFBC}"/>
              </a:ext>
            </a:extLst>
          </p:cNvPr>
          <p:cNvSpPr/>
          <p:nvPr/>
        </p:nvSpPr>
        <p:spPr bwMode="auto">
          <a:xfrm>
            <a:off x="1236261" y="3787633"/>
            <a:ext cx="139142" cy="115230"/>
          </a:xfrm>
          <a:prstGeom prst="rect">
            <a:avLst/>
          </a:prstGeom>
          <a:solidFill>
            <a:srgbClr val="92BEA7"/>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26" name="Rectangle 425">
            <a:extLst>
              <a:ext uri="{FF2B5EF4-FFF2-40B4-BE49-F238E27FC236}">
                <a16:creationId xmlns:a16="http://schemas.microsoft.com/office/drawing/2014/main" id="{A7AB877C-D8E5-044A-821F-29EA6AFD05E8}"/>
              </a:ext>
            </a:extLst>
          </p:cNvPr>
          <p:cNvSpPr/>
          <p:nvPr/>
        </p:nvSpPr>
        <p:spPr bwMode="auto">
          <a:xfrm>
            <a:off x="2743940" y="3623969"/>
            <a:ext cx="139142" cy="115230"/>
          </a:xfrm>
          <a:prstGeom prst="rect">
            <a:avLst/>
          </a:prstGeom>
          <a:solidFill>
            <a:srgbClr val="870D71"/>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27" name="Rectangle 426">
            <a:extLst>
              <a:ext uri="{FF2B5EF4-FFF2-40B4-BE49-F238E27FC236}">
                <a16:creationId xmlns:a16="http://schemas.microsoft.com/office/drawing/2014/main" id="{8647AD74-DDCD-544C-92C6-FB62476ECCE0}"/>
              </a:ext>
            </a:extLst>
          </p:cNvPr>
          <p:cNvSpPr/>
          <p:nvPr/>
        </p:nvSpPr>
        <p:spPr bwMode="auto">
          <a:xfrm>
            <a:off x="2743940" y="3791083"/>
            <a:ext cx="139142" cy="115230"/>
          </a:xfrm>
          <a:prstGeom prst="rect">
            <a:avLst/>
          </a:prstGeom>
          <a:solidFill>
            <a:srgbClr val="C6A1C2"/>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28" name="Rectangle 427">
            <a:extLst>
              <a:ext uri="{FF2B5EF4-FFF2-40B4-BE49-F238E27FC236}">
                <a16:creationId xmlns:a16="http://schemas.microsoft.com/office/drawing/2014/main" id="{0F01DF9F-D583-D744-BB8A-65437A2C6C53}"/>
              </a:ext>
            </a:extLst>
          </p:cNvPr>
          <p:cNvSpPr/>
          <p:nvPr/>
        </p:nvSpPr>
        <p:spPr bwMode="auto">
          <a:xfrm>
            <a:off x="2743940" y="3968927"/>
            <a:ext cx="139142" cy="115230"/>
          </a:xfrm>
          <a:prstGeom prst="rect">
            <a:avLst/>
          </a:prstGeom>
          <a:solidFill>
            <a:srgbClr val="019FC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29" name="Rectangle 428">
            <a:extLst>
              <a:ext uri="{FF2B5EF4-FFF2-40B4-BE49-F238E27FC236}">
                <a16:creationId xmlns:a16="http://schemas.microsoft.com/office/drawing/2014/main" id="{B52CC842-A8FA-F64A-861D-DCE29B9ACDAB}"/>
              </a:ext>
            </a:extLst>
          </p:cNvPr>
          <p:cNvSpPr/>
          <p:nvPr/>
        </p:nvSpPr>
        <p:spPr bwMode="auto">
          <a:xfrm>
            <a:off x="2743940" y="4499371"/>
            <a:ext cx="139142" cy="115230"/>
          </a:xfrm>
          <a:prstGeom prst="rect">
            <a:avLst/>
          </a:prstGeom>
          <a:solidFill>
            <a:srgbClr val="FCB89E"/>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30" name="Rectangle 429">
            <a:extLst>
              <a:ext uri="{FF2B5EF4-FFF2-40B4-BE49-F238E27FC236}">
                <a16:creationId xmlns:a16="http://schemas.microsoft.com/office/drawing/2014/main" id="{B63078C3-82D4-F743-8C71-B5553324DCF1}"/>
              </a:ext>
            </a:extLst>
          </p:cNvPr>
          <p:cNvSpPr/>
          <p:nvPr/>
        </p:nvSpPr>
        <p:spPr bwMode="auto">
          <a:xfrm>
            <a:off x="2743940" y="4676213"/>
            <a:ext cx="139142" cy="115230"/>
          </a:xfrm>
          <a:prstGeom prst="rect">
            <a:avLst/>
          </a:prstGeom>
          <a:solidFill>
            <a:srgbClr val="6FB43F"/>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31" name="Rectangle 430">
            <a:extLst>
              <a:ext uri="{FF2B5EF4-FFF2-40B4-BE49-F238E27FC236}">
                <a16:creationId xmlns:a16="http://schemas.microsoft.com/office/drawing/2014/main" id="{B5312BC2-09D2-9442-826A-AC204A0D254E}"/>
              </a:ext>
            </a:extLst>
          </p:cNvPr>
          <p:cNvSpPr/>
          <p:nvPr/>
        </p:nvSpPr>
        <p:spPr bwMode="auto">
          <a:xfrm>
            <a:off x="2743940" y="4854057"/>
            <a:ext cx="139142" cy="115230"/>
          </a:xfrm>
          <a:prstGeom prst="rect">
            <a:avLst/>
          </a:prstGeom>
          <a:solidFill>
            <a:srgbClr val="C9E0B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32" name="Rectangle 431">
            <a:extLst>
              <a:ext uri="{FF2B5EF4-FFF2-40B4-BE49-F238E27FC236}">
                <a16:creationId xmlns:a16="http://schemas.microsoft.com/office/drawing/2014/main" id="{17617709-42D4-F44C-B610-DA95250B9A23}"/>
              </a:ext>
            </a:extLst>
          </p:cNvPr>
          <p:cNvSpPr/>
          <p:nvPr/>
        </p:nvSpPr>
        <p:spPr bwMode="auto">
          <a:xfrm>
            <a:off x="373304" y="4511269"/>
            <a:ext cx="139142" cy="115230"/>
          </a:xfrm>
          <a:prstGeom prst="rect">
            <a:avLst/>
          </a:prstGeom>
          <a:solidFill>
            <a:srgbClr val="9FAED5"/>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33" name="Rectangle 432">
            <a:extLst>
              <a:ext uri="{FF2B5EF4-FFF2-40B4-BE49-F238E27FC236}">
                <a16:creationId xmlns:a16="http://schemas.microsoft.com/office/drawing/2014/main" id="{DCC24B3F-5C59-0C4C-A770-B597BE28FB6F}"/>
              </a:ext>
            </a:extLst>
          </p:cNvPr>
          <p:cNvSpPr/>
          <p:nvPr/>
        </p:nvSpPr>
        <p:spPr bwMode="auto">
          <a:xfrm>
            <a:off x="373304" y="4688111"/>
            <a:ext cx="139142" cy="115230"/>
          </a:xfrm>
          <a:prstGeom prst="rect">
            <a:avLst/>
          </a:prstGeom>
          <a:solidFill>
            <a:srgbClr val="EE2D24"/>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34" name="Rectangle 433">
            <a:extLst>
              <a:ext uri="{FF2B5EF4-FFF2-40B4-BE49-F238E27FC236}">
                <a16:creationId xmlns:a16="http://schemas.microsoft.com/office/drawing/2014/main" id="{FF295DBA-F4A8-4E48-9553-C180EFDF5FA4}"/>
              </a:ext>
            </a:extLst>
          </p:cNvPr>
          <p:cNvSpPr/>
          <p:nvPr/>
        </p:nvSpPr>
        <p:spPr bwMode="auto">
          <a:xfrm>
            <a:off x="373304" y="4865955"/>
            <a:ext cx="139142" cy="115230"/>
          </a:xfrm>
          <a:prstGeom prst="rect">
            <a:avLst/>
          </a:prstGeom>
          <a:solidFill>
            <a:srgbClr val="9670B5"/>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35860" name="TextBox 35859">
            <a:extLst>
              <a:ext uri="{FF2B5EF4-FFF2-40B4-BE49-F238E27FC236}">
                <a16:creationId xmlns:a16="http://schemas.microsoft.com/office/drawing/2014/main" id="{495C8C50-0F09-6341-851D-0ED2F87F0897}"/>
              </a:ext>
            </a:extLst>
          </p:cNvPr>
          <p:cNvSpPr txBox="1"/>
          <p:nvPr/>
        </p:nvSpPr>
        <p:spPr bwMode="auto">
          <a:xfrm>
            <a:off x="5289411" y="566859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0</a:t>
            </a:r>
          </a:p>
        </p:txBody>
      </p:sp>
      <p:sp>
        <p:nvSpPr>
          <p:cNvPr id="436" name="TextBox 435">
            <a:extLst>
              <a:ext uri="{FF2B5EF4-FFF2-40B4-BE49-F238E27FC236}">
                <a16:creationId xmlns:a16="http://schemas.microsoft.com/office/drawing/2014/main" id="{F256E64E-2C25-1B4B-9051-9B39191C8DB7}"/>
              </a:ext>
            </a:extLst>
          </p:cNvPr>
          <p:cNvSpPr txBox="1"/>
          <p:nvPr/>
        </p:nvSpPr>
        <p:spPr bwMode="auto">
          <a:xfrm>
            <a:off x="6332177" y="566859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6</a:t>
            </a:r>
          </a:p>
        </p:txBody>
      </p:sp>
      <p:sp>
        <p:nvSpPr>
          <p:cNvPr id="438" name="TextBox 437">
            <a:extLst>
              <a:ext uri="{FF2B5EF4-FFF2-40B4-BE49-F238E27FC236}">
                <a16:creationId xmlns:a16="http://schemas.microsoft.com/office/drawing/2014/main" id="{37041485-9898-D843-83C8-3C6DF73B4B71}"/>
              </a:ext>
            </a:extLst>
          </p:cNvPr>
          <p:cNvSpPr txBox="1"/>
          <p:nvPr/>
        </p:nvSpPr>
        <p:spPr bwMode="auto">
          <a:xfrm>
            <a:off x="7329393" y="566859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12</a:t>
            </a:r>
          </a:p>
        </p:txBody>
      </p:sp>
      <p:sp>
        <p:nvSpPr>
          <p:cNvPr id="439" name="TextBox 438">
            <a:extLst>
              <a:ext uri="{FF2B5EF4-FFF2-40B4-BE49-F238E27FC236}">
                <a16:creationId xmlns:a16="http://schemas.microsoft.com/office/drawing/2014/main" id="{219A0DA7-98E5-DA45-AD15-1E6C830C601A}"/>
              </a:ext>
            </a:extLst>
          </p:cNvPr>
          <p:cNvSpPr txBox="1"/>
          <p:nvPr/>
        </p:nvSpPr>
        <p:spPr bwMode="auto">
          <a:xfrm>
            <a:off x="8369672" y="566859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18</a:t>
            </a:r>
          </a:p>
        </p:txBody>
      </p:sp>
      <p:sp>
        <p:nvSpPr>
          <p:cNvPr id="440" name="TextBox 439">
            <a:extLst>
              <a:ext uri="{FF2B5EF4-FFF2-40B4-BE49-F238E27FC236}">
                <a16:creationId xmlns:a16="http://schemas.microsoft.com/office/drawing/2014/main" id="{92F82F42-0EDA-794D-9EB3-E2783BB0C402}"/>
              </a:ext>
            </a:extLst>
          </p:cNvPr>
          <p:cNvSpPr txBox="1"/>
          <p:nvPr/>
        </p:nvSpPr>
        <p:spPr bwMode="auto">
          <a:xfrm>
            <a:off x="9424891" y="566859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24</a:t>
            </a:r>
          </a:p>
        </p:txBody>
      </p:sp>
      <p:sp>
        <p:nvSpPr>
          <p:cNvPr id="441" name="TextBox 440">
            <a:extLst>
              <a:ext uri="{FF2B5EF4-FFF2-40B4-BE49-F238E27FC236}">
                <a16:creationId xmlns:a16="http://schemas.microsoft.com/office/drawing/2014/main" id="{C8B8E8AC-C7F3-D541-9D6A-393E39FA60AB}"/>
              </a:ext>
            </a:extLst>
          </p:cNvPr>
          <p:cNvSpPr txBox="1"/>
          <p:nvPr/>
        </p:nvSpPr>
        <p:spPr bwMode="auto">
          <a:xfrm>
            <a:off x="10465170" y="566859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30</a:t>
            </a:r>
          </a:p>
        </p:txBody>
      </p:sp>
      <p:sp>
        <p:nvSpPr>
          <p:cNvPr id="442" name="TextBox 441">
            <a:extLst>
              <a:ext uri="{FF2B5EF4-FFF2-40B4-BE49-F238E27FC236}">
                <a16:creationId xmlns:a16="http://schemas.microsoft.com/office/drawing/2014/main" id="{525C08EC-8FF6-9142-B975-895A40543B8A}"/>
              </a:ext>
            </a:extLst>
          </p:cNvPr>
          <p:cNvSpPr txBox="1"/>
          <p:nvPr/>
        </p:nvSpPr>
        <p:spPr bwMode="auto">
          <a:xfrm>
            <a:off x="11504572" y="566859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36</a:t>
            </a:r>
          </a:p>
        </p:txBody>
      </p:sp>
      <p:sp>
        <p:nvSpPr>
          <p:cNvPr id="447" name="TextBox 446">
            <a:extLst>
              <a:ext uri="{FF2B5EF4-FFF2-40B4-BE49-F238E27FC236}">
                <a16:creationId xmlns:a16="http://schemas.microsoft.com/office/drawing/2014/main" id="{7596EF20-D636-4746-BF41-6D9C63470B18}"/>
              </a:ext>
            </a:extLst>
          </p:cNvPr>
          <p:cNvSpPr txBox="1"/>
          <p:nvPr/>
        </p:nvSpPr>
        <p:spPr bwMode="auto">
          <a:xfrm>
            <a:off x="2655041" y="4209318"/>
            <a:ext cx="1540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RECIST version 1.1</a:t>
            </a:r>
          </a:p>
        </p:txBody>
      </p:sp>
      <p:sp>
        <p:nvSpPr>
          <p:cNvPr id="35865" name="TextBox 35864">
            <a:extLst>
              <a:ext uri="{FF2B5EF4-FFF2-40B4-BE49-F238E27FC236}">
                <a16:creationId xmlns:a16="http://schemas.microsoft.com/office/drawing/2014/main" id="{72C8D5C2-92A2-AE4A-8C41-EC19D223A556}"/>
              </a:ext>
            </a:extLst>
          </p:cNvPr>
          <p:cNvSpPr txBox="1"/>
          <p:nvPr/>
        </p:nvSpPr>
        <p:spPr bwMode="auto">
          <a:xfrm>
            <a:off x="2880010" y="3544983"/>
            <a:ext cx="362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N2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N1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N0</a:t>
            </a:r>
          </a:p>
        </p:txBody>
      </p:sp>
      <p:sp>
        <p:nvSpPr>
          <p:cNvPr id="449" name="TextBox 448">
            <a:extLst>
              <a:ext uri="{FF2B5EF4-FFF2-40B4-BE49-F238E27FC236}">
                <a16:creationId xmlns:a16="http://schemas.microsoft.com/office/drawing/2014/main" id="{EA679F7C-7D62-E944-9248-D4ABB0A99360}"/>
              </a:ext>
            </a:extLst>
          </p:cNvPr>
          <p:cNvSpPr txBox="1"/>
          <p:nvPr/>
        </p:nvSpPr>
        <p:spPr bwMode="auto">
          <a:xfrm>
            <a:off x="1318705" y="3526257"/>
            <a:ext cx="11378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Smoker</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Former smoker</a:t>
            </a:r>
          </a:p>
        </p:txBody>
      </p:sp>
      <p:sp>
        <p:nvSpPr>
          <p:cNvPr id="450" name="TextBox 449">
            <a:extLst>
              <a:ext uri="{FF2B5EF4-FFF2-40B4-BE49-F238E27FC236}">
                <a16:creationId xmlns:a16="http://schemas.microsoft.com/office/drawing/2014/main" id="{7C6952C8-9885-CE4E-A101-B4C8B870C0BA}"/>
              </a:ext>
            </a:extLst>
          </p:cNvPr>
          <p:cNvSpPr txBox="1"/>
          <p:nvPr/>
        </p:nvSpPr>
        <p:spPr bwMode="auto">
          <a:xfrm>
            <a:off x="474908" y="4436710"/>
            <a:ext cx="12423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Adenocarcinoma</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Squamous</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Other</a:t>
            </a:r>
          </a:p>
        </p:txBody>
      </p:sp>
      <p:sp>
        <p:nvSpPr>
          <p:cNvPr id="452" name="TextBox 451">
            <a:extLst>
              <a:ext uri="{FF2B5EF4-FFF2-40B4-BE49-F238E27FC236}">
                <a16:creationId xmlns:a16="http://schemas.microsoft.com/office/drawing/2014/main" id="{DC53D0C5-CDAC-AC45-8A75-BDC3F0186C1B}"/>
              </a:ext>
            </a:extLst>
          </p:cNvPr>
          <p:cNvSpPr txBox="1"/>
          <p:nvPr/>
        </p:nvSpPr>
        <p:spPr bwMode="auto">
          <a:xfrm>
            <a:off x="2687245" y="5127313"/>
            <a:ext cx="9259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Follow-up</a:t>
            </a:r>
          </a:p>
        </p:txBody>
      </p:sp>
      <p:sp>
        <p:nvSpPr>
          <p:cNvPr id="453" name="TextBox 452">
            <a:extLst>
              <a:ext uri="{FF2B5EF4-FFF2-40B4-BE49-F238E27FC236}">
                <a16:creationId xmlns:a16="http://schemas.microsoft.com/office/drawing/2014/main" id="{AF470B0F-9BD2-B445-B957-622FC4DB6A59}"/>
              </a:ext>
            </a:extLst>
          </p:cNvPr>
          <p:cNvSpPr txBox="1"/>
          <p:nvPr/>
        </p:nvSpPr>
        <p:spPr bwMode="auto">
          <a:xfrm>
            <a:off x="474908" y="5378101"/>
            <a:ext cx="21923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Not resected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Incomplete pathologic response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Major pathologic response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Complete pathologic response</a:t>
            </a:r>
          </a:p>
        </p:txBody>
      </p:sp>
      <p:cxnSp>
        <p:nvCxnSpPr>
          <p:cNvPr id="35873" name="Straight Connector 35872">
            <a:extLst>
              <a:ext uri="{FF2B5EF4-FFF2-40B4-BE49-F238E27FC236}">
                <a16:creationId xmlns:a16="http://schemas.microsoft.com/office/drawing/2014/main" id="{0ADC98DC-FE71-984A-84EC-CC7C0E83A811}"/>
              </a:ext>
            </a:extLst>
          </p:cNvPr>
          <p:cNvCxnSpPr>
            <a:cxnSpLocks/>
          </p:cNvCxnSpPr>
          <p:nvPr/>
        </p:nvCxnSpPr>
        <p:spPr bwMode="auto">
          <a:xfrm>
            <a:off x="5423058" y="5638213"/>
            <a:ext cx="6559392" cy="0"/>
          </a:xfrm>
          <a:prstGeom prst="line">
            <a:avLst/>
          </a:prstGeom>
          <a:noFill/>
          <a:ln w="28575" cap="flat" cmpd="sng" algn="ctr">
            <a:solidFill>
              <a:schemeClr val="bg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F222E42C-73D7-3A4B-9474-50D436994247}"/>
              </a:ext>
            </a:extLst>
          </p:cNvPr>
          <p:cNvCxnSpPr>
            <a:cxnSpLocks/>
          </p:cNvCxnSpPr>
          <p:nvPr/>
        </p:nvCxnSpPr>
        <p:spPr bwMode="auto">
          <a:xfrm>
            <a:off x="9601908" y="5632326"/>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B50161A0-F06E-454A-8BBD-7C898F8EACAC}"/>
              </a:ext>
            </a:extLst>
          </p:cNvPr>
          <p:cNvCxnSpPr>
            <a:cxnSpLocks/>
          </p:cNvCxnSpPr>
          <p:nvPr/>
        </p:nvCxnSpPr>
        <p:spPr bwMode="auto">
          <a:xfrm>
            <a:off x="10633783" y="5635501"/>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A6B2B82C-04BA-174D-B33C-636B7C0D7EFA}"/>
              </a:ext>
            </a:extLst>
          </p:cNvPr>
          <p:cNvCxnSpPr>
            <a:cxnSpLocks/>
          </p:cNvCxnSpPr>
          <p:nvPr/>
        </p:nvCxnSpPr>
        <p:spPr bwMode="auto">
          <a:xfrm>
            <a:off x="8538283" y="5635501"/>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CC7DF53A-BF36-654F-B0F8-80565D34E043}"/>
              </a:ext>
            </a:extLst>
          </p:cNvPr>
          <p:cNvCxnSpPr>
            <a:cxnSpLocks/>
          </p:cNvCxnSpPr>
          <p:nvPr/>
        </p:nvCxnSpPr>
        <p:spPr bwMode="auto">
          <a:xfrm>
            <a:off x="7496883" y="5641851"/>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DA37858D-38FF-A845-A9EE-39577488D0EE}"/>
              </a:ext>
            </a:extLst>
          </p:cNvPr>
          <p:cNvCxnSpPr>
            <a:cxnSpLocks/>
          </p:cNvCxnSpPr>
          <p:nvPr/>
        </p:nvCxnSpPr>
        <p:spPr bwMode="auto">
          <a:xfrm>
            <a:off x="6458658" y="5645026"/>
            <a:ext cx="0" cy="70063"/>
          </a:xfrm>
          <a:prstGeom prst="line">
            <a:avLst/>
          </a:prstGeom>
          <a:noFill/>
          <a:ln w="28575" cap="flat" cmpd="sng" algn="ctr">
            <a:solidFill>
              <a:schemeClr val="bg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C23DA3AB-E357-4843-91AF-0C48DE589CA2}"/>
              </a:ext>
            </a:extLst>
          </p:cNvPr>
          <p:cNvCxnSpPr>
            <a:cxnSpLocks/>
          </p:cNvCxnSpPr>
          <p:nvPr/>
        </p:nvCxnSpPr>
        <p:spPr bwMode="auto">
          <a:xfrm>
            <a:off x="5423766" y="5625976"/>
            <a:ext cx="0" cy="70063"/>
          </a:xfrm>
          <a:prstGeom prst="line">
            <a:avLst/>
          </a:prstGeom>
          <a:noFill/>
          <a:ln w="28575" cap="flat" cmpd="sng" algn="ctr">
            <a:solidFill>
              <a:schemeClr val="bg1"/>
            </a:solidFill>
            <a:prstDash val="solid"/>
            <a:round/>
            <a:headEnd type="none" w="med" len="med"/>
            <a:tailEnd type="none" w="med" len="med"/>
          </a:ln>
          <a:effectLst/>
        </p:spPr>
      </p:cxnSp>
      <p:sp>
        <p:nvSpPr>
          <p:cNvPr id="473" name="TextBox 472">
            <a:extLst>
              <a:ext uri="{FF2B5EF4-FFF2-40B4-BE49-F238E27FC236}">
                <a16:creationId xmlns:a16="http://schemas.microsoft.com/office/drawing/2014/main" id="{B64284AE-8AB8-1C4B-A88C-95709F635C84}"/>
              </a:ext>
            </a:extLst>
          </p:cNvPr>
          <p:cNvSpPr txBox="1"/>
          <p:nvPr/>
        </p:nvSpPr>
        <p:spPr bwMode="auto">
          <a:xfrm>
            <a:off x="474908" y="3541515"/>
            <a:ext cx="6392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Female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Male</a:t>
            </a:r>
          </a:p>
        </p:txBody>
      </p:sp>
      <p:cxnSp>
        <p:nvCxnSpPr>
          <p:cNvPr id="62" name="Straight Connector 61">
            <a:extLst>
              <a:ext uri="{FF2B5EF4-FFF2-40B4-BE49-F238E27FC236}">
                <a16:creationId xmlns:a16="http://schemas.microsoft.com/office/drawing/2014/main" id="{97CE568B-8CA3-41B9-8E1A-9434123D9B6A}"/>
              </a:ext>
            </a:extLst>
          </p:cNvPr>
          <p:cNvCxnSpPr>
            <a:cxnSpLocks/>
          </p:cNvCxnSpPr>
          <p:nvPr/>
        </p:nvCxnSpPr>
        <p:spPr bwMode="auto">
          <a:xfrm>
            <a:off x="11669751" y="5638800"/>
            <a:ext cx="0" cy="70063"/>
          </a:xfrm>
          <a:prstGeom prst="line">
            <a:avLst/>
          </a:prstGeom>
          <a:noFill/>
          <a:ln w="28575" cap="flat" cmpd="sng" algn="ctr">
            <a:solidFill>
              <a:schemeClr val="bg1"/>
            </a:solidFill>
            <a:prstDash val="solid"/>
            <a:round/>
            <a:headEnd type="none" w="med" len="med"/>
            <a:tailEnd type="none" w="med" len="med"/>
          </a:ln>
          <a:effectLst/>
        </p:spPr>
      </p:cxn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4">
            <a:extLst>
              <a:ext uri="{FF2B5EF4-FFF2-40B4-BE49-F238E27FC236}">
                <a16:creationId xmlns:a16="http://schemas.microsoft.com/office/drawing/2014/main" id="{74198AFE-1312-48ED-B3EF-000705C71F6B}"/>
              </a:ext>
            </a:extLst>
          </p:cNvPr>
          <p:cNvSpPr>
            <a:spLocks noGrp="1"/>
          </p:cNvSpPr>
          <p:nvPr>
            <p:ph type="title"/>
          </p:nvPr>
        </p:nvSpPr>
        <p:spPr/>
        <p:txBody>
          <a:bodyPr/>
          <a:lstStyle/>
          <a:p>
            <a:pPr eaLnBrk="1" hangingPunct="1"/>
            <a:r>
              <a:rPr lang="en-US" altLang="en-US" dirty="0"/>
              <a:t>CheckMate 816: Neoadjuvant Nivolumab + Platinum Chemotherapy for Resectable Stage IB-IIIA NSCLC</a:t>
            </a:r>
          </a:p>
        </p:txBody>
      </p:sp>
      <p:sp>
        <p:nvSpPr>
          <p:cNvPr id="36867" name="Content Placeholder 2">
            <a:extLst>
              <a:ext uri="{FF2B5EF4-FFF2-40B4-BE49-F238E27FC236}">
                <a16:creationId xmlns:a16="http://schemas.microsoft.com/office/drawing/2014/main" id="{E7DC761A-F0FE-498F-AFD5-4159343A70D9}"/>
              </a:ext>
            </a:extLst>
          </p:cNvPr>
          <p:cNvSpPr>
            <a:spLocks noGrp="1"/>
          </p:cNvSpPr>
          <p:nvPr>
            <p:ph idx="1"/>
          </p:nvPr>
        </p:nvSpPr>
        <p:spPr/>
        <p:txBody>
          <a:bodyPr/>
          <a:lstStyle/>
          <a:p>
            <a:pPr eaLnBrk="1" hangingPunct="1"/>
            <a:r>
              <a:rPr lang="en-US" altLang="en-US" sz="2000" dirty="0"/>
              <a:t>Randomized, open-label phase III trial (data cutoff: September 16, 2020; min f/u: 7.6 mo)</a:t>
            </a:r>
            <a:endParaRPr lang="en-US" altLang="en-US" sz="2000" b="1" dirty="0"/>
          </a:p>
        </p:txBody>
      </p:sp>
      <p:sp>
        <p:nvSpPr>
          <p:cNvPr id="41" name="Text Box 45">
            <a:extLst>
              <a:ext uri="{FF2B5EF4-FFF2-40B4-BE49-F238E27FC236}">
                <a16:creationId xmlns:a16="http://schemas.microsoft.com/office/drawing/2014/main" id="{B75657DC-E9C9-415D-8A15-8BEC6AE4F1BB}"/>
              </a:ext>
            </a:extLst>
          </p:cNvPr>
          <p:cNvSpPr txBox="1">
            <a:spLocks noChangeArrowheads="1"/>
          </p:cNvSpPr>
          <p:nvPr/>
        </p:nvSpPr>
        <p:spPr bwMode="auto">
          <a:xfrm>
            <a:off x="304800" y="2392740"/>
            <a:ext cx="3016250" cy="1569660"/>
          </a:xfrm>
          <a:prstGeom prst="rect">
            <a:avLst/>
          </a:prstGeom>
          <a:noFill/>
          <a:ln>
            <a:noFill/>
          </a:ln>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914400">
              <a:lnSpc>
                <a:spcPct val="100000"/>
              </a:lnSpc>
              <a:spcBef>
                <a:spcPct val="0"/>
              </a:spcBef>
              <a:spcAft>
                <a:spcPct val="0"/>
              </a:spcAft>
              <a:buClrTx/>
              <a:buFont typeface="Wingdings" panose="05000000000000000000" pitchFamily="2" charset="2"/>
              <a:buNone/>
              <a:defRPr/>
            </a:pPr>
            <a:r>
              <a:rPr lang="en-GB" altLang="en-US" sz="1600" dirty="0">
                <a:solidFill>
                  <a:srgbClr val="000000"/>
                </a:solidFill>
                <a:latin typeface="Calibri" panose="020F0502020204030204" pitchFamily="34" charset="0"/>
                <a:ea typeface="+mj-ea"/>
                <a:cs typeface="Arial" panose="020B0604020202020204" pitchFamily="34" charset="0"/>
                <a:sym typeface="Helvetica"/>
              </a:rPr>
              <a:t>Patients with </a:t>
            </a:r>
          </a:p>
          <a:p>
            <a:pPr algn="ctr" defTabSz="914400">
              <a:lnSpc>
                <a:spcPct val="100000"/>
              </a:lnSpc>
              <a:spcBef>
                <a:spcPct val="0"/>
              </a:spcBef>
              <a:spcAft>
                <a:spcPct val="0"/>
              </a:spcAft>
              <a:buClrTx/>
              <a:buFont typeface="Wingdings" panose="05000000000000000000" pitchFamily="2" charset="2"/>
              <a:buNone/>
              <a:defRPr/>
            </a:pPr>
            <a:r>
              <a:rPr lang="en-GB" altLang="en-US" sz="1600" dirty="0">
                <a:solidFill>
                  <a:srgbClr val="000000"/>
                </a:solidFill>
                <a:latin typeface="Calibri" panose="020F0502020204030204" pitchFamily="34" charset="0"/>
                <a:ea typeface="+mj-ea"/>
                <a:cs typeface="Arial" panose="020B0604020202020204" pitchFamily="34" charset="0"/>
                <a:sym typeface="Helvetica"/>
              </a:rPr>
              <a:t>newly diagnosed, resectable, stage IB (≥4 cm) to IIIA NSCLC*; no sensitizing </a:t>
            </a:r>
            <a:r>
              <a:rPr lang="en-GB" altLang="en-US" sz="1600" i="1" dirty="0">
                <a:solidFill>
                  <a:srgbClr val="000000"/>
                </a:solidFill>
                <a:latin typeface="Calibri" panose="020F0502020204030204" pitchFamily="34" charset="0"/>
                <a:ea typeface="+mj-ea"/>
                <a:cs typeface="Arial" panose="020B0604020202020204" pitchFamily="34" charset="0"/>
                <a:sym typeface="Helvetica"/>
              </a:rPr>
              <a:t>EGFR</a:t>
            </a:r>
            <a:r>
              <a:rPr lang="en-GB" altLang="en-US" sz="1600" dirty="0">
                <a:solidFill>
                  <a:srgbClr val="000000"/>
                </a:solidFill>
                <a:latin typeface="Calibri" panose="020F0502020204030204" pitchFamily="34" charset="0"/>
                <a:ea typeface="+mj-ea"/>
                <a:cs typeface="Arial" panose="020B0604020202020204" pitchFamily="34" charset="0"/>
                <a:sym typeface="Helvetica"/>
              </a:rPr>
              <a:t> mutations or </a:t>
            </a:r>
            <a:r>
              <a:rPr lang="en-GB" altLang="en-US" sz="1600" i="1" dirty="0">
                <a:solidFill>
                  <a:srgbClr val="000000"/>
                </a:solidFill>
                <a:latin typeface="Calibri" panose="020F0502020204030204" pitchFamily="34" charset="0"/>
                <a:ea typeface="+mj-ea"/>
                <a:cs typeface="Arial" panose="020B0604020202020204" pitchFamily="34" charset="0"/>
                <a:sym typeface="Helvetica"/>
              </a:rPr>
              <a:t>ALK</a:t>
            </a:r>
            <a:r>
              <a:rPr lang="en-GB" altLang="en-US" sz="1600" dirty="0">
                <a:solidFill>
                  <a:srgbClr val="000000"/>
                </a:solidFill>
                <a:latin typeface="Calibri" panose="020F0502020204030204" pitchFamily="34" charset="0"/>
                <a:ea typeface="+mj-ea"/>
                <a:cs typeface="Arial" panose="020B0604020202020204" pitchFamily="34" charset="0"/>
                <a:sym typeface="Helvetica"/>
              </a:rPr>
              <a:t> alterations; ECOG PS 0/1</a:t>
            </a:r>
          </a:p>
          <a:p>
            <a:pPr algn="ctr" defTabSz="914400">
              <a:lnSpc>
                <a:spcPct val="100000"/>
              </a:lnSpc>
              <a:spcBef>
                <a:spcPct val="0"/>
              </a:spcBef>
              <a:spcAft>
                <a:spcPct val="0"/>
              </a:spcAft>
              <a:buClrTx/>
              <a:buFont typeface="Wingdings" panose="05000000000000000000" pitchFamily="2" charset="2"/>
              <a:buNone/>
              <a:defRPr/>
            </a:pPr>
            <a:r>
              <a:rPr lang="en-GB" altLang="en-US" sz="1600" dirty="0">
                <a:solidFill>
                  <a:srgbClr val="000000"/>
                </a:solidFill>
                <a:latin typeface="Calibri" panose="020F0502020204030204" pitchFamily="34" charset="0"/>
                <a:ea typeface="+mj-ea"/>
                <a:cs typeface="Arial" panose="020B0604020202020204" pitchFamily="34" charset="0"/>
                <a:sym typeface="Helvetica"/>
              </a:rPr>
              <a:t>(N = 358)</a:t>
            </a:r>
            <a:endParaRPr lang="en-US" altLang="en-US" sz="1600" dirty="0">
              <a:solidFill>
                <a:srgbClr val="000000"/>
              </a:solidFill>
              <a:latin typeface="Calibri" panose="020F0502020204030204" pitchFamily="34" charset="0"/>
              <a:ea typeface="+mj-ea"/>
              <a:cs typeface="Arial" panose="020B0604020202020204" pitchFamily="34" charset="0"/>
              <a:sym typeface="Helvetica"/>
            </a:endParaRPr>
          </a:p>
        </p:txBody>
      </p:sp>
      <p:sp>
        <p:nvSpPr>
          <p:cNvPr id="42" name="Rectangle 46">
            <a:extLst>
              <a:ext uri="{FF2B5EF4-FFF2-40B4-BE49-F238E27FC236}">
                <a16:creationId xmlns:a16="http://schemas.microsoft.com/office/drawing/2014/main" id="{983A3A04-D022-4BAB-8E90-88807749BD17}"/>
              </a:ext>
            </a:extLst>
          </p:cNvPr>
          <p:cNvSpPr>
            <a:spLocks noChangeArrowheads="1"/>
          </p:cNvSpPr>
          <p:nvPr/>
        </p:nvSpPr>
        <p:spPr bwMode="auto">
          <a:xfrm>
            <a:off x="10625138" y="3019425"/>
            <a:ext cx="1406525" cy="369888"/>
          </a:xfrm>
          <a:prstGeom prst="rect">
            <a:avLst/>
          </a:prstGeom>
          <a:noFill/>
          <a:ln>
            <a:noFill/>
          </a:ln>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914400">
              <a:lnSpc>
                <a:spcPct val="100000"/>
              </a:lnSpc>
              <a:spcBef>
                <a:spcPct val="0"/>
              </a:spcBef>
              <a:spcAft>
                <a:spcPct val="0"/>
              </a:spcAft>
              <a:buClrTx/>
              <a:buFont typeface="Wingdings" panose="05000000000000000000" pitchFamily="2" charset="2"/>
              <a:buNone/>
              <a:defRPr/>
            </a:pPr>
            <a:r>
              <a:rPr lang="en-US" altLang="en-US" sz="1800" b="1" i="1" dirty="0">
                <a:solidFill>
                  <a:srgbClr val="000000"/>
                </a:solidFill>
                <a:latin typeface="Calibri" panose="020F0502020204030204" pitchFamily="34" charset="0"/>
                <a:ea typeface="+mj-ea"/>
                <a:cs typeface="Arial" panose="020B0604020202020204" pitchFamily="34" charset="0"/>
                <a:sym typeface="Helvetica"/>
              </a:rPr>
              <a:t>Follow-up</a:t>
            </a:r>
          </a:p>
        </p:txBody>
      </p:sp>
      <p:sp>
        <p:nvSpPr>
          <p:cNvPr id="44" name="Rectangle 49">
            <a:extLst>
              <a:ext uri="{FF2B5EF4-FFF2-40B4-BE49-F238E27FC236}">
                <a16:creationId xmlns:a16="http://schemas.microsoft.com/office/drawing/2014/main" id="{EDBA731C-B39B-4CA0-9944-D74FFD279EDB}"/>
              </a:ext>
            </a:extLst>
          </p:cNvPr>
          <p:cNvSpPr>
            <a:spLocks noChangeArrowheads="1"/>
          </p:cNvSpPr>
          <p:nvPr/>
        </p:nvSpPr>
        <p:spPr bwMode="auto">
          <a:xfrm>
            <a:off x="3836988" y="2206625"/>
            <a:ext cx="2743200"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914400">
              <a:lnSpc>
                <a:spcPct val="100000"/>
              </a:lnSpc>
              <a:spcBef>
                <a:spcPct val="0"/>
              </a:spcBef>
              <a:spcAft>
                <a:spcPct val="0"/>
              </a:spcAft>
              <a:buClrTx/>
              <a:buFont typeface="Wingdings" panose="05000000000000000000" pitchFamily="2" charset="2"/>
              <a:buNone/>
              <a:defRPr/>
            </a:pPr>
            <a:r>
              <a:rPr lang="en-US" altLang="en-US" sz="1600" b="1" dirty="0">
                <a:solidFill>
                  <a:srgbClr val="FFFFFF"/>
                </a:solidFill>
                <a:latin typeface="Calibri" panose="020F0502020204030204" pitchFamily="34" charset="0"/>
                <a:ea typeface="+mj-ea"/>
                <a:cs typeface="Arial" panose="020B0604020202020204" pitchFamily="34" charset="0"/>
                <a:sym typeface="Helvetica"/>
              </a:rPr>
              <a:t>Nivolumab </a:t>
            </a:r>
            <a:r>
              <a:rPr lang="en-US" altLang="en-US" sz="1600" dirty="0">
                <a:solidFill>
                  <a:srgbClr val="FFFFFF"/>
                </a:solidFill>
                <a:latin typeface="Calibri" panose="020F0502020204030204" pitchFamily="34" charset="0"/>
                <a:ea typeface="+mj-ea"/>
                <a:cs typeface="Arial" panose="020B0604020202020204" pitchFamily="34" charset="0"/>
                <a:sym typeface="Helvetica"/>
              </a:rPr>
              <a:t>360 mg Q3W</a:t>
            </a:r>
            <a:r>
              <a:rPr lang="en-US" altLang="en-US" sz="1600" b="1" dirty="0">
                <a:solidFill>
                  <a:srgbClr val="FFFFFF"/>
                </a:solidFill>
                <a:latin typeface="Calibri" panose="020F0502020204030204" pitchFamily="34" charset="0"/>
                <a:ea typeface="+mj-ea"/>
                <a:cs typeface="Arial" panose="020B0604020202020204" pitchFamily="34" charset="0"/>
                <a:sym typeface="Helvetica"/>
              </a:rPr>
              <a:t> + </a:t>
            </a:r>
          </a:p>
          <a:p>
            <a:pPr algn="ctr" defTabSz="914400">
              <a:lnSpc>
                <a:spcPct val="100000"/>
              </a:lnSpc>
              <a:spcBef>
                <a:spcPct val="0"/>
              </a:spcBef>
              <a:spcAft>
                <a:spcPct val="0"/>
              </a:spcAft>
              <a:buClrTx/>
              <a:buFont typeface="Wingdings" panose="05000000000000000000" pitchFamily="2" charset="2"/>
              <a:buNone/>
              <a:defRPr/>
            </a:pPr>
            <a:r>
              <a:rPr lang="en-US" altLang="en-US" sz="1600" b="1" dirty="0">
                <a:solidFill>
                  <a:srgbClr val="FFFFFF"/>
                </a:solidFill>
                <a:latin typeface="Calibri" panose="020F0502020204030204" pitchFamily="34" charset="0"/>
                <a:ea typeface="+mj-ea"/>
                <a:cs typeface="Arial" panose="020B0604020202020204" pitchFamily="34" charset="0"/>
                <a:sym typeface="Helvetica"/>
              </a:rPr>
              <a:t>CT</a:t>
            </a:r>
            <a:r>
              <a:rPr lang="en-US" altLang="en-US" sz="1600" b="1" baseline="30000" dirty="0">
                <a:solidFill>
                  <a:srgbClr val="FFFFFF"/>
                </a:solidFill>
                <a:latin typeface="Calibri" panose="020F0502020204030204" pitchFamily="34" charset="0"/>
                <a:ea typeface="+mj-ea"/>
                <a:cs typeface="Arial" panose="020B0604020202020204" pitchFamily="34" charset="0"/>
                <a:sym typeface="Helvetica"/>
              </a:rPr>
              <a:t>†‡</a:t>
            </a:r>
            <a:r>
              <a:rPr lang="en-US" altLang="en-US" sz="1600" b="1" dirty="0">
                <a:solidFill>
                  <a:srgbClr val="FFFFFF"/>
                </a:solidFill>
                <a:latin typeface="Calibri" panose="020F0502020204030204" pitchFamily="34" charset="0"/>
                <a:ea typeface="+mj-ea"/>
                <a:cs typeface="Arial" panose="020B0604020202020204" pitchFamily="34" charset="0"/>
                <a:sym typeface="Helvetica"/>
              </a:rPr>
              <a:t> </a:t>
            </a:r>
            <a:r>
              <a:rPr lang="en-US" altLang="en-US" sz="1600" dirty="0">
                <a:solidFill>
                  <a:srgbClr val="FFFFFF"/>
                </a:solidFill>
                <a:latin typeface="Calibri" panose="020F0502020204030204" pitchFamily="34" charset="0"/>
                <a:ea typeface="+mj-ea"/>
                <a:cs typeface="Arial" panose="020B0604020202020204" pitchFamily="34" charset="0"/>
                <a:sym typeface="Helvetica"/>
              </a:rPr>
              <a:t>Q3W </a:t>
            </a:r>
          </a:p>
          <a:p>
            <a:pPr algn="ctr" defTabSz="914400">
              <a:lnSpc>
                <a:spcPct val="100000"/>
              </a:lnSpc>
              <a:spcBef>
                <a:spcPct val="0"/>
              </a:spcBef>
              <a:spcAft>
                <a:spcPct val="0"/>
              </a:spcAft>
              <a:buClrTx/>
              <a:buFont typeface="Wingdings" panose="05000000000000000000" pitchFamily="2" charset="2"/>
              <a:buNone/>
              <a:defRPr/>
            </a:pPr>
            <a:r>
              <a:rPr lang="en-US" altLang="en-US" sz="1600" dirty="0">
                <a:solidFill>
                  <a:srgbClr val="FFFFFF"/>
                </a:solidFill>
                <a:latin typeface="Calibri" panose="020F0502020204030204" pitchFamily="34" charset="0"/>
                <a:ea typeface="+mj-ea"/>
                <a:cs typeface="Arial" panose="020B0604020202020204" pitchFamily="34" charset="0"/>
                <a:sym typeface="Helvetica"/>
              </a:rPr>
              <a:t>(n = 179)</a:t>
            </a:r>
          </a:p>
        </p:txBody>
      </p:sp>
      <p:sp>
        <p:nvSpPr>
          <p:cNvPr id="45" name="Rectangle 50">
            <a:extLst>
              <a:ext uri="{FF2B5EF4-FFF2-40B4-BE49-F238E27FC236}">
                <a16:creationId xmlns:a16="http://schemas.microsoft.com/office/drawing/2014/main" id="{FDA38CB1-CD6D-4F30-8892-8B6298E96B7B}"/>
              </a:ext>
            </a:extLst>
          </p:cNvPr>
          <p:cNvSpPr>
            <a:spLocks noChangeArrowheads="1"/>
          </p:cNvSpPr>
          <p:nvPr/>
        </p:nvSpPr>
        <p:spPr bwMode="auto">
          <a:xfrm>
            <a:off x="3836988" y="3260725"/>
            <a:ext cx="2743200"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914400">
              <a:lnSpc>
                <a:spcPct val="100000"/>
              </a:lnSpc>
              <a:spcBef>
                <a:spcPct val="0"/>
              </a:spcBef>
              <a:spcAft>
                <a:spcPct val="0"/>
              </a:spcAft>
              <a:buClrTx/>
              <a:buFont typeface="Wingdings" panose="05000000000000000000" pitchFamily="2" charset="2"/>
              <a:buNone/>
              <a:defRPr/>
            </a:pPr>
            <a:r>
              <a:rPr lang="en-US" altLang="en-US" sz="1600" b="1" dirty="0">
                <a:solidFill>
                  <a:srgbClr val="FFFFFF"/>
                </a:solidFill>
                <a:latin typeface="Calibri" panose="020F0502020204030204" pitchFamily="34" charset="0"/>
                <a:ea typeface="+mj-ea"/>
                <a:cs typeface="Arial" panose="020B0604020202020204" pitchFamily="34" charset="0"/>
                <a:sym typeface="Helvetica"/>
              </a:rPr>
              <a:t>CT</a:t>
            </a:r>
            <a:r>
              <a:rPr lang="en-US" altLang="en-US" sz="1600" b="1" baseline="30000" dirty="0">
                <a:solidFill>
                  <a:srgbClr val="FFFFFF"/>
                </a:solidFill>
                <a:latin typeface="Calibri" panose="020F0502020204030204" pitchFamily="34" charset="0"/>
                <a:ea typeface="+mj-ea"/>
                <a:cs typeface="Arial" panose="020B0604020202020204" pitchFamily="34" charset="0"/>
                <a:sym typeface="Helvetica"/>
              </a:rPr>
              <a:t>†§ </a:t>
            </a:r>
            <a:r>
              <a:rPr lang="en-US" altLang="en-US" sz="1600" dirty="0">
                <a:solidFill>
                  <a:srgbClr val="FFFFFF"/>
                </a:solidFill>
                <a:latin typeface="Calibri" panose="020F0502020204030204" pitchFamily="34" charset="0"/>
                <a:ea typeface="+mj-ea"/>
                <a:cs typeface="Arial" panose="020B0604020202020204" pitchFamily="34" charset="0"/>
                <a:sym typeface="Helvetica"/>
              </a:rPr>
              <a:t>Q3W</a:t>
            </a:r>
          </a:p>
          <a:p>
            <a:pPr algn="ctr" defTabSz="914400">
              <a:lnSpc>
                <a:spcPct val="100000"/>
              </a:lnSpc>
              <a:spcBef>
                <a:spcPct val="0"/>
              </a:spcBef>
              <a:spcAft>
                <a:spcPct val="0"/>
              </a:spcAft>
              <a:buClrTx/>
              <a:buFont typeface="Wingdings" panose="05000000000000000000" pitchFamily="2" charset="2"/>
              <a:buNone/>
              <a:defRPr/>
            </a:pPr>
            <a:r>
              <a:rPr lang="en-US" altLang="en-US" sz="1600" dirty="0">
                <a:solidFill>
                  <a:srgbClr val="FFFFFF"/>
                </a:solidFill>
                <a:latin typeface="Calibri" panose="020F0502020204030204" pitchFamily="34" charset="0"/>
                <a:ea typeface="+mj-ea"/>
                <a:cs typeface="Arial" panose="020B0604020202020204" pitchFamily="34" charset="0"/>
                <a:sym typeface="Helvetica"/>
              </a:rPr>
              <a:t>(n = 179)</a:t>
            </a:r>
          </a:p>
        </p:txBody>
      </p:sp>
      <p:sp>
        <p:nvSpPr>
          <p:cNvPr id="47" name="Line 52">
            <a:extLst>
              <a:ext uri="{FF2B5EF4-FFF2-40B4-BE49-F238E27FC236}">
                <a16:creationId xmlns:a16="http://schemas.microsoft.com/office/drawing/2014/main" id="{B7F350D5-67ED-4180-B468-C1150B7F7606}"/>
              </a:ext>
            </a:extLst>
          </p:cNvPr>
          <p:cNvSpPr>
            <a:spLocks noChangeShapeType="1"/>
          </p:cNvSpPr>
          <p:nvPr/>
        </p:nvSpPr>
        <p:spPr bwMode="auto">
          <a:xfrm>
            <a:off x="6632575" y="3205163"/>
            <a:ext cx="365125" cy="0"/>
          </a:xfrm>
          <a:prstGeom prst="line">
            <a:avLst/>
          </a:prstGeom>
          <a:noFill/>
          <a:ln w="28575">
            <a:solidFill>
              <a:schemeClr val="bg1"/>
            </a:solidFill>
            <a:round/>
            <a:headEnd/>
            <a:tailEnd type="triangle" w="med" len="med"/>
          </a:ln>
        </p:spPr>
        <p:txBody>
          <a:bodyPr/>
          <a:lstStyle/>
          <a:p>
            <a:pPr defTabSz="914400">
              <a:defRPr/>
            </a:pPr>
            <a:endParaRPr lang="en-US" sz="1800" b="1" dirty="0">
              <a:solidFill>
                <a:srgbClr val="000000"/>
              </a:solidFill>
              <a:latin typeface="Calibri" panose="020F0502020204030204" pitchFamily="34" charset="0"/>
              <a:ea typeface="+mj-ea"/>
              <a:cs typeface="Arial" panose="020B0604020202020204" pitchFamily="34" charset="0"/>
              <a:sym typeface="Helvetica"/>
            </a:endParaRPr>
          </a:p>
        </p:txBody>
      </p:sp>
      <p:sp>
        <p:nvSpPr>
          <p:cNvPr id="49" name="Line 53">
            <a:extLst>
              <a:ext uri="{FF2B5EF4-FFF2-40B4-BE49-F238E27FC236}">
                <a16:creationId xmlns:a16="http://schemas.microsoft.com/office/drawing/2014/main" id="{34103020-F5E8-42F2-955E-18E305C916EF}"/>
              </a:ext>
            </a:extLst>
          </p:cNvPr>
          <p:cNvSpPr>
            <a:spLocks noChangeShapeType="1"/>
          </p:cNvSpPr>
          <p:nvPr/>
        </p:nvSpPr>
        <p:spPr bwMode="auto">
          <a:xfrm>
            <a:off x="3254375" y="3379788"/>
            <a:ext cx="457200" cy="350837"/>
          </a:xfrm>
          <a:prstGeom prst="line">
            <a:avLst/>
          </a:prstGeom>
          <a:noFill/>
          <a:ln w="28575">
            <a:solidFill>
              <a:schemeClr val="bg1"/>
            </a:solidFill>
            <a:round/>
            <a:headEnd/>
            <a:tailEnd type="triangle" w="med" len="med"/>
          </a:ln>
        </p:spPr>
        <p:txBody>
          <a:bodyPr/>
          <a:lstStyle/>
          <a:p>
            <a:pPr defTabSz="914400">
              <a:defRPr/>
            </a:pPr>
            <a:endParaRPr lang="en-US" sz="1800" b="1" dirty="0">
              <a:solidFill>
                <a:srgbClr val="000000"/>
              </a:solidFill>
              <a:latin typeface="Calibri" panose="020F0502020204030204" pitchFamily="34" charset="0"/>
              <a:ea typeface="+mj-ea"/>
              <a:cs typeface="Arial" panose="020B0604020202020204" pitchFamily="34" charset="0"/>
              <a:sym typeface="Helvetica"/>
            </a:endParaRPr>
          </a:p>
        </p:txBody>
      </p:sp>
      <p:sp>
        <p:nvSpPr>
          <p:cNvPr id="52" name="Line 54">
            <a:extLst>
              <a:ext uri="{FF2B5EF4-FFF2-40B4-BE49-F238E27FC236}">
                <a16:creationId xmlns:a16="http://schemas.microsoft.com/office/drawing/2014/main" id="{FD3685EA-8DD1-4D69-8191-DAFADC8D4F0B}"/>
              </a:ext>
            </a:extLst>
          </p:cNvPr>
          <p:cNvSpPr>
            <a:spLocks noChangeShapeType="1"/>
          </p:cNvSpPr>
          <p:nvPr/>
        </p:nvSpPr>
        <p:spPr bwMode="auto">
          <a:xfrm flipV="1">
            <a:off x="3254375" y="2665413"/>
            <a:ext cx="457200" cy="365125"/>
          </a:xfrm>
          <a:prstGeom prst="line">
            <a:avLst/>
          </a:prstGeom>
          <a:noFill/>
          <a:ln w="28575">
            <a:solidFill>
              <a:schemeClr val="bg1"/>
            </a:solidFill>
            <a:round/>
            <a:headEnd/>
            <a:tailEnd type="triangle" w="med" len="med"/>
          </a:ln>
        </p:spPr>
        <p:txBody>
          <a:bodyPr/>
          <a:lstStyle/>
          <a:p>
            <a:pPr defTabSz="914400">
              <a:defRPr/>
            </a:pPr>
            <a:endParaRPr lang="en-US" sz="1800" b="1" dirty="0">
              <a:solidFill>
                <a:srgbClr val="000000"/>
              </a:solidFill>
              <a:latin typeface="Calibri" panose="020F0502020204030204" pitchFamily="34" charset="0"/>
              <a:ea typeface="+mj-ea"/>
              <a:cs typeface="Arial" panose="020B0604020202020204" pitchFamily="34" charset="0"/>
              <a:sym typeface="Helvetica"/>
            </a:endParaRPr>
          </a:p>
        </p:txBody>
      </p:sp>
      <p:grpSp>
        <p:nvGrpSpPr>
          <p:cNvPr id="36875" name="Group 7">
            <a:extLst>
              <a:ext uri="{FF2B5EF4-FFF2-40B4-BE49-F238E27FC236}">
                <a16:creationId xmlns:a16="http://schemas.microsoft.com/office/drawing/2014/main" id="{D6A43350-16E5-43CC-A944-D460FE9A40AA}"/>
              </a:ext>
            </a:extLst>
          </p:cNvPr>
          <p:cNvGrpSpPr>
            <a:grpSpLocks/>
          </p:cNvGrpSpPr>
          <p:nvPr/>
        </p:nvGrpSpPr>
        <p:grpSpPr bwMode="auto">
          <a:xfrm>
            <a:off x="9390063" y="6216650"/>
            <a:ext cx="2487612" cy="447675"/>
            <a:chOff x="9527309" y="3551529"/>
            <a:chExt cx="2488268" cy="447997"/>
          </a:xfrm>
        </p:grpSpPr>
        <p:pic>
          <p:nvPicPr>
            <p:cNvPr id="36888" name="Picture 9">
              <a:extLst>
                <a:ext uri="{FF2B5EF4-FFF2-40B4-BE49-F238E27FC236}">
                  <a16:creationId xmlns:a16="http://schemas.microsoft.com/office/drawing/2014/main" id="{7D547589-3BCD-4843-887B-FB85AF8C5E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5" name="Rectangle 8">
              <a:extLst>
                <a:ext uri="{FF2B5EF4-FFF2-40B4-BE49-F238E27FC236}">
                  <a16:creationId xmlns:a16="http://schemas.microsoft.com/office/drawing/2014/main" id="{BCEDC26B-4D91-4E3E-8A90-B3C1BB1E3B08}"/>
                </a:ext>
              </a:extLst>
            </p:cNvPr>
            <p:cNvSpPr>
              <a:spLocks noChangeArrowheads="1"/>
            </p:cNvSpPr>
            <p:nvPr/>
          </p:nvSpPr>
          <p:spPr bwMode="auto">
            <a:xfrm>
              <a:off x="9527309" y="3691329"/>
              <a:ext cx="2488268" cy="308197"/>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914400" eaLnBrk="1" hangingPunct="1">
                <a:lnSpc>
                  <a:spcPct val="100000"/>
                </a:lnSpc>
                <a:spcBef>
                  <a:spcPct val="0"/>
                </a:spcBef>
                <a:spcAft>
                  <a:spcPct val="0"/>
                </a:spcAft>
                <a:buClrTx/>
                <a:buFont typeface="Wingdings" panose="05000000000000000000" pitchFamily="2" charset="2"/>
                <a:buNone/>
                <a:defRPr/>
              </a:pPr>
              <a:r>
                <a:rPr lang="en-US" altLang="en-US" sz="1400" dirty="0">
                  <a:solidFill>
                    <a:srgbClr val="455560"/>
                  </a:solidFill>
                  <a:latin typeface="Calibri" panose="020F0502020204030204" pitchFamily="34" charset="0"/>
                  <a:ea typeface="+mj-ea"/>
                  <a:cs typeface="Arial" panose="020B0604020202020204" pitchFamily="34" charset="0"/>
                  <a:sym typeface="Helvetica"/>
                </a:rPr>
                <a:t>Slide credit: </a:t>
              </a:r>
              <a:r>
                <a:rPr lang="en-US" altLang="en-US" sz="1400" dirty="0">
                  <a:solidFill>
                    <a:srgbClr val="455560"/>
                  </a:solidFill>
                  <a:latin typeface="Calibri" panose="020F0502020204030204" pitchFamily="34" charset="0"/>
                  <a:ea typeface="+mj-ea"/>
                  <a:cs typeface="Arial" panose="020B0604020202020204" pitchFamily="34" charset="0"/>
                  <a:sym typeface="Helvetica"/>
                  <a:hlinkClick r:id="rId4"/>
                </a:rPr>
                <a:t>clinicaloptions.com</a:t>
              </a:r>
              <a:endParaRPr lang="en-US" altLang="en-US" sz="1400" dirty="0">
                <a:solidFill>
                  <a:srgbClr val="455560"/>
                </a:solidFill>
                <a:latin typeface="Calibri" panose="020F0502020204030204" pitchFamily="34" charset="0"/>
                <a:ea typeface="+mj-ea"/>
                <a:cs typeface="Arial" panose="020B0604020202020204" pitchFamily="34" charset="0"/>
                <a:sym typeface="Helvetica"/>
              </a:endParaRPr>
            </a:p>
          </p:txBody>
        </p:sp>
      </p:grpSp>
      <p:sp>
        <p:nvSpPr>
          <p:cNvPr id="56" name="Rectangle 55">
            <a:extLst>
              <a:ext uri="{FF2B5EF4-FFF2-40B4-BE49-F238E27FC236}">
                <a16:creationId xmlns:a16="http://schemas.microsoft.com/office/drawing/2014/main" id="{9D573D3A-9BE0-47D6-9582-62969D63B326}"/>
              </a:ext>
            </a:extLst>
          </p:cNvPr>
          <p:cNvSpPr/>
          <p:nvPr/>
        </p:nvSpPr>
        <p:spPr bwMode="auto">
          <a:xfrm>
            <a:off x="7097713" y="2701925"/>
            <a:ext cx="1371600" cy="1096963"/>
          </a:xfrm>
          <a:prstGeom prst="rect">
            <a:avLst/>
          </a:prstGeom>
          <a:solidFill>
            <a:schemeClr val="bg2"/>
          </a:solidFill>
          <a:ln w="0">
            <a:noFill/>
            <a:miter lim="800000"/>
            <a:headEnd/>
            <a:tailEnd/>
          </a:ln>
        </p:spPr>
        <p:txBody>
          <a:bodyPr anchor="ctr"/>
          <a:lstStyle/>
          <a:p>
            <a:pPr algn="ctr" defTabSz="914400" eaLnBrk="1" hangingPunct="1">
              <a:spcBef>
                <a:spcPct val="35000"/>
              </a:spcBef>
              <a:spcAft>
                <a:spcPct val="25000"/>
              </a:spcAft>
              <a:buClr>
                <a:srgbClr val="015873"/>
              </a:buClr>
              <a:defRPr/>
            </a:pPr>
            <a:r>
              <a:rPr lang="en-US" sz="1600" b="1" dirty="0">
                <a:solidFill>
                  <a:srgbClr val="FFFFFF"/>
                </a:solidFill>
                <a:latin typeface="Calibri" panose="020F0502020204030204" pitchFamily="34" charset="0"/>
                <a:ea typeface="+mj-ea"/>
                <a:cs typeface="Arial" panose="020B0604020202020204" pitchFamily="34" charset="0"/>
                <a:sym typeface="Helvetica"/>
              </a:rPr>
              <a:t>Surgery (within 6 wk post tx)</a:t>
            </a:r>
          </a:p>
        </p:txBody>
      </p:sp>
      <p:sp>
        <p:nvSpPr>
          <p:cNvPr id="36877" name="Rectangle 56">
            <a:extLst>
              <a:ext uri="{FF2B5EF4-FFF2-40B4-BE49-F238E27FC236}">
                <a16:creationId xmlns:a16="http://schemas.microsoft.com/office/drawing/2014/main" id="{83B9D0ED-409B-4F10-9AAD-8F1A76764651}"/>
              </a:ext>
            </a:extLst>
          </p:cNvPr>
          <p:cNvSpPr>
            <a:spLocks noChangeArrowheads="1"/>
          </p:cNvSpPr>
          <p:nvPr/>
        </p:nvSpPr>
        <p:spPr bwMode="auto">
          <a:xfrm>
            <a:off x="8975725" y="2701925"/>
            <a:ext cx="1371600" cy="1096963"/>
          </a:xfrm>
          <a:prstGeom prst="rect">
            <a:avLst/>
          </a:prstGeom>
          <a:solidFill>
            <a:schemeClr val="bg2"/>
          </a:solidFill>
          <a:ln>
            <a:noFill/>
          </a:ln>
          <a:extLst>
            <a:ext uri="{91240B29-F687-4F45-9708-019B960494DF}">
              <a14:hiddenLine xmlns:a14="http://schemas.microsoft.com/office/drawing/2010/main" w="0">
                <a:solidFill>
                  <a:srgbClr val="000000"/>
                </a:solidFill>
                <a:miter lim="800000"/>
                <a:headEnd/>
                <a:tailEnd/>
              </a14:hiddenLine>
            </a:ext>
          </a:extLst>
        </p:spPr>
        <p:txBody>
          <a:bodyPr anchor="ctr"/>
          <a:lstStyle>
            <a:lvl1pPr defTabSz="1828800">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defTabSz="182880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defTabSz="18288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defTabSz="18288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defTabSz="18288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algn="ctr" eaLnBrk="1" hangingPunct="1">
              <a:lnSpc>
                <a:spcPct val="100000"/>
              </a:lnSpc>
              <a:spcBef>
                <a:spcPct val="35000"/>
              </a:spcBef>
              <a:spcAft>
                <a:spcPct val="25000"/>
              </a:spcAft>
              <a:buClr>
                <a:srgbClr val="015873"/>
              </a:buClr>
              <a:buFontTx/>
              <a:buNone/>
            </a:pPr>
            <a:r>
              <a:rPr lang="en-US" altLang="en-US" sz="1600" b="1" dirty="0">
                <a:solidFill>
                  <a:srgbClr val="FFFFFF"/>
                </a:solidFill>
                <a:cs typeface="Arial" panose="020B0604020202020204" pitchFamily="34" charset="0"/>
                <a:sym typeface="Helvetica" panose="020B0604020202020204" pitchFamily="34" charset="0"/>
              </a:rPr>
              <a:t>Optional adjuvant CT ± RT</a:t>
            </a:r>
          </a:p>
        </p:txBody>
      </p:sp>
      <p:sp>
        <p:nvSpPr>
          <p:cNvPr id="58" name="Line 52">
            <a:extLst>
              <a:ext uri="{FF2B5EF4-FFF2-40B4-BE49-F238E27FC236}">
                <a16:creationId xmlns:a16="http://schemas.microsoft.com/office/drawing/2014/main" id="{68C7C506-0182-4686-A54B-D7EA8D7D40D1}"/>
              </a:ext>
            </a:extLst>
          </p:cNvPr>
          <p:cNvSpPr>
            <a:spLocks noChangeShapeType="1"/>
          </p:cNvSpPr>
          <p:nvPr/>
        </p:nvSpPr>
        <p:spPr bwMode="auto">
          <a:xfrm>
            <a:off x="8531225" y="3205163"/>
            <a:ext cx="365125" cy="0"/>
          </a:xfrm>
          <a:prstGeom prst="line">
            <a:avLst/>
          </a:prstGeom>
          <a:noFill/>
          <a:ln w="28575">
            <a:solidFill>
              <a:schemeClr val="bg1"/>
            </a:solidFill>
            <a:round/>
            <a:headEnd/>
            <a:tailEnd type="triangle" w="med" len="med"/>
          </a:ln>
        </p:spPr>
        <p:txBody>
          <a:bodyPr/>
          <a:lstStyle/>
          <a:p>
            <a:pPr defTabSz="914400">
              <a:defRPr/>
            </a:pPr>
            <a:endParaRPr lang="en-US" sz="1800" b="1" dirty="0">
              <a:solidFill>
                <a:srgbClr val="000000"/>
              </a:solidFill>
              <a:latin typeface="Calibri" panose="020F0502020204030204" pitchFamily="34" charset="0"/>
              <a:ea typeface="+mj-ea"/>
              <a:cs typeface="Arial" panose="020B0604020202020204" pitchFamily="34" charset="0"/>
              <a:sym typeface="Helvetica"/>
            </a:endParaRPr>
          </a:p>
        </p:txBody>
      </p:sp>
      <p:sp>
        <p:nvSpPr>
          <p:cNvPr id="59" name="Line 52">
            <a:extLst>
              <a:ext uri="{FF2B5EF4-FFF2-40B4-BE49-F238E27FC236}">
                <a16:creationId xmlns:a16="http://schemas.microsoft.com/office/drawing/2014/main" id="{92614CF8-1798-4298-895C-2948C846CC6D}"/>
              </a:ext>
            </a:extLst>
          </p:cNvPr>
          <p:cNvSpPr>
            <a:spLocks noChangeShapeType="1"/>
          </p:cNvSpPr>
          <p:nvPr/>
        </p:nvSpPr>
        <p:spPr bwMode="auto">
          <a:xfrm>
            <a:off x="10421938" y="3205163"/>
            <a:ext cx="365125" cy="0"/>
          </a:xfrm>
          <a:prstGeom prst="line">
            <a:avLst/>
          </a:prstGeom>
          <a:noFill/>
          <a:ln w="28575">
            <a:solidFill>
              <a:schemeClr val="bg1"/>
            </a:solidFill>
            <a:round/>
            <a:headEnd/>
            <a:tailEnd type="triangle" w="med" len="med"/>
          </a:ln>
        </p:spPr>
        <p:txBody>
          <a:bodyPr/>
          <a:lstStyle/>
          <a:p>
            <a:pPr defTabSz="914400">
              <a:defRPr/>
            </a:pPr>
            <a:endParaRPr lang="en-US" sz="1800" b="1" dirty="0">
              <a:solidFill>
                <a:srgbClr val="000000"/>
              </a:solidFill>
              <a:latin typeface="Calibri" panose="020F0502020204030204" pitchFamily="34" charset="0"/>
              <a:ea typeface="+mj-ea"/>
              <a:cs typeface="Arial" panose="020B0604020202020204" pitchFamily="34" charset="0"/>
              <a:sym typeface="Helvetica"/>
            </a:endParaRPr>
          </a:p>
        </p:txBody>
      </p:sp>
      <p:sp>
        <p:nvSpPr>
          <p:cNvPr id="36880" name="TextBox 59">
            <a:extLst>
              <a:ext uri="{FF2B5EF4-FFF2-40B4-BE49-F238E27FC236}">
                <a16:creationId xmlns:a16="http://schemas.microsoft.com/office/drawing/2014/main" id="{715FC1C5-7BD1-495E-80F7-EE2E3EB5E699}"/>
              </a:ext>
            </a:extLst>
          </p:cNvPr>
          <p:cNvSpPr txBox="1">
            <a:spLocks noChangeArrowheads="1"/>
          </p:cNvSpPr>
          <p:nvPr/>
        </p:nvSpPr>
        <p:spPr bwMode="auto">
          <a:xfrm>
            <a:off x="1219200" y="1828800"/>
            <a:ext cx="4691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defTabSz="182880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defTabSz="18288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defTabSz="18288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defTabSz="18288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a:lnSpc>
                <a:spcPct val="100000"/>
              </a:lnSpc>
              <a:spcBef>
                <a:spcPct val="50000"/>
              </a:spcBef>
              <a:spcAft>
                <a:spcPct val="0"/>
              </a:spcAft>
              <a:buClrTx/>
              <a:buFontTx/>
              <a:buNone/>
            </a:pPr>
            <a:r>
              <a:rPr lang="en-US" altLang="en-US" sz="1400" i="1" dirty="0">
                <a:solidFill>
                  <a:srgbClr val="000000"/>
                </a:solidFill>
                <a:cs typeface="Arial" panose="020B0604020202020204" pitchFamily="34" charset="0"/>
                <a:sym typeface="Helvetica" panose="020B0604020202020204" pitchFamily="34" charset="0"/>
              </a:rPr>
              <a:t>Stratified by stage (IB/II vs IIIA), PD-L1</a:t>
            </a:r>
            <a:r>
              <a:rPr lang="en-US" altLang="en-US" sz="1400" i="1" baseline="30000" dirty="0">
                <a:solidFill>
                  <a:srgbClr val="000000"/>
                </a:solidFill>
                <a:cs typeface="Arial" panose="020B0604020202020204" pitchFamily="34" charset="0"/>
                <a:sym typeface="Helvetica" panose="020B0604020202020204" pitchFamily="34" charset="0"/>
              </a:rPr>
              <a:t>‖ </a:t>
            </a:r>
            <a:r>
              <a:rPr lang="en-US" altLang="en-US" sz="1400" i="1" dirty="0">
                <a:solidFill>
                  <a:srgbClr val="000000"/>
                </a:solidFill>
                <a:cs typeface="Arial" panose="020B0604020202020204" pitchFamily="34" charset="0"/>
                <a:sym typeface="Helvetica" panose="020B0604020202020204" pitchFamily="34" charset="0"/>
              </a:rPr>
              <a:t>(≥1% vs &lt;1%), and sex</a:t>
            </a:r>
          </a:p>
        </p:txBody>
      </p:sp>
      <p:cxnSp>
        <p:nvCxnSpPr>
          <p:cNvPr id="36881" name="Straight Arrow Connector 60">
            <a:extLst>
              <a:ext uri="{FF2B5EF4-FFF2-40B4-BE49-F238E27FC236}">
                <a16:creationId xmlns:a16="http://schemas.microsoft.com/office/drawing/2014/main" id="{731FF400-18A4-4C9E-A202-714D6F1D3E76}"/>
              </a:ext>
            </a:extLst>
          </p:cNvPr>
          <p:cNvCxnSpPr>
            <a:cxnSpLocks/>
          </p:cNvCxnSpPr>
          <p:nvPr/>
        </p:nvCxnSpPr>
        <p:spPr bwMode="auto">
          <a:xfrm>
            <a:off x="3432175" y="2120900"/>
            <a:ext cx="0" cy="457200"/>
          </a:xfrm>
          <a:prstGeom prst="straightConnector1">
            <a:avLst/>
          </a:prstGeom>
          <a:noFill/>
          <a:ln w="28575" algn="ctr">
            <a:solidFill>
              <a:schemeClr val="bg1"/>
            </a:solidFill>
            <a:prstDash val="sysDot"/>
            <a:round/>
            <a:headEnd/>
            <a:tailEnd type="triangle" w="med" len="med"/>
          </a:ln>
          <a:extLst>
            <a:ext uri="{909E8E84-426E-40DD-AFC4-6F175D3DCCD1}">
              <a14:hiddenFill xmlns:a14="http://schemas.microsoft.com/office/drawing/2010/main">
                <a:noFill/>
              </a14:hiddenFill>
            </a:ext>
          </a:extLst>
        </p:spPr>
      </p:cxnSp>
      <p:sp>
        <p:nvSpPr>
          <p:cNvPr id="36882" name="TextBox 61">
            <a:extLst>
              <a:ext uri="{FF2B5EF4-FFF2-40B4-BE49-F238E27FC236}">
                <a16:creationId xmlns:a16="http://schemas.microsoft.com/office/drawing/2014/main" id="{E25DE2A9-0453-4017-B31C-A32478D48CC4}"/>
              </a:ext>
            </a:extLst>
          </p:cNvPr>
          <p:cNvSpPr txBox="1">
            <a:spLocks noChangeArrowheads="1"/>
          </p:cNvSpPr>
          <p:nvPr/>
        </p:nvSpPr>
        <p:spPr bwMode="auto">
          <a:xfrm>
            <a:off x="763588" y="4191000"/>
            <a:ext cx="104378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828800">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defTabSz="182880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defTabSz="18288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defTabSz="18288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defTabSz="18288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a:lnSpc>
                <a:spcPct val="100000"/>
              </a:lnSpc>
              <a:spcBef>
                <a:spcPct val="0"/>
              </a:spcBef>
              <a:spcAft>
                <a:spcPct val="0"/>
              </a:spcAft>
              <a:buClrTx/>
              <a:buFontTx/>
              <a:buNone/>
            </a:pPr>
            <a:r>
              <a:rPr lang="en-US" altLang="en-US" sz="1400" dirty="0">
                <a:solidFill>
                  <a:srgbClr val="000000"/>
                </a:solidFill>
                <a:cs typeface="Arial" panose="020B0604020202020204" pitchFamily="34" charset="0"/>
                <a:sym typeface="Helvetica" panose="020B0604020202020204" pitchFamily="34" charset="0"/>
              </a:rPr>
              <a:t>*By TNM 7th edition. </a:t>
            </a:r>
            <a:r>
              <a:rPr lang="en-US" altLang="en-US" sz="1400" baseline="30000" dirty="0">
                <a:solidFill>
                  <a:srgbClr val="000000"/>
                </a:solidFill>
                <a:cs typeface="Arial" panose="020B0604020202020204" pitchFamily="34" charset="0"/>
                <a:sym typeface="Helvetica" panose="020B0604020202020204" pitchFamily="34" charset="0"/>
              </a:rPr>
              <a:t>†</a:t>
            </a:r>
            <a:r>
              <a:rPr lang="en-US" altLang="en-US" sz="1400" dirty="0">
                <a:solidFill>
                  <a:srgbClr val="000000"/>
                </a:solidFill>
                <a:cs typeface="Arial" panose="020B0604020202020204" pitchFamily="34" charset="0"/>
                <a:sym typeface="Helvetica" panose="020B0604020202020204" pitchFamily="34" charset="0"/>
              </a:rPr>
              <a:t>3 cycles. </a:t>
            </a:r>
            <a:r>
              <a:rPr lang="en-US" altLang="en-US" sz="1400" b="1" baseline="30000" dirty="0">
                <a:solidFill>
                  <a:srgbClr val="000000"/>
                </a:solidFill>
                <a:cs typeface="Arial" panose="020B0604020202020204" pitchFamily="34" charset="0"/>
                <a:sym typeface="Helvetica" panose="020B0604020202020204" pitchFamily="34" charset="0"/>
              </a:rPr>
              <a:t>‡</a:t>
            </a:r>
            <a:r>
              <a:rPr lang="en-US" altLang="en-US" sz="1400" dirty="0">
                <a:solidFill>
                  <a:srgbClr val="000000"/>
                </a:solidFill>
                <a:cs typeface="Arial" panose="020B0604020202020204" pitchFamily="34" charset="0"/>
                <a:sym typeface="Helvetica" panose="020B0604020202020204" pitchFamily="34" charset="0"/>
              </a:rPr>
              <a:t>NSQ: cisplatin/pemetrexed or carboplatin/paclitaxel; SQ: cisplatin/gemcitabine or carboplatin/paclitaxel. </a:t>
            </a:r>
            <a:r>
              <a:rPr lang="en-US" altLang="en-US" sz="1400" b="1" baseline="30000" dirty="0">
                <a:solidFill>
                  <a:srgbClr val="000000"/>
                </a:solidFill>
                <a:cs typeface="Arial" panose="020B0604020202020204" pitchFamily="34" charset="0"/>
                <a:sym typeface="Helvetica" panose="020B0604020202020204" pitchFamily="34" charset="0"/>
              </a:rPr>
              <a:t>§</a:t>
            </a:r>
            <a:r>
              <a:rPr lang="en-US" altLang="en-US" sz="1400" dirty="0">
                <a:solidFill>
                  <a:srgbClr val="000000"/>
                </a:solidFill>
                <a:cs typeface="Arial" panose="020B0604020202020204" pitchFamily="34" charset="0"/>
                <a:sym typeface="Helvetica" panose="020B0604020202020204" pitchFamily="34" charset="0"/>
              </a:rPr>
              <a:t>NSQ: cisplatin/pemetrexed; SQ: cisplatin/vinorelbine, cisplatin/docetaxel, cisplatin/gemcitabine; both: carboplatin/paclitaxel. </a:t>
            </a:r>
            <a:r>
              <a:rPr lang="en-US" altLang="en-US" sz="1400" baseline="30000" dirty="0">
                <a:solidFill>
                  <a:srgbClr val="000000"/>
                </a:solidFill>
                <a:cs typeface="Arial" panose="020B0604020202020204" pitchFamily="34" charset="0"/>
                <a:sym typeface="Helvetica" panose="020B0604020202020204" pitchFamily="34" charset="0"/>
              </a:rPr>
              <a:t>‖</a:t>
            </a:r>
            <a:r>
              <a:rPr lang="en-US" altLang="en-US" sz="1400" dirty="0">
                <a:solidFill>
                  <a:srgbClr val="000000"/>
                </a:solidFill>
                <a:cs typeface="Arial" panose="020B0604020202020204" pitchFamily="34" charset="0"/>
                <a:sym typeface="Helvetica" panose="020B0604020202020204" pitchFamily="34" charset="0"/>
              </a:rPr>
              <a:t>PD-L1 28-8 pharmDx IHC assay. Arm evaluating nivolumab (3 mg/kg for 3 cycles) + ipilimumab (1 mg/kg for 1 cycle) not shown.</a:t>
            </a:r>
          </a:p>
        </p:txBody>
      </p:sp>
      <p:sp>
        <p:nvSpPr>
          <p:cNvPr id="63" name="Text Box 15">
            <a:extLst>
              <a:ext uri="{FF2B5EF4-FFF2-40B4-BE49-F238E27FC236}">
                <a16:creationId xmlns:a16="http://schemas.microsoft.com/office/drawing/2014/main" id="{8B65E888-7F68-4B33-A91A-40F851FFE46D}"/>
              </a:ext>
            </a:extLst>
          </p:cNvPr>
          <p:cNvSpPr txBox="1">
            <a:spLocks noChangeArrowheads="1"/>
          </p:cNvSpPr>
          <p:nvPr/>
        </p:nvSpPr>
        <p:spPr bwMode="auto">
          <a:xfrm>
            <a:off x="444500" y="6378575"/>
            <a:ext cx="7853363" cy="277813"/>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1219170" eaLnBrk="1" fontAlgn="auto" hangingPunct="1">
              <a:spcBef>
                <a:spcPts val="0"/>
              </a:spcBef>
              <a:spcAft>
                <a:spcPts val="0"/>
              </a:spcAft>
              <a:defRPr/>
            </a:pPr>
            <a:r>
              <a:rPr lang="en-US" altLang="en-US" b="0" spc="-10" dirty="0">
                <a:solidFill>
                  <a:srgbClr val="455560"/>
                </a:solidFill>
                <a:latin typeface="Calibri" panose="020F0502020204030204" pitchFamily="34" charset="0"/>
                <a:ea typeface="+mj-ea"/>
                <a:cs typeface="Arial" panose="020B0604020202020204" pitchFamily="34" charset="0"/>
                <a:sym typeface="Helvetica"/>
              </a:rPr>
              <a:t>Forde. AACR 2021. Abstr CT003. Spicer. ASCO 2021. Abstr 8503. NCT02998528.</a:t>
            </a:r>
            <a:endParaRPr lang="en-US" altLang="en-US" b="0" dirty="0">
              <a:solidFill>
                <a:srgbClr val="455560"/>
              </a:solidFill>
              <a:latin typeface="Calibri" panose="020F0502020204030204" pitchFamily="34" charset="0"/>
              <a:ea typeface="+mj-ea"/>
              <a:cs typeface="Arial" panose="020B0604020202020204" pitchFamily="34" charset="0"/>
              <a:sym typeface="Helvetica"/>
            </a:endParaRPr>
          </a:p>
        </p:txBody>
      </p:sp>
      <p:sp>
        <p:nvSpPr>
          <p:cNvPr id="64" name="Content Placeholder 2">
            <a:extLst>
              <a:ext uri="{FF2B5EF4-FFF2-40B4-BE49-F238E27FC236}">
                <a16:creationId xmlns:a16="http://schemas.microsoft.com/office/drawing/2014/main" id="{3384F9A7-4D43-41ED-8F0B-96139DBA4639}"/>
              </a:ext>
            </a:extLst>
          </p:cNvPr>
          <p:cNvSpPr txBox="1">
            <a:spLocks/>
          </p:cNvSpPr>
          <p:nvPr/>
        </p:nvSpPr>
        <p:spPr bwMode="auto">
          <a:xfrm>
            <a:off x="604838" y="5024438"/>
            <a:ext cx="5448300" cy="1065212"/>
          </a:xfrm>
          <a:prstGeom prst="rect">
            <a:avLst/>
          </a:prstGeom>
          <a:noFill/>
          <a:ln>
            <a:no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defTabSz="914400">
              <a:buClr>
                <a:srgbClr val="000000"/>
              </a:buClr>
              <a:defRPr/>
            </a:pPr>
            <a:r>
              <a:rPr lang="en-US" sz="2000" b="1" kern="0" dirty="0">
                <a:solidFill>
                  <a:srgbClr val="000000"/>
                </a:solidFill>
                <a:sym typeface="Helvetica"/>
              </a:rPr>
              <a:t>Primary endpoints: </a:t>
            </a:r>
            <a:r>
              <a:rPr lang="en-US" sz="2000" kern="0" dirty="0">
                <a:solidFill>
                  <a:srgbClr val="000000"/>
                </a:solidFill>
                <a:sym typeface="Helvetica"/>
              </a:rPr>
              <a:t>pCR (by BIPR) and EFS (by BICR)</a:t>
            </a:r>
          </a:p>
          <a:p>
            <a:pPr defTabSz="914400">
              <a:buClr>
                <a:srgbClr val="000000"/>
              </a:buClr>
              <a:defRPr/>
            </a:pPr>
            <a:r>
              <a:rPr lang="en-US" sz="2000" b="1" kern="0" dirty="0">
                <a:solidFill>
                  <a:srgbClr val="000000"/>
                </a:solidFill>
                <a:sym typeface="Helvetica"/>
              </a:rPr>
              <a:t>Key secondary endpoints: </a:t>
            </a:r>
            <a:r>
              <a:rPr lang="en-US" sz="2000" kern="0" dirty="0">
                <a:solidFill>
                  <a:srgbClr val="000000"/>
                </a:solidFill>
                <a:sym typeface="Helvetica"/>
              </a:rPr>
              <a:t>OS, MPR (by BIPR), time to death or distant metastasis</a:t>
            </a:r>
          </a:p>
        </p:txBody>
      </p:sp>
      <p:sp>
        <p:nvSpPr>
          <p:cNvPr id="65" name="Content Placeholder 2">
            <a:extLst>
              <a:ext uri="{FF2B5EF4-FFF2-40B4-BE49-F238E27FC236}">
                <a16:creationId xmlns:a16="http://schemas.microsoft.com/office/drawing/2014/main" id="{5967D747-8996-4101-A170-A8E347F6F9C5}"/>
              </a:ext>
            </a:extLst>
          </p:cNvPr>
          <p:cNvSpPr txBox="1">
            <a:spLocks/>
          </p:cNvSpPr>
          <p:nvPr/>
        </p:nvSpPr>
        <p:spPr bwMode="auto">
          <a:xfrm>
            <a:off x="6191250" y="5032375"/>
            <a:ext cx="5448300" cy="1063625"/>
          </a:xfrm>
          <a:prstGeom prst="rect">
            <a:avLst/>
          </a:prstGeom>
          <a:noFill/>
          <a:ln>
            <a:no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defTabSz="914400">
              <a:buClr>
                <a:srgbClr val="000000"/>
              </a:buClr>
              <a:defRPr/>
            </a:pPr>
            <a:r>
              <a:rPr lang="en-US" sz="2000" b="1" kern="0" dirty="0">
                <a:solidFill>
                  <a:srgbClr val="000000"/>
                </a:solidFill>
                <a:sym typeface="Helvetica"/>
              </a:rPr>
              <a:t>Key exploratory endpoints: </a:t>
            </a:r>
            <a:r>
              <a:rPr lang="en-US" sz="2000" kern="0" dirty="0">
                <a:solidFill>
                  <a:srgbClr val="000000"/>
                </a:solidFill>
                <a:sym typeface="Helvetica"/>
              </a:rPr>
              <a:t>ORR (by BICR), feasibility of surgery, peri- and postoperative surgery related AEs</a:t>
            </a:r>
          </a:p>
        </p:txBody>
      </p:sp>
      <p:sp>
        <p:nvSpPr>
          <p:cNvPr id="24" name="TextBox 23">
            <a:extLst>
              <a:ext uri="{FF2B5EF4-FFF2-40B4-BE49-F238E27FC236}">
                <a16:creationId xmlns:a16="http://schemas.microsoft.com/office/drawing/2014/main" id="{29750451-B597-4947-8308-9FEC9DC7D9AA}"/>
              </a:ext>
            </a:extLst>
          </p:cNvPr>
          <p:cNvSpPr txBox="1"/>
          <p:nvPr/>
        </p:nvSpPr>
        <p:spPr bwMode="auto">
          <a:xfrm>
            <a:off x="6164263" y="1828800"/>
            <a:ext cx="1666875" cy="307975"/>
          </a:xfrm>
          <a:prstGeom prst="rect">
            <a:avLst/>
          </a:prstGeom>
          <a:noFill/>
          <a:ln>
            <a:noFill/>
          </a:ln>
        </p:spPr>
        <p:txBody>
          <a:bodyPr>
            <a:spAutoFit/>
          </a:bodyPr>
          <a:lstStyle/>
          <a:p>
            <a:pPr defTabSz="914400">
              <a:spcBef>
                <a:spcPct val="50000"/>
              </a:spcBef>
              <a:defRPr/>
            </a:pPr>
            <a:r>
              <a:rPr lang="en-US" sz="1400" b="1" dirty="0">
                <a:solidFill>
                  <a:srgbClr val="000000"/>
                </a:solidFill>
                <a:latin typeface="Calibri" panose="020F0502020204030204" pitchFamily="34" charset="0"/>
                <a:ea typeface="+mj-ea"/>
                <a:cs typeface="Arial" panose="020B0604020202020204" pitchFamily="34" charset="0"/>
                <a:sym typeface="Helvetica"/>
              </a:rPr>
              <a:t>Radiologic restaging</a:t>
            </a:r>
          </a:p>
        </p:txBody>
      </p:sp>
      <p:cxnSp>
        <p:nvCxnSpPr>
          <p:cNvPr id="36887" name="Straight Arrow Connector 24">
            <a:extLst>
              <a:ext uri="{FF2B5EF4-FFF2-40B4-BE49-F238E27FC236}">
                <a16:creationId xmlns:a16="http://schemas.microsoft.com/office/drawing/2014/main" id="{C7957136-8EB3-450B-B9C6-92CEC3670398}"/>
              </a:ext>
            </a:extLst>
          </p:cNvPr>
          <p:cNvCxnSpPr>
            <a:cxnSpLocks/>
          </p:cNvCxnSpPr>
          <p:nvPr/>
        </p:nvCxnSpPr>
        <p:spPr bwMode="auto">
          <a:xfrm>
            <a:off x="6848475" y="2120900"/>
            <a:ext cx="0" cy="457200"/>
          </a:xfrm>
          <a:prstGeom prst="straightConnector1">
            <a:avLst/>
          </a:prstGeom>
          <a:noFill/>
          <a:ln w="28575" algn="ctr">
            <a:solidFill>
              <a:schemeClr val="bg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D8DA7C80-2D22-1A4D-8186-98CF4008A3DC}"/>
              </a:ext>
            </a:extLst>
          </p:cNvPr>
          <p:cNvSpPr txBox="1"/>
          <p:nvPr/>
        </p:nvSpPr>
        <p:spPr bwMode="auto">
          <a:xfrm>
            <a:off x="6926529" y="2300027"/>
            <a:ext cx="5355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50</a:t>
            </a:r>
          </a:p>
        </p:txBody>
      </p:sp>
      <p:sp>
        <p:nvSpPr>
          <p:cNvPr id="96" name="TextBox 95">
            <a:extLst>
              <a:ext uri="{FF2B5EF4-FFF2-40B4-BE49-F238E27FC236}">
                <a16:creationId xmlns:a16="http://schemas.microsoft.com/office/drawing/2014/main" id="{7D9B7426-E1F1-094E-A3A4-6D74C4991E9C}"/>
              </a:ext>
            </a:extLst>
          </p:cNvPr>
          <p:cNvSpPr txBox="1"/>
          <p:nvPr/>
        </p:nvSpPr>
        <p:spPr bwMode="auto">
          <a:xfrm>
            <a:off x="6926529" y="3957264"/>
            <a:ext cx="535565" cy="303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10</a:t>
            </a:r>
          </a:p>
        </p:txBody>
      </p:sp>
      <p:sp>
        <p:nvSpPr>
          <p:cNvPr id="94" name="TextBox 93">
            <a:extLst>
              <a:ext uri="{FF2B5EF4-FFF2-40B4-BE49-F238E27FC236}">
                <a16:creationId xmlns:a16="http://schemas.microsoft.com/office/drawing/2014/main" id="{39680DC5-393E-9D42-B0C2-2FD630542692}"/>
              </a:ext>
            </a:extLst>
          </p:cNvPr>
          <p:cNvSpPr txBox="1"/>
          <p:nvPr/>
        </p:nvSpPr>
        <p:spPr bwMode="auto">
          <a:xfrm>
            <a:off x="6926529" y="2721667"/>
            <a:ext cx="5355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40</a:t>
            </a:r>
          </a:p>
        </p:txBody>
      </p:sp>
      <p:sp>
        <p:nvSpPr>
          <p:cNvPr id="79" name="TextBox 78">
            <a:extLst>
              <a:ext uri="{FF2B5EF4-FFF2-40B4-BE49-F238E27FC236}">
                <a16:creationId xmlns:a16="http://schemas.microsoft.com/office/drawing/2014/main" id="{3B63E02F-C3BF-1040-A774-6557CAF868D9}"/>
              </a:ext>
            </a:extLst>
          </p:cNvPr>
          <p:cNvSpPr txBox="1"/>
          <p:nvPr/>
        </p:nvSpPr>
        <p:spPr>
          <a:xfrm>
            <a:off x="7761850" y="2793651"/>
            <a:ext cx="996879" cy="338554"/>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36.9%</a:t>
            </a:r>
          </a:p>
        </p:txBody>
      </p:sp>
      <p:sp>
        <p:nvSpPr>
          <p:cNvPr id="39938" name="Title 1">
            <a:extLst>
              <a:ext uri="{FF2B5EF4-FFF2-40B4-BE49-F238E27FC236}">
                <a16:creationId xmlns:a16="http://schemas.microsoft.com/office/drawing/2014/main" id="{004D516A-A831-4C30-9B45-954D8A8DAB4C}"/>
              </a:ext>
            </a:extLst>
          </p:cNvPr>
          <p:cNvSpPr>
            <a:spLocks noGrp="1"/>
          </p:cNvSpPr>
          <p:nvPr>
            <p:ph type="title"/>
          </p:nvPr>
        </p:nvSpPr>
        <p:spPr/>
        <p:txBody>
          <a:bodyPr/>
          <a:lstStyle/>
          <a:p>
            <a:r>
              <a:rPr lang="en-US" altLang="en-US" dirty="0"/>
              <a:t>CheckMate 816: Improved Pathological Response With Neoadjuvant Nivolumab + Chemotherapy </a:t>
            </a:r>
          </a:p>
        </p:txBody>
      </p:sp>
      <p:sp>
        <p:nvSpPr>
          <p:cNvPr id="39939" name="Content Placeholder 2">
            <a:extLst>
              <a:ext uri="{FF2B5EF4-FFF2-40B4-BE49-F238E27FC236}">
                <a16:creationId xmlns:a16="http://schemas.microsoft.com/office/drawing/2014/main" id="{E45EE8C1-A17F-49EB-9D81-FA9FC25435AA}"/>
              </a:ext>
            </a:extLst>
          </p:cNvPr>
          <p:cNvSpPr>
            <a:spLocks noGrp="1"/>
          </p:cNvSpPr>
          <p:nvPr>
            <p:ph idx="1"/>
          </p:nvPr>
        </p:nvSpPr>
        <p:spPr>
          <a:xfrm>
            <a:off x="604675" y="5386287"/>
            <a:ext cx="10877529" cy="777445"/>
          </a:xfrm>
        </p:spPr>
        <p:txBody>
          <a:bodyPr/>
          <a:lstStyle/>
          <a:p>
            <a:r>
              <a:rPr lang="en-US" altLang="en-US" sz="2400" dirty="0"/>
              <a:t>Initial report of CheckMate 816 trial showed significantly improved pCR* and MPR with tolerable safety profile for neoadjuvant nivolumab + CT vs CT alone</a:t>
            </a:r>
          </a:p>
          <a:p>
            <a:endParaRPr lang="en-US" altLang="en-US" sz="2400" dirty="0"/>
          </a:p>
          <a:p>
            <a:endParaRPr lang="en-US" altLang="en-US" sz="2400" dirty="0"/>
          </a:p>
          <a:p>
            <a:endParaRPr lang="en-US" altLang="en-US" sz="2400" dirty="0"/>
          </a:p>
          <a:p>
            <a:endParaRPr lang="en-US" altLang="en-US" sz="2400" dirty="0"/>
          </a:p>
          <a:p>
            <a:endParaRPr lang="en-US" altLang="en-US" sz="2400" dirty="0"/>
          </a:p>
        </p:txBody>
      </p:sp>
      <p:grpSp>
        <p:nvGrpSpPr>
          <p:cNvPr id="39941" name="Group 7">
            <a:extLst>
              <a:ext uri="{FF2B5EF4-FFF2-40B4-BE49-F238E27FC236}">
                <a16:creationId xmlns:a16="http://schemas.microsoft.com/office/drawing/2014/main" id="{82446662-3A73-4A2C-9933-1182856A8097}"/>
              </a:ext>
            </a:extLst>
          </p:cNvPr>
          <p:cNvGrpSpPr>
            <a:grpSpLocks/>
          </p:cNvGrpSpPr>
          <p:nvPr/>
        </p:nvGrpSpPr>
        <p:grpSpPr bwMode="auto">
          <a:xfrm>
            <a:off x="9390063" y="6216650"/>
            <a:ext cx="2487612" cy="447675"/>
            <a:chOff x="9527309" y="3551529"/>
            <a:chExt cx="2488268" cy="447997"/>
          </a:xfrm>
        </p:grpSpPr>
        <p:pic>
          <p:nvPicPr>
            <p:cNvPr id="39945" name="Picture 9">
              <a:extLst>
                <a:ext uri="{FF2B5EF4-FFF2-40B4-BE49-F238E27FC236}">
                  <a16:creationId xmlns:a16="http://schemas.microsoft.com/office/drawing/2014/main" id="{27EEF7D3-DB43-4EFA-9EAD-C1484E5F8D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D61899FB-7D09-4D7E-96A9-4BAE0B991287}"/>
                </a:ext>
              </a:extLst>
            </p:cNvPr>
            <p:cNvSpPr>
              <a:spLocks noChangeArrowheads="1"/>
            </p:cNvSpPr>
            <p:nvPr/>
          </p:nvSpPr>
          <p:spPr bwMode="auto">
            <a:xfrm>
              <a:off x="9527309" y="3691329"/>
              <a:ext cx="2488268" cy="308197"/>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sp>
        <p:nvSpPr>
          <p:cNvPr id="39942" name="Text Box 15">
            <a:extLst>
              <a:ext uri="{FF2B5EF4-FFF2-40B4-BE49-F238E27FC236}">
                <a16:creationId xmlns:a16="http://schemas.microsoft.com/office/drawing/2014/main" id="{71C92EFC-03CE-428D-B1F4-9330B3DA9746}"/>
              </a:ext>
            </a:extLst>
          </p:cNvPr>
          <p:cNvSpPr txBox="1">
            <a:spLocks noChangeArrowheads="1"/>
          </p:cNvSpPr>
          <p:nvPr/>
        </p:nvSpPr>
        <p:spPr bwMode="auto">
          <a:xfrm>
            <a:off x="414338" y="6389688"/>
            <a:ext cx="7851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1217613" rtl="0" eaLnBrk="1"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Forde. AACR 2021. Abstr CT003. </a:t>
            </a:r>
            <a:r>
              <a:rPr kumimoji="0" lang="en-US" altLang="en-US" sz="1200" b="0" i="0" u="none" strike="noStrike" kern="120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sym typeface="Helvetica Neue" panose="02000503000000020004" charset="0"/>
              </a:rPr>
              <a:t>Spicer. ASCO 2021. Abstr 8503.  </a:t>
            </a:r>
          </a:p>
        </p:txBody>
      </p:sp>
      <p:sp>
        <p:nvSpPr>
          <p:cNvPr id="39943" name="TextBox 9">
            <a:extLst>
              <a:ext uri="{FF2B5EF4-FFF2-40B4-BE49-F238E27FC236}">
                <a16:creationId xmlns:a16="http://schemas.microsoft.com/office/drawing/2014/main" id="{25A33DE9-9B84-4EAE-BD3B-4F37A823AFE4}"/>
              </a:ext>
            </a:extLst>
          </p:cNvPr>
          <p:cNvSpPr txBox="1">
            <a:spLocks noChangeArrowheads="1"/>
          </p:cNvSpPr>
          <p:nvPr/>
        </p:nvSpPr>
        <p:spPr bwMode="auto">
          <a:xfrm>
            <a:off x="1973263" y="1764268"/>
            <a:ext cx="2057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pCR (ITT; ypT0N0)*</a:t>
            </a:r>
          </a:p>
        </p:txBody>
      </p:sp>
      <p:sp>
        <p:nvSpPr>
          <p:cNvPr id="39944" name="TextBox 10">
            <a:extLst>
              <a:ext uri="{FF2B5EF4-FFF2-40B4-BE49-F238E27FC236}">
                <a16:creationId xmlns:a16="http://schemas.microsoft.com/office/drawing/2014/main" id="{94042E38-2552-4429-81D1-F758471EC40C}"/>
              </a:ext>
            </a:extLst>
          </p:cNvPr>
          <p:cNvSpPr txBox="1">
            <a:spLocks noChangeArrowheads="1"/>
          </p:cNvSpPr>
          <p:nvPr/>
        </p:nvSpPr>
        <p:spPr bwMode="auto">
          <a:xfrm>
            <a:off x="8229600" y="1764268"/>
            <a:ext cx="2057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MPR (ITT)</a:t>
            </a:r>
          </a:p>
        </p:txBody>
      </p:sp>
      <p:sp>
        <p:nvSpPr>
          <p:cNvPr id="11" name="TextBox 61">
            <a:extLst>
              <a:ext uri="{FF2B5EF4-FFF2-40B4-BE49-F238E27FC236}">
                <a16:creationId xmlns:a16="http://schemas.microsoft.com/office/drawing/2014/main" id="{BAE82772-88E8-418B-805C-02580ABDE16C}"/>
              </a:ext>
            </a:extLst>
          </p:cNvPr>
          <p:cNvSpPr txBox="1">
            <a:spLocks noChangeArrowheads="1"/>
          </p:cNvSpPr>
          <p:nvPr/>
        </p:nvSpPr>
        <p:spPr bwMode="auto">
          <a:xfrm>
            <a:off x="5863542" y="6397375"/>
            <a:ext cx="17510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828800">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defTabSz="182880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defTabSz="18288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defTabSz="18288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defTabSz="18288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1828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sym typeface="Helvetica" panose="020B0604020202020204" pitchFamily="34" charset="0"/>
              </a:rPr>
              <a:t>*Primary endpoint.</a:t>
            </a:r>
          </a:p>
        </p:txBody>
      </p:sp>
      <p:sp>
        <p:nvSpPr>
          <p:cNvPr id="64" name="TextBox 63">
            <a:extLst>
              <a:ext uri="{FF2B5EF4-FFF2-40B4-BE49-F238E27FC236}">
                <a16:creationId xmlns:a16="http://schemas.microsoft.com/office/drawing/2014/main" id="{28871D39-7338-2544-AE06-C990EB353B4C}"/>
              </a:ext>
            </a:extLst>
          </p:cNvPr>
          <p:cNvSpPr txBox="1"/>
          <p:nvPr/>
        </p:nvSpPr>
        <p:spPr>
          <a:xfrm>
            <a:off x="2769765" y="4198092"/>
            <a:ext cx="2521796" cy="338554"/>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2.2%</a:t>
            </a:r>
          </a:p>
        </p:txBody>
      </p:sp>
      <p:sp>
        <p:nvSpPr>
          <p:cNvPr id="47" name="Freeform: Shape 1">
            <a:extLst>
              <a:ext uri="{FF2B5EF4-FFF2-40B4-BE49-F238E27FC236}">
                <a16:creationId xmlns:a16="http://schemas.microsoft.com/office/drawing/2014/main" id="{DB5035F7-A3F7-A447-842C-E286D0564289}"/>
              </a:ext>
            </a:extLst>
          </p:cNvPr>
          <p:cNvSpPr/>
          <p:nvPr/>
        </p:nvSpPr>
        <p:spPr bwMode="auto">
          <a:xfrm>
            <a:off x="1382509" y="2425959"/>
            <a:ext cx="3404095" cy="2164190"/>
          </a:xfrm>
          <a:custGeom>
            <a:avLst/>
            <a:gdLst>
              <a:gd name="connsiteX0" fmla="*/ 0 w 3344092"/>
              <a:gd name="connsiteY0" fmla="*/ 0 h 2668089"/>
              <a:gd name="connsiteX1" fmla="*/ 0 w 3344092"/>
              <a:gd name="connsiteY1" fmla="*/ 2668089 h 2668089"/>
              <a:gd name="connsiteX2" fmla="*/ 3344092 w 3344092"/>
              <a:gd name="connsiteY2" fmla="*/ 2668089 h 2668089"/>
            </a:gdLst>
            <a:ahLst/>
            <a:cxnLst>
              <a:cxn ang="0">
                <a:pos x="connsiteX0" y="connsiteY0"/>
              </a:cxn>
              <a:cxn ang="0">
                <a:pos x="connsiteX1" y="connsiteY1"/>
              </a:cxn>
              <a:cxn ang="0">
                <a:pos x="connsiteX2" y="connsiteY2"/>
              </a:cxn>
            </a:cxnLst>
            <a:rect l="l" t="t" r="r" b="b"/>
            <a:pathLst>
              <a:path w="3344092" h="2668089">
                <a:moveTo>
                  <a:pt x="0" y="0"/>
                </a:moveTo>
                <a:lnTo>
                  <a:pt x="0" y="2668089"/>
                </a:lnTo>
                <a:lnTo>
                  <a:pt x="3344092" y="2668089"/>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Helvetica Neue" panose="02000503000000020004" charset="0"/>
            </a:endParaRPr>
          </a:p>
        </p:txBody>
      </p:sp>
      <p:grpSp>
        <p:nvGrpSpPr>
          <p:cNvPr id="39" name="Group 38">
            <a:extLst>
              <a:ext uri="{FF2B5EF4-FFF2-40B4-BE49-F238E27FC236}">
                <a16:creationId xmlns:a16="http://schemas.microsoft.com/office/drawing/2014/main" id="{929F4316-E4E4-DC44-BC31-EDC7A56339D6}"/>
              </a:ext>
            </a:extLst>
          </p:cNvPr>
          <p:cNvGrpSpPr/>
          <p:nvPr/>
        </p:nvGrpSpPr>
        <p:grpSpPr>
          <a:xfrm>
            <a:off x="926797" y="2281981"/>
            <a:ext cx="661541" cy="2485962"/>
            <a:chOff x="926797" y="2258241"/>
            <a:chExt cx="661541" cy="3549088"/>
          </a:xfrm>
        </p:grpSpPr>
        <p:sp>
          <p:nvSpPr>
            <p:cNvPr id="48" name="TextBox 47">
              <a:extLst>
                <a:ext uri="{FF2B5EF4-FFF2-40B4-BE49-F238E27FC236}">
                  <a16:creationId xmlns:a16="http://schemas.microsoft.com/office/drawing/2014/main" id="{2B96899B-CDB6-8340-84B6-C927570194AE}"/>
                </a:ext>
              </a:extLst>
            </p:cNvPr>
            <p:cNvSpPr txBox="1"/>
            <p:nvPr/>
          </p:nvSpPr>
          <p:spPr bwMode="auto">
            <a:xfrm>
              <a:off x="926797" y="2258241"/>
              <a:ext cx="535565" cy="43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40</a:t>
              </a:r>
            </a:p>
          </p:txBody>
        </p:sp>
        <p:cxnSp>
          <p:nvCxnSpPr>
            <p:cNvPr id="49" name="Straight Connector 48">
              <a:extLst>
                <a:ext uri="{FF2B5EF4-FFF2-40B4-BE49-F238E27FC236}">
                  <a16:creationId xmlns:a16="http://schemas.microsoft.com/office/drawing/2014/main" id="{AB13980D-398B-324F-A2BB-9BC2933A1858}"/>
                </a:ext>
              </a:extLst>
            </p:cNvPr>
            <p:cNvCxnSpPr>
              <a:cxnSpLocks/>
            </p:cNvCxnSpPr>
            <p:nvPr/>
          </p:nvCxnSpPr>
          <p:spPr bwMode="auto">
            <a:xfrm>
              <a:off x="1289422" y="2452887"/>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4C22597-26ED-FB40-A917-0EAB61B2035F}"/>
                </a:ext>
              </a:extLst>
            </p:cNvPr>
            <p:cNvCxnSpPr>
              <a:cxnSpLocks/>
            </p:cNvCxnSpPr>
            <p:nvPr/>
          </p:nvCxnSpPr>
          <p:spPr bwMode="auto">
            <a:xfrm>
              <a:off x="1289422" y="3226128"/>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ADC2534-F5A7-A04A-A1A7-43B7E7C7BB4B}"/>
                </a:ext>
              </a:extLst>
            </p:cNvPr>
            <p:cNvCxnSpPr>
              <a:cxnSpLocks/>
            </p:cNvCxnSpPr>
            <p:nvPr/>
          </p:nvCxnSpPr>
          <p:spPr bwMode="auto">
            <a:xfrm>
              <a:off x="1289422" y="4003555"/>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D0EDF97-5D70-D240-8E11-B7BDE4A318C3}"/>
                </a:ext>
              </a:extLst>
            </p:cNvPr>
            <p:cNvCxnSpPr>
              <a:cxnSpLocks/>
            </p:cNvCxnSpPr>
            <p:nvPr/>
          </p:nvCxnSpPr>
          <p:spPr bwMode="auto">
            <a:xfrm>
              <a:off x="1289422" y="4780981"/>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5B2E6E5-0F34-F348-ACDF-45C61633DCD1}"/>
                </a:ext>
              </a:extLst>
            </p:cNvPr>
            <p:cNvCxnSpPr>
              <a:cxnSpLocks/>
            </p:cNvCxnSpPr>
            <p:nvPr/>
          </p:nvCxnSpPr>
          <p:spPr bwMode="auto">
            <a:xfrm>
              <a:off x="1289422" y="5558406"/>
              <a:ext cx="101022" cy="0"/>
            </a:xfrm>
            <a:prstGeom prst="line">
              <a:avLst/>
            </a:prstGeom>
            <a:noFill/>
            <a:ln w="28575" cap="flat" cmpd="sng" algn="ctr">
              <a:solidFill>
                <a:schemeClr val="bg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AED1EB61-24CD-8F4A-A7AF-1F77EAD8BF32}"/>
                </a:ext>
              </a:extLst>
            </p:cNvPr>
            <p:cNvSpPr txBox="1"/>
            <p:nvPr/>
          </p:nvSpPr>
          <p:spPr bwMode="auto">
            <a:xfrm>
              <a:off x="949656" y="3041508"/>
              <a:ext cx="535565" cy="43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30</a:t>
              </a:r>
            </a:p>
          </p:txBody>
        </p:sp>
        <p:sp>
          <p:nvSpPr>
            <p:cNvPr id="55" name="TextBox 54">
              <a:extLst>
                <a:ext uri="{FF2B5EF4-FFF2-40B4-BE49-F238E27FC236}">
                  <a16:creationId xmlns:a16="http://schemas.microsoft.com/office/drawing/2014/main" id="{003B50F2-D432-1045-946D-FAB7C1EFFF35}"/>
                </a:ext>
              </a:extLst>
            </p:cNvPr>
            <p:cNvSpPr txBox="1"/>
            <p:nvPr/>
          </p:nvSpPr>
          <p:spPr bwMode="auto">
            <a:xfrm>
              <a:off x="926797" y="3794565"/>
              <a:ext cx="535565" cy="43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20</a:t>
              </a:r>
            </a:p>
          </p:txBody>
        </p:sp>
        <p:sp>
          <p:nvSpPr>
            <p:cNvPr id="56" name="TextBox 55">
              <a:extLst>
                <a:ext uri="{FF2B5EF4-FFF2-40B4-BE49-F238E27FC236}">
                  <a16:creationId xmlns:a16="http://schemas.microsoft.com/office/drawing/2014/main" id="{F11406A1-0BB9-494C-A475-DFA8ADCD0600}"/>
                </a:ext>
              </a:extLst>
            </p:cNvPr>
            <p:cNvSpPr txBox="1"/>
            <p:nvPr/>
          </p:nvSpPr>
          <p:spPr bwMode="auto">
            <a:xfrm>
              <a:off x="945084" y="4574338"/>
              <a:ext cx="535565" cy="43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10</a:t>
              </a:r>
            </a:p>
          </p:txBody>
        </p:sp>
        <p:sp>
          <p:nvSpPr>
            <p:cNvPr id="57" name="TextBox 56">
              <a:extLst>
                <a:ext uri="{FF2B5EF4-FFF2-40B4-BE49-F238E27FC236}">
                  <a16:creationId xmlns:a16="http://schemas.microsoft.com/office/drawing/2014/main" id="{7D8FF121-F533-A04E-9E9A-88E1CA96DD45}"/>
                </a:ext>
              </a:extLst>
            </p:cNvPr>
            <p:cNvSpPr txBox="1"/>
            <p:nvPr/>
          </p:nvSpPr>
          <p:spPr bwMode="auto">
            <a:xfrm>
              <a:off x="1052773" y="5374692"/>
              <a:ext cx="535565" cy="43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0</a:t>
              </a:r>
            </a:p>
          </p:txBody>
        </p:sp>
      </p:grpSp>
      <p:sp>
        <p:nvSpPr>
          <p:cNvPr id="59" name="Rectangle 58">
            <a:extLst>
              <a:ext uri="{FF2B5EF4-FFF2-40B4-BE49-F238E27FC236}">
                <a16:creationId xmlns:a16="http://schemas.microsoft.com/office/drawing/2014/main" id="{E1672520-2B23-B848-B6ED-EE920FC150AE}"/>
              </a:ext>
            </a:extLst>
          </p:cNvPr>
          <p:cNvSpPr/>
          <p:nvPr/>
        </p:nvSpPr>
        <p:spPr bwMode="auto">
          <a:xfrm>
            <a:off x="1698865" y="3313119"/>
            <a:ext cx="1005840" cy="12787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sym typeface="Helvetica Neue" panose="02000503000000020004" charset="0"/>
            </a:endParaRPr>
          </a:p>
        </p:txBody>
      </p:sp>
      <p:sp>
        <p:nvSpPr>
          <p:cNvPr id="60" name="Rectangle 59">
            <a:extLst>
              <a:ext uri="{FF2B5EF4-FFF2-40B4-BE49-F238E27FC236}">
                <a16:creationId xmlns:a16="http://schemas.microsoft.com/office/drawing/2014/main" id="{6DDA435A-A95C-5948-9ACA-C3CD4AE0E342}"/>
              </a:ext>
            </a:extLst>
          </p:cNvPr>
          <p:cNvSpPr/>
          <p:nvPr/>
        </p:nvSpPr>
        <p:spPr bwMode="auto">
          <a:xfrm>
            <a:off x="3401851" y="4464902"/>
            <a:ext cx="1005840" cy="11774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sym typeface="Helvetica Neue" panose="02000503000000020004" charset="0"/>
            </a:endParaRPr>
          </a:p>
        </p:txBody>
      </p:sp>
      <p:sp>
        <p:nvSpPr>
          <p:cNvPr id="63" name="TextBox 62">
            <a:extLst>
              <a:ext uri="{FF2B5EF4-FFF2-40B4-BE49-F238E27FC236}">
                <a16:creationId xmlns:a16="http://schemas.microsoft.com/office/drawing/2014/main" id="{ACBE6093-815E-8B46-ACCF-68E6F5E69249}"/>
              </a:ext>
            </a:extLst>
          </p:cNvPr>
          <p:cNvSpPr txBox="1"/>
          <p:nvPr/>
        </p:nvSpPr>
        <p:spPr>
          <a:xfrm>
            <a:off x="956188" y="3042712"/>
            <a:ext cx="2521796" cy="338554"/>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24.0%</a:t>
            </a:r>
          </a:p>
        </p:txBody>
      </p:sp>
      <p:sp>
        <p:nvSpPr>
          <p:cNvPr id="65" name="Freeform: Shape 7">
            <a:extLst>
              <a:ext uri="{FF2B5EF4-FFF2-40B4-BE49-F238E27FC236}">
                <a16:creationId xmlns:a16="http://schemas.microsoft.com/office/drawing/2014/main" id="{C567B711-B8D2-2542-9A78-858C2B00BD01}"/>
              </a:ext>
            </a:extLst>
          </p:cNvPr>
          <p:cNvSpPr/>
          <p:nvPr/>
        </p:nvSpPr>
        <p:spPr bwMode="auto">
          <a:xfrm>
            <a:off x="2227923" y="2684071"/>
            <a:ext cx="1705773" cy="1554875"/>
          </a:xfrm>
          <a:custGeom>
            <a:avLst/>
            <a:gdLst>
              <a:gd name="connsiteX0" fmla="*/ 0 w 1664262"/>
              <a:gd name="connsiteY0" fmla="*/ 307497 h 1836892"/>
              <a:gd name="connsiteX1" fmla="*/ 0 w 1664262"/>
              <a:gd name="connsiteY1" fmla="*/ 0 h 1836892"/>
              <a:gd name="connsiteX2" fmla="*/ 1664262 w 1664262"/>
              <a:gd name="connsiteY2" fmla="*/ 0 h 1836892"/>
              <a:gd name="connsiteX3" fmla="*/ 1664262 w 1664262"/>
              <a:gd name="connsiteY3" fmla="*/ 1836892 h 1836892"/>
            </a:gdLst>
            <a:ahLst/>
            <a:cxnLst>
              <a:cxn ang="0">
                <a:pos x="connsiteX0" y="connsiteY0"/>
              </a:cxn>
              <a:cxn ang="0">
                <a:pos x="connsiteX1" y="connsiteY1"/>
              </a:cxn>
              <a:cxn ang="0">
                <a:pos x="connsiteX2" y="connsiteY2"/>
              </a:cxn>
              <a:cxn ang="0">
                <a:pos x="connsiteX3" y="connsiteY3"/>
              </a:cxn>
            </a:cxnLst>
            <a:rect l="l" t="t" r="r" b="b"/>
            <a:pathLst>
              <a:path w="1664262" h="1836892">
                <a:moveTo>
                  <a:pt x="0" y="307497"/>
                </a:moveTo>
                <a:lnTo>
                  <a:pt x="0" y="0"/>
                </a:lnTo>
                <a:lnTo>
                  <a:pt x="1664262" y="0"/>
                </a:lnTo>
                <a:lnTo>
                  <a:pt x="1664262" y="183689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Helvetica Neue" panose="02000503000000020004" charset="0"/>
            </a:endParaRPr>
          </a:p>
        </p:txBody>
      </p:sp>
      <p:sp>
        <p:nvSpPr>
          <p:cNvPr id="66" name="TextBox 65">
            <a:extLst>
              <a:ext uri="{FF2B5EF4-FFF2-40B4-BE49-F238E27FC236}">
                <a16:creationId xmlns:a16="http://schemas.microsoft.com/office/drawing/2014/main" id="{B534DAB2-D740-DD44-B115-F398C6738EB4}"/>
              </a:ext>
            </a:extLst>
          </p:cNvPr>
          <p:cNvSpPr txBox="1"/>
          <p:nvPr/>
        </p:nvSpPr>
        <p:spPr>
          <a:xfrm>
            <a:off x="2166038" y="2400410"/>
            <a:ext cx="1829542" cy="338554"/>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Difference: 21.6%</a:t>
            </a:r>
          </a:p>
        </p:txBody>
      </p:sp>
      <p:sp>
        <p:nvSpPr>
          <p:cNvPr id="68" name="TextBox 67">
            <a:extLst>
              <a:ext uri="{FF2B5EF4-FFF2-40B4-BE49-F238E27FC236}">
                <a16:creationId xmlns:a16="http://schemas.microsoft.com/office/drawing/2014/main" id="{C0BE2CFD-E697-6D42-86F3-3F2BB54F5BC0}"/>
              </a:ext>
            </a:extLst>
          </p:cNvPr>
          <p:cNvSpPr txBox="1"/>
          <p:nvPr/>
        </p:nvSpPr>
        <p:spPr>
          <a:xfrm>
            <a:off x="3953413" y="2791204"/>
            <a:ext cx="1968026" cy="830997"/>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OR: 13.94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(99% Cl: 3.49-55.75)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 &lt; .0001</a:t>
            </a:r>
          </a:p>
        </p:txBody>
      </p:sp>
      <p:sp>
        <p:nvSpPr>
          <p:cNvPr id="69" name="TextBox 68">
            <a:extLst>
              <a:ext uri="{FF2B5EF4-FFF2-40B4-BE49-F238E27FC236}">
                <a16:creationId xmlns:a16="http://schemas.microsoft.com/office/drawing/2014/main" id="{D9472B0B-3A6A-704D-B112-BA2A7F664172}"/>
              </a:ext>
            </a:extLst>
          </p:cNvPr>
          <p:cNvSpPr txBox="1"/>
          <p:nvPr/>
        </p:nvSpPr>
        <p:spPr bwMode="auto">
          <a:xfrm>
            <a:off x="2976845" y="4576944"/>
            <a:ext cx="1960581"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CT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(4/179)</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endParaRPr>
          </a:p>
        </p:txBody>
      </p:sp>
      <p:sp>
        <p:nvSpPr>
          <p:cNvPr id="70" name="TextBox 69">
            <a:extLst>
              <a:ext uri="{FF2B5EF4-FFF2-40B4-BE49-F238E27FC236}">
                <a16:creationId xmlns:a16="http://schemas.microsoft.com/office/drawing/2014/main" id="{0CCE5ED1-2425-8E45-A22A-31A49B62DED0}"/>
              </a:ext>
            </a:extLst>
          </p:cNvPr>
          <p:cNvSpPr txBox="1"/>
          <p:nvPr/>
        </p:nvSpPr>
        <p:spPr bwMode="auto">
          <a:xfrm>
            <a:off x="1289422" y="4576944"/>
            <a:ext cx="1960581"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Nivo + CT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(43/179)</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endParaRPr>
          </a:p>
        </p:txBody>
      </p:sp>
      <p:sp>
        <p:nvSpPr>
          <p:cNvPr id="71" name="TextBox 70">
            <a:extLst>
              <a:ext uri="{FF2B5EF4-FFF2-40B4-BE49-F238E27FC236}">
                <a16:creationId xmlns:a16="http://schemas.microsoft.com/office/drawing/2014/main" id="{FD3DD2E8-99F5-1646-B9C8-0574E739A12F}"/>
              </a:ext>
            </a:extLst>
          </p:cNvPr>
          <p:cNvSpPr txBox="1"/>
          <p:nvPr/>
        </p:nvSpPr>
        <p:spPr bwMode="auto">
          <a:xfrm rot="16200000">
            <a:off x="-35432" y="3076702"/>
            <a:ext cx="1785221" cy="43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pCR Rate (%)</a:t>
            </a:r>
          </a:p>
        </p:txBody>
      </p:sp>
      <p:sp>
        <p:nvSpPr>
          <p:cNvPr id="72" name="TextBox 71">
            <a:extLst>
              <a:ext uri="{FF2B5EF4-FFF2-40B4-BE49-F238E27FC236}">
                <a16:creationId xmlns:a16="http://schemas.microsoft.com/office/drawing/2014/main" id="{31E94694-6656-9245-9FD0-6D5FB831268B}"/>
              </a:ext>
            </a:extLst>
          </p:cNvPr>
          <p:cNvSpPr txBox="1"/>
          <p:nvPr/>
        </p:nvSpPr>
        <p:spPr bwMode="auto">
          <a:xfrm>
            <a:off x="719094" y="4842407"/>
            <a:ext cx="6272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n/N =</a:t>
            </a:r>
          </a:p>
        </p:txBody>
      </p:sp>
      <p:sp>
        <p:nvSpPr>
          <p:cNvPr id="75" name="Freeform: Shape 1">
            <a:extLst>
              <a:ext uri="{FF2B5EF4-FFF2-40B4-BE49-F238E27FC236}">
                <a16:creationId xmlns:a16="http://schemas.microsoft.com/office/drawing/2014/main" id="{33CD8958-7B2C-454A-A12A-A1EC608EAAFE}"/>
              </a:ext>
            </a:extLst>
          </p:cNvPr>
          <p:cNvSpPr/>
          <p:nvPr/>
        </p:nvSpPr>
        <p:spPr bwMode="auto">
          <a:xfrm>
            <a:off x="7381525" y="2453818"/>
            <a:ext cx="3404095" cy="2116190"/>
          </a:xfrm>
          <a:custGeom>
            <a:avLst/>
            <a:gdLst>
              <a:gd name="connsiteX0" fmla="*/ 0 w 3344092"/>
              <a:gd name="connsiteY0" fmla="*/ 0 h 2668089"/>
              <a:gd name="connsiteX1" fmla="*/ 0 w 3344092"/>
              <a:gd name="connsiteY1" fmla="*/ 2668089 h 2668089"/>
              <a:gd name="connsiteX2" fmla="*/ 3344092 w 3344092"/>
              <a:gd name="connsiteY2" fmla="*/ 2668089 h 2668089"/>
            </a:gdLst>
            <a:ahLst/>
            <a:cxnLst>
              <a:cxn ang="0">
                <a:pos x="connsiteX0" y="connsiteY0"/>
              </a:cxn>
              <a:cxn ang="0">
                <a:pos x="connsiteX1" y="connsiteY1"/>
              </a:cxn>
              <a:cxn ang="0">
                <a:pos x="connsiteX2" y="connsiteY2"/>
              </a:cxn>
            </a:cxnLst>
            <a:rect l="l" t="t" r="r" b="b"/>
            <a:pathLst>
              <a:path w="3344092" h="2668089">
                <a:moveTo>
                  <a:pt x="0" y="0"/>
                </a:moveTo>
                <a:lnTo>
                  <a:pt x="0" y="2668089"/>
                </a:lnTo>
                <a:lnTo>
                  <a:pt x="3344092" y="2668089"/>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Helvetica Neue" panose="02000503000000020004" charset="0"/>
            </a:endParaRPr>
          </a:p>
        </p:txBody>
      </p:sp>
      <p:cxnSp>
        <p:nvCxnSpPr>
          <p:cNvPr id="90" name="Straight Connector 89">
            <a:extLst>
              <a:ext uri="{FF2B5EF4-FFF2-40B4-BE49-F238E27FC236}">
                <a16:creationId xmlns:a16="http://schemas.microsoft.com/office/drawing/2014/main" id="{DCA10748-EDA4-1744-AEE7-BCD7EB9CE236}"/>
              </a:ext>
            </a:extLst>
          </p:cNvPr>
          <p:cNvCxnSpPr>
            <a:cxnSpLocks/>
          </p:cNvCxnSpPr>
          <p:nvPr/>
        </p:nvCxnSpPr>
        <p:spPr bwMode="auto">
          <a:xfrm>
            <a:off x="7288438" y="2898522"/>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22D6C1A-43E7-0344-B284-B6AF97E694B7}"/>
              </a:ext>
            </a:extLst>
          </p:cNvPr>
          <p:cNvCxnSpPr>
            <a:cxnSpLocks/>
          </p:cNvCxnSpPr>
          <p:nvPr/>
        </p:nvCxnSpPr>
        <p:spPr bwMode="auto">
          <a:xfrm>
            <a:off x="7288438" y="3308983"/>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9938F23C-6738-0148-A0F8-7EC426E3D4BF}"/>
              </a:ext>
            </a:extLst>
          </p:cNvPr>
          <p:cNvCxnSpPr>
            <a:cxnSpLocks/>
          </p:cNvCxnSpPr>
          <p:nvPr/>
        </p:nvCxnSpPr>
        <p:spPr bwMode="auto">
          <a:xfrm>
            <a:off x="7288438" y="4154156"/>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C99405BB-E1B1-0947-A57F-3AF69A5F6FA6}"/>
              </a:ext>
            </a:extLst>
          </p:cNvPr>
          <p:cNvCxnSpPr>
            <a:cxnSpLocks/>
          </p:cNvCxnSpPr>
          <p:nvPr/>
        </p:nvCxnSpPr>
        <p:spPr bwMode="auto">
          <a:xfrm>
            <a:off x="7288438" y="4573444"/>
            <a:ext cx="101022" cy="0"/>
          </a:xfrm>
          <a:prstGeom prst="line">
            <a:avLst/>
          </a:prstGeom>
          <a:noFill/>
          <a:ln w="28575" cap="flat" cmpd="sng" algn="ctr">
            <a:solidFill>
              <a:schemeClr val="bg1"/>
            </a:solidFill>
            <a:prstDash val="solid"/>
            <a:round/>
            <a:headEnd type="none" w="med" len="med"/>
            <a:tailEnd type="none" w="med" len="med"/>
          </a:ln>
          <a:effectLst/>
        </p:spPr>
      </p:cxnSp>
      <p:sp>
        <p:nvSpPr>
          <p:cNvPr id="95" name="TextBox 94">
            <a:extLst>
              <a:ext uri="{FF2B5EF4-FFF2-40B4-BE49-F238E27FC236}">
                <a16:creationId xmlns:a16="http://schemas.microsoft.com/office/drawing/2014/main" id="{DF9F5A98-AB61-BA45-B304-7F4551273066}"/>
              </a:ext>
            </a:extLst>
          </p:cNvPr>
          <p:cNvSpPr txBox="1"/>
          <p:nvPr/>
        </p:nvSpPr>
        <p:spPr bwMode="auto">
          <a:xfrm>
            <a:off x="6926529" y="3534897"/>
            <a:ext cx="535565" cy="303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20</a:t>
            </a:r>
          </a:p>
        </p:txBody>
      </p:sp>
      <p:sp>
        <p:nvSpPr>
          <p:cNvPr id="97" name="TextBox 96">
            <a:extLst>
              <a:ext uri="{FF2B5EF4-FFF2-40B4-BE49-F238E27FC236}">
                <a16:creationId xmlns:a16="http://schemas.microsoft.com/office/drawing/2014/main" id="{5FB15F4C-0E9C-C540-9C06-FFC2604E311A}"/>
              </a:ext>
            </a:extLst>
          </p:cNvPr>
          <p:cNvSpPr txBox="1"/>
          <p:nvPr/>
        </p:nvSpPr>
        <p:spPr bwMode="auto">
          <a:xfrm>
            <a:off x="6813795" y="4368648"/>
            <a:ext cx="5355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0</a:t>
            </a:r>
          </a:p>
        </p:txBody>
      </p:sp>
      <p:sp>
        <p:nvSpPr>
          <p:cNvPr id="77" name="Rectangle 76">
            <a:extLst>
              <a:ext uri="{FF2B5EF4-FFF2-40B4-BE49-F238E27FC236}">
                <a16:creationId xmlns:a16="http://schemas.microsoft.com/office/drawing/2014/main" id="{551AE51D-F4D1-D44D-A38E-85A0E3AD1F2C}"/>
              </a:ext>
            </a:extLst>
          </p:cNvPr>
          <p:cNvSpPr/>
          <p:nvPr/>
        </p:nvSpPr>
        <p:spPr bwMode="auto">
          <a:xfrm>
            <a:off x="7707933" y="3042712"/>
            <a:ext cx="1005840" cy="15290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sym typeface="Helvetica Neue" panose="02000503000000020004" charset="0"/>
            </a:endParaRPr>
          </a:p>
        </p:txBody>
      </p:sp>
      <p:sp>
        <p:nvSpPr>
          <p:cNvPr id="78" name="Rectangle 77">
            <a:extLst>
              <a:ext uri="{FF2B5EF4-FFF2-40B4-BE49-F238E27FC236}">
                <a16:creationId xmlns:a16="http://schemas.microsoft.com/office/drawing/2014/main" id="{E15689D9-D912-BC40-B70B-7E712599F4E2}"/>
              </a:ext>
            </a:extLst>
          </p:cNvPr>
          <p:cNvSpPr/>
          <p:nvPr/>
        </p:nvSpPr>
        <p:spPr bwMode="auto">
          <a:xfrm>
            <a:off x="9400864" y="4193467"/>
            <a:ext cx="1005840" cy="36903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sym typeface="Helvetica Neue" panose="02000503000000020004" charset="0"/>
            </a:endParaRPr>
          </a:p>
        </p:txBody>
      </p:sp>
      <p:sp>
        <p:nvSpPr>
          <p:cNvPr id="80" name="TextBox 79">
            <a:extLst>
              <a:ext uri="{FF2B5EF4-FFF2-40B4-BE49-F238E27FC236}">
                <a16:creationId xmlns:a16="http://schemas.microsoft.com/office/drawing/2014/main" id="{4063FBB3-3904-7E4A-ABB2-CE26FC95CE65}"/>
              </a:ext>
            </a:extLst>
          </p:cNvPr>
          <p:cNvSpPr txBox="1"/>
          <p:nvPr/>
        </p:nvSpPr>
        <p:spPr>
          <a:xfrm>
            <a:off x="8768781" y="3935355"/>
            <a:ext cx="2521796" cy="338554"/>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8.9%</a:t>
            </a:r>
          </a:p>
        </p:txBody>
      </p:sp>
      <p:sp>
        <p:nvSpPr>
          <p:cNvPr id="81" name="Freeform: Shape 7">
            <a:extLst>
              <a:ext uri="{FF2B5EF4-FFF2-40B4-BE49-F238E27FC236}">
                <a16:creationId xmlns:a16="http://schemas.microsoft.com/office/drawing/2014/main" id="{54CED075-CEC9-DA47-8B73-3F380B4DA427}"/>
              </a:ext>
            </a:extLst>
          </p:cNvPr>
          <p:cNvSpPr/>
          <p:nvPr/>
        </p:nvSpPr>
        <p:spPr bwMode="auto">
          <a:xfrm>
            <a:off x="8226939" y="2663930"/>
            <a:ext cx="1705773" cy="1271425"/>
          </a:xfrm>
          <a:custGeom>
            <a:avLst/>
            <a:gdLst>
              <a:gd name="connsiteX0" fmla="*/ 0 w 1664262"/>
              <a:gd name="connsiteY0" fmla="*/ 307497 h 1836892"/>
              <a:gd name="connsiteX1" fmla="*/ 0 w 1664262"/>
              <a:gd name="connsiteY1" fmla="*/ 0 h 1836892"/>
              <a:gd name="connsiteX2" fmla="*/ 1664262 w 1664262"/>
              <a:gd name="connsiteY2" fmla="*/ 0 h 1836892"/>
              <a:gd name="connsiteX3" fmla="*/ 1664262 w 1664262"/>
              <a:gd name="connsiteY3" fmla="*/ 1836892 h 1836892"/>
            </a:gdLst>
            <a:ahLst/>
            <a:cxnLst>
              <a:cxn ang="0">
                <a:pos x="connsiteX0" y="connsiteY0"/>
              </a:cxn>
              <a:cxn ang="0">
                <a:pos x="connsiteX1" y="connsiteY1"/>
              </a:cxn>
              <a:cxn ang="0">
                <a:pos x="connsiteX2" y="connsiteY2"/>
              </a:cxn>
              <a:cxn ang="0">
                <a:pos x="connsiteX3" y="connsiteY3"/>
              </a:cxn>
            </a:cxnLst>
            <a:rect l="l" t="t" r="r" b="b"/>
            <a:pathLst>
              <a:path w="1664262" h="1836892">
                <a:moveTo>
                  <a:pt x="0" y="307497"/>
                </a:moveTo>
                <a:lnTo>
                  <a:pt x="0" y="0"/>
                </a:lnTo>
                <a:lnTo>
                  <a:pt x="1664262" y="0"/>
                </a:lnTo>
                <a:lnTo>
                  <a:pt x="1664262" y="183689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Helvetica Neue" panose="02000503000000020004" charset="0"/>
            </a:endParaRPr>
          </a:p>
        </p:txBody>
      </p:sp>
      <p:sp>
        <p:nvSpPr>
          <p:cNvPr id="82" name="TextBox 81">
            <a:extLst>
              <a:ext uri="{FF2B5EF4-FFF2-40B4-BE49-F238E27FC236}">
                <a16:creationId xmlns:a16="http://schemas.microsoft.com/office/drawing/2014/main" id="{F5172A6E-AA66-2B48-8706-031587654238}"/>
              </a:ext>
            </a:extLst>
          </p:cNvPr>
          <p:cNvSpPr txBox="1"/>
          <p:nvPr/>
        </p:nvSpPr>
        <p:spPr>
          <a:xfrm>
            <a:off x="8165054" y="2380269"/>
            <a:ext cx="1829542" cy="338554"/>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Difference: 27.9%</a:t>
            </a:r>
          </a:p>
        </p:txBody>
      </p:sp>
      <p:sp>
        <p:nvSpPr>
          <p:cNvPr id="83" name="TextBox 82">
            <a:extLst>
              <a:ext uri="{FF2B5EF4-FFF2-40B4-BE49-F238E27FC236}">
                <a16:creationId xmlns:a16="http://schemas.microsoft.com/office/drawing/2014/main" id="{53296C1C-A88E-7647-B0DD-AAD5D4638B2C}"/>
              </a:ext>
            </a:extLst>
          </p:cNvPr>
          <p:cNvSpPr txBox="1"/>
          <p:nvPr/>
        </p:nvSpPr>
        <p:spPr>
          <a:xfrm>
            <a:off x="9952429" y="2771063"/>
            <a:ext cx="1968026" cy="584775"/>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OR: 5.70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(99% Cl: 3.16-10.26)</a:t>
            </a:r>
          </a:p>
        </p:txBody>
      </p:sp>
      <p:sp>
        <p:nvSpPr>
          <p:cNvPr id="84" name="TextBox 83">
            <a:extLst>
              <a:ext uri="{FF2B5EF4-FFF2-40B4-BE49-F238E27FC236}">
                <a16:creationId xmlns:a16="http://schemas.microsoft.com/office/drawing/2014/main" id="{430DAEA6-D7E9-CA4B-A7F7-A7850DF956B7}"/>
              </a:ext>
            </a:extLst>
          </p:cNvPr>
          <p:cNvSpPr txBox="1"/>
          <p:nvPr/>
        </p:nvSpPr>
        <p:spPr bwMode="auto">
          <a:xfrm>
            <a:off x="8975861" y="4556803"/>
            <a:ext cx="1960581"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CT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(16/179)</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endParaRPr>
          </a:p>
        </p:txBody>
      </p:sp>
      <p:sp>
        <p:nvSpPr>
          <p:cNvPr id="85" name="TextBox 84">
            <a:extLst>
              <a:ext uri="{FF2B5EF4-FFF2-40B4-BE49-F238E27FC236}">
                <a16:creationId xmlns:a16="http://schemas.microsoft.com/office/drawing/2014/main" id="{2CD6E49B-2193-E045-A71B-93970E87C7F6}"/>
              </a:ext>
            </a:extLst>
          </p:cNvPr>
          <p:cNvSpPr txBox="1"/>
          <p:nvPr/>
        </p:nvSpPr>
        <p:spPr bwMode="auto">
          <a:xfrm>
            <a:off x="7288438" y="4556803"/>
            <a:ext cx="1960581"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Nivo + CT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(66/179)</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endParaRPr>
          </a:p>
        </p:txBody>
      </p:sp>
      <p:sp>
        <p:nvSpPr>
          <p:cNvPr id="86" name="TextBox 85">
            <a:extLst>
              <a:ext uri="{FF2B5EF4-FFF2-40B4-BE49-F238E27FC236}">
                <a16:creationId xmlns:a16="http://schemas.microsoft.com/office/drawing/2014/main" id="{2FC123D4-E7FE-054E-B589-3EA8FDC1BED7}"/>
              </a:ext>
            </a:extLst>
          </p:cNvPr>
          <p:cNvSpPr txBox="1"/>
          <p:nvPr/>
        </p:nvSpPr>
        <p:spPr bwMode="auto">
          <a:xfrm rot="16200000">
            <a:off x="5953536" y="3088213"/>
            <a:ext cx="1785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MPR Rate (%)</a:t>
            </a:r>
          </a:p>
        </p:txBody>
      </p:sp>
      <p:sp>
        <p:nvSpPr>
          <p:cNvPr id="87" name="TextBox 86">
            <a:extLst>
              <a:ext uri="{FF2B5EF4-FFF2-40B4-BE49-F238E27FC236}">
                <a16:creationId xmlns:a16="http://schemas.microsoft.com/office/drawing/2014/main" id="{480E9EE1-B8A8-EC42-BFC9-6B08BAEC333E}"/>
              </a:ext>
            </a:extLst>
          </p:cNvPr>
          <p:cNvSpPr txBox="1"/>
          <p:nvPr/>
        </p:nvSpPr>
        <p:spPr bwMode="auto">
          <a:xfrm>
            <a:off x="6718110" y="4842407"/>
            <a:ext cx="6272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n/N =</a:t>
            </a:r>
          </a:p>
        </p:txBody>
      </p:sp>
      <p:sp>
        <p:nvSpPr>
          <p:cNvPr id="98" name="TextBox 97">
            <a:extLst>
              <a:ext uri="{FF2B5EF4-FFF2-40B4-BE49-F238E27FC236}">
                <a16:creationId xmlns:a16="http://schemas.microsoft.com/office/drawing/2014/main" id="{12EDE05F-3F51-0645-BE59-A635C3338A53}"/>
              </a:ext>
            </a:extLst>
          </p:cNvPr>
          <p:cNvSpPr txBox="1"/>
          <p:nvPr/>
        </p:nvSpPr>
        <p:spPr bwMode="auto">
          <a:xfrm>
            <a:off x="6926529" y="3121428"/>
            <a:ext cx="5355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30</a:t>
            </a:r>
          </a:p>
        </p:txBody>
      </p:sp>
      <p:cxnSp>
        <p:nvCxnSpPr>
          <p:cNvPr id="99" name="Straight Connector 98">
            <a:extLst>
              <a:ext uri="{FF2B5EF4-FFF2-40B4-BE49-F238E27FC236}">
                <a16:creationId xmlns:a16="http://schemas.microsoft.com/office/drawing/2014/main" id="{6A62859C-FE46-C042-ABA4-F8DE5F2AA27A}"/>
              </a:ext>
            </a:extLst>
          </p:cNvPr>
          <p:cNvCxnSpPr>
            <a:cxnSpLocks/>
          </p:cNvCxnSpPr>
          <p:nvPr/>
        </p:nvCxnSpPr>
        <p:spPr bwMode="auto">
          <a:xfrm>
            <a:off x="7282120" y="2463285"/>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3148256B-24E3-514B-B82D-1D394F19D377}"/>
              </a:ext>
            </a:extLst>
          </p:cNvPr>
          <p:cNvCxnSpPr>
            <a:cxnSpLocks/>
          </p:cNvCxnSpPr>
          <p:nvPr/>
        </p:nvCxnSpPr>
        <p:spPr bwMode="auto">
          <a:xfrm>
            <a:off x="7280503" y="3711570"/>
            <a:ext cx="101022" cy="0"/>
          </a:xfrm>
          <a:prstGeom prst="line">
            <a:avLst/>
          </a:prstGeom>
          <a:noFill/>
          <a:ln w="28575" cap="flat" cmpd="sng" algn="ctr">
            <a:solidFill>
              <a:schemeClr val="bg1"/>
            </a:solidFill>
            <a:prstDash val="solid"/>
            <a:round/>
            <a:headEnd type="none" w="med" len="med"/>
            <a:tailEnd type="none" w="med" len="med"/>
          </a:ln>
          <a:effectLst/>
        </p:spPr>
      </p:cxn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1" name="Straight Connector 390">
            <a:extLst>
              <a:ext uri="{FF2B5EF4-FFF2-40B4-BE49-F238E27FC236}">
                <a16:creationId xmlns:a16="http://schemas.microsoft.com/office/drawing/2014/main" id="{D17CAF2D-20C5-4530-8236-B402989DD099}"/>
              </a:ext>
            </a:extLst>
          </p:cNvPr>
          <p:cNvCxnSpPr>
            <a:cxnSpLocks/>
          </p:cNvCxnSpPr>
          <p:nvPr/>
        </p:nvCxnSpPr>
        <p:spPr bwMode="auto">
          <a:xfrm>
            <a:off x="7740300" y="1842430"/>
            <a:ext cx="0" cy="31905"/>
          </a:xfrm>
          <a:prstGeom prst="line">
            <a:avLst/>
          </a:prstGeom>
          <a:noFill/>
          <a:ln w="57150" cap="flat" cmpd="sng" algn="ctr">
            <a:solidFill>
              <a:schemeClr val="accent3"/>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8095ECB8-534F-4146-B74F-A6BF5DA01C1E}"/>
              </a:ext>
            </a:extLst>
          </p:cNvPr>
          <p:cNvCxnSpPr>
            <a:cxnSpLocks/>
          </p:cNvCxnSpPr>
          <p:nvPr/>
        </p:nvCxnSpPr>
        <p:spPr bwMode="auto">
          <a:xfrm>
            <a:off x="7811184" y="1842120"/>
            <a:ext cx="0" cy="45720"/>
          </a:xfrm>
          <a:prstGeom prst="line">
            <a:avLst/>
          </a:prstGeom>
          <a:noFill/>
          <a:ln w="57150"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031418F6-62AA-49E7-AB0C-4BECE5151939}"/>
              </a:ext>
            </a:extLst>
          </p:cNvPr>
          <p:cNvCxnSpPr>
            <a:cxnSpLocks/>
          </p:cNvCxnSpPr>
          <p:nvPr/>
        </p:nvCxnSpPr>
        <p:spPr bwMode="auto">
          <a:xfrm>
            <a:off x="7882069" y="1854503"/>
            <a:ext cx="0" cy="71347"/>
          </a:xfrm>
          <a:prstGeom prst="line">
            <a:avLst/>
          </a:prstGeom>
          <a:noFill/>
          <a:ln w="57150"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513500F6-B6AE-4CB5-B2EA-5B78B78E61EC}"/>
              </a:ext>
            </a:extLst>
          </p:cNvPr>
          <p:cNvCxnSpPr>
            <a:cxnSpLocks/>
          </p:cNvCxnSpPr>
          <p:nvPr/>
        </p:nvCxnSpPr>
        <p:spPr bwMode="auto">
          <a:xfrm>
            <a:off x="7952953" y="1854503"/>
            <a:ext cx="0" cy="71347"/>
          </a:xfrm>
          <a:prstGeom prst="line">
            <a:avLst/>
          </a:prstGeom>
          <a:noFill/>
          <a:ln w="57150" cap="flat" cmpd="sng" algn="ctr">
            <a:solidFill>
              <a:schemeClr val="accent3"/>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26C81D0C-DE1D-45D3-B4CB-CCFA472D59D3}"/>
              </a:ext>
            </a:extLst>
          </p:cNvPr>
          <p:cNvCxnSpPr>
            <a:cxnSpLocks/>
          </p:cNvCxnSpPr>
          <p:nvPr/>
        </p:nvCxnSpPr>
        <p:spPr bwMode="auto">
          <a:xfrm>
            <a:off x="8023838" y="1855237"/>
            <a:ext cx="0" cy="70613"/>
          </a:xfrm>
          <a:prstGeom prst="line">
            <a:avLst/>
          </a:prstGeom>
          <a:noFill/>
          <a:ln w="57150"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643CBC1F-B3C7-41EE-B348-53A5E7E96633}"/>
              </a:ext>
            </a:extLst>
          </p:cNvPr>
          <p:cNvCxnSpPr>
            <a:cxnSpLocks/>
          </p:cNvCxnSpPr>
          <p:nvPr/>
        </p:nvCxnSpPr>
        <p:spPr bwMode="auto">
          <a:xfrm>
            <a:off x="8094722" y="1862123"/>
            <a:ext cx="0" cy="63727"/>
          </a:xfrm>
          <a:prstGeom prst="line">
            <a:avLst/>
          </a:prstGeom>
          <a:noFill/>
          <a:ln w="57150" cap="flat" cmpd="sng" algn="ctr">
            <a:solidFill>
              <a:schemeClr val="accent3"/>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3867D70E-6E88-43C1-A081-FEC6A3E57214}"/>
              </a:ext>
            </a:extLst>
          </p:cNvPr>
          <p:cNvCxnSpPr>
            <a:cxnSpLocks/>
          </p:cNvCxnSpPr>
          <p:nvPr/>
        </p:nvCxnSpPr>
        <p:spPr bwMode="auto">
          <a:xfrm>
            <a:off x="8165607" y="1854503"/>
            <a:ext cx="0" cy="91715"/>
          </a:xfrm>
          <a:prstGeom prst="line">
            <a:avLst/>
          </a:prstGeom>
          <a:noFill/>
          <a:ln w="57150" cap="flat" cmpd="sng" algn="ctr">
            <a:solidFill>
              <a:schemeClr val="accent3"/>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646131D3-9278-461A-A8AA-E14F77E1091C}"/>
              </a:ext>
            </a:extLst>
          </p:cNvPr>
          <p:cNvCxnSpPr>
            <a:cxnSpLocks/>
          </p:cNvCxnSpPr>
          <p:nvPr/>
        </p:nvCxnSpPr>
        <p:spPr bwMode="auto">
          <a:xfrm>
            <a:off x="8236491" y="1858921"/>
            <a:ext cx="0" cy="91107"/>
          </a:xfrm>
          <a:prstGeom prst="line">
            <a:avLst/>
          </a:prstGeom>
          <a:noFill/>
          <a:ln w="57150"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2B260CAE-4019-452F-AF88-28483DF03251}"/>
              </a:ext>
            </a:extLst>
          </p:cNvPr>
          <p:cNvCxnSpPr>
            <a:cxnSpLocks/>
          </p:cNvCxnSpPr>
          <p:nvPr/>
        </p:nvCxnSpPr>
        <p:spPr bwMode="auto">
          <a:xfrm>
            <a:off x="8307375" y="1853775"/>
            <a:ext cx="0" cy="124532"/>
          </a:xfrm>
          <a:prstGeom prst="line">
            <a:avLst/>
          </a:prstGeom>
          <a:noFill/>
          <a:ln w="57150"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1B761220-257A-4E7B-8F78-D097F5BA00E9}"/>
              </a:ext>
            </a:extLst>
          </p:cNvPr>
          <p:cNvCxnSpPr>
            <a:cxnSpLocks/>
          </p:cNvCxnSpPr>
          <p:nvPr/>
        </p:nvCxnSpPr>
        <p:spPr bwMode="auto">
          <a:xfrm>
            <a:off x="8378260" y="1862123"/>
            <a:ext cx="0" cy="137160"/>
          </a:xfrm>
          <a:prstGeom prst="line">
            <a:avLst/>
          </a:prstGeom>
          <a:noFill/>
          <a:ln w="57150" cap="flat" cmpd="sng" algn="ctr">
            <a:solidFill>
              <a:schemeClr val="accent3"/>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35219100-7738-4359-B268-9B6E93586178}"/>
              </a:ext>
            </a:extLst>
          </p:cNvPr>
          <p:cNvCxnSpPr>
            <a:cxnSpLocks/>
          </p:cNvCxnSpPr>
          <p:nvPr/>
        </p:nvCxnSpPr>
        <p:spPr bwMode="auto">
          <a:xfrm>
            <a:off x="8449144" y="1862905"/>
            <a:ext cx="0" cy="148091"/>
          </a:xfrm>
          <a:prstGeom prst="line">
            <a:avLst/>
          </a:prstGeom>
          <a:noFill/>
          <a:ln w="57150"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DF0161FF-18A2-46BE-9D23-45C2DD2E197D}"/>
              </a:ext>
            </a:extLst>
          </p:cNvPr>
          <p:cNvCxnSpPr>
            <a:cxnSpLocks/>
          </p:cNvCxnSpPr>
          <p:nvPr/>
        </p:nvCxnSpPr>
        <p:spPr bwMode="auto">
          <a:xfrm>
            <a:off x="8520029" y="1862123"/>
            <a:ext cx="0" cy="148873"/>
          </a:xfrm>
          <a:prstGeom prst="line">
            <a:avLst/>
          </a:prstGeom>
          <a:noFill/>
          <a:ln w="57150"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C51BAF92-2650-4E59-8629-3E7B44871735}"/>
              </a:ext>
            </a:extLst>
          </p:cNvPr>
          <p:cNvCxnSpPr>
            <a:cxnSpLocks/>
          </p:cNvCxnSpPr>
          <p:nvPr/>
        </p:nvCxnSpPr>
        <p:spPr bwMode="auto">
          <a:xfrm>
            <a:off x="8590913" y="1857618"/>
            <a:ext cx="0" cy="186239"/>
          </a:xfrm>
          <a:prstGeom prst="line">
            <a:avLst/>
          </a:prstGeom>
          <a:noFill/>
          <a:ln w="57150" cap="flat" cmpd="sng" algn="ctr">
            <a:solidFill>
              <a:schemeClr val="accent3"/>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4482CE7F-E3BA-4E82-A860-B8DDAF2C7707}"/>
              </a:ext>
            </a:extLst>
          </p:cNvPr>
          <p:cNvCxnSpPr>
            <a:cxnSpLocks/>
          </p:cNvCxnSpPr>
          <p:nvPr/>
        </p:nvCxnSpPr>
        <p:spPr bwMode="auto">
          <a:xfrm>
            <a:off x="8661798" y="1857618"/>
            <a:ext cx="0" cy="186239"/>
          </a:xfrm>
          <a:prstGeom prst="line">
            <a:avLst/>
          </a:prstGeom>
          <a:noFill/>
          <a:ln w="57150"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69CD443D-2852-41AF-9DE7-AD9582B441B1}"/>
              </a:ext>
            </a:extLst>
          </p:cNvPr>
          <p:cNvCxnSpPr>
            <a:cxnSpLocks/>
          </p:cNvCxnSpPr>
          <p:nvPr/>
        </p:nvCxnSpPr>
        <p:spPr bwMode="auto">
          <a:xfrm>
            <a:off x="8732682" y="1845063"/>
            <a:ext cx="0" cy="207580"/>
          </a:xfrm>
          <a:prstGeom prst="line">
            <a:avLst/>
          </a:prstGeom>
          <a:noFill/>
          <a:ln w="57150" cap="flat" cmpd="sng" algn="ctr">
            <a:solidFill>
              <a:schemeClr val="accent3"/>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2D0B022F-DB39-40CB-8385-5EBCEEE86E4F}"/>
              </a:ext>
            </a:extLst>
          </p:cNvPr>
          <p:cNvCxnSpPr>
            <a:cxnSpLocks/>
          </p:cNvCxnSpPr>
          <p:nvPr/>
        </p:nvCxnSpPr>
        <p:spPr bwMode="auto">
          <a:xfrm>
            <a:off x="8803566" y="1851825"/>
            <a:ext cx="0" cy="243327"/>
          </a:xfrm>
          <a:prstGeom prst="line">
            <a:avLst/>
          </a:prstGeom>
          <a:noFill/>
          <a:ln w="57150" cap="flat" cmpd="sng" algn="ctr">
            <a:solidFill>
              <a:schemeClr val="accent3"/>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E8D7EDF9-F7B3-460A-AA68-9E79839F9835}"/>
              </a:ext>
            </a:extLst>
          </p:cNvPr>
          <p:cNvCxnSpPr>
            <a:cxnSpLocks/>
          </p:cNvCxnSpPr>
          <p:nvPr/>
        </p:nvCxnSpPr>
        <p:spPr bwMode="auto">
          <a:xfrm>
            <a:off x="8874451" y="1851825"/>
            <a:ext cx="0" cy="243327"/>
          </a:xfrm>
          <a:prstGeom prst="line">
            <a:avLst/>
          </a:prstGeom>
          <a:noFill/>
          <a:ln w="57150" cap="flat" cmpd="sng" algn="ctr">
            <a:solidFill>
              <a:schemeClr val="accent3"/>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EAF30346-D6FC-43B4-9162-6FFCFDA2B523}"/>
              </a:ext>
            </a:extLst>
          </p:cNvPr>
          <p:cNvCxnSpPr>
            <a:cxnSpLocks/>
          </p:cNvCxnSpPr>
          <p:nvPr/>
        </p:nvCxnSpPr>
        <p:spPr bwMode="auto">
          <a:xfrm>
            <a:off x="8945335" y="1845001"/>
            <a:ext cx="0" cy="269035"/>
          </a:xfrm>
          <a:prstGeom prst="line">
            <a:avLst/>
          </a:prstGeom>
          <a:noFill/>
          <a:ln w="57150" cap="flat" cmpd="sng" algn="ctr">
            <a:solidFill>
              <a:schemeClr val="accent3"/>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9845A3F2-C83D-4E07-AE64-AEE51B3C667F}"/>
              </a:ext>
            </a:extLst>
          </p:cNvPr>
          <p:cNvCxnSpPr>
            <a:cxnSpLocks/>
          </p:cNvCxnSpPr>
          <p:nvPr/>
        </p:nvCxnSpPr>
        <p:spPr bwMode="auto">
          <a:xfrm>
            <a:off x="9016220" y="1855965"/>
            <a:ext cx="0" cy="318532"/>
          </a:xfrm>
          <a:prstGeom prst="line">
            <a:avLst/>
          </a:prstGeom>
          <a:noFill/>
          <a:ln w="57150" cap="flat" cmpd="sng" algn="ctr">
            <a:solidFill>
              <a:schemeClr val="accent3"/>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860B5BA3-87E0-47B2-9353-EA77DAE951C1}"/>
              </a:ext>
            </a:extLst>
          </p:cNvPr>
          <p:cNvCxnSpPr>
            <a:cxnSpLocks/>
          </p:cNvCxnSpPr>
          <p:nvPr/>
        </p:nvCxnSpPr>
        <p:spPr bwMode="auto">
          <a:xfrm>
            <a:off x="9087104" y="1856206"/>
            <a:ext cx="0" cy="318291"/>
          </a:xfrm>
          <a:prstGeom prst="line">
            <a:avLst/>
          </a:prstGeom>
          <a:noFill/>
          <a:ln w="57150" cap="flat" cmpd="sng" algn="ctr">
            <a:solidFill>
              <a:schemeClr val="accent3"/>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72E8EE33-48BF-4D2E-8901-1729DF60B196}"/>
              </a:ext>
            </a:extLst>
          </p:cNvPr>
          <p:cNvCxnSpPr>
            <a:cxnSpLocks/>
          </p:cNvCxnSpPr>
          <p:nvPr/>
        </p:nvCxnSpPr>
        <p:spPr bwMode="auto">
          <a:xfrm>
            <a:off x="9157989" y="1865411"/>
            <a:ext cx="0" cy="324774"/>
          </a:xfrm>
          <a:prstGeom prst="line">
            <a:avLst/>
          </a:prstGeom>
          <a:noFill/>
          <a:ln w="57150" cap="flat" cmpd="sng" algn="ctr">
            <a:solidFill>
              <a:schemeClr val="accent3"/>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EA49598A-52A8-4546-A474-C7C41BD3FFE5}"/>
              </a:ext>
            </a:extLst>
          </p:cNvPr>
          <p:cNvCxnSpPr>
            <a:cxnSpLocks/>
          </p:cNvCxnSpPr>
          <p:nvPr/>
        </p:nvCxnSpPr>
        <p:spPr bwMode="auto">
          <a:xfrm>
            <a:off x="9228873" y="1856934"/>
            <a:ext cx="0" cy="391069"/>
          </a:xfrm>
          <a:prstGeom prst="line">
            <a:avLst/>
          </a:prstGeom>
          <a:noFill/>
          <a:ln w="57150" cap="flat" cmpd="sng" algn="ctr">
            <a:solidFill>
              <a:schemeClr val="accent3"/>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45D0B93A-A33B-4CB2-AF31-82C0D1656117}"/>
              </a:ext>
            </a:extLst>
          </p:cNvPr>
          <p:cNvCxnSpPr>
            <a:cxnSpLocks/>
          </p:cNvCxnSpPr>
          <p:nvPr/>
        </p:nvCxnSpPr>
        <p:spPr bwMode="auto">
          <a:xfrm>
            <a:off x="9299758" y="1857211"/>
            <a:ext cx="0" cy="425722"/>
          </a:xfrm>
          <a:prstGeom prst="line">
            <a:avLst/>
          </a:prstGeom>
          <a:noFill/>
          <a:ln w="57150" cap="flat" cmpd="sng" algn="ctr">
            <a:solidFill>
              <a:schemeClr val="accent3"/>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5DD6B204-BC7C-43DA-9EEA-EF3EB90CD1BE}"/>
              </a:ext>
            </a:extLst>
          </p:cNvPr>
          <p:cNvCxnSpPr>
            <a:cxnSpLocks/>
          </p:cNvCxnSpPr>
          <p:nvPr/>
        </p:nvCxnSpPr>
        <p:spPr bwMode="auto">
          <a:xfrm>
            <a:off x="9370642" y="1862123"/>
            <a:ext cx="0" cy="474927"/>
          </a:xfrm>
          <a:prstGeom prst="line">
            <a:avLst/>
          </a:prstGeom>
          <a:noFill/>
          <a:ln w="57150" cap="flat" cmpd="sng" algn="ctr">
            <a:solidFill>
              <a:schemeClr val="accent3"/>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A974E02A-E1E4-411E-BF3E-6BF2EA2530D4}"/>
              </a:ext>
            </a:extLst>
          </p:cNvPr>
          <p:cNvCxnSpPr>
            <a:cxnSpLocks/>
          </p:cNvCxnSpPr>
          <p:nvPr/>
        </p:nvCxnSpPr>
        <p:spPr bwMode="auto">
          <a:xfrm>
            <a:off x="9441526" y="1855237"/>
            <a:ext cx="0" cy="481813"/>
          </a:xfrm>
          <a:prstGeom prst="line">
            <a:avLst/>
          </a:prstGeom>
          <a:noFill/>
          <a:ln w="57150" cap="flat" cmpd="sng" algn="ctr">
            <a:solidFill>
              <a:schemeClr val="accent3"/>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EF74BAF8-9F06-46CB-A65B-FABCA33550BC}"/>
              </a:ext>
            </a:extLst>
          </p:cNvPr>
          <p:cNvCxnSpPr>
            <a:cxnSpLocks/>
          </p:cNvCxnSpPr>
          <p:nvPr/>
        </p:nvCxnSpPr>
        <p:spPr bwMode="auto">
          <a:xfrm>
            <a:off x="9512411" y="1860623"/>
            <a:ext cx="0" cy="512064"/>
          </a:xfrm>
          <a:prstGeom prst="line">
            <a:avLst/>
          </a:prstGeom>
          <a:noFill/>
          <a:ln w="57150" cap="flat" cmpd="sng" algn="ctr">
            <a:solidFill>
              <a:schemeClr val="accent3"/>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38791999-A87E-413A-91EA-7B00CE123162}"/>
              </a:ext>
            </a:extLst>
          </p:cNvPr>
          <p:cNvCxnSpPr>
            <a:cxnSpLocks/>
          </p:cNvCxnSpPr>
          <p:nvPr/>
        </p:nvCxnSpPr>
        <p:spPr bwMode="auto">
          <a:xfrm>
            <a:off x="9583295" y="1855237"/>
            <a:ext cx="0" cy="561251"/>
          </a:xfrm>
          <a:prstGeom prst="line">
            <a:avLst/>
          </a:prstGeom>
          <a:noFill/>
          <a:ln w="57150" cap="flat" cmpd="sng" algn="ctr">
            <a:solidFill>
              <a:schemeClr val="accent3"/>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B26BCA4E-109F-4350-977D-C49CB3462939}"/>
              </a:ext>
            </a:extLst>
          </p:cNvPr>
          <p:cNvCxnSpPr>
            <a:cxnSpLocks/>
          </p:cNvCxnSpPr>
          <p:nvPr/>
        </p:nvCxnSpPr>
        <p:spPr bwMode="auto">
          <a:xfrm>
            <a:off x="9654180" y="1862123"/>
            <a:ext cx="0" cy="554365"/>
          </a:xfrm>
          <a:prstGeom prst="line">
            <a:avLst/>
          </a:prstGeom>
          <a:noFill/>
          <a:ln w="57150" cap="flat" cmpd="sng" algn="ctr">
            <a:solidFill>
              <a:schemeClr val="accent3"/>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5DB94804-F847-486E-AFD8-F1F80DDD4478}"/>
              </a:ext>
            </a:extLst>
          </p:cNvPr>
          <p:cNvCxnSpPr>
            <a:cxnSpLocks/>
          </p:cNvCxnSpPr>
          <p:nvPr/>
        </p:nvCxnSpPr>
        <p:spPr bwMode="auto">
          <a:xfrm>
            <a:off x="9725064" y="1863391"/>
            <a:ext cx="0" cy="553097"/>
          </a:xfrm>
          <a:prstGeom prst="line">
            <a:avLst/>
          </a:prstGeom>
          <a:noFill/>
          <a:ln w="57150" cap="flat" cmpd="sng" algn="ctr">
            <a:solidFill>
              <a:schemeClr val="accent3"/>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6003A638-1B86-4E2F-9777-7FEFCC5CD2F4}"/>
              </a:ext>
            </a:extLst>
          </p:cNvPr>
          <p:cNvCxnSpPr>
            <a:cxnSpLocks/>
          </p:cNvCxnSpPr>
          <p:nvPr/>
        </p:nvCxnSpPr>
        <p:spPr bwMode="auto">
          <a:xfrm>
            <a:off x="9795949" y="1864056"/>
            <a:ext cx="0" cy="631870"/>
          </a:xfrm>
          <a:prstGeom prst="line">
            <a:avLst/>
          </a:prstGeom>
          <a:noFill/>
          <a:ln w="57150" cap="flat" cmpd="sng" algn="ctr">
            <a:solidFill>
              <a:schemeClr val="accent3"/>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3C1996C6-244B-4CF2-8615-97AE2D9E1A48}"/>
              </a:ext>
            </a:extLst>
          </p:cNvPr>
          <p:cNvCxnSpPr>
            <a:cxnSpLocks/>
          </p:cNvCxnSpPr>
          <p:nvPr/>
        </p:nvCxnSpPr>
        <p:spPr bwMode="auto">
          <a:xfrm>
            <a:off x="9866833" y="1864056"/>
            <a:ext cx="0" cy="790274"/>
          </a:xfrm>
          <a:prstGeom prst="line">
            <a:avLst/>
          </a:prstGeom>
          <a:noFill/>
          <a:ln w="57150" cap="flat" cmpd="sng" algn="ctr">
            <a:solidFill>
              <a:schemeClr val="accent3"/>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DF7E4E8A-042E-4CA5-8FE1-63C08B09862C}"/>
              </a:ext>
            </a:extLst>
          </p:cNvPr>
          <p:cNvCxnSpPr>
            <a:cxnSpLocks/>
          </p:cNvCxnSpPr>
          <p:nvPr/>
        </p:nvCxnSpPr>
        <p:spPr bwMode="auto">
          <a:xfrm>
            <a:off x="9937717" y="1866437"/>
            <a:ext cx="0" cy="953300"/>
          </a:xfrm>
          <a:prstGeom prst="line">
            <a:avLst/>
          </a:prstGeom>
          <a:noFill/>
          <a:ln w="57150" cap="flat" cmpd="sng" algn="ctr">
            <a:solidFill>
              <a:schemeClr val="accent3"/>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4F84E28F-DC17-4AE1-9551-8AF7E718260E}"/>
              </a:ext>
            </a:extLst>
          </p:cNvPr>
          <p:cNvCxnSpPr>
            <a:cxnSpLocks/>
          </p:cNvCxnSpPr>
          <p:nvPr/>
        </p:nvCxnSpPr>
        <p:spPr bwMode="auto">
          <a:xfrm>
            <a:off x="10008602" y="1866437"/>
            <a:ext cx="0" cy="953300"/>
          </a:xfrm>
          <a:prstGeom prst="line">
            <a:avLst/>
          </a:prstGeom>
          <a:noFill/>
          <a:ln w="57150" cap="flat" cmpd="sng" algn="ctr">
            <a:solidFill>
              <a:schemeClr val="accent3"/>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A07C0783-D1B8-48AC-9070-647F288BA5C2}"/>
              </a:ext>
            </a:extLst>
          </p:cNvPr>
          <p:cNvCxnSpPr>
            <a:cxnSpLocks/>
          </p:cNvCxnSpPr>
          <p:nvPr/>
        </p:nvCxnSpPr>
        <p:spPr bwMode="auto">
          <a:xfrm>
            <a:off x="10079486" y="1864056"/>
            <a:ext cx="0" cy="1111212"/>
          </a:xfrm>
          <a:prstGeom prst="line">
            <a:avLst/>
          </a:prstGeom>
          <a:noFill/>
          <a:ln w="57150" cap="flat" cmpd="sng" algn="ctr">
            <a:solidFill>
              <a:schemeClr val="accent3"/>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ED81CF1E-4CA4-44F0-8843-AAE7A435FDEE}"/>
              </a:ext>
            </a:extLst>
          </p:cNvPr>
          <p:cNvCxnSpPr>
            <a:cxnSpLocks/>
          </p:cNvCxnSpPr>
          <p:nvPr/>
        </p:nvCxnSpPr>
        <p:spPr bwMode="auto">
          <a:xfrm>
            <a:off x="10150371" y="1864056"/>
            <a:ext cx="0" cy="1111212"/>
          </a:xfrm>
          <a:prstGeom prst="line">
            <a:avLst/>
          </a:prstGeom>
          <a:noFill/>
          <a:ln w="57150" cap="flat" cmpd="sng" algn="ctr">
            <a:solidFill>
              <a:schemeClr val="accent3"/>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6851A9A6-CF07-4D09-A5EC-B79D1A40FE33}"/>
              </a:ext>
            </a:extLst>
          </p:cNvPr>
          <p:cNvCxnSpPr>
            <a:cxnSpLocks/>
          </p:cNvCxnSpPr>
          <p:nvPr/>
        </p:nvCxnSpPr>
        <p:spPr bwMode="auto">
          <a:xfrm>
            <a:off x="10221255" y="1853819"/>
            <a:ext cx="0" cy="1207008"/>
          </a:xfrm>
          <a:prstGeom prst="line">
            <a:avLst/>
          </a:prstGeom>
          <a:noFill/>
          <a:ln w="57150" cap="flat" cmpd="sng" algn="ctr">
            <a:solidFill>
              <a:schemeClr val="accent3"/>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B4E6A948-81AF-4D7D-9115-A70DB454F13C}"/>
              </a:ext>
            </a:extLst>
          </p:cNvPr>
          <p:cNvCxnSpPr>
            <a:cxnSpLocks/>
          </p:cNvCxnSpPr>
          <p:nvPr/>
        </p:nvCxnSpPr>
        <p:spPr bwMode="auto">
          <a:xfrm>
            <a:off x="10292140" y="1864056"/>
            <a:ext cx="0" cy="1408176"/>
          </a:xfrm>
          <a:prstGeom prst="line">
            <a:avLst/>
          </a:prstGeom>
          <a:noFill/>
          <a:ln w="57150" cap="flat" cmpd="sng" algn="ctr">
            <a:solidFill>
              <a:schemeClr val="accent3"/>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3191127D-ADF4-4839-BC2B-81CEBBB6FCE3}"/>
              </a:ext>
            </a:extLst>
          </p:cNvPr>
          <p:cNvCxnSpPr>
            <a:cxnSpLocks/>
          </p:cNvCxnSpPr>
          <p:nvPr/>
        </p:nvCxnSpPr>
        <p:spPr bwMode="auto">
          <a:xfrm>
            <a:off x="10363024" y="1864056"/>
            <a:ext cx="0" cy="1518489"/>
          </a:xfrm>
          <a:prstGeom prst="line">
            <a:avLst/>
          </a:prstGeom>
          <a:noFill/>
          <a:ln w="57150" cap="flat" cmpd="sng" algn="ctr">
            <a:solidFill>
              <a:schemeClr val="accent3"/>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7A3D84A0-D1FD-467D-8CB0-7B7A28CCD52A}"/>
              </a:ext>
            </a:extLst>
          </p:cNvPr>
          <p:cNvCxnSpPr>
            <a:cxnSpLocks/>
          </p:cNvCxnSpPr>
          <p:nvPr/>
        </p:nvCxnSpPr>
        <p:spPr bwMode="auto">
          <a:xfrm>
            <a:off x="10433908" y="1864056"/>
            <a:ext cx="0" cy="1518489"/>
          </a:xfrm>
          <a:prstGeom prst="line">
            <a:avLst/>
          </a:prstGeom>
          <a:noFill/>
          <a:ln w="57150" cap="flat" cmpd="sng" algn="ctr">
            <a:solidFill>
              <a:schemeClr val="accent3"/>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81E7FFB5-1BFD-41AF-9D59-1051920F3037}"/>
              </a:ext>
            </a:extLst>
          </p:cNvPr>
          <p:cNvCxnSpPr>
            <a:cxnSpLocks/>
          </p:cNvCxnSpPr>
          <p:nvPr/>
        </p:nvCxnSpPr>
        <p:spPr bwMode="auto">
          <a:xfrm>
            <a:off x="10504793" y="1864056"/>
            <a:ext cx="0" cy="1572768"/>
          </a:xfrm>
          <a:prstGeom prst="line">
            <a:avLst/>
          </a:prstGeom>
          <a:noFill/>
          <a:ln w="57150" cap="flat" cmpd="sng" algn="ctr">
            <a:solidFill>
              <a:schemeClr val="accent3"/>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F9C0D5A6-A881-4D22-A837-7D9971E424F4}"/>
              </a:ext>
            </a:extLst>
          </p:cNvPr>
          <p:cNvCxnSpPr>
            <a:cxnSpLocks/>
          </p:cNvCxnSpPr>
          <p:nvPr/>
        </p:nvCxnSpPr>
        <p:spPr bwMode="auto">
          <a:xfrm>
            <a:off x="10575677" y="1864056"/>
            <a:ext cx="0" cy="1591056"/>
          </a:xfrm>
          <a:prstGeom prst="line">
            <a:avLst/>
          </a:prstGeom>
          <a:noFill/>
          <a:ln w="57150" cap="flat" cmpd="sng" algn="ctr">
            <a:solidFill>
              <a:schemeClr val="accent3"/>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67B8FA79-6360-4349-83E9-876E7A869EB1}"/>
              </a:ext>
            </a:extLst>
          </p:cNvPr>
          <p:cNvCxnSpPr>
            <a:cxnSpLocks/>
          </p:cNvCxnSpPr>
          <p:nvPr/>
        </p:nvCxnSpPr>
        <p:spPr bwMode="auto">
          <a:xfrm>
            <a:off x="10646562" y="1857232"/>
            <a:ext cx="0" cy="1605283"/>
          </a:xfrm>
          <a:prstGeom prst="line">
            <a:avLst/>
          </a:prstGeom>
          <a:noFill/>
          <a:ln w="57150" cap="flat" cmpd="sng" algn="ctr">
            <a:solidFill>
              <a:schemeClr val="accent3"/>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761D7C80-E338-47FD-8E86-5AD18ACE4FE7}"/>
              </a:ext>
            </a:extLst>
          </p:cNvPr>
          <p:cNvCxnSpPr>
            <a:cxnSpLocks/>
          </p:cNvCxnSpPr>
          <p:nvPr/>
        </p:nvCxnSpPr>
        <p:spPr bwMode="auto">
          <a:xfrm>
            <a:off x="10717446" y="1864056"/>
            <a:ext cx="0" cy="1596154"/>
          </a:xfrm>
          <a:prstGeom prst="line">
            <a:avLst/>
          </a:prstGeom>
          <a:noFill/>
          <a:ln w="57150" cap="flat" cmpd="sng" algn="ctr">
            <a:solidFill>
              <a:schemeClr val="accent3"/>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A37194C5-F8EC-461B-9D1F-67D7D383BFB8}"/>
              </a:ext>
            </a:extLst>
          </p:cNvPr>
          <p:cNvCxnSpPr>
            <a:cxnSpLocks/>
          </p:cNvCxnSpPr>
          <p:nvPr/>
        </p:nvCxnSpPr>
        <p:spPr bwMode="auto">
          <a:xfrm>
            <a:off x="10788331" y="1864056"/>
            <a:ext cx="0" cy="1596154"/>
          </a:xfrm>
          <a:prstGeom prst="line">
            <a:avLst/>
          </a:prstGeom>
          <a:noFill/>
          <a:ln w="57150" cap="flat" cmpd="sng" algn="ctr">
            <a:solidFill>
              <a:schemeClr val="accent3"/>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742F2FF5-96B4-48BF-84CB-D1A17DACB587}"/>
              </a:ext>
            </a:extLst>
          </p:cNvPr>
          <p:cNvCxnSpPr>
            <a:cxnSpLocks/>
          </p:cNvCxnSpPr>
          <p:nvPr/>
        </p:nvCxnSpPr>
        <p:spPr bwMode="auto">
          <a:xfrm>
            <a:off x="10859215" y="1864056"/>
            <a:ext cx="0" cy="1596154"/>
          </a:xfrm>
          <a:prstGeom prst="line">
            <a:avLst/>
          </a:prstGeom>
          <a:noFill/>
          <a:ln w="57150" cap="flat" cmpd="sng" algn="ctr">
            <a:solidFill>
              <a:schemeClr val="accent3"/>
            </a:solidFill>
            <a:prstDash val="solid"/>
            <a:round/>
            <a:headEnd type="none" w="med" len="med"/>
            <a:tailEnd type="none" w="med" len="med"/>
          </a:ln>
          <a:effectLst/>
        </p:spPr>
      </p:cxnSp>
      <p:grpSp>
        <p:nvGrpSpPr>
          <p:cNvPr id="299" name="Group 298">
            <a:extLst>
              <a:ext uri="{FF2B5EF4-FFF2-40B4-BE49-F238E27FC236}">
                <a16:creationId xmlns:a16="http://schemas.microsoft.com/office/drawing/2014/main" id="{438CB4BF-8A41-43E9-8A52-546419E7084E}"/>
              </a:ext>
            </a:extLst>
          </p:cNvPr>
          <p:cNvGrpSpPr/>
          <p:nvPr/>
        </p:nvGrpSpPr>
        <p:grpSpPr>
          <a:xfrm>
            <a:off x="2901640" y="4074963"/>
            <a:ext cx="3220059" cy="1622382"/>
            <a:chOff x="2901640" y="3984207"/>
            <a:chExt cx="3220059" cy="1622382"/>
          </a:xfrm>
        </p:grpSpPr>
        <p:cxnSp>
          <p:nvCxnSpPr>
            <p:cNvPr id="111" name="Straight Connector 110">
              <a:extLst>
                <a:ext uri="{FF2B5EF4-FFF2-40B4-BE49-F238E27FC236}">
                  <a16:creationId xmlns:a16="http://schemas.microsoft.com/office/drawing/2014/main" id="{9D6B8618-37AB-4E2B-BA74-E3578B820D9D}"/>
                </a:ext>
              </a:extLst>
            </p:cNvPr>
            <p:cNvCxnSpPr>
              <a:cxnSpLocks/>
            </p:cNvCxnSpPr>
            <p:nvPr/>
          </p:nvCxnSpPr>
          <p:spPr bwMode="auto">
            <a:xfrm>
              <a:off x="2901640" y="3996685"/>
              <a:ext cx="0" cy="21707"/>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7E6374A9-75C4-4651-8995-E42D518C8A0F}"/>
                </a:ext>
              </a:extLst>
            </p:cNvPr>
            <p:cNvCxnSpPr>
              <a:cxnSpLocks/>
            </p:cNvCxnSpPr>
            <p:nvPr/>
          </p:nvCxnSpPr>
          <p:spPr bwMode="auto">
            <a:xfrm>
              <a:off x="2939974" y="3996685"/>
              <a:ext cx="0" cy="21707"/>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7BA4009-3E85-4C65-B99F-52CC0AA4335E}"/>
                </a:ext>
              </a:extLst>
            </p:cNvPr>
            <p:cNvCxnSpPr>
              <a:cxnSpLocks/>
            </p:cNvCxnSpPr>
            <p:nvPr/>
          </p:nvCxnSpPr>
          <p:spPr bwMode="auto">
            <a:xfrm>
              <a:off x="2978308" y="4005121"/>
              <a:ext cx="0" cy="21707"/>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96CFFFAB-82DC-4C82-B86B-C8B741A373FF}"/>
                </a:ext>
              </a:extLst>
            </p:cNvPr>
            <p:cNvCxnSpPr>
              <a:cxnSpLocks/>
            </p:cNvCxnSpPr>
            <p:nvPr/>
          </p:nvCxnSpPr>
          <p:spPr bwMode="auto">
            <a:xfrm>
              <a:off x="3016642" y="3997123"/>
              <a:ext cx="0" cy="29705"/>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CCF44EA-BACE-4C02-BFFB-266CB76828C3}"/>
                </a:ext>
              </a:extLst>
            </p:cNvPr>
            <p:cNvCxnSpPr>
              <a:cxnSpLocks/>
            </p:cNvCxnSpPr>
            <p:nvPr/>
          </p:nvCxnSpPr>
          <p:spPr bwMode="auto">
            <a:xfrm>
              <a:off x="3054976" y="3997123"/>
              <a:ext cx="0" cy="82013"/>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CC701F3F-19D4-454C-89DB-BEE0BB19EF17}"/>
                </a:ext>
              </a:extLst>
            </p:cNvPr>
            <p:cNvCxnSpPr>
              <a:cxnSpLocks/>
            </p:cNvCxnSpPr>
            <p:nvPr/>
          </p:nvCxnSpPr>
          <p:spPr bwMode="auto">
            <a:xfrm>
              <a:off x="3093310" y="3992438"/>
              <a:ext cx="0" cy="86698"/>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1625414-F3C4-4958-9545-A9411A58D450}"/>
                </a:ext>
              </a:extLst>
            </p:cNvPr>
            <p:cNvCxnSpPr>
              <a:cxnSpLocks/>
            </p:cNvCxnSpPr>
            <p:nvPr/>
          </p:nvCxnSpPr>
          <p:spPr bwMode="auto">
            <a:xfrm>
              <a:off x="3131644" y="3986459"/>
              <a:ext cx="0" cy="109347"/>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3B71AAA-85AE-4972-9529-3A4938204095}"/>
                </a:ext>
              </a:extLst>
            </p:cNvPr>
            <p:cNvCxnSpPr>
              <a:cxnSpLocks/>
            </p:cNvCxnSpPr>
            <p:nvPr/>
          </p:nvCxnSpPr>
          <p:spPr bwMode="auto">
            <a:xfrm>
              <a:off x="3169978" y="3988629"/>
              <a:ext cx="0" cy="170768"/>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EEC21C9-4E77-435F-930C-7AA5012A872D}"/>
                </a:ext>
              </a:extLst>
            </p:cNvPr>
            <p:cNvCxnSpPr>
              <a:cxnSpLocks/>
            </p:cNvCxnSpPr>
            <p:nvPr/>
          </p:nvCxnSpPr>
          <p:spPr bwMode="auto">
            <a:xfrm>
              <a:off x="3208312" y="3984207"/>
              <a:ext cx="0" cy="215476"/>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DE58510-E00D-4DD2-8A10-0FF4F7E2279C}"/>
                </a:ext>
              </a:extLst>
            </p:cNvPr>
            <p:cNvCxnSpPr>
              <a:cxnSpLocks/>
            </p:cNvCxnSpPr>
            <p:nvPr/>
          </p:nvCxnSpPr>
          <p:spPr bwMode="auto">
            <a:xfrm>
              <a:off x="3246646" y="3996628"/>
              <a:ext cx="0" cy="219685"/>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EBDC63A-71C4-4F9B-A359-24EAB1B3E8F3}"/>
                </a:ext>
              </a:extLst>
            </p:cNvPr>
            <p:cNvCxnSpPr>
              <a:cxnSpLocks/>
            </p:cNvCxnSpPr>
            <p:nvPr/>
          </p:nvCxnSpPr>
          <p:spPr bwMode="auto">
            <a:xfrm>
              <a:off x="3284980" y="3997123"/>
              <a:ext cx="0" cy="241333"/>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9CB9076-2D3C-49C5-BF2B-BB8DC9F48F62}"/>
                </a:ext>
              </a:extLst>
            </p:cNvPr>
            <p:cNvCxnSpPr>
              <a:cxnSpLocks/>
            </p:cNvCxnSpPr>
            <p:nvPr/>
          </p:nvCxnSpPr>
          <p:spPr bwMode="auto">
            <a:xfrm>
              <a:off x="3323314" y="3997537"/>
              <a:ext cx="0" cy="241333"/>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E7223585-ECF5-47A9-82A8-2EE49D4260C8}"/>
                </a:ext>
              </a:extLst>
            </p:cNvPr>
            <p:cNvCxnSpPr>
              <a:cxnSpLocks/>
            </p:cNvCxnSpPr>
            <p:nvPr/>
          </p:nvCxnSpPr>
          <p:spPr bwMode="auto">
            <a:xfrm>
              <a:off x="3361648" y="4002455"/>
              <a:ext cx="0" cy="265697"/>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C64BFCFC-5DFA-4D64-842F-1876CA4626CF}"/>
                </a:ext>
              </a:extLst>
            </p:cNvPr>
            <p:cNvCxnSpPr>
              <a:cxnSpLocks/>
            </p:cNvCxnSpPr>
            <p:nvPr/>
          </p:nvCxnSpPr>
          <p:spPr bwMode="auto">
            <a:xfrm>
              <a:off x="3399982" y="3984440"/>
              <a:ext cx="0" cy="303400"/>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4DDBF17-F1A5-48CB-8F1F-DDFD5739354C}"/>
                </a:ext>
              </a:extLst>
            </p:cNvPr>
            <p:cNvCxnSpPr>
              <a:cxnSpLocks/>
            </p:cNvCxnSpPr>
            <p:nvPr/>
          </p:nvCxnSpPr>
          <p:spPr bwMode="auto">
            <a:xfrm>
              <a:off x="3438316" y="3987106"/>
              <a:ext cx="0" cy="303400"/>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B03FDEE-363C-4093-95A0-43070F1CBC1E}"/>
                </a:ext>
              </a:extLst>
            </p:cNvPr>
            <p:cNvCxnSpPr>
              <a:cxnSpLocks/>
            </p:cNvCxnSpPr>
            <p:nvPr/>
          </p:nvCxnSpPr>
          <p:spPr bwMode="auto">
            <a:xfrm>
              <a:off x="3476650" y="3997123"/>
              <a:ext cx="0" cy="321355"/>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160E414-EA41-437C-BE12-50DF988C0B9C}"/>
                </a:ext>
              </a:extLst>
            </p:cNvPr>
            <p:cNvCxnSpPr>
              <a:cxnSpLocks/>
            </p:cNvCxnSpPr>
            <p:nvPr/>
          </p:nvCxnSpPr>
          <p:spPr bwMode="auto">
            <a:xfrm>
              <a:off x="3514984" y="3989772"/>
              <a:ext cx="0" cy="326040"/>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3EE27341-CBB9-4C45-8F0F-CA2A17138A1A}"/>
                </a:ext>
              </a:extLst>
            </p:cNvPr>
            <p:cNvCxnSpPr>
              <a:cxnSpLocks/>
            </p:cNvCxnSpPr>
            <p:nvPr/>
          </p:nvCxnSpPr>
          <p:spPr bwMode="auto">
            <a:xfrm>
              <a:off x="3553318" y="3992438"/>
              <a:ext cx="0" cy="323374"/>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F4444CB1-E065-4746-A35A-997909EDEA2D}"/>
                </a:ext>
              </a:extLst>
            </p:cNvPr>
            <p:cNvCxnSpPr>
              <a:cxnSpLocks/>
            </p:cNvCxnSpPr>
            <p:nvPr/>
          </p:nvCxnSpPr>
          <p:spPr bwMode="auto">
            <a:xfrm>
              <a:off x="3591652" y="3992438"/>
              <a:ext cx="0" cy="323374"/>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24B4B9A4-3364-4C6B-B5BC-6F6A58011FFF}"/>
                </a:ext>
              </a:extLst>
            </p:cNvPr>
            <p:cNvCxnSpPr>
              <a:cxnSpLocks/>
            </p:cNvCxnSpPr>
            <p:nvPr/>
          </p:nvCxnSpPr>
          <p:spPr bwMode="auto">
            <a:xfrm>
              <a:off x="3629986" y="3992933"/>
              <a:ext cx="0" cy="322879"/>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1C50720-8EEE-4E56-AF36-035A55EF94D7}"/>
                </a:ext>
              </a:extLst>
            </p:cNvPr>
            <p:cNvCxnSpPr>
              <a:cxnSpLocks/>
            </p:cNvCxnSpPr>
            <p:nvPr/>
          </p:nvCxnSpPr>
          <p:spPr bwMode="auto">
            <a:xfrm>
              <a:off x="3668320" y="3993097"/>
              <a:ext cx="0" cy="341639"/>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76D608A4-976B-47EA-A8A2-5B703F2F1795}"/>
                </a:ext>
              </a:extLst>
            </p:cNvPr>
            <p:cNvCxnSpPr>
              <a:cxnSpLocks/>
            </p:cNvCxnSpPr>
            <p:nvPr/>
          </p:nvCxnSpPr>
          <p:spPr bwMode="auto">
            <a:xfrm>
              <a:off x="3706654" y="3990431"/>
              <a:ext cx="0" cy="412174"/>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6DE691A-BE0D-4E49-BB58-1B93CEFE186F}"/>
                </a:ext>
              </a:extLst>
            </p:cNvPr>
            <p:cNvCxnSpPr>
              <a:cxnSpLocks/>
            </p:cNvCxnSpPr>
            <p:nvPr/>
          </p:nvCxnSpPr>
          <p:spPr bwMode="auto">
            <a:xfrm>
              <a:off x="3744988" y="4007538"/>
              <a:ext cx="0" cy="404556"/>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B1DB3D9-3616-4332-B65C-66EA4D4969F1}"/>
                </a:ext>
              </a:extLst>
            </p:cNvPr>
            <p:cNvCxnSpPr>
              <a:cxnSpLocks/>
            </p:cNvCxnSpPr>
            <p:nvPr/>
          </p:nvCxnSpPr>
          <p:spPr bwMode="auto">
            <a:xfrm>
              <a:off x="3783322" y="3992438"/>
              <a:ext cx="0" cy="488922"/>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F981E2D-D154-4A39-BA8D-0D8D75F5C523}"/>
                </a:ext>
              </a:extLst>
            </p:cNvPr>
            <p:cNvCxnSpPr>
              <a:cxnSpLocks/>
            </p:cNvCxnSpPr>
            <p:nvPr/>
          </p:nvCxnSpPr>
          <p:spPr bwMode="auto">
            <a:xfrm>
              <a:off x="3821656" y="3994457"/>
              <a:ext cx="0" cy="642784"/>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B44DBFF-4342-4271-BC58-98946662D4F7}"/>
                </a:ext>
              </a:extLst>
            </p:cNvPr>
            <p:cNvCxnSpPr>
              <a:cxnSpLocks/>
            </p:cNvCxnSpPr>
            <p:nvPr/>
          </p:nvCxnSpPr>
          <p:spPr bwMode="auto">
            <a:xfrm>
              <a:off x="3859990" y="3992438"/>
              <a:ext cx="0" cy="728852"/>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03DB343-6C00-4532-B628-90264A9FDCCD}"/>
                </a:ext>
              </a:extLst>
            </p:cNvPr>
            <p:cNvCxnSpPr>
              <a:cxnSpLocks/>
            </p:cNvCxnSpPr>
            <p:nvPr/>
          </p:nvCxnSpPr>
          <p:spPr bwMode="auto">
            <a:xfrm>
              <a:off x="3898324" y="3993781"/>
              <a:ext cx="0" cy="805598"/>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9696E77-BDFA-4AAB-881F-1ABF457A7BAE}"/>
                </a:ext>
              </a:extLst>
            </p:cNvPr>
            <p:cNvCxnSpPr>
              <a:cxnSpLocks/>
            </p:cNvCxnSpPr>
            <p:nvPr/>
          </p:nvCxnSpPr>
          <p:spPr bwMode="auto">
            <a:xfrm>
              <a:off x="3936658" y="3989772"/>
              <a:ext cx="0" cy="968899"/>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6B304CC-4DC6-4780-9904-358A7C0A6279}"/>
                </a:ext>
              </a:extLst>
            </p:cNvPr>
            <p:cNvCxnSpPr>
              <a:cxnSpLocks/>
            </p:cNvCxnSpPr>
            <p:nvPr/>
          </p:nvCxnSpPr>
          <p:spPr bwMode="auto">
            <a:xfrm>
              <a:off x="3974992" y="3997123"/>
              <a:ext cx="0" cy="964214"/>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96FA277-8B0D-49EE-ABC1-63043D9AF970}"/>
                </a:ext>
              </a:extLst>
            </p:cNvPr>
            <p:cNvCxnSpPr>
              <a:cxnSpLocks/>
            </p:cNvCxnSpPr>
            <p:nvPr/>
          </p:nvCxnSpPr>
          <p:spPr bwMode="auto">
            <a:xfrm>
              <a:off x="4013326" y="3997986"/>
              <a:ext cx="0" cy="960685"/>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3F6AB9C-A65A-41AA-B194-B47A0C107ADE}"/>
                </a:ext>
              </a:extLst>
            </p:cNvPr>
            <p:cNvCxnSpPr>
              <a:cxnSpLocks/>
            </p:cNvCxnSpPr>
            <p:nvPr/>
          </p:nvCxnSpPr>
          <p:spPr bwMode="auto">
            <a:xfrm>
              <a:off x="4051660" y="3998438"/>
              <a:ext cx="0" cy="1120811"/>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F8DB1324-647C-4507-A70C-ED4BF6F60735}"/>
                </a:ext>
              </a:extLst>
            </p:cNvPr>
            <p:cNvCxnSpPr>
              <a:cxnSpLocks/>
            </p:cNvCxnSpPr>
            <p:nvPr/>
          </p:nvCxnSpPr>
          <p:spPr bwMode="auto">
            <a:xfrm>
              <a:off x="4089994" y="3998438"/>
              <a:ext cx="0" cy="1200046"/>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7E11D230-147F-4FFE-8BB4-5C50C30130FE}"/>
                </a:ext>
              </a:extLst>
            </p:cNvPr>
            <p:cNvCxnSpPr>
              <a:cxnSpLocks/>
            </p:cNvCxnSpPr>
            <p:nvPr/>
          </p:nvCxnSpPr>
          <p:spPr bwMode="auto">
            <a:xfrm>
              <a:off x="4128328" y="3998438"/>
              <a:ext cx="0" cy="1200046"/>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0CB159D5-C913-41A4-835C-EC8070B89138}"/>
                </a:ext>
              </a:extLst>
            </p:cNvPr>
            <p:cNvCxnSpPr>
              <a:cxnSpLocks/>
            </p:cNvCxnSpPr>
            <p:nvPr/>
          </p:nvCxnSpPr>
          <p:spPr bwMode="auto">
            <a:xfrm>
              <a:off x="4166662" y="3995772"/>
              <a:ext cx="0" cy="1274699"/>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5E7B1D06-DA28-4E99-A155-17FBF2FCC8DA}"/>
                </a:ext>
              </a:extLst>
            </p:cNvPr>
            <p:cNvCxnSpPr>
              <a:cxnSpLocks/>
            </p:cNvCxnSpPr>
            <p:nvPr/>
          </p:nvCxnSpPr>
          <p:spPr bwMode="auto">
            <a:xfrm>
              <a:off x="4204996" y="4002455"/>
              <a:ext cx="0" cy="1278680"/>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E377BF4A-C6A0-4342-BD9C-437393EE7978}"/>
                </a:ext>
              </a:extLst>
            </p:cNvPr>
            <p:cNvCxnSpPr>
              <a:cxnSpLocks/>
            </p:cNvCxnSpPr>
            <p:nvPr/>
          </p:nvCxnSpPr>
          <p:spPr bwMode="auto">
            <a:xfrm>
              <a:off x="4243330" y="3998438"/>
              <a:ext cx="0" cy="1441033"/>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DDC105B4-4E67-462D-A1C5-DCD95B3D30CD}"/>
                </a:ext>
              </a:extLst>
            </p:cNvPr>
            <p:cNvCxnSpPr>
              <a:cxnSpLocks/>
            </p:cNvCxnSpPr>
            <p:nvPr/>
          </p:nvCxnSpPr>
          <p:spPr bwMode="auto">
            <a:xfrm>
              <a:off x="4281664" y="3998438"/>
              <a:ext cx="0" cy="1441033"/>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D31855AD-8948-4430-9D66-26EF13BA3EDE}"/>
                </a:ext>
              </a:extLst>
            </p:cNvPr>
            <p:cNvCxnSpPr>
              <a:cxnSpLocks/>
            </p:cNvCxnSpPr>
            <p:nvPr/>
          </p:nvCxnSpPr>
          <p:spPr bwMode="auto">
            <a:xfrm>
              <a:off x="4319998" y="3998438"/>
              <a:ext cx="0" cy="1441033"/>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94E43D20-A4D0-4080-8639-10236E966FD0}"/>
                </a:ext>
              </a:extLst>
            </p:cNvPr>
            <p:cNvCxnSpPr>
              <a:cxnSpLocks/>
            </p:cNvCxnSpPr>
            <p:nvPr/>
          </p:nvCxnSpPr>
          <p:spPr bwMode="auto">
            <a:xfrm>
              <a:off x="4358332" y="3998438"/>
              <a:ext cx="0" cy="1441033"/>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1ACE243B-CC35-46C4-84D0-C0FAC1423C11}"/>
                </a:ext>
              </a:extLst>
            </p:cNvPr>
            <p:cNvCxnSpPr>
              <a:cxnSpLocks/>
            </p:cNvCxnSpPr>
            <p:nvPr/>
          </p:nvCxnSpPr>
          <p:spPr bwMode="auto">
            <a:xfrm>
              <a:off x="4396666" y="3992438"/>
              <a:ext cx="0" cy="1465695"/>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38C82754-D8FE-4752-A3FB-E97EC6430C1A}"/>
                </a:ext>
              </a:extLst>
            </p:cNvPr>
            <p:cNvCxnSpPr>
              <a:cxnSpLocks/>
            </p:cNvCxnSpPr>
            <p:nvPr/>
          </p:nvCxnSpPr>
          <p:spPr bwMode="auto">
            <a:xfrm>
              <a:off x="4435000" y="4002455"/>
              <a:ext cx="0" cy="1467227"/>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CB2B15BA-69C1-46F3-A887-D70A4EA59ABA}"/>
                </a:ext>
              </a:extLst>
            </p:cNvPr>
            <p:cNvCxnSpPr>
              <a:cxnSpLocks/>
            </p:cNvCxnSpPr>
            <p:nvPr/>
          </p:nvCxnSpPr>
          <p:spPr bwMode="auto">
            <a:xfrm>
              <a:off x="4473334" y="4002455"/>
              <a:ext cx="0" cy="1469893"/>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FA494E2C-3BE8-4B91-9763-AB72F8E6DA40}"/>
                </a:ext>
              </a:extLst>
            </p:cNvPr>
            <p:cNvCxnSpPr>
              <a:cxnSpLocks/>
            </p:cNvCxnSpPr>
            <p:nvPr/>
          </p:nvCxnSpPr>
          <p:spPr bwMode="auto">
            <a:xfrm>
              <a:off x="4511668" y="3984207"/>
              <a:ext cx="0" cy="1488141"/>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D90393CE-17FC-4FC2-91FE-B1598B0FDC6D}"/>
                </a:ext>
              </a:extLst>
            </p:cNvPr>
            <p:cNvCxnSpPr>
              <a:cxnSpLocks/>
            </p:cNvCxnSpPr>
            <p:nvPr/>
          </p:nvCxnSpPr>
          <p:spPr bwMode="auto">
            <a:xfrm>
              <a:off x="4550002" y="3998438"/>
              <a:ext cx="0" cy="1503957"/>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2A0EA8D7-1A84-4ED5-A6EB-DBED8C1477EF}"/>
                </a:ext>
              </a:extLst>
            </p:cNvPr>
            <p:cNvCxnSpPr>
              <a:cxnSpLocks/>
            </p:cNvCxnSpPr>
            <p:nvPr/>
          </p:nvCxnSpPr>
          <p:spPr bwMode="auto">
            <a:xfrm>
              <a:off x="4588336" y="3995772"/>
              <a:ext cx="0" cy="1528088"/>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706CA21-FEB9-4B43-8FFE-FAF7BC0FE4CE}"/>
                </a:ext>
              </a:extLst>
            </p:cNvPr>
            <p:cNvCxnSpPr>
              <a:cxnSpLocks/>
            </p:cNvCxnSpPr>
            <p:nvPr/>
          </p:nvCxnSpPr>
          <p:spPr bwMode="auto">
            <a:xfrm>
              <a:off x="4626670" y="3998438"/>
              <a:ext cx="0" cy="1554609"/>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EE0D24C6-CB0C-4BBC-8DF4-959EB73F54F6}"/>
                </a:ext>
              </a:extLst>
            </p:cNvPr>
            <p:cNvCxnSpPr>
              <a:cxnSpLocks/>
            </p:cNvCxnSpPr>
            <p:nvPr/>
          </p:nvCxnSpPr>
          <p:spPr bwMode="auto">
            <a:xfrm>
              <a:off x="4665004" y="3995772"/>
              <a:ext cx="0" cy="1573270"/>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28209ED3-2714-4FBF-A0D2-EF63BAA83DFE}"/>
                </a:ext>
              </a:extLst>
            </p:cNvPr>
            <p:cNvCxnSpPr>
              <a:cxnSpLocks/>
            </p:cNvCxnSpPr>
            <p:nvPr/>
          </p:nvCxnSpPr>
          <p:spPr bwMode="auto">
            <a:xfrm>
              <a:off x="4703338" y="3995772"/>
              <a:ext cx="0" cy="1573270"/>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7E3CD66-BAAE-4DC2-85A0-F85EF343F9A3}"/>
                </a:ext>
              </a:extLst>
            </p:cNvPr>
            <p:cNvCxnSpPr>
              <a:cxnSpLocks/>
            </p:cNvCxnSpPr>
            <p:nvPr/>
          </p:nvCxnSpPr>
          <p:spPr bwMode="auto">
            <a:xfrm>
              <a:off x="4741672" y="3995772"/>
              <a:ext cx="0" cy="1573270"/>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DB9165B8-61A4-4E90-8A04-F6097BF2D79B}"/>
                </a:ext>
              </a:extLst>
            </p:cNvPr>
            <p:cNvCxnSpPr>
              <a:cxnSpLocks/>
            </p:cNvCxnSpPr>
            <p:nvPr/>
          </p:nvCxnSpPr>
          <p:spPr bwMode="auto">
            <a:xfrm>
              <a:off x="4780006" y="3995772"/>
              <a:ext cx="0" cy="1573270"/>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8B815139-9ECD-480D-87B9-82EF332B3309}"/>
                </a:ext>
              </a:extLst>
            </p:cNvPr>
            <p:cNvCxnSpPr>
              <a:cxnSpLocks/>
            </p:cNvCxnSpPr>
            <p:nvPr/>
          </p:nvCxnSpPr>
          <p:spPr bwMode="auto">
            <a:xfrm>
              <a:off x="4818340" y="3995772"/>
              <a:ext cx="0" cy="1573270"/>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205F4BB6-BDCE-414E-9709-D86C951AF515}"/>
                </a:ext>
              </a:extLst>
            </p:cNvPr>
            <p:cNvCxnSpPr>
              <a:cxnSpLocks/>
            </p:cNvCxnSpPr>
            <p:nvPr/>
          </p:nvCxnSpPr>
          <p:spPr bwMode="auto">
            <a:xfrm>
              <a:off x="4856674" y="4002455"/>
              <a:ext cx="0" cy="1582790"/>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9889A8F7-F317-4DD0-B231-9C04A98EC1E4}"/>
                </a:ext>
              </a:extLst>
            </p:cNvPr>
            <p:cNvCxnSpPr>
              <a:cxnSpLocks/>
            </p:cNvCxnSpPr>
            <p:nvPr/>
          </p:nvCxnSpPr>
          <p:spPr bwMode="auto">
            <a:xfrm>
              <a:off x="4895008" y="4002455"/>
              <a:ext cx="0" cy="1582790"/>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12DF9A75-317B-4A2C-9766-F8B50B10BF3D}"/>
                </a:ext>
              </a:extLst>
            </p:cNvPr>
            <p:cNvCxnSpPr>
              <a:cxnSpLocks/>
            </p:cNvCxnSpPr>
            <p:nvPr/>
          </p:nvCxnSpPr>
          <p:spPr bwMode="auto">
            <a:xfrm>
              <a:off x="4933342" y="4002455"/>
              <a:ext cx="0" cy="1582790"/>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C336DF6B-26F2-41D2-B8CD-E78DB111CB4D}"/>
                </a:ext>
              </a:extLst>
            </p:cNvPr>
            <p:cNvCxnSpPr>
              <a:cxnSpLocks/>
            </p:cNvCxnSpPr>
            <p:nvPr/>
          </p:nvCxnSpPr>
          <p:spPr bwMode="auto">
            <a:xfrm>
              <a:off x="4971676" y="4002455"/>
              <a:ext cx="0" cy="1582790"/>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47CBE7FE-E8E1-4073-847C-BEDBF1FA856F}"/>
                </a:ext>
              </a:extLst>
            </p:cNvPr>
            <p:cNvCxnSpPr>
              <a:cxnSpLocks/>
            </p:cNvCxnSpPr>
            <p:nvPr/>
          </p:nvCxnSpPr>
          <p:spPr bwMode="auto">
            <a:xfrm>
              <a:off x="5010010" y="4002455"/>
              <a:ext cx="0" cy="1582790"/>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4767775-2E28-49BD-B0A0-E70468344AE8}"/>
                </a:ext>
              </a:extLst>
            </p:cNvPr>
            <p:cNvCxnSpPr>
              <a:cxnSpLocks/>
            </p:cNvCxnSpPr>
            <p:nvPr/>
          </p:nvCxnSpPr>
          <p:spPr bwMode="auto">
            <a:xfrm>
              <a:off x="5048344" y="4002455"/>
              <a:ext cx="0" cy="1582790"/>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9293E6B6-71E9-41FF-AD9E-4AFA4B2D67FF}"/>
                </a:ext>
              </a:extLst>
            </p:cNvPr>
            <p:cNvCxnSpPr>
              <a:cxnSpLocks/>
            </p:cNvCxnSpPr>
            <p:nvPr/>
          </p:nvCxnSpPr>
          <p:spPr bwMode="auto">
            <a:xfrm>
              <a:off x="5086678" y="4002455"/>
              <a:ext cx="0" cy="1582790"/>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6AA8CAA9-7DE4-47D4-9AAD-FA0A7677D71D}"/>
                </a:ext>
              </a:extLst>
            </p:cNvPr>
            <p:cNvCxnSpPr>
              <a:cxnSpLocks/>
            </p:cNvCxnSpPr>
            <p:nvPr/>
          </p:nvCxnSpPr>
          <p:spPr bwMode="auto">
            <a:xfrm>
              <a:off x="5125012"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9A4A0DE8-168B-4203-A8B1-0DEF632E96D0}"/>
                </a:ext>
              </a:extLst>
            </p:cNvPr>
            <p:cNvCxnSpPr>
              <a:cxnSpLocks/>
            </p:cNvCxnSpPr>
            <p:nvPr/>
          </p:nvCxnSpPr>
          <p:spPr bwMode="auto">
            <a:xfrm>
              <a:off x="5163346"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959E0EDA-EE07-4014-816F-5DB84AC09F7A}"/>
                </a:ext>
              </a:extLst>
            </p:cNvPr>
            <p:cNvCxnSpPr>
              <a:cxnSpLocks/>
            </p:cNvCxnSpPr>
            <p:nvPr/>
          </p:nvCxnSpPr>
          <p:spPr bwMode="auto">
            <a:xfrm>
              <a:off x="5201680"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561FAC40-DCCF-4E6C-B45B-E9043E00AA42}"/>
                </a:ext>
              </a:extLst>
            </p:cNvPr>
            <p:cNvCxnSpPr>
              <a:cxnSpLocks/>
            </p:cNvCxnSpPr>
            <p:nvPr/>
          </p:nvCxnSpPr>
          <p:spPr bwMode="auto">
            <a:xfrm>
              <a:off x="5240014"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5D82F4DB-5E8B-4D54-9DDB-701A9EF8E0FA}"/>
                </a:ext>
              </a:extLst>
            </p:cNvPr>
            <p:cNvCxnSpPr>
              <a:cxnSpLocks/>
            </p:cNvCxnSpPr>
            <p:nvPr/>
          </p:nvCxnSpPr>
          <p:spPr bwMode="auto">
            <a:xfrm>
              <a:off x="5278348"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A63F84F2-A668-488D-9282-7E10E390EFB3}"/>
                </a:ext>
              </a:extLst>
            </p:cNvPr>
            <p:cNvCxnSpPr>
              <a:cxnSpLocks/>
            </p:cNvCxnSpPr>
            <p:nvPr/>
          </p:nvCxnSpPr>
          <p:spPr bwMode="auto">
            <a:xfrm>
              <a:off x="5316682"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27613B3C-9A79-415F-833E-E31D7C055127}"/>
                </a:ext>
              </a:extLst>
            </p:cNvPr>
            <p:cNvCxnSpPr>
              <a:cxnSpLocks/>
            </p:cNvCxnSpPr>
            <p:nvPr/>
          </p:nvCxnSpPr>
          <p:spPr bwMode="auto">
            <a:xfrm>
              <a:off x="5355016"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302231E7-AB0E-4058-BD72-8F38B4340338}"/>
                </a:ext>
              </a:extLst>
            </p:cNvPr>
            <p:cNvCxnSpPr>
              <a:cxnSpLocks/>
            </p:cNvCxnSpPr>
            <p:nvPr/>
          </p:nvCxnSpPr>
          <p:spPr bwMode="auto">
            <a:xfrm>
              <a:off x="5393350"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E37759F6-3726-4585-9E01-781D798AA3AD}"/>
                </a:ext>
              </a:extLst>
            </p:cNvPr>
            <p:cNvCxnSpPr>
              <a:cxnSpLocks/>
            </p:cNvCxnSpPr>
            <p:nvPr/>
          </p:nvCxnSpPr>
          <p:spPr bwMode="auto">
            <a:xfrm>
              <a:off x="5431684"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20AECEFB-23D7-49A5-A4CC-56F2AC26AF7E}"/>
                </a:ext>
              </a:extLst>
            </p:cNvPr>
            <p:cNvCxnSpPr>
              <a:cxnSpLocks/>
            </p:cNvCxnSpPr>
            <p:nvPr/>
          </p:nvCxnSpPr>
          <p:spPr bwMode="auto">
            <a:xfrm>
              <a:off x="5470018"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5B540D47-52F7-483F-BEF3-12328353B1E7}"/>
                </a:ext>
              </a:extLst>
            </p:cNvPr>
            <p:cNvCxnSpPr>
              <a:cxnSpLocks/>
            </p:cNvCxnSpPr>
            <p:nvPr/>
          </p:nvCxnSpPr>
          <p:spPr bwMode="auto">
            <a:xfrm>
              <a:off x="5508352"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4812337B-1B70-448D-9759-04C1112C6BC1}"/>
                </a:ext>
              </a:extLst>
            </p:cNvPr>
            <p:cNvCxnSpPr>
              <a:cxnSpLocks/>
            </p:cNvCxnSpPr>
            <p:nvPr/>
          </p:nvCxnSpPr>
          <p:spPr bwMode="auto">
            <a:xfrm>
              <a:off x="5546686"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7D604B5F-6ADA-47E6-B91F-460623B1A172}"/>
                </a:ext>
              </a:extLst>
            </p:cNvPr>
            <p:cNvCxnSpPr>
              <a:cxnSpLocks/>
            </p:cNvCxnSpPr>
            <p:nvPr/>
          </p:nvCxnSpPr>
          <p:spPr bwMode="auto">
            <a:xfrm>
              <a:off x="5585020"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82E8B4F0-B4A6-4DFC-B318-7069CCA2C117}"/>
                </a:ext>
              </a:extLst>
            </p:cNvPr>
            <p:cNvCxnSpPr>
              <a:cxnSpLocks/>
            </p:cNvCxnSpPr>
            <p:nvPr/>
          </p:nvCxnSpPr>
          <p:spPr bwMode="auto">
            <a:xfrm>
              <a:off x="5623354"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926D3EFC-94FA-40EA-A653-F8FBF87575DB}"/>
                </a:ext>
              </a:extLst>
            </p:cNvPr>
            <p:cNvCxnSpPr>
              <a:cxnSpLocks/>
            </p:cNvCxnSpPr>
            <p:nvPr/>
          </p:nvCxnSpPr>
          <p:spPr bwMode="auto">
            <a:xfrm>
              <a:off x="5661688"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1DB99994-24EC-4845-AAA2-D01B7604CB3B}"/>
                </a:ext>
              </a:extLst>
            </p:cNvPr>
            <p:cNvCxnSpPr>
              <a:cxnSpLocks/>
            </p:cNvCxnSpPr>
            <p:nvPr/>
          </p:nvCxnSpPr>
          <p:spPr bwMode="auto">
            <a:xfrm>
              <a:off x="5700022"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C2C7C5B4-EFEF-441A-B767-1D9CC7DE3C1E}"/>
                </a:ext>
              </a:extLst>
            </p:cNvPr>
            <p:cNvCxnSpPr>
              <a:cxnSpLocks/>
            </p:cNvCxnSpPr>
            <p:nvPr/>
          </p:nvCxnSpPr>
          <p:spPr bwMode="auto">
            <a:xfrm>
              <a:off x="5738356"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2F0F51F9-7A67-42AF-8BCD-F8A7818E9122}"/>
                </a:ext>
              </a:extLst>
            </p:cNvPr>
            <p:cNvCxnSpPr>
              <a:cxnSpLocks/>
            </p:cNvCxnSpPr>
            <p:nvPr/>
          </p:nvCxnSpPr>
          <p:spPr bwMode="auto">
            <a:xfrm>
              <a:off x="5776690"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86A7D785-DF4A-4B06-80C9-9C77C419E07F}"/>
                </a:ext>
              </a:extLst>
            </p:cNvPr>
            <p:cNvCxnSpPr>
              <a:cxnSpLocks/>
            </p:cNvCxnSpPr>
            <p:nvPr/>
          </p:nvCxnSpPr>
          <p:spPr bwMode="auto">
            <a:xfrm>
              <a:off x="5815024"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82D5E0D5-00DB-4CFA-B7DF-9301C92EAB1C}"/>
                </a:ext>
              </a:extLst>
            </p:cNvPr>
            <p:cNvCxnSpPr>
              <a:cxnSpLocks/>
            </p:cNvCxnSpPr>
            <p:nvPr/>
          </p:nvCxnSpPr>
          <p:spPr bwMode="auto">
            <a:xfrm>
              <a:off x="5853358"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8279CF3E-9F7F-4C92-9615-EB124D5EEF36}"/>
                </a:ext>
              </a:extLst>
            </p:cNvPr>
            <p:cNvCxnSpPr>
              <a:cxnSpLocks/>
            </p:cNvCxnSpPr>
            <p:nvPr/>
          </p:nvCxnSpPr>
          <p:spPr bwMode="auto">
            <a:xfrm>
              <a:off x="5891692"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2B26F40D-A571-4C2B-A192-2FDC7085E27D}"/>
                </a:ext>
              </a:extLst>
            </p:cNvPr>
            <p:cNvCxnSpPr>
              <a:cxnSpLocks/>
            </p:cNvCxnSpPr>
            <p:nvPr/>
          </p:nvCxnSpPr>
          <p:spPr bwMode="auto">
            <a:xfrm>
              <a:off x="5930026"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39DBE705-3727-43DF-84CC-B2AA2B6EBC3C}"/>
                </a:ext>
              </a:extLst>
            </p:cNvPr>
            <p:cNvCxnSpPr>
              <a:cxnSpLocks/>
            </p:cNvCxnSpPr>
            <p:nvPr/>
          </p:nvCxnSpPr>
          <p:spPr bwMode="auto">
            <a:xfrm>
              <a:off x="5968360"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1E68D429-387E-4623-A4D6-A20C1752EA37}"/>
                </a:ext>
              </a:extLst>
            </p:cNvPr>
            <p:cNvCxnSpPr>
              <a:cxnSpLocks/>
            </p:cNvCxnSpPr>
            <p:nvPr/>
          </p:nvCxnSpPr>
          <p:spPr bwMode="auto">
            <a:xfrm>
              <a:off x="6006694"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5BCF2553-AA62-4EC9-A73F-C9E819AA429D}"/>
                </a:ext>
              </a:extLst>
            </p:cNvPr>
            <p:cNvCxnSpPr>
              <a:cxnSpLocks/>
            </p:cNvCxnSpPr>
            <p:nvPr/>
          </p:nvCxnSpPr>
          <p:spPr bwMode="auto">
            <a:xfrm>
              <a:off x="6045028"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350C05E5-0B56-4A4D-9A87-0F98DFB36BC0}"/>
                </a:ext>
              </a:extLst>
            </p:cNvPr>
            <p:cNvCxnSpPr>
              <a:cxnSpLocks/>
            </p:cNvCxnSpPr>
            <p:nvPr/>
          </p:nvCxnSpPr>
          <p:spPr bwMode="auto">
            <a:xfrm>
              <a:off x="6083362" y="4002834"/>
              <a:ext cx="0" cy="1603755"/>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204D3E3B-DBC3-401C-9F3E-C359BDCB4D2B}"/>
                </a:ext>
              </a:extLst>
            </p:cNvPr>
            <p:cNvCxnSpPr>
              <a:cxnSpLocks/>
            </p:cNvCxnSpPr>
            <p:nvPr/>
          </p:nvCxnSpPr>
          <p:spPr bwMode="auto">
            <a:xfrm>
              <a:off x="6121699" y="4002834"/>
              <a:ext cx="0" cy="160375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66E46D1D-6209-4D23-A1A5-3E676765EFD8}"/>
              </a:ext>
            </a:extLst>
          </p:cNvPr>
          <p:cNvGrpSpPr/>
          <p:nvPr/>
        </p:nvGrpSpPr>
        <p:grpSpPr>
          <a:xfrm>
            <a:off x="2950411" y="1850586"/>
            <a:ext cx="3174331" cy="1621397"/>
            <a:chOff x="2950411" y="1922788"/>
            <a:chExt cx="3174331" cy="1621397"/>
          </a:xfrm>
        </p:grpSpPr>
        <p:cxnSp>
          <p:nvCxnSpPr>
            <p:cNvPr id="37" name="Straight Connector 36">
              <a:extLst>
                <a:ext uri="{FF2B5EF4-FFF2-40B4-BE49-F238E27FC236}">
                  <a16:creationId xmlns:a16="http://schemas.microsoft.com/office/drawing/2014/main" id="{2FAF5FB2-CFAD-42FC-8D25-9BE1FA54B9D4}"/>
                </a:ext>
              </a:extLst>
            </p:cNvPr>
            <p:cNvCxnSpPr>
              <a:cxnSpLocks/>
            </p:cNvCxnSpPr>
            <p:nvPr/>
          </p:nvCxnSpPr>
          <p:spPr bwMode="auto">
            <a:xfrm>
              <a:off x="2950411" y="1922788"/>
              <a:ext cx="0" cy="31905"/>
            </a:xfrm>
            <a:prstGeom prst="line">
              <a:avLst/>
            </a:prstGeom>
            <a:noFill/>
            <a:ln w="57150"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919F978-9FD1-4133-B4CD-686B95C9DB4D}"/>
                </a:ext>
              </a:extLst>
            </p:cNvPr>
            <p:cNvCxnSpPr>
              <a:cxnSpLocks/>
            </p:cNvCxnSpPr>
            <p:nvPr/>
          </p:nvCxnSpPr>
          <p:spPr bwMode="auto">
            <a:xfrm>
              <a:off x="3016543" y="1926869"/>
              <a:ext cx="0" cy="31905"/>
            </a:xfrm>
            <a:prstGeom prst="line">
              <a:avLst/>
            </a:prstGeom>
            <a:noFill/>
            <a:ln w="57150"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9D79594-2140-4004-9B39-3946101056A1}"/>
                </a:ext>
              </a:extLst>
            </p:cNvPr>
            <p:cNvCxnSpPr>
              <a:cxnSpLocks/>
            </p:cNvCxnSpPr>
            <p:nvPr/>
          </p:nvCxnSpPr>
          <p:spPr bwMode="auto">
            <a:xfrm>
              <a:off x="3082675" y="1926869"/>
              <a:ext cx="0" cy="31905"/>
            </a:xfrm>
            <a:prstGeom prst="line">
              <a:avLst/>
            </a:prstGeom>
            <a:noFill/>
            <a:ln w="57150"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70CE514-69BC-474D-BF5F-569C4F403ADF}"/>
                </a:ext>
              </a:extLst>
            </p:cNvPr>
            <p:cNvCxnSpPr>
              <a:cxnSpLocks/>
            </p:cNvCxnSpPr>
            <p:nvPr/>
          </p:nvCxnSpPr>
          <p:spPr bwMode="auto">
            <a:xfrm>
              <a:off x="3148807" y="1929674"/>
              <a:ext cx="0" cy="71347"/>
            </a:xfrm>
            <a:prstGeom prst="line">
              <a:avLst/>
            </a:prstGeom>
            <a:noFill/>
            <a:ln w="57150"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E0AD342-61D5-4B4F-9AFD-A46B7876E9B8}"/>
                </a:ext>
              </a:extLst>
            </p:cNvPr>
            <p:cNvCxnSpPr>
              <a:cxnSpLocks/>
            </p:cNvCxnSpPr>
            <p:nvPr/>
          </p:nvCxnSpPr>
          <p:spPr bwMode="auto">
            <a:xfrm>
              <a:off x="3214939" y="1929674"/>
              <a:ext cx="0" cy="96366"/>
            </a:xfrm>
            <a:prstGeom prst="line">
              <a:avLst/>
            </a:prstGeom>
            <a:noFill/>
            <a:ln w="57150"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40B70BA-2FCA-4CBE-9AA2-C9DB48F5E211}"/>
                </a:ext>
              </a:extLst>
            </p:cNvPr>
            <p:cNvCxnSpPr>
              <a:cxnSpLocks/>
            </p:cNvCxnSpPr>
            <p:nvPr/>
          </p:nvCxnSpPr>
          <p:spPr bwMode="auto">
            <a:xfrm>
              <a:off x="3281071" y="1922788"/>
              <a:ext cx="0" cy="219117"/>
            </a:xfrm>
            <a:prstGeom prst="line">
              <a:avLst/>
            </a:prstGeom>
            <a:noFill/>
            <a:ln w="57150"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7029E9E-1C67-4D83-A14B-F15FBE7F29B4}"/>
                </a:ext>
              </a:extLst>
            </p:cNvPr>
            <p:cNvCxnSpPr>
              <a:cxnSpLocks/>
            </p:cNvCxnSpPr>
            <p:nvPr/>
          </p:nvCxnSpPr>
          <p:spPr bwMode="auto">
            <a:xfrm>
              <a:off x="3347203" y="1929674"/>
              <a:ext cx="0" cy="241092"/>
            </a:xfrm>
            <a:prstGeom prst="line">
              <a:avLst/>
            </a:prstGeom>
            <a:noFill/>
            <a:ln w="57150"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DC765CC-E55D-4AAE-8140-38449B180362}"/>
                </a:ext>
              </a:extLst>
            </p:cNvPr>
            <p:cNvCxnSpPr>
              <a:cxnSpLocks/>
            </p:cNvCxnSpPr>
            <p:nvPr/>
          </p:nvCxnSpPr>
          <p:spPr bwMode="auto">
            <a:xfrm>
              <a:off x="3413335" y="1929674"/>
              <a:ext cx="0" cy="322900"/>
            </a:xfrm>
            <a:prstGeom prst="line">
              <a:avLst/>
            </a:prstGeom>
            <a:noFill/>
            <a:ln w="57150"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7440861-A404-4EF1-B95A-3EC617B96F31}"/>
                </a:ext>
              </a:extLst>
            </p:cNvPr>
            <p:cNvCxnSpPr>
              <a:cxnSpLocks/>
            </p:cNvCxnSpPr>
            <p:nvPr/>
          </p:nvCxnSpPr>
          <p:spPr bwMode="auto">
            <a:xfrm>
              <a:off x="3479467" y="1930282"/>
              <a:ext cx="0" cy="322900"/>
            </a:xfrm>
            <a:prstGeom prst="line">
              <a:avLst/>
            </a:prstGeom>
            <a:noFill/>
            <a:ln w="57150"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2917A44-0FFF-4631-A89F-B4955686AF64}"/>
                </a:ext>
              </a:extLst>
            </p:cNvPr>
            <p:cNvCxnSpPr>
              <a:cxnSpLocks/>
            </p:cNvCxnSpPr>
            <p:nvPr/>
          </p:nvCxnSpPr>
          <p:spPr bwMode="auto">
            <a:xfrm>
              <a:off x="3545599" y="1928946"/>
              <a:ext cx="0" cy="322900"/>
            </a:xfrm>
            <a:prstGeom prst="line">
              <a:avLst/>
            </a:prstGeom>
            <a:noFill/>
            <a:ln w="57150"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1846841-0D86-4E0F-AA01-B5CEDFDD9DF2}"/>
                </a:ext>
              </a:extLst>
            </p:cNvPr>
            <p:cNvCxnSpPr>
              <a:cxnSpLocks/>
            </p:cNvCxnSpPr>
            <p:nvPr/>
          </p:nvCxnSpPr>
          <p:spPr bwMode="auto">
            <a:xfrm>
              <a:off x="3611731" y="1929674"/>
              <a:ext cx="0" cy="354720"/>
            </a:xfrm>
            <a:prstGeom prst="line">
              <a:avLst/>
            </a:prstGeom>
            <a:noFill/>
            <a:ln w="5715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8F58392-F059-4B0F-8FD0-DFAC42D622DF}"/>
                </a:ext>
              </a:extLst>
            </p:cNvPr>
            <p:cNvCxnSpPr>
              <a:cxnSpLocks/>
            </p:cNvCxnSpPr>
            <p:nvPr/>
          </p:nvCxnSpPr>
          <p:spPr bwMode="auto">
            <a:xfrm>
              <a:off x="3677863" y="1930282"/>
              <a:ext cx="0" cy="354720"/>
            </a:xfrm>
            <a:prstGeom prst="line">
              <a:avLst/>
            </a:prstGeom>
            <a:noFill/>
            <a:ln w="5715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8FE08E4-C194-4E7B-9E4E-E833D5691BA5}"/>
                </a:ext>
              </a:extLst>
            </p:cNvPr>
            <p:cNvCxnSpPr>
              <a:cxnSpLocks/>
            </p:cNvCxnSpPr>
            <p:nvPr/>
          </p:nvCxnSpPr>
          <p:spPr bwMode="auto">
            <a:xfrm>
              <a:off x="3743995" y="1929674"/>
              <a:ext cx="0" cy="500543"/>
            </a:xfrm>
            <a:prstGeom prst="line">
              <a:avLst/>
            </a:prstGeom>
            <a:noFill/>
            <a:ln w="5715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DAD493B-2291-4304-B952-D73FA6029CDD}"/>
                </a:ext>
              </a:extLst>
            </p:cNvPr>
            <p:cNvCxnSpPr>
              <a:cxnSpLocks/>
            </p:cNvCxnSpPr>
            <p:nvPr/>
          </p:nvCxnSpPr>
          <p:spPr bwMode="auto">
            <a:xfrm>
              <a:off x="3810127" y="1922788"/>
              <a:ext cx="0" cy="648419"/>
            </a:xfrm>
            <a:prstGeom prst="line">
              <a:avLst/>
            </a:prstGeom>
            <a:noFill/>
            <a:ln w="571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605C43C-28EC-40E4-ABC4-296FE47D7366}"/>
                </a:ext>
              </a:extLst>
            </p:cNvPr>
            <p:cNvCxnSpPr>
              <a:cxnSpLocks/>
            </p:cNvCxnSpPr>
            <p:nvPr/>
          </p:nvCxnSpPr>
          <p:spPr bwMode="auto">
            <a:xfrm>
              <a:off x="3876259" y="1922788"/>
              <a:ext cx="0" cy="794834"/>
            </a:xfrm>
            <a:prstGeom prst="line">
              <a:avLst/>
            </a:prstGeom>
            <a:noFill/>
            <a:ln w="5715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82EFD0B0-FCF2-4C38-81A6-44D668399E21}"/>
                </a:ext>
              </a:extLst>
            </p:cNvPr>
            <p:cNvCxnSpPr>
              <a:cxnSpLocks/>
            </p:cNvCxnSpPr>
            <p:nvPr/>
          </p:nvCxnSpPr>
          <p:spPr bwMode="auto">
            <a:xfrm>
              <a:off x="3942391" y="1929674"/>
              <a:ext cx="0" cy="885042"/>
            </a:xfrm>
            <a:prstGeom prst="line">
              <a:avLst/>
            </a:prstGeom>
            <a:noFill/>
            <a:ln w="57150"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4B2993E-E1FD-49B6-A09B-DBBB07638BD6}"/>
                </a:ext>
              </a:extLst>
            </p:cNvPr>
            <p:cNvCxnSpPr>
              <a:cxnSpLocks/>
            </p:cNvCxnSpPr>
            <p:nvPr/>
          </p:nvCxnSpPr>
          <p:spPr bwMode="auto">
            <a:xfrm>
              <a:off x="4008523" y="1922788"/>
              <a:ext cx="0" cy="972928"/>
            </a:xfrm>
            <a:prstGeom prst="line">
              <a:avLst/>
            </a:prstGeom>
            <a:noFill/>
            <a:ln w="57150"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D955EE1-F836-4952-A7FF-05415B881EEA}"/>
                </a:ext>
              </a:extLst>
            </p:cNvPr>
            <p:cNvCxnSpPr>
              <a:cxnSpLocks/>
            </p:cNvCxnSpPr>
            <p:nvPr/>
          </p:nvCxnSpPr>
          <p:spPr bwMode="auto">
            <a:xfrm>
              <a:off x="4074655" y="1922788"/>
              <a:ext cx="0" cy="1131804"/>
            </a:xfrm>
            <a:prstGeom prst="line">
              <a:avLst/>
            </a:prstGeom>
            <a:noFill/>
            <a:ln w="571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F4FCDD10-140F-4526-918C-6A5DD37D2068}"/>
                </a:ext>
              </a:extLst>
            </p:cNvPr>
            <p:cNvCxnSpPr>
              <a:cxnSpLocks/>
            </p:cNvCxnSpPr>
            <p:nvPr/>
          </p:nvCxnSpPr>
          <p:spPr bwMode="auto">
            <a:xfrm>
              <a:off x="4140787" y="1922788"/>
              <a:ext cx="0" cy="1131804"/>
            </a:xfrm>
            <a:prstGeom prst="line">
              <a:avLst/>
            </a:prstGeom>
            <a:noFill/>
            <a:ln w="5715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64EB76C-7745-4E40-8484-2E174573C208}"/>
                </a:ext>
              </a:extLst>
            </p:cNvPr>
            <p:cNvCxnSpPr>
              <a:cxnSpLocks/>
            </p:cNvCxnSpPr>
            <p:nvPr/>
          </p:nvCxnSpPr>
          <p:spPr bwMode="auto">
            <a:xfrm>
              <a:off x="4206919" y="1923516"/>
              <a:ext cx="0" cy="1131804"/>
            </a:xfrm>
            <a:prstGeom prst="line">
              <a:avLst/>
            </a:prstGeom>
            <a:noFill/>
            <a:ln w="5715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9EF203E-0D12-4213-8C50-F8846DE2CAE4}"/>
                </a:ext>
              </a:extLst>
            </p:cNvPr>
            <p:cNvCxnSpPr>
              <a:cxnSpLocks/>
            </p:cNvCxnSpPr>
            <p:nvPr/>
          </p:nvCxnSpPr>
          <p:spPr bwMode="auto">
            <a:xfrm>
              <a:off x="4273051" y="1923757"/>
              <a:ext cx="0" cy="1131804"/>
            </a:xfrm>
            <a:prstGeom prst="line">
              <a:avLst/>
            </a:prstGeom>
            <a:noFill/>
            <a:ln w="5715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E067CA71-61B1-41B5-B368-A351C463084B}"/>
                </a:ext>
              </a:extLst>
            </p:cNvPr>
            <p:cNvCxnSpPr>
              <a:cxnSpLocks/>
            </p:cNvCxnSpPr>
            <p:nvPr/>
          </p:nvCxnSpPr>
          <p:spPr bwMode="auto">
            <a:xfrm>
              <a:off x="4339183" y="1923757"/>
              <a:ext cx="0" cy="1131804"/>
            </a:xfrm>
            <a:prstGeom prst="line">
              <a:avLst/>
            </a:prstGeom>
            <a:noFill/>
            <a:ln w="5715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2854808-1360-4110-8C90-C88D557EE6A7}"/>
                </a:ext>
              </a:extLst>
            </p:cNvPr>
            <p:cNvCxnSpPr>
              <a:cxnSpLocks/>
            </p:cNvCxnSpPr>
            <p:nvPr/>
          </p:nvCxnSpPr>
          <p:spPr bwMode="auto">
            <a:xfrm>
              <a:off x="4405315" y="1924485"/>
              <a:ext cx="0" cy="1131804"/>
            </a:xfrm>
            <a:prstGeom prst="line">
              <a:avLst/>
            </a:prstGeom>
            <a:noFill/>
            <a:ln w="5715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352A9369-2072-4608-A755-1EC8DB27D89F}"/>
                </a:ext>
              </a:extLst>
            </p:cNvPr>
            <p:cNvCxnSpPr>
              <a:cxnSpLocks/>
            </p:cNvCxnSpPr>
            <p:nvPr/>
          </p:nvCxnSpPr>
          <p:spPr bwMode="auto">
            <a:xfrm>
              <a:off x="4471447" y="1922788"/>
              <a:ext cx="0" cy="1213593"/>
            </a:xfrm>
            <a:prstGeom prst="line">
              <a:avLst/>
            </a:prstGeom>
            <a:noFill/>
            <a:ln w="5715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8F3FA79-E5A4-4D04-8441-C77588E457EF}"/>
                </a:ext>
              </a:extLst>
            </p:cNvPr>
            <p:cNvCxnSpPr>
              <a:cxnSpLocks/>
            </p:cNvCxnSpPr>
            <p:nvPr/>
          </p:nvCxnSpPr>
          <p:spPr bwMode="auto">
            <a:xfrm>
              <a:off x="4537579" y="1929674"/>
              <a:ext cx="0" cy="1306085"/>
            </a:xfrm>
            <a:prstGeom prst="line">
              <a:avLst/>
            </a:prstGeom>
            <a:noFill/>
            <a:ln w="5715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81A9805-B2F8-4FFF-82B2-F07A3C2EADCB}"/>
                </a:ext>
              </a:extLst>
            </p:cNvPr>
            <p:cNvCxnSpPr>
              <a:cxnSpLocks/>
            </p:cNvCxnSpPr>
            <p:nvPr/>
          </p:nvCxnSpPr>
          <p:spPr bwMode="auto">
            <a:xfrm>
              <a:off x="4603711" y="1922788"/>
              <a:ext cx="0" cy="1370714"/>
            </a:xfrm>
            <a:prstGeom prst="line">
              <a:avLst/>
            </a:prstGeom>
            <a:noFill/>
            <a:ln w="571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E2E792C8-0DAF-4BDD-B772-752E460CDA6C}"/>
                </a:ext>
              </a:extLst>
            </p:cNvPr>
            <p:cNvCxnSpPr>
              <a:cxnSpLocks/>
            </p:cNvCxnSpPr>
            <p:nvPr/>
          </p:nvCxnSpPr>
          <p:spPr bwMode="auto">
            <a:xfrm>
              <a:off x="4669843" y="1924762"/>
              <a:ext cx="0" cy="1370714"/>
            </a:xfrm>
            <a:prstGeom prst="line">
              <a:avLst/>
            </a:prstGeom>
            <a:noFill/>
            <a:ln w="5715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5D89CA3-A67A-47EC-B664-FB8A034E65DE}"/>
                </a:ext>
              </a:extLst>
            </p:cNvPr>
            <p:cNvCxnSpPr>
              <a:cxnSpLocks/>
            </p:cNvCxnSpPr>
            <p:nvPr/>
          </p:nvCxnSpPr>
          <p:spPr bwMode="auto">
            <a:xfrm>
              <a:off x="4735975" y="1922788"/>
              <a:ext cx="0" cy="1538322"/>
            </a:xfrm>
            <a:prstGeom prst="line">
              <a:avLst/>
            </a:prstGeom>
            <a:noFill/>
            <a:ln w="5715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0A72954C-836F-49CB-A6F4-287BBF66AF49}"/>
                </a:ext>
              </a:extLst>
            </p:cNvPr>
            <p:cNvCxnSpPr>
              <a:cxnSpLocks/>
            </p:cNvCxnSpPr>
            <p:nvPr/>
          </p:nvCxnSpPr>
          <p:spPr bwMode="auto">
            <a:xfrm>
              <a:off x="4802107" y="1929674"/>
              <a:ext cx="0" cy="1593717"/>
            </a:xfrm>
            <a:prstGeom prst="line">
              <a:avLst/>
            </a:prstGeom>
            <a:noFill/>
            <a:ln w="5715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DF2FF67-20AB-476F-A674-0C661FD25269}"/>
                </a:ext>
              </a:extLst>
            </p:cNvPr>
            <p:cNvCxnSpPr>
              <a:cxnSpLocks/>
            </p:cNvCxnSpPr>
            <p:nvPr/>
          </p:nvCxnSpPr>
          <p:spPr bwMode="auto">
            <a:xfrm>
              <a:off x="4868239" y="1930942"/>
              <a:ext cx="0" cy="1593717"/>
            </a:xfrm>
            <a:prstGeom prst="line">
              <a:avLst/>
            </a:prstGeom>
            <a:noFill/>
            <a:ln w="5715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1D3E824-94A2-4E2A-8F93-1C0098FC308A}"/>
                </a:ext>
              </a:extLst>
            </p:cNvPr>
            <p:cNvCxnSpPr>
              <a:cxnSpLocks/>
            </p:cNvCxnSpPr>
            <p:nvPr/>
          </p:nvCxnSpPr>
          <p:spPr bwMode="auto">
            <a:xfrm>
              <a:off x="4934371"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D54428F-016E-4CEE-89B0-3D2AD0293C0C}"/>
                </a:ext>
              </a:extLst>
            </p:cNvPr>
            <p:cNvCxnSpPr>
              <a:cxnSpLocks/>
            </p:cNvCxnSpPr>
            <p:nvPr/>
          </p:nvCxnSpPr>
          <p:spPr bwMode="auto">
            <a:xfrm>
              <a:off x="5000503"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D1EEC7C2-2AA2-444D-9F8E-485A9C7C3985}"/>
                </a:ext>
              </a:extLst>
            </p:cNvPr>
            <p:cNvCxnSpPr>
              <a:cxnSpLocks/>
            </p:cNvCxnSpPr>
            <p:nvPr/>
          </p:nvCxnSpPr>
          <p:spPr bwMode="auto">
            <a:xfrm>
              <a:off x="5066635"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45EF9FE-A57D-4BAF-BB29-1059CA8FC0AD}"/>
                </a:ext>
              </a:extLst>
            </p:cNvPr>
            <p:cNvCxnSpPr>
              <a:cxnSpLocks/>
            </p:cNvCxnSpPr>
            <p:nvPr/>
          </p:nvCxnSpPr>
          <p:spPr bwMode="auto">
            <a:xfrm>
              <a:off x="5132767"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8804E9D-C1D0-4496-A672-107BFFC88B36}"/>
                </a:ext>
              </a:extLst>
            </p:cNvPr>
            <p:cNvCxnSpPr>
              <a:cxnSpLocks/>
            </p:cNvCxnSpPr>
            <p:nvPr/>
          </p:nvCxnSpPr>
          <p:spPr bwMode="auto">
            <a:xfrm>
              <a:off x="5198899"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2047B6D-E8A7-46AC-9A67-063D7DB7ED81}"/>
                </a:ext>
              </a:extLst>
            </p:cNvPr>
            <p:cNvCxnSpPr>
              <a:cxnSpLocks/>
            </p:cNvCxnSpPr>
            <p:nvPr/>
          </p:nvCxnSpPr>
          <p:spPr bwMode="auto">
            <a:xfrm>
              <a:off x="5265031"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AFF416C-8BBA-403A-81DB-0972AB20186B}"/>
                </a:ext>
              </a:extLst>
            </p:cNvPr>
            <p:cNvCxnSpPr>
              <a:cxnSpLocks/>
            </p:cNvCxnSpPr>
            <p:nvPr/>
          </p:nvCxnSpPr>
          <p:spPr bwMode="auto">
            <a:xfrm>
              <a:off x="5331163"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C7C05949-AE10-4F07-B222-F0454165193F}"/>
                </a:ext>
              </a:extLst>
            </p:cNvPr>
            <p:cNvCxnSpPr>
              <a:cxnSpLocks/>
            </p:cNvCxnSpPr>
            <p:nvPr/>
          </p:nvCxnSpPr>
          <p:spPr bwMode="auto">
            <a:xfrm>
              <a:off x="5397295"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6C9BC219-F974-40C0-A7F6-5C79C29E23D4}"/>
                </a:ext>
              </a:extLst>
            </p:cNvPr>
            <p:cNvCxnSpPr>
              <a:cxnSpLocks/>
            </p:cNvCxnSpPr>
            <p:nvPr/>
          </p:nvCxnSpPr>
          <p:spPr bwMode="auto">
            <a:xfrm>
              <a:off x="5463427"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AE6CCF47-F4D7-4444-A125-FC0F599943C2}"/>
                </a:ext>
              </a:extLst>
            </p:cNvPr>
            <p:cNvCxnSpPr>
              <a:cxnSpLocks/>
            </p:cNvCxnSpPr>
            <p:nvPr/>
          </p:nvCxnSpPr>
          <p:spPr bwMode="auto">
            <a:xfrm>
              <a:off x="5529559"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B33019A1-9A14-4929-AAFD-122B22571FE5}"/>
                </a:ext>
              </a:extLst>
            </p:cNvPr>
            <p:cNvCxnSpPr>
              <a:cxnSpLocks/>
            </p:cNvCxnSpPr>
            <p:nvPr/>
          </p:nvCxnSpPr>
          <p:spPr bwMode="auto">
            <a:xfrm>
              <a:off x="5595691"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7AA0B049-C0A7-47C1-9440-818143BC614E}"/>
                </a:ext>
              </a:extLst>
            </p:cNvPr>
            <p:cNvCxnSpPr>
              <a:cxnSpLocks/>
            </p:cNvCxnSpPr>
            <p:nvPr/>
          </p:nvCxnSpPr>
          <p:spPr bwMode="auto">
            <a:xfrm>
              <a:off x="5661823"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2626DD6-13D9-4DDC-AD15-2A8EB014D3E7}"/>
                </a:ext>
              </a:extLst>
            </p:cNvPr>
            <p:cNvCxnSpPr>
              <a:cxnSpLocks/>
            </p:cNvCxnSpPr>
            <p:nvPr/>
          </p:nvCxnSpPr>
          <p:spPr bwMode="auto">
            <a:xfrm>
              <a:off x="5727955"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CDFB4AD-B102-4E86-AEA0-FA5965E5E833}"/>
                </a:ext>
              </a:extLst>
            </p:cNvPr>
            <p:cNvCxnSpPr>
              <a:cxnSpLocks/>
            </p:cNvCxnSpPr>
            <p:nvPr/>
          </p:nvCxnSpPr>
          <p:spPr bwMode="auto">
            <a:xfrm>
              <a:off x="5794087"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37692F09-83E1-43C7-B5BC-46014ED26A20}"/>
                </a:ext>
              </a:extLst>
            </p:cNvPr>
            <p:cNvCxnSpPr>
              <a:cxnSpLocks/>
            </p:cNvCxnSpPr>
            <p:nvPr/>
          </p:nvCxnSpPr>
          <p:spPr bwMode="auto">
            <a:xfrm>
              <a:off x="5860219"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35E46C1F-0A1E-4F3D-BD44-2B24579720BD}"/>
                </a:ext>
              </a:extLst>
            </p:cNvPr>
            <p:cNvCxnSpPr>
              <a:cxnSpLocks/>
            </p:cNvCxnSpPr>
            <p:nvPr/>
          </p:nvCxnSpPr>
          <p:spPr bwMode="auto">
            <a:xfrm>
              <a:off x="5926351"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7176533-00B8-4126-80F3-2F43D730A7B6}"/>
                </a:ext>
              </a:extLst>
            </p:cNvPr>
            <p:cNvCxnSpPr>
              <a:cxnSpLocks/>
            </p:cNvCxnSpPr>
            <p:nvPr/>
          </p:nvCxnSpPr>
          <p:spPr bwMode="auto">
            <a:xfrm>
              <a:off x="5992483"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FB812423-D2FD-4379-9FCB-090631A4170D}"/>
                </a:ext>
              </a:extLst>
            </p:cNvPr>
            <p:cNvCxnSpPr>
              <a:cxnSpLocks/>
            </p:cNvCxnSpPr>
            <p:nvPr/>
          </p:nvCxnSpPr>
          <p:spPr bwMode="auto">
            <a:xfrm>
              <a:off x="6058615" y="1931607"/>
              <a:ext cx="0" cy="1612578"/>
            </a:xfrm>
            <a:prstGeom prst="line">
              <a:avLst/>
            </a:prstGeom>
            <a:noFill/>
            <a:ln w="571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4C21130-761B-46DA-B6F2-9AD7EA55A1D2}"/>
                </a:ext>
              </a:extLst>
            </p:cNvPr>
            <p:cNvCxnSpPr>
              <a:cxnSpLocks/>
            </p:cNvCxnSpPr>
            <p:nvPr/>
          </p:nvCxnSpPr>
          <p:spPr bwMode="auto">
            <a:xfrm>
              <a:off x="6124742" y="1931607"/>
              <a:ext cx="0" cy="1612578"/>
            </a:xfrm>
            <a:prstGeom prst="line">
              <a:avLst/>
            </a:prstGeom>
            <a:noFill/>
            <a:ln w="57150" cap="flat" cmpd="sng" algn="ctr">
              <a:solidFill>
                <a:schemeClr val="accent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F634CBFA-4F01-485E-A61D-14EF2E3D502D}"/>
              </a:ext>
            </a:extLst>
          </p:cNvPr>
          <p:cNvSpPr>
            <a:spLocks noGrp="1"/>
          </p:cNvSpPr>
          <p:nvPr>
            <p:ph type="title"/>
          </p:nvPr>
        </p:nvSpPr>
        <p:spPr/>
        <p:txBody>
          <a:bodyPr/>
          <a:lstStyle/>
          <a:p>
            <a:r>
              <a:rPr lang="en-US" dirty="0"/>
              <a:t>CheckMate 816: Pathologic Regression in Primary Tumor by Stage</a:t>
            </a:r>
          </a:p>
        </p:txBody>
      </p:sp>
      <p:sp>
        <p:nvSpPr>
          <p:cNvPr id="379" name="Content Placeholder 1">
            <a:extLst>
              <a:ext uri="{FF2B5EF4-FFF2-40B4-BE49-F238E27FC236}">
                <a16:creationId xmlns:a16="http://schemas.microsoft.com/office/drawing/2014/main" id="{34C5DAAD-5212-4CCE-9DCC-77B95CEC0F3D}"/>
              </a:ext>
            </a:extLst>
          </p:cNvPr>
          <p:cNvSpPr>
            <a:spLocks noGrp="1"/>
          </p:cNvSpPr>
          <p:nvPr>
            <p:ph idx="1"/>
          </p:nvPr>
        </p:nvSpPr>
        <p:spPr>
          <a:xfrm>
            <a:off x="604675" y="6092825"/>
            <a:ext cx="11273000" cy="307975"/>
          </a:xfrm>
        </p:spPr>
        <p:txBody>
          <a:bodyPr/>
          <a:lstStyle/>
          <a:p>
            <a:r>
              <a:rPr lang="en-US" sz="1600" dirty="0"/>
              <a:t>Median residual viable tumor percentage in stage IB/II and stage IIIA: nivo + CT, 28% and 8%; CT, 79% and 70% </a:t>
            </a:r>
          </a:p>
        </p:txBody>
      </p:sp>
      <p:grpSp>
        <p:nvGrpSpPr>
          <p:cNvPr id="5" name="Group 7">
            <a:extLst>
              <a:ext uri="{FF2B5EF4-FFF2-40B4-BE49-F238E27FC236}">
                <a16:creationId xmlns:a16="http://schemas.microsoft.com/office/drawing/2014/main" id="{E5477441-263A-4D54-82F3-622A0A6ABCDD}"/>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9908484F-93B6-4AF7-BEBB-546E68CF593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487EF1C-098C-42A1-AEA0-36A3450B074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5">
            <a:extLst>
              <a:ext uri="{FF2B5EF4-FFF2-40B4-BE49-F238E27FC236}">
                <a16:creationId xmlns:a16="http://schemas.microsoft.com/office/drawing/2014/main" id="{FCC3362A-9281-407B-9F5A-646EA63E0206}"/>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Spicer. ASCO 2021. Abstr 8503.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Freeform: Shape 8">
            <a:extLst>
              <a:ext uri="{FF2B5EF4-FFF2-40B4-BE49-F238E27FC236}">
                <a16:creationId xmlns:a16="http://schemas.microsoft.com/office/drawing/2014/main" id="{950FD647-E0BA-4410-80A9-81CCDC638384}"/>
              </a:ext>
            </a:extLst>
          </p:cNvPr>
          <p:cNvSpPr/>
          <p:nvPr/>
        </p:nvSpPr>
        <p:spPr bwMode="auto">
          <a:xfrm flipV="1">
            <a:off x="2704563" y="1850586"/>
            <a:ext cx="3472500" cy="1609630"/>
          </a:xfrm>
          <a:custGeom>
            <a:avLst/>
            <a:gdLst>
              <a:gd name="connsiteX0" fmla="*/ 0 w 8124825"/>
              <a:gd name="connsiteY0" fmla="*/ 0 h 2571750"/>
              <a:gd name="connsiteX1" fmla="*/ 0 w 8124825"/>
              <a:gd name="connsiteY1" fmla="*/ 2571750 h 2571750"/>
              <a:gd name="connsiteX2" fmla="*/ 8124825 w 8124825"/>
              <a:gd name="connsiteY2" fmla="*/ 2571750 h 2571750"/>
            </a:gdLst>
            <a:ahLst/>
            <a:cxnLst>
              <a:cxn ang="0">
                <a:pos x="connsiteX0" y="connsiteY0"/>
              </a:cxn>
              <a:cxn ang="0">
                <a:pos x="connsiteX1" y="connsiteY1"/>
              </a:cxn>
              <a:cxn ang="0">
                <a:pos x="connsiteX2" y="connsiteY2"/>
              </a:cxn>
            </a:cxnLst>
            <a:rect l="l" t="t" r="r" b="b"/>
            <a:pathLst>
              <a:path w="8124825" h="2571750">
                <a:moveTo>
                  <a:pt x="0" y="0"/>
                </a:moveTo>
                <a:lnTo>
                  <a:pt x="0" y="2571750"/>
                </a:lnTo>
                <a:lnTo>
                  <a:pt x="8124825" y="25717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7" name="TextBox 16">
            <a:extLst>
              <a:ext uri="{FF2B5EF4-FFF2-40B4-BE49-F238E27FC236}">
                <a16:creationId xmlns:a16="http://schemas.microsoft.com/office/drawing/2014/main" id="{B627A7DD-99A4-4EB8-8089-0E066F0EED35}"/>
              </a:ext>
            </a:extLst>
          </p:cNvPr>
          <p:cNvSpPr txBox="1"/>
          <p:nvPr/>
        </p:nvSpPr>
        <p:spPr bwMode="auto">
          <a:xfrm>
            <a:off x="2197720" y="3295490"/>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8" name="TextBox 17">
            <a:extLst>
              <a:ext uri="{FF2B5EF4-FFF2-40B4-BE49-F238E27FC236}">
                <a16:creationId xmlns:a16="http://schemas.microsoft.com/office/drawing/2014/main" id="{E83EA43B-BB0E-4203-B0A6-CEEA50C00D60}"/>
              </a:ext>
            </a:extLst>
          </p:cNvPr>
          <p:cNvSpPr txBox="1"/>
          <p:nvPr/>
        </p:nvSpPr>
        <p:spPr bwMode="auto">
          <a:xfrm>
            <a:off x="2282653" y="2975268"/>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9" name="TextBox 18">
            <a:extLst>
              <a:ext uri="{FF2B5EF4-FFF2-40B4-BE49-F238E27FC236}">
                <a16:creationId xmlns:a16="http://schemas.microsoft.com/office/drawing/2014/main" id="{A002674B-398E-44EB-B6D7-4ECD389A0511}"/>
              </a:ext>
            </a:extLst>
          </p:cNvPr>
          <p:cNvSpPr txBox="1"/>
          <p:nvPr/>
        </p:nvSpPr>
        <p:spPr bwMode="auto">
          <a:xfrm>
            <a:off x="2282653" y="264542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0" name="TextBox 19">
            <a:extLst>
              <a:ext uri="{FF2B5EF4-FFF2-40B4-BE49-F238E27FC236}">
                <a16:creationId xmlns:a16="http://schemas.microsoft.com/office/drawing/2014/main" id="{2A77E7D1-668A-479B-A1D0-78EB893A2D83}"/>
              </a:ext>
            </a:extLst>
          </p:cNvPr>
          <p:cNvSpPr txBox="1"/>
          <p:nvPr/>
        </p:nvSpPr>
        <p:spPr bwMode="auto">
          <a:xfrm>
            <a:off x="2282653" y="2316525"/>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1" name="TextBox 20">
            <a:extLst>
              <a:ext uri="{FF2B5EF4-FFF2-40B4-BE49-F238E27FC236}">
                <a16:creationId xmlns:a16="http://schemas.microsoft.com/office/drawing/2014/main" id="{881488A2-704A-40C4-BB2D-A4FF4091A749}"/>
              </a:ext>
            </a:extLst>
          </p:cNvPr>
          <p:cNvSpPr txBox="1"/>
          <p:nvPr/>
        </p:nvSpPr>
        <p:spPr bwMode="auto">
          <a:xfrm>
            <a:off x="2282653" y="1997969"/>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2" name="TextBox 21">
            <a:extLst>
              <a:ext uri="{FF2B5EF4-FFF2-40B4-BE49-F238E27FC236}">
                <a16:creationId xmlns:a16="http://schemas.microsoft.com/office/drawing/2014/main" id="{AC3F3FE1-FA3D-4E76-B6CC-9B82D82EDE29}"/>
              </a:ext>
            </a:extLst>
          </p:cNvPr>
          <p:cNvSpPr txBox="1"/>
          <p:nvPr/>
        </p:nvSpPr>
        <p:spPr bwMode="auto">
          <a:xfrm>
            <a:off x="2428526" y="167815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nvGrpSpPr>
          <p:cNvPr id="10" name="Group 9">
            <a:extLst>
              <a:ext uri="{FF2B5EF4-FFF2-40B4-BE49-F238E27FC236}">
                <a16:creationId xmlns:a16="http://schemas.microsoft.com/office/drawing/2014/main" id="{E5745C71-AE45-4099-BC1B-F70AF7AA5A80}"/>
              </a:ext>
            </a:extLst>
          </p:cNvPr>
          <p:cNvGrpSpPr/>
          <p:nvPr/>
        </p:nvGrpSpPr>
        <p:grpSpPr>
          <a:xfrm>
            <a:off x="2646608" y="1853067"/>
            <a:ext cx="57955" cy="1607149"/>
            <a:chOff x="2208243" y="1930270"/>
            <a:chExt cx="87086" cy="2565917"/>
          </a:xfrm>
        </p:grpSpPr>
        <p:cxnSp>
          <p:nvCxnSpPr>
            <p:cNvPr id="11" name="Straight Connector 10">
              <a:extLst>
                <a:ext uri="{FF2B5EF4-FFF2-40B4-BE49-F238E27FC236}">
                  <a16:creationId xmlns:a16="http://schemas.microsoft.com/office/drawing/2014/main" id="{E2B700D0-6017-4E0D-AD9B-0D7045B7053F}"/>
                </a:ext>
              </a:extLst>
            </p:cNvPr>
            <p:cNvCxnSpPr>
              <a:cxnSpLocks/>
            </p:cNvCxnSpPr>
            <p:nvPr/>
          </p:nvCxnSpPr>
          <p:spPr bwMode="auto">
            <a:xfrm>
              <a:off x="2208243" y="1930270"/>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09FF81C-7F8B-43F2-B92D-9562937AC1DE}"/>
                </a:ext>
              </a:extLst>
            </p:cNvPr>
            <p:cNvCxnSpPr>
              <a:cxnSpLocks/>
            </p:cNvCxnSpPr>
            <p:nvPr/>
          </p:nvCxnSpPr>
          <p:spPr bwMode="auto">
            <a:xfrm>
              <a:off x="2208243" y="2443453"/>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F6191DD-9249-42F4-BC72-909A0A3F69CC}"/>
                </a:ext>
              </a:extLst>
            </p:cNvPr>
            <p:cNvCxnSpPr>
              <a:cxnSpLocks/>
            </p:cNvCxnSpPr>
            <p:nvPr/>
          </p:nvCxnSpPr>
          <p:spPr bwMode="auto">
            <a:xfrm>
              <a:off x="2208243" y="2956636"/>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4ABA565-CCC9-4442-913F-5B7FBB1A5FF0}"/>
                </a:ext>
              </a:extLst>
            </p:cNvPr>
            <p:cNvCxnSpPr>
              <a:cxnSpLocks/>
            </p:cNvCxnSpPr>
            <p:nvPr/>
          </p:nvCxnSpPr>
          <p:spPr bwMode="auto">
            <a:xfrm>
              <a:off x="2208243" y="3469819"/>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ECDCD04-5657-44F4-8EE6-664C76F30879}"/>
                </a:ext>
              </a:extLst>
            </p:cNvPr>
            <p:cNvCxnSpPr>
              <a:cxnSpLocks/>
            </p:cNvCxnSpPr>
            <p:nvPr/>
          </p:nvCxnSpPr>
          <p:spPr bwMode="auto">
            <a:xfrm>
              <a:off x="2208243" y="3983002"/>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937EA27-8942-4F5D-A16C-0B5E037442A7}"/>
                </a:ext>
              </a:extLst>
            </p:cNvPr>
            <p:cNvCxnSpPr>
              <a:cxnSpLocks/>
            </p:cNvCxnSpPr>
            <p:nvPr/>
          </p:nvCxnSpPr>
          <p:spPr bwMode="auto">
            <a:xfrm>
              <a:off x="2208243" y="4496187"/>
              <a:ext cx="87086" cy="0"/>
            </a:xfrm>
            <a:prstGeom prst="line">
              <a:avLst/>
            </a:prstGeom>
            <a:noFill/>
            <a:ln w="28575" cap="flat" cmpd="sng" algn="ctr">
              <a:solidFill>
                <a:schemeClr val="bg1"/>
              </a:solidFill>
              <a:prstDash val="solid"/>
              <a:round/>
              <a:headEnd type="none" w="med" len="med"/>
              <a:tailEnd type="none" w="med" len="med"/>
            </a:ln>
            <a:effectLst/>
          </p:spPr>
        </p:cxnSp>
      </p:grpSp>
      <p:sp>
        <p:nvSpPr>
          <p:cNvPr id="23" name="TextBox 22">
            <a:extLst>
              <a:ext uri="{FF2B5EF4-FFF2-40B4-BE49-F238E27FC236}">
                <a16:creationId xmlns:a16="http://schemas.microsoft.com/office/drawing/2014/main" id="{D431B0C6-BEC3-4C60-A235-CBCEC4BD8732}"/>
              </a:ext>
            </a:extLst>
          </p:cNvPr>
          <p:cNvSpPr txBox="1"/>
          <p:nvPr/>
        </p:nvSpPr>
        <p:spPr bwMode="auto">
          <a:xfrm rot="16200000">
            <a:off x="944448" y="2430385"/>
            <a:ext cx="22529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Regression in Tumor Area</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Viable Tumor Cells (%)</a:t>
            </a:r>
          </a:p>
        </p:txBody>
      </p:sp>
      <p:sp>
        <p:nvSpPr>
          <p:cNvPr id="24" name="TextBox 23">
            <a:extLst>
              <a:ext uri="{FF2B5EF4-FFF2-40B4-BE49-F238E27FC236}">
                <a16:creationId xmlns:a16="http://schemas.microsoft.com/office/drawing/2014/main" id="{24966881-B9D2-43A0-87F7-B5C227981A58}"/>
              </a:ext>
            </a:extLst>
          </p:cNvPr>
          <p:cNvSpPr txBox="1"/>
          <p:nvPr/>
        </p:nvSpPr>
        <p:spPr bwMode="auto">
          <a:xfrm>
            <a:off x="798341" y="2455025"/>
            <a:ext cx="10637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Stage IB/II</a:t>
            </a:r>
          </a:p>
        </p:txBody>
      </p:sp>
      <p:sp>
        <p:nvSpPr>
          <p:cNvPr id="25" name="TextBox 24">
            <a:extLst>
              <a:ext uri="{FF2B5EF4-FFF2-40B4-BE49-F238E27FC236}">
                <a16:creationId xmlns:a16="http://schemas.microsoft.com/office/drawing/2014/main" id="{D5DF8B60-F909-434E-9D5C-5D7D4780E4D3}"/>
              </a:ext>
            </a:extLst>
          </p:cNvPr>
          <p:cNvSpPr txBox="1"/>
          <p:nvPr/>
        </p:nvSpPr>
        <p:spPr bwMode="auto">
          <a:xfrm>
            <a:off x="833645" y="4538673"/>
            <a:ext cx="9852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Stage IIIA</a:t>
            </a:r>
          </a:p>
        </p:txBody>
      </p:sp>
      <p:sp>
        <p:nvSpPr>
          <p:cNvPr id="27" name="TextBox 26">
            <a:extLst>
              <a:ext uri="{FF2B5EF4-FFF2-40B4-BE49-F238E27FC236}">
                <a16:creationId xmlns:a16="http://schemas.microsoft.com/office/drawing/2014/main" id="{E10D104D-DC03-4DCB-B451-AE5ACB205E3B}"/>
              </a:ext>
            </a:extLst>
          </p:cNvPr>
          <p:cNvSpPr txBox="1"/>
          <p:nvPr/>
        </p:nvSpPr>
        <p:spPr bwMode="auto">
          <a:xfrm>
            <a:off x="3685470" y="1563994"/>
            <a:ext cx="1371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(n = 52)</a:t>
            </a:r>
          </a:p>
        </p:txBody>
      </p:sp>
      <p:sp>
        <p:nvSpPr>
          <p:cNvPr id="28" name="TextBox 27">
            <a:extLst>
              <a:ext uri="{FF2B5EF4-FFF2-40B4-BE49-F238E27FC236}">
                <a16:creationId xmlns:a16="http://schemas.microsoft.com/office/drawing/2014/main" id="{EA6B69AF-11B8-48BF-B038-90E5D539C1EC}"/>
              </a:ext>
            </a:extLst>
          </p:cNvPr>
          <p:cNvSpPr txBox="1"/>
          <p:nvPr/>
        </p:nvSpPr>
        <p:spPr bwMode="auto">
          <a:xfrm>
            <a:off x="2799016" y="3269802"/>
            <a:ext cx="16690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 viable tumor cells</a:t>
            </a:r>
          </a:p>
        </p:txBody>
      </p:sp>
      <p:cxnSp>
        <p:nvCxnSpPr>
          <p:cNvPr id="30" name="Straight Connector 29">
            <a:extLst>
              <a:ext uri="{FF2B5EF4-FFF2-40B4-BE49-F238E27FC236}">
                <a16:creationId xmlns:a16="http://schemas.microsoft.com/office/drawing/2014/main" id="{2C88B886-751B-413D-AE50-2CEC7F194836}"/>
              </a:ext>
            </a:extLst>
          </p:cNvPr>
          <p:cNvCxnSpPr/>
          <p:nvPr/>
        </p:nvCxnSpPr>
        <p:spPr bwMode="auto">
          <a:xfrm>
            <a:off x="2704563" y="3301662"/>
            <a:ext cx="3439563"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2" name="TextBox 31">
            <a:extLst>
              <a:ext uri="{FF2B5EF4-FFF2-40B4-BE49-F238E27FC236}">
                <a16:creationId xmlns:a16="http://schemas.microsoft.com/office/drawing/2014/main" id="{94C09650-3E14-4B0A-9269-C5EE918356F5}"/>
              </a:ext>
            </a:extLst>
          </p:cNvPr>
          <p:cNvSpPr txBox="1"/>
          <p:nvPr/>
        </p:nvSpPr>
        <p:spPr bwMode="auto">
          <a:xfrm>
            <a:off x="4729106" y="3466367"/>
            <a:ext cx="16065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pCR in primary tumor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 viable tumor cells)</a:t>
            </a:r>
          </a:p>
        </p:txBody>
      </p:sp>
      <p:grpSp>
        <p:nvGrpSpPr>
          <p:cNvPr id="35" name="Group 34">
            <a:extLst>
              <a:ext uri="{FF2B5EF4-FFF2-40B4-BE49-F238E27FC236}">
                <a16:creationId xmlns:a16="http://schemas.microsoft.com/office/drawing/2014/main" id="{9C877DA1-E3A1-45E6-B1BD-AB6882A9D413}"/>
              </a:ext>
            </a:extLst>
          </p:cNvPr>
          <p:cNvGrpSpPr/>
          <p:nvPr/>
        </p:nvGrpSpPr>
        <p:grpSpPr>
          <a:xfrm>
            <a:off x="4916905" y="1850586"/>
            <a:ext cx="1223211" cy="1690710"/>
            <a:chOff x="4916905" y="1922788"/>
            <a:chExt cx="1223211" cy="1690710"/>
          </a:xfrm>
        </p:grpSpPr>
        <p:sp>
          <p:nvSpPr>
            <p:cNvPr id="31" name="Rectangle 30">
              <a:extLst>
                <a:ext uri="{FF2B5EF4-FFF2-40B4-BE49-F238E27FC236}">
                  <a16:creationId xmlns:a16="http://schemas.microsoft.com/office/drawing/2014/main" id="{7424B4BC-6904-4A93-B646-B4FB8703AE0F}"/>
                </a:ext>
              </a:extLst>
            </p:cNvPr>
            <p:cNvSpPr/>
            <p:nvPr/>
          </p:nvSpPr>
          <p:spPr bwMode="auto">
            <a:xfrm>
              <a:off x="4916905" y="1922788"/>
              <a:ext cx="1223211" cy="1609624"/>
            </a:xfrm>
            <a:prstGeom prst="rect">
              <a:avLst/>
            </a:prstGeom>
            <a:noFill/>
            <a:ln w="38100">
              <a:solidFill>
                <a:srgbClr val="C00000"/>
              </a:solidFill>
              <a:prstDash val="sysDash"/>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34" name="Straight Connector 33">
              <a:extLst>
                <a:ext uri="{FF2B5EF4-FFF2-40B4-BE49-F238E27FC236}">
                  <a16:creationId xmlns:a16="http://schemas.microsoft.com/office/drawing/2014/main" id="{A99BFAC7-3719-4B56-8261-B5C2DEA0C8CF}"/>
                </a:ext>
              </a:extLst>
            </p:cNvPr>
            <p:cNvCxnSpPr/>
            <p:nvPr/>
          </p:nvCxnSpPr>
          <p:spPr bwMode="auto">
            <a:xfrm>
              <a:off x="5528510" y="3541541"/>
              <a:ext cx="0" cy="71957"/>
            </a:xfrm>
            <a:prstGeom prst="line">
              <a:avLst/>
            </a:prstGeom>
            <a:noFill/>
            <a:ln w="38100" cap="flat" cmpd="sng" algn="ctr">
              <a:solidFill>
                <a:srgbClr val="C00000"/>
              </a:solidFill>
              <a:prstDash val="solid"/>
              <a:round/>
              <a:headEnd type="none" w="med" len="med"/>
              <a:tailEnd type="none" w="med" len="med"/>
            </a:ln>
            <a:effectLst/>
          </p:spPr>
        </p:cxnSp>
      </p:grpSp>
      <p:sp>
        <p:nvSpPr>
          <p:cNvPr id="161" name="TextBox 160">
            <a:extLst>
              <a:ext uri="{FF2B5EF4-FFF2-40B4-BE49-F238E27FC236}">
                <a16:creationId xmlns:a16="http://schemas.microsoft.com/office/drawing/2014/main" id="{792147FE-1470-408B-82F8-E5268D46199B}"/>
              </a:ext>
            </a:extLst>
          </p:cNvPr>
          <p:cNvSpPr txBox="1"/>
          <p:nvPr/>
        </p:nvSpPr>
        <p:spPr bwMode="auto">
          <a:xfrm>
            <a:off x="2198104" y="5530227"/>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62" name="TextBox 161">
            <a:extLst>
              <a:ext uri="{FF2B5EF4-FFF2-40B4-BE49-F238E27FC236}">
                <a16:creationId xmlns:a16="http://schemas.microsoft.com/office/drawing/2014/main" id="{6DEF2C62-1976-4F16-8139-E62174565EE7}"/>
              </a:ext>
            </a:extLst>
          </p:cNvPr>
          <p:cNvSpPr txBox="1"/>
          <p:nvPr/>
        </p:nvSpPr>
        <p:spPr bwMode="auto">
          <a:xfrm>
            <a:off x="2283037" y="5210005"/>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63" name="TextBox 162">
            <a:extLst>
              <a:ext uri="{FF2B5EF4-FFF2-40B4-BE49-F238E27FC236}">
                <a16:creationId xmlns:a16="http://schemas.microsoft.com/office/drawing/2014/main" id="{B251B9F8-44AA-4233-AA59-2DE75E8B1496}"/>
              </a:ext>
            </a:extLst>
          </p:cNvPr>
          <p:cNvSpPr txBox="1"/>
          <p:nvPr/>
        </p:nvSpPr>
        <p:spPr bwMode="auto">
          <a:xfrm>
            <a:off x="2283037" y="4880157"/>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64" name="TextBox 163">
            <a:extLst>
              <a:ext uri="{FF2B5EF4-FFF2-40B4-BE49-F238E27FC236}">
                <a16:creationId xmlns:a16="http://schemas.microsoft.com/office/drawing/2014/main" id="{402D0C41-8271-4E10-8E55-CF00F996A1CA}"/>
              </a:ext>
            </a:extLst>
          </p:cNvPr>
          <p:cNvSpPr txBox="1"/>
          <p:nvPr/>
        </p:nvSpPr>
        <p:spPr bwMode="auto">
          <a:xfrm>
            <a:off x="2283037" y="455126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65" name="TextBox 164">
            <a:extLst>
              <a:ext uri="{FF2B5EF4-FFF2-40B4-BE49-F238E27FC236}">
                <a16:creationId xmlns:a16="http://schemas.microsoft.com/office/drawing/2014/main" id="{E53CE677-C418-4617-A48F-4E4DB612C79E}"/>
              </a:ext>
            </a:extLst>
          </p:cNvPr>
          <p:cNvSpPr txBox="1"/>
          <p:nvPr/>
        </p:nvSpPr>
        <p:spPr bwMode="auto">
          <a:xfrm>
            <a:off x="2283037" y="4232706"/>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66" name="TextBox 165">
            <a:extLst>
              <a:ext uri="{FF2B5EF4-FFF2-40B4-BE49-F238E27FC236}">
                <a16:creationId xmlns:a16="http://schemas.microsoft.com/office/drawing/2014/main" id="{67EC674E-F6F5-477C-8500-CC3C957B6681}"/>
              </a:ext>
            </a:extLst>
          </p:cNvPr>
          <p:cNvSpPr txBox="1"/>
          <p:nvPr/>
        </p:nvSpPr>
        <p:spPr bwMode="auto">
          <a:xfrm>
            <a:off x="2428910" y="391288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nvGrpSpPr>
          <p:cNvPr id="167" name="Group 166">
            <a:extLst>
              <a:ext uri="{FF2B5EF4-FFF2-40B4-BE49-F238E27FC236}">
                <a16:creationId xmlns:a16="http://schemas.microsoft.com/office/drawing/2014/main" id="{113005A5-F1A4-4DFF-AB07-498366A0D7A2}"/>
              </a:ext>
            </a:extLst>
          </p:cNvPr>
          <p:cNvGrpSpPr/>
          <p:nvPr/>
        </p:nvGrpSpPr>
        <p:grpSpPr>
          <a:xfrm>
            <a:off x="2646992" y="4087804"/>
            <a:ext cx="57955" cy="1607149"/>
            <a:chOff x="2208243" y="1930270"/>
            <a:chExt cx="87086" cy="2565917"/>
          </a:xfrm>
        </p:grpSpPr>
        <p:cxnSp>
          <p:nvCxnSpPr>
            <p:cNvPr id="168" name="Straight Connector 167">
              <a:extLst>
                <a:ext uri="{FF2B5EF4-FFF2-40B4-BE49-F238E27FC236}">
                  <a16:creationId xmlns:a16="http://schemas.microsoft.com/office/drawing/2014/main" id="{E40CADE3-1BB3-405B-BEC9-5EE2A9B6E905}"/>
                </a:ext>
              </a:extLst>
            </p:cNvPr>
            <p:cNvCxnSpPr>
              <a:cxnSpLocks/>
            </p:cNvCxnSpPr>
            <p:nvPr/>
          </p:nvCxnSpPr>
          <p:spPr bwMode="auto">
            <a:xfrm>
              <a:off x="2208243" y="1930270"/>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27B09306-C9A5-400A-A46B-200E12784CE0}"/>
                </a:ext>
              </a:extLst>
            </p:cNvPr>
            <p:cNvCxnSpPr>
              <a:cxnSpLocks/>
            </p:cNvCxnSpPr>
            <p:nvPr/>
          </p:nvCxnSpPr>
          <p:spPr bwMode="auto">
            <a:xfrm>
              <a:off x="2208243" y="2443453"/>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3ED1A1C6-694A-417F-8959-BD7B64435BE1}"/>
                </a:ext>
              </a:extLst>
            </p:cNvPr>
            <p:cNvCxnSpPr>
              <a:cxnSpLocks/>
            </p:cNvCxnSpPr>
            <p:nvPr/>
          </p:nvCxnSpPr>
          <p:spPr bwMode="auto">
            <a:xfrm>
              <a:off x="2208243" y="2956636"/>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9C1C10C8-B1BD-42AB-8E46-6CC605FB1535}"/>
                </a:ext>
              </a:extLst>
            </p:cNvPr>
            <p:cNvCxnSpPr>
              <a:cxnSpLocks/>
            </p:cNvCxnSpPr>
            <p:nvPr/>
          </p:nvCxnSpPr>
          <p:spPr bwMode="auto">
            <a:xfrm>
              <a:off x="2208243" y="3469819"/>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686EE98A-B07F-4CC2-BC64-32692E6BEABF}"/>
                </a:ext>
              </a:extLst>
            </p:cNvPr>
            <p:cNvCxnSpPr>
              <a:cxnSpLocks/>
            </p:cNvCxnSpPr>
            <p:nvPr/>
          </p:nvCxnSpPr>
          <p:spPr bwMode="auto">
            <a:xfrm>
              <a:off x="2208243" y="3983002"/>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B3C00B80-C0C7-4FB2-A18D-28F88F65C3E2}"/>
                </a:ext>
              </a:extLst>
            </p:cNvPr>
            <p:cNvCxnSpPr>
              <a:cxnSpLocks/>
            </p:cNvCxnSpPr>
            <p:nvPr/>
          </p:nvCxnSpPr>
          <p:spPr bwMode="auto">
            <a:xfrm>
              <a:off x="2208243" y="4496187"/>
              <a:ext cx="87086" cy="0"/>
            </a:xfrm>
            <a:prstGeom prst="line">
              <a:avLst/>
            </a:prstGeom>
            <a:noFill/>
            <a:ln w="28575" cap="flat" cmpd="sng" algn="ctr">
              <a:solidFill>
                <a:schemeClr val="bg1"/>
              </a:solidFill>
              <a:prstDash val="solid"/>
              <a:round/>
              <a:headEnd type="none" w="med" len="med"/>
              <a:tailEnd type="none" w="med" len="med"/>
            </a:ln>
            <a:effectLst/>
          </p:spPr>
        </p:cxnSp>
      </p:grpSp>
      <p:sp>
        <p:nvSpPr>
          <p:cNvPr id="174" name="TextBox 173">
            <a:extLst>
              <a:ext uri="{FF2B5EF4-FFF2-40B4-BE49-F238E27FC236}">
                <a16:creationId xmlns:a16="http://schemas.microsoft.com/office/drawing/2014/main" id="{C687BDA9-9A51-4EA4-A4AB-7609ECDD9DE7}"/>
              </a:ext>
            </a:extLst>
          </p:cNvPr>
          <p:cNvSpPr txBox="1"/>
          <p:nvPr/>
        </p:nvSpPr>
        <p:spPr bwMode="auto">
          <a:xfrm rot="16200000">
            <a:off x="944832" y="4665122"/>
            <a:ext cx="22529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Regression in Tumor Area</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Viable Tumor Cells (%)</a:t>
            </a:r>
          </a:p>
        </p:txBody>
      </p:sp>
      <p:sp>
        <p:nvSpPr>
          <p:cNvPr id="176" name="TextBox 175">
            <a:extLst>
              <a:ext uri="{FF2B5EF4-FFF2-40B4-BE49-F238E27FC236}">
                <a16:creationId xmlns:a16="http://schemas.microsoft.com/office/drawing/2014/main" id="{2E60ED06-E1CB-4EC3-9A80-1163C571785A}"/>
              </a:ext>
            </a:extLst>
          </p:cNvPr>
          <p:cNvSpPr txBox="1"/>
          <p:nvPr/>
        </p:nvSpPr>
        <p:spPr bwMode="auto">
          <a:xfrm>
            <a:off x="3685855" y="3818197"/>
            <a:ext cx="1371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(n = 89)</a:t>
            </a:r>
          </a:p>
        </p:txBody>
      </p:sp>
      <p:sp>
        <p:nvSpPr>
          <p:cNvPr id="177" name="TextBox 176">
            <a:extLst>
              <a:ext uri="{FF2B5EF4-FFF2-40B4-BE49-F238E27FC236}">
                <a16:creationId xmlns:a16="http://schemas.microsoft.com/office/drawing/2014/main" id="{7490F7E8-5688-44B6-8C0A-24B56837F603}"/>
              </a:ext>
            </a:extLst>
          </p:cNvPr>
          <p:cNvSpPr txBox="1"/>
          <p:nvPr/>
        </p:nvSpPr>
        <p:spPr bwMode="auto">
          <a:xfrm>
            <a:off x="2799400" y="5504539"/>
            <a:ext cx="16690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 viable tumor cells</a:t>
            </a:r>
          </a:p>
        </p:txBody>
      </p:sp>
      <p:cxnSp>
        <p:nvCxnSpPr>
          <p:cNvPr id="178" name="Straight Connector 177">
            <a:extLst>
              <a:ext uri="{FF2B5EF4-FFF2-40B4-BE49-F238E27FC236}">
                <a16:creationId xmlns:a16="http://schemas.microsoft.com/office/drawing/2014/main" id="{5E8F7A24-B360-463D-8FF2-FBFD17F300D5}"/>
              </a:ext>
            </a:extLst>
          </p:cNvPr>
          <p:cNvCxnSpPr/>
          <p:nvPr/>
        </p:nvCxnSpPr>
        <p:spPr bwMode="auto">
          <a:xfrm>
            <a:off x="2704947" y="5536399"/>
            <a:ext cx="3439563"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79" name="TextBox 178">
            <a:extLst>
              <a:ext uri="{FF2B5EF4-FFF2-40B4-BE49-F238E27FC236}">
                <a16:creationId xmlns:a16="http://schemas.microsoft.com/office/drawing/2014/main" id="{5DE514D8-9124-4CC5-A9D2-E646593F0836}"/>
              </a:ext>
            </a:extLst>
          </p:cNvPr>
          <p:cNvSpPr txBox="1"/>
          <p:nvPr/>
        </p:nvSpPr>
        <p:spPr bwMode="auto">
          <a:xfrm>
            <a:off x="4805623" y="5692420"/>
            <a:ext cx="16065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pCR in primary tumor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 viable tumor cells)</a:t>
            </a:r>
          </a:p>
        </p:txBody>
      </p:sp>
      <p:sp>
        <p:nvSpPr>
          <p:cNvPr id="160" name="Freeform: Shape 159">
            <a:extLst>
              <a:ext uri="{FF2B5EF4-FFF2-40B4-BE49-F238E27FC236}">
                <a16:creationId xmlns:a16="http://schemas.microsoft.com/office/drawing/2014/main" id="{B35011BD-1D17-4A82-9954-82A0F6608289}"/>
              </a:ext>
            </a:extLst>
          </p:cNvPr>
          <p:cNvSpPr/>
          <p:nvPr/>
        </p:nvSpPr>
        <p:spPr bwMode="auto">
          <a:xfrm flipV="1">
            <a:off x="2704947" y="4085323"/>
            <a:ext cx="3472500" cy="1609630"/>
          </a:xfrm>
          <a:custGeom>
            <a:avLst/>
            <a:gdLst>
              <a:gd name="connsiteX0" fmla="*/ 0 w 8124825"/>
              <a:gd name="connsiteY0" fmla="*/ 0 h 2571750"/>
              <a:gd name="connsiteX1" fmla="*/ 0 w 8124825"/>
              <a:gd name="connsiteY1" fmla="*/ 2571750 h 2571750"/>
              <a:gd name="connsiteX2" fmla="*/ 8124825 w 8124825"/>
              <a:gd name="connsiteY2" fmla="*/ 2571750 h 2571750"/>
            </a:gdLst>
            <a:ahLst/>
            <a:cxnLst>
              <a:cxn ang="0">
                <a:pos x="connsiteX0" y="connsiteY0"/>
              </a:cxn>
              <a:cxn ang="0">
                <a:pos x="connsiteX1" y="connsiteY1"/>
              </a:cxn>
              <a:cxn ang="0">
                <a:pos x="connsiteX2" y="connsiteY2"/>
              </a:cxn>
            </a:cxnLst>
            <a:rect l="l" t="t" r="r" b="b"/>
            <a:pathLst>
              <a:path w="8124825" h="2571750">
                <a:moveTo>
                  <a:pt x="0" y="0"/>
                </a:moveTo>
                <a:lnTo>
                  <a:pt x="0" y="2571750"/>
                </a:lnTo>
                <a:lnTo>
                  <a:pt x="8124825" y="25717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301" name="Straight Connector 300">
            <a:extLst>
              <a:ext uri="{FF2B5EF4-FFF2-40B4-BE49-F238E27FC236}">
                <a16:creationId xmlns:a16="http://schemas.microsoft.com/office/drawing/2014/main" id="{62BCE07E-2252-4191-A23E-84C84993C7FF}"/>
              </a:ext>
            </a:extLst>
          </p:cNvPr>
          <p:cNvCxnSpPr>
            <a:cxnSpLocks/>
          </p:cNvCxnSpPr>
          <p:nvPr/>
        </p:nvCxnSpPr>
        <p:spPr bwMode="auto">
          <a:xfrm>
            <a:off x="7542157" y="4087845"/>
            <a:ext cx="0" cy="21707"/>
          </a:xfrm>
          <a:prstGeom prst="line">
            <a:avLst/>
          </a:prstGeom>
          <a:noFill/>
          <a:ln w="38100"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76054F86-122E-418F-A596-005093115D2D}"/>
              </a:ext>
            </a:extLst>
          </p:cNvPr>
          <p:cNvCxnSpPr>
            <a:cxnSpLocks/>
          </p:cNvCxnSpPr>
          <p:nvPr/>
        </p:nvCxnSpPr>
        <p:spPr bwMode="auto">
          <a:xfrm>
            <a:off x="7586855" y="4092092"/>
            <a:ext cx="0" cy="21707"/>
          </a:xfrm>
          <a:prstGeom prst="line">
            <a:avLst/>
          </a:prstGeom>
          <a:noFill/>
          <a:ln w="38100"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17F064FB-D58F-4AC1-B9AF-629438755995}"/>
              </a:ext>
            </a:extLst>
          </p:cNvPr>
          <p:cNvCxnSpPr>
            <a:cxnSpLocks/>
          </p:cNvCxnSpPr>
          <p:nvPr/>
        </p:nvCxnSpPr>
        <p:spPr bwMode="auto">
          <a:xfrm>
            <a:off x="7631552" y="4104267"/>
            <a:ext cx="0" cy="21707"/>
          </a:xfrm>
          <a:prstGeom prst="line">
            <a:avLst/>
          </a:prstGeom>
          <a:noFill/>
          <a:ln w="38100"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31F754C0-9E31-44DD-B111-1CB833C030B0}"/>
              </a:ext>
            </a:extLst>
          </p:cNvPr>
          <p:cNvCxnSpPr>
            <a:cxnSpLocks/>
          </p:cNvCxnSpPr>
          <p:nvPr/>
        </p:nvCxnSpPr>
        <p:spPr bwMode="auto">
          <a:xfrm>
            <a:off x="7676250" y="4096269"/>
            <a:ext cx="0" cy="29705"/>
          </a:xfrm>
          <a:prstGeom prst="line">
            <a:avLst/>
          </a:prstGeom>
          <a:noFill/>
          <a:ln w="38100"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194BE57B-9D4E-4E50-AC78-1A64E7615504}"/>
              </a:ext>
            </a:extLst>
          </p:cNvPr>
          <p:cNvCxnSpPr>
            <a:cxnSpLocks/>
          </p:cNvCxnSpPr>
          <p:nvPr/>
        </p:nvCxnSpPr>
        <p:spPr bwMode="auto">
          <a:xfrm>
            <a:off x="7720949" y="4092530"/>
            <a:ext cx="0" cy="33444"/>
          </a:xfrm>
          <a:prstGeom prst="line">
            <a:avLst/>
          </a:prstGeom>
          <a:noFill/>
          <a:ln w="38100"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F7B3AC86-A4DA-4827-8F6E-311E1A13B3A5}"/>
              </a:ext>
            </a:extLst>
          </p:cNvPr>
          <p:cNvCxnSpPr>
            <a:cxnSpLocks/>
          </p:cNvCxnSpPr>
          <p:nvPr/>
        </p:nvCxnSpPr>
        <p:spPr bwMode="auto">
          <a:xfrm>
            <a:off x="7765646" y="4087845"/>
            <a:ext cx="0" cy="38129"/>
          </a:xfrm>
          <a:prstGeom prst="line">
            <a:avLst/>
          </a:prstGeom>
          <a:noFill/>
          <a:ln w="38100"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24799819-B766-4125-95E7-59519CDAEA01}"/>
              </a:ext>
            </a:extLst>
          </p:cNvPr>
          <p:cNvCxnSpPr>
            <a:cxnSpLocks/>
          </p:cNvCxnSpPr>
          <p:nvPr/>
        </p:nvCxnSpPr>
        <p:spPr bwMode="auto">
          <a:xfrm>
            <a:off x="7810344" y="4089188"/>
            <a:ext cx="0" cy="58490"/>
          </a:xfrm>
          <a:prstGeom prst="line">
            <a:avLst/>
          </a:prstGeom>
          <a:noFill/>
          <a:ln w="38100"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CC665E97-69E4-410C-9A2E-180593F2277E}"/>
              </a:ext>
            </a:extLst>
          </p:cNvPr>
          <p:cNvCxnSpPr>
            <a:cxnSpLocks/>
          </p:cNvCxnSpPr>
          <p:nvPr/>
        </p:nvCxnSpPr>
        <p:spPr bwMode="auto">
          <a:xfrm>
            <a:off x="7855042" y="4078610"/>
            <a:ext cx="0" cy="98665"/>
          </a:xfrm>
          <a:prstGeom prst="line">
            <a:avLst/>
          </a:prstGeom>
          <a:noFill/>
          <a:ln w="38100"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BF84ADA4-067F-49CA-86B3-E122F5109998}"/>
              </a:ext>
            </a:extLst>
          </p:cNvPr>
          <p:cNvCxnSpPr>
            <a:cxnSpLocks/>
          </p:cNvCxnSpPr>
          <p:nvPr/>
        </p:nvCxnSpPr>
        <p:spPr bwMode="auto">
          <a:xfrm>
            <a:off x="7899739" y="4079614"/>
            <a:ext cx="0" cy="97661"/>
          </a:xfrm>
          <a:prstGeom prst="line">
            <a:avLst/>
          </a:prstGeom>
          <a:noFill/>
          <a:ln w="38100"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BC6A5517-5A6A-47ED-B8D8-BAF2E91569CB}"/>
              </a:ext>
            </a:extLst>
          </p:cNvPr>
          <p:cNvCxnSpPr>
            <a:cxnSpLocks/>
          </p:cNvCxnSpPr>
          <p:nvPr/>
        </p:nvCxnSpPr>
        <p:spPr bwMode="auto">
          <a:xfrm>
            <a:off x="7944437" y="4092035"/>
            <a:ext cx="0" cy="85240"/>
          </a:xfrm>
          <a:prstGeom prst="line">
            <a:avLst/>
          </a:prstGeom>
          <a:noFill/>
          <a:ln w="38100"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E80B9A55-0688-4756-82EA-75061C97CB25}"/>
              </a:ext>
            </a:extLst>
          </p:cNvPr>
          <p:cNvCxnSpPr>
            <a:cxnSpLocks/>
          </p:cNvCxnSpPr>
          <p:nvPr/>
        </p:nvCxnSpPr>
        <p:spPr bwMode="auto">
          <a:xfrm>
            <a:off x="7989135" y="4092530"/>
            <a:ext cx="0" cy="84745"/>
          </a:xfrm>
          <a:prstGeom prst="line">
            <a:avLst/>
          </a:prstGeom>
          <a:noFill/>
          <a:ln w="38100"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4BF32045-5FE2-46F2-ACA6-BD21B03BE785}"/>
              </a:ext>
            </a:extLst>
          </p:cNvPr>
          <p:cNvCxnSpPr>
            <a:cxnSpLocks/>
          </p:cNvCxnSpPr>
          <p:nvPr/>
        </p:nvCxnSpPr>
        <p:spPr bwMode="auto">
          <a:xfrm>
            <a:off x="8033832" y="4092944"/>
            <a:ext cx="0" cy="84331"/>
          </a:xfrm>
          <a:prstGeom prst="line">
            <a:avLst/>
          </a:prstGeom>
          <a:noFill/>
          <a:ln w="38100"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403358EB-4FA6-4BCF-9668-DE5639709793}"/>
              </a:ext>
            </a:extLst>
          </p:cNvPr>
          <p:cNvCxnSpPr>
            <a:cxnSpLocks/>
          </p:cNvCxnSpPr>
          <p:nvPr/>
        </p:nvCxnSpPr>
        <p:spPr bwMode="auto">
          <a:xfrm>
            <a:off x="8078531" y="4097862"/>
            <a:ext cx="0" cy="79413"/>
          </a:xfrm>
          <a:prstGeom prst="line">
            <a:avLst/>
          </a:prstGeom>
          <a:noFill/>
          <a:ln w="38100"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5D13FBB5-C6CE-4C88-8978-9B916CF49798}"/>
              </a:ext>
            </a:extLst>
          </p:cNvPr>
          <p:cNvCxnSpPr>
            <a:cxnSpLocks/>
          </p:cNvCxnSpPr>
          <p:nvPr/>
        </p:nvCxnSpPr>
        <p:spPr bwMode="auto">
          <a:xfrm>
            <a:off x="8123229" y="4079847"/>
            <a:ext cx="0" cy="106715"/>
          </a:xfrm>
          <a:prstGeom prst="line">
            <a:avLst/>
          </a:prstGeom>
          <a:noFill/>
          <a:ln w="38100"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F9D8C9B2-9CA7-4F7A-AE40-D76CDAB4D22B}"/>
              </a:ext>
            </a:extLst>
          </p:cNvPr>
          <p:cNvCxnSpPr>
            <a:cxnSpLocks/>
          </p:cNvCxnSpPr>
          <p:nvPr/>
        </p:nvCxnSpPr>
        <p:spPr bwMode="auto">
          <a:xfrm>
            <a:off x="8167926" y="4082513"/>
            <a:ext cx="0" cy="104049"/>
          </a:xfrm>
          <a:prstGeom prst="line">
            <a:avLst/>
          </a:prstGeom>
          <a:noFill/>
          <a:ln w="38100"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2378C093-1DFB-418A-B3AE-23AFFD83DDF3}"/>
              </a:ext>
            </a:extLst>
          </p:cNvPr>
          <p:cNvCxnSpPr>
            <a:cxnSpLocks/>
          </p:cNvCxnSpPr>
          <p:nvPr/>
        </p:nvCxnSpPr>
        <p:spPr bwMode="auto">
          <a:xfrm>
            <a:off x="8212624" y="4092530"/>
            <a:ext cx="0" cy="116015"/>
          </a:xfrm>
          <a:prstGeom prst="line">
            <a:avLst/>
          </a:prstGeom>
          <a:noFill/>
          <a:ln w="38100"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F3647964-0F36-4331-BA5B-BE02E460E1F2}"/>
              </a:ext>
            </a:extLst>
          </p:cNvPr>
          <p:cNvCxnSpPr>
            <a:cxnSpLocks/>
          </p:cNvCxnSpPr>
          <p:nvPr/>
        </p:nvCxnSpPr>
        <p:spPr bwMode="auto">
          <a:xfrm>
            <a:off x="8257322" y="4085179"/>
            <a:ext cx="0" cy="135485"/>
          </a:xfrm>
          <a:prstGeom prst="line">
            <a:avLst/>
          </a:prstGeom>
          <a:noFill/>
          <a:ln w="38100"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03AA19A8-A34A-4D65-933B-113F48278FAF}"/>
              </a:ext>
            </a:extLst>
          </p:cNvPr>
          <p:cNvCxnSpPr>
            <a:cxnSpLocks/>
          </p:cNvCxnSpPr>
          <p:nvPr/>
        </p:nvCxnSpPr>
        <p:spPr bwMode="auto">
          <a:xfrm>
            <a:off x="8302019" y="4087845"/>
            <a:ext cx="0" cy="166827"/>
          </a:xfrm>
          <a:prstGeom prst="line">
            <a:avLst/>
          </a:prstGeom>
          <a:noFill/>
          <a:ln w="38100"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E11B167A-2BDD-4767-884E-86456AAE7D36}"/>
              </a:ext>
            </a:extLst>
          </p:cNvPr>
          <p:cNvCxnSpPr>
            <a:cxnSpLocks/>
          </p:cNvCxnSpPr>
          <p:nvPr/>
        </p:nvCxnSpPr>
        <p:spPr bwMode="auto">
          <a:xfrm>
            <a:off x="8346717" y="4087845"/>
            <a:ext cx="0" cy="166827"/>
          </a:xfrm>
          <a:prstGeom prst="line">
            <a:avLst/>
          </a:prstGeom>
          <a:noFill/>
          <a:ln w="38100"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80856861-6390-4126-9B1E-4F1710BF203C}"/>
              </a:ext>
            </a:extLst>
          </p:cNvPr>
          <p:cNvCxnSpPr>
            <a:cxnSpLocks/>
          </p:cNvCxnSpPr>
          <p:nvPr/>
        </p:nvCxnSpPr>
        <p:spPr bwMode="auto">
          <a:xfrm>
            <a:off x="8391416" y="4088340"/>
            <a:ext cx="0" cy="166332"/>
          </a:xfrm>
          <a:prstGeom prst="line">
            <a:avLst/>
          </a:prstGeom>
          <a:noFill/>
          <a:ln w="38100"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F5453E7D-BF31-4F78-B09D-CD5EA95DE9A0}"/>
              </a:ext>
            </a:extLst>
          </p:cNvPr>
          <p:cNvCxnSpPr>
            <a:cxnSpLocks/>
          </p:cNvCxnSpPr>
          <p:nvPr/>
        </p:nvCxnSpPr>
        <p:spPr bwMode="auto">
          <a:xfrm>
            <a:off x="8436113" y="4088504"/>
            <a:ext cx="0" cy="166168"/>
          </a:xfrm>
          <a:prstGeom prst="line">
            <a:avLst/>
          </a:prstGeom>
          <a:noFill/>
          <a:ln w="38100"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E250E29F-27CA-4829-AD51-016FB0F437D9}"/>
              </a:ext>
            </a:extLst>
          </p:cNvPr>
          <p:cNvCxnSpPr>
            <a:cxnSpLocks/>
          </p:cNvCxnSpPr>
          <p:nvPr/>
        </p:nvCxnSpPr>
        <p:spPr bwMode="auto">
          <a:xfrm>
            <a:off x="8480811" y="4085838"/>
            <a:ext cx="0" cy="168834"/>
          </a:xfrm>
          <a:prstGeom prst="line">
            <a:avLst/>
          </a:prstGeom>
          <a:noFill/>
          <a:ln w="38100"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E29B4827-0A6A-430A-997D-7C032F522CD9}"/>
              </a:ext>
            </a:extLst>
          </p:cNvPr>
          <p:cNvCxnSpPr>
            <a:cxnSpLocks/>
          </p:cNvCxnSpPr>
          <p:nvPr/>
        </p:nvCxnSpPr>
        <p:spPr bwMode="auto">
          <a:xfrm>
            <a:off x="8525509" y="4102945"/>
            <a:ext cx="0" cy="151727"/>
          </a:xfrm>
          <a:prstGeom prst="line">
            <a:avLst/>
          </a:prstGeom>
          <a:noFill/>
          <a:ln w="38100"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C852838B-7A81-4D16-B15B-ACBA01508724}"/>
              </a:ext>
            </a:extLst>
          </p:cNvPr>
          <p:cNvCxnSpPr>
            <a:cxnSpLocks/>
          </p:cNvCxnSpPr>
          <p:nvPr/>
        </p:nvCxnSpPr>
        <p:spPr bwMode="auto">
          <a:xfrm>
            <a:off x="8570206" y="4090558"/>
            <a:ext cx="0" cy="199429"/>
          </a:xfrm>
          <a:prstGeom prst="line">
            <a:avLst/>
          </a:prstGeom>
          <a:noFill/>
          <a:ln w="38100"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E8507897-81D4-4F14-B0A8-BDD22084F64D}"/>
              </a:ext>
            </a:extLst>
          </p:cNvPr>
          <p:cNvCxnSpPr>
            <a:cxnSpLocks/>
          </p:cNvCxnSpPr>
          <p:nvPr/>
        </p:nvCxnSpPr>
        <p:spPr bwMode="auto">
          <a:xfrm>
            <a:off x="8614904" y="4089864"/>
            <a:ext cx="0" cy="197410"/>
          </a:xfrm>
          <a:prstGeom prst="line">
            <a:avLst/>
          </a:prstGeom>
          <a:noFill/>
          <a:ln w="38100"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44FCD9A4-9D2C-4810-9F3B-44445DE922E1}"/>
              </a:ext>
            </a:extLst>
          </p:cNvPr>
          <p:cNvCxnSpPr>
            <a:cxnSpLocks/>
          </p:cNvCxnSpPr>
          <p:nvPr/>
        </p:nvCxnSpPr>
        <p:spPr bwMode="auto">
          <a:xfrm>
            <a:off x="8659602" y="4087845"/>
            <a:ext cx="0" cy="212727"/>
          </a:xfrm>
          <a:prstGeom prst="line">
            <a:avLst/>
          </a:prstGeom>
          <a:noFill/>
          <a:ln w="38100" cap="flat" cmpd="sng" algn="ctr">
            <a:solidFill>
              <a:schemeClr val="accent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59FBE904-E6DF-4674-90C4-7E8E95FB3763}"/>
              </a:ext>
            </a:extLst>
          </p:cNvPr>
          <p:cNvCxnSpPr>
            <a:cxnSpLocks/>
          </p:cNvCxnSpPr>
          <p:nvPr/>
        </p:nvCxnSpPr>
        <p:spPr bwMode="auto">
          <a:xfrm>
            <a:off x="8704300" y="4094614"/>
            <a:ext cx="0" cy="238467"/>
          </a:xfrm>
          <a:prstGeom prst="line">
            <a:avLst/>
          </a:prstGeom>
          <a:noFill/>
          <a:ln w="38100"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6E594CD2-A9FF-4CC3-A493-064D4FF68D04}"/>
              </a:ext>
            </a:extLst>
          </p:cNvPr>
          <p:cNvCxnSpPr>
            <a:cxnSpLocks/>
          </p:cNvCxnSpPr>
          <p:nvPr/>
        </p:nvCxnSpPr>
        <p:spPr bwMode="auto">
          <a:xfrm>
            <a:off x="8748998" y="4093318"/>
            <a:ext cx="0" cy="242476"/>
          </a:xfrm>
          <a:prstGeom prst="line">
            <a:avLst/>
          </a:prstGeom>
          <a:noFill/>
          <a:ln w="38100"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07C2E0C5-D757-4DC9-A152-359087B57465}"/>
              </a:ext>
            </a:extLst>
          </p:cNvPr>
          <p:cNvCxnSpPr>
            <a:cxnSpLocks/>
          </p:cNvCxnSpPr>
          <p:nvPr/>
        </p:nvCxnSpPr>
        <p:spPr bwMode="auto">
          <a:xfrm>
            <a:off x="8793696" y="4092530"/>
            <a:ext cx="0" cy="243264"/>
          </a:xfrm>
          <a:prstGeom prst="line">
            <a:avLst/>
          </a:prstGeom>
          <a:noFill/>
          <a:ln w="38100"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00AE42A8-D99A-48FC-93D7-8624CE5AE14E}"/>
              </a:ext>
            </a:extLst>
          </p:cNvPr>
          <p:cNvCxnSpPr>
            <a:cxnSpLocks/>
          </p:cNvCxnSpPr>
          <p:nvPr/>
        </p:nvCxnSpPr>
        <p:spPr bwMode="auto">
          <a:xfrm>
            <a:off x="8838393" y="4087967"/>
            <a:ext cx="0" cy="265515"/>
          </a:xfrm>
          <a:prstGeom prst="line">
            <a:avLst/>
          </a:prstGeom>
          <a:noFill/>
          <a:ln w="38100"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E808B0C4-9F6A-4FAC-A422-AA3F5F327AFD}"/>
              </a:ext>
            </a:extLst>
          </p:cNvPr>
          <p:cNvCxnSpPr>
            <a:cxnSpLocks/>
          </p:cNvCxnSpPr>
          <p:nvPr/>
        </p:nvCxnSpPr>
        <p:spPr bwMode="auto">
          <a:xfrm>
            <a:off x="8883091" y="4085706"/>
            <a:ext cx="0" cy="284751"/>
          </a:xfrm>
          <a:prstGeom prst="line">
            <a:avLst/>
          </a:prstGeom>
          <a:noFill/>
          <a:ln w="38100"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8E44B66D-20BC-4F20-A757-E9772A780AF0}"/>
              </a:ext>
            </a:extLst>
          </p:cNvPr>
          <p:cNvCxnSpPr>
            <a:cxnSpLocks/>
          </p:cNvCxnSpPr>
          <p:nvPr/>
        </p:nvCxnSpPr>
        <p:spPr bwMode="auto">
          <a:xfrm>
            <a:off x="8927789" y="4093845"/>
            <a:ext cx="0" cy="292749"/>
          </a:xfrm>
          <a:prstGeom prst="line">
            <a:avLst/>
          </a:prstGeom>
          <a:noFill/>
          <a:ln w="38100"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94769123-F8C6-4107-85B3-628A5DF3BCEF}"/>
              </a:ext>
            </a:extLst>
          </p:cNvPr>
          <p:cNvCxnSpPr>
            <a:cxnSpLocks/>
          </p:cNvCxnSpPr>
          <p:nvPr/>
        </p:nvCxnSpPr>
        <p:spPr bwMode="auto">
          <a:xfrm>
            <a:off x="8972487" y="4088419"/>
            <a:ext cx="0" cy="393491"/>
          </a:xfrm>
          <a:prstGeom prst="line">
            <a:avLst/>
          </a:prstGeom>
          <a:noFill/>
          <a:ln w="38100"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0AB21010-0A0C-4E1C-B0C8-FB8E58467EA4}"/>
              </a:ext>
            </a:extLst>
          </p:cNvPr>
          <p:cNvCxnSpPr>
            <a:cxnSpLocks/>
          </p:cNvCxnSpPr>
          <p:nvPr/>
        </p:nvCxnSpPr>
        <p:spPr bwMode="auto">
          <a:xfrm>
            <a:off x="9017184" y="4091179"/>
            <a:ext cx="0" cy="402182"/>
          </a:xfrm>
          <a:prstGeom prst="line">
            <a:avLst/>
          </a:prstGeom>
          <a:noFill/>
          <a:ln w="38100"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89F00A06-113B-4076-A283-AB1A6A8F1E35}"/>
              </a:ext>
            </a:extLst>
          </p:cNvPr>
          <p:cNvCxnSpPr>
            <a:cxnSpLocks/>
          </p:cNvCxnSpPr>
          <p:nvPr/>
        </p:nvCxnSpPr>
        <p:spPr bwMode="auto">
          <a:xfrm>
            <a:off x="9061883" y="4097862"/>
            <a:ext cx="0" cy="395499"/>
          </a:xfrm>
          <a:prstGeom prst="line">
            <a:avLst/>
          </a:prstGeom>
          <a:noFill/>
          <a:ln w="38100"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6FDC27C5-4B83-45FC-91D7-FB269CA228F0}"/>
              </a:ext>
            </a:extLst>
          </p:cNvPr>
          <p:cNvCxnSpPr>
            <a:cxnSpLocks/>
          </p:cNvCxnSpPr>
          <p:nvPr/>
        </p:nvCxnSpPr>
        <p:spPr bwMode="auto">
          <a:xfrm>
            <a:off x="9106581" y="4093845"/>
            <a:ext cx="0" cy="478271"/>
          </a:xfrm>
          <a:prstGeom prst="line">
            <a:avLst/>
          </a:prstGeom>
          <a:noFill/>
          <a:ln w="38100"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99E05A29-0D91-4D84-868A-D57D51F20E09}"/>
              </a:ext>
            </a:extLst>
          </p:cNvPr>
          <p:cNvCxnSpPr>
            <a:cxnSpLocks/>
          </p:cNvCxnSpPr>
          <p:nvPr/>
        </p:nvCxnSpPr>
        <p:spPr bwMode="auto">
          <a:xfrm>
            <a:off x="9151278" y="4093845"/>
            <a:ext cx="0" cy="478271"/>
          </a:xfrm>
          <a:prstGeom prst="line">
            <a:avLst/>
          </a:prstGeom>
          <a:noFill/>
          <a:ln w="38100"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15F6F38D-727D-4FF3-814A-23BA110CE87A}"/>
              </a:ext>
            </a:extLst>
          </p:cNvPr>
          <p:cNvCxnSpPr>
            <a:cxnSpLocks/>
          </p:cNvCxnSpPr>
          <p:nvPr/>
        </p:nvCxnSpPr>
        <p:spPr bwMode="auto">
          <a:xfrm>
            <a:off x="9195976" y="4093845"/>
            <a:ext cx="0" cy="555754"/>
          </a:xfrm>
          <a:prstGeom prst="line">
            <a:avLst/>
          </a:prstGeom>
          <a:noFill/>
          <a:ln w="38100"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6872010E-8A45-41DA-9141-F0475A6D1A47}"/>
              </a:ext>
            </a:extLst>
          </p:cNvPr>
          <p:cNvCxnSpPr>
            <a:cxnSpLocks/>
          </p:cNvCxnSpPr>
          <p:nvPr/>
        </p:nvCxnSpPr>
        <p:spPr bwMode="auto">
          <a:xfrm>
            <a:off x="9240674" y="4093845"/>
            <a:ext cx="0" cy="555754"/>
          </a:xfrm>
          <a:prstGeom prst="line">
            <a:avLst/>
          </a:prstGeom>
          <a:noFill/>
          <a:ln w="38100"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476252CC-9A87-4227-B3F7-716B2325061E}"/>
              </a:ext>
            </a:extLst>
          </p:cNvPr>
          <p:cNvCxnSpPr>
            <a:cxnSpLocks/>
          </p:cNvCxnSpPr>
          <p:nvPr/>
        </p:nvCxnSpPr>
        <p:spPr bwMode="auto">
          <a:xfrm>
            <a:off x="9285371" y="4087845"/>
            <a:ext cx="0" cy="636032"/>
          </a:xfrm>
          <a:prstGeom prst="line">
            <a:avLst/>
          </a:prstGeom>
          <a:noFill/>
          <a:ln w="38100"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8E1A54B8-5428-404C-A38D-B7A2A9D9D38E}"/>
              </a:ext>
            </a:extLst>
          </p:cNvPr>
          <p:cNvCxnSpPr>
            <a:cxnSpLocks/>
          </p:cNvCxnSpPr>
          <p:nvPr/>
        </p:nvCxnSpPr>
        <p:spPr bwMode="auto">
          <a:xfrm>
            <a:off x="9330069" y="4097862"/>
            <a:ext cx="0" cy="632801"/>
          </a:xfrm>
          <a:prstGeom prst="line">
            <a:avLst/>
          </a:prstGeom>
          <a:noFill/>
          <a:ln w="38100"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718C4E55-ACB7-40EE-B77A-C9B04C9C97BA}"/>
              </a:ext>
            </a:extLst>
          </p:cNvPr>
          <p:cNvCxnSpPr>
            <a:cxnSpLocks/>
          </p:cNvCxnSpPr>
          <p:nvPr/>
        </p:nvCxnSpPr>
        <p:spPr bwMode="auto">
          <a:xfrm>
            <a:off x="9374768" y="4097862"/>
            <a:ext cx="0" cy="632801"/>
          </a:xfrm>
          <a:prstGeom prst="line">
            <a:avLst/>
          </a:prstGeom>
          <a:noFill/>
          <a:ln w="38100"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E37155C9-0973-41E1-A317-B1C13726C67F}"/>
              </a:ext>
            </a:extLst>
          </p:cNvPr>
          <p:cNvCxnSpPr>
            <a:cxnSpLocks/>
          </p:cNvCxnSpPr>
          <p:nvPr/>
        </p:nvCxnSpPr>
        <p:spPr bwMode="auto">
          <a:xfrm>
            <a:off x="9419465" y="4089188"/>
            <a:ext cx="0" cy="709670"/>
          </a:xfrm>
          <a:prstGeom prst="line">
            <a:avLst/>
          </a:prstGeom>
          <a:noFill/>
          <a:ln w="38100"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D3534CAC-7867-4678-A2A0-F9BD7A07E494}"/>
              </a:ext>
            </a:extLst>
          </p:cNvPr>
          <p:cNvCxnSpPr>
            <a:cxnSpLocks/>
          </p:cNvCxnSpPr>
          <p:nvPr/>
        </p:nvCxnSpPr>
        <p:spPr bwMode="auto">
          <a:xfrm>
            <a:off x="9464163" y="4093845"/>
            <a:ext cx="0" cy="725188"/>
          </a:xfrm>
          <a:prstGeom prst="line">
            <a:avLst/>
          </a:prstGeom>
          <a:noFill/>
          <a:ln w="38100"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AB4843DB-0D60-4184-A92C-91E3141E0BD2}"/>
              </a:ext>
            </a:extLst>
          </p:cNvPr>
          <p:cNvCxnSpPr>
            <a:cxnSpLocks/>
          </p:cNvCxnSpPr>
          <p:nvPr/>
        </p:nvCxnSpPr>
        <p:spPr bwMode="auto">
          <a:xfrm>
            <a:off x="9508861" y="4091179"/>
            <a:ext cx="0" cy="727854"/>
          </a:xfrm>
          <a:prstGeom prst="line">
            <a:avLst/>
          </a:prstGeom>
          <a:noFill/>
          <a:ln w="38100"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D4FBDC8C-F0A4-46B9-B1AC-732C1B2DF8ED}"/>
              </a:ext>
            </a:extLst>
          </p:cNvPr>
          <p:cNvCxnSpPr>
            <a:cxnSpLocks/>
          </p:cNvCxnSpPr>
          <p:nvPr/>
        </p:nvCxnSpPr>
        <p:spPr bwMode="auto">
          <a:xfrm>
            <a:off x="9553558" y="4101393"/>
            <a:ext cx="0" cy="793393"/>
          </a:xfrm>
          <a:prstGeom prst="line">
            <a:avLst/>
          </a:prstGeom>
          <a:noFill/>
          <a:ln w="38100"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1463F1DC-15AE-47B2-BA6D-5177DAE22C94}"/>
              </a:ext>
            </a:extLst>
          </p:cNvPr>
          <p:cNvCxnSpPr>
            <a:cxnSpLocks/>
          </p:cNvCxnSpPr>
          <p:nvPr/>
        </p:nvCxnSpPr>
        <p:spPr bwMode="auto">
          <a:xfrm>
            <a:off x="9598256" y="4091179"/>
            <a:ext cx="0" cy="803607"/>
          </a:xfrm>
          <a:prstGeom prst="line">
            <a:avLst/>
          </a:prstGeom>
          <a:noFill/>
          <a:ln w="38100"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FA01B83A-6B6E-4C10-9B7C-8FAB396E6FC2}"/>
              </a:ext>
            </a:extLst>
          </p:cNvPr>
          <p:cNvCxnSpPr>
            <a:cxnSpLocks/>
          </p:cNvCxnSpPr>
          <p:nvPr/>
        </p:nvCxnSpPr>
        <p:spPr bwMode="auto">
          <a:xfrm>
            <a:off x="9642954" y="4091179"/>
            <a:ext cx="0" cy="803607"/>
          </a:xfrm>
          <a:prstGeom prst="line">
            <a:avLst/>
          </a:prstGeom>
          <a:noFill/>
          <a:ln w="38100"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9C331F31-8E62-45C3-962D-3E162A869C4F}"/>
              </a:ext>
            </a:extLst>
          </p:cNvPr>
          <p:cNvCxnSpPr>
            <a:cxnSpLocks/>
          </p:cNvCxnSpPr>
          <p:nvPr/>
        </p:nvCxnSpPr>
        <p:spPr bwMode="auto">
          <a:xfrm>
            <a:off x="9687651" y="4091179"/>
            <a:ext cx="0" cy="803607"/>
          </a:xfrm>
          <a:prstGeom prst="line">
            <a:avLst/>
          </a:prstGeom>
          <a:noFill/>
          <a:ln w="38100"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3B12B7F6-51AD-4265-9DAE-4C7CA0D31618}"/>
              </a:ext>
            </a:extLst>
          </p:cNvPr>
          <p:cNvCxnSpPr>
            <a:cxnSpLocks/>
          </p:cNvCxnSpPr>
          <p:nvPr/>
        </p:nvCxnSpPr>
        <p:spPr bwMode="auto">
          <a:xfrm>
            <a:off x="9732350" y="4091179"/>
            <a:ext cx="0" cy="803607"/>
          </a:xfrm>
          <a:prstGeom prst="line">
            <a:avLst/>
          </a:prstGeom>
          <a:noFill/>
          <a:ln w="38100"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5D7B8C56-3E79-4FA6-8452-FF4D1D2C0814}"/>
              </a:ext>
            </a:extLst>
          </p:cNvPr>
          <p:cNvCxnSpPr>
            <a:cxnSpLocks/>
          </p:cNvCxnSpPr>
          <p:nvPr/>
        </p:nvCxnSpPr>
        <p:spPr bwMode="auto">
          <a:xfrm>
            <a:off x="9777048" y="4091179"/>
            <a:ext cx="0" cy="803607"/>
          </a:xfrm>
          <a:prstGeom prst="line">
            <a:avLst/>
          </a:prstGeom>
          <a:noFill/>
          <a:ln w="38100"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CA466064-B330-49F7-9649-25474402E749}"/>
              </a:ext>
            </a:extLst>
          </p:cNvPr>
          <p:cNvCxnSpPr>
            <a:cxnSpLocks/>
          </p:cNvCxnSpPr>
          <p:nvPr/>
        </p:nvCxnSpPr>
        <p:spPr bwMode="auto">
          <a:xfrm>
            <a:off x="9821745" y="4097862"/>
            <a:ext cx="0" cy="866076"/>
          </a:xfrm>
          <a:prstGeom prst="line">
            <a:avLst/>
          </a:prstGeom>
          <a:noFill/>
          <a:ln w="38100"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8BC5538F-D270-4F88-AC15-E6ADDC5AF0D9}"/>
              </a:ext>
            </a:extLst>
          </p:cNvPr>
          <p:cNvCxnSpPr>
            <a:cxnSpLocks/>
          </p:cNvCxnSpPr>
          <p:nvPr/>
        </p:nvCxnSpPr>
        <p:spPr bwMode="auto">
          <a:xfrm>
            <a:off x="9866443" y="4089723"/>
            <a:ext cx="0" cy="885070"/>
          </a:xfrm>
          <a:prstGeom prst="line">
            <a:avLst/>
          </a:prstGeom>
          <a:noFill/>
          <a:ln w="38100" cap="flat" cmpd="sng" algn="ctr">
            <a:solidFill>
              <a:schemeClr val="accent3"/>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E920B80D-AD35-4C8B-A0C8-FB2E5EAA370C}"/>
              </a:ext>
            </a:extLst>
          </p:cNvPr>
          <p:cNvCxnSpPr>
            <a:cxnSpLocks/>
          </p:cNvCxnSpPr>
          <p:nvPr/>
        </p:nvCxnSpPr>
        <p:spPr bwMode="auto">
          <a:xfrm>
            <a:off x="9911141" y="4097862"/>
            <a:ext cx="0" cy="876931"/>
          </a:xfrm>
          <a:prstGeom prst="line">
            <a:avLst/>
          </a:prstGeom>
          <a:noFill/>
          <a:ln w="38100"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37B9F63B-0E16-4306-B56C-112E1962E9A0}"/>
              </a:ext>
            </a:extLst>
          </p:cNvPr>
          <p:cNvCxnSpPr>
            <a:cxnSpLocks/>
          </p:cNvCxnSpPr>
          <p:nvPr/>
        </p:nvCxnSpPr>
        <p:spPr bwMode="auto">
          <a:xfrm>
            <a:off x="9955838" y="4097862"/>
            <a:ext cx="0" cy="958882"/>
          </a:xfrm>
          <a:prstGeom prst="line">
            <a:avLst/>
          </a:prstGeom>
          <a:noFill/>
          <a:ln w="38100" cap="flat" cmpd="sng" algn="ctr">
            <a:solidFill>
              <a:schemeClr val="accent3"/>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030BFBFB-94DA-4C41-A185-06EE6104734F}"/>
              </a:ext>
            </a:extLst>
          </p:cNvPr>
          <p:cNvCxnSpPr>
            <a:cxnSpLocks/>
          </p:cNvCxnSpPr>
          <p:nvPr/>
        </p:nvCxnSpPr>
        <p:spPr bwMode="auto">
          <a:xfrm>
            <a:off x="10000536" y="4097862"/>
            <a:ext cx="0" cy="958882"/>
          </a:xfrm>
          <a:prstGeom prst="line">
            <a:avLst/>
          </a:prstGeom>
          <a:noFill/>
          <a:ln w="38100" cap="flat" cmpd="sng" algn="ctr">
            <a:solidFill>
              <a:schemeClr val="accent3"/>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E00C0D9A-EC39-4263-A397-7DD98CCA99EE}"/>
              </a:ext>
            </a:extLst>
          </p:cNvPr>
          <p:cNvCxnSpPr>
            <a:cxnSpLocks/>
          </p:cNvCxnSpPr>
          <p:nvPr/>
        </p:nvCxnSpPr>
        <p:spPr bwMode="auto">
          <a:xfrm>
            <a:off x="10045235" y="4095843"/>
            <a:ext cx="0" cy="960901"/>
          </a:xfrm>
          <a:prstGeom prst="line">
            <a:avLst/>
          </a:prstGeom>
          <a:noFill/>
          <a:ln w="38100"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D38DEF63-5557-4D4C-93C5-7EA75E74853A}"/>
              </a:ext>
            </a:extLst>
          </p:cNvPr>
          <p:cNvCxnSpPr>
            <a:cxnSpLocks/>
          </p:cNvCxnSpPr>
          <p:nvPr/>
        </p:nvCxnSpPr>
        <p:spPr bwMode="auto">
          <a:xfrm>
            <a:off x="10089932" y="4095843"/>
            <a:ext cx="0" cy="960901"/>
          </a:xfrm>
          <a:prstGeom prst="line">
            <a:avLst/>
          </a:prstGeom>
          <a:noFill/>
          <a:ln w="38100" cap="flat" cmpd="sng" algn="ctr">
            <a:solidFill>
              <a:schemeClr val="accent3"/>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63734CF9-DD89-4079-9DD3-B7D3F95F2116}"/>
              </a:ext>
            </a:extLst>
          </p:cNvPr>
          <p:cNvCxnSpPr>
            <a:cxnSpLocks/>
          </p:cNvCxnSpPr>
          <p:nvPr/>
        </p:nvCxnSpPr>
        <p:spPr bwMode="auto">
          <a:xfrm>
            <a:off x="10134630" y="4090102"/>
            <a:ext cx="0" cy="982371"/>
          </a:xfrm>
          <a:prstGeom prst="line">
            <a:avLst/>
          </a:prstGeom>
          <a:noFill/>
          <a:ln w="38100" cap="flat" cmpd="sng" algn="ctr">
            <a:solidFill>
              <a:schemeClr val="accent3"/>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F8711462-136D-472B-AB50-18569D79CC3F}"/>
              </a:ext>
            </a:extLst>
          </p:cNvPr>
          <p:cNvCxnSpPr>
            <a:cxnSpLocks/>
          </p:cNvCxnSpPr>
          <p:nvPr/>
        </p:nvCxnSpPr>
        <p:spPr bwMode="auto">
          <a:xfrm>
            <a:off x="10179328" y="4087389"/>
            <a:ext cx="0" cy="1190999"/>
          </a:xfrm>
          <a:prstGeom prst="line">
            <a:avLst/>
          </a:prstGeom>
          <a:noFill/>
          <a:ln w="38100" cap="flat" cmpd="sng" algn="ctr">
            <a:solidFill>
              <a:schemeClr val="accent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7B3DC3D7-E27A-4ACD-9C64-C32BD03B697D}"/>
              </a:ext>
            </a:extLst>
          </p:cNvPr>
          <p:cNvCxnSpPr>
            <a:cxnSpLocks/>
          </p:cNvCxnSpPr>
          <p:nvPr/>
        </p:nvCxnSpPr>
        <p:spPr bwMode="auto">
          <a:xfrm>
            <a:off x="10224025" y="4098241"/>
            <a:ext cx="0" cy="1279932"/>
          </a:xfrm>
          <a:prstGeom prst="line">
            <a:avLst/>
          </a:prstGeom>
          <a:noFill/>
          <a:ln w="38100"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BAE2A776-DE10-4823-97A8-FC55BF9753C8}"/>
              </a:ext>
            </a:extLst>
          </p:cNvPr>
          <p:cNvCxnSpPr>
            <a:cxnSpLocks/>
          </p:cNvCxnSpPr>
          <p:nvPr/>
        </p:nvCxnSpPr>
        <p:spPr bwMode="auto">
          <a:xfrm>
            <a:off x="10268723" y="4098241"/>
            <a:ext cx="0" cy="1442809"/>
          </a:xfrm>
          <a:prstGeom prst="line">
            <a:avLst/>
          </a:prstGeom>
          <a:noFill/>
          <a:ln w="38100" cap="flat" cmpd="sng" algn="ctr">
            <a:solidFill>
              <a:schemeClr val="accent3"/>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7D89CA27-5BBB-4444-B1DE-D67916E5CD5F}"/>
              </a:ext>
            </a:extLst>
          </p:cNvPr>
          <p:cNvCxnSpPr>
            <a:cxnSpLocks/>
          </p:cNvCxnSpPr>
          <p:nvPr/>
        </p:nvCxnSpPr>
        <p:spPr bwMode="auto">
          <a:xfrm>
            <a:off x="10313421" y="4103667"/>
            <a:ext cx="0" cy="1462197"/>
          </a:xfrm>
          <a:prstGeom prst="line">
            <a:avLst/>
          </a:prstGeom>
          <a:noFill/>
          <a:ln w="38100" cap="flat" cmpd="sng" algn="ctr">
            <a:solidFill>
              <a:schemeClr val="accent3"/>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897E4697-4AF9-4DA0-A66C-3C1EE538F02B}"/>
              </a:ext>
            </a:extLst>
          </p:cNvPr>
          <p:cNvCxnSpPr>
            <a:cxnSpLocks/>
          </p:cNvCxnSpPr>
          <p:nvPr/>
        </p:nvCxnSpPr>
        <p:spPr bwMode="auto">
          <a:xfrm>
            <a:off x="10358119" y="4084676"/>
            <a:ext cx="0" cy="1494910"/>
          </a:xfrm>
          <a:prstGeom prst="line">
            <a:avLst/>
          </a:prstGeom>
          <a:noFill/>
          <a:ln w="38100"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6DAC7D13-B757-4291-A6D4-48520A046584}"/>
              </a:ext>
            </a:extLst>
          </p:cNvPr>
          <p:cNvCxnSpPr>
            <a:cxnSpLocks/>
          </p:cNvCxnSpPr>
          <p:nvPr/>
        </p:nvCxnSpPr>
        <p:spPr bwMode="auto">
          <a:xfrm>
            <a:off x="10402817" y="4098241"/>
            <a:ext cx="0" cy="1481345"/>
          </a:xfrm>
          <a:prstGeom prst="line">
            <a:avLst/>
          </a:prstGeom>
          <a:noFill/>
          <a:ln w="38100"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79C24F60-8FF9-450C-A5D0-476A210E3485}"/>
              </a:ext>
            </a:extLst>
          </p:cNvPr>
          <p:cNvCxnSpPr>
            <a:cxnSpLocks/>
          </p:cNvCxnSpPr>
          <p:nvPr/>
        </p:nvCxnSpPr>
        <p:spPr bwMode="auto">
          <a:xfrm>
            <a:off x="10447515" y="4100954"/>
            <a:ext cx="0" cy="1494910"/>
          </a:xfrm>
          <a:prstGeom prst="line">
            <a:avLst/>
          </a:prstGeom>
          <a:noFill/>
          <a:ln w="38100" cap="flat" cmpd="sng" algn="ctr">
            <a:solidFill>
              <a:schemeClr val="accent3"/>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C168C1A0-D5A0-4B64-9FFA-E1CCCF727428}"/>
              </a:ext>
            </a:extLst>
          </p:cNvPr>
          <p:cNvCxnSpPr>
            <a:cxnSpLocks/>
          </p:cNvCxnSpPr>
          <p:nvPr/>
        </p:nvCxnSpPr>
        <p:spPr bwMode="auto">
          <a:xfrm>
            <a:off x="10492212" y="4098241"/>
            <a:ext cx="0" cy="1516375"/>
          </a:xfrm>
          <a:prstGeom prst="line">
            <a:avLst/>
          </a:prstGeom>
          <a:noFill/>
          <a:ln w="38100" cap="flat" cmpd="sng" algn="ctr">
            <a:solidFill>
              <a:schemeClr val="accent3"/>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9B30421E-4EA8-4CB1-A4E3-DB99529C3629}"/>
              </a:ext>
            </a:extLst>
          </p:cNvPr>
          <p:cNvCxnSpPr>
            <a:cxnSpLocks/>
          </p:cNvCxnSpPr>
          <p:nvPr/>
        </p:nvCxnSpPr>
        <p:spPr bwMode="auto">
          <a:xfrm>
            <a:off x="10536910" y="4098241"/>
            <a:ext cx="0" cy="1516375"/>
          </a:xfrm>
          <a:prstGeom prst="line">
            <a:avLst/>
          </a:prstGeom>
          <a:noFill/>
          <a:ln w="38100"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1F038FAE-A0CA-43D8-A39B-60ED80F3E537}"/>
              </a:ext>
            </a:extLst>
          </p:cNvPr>
          <p:cNvCxnSpPr>
            <a:cxnSpLocks/>
          </p:cNvCxnSpPr>
          <p:nvPr/>
        </p:nvCxnSpPr>
        <p:spPr bwMode="auto">
          <a:xfrm>
            <a:off x="10581608" y="4098241"/>
            <a:ext cx="0" cy="1516375"/>
          </a:xfrm>
          <a:prstGeom prst="line">
            <a:avLst/>
          </a:prstGeom>
          <a:noFill/>
          <a:ln w="38100" cap="flat" cmpd="sng" algn="ctr">
            <a:solidFill>
              <a:schemeClr val="accent3"/>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2E0157FC-E559-4990-89FC-8FF636CB1A3A}"/>
              </a:ext>
            </a:extLst>
          </p:cNvPr>
          <p:cNvCxnSpPr>
            <a:cxnSpLocks/>
          </p:cNvCxnSpPr>
          <p:nvPr/>
        </p:nvCxnSpPr>
        <p:spPr bwMode="auto">
          <a:xfrm>
            <a:off x="10626305" y="4095843"/>
            <a:ext cx="0" cy="1536942"/>
          </a:xfrm>
          <a:prstGeom prst="line">
            <a:avLst/>
          </a:prstGeom>
          <a:noFill/>
          <a:ln w="38100" cap="flat" cmpd="sng" algn="ctr">
            <a:solidFill>
              <a:schemeClr val="accent3"/>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AB407429-4E42-40AB-B747-406DEEECC915}"/>
              </a:ext>
            </a:extLst>
          </p:cNvPr>
          <p:cNvCxnSpPr>
            <a:cxnSpLocks/>
          </p:cNvCxnSpPr>
          <p:nvPr/>
        </p:nvCxnSpPr>
        <p:spPr bwMode="auto">
          <a:xfrm>
            <a:off x="10671003" y="4098241"/>
            <a:ext cx="0" cy="1545562"/>
          </a:xfrm>
          <a:prstGeom prst="line">
            <a:avLst/>
          </a:prstGeom>
          <a:noFill/>
          <a:ln w="38100" cap="flat" cmpd="sng" algn="ctr">
            <a:solidFill>
              <a:schemeClr val="accent3"/>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38B7D777-0450-4C3D-B6C6-F352FDCEB6A9}"/>
              </a:ext>
            </a:extLst>
          </p:cNvPr>
          <p:cNvCxnSpPr>
            <a:cxnSpLocks/>
          </p:cNvCxnSpPr>
          <p:nvPr/>
        </p:nvCxnSpPr>
        <p:spPr bwMode="auto">
          <a:xfrm>
            <a:off x="10715702" y="4098241"/>
            <a:ext cx="0" cy="1561557"/>
          </a:xfrm>
          <a:prstGeom prst="line">
            <a:avLst/>
          </a:prstGeom>
          <a:noFill/>
          <a:ln w="38100" cap="flat" cmpd="sng" algn="ctr">
            <a:solidFill>
              <a:schemeClr val="accent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A9A6DB6C-57F5-477E-AD5C-15EC3344BA9C}"/>
              </a:ext>
            </a:extLst>
          </p:cNvPr>
          <p:cNvCxnSpPr>
            <a:cxnSpLocks/>
          </p:cNvCxnSpPr>
          <p:nvPr/>
        </p:nvCxnSpPr>
        <p:spPr bwMode="auto">
          <a:xfrm>
            <a:off x="10760399" y="4098241"/>
            <a:ext cx="0" cy="1575741"/>
          </a:xfrm>
          <a:prstGeom prst="line">
            <a:avLst/>
          </a:prstGeom>
          <a:noFill/>
          <a:ln w="38100"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E8CA3B0B-77AF-4E5C-8CF6-BCB5AA98FD2B}"/>
              </a:ext>
            </a:extLst>
          </p:cNvPr>
          <p:cNvCxnSpPr>
            <a:cxnSpLocks/>
          </p:cNvCxnSpPr>
          <p:nvPr/>
        </p:nvCxnSpPr>
        <p:spPr bwMode="auto">
          <a:xfrm>
            <a:off x="10805097" y="4098241"/>
            <a:ext cx="0" cy="1575741"/>
          </a:xfrm>
          <a:prstGeom prst="line">
            <a:avLst/>
          </a:prstGeom>
          <a:noFill/>
          <a:ln w="38100" cap="flat" cmpd="sng" algn="ctr">
            <a:solidFill>
              <a:schemeClr val="accent3"/>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914A6E87-2A28-4E7D-8F7E-AF2464CF9E88}"/>
              </a:ext>
            </a:extLst>
          </p:cNvPr>
          <p:cNvCxnSpPr>
            <a:cxnSpLocks/>
          </p:cNvCxnSpPr>
          <p:nvPr/>
        </p:nvCxnSpPr>
        <p:spPr bwMode="auto">
          <a:xfrm>
            <a:off x="10849795" y="4098241"/>
            <a:ext cx="0" cy="1585874"/>
          </a:xfrm>
          <a:prstGeom prst="line">
            <a:avLst/>
          </a:prstGeom>
          <a:noFill/>
          <a:ln w="38100" cap="flat" cmpd="sng" algn="ctr">
            <a:solidFill>
              <a:schemeClr val="accent3"/>
            </a:solidFill>
            <a:prstDash val="solid"/>
            <a:round/>
            <a:headEnd type="none" w="med" len="med"/>
            <a:tailEnd type="none" w="med" len="med"/>
          </a:ln>
          <a:effectLst/>
        </p:spPr>
      </p:cxnSp>
      <p:sp>
        <p:nvSpPr>
          <p:cNvPr id="439" name="Freeform: Shape 438">
            <a:extLst>
              <a:ext uri="{FF2B5EF4-FFF2-40B4-BE49-F238E27FC236}">
                <a16:creationId xmlns:a16="http://schemas.microsoft.com/office/drawing/2014/main" id="{2A8145DA-5491-4A2B-A810-03A9B21CFFC8}"/>
              </a:ext>
            </a:extLst>
          </p:cNvPr>
          <p:cNvSpPr/>
          <p:nvPr/>
        </p:nvSpPr>
        <p:spPr bwMode="auto">
          <a:xfrm flipV="1">
            <a:off x="7428318" y="1855237"/>
            <a:ext cx="3472500" cy="1609630"/>
          </a:xfrm>
          <a:custGeom>
            <a:avLst/>
            <a:gdLst>
              <a:gd name="connsiteX0" fmla="*/ 0 w 8124825"/>
              <a:gd name="connsiteY0" fmla="*/ 0 h 2571750"/>
              <a:gd name="connsiteX1" fmla="*/ 0 w 8124825"/>
              <a:gd name="connsiteY1" fmla="*/ 2571750 h 2571750"/>
              <a:gd name="connsiteX2" fmla="*/ 8124825 w 8124825"/>
              <a:gd name="connsiteY2" fmla="*/ 2571750 h 2571750"/>
            </a:gdLst>
            <a:ahLst/>
            <a:cxnLst>
              <a:cxn ang="0">
                <a:pos x="connsiteX0" y="connsiteY0"/>
              </a:cxn>
              <a:cxn ang="0">
                <a:pos x="connsiteX1" y="connsiteY1"/>
              </a:cxn>
              <a:cxn ang="0">
                <a:pos x="connsiteX2" y="connsiteY2"/>
              </a:cxn>
            </a:cxnLst>
            <a:rect l="l" t="t" r="r" b="b"/>
            <a:pathLst>
              <a:path w="8124825" h="2571750">
                <a:moveTo>
                  <a:pt x="0" y="0"/>
                </a:moveTo>
                <a:lnTo>
                  <a:pt x="0" y="2571750"/>
                </a:lnTo>
                <a:lnTo>
                  <a:pt x="8124825" y="25717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40" name="TextBox 439">
            <a:extLst>
              <a:ext uri="{FF2B5EF4-FFF2-40B4-BE49-F238E27FC236}">
                <a16:creationId xmlns:a16="http://schemas.microsoft.com/office/drawing/2014/main" id="{EEADFA49-FA43-475C-90F3-31AA797C6DC5}"/>
              </a:ext>
            </a:extLst>
          </p:cNvPr>
          <p:cNvSpPr txBox="1"/>
          <p:nvPr/>
        </p:nvSpPr>
        <p:spPr bwMode="auto">
          <a:xfrm>
            <a:off x="6921475" y="3300141"/>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441" name="TextBox 440">
            <a:extLst>
              <a:ext uri="{FF2B5EF4-FFF2-40B4-BE49-F238E27FC236}">
                <a16:creationId xmlns:a16="http://schemas.microsoft.com/office/drawing/2014/main" id="{DEF464D8-580B-4369-8C8F-1409BB09DB0B}"/>
              </a:ext>
            </a:extLst>
          </p:cNvPr>
          <p:cNvSpPr txBox="1"/>
          <p:nvPr/>
        </p:nvSpPr>
        <p:spPr bwMode="auto">
          <a:xfrm>
            <a:off x="7006408" y="2979919"/>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42" name="TextBox 441">
            <a:extLst>
              <a:ext uri="{FF2B5EF4-FFF2-40B4-BE49-F238E27FC236}">
                <a16:creationId xmlns:a16="http://schemas.microsoft.com/office/drawing/2014/main" id="{69DE586C-DA82-4C49-8FEA-966437521BAE}"/>
              </a:ext>
            </a:extLst>
          </p:cNvPr>
          <p:cNvSpPr txBox="1"/>
          <p:nvPr/>
        </p:nvSpPr>
        <p:spPr bwMode="auto">
          <a:xfrm>
            <a:off x="7006408" y="2650071"/>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43" name="TextBox 442">
            <a:extLst>
              <a:ext uri="{FF2B5EF4-FFF2-40B4-BE49-F238E27FC236}">
                <a16:creationId xmlns:a16="http://schemas.microsoft.com/office/drawing/2014/main" id="{F2EB210A-EB62-4AD8-A9CC-0D1A1C089988}"/>
              </a:ext>
            </a:extLst>
          </p:cNvPr>
          <p:cNvSpPr txBox="1"/>
          <p:nvPr/>
        </p:nvSpPr>
        <p:spPr bwMode="auto">
          <a:xfrm>
            <a:off x="7006408" y="2321176"/>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44" name="TextBox 443">
            <a:extLst>
              <a:ext uri="{FF2B5EF4-FFF2-40B4-BE49-F238E27FC236}">
                <a16:creationId xmlns:a16="http://schemas.microsoft.com/office/drawing/2014/main" id="{D9DD3D96-6EE2-4082-B52A-DCD1AE42D4B9}"/>
              </a:ext>
            </a:extLst>
          </p:cNvPr>
          <p:cNvSpPr txBox="1"/>
          <p:nvPr/>
        </p:nvSpPr>
        <p:spPr bwMode="auto">
          <a:xfrm>
            <a:off x="7006408" y="200262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45" name="TextBox 444">
            <a:extLst>
              <a:ext uri="{FF2B5EF4-FFF2-40B4-BE49-F238E27FC236}">
                <a16:creationId xmlns:a16="http://schemas.microsoft.com/office/drawing/2014/main" id="{34ED6278-0E19-45A1-BD4A-39EE8C69B2D6}"/>
              </a:ext>
            </a:extLst>
          </p:cNvPr>
          <p:cNvSpPr txBox="1"/>
          <p:nvPr/>
        </p:nvSpPr>
        <p:spPr bwMode="auto">
          <a:xfrm>
            <a:off x="7152281" y="168280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nvGrpSpPr>
          <p:cNvPr id="446" name="Group 445">
            <a:extLst>
              <a:ext uri="{FF2B5EF4-FFF2-40B4-BE49-F238E27FC236}">
                <a16:creationId xmlns:a16="http://schemas.microsoft.com/office/drawing/2014/main" id="{BA25D187-D70D-4948-A733-BD5314A26A27}"/>
              </a:ext>
            </a:extLst>
          </p:cNvPr>
          <p:cNvGrpSpPr/>
          <p:nvPr/>
        </p:nvGrpSpPr>
        <p:grpSpPr>
          <a:xfrm>
            <a:off x="7370363" y="1857718"/>
            <a:ext cx="57955" cy="1607149"/>
            <a:chOff x="2208243" y="1930270"/>
            <a:chExt cx="87086" cy="2565917"/>
          </a:xfrm>
        </p:grpSpPr>
        <p:cxnSp>
          <p:nvCxnSpPr>
            <p:cNvPr id="447" name="Straight Connector 446">
              <a:extLst>
                <a:ext uri="{FF2B5EF4-FFF2-40B4-BE49-F238E27FC236}">
                  <a16:creationId xmlns:a16="http://schemas.microsoft.com/office/drawing/2014/main" id="{E61D294D-7823-4083-8F43-06C5B7C685E4}"/>
                </a:ext>
              </a:extLst>
            </p:cNvPr>
            <p:cNvCxnSpPr>
              <a:cxnSpLocks/>
            </p:cNvCxnSpPr>
            <p:nvPr/>
          </p:nvCxnSpPr>
          <p:spPr bwMode="auto">
            <a:xfrm>
              <a:off x="2208243" y="1930270"/>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D7BAE52D-A6CF-449E-B376-1A0F4EE44A32}"/>
                </a:ext>
              </a:extLst>
            </p:cNvPr>
            <p:cNvCxnSpPr>
              <a:cxnSpLocks/>
            </p:cNvCxnSpPr>
            <p:nvPr/>
          </p:nvCxnSpPr>
          <p:spPr bwMode="auto">
            <a:xfrm>
              <a:off x="2208243" y="2443453"/>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451E96B9-9CDD-44AD-A9E8-B182026720A0}"/>
                </a:ext>
              </a:extLst>
            </p:cNvPr>
            <p:cNvCxnSpPr>
              <a:cxnSpLocks/>
            </p:cNvCxnSpPr>
            <p:nvPr/>
          </p:nvCxnSpPr>
          <p:spPr bwMode="auto">
            <a:xfrm>
              <a:off x="2208243" y="2956636"/>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61A548A3-1807-4EB2-9B6C-FA13E3CAC30A}"/>
                </a:ext>
              </a:extLst>
            </p:cNvPr>
            <p:cNvCxnSpPr>
              <a:cxnSpLocks/>
            </p:cNvCxnSpPr>
            <p:nvPr/>
          </p:nvCxnSpPr>
          <p:spPr bwMode="auto">
            <a:xfrm>
              <a:off x="2208243" y="3469819"/>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E8C081BF-0F81-481B-BE03-822ED167B870}"/>
                </a:ext>
              </a:extLst>
            </p:cNvPr>
            <p:cNvCxnSpPr>
              <a:cxnSpLocks/>
            </p:cNvCxnSpPr>
            <p:nvPr/>
          </p:nvCxnSpPr>
          <p:spPr bwMode="auto">
            <a:xfrm>
              <a:off x="2208243" y="3983002"/>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7EE1E9B0-B7E9-4DA6-BC04-C578AED1B0C0}"/>
                </a:ext>
              </a:extLst>
            </p:cNvPr>
            <p:cNvCxnSpPr>
              <a:cxnSpLocks/>
            </p:cNvCxnSpPr>
            <p:nvPr/>
          </p:nvCxnSpPr>
          <p:spPr bwMode="auto">
            <a:xfrm>
              <a:off x="2208243" y="4496187"/>
              <a:ext cx="87086" cy="0"/>
            </a:xfrm>
            <a:prstGeom prst="line">
              <a:avLst/>
            </a:prstGeom>
            <a:noFill/>
            <a:ln w="28575" cap="flat" cmpd="sng" algn="ctr">
              <a:solidFill>
                <a:schemeClr val="bg1"/>
              </a:solidFill>
              <a:prstDash val="solid"/>
              <a:round/>
              <a:headEnd type="none" w="med" len="med"/>
              <a:tailEnd type="none" w="med" len="med"/>
            </a:ln>
            <a:effectLst/>
          </p:spPr>
        </p:cxnSp>
      </p:grpSp>
      <p:sp>
        <p:nvSpPr>
          <p:cNvPr id="455" name="TextBox 454">
            <a:extLst>
              <a:ext uri="{FF2B5EF4-FFF2-40B4-BE49-F238E27FC236}">
                <a16:creationId xmlns:a16="http://schemas.microsoft.com/office/drawing/2014/main" id="{3102CE80-81A4-4CD5-A790-BA1BF1B41F9F}"/>
              </a:ext>
            </a:extLst>
          </p:cNvPr>
          <p:cNvSpPr txBox="1"/>
          <p:nvPr/>
        </p:nvSpPr>
        <p:spPr bwMode="auto">
          <a:xfrm>
            <a:off x="8409226" y="1585666"/>
            <a:ext cx="1371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(n = 49)</a:t>
            </a:r>
          </a:p>
        </p:txBody>
      </p:sp>
      <p:sp>
        <p:nvSpPr>
          <p:cNvPr id="456" name="TextBox 455">
            <a:extLst>
              <a:ext uri="{FF2B5EF4-FFF2-40B4-BE49-F238E27FC236}">
                <a16:creationId xmlns:a16="http://schemas.microsoft.com/office/drawing/2014/main" id="{3B4AE331-C01D-43C6-B46A-D5FCB9EABA97}"/>
              </a:ext>
            </a:extLst>
          </p:cNvPr>
          <p:cNvSpPr txBox="1"/>
          <p:nvPr/>
        </p:nvSpPr>
        <p:spPr bwMode="auto">
          <a:xfrm>
            <a:off x="7522771" y="3274453"/>
            <a:ext cx="16690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 viable tumor cells</a:t>
            </a:r>
          </a:p>
        </p:txBody>
      </p:sp>
      <p:cxnSp>
        <p:nvCxnSpPr>
          <p:cNvPr id="457" name="Straight Connector 456">
            <a:extLst>
              <a:ext uri="{FF2B5EF4-FFF2-40B4-BE49-F238E27FC236}">
                <a16:creationId xmlns:a16="http://schemas.microsoft.com/office/drawing/2014/main" id="{70A708F8-856E-4FF4-BE7F-E384A59A431F}"/>
              </a:ext>
            </a:extLst>
          </p:cNvPr>
          <p:cNvCxnSpPr/>
          <p:nvPr/>
        </p:nvCxnSpPr>
        <p:spPr bwMode="auto">
          <a:xfrm>
            <a:off x="7428318" y="3306313"/>
            <a:ext cx="3439563"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458" name="TextBox 457">
            <a:extLst>
              <a:ext uri="{FF2B5EF4-FFF2-40B4-BE49-F238E27FC236}">
                <a16:creationId xmlns:a16="http://schemas.microsoft.com/office/drawing/2014/main" id="{18DE3F66-9F0F-4D19-9B11-05F1970CEC2B}"/>
              </a:ext>
            </a:extLst>
          </p:cNvPr>
          <p:cNvSpPr txBox="1"/>
          <p:nvPr/>
        </p:nvSpPr>
        <p:spPr bwMode="auto">
          <a:xfrm>
            <a:off x="9956215" y="3466552"/>
            <a:ext cx="16065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Aft>
                <a:spcPct val="0"/>
              </a:spcAft>
              <a:buClrTx/>
              <a:buFontTx/>
              <a:buNone/>
              <a:defRPr sz="1200" b="0">
                <a:solidFill>
                  <a:schemeClr val="bg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pCR in primary tumor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 viable tumor cells)</a:t>
            </a:r>
          </a:p>
        </p:txBody>
      </p:sp>
      <p:sp>
        <p:nvSpPr>
          <p:cNvPr id="462" name="TextBox 461">
            <a:extLst>
              <a:ext uri="{FF2B5EF4-FFF2-40B4-BE49-F238E27FC236}">
                <a16:creationId xmlns:a16="http://schemas.microsoft.com/office/drawing/2014/main" id="{F12C3602-4FC8-429E-A0DE-9FA808B3E9E1}"/>
              </a:ext>
            </a:extLst>
          </p:cNvPr>
          <p:cNvSpPr txBox="1"/>
          <p:nvPr/>
        </p:nvSpPr>
        <p:spPr bwMode="auto">
          <a:xfrm>
            <a:off x="6921859" y="5534878"/>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463" name="TextBox 462">
            <a:extLst>
              <a:ext uri="{FF2B5EF4-FFF2-40B4-BE49-F238E27FC236}">
                <a16:creationId xmlns:a16="http://schemas.microsoft.com/office/drawing/2014/main" id="{670A95CC-C5E2-437C-8C3A-24B2FA05D0BE}"/>
              </a:ext>
            </a:extLst>
          </p:cNvPr>
          <p:cNvSpPr txBox="1"/>
          <p:nvPr/>
        </p:nvSpPr>
        <p:spPr bwMode="auto">
          <a:xfrm>
            <a:off x="7006792" y="5214656"/>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64" name="TextBox 463">
            <a:extLst>
              <a:ext uri="{FF2B5EF4-FFF2-40B4-BE49-F238E27FC236}">
                <a16:creationId xmlns:a16="http://schemas.microsoft.com/office/drawing/2014/main" id="{933F51A2-B8E2-4FED-AEE5-D34905B9228C}"/>
              </a:ext>
            </a:extLst>
          </p:cNvPr>
          <p:cNvSpPr txBox="1"/>
          <p:nvPr/>
        </p:nvSpPr>
        <p:spPr bwMode="auto">
          <a:xfrm>
            <a:off x="7006792" y="4884808"/>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65" name="TextBox 464">
            <a:extLst>
              <a:ext uri="{FF2B5EF4-FFF2-40B4-BE49-F238E27FC236}">
                <a16:creationId xmlns:a16="http://schemas.microsoft.com/office/drawing/2014/main" id="{45ECF20F-420D-4A0C-BD54-F7679C427F8B}"/>
              </a:ext>
            </a:extLst>
          </p:cNvPr>
          <p:cNvSpPr txBox="1"/>
          <p:nvPr/>
        </p:nvSpPr>
        <p:spPr bwMode="auto">
          <a:xfrm>
            <a:off x="7006792" y="4555913"/>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66" name="TextBox 465">
            <a:extLst>
              <a:ext uri="{FF2B5EF4-FFF2-40B4-BE49-F238E27FC236}">
                <a16:creationId xmlns:a16="http://schemas.microsoft.com/office/drawing/2014/main" id="{3F8A0296-815C-4814-851A-5BBF35DB612D}"/>
              </a:ext>
            </a:extLst>
          </p:cNvPr>
          <p:cNvSpPr txBox="1"/>
          <p:nvPr/>
        </p:nvSpPr>
        <p:spPr bwMode="auto">
          <a:xfrm>
            <a:off x="7006792" y="4237357"/>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67" name="TextBox 466">
            <a:extLst>
              <a:ext uri="{FF2B5EF4-FFF2-40B4-BE49-F238E27FC236}">
                <a16:creationId xmlns:a16="http://schemas.microsoft.com/office/drawing/2014/main" id="{46B49FA8-6912-44FE-BA98-C8E5B14861C7}"/>
              </a:ext>
            </a:extLst>
          </p:cNvPr>
          <p:cNvSpPr txBox="1"/>
          <p:nvPr/>
        </p:nvSpPr>
        <p:spPr bwMode="auto">
          <a:xfrm>
            <a:off x="7152665" y="391753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nvGrpSpPr>
          <p:cNvPr id="468" name="Group 467">
            <a:extLst>
              <a:ext uri="{FF2B5EF4-FFF2-40B4-BE49-F238E27FC236}">
                <a16:creationId xmlns:a16="http://schemas.microsoft.com/office/drawing/2014/main" id="{3D5BF6B7-9D58-4B3D-B9C4-063058A33D67}"/>
              </a:ext>
            </a:extLst>
          </p:cNvPr>
          <p:cNvGrpSpPr/>
          <p:nvPr/>
        </p:nvGrpSpPr>
        <p:grpSpPr>
          <a:xfrm>
            <a:off x="7370747" y="4092455"/>
            <a:ext cx="57955" cy="1607149"/>
            <a:chOff x="2208243" y="1930270"/>
            <a:chExt cx="87086" cy="2565917"/>
          </a:xfrm>
        </p:grpSpPr>
        <p:cxnSp>
          <p:nvCxnSpPr>
            <p:cNvPr id="469" name="Straight Connector 468">
              <a:extLst>
                <a:ext uri="{FF2B5EF4-FFF2-40B4-BE49-F238E27FC236}">
                  <a16:creationId xmlns:a16="http://schemas.microsoft.com/office/drawing/2014/main" id="{6C215269-3818-40F3-BA92-6AFDC9162249}"/>
                </a:ext>
              </a:extLst>
            </p:cNvPr>
            <p:cNvCxnSpPr>
              <a:cxnSpLocks/>
            </p:cNvCxnSpPr>
            <p:nvPr/>
          </p:nvCxnSpPr>
          <p:spPr bwMode="auto">
            <a:xfrm>
              <a:off x="2208243" y="1930270"/>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BFBD3DB4-11A9-438D-9BA8-2203661AEF7E}"/>
                </a:ext>
              </a:extLst>
            </p:cNvPr>
            <p:cNvCxnSpPr>
              <a:cxnSpLocks/>
            </p:cNvCxnSpPr>
            <p:nvPr/>
          </p:nvCxnSpPr>
          <p:spPr bwMode="auto">
            <a:xfrm>
              <a:off x="2208243" y="2443453"/>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6B11485C-200C-44B1-88A2-8C5629735D96}"/>
                </a:ext>
              </a:extLst>
            </p:cNvPr>
            <p:cNvCxnSpPr>
              <a:cxnSpLocks/>
            </p:cNvCxnSpPr>
            <p:nvPr/>
          </p:nvCxnSpPr>
          <p:spPr bwMode="auto">
            <a:xfrm>
              <a:off x="2208243" y="2956636"/>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EF0D8B6C-E0D0-4CEF-90EA-6A31001DE615}"/>
                </a:ext>
              </a:extLst>
            </p:cNvPr>
            <p:cNvCxnSpPr>
              <a:cxnSpLocks/>
            </p:cNvCxnSpPr>
            <p:nvPr/>
          </p:nvCxnSpPr>
          <p:spPr bwMode="auto">
            <a:xfrm>
              <a:off x="2208243" y="3469819"/>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D2171C0E-B9F0-42C0-9BDF-3A2897B1F9AF}"/>
                </a:ext>
              </a:extLst>
            </p:cNvPr>
            <p:cNvCxnSpPr>
              <a:cxnSpLocks/>
            </p:cNvCxnSpPr>
            <p:nvPr/>
          </p:nvCxnSpPr>
          <p:spPr bwMode="auto">
            <a:xfrm>
              <a:off x="2208243" y="3983002"/>
              <a:ext cx="87086" cy="0"/>
            </a:xfrm>
            <a:prstGeom prst="line">
              <a:avLst/>
            </a:prstGeom>
            <a:noFill/>
            <a:ln w="28575" cap="flat" cmpd="sng" algn="ctr">
              <a:solidFill>
                <a:schemeClr val="bg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A17C1120-41AA-456F-843E-4A48BDBA2D85}"/>
                </a:ext>
              </a:extLst>
            </p:cNvPr>
            <p:cNvCxnSpPr>
              <a:cxnSpLocks/>
            </p:cNvCxnSpPr>
            <p:nvPr/>
          </p:nvCxnSpPr>
          <p:spPr bwMode="auto">
            <a:xfrm>
              <a:off x="2208243" y="4496187"/>
              <a:ext cx="87086" cy="0"/>
            </a:xfrm>
            <a:prstGeom prst="line">
              <a:avLst/>
            </a:prstGeom>
            <a:noFill/>
            <a:ln w="28575" cap="flat" cmpd="sng" algn="ctr">
              <a:solidFill>
                <a:schemeClr val="bg1"/>
              </a:solidFill>
              <a:prstDash val="solid"/>
              <a:round/>
              <a:headEnd type="none" w="med" len="med"/>
              <a:tailEnd type="none" w="med" len="med"/>
            </a:ln>
            <a:effectLst/>
          </p:spPr>
        </p:cxnSp>
      </p:grpSp>
      <p:sp>
        <p:nvSpPr>
          <p:cNvPr id="475" name="TextBox 474">
            <a:extLst>
              <a:ext uri="{FF2B5EF4-FFF2-40B4-BE49-F238E27FC236}">
                <a16:creationId xmlns:a16="http://schemas.microsoft.com/office/drawing/2014/main" id="{9CB03F49-F8FF-446A-A29F-597B079785A6}"/>
              </a:ext>
            </a:extLst>
          </p:cNvPr>
          <p:cNvSpPr txBox="1"/>
          <p:nvPr/>
        </p:nvSpPr>
        <p:spPr bwMode="auto">
          <a:xfrm rot="16200000">
            <a:off x="5668587" y="4669773"/>
            <a:ext cx="22529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Regression in Tumor Area</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Viable Tumor Cells (%)</a:t>
            </a:r>
          </a:p>
        </p:txBody>
      </p:sp>
      <p:sp>
        <p:nvSpPr>
          <p:cNvPr id="477" name="TextBox 476">
            <a:extLst>
              <a:ext uri="{FF2B5EF4-FFF2-40B4-BE49-F238E27FC236}">
                <a16:creationId xmlns:a16="http://schemas.microsoft.com/office/drawing/2014/main" id="{000A7F06-A8CF-455C-A055-22422C6FD6E8}"/>
              </a:ext>
            </a:extLst>
          </p:cNvPr>
          <p:cNvSpPr txBox="1"/>
          <p:nvPr/>
        </p:nvSpPr>
        <p:spPr bwMode="auto">
          <a:xfrm>
            <a:off x="8409610" y="3802300"/>
            <a:ext cx="1371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(n = 77)</a:t>
            </a:r>
          </a:p>
        </p:txBody>
      </p:sp>
      <p:sp>
        <p:nvSpPr>
          <p:cNvPr id="478" name="TextBox 477">
            <a:extLst>
              <a:ext uri="{FF2B5EF4-FFF2-40B4-BE49-F238E27FC236}">
                <a16:creationId xmlns:a16="http://schemas.microsoft.com/office/drawing/2014/main" id="{05E1E8E0-2A62-4840-89B0-23A7768139F9}"/>
              </a:ext>
            </a:extLst>
          </p:cNvPr>
          <p:cNvSpPr txBox="1"/>
          <p:nvPr/>
        </p:nvSpPr>
        <p:spPr bwMode="auto">
          <a:xfrm>
            <a:off x="7523155" y="5509190"/>
            <a:ext cx="16690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 viable tumor cells</a:t>
            </a:r>
          </a:p>
        </p:txBody>
      </p:sp>
      <p:cxnSp>
        <p:nvCxnSpPr>
          <p:cNvPr id="479" name="Straight Connector 478">
            <a:extLst>
              <a:ext uri="{FF2B5EF4-FFF2-40B4-BE49-F238E27FC236}">
                <a16:creationId xmlns:a16="http://schemas.microsoft.com/office/drawing/2014/main" id="{738F06D8-B089-4153-9915-1CDD27668800}"/>
              </a:ext>
            </a:extLst>
          </p:cNvPr>
          <p:cNvCxnSpPr/>
          <p:nvPr/>
        </p:nvCxnSpPr>
        <p:spPr bwMode="auto">
          <a:xfrm>
            <a:off x="7428702" y="5541050"/>
            <a:ext cx="3439563"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480" name="TextBox 479">
            <a:extLst>
              <a:ext uri="{FF2B5EF4-FFF2-40B4-BE49-F238E27FC236}">
                <a16:creationId xmlns:a16="http://schemas.microsoft.com/office/drawing/2014/main" id="{0EFB0B83-599D-46A2-BD26-4460B7FC72DD}"/>
              </a:ext>
            </a:extLst>
          </p:cNvPr>
          <p:cNvSpPr txBox="1"/>
          <p:nvPr/>
        </p:nvSpPr>
        <p:spPr bwMode="auto">
          <a:xfrm>
            <a:off x="10036501" y="5697071"/>
            <a:ext cx="16065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Aft>
                <a:spcPct val="0"/>
              </a:spcAft>
              <a:buClrTx/>
              <a:buFontTx/>
              <a:buNone/>
              <a:defRPr sz="1200" b="0">
                <a:solidFill>
                  <a:schemeClr val="bg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pCR in primary tumor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 viable tumor cells)</a:t>
            </a:r>
          </a:p>
        </p:txBody>
      </p:sp>
      <p:sp>
        <p:nvSpPr>
          <p:cNvPr id="481" name="Freeform: Shape 480">
            <a:extLst>
              <a:ext uri="{FF2B5EF4-FFF2-40B4-BE49-F238E27FC236}">
                <a16:creationId xmlns:a16="http://schemas.microsoft.com/office/drawing/2014/main" id="{10DE982B-D2C0-42CB-82F4-20A126FE662E}"/>
              </a:ext>
            </a:extLst>
          </p:cNvPr>
          <p:cNvSpPr/>
          <p:nvPr/>
        </p:nvSpPr>
        <p:spPr bwMode="auto">
          <a:xfrm flipV="1">
            <a:off x="7428702" y="4089974"/>
            <a:ext cx="3472500" cy="1609630"/>
          </a:xfrm>
          <a:custGeom>
            <a:avLst/>
            <a:gdLst>
              <a:gd name="connsiteX0" fmla="*/ 0 w 8124825"/>
              <a:gd name="connsiteY0" fmla="*/ 0 h 2571750"/>
              <a:gd name="connsiteX1" fmla="*/ 0 w 8124825"/>
              <a:gd name="connsiteY1" fmla="*/ 2571750 h 2571750"/>
              <a:gd name="connsiteX2" fmla="*/ 8124825 w 8124825"/>
              <a:gd name="connsiteY2" fmla="*/ 2571750 h 2571750"/>
            </a:gdLst>
            <a:ahLst/>
            <a:cxnLst>
              <a:cxn ang="0">
                <a:pos x="connsiteX0" y="connsiteY0"/>
              </a:cxn>
              <a:cxn ang="0">
                <a:pos x="connsiteX1" y="connsiteY1"/>
              </a:cxn>
              <a:cxn ang="0">
                <a:pos x="connsiteX2" y="connsiteY2"/>
              </a:cxn>
            </a:cxnLst>
            <a:rect l="l" t="t" r="r" b="b"/>
            <a:pathLst>
              <a:path w="8124825" h="2571750">
                <a:moveTo>
                  <a:pt x="0" y="0"/>
                </a:moveTo>
                <a:lnTo>
                  <a:pt x="0" y="2571750"/>
                </a:lnTo>
                <a:lnTo>
                  <a:pt x="8124825" y="25717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459" name="Group 458">
            <a:extLst>
              <a:ext uri="{FF2B5EF4-FFF2-40B4-BE49-F238E27FC236}">
                <a16:creationId xmlns:a16="http://schemas.microsoft.com/office/drawing/2014/main" id="{0F7302F6-92FC-41F4-B05A-7E0874241911}"/>
              </a:ext>
            </a:extLst>
          </p:cNvPr>
          <p:cNvGrpSpPr/>
          <p:nvPr/>
        </p:nvGrpSpPr>
        <p:grpSpPr>
          <a:xfrm>
            <a:off x="10610117" y="1855237"/>
            <a:ext cx="284096" cy="1690710"/>
            <a:chOff x="4916905" y="1922788"/>
            <a:chExt cx="1223211" cy="1690710"/>
          </a:xfrm>
        </p:grpSpPr>
        <p:sp>
          <p:nvSpPr>
            <p:cNvPr id="460" name="Rectangle 459">
              <a:extLst>
                <a:ext uri="{FF2B5EF4-FFF2-40B4-BE49-F238E27FC236}">
                  <a16:creationId xmlns:a16="http://schemas.microsoft.com/office/drawing/2014/main" id="{C065A5D4-5154-4DBD-89D7-291434889FEB}"/>
                </a:ext>
              </a:extLst>
            </p:cNvPr>
            <p:cNvSpPr/>
            <p:nvPr/>
          </p:nvSpPr>
          <p:spPr bwMode="auto">
            <a:xfrm>
              <a:off x="4916905" y="1922788"/>
              <a:ext cx="1223211" cy="1609624"/>
            </a:xfrm>
            <a:prstGeom prst="rect">
              <a:avLst/>
            </a:prstGeom>
            <a:noFill/>
            <a:ln w="38100">
              <a:solidFill>
                <a:schemeClr val="bg1"/>
              </a:solidFill>
              <a:prstDash val="sysDash"/>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461" name="Straight Connector 460">
              <a:extLst>
                <a:ext uri="{FF2B5EF4-FFF2-40B4-BE49-F238E27FC236}">
                  <a16:creationId xmlns:a16="http://schemas.microsoft.com/office/drawing/2014/main" id="{8C9AAF7F-BA57-4A5E-B638-86D1D8255963}"/>
                </a:ext>
              </a:extLst>
            </p:cNvPr>
            <p:cNvCxnSpPr/>
            <p:nvPr/>
          </p:nvCxnSpPr>
          <p:spPr bwMode="auto">
            <a:xfrm>
              <a:off x="5528510" y="3541541"/>
              <a:ext cx="0" cy="71957"/>
            </a:xfrm>
            <a:prstGeom prst="line">
              <a:avLst/>
            </a:prstGeom>
            <a:noFill/>
            <a:ln w="38100" cap="flat" cmpd="sng" algn="ctr">
              <a:solidFill>
                <a:schemeClr val="bg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E4BADD4D-7E37-41FE-BE53-EE6FDDCD04F5}"/>
              </a:ext>
            </a:extLst>
          </p:cNvPr>
          <p:cNvGrpSpPr/>
          <p:nvPr/>
        </p:nvGrpSpPr>
        <p:grpSpPr>
          <a:xfrm>
            <a:off x="5095911" y="4085323"/>
            <a:ext cx="1044589" cy="1690710"/>
            <a:chOff x="4916905" y="1922788"/>
            <a:chExt cx="1223211" cy="1690710"/>
          </a:xfrm>
        </p:grpSpPr>
        <p:sp>
          <p:nvSpPr>
            <p:cNvPr id="181" name="Rectangle 180">
              <a:extLst>
                <a:ext uri="{FF2B5EF4-FFF2-40B4-BE49-F238E27FC236}">
                  <a16:creationId xmlns:a16="http://schemas.microsoft.com/office/drawing/2014/main" id="{BE631310-B509-4433-90C7-161B1587E71D}"/>
                </a:ext>
              </a:extLst>
            </p:cNvPr>
            <p:cNvSpPr/>
            <p:nvPr/>
          </p:nvSpPr>
          <p:spPr bwMode="auto">
            <a:xfrm>
              <a:off x="4916905" y="1922788"/>
              <a:ext cx="1223211" cy="1609624"/>
            </a:xfrm>
            <a:prstGeom prst="rect">
              <a:avLst/>
            </a:prstGeom>
            <a:noFill/>
            <a:ln w="38100">
              <a:solidFill>
                <a:srgbClr val="C00000"/>
              </a:solidFill>
              <a:prstDash val="sysDash"/>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82" name="Straight Connector 181">
              <a:extLst>
                <a:ext uri="{FF2B5EF4-FFF2-40B4-BE49-F238E27FC236}">
                  <a16:creationId xmlns:a16="http://schemas.microsoft.com/office/drawing/2014/main" id="{37DE8E7A-B455-4FC7-86D5-012F280ED1BF}"/>
                </a:ext>
              </a:extLst>
            </p:cNvPr>
            <p:cNvCxnSpPr/>
            <p:nvPr/>
          </p:nvCxnSpPr>
          <p:spPr bwMode="auto">
            <a:xfrm>
              <a:off x="5528510" y="3541541"/>
              <a:ext cx="0" cy="71957"/>
            </a:xfrm>
            <a:prstGeom prst="line">
              <a:avLst/>
            </a:prstGeom>
            <a:noFill/>
            <a:ln w="38100" cap="flat" cmpd="sng" algn="ctr">
              <a:solidFill>
                <a:srgbClr val="C00000"/>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3EA2345C-E378-417A-98E0-D825A454A7A4}"/>
              </a:ext>
            </a:extLst>
          </p:cNvPr>
          <p:cNvGrpSpPr/>
          <p:nvPr/>
        </p:nvGrpSpPr>
        <p:grpSpPr>
          <a:xfrm>
            <a:off x="10822476" y="4089974"/>
            <a:ext cx="48603" cy="1690710"/>
            <a:chOff x="4916905" y="1922788"/>
            <a:chExt cx="1223211" cy="1690710"/>
          </a:xfrm>
        </p:grpSpPr>
        <p:sp>
          <p:nvSpPr>
            <p:cNvPr id="387" name="Rectangle 386">
              <a:extLst>
                <a:ext uri="{FF2B5EF4-FFF2-40B4-BE49-F238E27FC236}">
                  <a16:creationId xmlns:a16="http://schemas.microsoft.com/office/drawing/2014/main" id="{3FDEA616-1EEA-4ED6-AE68-43C3CE4024A6}"/>
                </a:ext>
              </a:extLst>
            </p:cNvPr>
            <p:cNvSpPr/>
            <p:nvPr/>
          </p:nvSpPr>
          <p:spPr bwMode="auto">
            <a:xfrm>
              <a:off x="4916905" y="1922788"/>
              <a:ext cx="1223211" cy="1609624"/>
            </a:xfrm>
            <a:prstGeom prst="rect">
              <a:avLst/>
            </a:prstGeom>
            <a:noFill/>
            <a:ln w="28575">
              <a:solidFill>
                <a:schemeClr val="bg1"/>
              </a:solidFill>
              <a:prstDash val="sysDash"/>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388" name="Straight Connector 387">
              <a:extLst>
                <a:ext uri="{FF2B5EF4-FFF2-40B4-BE49-F238E27FC236}">
                  <a16:creationId xmlns:a16="http://schemas.microsoft.com/office/drawing/2014/main" id="{A3D3B4E6-C3DD-41F9-A7DF-3064B9770B7C}"/>
                </a:ext>
              </a:extLst>
            </p:cNvPr>
            <p:cNvCxnSpPr/>
            <p:nvPr/>
          </p:nvCxnSpPr>
          <p:spPr bwMode="auto">
            <a:xfrm>
              <a:off x="5528510" y="3541541"/>
              <a:ext cx="0" cy="71957"/>
            </a:xfrm>
            <a:prstGeom prst="line">
              <a:avLst/>
            </a:prstGeom>
            <a:noFill/>
            <a:ln w="28575" cap="flat" cmpd="sng" algn="ctr">
              <a:solidFill>
                <a:schemeClr val="bg1"/>
              </a:solidFill>
              <a:prstDash val="solid"/>
              <a:round/>
              <a:headEnd type="none" w="med" len="med"/>
              <a:tailEnd type="none" w="med" len="med"/>
            </a:ln>
            <a:effectLst/>
          </p:spPr>
        </p:cxnSp>
      </p:grpSp>
      <p:sp>
        <p:nvSpPr>
          <p:cNvPr id="376" name="TextBox 375">
            <a:extLst>
              <a:ext uri="{FF2B5EF4-FFF2-40B4-BE49-F238E27FC236}">
                <a16:creationId xmlns:a16="http://schemas.microsoft.com/office/drawing/2014/main" id="{E070156C-7497-4BE5-AC9E-3AB3C1EE254B}"/>
              </a:ext>
            </a:extLst>
          </p:cNvPr>
          <p:cNvSpPr txBox="1"/>
          <p:nvPr/>
        </p:nvSpPr>
        <p:spPr bwMode="auto">
          <a:xfrm rot="16200000">
            <a:off x="5670066" y="2430385"/>
            <a:ext cx="22529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Regression in Tumor Area</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Viable Tumor Cells (%)</a:t>
            </a:r>
          </a:p>
        </p:txBody>
      </p:sp>
      <p:sp>
        <p:nvSpPr>
          <p:cNvPr id="377" name="TextBox 376">
            <a:extLst>
              <a:ext uri="{FF2B5EF4-FFF2-40B4-BE49-F238E27FC236}">
                <a16:creationId xmlns:a16="http://schemas.microsoft.com/office/drawing/2014/main" id="{EF33D06B-0EE8-48A0-83E4-7F43C2CD7027}"/>
              </a:ext>
            </a:extLst>
          </p:cNvPr>
          <p:cNvSpPr txBox="1"/>
          <p:nvPr/>
        </p:nvSpPr>
        <p:spPr bwMode="auto">
          <a:xfrm>
            <a:off x="2921086" y="1371600"/>
            <a:ext cx="2315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1" i="0" u="none" strike="noStrike" kern="0" cap="none" spc="0" normalizeH="0" baseline="0" noProof="0" dirty="0">
                <a:ln>
                  <a:noFill/>
                </a:ln>
                <a:solidFill>
                  <a:schemeClr val="accent1"/>
                </a:solidFill>
                <a:effectLst/>
                <a:uLnTx/>
                <a:uFillTx/>
                <a:latin typeface="Calibri" panose="020F0502020204030204" pitchFamily="34" charset="0"/>
                <a:ea typeface="+mj-ea"/>
                <a:cs typeface="+mj-cs"/>
                <a:sym typeface="Helvetica"/>
              </a:rPr>
              <a:t>Nivolumab + CT (n = 144)</a:t>
            </a:r>
          </a:p>
        </p:txBody>
      </p:sp>
      <p:sp>
        <p:nvSpPr>
          <p:cNvPr id="378" name="TextBox 377">
            <a:extLst>
              <a:ext uri="{FF2B5EF4-FFF2-40B4-BE49-F238E27FC236}">
                <a16:creationId xmlns:a16="http://schemas.microsoft.com/office/drawing/2014/main" id="{8026A96F-01F8-4ABD-B47C-9677F3132DA6}"/>
              </a:ext>
            </a:extLst>
          </p:cNvPr>
          <p:cNvSpPr txBox="1"/>
          <p:nvPr/>
        </p:nvSpPr>
        <p:spPr bwMode="auto">
          <a:xfrm>
            <a:off x="8794053" y="1371600"/>
            <a:ext cx="11881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1" i="0" u="none" strike="noStrike" kern="0" cap="none" spc="0" normalizeH="0" baseline="0" noProof="0" dirty="0">
                <a:ln>
                  <a:noFill/>
                </a:ln>
                <a:solidFill>
                  <a:schemeClr val="accent3"/>
                </a:solidFill>
                <a:effectLst/>
                <a:uLnTx/>
                <a:uFillTx/>
                <a:latin typeface="Calibri" panose="020F0502020204030204" pitchFamily="34" charset="0"/>
                <a:ea typeface="+mj-ea"/>
                <a:cs typeface="+mj-cs"/>
                <a:sym typeface="Helvetica"/>
              </a:rPr>
              <a:t>CT (n = 126)</a:t>
            </a:r>
          </a:p>
        </p:txBody>
      </p:sp>
    </p:spTree>
    <p:extLst>
      <p:ext uri="{BB962C8B-B14F-4D97-AF65-F5344CB8AC3E}">
        <p14:creationId xmlns:p14="http://schemas.microsoft.com/office/powerpoint/2010/main" val="2487597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41E54B59-BB90-6C48-9F1D-1ECD010EAC35}"/>
              </a:ext>
            </a:extLst>
          </p:cNvPr>
          <p:cNvSpPr txBox="1"/>
          <p:nvPr/>
        </p:nvSpPr>
        <p:spPr bwMode="auto">
          <a:xfrm>
            <a:off x="1553629" y="5086275"/>
            <a:ext cx="19605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Nivo + CT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(24/43)</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endParaRPr>
          </a:p>
        </p:txBody>
      </p:sp>
      <p:sp>
        <p:nvSpPr>
          <p:cNvPr id="23" name="TextBox 22">
            <a:extLst>
              <a:ext uri="{FF2B5EF4-FFF2-40B4-BE49-F238E27FC236}">
                <a16:creationId xmlns:a16="http://schemas.microsoft.com/office/drawing/2014/main" id="{BB9724D7-B452-194E-81F8-CD4A8EB10ED9}"/>
              </a:ext>
            </a:extLst>
          </p:cNvPr>
          <p:cNvSpPr txBox="1"/>
          <p:nvPr/>
        </p:nvSpPr>
        <p:spPr bwMode="auto">
          <a:xfrm>
            <a:off x="1078986" y="4917037"/>
            <a:ext cx="535565" cy="520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0</a:t>
            </a:r>
          </a:p>
        </p:txBody>
      </p:sp>
      <p:sp>
        <p:nvSpPr>
          <p:cNvPr id="58" name="Rectangle 57">
            <a:extLst>
              <a:ext uri="{FF2B5EF4-FFF2-40B4-BE49-F238E27FC236}">
                <a16:creationId xmlns:a16="http://schemas.microsoft.com/office/drawing/2014/main" id="{BC0BD881-A6CE-5744-B48C-AA50761173BC}"/>
              </a:ext>
            </a:extLst>
          </p:cNvPr>
          <p:cNvSpPr/>
          <p:nvPr/>
        </p:nvSpPr>
        <p:spPr bwMode="auto">
          <a:xfrm>
            <a:off x="8042308" y="4644821"/>
            <a:ext cx="667442" cy="52239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sym typeface="Helvetica Neue" panose="02000503000000020004" charset="0"/>
            </a:endParaRPr>
          </a:p>
        </p:txBody>
      </p:sp>
      <p:sp>
        <p:nvSpPr>
          <p:cNvPr id="44034" name="Title 1">
            <a:extLst>
              <a:ext uri="{FF2B5EF4-FFF2-40B4-BE49-F238E27FC236}">
                <a16:creationId xmlns:a16="http://schemas.microsoft.com/office/drawing/2014/main" id="{04D62AD7-0F1E-442B-B0D6-8CC24F503503}"/>
              </a:ext>
            </a:extLst>
          </p:cNvPr>
          <p:cNvSpPr>
            <a:spLocks noGrp="1"/>
          </p:cNvSpPr>
          <p:nvPr>
            <p:ph type="title"/>
          </p:nvPr>
        </p:nvSpPr>
        <p:spPr/>
        <p:txBody>
          <a:bodyPr/>
          <a:lstStyle/>
          <a:p>
            <a:r>
              <a:rPr lang="en-US" altLang="en-US" dirty="0"/>
              <a:t>CheckMate 816: Pathologic Response by </a:t>
            </a:r>
            <a:br>
              <a:rPr lang="en-US" altLang="en-US" dirty="0"/>
            </a:br>
            <a:r>
              <a:rPr lang="en-US" altLang="en-US" dirty="0"/>
              <a:t>ctDNA Clearance</a:t>
            </a:r>
          </a:p>
        </p:txBody>
      </p:sp>
      <p:sp>
        <p:nvSpPr>
          <p:cNvPr id="3" name="Content Placeholder 2">
            <a:extLst>
              <a:ext uri="{FF2B5EF4-FFF2-40B4-BE49-F238E27FC236}">
                <a16:creationId xmlns:a16="http://schemas.microsoft.com/office/drawing/2014/main" id="{B6191AE7-339A-4017-8DC7-7D24E00FAE4D}"/>
              </a:ext>
            </a:extLst>
          </p:cNvPr>
          <p:cNvSpPr>
            <a:spLocks noGrp="1"/>
          </p:cNvSpPr>
          <p:nvPr>
            <p:ph idx="1"/>
          </p:nvPr>
        </p:nvSpPr>
        <p:spPr>
          <a:xfrm>
            <a:off x="599590" y="5755192"/>
            <a:ext cx="10877529" cy="448733"/>
          </a:xfrm>
        </p:spPr>
        <p:txBody>
          <a:bodyPr/>
          <a:lstStyle/>
          <a:p>
            <a:r>
              <a:rPr lang="en-US" sz="2000" dirty="0"/>
              <a:t>ctDNA clearance measured using tumor-guided personalized ctDNA panel; n = 90 evaluable patients, n = 87 patients with detectable ctDNA at C1D1 </a:t>
            </a:r>
          </a:p>
        </p:txBody>
      </p:sp>
      <p:grpSp>
        <p:nvGrpSpPr>
          <p:cNvPr id="44037" name="Group 7">
            <a:extLst>
              <a:ext uri="{FF2B5EF4-FFF2-40B4-BE49-F238E27FC236}">
                <a16:creationId xmlns:a16="http://schemas.microsoft.com/office/drawing/2014/main" id="{0040F30C-F8C9-4334-A751-D34893D3F7A9}"/>
              </a:ext>
            </a:extLst>
          </p:cNvPr>
          <p:cNvGrpSpPr>
            <a:grpSpLocks/>
          </p:cNvGrpSpPr>
          <p:nvPr/>
        </p:nvGrpSpPr>
        <p:grpSpPr bwMode="auto">
          <a:xfrm>
            <a:off x="9390063" y="6216650"/>
            <a:ext cx="2487612" cy="447675"/>
            <a:chOff x="9527309" y="3551529"/>
            <a:chExt cx="2488268" cy="447997"/>
          </a:xfrm>
        </p:grpSpPr>
        <p:pic>
          <p:nvPicPr>
            <p:cNvPr id="44040" name="Picture 6">
              <a:extLst>
                <a:ext uri="{FF2B5EF4-FFF2-40B4-BE49-F238E27FC236}">
                  <a16:creationId xmlns:a16="http://schemas.microsoft.com/office/drawing/2014/main" id="{163E11C0-5535-48E0-AF0A-E56B525B76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46126FCB-1CAD-415A-ADB3-8D608D8972E4}"/>
                </a:ext>
              </a:extLst>
            </p:cNvPr>
            <p:cNvSpPr>
              <a:spLocks noChangeArrowheads="1"/>
            </p:cNvSpPr>
            <p:nvPr/>
          </p:nvSpPr>
          <p:spPr bwMode="auto">
            <a:xfrm>
              <a:off x="9527309" y="3691329"/>
              <a:ext cx="2488268" cy="308197"/>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sp>
        <p:nvSpPr>
          <p:cNvPr id="9" name="Text Box 15">
            <a:extLst>
              <a:ext uri="{FF2B5EF4-FFF2-40B4-BE49-F238E27FC236}">
                <a16:creationId xmlns:a16="http://schemas.microsoft.com/office/drawing/2014/main" id="{3696812B-0856-4066-B12E-915337109190}"/>
              </a:ext>
            </a:extLst>
          </p:cNvPr>
          <p:cNvSpPr txBox="1">
            <a:spLocks noChangeArrowheads="1"/>
          </p:cNvSpPr>
          <p:nvPr/>
        </p:nvSpPr>
        <p:spPr bwMode="auto">
          <a:xfrm>
            <a:off x="414338" y="6388914"/>
            <a:ext cx="7851775" cy="276999"/>
          </a:xfrm>
          <a:prstGeom prst="rect">
            <a:avLst/>
          </a:prstGeom>
          <a:noFill/>
          <a:ln>
            <a:noFill/>
          </a:ln>
        </p:spPr>
        <p:txBody>
          <a:bodyPr anchor="b">
            <a:spAutoFit/>
          </a:bodyPr>
          <a:lstStyle>
            <a:lvl1pPr>
              <a:lnSpc>
                <a:spcPct val="90000"/>
              </a:lnSpc>
              <a:spcBef>
                <a:spcPts val="1000"/>
              </a:spcBef>
              <a:spcAft>
                <a:spcPts val="700"/>
              </a:spcAft>
              <a:buClr>
                <a:schemeClr val="bg1"/>
              </a:buClr>
              <a:buFont typeface="Wingdings"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1217613" rtl="0" eaLnBrk="1"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Forde. AACR 2021. Abstr CT003. </a:t>
            </a:r>
            <a:endParaRPr kumimoji="0" lang="en-US" altLang="en-US" sz="2400" b="0" i="0" u="none" strike="noStrike" kern="1200" cap="none" spc="0" normalizeH="0" baseline="0" noProof="0" dirty="0">
              <a:ln>
                <a:noFill/>
              </a:ln>
              <a:solidFill>
                <a:srgbClr val="5E5E5E"/>
              </a:solidFill>
              <a:effectLst/>
              <a:uLnTx/>
              <a:uFillTx/>
              <a:latin typeface="Calibri" panose="020F0502020204030204" pitchFamily="34" charset="0"/>
              <a:ea typeface="Helvetica Neue" panose="02000503000000020004" pitchFamily="2" charset="0"/>
              <a:cs typeface="Calibri" panose="020F0502020204030204" pitchFamily="34" charset="0"/>
              <a:sym typeface="Helvetica Neue" panose="02000503000000020004" pitchFamily="2" charset="0"/>
            </a:endParaRPr>
          </a:p>
        </p:txBody>
      </p:sp>
      <p:sp>
        <p:nvSpPr>
          <p:cNvPr id="10" name="TextBox 9">
            <a:extLst>
              <a:ext uri="{FF2B5EF4-FFF2-40B4-BE49-F238E27FC236}">
                <a16:creationId xmlns:a16="http://schemas.microsoft.com/office/drawing/2014/main" id="{00609179-9F4E-4847-BE47-C2D51527A189}"/>
              </a:ext>
            </a:extLst>
          </p:cNvPr>
          <p:cNvSpPr txBox="1">
            <a:spLocks noChangeArrowheads="1"/>
          </p:cNvSpPr>
          <p:nvPr/>
        </p:nvSpPr>
        <p:spPr bwMode="auto">
          <a:xfrm>
            <a:off x="1592263" y="1590824"/>
            <a:ext cx="41227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ctDNA Clearance Rate (C1D1 to C3D1) </a:t>
            </a:r>
          </a:p>
        </p:txBody>
      </p:sp>
      <p:sp>
        <p:nvSpPr>
          <p:cNvPr id="11" name="TextBox 10">
            <a:extLst>
              <a:ext uri="{FF2B5EF4-FFF2-40B4-BE49-F238E27FC236}">
                <a16:creationId xmlns:a16="http://schemas.microsoft.com/office/drawing/2014/main" id="{9F2BC949-A6D3-4EAA-8C4E-A2FA1C793B06}"/>
              </a:ext>
            </a:extLst>
          </p:cNvPr>
          <p:cNvSpPr txBox="1">
            <a:spLocks noChangeArrowheads="1"/>
          </p:cNvSpPr>
          <p:nvPr/>
        </p:nvSpPr>
        <p:spPr bwMode="auto">
          <a:xfrm>
            <a:off x="7467600" y="1590824"/>
            <a:ext cx="32526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pCR Rate by ctDNA Clearance</a:t>
            </a:r>
          </a:p>
        </p:txBody>
      </p:sp>
      <p:sp>
        <p:nvSpPr>
          <p:cNvPr id="12" name="TextBox 11">
            <a:extLst>
              <a:ext uri="{FF2B5EF4-FFF2-40B4-BE49-F238E27FC236}">
                <a16:creationId xmlns:a16="http://schemas.microsoft.com/office/drawing/2014/main" id="{603B6DE6-5975-1848-8E31-2902B54C4321}"/>
              </a:ext>
            </a:extLst>
          </p:cNvPr>
          <p:cNvSpPr txBox="1"/>
          <p:nvPr/>
        </p:nvSpPr>
        <p:spPr bwMode="auto">
          <a:xfrm>
            <a:off x="1191720" y="1904826"/>
            <a:ext cx="535565"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80</a:t>
            </a:r>
          </a:p>
        </p:txBody>
      </p:sp>
      <p:sp>
        <p:nvSpPr>
          <p:cNvPr id="14" name="TextBox 13">
            <a:extLst>
              <a:ext uri="{FF2B5EF4-FFF2-40B4-BE49-F238E27FC236}">
                <a16:creationId xmlns:a16="http://schemas.microsoft.com/office/drawing/2014/main" id="{B2BCFF77-3A54-FD4C-BBA0-503AEA241F3E}"/>
              </a:ext>
            </a:extLst>
          </p:cNvPr>
          <p:cNvSpPr txBox="1"/>
          <p:nvPr/>
        </p:nvSpPr>
        <p:spPr bwMode="auto">
          <a:xfrm>
            <a:off x="1191720" y="2576945"/>
            <a:ext cx="535565"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60</a:t>
            </a:r>
          </a:p>
        </p:txBody>
      </p:sp>
      <p:sp>
        <p:nvSpPr>
          <p:cNvPr id="15" name="TextBox 14">
            <a:extLst>
              <a:ext uri="{FF2B5EF4-FFF2-40B4-BE49-F238E27FC236}">
                <a16:creationId xmlns:a16="http://schemas.microsoft.com/office/drawing/2014/main" id="{A5EB68EC-0F0B-3146-BC20-0A15C0C03733}"/>
              </a:ext>
            </a:extLst>
          </p:cNvPr>
          <p:cNvSpPr txBox="1"/>
          <p:nvPr/>
        </p:nvSpPr>
        <p:spPr>
          <a:xfrm>
            <a:off x="1986849" y="2704702"/>
            <a:ext cx="996879" cy="338554"/>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56</a:t>
            </a:r>
          </a:p>
        </p:txBody>
      </p:sp>
      <p:sp>
        <p:nvSpPr>
          <p:cNvPr id="17" name="Freeform: Shape 1">
            <a:extLst>
              <a:ext uri="{FF2B5EF4-FFF2-40B4-BE49-F238E27FC236}">
                <a16:creationId xmlns:a16="http://schemas.microsoft.com/office/drawing/2014/main" id="{4B5264CD-C08F-9944-B084-3A29C9BC5F0E}"/>
              </a:ext>
            </a:extLst>
          </p:cNvPr>
          <p:cNvSpPr/>
          <p:nvPr/>
        </p:nvSpPr>
        <p:spPr bwMode="auto">
          <a:xfrm>
            <a:off x="1646716" y="2121630"/>
            <a:ext cx="3404095" cy="2983261"/>
          </a:xfrm>
          <a:custGeom>
            <a:avLst/>
            <a:gdLst>
              <a:gd name="connsiteX0" fmla="*/ 0 w 3344092"/>
              <a:gd name="connsiteY0" fmla="*/ 0 h 2668089"/>
              <a:gd name="connsiteX1" fmla="*/ 0 w 3344092"/>
              <a:gd name="connsiteY1" fmla="*/ 2668089 h 2668089"/>
              <a:gd name="connsiteX2" fmla="*/ 3344092 w 3344092"/>
              <a:gd name="connsiteY2" fmla="*/ 2668089 h 2668089"/>
            </a:gdLst>
            <a:ahLst/>
            <a:cxnLst>
              <a:cxn ang="0">
                <a:pos x="connsiteX0" y="connsiteY0"/>
              </a:cxn>
              <a:cxn ang="0">
                <a:pos x="connsiteX1" y="connsiteY1"/>
              </a:cxn>
              <a:cxn ang="0">
                <a:pos x="connsiteX2" y="connsiteY2"/>
              </a:cxn>
            </a:cxnLst>
            <a:rect l="l" t="t" r="r" b="b"/>
            <a:pathLst>
              <a:path w="3344092" h="2668089">
                <a:moveTo>
                  <a:pt x="0" y="0"/>
                </a:moveTo>
                <a:lnTo>
                  <a:pt x="0" y="2668089"/>
                </a:lnTo>
                <a:lnTo>
                  <a:pt x="3344092" y="2668089"/>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Helvetica Neue" panose="02000503000000020004" charset="0"/>
            </a:endParaRPr>
          </a:p>
        </p:txBody>
      </p:sp>
      <p:cxnSp>
        <p:nvCxnSpPr>
          <p:cNvPr id="18" name="Straight Connector 17">
            <a:extLst>
              <a:ext uri="{FF2B5EF4-FFF2-40B4-BE49-F238E27FC236}">
                <a16:creationId xmlns:a16="http://schemas.microsoft.com/office/drawing/2014/main" id="{F204FBE0-92AD-334C-AC1E-03BE9C1053C0}"/>
              </a:ext>
            </a:extLst>
          </p:cNvPr>
          <p:cNvCxnSpPr>
            <a:cxnSpLocks/>
          </p:cNvCxnSpPr>
          <p:nvPr/>
        </p:nvCxnSpPr>
        <p:spPr bwMode="auto">
          <a:xfrm>
            <a:off x="1553629" y="2748544"/>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D5D3645-515E-7844-9AE9-6E3DFB39568A}"/>
              </a:ext>
            </a:extLst>
          </p:cNvPr>
          <p:cNvCxnSpPr>
            <a:cxnSpLocks/>
          </p:cNvCxnSpPr>
          <p:nvPr/>
        </p:nvCxnSpPr>
        <p:spPr bwMode="auto">
          <a:xfrm>
            <a:off x="1553629" y="4372349"/>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F579CC5-50B4-5D41-B6C7-31F5FB3B876C}"/>
              </a:ext>
            </a:extLst>
          </p:cNvPr>
          <p:cNvCxnSpPr>
            <a:cxnSpLocks/>
          </p:cNvCxnSpPr>
          <p:nvPr/>
        </p:nvCxnSpPr>
        <p:spPr bwMode="auto">
          <a:xfrm>
            <a:off x="1553629" y="5099687"/>
            <a:ext cx="101022" cy="0"/>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121BA8D1-58CC-E84C-A5AC-E67E9404A37A}"/>
              </a:ext>
            </a:extLst>
          </p:cNvPr>
          <p:cNvSpPr txBox="1"/>
          <p:nvPr/>
        </p:nvSpPr>
        <p:spPr bwMode="auto">
          <a:xfrm>
            <a:off x="1191720" y="4166865"/>
            <a:ext cx="535565" cy="42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20</a:t>
            </a:r>
          </a:p>
        </p:txBody>
      </p:sp>
      <p:sp>
        <p:nvSpPr>
          <p:cNvPr id="24" name="Rectangle 23">
            <a:extLst>
              <a:ext uri="{FF2B5EF4-FFF2-40B4-BE49-F238E27FC236}">
                <a16:creationId xmlns:a16="http://schemas.microsoft.com/office/drawing/2014/main" id="{1E26AAF7-58A1-074B-AAD9-718D3893F10F}"/>
              </a:ext>
            </a:extLst>
          </p:cNvPr>
          <p:cNvSpPr/>
          <p:nvPr/>
        </p:nvSpPr>
        <p:spPr bwMode="auto">
          <a:xfrm>
            <a:off x="1963075" y="3019885"/>
            <a:ext cx="1005840" cy="20874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sym typeface="Helvetica Neue" panose="02000503000000020004" charset="0"/>
            </a:endParaRPr>
          </a:p>
        </p:txBody>
      </p:sp>
      <p:sp>
        <p:nvSpPr>
          <p:cNvPr id="25" name="Rectangle 24">
            <a:extLst>
              <a:ext uri="{FF2B5EF4-FFF2-40B4-BE49-F238E27FC236}">
                <a16:creationId xmlns:a16="http://schemas.microsoft.com/office/drawing/2014/main" id="{B5880D41-B3A2-E444-84AA-794AC6136814}"/>
              </a:ext>
            </a:extLst>
          </p:cNvPr>
          <p:cNvSpPr/>
          <p:nvPr/>
        </p:nvSpPr>
        <p:spPr bwMode="auto">
          <a:xfrm>
            <a:off x="3726349" y="3820340"/>
            <a:ext cx="1005840" cy="127397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sym typeface="Helvetica Neue" panose="02000503000000020004" charset="0"/>
            </a:endParaRPr>
          </a:p>
        </p:txBody>
      </p:sp>
      <p:sp>
        <p:nvSpPr>
          <p:cNvPr id="26" name="TextBox 25">
            <a:extLst>
              <a:ext uri="{FF2B5EF4-FFF2-40B4-BE49-F238E27FC236}">
                <a16:creationId xmlns:a16="http://schemas.microsoft.com/office/drawing/2014/main" id="{9D833D82-5845-1946-9D26-EA2110014109}"/>
              </a:ext>
            </a:extLst>
          </p:cNvPr>
          <p:cNvSpPr txBox="1"/>
          <p:nvPr/>
        </p:nvSpPr>
        <p:spPr>
          <a:xfrm>
            <a:off x="3486779" y="3507299"/>
            <a:ext cx="1496234" cy="338554"/>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34</a:t>
            </a:r>
          </a:p>
        </p:txBody>
      </p:sp>
      <p:sp>
        <p:nvSpPr>
          <p:cNvPr id="30" name="TextBox 29">
            <a:extLst>
              <a:ext uri="{FF2B5EF4-FFF2-40B4-BE49-F238E27FC236}">
                <a16:creationId xmlns:a16="http://schemas.microsoft.com/office/drawing/2014/main" id="{6DA2EABB-17AE-6F4B-A10A-5BDEE65EA75F}"/>
              </a:ext>
            </a:extLst>
          </p:cNvPr>
          <p:cNvSpPr txBox="1"/>
          <p:nvPr/>
        </p:nvSpPr>
        <p:spPr bwMode="auto">
          <a:xfrm>
            <a:off x="3241052" y="5086275"/>
            <a:ext cx="19605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CT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(15/44)</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endParaRPr>
          </a:p>
        </p:txBody>
      </p:sp>
      <p:sp>
        <p:nvSpPr>
          <p:cNvPr id="32" name="TextBox 31">
            <a:extLst>
              <a:ext uri="{FF2B5EF4-FFF2-40B4-BE49-F238E27FC236}">
                <a16:creationId xmlns:a16="http://schemas.microsoft.com/office/drawing/2014/main" id="{242FC504-FF9A-FF42-B2C0-90AE35F92B07}"/>
              </a:ext>
            </a:extLst>
          </p:cNvPr>
          <p:cNvSpPr txBox="1"/>
          <p:nvPr/>
        </p:nvSpPr>
        <p:spPr bwMode="auto">
          <a:xfrm rot="16200000">
            <a:off x="-947039" y="3061557"/>
            <a:ext cx="39019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Patients With ctDNA Clearance (%)</a:t>
            </a:r>
          </a:p>
        </p:txBody>
      </p:sp>
      <p:sp>
        <p:nvSpPr>
          <p:cNvPr id="33" name="TextBox 32">
            <a:extLst>
              <a:ext uri="{FF2B5EF4-FFF2-40B4-BE49-F238E27FC236}">
                <a16:creationId xmlns:a16="http://schemas.microsoft.com/office/drawing/2014/main" id="{1FD0B488-D9D4-2F4A-8BB8-40787D70A830}"/>
              </a:ext>
            </a:extLst>
          </p:cNvPr>
          <p:cNvSpPr txBox="1"/>
          <p:nvPr/>
        </p:nvSpPr>
        <p:spPr bwMode="auto">
          <a:xfrm>
            <a:off x="983301" y="5391002"/>
            <a:ext cx="627251"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n/N =</a:t>
            </a:r>
          </a:p>
        </p:txBody>
      </p:sp>
      <p:sp>
        <p:nvSpPr>
          <p:cNvPr id="34" name="TextBox 33">
            <a:extLst>
              <a:ext uri="{FF2B5EF4-FFF2-40B4-BE49-F238E27FC236}">
                <a16:creationId xmlns:a16="http://schemas.microsoft.com/office/drawing/2014/main" id="{778648E3-C3BF-8F43-A0F9-D264FEB80DEB}"/>
              </a:ext>
            </a:extLst>
          </p:cNvPr>
          <p:cNvSpPr txBox="1"/>
          <p:nvPr/>
        </p:nvSpPr>
        <p:spPr bwMode="auto">
          <a:xfrm>
            <a:off x="1191720" y="3428539"/>
            <a:ext cx="535565"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40</a:t>
            </a:r>
          </a:p>
        </p:txBody>
      </p:sp>
      <p:cxnSp>
        <p:nvCxnSpPr>
          <p:cNvPr id="35" name="Straight Connector 34">
            <a:extLst>
              <a:ext uri="{FF2B5EF4-FFF2-40B4-BE49-F238E27FC236}">
                <a16:creationId xmlns:a16="http://schemas.microsoft.com/office/drawing/2014/main" id="{7CB0CBE2-107E-2A45-8342-043E278EA063}"/>
              </a:ext>
            </a:extLst>
          </p:cNvPr>
          <p:cNvCxnSpPr>
            <a:cxnSpLocks/>
          </p:cNvCxnSpPr>
          <p:nvPr/>
        </p:nvCxnSpPr>
        <p:spPr bwMode="auto">
          <a:xfrm>
            <a:off x="1547311" y="2139093"/>
            <a:ext cx="10102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F10387C-6608-F646-8E1C-9FD67A87CE4A}"/>
              </a:ext>
            </a:extLst>
          </p:cNvPr>
          <p:cNvCxnSpPr>
            <a:cxnSpLocks/>
          </p:cNvCxnSpPr>
          <p:nvPr/>
        </p:nvCxnSpPr>
        <p:spPr bwMode="auto">
          <a:xfrm>
            <a:off x="1545694" y="3643267"/>
            <a:ext cx="101022" cy="0"/>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F04714C2-E0B4-7E4C-9698-70D31138EDD2}"/>
              </a:ext>
            </a:extLst>
          </p:cNvPr>
          <p:cNvSpPr txBox="1"/>
          <p:nvPr/>
        </p:nvSpPr>
        <p:spPr bwMode="auto">
          <a:xfrm>
            <a:off x="6442693" y="1985720"/>
            <a:ext cx="667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80</a:t>
            </a:r>
          </a:p>
        </p:txBody>
      </p:sp>
      <p:sp>
        <p:nvSpPr>
          <p:cNvPr id="40" name="TextBox 39">
            <a:extLst>
              <a:ext uri="{FF2B5EF4-FFF2-40B4-BE49-F238E27FC236}">
                <a16:creationId xmlns:a16="http://schemas.microsoft.com/office/drawing/2014/main" id="{E4A1E37F-39D7-E044-82C6-A15D8DD718CF}"/>
              </a:ext>
            </a:extLst>
          </p:cNvPr>
          <p:cNvSpPr txBox="1"/>
          <p:nvPr/>
        </p:nvSpPr>
        <p:spPr bwMode="auto">
          <a:xfrm>
            <a:off x="6442693" y="2627695"/>
            <a:ext cx="667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60</a:t>
            </a:r>
          </a:p>
        </p:txBody>
      </p:sp>
      <p:sp>
        <p:nvSpPr>
          <p:cNvPr id="41" name="TextBox 40">
            <a:extLst>
              <a:ext uri="{FF2B5EF4-FFF2-40B4-BE49-F238E27FC236}">
                <a16:creationId xmlns:a16="http://schemas.microsoft.com/office/drawing/2014/main" id="{5936129A-6F4C-CA49-B0B1-1564162AEC0C}"/>
              </a:ext>
            </a:extLst>
          </p:cNvPr>
          <p:cNvSpPr txBox="1"/>
          <p:nvPr/>
        </p:nvSpPr>
        <p:spPr>
          <a:xfrm>
            <a:off x="7124409" y="2175512"/>
            <a:ext cx="1999494" cy="584775"/>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With ctDNA Clearance</a:t>
            </a:r>
          </a:p>
        </p:txBody>
      </p:sp>
      <p:cxnSp>
        <p:nvCxnSpPr>
          <p:cNvPr id="43" name="Straight Connector 42">
            <a:extLst>
              <a:ext uri="{FF2B5EF4-FFF2-40B4-BE49-F238E27FC236}">
                <a16:creationId xmlns:a16="http://schemas.microsoft.com/office/drawing/2014/main" id="{FAF51180-DAA9-2A47-AC1A-DE2A191A5EDD}"/>
              </a:ext>
            </a:extLst>
          </p:cNvPr>
          <p:cNvCxnSpPr>
            <a:cxnSpLocks/>
          </p:cNvCxnSpPr>
          <p:nvPr/>
        </p:nvCxnSpPr>
        <p:spPr bwMode="auto">
          <a:xfrm>
            <a:off x="6823378" y="2799293"/>
            <a:ext cx="12589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4A7AE46-4452-A642-A5E9-A2ED2AA70B1D}"/>
              </a:ext>
            </a:extLst>
          </p:cNvPr>
          <p:cNvCxnSpPr>
            <a:cxnSpLocks/>
          </p:cNvCxnSpPr>
          <p:nvPr/>
        </p:nvCxnSpPr>
        <p:spPr bwMode="auto">
          <a:xfrm>
            <a:off x="6823378" y="4423099"/>
            <a:ext cx="12589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AB66D5B-0CD4-224B-9E21-88CFA92EDDC1}"/>
              </a:ext>
            </a:extLst>
          </p:cNvPr>
          <p:cNvCxnSpPr>
            <a:cxnSpLocks/>
          </p:cNvCxnSpPr>
          <p:nvPr/>
        </p:nvCxnSpPr>
        <p:spPr bwMode="auto">
          <a:xfrm>
            <a:off x="6823378" y="5150437"/>
            <a:ext cx="125898" cy="0"/>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487FD263-D998-CF45-A0F3-4E97897080BF}"/>
              </a:ext>
            </a:extLst>
          </p:cNvPr>
          <p:cNvSpPr txBox="1"/>
          <p:nvPr/>
        </p:nvSpPr>
        <p:spPr bwMode="auto">
          <a:xfrm>
            <a:off x="6442693" y="4247759"/>
            <a:ext cx="667442" cy="42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20</a:t>
            </a:r>
          </a:p>
        </p:txBody>
      </p:sp>
      <p:sp>
        <p:nvSpPr>
          <p:cNvPr id="47" name="TextBox 46">
            <a:extLst>
              <a:ext uri="{FF2B5EF4-FFF2-40B4-BE49-F238E27FC236}">
                <a16:creationId xmlns:a16="http://schemas.microsoft.com/office/drawing/2014/main" id="{6691C7F0-50FC-364A-AD84-F51C081A5E44}"/>
              </a:ext>
            </a:extLst>
          </p:cNvPr>
          <p:cNvSpPr txBox="1"/>
          <p:nvPr/>
        </p:nvSpPr>
        <p:spPr bwMode="auto">
          <a:xfrm>
            <a:off x="6201716" y="4967787"/>
            <a:ext cx="667442" cy="520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0</a:t>
            </a:r>
          </a:p>
        </p:txBody>
      </p:sp>
      <p:sp>
        <p:nvSpPr>
          <p:cNvPr id="48" name="Rectangle 47">
            <a:extLst>
              <a:ext uri="{FF2B5EF4-FFF2-40B4-BE49-F238E27FC236}">
                <a16:creationId xmlns:a16="http://schemas.microsoft.com/office/drawing/2014/main" id="{C114FAC6-FB21-F447-A00B-B6D8808E6C51}"/>
              </a:ext>
            </a:extLst>
          </p:cNvPr>
          <p:cNvSpPr/>
          <p:nvPr/>
        </p:nvSpPr>
        <p:spPr bwMode="auto">
          <a:xfrm>
            <a:off x="7334781" y="3437692"/>
            <a:ext cx="667442" cy="17295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sym typeface="Helvetica Neue" panose="02000503000000020004" charset="0"/>
            </a:endParaRPr>
          </a:p>
        </p:txBody>
      </p:sp>
      <p:sp>
        <p:nvSpPr>
          <p:cNvPr id="50" name="TextBox 49">
            <a:extLst>
              <a:ext uri="{FF2B5EF4-FFF2-40B4-BE49-F238E27FC236}">
                <a16:creationId xmlns:a16="http://schemas.microsoft.com/office/drawing/2014/main" id="{F34E3E98-3A41-0C40-9CF7-EF9DD6360D0F}"/>
              </a:ext>
            </a:extLst>
          </p:cNvPr>
          <p:cNvSpPr txBox="1"/>
          <p:nvPr/>
        </p:nvSpPr>
        <p:spPr>
          <a:xfrm>
            <a:off x="9492054" y="4855293"/>
            <a:ext cx="667442" cy="338554"/>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0</a:t>
            </a:r>
          </a:p>
        </p:txBody>
      </p:sp>
      <p:sp>
        <p:nvSpPr>
          <p:cNvPr id="51" name="TextBox 50">
            <a:extLst>
              <a:ext uri="{FF2B5EF4-FFF2-40B4-BE49-F238E27FC236}">
                <a16:creationId xmlns:a16="http://schemas.microsoft.com/office/drawing/2014/main" id="{AE964E77-EA41-CD47-883D-B6E9AE3D834E}"/>
              </a:ext>
            </a:extLst>
          </p:cNvPr>
          <p:cNvSpPr txBox="1"/>
          <p:nvPr/>
        </p:nvSpPr>
        <p:spPr bwMode="auto">
          <a:xfrm>
            <a:off x="8029340" y="5146578"/>
            <a:ext cx="7413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CT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(2/15)</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endParaRPr>
          </a:p>
        </p:txBody>
      </p:sp>
      <p:sp>
        <p:nvSpPr>
          <p:cNvPr id="52" name="TextBox 51">
            <a:extLst>
              <a:ext uri="{FF2B5EF4-FFF2-40B4-BE49-F238E27FC236}">
                <a16:creationId xmlns:a16="http://schemas.microsoft.com/office/drawing/2014/main" id="{5D683D69-2746-0247-B8D8-1B122B4E7AD0}"/>
              </a:ext>
            </a:extLst>
          </p:cNvPr>
          <p:cNvSpPr txBox="1"/>
          <p:nvPr/>
        </p:nvSpPr>
        <p:spPr bwMode="auto">
          <a:xfrm>
            <a:off x="6998828" y="5146578"/>
            <a:ext cx="13166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Nivo + CT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(11/24)</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endParaRPr>
          </a:p>
        </p:txBody>
      </p:sp>
      <p:sp>
        <p:nvSpPr>
          <p:cNvPr id="53" name="TextBox 52">
            <a:extLst>
              <a:ext uri="{FF2B5EF4-FFF2-40B4-BE49-F238E27FC236}">
                <a16:creationId xmlns:a16="http://schemas.microsoft.com/office/drawing/2014/main" id="{EDA22450-1E63-7A47-98CC-C55C43CBCBF7}"/>
              </a:ext>
            </a:extLst>
          </p:cNvPr>
          <p:cNvSpPr txBox="1"/>
          <p:nvPr/>
        </p:nvSpPr>
        <p:spPr bwMode="auto">
          <a:xfrm rot="16200000">
            <a:off x="4187352" y="3112307"/>
            <a:ext cx="39019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pCR rate (%)</a:t>
            </a:r>
          </a:p>
        </p:txBody>
      </p:sp>
      <p:sp>
        <p:nvSpPr>
          <p:cNvPr id="54" name="TextBox 53">
            <a:extLst>
              <a:ext uri="{FF2B5EF4-FFF2-40B4-BE49-F238E27FC236}">
                <a16:creationId xmlns:a16="http://schemas.microsoft.com/office/drawing/2014/main" id="{5E53D401-B4D3-CE4E-A653-FE415C7E29A1}"/>
              </a:ext>
            </a:extLst>
          </p:cNvPr>
          <p:cNvSpPr txBox="1"/>
          <p:nvPr/>
        </p:nvSpPr>
        <p:spPr bwMode="auto">
          <a:xfrm>
            <a:off x="6112613" y="5391002"/>
            <a:ext cx="781704" cy="43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n/N =</a:t>
            </a:r>
          </a:p>
        </p:txBody>
      </p:sp>
      <p:sp>
        <p:nvSpPr>
          <p:cNvPr id="55" name="TextBox 54">
            <a:extLst>
              <a:ext uri="{FF2B5EF4-FFF2-40B4-BE49-F238E27FC236}">
                <a16:creationId xmlns:a16="http://schemas.microsoft.com/office/drawing/2014/main" id="{9DEC5DE8-D2B5-DC4F-B0C1-982D8B17974A}"/>
              </a:ext>
            </a:extLst>
          </p:cNvPr>
          <p:cNvSpPr txBox="1"/>
          <p:nvPr/>
        </p:nvSpPr>
        <p:spPr bwMode="auto">
          <a:xfrm>
            <a:off x="6442693" y="3509433"/>
            <a:ext cx="667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40</a:t>
            </a:r>
          </a:p>
        </p:txBody>
      </p:sp>
      <p:cxnSp>
        <p:nvCxnSpPr>
          <p:cNvPr id="56" name="Straight Connector 55">
            <a:extLst>
              <a:ext uri="{FF2B5EF4-FFF2-40B4-BE49-F238E27FC236}">
                <a16:creationId xmlns:a16="http://schemas.microsoft.com/office/drawing/2014/main" id="{9AF1A83B-F504-B441-9E88-D06DE2BD21D9}"/>
              </a:ext>
            </a:extLst>
          </p:cNvPr>
          <p:cNvCxnSpPr>
            <a:cxnSpLocks/>
          </p:cNvCxnSpPr>
          <p:nvPr/>
        </p:nvCxnSpPr>
        <p:spPr bwMode="auto">
          <a:xfrm>
            <a:off x="6815504" y="2179795"/>
            <a:ext cx="12589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1963CE8-B817-7548-AA5F-85BC0292E745}"/>
              </a:ext>
            </a:extLst>
          </p:cNvPr>
          <p:cNvCxnSpPr>
            <a:cxnSpLocks/>
          </p:cNvCxnSpPr>
          <p:nvPr/>
        </p:nvCxnSpPr>
        <p:spPr bwMode="auto">
          <a:xfrm>
            <a:off x="6813489" y="3694016"/>
            <a:ext cx="125898" cy="0"/>
          </a:xfrm>
          <a:prstGeom prst="line">
            <a:avLst/>
          </a:prstGeom>
          <a:noFill/>
          <a:ln w="28575" cap="flat" cmpd="sng" algn="ctr">
            <a:solidFill>
              <a:schemeClr val="bg1"/>
            </a:solidFill>
            <a:prstDash val="solid"/>
            <a:round/>
            <a:headEnd type="none" w="med" len="med"/>
            <a:tailEnd type="none" w="med" len="med"/>
          </a:ln>
          <a:effectLst/>
        </p:spPr>
      </p:cxnSp>
      <p:sp>
        <p:nvSpPr>
          <p:cNvPr id="42" name="Freeform: Shape 1">
            <a:extLst>
              <a:ext uri="{FF2B5EF4-FFF2-40B4-BE49-F238E27FC236}">
                <a16:creationId xmlns:a16="http://schemas.microsoft.com/office/drawing/2014/main" id="{993B2735-E41F-A34A-BE32-7C57167BD0B8}"/>
              </a:ext>
            </a:extLst>
          </p:cNvPr>
          <p:cNvSpPr/>
          <p:nvPr/>
        </p:nvSpPr>
        <p:spPr bwMode="auto">
          <a:xfrm>
            <a:off x="6939387" y="2172380"/>
            <a:ext cx="4242314" cy="2983261"/>
          </a:xfrm>
          <a:custGeom>
            <a:avLst/>
            <a:gdLst>
              <a:gd name="connsiteX0" fmla="*/ 0 w 3344092"/>
              <a:gd name="connsiteY0" fmla="*/ 0 h 2668089"/>
              <a:gd name="connsiteX1" fmla="*/ 0 w 3344092"/>
              <a:gd name="connsiteY1" fmla="*/ 2668089 h 2668089"/>
              <a:gd name="connsiteX2" fmla="*/ 3344092 w 3344092"/>
              <a:gd name="connsiteY2" fmla="*/ 2668089 h 2668089"/>
            </a:gdLst>
            <a:ahLst/>
            <a:cxnLst>
              <a:cxn ang="0">
                <a:pos x="connsiteX0" y="connsiteY0"/>
              </a:cxn>
              <a:cxn ang="0">
                <a:pos x="connsiteX1" y="connsiteY1"/>
              </a:cxn>
              <a:cxn ang="0">
                <a:pos x="connsiteX2" y="connsiteY2"/>
              </a:cxn>
            </a:cxnLst>
            <a:rect l="l" t="t" r="r" b="b"/>
            <a:pathLst>
              <a:path w="3344092" h="2668089">
                <a:moveTo>
                  <a:pt x="0" y="0"/>
                </a:moveTo>
                <a:lnTo>
                  <a:pt x="0" y="2668089"/>
                </a:lnTo>
                <a:lnTo>
                  <a:pt x="3344092" y="2668089"/>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sym typeface="Helvetica Neue" panose="02000503000000020004" charset="0"/>
            </a:endParaRPr>
          </a:p>
        </p:txBody>
      </p:sp>
      <p:sp>
        <p:nvSpPr>
          <p:cNvPr id="59" name="Rectangle 58">
            <a:extLst>
              <a:ext uri="{FF2B5EF4-FFF2-40B4-BE49-F238E27FC236}">
                <a16:creationId xmlns:a16="http://schemas.microsoft.com/office/drawing/2014/main" id="{46BC289E-161C-EA46-998D-264E0EC6C34D}"/>
              </a:ext>
            </a:extLst>
          </p:cNvPr>
          <p:cNvSpPr/>
          <p:nvPr/>
        </p:nvSpPr>
        <p:spPr bwMode="auto">
          <a:xfrm>
            <a:off x="10189676" y="5042222"/>
            <a:ext cx="667442" cy="11199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sym typeface="Helvetica Neue" panose="02000503000000020004" charset="0"/>
            </a:endParaRPr>
          </a:p>
        </p:txBody>
      </p:sp>
      <p:sp>
        <p:nvSpPr>
          <p:cNvPr id="60" name="TextBox 59">
            <a:extLst>
              <a:ext uri="{FF2B5EF4-FFF2-40B4-BE49-F238E27FC236}">
                <a16:creationId xmlns:a16="http://schemas.microsoft.com/office/drawing/2014/main" id="{EDC69A8F-179B-EE42-BE79-32FB33D4C2D8}"/>
              </a:ext>
            </a:extLst>
          </p:cNvPr>
          <p:cNvSpPr txBox="1"/>
          <p:nvPr/>
        </p:nvSpPr>
        <p:spPr>
          <a:xfrm>
            <a:off x="10159339" y="4695842"/>
            <a:ext cx="667442" cy="338554"/>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3</a:t>
            </a:r>
          </a:p>
        </p:txBody>
      </p:sp>
      <p:sp>
        <p:nvSpPr>
          <p:cNvPr id="61" name="TextBox 60">
            <a:extLst>
              <a:ext uri="{FF2B5EF4-FFF2-40B4-BE49-F238E27FC236}">
                <a16:creationId xmlns:a16="http://schemas.microsoft.com/office/drawing/2014/main" id="{BD878BBC-74E2-F949-B5DF-0BA0BF1BD72C}"/>
              </a:ext>
            </a:extLst>
          </p:cNvPr>
          <p:cNvSpPr txBox="1"/>
          <p:nvPr/>
        </p:nvSpPr>
        <p:spPr>
          <a:xfrm>
            <a:off x="8087203" y="4370096"/>
            <a:ext cx="667442" cy="338554"/>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13</a:t>
            </a:r>
          </a:p>
        </p:txBody>
      </p:sp>
      <p:sp>
        <p:nvSpPr>
          <p:cNvPr id="62" name="TextBox 61">
            <a:extLst>
              <a:ext uri="{FF2B5EF4-FFF2-40B4-BE49-F238E27FC236}">
                <a16:creationId xmlns:a16="http://schemas.microsoft.com/office/drawing/2014/main" id="{07E75E61-A893-B744-8946-02A5444AF79F}"/>
              </a:ext>
            </a:extLst>
          </p:cNvPr>
          <p:cNvSpPr txBox="1"/>
          <p:nvPr/>
        </p:nvSpPr>
        <p:spPr>
          <a:xfrm>
            <a:off x="7342181" y="3146872"/>
            <a:ext cx="667442" cy="338554"/>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46</a:t>
            </a:r>
          </a:p>
        </p:txBody>
      </p:sp>
      <p:sp>
        <p:nvSpPr>
          <p:cNvPr id="63" name="TextBox 62">
            <a:extLst>
              <a:ext uri="{FF2B5EF4-FFF2-40B4-BE49-F238E27FC236}">
                <a16:creationId xmlns:a16="http://schemas.microsoft.com/office/drawing/2014/main" id="{6165AB86-BDDC-914C-B2C9-3B6032F9835E}"/>
              </a:ext>
            </a:extLst>
          </p:cNvPr>
          <p:cNvSpPr txBox="1"/>
          <p:nvPr/>
        </p:nvSpPr>
        <p:spPr>
          <a:xfrm>
            <a:off x="9098540" y="2175512"/>
            <a:ext cx="2197129" cy="584775"/>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Helvetica Neue" panose="02000503000000020004" charset="0"/>
              </a:rPr>
              <a:t>Without ctDNA Clearance</a:t>
            </a:r>
          </a:p>
        </p:txBody>
      </p:sp>
      <p:sp>
        <p:nvSpPr>
          <p:cNvPr id="64" name="TextBox 63">
            <a:extLst>
              <a:ext uri="{FF2B5EF4-FFF2-40B4-BE49-F238E27FC236}">
                <a16:creationId xmlns:a16="http://schemas.microsoft.com/office/drawing/2014/main" id="{A7B1013D-93F8-AD4D-BD6F-DB072011BF61}"/>
              </a:ext>
            </a:extLst>
          </p:cNvPr>
          <p:cNvSpPr txBox="1"/>
          <p:nvPr/>
        </p:nvSpPr>
        <p:spPr bwMode="auto">
          <a:xfrm>
            <a:off x="10038921" y="5136534"/>
            <a:ext cx="898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CT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(1/29)</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endParaRPr>
          </a:p>
        </p:txBody>
      </p:sp>
      <p:sp>
        <p:nvSpPr>
          <p:cNvPr id="65" name="TextBox 64">
            <a:extLst>
              <a:ext uri="{FF2B5EF4-FFF2-40B4-BE49-F238E27FC236}">
                <a16:creationId xmlns:a16="http://schemas.microsoft.com/office/drawing/2014/main" id="{DF533E04-0913-534F-BA2A-541F4D792057}"/>
              </a:ext>
            </a:extLst>
          </p:cNvPr>
          <p:cNvSpPr txBox="1"/>
          <p:nvPr/>
        </p:nvSpPr>
        <p:spPr bwMode="auto">
          <a:xfrm>
            <a:off x="9088795" y="5136534"/>
            <a:ext cx="13166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Nivo + CT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(0/19)</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Straight Arrow Connector 42">
            <a:extLst>
              <a:ext uri="{FF2B5EF4-FFF2-40B4-BE49-F238E27FC236}">
                <a16:creationId xmlns:a16="http://schemas.microsoft.com/office/drawing/2014/main" id="{783F68B0-8C6A-4CF8-A721-2AE6B396EBA9}"/>
              </a:ext>
            </a:extLst>
          </p:cNvPr>
          <p:cNvCxnSpPr/>
          <p:nvPr/>
        </p:nvCxnSpPr>
        <p:spPr bwMode="auto">
          <a:xfrm>
            <a:off x="6067574" y="1975711"/>
            <a:ext cx="0" cy="389520"/>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B24F1956-B9AA-4A45-BD6E-1F21848CD2F4}"/>
              </a:ext>
            </a:extLst>
          </p:cNvPr>
          <p:cNvSpPr txBox="1"/>
          <p:nvPr/>
        </p:nvSpPr>
        <p:spPr bwMode="auto">
          <a:xfrm>
            <a:off x="2665618" y="1892109"/>
            <a:ext cx="11721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sym typeface="Helvetica Neue" panose="02000503000000020004" charset="0"/>
              </a:rPr>
              <a:t>Nivolumab + CT</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sym typeface="Helvetica Neue" panose="02000503000000020004" charset="0"/>
              </a:rPr>
              <a:t>(n = 179)</a:t>
            </a:r>
          </a:p>
        </p:txBody>
      </p:sp>
      <p:sp>
        <p:nvSpPr>
          <p:cNvPr id="2" name="Title 1">
            <a:extLst>
              <a:ext uri="{FF2B5EF4-FFF2-40B4-BE49-F238E27FC236}">
                <a16:creationId xmlns:a16="http://schemas.microsoft.com/office/drawing/2014/main" id="{FD3215DC-06C7-4D64-9A6B-7C346DA66B6B}"/>
              </a:ext>
            </a:extLst>
          </p:cNvPr>
          <p:cNvSpPr>
            <a:spLocks noGrp="1"/>
          </p:cNvSpPr>
          <p:nvPr>
            <p:ph type="title"/>
          </p:nvPr>
        </p:nvSpPr>
        <p:spPr/>
        <p:txBody>
          <a:bodyPr/>
          <a:lstStyle/>
          <a:p>
            <a:r>
              <a:rPr lang="en-US" altLang="en-US" dirty="0"/>
              <a:t>CheckMate 816: </a:t>
            </a:r>
            <a:r>
              <a:rPr lang="en-US" dirty="0"/>
              <a:t>Treatment and Surgery Summary in </a:t>
            </a:r>
            <a:br>
              <a:rPr lang="en-US" dirty="0"/>
            </a:br>
            <a:r>
              <a:rPr lang="en-US" dirty="0"/>
              <a:t>All Randomized Patients</a:t>
            </a:r>
          </a:p>
        </p:txBody>
      </p:sp>
      <p:grpSp>
        <p:nvGrpSpPr>
          <p:cNvPr id="36" name="Group 7">
            <a:extLst>
              <a:ext uri="{FF2B5EF4-FFF2-40B4-BE49-F238E27FC236}">
                <a16:creationId xmlns:a16="http://schemas.microsoft.com/office/drawing/2014/main" id="{84396F1E-B2D5-47EC-9BFE-E33E3ED014E1}"/>
              </a:ext>
            </a:extLst>
          </p:cNvPr>
          <p:cNvGrpSpPr>
            <a:grpSpLocks/>
          </p:cNvGrpSpPr>
          <p:nvPr/>
        </p:nvGrpSpPr>
        <p:grpSpPr bwMode="auto">
          <a:xfrm>
            <a:off x="9389569" y="6216652"/>
            <a:ext cx="2488502" cy="447822"/>
            <a:chOff x="9527309" y="3551529"/>
            <a:chExt cx="2488502" cy="448324"/>
          </a:xfrm>
        </p:grpSpPr>
        <p:pic>
          <p:nvPicPr>
            <p:cNvPr id="37" name="Picture 9">
              <a:extLst>
                <a:ext uri="{FF2B5EF4-FFF2-40B4-BE49-F238E27FC236}">
                  <a16:creationId xmlns:a16="http://schemas.microsoft.com/office/drawing/2014/main" id="{0A8E7D7D-4F37-401D-A69D-BD690760BD2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8" name="Rectangle 8">
              <a:extLst>
                <a:ext uri="{FF2B5EF4-FFF2-40B4-BE49-F238E27FC236}">
                  <a16:creationId xmlns:a16="http://schemas.microsoft.com/office/drawing/2014/main" id="{AD33F6D5-476E-47DD-938F-A5CDEF9A420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Neue" panose="0200050300000002000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Neue" panose="0200050300000002000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Neue" panose="02000503000000020004" charset="0"/>
              </a:endParaRPr>
            </a:p>
          </p:txBody>
        </p:sp>
      </p:grpSp>
      <p:sp>
        <p:nvSpPr>
          <p:cNvPr id="42" name="Text Box 15">
            <a:extLst>
              <a:ext uri="{FF2B5EF4-FFF2-40B4-BE49-F238E27FC236}">
                <a16:creationId xmlns:a16="http://schemas.microsoft.com/office/drawing/2014/main" id="{D1697508-41E6-4E55-BD6F-825D5B266384}"/>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Neue" panose="02000503000000020004" charset="0"/>
              </a:rPr>
              <a:t>Spicer. ASCO 2021. Abstr 8503.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Neue" panose="02000503000000020004" charset="0"/>
            </a:endParaRPr>
          </a:p>
        </p:txBody>
      </p:sp>
      <p:cxnSp>
        <p:nvCxnSpPr>
          <p:cNvPr id="5" name="Straight Connector 4">
            <a:extLst>
              <a:ext uri="{FF2B5EF4-FFF2-40B4-BE49-F238E27FC236}">
                <a16:creationId xmlns:a16="http://schemas.microsoft.com/office/drawing/2014/main" id="{90FD47CC-A73D-410D-8868-9FDC7C3C11B4}"/>
              </a:ext>
            </a:extLst>
          </p:cNvPr>
          <p:cNvCxnSpPr>
            <a:cxnSpLocks/>
          </p:cNvCxnSpPr>
          <p:nvPr/>
        </p:nvCxnSpPr>
        <p:spPr bwMode="auto">
          <a:xfrm>
            <a:off x="3759708" y="2350413"/>
            <a:ext cx="4663440"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Arrow Connector 7">
            <a:extLst>
              <a:ext uri="{FF2B5EF4-FFF2-40B4-BE49-F238E27FC236}">
                <a16:creationId xmlns:a16="http://schemas.microsoft.com/office/drawing/2014/main" id="{4914AB5C-60CA-43EC-9B29-AC0F2C502A73}"/>
              </a:ext>
            </a:extLst>
          </p:cNvPr>
          <p:cNvCxnSpPr>
            <a:cxnSpLocks/>
          </p:cNvCxnSpPr>
          <p:nvPr/>
        </p:nvCxnSpPr>
        <p:spPr bwMode="auto">
          <a:xfrm>
            <a:off x="3769833" y="2350413"/>
            <a:ext cx="0" cy="457200"/>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E73DD9B2-7ACD-41BD-B5E7-93B8F8DD7EC2}"/>
              </a:ext>
            </a:extLst>
          </p:cNvPr>
          <p:cNvCxnSpPr>
            <a:cxnSpLocks/>
          </p:cNvCxnSpPr>
          <p:nvPr/>
        </p:nvCxnSpPr>
        <p:spPr bwMode="auto">
          <a:xfrm>
            <a:off x="8415992" y="2340022"/>
            <a:ext cx="0" cy="492981"/>
          </a:xfrm>
          <a:prstGeom prst="straightConnector1">
            <a:avLst/>
          </a:prstGeom>
          <a:noFill/>
          <a:ln w="28575" cap="flat" cmpd="sng" algn="ctr">
            <a:solidFill>
              <a:schemeClr val="bg1"/>
            </a:solidFill>
            <a:prstDash val="solid"/>
            <a:round/>
            <a:headEnd type="none" w="med" len="med"/>
            <a:tailEnd type="triangle"/>
          </a:ln>
          <a:effectLst/>
        </p:spPr>
      </p:cxnSp>
      <p:sp>
        <p:nvSpPr>
          <p:cNvPr id="11" name="Rectangle 24">
            <a:extLst>
              <a:ext uri="{FF2B5EF4-FFF2-40B4-BE49-F238E27FC236}">
                <a16:creationId xmlns:a16="http://schemas.microsoft.com/office/drawing/2014/main" id="{A3D95B89-95F8-47CD-9790-273AA31885C3}"/>
              </a:ext>
            </a:extLst>
          </p:cNvPr>
          <p:cNvSpPr>
            <a:spLocks noChangeArrowheads="1"/>
          </p:cNvSpPr>
          <p:nvPr/>
        </p:nvSpPr>
        <p:spPr bwMode="auto">
          <a:xfrm>
            <a:off x="2645200" y="2715168"/>
            <a:ext cx="2377440" cy="703263"/>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Received Neoadjuvant Tx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98%</a:t>
            </a:r>
          </a:p>
        </p:txBody>
      </p:sp>
      <p:sp>
        <p:nvSpPr>
          <p:cNvPr id="12" name="Rectangle 28">
            <a:extLst>
              <a:ext uri="{FF2B5EF4-FFF2-40B4-BE49-F238E27FC236}">
                <a16:creationId xmlns:a16="http://schemas.microsoft.com/office/drawing/2014/main" id="{9081C857-E5A9-4CDE-A69E-68B3EA6DACA4}"/>
              </a:ext>
            </a:extLst>
          </p:cNvPr>
          <p:cNvSpPr>
            <a:spLocks noChangeArrowheads="1"/>
          </p:cNvSpPr>
          <p:nvPr/>
        </p:nvSpPr>
        <p:spPr bwMode="auto">
          <a:xfrm>
            <a:off x="7160017" y="2715169"/>
            <a:ext cx="2377440" cy="703262"/>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Received Neoadjuvant Tx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98%</a:t>
            </a:r>
          </a:p>
        </p:txBody>
      </p:sp>
      <p:sp>
        <p:nvSpPr>
          <p:cNvPr id="14" name="TextBox 13">
            <a:extLst>
              <a:ext uri="{FF2B5EF4-FFF2-40B4-BE49-F238E27FC236}">
                <a16:creationId xmlns:a16="http://schemas.microsoft.com/office/drawing/2014/main" id="{E20A63F1-80A5-44F5-8342-E82DB677C163}"/>
              </a:ext>
            </a:extLst>
          </p:cNvPr>
          <p:cNvSpPr txBox="1"/>
          <p:nvPr/>
        </p:nvSpPr>
        <p:spPr bwMode="auto">
          <a:xfrm>
            <a:off x="8477362" y="2138331"/>
            <a:ext cx="9252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sym typeface="Helvetica Neue" panose="02000503000000020004" charset="0"/>
              </a:rPr>
              <a:t>CT</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sym typeface="Helvetica Neue" panose="02000503000000020004" charset="0"/>
              </a:rPr>
              <a:t>(n = 179)</a:t>
            </a:r>
          </a:p>
        </p:txBody>
      </p:sp>
      <p:cxnSp>
        <p:nvCxnSpPr>
          <p:cNvPr id="19" name="Straight Connector 18">
            <a:extLst>
              <a:ext uri="{FF2B5EF4-FFF2-40B4-BE49-F238E27FC236}">
                <a16:creationId xmlns:a16="http://schemas.microsoft.com/office/drawing/2014/main" id="{8666D662-0B20-4F06-904E-2342234E0F21}"/>
              </a:ext>
            </a:extLst>
          </p:cNvPr>
          <p:cNvCxnSpPr>
            <a:cxnSpLocks/>
          </p:cNvCxnSpPr>
          <p:nvPr/>
        </p:nvCxnSpPr>
        <p:spPr bwMode="auto">
          <a:xfrm>
            <a:off x="2679964" y="3949441"/>
            <a:ext cx="19202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Arrow Connector 20">
            <a:extLst>
              <a:ext uri="{FF2B5EF4-FFF2-40B4-BE49-F238E27FC236}">
                <a16:creationId xmlns:a16="http://schemas.microsoft.com/office/drawing/2014/main" id="{8CE9771B-021D-4CE1-9C14-6D08B5DCC52C}"/>
              </a:ext>
            </a:extLst>
          </p:cNvPr>
          <p:cNvCxnSpPr/>
          <p:nvPr/>
        </p:nvCxnSpPr>
        <p:spPr bwMode="auto">
          <a:xfrm>
            <a:off x="2692431" y="3949441"/>
            <a:ext cx="0" cy="389520"/>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3F3B8D1A-EEB8-4764-A8C8-74B39B44F92A}"/>
              </a:ext>
            </a:extLst>
          </p:cNvPr>
          <p:cNvCxnSpPr/>
          <p:nvPr/>
        </p:nvCxnSpPr>
        <p:spPr bwMode="auto">
          <a:xfrm>
            <a:off x="4591281" y="3949441"/>
            <a:ext cx="0" cy="1152845"/>
          </a:xfrm>
          <a:prstGeom prst="straightConnector1">
            <a:avLst/>
          </a:prstGeom>
          <a:noFill/>
          <a:ln w="28575" cap="flat" cmpd="sng" algn="ctr">
            <a:solidFill>
              <a:schemeClr val="bg1"/>
            </a:solidFill>
            <a:prstDash val="solid"/>
            <a:round/>
            <a:headEnd type="none" w="med" len="med"/>
            <a:tailEnd type="triangle"/>
          </a:ln>
          <a:effectLst/>
        </p:spPr>
      </p:cxnSp>
      <p:sp>
        <p:nvSpPr>
          <p:cNvPr id="24" name="Rectangle 24">
            <a:extLst>
              <a:ext uri="{FF2B5EF4-FFF2-40B4-BE49-F238E27FC236}">
                <a16:creationId xmlns:a16="http://schemas.microsoft.com/office/drawing/2014/main" id="{C7FA0825-60B7-4A42-8163-78779407021F}"/>
              </a:ext>
            </a:extLst>
          </p:cNvPr>
          <p:cNvSpPr>
            <a:spLocks noChangeArrowheads="1"/>
          </p:cNvSpPr>
          <p:nvPr/>
        </p:nvSpPr>
        <p:spPr bwMode="auto">
          <a:xfrm>
            <a:off x="3996921" y="5139761"/>
            <a:ext cx="1188720" cy="703263"/>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83%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Received</a:t>
            </a:r>
          </a:p>
        </p:txBody>
      </p:sp>
      <p:sp>
        <p:nvSpPr>
          <p:cNvPr id="25" name="Rectangle 24">
            <a:extLst>
              <a:ext uri="{FF2B5EF4-FFF2-40B4-BE49-F238E27FC236}">
                <a16:creationId xmlns:a16="http://schemas.microsoft.com/office/drawing/2014/main" id="{C4BCDBCE-6758-4EC2-B09A-65E016DF8822}"/>
              </a:ext>
            </a:extLst>
          </p:cNvPr>
          <p:cNvSpPr>
            <a:spLocks noChangeArrowheads="1"/>
          </p:cNvSpPr>
          <p:nvPr/>
        </p:nvSpPr>
        <p:spPr bwMode="auto">
          <a:xfrm>
            <a:off x="773632" y="2715168"/>
            <a:ext cx="822960" cy="703263"/>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94%</a:t>
            </a:r>
          </a:p>
        </p:txBody>
      </p:sp>
      <p:cxnSp>
        <p:nvCxnSpPr>
          <p:cNvPr id="27" name="Straight Arrow Connector 26">
            <a:extLst>
              <a:ext uri="{FF2B5EF4-FFF2-40B4-BE49-F238E27FC236}">
                <a16:creationId xmlns:a16="http://schemas.microsoft.com/office/drawing/2014/main" id="{18E108C5-6B09-4EFB-A93E-AE8FF652512C}"/>
              </a:ext>
            </a:extLst>
          </p:cNvPr>
          <p:cNvCxnSpPr>
            <a:cxnSpLocks/>
          </p:cNvCxnSpPr>
          <p:nvPr/>
        </p:nvCxnSpPr>
        <p:spPr bwMode="auto">
          <a:xfrm flipH="1">
            <a:off x="1675803" y="3066799"/>
            <a:ext cx="896112" cy="0"/>
          </a:xfrm>
          <a:prstGeom prst="straightConnector1">
            <a:avLst/>
          </a:prstGeom>
          <a:noFill/>
          <a:ln w="28575" cap="flat" cmpd="sng" algn="ctr">
            <a:solidFill>
              <a:schemeClr val="bg1"/>
            </a:solidFill>
            <a:prstDash val="solid"/>
            <a:round/>
            <a:headEnd type="none" w="med" len="med"/>
            <a:tailEnd type="triangle"/>
          </a:ln>
          <a:effectLst/>
        </p:spPr>
      </p:cxnSp>
      <p:sp>
        <p:nvSpPr>
          <p:cNvPr id="28" name="TextBox 27">
            <a:extLst>
              <a:ext uri="{FF2B5EF4-FFF2-40B4-BE49-F238E27FC236}">
                <a16:creationId xmlns:a16="http://schemas.microsoft.com/office/drawing/2014/main" id="{D3E80255-A24F-47A9-A0FC-04F6876E6D3B}"/>
              </a:ext>
            </a:extLst>
          </p:cNvPr>
          <p:cNvSpPr txBox="1"/>
          <p:nvPr/>
        </p:nvSpPr>
        <p:spPr bwMode="auto">
          <a:xfrm>
            <a:off x="10037619" y="1877043"/>
            <a:ext cx="16987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Completed Neoadjuvant Tx</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(3 cycles)</a:t>
            </a:r>
          </a:p>
        </p:txBody>
      </p:sp>
      <p:sp>
        <p:nvSpPr>
          <p:cNvPr id="30" name="TextBox 29">
            <a:extLst>
              <a:ext uri="{FF2B5EF4-FFF2-40B4-BE49-F238E27FC236}">
                <a16:creationId xmlns:a16="http://schemas.microsoft.com/office/drawing/2014/main" id="{EA9B5BA5-C781-4E8D-9C84-BED26E9952FB}"/>
              </a:ext>
            </a:extLst>
          </p:cNvPr>
          <p:cNvSpPr txBox="1"/>
          <p:nvPr/>
        </p:nvSpPr>
        <p:spPr bwMode="auto">
          <a:xfrm>
            <a:off x="2188927" y="4378404"/>
            <a:ext cx="1007007" cy="584775"/>
          </a:xfrm>
          <a:prstGeom prst="rect">
            <a:avLst/>
          </a:prstGeom>
          <a:noFill/>
          <a:ln w="2857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16%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Cancelled</a:t>
            </a:r>
          </a:p>
        </p:txBody>
      </p:sp>
      <p:sp>
        <p:nvSpPr>
          <p:cNvPr id="31" name="TextBox 30">
            <a:extLst>
              <a:ext uri="{FF2B5EF4-FFF2-40B4-BE49-F238E27FC236}">
                <a16:creationId xmlns:a16="http://schemas.microsoft.com/office/drawing/2014/main" id="{EA479736-AF34-40E0-9A80-23F8892EED87}"/>
              </a:ext>
            </a:extLst>
          </p:cNvPr>
          <p:cNvSpPr txBox="1"/>
          <p:nvPr/>
        </p:nvSpPr>
        <p:spPr bwMode="auto">
          <a:xfrm>
            <a:off x="2196942" y="4948362"/>
            <a:ext cx="987552" cy="738664"/>
          </a:xfrm>
          <a:prstGeom prst="rect">
            <a:avLst/>
          </a:prstGeom>
          <a:noFill/>
          <a:ln w="2857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PD: 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AE: 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Other: 8%</a:t>
            </a:r>
          </a:p>
        </p:txBody>
      </p:sp>
      <p:sp>
        <p:nvSpPr>
          <p:cNvPr id="32" name="TextBox 31">
            <a:extLst>
              <a:ext uri="{FF2B5EF4-FFF2-40B4-BE49-F238E27FC236}">
                <a16:creationId xmlns:a16="http://schemas.microsoft.com/office/drawing/2014/main" id="{6593D9AC-73CD-4A9C-82C9-6AA05855F5F1}"/>
              </a:ext>
            </a:extLst>
          </p:cNvPr>
          <p:cNvSpPr txBox="1"/>
          <p:nvPr/>
        </p:nvSpPr>
        <p:spPr bwMode="auto">
          <a:xfrm>
            <a:off x="3819187" y="5777839"/>
            <a:ext cx="156203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Median Duration of Surgery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184 min</a:t>
            </a:r>
          </a:p>
        </p:txBody>
      </p:sp>
      <p:cxnSp>
        <p:nvCxnSpPr>
          <p:cNvPr id="33" name="Straight Arrow Connector 32">
            <a:extLst>
              <a:ext uri="{FF2B5EF4-FFF2-40B4-BE49-F238E27FC236}">
                <a16:creationId xmlns:a16="http://schemas.microsoft.com/office/drawing/2014/main" id="{EAC63BAE-1886-4445-99D9-D30CA18DE771}"/>
              </a:ext>
            </a:extLst>
          </p:cNvPr>
          <p:cNvCxnSpPr>
            <a:cxnSpLocks/>
          </p:cNvCxnSpPr>
          <p:nvPr/>
        </p:nvCxnSpPr>
        <p:spPr bwMode="auto">
          <a:xfrm>
            <a:off x="9571184" y="3066799"/>
            <a:ext cx="900131" cy="0"/>
          </a:xfrm>
          <a:prstGeom prst="straightConnector1">
            <a:avLst/>
          </a:prstGeom>
          <a:noFill/>
          <a:ln w="28575" cap="flat" cmpd="sng" algn="ctr">
            <a:solidFill>
              <a:schemeClr val="bg1"/>
            </a:solidFill>
            <a:prstDash val="solid"/>
            <a:round/>
            <a:headEnd type="none" w="med" len="med"/>
            <a:tailEnd type="triangle"/>
          </a:ln>
          <a:effectLst/>
        </p:spPr>
      </p:cxnSp>
      <p:sp>
        <p:nvSpPr>
          <p:cNvPr id="35" name="Rectangle 34">
            <a:extLst>
              <a:ext uri="{FF2B5EF4-FFF2-40B4-BE49-F238E27FC236}">
                <a16:creationId xmlns:a16="http://schemas.microsoft.com/office/drawing/2014/main" id="{5A7554F3-5C51-46D5-B512-BF93013D58E5}"/>
              </a:ext>
            </a:extLst>
          </p:cNvPr>
          <p:cNvSpPr>
            <a:spLocks noChangeArrowheads="1"/>
          </p:cNvSpPr>
          <p:nvPr/>
        </p:nvSpPr>
        <p:spPr bwMode="auto">
          <a:xfrm>
            <a:off x="10505499" y="2715168"/>
            <a:ext cx="822960" cy="703263"/>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85%</a:t>
            </a:r>
          </a:p>
        </p:txBody>
      </p:sp>
      <p:cxnSp>
        <p:nvCxnSpPr>
          <p:cNvPr id="39" name="Straight Connector 38">
            <a:extLst>
              <a:ext uri="{FF2B5EF4-FFF2-40B4-BE49-F238E27FC236}">
                <a16:creationId xmlns:a16="http://schemas.microsoft.com/office/drawing/2014/main" id="{49685884-03C3-4D05-BEEA-323C6E40840F}"/>
              </a:ext>
            </a:extLst>
          </p:cNvPr>
          <p:cNvCxnSpPr>
            <a:cxnSpLocks/>
          </p:cNvCxnSpPr>
          <p:nvPr/>
        </p:nvCxnSpPr>
        <p:spPr bwMode="auto">
          <a:xfrm>
            <a:off x="8421202" y="3426554"/>
            <a:ext cx="0" cy="53101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584922B-A9F9-43E5-81E0-EDBF85A26CF0}"/>
              </a:ext>
            </a:extLst>
          </p:cNvPr>
          <p:cNvCxnSpPr>
            <a:cxnSpLocks/>
          </p:cNvCxnSpPr>
          <p:nvPr/>
        </p:nvCxnSpPr>
        <p:spPr bwMode="auto">
          <a:xfrm>
            <a:off x="7344270" y="3957564"/>
            <a:ext cx="1920240" cy="0"/>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68A4FC29-6FD3-4707-83A2-12B2E00411D0}"/>
              </a:ext>
            </a:extLst>
          </p:cNvPr>
          <p:cNvSpPr txBox="1"/>
          <p:nvPr/>
        </p:nvSpPr>
        <p:spPr bwMode="auto">
          <a:xfrm>
            <a:off x="7634918" y="3507783"/>
            <a:ext cx="1515287" cy="307777"/>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Definitive Surgery</a:t>
            </a:r>
          </a:p>
        </p:txBody>
      </p:sp>
      <p:cxnSp>
        <p:nvCxnSpPr>
          <p:cNvPr id="44" name="Straight Arrow Connector 43">
            <a:extLst>
              <a:ext uri="{FF2B5EF4-FFF2-40B4-BE49-F238E27FC236}">
                <a16:creationId xmlns:a16="http://schemas.microsoft.com/office/drawing/2014/main" id="{A3B7A280-8765-405D-B108-46AB52B03151}"/>
              </a:ext>
            </a:extLst>
          </p:cNvPr>
          <p:cNvCxnSpPr/>
          <p:nvPr/>
        </p:nvCxnSpPr>
        <p:spPr bwMode="auto">
          <a:xfrm>
            <a:off x="7354661" y="3949440"/>
            <a:ext cx="0" cy="1152845"/>
          </a:xfrm>
          <a:prstGeom prst="straightConnector1">
            <a:avLst/>
          </a:prstGeom>
          <a:noFill/>
          <a:ln w="28575" cap="flat" cmpd="sng" algn="ctr">
            <a:solidFill>
              <a:schemeClr val="bg1"/>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1DE8D6EE-7A8C-4593-A597-D124192AB665}"/>
              </a:ext>
            </a:extLst>
          </p:cNvPr>
          <p:cNvCxnSpPr/>
          <p:nvPr/>
        </p:nvCxnSpPr>
        <p:spPr bwMode="auto">
          <a:xfrm>
            <a:off x="9254119" y="3949441"/>
            <a:ext cx="0" cy="389520"/>
          </a:xfrm>
          <a:prstGeom prst="straightConnector1">
            <a:avLst/>
          </a:prstGeom>
          <a:noFill/>
          <a:ln w="28575" cap="flat" cmpd="sng" algn="ctr">
            <a:solidFill>
              <a:schemeClr val="bg1"/>
            </a:solidFill>
            <a:prstDash val="solid"/>
            <a:round/>
            <a:headEnd type="none" w="med" len="med"/>
            <a:tailEnd type="triangle"/>
          </a:ln>
          <a:effectLst/>
        </p:spPr>
      </p:cxnSp>
      <p:sp>
        <p:nvSpPr>
          <p:cNvPr id="48" name="TextBox 47">
            <a:extLst>
              <a:ext uri="{FF2B5EF4-FFF2-40B4-BE49-F238E27FC236}">
                <a16:creationId xmlns:a16="http://schemas.microsoft.com/office/drawing/2014/main" id="{EAA4FB41-2665-4DE7-AADF-1C7DD49B2993}"/>
              </a:ext>
            </a:extLst>
          </p:cNvPr>
          <p:cNvSpPr txBox="1"/>
          <p:nvPr/>
        </p:nvSpPr>
        <p:spPr bwMode="auto">
          <a:xfrm>
            <a:off x="8758556" y="4387682"/>
            <a:ext cx="1007007" cy="584775"/>
          </a:xfrm>
          <a:prstGeom prst="rect">
            <a:avLst/>
          </a:prstGeom>
          <a:noFill/>
          <a:ln w="2857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21%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Cancelled</a:t>
            </a:r>
          </a:p>
        </p:txBody>
      </p:sp>
      <p:sp>
        <p:nvSpPr>
          <p:cNvPr id="49" name="TextBox 48">
            <a:extLst>
              <a:ext uri="{FF2B5EF4-FFF2-40B4-BE49-F238E27FC236}">
                <a16:creationId xmlns:a16="http://schemas.microsoft.com/office/drawing/2014/main" id="{08F94A97-0115-43CA-B6BD-40DF77C53C08}"/>
              </a:ext>
            </a:extLst>
          </p:cNvPr>
          <p:cNvSpPr txBox="1"/>
          <p:nvPr/>
        </p:nvSpPr>
        <p:spPr bwMode="auto">
          <a:xfrm>
            <a:off x="8757201" y="4957640"/>
            <a:ext cx="1010213" cy="738664"/>
          </a:xfrm>
          <a:prstGeom prst="rect">
            <a:avLst/>
          </a:prstGeom>
          <a:noFill/>
          <a:ln w="2857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PD: 10%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AE: 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Other: 11%</a:t>
            </a:r>
          </a:p>
        </p:txBody>
      </p:sp>
      <p:sp>
        <p:nvSpPr>
          <p:cNvPr id="50" name="Rectangle 24">
            <a:extLst>
              <a:ext uri="{FF2B5EF4-FFF2-40B4-BE49-F238E27FC236}">
                <a16:creationId xmlns:a16="http://schemas.microsoft.com/office/drawing/2014/main" id="{993AA812-DA83-4769-AFA1-CF6E21B566D3}"/>
              </a:ext>
            </a:extLst>
          </p:cNvPr>
          <p:cNvSpPr>
            <a:spLocks noChangeArrowheads="1"/>
          </p:cNvSpPr>
          <p:nvPr/>
        </p:nvSpPr>
        <p:spPr bwMode="auto">
          <a:xfrm>
            <a:off x="6741245" y="5142212"/>
            <a:ext cx="1188720" cy="703263"/>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75%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Received</a:t>
            </a:r>
          </a:p>
        </p:txBody>
      </p:sp>
      <p:sp>
        <p:nvSpPr>
          <p:cNvPr id="51" name="TextBox 50">
            <a:extLst>
              <a:ext uri="{FF2B5EF4-FFF2-40B4-BE49-F238E27FC236}">
                <a16:creationId xmlns:a16="http://schemas.microsoft.com/office/drawing/2014/main" id="{3E425054-ADCE-4053-B56C-F1CB93601186}"/>
              </a:ext>
            </a:extLst>
          </p:cNvPr>
          <p:cNvSpPr txBox="1"/>
          <p:nvPr/>
        </p:nvSpPr>
        <p:spPr bwMode="auto">
          <a:xfrm>
            <a:off x="6540416" y="5777839"/>
            <a:ext cx="15620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Median Duration of Surgery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217 min</a:t>
            </a:r>
          </a:p>
        </p:txBody>
      </p:sp>
      <p:sp>
        <p:nvSpPr>
          <p:cNvPr id="52" name="TextBox 51">
            <a:extLst>
              <a:ext uri="{FF2B5EF4-FFF2-40B4-BE49-F238E27FC236}">
                <a16:creationId xmlns:a16="http://schemas.microsoft.com/office/drawing/2014/main" id="{C94DB83F-ABA2-4358-95D9-18FA8F2B75E3}"/>
              </a:ext>
            </a:extLst>
          </p:cNvPr>
          <p:cNvSpPr txBox="1"/>
          <p:nvPr/>
        </p:nvSpPr>
        <p:spPr bwMode="auto">
          <a:xfrm>
            <a:off x="395601" y="1877043"/>
            <a:ext cx="15558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Completed Neoadjuvant Tx</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(3 cycles)</a:t>
            </a:r>
          </a:p>
        </p:txBody>
      </p:sp>
      <p:sp>
        <p:nvSpPr>
          <p:cNvPr id="54" name="Rectangle 53">
            <a:extLst>
              <a:ext uri="{FF2B5EF4-FFF2-40B4-BE49-F238E27FC236}">
                <a16:creationId xmlns:a16="http://schemas.microsoft.com/office/drawing/2014/main" id="{482F35AB-F5BE-4C71-BEEC-FED0CC30C06E}"/>
              </a:ext>
            </a:extLst>
          </p:cNvPr>
          <p:cNvSpPr/>
          <p:nvPr/>
        </p:nvSpPr>
        <p:spPr bwMode="auto">
          <a:xfrm>
            <a:off x="4809724" y="1546649"/>
            <a:ext cx="2521845" cy="548640"/>
          </a:xfrm>
          <a:prstGeom prst="rect">
            <a:avLst/>
          </a:prstGeom>
          <a:solidFill>
            <a:schemeClr val="bg2"/>
          </a:solidFill>
          <a:ln w="0">
            <a:no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sym typeface="Helvetica Neue" panose="02000503000000020004" charset="0"/>
              </a:rPr>
              <a:t>Randomized patients </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sym typeface="Helvetica Neue" panose="02000503000000020004" charset="0"/>
              </a:rPr>
              <a:t>(N = 358)</a:t>
            </a:r>
          </a:p>
        </p:txBody>
      </p:sp>
      <p:sp>
        <p:nvSpPr>
          <p:cNvPr id="3" name="TextBox 2">
            <a:extLst>
              <a:ext uri="{FF2B5EF4-FFF2-40B4-BE49-F238E27FC236}">
                <a16:creationId xmlns:a16="http://schemas.microsoft.com/office/drawing/2014/main" id="{0D9BA9C0-DD1E-4A47-8F28-1A1E7DF6A6F0}"/>
              </a:ext>
            </a:extLst>
          </p:cNvPr>
          <p:cNvSpPr txBox="1"/>
          <p:nvPr/>
        </p:nvSpPr>
        <p:spPr bwMode="auto">
          <a:xfrm>
            <a:off x="909714" y="3507783"/>
            <a:ext cx="223965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Median time from last dose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to definitive surgery: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5.3 wk (IQR: 4.6-6.0)</a:t>
            </a:r>
          </a:p>
        </p:txBody>
      </p:sp>
      <p:sp>
        <p:nvSpPr>
          <p:cNvPr id="46" name="TextBox 45">
            <a:extLst>
              <a:ext uri="{FF2B5EF4-FFF2-40B4-BE49-F238E27FC236}">
                <a16:creationId xmlns:a16="http://schemas.microsoft.com/office/drawing/2014/main" id="{C7595B0C-2391-48A4-A1B1-965BBEC6221D}"/>
              </a:ext>
            </a:extLst>
          </p:cNvPr>
          <p:cNvSpPr txBox="1"/>
          <p:nvPr/>
        </p:nvSpPr>
        <p:spPr bwMode="auto">
          <a:xfrm>
            <a:off x="5575551" y="3507783"/>
            <a:ext cx="223965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Median time from last dose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to definitive surgery: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5.0 wk (IQR: 4.6-5.9)</a:t>
            </a:r>
          </a:p>
        </p:txBody>
      </p:sp>
      <p:cxnSp>
        <p:nvCxnSpPr>
          <p:cNvPr id="47" name="Straight Connector 46">
            <a:extLst>
              <a:ext uri="{FF2B5EF4-FFF2-40B4-BE49-F238E27FC236}">
                <a16:creationId xmlns:a16="http://schemas.microsoft.com/office/drawing/2014/main" id="{3A76EA30-6AEB-4536-B2FE-0A9CEC85BBDD}"/>
              </a:ext>
            </a:extLst>
          </p:cNvPr>
          <p:cNvCxnSpPr>
            <a:cxnSpLocks/>
          </p:cNvCxnSpPr>
          <p:nvPr/>
        </p:nvCxnSpPr>
        <p:spPr bwMode="auto">
          <a:xfrm>
            <a:off x="3786185" y="3431390"/>
            <a:ext cx="0" cy="531010"/>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16BED94D-BCEA-4F86-878E-2CFA9DCCBADA}"/>
              </a:ext>
            </a:extLst>
          </p:cNvPr>
          <p:cNvSpPr txBox="1"/>
          <p:nvPr/>
        </p:nvSpPr>
        <p:spPr bwMode="auto">
          <a:xfrm>
            <a:off x="3035288" y="3507783"/>
            <a:ext cx="1515287" cy="307777"/>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Definitive Surgery</a:t>
            </a:r>
          </a:p>
        </p:txBody>
      </p:sp>
    </p:spTree>
    <p:extLst>
      <p:ext uri="{BB962C8B-B14F-4D97-AF65-F5344CB8AC3E}">
        <p14:creationId xmlns:p14="http://schemas.microsoft.com/office/powerpoint/2010/main" val="4199103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AA767320-D9F7-495B-874F-8EAD871F513C}"/>
              </a:ext>
            </a:extLst>
          </p:cNvPr>
          <p:cNvSpPr>
            <a:spLocks noGrp="1"/>
          </p:cNvSpPr>
          <p:nvPr>
            <p:ph type="title"/>
          </p:nvPr>
        </p:nvSpPr>
        <p:spPr>
          <a:xfrm>
            <a:off x="609600" y="238125"/>
            <a:ext cx="10872788" cy="1103313"/>
          </a:xfrm>
        </p:spPr>
        <p:txBody>
          <a:bodyPr/>
          <a:lstStyle/>
          <a:p>
            <a:r>
              <a:rPr lang="en-US" altLang="en-US" dirty="0"/>
              <a:t>CheckMate 816: Surgery Summary by Disease Stage at Baseline </a:t>
            </a:r>
          </a:p>
        </p:txBody>
      </p:sp>
      <p:grpSp>
        <p:nvGrpSpPr>
          <p:cNvPr id="45060" name="Group 7">
            <a:extLst>
              <a:ext uri="{FF2B5EF4-FFF2-40B4-BE49-F238E27FC236}">
                <a16:creationId xmlns:a16="http://schemas.microsoft.com/office/drawing/2014/main" id="{7D6AF2DD-B074-495A-8BFA-A09D665701AA}"/>
              </a:ext>
            </a:extLst>
          </p:cNvPr>
          <p:cNvGrpSpPr>
            <a:grpSpLocks/>
          </p:cNvGrpSpPr>
          <p:nvPr/>
        </p:nvGrpSpPr>
        <p:grpSpPr bwMode="auto">
          <a:xfrm>
            <a:off x="9390063" y="6216650"/>
            <a:ext cx="2487612" cy="447675"/>
            <a:chOff x="9527309" y="3551529"/>
            <a:chExt cx="2488268" cy="447997"/>
          </a:xfrm>
        </p:grpSpPr>
        <p:pic>
          <p:nvPicPr>
            <p:cNvPr id="45085" name="Picture 5">
              <a:extLst>
                <a:ext uri="{FF2B5EF4-FFF2-40B4-BE49-F238E27FC236}">
                  <a16:creationId xmlns:a16="http://schemas.microsoft.com/office/drawing/2014/main" id="{E8085224-4C8F-4F57-AFE0-10B41A8591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1A02F696-8F1A-4607-B938-C49E25621E2B}"/>
                </a:ext>
              </a:extLst>
            </p:cNvPr>
            <p:cNvSpPr>
              <a:spLocks noChangeArrowheads="1"/>
            </p:cNvSpPr>
            <p:nvPr/>
          </p:nvSpPr>
          <p:spPr bwMode="auto">
            <a:xfrm>
              <a:off x="9527309" y="3691329"/>
              <a:ext cx="2488268" cy="308197"/>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sp>
        <p:nvSpPr>
          <p:cNvPr id="45061" name="Text Box 15">
            <a:extLst>
              <a:ext uri="{FF2B5EF4-FFF2-40B4-BE49-F238E27FC236}">
                <a16:creationId xmlns:a16="http://schemas.microsoft.com/office/drawing/2014/main" id="{9002F55D-8ADD-4228-897C-6F17BE38843A}"/>
              </a:ext>
            </a:extLst>
          </p:cNvPr>
          <p:cNvSpPr txBox="1">
            <a:spLocks noChangeArrowheads="1"/>
          </p:cNvSpPr>
          <p:nvPr/>
        </p:nvSpPr>
        <p:spPr bwMode="auto">
          <a:xfrm>
            <a:off x="414338" y="6389688"/>
            <a:ext cx="7851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1217613" rtl="0" eaLnBrk="1"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sym typeface="Helvetica Neue" panose="02000503000000020004" charset="0"/>
              </a:rPr>
              <a:t>Spicer. ASCO 2021. Abstr 8503.  </a:t>
            </a:r>
          </a:p>
        </p:txBody>
      </p:sp>
      <p:sp>
        <p:nvSpPr>
          <p:cNvPr id="4" name="TextBox 3">
            <a:extLst>
              <a:ext uri="{FF2B5EF4-FFF2-40B4-BE49-F238E27FC236}">
                <a16:creationId xmlns:a16="http://schemas.microsoft.com/office/drawing/2014/main" id="{1F932D51-1DDC-9D46-950E-AA9FAE7CDE7E}"/>
              </a:ext>
            </a:extLst>
          </p:cNvPr>
          <p:cNvSpPr txBox="1"/>
          <p:nvPr/>
        </p:nvSpPr>
        <p:spPr bwMode="auto">
          <a:xfrm>
            <a:off x="2953975" y="2381742"/>
            <a:ext cx="9820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sym typeface="Helvetica Neue" panose="02000503000000020004" charset="0"/>
              </a:rPr>
              <a:t>Nivo + CT</a:t>
            </a:r>
            <a:br>
              <a:rPr kumimoji="0" lang="en-US" sz="1600" b="0" i="0" u="none" strike="noStrike" kern="1200" cap="none" spc="0" normalizeH="0" baseline="0" noProof="0" dirty="0">
                <a:ln>
                  <a:noFill/>
                </a:ln>
                <a:solidFill>
                  <a:srgbClr val="015873"/>
                </a:solidFill>
                <a:effectLst/>
                <a:uLnTx/>
                <a:uFillTx/>
                <a:latin typeface="Calibri" panose="020F0502020204030204" pitchFamily="34" charset="0"/>
                <a:sym typeface="Helvetica Neue" panose="02000503000000020004" charset="0"/>
              </a:rPr>
            </a:b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sym typeface="Helvetica Neue" panose="02000503000000020004" charset="0"/>
              </a:rPr>
              <a:t>(n = 179)</a:t>
            </a:r>
          </a:p>
        </p:txBody>
      </p:sp>
      <p:sp>
        <p:nvSpPr>
          <p:cNvPr id="18" name="TextBox 17">
            <a:extLst>
              <a:ext uri="{FF2B5EF4-FFF2-40B4-BE49-F238E27FC236}">
                <a16:creationId xmlns:a16="http://schemas.microsoft.com/office/drawing/2014/main" id="{AF077C1F-E968-BA47-96E0-26B4E7EEABDF}"/>
              </a:ext>
            </a:extLst>
          </p:cNvPr>
          <p:cNvSpPr txBox="1"/>
          <p:nvPr/>
        </p:nvSpPr>
        <p:spPr bwMode="auto">
          <a:xfrm>
            <a:off x="8183500" y="2381742"/>
            <a:ext cx="9252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sym typeface="Helvetica Neue" panose="02000503000000020004" charset="0"/>
              </a:rPr>
              <a:t>CT</a:t>
            </a:r>
            <a:br>
              <a:rPr kumimoji="0" lang="en-US" sz="1600" b="0" i="0" u="none" strike="noStrike" kern="1200" cap="none" spc="0" normalizeH="0" baseline="0" noProof="0" dirty="0">
                <a:ln>
                  <a:noFill/>
                </a:ln>
                <a:solidFill>
                  <a:srgbClr val="E1471D"/>
                </a:solidFill>
                <a:effectLst/>
                <a:uLnTx/>
                <a:uFillTx/>
                <a:latin typeface="Calibri" panose="020F0502020204030204" pitchFamily="34" charset="0"/>
                <a:sym typeface="Helvetica Neue" panose="02000503000000020004" charset="0"/>
              </a:rPr>
            </a:b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sym typeface="Helvetica Neue" panose="02000503000000020004" charset="0"/>
              </a:rPr>
              <a:t>(n = 179)</a:t>
            </a:r>
          </a:p>
        </p:txBody>
      </p:sp>
      <p:sp>
        <p:nvSpPr>
          <p:cNvPr id="5" name="Freeform 4">
            <a:extLst>
              <a:ext uri="{FF2B5EF4-FFF2-40B4-BE49-F238E27FC236}">
                <a16:creationId xmlns:a16="http://schemas.microsoft.com/office/drawing/2014/main" id="{4B5E7893-2F06-F84E-9D80-B241CD76D9F7}"/>
              </a:ext>
            </a:extLst>
          </p:cNvPr>
          <p:cNvSpPr/>
          <p:nvPr/>
        </p:nvSpPr>
        <p:spPr bwMode="auto">
          <a:xfrm>
            <a:off x="3457575" y="2253615"/>
            <a:ext cx="5186363" cy="200025"/>
          </a:xfrm>
          <a:custGeom>
            <a:avLst/>
            <a:gdLst>
              <a:gd name="connsiteX0" fmla="*/ 0 w 5186363"/>
              <a:gd name="connsiteY0" fmla="*/ 171450 h 200025"/>
              <a:gd name="connsiteX1" fmla="*/ 0 w 5186363"/>
              <a:gd name="connsiteY1" fmla="*/ 0 h 200025"/>
              <a:gd name="connsiteX2" fmla="*/ 5186363 w 5186363"/>
              <a:gd name="connsiteY2" fmla="*/ 0 h 200025"/>
              <a:gd name="connsiteX3" fmla="*/ 5186363 w 5186363"/>
              <a:gd name="connsiteY3" fmla="*/ 200025 h 200025"/>
            </a:gdLst>
            <a:ahLst/>
            <a:cxnLst>
              <a:cxn ang="0">
                <a:pos x="connsiteX0" y="connsiteY0"/>
              </a:cxn>
              <a:cxn ang="0">
                <a:pos x="connsiteX1" y="connsiteY1"/>
              </a:cxn>
              <a:cxn ang="0">
                <a:pos x="connsiteX2" y="connsiteY2"/>
              </a:cxn>
              <a:cxn ang="0">
                <a:pos x="connsiteX3" y="connsiteY3"/>
              </a:cxn>
            </a:cxnLst>
            <a:rect l="l" t="t" r="r" b="b"/>
            <a:pathLst>
              <a:path w="5186363" h="200025">
                <a:moveTo>
                  <a:pt x="0" y="171450"/>
                </a:moveTo>
                <a:lnTo>
                  <a:pt x="0" y="0"/>
                </a:lnTo>
                <a:lnTo>
                  <a:pt x="5186363" y="0"/>
                </a:lnTo>
                <a:lnTo>
                  <a:pt x="5186363" y="200025"/>
                </a:lnTo>
              </a:path>
            </a:pathLst>
          </a:custGeom>
          <a:noFill/>
          <a:ln w="28575">
            <a:solidFill>
              <a:schemeClr val="bg1"/>
            </a:solidFill>
            <a:miter lim="800000"/>
            <a:headEnd type="triangle" w="med" len="med"/>
            <a:tailEnd type="triangle" w="med" len="me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cxnSp>
        <p:nvCxnSpPr>
          <p:cNvPr id="20" name="Straight Arrow Connector 19">
            <a:extLst>
              <a:ext uri="{FF2B5EF4-FFF2-40B4-BE49-F238E27FC236}">
                <a16:creationId xmlns:a16="http://schemas.microsoft.com/office/drawing/2014/main" id="{FFF77656-507A-E74C-9D75-3E0F0320C0C3}"/>
              </a:ext>
            </a:extLst>
          </p:cNvPr>
          <p:cNvCxnSpPr/>
          <p:nvPr/>
        </p:nvCxnSpPr>
        <p:spPr bwMode="auto">
          <a:xfrm>
            <a:off x="6096000" y="1864095"/>
            <a:ext cx="0" cy="389520"/>
          </a:xfrm>
          <a:prstGeom prst="straightConnector1">
            <a:avLst/>
          </a:prstGeom>
          <a:noFill/>
          <a:ln w="28575" cap="flat" cmpd="sng" algn="ctr">
            <a:solidFill>
              <a:schemeClr val="bg1"/>
            </a:solidFill>
            <a:prstDash val="solid"/>
            <a:round/>
            <a:headEnd type="none" w="med" len="med"/>
            <a:tailEnd type="triangle"/>
          </a:ln>
          <a:effectLst/>
        </p:spPr>
      </p:cxnSp>
      <p:sp>
        <p:nvSpPr>
          <p:cNvPr id="9" name="Rectangle 8">
            <a:extLst>
              <a:ext uri="{FF2B5EF4-FFF2-40B4-BE49-F238E27FC236}">
                <a16:creationId xmlns:a16="http://schemas.microsoft.com/office/drawing/2014/main" id="{4887EFF5-3BA2-8444-801E-473E7FB63F36}"/>
              </a:ext>
            </a:extLst>
          </p:cNvPr>
          <p:cNvSpPr/>
          <p:nvPr/>
        </p:nvSpPr>
        <p:spPr bwMode="auto">
          <a:xfrm>
            <a:off x="4835077" y="1481294"/>
            <a:ext cx="2521845" cy="548640"/>
          </a:xfrm>
          <a:prstGeom prst="rect">
            <a:avLst/>
          </a:prstGeom>
          <a:solidFill>
            <a:schemeClr val="bg2"/>
          </a:solidFill>
          <a:ln w="0">
            <a:no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sym typeface="Helvetica Neue" panose="02000503000000020004" charset="0"/>
              </a:rPr>
              <a:t>Randomized patients </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sym typeface="Helvetica Neue" panose="02000503000000020004" charset="0"/>
              </a:rPr>
              <a:t>(N = 358)</a:t>
            </a:r>
          </a:p>
        </p:txBody>
      </p:sp>
      <p:sp>
        <p:nvSpPr>
          <p:cNvPr id="6" name="Freeform 5">
            <a:extLst>
              <a:ext uri="{FF2B5EF4-FFF2-40B4-BE49-F238E27FC236}">
                <a16:creationId xmlns:a16="http://schemas.microsoft.com/office/drawing/2014/main" id="{64A4BEBD-B9AD-7A40-973E-BF7FA4CC02F3}"/>
              </a:ext>
            </a:extLst>
          </p:cNvPr>
          <p:cNvSpPr/>
          <p:nvPr/>
        </p:nvSpPr>
        <p:spPr bwMode="auto">
          <a:xfrm>
            <a:off x="2301875" y="2945765"/>
            <a:ext cx="2317750" cy="171450"/>
          </a:xfrm>
          <a:custGeom>
            <a:avLst/>
            <a:gdLst>
              <a:gd name="connsiteX0" fmla="*/ 0 w 2317750"/>
              <a:gd name="connsiteY0" fmla="*/ 107950 h 114300"/>
              <a:gd name="connsiteX1" fmla="*/ 0 w 2317750"/>
              <a:gd name="connsiteY1" fmla="*/ 0 h 114300"/>
              <a:gd name="connsiteX2" fmla="*/ 2317750 w 2317750"/>
              <a:gd name="connsiteY2" fmla="*/ 0 h 114300"/>
              <a:gd name="connsiteX3" fmla="*/ 2317750 w 231775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2317750" h="114300">
                <a:moveTo>
                  <a:pt x="0" y="107950"/>
                </a:moveTo>
                <a:lnTo>
                  <a:pt x="0" y="0"/>
                </a:lnTo>
                <a:lnTo>
                  <a:pt x="2317750" y="0"/>
                </a:lnTo>
                <a:lnTo>
                  <a:pt x="2317750" y="114300"/>
                </a:lnTo>
              </a:path>
            </a:pathLst>
          </a:custGeom>
          <a:noFill/>
          <a:ln w="28575">
            <a:solidFill>
              <a:schemeClr val="bg1"/>
            </a:solidFill>
            <a:miter lim="800000"/>
            <a:headEnd type="triangle" w="med" len="med"/>
            <a:tailEnd type="triangle" w="med" len="me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23" name="Freeform 22">
            <a:extLst>
              <a:ext uri="{FF2B5EF4-FFF2-40B4-BE49-F238E27FC236}">
                <a16:creationId xmlns:a16="http://schemas.microsoft.com/office/drawing/2014/main" id="{A5CC0791-7F50-5241-8FD2-3C92EFC1971E}"/>
              </a:ext>
            </a:extLst>
          </p:cNvPr>
          <p:cNvSpPr/>
          <p:nvPr/>
        </p:nvSpPr>
        <p:spPr bwMode="auto">
          <a:xfrm>
            <a:off x="7499350" y="2945765"/>
            <a:ext cx="2317750" cy="171450"/>
          </a:xfrm>
          <a:custGeom>
            <a:avLst/>
            <a:gdLst>
              <a:gd name="connsiteX0" fmla="*/ 0 w 2317750"/>
              <a:gd name="connsiteY0" fmla="*/ 107950 h 114300"/>
              <a:gd name="connsiteX1" fmla="*/ 0 w 2317750"/>
              <a:gd name="connsiteY1" fmla="*/ 0 h 114300"/>
              <a:gd name="connsiteX2" fmla="*/ 2317750 w 2317750"/>
              <a:gd name="connsiteY2" fmla="*/ 0 h 114300"/>
              <a:gd name="connsiteX3" fmla="*/ 2317750 w 2317750"/>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2317750" h="114300">
                <a:moveTo>
                  <a:pt x="0" y="107950"/>
                </a:moveTo>
                <a:lnTo>
                  <a:pt x="0" y="0"/>
                </a:lnTo>
                <a:lnTo>
                  <a:pt x="2317750" y="0"/>
                </a:lnTo>
                <a:lnTo>
                  <a:pt x="2317750" y="114300"/>
                </a:lnTo>
              </a:path>
            </a:pathLst>
          </a:custGeom>
          <a:noFill/>
          <a:ln w="28575">
            <a:solidFill>
              <a:schemeClr val="bg1"/>
            </a:solidFill>
            <a:miter lim="800000"/>
            <a:headEnd type="triangle" w="med" len="med"/>
            <a:tailEnd type="triangle" w="med" len="me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24" name="Rectangle 28">
            <a:extLst>
              <a:ext uri="{FF2B5EF4-FFF2-40B4-BE49-F238E27FC236}">
                <a16:creationId xmlns:a16="http://schemas.microsoft.com/office/drawing/2014/main" id="{1EB2EC95-76D6-2143-A393-C4B414A48C78}"/>
              </a:ext>
            </a:extLst>
          </p:cNvPr>
          <p:cNvSpPr>
            <a:spLocks noChangeArrowheads="1"/>
          </p:cNvSpPr>
          <p:nvPr/>
        </p:nvSpPr>
        <p:spPr bwMode="auto">
          <a:xfrm>
            <a:off x="9224228" y="3124331"/>
            <a:ext cx="1185743" cy="537845"/>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Stage IIIA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(n = 115)</a:t>
            </a:r>
          </a:p>
        </p:txBody>
      </p:sp>
      <p:sp>
        <p:nvSpPr>
          <p:cNvPr id="25" name="Rectangle 28">
            <a:extLst>
              <a:ext uri="{FF2B5EF4-FFF2-40B4-BE49-F238E27FC236}">
                <a16:creationId xmlns:a16="http://schemas.microsoft.com/office/drawing/2014/main" id="{866D01DB-585D-6C4C-B6BF-186B0624E6D1}"/>
              </a:ext>
            </a:extLst>
          </p:cNvPr>
          <p:cNvSpPr>
            <a:spLocks noChangeArrowheads="1"/>
          </p:cNvSpPr>
          <p:nvPr/>
        </p:nvSpPr>
        <p:spPr bwMode="auto">
          <a:xfrm>
            <a:off x="6906478" y="3132893"/>
            <a:ext cx="1185743" cy="537845"/>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Stage IB/II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(n = 63)</a:t>
            </a:r>
          </a:p>
        </p:txBody>
      </p:sp>
      <p:sp>
        <p:nvSpPr>
          <p:cNvPr id="26" name="Rectangle 28">
            <a:extLst>
              <a:ext uri="{FF2B5EF4-FFF2-40B4-BE49-F238E27FC236}">
                <a16:creationId xmlns:a16="http://schemas.microsoft.com/office/drawing/2014/main" id="{550B49F0-1CFF-6141-A70A-D3588EEAEC21}"/>
              </a:ext>
            </a:extLst>
          </p:cNvPr>
          <p:cNvSpPr>
            <a:spLocks noChangeArrowheads="1"/>
          </p:cNvSpPr>
          <p:nvPr/>
        </p:nvSpPr>
        <p:spPr bwMode="auto">
          <a:xfrm>
            <a:off x="1709003" y="3132893"/>
            <a:ext cx="1185743" cy="537845"/>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Stage IB/II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(n = 65)</a:t>
            </a:r>
          </a:p>
        </p:txBody>
      </p:sp>
      <p:sp>
        <p:nvSpPr>
          <p:cNvPr id="27" name="Rectangle 28">
            <a:extLst>
              <a:ext uri="{FF2B5EF4-FFF2-40B4-BE49-F238E27FC236}">
                <a16:creationId xmlns:a16="http://schemas.microsoft.com/office/drawing/2014/main" id="{7C74BDE5-CD42-7240-BF80-659D4A60CA41}"/>
              </a:ext>
            </a:extLst>
          </p:cNvPr>
          <p:cNvSpPr>
            <a:spLocks noChangeArrowheads="1"/>
          </p:cNvSpPr>
          <p:nvPr/>
        </p:nvSpPr>
        <p:spPr bwMode="auto">
          <a:xfrm>
            <a:off x="4026753" y="3132893"/>
            <a:ext cx="1185743" cy="537845"/>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Stage IIIA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(n = 113)</a:t>
            </a:r>
          </a:p>
        </p:txBody>
      </p:sp>
      <p:sp>
        <p:nvSpPr>
          <p:cNvPr id="12" name="TextBox 11">
            <a:extLst>
              <a:ext uri="{FF2B5EF4-FFF2-40B4-BE49-F238E27FC236}">
                <a16:creationId xmlns:a16="http://schemas.microsoft.com/office/drawing/2014/main" id="{AC43CC40-DEBE-864F-BDA9-05CAF69C0401}"/>
              </a:ext>
            </a:extLst>
          </p:cNvPr>
          <p:cNvSpPr txBox="1"/>
          <p:nvPr/>
        </p:nvSpPr>
        <p:spPr bwMode="auto">
          <a:xfrm>
            <a:off x="1524915" y="3658059"/>
            <a:ext cx="15024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Definitive surgery</a:t>
            </a:r>
          </a:p>
        </p:txBody>
      </p:sp>
      <p:sp>
        <p:nvSpPr>
          <p:cNvPr id="29" name="TextBox 28">
            <a:extLst>
              <a:ext uri="{FF2B5EF4-FFF2-40B4-BE49-F238E27FC236}">
                <a16:creationId xmlns:a16="http://schemas.microsoft.com/office/drawing/2014/main" id="{27955D4D-2C7D-1349-8E28-B75AD901DBB1}"/>
              </a:ext>
            </a:extLst>
          </p:cNvPr>
          <p:cNvSpPr txBox="1"/>
          <p:nvPr/>
        </p:nvSpPr>
        <p:spPr bwMode="auto">
          <a:xfrm>
            <a:off x="3796321" y="3658059"/>
            <a:ext cx="15024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Definitive surgery</a:t>
            </a:r>
          </a:p>
        </p:txBody>
      </p:sp>
      <p:sp>
        <p:nvSpPr>
          <p:cNvPr id="30" name="TextBox 29">
            <a:extLst>
              <a:ext uri="{FF2B5EF4-FFF2-40B4-BE49-F238E27FC236}">
                <a16:creationId xmlns:a16="http://schemas.microsoft.com/office/drawing/2014/main" id="{D76D1258-CE6A-7E46-8781-88B127E265FB}"/>
              </a:ext>
            </a:extLst>
          </p:cNvPr>
          <p:cNvSpPr txBox="1"/>
          <p:nvPr/>
        </p:nvSpPr>
        <p:spPr bwMode="auto">
          <a:xfrm>
            <a:off x="6721637" y="3653542"/>
            <a:ext cx="15024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Definitive surgery</a:t>
            </a:r>
          </a:p>
        </p:txBody>
      </p:sp>
      <p:sp>
        <p:nvSpPr>
          <p:cNvPr id="31" name="TextBox 30">
            <a:extLst>
              <a:ext uri="{FF2B5EF4-FFF2-40B4-BE49-F238E27FC236}">
                <a16:creationId xmlns:a16="http://schemas.microsoft.com/office/drawing/2014/main" id="{B259AE7D-8779-3549-A659-1E50F3E81DA3}"/>
              </a:ext>
            </a:extLst>
          </p:cNvPr>
          <p:cNvSpPr txBox="1"/>
          <p:nvPr/>
        </p:nvSpPr>
        <p:spPr bwMode="auto">
          <a:xfrm>
            <a:off x="9129824" y="3653542"/>
            <a:ext cx="15024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Definitive surgery</a:t>
            </a:r>
          </a:p>
        </p:txBody>
      </p:sp>
      <p:sp>
        <p:nvSpPr>
          <p:cNvPr id="32" name="Rectangle 28">
            <a:extLst>
              <a:ext uri="{FF2B5EF4-FFF2-40B4-BE49-F238E27FC236}">
                <a16:creationId xmlns:a16="http://schemas.microsoft.com/office/drawing/2014/main" id="{BE272304-AFA0-B546-A0FA-059E42627C1B}"/>
              </a:ext>
            </a:extLst>
          </p:cNvPr>
          <p:cNvSpPr>
            <a:spLocks noChangeArrowheads="1"/>
          </p:cNvSpPr>
          <p:nvPr/>
        </p:nvSpPr>
        <p:spPr bwMode="auto">
          <a:xfrm>
            <a:off x="2339574" y="5204651"/>
            <a:ext cx="827244" cy="537845"/>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85%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Received</a:t>
            </a:r>
          </a:p>
        </p:txBody>
      </p:sp>
      <p:sp>
        <p:nvSpPr>
          <p:cNvPr id="33" name="Rectangle 28">
            <a:extLst>
              <a:ext uri="{FF2B5EF4-FFF2-40B4-BE49-F238E27FC236}">
                <a16:creationId xmlns:a16="http://schemas.microsoft.com/office/drawing/2014/main" id="{2CA81008-CEA6-9E4C-A140-C087F1B6F4CF}"/>
              </a:ext>
            </a:extLst>
          </p:cNvPr>
          <p:cNvSpPr>
            <a:spLocks noChangeArrowheads="1"/>
          </p:cNvSpPr>
          <p:nvPr/>
        </p:nvSpPr>
        <p:spPr bwMode="auto">
          <a:xfrm>
            <a:off x="3705632" y="5204651"/>
            <a:ext cx="827244" cy="537845"/>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83%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Received</a:t>
            </a:r>
          </a:p>
        </p:txBody>
      </p:sp>
      <p:sp>
        <p:nvSpPr>
          <p:cNvPr id="34" name="Rectangle 28">
            <a:extLst>
              <a:ext uri="{FF2B5EF4-FFF2-40B4-BE49-F238E27FC236}">
                <a16:creationId xmlns:a16="http://schemas.microsoft.com/office/drawing/2014/main" id="{993BC928-609A-2141-914E-DF73ACF33B25}"/>
              </a:ext>
            </a:extLst>
          </p:cNvPr>
          <p:cNvSpPr>
            <a:spLocks noChangeArrowheads="1"/>
          </p:cNvSpPr>
          <p:nvPr/>
        </p:nvSpPr>
        <p:spPr bwMode="auto">
          <a:xfrm>
            <a:off x="7519179" y="5204651"/>
            <a:ext cx="827244" cy="537845"/>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82%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Received</a:t>
            </a:r>
          </a:p>
        </p:txBody>
      </p:sp>
      <p:sp>
        <p:nvSpPr>
          <p:cNvPr id="35" name="Rectangle 28">
            <a:extLst>
              <a:ext uri="{FF2B5EF4-FFF2-40B4-BE49-F238E27FC236}">
                <a16:creationId xmlns:a16="http://schemas.microsoft.com/office/drawing/2014/main" id="{CEBABEBD-649F-A244-9D12-9DEB51E7AA2A}"/>
              </a:ext>
            </a:extLst>
          </p:cNvPr>
          <p:cNvSpPr>
            <a:spLocks noChangeArrowheads="1"/>
          </p:cNvSpPr>
          <p:nvPr/>
        </p:nvSpPr>
        <p:spPr bwMode="auto">
          <a:xfrm>
            <a:off x="8885237" y="5204651"/>
            <a:ext cx="827244" cy="537845"/>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72%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sym typeface="Helvetica Neue" panose="02000503000000020004" charset="0"/>
              </a:rPr>
              <a:t>Received</a:t>
            </a:r>
          </a:p>
        </p:txBody>
      </p:sp>
      <p:sp>
        <p:nvSpPr>
          <p:cNvPr id="36" name="TextBox 35">
            <a:extLst>
              <a:ext uri="{FF2B5EF4-FFF2-40B4-BE49-F238E27FC236}">
                <a16:creationId xmlns:a16="http://schemas.microsoft.com/office/drawing/2014/main" id="{DF31FF34-ED4D-F643-B0BE-6553953FF312}"/>
              </a:ext>
            </a:extLst>
          </p:cNvPr>
          <p:cNvSpPr txBox="1"/>
          <p:nvPr/>
        </p:nvSpPr>
        <p:spPr bwMode="auto">
          <a:xfrm>
            <a:off x="6993785" y="5726113"/>
            <a:ext cx="147585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Median duration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of surgery</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210 min</a:t>
            </a:r>
          </a:p>
        </p:txBody>
      </p:sp>
      <p:sp>
        <p:nvSpPr>
          <p:cNvPr id="37" name="TextBox 36">
            <a:extLst>
              <a:ext uri="{FF2B5EF4-FFF2-40B4-BE49-F238E27FC236}">
                <a16:creationId xmlns:a16="http://schemas.microsoft.com/office/drawing/2014/main" id="{BABCCBA3-D63E-3142-AC04-27416A88593C}"/>
              </a:ext>
            </a:extLst>
          </p:cNvPr>
          <p:cNvSpPr txBox="1"/>
          <p:nvPr/>
        </p:nvSpPr>
        <p:spPr bwMode="auto">
          <a:xfrm>
            <a:off x="8804927" y="5716102"/>
            <a:ext cx="147585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Median duration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of surgery</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218 min</a:t>
            </a:r>
          </a:p>
        </p:txBody>
      </p:sp>
      <p:sp>
        <p:nvSpPr>
          <p:cNvPr id="38" name="TextBox 37">
            <a:extLst>
              <a:ext uri="{FF2B5EF4-FFF2-40B4-BE49-F238E27FC236}">
                <a16:creationId xmlns:a16="http://schemas.microsoft.com/office/drawing/2014/main" id="{BE8CB4B4-85A3-A44A-9C0D-E4D230FE6797}"/>
              </a:ext>
            </a:extLst>
          </p:cNvPr>
          <p:cNvSpPr txBox="1"/>
          <p:nvPr/>
        </p:nvSpPr>
        <p:spPr bwMode="auto">
          <a:xfrm>
            <a:off x="1822729" y="5706264"/>
            <a:ext cx="147585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Median duration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of surgery</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169 min</a:t>
            </a:r>
          </a:p>
        </p:txBody>
      </p:sp>
      <p:sp>
        <p:nvSpPr>
          <p:cNvPr id="39" name="TextBox 38">
            <a:extLst>
              <a:ext uri="{FF2B5EF4-FFF2-40B4-BE49-F238E27FC236}">
                <a16:creationId xmlns:a16="http://schemas.microsoft.com/office/drawing/2014/main" id="{6F0EE4D7-4120-824C-87FE-863EAA01C96D}"/>
              </a:ext>
            </a:extLst>
          </p:cNvPr>
          <p:cNvSpPr txBox="1"/>
          <p:nvPr/>
        </p:nvSpPr>
        <p:spPr bwMode="auto">
          <a:xfrm>
            <a:off x="3624189" y="5705987"/>
            <a:ext cx="147585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Median duration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of surgery</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186 min</a:t>
            </a:r>
          </a:p>
        </p:txBody>
      </p:sp>
      <p:sp>
        <p:nvSpPr>
          <p:cNvPr id="40" name="Rectangle 28">
            <a:extLst>
              <a:ext uri="{FF2B5EF4-FFF2-40B4-BE49-F238E27FC236}">
                <a16:creationId xmlns:a16="http://schemas.microsoft.com/office/drawing/2014/main" id="{CABC1F8C-1824-874B-A950-6EAD89FD3005}"/>
              </a:ext>
            </a:extLst>
          </p:cNvPr>
          <p:cNvSpPr>
            <a:spLocks noChangeArrowheads="1"/>
          </p:cNvSpPr>
          <p:nvPr/>
        </p:nvSpPr>
        <p:spPr bwMode="auto">
          <a:xfrm>
            <a:off x="1208831" y="4274005"/>
            <a:ext cx="933607" cy="444500"/>
          </a:xfrm>
          <a:prstGeom prst="rect">
            <a:avLst/>
          </a:prstGeom>
          <a:noFill/>
          <a:ln w="38100">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sym typeface="Helvetica Neue" panose="02000503000000020004" charset="0"/>
              </a:rPr>
              <a:t>12%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sym typeface="Helvetica Neue" panose="02000503000000020004" charset="0"/>
              </a:rPr>
              <a:t>Cancelled</a:t>
            </a:r>
          </a:p>
        </p:txBody>
      </p:sp>
      <p:sp>
        <p:nvSpPr>
          <p:cNvPr id="41" name="Rectangle 28">
            <a:extLst>
              <a:ext uri="{FF2B5EF4-FFF2-40B4-BE49-F238E27FC236}">
                <a16:creationId xmlns:a16="http://schemas.microsoft.com/office/drawing/2014/main" id="{4CA302A7-7BC5-E544-BF09-B35FB04D7904}"/>
              </a:ext>
            </a:extLst>
          </p:cNvPr>
          <p:cNvSpPr>
            <a:spLocks noChangeArrowheads="1"/>
          </p:cNvSpPr>
          <p:nvPr/>
        </p:nvSpPr>
        <p:spPr bwMode="auto">
          <a:xfrm>
            <a:off x="4794508" y="4280628"/>
            <a:ext cx="933607" cy="444500"/>
          </a:xfrm>
          <a:prstGeom prst="rect">
            <a:avLst/>
          </a:prstGeom>
          <a:noFill/>
          <a:ln w="38100">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sym typeface="Helvetica Neue" panose="02000503000000020004" charset="0"/>
              </a:rPr>
              <a:t>17%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sym typeface="Helvetica Neue" panose="02000503000000020004" charset="0"/>
              </a:rPr>
              <a:t>Cancelled</a:t>
            </a:r>
          </a:p>
        </p:txBody>
      </p:sp>
      <p:sp>
        <p:nvSpPr>
          <p:cNvPr id="42" name="Rectangle 28">
            <a:extLst>
              <a:ext uri="{FF2B5EF4-FFF2-40B4-BE49-F238E27FC236}">
                <a16:creationId xmlns:a16="http://schemas.microsoft.com/office/drawing/2014/main" id="{C322F7F3-AF51-E043-9DAC-2735CAC1D32E}"/>
              </a:ext>
            </a:extLst>
          </p:cNvPr>
          <p:cNvSpPr>
            <a:spLocks noChangeArrowheads="1"/>
          </p:cNvSpPr>
          <p:nvPr/>
        </p:nvSpPr>
        <p:spPr bwMode="auto">
          <a:xfrm>
            <a:off x="6423315" y="4284181"/>
            <a:ext cx="933607" cy="444500"/>
          </a:xfrm>
          <a:prstGeom prst="rect">
            <a:avLst/>
          </a:prstGeom>
          <a:noFill/>
          <a:ln w="38100">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sym typeface="Helvetica Neue" panose="02000503000000020004" charset="0"/>
              </a:rPr>
              <a:t>13%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sym typeface="Helvetica Neue" panose="02000503000000020004" charset="0"/>
              </a:rPr>
              <a:t>Cancelled</a:t>
            </a:r>
          </a:p>
        </p:txBody>
      </p:sp>
      <p:sp>
        <p:nvSpPr>
          <p:cNvPr id="43" name="Rectangle 28">
            <a:extLst>
              <a:ext uri="{FF2B5EF4-FFF2-40B4-BE49-F238E27FC236}">
                <a16:creationId xmlns:a16="http://schemas.microsoft.com/office/drawing/2014/main" id="{2EDF41CD-94CA-834D-B555-022A557F2241}"/>
              </a:ext>
            </a:extLst>
          </p:cNvPr>
          <p:cNvSpPr>
            <a:spLocks noChangeArrowheads="1"/>
          </p:cNvSpPr>
          <p:nvPr/>
        </p:nvSpPr>
        <p:spPr bwMode="auto">
          <a:xfrm>
            <a:off x="9943167" y="4309657"/>
            <a:ext cx="933607" cy="444500"/>
          </a:xfrm>
          <a:prstGeom prst="rect">
            <a:avLst/>
          </a:prstGeom>
          <a:noFill/>
          <a:ln w="38100">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sym typeface="Helvetica Neue" panose="02000503000000020004" charset="0"/>
              </a:rPr>
              <a:t>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sym typeface="Helvetica Neue" panose="02000503000000020004" charset="0"/>
              </a:rPr>
              <a:t>Cancelled</a:t>
            </a:r>
          </a:p>
        </p:txBody>
      </p:sp>
      <p:sp>
        <p:nvSpPr>
          <p:cNvPr id="45" name="TextBox 44">
            <a:extLst>
              <a:ext uri="{FF2B5EF4-FFF2-40B4-BE49-F238E27FC236}">
                <a16:creationId xmlns:a16="http://schemas.microsoft.com/office/drawing/2014/main" id="{0A09ADC7-A49B-CB41-835C-2B32D1856250}"/>
              </a:ext>
            </a:extLst>
          </p:cNvPr>
          <p:cNvSpPr txBox="1"/>
          <p:nvPr/>
        </p:nvSpPr>
        <p:spPr bwMode="auto">
          <a:xfrm>
            <a:off x="1216213" y="4675831"/>
            <a:ext cx="918841" cy="523220"/>
          </a:xfrm>
          <a:prstGeom prst="rect">
            <a:avLst/>
          </a:prstGeom>
          <a:noFill/>
          <a:ln w="2857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PD: 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Other: 8%</a:t>
            </a:r>
          </a:p>
        </p:txBody>
      </p:sp>
      <p:sp>
        <p:nvSpPr>
          <p:cNvPr id="46" name="TextBox 45">
            <a:extLst>
              <a:ext uri="{FF2B5EF4-FFF2-40B4-BE49-F238E27FC236}">
                <a16:creationId xmlns:a16="http://schemas.microsoft.com/office/drawing/2014/main" id="{9D20FB79-5714-4E48-BB1A-D34FEC2ACFDF}"/>
              </a:ext>
            </a:extLst>
          </p:cNvPr>
          <p:cNvSpPr txBox="1"/>
          <p:nvPr/>
        </p:nvSpPr>
        <p:spPr bwMode="auto">
          <a:xfrm>
            <a:off x="4768655" y="4689463"/>
            <a:ext cx="918841" cy="738664"/>
          </a:xfrm>
          <a:prstGeom prst="rect">
            <a:avLst/>
          </a:prstGeom>
          <a:noFill/>
          <a:ln w="2857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AE: 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PD: 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Other: 7%</a:t>
            </a:r>
          </a:p>
        </p:txBody>
      </p:sp>
      <p:sp>
        <p:nvSpPr>
          <p:cNvPr id="47" name="TextBox 46">
            <a:extLst>
              <a:ext uri="{FF2B5EF4-FFF2-40B4-BE49-F238E27FC236}">
                <a16:creationId xmlns:a16="http://schemas.microsoft.com/office/drawing/2014/main" id="{4211744C-B1CA-3E48-BCF5-2C19ECB04C1F}"/>
              </a:ext>
            </a:extLst>
          </p:cNvPr>
          <p:cNvSpPr txBox="1"/>
          <p:nvPr/>
        </p:nvSpPr>
        <p:spPr bwMode="auto">
          <a:xfrm>
            <a:off x="6385011" y="4709231"/>
            <a:ext cx="1010213" cy="523220"/>
          </a:xfrm>
          <a:prstGeom prst="rect">
            <a:avLst/>
          </a:prstGeom>
          <a:noFill/>
          <a:ln w="2857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PD: 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Other: 11%</a:t>
            </a:r>
          </a:p>
        </p:txBody>
      </p:sp>
      <p:sp>
        <p:nvSpPr>
          <p:cNvPr id="48" name="TextBox 47">
            <a:extLst>
              <a:ext uri="{FF2B5EF4-FFF2-40B4-BE49-F238E27FC236}">
                <a16:creationId xmlns:a16="http://schemas.microsoft.com/office/drawing/2014/main" id="{52316957-F0D3-D440-9841-F8963590E3EB}"/>
              </a:ext>
            </a:extLst>
          </p:cNvPr>
          <p:cNvSpPr txBox="1"/>
          <p:nvPr/>
        </p:nvSpPr>
        <p:spPr bwMode="auto">
          <a:xfrm>
            <a:off x="9876421" y="4755820"/>
            <a:ext cx="1010212" cy="738664"/>
          </a:xfrm>
          <a:prstGeom prst="rect">
            <a:avLst/>
          </a:prstGeom>
          <a:noFill/>
          <a:ln w="2857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AE: 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PD: 14%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Helvetica Neue" panose="02000503000000020004" charset="0"/>
              </a:rPr>
              <a:t>Other: 10%</a:t>
            </a:r>
          </a:p>
        </p:txBody>
      </p:sp>
      <p:sp>
        <p:nvSpPr>
          <p:cNvPr id="19" name="Freeform 18">
            <a:extLst>
              <a:ext uri="{FF2B5EF4-FFF2-40B4-BE49-F238E27FC236}">
                <a16:creationId xmlns:a16="http://schemas.microsoft.com/office/drawing/2014/main" id="{F9ABCB91-7F20-6A47-8787-3214DA20FB76}"/>
              </a:ext>
            </a:extLst>
          </p:cNvPr>
          <p:cNvSpPr/>
          <p:nvPr/>
        </p:nvSpPr>
        <p:spPr bwMode="auto">
          <a:xfrm>
            <a:off x="9231284" y="4061419"/>
            <a:ext cx="1138843" cy="1138843"/>
          </a:xfrm>
          <a:custGeom>
            <a:avLst/>
            <a:gdLst>
              <a:gd name="connsiteX0" fmla="*/ 0 w 1138843"/>
              <a:gd name="connsiteY0" fmla="*/ 1138843 h 1138843"/>
              <a:gd name="connsiteX1" fmla="*/ 0 w 1138843"/>
              <a:gd name="connsiteY1" fmla="*/ 0 h 1138843"/>
              <a:gd name="connsiteX2" fmla="*/ 1138843 w 1138843"/>
              <a:gd name="connsiteY2" fmla="*/ 0 h 1138843"/>
              <a:gd name="connsiteX3" fmla="*/ 1138843 w 1138843"/>
              <a:gd name="connsiteY3" fmla="*/ 149629 h 1138843"/>
            </a:gdLst>
            <a:ahLst/>
            <a:cxnLst>
              <a:cxn ang="0">
                <a:pos x="connsiteX0" y="connsiteY0"/>
              </a:cxn>
              <a:cxn ang="0">
                <a:pos x="connsiteX1" y="connsiteY1"/>
              </a:cxn>
              <a:cxn ang="0">
                <a:pos x="connsiteX2" y="connsiteY2"/>
              </a:cxn>
              <a:cxn ang="0">
                <a:pos x="connsiteX3" y="connsiteY3"/>
              </a:cxn>
            </a:cxnLst>
            <a:rect l="l" t="t" r="r" b="b"/>
            <a:pathLst>
              <a:path w="1138843" h="1138843">
                <a:moveTo>
                  <a:pt x="0" y="1138843"/>
                </a:moveTo>
                <a:lnTo>
                  <a:pt x="0" y="0"/>
                </a:lnTo>
                <a:lnTo>
                  <a:pt x="1138843" y="0"/>
                </a:lnTo>
                <a:lnTo>
                  <a:pt x="1138843" y="149629"/>
                </a:lnTo>
              </a:path>
            </a:pathLst>
          </a:custGeom>
          <a:noFill/>
          <a:ln w="28575">
            <a:solidFill>
              <a:schemeClr val="bg1"/>
            </a:solidFill>
            <a:miter lim="800000"/>
            <a:headEnd type="triangle" w="med" len="med"/>
            <a:tailEnd type="triangle" w="med" len="me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cxnSp>
        <p:nvCxnSpPr>
          <p:cNvPr id="50" name="Straight Connector 49">
            <a:extLst>
              <a:ext uri="{FF2B5EF4-FFF2-40B4-BE49-F238E27FC236}">
                <a16:creationId xmlns:a16="http://schemas.microsoft.com/office/drawing/2014/main" id="{2A492326-292A-5943-A1E6-88C5CD467DB4}"/>
              </a:ext>
            </a:extLst>
          </p:cNvPr>
          <p:cNvCxnSpPr>
            <a:cxnSpLocks/>
          </p:cNvCxnSpPr>
          <p:nvPr/>
        </p:nvCxnSpPr>
        <p:spPr bwMode="auto">
          <a:xfrm>
            <a:off x="9868109" y="3931222"/>
            <a:ext cx="0" cy="130197"/>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70966EC-8F0F-804C-8165-F4A2218E41D5}"/>
              </a:ext>
            </a:extLst>
          </p:cNvPr>
          <p:cNvCxnSpPr>
            <a:cxnSpLocks/>
          </p:cNvCxnSpPr>
          <p:nvPr/>
        </p:nvCxnSpPr>
        <p:spPr bwMode="auto">
          <a:xfrm>
            <a:off x="7474411" y="3935378"/>
            <a:ext cx="0" cy="130197"/>
          </a:xfrm>
          <a:prstGeom prst="line">
            <a:avLst/>
          </a:prstGeom>
          <a:noFill/>
          <a:ln w="28575" cap="flat" cmpd="sng" algn="ctr">
            <a:solidFill>
              <a:schemeClr val="bg1"/>
            </a:solidFill>
            <a:prstDash val="solid"/>
            <a:round/>
            <a:headEnd type="none" w="med" len="med"/>
            <a:tailEnd type="none" w="med" len="med"/>
          </a:ln>
          <a:effectLst/>
        </p:spPr>
      </p:cxnSp>
      <p:sp>
        <p:nvSpPr>
          <p:cNvPr id="28" name="Freeform 27">
            <a:extLst>
              <a:ext uri="{FF2B5EF4-FFF2-40B4-BE49-F238E27FC236}">
                <a16:creationId xmlns:a16="http://schemas.microsoft.com/office/drawing/2014/main" id="{FDB7EF98-9DEA-A941-9F1C-D3690487AC85}"/>
              </a:ext>
            </a:extLst>
          </p:cNvPr>
          <p:cNvSpPr/>
          <p:nvPr/>
        </p:nvSpPr>
        <p:spPr bwMode="auto">
          <a:xfrm>
            <a:off x="6870469" y="4073888"/>
            <a:ext cx="1118062" cy="1134687"/>
          </a:xfrm>
          <a:custGeom>
            <a:avLst/>
            <a:gdLst>
              <a:gd name="connsiteX0" fmla="*/ 0 w 1118062"/>
              <a:gd name="connsiteY0" fmla="*/ 149629 h 1134687"/>
              <a:gd name="connsiteX1" fmla="*/ 0 w 1118062"/>
              <a:gd name="connsiteY1" fmla="*/ 0 h 1134687"/>
              <a:gd name="connsiteX2" fmla="*/ 37407 w 1118062"/>
              <a:gd name="connsiteY2" fmla="*/ 0 h 1134687"/>
              <a:gd name="connsiteX3" fmla="*/ 1118062 w 1118062"/>
              <a:gd name="connsiteY3" fmla="*/ 0 h 1134687"/>
              <a:gd name="connsiteX4" fmla="*/ 1118062 w 1118062"/>
              <a:gd name="connsiteY4" fmla="*/ 1134687 h 1134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062" h="1134687">
                <a:moveTo>
                  <a:pt x="0" y="149629"/>
                </a:moveTo>
                <a:lnTo>
                  <a:pt x="0" y="0"/>
                </a:lnTo>
                <a:lnTo>
                  <a:pt x="37407" y="0"/>
                </a:lnTo>
                <a:lnTo>
                  <a:pt x="1118062" y="0"/>
                </a:lnTo>
                <a:lnTo>
                  <a:pt x="1118062" y="1134687"/>
                </a:lnTo>
              </a:path>
            </a:pathLst>
          </a:custGeom>
          <a:noFill/>
          <a:ln w="28575">
            <a:solidFill>
              <a:schemeClr val="bg1"/>
            </a:solidFill>
            <a:miter lim="800000"/>
            <a:headEnd type="triangle" w="med" len="med"/>
            <a:tailEnd type="triangle" w="med" len="me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
        <p:nvSpPr>
          <p:cNvPr id="54" name="Freeform 53">
            <a:extLst>
              <a:ext uri="{FF2B5EF4-FFF2-40B4-BE49-F238E27FC236}">
                <a16:creationId xmlns:a16="http://schemas.microsoft.com/office/drawing/2014/main" id="{8865BE1B-A114-DA4F-8C3B-D07D308158F6}"/>
              </a:ext>
            </a:extLst>
          </p:cNvPr>
          <p:cNvSpPr/>
          <p:nvPr/>
        </p:nvSpPr>
        <p:spPr bwMode="auto">
          <a:xfrm>
            <a:off x="4022944" y="4057628"/>
            <a:ext cx="1138843" cy="1174823"/>
          </a:xfrm>
          <a:custGeom>
            <a:avLst/>
            <a:gdLst>
              <a:gd name="connsiteX0" fmla="*/ 0 w 1138843"/>
              <a:gd name="connsiteY0" fmla="*/ 1138843 h 1138843"/>
              <a:gd name="connsiteX1" fmla="*/ 0 w 1138843"/>
              <a:gd name="connsiteY1" fmla="*/ 0 h 1138843"/>
              <a:gd name="connsiteX2" fmla="*/ 1138843 w 1138843"/>
              <a:gd name="connsiteY2" fmla="*/ 0 h 1138843"/>
              <a:gd name="connsiteX3" fmla="*/ 1138843 w 1138843"/>
              <a:gd name="connsiteY3" fmla="*/ 149629 h 1138843"/>
            </a:gdLst>
            <a:ahLst/>
            <a:cxnLst>
              <a:cxn ang="0">
                <a:pos x="connsiteX0" y="connsiteY0"/>
              </a:cxn>
              <a:cxn ang="0">
                <a:pos x="connsiteX1" y="connsiteY1"/>
              </a:cxn>
              <a:cxn ang="0">
                <a:pos x="connsiteX2" y="connsiteY2"/>
              </a:cxn>
              <a:cxn ang="0">
                <a:pos x="connsiteX3" y="connsiteY3"/>
              </a:cxn>
            </a:cxnLst>
            <a:rect l="l" t="t" r="r" b="b"/>
            <a:pathLst>
              <a:path w="1138843" h="1138843">
                <a:moveTo>
                  <a:pt x="0" y="1138843"/>
                </a:moveTo>
                <a:lnTo>
                  <a:pt x="0" y="0"/>
                </a:lnTo>
                <a:lnTo>
                  <a:pt x="1138843" y="0"/>
                </a:lnTo>
                <a:lnTo>
                  <a:pt x="1138843" y="149629"/>
                </a:lnTo>
              </a:path>
            </a:pathLst>
          </a:custGeom>
          <a:noFill/>
          <a:ln w="28575">
            <a:solidFill>
              <a:schemeClr val="bg1"/>
            </a:solidFill>
            <a:miter lim="800000"/>
            <a:headEnd type="triangle" w="med" len="med"/>
            <a:tailEnd type="triangle" w="med" len="me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cxnSp>
        <p:nvCxnSpPr>
          <p:cNvPr id="55" name="Straight Connector 54">
            <a:extLst>
              <a:ext uri="{FF2B5EF4-FFF2-40B4-BE49-F238E27FC236}">
                <a16:creationId xmlns:a16="http://schemas.microsoft.com/office/drawing/2014/main" id="{8DBB9B89-0069-5E46-99F0-3B590051A740}"/>
              </a:ext>
            </a:extLst>
          </p:cNvPr>
          <p:cNvCxnSpPr>
            <a:cxnSpLocks/>
          </p:cNvCxnSpPr>
          <p:nvPr/>
        </p:nvCxnSpPr>
        <p:spPr bwMode="auto">
          <a:xfrm>
            <a:off x="4659769" y="3927431"/>
            <a:ext cx="0" cy="130197"/>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85C766D-D2CC-6644-BBC7-A73D1317C9CA}"/>
              </a:ext>
            </a:extLst>
          </p:cNvPr>
          <p:cNvCxnSpPr>
            <a:cxnSpLocks/>
          </p:cNvCxnSpPr>
          <p:nvPr/>
        </p:nvCxnSpPr>
        <p:spPr bwMode="auto">
          <a:xfrm>
            <a:off x="2266071" y="3931587"/>
            <a:ext cx="0" cy="130197"/>
          </a:xfrm>
          <a:prstGeom prst="line">
            <a:avLst/>
          </a:prstGeom>
          <a:noFill/>
          <a:ln w="28575" cap="flat" cmpd="sng" algn="ctr">
            <a:solidFill>
              <a:schemeClr val="bg1"/>
            </a:solidFill>
            <a:prstDash val="solid"/>
            <a:round/>
            <a:headEnd type="none" w="med" len="med"/>
            <a:tailEnd type="none" w="med" len="med"/>
          </a:ln>
          <a:effectLst/>
        </p:spPr>
      </p:cxnSp>
      <p:sp>
        <p:nvSpPr>
          <p:cNvPr id="57" name="Freeform 56">
            <a:extLst>
              <a:ext uri="{FF2B5EF4-FFF2-40B4-BE49-F238E27FC236}">
                <a16:creationId xmlns:a16="http://schemas.microsoft.com/office/drawing/2014/main" id="{4ED9C7AB-0A17-6A4B-8475-3AD2C7242B41}"/>
              </a:ext>
            </a:extLst>
          </p:cNvPr>
          <p:cNvSpPr/>
          <p:nvPr/>
        </p:nvSpPr>
        <p:spPr bwMode="auto">
          <a:xfrm>
            <a:off x="1662129" y="4070097"/>
            <a:ext cx="1118062" cy="1134687"/>
          </a:xfrm>
          <a:custGeom>
            <a:avLst/>
            <a:gdLst>
              <a:gd name="connsiteX0" fmla="*/ 0 w 1118062"/>
              <a:gd name="connsiteY0" fmla="*/ 149629 h 1134687"/>
              <a:gd name="connsiteX1" fmla="*/ 0 w 1118062"/>
              <a:gd name="connsiteY1" fmla="*/ 0 h 1134687"/>
              <a:gd name="connsiteX2" fmla="*/ 37407 w 1118062"/>
              <a:gd name="connsiteY2" fmla="*/ 0 h 1134687"/>
              <a:gd name="connsiteX3" fmla="*/ 1118062 w 1118062"/>
              <a:gd name="connsiteY3" fmla="*/ 0 h 1134687"/>
              <a:gd name="connsiteX4" fmla="*/ 1118062 w 1118062"/>
              <a:gd name="connsiteY4" fmla="*/ 1134687 h 1134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062" h="1134687">
                <a:moveTo>
                  <a:pt x="0" y="149629"/>
                </a:moveTo>
                <a:lnTo>
                  <a:pt x="0" y="0"/>
                </a:lnTo>
                <a:lnTo>
                  <a:pt x="37407" y="0"/>
                </a:lnTo>
                <a:lnTo>
                  <a:pt x="1118062" y="0"/>
                </a:lnTo>
                <a:lnTo>
                  <a:pt x="1118062" y="1134687"/>
                </a:lnTo>
              </a:path>
            </a:pathLst>
          </a:custGeom>
          <a:noFill/>
          <a:ln w="28575">
            <a:solidFill>
              <a:schemeClr val="bg1"/>
            </a:solidFill>
            <a:miter lim="800000"/>
            <a:headEnd type="triangle" w="med" len="med"/>
            <a:tailEnd type="triangle" w="med" len="med"/>
          </a:ln>
        </p:spPr>
        <p:txBody>
          <a:bodyPr rtlCol="0" anchor="ctr"/>
          <a:lstStyle/>
          <a:p>
            <a:pPr marL="0" marR="0" lvl="0" indent="0" algn="ctr" defTabSz="1217613"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5E5E5E"/>
              </a:solidFill>
              <a:effectLst/>
              <a:uLnTx/>
              <a:uFillTx/>
              <a:latin typeface="Helvetica Neue" panose="02000503000000020004" charset="0"/>
              <a:sym typeface="Helvetica Neue" panose="02000503000000020004" charset="0"/>
            </a:endParaRPr>
          </a:p>
        </p:txBody>
      </p:sp>
    </p:spTree>
    <p:extLst>
      <p:ext uri="{BB962C8B-B14F-4D97-AF65-F5344CB8AC3E}">
        <p14:creationId xmlns:p14="http://schemas.microsoft.com/office/powerpoint/2010/main" val="2615111515"/>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a:extLst>
              <a:ext uri="{FF2B5EF4-FFF2-40B4-BE49-F238E27FC236}">
                <a16:creationId xmlns:a16="http://schemas.microsoft.com/office/drawing/2014/main" id="{CF13046E-E5C8-B547-9662-40D4955743DB}"/>
              </a:ext>
            </a:extLst>
          </p:cNvPr>
          <p:cNvGraphicFramePr/>
          <p:nvPr/>
        </p:nvGraphicFramePr>
        <p:xfrm>
          <a:off x="9118313" y="2444334"/>
          <a:ext cx="2852037" cy="32337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a:extLst>
              <a:ext uri="{FF2B5EF4-FFF2-40B4-BE49-F238E27FC236}">
                <a16:creationId xmlns:a16="http://schemas.microsoft.com/office/drawing/2014/main" id="{D0A9AC64-5DF2-9748-BF16-33D80144CF61}"/>
              </a:ext>
            </a:extLst>
          </p:cNvPr>
          <p:cNvGraphicFramePr/>
          <p:nvPr/>
        </p:nvGraphicFramePr>
        <p:xfrm>
          <a:off x="4348757" y="2486619"/>
          <a:ext cx="1965745" cy="323371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a:extLst>
              <a:ext uri="{FF2B5EF4-FFF2-40B4-BE49-F238E27FC236}">
                <a16:creationId xmlns:a16="http://schemas.microsoft.com/office/drawing/2014/main" id="{A53A57CE-B739-9D42-8593-CA16293B4828}"/>
              </a:ext>
            </a:extLst>
          </p:cNvPr>
          <p:cNvGraphicFramePr/>
          <p:nvPr/>
        </p:nvGraphicFramePr>
        <p:xfrm>
          <a:off x="2383012" y="2486620"/>
          <a:ext cx="1965745" cy="3233711"/>
        </p:xfrm>
        <a:graphic>
          <a:graphicData uri="http://schemas.openxmlformats.org/drawingml/2006/chart">
            <c:chart xmlns:c="http://schemas.openxmlformats.org/drawingml/2006/chart" xmlns:r="http://schemas.openxmlformats.org/officeDocument/2006/relationships" r:id="rId5"/>
          </a:graphicData>
        </a:graphic>
      </p:graphicFrame>
      <p:sp>
        <p:nvSpPr>
          <p:cNvPr id="23" name="Rectangle 22">
            <a:extLst>
              <a:ext uri="{FF2B5EF4-FFF2-40B4-BE49-F238E27FC236}">
                <a16:creationId xmlns:a16="http://schemas.microsoft.com/office/drawing/2014/main" id="{2167C53F-70E3-5A40-AE39-C0F03F3BBFAB}"/>
              </a:ext>
            </a:extLst>
          </p:cNvPr>
          <p:cNvSpPr/>
          <p:nvPr/>
        </p:nvSpPr>
        <p:spPr bwMode="auto">
          <a:xfrm>
            <a:off x="11263037" y="3304993"/>
            <a:ext cx="594360" cy="1609647"/>
          </a:xfrm>
          <a:prstGeom prst="rect">
            <a:avLst/>
          </a:prstGeom>
          <a:noFill/>
          <a:ln w="28575">
            <a:solidFill>
              <a:schemeClr val="accent5"/>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graphicFrame>
        <p:nvGraphicFramePr>
          <p:cNvPr id="18" name="Chart 17">
            <a:extLst>
              <a:ext uri="{FF2B5EF4-FFF2-40B4-BE49-F238E27FC236}">
                <a16:creationId xmlns:a16="http://schemas.microsoft.com/office/drawing/2014/main" id="{B7ADBF64-F089-274B-90FE-D15C1F083D15}"/>
              </a:ext>
            </a:extLst>
          </p:cNvPr>
          <p:cNvGraphicFramePr/>
          <p:nvPr/>
        </p:nvGraphicFramePr>
        <p:xfrm>
          <a:off x="6376518" y="2488258"/>
          <a:ext cx="2805470" cy="3233711"/>
        </p:xfrm>
        <a:graphic>
          <a:graphicData uri="http://schemas.openxmlformats.org/drawingml/2006/chart">
            <c:chart xmlns:c="http://schemas.openxmlformats.org/drawingml/2006/chart" xmlns:r="http://schemas.openxmlformats.org/officeDocument/2006/relationships" r:id="rId6"/>
          </a:graphicData>
        </a:graphic>
      </p:graphicFrame>
      <p:sp>
        <p:nvSpPr>
          <p:cNvPr id="22" name="Rectangle 21">
            <a:extLst>
              <a:ext uri="{FF2B5EF4-FFF2-40B4-BE49-F238E27FC236}">
                <a16:creationId xmlns:a16="http://schemas.microsoft.com/office/drawing/2014/main" id="{843EC368-D380-6043-B02C-F9D489AE517A}"/>
              </a:ext>
            </a:extLst>
          </p:cNvPr>
          <p:cNvSpPr/>
          <p:nvPr/>
        </p:nvSpPr>
        <p:spPr bwMode="auto">
          <a:xfrm>
            <a:off x="5780527" y="3338552"/>
            <a:ext cx="418611" cy="1609647"/>
          </a:xfrm>
          <a:prstGeom prst="rect">
            <a:avLst/>
          </a:prstGeom>
          <a:noFill/>
          <a:ln w="28575">
            <a:solidFill>
              <a:schemeClr val="accent5"/>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5" name="Rectangle 4">
            <a:extLst>
              <a:ext uri="{FF2B5EF4-FFF2-40B4-BE49-F238E27FC236}">
                <a16:creationId xmlns:a16="http://schemas.microsoft.com/office/drawing/2014/main" id="{D8385D0F-C6A1-3C4F-B7DA-300AC3AAF7AA}"/>
              </a:ext>
            </a:extLst>
          </p:cNvPr>
          <p:cNvSpPr/>
          <p:nvPr/>
        </p:nvSpPr>
        <p:spPr bwMode="auto">
          <a:xfrm>
            <a:off x="3822050" y="3336250"/>
            <a:ext cx="453087" cy="1609647"/>
          </a:xfrm>
          <a:prstGeom prst="rect">
            <a:avLst/>
          </a:prstGeom>
          <a:noFill/>
          <a:ln w="28575">
            <a:solidFill>
              <a:schemeClr val="accent5"/>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graphicFrame>
        <p:nvGraphicFramePr>
          <p:cNvPr id="2" name="Chart 1">
            <a:extLst>
              <a:ext uri="{FF2B5EF4-FFF2-40B4-BE49-F238E27FC236}">
                <a16:creationId xmlns:a16="http://schemas.microsoft.com/office/drawing/2014/main" id="{FCF4C7B7-676F-5244-8232-7CB6A5F655A0}"/>
              </a:ext>
            </a:extLst>
          </p:cNvPr>
          <p:cNvGraphicFramePr/>
          <p:nvPr/>
        </p:nvGraphicFramePr>
        <p:xfrm>
          <a:off x="525999" y="2494482"/>
          <a:ext cx="1965745" cy="3233711"/>
        </p:xfrm>
        <a:graphic>
          <a:graphicData uri="http://schemas.openxmlformats.org/drawingml/2006/chart">
            <c:chart xmlns:c="http://schemas.openxmlformats.org/drawingml/2006/chart" xmlns:r="http://schemas.openxmlformats.org/officeDocument/2006/relationships" r:id="rId7"/>
          </a:graphicData>
        </a:graphic>
      </p:graphicFrame>
      <p:sp>
        <p:nvSpPr>
          <p:cNvPr id="47106" name="Title 1">
            <a:extLst>
              <a:ext uri="{FF2B5EF4-FFF2-40B4-BE49-F238E27FC236}">
                <a16:creationId xmlns:a16="http://schemas.microsoft.com/office/drawing/2014/main" id="{5DE028FE-686E-4F27-8487-69271864E307}"/>
              </a:ext>
            </a:extLst>
          </p:cNvPr>
          <p:cNvSpPr>
            <a:spLocks noGrp="1"/>
          </p:cNvSpPr>
          <p:nvPr>
            <p:ph type="title"/>
          </p:nvPr>
        </p:nvSpPr>
        <p:spPr>
          <a:xfrm>
            <a:off x="609600" y="238125"/>
            <a:ext cx="10872788" cy="1103313"/>
          </a:xfrm>
        </p:spPr>
        <p:txBody>
          <a:bodyPr/>
          <a:lstStyle/>
          <a:p>
            <a:r>
              <a:rPr lang="en-US" altLang="en-US" dirty="0"/>
              <a:t>CheckMate 816: Surgical Approach and </a:t>
            </a:r>
            <a:br>
              <a:rPr lang="en-US" altLang="en-US" dirty="0"/>
            </a:br>
            <a:r>
              <a:rPr lang="en-US" altLang="en-US" dirty="0"/>
              <a:t>Type of Surgery by Disease Stage at Baseline</a:t>
            </a:r>
          </a:p>
        </p:txBody>
      </p:sp>
      <p:grpSp>
        <p:nvGrpSpPr>
          <p:cNvPr id="47109" name="Group 7">
            <a:extLst>
              <a:ext uri="{FF2B5EF4-FFF2-40B4-BE49-F238E27FC236}">
                <a16:creationId xmlns:a16="http://schemas.microsoft.com/office/drawing/2014/main" id="{0A6FC56A-CF5D-4DC5-B40E-0B023632BD87}"/>
              </a:ext>
            </a:extLst>
          </p:cNvPr>
          <p:cNvGrpSpPr>
            <a:grpSpLocks/>
          </p:cNvGrpSpPr>
          <p:nvPr/>
        </p:nvGrpSpPr>
        <p:grpSpPr bwMode="auto">
          <a:xfrm>
            <a:off x="9390063" y="6216650"/>
            <a:ext cx="2487612" cy="447675"/>
            <a:chOff x="9527309" y="3551529"/>
            <a:chExt cx="2488268" cy="447997"/>
          </a:xfrm>
        </p:grpSpPr>
        <p:pic>
          <p:nvPicPr>
            <p:cNvPr id="47111" name="Picture 6">
              <a:extLst>
                <a:ext uri="{FF2B5EF4-FFF2-40B4-BE49-F238E27FC236}">
                  <a16:creationId xmlns:a16="http://schemas.microsoft.com/office/drawing/2014/main" id="{F78853AB-09DA-408B-B1BC-A25B541896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7DCF8659-B32D-483C-83A6-9BFF671A9E87}"/>
                </a:ext>
              </a:extLst>
            </p:cNvPr>
            <p:cNvSpPr>
              <a:spLocks noChangeArrowheads="1"/>
            </p:cNvSpPr>
            <p:nvPr/>
          </p:nvSpPr>
          <p:spPr bwMode="auto">
            <a:xfrm>
              <a:off x="9527309" y="3691329"/>
              <a:ext cx="2488268" cy="308197"/>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hlinkClick r:id="rId9"/>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sp>
        <p:nvSpPr>
          <p:cNvPr id="47110" name="Text Box 15">
            <a:extLst>
              <a:ext uri="{FF2B5EF4-FFF2-40B4-BE49-F238E27FC236}">
                <a16:creationId xmlns:a16="http://schemas.microsoft.com/office/drawing/2014/main" id="{F6CF4104-5BE2-4086-A2D6-0755633D3608}"/>
              </a:ext>
            </a:extLst>
          </p:cNvPr>
          <p:cNvSpPr txBox="1">
            <a:spLocks noChangeArrowheads="1"/>
          </p:cNvSpPr>
          <p:nvPr/>
        </p:nvSpPr>
        <p:spPr bwMode="auto">
          <a:xfrm>
            <a:off x="414338" y="6389688"/>
            <a:ext cx="7851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1217613" rtl="0" eaLnBrk="1"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sym typeface="Helvetica Neue" panose="02000503000000020004" charset="0"/>
              </a:rPr>
              <a:t>Spicer. ASCO 2021. Abstr 8503.  </a:t>
            </a:r>
          </a:p>
        </p:txBody>
      </p:sp>
      <p:sp>
        <p:nvSpPr>
          <p:cNvPr id="13" name="TextBox 12">
            <a:extLst>
              <a:ext uri="{FF2B5EF4-FFF2-40B4-BE49-F238E27FC236}">
                <a16:creationId xmlns:a16="http://schemas.microsoft.com/office/drawing/2014/main" id="{CE1F27F6-9069-4A35-A202-03A538DDBA79}"/>
              </a:ext>
            </a:extLst>
          </p:cNvPr>
          <p:cNvSpPr txBox="1">
            <a:spLocks noChangeArrowheads="1"/>
          </p:cNvSpPr>
          <p:nvPr/>
        </p:nvSpPr>
        <p:spPr bwMode="auto">
          <a:xfrm>
            <a:off x="1645541" y="1935304"/>
            <a:ext cx="41227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Surgical Approach</a:t>
            </a:r>
          </a:p>
        </p:txBody>
      </p:sp>
      <p:sp>
        <p:nvSpPr>
          <p:cNvPr id="14" name="TextBox 13">
            <a:extLst>
              <a:ext uri="{FF2B5EF4-FFF2-40B4-BE49-F238E27FC236}">
                <a16:creationId xmlns:a16="http://schemas.microsoft.com/office/drawing/2014/main" id="{E9C40EA8-30B1-4FA7-8CE1-66830FA474E3}"/>
              </a:ext>
            </a:extLst>
          </p:cNvPr>
          <p:cNvSpPr txBox="1">
            <a:spLocks noChangeArrowheads="1"/>
          </p:cNvSpPr>
          <p:nvPr/>
        </p:nvSpPr>
        <p:spPr bwMode="auto">
          <a:xfrm>
            <a:off x="7560108" y="1935304"/>
            <a:ext cx="32526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1217613" rtl="0" eaLnBrk="0" fontAlgn="base" latinLnBrk="0" hangingPunct="0">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Type of Surgery</a:t>
            </a:r>
          </a:p>
        </p:txBody>
      </p:sp>
      <p:cxnSp>
        <p:nvCxnSpPr>
          <p:cNvPr id="4" name="Straight Connector 3">
            <a:extLst>
              <a:ext uri="{FF2B5EF4-FFF2-40B4-BE49-F238E27FC236}">
                <a16:creationId xmlns:a16="http://schemas.microsoft.com/office/drawing/2014/main" id="{759EAC97-0374-4621-98CA-4BDAC8918310}"/>
              </a:ext>
            </a:extLst>
          </p:cNvPr>
          <p:cNvCxnSpPr/>
          <p:nvPr/>
        </p:nvCxnSpPr>
        <p:spPr bwMode="auto">
          <a:xfrm flipV="1">
            <a:off x="6443598" y="2196553"/>
            <a:ext cx="0" cy="3474720"/>
          </a:xfrm>
          <a:prstGeom prst="line">
            <a:avLst/>
          </a:prstGeom>
          <a:noFill/>
          <a:ln w="28575" cap="flat" cmpd="sng" algn="ctr">
            <a:solidFill>
              <a:schemeClr val="bg2"/>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9E078D1D-7B56-324A-83DB-BBD5E0C5908A}"/>
              </a:ext>
            </a:extLst>
          </p:cNvPr>
          <p:cNvSpPr txBox="1"/>
          <p:nvPr/>
        </p:nvSpPr>
        <p:spPr bwMode="auto">
          <a:xfrm rot="16200000">
            <a:off x="-129170" y="3907300"/>
            <a:ext cx="107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Patients (%)</a:t>
            </a:r>
          </a:p>
        </p:txBody>
      </p:sp>
      <p:sp>
        <p:nvSpPr>
          <p:cNvPr id="6" name="TextBox 5">
            <a:extLst>
              <a:ext uri="{FF2B5EF4-FFF2-40B4-BE49-F238E27FC236}">
                <a16:creationId xmlns:a16="http://schemas.microsoft.com/office/drawing/2014/main" id="{8C27FB5F-0045-814B-8AE3-B453BD0DBF9C}"/>
              </a:ext>
            </a:extLst>
          </p:cNvPr>
          <p:cNvSpPr txBox="1"/>
          <p:nvPr/>
        </p:nvSpPr>
        <p:spPr bwMode="auto">
          <a:xfrm>
            <a:off x="191968" y="4945127"/>
            <a:ext cx="7929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BL stage</a:t>
            </a:r>
          </a:p>
        </p:txBody>
      </p:sp>
      <p:sp>
        <p:nvSpPr>
          <p:cNvPr id="7" name="TextBox 6">
            <a:extLst>
              <a:ext uri="{FF2B5EF4-FFF2-40B4-BE49-F238E27FC236}">
                <a16:creationId xmlns:a16="http://schemas.microsoft.com/office/drawing/2014/main" id="{E31242D8-D0E8-B14A-8BC5-3106450EADB9}"/>
              </a:ext>
            </a:extLst>
          </p:cNvPr>
          <p:cNvSpPr txBox="1"/>
          <p:nvPr/>
        </p:nvSpPr>
        <p:spPr bwMode="auto">
          <a:xfrm>
            <a:off x="9741888" y="5165224"/>
            <a:ext cx="338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24/</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149</a:t>
            </a:r>
          </a:p>
        </p:txBody>
      </p:sp>
      <p:sp>
        <p:nvSpPr>
          <p:cNvPr id="28" name="TextBox 27">
            <a:extLst>
              <a:ext uri="{FF2B5EF4-FFF2-40B4-BE49-F238E27FC236}">
                <a16:creationId xmlns:a16="http://schemas.microsoft.com/office/drawing/2014/main" id="{C938975B-3038-BA47-8E9C-424D5D54F623}"/>
              </a:ext>
            </a:extLst>
          </p:cNvPr>
          <p:cNvSpPr txBox="1"/>
          <p:nvPr/>
        </p:nvSpPr>
        <p:spPr bwMode="auto">
          <a:xfrm>
            <a:off x="10542119" y="516522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55</a:t>
            </a:r>
          </a:p>
        </p:txBody>
      </p:sp>
      <p:sp>
        <p:nvSpPr>
          <p:cNvPr id="29" name="TextBox 28">
            <a:extLst>
              <a:ext uri="{FF2B5EF4-FFF2-40B4-BE49-F238E27FC236}">
                <a16:creationId xmlns:a16="http://schemas.microsoft.com/office/drawing/2014/main" id="{61DB4624-CC5C-BD40-AE87-EC81708900D8}"/>
              </a:ext>
            </a:extLst>
          </p:cNvPr>
          <p:cNvSpPr txBox="1"/>
          <p:nvPr/>
        </p:nvSpPr>
        <p:spPr bwMode="auto">
          <a:xfrm>
            <a:off x="11310761" y="5165224"/>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16/</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49</a:t>
            </a:r>
          </a:p>
        </p:txBody>
      </p:sp>
      <p:sp>
        <p:nvSpPr>
          <p:cNvPr id="30" name="TextBox 29">
            <a:extLst>
              <a:ext uri="{FF2B5EF4-FFF2-40B4-BE49-F238E27FC236}">
                <a16:creationId xmlns:a16="http://schemas.microsoft.com/office/drawing/2014/main" id="{60320100-7A99-DC49-8F5B-221B34630ED8}"/>
              </a:ext>
            </a:extLst>
          </p:cNvPr>
          <p:cNvSpPr txBox="1"/>
          <p:nvPr/>
        </p:nvSpPr>
        <p:spPr bwMode="auto">
          <a:xfrm>
            <a:off x="6922027" y="5165224"/>
            <a:ext cx="3786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115/</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149</a:t>
            </a:r>
          </a:p>
        </p:txBody>
      </p:sp>
      <p:sp>
        <p:nvSpPr>
          <p:cNvPr id="31" name="TextBox 30">
            <a:extLst>
              <a:ext uri="{FF2B5EF4-FFF2-40B4-BE49-F238E27FC236}">
                <a16:creationId xmlns:a16="http://schemas.microsoft.com/office/drawing/2014/main" id="{CDA1DA52-7EB4-0F4B-84DC-B33A83883B6B}"/>
              </a:ext>
            </a:extLst>
          </p:cNvPr>
          <p:cNvSpPr txBox="1"/>
          <p:nvPr/>
        </p:nvSpPr>
        <p:spPr bwMode="auto">
          <a:xfrm>
            <a:off x="7770307" y="5165224"/>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41/</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55</a:t>
            </a:r>
          </a:p>
        </p:txBody>
      </p:sp>
      <p:sp>
        <p:nvSpPr>
          <p:cNvPr id="32" name="TextBox 31">
            <a:extLst>
              <a:ext uri="{FF2B5EF4-FFF2-40B4-BE49-F238E27FC236}">
                <a16:creationId xmlns:a16="http://schemas.microsoft.com/office/drawing/2014/main" id="{637124A5-BC0E-C144-92A6-7E1E3F37BB1D}"/>
              </a:ext>
            </a:extLst>
          </p:cNvPr>
          <p:cNvSpPr txBox="1"/>
          <p:nvPr/>
        </p:nvSpPr>
        <p:spPr bwMode="auto">
          <a:xfrm>
            <a:off x="8504677" y="5165224"/>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74/</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49</a:t>
            </a:r>
          </a:p>
        </p:txBody>
      </p:sp>
      <p:sp>
        <p:nvSpPr>
          <p:cNvPr id="37" name="TextBox 36">
            <a:extLst>
              <a:ext uri="{FF2B5EF4-FFF2-40B4-BE49-F238E27FC236}">
                <a16:creationId xmlns:a16="http://schemas.microsoft.com/office/drawing/2014/main" id="{418E526B-E9BA-4943-BFA5-5ADC02A73AD6}"/>
              </a:ext>
            </a:extLst>
          </p:cNvPr>
          <p:cNvSpPr txBox="1"/>
          <p:nvPr/>
        </p:nvSpPr>
        <p:spPr bwMode="auto">
          <a:xfrm>
            <a:off x="880974" y="5165517"/>
            <a:ext cx="338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88/</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149</a:t>
            </a:r>
          </a:p>
        </p:txBody>
      </p:sp>
      <p:sp>
        <p:nvSpPr>
          <p:cNvPr id="38" name="TextBox 37">
            <a:extLst>
              <a:ext uri="{FF2B5EF4-FFF2-40B4-BE49-F238E27FC236}">
                <a16:creationId xmlns:a16="http://schemas.microsoft.com/office/drawing/2014/main" id="{90C5F7F3-6CA2-AA4E-A691-ED4005DF537F}"/>
              </a:ext>
            </a:extLst>
          </p:cNvPr>
          <p:cNvSpPr txBox="1"/>
          <p:nvPr/>
        </p:nvSpPr>
        <p:spPr bwMode="auto">
          <a:xfrm>
            <a:off x="1413681" y="5165517"/>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32/</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55</a:t>
            </a:r>
          </a:p>
        </p:txBody>
      </p:sp>
      <p:sp>
        <p:nvSpPr>
          <p:cNvPr id="39" name="TextBox 38">
            <a:extLst>
              <a:ext uri="{FF2B5EF4-FFF2-40B4-BE49-F238E27FC236}">
                <a16:creationId xmlns:a16="http://schemas.microsoft.com/office/drawing/2014/main" id="{BC2DFDDF-32EC-B643-85D1-CA9785B8B448}"/>
              </a:ext>
            </a:extLst>
          </p:cNvPr>
          <p:cNvSpPr txBox="1"/>
          <p:nvPr/>
        </p:nvSpPr>
        <p:spPr bwMode="auto">
          <a:xfrm>
            <a:off x="2110111" y="5165517"/>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50/</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83</a:t>
            </a:r>
          </a:p>
        </p:txBody>
      </p:sp>
      <p:sp>
        <p:nvSpPr>
          <p:cNvPr id="40" name="TextBox 39">
            <a:extLst>
              <a:ext uri="{FF2B5EF4-FFF2-40B4-BE49-F238E27FC236}">
                <a16:creationId xmlns:a16="http://schemas.microsoft.com/office/drawing/2014/main" id="{D27C6C60-98E3-3748-A772-85665C2FE95E}"/>
              </a:ext>
            </a:extLst>
          </p:cNvPr>
          <p:cNvSpPr txBox="1"/>
          <p:nvPr/>
        </p:nvSpPr>
        <p:spPr bwMode="auto">
          <a:xfrm>
            <a:off x="638165" y="5165517"/>
            <a:ext cx="284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n/</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N</a:t>
            </a:r>
          </a:p>
        </p:txBody>
      </p:sp>
      <p:sp>
        <p:nvSpPr>
          <p:cNvPr id="41" name="TextBox 40">
            <a:extLst>
              <a:ext uri="{FF2B5EF4-FFF2-40B4-BE49-F238E27FC236}">
                <a16:creationId xmlns:a16="http://schemas.microsoft.com/office/drawing/2014/main" id="{09E9EF53-4B3C-294B-8077-B5CD1258E83D}"/>
              </a:ext>
            </a:extLst>
          </p:cNvPr>
          <p:cNvSpPr txBox="1"/>
          <p:nvPr/>
        </p:nvSpPr>
        <p:spPr bwMode="auto">
          <a:xfrm>
            <a:off x="2763982" y="5165517"/>
            <a:ext cx="338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44/</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149</a:t>
            </a:r>
          </a:p>
        </p:txBody>
      </p:sp>
      <p:sp>
        <p:nvSpPr>
          <p:cNvPr id="42" name="TextBox 41">
            <a:extLst>
              <a:ext uri="{FF2B5EF4-FFF2-40B4-BE49-F238E27FC236}">
                <a16:creationId xmlns:a16="http://schemas.microsoft.com/office/drawing/2014/main" id="{91EA739F-F12F-4146-9F3B-F8B7E9AFA99E}"/>
              </a:ext>
            </a:extLst>
          </p:cNvPr>
          <p:cNvSpPr txBox="1"/>
          <p:nvPr/>
        </p:nvSpPr>
        <p:spPr bwMode="auto">
          <a:xfrm>
            <a:off x="3317037" y="5165517"/>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16/</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55</a:t>
            </a:r>
          </a:p>
        </p:txBody>
      </p:sp>
      <p:sp>
        <p:nvSpPr>
          <p:cNvPr id="43" name="TextBox 42">
            <a:extLst>
              <a:ext uri="{FF2B5EF4-FFF2-40B4-BE49-F238E27FC236}">
                <a16:creationId xmlns:a16="http://schemas.microsoft.com/office/drawing/2014/main" id="{27C9E597-90FD-0E48-A0A2-1216AED8EFFA}"/>
              </a:ext>
            </a:extLst>
          </p:cNvPr>
          <p:cNvSpPr txBox="1"/>
          <p:nvPr/>
        </p:nvSpPr>
        <p:spPr bwMode="auto">
          <a:xfrm>
            <a:off x="4008335" y="5165517"/>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16/</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83</a:t>
            </a:r>
          </a:p>
        </p:txBody>
      </p:sp>
      <p:sp>
        <p:nvSpPr>
          <p:cNvPr id="44" name="TextBox 43">
            <a:extLst>
              <a:ext uri="{FF2B5EF4-FFF2-40B4-BE49-F238E27FC236}">
                <a16:creationId xmlns:a16="http://schemas.microsoft.com/office/drawing/2014/main" id="{A970E697-7E33-024F-AE9C-9D773A53C517}"/>
              </a:ext>
            </a:extLst>
          </p:cNvPr>
          <p:cNvSpPr txBox="1"/>
          <p:nvPr/>
        </p:nvSpPr>
        <p:spPr bwMode="auto">
          <a:xfrm>
            <a:off x="4718658" y="5165517"/>
            <a:ext cx="338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17/</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149</a:t>
            </a:r>
          </a:p>
        </p:txBody>
      </p:sp>
      <p:sp>
        <p:nvSpPr>
          <p:cNvPr id="45" name="TextBox 44">
            <a:extLst>
              <a:ext uri="{FF2B5EF4-FFF2-40B4-BE49-F238E27FC236}">
                <a16:creationId xmlns:a16="http://schemas.microsoft.com/office/drawing/2014/main" id="{E4FB290A-5B7B-0D40-8BD7-F4EAF0DCD381}"/>
              </a:ext>
            </a:extLst>
          </p:cNvPr>
          <p:cNvSpPr txBox="1"/>
          <p:nvPr/>
        </p:nvSpPr>
        <p:spPr bwMode="auto">
          <a:xfrm>
            <a:off x="5254665" y="516551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7/</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55</a:t>
            </a:r>
          </a:p>
        </p:txBody>
      </p:sp>
      <p:sp>
        <p:nvSpPr>
          <p:cNvPr id="46" name="TextBox 45">
            <a:extLst>
              <a:ext uri="{FF2B5EF4-FFF2-40B4-BE49-F238E27FC236}">
                <a16:creationId xmlns:a16="http://schemas.microsoft.com/office/drawing/2014/main" id="{C8367672-0C40-D04E-97F7-9E7C8B108037}"/>
              </a:ext>
            </a:extLst>
          </p:cNvPr>
          <p:cNvSpPr txBox="1"/>
          <p:nvPr/>
        </p:nvSpPr>
        <p:spPr bwMode="auto">
          <a:xfrm>
            <a:off x="5745512" y="5165517"/>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10/</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94</a:t>
            </a:r>
          </a:p>
        </p:txBody>
      </p:sp>
      <p:sp>
        <p:nvSpPr>
          <p:cNvPr id="9" name="Rectangle 8">
            <a:extLst>
              <a:ext uri="{FF2B5EF4-FFF2-40B4-BE49-F238E27FC236}">
                <a16:creationId xmlns:a16="http://schemas.microsoft.com/office/drawing/2014/main" id="{DEFFA1A7-08CD-D14C-B075-8E660921571A}"/>
              </a:ext>
            </a:extLst>
          </p:cNvPr>
          <p:cNvSpPr/>
          <p:nvPr/>
        </p:nvSpPr>
        <p:spPr bwMode="auto">
          <a:xfrm>
            <a:off x="5404373" y="5943916"/>
            <a:ext cx="168846" cy="168846"/>
          </a:xfrm>
          <a:prstGeom prst="rect">
            <a:avLst/>
          </a:prstGeom>
          <a:solidFill>
            <a:schemeClr val="accent1"/>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49" name="Rectangle 48">
            <a:extLst>
              <a:ext uri="{FF2B5EF4-FFF2-40B4-BE49-F238E27FC236}">
                <a16:creationId xmlns:a16="http://schemas.microsoft.com/office/drawing/2014/main" id="{665F7232-B813-844E-96AE-E72AE6E9D9B0}"/>
              </a:ext>
            </a:extLst>
          </p:cNvPr>
          <p:cNvSpPr/>
          <p:nvPr/>
        </p:nvSpPr>
        <p:spPr bwMode="auto">
          <a:xfrm>
            <a:off x="6781567" y="5943916"/>
            <a:ext cx="168846" cy="168846"/>
          </a:xfrm>
          <a:prstGeom prst="rect">
            <a:avLst/>
          </a:prstGeom>
          <a:solidFill>
            <a:schemeClr val="accent3"/>
          </a:solidFill>
          <a:ln w="0">
            <a:solidFill>
              <a:schemeClr val="bg1"/>
            </a:solidFill>
            <a:miter lim="800000"/>
            <a:headEnd/>
            <a:tailEnd/>
          </a:ln>
        </p:spPr>
        <p:txBody>
          <a:bodyPr rtlCol="0" anchor="b"/>
          <a:lstStyle/>
          <a:p>
            <a:pPr marL="0" marR="0" lvl="0" indent="0" algn="ctr" defTabSz="1217613"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sym typeface="Helvetica Neue" panose="02000503000000020004" charset="0"/>
            </a:endParaRPr>
          </a:p>
        </p:txBody>
      </p:sp>
      <p:sp>
        <p:nvSpPr>
          <p:cNvPr id="21" name="TextBox 20">
            <a:extLst>
              <a:ext uri="{FF2B5EF4-FFF2-40B4-BE49-F238E27FC236}">
                <a16:creationId xmlns:a16="http://schemas.microsoft.com/office/drawing/2014/main" id="{829EB5C3-299E-7549-8015-CC4B6EB08072}"/>
              </a:ext>
            </a:extLst>
          </p:cNvPr>
          <p:cNvSpPr txBox="1"/>
          <p:nvPr/>
        </p:nvSpPr>
        <p:spPr bwMode="auto">
          <a:xfrm>
            <a:off x="5577172" y="5859695"/>
            <a:ext cx="9820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Nivo + CT</a:t>
            </a:r>
          </a:p>
        </p:txBody>
      </p:sp>
      <p:sp>
        <p:nvSpPr>
          <p:cNvPr id="52" name="TextBox 51">
            <a:extLst>
              <a:ext uri="{FF2B5EF4-FFF2-40B4-BE49-F238E27FC236}">
                <a16:creationId xmlns:a16="http://schemas.microsoft.com/office/drawing/2014/main" id="{FFEDCABD-E812-7641-889A-1EE3472447AB}"/>
              </a:ext>
            </a:extLst>
          </p:cNvPr>
          <p:cNvSpPr txBox="1"/>
          <p:nvPr/>
        </p:nvSpPr>
        <p:spPr bwMode="auto">
          <a:xfrm>
            <a:off x="6950413" y="5861288"/>
            <a:ext cx="3956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CT</a:t>
            </a:r>
          </a:p>
        </p:txBody>
      </p:sp>
      <p:sp>
        <p:nvSpPr>
          <p:cNvPr id="48" name="TextBox 47">
            <a:extLst>
              <a:ext uri="{FF2B5EF4-FFF2-40B4-BE49-F238E27FC236}">
                <a16:creationId xmlns:a16="http://schemas.microsoft.com/office/drawing/2014/main" id="{6B4A2B56-6B4C-4B98-A820-44CDF23958B2}"/>
              </a:ext>
            </a:extLst>
          </p:cNvPr>
          <p:cNvSpPr txBox="1"/>
          <p:nvPr/>
        </p:nvSpPr>
        <p:spPr bwMode="auto">
          <a:xfrm>
            <a:off x="1087811" y="5165517"/>
            <a:ext cx="338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85/</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135</a:t>
            </a:r>
          </a:p>
        </p:txBody>
      </p:sp>
      <p:sp>
        <p:nvSpPr>
          <p:cNvPr id="50" name="TextBox 49">
            <a:extLst>
              <a:ext uri="{FF2B5EF4-FFF2-40B4-BE49-F238E27FC236}">
                <a16:creationId xmlns:a16="http://schemas.microsoft.com/office/drawing/2014/main" id="{E28C1144-B250-4ABE-8FFD-5A664296EA7C}"/>
              </a:ext>
            </a:extLst>
          </p:cNvPr>
          <p:cNvSpPr txBox="1"/>
          <p:nvPr/>
        </p:nvSpPr>
        <p:spPr bwMode="auto">
          <a:xfrm>
            <a:off x="1599121" y="5165517"/>
            <a:ext cx="338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35/</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52</a:t>
            </a:r>
          </a:p>
        </p:txBody>
      </p:sp>
      <p:sp>
        <p:nvSpPr>
          <p:cNvPr id="51" name="TextBox 50">
            <a:extLst>
              <a:ext uri="{FF2B5EF4-FFF2-40B4-BE49-F238E27FC236}">
                <a16:creationId xmlns:a16="http://schemas.microsoft.com/office/drawing/2014/main" id="{DCC73BC7-8CD7-408D-8D36-7BA36C493F68}"/>
              </a:ext>
            </a:extLst>
          </p:cNvPr>
          <p:cNvSpPr txBox="1"/>
          <p:nvPr/>
        </p:nvSpPr>
        <p:spPr bwMode="auto">
          <a:xfrm>
            <a:off x="1910484" y="5165517"/>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56/</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94</a:t>
            </a:r>
          </a:p>
        </p:txBody>
      </p:sp>
      <p:sp>
        <p:nvSpPr>
          <p:cNvPr id="53" name="TextBox 52">
            <a:extLst>
              <a:ext uri="{FF2B5EF4-FFF2-40B4-BE49-F238E27FC236}">
                <a16:creationId xmlns:a16="http://schemas.microsoft.com/office/drawing/2014/main" id="{54867401-2F37-4FAC-B3EB-BC2A061BE068}"/>
              </a:ext>
            </a:extLst>
          </p:cNvPr>
          <p:cNvSpPr txBox="1"/>
          <p:nvPr/>
        </p:nvSpPr>
        <p:spPr bwMode="auto">
          <a:xfrm>
            <a:off x="2960781" y="5165517"/>
            <a:ext cx="338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29/</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135</a:t>
            </a:r>
          </a:p>
        </p:txBody>
      </p:sp>
      <p:sp>
        <p:nvSpPr>
          <p:cNvPr id="54" name="TextBox 53">
            <a:extLst>
              <a:ext uri="{FF2B5EF4-FFF2-40B4-BE49-F238E27FC236}">
                <a16:creationId xmlns:a16="http://schemas.microsoft.com/office/drawing/2014/main" id="{7FB8D32B-9E0A-4E7F-9B00-21F4C82E14CB}"/>
              </a:ext>
            </a:extLst>
          </p:cNvPr>
          <p:cNvSpPr txBox="1"/>
          <p:nvPr/>
        </p:nvSpPr>
        <p:spPr bwMode="auto">
          <a:xfrm>
            <a:off x="3480704" y="5165517"/>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13/</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52</a:t>
            </a:r>
          </a:p>
        </p:txBody>
      </p:sp>
      <p:sp>
        <p:nvSpPr>
          <p:cNvPr id="55" name="TextBox 54">
            <a:extLst>
              <a:ext uri="{FF2B5EF4-FFF2-40B4-BE49-F238E27FC236}">
                <a16:creationId xmlns:a16="http://schemas.microsoft.com/office/drawing/2014/main" id="{30598F62-1490-407C-9502-F48CDF09A472}"/>
              </a:ext>
            </a:extLst>
          </p:cNvPr>
          <p:cNvSpPr txBox="1"/>
          <p:nvPr/>
        </p:nvSpPr>
        <p:spPr bwMode="auto">
          <a:xfrm>
            <a:off x="3792254" y="5165517"/>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28/</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94</a:t>
            </a:r>
          </a:p>
        </p:txBody>
      </p:sp>
      <p:sp>
        <p:nvSpPr>
          <p:cNvPr id="56" name="TextBox 55">
            <a:extLst>
              <a:ext uri="{FF2B5EF4-FFF2-40B4-BE49-F238E27FC236}">
                <a16:creationId xmlns:a16="http://schemas.microsoft.com/office/drawing/2014/main" id="{58C899D4-5BCA-48E1-8CC8-0472D9628CCF}"/>
              </a:ext>
            </a:extLst>
          </p:cNvPr>
          <p:cNvSpPr txBox="1"/>
          <p:nvPr/>
        </p:nvSpPr>
        <p:spPr bwMode="auto">
          <a:xfrm>
            <a:off x="4908723" y="5165517"/>
            <a:ext cx="338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21/</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135</a:t>
            </a:r>
          </a:p>
        </p:txBody>
      </p:sp>
      <p:sp>
        <p:nvSpPr>
          <p:cNvPr id="57" name="TextBox 56">
            <a:extLst>
              <a:ext uri="{FF2B5EF4-FFF2-40B4-BE49-F238E27FC236}">
                <a16:creationId xmlns:a16="http://schemas.microsoft.com/office/drawing/2014/main" id="{1E1FE05C-1FA1-44F3-9D7C-C0241C377774}"/>
              </a:ext>
            </a:extLst>
          </p:cNvPr>
          <p:cNvSpPr txBox="1"/>
          <p:nvPr/>
        </p:nvSpPr>
        <p:spPr bwMode="auto">
          <a:xfrm>
            <a:off x="5455288" y="5165517"/>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52</a:t>
            </a:r>
          </a:p>
        </p:txBody>
      </p:sp>
      <p:sp>
        <p:nvSpPr>
          <p:cNvPr id="58" name="TextBox 57">
            <a:extLst>
              <a:ext uri="{FF2B5EF4-FFF2-40B4-BE49-F238E27FC236}">
                <a16:creationId xmlns:a16="http://schemas.microsoft.com/office/drawing/2014/main" id="{43B85BC9-A6C8-4967-B383-9D1F8DEB625C}"/>
              </a:ext>
            </a:extLst>
          </p:cNvPr>
          <p:cNvSpPr txBox="1"/>
          <p:nvPr/>
        </p:nvSpPr>
        <p:spPr bwMode="auto">
          <a:xfrm>
            <a:off x="5940669" y="5165517"/>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17/</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83</a:t>
            </a:r>
          </a:p>
        </p:txBody>
      </p:sp>
      <p:sp>
        <p:nvSpPr>
          <p:cNvPr id="59" name="TextBox 58">
            <a:extLst>
              <a:ext uri="{FF2B5EF4-FFF2-40B4-BE49-F238E27FC236}">
                <a16:creationId xmlns:a16="http://schemas.microsoft.com/office/drawing/2014/main" id="{724EC198-660E-4907-80DA-EE62AE737AD5}"/>
              </a:ext>
            </a:extLst>
          </p:cNvPr>
          <p:cNvSpPr txBox="1"/>
          <p:nvPr/>
        </p:nvSpPr>
        <p:spPr bwMode="auto">
          <a:xfrm>
            <a:off x="7240920" y="5165224"/>
            <a:ext cx="338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82/</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135</a:t>
            </a:r>
          </a:p>
        </p:txBody>
      </p:sp>
      <p:sp>
        <p:nvSpPr>
          <p:cNvPr id="60" name="TextBox 59">
            <a:extLst>
              <a:ext uri="{FF2B5EF4-FFF2-40B4-BE49-F238E27FC236}">
                <a16:creationId xmlns:a16="http://schemas.microsoft.com/office/drawing/2014/main" id="{B305ED2D-7C1A-4A3C-BABC-0A185EB6CDDA}"/>
              </a:ext>
            </a:extLst>
          </p:cNvPr>
          <p:cNvSpPr txBox="1"/>
          <p:nvPr/>
        </p:nvSpPr>
        <p:spPr bwMode="auto">
          <a:xfrm>
            <a:off x="7999445" y="5165224"/>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33/</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52</a:t>
            </a:r>
          </a:p>
        </p:txBody>
      </p:sp>
      <p:sp>
        <p:nvSpPr>
          <p:cNvPr id="61" name="TextBox 60">
            <a:extLst>
              <a:ext uri="{FF2B5EF4-FFF2-40B4-BE49-F238E27FC236}">
                <a16:creationId xmlns:a16="http://schemas.microsoft.com/office/drawing/2014/main" id="{07DD4F16-B1B6-40C0-8481-A867C657BA9C}"/>
              </a:ext>
            </a:extLst>
          </p:cNvPr>
          <p:cNvSpPr txBox="1"/>
          <p:nvPr/>
        </p:nvSpPr>
        <p:spPr bwMode="auto">
          <a:xfrm>
            <a:off x="8778319" y="5165224"/>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49/</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83</a:t>
            </a:r>
          </a:p>
        </p:txBody>
      </p:sp>
      <p:sp>
        <p:nvSpPr>
          <p:cNvPr id="62" name="TextBox 61">
            <a:extLst>
              <a:ext uri="{FF2B5EF4-FFF2-40B4-BE49-F238E27FC236}">
                <a16:creationId xmlns:a16="http://schemas.microsoft.com/office/drawing/2014/main" id="{6302F50F-75E5-4CAF-8AA0-93CD410D8071}"/>
              </a:ext>
            </a:extLst>
          </p:cNvPr>
          <p:cNvSpPr txBox="1"/>
          <p:nvPr/>
        </p:nvSpPr>
        <p:spPr bwMode="auto">
          <a:xfrm>
            <a:off x="10021172" y="5165224"/>
            <a:ext cx="338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34/</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135</a:t>
            </a:r>
          </a:p>
        </p:txBody>
      </p:sp>
      <p:sp>
        <p:nvSpPr>
          <p:cNvPr id="63" name="TextBox 62">
            <a:extLst>
              <a:ext uri="{FF2B5EF4-FFF2-40B4-BE49-F238E27FC236}">
                <a16:creationId xmlns:a16="http://schemas.microsoft.com/office/drawing/2014/main" id="{2B4B53DC-7696-4231-BEF0-A128BCB07091}"/>
              </a:ext>
            </a:extLst>
          </p:cNvPr>
          <p:cNvSpPr txBox="1"/>
          <p:nvPr/>
        </p:nvSpPr>
        <p:spPr bwMode="auto">
          <a:xfrm>
            <a:off x="10809811" y="5165224"/>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9/</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52</a:t>
            </a:r>
          </a:p>
        </p:txBody>
      </p:sp>
      <p:sp>
        <p:nvSpPr>
          <p:cNvPr id="64" name="TextBox 63">
            <a:extLst>
              <a:ext uri="{FF2B5EF4-FFF2-40B4-BE49-F238E27FC236}">
                <a16:creationId xmlns:a16="http://schemas.microsoft.com/office/drawing/2014/main" id="{63903DF5-747D-46EF-B0EF-DAF027D2F021}"/>
              </a:ext>
            </a:extLst>
          </p:cNvPr>
          <p:cNvSpPr txBox="1"/>
          <p:nvPr/>
        </p:nvSpPr>
        <p:spPr bwMode="auto">
          <a:xfrm>
            <a:off x="11578453" y="5165224"/>
            <a:ext cx="327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nSpc>
                <a:spcPct val="100000"/>
              </a:lnSpc>
              <a:spcBef>
                <a:spcPts val="0"/>
              </a:spcBef>
              <a:buClrTx/>
              <a:buFontTx/>
              <a:buNone/>
              <a:defRPr sz="800" b="0">
                <a:solidFill>
                  <a:schemeClr val="bg1"/>
                </a:solidFill>
                <a:latin typeface="Calibri" panose="020F0502020204030204" pitchFamily="34" charset="0"/>
              </a:defRPr>
            </a:lvl1pPr>
          </a:lstStyle>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25/</a:t>
            </a:r>
          </a:p>
          <a:p>
            <a:pPr marL="0" marR="0" lvl="0" indent="0" algn="l" defTabSz="1217613" rtl="0" eaLnBrk="0" fontAlgn="base" latinLnBrk="0" hangingPunct="0">
              <a:lnSpc>
                <a:spcPct val="10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sym typeface="Helvetica Neue" panose="02000503000000020004" charset="0"/>
              </a:rPr>
              <a:t>83</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12BC4433-AC61-4E28-BB0C-D35AC7EB9F5C}"/>
              </a:ext>
            </a:extLst>
          </p:cNvPr>
          <p:cNvSpPr>
            <a:spLocks noGrp="1"/>
          </p:cNvSpPr>
          <p:nvPr>
            <p:ph type="title"/>
          </p:nvPr>
        </p:nvSpPr>
        <p:spPr/>
        <p:txBody>
          <a:bodyPr/>
          <a:lstStyle/>
          <a:p>
            <a:r>
              <a:rPr lang="en-US" altLang="en-US" dirty="0"/>
              <a:t>CheckMate 816: Completeness of Resection in </a:t>
            </a:r>
            <a:br>
              <a:rPr lang="en-US" altLang="en-US" dirty="0"/>
            </a:br>
            <a:r>
              <a:rPr lang="en-US" altLang="en-US" dirty="0"/>
              <a:t>All Randomized Patients</a:t>
            </a:r>
          </a:p>
        </p:txBody>
      </p:sp>
      <p:sp>
        <p:nvSpPr>
          <p:cNvPr id="4" name="Content Placeholder 3">
            <a:extLst>
              <a:ext uri="{FF2B5EF4-FFF2-40B4-BE49-F238E27FC236}">
                <a16:creationId xmlns:a16="http://schemas.microsoft.com/office/drawing/2014/main" id="{2F0FA3D8-BD8D-445B-ABFF-2E3198579123}"/>
              </a:ext>
            </a:extLst>
          </p:cNvPr>
          <p:cNvSpPr>
            <a:spLocks noGrp="1"/>
          </p:cNvSpPr>
          <p:nvPr>
            <p:ph sz="half" idx="2"/>
          </p:nvPr>
        </p:nvSpPr>
        <p:spPr>
          <a:xfrm>
            <a:off x="7543800" y="1510730"/>
            <a:ext cx="3938404" cy="4679462"/>
          </a:xfrm>
        </p:spPr>
        <p:txBody>
          <a:bodyPr/>
          <a:lstStyle/>
          <a:p>
            <a:r>
              <a:rPr lang="en-US" sz="2400" dirty="0"/>
              <a:t>In both arms, R0, R1, and R2 resection rates were similar regardless of baseline stage of disease</a:t>
            </a:r>
          </a:p>
          <a:p>
            <a:r>
              <a:rPr lang="en-US" sz="2400" dirty="0"/>
              <a:t>Median lymph nodes dissected also similar:</a:t>
            </a:r>
          </a:p>
          <a:p>
            <a:pPr lvl="1"/>
            <a:r>
              <a:rPr lang="en-US" sz="2200" dirty="0"/>
              <a:t>Nivo + CT: 19.0 </a:t>
            </a:r>
            <a:br>
              <a:rPr lang="en-US" sz="2200" dirty="0"/>
            </a:br>
            <a:r>
              <a:rPr lang="en-US" sz="2200" dirty="0"/>
              <a:t>(IQR: 12-25)</a:t>
            </a:r>
          </a:p>
          <a:p>
            <a:pPr lvl="1"/>
            <a:r>
              <a:rPr lang="en-US" sz="2200" dirty="0"/>
              <a:t>CT alone: 18.5 </a:t>
            </a:r>
            <a:br>
              <a:rPr lang="en-US" sz="2200" dirty="0"/>
            </a:br>
            <a:r>
              <a:rPr lang="en-US" sz="2200" dirty="0"/>
              <a:t>(IQR: 10-26)</a:t>
            </a:r>
          </a:p>
          <a:p>
            <a:endParaRPr lang="en-US" sz="2400" dirty="0"/>
          </a:p>
        </p:txBody>
      </p:sp>
      <p:grpSp>
        <p:nvGrpSpPr>
          <p:cNvPr id="49157" name="Group 7">
            <a:extLst>
              <a:ext uri="{FF2B5EF4-FFF2-40B4-BE49-F238E27FC236}">
                <a16:creationId xmlns:a16="http://schemas.microsoft.com/office/drawing/2014/main" id="{F78F427D-B365-46E9-9740-FFE8369BE27D}"/>
              </a:ext>
            </a:extLst>
          </p:cNvPr>
          <p:cNvGrpSpPr>
            <a:grpSpLocks/>
          </p:cNvGrpSpPr>
          <p:nvPr/>
        </p:nvGrpSpPr>
        <p:grpSpPr bwMode="auto">
          <a:xfrm>
            <a:off x="9390063" y="6216650"/>
            <a:ext cx="2487612" cy="447675"/>
            <a:chOff x="9527309" y="3551529"/>
            <a:chExt cx="2488268" cy="447997"/>
          </a:xfrm>
        </p:grpSpPr>
        <p:pic>
          <p:nvPicPr>
            <p:cNvPr id="49159" name="Picture 6">
              <a:extLst>
                <a:ext uri="{FF2B5EF4-FFF2-40B4-BE49-F238E27FC236}">
                  <a16:creationId xmlns:a16="http://schemas.microsoft.com/office/drawing/2014/main" id="{489F9F10-25B6-46C1-919C-B8D0C71F7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5A63A990-41C6-47CA-B268-C63E1F8AA0F4}"/>
                </a:ext>
              </a:extLst>
            </p:cNvPr>
            <p:cNvSpPr>
              <a:spLocks noChangeArrowheads="1"/>
            </p:cNvSpPr>
            <p:nvPr/>
          </p:nvSpPr>
          <p:spPr bwMode="auto">
            <a:xfrm>
              <a:off x="9527309" y="3691329"/>
              <a:ext cx="2488268" cy="308197"/>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sp>
        <p:nvSpPr>
          <p:cNvPr id="49158" name="Text Box 15">
            <a:extLst>
              <a:ext uri="{FF2B5EF4-FFF2-40B4-BE49-F238E27FC236}">
                <a16:creationId xmlns:a16="http://schemas.microsoft.com/office/drawing/2014/main" id="{14168A92-1594-4373-B735-3568CB2D4E90}"/>
              </a:ext>
            </a:extLst>
          </p:cNvPr>
          <p:cNvSpPr txBox="1">
            <a:spLocks noChangeArrowheads="1"/>
          </p:cNvSpPr>
          <p:nvPr/>
        </p:nvSpPr>
        <p:spPr bwMode="auto">
          <a:xfrm>
            <a:off x="414338" y="6389688"/>
            <a:ext cx="7851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1217613" rtl="0" eaLnBrk="1"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E5E5E"/>
                </a:solidFill>
                <a:effectLst/>
                <a:uLnTx/>
                <a:uFillTx/>
                <a:latin typeface="Calibri" panose="020F0502020204030204" pitchFamily="34" charset="0"/>
                <a:cs typeface="Calibri" panose="020F0502020204030204" pitchFamily="34" charset="0"/>
                <a:sym typeface="Helvetica Neue" panose="02000503000000020004" charset="0"/>
              </a:rPr>
              <a:t>Spicer. ASCO 2021. Abstr 8503.  </a:t>
            </a:r>
          </a:p>
        </p:txBody>
      </p:sp>
      <p:graphicFrame>
        <p:nvGraphicFramePr>
          <p:cNvPr id="2" name="Chart 1">
            <a:extLst>
              <a:ext uri="{FF2B5EF4-FFF2-40B4-BE49-F238E27FC236}">
                <a16:creationId xmlns:a16="http://schemas.microsoft.com/office/drawing/2014/main" id="{5FA98AEA-6F78-CB40-AC7E-C523BE061645}"/>
              </a:ext>
            </a:extLst>
          </p:cNvPr>
          <p:cNvGraphicFramePr/>
          <p:nvPr>
            <p:extLst>
              <p:ext uri="{D42A27DB-BD31-4B8C-83A1-F6EECF244321}">
                <p14:modId xmlns:p14="http://schemas.microsoft.com/office/powerpoint/2010/main" val="1242457334"/>
              </p:ext>
            </p:extLst>
          </p:nvPr>
        </p:nvGraphicFramePr>
        <p:xfrm>
          <a:off x="414338" y="1500465"/>
          <a:ext cx="6675355" cy="487521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269B1C61-AC34-49A5-863F-38C02F31263F}"/>
              </a:ext>
            </a:extLst>
          </p:cNvPr>
          <p:cNvSpPr>
            <a:spLocks noGrp="1"/>
          </p:cNvSpPr>
          <p:nvPr>
            <p:ph type="title"/>
          </p:nvPr>
        </p:nvSpPr>
        <p:spPr/>
        <p:txBody>
          <a:bodyPr/>
          <a:lstStyle/>
          <a:p>
            <a:r>
              <a:rPr lang="en-US" altLang="en-US" dirty="0"/>
              <a:t>CheckMate 816: Hospital Stay Summary</a:t>
            </a:r>
          </a:p>
        </p:txBody>
      </p:sp>
      <p:sp>
        <p:nvSpPr>
          <p:cNvPr id="2" name="Content Placeholder 1">
            <a:extLst>
              <a:ext uri="{FF2B5EF4-FFF2-40B4-BE49-F238E27FC236}">
                <a16:creationId xmlns:a16="http://schemas.microsoft.com/office/drawing/2014/main" id="{821AFDB0-4E8E-40DC-9F12-66AF2898C581}"/>
              </a:ext>
            </a:extLst>
          </p:cNvPr>
          <p:cNvSpPr>
            <a:spLocks noGrp="1"/>
          </p:cNvSpPr>
          <p:nvPr>
            <p:ph idx="1"/>
          </p:nvPr>
        </p:nvSpPr>
        <p:spPr>
          <a:xfrm>
            <a:off x="604675" y="5863483"/>
            <a:ext cx="10877529" cy="307976"/>
          </a:xfrm>
        </p:spPr>
        <p:txBody>
          <a:bodyPr/>
          <a:lstStyle/>
          <a:p>
            <a:r>
              <a:rPr lang="en-US" sz="2400" dirty="0"/>
              <a:t>Length of hospital stay was similar in both arms regardless of disease stage</a:t>
            </a:r>
          </a:p>
        </p:txBody>
      </p:sp>
      <p:sp>
        <p:nvSpPr>
          <p:cNvPr id="50180" name="Text Box 15">
            <a:extLst>
              <a:ext uri="{FF2B5EF4-FFF2-40B4-BE49-F238E27FC236}">
                <a16:creationId xmlns:a16="http://schemas.microsoft.com/office/drawing/2014/main" id="{988AAB90-905A-4086-8BE5-B88F4012CDE0}"/>
              </a:ext>
            </a:extLst>
          </p:cNvPr>
          <p:cNvSpPr txBox="1">
            <a:spLocks noChangeArrowheads="1"/>
          </p:cNvSpPr>
          <p:nvPr/>
        </p:nvSpPr>
        <p:spPr bwMode="auto">
          <a:xfrm>
            <a:off x="414338" y="6389688"/>
            <a:ext cx="7851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eaLnBrk="1">
              <a:lnSpc>
                <a:spcPct val="100000"/>
              </a:lnSpc>
              <a:spcBef>
                <a:spcPct val="0"/>
              </a:spcBef>
              <a:spcAft>
                <a:spcPct val="0"/>
              </a:spcAft>
              <a:buClrTx/>
              <a:buFontTx/>
              <a:buNone/>
            </a:pPr>
            <a:r>
              <a:rPr lang="en-US" altLang="en-US" sz="1200" dirty="0">
                <a:solidFill>
                  <a:srgbClr val="5E5E5E"/>
                </a:solidFill>
                <a:cs typeface="Calibri" panose="020F0502020204030204" pitchFamily="34" charset="0"/>
              </a:rPr>
              <a:t>Spicer. ASCO 2021. Abstr 8503.   </a:t>
            </a:r>
          </a:p>
        </p:txBody>
      </p:sp>
      <p:graphicFrame>
        <p:nvGraphicFramePr>
          <p:cNvPr id="6" name="Group 3">
            <a:extLst>
              <a:ext uri="{FF2B5EF4-FFF2-40B4-BE49-F238E27FC236}">
                <a16:creationId xmlns:a16="http://schemas.microsoft.com/office/drawing/2014/main" id="{0C752171-27C2-4A34-814B-073E99C11F0D}"/>
              </a:ext>
            </a:extLst>
          </p:cNvPr>
          <p:cNvGraphicFramePr>
            <a:graphicFrameLocks/>
          </p:cNvGraphicFramePr>
          <p:nvPr>
            <p:extLst>
              <p:ext uri="{D42A27DB-BD31-4B8C-83A1-F6EECF244321}">
                <p14:modId xmlns:p14="http://schemas.microsoft.com/office/powerpoint/2010/main" val="2493802980"/>
              </p:ext>
            </p:extLst>
          </p:nvPr>
        </p:nvGraphicFramePr>
        <p:xfrm>
          <a:off x="723900" y="1600200"/>
          <a:ext cx="10782300" cy="3657624"/>
        </p:xfrm>
        <a:graphic>
          <a:graphicData uri="http://schemas.openxmlformats.org/drawingml/2006/table">
            <a:tbl>
              <a:tblPr/>
              <a:tblGrid>
                <a:gridCol w="4316295">
                  <a:extLst>
                    <a:ext uri="{9D8B030D-6E8A-4147-A177-3AD203B41FA5}">
                      <a16:colId xmlns:a16="http://schemas.microsoft.com/office/drawing/2014/main" val="20000"/>
                    </a:ext>
                  </a:extLst>
                </a:gridCol>
                <a:gridCol w="3699574">
                  <a:extLst>
                    <a:ext uri="{9D8B030D-6E8A-4147-A177-3AD203B41FA5}">
                      <a16:colId xmlns:a16="http://schemas.microsoft.com/office/drawing/2014/main" val="20001"/>
                    </a:ext>
                  </a:extLst>
                </a:gridCol>
                <a:gridCol w="2766431">
                  <a:extLst>
                    <a:ext uri="{9D8B030D-6E8A-4147-A177-3AD203B41FA5}">
                      <a16:colId xmlns:a16="http://schemas.microsoft.com/office/drawing/2014/main" val="20002"/>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8" marR="121698" marT="45723" marB="4572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Nivolumab + CT (n = 135)</a:t>
                      </a:r>
                    </a:p>
                  </a:txBody>
                  <a:tcPr marL="121698" marR="121698" marT="45723" marB="4572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 (n = 124)</a:t>
                      </a:r>
                    </a:p>
                  </a:txBody>
                  <a:tcPr marL="121698" marR="121698" marT="45723" marB="4572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length of hospital stay, days (IQR)</a:t>
                      </a:r>
                    </a:p>
                  </a:txBody>
                  <a:tcPr marL="121698" marR="121698" marT="45723" marB="4572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 (7.0-14.0)</a:t>
                      </a:r>
                    </a:p>
                  </a:txBody>
                  <a:tcPr marL="121698" marR="121698" marT="45723" marB="4572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 (7.0-14.5)</a:t>
                      </a:r>
                    </a:p>
                  </a:txBody>
                  <a:tcPr marL="121698" marR="121698" marT="45723" marB="4572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801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length of hospital stay by surgery type, days (IQR)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Lobectomy*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Pneumonectomy*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698" marR="121698" marT="45723" marB="4572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 (7.0-15.0)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 (8.0-13.0)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 (4.0-13.0)</a:t>
                      </a:r>
                    </a:p>
                  </a:txBody>
                  <a:tcPr marL="121698" marR="121698" marT="45723" marB="45723"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 (6.0-14.0)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11.0 (9.0-16.0)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 (7.0-14.0)</a:t>
                      </a:r>
                    </a:p>
                  </a:txBody>
                  <a:tcPr marL="121698" marR="121698" marT="45723" marB="45723"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2801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length of hospital stay per region, days (IQR)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North America</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Europe</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Asia</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8" marR="121698" marT="45723" marB="4572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(4.0-7.0)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(8.0-14.0)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11.0 (9.0-16.0)</a:t>
                      </a:r>
                    </a:p>
                  </a:txBody>
                  <a:tcPr marL="121698" marR="121698" marT="45723" marB="4572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(4.0-8.0)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13.0 (7.0-18.0)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13.0 (10.0-16.0)</a:t>
                      </a:r>
                    </a:p>
                  </a:txBody>
                  <a:tcPr marL="121698" marR="121698" marT="45723" marB="4572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pSp>
        <p:nvGrpSpPr>
          <p:cNvPr id="50194" name="Group 6">
            <a:extLst>
              <a:ext uri="{FF2B5EF4-FFF2-40B4-BE49-F238E27FC236}">
                <a16:creationId xmlns:a16="http://schemas.microsoft.com/office/drawing/2014/main" id="{ECF31A81-7521-4EAC-A803-FAF2CFC600C4}"/>
              </a:ext>
            </a:extLst>
          </p:cNvPr>
          <p:cNvGrpSpPr>
            <a:grpSpLocks/>
          </p:cNvGrpSpPr>
          <p:nvPr/>
        </p:nvGrpSpPr>
        <p:grpSpPr bwMode="auto">
          <a:xfrm>
            <a:off x="9390063" y="6216650"/>
            <a:ext cx="2487612" cy="447675"/>
            <a:chOff x="9527309" y="3551529"/>
            <a:chExt cx="2488268" cy="447997"/>
          </a:xfrm>
        </p:grpSpPr>
        <p:pic>
          <p:nvPicPr>
            <p:cNvPr id="50195" name="Picture 7">
              <a:extLst>
                <a:ext uri="{FF2B5EF4-FFF2-40B4-BE49-F238E27FC236}">
                  <a16:creationId xmlns:a16="http://schemas.microsoft.com/office/drawing/2014/main" id="{2E5AE48C-AAD0-4BD5-82D4-5F4F845DD5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4040E11C-5F4A-4D1C-9D84-24A789AB6726}"/>
                </a:ext>
              </a:extLst>
            </p:cNvPr>
            <p:cNvSpPr>
              <a:spLocks noChangeArrowheads="1"/>
            </p:cNvSpPr>
            <p:nvPr/>
          </p:nvSpPr>
          <p:spPr bwMode="auto">
            <a:xfrm>
              <a:off x="9527309" y="3691329"/>
              <a:ext cx="2488268" cy="308197"/>
            </a:xfrm>
            <a:prstGeom prst="rect">
              <a:avLst/>
            </a:prstGeom>
            <a:noFill/>
            <a:ln>
              <a:noFill/>
            </a:ln>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914400" eaLnBrk="1" hangingPunct="1">
                <a:lnSpc>
                  <a:spcPct val="100000"/>
                </a:lnSpc>
                <a:spcBef>
                  <a:spcPct val="0"/>
                </a:spcBef>
                <a:spcAft>
                  <a:spcPct val="0"/>
                </a:spcAft>
                <a:buClrTx/>
                <a:buFont typeface="Wingdings" panose="05000000000000000000" pitchFamily="2" charset="2"/>
                <a:buNone/>
                <a:defRPr/>
              </a:pPr>
              <a:r>
                <a:rPr lang="en-US" altLang="en-US" sz="1400" dirty="0">
                  <a:solidFill>
                    <a:srgbClr val="455560"/>
                  </a:solidFill>
                  <a:latin typeface="Calibri" panose="020F0502020204030204" pitchFamily="34" charset="0"/>
                  <a:ea typeface="+mj-ea"/>
                  <a:cs typeface="Arial" panose="020B0604020202020204" pitchFamily="34" charset="0"/>
                  <a:sym typeface="Helvetica"/>
                </a:rPr>
                <a:t>Slide credit: </a:t>
              </a:r>
              <a:r>
                <a:rPr lang="en-US" altLang="en-US" sz="1400" dirty="0">
                  <a:solidFill>
                    <a:srgbClr val="455560"/>
                  </a:solidFill>
                  <a:latin typeface="Calibri" panose="020F0502020204030204" pitchFamily="34" charset="0"/>
                  <a:ea typeface="+mj-ea"/>
                  <a:cs typeface="Arial" panose="020B0604020202020204" pitchFamily="34" charset="0"/>
                  <a:sym typeface="Helvetica"/>
                  <a:hlinkClick r:id="rId4"/>
                </a:rPr>
                <a:t>clinicaloptions.com</a:t>
              </a:r>
              <a:endParaRPr lang="en-US" altLang="en-US" sz="1400" dirty="0">
                <a:solidFill>
                  <a:srgbClr val="455560"/>
                </a:solidFill>
                <a:latin typeface="Calibri" panose="020F0502020204030204" pitchFamily="34" charset="0"/>
                <a:ea typeface="+mj-ea"/>
                <a:cs typeface="Arial" panose="020B0604020202020204" pitchFamily="34" charset="0"/>
                <a:sym typeface="Helvetica"/>
              </a:endParaRPr>
            </a:p>
          </p:txBody>
        </p:sp>
      </p:grpSp>
      <p:sp>
        <p:nvSpPr>
          <p:cNvPr id="10" name="TextBox 61">
            <a:extLst>
              <a:ext uri="{FF2B5EF4-FFF2-40B4-BE49-F238E27FC236}">
                <a16:creationId xmlns:a16="http://schemas.microsoft.com/office/drawing/2014/main" id="{702CA6C1-EDA0-4CC0-ADD9-CAC533431268}"/>
              </a:ext>
            </a:extLst>
          </p:cNvPr>
          <p:cNvSpPr txBox="1">
            <a:spLocks noChangeArrowheads="1"/>
          </p:cNvSpPr>
          <p:nvPr/>
        </p:nvSpPr>
        <p:spPr bwMode="auto">
          <a:xfrm>
            <a:off x="723900" y="5253883"/>
            <a:ext cx="104661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828800">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defTabSz="182880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defTabSz="18288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defTabSz="18288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defTabSz="18288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8288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a:lnSpc>
                <a:spcPct val="100000"/>
              </a:lnSpc>
              <a:spcBef>
                <a:spcPct val="0"/>
              </a:spcBef>
              <a:spcAft>
                <a:spcPct val="0"/>
              </a:spcAft>
              <a:buClrTx/>
              <a:buNone/>
            </a:pPr>
            <a:r>
              <a:rPr lang="en-US" altLang="en-US" sz="1200" dirty="0">
                <a:solidFill>
                  <a:srgbClr val="000000"/>
                </a:solidFill>
                <a:cs typeface="Arial" panose="020B0604020202020204" pitchFamily="34" charset="0"/>
                <a:sym typeface="Helvetica" panose="020B0604020202020204" pitchFamily="34" charset="0"/>
              </a:rPr>
              <a:t>*For nivolumab + CT and CT, respectively: lobectomy, n = 104 and n = 77; pneumonectomy, n = 23 and n = 29; other, n = 26 and n = 32. </a:t>
            </a:r>
            <a:r>
              <a:rPr kumimoji="0" lang="en-US" sz="1200" b="0" i="0" u="none" strike="noStrike" cap="none" normalizeH="0" baseline="30000" dirty="0">
                <a:ln>
                  <a:noFill/>
                </a:ln>
                <a:solidFill>
                  <a:schemeClr val="bg2">
                    <a:lumMod val="10000"/>
                  </a:schemeClr>
                </a:solidFill>
                <a:effectLst/>
              </a:rPr>
              <a:t>†</a:t>
            </a:r>
            <a:r>
              <a:rPr lang="en-US" altLang="en-US" sz="1200" dirty="0">
                <a:solidFill>
                  <a:srgbClr val="000000"/>
                </a:solidFill>
                <a:cs typeface="Arial" panose="020B0604020202020204" pitchFamily="34" charset="0"/>
                <a:sym typeface="Helvetica" panose="020B0604020202020204" pitchFamily="34" charset="0"/>
              </a:rPr>
              <a:t>Including bilobectomy, sleeve lobectomy, other. Patients may have received more than one surgery type. </a:t>
            </a:r>
            <a:r>
              <a:rPr lang="en-US" altLang="en-US" sz="1200" baseline="30000" dirty="0">
                <a:solidFill>
                  <a:schemeClr val="bg2">
                    <a:lumMod val="10000"/>
                  </a:schemeClr>
                </a:solidFill>
                <a:cs typeface="Arial" panose="020B0604020202020204" pitchFamily="34" charset="0"/>
                <a:sym typeface="Helvetica" panose="020B0604020202020204" pitchFamily="34" charset="0"/>
              </a:rPr>
              <a:t>‡</a:t>
            </a:r>
            <a:r>
              <a:rPr lang="en-US" altLang="en-US" sz="1200" dirty="0">
                <a:solidFill>
                  <a:srgbClr val="000000"/>
                </a:solidFill>
                <a:cs typeface="Arial" panose="020B0604020202020204" pitchFamily="34" charset="0"/>
                <a:sym typeface="Helvetica" panose="020B0604020202020204" pitchFamily="34" charset="0"/>
              </a:rPr>
              <a:t>For nivolumab + CT and CT, respectively: North America, n = 31 and n = 38; Europe, n = 26 and n = 11; Asia, n = 73 and n = 70.</a:t>
            </a:r>
            <a:endParaRPr kumimoji="0" lang="en-US" sz="1200" b="0" i="0" u="none" strike="noStrike" cap="none" normalizeH="0" baseline="30000" dirty="0">
              <a:ln>
                <a:noFill/>
              </a:ln>
              <a:solidFill>
                <a:schemeClr val="bg2">
                  <a:lumMod val="10000"/>
                </a:schemeClr>
              </a:solidFill>
              <a:effectLst/>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5B1C9-A949-4EDA-BF59-727E66C34846}"/>
              </a:ext>
            </a:extLst>
          </p:cNvPr>
          <p:cNvSpPr>
            <a:spLocks noGrp="1"/>
          </p:cNvSpPr>
          <p:nvPr>
            <p:ph type="title"/>
          </p:nvPr>
        </p:nvSpPr>
        <p:spPr/>
        <p:txBody>
          <a:bodyPr/>
          <a:lstStyle/>
          <a:p>
            <a:r>
              <a:rPr lang="en-US" dirty="0"/>
              <a:t>CheckMate 816: Surgery-Related Complications up to </a:t>
            </a:r>
            <a:br>
              <a:rPr lang="en-US" dirty="0"/>
            </a:br>
            <a:r>
              <a:rPr lang="en-US" dirty="0"/>
              <a:t>90 Days After Definitive Surgery</a:t>
            </a:r>
          </a:p>
        </p:txBody>
      </p:sp>
      <p:sp>
        <p:nvSpPr>
          <p:cNvPr id="10" name="Content Placeholder 9">
            <a:extLst>
              <a:ext uri="{FF2B5EF4-FFF2-40B4-BE49-F238E27FC236}">
                <a16:creationId xmlns:a16="http://schemas.microsoft.com/office/drawing/2014/main" id="{629F7CEC-F675-4C38-9AD9-665B46A02838}"/>
              </a:ext>
            </a:extLst>
          </p:cNvPr>
          <p:cNvSpPr>
            <a:spLocks noGrp="1"/>
          </p:cNvSpPr>
          <p:nvPr>
            <p:ph sz="half" idx="1"/>
          </p:nvPr>
        </p:nvSpPr>
        <p:spPr>
          <a:xfrm>
            <a:off x="693898" y="5879817"/>
            <a:ext cx="11139563" cy="457200"/>
          </a:xfrm>
        </p:spPr>
        <p:txBody>
          <a:bodyPr/>
          <a:lstStyle/>
          <a:p>
            <a:pPr marL="0" indent="0">
              <a:spcBef>
                <a:spcPts val="0"/>
              </a:spcBef>
              <a:spcAft>
                <a:spcPts val="0"/>
              </a:spcAft>
              <a:buNone/>
            </a:pPr>
            <a:r>
              <a:rPr lang="en-US" sz="1400" dirty="0"/>
              <a:t>n = 2 grade 5 surgery-related AEs (pulmonary embolism, aortic rupture) in nivolumab + CT arm considered unrelated to study drug by investigator. </a:t>
            </a:r>
          </a:p>
          <a:p>
            <a:pPr marL="0" indent="0">
              <a:spcBef>
                <a:spcPts val="0"/>
              </a:spcBef>
              <a:spcAft>
                <a:spcPts val="0"/>
              </a:spcAft>
              <a:buNone/>
            </a:pPr>
            <a:r>
              <a:rPr lang="en-US" sz="1400" dirty="0"/>
              <a:t>n = 2 intraoperative complications (intraoperative hemorrhage, aortic rupture) in nivolumab + CT arm deemed not related to study drug.</a:t>
            </a:r>
          </a:p>
        </p:txBody>
      </p:sp>
      <p:graphicFrame>
        <p:nvGraphicFramePr>
          <p:cNvPr id="9" name="Table 6">
            <a:extLst>
              <a:ext uri="{FF2B5EF4-FFF2-40B4-BE49-F238E27FC236}">
                <a16:creationId xmlns:a16="http://schemas.microsoft.com/office/drawing/2014/main" id="{872F2743-0EDC-46D3-9958-643127FCCF4F}"/>
              </a:ext>
            </a:extLst>
          </p:cNvPr>
          <p:cNvGraphicFramePr>
            <a:graphicFrameLocks/>
          </p:cNvGraphicFramePr>
          <p:nvPr/>
        </p:nvGraphicFramePr>
        <p:xfrm>
          <a:off x="4111604" y="1504991"/>
          <a:ext cx="7290612" cy="1249680"/>
        </p:xfrm>
        <a:graphic>
          <a:graphicData uri="http://schemas.openxmlformats.org/drawingml/2006/table">
            <a:tbl>
              <a:tblPr firstRow="1" bandRow="1">
                <a:tableStyleId>{5940675A-B579-460E-94D1-54222C63F5DA}</a:tableStyleId>
              </a:tblPr>
              <a:tblGrid>
                <a:gridCol w="2057908">
                  <a:extLst>
                    <a:ext uri="{9D8B030D-6E8A-4147-A177-3AD203B41FA5}">
                      <a16:colId xmlns:a16="http://schemas.microsoft.com/office/drawing/2014/main" val="2580113507"/>
                    </a:ext>
                  </a:extLst>
                </a:gridCol>
                <a:gridCol w="1308176">
                  <a:extLst>
                    <a:ext uri="{9D8B030D-6E8A-4147-A177-3AD203B41FA5}">
                      <a16:colId xmlns:a16="http://schemas.microsoft.com/office/drawing/2014/main" val="135616846"/>
                    </a:ext>
                  </a:extLst>
                </a:gridCol>
                <a:gridCol w="1308176">
                  <a:extLst>
                    <a:ext uri="{9D8B030D-6E8A-4147-A177-3AD203B41FA5}">
                      <a16:colId xmlns:a16="http://schemas.microsoft.com/office/drawing/2014/main" val="3511096861"/>
                    </a:ext>
                  </a:extLst>
                </a:gridCol>
                <a:gridCol w="1308176">
                  <a:extLst>
                    <a:ext uri="{9D8B030D-6E8A-4147-A177-3AD203B41FA5}">
                      <a16:colId xmlns:a16="http://schemas.microsoft.com/office/drawing/2014/main" val="4073815382"/>
                    </a:ext>
                  </a:extLst>
                </a:gridCol>
                <a:gridCol w="1308176">
                  <a:extLst>
                    <a:ext uri="{9D8B030D-6E8A-4147-A177-3AD203B41FA5}">
                      <a16:colId xmlns:a16="http://schemas.microsoft.com/office/drawing/2014/main" val="268768066"/>
                    </a:ext>
                  </a:extLst>
                </a:gridCol>
              </a:tblGrid>
              <a:tr h="231370">
                <a:tc>
                  <a:txBody>
                    <a:bodyPr/>
                    <a:lstStyle/>
                    <a:p>
                      <a:endParaRPr lang="en-US" sz="1600" dirty="0">
                        <a:solidFill>
                          <a:schemeClr val="bg1"/>
                        </a:solidFill>
                        <a:latin typeface="Calibri" panose="020F0502020204030204" pitchFamily="34" charset="0"/>
                        <a:cs typeface="Calibri" panose="020F0502020204030204" pitchFamily="34" charset="0"/>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US" sz="1600" b="1" dirty="0">
                          <a:solidFill>
                            <a:schemeClr val="accent1"/>
                          </a:solidFill>
                          <a:latin typeface="Calibri" panose="020F0502020204030204" pitchFamily="34" charset="0"/>
                          <a:cs typeface="Calibri" panose="020F0502020204030204" pitchFamily="34" charset="0"/>
                        </a:rPr>
                        <a:t>Nivolumab + CT </a:t>
                      </a:r>
                      <a:br>
                        <a:rPr lang="en-US" sz="1600" b="1" dirty="0">
                          <a:solidFill>
                            <a:schemeClr val="bg1"/>
                          </a:solidFill>
                          <a:latin typeface="Calibri" panose="020F0502020204030204" pitchFamily="34" charset="0"/>
                          <a:cs typeface="Calibri" panose="020F0502020204030204" pitchFamily="34" charset="0"/>
                        </a:rPr>
                      </a:br>
                      <a:r>
                        <a:rPr lang="en-US" sz="1600" b="1" dirty="0">
                          <a:solidFill>
                            <a:schemeClr val="bg1"/>
                          </a:solidFill>
                          <a:latin typeface="Calibri" panose="020F0502020204030204" pitchFamily="34" charset="0"/>
                          <a:cs typeface="Calibri" panose="020F0502020204030204" pitchFamily="34" charset="0"/>
                        </a:rPr>
                        <a:t>(n = 149)</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4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tx1"/>
                    </a:solidFill>
                  </a:tcPr>
                </a:tc>
                <a:tc gridSpan="2">
                  <a:txBody>
                    <a:bodyPr/>
                    <a:lstStyle/>
                    <a:p>
                      <a:pPr algn="ctr"/>
                      <a:r>
                        <a:rPr lang="en-US" sz="1600" b="1" dirty="0">
                          <a:solidFill>
                            <a:schemeClr val="accent3"/>
                          </a:solidFill>
                          <a:latin typeface="Calibri" panose="020F0502020204030204" pitchFamily="34" charset="0"/>
                          <a:cs typeface="Calibri" panose="020F0502020204030204" pitchFamily="34" charset="0"/>
                        </a:rPr>
                        <a:t>CT</a:t>
                      </a:r>
                      <a:br>
                        <a:rPr lang="en-US" sz="1600" b="1" dirty="0">
                          <a:solidFill>
                            <a:schemeClr val="bg1"/>
                          </a:solidFill>
                          <a:latin typeface="Calibri" panose="020F0502020204030204" pitchFamily="34" charset="0"/>
                          <a:cs typeface="Calibri" panose="020F0502020204030204" pitchFamily="34" charset="0"/>
                        </a:rPr>
                      </a:br>
                      <a:r>
                        <a:rPr lang="en-US" sz="1600" b="1" dirty="0">
                          <a:solidFill>
                            <a:schemeClr val="bg1"/>
                          </a:solidFill>
                          <a:latin typeface="Calibri" panose="020F0502020204030204" pitchFamily="34" charset="0"/>
                          <a:cs typeface="Calibri" panose="020F0502020204030204" pitchFamily="34" charset="0"/>
                        </a:rPr>
                        <a:t>(n = 135)</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400" dirty="0">
                        <a:solidFill>
                          <a:schemeClr val="bg1"/>
                        </a:solidFill>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257621281"/>
                  </a:ext>
                </a:extLst>
              </a:tr>
              <a:tr h="133951">
                <a:tc>
                  <a:txBody>
                    <a:bodyPr/>
                    <a:lstStyle/>
                    <a:p>
                      <a:endParaRPr lang="en-US" sz="1600" dirty="0">
                        <a:solidFill>
                          <a:schemeClr val="bg1"/>
                        </a:solidFill>
                        <a:latin typeface="Calibri" panose="020F0502020204030204" pitchFamily="34" charset="0"/>
                        <a:cs typeface="Calibri" panose="020F0502020204030204" pitchFamily="34" charset="0"/>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b="1" dirty="0">
                          <a:solidFill>
                            <a:schemeClr val="bg1"/>
                          </a:solidFill>
                          <a:latin typeface="Calibri" panose="020F0502020204030204" pitchFamily="34" charset="0"/>
                          <a:cs typeface="Calibri" panose="020F0502020204030204" pitchFamily="34" charset="0"/>
                        </a:rPr>
                        <a:t>Any Grade</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b="1" dirty="0">
                          <a:solidFill>
                            <a:schemeClr val="bg1"/>
                          </a:solidFill>
                          <a:latin typeface="Calibri" panose="020F0502020204030204" pitchFamily="34" charset="0"/>
                          <a:cs typeface="Calibri" panose="020F0502020204030204" pitchFamily="34" charset="0"/>
                        </a:rPr>
                        <a:t>Grade 3/4</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b="1" dirty="0">
                          <a:solidFill>
                            <a:schemeClr val="bg1"/>
                          </a:solidFill>
                          <a:latin typeface="Calibri" panose="020F0502020204030204" pitchFamily="34" charset="0"/>
                          <a:cs typeface="Calibri" panose="020F0502020204030204" pitchFamily="34" charset="0"/>
                        </a:rPr>
                        <a:t>Any Grade</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Grade 3/4</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44018741"/>
                  </a:ext>
                </a:extLst>
              </a:tr>
              <a:tr h="231370">
                <a:tc>
                  <a:txBody>
                    <a:bodyPr/>
                    <a:lstStyle/>
                    <a:p>
                      <a:r>
                        <a:rPr lang="en-US" sz="1600" b="1" dirty="0">
                          <a:solidFill>
                            <a:schemeClr val="bg1"/>
                          </a:solidFill>
                          <a:latin typeface="Calibri" panose="020F0502020204030204" pitchFamily="34" charset="0"/>
                          <a:cs typeface="Calibri" panose="020F0502020204030204" pitchFamily="34" charset="0"/>
                        </a:rPr>
                        <a:t>Surgery-related AE, %</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41</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47</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15</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160530187"/>
                  </a:ext>
                </a:extLst>
              </a:tr>
            </a:tbl>
          </a:graphicData>
        </a:graphic>
      </p:graphicFrame>
      <p:sp>
        <p:nvSpPr>
          <p:cNvPr id="15" name="TextBox 14">
            <a:extLst>
              <a:ext uri="{FF2B5EF4-FFF2-40B4-BE49-F238E27FC236}">
                <a16:creationId xmlns:a16="http://schemas.microsoft.com/office/drawing/2014/main" id="{AA0F8A77-EF0F-4886-9879-D2BA09AB4BDD}"/>
              </a:ext>
            </a:extLst>
          </p:cNvPr>
          <p:cNvSpPr txBox="1"/>
          <p:nvPr/>
        </p:nvSpPr>
        <p:spPr bwMode="auto">
          <a:xfrm rot="16200000">
            <a:off x="-989364" y="3206682"/>
            <a:ext cx="3148752" cy="584775"/>
          </a:xfrm>
          <a:prstGeom prst="rect">
            <a:avLst/>
          </a:prstGeom>
          <a:solidFill>
            <a:schemeClr val="tx1"/>
          </a:solidFill>
          <a:ln>
            <a:noFill/>
          </a:ln>
        </p:spPr>
        <p:txBody>
          <a:bodyPr wrap="squar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Patients With a Surgery-Related AE Occurring in ≥3% of Patients (%)</a:t>
            </a:r>
          </a:p>
        </p:txBody>
      </p:sp>
      <p:grpSp>
        <p:nvGrpSpPr>
          <p:cNvPr id="16" name="Group 7">
            <a:extLst>
              <a:ext uri="{FF2B5EF4-FFF2-40B4-BE49-F238E27FC236}">
                <a16:creationId xmlns:a16="http://schemas.microsoft.com/office/drawing/2014/main" id="{26FA5EC6-9437-4BD0-A816-7DC467B70472}"/>
              </a:ext>
            </a:extLst>
          </p:cNvPr>
          <p:cNvGrpSpPr>
            <a:grpSpLocks/>
          </p:cNvGrpSpPr>
          <p:nvPr/>
        </p:nvGrpSpPr>
        <p:grpSpPr bwMode="auto">
          <a:xfrm>
            <a:off x="9389569" y="6216652"/>
            <a:ext cx="2488502" cy="447822"/>
            <a:chOff x="9527309" y="3551529"/>
            <a:chExt cx="2488502" cy="448324"/>
          </a:xfrm>
        </p:grpSpPr>
        <p:pic>
          <p:nvPicPr>
            <p:cNvPr id="17" name="Picture 9">
              <a:extLst>
                <a:ext uri="{FF2B5EF4-FFF2-40B4-BE49-F238E27FC236}">
                  <a16:creationId xmlns:a16="http://schemas.microsoft.com/office/drawing/2014/main" id="{F08C9B8B-DC04-4E11-AF78-53AE1DF4A1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00EFF1A7-0A5D-4D91-BF49-A36D1906D6E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sp>
        <p:nvSpPr>
          <p:cNvPr id="19" name="Text Box 15">
            <a:extLst>
              <a:ext uri="{FF2B5EF4-FFF2-40B4-BE49-F238E27FC236}">
                <a16:creationId xmlns:a16="http://schemas.microsoft.com/office/drawing/2014/main" id="{53B4D5E0-E408-4B1B-B2AD-C18FA5BDAA03}"/>
              </a:ext>
            </a:extLst>
          </p:cNvPr>
          <p:cNvSpPr txBox="1">
            <a:spLocks noChangeArrowheads="1"/>
          </p:cNvSpPr>
          <p:nvPr/>
        </p:nvSpPr>
        <p:spPr bwMode="auto">
          <a:xfrm>
            <a:off x="413120" y="640981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Spicer. ASCO 2021. Abstr 8503.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nvGrpSpPr>
          <p:cNvPr id="7" name="Group 6">
            <a:extLst>
              <a:ext uri="{FF2B5EF4-FFF2-40B4-BE49-F238E27FC236}">
                <a16:creationId xmlns:a16="http://schemas.microsoft.com/office/drawing/2014/main" id="{7768DBB6-C720-43A1-A87F-7F1B16029264}"/>
              </a:ext>
            </a:extLst>
          </p:cNvPr>
          <p:cNvGrpSpPr/>
          <p:nvPr/>
        </p:nvGrpSpPr>
        <p:grpSpPr>
          <a:xfrm>
            <a:off x="838925" y="1801714"/>
            <a:ext cx="393056" cy="3466409"/>
            <a:chOff x="859245" y="1487081"/>
            <a:chExt cx="393056" cy="3466409"/>
          </a:xfrm>
        </p:grpSpPr>
        <p:sp>
          <p:nvSpPr>
            <p:cNvPr id="6" name="TextBox 5">
              <a:extLst>
                <a:ext uri="{FF2B5EF4-FFF2-40B4-BE49-F238E27FC236}">
                  <a16:creationId xmlns:a16="http://schemas.microsoft.com/office/drawing/2014/main" id="{3F76C018-AE7B-4C07-A0C6-D19139A6913E}"/>
                </a:ext>
              </a:extLst>
            </p:cNvPr>
            <p:cNvSpPr txBox="1"/>
            <p:nvPr/>
          </p:nvSpPr>
          <p:spPr bwMode="auto">
            <a:xfrm>
              <a:off x="963439" y="461493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0</a:t>
              </a:r>
            </a:p>
          </p:txBody>
        </p:sp>
        <p:sp>
          <p:nvSpPr>
            <p:cNvPr id="22" name="TextBox 21">
              <a:extLst>
                <a:ext uri="{FF2B5EF4-FFF2-40B4-BE49-F238E27FC236}">
                  <a16:creationId xmlns:a16="http://schemas.microsoft.com/office/drawing/2014/main" id="{308E1642-4646-4B7D-A3F8-3558EF75EB28}"/>
                </a:ext>
              </a:extLst>
            </p:cNvPr>
            <p:cNvSpPr txBox="1"/>
            <p:nvPr/>
          </p:nvSpPr>
          <p:spPr bwMode="auto">
            <a:xfrm>
              <a:off x="963439" y="398109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5</a:t>
              </a:r>
            </a:p>
          </p:txBody>
        </p:sp>
        <p:sp>
          <p:nvSpPr>
            <p:cNvPr id="23" name="TextBox 22">
              <a:extLst>
                <a:ext uri="{FF2B5EF4-FFF2-40B4-BE49-F238E27FC236}">
                  <a16:creationId xmlns:a16="http://schemas.microsoft.com/office/drawing/2014/main" id="{94AA4480-E786-4C88-B3A2-1AF08BEEF070}"/>
                </a:ext>
              </a:extLst>
            </p:cNvPr>
            <p:cNvSpPr txBox="1"/>
            <p:nvPr/>
          </p:nvSpPr>
          <p:spPr bwMode="auto">
            <a:xfrm>
              <a:off x="859245" y="33509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10</a:t>
              </a:r>
            </a:p>
          </p:txBody>
        </p:sp>
        <p:sp>
          <p:nvSpPr>
            <p:cNvPr id="24" name="TextBox 23">
              <a:extLst>
                <a:ext uri="{FF2B5EF4-FFF2-40B4-BE49-F238E27FC236}">
                  <a16:creationId xmlns:a16="http://schemas.microsoft.com/office/drawing/2014/main" id="{7C0C58BE-071D-40DC-8B03-0E4F78FB0505}"/>
                </a:ext>
              </a:extLst>
            </p:cNvPr>
            <p:cNvSpPr txBox="1"/>
            <p:nvPr/>
          </p:nvSpPr>
          <p:spPr bwMode="auto">
            <a:xfrm>
              <a:off x="859245" y="274382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15</a:t>
              </a:r>
            </a:p>
          </p:txBody>
        </p:sp>
        <p:sp>
          <p:nvSpPr>
            <p:cNvPr id="25" name="TextBox 24">
              <a:extLst>
                <a:ext uri="{FF2B5EF4-FFF2-40B4-BE49-F238E27FC236}">
                  <a16:creationId xmlns:a16="http://schemas.microsoft.com/office/drawing/2014/main" id="{45E8D6D6-B320-44F3-A714-C2ABDA474565}"/>
                </a:ext>
              </a:extLst>
            </p:cNvPr>
            <p:cNvSpPr txBox="1"/>
            <p:nvPr/>
          </p:nvSpPr>
          <p:spPr bwMode="auto">
            <a:xfrm>
              <a:off x="859245" y="210168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20</a:t>
              </a:r>
            </a:p>
          </p:txBody>
        </p:sp>
        <p:sp>
          <p:nvSpPr>
            <p:cNvPr id="26" name="TextBox 25">
              <a:extLst>
                <a:ext uri="{FF2B5EF4-FFF2-40B4-BE49-F238E27FC236}">
                  <a16:creationId xmlns:a16="http://schemas.microsoft.com/office/drawing/2014/main" id="{F6CDF907-D03E-4707-9376-99BD947EA977}"/>
                </a:ext>
              </a:extLst>
            </p:cNvPr>
            <p:cNvSpPr txBox="1"/>
            <p:nvPr/>
          </p:nvSpPr>
          <p:spPr bwMode="auto">
            <a:xfrm>
              <a:off x="859245" y="148708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25</a:t>
              </a:r>
            </a:p>
          </p:txBody>
        </p:sp>
      </p:grpSp>
      <p:grpSp>
        <p:nvGrpSpPr>
          <p:cNvPr id="12" name="Group 11">
            <a:extLst>
              <a:ext uri="{FF2B5EF4-FFF2-40B4-BE49-F238E27FC236}">
                <a16:creationId xmlns:a16="http://schemas.microsoft.com/office/drawing/2014/main" id="{34318108-EA6B-4316-A337-3D64F4DC8223}"/>
              </a:ext>
            </a:extLst>
          </p:cNvPr>
          <p:cNvGrpSpPr/>
          <p:nvPr/>
        </p:nvGrpSpPr>
        <p:grpSpPr>
          <a:xfrm>
            <a:off x="1406473" y="5114934"/>
            <a:ext cx="10153467" cy="430887"/>
            <a:chOff x="1406473" y="4800301"/>
            <a:chExt cx="10153467" cy="430887"/>
          </a:xfrm>
        </p:grpSpPr>
        <p:sp>
          <p:nvSpPr>
            <p:cNvPr id="8" name="TextBox 7">
              <a:extLst>
                <a:ext uri="{FF2B5EF4-FFF2-40B4-BE49-F238E27FC236}">
                  <a16:creationId xmlns:a16="http://schemas.microsoft.com/office/drawing/2014/main" id="{6D7E8EA2-20FD-4D7A-B0C2-80F6D8ED7B14}"/>
                </a:ext>
              </a:extLst>
            </p:cNvPr>
            <p:cNvSpPr txBox="1"/>
            <p:nvPr/>
          </p:nvSpPr>
          <p:spPr bwMode="auto">
            <a:xfrm>
              <a:off x="1406473" y="4800301"/>
              <a:ext cx="62228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Anemia</a:t>
              </a:r>
            </a:p>
          </p:txBody>
        </p:sp>
        <p:sp>
          <p:nvSpPr>
            <p:cNvPr id="27" name="TextBox 26">
              <a:extLst>
                <a:ext uri="{FF2B5EF4-FFF2-40B4-BE49-F238E27FC236}">
                  <a16:creationId xmlns:a16="http://schemas.microsoft.com/office/drawing/2014/main" id="{7A873F6A-DB82-4D83-980F-268D04D04588}"/>
                </a:ext>
              </a:extLst>
            </p:cNvPr>
            <p:cNvSpPr txBox="1"/>
            <p:nvPr/>
          </p:nvSpPr>
          <p:spPr bwMode="auto">
            <a:xfrm>
              <a:off x="2181059" y="4800301"/>
              <a:ext cx="42992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Pain</a:t>
              </a:r>
            </a:p>
          </p:txBody>
        </p:sp>
        <p:sp>
          <p:nvSpPr>
            <p:cNvPr id="28" name="TextBox 27">
              <a:extLst>
                <a:ext uri="{FF2B5EF4-FFF2-40B4-BE49-F238E27FC236}">
                  <a16:creationId xmlns:a16="http://schemas.microsoft.com/office/drawing/2014/main" id="{2C17793C-B428-4D6B-AD8A-4B1EA2AC1A45}"/>
                </a:ext>
              </a:extLst>
            </p:cNvPr>
            <p:cNvSpPr txBox="1"/>
            <p:nvPr/>
          </p:nvSpPr>
          <p:spPr bwMode="auto">
            <a:xfrm>
              <a:off x="2543009" y="4800301"/>
              <a:ext cx="101934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Wound complication</a:t>
              </a:r>
            </a:p>
          </p:txBody>
        </p:sp>
        <p:sp>
          <p:nvSpPr>
            <p:cNvPr id="29" name="TextBox 28">
              <a:extLst>
                <a:ext uri="{FF2B5EF4-FFF2-40B4-BE49-F238E27FC236}">
                  <a16:creationId xmlns:a16="http://schemas.microsoft.com/office/drawing/2014/main" id="{FCE37832-1A86-49C3-816C-B34270D3F3EC}"/>
                </a:ext>
              </a:extLst>
            </p:cNvPr>
            <p:cNvSpPr txBox="1"/>
            <p:nvPr/>
          </p:nvSpPr>
          <p:spPr bwMode="auto">
            <a:xfrm>
              <a:off x="3256459" y="4800301"/>
              <a:ext cx="101934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Procedural pain</a:t>
              </a:r>
            </a:p>
          </p:txBody>
        </p:sp>
        <p:sp>
          <p:nvSpPr>
            <p:cNvPr id="30" name="TextBox 29">
              <a:extLst>
                <a:ext uri="{FF2B5EF4-FFF2-40B4-BE49-F238E27FC236}">
                  <a16:creationId xmlns:a16="http://schemas.microsoft.com/office/drawing/2014/main" id="{BB8EF457-693C-4FDD-A50A-08B37A2D03E3}"/>
                </a:ext>
              </a:extLst>
            </p:cNvPr>
            <p:cNvSpPr txBox="1"/>
            <p:nvPr/>
          </p:nvSpPr>
          <p:spPr bwMode="auto">
            <a:xfrm>
              <a:off x="4111604" y="4800301"/>
              <a:ext cx="60144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Pyrexia</a:t>
              </a:r>
            </a:p>
          </p:txBody>
        </p:sp>
        <p:sp>
          <p:nvSpPr>
            <p:cNvPr id="31" name="TextBox 30">
              <a:extLst>
                <a:ext uri="{FF2B5EF4-FFF2-40B4-BE49-F238E27FC236}">
                  <a16:creationId xmlns:a16="http://schemas.microsoft.com/office/drawing/2014/main" id="{92BBD147-CA14-4035-81F5-2ED58E8A3E82}"/>
                </a:ext>
              </a:extLst>
            </p:cNvPr>
            <p:cNvSpPr txBox="1"/>
            <p:nvPr/>
          </p:nvSpPr>
          <p:spPr bwMode="auto">
            <a:xfrm>
              <a:off x="4657686" y="4800301"/>
              <a:ext cx="83388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Pneumonia</a:t>
              </a:r>
            </a:p>
          </p:txBody>
        </p:sp>
        <p:sp>
          <p:nvSpPr>
            <p:cNvPr id="32" name="TextBox 31">
              <a:extLst>
                <a:ext uri="{FF2B5EF4-FFF2-40B4-BE49-F238E27FC236}">
                  <a16:creationId xmlns:a16="http://schemas.microsoft.com/office/drawing/2014/main" id="{5CE556BD-D905-4994-A2F0-57955C5EE639}"/>
                </a:ext>
              </a:extLst>
            </p:cNvPr>
            <p:cNvSpPr txBox="1"/>
            <p:nvPr/>
          </p:nvSpPr>
          <p:spPr bwMode="auto">
            <a:xfrm>
              <a:off x="5333441" y="4800301"/>
              <a:ext cx="74816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Pneumo-thorax</a:t>
              </a:r>
            </a:p>
          </p:txBody>
        </p:sp>
        <p:sp>
          <p:nvSpPr>
            <p:cNvPr id="33" name="TextBox 32">
              <a:extLst>
                <a:ext uri="{FF2B5EF4-FFF2-40B4-BE49-F238E27FC236}">
                  <a16:creationId xmlns:a16="http://schemas.microsoft.com/office/drawing/2014/main" id="{C54EF0FE-B421-4249-BC01-E54157F0E24C}"/>
                </a:ext>
              </a:extLst>
            </p:cNvPr>
            <p:cNvSpPr txBox="1"/>
            <p:nvPr/>
          </p:nvSpPr>
          <p:spPr bwMode="auto">
            <a:xfrm>
              <a:off x="5911098" y="4800301"/>
              <a:ext cx="101934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Subcutaneous emphysema</a:t>
              </a:r>
            </a:p>
          </p:txBody>
        </p:sp>
        <p:sp>
          <p:nvSpPr>
            <p:cNvPr id="34" name="TextBox 33">
              <a:extLst>
                <a:ext uri="{FF2B5EF4-FFF2-40B4-BE49-F238E27FC236}">
                  <a16:creationId xmlns:a16="http://schemas.microsoft.com/office/drawing/2014/main" id="{309CB493-07B9-41F9-A593-8A21C1A136B7}"/>
                </a:ext>
              </a:extLst>
            </p:cNvPr>
            <p:cNvSpPr txBox="1"/>
            <p:nvPr/>
          </p:nvSpPr>
          <p:spPr bwMode="auto">
            <a:xfrm>
              <a:off x="6617197" y="4800301"/>
              <a:ext cx="101934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Atrial</a:t>
              </a:r>
              <a:b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b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fibrillation</a:t>
              </a:r>
            </a:p>
          </p:txBody>
        </p:sp>
        <p:sp>
          <p:nvSpPr>
            <p:cNvPr id="35" name="TextBox 34">
              <a:extLst>
                <a:ext uri="{FF2B5EF4-FFF2-40B4-BE49-F238E27FC236}">
                  <a16:creationId xmlns:a16="http://schemas.microsoft.com/office/drawing/2014/main" id="{CFB588E2-922E-46FF-9E19-574F69A6B42F}"/>
                </a:ext>
              </a:extLst>
            </p:cNvPr>
            <p:cNvSpPr txBox="1"/>
            <p:nvPr/>
          </p:nvSpPr>
          <p:spPr bwMode="auto">
            <a:xfrm>
              <a:off x="7357378" y="4800301"/>
              <a:ext cx="71905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Cough</a:t>
              </a:r>
            </a:p>
          </p:txBody>
        </p:sp>
        <p:sp>
          <p:nvSpPr>
            <p:cNvPr id="36" name="TextBox 35">
              <a:extLst>
                <a:ext uri="{FF2B5EF4-FFF2-40B4-BE49-F238E27FC236}">
                  <a16:creationId xmlns:a16="http://schemas.microsoft.com/office/drawing/2014/main" id="{22941D32-F964-442C-875E-E67F0747358B}"/>
                </a:ext>
              </a:extLst>
            </p:cNvPr>
            <p:cNvSpPr txBox="1"/>
            <p:nvPr/>
          </p:nvSpPr>
          <p:spPr bwMode="auto">
            <a:xfrm>
              <a:off x="8063477" y="4800301"/>
              <a:ext cx="71905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Pleural</a:t>
              </a:r>
              <a:b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b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effusion</a:t>
              </a:r>
            </a:p>
          </p:txBody>
        </p:sp>
        <p:sp>
          <p:nvSpPr>
            <p:cNvPr id="37" name="TextBox 36">
              <a:extLst>
                <a:ext uri="{FF2B5EF4-FFF2-40B4-BE49-F238E27FC236}">
                  <a16:creationId xmlns:a16="http://schemas.microsoft.com/office/drawing/2014/main" id="{BF43A104-8AEC-4B3E-AD0E-4DC563FFFC5C}"/>
                </a:ext>
              </a:extLst>
            </p:cNvPr>
            <p:cNvSpPr txBox="1"/>
            <p:nvPr/>
          </p:nvSpPr>
          <p:spPr bwMode="auto">
            <a:xfrm>
              <a:off x="8735055" y="4800301"/>
              <a:ext cx="71905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Nausea</a:t>
              </a:r>
            </a:p>
          </p:txBody>
        </p:sp>
        <p:sp>
          <p:nvSpPr>
            <p:cNvPr id="38" name="TextBox 37">
              <a:extLst>
                <a:ext uri="{FF2B5EF4-FFF2-40B4-BE49-F238E27FC236}">
                  <a16:creationId xmlns:a16="http://schemas.microsoft.com/office/drawing/2014/main" id="{F88D678B-D342-468F-AC87-E9C61F2DB2B8}"/>
                </a:ext>
              </a:extLst>
            </p:cNvPr>
            <p:cNvSpPr txBox="1"/>
            <p:nvPr/>
          </p:nvSpPr>
          <p:spPr bwMode="auto">
            <a:xfrm>
              <a:off x="9391491" y="4800301"/>
              <a:ext cx="71905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Dyspnea</a:t>
              </a:r>
            </a:p>
          </p:txBody>
        </p:sp>
        <p:sp>
          <p:nvSpPr>
            <p:cNvPr id="39" name="TextBox 38">
              <a:extLst>
                <a:ext uri="{FF2B5EF4-FFF2-40B4-BE49-F238E27FC236}">
                  <a16:creationId xmlns:a16="http://schemas.microsoft.com/office/drawing/2014/main" id="{CEF3C3F3-DAA3-4564-A2FF-3FD7CFEE7CCD}"/>
                </a:ext>
              </a:extLst>
            </p:cNvPr>
            <p:cNvSpPr txBox="1"/>
            <p:nvPr/>
          </p:nvSpPr>
          <p:spPr bwMode="auto">
            <a:xfrm>
              <a:off x="9945044" y="4800301"/>
              <a:ext cx="81935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Pulmonary</a:t>
              </a:r>
              <a:b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b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fistula</a:t>
              </a:r>
            </a:p>
          </p:txBody>
        </p:sp>
        <p:sp>
          <p:nvSpPr>
            <p:cNvPr id="40" name="TextBox 39">
              <a:extLst>
                <a:ext uri="{FF2B5EF4-FFF2-40B4-BE49-F238E27FC236}">
                  <a16:creationId xmlns:a16="http://schemas.microsoft.com/office/drawing/2014/main" id="{34331FEB-5FFD-452F-80C5-2703AA70492D}"/>
                </a:ext>
              </a:extLst>
            </p:cNvPr>
            <p:cNvSpPr txBox="1"/>
            <p:nvPr/>
          </p:nvSpPr>
          <p:spPr bwMode="auto">
            <a:xfrm>
              <a:off x="10664098" y="4800301"/>
              <a:ext cx="89584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Non-cardiac chest pain</a:t>
              </a:r>
            </a:p>
          </p:txBody>
        </p:sp>
      </p:grpSp>
      <p:grpSp>
        <p:nvGrpSpPr>
          <p:cNvPr id="47" name="Group 46">
            <a:extLst>
              <a:ext uri="{FF2B5EF4-FFF2-40B4-BE49-F238E27FC236}">
                <a16:creationId xmlns:a16="http://schemas.microsoft.com/office/drawing/2014/main" id="{0D93EB4E-2529-4CCD-9191-58921199D4FE}"/>
              </a:ext>
            </a:extLst>
          </p:cNvPr>
          <p:cNvGrpSpPr/>
          <p:nvPr/>
        </p:nvGrpSpPr>
        <p:grpSpPr>
          <a:xfrm>
            <a:off x="1155769" y="1970991"/>
            <a:ext cx="124473" cy="3138029"/>
            <a:chOff x="1165929" y="1656358"/>
            <a:chExt cx="572526" cy="3138029"/>
          </a:xfrm>
        </p:grpSpPr>
        <p:cxnSp>
          <p:nvCxnSpPr>
            <p:cNvPr id="41" name="Straight Connector 40">
              <a:extLst>
                <a:ext uri="{FF2B5EF4-FFF2-40B4-BE49-F238E27FC236}">
                  <a16:creationId xmlns:a16="http://schemas.microsoft.com/office/drawing/2014/main" id="{564D8184-7CC0-4499-9FCB-927BAE9F4F57}"/>
                </a:ext>
              </a:extLst>
            </p:cNvPr>
            <p:cNvCxnSpPr>
              <a:cxnSpLocks/>
            </p:cNvCxnSpPr>
            <p:nvPr/>
          </p:nvCxnSpPr>
          <p:spPr bwMode="auto">
            <a:xfrm>
              <a:off x="1165929" y="1656358"/>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1DD24C5-8E75-478A-B4F9-51FFFC9538E5}"/>
                </a:ext>
              </a:extLst>
            </p:cNvPr>
            <p:cNvCxnSpPr>
              <a:cxnSpLocks/>
            </p:cNvCxnSpPr>
            <p:nvPr/>
          </p:nvCxnSpPr>
          <p:spPr bwMode="auto">
            <a:xfrm>
              <a:off x="1165929" y="2284784"/>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1E7CE7F-FBB6-4A68-BEDD-160A33071B18}"/>
                </a:ext>
              </a:extLst>
            </p:cNvPr>
            <p:cNvCxnSpPr>
              <a:cxnSpLocks/>
            </p:cNvCxnSpPr>
            <p:nvPr/>
          </p:nvCxnSpPr>
          <p:spPr bwMode="auto">
            <a:xfrm>
              <a:off x="1165929" y="2913100"/>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F17CFD3-5380-49B4-AD5C-48CB7A17BF1E}"/>
                </a:ext>
              </a:extLst>
            </p:cNvPr>
            <p:cNvCxnSpPr>
              <a:cxnSpLocks/>
            </p:cNvCxnSpPr>
            <p:nvPr/>
          </p:nvCxnSpPr>
          <p:spPr bwMode="auto">
            <a:xfrm>
              <a:off x="1165929" y="3537774"/>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030E994-8759-4F50-883B-78EFF80007E2}"/>
                </a:ext>
              </a:extLst>
            </p:cNvPr>
            <p:cNvCxnSpPr>
              <a:cxnSpLocks/>
            </p:cNvCxnSpPr>
            <p:nvPr/>
          </p:nvCxnSpPr>
          <p:spPr bwMode="auto">
            <a:xfrm>
              <a:off x="1165929" y="4167306"/>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48A66B3-4D0A-4F6E-BED5-2889235B7D3C}"/>
                </a:ext>
              </a:extLst>
            </p:cNvPr>
            <p:cNvCxnSpPr>
              <a:cxnSpLocks/>
            </p:cNvCxnSpPr>
            <p:nvPr/>
          </p:nvCxnSpPr>
          <p:spPr bwMode="auto">
            <a:xfrm>
              <a:off x="1165929" y="4794387"/>
              <a:ext cx="572526" cy="0"/>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C79A4927-9DE1-4CA2-B949-2494708402F3}"/>
              </a:ext>
            </a:extLst>
          </p:cNvPr>
          <p:cNvGrpSpPr/>
          <p:nvPr/>
        </p:nvGrpSpPr>
        <p:grpSpPr>
          <a:xfrm>
            <a:off x="2035399" y="5111546"/>
            <a:ext cx="8695124" cy="45719"/>
            <a:chOff x="2035399" y="4784213"/>
            <a:chExt cx="8695124" cy="169279"/>
          </a:xfrm>
        </p:grpSpPr>
        <p:grpSp>
          <p:nvGrpSpPr>
            <p:cNvPr id="48" name="Group 47">
              <a:extLst>
                <a:ext uri="{FF2B5EF4-FFF2-40B4-BE49-F238E27FC236}">
                  <a16:creationId xmlns:a16="http://schemas.microsoft.com/office/drawing/2014/main" id="{72CF97C3-6C9A-4F5A-BD58-E3000C391167}"/>
                </a:ext>
              </a:extLst>
            </p:cNvPr>
            <p:cNvGrpSpPr/>
            <p:nvPr/>
          </p:nvGrpSpPr>
          <p:grpSpPr>
            <a:xfrm rot="5400000">
              <a:off x="3654628" y="3164984"/>
              <a:ext cx="146305" cy="3384763"/>
              <a:chOff x="1165929" y="1656358"/>
              <a:chExt cx="572526" cy="3138029"/>
            </a:xfrm>
          </p:grpSpPr>
          <p:cxnSp>
            <p:nvCxnSpPr>
              <p:cNvPr id="49" name="Straight Connector 48">
                <a:extLst>
                  <a:ext uri="{FF2B5EF4-FFF2-40B4-BE49-F238E27FC236}">
                    <a16:creationId xmlns:a16="http://schemas.microsoft.com/office/drawing/2014/main" id="{91554AAB-F295-47CE-82A6-140E4C50CD0D}"/>
                  </a:ext>
                </a:extLst>
              </p:cNvPr>
              <p:cNvCxnSpPr>
                <a:cxnSpLocks/>
              </p:cNvCxnSpPr>
              <p:nvPr/>
            </p:nvCxnSpPr>
            <p:spPr bwMode="auto">
              <a:xfrm>
                <a:off x="1165929" y="1656358"/>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374131B-1AFA-4195-837A-F9D0637DFF18}"/>
                  </a:ext>
                </a:extLst>
              </p:cNvPr>
              <p:cNvCxnSpPr>
                <a:cxnSpLocks/>
              </p:cNvCxnSpPr>
              <p:nvPr/>
            </p:nvCxnSpPr>
            <p:spPr bwMode="auto">
              <a:xfrm>
                <a:off x="1165929" y="2284784"/>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B903D8E0-0F9C-41BC-8BBF-39F93E41149B}"/>
                  </a:ext>
                </a:extLst>
              </p:cNvPr>
              <p:cNvCxnSpPr>
                <a:cxnSpLocks/>
              </p:cNvCxnSpPr>
              <p:nvPr/>
            </p:nvCxnSpPr>
            <p:spPr bwMode="auto">
              <a:xfrm>
                <a:off x="1165929" y="2913100"/>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85A75C2-4983-49C5-B703-7D295E53FC43}"/>
                  </a:ext>
                </a:extLst>
              </p:cNvPr>
              <p:cNvCxnSpPr>
                <a:cxnSpLocks/>
              </p:cNvCxnSpPr>
              <p:nvPr/>
            </p:nvCxnSpPr>
            <p:spPr bwMode="auto">
              <a:xfrm>
                <a:off x="1165929" y="3537774"/>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2FEFA65-7996-4E98-BCF2-C3CB2B77305C}"/>
                  </a:ext>
                </a:extLst>
              </p:cNvPr>
              <p:cNvCxnSpPr>
                <a:cxnSpLocks/>
              </p:cNvCxnSpPr>
              <p:nvPr/>
            </p:nvCxnSpPr>
            <p:spPr bwMode="auto">
              <a:xfrm>
                <a:off x="1165929" y="4167306"/>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3290A1D-887A-4C02-9B72-9FC3C4CF483B}"/>
                  </a:ext>
                </a:extLst>
              </p:cNvPr>
              <p:cNvCxnSpPr>
                <a:cxnSpLocks/>
              </p:cNvCxnSpPr>
              <p:nvPr/>
            </p:nvCxnSpPr>
            <p:spPr bwMode="auto">
              <a:xfrm>
                <a:off x="1165929" y="4794387"/>
                <a:ext cx="57252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180AAD69-554A-4E66-9AB7-E5BB5CD41819}"/>
                </a:ext>
              </a:extLst>
            </p:cNvPr>
            <p:cNvGrpSpPr/>
            <p:nvPr/>
          </p:nvGrpSpPr>
          <p:grpSpPr>
            <a:xfrm rot="5400000">
              <a:off x="8310613" y="2533583"/>
              <a:ext cx="169279" cy="4670540"/>
              <a:chOff x="1165929" y="392543"/>
              <a:chExt cx="572532" cy="4401844"/>
            </a:xfrm>
          </p:grpSpPr>
          <p:cxnSp>
            <p:nvCxnSpPr>
              <p:cNvPr id="56" name="Straight Connector 55">
                <a:extLst>
                  <a:ext uri="{FF2B5EF4-FFF2-40B4-BE49-F238E27FC236}">
                    <a16:creationId xmlns:a16="http://schemas.microsoft.com/office/drawing/2014/main" id="{3BCE8C98-1BCD-49AF-BB56-8C7EFE86FB6C}"/>
                  </a:ext>
                </a:extLst>
              </p:cNvPr>
              <p:cNvCxnSpPr>
                <a:cxnSpLocks/>
              </p:cNvCxnSpPr>
              <p:nvPr/>
            </p:nvCxnSpPr>
            <p:spPr bwMode="auto">
              <a:xfrm>
                <a:off x="1165929" y="1656358"/>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3B79025-3EBD-43F6-9F37-AB5EAEA2AD08}"/>
                  </a:ext>
                </a:extLst>
              </p:cNvPr>
              <p:cNvCxnSpPr>
                <a:cxnSpLocks/>
              </p:cNvCxnSpPr>
              <p:nvPr/>
            </p:nvCxnSpPr>
            <p:spPr bwMode="auto">
              <a:xfrm>
                <a:off x="1165929" y="2284784"/>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C015C9E-341B-45F9-996A-2638F403802C}"/>
                  </a:ext>
                </a:extLst>
              </p:cNvPr>
              <p:cNvCxnSpPr>
                <a:cxnSpLocks/>
              </p:cNvCxnSpPr>
              <p:nvPr/>
            </p:nvCxnSpPr>
            <p:spPr bwMode="auto">
              <a:xfrm>
                <a:off x="1165929" y="2913100"/>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83A8EE6-6EC3-4C8F-9937-04CBCA374A41}"/>
                  </a:ext>
                </a:extLst>
              </p:cNvPr>
              <p:cNvCxnSpPr>
                <a:cxnSpLocks/>
              </p:cNvCxnSpPr>
              <p:nvPr/>
            </p:nvCxnSpPr>
            <p:spPr bwMode="auto">
              <a:xfrm>
                <a:off x="1165929" y="3537774"/>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919C6651-A7AA-4AF2-B57D-61C9EA4EA912}"/>
                  </a:ext>
                </a:extLst>
              </p:cNvPr>
              <p:cNvCxnSpPr>
                <a:cxnSpLocks/>
              </p:cNvCxnSpPr>
              <p:nvPr/>
            </p:nvCxnSpPr>
            <p:spPr bwMode="auto">
              <a:xfrm>
                <a:off x="1165929" y="4167306"/>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EB58EFB-1B32-453F-B06B-8DFE91B4C9EC}"/>
                  </a:ext>
                </a:extLst>
              </p:cNvPr>
              <p:cNvCxnSpPr>
                <a:cxnSpLocks/>
              </p:cNvCxnSpPr>
              <p:nvPr/>
            </p:nvCxnSpPr>
            <p:spPr bwMode="auto">
              <a:xfrm>
                <a:off x="1165929" y="4794387"/>
                <a:ext cx="57252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FB5EB10-2C81-4596-A1B1-803980793034}"/>
                  </a:ext>
                </a:extLst>
              </p:cNvPr>
              <p:cNvCxnSpPr>
                <a:cxnSpLocks/>
              </p:cNvCxnSpPr>
              <p:nvPr/>
            </p:nvCxnSpPr>
            <p:spPr bwMode="auto">
              <a:xfrm>
                <a:off x="1165932" y="1009630"/>
                <a:ext cx="572525"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463A93B-1EA2-45D6-B64C-2FE29EB39259}"/>
                  </a:ext>
                </a:extLst>
              </p:cNvPr>
              <p:cNvCxnSpPr>
                <a:cxnSpLocks/>
              </p:cNvCxnSpPr>
              <p:nvPr/>
            </p:nvCxnSpPr>
            <p:spPr bwMode="auto">
              <a:xfrm>
                <a:off x="1165936" y="392543"/>
                <a:ext cx="57252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5" name="Freeform: Shape 64">
            <a:extLst>
              <a:ext uri="{FF2B5EF4-FFF2-40B4-BE49-F238E27FC236}">
                <a16:creationId xmlns:a16="http://schemas.microsoft.com/office/drawing/2014/main" id="{A74477E5-D3EB-455E-B45A-D84E99480CD4}"/>
              </a:ext>
            </a:extLst>
          </p:cNvPr>
          <p:cNvSpPr/>
          <p:nvPr/>
        </p:nvSpPr>
        <p:spPr bwMode="auto">
          <a:xfrm>
            <a:off x="1270000" y="1982566"/>
            <a:ext cx="10041467" cy="3132667"/>
          </a:xfrm>
          <a:custGeom>
            <a:avLst/>
            <a:gdLst>
              <a:gd name="connsiteX0" fmla="*/ 0 w 10041467"/>
              <a:gd name="connsiteY0" fmla="*/ 0 h 3132667"/>
              <a:gd name="connsiteX1" fmla="*/ 0 w 10041467"/>
              <a:gd name="connsiteY1" fmla="*/ 3132667 h 3132667"/>
              <a:gd name="connsiteX2" fmla="*/ 10041467 w 10041467"/>
              <a:gd name="connsiteY2" fmla="*/ 3132667 h 3132667"/>
            </a:gdLst>
            <a:ahLst/>
            <a:cxnLst>
              <a:cxn ang="0">
                <a:pos x="connsiteX0" y="connsiteY0"/>
              </a:cxn>
              <a:cxn ang="0">
                <a:pos x="connsiteX1" y="connsiteY1"/>
              </a:cxn>
              <a:cxn ang="0">
                <a:pos x="connsiteX2" y="connsiteY2"/>
              </a:cxn>
            </a:cxnLst>
            <a:rect l="l" t="t" r="r" b="b"/>
            <a:pathLst>
              <a:path w="10041467" h="3132667">
                <a:moveTo>
                  <a:pt x="0" y="0"/>
                </a:moveTo>
                <a:lnTo>
                  <a:pt x="0" y="3132667"/>
                </a:lnTo>
                <a:lnTo>
                  <a:pt x="10041467" y="3132667"/>
                </a:lnTo>
              </a:path>
            </a:pathLst>
          </a:custGeom>
          <a:noFill/>
          <a:ln w="28575">
            <a:solidFill>
              <a:schemeClr val="bg1"/>
            </a:solidFill>
            <a:miter lim="800000"/>
            <a:headEnd/>
            <a:tailEnd/>
          </a:ln>
        </p:spPr>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Arial"/>
              <a:ea typeface="+mj-ea"/>
              <a:cs typeface="+mj-cs"/>
              <a:sym typeface="Helvetica"/>
            </a:endParaRPr>
          </a:p>
        </p:txBody>
      </p:sp>
      <p:sp>
        <p:nvSpPr>
          <p:cNvPr id="69" name="Rectangle 68">
            <a:extLst>
              <a:ext uri="{FF2B5EF4-FFF2-40B4-BE49-F238E27FC236}">
                <a16:creationId xmlns:a16="http://schemas.microsoft.com/office/drawing/2014/main" id="{5A778FDA-EBB6-4522-9E7A-7126EDAB0004}"/>
              </a:ext>
            </a:extLst>
          </p:cNvPr>
          <p:cNvSpPr/>
          <p:nvPr/>
        </p:nvSpPr>
        <p:spPr bwMode="auto">
          <a:xfrm>
            <a:off x="1503680" y="3606473"/>
            <a:ext cx="232235" cy="252685"/>
          </a:xfrm>
          <a:prstGeom prst="rect">
            <a:avLst/>
          </a:prstGeom>
          <a:pattFill prst="dkUpDiag">
            <a:fgClr>
              <a:schemeClr val="accent1"/>
            </a:fgClr>
            <a:bgClr>
              <a:schemeClr val="tx1"/>
            </a:bgClr>
          </a:patt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70" name="Rectangle 69">
            <a:extLst>
              <a:ext uri="{FF2B5EF4-FFF2-40B4-BE49-F238E27FC236}">
                <a16:creationId xmlns:a16="http://schemas.microsoft.com/office/drawing/2014/main" id="{774AA655-E6A7-4855-AA0E-4D82694D0A5F}"/>
              </a:ext>
            </a:extLst>
          </p:cNvPr>
          <p:cNvSpPr/>
          <p:nvPr/>
        </p:nvSpPr>
        <p:spPr bwMode="auto">
          <a:xfrm>
            <a:off x="1502030" y="3857879"/>
            <a:ext cx="235327" cy="1251139"/>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72" name="Rectangle 71">
            <a:extLst>
              <a:ext uri="{FF2B5EF4-FFF2-40B4-BE49-F238E27FC236}">
                <a16:creationId xmlns:a16="http://schemas.microsoft.com/office/drawing/2014/main" id="{0D940DE5-E558-47DA-A0D3-4ADB8F35D82C}"/>
              </a:ext>
            </a:extLst>
          </p:cNvPr>
          <p:cNvSpPr/>
          <p:nvPr/>
        </p:nvSpPr>
        <p:spPr bwMode="auto">
          <a:xfrm>
            <a:off x="1739351" y="3857879"/>
            <a:ext cx="235327" cy="1251139"/>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73" name="Rectangle 72">
            <a:extLst>
              <a:ext uri="{FF2B5EF4-FFF2-40B4-BE49-F238E27FC236}">
                <a16:creationId xmlns:a16="http://schemas.microsoft.com/office/drawing/2014/main" id="{02BE42E1-664E-4001-9375-CC64FD5A97C2}"/>
              </a:ext>
            </a:extLst>
          </p:cNvPr>
          <p:cNvSpPr/>
          <p:nvPr/>
        </p:nvSpPr>
        <p:spPr bwMode="auto">
          <a:xfrm>
            <a:off x="1737357" y="3606473"/>
            <a:ext cx="239315" cy="247115"/>
          </a:xfrm>
          <a:prstGeom prst="rect">
            <a:avLst/>
          </a:prstGeom>
          <a:pattFill prst="dkUpDiag">
            <a:fgClr>
              <a:schemeClr val="accent3"/>
            </a:fgClr>
            <a:bgClr>
              <a:schemeClr val="tx1"/>
            </a:bgClr>
          </a:patt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75" name="Rectangle 74">
            <a:extLst>
              <a:ext uri="{FF2B5EF4-FFF2-40B4-BE49-F238E27FC236}">
                <a16:creationId xmlns:a16="http://schemas.microsoft.com/office/drawing/2014/main" id="{3AECEE59-4726-4E1E-9E95-1456507D5559}"/>
              </a:ext>
            </a:extLst>
          </p:cNvPr>
          <p:cNvSpPr/>
          <p:nvPr/>
        </p:nvSpPr>
        <p:spPr bwMode="auto">
          <a:xfrm>
            <a:off x="2158757" y="4098112"/>
            <a:ext cx="232235" cy="133233"/>
          </a:xfrm>
          <a:prstGeom prst="rect">
            <a:avLst/>
          </a:prstGeom>
          <a:pattFill prst="dkUpDiag">
            <a:fgClr>
              <a:schemeClr val="accent1"/>
            </a:fgClr>
            <a:bgClr>
              <a:schemeClr val="tx1"/>
            </a:bgClr>
          </a:patt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76" name="Rectangle 75">
            <a:extLst>
              <a:ext uri="{FF2B5EF4-FFF2-40B4-BE49-F238E27FC236}">
                <a16:creationId xmlns:a16="http://schemas.microsoft.com/office/drawing/2014/main" id="{B2E66DBD-2DF3-481F-90F9-42C7FD59319D}"/>
              </a:ext>
            </a:extLst>
          </p:cNvPr>
          <p:cNvSpPr/>
          <p:nvPr/>
        </p:nvSpPr>
        <p:spPr bwMode="auto">
          <a:xfrm>
            <a:off x="2157107" y="4231313"/>
            <a:ext cx="235327" cy="877705"/>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77" name="Rectangle 76">
            <a:extLst>
              <a:ext uri="{FF2B5EF4-FFF2-40B4-BE49-F238E27FC236}">
                <a16:creationId xmlns:a16="http://schemas.microsoft.com/office/drawing/2014/main" id="{5FE8C2EB-454E-4F10-9369-015ABF75E53D}"/>
              </a:ext>
            </a:extLst>
          </p:cNvPr>
          <p:cNvSpPr/>
          <p:nvPr/>
        </p:nvSpPr>
        <p:spPr bwMode="auto">
          <a:xfrm>
            <a:off x="2394416" y="3105385"/>
            <a:ext cx="235327" cy="2003633"/>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78" name="Rectangle 77">
            <a:extLst>
              <a:ext uri="{FF2B5EF4-FFF2-40B4-BE49-F238E27FC236}">
                <a16:creationId xmlns:a16="http://schemas.microsoft.com/office/drawing/2014/main" id="{D4194551-D0B2-4D4E-98F2-3842DBDEE31D}"/>
              </a:ext>
            </a:extLst>
          </p:cNvPr>
          <p:cNvSpPr/>
          <p:nvPr/>
        </p:nvSpPr>
        <p:spPr bwMode="auto">
          <a:xfrm>
            <a:off x="2838925" y="4098112"/>
            <a:ext cx="232235" cy="133233"/>
          </a:xfrm>
          <a:prstGeom prst="rect">
            <a:avLst/>
          </a:prstGeom>
          <a:pattFill prst="dkUpDiag">
            <a:fgClr>
              <a:schemeClr val="accent1"/>
            </a:fgClr>
            <a:bgClr>
              <a:schemeClr val="tx1"/>
            </a:bgClr>
          </a:patt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79" name="Rectangle 78">
            <a:extLst>
              <a:ext uri="{FF2B5EF4-FFF2-40B4-BE49-F238E27FC236}">
                <a16:creationId xmlns:a16="http://schemas.microsoft.com/office/drawing/2014/main" id="{BF4C6528-5F96-4FB3-AD1D-561AAB81473D}"/>
              </a:ext>
            </a:extLst>
          </p:cNvPr>
          <p:cNvSpPr/>
          <p:nvPr/>
        </p:nvSpPr>
        <p:spPr bwMode="auto">
          <a:xfrm>
            <a:off x="2837275" y="4231313"/>
            <a:ext cx="235327" cy="877705"/>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80" name="Rectangle 79">
            <a:extLst>
              <a:ext uri="{FF2B5EF4-FFF2-40B4-BE49-F238E27FC236}">
                <a16:creationId xmlns:a16="http://schemas.microsoft.com/office/drawing/2014/main" id="{47E2411E-5DEF-49C1-BB43-B8CE06A90783}"/>
              </a:ext>
            </a:extLst>
          </p:cNvPr>
          <p:cNvSpPr/>
          <p:nvPr/>
        </p:nvSpPr>
        <p:spPr bwMode="auto">
          <a:xfrm>
            <a:off x="3074446" y="4353233"/>
            <a:ext cx="235327" cy="755785"/>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81" name="Rectangle 80">
            <a:extLst>
              <a:ext uri="{FF2B5EF4-FFF2-40B4-BE49-F238E27FC236}">
                <a16:creationId xmlns:a16="http://schemas.microsoft.com/office/drawing/2014/main" id="{DB4AAA5D-7554-4062-A1B6-A6B673670A2A}"/>
              </a:ext>
            </a:extLst>
          </p:cNvPr>
          <p:cNvSpPr/>
          <p:nvPr/>
        </p:nvSpPr>
        <p:spPr bwMode="auto">
          <a:xfrm>
            <a:off x="3497278" y="4481939"/>
            <a:ext cx="235327" cy="627079"/>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82" name="Rectangle 81">
            <a:extLst>
              <a:ext uri="{FF2B5EF4-FFF2-40B4-BE49-F238E27FC236}">
                <a16:creationId xmlns:a16="http://schemas.microsoft.com/office/drawing/2014/main" id="{B2112BFA-1A37-45C1-9063-89FEAE50C214}"/>
              </a:ext>
            </a:extLst>
          </p:cNvPr>
          <p:cNvSpPr/>
          <p:nvPr/>
        </p:nvSpPr>
        <p:spPr bwMode="auto">
          <a:xfrm>
            <a:off x="3734449" y="4611187"/>
            <a:ext cx="235327" cy="497831"/>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83" name="Rectangle 82">
            <a:extLst>
              <a:ext uri="{FF2B5EF4-FFF2-40B4-BE49-F238E27FC236}">
                <a16:creationId xmlns:a16="http://schemas.microsoft.com/office/drawing/2014/main" id="{344B4D25-2E25-479D-B4E3-606CE4467632}"/>
              </a:ext>
            </a:extLst>
          </p:cNvPr>
          <p:cNvSpPr/>
          <p:nvPr/>
        </p:nvSpPr>
        <p:spPr bwMode="auto">
          <a:xfrm>
            <a:off x="4168169" y="4481939"/>
            <a:ext cx="235327" cy="627079"/>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84" name="Rectangle 83">
            <a:extLst>
              <a:ext uri="{FF2B5EF4-FFF2-40B4-BE49-F238E27FC236}">
                <a16:creationId xmlns:a16="http://schemas.microsoft.com/office/drawing/2014/main" id="{2A2D1068-EF6A-4278-9E51-199A623DDFF6}"/>
              </a:ext>
            </a:extLst>
          </p:cNvPr>
          <p:cNvSpPr/>
          <p:nvPr/>
        </p:nvSpPr>
        <p:spPr bwMode="auto">
          <a:xfrm>
            <a:off x="4405340" y="4847408"/>
            <a:ext cx="235327" cy="261610"/>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85" name="Rectangle 84">
            <a:extLst>
              <a:ext uri="{FF2B5EF4-FFF2-40B4-BE49-F238E27FC236}">
                <a16:creationId xmlns:a16="http://schemas.microsoft.com/office/drawing/2014/main" id="{4F285A23-7828-4E15-B6B3-1D05519066F9}"/>
              </a:ext>
            </a:extLst>
          </p:cNvPr>
          <p:cNvSpPr/>
          <p:nvPr/>
        </p:nvSpPr>
        <p:spPr bwMode="auto">
          <a:xfrm>
            <a:off x="4830858" y="4472333"/>
            <a:ext cx="232235" cy="252685"/>
          </a:xfrm>
          <a:prstGeom prst="rect">
            <a:avLst/>
          </a:prstGeom>
          <a:pattFill prst="dkUpDiag">
            <a:fgClr>
              <a:schemeClr val="accent1"/>
            </a:fgClr>
            <a:bgClr>
              <a:schemeClr val="tx1"/>
            </a:bgClr>
          </a:patt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86" name="Rectangle 85">
            <a:extLst>
              <a:ext uri="{FF2B5EF4-FFF2-40B4-BE49-F238E27FC236}">
                <a16:creationId xmlns:a16="http://schemas.microsoft.com/office/drawing/2014/main" id="{1D314856-6214-4912-841D-1DF4AF3F3092}"/>
              </a:ext>
            </a:extLst>
          </p:cNvPr>
          <p:cNvSpPr/>
          <p:nvPr/>
        </p:nvSpPr>
        <p:spPr bwMode="auto">
          <a:xfrm>
            <a:off x="4829208" y="4726587"/>
            <a:ext cx="235327" cy="382431"/>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87" name="Rectangle 86">
            <a:extLst>
              <a:ext uri="{FF2B5EF4-FFF2-40B4-BE49-F238E27FC236}">
                <a16:creationId xmlns:a16="http://schemas.microsoft.com/office/drawing/2014/main" id="{49E8014D-D9EB-4300-93B7-A705366E3201}"/>
              </a:ext>
            </a:extLst>
          </p:cNvPr>
          <p:cNvSpPr/>
          <p:nvPr/>
        </p:nvSpPr>
        <p:spPr bwMode="auto">
          <a:xfrm>
            <a:off x="5066529" y="4724073"/>
            <a:ext cx="235327" cy="384945"/>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88" name="Rectangle 87">
            <a:extLst>
              <a:ext uri="{FF2B5EF4-FFF2-40B4-BE49-F238E27FC236}">
                <a16:creationId xmlns:a16="http://schemas.microsoft.com/office/drawing/2014/main" id="{F8CC5098-E5EE-4A2C-A9DE-FB8DE36F0DB3}"/>
              </a:ext>
            </a:extLst>
          </p:cNvPr>
          <p:cNvSpPr/>
          <p:nvPr/>
        </p:nvSpPr>
        <p:spPr bwMode="auto">
          <a:xfrm>
            <a:off x="5064535" y="4353234"/>
            <a:ext cx="239315" cy="371660"/>
          </a:xfrm>
          <a:prstGeom prst="rect">
            <a:avLst/>
          </a:prstGeom>
          <a:pattFill prst="dkUpDiag">
            <a:fgClr>
              <a:schemeClr val="accent3"/>
            </a:fgClr>
            <a:bgClr>
              <a:schemeClr val="tx1"/>
            </a:bgClr>
          </a:patt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89" name="Rectangle 88">
            <a:extLst>
              <a:ext uri="{FF2B5EF4-FFF2-40B4-BE49-F238E27FC236}">
                <a16:creationId xmlns:a16="http://schemas.microsoft.com/office/drawing/2014/main" id="{4A84933A-7EF0-441E-9E77-9CD197136F3F}"/>
              </a:ext>
            </a:extLst>
          </p:cNvPr>
          <p:cNvSpPr/>
          <p:nvPr/>
        </p:nvSpPr>
        <p:spPr bwMode="auto">
          <a:xfrm>
            <a:off x="5501827" y="4611187"/>
            <a:ext cx="232235" cy="114237"/>
          </a:xfrm>
          <a:prstGeom prst="rect">
            <a:avLst/>
          </a:prstGeom>
          <a:pattFill prst="dkUpDiag">
            <a:fgClr>
              <a:schemeClr val="accent1"/>
            </a:fgClr>
            <a:bgClr>
              <a:schemeClr val="tx1"/>
            </a:bgClr>
          </a:patt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90" name="Rectangle 89">
            <a:extLst>
              <a:ext uri="{FF2B5EF4-FFF2-40B4-BE49-F238E27FC236}">
                <a16:creationId xmlns:a16="http://schemas.microsoft.com/office/drawing/2014/main" id="{734E1502-3B56-4877-9381-59DA928F9439}"/>
              </a:ext>
            </a:extLst>
          </p:cNvPr>
          <p:cNvSpPr/>
          <p:nvPr/>
        </p:nvSpPr>
        <p:spPr bwMode="auto">
          <a:xfrm>
            <a:off x="5500177" y="4724073"/>
            <a:ext cx="235327" cy="384945"/>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91" name="Rectangle 90">
            <a:extLst>
              <a:ext uri="{FF2B5EF4-FFF2-40B4-BE49-F238E27FC236}">
                <a16:creationId xmlns:a16="http://schemas.microsoft.com/office/drawing/2014/main" id="{3772E155-1832-4925-AD19-F3DF5D5967F3}"/>
              </a:ext>
            </a:extLst>
          </p:cNvPr>
          <p:cNvSpPr/>
          <p:nvPr/>
        </p:nvSpPr>
        <p:spPr bwMode="auto">
          <a:xfrm>
            <a:off x="5737498" y="4856333"/>
            <a:ext cx="235327" cy="252685"/>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92" name="Rectangle 91">
            <a:extLst>
              <a:ext uri="{FF2B5EF4-FFF2-40B4-BE49-F238E27FC236}">
                <a16:creationId xmlns:a16="http://schemas.microsoft.com/office/drawing/2014/main" id="{AA4BD862-627F-49FA-A961-965F25758A77}"/>
              </a:ext>
            </a:extLst>
          </p:cNvPr>
          <p:cNvSpPr/>
          <p:nvPr/>
        </p:nvSpPr>
        <p:spPr bwMode="auto">
          <a:xfrm>
            <a:off x="6170918" y="4724073"/>
            <a:ext cx="235327" cy="384945"/>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93" name="Rectangle 92">
            <a:extLst>
              <a:ext uri="{FF2B5EF4-FFF2-40B4-BE49-F238E27FC236}">
                <a16:creationId xmlns:a16="http://schemas.microsoft.com/office/drawing/2014/main" id="{60C7BCF4-E1EE-4ED3-85F1-E47A853CBFD1}"/>
              </a:ext>
            </a:extLst>
          </p:cNvPr>
          <p:cNvSpPr/>
          <p:nvPr/>
        </p:nvSpPr>
        <p:spPr bwMode="auto">
          <a:xfrm>
            <a:off x="6408239" y="4856333"/>
            <a:ext cx="235327" cy="252685"/>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94" name="Rectangle 93">
            <a:extLst>
              <a:ext uri="{FF2B5EF4-FFF2-40B4-BE49-F238E27FC236}">
                <a16:creationId xmlns:a16="http://schemas.microsoft.com/office/drawing/2014/main" id="{70150D84-2BA3-49F5-BF99-31C4281E1C20}"/>
              </a:ext>
            </a:extLst>
          </p:cNvPr>
          <p:cNvSpPr/>
          <p:nvPr/>
        </p:nvSpPr>
        <p:spPr bwMode="auto">
          <a:xfrm>
            <a:off x="6827270" y="4728772"/>
            <a:ext cx="232235" cy="127560"/>
          </a:xfrm>
          <a:prstGeom prst="rect">
            <a:avLst/>
          </a:prstGeom>
          <a:pattFill prst="dkUpDiag">
            <a:fgClr>
              <a:schemeClr val="accent1"/>
            </a:fgClr>
            <a:bgClr>
              <a:schemeClr val="tx1"/>
            </a:bgClr>
          </a:patt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95" name="Rectangle 94">
            <a:extLst>
              <a:ext uri="{FF2B5EF4-FFF2-40B4-BE49-F238E27FC236}">
                <a16:creationId xmlns:a16="http://schemas.microsoft.com/office/drawing/2014/main" id="{B866A1C0-8BB7-42D7-9A00-A61D4047909E}"/>
              </a:ext>
            </a:extLst>
          </p:cNvPr>
          <p:cNvSpPr/>
          <p:nvPr/>
        </p:nvSpPr>
        <p:spPr bwMode="auto">
          <a:xfrm>
            <a:off x="6825620" y="4856333"/>
            <a:ext cx="235327" cy="252685"/>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96" name="Rectangle 95">
            <a:extLst>
              <a:ext uri="{FF2B5EF4-FFF2-40B4-BE49-F238E27FC236}">
                <a16:creationId xmlns:a16="http://schemas.microsoft.com/office/drawing/2014/main" id="{178D282A-5703-444E-8D17-56E20BD25AD4}"/>
              </a:ext>
            </a:extLst>
          </p:cNvPr>
          <p:cNvSpPr/>
          <p:nvPr/>
        </p:nvSpPr>
        <p:spPr bwMode="auto">
          <a:xfrm>
            <a:off x="7062941" y="4731341"/>
            <a:ext cx="235327" cy="377678"/>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97" name="Rectangle 96">
            <a:extLst>
              <a:ext uri="{FF2B5EF4-FFF2-40B4-BE49-F238E27FC236}">
                <a16:creationId xmlns:a16="http://schemas.microsoft.com/office/drawing/2014/main" id="{2008770A-15CB-4C1C-B565-141648A51ED8}"/>
              </a:ext>
            </a:extLst>
          </p:cNvPr>
          <p:cNvSpPr/>
          <p:nvPr/>
        </p:nvSpPr>
        <p:spPr bwMode="auto">
          <a:xfrm>
            <a:off x="7506438" y="4847409"/>
            <a:ext cx="235327" cy="261610"/>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98" name="Rectangle 97">
            <a:extLst>
              <a:ext uri="{FF2B5EF4-FFF2-40B4-BE49-F238E27FC236}">
                <a16:creationId xmlns:a16="http://schemas.microsoft.com/office/drawing/2014/main" id="{217F7066-74A0-4AB2-A9EB-021DD11AD86B}"/>
              </a:ext>
            </a:extLst>
          </p:cNvPr>
          <p:cNvSpPr/>
          <p:nvPr/>
        </p:nvSpPr>
        <p:spPr bwMode="auto">
          <a:xfrm>
            <a:off x="7743759" y="4602153"/>
            <a:ext cx="235327" cy="506866"/>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99" name="Rectangle 98">
            <a:extLst>
              <a:ext uri="{FF2B5EF4-FFF2-40B4-BE49-F238E27FC236}">
                <a16:creationId xmlns:a16="http://schemas.microsoft.com/office/drawing/2014/main" id="{00120F5C-A5FA-484F-BDC7-810B83D2EEF7}"/>
              </a:ext>
            </a:extLst>
          </p:cNvPr>
          <p:cNvSpPr/>
          <p:nvPr/>
        </p:nvSpPr>
        <p:spPr bwMode="auto">
          <a:xfrm>
            <a:off x="8166856" y="4856332"/>
            <a:ext cx="235327" cy="252687"/>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100" name="Rectangle 99">
            <a:extLst>
              <a:ext uri="{FF2B5EF4-FFF2-40B4-BE49-F238E27FC236}">
                <a16:creationId xmlns:a16="http://schemas.microsoft.com/office/drawing/2014/main" id="{F45E0329-67FB-4C1B-8828-3A263E4F1BAC}"/>
              </a:ext>
            </a:extLst>
          </p:cNvPr>
          <p:cNvSpPr/>
          <p:nvPr/>
        </p:nvSpPr>
        <p:spPr bwMode="auto">
          <a:xfrm>
            <a:off x="8404177" y="4729153"/>
            <a:ext cx="235327" cy="379866"/>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101" name="Rectangle 100">
            <a:extLst>
              <a:ext uri="{FF2B5EF4-FFF2-40B4-BE49-F238E27FC236}">
                <a16:creationId xmlns:a16="http://schemas.microsoft.com/office/drawing/2014/main" id="{88302615-416F-4469-A27E-252005F82B9F}"/>
              </a:ext>
            </a:extLst>
          </p:cNvPr>
          <p:cNvSpPr/>
          <p:nvPr/>
        </p:nvSpPr>
        <p:spPr bwMode="auto">
          <a:xfrm>
            <a:off x="8843606" y="4983153"/>
            <a:ext cx="235327" cy="125866"/>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102" name="Rectangle 101">
            <a:extLst>
              <a:ext uri="{FF2B5EF4-FFF2-40B4-BE49-F238E27FC236}">
                <a16:creationId xmlns:a16="http://schemas.microsoft.com/office/drawing/2014/main" id="{873B9CA0-88FC-43FF-928B-7CCC8CBFF4BD}"/>
              </a:ext>
            </a:extLst>
          </p:cNvPr>
          <p:cNvSpPr/>
          <p:nvPr/>
        </p:nvSpPr>
        <p:spPr bwMode="auto">
          <a:xfrm>
            <a:off x="9075847" y="4731341"/>
            <a:ext cx="235327" cy="377678"/>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103" name="Rectangle 102">
            <a:extLst>
              <a:ext uri="{FF2B5EF4-FFF2-40B4-BE49-F238E27FC236}">
                <a16:creationId xmlns:a16="http://schemas.microsoft.com/office/drawing/2014/main" id="{7D1E1643-5DCD-41B3-9A88-3D594E44E0A9}"/>
              </a:ext>
            </a:extLst>
          </p:cNvPr>
          <p:cNvSpPr/>
          <p:nvPr/>
        </p:nvSpPr>
        <p:spPr bwMode="auto">
          <a:xfrm>
            <a:off x="9504305" y="4983153"/>
            <a:ext cx="235327" cy="125866"/>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104" name="Rectangle 103">
            <a:extLst>
              <a:ext uri="{FF2B5EF4-FFF2-40B4-BE49-F238E27FC236}">
                <a16:creationId xmlns:a16="http://schemas.microsoft.com/office/drawing/2014/main" id="{01C39D79-026F-4D34-A21B-C6289462E876}"/>
              </a:ext>
            </a:extLst>
          </p:cNvPr>
          <p:cNvSpPr/>
          <p:nvPr/>
        </p:nvSpPr>
        <p:spPr bwMode="auto">
          <a:xfrm>
            <a:off x="9736546" y="4602153"/>
            <a:ext cx="235327" cy="506866"/>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105" name="Rectangle 104">
            <a:extLst>
              <a:ext uri="{FF2B5EF4-FFF2-40B4-BE49-F238E27FC236}">
                <a16:creationId xmlns:a16="http://schemas.microsoft.com/office/drawing/2014/main" id="{2807EE19-7880-4BEB-925F-2023293877FD}"/>
              </a:ext>
            </a:extLst>
          </p:cNvPr>
          <p:cNvSpPr/>
          <p:nvPr/>
        </p:nvSpPr>
        <p:spPr bwMode="auto">
          <a:xfrm>
            <a:off x="10178860" y="4983153"/>
            <a:ext cx="235327" cy="125866"/>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106" name="Rectangle 105">
            <a:extLst>
              <a:ext uri="{FF2B5EF4-FFF2-40B4-BE49-F238E27FC236}">
                <a16:creationId xmlns:a16="http://schemas.microsoft.com/office/drawing/2014/main" id="{DF9898AC-C3C0-4836-89BE-105E52FD707C}"/>
              </a:ext>
            </a:extLst>
          </p:cNvPr>
          <p:cNvSpPr/>
          <p:nvPr/>
        </p:nvSpPr>
        <p:spPr bwMode="auto">
          <a:xfrm>
            <a:off x="10413783" y="4727032"/>
            <a:ext cx="239315" cy="384945"/>
          </a:xfrm>
          <a:prstGeom prst="rect">
            <a:avLst/>
          </a:prstGeom>
          <a:pattFill prst="dkUpDiag">
            <a:fgClr>
              <a:schemeClr val="accent3"/>
            </a:fgClr>
            <a:bgClr>
              <a:schemeClr val="tx1"/>
            </a:bgClr>
          </a:patt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107" name="Rectangle 106">
            <a:extLst>
              <a:ext uri="{FF2B5EF4-FFF2-40B4-BE49-F238E27FC236}">
                <a16:creationId xmlns:a16="http://schemas.microsoft.com/office/drawing/2014/main" id="{27B67E3D-C1C1-4DD5-BDC9-EBD9D35EBB67}"/>
              </a:ext>
            </a:extLst>
          </p:cNvPr>
          <p:cNvSpPr/>
          <p:nvPr/>
        </p:nvSpPr>
        <p:spPr bwMode="auto">
          <a:xfrm>
            <a:off x="10830110" y="4983153"/>
            <a:ext cx="235327" cy="125866"/>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108" name="Rectangle 107">
            <a:extLst>
              <a:ext uri="{FF2B5EF4-FFF2-40B4-BE49-F238E27FC236}">
                <a16:creationId xmlns:a16="http://schemas.microsoft.com/office/drawing/2014/main" id="{293FD3BB-3BD3-4081-AF11-D1BA6913A460}"/>
              </a:ext>
            </a:extLst>
          </p:cNvPr>
          <p:cNvSpPr/>
          <p:nvPr/>
        </p:nvSpPr>
        <p:spPr bwMode="auto">
          <a:xfrm>
            <a:off x="11062351" y="4731341"/>
            <a:ext cx="235327" cy="377678"/>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109" name="TextBox 108">
            <a:extLst>
              <a:ext uri="{FF2B5EF4-FFF2-40B4-BE49-F238E27FC236}">
                <a16:creationId xmlns:a16="http://schemas.microsoft.com/office/drawing/2014/main" id="{E948EA84-369A-4434-9B55-E58A036BC054}"/>
              </a:ext>
            </a:extLst>
          </p:cNvPr>
          <p:cNvSpPr txBox="1"/>
          <p:nvPr/>
        </p:nvSpPr>
        <p:spPr bwMode="auto">
          <a:xfrm>
            <a:off x="1430521" y="43280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10</a:t>
            </a:r>
          </a:p>
        </p:txBody>
      </p:sp>
      <p:sp>
        <p:nvSpPr>
          <p:cNvPr id="110" name="TextBox 109">
            <a:extLst>
              <a:ext uri="{FF2B5EF4-FFF2-40B4-BE49-F238E27FC236}">
                <a16:creationId xmlns:a16="http://schemas.microsoft.com/office/drawing/2014/main" id="{4E4BF87C-CB36-4C69-B2C8-3302EEE74088}"/>
              </a:ext>
            </a:extLst>
          </p:cNvPr>
          <p:cNvSpPr txBox="1"/>
          <p:nvPr/>
        </p:nvSpPr>
        <p:spPr bwMode="auto">
          <a:xfrm>
            <a:off x="1656811" y="43280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10</a:t>
            </a:r>
          </a:p>
        </p:txBody>
      </p:sp>
      <p:sp>
        <p:nvSpPr>
          <p:cNvPr id="111" name="TextBox 110">
            <a:extLst>
              <a:ext uri="{FF2B5EF4-FFF2-40B4-BE49-F238E27FC236}">
                <a16:creationId xmlns:a16="http://schemas.microsoft.com/office/drawing/2014/main" id="{5A7D336A-25A4-4AD2-BE02-2DC488A18102}"/>
              </a:ext>
            </a:extLst>
          </p:cNvPr>
          <p:cNvSpPr txBox="1"/>
          <p:nvPr/>
        </p:nvSpPr>
        <p:spPr bwMode="auto">
          <a:xfrm>
            <a:off x="2147728" y="453088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7</a:t>
            </a:r>
          </a:p>
        </p:txBody>
      </p:sp>
      <p:sp>
        <p:nvSpPr>
          <p:cNvPr id="112" name="TextBox 111">
            <a:extLst>
              <a:ext uri="{FF2B5EF4-FFF2-40B4-BE49-F238E27FC236}">
                <a16:creationId xmlns:a16="http://schemas.microsoft.com/office/drawing/2014/main" id="{9543BE79-F4F3-4B56-8446-FFC9208009C3}"/>
              </a:ext>
            </a:extLst>
          </p:cNvPr>
          <p:cNvSpPr txBox="1"/>
          <p:nvPr/>
        </p:nvSpPr>
        <p:spPr bwMode="auto">
          <a:xfrm>
            <a:off x="2330549" y="39655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16</a:t>
            </a:r>
          </a:p>
        </p:txBody>
      </p:sp>
      <p:sp>
        <p:nvSpPr>
          <p:cNvPr id="113" name="TextBox 112">
            <a:extLst>
              <a:ext uri="{FF2B5EF4-FFF2-40B4-BE49-F238E27FC236}">
                <a16:creationId xmlns:a16="http://schemas.microsoft.com/office/drawing/2014/main" id="{121E43F4-2F3E-4CB1-84B6-55B7FFE2C59E}"/>
              </a:ext>
            </a:extLst>
          </p:cNvPr>
          <p:cNvSpPr txBox="1"/>
          <p:nvPr/>
        </p:nvSpPr>
        <p:spPr bwMode="auto">
          <a:xfrm>
            <a:off x="1484793" y="357574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2</a:t>
            </a:r>
          </a:p>
        </p:txBody>
      </p:sp>
      <p:sp>
        <p:nvSpPr>
          <p:cNvPr id="114" name="TextBox 113">
            <a:extLst>
              <a:ext uri="{FF2B5EF4-FFF2-40B4-BE49-F238E27FC236}">
                <a16:creationId xmlns:a16="http://schemas.microsoft.com/office/drawing/2014/main" id="{0072DCE1-C8D7-4C84-BF47-D98D9A9CF1BE}"/>
              </a:ext>
            </a:extLst>
          </p:cNvPr>
          <p:cNvSpPr txBox="1"/>
          <p:nvPr/>
        </p:nvSpPr>
        <p:spPr bwMode="auto">
          <a:xfrm>
            <a:off x="1709894" y="357574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2</a:t>
            </a:r>
          </a:p>
        </p:txBody>
      </p:sp>
      <p:sp>
        <p:nvSpPr>
          <p:cNvPr id="115" name="TextBox 114">
            <a:extLst>
              <a:ext uri="{FF2B5EF4-FFF2-40B4-BE49-F238E27FC236}">
                <a16:creationId xmlns:a16="http://schemas.microsoft.com/office/drawing/2014/main" id="{33DB876C-1FF6-4CEA-990A-8D06D60EA059}"/>
              </a:ext>
            </a:extLst>
          </p:cNvPr>
          <p:cNvSpPr txBox="1"/>
          <p:nvPr/>
        </p:nvSpPr>
        <p:spPr bwMode="auto">
          <a:xfrm>
            <a:off x="2149708" y="401112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1</a:t>
            </a:r>
          </a:p>
        </p:txBody>
      </p:sp>
      <p:sp>
        <p:nvSpPr>
          <p:cNvPr id="116" name="TextBox 115">
            <a:extLst>
              <a:ext uri="{FF2B5EF4-FFF2-40B4-BE49-F238E27FC236}">
                <a16:creationId xmlns:a16="http://schemas.microsoft.com/office/drawing/2014/main" id="{5C7B6897-9546-408C-8D66-AC9B2659BCFD}"/>
              </a:ext>
            </a:extLst>
          </p:cNvPr>
          <p:cNvSpPr txBox="1"/>
          <p:nvPr/>
        </p:nvSpPr>
        <p:spPr bwMode="auto">
          <a:xfrm>
            <a:off x="2819089" y="40134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1</a:t>
            </a:r>
          </a:p>
        </p:txBody>
      </p:sp>
      <p:sp>
        <p:nvSpPr>
          <p:cNvPr id="117" name="TextBox 116">
            <a:extLst>
              <a:ext uri="{FF2B5EF4-FFF2-40B4-BE49-F238E27FC236}">
                <a16:creationId xmlns:a16="http://schemas.microsoft.com/office/drawing/2014/main" id="{F9853502-AD13-4D87-8B42-F5870C5D9459}"/>
              </a:ext>
            </a:extLst>
          </p:cNvPr>
          <p:cNvSpPr txBox="1"/>
          <p:nvPr/>
        </p:nvSpPr>
        <p:spPr bwMode="auto">
          <a:xfrm>
            <a:off x="2820908" y="451524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7</a:t>
            </a:r>
          </a:p>
        </p:txBody>
      </p:sp>
      <p:sp>
        <p:nvSpPr>
          <p:cNvPr id="118" name="TextBox 117">
            <a:extLst>
              <a:ext uri="{FF2B5EF4-FFF2-40B4-BE49-F238E27FC236}">
                <a16:creationId xmlns:a16="http://schemas.microsoft.com/office/drawing/2014/main" id="{1AABA466-0632-40CD-9E3D-4E998D58DEB0}"/>
              </a:ext>
            </a:extLst>
          </p:cNvPr>
          <p:cNvSpPr txBox="1"/>
          <p:nvPr/>
        </p:nvSpPr>
        <p:spPr bwMode="auto">
          <a:xfrm>
            <a:off x="3044886" y="459867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6</a:t>
            </a:r>
          </a:p>
        </p:txBody>
      </p:sp>
      <p:sp>
        <p:nvSpPr>
          <p:cNvPr id="119" name="TextBox 118">
            <a:extLst>
              <a:ext uri="{FF2B5EF4-FFF2-40B4-BE49-F238E27FC236}">
                <a16:creationId xmlns:a16="http://schemas.microsoft.com/office/drawing/2014/main" id="{C416CCF7-2287-465E-87AA-CACDD04641C0}"/>
              </a:ext>
            </a:extLst>
          </p:cNvPr>
          <p:cNvSpPr txBox="1"/>
          <p:nvPr/>
        </p:nvSpPr>
        <p:spPr bwMode="auto">
          <a:xfrm>
            <a:off x="3488956" y="462981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5</a:t>
            </a:r>
          </a:p>
        </p:txBody>
      </p:sp>
      <p:sp>
        <p:nvSpPr>
          <p:cNvPr id="120" name="TextBox 119">
            <a:extLst>
              <a:ext uri="{FF2B5EF4-FFF2-40B4-BE49-F238E27FC236}">
                <a16:creationId xmlns:a16="http://schemas.microsoft.com/office/drawing/2014/main" id="{D2FF5141-35E3-4585-A8A1-72FFA06CFADD}"/>
              </a:ext>
            </a:extLst>
          </p:cNvPr>
          <p:cNvSpPr txBox="1"/>
          <p:nvPr/>
        </p:nvSpPr>
        <p:spPr bwMode="auto">
          <a:xfrm>
            <a:off x="3712934" y="471324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4</a:t>
            </a:r>
          </a:p>
        </p:txBody>
      </p:sp>
      <p:sp>
        <p:nvSpPr>
          <p:cNvPr id="121" name="TextBox 120">
            <a:extLst>
              <a:ext uri="{FF2B5EF4-FFF2-40B4-BE49-F238E27FC236}">
                <a16:creationId xmlns:a16="http://schemas.microsoft.com/office/drawing/2014/main" id="{7EE110E5-4363-4F5E-9419-A8082668A1C6}"/>
              </a:ext>
            </a:extLst>
          </p:cNvPr>
          <p:cNvSpPr txBox="1"/>
          <p:nvPr/>
        </p:nvSpPr>
        <p:spPr bwMode="auto">
          <a:xfrm>
            <a:off x="4156666" y="462981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5</a:t>
            </a:r>
          </a:p>
        </p:txBody>
      </p:sp>
      <p:sp>
        <p:nvSpPr>
          <p:cNvPr id="122" name="TextBox 121">
            <a:extLst>
              <a:ext uri="{FF2B5EF4-FFF2-40B4-BE49-F238E27FC236}">
                <a16:creationId xmlns:a16="http://schemas.microsoft.com/office/drawing/2014/main" id="{0017115A-1C9A-47D3-86B3-D98FFF7BD7FD}"/>
              </a:ext>
            </a:extLst>
          </p:cNvPr>
          <p:cNvSpPr txBox="1"/>
          <p:nvPr/>
        </p:nvSpPr>
        <p:spPr bwMode="auto">
          <a:xfrm>
            <a:off x="4380644" y="481618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2</a:t>
            </a:r>
          </a:p>
        </p:txBody>
      </p:sp>
      <p:sp>
        <p:nvSpPr>
          <p:cNvPr id="123" name="TextBox 122">
            <a:extLst>
              <a:ext uri="{FF2B5EF4-FFF2-40B4-BE49-F238E27FC236}">
                <a16:creationId xmlns:a16="http://schemas.microsoft.com/office/drawing/2014/main" id="{879576E0-9660-49FF-B8CA-1744DA899BA7}"/>
              </a:ext>
            </a:extLst>
          </p:cNvPr>
          <p:cNvSpPr txBox="1"/>
          <p:nvPr/>
        </p:nvSpPr>
        <p:spPr bwMode="auto">
          <a:xfrm>
            <a:off x="4824330" y="47656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3</a:t>
            </a:r>
          </a:p>
        </p:txBody>
      </p:sp>
      <p:sp>
        <p:nvSpPr>
          <p:cNvPr id="124" name="TextBox 123">
            <a:extLst>
              <a:ext uri="{FF2B5EF4-FFF2-40B4-BE49-F238E27FC236}">
                <a16:creationId xmlns:a16="http://schemas.microsoft.com/office/drawing/2014/main" id="{63268175-1356-4FE8-B2CA-D72C39E516CF}"/>
              </a:ext>
            </a:extLst>
          </p:cNvPr>
          <p:cNvSpPr txBox="1"/>
          <p:nvPr/>
        </p:nvSpPr>
        <p:spPr bwMode="auto">
          <a:xfrm>
            <a:off x="5045202" y="47656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3</a:t>
            </a:r>
          </a:p>
        </p:txBody>
      </p:sp>
      <p:sp>
        <p:nvSpPr>
          <p:cNvPr id="125" name="TextBox 124">
            <a:extLst>
              <a:ext uri="{FF2B5EF4-FFF2-40B4-BE49-F238E27FC236}">
                <a16:creationId xmlns:a16="http://schemas.microsoft.com/office/drawing/2014/main" id="{EC01343A-EE92-4CB1-9721-FA40D8624368}"/>
              </a:ext>
            </a:extLst>
          </p:cNvPr>
          <p:cNvSpPr txBox="1"/>
          <p:nvPr/>
        </p:nvSpPr>
        <p:spPr bwMode="auto">
          <a:xfrm>
            <a:off x="4832826" y="444308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2</a:t>
            </a:r>
          </a:p>
        </p:txBody>
      </p:sp>
      <p:sp>
        <p:nvSpPr>
          <p:cNvPr id="126" name="TextBox 125">
            <a:extLst>
              <a:ext uri="{FF2B5EF4-FFF2-40B4-BE49-F238E27FC236}">
                <a16:creationId xmlns:a16="http://schemas.microsoft.com/office/drawing/2014/main" id="{D23E8FF4-6D5A-4379-B5A2-F72C9BAF9173}"/>
              </a:ext>
            </a:extLst>
          </p:cNvPr>
          <p:cNvSpPr txBox="1"/>
          <p:nvPr/>
        </p:nvSpPr>
        <p:spPr bwMode="auto">
          <a:xfrm>
            <a:off x="5045202" y="438796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3</a:t>
            </a:r>
          </a:p>
        </p:txBody>
      </p:sp>
      <p:sp>
        <p:nvSpPr>
          <p:cNvPr id="127" name="TextBox 126">
            <a:extLst>
              <a:ext uri="{FF2B5EF4-FFF2-40B4-BE49-F238E27FC236}">
                <a16:creationId xmlns:a16="http://schemas.microsoft.com/office/drawing/2014/main" id="{13E322E4-497D-4F48-906F-253887759DCE}"/>
              </a:ext>
            </a:extLst>
          </p:cNvPr>
          <p:cNvSpPr txBox="1"/>
          <p:nvPr/>
        </p:nvSpPr>
        <p:spPr bwMode="auto">
          <a:xfrm>
            <a:off x="5483428" y="47656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3</a:t>
            </a:r>
          </a:p>
        </p:txBody>
      </p:sp>
      <p:sp>
        <p:nvSpPr>
          <p:cNvPr id="128" name="TextBox 127">
            <a:extLst>
              <a:ext uri="{FF2B5EF4-FFF2-40B4-BE49-F238E27FC236}">
                <a16:creationId xmlns:a16="http://schemas.microsoft.com/office/drawing/2014/main" id="{8D98F760-DFDE-4D5E-A93A-64CD64F4786F}"/>
              </a:ext>
            </a:extLst>
          </p:cNvPr>
          <p:cNvSpPr txBox="1"/>
          <p:nvPr/>
        </p:nvSpPr>
        <p:spPr bwMode="auto">
          <a:xfrm>
            <a:off x="5481434" y="451374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1</a:t>
            </a:r>
          </a:p>
        </p:txBody>
      </p:sp>
      <p:sp>
        <p:nvSpPr>
          <p:cNvPr id="129" name="TextBox 128">
            <a:extLst>
              <a:ext uri="{FF2B5EF4-FFF2-40B4-BE49-F238E27FC236}">
                <a16:creationId xmlns:a16="http://schemas.microsoft.com/office/drawing/2014/main" id="{5E62A906-4D9F-4BE6-8F17-BC35BFCE4BB3}"/>
              </a:ext>
            </a:extLst>
          </p:cNvPr>
          <p:cNvSpPr txBox="1"/>
          <p:nvPr/>
        </p:nvSpPr>
        <p:spPr bwMode="auto">
          <a:xfrm>
            <a:off x="5702323" y="482352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2</a:t>
            </a:r>
          </a:p>
        </p:txBody>
      </p:sp>
      <p:sp>
        <p:nvSpPr>
          <p:cNvPr id="130" name="TextBox 129">
            <a:extLst>
              <a:ext uri="{FF2B5EF4-FFF2-40B4-BE49-F238E27FC236}">
                <a16:creationId xmlns:a16="http://schemas.microsoft.com/office/drawing/2014/main" id="{0D23A515-B6B5-40FA-8A30-5CAC9079E2E3}"/>
              </a:ext>
            </a:extLst>
          </p:cNvPr>
          <p:cNvSpPr txBox="1"/>
          <p:nvPr/>
        </p:nvSpPr>
        <p:spPr bwMode="auto">
          <a:xfrm>
            <a:off x="6160851" y="47656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3</a:t>
            </a:r>
          </a:p>
        </p:txBody>
      </p:sp>
      <p:sp>
        <p:nvSpPr>
          <p:cNvPr id="131" name="TextBox 130">
            <a:extLst>
              <a:ext uri="{FF2B5EF4-FFF2-40B4-BE49-F238E27FC236}">
                <a16:creationId xmlns:a16="http://schemas.microsoft.com/office/drawing/2014/main" id="{8EF56A23-E275-45B0-9DC3-85F96157A0A2}"/>
              </a:ext>
            </a:extLst>
          </p:cNvPr>
          <p:cNvSpPr txBox="1"/>
          <p:nvPr/>
        </p:nvSpPr>
        <p:spPr bwMode="auto">
          <a:xfrm>
            <a:off x="6379746" y="482352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2</a:t>
            </a:r>
          </a:p>
        </p:txBody>
      </p:sp>
      <p:sp>
        <p:nvSpPr>
          <p:cNvPr id="132" name="TextBox 131">
            <a:extLst>
              <a:ext uri="{FF2B5EF4-FFF2-40B4-BE49-F238E27FC236}">
                <a16:creationId xmlns:a16="http://schemas.microsoft.com/office/drawing/2014/main" id="{6C3F440A-A8B8-4068-90EB-435F9666EAF0}"/>
              </a:ext>
            </a:extLst>
          </p:cNvPr>
          <p:cNvSpPr txBox="1"/>
          <p:nvPr/>
        </p:nvSpPr>
        <p:spPr bwMode="auto">
          <a:xfrm>
            <a:off x="6816720" y="482847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2</a:t>
            </a:r>
          </a:p>
        </p:txBody>
      </p:sp>
      <p:sp>
        <p:nvSpPr>
          <p:cNvPr id="133" name="TextBox 132">
            <a:extLst>
              <a:ext uri="{FF2B5EF4-FFF2-40B4-BE49-F238E27FC236}">
                <a16:creationId xmlns:a16="http://schemas.microsoft.com/office/drawing/2014/main" id="{25588470-E480-478C-BDCC-01D12469D015}"/>
              </a:ext>
            </a:extLst>
          </p:cNvPr>
          <p:cNvSpPr txBox="1"/>
          <p:nvPr/>
        </p:nvSpPr>
        <p:spPr bwMode="auto">
          <a:xfrm>
            <a:off x="6811482" y="464038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1</a:t>
            </a:r>
          </a:p>
        </p:txBody>
      </p:sp>
      <p:sp>
        <p:nvSpPr>
          <p:cNvPr id="134" name="TextBox 133">
            <a:extLst>
              <a:ext uri="{FF2B5EF4-FFF2-40B4-BE49-F238E27FC236}">
                <a16:creationId xmlns:a16="http://schemas.microsoft.com/office/drawing/2014/main" id="{08967A50-5DA4-4482-A6C4-B535E99B6907}"/>
              </a:ext>
            </a:extLst>
          </p:cNvPr>
          <p:cNvSpPr txBox="1"/>
          <p:nvPr/>
        </p:nvSpPr>
        <p:spPr bwMode="auto">
          <a:xfrm>
            <a:off x="7045075" y="47656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3</a:t>
            </a:r>
          </a:p>
        </p:txBody>
      </p:sp>
      <p:sp>
        <p:nvSpPr>
          <p:cNvPr id="135" name="TextBox 134">
            <a:extLst>
              <a:ext uri="{FF2B5EF4-FFF2-40B4-BE49-F238E27FC236}">
                <a16:creationId xmlns:a16="http://schemas.microsoft.com/office/drawing/2014/main" id="{4B6EDFD2-FCFA-4E37-B6B7-C6E9E38AD255}"/>
              </a:ext>
            </a:extLst>
          </p:cNvPr>
          <p:cNvSpPr txBox="1"/>
          <p:nvPr/>
        </p:nvSpPr>
        <p:spPr bwMode="auto">
          <a:xfrm>
            <a:off x="7503753" y="482847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2</a:t>
            </a:r>
          </a:p>
        </p:txBody>
      </p:sp>
      <p:sp>
        <p:nvSpPr>
          <p:cNvPr id="136" name="TextBox 135">
            <a:extLst>
              <a:ext uri="{FF2B5EF4-FFF2-40B4-BE49-F238E27FC236}">
                <a16:creationId xmlns:a16="http://schemas.microsoft.com/office/drawing/2014/main" id="{54ACC1F0-5062-467F-99DE-356C6D121AF2}"/>
              </a:ext>
            </a:extLst>
          </p:cNvPr>
          <p:cNvSpPr txBox="1"/>
          <p:nvPr/>
        </p:nvSpPr>
        <p:spPr bwMode="auto">
          <a:xfrm>
            <a:off x="7715613" y="471106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4</a:t>
            </a:r>
          </a:p>
        </p:txBody>
      </p:sp>
      <p:sp>
        <p:nvSpPr>
          <p:cNvPr id="137" name="TextBox 136">
            <a:extLst>
              <a:ext uri="{FF2B5EF4-FFF2-40B4-BE49-F238E27FC236}">
                <a16:creationId xmlns:a16="http://schemas.microsoft.com/office/drawing/2014/main" id="{FC53C636-6772-4803-828F-D09D03E8BE80}"/>
              </a:ext>
            </a:extLst>
          </p:cNvPr>
          <p:cNvSpPr txBox="1"/>
          <p:nvPr/>
        </p:nvSpPr>
        <p:spPr bwMode="auto">
          <a:xfrm>
            <a:off x="8163417" y="482847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2</a:t>
            </a:r>
          </a:p>
        </p:txBody>
      </p:sp>
      <p:sp>
        <p:nvSpPr>
          <p:cNvPr id="138" name="TextBox 137">
            <a:extLst>
              <a:ext uri="{FF2B5EF4-FFF2-40B4-BE49-F238E27FC236}">
                <a16:creationId xmlns:a16="http://schemas.microsoft.com/office/drawing/2014/main" id="{F6F728BC-96B9-4C9B-833C-EDA34F41CC53}"/>
              </a:ext>
            </a:extLst>
          </p:cNvPr>
          <p:cNvSpPr txBox="1"/>
          <p:nvPr/>
        </p:nvSpPr>
        <p:spPr bwMode="auto">
          <a:xfrm>
            <a:off x="8391772" y="47656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3</a:t>
            </a:r>
          </a:p>
        </p:txBody>
      </p:sp>
      <p:sp>
        <p:nvSpPr>
          <p:cNvPr id="139" name="TextBox 138">
            <a:extLst>
              <a:ext uri="{FF2B5EF4-FFF2-40B4-BE49-F238E27FC236}">
                <a16:creationId xmlns:a16="http://schemas.microsoft.com/office/drawing/2014/main" id="{95417B81-C769-45A1-A173-676502A66C8F}"/>
              </a:ext>
            </a:extLst>
          </p:cNvPr>
          <p:cNvSpPr txBox="1"/>
          <p:nvPr/>
        </p:nvSpPr>
        <p:spPr bwMode="auto">
          <a:xfrm>
            <a:off x="8826273" y="489364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1</a:t>
            </a:r>
          </a:p>
        </p:txBody>
      </p:sp>
      <p:sp>
        <p:nvSpPr>
          <p:cNvPr id="140" name="TextBox 139">
            <a:extLst>
              <a:ext uri="{FF2B5EF4-FFF2-40B4-BE49-F238E27FC236}">
                <a16:creationId xmlns:a16="http://schemas.microsoft.com/office/drawing/2014/main" id="{853D9D04-04BD-48AA-AC31-621926016689}"/>
              </a:ext>
            </a:extLst>
          </p:cNvPr>
          <p:cNvSpPr txBox="1"/>
          <p:nvPr/>
        </p:nvSpPr>
        <p:spPr bwMode="auto">
          <a:xfrm>
            <a:off x="9063268" y="47656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3</a:t>
            </a:r>
          </a:p>
        </p:txBody>
      </p:sp>
      <p:sp>
        <p:nvSpPr>
          <p:cNvPr id="141" name="TextBox 140">
            <a:extLst>
              <a:ext uri="{FF2B5EF4-FFF2-40B4-BE49-F238E27FC236}">
                <a16:creationId xmlns:a16="http://schemas.microsoft.com/office/drawing/2014/main" id="{25F2A916-AFB4-4CFB-986A-42D5991A334F}"/>
              </a:ext>
            </a:extLst>
          </p:cNvPr>
          <p:cNvSpPr txBox="1"/>
          <p:nvPr/>
        </p:nvSpPr>
        <p:spPr bwMode="auto">
          <a:xfrm>
            <a:off x="9491555" y="489364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1</a:t>
            </a:r>
          </a:p>
        </p:txBody>
      </p:sp>
      <p:sp>
        <p:nvSpPr>
          <p:cNvPr id="142" name="TextBox 141">
            <a:extLst>
              <a:ext uri="{FF2B5EF4-FFF2-40B4-BE49-F238E27FC236}">
                <a16:creationId xmlns:a16="http://schemas.microsoft.com/office/drawing/2014/main" id="{E2EF1B22-E52B-4E18-B42E-C7C1B8177F06}"/>
              </a:ext>
            </a:extLst>
          </p:cNvPr>
          <p:cNvSpPr txBox="1"/>
          <p:nvPr/>
        </p:nvSpPr>
        <p:spPr bwMode="auto">
          <a:xfrm>
            <a:off x="9723796" y="472478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4</a:t>
            </a:r>
          </a:p>
        </p:txBody>
      </p:sp>
      <p:sp>
        <p:nvSpPr>
          <p:cNvPr id="143" name="TextBox 142">
            <a:extLst>
              <a:ext uri="{FF2B5EF4-FFF2-40B4-BE49-F238E27FC236}">
                <a16:creationId xmlns:a16="http://schemas.microsoft.com/office/drawing/2014/main" id="{764A9BD4-5D74-46B7-B870-3F8E43E24049}"/>
              </a:ext>
            </a:extLst>
          </p:cNvPr>
          <p:cNvSpPr txBox="1"/>
          <p:nvPr/>
        </p:nvSpPr>
        <p:spPr bwMode="auto">
          <a:xfrm>
            <a:off x="10159550" y="489364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1</a:t>
            </a:r>
          </a:p>
        </p:txBody>
      </p:sp>
      <p:sp>
        <p:nvSpPr>
          <p:cNvPr id="144" name="TextBox 143">
            <a:extLst>
              <a:ext uri="{FF2B5EF4-FFF2-40B4-BE49-F238E27FC236}">
                <a16:creationId xmlns:a16="http://schemas.microsoft.com/office/drawing/2014/main" id="{4E4B8808-BCBA-4424-AD9F-77A655A44F44}"/>
              </a:ext>
            </a:extLst>
          </p:cNvPr>
          <p:cNvSpPr txBox="1"/>
          <p:nvPr/>
        </p:nvSpPr>
        <p:spPr bwMode="auto">
          <a:xfrm>
            <a:off x="10396545" y="47656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3</a:t>
            </a:r>
          </a:p>
        </p:txBody>
      </p:sp>
      <p:sp>
        <p:nvSpPr>
          <p:cNvPr id="145" name="TextBox 144">
            <a:extLst>
              <a:ext uri="{FF2B5EF4-FFF2-40B4-BE49-F238E27FC236}">
                <a16:creationId xmlns:a16="http://schemas.microsoft.com/office/drawing/2014/main" id="{1EF2C317-AB53-4B25-BFCD-77C3BAEAB41B}"/>
              </a:ext>
            </a:extLst>
          </p:cNvPr>
          <p:cNvSpPr txBox="1"/>
          <p:nvPr/>
        </p:nvSpPr>
        <p:spPr bwMode="auto">
          <a:xfrm>
            <a:off x="10827764" y="489364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1</a:t>
            </a:r>
          </a:p>
        </p:txBody>
      </p:sp>
      <p:sp>
        <p:nvSpPr>
          <p:cNvPr id="146" name="TextBox 145">
            <a:extLst>
              <a:ext uri="{FF2B5EF4-FFF2-40B4-BE49-F238E27FC236}">
                <a16:creationId xmlns:a16="http://schemas.microsoft.com/office/drawing/2014/main" id="{9C537E79-987C-41FA-AF13-85E7042A2769}"/>
              </a:ext>
            </a:extLst>
          </p:cNvPr>
          <p:cNvSpPr txBox="1"/>
          <p:nvPr/>
        </p:nvSpPr>
        <p:spPr bwMode="auto">
          <a:xfrm>
            <a:off x="11064759" y="47656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rPr>
              <a:t>3</a:t>
            </a:r>
          </a:p>
        </p:txBody>
      </p:sp>
      <p:grpSp>
        <p:nvGrpSpPr>
          <p:cNvPr id="148" name="Group 147">
            <a:extLst>
              <a:ext uri="{FF2B5EF4-FFF2-40B4-BE49-F238E27FC236}">
                <a16:creationId xmlns:a16="http://schemas.microsoft.com/office/drawing/2014/main" id="{7BE08363-8EEC-42A7-8871-875D67B7A679}"/>
              </a:ext>
            </a:extLst>
          </p:cNvPr>
          <p:cNvGrpSpPr/>
          <p:nvPr/>
        </p:nvGrpSpPr>
        <p:grpSpPr>
          <a:xfrm>
            <a:off x="8979047" y="2975965"/>
            <a:ext cx="2318631" cy="1068971"/>
            <a:chOff x="1454526" y="1452759"/>
            <a:chExt cx="2318631" cy="1068971"/>
          </a:xfrm>
        </p:grpSpPr>
        <p:sp>
          <p:nvSpPr>
            <p:cNvPr id="149" name="TextBox 148">
              <a:extLst>
                <a:ext uri="{FF2B5EF4-FFF2-40B4-BE49-F238E27FC236}">
                  <a16:creationId xmlns:a16="http://schemas.microsoft.com/office/drawing/2014/main" id="{C40AB9D2-7B1A-494B-8B95-94D87B3145B0}"/>
                </a:ext>
              </a:extLst>
            </p:cNvPr>
            <p:cNvSpPr txBox="1"/>
            <p:nvPr/>
          </p:nvSpPr>
          <p:spPr bwMode="auto">
            <a:xfrm>
              <a:off x="2251587" y="1936955"/>
              <a:ext cx="1521570" cy="584775"/>
            </a:xfrm>
            <a:prstGeom prst="rect">
              <a:avLst/>
            </a:prstGeom>
            <a:solidFill>
              <a:schemeClr val="tx1"/>
            </a:solidFill>
            <a:ln>
              <a:noFill/>
            </a:ln>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1" i="0" u="none" strike="noStrike" kern="0" cap="none" spc="0" normalizeH="0" baseline="0" noProof="0" dirty="0">
                  <a:ln>
                    <a:noFill/>
                  </a:ln>
                  <a:solidFill>
                    <a:srgbClr val="015873"/>
                  </a:solidFill>
                  <a:effectLst/>
                  <a:uLnTx/>
                  <a:uFillTx/>
                  <a:latin typeface="Calibri" panose="020F0502020204030204" pitchFamily="34" charset="0"/>
                  <a:ea typeface="+mj-ea"/>
                  <a:cs typeface="+mj-cs"/>
                  <a:sym typeface="Helvetica"/>
                </a:rPr>
                <a:t>Nivolumab + CT</a:t>
              </a:r>
              <a:br>
                <a:rPr kumimoji="0" lang="en-US" sz="1600" b="1" i="0" u="none" strike="noStrike" kern="0" cap="none" spc="0" normalizeH="0" baseline="0" noProof="0" dirty="0">
                  <a:ln>
                    <a:noFill/>
                  </a:ln>
                  <a:solidFill>
                    <a:srgbClr val="015873"/>
                  </a:solidFill>
                  <a:effectLst/>
                  <a:uLnTx/>
                  <a:uFillTx/>
                  <a:latin typeface="Calibri" panose="020F0502020204030204" pitchFamily="34" charset="0"/>
                  <a:ea typeface="+mj-ea"/>
                  <a:cs typeface="+mj-cs"/>
                  <a:sym typeface="Helvetica"/>
                </a:rPr>
              </a:br>
              <a:r>
                <a:rPr kumimoji="0" lang="en-US" sz="1600" b="1" i="0" u="none" strike="noStrike" kern="0" cap="none" spc="0" normalizeH="0" baseline="0" noProof="0" dirty="0">
                  <a:ln>
                    <a:noFill/>
                  </a:ln>
                  <a:solidFill>
                    <a:srgbClr val="E1471D"/>
                  </a:solidFill>
                  <a:effectLst/>
                  <a:uLnTx/>
                  <a:uFillTx/>
                  <a:latin typeface="Calibri" panose="020F0502020204030204" pitchFamily="34" charset="0"/>
                  <a:ea typeface="+mj-ea"/>
                  <a:cs typeface="+mj-cs"/>
                  <a:sym typeface="Helvetica"/>
                </a:rPr>
                <a:t>CT</a:t>
              </a:r>
            </a:p>
          </p:txBody>
        </p:sp>
        <p:sp>
          <p:nvSpPr>
            <p:cNvPr id="150" name="Rectangle 149">
              <a:extLst>
                <a:ext uri="{FF2B5EF4-FFF2-40B4-BE49-F238E27FC236}">
                  <a16:creationId xmlns:a16="http://schemas.microsoft.com/office/drawing/2014/main" id="{7301D7D7-FDD3-4970-A503-CFD4B563C8FD}"/>
                </a:ext>
              </a:extLst>
            </p:cNvPr>
            <p:cNvSpPr/>
            <p:nvPr/>
          </p:nvSpPr>
          <p:spPr bwMode="auto">
            <a:xfrm>
              <a:off x="2027920" y="2017706"/>
              <a:ext cx="146304" cy="146304"/>
            </a:xfrm>
            <a:prstGeom prst="rect">
              <a:avLst/>
            </a:prstGeom>
            <a:pattFill prst="dkUpDiag">
              <a:fgClr>
                <a:schemeClr val="accent1"/>
              </a:fgClr>
              <a:bgClr>
                <a:schemeClr val="tx1"/>
              </a:bgClr>
            </a:patt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151" name="Rectangle 150">
              <a:extLst>
                <a:ext uri="{FF2B5EF4-FFF2-40B4-BE49-F238E27FC236}">
                  <a16:creationId xmlns:a16="http://schemas.microsoft.com/office/drawing/2014/main" id="{669A1699-81E9-40CC-9D5A-4D484C82796A}"/>
                </a:ext>
              </a:extLst>
            </p:cNvPr>
            <p:cNvSpPr/>
            <p:nvPr/>
          </p:nvSpPr>
          <p:spPr bwMode="auto">
            <a:xfrm>
              <a:off x="2027920" y="2285631"/>
              <a:ext cx="146304" cy="146304"/>
            </a:xfrm>
            <a:prstGeom prst="rect">
              <a:avLst/>
            </a:prstGeom>
            <a:pattFill prst="dkUpDiag">
              <a:fgClr>
                <a:schemeClr val="accent3"/>
              </a:fgClr>
              <a:bgClr>
                <a:schemeClr val="tx1"/>
              </a:bgClr>
            </a:patt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152" name="Rectangle 151">
              <a:extLst>
                <a:ext uri="{FF2B5EF4-FFF2-40B4-BE49-F238E27FC236}">
                  <a16:creationId xmlns:a16="http://schemas.microsoft.com/office/drawing/2014/main" id="{4652AA36-0B98-4301-B577-218FEA8F7DBF}"/>
                </a:ext>
              </a:extLst>
            </p:cNvPr>
            <p:cNvSpPr/>
            <p:nvPr/>
          </p:nvSpPr>
          <p:spPr bwMode="auto">
            <a:xfrm>
              <a:off x="1611993" y="2017706"/>
              <a:ext cx="146304" cy="146304"/>
            </a:xfrm>
            <a:prstGeom prst="rect">
              <a:avLst/>
            </a:prstGeom>
            <a:solidFill>
              <a:schemeClr val="accent1"/>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153" name="Rectangle 152">
              <a:extLst>
                <a:ext uri="{FF2B5EF4-FFF2-40B4-BE49-F238E27FC236}">
                  <a16:creationId xmlns:a16="http://schemas.microsoft.com/office/drawing/2014/main" id="{CDFFF81F-5130-4A64-A515-CD1C383F8F63}"/>
                </a:ext>
              </a:extLst>
            </p:cNvPr>
            <p:cNvSpPr/>
            <p:nvPr/>
          </p:nvSpPr>
          <p:spPr bwMode="auto">
            <a:xfrm>
              <a:off x="1611993" y="2285631"/>
              <a:ext cx="146304" cy="146304"/>
            </a:xfrm>
            <a:prstGeom prst="rect">
              <a:avLst/>
            </a:prstGeom>
            <a:solidFill>
              <a:schemeClr val="accent3"/>
            </a:solidFill>
            <a:ln w="9525">
              <a:solidFill>
                <a:schemeClr val="bg1"/>
              </a:solidFill>
              <a:miter lim="800000"/>
              <a:headEnd/>
              <a:tailEnd/>
            </a:ln>
          </p:spPr>
          <p:txBody>
            <a:bodyPr rtlCol="0" anchor="b"/>
            <a:lstStyle/>
            <a:p>
              <a:pPr marL="0" marR="0" lvl="0" indent="0" algn="ctr" defTabSz="121917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j-ea"/>
                <a:cs typeface="+mj-cs"/>
                <a:sym typeface="Helvetica"/>
              </a:endParaRPr>
            </a:p>
          </p:txBody>
        </p:sp>
        <p:sp>
          <p:nvSpPr>
            <p:cNvPr id="154" name="TextBox 153">
              <a:extLst>
                <a:ext uri="{FF2B5EF4-FFF2-40B4-BE49-F238E27FC236}">
                  <a16:creationId xmlns:a16="http://schemas.microsoft.com/office/drawing/2014/main" id="{7D64E1AA-45F5-4AE9-B47E-636A8938C40B}"/>
                </a:ext>
              </a:extLst>
            </p:cNvPr>
            <p:cNvSpPr txBox="1"/>
            <p:nvPr/>
          </p:nvSpPr>
          <p:spPr bwMode="auto">
            <a:xfrm>
              <a:off x="1557329" y="1452759"/>
              <a:ext cx="704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Grade</a:t>
              </a:r>
            </a:p>
          </p:txBody>
        </p:sp>
        <p:sp>
          <p:nvSpPr>
            <p:cNvPr id="155" name="TextBox 154">
              <a:extLst>
                <a:ext uri="{FF2B5EF4-FFF2-40B4-BE49-F238E27FC236}">
                  <a16:creationId xmlns:a16="http://schemas.microsoft.com/office/drawing/2014/main" id="{C2ADF957-2E0A-4F40-AD3F-7825AF2D34DA}"/>
                </a:ext>
              </a:extLst>
            </p:cNvPr>
            <p:cNvSpPr txBox="1"/>
            <p:nvPr/>
          </p:nvSpPr>
          <p:spPr bwMode="auto">
            <a:xfrm>
              <a:off x="1454526" y="1700584"/>
              <a:ext cx="4716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1/2</a:t>
              </a:r>
            </a:p>
          </p:txBody>
        </p:sp>
        <p:sp>
          <p:nvSpPr>
            <p:cNvPr id="156" name="TextBox 155">
              <a:extLst>
                <a:ext uri="{FF2B5EF4-FFF2-40B4-BE49-F238E27FC236}">
                  <a16:creationId xmlns:a16="http://schemas.microsoft.com/office/drawing/2014/main" id="{42E1DF33-E634-4466-9B6B-DE080B712264}"/>
                </a:ext>
              </a:extLst>
            </p:cNvPr>
            <p:cNvSpPr txBox="1"/>
            <p:nvPr/>
          </p:nvSpPr>
          <p:spPr bwMode="auto">
            <a:xfrm>
              <a:off x="1870453" y="1700584"/>
              <a:ext cx="4716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1219170" rtl="0" eaLnBrk="1" fontAlgn="auto" latinLnBrk="0" hangingPunct="0">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j-ea"/>
                  <a:cs typeface="+mj-cs"/>
                  <a:sym typeface="Helvetica"/>
                </a:rPr>
                <a:t>3/4</a:t>
              </a:r>
            </a:p>
          </p:txBody>
        </p:sp>
      </p:grpSp>
    </p:spTree>
    <p:extLst>
      <p:ext uri="{BB962C8B-B14F-4D97-AF65-F5344CB8AC3E}">
        <p14:creationId xmlns:p14="http://schemas.microsoft.com/office/powerpoint/2010/main" val="4230858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LCMC4 Evaluation of Actionable Drivers in Early-Stage Lung Cancers/LCRF LEADER Neoadjuvant Screening Trial</a:t>
            </a:r>
            <a:endParaRPr lang="en-US" altLang="en-US" dirty="0"/>
          </a:p>
        </p:txBody>
      </p:sp>
      <p:sp>
        <p:nvSpPr>
          <p:cNvPr id="9" name="Content Placeholder 8">
            <a:extLst>
              <a:ext uri="{FF2B5EF4-FFF2-40B4-BE49-F238E27FC236}">
                <a16:creationId xmlns:a16="http://schemas.microsoft.com/office/drawing/2014/main" id="{90DCE027-B692-49D4-AF39-EAAAAC03C4A5}"/>
              </a:ext>
            </a:extLst>
          </p:cNvPr>
          <p:cNvSpPr>
            <a:spLocks noGrp="1"/>
          </p:cNvSpPr>
          <p:nvPr>
            <p:ph sz="half" idx="1"/>
          </p:nvPr>
        </p:nvSpPr>
        <p:spPr>
          <a:xfrm>
            <a:off x="601819" y="1510730"/>
            <a:ext cx="3272840" cy="4678738"/>
          </a:xfrm>
        </p:spPr>
        <p:txBody>
          <a:bodyPr/>
          <a:lstStyle/>
          <a:p>
            <a:r>
              <a:rPr lang="en-US" sz="2000" b="0" dirty="0">
                <a:solidFill>
                  <a:schemeClr val="bg1"/>
                </a:solidFill>
              </a:rPr>
              <a:t>Umbrella trial evaluating the </a:t>
            </a:r>
            <a:r>
              <a:rPr lang="en-US" sz="2000" dirty="0"/>
              <a:t>use of comprehensive molecular profiling in tissue and blood to individualize therapy selection </a:t>
            </a:r>
            <a:r>
              <a:rPr lang="en-US" sz="2000" b="0" dirty="0">
                <a:solidFill>
                  <a:schemeClr val="bg1"/>
                </a:solidFill>
              </a:rPr>
              <a:t>for patients with suspected early-stage lung cancers (planned </a:t>
            </a:r>
            <a:br>
              <a:rPr lang="en-US" sz="2000" b="0" dirty="0">
                <a:solidFill>
                  <a:schemeClr val="bg1"/>
                </a:solidFill>
              </a:rPr>
            </a:br>
            <a:r>
              <a:rPr lang="en-US" sz="2000" b="0" dirty="0">
                <a:solidFill>
                  <a:schemeClr val="bg1"/>
                </a:solidFill>
              </a:rPr>
              <a:t>N = 1000)</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cs typeface="Arial" panose="020B0604020202020204" pitchFamily="34" charset="0"/>
              </a:rPr>
              <a:t>Primary endpoint: </a:t>
            </a:r>
            <a:r>
              <a:rPr kumimoji="0" lang="en-US" sz="2000" b="0" i="0" u="none" strike="noStrike" kern="0" cap="none" spc="0" normalizeH="0" baseline="0" noProof="0" dirty="0">
                <a:ln>
                  <a:noFill/>
                </a:ln>
                <a:solidFill>
                  <a:srgbClr val="000000"/>
                </a:solidFill>
                <a:effectLst/>
                <a:uLnTx/>
                <a:uFillTx/>
                <a:cs typeface="Arial" panose="020B0604020202020204" pitchFamily="34" charset="0"/>
              </a:rPr>
              <a:t>proportion of patients with actionable oncogenic drivers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cs typeface="Arial" panose="020B0604020202020204" pitchFamily="34" charset="0"/>
              </a:rPr>
              <a:t>Secondary endpoint: </a:t>
            </a:r>
            <a:r>
              <a:rPr kumimoji="0" lang="en-US" sz="2000" b="0" i="0" u="none" strike="noStrike" kern="0" cap="none" spc="0" normalizeH="0" baseline="0" noProof="0" dirty="0">
                <a:ln>
                  <a:noFill/>
                </a:ln>
                <a:solidFill>
                  <a:srgbClr val="000000"/>
                </a:solidFill>
                <a:effectLst/>
                <a:uLnTx/>
                <a:uFillTx/>
                <a:cs typeface="Arial" panose="020B0604020202020204" pitchFamily="34" charset="0"/>
              </a:rPr>
              <a:t>TMB</a:t>
            </a:r>
            <a:endParaRPr lang="en-US" sz="2000" b="0" dirty="0">
              <a:solidFill>
                <a:schemeClr val="bg1"/>
              </a:solidFill>
            </a:endParaRPr>
          </a:p>
          <a:p>
            <a:endParaRPr lang="en-US" sz="2000" dirty="0"/>
          </a:p>
          <a:p>
            <a:endParaRPr lang="en-US" sz="2000" b="0" dirty="0">
              <a:solidFill>
                <a:schemeClr val="bg1"/>
              </a:solidFill>
            </a:endParaRPr>
          </a:p>
          <a:p>
            <a:endParaRPr lang="en-US" sz="2000" dirty="0"/>
          </a:p>
          <a:p>
            <a:endParaRPr lang="en-US" sz="2000" b="0" dirty="0">
              <a:solidFill>
                <a:schemeClr val="bg1"/>
              </a:solidFill>
            </a:endParaRPr>
          </a:p>
          <a:p>
            <a:endParaRPr lang="en-US" sz="2000" dirty="0"/>
          </a:p>
          <a:p>
            <a:endParaRPr lang="en-US" sz="2000" b="0" dirty="0">
              <a:solidFill>
                <a:schemeClr val="bg1"/>
              </a:solidFill>
            </a:endParaRPr>
          </a:p>
          <a:p>
            <a:endParaRPr lang="en-US" sz="2000" dirty="0"/>
          </a:p>
          <a:p>
            <a:endParaRPr lang="en-US" sz="2000" b="0" dirty="0">
              <a:solidFill>
                <a:schemeClr val="bg1"/>
              </a:solidFill>
            </a:endParaRPr>
          </a:p>
        </p:txBody>
      </p:sp>
      <p:cxnSp>
        <p:nvCxnSpPr>
          <p:cNvPr id="3" name="Straight Arrow Connector 2">
            <a:extLst>
              <a:ext uri="{FF2B5EF4-FFF2-40B4-BE49-F238E27FC236}">
                <a16:creationId xmlns:a16="http://schemas.microsoft.com/office/drawing/2014/main" id="{57ED4D67-AE95-4729-97AA-EE7EFAE1630C}"/>
              </a:ext>
            </a:extLst>
          </p:cNvPr>
          <p:cNvCxnSpPr>
            <a:cxnSpLocks/>
          </p:cNvCxnSpPr>
          <p:nvPr/>
        </p:nvCxnSpPr>
        <p:spPr bwMode="auto">
          <a:xfrm>
            <a:off x="7881885" y="1596214"/>
            <a:ext cx="24870" cy="2834640"/>
          </a:xfrm>
          <a:prstGeom prst="straightConnector1">
            <a:avLst/>
          </a:prstGeom>
          <a:noFill/>
          <a:ln w="57150" cap="flat" cmpd="sng" algn="ctr">
            <a:solidFill>
              <a:schemeClr val="bg1"/>
            </a:solidFill>
            <a:prstDash val="solid"/>
            <a:round/>
            <a:headEnd type="none" w="med" len="med"/>
            <a:tailEnd type="triangle"/>
          </a:ln>
          <a:effectLst/>
        </p:spPr>
      </p:cxnSp>
      <p:sp>
        <p:nvSpPr>
          <p:cNvPr id="5" name="TextBox 4">
            <a:extLst>
              <a:ext uri="{FF2B5EF4-FFF2-40B4-BE49-F238E27FC236}">
                <a16:creationId xmlns:a16="http://schemas.microsoft.com/office/drawing/2014/main" id="{1A7D1690-99D9-420D-A3A8-A88E9771E9EB}"/>
              </a:ext>
            </a:extLst>
          </p:cNvPr>
          <p:cNvSpPr txBox="1"/>
          <p:nvPr/>
        </p:nvSpPr>
        <p:spPr bwMode="auto">
          <a:xfrm>
            <a:off x="4870437" y="4419600"/>
            <a:ext cx="647127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MPR and </a:t>
            </a:r>
            <a:r>
              <a:rPr lang="en-US" sz="2000" dirty="0">
                <a:solidFill>
                  <a:srgbClr val="000000"/>
                </a:solidFill>
                <a:latin typeface="Calibri" panose="020F0502020204030204" pitchFamily="34" charset="0"/>
                <a:ea typeface="+mn-ea"/>
                <a:cs typeface="Arial" panose="020B0604020202020204" pitchFamily="34" charset="0"/>
              </a:rPr>
              <a:t>pCR rates</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Correlates in persister cells</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Adjuvant therapy: investigator’s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choice then personalized strategies based on future research studies </a:t>
            </a:r>
          </a:p>
        </p:txBody>
      </p:sp>
      <p:sp>
        <p:nvSpPr>
          <p:cNvPr id="23" name="Rectangle 2">
            <a:extLst>
              <a:ext uri="{FF2B5EF4-FFF2-40B4-BE49-F238E27FC236}">
                <a16:creationId xmlns:a16="http://schemas.microsoft.com/office/drawing/2014/main" id="{57B63BCD-F73F-476A-885A-A85B8A2C3A3A}"/>
              </a:ext>
            </a:extLst>
          </p:cNvPr>
          <p:cNvSpPr>
            <a:spLocks noChangeArrowheads="1"/>
          </p:cNvSpPr>
          <p:nvPr/>
        </p:nvSpPr>
        <p:spPr bwMode="auto">
          <a:xfrm>
            <a:off x="7906755" y="3916680"/>
            <a:ext cx="3233685" cy="274320"/>
          </a:xfrm>
          <a:prstGeom prst="rect">
            <a:avLst/>
          </a:prstGeom>
          <a:noFill/>
          <a:ln w="9525" algn="ctr">
            <a:noFill/>
            <a:round/>
            <a:headEnd/>
            <a:tailEnd/>
          </a:ln>
        </p:spPr>
        <p:txBody>
          <a:bodyPr anchor="ctr" anchorCtr="1"/>
          <a:lstStyle/>
          <a:p>
            <a:pPr marL="0" marR="0" lvl="0" indent="0" algn="ctr" defTabSz="914400" rtl="0" eaLnBrk="1" fontAlgn="auto" latinLnBrk="0" hangingPunct="1">
              <a:lnSpc>
                <a:spcPct val="90000"/>
              </a:lnSpc>
              <a:spcBef>
                <a:spcPts val="0"/>
              </a:spcBef>
              <a:spcAft>
                <a:spcPts val="0"/>
              </a:spcAft>
              <a:buClr>
                <a:srgbClr val="015873"/>
              </a:buClr>
              <a:buSzTx/>
              <a:buFontTx/>
              <a:buNone/>
              <a:tabLst/>
              <a:defRPr/>
            </a:pPr>
            <a:r>
              <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CT and PET/CT scans, repeat ctDNA</a:t>
            </a:r>
          </a:p>
        </p:txBody>
      </p:sp>
      <p:sp>
        <p:nvSpPr>
          <p:cNvPr id="16" name="Rectangle 2">
            <a:extLst>
              <a:ext uri="{FF2B5EF4-FFF2-40B4-BE49-F238E27FC236}">
                <a16:creationId xmlns:a16="http://schemas.microsoft.com/office/drawing/2014/main" id="{3705688F-7D5A-4120-A873-3D43F1033B3F}"/>
              </a:ext>
            </a:extLst>
          </p:cNvPr>
          <p:cNvSpPr>
            <a:spLocks noChangeArrowheads="1"/>
          </p:cNvSpPr>
          <p:nvPr/>
        </p:nvSpPr>
        <p:spPr bwMode="auto">
          <a:xfrm>
            <a:off x="4145280" y="2362947"/>
            <a:ext cx="7498080" cy="640080"/>
          </a:xfrm>
          <a:prstGeom prst="rect">
            <a:avLst/>
          </a:prstGeom>
          <a:solidFill>
            <a:schemeClr val="accent2">
              <a:lumMod val="40000"/>
              <a:lumOff val="60000"/>
            </a:schemeClr>
          </a:solidFill>
          <a:ln w="9525" algn="ctr">
            <a:noFill/>
            <a:round/>
            <a:headEnd/>
            <a:tailEnd/>
          </a:ln>
        </p:spPr>
        <p:txBody>
          <a:bodyPr anchor="ctr" anchorCtr="1"/>
          <a:lstStyle/>
          <a:p>
            <a:pPr marL="0" marR="0" lvl="0" indent="0" algn="ctr" defTabSz="914400" rtl="0" eaLnBrk="1" fontAlgn="auto" latinLnBrk="0" hangingPunct="1">
              <a:lnSpc>
                <a:spcPct val="90000"/>
              </a:lnSpc>
              <a:spcBef>
                <a:spcPts val="0"/>
              </a:spcBef>
              <a:spcAft>
                <a:spcPts val="0"/>
              </a:spcAft>
              <a:buClr>
                <a:srgbClr val="015873"/>
              </a:buClr>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Patients with resectable, stage IB-IIIB lung cancer (per 8</a:t>
            </a:r>
            <a:r>
              <a:rPr kumimoji="0" lang="en-US" sz="18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th</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 edition of TNM for lung cancer) enrolled with local genotyping or ctDNA</a:t>
            </a:r>
          </a:p>
        </p:txBody>
      </p:sp>
      <p:sp>
        <p:nvSpPr>
          <p:cNvPr id="24" name="Rectangle 2">
            <a:extLst>
              <a:ext uri="{FF2B5EF4-FFF2-40B4-BE49-F238E27FC236}">
                <a16:creationId xmlns:a16="http://schemas.microsoft.com/office/drawing/2014/main" id="{31C51AAC-5456-4668-902D-A7158D2027D1}"/>
              </a:ext>
            </a:extLst>
          </p:cNvPr>
          <p:cNvSpPr>
            <a:spLocks noChangeArrowheads="1"/>
          </p:cNvSpPr>
          <p:nvPr/>
        </p:nvSpPr>
        <p:spPr bwMode="auto">
          <a:xfrm>
            <a:off x="4648200" y="3159477"/>
            <a:ext cx="6492240" cy="640080"/>
          </a:xfrm>
          <a:prstGeom prst="rect">
            <a:avLst/>
          </a:prstGeom>
          <a:solidFill>
            <a:schemeClr val="accent2">
              <a:lumMod val="20000"/>
              <a:lumOff val="80000"/>
            </a:schemeClr>
          </a:solidFill>
          <a:ln w="9525" algn="ctr">
            <a:noFill/>
            <a:round/>
            <a:headEnd/>
            <a:tailEnd/>
          </a:ln>
        </p:spPr>
        <p:txBody>
          <a:bodyPr anchor="ctr" anchorCtr="1"/>
          <a:lstStyle/>
          <a:p>
            <a:pPr marL="0" marR="0" lvl="0" indent="0" algn="ctr" defTabSz="914400" rtl="0" eaLnBrk="1" fontAlgn="auto" latinLnBrk="0" hangingPunct="1">
              <a:lnSpc>
                <a:spcPct val="90000"/>
              </a:lnSpc>
              <a:spcBef>
                <a:spcPts val="0"/>
              </a:spcBef>
              <a:spcAft>
                <a:spcPts val="0"/>
              </a:spcAft>
              <a:buClr>
                <a:srgbClr val="015873"/>
              </a:buClr>
              <a:buSzTx/>
              <a:buFontTx/>
              <a:buNone/>
              <a:tabLst/>
              <a:defRPr/>
            </a:pPr>
            <a:r>
              <a:rPr lang="en-US" sz="1800" dirty="0">
                <a:solidFill>
                  <a:srgbClr val="455560">
                    <a:lumMod val="10000"/>
                  </a:srgbClr>
                </a:solidFill>
                <a:latin typeface="Calibri" panose="020F0502020204030204" pitchFamily="34" charset="0"/>
                <a:ea typeface="+mn-ea"/>
                <a:cs typeface="Arial" panose="020B0604020202020204" pitchFamily="34" charset="0"/>
              </a:rPr>
              <a:t>Individualized n</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eoadjuvant therapy: targeted therapy</a:t>
            </a:r>
            <a:r>
              <a:rPr kumimoji="0" lang="en-US" sz="18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 checkpoint inhibitor, or checkpoint inhibitor + CT </a:t>
            </a:r>
            <a:endParaRPr kumimoji="0" lang="en-US" sz="18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7CC4AB24-164C-4A2A-B103-20E591429A8D}"/>
              </a:ext>
            </a:extLst>
          </p:cNvPr>
          <p:cNvSpPr txBox="1"/>
          <p:nvPr/>
        </p:nvSpPr>
        <p:spPr bwMode="auto">
          <a:xfrm>
            <a:off x="3980842" y="6116704"/>
            <a:ext cx="70745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*If no oncogenic driver mutation. </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a:t>
            </a:r>
            <a:r>
              <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EGFR-, ALK-, ROS1-, MET-, BRAF-, </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or</a:t>
            </a:r>
            <a:r>
              <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 RET-</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targeted therapies.</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Rectangle 2">
            <a:extLst>
              <a:ext uri="{FF2B5EF4-FFF2-40B4-BE49-F238E27FC236}">
                <a16:creationId xmlns:a16="http://schemas.microsoft.com/office/drawing/2014/main" id="{1BC4E477-521D-4C94-9F96-E2E336F6C281}"/>
              </a:ext>
            </a:extLst>
          </p:cNvPr>
          <p:cNvSpPr>
            <a:spLocks noChangeArrowheads="1"/>
          </p:cNvSpPr>
          <p:nvPr/>
        </p:nvSpPr>
        <p:spPr bwMode="auto">
          <a:xfrm>
            <a:off x="3825240" y="1589757"/>
            <a:ext cx="8138160" cy="640080"/>
          </a:xfrm>
          <a:prstGeom prst="rect">
            <a:avLst/>
          </a:prstGeom>
          <a:solidFill>
            <a:schemeClr val="accent2"/>
          </a:solidFill>
          <a:ln w="9525" algn="ctr">
            <a:noFill/>
            <a:round/>
            <a:headEnd/>
            <a:tailEnd/>
          </a:ln>
        </p:spPr>
        <p:txBody>
          <a:bodyPr anchor="ctr" anchorCtr="1"/>
          <a:lstStyle/>
          <a:p>
            <a:pPr marL="0" marR="0" lvl="0" indent="0" algn="ctr" defTabSz="914400" rtl="0" eaLnBrk="1" fontAlgn="auto" latinLnBrk="0" hangingPunct="1">
              <a:lnSpc>
                <a:spcPct val="90000"/>
              </a:lnSpc>
              <a:spcBef>
                <a:spcPts val="0"/>
              </a:spcBef>
              <a:spcAft>
                <a:spcPts val="0"/>
              </a:spcAft>
              <a:buClr>
                <a:srgbClr val="015873"/>
              </a:buClr>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Identify driver mutations at diagnosis: </a:t>
            </a:r>
            <a:r>
              <a:rPr kumimoji="0" lang="en-US" sz="18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EGFR, MET, ROS1, BRAF </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V600E, </a:t>
            </a:r>
            <a:r>
              <a:rPr kumimoji="0" lang="en-US" sz="18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RET, HER2, ALK, </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TMB-H*, or TMB-L*</a:t>
            </a:r>
          </a:p>
        </p:txBody>
      </p:sp>
      <p:grpSp>
        <p:nvGrpSpPr>
          <p:cNvPr id="31" name="Group 7">
            <a:extLst>
              <a:ext uri="{FF2B5EF4-FFF2-40B4-BE49-F238E27FC236}">
                <a16:creationId xmlns:a16="http://schemas.microsoft.com/office/drawing/2014/main" id="{39190ECE-0720-494F-8C7B-B4930F6F6563}"/>
              </a:ext>
            </a:extLst>
          </p:cNvPr>
          <p:cNvGrpSpPr>
            <a:grpSpLocks/>
          </p:cNvGrpSpPr>
          <p:nvPr/>
        </p:nvGrpSpPr>
        <p:grpSpPr bwMode="auto">
          <a:xfrm>
            <a:off x="9389569" y="6216652"/>
            <a:ext cx="2488502" cy="447822"/>
            <a:chOff x="9527309" y="3551529"/>
            <a:chExt cx="2488502" cy="448324"/>
          </a:xfrm>
        </p:grpSpPr>
        <p:pic>
          <p:nvPicPr>
            <p:cNvPr id="32" name="Picture 9">
              <a:extLst>
                <a:ext uri="{FF2B5EF4-FFF2-40B4-BE49-F238E27FC236}">
                  <a16:creationId xmlns:a16="http://schemas.microsoft.com/office/drawing/2014/main" id="{0AC0AD7D-A6E1-49CF-82E0-5F68DB8B384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3" name="Rectangle 8">
              <a:extLst>
                <a:ext uri="{FF2B5EF4-FFF2-40B4-BE49-F238E27FC236}">
                  <a16:creationId xmlns:a16="http://schemas.microsoft.com/office/drawing/2014/main" id="{FC711E27-AA49-4048-AD8E-10DA28F8E82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a:endParaRPr>
            </a:p>
          </p:txBody>
        </p:sp>
      </p:grpSp>
      <p:sp>
        <p:nvSpPr>
          <p:cNvPr id="34" name="Text Box 15">
            <a:extLst>
              <a:ext uri="{FF2B5EF4-FFF2-40B4-BE49-F238E27FC236}">
                <a16:creationId xmlns:a16="http://schemas.microsoft.com/office/drawing/2014/main" id="{EB2EEE95-8220-4981-AEE2-0955C8147021}"/>
              </a:ext>
            </a:extLst>
          </p:cNvPr>
          <p:cNvSpPr txBox="1">
            <a:spLocks noChangeArrowheads="1"/>
          </p:cNvSpPr>
          <p:nvPr/>
        </p:nvSpPr>
        <p:spPr bwMode="auto">
          <a:xfrm>
            <a:off x="413120" y="640981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Blumenthal. J Thorac Oncol. 2018;13:1818. NCT04712877.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spTree>
    <p:extLst>
      <p:ext uri="{BB962C8B-B14F-4D97-AF65-F5344CB8AC3E}">
        <p14:creationId xmlns:p14="http://schemas.microsoft.com/office/powerpoint/2010/main" val="13180394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
            <a:extLst>
              <a:ext uri="{FF2B5EF4-FFF2-40B4-BE49-F238E27FC236}">
                <a16:creationId xmlns:a16="http://schemas.microsoft.com/office/drawing/2014/main" id="{1FAF0A15-872B-42C3-B823-CC0DFF19CE4C}"/>
              </a:ext>
            </a:extLst>
          </p:cNvPr>
          <p:cNvPicPr>
            <a:picLocks noChangeAspect="1"/>
          </p:cNvPicPr>
          <p:nvPr/>
        </p:nvPicPr>
        <p:blipFill>
          <a:blip r:embed="rId3">
            <a:extLst>
              <a:ext uri="{28A0092B-C50C-407E-A947-70E740481C1C}">
                <a14:useLocalDpi xmlns:a14="http://schemas.microsoft.com/office/drawing/2010/main" val="0"/>
              </a:ext>
            </a:extLst>
          </a:blip>
          <a:srcRect l="14722" r="14722"/>
          <a:stretch>
            <a:fillRect/>
          </a:stretch>
        </p:blipFill>
        <p:spPr bwMode="auto">
          <a:xfrm>
            <a:off x="1277144" y="3313112"/>
            <a:ext cx="3711575" cy="2705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3011" name="Picture 2">
            <a:extLst>
              <a:ext uri="{FF2B5EF4-FFF2-40B4-BE49-F238E27FC236}">
                <a16:creationId xmlns:a16="http://schemas.microsoft.com/office/drawing/2014/main" id="{9AE4CDEB-E69F-448D-965F-6323A462407C}"/>
              </a:ext>
            </a:extLst>
          </p:cNvPr>
          <p:cNvPicPr>
            <a:picLocks noChangeAspect="1"/>
          </p:cNvPicPr>
          <p:nvPr/>
        </p:nvPicPr>
        <p:blipFill>
          <a:blip r:embed="rId4">
            <a:extLst>
              <a:ext uri="{28A0092B-C50C-407E-A947-70E740481C1C}">
                <a14:useLocalDpi xmlns:a14="http://schemas.microsoft.com/office/drawing/2010/main" val="0"/>
              </a:ext>
            </a:extLst>
          </a:blip>
          <a:srcRect t="3911" b="3911"/>
          <a:stretch>
            <a:fillRect/>
          </a:stretch>
        </p:blipFill>
        <p:spPr bwMode="auto">
          <a:xfrm>
            <a:off x="6880225" y="3312318"/>
            <a:ext cx="3711575" cy="27074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itle 1">
            <a:extLst>
              <a:ext uri="{FF2B5EF4-FFF2-40B4-BE49-F238E27FC236}">
                <a16:creationId xmlns:a16="http://schemas.microsoft.com/office/drawing/2014/main" id="{C456C4C8-4974-4665-8C2C-68CBCA3B63B2}"/>
              </a:ext>
            </a:extLst>
          </p:cNvPr>
          <p:cNvSpPr>
            <a:spLocks noGrp="1"/>
          </p:cNvSpPr>
          <p:nvPr>
            <p:ph type="title"/>
          </p:nvPr>
        </p:nvSpPr>
        <p:spPr/>
        <p:txBody>
          <a:bodyPr/>
          <a:lstStyle/>
          <a:p>
            <a:r>
              <a:rPr lang="en-US" dirty="0"/>
              <a:t>Patient Case: Neoadjuvant Alectinib in </a:t>
            </a:r>
            <a:br>
              <a:rPr lang="en-US" dirty="0"/>
            </a:br>
            <a:r>
              <a:rPr lang="en-US" dirty="0"/>
              <a:t>Early-Stage NSCLC </a:t>
            </a:r>
          </a:p>
        </p:txBody>
      </p:sp>
      <p:sp>
        <p:nvSpPr>
          <p:cNvPr id="3" name="Content Placeholder 2">
            <a:extLst>
              <a:ext uri="{FF2B5EF4-FFF2-40B4-BE49-F238E27FC236}">
                <a16:creationId xmlns:a16="http://schemas.microsoft.com/office/drawing/2014/main" id="{0A91628C-36F6-4FD7-8338-FC2BD3C3A8E9}"/>
              </a:ext>
            </a:extLst>
          </p:cNvPr>
          <p:cNvSpPr>
            <a:spLocks noGrp="1"/>
          </p:cNvSpPr>
          <p:nvPr>
            <p:ph idx="1"/>
          </p:nvPr>
        </p:nvSpPr>
        <p:spPr>
          <a:xfrm>
            <a:off x="604675" y="1513047"/>
            <a:ext cx="10877529" cy="1666201"/>
          </a:xfrm>
        </p:spPr>
        <p:txBody>
          <a:bodyPr/>
          <a:lstStyle/>
          <a:p>
            <a:r>
              <a:rPr lang="en-US" sz="2400" dirty="0"/>
              <a:t>62-yr-old female patient with T3N1 adenocarcinoma with an </a:t>
            </a:r>
            <a:r>
              <a:rPr lang="en-US" sz="2400" i="1" dirty="0"/>
              <a:t>ALK</a:t>
            </a:r>
            <a:r>
              <a:rPr lang="en-US" sz="2400" dirty="0"/>
              <a:t> translocation</a:t>
            </a:r>
          </a:p>
          <a:p>
            <a:r>
              <a:rPr lang="en-US" sz="2400" dirty="0"/>
              <a:t>Received 1 month of neoadjuvant alectinib followed by VATS RUL D/C POD#2</a:t>
            </a:r>
          </a:p>
          <a:p>
            <a:r>
              <a:rPr lang="en-US" sz="2400" dirty="0"/>
              <a:t>15% residual viable tumor after surgery</a:t>
            </a:r>
          </a:p>
        </p:txBody>
      </p:sp>
      <p:grpSp>
        <p:nvGrpSpPr>
          <p:cNvPr id="9" name="Group 7">
            <a:extLst>
              <a:ext uri="{FF2B5EF4-FFF2-40B4-BE49-F238E27FC236}">
                <a16:creationId xmlns:a16="http://schemas.microsoft.com/office/drawing/2014/main" id="{C8F4F62D-F3DA-45AF-8F05-56E4B49AD28C}"/>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00282FB5-FD0A-48AF-A776-1913C6EDD6D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B5463041-8726-4F33-ACEB-6A33BB8564B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hlinkClick r:id="rId6"/>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grpSp>
      <p:sp>
        <p:nvSpPr>
          <p:cNvPr id="12" name="Text Box 15">
            <a:extLst>
              <a:ext uri="{FF2B5EF4-FFF2-40B4-BE49-F238E27FC236}">
                <a16:creationId xmlns:a16="http://schemas.microsoft.com/office/drawing/2014/main" id="{D4445AED-080C-4542-B07B-A8DA07FBB39B}"/>
              </a:ext>
            </a:extLst>
          </p:cNvPr>
          <p:cNvSpPr txBox="1">
            <a:spLocks noChangeArrowheads="1"/>
          </p:cNvSpPr>
          <p:nvPr/>
        </p:nvSpPr>
        <p:spPr bwMode="auto">
          <a:xfrm>
            <a:off x="413120" y="640981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altLang="en-US" b="0" spc="-10" dirty="0">
                <a:solidFill>
                  <a:srgbClr val="455560"/>
                </a:solidFill>
                <a:latin typeface="Calibri" panose="020F0502020204030204" pitchFamily="34" charset="0"/>
                <a:ea typeface="+mj-ea"/>
                <a:cs typeface="Arial" panose="020B0604020202020204" pitchFamily="34" charset="0"/>
                <a:sym typeface="Helvetica"/>
              </a:rPr>
              <a:t>Clinical images c</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rPr>
              <a:t>ourtesy of Jonathan Spicer, MD, PhD, FRCS; McGill University.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sym typeface="Helvetica"/>
            </a:endParaRPr>
          </a:p>
        </p:txBody>
      </p:sp>
      <p:sp>
        <p:nvSpPr>
          <p:cNvPr id="13" name="Line 33">
            <a:extLst>
              <a:ext uri="{FF2B5EF4-FFF2-40B4-BE49-F238E27FC236}">
                <a16:creationId xmlns:a16="http://schemas.microsoft.com/office/drawing/2014/main" id="{810E10D0-B13B-4E98-80E0-523298159F17}"/>
              </a:ext>
            </a:extLst>
          </p:cNvPr>
          <p:cNvSpPr>
            <a:spLocks noChangeShapeType="1"/>
          </p:cNvSpPr>
          <p:nvPr/>
        </p:nvSpPr>
        <p:spPr bwMode="auto">
          <a:xfrm>
            <a:off x="5334000" y="4572000"/>
            <a:ext cx="10972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0519366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C252000E-109C-44A2-B6BB-63C391957053}"/>
              </a:ext>
            </a:extLst>
          </p:cNvPr>
          <p:cNvSpPr>
            <a:spLocks noGrp="1"/>
          </p:cNvSpPr>
          <p:nvPr>
            <p:ph type="title"/>
          </p:nvPr>
        </p:nvSpPr>
        <p:spPr/>
        <p:txBody>
          <a:bodyPr/>
          <a:lstStyle/>
          <a:p>
            <a:r>
              <a:rPr lang="en-US" altLang="en-US" dirty="0">
                <a:sym typeface="Helvetica" panose="020B0604020202020204" pitchFamily="34" charset="0"/>
              </a:rPr>
              <a:t>Can We Predict the Occurrence of Pathological Complete Response With Perioperative IO?</a:t>
            </a:r>
          </a:p>
        </p:txBody>
      </p:sp>
      <p:sp>
        <p:nvSpPr>
          <p:cNvPr id="54275" name="Content Placeholder 4">
            <a:extLst>
              <a:ext uri="{FF2B5EF4-FFF2-40B4-BE49-F238E27FC236}">
                <a16:creationId xmlns:a16="http://schemas.microsoft.com/office/drawing/2014/main" id="{7AC02F40-7731-4ACD-AF10-B01623D556A9}"/>
              </a:ext>
            </a:extLst>
          </p:cNvPr>
          <p:cNvSpPr>
            <a:spLocks noGrp="1"/>
          </p:cNvSpPr>
          <p:nvPr>
            <p:ph idx="1"/>
          </p:nvPr>
        </p:nvSpPr>
        <p:spPr>
          <a:xfrm>
            <a:off x="604675" y="1513047"/>
            <a:ext cx="11428433" cy="457273"/>
          </a:xfrm>
        </p:spPr>
        <p:txBody>
          <a:bodyPr/>
          <a:lstStyle/>
          <a:p>
            <a:r>
              <a:rPr lang="en-US" altLang="en-US" sz="2200" dirty="0"/>
              <a:t>MK3475-A74: prospective, randomized, open-label phase II trial of neoadjuvant pembrolizumab</a:t>
            </a:r>
          </a:p>
        </p:txBody>
      </p:sp>
      <p:sp>
        <p:nvSpPr>
          <p:cNvPr id="54276" name="Text Box 45">
            <a:extLst>
              <a:ext uri="{FF2B5EF4-FFF2-40B4-BE49-F238E27FC236}">
                <a16:creationId xmlns:a16="http://schemas.microsoft.com/office/drawing/2014/main" id="{1CC3FA00-F74E-4CCA-8714-859216F85906}"/>
              </a:ext>
            </a:extLst>
          </p:cNvPr>
          <p:cNvSpPr txBox="1">
            <a:spLocks noChangeArrowheads="1"/>
          </p:cNvSpPr>
          <p:nvPr/>
        </p:nvSpPr>
        <p:spPr bwMode="auto">
          <a:xfrm>
            <a:off x="327025" y="3742777"/>
            <a:ext cx="2568575"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algn="ctr">
              <a:lnSpc>
                <a:spcPct val="100000"/>
              </a:lnSpc>
              <a:spcBef>
                <a:spcPct val="0"/>
              </a:spcBef>
              <a:spcAft>
                <a:spcPct val="0"/>
              </a:spcAft>
              <a:buClrTx/>
              <a:buFontTx/>
              <a:buNone/>
            </a:pPr>
            <a:r>
              <a:rPr lang="en-GB" altLang="en-US" sz="1800" dirty="0"/>
              <a:t>Patients with </a:t>
            </a:r>
          </a:p>
          <a:p>
            <a:pPr algn="ctr">
              <a:lnSpc>
                <a:spcPct val="100000"/>
              </a:lnSpc>
              <a:spcBef>
                <a:spcPct val="0"/>
              </a:spcBef>
              <a:spcAft>
                <a:spcPct val="0"/>
              </a:spcAft>
              <a:buClrTx/>
              <a:buFontTx/>
              <a:buNone/>
            </a:pPr>
            <a:r>
              <a:rPr lang="en-GB" altLang="en-US" sz="1800" dirty="0"/>
              <a:t>stage IA3-IIA NSCLC; </a:t>
            </a:r>
          </a:p>
          <a:p>
            <a:pPr algn="ctr">
              <a:lnSpc>
                <a:spcPct val="100000"/>
              </a:lnSpc>
              <a:spcBef>
                <a:spcPct val="0"/>
              </a:spcBef>
              <a:spcAft>
                <a:spcPct val="0"/>
              </a:spcAft>
              <a:buClrTx/>
              <a:buFontTx/>
              <a:buNone/>
            </a:pPr>
            <a:r>
              <a:rPr lang="en-GB" altLang="en-US" sz="1800" dirty="0"/>
              <a:t>eligible for resection; FEV1 &gt;50%; DLCO &gt;50%</a:t>
            </a:r>
          </a:p>
          <a:p>
            <a:pPr algn="ctr">
              <a:lnSpc>
                <a:spcPct val="100000"/>
              </a:lnSpc>
              <a:spcBef>
                <a:spcPct val="0"/>
              </a:spcBef>
              <a:spcAft>
                <a:spcPct val="0"/>
              </a:spcAft>
              <a:buClrTx/>
              <a:buFontTx/>
              <a:buNone/>
            </a:pPr>
            <a:r>
              <a:rPr lang="en-GB" altLang="en-US" sz="1800" dirty="0"/>
              <a:t>(N ≈ 44)</a:t>
            </a:r>
            <a:endParaRPr lang="en-US" altLang="en-US" sz="1800" dirty="0"/>
          </a:p>
        </p:txBody>
      </p:sp>
      <p:sp>
        <p:nvSpPr>
          <p:cNvPr id="54278" name="Rectangle 49">
            <a:extLst>
              <a:ext uri="{FF2B5EF4-FFF2-40B4-BE49-F238E27FC236}">
                <a16:creationId xmlns:a16="http://schemas.microsoft.com/office/drawing/2014/main" id="{76DC4E6E-EA42-4499-ACC1-6FA3D226E5DD}"/>
              </a:ext>
            </a:extLst>
          </p:cNvPr>
          <p:cNvSpPr>
            <a:spLocks noChangeArrowheads="1"/>
          </p:cNvSpPr>
          <p:nvPr/>
        </p:nvSpPr>
        <p:spPr bwMode="auto">
          <a:xfrm>
            <a:off x="3352800" y="3428588"/>
            <a:ext cx="2909886" cy="914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rPr>
              <a:t>Pembrolizumab </a:t>
            </a:r>
            <a:r>
              <a:rPr lang="en-US" altLang="en-US" sz="1800" dirty="0">
                <a:solidFill>
                  <a:schemeClr val="tx1"/>
                </a:solidFill>
              </a:rPr>
              <a:t>300 mg Q3W x 3 cycles</a:t>
            </a:r>
            <a:endParaRPr lang="en-US" altLang="en-US" sz="1800" b="1" dirty="0">
              <a:solidFill>
                <a:schemeClr val="tx1"/>
              </a:solidFill>
            </a:endParaRPr>
          </a:p>
        </p:txBody>
      </p:sp>
      <p:sp>
        <p:nvSpPr>
          <p:cNvPr id="12" name="Rectangle 50">
            <a:extLst>
              <a:ext uri="{FF2B5EF4-FFF2-40B4-BE49-F238E27FC236}">
                <a16:creationId xmlns:a16="http://schemas.microsoft.com/office/drawing/2014/main" id="{6A1A1D39-E954-43DD-9A6C-84FEA4DD12BA}"/>
              </a:ext>
            </a:extLst>
          </p:cNvPr>
          <p:cNvSpPr>
            <a:spLocks noChangeArrowheads="1"/>
          </p:cNvSpPr>
          <p:nvPr/>
        </p:nvSpPr>
        <p:spPr bwMode="auto">
          <a:xfrm>
            <a:off x="3352800" y="4517613"/>
            <a:ext cx="2909886" cy="91440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1218407">
              <a:lnSpc>
                <a:spcPct val="100000"/>
              </a:lnSpc>
              <a:spcBef>
                <a:spcPct val="0"/>
              </a:spcBef>
              <a:spcAft>
                <a:spcPct val="0"/>
              </a:spcAft>
              <a:buClrTx/>
              <a:buFontTx/>
              <a:buNone/>
              <a:defRPr/>
            </a:pPr>
            <a:r>
              <a:rPr lang="en-US" altLang="en-US" sz="1800" b="1" dirty="0">
                <a:solidFill>
                  <a:schemeClr val="tx1"/>
                </a:solidFill>
                <a:latin typeface="Calibri" panose="020F0502020204030204" pitchFamily="34" charset="0"/>
              </a:rPr>
              <a:t>Pembrolizumab </a:t>
            </a:r>
            <a:r>
              <a:rPr lang="en-US" altLang="en-US" sz="1800" dirty="0">
                <a:solidFill>
                  <a:schemeClr val="tx1"/>
                </a:solidFill>
                <a:latin typeface="Calibri" panose="020F0502020204030204" pitchFamily="34" charset="0"/>
              </a:rPr>
              <a:t>300 mg +</a:t>
            </a:r>
          </a:p>
          <a:p>
            <a:pPr algn="ctr" defTabSz="1218407">
              <a:lnSpc>
                <a:spcPct val="100000"/>
              </a:lnSpc>
              <a:spcBef>
                <a:spcPct val="0"/>
              </a:spcBef>
              <a:spcAft>
                <a:spcPct val="0"/>
              </a:spcAft>
              <a:buClrTx/>
              <a:buFontTx/>
              <a:buNone/>
              <a:defRPr/>
            </a:pPr>
            <a:r>
              <a:rPr lang="en-US" altLang="en-US" sz="1800" b="1" dirty="0">
                <a:solidFill>
                  <a:schemeClr val="tx1"/>
                </a:solidFill>
                <a:latin typeface="Calibri" panose="020F0502020204030204" pitchFamily="34" charset="0"/>
              </a:rPr>
              <a:t>Chemotherapy*</a:t>
            </a:r>
          </a:p>
          <a:p>
            <a:pPr algn="ctr" defTabSz="1218407">
              <a:lnSpc>
                <a:spcPct val="100000"/>
              </a:lnSpc>
              <a:spcBef>
                <a:spcPct val="0"/>
              </a:spcBef>
              <a:spcAft>
                <a:spcPct val="0"/>
              </a:spcAft>
              <a:buClrTx/>
              <a:buFontTx/>
              <a:buNone/>
              <a:defRPr/>
            </a:pPr>
            <a:r>
              <a:rPr lang="en-US" altLang="en-US" sz="1800" dirty="0">
                <a:solidFill>
                  <a:schemeClr val="tx1"/>
                </a:solidFill>
                <a:latin typeface="Calibri" panose="020F0502020204030204" pitchFamily="34" charset="0"/>
              </a:rPr>
              <a:t>Q3W x 3 cycles</a:t>
            </a:r>
            <a:endParaRPr lang="en-US" altLang="en-US" sz="1800" b="1" dirty="0">
              <a:solidFill>
                <a:schemeClr val="tx1"/>
              </a:solidFill>
              <a:latin typeface="Calibri" panose="020F0502020204030204" pitchFamily="34" charset="0"/>
            </a:endParaRPr>
          </a:p>
        </p:txBody>
      </p:sp>
      <p:sp>
        <p:nvSpPr>
          <p:cNvPr id="54281" name="Line 53">
            <a:extLst>
              <a:ext uri="{FF2B5EF4-FFF2-40B4-BE49-F238E27FC236}">
                <a16:creationId xmlns:a16="http://schemas.microsoft.com/office/drawing/2014/main" id="{FE9BB06D-BE9E-49E3-BF9F-9A4108BCBACD}"/>
              </a:ext>
            </a:extLst>
          </p:cNvPr>
          <p:cNvSpPr>
            <a:spLocks noChangeShapeType="1"/>
          </p:cNvSpPr>
          <p:nvPr/>
        </p:nvSpPr>
        <p:spPr bwMode="auto">
          <a:xfrm>
            <a:off x="2743200" y="4562651"/>
            <a:ext cx="457200" cy="35083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800" dirty="0"/>
          </a:p>
        </p:txBody>
      </p:sp>
      <p:sp>
        <p:nvSpPr>
          <p:cNvPr id="54282" name="Line 54">
            <a:extLst>
              <a:ext uri="{FF2B5EF4-FFF2-40B4-BE49-F238E27FC236}">
                <a16:creationId xmlns:a16="http://schemas.microsoft.com/office/drawing/2014/main" id="{7F1ECEFB-E308-49CE-B398-1F6735DA498E}"/>
              </a:ext>
            </a:extLst>
          </p:cNvPr>
          <p:cNvSpPr>
            <a:spLocks noChangeShapeType="1"/>
          </p:cNvSpPr>
          <p:nvPr/>
        </p:nvSpPr>
        <p:spPr bwMode="auto">
          <a:xfrm flipV="1">
            <a:off x="2743200" y="3962576"/>
            <a:ext cx="457200" cy="34766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800" dirty="0"/>
          </a:p>
        </p:txBody>
      </p:sp>
      <p:sp>
        <p:nvSpPr>
          <p:cNvPr id="54283" name="Text Box 30">
            <a:extLst>
              <a:ext uri="{FF2B5EF4-FFF2-40B4-BE49-F238E27FC236}">
                <a16:creationId xmlns:a16="http://schemas.microsoft.com/office/drawing/2014/main" id="{41D47713-1E80-4530-8295-438D43F201E1}"/>
              </a:ext>
            </a:extLst>
          </p:cNvPr>
          <p:cNvSpPr txBox="1">
            <a:spLocks noChangeArrowheads="1"/>
          </p:cNvSpPr>
          <p:nvPr/>
        </p:nvSpPr>
        <p:spPr bwMode="auto">
          <a:xfrm>
            <a:off x="3416057" y="5485988"/>
            <a:ext cx="8461617"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dirty="0"/>
              <a:t>*Histology-specific: squamous, carbo/pac; nonsquamous, carbo/pemetrexed. </a:t>
            </a:r>
            <a:r>
              <a:rPr kumimoji="0" lang="en-US" sz="1200" b="1" i="0" u="none" kern="1200" cap="none" spc="0" normalizeH="0" baseline="30000" noProof="0" dirty="0">
                <a:ln>
                  <a:noFill/>
                </a:ln>
                <a:effectLst/>
                <a:uLnTx/>
                <a:uFillTx/>
                <a:ea typeface="+mj-ea"/>
                <a:cs typeface="Arial" panose="020B0604020202020204" pitchFamily="34" charset="0"/>
                <a:sym typeface="Helvetica"/>
              </a:rPr>
              <a:t>†</a:t>
            </a:r>
            <a:r>
              <a:rPr lang="en-US" altLang="en-US" sz="1200" dirty="0"/>
              <a:t>Including segmentectomy, lobectomy, bilobectomy, bronchial or vascular sleeve, or pneumonectomy. </a:t>
            </a:r>
            <a:r>
              <a:rPr kumimoji="0" lang="en-US" sz="1200" b="1" i="0" u="none" strike="noStrike" kern="1200" cap="none" spc="0" normalizeH="0" baseline="30000" noProof="0" dirty="0">
                <a:ln>
                  <a:noFill/>
                </a:ln>
                <a:effectLst/>
                <a:uLnTx/>
                <a:uFillTx/>
                <a:ea typeface="+mj-ea"/>
                <a:cs typeface="Arial" panose="020B0604020202020204" pitchFamily="34" charset="0"/>
                <a:sym typeface="Helvetica"/>
              </a:rPr>
              <a:t>‡</a:t>
            </a:r>
            <a:r>
              <a:rPr lang="en-US" altLang="en-US" sz="1200" dirty="0"/>
              <a:t>3 N2 stations + 2 N1 stations.</a:t>
            </a:r>
          </a:p>
        </p:txBody>
      </p:sp>
      <p:sp>
        <p:nvSpPr>
          <p:cNvPr id="54284" name="Text Box 45">
            <a:extLst>
              <a:ext uri="{FF2B5EF4-FFF2-40B4-BE49-F238E27FC236}">
                <a16:creationId xmlns:a16="http://schemas.microsoft.com/office/drawing/2014/main" id="{A4DFF3E4-277F-4885-B2F5-FF58132FBC3E}"/>
              </a:ext>
            </a:extLst>
          </p:cNvPr>
          <p:cNvSpPr txBox="1">
            <a:spLocks noChangeArrowheads="1"/>
          </p:cNvSpPr>
          <p:nvPr/>
        </p:nvSpPr>
        <p:spPr bwMode="auto">
          <a:xfrm>
            <a:off x="35430" y="5429946"/>
            <a:ext cx="33173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algn="ctr">
              <a:lnSpc>
                <a:spcPct val="100000"/>
              </a:lnSpc>
              <a:spcBef>
                <a:spcPct val="0"/>
              </a:spcBef>
              <a:spcAft>
                <a:spcPct val="0"/>
              </a:spcAft>
              <a:buClrTx/>
              <a:buFontTx/>
              <a:buNone/>
            </a:pPr>
            <a:r>
              <a:rPr lang="en-GB" altLang="en-US" sz="1400" i="1" dirty="0"/>
              <a:t>Stratified by PD-L1 TPS &lt;50% vs ≥50%</a:t>
            </a:r>
            <a:endParaRPr lang="en-US" altLang="en-US" sz="1400" i="1" dirty="0"/>
          </a:p>
        </p:txBody>
      </p:sp>
      <p:sp>
        <p:nvSpPr>
          <p:cNvPr id="54285" name="Line 52">
            <a:extLst>
              <a:ext uri="{FF2B5EF4-FFF2-40B4-BE49-F238E27FC236}">
                <a16:creationId xmlns:a16="http://schemas.microsoft.com/office/drawing/2014/main" id="{0C5651E9-729A-47F5-B762-D618941902BD}"/>
              </a:ext>
            </a:extLst>
          </p:cNvPr>
          <p:cNvSpPr>
            <a:spLocks noChangeShapeType="1"/>
          </p:cNvSpPr>
          <p:nvPr/>
        </p:nvSpPr>
        <p:spPr bwMode="auto">
          <a:xfrm rot="16200000" flipV="1">
            <a:off x="2607468" y="5135664"/>
            <a:ext cx="479425"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1800" dirty="0"/>
          </a:p>
        </p:txBody>
      </p:sp>
      <p:sp>
        <p:nvSpPr>
          <p:cNvPr id="19" name="Text Box 15">
            <a:extLst>
              <a:ext uri="{FF2B5EF4-FFF2-40B4-BE49-F238E27FC236}">
                <a16:creationId xmlns:a16="http://schemas.microsoft.com/office/drawing/2014/main" id="{7A9A11AB-1F90-4788-AD85-0A1B3BA1BC4F}"/>
              </a:ext>
            </a:extLst>
          </p:cNvPr>
          <p:cNvSpPr txBox="1">
            <a:spLocks noChangeArrowheads="1"/>
          </p:cNvSpPr>
          <p:nvPr/>
        </p:nvSpPr>
        <p:spPr bwMode="auto">
          <a:xfrm>
            <a:off x="412750" y="6389688"/>
            <a:ext cx="7853363" cy="27622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1218407" eaLnBrk="1" hangingPunct="1">
              <a:defRPr/>
            </a:pPr>
            <a:r>
              <a:rPr lang="en-US" altLang="en-US" b="0" spc="-10" dirty="0">
                <a:solidFill>
                  <a:schemeClr val="bg2"/>
                </a:solidFill>
                <a:latin typeface="Calibri" panose="020F0502020204030204" pitchFamily="34" charset="0"/>
                <a:cs typeface="+mn-cs"/>
              </a:rPr>
              <a:t>NCT04638582.</a:t>
            </a:r>
            <a:endParaRPr lang="en-US" altLang="en-US" b="0" dirty="0">
              <a:solidFill>
                <a:schemeClr val="bg2"/>
              </a:solidFill>
              <a:latin typeface="Calibri" panose="020F0502020204030204" pitchFamily="34" charset="0"/>
              <a:cs typeface="+mn-cs"/>
            </a:endParaRPr>
          </a:p>
        </p:txBody>
      </p:sp>
      <p:grpSp>
        <p:nvGrpSpPr>
          <p:cNvPr id="54287" name="Group 7">
            <a:extLst>
              <a:ext uri="{FF2B5EF4-FFF2-40B4-BE49-F238E27FC236}">
                <a16:creationId xmlns:a16="http://schemas.microsoft.com/office/drawing/2014/main" id="{2C6F6F33-A1FA-4789-BC93-DCD6655992AA}"/>
              </a:ext>
            </a:extLst>
          </p:cNvPr>
          <p:cNvGrpSpPr>
            <a:grpSpLocks/>
          </p:cNvGrpSpPr>
          <p:nvPr/>
        </p:nvGrpSpPr>
        <p:grpSpPr bwMode="auto">
          <a:xfrm>
            <a:off x="9390063" y="6216650"/>
            <a:ext cx="2487612" cy="447675"/>
            <a:chOff x="9527309" y="3551529"/>
            <a:chExt cx="2488502" cy="448324"/>
          </a:xfrm>
        </p:grpSpPr>
        <p:pic>
          <p:nvPicPr>
            <p:cNvPr id="54288" name="Picture 9">
              <a:extLst>
                <a:ext uri="{FF2B5EF4-FFF2-40B4-BE49-F238E27FC236}">
                  <a16:creationId xmlns:a16="http://schemas.microsoft.com/office/drawing/2014/main" id="{FE0395A5-E448-42C1-99C9-E100986155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4289" name="Rectangle 8">
              <a:extLst>
                <a:ext uri="{FF2B5EF4-FFF2-40B4-BE49-F238E27FC236}">
                  <a16:creationId xmlns:a16="http://schemas.microsoft.com/office/drawing/2014/main" id="{59614D24-D3AE-42F3-AF72-7FCAC533439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eaLnBrk="1" hangingPunct="1">
                <a:lnSpc>
                  <a:spcPct val="100000"/>
                </a:lnSpc>
                <a:spcBef>
                  <a:spcPct val="0"/>
                </a:spcBef>
                <a:spcAft>
                  <a:spcPct val="0"/>
                </a:spcAft>
                <a:buClrTx/>
                <a:buFontTx/>
                <a:buNone/>
              </a:pPr>
              <a:r>
                <a:rPr lang="en-US" altLang="en-US" sz="1400" dirty="0">
                  <a:solidFill>
                    <a:schemeClr val="bg2"/>
                  </a:solidFill>
                </a:rPr>
                <a:t>Slide credit: </a:t>
              </a:r>
              <a:r>
                <a:rPr lang="en-US" altLang="en-US" sz="1400" dirty="0">
                  <a:solidFill>
                    <a:schemeClr val="bg2"/>
                  </a:solidFill>
                  <a:hlinkClick r:id="rId4"/>
                </a:rPr>
                <a:t>clinicaloptions.com</a:t>
              </a:r>
              <a:endParaRPr lang="en-US" altLang="en-US" sz="1400" dirty="0">
                <a:solidFill>
                  <a:schemeClr val="bg2"/>
                </a:solidFill>
              </a:endParaRPr>
            </a:p>
          </p:txBody>
        </p:sp>
      </p:grpSp>
      <p:sp>
        <p:nvSpPr>
          <p:cNvPr id="20" name="Line 52">
            <a:extLst>
              <a:ext uri="{FF2B5EF4-FFF2-40B4-BE49-F238E27FC236}">
                <a16:creationId xmlns:a16="http://schemas.microsoft.com/office/drawing/2014/main" id="{9322FA6A-2399-42D0-9B8A-2EE81A50D1C6}"/>
              </a:ext>
            </a:extLst>
          </p:cNvPr>
          <p:cNvSpPr>
            <a:spLocks noChangeShapeType="1"/>
          </p:cNvSpPr>
          <p:nvPr/>
        </p:nvSpPr>
        <p:spPr bwMode="auto">
          <a:xfrm>
            <a:off x="6342061" y="4408095"/>
            <a:ext cx="365125" cy="0"/>
          </a:xfrm>
          <a:prstGeom prst="line">
            <a:avLst/>
          </a:prstGeom>
          <a:noFill/>
          <a:ln w="28575">
            <a:solidFill>
              <a:schemeClr val="bg1"/>
            </a:solidFill>
            <a:round/>
            <a:headEnd/>
            <a:tailEnd type="triangle" w="med" len="me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j-ea"/>
              <a:cs typeface="Arial" panose="020B0604020202020204" pitchFamily="34" charset="0"/>
              <a:sym typeface="Helvetica"/>
            </a:endParaRPr>
          </a:p>
        </p:txBody>
      </p:sp>
      <p:sp>
        <p:nvSpPr>
          <p:cNvPr id="21" name="Rectangle 20">
            <a:extLst>
              <a:ext uri="{FF2B5EF4-FFF2-40B4-BE49-F238E27FC236}">
                <a16:creationId xmlns:a16="http://schemas.microsoft.com/office/drawing/2014/main" id="{14318470-7B7E-411F-82FB-34578526BB73}"/>
              </a:ext>
            </a:extLst>
          </p:cNvPr>
          <p:cNvSpPr/>
          <p:nvPr/>
        </p:nvSpPr>
        <p:spPr bwMode="auto">
          <a:xfrm>
            <a:off x="6799261" y="3409410"/>
            <a:ext cx="1444625" cy="1993440"/>
          </a:xfrm>
          <a:prstGeom prst="rect">
            <a:avLst/>
          </a:prstGeom>
          <a:solidFill>
            <a:schemeClr val="bg2"/>
          </a:solidFill>
          <a:ln w="0">
            <a:noFill/>
            <a:miter lim="800000"/>
            <a:headEnd/>
            <a:tailEnd/>
          </a:ln>
        </p:spPr>
        <p:txBody>
          <a:bodyPr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j-ea"/>
                <a:cs typeface="Arial" panose="020B0604020202020204" pitchFamily="34" charset="0"/>
                <a:sym typeface="Helvetica"/>
              </a:rPr>
              <a:t>Anatomic Resection</a:t>
            </a:r>
            <a:r>
              <a:rPr kumimoji="0" lang="en-US" sz="1600" b="1" i="0" u="none" kern="1200" cap="none" spc="0" normalizeH="0" baseline="30000" noProof="0" dirty="0">
                <a:ln>
                  <a:noFill/>
                </a:ln>
                <a:solidFill>
                  <a:srgbClr val="FFFFFF"/>
                </a:solidFill>
                <a:effectLst/>
                <a:uLnTx/>
                <a:uFillTx/>
                <a:latin typeface="Calibri" panose="020F0502020204030204" pitchFamily="34" charset="0"/>
                <a:ea typeface="+mj-ea"/>
                <a:cs typeface="Arial" panose="020B0604020202020204" pitchFamily="34" charset="0"/>
                <a:sym typeface="Helvetica"/>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j-ea"/>
                <a:cs typeface="Arial" panose="020B0604020202020204" pitchFamily="34" charset="0"/>
                <a:sym typeface="Helvetica"/>
              </a:rPr>
              <a:t> + Complete Mediastinal LN Dissection</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j-ea"/>
                <a:cs typeface="Arial" panose="020B0604020202020204" pitchFamily="34" charset="0"/>
                <a:sym typeface="Helvetica"/>
              </a:rPr>
              <a:t>‡</a:t>
            </a:r>
          </a:p>
        </p:txBody>
      </p:sp>
      <p:sp>
        <p:nvSpPr>
          <p:cNvPr id="23" name="Line 52">
            <a:extLst>
              <a:ext uri="{FF2B5EF4-FFF2-40B4-BE49-F238E27FC236}">
                <a16:creationId xmlns:a16="http://schemas.microsoft.com/office/drawing/2014/main" id="{992686B2-E38C-4553-A422-1212EB2ADB00}"/>
              </a:ext>
            </a:extLst>
          </p:cNvPr>
          <p:cNvSpPr>
            <a:spLocks noChangeShapeType="1"/>
          </p:cNvSpPr>
          <p:nvPr/>
        </p:nvSpPr>
        <p:spPr bwMode="auto">
          <a:xfrm>
            <a:off x="8348662" y="4408095"/>
            <a:ext cx="365125" cy="0"/>
          </a:xfrm>
          <a:prstGeom prst="line">
            <a:avLst/>
          </a:prstGeom>
          <a:noFill/>
          <a:ln w="28575">
            <a:solidFill>
              <a:schemeClr val="bg1"/>
            </a:solidFill>
            <a:round/>
            <a:headEnd/>
            <a:tailEnd type="triangle" w="med" len="me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j-ea"/>
              <a:cs typeface="Arial" panose="020B0604020202020204" pitchFamily="34" charset="0"/>
              <a:sym typeface="Helvetica"/>
            </a:endParaRPr>
          </a:p>
        </p:txBody>
      </p:sp>
      <p:sp>
        <p:nvSpPr>
          <p:cNvPr id="31" name="TextBox 30">
            <a:extLst>
              <a:ext uri="{FF2B5EF4-FFF2-40B4-BE49-F238E27FC236}">
                <a16:creationId xmlns:a16="http://schemas.microsoft.com/office/drawing/2014/main" id="{1B739517-CE7A-46A1-B2DB-F4A10ACE13F7}"/>
              </a:ext>
            </a:extLst>
          </p:cNvPr>
          <p:cNvSpPr txBox="1"/>
          <p:nvPr/>
        </p:nvSpPr>
        <p:spPr bwMode="auto">
          <a:xfrm>
            <a:off x="657970" y="2637564"/>
            <a:ext cx="2568575" cy="707886"/>
          </a:xfrm>
          <a:prstGeom prst="rect">
            <a:avLst/>
          </a:prstGeom>
          <a:noFill/>
          <a:ln>
            <a:noFill/>
          </a:ln>
        </p:spPr>
        <p:txBody>
          <a:bodyPr wrap="square">
            <a:spAutoFit/>
          </a:bodyPr>
          <a:lstStyle/>
          <a:p>
            <a:pPr algn="ctr" defTabSz="914400">
              <a:spcBef>
                <a:spcPts val="0"/>
              </a:spcBef>
              <a:defRPr/>
            </a:pPr>
            <a:r>
              <a:rPr lang="en-US" sz="2000" b="1" dirty="0">
                <a:solidFill>
                  <a:srgbClr val="000000"/>
                </a:solidFill>
                <a:latin typeface="Calibri" panose="020F0502020204030204" pitchFamily="34" charset="0"/>
                <a:ea typeface="+mj-ea"/>
                <a:cs typeface="Arial" panose="020B0604020202020204" pitchFamily="34" charset="0"/>
                <a:sym typeface="Helvetica"/>
              </a:rPr>
              <a:t>Screening</a:t>
            </a:r>
          </a:p>
          <a:p>
            <a:pPr algn="ctr" defTabSz="914400">
              <a:spcBef>
                <a:spcPts val="0"/>
              </a:spcBef>
              <a:defRPr/>
            </a:pPr>
            <a:r>
              <a:rPr lang="en-US" sz="2000" b="1" dirty="0">
                <a:solidFill>
                  <a:srgbClr val="000000"/>
                </a:solidFill>
                <a:latin typeface="Calibri" panose="020F0502020204030204" pitchFamily="34" charset="0"/>
                <a:ea typeface="+mj-ea"/>
                <a:cs typeface="Arial" panose="020B0604020202020204" pitchFamily="34" charset="0"/>
                <a:sym typeface="Helvetica"/>
              </a:rPr>
              <a:t>(28 Days)</a:t>
            </a:r>
          </a:p>
        </p:txBody>
      </p:sp>
      <p:sp>
        <p:nvSpPr>
          <p:cNvPr id="32" name="TextBox 31">
            <a:extLst>
              <a:ext uri="{FF2B5EF4-FFF2-40B4-BE49-F238E27FC236}">
                <a16:creationId xmlns:a16="http://schemas.microsoft.com/office/drawing/2014/main" id="{0C169480-4924-4412-AF91-1815BB34307C}"/>
              </a:ext>
            </a:extLst>
          </p:cNvPr>
          <p:cNvSpPr txBox="1"/>
          <p:nvPr/>
        </p:nvSpPr>
        <p:spPr bwMode="auto">
          <a:xfrm>
            <a:off x="3523455" y="2637564"/>
            <a:ext cx="2568575" cy="707886"/>
          </a:xfrm>
          <a:prstGeom prst="rect">
            <a:avLst/>
          </a:prstGeom>
          <a:noFill/>
          <a:ln>
            <a:noFill/>
          </a:ln>
        </p:spPr>
        <p:txBody>
          <a:bodyPr wrap="square">
            <a:spAutoFit/>
          </a:bodyPr>
          <a:lstStyle/>
          <a:p>
            <a:pPr algn="ctr" defTabSz="914400">
              <a:spcBef>
                <a:spcPts val="0"/>
              </a:spcBef>
              <a:defRPr/>
            </a:pPr>
            <a:r>
              <a:rPr lang="en-US" sz="2000" b="1" dirty="0">
                <a:solidFill>
                  <a:srgbClr val="000000"/>
                </a:solidFill>
                <a:latin typeface="Calibri" panose="020F0502020204030204" pitchFamily="34" charset="0"/>
                <a:ea typeface="+mj-ea"/>
                <a:cs typeface="Arial" panose="020B0604020202020204" pitchFamily="34" charset="0"/>
                <a:sym typeface="Helvetica"/>
              </a:rPr>
              <a:t>Neoadjuvant Tx</a:t>
            </a:r>
          </a:p>
          <a:p>
            <a:pPr algn="ctr" defTabSz="914400">
              <a:spcBef>
                <a:spcPts val="0"/>
              </a:spcBef>
              <a:defRPr/>
            </a:pPr>
            <a:r>
              <a:rPr lang="en-US" sz="2000" b="1" dirty="0">
                <a:solidFill>
                  <a:srgbClr val="000000"/>
                </a:solidFill>
                <a:latin typeface="Calibri" panose="020F0502020204030204" pitchFamily="34" charset="0"/>
                <a:ea typeface="+mj-ea"/>
                <a:cs typeface="Arial" panose="020B0604020202020204" pitchFamily="34" charset="0"/>
                <a:sym typeface="Helvetica"/>
              </a:rPr>
              <a:t>(9 Wk)</a:t>
            </a:r>
          </a:p>
        </p:txBody>
      </p:sp>
      <p:sp>
        <p:nvSpPr>
          <p:cNvPr id="34" name="Rectangle 49">
            <a:extLst>
              <a:ext uri="{FF2B5EF4-FFF2-40B4-BE49-F238E27FC236}">
                <a16:creationId xmlns:a16="http://schemas.microsoft.com/office/drawing/2014/main" id="{643B05DD-F294-4BB2-B7DA-84F4A1A4FF96}"/>
              </a:ext>
            </a:extLst>
          </p:cNvPr>
          <p:cNvSpPr>
            <a:spLocks noChangeArrowheads="1"/>
          </p:cNvSpPr>
          <p:nvPr/>
        </p:nvSpPr>
        <p:spPr bwMode="auto">
          <a:xfrm>
            <a:off x="8906716" y="3395839"/>
            <a:ext cx="2909886" cy="1993440"/>
          </a:xfrm>
          <a:prstGeom prst="rect">
            <a:avLst/>
          </a:prstGeom>
          <a:solidFill>
            <a:schemeClr val="bg2"/>
          </a:solidFill>
          <a:ln>
            <a:noFill/>
          </a:ln>
        </p:spPr>
        <p:txBody>
          <a:bodyPr anchor="ctr" anchorCtr="1"/>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defTabSz="1217613"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rPr>
              <a:t>Pembrolizumab </a:t>
            </a:r>
            <a:r>
              <a:rPr lang="en-US" altLang="en-US" sz="1800" dirty="0">
                <a:solidFill>
                  <a:schemeClr val="tx1"/>
                </a:solidFill>
              </a:rPr>
              <a:t>400 mg Q6W x 6 cycles ±</a:t>
            </a:r>
          </a:p>
          <a:p>
            <a:pPr algn="ctr">
              <a:lnSpc>
                <a:spcPct val="100000"/>
              </a:lnSpc>
              <a:spcBef>
                <a:spcPct val="0"/>
              </a:spcBef>
              <a:spcAft>
                <a:spcPct val="0"/>
              </a:spcAft>
              <a:buClrTx/>
              <a:buFontTx/>
              <a:buNone/>
            </a:pPr>
            <a:r>
              <a:rPr lang="en-US" altLang="en-US" sz="1800" b="1" dirty="0">
                <a:solidFill>
                  <a:schemeClr val="tx1"/>
                </a:solidFill>
              </a:rPr>
              <a:t>Chemotherapy*</a:t>
            </a:r>
          </a:p>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Q3W x 4 cycles</a:t>
            </a:r>
            <a:endParaRPr lang="en-US" altLang="en-US" sz="1800" b="1" dirty="0">
              <a:solidFill>
                <a:schemeClr val="tx1"/>
              </a:solidFill>
              <a:latin typeface="Calibri" panose="020F0502020204030204" pitchFamily="34" charset="0"/>
            </a:endParaRPr>
          </a:p>
        </p:txBody>
      </p:sp>
      <p:sp>
        <p:nvSpPr>
          <p:cNvPr id="35" name="TextBox 34">
            <a:extLst>
              <a:ext uri="{FF2B5EF4-FFF2-40B4-BE49-F238E27FC236}">
                <a16:creationId xmlns:a16="http://schemas.microsoft.com/office/drawing/2014/main" id="{66F852B3-ED13-441E-9D79-68488850933A}"/>
              </a:ext>
            </a:extLst>
          </p:cNvPr>
          <p:cNvSpPr txBox="1"/>
          <p:nvPr/>
        </p:nvSpPr>
        <p:spPr bwMode="auto">
          <a:xfrm>
            <a:off x="6197598" y="2637564"/>
            <a:ext cx="2568575" cy="707886"/>
          </a:xfrm>
          <a:prstGeom prst="rect">
            <a:avLst/>
          </a:prstGeom>
          <a:noFill/>
          <a:ln>
            <a:noFill/>
          </a:ln>
        </p:spPr>
        <p:txBody>
          <a:bodyPr wrap="square">
            <a:spAutoFit/>
          </a:bodyPr>
          <a:lstStyle/>
          <a:p>
            <a:pPr algn="ctr" defTabSz="914400">
              <a:spcBef>
                <a:spcPts val="0"/>
              </a:spcBef>
              <a:defRPr/>
            </a:pPr>
            <a:r>
              <a:rPr lang="en-US" sz="2000" b="1" dirty="0">
                <a:solidFill>
                  <a:srgbClr val="000000"/>
                </a:solidFill>
                <a:latin typeface="Calibri" panose="020F0502020204030204" pitchFamily="34" charset="0"/>
                <a:ea typeface="+mj-ea"/>
                <a:cs typeface="Arial" panose="020B0604020202020204" pitchFamily="34" charset="0"/>
                <a:sym typeface="Helvetica"/>
              </a:rPr>
              <a:t>Surgery</a:t>
            </a:r>
          </a:p>
          <a:p>
            <a:pPr algn="ctr" defTabSz="914400">
              <a:spcBef>
                <a:spcPts val="0"/>
              </a:spcBef>
              <a:defRPr/>
            </a:pPr>
            <a:r>
              <a:rPr lang="en-US" sz="2000" b="1" dirty="0">
                <a:solidFill>
                  <a:srgbClr val="000000"/>
                </a:solidFill>
                <a:latin typeface="Calibri" panose="020F0502020204030204" pitchFamily="34" charset="0"/>
                <a:ea typeface="+mj-ea"/>
                <a:cs typeface="Arial" panose="020B0604020202020204" pitchFamily="34" charset="0"/>
                <a:sym typeface="Helvetica"/>
              </a:rPr>
              <a:t>(Within 4-6 Wk)</a:t>
            </a:r>
          </a:p>
        </p:txBody>
      </p:sp>
      <p:sp>
        <p:nvSpPr>
          <p:cNvPr id="36" name="TextBox 35">
            <a:extLst>
              <a:ext uri="{FF2B5EF4-FFF2-40B4-BE49-F238E27FC236}">
                <a16:creationId xmlns:a16="http://schemas.microsoft.com/office/drawing/2014/main" id="{21AF98C4-00F6-417E-94C3-0ABD6851D34E}"/>
              </a:ext>
            </a:extLst>
          </p:cNvPr>
          <p:cNvSpPr txBox="1"/>
          <p:nvPr/>
        </p:nvSpPr>
        <p:spPr bwMode="auto">
          <a:xfrm>
            <a:off x="9056687" y="2637564"/>
            <a:ext cx="2568575" cy="707886"/>
          </a:xfrm>
          <a:prstGeom prst="rect">
            <a:avLst/>
          </a:prstGeom>
          <a:noFill/>
          <a:ln>
            <a:noFill/>
          </a:ln>
        </p:spPr>
        <p:txBody>
          <a:bodyPr wrap="square">
            <a:spAutoFit/>
          </a:bodyPr>
          <a:lstStyle/>
          <a:p>
            <a:pPr algn="ctr" defTabSz="914400">
              <a:spcBef>
                <a:spcPts val="0"/>
              </a:spcBef>
              <a:defRPr/>
            </a:pPr>
            <a:r>
              <a:rPr lang="en-US" sz="2000" b="1" dirty="0">
                <a:solidFill>
                  <a:srgbClr val="000000"/>
                </a:solidFill>
                <a:latin typeface="Calibri" panose="020F0502020204030204" pitchFamily="34" charset="0"/>
                <a:ea typeface="+mj-ea"/>
                <a:cs typeface="Arial" panose="020B0604020202020204" pitchFamily="34" charset="0"/>
                <a:sym typeface="Helvetica"/>
              </a:rPr>
              <a:t>Adjuvant Tx</a:t>
            </a:r>
          </a:p>
          <a:p>
            <a:pPr algn="ctr" defTabSz="914400">
              <a:spcBef>
                <a:spcPts val="0"/>
              </a:spcBef>
              <a:defRPr/>
            </a:pPr>
            <a:r>
              <a:rPr lang="en-US" sz="2000" b="1" dirty="0">
                <a:solidFill>
                  <a:srgbClr val="000000"/>
                </a:solidFill>
                <a:latin typeface="Calibri" panose="020F0502020204030204" pitchFamily="34" charset="0"/>
                <a:ea typeface="+mj-ea"/>
                <a:cs typeface="Arial" panose="020B0604020202020204" pitchFamily="34" charset="0"/>
                <a:sym typeface="Helvetica"/>
              </a:rPr>
              <a:t>(36 Wk)</a:t>
            </a:r>
          </a:p>
        </p:txBody>
      </p:sp>
      <p:cxnSp>
        <p:nvCxnSpPr>
          <p:cNvPr id="7" name="Straight Connector 6">
            <a:extLst>
              <a:ext uri="{FF2B5EF4-FFF2-40B4-BE49-F238E27FC236}">
                <a16:creationId xmlns:a16="http://schemas.microsoft.com/office/drawing/2014/main" id="{29FE9D63-F7DD-43A3-A3D8-209F3C3F9D82}"/>
              </a:ext>
            </a:extLst>
          </p:cNvPr>
          <p:cNvCxnSpPr/>
          <p:nvPr/>
        </p:nvCxnSpPr>
        <p:spPr bwMode="auto">
          <a:xfrm>
            <a:off x="533399" y="2615017"/>
            <a:ext cx="1124712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Arrow Connector 8">
            <a:extLst>
              <a:ext uri="{FF2B5EF4-FFF2-40B4-BE49-F238E27FC236}">
                <a16:creationId xmlns:a16="http://schemas.microsoft.com/office/drawing/2014/main" id="{26772625-EA2E-44AC-9395-ADDB113DCB8D}"/>
              </a:ext>
            </a:extLst>
          </p:cNvPr>
          <p:cNvCxnSpPr>
            <a:cxnSpLocks/>
          </p:cNvCxnSpPr>
          <p:nvPr/>
        </p:nvCxnSpPr>
        <p:spPr bwMode="auto">
          <a:xfrm>
            <a:off x="3352800" y="2133600"/>
            <a:ext cx="0" cy="416609"/>
          </a:xfrm>
          <a:prstGeom prst="straightConnector1">
            <a:avLst/>
          </a:prstGeom>
          <a:noFill/>
          <a:ln w="28575" cap="flat" cmpd="sng" algn="ctr">
            <a:solidFill>
              <a:schemeClr val="bg1"/>
            </a:solidFill>
            <a:prstDash val="solid"/>
            <a:round/>
            <a:headEnd type="none" w="med" len="med"/>
            <a:tailEnd type="triangle"/>
          </a:ln>
          <a:effectLst/>
        </p:spPr>
      </p:cxnSp>
      <p:cxnSp>
        <p:nvCxnSpPr>
          <p:cNvPr id="41" name="Straight Arrow Connector 40">
            <a:extLst>
              <a:ext uri="{FF2B5EF4-FFF2-40B4-BE49-F238E27FC236}">
                <a16:creationId xmlns:a16="http://schemas.microsoft.com/office/drawing/2014/main" id="{38651F30-500E-4BC7-A7C5-1700BD05511A}"/>
              </a:ext>
            </a:extLst>
          </p:cNvPr>
          <p:cNvCxnSpPr>
            <a:cxnSpLocks/>
          </p:cNvCxnSpPr>
          <p:nvPr/>
        </p:nvCxnSpPr>
        <p:spPr bwMode="auto">
          <a:xfrm>
            <a:off x="6797332" y="2133600"/>
            <a:ext cx="0" cy="416609"/>
          </a:xfrm>
          <a:prstGeom prst="straightConnector1">
            <a:avLst/>
          </a:prstGeom>
          <a:noFill/>
          <a:ln w="28575" cap="flat" cmpd="sng" algn="ctr">
            <a:solidFill>
              <a:schemeClr val="bg1"/>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40854EED-39A5-45F2-86F7-7A7346444B29}"/>
              </a:ext>
            </a:extLst>
          </p:cNvPr>
          <p:cNvCxnSpPr>
            <a:cxnSpLocks/>
          </p:cNvCxnSpPr>
          <p:nvPr/>
        </p:nvCxnSpPr>
        <p:spPr bwMode="auto">
          <a:xfrm>
            <a:off x="8906716" y="2133600"/>
            <a:ext cx="0" cy="416609"/>
          </a:xfrm>
          <a:prstGeom prst="straightConnector1">
            <a:avLst/>
          </a:prstGeom>
          <a:noFill/>
          <a:ln w="28575" cap="flat" cmpd="sng" algn="ctr">
            <a:solidFill>
              <a:schemeClr val="bg1"/>
            </a:solidFill>
            <a:prstDash val="solid"/>
            <a:round/>
            <a:headEnd type="none" w="med" len="med"/>
            <a:tailEnd type="triangle"/>
          </a:ln>
          <a:effectLst/>
        </p:spPr>
      </p:cxnSp>
      <p:cxnSp>
        <p:nvCxnSpPr>
          <p:cNvPr id="43" name="Straight Arrow Connector 42">
            <a:extLst>
              <a:ext uri="{FF2B5EF4-FFF2-40B4-BE49-F238E27FC236}">
                <a16:creationId xmlns:a16="http://schemas.microsoft.com/office/drawing/2014/main" id="{6CED44E3-3BAE-4C29-93EC-548DF3541F9B}"/>
              </a:ext>
            </a:extLst>
          </p:cNvPr>
          <p:cNvCxnSpPr>
            <a:cxnSpLocks/>
          </p:cNvCxnSpPr>
          <p:nvPr/>
        </p:nvCxnSpPr>
        <p:spPr bwMode="auto">
          <a:xfrm>
            <a:off x="5334000" y="2133600"/>
            <a:ext cx="0" cy="416609"/>
          </a:xfrm>
          <a:prstGeom prst="straightConnector1">
            <a:avLst/>
          </a:prstGeom>
          <a:noFill/>
          <a:ln w="28575" cap="flat" cmpd="sng" algn="ctr">
            <a:solidFill>
              <a:schemeClr val="bg1"/>
            </a:solidFill>
            <a:prstDash val="solid"/>
            <a:round/>
            <a:headEnd type="none" w="med" len="med"/>
            <a:tailEnd type="triangle"/>
          </a:ln>
          <a:effectLst/>
        </p:spPr>
      </p:cxnSp>
      <p:cxnSp>
        <p:nvCxnSpPr>
          <p:cNvPr id="44" name="Straight Arrow Connector 43">
            <a:extLst>
              <a:ext uri="{FF2B5EF4-FFF2-40B4-BE49-F238E27FC236}">
                <a16:creationId xmlns:a16="http://schemas.microsoft.com/office/drawing/2014/main" id="{BF361DC2-BA55-4AC7-93A1-DD76BC4A4BD6}"/>
              </a:ext>
            </a:extLst>
          </p:cNvPr>
          <p:cNvCxnSpPr>
            <a:cxnSpLocks/>
          </p:cNvCxnSpPr>
          <p:nvPr/>
        </p:nvCxnSpPr>
        <p:spPr bwMode="auto">
          <a:xfrm>
            <a:off x="4339431" y="2133600"/>
            <a:ext cx="0" cy="416609"/>
          </a:xfrm>
          <a:prstGeom prst="straightConnector1">
            <a:avLst/>
          </a:prstGeom>
          <a:noFill/>
          <a:ln w="28575" cap="flat" cmpd="sng" algn="ctr">
            <a:solidFill>
              <a:schemeClr val="bg1"/>
            </a:solidFill>
            <a:prstDash val="solid"/>
            <a:round/>
            <a:headEnd type="none" w="med" len="med"/>
            <a:tailEnd type="triangle"/>
          </a:ln>
          <a:effectLst/>
        </p:spPr>
      </p:cxnSp>
      <p:cxnSp>
        <p:nvCxnSpPr>
          <p:cNvPr id="11" name="Straight Connector 10">
            <a:extLst>
              <a:ext uri="{FF2B5EF4-FFF2-40B4-BE49-F238E27FC236}">
                <a16:creationId xmlns:a16="http://schemas.microsoft.com/office/drawing/2014/main" id="{8E3F7B0F-1646-451F-8C3C-DE20E1C91F5E}"/>
              </a:ext>
            </a:extLst>
          </p:cNvPr>
          <p:cNvCxnSpPr>
            <a:cxnSpLocks/>
          </p:cNvCxnSpPr>
          <p:nvPr/>
        </p:nvCxnSpPr>
        <p:spPr bwMode="auto">
          <a:xfrm>
            <a:off x="533399" y="2518521"/>
            <a:ext cx="0" cy="192991"/>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D8BFC91-71EE-475C-97B4-E8AE3C54FB28}"/>
              </a:ext>
            </a:extLst>
          </p:cNvPr>
          <p:cNvCxnSpPr>
            <a:cxnSpLocks/>
          </p:cNvCxnSpPr>
          <p:nvPr/>
        </p:nvCxnSpPr>
        <p:spPr bwMode="auto">
          <a:xfrm>
            <a:off x="11787850" y="2518521"/>
            <a:ext cx="0" cy="192991"/>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E644E0EB-EEB7-4EC7-96C7-F85CBAB51B37}"/>
              </a:ext>
            </a:extLst>
          </p:cNvPr>
          <p:cNvSpPr txBox="1"/>
          <p:nvPr/>
        </p:nvSpPr>
        <p:spPr bwMode="auto">
          <a:xfrm>
            <a:off x="427551" y="1992868"/>
            <a:ext cx="2533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altLang="en-US" sz="1800" b="1" dirty="0">
                <a:solidFill>
                  <a:schemeClr val="bg1"/>
                </a:solidFill>
                <a:latin typeface="Calibri" panose="020F0502020204030204" pitchFamily="34" charset="0"/>
                <a:cs typeface="Calibri" panose="020F0502020204030204" pitchFamily="34" charset="0"/>
              </a:rPr>
              <a:t>ctDNA Measurements:</a:t>
            </a:r>
            <a:endParaRPr lang="en-US" sz="1800" b="1" dirty="0">
              <a:solidFill>
                <a:schemeClr val="bg1"/>
              </a:solidFill>
              <a:latin typeface="Calibri" panose="020F0502020204030204" pitchFamily="34" charset="0"/>
              <a:cs typeface="Calibri" panose="020F0502020204030204" pitchFamily="34" charset="0"/>
            </a:endParaRPr>
          </a:p>
        </p:txBody>
      </p:sp>
      <p:sp>
        <p:nvSpPr>
          <p:cNvPr id="51" name="Content Placeholder 4">
            <a:extLst>
              <a:ext uri="{FF2B5EF4-FFF2-40B4-BE49-F238E27FC236}">
                <a16:creationId xmlns:a16="http://schemas.microsoft.com/office/drawing/2014/main" id="{542433B7-8F22-4F5D-A703-D77EBBE2EAD2}"/>
              </a:ext>
            </a:extLst>
          </p:cNvPr>
          <p:cNvSpPr txBox="1">
            <a:spLocks/>
          </p:cNvSpPr>
          <p:nvPr/>
        </p:nvSpPr>
        <p:spPr bwMode="auto">
          <a:xfrm>
            <a:off x="598025" y="5931199"/>
            <a:ext cx="10877529" cy="350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0" fontAlgn="base" hangingPunct="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0" fontAlgn="base" hangingPunct="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0" fontAlgn="base" hangingPunct="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defTabSz="914400"/>
            <a:r>
              <a:rPr lang="en-US" altLang="en-US" sz="2200" kern="0" dirty="0"/>
              <a:t>Primary outcome: ctDNA measurement</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490152"/>
          </a:xfrm>
        </p:spPr>
        <p:txBody>
          <a:bodyPr/>
          <a:lstStyle/>
          <a:p>
            <a:r>
              <a:rPr lang="en-US" dirty="0">
                <a:solidFill>
                  <a:srgbClr val="E1471D"/>
                </a:solidFill>
                <a:hlinkClick r:id="rId3"/>
              </a:rPr>
              <a:t>clinicaloptions.com/oncology</a:t>
            </a:r>
            <a:endParaRPr lang="en-US" dirty="0">
              <a:solidFill>
                <a:srgbClr val="E1471D"/>
              </a:solidFill>
            </a:endParaRPr>
          </a:p>
          <a:p>
            <a:r>
              <a:rPr lang="en-US" u="sng" dirty="0">
                <a:solidFill>
                  <a:schemeClr val="accent3"/>
                </a:solidFill>
                <a:hlinkClick r:id="rId4">
                  <a:extLst>
                    <a:ext uri="{A12FA001-AC4F-418D-AE19-62706E023703}">
                      <ahyp:hlinkClr xmlns:ahyp="http://schemas.microsoft.com/office/drawing/2018/hyperlinkcolor" val="tx"/>
                    </a:ext>
                  </a:extLst>
                </a:hlinkClick>
              </a:rPr>
              <a:t>clinicaloptions.com/LungTool</a:t>
            </a:r>
            <a:r>
              <a:rPr lang="en-US" u="sng" dirty="0">
                <a:solidFill>
                  <a:schemeClr val="accent3"/>
                </a:solidFill>
              </a:rPr>
              <a:t> </a:t>
            </a:r>
          </a:p>
          <a:p>
            <a:r>
              <a:rPr lang="en-US" u="sng" dirty="0">
                <a:solidFill>
                  <a:schemeClr val="accent3"/>
                </a:solidFill>
                <a:hlinkClick r:id="rId5"/>
              </a:rPr>
              <a:t>clinicaloptions.com/immuneAETool</a:t>
            </a:r>
            <a:endParaRPr lang="en-US" u="sng" dirty="0">
              <a:solidFill>
                <a:schemeClr val="accent3"/>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a:t>
            </a:r>
            <a:br>
              <a:rPr lang="en-US" altLang="en-US" sz="4000" dirty="0"/>
            </a:br>
            <a:r>
              <a:rPr lang="en-US" altLang="en-US" sz="4000" dirty="0"/>
              <a:t>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7"/>
            <a:ext cx="11283950" cy="2605717"/>
          </a:xfrm>
        </p:spPr>
        <p:txBody>
          <a:bodyPr rtlCol="0">
            <a:noAutofit/>
          </a:bodyPr>
          <a:lstStyle/>
          <a:p>
            <a:pPr lvl="0">
              <a:buClr>
                <a:srgbClr val="CDCDCF">
                  <a:lumMod val="20000"/>
                  <a:lumOff val="80000"/>
                </a:srgbClr>
              </a:buClr>
              <a:defRPr/>
            </a:pPr>
            <a:r>
              <a:rPr lang="en-US" dirty="0">
                <a:solidFill>
                  <a:srgbClr val="E1471D"/>
                </a:solidFill>
              </a:rPr>
              <a:t>CME/CPE/CNE-certified text modules </a:t>
            </a:r>
            <a:r>
              <a:rPr lang="en-US" b="0" dirty="0">
                <a:solidFill>
                  <a:srgbClr val="455560"/>
                </a:solidFill>
              </a:rPr>
              <a:t>on IO for early-stage NSCLC from the point of view of various HCPs</a:t>
            </a:r>
            <a:endParaRPr lang="en-US" dirty="0">
              <a:solidFill>
                <a:srgbClr val="E1471D"/>
              </a:solidFill>
            </a:endParaRPr>
          </a:p>
          <a:p>
            <a:pPr>
              <a:buClr>
                <a:srgbClr val="CDCDCF">
                  <a:lumMod val="20000"/>
                  <a:lumOff val="80000"/>
                </a:srgbClr>
              </a:buClr>
              <a:defRPr/>
            </a:pPr>
            <a:r>
              <a:rPr lang="en-US" dirty="0">
                <a:solidFill>
                  <a:srgbClr val="E1471D"/>
                </a:solidFill>
              </a:rPr>
              <a:t>CME/CPE/CNE-certified </a:t>
            </a:r>
            <a:r>
              <a:rPr kumimoji="0" lang="en-US" b="1" i="0" u="none" strike="noStrike" kern="0" cap="none" spc="0" normalizeH="0" baseline="0" noProof="0" dirty="0">
                <a:ln>
                  <a:noFill/>
                </a:ln>
                <a:solidFill>
                  <a:srgbClr val="E1471D"/>
                </a:solidFill>
                <a:effectLst/>
                <a:uLnTx/>
                <a:uFillTx/>
              </a:rPr>
              <a:t>on-demand webcast </a:t>
            </a:r>
            <a:r>
              <a:rPr lang="en-US" dirty="0">
                <a:solidFill>
                  <a:srgbClr val="E1471D"/>
                </a:solidFill>
              </a:rPr>
              <a:t>(coming soon!) </a:t>
            </a:r>
            <a:r>
              <a:rPr lang="en-US" b="0" dirty="0">
                <a:solidFill>
                  <a:srgbClr val="455560"/>
                </a:solidFill>
              </a:rPr>
              <a:t>and </a:t>
            </a:r>
            <a:r>
              <a:rPr kumimoji="0" lang="en-US" b="1" i="0" u="none" strike="noStrike" kern="0" cap="none" spc="0" normalizeH="0" baseline="0" noProof="0" dirty="0">
                <a:ln>
                  <a:noFill/>
                </a:ln>
                <a:solidFill>
                  <a:srgbClr val="E1471D"/>
                </a:solidFill>
                <a:effectLst/>
                <a:uLnTx/>
                <a:uFillTx/>
              </a:rPr>
              <a:t>downloadable slideset </a:t>
            </a:r>
            <a:r>
              <a:rPr lang="en-US" b="0" dirty="0">
                <a:solidFill>
                  <a:srgbClr val="455560"/>
                </a:solidFill>
              </a:rPr>
              <a:t>from a live webinar on IO for early-stage NSCLC</a:t>
            </a:r>
            <a:endParaRPr lang="en-US" dirty="0">
              <a:solidFill>
                <a:srgbClr val="E1471D"/>
              </a:solidFill>
            </a:endParaRPr>
          </a:p>
          <a:p>
            <a:pPr>
              <a:buClr>
                <a:srgbClr val="CDCDCF">
                  <a:lumMod val="20000"/>
                  <a:lumOff val="80000"/>
                </a:srgbClr>
              </a:buClr>
              <a:defRPr/>
            </a:pPr>
            <a:r>
              <a:rPr lang="en-US" b="0" dirty="0">
                <a:solidFill>
                  <a:srgbClr val="455560"/>
                </a:solidFill>
              </a:rPr>
              <a:t>Patient-friendly </a:t>
            </a:r>
            <a:r>
              <a:rPr lang="en-US" dirty="0">
                <a:solidFill>
                  <a:srgbClr val="E1471D"/>
                </a:solidFill>
              </a:rPr>
              <a:t>downloadable PDF resource </a:t>
            </a:r>
            <a:r>
              <a:rPr lang="en-US" b="0" dirty="0">
                <a:solidFill>
                  <a:srgbClr val="455560"/>
                </a:solidFill>
              </a:rPr>
              <a:t>on IO for early-stage NSCLC</a:t>
            </a:r>
          </a:p>
          <a:p>
            <a:pPr>
              <a:spcAft>
                <a:spcPts val="0"/>
              </a:spcAft>
              <a:buClr>
                <a:srgbClr val="CDCDCF">
                  <a:lumMod val="20000"/>
                  <a:lumOff val="80000"/>
                </a:srgbClr>
              </a:buClr>
              <a:defRPr/>
            </a:pPr>
            <a:r>
              <a:rPr lang="en-US" dirty="0">
                <a:solidFill>
                  <a:srgbClr val="E1471D"/>
                </a:solidFill>
              </a:rPr>
              <a:t>NSCLC Interactive Decision Support Tool </a:t>
            </a:r>
            <a:r>
              <a:rPr lang="en-US" b="0" dirty="0"/>
              <a:t>featuring the latest </a:t>
            </a:r>
          </a:p>
          <a:p>
            <a:pPr>
              <a:spcBef>
                <a:spcPts val="0"/>
              </a:spcBef>
              <a:spcAft>
                <a:spcPts val="0"/>
              </a:spcAft>
              <a:buClr>
                <a:srgbClr val="CDCDCF">
                  <a:lumMod val="20000"/>
                  <a:lumOff val="80000"/>
                </a:srgbClr>
              </a:buClr>
              <a:defRPr/>
            </a:pPr>
            <a:r>
              <a:rPr lang="en-US" b="0" dirty="0"/>
              <a:t>management recommendations from 5 NSCLC experts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5E5E5E"/>
      </a:dk2>
      <a:lt2>
        <a:srgbClr val="D5D5D5"/>
      </a:lt2>
      <a:accent1>
        <a:srgbClr val="00A2FF"/>
      </a:accent1>
      <a:accent2>
        <a:srgbClr val="16E7CF"/>
      </a:accent2>
      <a:accent3>
        <a:srgbClr val="FFFFFF"/>
      </a:accent3>
      <a:accent4>
        <a:srgbClr val="000000"/>
      </a:accent4>
      <a:accent5>
        <a:srgbClr val="AACEFF"/>
      </a:accent5>
      <a:accent6>
        <a:srgbClr val="13D1BB"/>
      </a:accent6>
      <a:hlink>
        <a:srgbClr val="0000FF"/>
      </a:hlink>
      <a:folHlink>
        <a:srgbClr val="FF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fe2eccd9-4e03-4812-ba6d-ce1a22fb50f3">Slides - Online (non-CME)-New</Document_x0020_Category>
    <_dlc_DocId xmlns="d54cbe69-32bd-412a-b004-9152f949605e">56M7VY3CDVN5-1094316754-6</_dlc_DocId>
    <_dlc_DocIdUrl xmlns="d54cbe69-32bd-412a-b004-9152f949605e">
      <Url>https://intranet.clinicaloptions.com/mews/oncology/ONC_2020_NSCLC_DM_(PRP3617)/CME_CE_CPE-Certified_Micro_Synergy_with_Pre_Post__3/_layouts/15/DocIdRedir.aspx?ID=56M7VY3CDVN5-1094316754-6</Url>
      <Description>56M7VY3CDVN5-1094316754-6</Description>
    </_dlc_DocIdUrl>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FC8F383F41EC484C924A22E42496FF56" ma:contentTypeVersion="1" ma:contentTypeDescription="Create a new document." ma:contentTypeScope="" ma:versionID="11b925991ff7d76d3eb319a7262ff725">
  <xsd:schema xmlns:xsd="http://www.w3.org/2001/XMLSchema" xmlns:xs="http://www.w3.org/2001/XMLSchema" xmlns:p="http://schemas.microsoft.com/office/2006/metadata/properties" xmlns:ns2="d54cbe69-32bd-412a-b004-9152f949605e" xmlns:ns3="fe2eccd9-4e03-4812-ba6d-ce1a22fb50f3" targetNamespace="http://schemas.microsoft.com/office/2006/metadata/properties" ma:root="true" ma:fieldsID="2e1516c5f7fc53c5f89db1131efa9fbd" ns2:_="" ns3:_="">
    <xsd:import namespace="d54cbe69-32bd-412a-b004-9152f949605e"/>
    <xsd:import namespace="fe2eccd9-4e03-4812-ba6d-ce1a22fb50f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e2eccd9-4e03-4812-ba6d-ce1a22fb50f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utcomes - Questions"/>
          <xsd:enumeration value="Permissions"/>
          <xsd:enumeration value="Slide Des Req - Full Redraw"/>
          <xsd:enumeration value="Thumbnail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C69E87-7D85-4A51-9297-50712F218F73}">
  <ds:schemaRefs>
    <ds:schemaRef ds:uri="http://schemas.microsoft.com/sharepoint/events"/>
  </ds:schemaRefs>
</ds:datastoreItem>
</file>

<file path=customXml/itemProps2.xml><?xml version="1.0" encoding="utf-8"?>
<ds:datastoreItem xmlns:ds="http://schemas.openxmlformats.org/officeDocument/2006/customXml" ds:itemID="{7D5400E2-8377-4DF3-9FFB-32CF0EE6556A}">
  <ds:schemaRefs>
    <ds:schemaRef ds:uri="http://www.w3.org/XML/1998/namespace"/>
    <ds:schemaRef ds:uri="http://schemas.microsoft.com/office/2006/documentManagement/types"/>
    <ds:schemaRef ds:uri="d54cbe69-32bd-412a-b004-9152f949605e"/>
    <ds:schemaRef ds:uri="http://purl.org/dc/terms/"/>
    <ds:schemaRef ds:uri="http://purl.org/dc/elements/1.1/"/>
    <ds:schemaRef ds:uri="http://purl.org/dc/dcmitype/"/>
    <ds:schemaRef ds:uri="http://schemas.openxmlformats.org/package/2006/metadata/core-properties"/>
    <ds:schemaRef ds:uri="http://schemas.microsoft.com/office/infopath/2007/PartnerControls"/>
    <ds:schemaRef ds:uri="fe2eccd9-4e03-4812-ba6d-ce1a22fb50f3"/>
    <ds:schemaRef ds:uri="http://schemas.microsoft.com/office/2006/metadata/properties"/>
  </ds:schemaRefs>
</ds:datastoreItem>
</file>

<file path=customXml/itemProps3.xml><?xml version="1.0" encoding="utf-8"?>
<ds:datastoreItem xmlns:ds="http://schemas.openxmlformats.org/officeDocument/2006/customXml" ds:itemID="{7CE3AAB9-9306-42F4-A99F-BF22C4D9B5D7}">
  <ds:schemaRefs>
    <ds:schemaRef ds:uri="http://schemas.microsoft.com/office/2006/metadata/longProperties"/>
  </ds:schemaRefs>
</ds:datastoreItem>
</file>

<file path=customXml/itemProps4.xml><?xml version="1.0" encoding="utf-8"?>
<ds:datastoreItem xmlns:ds="http://schemas.openxmlformats.org/officeDocument/2006/customXml" ds:itemID="{B7790002-71DE-4D2A-8617-EC58BD9E0B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e2eccd9-4e03-4812-ba6d-ce1a22fb50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EFCF3E8F-4ACD-46CB-96A5-2D7E0DE067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5556</TotalTime>
  <Words>5402</Words>
  <Application>Microsoft Office PowerPoint</Application>
  <PresentationFormat>Widescreen</PresentationFormat>
  <Paragraphs>1133</Paragraphs>
  <Slides>30</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Helvetica Neue</vt:lpstr>
      <vt:lpstr>Roboto</vt:lpstr>
      <vt:lpstr>Times</vt:lpstr>
      <vt:lpstr>Wingdings</vt:lpstr>
      <vt:lpstr>1_2017_HTAA_Diabetes</vt:lpstr>
      <vt:lpstr>Immune Checkpoint Inhibitor–Based Therapy for Early-Stage Lung Cancer: Surgeon Perspective</vt:lpstr>
      <vt:lpstr>About These Slides</vt:lpstr>
      <vt:lpstr>Disclosures</vt:lpstr>
      <vt:lpstr>Lung Cancer: When to Operate?</vt:lpstr>
      <vt:lpstr>Randomized Trial of Perioperative CT + Surgery vs Surgery Alone in Stage IIIA NSCLC</vt:lpstr>
      <vt:lpstr>Outcomes in Early-Stage NSCLC: Room for Improvement</vt:lpstr>
      <vt:lpstr>Select Neoadjuvant Immunotherapy Trials for Treatment of Operable NSCLC</vt:lpstr>
      <vt:lpstr>Major Pathologic Response as a Surrogate Endpoint in Trials of Neoadjuvant CT for Resectable NSCLC</vt:lpstr>
      <vt:lpstr>Strategic Path to Cure for Patients With Early-Stage NSCLC</vt:lpstr>
      <vt:lpstr>Randomized Trial of Multimodal Prehabilitation for Lung Cancer Surgery </vt:lpstr>
      <vt:lpstr>Optimizing Outcomes for Locally Advanced NSCLC Using Neoadjuvant Prehabilitation Therapy</vt:lpstr>
      <vt:lpstr>Neoadjuvant vs Adjuvant Chemotherapy for Patients With Resectable cT2-4N0-1M0 NSCLC</vt:lpstr>
      <vt:lpstr>Neoadjuvant Nivolumab in Patients With  Resectable Early-Stage NSCLC</vt:lpstr>
      <vt:lpstr>LCMC3: Neoadjuvant Atezolizumab in Patients With  Resectable Early-Stage NSCLC</vt:lpstr>
      <vt:lpstr>Phase II Trial: Neoadjuvant Atezolizumab + Chemotherapy in Early-Stage Resectable NSCLC</vt:lpstr>
      <vt:lpstr>Phase II NADIM: Neoadjuvant Nivolumab + CT in Stage IIIA Resectable NSCLC</vt:lpstr>
      <vt:lpstr>CheckMate 816: Neoadjuvant Nivolumab + Platinum Chemotherapy for Resectable Stage IB-IIIA NSCLC</vt:lpstr>
      <vt:lpstr>CheckMate 816: Improved Pathological Response With Neoadjuvant Nivolumab + Chemotherapy </vt:lpstr>
      <vt:lpstr>CheckMate 816: Pathologic Regression in Primary Tumor by Stage</vt:lpstr>
      <vt:lpstr>CheckMate 816: Pathologic Response by  ctDNA Clearance</vt:lpstr>
      <vt:lpstr>CheckMate 816: Treatment and Surgery Summary in  All Randomized Patients</vt:lpstr>
      <vt:lpstr>CheckMate 816: Surgery Summary by Disease Stage at Baseline </vt:lpstr>
      <vt:lpstr>CheckMate 816: Surgical Approach and  Type of Surgery by Disease Stage at Baseline</vt:lpstr>
      <vt:lpstr>CheckMate 816: Completeness of Resection in  All Randomized Patients</vt:lpstr>
      <vt:lpstr>CheckMate 816: Hospital Stay Summary</vt:lpstr>
      <vt:lpstr>CheckMate 816: Surgery-Related Complications up to  90 Days After Definitive Surgery</vt:lpstr>
      <vt:lpstr>LCMC4 Evaluation of Actionable Drivers in Early-Stage Lung Cancers/LCRF LEADER Neoadjuvant Screening Trial</vt:lpstr>
      <vt:lpstr>Patient Case: Neoadjuvant Alectinib in  Early-Stage NSCLC </vt:lpstr>
      <vt:lpstr>Can We Predict the Occurrence of Pathological Complete Response With Perioperative IO?</vt:lpstr>
      <vt:lpstr>Go Online for More CCO Coverage  Lung Cancer!</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Immune Checkpoint Inhibitor–Based Therapy for Early-Stage Lung Cancer: Surgeon Perspective</dc:title>
  <dc:subject/>
  <dc:creator>Timothy Quill</dc:creator>
  <cp:keywords/>
  <dc:description/>
  <cp:lastModifiedBy>nkolenko@clinicaloptions.com</cp:lastModifiedBy>
  <cp:revision>157</cp:revision>
  <dcterms:modified xsi:type="dcterms:W3CDTF">2021-12-01T20:45:47Z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56M7VY3CDVN5-1094316754-1</vt:lpwstr>
  </property>
  <property fmtid="{D5CDD505-2E9C-101B-9397-08002B2CF9AE}" pid="3" name="_dlc_DocIdItemGuid">
    <vt:lpwstr>08c37622-83e4-47b1-991c-3db49f83a942</vt:lpwstr>
  </property>
  <property fmtid="{D5CDD505-2E9C-101B-9397-08002B2CF9AE}" pid="4" name="_dlc_DocIdUrl">
    <vt:lpwstr>https://intranet.clinicaloptions.com/mews/oncology/ONC_2020_NSCLC_DM_(PRP3617)/CME_CE_CPE-Certified_Micro_Synergy_with_Pre_Post__3/_layouts/15/DocIdRedir.aspx?ID=56M7VY3CDVN5-1094316754-1, 56M7VY3CDVN5-1094316754-1</vt:lpwstr>
  </property>
  <property fmtid="{D5CDD505-2E9C-101B-9397-08002B2CF9AE}" pid="5" name="Document Category">
    <vt:lpwstr>Slides - Online (non-CME)-New</vt:lpwstr>
  </property>
  <property fmtid="{D5CDD505-2E9C-101B-9397-08002B2CF9AE}" pid="6" name="ContentTypeId">
    <vt:lpwstr>0x010100FC8F383F41EC484C924A22E42496FF56</vt:lpwstr>
  </property>
</Properties>
</file>