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1" r:id="rId5"/>
    <p:sldMasterId id="2147483680" r:id="rId6"/>
    <p:sldMasterId id="2147483692" r:id="rId7"/>
  </p:sldMasterIdLst>
  <p:notesMasterIdLst>
    <p:notesMasterId r:id="rId18"/>
  </p:notesMasterIdLst>
  <p:sldIdLst>
    <p:sldId id="2147473663" r:id="rId8"/>
    <p:sldId id="308" r:id="rId9"/>
    <p:sldId id="267" r:id="rId10"/>
    <p:sldId id="262" r:id="rId11"/>
    <p:sldId id="2147473664" r:id="rId12"/>
    <p:sldId id="2147473701" r:id="rId13"/>
    <p:sldId id="2147473700" r:id="rId14"/>
    <p:sldId id="2147473665" r:id="rId15"/>
    <p:sldId id="2147473668" r:id="rId16"/>
    <p:sldId id="214747369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119B67B-19F9-C100-B387-BDA45A632E44}" name="Taryn Gross" initials="TG" userId="S::tgross@gaugemedical.com::a1edc1e6-395d-4e98-97b6-6646f446588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Jerfiz Constanzo" initials="JC" lastIdx="1" clrIdx="0">
    <p:extLst>
      <p:ext uri="{19B8F6BF-5375-455C-9EA6-DF929625EA0E}">
        <p15:presenceInfo xmlns:p15="http://schemas.microsoft.com/office/powerpoint/2012/main" userId="S::jconstanzo@clinicaloptions.com::7388c342-66f0-4154-bcdf-657d8197f1ae" providerId="AD"/>
      </p:ext>
    </p:extLst>
  </p:cmAuthor>
  <p:cmAuthor id="2" name="Andrea Boecler" initials="AB" lastIdx="1" clrIdx="1">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D0E52E-915D-4146-B851-5DD7C1FECC92}" v="189" dt="2025-12-09T22:27:05.276"/>
    <p1510:client id="{44D89AB8-9539-426D-B258-1A9B6119BE2F}" v="1" dt="2025-12-10T15:38:39.754"/>
    <p1510:client id="{84233DBC-CAF2-47FD-9CD4-E2468D74D12F}" v="48" dt="2025-12-09T20:51:30.5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57" autoAdjust="0"/>
    <p:restoredTop sz="82117" autoAdjust="0"/>
  </p:normalViewPr>
  <p:slideViewPr>
    <p:cSldViewPr snapToGrid="0">
      <p:cViewPr varScale="1">
        <p:scale>
          <a:sx n="61" d="100"/>
          <a:sy n="61" d="100"/>
        </p:scale>
        <p:origin x="74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12/10/2025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75916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5031-6E6E-ACF9-5B3C-7EEA2B75EF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ECA94-29CA-3D8A-FD6F-9C73C84D385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36F7D61-FEF7-3EDE-FE73-7F0DF9E271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8CFF1-F973-365D-D9A5-C0F5D04D6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822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620E9-2456-23D8-DBC3-56A9C2BCE6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E966DA-61C1-532A-AAE0-4B1994C895B7}"/>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25309042-CDB0-589D-B1ED-3CF9A5A624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249F5A-2042-097F-1C5A-14CA7F8D747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0584965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6F97C-7316-659B-0002-5866DB2E4A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028EA2-5C94-4F32-BBA9-FFAF6B06418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E89279B-DBDC-BC00-8678-2B79140310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CCD8AE-5654-E9C5-22A6-4C9CCFF984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1751934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6.sv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59144465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265827683"/>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216612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66744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44718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3740460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87885342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827160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003980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3726046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clinicaloptions.com/" TargetMode="Externa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hyperlink" Target="http://www.clinicaloptions.com/" TargetMode="Externa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image" Target="../media/image2.svg"/><Relationship Id="rId5" Type="http://schemas.openxmlformats.org/officeDocument/2006/relationships/slideLayout" Target="../slideLayouts/slideLayout15.xml"/><Relationship Id="rId10" Type="http://schemas.openxmlformats.org/officeDocument/2006/relationships/image" Target="../media/image1.png"/><Relationship Id="rId4" Type="http://schemas.openxmlformats.org/officeDocument/2006/relationships/slideLayout" Target="../slideLayouts/slideLayout14.xml"/><Relationship Id="rId9" Type="http://schemas.openxmlformats.org/officeDocument/2006/relationships/theme" Target="../theme/theme2.xml"/><Relationship Id="rId14" Type="http://schemas.openxmlformats.org/officeDocument/2006/relationships/image" Target="../media/image6.sv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1.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hyperlink" Target="http://www.clinicaloptions.com/" TargetMode="Externa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image" Target="../media/image2.svg"/></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4">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7543185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9.xm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600" y="1408551"/>
            <a:ext cx="11304181" cy="2387600"/>
          </a:xfrm>
          <a:solidFill>
            <a:schemeClr val="accent2"/>
          </a:solidFill>
        </p:spPr>
        <p:txBody>
          <a:bodyPr>
            <a:normAutofit/>
          </a:bodyPr>
          <a:lstStyle/>
          <a:p>
            <a:r>
              <a:rPr lang="en-US" altLang="en-US" sz="4000" dirty="0"/>
              <a:t>Phase II Trial of Cevostamab Consolidation After Anti-BCMA CAR T-Cell Therapy in R/R MM</a:t>
            </a:r>
          </a:p>
        </p:txBody>
      </p:sp>
      <p:sp>
        <p:nvSpPr>
          <p:cNvPr id="2" name="Subtitle 1">
            <a:extLst>
              <a:ext uri="{FF2B5EF4-FFF2-40B4-BE49-F238E27FC236}">
                <a16:creationId xmlns:a16="http://schemas.microsoft.com/office/drawing/2014/main" id="{A0051D80-7AC1-54A7-03F6-44B6AB75581D}"/>
              </a:ext>
            </a:extLst>
          </p:cNvPr>
          <p:cNvSpPr>
            <a:spLocks noGrp="1"/>
          </p:cNvSpPr>
          <p:nvPr>
            <p:ph type="subTitle" idx="1"/>
          </p:nvPr>
        </p:nvSpPr>
        <p:spPr>
          <a:xfrm>
            <a:off x="149085" y="4104609"/>
            <a:ext cx="11241157" cy="599913"/>
          </a:xfrm>
        </p:spPr>
        <p:txBody>
          <a:bodyPr/>
          <a:lstStyle/>
          <a:p>
            <a:r>
              <a:rPr lang="en-US" dirty="0"/>
              <a:t>Bridging Discoveries to Practice: CCO’s Conference to Clinic Highlights* From the 2025 ASH Annual Meeting</a:t>
            </a:r>
          </a:p>
        </p:txBody>
      </p:sp>
      <p:sp>
        <p:nvSpPr>
          <p:cNvPr id="11" name="Text Placeholder 5">
            <a:extLst>
              <a:ext uri="{FF2B5EF4-FFF2-40B4-BE49-F238E27FC236}">
                <a16:creationId xmlns:a16="http://schemas.microsoft.com/office/drawing/2014/main" id="{AB7AD7B7-781A-DD86-7E3B-F0AF54E84000}"/>
              </a:ext>
            </a:extLst>
          </p:cNvPr>
          <p:cNvSpPr txBox="1">
            <a:spLocks/>
          </p:cNvSpPr>
          <p:nvPr/>
        </p:nvSpPr>
        <p:spPr>
          <a:xfrm>
            <a:off x="228600" y="6053328"/>
            <a:ext cx="8484704"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Decera Clinical Education in partnership with Smart Patients.</a:t>
            </a:r>
          </a:p>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a:rPr>
              <a:t>Supported by educational grants from AstraZeneca, BeOne Medicines, Genentech, Geron Corporation, Incyte, Johnson &amp; Johnson, Lilly, and Novartis Pharmaceuticals Corporation.</a:t>
            </a:r>
          </a:p>
        </p:txBody>
      </p:sp>
      <p:sp>
        <p:nvSpPr>
          <p:cNvPr id="3" name="Subtitle 1">
            <a:extLst>
              <a:ext uri="{FF2B5EF4-FFF2-40B4-BE49-F238E27FC236}">
                <a16:creationId xmlns:a16="http://schemas.microsoft.com/office/drawing/2014/main" id="{7B072C24-784A-C0D7-F60C-E3D36200CB2C}"/>
              </a:ext>
            </a:extLst>
          </p:cNvPr>
          <p:cNvSpPr txBox="1">
            <a:spLocks/>
          </p:cNvSpPr>
          <p:nvPr/>
        </p:nvSpPr>
        <p:spPr>
          <a:xfrm>
            <a:off x="155711" y="5229512"/>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2634731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p:txBody>
          <a:bodyPr/>
          <a:lstStyle/>
          <a:p>
            <a:pPr marL="342900" indent="-342900">
              <a:buFont typeface="Arial" panose="020B0604020202020204" pitchFamily="34" charset="0"/>
              <a:buChar char="•"/>
            </a:pPr>
            <a:r>
              <a:rPr lang="en-US" altLang="en-US" sz="2000" dirty="0"/>
              <a:t>BCMA-targeted CAR T-cell therapy is effective in late-line MM, but most patients eventually relapse</a:t>
            </a:r>
            <a:r>
              <a:rPr lang="en-US" altLang="en-US" sz="2000" baseline="30000" dirty="0"/>
              <a:t>1,2</a:t>
            </a:r>
            <a:endParaRPr lang="en-US" altLang="en-US" sz="2000" dirty="0"/>
          </a:p>
          <a:p>
            <a:pPr marL="574675" lvl="1" indent="-342900">
              <a:buFont typeface="Calibri" panose="020F0502020204030204" pitchFamily="34" charset="0"/>
              <a:buChar char="─"/>
            </a:pPr>
            <a:r>
              <a:rPr lang="en-US" altLang="en-US" sz="1800" dirty="0"/>
              <a:t>Worse outcomes in patients with high-risk features (eg, EMD, high cytogenetic risk, high tumor burden, high ferritin)</a:t>
            </a:r>
            <a:r>
              <a:rPr lang="en-US" altLang="en-US" sz="1800" baseline="30000" dirty="0"/>
              <a:t>2-4</a:t>
            </a:r>
            <a:endParaRPr lang="en-US" altLang="en-US" sz="1800" dirty="0"/>
          </a:p>
          <a:p>
            <a:pPr marL="342900" indent="-342900">
              <a:buFont typeface="Arial" panose="020B0604020202020204" pitchFamily="34" charset="0"/>
              <a:buChar char="•"/>
            </a:pPr>
            <a:r>
              <a:rPr lang="en-US" altLang="en-US" sz="2000" dirty="0"/>
              <a:t>Achieving and maintaining MRD-negative CR associated with prolonged PFS</a:t>
            </a:r>
            <a:r>
              <a:rPr lang="en-US" altLang="en-US" sz="2000" baseline="30000" dirty="0"/>
              <a:t>2</a:t>
            </a:r>
            <a:endParaRPr lang="en-US" altLang="en-US" sz="2000" dirty="0"/>
          </a:p>
          <a:p>
            <a:pPr marL="342900" indent="-342900">
              <a:buFont typeface="Arial" panose="020B0604020202020204" pitchFamily="34" charset="0"/>
              <a:buChar char="•"/>
            </a:pPr>
            <a:r>
              <a:rPr lang="en-US" altLang="en-US" sz="2000" dirty="0"/>
              <a:t>Resistance facilitated by loss of BCMA expression and impaired function of T-cells</a:t>
            </a:r>
            <a:r>
              <a:rPr lang="en-US" altLang="en-US" sz="2000" baseline="30000" dirty="0"/>
              <a:t>5</a:t>
            </a:r>
            <a:endParaRPr lang="en-US" altLang="en-US" sz="2000" dirty="0"/>
          </a:p>
          <a:p>
            <a:pPr marL="342900" indent="-342900">
              <a:buFont typeface="Arial" panose="020B0604020202020204" pitchFamily="34" charset="0"/>
              <a:buChar char="•"/>
            </a:pPr>
            <a:r>
              <a:rPr lang="en-US" altLang="en-US" sz="2000" dirty="0"/>
              <a:t>FcRH5 is broadly expressed on myeloma cells, independent of BCMA expression</a:t>
            </a:r>
            <a:r>
              <a:rPr lang="en-US" altLang="en-US" sz="2000" baseline="30000" dirty="0"/>
              <a:t>6,7</a:t>
            </a:r>
            <a:endParaRPr lang="en-US" altLang="en-US" sz="2000" dirty="0"/>
          </a:p>
          <a:p>
            <a:pPr marL="342900" indent="-342900">
              <a:buFont typeface="Arial" panose="020B0604020202020204" pitchFamily="34" charset="0"/>
              <a:buChar char="•"/>
            </a:pPr>
            <a:r>
              <a:rPr lang="en-US" altLang="en-US" sz="2000" dirty="0"/>
              <a:t>Cevostamab: a FcRH5 x CD3 bispecific antibody with demonstrated activity in patients with R/R heavily pretreated MM</a:t>
            </a:r>
            <a:r>
              <a:rPr lang="en-US" altLang="en-US" sz="2000" baseline="30000" dirty="0"/>
              <a:t>8</a:t>
            </a:r>
            <a:endParaRPr lang="en-US" altLang="en-US" sz="2000" dirty="0"/>
          </a:p>
          <a:p>
            <a:pPr marL="342900" indent="-342900">
              <a:buFont typeface="Arial" panose="020B0604020202020204" pitchFamily="34" charset="0"/>
              <a:buChar char="•"/>
            </a:pPr>
            <a:r>
              <a:rPr lang="en-US" altLang="en-US" sz="2000" dirty="0"/>
              <a:t>Phase II STEM study assessed the safety and efficacy of cevostamab consolidation after BCMA CAR T-cell therapy in patients with R/R MM</a:t>
            </a:r>
            <a:r>
              <a:rPr lang="en-US" altLang="en-US" sz="2000" baseline="30000" dirty="0"/>
              <a:t>9</a:t>
            </a:r>
            <a:endParaRPr lang="en-US" altLang="en-US" sz="1600" dirty="0"/>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a:xfrm>
            <a:off x="231078" y="541009"/>
            <a:ext cx="11740260" cy="482440"/>
          </a:xfrm>
        </p:spPr>
        <p:txBody>
          <a:bodyPr/>
          <a:lstStyle/>
          <a:p>
            <a:r>
              <a:rPr lang="en-US" dirty="0"/>
              <a:t>STEM: Background</a:t>
            </a:r>
            <a:endParaRPr lang="en-US" altLang="en-US" dirty="0"/>
          </a:p>
        </p:txBody>
      </p:sp>
      <p:sp>
        <p:nvSpPr>
          <p:cNvPr id="5" name="Text Box 15">
            <a:extLst>
              <a:ext uri="{FF2B5EF4-FFF2-40B4-BE49-F238E27FC236}">
                <a16:creationId xmlns:a16="http://schemas.microsoft.com/office/drawing/2014/main" id="{64379E87-1377-854C-2BCB-222C9B5951CC}"/>
              </a:ext>
            </a:extLst>
          </p:cNvPr>
          <p:cNvSpPr txBox="1">
            <a:spLocks noGrp="1" noChangeArrowheads="1"/>
          </p:cNvSpPr>
          <p:nvPr>
            <p:ph sz="quarter" idx="10"/>
          </p:nvPr>
        </p:nvSpPr>
        <p:spPr bwMode="auto">
          <a:xfrm>
            <a:off x="3559175" y="6260069"/>
            <a:ext cx="5978835" cy="369332"/>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8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t>1. Munshi. NEJM. 2021;384:705. 2. Martin. JCO. 2023;41:1265. 3. </a:t>
            </a:r>
            <a:r>
              <a:rPr kumimoji="0" lang="pt-BR" altLang="en-US" sz="8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t>Portuguese. Haematologica. 2025;110:3065. 4. Cheng. Biomol Biomed. 2025;25:2416. 5.</a:t>
            </a:r>
            <a:r>
              <a:rPr kumimoji="0" lang="nl-NL" altLang="en-US" sz="8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t> van de Donk. Blood Cancer Discov. 2021;2:302.</a:t>
            </a:r>
            <a:r>
              <a:rPr kumimoji="0" lang="en-US" altLang="en-US" sz="8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t> 6. Neri. Nat Rev Clin Oncol. 2024;21:590. 7. Jiang. Nat Commun. 2023;14:3642. 8. Richter. ASH 2024. Abstr 1021. 9. Cohen. ASH 2025. Abstr 699.</a:t>
            </a:r>
            <a:endParaRPr kumimoji="0" lang="en-US" altLang="en-US" sz="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BBAB2B9-8DAF-E1F8-4899-5E351A4F4EB1}"/>
              </a:ext>
            </a:extLst>
          </p:cNvPr>
          <p:cNvSpPr txBox="1"/>
          <p:nvPr/>
        </p:nvSpPr>
        <p:spPr>
          <a:xfrm>
            <a:off x="8841056" y="3089807"/>
            <a:ext cx="1833191" cy="246221"/>
          </a:xfrm>
          <a:prstGeom prst="rect">
            <a:avLst/>
          </a:prstGeom>
        </p:spPr>
        <p:txBody>
          <a:bodyPr vert="horz" wrap="square" lIns="0" tIns="0" rIns="0" bIns="0" rtlCol="0">
            <a:spAutoFit/>
          </a:bodyPr>
          <a:lstStyle/>
          <a:p>
            <a:r>
              <a:rPr lang="en-US" sz="1600" dirty="0"/>
              <a:t>Observation</a:t>
            </a:r>
          </a:p>
        </p:txBody>
      </p:sp>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dirty="0"/>
              <a:t>STEM: </a:t>
            </a:r>
            <a:r>
              <a:rPr lang="en-US" altLang="en-US" dirty="0"/>
              <a:t>Study Design</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612586" y="1921000"/>
            <a:ext cx="324189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161616"/>
                </a:solidFill>
                <a:effectLst/>
                <a:uLnTx/>
                <a:uFillTx/>
                <a:latin typeface="Poppins" pitchFamily="2" charset="77"/>
                <a:cs typeface="Poppins" pitchFamily="2" charset="77"/>
              </a:rPr>
              <a:t>Adults with R/R</a:t>
            </a:r>
            <a:r>
              <a:rPr lang="en-GB" altLang="en-US" sz="1600" dirty="0">
                <a:solidFill>
                  <a:srgbClr val="161616"/>
                </a:solidFill>
                <a:latin typeface="Poppins" pitchFamily="2" charset="77"/>
                <a:cs typeface="Poppins" pitchFamily="2" charset="77"/>
              </a:rPr>
              <a:t> </a:t>
            </a:r>
            <a:r>
              <a:rPr kumimoji="0" lang="en-GB" altLang="en-US" sz="1600" b="0" i="0" u="none" strike="noStrike" kern="1200" cap="none" spc="0" normalizeH="0" baseline="0" noProof="0" dirty="0">
                <a:ln>
                  <a:noFill/>
                </a:ln>
                <a:solidFill>
                  <a:srgbClr val="161616"/>
                </a:solidFill>
                <a:effectLst/>
                <a:uLnTx/>
                <a:uFillTx/>
                <a:latin typeface="Poppins" pitchFamily="2" charset="77"/>
                <a:cs typeface="Poppins" pitchFamily="2" charset="77"/>
              </a:rPr>
              <a:t>MM who received SoC CAR T-cell therapy (cilta-cel or ide-cel) 10-12 wk prior to enrollment without PD; prior treatment with a PI, IMiD, and anti-CD38 antibody; no prior grade ≥3 CRS or ICANS; no prior MAS/HLH; adequate hematologic and organ function; ECOG PS 0/1</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i="0" u="none" strike="noStrike" kern="1200" cap="none" spc="0" normalizeH="0" baseline="0" noProof="0" dirty="0">
                <a:ln>
                  <a:noFill/>
                </a:ln>
                <a:solidFill>
                  <a:srgbClr val="161616"/>
                </a:solidFill>
                <a:effectLst/>
                <a:uLnTx/>
                <a:uFillTx/>
                <a:latin typeface="Poppins" pitchFamily="2" charset="77"/>
                <a:cs typeface="Poppins" pitchFamily="2" charset="77"/>
              </a:rPr>
              <a:t>(N = 27)</a:t>
            </a:r>
            <a:endParaRPr kumimoji="0" lang="en-US" altLang="en-US" sz="1600" i="0" u="none" strike="noStrike" kern="1200" cap="none" spc="0" normalizeH="0" baseline="0" noProof="0" dirty="0">
              <a:ln>
                <a:noFill/>
              </a:ln>
              <a:solidFill>
                <a:srgbClr val="161616"/>
              </a:solidFill>
              <a:effectLst/>
              <a:uLnTx/>
              <a:uFillTx/>
              <a:latin typeface="Poppins" pitchFamily="2" charset="77"/>
              <a:cs typeface="Poppins" pitchFamily="2" charset="77"/>
            </a:endParaRP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4505085" y="3105849"/>
            <a:ext cx="2560320" cy="6772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b="1" dirty="0">
                <a:solidFill>
                  <a:srgbClr val="F9F3D9"/>
                </a:solidFill>
                <a:latin typeface="Poppins" pitchFamily="2" charset="77"/>
                <a:cs typeface="Poppins" pitchFamily="2" charset="77"/>
              </a:rPr>
              <a:t>Cevostamab</a:t>
            </a:r>
            <a:r>
              <a:rPr lang="en-US" altLang="en-US" sz="1600" dirty="0">
                <a:solidFill>
                  <a:srgbClr val="F9F3D9"/>
                </a:solidFill>
                <a:latin typeface="Poppins" pitchFamily="2" charset="77"/>
                <a:cs typeface="Poppins" pitchFamily="2" charset="77"/>
              </a:rPr>
              <a:t> Q3W* x 8</a:t>
            </a:r>
          </a:p>
        </p:txBody>
      </p:sp>
      <p:sp>
        <p:nvSpPr>
          <p:cNvPr id="2" name="Text Box 15">
            <a:extLst>
              <a:ext uri="{FF2B5EF4-FFF2-40B4-BE49-F238E27FC236}">
                <a16:creationId xmlns:a16="http://schemas.microsoft.com/office/drawing/2014/main" id="{DC53A87F-85DB-59B7-851D-75A7884CA453}"/>
              </a:ext>
            </a:extLst>
          </p:cNvPr>
          <p:cNvSpPr txBox="1">
            <a:spLocks noGrp="1" noChangeArrowheads="1"/>
          </p:cNvSpPr>
          <p:nvPr>
            <p:ph sz="quarter" idx="10"/>
          </p:nvPr>
        </p:nvSpPr>
        <p:spPr bwMode="auto">
          <a:xfrm>
            <a:off x="3559175" y="6506290"/>
            <a:ext cx="5978835"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Poppins" pitchFamily="2" charset="77"/>
              </a:rPr>
              <a:t>Cohen. ASH 2025. Abstr 699. NCT05801939.</a:t>
            </a:r>
            <a:endParaRPr kumimoji="0" lang="en-US" altLang="en-US" sz="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6" name="Content Placeholder 12">
            <a:extLst>
              <a:ext uri="{FF2B5EF4-FFF2-40B4-BE49-F238E27FC236}">
                <a16:creationId xmlns:a16="http://schemas.microsoft.com/office/drawing/2014/main" id="{811BB5B0-DAC7-5B79-1853-9ACC52449DAC}"/>
              </a:ext>
            </a:extLst>
          </p:cNvPr>
          <p:cNvSpPr>
            <a:spLocks noGrp="1"/>
          </p:cNvSpPr>
          <p:nvPr>
            <p:ph idx="1"/>
          </p:nvPr>
        </p:nvSpPr>
        <p:spPr>
          <a:xfrm>
            <a:off x="231078" y="1335024"/>
            <a:ext cx="11740260" cy="279652"/>
          </a:xfrm>
        </p:spPr>
        <p:txBody>
          <a:bodyPr/>
          <a:lstStyle/>
          <a:p>
            <a:pPr marL="342900" indent="-342900">
              <a:buFont typeface="Arial" panose="020B0604020202020204" pitchFamily="34" charset="0"/>
              <a:buChar char="•"/>
            </a:pPr>
            <a:r>
              <a:rPr lang="en-US" altLang="en-US" sz="2000" dirty="0"/>
              <a:t>Open-label, single-arm, single-institution phase II study (data cutoff: June 27, 2025)</a:t>
            </a:r>
          </a:p>
        </p:txBody>
      </p:sp>
      <p:sp>
        <p:nvSpPr>
          <p:cNvPr id="7" name="Line 52">
            <a:extLst>
              <a:ext uri="{FF2B5EF4-FFF2-40B4-BE49-F238E27FC236}">
                <a16:creationId xmlns:a16="http://schemas.microsoft.com/office/drawing/2014/main" id="{EF412F57-417E-8ABD-DEDA-DCA2430ED427}"/>
              </a:ext>
            </a:extLst>
          </p:cNvPr>
          <p:cNvSpPr>
            <a:spLocks noChangeShapeType="1"/>
          </p:cNvSpPr>
          <p:nvPr/>
        </p:nvSpPr>
        <p:spPr bwMode="auto">
          <a:xfrm>
            <a:off x="3882187" y="3444493"/>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9" name="Content Placeholder 12">
            <a:extLst>
              <a:ext uri="{FF2B5EF4-FFF2-40B4-BE49-F238E27FC236}">
                <a16:creationId xmlns:a16="http://schemas.microsoft.com/office/drawing/2014/main" id="{ACA8D74C-16A5-D204-BA37-3F1FC83AA3B5}"/>
              </a:ext>
            </a:extLst>
          </p:cNvPr>
          <p:cNvSpPr txBox="1">
            <a:spLocks/>
          </p:cNvSpPr>
          <p:nvPr/>
        </p:nvSpPr>
        <p:spPr>
          <a:xfrm>
            <a:off x="225870" y="5221809"/>
            <a:ext cx="11740260" cy="931094"/>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altLang="en-US" sz="2000" b="1" dirty="0"/>
              <a:t>Primary endpoint: </a:t>
            </a:r>
            <a:r>
              <a:rPr lang="en-US" altLang="en-US" sz="2000" dirty="0"/>
              <a:t>MRD-negative CR rate at 12 mo post CAR T-cell therapy</a:t>
            </a:r>
          </a:p>
          <a:p>
            <a:pPr marL="342900" indent="-342900">
              <a:buFont typeface="Arial" panose="020B0604020202020204" pitchFamily="34" charset="0"/>
              <a:buChar char="•"/>
            </a:pPr>
            <a:r>
              <a:rPr lang="en-US" altLang="en-US" sz="2000" b="1" dirty="0"/>
              <a:t>Secondary endpoints: </a:t>
            </a:r>
            <a:r>
              <a:rPr lang="en-US" altLang="en-US" sz="2000" dirty="0"/>
              <a:t>safety and tolerability, BOR, MRD negativity</a:t>
            </a:r>
          </a:p>
        </p:txBody>
      </p:sp>
      <p:sp>
        <p:nvSpPr>
          <p:cNvPr id="4" name="Rectangle 49">
            <a:extLst>
              <a:ext uri="{FF2B5EF4-FFF2-40B4-BE49-F238E27FC236}">
                <a16:creationId xmlns:a16="http://schemas.microsoft.com/office/drawing/2014/main" id="{90F43761-084C-C359-BF85-C1780A027896}"/>
              </a:ext>
            </a:extLst>
          </p:cNvPr>
          <p:cNvSpPr>
            <a:spLocks noChangeArrowheads="1"/>
          </p:cNvSpPr>
          <p:nvPr/>
        </p:nvSpPr>
        <p:spPr bwMode="auto">
          <a:xfrm>
            <a:off x="8841056" y="3453566"/>
            <a:ext cx="2557465" cy="450806"/>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b="1" dirty="0">
                <a:solidFill>
                  <a:srgbClr val="F9F3D9"/>
                </a:solidFill>
                <a:latin typeface="Poppins" pitchFamily="2" charset="77"/>
                <a:cs typeface="Poppins" pitchFamily="2" charset="77"/>
              </a:rPr>
              <a:t>Cevostamab </a:t>
            </a:r>
            <a:r>
              <a:rPr lang="en-US" altLang="en-US" sz="1600" dirty="0">
                <a:solidFill>
                  <a:srgbClr val="F9F3D9"/>
                </a:solidFill>
                <a:latin typeface="Poppins" pitchFamily="2" charset="77"/>
                <a:cs typeface="Poppins" pitchFamily="2" charset="77"/>
              </a:rPr>
              <a:t>Q3W x 8</a:t>
            </a:r>
            <a:endPar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endParaRPr>
          </a:p>
        </p:txBody>
      </p:sp>
      <p:sp>
        <p:nvSpPr>
          <p:cNvPr id="11" name="TextBox 10">
            <a:extLst>
              <a:ext uri="{FF2B5EF4-FFF2-40B4-BE49-F238E27FC236}">
                <a16:creationId xmlns:a16="http://schemas.microsoft.com/office/drawing/2014/main" id="{99372EB6-A5BF-9EDB-C491-F5A1D07643B8}"/>
              </a:ext>
            </a:extLst>
          </p:cNvPr>
          <p:cNvSpPr txBox="1"/>
          <p:nvPr/>
        </p:nvSpPr>
        <p:spPr>
          <a:xfrm>
            <a:off x="7508863" y="2955041"/>
            <a:ext cx="914400" cy="328557"/>
          </a:xfrm>
          <a:prstGeom prst="rect">
            <a:avLst/>
          </a:prstGeom>
        </p:spPr>
        <p:txBody>
          <a:bodyPr vert="horz" wrap="none" lIns="0" tIns="0" rIns="0" bIns="0" rtlCol="0">
            <a:noAutofit/>
          </a:bodyPr>
          <a:lstStyle/>
          <a:p>
            <a:pPr algn="ctr"/>
            <a:r>
              <a:rPr lang="en-US" sz="1600" dirty="0"/>
              <a:t>Yes</a:t>
            </a:r>
          </a:p>
        </p:txBody>
      </p:sp>
      <p:sp>
        <p:nvSpPr>
          <p:cNvPr id="12" name="TextBox 11">
            <a:extLst>
              <a:ext uri="{FF2B5EF4-FFF2-40B4-BE49-F238E27FC236}">
                <a16:creationId xmlns:a16="http://schemas.microsoft.com/office/drawing/2014/main" id="{599233E4-854E-3FD5-F64B-EFC8A6E70ECA}"/>
              </a:ext>
            </a:extLst>
          </p:cNvPr>
          <p:cNvSpPr txBox="1"/>
          <p:nvPr/>
        </p:nvSpPr>
        <p:spPr>
          <a:xfrm>
            <a:off x="7508863" y="3727509"/>
            <a:ext cx="914400" cy="328557"/>
          </a:xfrm>
          <a:prstGeom prst="rect">
            <a:avLst/>
          </a:prstGeom>
        </p:spPr>
        <p:txBody>
          <a:bodyPr vert="horz" wrap="none" lIns="0" tIns="0" rIns="0" bIns="0" rtlCol="0">
            <a:noAutofit/>
          </a:bodyPr>
          <a:lstStyle/>
          <a:p>
            <a:pPr algn="ctr"/>
            <a:r>
              <a:rPr lang="en-US" sz="1600" dirty="0"/>
              <a:t>No</a:t>
            </a:r>
          </a:p>
        </p:txBody>
      </p:sp>
      <p:sp>
        <p:nvSpPr>
          <p:cNvPr id="13" name="TextBox 12">
            <a:extLst>
              <a:ext uri="{FF2B5EF4-FFF2-40B4-BE49-F238E27FC236}">
                <a16:creationId xmlns:a16="http://schemas.microsoft.com/office/drawing/2014/main" id="{CFE8C07C-C732-B36E-D932-BCD3F1BEA88B}"/>
              </a:ext>
            </a:extLst>
          </p:cNvPr>
          <p:cNvSpPr txBox="1"/>
          <p:nvPr/>
        </p:nvSpPr>
        <p:spPr>
          <a:xfrm>
            <a:off x="7208878" y="2607403"/>
            <a:ext cx="1514371" cy="328557"/>
          </a:xfrm>
          <a:prstGeom prst="rect">
            <a:avLst/>
          </a:prstGeom>
        </p:spPr>
        <p:txBody>
          <a:bodyPr vert="horz" wrap="none" lIns="0" tIns="0" rIns="0" bIns="0" rtlCol="0">
            <a:noAutofit/>
          </a:bodyPr>
          <a:lstStyle/>
          <a:p>
            <a:pPr algn="ctr"/>
            <a:r>
              <a:rPr lang="en-US" sz="1600" dirty="0"/>
              <a:t>MRD-negative CR?</a:t>
            </a:r>
          </a:p>
        </p:txBody>
      </p:sp>
      <p:sp>
        <p:nvSpPr>
          <p:cNvPr id="19466" name="Line 52">
            <a:extLst>
              <a:ext uri="{FF2B5EF4-FFF2-40B4-BE49-F238E27FC236}">
                <a16:creationId xmlns:a16="http://schemas.microsoft.com/office/drawing/2014/main" id="{809AEC4D-D360-4462-B28D-A44E89AF0366}"/>
              </a:ext>
            </a:extLst>
          </p:cNvPr>
          <p:cNvSpPr>
            <a:spLocks noChangeShapeType="1"/>
          </p:cNvSpPr>
          <p:nvPr/>
        </p:nvSpPr>
        <p:spPr bwMode="auto">
          <a:xfrm>
            <a:off x="7234543" y="3678969"/>
            <a:ext cx="146304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8" name="Line 52">
            <a:extLst>
              <a:ext uri="{FF2B5EF4-FFF2-40B4-BE49-F238E27FC236}">
                <a16:creationId xmlns:a16="http://schemas.microsoft.com/office/drawing/2014/main" id="{D770C019-A892-38E3-F50A-D43B59133648}"/>
              </a:ext>
            </a:extLst>
          </p:cNvPr>
          <p:cNvSpPr>
            <a:spLocks noChangeShapeType="1"/>
          </p:cNvSpPr>
          <p:nvPr/>
        </p:nvSpPr>
        <p:spPr bwMode="auto">
          <a:xfrm>
            <a:off x="7234543" y="3210018"/>
            <a:ext cx="146304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0" name="TextBox 9">
            <a:extLst>
              <a:ext uri="{FF2B5EF4-FFF2-40B4-BE49-F238E27FC236}">
                <a16:creationId xmlns:a16="http://schemas.microsoft.com/office/drawing/2014/main" id="{81D41024-234C-471C-1B4C-859411AE7A53}"/>
              </a:ext>
            </a:extLst>
          </p:cNvPr>
          <p:cNvSpPr txBox="1"/>
          <p:nvPr/>
        </p:nvSpPr>
        <p:spPr>
          <a:xfrm>
            <a:off x="4505085" y="4129800"/>
            <a:ext cx="7430370" cy="279653"/>
          </a:xfrm>
          <a:prstGeom prst="rect">
            <a:avLst/>
          </a:prstGeom>
        </p:spPr>
        <p:txBody>
          <a:bodyPr vert="horz" wrap="square" lIns="0" tIns="0" rIns="0" bIns="0" rtlCol="0">
            <a:noAutofit/>
          </a:bodyPr>
          <a:lstStyle/>
          <a:p>
            <a:pPr algn="l"/>
            <a:r>
              <a:rPr lang="en-US" sz="1200" dirty="0"/>
              <a:t>*Cevostamab 3.6 mg IV on C1D1, then 132 mg IV starting on C1D8 and thereafter.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5CA5-4273-AF46-C994-5FAF3212CE5C}"/>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6819085-1B83-F4C3-2AC3-75546B71DF8E}"/>
              </a:ext>
            </a:extLst>
          </p:cNvPr>
          <p:cNvSpPr>
            <a:spLocks noGrp="1" noChangeArrowheads="1"/>
          </p:cNvSpPr>
          <p:nvPr>
            <p:ph type="title"/>
          </p:nvPr>
        </p:nvSpPr>
        <p:spPr>
          <a:xfrm>
            <a:off x="231078" y="280168"/>
            <a:ext cx="11740260" cy="1004121"/>
          </a:xfrm>
        </p:spPr>
        <p:txBody>
          <a:bodyPr/>
          <a:lstStyle/>
          <a:p>
            <a:r>
              <a:rPr lang="en-US" dirty="0"/>
              <a:t>STEM: </a:t>
            </a:r>
            <a:r>
              <a:rPr lang="en-US" altLang="en-US" dirty="0"/>
              <a:t>Baseline Characteristics</a:t>
            </a:r>
            <a:br>
              <a:rPr lang="en-US" altLang="en-US" dirty="0"/>
            </a:br>
            <a:endParaRPr lang="en-US" altLang="en-US" dirty="0"/>
          </a:p>
        </p:txBody>
      </p:sp>
      <p:graphicFrame>
        <p:nvGraphicFramePr>
          <p:cNvPr id="4" name="Group 32">
            <a:extLst>
              <a:ext uri="{FF2B5EF4-FFF2-40B4-BE49-F238E27FC236}">
                <a16:creationId xmlns:a16="http://schemas.microsoft.com/office/drawing/2014/main" id="{72D7F610-0EAE-539C-3025-F17A4DF2F5B4}"/>
              </a:ext>
            </a:extLst>
          </p:cNvPr>
          <p:cNvGraphicFramePr>
            <a:graphicFrameLocks noGrp="1"/>
          </p:cNvGraphicFramePr>
          <p:nvPr>
            <p:extLst>
              <p:ext uri="{D42A27DB-BD31-4B8C-83A1-F6EECF244321}">
                <p14:modId xmlns:p14="http://schemas.microsoft.com/office/powerpoint/2010/main" val="1271734499"/>
              </p:ext>
            </p:extLst>
          </p:nvPr>
        </p:nvGraphicFramePr>
        <p:xfrm>
          <a:off x="220662" y="829402"/>
          <a:ext cx="5823004" cy="5412556"/>
        </p:xfrm>
        <a:graphic>
          <a:graphicData uri="http://schemas.openxmlformats.org/drawingml/2006/table">
            <a:tbl>
              <a:tblPr/>
              <a:tblGrid>
                <a:gridCol w="3902764">
                  <a:extLst>
                    <a:ext uri="{9D8B030D-6E8A-4147-A177-3AD203B41FA5}">
                      <a16:colId xmlns:a16="http://schemas.microsoft.com/office/drawing/2014/main" val="20000"/>
                    </a:ext>
                  </a:extLst>
                </a:gridCol>
                <a:gridCol w="1920240">
                  <a:extLst>
                    <a:ext uri="{9D8B030D-6E8A-4147-A177-3AD203B41FA5}">
                      <a16:colId xmlns:a16="http://schemas.microsoft.com/office/drawing/2014/main" val="20001"/>
                    </a:ext>
                  </a:extLst>
                </a:gridCol>
              </a:tblGrid>
              <a:tr h="189564">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Cevostamab</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8956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age, yr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64 (33-80)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89564">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Male,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20 (74)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45494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Race,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Black</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78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18956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time from dx, yr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4.6 (1.2-20.1)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3222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Myeloma subtype: IgG/IgA/light chain,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37/37/26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23344340"/>
                  </a:ext>
                </a:extLst>
              </a:tr>
              <a:tr h="26383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Extramedullary disease,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 (19)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251693814"/>
                  </a:ext>
                </a:extLst>
              </a:tr>
              <a:tr h="85300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Cytogenetics,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t(4:14), t(14:16), or del(17p)</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Gain or amp 1q</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del(1p)</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≥1 of above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of above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12 (44)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16 (59)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 (22)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20 (74)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11 (41)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678898790"/>
                  </a:ext>
                </a:extLst>
              </a:tr>
              <a:tr h="3222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ferritin pre-CAR T, ng/mL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&gt;ULN,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193.5 (39-744)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 (22)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224552222"/>
                  </a:ext>
                </a:extLst>
              </a:tr>
              <a:tr h="45494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CAR T received,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Cilta-cel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Ide-cel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25 (93)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723208427"/>
                  </a:ext>
                </a:extLst>
              </a:tr>
            </a:tbl>
          </a:graphicData>
        </a:graphic>
      </p:graphicFrame>
      <p:sp>
        <p:nvSpPr>
          <p:cNvPr id="12" name="Text Box 15">
            <a:extLst>
              <a:ext uri="{FF2B5EF4-FFF2-40B4-BE49-F238E27FC236}">
                <a16:creationId xmlns:a16="http://schemas.microsoft.com/office/drawing/2014/main" id="{07099C7B-384D-99FC-1BEC-E2A71C26DE1D}"/>
              </a:ext>
            </a:extLst>
          </p:cNvPr>
          <p:cNvSpPr txBox="1">
            <a:spLocks noChangeArrowheads="1"/>
          </p:cNvSpPr>
          <p:nvPr/>
        </p:nvSpPr>
        <p:spPr bwMode="auto">
          <a:xfrm>
            <a:off x="3559175" y="6506290"/>
            <a:ext cx="5978835"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lvl="0">
              <a:spcBef>
                <a:spcPts val="0"/>
              </a:spcBef>
              <a:defRPr/>
            </a:pPr>
            <a:r>
              <a:rPr lang="en-US" altLang="en-US" sz="800" b="0" spc="-10" dirty="0">
                <a:solidFill>
                  <a:srgbClr val="161616"/>
                </a:solidFill>
                <a:latin typeface="Poppins" pitchFamily="2" charset="77"/>
              </a:rPr>
              <a:t>Cohen. ASH 2025. Abstr 699.</a:t>
            </a:r>
            <a:endParaRPr lang="en-US" altLang="en-US" sz="800" b="0" dirty="0">
              <a:solidFill>
                <a:srgbClr val="161616"/>
              </a:solidFill>
              <a:latin typeface="Poppins" pitchFamily="2" charset="77"/>
            </a:endParaRPr>
          </a:p>
        </p:txBody>
      </p:sp>
      <p:graphicFrame>
        <p:nvGraphicFramePr>
          <p:cNvPr id="3" name="Group 32">
            <a:extLst>
              <a:ext uri="{FF2B5EF4-FFF2-40B4-BE49-F238E27FC236}">
                <a16:creationId xmlns:a16="http://schemas.microsoft.com/office/drawing/2014/main" id="{D4C18380-B4E4-A1DC-F00C-ADB6D30B7B32}"/>
              </a:ext>
            </a:extLst>
          </p:cNvPr>
          <p:cNvGraphicFramePr>
            <a:graphicFrameLocks noGrp="1"/>
          </p:cNvGraphicFramePr>
          <p:nvPr>
            <p:extLst>
              <p:ext uri="{D42A27DB-BD31-4B8C-83A1-F6EECF244321}">
                <p14:modId xmlns:p14="http://schemas.microsoft.com/office/powerpoint/2010/main" val="2636663404"/>
              </p:ext>
            </p:extLst>
          </p:nvPr>
        </p:nvGraphicFramePr>
        <p:xfrm>
          <a:off x="6333514" y="655264"/>
          <a:ext cx="5627408" cy="5760832"/>
        </p:xfrm>
        <a:graphic>
          <a:graphicData uri="http://schemas.openxmlformats.org/drawingml/2006/table">
            <a:tbl>
              <a:tblPr/>
              <a:tblGrid>
                <a:gridCol w="3524288">
                  <a:extLst>
                    <a:ext uri="{9D8B030D-6E8A-4147-A177-3AD203B41FA5}">
                      <a16:colId xmlns:a16="http://schemas.microsoft.com/office/drawing/2014/main" val="20000"/>
                    </a:ext>
                  </a:extLst>
                </a:gridCol>
                <a:gridCol w="2103120">
                  <a:extLst>
                    <a:ext uri="{9D8B030D-6E8A-4147-A177-3AD203B41FA5}">
                      <a16:colId xmlns:a16="http://schemas.microsoft.com/office/drawing/2014/main" val="20001"/>
                    </a:ext>
                  </a:extLst>
                </a:gridCol>
              </a:tblGrid>
              <a:tr h="21703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Cevostamab</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5208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CRS post CAR T,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Grade 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Grade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26 (96)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21 (78)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 (19)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5208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ICANS post CAR T,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Grade 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Grade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 (11)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21703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prior lines pre-CAR T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4 (2-10)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21703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Triple-class refractory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20 (74)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423344340"/>
                  </a:ext>
                </a:extLst>
              </a:tr>
              <a:tr h="21703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Penta-drug refractory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251693814"/>
                  </a:ext>
                </a:extLst>
              </a:tr>
              <a:tr h="204004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therapy,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Lenalidomide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Bortezomib/ixazomib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Carfilzomib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Pomalidomide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Anti-CD38</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SCT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Cytoxan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BCMA-targeted tx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CAR T-cell therapy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Bispecific antibody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ADC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Talquetamab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27 (100)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27 (100)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23 (85)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24 (89)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27 (100)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25 (93)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19 (70)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 (11)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 (7)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 (7)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 (11)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493485797"/>
                  </a:ext>
                </a:extLst>
              </a:tr>
            </a:tbl>
          </a:graphicData>
        </a:graphic>
      </p:graphicFrame>
    </p:spTree>
    <p:extLst>
      <p:ext uri="{BB962C8B-B14F-4D97-AF65-F5344CB8AC3E}">
        <p14:creationId xmlns:p14="http://schemas.microsoft.com/office/powerpoint/2010/main" val="34492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65B4BAB-14B7-33A2-3534-CD55EBA04007}"/>
              </a:ext>
            </a:extLst>
          </p:cNvPr>
          <p:cNvSpPr>
            <a:spLocks noGrp="1"/>
          </p:cNvSpPr>
          <p:nvPr>
            <p:ph idx="1"/>
          </p:nvPr>
        </p:nvSpPr>
        <p:spPr/>
        <p:txBody>
          <a:bodyPr/>
          <a:lstStyle/>
          <a:p>
            <a:pPr marL="342900" indent="-342900">
              <a:buFont typeface="Arial" panose="020B0604020202020204" pitchFamily="34" charset="0"/>
              <a:buChar char="•"/>
            </a:pPr>
            <a:r>
              <a:rPr lang="en-US" sz="2000" dirty="0"/>
              <a:t>n = 3 patients started on cevostamab 160 mg IV on C1D8: no DLTs in cycle 1, but all 3 patients experienced grade 2 AEs including rash, bronchospasm, CRS, fatigue that resolved with supportive care</a:t>
            </a:r>
          </a:p>
          <a:p>
            <a:pPr marL="342900" indent="-342900">
              <a:buFont typeface="Arial" panose="020B0604020202020204" pitchFamily="34" charset="0"/>
              <a:buChar char="•"/>
            </a:pPr>
            <a:r>
              <a:rPr lang="en-US" sz="2000" dirty="0"/>
              <a:t>n = 3 patients started on cevostamab 132 mg IV on C1D8: only grade 1 AEs including rash and arthritis, no CRS</a:t>
            </a:r>
          </a:p>
          <a:p>
            <a:pPr marL="342900" indent="-342900">
              <a:buFont typeface="Arial" panose="020B0604020202020204" pitchFamily="34" charset="0"/>
              <a:buChar char="•"/>
            </a:pPr>
            <a:r>
              <a:rPr lang="en-US" sz="2000" dirty="0"/>
              <a:t>3.6/132 mg IV step-up dosing was continued for remaining patients (n = 21)</a:t>
            </a:r>
          </a:p>
          <a:p>
            <a:endParaRPr lang="en-US" sz="2000" dirty="0"/>
          </a:p>
          <a:p>
            <a:endParaRPr lang="en-US" sz="2000" dirty="0"/>
          </a:p>
        </p:txBody>
      </p:sp>
      <p:sp>
        <p:nvSpPr>
          <p:cNvPr id="3" name="Title 2">
            <a:extLst>
              <a:ext uri="{FF2B5EF4-FFF2-40B4-BE49-F238E27FC236}">
                <a16:creationId xmlns:a16="http://schemas.microsoft.com/office/drawing/2014/main" id="{9054BE37-07F2-F4D5-69DA-02C1ECC66691}"/>
              </a:ext>
            </a:extLst>
          </p:cNvPr>
          <p:cNvSpPr>
            <a:spLocks noGrp="1"/>
          </p:cNvSpPr>
          <p:nvPr>
            <p:ph type="title"/>
          </p:nvPr>
        </p:nvSpPr>
        <p:spPr/>
        <p:txBody>
          <a:bodyPr/>
          <a:lstStyle/>
          <a:p>
            <a:r>
              <a:rPr lang="en-US" dirty="0"/>
              <a:t>STEM: Dosing Feasibility</a:t>
            </a:r>
          </a:p>
        </p:txBody>
      </p:sp>
      <p:sp>
        <p:nvSpPr>
          <p:cNvPr id="4" name="Content Placeholder 3">
            <a:extLst>
              <a:ext uri="{FF2B5EF4-FFF2-40B4-BE49-F238E27FC236}">
                <a16:creationId xmlns:a16="http://schemas.microsoft.com/office/drawing/2014/main" id="{EB797EC7-7656-58B5-9A2E-463485042962}"/>
              </a:ext>
            </a:extLst>
          </p:cNvPr>
          <p:cNvSpPr>
            <a:spLocks noGrp="1"/>
          </p:cNvSpPr>
          <p:nvPr>
            <p:ph sz="quarter" idx="10"/>
          </p:nvPr>
        </p:nvSpPr>
        <p:spPr/>
        <p:txBody>
          <a:bodyPr/>
          <a:lstStyle/>
          <a:p>
            <a:r>
              <a:rPr lang="en-US" altLang="en-US" sz="800" spc="-10" dirty="0">
                <a:solidFill>
                  <a:srgbClr val="161616"/>
                </a:solidFill>
              </a:rPr>
              <a:t>Cohen. ASH 2025. Abstr 699.</a:t>
            </a:r>
            <a:endParaRPr lang="en-US" altLang="en-US" sz="800" dirty="0">
              <a:solidFill>
                <a:srgbClr val="161616"/>
              </a:solidFill>
            </a:endParaRPr>
          </a:p>
        </p:txBody>
      </p:sp>
      <p:graphicFrame>
        <p:nvGraphicFramePr>
          <p:cNvPr id="5" name="Group 32">
            <a:extLst>
              <a:ext uri="{FF2B5EF4-FFF2-40B4-BE49-F238E27FC236}">
                <a16:creationId xmlns:a16="http://schemas.microsoft.com/office/drawing/2014/main" id="{C88A05CF-9C04-B0B0-D3B8-399F5D31FCB0}"/>
              </a:ext>
            </a:extLst>
          </p:cNvPr>
          <p:cNvGraphicFramePr>
            <a:graphicFrameLocks noGrp="1"/>
          </p:cNvGraphicFramePr>
          <p:nvPr>
            <p:extLst>
              <p:ext uri="{D42A27DB-BD31-4B8C-83A1-F6EECF244321}">
                <p14:modId xmlns:p14="http://schemas.microsoft.com/office/powerpoint/2010/main" val="1097781074"/>
              </p:ext>
            </p:extLst>
          </p:nvPr>
        </p:nvGraphicFramePr>
        <p:xfrm>
          <a:off x="220662" y="3721205"/>
          <a:ext cx="11729844" cy="2072704"/>
        </p:xfrm>
        <a:graphic>
          <a:graphicData uri="http://schemas.openxmlformats.org/drawingml/2006/table">
            <a:tbl>
              <a:tblPr/>
              <a:tblGrid>
                <a:gridCol w="7940204">
                  <a:extLst>
                    <a:ext uri="{9D8B030D-6E8A-4147-A177-3AD203B41FA5}">
                      <a16:colId xmlns:a16="http://schemas.microsoft.com/office/drawing/2014/main" val="20000"/>
                    </a:ext>
                  </a:extLst>
                </a:gridCol>
                <a:gridCol w="3789640">
                  <a:extLst>
                    <a:ext uri="{9D8B030D-6E8A-4147-A177-3AD203B41FA5}">
                      <a16:colId xmlns:a16="http://schemas.microsoft.com/office/drawing/2014/main" val="20001"/>
                    </a:ext>
                  </a:extLst>
                </a:gridCol>
              </a:tblGrid>
              <a:tr h="22878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Dosing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Cevostamab (N =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2878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cycles of tx</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22878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Reduced dose to 90 mg,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 (22)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72791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Of pts who reached C8 by data-cutoff, n/N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Received all 8 planned doses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Discontinued due to 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Skipped ≥1 dose due to AE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16/21 (76)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1/21 (5)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4/21 (19)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205727153"/>
                  </a:ext>
                </a:extLst>
              </a:tr>
            </a:tbl>
          </a:graphicData>
        </a:graphic>
      </p:graphicFrame>
    </p:spTree>
    <p:extLst>
      <p:ext uri="{BB962C8B-B14F-4D97-AF65-F5344CB8AC3E}">
        <p14:creationId xmlns:p14="http://schemas.microsoft.com/office/powerpoint/2010/main" val="3510818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D059-1C6A-26A7-510C-0DEAE30216E0}"/>
            </a:ext>
          </a:extLst>
        </p:cNvPr>
        <p:cNvGrpSpPr/>
        <p:nvPr/>
      </p:nvGrpSpPr>
      <p:grpSpPr>
        <a:xfrm>
          <a:off x="0" y="0"/>
          <a:ext cx="0" cy="0"/>
          <a:chOff x="0" y="0"/>
          <a:chExt cx="0" cy="0"/>
        </a:xfrm>
      </p:grpSpPr>
      <p:sp>
        <p:nvSpPr>
          <p:cNvPr id="6" name="Content Placeholder 12">
            <a:extLst>
              <a:ext uri="{FF2B5EF4-FFF2-40B4-BE49-F238E27FC236}">
                <a16:creationId xmlns:a16="http://schemas.microsoft.com/office/drawing/2014/main" id="{A096B582-0F96-6BAD-8134-E5693E03F06C}"/>
              </a:ext>
            </a:extLst>
          </p:cNvPr>
          <p:cNvSpPr>
            <a:spLocks noGrp="1"/>
          </p:cNvSpPr>
          <p:nvPr>
            <p:ph idx="1"/>
          </p:nvPr>
        </p:nvSpPr>
        <p:spPr>
          <a:xfrm>
            <a:off x="6219644" y="1335088"/>
            <a:ext cx="5751694" cy="4754562"/>
          </a:xfrm>
        </p:spPr>
        <p:txBody>
          <a:bodyPr/>
          <a:lstStyle/>
          <a:p>
            <a:pPr marL="342900" indent="-342900">
              <a:buFont typeface="Arial" panose="020B0604020202020204" pitchFamily="34" charset="0"/>
              <a:buChar char="•"/>
            </a:pPr>
            <a:r>
              <a:rPr lang="en-US" altLang="en-US" sz="2000" dirty="0"/>
              <a:t>No DLTs, ICANS or hemophagocytic lymphohistiocytosis</a:t>
            </a:r>
          </a:p>
          <a:p>
            <a:pPr marL="342900" indent="-342900">
              <a:buFont typeface="Arial" panose="020B0604020202020204" pitchFamily="34" charset="0"/>
              <a:buChar char="•"/>
            </a:pPr>
            <a:r>
              <a:rPr lang="en-US" altLang="en-US" sz="2000" dirty="0"/>
              <a:t>1 grade 5 event: myeloma progression</a:t>
            </a:r>
          </a:p>
          <a:p>
            <a:pPr marL="342900" indent="-342900">
              <a:buFont typeface="Arial" panose="020B0604020202020204" pitchFamily="34" charset="0"/>
              <a:buChar char="•"/>
            </a:pPr>
            <a:r>
              <a:rPr lang="en-US" altLang="en-US" sz="2000" dirty="0"/>
              <a:t>n = 4 unusual immune-related AEs </a:t>
            </a:r>
            <a:br>
              <a:rPr lang="en-US" altLang="en-US" sz="2000" dirty="0"/>
            </a:br>
            <a:r>
              <a:rPr lang="en-US" altLang="en-US" sz="2000" dirty="0"/>
              <a:t>(all resolved; n = 3 patients had infection preceding event)</a:t>
            </a:r>
          </a:p>
          <a:p>
            <a:pPr lvl="2"/>
            <a:r>
              <a:rPr lang="en-US" altLang="en-US" sz="1600" dirty="0"/>
              <a:t>Grade 2 enterocolitis (in cycle 4)</a:t>
            </a:r>
          </a:p>
          <a:p>
            <a:pPr lvl="2"/>
            <a:r>
              <a:rPr lang="en-US" altLang="en-US" sz="1600" dirty="0"/>
              <a:t>Grade 3 ataxia/gait disturbance (in cycle 8) and grade 4 ITP 10 months post cevostamab</a:t>
            </a:r>
          </a:p>
          <a:p>
            <a:pPr lvl="2"/>
            <a:r>
              <a:rPr lang="en-US" altLang="en-US" sz="1600" dirty="0"/>
              <a:t>Grade 3 transaminitis and grade 1 autoimmune hepatitis (in cycle 1)</a:t>
            </a:r>
          </a:p>
          <a:p>
            <a:pPr lvl="2"/>
            <a:r>
              <a:rPr lang="en-US" altLang="en-US" sz="1600" dirty="0"/>
              <a:t>Grade 4 ITP (in cycle 8)</a:t>
            </a:r>
          </a:p>
        </p:txBody>
      </p:sp>
      <p:sp>
        <p:nvSpPr>
          <p:cNvPr id="10243" name="Rectangle 4">
            <a:extLst>
              <a:ext uri="{FF2B5EF4-FFF2-40B4-BE49-F238E27FC236}">
                <a16:creationId xmlns:a16="http://schemas.microsoft.com/office/drawing/2014/main" id="{6EE5CD4D-80AB-C399-A825-6EFC439723FB}"/>
              </a:ext>
            </a:extLst>
          </p:cNvPr>
          <p:cNvSpPr>
            <a:spLocks noGrp="1" noChangeArrowheads="1"/>
          </p:cNvSpPr>
          <p:nvPr>
            <p:ph type="title"/>
          </p:nvPr>
        </p:nvSpPr>
        <p:spPr>
          <a:xfrm>
            <a:off x="231078" y="535756"/>
            <a:ext cx="11740260" cy="492944"/>
          </a:xfrm>
        </p:spPr>
        <p:txBody>
          <a:bodyPr/>
          <a:lstStyle/>
          <a:p>
            <a:r>
              <a:rPr lang="en-US" dirty="0"/>
              <a:t>STEM: </a:t>
            </a:r>
            <a:r>
              <a:rPr lang="en-US" altLang="en-US" dirty="0"/>
              <a:t>TEAEs</a:t>
            </a:r>
          </a:p>
        </p:txBody>
      </p:sp>
      <p:sp>
        <p:nvSpPr>
          <p:cNvPr id="12" name="Text Box 15">
            <a:extLst>
              <a:ext uri="{FF2B5EF4-FFF2-40B4-BE49-F238E27FC236}">
                <a16:creationId xmlns:a16="http://schemas.microsoft.com/office/drawing/2014/main" id="{20C4455D-8963-3347-9E30-406B461D47C0}"/>
              </a:ext>
            </a:extLst>
          </p:cNvPr>
          <p:cNvSpPr txBox="1">
            <a:spLocks noChangeArrowheads="1"/>
          </p:cNvSpPr>
          <p:nvPr/>
        </p:nvSpPr>
        <p:spPr bwMode="auto">
          <a:xfrm>
            <a:off x="3559175" y="6506290"/>
            <a:ext cx="5978835"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lvl="0">
              <a:spcBef>
                <a:spcPts val="0"/>
              </a:spcBef>
              <a:defRPr/>
            </a:pPr>
            <a:r>
              <a:rPr lang="en-US" altLang="en-US" sz="800" b="0" spc="-10" dirty="0">
                <a:solidFill>
                  <a:srgbClr val="161616"/>
                </a:solidFill>
                <a:latin typeface="Poppins" pitchFamily="2" charset="77"/>
              </a:rPr>
              <a:t>Cohen. ASH 2025. Abstr 699.</a:t>
            </a:r>
            <a:endParaRPr lang="en-US" altLang="en-US" sz="800" b="0" dirty="0">
              <a:solidFill>
                <a:srgbClr val="161616"/>
              </a:solidFill>
              <a:latin typeface="Poppins" pitchFamily="2" charset="77"/>
            </a:endParaRPr>
          </a:p>
        </p:txBody>
      </p:sp>
      <p:graphicFrame>
        <p:nvGraphicFramePr>
          <p:cNvPr id="2" name="Group 32">
            <a:extLst>
              <a:ext uri="{FF2B5EF4-FFF2-40B4-BE49-F238E27FC236}">
                <a16:creationId xmlns:a16="http://schemas.microsoft.com/office/drawing/2014/main" id="{2E37B710-D274-303F-6D35-155BB1573A80}"/>
              </a:ext>
            </a:extLst>
          </p:cNvPr>
          <p:cNvGraphicFramePr>
            <a:graphicFrameLocks noGrp="1"/>
          </p:cNvGraphicFramePr>
          <p:nvPr>
            <p:extLst>
              <p:ext uri="{D42A27DB-BD31-4B8C-83A1-F6EECF244321}">
                <p14:modId xmlns:p14="http://schemas.microsoft.com/office/powerpoint/2010/main" val="3319004995"/>
              </p:ext>
            </p:extLst>
          </p:nvPr>
        </p:nvGraphicFramePr>
        <p:xfrm>
          <a:off x="220662" y="1335088"/>
          <a:ext cx="5751694" cy="4633024"/>
        </p:xfrm>
        <a:graphic>
          <a:graphicData uri="http://schemas.openxmlformats.org/drawingml/2006/table">
            <a:tbl>
              <a:tblPr/>
              <a:tblGrid>
                <a:gridCol w="3092560">
                  <a:extLst>
                    <a:ext uri="{9D8B030D-6E8A-4147-A177-3AD203B41FA5}">
                      <a16:colId xmlns:a16="http://schemas.microsoft.com/office/drawing/2014/main" val="20000"/>
                    </a:ext>
                  </a:extLst>
                </a:gridCol>
                <a:gridCol w="1329567">
                  <a:extLst>
                    <a:ext uri="{9D8B030D-6E8A-4147-A177-3AD203B41FA5}">
                      <a16:colId xmlns:a16="http://schemas.microsoft.com/office/drawing/2014/main" val="20001"/>
                    </a:ext>
                  </a:extLst>
                </a:gridCol>
                <a:gridCol w="1329567">
                  <a:extLst>
                    <a:ext uri="{9D8B030D-6E8A-4147-A177-3AD203B41FA5}">
                      <a16:colId xmlns:a16="http://schemas.microsoft.com/office/drawing/2014/main" val="20002"/>
                    </a:ext>
                  </a:extLst>
                </a:gridCol>
              </a:tblGrid>
              <a:tr h="2042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Poppins" pitchFamily="2" charset="77"/>
                          <a:cs typeface="Poppins" pitchFamily="2" charset="77"/>
                        </a:rPr>
                        <a:t>Cevostamab (N =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1400" b="1" i="0" u="none" strike="noStrike" cap="none" normalizeH="0" baseline="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025067339"/>
                  </a:ext>
                </a:extLst>
              </a:tr>
              <a:tr h="2042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TEAEs,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042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Hematologic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Lymphopenia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Thrombocytopenia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Febrile neutropenia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20 (74)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20 (74)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11 (41)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7 (26)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 (4)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18 (67)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12 (44)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 (22)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 (4)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2042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Nonhematologic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Cough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Infections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Rash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Upper respiratory infection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Nasal congestion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Diarrhea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AST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ALT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Creatinine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Infusion reaction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CRS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16 (59)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14 (52)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12 (44)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 (37)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9 (33)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9 (33)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9 (33)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7 (26)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7 (26)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 (19)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 (15)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 (7)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 (4)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2621585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F0F54-4C1F-8977-66B4-F3CF55D12E55}"/>
            </a:ext>
          </a:extLst>
        </p:cNvPr>
        <p:cNvGrpSpPr/>
        <p:nvPr/>
      </p:nvGrpSpPr>
      <p:grpSpPr>
        <a:xfrm>
          <a:off x="0" y="0"/>
          <a:ext cx="0" cy="0"/>
          <a:chOff x="0" y="0"/>
          <a:chExt cx="0" cy="0"/>
        </a:xfrm>
      </p:grpSpPr>
      <p:sp>
        <p:nvSpPr>
          <p:cNvPr id="2" name="Content Placeholder 12">
            <a:extLst>
              <a:ext uri="{FF2B5EF4-FFF2-40B4-BE49-F238E27FC236}">
                <a16:creationId xmlns:a16="http://schemas.microsoft.com/office/drawing/2014/main" id="{698DF9FA-48A2-9022-3CA1-112A85DC6FE5}"/>
              </a:ext>
            </a:extLst>
          </p:cNvPr>
          <p:cNvSpPr>
            <a:spLocks noGrp="1"/>
          </p:cNvSpPr>
          <p:nvPr>
            <p:ph idx="1"/>
          </p:nvPr>
        </p:nvSpPr>
        <p:spPr>
          <a:xfrm>
            <a:off x="231775" y="3045124"/>
            <a:ext cx="11739563" cy="3044525"/>
          </a:xfrm>
        </p:spPr>
        <p:txBody>
          <a:bodyPr/>
          <a:lstStyle/>
          <a:p>
            <a:pPr marL="342900" indent="-342900">
              <a:buFont typeface="Arial" panose="020B0604020202020204" pitchFamily="34" charset="0"/>
              <a:buChar char="•"/>
            </a:pPr>
            <a:r>
              <a:rPr lang="en-US" altLang="en-US" sz="2000" dirty="0"/>
              <a:t>Median follow-up: 12 mo (range: 3-25 mo) post CAR T-cell therapy</a:t>
            </a:r>
          </a:p>
          <a:p>
            <a:pPr marL="342900" indent="-342900">
              <a:buFont typeface="Arial" panose="020B0604020202020204" pitchFamily="34" charset="0"/>
              <a:buChar char="•"/>
            </a:pPr>
            <a:r>
              <a:rPr lang="en-US" altLang="en-US" sz="2000" dirty="0"/>
              <a:t>Median PFS and OS were not reached at ≥24 mo</a:t>
            </a:r>
          </a:p>
          <a:p>
            <a:pPr marL="342900" indent="-342900">
              <a:buFont typeface="Arial" panose="020B0604020202020204" pitchFamily="34" charset="0"/>
              <a:buChar char="•"/>
            </a:pPr>
            <a:r>
              <a:rPr lang="en-US" altLang="en-US" sz="2000" dirty="0"/>
              <a:t>CAR+ T-cells were detectable on cycle 1 Day 1 in 2 of 5 patients tested (by qPCR and flow cytometry)</a:t>
            </a:r>
          </a:p>
          <a:p>
            <a:pPr lvl="2"/>
            <a:r>
              <a:rPr lang="en-US" altLang="en-US" dirty="0"/>
              <a:t>In both patients, CAR T-cells showed modest expansion during cycle 1 of cevostamab</a:t>
            </a:r>
          </a:p>
          <a:p>
            <a:pPr lvl="2"/>
            <a:r>
              <a:rPr lang="en-US" altLang="en-US" dirty="0"/>
              <a:t>CAR T-cells remained detectable in these patients for up to 1 yr</a:t>
            </a:r>
          </a:p>
        </p:txBody>
      </p:sp>
      <p:sp>
        <p:nvSpPr>
          <p:cNvPr id="10243" name="Rectangle 4">
            <a:extLst>
              <a:ext uri="{FF2B5EF4-FFF2-40B4-BE49-F238E27FC236}">
                <a16:creationId xmlns:a16="http://schemas.microsoft.com/office/drawing/2014/main" id="{498A3993-5211-E82E-E547-676278519716}"/>
              </a:ext>
            </a:extLst>
          </p:cNvPr>
          <p:cNvSpPr>
            <a:spLocks noGrp="1" noChangeArrowheads="1"/>
          </p:cNvSpPr>
          <p:nvPr>
            <p:ph type="title"/>
          </p:nvPr>
        </p:nvSpPr>
        <p:spPr>
          <a:xfrm>
            <a:off x="231078" y="535756"/>
            <a:ext cx="11740260" cy="492944"/>
          </a:xfrm>
        </p:spPr>
        <p:txBody>
          <a:bodyPr/>
          <a:lstStyle/>
          <a:p>
            <a:r>
              <a:rPr lang="en-US" dirty="0"/>
              <a:t>STEM: Efficacy Summary</a:t>
            </a:r>
            <a:endParaRPr lang="en-US" altLang="en-US" dirty="0"/>
          </a:p>
        </p:txBody>
      </p:sp>
      <p:graphicFrame>
        <p:nvGraphicFramePr>
          <p:cNvPr id="6" name="Group 32">
            <a:extLst>
              <a:ext uri="{FF2B5EF4-FFF2-40B4-BE49-F238E27FC236}">
                <a16:creationId xmlns:a16="http://schemas.microsoft.com/office/drawing/2014/main" id="{37620440-6AC2-B2E0-A1E6-FBD967F10BD4}"/>
              </a:ext>
            </a:extLst>
          </p:cNvPr>
          <p:cNvGraphicFramePr>
            <a:graphicFrameLocks noGrp="1"/>
          </p:cNvGraphicFramePr>
          <p:nvPr>
            <p:extLst>
              <p:ext uri="{D42A27DB-BD31-4B8C-83A1-F6EECF244321}">
                <p14:modId xmlns:p14="http://schemas.microsoft.com/office/powerpoint/2010/main" val="3021337938"/>
              </p:ext>
            </p:extLst>
          </p:nvPr>
        </p:nvGraphicFramePr>
        <p:xfrm>
          <a:off x="220662" y="1335088"/>
          <a:ext cx="11740260" cy="1493568"/>
        </p:xfrm>
        <a:graphic>
          <a:graphicData uri="http://schemas.openxmlformats.org/drawingml/2006/table">
            <a:tbl>
              <a:tblPr/>
              <a:tblGrid>
                <a:gridCol w="2908937">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1785668">
                  <a:extLst>
                    <a:ext uri="{9D8B030D-6E8A-4147-A177-3AD203B41FA5}">
                      <a16:colId xmlns:a16="http://schemas.microsoft.com/office/drawing/2014/main" val="20002"/>
                    </a:ext>
                  </a:extLst>
                </a:gridCol>
                <a:gridCol w="4302455">
                  <a:extLst>
                    <a:ext uri="{9D8B030D-6E8A-4147-A177-3AD203B41FA5}">
                      <a16:colId xmlns:a16="http://schemas.microsoft.com/office/drawing/2014/main" val="970301869"/>
                    </a:ext>
                  </a:extLst>
                </a:gridCol>
              </a:tblGrid>
              <a:tr h="24890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bg1"/>
                          </a:solidFill>
                          <a:effectLst/>
                          <a:latin typeface="Poppins" pitchFamily="2" charset="77"/>
                          <a:cs typeface="Poppins" pitchFamily="2" charset="77"/>
                        </a:rPr>
                        <a:t>Response,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bg1"/>
                          </a:solidFill>
                          <a:effectLst/>
                          <a:latin typeface="Poppins" pitchFamily="2" charset="77"/>
                          <a:cs typeface="Poppins" pitchFamily="2" charset="77"/>
                        </a:rPr>
                        <a:t>Pre-Cevostamab</a:t>
                      </a:r>
                      <a:br>
                        <a:rPr kumimoji="0" lang="en-US" sz="2000" b="1" i="1" u="none" strike="noStrike" cap="none" normalizeH="0" baseline="0" dirty="0">
                          <a:ln>
                            <a:noFill/>
                          </a:ln>
                          <a:solidFill>
                            <a:schemeClr val="bg1"/>
                          </a:solidFill>
                          <a:effectLst/>
                          <a:latin typeface="Poppins" pitchFamily="2" charset="77"/>
                          <a:cs typeface="Poppins" pitchFamily="2" charset="77"/>
                        </a:rPr>
                      </a:br>
                      <a:r>
                        <a:rPr kumimoji="0" lang="en-US" sz="2000" b="1" i="0" u="none" strike="noStrike" cap="none" normalizeH="0" baseline="0" dirty="0">
                          <a:ln>
                            <a:noFill/>
                          </a:ln>
                          <a:solidFill>
                            <a:schemeClr val="bg1"/>
                          </a:solidFill>
                          <a:effectLst/>
                          <a:latin typeface="Poppins" pitchFamily="2" charset="77"/>
                          <a:cs typeface="Poppins" pitchFamily="2" charset="77"/>
                        </a:rPr>
                        <a:t>(n =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bg1"/>
                          </a:solidFill>
                          <a:effectLst/>
                          <a:latin typeface="Poppins" pitchFamily="2" charset="77"/>
                          <a:cs typeface="Poppins" pitchFamily="2" charset="77"/>
                        </a:rPr>
                        <a:t>C8D1</a:t>
                      </a:r>
                      <a:br>
                        <a:rPr kumimoji="0" lang="en-US" sz="2000" b="1" i="1" u="none" strike="noStrike" cap="none" normalizeH="0" baseline="0" dirty="0">
                          <a:ln>
                            <a:noFill/>
                          </a:ln>
                          <a:solidFill>
                            <a:schemeClr val="bg1"/>
                          </a:solidFill>
                          <a:effectLst/>
                          <a:latin typeface="Poppins" pitchFamily="2" charset="77"/>
                          <a:cs typeface="Poppins" pitchFamily="2" charset="77"/>
                        </a:rPr>
                      </a:br>
                      <a:r>
                        <a:rPr kumimoji="0" lang="en-US" sz="2000" b="1" i="0" u="none" strike="noStrike" cap="none" normalizeH="0" baseline="0" dirty="0">
                          <a:ln>
                            <a:noFill/>
                          </a:ln>
                          <a:solidFill>
                            <a:schemeClr val="bg1"/>
                          </a:solidFill>
                          <a:effectLst/>
                          <a:latin typeface="Poppins" pitchFamily="2" charset="77"/>
                          <a:cs typeface="Poppins" pitchFamily="2" charset="77"/>
                        </a:rPr>
                        <a:t>(n = 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bg1"/>
                          </a:solidFill>
                          <a:effectLst/>
                          <a:latin typeface="Poppins" pitchFamily="2" charset="77"/>
                          <a:cs typeface="Poppins" pitchFamily="2" charset="77"/>
                        </a:rPr>
                        <a:t>1-Yr Post CAR T-Cell Therapy</a:t>
                      </a:r>
                      <a:br>
                        <a:rPr kumimoji="0" lang="en-US" sz="2000" b="1" i="0" u="none" strike="noStrike" cap="none" normalizeH="0" baseline="0" dirty="0">
                          <a:ln>
                            <a:noFill/>
                          </a:ln>
                          <a:solidFill>
                            <a:schemeClr val="bg1"/>
                          </a:solidFill>
                          <a:effectLst/>
                          <a:latin typeface="Poppins" pitchFamily="2" charset="77"/>
                          <a:cs typeface="Poppins" pitchFamily="2" charset="77"/>
                        </a:rPr>
                      </a:br>
                      <a:r>
                        <a:rPr kumimoji="0" lang="en-US" sz="2000" b="1" i="0" u="none" strike="noStrike" cap="none" normalizeH="0" baseline="0" dirty="0">
                          <a:ln>
                            <a:noFill/>
                          </a:ln>
                          <a:solidFill>
                            <a:schemeClr val="bg1"/>
                          </a:solidFill>
                          <a:effectLst/>
                          <a:latin typeface="Poppins" pitchFamily="2" charset="77"/>
                          <a:cs typeface="Poppins" pitchFamily="2" charset="77"/>
                        </a:rPr>
                        <a:t>(n =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9168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CR/sCR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81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6668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MRD negative (10</a:t>
                      </a:r>
                      <a:r>
                        <a:rPr kumimoji="0" lang="en-US" sz="2000" b="0" i="0" u="none" strike="noStrike" cap="none" normalizeH="0" baseline="30000" dirty="0">
                          <a:ln>
                            <a:noFill/>
                          </a:ln>
                          <a:solidFill>
                            <a:schemeClr val="tx1"/>
                          </a:solidFill>
                          <a:effectLst/>
                          <a:latin typeface="Poppins" pitchFamily="2" charset="77"/>
                          <a:cs typeface="Poppins" pitchFamily="2" charset="77"/>
                        </a:rPr>
                        <a:t>-5</a:t>
                      </a:r>
                      <a:r>
                        <a:rPr kumimoji="0" lang="en-US" sz="2000" b="0" i="0" u="none" strike="noStrike" cap="none" normalizeH="0" baseline="0" dirty="0">
                          <a:ln>
                            <a:noFill/>
                          </a:ln>
                          <a:solidFill>
                            <a:schemeClr val="tx1"/>
                          </a:solidFill>
                          <a:effectLst/>
                          <a:latin typeface="Poppins" pitchFamily="2" charset="77"/>
                          <a:cs typeface="Poppins" pitchFamily="2" charset="77"/>
                        </a:rPr>
                        <a:t>)</a:t>
                      </a:r>
                      <a:endParaRPr kumimoji="0" lang="en-US" sz="2000" b="0" i="0" u="none" strike="noStrike" cap="none" normalizeH="0" baseline="3000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tx1"/>
                          </a:solidFill>
                          <a:effectLst/>
                          <a:latin typeface="Poppins" pitchFamily="2" charset="77"/>
                          <a:cs typeface="Poppins" pitchFamily="2" charset="77"/>
                        </a:rPr>
                        <a:t>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
        <p:nvSpPr>
          <p:cNvPr id="10" name="Text Box 15">
            <a:extLst>
              <a:ext uri="{FF2B5EF4-FFF2-40B4-BE49-F238E27FC236}">
                <a16:creationId xmlns:a16="http://schemas.microsoft.com/office/drawing/2014/main" id="{8B4550E2-0907-CC1A-BE73-E3CC64CF058C}"/>
              </a:ext>
            </a:extLst>
          </p:cNvPr>
          <p:cNvSpPr txBox="1">
            <a:spLocks noChangeArrowheads="1"/>
          </p:cNvSpPr>
          <p:nvPr/>
        </p:nvSpPr>
        <p:spPr bwMode="auto">
          <a:xfrm>
            <a:off x="3559175" y="6506289"/>
            <a:ext cx="5732463"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de-DE" altLang="en-US" sz="800" b="0" spc="-10" dirty="0">
                <a:solidFill>
                  <a:srgbClr val="161616"/>
                </a:solidFill>
                <a:latin typeface="+mn-lt"/>
              </a:rPr>
              <a:t>Cohen. ASH 2025. Abstr 699.</a:t>
            </a:r>
            <a:endParaRPr lang="de-DE" altLang="en-US" sz="800" b="0" dirty="0">
              <a:solidFill>
                <a:srgbClr val="161616"/>
              </a:solidFill>
              <a:latin typeface="+mn-lt"/>
            </a:endParaRPr>
          </a:p>
        </p:txBody>
      </p:sp>
    </p:spTree>
    <p:extLst>
      <p:ext uri="{BB962C8B-B14F-4D97-AF65-F5344CB8AC3E}">
        <p14:creationId xmlns:p14="http://schemas.microsoft.com/office/powerpoint/2010/main" val="476564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a:xfrm>
            <a:off x="231078" y="534083"/>
            <a:ext cx="11740260" cy="496290"/>
          </a:xfrm>
        </p:spPr>
        <p:txBody>
          <a:bodyPr/>
          <a:lstStyle/>
          <a:p>
            <a:r>
              <a:rPr lang="en-US" dirty="0"/>
              <a:t>STEM: Investigator’s Conclusions</a:t>
            </a:r>
            <a:endParaRPr lang="en-US" altLang="en-US" dirty="0"/>
          </a:p>
        </p:txBody>
      </p:sp>
      <p:sp>
        <p:nvSpPr>
          <p:cNvPr id="4" name="Content Placeholder 12">
            <a:extLst>
              <a:ext uri="{FF2B5EF4-FFF2-40B4-BE49-F238E27FC236}">
                <a16:creationId xmlns:a16="http://schemas.microsoft.com/office/drawing/2014/main" id="{8D55DA25-E016-EB88-DD2C-E5FE884F8C3E}"/>
              </a:ext>
            </a:extLst>
          </p:cNvPr>
          <p:cNvSpPr>
            <a:spLocks noGrp="1"/>
          </p:cNvSpPr>
          <p:nvPr>
            <p:ph idx="1"/>
          </p:nvPr>
        </p:nvSpPr>
        <p:spPr>
          <a:xfrm>
            <a:off x="231078" y="1335023"/>
            <a:ext cx="11740260" cy="4754880"/>
          </a:xfrm>
        </p:spPr>
        <p:txBody>
          <a:bodyPr/>
          <a:lstStyle/>
          <a:p>
            <a:pPr marL="342900" indent="-342900">
              <a:buFont typeface="Arial" panose="020B0604020202020204" pitchFamily="34" charset="0"/>
              <a:buChar char="•"/>
            </a:pPr>
            <a:r>
              <a:rPr lang="en-US" altLang="en-US" dirty="0"/>
              <a:t>In phase II STEM trial, 93% of patients treated with cevostamab consolidation after anti-BCMA CAR T-cell therapy remained in MRD-negative CR at 1 yr post CAR T-cell therapy</a:t>
            </a:r>
          </a:p>
          <a:p>
            <a:pPr marL="342900" indent="-342900">
              <a:spcBef>
                <a:spcPts val="1000"/>
              </a:spcBef>
              <a:buFont typeface="Arial" panose="020B0604020202020204" pitchFamily="34" charset="0"/>
              <a:buChar char="•"/>
            </a:pPr>
            <a:r>
              <a:rPr lang="en-US" altLang="en-US" dirty="0"/>
              <a:t>15% CRS; no cases of ICANS or hemophagocytic lymphohistiocytosis</a:t>
            </a:r>
          </a:p>
          <a:p>
            <a:pPr marL="342900" indent="-342900">
              <a:spcBef>
                <a:spcPts val="1000"/>
              </a:spcBef>
              <a:buFont typeface="Arial" panose="020B0604020202020204" pitchFamily="34" charset="0"/>
              <a:buChar char="•"/>
            </a:pPr>
            <a:r>
              <a:rPr lang="en-US" altLang="en-US" dirty="0"/>
              <a:t>Grade 3/4 AEs were predominantly hematologic with 15% grade 3/4 infections</a:t>
            </a:r>
          </a:p>
          <a:p>
            <a:pPr marL="342900" indent="-342900">
              <a:spcBef>
                <a:spcPts val="1000"/>
              </a:spcBef>
              <a:buFont typeface="Arial" panose="020B0604020202020204" pitchFamily="34" charset="0"/>
              <a:buChar char="•"/>
            </a:pPr>
            <a:r>
              <a:rPr lang="en-US" altLang="en-US" dirty="0"/>
              <a:t>15% of patients experienced atypical immune-related events</a:t>
            </a:r>
          </a:p>
          <a:p>
            <a:pPr marL="342900" indent="-342900">
              <a:spcBef>
                <a:spcPts val="1000"/>
              </a:spcBef>
              <a:buFont typeface="Arial" panose="020B0604020202020204" pitchFamily="34" charset="0"/>
              <a:buChar char="•"/>
            </a:pPr>
            <a:r>
              <a:rPr lang="en-US" altLang="en-US" dirty="0"/>
              <a:t>Investigators conclude that cevostamab is a feasible and well-tolerated consolidation tx for patients with heavily pretreated patients with R/R MM</a:t>
            </a:r>
          </a:p>
        </p:txBody>
      </p:sp>
      <p:sp>
        <p:nvSpPr>
          <p:cNvPr id="6" name="Text Box 15">
            <a:extLst>
              <a:ext uri="{FF2B5EF4-FFF2-40B4-BE49-F238E27FC236}">
                <a16:creationId xmlns:a16="http://schemas.microsoft.com/office/drawing/2014/main" id="{417152CA-E6F4-32CA-E2C8-8ADA298E6886}"/>
              </a:ext>
            </a:extLst>
          </p:cNvPr>
          <p:cNvSpPr txBox="1">
            <a:spLocks noGrp="1" noChangeArrowheads="1"/>
          </p:cNvSpPr>
          <p:nvPr>
            <p:ph sz="quarter" idx="10"/>
          </p:nvPr>
        </p:nvSpPr>
        <p:spPr bwMode="auto">
          <a:xfrm>
            <a:off x="3559175" y="6506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mn-lt"/>
              </a:rPr>
              <a:t>Cohen. ASH 2025. Abstr 699.</a:t>
            </a:r>
            <a:endParaRPr lang="en-US" altLang="en-US" sz="800" b="0" dirty="0">
              <a:solidFill>
                <a:srgbClr val="161616"/>
              </a:solidFill>
              <a:latin typeface="+mn-lt"/>
            </a:endParaRPr>
          </a:p>
        </p:txBody>
      </p:sp>
    </p:spTree>
    <p:extLst>
      <p:ext uri="{BB962C8B-B14F-4D97-AF65-F5344CB8AC3E}">
        <p14:creationId xmlns:p14="http://schemas.microsoft.com/office/powerpoint/2010/main" val="2733978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759182"/>
          </a:xfrm>
        </p:spPr>
        <p:txBody>
          <a:bodyPr/>
          <a:lstStyle/>
          <a:p>
            <a:pPr algn="l"/>
            <a:r>
              <a:rPr lang="en-US" sz="1800" dirty="0"/>
              <a:t>Capsule Summaries of all the key data</a:t>
            </a:r>
          </a:p>
          <a:p>
            <a:pPr algn="l"/>
            <a:r>
              <a:rPr lang="en-US" sz="1800" dirty="0"/>
              <a:t>Additional CME/CE-certified slidesets with expert faculty commentary on all the key studies in:</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ASH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
        <p:nvSpPr>
          <p:cNvPr id="2" name="Rectangle 2">
            <a:extLst>
              <a:ext uri="{FF2B5EF4-FFF2-40B4-BE49-F238E27FC236}">
                <a16:creationId xmlns:a16="http://schemas.microsoft.com/office/drawing/2014/main" id="{61E4FA1D-BB97-6CFF-0282-9E17F043BAB6}"/>
              </a:ext>
            </a:extLst>
          </p:cNvPr>
          <p:cNvSpPr txBox="1">
            <a:spLocks noChangeArrowheads="1"/>
          </p:cNvSpPr>
          <p:nvPr/>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pPr>
            <a:r>
              <a:rPr lang="en-US" sz="1800" dirty="0">
                <a:solidFill>
                  <a:srgbClr val="161616"/>
                </a:solidFill>
              </a:rPr>
              <a:t>Leukemias</a:t>
            </a:r>
          </a:p>
          <a:p>
            <a:pPr marL="285750" indent="-285750" algn="l">
              <a:buFont typeface="Arial" panose="020B0604020202020204" pitchFamily="34" charset="0"/>
              <a:buChar char="•"/>
            </a:pPr>
            <a:r>
              <a:rPr lang="en-US" sz="1800" dirty="0">
                <a:solidFill>
                  <a:srgbClr val="161616"/>
                </a:solidFill>
              </a:rPr>
              <a:t>Lymphomas</a:t>
            </a:r>
          </a:p>
          <a:p>
            <a:pPr marL="285750" lvl="0" indent="-285750" algn="l">
              <a:buFont typeface="Arial" panose="020B0604020202020204" pitchFamily="34" charset="0"/>
              <a:buChar cha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MDS/MPN</a:t>
            </a:r>
          </a:p>
        </p:txBody>
      </p:sp>
      <p:sp>
        <p:nvSpPr>
          <p:cNvPr id="3" name="Rectangle 2">
            <a:extLst>
              <a:ext uri="{FF2B5EF4-FFF2-40B4-BE49-F238E27FC236}">
                <a16:creationId xmlns:a16="http://schemas.microsoft.com/office/drawing/2014/main" id="{75DE32AA-948B-24E0-7B24-D0D9F64AAFA1}"/>
              </a:ext>
            </a:extLst>
          </p:cNvPr>
          <p:cNvSpPr txBox="1">
            <a:spLocks noChangeArrowheads="1"/>
          </p:cNvSpPr>
          <p:nvPr/>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defRPr/>
            </a:pPr>
            <a:r>
              <a:rPr lang="en-US" sz="1800" dirty="0">
                <a:solidFill>
                  <a:srgbClr val="161616"/>
                </a:solidFill>
              </a:rPr>
              <a:t>Multiple myeloma</a:t>
            </a:r>
          </a:p>
          <a:p>
            <a:pPr marL="285750" marR="0" lvl="0" indent="-285750" algn="l" defTabSz="914400" rtl="0" eaLnBrk="1" fontAlgn="auto" latinLnBrk="0" hangingPunct="1">
              <a:lnSpc>
                <a:spcPct val="100000"/>
              </a:lnSpc>
              <a:spcBef>
                <a:spcPts val="1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Nonmalignant blood diseases</a:t>
            </a:r>
          </a:p>
        </p:txBody>
      </p:sp>
    </p:spTree>
  </p:cSld>
  <p:clrMapOvr>
    <a:masterClrMapping/>
  </p:clrMapOvr>
</p:sld>
</file>

<file path=ppt/theme/theme1.xml><?xml version="1.0" encoding="utf-8"?>
<a:theme xmlns:a="http://schemas.openxmlformats.org/drawingml/2006/main" name="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47fbc76-1bba-4b69-b54f-3a49590c7890">
      <Terms xmlns="http://schemas.microsoft.com/office/infopath/2007/PartnerControls"/>
    </lcf76f155ced4ddcb4097134ff3c332f>
    <TaxCatchAll xmlns="22fd6914-46d4-4c7e-bbad-46e82841b69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6CB1DC591611645837747EA43C517FC" ma:contentTypeVersion="10" ma:contentTypeDescription="Create a new document." ma:contentTypeScope="" ma:versionID="7507e8cf02168e9b6635253efeec3370">
  <xsd:schema xmlns:xsd="http://www.w3.org/2001/XMLSchema" xmlns:xs="http://www.w3.org/2001/XMLSchema" xmlns:p="http://schemas.microsoft.com/office/2006/metadata/properties" xmlns:ns2="b47fbc76-1bba-4b69-b54f-3a49590c7890" xmlns:ns3="22fd6914-46d4-4c7e-bbad-46e82841b69d" targetNamespace="http://schemas.microsoft.com/office/2006/metadata/properties" ma:root="true" ma:fieldsID="7ec38d8cf68e3d4444195e760ec8dbc1" ns2:_="" ns3:_="">
    <xsd:import namespace="b47fbc76-1bba-4b69-b54f-3a49590c7890"/>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7fbc76-1bba-4b69-b54f-3a49590c78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987610A-4EF0-4659-9C1A-133C96A299CD}">
  <ds:schemaRefs>
    <ds:schemaRef ds:uri="http://schemas.microsoft.com/office/infopath/2007/PartnerControls"/>
    <ds:schemaRef ds:uri="http://www.w3.org/XML/1998/namespace"/>
    <ds:schemaRef ds:uri="b47fbc76-1bba-4b69-b54f-3a49590c7890"/>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http://purl.org/dc/dcmitype/"/>
    <ds:schemaRef ds:uri="22fd6914-46d4-4c7e-bbad-46e82841b69d"/>
    <ds:schemaRef ds:uri="http://purl.org/dc/terms/"/>
  </ds:schemaRefs>
</ds:datastoreItem>
</file>

<file path=customXml/itemProps2.xml><?xml version="1.0" encoding="utf-8"?>
<ds:datastoreItem xmlns:ds="http://schemas.openxmlformats.org/officeDocument/2006/customXml" ds:itemID="{4633BAD2-A869-4412-A925-6EE3EDFE6DF2}">
  <ds:schemaRefs>
    <ds:schemaRef ds:uri="http://schemas.microsoft.com/sharepoint/v3/contenttype/forms"/>
  </ds:schemaRefs>
</ds:datastoreItem>
</file>

<file path=customXml/itemProps3.xml><?xml version="1.0" encoding="utf-8"?>
<ds:datastoreItem xmlns:ds="http://schemas.openxmlformats.org/officeDocument/2006/customXml" ds:itemID="{79716EAC-3B9E-43F1-9656-1EED525A870D}">
  <ds:schemaRefs>
    <ds:schemaRef ds:uri="22fd6914-46d4-4c7e-bbad-46e82841b69d"/>
    <ds:schemaRef ds:uri="b47fbc76-1bba-4b69-b54f-3a49590c789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24</TotalTime>
  <Words>1683</Words>
  <Application>Microsoft Office PowerPoint</Application>
  <PresentationFormat>Widescreen</PresentationFormat>
  <Paragraphs>196</Paragraphs>
  <Slides>10</Slides>
  <Notes>9</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10</vt:i4>
      </vt:variant>
    </vt:vector>
  </HeadingPairs>
  <TitlesOfParts>
    <vt:vector size="23" baseType="lpstr">
      <vt:lpstr>Aptos</vt:lpstr>
      <vt:lpstr>Arial</vt:lpstr>
      <vt:lpstr>Calibri</vt:lpstr>
      <vt:lpstr>Newsreader ExtraBold</vt:lpstr>
      <vt:lpstr>Newsreader SemiBold</vt:lpstr>
      <vt:lpstr>Poppins</vt:lpstr>
      <vt:lpstr>Poppins Light</vt:lpstr>
      <vt:lpstr>Times</vt:lpstr>
      <vt:lpstr>Wingdings</vt:lpstr>
      <vt:lpstr>Office</vt:lpstr>
      <vt:lpstr>4_Office</vt:lpstr>
      <vt:lpstr>3_Office</vt:lpstr>
      <vt:lpstr>2_Office</vt:lpstr>
      <vt:lpstr>Phase II Trial of Cevostamab Consolidation After Anti-BCMA CAR T-Cell Therapy in R/R MM</vt:lpstr>
      <vt:lpstr>About These Slides</vt:lpstr>
      <vt:lpstr>STEM: Background</vt:lpstr>
      <vt:lpstr>STEM: Study Design</vt:lpstr>
      <vt:lpstr>STEM: Baseline Characteristics </vt:lpstr>
      <vt:lpstr>STEM: Dosing Feasibility</vt:lpstr>
      <vt:lpstr>STEM: TEAEs</vt:lpstr>
      <vt:lpstr>STEM: Efficacy Summary</vt:lpstr>
      <vt:lpstr>STEM: Investigator’s Conclusions</vt:lpstr>
      <vt:lpstr>Go Online for More Coverage of ASH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Phase II Trial of Cevostamab Consolidation After Anti-BCMA CAR T-Cell Therapy in R/R MM</dc:title>
  <dc:creator>Timothy Quill</dc:creator>
  <cp:lastModifiedBy>Valerie Wenzel</cp:lastModifiedBy>
  <cp:revision>2</cp:revision>
  <dcterms:created xsi:type="dcterms:W3CDTF">2025-12-04T13:55:49Z</dcterms:created>
  <dcterms:modified xsi:type="dcterms:W3CDTF">2025-12-10T16:43:20Z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0x01010036CB1DC591611645837747EA43C517FC</vt:lpwstr>
  </property>
  <property fmtid="{D5CDD505-2E9C-101B-9397-08002B2CF9AE}" pid="3" name="MediaServiceImageTags">
    <vt:lpwstr/>
  </property>
</Properties>
</file>