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Lst>
  <p:notesMasterIdLst>
    <p:notesMasterId r:id="rId42"/>
  </p:notesMasterIdLst>
  <p:handoutMasterIdLst>
    <p:handoutMasterId r:id="rId43"/>
  </p:handoutMasterIdLst>
  <p:sldIdLst>
    <p:sldId id="321" r:id="rId6"/>
    <p:sldId id="308" r:id="rId7"/>
    <p:sldId id="2147473663" r:id="rId8"/>
    <p:sldId id="2147482748" r:id="rId9"/>
    <p:sldId id="2147479242" r:id="rId10"/>
    <p:sldId id="2147482883" r:id="rId11"/>
    <p:sldId id="6418" r:id="rId12"/>
    <p:sldId id="2147482888" r:id="rId13"/>
    <p:sldId id="2147482874" r:id="rId14"/>
    <p:sldId id="6435" r:id="rId15"/>
    <p:sldId id="2147482907" r:id="rId16"/>
    <p:sldId id="2147482884" r:id="rId17"/>
    <p:sldId id="2147482878" r:id="rId18"/>
    <p:sldId id="2147482879" r:id="rId19"/>
    <p:sldId id="2147482905" r:id="rId20"/>
    <p:sldId id="2147482887" r:id="rId21"/>
    <p:sldId id="6449" r:id="rId22"/>
    <p:sldId id="2147482889" r:id="rId23"/>
    <p:sldId id="2147482890" r:id="rId24"/>
    <p:sldId id="6451" r:id="rId25"/>
    <p:sldId id="2147482891" r:id="rId26"/>
    <p:sldId id="6453" r:id="rId27"/>
    <p:sldId id="2147482900" r:id="rId28"/>
    <p:sldId id="2147482901" r:id="rId29"/>
    <p:sldId id="6454" r:id="rId30"/>
    <p:sldId id="2147482892" r:id="rId31"/>
    <p:sldId id="2147482886" r:id="rId32"/>
    <p:sldId id="2147482893" r:id="rId33"/>
    <p:sldId id="2147482881" r:id="rId34"/>
    <p:sldId id="2147482877" r:id="rId35"/>
    <p:sldId id="2147470414" r:id="rId36"/>
    <p:sldId id="2147482894" r:id="rId37"/>
    <p:sldId id="2147482876" r:id="rId38"/>
    <p:sldId id="2147482895" r:id="rId39"/>
    <p:sldId id="2147482880" r:id="rId40"/>
    <p:sldId id="318" r:id="rId41"/>
  </p:sldIdLst>
  <p:sldSz cx="12192000" cy="6858000"/>
  <p:notesSz cx="7315200" cy="9601200"/>
  <p:custDataLst>
    <p:tags r:id="rId44"/>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8" pos="312" userDrawn="1">
          <p15:clr>
            <a:srgbClr val="A4A3A4"/>
          </p15:clr>
        </p15:guide>
        <p15:guide id="9" pos="3840" userDrawn="1">
          <p15:clr>
            <a:srgbClr val="A4A3A4"/>
          </p15:clr>
        </p15:guide>
        <p15:guide id="10" orient="horz" pos="216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5"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7"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22"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2" clrIdx="13">
    <p:extLst>
      <p:ext uri="{19B8F6BF-5375-455C-9EA6-DF929625EA0E}">
        <p15:presenceInfo xmlns:p15="http://schemas.microsoft.com/office/powerpoint/2012/main" userId="ef8730672ba86646" providerId="Windows Live"/>
      </p:ext>
    </p:extLst>
  </p:cmAuthor>
  <p:cmAuthor id="15" name="Jennifer Eimers" initials="JE" lastIdx="3" clrIdx="14">
    <p:extLst>
      <p:ext uri="{19B8F6BF-5375-455C-9EA6-DF929625EA0E}">
        <p15:presenceInfo xmlns:p15="http://schemas.microsoft.com/office/powerpoint/2012/main" userId="S::jeimers@clinicaloptions.com::e496f3f7-6a48-4339-9b0c-9f426a43f948" providerId="AD"/>
      </p:ext>
    </p:extLst>
  </p:cmAuthor>
  <p:cmAuthor id="16" name="Melanie Couton" initials="" lastIdx="3" clrIdx="15">
    <p:extLst>
      <p:ext uri="{19B8F6BF-5375-455C-9EA6-DF929625EA0E}">
        <p15:presenceInfo xmlns:p15="http://schemas.microsoft.com/office/powerpoint/2012/main" userId="S::mcouton@clinicaloptions.com::b5a8fb1e-a716-46a0-9a38-0d707f5e2bfc" providerId="AD"/>
      </p:ext>
    </p:extLst>
  </p:cmAuthor>
  <p:cmAuthor id="17" name="Dussadee Royal" initials="DR" lastIdx="1" clrIdx="16">
    <p:extLst>
      <p:ext uri="{19B8F6BF-5375-455C-9EA6-DF929625EA0E}">
        <p15:presenceInfo xmlns:p15="http://schemas.microsoft.com/office/powerpoint/2012/main" userId="S::droyal@clinicaloptions.com::51beead8-6fa0-4b98-aeba-37044af35e17" providerId="AD"/>
      </p:ext>
    </p:extLst>
  </p:cmAuthor>
  <p:cmAuthor id="18" name="Kristen Rosenthal" initials="KR" lastIdx="2" clrIdx="17">
    <p:extLst>
      <p:ext uri="{19B8F6BF-5375-455C-9EA6-DF929625EA0E}">
        <p15:presenceInfo xmlns:p15="http://schemas.microsoft.com/office/powerpoint/2012/main" userId="S::krosenthal@clinicaloptions.com::67a58a6d-22ff-4b03-8f01-10ea3f44af52" providerId="AD"/>
      </p:ext>
    </p:extLst>
  </p:cmAuthor>
  <p:cmAuthor id="19" name="Zachary Schwartz" initials="ZS" lastIdx="6" clrIdx="18">
    <p:extLst>
      <p:ext uri="{19B8F6BF-5375-455C-9EA6-DF929625EA0E}">
        <p15:presenceInfo xmlns:p15="http://schemas.microsoft.com/office/powerpoint/2012/main" userId="S::zschwartz@clinicaloptions.com::64648e91-b212-4092-bee8-eff2e880b6f9" providerId="AD"/>
      </p:ext>
    </p:extLst>
  </p:cmAuthor>
  <p:cmAuthor id="20" name="Liz Donohue" initials="LD" lastIdx="3" clrIdx="19">
    <p:extLst>
      <p:ext uri="{19B8F6BF-5375-455C-9EA6-DF929625EA0E}">
        <p15:presenceInfo xmlns:p15="http://schemas.microsoft.com/office/powerpoint/2012/main" userId="S::ldonohue@practicingclinicians.com::1dd2b9cf-45e8-40ae-9123-4564d15e2785" providerId="AD"/>
      </p:ext>
    </p:extLst>
  </p:cmAuthor>
  <p:cmAuthor id="21" name="Sarnak, Mark" initials="SM" lastIdx="20" clrIdx="20">
    <p:extLst>
      <p:ext uri="{19B8F6BF-5375-455C-9EA6-DF929625EA0E}">
        <p15:presenceInfo xmlns:p15="http://schemas.microsoft.com/office/powerpoint/2012/main" userId="S-1-5-21-970394061-1422550640-1757479407-8990" providerId="AD"/>
      </p:ext>
    </p:extLst>
  </p:cmAuthor>
  <p:cmAuthor id="22" name="Jill Frost" initials="JF" lastIdx="18" clrIdx="21">
    <p:extLst>
      <p:ext uri="{19B8F6BF-5375-455C-9EA6-DF929625EA0E}">
        <p15:presenceInfo xmlns:p15="http://schemas.microsoft.com/office/powerpoint/2012/main" userId="S::JFrost@cealliance.com::e4c7a782-e07d-47df-bd74-8bd4e0f782a5" providerId="AD"/>
      </p:ext>
    </p:extLst>
  </p:cmAuthor>
  <p:cmAuthor id="23" name="Maddelynne Parker" initials="MP" lastIdx="1" clrIdx="22">
    <p:extLst>
      <p:ext uri="{19B8F6BF-5375-455C-9EA6-DF929625EA0E}">
        <p15:presenceInfo xmlns:p15="http://schemas.microsoft.com/office/powerpoint/2012/main" userId="Maddelynne Parker" providerId="None"/>
      </p:ext>
    </p:extLst>
  </p:cmAuthor>
  <p:cmAuthor id="24" name="Allison Weckerle" initials="AW" lastIdx="43" clrIdx="23">
    <p:extLst>
      <p:ext uri="{19B8F6BF-5375-455C-9EA6-DF929625EA0E}">
        <p15:presenceInfo xmlns:p15="http://schemas.microsoft.com/office/powerpoint/2012/main" userId="S::aweckerle@cealliance.com::2aecc5db-e215-47aa-9eb4-82d4e2a56303" providerId="AD"/>
      </p:ext>
    </p:extLst>
  </p:cmAuthor>
  <p:cmAuthor id="25" name="Robin Black" initials="RB" lastIdx="7" clrIdx="24">
    <p:extLst>
      <p:ext uri="{19B8F6BF-5375-455C-9EA6-DF929625EA0E}">
        <p15:presenceInfo xmlns:p15="http://schemas.microsoft.com/office/powerpoint/2012/main" userId="S::rblack@clinicaloptions.com::b7cebd55-1fa6-44ea-9605-a982874bd1b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FF6C080-6746-43F2-95DB-EC4F9FF883C1}" v="1" dt="2025-02-10T20:40:12.990"/>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1078" autoAdjust="0"/>
  </p:normalViewPr>
  <p:slideViewPr>
    <p:cSldViewPr snapToGrid="0">
      <p:cViewPr varScale="1">
        <p:scale>
          <a:sx n="103" d="100"/>
          <a:sy n="103" d="100"/>
        </p:scale>
        <p:origin x="114" y="96"/>
      </p:cViewPr>
      <p:guideLst>
        <p:guide pos="312"/>
        <p:guide pos="3840"/>
        <p:guide orient="horz" pos="2160"/>
      </p:guideLst>
    </p:cSldViewPr>
  </p:slideViewPr>
  <p:notesTextViewPr>
    <p:cViewPr>
      <p:scale>
        <a:sx n="1" d="1"/>
        <a:sy n="1" d="1"/>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notesMaster" Target="notesMasters/notesMaster1.xml"/><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commentAuthors" Target="commentAuthor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handoutMaster" Target="handoutMasters/handoutMaster1.xml"/><Relationship Id="rId48"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presProps" Target="presProps.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ln w="9525">
              <a:solidFill>
                <a:schemeClr val="bg1"/>
              </a:solidFill>
            </a:ln>
          </c:spPr>
          <c:dPt>
            <c:idx val="0"/>
            <c:bubble3D val="0"/>
            <c:spPr>
              <a:solidFill>
                <a:schemeClr val="accent1"/>
              </a:solidFill>
              <a:ln w="9525">
                <a:solidFill>
                  <a:schemeClr val="bg1"/>
                </a:solidFill>
              </a:ln>
              <a:effectLst/>
            </c:spPr>
            <c:extLst>
              <c:ext xmlns:c16="http://schemas.microsoft.com/office/drawing/2014/chart" uri="{C3380CC4-5D6E-409C-BE32-E72D297353CC}">
                <c16:uniqueId val="{00000001-8C5F-FD46-949F-B872A686DFFC}"/>
              </c:ext>
            </c:extLst>
          </c:dPt>
          <c:dPt>
            <c:idx val="1"/>
            <c:bubble3D val="0"/>
            <c:spPr>
              <a:solidFill>
                <a:schemeClr val="accent2"/>
              </a:solidFill>
              <a:ln w="9525">
                <a:solidFill>
                  <a:schemeClr val="bg1"/>
                </a:solidFill>
              </a:ln>
              <a:effectLst/>
            </c:spPr>
            <c:extLst>
              <c:ext xmlns:c16="http://schemas.microsoft.com/office/drawing/2014/chart" uri="{C3380CC4-5D6E-409C-BE32-E72D297353CC}">
                <c16:uniqueId val="{00000003-8C5F-FD46-949F-B872A686DFFC}"/>
              </c:ext>
            </c:extLst>
          </c:dPt>
          <c:dPt>
            <c:idx val="2"/>
            <c:bubble3D val="0"/>
            <c:spPr>
              <a:solidFill>
                <a:schemeClr val="accent3"/>
              </a:solidFill>
              <a:ln w="9525">
                <a:solidFill>
                  <a:schemeClr val="bg1"/>
                </a:solidFill>
              </a:ln>
              <a:effectLst/>
            </c:spPr>
            <c:extLst>
              <c:ext xmlns:c16="http://schemas.microsoft.com/office/drawing/2014/chart" uri="{C3380CC4-5D6E-409C-BE32-E72D297353CC}">
                <c16:uniqueId val="{00000005-8C5F-FD46-949F-B872A686DFFC}"/>
              </c:ext>
            </c:extLst>
          </c:dPt>
          <c:dPt>
            <c:idx val="3"/>
            <c:bubble3D val="0"/>
            <c:spPr>
              <a:solidFill>
                <a:schemeClr val="accent4"/>
              </a:solidFill>
              <a:ln w="9525">
                <a:solidFill>
                  <a:schemeClr val="bg1"/>
                </a:solidFill>
              </a:ln>
              <a:effectLst/>
            </c:spPr>
            <c:extLst>
              <c:ext xmlns:c16="http://schemas.microsoft.com/office/drawing/2014/chart" uri="{C3380CC4-5D6E-409C-BE32-E72D297353CC}">
                <c16:uniqueId val="{00000007-8C5F-FD46-949F-B872A686DFFC}"/>
              </c:ext>
            </c:extLst>
          </c:dPt>
          <c:dPt>
            <c:idx val="4"/>
            <c:bubble3D val="0"/>
            <c:spPr>
              <a:solidFill>
                <a:schemeClr val="accent6"/>
              </a:solidFill>
              <a:ln w="9525">
                <a:solidFill>
                  <a:schemeClr val="bg1"/>
                </a:solidFill>
              </a:ln>
              <a:effectLst/>
            </c:spPr>
            <c:extLst>
              <c:ext xmlns:c16="http://schemas.microsoft.com/office/drawing/2014/chart" uri="{C3380CC4-5D6E-409C-BE32-E72D297353CC}">
                <c16:uniqueId val="{00000001-87AF-3B4A-9178-724668FCB264}"/>
              </c:ext>
            </c:extLst>
          </c:dPt>
          <c:cat>
            <c:strRef>
              <c:f>Sheet1!$A$2:$A$6</c:f>
              <c:strCache>
                <c:ptCount val="4"/>
                <c:pt idx="0">
                  <c:v>1st Qtr</c:v>
                </c:pt>
                <c:pt idx="1">
                  <c:v>2nd Qtr</c:v>
                </c:pt>
                <c:pt idx="2">
                  <c:v>3rd Qtr</c:v>
                </c:pt>
                <c:pt idx="3">
                  <c:v>4th Qtr</c:v>
                </c:pt>
              </c:strCache>
            </c:strRef>
          </c:cat>
          <c:val>
            <c:numRef>
              <c:f>Sheet1!$B$2:$B$6</c:f>
              <c:numCache>
                <c:formatCode>General</c:formatCode>
                <c:ptCount val="5"/>
                <c:pt idx="0">
                  <c:v>20</c:v>
                </c:pt>
                <c:pt idx="1">
                  <c:v>20</c:v>
                </c:pt>
                <c:pt idx="2">
                  <c:v>20</c:v>
                </c:pt>
                <c:pt idx="3">
                  <c:v>20</c:v>
                </c:pt>
                <c:pt idx="4">
                  <c:v>20</c:v>
                </c:pt>
              </c:numCache>
            </c:numRef>
          </c:val>
          <c:extLst>
            <c:ext xmlns:c16="http://schemas.microsoft.com/office/drawing/2014/chart" uri="{C3380CC4-5D6E-409C-BE32-E72D297353CC}">
              <c16:uniqueId val="{00000000-87AF-3B4A-9178-724668FCB264}"/>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C0A2B7F-9752-4509-A6CC-6739525832B3}" type="doc">
      <dgm:prSet loTypeId="urn:microsoft.com/office/officeart/2005/8/layout/list1" loCatId="list" qsTypeId="urn:microsoft.com/office/officeart/2005/8/quickstyle/simple4" qsCatId="simple" csTypeId="urn:microsoft.com/office/officeart/2005/8/colors/accent1_2" csCatId="accent1" phldr="1"/>
      <dgm:spPr/>
      <dgm:t>
        <a:bodyPr/>
        <a:lstStyle/>
        <a:p>
          <a:endParaRPr lang="en-US"/>
        </a:p>
      </dgm:t>
    </dgm:pt>
    <dgm:pt modelId="{B59DA546-6605-4A1E-BD88-D885D1ABF013}">
      <dgm:prSet custT="1"/>
      <dgm:spPr>
        <a:solidFill>
          <a:schemeClr val="accent2">
            <a:lumMod val="20000"/>
            <a:lumOff val="80000"/>
            <a:alpha val="90000"/>
          </a:schemeClr>
        </a:solidFill>
        <a:ln>
          <a:noFill/>
        </a:ln>
      </dgm:spPr>
      <dgm:t>
        <a:bodyPr lIns="841248" rIns="457200"/>
        <a:lstStyle/>
        <a:p>
          <a:pPr>
            <a:buFont typeface="Wingdings" panose="05000000000000000000" pitchFamily="2" charset="2"/>
            <a:buChar char="§"/>
          </a:pPr>
          <a:r>
            <a:rPr lang="en-US" sz="1800">
              <a:solidFill>
                <a:schemeClr val="bg1"/>
              </a:solidFill>
            </a:rPr>
            <a:t>Emphasize plant-based foods, limit ultraprocessed foods</a:t>
          </a:r>
        </a:p>
      </dgm:t>
    </dgm:pt>
    <dgm:pt modelId="{E09DAD70-2A53-43C6-9008-872145F23F72}" type="parTrans" cxnId="{CC056030-E16D-49F7-B57E-471B0A01B52A}">
      <dgm:prSet/>
      <dgm:spPr/>
      <dgm:t>
        <a:bodyPr/>
        <a:lstStyle/>
        <a:p>
          <a:endParaRPr lang="en-US"/>
        </a:p>
      </dgm:t>
    </dgm:pt>
    <dgm:pt modelId="{4A5AB397-76C4-4C5D-B907-401D80742D2B}" type="sibTrans" cxnId="{CC056030-E16D-49F7-B57E-471B0A01B52A}">
      <dgm:prSet/>
      <dgm:spPr/>
      <dgm:t>
        <a:bodyPr/>
        <a:lstStyle/>
        <a:p>
          <a:endParaRPr lang="en-US"/>
        </a:p>
      </dgm:t>
    </dgm:pt>
    <dgm:pt modelId="{B74609F0-8C12-4660-8E45-CA985A3F757E}">
      <dgm:prSet custT="1"/>
      <dgm:spPr/>
      <dgm:t>
        <a:bodyPr/>
        <a:lstStyle/>
        <a:p>
          <a:pPr>
            <a:buFont typeface="Wingdings" panose="05000000000000000000" pitchFamily="2" charset="2"/>
            <a:buNone/>
          </a:pPr>
          <a:r>
            <a:rPr lang="en-US" sz="2000" b="1">
              <a:solidFill>
                <a:schemeClr val="tx1"/>
              </a:solidFill>
            </a:rPr>
            <a:t>Exercise</a:t>
          </a:r>
        </a:p>
      </dgm:t>
    </dgm:pt>
    <dgm:pt modelId="{EE97782E-9760-4DF8-BBE0-94B51DF9AF65}" type="parTrans" cxnId="{CFBFEAFA-1E5C-42E3-8E20-E32BCA7871D8}">
      <dgm:prSet/>
      <dgm:spPr/>
      <dgm:t>
        <a:bodyPr/>
        <a:lstStyle/>
        <a:p>
          <a:endParaRPr lang="en-US"/>
        </a:p>
      </dgm:t>
    </dgm:pt>
    <dgm:pt modelId="{2C6CA911-B4A2-428E-8816-A377527E3E8F}" type="sibTrans" cxnId="{CFBFEAFA-1E5C-42E3-8E20-E32BCA7871D8}">
      <dgm:prSet/>
      <dgm:spPr/>
      <dgm:t>
        <a:bodyPr/>
        <a:lstStyle/>
        <a:p>
          <a:endParaRPr lang="en-US"/>
        </a:p>
      </dgm:t>
    </dgm:pt>
    <dgm:pt modelId="{4D094661-8FA9-4926-B5CC-90F7607422A4}">
      <dgm:prSet custT="1"/>
      <dgm:spPr>
        <a:solidFill>
          <a:schemeClr val="accent2">
            <a:lumMod val="20000"/>
            <a:lumOff val="80000"/>
            <a:alpha val="90000"/>
          </a:schemeClr>
        </a:solidFill>
        <a:ln>
          <a:noFill/>
        </a:ln>
      </dgm:spPr>
      <dgm:t>
        <a:bodyPr lIns="841248" rIns="457200"/>
        <a:lstStyle/>
        <a:p>
          <a:pPr>
            <a:buFont typeface="Wingdings" panose="05000000000000000000" pitchFamily="2" charset="2"/>
            <a:buChar char="§"/>
          </a:pPr>
          <a:r>
            <a:rPr lang="en-US" sz="1800">
              <a:solidFill>
                <a:schemeClr val="bg1"/>
              </a:solidFill>
            </a:rPr>
            <a:t>Limit sodium intake to &lt;2 g/d (or &lt;5 g/d salt)</a:t>
          </a:r>
        </a:p>
      </dgm:t>
    </dgm:pt>
    <dgm:pt modelId="{E1DD555C-0CC3-476C-B961-B508D6B056A1}" type="parTrans" cxnId="{7CED209A-6C97-43A4-8B12-0DB8A4983266}">
      <dgm:prSet/>
      <dgm:spPr/>
      <dgm:t>
        <a:bodyPr/>
        <a:lstStyle/>
        <a:p>
          <a:endParaRPr lang="en-US"/>
        </a:p>
      </dgm:t>
    </dgm:pt>
    <dgm:pt modelId="{B9B11A4F-5BFB-452E-8A87-BF60E9047E8F}" type="sibTrans" cxnId="{7CED209A-6C97-43A4-8B12-0DB8A4983266}">
      <dgm:prSet/>
      <dgm:spPr/>
      <dgm:t>
        <a:bodyPr/>
        <a:lstStyle/>
        <a:p>
          <a:endParaRPr lang="en-US"/>
        </a:p>
      </dgm:t>
    </dgm:pt>
    <dgm:pt modelId="{E8F00D3C-9BBC-44A1-B779-1ABDCB538F94}">
      <dgm:prSet custT="1"/>
      <dgm:spPr>
        <a:solidFill>
          <a:schemeClr val="accent2">
            <a:lumMod val="20000"/>
            <a:lumOff val="80000"/>
            <a:alpha val="90000"/>
          </a:schemeClr>
        </a:solidFill>
        <a:ln>
          <a:noFill/>
        </a:ln>
      </dgm:spPr>
      <dgm:t>
        <a:bodyPr lIns="841248" rIns="457200"/>
        <a:lstStyle/>
        <a:p>
          <a:pPr>
            <a:buFont typeface="Wingdings" panose="05000000000000000000" pitchFamily="2" charset="2"/>
            <a:buChar char="§"/>
          </a:pPr>
          <a:r>
            <a:rPr lang="en-US" sz="1800">
              <a:solidFill>
                <a:schemeClr val="bg1"/>
              </a:solidFill>
            </a:rPr>
            <a:t>Protein intake: maintain 0.8 g/kg/body weight/d in adults with CKD G3-G5, tailored based on metabolic stability</a:t>
          </a:r>
          <a:r>
            <a:rPr lang="en-US" sz="1600">
              <a:solidFill>
                <a:schemeClr val="bg1"/>
              </a:solidFill>
              <a:highlight>
                <a:srgbClr val="FFFF00"/>
              </a:highlight>
            </a:rPr>
            <a:t> </a:t>
          </a:r>
        </a:p>
      </dgm:t>
    </dgm:pt>
    <dgm:pt modelId="{46F2EDA5-8B0B-4D75-AE8A-12CCBE323C0C}" type="parTrans" cxnId="{A7DE9F2C-5C9C-4374-9E8D-82A49B24A37F}">
      <dgm:prSet/>
      <dgm:spPr/>
      <dgm:t>
        <a:bodyPr/>
        <a:lstStyle/>
        <a:p>
          <a:endParaRPr lang="en-US"/>
        </a:p>
      </dgm:t>
    </dgm:pt>
    <dgm:pt modelId="{DA871A77-9D26-4C5C-935C-EF5EA88AF213}" type="sibTrans" cxnId="{A7DE9F2C-5C9C-4374-9E8D-82A49B24A37F}">
      <dgm:prSet/>
      <dgm:spPr/>
      <dgm:t>
        <a:bodyPr/>
        <a:lstStyle/>
        <a:p>
          <a:endParaRPr lang="en-US"/>
        </a:p>
      </dgm:t>
    </dgm:pt>
    <dgm:pt modelId="{53FA5BE6-40E8-4F94-A32E-AFB4FCEBC0BA}">
      <dgm:prSet custT="1"/>
      <dgm:spPr/>
      <dgm:t>
        <a:bodyPr/>
        <a:lstStyle/>
        <a:p>
          <a:pPr>
            <a:buFont typeface="Wingdings" panose="05000000000000000000" pitchFamily="2" charset="2"/>
            <a:buNone/>
          </a:pPr>
          <a:r>
            <a:rPr lang="en-US" sz="2000" b="1">
              <a:solidFill>
                <a:schemeClr val="tx1"/>
              </a:solidFill>
            </a:rPr>
            <a:t>Diet</a:t>
          </a:r>
        </a:p>
      </dgm:t>
    </dgm:pt>
    <dgm:pt modelId="{96ADD6A2-4E96-4404-BEE2-C0F653EB8D84}" type="parTrans" cxnId="{2759E183-DD31-4538-8703-2D2E6662F6EF}">
      <dgm:prSet/>
      <dgm:spPr/>
      <dgm:t>
        <a:bodyPr/>
        <a:lstStyle/>
        <a:p>
          <a:endParaRPr lang="en-US"/>
        </a:p>
      </dgm:t>
    </dgm:pt>
    <dgm:pt modelId="{36BA0C62-A395-45EA-8CDF-2E40506DC295}" type="sibTrans" cxnId="{2759E183-DD31-4538-8703-2D2E6662F6EF}">
      <dgm:prSet/>
      <dgm:spPr/>
      <dgm:t>
        <a:bodyPr/>
        <a:lstStyle/>
        <a:p>
          <a:endParaRPr lang="en-US"/>
        </a:p>
      </dgm:t>
    </dgm:pt>
    <dgm:pt modelId="{A8B2122A-9B94-4BA5-AE91-FA07643F3564}">
      <dgm:prSet custT="1"/>
      <dgm:spPr>
        <a:solidFill>
          <a:schemeClr val="accent2">
            <a:lumMod val="20000"/>
            <a:lumOff val="80000"/>
            <a:alpha val="90000"/>
          </a:schemeClr>
        </a:solidFill>
        <a:ln>
          <a:noFill/>
        </a:ln>
      </dgm:spPr>
      <dgm:t>
        <a:bodyPr rIns="457200"/>
        <a:lstStyle/>
        <a:p>
          <a:pPr>
            <a:buFont typeface="Wingdings" panose="05000000000000000000" pitchFamily="2" charset="2"/>
            <a:buChar char="§"/>
          </a:pPr>
          <a:r>
            <a:rPr lang="en-US" sz="1800">
              <a:solidFill>
                <a:schemeClr val="bg1"/>
              </a:solidFill>
            </a:rPr>
            <a:t>Encourage 150 min/wk of moderate-intensity activity based on patient tolerance</a:t>
          </a:r>
        </a:p>
      </dgm:t>
    </dgm:pt>
    <dgm:pt modelId="{D2B8D014-C6FD-459C-BA43-5598AE45B392}" type="parTrans" cxnId="{8B880F63-98ED-430C-B6A0-128AD2E1ED2E}">
      <dgm:prSet/>
      <dgm:spPr/>
      <dgm:t>
        <a:bodyPr/>
        <a:lstStyle/>
        <a:p>
          <a:endParaRPr lang="en-US"/>
        </a:p>
      </dgm:t>
    </dgm:pt>
    <dgm:pt modelId="{1CF176DC-6696-4D80-BC10-503ECC66D118}" type="sibTrans" cxnId="{8B880F63-98ED-430C-B6A0-128AD2E1ED2E}">
      <dgm:prSet/>
      <dgm:spPr/>
      <dgm:t>
        <a:bodyPr/>
        <a:lstStyle/>
        <a:p>
          <a:endParaRPr lang="en-US"/>
        </a:p>
      </dgm:t>
    </dgm:pt>
    <dgm:pt modelId="{6F80DC62-3695-44DA-89A7-9B7A6D3684C0}">
      <dgm:prSet custT="1"/>
      <dgm:spPr>
        <a:solidFill>
          <a:schemeClr val="accent2">
            <a:lumMod val="20000"/>
            <a:lumOff val="80000"/>
            <a:alpha val="90000"/>
          </a:schemeClr>
        </a:solidFill>
        <a:ln>
          <a:noFill/>
        </a:ln>
      </dgm:spPr>
      <dgm:t>
        <a:bodyPr rIns="457200"/>
        <a:lstStyle/>
        <a:p>
          <a:pPr>
            <a:buFont typeface="Wingdings" panose="05000000000000000000" pitchFamily="2" charset="2"/>
            <a:buChar char="§"/>
          </a:pPr>
          <a:r>
            <a:rPr lang="en-US" sz="1800">
              <a:solidFill>
                <a:schemeClr val="bg1"/>
              </a:solidFill>
            </a:rPr>
            <a:t>Focus on achieving and maintaining a healthy BMI</a:t>
          </a:r>
        </a:p>
      </dgm:t>
    </dgm:pt>
    <dgm:pt modelId="{796BE024-08E7-4933-B6AF-D9AC889EC72F}" type="parTrans" cxnId="{50944410-B7D5-406E-9ACC-1467C6096460}">
      <dgm:prSet/>
      <dgm:spPr/>
      <dgm:t>
        <a:bodyPr/>
        <a:lstStyle/>
        <a:p>
          <a:endParaRPr lang="en-US"/>
        </a:p>
      </dgm:t>
    </dgm:pt>
    <dgm:pt modelId="{5D2F77D6-4A16-4141-87AD-080D64F7FC78}" type="sibTrans" cxnId="{50944410-B7D5-406E-9ACC-1467C6096460}">
      <dgm:prSet/>
      <dgm:spPr/>
      <dgm:t>
        <a:bodyPr/>
        <a:lstStyle/>
        <a:p>
          <a:endParaRPr lang="en-US"/>
        </a:p>
      </dgm:t>
    </dgm:pt>
    <dgm:pt modelId="{527235B6-F909-40B3-86ED-557AF28505F6}">
      <dgm:prSet custT="1"/>
      <dgm:spPr>
        <a:solidFill>
          <a:schemeClr val="accent2">
            <a:lumMod val="20000"/>
            <a:lumOff val="80000"/>
            <a:alpha val="90000"/>
          </a:schemeClr>
        </a:solidFill>
        <a:ln>
          <a:noFill/>
        </a:ln>
      </dgm:spPr>
      <dgm:t>
        <a:bodyPr rIns="457200"/>
        <a:lstStyle/>
        <a:p>
          <a:pPr>
            <a:buFont typeface="Wingdings" panose="05000000000000000000" pitchFamily="2" charset="2"/>
            <a:buChar char="§"/>
          </a:pPr>
          <a:r>
            <a:rPr lang="en-US" sz="1800">
              <a:solidFill>
                <a:schemeClr val="bg1"/>
              </a:solidFill>
            </a:rPr>
            <a:t>Strongly recommended to reduce cardiovascular and kidney disease risk </a:t>
          </a:r>
        </a:p>
      </dgm:t>
    </dgm:pt>
    <dgm:pt modelId="{254782E7-7A7C-4196-91CD-D3058DF2E2A5}" type="parTrans" cxnId="{789A9665-805B-45A5-96C9-A211247C41DE}">
      <dgm:prSet/>
      <dgm:spPr/>
      <dgm:t>
        <a:bodyPr/>
        <a:lstStyle/>
        <a:p>
          <a:endParaRPr lang="en-US"/>
        </a:p>
      </dgm:t>
    </dgm:pt>
    <dgm:pt modelId="{B6DECFEE-A85B-41D5-92B4-EB780B6F0CBE}" type="sibTrans" cxnId="{789A9665-805B-45A5-96C9-A211247C41DE}">
      <dgm:prSet/>
      <dgm:spPr/>
      <dgm:t>
        <a:bodyPr/>
        <a:lstStyle/>
        <a:p>
          <a:endParaRPr lang="en-US"/>
        </a:p>
      </dgm:t>
    </dgm:pt>
    <dgm:pt modelId="{EE083B40-0756-4B7D-8383-75049C9E7CA7}">
      <dgm:prSet custT="1"/>
      <dgm:spPr/>
      <dgm:t>
        <a:bodyPr/>
        <a:lstStyle/>
        <a:p>
          <a:pPr>
            <a:buFont typeface="Wingdings" panose="05000000000000000000" pitchFamily="2" charset="2"/>
            <a:buChar char="§"/>
          </a:pPr>
          <a:r>
            <a:rPr lang="en-US" sz="2000" b="1">
              <a:solidFill>
                <a:schemeClr val="tx1"/>
              </a:solidFill>
            </a:rPr>
            <a:t>Smoking Cessation </a:t>
          </a:r>
        </a:p>
      </dgm:t>
    </dgm:pt>
    <dgm:pt modelId="{BFA6F52A-D200-4FD4-AD1B-57E851FD90FB}" type="parTrans" cxnId="{09FBD5C1-025A-492F-BD56-FCC49B19D709}">
      <dgm:prSet/>
      <dgm:spPr/>
      <dgm:t>
        <a:bodyPr/>
        <a:lstStyle/>
        <a:p>
          <a:endParaRPr lang="en-US"/>
        </a:p>
      </dgm:t>
    </dgm:pt>
    <dgm:pt modelId="{F2BDCD13-7B6F-461B-BBEB-E38397B7AD06}" type="sibTrans" cxnId="{09FBD5C1-025A-492F-BD56-FCC49B19D709}">
      <dgm:prSet/>
      <dgm:spPr/>
      <dgm:t>
        <a:bodyPr/>
        <a:lstStyle/>
        <a:p>
          <a:endParaRPr lang="en-US"/>
        </a:p>
      </dgm:t>
    </dgm:pt>
    <dgm:pt modelId="{47BD3041-D4C3-4E62-B74F-F253AD75B69D}">
      <dgm:prSet custT="1"/>
      <dgm:spPr/>
      <dgm:t>
        <a:bodyPr/>
        <a:lstStyle/>
        <a:p>
          <a:pPr>
            <a:buFont typeface="Wingdings" panose="05000000000000000000" pitchFamily="2" charset="2"/>
            <a:buChar char="§"/>
          </a:pPr>
          <a:r>
            <a:rPr lang="en-US" sz="2000" b="1">
              <a:solidFill>
                <a:schemeClr val="tx1"/>
              </a:solidFill>
            </a:rPr>
            <a:t>Weight Management</a:t>
          </a:r>
        </a:p>
      </dgm:t>
    </dgm:pt>
    <dgm:pt modelId="{DE7DDF27-63E2-4E7C-98A7-D7948908D32C}" type="parTrans" cxnId="{3C1D6B01-777C-4E2B-9C5C-E5B55B992EAE}">
      <dgm:prSet/>
      <dgm:spPr/>
      <dgm:t>
        <a:bodyPr/>
        <a:lstStyle/>
        <a:p>
          <a:endParaRPr lang="en-US"/>
        </a:p>
      </dgm:t>
    </dgm:pt>
    <dgm:pt modelId="{6BEFD833-3626-4801-AC59-4F8C9EDED002}" type="sibTrans" cxnId="{3C1D6B01-777C-4E2B-9C5C-E5B55B992EAE}">
      <dgm:prSet/>
      <dgm:spPr/>
      <dgm:t>
        <a:bodyPr/>
        <a:lstStyle/>
        <a:p>
          <a:endParaRPr lang="en-US"/>
        </a:p>
      </dgm:t>
    </dgm:pt>
    <dgm:pt modelId="{4A702762-FB8C-4EA1-A0FB-462BBA95CA0B}" type="pres">
      <dgm:prSet presAssocID="{0C0A2B7F-9752-4509-A6CC-6739525832B3}" presName="linear" presStyleCnt="0">
        <dgm:presLayoutVars>
          <dgm:dir/>
          <dgm:animLvl val="lvl"/>
          <dgm:resizeHandles val="exact"/>
        </dgm:presLayoutVars>
      </dgm:prSet>
      <dgm:spPr/>
    </dgm:pt>
    <dgm:pt modelId="{B2DB6DFD-8477-441F-9982-44541FBD4430}" type="pres">
      <dgm:prSet presAssocID="{53FA5BE6-40E8-4F94-A32E-AFB4FCEBC0BA}" presName="parentLin" presStyleCnt="0"/>
      <dgm:spPr/>
    </dgm:pt>
    <dgm:pt modelId="{20801D16-2E7E-459E-B494-0928481A5B54}" type="pres">
      <dgm:prSet presAssocID="{53FA5BE6-40E8-4F94-A32E-AFB4FCEBC0BA}" presName="parentLeftMargin" presStyleLbl="node1" presStyleIdx="0" presStyleCnt="4"/>
      <dgm:spPr/>
    </dgm:pt>
    <dgm:pt modelId="{76F80F0C-362A-4A40-9B5F-7290171EAB33}" type="pres">
      <dgm:prSet presAssocID="{53FA5BE6-40E8-4F94-A32E-AFB4FCEBC0BA}" presName="parentText" presStyleLbl="node1" presStyleIdx="0" presStyleCnt="4">
        <dgm:presLayoutVars>
          <dgm:chMax val="0"/>
          <dgm:bulletEnabled val="1"/>
        </dgm:presLayoutVars>
      </dgm:prSet>
      <dgm:spPr/>
    </dgm:pt>
    <dgm:pt modelId="{61A87EFA-3916-4ACD-9214-D61DAC05179B}" type="pres">
      <dgm:prSet presAssocID="{53FA5BE6-40E8-4F94-A32E-AFB4FCEBC0BA}" presName="negativeSpace" presStyleCnt="0"/>
      <dgm:spPr/>
    </dgm:pt>
    <dgm:pt modelId="{B055C05D-B987-43F4-82B0-4F9EDFB0C8A3}" type="pres">
      <dgm:prSet presAssocID="{53FA5BE6-40E8-4F94-A32E-AFB4FCEBC0BA}" presName="childText" presStyleLbl="conFgAcc1" presStyleIdx="0" presStyleCnt="4">
        <dgm:presLayoutVars>
          <dgm:bulletEnabled val="1"/>
        </dgm:presLayoutVars>
      </dgm:prSet>
      <dgm:spPr/>
    </dgm:pt>
    <dgm:pt modelId="{2CAF5E87-B19E-4CF9-B1C8-E717DFEA8DB7}" type="pres">
      <dgm:prSet presAssocID="{36BA0C62-A395-45EA-8CDF-2E40506DC295}" presName="spaceBetweenRectangles" presStyleCnt="0"/>
      <dgm:spPr/>
    </dgm:pt>
    <dgm:pt modelId="{5EFD783E-E5D1-4C36-8462-C13702F337BE}" type="pres">
      <dgm:prSet presAssocID="{B74609F0-8C12-4660-8E45-CA985A3F757E}" presName="parentLin" presStyleCnt="0"/>
      <dgm:spPr/>
    </dgm:pt>
    <dgm:pt modelId="{184AC9F4-BB69-471A-BA39-59EF4DCE8568}" type="pres">
      <dgm:prSet presAssocID="{B74609F0-8C12-4660-8E45-CA985A3F757E}" presName="parentLeftMargin" presStyleLbl="node1" presStyleIdx="0" presStyleCnt="4"/>
      <dgm:spPr/>
    </dgm:pt>
    <dgm:pt modelId="{29B4BE27-7D1E-4A55-AC37-B604293728A8}" type="pres">
      <dgm:prSet presAssocID="{B74609F0-8C12-4660-8E45-CA985A3F757E}" presName="parentText" presStyleLbl="node1" presStyleIdx="1" presStyleCnt="4" custLinFactNeighborX="2335" custLinFactNeighborY="7122">
        <dgm:presLayoutVars>
          <dgm:chMax val="0"/>
          <dgm:bulletEnabled val="1"/>
        </dgm:presLayoutVars>
      </dgm:prSet>
      <dgm:spPr/>
    </dgm:pt>
    <dgm:pt modelId="{B2D63BB5-CE8C-4C4A-822C-8F02EE61E796}" type="pres">
      <dgm:prSet presAssocID="{B74609F0-8C12-4660-8E45-CA985A3F757E}" presName="negativeSpace" presStyleCnt="0"/>
      <dgm:spPr/>
    </dgm:pt>
    <dgm:pt modelId="{FA84BC25-B84A-470E-B3C0-0F4F6A8E1F52}" type="pres">
      <dgm:prSet presAssocID="{B74609F0-8C12-4660-8E45-CA985A3F757E}" presName="childText" presStyleLbl="conFgAcc1" presStyleIdx="1" presStyleCnt="4" custLinFactNeighborY="56631">
        <dgm:presLayoutVars>
          <dgm:bulletEnabled val="1"/>
        </dgm:presLayoutVars>
      </dgm:prSet>
      <dgm:spPr/>
    </dgm:pt>
    <dgm:pt modelId="{0FAF2EFF-81F4-44B1-90E8-6572281F218A}" type="pres">
      <dgm:prSet presAssocID="{2C6CA911-B4A2-428E-8816-A377527E3E8F}" presName="spaceBetweenRectangles" presStyleCnt="0"/>
      <dgm:spPr/>
    </dgm:pt>
    <dgm:pt modelId="{88FBBDA9-8889-4D3B-88D7-D0B765807290}" type="pres">
      <dgm:prSet presAssocID="{47BD3041-D4C3-4E62-B74F-F253AD75B69D}" presName="parentLin" presStyleCnt="0"/>
      <dgm:spPr/>
    </dgm:pt>
    <dgm:pt modelId="{D2148741-20A2-49A2-AC11-52B6D2E6A34B}" type="pres">
      <dgm:prSet presAssocID="{47BD3041-D4C3-4E62-B74F-F253AD75B69D}" presName="parentLeftMargin" presStyleLbl="node1" presStyleIdx="1" presStyleCnt="4"/>
      <dgm:spPr/>
    </dgm:pt>
    <dgm:pt modelId="{33D51C24-D629-4C2F-AA13-64D64F6A019A}" type="pres">
      <dgm:prSet presAssocID="{47BD3041-D4C3-4E62-B74F-F253AD75B69D}" presName="parentText" presStyleLbl="node1" presStyleIdx="2" presStyleCnt="4" custLinFactNeighborY="13812">
        <dgm:presLayoutVars>
          <dgm:chMax val="0"/>
          <dgm:bulletEnabled val="1"/>
        </dgm:presLayoutVars>
      </dgm:prSet>
      <dgm:spPr/>
    </dgm:pt>
    <dgm:pt modelId="{0D47EDDF-CF8F-40D4-B18C-44B5AAF5317B}" type="pres">
      <dgm:prSet presAssocID="{47BD3041-D4C3-4E62-B74F-F253AD75B69D}" presName="negativeSpace" presStyleCnt="0"/>
      <dgm:spPr/>
    </dgm:pt>
    <dgm:pt modelId="{E8737646-E5DA-4E83-9619-5C0E5F4410D3}" type="pres">
      <dgm:prSet presAssocID="{47BD3041-D4C3-4E62-B74F-F253AD75B69D}" presName="childText" presStyleLbl="conFgAcc1" presStyleIdx="2" presStyleCnt="4" custLinFactNeighborY="75508">
        <dgm:presLayoutVars>
          <dgm:bulletEnabled val="1"/>
        </dgm:presLayoutVars>
      </dgm:prSet>
      <dgm:spPr/>
    </dgm:pt>
    <dgm:pt modelId="{8248BB09-8639-4A2A-ADF1-C2741CB0B444}" type="pres">
      <dgm:prSet presAssocID="{6BEFD833-3626-4801-AC59-4F8C9EDED002}" presName="spaceBetweenRectangles" presStyleCnt="0"/>
      <dgm:spPr/>
    </dgm:pt>
    <dgm:pt modelId="{CA154320-12E3-4BF9-95E2-609D1FFF40EB}" type="pres">
      <dgm:prSet presAssocID="{EE083B40-0756-4B7D-8383-75049C9E7CA7}" presName="parentLin" presStyleCnt="0"/>
      <dgm:spPr/>
    </dgm:pt>
    <dgm:pt modelId="{BB836769-6D9C-4904-8D53-4D790D805EBD}" type="pres">
      <dgm:prSet presAssocID="{EE083B40-0756-4B7D-8383-75049C9E7CA7}" presName="parentLeftMargin" presStyleLbl="node1" presStyleIdx="2" presStyleCnt="4"/>
      <dgm:spPr/>
    </dgm:pt>
    <dgm:pt modelId="{5F02CD10-9755-424A-A782-93D8C9BD443F}" type="pres">
      <dgm:prSet presAssocID="{EE083B40-0756-4B7D-8383-75049C9E7CA7}" presName="parentText" presStyleLbl="node1" presStyleIdx="3" presStyleCnt="4" custLinFactNeighborY="17265">
        <dgm:presLayoutVars>
          <dgm:chMax val="0"/>
          <dgm:bulletEnabled val="1"/>
        </dgm:presLayoutVars>
      </dgm:prSet>
      <dgm:spPr/>
    </dgm:pt>
    <dgm:pt modelId="{DD08B660-A6EA-4F62-AFAC-C081EADE1B3F}" type="pres">
      <dgm:prSet presAssocID="{EE083B40-0756-4B7D-8383-75049C9E7CA7}" presName="negativeSpace" presStyleCnt="0"/>
      <dgm:spPr/>
    </dgm:pt>
    <dgm:pt modelId="{9D81E19A-52B8-4C43-A47F-4004BAC6D314}" type="pres">
      <dgm:prSet presAssocID="{EE083B40-0756-4B7D-8383-75049C9E7CA7}" presName="childText" presStyleLbl="conFgAcc1" presStyleIdx="3" presStyleCnt="4" custLinFactNeighborY="34530">
        <dgm:presLayoutVars>
          <dgm:bulletEnabled val="1"/>
        </dgm:presLayoutVars>
      </dgm:prSet>
      <dgm:spPr/>
    </dgm:pt>
  </dgm:ptLst>
  <dgm:cxnLst>
    <dgm:cxn modelId="{3C1D6B01-777C-4E2B-9C5C-E5B55B992EAE}" srcId="{0C0A2B7F-9752-4509-A6CC-6739525832B3}" destId="{47BD3041-D4C3-4E62-B74F-F253AD75B69D}" srcOrd="2" destOrd="0" parTransId="{DE7DDF27-63E2-4E7C-98A7-D7948908D32C}" sibTransId="{6BEFD833-3626-4801-AC59-4F8C9EDED002}"/>
    <dgm:cxn modelId="{50944410-B7D5-406E-9ACC-1467C6096460}" srcId="{47BD3041-D4C3-4E62-B74F-F253AD75B69D}" destId="{6F80DC62-3695-44DA-89A7-9B7A6D3684C0}" srcOrd="0" destOrd="0" parTransId="{796BE024-08E7-4933-B6AF-D9AC889EC72F}" sibTransId="{5D2F77D6-4A16-4141-87AD-080D64F7FC78}"/>
    <dgm:cxn modelId="{064BA724-9C3F-46B3-83EA-6D41C83E08CD}" type="presOf" srcId="{EE083B40-0756-4B7D-8383-75049C9E7CA7}" destId="{5F02CD10-9755-424A-A782-93D8C9BD443F}" srcOrd="1" destOrd="0" presId="urn:microsoft.com/office/officeart/2005/8/layout/list1"/>
    <dgm:cxn modelId="{A7DE9F2C-5C9C-4374-9E8D-82A49B24A37F}" srcId="{53FA5BE6-40E8-4F94-A32E-AFB4FCEBC0BA}" destId="{E8F00D3C-9BBC-44A1-B779-1ABDCB538F94}" srcOrd="2" destOrd="0" parTransId="{46F2EDA5-8B0B-4D75-AE8A-12CCBE323C0C}" sibTransId="{DA871A77-9D26-4C5C-935C-EF5EA88AF213}"/>
    <dgm:cxn modelId="{CC056030-E16D-49F7-B57E-471B0A01B52A}" srcId="{53FA5BE6-40E8-4F94-A32E-AFB4FCEBC0BA}" destId="{B59DA546-6605-4A1E-BD88-D885D1ABF013}" srcOrd="0" destOrd="0" parTransId="{E09DAD70-2A53-43C6-9008-872145F23F72}" sibTransId="{4A5AB397-76C4-4C5D-B907-401D80742D2B}"/>
    <dgm:cxn modelId="{7C2ACD36-2EAE-47EC-9557-61B0BD887744}" type="presOf" srcId="{47BD3041-D4C3-4E62-B74F-F253AD75B69D}" destId="{D2148741-20A2-49A2-AC11-52B6D2E6A34B}" srcOrd="0" destOrd="0" presId="urn:microsoft.com/office/officeart/2005/8/layout/list1"/>
    <dgm:cxn modelId="{FAABFD39-B157-4987-A8C7-6C9265C0F6FC}" type="presOf" srcId="{53FA5BE6-40E8-4F94-A32E-AFB4FCEBC0BA}" destId="{20801D16-2E7E-459E-B494-0928481A5B54}" srcOrd="0" destOrd="0" presId="urn:microsoft.com/office/officeart/2005/8/layout/list1"/>
    <dgm:cxn modelId="{F43D5E3D-6879-493E-9C0C-9B084AC89624}" type="presOf" srcId="{E8F00D3C-9BBC-44A1-B779-1ABDCB538F94}" destId="{B055C05D-B987-43F4-82B0-4F9EDFB0C8A3}" srcOrd="0" destOrd="2" presId="urn:microsoft.com/office/officeart/2005/8/layout/list1"/>
    <dgm:cxn modelId="{4C6EAB5B-F941-497B-BF46-773D2000728B}" type="presOf" srcId="{4D094661-8FA9-4926-B5CC-90F7607422A4}" destId="{B055C05D-B987-43F4-82B0-4F9EDFB0C8A3}" srcOrd="0" destOrd="1" presId="urn:microsoft.com/office/officeart/2005/8/layout/list1"/>
    <dgm:cxn modelId="{8B880F63-98ED-430C-B6A0-128AD2E1ED2E}" srcId="{B74609F0-8C12-4660-8E45-CA985A3F757E}" destId="{A8B2122A-9B94-4BA5-AE91-FA07643F3564}" srcOrd="0" destOrd="0" parTransId="{D2B8D014-C6FD-459C-BA43-5598AE45B392}" sibTransId="{1CF176DC-6696-4D80-BC10-503ECC66D118}"/>
    <dgm:cxn modelId="{789A9665-805B-45A5-96C9-A211247C41DE}" srcId="{EE083B40-0756-4B7D-8383-75049C9E7CA7}" destId="{527235B6-F909-40B3-86ED-557AF28505F6}" srcOrd="0" destOrd="0" parTransId="{254782E7-7A7C-4196-91CD-D3058DF2E2A5}" sibTransId="{B6DECFEE-A85B-41D5-92B4-EB780B6F0CBE}"/>
    <dgm:cxn modelId="{E4B26C47-B519-465B-ABF2-FE294A2D2084}" type="presOf" srcId="{527235B6-F909-40B3-86ED-557AF28505F6}" destId="{9D81E19A-52B8-4C43-A47F-4004BAC6D314}" srcOrd="0" destOrd="0" presId="urn:microsoft.com/office/officeart/2005/8/layout/list1"/>
    <dgm:cxn modelId="{6C2BD97E-4DE3-4AAA-A181-AF8113547923}" type="presOf" srcId="{A8B2122A-9B94-4BA5-AE91-FA07643F3564}" destId="{FA84BC25-B84A-470E-B3C0-0F4F6A8E1F52}" srcOrd="0" destOrd="0" presId="urn:microsoft.com/office/officeart/2005/8/layout/list1"/>
    <dgm:cxn modelId="{2759E183-DD31-4538-8703-2D2E6662F6EF}" srcId="{0C0A2B7F-9752-4509-A6CC-6739525832B3}" destId="{53FA5BE6-40E8-4F94-A32E-AFB4FCEBC0BA}" srcOrd="0" destOrd="0" parTransId="{96ADD6A2-4E96-4404-BEE2-C0F653EB8D84}" sibTransId="{36BA0C62-A395-45EA-8CDF-2E40506DC295}"/>
    <dgm:cxn modelId="{01BB228F-2686-4277-A63A-0E2AB6489D9D}" type="presOf" srcId="{53FA5BE6-40E8-4F94-A32E-AFB4FCEBC0BA}" destId="{76F80F0C-362A-4A40-9B5F-7290171EAB33}" srcOrd="1" destOrd="0" presId="urn:microsoft.com/office/officeart/2005/8/layout/list1"/>
    <dgm:cxn modelId="{7CED209A-6C97-43A4-8B12-0DB8A4983266}" srcId="{53FA5BE6-40E8-4F94-A32E-AFB4FCEBC0BA}" destId="{4D094661-8FA9-4926-B5CC-90F7607422A4}" srcOrd="1" destOrd="0" parTransId="{E1DD555C-0CC3-476C-B961-B508D6B056A1}" sibTransId="{B9B11A4F-5BFB-452E-8A87-BF60E9047E8F}"/>
    <dgm:cxn modelId="{B8991AAF-EA9F-44D7-836B-84C4FAE7D23F}" type="presOf" srcId="{B74609F0-8C12-4660-8E45-CA985A3F757E}" destId="{184AC9F4-BB69-471A-BA39-59EF4DCE8568}" srcOrd="0" destOrd="0" presId="urn:microsoft.com/office/officeart/2005/8/layout/list1"/>
    <dgm:cxn modelId="{1E8C18B6-0414-4ECC-84BB-8764FD14CA4A}" type="presOf" srcId="{0C0A2B7F-9752-4509-A6CC-6739525832B3}" destId="{4A702762-FB8C-4EA1-A0FB-462BBA95CA0B}" srcOrd="0" destOrd="0" presId="urn:microsoft.com/office/officeart/2005/8/layout/list1"/>
    <dgm:cxn modelId="{09FBD5C1-025A-492F-BD56-FCC49B19D709}" srcId="{0C0A2B7F-9752-4509-A6CC-6739525832B3}" destId="{EE083B40-0756-4B7D-8383-75049C9E7CA7}" srcOrd="3" destOrd="0" parTransId="{BFA6F52A-D200-4FD4-AD1B-57E851FD90FB}" sibTransId="{F2BDCD13-7B6F-461B-BBEB-E38397B7AD06}"/>
    <dgm:cxn modelId="{FB9C58C4-54AB-43F9-B8E0-77BC7F79B366}" type="presOf" srcId="{EE083B40-0756-4B7D-8383-75049C9E7CA7}" destId="{BB836769-6D9C-4904-8D53-4D790D805EBD}" srcOrd="0" destOrd="0" presId="urn:microsoft.com/office/officeart/2005/8/layout/list1"/>
    <dgm:cxn modelId="{F4B08CCF-760A-4702-90AB-3491FA17B086}" type="presOf" srcId="{6F80DC62-3695-44DA-89A7-9B7A6D3684C0}" destId="{E8737646-E5DA-4E83-9619-5C0E5F4410D3}" srcOrd="0" destOrd="0" presId="urn:microsoft.com/office/officeart/2005/8/layout/list1"/>
    <dgm:cxn modelId="{13A253E1-D8E1-4C04-B9D2-603596A983D9}" type="presOf" srcId="{B59DA546-6605-4A1E-BD88-D885D1ABF013}" destId="{B055C05D-B987-43F4-82B0-4F9EDFB0C8A3}" srcOrd="0" destOrd="0" presId="urn:microsoft.com/office/officeart/2005/8/layout/list1"/>
    <dgm:cxn modelId="{0DB3BFF2-41DF-4A25-93E1-0D15547DF0E1}" type="presOf" srcId="{47BD3041-D4C3-4E62-B74F-F253AD75B69D}" destId="{33D51C24-D629-4C2F-AA13-64D64F6A019A}" srcOrd="1" destOrd="0" presId="urn:microsoft.com/office/officeart/2005/8/layout/list1"/>
    <dgm:cxn modelId="{691F8FF8-AEED-4DB4-BE3B-D917F737E253}" type="presOf" srcId="{B74609F0-8C12-4660-8E45-CA985A3F757E}" destId="{29B4BE27-7D1E-4A55-AC37-B604293728A8}" srcOrd="1" destOrd="0" presId="urn:microsoft.com/office/officeart/2005/8/layout/list1"/>
    <dgm:cxn modelId="{CFBFEAFA-1E5C-42E3-8E20-E32BCA7871D8}" srcId="{0C0A2B7F-9752-4509-A6CC-6739525832B3}" destId="{B74609F0-8C12-4660-8E45-CA985A3F757E}" srcOrd="1" destOrd="0" parTransId="{EE97782E-9760-4DF8-BBE0-94B51DF9AF65}" sibTransId="{2C6CA911-B4A2-428E-8816-A377527E3E8F}"/>
    <dgm:cxn modelId="{5F488C6F-5B75-40B0-8625-D3DC3206C905}" type="presParOf" srcId="{4A702762-FB8C-4EA1-A0FB-462BBA95CA0B}" destId="{B2DB6DFD-8477-441F-9982-44541FBD4430}" srcOrd="0" destOrd="0" presId="urn:microsoft.com/office/officeart/2005/8/layout/list1"/>
    <dgm:cxn modelId="{35130E88-EB9A-45C3-9ACC-5ED7A35B3F54}" type="presParOf" srcId="{B2DB6DFD-8477-441F-9982-44541FBD4430}" destId="{20801D16-2E7E-459E-B494-0928481A5B54}" srcOrd="0" destOrd="0" presId="urn:microsoft.com/office/officeart/2005/8/layout/list1"/>
    <dgm:cxn modelId="{F4A46283-921B-46D5-BB99-B6BD1AA93649}" type="presParOf" srcId="{B2DB6DFD-8477-441F-9982-44541FBD4430}" destId="{76F80F0C-362A-4A40-9B5F-7290171EAB33}" srcOrd="1" destOrd="0" presId="urn:microsoft.com/office/officeart/2005/8/layout/list1"/>
    <dgm:cxn modelId="{CD84AB17-DB35-4B13-BD21-691446C16118}" type="presParOf" srcId="{4A702762-FB8C-4EA1-A0FB-462BBA95CA0B}" destId="{61A87EFA-3916-4ACD-9214-D61DAC05179B}" srcOrd="1" destOrd="0" presId="urn:microsoft.com/office/officeart/2005/8/layout/list1"/>
    <dgm:cxn modelId="{17C658E3-9453-4633-A22E-235D09A3E1F2}" type="presParOf" srcId="{4A702762-FB8C-4EA1-A0FB-462BBA95CA0B}" destId="{B055C05D-B987-43F4-82B0-4F9EDFB0C8A3}" srcOrd="2" destOrd="0" presId="urn:microsoft.com/office/officeart/2005/8/layout/list1"/>
    <dgm:cxn modelId="{AB65909D-D82F-46BE-BF84-E1B8AB6DE40F}" type="presParOf" srcId="{4A702762-FB8C-4EA1-A0FB-462BBA95CA0B}" destId="{2CAF5E87-B19E-4CF9-B1C8-E717DFEA8DB7}" srcOrd="3" destOrd="0" presId="urn:microsoft.com/office/officeart/2005/8/layout/list1"/>
    <dgm:cxn modelId="{BD205BF3-C5E9-4C19-B980-CC8D17F2589A}" type="presParOf" srcId="{4A702762-FB8C-4EA1-A0FB-462BBA95CA0B}" destId="{5EFD783E-E5D1-4C36-8462-C13702F337BE}" srcOrd="4" destOrd="0" presId="urn:microsoft.com/office/officeart/2005/8/layout/list1"/>
    <dgm:cxn modelId="{97A11FAD-B81A-46D8-94ED-FAEA4FB2E2D6}" type="presParOf" srcId="{5EFD783E-E5D1-4C36-8462-C13702F337BE}" destId="{184AC9F4-BB69-471A-BA39-59EF4DCE8568}" srcOrd="0" destOrd="0" presId="urn:microsoft.com/office/officeart/2005/8/layout/list1"/>
    <dgm:cxn modelId="{BD5E32B6-2216-4F8E-A610-00B046ADD57E}" type="presParOf" srcId="{5EFD783E-E5D1-4C36-8462-C13702F337BE}" destId="{29B4BE27-7D1E-4A55-AC37-B604293728A8}" srcOrd="1" destOrd="0" presId="urn:microsoft.com/office/officeart/2005/8/layout/list1"/>
    <dgm:cxn modelId="{464BFC5B-07C4-4377-BCAC-2CF862CDEA1A}" type="presParOf" srcId="{4A702762-FB8C-4EA1-A0FB-462BBA95CA0B}" destId="{B2D63BB5-CE8C-4C4A-822C-8F02EE61E796}" srcOrd="5" destOrd="0" presId="urn:microsoft.com/office/officeart/2005/8/layout/list1"/>
    <dgm:cxn modelId="{3F3406F3-8674-44C1-9AAD-F74111F37F50}" type="presParOf" srcId="{4A702762-FB8C-4EA1-A0FB-462BBA95CA0B}" destId="{FA84BC25-B84A-470E-B3C0-0F4F6A8E1F52}" srcOrd="6" destOrd="0" presId="urn:microsoft.com/office/officeart/2005/8/layout/list1"/>
    <dgm:cxn modelId="{B6F9AE3A-7F96-4C84-9823-7998B36EAF84}" type="presParOf" srcId="{4A702762-FB8C-4EA1-A0FB-462BBA95CA0B}" destId="{0FAF2EFF-81F4-44B1-90E8-6572281F218A}" srcOrd="7" destOrd="0" presId="urn:microsoft.com/office/officeart/2005/8/layout/list1"/>
    <dgm:cxn modelId="{0FCD592C-0C54-43EF-900D-46597970E387}" type="presParOf" srcId="{4A702762-FB8C-4EA1-A0FB-462BBA95CA0B}" destId="{88FBBDA9-8889-4D3B-88D7-D0B765807290}" srcOrd="8" destOrd="0" presId="urn:microsoft.com/office/officeart/2005/8/layout/list1"/>
    <dgm:cxn modelId="{382385C0-757B-4137-9A9C-B66895894CDD}" type="presParOf" srcId="{88FBBDA9-8889-4D3B-88D7-D0B765807290}" destId="{D2148741-20A2-49A2-AC11-52B6D2E6A34B}" srcOrd="0" destOrd="0" presId="urn:microsoft.com/office/officeart/2005/8/layout/list1"/>
    <dgm:cxn modelId="{6E77E506-17F5-49A3-8BCE-C57FBF422B2E}" type="presParOf" srcId="{88FBBDA9-8889-4D3B-88D7-D0B765807290}" destId="{33D51C24-D629-4C2F-AA13-64D64F6A019A}" srcOrd="1" destOrd="0" presId="urn:microsoft.com/office/officeart/2005/8/layout/list1"/>
    <dgm:cxn modelId="{7B066A49-B420-4702-995C-71CF9AD27D7A}" type="presParOf" srcId="{4A702762-FB8C-4EA1-A0FB-462BBA95CA0B}" destId="{0D47EDDF-CF8F-40D4-B18C-44B5AAF5317B}" srcOrd="9" destOrd="0" presId="urn:microsoft.com/office/officeart/2005/8/layout/list1"/>
    <dgm:cxn modelId="{32A56E79-67C2-4AFF-ACE4-BB9FE54AED4B}" type="presParOf" srcId="{4A702762-FB8C-4EA1-A0FB-462BBA95CA0B}" destId="{E8737646-E5DA-4E83-9619-5C0E5F4410D3}" srcOrd="10" destOrd="0" presId="urn:microsoft.com/office/officeart/2005/8/layout/list1"/>
    <dgm:cxn modelId="{357555F1-5348-4A9F-A6A5-1D9260E53C5B}" type="presParOf" srcId="{4A702762-FB8C-4EA1-A0FB-462BBA95CA0B}" destId="{8248BB09-8639-4A2A-ADF1-C2741CB0B444}" srcOrd="11" destOrd="0" presId="urn:microsoft.com/office/officeart/2005/8/layout/list1"/>
    <dgm:cxn modelId="{12CD799F-6CEC-4CB8-891A-C425F7FE5DE9}" type="presParOf" srcId="{4A702762-FB8C-4EA1-A0FB-462BBA95CA0B}" destId="{CA154320-12E3-4BF9-95E2-609D1FFF40EB}" srcOrd="12" destOrd="0" presId="urn:microsoft.com/office/officeart/2005/8/layout/list1"/>
    <dgm:cxn modelId="{A6E9BD6D-1120-4776-9631-CE06597D16A9}" type="presParOf" srcId="{CA154320-12E3-4BF9-95E2-609D1FFF40EB}" destId="{BB836769-6D9C-4904-8D53-4D790D805EBD}" srcOrd="0" destOrd="0" presId="urn:microsoft.com/office/officeart/2005/8/layout/list1"/>
    <dgm:cxn modelId="{A3A0F098-D1D5-4575-8D36-4EEFAB2BBF19}" type="presParOf" srcId="{CA154320-12E3-4BF9-95E2-609D1FFF40EB}" destId="{5F02CD10-9755-424A-A782-93D8C9BD443F}" srcOrd="1" destOrd="0" presId="urn:microsoft.com/office/officeart/2005/8/layout/list1"/>
    <dgm:cxn modelId="{B89616E9-3DBE-4126-9BB5-868A80CF5849}" type="presParOf" srcId="{4A702762-FB8C-4EA1-A0FB-462BBA95CA0B}" destId="{DD08B660-A6EA-4F62-AFAC-C081EADE1B3F}" srcOrd="13" destOrd="0" presId="urn:microsoft.com/office/officeart/2005/8/layout/list1"/>
    <dgm:cxn modelId="{1F5AF90E-72A4-4ADB-87E5-014AEECA54EB}" type="presParOf" srcId="{4A702762-FB8C-4EA1-A0FB-462BBA95CA0B}" destId="{9D81E19A-52B8-4C43-A47F-4004BAC6D314}"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C0A2B7F-9752-4509-A6CC-6739525832B3}" type="doc">
      <dgm:prSet loTypeId="urn:microsoft.com/office/officeart/2005/8/layout/list1" loCatId="list" qsTypeId="urn:microsoft.com/office/officeart/2005/8/quickstyle/simple4" qsCatId="simple" csTypeId="urn:microsoft.com/office/officeart/2005/8/colors/accent1_2" csCatId="accent1" phldr="1"/>
      <dgm:spPr/>
      <dgm:t>
        <a:bodyPr/>
        <a:lstStyle/>
        <a:p>
          <a:endParaRPr lang="en-US"/>
        </a:p>
      </dgm:t>
    </dgm:pt>
    <dgm:pt modelId="{E6FB39B7-213E-4330-815A-E87F8B9FAF06}">
      <dgm:prSet custT="1"/>
      <dgm:spPr/>
      <dgm:t>
        <a:bodyPr/>
        <a:lstStyle/>
        <a:p>
          <a:pPr rtl="0">
            <a:buFont typeface="Wingdings" panose="05000000000000000000" pitchFamily="2" charset="2"/>
            <a:buChar char="§"/>
          </a:pPr>
          <a:r>
            <a:rPr lang="en-US" sz="2000" b="1">
              <a:solidFill>
                <a:schemeClr val="tx1"/>
              </a:solidFill>
            </a:rPr>
            <a:t>RAAS Inhibitors (Strong Recommendation</a:t>
          </a:r>
          <a:r>
            <a:rPr lang="en-US" sz="2000" b="1">
              <a:solidFill>
                <a:schemeClr val="tx1"/>
              </a:solidFill>
              <a:latin typeface="Calibri"/>
            </a:rPr>
            <a:t>, Level 1)</a:t>
          </a:r>
          <a:endParaRPr lang="en-US" sz="2000" b="1">
            <a:solidFill>
              <a:schemeClr val="tx1"/>
            </a:solidFill>
          </a:endParaRPr>
        </a:p>
      </dgm:t>
    </dgm:pt>
    <dgm:pt modelId="{C5E48639-8EB5-4903-BAAB-7C55AD3545C5}" type="parTrans" cxnId="{365E5904-CA51-407F-8944-1A9BF6A951E9}">
      <dgm:prSet/>
      <dgm:spPr/>
      <dgm:t>
        <a:bodyPr/>
        <a:lstStyle/>
        <a:p>
          <a:endParaRPr lang="en-US"/>
        </a:p>
      </dgm:t>
    </dgm:pt>
    <dgm:pt modelId="{973DA2DD-F8D2-42CE-8E18-606FA9969C66}" type="sibTrans" cxnId="{365E5904-CA51-407F-8944-1A9BF6A951E9}">
      <dgm:prSet/>
      <dgm:spPr/>
      <dgm:t>
        <a:bodyPr/>
        <a:lstStyle/>
        <a:p>
          <a:endParaRPr lang="en-US"/>
        </a:p>
      </dgm:t>
    </dgm:pt>
    <dgm:pt modelId="{99A9F01E-A521-4784-AF4D-99E4D6BBD99A}">
      <dgm:prSet custT="1"/>
      <dgm:spPr/>
      <dgm:t>
        <a:bodyPr/>
        <a:lstStyle/>
        <a:p>
          <a:pPr rtl="0">
            <a:buFont typeface="Wingdings" panose="05000000000000000000" pitchFamily="2" charset="2"/>
            <a:buChar char="§"/>
          </a:pPr>
          <a:r>
            <a:rPr lang="en-US" sz="2000" b="1">
              <a:solidFill>
                <a:schemeClr val="tx1"/>
              </a:solidFill>
            </a:rPr>
            <a:t>SGLT2 Inhibitors (Strong Recommendation</a:t>
          </a:r>
          <a:r>
            <a:rPr lang="en-US" sz="2000" b="1">
              <a:solidFill>
                <a:schemeClr val="tx1"/>
              </a:solidFill>
              <a:latin typeface="Calibri"/>
            </a:rPr>
            <a:t>, Level 1)</a:t>
          </a:r>
          <a:endParaRPr lang="en-US" sz="2000" b="1">
            <a:solidFill>
              <a:schemeClr val="tx1"/>
            </a:solidFill>
          </a:endParaRPr>
        </a:p>
      </dgm:t>
    </dgm:pt>
    <dgm:pt modelId="{11C47005-0E33-4D3B-85F0-BCA1C0082E0D}" type="parTrans" cxnId="{A5D3E381-627D-4AB4-A4E4-42A06522961B}">
      <dgm:prSet/>
      <dgm:spPr/>
      <dgm:t>
        <a:bodyPr/>
        <a:lstStyle/>
        <a:p>
          <a:endParaRPr lang="en-US"/>
        </a:p>
      </dgm:t>
    </dgm:pt>
    <dgm:pt modelId="{FCCC3A71-601E-45E0-A187-D796C21AC7BD}" type="sibTrans" cxnId="{A5D3E381-627D-4AB4-A4E4-42A06522961B}">
      <dgm:prSet/>
      <dgm:spPr/>
      <dgm:t>
        <a:bodyPr/>
        <a:lstStyle/>
        <a:p>
          <a:endParaRPr lang="en-US"/>
        </a:p>
      </dgm:t>
    </dgm:pt>
    <dgm:pt modelId="{16ED1388-F693-419E-886D-497BE367972B}">
      <dgm:prSet custT="1"/>
      <dgm:spPr/>
      <dgm:t>
        <a:bodyPr/>
        <a:lstStyle/>
        <a:p>
          <a:pPr>
            <a:buFont typeface="Wingdings" panose="05000000000000000000" pitchFamily="2" charset="2"/>
            <a:buChar char="§"/>
          </a:pPr>
          <a:r>
            <a:rPr lang="en-US" sz="2000" b="1">
              <a:solidFill>
                <a:schemeClr val="tx1"/>
              </a:solidFill>
            </a:rPr>
            <a:t>GLP-1 Receptor Agonists (Conditional Recommendations)</a:t>
          </a:r>
        </a:p>
      </dgm:t>
    </dgm:pt>
    <dgm:pt modelId="{C5AF2138-2956-45A8-A058-9BE14F4B4726}" type="parTrans" cxnId="{DF6F14A1-04E4-4940-AF5A-705B73922F98}">
      <dgm:prSet/>
      <dgm:spPr/>
      <dgm:t>
        <a:bodyPr/>
        <a:lstStyle/>
        <a:p>
          <a:endParaRPr lang="en-US"/>
        </a:p>
      </dgm:t>
    </dgm:pt>
    <dgm:pt modelId="{CB0D7F6F-046F-40C9-986A-CF296F87FDB2}" type="sibTrans" cxnId="{DF6F14A1-04E4-4940-AF5A-705B73922F98}">
      <dgm:prSet/>
      <dgm:spPr/>
      <dgm:t>
        <a:bodyPr/>
        <a:lstStyle/>
        <a:p>
          <a:endParaRPr lang="en-US"/>
        </a:p>
      </dgm:t>
    </dgm:pt>
    <dgm:pt modelId="{AE8C4646-369B-4A82-BB2F-0C0A3D587B90}">
      <dgm:prSet custT="1"/>
      <dgm:spPr>
        <a:solidFill>
          <a:schemeClr val="accent2">
            <a:lumMod val="20000"/>
            <a:lumOff val="80000"/>
            <a:alpha val="90000"/>
          </a:schemeClr>
        </a:solidFill>
        <a:ln>
          <a:noFill/>
        </a:ln>
      </dgm:spPr>
      <dgm:t>
        <a:bodyPr/>
        <a:lstStyle/>
        <a:p>
          <a:pPr>
            <a:buFont typeface="Wingdings" panose="05000000000000000000" pitchFamily="2" charset="2"/>
            <a:buChar char="§"/>
          </a:pPr>
          <a:r>
            <a:rPr lang="en-US" sz="1800">
              <a:solidFill>
                <a:schemeClr val="bg1"/>
              </a:solidFill>
            </a:rPr>
            <a:t>For all stages of CKD with albuminuria</a:t>
          </a:r>
        </a:p>
      </dgm:t>
    </dgm:pt>
    <dgm:pt modelId="{2C2F9B32-E59D-404C-938D-6085DDD821E4}" type="parTrans" cxnId="{5702CC90-C249-4268-BFC7-83A528933A87}">
      <dgm:prSet/>
      <dgm:spPr/>
      <dgm:t>
        <a:bodyPr/>
        <a:lstStyle/>
        <a:p>
          <a:endParaRPr lang="en-US"/>
        </a:p>
      </dgm:t>
    </dgm:pt>
    <dgm:pt modelId="{6714BA77-7F46-4B71-9EF2-4D8A547721B7}" type="sibTrans" cxnId="{5702CC90-C249-4268-BFC7-83A528933A87}">
      <dgm:prSet/>
      <dgm:spPr/>
      <dgm:t>
        <a:bodyPr/>
        <a:lstStyle/>
        <a:p>
          <a:endParaRPr lang="en-US"/>
        </a:p>
      </dgm:t>
    </dgm:pt>
    <dgm:pt modelId="{D70E3E1A-12FE-4B4B-A9E3-D7EEA4B70EBE}">
      <dgm:prSet custT="1"/>
      <dgm:spPr>
        <a:solidFill>
          <a:schemeClr val="accent2">
            <a:lumMod val="20000"/>
            <a:lumOff val="80000"/>
            <a:alpha val="90000"/>
          </a:schemeClr>
        </a:solidFill>
        <a:ln>
          <a:noFill/>
        </a:ln>
      </dgm:spPr>
      <dgm:t>
        <a:bodyPr/>
        <a:lstStyle/>
        <a:p>
          <a:pPr>
            <a:buFont typeface="Wingdings" panose="05000000000000000000" pitchFamily="2" charset="2"/>
            <a:buChar char="§"/>
          </a:pPr>
          <a:r>
            <a:rPr lang="en-US" sz="1800">
              <a:solidFill>
                <a:schemeClr val="bg1"/>
              </a:solidFill>
            </a:rPr>
            <a:t>For patients with CKD with or without diabetes and albuminuria</a:t>
          </a:r>
        </a:p>
      </dgm:t>
    </dgm:pt>
    <dgm:pt modelId="{FECB514B-46CD-49DF-85AE-D7920EA85EAB}" type="parTrans" cxnId="{0F2397E0-0D7A-4691-BC5B-B41B88F5C799}">
      <dgm:prSet/>
      <dgm:spPr/>
      <dgm:t>
        <a:bodyPr/>
        <a:lstStyle/>
        <a:p>
          <a:endParaRPr lang="en-US"/>
        </a:p>
      </dgm:t>
    </dgm:pt>
    <dgm:pt modelId="{99E28452-FAB3-4351-AE81-76277043D629}" type="sibTrans" cxnId="{0F2397E0-0D7A-4691-BC5B-B41B88F5C799}">
      <dgm:prSet/>
      <dgm:spPr/>
      <dgm:t>
        <a:bodyPr/>
        <a:lstStyle/>
        <a:p>
          <a:endParaRPr lang="en-US"/>
        </a:p>
      </dgm:t>
    </dgm:pt>
    <dgm:pt modelId="{728C0AE1-EA5A-4311-8B0F-2D34943DE46A}">
      <dgm:prSet custT="1"/>
      <dgm:spPr>
        <a:solidFill>
          <a:schemeClr val="accent2">
            <a:lumMod val="20000"/>
            <a:lumOff val="80000"/>
            <a:alpha val="90000"/>
          </a:schemeClr>
        </a:solidFill>
        <a:ln>
          <a:noFill/>
        </a:ln>
      </dgm:spPr>
      <dgm:t>
        <a:bodyPr/>
        <a:lstStyle/>
        <a:p>
          <a:pPr>
            <a:buFont typeface="Wingdings" panose="05000000000000000000" pitchFamily="2" charset="2"/>
            <a:buChar char="§"/>
          </a:pPr>
          <a:r>
            <a:rPr lang="en-US" sz="1800">
              <a:solidFill>
                <a:schemeClr val="bg1"/>
              </a:solidFill>
            </a:rPr>
            <a:t>For patients with CKD and T2D to manage glycemia and reduce cardiovascular risks</a:t>
          </a:r>
        </a:p>
      </dgm:t>
    </dgm:pt>
    <dgm:pt modelId="{653E6EB4-604B-4343-AA9F-61EFDD5C63F2}" type="parTrans" cxnId="{4F4F505C-86F5-4E09-84F8-C5EFA71B967B}">
      <dgm:prSet/>
      <dgm:spPr/>
      <dgm:t>
        <a:bodyPr/>
        <a:lstStyle/>
        <a:p>
          <a:endParaRPr lang="en-US"/>
        </a:p>
      </dgm:t>
    </dgm:pt>
    <dgm:pt modelId="{7431B942-FDCF-4503-A047-135E227C63C6}" type="sibTrans" cxnId="{4F4F505C-86F5-4E09-84F8-C5EFA71B967B}">
      <dgm:prSet/>
      <dgm:spPr/>
      <dgm:t>
        <a:bodyPr/>
        <a:lstStyle/>
        <a:p>
          <a:endParaRPr lang="en-US"/>
        </a:p>
      </dgm:t>
    </dgm:pt>
    <dgm:pt modelId="{B95DB76D-92FF-4FA9-B2FF-2024E6ED5EF9}">
      <dgm:prSet custT="1"/>
      <dgm:spPr/>
      <dgm:t>
        <a:bodyPr/>
        <a:lstStyle/>
        <a:p>
          <a:pPr rtl="0"/>
          <a:r>
            <a:rPr lang="en-US" sz="2000" b="1">
              <a:solidFill>
                <a:schemeClr val="tx1"/>
              </a:solidFill>
            </a:rPr>
            <a:t>Nonsteroidal MRA (Strong Recommendation</a:t>
          </a:r>
          <a:r>
            <a:rPr lang="en-US" sz="2000" b="1">
              <a:solidFill>
                <a:schemeClr val="tx1"/>
              </a:solidFill>
              <a:latin typeface="Calibri"/>
            </a:rPr>
            <a:t>, Level 2)</a:t>
          </a:r>
          <a:endParaRPr lang="en-US" sz="2000" b="1">
            <a:solidFill>
              <a:schemeClr val="tx1"/>
            </a:solidFill>
          </a:endParaRPr>
        </a:p>
      </dgm:t>
    </dgm:pt>
    <dgm:pt modelId="{AE1EEBFC-931C-4247-BDC9-F8E3AB4A74E9}" type="parTrans" cxnId="{9142619D-965E-4B30-BEA7-0D55CBB6D005}">
      <dgm:prSet/>
      <dgm:spPr/>
      <dgm:t>
        <a:bodyPr/>
        <a:lstStyle/>
        <a:p>
          <a:endParaRPr lang="en-US"/>
        </a:p>
      </dgm:t>
    </dgm:pt>
    <dgm:pt modelId="{2485A062-A458-4ED8-B08E-9EB061548E1C}" type="sibTrans" cxnId="{9142619D-965E-4B30-BEA7-0D55CBB6D005}">
      <dgm:prSet/>
      <dgm:spPr/>
      <dgm:t>
        <a:bodyPr/>
        <a:lstStyle/>
        <a:p>
          <a:endParaRPr lang="en-US"/>
        </a:p>
      </dgm:t>
    </dgm:pt>
    <dgm:pt modelId="{D25096FA-EDB8-40DF-A94F-AF2BAE8DFB38}">
      <dgm:prSet custT="1"/>
      <dgm:spPr>
        <a:solidFill>
          <a:schemeClr val="accent2">
            <a:lumMod val="20000"/>
            <a:lumOff val="80000"/>
            <a:alpha val="90000"/>
          </a:schemeClr>
        </a:solidFill>
        <a:ln>
          <a:noFill/>
        </a:ln>
      </dgm:spPr>
      <dgm:t>
        <a:bodyPr/>
        <a:lstStyle/>
        <a:p>
          <a:pPr marL="171450" lvl="1" indent="-171450" algn="l" defTabSz="800100">
            <a:lnSpc>
              <a:spcPct val="90000"/>
            </a:lnSpc>
            <a:spcBef>
              <a:spcPct val="0"/>
            </a:spcBef>
            <a:spcAft>
              <a:spcPct val="15000"/>
            </a:spcAft>
            <a:buFont typeface="Wingdings" panose="05000000000000000000" pitchFamily="2" charset="2"/>
            <a:buChar char="§"/>
          </a:pPr>
          <a:r>
            <a:rPr lang="en-US" sz="1800" kern="1200">
              <a:solidFill>
                <a:srgbClr val="000000"/>
              </a:solidFill>
              <a:latin typeface="Calibri"/>
              <a:ea typeface="+mn-ea"/>
              <a:cs typeface="+mn-cs"/>
            </a:rPr>
            <a:t>For high-risk patients typically defined as those with significant albuminuria (ACR ≥30 mg/g or ≥3 mg/mmol) with CKD and diabetes</a:t>
          </a:r>
        </a:p>
      </dgm:t>
    </dgm:pt>
    <dgm:pt modelId="{46AD673D-B108-4F4B-A3A4-13B8A13A9F2F}" type="parTrans" cxnId="{1AD7F4CF-5765-45E4-8B40-DC4154626AFD}">
      <dgm:prSet/>
      <dgm:spPr/>
      <dgm:t>
        <a:bodyPr/>
        <a:lstStyle/>
        <a:p>
          <a:endParaRPr lang="en-US"/>
        </a:p>
      </dgm:t>
    </dgm:pt>
    <dgm:pt modelId="{452E336C-A8D7-41C0-A574-A1FAB4854B7C}" type="sibTrans" cxnId="{1AD7F4CF-5765-45E4-8B40-DC4154626AFD}">
      <dgm:prSet/>
      <dgm:spPr/>
      <dgm:t>
        <a:bodyPr/>
        <a:lstStyle/>
        <a:p>
          <a:endParaRPr lang="en-US"/>
        </a:p>
      </dgm:t>
    </dgm:pt>
    <dgm:pt modelId="{4A702762-FB8C-4EA1-A0FB-462BBA95CA0B}" type="pres">
      <dgm:prSet presAssocID="{0C0A2B7F-9752-4509-A6CC-6739525832B3}" presName="linear" presStyleCnt="0">
        <dgm:presLayoutVars>
          <dgm:dir/>
          <dgm:animLvl val="lvl"/>
          <dgm:resizeHandles val="exact"/>
        </dgm:presLayoutVars>
      </dgm:prSet>
      <dgm:spPr/>
    </dgm:pt>
    <dgm:pt modelId="{412F88B5-EB7D-4EAE-8A98-F2378FEE98C0}" type="pres">
      <dgm:prSet presAssocID="{E6FB39B7-213E-4330-815A-E87F8B9FAF06}" presName="parentLin" presStyleCnt="0"/>
      <dgm:spPr/>
    </dgm:pt>
    <dgm:pt modelId="{AEF8F4B4-418A-48BE-8569-F0DA237085B5}" type="pres">
      <dgm:prSet presAssocID="{E6FB39B7-213E-4330-815A-E87F8B9FAF06}" presName="parentLeftMargin" presStyleLbl="node1" presStyleIdx="0" presStyleCnt="4"/>
      <dgm:spPr/>
    </dgm:pt>
    <dgm:pt modelId="{BEEFA74A-625E-4F74-8FDA-D510F1A23659}" type="pres">
      <dgm:prSet presAssocID="{E6FB39B7-213E-4330-815A-E87F8B9FAF06}" presName="parentText" presStyleLbl="node1" presStyleIdx="0" presStyleCnt="4">
        <dgm:presLayoutVars>
          <dgm:chMax val="0"/>
          <dgm:bulletEnabled val="1"/>
        </dgm:presLayoutVars>
      </dgm:prSet>
      <dgm:spPr/>
    </dgm:pt>
    <dgm:pt modelId="{59C86248-5264-481D-BC44-CBCFBF505FFC}" type="pres">
      <dgm:prSet presAssocID="{E6FB39B7-213E-4330-815A-E87F8B9FAF06}" presName="negativeSpace" presStyleCnt="0"/>
      <dgm:spPr/>
    </dgm:pt>
    <dgm:pt modelId="{1E96AC3E-5D7E-4FDE-87B3-D7A9CE687E72}" type="pres">
      <dgm:prSet presAssocID="{E6FB39B7-213E-4330-815A-E87F8B9FAF06}" presName="childText" presStyleLbl="conFgAcc1" presStyleIdx="0" presStyleCnt="4">
        <dgm:presLayoutVars>
          <dgm:bulletEnabled val="1"/>
        </dgm:presLayoutVars>
      </dgm:prSet>
      <dgm:spPr/>
    </dgm:pt>
    <dgm:pt modelId="{CC1A785A-D46A-4CBB-9121-307BAE8FE3BC}" type="pres">
      <dgm:prSet presAssocID="{973DA2DD-F8D2-42CE-8E18-606FA9969C66}" presName="spaceBetweenRectangles" presStyleCnt="0"/>
      <dgm:spPr/>
    </dgm:pt>
    <dgm:pt modelId="{579638E5-F1BE-4B54-91E5-D701D7F2EDE1}" type="pres">
      <dgm:prSet presAssocID="{99A9F01E-A521-4784-AF4D-99E4D6BBD99A}" presName="parentLin" presStyleCnt="0"/>
      <dgm:spPr/>
    </dgm:pt>
    <dgm:pt modelId="{A53AB351-D3B4-45E9-BA2F-067EC0E89395}" type="pres">
      <dgm:prSet presAssocID="{99A9F01E-A521-4784-AF4D-99E4D6BBD99A}" presName="parentLeftMargin" presStyleLbl="node1" presStyleIdx="0" presStyleCnt="4"/>
      <dgm:spPr/>
    </dgm:pt>
    <dgm:pt modelId="{58BE460E-4A0A-4056-AB58-FC75EA714EC7}" type="pres">
      <dgm:prSet presAssocID="{99A9F01E-A521-4784-AF4D-99E4D6BBD99A}" presName="parentText" presStyleLbl="node1" presStyleIdx="1" presStyleCnt="4">
        <dgm:presLayoutVars>
          <dgm:chMax val="0"/>
          <dgm:bulletEnabled val="1"/>
        </dgm:presLayoutVars>
      </dgm:prSet>
      <dgm:spPr/>
    </dgm:pt>
    <dgm:pt modelId="{DE4159B2-8F8D-4422-BAA3-18A4F747FBE2}" type="pres">
      <dgm:prSet presAssocID="{99A9F01E-A521-4784-AF4D-99E4D6BBD99A}" presName="negativeSpace" presStyleCnt="0"/>
      <dgm:spPr/>
    </dgm:pt>
    <dgm:pt modelId="{2FD254F4-ACA5-4782-BA72-D3A247533DE2}" type="pres">
      <dgm:prSet presAssocID="{99A9F01E-A521-4784-AF4D-99E4D6BBD99A}" presName="childText" presStyleLbl="conFgAcc1" presStyleIdx="1" presStyleCnt="4">
        <dgm:presLayoutVars>
          <dgm:bulletEnabled val="1"/>
        </dgm:presLayoutVars>
      </dgm:prSet>
      <dgm:spPr/>
    </dgm:pt>
    <dgm:pt modelId="{D44B43C6-0D0E-4540-8830-597B53541CCC}" type="pres">
      <dgm:prSet presAssocID="{FCCC3A71-601E-45E0-A187-D796C21AC7BD}" presName="spaceBetweenRectangles" presStyleCnt="0"/>
      <dgm:spPr/>
    </dgm:pt>
    <dgm:pt modelId="{3FCD6E94-5002-40C9-A097-810726024B75}" type="pres">
      <dgm:prSet presAssocID="{B95DB76D-92FF-4FA9-B2FF-2024E6ED5EF9}" presName="parentLin" presStyleCnt="0"/>
      <dgm:spPr/>
    </dgm:pt>
    <dgm:pt modelId="{5CD59213-0EA2-4F97-85C4-E3E9B6D63323}" type="pres">
      <dgm:prSet presAssocID="{B95DB76D-92FF-4FA9-B2FF-2024E6ED5EF9}" presName="parentLeftMargin" presStyleLbl="node1" presStyleIdx="1" presStyleCnt="4"/>
      <dgm:spPr/>
    </dgm:pt>
    <dgm:pt modelId="{CEC63AC1-6BC2-44BC-AAE7-BD56DC268F95}" type="pres">
      <dgm:prSet presAssocID="{B95DB76D-92FF-4FA9-B2FF-2024E6ED5EF9}" presName="parentText" presStyleLbl="node1" presStyleIdx="2" presStyleCnt="4">
        <dgm:presLayoutVars>
          <dgm:chMax val="0"/>
          <dgm:bulletEnabled val="1"/>
        </dgm:presLayoutVars>
      </dgm:prSet>
      <dgm:spPr/>
    </dgm:pt>
    <dgm:pt modelId="{339CEE8F-8637-43D4-9E88-7844CF6D3AD5}" type="pres">
      <dgm:prSet presAssocID="{B95DB76D-92FF-4FA9-B2FF-2024E6ED5EF9}" presName="negativeSpace" presStyleCnt="0"/>
      <dgm:spPr/>
    </dgm:pt>
    <dgm:pt modelId="{F295F220-3004-4B07-AC0E-BD691F4A5217}" type="pres">
      <dgm:prSet presAssocID="{B95DB76D-92FF-4FA9-B2FF-2024E6ED5EF9}" presName="childText" presStyleLbl="conFgAcc1" presStyleIdx="2" presStyleCnt="4">
        <dgm:presLayoutVars>
          <dgm:bulletEnabled val="1"/>
        </dgm:presLayoutVars>
      </dgm:prSet>
      <dgm:spPr/>
    </dgm:pt>
    <dgm:pt modelId="{19E1988B-4ED2-42F3-BBD3-DC6D55F8AFB0}" type="pres">
      <dgm:prSet presAssocID="{2485A062-A458-4ED8-B08E-9EB061548E1C}" presName="spaceBetweenRectangles" presStyleCnt="0"/>
      <dgm:spPr/>
    </dgm:pt>
    <dgm:pt modelId="{5C19512F-DEBD-4B18-87D7-2903E94BAEE3}" type="pres">
      <dgm:prSet presAssocID="{16ED1388-F693-419E-886D-497BE367972B}" presName="parentLin" presStyleCnt="0"/>
      <dgm:spPr/>
    </dgm:pt>
    <dgm:pt modelId="{A386B018-D5B2-449C-B0C3-36C2A0E0D7CE}" type="pres">
      <dgm:prSet presAssocID="{16ED1388-F693-419E-886D-497BE367972B}" presName="parentLeftMargin" presStyleLbl="node1" presStyleIdx="2" presStyleCnt="4"/>
      <dgm:spPr/>
    </dgm:pt>
    <dgm:pt modelId="{4FCC4FDF-C14A-4079-BAF0-5060E502A90C}" type="pres">
      <dgm:prSet presAssocID="{16ED1388-F693-419E-886D-497BE367972B}" presName="parentText" presStyleLbl="node1" presStyleIdx="3" presStyleCnt="4">
        <dgm:presLayoutVars>
          <dgm:chMax val="0"/>
          <dgm:bulletEnabled val="1"/>
        </dgm:presLayoutVars>
      </dgm:prSet>
      <dgm:spPr/>
    </dgm:pt>
    <dgm:pt modelId="{1F5D1AF8-2F21-4EBE-AAC1-D0CCC41B95F9}" type="pres">
      <dgm:prSet presAssocID="{16ED1388-F693-419E-886D-497BE367972B}" presName="negativeSpace" presStyleCnt="0"/>
      <dgm:spPr/>
    </dgm:pt>
    <dgm:pt modelId="{61C91D53-FE88-448B-8E91-A86C860E08A2}" type="pres">
      <dgm:prSet presAssocID="{16ED1388-F693-419E-886D-497BE367972B}" presName="childText" presStyleLbl="conFgAcc1" presStyleIdx="3" presStyleCnt="4">
        <dgm:presLayoutVars>
          <dgm:bulletEnabled val="1"/>
        </dgm:presLayoutVars>
      </dgm:prSet>
      <dgm:spPr/>
    </dgm:pt>
  </dgm:ptLst>
  <dgm:cxnLst>
    <dgm:cxn modelId="{365E5904-CA51-407F-8944-1A9BF6A951E9}" srcId="{0C0A2B7F-9752-4509-A6CC-6739525832B3}" destId="{E6FB39B7-213E-4330-815A-E87F8B9FAF06}" srcOrd="0" destOrd="0" parTransId="{C5E48639-8EB5-4903-BAAB-7C55AD3545C5}" sibTransId="{973DA2DD-F8D2-42CE-8E18-606FA9969C66}"/>
    <dgm:cxn modelId="{836DF50B-403A-4BD8-9266-734341F084D9}" type="presOf" srcId="{B95DB76D-92FF-4FA9-B2FF-2024E6ED5EF9}" destId="{CEC63AC1-6BC2-44BC-AAE7-BD56DC268F95}" srcOrd="1" destOrd="0" presId="urn:microsoft.com/office/officeart/2005/8/layout/list1"/>
    <dgm:cxn modelId="{B5D56D26-E44F-46BD-918D-737AB788570D}" type="presOf" srcId="{D25096FA-EDB8-40DF-A94F-AF2BAE8DFB38}" destId="{F295F220-3004-4B07-AC0E-BD691F4A5217}" srcOrd="0" destOrd="0" presId="urn:microsoft.com/office/officeart/2005/8/layout/list1"/>
    <dgm:cxn modelId="{65C98C33-9935-4C63-867D-A1B629973BAF}" type="presOf" srcId="{B95DB76D-92FF-4FA9-B2FF-2024E6ED5EF9}" destId="{5CD59213-0EA2-4F97-85C4-E3E9B6D63323}" srcOrd="0" destOrd="0" presId="urn:microsoft.com/office/officeart/2005/8/layout/list1"/>
    <dgm:cxn modelId="{D50B623C-3BF8-426D-AF0F-345A8FDA6BEC}" type="presOf" srcId="{E6FB39B7-213E-4330-815A-E87F8B9FAF06}" destId="{AEF8F4B4-418A-48BE-8569-F0DA237085B5}" srcOrd="0" destOrd="0" presId="urn:microsoft.com/office/officeart/2005/8/layout/list1"/>
    <dgm:cxn modelId="{4F4F505C-86F5-4E09-84F8-C5EFA71B967B}" srcId="{16ED1388-F693-419E-886D-497BE367972B}" destId="{728C0AE1-EA5A-4311-8B0F-2D34943DE46A}" srcOrd="0" destOrd="0" parTransId="{653E6EB4-604B-4343-AA9F-61EFDD5C63F2}" sibTransId="{7431B942-FDCF-4503-A047-135E227C63C6}"/>
    <dgm:cxn modelId="{3179B35C-A085-4145-A00E-33C55536B4CE}" type="presOf" srcId="{16ED1388-F693-419E-886D-497BE367972B}" destId="{4FCC4FDF-C14A-4079-BAF0-5060E502A90C}" srcOrd="1" destOrd="0" presId="urn:microsoft.com/office/officeart/2005/8/layout/list1"/>
    <dgm:cxn modelId="{2681A064-470E-42F9-A999-A8CFEBC264BC}" type="presOf" srcId="{99A9F01E-A521-4784-AF4D-99E4D6BBD99A}" destId="{58BE460E-4A0A-4056-AB58-FC75EA714EC7}" srcOrd="1" destOrd="0" presId="urn:microsoft.com/office/officeart/2005/8/layout/list1"/>
    <dgm:cxn modelId="{CD87BC75-621D-45DA-8F3E-1E761EF62440}" type="presOf" srcId="{D70E3E1A-12FE-4B4B-A9E3-D7EEA4B70EBE}" destId="{2FD254F4-ACA5-4782-BA72-D3A247533DE2}" srcOrd="0" destOrd="0" presId="urn:microsoft.com/office/officeart/2005/8/layout/list1"/>
    <dgm:cxn modelId="{54BF8456-10A8-47A0-956C-8B441C65999C}" type="presOf" srcId="{728C0AE1-EA5A-4311-8B0F-2D34943DE46A}" destId="{61C91D53-FE88-448B-8E91-A86C860E08A2}" srcOrd="0" destOrd="0" presId="urn:microsoft.com/office/officeart/2005/8/layout/list1"/>
    <dgm:cxn modelId="{A5D3E381-627D-4AB4-A4E4-42A06522961B}" srcId="{0C0A2B7F-9752-4509-A6CC-6739525832B3}" destId="{99A9F01E-A521-4784-AF4D-99E4D6BBD99A}" srcOrd="1" destOrd="0" parTransId="{11C47005-0E33-4D3B-85F0-BCA1C0082E0D}" sibTransId="{FCCC3A71-601E-45E0-A187-D796C21AC7BD}"/>
    <dgm:cxn modelId="{5702CC90-C249-4268-BFC7-83A528933A87}" srcId="{E6FB39B7-213E-4330-815A-E87F8B9FAF06}" destId="{AE8C4646-369B-4A82-BB2F-0C0A3D587B90}" srcOrd="0" destOrd="0" parTransId="{2C2F9B32-E59D-404C-938D-6085DDD821E4}" sibTransId="{6714BA77-7F46-4B71-9EF2-4D8A547721B7}"/>
    <dgm:cxn modelId="{9142619D-965E-4B30-BEA7-0D55CBB6D005}" srcId="{0C0A2B7F-9752-4509-A6CC-6739525832B3}" destId="{B95DB76D-92FF-4FA9-B2FF-2024E6ED5EF9}" srcOrd="2" destOrd="0" parTransId="{AE1EEBFC-931C-4247-BDC9-F8E3AB4A74E9}" sibTransId="{2485A062-A458-4ED8-B08E-9EB061548E1C}"/>
    <dgm:cxn modelId="{DF6F14A1-04E4-4940-AF5A-705B73922F98}" srcId="{0C0A2B7F-9752-4509-A6CC-6739525832B3}" destId="{16ED1388-F693-419E-886D-497BE367972B}" srcOrd="3" destOrd="0" parTransId="{C5AF2138-2956-45A8-A058-9BE14F4B4726}" sibTransId="{CB0D7F6F-046F-40C9-986A-CF296F87FDB2}"/>
    <dgm:cxn modelId="{1E8C18B6-0414-4ECC-84BB-8764FD14CA4A}" type="presOf" srcId="{0C0A2B7F-9752-4509-A6CC-6739525832B3}" destId="{4A702762-FB8C-4EA1-A0FB-462BBA95CA0B}" srcOrd="0" destOrd="0" presId="urn:microsoft.com/office/officeart/2005/8/layout/list1"/>
    <dgm:cxn modelId="{1E6920B7-71FA-4EF6-A104-026DEC34E5AA}" type="presOf" srcId="{AE8C4646-369B-4A82-BB2F-0C0A3D587B90}" destId="{1E96AC3E-5D7E-4FDE-87B3-D7A9CE687E72}" srcOrd="0" destOrd="0" presId="urn:microsoft.com/office/officeart/2005/8/layout/list1"/>
    <dgm:cxn modelId="{1AD7F4CF-5765-45E4-8B40-DC4154626AFD}" srcId="{B95DB76D-92FF-4FA9-B2FF-2024E6ED5EF9}" destId="{D25096FA-EDB8-40DF-A94F-AF2BAE8DFB38}" srcOrd="0" destOrd="0" parTransId="{46AD673D-B108-4F4B-A3A4-13B8A13A9F2F}" sibTransId="{452E336C-A8D7-41C0-A574-A1FAB4854B7C}"/>
    <dgm:cxn modelId="{2AC37ED4-155D-411A-ABCE-508D84D6507C}" type="presOf" srcId="{16ED1388-F693-419E-886D-497BE367972B}" destId="{A386B018-D5B2-449C-B0C3-36C2A0E0D7CE}" srcOrd="0" destOrd="0" presId="urn:microsoft.com/office/officeart/2005/8/layout/list1"/>
    <dgm:cxn modelId="{0F2397E0-0D7A-4691-BC5B-B41B88F5C799}" srcId="{99A9F01E-A521-4784-AF4D-99E4D6BBD99A}" destId="{D70E3E1A-12FE-4B4B-A9E3-D7EEA4B70EBE}" srcOrd="0" destOrd="0" parTransId="{FECB514B-46CD-49DF-85AE-D7920EA85EAB}" sibTransId="{99E28452-FAB3-4351-AE81-76277043D629}"/>
    <dgm:cxn modelId="{D0146DE5-1ACD-415D-A1F6-DCF7EBB4974A}" type="presOf" srcId="{99A9F01E-A521-4784-AF4D-99E4D6BBD99A}" destId="{A53AB351-D3B4-45E9-BA2F-067EC0E89395}" srcOrd="0" destOrd="0" presId="urn:microsoft.com/office/officeart/2005/8/layout/list1"/>
    <dgm:cxn modelId="{4B69F2E8-BF97-4846-8DAD-50A2251FA8DB}" type="presOf" srcId="{E6FB39B7-213E-4330-815A-E87F8B9FAF06}" destId="{BEEFA74A-625E-4F74-8FDA-D510F1A23659}" srcOrd="1" destOrd="0" presId="urn:microsoft.com/office/officeart/2005/8/layout/list1"/>
    <dgm:cxn modelId="{2F3E5358-CC55-4302-BFE6-8BDD786CB7D2}" type="presParOf" srcId="{4A702762-FB8C-4EA1-A0FB-462BBA95CA0B}" destId="{412F88B5-EB7D-4EAE-8A98-F2378FEE98C0}" srcOrd="0" destOrd="0" presId="urn:microsoft.com/office/officeart/2005/8/layout/list1"/>
    <dgm:cxn modelId="{B305325A-2474-4CAF-BCD8-A07F4B7AB65B}" type="presParOf" srcId="{412F88B5-EB7D-4EAE-8A98-F2378FEE98C0}" destId="{AEF8F4B4-418A-48BE-8569-F0DA237085B5}" srcOrd="0" destOrd="0" presId="urn:microsoft.com/office/officeart/2005/8/layout/list1"/>
    <dgm:cxn modelId="{AFA82B7C-5BD3-4467-BF0B-DF82A2BC3158}" type="presParOf" srcId="{412F88B5-EB7D-4EAE-8A98-F2378FEE98C0}" destId="{BEEFA74A-625E-4F74-8FDA-D510F1A23659}" srcOrd="1" destOrd="0" presId="urn:microsoft.com/office/officeart/2005/8/layout/list1"/>
    <dgm:cxn modelId="{4CC5EBB4-5A4A-47BD-B5AA-9BE280162D9C}" type="presParOf" srcId="{4A702762-FB8C-4EA1-A0FB-462BBA95CA0B}" destId="{59C86248-5264-481D-BC44-CBCFBF505FFC}" srcOrd="1" destOrd="0" presId="urn:microsoft.com/office/officeart/2005/8/layout/list1"/>
    <dgm:cxn modelId="{18DBE32A-5A1B-498B-8374-71A0281F95CF}" type="presParOf" srcId="{4A702762-FB8C-4EA1-A0FB-462BBA95CA0B}" destId="{1E96AC3E-5D7E-4FDE-87B3-D7A9CE687E72}" srcOrd="2" destOrd="0" presId="urn:microsoft.com/office/officeart/2005/8/layout/list1"/>
    <dgm:cxn modelId="{86D12C3F-183A-462F-86D9-DEEB13846A1F}" type="presParOf" srcId="{4A702762-FB8C-4EA1-A0FB-462BBA95CA0B}" destId="{CC1A785A-D46A-4CBB-9121-307BAE8FE3BC}" srcOrd="3" destOrd="0" presId="urn:microsoft.com/office/officeart/2005/8/layout/list1"/>
    <dgm:cxn modelId="{0F61856F-E2E9-4C22-A1C7-B8EA75EC23C9}" type="presParOf" srcId="{4A702762-FB8C-4EA1-A0FB-462BBA95CA0B}" destId="{579638E5-F1BE-4B54-91E5-D701D7F2EDE1}" srcOrd="4" destOrd="0" presId="urn:microsoft.com/office/officeart/2005/8/layout/list1"/>
    <dgm:cxn modelId="{F2CC26C4-11B9-4814-90B7-3FD19914E1D7}" type="presParOf" srcId="{579638E5-F1BE-4B54-91E5-D701D7F2EDE1}" destId="{A53AB351-D3B4-45E9-BA2F-067EC0E89395}" srcOrd="0" destOrd="0" presId="urn:microsoft.com/office/officeart/2005/8/layout/list1"/>
    <dgm:cxn modelId="{87CFC2F1-169D-49AF-912D-C6D5C53E48E7}" type="presParOf" srcId="{579638E5-F1BE-4B54-91E5-D701D7F2EDE1}" destId="{58BE460E-4A0A-4056-AB58-FC75EA714EC7}" srcOrd="1" destOrd="0" presId="urn:microsoft.com/office/officeart/2005/8/layout/list1"/>
    <dgm:cxn modelId="{14708110-D4A7-452A-9063-A4CFB46560E9}" type="presParOf" srcId="{4A702762-FB8C-4EA1-A0FB-462BBA95CA0B}" destId="{DE4159B2-8F8D-4422-BAA3-18A4F747FBE2}" srcOrd="5" destOrd="0" presId="urn:microsoft.com/office/officeart/2005/8/layout/list1"/>
    <dgm:cxn modelId="{049B06C9-55D1-4BAD-A238-893CDF7503D5}" type="presParOf" srcId="{4A702762-FB8C-4EA1-A0FB-462BBA95CA0B}" destId="{2FD254F4-ACA5-4782-BA72-D3A247533DE2}" srcOrd="6" destOrd="0" presId="urn:microsoft.com/office/officeart/2005/8/layout/list1"/>
    <dgm:cxn modelId="{D5FB67F7-98B6-46AB-A396-4F0A16EBE5D8}" type="presParOf" srcId="{4A702762-FB8C-4EA1-A0FB-462BBA95CA0B}" destId="{D44B43C6-0D0E-4540-8830-597B53541CCC}" srcOrd="7" destOrd="0" presId="urn:microsoft.com/office/officeart/2005/8/layout/list1"/>
    <dgm:cxn modelId="{29553EF6-52D7-4C61-9908-DEFDA62D0527}" type="presParOf" srcId="{4A702762-FB8C-4EA1-A0FB-462BBA95CA0B}" destId="{3FCD6E94-5002-40C9-A097-810726024B75}" srcOrd="8" destOrd="0" presId="urn:microsoft.com/office/officeart/2005/8/layout/list1"/>
    <dgm:cxn modelId="{7FE9B028-415D-4C0A-B892-FF73BAC09D5D}" type="presParOf" srcId="{3FCD6E94-5002-40C9-A097-810726024B75}" destId="{5CD59213-0EA2-4F97-85C4-E3E9B6D63323}" srcOrd="0" destOrd="0" presId="urn:microsoft.com/office/officeart/2005/8/layout/list1"/>
    <dgm:cxn modelId="{5A81DF57-58EC-462B-81BD-877F8D8F1477}" type="presParOf" srcId="{3FCD6E94-5002-40C9-A097-810726024B75}" destId="{CEC63AC1-6BC2-44BC-AAE7-BD56DC268F95}" srcOrd="1" destOrd="0" presId="urn:microsoft.com/office/officeart/2005/8/layout/list1"/>
    <dgm:cxn modelId="{7E2CD6BD-A454-4C5B-AAAF-7BE1302A80B3}" type="presParOf" srcId="{4A702762-FB8C-4EA1-A0FB-462BBA95CA0B}" destId="{339CEE8F-8637-43D4-9E88-7844CF6D3AD5}" srcOrd="9" destOrd="0" presId="urn:microsoft.com/office/officeart/2005/8/layout/list1"/>
    <dgm:cxn modelId="{C1FD7A35-90BC-45A0-A762-39D92F4CAC7D}" type="presParOf" srcId="{4A702762-FB8C-4EA1-A0FB-462BBA95CA0B}" destId="{F295F220-3004-4B07-AC0E-BD691F4A5217}" srcOrd="10" destOrd="0" presId="urn:microsoft.com/office/officeart/2005/8/layout/list1"/>
    <dgm:cxn modelId="{C6126478-2B03-4F74-92A3-F8B589F8439D}" type="presParOf" srcId="{4A702762-FB8C-4EA1-A0FB-462BBA95CA0B}" destId="{19E1988B-4ED2-42F3-BBD3-DC6D55F8AFB0}" srcOrd="11" destOrd="0" presId="urn:microsoft.com/office/officeart/2005/8/layout/list1"/>
    <dgm:cxn modelId="{EEBBB019-E254-49F0-A737-786F011DF646}" type="presParOf" srcId="{4A702762-FB8C-4EA1-A0FB-462BBA95CA0B}" destId="{5C19512F-DEBD-4B18-87D7-2903E94BAEE3}" srcOrd="12" destOrd="0" presId="urn:microsoft.com/office/officeart/2005/8/layout/list1"/>
    <dgm:cxn modelId="{1C4370F1-DF03-4A6B-A1B4-DF5CD5FFC607}" type="presParOf" srcId="{5C19512F-DEBD-4B18-87D7-2903E94BAEE3}" destId="{A386B018-D5B2-449C-B0C3-36C2A0E0D7CE}" srcOrd="0" destOrd="0" presId="urn:microsoft.com/office/officeart/2005/8/layout/list1"/>
    <dgm:cxn modelId="{210DA7B8-2C43-4989-9560-2146BE105D62}" type="presParOf" srcId="{5C19512F-DEBD-4B18-87D7-2903E94BAEE3}" destId="{4FCC4FDF-C14A-4079-BAF0-5060E502A90C}" srcOrd="1" destOrd="0" presId="urn:microsoft.com/office/officeart/2005/8/layout/list1"/>
    <dgm:cxn modelId="{FAF75FEC-8E0D-4311-BB73-B1A7261AD555}" type="presParOf" srcId="{4A702762-FB8C-4EA1-A0FB-462BBA95CA0B}" destId="{1F5D1AF8-2F21-4EBE-AAC1-D0CCC41B95F9}" srcOrd="13" destOrd="0" presId="urn:microsoft.com/office/officeart/2005/8/layout/list1"/>
    <dgm:cxn modelId="{27D7A824-F459-4569-8A04-E7251667D56A}" type="presParOf" srcId="{4A702762-FB8C-4EA1-A0FB-462BBA95CA0B}" destId="{61C91D53-FE88-448B-8E91-A86C860E08A2}"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FF4D192-0754-4E7F-89CF-5DCCAB20E3C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B88A7F68-B28F-41C8-AEF9-50B23EFF4762}">
      <dgm:prSet phldrT="[Text]" custT="1"/>
      <dgm:spPr/>
      <dgm:t>
        <a:bodyPr/>
        <a:lstStyle/>
        <a:p>
          <a:r>
            <a:rPr lang="en-US" sz="2200">
              <a:latin typeface="Calibri" panose="020F0502020204030204" pitchFamily="34" charset="0"/>
              <a:cs typeface="Calibri" panose="020F0502020204030204" pitchFamily="34" charset="0"/>
            </a:rPr>
            <a:t>Engages and empowers the patient in decision-making</a:t>
          </a:r>
        </a:p>
      </dgm:t>
    </dgm:pt>
    <dgm:pt modelId="{C55F561A-10EA-4D5B-975C-4B27EEBB3A77}" type="parTrans" cxnId="{C67DBD01-2303-4EE9-BAC3-A9527090F96D}">
      <dgm:prSet/>
      <dgm:spPr/>
      <dgm:t>
        <a:bodyPr/>
        <a:lstStyle/>
        <a:p>
          <a:endParaRPr lang="en-US" sz="2000">
            <a:latin typeface="Calibri" panose="020F0502020204030204" pitchFamily="34" charset="0"/>
            <a:cs typeface="Calibri" panose="020F0502020204030204" pitchFamily="34" charset="0"/>
          </a:endParaRPr>
        </a:p>
      </dgm:t>
    </dgm:pt>
    <dgm:pt modelId="{A356CA20-8CBD-4A9A-A3CC-978B878E9D2D}" type="sibTrans" cxnId="{C67DBD01-2303-4EE9-BAC3-A9527090F96D}">
      <dgm:prSet/>
      <dgm:spPr/>
      <dgm:t>
        <a:bodyPr/>
        <a:lstStyle/>
        <a:p>
          <a:endParaRPr lang="en-US" sz="2000">
            <a:latin typeface="Calibri" panose="020F0502020204030204" pitchFamily="34" charset="0"/>
            <a:cs typeface="Calibri" panose="020F0502020204030204" pitchFamily="34" charset="0"/>
          </a:endParaRPr>
        </a:p>
      </dgm:t>
    </dgm:pt>
    <dgm:pt modelId="{915E988D-A1A3-4E10-8DA2-EC3FB1A76E6E}">
      <dgm:prSet phldrT="[Text]" custT="1"/>
      <dgm:spPr/>
      <dgm:t>
        <a:bodyPr/>
        <a:lstStyle/>
        <a:p>
          <a:r>
            <a:rPr lang="en-US" sz="2200">
              <a:latin typeface="Calibri" panose="020F0502020204030204" pitchFamily="34" charset="0"/>
              <a:cs typeface="Calibri" panose="020F0502020204030204" pitchFamily="34" charset="0"/>
            </a:rPr>
            <a:t>Provides patient with information about alternative and all treatments</a:t>
          </a:r>
        </a:p>
      </dgm:t>
    </dgm:pt>
    <dgm:pt modelId="{DC8CA918-C64A-4871-89E4-A934F1FA54BB}" type="parTrans" cxnId="{56522EE7-9972-4A29-A7DF-037A55BEF87E}">
      <dgm:prSet/>
      <dgm:spPr/>
      <dgm:t>
        <a:bodyPr/>
        <a:lstStyle/>
        <a:p>
          <a:endParaRPr lang="en-US" sz="2000">
            <a:latin typeface="Calibri" panose="020F0502020204030204" pitchFamily="34" charset="0"/>
            <a:cs typeface="Calibri" panose="020F0502020204030204" pitchFamily="34" charset="0"/>
          </a:endParaRPr>
        </a:p>
      </dgm:t>
    </dgm:pt>
    <dgm:pt modelId="{BC2D9EE0-DB7D-4A97-88C5-E9B3FA2EB87C}" type="sibTrans" cxnId="{56522EE7-9972-4A29-A7DF-037A55BEF87E}">
      <dgm:prSet/>
      <dgm:spPr/>
      <dgm:t>
        <a:bodyPr/>
        <a:lstStyle/>
        <a:p>
          <a:endParaRPr lang="en-US" sz="2000">
            <a:latin typeface="Calibri" panose="020F0502020204030204" pitchFamily="34" charset="0"/>
            <a:cs typeface="Calibri" panose="020F0502020204030204" pitchFamily="34" charset="0"/>
          </a:endParaRPr>
        </a:p>
      </dgm:t>
    </dgm:pt>
    <dgm:pt modelId="{F5CADCDC-F132-4364-8902-67CBD7921B55}">
      <dgm:prSet phldrT="[Text]" custT="1"/>
      <dgm:spPr/>
      <dgm:t>
        <a:bodyPr/>
        <a:lstStyle/>
        <a:p>
          <a:r>
            <a:rPr lang="en-US" sz="2200">
              <a:latin typeface="Calibri" panose="020F0502020204030204" pitchFamily="34" charset="0"/>
              <a:cs typeface="Calibri" panose="020F0502020204030204" pitchFamily="34" charset="0"/>
            </a:rPr>
            <a:t>Incorporates patient preferences and values into the plan</a:t>
          </a:r>
        </a:p>
      </dgm:t>
    </dgm:pt>
    <dgm:pt modelId="{D1AD6767-C7E3-430D-9069-31A391AA2E87}" type="parTrans" cxnId="{EB15B3F3-EEBC-4430-B04D-998B1F8C94E0}">
      <dgm:prSet/>
      <dgm:spPr/>
      <dgm:t>
        <a:bodyPr/>
        <a:lstStyle/>
        <a:p>
          <a:endParaRPr lang="en-US" sz="2000">
            <a:latin typeface="Calibri" panose="020F0502020204030204" pitchFamily="34" charset="0"/>
            <a:cs typeface="Calibri" panose="020F0502020204030204" pitchFamily="34" charset="0"/>
          </a:endParaRPr>
        </a:p>
      </dgm:t>
    </dgm:pt>
    <dgm:pt modelId="{273A4814-BFE3-48CA-B3B5-6A2C8962498D}" type="sibTrans" cxnId="{EB15B3F3-EEBC-4430-B04D-998B1F8C94E0}">
      <dgm:prSet/>
      <dgm:spPr/>
      <dgm:t>
        <a:bodyPr/>
        <a:lstStyle/>
        <a:p>
          <a:endParaRPr lang="en-US" sz="2000">
            <a:latin typeface="Calibri" panose="020F0502020204030204" pitchFamily="34" charset="0"/>
            <a:cs typeface="Calibri" panose="020F0502020204030204" pitchFamily="34" charset="0"/>
          </a:endParaRPr>
        </a:p>
      </dgm:t>
    </dgm:pt>
    <dgm:pt modelId="{426E05B2-542F-4878-855F-0712C6463820}" type="pres">
      <dgm:prSet presAssocID="{2FF4D192-0754-4E7F-89CF-5DCCAB20E3CE}" presName="linear" presStyleCnt="0">
        <dgm:presLayoutVars>
          <dgm:dir/>
          <dgm:animLvl val="lvl"/>
          <dgm:resizeHandles val="exact"/>
        </dgm:presLayoutVars>
      </dgm:prSet>
      <dgm:spPr/>
    </dgm:pt>
    <dgm:pt modelId="{3E3FF819-686C-4818-B32F-5AFCA6F01220}" type="pres">
      <dgm:prSet presAssocID="{B88A7F68-B28F-41C8-AEF9-50B23EFF4762}" presName="parentLin" presStyleCnt="0"/>
      <dgm:spPr/>
    </dgm:pt>
    <dgm:pt modelId="{3818440B-ADB0-4A29-9BA8-226C6027769F}" type="pres">
      <dgm:prSet presAssocID="{B88A7F68-B28F-41C8-AEF9-50B23EFF4762}" presName="parentLeftMargin" presStyleLbl="node1" presStyleIdx="0" presStyleCnt="3"/>
      <dgm:spPr/>
    </dgm:pt>
    <dgm:pt modelId="{7CD9E73F-B389-4B2E-B5DD-384863A3A240}" type="pres">
      <dgm:prSet presAssocID="{B88A7F68-B28F-41C8-AEF9-50B23EFF4762}" presName="parentText" presStyleLbl="node1" presStyleIdx="0" presStyleCnt="3" custScaleX="116984" custLinFactNeighborX="77118">
        <dgm:presLayoutVars>
          <dgm:chMax val="0"/>
          <dgm:bulletEnabled val="1"/>
        </dgm:presLayoutVars>
      </dgm:prSet>
      <dgm:spPr/>
    </dgm:pt>
    <dgm:pt modelId="{BB59AB1D-F0A2-406F-9E91-89E5571EF877}" type="pres">
      <dgm:prSet presAssocID="{B88A7F68-B28F-41C8-AEF9-50B23EFF4762}" presName="negativeSpace" presStyleCnt="0"/>
      <dgm:spPr/>
    </dgm:pt>
    <dgm:pt modelId="{DC403CCA-B5FA-4102-9629-CF25745F9F7F}" type="pres">
      <dgm:prSet presAssocID="{B88A7F68-B28F-41C8-AEF9-50B23EFF4762}" presName="childText" presStyleLbl="conFgAcc1" presStyleIdx="0" presStyleCnt="3">
        <dgm:presLayoutVars>
          <dgm:bulletEnabled val="1"/>
        </dgm:presLayoutVars>
      </dgm:prSet>
      <dgm:spPr/>
    </dgm:pt>
    <dgm:pt modelId="{2017745A-13D5-493C-A9AC-2E48A9342B81}" type="pres">
      <dgm:prSet presAssocID="{A356CA20-8CBD-4A9A-A3CC-978B878E9D2D}" presName="spaceBetweenRectangles" presStyleCnt="0"/>
      <dgm:spPr/>
    </dgm:pt>
    <dgm:pt modelId="{9CE06780-7C38-464E-87D9-FF0F13328286}" type="pres">
      <dgm:prSet presAssocID="{915E988D-A1A3-4E10-8DA2-EC3FB1A76E6E}" presName="parentLin" presStyleCnt="0"/>
      <dgm:spPr/>
    </dgm:pt>
    <dgm:pt modelId="{4BC30063-00B1-458C-B3C0-D68D78E96048}" type="pres">
      <dgm:prSet presAssocID="{915E988D-A1A3-4E10-8DA2-EC3FB1A76E6E}" presName="parentLeftMargin" presStyleLbl="node1" presStyleIdx="0" presStyleCnt="3"/>
      <dgm:spPr/>
    </dgm:pt>
    <dgm:pt modelId="{7008FB70-D298-4472-9370-317B3E163146}" type="pres">
      <dgm:prSet presAssocID="{915E988D-A1A3-4E10-8DA2-EC3FB1A76E6E}" presName="parentText" presStyleLbl="node1" presStyleIdx="1" presStyleCnt="3" custScaleX="117553" custLinFactNeighborX="77118">
        <dgm:presLayoutVars>
          <dgm:chMax val="0"/>
          <dgm:bulletEnabled val="1"/>
        </dgm:presLayoutVars>
      </dgm:prSet>
      <dgm:spPr/>
    </dgm:pt>
    <dgm:pt modelId="{C86C872A-9B09-4C60-9B53-316433011FE4}" type="pres">
      <dgm:prSet presAssocID="{915E988D-A1A3-4E10-8DA2-EC3FB1A76E6E}" presName="negativeSpace" presStyleCnt="0"/>
      <dgm:spPr/>
    </dgm:pt>
    <dgm:pt modelId="{14713B25-C0BC-46CC-815B-581CD4EFD044}" type="pres">
      <dgm:prSet presAssocID="{915E988D-A1A3-4E10-8DA2-EC3FB1A76E6E}" presName="childText" presStyleLbl="conFgAcc1" presStyleIdx="1" presStyleCnt="3">
        <dgm:presLayoutVars>
          <dgm:bulletEnabled val="1"/>
        </dgm:presLayoutVars>
      </dgm:prSet>
      <dgm:spPr/>
    </dgm:pt>
    <dgm:pt modelId="{077C925B-BBA4-4AA9-AA7C-D69C924B93DF}" type="pres">
      <dgm:prSet presAssocID="{BC2D9EE0-DB7D-4A97-88C5-E9B3FA2EB87C}" presName="spaceBetweenRectangles" presStyleCnt="0"/>
      <dgm:spPr/>
    </dgm:pt>
    <dgm:pt modelId="{EFFE7C8A-FC4D-4F10-9D5C-D8062FA66275}" type="pres">
      <dgm:prSet presAssocID="{F5CADCDC-F132-4364-8902-67CBD7921B55}" presName="parentLin" presStyleCnt="0"/>
      <dgm:spPr/>
    </dgm:pt>
    <dgm:pt modelId="{BB42AE04-70D1-4DEA-9400-E00CFE82E441}" type="pres">
      <dgm:prSet presAssocID="{F5CADCDC-F132-4364-8902-67CBD7921B55}" presName="parentLeftMargin" presStyleLbl="node1" presStyleIdx="1" presStyleCnt="3"/>
      <dgm:spPr/>
    </dgm:pt>
    <dgm:pt modelId="{F11949FC-62E1-4436-82CC-B5329E9579E9}" type="pres">
      <dgm:prSet presAssocID="{F5CADCDC-F132-4364-8902-67CBD7921B55}" presName="parentText" presStyleLbl="node1" presStyleIdx="2" presStyleCnt="3" custScaleX="118119" custLinFactNeighborX="77118">
        <dgm:presLayoutVars>
          <dgm:chMax val="0"/>
          <dgm:bulletEnabled val="1"/>
        </dgm:presLayoutVars>
      </dgm:prSet>
      <dgm:spPr/>
    </dgm:pt>
    <dgm:pt modelId="{54AD27C2-6846-4EBC-BACB-5DD418E76210}" type="pres">
      <dgm:prSet presAssocID="{F5CADCDC-F132-4364-8902-67CBD7921B55}" presName="negativeSpace" presStyleCnt="0"/>
      <dgm:spPr/>
    </dgm:pt>
    <dgm:pt modelId="{F7EEDF34-1B4D-45C3-A811-A7FD281D6A6B}" type="pres">
      <dgm:prSet presAssocID="{F5CADCDC-F132-4364-8902-67CBD7921B55}" presName="childText" presStyleLbl="conFgAcc1" presStyleIdx="2" presStyleCnt="3">
        <dgm:presLayoutVars>
          <dgm:bulletEnabled val="1"/>
        </dgm:presLayoutVars>
      </dgm:prSet>
      <dgm:spPr/>
    </dgm:pt>
  </dgm:ptLst>
  <dgm:cxnLst>
    <dgm:cxn modelId="{C67DBD01-2303-4EE9-BAC3-A9527090F96D}" srcId="{2FF4D192-0754-4E7F-89CF-5DCCAB20E3CE}" destId="{B88A7F68-B28F-41C8-AEF9-50B23EFF4762}" srcOrd="0" destOrd="0" parTransId="{C55F561A-10EA-4D5B-975C-4B27EEBB3A77}" sibTransId="{A356CA20-8CBD-4A9A-A3CC-978B878E9D2D}"/>
    <dgm:cxn modelId="{CACEB412-17BF-4CE4-BDE8-006E53820EFB}" type="presOf" srcId="{B88A7F68-B28F-41C8-AEF9-50B23EFF4762}" destId="{7CD9E73F-B389-4B2E-B5DD-384863A3A240}" srcOrd="1" destOrd="0" presId="urn:microsoft.com/office/officeart/2005/8/layout/list1"/>
    <dgm:cxn modelId="{A6805E2B-0403-4E38-A4E2-15708AA6D00F}" type="presOf" srcId="{915E988D-A1A3-4E10-8DA2-EC3FB1A76E6E}" destId="{7008FB70-D298-4472-9370-317B3E163146}" srcOrd="1" destOrd="0" presId="urn:microsoft.com/office/officeart/2005/8/layout/list1"/>
    <dgm:cxn modelId="{1F6DA26E-1DF4-4FAC-8F46-9B7EDA6ACCE2}" type="presOf" srcId="{F5CADCDC-F132-4364-8902-67CBD7921B55}" destId="{F11949FC-62E1-4436-82CC-B5329E9579E9}" srcOrd="1" destOrd="0" presId="urn:microsoft.com/office/officeart/2005/8/layout/list1"/>
    <dgm:cxn modelId="{BE2E0B55-B3D0-4DB4-B9B0-F7B3AEF740F6}" type="presOf" srcId="{B88A7F68-B28F-41C8-AEF9-50B23EFF4762}" destId="{3818440B-ADB0-4A29-9BA8-226C6027769F}" srcOrd="0" destOrd="0" presId="urn:microsoft.com/office/officeart/2005/8/layout/list1"/>
    <dgm:cxn modelId="{B76ED381-1501-4FA0-A329-B003FA49396B}" type="presOf" srcId="{F5CADCDC-F132-4364-8902-67CBD7921B55}" destId="{BB42AE04-70D1-4DEA-9400-E00CFE82E441}" srcOrd="0" destOrd="0" presId="urn:microsoft.com/office/officeart/2005/8/layout/list1"/>
    <dgm:cxn modelId="{2B41E087-7CAD-4DF5-BE8A-C20694D9CD52}" type="presOf" srcId="{2FF4D192-0754-4E7F-89CF-5DCCAB20E3CE}" destId="{426E05B2-542F-4878-855F-0712C6463820}" srcOrd="0" destOrd="0" presId="urn:microsoft.com/office/officeart/2005/8/layout/list1"/>
    <dgm:cxn modelId="{3245F1DE-F22E-4E73-9EEC-88EF0CD08548}" type="presOf" srcId="{915E988D-A1A3-4E10-8DA2-EC3FB1A76E6E}" destId="{4BC30063-00B1-458C-B3C0-D68D78E96048}" srcOrd="0" destOrd="0" presId="urn:microsoft.com/office/officeart/2005/8/layout/list1"/>
    <dgm:cxn modelId="{56522EE7-9972-4A29-A7DF-037A55BEF87E}" srcId="{2FF4D192-0754-4E7F-89CF-5DCCAB20E3CE}" destId="{915E988D-A1A3-4E10-8DA2-EC3FB1A76E6E}" srcOrd="1" destOrd="0" parTransId="{DC8CA918-C64A-4871-89E4-A934F1FA54BB}" sibTransId="{BC2D9EE0-DB7D-4A97-88C5-E9B3FA2EB87C}"/>
    <dgm:cxn modelId="{EB15B3F3-EEBC-4430-B04D-998B1F8C94E0}" srcId="{2FF4D192-0754-4E7F-89CF-5DCCAB20E3CE}" destId="{F5CADCDC-F132-4364-8902-67CBD7921B55}" srcOrd="2" destOrd="0" parTransId="{D1AD6767-C7E3-430D-9069-31A391AA2E87}" sibTransId="{273A4814-BFE3-48CA-B3B5-6A2C8962498D}"/>
    <dgm:cxn modelId="{04393987-09A8-4A4D-A182-452D10001800}" type="presParOf" srcId="{426E05B2-542F-4878-855F-0712C6463820}" destId="{3E3FF819-686C-4818-B32F-5AFCA6F01220}" srcOrd="0" destOrd="0" presId="urn:microsoft.com/office/officeart/2005/8/layout/list1"/>
    <dgm:cxn modelId="{036358FA-EA5A-4F98-8DF4-5BFB2EC80F8C}" type="presParOf" srcId="{3E3FF819-686C-4818-B32F-5AFCA6F01220}" destId="{3818440B-ADB0-4A29-9BA8-226C6027769F}" srcOrd="0" destOrd="0" presId="urn:microsoft.com/office/officeart/2005/8/layout/list1"/>
    <dgm:cxn modelId="{71E90ED9-3469-4324-A574-22E1EED7F003}" type="presParOf" srcId="{3E3FF819-686C-4818-B32F-5AFCA6F01220}" destId="{7CD9E73F-B389-4B2E-B5DD-384863A3A240}" srcOrd="1" destOrd="0" presId="urn:microsoft.com/office/officeart/2005/8/layout/list1"/>
    <dgm:cxn modelId="{06F9F053-1275-4F23-8E49-2793F88D066C}" type="presParOf" srcId="{426E05B2-542F-4878-855F-0712C6463820}" destId="{BB59AB1D-F0A2-406F-9E91-89E5571EF877}" srcOrd="1" destOrd="0" presId="urn:microsoft.com/office/officeart/2005/8/layout/list1"/>
    <dgm:cxn modelId="{B83F6C3E-D841-4EF8-889E-9989C36C0B41}" type="presParOf" srcId="{426E05B2-542F-4878-855F-0712C6463820}" destId="{DC403CCA-B5FA-4102-9629-CF25745F9F7F}" srcOrd="2" destOrd="0" presId="urn:microsoft.com/office/officeart/2005/8/layout/list1"/>
    <dgm:cxn modelId="{83C3583B-4CC6-498A-8905-5B8B36A1D8F8}" type="presParOf" srcId="{426E05B2-542F-4878-855F-0712C6463820}" destId="{2017745A-13D5-493C-A9AC-2E48A9342B81}" srcOrd="3" destOrd="0" presId="urn:microsoft.com/office/officeart/2005/8/layout/list1"/>
    <dgm:cxn modelId="{01EEE368-0E91-4760-9FB4-70C63053EE4C}" type="presParOf" srcId="{426E05B2-542F-4878-855F-0712C6463820}" destId="{9CE06780-7C38-464E-87D9-FF0F13328286}" srcOrd="4" destOrd="0" presId="urn:microsoft.com/office/officeart/2005/8/layout/list1"/>
    <dgm:cxn modelId="{34FCB641-2AEF-4C08-BC16-81217B29374C}" type="presParOf" srcId="{9CE06780-7C38-464E-87D9-FF0F13328286}" destId="{4BC30063-00B1-458C-B3C0-D68D78E96048}" srcOrd="0" destOrd="0" presId="urn:microsoft.com/office/officeart/2005/8/layout/list1"/>
    <dgm:cxn modelId="{18EFF26E-4313-444D-940A-62A4362F92C4}" type="presParOf" srcId="{9CE06780-7C38-464E-87D9-FF0F13328286}" destId="{7008FB70-D298-4472-9370-317B3E163146}" srcOrd="1" destOrd="0" presId="urn:microsoft.com/office/officeart/2005/8/layout/list1"/>
    <dgm:cxn modelId="{01A7B2C1-B877-460A-B12F-F96AC8DD7810}" type="presParOf" srcId="{426E05B2-542F-4878-855F-0712C6463820}" destId="{C86C872A-9B09-4C60-9B53-316433011FE4}" srcOrd="5" destOrd="0" presId="urn:microsoft.com/office/officeart/2005/8/layout/list1"/>
    <dgm:cxn modelId="{A7F48EC4-6FA0-4D73-A3C2-65DBF368FA46}" type="presParOf" srcId="{426E05B2-542F-4878-855F-0712C6463820}" destId="{14713B25-C0BC-46CC-815B-581CD4EFD044}" srcOrd="6" destOrd="0" presId="urn:microsoft.com/office/officeart/2005/8/layout/list1"/>
    <dgm:cxn modelId="{1D32AB2C-FAF2-4B2D-9191-E43C4AB5B5E0}" type="presParOf" srcId="{426E05B2-542F-4878-855F-0712C6463820}" destId="{077C925B-BBA4-4AA9-AA7C-D69C924B93DF}" srcOrd="7" destOrd="0" presId="urn:microsoft.com/office/officeart/2005/8/layout/list1"/>
    <dgm:cxn modelId="{63C67EB6-CF2B-4B75-9A94-E4D25960378D}" type="presParOf" srcId="{426E05B2-542F-4878-855F-0712C6463820}" destId="{EFFE7C8A-FC4D-4F10-9D5C-D8062FA66275}" srcOrd="8" destOrd="0" presId="urn:microsoft.com/office/officeart/2005/8/layout/list1"/>
    <dgm:cxn modelId="{7481FCF1-5F95-4851-B26D-1D80744F12AF}" type="presParOf" srcId="{EFFE7C8A-FC4D-4F10-9D5C-D8062FA66275}" destId="{BB42AE04-70D1-4DEA-9400-E00CFE82E441}" srcOrd="0" destOrd="0" presId="urn:microsoft.com/office/officeart/2005/8/layout/list1"/>
    <dgm:cxn modelId="{6AB51BAA-8D7E-41A0-91D2-2BADF7C91AB7}" type="presParOf" srcId="{EFFE7C8A-FC4D-4F10-9D5C-D8062FA66275}" destId="{F11949FC-62E1-4436-82CC-B5329E9579E9}" srcOrd="1" destOrd="0" presId="urn:microsoft.com/office/officeart/2005/8/layout/list1"/>
    <dgm:cxn modelId="{77F33A4C-42A9-4540-ADB8-711F6CD05744}" type="presParOf" srcId="{426E05B2-542F-4878-855F-0712C6463820}" destId="{54AD27C2-6846-4EBC-BACB-5DD418E76210}" srcOrd="9" destOrd="0" presId="urn:microsoft.com/office/officeart/2005/8/layout/list1"/>
    <dgm:cxn modelId="{C6883EAA-A621-4D74-87DE-1526F8C56DA2}" type="presParOf" srcId="{426E05B2-542F-4878-855F-0712C6463820}" destId="{F7EEDF34-1B4D-45C3-A811-A7FD281D6A6B}"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55C05D-B987-43F4-82B0-4F9EDFB0C8A3}">
      <dsp:nvSpPr>
        <dsp:cNvPr id="0" name=""/>
        <dsp:cNvSpPr/>
      </dsp:nvSpPr>
      <dsp:spPr>
        <a:xfrm>
          <a:off x="0" y="255001"/>
          <a:ext cx="10788650" cy="1515150"/>
        </a:xfrm>
        <a:prstGeom prst="rect">
          <a:avLst/>
        </a:prstGeom>
        <a:solidFill>
          <a:schemeClr val="accent2">
            <a:lumMod val="20000"/>
            <a:lumOff val="80000"/>
            <a:alpha val="90000"/>
          </a:schemeClr>
        </a:solidFill>
        <a:ln w="9525"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841248" tIns="270764" rIns="457200" bIns="128016" numCol="1" spcCol="1270" anchor="t" anchorCtr="0">
          <a:noAutofit/>
        </a:bodyPr>
        <a:lstStyle/>
        <a:p>
          <a:pPr marL="171450" lvl="1" indent="-171450" algn="l" defTabSz="800100">
            <a:lnSpc>
              <a:spcPct val="90000"/>
            </a:lnSpc>
            <a:spcBef>
              <a:spcPct val="0"/>
            </a:spcBef>
            <a:spcAft>
              <a:spcPct val="15000"/>
            </a:spcAft>
            <a:buFont typeface="Wingdings" panose="05000000000000000000" pitchFamily="2" charset="2"/>
            <a:buChar char="§"/>
          </a:pPr>
          <a:r>
            <a:rPr lang="en-US" sz="1800" kern="1200">
              <a:solidFill>
                <a:schemeClr val="bg1"/>
              </a:solidFill>
            </a:rPr>
            <a:t>Emphasize plant-based foods, limit ultraprocessed foods</a:t>
          </a:r>
        </a:p>
        <a:p>
          <a:pPr marL="171450" lvl="1" indent="-171450" algn="l" defTabSz="800100">
            <a:lnSpc>
              <a:spcPct val="90000"/>
            </a:lnSpc>
            <a:spcBef>
              <a:spcPct val="0"/>
            </a:spcBef>
            <a:spcAft>
              <a:spcPct val="15000"/>
            </a:spcAft>
            <a:buFont typeface="Wingdings" panose="05000000000000000000" pitchFamily="2" charset="2"/>
            <a:buChar char="§"/>
          </a:pPr>
          <a:r>
            <a:rPr lang="en-US" sz="1800" kern="1200">
              <a:solidFill>
                <a:schemeClr val="bg1"/>
              </a:solidFill>
            </a:rPr>
            <a:t>Limit sodium intake to &lt;2 g/d (or &lt;5 g/d salt)</a:t>
          </a:r>
        </a:p>
        <a:p>
          <a:pPr marL="171450" lvl="1" indent="-171450" algn="l" defTabSz="800100">
            <a:lnSpc>
              <a:spcPct val="90000"/>
            </a:lnSpc>
            <a:spcBef>
              <a:spcPct val="0"/>
            </a:spcBef>
            <a:spcAft>
              <a:spcPct val="15000"/>
            </a:spcAft>
            <a:buFont typeface="Wingdings" panose="05000000000000000000" pitchFamily="2" charset="2"/>
            <a:buChar char="§"/>
          </a:pPr>
          <a:r>
            <a:rPr lang="en-US" sz="1800" kern="1200">
              <a:solidFill>
                <a:schemeClr val="bg1"/>
              </a:solidFill>
            </a:rPr>
            <a:t>Protein intake: maintain 0.8 g/kg/body weight/d in adults with CKD G3-G5, tailored based on metabolic stability</a:t>
          </a:r>
          <a:r>
            <a:rPr lang="en-US" sz="1600" kern="1200">
              <a:solidFill>
                <a:schemeClr val="bg1"/>
              </a:solidFill>
              <a:highlight>
                <a:srgbClr val="FFFF00"/>
              </a:highlight>
            </a:rPr>
            <a:t> </a:t>
          </a:r>
        </a:p>
      </dsp:txBody>
      <dsp:txXfrm>
        <a:off x="0" y="255001"/>
        <a:ext cx="10788650" cy="1515150"/>
      </dsp:txXfrm>
    </dsp:sp>
    <dsp:sp modelId="{76F80F0C-362A-4A40-9B5F-7290171EAB33}">
      <dsp:nvSpPr>
        <dsp:cNvPr id="0" name=""/>
        <dsp:cNvSpPr/>
      </dsp:nvSpPr>
      <dsp:spPr>
        <a:xfrm>
          <a:off x="539432" y="63121"/>
          <a:ext cx="7552055" cy="3837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85450" tIns="0" rIns="285450" bIns="0" numCol="1" spcCol="1270" anchor="ctr" anchorCtr="0">
          <a:noAutofit/>
        </a:bodyPr>
        <a:lstStyle/>
        <a:p>
          <a:pPr marL="0" lvl="0" indent="0" algn="l" defTabSz="889000">
            <a:lnSpc>
              <a:spcPct val="90000"/>
            </a:lnSpc>
            <a:spcBef>
              <a:spcPct val="0"/>
            </a:spcBef>
            <a:spcAft>
              <a:spcPct val="35000"/>
            </a:spcAft>
            <a:buFont typeface="Wingdings" panose="05000000000000000000" pitchFamily="2" charset="2"/>
            <a:buNone/>
          </a:pPr>
          <a:r>
            <a:rPr lang="en-US" sz="2000" b="1" kern="1200">
              <a:solidFill>
                <a:schemeClr val="tx1"/>
              </a:solidFill>
            </a:rPr>
            <a:t>Diet</a:t>
          </a:r>
        </a:p>
      </dsp:txBody>
      <dsp:txXfrm>
        <a:off x="558166" y="81855"/>
        <a:ext cx="7514587" cy="346292"/>
      </dsp:txXfrm>
    </dsp:sp>
    <dsp:sp modelId="{FA84BC25-B84A-470E-B3C0-0F4F6A8E1F52}">
      <dsp:nvSpPr>
        <dsp:cNvPr id="0" name=""/>
        <dsp:cNvSpPr/>
      </dsp:nvSpPr>
      <dsp:spPr>
        <a:xfrm>
          <a:off x="0" y="2071986"/>
          <a:ext cx="10788650" cy="655200"/>
        </a:xfrm>
        <a:prstGeom prst="rect">
          <a:avLst/>
        </a:prstGeom>
        <a:solidFill>
          <a:schemeClr val="accent2">
            <a:lumMod val="20000"/>
            <a:lumOff val="80000"/>
            <a:alpha val="90000"/>
          </a:schemeClr>
        </a:solidFill>
        <a:ln w="9525"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837319" tIns="270764" rIns="457200" bIns="128016" numCol="1" spcCol="1270" anchor="t" anchorCtr="0">
          <a:noAutofit/>
        </a:bodyPr>
        <a:lstStyle/>
        <a:p>
          <a:pPr marL="171450" lvl="1" indent="-171450" algn="l" defTabSz="800100">
            <a:lnSpc>
              <a:spcPct val="90000"/>
            </a:lnSpc>
            <a:spcBef>
              <a:spcPct val="0"/>
            </a:spcBef>
            <a:spcAft>
              <a:spcPct val="15000"/>
            </a:spcAft>
            <a:buFont typeface="Wingdings" panose="05000000000000000000" pitchFamily="2" charset="2"/>
            <a:buChar char="§"/>
          </a:pPr>
          <a:r>
            <a:rPr lang="en-US" sz="1800" kern="1200">
              <a:solidFill>
                <a:schemeClr val="bg1"/>
              </a:solidFill>
            </a:rPr>
            <a:t>Encourage 150 min/wk of moderate-intensity activity based on patient tolerance</a:t>
          </a:r>
        </a:p>
      </dsp:txBody>
      <dsp:txXfrm>
        <a:off x="0" y="2071986"/>
        <a:ext cx="10788650" cy="655200"/>
      </dsp:txXfrm>
    </dsp:sp>
    <dsp:sp modelId="{29B4BE27-7D1E-4A55-AC37-B604293728A8}">
      <dsp:nvSpPr>
        <dsp:cNvPr id="0" name=""/>
        <dsp:cNvSpPr/>
      </dsp:nvSpPr>
      <dsp:spPr>
        <a:xfrm>
          <a:off x="552028" y="1867683"/>
          <a:ext cx="7552055" cy="3837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85450" tIns="0" rIns="285450" bIns="0" numCol="1" spcCol="1270" anchor="ctr" anchorCtr="0">
          <a:noAutofit/>
        </a:bodyPr>
        <a:lstStyle/>
        <a:p>
          <a:pPr marL="0" lvl="0" indent="0" algn="l" defTabSz="889000">
            <a:lnSpc>
              <a:spcPct val="90000"/>
            </a:lnSpc>
            <a:spcBef>
              <a:spcPct val="0"/>
            </a:spcBef>
            <a:spcAft>
              <a:spcPct val="35000"/>
            </a:spcAft>
            <a:buFont typeface="Wingdings" panose="05000000000000000000" pitchFamily="2" charset="2"/>
            <a:buNone/>
          </a:pPr>
          <a:r>
            <a:rPr lang="en-US" sz="2000" b="1" kern="1200">
              <a:solidFill>
                <a:schemeClr val="tx1"/>
              </a:solidFill>
            </a:rPr>
            <a:t>Exercise</a:t>
          </a:r>
        </a:p>
      </dsp:txBody>
      <dsp:txXfrm>
        <a:off x="570762" y="1886417"/>
        <a:ext cx="7514587" cy="346292"/>
      </dsp:txXfrm>
    </dsp:sp>
    <dsp:sp modelId="{E8737646-E5DA-4E83-9619-5C0E5F4410D3}">
      <dsp:nvSpPr>
        <dsp:cNvPr id="0" name=""/>
        <dsp:cNvSpPr/>
      </dsp:nvSpPr>
      <dsp:spPr>
        <a:xfrm>
          <a:off x="0" y="3002518"/>
          <a:ext cx="10788650" cy="655200"/>
        </a:xfrm>
        <a:prstGeom prst="rect">
          <a:avLst/>
        </a:prstGeom>
        <a:solidFill>
          <a:schemeClr val="accent2">
            <a:lumMod val="20000"/>
            <a:lumOff val="80000"/>
            <a:alpha val="90000"/>
          </a:schemeClr>
        </a:solidFill>
        <a:ln w="9525"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837319" tIns="270764" rIns="457200" bIns="128016" numCol="1" spcCol="1270" anchor="t" anchorCtr="0">
          <a:noAutofit/>
        </a:bodyPr>
        <a:lstStyle/>
        <a:p>
          <a:pPr marL="171450" lvl="1" indent="-171450" algn="l" defTabSz="800100">
            <a:lnSpc>
              <a:spcPct val="90000"/>
            </a:lnSpc>
            <a:spcBef>
              <a:spcPct val="0"/>
            </a:spcBef>
            <a:spcAft>
              <a:spcPct val="15000"/>
            </a:spcAft>
            <a:buFont typeface="Wingdings" panose="05000000000000000000" pitchFamily="2" charset="2"/>
            <a:buChar char="§"/>
          </a:pPr>
          <a:r>
            <a:rPr lang="en-US" sz="1800" kern="1200">
              <a:solidFill>
                <a:schemeClr val="bg1"/>
              </a:solidFill>
            </a:rPr>
            <a:t>Focus on achieving and maintaining a healthy BMI</a:t>
          </a:r>
        </a:p>
      </dsp:txBody>
      <dsp:txXfrm>
        <a:off x="0" y="3002518"/>
        <a:ext cx="10788650" cy="655200"/>
      </dsp:txXfrm>
    </dsp:sp>
    <dsp:sp modelId="{33D51C24-D629-4C2F-AA13-64D64F6A019A}">
      <dsp:nvSpPr>
        <dsp:cNvPr id="0" name=""/>
        <dsp:cNvSpPr/>
      </dsp:nvSpPr>
      <dsp:spPr>
        <a:xfrm>
          <a:off x="539432" y="2810636"/>
          <a:ext cx="7552055" cy="3837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85450" tIns="0" rIns="285450" bIns="0" numCol="1" spcCol="1270" anchor="ctr" anchorCtr="0">
          <a:noAutofit/>
        </a:bodyPr>
        <a:lstStyle/>
        <a:p>
          <a:pPr marL="0" lvl="0" indent="0" algn="l" defTabSz="889000">
            <a:lnSpc>
              <a:spcPct val="90000"/>
            </a:lnSpc>
            <a:spcBef>
              <a:spcPct val="0"/>
            </a:spcBef>
            <a:spcAft>
              <a:spcPct val="35000"/>
            </a:spcAft>
            <a:buFont typeface="Wingdings" panose="05000000000000000000" pitchFamily="2" charset="2"/>
            <a:buNone/>
          </a:pPr>
          <a:r>
            <a:rPr lang="en-US" sz="2000" b="1" kern="1200">
              <a:solidFill>
                <a:schemeClr val="tx1"/>
              </a:solidFill>
            </a:rPr>
            <a:t>Weight Management</a:t>
          </a:r>
        </a:p>
      </dsp:txBody>
      <dsp:txXfrm>
        <a:off x="558166" y="2829370"/>
        <a:ext cx="7514587" cy="346292"/>
      </dsp:txXfrm>
    </dsp:sp>
    <dsp:sp modelId="{9D81E19A-52B8-4C43-A47F-4004BAC6D314}">
      <dsp:nvSpPr>
        <dsp:cNvPr id="0" name=""/>
        <dsp:cNvSpPr/>
      </dsp:nvSpPr>
      <dsp:spPr>
        <a:xfrm>
          <a:off x="0" y="3929914"/>
          <a:ext cx="10788650" cy="655200"/>
        </a:xfrm>
        <a:prstGeom prst="rect">
          <a:avLst/>
        </a:prstGeom>
        <a:solidFill>
          <a:schemeClr val="accent2">
            <a:lumMod val="20000"/>
            <a:lumOff val="80000"/>
            <a:alpha val="90000"/>
          </a:schemeClr>
        </a:solidFill>
        <a:ln w="9525"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837319" tIns="270764" rIns="457200" bIns="128016" numCol="1" spcCol="1270" anchor="t" anchorCtr="0">
          <a:noAutofit/>
        </a:bodyPr>
        <a:lstStyle/>
        <a:p>
          <a:pPr marL="171450" lvl="1" indent="-171450" algn="l" defTabSz="800100">
            <a:lnSpc>
              <a:spcPct val="90000"/>
            </a:lnSpc>
            <a:spcBef>
              <a:spcPct val="0"/>
            </a:spcBef>
            <a:spcAft>
              <a:spcPct val="15000"/>
            </a:spcAft>
            <a:buFont typeface="Wingdings" panose="05000000000000000000" pitchFamily="2" charset="2"/>
            <a:buChar char="§"/>
          </a:pPr>
          <a:r>
            <a:rPr lang="en-US" sz="1800" kern="1200">
              <a:solidFill>
                <a:schemeClr val="bg1"/>
              </a:solidFill>
            </a:rPr>
            <a:t>Strongly recommended to reduce cardiovascular and kidney disease risk </a:t>
          </a:r>
        </a:p>
      </dsp:txBody>
      <dsp:txXfrm>
        <a:off x="0" y="3929914"/>
        <a:ext cx="10788650" cy="655200"/>
      </dsp:txXfrm>
    </dsp:sp>
    <dsp:sp modelId="{5F02CD10-9755-424A-A782-93D8C9BD443F}">
      <dsp:nvSpPr>
        <dsp:cNvPr id="0" name=""/>
        <dsp:cNvSpPr/>
      </dsp:nvSpPr>
      <dsp:spPr>
        <a:xfrm>
          <a:off x="539432" y="3741168"/>
          <a:ext cx="7552055" cy="3837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85450" tIns="0" rIns="285450" bIns="0" numCol="1" spcCol="1270" anchor="ctr" anchorCtr="0">
          <a:noAutofit/>
        </a:bodyPr>
        <a:lstStyle/>
        <a:p>
          <a:pPr marL="0" lvl="0" indent="0" algn="l" defTabSz="889000">
            <a:lnSpc>
              <a:spcPct val="90000"/>
            </a:lnSpc>
            <a:spcBef>
              <a:spcPct val="0"/>
            </a:spcBef>
            <a:spcAft>
              <a:spcPct val="35000"/>
            </a:spcAft>
            <a:buFont typeface="Wingdings" panose="05000000000000000000" pitchFamily="2" charset="2"/>
            <a:buNone/>
          </a:pPr>
          <a:r>
            <a:rPr lang="en-US" sz="2000" b="1" kern="1200">
              <a:solidFill>
                <a:schemeClr val="tx1"/>
              </a:solidFill>
            </a:rPr>
            <a:t>Smoking Cessation </a:t>
          </a:r>
        </a:p>
      </dsp:txBody>
      <dsp:txXfrm>
        <a:off x="558166" y="3759902"/>
        <a:ext cx="7514587" cy="3462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96AC3E-5D7E-4FDE-87B3-D7A9CE687E72}">
      <dsp:nvSpPr>
        <dsp:cNvPr id="0" name=""/>
        <dsp:cNvSpPr/>
      </dsp:nvSpPr>
      <dsp:spPr>
        <a:xfrm>
          <a:off x="0" y="330703"/>
          <a:ext cx="10788650" cy="736312"/>
        </a:xfrm>
        <a:prstGeom prst="rect">
          <a:avLst/>
        </a:prstGeom>
        <a:solidFill>
          <a:schemeClr val="accent2">
            <a:lumMod val="20000"/>
            <a:lumOff val="80000"/>
            <a:alpha val="90000"/>
          </a:schemeClr>
        </a:solidFill>
        <a:ln w="9525"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837319" tIns="354076" rIns="837319" bIns="128016" numCol="1" spcCol="1270" anchor="t" anchorCtr="0">
          <a:noAutofit/>
        </a:bodyPr>
        <a:lstStyle/>
        <a:p>
          <a:pPr marL="171450" lvl="1" indent="-171450" algn="l" defTabSz="800100">
            <a:lnSpc>
              <a:spcPct val="90000"/>
            </a:lnSpc>
            <a:spcBef>
              <a:spcPct val="0"/>
            </a:spcBef>
            <a:spcAft>
              <a:spcPct val="15000"/>
            </a:spcAft>
            <a:buFont typeface="Wingdings" panose="05000000000000000000" pitchFamily="2" charset="2"/>
            <a:buChar char="§"/>
          </a:pPr>
          <a:r>
            <a:rPr lang="en-US" sz="1800" kern="1200">
              <a:solidFill>
                <a:schemeClr val="bg1"/>
              </a:solidFill>
            </a:rPr>
            <a:t>For all stages of CKD with albuminuria</a:t>
          </a:r>
        </a:p>
      </dsp:txBody>
      <dsp:txXfrm>
        <a:off x="0" y="330703"/>
        <a:ext cx="10788650" cy="736312"/>
      </dsp:txXfrm>
    </dsp:sp>
    <dsp:sp modelId="{BEEFA74A-625E-4F74-8FDA-D510F1A23659}">
      <dsp:nvSpPr>
        <dsp:cNvPr id="0" name=""/>
        <dsp:cNvSpPr/>
      </dsp:nvSpPr>
      <dsp:spPr>
        <a:xfrm>
          <a:off x="539432" y="79783"/>
          <a:ext cx="7552055" cy="50184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85450" tIns="0" rIns="285450" bIns="0" numCol="1" spcCol="1270" anchor="ctr" anchorCtr="0">
          <a:noAutofit/>
        </a:bodyPr>
        <a:lstStyle/>
        <a:p>
          <a:pPr marL="0" lvl="0" indent="0" algn="l" defTabSz="889000" rtl="0">
            <a:lnSpc>
              <a:spcPct val="90000"/>
            </a:lnSpc>
            <a:spcBef>
              <a:spcPct val="0"/>
            </a:spcBef>
            <a:spcAft>
              <a:spcPct val="35000"/>
            </a:spcAft>
            <a:buFont typeface="Wingdings" panose="05000000000000000000" pitchFamily="2" charset="2"/>
            <a:buNone/>
          </a:pPr>
          <a:r>
            <a:rPr lang="en-US" sz="2000" b="1" kern="1200">
              <a:solidFill>
                <a:schemeClr val="tx1"/>
              </a:solidFill>
            </a:rPr>
            <a:t>RAAS Inhibitors (Strong Recommendation</a:t>
          </a:r>
          <a:r>
            <a:rPr lang="en-US" sz="2000" b="1" kern="1200">
              <a:solidFill>
                <a:schemeClr val="tx1"/>
              </a:solidFill>
              <a:latin typeface="Calibri"/>
            </a:rPr>
            <a:t>, Level 1)</a:t>
          </a:r>
          <a:endParaRPr lang="en-US" sz="2000" b="1" kern="1200">
            <a:solidFill>
              <a:schemeClr val="tx1"/>
            </a:solidFill>
          </a:endParaRPr>
        </a:p>
      </dsp:txBody>
      <dsp:txXfrm>
        <a:off x="563930" y="104281"/>
        <a:ext cx="7503059" cy="452844"/>
      </dsp:txXfrm>
    </dsp:sp>
    <dsp:sp modelId="{2FD254F4-ACA5-4782-BA72-D3A247533DE2}">
      <dsp:nvSpPr>
        <dsp:cNvPr id="0" name=""/>
        <dsp:cNvSpPr/>
      </dsp:nvSpPr>
      <dsp:spPr>
        <a:xfrm>
          <a:off x="0" y="1409735"/>
          <a:ext cx="10788650" cy="736312"/>
        </a:xfrm>
        <a:prstGeom prst="rect">
          <a:avLst/>
        </a:prstGeom>
        <a:solidFill>
          <a:schemeClr val="accent2">
            <a:lumMod val="20000"/>
            <a:lumOff val="80000"/>
            <a:alpha val="90000"/>
          </a:schemeClr>
        </a:solidFill>
        <a:ln w="9525"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837319" tIns="354076" rIns="837319" bIns="128016" numCol="1" spcCol="1270" anchor="t" anchorCtr="0">
          <a:noAutofit/>
        </a:bodyPr>
        <a:lstStyle/>
        <a:p>
          <a:pPr marL="171450" lvl="1" indent="-171450" algn="l" defTabSz="800100">
            <a:lnSpc>
              <a:spcPct val="90000"/>
            </a:lnSpc>
            <a:spcBef>
              <a:spcPct val="0"/>
            </a:spcBef>
            <a:spcAft>
              <a:spcPct val="15000"/>
            </a:spcAft>
            <a:buFont typeface="Wingdings" panose="05000000000000000000" pitchFamily="2" charset="2"/>
            <a:buChar char="§"/>
          </a:pPr>
          <a:r>
            <a:rPr lang="en-US" sz="1800" kern="1200">
              <a:solidFill>
                <a:schemeClr val="bg1"/>
              </a:solidFill>
            </a:rPr>
            <a:t>For patients with CKD with or without diabetes and albuminuria</a:t>
          </a:r>
        </a:p>
      </dsp:txBody>
      <dsp:txXfrm>
        <a:off x="0" y="1409735"/>
        <a:ext cx="10788650" cy="736312"/>
      </dsp:txXfrm>
    </dsp:sp>
    <dsp:sp modelId="{58BE460E-4A0A-4056-AB58-FC75EA714EC7}">
      <dsp:nvSpPr>
        <dsp:cNvPr id="0" name=""/>
        <dsp:cNvSpPr/>
      </dsp:nvSpPr>
      <dsp:spPr>
        <a:xfrm>
          <a:off x="539432" y="1158815"/>
          <a:ext cx="7552055" cy="50184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85450" tIns="0" rIns="285450" bIns="0" numCol="1" spcCol="1270" anchor="ctr" anchorCtr="0">
          <a:noAutofit/>
        </a:bodyPr>
        <a:lstStyle/>
        <a:p>
          <a:pPr marL="0" lvl="0" indent="0" algn="l" defTabSz="889000" rtl="0">
            <a:lnSpc>
              <a:spcPct val="90000"/>
            </a:lnSpc>
            <a:spcBef>
              <a:spcPct val="0"/>
            </a:spcBef>
            <a:spcAft>
              <a:spcPct val="35000"/>
            </a:spcAft>
            <a:buFont typeface="Wingdings" panose="05000000000000000000" pitchFamily="2" charset="2"/>
            <a:buNone/>
          </a:pPr>
          <a:r>
            <a:rPr lang="en-US" sz="2000" b="1" kern="1200">
              <a:solidFill>
                <a:schemeClr val="tx1"/>
              </a:solidFill>
            </a:rPr>
            <a:t>SGLT2 Inhibitors (Strong Recommendation</a:t>
          </a:r>
          <a:r>
            <a:rPr lang="en-US" sz="2000" b="1" kern="1200">
              <a:solidFill>
                <a:schemeClr val="tx1"/>
              </a:solidFill>
              <a:latin typeface="Calibri"/>
            </a:rPr>
            <a:t>, Level 1)</a:t>
          </a:r>
          <a:endParaRPr lang="en-US" sz="2000" b="1" kern="1200">
            <a:solidFill>
              <a:schemeClr val="tx1"/>
            </a:solidFill>
          </a:endParaRPr>
        </a:p>
      </dsp:txBody>
      <dsp:txXfrm>
        <a:off x="563930" y="1183313"/>
        <a:ext cx="7503059" cy="452844"/>
      </dsp:txXfrm>
    </dsp:sp>
    <dsp:sp modelId="{F295F220-3004-4B07-AC0E-BD691F4A5217}">
      <dsp:nvSpPr>
        <dsp:cNvPr id="0" name=""/>
        <dsp:cNvSpPr/>
      </dsp:nvSpPr>
      <dsp:spPr>
        <a:xfrm>
          <a:off x="0" y="2488768"/>
          <a:ext cx="10788650" cy="990675"/>
        </a:xfrm>
        <a:prstGeom prst="rect">
          <a:avLst/>
        </a:prstGeom>
        <a:solidFill>
          <a:schemeClr val="accent2">
            <a:lumMod val="20000"/>
            <a:lumOff val="80000"/>
            <a:alpha val="90000"/>
          </a:schemeClr>
        </a:solidFill>
        <a:ln w="9525"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837319" tIns="354076" rIns="837319" bIns="128016" numCol="1" spcCol="1270" anchor="t" anchorCtr="0">
          <a:noAutofit/>
        </a:bodyPr>
        <a:lstStyle/>
        <a:p>
          <a:pPr marL="171450" lvl="1" indent="-171450" algn="l" defTabSz="800100">
            <a:lnSpc>
              <a:spcPct val="90000"/>
            </a:lnSpc>
            <a:spcBef>
              <a:spcPct val="0"/>
            </a:spcBef>
            <a:spcAft>
              <a:spcPct val="15000"/>
            </a:spcAft>
            <a:buFont typeface="Wingdings" panose="05000000000000000000" pitchFamily="2" charset="2"/>
            <a:buChar char="§"/>
          </a:pPr>
          <a:r>
            <a:rPr lang="en-US" sz="1800" kern="1200">
              <a:solidFill>
                <a:srgbClr val="000000"/>
              </a:solidFill>
              <a:latin typeface="Calibri"/>
              <a:ea typeface="+mn-ea"/>
              <a:cs typeface="+mn-cs"/>
            </a:rPr>
            <a:t>For high-risk patients typically defined as those with significant albuminuria (ACR ≥30 mg/g or ≥3 mg/mmol) with CKD and diabetes</a:t>
          </a:r>
        </a:p>
      </dsp:txBody>
      <dsp:txXfrm>
        <a:off x="0" y="2488768"/>
        <a:ext cx="10788650" cy="990675"/>
      </dsp:txXfrm>
    </dsp:sp>
    <dsp:sp modelId="{CEC63AC1-6BC2-44BC-AAE7-BD56DC268F95}">
      <dsp:nvSpPr>
        <dsp:cNvPr id="0" name=""/>
        <dsp:cNvSpPr/>
      </dsp:nvSpPr>
      <dsp:spPr>
        <a:xfrm>
          <a:off x="539432" y="2237848"/>
          <a:ext cx="7552055" cy="50184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85450" tIns="0" rIns="285450" bIns="0" numCol="1" spcCol="1270" anchor="ctr" anchorCtr="0">
          <a:noAutofit/>
        </a:bodyPr>
        <a:lstStyle/>
        <a:p>
          <a:pPr marL="0" lvl="0" indent="0" algn="l" defTabSz="889000" rtl="0">
            <a:lnSpc>
              <a:spcPct val="90000"/>
            </a:lnSpc>
            <a:spcBef>
              <a:spcPct val="0"/>
            </a:spcBef>
            <a:spcAft>
              <a:spcPct val="35000"/>
            </a:spcAft>
            <a:buNone/>
          </a:pPr>
          <a:r>
            <a:rPr lang="en-US" sz="2000" b="1" kern="1200">
              <a:solidFill>
                <a:schemeClr val="tx1"/>
              </a:solidFill>
            </a:rPr>
            <a:t>Nonsteroidal MRA (Strong Recommendation</a:t>
          </a:r>
          <a:r>
            <a:rPr lang="en-US" sz="2000" b="1" kern="1200">
              <a:solidFill>
                <a:schemeClr val="tx1"/>
              </a:solidFill>
              <a:latin typeface="Calibri"/>
            </a:rPr>
            <a:t>, Level 2)</a:t>
          </a:r>
          <a:endParaRPr lang="en-US" sz="2000" b="1" kern="1200">
            <a:solidFill>
              <a:schemeClr val="tx1"/>
            </a:solidFill>
          </a:endParaRPr>
        </a:p>
      </dsp:txBody>
      <dsp:txXfrm>
        <a:off x="563930" y="2262346"/>
        <a:ext cx="7503059" cy="452844"/>
      </dsp:txXfrm>
    </dsp:sp>
    <dsp:sp modelId="{61C91D53-FE88-448B-8E91-A86C860E08A2}">
      <dsp:nvSpPr>
        <dsp:cNvPr id="0" name=""/>
        <dsp:cNvSpPr/>
      </dsp:nvSpPr>
      <dsp:spPr>
        <a:xfrm>
          <a:off x="0" y="3822163"/>
          <a:ext cx="10788650" cy="736312"/>
        </a:xfrm>
        <a:prstGeom prst="rect">
          <a:avLst/>
        </a:prstGeom>
        <a:solidFill>
          <a:schemeClr val="accent2">
            <a:lumMod val="20000"/>
            <a:lumOff val="80000"/>
            <a:alpha val="90000"/>
          </a:schemeClr>
        </a:solidFill>
        <a:ln w="9525"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837319" tIns="354076" rIns="837319" bIns="128016" numCol="1" spcCol="1270" anchor="t" anchorCtr="0">
          <a:noAutofit/>
        </a:bodyPr>
        <a:lstStyle/>
        <a:p>
          <a:pPr marL="171450" lvl="1" indent="-171450" algn="l" defTabSz="800100">
            <a:lnSpc>
              <a:spcPct val="90000"/>
            </a:lnSpc>
            <a:spcBef>
              <a:spcPct val="0"/>
            </a:spcBef>
            <a:spcAft>
              <a:spcPct val="15000"/>
            </a:spcAft>
            <a:buFont typeface="Wingdings" panose="05000000000000000000" pitchFamily="2" charset="2"/>
            <a:buChar char="§"/>
          </a:pPr>
          <a:r>
            <a:rPr lang="en-US" sz="1800" kern="1200">
              <a:solidFill>
                <a:schemeClr val="bg1"/>
              </a:solidFill>
            </a:rPr>
            <a:t>For patients with CKD and T2D to manage glycemia and reduce cardiovascular risks</a:t>
          </a:r>
        </a:p>
      </dsp:txBody>
      <dsp:txXfrm>
        <a:off x="0" y="3822163"/>
        <a:ext cx="10788650" cy="736312"/>
      </dsp:txXfrm>
    </dsp:sp>
    <dsp:sp modelId="{4FCC4FDF-C14A-4079-BAF0-5060E502A90C}">
      <dsp:nvSpPr>
        <dsp:cNvPr id="0" name=""/>
        <dsp:cNvSpPr/>
      </dsp:nvSpPr>
      <dsp:spPr>
        <a:xfrm>
          <a:off x="539432" y="3571243"/>
          <a:ext cx="7552055" cy="50184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85450" tIns="0" rIns="285450" bIns="0" numCol="1" spcCol="1270" anchor="ctr" anchorCtr="0">
          <a:noAutofit/>
        </a:bodyPr>
        <a:lstStyle/>
        <a:p>
          <a:pPr marL="0" lvl="0" indent="0" algn="l" defTabSz="889000">
            <a:lnSpc>
              <a:spcPct val="90000"/>
            </a:lnSpc>
            <a:spcBef>
              <a:spcPct val="0"/>
            </a:spcBef>
            <a:spcAft>
              <a:spcPct val="35000"/>
            </a:spcAft>
            <a:buFont typeface="Wingdings" panose="05000000000000000000" pitchFamily="2" charset="2"/>
            <a:buNone/>
          </a:pPr>
          <a:r>
            <a:rPr lang="en-US" sz="2000" b="1" kern="1200">
              <a:solidFill>
                <a:schemeClr val="tx1"/>
              </a:solidFill>
            </a:rPr>
            <a:t>GLP-1 Receptor Agonists (Conditional Recommendations)</a:t>
          </a:r>
        </a:p>
      </dsp:txBody>
      <dsp:txXfrm>
        <a:off x="563930" y="3595741"/>
        <a:ext cx="7503059" cy="45284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403CCA-B5FA-4102-9629-CF25745F9F7F}">
      <dsp:nvSpPr>
        <dsp:cNvPr id="0" name=""/>
        <dsp:cNvSpPr/>
      </dsp:nvSpPr>
      <dsp:spPr>
        <a:xfrm>
          <a:off x="0" y="458453"/>
          <a:ext cx="10641013" cy="730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CD9E73F-B389-4B2E-B5DD-384863A3A240}">
      <dsp:nvSpPr>
        <dsp:cNvPr id="0" name=""/>
        <dsp:cNvSpPr/>
      </dsp:nvSpPr>
      <dsp:spPr>
        <a:xfrm>
          <a:off x="942357" y="30413"/>
          <a:ext cx="8713797" cy="8560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1543" tIns="0" rIns="281543" bIns="0" numCol="1" spcCol="1270" anchor="ctr" anchorCtr="0">
          <a:noAutofit/>
        </a:bodyPr>
        <a:lstStyle/>
        <a:p>
          <a:pPr marL="0" lvl="0" indent="0" algn="l" defTabSz="977900">
            <a:lnSpc>
              <a:spcPct val="90000"/>
            </a:lnSpc>
            <a:spcBef>
              <a:spcPct val="0"/>
            </a:spcBef>
            <a:spcAft>
              <a:spcPct val="35000"/>
            </a:spcAft>
            <a:buNone/>
          </a:pPr>
          <a:r>
            <a:rPr lang="en-US" sz="2200" kern="1200">
              <a:latin typeface="Calibri" panose="020F0502020204030204" pitchFamily="34" charset="0"/>
              <a:cs typeface="Calibri" panose="020F0502020204030204" pitchFamily="34" charset="0"/>
            </a:rPr>
            <a:t>Engages and empowers the patient in decision-making</a:t>
          </a:r>
        </a:p>
      </dsp:txBody>
      <dsp:txXfrm>
        <a:off x="984147" y="72203"/>
        <a:ext cx="8630217" cy="772500"/>
      </dsp:txXfrm>
    </dsp:sp>
    <dsp:sp modelId="{14713B25-C0BC-46CC-815B-581CD4EFD044}">
      <dsp:nvSpPr>
        <dsp:cNvPr id="0" name=""/>
        <dsp:cNvSpPr/>
      </dsp:nvSpPr>
      <dsp:spPr>
        <a:xfrm>
          <a:off x="0" y="1773893"/>
          <a:ext cx="10641013" cy="730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008FB70-D298-4472-9370-317B3E163146}">
      <dsp:nvSpPr>
        <dsp:cNvPr id="0" name=""/>
        <dsp:cNvSpPr/>
      </dsp:nvSpPr>
      <dsp:spPr>
        <a:xfrm>
          <a:off x="942357" y="1345853"/>
          <a:ext cx="8756181" cy="8560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1543" tIns="0" rIns="281543" bIns="0" numCol="1" spcCol="1270" anchor="ctr" anchorCtr="0">
          <a:noAutofit/>
        </a:bodyPr>
        <a:lstStyle/>
        <a:p>
          <a:pPr marL="0" lvl="0" indent="0" algn="l" defTabSz="977900">
            <a:lnSpc>
              <a:spcPct val="90000"/>
            </a:lnSpc>
            <a:spcBef>
              <a:spcPct val="0"/>
            </a:spcBef>
            <a:spcAft>
              <a:spcPct val="35000"/>
            </a:spcAft>
            <a:buNone/>
          </a:pPr>
          <a:r>
            <a:rPr lang="en-US" sz="2200" kern="1200">
              <a:latin typeface="Calibri" panose="020F0502020204030204" pitchFamily="34" charset="0"/>
              <a:cs typeface="Calibri" panose="020F0502020204030204" pitchFamily="34" charset="0"/>
            </a:rPr>
            <a:t>Provides patient with information about alternative and all treatments</a:t>
          </a:r>
        </a:p>
      </dsp:txBody>
      <dsp:txXfrm>
        <a:off x="984147" y="1387643"/>
        <a:ext cx="8672601" cy="772500"/>
      </dsp:txXfrm>
    </dsp:sp>
    <dsp:sp modelId="{F7EEDF34-1B4D-45C3-A811-A7FD281D6A6B}">
      <dsp:nvSpPr>
        <dsp:cNvPr id="0" name=""/>
        <dsp:cNvSpPr/>
      </dsp:nvSpPr>
      <dsp:spPr>
        <a:xfrm>
          <a:off x="0" y="3089333"/>
          <a:ext cx="10641013" cy="730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11949FC-62E1-4436-82CC-B5329E9579E9}">
      <dsp:nvSpPr>
        <dsp:cNvPr id="0" name=""/>
        <dsp:cNvSpPr/>
      </dsp:nvSpPr>
      <dsp:spPr>
        <a:xfrm>
          <a:off x="942357" y="2661293"/>
          <a:ext cx="8798340" cy="8560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1543" tIns="0" rIns="281543" bIns="0" numCol="1" spcCol="1270" anchor="ctr" anchorCtr="0">
          <a:noAutofit/>
        </a:bodyPr>
        <a:lstStyle/>
        <a:p>
          <a:pPr marL="0" lvl="0" indent="0" algn="l" defTabSz="977900">
            <a:lnSpc>
              <a:spcPct val="90000"/>
            </a:lnSpc>
            <a:spcBef>
              <a:spcPct val="0"/>
            </a:spcBef>
            <a:spcAft>
              <a:spcPct val="35000"/>
            </a:spcAft>
            <a:buNone/>
          </a:pPr>
          <a:r>
            <a:rPr lang="en-US" sz="2200" kern="1200">
              <a:latin typeface="Calibri" panose="020F0502020204030204" pitchFamily="34" charset="0"/>
              <a:cs typeface="Calibri" panose="020F0502020204030204" pitchFamily="34" charset="0"/>
            </a:rPr>
            <a:t>Incorporates patient preferences and values into the plan</a:t>
          </a:r>
        </a:p>
      </dsp:txBody>
      <dsp:txXfrm>
        <a:off x="984147" y="2703083"/>
        <a:ext cx="8714760" cy="772500"/>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62B3FBE-92AA-E043-CDE5-264F3BF0FDBE}"/>
              </a:ext>
            </a:extLst>
          </p:cNvPr>
          <p:cNvSpPr>
            <a:spLocks noGrp="1"/>
          </p:cNvSpPr>
          <p:nvPr>
            <p:ph type="sldNum" sz="quarter" idx="3"/>
          </p:nvPr>
        </p:nvSpPr>
        <p:spPr>
          <a:xfrm>
            <a:off x="4143375" y="9120188"/>
            <a:ext cx="3170238" cy="481012"/>
          </a:xfrm>
          <a:prstGeom prst="rect">
            <a:avLst/>
          </a:prstGeom>
        </p:spPr>
        <p:txBody>
          <a:bodyPr vert="horz" lIns="91440" tIns="45720" rIns="91440" bIns="45720" rtlCol="0" anchor="b"/>
          <a:lstStyle>
            <a:lvl1pPr algn="r">
              <a:defRPr sz="1200"/>
            </a:lvl1pPr>
          </a:lstStyle>
          <a:p>
            <a:fld id="{AE0E13BE-8FB4-4464-A011-749EAAD53AB8}" type="slidenum">
              <a:rPr lang="en-US" smtClean="0"/>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024" userDrawn="1">
          <p15:clr>
            <a:srgbClr val="F26B43"/>
          </p15:clr>
        </p15:guide>
        <p15:guide id="2" pos="2304"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a:p>
        </p:txBody>
      </p:sp>
    </p:spTree>
    <p:extLst>
      <p:ext uri="{BB962C8B-B14F-4D97-AF65-F5344CB8AC3E}">
        <p14:creationId xmlns:p14="http://schemas.microsoft.com/office/powerpoint/2010/main" val="23896321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a:p>
        </p:txBody>
      </p:sp>
    </p:spTree>
    <p:extLst>
      <p:ext uri="{BB962C8B-B14F-4D97-AF65-F5344CB8AC3E}">
        <p14:creationId xmlns:p14="http://schemas.microsoft.com/office/powerpoint/2010/main" val="24021362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5A9CD1-378D-4C9F-981C-DD7277607FDE}"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This slide lists the disclosure information of the faculty and staff involved in the development of these slides.</a:t>
            </a:r>
          </a:p>
        </p:txBody>
      </p:sp>
    </p:spTree>
    <p:extLst>
      <p:ext uri="{BB962C8B-B14F-4D97-AF65-F5344CB8AC3E}">
        <p14:creationId xmlns:p14="http://schemas.microsoft.com/office/powerpoint/2010/main" val="19151487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a:t>CKD, chronic kidney disease.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298550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CKD, chronic kidney disease.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755333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7" name="Google Shape;327;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0" fontAlgn="base" latinLnBrk="0" hangingPunct="0">
              <a:lnSpc>
                <a:spcPct val="100000"/>
              </a:lnSpc>
              <a:spcBef>
                <a:spcPts val="0"/>
              </a:spcBef>
              <a:spcAft>
                <a:spcPts val="0"/>
              </a:spcAft>
              <a:buClr>
                <a:schemeClr val="dk1"/>
              </a:buClr>
              <a:buSzPts val="1200"/>
              <a:buFont typeface="Calibri"/>
              <a:buNone/>
              <a:tabLst/>
              <a:defRPr/>
            </a:pPr>
            <a:r>
              <a:rPr lang="en-US" i="1"/>
              <a:t>ACR, albumin-to-creatinine ratio; CKD, chronic kidney disease; GFR, glomerular filtration rate.</a:t>
            </a:r>
          </a:p>
          <a:p>
            <a:pPr marL="0" marR="0" lvl="0" indent="0" algn="l" rtl="0">
              <a:lnSpc>
                <a:spcPct val="100000"/>
              </a:lnSpc>
              <a:spcBef>
                <a:spcPts val="0"/>
              </a:spcBef>
              <a:spcAft>
                <a:spcPts val="0"/>
              </a:spcAft>
              <a:buClr>
                <a:schemeClr val="dk1"/>
              </a:buClr>
              <a:buSzPts val="1200"/>
              <a:buFont typeface="Calibri"/>
              <a:buNone/>
            </a:pPr>
            <a:endParaRPr/>
          </a:p>
        </p:txBody>
      </p:sp>
      <p:sp>
        <p:nvSpPr>
          <p:cNvPr id="328" name="Google Shape;328;p2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a:t>
            </a:fld>
            <a:endParaRPr/>
          </a:p>
        </p:txBody>
      </p:sp>
    </p:spTree>
    <p:extLst>
      <p:ext uri="{BB962C8B-B14F-4D97-AF65-F5344CB8AC3E}">
        <p14:creationId xmlns:p14="http://schemas.microsoft.com/office/powerpoint/2010/main" val="35217806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7" name="Google Shape;327;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0" fontAlgn="base" latinLnBrk="0" hangingPunct="0">
              <a:lnSpc>
                <a:spcPct val="100000"/>
              </a:lnSpc>
              <a:spcBef>
                <a:spcPts val="0"/>
              </a:spcBef>
              <a:spcAft>
                <a:spcPts val="0"/>
              </a:spcAft>
              <a:buClr>
                <a:schemeClr val="dk1"/>
              </a:buClr>
              <a:buSzPts val="1200"/>
              <a:buFont typeface="Calibri"/>
              <a:buNone/>
              <a:tabLst/>
              <a:defRPr/>
            </a:pPr>
            <a:r>
              <a:rPr lang="en-US" i="1"/>
              <a:t>CKD, chronic kidney disease.</a:t>
            </a:r>
          </a:p>
          <a:p>
            <a:pPr marL="0" marR="0" lvl="0" indent="0" algn="l" rtl="0">
              <a:lnSpc>
                <a:spcPct val="100000"/>
              </a:lnSpc>
              <a:spcBef>
                <a:spcPts val="0"/>
              </a:spcBef>
              <a:spcAft>
                <a:spcPts val="0"/>
              </a:spcAft>
              <a:buClr>
                <a:schemeClr val="dk1"/>
              </a:buClr>
              <a:buSzPts val="1200"/>
              <a:buFont typeface="Calibri"/>
              <a:buNone/>
            </a:pPr>
            <a:endParaRPr/>
          </a:p>
        </p:txBody>
      </p:sp>
      <p:sp>
        <p:nvSpPr>
          <p:cNvPr id="328" name="Google Shape;328;p2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8</a:t>
            </a:fld>
            <a:endParaRPr/>
          </a:p>
        </p:txBody>
      </p:sp>
    </p:spTree>
    <p:extLst>
      <p:ext uri="{BB962C8B-B14F-4D97-AF65-F5344CB8AC3E}">
        <p14:creationId xmlns:p14="http://schemas.microsoft.com/office/powerpoint/2010/main" val="8020055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AKI, acute kidney injury; CKD, chronic kidney disease; CKD-EPI, </a:t>
            </a:r>
            <a:r>
              <a:rPr lang="en-US" b="0" i="1">
                <a:solidFill>
                  <a:srgbClr val="040C28"/>
                </a:solidFill>
                <a:effectLst/>
                <a:latin typeface="Google Sans"/>
              </a:rPr>
              <a:t>Chronic Kidney Disease Epidemiology Collaboration; </a:t>
            </a:r>
            <a:r>
              <a:rPr lang="en-US" i="1"/>
              <a:t>eGFR, estimated glomerular filtration rate; KDIGO, Kidney Disease: Improving Global Outcomes; UACR, urine albumin-to-creatinine ratio.</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a:p>
        </p:txBody>
      </p:sp>
    </p:spTree>
    <p:extLst>
      <p:ext uri="{BB962C8B-B14F-4D97-AF65-F5344CB8AC3E}">
        <p14:creationId xmlns:p14="http://schemas.microsoft.com/office/powerpoint/2010/main" val="41528592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7" name="Google Shape;327;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i="1"/>
              <a:t>ACR, albumin-to-creatinine ratio; AKD, acute kidney disease; AKI, acute kidney injury; CKD, chronic kidney disease; GFR, glomerular filtration rate.</a:t>
            </a:r>
            <a:endParaRPr i="1"/>
          </a:p>
        </p:txBody>
      </p:sp>
      <p:sp>
        <p:nvSpPr>
          <p:cNvPr id="328" name="Google Shape;328;p2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10</a:t>
            </a:fld>
            <a:endParaRPr/>
          </a:p>
        </p:txBody>
      </p:sp>
    </p:spTree>
    <p:extLst>
      <p:ext uri="{BB962C8B-B14F-4D97-AF65-F5344CB8AC3E}">
        <p14:creationId xmlns:p14="http://schemas.microsoft.com/office/powerpoint/2010/main" val="29952122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a:extLst>
            <a:ext uri="{FF2B5EF4-FFF2-40B4-BE49-F238E27FC236}">
              <a16:creationId xmlns:a16="http://schemas.microsoft.com/office/drawing/2014/main" id="{87D835BA-58D0-F891-16BB-AC66817CA97A}"/>
            </a:ext>
          </a:extLst>
        </p:cNvPr>
        <p:cNvGrpSpPr/>
        <p:nvPr/>
      </p:nvGrpSpPr>
      <p:grpSpPr>
        <a:xfrm>
          <a:off x="0" y="0"/>
          <a:ext cx="0" cy="0"/>
          <a:chOff x="0" y="0"/>
          <a:chExt cx="0" cy="0"/>
        </a:xfrm>
      </p:grpSpPr>
      <p:sp>
        <p:nvSpPr>
          <p:cNvPr id="326" name="Google Shape;326;p27:notes">
            <a:extLst>
              <a:ext uri="{FF2B5EF4-FFF2-40B4-BE49-F238E27FC236}">
                <a16:creationId xmlns:a16="http://schemas.microsoft.com/office/drawing/2014/main" id="{F893EBE0-695F-5359-16C6-FC294588525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7" name="Google Shape;327;p27:notes">
            <a:extLst>
              <a:ext uri="{FF2B5EF4-FFF2-40B4-BE49-F238E27FC236}">
                <a16:creationId xmlns:a16="http://schemas.microsoft.com/office/drawing/2014/main" id="{D12C6378-21A7-960E-34CC-A5FFB31A31E5}"/>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i="1"/>
              <a:t>ACR, albumin-to-creatinine ratio; AKD, acute kidney disease; AKI, acute kidney injury; CKD, chronic kidney disease; GFR, glomerular filtration rate.</a:t>
            </a:r>
            <a:endParaRPr i="1"/>
          </a:p>
        </p:txBody>
      </p:sp>
      <p:sp>
        <p:nvSpPr>
          <p:cNvPr id="328" name="Google Shape;328;p27:notes">
            <a:extLst>
              <a:ext uri="{FF2B5EF4-FFF2-40B4-BE49-F238E27FC236}">
                <a16:creationId xmlns:a16="http://schemas.microsoft.com/office/drawing/2014/main" id="{5DE4EAC5-F85E-0153-D960-A1D19B24D379}"/>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11</a:t>
            </a:fld>
            <a:endParaRPr/>
          </a:p>
        </p:txBody>
      </p:sp>
    </p:spTree>
    <p:extLst>
      <p:ext uri="{BB962C8B-B14F-4D97-AF65-F5344CB8AC3E}">
        <p14:creationId xmlns:p14="http://schemas.microsoft.com/office/powerpoint/2010/main" val="24112360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pPr>
            <a:r>
              <a:rPr lang="en-US" i="1"/>
              <a:t>AHA, American Heart Association; CKD, chronic kidney disease; eGFR, estimated glomerular filtration rate; KFRE, Kidney Failure Risk Equation; UACR, urinary albumin-to-creatinine ratio.</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012123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BMI, body mass index; CKD, chronic kidney disease.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882300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856A85-8624-1427-DC4B-F23467D172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93C668-4DFD-5F0C-E284-7D4230F793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9CA3E3-769C-3FB1-6FDA-65487D6CA3A7}"/>
              </a:ext>
            </a:extLst>
          </p:cNvPr>
          <p:cNvSpPr>
            <a:spLocks noGrp="1"/>
          </p:cNvSpPr>
          <p:nvPr>
            <p:ph type="body" idx="1"/>
          </p:nvPr>
        </p:nvSpPr>
        <p:spPr/>
        <p:txBody>
          <a:bodyPr/>
          <a:lstStyle/>
          <a:p>
            <a:r>
              <a:rPr lang="en-US" i="1"/>
              <a:t>ACR, albumin-to-creatinine ratio; CKD, chronic kidney disease; eGFR, estimated glomerular filtration rate; GLP-1, glucagon-like peptide-1; MRA, mineralocorticoid receptor antagonist; RAAS, renin-angiotensin-aldosterone system; SGLT2, sodium-glucose cotransporter-2; T2D, type 2 diabetes.</a:t>
            </a:r>
          </a:p>
        </p:txBody>
      </p:sp>
      <p:sp>
        <p:nvSpPr>
          <p:cNvPr id="4" name="Slide Number Placeholder 3">
            <a:extLst>
              <a:ext uri="{FF2B5EF4-FFF2-40B4-BE49-F238E27FC236}">
                <a16:creationId xmlns:a16="http://schemas.microsoft.com/office/drawing/2014/main" id="{96172D54-6CED-A3EC-AC48-7EEF02BB7525}"/>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247216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a:t>A1C, glycated hemoglobin; BP, blood pressure; CKD, chronic kidney disease; SBP, systolic blood pressure.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569641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9F9A5-556D-57A7-C244-256AA089AA76}"/>
            </a:ext>
          </a:extLst>
        </p:cNvPr>
        <p:cNvGrpSpPr/>
        <p:nvPr/>
      </p:nvGrpSpPr>
      <p:grpSpPr>
        <a:xfrm>
          <a:off x="0" y="0"/>
          <a:ext cx="0" cy="0"/>
          <a:chOff x="0" y="0"/>
          <a:chExt cx="0" cy="0"/>
        </a:xfrm>
      </p:grpSpPr>
      <p:sp>
        <p:nvSpPr>
          <p:cNvPr id="6" name="Slide Image Placeholder 5">
            <a:extLst>
              <a:ext uri="{FF2B5EF4-FFF2-40B4-BE49-F238E27FC236}">
                <a16:creationId xmlns:a16="http://schemas.microsoft.com/office/drawing/2014/main" id="{95C51D1C-F0E6-05FE-CACD-16817911E860}"/>
              </a:ext>
            </a:extLst>
          </p:cNvPr>
          <p:cNvSpPr>
            <a:spLocks noGrp="1" noRot="1" noChangeAspect="1"/>
          </p:cNvSpPr>
          <p:nvPr>
            <p:ph type="sldImg"/>
          </p:nvPr>
        </p:nvSpPr>
        <p:spPr/>
      </p:sp>
      <p:sp>
        <p:nvSpPr>
          <p:cNvPr id="7" name="Notes Placeholder 6">
            <a:extLst>
              <a:ext uri="{FF2B5EF4-FFF2-40B4-BE49-F238E27FC236}">
                <a16:creationId xmlns:a16="http://schemas.microsoft.com/office/drawing/2014/main" id="{B25FBB95-F9EF-62A4-5119-6E0EE81B968C}"/>
              </a:ext>
            </a:extLst>
          </p:cNvPr>
          <p:cNvSpPr>
            <a:spLocks noGrp="1"/>
          </p:cNvSpPr>
          <p:nvPr>
            <p:ph type="body" idx="1"/>
          </p:nvPr>
        </p:nvSpPr>
        <p:spPr>
          <a:xfrm>
            <a:off x="710248" y="4459526"/>
            <a:ext cx="5681980" cy="4224814"/>
          </a:xfrm>
        </p:spPr>
        <p:txBody>
          <a:bodyPr/>
          <a:lstStyle/>
          <a:p>
            <a:pPr marL="0" indent="0">
              <a:buNone/>
            </a:pPr>
            <a:r>
              <a:rPr lang="en-GB" i="1" dirty="0">
                <a:sym typeface="Arial"/>
              </a:rPr>
              <a:t>ACEI, angiotensin-converting enzyme inhibitor; ARB, angiotensin II receptor blocker; ASCVD, atherosclerotic cardiovascular disease; BP, blood pressure; CKD, chronic kidney disease; </a:t>
            </a:r>
            <a:r>
              <a:rPr lang="en-GB" b="0" i="1" u="none" strike="noStrike" baseline="0" dirty="0"/>
              <a:t>DHP CCB, dihydropyridine calcium channel blocker; </a:t>
            </a:r>
            <a:r>
              <a:rPr lang="en-GB" i="1" dirty="0">
                <a:sym typeface="Arial"/>
              </a:rPr>
              <a:t>CV, cardiovascular; eGFR, estimated glomerular filtration rate; HTN, hypertension; MRA, mineralocorticoid receptor antagonist; </a:t>
            </a:r>
            <a:r>
              <a:rPr lang="en-GB" b="0" i="1" u="none" strike="noStrike" baseline="0" dirty="0"/>
              <a:t>RAS, renin-angiotensin system; </a:t>
            </a:r>
            <a:r>
              <a:rPr lang="en-GB" i="1" dirty="0">
                <a:sym typeface="Arial"/>
              </a:rPr>
              <a:t>SGLT2, sodium-glucose cotransporter-2.</a:t>
            </a:r>
          </a:p>
          <a:p>
            <a:pPr marL="0" lvl="0" indent="0">
              <a:spcAft>
                <a:spcPts val="0"/>
              </a:spcAft>
              <a:buClrTx/>
              <a:buNone/>
              <a:defRPr/>
            </a:pPr>
            <a:endParaRPr lang="en-GB" dirty="0">
              <a:sym typeface="Arial"/>
            </a:endParaRPr>
          </a:p>
        </p:txBody>
      </p:sp>
      <p:sp>
        <p:nvSpPr>
          <p:cNvPr id="5" name="Slide Number Placeholder 4">
            <a:extLst>
              <a:ext uri="{FF2B5EF4-FFF2-40B4-BE49-F238E27FC236}">
                <a16:creationId xmlns:a16="http://schemas.microsoft.com/office/drawing/2014/main" id="{57281086-13EF-5343-2371-527D49E2FCEA}"/>
              </a:ext>
            </a:extLst>
          </p:cNvPr>
          <p:cNvSpPr>
            <a:spLocks noGrp="1"/>
          </p:cNvSpPr>
          <p:nvPr>
            <p:ph type="sldNum" sz="quarter" idx="5"/>
          </p:nvPr>
        </p:nvSpPr>
        <p:spPr>
          <a:xfrm>
            <a:off x="4023094" y="8917422"/>
            <a:ext cx="3077739" cy="469424"/>
          </a:xfrm>
          <a:prstGeom prst="rect">
            <a:avLst/>
          </a:prstGeo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5D4ADDD-46F7-2D46-9A66-5A4079C25469}" type="slidenum">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10564959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7" name="Google Shape;327;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i="1">
                <a:sym typeface="Arial"/>
              </a:rPr>
              <a:t>eGFR, estimated glomerular filtration rate; MRA, mineralocorticoid receptor antagonists; </a:t>
            </a:r>
            <a:r>
              <a:rPr lang="en-GB" b="0" i="1" u="none" strike="noStrike" baseline="0"/>
              <a:t>RAS, renin-angiotensin system; </a:t>
            </a:r>
            <a:r>
              <a:rPr lang="en-GB" i="1">
                <a:sym typeface="Arial"/>
              </a:rPr>
              <a:t>SGLT2, sodium-glucose cotransporter-2.</a:t>
            </a:r>
            <a:endParaRPr/>
          </a:p>
        </p:txBody>
      </p:sp>
      <p:sp>
        <p:nvSpPr>
          <p:cNvPr id="328" name="Google Shape;328;p2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17</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7875836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7" name="Google Shape;327;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i="1">
                <a:sym typeface="Arial"/>
              </a:rPr>
              <a:t>ACEI, angiotensin-converting enzyme inhibitor; AKI, acute kidney injury; ARB, angiotensin II receptor blocker; eGFR, estimated glomerular filtration rate; MRA, mineralocorticoid receptor antagonists; NSAIDs, nonsteroidal anti-inflammatory drugs; </a:t>
            </a:r>
            <a:r>
              <a:rPr lang="en-GB" b="0" i="1" u="none" strike="noStrike" baseline="0"/>
              <a:t>RAS, renin-angiotensin system; </a:t>
            </a:r>
            <a:r>
              <a:rPr lang="en-GB" i="1">
                <a:sym typeface="Arial"/>
              </a:rPr>
              <a:t>SGLT2, sodium-glucose cotransporter-2.</a:t>
            </a:r>
            <a:endParaRPr/>
          </a:p>
        </p:txBody>
      </p:sp>
      <p:sp>
        <p:nvSpPr>
          <p:cNvPr id="328" name="Google Shape;328;p2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18</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42246033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7" name="Google Shape;327;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i="1">
                <a:sym typeface="Arial"/>
              </a:rPr>
              <a:t>CKD, chronic kidney disease; eGFR, estimated glomerular filtration rate; OTC, over the counter; SCr, serum creatinine. </a:t>
            </a:r>
            <a:endParaRPr/>
          </a:p>
        </p:txBody>
      </p:sp>
      <p:sp>
        <p:nvSpPr>
          <p:cNvPr id="328" name="Google Shape;328;p2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19</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0859536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7" name="Google Shape;327;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i="1">
                <a:sym typeface="Arial"/>
              </a:rPr>
              <a:t>CKD, chronic kidney disease; eGFR, estimated glomerular filtration rate; OTC, over the counter; SCr, serum creatinine. </a:t>
            </a:r>
            <a:endParaRPr/>
          </a:p>
        </p:txBody>
      </p:sp>
      <p:sp>
        <p:nvSpPr>
          <p:cNvPr id="328" name="Google Shape;328;p2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20</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7233141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7" name="Google Shape;327;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i="1"/>
              <a:t>HCP, healthcare professional.</a:t>
            </a:r>
            <a:endParaRPr i="1"/>
          </a:p>
        </p:txBody>
      </p:sp>
      <p:sp>
        <p:nvSpPr>
          <p:cNvPr id="328" name="Google Shape;328;p2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21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4521240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7" name="Google Shape;327;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a:p>
        </p:txBody>
      </p:sp>
      <p:sp>
        <p:nvSpPr>
          <p:cNvPr id="328" name="Google Shape;328;p2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22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2365096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HCP, healthcare professional.</a:t>
            </a:r>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B99ADF7-D519-4F0A-B356-2476B8F5F16B}" type="slidenum">
              <a:rPr kumimoji="0" lang="en-US" sz="12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23</a:t>
            </a:fld>
            <a:endParaRPr kumimoji="0" lang="en-US"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191262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HCP, healthcare professional; QoL, quality of life.</a:t>
            </a:r>
          </a:p>
        </p:txBody>
      </p:sp>
      <p:sp>
        <p:nvSpPr>
          <p:cNvPr id="4" name="Slide Number Placeholder 3"/>
          <p:cNvSpPr>
            <a:spLocks noGrp="1"/>
          </p:cNvSpPr>
          <p:nvPr>
            <p:ph type="sldNum" sz="quarter" idx="5"/>
          </p:nvPr>
        </p:nvSpPr>
        <p:spPr/>
        <p:txBody>
          <a:bodyPr/>
          <a:lstStyle/>
          <a:p>
            <a:fld id="{1EAD9490-DE0B-A24E-8740-CE62F1731EAA}" type="slidenum">
              <a:rPr lang="en-US" smtClean="0"/>
              <a:t>24</a:t>
            </a:fld>
            <a:endParaRPr lang="en-US"/>
          </a:p>
        </p:txBody>
      </p:sp>
    </p:spTree>
    <p:extLst>
      <p:ext uri="{BB962C8B-B14F-4D97-AF65-F5344CB8AC3E}">
        <p14:creationId xmlns:p14="http://schemas.microsoft.com/office/powerpoint/2010/main" val="12222251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7" name="Google Shape;327;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a:p>
        </p:txBody>
      </p:sp>
      <p:sp>
        <p:nvSpPr>
          <p:cNvPr id="328" name="Google Shape;328;p2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25</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4198268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7" name="Google Shape;327;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i="1">
                <a:sym typeface="Arial"/>
              </a:rPr>
              <a:t>CKD, chronic kidney disease; CV, cardiovascular; KRT, kidney replacement therapy.</a:t>
            </a:r>
            <a:endParaRPr/>
          </a:p>
        </p:txBody>
      </p:sp>
      <p:sp>
        <p:nvSpPr>
          <p:cNvPr id="328" name="Google Shape;328;p2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26</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3531705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2D7920-7616-F175-9F1D-42DD0B531B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EF4737-C365-6F55-22CA-29FC2A05A8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D3BD76-A529-ADFB-A242-8459B17A0724}"/>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a:t>ACE, angiotensin-converting enzyme; AKI, acute kidney injury; ARB, angiotensin II receptor blocker; eGFR; estimated glomerular filtration rate; RAAS, r</a:t>
            </a:r>
            <a:r>
              <a:rPr lang="en-US" b="0" i="1">
                <a:solidFill>
                  <a:srgbClr val="001D35"/>
                </a:solidFill>
                <a:effectLst/>
                <a:latin typeface="Google Sans"/>
              </a:rPr>
              <a:t>enin-angiotensin-aldosterone system; SGLT2, sodium-glucose cotransporter 2</a:t>
            </a:r>
            <a:r>
              <a:rPr lang="en-US" i="1"/>
              <a:t>.</a:t>
            </a:r>
          </a:p>
        </p:txBody>
      </p:sp>
      <p:sp>
        <p:nvSpPr>
          <p:cNvPr id="4" name="Slide Number Placeholder 3">
            <a:extLst>
              <a:ext uri="{FF2B5EF4-FFF2-40B4-BE49-F238E27FC236}">
                <a16:creationId xmlns:a16="http://schemas.microsoft.com/office/drawing/2014/main" id="{8C236510-545D-18BA-C426-05D89AF4BC8E}"/>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663346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CKD, chronic kidney disease.</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492092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CKD, chronic kidney disease.</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070100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347A33-1031-D010-B89F-B7A6FA5056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413559-812A-C3A0-89C4-FC7E95169C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6BDBBA-7E42-A0ED-AF7E-904565651C76}"/>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i="1"/>
              <a:t>CKD, chronic kidney disease; HCP, healthcare professional.</a:t>
            </a:r>
            <a:endParaRPr lang="en-US"/>
          </a:p>
        </p:txBody>
      </p:sp>
      <p:sp>
        <p:nvSpPr>
          <p:cNvPr id="4" name="Slide Number Placeholder 3">
            <a:extLst>
              <a:ext uri="{FF2B5EF4-FFF2-40B4-BE49-F238E27FC236}">
                <a16:creationId xmlns:a16="http://schemas.microsoft.com/office/drawing/2014/main" id="{023ACC6F-664E-C2F4-92ED-C64A31680308}"/>
              </a:ext>
            </a:extLst>
          </p:cNvPr>
          <p:cNvSpPr>
            <a:spLocks noGrp="1"/>
          </p:cNvSpPr>
          <p:nvPr>
            <p:ph type="sldNum" sz="quarter" idx="5"/>
          </p:nvPr>
        </p:nvSpPr>
        <p:spPr/>
        <p:txBody>
          <a:bodyPr/>
          <a:lstStyle/>
          <a:p>
            <a:pPr>
              <a:defRPr/>
            </a:pPr>
            <a:fld id="{2FB72F01-6714-4A31-8C22-8E0F1B091B56}" type="slidenum">
              <a:rPr lang="en-US" altLang="en-US" smtClean="0"/>
              <a:pPr>
                <a:defRPr/>
              </a:pPr>
              <a:t>30</a:t>
            </a:fld>
            <a:endParaRPr lang="en-US" altLang="en-US"/>
          </a:p>
        </p:txBody>
      </p:sp>
    </p:spTree>
    <p:extLst>
      <p:ext uri="{BB962C8B-B14F-4D97-AF65-F5344CB8AC3E}">
        <p14:creationId xmlns:p14="http://schemas.microsoft.com/office/powerpoint/2010/main" val="9910864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CKD, chronic kidney disease.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dirty="0"/>
          </a:p>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E11ECE-6799-44AD-B890-52D5E6EB768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11948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pPr>
            <a:r>
              <a:rPr lang="en-US" i="1"/>
              <a:t>CKD, chronic kidney disease; CKD-EPI, Chronic Kidney Disease Epidemiology Collaboration; eGFR, estimated glomerular filtration rate; HCP, healthcare professional; KDIGO, </a:t>
            </a:r>
            <a:r>
              <a:rPr lang="en-US" b="0" i="1">
                <a:solidFill>
                  <a:srgbClr val="040C28"/>
                </a:solidFill>
                <a:effectLst/>
                <a:latin typeface="Google Sans"/>
              </a:rPr>
              <a:t>Kidney Disease: Improving Global Outcomes;</a:t>
            </a:r>
            <a:r>
              <a:rPr lang="en-US" i="1"/>
              <a:t> KFRE, Kidney Failure Risk Equation.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32</a:t>
            </a:fld>
            <a:endParaRPr lang="en-US" altLang="en-US"/>
          </a:p>
        </p:txBody>
      </p:sp>
    </p:spTree>
    <p:extLst>
      <p:ext uri="{BB962C8B-B14F-4D97-AF65-F5344CB8AC3E}">
        <p14:creationId xmlns:p14="http://schemas.microsoft.com/office/powerpoint/2010/main" val="35043746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pPr>
            <a:r>
              <a:rPr lang="en-US" i="1"/>
              <a:t>CKD, chronic kidney disease; eGFR, estimated glomerular filtration rate; EHR, electronic health record; HCP, healthcare professional; KDIGO, </a:t>
            </a:r>
            <a:r>
              <a:rPr lang="en-US" b="0" i="1">
                <a:solidFill>
                  <a:srgbClr val="040C28"/>
                </a:solidFill>
                <a:effectLst/>
                <a:latin typeface="Google Sans"/>
              </a:rPr>
              <a:t>Kidney Disease: Improving Global Outcomes; </a:t>
            </a:r>
            <a:r>
              <a:rPr lang="en-US" i="1"/>
              <a:t>KFRE, Kidney Failure Risk Equation.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33</a:t>
            </a:fld>
            <a:endParaRPr lang="en-US" altLang="en-US"/>
          </a:p>
        </p:txBody>
      </p:sp>
    </p:spTree>
    <p:extLst>
      <p:ext uri="{BB962C8B-B14F-4D97-AF65-F5344CB8AC3E}">
        <p14:creationId xmlns:p14="http://schemas.microsoft.com/office/powerpoint/2010/main" val="35481953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7D37EE-B72E-A08B-C2B0-C5E3CEF244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812259-29D1-A1C2-EB17-16BAA09FFC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0D44B5-DF15-BD01-C29F-76E673CCC7A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BC9766F-51DA-158C-4A8A-CB13F41BD167}"/>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7778768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7D37EE-B72E-A08B-C2B0-C5E3CEF244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812259-29D1-A1C2-EB17-16BAA09FFC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0D44B5-DF15-BD01-C29F-76E673CCC7AB}"/>
              </a:ext>
            </a:extLst>
          </p:cNvPr>
          <p:cNvSpPr>
            <a:spLocks noGrp="1"/>
          </p:cNvSpPr>
          <p:nvPr>
            <p:ph type="body" idx="1"/>
          </p:nvPr>
        </p:nvSpPr>
        <p:spPr/>
        <p:txBody>
          <a:bodyPr/>
          <a:lstStyle/>
          <a:p>
            <a:r>
              <a:rPr lang="en-US" i="1"/>
              <a:t>KDIGO, Kidney Disease: Improving Global Outcomes.</a:t>
            </a:r>
          </a:p>
        </p:txBody>
      </p:sp>
      <p:sp>
        <p:nvSpPr>
          <p:cNvPr id="4" name="Slide Number Placeholder 3">
            <a:extLst>
              <a:ext uri="{FF2B5EF4-FFF2-40B4-BE49-F238E27FC236}">
                <a16:creationId xmlns:a16="http://schemas.microsoft.com/office/drawing/2014/main" id="{FBC9766F-51DA-158C-4A8A-CB13F41BD167}"/>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6047912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36</a:t>
            </a:fld>
            <a:endParaRPr lang="en-US" altLang="en-US"/>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39656054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3A659D-6BF1-8E0D-2D7B-19BCEFEA43F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335B2744-BE30-7F59-641C-E8EE271BFEC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061F54A-476D-1E85-D460-3390FD4976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16"/>
        <p:cNvGrpSpPr/>
        <p:nvPr/>
      </p:nvGrpSpPr>
      <p:grpSpPr>
        <a:xfrm>
          <a:off x="0" y="0"/>
          <a:ext cx="0" cy="0"/>
          <a:chOff x="0" y="0"/>
          <a:chExt cx="0" cy="0"/>
        </a:xfrm>
      </p:grpSpPr>
      <p:pic>
        <p:nvPicPr>
          <p:cNvPr id="17" name="Google Shape;17;p3"/>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1"/>
            <a:ext cx="12192000" cy="266699"/>
          </a:xfrm>
          <a:prstGeom prst="rect">
            <a:avLst/>
          </a:prstGeom>
          <a:noFill/>
          <a:ln>
            <a:noFill/>
          </a:ln>
        </p:spPr>
      </p:pic>
      <p:pic>
        <p:nvPicPr>
          <p:cNvPr id="18" name="Google Shape;18;p3"/>
          <p:cNvPicPr preferRelativeResize="0"/>
          <p:nvPr/>
        </p:nvPicPr>
        <p:blipFill rotWithShape="1">
          <a:blip r:embed="rId3" cstate="screen">
            <a:alphaModFix/>
            <a:extLst>
              <a:ext uri="{28A0092B-C50C-407E-A947-70E740481C1C}">
                <a14:useLocalDpi xmlns:a14="http://schemas.microsoft.com/office/drawing/2010/main"/>
              </a:ext>
            </a:extLst>
          </a:blip>
          <a:srcRect l="8971" t="13758" r="12597" b="10001"/>
          <a:stretch/>
        </p:blipFill>
        <p:spPr>
          <a:xfrm>
            <a:off x="9487" y="268817"/>
            <a:ext cx="12173026" cy="6733072"/>
          </a:xfrm>
          <a:prstGeom prst="rect">
            <a:avLst/>
          </a:prstGeom>
          <a:noFill/>
          <a:ln>
            <a:noFill/>
          </a:ln>
        </p:spPr>
      </p:pic>
      <p:sp>
        <p:nvSpPr>
          <p:cNvPr id="19" name="Google Shape;19;p3"/>
          <p:cNvSpPr/>
          <p:nvPr/>
        </p:nvSpPr>
        <p:spPr>
          <a:xfrm>
            <a:off x="28461" y="266700"/>
            <a:ext cx="12173026" cy="6591300"/>
          </a:xfrm>
          <a:prstGeom prst="rect">
            <a:avLst/>
          </a:prstGeom>
          <a:solidFill>
            <a:schemeClr val="lt1">
              <a:alpha val="89411"/>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0" name="Google Shape;20;p3"/>
          <p:cNvSpPr/>
          <p:nvPr/>
        </p:nvSpPr>
        <p:spPr>
          <a:xfrm>
            <a:off x="0" y="6472484"/>
            <a:ext cx="12192000" cy="38551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21" name="Google Shape;21;p3" descr="KDIGO Logo - transparent.png"/>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11395476" y="6171322"/>
            <a:ext cx="669524" cy="602322"/>
          </a:xfrm>
          <a:prstGeom prst="rect">
            <a:avLst/>
          </a:prstGeom>
          <a:noFill/>
          <a:ln>
            <a:noFill/>
          </a:ln>
        </p:spPr>
      </p:pic>
      <p:sp>
        <p:nvSpPr>
          <p:cNvPr id="22" name="Google Shape;22;p3"/>
          <p:cNvSpPr txBox="1">
            <a:spLocks noGrp="1"/>
          </p:cNvSpPr>
          <p:nvPr>
            <p:ph type="ctrTitle" hasCustomPrompt="1"/>
          </p:nvPr>
        </p:nvSpPr>
        <p:spPr>
          <a:xfrm>
            <a:off x="304800" y="309330"/>
            <a:ext cx="11090676" cy="769441"/>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4400"/>
              <a:buFont typeface="Arial"/>
              <a:buNone/>
              <a:defRPr sz="4400" b="0" i="0" u="none" strike="noStrike" cap="small" baseline="0">
                <a:solidFill>
                  <a:schemeClr val="dk1"/>
                </a:solidFill>
                <a:latin typeface="Malgun Gothic" panose="020B0503020000020004" pitchFamily="34" charset="-127"/>
                <a:ea typeface="Malgun Gothic" panose="020B0503020000020004" pitchFamily="34" charset="-127"/>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a:latin typeface="Malgun Gothic" panose="020B0503020000020004" pitchFamily="34" charset="-127"/>
                <a:ea typeface="Malgun Gothic" panose="020B0503020000020004" pitchFamily="34" charset="-127"/>
              </a:rPr>
              <a:t>Header</a:t>
            </a:r>
            <a:endParaRPr/>
          </a:p>
        </p:txBody>
      </p:sp>
      <p:sp>
        <p:nvSpPr>
          <p:cNvPr id="23" name="Google Shape;23;p3"/>
          <p:cNvSpPr txBox="1">
            <a:spLocks noGrp="1"/>
          </p:cNvSpPr>
          <p:nvPr>
            <p:ph type="subTitle" idx="1" hasCustomPrompt="1"/>
          </p:nvPr>
        </p:nvSpPr>
        <p:spPr>
          <a:xfrm>
            <a:off x="304800" y="1510563"/>
            <a:ext cx="11090676" cy="690562"/>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2"/>
              </a:buClr>
              <a:buSzPts val="2400"/>
              <a:buFont typeface="Arial"/>
              <a:buChar char="•"/>
              <a:defRPr sz="2400" b="0" i="0" u="none" strike="noStrike" cap="none">
                <a:solidFill>
                  <a:schemeClr val="dk2"/>
                </a:solidFill>
                <a:latin typeface="Malgun Gothic" panose="020B0503020000020004" pitchFamily="34" charset="-127"/>
                <a:ea typeface="Malgun Gothic" panose="020B0503020000020004" pitchFamily="34" charset="-127"/>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r>
              <a:rPr lang="en-US"/>
              <a:t> Text</a:t>
            </a:r>
            <a:endParaRPr/>
          </a:p>
        </p:txBody>
      </p:sp>
    </p:spTree>
    <p:extLst>
      <p:ext uri="{BB962C8B-B14F-4D97-AF65-F5344CB8AC3E}">
        <p14:creationId xmlns:p14="http://schemas.microsoft.com/office/powerpoint/2010/main" val="2478818483"/>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 id="2147484668"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2" userDrawn="1">
          <p15:clr>
            <a:srgbClr val="F26B43"/>
          </p15:clr>
        </p15:guide>
        <p15:guide id="3" orient="horz" pos="1008" userDrawn="1">
          <p15:clr>
            <a:srgbClr val="F26B43"/>
          </p15:clr>
        </p15:guide>
        <p15:guide id="4" orient="horz" pos="4128" userDrawn="1">
          <p15:clr>
            <a:srgbClr val="F26B43"/>
          </p15:clr>
        </p15:guide>
        <p15:guide id="5" orient="horz" pos="3888" userDrawn="1">
          <p15:clr>
            <a:srgbClr val="F26B43"/>
          </p15:clr>
        </p15:guide>
        <p15:guide id="6" orient="horz" pos="4032" userDrawn="1">
          <p15:clr>
            <a:srgbClr val="F26B43"/>
          </p15:clr>
        </p15:guide>
        <p15:guide id="7" pos="312" userDrawn="1">
          <p15:clr>
            <a:srgbClr val="F26B43"/>
          </p15:clr>
        </p15:guide>
        <p15:guide id="8" pos="7248" userDrawn="1">
          <p15:clr>
            <a:srgbClr val="F26B43"/>
          </p15:clr>
        </p15:guide>
        <p15:guide id="9" pos="7416"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hyperlink" Target="https://creativecommons.org/licenses/by-nc-nd/4.0/"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hyperlink" Target="https://creativecommons.org/licenses/by-nc-nd/4.0/"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creativecommons.org/licenses/by-nc-nd/4.0/"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3.xml"/><Relationship Id="rId1" Type="http://schemas.openxmlformats.org/officeDocument/2006/relationships/slideLayout" Target="../slideLayouts/slideLayout10.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hyperlink" Target="https://creativecommons.org/licenses/by-nc-nd/4.0/" TargetMode="External"/><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hyperlink" Target="https://creativecommons.org/licenses/by-nc-nd/4.0/"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hyperlink" Target="https://creativecommons.org/licenses/by-nc-nd/4.0/"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creativecommons.org/licenses/by-nc-nd/4.0/"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hyperlink" Target="https://creativecommons.org/licenses/by-nc-nd/4.0/" TargetMode="Externa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creativecommons.org/licenses/by-nc-nd/4.0/"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hyperlink" Target="https://creativecommons.org/licenses/by-nc-nd/4.0/"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0871203" cy="2057400"/>
          </a:xfrm>
        </p:spPr>
        <p:txBody>
          <a:bodyPr>
            <a:normAutofit/>
          </a:bodyPr>
          <a:lstStyle/>
          <a:p>
            <a:r>
              <a:rPr lang="en-US" altLang="en-US" sz="4000"/>
              <a:t>Steering Through Change: Adapting to New Guidelines in CKD Evaluation and Management</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35015" y="6190149"/>
            <a:ext cx="54641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a:solidFill>
                  <a:schemeClr val="bg1"/>
                </a:solidFill>
                <a:latin typeface="Calibri" panose="020F0502020204030204" pitchFamily="34" charset="0"/>
              </a:rPr>
              <a:t>This activity is supported by an independent medical educational grant from Boehringer Ingelheim Pharmaceuticals, Inc. and Eli Lilly and Company.</a:t>
            </a:r>
          </a:p>
        </p:txBody>
      </p:sp>
      <p:sp>
        <p:nvSpPr>
          <p:cNvPr id="7" name="Text Box 19">
            <a:extLst>
              <a:ext uri="{FF2B5EF4-FFF2-40B4-BE49-F238E27FC236}">
                <a16:creationId xmlns:a16="http://schemas.microsoft.com/office/drawing/2014/main" id="{7DD45807-ED90-402F-BBFD-2C736FFD6749}"/>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Font typeface="Arial" panose="020B0604020202020204" pitchFamily="34" charset="0"/>
              <a:buNone/>
            </a:pPr>
            <a:r>
              <a:rPr lang="en-US" altLang="en-US" sz="1200" b="0">
                <a:solidFill>
                  <a:schemeClr val="bg2"/>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a:t>Please feel free to use and share some or all of these slides in your noncommercial presentations to colleagues or patients</a:t>
            </a:r>
          </a:p>
          <a:p>
            <a:pPr marL="346075" indent="-346075">
              <a:buSzPts val="2400"/>
              <a:defRPr/>
            </a:pPr>
            <a:r>
              <a:rPr lang="en-US" altLang="en-US"/>
              <a:t>When using our slides, please retain the source attribution:</a:t>
            </a:r>
            <a:br>
              <a:rPr lang="en-US" altLang="en-US"/>
            </a:br>
            <a:br>
              <a:rPr lang="en-US" altLang="en-US"/>
            </a:br>
            <a:endParaRPr lang="en-US" altLang="en-US"/>
          </a:p>
          <a:p>
            <a:pPr eaLnBrk="1" hangingPunct="1">
              <a:defRPr/>
            </a:pPr>
            <a:endParaRPr lang="en-US" altLang="en-US" sz="2000"/>
          </a:p>
          <a:p>
            <a:pPr eaLnBrk="1" hangingPunct="1">
              <a:defRPr/>
            </a:pPr>
            <a:r>
              <a:rPr lang="en-GB"/>
              <a:t>These slides may not be published, posted online, or used in commercial presentations without permission. </a:t>
            </a:r>
            <a:r>
              <a:rPr lang="en-US"/>
              <a:t>Please contact </a:t>
            </a:r>
            <a:r>
              <a:rPr lang="en-US">
                <a:hlinkClick r:id="rId3"/>
              </a:rPr>
              <a:t>permissions@clinicaloptions.com</a:t>
            </a:r>
            <a:r>
              <a:rPr lang="en-US"/>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0EB3D-0F8E-A2AA-562C-66B94F79B343}"/>
              </a:ext>
            </a:extLst>
          </p:cNvPr>
          <p:cNvSpPr>
            <a:spLocks noGrp="1"/>
          </p:cNvSpPr>
          <p:nvPr>
            <p:ph type="title"/>
          </p:nvPr>
        </p:nvSpPr>
        <p:spPr/>
        <p:txBody>
          <a:bodyPr/>
          <a:lstStyle/>
          <a:p>
            <a:r>
              <a:rPr lang="en-US"/>
              <a:t>Faculty</a:t>
            </a:r>
          </a:p>
        </p:txBody>
      </p:sp>
      <p:sp>
        <p:nvSpPr>
          <p:cNvPr id="4" name="Content Placeholder 3">
            <a:extLst>
              <a:ext uri="{FF2B5EF4-FFF2-40B4-BE49-F238E27FC236}">
                <a16:creationId xmlns:a16="http://schemas.microsoft.com/office/drawing/2014/main" id="{2011564C-B5A6-467E-5F6C-D8F71E4EC885}"/>
              </a:ext>
            </a:extLst>
          </p:cNvPr>
          <p:cNvSpPr>
            <a:spLocks noGrp="1"/>
          </p:cNvSpPr>
          <p:nvPr>
            <p:ph sz="half" idx="1"/>
          </p:nvPr>
        </p:nvSpPr>
        <p:spPr>
          <a:xfrm>
            <a:off x="601820" y="1510730"/>
            <a:ext cx="5729406" cy="4678738"/>
          </a:xfrm>
        </p:spPr>
        <p:txBody>
          <a:bodyPr/>
          <a:lstStyle/>
          <a:p>
            <a:pPr marL="0" marR="0" indent="0">
              <a:buNone/>
            </a:pPr>
            <a:r>
              <a:rPr lang="en-US" b="1">
                <a:solidFill>
                  <a:schemeClr val="accent3"/>
                </a:solidFill>
              </a:rPr>
              <a:t>Mark J. Sarnak, MD, MS</a:t>
            </a:r>
            <a:br>
              <a:rPr lang="en-US"/>
            </a:br>
            <a:r>
              <a:rPr lang="en-US" sz="2600" b="0" i="0">
                <a:solidFill>
                  <a:srgbClr val="181818"/>
                </a:solidFill>
                <a:effectLst/>
                <a:latin typeface="+mn-lt"/>
              </a:rPr>
              <a:t>Chief, Division of Nephrology</a:t>
            </a:r>
            <a:br>
              <a:rPr lang="en-US" sz="2600">
                <a:latin typeface="+mn-lt"/>
              </a:rPr>
            </a:br>
            <a:r>
              <a:rPr lang="en-US" sz="2600" b="0" i="0">
                <a:solidFill>
                  <a:srgbClr val="181818"/>
                </a:solidFill>
                <a:effectLst/>
                <a:latin typeface="+mn-lt"/>
              </a:rPr>
              <a:t>Tufts Medical Center</a:t>
            </a:r>
            <a:br>
              <a:rPr lang="en-US" sz="2600">
                <a:latin typeface="+mn-lt"/>
              </a:rPr>
            </a:br>
            <a:r>
              <a:rPr lang="en-US" sz="2600" b="0" i="0">
                <a:solidFill>
                  <a:srgbClr val="181818"/>
                </a:solidFill>
                <a:effectLst/>
                <a:latin typeface="+mn-lt"/>
              </a:rPr>
              <a:t>Professor of Medicine</a:t>
            </a:r>
            <a:br>
              <a:rPr lang="en-US" sz="2600">
                <a:latin typeface="+mn-lt"/>
              </a:rPr>
            </a:br>
            <a:r>
              <a:rPr lang="en-US" sz="2600" b="0" i="0">
                <a:solidFill>
                  <a:srgbClr val="181818"/>
                </a:solidFill>
                <a:effectLst/>
                <a:latin typeface="+mn-lt"/>
              </a:rPr>
              <a:t>Tufts University School of Medicine</a:t>
            </a:r>
            <a:br>
              <a:rPr lang="en-US" sz="2600">
                <a:latin typeface="+mn-lt"/>
              </a:rPr>
            </a:br>
            <a:r>
              <a:rPr lang="en-US" sz="2600" b="0" i="0">
                <a:solidFill>
                  <a:srgbClr val="181818"/>
                </a:solidFill>
                <a:effectLst/>
                <a:latin typeface="+mn-lt"/>
              </a:rPr>
              <a:t>Boston, Massachusetts</a:t>
            </a:r>
            <a:br>
              <a:rPr lang="en-US" sz="2600" b="0" i="0">
                <a:solidFill>
                  <a:srgbClr val="181818"/>
                </a:solidFill>
                <a:effectLst/>
                <a:highlight>
                  <a:srgbClr val="FFFFFF"/>
                </a:highlight>
                <a:latin typeface="-apple-system"/>
              </a:rPr>
            </a:br>
            <a:endParaRPr lang="en-US" sz="2600">
              <a:latin typeface="+mn-lt"/>
            </a:endParaRPr>
          </a:p>
        </p:txBody>
      </p:sp>
    </p:spTree>
    <p:extLst>
      <p:ext uri="{BB962C8B-B14F-4D97-AF65-F5344CB8AC3E}">
        <p14:creationId xmlns:p14="http://schemas.microsoft.com/office/powerpoint/2010/main" val="15776465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a:latin typeface="Calibri"/>
                <a:ea typeface="Calibri"/>
                <a:cs typeface="Calibri"/>
              </a:rPr>
              <a:t>Faculty Disclosures</a:t>
            </a:r>
          </a:p>
        </p:txBody>
      </p:sp>
      <p:sp>
        <p:nvSpPr>
          <p:cNvPr id="29699" name="Rectangle 3">
            <a:extLst>
              <a:ext uri="{FF2B5EF4-FFF2-40B4-BE49-F238E27FC236}">
                <a16:creationId xmlns:a16="http://schemas.microsoft.com/office/drawing/2014/main" id="{7D52C64A-4927-4244-A7E7-691A8181C3E6}"/>
              </a:ext>
            </a:extLst>
          </p:cNvPr>
          <p:cNvSpPr>
            <a:spLocks noGrp="1" noChangeArrowheads="1"/>
          </p:cNvSpPr>
          <p:nvPr>
            <p:ph idx="1"/>
          </p:nvPr>
        </p:nvSpPr>
        <p:spPr/>
        <p:txBody>
          <a:bodyPr rtlCol="0">
            <a:normAutofit/>
          </a:bodyPr>
          <a:lstStyle/>
          <a:p>
            <a:pPr marL="0" indent="0">
              <a:buClr>
                <a:schemeClr val="accent6"/>
              </a:buClr>
              <a:buNone/>
              <a:defRPr/>
            </a:pPr>
            <a:r>
              <a:rPr lang="en-US"/>
              <a:t>The </a:t>
            </a:r>
            <a:r>
              <a:rPr lang="en-US" b="1" i="1"/>
              <a:t>faculty</a:t>
            </a:r>
            <a:r>
              <a:rPr lang="en-US"/>
              <a:t> reported the following financial relationships or relationships to products or devices they or their spouse/life partner have with commercial interests related to the content of this CME/CE activity:</a:t>
            </a:r>
            <a:endParaRPr lang="en-US" sz="1800" b="1">
              <a:effectLst/>
              <a:latin typeface="Calibri" panose="020F0502020204030204" pitchFamily="34" charset="0"/>
              <a:ea typeface="Calibri" panose="020F0502020204030204" pitchFamily="34" charset="0"/>
            </a:endParaRPr>
          </a:p>
          <a:p>
            <a:pPr marL="0" indent="0">
              <a:buNone/>
            </a:pPr>
            <a:r>
              <a:rPr lang="en-US" b="1">
                <a:solidFill>
                  <a:schemeClr val="accent3"/>
                </a:solidFill>
                <a:latin typeface="Calibri"/>
                <a:cs typeface="Calibri"/>
              </a:rPr>
              <a:t>Mark J. Sarnak, MD, MS:</a:t>
            </a:r>
            <a:r>
              <a:rPr lang="en-US" sz="1800" b="1">
                <a:effectLst/>
                <a:latin typeface="Calibri"/>
                <a:ea typeface="Calibri"/>
                <a:cs typeface="Calibri"/>
              </a:rPr>
              <a:t> </a:t>
            </a:r>
            <a:r>
              <a:rPr lang="en-US" i="1">
                <a:latin typeface="Calibri"/>
                <a:ea typeface="Calibri"/>
                <a:cs typeface="Calibri"/>
              </a:rPr>
              <a:t>consultant/advisor/speaker: </a:t>
            </a:r>
            <a:r>
              <a:rPr lang="en-US">
                <a:latin typeface="Calibri"/>
                <a:ea typeface="Calibri"/>
                <a:cs typeface="Calibri"/>
              </a:rPr>
              <a:t>Akebia</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76B62-5121-17DF-0EE8-197BC8BA2D02}"/>
              </a:ext>
            </a:extLst>
          </p:cNvPr>
          <p:cNvSpPr>
            <a:spLocks noGrp="1"/>
          </p:cNvSpPr>
          <p:nvPr>
            <p:ph type="title"/>
          </p:nvPr>
        </p:nvSpPr>
        <p:spPr/>
        <p:txBody>
          <a:bodyPr/>
          <a:lstStyle/>
          <a:p>
            <a:r>
              <a:rPr lang="en-US"/>
              <a:t>Learning Objectives</a:t>
            </a:r>
          </a:p>
        </p:txBody>
      </p:sp>
      <p:sp>
        <p:nvSpPr>
          <p:cNvPr id="3" name="Content Placeholder 2">
            <a:extLst>
              <a:ext uri="{FF2B5EF4-FFF2-40B4-BE49-F238E27FC236}">
                <a16:creationId xmlns:a16="http://schemas.microsoft.com/office/drawing/2014/main" id="{5401E71B-EA3F-77F8-4291-43F644FA602C}"/>
              </a:ext>
            </a:extLst>
          </p:cNvPr>
          <p:cNvSpPr>
            <a:spLocks noGrp="1"/>
          </p:cNvSpPr>
          <p:nvPr>
            <p:ph idx="1"/>
          </p:nvPr>
        </p:nvSpPr>
        <p:spPr/>
        <p:txBody>
          <a:bodyPr/>
          <a:lstStyle/>
          <a:p>
            <a:pPr marR="0" lvl="0"/>
            <a:r>
              <a:rPr lang="en-US">
                <a:solidFill>
                  <a:srgbClr val="000000"/>
                </a:solidFill>
                <a:effectLst/>
                <a:latin typeface="Calibri" panose="020F0502020204030204" pitchFamily="34" charset="0"/>
                <a:ea typeface="Calibri" panose="020F0502020204030204" pitchFamily="34" charset="0"/>
                <a:cs typeface="Calibri" panose="020F0502020204030204" pitchFamily="34" charset="0"/>
              </a:rPr>
              <a:t>Apply the latest recommendations for early screening and detection of CKD as a model for multidisciplinary collaboration to prevent cardiovascular and </a:t>
            </a:r>
            <a:r>
              <a:rPr lang="en-US">
                <a:solidFill>
                  <a:srgbClr val="000000"/>
                </a:solidFill>
                <a:ea typeface="Calibri" panose="020F0502020204030204" pitchFamily="34" charset="0"/>
                <a:cs typeface="Calibri" panose="020F0502020204030204" pitchFamily="34" charset="0"/>
              </a:rPr>
              <a:t>kidney</a:t>
            </a:r>
            <a:r>
              <a:rPr lang="en-US">
                <a:solidFill>
                  <a:srgbClr val="000000"/>
                </a:solidFill>
                <a:effectLst/>
                <a:latin typeface="Calibri" panose="020F0502020204030204" pitchFamily="34" charset="0"/>
                <a:ea typeface="Calibri" panose="020F0502020204030204" pitchFamily="34" charset="0"/>
                <a:cs typeface="Calibri" panose="020F0502020204030204" pitchFamily="34" charset="0"/>
              </a:rPr>
              <a:t> events</a:t>
            </a:r>
            <a:endParaRPr lang="en-US">
              <a:effectLst/>
              <a:latin typeface="Calibri" panose="020F0502020204030204" pitchFamily="34" charset="0"/>
              <a:ea typeface="Calibri" panose="020F0502020204030204" pitchFamily="34" charset="0"/>
              <a:cs typeface="Times New Roman" panose="02020603050405020304" pitchFamily="18" charset="0"/>
            </a:endParaRPr>
          </a:p>
          <a:p>
            <a:pPr marR="0" lvl="0"/>
            <a:r>
              <a:rPr lang="en-US">
                <a:solidFill>
                  <a:srgbClr val="000000"/>
                </a:solidFill>
                <a:effectLst/>
                <a:latin typeface="Calibri" panose="020F0502020204030204" pitchFamily="34" charset="0"/>
                <a:ea typeface="Calibri" panose="020F0502020204030204" pitchFamily="34" charset="0"/>
                <a:cs typeface="Calibri" panose="020F0502020204030204" pitchFamily="34" charset="0"/>
              </a:rPr>
              <a:t>Personalize treatment recommendations for kidney and cardiovascular risk reductions tailored to individual patient needs and preferences</a:t>
            </a:r>
            <a:endParaRPr lang="en-US">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763916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3765D-58ED-890E-08E3-3D2EC7674AA0}"/>
              </a:ext>
            </a:extLst>
          </p:cNvPr>
          <p:cNvSpPr>
            <a:spLocks noGrp="1"/>
          </p:cNvSpPr>
          <p:nvPr>
            <p:ph type="title"/>
          </p:nvPr>
        </p:nvSpPr>
        <p:spPr/>
        <p:txBody>
          <a:bodyPr/>
          <a:lstStyle/>
          <a:p>
            <a:br>
              <a:rPr lang="en-US" b="1"/>
            </a:br>
            <a:r>
              <a:rPr lang="en-US" b="1"/>
              <a:t>CKD Overview</a:t>
            </a:r>
            <a:br>
              <a:rPr lang="en-US" b="1"/>
            </a:br>
            <a:endParaRPr lang="en-US"/>
          </a:p>
        </p:txBody>
      </p:sp>
      <p:sp>
        <p:nvSpPr>
          <p:cNvPr id="3" name="Content Placeholder 2">
            <a:extLst>
              <a:ext uri="{FF2B5EF4-FFF2-40B4-BE49-F238E27FC236}">
                <a16:creationId xmlns:a16="http://schemas.microsoft.com/office/drawing/2014/main" id="{12BBF540-07D0-4A40-15D8-91E157B7A8F2}"/>
              </a:ext>
            </a:extLst>
          </p:cNvPr>
          <p:cNvSpPr>
            <a:spLocks noGrp="1"/>
          </p:cNvSpPr>
          <p:nvPr>
            <p:ph idx="1"/>
          </p:nvPr>
        </p:nvSpPr>
        <p:spPr/>
        <p:txBody>
          <a:bodyPr/>
          <a:lstStyle/>
          <a:p>
            <a:r>
              <a:rPr lang="en-US"/>
              <a:t>Abnormal kidney structure/function lasting ≥3 mo</a:t>
            </a:r>
          </a:p>
          <a:p>
            <a:r>
              <a:rPr lang="en-US"/>
              <a:t>Affects 15%-20% of adults worldwide (&gt;800 million people) </a:t>
            </a:r>
          </a:p>
          <a:p>
            <a:pPr lvl="1">
              <a:buFont typeface="Calibri" panose="020F0502020204030204" pitchFamily="34" charset="0"/>
              <a:buChar char="‒"/>
            </a:pPr>
            <a:r>
              <a:rPr lang="en-US"/>
              <a:t>Impacts 37 million Americans</a:t>
            </a:r>
          </a:p>
          <a:p>
            <a:r>
              <a:rPr lang="en-US"/>
              <a:t>High association with cardiovascular disease, heart failure, and progression to kidney failure</a:t>
            </a:r>
          </a:p>
          <a:p>
            <a:r>
              <a:rPr lang="en-US"/>
              <a:t>Often asymptomatic in early stages, contributing to underdiagnosis </a:t>
            </a:r>
          </a:p>
          <a:p>
            <a:r>
              <a:rPr lang="en-US"/>
              <a:t>Rising prevalence necessitates early detection and intervention </a:t>
            </a:r>
          </a:p>
          <a:p>
            <a:endParaRPr lang="en-US"/>
          </a:p>
        </p:txBody>
      </p:sp>
      <p:sp>
        <p:nvSpPr>
          <p:cNvPr id="4" name="Text Box 11">
            <a:extLst>
              <a:ext uri="{FF2B5EF4-FFF2-40B4-BE49-F238E27FC236}">
                <a16:creationId xmlns:a16="http://schemas.microsoft.com/office/drawing/2014/main" id="{B3B9EE47-9D8C-5CF6-896F-0D67FE92A64B}"/>
              </a:ext>
            </a:extLst>
          </p:cNvPr>
          <p:cNvSpPr txBox="1">
            <a:spLocks noChangeArrowheads="1"/>
          </p:cNvSpPr>
          <p:nvPr/>
        </p:nvSpPr>
        <p:spPr bwMode="auto">
          <a:xfrm>
            <a:off x="414339" y="6176360"/>
            <a:ext cx="560631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Chawla. Kidney Int. 2012;82:516. Matsushita. Nat Rev Nephrol. 2022;18:696. Navaneethan. Am J Kidney Dis. 2024;S0272-6386(24)00977-6.</a:t>
            </a:r>
          </a:p>
        </p:txBody>
      </p:sp>
    </p:spTree>
    <p:extLst>
      <p:ext uri="{BB962C8B-B14F-4D97-AF65-F5344CB8AC3E}">
        <p14:creationId xmlns:p14="http://schemas.microsoft.com/office/powerpoint/2010/main" val="26973361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p37"/>
          <p:cNvSpPr txBox="1">
            <a:spLocks noGrp="1"/>
          </p:cNvSpPr>
          <p:nvPr>
            <p:ph type="title"/>
          </p:nvPr>
        </p:nvSpPr>
        <p:spPr>
          <a:noFill/>
          <a:ln>
            <a:noFill/>
          </a:ln>
        </p:spPr>
        <p:txBody>
          <a:bodyPr spcFirstLastPara="1" wrap="square" lIns="91425" tIns="45700" rIns="91425" bIns="45700" anchor="ctr" anchorCtr="0">
            <a:noAutofit/>
          </a:bodyPr>
          <a:lstStyle/>
          <a:p>
            <a:pPr lvl="0"/>
            <a:r>
              <a:rPr lang="en-US"/>
              <a:t>Definition of CKD</a:t>
            </a:r>
          </a:p>
        </p:txBody>
      </p:sp>
      <p:sp>
        <p:nvSpPr>
          <p:cNvPr id="5" name="Content Placeholder 4">
            <a:extLst>
              <a:ext uri="{FF2B5EF4-FFF2-40B4-BE49-F238E27FC236}">
                <a16:creationId xmlns:a16="http://schemas.microsoft.com/office/drawing/2014/main" id="{A35982F5-C093-6BC0-3FE7-8B32AD5199BF}"/>
              </a:ext>
            </a:extLst>
          </p:cNvPr>
          <p:cNvSpPr>
            <a:spLocks noGrp="1"/>
          </p:cNvSpPr>
          <p:nvPr>
            <p:ph idx="1"/>
          </p:nvPr>
        </p:nvSpPr>
        <p:spPr/>
        <p:txBody>
          <a:bodyPr/>
          <a:lstStyle/>
          <a:p>
            <a:pPr lvl="0"/>
            <a:r>
              <a:rPr lang="en-US" sz="2600">
                <a:sym typeface="Calibri"/>
              </a:rPr>
              <a:t>CKD is defined as abnormal kidney structure or function present for more than 3 </a:t>
            </a:r>
            <a:r>
              <a:rPr lang="en-US" sz="2600" err="1">
                <a:sym typeface="Calibri"/>
              </a:rPr>
              <a:t>mo</a:t>
            </a:r>
            <a:r>
              <a:rPr lang="en-US" sz="2600">
                <a:sym typeface="Calibri"/>
              </a:rPr>
              <a:t> with health implications </a:t>
            </a:r>
          </a:p>
          <a:p>
            <a:pPr lvl="0"/>
            <a:r>
              <a:rPr lang="en-US" sz="2600">
                <a:sym typeface="Calibri"/>
              </a:rPr>
              <a:t>The definition includes many different markers of kidney damage, not just decreased GFR and ACR </a:t>
            </a:r>
          </a:p>
          <a:p>
            <a:pPr lvl="0"/>
            <a:r>
              <a:rPr lang="en-US" sz="2600">
                <a:sym typeface="Calibri"/>
              </a:rPr>
              <a:t>The cause of CKD should be actively sought</a:t>
            </a:r>
          </a:p>
          <a:p>
            <a:pPr lvl="0"/>
            <a:r>
              <a:rPr lang="en-US" sz="2600">
                <a:sym typeface="Calibri"/>
              </a:rPr>
              <a:t>CKD is classified according to </a:t>
            </a:r>
            <a:r>
              <a:rPr lang="en-US" sz="2600"/>
              <a:t>cause, GFR category, and albuminuria category </a:t>
            </a:r>
            <a:r>
              <a:rPr lang="en-US" sz="2600">
                <a:sym typeface="Calibri"/>
              </a:rPr>
              <a:t>to establish severity and guide the type and timing of interventions</a:t>
            </a:r>
            <a:endParaRPr lang="en-US" sz="2600"/>
          </a:p>
        </p:txBody>
      </p:sp>
      <p:sp>
        <p:nvSpPr>
          <p:cNvPr id="11" name="Text Box 11">
            <a:extLst>
              <a:ext uri="{FF2B5EF4-FFF2-40B4-BE49-F238E27FC236}">
                <a16:creationId xmlns:a16="http://schemas.microsoft.com/office/drawing/2014/main" id="{358ECD3A-97E7-BD7A-B45B-7D944F796E0F}"/>
              </a:ext>
            </a:extLst>
          </p:cNvPr>
          <p:cNvSpPr txBox="1">
            <a:spLocks noChangeArrowheads="1"/>
          </p:cNvSpPr>
          <p:nvPr/>
        </p:nvSpPr>
        <p:spPr bwMode="auto">
          <a:xfrm>
            <a:off x="401087" y="6355714"/>
            <a:ext cx="76562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FontTx/>
              <a:buNone/>
            </a:pPr>
            <a:r>
              <a:rPr lang="en-US" altLang="en-US" sz="1200" b="0">
                <a:solidFill>
                  <a:srgbClr val="455560"/>
                </a:solidFill>
                <a:latin typeface="Calibri"/>
                <a:ea typeface="Calibri"/>
                <a:cs typeface="Arial"/>
              </a:rPr>
              <a:t>Chen. JAMA. 2019;322:1294. KDIGO CKD Work Group. Kidney Int. 2024;105:S117. </a:t>
            </a:r>
          </a:p>
        </p:txBody>
      </p:sp>
    </p:spTree>
    <p:extLst>
      <p:ext uri="{BB962C8B-B14F-4D97-AF65-F5344CB8AC3E}">
        <p14:creationId xmlns:p14="http://schemas.microsoft.com/office/powerpoint/2010/main" val="17754234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p37"/>
          <p:cNvSpPr txBox="1">
            <a:spLocks noGrp="1"/>
          </p:cNvSpPr>
          <p:nvPr>
            <p:ph type="title"/>
          </p:nvPr>
        </p:nvSpPr>
        <p:spPr>
          <a:xfrm>
            <a:off x="609759" y="238127"/>
            <a:ext cx="10872444" cy="1103313"/>
          </a:xfrm>
          <a:noFill/>
          <a:ln>
            <a:noFill/>
          </a:ln>
        </p:spPr>
        <p:txBody>
          <a:bodyPr spcFirstLastPara="1" wrap="square" lIns="91425" tIns="45700" rIns="91425" bIns="45700" anchor="ctr" anchorCtr="0">
            <a:noAutofit/>
          </a:bodyPr>
          <a:lstStyle/>
          <a:p>
            <a:pPr lvl="0"/>
            <a:r>
              <a:rPr lang="en-US"/>
              <a:t>Definition of CKD</a:t>
            </a:r>
          </a:p>
        </p:txBody>
      </p:sp>
      <p:pic>
        <p:nvPicPr>
          <p:cNvPr id="4" name="Picture 3" descr="A diagram of a person's body&#10;&#10;Description automatically generated">
            <a:extLst>
              <a:ext uri="{FF2B5EF4-FFF2-40B4-BE49-F238E27FC236}">
                <a16:creationId xmlns:a16="http://schemas.microsoft.com/office/drawing/2014/main" id="{20096818-9D73-D921-CE48-1370CD93D00C}"/>
              </a:ext>
            </a:extLst>
          </p:cNvPr>
          <p:cNvPicPr>
            <a:picLocks noChangeAspect="1"/>
          </p:cNvPicPr>
          <p:nvPr/>
        </p:nvPicPr>
        <p:blipFill>
          <a:blip r:embed="rId3"/>
          <a:stretch>
            <a:fillRect/>
          </a:stretch>
        </p:blipFill>
        <p:spPr>
          <a:xfrm>
            <a:off x="3532123" y="1343141"/>
            <a:ext cx="5211139" cy="4856602"/>
          </a:xfrm>
          <a:prstGeom prst="rect">
            <a:avLst/>
          </a:prstGeom>
        </p:spPr>
      </p:pic>
      <p:sp>
        <p:nvSpPr>
          <p:cNvPr id="11" name="Text Box 11">
            <a:extLst>
              <a:ext uri="{FF2B5EF4-FFF2-40B4-BE49-F238E27FC236}">
                <a16:creationId xmlns:a16="http://schemas.microsoft.com/office/drawing/2014/main" id="{358ECD3A-97E7-BD7A-B45B-7D944F796E0F}"/>
              </a:ext>
            </a:extLst>
          </p:cNvPr>
          <p:cNvSpPr txBox="1">
            <a:spLocks noChangeArrowheads="1"/>
          </p:cNvSpPr>
          <p:nvPr/>
        </p:nvSpPr>
        <p:spPr bwMode="auto">
          <a:xfrm>
            <a:off x="401087" y="6355714"/>
            <a:ext cx="76562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FontTx/>
              <a:buNone/>
            </a:pPr>
            <a:r>
              <a:rPr lang="en-US" altLang="en-US" sz="1200" b="0">
                <a:solidFill>
                  <a:srgbClr val="455560"/>
                </a:solidFill>
                <a:latin typeface="Calibri"/>
                <a:ea typeface="Calibri"/>
                <a:cs typeface="Arial"/>
              </a:rPr>
              <a:t> KDIGO CKD Work Group. Kidney Int. 2024;105:S117. </a:t>
            </a:r>
            <a:r>
              <a:rPr lang="en-US" altLang="en-US" sz="1200" b="0">
                <a:solidFill>
                  <a:srgbClr val="455560"/>
                </a:solidFill>
                <a:latin typeface="Calibri"/>
                <a:ea typeface="Calibri"/>
                <a:cs typeface="Arial"/>
                <a:hlinkClick r:id="rId4"/>
              </a:rPr>
              <a:t>CC BY-NC-ND 4.0</a:t>
            </a:r>
            <a:r>
              <a:rPr lang="en-US" altLang="en-US" sz="1200" b="0">
                <a:solidFill>
                  <a:srgbClr val="455560"/>
                </a:solidFill>
                <a:latin typeface="Calibri"/>
                <a:ea typeface="Calibri"/>
                <a:cs typeface="Arial"/>
              </a:rPr>
              <a:t>. No changes made.</a:t>
            </a:r>
          </a:p>
        </p:txBody>
      </p:sp>
    </p:spTree>
    <p:extLst>
      <p:ext uri="{BB962C8B-B14F-4D97-AF65-F5344CB8AC3E}">
        <p14:creationId xmlns:p14="http://schemas.microsoft.com/office/powerpoint/2010/main" val="12113066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72285-B658-1B5C-D8E0-5CF3AC4A0CF3}"/>
              </a:ext>
            </a:extLst>
          </p:cNvPr>
          <p:cNvSpPr>
            <a:spLocks noGrp="1"/>
          </p:cNvSpPr>
          <p:nvPr>
            <p:ph type="title"/>
          </p:nvPr>
        </p:nvSpPr>
        <p:spPr/>
        <p:txBody>
          <a:bodyPr/>
          <a:lstStyle/>
          <a:p>
            <a:r>
              <a:rPr lang="en-US"/>
              <a:t>Early Screening and Detection</a:t>
            </a:r>
          </a:p>
        </p:txBody>
      </p:sp>
      <p:sp>
        <p:nvSpPr>
          <p:cNvPr id="3" name="Content Placeholder 2">
            <a:extLst>
              <a:ext uri="{FF2B5EF4-FFF2-40B4-BE49-F238E27FC236}">
                <a16:creationId xmlns:a16="http://schemas.microsoft.com/office/drawing/2014/main" id="{21A35A7F-8E77-B322-4413-B5EF40763597}"/>
              </a:ext>
            </a:extLst>
          </p:cNvPr>
          <p:cNvSpPr>
            <a:spLocks noGrp="1"/>
          </p:cNvSpPr>
          <p:nvPr>
            <p:ph sz="half" idx="1"/>
          </p:nvPr>
        </p:nvSpPr>
        <p:spPr>
          <a:xfrm>
            <a:off x="601820" y="1510730"/>
            <a:ext cx="5361658" cy="4678738"/>
          </a:xfrm>
        </p:spPr>
        <p:txBody>
          <a:bodyPr/>
          <a:lstStyle/>
          <a:p>
            <a:pPr marL="0" indent="0">
              <a:buNone/>
            </a:pPr>
            <a:r>
              <a:rPr lang="en-US" b="1"/>
              <a:t>KDIGO 2024 Recommendations</a:t>
            </a:r>
          </a:p>
          <a:p>
            <a:r>
              <a:rPr lang="en-US" sz="2400">
                <a:latin typeface="Calibri"/>
                <a:ea typeface="Calibri"/>
                <a:cs typeface="Calibri"/>
              </a:rPr>
              <a:t>Prioritize screening for those with diabetes, hypertension, or cardiovascular disease, and obesity indirectly </a:t>
            </a:r>
          </a:p>
          <a:p>
            <a:r>
              <a:rPr lang="en-US" sz="2400">
                <a:latin typeface="Calibri"/>
                <a:ea typeface="Calibri"/>
                <a:cs typeface="Calibri"/>
              </a:rPr>
              <a:t>Use both eGFR (CKD-EPI 2021 race-neutral equation) and </a:t>
            </a:r>
            <a:r>
              <a:rPr lang="en-US" sz="2400" err="1">
                <a:latin typeface="Calibri"/>
                <a:ea typeface="Calibri"/>
                <a:cs typeface="Calibri"/>
              </a:rPr>
              <a:t>uACR</a:t>
            </a:r>
            <a:r>
              <a:rPr lang="en-US" sz="2400">
                <a:latin typeface="Calibri"/>
                <a:ea typeface="Calibri"/>
                <a:cs typeface="Calibri"/>
              </a:rPr>
              <a:t> for accurate risk stratification; cystatin C improves accuracy</a:t>
            </a:r>
          </a:p>
          <a:p>
            <a:r>
              <a:rPr lang="en-US" sz="2400">
                <a:latin typeface="Calibri"/>
                <a:ea typeface="Calibri"/>
                <a:cs typeface="Calibri"/>
              </a:rPr>
              <a:t>Continued importance of confirming CKD with repeat testing (3 </a:t>
            </a:r>
            <a:r>
              <a:rPr lang="en-US" sz="2400" err="1">
                <a:latin typeface="Calibri"/>
                <a:ea typeface="Calibri"/>
                <a:cs typeface="Calibri"/>
              </a:rPr>
              <a:t>mo</a:t>
            </a:r>
            <a:r>
              <a:rPr lang="en-US" sz="2400">
                <a:latin typeface="Calibri"/>
                <a:ea typeface="Calibri"/>
                <a:cs typeface="Calibri"/>
              </a:rPr>
              <a:t>) to distinguish from AKI or acute events</a:t>
            </a:r>
            <a:endParaRPr lang="en-US" sz="2400">
              <a:ea typeface="Calibri"/>
              <a:cs typeface="Calibri"/>
            </a:endParaRPr>
          </a:p>
        </p:txBody>
      </p:sp>
      <p:sp>
        <p:nvSpPr>
          <p:cNvPr id="4" name="Content Placeholder 3">
            <a:extLst>
              <a:ext uri="{FF2B5EF4-FFF2-40B4-BE49-F238E27FC236}">
                <a16:creationId xmlns:a16="http://schemas.microsoft.com/office/drawing/2014/main" id="{367A03F6-15EC-B25A-6315-53A6873225C1}"/>
              </a:ext>
            </a:extLst>
          </p:cNvPr>
          <p:cNvSpPr>
            <a:spLocks noGrp="1"/>
          </p:cNvSpPr>
          <p:nvPr>
            <p:ph sz="half" idx="2"/>
          </p:nvPr>
        </p:nvSpPr>
        <p:spPr/>
        <p:txBody>
          <a:bodyPr/>
          <a:lstStyle/>
          <a:p>
            <a:pPr marL="0" indent="0">
              <a:buNone/>
            </a:pPr>
            <a:r>
              <a:rPr lang="en-US" b="1"/>
              <a:t>Key Updates</a:t>
            </a:r>
          </a:p>
          <a:p>
            <a:r>
              <a:rPr lang="en-US" sz="2400">
                <a:latin typeface="Calibri"/>
                <a:ea typeface="Calibri"/>
                <a:cs typeface="Calibri"/>
              </a:rPr>
              <a:t>Emphasis on race-neutral eGFR equations for equity in healthcare delivery</a:t>
            </a:r>
          </a:p>
          <a:p>
            <a:r>
              <a:rPr lang="en-US" sz="2400">
                <a:latin typeface="Calibri"/>
                <a:ea typeface="Calibri"/>
                <a:cs typeface="Calibri"/>
              </a:rPr>
              <a:t>Cystatin C adoption for better diagnostic precision</a:t>
            </a:r>
            <a:r>
              <a:rPr lang="en-US">
                <a:latin typeface="Calibri"/>
                <a:ea typeface="Calibri"/>
                <a:cs typeface="Calibri"/>
              </a:rPr>
              <a:t> </a:t>
            </a:r>
          </a:p>
          <a:p>
            <a:endParaRPr lang="en-US">
              <a:latin typeface="Calibri"/>
              <a:ea typeface="Calibri"/>
              <a:cs typeface="Calibri"/>
            </a:endParaRPr>
          </a:p>
        </p:txBody>
      </p:sp>
      <p:sp>
        <p:nvSpPr>
          <p:cNvPr id="5" name="Text Box 11">
            <a:extLst>
              <a:ext uri="{FF2B5EF4-FFF2-40B4-BE49-F238E27FC236}">
                <a16:creationId xmlns:a16="http://schemas.microsoft.com/office/drawing/2014/main" id="{9B1E1AF7-5D85-81A3-EC52-42B7A1D5D281}"/>
              </a:ext>
            </a:extLst>
          </p:cNvPr>
          <p:cNvSpPr txBox="1">
            <a:spLocks noChangeArrowheads="1"/>
          </p:cNvSpPr>
          <p:nvPr/>
        </p:nvSpPr>
        <p:spPr bwMode="auto">
          <a:xfrm>
            <a:off x="414339" y="6361026"/>
            <a:ext cx="56816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FontTx/>
              <a:buNone/>
            </a:pPr>
            <a:r>
              <a:rPr lang="en-US" altLang="en-US" sz="1200" b="0">
                <a:solidFill>
                  <a:srgbClr val="455560"/>
                </a:solidFill>
                <a:latin typeface="Calibri" panose="020F0502020204030204" pitchFamily="34" charset="0"/>
                <a:cs typeface="Arial" panose="020B0604020202020204" pitchFamily="34" charset="0"/>
              </a:rPr>
              <a:t>KDIGO CKD Work Group. Kidney Int. 2024;105:S117. </a:t>
            </a:r>
          </a:p>
        </p:txBody>
      </p:sp>
    </p:spTree>
    <p:extLst>
      <p:ext uri="{BB962C8B-B14F-4D97-AF65-F5344CB8AC3E}">
        <p14:creationId xmlns:p14="http://schemas.microsoft.com/office/powerpoint/2010/main" val="18832202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p37"/>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C62A9"/>
              </a:buClr>
              <a:buSzPts val="4000"/>
              <a:buFont typeface="Calibri"/>
              <a:buNone/>
            </a:pPr>
            <a:r>
              <a:rPr lang="en-US">
                <a:latin typeface="+mj-lt"/>
              </a:rPr>
              <a:t>Distinguish Between AKD and CKD</a:t>
            </a:r>
            <a:endParaRPr>
              <a:latin typeface="+mj-lt"/>
            </a:endParaRPr>
          </a:p>
        </p:txBody>
      </p:sp>
      <p:sp>
        <p:nvSpPr>
          <p:cNvPr id="331" name="Google Shape;331;p37"/>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R="0" lvl="0" algn="l" rtl="0">
              <a:lnSpc>
                <a:spcPct val="90000"/>
              </a:lnSpc>
              <a:spcBef>
                <a:spcPts val="0"/>
              </a:spcBef>
              <a:spcAft>
                <a:spcPts val="0"/>
              </a:spcAft>
              <a:buClr>
                <a:schemeClr val="dk2"/>
              </a:buClr>
              <a:buSzPts val="2600"/>
            </a:pPr>
            <a:r>
              <a:rPr lang="en-US" b="0" i="0" u="none" strike="noStrike" cap="none">
                <a:solidFill>
                  <a:schemeClr val="dk2"/>
                </a:solidFill>
                <a:latin typeface="+mn-lt"/>
                <a:ea typeface="Calibri"/>
                <a:cs typeface="Calibri"/>
                <a:sym typeface="Calibri"/>
              </a:rPr>
              <a:t>It is important to distinguish between AKD and CKD and to establish chronicity</a:t>
            </a:r>
            <a:endParaRPr lang="en-US">
              <a:latin typeface="+mn-lt"/>
            </a:endParaRPr>
          </a:p>
        </p:txBody>
      </p:sp>
      <p:pic>
        <p:nvPicPr>
          <p:cNvPr id="3" name="Picture 2" descr="A diagram of a flowchart&#10;&#10;Description automatically generated">
            <a:extLst>
              <a:ext uri="{FF2B5EF4-FFF2-40B4-BE49-F238E27FC236}">
                <a16:creationId xmlns:a16="http://schemas.microsoft.com/office/drawing/2014/main" id="{EB63497E-92E1-2528-0B59-F8CEA83314B2}"/>
              </a:ext>
            </a:extLst>
          </p:cNvPr>
          <p:cNvPicPr>
            <a:picLocks noChangeAspect="1"/>
          </p:cNvPicPr>
          <p:nvPr/>
        </p:nvPicPr>
        <p:blipFill>
          <a:blip r:embed="rId3"/>
          <a:stretch>
            <a:fillRect/>
          </a:stretch>
        </p:blipFill>
        <p:spPr>
          <a:xfrm>
            <a:off x="2919673" y="1993928"/>
            <a:ext cx="6082317" cy="4406871"/>
          </a:xfrm>
          <a:prstGeom prst="rect">
            <a:avLst/>
          </a:prstGeom>
        </p:spPr>
      </p:pic>
      <p:sp>
        <p:nvSpPr>
          <p:cNvPr id="2" name="Text Box 11">
            <a:extLst>
              <a:ext uri="{FF2B5EF4-FFF2-40B4-BE49-F238E27FC236}">
                <a16:creationId xmlns:a16="http://schemas.microsoft.com/office/drawing/2014/main" id="{B89FC358-793D-075D-6FA9-C1D1206B1B03}"/>
              </a:ext>
            </a:extLst>
          </p:cNvPr>
          <p:cNvSpPr txBox="1">
            <a:spLocks noChangeArrowheads="1"/>
          </p:cNvSpPr>
          <p:nvPr/>
        </p:nvSpPr>
        <p:spPr bwMode="auto">
          <a:xfrm>
            <a:off x="414339" y="6361026"/>
            <a:ext cx="61057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FontTx/>
              <a:buNone/>
            </a:pPr>
            <a:r>
              <a:rPr lang="en-US" altLang="en-US" sz="1200" b="0">
                <a:solidFill>
                  <a:srgbClr val="455560"/>
                </a:solidFill>
                <a:latin typeface="Calibri" panose="020F0502020204030204" pitchFamily="34" charset="0"/>
                <a:cs typeface="Arial" panose="020B0604020202020204" pitchFamily="34" charset="0"/>
              </a:rPr>
              <a:t>KDIGO CKD Work Group. Kidney Int. 2024;105:S117. </a:t>
            </a:r>
            <a:r>
              <a:rPr lang="en-US" altLang="en-US" sz="1200" b="0">
                <a:solidFill>
                  <a:srgbClr val="455560"/>
                </a:solidFill>
                <a:latin typeface="Calibri" panose="020F0502020204030204" pitchFamily="34" charset="0"/>
                <a:cs typeface="Arial" panose="020B0604020202020204" pitchFamily="34" charset="0"/>
                <a:hlinkClick r:id="rId4"/>
              </a:rPr>
              <a:t>CC BY-NC-ND 4.0</a:t>
            </a:r>
            <a:r>
              <a:rPr lang="en-US" altLang="en-US" sz="1200" b="0">
                <a:solidFill>
                  <a:srgbClr val="455560"/>
                </a:solidFill>
                <a:latin typeface="Calibri" panose="020F0502020204030204" pitchFamily="34" charset="0"/>
                <a:cs typeface="Arial" panose="020B0604020202020204" pitchFamily="34" charset="0"/>
              </a:rPr>
              <a:t>. No changes made.</a:t>
            </a:r>
            <a:endParaRPr lang="en-US" altLang="en-US" sz="1200" b="0">
              <a:solidFill>
                <a:srgbClr val="455560"/>
              </a:solidFill>
              <a:highlight>
                <a:srgbClr val="FFFF00"/>
              </a:highlight>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0622155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29">
          <a:extLst>
            <a:ext uri="{FF2B5EF4-FFF2-40B4-BE49-F238E27FC236}">
              <a16:creationId xmlns:a16="http://schemas.microsoft.com/office/drawing/2014/main" id="{75EA996E-9B44-473B-CB66-50FE961DE646}"/>
            </a:ext>
          </a:extLst>
        </p:cNvPr>
        <p:cNvGrpSpPr/>
        <p:nvPr/>
      </p:nvGrpSpPr>
      <p:grpSpPr>
        <a:xfrm>
          <a:off x="0" y="0"/>
          <a:ext cx="0" cy="0"/>
          <a:chOff x="0" y="0"/>
          <a:chExt cx="0" cy="0"/>
        </a:xfrm>
      </p:grpSpPr>
      <p:sp>
        <p:nvSpPr>
          <p:cNvPr id="330" name="Google Shape;330;p37">
            <a:extLst>
              <a:ext uri="{FF2B5EF4-FFF2-40B4-BE49-F238E27FC236}">
                <a16:creationId xmlns:a16="http://schemas.microsoft.com/office/drawing/2014/main" id="{F2B416AF-D40C-56DD-0BD3-CFC7C815622F}"/>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a:lnSpc>
                <a:spcPct val="90000"/>
              </a:lnSpc>
              <a:spcBef>
                <a:spcPts val="0"/>
              </a:spcBef>
              <a:spcAft>
                <a:spcPts val="0"/>
              </a:spcAft>
              <a:buClr>
                <a:srgbClr val="2C62A9"/>
              </a:buClr>
              <a:buSzPts val="4000"/>
            </a:pPr>
            <a:r>
              <a:rPr lang="en-US" dirty="0">
                <a:latin typeface="+mj-lt"/>
              </a:rPr>
              <a:t>D Overview on Monitoring for Progression of CKD Based upon GFR and ACR Categories</a:t>
            </a:r>
            <a:endParaRPr dirty="0">
              <a:latin typeface="+mj-lt"/>
            </a:endParaRPr>
          </a:p>
        </p:txBody>
      </p:sp>
      <p:sp>
        <p:nvSpPr>
          <p:cNvPr id="2" name="Text Box 11">
            <a:extLst>
              <a:ext uri="{FF2B5EF4-FFF2-40B4-BE49-F238E27FC236}">
                <a16:creationId xmlns:a16="http://schemas.microsoft.com/office/drawing/2014/main" id="{FBDAC4B7-8D84-2183-216E-1D47360FD079}"/>
              </a:ext>
            </a:extLst>
          </p:cNvPr>
          <p:cNvSpPr txBox="1">
            <a:spLocks noChangeArrowheads="1"/>
          </p:cNvSpPr>
          <p:nvPr/>
        </p:nvSpPr>
        <p:spPr bwMode="auto">
          <a:xfrm>
            <a:off x="414339" y="6361026"/>
            <a:ext cx="61057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FontTx/>
              <a:buNone/>
            </a:pPr>
            <a:r>
              <a:rPr lang="en-US" altLang="en-US" sz="1200" b="0">
                <a:solidFill>
                  <a:srgbClr val="455560"/>
                </a:solidFill>
                <a:latin typeface="Calibri" panose="020F0502020204030204" pitchFamily="34" charset="0"/>
                <a:cs typeface="Arial" panose="020B0604020202020204" pitchFamily="34" charset="0"/>
              </a:rPr>
              <a:t>KDIGO CKD Work Group. Kidney Int. 2024;105:S117. </a:t>
            </a:r>
            <a:r>
              <a:rPr lang="en-US" altLang="en-US" sz="1200" b="0">
                <a:solidFill>
                  <a:srgbClr val="455560"/>
                </a:solidFill>
                <a:latin typeface="Calibri" panose="020F0502020204030204" pitchFamily="34" charset="0"/>
                <a:cs typeface="Arial" panose="020B0604020202020204" pitchFamily="34" charset="0"/>
                <a:hlinkClick r:id="rId3"/>
              </a:rPr>
              <a:t>CC BY-NC-ND 4.0</a:t>
            </a:r>
            <a:r>
              <a:rPr lang="en-US" altLang="en-US" sz="1200" b="0">
                <a:solidFill>
                  <a:srgbClr val="455560"/>
                </a:solidFill>
                <a:latin typeface="Calibri" panose="020F0502020204030204" pitchFamily="34" charset="0"/>
                <a:cs typeface="Arial" panose="020B0604020202020204" pitchFamily="34" charset="0"/>
              </a:rPr>
              <a:t>. No changes made.</a:t>
            </a:r>
            <a:endParaRPr lang="en-US" altLang="en-US" sz="1200" b="0">
              <a:solidFill>
                <a:srgbClr val="455560"/>
              </a:solidFill>
              <a:highlight>
                <a:srgbClr val="FFFF00"/>
              </a:highlight>
              <a:latin typeface="Calibri" panose="020F0502020204030204" pitchFamily="34" charset="0"/>
              <a:cs typeface="Arial" panose="020B0604020202020204" pitchFamily="34" charset="0"/>
            </a:endParaRPr>
          </a:p>
        </p:txBody>
      </p:sp>
      <p:pic>
        <p:nvPicPr>
          <p:cNvPr id="6" name="Content Placeholder 5" descr="A chart of various types of medication&#10;&#10;Description automatically generated with medium confidence">
            <a:extLst>
              <a:ext uri="{FF2B5EF4-FFF2-40B4-BE49-F238E27FC236}">
                <a16:creationId xmlns:a16="http://schemas.microsoft.com/office/drawing/2014/main" id="{CA333F8D-1D98-EB0C-1ACE-66B23539D24D}"/>
              </a:ext>
            </a:extLst>
          </p:cNvPr>
          <p:cNvPicPr>
            <a:picLocks noGrp="1" noChangeAspect="1"/>
          </p:cNvPicPr>
          <p:nvPr>
            <p:ph idx="1"/>
          </p:nvPr>
        </p:nvPicPr>
        <p:blipFill>
          <a:blip r:embed="rId4"/>
          <a:stretch>
            <a:fillRect/>
          </a:stretch>
        </p:blipFill>
        <p:spPr>
          <a:xfrm>
            <a:off x="3011292" y="1513047"/>
            <a:ext cx="6064294" cy="4650686"/>
          </a:xfrm>
        </p:spPr>
      </p:pic>
    </p:spTree>
    <p:extLst>
      <p:ext uri="{BB962C8B-B14F-4D97-AF65-F5344CB8AC3E}">
        <p14:creationId xmlns:p14="http://schemas.microsoft.com/office/powerpoint/2010/main" val="25103958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41C34-9067-270F-A59F-5BF6EEF3AA7B}"/>
              </a:ext>
            </a:extLst>
          </p:cNvPr>
          <p:cNvSpPr>
            <a:spLocks noGrp="1"/>
          </p:cNvSpPr>
          <p:nvPr>
            <p:ph type="title"/>
          </p:nvPr>
        </p:nvSpPr>
        <p:spPr/>
        <p:txBody>
          <a:bodyPr/>
          <a:lstStyle/>
          <a:p>
            <a:r>
              <a:rPr lang="en-US" b="1"/>
              <a:t>Evaluation Framework</a:t>
            </a:r>
            <a:endParaRPr lang="en-US"/>
          </a:p>
        </p:txBody>
      </p:sp>
      <p:sp>
        <p:nvSpPr>
          <p:cNvPr id="3" name="Content Placeholder 2">
            <a:extLst>
              <a:ext uri="{FF2B5EF4-FFF2-40B4-BE49-F238E27FC236}">
                <a16:creationId xmlns:a16="http://schemas.microsoft.com/office/drawing/2014/main" id="{FBCC4118-E5EC-8A29-9576-AEBFD28A82E1}"/>
              </a:ext>
            </a:extLst>
          </p:cNvPr>
          <p:cNvSpPr>
            <a:spLocks noGrp="1"/>
          </p:cNvSpPr>
          <p:nvPr>
            <p:ph idx="1"/>
          </p:nvPr>
        </p:nvSpPr>
        <p:spPr/>
        <p:txBody>
          <a:bodyPr/>
          <a:lstStyle/>
          <a:p>
            <a:r>
              <a:rPr lang="en-US" sz="2600"/>
              <a:t>CGA (</a:t>
            </a:r>
            <a:r>
              <a:rPr lang="en-US" sz="2600" u="sng"/>
              <a:t>c</a:t>
            </a:r>
            <a:r>
              <a:rPr lang="en-US" sz="2600"/>
              <a:t>ause, </a:t>
            </a:r>
            <a:r>
              <a:rPr lang="en-US" sz="2600" u="sng"/>
              <a:t>G</a:t>
            </a:r>
            <a:r>
              <a:rPr lang="en-US" sz="2600"/>
              <a:t>FR category, </a:t>
            </a:r>
            <a:r>
              <a:rPr lang="en-US" sz="2600" u="sng"/>
              <a:t>a</a:t>
            </a:r>
            <a:r>
              <a:rPr lang="en-US" sz="2600"/>
              <a:t>lbuminuria category) framework to stage and inform treatment</a:t>
            </a:r>
          </a:p>
          <a:p>
            <a:r>
              <a:rPr lang="en-US" sz="2600">
                <a:latin typeface="Calibri"/>
                <a:ea typeface="Calibri"/>
                <a:cs typeface="Calibri"/>
              </a:rPr>
              <a:t>Diagnosis threshold: GFR &lt;60 mL/min/1.73 m² or UACR ≥30 mg/g</a:t>
            </a:r>
          </a:p>
          <a:p>
            <a:pPr lvl="1"/>
            <a:r>
              <a:rPr lang="en-US" sz="2400">
                <a:latin typeface="Calibri"/>
                <a:ea typeface="Calibri"/>
                <a:cs typeface="Calibri"/>
              </a:rPr>
              <a:t>Inclusion of cystatin C for eGFR estimation to improve accuracy where creatinine alone may not be sufficient </a:t>
            </a:r>
          </a:p>
          <a:p>
            <a:r>
              <a:rPr lang="en-US" sz="2600">
                <a:latin typeface="Calibri"/>
                <a:ea typeface="Calibri"/>
                <a:cs typeface="Calibri"/>
              </a:rPr>
              <a:t>Focus on chronicity: diagnosis requires ≥3 mo of abnormal kidney structure or function</a:t>
            </a:r>
          </a:p>
          <a:p>
            <a:r>
              <a:rPr lang="en-US" sz="2600">
                <a:latin typeface="Calibri"/>
                <a:ea typeface="Calibri"/>
                <a:cs typeface="Calibri"/>
              </a:rPr>
              <a:t>Use validated risk prediction tools:</a:t>
            </a:r>
            <a:endParaRPr lang="en-US" sz="2600"/>
          </a:p>
          <a:p>
            <a:pPr lvl="2"/>
            <a:r>
              <a:rPr lang="en-US">
                <a:latin typeface="Calibri"/>
                <a:ea typeface="Calibri"/>
                <a:cs typeface="Calibri"/>
              </a:rPr>
              <a:t>KFRE: estimates risk of kidney failure over 2-5 yr</a:t>
            </a:r>
            <a:endParaRPr lang="en-US">
              <a:ea typeface="Calibri"/>
              <a:cs typeface="Calibri"/>
            </a:endParaRPr>
          </a:p>
          <a:p>
            <a:pPr lvl="2"/>
            <a:r>
              <a:rPr lang="en-US">
                <a:latin typeface="Calibri"/>
                <a:ea typeface="Calibri"/>
                <a:cs typeface="Calibri"/>
              </a:rPr>
              <a:t>AHA PREVENT tool: assesses cardiovascular risk in people with CKD</a:t>
            </a:r>
          </a:p>
          <a:p>
            <a:endParaRPr lang="en-US"/>
          </a:p>
        </p:txBody>
      </p:sp>
      <p:sp>
        <p:nvSpPr>
          <p:cNvPr id="4" name="Text Box 11">
            <a:extLst>
              <a:ext uri="{FF2B5EF4-FFF2-40B4-BE49-F238E27FC236}">
                <a16:creationId xmlns:a16="http://schemas.microsoft.com/office/drawing/2014/main" id="{9E2AB5D2-C5DA-AE13-A600-63118E48A859}"/>
              </a:ext>
            </a:extLst>
          </p:cNvPr>
          <p:cNvSpPr txBox="1">
            <a:spLocks noChangeArrowheads="1"/>
          </p:cNvSpPr>
          <p:nvPr/>
        </p:nvSpPr>
        <p:spPr bwMode="auto">
          <a:xfrm>
            <a:off x="414339" y="6361026"/>
            <a:ext cx="56816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KDIGO CKD Work Group. Kidney Int. 2024;105:S117.</a:t>
            </a:r>
          </a:p>
        </p:txBody>
      </p:sp>
    </p:spTree>
    <p:extLst>
      <p:ext uri="{BB962C8B-B14F-4D97-AF65-F5344CB8AC3E}">
        <p14:creationId xmlns:p14="http://schemas.microsoft.com/office/powerpoint/2010/main" val="42495876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DFDB9-166A-6E8C-B6CC-B51998E764CD}"/>
              </a:ext>
            </a:extLst>
          </p:cNvPr>
          <p:cNvSpPr>
            <a:spLocks noGrp="1"/>
          </p:cNvSpPr>
          <p:nvPr>
            <p:ph type="title"/>
          </p:nvPr>
        </p:nvSpPr>
        <p:spPr/>
        <p:txBody>
          <a:bodyPr wrap="square" anchor="ctr">
            <a:normAutofit/>
          </a:bodyPr>
          <a:lstStyle/>
          <a:p>
            <a:r>
              <a:rPr lang="en-US" b="1">
                <a:latin typeface="Calibri"/>
                <a:ea typeface="Calibri"/>
                <a:cs typeface="Calibri"/>
              </a:rPr>
              <a:t>Personalized Treatment: Lifestyle Intervention</a:t>
            </a:r>
            <a:endParaRPr lang="en-US">
              <a:latin typeface="Calibri"/>
              <a:ea typeface="Calibri"/>
              <a:cs typeface="Calibri"/>
            </a:endParaRPr>
          </a:p>
        </p:txBody>
      </p:sp>
      <p:graphicFrame>
        <p:nvGraphicFramePr>
          <p:cNvPr id="5" name="Content Placeholder 2">
            <a:extLst>
              <a:ext uri="{FF2B5EF4-FFF2-40B4-BE49-F238E27FC236}">
                <a16:creationId xmlns:a16="http://schemas.microsoft.com/office/drawing/2014/main" id="{59202B63-7747-C2B6-804F-1455BE55861B}"/>
              </a:ext>
            </a:extLst>
          </p:cNvPr>
          <p:cNvGraphicFramePr>
            <a:graphicFrameLocks noGrp="1"/>
          </p:cNvGraphicFramePr>
          <p:nvPr>
            <p:ph idx="4294967295"/>
            <p:extLst>
              <p:ext uri="{D42A27DB-BD31-4B8C-83A1-F6EECF244321}">
                <p14:modId xmlns:p14="http://schemas.microsoft.com/office/powerpoint/2010/main" val="1258249049"/>
              </p:ext>
            </p:extLst>
          </p:nvPr>
        </p:nvGraphicFramePr>
        <p:xfrm>
          <a:off x="717550" y="1587087"/>
          <a:ext cx="10788650" cy="45851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 Box 11">
            <a:extLst>
              <a:ext uri="{FF2B5EF4-FFF2-40B4-BE49-F238E27FC236}">
                <a16:creationId xmlns:a16="http://schemas.microsoft.com/office/drawing/2014/main" id="{95E22410-1C2D-E74E-528F-24037C856EFA}"/>
              </a:ext>
            </a:extLst>
          </p:cNvPr>
          <p:cNvSpPr txBox="1">
            <a:spLocks noChangeArrowheads="1"/>
          </p:cNvSpPr>
          <p:nvPr/>
        </p:nvSpPr>
        <p:spPr bwMode="auto">
          <a:xfrm>
            <a:off x="414339" y="6361026"/>
            <a:ext cx="56816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KDIGO CKD Work Group. Kidney Int. 2024;105:S117.</a:t>
            </a:r>
          </a:p>
        </p:txBody>
      </p:sp>
    </p:spTree>
    <p:extLst>
      <p:ext uri="{BB962C8B-B14F-4D97-AF65-F5344CB8AC3E}">
        <p14:creationId xmlns:p14="http://schemas.microsoft.com/office/powerpoint/2010/main" val="39157493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9B3629-E0B2-11F6-C095-5BC4A7D3FB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AA8EA4-F1FF-3D9C-65E3-F093087CD33A}"/>
              </a:ext>
            </a:extLst>
          </p:cNvPr>
          <p:cNvSpPr>
            <a:spLocks noGrp="1"/>
          </p:cNvSpPr>
          <p:nvPr>
            <p:ph type="title"/>
          </p:nvPr>
        </p:nvSpPr>
        <p:spPr/>
        <p:txBody>
          <a:bodyPr wrap="square" anchor="ctr">
            <a:noAutofit/>
          </a:bodyPr>
          <a:lstStyle/>
          <a:p>
            <a:r>
              <a:rPr lang="en-US" b="1">
                <a:latin typeface="Calibri"/>
                <a:ea typeface="Calibri"/>
                <a:cs typeface="Calibri"/>
              </a:rPr>
              <a:t>Personalized Treatment: Pharmacologic Recommendations</a:t>
            </a:r>
            <a:endParaRPr lang="en-US">
              <a:latin typeface="Calibri"/>
              <a:ea typeface="Calibri"/>
              <a:cs typeface="Calibri"/>
            </a:endParaRPr>
          </a:p>
        </p:txBody>
      </p:sp>
      <p:graphicFrame>
        <p:nvGraphicFramePr>
          <p:cNvPr id="5" name="Content Placeholder 2">
            <a:extLst>
              <a:ext uri="{FF2B5EF4-FFF2-40B4-BE49-F238E27FC236}">
                <a16:creationId xmlns:a16="http://schemas.microsoft.com/office/drawing/2014/main" id="{D56573C1-C52F-A1C7-C81A-DD520B57962B}"/>
              </a:ext>
            </a:extLst>
          </p:cNvPr>
          <p:cNvGraphicFramePr>
            <a:graphicFrameLocks noGrp="1"/>
          </p:cNvGraphicFramePr>
          <p:nvPr>
            <p:ph idx="4294967295"/>
            <p:extLst>
              <p:ext uri="{D42A27DB-BD31-4B8C-83A1-F6EECF244321}">
                <p14:modId xmlns:p14="http://schemas.microsoft.com/office/powerpoint/2010/main" val="2413112652"/>
              </p:ext>
            </p:extLst>
          </p:nvPr>
        </p:nvGraphicFramePr>
        <p:xfrm>
          <a:off x="717550" y="1533940"/>
          <a:ext cx="10788650" cy="46382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 Box 11">
            <a:extLst>
              <a:ext uri="{FF2B5EF4-FFF2-40B4-BE49-F238E27FC236}">
                <a16:creationId xmlns:a16="http://schemas.microsoft.com/office/drawing/2014/main" id="{DDAA5207-EE5D-F2BB-CF7E-2E42C3027A56}"/>
              </a:ext>
            </a:extLst>
          </p:cNvPr>
          <p:cNvSpPr txBox="1">
            <a:spLocks noChangeArrowheads="1"/>
          </p:cNvSpPr>
          <p:nvPr/>
        </p:nvSpPr>
        <p:spPr bwMode="auto">
          <a:xfrm>
            <a:off x="414339" y="6361026"/>
            <a:ext cx="56816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KDIGO CKD Work Group. Kidney Int. 2024;105:S117.</a:t>
            </a:r>
          </a:p>
        </p:txBody>
      </p:sp>
    </p:spTree>
    <p:extLst>
      <p:ext uri="{BB962C8B-B14F-4D97-AF65-F5344CB8AC3E}">
        <p14:creationId xmlns:p14="http://schemas.microsoft.com/office/powerpoint/2010/main" val="2511524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B167B-DED4-6AEC-4925-FA32AC28BD7B}"/>
              </a:ext>
            </a:extLst>
          </p:cNvPr>
          <p:cNvSpPr>
            <a:spLocks noGrp="1"/>
          </p:cNvSpPr>
          <p:nvPr>
            <p:ph type="title"/>
          </p:nvPr>
        </p:nvSpPr>
        <p:spPr/>
        <p:txBody>
          <a:bodyPr wrap="square" anchor="ctr">
            <a:normAutofit/>
          </a:bodyPr>
          <a:lstStyle/>
          <a:p>
            <a:r>
              <a:rPr lang="en-US"/>
              <a:t>Key </a:t>
            </a:r>
            <a:r>
              <a:rPr lang="en-US" b="1"/>
              <a:t>Treatment Considerations</a:t>
            </a:r>
            <a:endParaRPr lang="en-US"/>
          </a:p>
        </p:txBody>
      </p:sp>
      <p:sp>
        <p:nvSpPr>
          <p:cNvPr id="3" name="Content Placeholder 2">
            <a:extLst>
              <a:ext uri="{FF2B5EF4-FFF2-40B4-BE49-F238E27FC236}">
                <a16:creationId xmlns:a16="http://schemas.microsoft.com/office/drawing/2014/main" id="{B1B28DCC-6345-8829-4146-AD0E01F17E6B}"/>
              </a:ext>
            </a:extLst>
          </p:cNvPr>
          <p:cNvSpPr>
            <a:spLocks noGrp="1"/>
          </p:cNvSpPr>
          <p:nvPr>
            <p:ph idx="1"/>
          </p:nvPr>
        </p:nvSpPr>
        <p:spPr/>
        <p:txBody>
          <a:bodyPr/>
          <a:lstStyle/>
          <a:p>
            <a:r>
              <a:rPr lang="en-US"/>
              <a:t>Tailor BP targets and treatments to patient characteristics (frailty, comorbidities)</a:t>
            </a:r>
          </a:p>
          <a:p>
            <a:pPr lvl="1"/>
            <a:r>
              <a:rPr lang="en-US">
                <a:latin typeface="Calibri"/>
                <a:ea typeface="Calibri"/>
                <a:cs typeface="Calibri"/>
              </a:rPr>
              <a:t>Target SBP &lt;120 mm Hg (when tolerated) for cardiovascular protection assuming BP is measured using standardized measures </a:t>
            </a:r>
          </a:p>
          <a:p>
            <a:pPr lvl="1"/>
            <a:r>
              <a:rPr lang="en-US"/>
              <a:t>Individualize A1C targets (6.5%-8.0%) for patients with CKD and diabetes</a:t>
            </a:r>
          </a:p>
          <a:p>
            <a:r>
              <a:rPr lang="en-US"/>
              <a:t>Engage patients in shared decision-making for symptom management and advanced care planning</a:t>
            </a:r>
          </a:p>
        </p:txBody>
      </p:sp>
      <p:sp>
        <p:nvSpPr>
          <p:cNvPr id="5" name="Text Box 11">
            <a:extLst>
              <a:ext uri="{FF2B5EF4-FFF2-40B4-BE49-F238E27FC236}">
                <a16:creationId xmlns:a16="http://schemas.microsoft.com/office/drawing/2014/main" id="{E8F3A0CE-3FC8-70E0-1C64-0D6D84115314}"/>
              </a:ext>
            </a:extLst>
          </p:cNvPr>
          <p:cNvSpPr txBox="1">
            <a:spLocks noChangeArrowheads="1"/>
          </p:cNvSpPr>
          <p:nvPr/>
        </p:nvSpPr>
        <p:spPr bwMode="auto">
          <a:xfrm>
            <a:off x="414339" y="6361026"/>
            <a:ext cx="836179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KDIGO CKD Work Group. Kidney Int. 2024;105:S117. KDIGO CKD Work Group. Kidney Int. 2022;102:S1.</a:t>
            </a:r>
          </a:p>
        </p:txBody>
      </p:sp>
    </p:spTree>
    <p:extLst>
      <p:ext uri="{BB962C8B-B14F-4D97-AF65-F5344CB8AC3E}">
        <p14:creationId xmlns:p14="http://schemas.microsoft.com/office/powerpoint/2010/main" val="5651218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A5B4F9-8437-B683-7072-0FA87D2C8F4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9C034BE-D7E4-919B-F390-EDECC1529945}"/>
              </a:ext>
            </a:extLst>
          </p:cNvPr>
          <p:cNvSpPr>
            <a:spLocks noGrp="1"/>
          </p:cNvSpPr>
          <p:nvPr>
            <p:ph type="title"/>
          </p:nvPr>
        </p:nvSpPr>
        <p:spPr/>
        <p:txBody>
          <a:bodyPr/>
          <a:lstStyle/>
          <a:p>
            <a:r>
              <a:rPr lang="en-GB"/>
              <a:t>KDIGO 2024: Treatment Strategy </a:t>
            </a:r>
            <a:endParaRPr lang="en-US"/>
          </a:p>
        </p:txBody>
      </p:sp>
      <p:sp>
        <p:nvSpPr>
          <p:cNvPr id="5" name="Text Box 11">
            <a:extLst>
              <a:ext uri="{FF2B5EF4-FFF2-40B4-BE49-F238E27FC236}">
                <a16:creationId xmlns:a16="http://schemas.microsoft.com/office/drawing/2014/main" id="{01D22F91-576C-45FD-E963-49D297AC7657}"/>
              </a:ext>
            </a:extLst>
          </p:cNvPr>
          <p:cNvSpPr txBox="1">
            <a:spLocks noChangeArrowheads="1"/>
          </p:cNvSpPr>
          <p:nvPr/>
        </p:nvSpPr>
        <p:spPr bwMode="auto">
          <a:xfrm>
            <a:off x="414339" y="6361026"/>
            <a:ext cx="621794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FontTx/>
              <a:buNone/>
            </a:pPr>
            <a:r>
              <a:rPr lang="en-US" altLang="en-US" sz="1200" b="0">
                <a:solidFill>
                  <a:srgbClr val="455560"/>
                </a:solidFill>
                <a:latin typeface="Calibri" panose="020F0502020204030204" pitchFamily="34" charset="0"/>
                <a:cs typeface="Arial" panose="020B0604020202020204" pitchFamily="34" charset="0"/>
              </a:rPr>
              <a:t>KDIGO CKD Work Group. Kidney Int. 2024;105:S117. </a:t>
            </a:r>
            <a:r>
              <a:rPr lang="en-US" altLang="en-US" sz="1200" b="0">
                <a:solidFill>
                  <a:srgbClr val="455560"/>
                </a:solidFill>
                <a:latin typeface="Calibri" panose="020F0502020204030204" pitchFamily="34" charset="0"/>
                <a:cs typeface="Arial" panose="020B0604020202020204" pitchFamily="34" charset="0"/>
                <a:hlinkClick r:id="rId3"/>
              </a:rPr>
              <a:t>CC BY-NC-ND 4.0</a:t>
            </a:r>
            <a:r>
              <a:rPr lang="en-US" altLang="en-US" sz="1200" b="0">
                <a:solidFill>
                  <a:srgbClr val="455560"/>
                </a:solidFill>
                <a:latin typeface="Calibri" panose="020F0502020204030204" pitchFamily="34" charset="0"/>
                <a:cs typeface="Arial" panose="020B0604020202020204" pitchFamily="34" charset="0"/>
              </a:rPr>
              <a:t>. No changes made.</a:t>
            </a:r>
            <a:endParaRPr lang="en-US" altLang="en-US" sz="1200" b="0">
              <a:solidFill>
                <a:srgbClr val="455560"/>
              </a:solidFill>
              <a:highlight>
                <a:srgbClr val="FFFF00"/>
              </a:highlight>
              <a:latin typeface="Calibri" panose="020F050202020403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9222C679-31A3-53DE-3383-4F34F8B208A8}"/>
              </a:ext>
            </a:extLst>
          </p:cNvPr>
          <p:cNvPicPr>
            <a:picLocks noChangeAspect="1"/>
          </p:cNvPicPr>
          <p:nvPr/>
        </p:nvPicPr>
        <p:blipFill>
          <a:blip r:embed="rId4"/>
          <a:stretch>
            <a:fillRect/>
          </a:stretch>
        </p:blipFill>
        <p:spPr>
          <a:xfrm>
            <a:off x="2610678" y="1148729"/>
            <a:ext cx="6724045" cy="5252071"/>
          </a:xfrm>
          <a:prstGeom prst="rect">
            <a:avLst/>
          </a:prstGeom>
        </p:spPr>
      </p:pic>
      <p:sp>
        <p:nvSpPr>
          <p:cNvPr id="7" name="TextBox 6">
            <a:extLst>
              <a:ext uri="{FF2B5EF4-FFF2-40B4-BE49-F238E27FC236}">
                <a16:creationId xmlns:a16="http://schemas.microsoft.com/office/drawing/2014/main" id="{B54DE9E2-A150-513F-E7C4-71DC670ACE75}"/>
              </a:ext>
            </a:extLst>
          </p:cNvPr>
          <p:cNvSpPr txBox="1"/>
          <p:nvPr/>
        </p:nvSpPr>
        <p:spPr bwMode="auto">
          <a:xfrm>
            <a:off x="414339" y="5584723"/>
            <a:ext cx="593981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*ACEI or ARB as first-line therapy for BP control when albuminuria is present; otherwise, a DHP CCB or diuretic can be considered. </a:t>
            </a:r>
          </a:p>
        </p:txBody>
      </p:sp>
    </p:spTree>
    <p:extLst>
      <p:ext uri="{BB962C8B-B14F-4D97-AF65-F5344CB8AC3E}">
        <p14:creationId xmlns:p14="http://schemas.microsoft.com/office/powerpoint/2010/main" val="5439444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p37"/>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C62A9"/>
              </a:buClr>
              <a:buSzPts val="4000"/>
              <a:buFont typeface="Calibri"/>
              <a:buNone/>
            </a:pPr>
            <a:r>
              <a:rPr lang="en-US">
                <a:latin typeface="+mj-lt"/>
              </a:rPr>
              <a:t>Acute Changes in eGFR</a:t>
            </a:r>
            <a:endParaRPr>
              <a:latin typeface="+mj-lt"/>
            </a:endParaRPr>
          </a:p>
        </p:txBody>
      </p:sp>
      <p:sp>
        <p:nvSpPr>
          <p:cNvPr id="331" name="Google Shape;331;p37"/>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a:lnSpc>
                <a:spcPct val="100000"/>
              </a:lnSpc>
              <a:spcBef>
                <a:spcPts val="0"/>
              </a:spcBef>
              <a:buSzPts val="2600"/>
            </a:pPr>
            <a:r>
              <a:rPr lang="en-US" sz="2400">
                <a:latin typeface="+mn-lt"/>
                <a:ea typeface="Malgun Gothic"/>
              </a:rPr>
              <a:t>Initial dips in eGFR are expected following initiation of hemodynamically active therapies (eg, RAS inhibitors, SGLT2 inhibitors, nonsteroidal MRA)</a:t>
            </a:r>
          </a:p>
          <a:p>
            <a:pPr>
              <a:lnSpc>
                <a:spcPct val="100000"/>
              </a:lnSpc>
              <a:spcBef>
                <a:spcPts val="0"/>
              </a:spcBef>
              <a:buSzPts val="2600"/>
            </a:pPr>
            <a:r>
              <a:rPr lang="en-US" sz="2400">
                <a:latin typeface="+mn-lt"/>
                <a:ea typeface="Malgun Gothic"/>
              </a:rPr>
              <a:t>GFR reductions of ≥30% from baseline exceed the expected variability and warrant further evaluation</a:t>
            </a:r>
          </a:p>
        </p:txBody>
      </p:sp>
      <p:sp>
        <p:nvSpPr>
          <p:cNvPr id="3" name="Text Box 11">
            <a:extLst>
              <a:ext uri="{FF2B5EF4-FFF2-40B4-BE49-F238E27FC236}">
                <a16:creationId xmlns:a16="http://schemas.microsoft.com/office/drawing/2014/main" id="{2013B8FE-CDC4-3A05-35F0-3F8ED740FBA2}"/>
              </a:ext>
            </a:extLst>
          </p:cNvPr>
          <p:cNvSpPr txBox="1">
            <a:spLocks noChangeArrowheads="1"/>
          </p:cNvSpPr>
          <p:nvPr/>
        </p:nvSpPr>
        <p:spPr bwMode="auto">
          <a:xfrm>
            <a:off x="414339" y="6361026"/>
            <a:ext cx="621794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FontTx/>
              <a:buNone/>
            </a:pPr>
            <a:r>
              <a:rPr lang="en-US" altLang="en-US" sz="1200" b="0">
                <a:solidFill>
                  <a:srgbClr val="455560"/>
                </a:solidFill>
                <a:latin typeface="Calibri"/>
                <a:ea typeface="Calibri"/>
                <a:cs typeface="Arial"/>
              </a:rPr>
              <a:t>KDIGO CKD Work Group. Kidney Int. 2024;105:S117. </a:t>
            </a:r>
          </a:p>
        </p:txBody>
      </p:sp>
    </p:spTree>
    <p:extLst>
      <p:ext uri="{BB962C8B-B14F-4D97-AF65-F5344CB8AC3E}">
        <p14:creationId xmlns:p14="http://schemas.microsoft.com/office/powerpoint/2010/main" val="7412411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p37"/>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C62A9"/>
              </a:buClr>
              <a:buSzPts val="4000"/>
              <a:buFont typeface="Calibri"/>
              <a:buNone/>
            </a:pPr>
            <a:r>
              <a:rPr lang="en-US">
                <a:latin typeface="+mj-lt"/>
              </a:rPr>
              <a:t>Acute Changes in eGFR</a:t>
            </a:r>
            <a:endParaRPr>
              <a:latin typeface="+mj-lt"/>
            </a:endParaRPr>
          </a:p>
        </p:txBody>
      </p:sp>
      <p:pic>
        <p:nvPicPr>
          <p:cNvPr id="4" name="Picture 3" descr="A diagram of a medical procedure&#10;&#10;Description automatically generated">
            <a:extLst>
              <a:ext uri="{FF2B5EF4-FFF2-40B4-BE49-F238E27FC236}">
                <a16:creationId xmlns:a16="http://schemas.microsoft.com/office/drawing/2014/main" id="{AD9148BE-229C-3429-EF20-329EFEA7969C}"/>
              </a:ext>
            </a:extLst>
          </p:cNvPr>
          <p:cNvPicPr>
            <a:picLocks noChangeAspect="1"/>
          </p:cNvPicPr>
          <p:nvPr/>
        </p:nvPicPr>
        <p:blipFill>
          <a:blip r:embed="rId3"/>
          <a:stretch>
            <a:fillRect/>
          </a:stretch>
        </p:blipFill>
        <p:spPr>
          <a:xfrm>
            <a:off x="2415488" y="1341146"/>
            <a:ext cx="7108135" cy="4573994"/>
          </a:xfrm>
          <a:prstGeom prst="rect">
            <a:avLst/>
          </a:prstGeom>
        </p:spPr>
      </p:pic>
      <p:sp>
        <p:nvSpPr>
          <p:cNvPr id="3" name="Text Box 11">
            <a:extLst>
              <a:ext uri="{FF2B5EF4-FFF2-40B4-BE49-F238E27FC236}">
                <a16:creationId xmlns:a16="http://schemas.microsoft.com/office/drawing/2014/main" id="{2013B8FE-CDC4-3A05-35F0-3F8ED740FBA2}"/>
              </a:ext>
            </a:extLst>
          </p:cNvPr>
          <p:cNvSpPr txBox="1">
            <a:spLocks noChangeArrowheads="1"/>
          </p:cNvSpPr>
          <p:nvPr/>
        </p:nvSpPr>
        <p:spPr bwMode="auto">
          <a:xfrm>
            <a:off x="414339" y="6361026"/>
            <a:ext cx="621794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FontTx/>
              <a:buNone/>
            </a:pPr>
            <a:r>
              <a:rPr lang="en-US" altLang="en-US" sz="1200" b="0">
                <a:solidFill>
                  <a:srgbClr val="455560"/>
                </a:solidFill>
                <a:latin typeface="Calibri" panose="020F0502020204030204" pitchFamily="34" charset="0"/>
                <a:cs typeface="Arial" panose="020B0604020202020204" pitchFamily="34" charset="0"/>
              </a:rPr>
              <a:t>KDIGO CKD Work Group. Kidney Int. 2024;105:S117. </a:t>
            </a:r>
            <a:r>
              <a:rPr lang="en-US" altLang="en-US" sz="1200" b="0">
                <a:solidFill>
                  <a:srgbClr val="455560"/>
                </a:solidFill>
                <a:latin typeface="Calibri" panose="020F0502020204030204" pitchFamily="34" charset="0"/>
                <a:cs typeface="Arial" panose="020B0604020202020204" pitchFamily="34" charset="0"/>
                <a:hlinkClick r:id="rId4"/>
              </a:rPr>
              <a:t>CC BY-NC-ND 4.0</a:t>
            </a:r>
            <a:r>
              <a:rPr lang="en-US" altLang="en-US" sz="1200" b="0">
                <a:solidFill>
                  <a:srgbClr val="455560"/>
                </a:solidFill>
                <a:latin typeface="Calibri" panose="020F0502020204030204" pitchFamily="34" charset="0"/>
                <a:cs typeface="Arial" panose="020B0604020202020204" pitchFamily="34" charset="0"/>
              </a:rPr>
              <a:t>. No changes made.</a:t>
            </a:r>
            <a:endParaRPr lang="en-US" altLang="en-US" sz="1200" b="0">
              <a:solidFill>
                <a:srgbClr val="455560"/>
              </a:solidFill>
              <a:highlight>
                <a:srgbClr val="FFFF00"/>
              </a:highlight>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8045180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p37"/>
          <p:cNvSpPr txBox="1">
            <a:spLocks noGrp="1"/>
          </p:cNvSpPr>
          <p:nvPr>
            <p:ph type="title"/>
          </p:nvPr>
        </p:nvSpPr>
        <p:spPr>
          <a:noFill/>
          <a:ln>
            <a:noFill/>
          </a:ln>
        </p:spPr>
        <p:txBody>
          <a:bodyPr spcFirstLastPara="1" wrap="square" lIns="91425" tIns="45700" rIns="91425" bIns="45700" anchor="ctr" anchorCtr="0">
            <a:noAutofit/>
          </a:bodyPr>
          <a:lstStyle/>
          <a:p>
            <a:pPr lvl="0"/>
            <a:r>
              <a:rPr lang="en-US"/>
              <a:t>Manage via Medication Review</a:t>
            </a:r>
          </a:p>
        </p:txBody>
      </p:sp>
      <p:sp>
        <p:nvSpPr>
          <p:cNvPr id="8" name="Content Placeholder 7">
            <a:extLst>
              <a:ext uri="{FF2B5EF4-FFF2-40B4-BE49-F238E27FC236}">
                <a16:creationId xmlns:a16="http://schemas.microsoft.com/office/drawing/2014/main" id="{05F71267-37C6-0FE3-0FB8-99242C984C4C}"/>
              </a:ext>
            </a:extLst>
          </p:cNvPr>
          <p:cNvSpPr>
            <a:spLocks noGrp="1"/>
          </p:cNvSpPr>
          <p:nvPr>
            <p:ph idx="1"/>
          </p:nvPr>
        </p:nvSpPr>
        <p:spPr/>
        <p:txBody>
          <a:bodyPr/>
          <a:lstStyle/>
          <a:p>
            <a:pPr lvl="0"/>
            <a:r>
              <a:rPr lang="en-US"/>
              <a:t>Periodically and at transitions of care, perform a thorough review of medications to assess adherence, continued indications, and potential drug interactions </a:t>
            </a:r>
          </a:p>
          <a:p>
            <a:pPr lvl="0"/>
            <a:r>
              <a:rPr lang="en-US"/>
              <a:t>Review and limit use of OTC medicines and dietary or herbal remedies that may be harmful </a:t>
            </a:r>
          </a:p>
          <a:p>
            <a:r>
              <a:rPr lang="en-US">
                <a:latin typeface="Calibri"/>
                <a:ea typeface="Calibri"/>
                <a:cs typeface="Calibri"/>
              </a:rPr>
              <a:t>Validated eGFR equations using </a:t>
            </a:r>
            <a:r>
              <a:rPr lang="en-US" err="1">
                <a:latin typeface="Calibri"/>
                <a:ea typeface="Calibri"/>
                <a:cs typeface="Calibri"/>
              </a:rPr>
              <a:t>SCr</a:t>
            </a:r>
            <a:r>
              <a:rPr lang="en-US">
                <a:latin typeface="Calibri"/>
                <a:ea typeface="Calibri"/>
                <a:cs typeface="Calibri"/>
              </a:rPr>
              <a:t> are appropriate and accurate for most people presumably for dosing of medications </a:t>
            </a:r>
            <a:endParaRPr lang="en-US">
              <a:ea typeface="Calibri"/>
              <a:cs typeface="Calibri"/>
            </a:endParaRPr>
          </a:p>
        </p:txBody>
      </p:sp>
      <p:sp>
        <p:nvSpPr>
          <p:cNvPr id="4" name="Text Box 11">
            <a:extLst>
              <a:ext uri="{FF2B5EF4-FFF2-40B4-BE49-F238E27FC236}">
                <a16:creationId xmlns:a16="http://schemas.microsoft.com/office/drawing/2014/main" id="{93DF62A3-F623-8DF2-3D16-8DC1564DDAF8}"/>
              </a:ext>
            </a:extLst>
          </p:cNvPr>
          <p:cNvSpPr txBox="1">
            <a:spLocks noChangeArrowheads="1"/>
          </p:cNvSpPr>
          <p:nvPr/>
        </p:nvSpPr>
        <p:spPr bwMode="auto">
          <a:xfrm>
            <a:off x="414339" y="6361026"/>
            <a:ext cx="621794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FontTx/>
              <a:buNone/>
            </a:pPr>
            <a:r>
              <a:rPr lang="en-US" altLang="en-US" sz="1200" b="0">
                <a:solidFill>
                  <a:srgbClr val="455560"/>
                </a:solidFill>
                <a:latin typeface="Calibri"/>
                <a:ea typeface="Calibri"/>
                <a:cs typeface="Arial"/>
              </a:rPr>
              <a:t>KDIGO CKD Work Group. Kidney Int. 2024;105:S117. </a:t>
            </a:r>
            <a:endParaRPr lang="en-US" altLang="en-US" sz="1200" b="0">
              <a:solidFill>
                <a:srgbClr val="455560"/>
              </a:solidFill>
              <a:latin typeface="Calibri" panose="020F0502020204030204" pitchFamily="34" charset="0"/>
              <a:ea typeface="Calibri"/>
              <a:cs typeface="Arial" panose="020B0604020202020204" pitchFamily="34" charset="0"/>
            </a:endParaRPr>
          </a:p>
        </p:txBody>
      </p:sp>
    </p:spTree>
    <p:extLst>
      <p:ext uri="{BB962C8B-B14F-4D97-AF65-F5344CB8AC3E}">
        <p14:creationId xmlns:p14="http://schemas.microsoft.com/office/powerpoint/2010/main" val="29587344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p37"/>
          <p:cNvSpPr txBox="1">
            <a:spLocks noGrp="1"/>
          </p:cNvSpPr>
          <p:nvPr>
            <p:ph type="title"/>
          </p:nvPr>
        </p:nvSpPr>
        <p:spPr>
          <a:xfrm>
            <a:off x="609759" y="238127"/>
            <a:ext cx="10872445" cy="1103313"/>
          </a:xfrm>
          <a:noFill/>
          <a:ln>
            <a:noFill/>
          </a:ln>
        </p:spPr>
        <p:txBody>
          <a:bodyPr spcFirstLastPara="1" wrap="square" lIns="91425" tIns="45700" rIns="91425" bIns="45700" anchor="ctr" anchorCtr="0">
            <a:noAutofit/>
          </a:bodyPr>
          <a:lstStyle/>
          <a:p>
            <a:pPr lvl="0"/>
            <a:r>
              <a:rPr lang="en-US"/>
              <a:t>Manage via Medication Review</a:t>
            </a:r>
          </a:p>
        </p:txBody>
      </p:sp>
      <p:pic>
        <p:nvPicPr>
          <p:cNvPr id="3" name="Picture 2" descr="A diagram of a patient&#10;&#10;Description automatically generated">
            <a:extLst>
              <a:ext uri="{FF2B5EF4-FFF2-40B4-BE49-F238E27FC236}">
                <a16:creationId xmlns:a16="http://schemas.microsoft.com/office/drawing/2014/main" id="{3B5FCFC5-1C32-BCCC-4C93-8C36E0CCAB2A}"/>
              </a:ext>
            </a:extLst>
          </p:cNvPr>
          <p:cNvPicPr>
            <a:picLocks noChangeAspect="1"/>
          </p:cNvPicPr>
          <p:nvPr/>
        </p:nvPicPr>
        <p:blipFill>
          <a:blip r:embed="rId3"/>
          <a:stretch>
            <a:fillRect/>
          </a:stretch>
        </p:blipFill>
        <p:spPr>
          <a:xfrm>
            <a:off x="2617938" y="1888756"/>
            <a:ext cx="6956124" cy="4085289"/>
          </a:xfrm>
          <a:prstGeom prst="rect">
            <a:avLst/>
          </a:prstGeom>
        </p:spPr>
      </p:pic>
      <p:sp>
        <p:nvSpPr>
          <p:cNvPr id="4" name="Text Box 11">
            <a:extLst>
              <a:ext uri="{FF2B5EF4-FFF2-40B4-BE49-F238E27FC236}">
                <a16:creationId xmlns:a16="http://schemas.microsoft.com/office/drawing/2014/main" id="{93DF62A3-F623-8DF2-3D16-8DC1564DDAF8}"/>
              </a:ext>
            </a:extLst>
          </p:cNvPr>
          <p:cNvSpPr txBox="1">
            <a:spLocks noChangeArrowheads="1"/>
          </p:cNvSpPr>
          <p:nvPr/>
        </p:nvSpPr>
        <p:spPr bwMode="auto">
          <a:xfrm>
            <a:off x="414339" y="6361026"/>
            <a:ext cx="621794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FontTx/>
              <a:buNone/>
            </a:pPr>
            <a:r>
              <a:rPr lang="en-US" altLang="en-US" sz="1200" b="0">
                <a:solidFill>
                  <a:srgbClr val="455560"/>
                </a:solidFill>
                <a:latin typeface="Calibri" panose="020F0502020204030204" pitchFamily="34" charset="0"/>
                <a:cs typeface="Arial" panose="020B0604020202020204" pitchFamily="34" charset="0"/>
              </a:rPr>
              <a:t>KDIGO CKD Work Group. Kidney Int. 2024;105:S117. </a:t>
            </a:r>
            <a:r>
              <a:rPr lang="en-US" altLang="en-US" sz="1200" b="0">
                <a:solidFill>
                  <a:srgbClr val="455560"/>
                </a:solidFill>
                <a:latin typeface="Calibri" panose="020F0502020204030204" pitchFamily="34" charset="0"/>
                <a:cs typeface="Arial" panose="020B0604020202020204" pitchFamily="34" charset="0"/>
                <a:hlinkClick r:id="rId4"/>
              </a:rPr>
              <a:t>CC BY-NC-ND 4.0</a:t>
            </a:r>
            <a:r>
              <a:rPr lang="en-US" altLang="en-US" sz="1200" b="0">
                <a:solidFill>
                  <a:srgbClr val="455560"/>
                </a:solidFill>
                <a:latin typeface="Calibri" panose="020F0502020204030204" pitchFamily="34" charset="0"/>
                <a:cs typeface="Arial" panose="020B0604020202020204" pitchFamily="34" charset="0"/>
              </a:rPr>
              <a:t>. No changes made.</a:t>
            </a:r>
            <a:endParaRPr lang="en-US" altLang="en-US" sz="1200" b="0">
              <a:solidFill>
                <a:srgbClr val="455560"/>
              </a:solidFill>
              <a:highlight>
                <a:srgbClr val="FFFF00"/>
              </a:highlight>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9857941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p37"/>
          <p:cNvSpPr txBox="1">
            <a:spLocks noGrp="1"/>
          </p:cNvSpPr>
          <p:nvPr>
            <p:ph type="title"/>
          </p:nvPr>
        </p:nvSpPr>
        <p:spPr>
          <a:noFill/>
          <a:ln>
            <a:noFill/>
          </a:ln>
        </p:spPr>
        <p:txBody>
          <a:bodyPr spcFirstLastPara="1" wrap="square" lIns="91425" tIns="45700" rIns="91425" bIns="45700" anchor="ctr" anchorCtr="0">
            <a:noAutofit/>
          </a:bodyPr>
          <a:lstStyle/>
          <a:p>
            <a:pPr lvl="0"/>
            <a:r>
              <a:rPr lang="en-US"/>
              <a:t>Symptom Control</a:t>
            </a:r>
          </a:p>
        </p:txBody>
      </p:sp>
      <p:sp>
        <p:nvSpPr>
          <p:cNvPr id="8" name="Content Placeholder 7">
            <a:extLst>
              <a:ext uri="{FF2B5EF4-FFF2-40B4-BE49-F238E27FC236}">
                <a16:creationId xmlns:a16="http://schemas.microsoft.com/office/drawing/2014/main" id="{F57F09A4-CD6B-B7D2-D04B-D93D5595251C}"/>
              </a:ext>
            </a:extLst>
          </p:cNvPr>
          <p:cNvSpPr>
            <a:spLocks noGrp="1"/>
          </p:cNvSpPr>
          <p:nvPr>
            <p:ph idx="1"/>
          </p:nvPr>
        </p:nvSpPr>
        <p:spPr/>
        <p:txBody>
          <a:bodyPr/>
          <a:lstStyle/>
          <a:p>
            <a:pPr lvl="0"/>
            <a:r>
              <a:rPr lang="en-US"/>
              <a:t>Symptom identification and assessment is important for highlighting changes, redirection toward patient-centered care, and possibly discussions about appropriate supportive care </a:t>
            </a:r>
          </a:p>
          <a:p>
            <a:pPr lvl="0"/>
            <a:r>
              <a:rPr lang="en-US"/>
              <a:t>Shared decision-making and effective communication between HCPs and patients are key</a:t>
            </a:r>
          </a:p>
        </p:txBody>
      </p:sp>
      <p:sp>
        <p:nvSpPr>
          <p:cNvPr id="3" name="Text Box 11">
            <a:extLst>
              <a:ext uri="{FF2B5EF4-FFF2-40B4-BE49-F238E27FC236}">
                <a16:creationId xmlns:a16="http://schemas.microsoft.com/office/drawing/2014/main" id="{C89E4151-A97D-02D1-9748-F793200450B6}"/>
              </a:ext>
            </a:extLst>
          </p:cNvPr>
          <p:cNvSpPr txBox="1">
            <a:spLocks noChangeArrowheads="1"/>
          </p:cNvSpPr>
          <p:nvPr/>
        </p:nvSpPr>
        <p:spPr bwMode="auto">
          <a:xfrm>
            <a:off x="414339" y="6361026"/>
            <a:ext cx="621794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FontTx/>
              <a:buNone/>
            </a:pPr>
            <a:r>
              <a:rPr lang="en-US" altLang="en-US" sz="1200" b="0">
                <a:solidFill>
                  <a:srgbClr val="455560"/>
                </a:solidFill>
                <a:latin typeface="Calibri" panose="020F0502020204030204" pitchFamily="34" charset="0"/>
                <a:cs typeface="Arial" panose="020B0604020202020204" pitchFamily="34" charset="0"/>
              </a:rPr>
              <a:t>KDIGO CKD Work Group. Kidney Int. 2024;105:S117. </a:t>
            </a:r>
            <a:r>
              <a:rPr lang="en-US" altLang="en-US" sz="1200" b="0">
                <a:solidFill>
                  <a:srgbClr val="455560"/>
                </a:solidFill>
                <a:latin typeface="Calibri" panose="020F0502020204030204" pitchFamily="34" charset="0"/>
                <a:cs typeface="Arial" panose="020B0604020202020204" pitchFamily="34" charset="0"/>
                <a:hlinkClick r:id="rId3"/>
              </a:rPr>
              <a:t>CC BY-NC-ND 4.0</a:t>
            </a:r>
            <a:r>
              <a:rPr lang="en-US" altLang="en-US" sz="1200" b="0">
                <a:solidFill>
                  <a:srgbClr val="455560"/>
                </a:solidFill>
                <a:latin typeface="Calibri" panose="020F0502020204030204" pitchFamily="34" charset="0"/>
                <a:cs typeface="Arial" panose="020B0604020202020204" pitchFamily="34" charset="0"/>
              </a:rPr>
              <a:t>. No changes made.</a:t>
            </a:r>
            <a:endParaRPr lang="en-US" altLang="en-US" sz="1200" b="0">
              <a:solidFill>
                <a:srgbClr val="455560"/>
              </a:solidFill>
              <a:highlight>
                <a:srgbClr val="FFFF00"/>
              </a:highlight>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7112040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p37"/>
          <p:cNvSpPr txBox="1">
            <a:spLocks noGrp="1"/>
          </p:cNvSpPr>
          <p:nvPr>
            <p:ph type="title"/>
          </p:nvPr>
        </p:nvSpPr>
        <p:spPr>
          <a:xfrm>
            <a:off x="609759" y="238127"/>
            <a:ext cx="10872445" cy="1103313"/>
          </a:xfrm>
          <a:noFill/>
          <a:ln>
            <a:noFill/>
          </a:ln>
        </p:spPr>
        <p:txBody>
          <a:bodyPr spcFirstLastPara="1" wrap="square" lIns="91425" tIns="45700" rIns="91425" bIns="45700" anchor="ctr" anchorCtr="0">
            <a:noAutofit/>
          </a:bodyPr>
          <a:lstStyle/>
          <a:p>
            <a:pPr lvl="0"/>
            <a:r>
              <a:rPr lang="en-US"/>
              <a:t>Symptom Control</a:t>
            </a:r>
          </a:p>
        </p:txBody>
      </p:sp>
      <p:pic>
        <p:nvPicPr>
          <p:cNvPr id="4" name="Picture 3" descr="A diagram of a family with a child&#10;&#10;Description automatically generated with medium confidence">
            <a:extLst>
              <a:ext uri="{FF2B5EF4-FFF2-40B4-BE49-F238E27FC236}">
                <a16:creationId xmlns:a16="http://schemas.microsoft.com/office/drawing/2014/main" id="{6D19B812-5DF8-38A4-6048-481A63C791D5}"/>
              </a:ext>
            </a:extLst>
          </p:cNvPr>
          <p:cNvPicPr>
            <a:picLocks noChangeAspect="1"/>
          </p:cNvPicPr>
          <p:nvPr/>
        </p:nvPicPr>
        <p:blipFill>
          <a:blip r:embed="rId3"/>
          <a:stretch>
            <a:fillRect/>
          </a:stretch>
        </p:blipFill>
        <p:spPr>
          <a:xfrm>
            <a:off x="2614750" y="1217351"/>
            <a:ext cx="6963957" cy="4739100"/>
          </a:xfrm>
          <a:prstGeom prst="rect">
            <a:avLst/>
          </a:prstGeom>
        </p:spPr>
      </p:pic>
      <p:sp>
        <p:nvSpPr>
          <p:cNvPr id="3" name="Text Box 11">
            <a:extLst>
              <a:ext uri="{FF2B5EF4-FFF2-40B4-BE49-F238E27FC236}">
                <a16:creationId xmlns:a16="http://schemas.microsoft.com/office/drawing/2014/main" id="{C89E4151-A97D-02D1-9748-F793200450B6}"/>
              </a:ext>
            </a:extLst>
          </p:cNvPr>
          <p:cNvSpPr txBox="1">
            <a:spLocks noChangeArrowheads="1"/>
          </p:cNvSpPr>
          <p:nvPr/>
        </p:nvSpPr>
        <p:spPr bwMode="auto">
          <a:xfrm>
            <a:off x="414339" y="6361026"/>
            <a:ext cx="621794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FontTx/>
              <a:buNone/>
            </a:pPr>
            <a:r>
              <a:rPr lang="en-US" altLang="en-US" sz="1200" b="0">
                <a:solidFill>
                  <a:srgbClr val="455560"/>
                </a:solidFill>
                <a:latin typeface="Calibri" panose="020F0502020204030204" pitchFamily="34" charset="0"/>
                <a:cs typeface="Arial" panose="020B0604020202020204" pitchFamily="34" charset="0"/>
              </a:rPr>
              <a:t>KDIGO CKD Work Group. Kidney Int. 2024;105:S117. </a:t>
            </a:r>
            <a:r>
              <a:rPr lang="en-US" altLang="en-US" sz="1200" b="0">
                <a:solidFill>
                  <a:srgbClr val="455560"/>
                </a:solidFill>
                <a:latin typeface="Calibri" panose="020F0502020204030204" pitchFamily="34" charset="0"/>
                <a:cs typeface="Arial" panose="020B0604020202020204" pitchFamily="34" charset="0"/>
                <a:hlinkClick r:id="rId4"/>
              </a:rPr>
              <a:t>CC BY-NC-ND 4.0</a:t>
            </a:r>
            <a:r>
              <a:rPr lang="en-US" altLang="en-US" sz="1200" b="0">
                <a:solidFill>
                  <a:srgbClr val="455560"/>
                </a:solidFill>
                <a:latin typeface="Calibri" panose="020F0502020204030204" pitchFamily="34" charset="0"/>
                <a:cs typeface="Arial" panose="020B0604020202020204" pitchFamily="34" charset="0"/>
              </a:rPr>
              <a:t>. No changes made.</a:t>
            </a:r>
            <a:endParaRPr lang="en-US" altLang="en-US" sz="1200" b="0">
              <a:solidFill>
                <a:srgbClr val="455560"/>
              </a:solidFill>
              <a:highlight>
                <a:srgbClr val="FFFF00"/>
              </a:highlight>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2412756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cs typeface="Calibri" panose="020F0502020204030204" pitchFamily="34" charset="0"/>
              </a:rPr>
              <a:t>Shared Decision-making</a:t>
            </a:r>
          </a:p>
        </p:txBody>
      </p:sp>
      <p:sp>
        <p:nvSpPr>
          <p:cNvPr id="2" name="Content Placeholder 1"/>
          <p:cNvSpPr>
            <a:spLocks noGrp="1"/>
          </p:cNvSpPr>
          <p:nvPr>
            <p:ph idx="1"/>
          </p:nvPr>
        </p:nvSpPr>
        <p:spPr>
          <a:xfrm>
            <a:off x="653641" y="1690688"/>
            <a:ext cx="10825571" cy="454635"/>
          </a:xfrm>
        </p:spPr>
        <p:txBody>
          <a:bodyPr/>
          <a:lstStyle/>
          <a:p>
            <a:pPr marL="0" indent="0" algn="ctr">
              <a:buNone/>
            </a:pPr>
            <a:r>
              <a:rPr lang="en-US" b="1" i="1">
                <a:cs typeface="Calibri" panose="020F0502020204030204" pitchFamily="34" charset="0"/>
              </a:rPr>
              <a:t>Collaborative process</a:t>
            </a:r>
            <a:r>
              <a:rPr lang="en-US" i="1">
                <a:cs typeface="Calibri" panose="020F0502020204030204" pitchFamily="34" charset="0"/>
              </a:rPr>
              <a:t> between patient and HCP that:</a:t>
            </a:r>
          </a:p>
          <a:p>
            <a:pPr algn="ctr"/>
            <a:endParaRPr lang="en-US" i="1">
              <a:cs typeface="Calibri" panose="020F0502020204030204" pitchFamily="34" charset="0"/>
            </a:endParaRPr>
          </a:p>
          <a:p>
            <a:pPr lvl="1" algn="ctr"/>
            <a:endParaRPr lang="en-US" i="1">
              <a:cs typeface="Calibri" panose="020F0502020204030204" pitchFamily="34" charset="0"/>
            </a:endParaRPr>
          </a:p>
        </p:txBody>
      </p:sp>
      <p:sp>
        <p:nvSpPr>
          <p:cNvPr id="4" name="TextBox 3"/>
          <p:cNvSpPr txBox="1"/>
          <p:nvPr/>
        </p:nvSpPr>
        <p:spPr>
          <a:xfrm>
            <a:off x="425428" y="6387634"/>
            <a:ext cx="4072760" cy="27699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Calibri" panose="020F0502020204030204" pitchFamily="34" charset="0"/>
              </a:rPr>
              <a:t>Elwyn. J Gen Intern Med. 2012;27:1361.</a:t>
            </a:r>
          </a:p>
        </p:txBody>
      </p:sp>
      <p:graphicFrame>
        <p:nvGraphicFramePr>
          <p:cNvPr id="5" name="Diagram 4"/>
          <p:cNvGraphicFramePr/>
          <p:nvPr/>
        </p:nvGraphicFramePr>
        <p:xfrm>
          <a:off x="838200" y="2365694"/>
          <a:ext cx="10641013" cy="38505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547276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B3558D0-AB2B-B6D3-E164-42DFD07CA0B5}"/>
              </a:ext>
            </a:extLst>
          </p:cNvPr>
          <p:cNvSpPr>
            <a:spLocks noGrp="1"/>
          </p:cNvSpPr>
          <p:nvPr>
            <p:ph type="title"/>
          </p:nvPr>
        </p:nvSpPr>
        <p:spPr>
          <a:xfrm>
            <a:off x="609759" y="238127"/>
            <a:ext cx="10872444" cy="1103313"/>
          </a:xfrm>
        </p:spPr>
        <p:txBody>
          <a:bodyPr/>
          <a:lstStyle/>
          <a:p>
            <a:r>
              <a:rPr lang="en-US"/>
              <a:t>Defining Shared Decision-making</a:t>
            </a:r>
          </a:p>
        </p:txBody>
      </p:sp>
      <p:sp>
        <p:nvSpPr>
          <p:cNvPr id="2" name="TextBox 1">
            <a:extLst>
              <a:ext uri="{FF2B5EF4-FFF2-40B4-BE49-F238E27FC236}">
                <a16:creationId xmlns:a16="http://schemas.microsoft.com/office/drawing/2014/main" id="{BD326118-A666-DBDF-9474-D2719D76E532}"/>
              </a:ext>
            </a:extLst>
          </p:cNvPr>
          <p:cNvSpPr txBox="1"/>
          <p:nvPr/>
        </p:nvSpPr>
        <p:spPr>
          <a:xfrm>
            <a:off x="432079" y="6394102"/>
            <a:ext cx="8783212" cy="276999"/>
          </a:xfrm>
          <a:prstGeom prst="rect">
            <a:avLst/>
          </a:prstGeom>
          <a:noFill/>
        </p:spPr>
        <p:txBody>
          <a:bodyPr wrap="square" rtlCol="0" anchor="b">
            <a:spAutoFit/>
          </a:bodyPr>
          <a:lstStyle>
            <a:defPPr>
              <a:defRPr lang="en-US"/>
            </a:defPPr>
            <a:lvl1pPr algn="r">
              <a:defRPr sz="1000">
                <a:latin typeface="Franklin Gothic Book"/>
                <a:cs typeface="Franklin Gothic Book"/>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Calibri" panose="020F0502020204030204" pitchFamily="34" charset="0"/>
              </a:rPr>
              <a:t>nam.edu/perspectives-2014-shared-decision-making-strategies-for-best-care-patient-decision-aids/</a:t>
            </a:r>
          </a:p>
        </p:txBody>
      </p:sp>
      <p:sp>
        <p:nvSpPr>
          <p:cNvPr id="7" name="Content Placeholder 6">
            <a:extLst>
              <a:ext uri="{FF2B5EF4-FFF2-40B4-BE49-F238E27FC236}">
                <a16:creationId xmlns:a16="http://schemas.microsoft.com/office/drawing/2014/main" id="{2027C239-D1F0-56E9-E177-CDFBF4206CFF}"/>
              </a:ext>
            </a:extLst>
          </p:cNvPr>
          <p:cNvSpPr>
            <a:spLocks noGrp="1"/>
          </p:cNvSpPr>
          <p:nvPr>
            <p:ph idx="1"/>
          </p:nvPr>
        </p:nvSpPr>
        <p:spPr/>
        <p:txBody>
          <a:bodyPr/>
          <a:lstStyle/>
          <a:p>
            <a:pPr marL="0" indent="0">
              <a:spcBef>
                <a:spcPts val="600"/>
              </a:spcBef>
              <a:spcAft>
                <a:spcPts val="300"/>
              </a:spcAft>
              <a:buNone/>
            </a:pPr>
            <a:r>
              <a:rPr lang="en-US" b="1">
                <a:solidFill>
                  <a:schemeClr val="accent3"/>
                </a:solidFill>
              </a:rPr>
              <a:t>When Needed</a:t>
            </a:r>
          </a:p>
          <a:p>
            <a:pPr>
              <a:spcBef>
                <a:spcPts val="600"/>
              </a:spcBef>
              <a:spcAft>
                <a:spcPts val="300"/>
              </a:spcAft>
            </a:pPr>
            <a:r>
              <a:rPr lang="en-US" sz="2600"/>
              <a:t>Options or results have health, financial, or QoL implications</a:t>
            </a:r>
          </a:p>
          <a:p>
            <a:pPr lvl="1">
              <a:spcBef>
                <a:spcPts val="600"/>
              </a:spcBef>
              <a:spcAft>
                <a:spcPts val="300"/>
              </a:spcAft>
            </a:pPr>
            <a:r>
              <a:rPr lang="en-US" sz="2400"/>
              <a:t>Daily management and lifestyle choices for chronic conditions</a:t>
            </a:r>
          </a:p>
          <a:p>
            <a:pPr marL="0" indent="0">
              <a:spcBef>
                <a:spcPts val="600"/>
              </a:spcBef>
              <a:spcAft>
                <a:spcPts val="300"/>
              </a:spcAft>
              <a:buNone/>
            </a:pPr>
            <a:r>
              <a:rPr lang="en-US" b="1">
                <a:solidFill>
                  <a:schemeClr val="accent3"/>
                </a:solidFill>
              </a:rPr>
              <a:t>Process</a:t>
            </a:r>
          </a:p>
          <a:p>
            <a:pPr>
              <a:spcBef>
                <a:spcPts val="600"/>
              </a:spcBef>
              <a:spcAft>
                <a:spcPts val="300"/>
              </a:spcAft>
            </a:pPr>
            <a:r>
              <a:rPr lang="en-US" sz="2600"/>
              <a:t>HCP shares with patient information about relevant testing or treatment options </a:t>
            </a:r>
          </a:p>
          <a:p>
            <a:pPr lvl="1">
              <a:spcBef>
                <a:spcPts val="600"/>
              </a:spcBef>
              <a:spcAft>
                <a:spcPts val="300"/>
              </a:spcAft>
            </a:pPr>
            <a:r>
              <a:rPr lang="en-US" sz="2400"/>
              <a:t>Severity and probability for harm, benefits, and viable alternatives</a:t>
            </a:r>
          </a:p>
          <a:p>
            <a:pPr>
              <a:spcBef>
                <a:spcPts val="600"/>
              </a:spcBef>
              <a:spcAft>
                <a:spcPts val="300"/>
              </a:spcAft>
            </a:pPr>
            <a:r>
              <a:rPr lang="en-US" sz="2600"/>
              <a:t>Patient explores and shares preferences regarding the above</a:t>
            </a:r>
          </a:p>
          <a:p>
            <a:pPr lvl="1">
              <a:spcBef>
                <a:spcPts val="600"/>
              </a:spcBef>
              <a:spcAft>
                <a:spcPts val="300"/>
              </a:spcAft>
            </a:pPr>
            <a:r>
              <a:rPr lang="en-US" sz="2400"/>
              <a:t>Summarizes what they understood in their own words</a:t>
            </a:r>
          </a:p>
          <a:p>
            <a:pPr>
              <a:spcBef>
                <a:spcPts val="600"/>
              </a:spcBef>
              <a:spcAft>
                <a:spcPts val="300"/>
              </a:spcAft>
            </a:pPr>
            <a:r>
              <a:rPr lang="en-US" sz="2600"/>
              <a:t>A mutual decision is made</a:t>
            </a:r>
          </a:p>
        </p:txBody>
      </p:sp>
    </p:spTree>
    <p:extLst>
      <p:ext uri="{BB962C8B-B14F-4D97-AF65-F5344CB8AC3E}">
        <p14:creationId xmlns:p14="http://schemas.microsoft.com/office/powerpoint/2010/main" val="29600296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p37"/>
          <p:cNvSpPr txBox="1">
            <a:spLocks noGrp="1"/>
          </p:cNvSpPr>
          <p:nvPr>
            <p:ph type="title"/>
          </p:nvPr>
        </p:nvSpPr>
        <p:spPr>
          <a:noFill/>
          <a:ln>
            <a:noFill/>
          </a:ln>
        </p:spPr>
        <p:txBody>
          <a:bodyPr spcFirstLastPara="1" wrap="square" lIns="91425" tIns="45700" rIns="91425" bIns="45700" anchor="ctr" anchorCtr="0">
            <a:noAutofit/>
          </a:bodyPr>
          <a:lstStyle/>
          <a:p>
            <a:pPr lvl="0"/>
            <a:r>
              <a:rPr lang="en-US"/>
              <a:t>Advanced Care Planning</a:t>
            </a:r>
          </a:p>
        </p:txBody>
      </p:sp>
      <p:sp>
        <p:nvSpPr>
          <p:cNvPr id="9" name="Content Placeholder 8">
            <a:extLst>
              <a:ext uri="{FF2B5EF4-FFF2-40B4-BE49-F238E27FC236}">
                <a16:creationId xmlns:a16="http://schemas.microsoft.com/office/drawing/2014/main" id="{EC31C488-8956-0A57-6508-6BBF781FBF16}"/>
              </a:ext>
            </a:extLst>
          </p:cNvPr>
          <p:cNvSpPr>
            <a:spLocks noGrp="1"/>
          </p:cNvSpPr>
          <p:nvPr>
            <p:ph idx="1"/>
          </p:nvPr>
        </p:nvSpPr>
        <p:spPr/>
        <p:txBody>
          <a:bodyPr/>
          <a:lstStyle/>
          <a:p>
            <a:pPr lvl="0"/>
            <a:r>
              <a:rPr lang="en-US"/>
              <a:t>Plans to address future needs should be jointly agreed upon by patients and their family members/caregivers </a:t>
            </a:r>
          </a:p>
          <a:p>
            <a:pPr lvl="0"/>
            <a:r>
              <a:rPr lang="en-US"/>
              <a:t>Advanced care planning for those who choose supportive care is highly important</a:t>
            </a:r>
          </a:p>
        </p:txBody>
      </p:sp>
      <p:sp>
        <p:nvSpPr>
          <p:cNvPr id="4" name="Text Box 11">
            <a:extLst>
              <a:ext uri="{FF2B5EF4-FFF2-40B4-BE49-F238E27FC236}">
                <a16:creationId xmlns:a16="http://schemas.microsoft.com/office/drawing/2014/main" id="{BFE34E0D-F515-8912-20FA-D7B5E880270D}"/>
              </a:ext>
            </a:extLst>
          </p:cNvPr>
          <p:cNvSpPr txBox="1">
            <a:spLocks noChangeArrowheads="1"/>
          </p:cNvSpPr>
          <p:nvPr/>
        </p:nvSpPr>
        <p:spPr bwMode="auto">
          <a:xfrm>
            <a:off x="414339" y="6361026"/>
            <a:ext cx="621794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FontTx/>
              <a:buNone/>
            </a:pPr>
            <a:r>
              <a:rPr lang="en-US" altLang="en-US" sz="1200" b="0">
                <a:solidFill>
                  <a:srgbClr val="455560"/>
                </a:solidFill>
                <a:latin typeface="Calibri" panose="020F0502020204030204" pitchFamily="34" charset="0"/>
                <a:cs typeface="Arial" panose="020B0604020202020204" pitchFamily="34" charset="0"/>
              </a:rPr>
              <a:t>KDIGO CKD Work Group. Kidney Int. 2024;105:S117. </a:t>
            </a:r>
            <a:r>
              <a:rPr lang="en-US" altLang="en-US" sz="1200" b="0">
                <a:solidFill>
                  <a:srgbClr val="455560"/>
                </a:solidFill>
                <a:latin typeface="Calibri" panose="020F0502020204030204" pitchFamily="34" charset="0"/>
                <a:cs typeface="Arial" panose="020B0604020202020204" pitchFamily="34" charset="0"/>
                <a:hlinkClick r:id="rId3"/>
              </a:rPr>
              <a:t>CC BY-NC-ND 4.0</a:t>
            </a:r>
            <a:r>
              <a:rPr lang="en-US" altLang="en-US" sz="1200" b="0">
                <a:solidFill>
                  <a:srgbClr val="455560"/>
                </a:solidFill>
                <a:latin typeface="Calibri" panose="020F0502020204030204" pitchFamily="34" charset="0"/>
                <a:cs typeface="Arial" panose="020B0604020202020204" pitchFamily="34" charset="0"/>
              </a:rPr>
              <a:t>. No changes made.</a:t>
            </a:r>
            <a:endParaRPr lang="en-US" altLang="en-US" sz="1200" b="0">
              <a:solidFill>
                <a:srgbClr val="455560"/>
              </a:solidFill>
              <a:highlight>
                <a:srgbClr val="FFFF00"/>
              </a:highlight>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41241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p37"/>
          <p:cNvSpPr txBox="1">
            <a:spLocks noGrp="1"/>
          </p:cNvSpPr>
          <p:nvPr>
            <p:ph type="title"/>
          </p:nvPr>
        </p:nvSpPr>
        <p:spPr>
          <a:xfrm>
            <a:off x="609759" y="238127"/>
            <a:ext cx="10872445" cy="1103313"/>
          </a:xfrm>
          <a:noFill/>
          <a:ln>
            <a:noFill/>
          </a:ln>
        </p:spPr>
        <p:txBody>
          <a:bodyPr spcFirstLastPara="1" wrap="square" lIns="91425" tIns="45700" rIns="91425" bIns="45700" anchor="ctr" anchorCtr="0">
            <a:noAutofit/>
          </a:bodyPr>
          <a:lstStyle/>
          <a:p>
            <a:pPr lvl="0"/>
            <a:r>
              <a:rPr lang="en-US"/>
              <a:t>Advanced Care Planning</a:t>
            </a:r>
          </a:p>
        </p:txBody>
      </p:sp>
      <p:pic>
        <p:nvPicPr>
          <p:cNvPr id="3" name="Picture 2" descr="A pyramid of health care levels&#10;&#10;Description automatically generated with medium confidence">
            <a:extLst>
              <a:ext uri="{FF2B5EF4-FFF2-40B4-BE49-F238E27FC236}">
                <a16:creationId xmlns:a16="http://schemas.microsoft.com/office/drawing/2014/main" id="{B78A576F-EAA8-A8DA-1FAB-FF710642375A}"/>
              </a:ext>
            </a:extLst>
          </p:cNvPr>
          <p:cNvPicPr>
            <a:picLocks noChangeAspect="1"/>
          </p:cNvPicPr>
          <p:nvPr/>
        </p:nvPicPr>
        <p:blipFill>
          <a:blip r:embed="rId3"/>
          <a:stretch>
            <a:fillRect/>
          </a:stretch>
        </p:blipFill>
        <p:spPr>
          <a:xfrm>
            <a:off x="2697932" y="1337991"/>
            <a:ext cx="7330630" cy="4870931"/>
          </a:xfrm>
          <a:prstGeom prst="rect">
            <a:avLst/>
          </a:prstGeom>
        </p:spPr>
      </p:pic>
      <p:sp>
        <p:nvSpPr>
          <p:cNvPr id="4" name="Text Box 11">
            <a:extLst>
              <a:ext uri="{FF2B5EF4-FFF2-40B4-BE49-F238E27FC236}">
                <a16:creationId xmlns:a16="http://schemas.microsoft.com/office/drawing/2014/main" id="{BFE34E0D-F515-8912-20FA-D7B5E880270D}"/>
              </a:ext>
            </a:extLst>
          </p:cNvPr>
          <p:cNvSpPr txBox="1">
            <a:spLocks noChangeArrowheads="1"/>
          </p:cNvSpPr>
          <p:nvPr/>
        </p:nvSpPr>
        <p:spPr bwMode="auto">
          <a:xfrm>
            <a:off x="414339" y="6361026"/>
            <a:ext cx="621794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FontTx/>
              <a:buNone/>
            </a:pPr>
            <a:r>
              <a:rPr lang="en-US" altLang="en-US" sz="1200" b="0">
                <a:solidFill>
                  <a:srgbClr val="455560"/>
                </a:solidFill>
                <a:latin typeface="Calibri" panose="020F0502020204030204" pitchFamily="34" charset="0"/>
                <a:cs typeface="Arial" panose="020B0604020202020204" pitchFamily="34" charset="0"/>
              </a:rPr>
              <a:t>KDIGO CKD Work Group. Kidney Int. 2024;105:S117. </a:t>
            </a:r>
            <a:r>
              <a:rPr lang="en-US" altLang="en-US" sz="1200" b="0">
                <a:solidFill>
                  <a:srgbClr val="455560"/>
                </a:solidFill>
                <a:latin typeface="Calibri" panose="020F0502020204030204" pitchFamily="34" charset="0"/>
                <a:cs typeface="Arial" panose="020B0604020202020204" pitchFamily="34" charset="0"/>
                <a:hlinkClick r:id="rId4"/>
              </a:rPr>
              <a:t>CC BY-NC-ND 4.0</a:t>
            </a:r>
            <a:r>
              <a:rPr lang="en-US" altLang="en-US" sz="1200" b="0">
                <a:solidFill>
                  <a:srgbClr val="455560"/>
                </a:solidFill>
                <a:latin typeface="Calibri" panose="020F0502020204030204" pitchFamily="34" charset="0"/>
                <a:cs typeface="Arial" panose="020B0604020202020204" pitchFamily="34" charset="0"/>
              </a:rPr>
              <a:t>. No changes made.</a:t>
            </a:r>
            <a:endParaRPr lang="en-US" altLang="en-US" sz="1200" b="0">
              <a:solidFill>
                <a:srgbClr val="455560"/>
              </a:solidFill>
              <a:highlight>
                <a:srgbClr val="FFFF00"/>
              </a:highlight>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1003417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5C2974-E245-6162-56FF-8806538C60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4895C6-130F-9D28-3788-6A8B01258C13}"/>
              </a:ext>
            </a:extLst>
          </p:cNvPr>
          <p:cNvSpPr>
            <a:spLocks noGrp="1"/>
          </p:cNvSpPr>
          <p:nvPr>
            <p:ph type="title"/>
          </p:nvPr>
        </p:nvSpPr>
        <p:spPr>
          <a:xfrm>
            <a:off x="609759" y="238127"/>
            <a:ext cx="11356954" cy="1103313"/>
          </a:xfrm>
        </p:spPr>
        <p:txBody>
          <a:bodyPr wrap="square" anchor="ctr">
            <a:noAutofit/>
          </a:bodyPr>
          <a:lstStyle/>
          <a:p>
            <a:r>
              <a:rPr lang="en-US"/>
              <a:t>Key </a:t>
            </a:r>
            <a:r>
              <a:rPr lang="en-US" b="1"/>
              <a:t>Treatment Considerations and Medication Monitoring</a:t>
            </a:r>
            <a:endParaRPr lang="en-US"/>
          </a:p>
        </p:txBody>
      </p:sp>
      <p:sp>
        <p:nvSpPr>
          <p:cNvPr id="4" name="Content Placeholder 3">
            <a:extLst>
              <a:ext uri="{FF2B5EF4-FFF2-40B4-BE49-F238E27FC236}">
                <a16:creationId xmlns:a16="http://schemas.microsoft.com/office/drawing/2014/main" id="{BF1552C7-F2AE-3346-5689-7A4EA63C707B}"/>
              </a:ext>
            </a:extLst>
          </p:cNvPr>
          <p:cNvSpPr>
            <a:spLocks noGrp="1"/>
          </p:cNvSpPr>
          <p:nvPr>
            <p:ph idx="1"/>
          </p:nvPr>
        </p:nvSpPr>
        <p:spPr>
          <a:xfrm>
            <a:off x="609759" y="1543870"/>
            <a:ext cx="10877529" cy="4650686"/>
          </a:xfrm>
        </p:spPr>
        <p:txBody>
          <a:body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lang="en-US" sz="2400">
                <a:solidFill>
                  <a:srgbClr val="000000"/>
                </a:solidFill>
              </a:rPr>
              <a:t>Regular review</a:t>
            </a:r>
          </a:p>
          <a:p>
            <a:pPr lvl="1">
              <a:buClr>
                <a:srgbClr val="000000"/>
              </a:buClr>
              <a:defRPr/>
            </a:pPr>
            <a:r>
              <a:rPr lang="en-US" sz="2200">
                <a:solidFill>
                  <a:srgbClr val="000000"/>
                </a:solidFill>
              </a:rPr>
              <a:t>Ensure adherence to prescribed therapy</a:t>
            </a:r>
          </a:p>
          <a:p>
            <a:pPr lvl="1">
              <a:buClr>
                <a:srgbClr val="000000"/>
              </a:buClr>
              <a:defRPr/>
            </a:pPr>
            <a:r>
              <a:rPr kumimoji="0" lang="en-US" sz="2200" b="0" i="0" u="none" strike="noStrike" kern="0" cap="none" spc="0" normalizeH="0" baseline="0" noProof="0">
                <a:ln>
                  <a:noFill/>
                </a:ln>
                <a:solidFill>
                  <a:srgbClr val="000000"/>
                </a:solidFill>
                <a:effectLst/>
                <a:uLnTx/>
                <a:uFillTx/>
                <a:latin typeface="Calibri" panose="020F0502020204030204" pitchFamily="34" charset="0"/>
              </a:rPr>
              <a:t>Evaluate for drug–drug interactions and ongoing indications for therapy</a:t>
            </a:r>
            <a:endParaRPr lang="en-US" sz="2200">
              <a:solidFill>
                <a:srgbClr val="000000"/>
              </a:solidFill>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a:ln>
                  <a:noFill/>
                </a:ln>
                <a:solidFill>
                  <a:srgbClr val="000000"/>
                </a:solidFill>
                <a:effectLst/>
                <a:uLnTx/>
                <a:uFillTx/>
                <a:latin typeface="Calibri" panose="020F0502020204030204" pitchFamily="34" charset="0"/>
                <a:ea typeface="+mn-ea"/>
                <a:cs typeface="+mn-cs"/>
              </a:rPr>
              <a:t>Monitor eGFR</a:t>
            </a:r>
          </a:p>
          <a:p>
            <a:pPr lvl="1" indent="-342900">
              <a:buClr>
                <a:srgbClr val="000000"/>
              </a:buClr>
              <a:buFont typeface="Calibri" panose="020F0502020204030204" pitchFamily="34" charset="0"/>
              <a:buChar char="–"/>
              <a:defRPr/>
            </a:pPr>
            <a:r>
              <a:rPr lang="en-US" sz="2200"/>
              <a:t>Assess therapy-related changes, especially after initiating hemodynamic-active medications (eg, RAAS inhibitors, SGLT2 inhibitors)</a:t>
            </a:r>
          </a:p>
          <a:p>
            <a:pPr lvl="1" indent="-342900">
              <a:buClr>
                <a:srgbClr val="000000"/>
              </a:buClr>
              <a:buFont typeface="Calibri" panose="020F0502020204030204" pitchFamily="34" charset="0"/>
              <a:buChar char="–"/>
              <a:defRPr/>
            </a:pPr>
            <a:r>
              <a:rPr lang="en-US" sz="2200">
                <a:latin typeface="Calibri"/>
                <a:ea typeface="Calibri"/>
                <a:cs typeface="Calibri"/>
              </a:rPr>
              <a:t>A decline in eGFR ≥30% following initiation may reflect an expected hemodynamic effect but warrants further evaluation to rule out other causes (eg, volume depletion, hypotension, or AKI)</a:t>
            </a:r>
            <a:endParaRPr kumimoji="0" lang="en-US" sz="2200" b="0" i="0" u="none" strike="noStrike" kern="0" cap="none" spc="0" normalizeH="0" baseline="0" noProof="0">
              <a:ln>
                <a:noFill/>
              </a:ln>
              <a:solidFill>
                <a:srgbClr val="000000"/>
              </a:solidFill>
              <a:effectLst/>
              <a:uLnTx/>
              <a:uFillTx/>
              <a:latin typeface="Calibri"/>
              <a:ea typeface="Calibri"/>
              <a:cs typeface="Calibri"/>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lang="en-US" sz="2400">
                <a:solidFill>
                  <a:srgbClr val="000000"/>
                </a:solidFill>
              </a:rPr>
              <a:t>Avoid combination therapy (</a:t>
            </a:r>
            <a:r>
              <a:rPr kumimoji="0" lang="en-US" sz="2400" b="0" i="0" u="none" strike="noStrike" kern="0" cap="none" spc="0" normalizeH="0" baseline="0" noProof="0">
                <a:ln>
                  <a:noFill/>
                </a:ln>
                <a:solidFill>
                  <a:srgbClr val="000000"/>
                </a:solidFill>
                <a:effectLst/>
                <a:uLnTx/>
                <a:uFillTx/>
                <a:latin typeface="Calibri" panose="020F0502020204030204" pitchFamily="34" charset="0"/>
              </a:rPr>
              <a:t>ACE inhibitors, ARBs, and direct renin inhibitors) due to potential risks of hypotension, hyperkalemia, and AKI</a:t>
            </a:r>
          </a:p>
        </p:txBody>
      </p:sp>
      <p:sp>
        <p:nvSpPr>
          <p:cNvPr id="5" name="Text Box 11">
            <a:extLst>
              <a:ext uri="{FF2B5EF4-FFF2-40B4-BE49-F238E27FC236}">
                <a16:creationId xmlns:a16="http://schemas.microsoft.com/office/drawing/2014/main" id="{5A2D0931-9418-61E3-2DDC-9FBDDDEED17B}"/>
              </a:ext>
            </a:extLst>
          </p:cNvPr>
          <p:cNvSpPr txBox="1">
            <a:spLocks noChangeArrowheads="1"/>
          </p:cNvSpPr>
          <p:nvPr/>
        </p:nvSpPr>
        <p:spPr bwMode="auto">
          <a:xfrm>
            <a:off x="414339" y="6361026"/>
            <a:ext cx="836179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KDIGO CKD Work Group. Kidney Int. 2024;105:S117. KDIGO CKD Work Group. Kidney Int. 2022;102:S1.</a:t>
            </a:r>
          </a:p>
        </p:txBody>
      </p:sp>
    </p:spTree>
    <p:extLst>
      <p:ext uri="{BB962C8B-B14F-4D97-AF65-F5344CB8AC3E}">
        <p14:creationId xmlns:p14="http://schemas.microsoft.com/office/powerpoint/2010/main" val="16884478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312A7-0DF7-48CA-195F-38FB850B14A3}"/>
              </a:ext>
            </a:extLst>
          </p:cNvPr>
          <p:cNvSpPr>
            <a:spLocks noGrp="1"/>
          </p:cNvSpPr>
          <p:nvPr>
            <p:ph type="title"/>
          </p:nvPr>
        </p:nvSpPr>
        <p:spPr/>
        <p:txBody>
          <a:bodyPr wrap="square" anchor="ctr">
            <a:normAutofit/>
          </a:bodyPr>
          <a:lstStyle/>
          <a:p>
            <a:r>
              <a:rPr lang="en-US" b="1"/>
              <a:t>Role of Multidisciplinary Teams</a:t>
            </a:r>
            <a:endParaRPr lang="en-US"/>
          </a:p>
        </p:txBody>
      </p:sp>
      <p:sp>
        <p:nvSpPr>
          <p:cNvPr id="4" name="Content Placeholder 3">
            <a:extLst>
              <a:ext uri="{FF2B5EF4-FFF2-40B4-BE49-F238E27FC236}">
                <a16:creationId xmlns:a16="http://schemas.microsoft.com/office/drawing/2014/main" id="{3707CA7A-197F-F7B9-046C-204C8B8CD211}"/>
              </a:ext>
            </a:extLst>
          </p:cNvPr>
          <p:cNvSpPr>
            <a:spLocks noGrp="1"/>
          </p:cNvSpPr>
          <p:nvPr>
            <p:ph idx="1"/>
          </p:nvPr>
        </p:nvSpPr>
        <p:spPr/>
        <p:txBody>
          <a:bodyPr/>
          <a:lstStyle/>
          <a:p>
            <a:r>
              <a:rPr lang="en-US"/>
              <a:t>Address the complexity of CKD as a multimorbid condition</a:t>
            </a:r>
          </a:p>
          <a:p>
            <a:r>
              <a:rPr lang="en-US"/>
              <a:t>Improve adherence to guidelines through collaborative care</a:t>
            </a:r>
          </a:p>
          <a:p>
            <a:r>
              <a:rPr lang="en-US"/>
              <a:t>Empower patients in self-management practices, including treatment adherence, dietary changes, and regular monitoring</a:t>
            </a:r>
          </a:p>
        </p:txBody>
      </p:sp>
      <p:sp>
        <p:nvSpPr>
          <p:cNvPr id="6" name="Text Box 11">
            <a:extLst>
              <a:ext uri="{FF2B5EF4-FFF2-40B4-BE49-F238E27FC236}">
                <a16:creationId xmlns:a16="http://schemas.microsoft.com/office/drawing/2014/main" id="{A65307FE-5742-7472-5AA5-610E8C41DE63}"/>
              </a:ext>
            </a:extLst>
          </p:cNvPr>
          <p:cNvSpPr txBox="1">
            <a:spLocks noChangeArrowheads="1"/>
          </p:cNvSpPr>
          <p:nvPr/>
        </p:nvSpPr>
        <p:spPr bwMode="auto">
          <a:xfrm>
            <a:off x="414339" y="6361026"/>
            <a:ext cx="56816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KDIGO CKD Work Group. Kidney Int. 2024;105:S117.</a:t>
            </a:r>
          </a:p>
        </p:txBody>
      </p:sp>
    </p:spTree>
    <p:extLst>
      <p:ext uri="{BB962C8B-B14F-4D97-AF65-F5344CB8AC3E}">
        <p14:creationId xmlns:p14="http://schemas.microsoft.com/office/powerpoint/2010/main" val="31264131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146DCD2-B975-1B16-202F-278D29B6EAEC}"/>
              </a:ext>
            </a:extLst>
          </p:cNvPr>
          <p:cNvSpPr/>
          <p:nvPr/>
        </p:nvSpPr>
        <p:spPr bwMode="auto">
          <a:xfrm>
            <a:off x="3258377" y="1586029"/>
            <a:ext cx="5681290" cy="4427343"/>
          </a:xfrm>
          <a:prstGeom prst="rect">
            <a:avLst/>
          </a:prstGeom>
          <a:solidFill>
            <a:schemeClr val="accent2">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1" name="Round Same Side Corner Rectangle 10">
            <a:extLst>
              <a:ext uri="{FF2B5EF4-FFF2-40B4-BE49-F238E27FC236}">
                <a16:creationId xmlns:a16="http://schemas.microsoft.com/office/drawing/2014/main" id="{4F234FAE-44D0-ABA8-3FA6-2FB40DE0702F}"/>
              </a:ext>
            </a:extLst>
          </p:cNvPr>
          <p:cNvSpPr/>
          <p:nvPr/>
        </p:nvSpPr>
        <p:spPr bwMode="auto">
          <a:xfrm>
            <a:off x="3253269" y="1434947"/>
            <a:ext cx="5682329" cy="546652"/>
          </a:xfrm>
          <a:prstGeom prst="round2Same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 name="Title 1">
            <a:extLst>
              <a:ext uri="{FF2B5EF4-FFF2-40B4-BE49-F238E27FC236}">
                <a16:creationId xmlns:a16="http://schemas.microsoft.com/office/drawing/2014/main" id="{734312A7-0DF7-48CA-195F-38FB850B14A3}"/>
              </a:ext>
            </a:extLst>
          </p:cNvPr>
          <p:cNvSpPr>
            <a:spLocks noGrp="1"/>
          </p:cNvSpPr>
          <p:nvPr>
            <p:ph type="title"/>
          </p:nvPr>
        </p:nvSpPr>
        <p:spPr/>
        <p:txBody>
          <a:bodyPr wrap="square" anchor="ctr">
            <a:normAutofit/>
          </a:bodyPr>
          <a:lstStyle/>
          <a:p>
            <a:r>
              <a:rPr lang="en-US" b="1"/>
              <a:t>Role of Multidisciplinary Teams</a:t>
            </a:r>
            <a:endParaRPr lang="en-US"/>
          </a:p>
        </p:txBody>
      </p:sp>
      <p:sp>
        <p:nvSpPr>
          <p:cNvPr id="5" name="Content Placeholder 4">
            <a:extLst>
              <a:ext uri="{FF2B5EF4-FFF2-40B4-BE49-F238E27FC236}">
                <a16:creationId xmlns:a16="http://schemas.microsoft.com/office/drawing/2014/main" id="{9DA3B39F-9A5F-1E29-544E-77FDF08A39AF}"/>
              </a:ext>
            </a:extLst>
          </p:cNvPr>
          <p:cNvSpPr>
            <a:spLocks noGrp="1"/>
          </p:cNvSpPr>
          <p:nvPr>
            <p:ph sz="half" idx="2"/>
          </p:nvPr>
        </p:nvSpPr>
        <p:spPr>
          <a:xfrm>
            <a:off x="3410374" y="1532464"/>
            <a:ext cx="5125210" cy="4297018"/>
          </a:xfrm>
        </p:spPr>
        <p:txBody>
          <a:bodyPr/>
          <a:lstStyle/>
          <a:p>
            <a:pPr marL="0" marR="0" lvl="0" indent="0" algn="ctr" defTabSz="914400" rtl="0" eaLnBrk="1" fontAlgn="base" latinLnBrk="0" hangingPunct="1">
              <a:lnSpc>
                <a:spcPct val="100000"/>
              </a:lnSpc>
              <a:spcBef>
                <a:spcPts val="1000"/>
              </a:spcBef>
              <a:spcAft>
                <a:spcPts val="700"/>
              </a:spcAft>
              <a:buClr>
                <a:srgbClr val="000000"/>
              </a:buClr>
              <a:buSzTx/>
              <a:buNone/>
              <a:tabLst/>
              <a:defRPr/>
            </a:pPr>
            <a:r>
              <a:rPr kumimoji="0" lang="en-US" sz="2200" b="1" i="0" u="none" strike="noStrike" kern="0" cap="none" spc="0" normalizeH="0" baseline="0" noProof="0">
                <a:ln>
                  <a:noFill/>
                </a:ln>
                <a:solidFill>
                  <a:schemeClr val="tx1"/>
                </a:solidFill>
                <a:effectLst/>
                <a:uLnTx/>
                <a:uFillTx/>
                <a:latin typeface="Calibri" panose="020F0502020204030204" pitchFamily="34" charset="0"/>
              </a:rPr>
              <a:t>Team Member Roles</a:t>
            </a:r>
          </a:p>
          <a:p>
            <a:pPr marL="287338" indent="-230188">
              <a:lnSpc>
                <a:spcPct val="100000"/>
              </a:lnSpc>
              <a:defRPr/>
            </a:pPr>
            <a:r>
              <a:rPr kumimoji="0" lang="en-US" sz="1800" b="1" i="0" u="none" strike="noStrike" kern="0" cap="none" spc="0" normalizeH="0" baseline="0" noProof="0">
                <a:ln>
                  <a:noFill/>
                </a:ln>
                <a:effectLst/>
                <a:uLnTx/>
                <a:uFillTx/>
                <a:latin typeface="Calibri" panose="020F0502020204030204" pitchFamily="34" charset="0"/>
              </a:rPr>
              <a:t>Nephrologist: </a:t>
            </a:r>
            <a:r>
              <a:rPr kumimoji="0" lang="en-US" sz="1800" b="0" i="0" u="none" strike="noStrike" kern="0" cap="none" spc="0" normalizeH="0" baseline="0" noProof="0">
                <a:ln>
                  <a:noFill/>
                </a:ln>
                <a:effectLst/>
                <a:uLnTx/>
                <a:uFillTx/>
                <a:latin typeface="Calibri" panose="020F0502020204030204" pitchFamily="34" charset="0"/>
              </a:rPr>
              <a:t>Specialized care for disease progression</a:t>
            </a:r>
          </a:p>
          <a:p>
            <a:pPr marL="287338" indent="-230188">
              <a:lnSpc>
                <a:spcPct val="100000"/>
              </a:lnSpc>
              <a:defRPr/>
            </a:pPr>
            <a:r>
              <a:rPr kumimoji="0" lang="en-US" sz="1800" b="1" i="0" u="none" strike="noStrike" kern="0" cap="none" spc="0" normalizeH="0" baseline="0" noProof="0">
                <a:ln>
                  <a:noFill/>
                </a:ln>
                <a:effectLst/>
                <a:uLnTx/>
                <a:uFillTx/>
                <a:latin typeface="Calibri" panose="020F0502020204030204" pitchFamily="34" charset="0"/>
              </a:rPr>
              <a:t>Cardiologist: </a:t>
            </a:r>
            <a:r>
              <a:rPr kumimoji="0" lang="en-US" sz="1800" b="0" i="0" u="none" strike="noStrike" kern="0" cap="none" spc="0" normalizeH="0" baseline="0" noProof="0">
                <a:ln>
                  <a:noFill/>
                </a:ln>
                <a:effectLst/>
                <a:uLnTx/>
                <a:uFillTx/>
                <a:latin typeface="Calibri" panose="020F0502020204030204" pitchFamily="34" charset="0"/>
              </a:rPr>
              <a:t>Mitigate cardiovascular risk</a:t>
            </a:r>
          </a:p>
          <a:p>
            <a:pPr marL="287338" indent="-230188">
              <a:lnSpc>
                <a:spcPct val="100000"/>
              </a:lnSpc>
              <a:defRPr/>
            </a:pPr>
            <a:r>
              <a:rPr kumimoji="0" lang="en-US" sz="1800" b="1" i="0" u="none" strike="noStrike" kern="0" cap="none" spc="0" normalizeH="0" baseline="0" noProof="0">
                <a:ln>
                  <a:noFill/>
                </a:ln>
                <a:effectLst/>
                <a:uLnTx/>
                <a:uFillTx/>
                <a:latin typeface="Calibri" panose="020F0502020204030204" pitchFamily="34" charset="0"/>
              </a:rPr>
              <a:t>Primary care physician: </a:t>
            </a:r>
            <a:r>
              <a:rPr kumimoji="0" lang="en-US" sz="1800" b="0" i="0" u="none" strike="noStrike" kern="0" cap="none" spc="0" normalizeH="0" baseline="0" noProof="0">
                <a:ln>
                  <a:noFill/>
                </a:ln>
                <a:effectLst/>
                <a:uLnTx/>
                <a:uFillTx/>
                <a:latin typeface="Calibri" panose="020F0502020204030204" pitchFamily="34" charset="0"/>
              </a:rPr>
              <a:t>Facilitate early detection, coordinate care among specialists, and ensure adherence to lifestyle and medication plans</a:t>
            </a:r>
          </a:p>
          <a:p>
            <a:pPr marL="287338" indent="-230188">
              <a:lnSpc>
                <a:spcPct val="100000"/>
              </a:lnSpc>
              <a:defRPr/>
            </a:pPr>
            <a:r>
              <a:rPr kumimoji="0" lang="en-US" sz="1800" b="1" i="0" u="none" strike="noStrike" kern="0" cap="none" spc="0" normalizeH="0" baseline="0" noProof="0">
                <a:ln>
                  <a:noFill/>
                </a:ln>
                <a:effectLst/>
                <a:uLnTx/>
                <a:uFillTx/>
                <a:latin typeface="Calibri" panose="020F0502020204030204" pitchFamily="34" charset="0"/>
              </a:rPr>
              <a:t>Dietitian: </a:t>
            </a:r>
            <a:r>
              <a:rPr kumimoji="0" lang="en-US" sz="1800" b="0" i="0" u="none" strike="noStrike" kern="0" cap="none" spc="0" normalizeH="0" baseline="0" noProof="0">
                <a:ln>
                  <a:noFill/>
                </a:ln>
                <a:effectLst/>
                <a:uLnTx/>
                <a:uFillTx/>
                <a:latin typeface="Calibri" panose="020F0502020204030204" pitchFamily="34" charset="0"/>
              </a:rPr>
              <a:t>Support lifestyle modifications, create individualized meal plans, and promote dietary sodium and protein restrictions</a:t>
            </a:r>
          </a:p>
          <a:p>
            <a:pPr marL="287338" indent="-230188">
              <a:lnSpc>
                <a:spcPct val="100000"/>
              </a:lnSpc>
              <a:defRPr/>
            </a:pPr>
            <a:r>
              <a:rPr kumimoji="0" lang="en-US" sz="1800" b="1" i="0" u="none" strike="noStrike" kern="0" cap="none" spc="0" normalizeH="0" baseline="0" noProof="0">
                <a:ln>
                  <a:noFill/>
                </a:ln>
                <a:effectLst/>
                <a:uLnTx/>
                <a:uFillTx/>
                <a:latin typeface="Calibri" panose="020F0502020204030204" pitchFamily="34" charset="0"/>
              </a:rPr>
              <a:t>Pharmacist: </a:t>
            </a:r>
            <a:r>
              <a:rPr kumimoji="0" lang="en-US" sz="1800" b="0" i="0" u="none" strike="noStrike" kern="0" cap="none" spc="0" normalizeH="0" baseline="0" noProof="0">
                <a:ln>
                  <a:noFill/>
                </a:ln>
                <a:effectLst/>
                <a:uLnTx/>
                <a:uFillTx/>
                <a:latin typeface="Calibri" panose="020F0502020204030204" pitchFamily="34" charset="0"/>
              </a:rPr>
              <a:t>Optimize medication regimens </a:t>
            </a:r>
          </a:p>
        </p:txBody>
      </p:sp>
      <p:sp>
        <p:nvSpPr>
          <p:cNvPr id="6" name="Text Box 11">
            <a:extLst>
              <a:ext uri="{FF2B5EF4-FFF2-40B4-BE49-F238E27FC236}">
                <a16:creationId xmlns:a16="http://schemas.microsoft.com/office/drawing/2014/main" id="{A65307FE-5742-7472-5AA5-610E8C41DE63}"/>
              </a:ext>
            </a:extLst>
          </p:cNvPr>
          <p:cNvSpPr txBox="1">
            <a:spLocks noChangeArrowheads="1"/>
          </p:cNvSpPr>
          <p:nvPr/>
        </p:nvSpPr>
        <p:spPr bwMode="auto">
          <a:xfrm>
            <a:off x="414339" y="6361026"/>
            <a:ext cx="56816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KDIGO CKD Work Group. Kidney Int. 2024;105:S117.</a:t>
            </a:r>
          </a:p>
        </p:txBody>
      </p:sp>
    </p:spTree>
    <p:extLst>
      <p:ext uri="{BB962C8B-B14F-4D97-AF65-F5344CB8AC3E}">
        <p14:creationId xmlns:p14="http://schemas.microsoft.com/office/powerpoint/2010/main" val="34793772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634990-3A4C-00B2-B37E-F7704C7F3E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195DDF-166E-BBCA-639C-F6593D106302}"/>
              </a:ext>
            </a:extLst>
          </p:cNvPr>
          <p:cNvSpPr>
            <a:spLocks noGrp="1"/>
          </p:cNvSpPr>
          <p:nvPr>
            <p:ph type="title"/>
          </p:nvPr>
        </p:nvSpPr>
        <p:spPr/>
        <p:txBody>
          <a:bodyPr/>
          <a:lstStyle/>
          <a:p>
            <a:r>
              <a:rPr lang="en-US" b="1"/>
              <a:t>Implementation Challenges: Barriers </a:t>
            </a:r>
            <a:endParaRPr lang="en-US"/>
          </a:p>
        </p:txBody>
      </p:sp>
      <p:sp>
        <p:nvSpPr>
          <p:cNvPr id="3" name="Content Placeholder 2">
            <a:extLst>
              <a:ext uri="{FF2B5EF4-FFF2-40B4-BE49-F238E27FC236}">
                <a16:creationId xmlns:a16="http://schemas.microsoft.com/office/drawing/2014/main" id="{F2784675-A192-08A3-5EA3-68C63980659F}"/>
              </a:ext>
            </a:extLst>
          </p:cNvPr>
          <p:cNvSpPr>
            <a:spLocks noGrp="1"/>
          </p:cNvSpPr>
          <p:nvPr>
            <p:ph idx="1"/>
          </p:nvPr>
        </p:nvSpPr>
        <p:spPr/>
        <p:txBody>
          <a:bodyPr/>
          <a:lstStyle/>
          <a:p>
            <a:r>
              <a:rPr lang="en-US" sz="2600">
                <a:latin typeface="Calibri"/>
                <a:ea typeface="Calibri"/>
                <a:cs typeface="Calibri"/>
              </a:rPr>
              <a:t>Lack of time, tools, and resources</a:t>
            </a:r>
          </a:p>
          <a:p>
            <a:pPr lvl="1"/>
            <a:r>
              <a:rPr lang="en-US" sz="2400">
                <a:latin typeface="Calibri"/>
                <a:ea typeface="Calibri"/>
                <a:cs typeface="Calibri"/>
              </a:rPr>
              <a:t>Clinicians often have limited time to adopt new CKD-specific workflows and tools, compounded by workforce shortages, especially in underserved areas</a:t>
            </a:r>
          </a:p>
          <a:p>
            <a:r>
              <a:rPr lang="en-US" sz="2600">
                <a:latin typeface="Calibri"/>
                <a:ea typeface="Calibri"/>
                <a:cs typeface="Calibri"/>
              </a:rPr>
              <a:t>Lack of awareness or slow adoption of new guidelines</a:t>
            </a:r>
          </a:p>
          <a:p>
            <a:pPr lvl="1"/>
            <a:r>
              <a:rPr lang="en-US" sz="2400">
                <a:latin typeface="Calibri"/>
                <a:ea typeface="Calibri"/>
                <a:cs typeface="Calibri"/>
              </a:rPr>
              <a:t>HCPs may struggle with integrating updated recommendations into routine practice due to a lack of accessible training and tools</a:t>
            </a:r>
          </a:p>
          <a:p>
            <a:r>
              <a:rPr lang="en-US" sz="2600">
                <a:latin typeface="Calibri"/>
                <a:ea typeface="Calibri"/>
                <a:cs typeface="Calibri"/>
              </a:rPr>
              <a:t>Delayed referrals and limited patient engagement in self-management</a:t>
            </a:r>
          </a:p>
          <a:p>
            <a:pPr lvl="1"/>
            <a:r>
              <a:rPr lang="en-US" sz="2400">
                <a:latin typeface="Calibri"/>
                <a:ea typeface="Calibri"/>
                <a:cs typeface="Calibri"/>
              </a:rPr>
              <a:t>Patients are often referred late to nephrology care, and awareness of CKD risk factors and self-management strategies is low among the public</a:t>
            </a:r>
          </a:p>
        </p:txBody>
      </p:sp>
      <p:sp>
        <p:nvSpPr>
          <p:cNvPr id="5" name="Text Box 11">
            <a:extLst>
              <a:ext uri="{FF2B5EF4-FFF2-40B4-BE49-F238E27FC236}">
                <a16:creationId xmlns:a16="http://schemas.microsoft.com/office/drawing/2014/main" id="{6F6D7C43-E880-0C6B-100E-6DCF39DE3AE5}"/>
              </a:ext>
            </a:extLst>
          </p:cNvPr>
          <p:cNvSpPr txBox="1">
            <a:spLocks noChangeArrowheads="1"/>
          </p:cNvSpPr>
          <p:nvPr/>
        </p:nvSpPr>
        <p:spPr bwMode="auto">
          <a:xfrm>
            <a:off x="414339" y="6361026"/>
            <a:ext cx="78152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FontTx/>
              <a:buNone/>
            </a:pPr>
            <a:r>
              <a:rPr lang="en-US" altLang="en-US" sz="1200" b="0">
                <a:solidFill>
                  <a:srgbClr val="455560"/>
                </a:solidFill>
                <a:latin typeface="Calibri" panose="020F0502020204030204" pitchFamily="34" charset="0"/>
                <a:cs typeface="Arial" panose="020B0604020202020204" pitchFamily="34" charset="0"/>
              </a:rPr>
              <a:t>KDIGO CKD Work Group. Kidney Int. 2024;105:S117. Navaneethan. Am J Kidney Dis. 2024;S0272-6386(24)00977-6.  </a:t>
            </a:r>
          </a:p>
        </p:txBody>
      </p:sp>
    </p:spTree>
    <p:extLst>
      <p:ext uri="{BB962C8B-B14F-4D97-AF65-F5344CB8AC3E}">
        <p14:creationId xmlns:p14="http://schemas.microsoft.com/office/powerpoint/2010/main" val="25546606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2F3690C-0789-4D70-9495-06C6FA702313}"/>
              </a:ext>
            </a:extLst>
          </p:cNvPr>
          <p:cNvSpPr>
            <a:spLocks noGrp="1"/>
          </p:cNvSpPr>
          <p:nvPr>
            <p:ph type="title"/>
          </p:nvPr>
        </p:nvSpPr>
        <p:spPr/>
        <p:txBody>
          <a:bodyPr/>
          <a:lstStyle/>
          <a:p>
            <a:r>
              <a:rPr lang="en-US"/>
              <a:t>Overcoming Barriers to CKD Management</a:t>
            </a:r>
          </a:p>
        </p:txBody>
      </p:sp>
      <p:graphicFrame>
        <p:nvGraphicFramePr>
          <p:cNvPr id="7" name="Chart 6">
            <a:extLst>
              <a:ext uri="{FF2B5EF4-FFF2-40B4-BE49-F238E27FC236}">
                <a16:creationId xmlns:a16="http://schemas.microsoft.com/office/drawing/2014/main" id="{95294ECD-A299-78E4-4C05-C188B3B21D79}"/>
              </a:ext>
            </a:extLst>
          </p:cNvPr>
          <p:cNvGraphicFramePr/>
          <p:nvPr/>
        </p:nvGraphicFramePr>
        <p:xfrm>
          <a:off x="2459683" y="1482811"/>
          <a:ext cx="7247238" cy="4831492"/>
        </p:xfrm>
        <a:graphic>
          <a:graphicData uri="http://schemas.openxmlformats.org/drawingml/2006/chart">
            <c:chart xmlns:c="http://schemas.openxmlformats.org/drawingml/2006/chart" xmlns:r="http://schemas.openxmlformats.org/officeDocument/2006/relationships" r:id="rId3"/>
          </a:graphicData>
        </a:graphic>
      </p:graphicFrame>
      <p:sp>
        <p:nvSpPr>
          <p:cNvPr id="8" name="Oval 7">
            <a:extLst>
              <a:ext uri="{FF2B5EF4-FFF2-40B4-BE49-F238E27FC236}">
                <a16:creationId xmlns:a16="http://schemas.microsoft.com/office/drawing/2014/main" id="{4F637D46-C265-8A18-2AAF-2D03EDA8BE21}"/>
              </a:ext>
            </a:extLst>
          </p:cNvPr>
          <p:cNvSpPr/>
          <p:nvPr/>
        </p:nvSpPr>
        <p:spPr bwMode="auto">
          <a:xfrm>
            <a:off x="5119816" y="2934729"/>
            <a:ext cx="1952368" cy="1952368"/>
          </a:xfrm>
          <a:prstGeom prst="ellipse">
            <a:avLst/>
          </a:prstGeom>
          <a:solidFill>
            <a:schemeClr val="accent5"/>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Calibri"/>
              <a:ea typeface="+mn-ea"/>
              <a:cs typeface="+mn-cs"/>
            </a:endParaRPr>
          </a:p>
        </p:txBody>
      </p:sp>
      <p:sp>
        <p:nvSpPr>
          <p:cNvPr id="9" name="TextBox 8">
            <a:extLst>
              <a:ext uri="{FF2B5EF4-FFF2-40B4-BE49-F238E27FC236}">
                <a16:creationId xmlns:a16="http://schemas.microsoft.com/office/drawing/2014/main" id="{8D9F3801-A034-3FCC-A1A9-2C4419B0936D}"/>
              </a:ext>
            </a:extLst>
          </p:cNvPr>
          <p:cNvSpPr txBox="1"/>
          <p:nvPr/>
        </p:nvSpPr>
        <p:spPr bwMode="auto">
          <a:xfrm>
            <a:off x="5310317" y="3478694"/>
            <a:ext cx="156930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Improved management of CKD</a:t>
            </a:r>
          </a:p>
        </p:txBody>
      </p:sp>
      <p:sp>
        <p:nvSpPr>
          <p:cNvPr id="10" name="TextBox 9">
            <a:extLst>
              <a:ext uri="{FF2B5EF4-FFF2-40B4-BE49-F238E27FC236}">
                <a16:creationId xmlns:a16="http://schemas.microsoft.com/office/drawing/2014/main" id="{AE7D83E4-2263-FAD3-C418-CEC428A31E21}"/>
              </a:ext>
            </a:extLst>
          </p:cNvPr>
          <p:cNvSpPr txBox="1"/>
          <p:nvPr/>
        </p:nvSpPr>
        <p:spPr bwMode="auto">
          <a:xfrm>
            <a:off x="4005648" y="2364261"/>
            <a:ext cx="235808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Multidisciplinary education</a:t>
            </a:r>
          </a:p>
        </p:txBody>
      </p:sp>
      <p:sp>
        <p:nvSpPr>
          <p:cNvPr id="11" name="TextBox 10">
            <a:extLst>
              <a:ext uri="{FF2B5EF4-FFF2-40B4-BE49-F238E27FC236}">
                <a16:creationId xmlns:a16="http://schemas.microsoft.com/office/drawing/2014/main" id="{5503495E-47B3-1553-F429-B38C58886181}"/>
              </a:ext>
            </a:extLst>
          </p:cNvPr>
          <p:cNvSpPr txBox="1"/>
          <p:nvPr/>
        </p:nvSpPr>
        <p:spPr bwMode="auto">
          <a:xfrm>
            <a:off x="6790038" y="3999471"/>
            <a:ext cx="168669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Self-</a:t>
            </a:r>
            <a:b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b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management programs</a:t>
            </a:r>
          </a:p>
        </p:txBody>
      </p:sp>
      <p:sp>
        <p:nvSpPr>
          <p:cNvPr id="12" name="TextBox 11">
            <a:extLst>
              <a:ext uri="{FF2B5EF4-FFF2-40B4-BE49-F238E27FC236}">
                <a16:creationId xmlns:a16="http://schemas.microsoft.com/office/drawing/2014/main" id="{255F6076-72DD-14C5-96A4-8BE86289EF45}"/>
              </a:ext>
            </a:extLst>
          </p:cNvPr>
          <p:cNvSpPr txBox="1"/>
          <p:nvPr/>
        </p:nvSpPr>
        <p:spPr bwMode="auto">
          <a:xfrm>
            <a:off x="6213390" y="2174791"/>
            <a:ext cx="168669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Harmonized clinical practice guidelines</a:t>
            </a:r>
          </a:p>
        </p:txBody>
      </p:sp>
      <p:sp>
        <p:nvSpPr>
          <p:cNvPr id="13" name="TextBox 12">
            <a:extLst>
              <a:ext uri="{FF2B5EF4-FFF2-40B4-BE49-F238E27FC236}">
                <a16:creationId xmlns:a16="http://schemas.microsoft.com/office/drawing/2014/main" id="{F87773BD-85D5-0B0B-F5E1-2E909BFC1F15}"/>
              </a:ext>
            </a:extLst>
          </p:cNvPr>
          <p:cNvSpPr txBox="1"/>
          <p:nvPr/>
        </p:nvSpPr>
        <p:spPr bwMode="auto">
          <a:xfrm>
            <a:off x="5252651" y="5226909"/>
            <a:ext cx="168669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Multidisciplinary care models</a:t>
            </a:r>
          </a:p>
        </p:txBody>
      </p:sp>
      <p:sp>
        <p:nvSpPr>
          <p:cNvPr id="14" name="TextBox 13">
            <a:extLst>
              <a:ext uri="{FF2B5EF4-FFF2-40B4-BE49-F238E27FC236}">
                <a16:creationId xmlns:a16="http://schemas.microsoft.com/office/drawing/2014/main" id="{B8A6387D-87C9-8ADA-43DD-5537628A3F64}"/>
              </a:ext>
            </a:extLst>
          </p:cNvPr>
          <p:cNvSpPr txBox="1"/>
          <p:nvPr/>
        </p:nvSpPr>
        <p:spPr bwMode="auto">
          <a:xfrm>
            <a:off x="3860456" y="3921212"/>
            <a:ext cx="13170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Risk mitigation strategies</a:t>
            </a:r>
          </a:p>
        </p:txBody>
      </p:sp>
      <p:cxnSp>
        <p:nvCxnSpPr>
          <p:cNvPr id="18" name="Straight Arrow Connector 17">
            <a:extLst>
              <a:ext uri="{FF2B5EF4-FFF2-40B4-BE49-F238E27FC236}">
                <a16:creationId xmlns:a16="http://schemas.microsoft.com/office/drawing/2014/main" id="{20A4E1E3-54B2-A9AA-E808-5191AB900C49}"/>
              </a:ext>
            </a:extLst>
          </p:cNvPr>
          <p:cNvCxnSpPr/>
          <p:nvPr/>
        </p:nvCxnSpPr>
        <p:spPr bwMode="auto">
          <a:xfrm flipH="1">
            <a:off x="6536724" y="3002691"/>
            <a:ext cx="308919" cy="310896"/>
          </a:xfrm>
          <a:prstGeom prst="straightConnector1">
            <a:avLst/>
          </a:prstGeom>
          <a:noFill/>
          <a:ln w="38100" cap="flat" cmpd="sng" algn="ctr">
            <a:solidFill>
              <a:schemeClr val="tx1"/>
            </a:solidFill>
            <a:prstDash val="solid"/>
            <a:round/>
            <a:headEnd type="none" w="med" len="med"/>
            <a:tailEnd type="triangle"/>
          </a:ln>
          <a:effectLst/>
        </p:spPr>
      </p:cxnSp>
      <p:cxnSp>
        <p:nvCxnSpPr>
          <p:cNvPr id="19" name="Straight Arrow Connector 18">
            <a:extLst>
              <a:ext uri="{FF2B5EF4-FFF2-40B4-BE49-F238E27FC236}">
                <a16:creationId xmlns:a16="http://schemas.microsoft.com/office/drawing/2014/main" id="{47774B2E-F610-8BF7-8F1D-B67930D85307}"/>
              </a:ext>
            </a:extLst>
          </p:cNvPr>
          <p:cNvCxnSpPr>
            <a:cxnSpLocks/>
          </p:cNvCxnSpPr>
          <p:nvPr/>
        </p:nvCxnSpPr>
        <p:spPr bwMode="auto">
          <a:xfrm>
            <a:off x="5391666" y="2963563"/>
            <a:ext cx="280086" cy="310978"/>
          </a:xfrm>
          <a:prstGeom prst="straightConnector1">
            <a:avLst/>
          </a:prstGeom>
          <a:noFill/>
          <a:ln w="38100" cap="flat" cmpd="sng" algn="ctr">
            <a:solidFill>
              <a:schemeClr val="tx1"/>
            </a:solidFill>
            <a:prstDash val="solid"/>
            <a:round/>
            <a:headEnd type="none" w="med" len="med"/>
            <a:tailEnd type="triangle"/>
          </a:ln>
          <a:effectLst/>
        </p:spPr>
      </p:cxnSp>
      <p:cxnSp>
        <p:nvCxnSpPr>
          <p:cNvPr id="22" name="Straight Arrow Connector 21">
            <a:extLst>
              <a:ext uri="{FF2B5EF4-FFF2-40B4-BE49-F238E27FC236}">
                <a16:creationId xmlns:a16="http://schemas.microsoft.com/office/drawing/2014/main" id="{7310C809-4900-34EE-C4FB-FBF0798A9C23}"/>
              </a:ext>
            </a:extLst>
          </p:cNvPr>
          <p:cNvCxnSpPr>
            <a:cxnSpLocks/>
          </p:cNvCxnSpPr>
          <p:nvPr/>
        </p:nvCxnSpPr>
        <p:spPr bwMode="auto">
          <a:xfrm flipV="1">
            <a:off x="4967416" y="4065372"/>
            <a:ext cx="432487" cy="135925"/>
          </a:xfrm>
          <a:prstGeom prst="straightConnector1">
            <a:avLst/>
          </a:prstGeom>
          <a:noFill/>
          <a:ln w="38100" cap="flat" cmpd="sng" algn="ctr">
            <a:solidFill>
              <a:schemeClr val="tx1"/>
            </a:solidFill>
            <a:prstDash val="solid"/>
            <a:round/>
            <a:headEnd type="none" w="med" len="med"/>
            <a:tailEnd type="triangle"/>
          </a:ln>
          <a:effectLst/>
        </p:spPr>
      </p:cxnSp>
      <p:cxnSp>
        <p:nvCxnSpPr>
          <p:cNvPr id="25" name="Straight Arrow Connector 24">
            <a:extLst>
              <a:ext uri="{FF2B5EF4-FFF2-40B4-BE49-F238E27FC236}">
                <a16:creationId xmlns:a16="http://schemas.microsoft.com/office/drawing/2014/main" id="{7B974F2B-6BDA-DD80-F79D-B8B94A3911AF}"/>
              </a:ext>
            </a:extLst>
          </p:cNvPr>
          <p:cNvCxnSpPr>
            <a:cxnSpLocks/>
          </p:cNvCxnSpPr>
          <p:nvPr/>
        </p:nvCxnSpPr>
        <p:spPr bwMode="auto">
          <a:xfrm flipH="1" flipV="1">
            <a:off x="6812693" y="4044778"/>
            <a:ext cx="416010" cy="181233"/>
          </a:xfrm>
          <a:prstGeom prst="straightConnector1">
            <a:avLst/>
          </a:prstGeom>
          <a:noFill/>
          <a:ln w="38100" cap="flat" cmpd="sng" algn="ctr">
            <a:solidFill>
              <a:schemeClr val="tx1"/>
            </a:solidFill>
            <a:prstDash val="solid"/>
            <a:round/>
            <a:headEnd type="none" w="med" len="med"/>
            <a:tailEnd type="triangle"/>
          </a:ln>
          <a:effectLst/>
        </p:spPr>
      </p:cxnSp>
      <p:cxnSp>
        <p:nvCxnSpPr>
          <p:cNvPr id="26" name="Straight Arrow Connector 25">
            <a:extLst>
              <a:ext uri="{FF2B5EF4-FFF2-40B4-BE49-F238E27FC236}">
                <a16:creationId xmlns:a16="http://schemas.microsoft.com/office/drawing/2014/main" id="{8825B9FC-6FC8-9BB6-7BE7-ECB505B5F2E6}"/>
              </a:ext>
            </a:extLst>
          </p:cNvPr>
          <p:cNvCxnSpPr>
            <a:cxnSpLocks/>
          </p:cNvCxnSpPr>
          <p:nvPr/>
        </p:nvCxnSpPr>
        <p:spPr bwMode="auto">
          <a:xfrm flipV="1">
            <a:off x="6091881" y="4658498"/>
            <a:ext cx="0" cy="420129"/>
          </a:xfrm>
          <a:prstGeom prst="straightConnector1">
            <a:avLst/>
          </a:prstGeom>
          <a:noFill/>
          <a:ln w="38100" cap="flat" cmpd="sng" algn="ctr">
            <a:solidFill>
              <a:schemeClr val="tx1"/>
            </a:solidFill>
            <a:prstDash val="solid"/>
            <a:round/>
            <a:headEnd type="none" w="med" len="med"/>
            <a:tailEnd type="triangle"/>
          </a:ln>
          <a:effectLst/>
        </p:spPr>
      </p:cxnSp>
      <p:sp>
        <p:nvSpPr>
          <p:cNvPr id="4" name="Text Box 11">
            <a:extLst>
              <a:ext uri="{FF2B5EF4-FFF2-40B4-BE49-F238E27FC236}">
                <a16:creationId xmlns:a16="http://schemas.microsoft.com/office/drawing/2014/main" id="{0796DE9C-F95F-4EF3-C1F9-D2CF943548C9}"/>
              </a:ext>
            </a:extLst>
          </p:cNvPr>
          <p:cNvSpPr txBox="1">
            <a:spLocks noChangeArrowheads="1"/>
          </p:cNvSpPr>
          <p:nvPr/>
        </p:nvSpPr>
        <p:spPr bwMode="auto">
          <a:xfrm>
            <a:off x="397696" y="6359727"/>
            <a:ext cx="78152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FontTx/>
              <a:buNone/>
            </a:pPr>
            <a:r>
              <a:rPr lang="en-US" altLang="en-US" sz="1200" b="0">
                <a:solidFill>
                  <a:srgbClr val="455560"/>
                </a:solidFill>
                <a:latin typeface="Calibri" panose="020F0502020204030204" pitchFamily="34" charset="0"/>
                <a:cs typeface="Arial" panose="020B0604020202020204" pitchFamily="34" charset="0"/>
              </a:rPr>
              <a:t>KDIGO CKD Work Group. Kidney Int. 2024;105:S117. Navaneethan. Am J Kidney Dis. 2024;S0272-6386(24)00977-6.  </a:t>
            </a:r>
          </a:p>
        </p:txBody>
      </p:sp>
    </p:spTree>
    <p:extLst>
      <p:ext uri="{BB962C8B-B14F-4D97-AF65-F5344CB8AC3E}">
        <p14:creationId xmlns:p14="http://schemas.microsoft.com/office/powerpoint/2010/main" val="30771009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D10C9-FED3-6ED9-AC26-44CDE035371D}"/>
              </a:ext>
            </a:extLst>
          </p:cNvPr>
          <p:cNvSpPr>
            <a:spLocks noGrp="1"/>
          </p:cNvSpPr>
          <p:nvPr>
            <p:ph type="title"/>
          </p:nvPr>
        </p:nvSpPr>
        <p:spPr/>
        <p:txBody>
          <a:bodyPr/>
          <a:lstStyle/>
          <a:p>
            <a:r>
              <a:rPr lang="en-US" b="1"/>
              <a:t>Implementation Challenges: Solutions </a:t>
            </a:r>
            <a:endParaRPr lang="en-US"/>
          </a:p>
        </p:txBody>
      </p:sp>
      <p:sp>
        <p:nvSpPr>
          <p:cNvPr id="4" name="Content Placeholder 3">
            <a:extLst>
              <a:ext uri="{FF2B5EF4-FFF2-40B4-BE49-F238E27FC236}">
                <a16:creationId xmlns:a16="http://schemas.microsoft.com/office/drawing/2014/main" id="{4114A389-DFE2-5A07-40E9-3E88EE5E4CF7}"/>
              </a:ext>
            </a:extLst>
          </p:cNvPr>
          <p:cNvSpPr>
            <a:spLocks noGrp="1"/>
          </p:cNvSpPr>
          <p:nvPr>
            <p:ph idx="1"/>
          </p:nvPr>
        </p:nvSpPr>
        <p:spPr/>
        <p:txBody>
          <a:bodyPr/>
          <a:lstStyle/>
          <a:p>
            <a:pPr>
              <a:lnSpc>
                <a:spcPct val="100000"/>
              </a:lnSpc>
              <a:spcBef>
                <a:spcPts val="0"/>
              </a:spcBef>
              <a:spcAft>
                <a:spcPts val="0"/>
              </a:spcAft>
            </a:pPr>
            <a:r>
              <a:rPr lang="en-US" sz="2400">
                <a:latin typeface="Calibri"/>
                <a:ea typeface="Calibri"/>
                <a:cs typeface="Calibri"/>
              </a:rPr>
              <a:t>Streamline education for HCPs</a:t>
            </a:r>
          </a:p>
          <a:p>
            <a:pPr lvl="1">
              <a:lnSpc>
                <a:spcPct val="100000"/>
              </a:lnSpc>
              <a:spcBef>
                <a:spcPts val="0"/>
              </a:spcBef>
              <a:spcAft>
                <a:spcPts val="0"/>
              </a:spcAft>
            </a:pPr>
            <a:r>
              <a:rPr lang="en-US" sz="2200">
                <a:latin typeface="Calibri"/>
                <a:ea typeface="Calibri"/>
                <a:cs typeface="Calibri"/>
              </a:rPr>
              <a:t>Develop concise, targeted training on updated KDIGO recommendations, emphasizing tools like the CKD-EPI equation and cystatin C for risk stratification</a:t>
            </a:r>
          </a:p>
          <a:p>
            <a:pPr marL="457200" lvl="1" indent="0">
              <a:lnSpc>
                <a:spcPct val="100000"/>
              </a:lnSpc>
              <a:spcBef>
                <a:spcPts val="0"/>
              </a:spcBef>
              <a:spcAft>
                <a:spcPts val="0"/>
              </a:spcAft>
              <a:buNone/>
            </a:pPr>
            <a:endParaRPr lang="en-US" sz="2200">
              <a:ea typeface="Calibri"/>
              <a:cs typeface="Calibri"/>
            </a:endParaRPr>
          </a:p>
          <a:p>
            <a:pPr>
              <a:lnSpc>
                <a:spcPct val="100000"/>
              </a:lnSpc>
              <a:spcBef>
                <a:spcPts val="0"/>
              </a:spcBef>
              <a:spcAft>
                <a:spcPts val="0"/>
              </a:spcAft>
            </a:pPr>
            <a:r>
              <a:rPr lang="en-US" sz="2400">
                <a:latin typeface="Calibri"/>
                <a:ea typeface="Calibri"/>
                <a:cs typeface="Calibri"/>
              </a:rPr>
              <a:t>Enhance public awareness </a:t>
            </a:r>
          </a:p>
          <a:p>
            <a:pPr lvl="1">
              <a:lnSpc>
                <a:spcPct val="100000"/>
              </a:lnSpc>
              <a:spcBef>
                <a:spcPts val="0"/>
              </a:spcBef>
              <a:spcAft>
                <a:spcPts val="0"/>
              </a:spcAft>
            </a:pPr>
            <a:r>
              <a:rPr lang="en-US" sz="2200">
                <a:latin typeface="Calibri"/>
                <a:ea typeface="Calibri"/>
                <a:cs typeface="Calibri"/>
              </a:rPr>
              <a:t>Implement campaigns to educate the general population on CKD risk factors, such as diabetes, hypertension, and cardiovascular disease, with a focus on lifestyle modifications</a:t>
            </a:r>
          </a:p>
          <a:p>
            <a:endParaRPr lang="en-US" sz="2400"/>
          </a:p>
        </p:txBody>
      </p:sp>
      <p:sp>
        <p:nvSpPr>
          <p:cNvPr id="5" name="Text Box 11">
            <a:extLst>
              <a:ext uri="{FF2B5EF4-FFF2-40B4-BE49-F238E27FC236}">
                <a16:creationId xmlns:a16="http://schemas.microsoft.com/office/drawing/2014/main" id="{A2C88893-1685-9D88-88EB-27A5B164BF91}"/>
              </a:ext>
            </a:extLst>
          </p:cNvPr>
          <p:cNvSpPr txBox="1">
            <a:spLocks noChangeArrowheads="1"/>
          </p:cNvSpPr>
          <p:nvPr/>
        </p:nvSpPr>
        <p:spPr bwMode="auto">
          <a:xfrm>
            <a:off x="414339" y="6361026"/>
            <a:ext cx="78152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FontTx/>
              <a:buNone/>
            </a:pPr>
            <a:r>
              <a:rPr lang="en-US" altLang="en-US" sz="1200" b="0">
                <a:solidFill>
                  <a:srgbClr val="455560"/>
                </a:solidFill>
                <a:latin typeface="Calibri" panose="020F0502020204030204" pitchFamily="34" charset="0"/>
                <a:cs typeface="Arial" panose="020B0604020202020204" pitchFamily="34" charset="0"/>
              </a:rPr>
              <a:t>KDIGO CKD Work Group. Kidney Int. 2024;105:S117. Navaneethan. Am J Kidney Dis. 2024;S0272-6386(24)00977-6.  </a:t>
            </a:r>
          </a:p>
        </p:txBody>
      </p:sp>
    </p:spTree>
    <p:extLst>
      <p:ext uri="{BB962C8B-B14F-4D97-AF65-F5344CB8AC3E}">
        <p14:creationId xmlns:p14="http://schemas.microsoft.com/office/powerpoint/2010/main" val="28644510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D10C9-FED3-6ED9-AC26-44CDE035371D}"/>
              </a:ext>
            </a:extLst>
          </p:cNvPr>
          <p:cNvSpPr>
            <a:spLocks noGrp="1"/>
          </p:cNvSpPr>
          <p:nvPr>
            <p:ph type="title"/>
          </p:nvPr>
        </p:nvSpPr>
        <p:spPr/>
        <p:txBody>
          <a:bodyPr/>
          <a:lstStyle/>
          <a:p>
            <a:r>
              <a:rPr lang="en-US" b="1"/>
              <a:t>Implementation Challenges: Solutions </a:t>
            </a:r>
            <a:endParaRPr lang="en-US"/>
          </a:p>
        </p:txBody>
      </p:sp>
      <p:sp>
        <p:nvSpPr>
          <p:cNvPr id="7" name="Content Placeholder 6">
            <a:extLst>
              <a:ext uri="{FF2B5EF4-FFF2-40B4-BE49-F238E27FC236}">
                <a16:creationId xmlns:a16="http://schemas.microsoft.com/office/drawing/2014/main" id="{BD455BDE-1331-66E2-BA21-A7E2B4364AD3}"/>
              </a:ext>
            </a:extLst>
          </p:cNvPr>
          <p:cNvSpPr>
            <a:spLocks noGrp="1"/>
          </p:cNvSpPr>
          <p:nvPr>
            <p:ph idx="1"/>
          </p:nvPr>
        </p:nvSpPr>
        <p:spPr/>
        <p:txBody>
          <a:bodyPr/>
          <a:lstStyle/>
          <a:p>
            <a:pPr>
              <a:lnSpc>
                <a:spcPct val="100000"/>
              </a:lnSpc>
              <a:spcBef>
                <a:spcPts val="0"/>
              </a:spcBef>
              <a:spcAft>
                <a:spcPts val="0"/>
              </a:spcAft>
            </a:pPr>
            <a:r>
              <a:rPr lang="en-US" sz="2400">
                <a:latin typeface="Calibri"/>
                <a:ea typeface="Calibri"/>
                <a:cs typeface="Calibri"/>
              </a:rPr>
              <a:t>Provide expert guidance in digestible formats</a:t>
            </a:r>
          </a:p>
          <a:p>
            <a:pPr lvl="1">
              <a:lnSpc>
                <a:spcPct val="100000"/>
              </a:lnSpc>
              <a:spcBef>
                <a:spcPts val="0"/>
              </a:spcBef>
              <a:spcAft>
                <a:spcPts val="0"/>
              </a:spcAft>
            </a:pPr>
            <a:r>
              <a:rPr lang="en-US" sz="2200">
                <a:latin typeface="Calibri"/>
                <a:ea typeface="Calibri"/>
                <a:cs typeface="Calibri"/>
              </a:rPr>
              <a:t>Create easily accessible resources, such as quick-reference guidelines and digital learning tools, to help clinicians and patients understand and apply KDIGO recommendations</a:t>
            </a:r>
          </a:p>
          <a:p>
            <a:pPr marL="457200" lvl="1" indent="0">
              <a:lnSpc>
                <a:spcPct val="100000"/>
              </a:lnSpc>
              <a:spcBef>
                <a:spcPts val="0"/>
              </a:spcBef>
              <a:spcAft>
                <a:spcPts val="0"/>
              </a:spcAft>
              <a:buNone/>
            </a:pPr>
            <a:endParaRPr lang="en-US" sz="2200">
              <a:ea typeface="Calibri"/>
              <a:cs typeface="Calibri"/>
            </a:endParaRPr>
          </a:p>
          <a:p>
            <a:pPr>
              <a:lnSpc>
                <a:spcPct val="100000"/>
              </a:lnSpc>
              <a:spcBef>
                <a:spcPts val="0"/>
              </a:spcBef>
              <a:spcAft>
                <a:spcPts val="0"/>
              </a:spcAft>
            </a:pPr>
            <a:r>
              <a:rPr lang="en-US" sz="2400">
                <a:latin typeface="Calibri"/>
                <a:ea typeface="Calibri"/>
                <a:cs typeface="Calibri"/>
              </a:rPr>
              <a:t>Use validated clinical tools for decision support (EHR alerts) </a:t>
            </a:r>
          </a:p>
          <a:p>
            <a:pPr lvl="1">
              <a:lnSpc>
                <a:spcPct val="100000"/>
              </a:lnSpc>
              <a:spcBef>
                <a:spcPts val="0"/>
              </a:spcBef>
              <a:spcAft>
                <a:spcPts val="0"/>
              </a:spcAft>
            </a:pPr>
            <a:r>
              <a:rPr lang="en-US" sz="2200">
                <a:latin typeface="Calibri"/>
                <a:ea typeface="Calibri"/>
                <a:cs typeface="Calibri"/>
              </a:rPr>
              <a:t>Incorporate tools like EHR alerts, the KFRE, and UACR/eGFR reporting to support timely decision-making and improve CKD care</a:t>
            </a:r>
          </a:p>
          <a:p>
            <a:endParaRPr lang="en-US"/>
          </a:p>
        </p:txBody>
      </p:sp>
      <p:sp>
        <p:nvSpPr>
          <p:cNvPr id="5" name="Text Box 11">
            <a:extLst>
              <a:ext uri="{FF2B5EF4-FFF2-40B4-BE49-F238E27FC236}">
                <a16:creationId xmlns:a16="http://schemas.microsoft.com/office/drawing/2014/main" id="{A2C88893-1685-9D88-88EB-27A5B164BF91}"/>
              </a:ext>
            </a:extLst>
          </p:cNvPr>
          <p:cNvSpPr txBox="1">
            <a:spLocks noChangeArrowheads="1"/>
          </p:cNvSpPr>
          <p:nvPr/>
        </p:nvSpPr>
        <p:spPr bwMode="auto">
          <a:xfrm>
            <a:off x="414339" y="6361026"/>
            <a:ext cx="78152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FontTx/>
              <a:buNone/>
            </a:pPr>
            <a:r>
              <a:rPr lang="en-US" altLang="en-US" sz="1200" b="0">
                <a:solidFill>
                  <a:srgbClr val="455560"/>
                </a:solidFill>
                <a:latin typeface="Calibri" panose="020F0502020204030204" pitchFamily="34" charset="0"/>
                <a:cs typeface="Arial" panose="020B0604020202020204" pitchFamily="34" charset="0"/>
              </a:rPr>
              <a:t>KDIGO CKD Work Group. Kidney Int. 2024;105:S117. Navaneethan. Am J Kidney Dis. 2024;S0272-6386(24)00977-6.  </a:t>
            </a:r>
          </a:p>
        </p:txBody>
      </p:sp>
    </p:spTree>
    <p:extLst>
      <p:ext uri="{BB962C8B-B14F-4D97-AF65-F5344CB8AC3E}">
        <p14:creationId xmlns:p14="http://schemas.microsoft.com/office/powerpoint/2010/main" val="8577116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CA8BF2-D3B5-9536-C4B9-3F09FF861D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8AB7F7-ED9B-4CDD-A59F-B3E9735288C8}"/>
              </a:ext>
            </a:extLst>
          </p:cNvPr>
          <p:cNvSpPr>
            <a:spLocks noGrp="1"/>
          </p:cNvSpPr>
          <p:nvPr>
            <p:ph type="title"/>
          </p:nvPr>
        </p:nvSpPr>
        <p:spPr/>
        <p:txBody>
          <a:bodyPr/>
          <a:lstStyle/>
          <a:p>
            <a:r>
              <a:rPr lang="en-US" b="1"/>
              <a:t>Key Takeaways and Next Steps</a:t>
            </a:r>
          </a:p>
        </p:txBody>
      </p:sp>
      <p:sp>
        <p:nvSpPr>
          <p:cNvPr id="5" name="Content Placeholder 4">
            <a:extLst>
              <a:ext uri="{FF2B5EF4-FFF2-40B4-BE49-F238E27FC236}">
                <a16:creationId xmlns:a16="http://schemas.microsoft.com/office/drawing/2014/main" id="{C0D4800C-3A53-7BD8-BF9E-134660417E83}"/>
              </a:ext>
            </a:extLst>
          </p:cNvPr>
          <p:cNvSpPr>
            <a:spLocks noGrp="1"/>
          </p:cNvSpPr>
          <p:nvPr>
            <p:ph idx="1"/>
          </p:nvPr>
        </p:nvSpPr>
        <p:spPr/>
        <p:txBody>
          <a:bodyPr/>
          <a:lstStyle/>
          <a:p>
            <a:pPr marL="0" indent="0" algn="ctr">
              <a:buNone/>
            </a:pPr>
            <a:r>
              <a:rPr lang="en-US" b="1"/>
              <a:t>Summary</a:t>
            </a:r>
          </a:p>
          <a:p>
            <a:pPr>
              <a:lnSpc>
                <a:spcPct val="100000"/>
              </a:lnSpc>
            </a:pPr>
            <a:r>
              <a:rPr lang="en-US" sz="2600"/>
              <a:t>Focus on early detection, optimizing treatment, and slowing disease progression, as its prevalence is rising globally</a:t>
            </a:r>
          </a:p>
          <a:p>
            <a:pPr>
              <a:lnSpc>
                <a:spcPct val="100000"/>
              </a:lnSpc>
            </a:pPr>
            <a:r>
              <a:rPr lang="en-US" sz="2600"/>
              <a:t>Personalized, guideline-concordant care optimizes kidney and cardiovascular health</a:t>
            </a:r>
          </a:p>
        </p:txBody>
      </p:sp>
      <p:sp>
        <p:nvSpPr>
          <p:cNvPr id="3" name="Text Box 11">
            <a:extLst>
              <a:ext uri="{FF2B5EF4-FFF2-40B4-BE49-F238E27FC236}">
                <a16:creationId xmlns:a16="http://schemas.microsoft.com/office/drawing/2014/main" id="{94BD1379-CA31-4FE2-07A3-3CDC40EB3126}"/>
              </a:ext>
            </a:extLst>
          </p:cNvPr>
          <p:cNvSpPr txBox="1">
            <a:spLocks noChangeArrowheads="1"/>
          </p:cNvSpPr>
          <p:nvPr/>
        </p:nvSpPr>
        <p:spPr bwMode="auto">
          <a:xfrm>
            <a:off x="414339" y="6361026"/>
            <a:ext cx="78152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FontTx/>
              <a:buNone/>
            </a:pPr>
            <a:r>
              <a:rPr lang="en-US" altLang="en-US" sz="1200" b="0">
                <a:solidFill>
                  <a:srgbClr val="455560"/>
                </a:solidFill>
                <a:latin typeface="Calibri" panose="020F0502020204030204" pitchFamily="34" charset="0"/>
                <a:cs typeface="Arial" panose="020B0604020202020204" pitchFamily="34" charset="0"/>
              </a:rPr>
              <a:t>Qin. BMC Public Health. 2024;24:3519.</a:t>
            </a:r>
          </a:p>
        </p:txBody>
      </p:sp>
    </p:spTree>
    <p:extLst>
      <p:ext uri="{BB962C8B-B14F-4D97-AF65-F5344CB8AC3E}">
        <p14:creationId xmlns:p14="http://schemas.microsoft.com/office/powerpoint/2010/main" val="38654632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CA8BF2-D3B5-9536-C4B9-3F09FF861D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8AB7F7-ED9B-4CDD-A59F-B3E9735288C8}"/>
              </a:ext>
            </a:extLst>
          </p:cNvPr>
          <p:cNvSpPr>
            <a:spLocks noGrp="1"/>
          </p:cNvSpPr>
          <p:nvPr>
            <p:ph type="title"/>
          </p:nvPr>
        </p:nvSpPr>
        <p:spPr/>
        <p:txBody>
          <a:bodyPr/>
          <a:lstStyle/>
          <a:p>
            <a:r>
              <a:rPr lang="en-US" b="1"/>
              <a:t>Key Takeaways and Next Steps</a:t>
            </a:r>
          </a:p>
        </p:txBody>
      </p:sp>
      <p:sp>
        <p:nvSpPr>
          <p:cNvPr id="4" name="Content Placeholder 3">
            <a:extLst>
              <a:ext uri="{FF2B5EF4-FFF2-40B4-BE49-F238E27FC236}">
                <a16:creationId xmlns:a16="http://schemas.microsoft.com/office/drawing/2014/main" id="{2E3B6617-284B-59D3-0546-0B3520431ABC}"/>
              </a:ext>
            </a:extLst>
          </p:cNvPr>
          <p:cNvSpPr>
            <a:spLocks noGrp="1"/>
          </p:cNvSpPr>
          <p:nvPr>
            <p:ph idx="1"/>
          </p:nvPr>
        </p:nvSpPr>
        <p:spPr/>
        <p:txBody>
          <a:bodyPr/>
          <a:lstStyle/>
          <a:p>
            <a:pPr marL="0" indent="0" algn="ctr">
              <a:buNone/>
            </a:pPr>
            <a:r>
              <a:rPr lang="en-US" b="1"/>
              <a:t>Next Steps</a:t>
            </a:r>
          </a:p>
          <a:p>
            <a:pPr>
              <a:lnSpc>
                <a:spcPct val="100000"/>
              </a:lnSpc>
            </a:pPr>
            <a:r>
              <a:rPr lang="en-US" sz="2600"/>
              <a:t>Integrate KDIGO 2024 recommendations into your daily practice</a:t>
            </a:r>
          </a:p>
          <a:p>
            <a:pPr>
              <a:lnSpc>
                <a:spcPct val="100000"/>
              </a:lnSpc>
            </a:pPr>
            <a:r>
              <a:rPr lang="en-US" sz="2600"/>
              <a:t>Foster team-based care to improve outcomes</a:t>
            </a:r>
          </a:p>
          <a:p>
            <a:pPr>
              <a:lnSpc>
                <a:spcPct val="100000"/>
              </a:lnSpc>
            </a:pPr>
            <a:r>
              <a:rPr lang="en-US" sz="2600"/>
              <a:t>Ensure timely nephrology referrals</a:t>
            </a:r>
          </a:p>
          <a:p>
            <a:pPr>
              <a:lnSpc>
                <a:spcPct val="100000"/>
              </a:lnSpc>
            </a:pPr>
            <a:r>
              <a:rPr lang="en-US" sz="2600"/>
              <a:t>Empower patients through education</a:t>
            </a:r>
          </a:p>
        </p:txBody>
      </p:sp>
      <p:sp>
        <p:nvSpPr>
          <p:cNvPr id="3" name="Text Box 11">
            <a:extLst>
              <a:ext uri="{FF2B5EF4-FFF2-40B4-BE49-F238E27FC236}">
                <a16:creationId xmlns:a16="http://schemas.microsoft.com/office/drawing/2014/main" id="{94BD1379-CA31-4FE2-07A3-3CDC40EB3126}"/>
              </a:ext>
            </a:extLst>
          </p:cNvPr>
          <p:cNvSpPr txBox="1">
            <a:spLocks noChangeArrowheads="1"/>
          </p:cNvSpPr>
          <p:nvPr/>
        </p:nvSpPr>
        <p:spPr bwMode="auto">
          <a:xfrm>
            <a:off x="414339" y="6361026"/>
            <a:ext cx="78152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FontTx/>
              <a:buNone/>
            </a:pPr>
            <a:r>
              <a:rPr lang="en-US" altLang="en-US" sz="1200" b="0">
                <a:solidFill>
                  <a:srgbClr val="455560"/>
                </a:solidFill>
                <a:latin typeface="Calibri" panose="020F0502020204030204" pitchFamily="34" charset="0"/>
                <a:cs typeface="Arial" panose="020B0604020202020204" pitchFamily="34" charset="0"/>
              </a:rPr>
              <a:t>Qin. BMC Public Health. 2024;24:3519.</a:t>
            </a:r>
          </a:p>
        </p:txBody>
      </p:sp>
    </p:spTree>
    <p:extLst>
      <p:ext uri="{BB962C8B-B14F-4D97-AF65-F5344CB8AC3E}">
        <p14:creationId xmlns:p14="http://schemas.microsoft.com/office/powerpoint/2010/main" val="41408631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a:solidFill>
                  <a:srgbClr val="00823B"/>
                </a:solidFill>
                <a:hlinkClick r:id="rId3"/>
              </a:rPr>
              <a:t>clinicaloptions.com</a:t>
            </a:r>
            <a:endParaRPr lang="en-US" sz="2400" b="1" u="sng">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a:latin typeface="Calibri"/>
                <a:ea typeface="Calibri"/>
                <a:cs typeface="Calibri"/>
              </a:rPr>
              <a:t>Go Online for More CCO </a:t>
            </a:r>
            <a:br>
              <a:rPr lang="en-US" altLang="en-US" sz="4000"/>
            </a:br>
            <a:r>
              <a:rPr lang="en-US" altLang="en-US" sz="4000">
                <a:latin typeface="Calibri"/>
                <a:ea typeface="Calibri"/>
                <a:cs typeface="Calibri"/>
              </a:rPr>
              <a:t>Coverage of CKD!</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ClinicalThought</a:t>
            </a:r>
            <a:r>
              <a:rPr lang="en-US" sz="2200" baseline="30000" dirty="0">
                <a:solidFill>
                  <a:srgbClr val="E1471D"/>
                </a:solidFill>
              </a:rPr>
              <a:t>TM</a:t>
            </a:r>
            <a:r>
              <a:rPr lang="en-US" sz="2200" dirty="0">
                <a:solidFill>
                  <a:srgbClr val="E1471D"/>
                </a:solidFill>
              </a:rPr>
              <a:t> </a:t>
            </a:r>
            <a:r>
              <a:rPr lang="en-US" sz="2200" b="0" dirty="0"/>
              <a:t>expert commentary </a:t>
            </a:r>
          </a:p>
          <a:p>
            <a:pPr eaLnBrk="1" hangingPunct="1">
              <a:buClr>
                <a:schemeClr val="accent6"/>
              </a:buClr>
              <a:defRPr/>
            </a:pPr>
            <a:r>
              <a:rPr lang="en-US" sz="2200" dirty="0">
                <a:solidFill>
                  <a:srgbClr val="E1471D"/>
                </a:solidFill>
              </a:rPr>
              <a:t>Ask the Experts Webinar </a:t>
            </a:r>
            <a:r>
              <a:rPr lang="en-US" sz="2200" b="0" dirty="0"/>
              <a:t>on CKD with expert faculty commentary</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cbf92e38-5257-4f8c-ad46-b2c53fbd39c0">
      <Terms xmlns="http://schemas.microsoft.com/office/infopath/2007/PartnerControls"/>
    </lcf76f155ced4ddcb4097134ff3c332f>
    <TaxCatchAll xmlns="22fd6914-46d4-4c7e-bbad-46e82841b69d"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37E1448D45D9C4D890C19230611A239" ma:contentTypeVersion="12" ma:contentTypeDescription="Create a new document." ma:contentTypeScope="" ma:versionID="a112b1f9a349ec8e8a1e3267255039d8">
  <xsd:schema xmlns:xsd="http://www.w3.org/2001/XMLSchema" xmlns:xs="http://www.w3.org/2001/XMLSchema" xmlns:p="http://schemas.microsoft.com/office/2006/metadata/properties" xmlns:ns2="cbf92e38-5257-4f8c-ad46-b2c53fbd39c0" xmlns:ns3="22fd6914-46d4-4c7e-bbad-46e82841b69d" targetNamespace="http://schemas.microsoft.com/office/2006/metadata/properties" ma:root="true" ma:fieldsID="0423c4bc57f88020f266a4f011c2ca59" ns2:_="" ns3:_="">
    <xsd:import namespace="cbf92e38-5257-4f8c-ad46-b2c53fbd39c0"/>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bf92e38-5257-4f8c-ad46-b2c53fbd39c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LongProperties xmlns="http://schemas.microsoft.com/office/2006/metadata/long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BA55BC3-5A03-47C2-8EC3-D964C3B5E779}">
  <ds:schemaRefs>
    <ds:schemaRef ds:uri="http://purl.org/dc/dcmitype/"/>
    <ds:schemaRef ds:uri="http://purl.org/dc/elements/1.1/"/>
    <ds:schemaRef ds:uri="http://schemas.microsoft.com/office/infopath/2007/PartnerControls"/>
    <ds:schemaRef ds:uri="http://purl.org/dc/terms/"/>
    <ds:schemaRef ds:uri="cbf92e38-5257-4f8c-ad46-b2c53fbd39c0"/>
    <ds:schemaRef ds:uri="http://schemas.microsoft.com/office/2006/documentManagement/types"/>
    <ds:schemaRef ds:uri="22fd6914-46d4-4c7e-bbad-46e82841b69d"/>
    <ds:schemaRef ds:uri="http://schemas.microsoft.com/office/2006/metadata/propertie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C52877FF-6371-48FF-9B11-A9D451A1931D}">
  <ds:schemaRefs>
    <ds:schemaRef ds:uri="22fd6914-46d4-4c7e-bbad-46e82841b69d"/>
    <ds:schemaRef ds:uri="cbf92e38-5257-4f8c-ad46-b2c53fbd39c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16</TotalTime>
  <Words>2979</Words>
  <Application>Microsoft Office PowerPoint</Application>
  <PresentationFormat>Widescreen</PresentationFormat>
  <Paragraphs>263</Paragraphs>
  <Slides>36</Slides>
  <Notes>35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36</vt:i4>
      </vt:variant>
    </vt:vector>
  </HeadingPairs>
  <TitlesOfParts>
    <vt:vector size="44" baseType="lpstr">
      <vt:lpstr>Malgun Gothic</vt:lpstr>
      <vt:lpstr>-apple-system</vt:lpstr>
      <vt:lpstr>Arial</vt:lpstr>
      <vt:lpstr>Calibri</vt:lpstr>
      <vt:lpstr>Google Sans</vt:lpstr>
      <vt:lpstr>Times</vt:lpstr>
      <vt:lpstr>Wingdings</vt:lpstr>
      <vt:lpstr>2022_CCO_Template</vt:lpstr>
      <vt:lpstr>Steering Through Change: Adapting to New Guidelines in CKD Evaluation and Management</vt:lpstr>
      <vt:lpstr>About These Slides</vt:lpstr>
      <vt:lpstr>Faculty</vt:lpstr>
      <vt:lpstr>Faculty Disclosures</vt:lpstr>
      <vt:lpstr>Learning Objectives</vt:lpstr>
      <vt:lpstr> CKD Overview </vt:lpstr>
      <vt:lpstr>Definition of CKD</vt:lpstr>
      <vt:lpstr>Definition of CKD</vt:lpstr>
      <vt:lpstr>Early Screening and Detection</vt:lpstr>
      <vt:lpstr>Distinguish Between AKD and CKD</vt:lpstr>
      <vt:lpstr>D Overview on Monitoring for Progression of CKD Based upon GFR and ACR Categories</vt:lpstr>
      <vt:lpstr>Evaluation Framework</vt:lpstr>
      <vt:lpstr>Personalized Treatment: Lifestyle Intervention</vt:lpstr>
      <vt:lpstr>Personalized Treatment: Pharmacologic Recommendations</vt:lpstr>
      <vt:lpstr>Key Treatment Considerations</vt:lpstr>
      <vt:lpstr>KDIGO 2024: Treatment Strategy </vt:lpstr>
      <vt:lpstr>Acute Changes in eGFR</vt:lpstr>
      <vt:lpstr>Acute Changes in eGFR</vt:lpstr>
      <vt:lpstr>Manage via Medication Review</vt:lpstr>
      <vt:lpstr>Manage via Medication Review</vt:lpstr>
      <vt:lpstr>Symptom Control</vt:lpstr>
      <vt:lpstr>Symptom Control</vt:lpstr>
      <vt:lpstr>Shared Decision-making</vt:lpstr>
      <vt:lpstr>Defining Shared Decision-making</vt:lpstr>
      <vt:lpstr>Advanced Care Planning</vt:lpstr>
      <vt:lpstr>Advanced Care Planning</vt:lpstr>
      <vt:lpstr>Key Treatment Considerations and Medication Monitoring</vt:lpstr>
      <vt:lpstr>Role of Multidisciplinary Teams</vt:lpstr>
      <vt:lpstr>Role of Multidisciplinary Teams</vt:lpstr>
      <vt:lpstr>Implementation Challenges: Barriers </vt:lpstr>
      <vt:lpstr>Overcoming Barriers to CKD Management</vt:lpstr>
      <vt:lpstr>Implementation Challenges: Solutions </vt:lpstr>
      <vt:lpstr>Implementation Challenges: Solutions </vt:lpstr>
      <vt:lpstr>Key Takeaways and Next Steps</vt:lpstr>
      <vt:lpstr>Key Takeaways and Next Steps</vt:lpstr>
      <vt:lpstr>Go Online for More CCO  Coverage of CKD!</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Steering Through Change: Adapting to New Guidelines in CKD Evaluation and Management</dc:title>
  <dc:creator>Preferred User</dc:creator>
  <cp:lastModifiedBy>Natalia Kolenko</cp:lastModifiedBy>
  <cp:revision>14</cp:revision>
  <cp:lastPrinted>2016-09-26T20:21:49Z</cp:lastPrinted>
  <dcterms:created xsi:type="dcterms:W3CDTF">2005-05-27T15:08:01Z</dcterms:created>
  <dcterms:modified xsi:type="dcterms:W3CDTF">2025-02-25T01:05:15Z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f6b19e28-ce23-4e45-8ab9-80e12fd2421e</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0x010100737E1448D45D9C4D890C19230611A239</vt:lpwstr>
  </property>
  <property fmtid="{D5CDD505-2E9C-101B-9397-08002B2CF9AE}" pid="9" name="MediaServiceImageTags">
    <vt:lpwstr/>
  </property>
</Properties>
</file>