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21"/>
  </p:notesMasterIdLst>
  <p:handoutMasterIdLst>
    <p:handoutMasterId r:id="rId22"/>
  </p:handoutMasterIdLst>
  <p:sldIdLst>
    <p:sldId id="321" r:id="rId7"/>
    <p:sldId id="558" r:id="rId8"/>
    <p:sldId id="2145706242" r:id="rId9"/>
    <p:sldId id="2147473814" r:id="rId10"/>
    <p:sldId id="548" r:id="rId11"/>
    <p:sldId id="2145706243" r:id="rId12"/>
    <p:sldId id="2147473819" r:id="rId13"/>
    <p:sldId id="2147473821" r:id="rId14"/>
    <p:sldId id="2147473820" r:id="rId15"/>
    <p:sldId id="2147473822" r:id="rId16"/>
    <p:sldId id="2145706247" r:id="rId17"/>
    <p:sldId id="2145706248" r:id="rId18"/>
    <p:sldId id="2145706249" r:id="rId19"/>
    <p:sldId id="318" r:id="rId20"/>
  </p:sldIdLst>
  <p:sldSz cx="12192000" cy="6858000"/>
  <p:notesSz cx="7315200" cy="9601200"/>
  <p:custDataLst>
    <p:tags r:id="rId23"/>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8" clrIdx="6"/>
  <p:cmAuthor id="2" name="Melanie Couton" initials="MAC" lastIdx="4" clrIdx="3"/>
  <p:cmAuthor id="3" name="ralfieri" initials="ra" lastIdx="2" clrIdx="8"/>
  <p:cmAuthor id="4" name="Megan Capel" initials="MC" lastIdx="11"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0"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Jessica Adams" initials="JA" lastIdx="17" clrIdx="15">
    <p:extLst>
      <p:ext uri="{19B8F6BF-5375-455C-9EA6-DF929625EA0E}">
        <p15:presenceInfo xmlns:p15="http://schemas.microsoft.com/office/powerpoint/2012/main" userId="S::jadams@clinicaloptions.com::8f666512-4c33-411f-b97e-b4727ec85362" providerId="AD"/>
      </p:ext>
    </p:extLst>
  </p:cmAuthor>
  <p:cmAuthor id="17" name="htunggal@cealliance.com" initials="h" lastIdx="4" clrIdx="16">
    <p:extLst>
      <p:ext uri="{19B8F6BF-5375-455C-9EA6-DF929625EA0E}">
        <p15:presenceInfo xmlns:p15="http://schemas.microsoft.com/office/powerpoint/2012/main" userId="htunggal@cealliance.com" providerId="None"/>
      </p:ext>
    </p:extLst>
  </p:cmAuthor>
  <p:cmAuthor id="18" name="Hillary Tunggal" initials="HT" lastIdx="16" clrIdx="17">
    <p:extLst>
      <p:ext uri="{19B8F6BF-5375-455C-9EA6-DF929625EA0E}">
        <p15:presenceInfo xmlns:p15="http://schemas.microsoft.com/office/powerpoint/2012/main" userId="S::htunggal@cealliance.com::ad64bda3-5530-4833-84b4-5d3ed1bf5c1c" providerId="AD"/>
      </p:ext>
    </p:extLst>
  </p:cmAuthor>
  <p:cmAuthor id="19" name="mbecker@clinicaloptions.com" initials="m" lastIdx="22" clrIdx="18">
    <p:extLst>
      <p:ext uri="{19B8F6BF-5375-455C-9EA6-DF929625EA0E}">
        <p15:presenceInfo xmlns:p15="http://schemas.microsoft.com/office/powerpoint/2012/main" userId="mbecker@clinicaloptions.com" providerId="None"/>
      </p:ext>
    </p:extLst>
  </p:cmAuthor>
  <p:cmAuthor id="20" name="CLINICALOPTIONS\tquill" initials="C" lastIdx="4" clrIdx="19">
    <p:extLst>
      <p:ext uri="{19B8F6BF-5375-455C-9EA6-DF929625EA0E}">
        <p15:presenceInfo xmlns:p15="http://schemas.microsoft.com/office/powerpoint/2012/main" userId="CLINICALOPTIONS\tquill" providerId="None"/>
      </p:ext>
    </p:extLst>
  </p:cmAuthor>
  <p:cmAuthor id="21" name="Christy Seals" initials="CS" lastIdx="4" clrIdx="20">
    <p:extLst>
      <p:ext uri="{19B8F6BF-5375-455C-9EA6-DF929625EA0E}">
        <p15:presenceInfo xmlns:p15="http://schemas.microsoft.com/office/powerpoint/2012/main" userId="S::cseals@clinicaloptions.com::0852e532-1f9e-4bbf-9b56-be19a9543a31"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useTimings="0">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2F2F2"/>
    <a:srgbClr val="CDCDCF"/>
    <a:srgbClr val="E1471D"/>
    <a:srgbClr val="00823B"/>
    <a:srgbClr val="015873"/>
    <a:srgbClr val="046376"/>
    <a:srgbClr val="013763"/>
    <a:srgbClr val="033453"/>
    <a:srgbClr val="006264"/>
    <a:srgbClr val="FDB338"/>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8892" autoAdjust="0"/>
    <p:restoredTop sz="81395" autoAdjust="0"/>
  </p:normalViewPr>
  <p:slideViewPr>
    <p:cSldViewPr snapToGrid="0">
      <p:cViewPr varScale="1">
        <p:scale>
          <a:sx n="103" d="100"/>
          <a:sy n="103" d="100"/>
        </p:scale>
        <p:origin x="114" y="108"/>
      </p:cViewPr>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0" y="0"/>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slide" Target="slides/slide12.xml"/><Relationship Id="rId26" Type="http://schemas.openxmlformats.org/officeDocument/2006/relationships/viewProps" Target="viewProps.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slide" Target="slides/slide11.xml"/><Relationship Id="rId25" Type="http://schemas.openxmlformats.org/officeDocument/2006/relationships/presProps" Target="presProps.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slide" Target="slides/slide14.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commentAuthors" Target="commentAuthor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tags" Target="tags/tag1.xml"/><Relationship Id="rId28" Type="http://schemas.openxmlformats.org/officeDocument/2006/relationships/tableStyles" Target="tableStyles.xml"/><Relationship Id="rId10" Type="http://schemas.openxmlformats.org/officeDocument/2006/relationships/slide" Target="slides/slide4.xml"/><Relationship Id="rId19" Type="http://schemas.openxmlformats.org/officeDocument/2006/relationships/slide" Target="slides/slide13.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handoutMaster" Target="handoutMasters/handoutMaster1.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a:t>
            </a:fld>
            <a:endParaRPr lang="en-US" altLang="en-US" dirty="0"/>
          </a:p>
        </p:txBody>
      </p:sp>
    </p:spTree>
    <p:extLst>
      <p:ext uri="{BB962C8B-B14F-4D97-AF65-F5344CB8AC3E}">
        <p14:creationId xmlns:p14="http://schemas.microsoft.com/office/powerpoint/2010/main" val="36295890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extLst>
      <p:ext uri="{BB962C8B-B14F-4D97-AF65-F5344CB8AC3E}">
        <p14:creationId xmlns:p14="http://schemas.microsoft.com/office/powerpoint/2010/main" val="270714130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i="1" dirty="0">
                <a:latin typeface="Arial" panose="020B0604020202020204" pitchFamily="34" charset="0"/>
                <a:cs typeface="Arial" panose="020B0604020202020204" pitchFamily="34" charset="0"/>
              </a:rPr>
              <a:t>MIUC, muscle-invasive urothelial carcinoma; NAC, neoadjuvant cisplatin-based chemotherapy.</a:t>
            </a:r>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12417846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CPS, combined positive score; CT, chemotherapy; DFS, disease-free survival; MIUC, muscle-invasive urothelial carcinoma; OS, overall survival.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663B44E1-F40A-4636-AE9B-04BFDBBF0198}" type="slidenum">
              <a:rPr kumimoji="0" 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4</a:t>
            </a:fld>
            <a:endParaRPr kumimoji="0" 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02953576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CPS, combined positive score.</a:t>
            </a:r>
            <a:endParaRPr lang="en-US" b="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5</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537541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dirty="0">
                <a:solidFill>
                  <a:srgbClr val="4D5156"/>
                </a:solidFill>
                <a:effectLst/>
                <a:latin typeface="Arial" panose="020B0604020202020204" pitchFamily="34" charset="0"/>
                <a:cs typeface="Arial" panose="020B0604020202020204" pitchFamily="34" charset="0"/>
              </a:rPr>
              <a:t>ECOG, Eastern Cooperative Oncology Group; ITT, intention-to-treat; mDFS, median disease-free survival; NR, not reached; PS, performance status.</a:t>
            </a:r>
            <a:endParaRPr lang="en-US" b="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6</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24879214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dirty="0">
                <a:solidFill>
                  <a:srgbClr val="4D5156"/>
                </a:solidFill>
                <a:effectLst/>
                <a:latin typeface="Arial" panose="020B0604020202020204" pitchFamily="34" charset="0"/>
                <a:cs typeface="Arial" panose="020B0604020202020204" pitchFamily="34" charset="0"/>
              </a:rPr>
              <a:t>CT, chemotherapy; mDFS, median disease-free survival.</a:t>
            </a:r>
            <a:endParaRPr lang="en-US" b="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7</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4494840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dirty="0">
                <a:solidFill>
                  <a:srgbClr val="4D5156"/>
                </a:solidFill>
                <a:effectLst/>
                <a:latin typeface="Arial" panose="020B0604020202020204" pitchFamily="34" charset="0"/>
                <a:cs typeface="Arial" panose="020B0604020202020204" pitchFamily="34" charset="0"/>
              </a:rPr>
              <a:t>ECOG, Eastern Cooperative Oncology Group; mOS, median overall survival; NR, not reached; OS, overall survival; PS, performance status.</a:t>
            </a:r>
            <a:endParaRPr lang="en-US" b="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8</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76008635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dirty="0">
                <a:solidFill>
                  <a:srgbClr val="4D5156"/>
                </a:solidFill>
                <a:effectLst/>
                <a:latin typeface="Arial" panose="020B0604020202020204" pitchFamily="34" charset="0"/>
                <a:cs typeface="Arial" panose="020B0604020202020204" pitchFamily="34" charset="0"/>
              </a:rPr>
              <a:t>CT, chemotherapy; mOS, median overall survival; OS, overall survival.</a:t>
            </a:r>
            <a:endParaRPr lang="en-US" b="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9</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54563743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DFS, disease-free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10</a:t>
            </a:fld>
            <a:endParaRPr lang="en-US" altLang="en-US" dirty="0"/>
          </a:p>
        </p:txBody>
      </p:sp>
    </p:spTree>
    <p:extLst>
      <p:ext uri="{BB962C8B-B14F-4D97-AF65-F5344CB8AC3E}">
        <p14:creationId xmlns:p14="http://schemas.microsoft.com/office/powerpoint/2010/main" val="367382954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i="1" dirty="0">
                <a:solidFill>
                  <a:srgbClr val="4D5156"/>
                </a:solidFill>
                <a:effectLst/>
                <a:latin typeface="Arial" panose="020B0604020202020204" pitchFamily="34" charset="0"/>
                <a:cs typeface="Arial" panose="020B0604020202020204" pitchFamily="34" charset="0"/>
              </a:rPr>
              <a:t>AE, adverse event. </a:t>
            </a:r>
            <a:endParaRPr lang="en-US" b="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56417941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b="0" dirty="0"/>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12</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331369460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t>DFS, disease-free survival; mDFS, median disease-free survival; MIUC, muscle-invasive urothelial carcinoma; OS, overall survival.</a:t>
            </a: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13</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185355242"/>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14</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55" r:id="rId1"/>
    <p:sldLayoutId id="2147484656" r:id="rId2"/>
    <p:sldLayoutId id="2147484663" r:id="rId3"/>
    <p:sldLayoutId id="2147484657" r:id="rId4"/>
    <p:sldLayoutId id="2147484658" r:id="rId5"/>
    <p:sldLayoutId id="2147484664" r:id="rId6"/>
    <p:sldLayoutId id="2147484659" r:id="rId7"/>
    <p:sldLayoutId id="2147484667" r:id="rId8"/>
    <p:sldLayoutId id="2147484660" r:id="rId9"/>
    <p:sldLayoutId id="2147484665" r:id="rId10"/>
    <p:sldLayoutId id="2147484661" r:id="rId11"/>
    <p:sldLayoutId id="2147484666" r:id="rId12"/>
    <p:sldLayoutId id="2147484662" r:id="rId13"/>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144" userDrawn="1">
          <p15:clr>
            <a:srgbClr val="F26B43"/>
          </p15:clr>
        </p15:guide>
        <p15:guide id="2" pos="456" userDrawn="1">
          <p15:clr>
            <a:srgbClr val="F26B43"/>
          </p15:clr>
        </p15:guide>
        <p15:guide id="3" orient="horz" pos="1010" userDrawn="1">
          <p15:clr>
            <a:srgbClr val="F26B43"/>
          </p15:clr>
        </p15:guide>
        <p15:guide id="4" orient="horz" pos="4138" userDrawn="1">
          <p15:clr>
            <a:srgbClr val="F26B43"/>
          </p15:clr>
        </p15:guide>
        <p15:guide id="5" orient="horz" pos="3888" userDrawn="1">
          <p15:clr>
            <a:srgbClr val="F26B43"/>
          </p15:clr>
        </p15:guide>
        <p15:guide id="6" orient="horz" pos="4032" userDrawn="1">
          <p15:clr>
            <a:srgbClr val="F26B43"/>
          </p15:clr>
        </p15:guide>
        <p15:guide id="7" pos="328" userDrawn="1">
          <p15:clr>
            <a:srgbClr val="F26B43"/>
          </p15:clr>
        </p15:guide>
        <p15:guide id="8" pos="7231" userDrawn="1">
          <p15:clr>
            <a:srgbClr val="F26B43"/>
          </p15:clr>
        </p15:guide>
        <p15:guide id="9" pos="7417"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2.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8.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4.xml"/><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A031501 AMBASSADOR: Phase III Trial of Pembrolizumab vs Observation as </a:t>
            </a:r>
            <a:br>
              <a:rPr lang="en-US" altLang="en-US" sz="4000" dirty="0"/>
            </a:br>
            <a:r>
              <a:rPr lang="en-US" altLang="en-US" sz="4000" dirty="0"/>
              <a:t>Adjuvant Therapy for High-Risk </a:t>
            </a:r>
            <a:br>
              <a:rPr lang="en-US" altLang="en-US" sz="4000" dirty="0"/>
            </a:br>
            <a:r>
              <a:rPr lang="en-US" altLang="en-US" sz="4000" dirty="0"/>
              <a:t>Muscle-Invasive Urothelial Carcinoma</a:t>
            </a: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223602"/>
            <a:ext cx="5464175" cy="4247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buNone/>
            </a:pPr>
            <a:r>
              <a:rPr lang="en-US" sz="1200" b="0" dirty="0">
                <a:solidFill>
                  <a:schemeClr val="bg1"/>
                </a:solidFill>
                <a:latin typeface="Calibri" panose="020F0502020204030204" pitchFamily="34" charset="0"/>
              </a:rPr>
              <a:t>Supported by educational grants from AstraZeneca; Exelixis, Inc.; </a:t>
            </a:r>
            <a:br>
              <a:rPr lang="en-US" sz="1200" b="0" dirty="0">
                <a:solidFill>
                  <a:schemeClr val="bg1"/>
                </a:solidFill>
                <a:latin typeface="Calibri" panose="020F0502020204030204" pitchFamily="34" charset="0"/>
              </a:rPr>
            </a:br>
            <a:r>
              <a:rPr lang="en-US" sz="1200" b="0" dirty="0">
                <a:solidFill>
                  <a:schemeClr val="bg1"/>
                </a:solidFill>
                <a:latin typeface="Calibri" panose="020F0502020204030204" pitchFamily="34" charset="0"/>
              </a:rPr>
              <a:t>and Janssen Biotech, Inc. administered by Janssen Scientific Affairs, LLC.</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49" y="3221038"/>
            <a:ext cx="6370401"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eaLnBrk="1" hangingPunct="1">
              <a:spcBef>
                <a:spcPct val="0"/>
              </a:spcBef>
              <a:spcAft>
                <a:spcPct val="0"/>
              </a:spcAft>
              <a:defRPr/>
            </a:pPr>
            <a:r>
              <a:rPr lang="en-US" sz="2200" b="1" kern="0" dirty="0">
                <a:solidFill>
                  <a:schemeClr val="bg2"/>
                </a:solidFill>
                <a:latin typeface="Calibri"/>
                <a:ea typeface="+mj-ea"/>
                <a:cs typeface="Calibri"/>
              </a:rPr>
              <a:t>CCO Independent Conference Highlights*</a:t>
            </a:r>
            <a:br>
              <a:rPr lang="en-US" sz="2200" b="1" kern="0" dirty="0">
                <a:latin typeface="Calibri" panose="020F0502020204030204" pitchFamily="34" charset="0"/>
                <a:ea typeface="+mj-ea"/>
                <a:cs typeface="+mj-cs"/>
              </a:rPr>
            </a:br>
            <a:r>
              <a:rPr lang="en-US" sz="1600" kern="0" dirty="0">
                <a:solidFill>
                  <a:schemeClr val="bg2"/>
                </a:solidFill>
                <a:latin typeface="Calibri"/>
                <a:ea typeface="+mj-ea"/>
                <a:cs typeface="Calibri"/>
              </a:rPr>
              <a:t>of the </a:t>
            </a:r>
            <a:r>
              <a:rPr lang="en-US" sz="1600" i="1" kern="0" dirty="0">
                <a:solidFill>
                  <a:schemeClr val="bg2"/>
                </a:solidFill>
                <a:latin typeface="Calibri"/>
                <a:ea typeface="+mj-ea"/>
                <a:cs typeface="Calibri"/>
              </a:rPr>
              <a:t>2024 ASCO Genitourinary Cancers Symposium, January 25-27, 2024</a:t>
            </a:r>
            <a:endParaRPr lang="en-US" altLang="en-US" sz="1600" kern="0" dirty="0">
              <a:solidFill>
                <a:schemeClr val="bg2"/>
              </a:solidFill>
              <a:latin typeface="Calibri"/>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50000"/>
              </a:spcBef>
              <a:spcAft>
                <a:spcPct val="0"/>
              </a:spcAft>
              <a:buClrTx/>
              <a:buFontTx/>
              <a:buNone/>
            </a:pPr>
            <a:r>
              <a:rPr lang="en-US" altLang="en-US" sz="800" b="0" dirty="0">
                <a:solidFill>
                  <a:schemeClr val="bg2"/>
                </a:solidFill>
                <a:latin typeface="Calibri" panose="020F0502020204030204" pitchFamily="34" charset="0"/>
              </a:rPr>
              <a:t>*CCO is an independent medical education company that provides state-of-the-art medical information to healthcare professionals through conference coverage and other educational programs.</a:t>
            </a:r>
          </a:p>
        </p:txBody>
      </p:sp>
      <p:sp>
        <p:nvSpPr>
          <p:cNvPr id="11" name="Text Box 19">
            <a:extLst>
              <a:ext uri="{FF2B5EF4-FFF2-40B4-BE49-F238E27FC236}">
                <a16:creationId xmlns:a16="http://schemas.microsoft.com/office/drawing/2014/main" id="{893E7CA9-2C0D-4470-14A9-413D2F0026EC}"/>
              </a:ext>
            </a:extLst>
          </p:cNvPr>
          <p:cNvSpPr txBox="1">
            <a:spLocks noChangeArrowheads="1"/>
          </p:cNvSpPr>
          <p:nvPr/>
        </p:nvSpPr>
        <p:spPr bwMode="auto">
          <a:xfrm>
            <a:off x="437991" y="5958599"/>
            <a:ext cx="3482657"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 typeface="Arial" panose="020B0604020202020204" pitchFamily="34" charset="0"/>
              <a:buNone/>
            </a:pPr>
            <a:r>
              <a:rPr lang="en-US" altLang="en-US" sz="1200" b="0" dirty="0">
                <a:solidFill>
                  <a:schemeClr val="bg1"/>
                </a:solidFill>
                <a:latin typeface="Calibri" panose="020F0502020204030204" pitchFamily="34" charset="0"/>
              </a:rPr>
              <a:t>Provided by Clinical Care Options, LLC</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5" name="Group 4">
            <a:extLst>
              <a:ext uri="{FF2B5EF4-FFF2-40B4-BE49-F238E27FC236}">
                <a16:creationId xmlns:a16="http://schemas.microsoft.com/office/drawing/2014/main" id="{15802EA0-7066-0FD4-5F06-5D6F9D6AC3C8}"/>
              </a:ext>
            </a:extLst>
          </p:cNvPr>
          <p:cNvGrpSpPr/>
          <p:nvPr/>
        </p:nvGrpSpPr>
        <p:grpSpPr>
          <a:xfrm>
            <a:off x="3841029" y="3434848"/>
            <a:ext cx="4509943" cy="615278"/>
            <a:chOff x="4156075" y="3330939"/>
            <a:chExt cx="4509943" cy="615278"/>
          </a:xfrm>
        </p:grpSpPr>
        <p:sp>
          <p:nvSpPr>
            <p:cNvPr id="6" name="Rectangle 7">
              <a:extLst>
                <a:ext uri="{FF2B5EF4-FFF2-40B4-BE49-F238E27FC236}">
                  <a16:creationId xmlns:a16="http://schemas.microsoft.com/office/drawing/2014/main" id="{8EAEEB68-88FA-4BBC-DD94-42D43C039828}"/>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7" name="Picture 6">
              <a:extLst>
                <a:ext uri="{FF2B5EF4-FFF2-40B4-BE49-F238E27FC236}">
                  <a16:creationId xmlns:a16="http://schemas.microsoft.com/office/drawing/2014/main" id="{0CB2BD58-852D-8A41-2A53-FF439315E243}"/>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extLst>
      <p:ext uri="{BB962C8B-B14F-4D97-AF65-F5344CB8AC3E}">
        <p14:creationId xmlns:p14="http://schemas.microsoft.com/office/powerpoint/2010/main" val="22039445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FB00C9F-FC18-425D-37C8-9422D6D8746D}"/>
              </a:ext>
            </a:extLst>
          </p:cNvPr>
          <p:cNvSpPr>
            <a:spLocks noGrp="1"/>
          </p:cNvSpPr>
          <p:nvPr>
            <p:ph type="title"/>
          </p:nvPr>
        </p:nvSpPr>
        <p:spPr/>
        <p:txBody>
          <a:bodyPr/>
          <a:lstStyle/>
          <a:p>
            <a:r>
              <a:rPr lang="en-US" dirty="0"/>
              <a:t>AMBASSADOR: Background</a:t>
            </a:r>
          </a:p>
        </p:txBody>
      </p:sp>
      <p:sp>
        <p:nvSpPr>
          <p:cNvPr id="5" name="Content Placeholder 4">
            <a:extLst>
              <a:ext uri="{FF2B5EF4-FFF2-40B4-BE49-F238E27FC236}">
                <a16:creationId xmlns:a16="http://schemas.microsoft.com/office/drawing/2014/main" id="{F71A7A59-5CA5-5C48-C796-EDC6E82DDAA9}"/>
              </a:ext>
            </a:extLst>
          </p:cNvPr>
          <p:cNvSpPr>
            <a:spLocks noGrp="1"/>
          </p:cNvSpPr>
          <p:nvPr>
            <p:ph idx="1"/>
          </p:nvPr>
        </p:nvSpPr>
        <p:spPr>
          <a:xfrm>
            <a:off x="604675" y="1513047"/>
            <a:ext cx="10877529" cy="4495903"/>
          </a:xfrm>
        </p:spPr>
        <p:txBody>
          <a:bodyPr/>
          <a:lstStyle/>
          <a:p>
            <a:r>
              <a:rPr lang="en-US" sz="2400" dirty="0"/>
              <a:t>Current standard of care for MIUC is radical surgery </a:t>
            </a:r>
            <a:r>
              <a:rPr lang="en-US" sz="2400" dirty="0">
                <a:cs typeface="Calibri" panose="020F0502020204030204" pitchFamily="34" charset="0"/>
              </a:rPr>
              <a:t>±</a:t>
            </a:r>
            <a:r>
              <a:rPr lang="en-US" sz="2400" dirty="0"/>
              <a:t> NAC</a:t>
            </a:r>
            <a:r>
              <a:rPr lang="en-US" sz="2400" baseline="30000" dirty="0"/>
              <a:t>1</a:t>
            </a:r>
          </a:p>
          <a:p>
            <a:pPr lvl="1"/>
            <a:r>
              <a:rPr lang="en-US" sz="2200" dirty="0"/>
              <a:t>Many patients are not eligible for NAC or have persistent disease after NAC</a:t>
            </a:r>
          </a:p>
          <a:p>
            <a:pPr lvl="1"/>
            <a:r>
              <a:rPr lang="en-US" sz="2200" dirty="0"/>
              <a:t>Cisplatin-based adjuvant therapy improves disease-free survival but is not recommended post NAC</a:t>
            </a:r>
            <a:r>
              <a:rPr lang="en-US" sz="2200" baseline="30000" dirty="0"/>
              <a:t>1,2</a:t>
            </a:r>
          </a:p>
          <a:p>
            <a:r>
              <a:rPr lang="en-US" sz="2600" dirty="0"/>
              <a:t>Pembrolizumab is PD-1 checkpoint inhibitor approved for use in many</a:t>
            </a:r>
            <a:br>
              <a:rPr lang="en-US" sz="2600" dirty="0"/>
            </a:br>
            <a:r>
              <a:rPr lang="en-US" sz="2600" dirty="0"/>
              <a:t>tumor types, including some specific indications for urothelial carcinoma</a:t>
            </a:r>
            <a:r>
              <a:rPr lang="en-US" sz="2600" baseline="30000" dirty="0"/>
              <a:t>3-6</a:t>
            </a:r>
          </a:p>
          <a:p>
            <a:r>
              <a:rPr lang="en-US" sz="2400" dirty="0"/>
              <a:t>This report presents interim analysis of phase III AMBASSADOR trial comparing pembrolizumab vs observation as adjuvant therapy for high-risk MIUC</a:t>
            </a:r>
            <a:r>
              <a:rPr lang="en-US" sz="2400" baseline="30000" dirty="0"/>
              <a:t>7</a:t>
            </a:r>
            <a:r>
              <a:rPr lang="en-US" sz="2400" dirty="0"/>
              <a:t> </a:t>
            </a:r>
            <a:br>
              <a:rPr lang="en-US" sz="2400" dirty="0"/>
            </a:br>
            <a:endParaRPr lang="en-US" sz="2400" dirty="0"/>
          </a:p>
        </p:txBody>
      </p:sp>
      <p:sp>
        <p:nvSpPr>
          <p:cNvPr id="6" name="Text Box 15">
            <a:extLst>
              <a:ext uri="{FF2B5EF4-FFF2-40B4-BE49-F238E27FC236}">
                <a16:creationId xmlns:a16="http://schemas.microsoft.com/office/drawing/2014/main" id="{9E570976-B906-7EA9-5B8A-C99CDBF9BF4F}"/>
              </a:ext>
            </a:extLst>
          </p:cNvPr>
          <p:cNvSpPr txBox="1">
            <a:spLocks noChangeArrowheads="1"/>
          </p:cNvSpPr>
          <p:nvPr/>
        </p:nvSpPr>
        <p:spPr bwMode="auto">
          <a:xfrm>
            <a:off x="444649" y="5824284"/>
            <a:ext cx="8282255" cy="830997"/>
          </a:xfrm>
          <a:prstGeom prst="rect">
            <a:avLst/>
          </a:prstGeom>
          <a:noFill/>
          <a:ln>
            <a:noFill/>
          </a:ln>
        </p:spPr>
        <p:txBody>
          <a:bodyPr wrap="square"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1. NCCN. Clinical practice guidelines in oncology: bladder cancer. v.1.2024. nccn.org. </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2. Advanced Bladder Cancer (ABC) Meta-analysis Collaborators Group. Eur Urol. 2022;81:50.</a:t>
            </a:r>
          </a:p>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3. Bellmunt. NEJM. 2017;376:1015. 4. Balar. Lancet Oncol. 2021;22:919. 5. Powles. ESMO 2023. Abstr LBA6. </a:t>
            </a:r>
            <a:b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b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6. Pembrolizumab PI. 7. Apolo. ASCO GU 2024. Abstr </a:t>
            </a:r>
            <a:r>
              <a:rPr lang="en-US" altLang="en-US" sz="1200" b="0" spc="-10" dirty="0">
                <a:solidFill>
                  <a:srgbClr val="455560"/>
                </a:solidFill>
                <a:latin typeface="Calibri" panose="020F0502020204030204" pitchFamily="34" charset="0"/>
              </a:rPr>
              <a:t>LBA531</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56819692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4" name="Title 1">
            <a:extLst>
              <a:ext uri="{FF2B5EF4-FFF2-40B4-BE49-F238E27FC236}">
                <a16:creationId xmlns:a16="http://schemas.microsoft.com/office/drawing/2014/main" id="{8CB4A11C-BD8F-47B5-A4C6-3E1471EB3550}"/>
              </a:ext>
            </a:extLst>
          </p:cNvPr>
          <p:cNvSpPr>
            <a:spLocks noGrp="1"/>
          </p:cNvSpPr>
          <p:nvPr>
            <p:ph type="title"/>
          </p:nvPr>
        </p:nvSpPr>
        <p:spPr/>
        <p:txBody>
          <a:bodyPr/>
          <a:lstStyle/>
          <a:p>
            <a:r>
              <a:rPr lang="en-US" dirty="0"/>
              <a:t>AMBASSADOR: Adjuvant Pembrolizumab vs Observation in MIUC</a:t>
            </a:r>
          </a:p>
        </p:txBody>
      </p:sp>
      <p:sp>
        <p:nvSpPr>
          <p:cNvPr id="65" name="Content Placeholder 2">
            <a:extLst>
              <a:ext uri="{FF2B5EF4-FFF2-40B4-BE49-F238E27FC236}">
                <a16:creationId xmlns:a16="http://schemas.microsoft.com/office/drawing/2014/main" id="{7C3EB341-92CF-41F7-97E7-C9429D3A07F5}"/>
              </a:ext>
            </a:extLst>
          </p:cNvPr>
          <p:cNvSpPr>
            <a:spLocks noGrp="1"/>
          </p:cNvSpPr>
          <p:nvPr>
            <p:ph idx="1"/>
          </p:nvPr>
        </p:nvSpPr>
        <p:spPr>
          <a:xfrm>
            <a:off x="604675" y="1534818"/>
            <a:ext cx="11142675" cy="4865235"/>
          </a:xfrm>
        </p:spPr>
        <p:txBody>
          <a:bodyPr/>
          <a:lstStyle/>
          <a:p>
            <a:r>
              <a:rPr lang="en-US" sz="2400" dirty="0"/>
              <a:t>Randomized phase III study of adjuvant pembrolizumab in high-risk MIUC</a:t>
            </a:r>
            <a:br>
              <a:rPr lang="en-US" sz="2400" dirty="0"/>
            </a:br>
            <a:endParaRPr lang="en-US" sz="2400" dirty="0"/>
          </a:p>
          <a:p>
            <a:endParaRPr lang="en-US" sz="2400" dirty="0"/>
          </a:p>
          <a:p>
            <a:endParaRPr lang="en-US" sz="2400" dirty="0"/>
          </a:p>
          <a:p>
            <a:endParaRPr lang="en-US" sz="2400" dirty="0"/>
          </a:p>
          <a:p>
            <a:endParaRPr lang="en-US" sz="2400" dirty="0"/>
          </a:p>
          <a:p>
            <a:endParaRPr lang="en-US" sz="2400" dirty="0"/>
          </a:p>
          <a:p>
            <a:r>
              <a:rPr lang="en-US" sz="2400" b="1" dirty="0"/>
              <a:t>Primary endpoints: </a:t>
            </a:r>
            <a:r>
              <a:rPr lang="en-US" sz="2400" dirty="0"/>
              <a:t>OS, DFS</a:t>
            </a:r>
          </a:p>
          <a:p>
            <a:r>
              <a:rPr lang="en-US" sz="2400" b="1" dirty="0"/>
              <a:t>Secondary endpoints: </a:t>
            </a:r>
            <a:r>
              <a:rPr lang="en-US" sz="2400" dirty="0"/>
              <a:t>OS, DFS in PD-L1‒positive and PD-L1‒negative cohorts; safety</a:t>
            </a:r>
          </a:p>
          <a:p>
            <a:endParaRPr lang="en-US" sz="2400" dirty="0"/>
          </a:p>
        </p:txBody>
      </p:sp>
      <p:sp>
        <p:nvSpPr>
          <p:cNvPr id="70" name="Text Box 45">
            <a:extLst>
              <a:ext uri="{FF2B5EF4-FFF2-40B4-BE49-F238E27FC236}">
                <a16:creationId xmlns:a16="http://schemas.microsoft.com/office/drawing/2014/main" id="{9BF31983-1D4B-401B-8CDD-F37FC5995D8B}"/>
              </a:ext>
            </a:extLst>
          </p:cNvPr>
          <p:cNvSpPr txBox="1">
            <a:spLocks noChangeArrowheads="1"/>
          </p:cNvSpPr>
          <p:nvPr/>
        </p:nvSpPr>
        <p:spPr bwMode="auto">
          <a:xfrm>
            <a:off x="322307" y="3032250"/>
            <a:ext cx="4785888" cy="181588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Patients with MIUC who have undergone radical cystectomy, nephrectomy, nephroureterectomy, or ureterectomy within 4-16 wk of enrollment;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postneoadjuvant CT and ≥ pT2 and/or N+/+ margins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or cisplatin-ineligible/declined and </a:t>
            </a:r>
            <a:b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b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 pT3 and/or pN+/+ margins</a:t>
            </a: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GB"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(N = 702)</a:t>
            </a:r>
            <a:endParaRPr kumimoji="0" lang="en-US" altLang="en-US" sz="16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1" name="Rectangle 46">
            <a:extLst>
              <a:ext uri="{FF2B5EF4-FFF2-40B4-BE49-F238E27FC236}">
                <a16:creationId xmlns:a16="http://schemas.microsoft.com/office/drawing/2014/main" id="{8DE565DA-7ECE-4B50-8C36-23ACD0A089C7}"/>
              </a:ext>
            </a:extLst>
          </p:cNvPr>
          <p:cNvSpPr>
            <a:spLocks noChangeArrowheads="1"/>
          </p:cNvSpPr>
          <p:nvPr/>
        </p:nvSpPr>
        <p:spPr bwMode="auto">
          <a:xfrm>
            <a:off x="1584024" y="2359096"/>
            <a:ext cx="7240491" cy="5232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4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Stratified by PD-L1 status* (neg vs pos), neoadjuvant CT (yes vs no), pathologic stage (pT2/3/4aN0 vs pTaN0 vs pT4bNx/N1-3 vs positive surgical margins)</a:t>
            </a:r>
          </a:p>
        </p:txBody>
      </p:sp>
      <p:sp>
        <p:nvSpPr>
          <p:cNvPr id="72" name="Line 52">
            <a:extLst>
              <a:ext uri="{FF2B5EF4-FFF2-40B4-BE49-F238E27FC236}">
                <a16:creationId xmlns:a16="http://schemas.microsoft.com/office/drawing/2014/main" id="{A5659DDD-76C6-4F95-90DE-E8EB572AD6C1}"/>
              </a:ext>
            </a:extLst>
          </p:cNvPr>
          <p:cNvSpPr>
            <a:spLocks noChangeShapeType="1"/>
          </p:cNvSpPr>
          <p:nvPr/>
        </p:nvSpPr>
        <p:spPr bwMode="auto">
          <a:xfrm rot="5400000">
            <a:off x="5094756" y="3116907"/>
            <a:ext cx="525052" cy="0"/>
          </a:xfrm>
          <a:prstGeom prst="line">
            <a:avLst/>
          </a:prstGeom>
          <a:noFill/>
          <a:ln w="28575">
            <a:solidFill>
              <a:schemeClr val="bg1"/>
            </a:solidFill>
            <a:prstDash val="sysDash"/>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3" name="Line 54">
            <a:extLst>
              <a:ext uri="{FF2B5EF4-FFF2-40B4-BE49-F238E27FC236}">
                <a16:creationId xmlns:a16="http://schemas.microsoft.com/office/drawing/2014/main" id="{9E0A3D67-2973-4E81-A7E9-D16DF9616813}"/>
              </a:ext>
            </a:extLst>
          </p:cNvPr>
          <p:cNvSpPr>
            <a:spLocks noChangeShapeType="1"/>
          </p:cNvSpPr>
          <p:nvPr/>
        </p:nvSpPr>
        <p:spPr bwMode="auto">
          <a:xfrm flipV="1">
            <a:off x="5204270" y="3337992"/>
            <a:ext cx="434039" cy="24248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4" name="Line 54">
            <a:extLst>
              <a:ext uri="{FF2B5EF4-FFF2-40B4-BE49-F238E27FC236}">
                <a16:creationId xmlns:a16="http://schemas.microsoft.com/office/drawing/2014/main" id="{E193CE23-9179-46B7-A4C9-5FC623CC0C9C}"/>
              </a:ext>
            </a:extLst>
          </p:cNvPr>
          <p:cNvSpPr>
            <a:spLocks noChangeShapeType="1"/>
          </p:cNvSpPr>
          <p:nvPr/>
        </p:nvSpPr>
        <p:spPr bwMode="auto">
          <a:xfrm>
            <a:off x="5204270" y="4041041"/>
            <a:ext cx="434039" cy="242486"/>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1"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5" name="Rectangle 46">
            <a:extLst>
              <a:ext uri="{FF2B5EF4-FFF2-40B4-BE49-F238E27FC236}">
                <a16:creationId xmlns:a16="http://schemas.microsoft.com/office/drawing/2014/main" id="{FF760D36-9D78-40DD-B571-22404B3BA2DC}"/>
              </a:ext>
            </a:extLst>
          </p:cNvPr>
          <p:cNvSpPr>
            <a:spLocks noChangeArrowheads="1"/>
          </p:cNvSpPr>
          <p:nvPr/>
        </p:nvSpPr>
        <p:spPr bwMode="auto">
          <a:xfrm>
            <a:off x="10131551" y="3515953"/>
            <a:ext cx="1837959"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nchor="ct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altLang="en-US" sz="1800" b="0" i="1"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Treatment for up to 18 cycles</a:t>
            </a:r>
          </a:p>
        </p:txBody>
      </p:sp>
      <p:sp>
        <p:nvSpPr>
          <p:cNvPr id="76" name="Line 52">
            <a:extLst>
              <a:ext uri="{FF2B5EF4-FFF2-40B4-BE49-F238E27FC236}">
                <a16:creationId xmlns:a16="http://schemas.microsoft.com/office/drawing/2014/main" id="{FE6847A0-E932-4687-AE0D-A4A548EB1F36}"/>
              </a:ext>
            </a:extLst>
          </p:cNvPr>
          <p:cNvSpPr>
            <a:spLocks noChangeShapeType="1"/>
          </p:cNvSpPr>
          <p:nvPr/>
        </p:nvSpPr>
        <p:spPr bwMode="auto">
          <a:xfrm>
            <a:off x="9633650" y="3820859"/>
            <a:ext cx="479425"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8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endParaRPr>
          </a:p>
        </p:txBody>
      </p:sp>
      <p:sp>
        <p:nvSpPr>
          <p:cNvPr id="77" name="Content Placeholder 3">
            <a:extLst>
              <a:ext uri="{FF2B5EF4-FFF2-40B4-BE49-F238E27FC236}">
                <a16:creationId xmlns:a16="http://schemas.microsoft.com/office/drawing/2014/main" id="{71C7F04A-4830-429A-B15D-9B486E75EB0E}"/>
              </a:ext>
            </a:extLst>
          </p:cNvPr>
          <p:cNvSpPr txBox="1">
            <a:spLocks/>
          </p:cNvSpPr>
          <p:nvPr/>
        </p:nvSpPr>
        <p:spPr>
          <a:xfrm>
            <a:off x="4811079" y="4797717"/>
            <a:ext cx="7158432" cy="1392474"/>
          </a:xfrm>
          <a:prstGeom prst="rect">
            <a:avLst/>
          </a:prstGeom>
        </p:spPr>
        <p:txBody>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342900" marR="0" lvl="0" indent="-342900" algn="l" defTabSz="914400" rtl="0" eaLnBrk="1" fontAlgn="base" latinLnBrk="0" hangingPunct="1">
              <a:lnSpc>
                <a:spcPct val="90000"/>
              </a:lnSpc>
              <a:spcBef>
                <a:spcPts val="1000"/>
              </a:spcBef>
              <a:spcAft>
                <a:spcPts val="700"/>
              </a:spcAft>
              <a:buClr>
                <a:srgbClr val="000000"/>
              </a:buClr>
              <a:buSzTx/>
              <a:buFont typeface="Wingdings" panose="05000000000000000000" pitchFamily="2" charset="2"/>
              <a:buChar char="§"/>
              <a:tabLst/>
              <a:defRPr/>
            </a:pPr>
            <a:endParaRPr kumimoji="0" lang="en-US" sz="1800" b="0" i="0" u="none" strike="noStrike" kern="0" cap="none" spc="0" normalizeH="0" baseline="0" noProof="0" dirty="0">
              <a:ln>
                <a:noFill/>
              </a:ln>
              <a:solidFill>
                <a:srgbClr val="000000"/>
              </a:solidFill>
              <a:effectLst/>
              <a:uLnTx/>
              <a:uFillTx/>
              <a:latin typeface="Calibri" panose="020F0502020204030204" pitchFamily="34" charset="0"/>
              <a:ea typeface="+mn-ea"/>
              <a:cs typeface="+mn-cs"/>
            </a:endParaRPr>
          </a:p>
        </p:txBody>
      </p:sp>
      <p:sp>
        <p:nvSpPr>
          <p:cNvPr id="78" name="Rectangle 49">
            <a:extLst>
              <a:ext uri="{FF2B5EF4-FFF2-40B4-BE49-F238E27FC236}">
                <a16:creationId xmlns:a16="http://schemas.microsoft.com/office/drawing/2014/main" id="{B56EB130-5955-4C88-96C8-7972D57D32B2}"/>
              </a:ext>
            </a:extLst>
          </p:cNvPr>
          <p:cNvSpPr>
            <a:spLocks noChangeArrowheads="1"/>
          </p:cNvSpPr>
          <p:nvPr/>
        </p:nvSpPr>
        <p:spPr bwMode="auto">
          <a:xfrm>
            <a:off x="5734384" y="3032250"/>
            <a:ext cx="3790950" cy="865065"/>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Pembrolizumab </a:t>
            </a:r>
            <a:b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200 mg IV Q3W x 1 yr</a:t>
            </a:r>
            <a:b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354)</a:t>
            </a:r>
          </a:p>
        </p:txBody>
      </p:sp>
      <p:sp>
        <p:nvSpPr>
          <p:cNvPr id="79" name="Rectangle 50">
            <a:extLst>
              <a:ext uri="{FF2B5EF4-FFF2-40B4-BE49-F238E27FC236}">
                <a16:creationId xmlns:a16="http://schemas.microsoft.com/office/drawing/2014/main" id="{ACA3602D-DB1A-471A-84C1-3C4D66196E75}"/>
              </a:ext>
            </a:extLst>
          </p:cNvPr>
          <p:cNvSpPr>
            <a:spLocks noChangeArrowheads="1"/>
          </p:cNvSpPr>
          <p:nvPr/>
        </p:nvSpPr>
        <p:spPr bwMode="auto">
          <a:xfrm>
            <a:off x="5729186" y="3980077"/>
            <a:ext cx="3790950" cy="862856"/>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ctr" defTabSz="914400" rtl="0" eaLnBrk="1" fontAlgn="auto" latinLnBrk="0" hangingPunct="1">
              <a:lnSpc>
                <a:spcPct val="100000"/>
              </a:lnSpc>
              <a:spcBef>
                <a:spcPct val="0"/>
              </a:spcBef>
              <a:spcAft>
                <a:spcPct val="0"/>
              </a:spcAft>
              <a:buClrTx/>
              <a:buSzTx/>
              <a:buFontTx/>
              <a:buNone/>
              <a:tabLst/>
              <a:defRPr/>
            </a:pPr>
            <a: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Observation</a:t>
            </a:r>
            <a:br>
              <a:rPr kumimoji="0" lang="en-US" altLang="en-US" sz="1800" b="1"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br>
            <a:r>
              <a:rPr kumimoji="0" lang="en-US" altLang="en-US" sz="1800" b="0" i="0" u="none" strike="noStrike" kern="1200" cap="none" spc="0" normalizeH="0" baseline="0" noProof="0" dirty="0">
                <a:ln>
                  <a:noFill/>
                </a:ln>
                <a:solidFill>
                  <a:srgbClr val="FFFFFF"/>
                </a:solidFill>
                <a:effectLst/>
                <a:uLnTx/>
                <a:uFillTx/>
                <a:latin typeface="Calibri" panose="020F0502020204030204" pitchFamily="34" charset="0"/>
                <a:ea typeface="+mn-ea"/>
                <a:cs typeface="Arial" panose="020B0604020202020204" pitchFamily="34" charset="0"/>
              </a:rPr>
              <a:t>(n = 348)</a:t>
            </a:r>
          </a:p>
        </p:txBody>
      </p:sp>
      <p:sp>
        <p:nvSpPr>
          <p:cNvPr id="2" name="Text Box 15">
            <a:extLst>
              <a:ext uri="{FF2B5EF4-FFF2-40B4-BE49-F238E27FC236}">
                <a16:creationId xmlns:a16="http://schemas.microsoft.com/office/drawing/2014/main" id="{8D6BDDAC-9490-E4B4-263D-D336FBD69984}"/>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Apolo. ASCO GU 2024. Abstr </a:t>
            </a:r>
            <a:r>
              <a:rPr lang="en-US" altLang="en-US" sz="1200" b="0" spc="-10" dirty="0">
                <a:solidFill>
                  <a:srgbClr val="455560"/>
                </a:solidFill>
                <a:latin typeface="Calibri" panose="020F0502020204030204" pitchFamily="34" charset="0"/>
              </a:rPr>
              <a:t>LBA531</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
        <p:nvSpPr>
          <p:cNvPr id="3" name="TextBox 2">
            <a:extLst>
              <a:ext uri="{FF2B5EF4-FFF2-40B4-BE49-F238E27FC236}">
                <a16:creationId xmlns:a16="http://schemas.microsoft.com/office/drawing/2014/main" id="{3F96955E-AABF-1EB0-43C2-148F50D0300F}"/>
              </a:ext>
            </a:extLst>
          </p:cNvPr>
          <p:cNvSpPr txBox="1"/>
          <p:nvPr/>
        </p:nvSpPr>
        <p:spPr bwMode="auto">
          <a:xfrm>
            <a:off x="5670967" y="4855363"/>
            <a:ext cx="215783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*PD-L1 positive: CPS ≥10%.</a:t>
            </a:r>
          </a:p>
        </p:txBody>
      </p:sp>
    </p:spTree>
    <p:extLst>
      <p:ext uri="{BB962C8B-B14F-4D97-AF65-F5344CB8AC3E}">
        <p14:creationId xmlns:p14="http://schemas.microsoft.com/office/powerpoint/2010/main" val="198848023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AMBASSADOR: </a:t>
            </a:r>
            <a:r>
              <a:rPr lang="en-US" dirty="0"/>
              <a:t>Baseline Characteristics</a:t>
            </a:r>
            <a:endParaRPr lang="en-US" altLang="en-US" dirty="0"/>
          </a:p>
        </p:txBody>
      </p:sp>
      <p:graphicFrame>
        <p:nvGraphicFramePr>
          <p:cNvPr id="2" name="Group 32">
            <a:extLst>
              <a:ext uri="{FF2B5EF4-FFF2-40B4-BE49-F238E27FC236}">
                <a16:creationId xmlns:a16="http://schemas.microsoft.com/office/drawing/2014/main" id="{BCDB66DE-3250-24B8-B91C-479B07180A6C}"/>
              </a:ext>
            </a:extLst>
          </p:cNvPr>
          <p:cNvGraphicFramePr>
            <a:graphicFrameLocks noGrp="1"/>
          </p:cNvGraphicFramePr>
          <p:nvPr>
            <p:extLst>
              <p:ext uri="{D42A27DB-BD31-4B8C-83A1-F6EECF244321}">
                <p14:modId xmlns:p14="http://schemas.microsoft.com/office/powerpoint/2010/main" val="452096721"/>
              </p:ext>
            </p:extLst>
          </p:nvPr>
        </p:nvGraphicFramePr>
        <p:xfrm>
          <a:off x="337928" y="1608235"/>
          <a:ext cx="5501170" cy="4059968"/>
        </p:xfrm>
        <a:graphic>
          <a:graphicData uri="http://schemas.openxmlformats.org/drawingml/2006/table">
            <a:tbl>
              <a:tblPr/>
              <a:tblGrid>
                <a:gridCol w="2026450">
                  <a:extLst>
                    <a:ext uri="{9D8B030D-6E8A-4147-A177-3AD203B41FA5}">
                      <a16:colId xmlns:a16="http://schemas.microsoft.com/office/drawing/2014/main" val="20000"/>
                    </a:ext>
                  </a:extLst>
                </a:gridCol>
                <a:gridCol w="1737360">
                  <a:extLst>
                    <a:ext uri="{9D8B030D-6E8A-4147-A177-3AD203B41FA5}">
                      <a16:colId xmlns:a16="http://schemas.microsoft.com/office/drawing/2014/main" val="20001"/>
                    </a:ext>
                  </a:extLst>
                </a:gridCol>
                <a:gridCol w="1737360">
                  <a:extLst>
                    <a:ext uri="{9D8B030D-6E8A-4147-A177-3AD203B41FA5}">
                      <a16:colId xmlns:a16="http://schemas.microsoft.com/office/drawing/2014/main" val="1951156210"/>
                    </a:ext>
                  </a:extLst>
                </a:gridCol>
              </a:tblGrid>
              <a:tr h="294171">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Patient Characteristic,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Pembrolizumab</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354)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Observation</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348)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640080">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Median age,</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yr (range)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69.0 (22.0-92.0)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68.0 (34.0-90.0)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94171">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Race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White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Black or African American</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Asian</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American Indian or Alaska Native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Not reported or unknown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323 (91.2)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 (4.0)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5 (1.4)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(0.6)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 (2.8)</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310 (89.1)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 (3.2)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10 (2.9)</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 (0.6)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 (4.3)</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822960">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Gender</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Female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Male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83 (23.4)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271 (76.6)</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95 (27.3)</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253 (72.7)</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
        <p:nvSpPr>
          <p:cNvPr id="4" name="Text Box 15">
            <a:extLst>
              <a:ext uri="{FF2B5EF4-FFF2-40B4-BE49-F238E27FC236}">
                <a16:creationId xmlns:a16="http://schemas.microsoft.com/office/drawing/2014/main" id="{E5140C12-1959-209E-0DA2-2A092A6ACB9F}"/>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Apolo. ASCO GU 2024. Abstr </a:t>
            </a:r>
            <a:r>
              <a:rPr lang="en-US" altLang="en-US" sz="1200" b="0" spc="-10" dirty="0">
                <a:solidFill>
                  <a:srgbClr val="455560"/>
                </a:solidFill>
                <a:latin typeface="Calibri" panose="020F0502020204030204" pitchFamily="34" charset="0"/>
              </a:rPr>
              <a:t>LBA531</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3" name="Group 32">
            <a:extLst>
              <a:ext uri="{FF2B5EF4-FFF2-40B4-BE49-F238E27FC236}">
                <a16:creationId xmlns:a16="http://schemas.microsoft.com/office/drawing/2014/main" id="{67F7AAB7-4DC9-EB50-9A3A-D5D3ABD4A21F}"/>
              </a:ext>
            </a:extLst>
          </p:cNvPr>
          <p:cNvGraphicFramePr>
            <a:graphicFrameLocks noGrp="1"/>
          </p:cNvGraphicFramePr>
          <p:nvPr>
            <p:extLst>
              <p:ext uri="{D42A27DB-BD31-4B8C-83A1-F6EECF244321}">
                <p14:modId xmlns:p14="http://schemas.microsoft.com/office/powerpoint/2010/main" val="2197975102"/>
              </p:ext>
            </p:extLst>
          </p:nvPr>
        </p:nvGraphicFramePr>
        <p:xfrm>
          <a:off x="5948734" y="1605438"/>
          <a:ext cx="5890738" cy="4462320"/>
        </p:xfrm>
        <a:graphic>
          <a:graphicData uri="http://schemas.openxmlformats.org/drawingml/2006/table">
            <a:tbl>
              <a:tblPr/>
              <a:tblGrid>
                <a:gridCol w="2520848">
                  <a:extLst>
                    <a:ext uri="{9D8B030D-6E8A-4147-A177-3AD203B41FA5}">
                      <a16:colId xmlns:a16="http://schemas.microsoft.com/office/drawing/2014/main" val="20000"/>
                    </a:ext>
                  </a:extLst>
                </a:gridCol>
                <a:gridCol w="1684945">
                  <a:extLst>
                    <a:ext uri="{9D8B030D-6E8A-4147-A177-3AD203B41FA5}">
                      <a16:colId xmlns:a16="http://schemas.microsoft.com/office/drawing/2014/main" val="20001"/>
                    </a:ext>
                  </a:extLst>
                </a:gridCol>
                <a:gridCol w="1684945">
                  <a:extLst>
                    <a:ext uri="{9D8B030D-6E8A-4147-A177-3AD203B41FA5}">
                      <a16:colId xmlns:a16="http://schemas.microsoft.com/office/drawing/2014/main" val="1951156210"/>
                    </a:ext>
                  </a:extLst>
                </a:gridCol>
              </a:tblGrid>
              <a:tr h="294171">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Disease or Treatment Characteristic,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Pembrolizumab</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354)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Observation</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(n = 348)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6576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Neoadjuvant therapy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231 (65.3)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218 (62.6)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0004"/>
                  </a:ext>
                </a:extLst>
              </a:tr>
              <a:tr h="474411">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Pathologic stage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surgical margins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pT-any N+ (any)</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pT2/3N0 or NX</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pT4N0 or NX</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 (2.5)</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180 (50.9)</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146 (41.2)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19 (5.4)</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 (2.3)</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170 (48.8)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150 (43.1)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20 (5.8)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2330945829"/>
                  </a:ext>
                </a:extLst>
              </a:tr>
              <a:tr h="365760">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PD-L1 positive*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202 (57.1)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201 (57.8)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2688307557"/>
                  </a:ext>
                </a:extLst>
              </a:tr>
              <a:tr h="219284">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Primary tumor site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Bladder</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Urethra</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Upper tract (renal pelvis and ureter)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267 (75.4)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6 (1.7)</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81 (22.9)</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264 (75.9)</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12 (3.4)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72 (20.7)</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F2F2F2"/>
                    </a:solidFill>
                  </a:tcPr>
                </a:tc>
                <a:extLst>
                  <a:ext uri="{0D108BD9-81ED-4DB2-BD59-A6C34878D82A}">
                    <a16:rowId xmlns:a16="http://schemas.microsoft.com/office/drawing/2014/main" val="3543614647"/>
                  </a:ext>
                </a:extLst>
              </a:tr>
              <a:tr h="822960">
                <a:tc>
                  <a:txBody>
                    <a:bodyPr/>
                    <a:lstStyle/>
                    <a:p>
                      <a:pPr marL="0" marR="0" lvl="0" indent="0" algn="l" defTabSz="914400" rtl="0" eaLnBrk="1" fontAlgn="base" latinLnBrk="0" hangingPunct="1">
                        <a:lnSpc>
                          <a:spcPct val="90000"/>
                        </a:lnSpc>
                        <a:spcBef>
                          <a:spcPct val="0"/>
                        </a:spcBef>
                        <a:spcAft>
                          <a:spcPct val="0"/>
                        </a:spcAft>
                        <a:buClr>
                          <a:schemeClr val="accent2"/>
                        </a:buClr>
                        <a:buSzTx/>
                        <a:buFont typeface="Wingdings" pitchFamily="2" charset="2"/>
                        <a:buNone/>
                        <a:tabLst/>
                        <a:defRPr/>
                      </a:pPr>
                      <a:r>
                        <a:rPr kumimoji="0" lang="en-US" sz="1600" b="0" i="0" u="none" strike="noStrike" cap="none" normalizeH="0" baseline="0" dirty="0">
                          <a:ln>
                            <a:noFill/>
                          </a:ln>
                          <a:solidFill>
                            <a:schemeClr val="bg2">
                              <a:lumMod val="10000"/>
                            </a:schemeClr>
                          </a:solidFill>
                          <a:effectLst/>
                          <a:latin typeface="Calibri" panose="020F0502020204030204" pitchFamily="34" charset="0"/>
                        </a:rPr>
                        <a:t>Histology variant (mixed urothelial histology excluding neuroendocrine)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60 (16.9)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51 (14.7)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CDCDCF"/>
                    </a:solidFill>
                  </a:tcPr>
                </a:tc>
                <a:extLst>
                  <a:ext uri="{0D108BD9-81ED-4DB2-BD59-A6C34878D82A}">
                    <a16:rowId xmlns:a16="http://schemas.microsoft.com/office/drawing/2014/main" val="135002698"/>
                  </a:ext>
                </a:extLst>
              </a:tr>
            </a:tbl>
          </a:graphicData>
        </a:graphic>
      </p:graphicFrame>
      <p:sp>
        <p:nvSpPr>
          <p:cNvPr id="5" name="TextBox 4">
            <a:extLst>
              <a:ext uri="{FF2B5EF4-FFF2-40B4-BE49-F238E27FC236}">
                <a16:creationId xmlns:a16="http://schemas.microsoft.com/office/drawing/2014/main" id="{11A1128E-B9FE-4E35-A692-30D52CB835E1}"/>
              </a:ext>
            </a:extLst>
          </p:cNvPr>
          <p:cNvSpPr txBox="1"/>
          <p:nvPr/>
        </p:nvSpPr>
        <p:spPr bwMode="auto">
          <a:xfrm>
            <a:off x="5926962" y="6059400"/>
            <a:ext cx="3020635" cy="30777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*PD-L1 positive: Dako 22C3, CPS ≥10%.</a:t>
            </a:r>
          </a:p>
        </p:txBody>
      </p:sp>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AMBASSADOR: </a:t>
            </a:r>
            <a:r>
              <a:rPr lang="en-US" dirty="0"/>
              <a:t>Disease-Free Survival in ITT </a:t>
            </a:r>
            <a:br>
              <a:rPr lang="en-US" dirty="0"/>
            </a:br>
            <a:r>
              <a:rPr lang="en-US" dirty="0"/>
              <a:t>Patient Population and by Patient Age and ECOG PS</a:t>
            </a:r>
            <a:endParaRPr lang="en-US" altLang="en-US" dirty="0"/>
          </a:p>
        </p:txBody>
      </p:sp>
      <p:sp>
        <p:nvSpPr>
          <p:cNvPr id="3" name="Content Placeholder 2">
            <a:extLst>
              <a:ext uri="{FF2B5EF4-FFF2-40B4-BE49-F238E27FC236}">
                <a16:creationId xmlns:a16="http://schemas.microsoft.com/office/drawing/2014/main" id="{EF7F64C3-231F-C971-4BC2-36F20B15F9AD}"/>
              </a:ext>
            </a:extLst>
          </p:cNvPr>
          <p:cNvSpPr>
            <a:spLocks noGrp="1"/>
          </p:cNvSpPr>
          <p:nvPr>
            <p:ph idx="1"/>
          </p:nvPr>
        </p:nvSpPr>
        <p:spPr>
          <a:xfrm>
            <a:off x="604675" y="1563447"/>
            <a:ext cx="10877529" cy="4650686"/>
          </a:xfrm>
        </p:spPr>
        <p:txBody>
          <a:bodyPr/>
          <a:lstStyle/>
          <a:p>
            <a:endParaRPr lang="en-US" sz="1800" dirty="0"/>
          </a:p>
          <a:p>
            <a:endParaRPr lang="en-US" sz="1800" dirty="0"/>
          </a:p>
          <a:p>
            <a:endParaRPr lang="en-US" sz="1800" dirty="0"/>
          </a:p>
          <a:p>
            <a:r>
              <a:rPr lang="en-US" sz="2000" dirty="0"/>
              <a:t>Median follow-up: 22.3 mo</a:t>
            </a:r>
          </a:p>
        </p:txBody>
      </p:sp>
      <p:sp>
        <p:nvSpPr>
          <p:cNvPr id="5" name="Text Box 15">
            <a:extLst>
              <a:ext uri="{FF2B5EF4-FFF2-40B4-BE49-F238E27FC236}">
                <a16:creationId xmlns:a16="http://schemas.microsoft.com/office/drawing/2014/main" id="{50B04EDC-B857-7F29-3823-12AE2C4AB954}"/>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Apolo. ASCO GU 2024. Abstr </a:t>
            </a:r>
            <a:r>
              <a:rPr lang="en-US" altLang="en-US" sz="1200" b="0" spc="-10" dirty="0">
                <a:solidFill>
                  <a:srgbClr val="455560"/>
                </a:solidFill>
                <a:latin typeface="Calibri" panose="020F0502020204030204" pitchFamily="34" charset="0"/>
              </a:rPr>
              <a:t>LBA531</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6" name="Group 32">
            <a:extLst>
              <a:ext uri="{FF2B5EF4-FFF2-40B4-BE49-F238E27FC236}">
                <a16:creationId xmlns:a16="http://schemas.microsoft.com/office/drawing/2014/main" id="{97606AF7-6923-2B74-A8AD-A2783636FCDA}"/>
              </a:ext>
            </a:extLst>
          </p:cNvPr>
          <p:cNvGraphicFramePr>
            <a:graphicFrameLocks noGrp="1"/>
          </p:cNvGraphicFramePr>
          <p:nvPr>
            <p:extLst>
              <p:ext uri="{D42A27DB-BD31-4B8C-83A1-F6EECF244321}">
                <p14:modId xmlns:p14="http://schemas.microsoft.com/office/powerpoint/2010/main" val="79815243"/>
              </p:ext>
            </p:extLst>
          </p:nvPr>
        </p:nvGraphicFramePr>
        <p:xfrm>
          <a:off x="709795" y="1599447"/>
          <a:ext cx="10772408" cy="1261920"/>
        </p:xfrm>
        <a:graphic>
          <a:graphicData uri="http://schemas.openxmlformats.org/drawingml/2006/table">
            <a:tbl>
              <a:tblPr/>
              <a:tblGrid>
                <a:gridCol w="2693102">
                  <a:extLst>
                    <a:ext uri="{9D8B030D-6E8A-4147-A177-3AD203B41FA5}">
                      <a16:colId xmlns:a16="http://schemas.microsoft.com/office/drawing/2014/main" val="20000"/>
                    </a:ext>
                  </a:extLst>
                </a:gridCol>
                <a:gridCol w="2693102">
                  <a:extLst>
                    <a:ext uri="{9D8B030D-6E8A-4147-A177-3AD203B41FA5}">
                      <a16:colId xmlns:a16="http://schemas.microsoft.com/office/drawing/2014/main" val="20001"/>
                    </a:ext>
                  </a:extLst>
                </a:gridCol>
                <a:gridCol w="2693102">
                  <a:extLst>
                    <a:ext uri="{9D8B030D-6E8A-4147-A177-3AD203B41FA5}">
                      <a16:colId xmlns:a16="http://schemas.microsoft.com/office/drawing/2014/main" val="1992391752"/>
                    </a:ext>
                  </a:extLst>
                </a:gridCol>
                <a:gridCol w="2693102">
                  <a:extLst>
                    <a:ext uri="{9D8B030D-6E8A-4147-A177-3AD203B41FA5}">
                      <a16:colId xmlns:a16="http://schemas.microsoft.com/office/drawing/2014/main" val="1951156210"/>
                    </a:ext>
                  </a:extLst>
                </a:gridCol>
              </a:tblGrid>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mDFS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Pembrolizumab</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354)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Observation</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348)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mDFS 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800" b="0" i="0" u="none" strike="noStrike" cap="none" normalizeH="0" baseline="0" dirty="0">
                          <a:ln>
                            <a:noFill/>
                          </a:ln>
                          <a:solidFill>
                            <a:schemeClr val="bg1"/>
                          </a:solidFill>
                          <a:effectLst/>
                          <a:latin typeface="Calibri" panose="020F0502020204030204" pitchFamily="34" charset="0"/>
                        </a:rPr>
                        <a:t>mDFS,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1"/>
                          </a:solidFill>
                          <a:effectLst/>
                          <a:latin typeface="Calibri" panose="020F0502020204030204" pitchFamily="34" charset="0"/>
                        </a:rPr>
                        <a:t>29.0 (21.8-NR)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1"/>
                          </a:solidFill>
                          <a:effectLst/>
                          <a:latin typeface="Calibri" panose="020F0502020204030204" pitchFamily="34" charset="0"/>
                        </a:rPr>
                        <a:t>14.0 (9.7-20.2)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row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1"/>
                          </a:solidFill>
                          <a:effectLst/>
                          <a:latin typeface="Calibri" panose="020F0502020204030204" pitchFamily="34" charset="0"/>
                        </a:rPr>
                        <a:t>0.69 (0.54-0.87); </a:t>
                      </a:r>
                      <a:r>
                        <a:rPr kumimoji="0" lang="en-US" sz="1800" b="0" i="1" u="none" strike="noStrike" cap="none" normalizeH="0" baseline="0" dirty="0">
                          <a:ln>
                            <a:noFill/>
                          </a:ln>
                          <a:solidFill>
                            <a:schemeClr val="bg1"/>
                          </a:solidFill>
                          <a:effectLst/>
                          <a:latin typeface="Calibri" panose="020F0502020204030204" pitchFamily="34" charset="0"/>
                        </a:rPr>
                        <a:t>P</a:t>
                      </a:r>
                      <a:r>
                        <a:rPr kumimoji="0" lang="en-US" sz="1800" b="0" i="0" u="none" strike="noStrike" cap="none" normalizeH="0" baseline="0" dirty="0">
                          <a:ln>
                            <a:noFill/>
                          </a:ln>
                          <a:solidFill>
                            <a:schemeClr val="bg1"/>
                          </a:solidFill>
                          <a:effectLst/>
                          <a:latin typeface="Calibri" panose="020F0502020204030204" pitchFamily="34" charset="0"/>
                        </a:rPr>
                        <a:t> = .001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800" b="0" i="0" u="none" strike="noStrike" cap="none" normalizeH="0" baseline="0" dirty="0">
                          <a:ln>
                            <a:noFill/>
                          </a:ln>
                          <a:solidFill>
                            <a:schemeClr val="bg1"/>
                          </a:solidFill>
                          <a:effectLst/>
                          <a:latin typeface="Calibri" panose="020F0502020204030204" pitchFamily="34" charset="0"/>
                        </a:rPr>
                        <a:t>Events, 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dirty="0">
                          <a:ln>
                            <a:noFill/>
                          </a:ln>
                          <a:solidFill>
                            <a:schemeClr val="bg1"/>
                          </a:solidFill>
                          <a:effectLst/>
                          <a:latin typeface="Calibri" panose="020F0502020204030204" pitchFamily="34" charset="0"/>
                        </a:rPr>
                        <a:t>147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dirty="0">
                          <a:ln>
                            <a:noFill/>
                          </a:ln>
                          <a:solidFill>
                            <a:schemeClr val="bg1"/>
                          </a:solidFill>
                          <a:effectLst/>
                          <a:latin typeface="Calibri" panose="020F0502020204030204" pitchFamily="34" charset="0"/>
                        </a:rPr>
                        <a:t>172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vMerge="1">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endParaRPr kumimoji="0" lang="en-US" sz="2000" b="0" i="0" u="none" strike="noStrike" cap="none" normalizeH="0" baseline="0" dirty="0">
                        <a:ln>
                          <a:noFill/>
                        </a:ln>
                        <a:solidFill>
                          <a:schemeClr val="bg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78739547"/>
                  </a:ext>
                </a:extLst>
              </a:tr>
            </a:tbl>
          </a:graphicData>
        </a:graphic>
      </p:graphicFrame>
      <p:graphicFrame>
        <p:nvGraphicFramePr>
          <p:cNvPr id="8" name="Group 32">
            <a:extLst>
              <a:ext uri="{FF2B5EF4-FFF2-40B4-BE49-F238E27FC236}">
                <a16:creationId xmlns:a16="http://schemas.microsoft.com/office/drawing/2014/main" id="{4FEAAB57-23ED-EA73-97D9-3D792E3B5612}"/>
              </a:ext>
            </a:extLst>
          </p:cNvPr>
          <p:cNvGraphicFramePr>
            <a:graphicFrameLocks noGrp="1"/>
          </p:cNvGraphicFramePr>
          <p:nvPr>
            <p:extLst>
              <p:ext uri="{D42A27DB-BD31-4B8C-83A1-F6EECF244321}">
                <p14:modId xmlns:p14="http://schemas.microsoft.com/office/powerpoint/2010/main" val="3197774416"/>
              </p:ext>
            </p:extLst>
          </p:nvPr>
        </p:nvGraphicFramePr>
        <p:xfrm>
          <a:off x="723899" y="3429000"/>
          <a:ext cx="10753220" cy="2743248"/>
        </p:xfrm>
        <a:graphic>
          <a:graphicData uri="http://schemas.openxmlformats.org/drawingml/2006/table">
            <a:tbl>
              <a:tblPr/>
              <a:tblGrid>
                <a:gridCol w="2688305">
                  <a:extLst>
                    <a:ext uri="{9D8B030D-6E8A-4147-A177-3AD203B41FA5}">
                      <a16:colId xmlns:a16="http://schemas.microsoft.com/office/drawing/2014/main" val="20000"/>
                    </a:ext>
                  </a:extLst>
                </a:gridCol>
                <a:gridCol w="2688305">
                  <a:extLst>
                    <a:ext uri="{9D8B030D-6E8A-4147-A177-3AD203B41FA5}">
                      <a16:colId xmlns:a16="http://schemas.microsoft.com/office/drawing/2014/main" val="20001"/>
                    </a:ext>
                  </a:extLst>
                </a:gridCol>
                <a:gridCol w="2688305">
                  <a:extLst>
                    <a:ext uri="{9D8B030D-6E8A-4147-A177-3AD203B41FA5}">
                      <a16:colId xmlns:a16="http://schemas.microsoft.com/office/drawing/2014/main" val="1992391752"/>
                    </a:ext>
                  </a:extLst>
                </a:gridCol>
                <a:gridCol w="2688305">
                  <a:extLst>
                    <a:ext uri="{9D8B030D-6E8A-4147-A177-3AD203B41FA5}">
                      <a16:colId xmlns:a16="http://schemas.microsoft.com/office/drawing/2014/main" val="1951156210"/>
                    </a:ext>
                  </a:extLst>
                </a:gridCol>
              </a:tblGrid>
              <a:tr h="0">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Subgroup, Events/Patients (n/N)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Pembrolizumab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Observation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mDFS 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534521702"/>
                  </a:ext>
                </a:extLst>
              </a:tr>
              <a:tr h="702985">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Age, yr</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&lt;65</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65-75</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&gt;75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50/120</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62/145</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35/89</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57/125</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62/135</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53/88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0.65 (0.44-0.96)</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0.85 (0.59-1.20)</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0.57 (0.37-0.87)</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484846">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ECOG PS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0</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70/184</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68/151</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9/19</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85/179</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81/157</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6/12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0.68 (0.50-0.94)</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0.68 (0.49-0.94)</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0.91 (0.32-2.71)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Tree>
    <p:extLst>
      <p:ext uri="{BB962C8B-B14F-4D97-AF65-F5344CB8AC3E}">
        <p14:creationId xmlns:p14="http://schemas.microsoft.com/office/powerpoint/2010/main" val="24653239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AMBASSADOR: </a:t>
            </a:r>
            <a:r>
              <a:rPr lang="en-US" dirty="0"/>
              <a:t>Disease-Free Survival by Neoadjuvant Treatment and Disease Stage, Site, and PD-L1 Status</a:t>
            </a:r>
            <a:endParaRPr lang="en-US" altLang="en-US" dirty="0"/>
          </a:p>
        </p:txBody>
      </p:sp>
      <p:sp>
        <p:nvSpPr>
          <p:cNvPr id="5" name="Text Box 15">
            <a:extLst>
              <a:ext uri="{FF2B5EF4-FFF2-40B4-BE49-F238E27FC236}">
                <a16:creationId xmlns:a16="http://schemas.microsoft.com/office/drawing/2014/main" id="{50B04EDC-B857-7F29-3823-12AE2C4AB954}"/>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Apolo. ASCO GU 2024. Abstr </a:t>
            </a:r>
            <a:r>
              <a:rPr lang="en-US" altLang="en-US" sz="1200" b="0" spc="-10" dirty="0">
                <a:solidFill>
                  <a:srgbClr val="455560"/>
                </a:solidFill>
                <a:latin typeface="Calibri" panose="020F0502020204030204" pitchFamily="34" charset="0"/>
              </a:rPr>
              <a:t>LBA531</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2" name="Group 32">
            <a:extLst>
              <a:ext uri="{FF2B5EF4-FFF2-40B4-BE49-F238E27FC236}">
                <a16:creationId xmlns:a16="http://schemas.microsoft.com/office/drawing/2014/main" id="{A597CB16-8191-03B2-FC0F-5A47B01F5532}"/>
              </a:ext>
            </a:extLst>
          </p:cNvPr>
          <p:cNvGraphicFramePr>
            <a:graphicFrameLocks noGrp="1"/>
          </p:cNvGraphicFramePr>
          <p:nvPr>
            <p:extLst>
              <p:ext uri="{D42A27DB-BD31-4B8C-83A1-F6EECF244321}">
                <p14:modId xmlns:p14="http://schemas.microsoft.com/office/powerpoint/2010/main" val="584575866"/>
              </p:ext>
            </p:extLst>
          </p:nvPr>
        </p:nvGraphicFramePr>
        <p:xfrm>
          <a:off x="723899" y="1600640"/>
          <a:ext cx="10758304" cy="4407488"/>
        </p:xfrm>
        <a:graphic>
          <a:graphicData uri="http://schemas.openxmlformats.org/drawingml/2006/table">
            <a:tbl>
              <a:tblPr/>
              <a:tblGrid>
                <a:gridCol w="2689576">
                  <a:extLst>
                    <a:ext uri="{9D8B030D-6E8A-4147-A177-3AD203B41FA5}">
                      <a16:colId xmlns:a16="http://schemas.microsoft.com/office/drawing/2014/main" val="20000"/>
                    </a:ext>
                  </a:extLst>
                </a:gridCol>
                <a:gridCol w="2689576">
                  <a:extLst>
                    <a:ext uri="{9D8B030D-6E8A-4147-A177-3AD203B41FA5}">
                      <a16:colId xmlns:a16="http://schemas.microsoft.com/office/drawing/2014/main" val="20001"/>
                    </a:ext>
                  </a:extLst>
                </a:gridCol>
                <a:gridCol w="2689576">
                  <a:extLst>
                    <a:ext uri="{9D8B030D-6E8A-4147-A177-3AD203B41FA5}">
                      <a16:colId xmlns:a16="http://schemas.microsoft.com/office/drawing/2014/main" val="1992391752"/>
                    </a:ext>
                  </a:extLst>
                </a:gridCol>
                <a:gridCol w="2689576">
                  <a:extLst>
                    <a:ext uri="{9D8B030D-6E8A-4147-A177-3AD203B41FA5}">
                      <a16:colId xmlns:a16="http://schemas.microsoft.com/office/drawing/2014/main" val="1951156210"/>
                    </a:ext>
                  </a:extLst>
                </a:gridCol>
              </a:tblGrid>
              <a:tr h="183081">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Subgroup, Events/Patients (n/N)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Pembrolizumab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Observation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mDFS 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solidFill>
                  </a:tcPr>
                </a:tc>
                <a:extLst>
                  <a:ext uri="{0D108BD9-81ED-4DB2-BD59-A6C34878D82A}">
                    <a16:rowId xmlns:a16="http://schemas.microsoft.com/office/drawing/2014/main" val="3534521702"/>
                  </a:ext>
                </a:extLst>
              </a:tr>
              <a:tr h="214471">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Neoadjuvant CT</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Yes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97/231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50/123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113/218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59/130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0.69 (0.52-0.90)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0.70 (0.48-1.03)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2"/>
                  </a:ext>
                </a:extLst>
              </a:tr>
              <a:tr h="340012">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Pathologic stage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pT2/3N0 or NX</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pT4N0 or NX</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pT-any N+ (any)</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surgical margins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32/146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10/19</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100/180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5/9</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52/150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10/20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103/170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7/8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0.53 (0.34-0.82)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1.12 (0.46-2.69)</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0.72 (0.55-0.95)</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0.31 (0.09-1.11)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r h="214471">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Primary tumor site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Upper tract</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Lower tract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29/81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118/273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23/72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149/276</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1.05 (0.61-1.82)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0.63 (0.50-0.80)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4"/>
                  </a:ext>
                </a:extLst>
              </a:tr>
              <a:tr h="340012">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PD-L1 status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Positive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Negative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err="1">
                          <a:ln>
                            <a:noFill/>
                          </a:ln>
                          <a:solidFill>
                            <a:schemeClr val="bg2">
                              <a:lumMod val="10000"/>
                            </a:schemeClr>
                          </a:solidFill>
                          <a:effectLst/>
                          <a:latin typeface="Calibri" panose="020F0502020204030204" pitchFamily="34" charset="0"/>
                        </a:rPr>
                        <a:t>mDFS</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32.8 mo</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79/202</a:t>
                      </a:r>
                    </a:p>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dirty="0" err="1">
                          <a:ln>
                            <a:noFill/>
                          </a:ln>
                          <a:solidFill>
                            <a:schemeClr val="bg2">
                              <a:lumMod val="10000"/>
                            </a:schemeClr>
                          </a:solidFill>
                          <a:effectLst/>
                          <a:latin typeface="Calibri" panose="020F0502020204030204" pitchFamily="34" charset="0"/>
                        </a:rPr>
                        <a:t>mDFS</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22.1 </a:t>
                      </a:r>
                      <a:r>
                        <a:rPr kumimoji="0" lang="en-US" sz="1600" b="0" i="0" u="none" strike="noStrike" cap="none" normalizeH="0" baseline="0" dirty="0" err="1">
                          <a:ln>
                            <a:noFill/>
                          </a:ln>
                          <a:solidFill>
                            <a:schemeClr val="bg2">
                              <a:lumMod val="10000"/>
                            </a:schemeClr>
                          </a:solidFill>
                          <a:effectLst/>
                          <a:latin typeface="Calibri" panose="020F0502020204030204" pitchFamily="34" charset="0"/>
                        </a:rPr>
                        <a:t>mo</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68/152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mDFS: 20.7 mo</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86/201</a:t>
                      </a:r>
                    </a:p>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defRPr/>
                      </a:pPr>
                      <a:r>
                        <a:rPr kumimoji="0" lang="en-US" sz="1600" b="0" i="0" u="none" strike="noStrike" cap="none" normalizeH="0" baseline="0" dirty="0" err="1">
                          <a:ln>
                            <a:noFill/>
                          </a:ln>
                          <a:solidFill>
                            <a:schemeClr val="bg2">
                              <a:lumMod val="10000"/>
                            </a:schemeClr>
                          </a:solidFill>
                          <a:effectLst/>
                          <a:latin typeface="Calibri" panose="020F0502020204030204" pitchFamily="34" charset="0"/>
                        </a:rPr>
                        <a:t>mDFS</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9.1 </a:t>
                      </a:r>
                      <a:r>
                        <a:rPr kumimoji="0" lang="en-US" sz="1600" b="0" i="0" u="none" strike="noStrike" cap="none" normalizeH="0" baseline="0" dirty="0" err="1">
                          <a:ln>
                            <a:noFill/>
                          </a:ln>
                          <a:solidFill>
                            <a:schemeClr val="bg2">
                              <a:lumMod val="10000"/>
                            </a:schemeClr>
                          </a:solidFill>
                          <a:effectLst/>
                          <a:latin typeface="Calibri" panose="020F0502020204030204" pitchFamily="34" charset="0"/>
                        </a:rPr>
                        <a:t>mo</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86/147</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0.77 (0.57-1.04); </a:t>
                      </a:r>
                      <a:r>
                        <a:rPr kumimoji="0" lang="en-US" sz="1600" b="0" i="1" u="none" strike="noStrike" cap="none" normalizeH="0" baseline="0" dirty="0">
                          <a:ln>
                            <a:noFill/>
                          </a:ln>
                          <a:solidFill>
                            <a:schemeClr val="bg2">
                              <a:lumMod val="10000"/>
                            </a:schemeClr>
                          </a:solidFill>
                          <a:effectLst/>
                          <a:latin typeface="Calibri" panose="020F0502020204030204" pitchFamily="34" charset="0"/>
                        </a:rPr>
                        <a:t>P</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 .091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0.61 (0.44-0.84); </a:t>
                      </a:r>
                      <a:r>
                        <a:rPr kumimoji="0" lang="en-US" sz="1600" b="0" i="1" u="none" strike="noStrike" cap="none" normalizeH="0" baseline="0" dirty="0">
                          <a:ln>
                            <a:noFill/>
                          </a:ln>
                          <a:solidFill>
                            <a:schemeClr val="bg2">
                              <a:lumMod val="10000"/>
                            </a:schemeClr>
                          </a:solidFill>
                          <a:effectLst/>
                          <a:latin typeface="Calibri" panose="020F0502020204030204" pitchFamily="34" charset="0"/>
                        </a:rPr>
                        <a:t>P</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 .002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69161489"/>
                  </a:ext>
                </a:extLst>
              </a:tr>
            </a:tbl>
          </a:graphicData>
        </a:graphic>
      </p:graphicFrame>
    </p:spTree>
    <p:extLst>
      <p:ext uri="{BB962C8B-B14F-4D97-AF65-F5344CB8AC3E}">
        <p14:creationId xmlns:p14="http://schemas.microsoft.com/office/powerpoint/2010/main" val="269794698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AMBASSADOR: </a:t>
            </a:r>
            <a:r>
              <a:rPr lang="en-US" dirty="0"/>
              <a:t>Interim OS in Total Patient Population and by Patient Age and ECOG PS</a:t>
            </a:r>
            <a:endParaRPr lang="en-US" altLang="en-US" dirty="0"/>
          </a:p>
        </p:txBody>
      </p:sp>
      <p:sp>
        <p:nvSpPr>
          <p:cNvPr id="3" name="Content Placeholder 2">
            <a:extLst>
              <a:ext uri="{FF2B5EF4-FFF2-40B4-BE49-F238E27FC236}">
                <a16:creationId xmlns:a16="http://schemas.microsoft.com/office/drawing/2014/main" id="{21E978FD-0A43-8680-F5DE-2226FD06FA5D}"/>
              </a:ext>
            </a:extLst>
          </p:cNvPr>
          <p:cNvSpPr>
            <a:spLocks noGrp="1"/>
          </p:cNvSpPr>
          <p:nvPr>
            <p:ph idx="1"/>
          </p:nvPr>
        </p:nvSpPr>
        <p:spPr/>
        <p:txBody>
          <a:bodyPr/>
          <a:lstStyle/>
          <a:p>
            <a:endParaRPr lang="en-US" sz="1800" dirty="0"/>
          </a:p>
          <a:p>
            <a:endParaRPr lang="en-US" sz="1800" dirty="0"/>
          </a:p>
          <a:p>
            <a:endParaRPr lang="en-US" sz="1800" dirty="0"/>
          </a:p>
          <a:p>
            <a:r>
              <a:rPr lang="en-US" sz="2000" dirty="0"/>
              <a:t>Median follow-up: 36.9 mo</a:t>
            </a:r>
          </a:p>
        </p:txBody>
      </p:sp>
      <p:graphicFrame>
        <p:nvGraphicFramePr>
          <p:cNvPr id="2" name="Group 32">
            <a:extLst>
              <a:ext uri="{FF2B5EF4-FFF2-40B4-BE49-F238E27FC236}">
                <a16:creationId xmlns:a16="http://schemas.microsoft.com/office/drawing/2014/main" id="{BCDB66DE-3250-24B8-B91C-479B07180A6C}"/>
              </a:ext>
            </a:extLst>
          </p:cNvPr>
          <p:cNvGraphicFramePr>
            <a:graphicFrameLocks noGrp="1"/>
          </p:cNvGraphicFramePr>
          <p:nvPr>
            <p:extLst>
              <p:ext uri="{D42A27DB-BD31-4B8C-83A1-F6EECF244321}">
                <p14:modId xmlns:p14="http://schemas.microsoft.com/office/powerpoint/2010/main" val="4014166077"/>
              </p:ext>
            </p:extLst>
          </p:nvPr>
        </p:nvGraphicFramePr>
        <p:xfrm>
          <a:off x="723899" y="3420485"/>
          <a:ext cx="10758304" cy="2743248"/>
        </p:xfrm>
        <a:graphic>
          <a:graphicData uri="http://schemas.openxmlformats.org/drawingml/2006/table">
            <a:tbl>
              <a:tblPr/>
              <a:tblGrid>
                <a:gridCol w="2689576">
                  <a:extLst>
                    <a:ext uri="{9D8B030D-6E8A-4147-A177-3AD203B41FA5}">
                      <a16:colId xmlns:a16="http://schemas.microsoft.com/office/drawing/2014/main" val="20000"/>
                    </a:ext>
                  </a:extLst>
                </a:gridCol>
                <a:gridCol w="2689576">
                  <a:extLst>
                    <a:ext uri="{9D8B030D-6E8A-4147-A177-3AD203B41FA5}">
                      <a16:colId xmlns:a16="http://schemas.microsoft.com/office/drawing/2014/main" val="20001"/>
                    </a:ext>
                  </a:extLst>
                </a:gridCol>
                <a:gridCol w="2689576">
                  <a:extLst>
                    <a:ext uri="{9D8B030D-6E8A-4147-A177-3AD203B41FA5}">
                      <a16:colId xmlns:a16="http://schemas.microsoft.com/office/drawing/2014/main" val="1992391752"/>
                    </a:ext>
                  </a:extLst>
                </a:gridCol>
                <a:gridCol w="2689576">
                  <a:extLst>
                    <a:ext uri="{9D8B030D-6E8A-4147-A177-3AD203B41FA5}">
                      <a16:colId xmlns:a16="http://schemas.microsoft.com/office/drawing/2014/main" val="1951156210"/>
                    </a:ext>
                  </a:extLst>
                </a:gridCol>
              </a:tblGrid>
              <a:tr h="294171">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defRPr/>
                      </a:pPr>
                      <a:r>
                        <a:rPr kumimoji="0" lang="en-US" sz="1800" b="1" i="0" u="none" strike="noStrike" cap="none" normalizeH="0" baseline="0" dirty="0">
                          <a:ln>
                            <a:noFill/>
                          </a:ln>
                          <a:solidFill>
                            <a:schemeClr val="tx1"/>
                          </a:solidFill>
                          <a:effectLst/>
                          <a:latin typeface="Calibri" panose="020F0502020204030204" pitchFamily="34" charset="0"/>
                        </a:rPr>
                        <a:t>Subgroup, Events/Patients (n/N)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Pembrolizumab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Observation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94171">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Age, yr</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&lt;65</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65-75</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&gt;75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42/120</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59/145</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30/89</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38/125</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43/135</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45/88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0.96 (0.62-1.49)</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1.33 (0.89-1.97)</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0.62 (0.39-0.99)</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63286">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ECOG PS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0</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1</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8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2</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60/184</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61/151</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10/19</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57/179</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64/157</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5/12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1.01 (0.70-1.45)</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0.89 (0.63-1.27)</a:t>
                      </a:r>
                      <a:br>
                        <a:rPr kumimoji="0" lang="en-US" sz="1800" b="0" i="0" u="none" strike="noStrike" cap="none" normalizeH="0" baseline="0" dirty="0">
                          <a:ln>
                            <a:noFill/>
                          </a:ln>
                          <a:solidFill>
                            <a:schemeClr val="bg2">
                              <a:lumMod val="10000"/>
                            </a:schemeClr>
                          </a:solidFill>
                          <a:effectLst/>
                          <a:latin typeface="Calibri" panose="020F0502020204030204" pitchFamily="34" charset="0"/>
                        </a:rPr>
                      </a:br>
                      <a:r>
                        <a:rPr kumimoji="0" lang="en-US" sz="1800" b="0" i="0" u="none" strike="noStrike" cap="none" normalizeH="0" baseline="0" dirty="0">
                          <a:ln>
                            <a:noFill/>
                          </a:ln>
                          <a:solidFill>
                            <a:schemeClr val="bg2">
                              <a:lumMod val="10000"/>
                            </a:schemeClr>
                          </a:solidFill>
                          <a:effectLst/>
                          <a:latin typeface="Calibri" panose="020F0502020204030204" pitchFamily="34" charset="0"/>
                        </a:rPr>
                        <a:t>1.23 (0.41-3.65)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3"/>
                  </a:ext>
                </a:extLst>
              </a:tr>
            </a:tbl>
          </a:graphicData>
        </a:graphic>
      </p:graphicFrame>
      <p:sp>
        <p:nvSpPr>
          <p:cNvPr id="5" name="Text Box 15">
            <a:extLst>
              <a:ext uri="{FF2B5EF4-FFF2-40B4-BE49-F238E27FC236}">
                <a16:creationId xmlns:a16="http://schemas.microsoft.com/office/drawing/2014/main" id="{50B04EDC-B857-7F29-3823-12AE2C4AB954}"/>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Apolo. ASCO GU 2024. Abstr </a:t>
            </a:r>
            <a:r>
              <a:rPr lang="en-US" altLang="en-US" sz="1200" b="0" spc="-10" dirty="0">
                <a:solidFill>
                  <a:srgbClr val="455560"/>
                </a:solidFill>
                <a:latin typeface="Calibri" panose="020F0502020204030204" pitchFamily="34" charset="0"/>
              </a:rPr>
              <a:t>LBA531</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graphicFrame>
        <p:nvGraphicFramePr>
          <p:cNvPr id="4" name="Group 32">
            <a:extLst>
              <a:ext uri="{FF2B5EF4-FFF2-40B4-BE49-F238E27FC236}">
                <a16:creationId xmlns:a16="http://schemas.microsoft.com/office/drawing/2014/main" id="{5810B08D-E822-3DD4-4501-7EC774FAB0CF}"/>
              </a:ext>
            </a:extLst>
          </p:cNvPr>
          <p:cNvGraphicFramePr>
            <a:graphicFrameLocks noGrp="1"/>
          </p:cNvGraphicFramePr>
          <p:nvPr>
            <p:extLst>
              <p:ext uri="{D42A27DB-BD31-4B8C-83A1-F6EECF244321}">
                <p14:modId xmlns:p14="http://schemas.microsoft.com/office/powerpoint/2010/main" val="825883429"/>
              </p:ext>
            </p:extLst>
          </p:nvPr>
        </p:nvGraphicFramePr>
        <p:xfrm>
          <a:off x="723899" y="1606647"/>
          <a:ext cx="10753220" cy="1261920"/>
        </p:xfrm>
        <a:graphic>
          <a:graphicData uri="http://schemas.openxmlformats.org/drawingml/2006/table">
            <a:tbl>
              <a:tblPr/>
              <a:tblGrid>
                <a:gridCol w="2688305">
                  <a:extLst>
                    <a:ext uri="{9D8B030D-6E8A-4147-A177-3AD203B41FA5}">
                      <a16:colId xmlns:a16="http://schemas.microsoft.com/office/drawing/2014/main" val="20000"/>
                    </a:ext>
                  </a:extLst>
                </a:gridCol>
                <a:gridCol w="2688305">
                  <a:extLst>
                    <a:ext uri="{9D8B030D-6E8A-4147-A177-3AD203B41FA5}">
                      <a16:colId xmlns:a16="http://schemas.microsoft.com/office/drawing/2014/main" val="20001"/>
                    </a:ext>
                  </a:extLst>
                </a:gridCol>
                <a:gridCol w="2688305">
                  <a:extLst>
                    <a:ext uri="{9D8B030D-6E8A-4147-A177-3AD203B41FA5}">
                      <a16:colId xmlns:a16="http://schemas.microsoft.com/office/drawing/2014/main" val="1992391752"/>
                    </a:ext>
                  </a:extLst>
                </a:gridCol>
                <a:gridCol w="2688305">
                  <a:extLst>
                    <a:ext uri="{9D8B030D-6E8A-4147-A177-3AD203B41FA5}">
                      <a16:colId xmlns:a16="http://schemas.microsoft.com/office/drawing/2014/main" val="1951156210"/>
                    </a:ext>
                  </a:extLst>
                </a:gridCol>
              </a:tblGrid>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mOS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Pembrolizumab</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354)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Observation</a:t>
                      </a:r>
                      <a:br>
                        <a:rPr kumimoji="0" lang="en-US" sz="1800" b="1" i="0" u="none" strike="noStrike" cap="none" normalizeH="0" baseline="0" dirty="0">
                          <a:ln>
                            <a:noFill/>
                          </a:ln>
                          <a:solidFill>
                            <a:schemeClr val="tx1"/>
                          </a:solidFill>
                          <a:effectLst/>
                          <a:latin typeface="Calibri" panose="020F0502020204030204" pitchFamily="34" charset="0"/>
                        </a:rPr>
                      </a:br>
                      <a:r>
                        <a:rPr kumimoji="0" lang="en-US" sz="1800" b="1" i="0" u="none" strike="noStrike" cap="none" normalizeH="0" baseline="0" dirty="0">
                          <a:ln>
                            <a:noFill/>
                          </a:ln>
                          <a:solidFill>
                            <a:schemeClr val="tx1"/>
                          </a:solidFill>
                          <a:effectLst/>
                          <a:latin typeface="Calibri" panose="020F0502020204030204" pitchFamily="34" charset="0"/>
                        </a:rPr>
                        <a:t>(n = 348)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mOS 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800" b="0" i="0" u="none" strike="noStrike" cap="none" normalizeH="0" baseline="0" dirty="0">
                          <a:ln>
                            <a:noFill/>
                          </a:ln>
                          <a:solidFill>
                            <a:schemeClr val="bg1"/>
                          </a:solidFill>
                          <a:effectLst/>
                          <a:latin typeface="Calibri" panose="020F0502020204030204" pitchFamily="34" charset="0"/>
                        </a:rPr>
                        <a:t>mOS, mo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1"/>
                          </a:solidFill>
                          <a:effectLst/>
                          <a:latin typeface="Calibri" panose="020F0502020204030204" pitchFamily="34" charset="0"/>
                        </a:rPr>
                        <a:t>50.9 (43.8-NR)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1"/>
                          </a:solidFill>
                          <a:effectLst/>
                          <a:latin typeface="Calibri" panose="020F0502020204030204" pitchFamily="34" charset="0"/>
                        </a:rPr>
                        <a:t>55.8 (53.3-NR)</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row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defRPr/>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0.98 (0.76-1.26); </a:t>
                      </a:r>
                      <a:r>
                        <a:rPr kumimoji="0" lang="en-US" sz="1800" b="0" i="1" u="none" strike="noStrike" cap="none" normalizeH="0" baseline="0" dirty="0">
                          <a:ln>
                            <a:noFill/>
                          </a:ln>
                          <a:solidFill>
                            <a:schemeClr val="bg1"/>
                          </a:solidFill>
                          <a:effectLst/>
                          <a:latin typeface="Calibri" panose="020F0502020204030204" pitchFamily="34" charset="0"/>
                        </a:rPr>
                        <a:t>P</a:t>
                      </a:r>
                      <a:r>
                        <a:rPr kumimoji="0" lang="en-US" sz="1800" b="0" i="0" u="none" strike="noStrike" cap="none" normalizeH="0" baseline="0" dirty="0">
                          <a:ln>
                            <a:noFill/>
                          </a:ln>
                          <a:solidFill>
                            <a:schemeClr val="bg1"/>
                          </a:solidFill>
                          <a:effectLst/>
                          <a:latin typeface="Calibri" panose="020F0502020204030204" pitchFamily="34" charset="0"/>
                        </a:rPr>
                        <a:t> = .884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1800" b="0" i="0" u="none" strike="noStrike" cap="none" normalizeH="0" baseline="0" dirty="0">
                          <a:ln>
                            <a:noFill/>
                          </a:ln>
                          <a:solidFill>
                            <a:schemeClr val="bg1"/>
                          </a:solidFill>
                          <a:effectLst/>
                          <a:latin typeface="Calibri" panose="020F0502020204030204" pitchFamily="34" charset="0"/>
                        </a:rPr>
                        <a:t>Events, n</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vMerge="1">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endParaRPr kumimoji="0" lang="en-US" sz="2000" b="0" i="0" u="none" strike="noStrike" cap="none" normalizeH="0" baseline="0" dirty="0">
                        <a:ln>
                          <a:noFill/>
                        </a:ln>
                        <a:solidFill>
                          <a:schemeClr val="bg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78739547"/>
                  </a:ext>
                </a:extLst>
              </a:tr>
            </a:tbl>
          </a:graphicData>
        </a:graphic>
      </p:graphicFrame>
    </p:spTree>
    <p:extLst>
      <p:ext uri="{BB962C8B-B14F-4D97-AF65-F5344CB8AC3E}">
        <p14:creationId xmlns:p14="http://schemas.microsoft.com/office/powerpoint/2010/main" val="33583214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AMBASSADOR: </a:t>
            </a:r>
            <a:r>
              <a:rPr lang="en-US" dirty="0"/>
              <a:t>Interim OS by Neoadjuvant Treatment and Disease Stage, Site, and PD-L1 Status</a:t>
            </a:r>
            <a:endParaRPr lang="en-US" altLang="en-US" dirty="0"/>
          </a:p>
        </p:txBody>
      </p:sp>
      <p:graphicFrame>
        <p:nvGraphicFramePr>
          <p:cNvPr id="2" name="Group 32">
            <a:extLst>
              <a:ext uri="{FF2B5EF4-FFF2-40B4-BE49-F238E27FC236}">
                <a16:creationId xmlns:a16="http://schemas.microsoft.com/office/drawing/2014/main" id="{BCDB66DE-3250-24B8-B91C-479B07180A6C}"/>
              </a:ext>
            </a:extLst>
          </p:cNvPr>
          <p:cNvGraphicFramePr>
            <a:graphicFrameLocks noGrp="1"/>
          </p:cNvGraphicFramePr>
          <p:nvPr>
            <p:extLst>
              <p:ext uri="{D42A27DB-BD31-4B8C-83A1-F6EECF244321}">
                <p14:modId xmlns:p14="http://schemas.microsoft.com/office/powerpoint/2010/main" val="3859233575"/>
              </p:ext>
            </p:extLst>
          </p:nvPr>
        </p:nvGraphicFramePr>
        <p:xfrm>
          <a:off x="723900" y="1608777"/>
          <a:ext cx="10758308" cy="4334336"/>
        </p:xfrm>
        <a:graphic>
          <a:graphicData uri="http://schemas.openxmlformats.org/drawingml/2006/table">
            <a:tbl>
              <a:tblPr/>
              <a:tblGrid>
                <a:gridCol w="2689577">
                  <a:extLst>
                    <a:ext uri="{9D8B030D-6E8A-4147-A177-3AD203B41FA5}">
                      <a16:colId xmlns:a16="http://schemas.microsoft.com/office/drawing/2014/main" val="20000"/>
                    </a:ext>
                  </a:extLst>
                </a:gridCol>
                <a:gridCol w="2689577">
                  <a:extLst>
                    <a:ext uri="{9D8B030D-6E8A-4147-A177-3AD203B41FA5}">
                      <a16:colId xmlns:a16="http://schemas.microsoft.com/office/drawing/2014/main" val="20001"/>
                    </a:ext>
                  </a:extLst>
                </a:gridCol>
                <a:gridCol w="2689577">
                  <a:extLst>
                    <a:ext uri="{9D8B030D-6E8A-4147-A177-3AD203B41FA5}">
                      <a16:colId xmlns:a16="http://schemas.microsoft.com/office/drawing/2014/main" val="1992391752"/>
                    </a:ext>
                  </a:extLst>
                </a:gridCol>
                <a:gridCol w="2689577">
                  <a:extLst>
                    <a:ext uri="{9D8B030D-6E8A-4147-A177-3AD203B41FA5}">
                      <a16:colId xmlns:a16="http://schemas.microsoft.com/office/drawing/2014/main" val="1951156210"/>
                    </a:ext>
                  </a:extLst>
                </a:gridCol>
              </a:tblGrid>
              <a:tr h="294171">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defRPr/>
                      </a:pPr>
                      <a:r>
                        <a:rPr kumimoji="0" lang="en-US" sz="1600" b="1" i="0" u="none" strike="noStrike" cap="none" normalizeH="0" baseline="0" dirty="0">
                          <a:ln>
                            <a:noFill/>
                          </a:ln>
                          <a:solidFill>
                            <a:schemeClr val="tx1"/>
                          </a:solidFill>
                          <a:effectLst/>
                          <a:latin typeface="Calibri" panose="020F0502020204030204" pitchFamily="34" charset="0"/>
                        </a:rPr>
                        <a:t>Subgroup, Events/Patients (n/N)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Pembrolizumab</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Observation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mOS HR (95% CI)</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702985">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Neoadjuvant CT</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Yes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88/231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43/123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85/218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41/130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0.95 (0.71-1.28)</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1.00 (0.65-1.53)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43387063"/>
                  </a:ext>
                </a:extLst>
              </a:tr>
              <a:tr h="702985">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Pathologic stage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pT2/3N0 or NX</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pT4N0 or NX</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pT-any N+ (any)</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 surgical margins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29/146</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9/19</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88/180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5/9</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39/150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8/20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72/170</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7/8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0.70 (0.43-1.13)</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1.15 (0.44-2.99)</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1.15 (0.84-2.99)</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0.53 (0.16-1.76)</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294171">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Primary tumor site</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Upper tract</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Lower tract</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23/81</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108/273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14/72</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112/276</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1.45 (0.75-2.83)</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0.91 (0.70-1.19)</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050762536"/>
                  </a:ext>
                </a:extLst>
              </a:tr>
              <a:tr h="588342">
                <a:tc>
                  <a:txBody>
                    <a:bodyPr/>
                    <a:lstStyle/>
                    <a:p>
                      <a:pPr marL="0" marR="0" lvl="0" indent="0" algn="l" defTabSz="914400" rtl="0" eaLnBrk="1" fontAlgn="base" latinLnBrk="0" hangingPunct="1">
                        <a:lnSpc>
                          <a:spcPct val="90000"/>
                        </a:lnSpc>
                        <a:spcBef>
                          <a:spcPct val="0"/>
                        </a:spcBef>
                        <a:spcAft>
                          <a:spcPct val="0"/>
                        </a:spcAft>
                        <a:buClr>
                          <a:srgbClr val="4DA1BB"/>
                        </a:buClr>
                        <a:buSzTx/>
                        <a:buFont typeface="Wingdings" pitchFamily="2" charset="2"/>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PD-L1 status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Positive</a:t>
                      </a:r>
                      <a:b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br>
                      <a:endPar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endParaRP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Negative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mOS: NR</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69/202</a:t>
                      </a:r>
                    </a:p>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mOS: 43.8 mo</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62/152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mOS: 56.1 mo</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61/201</a:t>
                      </a:r>
                    </a:p>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mOS: 36.7 mo</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r>
                        <a:rPr kumimoji="0" lang="en-US" sz="1600" b="0" i="0" u="none" strike="noStrike" cap="none" normalizeH="0" baseline="0" dirty="0">
                          <a:ln>
                            <a:noFill/>
                          </a:ln>
                          <a:solidFill>
                            <a:schemeClr val="bg2">
                              <a:lumMod val="10000"/>
                            </a:schemeClr>
                          </a:solidFill>
                          <a:effectLst/>
                          <a:latin typeface="Calibri" panose="020F0502020204030204" pitchFamily="34" charset="0"/>
                        </a:rPr>
                        <a:t>65/147</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1.09 (0.77-1.54); </a:t>
                      </a:r>
                      <a:r>
                        <a:rPr kumimoji="0" lang="en-US" sz="1600" b="0" i="1" u="none" strike="noStrike" cap="none" normalizeH="0" baseline="0" dirty="0">
                          <a:ln>
                            <a:noFill/>
                          </a:ln>
                          <a:solidFill>
                            <a:schemeClr val="bg2">
                              <a:lumMod val="10000"/>
                            </a:schemeClr>
                          </a:solidFill>
                          <a:effectLst/>
                          <a:latin typeface="Calibri" panose="020F0502020204030204" pitchFamily="34" charset="0"/>
                        </a:rPr>
                        <a:t>P</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 .624</a:t>
                      </a:r>
                      <a:br>
                        <a:rPr kumimoji="0" lang="en-US" sz="1600" b="0" i="0" u="none" strike="noStrike" cap="none" normalizeH="0" baseline="0" dirty="0">
                          <a:ln>
                            <a:noFill/>
                          </a:ln>
                          <a:solidFill>
                            <a:schemeClr val="bg2">
                              <a:lumMod val="10000"/>
                            </a:schemeClr>
                          </a:solidFill>
                          <a:effectLst/>
                          <a:latin typeface="Calibri" panose="020F0502020204030204" pitchFamily="34" charset="0"/>
                        </a:rPr>
                      </a:br>
                      <a:endParaRPr kumimoji="0" lang="en-US" sz="16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90000"/>
                        </a:lnSpc>
                        <a:spcBef>
                          <a:spcPts val="0"/>
                        </a:spcBef>
                        <a:spcAft>
                          <a:spcPts val="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0.83 (0.59-1.18); </a:t>
                      </a:r>
                      <a:r>
                        <a:rPr kumimoji="0" lang="en-US" sz="1600" b="0" i="1" u="none" strike="noStrike" cap="none" normalizeH="0" baseline="0" dirty="0">
                          <a:ln>
                            <a:noFill/>
                          </a:ln>
                          <a:solidFill>
                            <a:schemeClr val="bg2">
                              <a:lumMod val="10000"/>
                            </a:schemeClr>
                          </a:solidFill>
                          <a:effectLst/>
                          <a:latin typeface="Calibri" panose="020F0502020204030204" pitchFamily="34" charset="0"/>
                        </a:rPr>
                        <a:t>P</a:t>
                      </a:r>
                      <a:r>
                        <a:rPr kumimoji="0" lang="en-US" sz="1600" b="0" i="0" u="none" strike="noStrike" cap="none" normalizeH="0" baseline="0" dirty="0">
                          <a:ln>
                            <a:noFill/>
                          </a:ln>
                          <a:solidFill>
                            <a:schemeClr val="bg2">
                              <a:lumMod val="10000"/>
                            </a:schemeClr>
                          </a:solidFill>
                          <a:effectLst/>
                          <a:latin typeface="Calibri" panose="020F0502020204030204" pitchFamily="34" charset="0"/>
                        </a:rPr>
                        <a:t> = .297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4"/>
                  </a:ext>
                </a:extLst>
              </a:tr>
            </a:tbl>
          </a:graphicData>
        </a:graphic>
      </p:graphicFrame>
      <p:sp>
        <p:nvSpPr>
          <p:cNvPr id="5" name="Text Box 15">
            <a:extLst>
              <a:ext uri="{FF2B5EF4-FFF2-40B4-BE49-F238E27FC236}">
                <a16:creationId xmlns:a16="http://schemas.microsoft.com/office/drawing/2014/main" id="{50B04EDC-B857-7F29-3823-12AE2C4AB954}"/>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Apolo. ASCO GU 2024. Abstr </a:t>
            </a:r>
            <a:r>
              <a:rPr lang="en-US" altLang="en-US" sz="1200" b="0" spc="-10" dirty="0">
                <a:solidFill>
                  <a:srgbClr val="455560"/>
                </a:solidFill>
                <a:latin typeface="Calibri" panose="020F0502020204030204" pitchFamily="34" charset="0"/>
              </a:rPr>
              <a:t>LBA531</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47437076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9C7565-876E-AC50-BCF1-0769370705AB}"/>
              </a:ext>
            </a:extLst>
          </p:cNvPr>
          <p:cNvSpPr>
            <a:spLocks noGrp="1"/>
          </p:cNvSpPr>
          <p:nvPr>
            <p:ph type="title"/>
          </p:nvPr>
        </p:nvSpPr>
        <p:spPr/>
        <p:txBody>
          <a:bodyPr/>
          <a:lstStyle/>
          <a:p>
            <a:r>
              <a:rPr lang="en-US" altLang="en-US" sz="3600" dirty="0"/>
              <a:t>AMBASSADOR: Other Systemic Therapy</a:t>
            </a:r>
            <a:endParaRPr lang="en-US" dirty="0"/>
          </a:p>
        </p:txBody>
      </p:sp>
      <p:graphicFrame>
        <p:nvGraphicFramePr>
          <p:cNvPr id="4" name="Group 32">
            <a:extLst>
              <a:ext uri="{FF2B5EF4-FFF2-40B4-BE49-F238E27FC236}">
                <a16:creationId xmlns:a16="http://schemas.microsoft.com/office/drawing/2014/main" id="{F2956C44-09E2-BDC0-CCF2-22FE117EB5C2}"/>
              </a:ext>
            </a:extLst>
          </p:cNvPr>
          <p:cNvGraphicFramePr>
            <a:graphicFrameLocks noGrp="1"/>
          </p:cNvGraphicFramePr>
          <p:nvPr>
            <p:ph idx="1"/>
            <p:extLst>
              <p:ext uri="{D42A27DB-BD31-4B8C-83A1-F6EECF244321}">
                <p14:modId xmlns:p14="http://schemas.microsoft.com/office/powerpoint/2010/main" val="561789181"/>
              </p:ext>
            </p:extLst>
          </p:nvPr>
        </p:nvGraphicFramePr>
        <p:xfrm>
          <a:off x="723900" y="1599288"/>
          <a:ext cx="10758484" cy="3200528"/>
        </p:xfrm>
        <a:graphic>
          <a:graphicData uri="http://schemas.openxmlformats.org/drawingml/2006/table">
            <a:tbl>
              <a:tblPr/>
              <a:tblGrid>
                <a:gridCol w="4014424">
                  <a:extLst>
                    <a:ext uri="{9D8B030D-6E8A-4147-A177-3AD203B41FA5}">
                      <a16:colId xmlns:a16="http://schemas.microsoft.com/office/drawing/2014/main" val="20000"/>
                    </a:ext>
                  </a:extLst>
                </a:gridCol>
                <a:gridCol w="1686015">
                  <a:extLst>
                    <a:ext uri="{9D8B030D-6E8A-4147-A177-3AD203B41FA5}">
                      <a16:colId xmlns:a16="http://schemas.microsoft.com/office/drawing/2014/main" val="20001"/>
                    </a:ext>
                  </a:extLst>
                </a:gridCol>
                <a:gridCol w="1686015">
                  <a:extLst>
                    <a:ext uri="{9D8B030D-6E8A-4147-A177-3AD203B41FA5}">
                      <a16:colId xmlns:a16="http://schemas.microsoft.com/office/drawing/2014/main" val="3535591771"/>
                    </a:ext>
                  </a:extLst>
                </a:gridCol>
                <a:gridCol w="1686015">
                  <a:extLst>
                    <a:ext uri="{9D8B030D-6E8A-4147-A177-3AD203B41FA5}">
                      <a16:colId xmlns:a16="http://schemas.microsoft.com/office/drawing/2014/main" val="1951156210"/>
                    </a:ext>
                  </a:extLst>
                </a:gridCol>
                <a:gridCol w="1686015">
                  <a:extLst>
                    <a:ext uri="{9D8B030D-6E8A-4147-A177-3AD203B41FA5}">
                      <a16:colId xmlns:a16="http://schemas.microsoft.com/office/drawing/2014/main" val="544891469"/>
                    </a:ext>
                  </a:extLst>
                </a:gridCol>
              </a:tblGrid>
              <a:tr h="294171">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Patients Receiving Other </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Systemic Therapy,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Pembrolizumab</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345)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tc grid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Observation</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348)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endParaRPr lang="en-US"/>
                    </a:p>
                  </a:txBody>
                  <a:tcPr/>
                </a:tc>
                <a:extLst>
                  <a:ext uri="{0D108BD9-81ED-4DB2-BD59-A6C34878D82A}">
                    <a16:rowId xmlns:a16="http://schemas.microsoft.com/office/drawing/2014/main" val="10000"/>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Any therapy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99 (28)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gridSpan="2">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123 (35)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hMerge="1">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endParaRPr kumimoji="0" lang="en-US" sz="20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endParaRPr kumimoji="0" lang="en-US" sz="2000" b="1" i="0" u="none" strike="noStrike" kern="1200" cap="none" spc="0" normalizeH="0" baseline="0" noProof="0" dirty="0">
                        <a:ln>
                          <a:noFill/>
                        </a:ln>
                        <a:solidFill>
                          <a:schemeClr val="tx1"/>
                        </a:solidFill>
                        <a:effectLst/>
                        <a:uLnTx/>
                        <a:uFillTx/>
                        <a:latin typeface="Calibri" panose="020F0502020204030204" pitchFamily="34" charset="0"/>
                        <a:ea typeface="+mn-ea"/>
                        <a:cs typeface="+mn-cs"/>
                      </a:endParaRP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Post DFS</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Pre DFS</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Post DFS</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Pre DFS</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accent3">
                        <a:lumMod val="60000"/>
                        <a:lumOff val="40000"/>
                      </a:schemeClr>
                    </a:solidFill>
                  </a:tcPr>
                </a:tc>
                <a:extLst>
                  <a:ext uri="{0D108BD9-81ED-4DB2-BD59-A6C34878D82A}">
                    <a16:rowId xmlns:a16="http://schemas.microsoft.com/office/drawing/2014/main" val="10002"/>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Any therapy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82 (23)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17 (5)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104 (30)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19 (5)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Checkpoint inhibitor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19 (5)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 (2)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76 (22)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18 (5)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41552441"/>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Chemotherapy</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38 (11)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 (1)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34 (10)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 (2)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2975223004"/>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Antibody</a:t>
                      </a: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Calibri" panose="020F0502020204030204" pitchFamily="34" charset="0"/>
                        </a:rPr>
                        <a:t>–</a:t>
                      </a: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drug conjugates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45 (13)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 (1)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21 (6)</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 (0)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313573271"/>
                  </a:ext>
                </a:extLst>
              </a:tr>
              <a:tr h="29417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Other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4 (1)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 (1)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245668507"/>
                  </a:ext>
                </a:extLst>
              </a:tr>
            </a:tbl>
          </a:graphicData>
        </a:graphic>
      </p:graphicFrame>
      <p:sp>
        <p:nvSpPr>
          <p:cNvPr id="5" name="TextBox 4">
            <a:extLst>
              <a:ext uri="{FF2B5EF4-FFF2-40B4-BE49-F238E27FC236}">
                <a16:creationId xmlns:a16="http://schemas.microsoft.com/office/drawing/2014/main" id="{A3E33FF2-C380-2301-F36C-CD26310CB416}"/>
              </a:ext>
            </a:extLst>
          </p:cNvPr>
          <p:cNvSpPr txBox="1"/>
          <p:nvPr/>
        </p:nvSpPr>
        <p:spPr bwMode="auto">
          <a:xfrm>
            <a:off x="604838" y="4884864"/>
            <a:ext cx="5640198"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none" rtlCol="0">
            <a:spAutoFit/>
          </a:bodyPr>
          <a:lstStyle/>
          <a:p>
            <a:pPr marL="285750" indent="-285750" algn="l">
              <a:lnSpc>
                <a:spcPct val="100000"/>
              </a:lnSpc>
              <a:spcBef>
                <a:spcPct val="50000"/>
              </a:spcBef>
              <a:spcAft>
                <a:spcPct val="0"/>
              </a:spcAft>
              <a:buClrTx/>
              <a:buFont typeface="Wingdings" panose="05000000000000000000" pitchFamily="2" charset="2"/>
              <a:buChar char="§"/>
            </a:pPr>
            <a:r>
              <a:rPr lang="en-US" sz="2000" b="0" dirty="0">
                <a:solidFill>
                  <a:schemeClr val="bg1"/>
                </a:solidFill>
                <a:latin typeface="Calibri" panose="020F0502020204030204" pitchFamily="34" charset="0"/>
              </a:rPr>
              <a:t>Does not include patients who withdrew consent</a:t>
            </a:r>
          </a:p>
        </p:txBody>
      </p:sp>
      <p:sp>
        <p:nvSpPr>
          <p:cNvPr id="3" name="Text Box 15">
            <a:extLst>
              <a:ext uri="{FF2B5EF4-FFF2-40B4-BE49-F238E27FC236}">
                <a16:creationId xmlns:a16="http://schemas.microsoft.com/office/drawing/2014/main" id="{5B415340-F48D-1BCE-828D-7B68C36B5077}"/>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Apolo. ASCO GU 2024. Abstr </a:t>
            </a:r>
            <a:r>
              <a:rPr lang="en-US" altLang="en-US" sz="1200" b="0" spc="-10" dirty="0">
                <a:solidFill>
                  <a:srgbClr val="455560"/>
                </a:solidFill>
                <a:latin typeface="Calibri" panose="020F0502020204030204" pitchFamily="34" charset="0"/>
              </a:rPr>
              <a:t>LBA531</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04515090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altLang="en-US" sz="3600" dirty="0"/>
              <a:t>AMBASSADOR: All </a:t>
            </a:r>
            <a:r>
              <a:rPr lang="en-US" dirty="0"/>
              <a:t>Adverse Events</a:t>
            </a:r>
            <a:endParaRPr lang="en-US" altLang="en-US" dirty="0"/>
          </a:p>
        </p:txBody>
      </p:sp>
      <p:graphicFrame>
        <p:nvGraphicFramePr>
          <p:cNvPr id="2" name="Group 32">
            <a:extLst>
              <a:ext uri="{FF2B5EF4-FFF2-40B4-BE49-F238E27FC236}">
                <a16:creationId xmlns:a16="http://schemas.microsoft.com/office/drawing/2014/main" id="{5890657C-264C-B5EF-CC9D-509F8B3020A4}"/>
              </a:ext>
            </a:extLst>
          </p:cNvPr>
          <p:cNvGraphicFramePr>
            <a:graphicFrameLocks noGrp="1"/>
          </p:cNvGraphicFramePr>
          <p:nvPr>
            <p:extLst>
              <p:ext uri="{D42A27DB-BD31-4B8C-83A1-F6EECF244321}">
                <p14:modId xmlns:p14="http://schemas.microsoft.com/office/powerpoint/2010/main" val="2614947964"/>
              </p:ext>
            </p:extLst>
          </p:nvPr>
        </p:nvGraphicFramePr>
        <p:xfrm>
          <a:off x="723899" y="1593439"/>
          <a:ext cx="10758304" cy="4434904"/>
        </p:xfrm>
        <a:graphic>
          <a:graphicData uri="http://schemas.openxmlformats.org/drawingml/2006/table">
            <a:tbl>
              <a:tblPr/>
              <a:tblGrid>
                <a:gridCol w="4014356">
                  <a:extLst>
                    <a:ext uri="{9D8B030D-6E8A-4147-A177-3AD203B41FA5}">
                      <a16:colId xmlns:a16="http://schemas.microsoft.com/office/drawing/2014/main" val="20000"/>
                    </a:ext>
                  </a:extLst>
                </a:gridCol>
                <a:gridCol w="3371974">
                  <a:extLst>
                    <a:ext uri="{9D8B030D-6E8A-4147-A177-3AD203B41FA5}">
                      <a16:colId xmlns:a16="http://schemas.microsoft.com/office/drawing/2014/main" val="20001"/>
                    </a:ext>
                  </a:extLst>
                </a:gridCol>
                <a:gridCol w="3371974">
                  <a:extLst>
                    <a:ext uri="{9D8B030D-6E8A-4147-A177-3AD203B41FA5}">
                      <a16:colId xmlns:a16="http://schemas.microsoft.com/office/drawing/2014/main" val="1951156210"/>
                    </a:ext>
                  </a:extLst>
                </a:gridCol>
              </a:tblGrid>
              <a:tr h="159243">
                <a:tc>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All AEs,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Pembrolizumab</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345)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Observation</a:t>
                      </a:r>
                      <a:br>
                        <a:rPr kumimoji="0" lang="en-US" sz="2000" b="1" i="0" u="none" strike="noStrike" cap="none" normalizeH="0" baseline="0" dirty="0">
                          <a:ln>
                            <a:noFill/>
                          </a:ln>
                          <a:solidFill>
                            <a:schemeClr val="tx1"/>
                          </a:solidFill>
                          <a:effectLst/>
                          <a:latin typeface="Calibri" panose="020F0502020204030204" pitchFamily="34" charset="0"/>
                        </a:rPr>
                      </a:br>
                      <a:r>
                        <a:rPr kumimoji="0" lang="en-US" sz="2000" b="1" i="0" u="none" strike="noStrike" cap="none" normalizeH="0" baseline="0" dirty="0">
                          <a:ln>
                            <a:noFill/>
                          </a:ln>
                          <a:solidFill>
                            <a:schemeClr val="tx1"/>
                          </a:solidFill>
                          <a:effectLst/>
                          <a:latin typeface="Calibri" panose="020F0502020204030204" pitchFamily="34" charset="0"/>
                        </a:rPr>
                        <a:t>(n = 343)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14690">
                <a:tc>
                  <a:txBody>
                    <a:bodyPr/>
                    <a:lstStyle/>
                    <a:p>
                      <a:pPr marL="0" marR="0" lvl="0" indent="0" algn="l" defTabSz="914400" rtl="0" eaLnBrk="1" fontAlgn="base" latinLnBrk="0" hangingPunct="1">
                        <a:lnSpc>
                          <a:spcPct val="90000"/>
                        </a:lnSpc>
                        <a:spcBef>
                          <a:spcPct val="0"/>
                        </a:spcBef>
                        <a:spcAft>
                          <a:spcPct val="25000"/>
                        </a:spcAft>
                        <a:buClrTx/>
                        <a:buSzTx/>
                        <a:buFontTx/>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Any AEs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3</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4</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133 (38.6)</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17 (4.9)</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17 (4.9)</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80 (23.3)</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13 (3.8)</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16 (4.7)</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14690">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Hematologic AEs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3</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4</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19 (5.5)</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3 (0.9)</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0 (0.0)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9 (2.6)</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0 (0.0)</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0 (0.0)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14690">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Nonhematologic AEs</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3</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4</a:t>
                      </a:r>
                    </a:p>
                    <a:p>
                      <a:pPr marL="284163" marR="0" lvl="0" indent="-171450" algn="l" defTabSz="914400" rtl="0" eaLnBrk="1" fontAlgn="base" latinLnBrk="0" hangingPunct="1">
                        <a:lnSpc>
                          <a:spcPct val="90000"/>
                        </a:lnSpc>
                        <a:spcBef>
                          <a:spcPct val="0"/>
                        </a:spcBef>
                        <a:spcAft>
                          <a:spcPct val="0"/>
                        </a:spcAft>
                        <a:buClr>
                          <a:srgbClr val="000000"/>
                        </a:buClr>
                        <a:buSzTx/>
                        <a:buFont typeface="Wingdings" pitchFamily="2" charset="2"/>
                        <a:buChar char="§"/>
                        <a:tabLst/>
                        <a:defRPr/>
                      </a:pPr>
                      <a:r>
                        <a:rPr kumimoji="0" lang="en-US" sz="20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Grade 5</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130 (37.7)</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16 (4.6)</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17 (4.9)</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78 (22.7)</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13 (3.8)</a:t>
                      </a:r>
                      <a:br>
                        <a:rPr kumimoji="0" lang="en-US" sz="2000" b="0" i="0" u="none" strike="noStrike" cap="none" normalizeH="0" baseline="0" dirty="0">
                          <a:ln>
                            <a:noFill/>
                          </a:ln>
                          <a:solidFill>
                            <a:schemeClr val="bg2">
                              <a:lumMod val="10000"/>
                            </a:schemeClr>
                          </a:solidFill>
                          <a:effectLst/>
                          <a:latin typeface="Calibri" panose="020F0502020204030204" pitchFamily="34" charset="0"/>
                        </a:rPr>
                      </a:br>
                      <a:r>
                        <a:rPr kumimoji="0" lang="en-US" sz="2000" b="0" i="0" u="none" strike="noStrike" cap="none" normalizeH="0" baseline="0" dirty="0">
                          <a:ln>
                            <a:noFill/>
                          </a:ln>
                          <a:solidFill>
                            <a:schemeClr val="bg2">
                              <a:lumMod val="10000"/>
                            </a:schemeClr>
                          </a:solidFill>
                          <a:effectLst/>
                          <a:latin typeface="Calibri" panose="020F0502020204030204" pitchFamily="34" charset="0"/>
                        </a:rPr>
                        <a:t>16 (4.7)</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bl>
          </a:graphicData>
        </a:graphic>
      </p:graphicFrame>
      <p:sp>
        <p:nvSpPr>
          <p:cNvPr id="4" name="Text Box 15">
            <a:extLst>
              <a:ext uri="{FF2B5EF4-FFF2-40B4-BE49-F238E27FC236}">
                <a16:creationId xmlns:a16="http://schemas.microsoft.com/office/drawing/2014/main" id="{992010A0-BFC1-BA58-FD4C-A2E6FCDFF724}"/>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Apolo. ASCO GU 2024. Abstr </a:t>
            </a:r>
            <a:r>
              <a:rPr lang="en-US" altLang="en-US" sz="1200" b="0" spc="-10" dirty="0">
                <a:solidFill>
                  <a:srgbClr val="455560"/>
                </a:solidFill>
                <a:latin typeface="Calibri" panose="020F0502020204030204" pitchFamily="34" charset="0"/>
              </a:rPr>
              <a:t>LBA531</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98782414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kumimoji="0" lang="en-US" altLang="en-US" sz="3600" b="1" i="0" u="none" strike="noStrike" kern="0" cap="none" spc="0" normalizeH="0" baseline="0" noProof="0" dirty="0">
                <a:ln>
                  <a:noFill/>
                </a:ln>
                <a:solidFill>
                  <a:srgbClr val="455560"/>
                </a:solidFill>
                <a:effectLst/>
                <a:uLnTx/>
                <a:uFillTx/>
                <a:latin typeface="Calibri" panose="020F0502020204030204" pitchFamily="34" charset="0"/>
                <a:ea typeface="+mj-ea"/>
                <a:cs typeface="+mj-cs"/>
              </a:rPr>
              <a:t>AMBASSADOR: Most Common </a:t>
            </a:r>
            <a:br>
              <a:rPr kumimoji="0" lang="en-US" altLang="en-US" sz="3600" b="1" i="0" u="none" strike="noStrike" kern="0" cap="none" spc="0" normalizeH="0" baseline="0" noProof="0" dirty="0">
                <a:ln>
                  <a:noFill/>
                </a:ln>
                <a:solidFill>
                  <a:srgbClr val="455560"/>
                </a:solidFill>
                <a:effectLst/>
                <a:uLnTx/>
                <a:uFillTx/>
                <a:latin typeface="Calibri" panose="020F0502020204030204" pitchFamily="34" charset="0"/>
                <a:ea typeface="+mj-ea"/>
                <a:cs typeface="+mj-cs"/>
              </a:rPr>
            </a:br>
            <a:r>
              <a:rPr lang="en-US" dirty="0"/>
              <a:t>Treatment-Related Adverse Events</a:t>
            </a:r>
            <a:endParaRPr lang="en-US" altLang="en-US" dirty="0"/>
          </a:p>
        </p:txBody>
      </p:sp>
      <p:graphicFrame>
        <p:nvGraphicFramePr>
          <p:cNvPr id="2" name="Group 32">
            <a:extLst>
              <a:ext uri="{FF2B5EF4-FFF2-40B4-BE49-F238E27FC236}">
                <a16:creationId xmlns:a16="http://schemas.microsoft.com/office/drawing/2014/main" id="{5890657C-264C-B5EF-CC9D-509F8B3020A4}"/>
              </a:ext>
            </a:extLst>
          </p:cNvPr>
          <p:cNvGraphicFramePr>
            <a:graphicFrameLocks noGrp="1"/>
          </p:cNvGraphicFramePr>
          <p:nvPr>
            <p:extLst>
              <p:ext uri="{D42A27DB-BD31-4B8C-83A1-F6EECF244321}">
                <p14:modId xmlns:p14="http://schemas.microsoft.com/office/powerpoint/2010/main" val="2869334710"/>
              </p:ext>
            </p:extLst>
          </p:nvPr>
        </p:nvGraphicFramePr>
        <p:xfrm>
          <a:off x="723899" y="1599738"/>
          <a:ext cx="10758305" cy="4663680"/>
        </p:xfrm>
        <a:graphic>
          <a:graphicData uri="http://schemas.openxmlformats.org/drawingml/2006/table">
            <a:tbl>
              <a:tblPr/>
              <a:tblGrid>
                <a:gridCol w="3868652">
                  <a:extLst>
                    <a:ext uri="{9D8B030D-6E8A-4147-A177-3AD203B41FA5}">
                      <a16:colId xmlns:a16="http://schemas.microsoft.com/office/drawing/2014/main" val="20000"/>
                    </a:ext>
                  </a:extLst>
                </a:gridCol>
                <a:gridCol w="2296551">
                  <a:extLst>
                    <a:ext uri="{9D8B030D-6E8A-4147-A177-3AD203B41FA5}">
                      <a16:colId xmlns:a16="http://schemas.microsoft.com/office/drawing/2014/main" val="20001"/>
                    </a:ext>
                  </a:extLst>
                </a:gridCol>
                <a:gridCol w="2296551">
                  <a:extLst>
                    <a:ext uri="{9D8B030D-6E8A-4147-A177-3AD203B41FA5}">
                      <a16:colId xmlns:a16="http://schemas.microsoft.com/office/drawing/2014/main" val="2815705083"/>
                    </a:ext>
                  </a:extLst>
                </a:gridCol>
                <a:gridCol w="2296551">
                  <a:extLst>
                    <a:ext uri="{9D8B030D-6E8A-4147-A177-3AD203B41FA5}">
                      <a16:colId xmlns:a16="http://schemas.microsoft.com/office/drawing/2014/main" val="1951156210"/>
                    </a:ext>
                  </a:extLst>
                </a:gridCol>
              </a:tblGrid>
              <a:tr h="160761">
                <a:tc rowSpan="2">
                  <a:txBody>
                    <a:bodyPr/>
                    <a:lstStyle/>
                    <a:p>
                      <a:pPr marL="0" marR="0" lvl="0" indent="0" algn="l"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Treatment-Related</a:t>
                      </a:r>
                      <a:br>
                        <a:rPr kumimoji="0" lang="en-US" sz="1600" b="1" i="0" u="none" strike="noStrike" cap="none" normalizeH="0" baseline="0" dirty="0">
                          <a:ln>
                            <a:noFill/>
                          </a:ln>
                          <a:solidFill>
                            <a:schemeClr val="tx1"/>
                          </a:solidFill>
                          <a:effectLst/>
                          <a:latin typeface="Calibri" panose="020F0502020204030204" pitchFamily="34" charset="0"/>
                        </a:rPr>
                      </a:br>
                      <a:r>
                        <a:rPr kumimoji="0" lang="en-US" sz="1600" b="1" i="0" u="none" strike="noStrike" cap="none" normalizeH="0" baseline="0" dirty="0">
                          <a:ln>
                            <a:noFill/>
                          </a:ln>
                          <a:solidFill>
                            <a:schemeClr val="tx1"/>
                          </a:solidFill>
                          <a:effectLst/>
                          <a:latin typeface="Calibri" panose="020F0502020204030204" pitchFamily="34" charset="0"/>
                        </a:rPr>
                        <a:t>Adverse Events,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mpd="sng">
                      <a:noFill/>
                      <a:prstDash val="solid"/>
                    </a:lnB>
                    <a:lnTlToBr>
                      <a:noFill/>
                    </a:lnTlToBr>
                    <a:lnBlToTr>
                      <a:noFill/>
                    </a:lnBlToTr>
                    <a:solidFill>
                      <a:srgbClr val="E1471D"/>
                    </a:solidFill>
                  </a:tcPr>
                </a:tc>
                <a:tc gridSpan="3">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Pembrolizumab (n = 330)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Grade 3</a:t>
                      </a:r>
                    </a:p>
                  </a:txBody>
                  <a:tcPr marL="121881" marR="121881" marT="45728" marB="45728" anchor="ctr" horzOverflow="overflow">
                    <a:lnL w="12700" cap="flat" cmpd="sng" algn="ctr">
                      <a:noFill/>
                      <a:prstDash val="solid"/>
                      <a:round/>
                      <a:headEnd type="none" w="med" len="med"/>
                      <a:tailEnd type="none" w="med" len="med"/>
                    </a:lnL>
                    <a:lnR w="12700" cmpd="sng">
                      <a:noFill/>
                      <a:prstDash val="soli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Grade 4</a:t>
                      </a:r>
                    </a:p>
                  </a:txBody>
                  <a:tcPr marL="121881" marR="121881" marT="45728" marB="45728" anchor="ctr" horzOverflow="overflow">
                    <a:lnL w="12700" cmpd="sng">
                      <a:noFill/>
                      <a:prstDash val="soli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60761">
                <a:tc vMerge="1">
                  <a:txBody>
                    <a:bodyPr/>
                    <a:lstStyle/>
                    <a:p>
                      <a:endParaRPr lang="en-US" dirty="0"/>
                    </a:p>
                  </a:txBody>
                  <a:tcPr>
                    <a:lnT>
                      <a:noFill/>
                    </a:lnT>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Any Grade</a:t>
                      </a:r>
                    </a:p>
                  </a:txBody>
                  <a:tcPr marL="121881" marR="121881" marT="45728" marB="45728" anchor="ctr" horzOverflow="overflow">
                    <a:lnL w="12700" cmpd="sng">
                      <a:noFill/>
                      <a:prstDash val="solid"/>
                    </a:lnL>
                    <a:lnR w="12700" cmpd="sng">
                      <a:noFill/>
                      <a:prstDash val="soli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Grade 3</a:t>
                      </a:r>
                    </a:p>
                  </a:txBody>
                  <a:tcPr marL="121881" marR="121881" marT="45728" marB="45728" anchor="ctr" horzOverflow="overflow">
                    <a:lnL w="12700" cap="flat" cmpd="sng" algn="ctr">
                      <a:noFill/>
                      <a:prstDash val="solid"/>
                      <a:round/>
                      <a:headEnd type="none" w="med" len="med"/>
                      <a:tailEnd type="none" w="med" len="med"/>
                    </a:lnL>
                    <a:lnR w="12700" cmpd="sng">
                      <a:noFill/>
                      <a:prstDash val="soli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1" i="0" u="none" strike="noStrike" cap="none" normalizeH="0" baseline="0" dirty="0">
                          <a:ln>
                            <a:noFill/>
                          </a:ln>
                          <a:solidFill>
                            <a:schemeClr val="tx1"/>
                          </a:solidFill>
                          <a:effectLst/>
                          <a:latin typeface="Calibri" panose="020F0502020204030204" pitchFamily="34" charset="0"/>
                        </a:rPr>
                        <a:t>Grade 4</a:t>
                      </a:r>
                    </a:p>
                  </a:txBody>
                  <a:tcPr marL="121881" marR="121881" marT="45728" marB="45728" anchor="ctr" horzOverflow="overflow">
                    <a:lnL w="12700" cmpd="sng">
                      <a:noFill/>
                      <a:prstDash val="solid"/>
                    </a:lnL>
                    <a:lnR w="12700" cap="flat" cmpd="sng" algn="ctr">
                      <a:no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365411726"/>
                  </a:ext>
                </a:extLst>
              </a:tr>
              <a:tr h="16076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Fatigue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47</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16076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Pruritus</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89033894"/>
                  </a:ext>
                </a:extLst>
              </a:tr>
              <a:tr h="16076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Diarrhea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4082525611"/>
                  </a:ext>
                </a:extLst>
              </a:tr>
              <a:tr h="16076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Hypothyroidism</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410111230"/>
                  </a:ext>
                </a:extLst>
              </a:tr>
              <a:tr h="16076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Maculopapular rash</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17</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304153077"/>
                  </a:ext>
                </a:extLst>
              </a:tr>
              <a:tr h="16076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Creatinine increase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662825676"/>
                  </a:ext>
                </a:extLst>
              </a:tr>
              <a:tr h="16076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Anorexia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15</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888503602"/>
                  </a:ext>
                </a:extLst>
              </a:tr>
              <a:tr h="16076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Anemia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14</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333630697"/>
                  </a:ext>
                </a:extLst>
              </a:tr>
              <a:tr h="16076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Lipase increase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3</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86394907"/>
                  </a:ext>
                </a:extLst>
              </a:tr>
              <a:tr h="16076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Dyspnea</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760299475"/>
                  </a:ext>
                </a:extLst>
              </a:tr>
              <a:tr h="16076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Serum amylase increase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9</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2</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3416324325"/>
                  </a:ext>
                </a:extLst>
              </a:tr>
              <a:tr h="16076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Hyperthyroidism</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8</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27184820"/>
                  </a:ext>
                </a:extLst>
              </a:tr>
              <a:tr h="160761">
                <a:tc>
                  <a:txBody>
                    <a:bodyPr/>
                    <a:lstStyle/>
                    <a:p>
                      <a:pPr marL="0" marR="0" lvl="0" indent="0" algn="l" defTabSz="914400" rtl="0" eaLnBrk="1" fontAlgn="base" latinLnBrk="0" hangingPunct="1">
                        <a:lnSpc>
                          <a:spcPct val="90000"/>
                        </a:lnSpc>
                        <a:spcBef>
                          <a:spcPct val="0"/>
                        </a:spcBef>
                        <a:spcAft>
                          <a:spcPct val="25000"/>
                        </a:spcAft>
                        <a:buClrTx/>
                        <a:buSzTx/>
                        <a:buFontTx/>
                        <a:buNone/>
                        <a:tabLst/>
                        <a:defRPr/>
                      </a:pPr>
                      <a:r>
                        <a:rPr kumimoji="0" lang="en-US" sz="1600" b="0" i="0" u="none" strike="noStrike" kern="1200" cap="none" spc="0" normalizeH="0" baseline="0" noProof="0" dirty="0">
                          <a:ln>
                            <a:noFill/>
                          </a:ln>
                          <a:solidFill>
                            <a:srgbClr val="455560">
                              <a:lumMod val="10000"/>
                            </a:srgbClr>
                          </a:solidFill>
                          <a:effectLst/>
                          <a:uLnTx/>
                          <a:uFillTx/>
                          <a:latin typeface="Calibri" panose="020F0502020204030204" pitchFamily="34" charset="0"/>
                          <a:ea typeface="+mn-ea"/>
                          <a:cs typeface="+mn-cs"/>
                        </a:rPr>
                        <a:t>Alanine aminotransferase increase</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mpd="sng">
                      <a:noFill/>
                      <a:prstDash val="soli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6</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90000"/>
                        </a:lnSpc>
                        <a:spcBef>
                          <a:spcPct val="35000"/>
                        </a:spcBef>
                        <a:spcAft>
                          <a:spcPct val="25000"/>
                        </a:spcAft>
                        <a:buClr>
                          <a:schemeClr val="accent2"/>
                        </a:buClr>
                        <a:buSzTx/>
                        <a:buFont typeface="Wingdings" pitchFamily="2" charset="2"/>
                        <a:buNone/>
                        <a:tabLst/>
                      </a:pPr>
                      <a:r>
                        <a:rPr kumimoji="0" lang="en-US" sz="16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b"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963962132"/>
                  </a:ext>
                </a:extLst>
              </a:tr>
            </a:tbl>
          </a:graphicData>
        </a:graphic>
      </p:graphicFrame>
      <p:sp>
        <p:nvSpPr>
          <p:cNvPr id="6" name="Text Box 15">
            <a:extLst>
              <a:ext uri="{FF2B5EF4-FFF2-40B4-BE49-F238E27FC236}">
                <a16:creationId xmlns:a16="http://schemas.microsoft.com/office/drawing/2014/main" id="{F5057E8C-1693-1C1C-F6D0-6DD23967C2AD}"/>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Apolo. ASCO GU 2024. Abstr </a:t>
            </a:r>
            <a:r>
              <a:rPr lang="en-US" altLang="en-US" sz="1200" b="0" spc="-10" dirty="0">
                <a:solidFill>
                  <a:srgbClr val="455560"/>
                </a:solidFill>
                <a:latin typeface="Calibri" panose="020F0502020204030204" pitchFamily="34" charset="0"/>
              </a:rPr>
              <a:t>LBA531</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177430213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FB00C9F-FC18-425D-37C8-9422D6D8746D}"/>
              </a:ext>
            </a:extLst>
          </p:cNvPr>
          <p:cNvSpPr>
            <a:spLocks noGrp="1"/>
          </p:cNvSpPr>
          <p:nvPr>
            <p:ph type="title"/>
          </p:nvPr>
        </p:nvSpPr>
        <p:spPr/>
        <p:txBody>
          <a:bodyPr/>
          <a:lstStyle/>
          <a:p>
            <a:r>
              <a:rPr kumimoji="0" lang="en-US" altLang="en-US" sz="3600" b="1" i="0" u="none" strike="noStrike" kern="0" cap="none" spc="0" normalizeH="0" baseline="0" noProof="0" dirty="0">
                <a:ln>
                  <a:noFill/>
                </a:ln>
                <a:solidFill>
                  <a:srgbClr val="455560"/>
                </a:solidFill>
                <a:effectLst/>
                <a:uLnTx/>
                <a:uFillTx/>
                <a:latin typeface="Calibri" panose="020F0502020204030204" pitchFamily="34" charset="0"/>
                <a:ea typeface="+mj-ea"/>
                <a:cs typeface="+mj-cs"/>
              </a:rPr>
              <a:t>AMBASSADOR: Investigators’ </a:t>
            </a:r>
            <a:r>
              <a:rPr lang="en-US" dirty="0"/>
              <a:t>Conclusions</a:t>
            </a:r>
          </a:p>
        </p:txBody>
      </p:sp>
      <p:sp>
        <p:nvSpPr>
          <p:cNvPr id="5" name="Content Placeholder 4">
            <a:extLst>
              <a:ext uri="{FF2B5EF4-FFF2-40B4-BE49-F238E27FC236}">
                <a16:creationId xmlns:a16="http://schemas.microsoft.com/office/drawing/2014/main" id="{F71A7A59-5CA5-5C48-C796-EDC6E82DDAA9}"/>
              </a:ext>
            </a:extLst>
          </p:cNvPr>
          <p:cNvSpPr>
            <a:spLocks noGrp="1"/>
          </p:cNvSpPr>
          <p:nvPr>
            <p:ph idx="1"/>
          </p:nvPr>
        </p:nvSpPr>
        <p:spPr/>
        <p:txBody>
          <a:bodyPr/>
          <a:lstStyle/>
          <a:p>
            <a:r>
              <a:rPr lang="en-US" sz="2200" dirty="0"/>
              <a:t>There was significant improvement in median DFS with adjuvant pembrolizumab vs observation for patients with high-risk MIUC, thus meeting primary endpoint</a:t>
            </a:r>
          </a:p>
          <a:p>
            <a:pPr lvl="1"/>
            <a:r>
              <a:rPr lang="en-US" sz="2000" dirty="0"/>
              <a:t>mDFS: 29.0 mo with pembrolizumab vs 14.0 mo with observation </a:t>
            </a:r>
            <a:br>
              <a:rPr lang="en-US" sz="2000" dirty="0"/>
            </a:br>
            <a:r>
              <a:rPr lang="en-US" sz="2000" dirty="0"/>
              <a:t>(HR: 0.69; 95% CI: 0.54-0.87; </a:t>
            </a:r>
            <a:r>
              <a:rPr lang="en-US" sz="2000" i="1" dirty="0"/>
              <a:t>P</a:t>
            </a:r>
            <a:r>
              <a:rPr lang="en-US" sz="2000" dirty="0"/>
              <a:t> = .001)</a:t>
            </a:r>
          </a:p>
          <a:p>
            <a:pPr lvl="1"/>
            <a:r>
              <a:rPr lang="en-US" sz="2000" dirty="0"/>
              <a:t>Similar efficacy regardless of PD-L1 expression level</a:t>
            </a:r>
          </a:p>
          <a:p>
            <a:r>
              <a:rPr lang="en-US" sz="2200" dirty="0"/>
              <a:t>OS endpoint was numerically higher with pembrolizumab vs observation but was not statically significant at this interim analysis</a:t>
            </a:r>
          </a:p>
          <a:p>
            <a:pPr lvl="1"/>
            <a:r>
              <a:rPr lang="en-US" sz="2000" dirty="0"/>
              <a:t>Investigators noted that more patients in observation arm received checkpoint inhibitors </a:t>
            </a:r>
            <a:br>
              <a:rPr lang="en-US" sz="2000" dirty="0"/>
            </a:br>
            <a:r>
              <a:rPr lang="en-US" sz="2000" dirty="0"/>
              <a:t>post DFS, potentially affecting outcome</a:t>
            </a:r>
          </a:p>
          <a:p>
            <a:r>
              <a:rPr lang="en-US" sz="2200" dirty="0"/>
              <a:t>Pembrolizumab safety was consistent with previous reports</a:t>
            </a:r>
          </a:p>
          <a:p>
            <a:r>
              <a:rPr lang="en-US" sz="2200" dirty="0"/>
              <a:t>Investigators concluded that data from AMBASSADOR trial support adjuvant pembrolizumab as treatment option for high-risk MIUC</a:t>
            </a:r>
          </a:p>
        </p:txBody>
      </p:sp>
      <p:sp>
        <p:nvSpPr>
          <p:cNvPr id="2" name="Text Box 15">
            <a:extLst>
              <a:ext uri="{FF2B5EF4-FFF2-40B4-BE49-F238E27FC236}">
                <a16:creationId xmlns:a16="http://schemas.microsoft.com/office/drawing/2014/main" id="{3FBF6876-D052-E522-18AD-9869BCB676B8}"/>
              </a:ext>
            </a:extLst>
          </p:cNvPr>
          <p:cNvSpPr txBox="1">
            <a:spLocks noChangeArrowheads="1"/>
          </p:cNvSpPr>
          <p:nvPr/>
        </p:nvSpPr>
        <p:spPr bwMode="auto">
          <a:xfrm>
            <a:off x="444650" y="6378282"/>
            <a:ext cx="7853362" cy="276999"/>
          </a:xfrm>
          <a:prstGeom prst="rect">
            <a:avLst/>
          </a:prstGeom>
          <a:noFill/>
          <a:ln>
            <a:noFill/>
          </a:ln>
        </p:spPr>
        <p:txBody>
          <a:bodyPr anchor="b">
            <a:spAutoFit/>
          </a:bodyPr>
          <a:lstStyle>
            <a:lvl1pPr>
              <a:defRPr b="1">
                <a:solidFill>
                  <a:schemeClr val="tx1"/>
                </a:solidFill>
                <a:latin typeface="Arial" charset="0"/>
              </a:defRPr>
            </a:lvl1pPr>
            <a:lvl2pPr marL="742950" indent="-285750">
              <a:defRPr b="1">
                <a:solidFill>
                  <a:schemeClr val="tx1"/>
                </a:solidFill>
                <a:latin typeface="Arial" charset="0"/>
              </a:defRPr>
            </a:lvl2pPr>
            <a:lvl3pPr marL="1143000" indent="-228600">
              <a:defRPr b="1">
                <a:solidFill>
                  <a:schemeClr val="tx1"/>
                </a:solidFill>
                <a:latin typeface="Arial" charset="0"/>
              </a:defRPr>
            </a:lvl3pPr>
            <a:lvl4pPr marL="1600200" indent="-228600">
              <a:defRPr b="1">
                <a:solidFill>
                  <a:schemeClr val="tx1"/>
                </a:solidFill>
                <a:latin typeface="Arial" charset="0"/>
              </a:defRPr>
            </a:lvl4pPr>
            <a:lvl5pPr marL="2057400" indent="-228600">
              <a:defRPr b="1">
                <a:solidFill>
                  <a:schemeClr val="tx1"/>
                </a:solidFill>
                <a:latin typeface="Arial" charset="0"/>
              </a:defRPr>
            </a:lvl5pPr>
            <a:lvl6pPr marL="2514600" indent="-228600" eaLnBrk="0" fontAlgn="base" hangingPunct="0">
              <a:spcBef>
                <a:spcPct val="0"/>
              </a:spcBef>
              <a:spcAft>
                <a:spcPct val="0"/>
              </a:spcAft>
              <a:defRPr b="1">
                <a:solidFill>
                  <a:schemeClr val="tx1"/>
                </a:solidFill>
                <a:latin typeface="Arial" charset="0"/>
              </a:defRPr>
            </a:lvl6pPr>
            <a:lvl7pPr marL="2971800" indent="-228600" eaLnBrk="0" fontAlgn="base" hangingPunct="0">
              <a:spcBef>
                <a:spcPct val="0"/>
              </a:spcBef>
              <a:spcAft>
                <a:spcPct val="0"/>
              </a:spcAft>
              <a:defRPr b="1">
                <a:solidFill>
                  <a:schemeClr val="tx1"/>
                </a:solidFill>
                <a:latin typeface="Arial" charset="0"/>
              </a:defRPr>
            </a:lvl7pPr>
            <a:lvl8pPr marL="3429000" indent="-228600" eaLnBrk="0" fontAlgn="base" hangingPunct="0">
              <a:spcBef>
                <a:spcPct val="0"/>
              </a:spcBef>
              <a:spcAft>
                <a:spcPct val="0"/>
              </a:spcAft>
              <a:defRPr b="1">
                <a:solidFill>
                  <a:schemeClr val="tx1"/>
                </a:solidFill>
                <a:latin typeface="Arial" charset="0"/>
              </a:defRPr>
            </a:lvl8pPr>
            <a:lvl9pPr marL="3886200" indent="-228600" eaLnBrk="0" fontAlgn="base" hangingPunct="0">
              <a:spcBef>
                <a:spcPct val="0"/>
              </a:spcBef>
              <a:spcAft>
                <a:spcPct val="0"/>
              </a:spcAft>
              <a:defRPr b="1">
                <a:solidFill>
                  <a:schemeClr val="tx1"/>
                </a:solidFill>
                <a:latin typeface="Arial" charset="0"/>
              </a:defRPr>
            </a:lvl9pPr>
          </a:lstStyle>
          <a:p>
            <a:pPr marL="0" marR="0" lvl="0" indent="0" algn="l" defTabSz="914400" rtl="0" eaLnBrk="1" fontAlgn="base" latinLnBrk="0" hangingPunct="1">
              <a:lnSpc>
                <a:spcPct val="100000"/>
              </a:lnSpc>
              <a:spcBef>
                <a:spcPct val="0"/>
              </a:spcBef>
              <a:spcAft>
                <a:spcPct val="0"/>
              </a:spcAft>
              <a:buClrTx/>
              <a:buSzTx/>
              <a:buFontTx/>
              <a:buNone/>
              <a:tabLst/>
              <a:defRPr/>
            </a:pP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Apolo. ASCO GU 2024. Abstr </a:t>
            </a:r>
            <a:r>
              <a:rPr lang="en-US" altLang="en-US" sz="1200" b="0" spc="-10" dirty="0">
                <a:solidFill>
                  <a:srgbClr val="455560"/>
                </a:solidFill>
                <a:latin typeface="Calibri" panose="020F0502020204030204" pitchFamily="34" charset="0"/>
              </a:rPr>
              <a:t>LBA531</a:t>
            </a:r>
            <a:r>
              <a:rPr kumimoji="0" lang="en-US" altLang="en-US" sz="1200" b="0" i="0" u="none" strike="noStrike" kern="1200" cap="none" spc="-1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a:t>
            </a:r>
            <a:endParaRPr kumimoji="0" lang="en-US" altLang="en-US" sz="1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286182279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a:extLst>
              <a:ext uri="{FF2B5EF4-FFF2-40B4-BE49-F238E27FC236}">
                <a16:creationId xmlns:a16="http://schemas.microsoft.com/office/drawing/2014/main" id="{6DA93788-E77D-4CCE-84A4-6D74E9ED9D9E}"/>
              </a:ext>
            </a:extLst>
          </p:cNvPr>
          <p:cNvSpPr>
            <a:spLocks noGrp="1"/>
          </p:cNvSpPr>
          <p:nvPr>
            <p:ph sz="quarter" idx="4294967295"/>
          </p:nvPr>
        </p:nvSpPr>
        <p:spPr>
          <a:xfrm>
            <a:off x="514351" y="4856674"/>
            <a:ext cx="11283950" cy="1155939"/>
          </a:xfrm>
        </p:spPr>
        <p:txBody>
          <a:bodyPr/>
          <a:lstStyle/>
          <a:p>
            <a:pPr marL="0" indent="0">
              <a:buNone/>
            </a:pPr>
            <a:r>
              <a:rPr lang="en-US" sz="2400" b="1" dirty="0">
                <a:solidFill>
                  <a:srgbClr val="00823B"/>
                </a:solidFill>
                <a:hlinkClick r:id="rId3"/>
              </a:rPr>
              <a:t>clinicaloptions.com</a:t>
            </a:r>
            <a:endParaRPr lang="en-US" sz="2400" b="1" u="sng" dirty="0">
              <a:solidFill>
                <a:srgbClr val="E1471D"/>
              </a:solidFill>
            </a:endParaRPr>
          </a:p>
        </p:txBody>
      </p:sp>
      <p:sp>
        <p:nvSpPr>
          <p:cNvPr id="62467" name="Rectangle 10">
            <a:extLst>
              <a:ext uri="{FF2B5EF4-FFF2-40B4-BE49-F238E27FC236}">
                <a16:creationId xmlns:a16="http://schemas.microsoft.com/office/drawing/2014/main" id="{285A5094-ED29-4796-B20E-3FBFE4F25619}"/>
              </a:ext>
            </a:extLst>
          </p:cNvPr>
          <p:cNvSpPr>
            <a:spLocks noGrp="1" noChangeArrowheads="1"/>
          </p:cNvSpPr>
          <p:nvPr>
            <p:ph type="title"/>
          </p:nvPr>
        </p:nvSpPr>
        <p:spPr bwMode="gray"/>
        <p:txBody>
          <a:bodyPr/>
          <a:lstStyle/>
          <a:p>
            <a:pPr eaLnBrk="1" hangingPunct="1"/>
            <a:r>
              <a:rPr lang="en-US" altLang="en-US" sz="4000" dirty="0"/>
              <a:t>Go Online for More CCO </a:t>
            </a:r>
            <a:br>
              <a:rPr lang="en-US" altLang="en-US" sz="4000" dirty="0"/>
            </a:br>
            <a:r>
              <a:rPr lang="en-US" altLang="en-US" sz="4000" dirty="0"/>
              <a:t>Coverage of ASCO GU 2024!</a:t>
            </a:r>
          </a:p>
        </p:txBody>
      </p:sp>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3" name="Rectangle 2">
            <a:extLst>
              <a:ext uri="{FF2B5EF4-FFF2-40B4-BE49-F238E27FC236}">
                <a16:creationId xmlns:a16="http://schemas.microsoft.com/office/drawing/2014/main" id="{E6EBE3A5-629C-C83C-42D0-4EBEC110ACB3}"/>
              </a:ext>
            </a:extLst>
          </p:cNvPr>
          <p:cNvSpPr>
            <a:spLocks noGrp="1" noChangeArrowheads="1"/>
          </p:cNvSpPr>
          <p:nvPr>
            <p:ph sz="quarter" idx="10"/>
          </p:nvPr>
        </p:nvSpPr>
        <p:spPr>
          <a:xfrm>
            <a:off x="609758" y="1895477"/>
            <a:ext cx="10897297" cy="2605717"/>
          </a:xfrm>
        </p:spPr>
        <p:txBody>
          <a:bodyPr rtlCol="0">
            <a:normAutofit/>
          </a:bodyPr>
          <a:lstStyle/>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Capsule Summary slidesets </a:t>
            </a:r>
            <a:r>
              <a:rPr lang="en-US" sz="2400" b="0" kern="1200" dirty="0">
                <a:solidFill>
                  <a:srgbClr val="000000"/>
                </a:solidFill>
              </a:rPr>
              <a:t>of key studies in:</a:t>
            </a:r>
          </a:p>
          <a:p>
            <a:pPr marL="342900" indent="-342900">
              <a:spcBef>
                <a:spcPts val="600"/>
              </a:spcBef>
              <a:spcAft>
                <a:spcPts val="0"/>
              </a:spcAft>
              <a:buFont typeface="Wingdings" pitchFamily="2" charset="2"/>
              <a:buChar char="§"/>
              <a:defRPr/>
            </a:pPr>
            <a:r>
              <a:rPr lang="en-US" sz="2400" b="0" dirty="0">
                <a:solidFill>
                  <a:schemeClr val="bg1"/>
                </a:solidFill>
              </a:rPr>
              <a:t>Bladder cancer</a:t>
            </a:r>
          </a:p>
          <a:p>
            <a:pPr marL="342900" indent="-342900">
              <a:spcBef>
                <a:spcPts val="600"/>
              </a:spcBef>
              <a:spcAft>
                <a:spcPts val="0"/>
              </a:spcAft>
              <a:buFont typeface="Wingdings" pitchFamily="2" charset="2"/>
              <a:buChar char="§"/>
              <a:defRPr/>
            </a:pPr>
            <a:r>
              <a:rPr lang="en-US" sz="2400" b="0" dirty="0">
                <a:solidFill>
                  <a:schemeClr val="bg1"/>
                </a:solidFill>
              </a:rPr>
              <a:t>Prostate cancer</a:t>
            </a:r>
          </a:p>
          <a:p>
            <a:pPr marL="342900" indent="-342900">
              <a:spcBef>
                <a:spcPts val="600"/>
              </a:spcBef>
              <a:spcAft>
                <a:spcPts val="0"/>
              </a:spcAft>
              <a:buFont typeface="Wingdings" pitchFamily="2" charset="2"/>
              <a:buChar char="§"/>
              <a:defRPr/>
            </a:pPr>
            <a:r>
              <a:rPr lang="en-US" sz="2400" b="0" dirty="0">
                <a:solidFill>
                  <a:schemeClr val="bg1"/>
                </a:solidFill>
              </a:rPr>
              <a:t>Renal cancer</a:t>
            </a:r>
          </a:p>
          <a:p>
            <a:pPr marL="0" marR="0" lvl="0" indent="0" algn="l" defTabSz="914400" rtl="0" eaLnBrk="1" fontAlgn="base" latinLnBrk="0" hangingPunct="1">
              <a:lnSpc>
                <a:spcPct val="90000"/>
              </a:lnSpc>
              <a:spcBef>
                <a:spcPts val="1000"/>
              </a:spcBef>
              <a:spcAft>
                <a:spcPts val="700"/>
              </a:spcAft>
              <a:buClr>
                <a:srgbClr val="682E74"/>
              </a:buClr>
              <a:buSzTx/>
              <a:buFontTx/>
              <a:buNone/>
              <a:tabLst/>
              <a:defRPr/>
            </a:pPr>
            <a:r>
              <a:rPr kumimoji="0" lang="en-US" sz="2400" b="1" i="0" u="none" strike="noStrike" kern="1200" cap="none" spc="0" normalizeH="0" baseline="0" noProof="0" dirty="0">
                <a:ln>
                  <a:noFill/>
                </a:ln>
                <a:solidFill>
                  <a:srgbClr val="E1471D"/>
                </a:solidFill>
                <a:effectLst/>
                <a:uLnTx/>
                <a:uFillTx/>
                <a:latin typeface="Calibri" panose="020F0502020204030204" pitchFamily="34" charset="0"/>
                <a:ea typeface="+mn-ea"/>
                <a:cs typeface="+mn-cs"/>
              </a:rPr>
              <a:t>CME/CNE/ACPE/AAPA-certified expert analysis </a:t>
            </a:r>
            <a:r>
              <a:rPr kumimoji="0" lang="en-US" sz="2400" b="0" i="0"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on key studies </a:t>
            </a:r>
            <a:r>
              <a:rPr lang="en-US" sz="2400" b="0" i="1" kern="1200" dirty="0">
                <a:solidFill>
                  <a:srgbClr val="000000"/>
                </a:solidFill>
              </a:rPr>
              <a:t>(c</a:t>
            </a:r>
            <a:r>
              <a:rPr kumimoji="0" lang="en-US" sz="2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rPr>
              <a:t>oming s</a:t>
            </a:r>
            <a:r>
              <a:rPr lang="en-US" sz="2400" b="0" i="1" kern="1200" dirty="0">
                <a:solidFill>
                  <a:srgbClr val="000000"/>
                </a:solidFill>
              </a:rPr>
              <a:t>oon!)</a:t>
            </a:r>
            <a:endParaRPr kumimoji="0" lang="en-US" sz="2400" b="0" i="1" u="none" strike="noStrike" kern="1200" cap="none" spc="0" normalizeH="0" baseline="0" noProof="0" dirty="0">
              <a:ln>
                <a:noFill/>
              </a:ln>
              <a:solidFill>
                <a:srgbClr val="000000"/>
              </a:solidFill>
              <a:effectLst/>
              <a:uLnTx/>
              <a:uFillTx/>
              <a:latin typeface="Calibri" panose="020F0502020204030204" pitchFamily="34" charset="0"/>
              <a:ea typeface="+mn-ea"/>
              <a:cs typeface="+mn-cs"/>
            </a:endParaRPr>
          </a:p>
          <a:p>
            <a:pPr eaLnBrk="1" hangingPunct="1">
              <a:buClr>
                <a:schemeClr val="accent6"/>
              </a:buClr>
              <a:defRPr/>
            </a:pPr>
            <a:endParaRPr lang="en-US" sz="2200" b="0" dirty="0"/>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56M7VY3CDVN5-184514378-1</_dlc_DocId>
    <_dlc_DocIdUrl xmlns="d54cbe69-32bd-412a-b004-9152f949605e">
      <Url>https://intranet.clinicaloptions.com/mews/oncology/ONC_2024_ASCO_GU_CF_(PRP7069)/Capsule-Slides_Placeholder_7/_layouts/15/DocIdRedir.aspx?ID=56M7VY3CDVN5-184514378-1</Url>
      <Description>56M7VY3CDVN5-184514378-1</Description>
    </_dlc_DocIdUrl>
    <Document_x0020_Category xmlns="ded9f2b7-626e-4d7c-a79f-5e7830c6ba9c">Conference Capsule Slides</Document_x0020_Category>
  </documentManagement>
</p:properties>
</file>

<file path=customXml/item4.xml><?xml version="1.0" encoding="utf-8"?>
<LongProperties xmlns="http://schemas.microsoft.com/office/2006/metadata/longProperties"/>
</file>

<file path=customXml/item5.xml><?xml version="1.0" encoding="utf-8"?>
<ct:contentTypeSchema xmlns:ct="http://schemas.microsoft.com/office/2006/metadata/contentType" xmlns:ma="http://schemas.microsoft.com/office/2006/metadata/properties/metaAttributes" ct:_="" ma:_="" ma:contentTypeName="Document" ma:contentTypeID="0x010100BC37A2F0A0D77B4D87881E7C5EEAE397" ma:contentTypeVersion="1" ma:contentTypeDescription="Create a new document." ma:contentTypeScope="" ma:versionID="f03ce5e33800a1afbedf0a37cc2cdca2">
  <xsd:schema xmlns:xsd="http://www.w3.org/2001/XMLSchema" xmlns:xs="http://www.w3.org/2001/XMLSchema" xmlns:p="http://schemas.microsoft.com/office/2006/metadata/properties" xmlns:ns2="d54cbe69-32bd-412a-b004-9152f949605e" xmlns:ns3="ded9f2b7-626e-4d7c-a79f-5e7830c6ba9c" targetNamespace="http://schemas.microsoft.com/office/2006/metadata/properties" ma:root="true" ma:fieldsID="19b3a2eb9d4ee21f29409269fd4fd65c" ns2:_="" ns3:_="">
    <xsd:import namespace="d54cbe69-32bd-412a-b004-9152f949605e"/>
    <xsd:import namespace="ded9f2b7-626e-4d7c-a79f-5e7830c6ba9c"/>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ded9f2b7-626e-4d7c-a79f-5e7830c6ba9c"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85304B7-77F9-460C-B09C-45E7C7FBA315}">
  <ds:schemaRefs>
    <ds:schemaRef ds:uri="http://schemas.microsoft.com/sharepoint/events"/>
  </ds:schemaRefs>
</ds:datastoreItem>
</file>

<file path=customXml/itemProps2.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3.xml><?xml version="1.0" encoding="utf-8"?>
<ds:datastoreItem xmlns:ds="http://schemas.openxmlformats.org/officeDocument/2006/customXml" ds:itemID="{5BA55BC3-5A03-47C2-8EC3-D964C3B5E779}">
  <ds:schemaRefs>
    <ds:schemaRef ds:uri="http://www.w3.org/XML/1998/namespace"/>
    <ds:schemaRef ds:uri="http://purl.org/dc/terms/"/>
    <ds:schemaRef ds:uri="http://schemas.microsoft.com/office/2006/metadata/properties"/>
    <ds:schemaRef ds:uri="http://schemas.microsoft.com/office/2006/documentManagement/types"/>
    <ds:schemaRef ds:uri="http://schemas.microsoft.com/office/infopath/2007/PartnerControls"/>
    <ds:schemaRef ds:uri="http://purl.org/dc/elements/1.1/"/>
    <ds:schemaRef ds:uri="d54cbe69-32bd-412a-b004-9152f949605e"/>
    <ds:schemaRef ds:uri="http://schemas.openxmlformats.org/package/2006/metadata/core-properties"/>
    <ds:schemaRef ds:uri="ded9f2b7-626e-4d7c-a79f-5e7830c6ba9c"/>
    <ds:schemaRef ds:uri="http://purl.org/dc/dcmitype/"/>
  </ds:schemaRefs>
</ds:datastoreItem>
</file>

<file path=customXml/itemProps4.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5.xml><?xml version="1.0" encoding="utf-8"?>
<ds:datastoreItem xmlns:ds="http://schemas.openxmlformats.org/officeDocument/2006/customXml" ds:itemID="{EC741949-084C-46E6-A3E9-50C1047FD3B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ded9f2b7-626e-4d7c-a79f-5e7830c6ba9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
  <TotalTime>2143</TotalTime>
  <Words>2308</Words>
  <Application>Microsoft Office PowerPoint</Application>
  <PresentationFormat>Widescreen</PresentationFormat>
  <Paragraphs>394</Paragraphs>
  <Slides>14</Slides>
  <Notes>14</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14</vt:i4>
      </vt:variant>
    </vt:vector>
  </HeadingPairs>
  <TitlesOfParts>
    <vt:vector size="19" baseType="lpstr">
      <vt:lpstr>Arial</vt:lpstr>
      <vt:lpstr>Calibri</vt:lpstr>
      <vt:lpstr>Times</vt:lpstr>
      <vt:lpstr>Wingdings</vt:lpstr>
      <vt:lpstr>2022_CCO_Template</vt:lpstr>
      <vt:lpstr>A031501 AMBASSADOR: Phase III Trial of Pembrolizumab vs Observation as  Adjuvant Therapy for High-Risk  Muscle-Invasive Urothelial Carcinoma</vt:lpstr>
      <vt:lpstr>About These Slides</vt:lpstr>
      <vt:lpstr>AMBASSADOR: Background</vt:lpstr>
      <vt:lpstr>AMBASSADOR: Adjuvant Pembrolizumab vs Observation in MIUC</vt:lpstr>
      <vt:lpstr>AMBASSADOR: Baseline Characteristics</vt:lpstr>
      <vt:lpstr>AMBASSADOR: Disease-Free Survival in ITT  Patient Population and by Patient Age and ECOG PS</vt:lpstr>
      <vt:lpstr>AMBASSADOR: Disease-Free Survival by Neoadjuvant Treatment and Disease Stage, Site, and PD-L1 Status</vt:lpstr>
      <vt:lpstr>AMBASSADOR: Interim OS in Total Patient Population and by Patient Age and ECOG PS</vt:lpstr>
      <vt:lpstr>AMBASSADOR: Interim OS by Neoadjuvant Treatment and Disease Stage, Site, and PD-L1 Status</vt:lpstr>
      <vt:lpstr>AMBASSADOR: Other Systemic Therapy</vt:lpstr>
      <vt:lpstr>AMBASSADOR: All Adverse Events</vt:lpstr>
      <vt:lpstr>AMBASSADOR: Most Common  Treatment-Related Adverse Events</vt:lpstr>
      <vt:lpstr>AMBASSADOR: Investigators’ Conclusions</vt:lpstr>
      <vt:lpstr>Go Online for More CCO  Coverage of ASCO GU 2024!</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A031501 AMBASSADOR: Phase III Trial of Pembrolizumab vs Observation as Adjuvant Therapy for High-Risk Muscle-Invasive Urothelial Carcinoma</dc:title>
  <dc:creator>Preferred User</dc:creator>
  <cp:lastModifiedBy>nkolenko@clinicaloptions.com</cp:lastModifiedBy>
  <cp:revision>38</cp:revision>
  <cp:lastPrinted>2016-09-26T20:21:49Z</cp:lastPrinted>
  <dcterms:created xsi:type="dcterms:W3CDTF">2005-05-27T15:08:01Z</dcterms:created>
  <dcterms:modified xsi:type="dcterms:W3CDTF">2024-02-07T19:56:59Z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30cfbb51-5142-43b3-9aac-ce24b0bb9cfa</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0x010100BC37A2F0A0D77B4D87881E7C5EEAE397</vt:lpwstr>
  </property>
  <property fmtid="{D5CDD505-2E9C-101B-9397-08002B2CF9AE}" pid="9" name="MediaServiceImageTags">
    <vt:lpwstr/>
  </property>
</Properties>
</file>