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85" r:id="rId5"/>
    <p:sldMasterId id="2147483851" r:id="rId6"/>
    <p:sldMasterId id="2147483820" r:id="rId7"/>
    <p:sldMasterId id="2147483897" r:id="rId8"/>
  </p:sldMasterIdLst>
  <p:notesMasterIdLst>
    <p:notesMasterId r:id="rId77"/>
  </p:notesMasterIdLst>
  <p:handoutMasterIdLst>
    <p:handoutMasterId r:id="rId78"/>
  </p:handoutMasterIdLst>
  <p:sldIdLst>
    <p:sldId id="2147473663" r:id="rId9"/>
    <p:sldId id="308" r:id="rId10"/>
    <p:sldId id="2147473686" r:id="rId11"/>
    <p:sldId id="2147473723" r:id="rId12"/>
    <p:sldId id="2147473778" r:id="rId13"/>
    <p:sldId id="795" r:id="rId14"/>
    <p:sldId id="2124817603" r:id="rId15"/>
    <p:sldId id="2147473775" r:id="rId16"/>
    <p:sldId id="2147473780" r:id="rId17"/>
    <p:sldId id="2147473772" r:id="rId18"/>
    <p:sldId id="2147473728" r:id="rId19"/>
    <p:sldId id="2147473690" r:id="rId20"/>
    <p:sldId id="2147473692" r:id="rId21"/>
    <p:sldId id="2147473693" r:id="rId22"/>
    <p:sldId id="2147473691" r:id="rId23"/>
    <p:sldId id="2147473786" r:id="rId24"/>
    <p:sldId id="2147473695" r:id="rId25"/>
    <p:sldId id="2147473696" r:id="rId26"/>
    <p:sldId id="2147473731" r:id="rId27"/>
    <p:sldId id="2147473732" r:id="rId28"/>
    <p:sldId id="2147473733" r:id="rId29"/>
    <p:sldId id="2147473734" r:id="rId30"/>
    <p:sldId id="2147473735" r:id="rId31"/>
    <p:sldId id="2147473697" r:id="rId32"/>
    <p:sldId id="2147473698" r:id="rId33"/>
    <p:sldId id="2147473699" r:id="rId34"/>
    <p:sldId id="2147473700" r:id="rId35"/>
    <p:sldId id="2147473701" r:id="rId36"/>
    <p:sldId id="2147473736" r:id="rId37"/>
    <p:sldId id="2147473737" r:id="rId38"/>
    <p:sldId id="2147473702" r:id="rId39"/>
    <p:sldId id="2147473738" r:id="rId40"/>
    <p:sldId id="2147473740" r:id="rId41"/>
    <p:sldId id="2147473768" r:id="rId42"/>
    <p:sldId id="2147473767" r:id="rId43"/>
    <p:sldId id="2147473739" r:id="rId44"/>
    <p:sldId id="2147473703" r:id="rId45"/>
    <p:sldId id="2147473743" r:id="rId46"/>
    <p:sldId id="2147473744" r:id="rId47"/>
    <p:sldId id="2147473747" r:id="rId48"/>
    <p:sldId id="2147473748" r:id="rId49"/>
    <p:sldId id="2147473706" r:id="rId50"/>
    <p:sldId id="2147473745" r:id="rId51"/>
    <p:sldId id="2147473749" r:id="rId52"/>
    <p:sldId id="2147473750" r:id="rId53"/>
    <p:sldId id="2147473708" r:id="rId54"/>
    <p:sldId id="2147473746" r:id="rId55"/>
    <p:sldId id="2147473751" r:id="rId56"/>
    <p:sldId id="2147473710" r:id="rId57"/>
    <p:sldId id="2147473752" r:id="rId58"/>
    <p:sldId id="2147473711" r:id="rId59"/>
    <p:sldId id="2147473712" r:id="rId60"/>
    <p:sldId id="2147473713" r:id="rId61"/>
    <p:sldId id="2147473714" r:id="rId62"/>
    <p:sldId id="2147473753" r:id="rId63"/>
    <p:sldId id="2147473754" r:id="rId64"/>
    <p:sldId id="2147473755" r:id="rId65"/>
    <p:sldId id="2147473756" r:id="rId66"/>
    <p:sldId id="2147473718" r:id="rId67"/>
    <p:sldId id="2147473719" r:id="rId68"/>
    <p:sldId id="2147473757" r:id="rId69"/>
    <p:sldId id="321" r:id="rId70"/>
    <p:sldId id="2147473761" r:id="rId71"/>
    <p:sldId id="2147473779" r:id="rId72"/>
    <p:sldId id="2147473687" r:id="rId73"/>
    <p:sldId id="2147473759" r:id="rId74"/>
    <p:sldId id="2147473721" r:id="rId75"/>
    <p:sldId id="2147472370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PD Template" id="{849298C6-8EC0-9D4B-B0AC-AF0329C017DC}">
          <p14:sldIdLst>
            <p14:sldId id="2147473663"/>
            <p14:sldId id="308"/>
            <p14:sldId id="2147473686"/>
            <p14:sldId id="2147473723"/>
            <p14:sldId id="2147473778"/>
            <p14:sldId id="795"/>
            <p14:sldId id="2124817603"/>
            <p14:sldId id="2147473775"/>
            <p14:sldId id="2147473780"/>
            <p14:sldId id="2147473772"/>
            <p14:sldId id="2147473728"/>
            <p14:sldId id="2147473690"/>
            <p14:sldId id="2147473692"/>
            <p14:sldId id="2147473693"/>
            <p14:sldId id="2147473691"/>
            <p14:sldId id="2147473786"/>
            <p14:sldId id="2147473695"/>
            <p14:sldId id="2147473696"/>
            <p14:sldId id="2147473731"/>
            <p14:sldId id="2147473732"/>
            <p14:sldId id="2147473733"/>
            <p14:sldId id="2147473734"/>
            <p14:sldId id="2147473735"/>
            <p14:sldId id="2147473697"/>
            <p14:sldId id="2147473698"/>
            <p14:sldId id="2147473699"/>
            <p14:sldId id="2147473700"/>
            <p14:sldId id="2147473701"/>
            <p14:sldId id="2147473736"/>
            <p14:sldId id="2147473737"/>
            <p14:sldId id="2147473702"/>
            <p14:sldId id="2147473738"/>
            <p14:sldId id="2147473740"/>
            <p14:sldId id="2147473768"/>
            <p14:sldId id="2147473767"/>
            <p14:sldId id="2147473739"/>
            <p14:sldId id="2147473703"/>
            <p14:sldId id="2147473743"/>
            <p14:sldId id="2147473744"/>
            <p14:sldId id="2147473747"/>
            <p14:sldId id="2147473748"/>
            <p14:sldId id="2147473706"/>
            <p14:sldId id="2147473745"/>
            <p14:sldId id="2147473749"/>
            <p14:sldId id="2147473750"/>
            <p14:sldId id="2147473708"/>
            <p14:sldId id="2147473746"/>
            <p14:sldId id="2147473751"/>
            <p14:sldId id="2147473710"/>
            <p14:sldId id="2147473752"/>
            <p14:sldId id="2147473711"/>
            <p14:sldId id="2147473712"/>
            <p14:sldId id="2147473713"/>
            <p14:sldId id="2147473714"/>
            <p14:sldId id="2147473753"/>
            <p14:sldId id="2147473754"/>
            <p14:sldId id="2147473755"/>
            <p14:sldId id="2147473756"/>
            <p14:sldId id="2147473718"/>
            <p14:sldId id="2147473719"/>
            <p14:sldId id="2147473757"/>
            <p14:sldId id="321"/>
            <p14:sldId id="2147473761"/>
            <p14:sldId id="2147473779"/>
            <p14:sldId id="2147473687"/>
            <p14:sldId id="2147473759"/>
            <p14:sldId id="2147473721"/>
            <p14:sldId id="21474723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2" name=" " initials="MAC" lastIdx="17" clrIdx="1"/>
  <p:cmAuthor id="3" name="Andrew Bowser" initials="AB" lastIdx="3" clrIdx="2"/>
  <p:cmAuthor id="4" name="Melanie Couton" initials="MAC" lastIdx="1" clrIdx="3"/>
  <p:cmAuthor id="5" name="Taryn Gross" initials="TG" lastIdx="7" clrIdx="4"/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10" name="Nicola Hanson" initials="NH" lastIdx="108" clrIdx="9">
    <p:extLst>
      <p:ext uri="{19B8F6BF-5375-455C-9EA6-DF929625EA0E}">
        <p15:presenceInfo xmlns:p15="http://schemas.microsoft.com/office/powerpoint/2012/main" userId="S::nhanson@clinicaloptions.com::39599e68-50f4-4fbb-a55c-98dd65373d6e" providerId="AD"/>
      </p:ext>
    </p:extLst>
  </p:cmAuthor>
  <p:cmAuthor id="11" name="Lisa Phipps" initials="LP" lastIdx="8" clrIdx="10">
    <p:extLst>
      <p:ext uri="{19B8F6BF-5375-455C-9EA6-DF929625EA0E}">
        <p15:presenceInfo xmlns:p15="http://schemas.microsoft.com/office/powerpoint/2012/main" userId="S::lphipps@clinicaloptions.com::70c15d37-08c7-4a80-bdba-8b299a9a64d2" providerId="AD"/>
      </p:ext>
    </p:extLst>
  </p:cmAuthor>
  <p:cmAuthor id="12" name="Jennifer Eimers" initials="JE" lastIdx="1" clrIdx="11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3" name="Liz Donohue" initials="LD" lastIdx="3" clrIdx="12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CA"/>
    <a:srgbClr val="0E0E0E"/>
    <a:srgbClr val="000000"/>
    <a:srgbClr val="0F0F0F"/>
    <a:srgbClr val="EFE9E6"/>
    <a:srgbClr val="0A0A0A"/>
    <a:srgbClr val="BA3000"/>
    <a:srgbClr val="992000"/>
    <a:srgbClr val="FFFFFF"/>
    <a:srgbClr val="8B8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E6C628-D51C-43A1-96AF-E19718A268AC}" v="1" dt="2026-02-18T17:30:41.8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83942" autoAdjust="0"/>
  </p:normalViewPr>
  <p:slideViewPr>
    <p:cSldViewPr snapToGrid="0">
      <p:cViewPr varScale="1">
        <p:scale>
          <a:sx n="62" d="100"/>
          <a:sy n="62" d="100"/>
        </p:scale>
        <p:origin x="7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24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microsoft.com/office/2015/10/relationships/revisionInfo" Target="revisionInfo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presProps" Target="presProps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handoutMaster" Target="handoutMasters/handout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61" Type="http://schemas.openxmlformats.org/officeDocument/2006/relationships/slide" Target="slides/slide53.xml"/><Relationship Id="rId8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2/18/2026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2/18/2026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 dirty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US" altLang="en-US" sz="1000" kern="1200" dirty="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rPr>
              <a:t>Decera Clinical Education </a:t>
            </a:r>
            <a:r>
              <a:rPr lang="en-GB" altLang="en-US" dirty="0">
                <a:latin typeface="Arial" panose="020B0604020202020204" pitchFamily="34" charset="0"/>
              </a:rPr>
              <a:t>website reflect the views of the authors of the </a:t>
            </a:r>
            <a:r>
              <a:rPr lang="en-US" altLang="en-US" sz="1200" kern="1200" dirty="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rPr>
              <a:t>Decera Clinical Education </a:t>
            </a:r>
            <a:r>
              <a:rPr lang="en-GB" altLang="en-US" dirty="0">
                <a:latin typeface="Arial" panose="020B0604020202020204" pitchFamily="34" charset="0"/>
              </a:rPr>
              <a:t>material, not those of </a:t>
            </a:r>
            <a:r>
              <a:rPr lang="en-US" altLang="en-US" sz="1200" kern="1200" dirty="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+mn-cs"/>
              </a:rPr>
              <a:t>Decera Clinical Education, </a:t>
            </a:r>
            <a:r>
              <a:rPr lang="en-GB" altLang="en-US" dirty="0">
                <a:latin typeface="Arial" panose="020B0604020202020204" pitchFamily="34" charset="0"/>
              </a:rPr>
              <a:t>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04AF7-49FF-5472-2238-619BC495B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3C1EB-896A-96B3-8E9F-42407FA4E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51814-DAB0-D35E-E6AB-204C6F201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561CF-C3B3-519B-0DB5-82827F729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60138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787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91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40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ARIA, a</a:t>
            </a:r>
            <a:r>
              <a:rPr lang="en-US" sz="1200" i="1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myloid-related imaging abnormalities; ATT, amyloid-targeting therapy.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7E85F-1D5A-401B-B8D7-C7188ECE06F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94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abnormalities; ATT, amyloid-targeting therapy.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82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DF21F-B2EB-A52D-75AE-2869D7989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5219C-6C93-9642-8C3D-E6E8F3F6A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6E0524-2C8A-D8DF-4AAF-569BD4AB2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abnormalities; DTI, diffusion tensor imaging; DWI, diffusion-weighted imaging; FSE, fast spin echo; GRE, gradient echo; SWI, susceptibility-weighted imaging; WM, white matter.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E068D-C521-AC06-B16B-6969733AE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64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abnormalities; ATT, amyloid-targeting therapy.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217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64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94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79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089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927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96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29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6417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35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870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198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4539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abnormalities; CAA, cerebral amyloid angiopathy.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161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9132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240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9789-3207-4E73-9EE1-A13F0CFAD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CE754-F54B-B7B2-B77C-46498AEEE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3223D8-859A-F0CB-E1DC-94CE0AE96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E8659-0C0C-73AF-B02F-49B0AECE3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229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14EF-1BF3-3317-8EC8-DC1781522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1ED3BE-0289-3E2D-82F9-D98C4458E1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5E460-EED3-5C42-C71A-81ED71879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38E13-D25A-835C-FE47-BA1B03CB9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353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5D9D2-8C41-C053-E588-CE1E27F3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8132AD-7CDD-0A48-D0A9-264C8DF61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B7AA74-946F-53CE-C3C7-E58DBD6D2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40437-2B9C-51AA-6B82-FB200E0014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0660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0305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47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40B0A-4B01-80E2-7412-C1031AEF8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42E68-C172-1A01-97E2-D5B8958AC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E9321D-AB73-2F4A-1008-E36E0CE03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E6476-8BEA-8B6A-DF41-77FF6501F0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6466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22478-D245-6A4F-A784-2A289D470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AFFB3-2B7A-E0A6-857C-32033E5B1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151F82-2D31-6969-F644-8DA1F82E0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8CA5B-2E2C-59DF-F053-3FDEF475DB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3473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AI, artificial intelligence.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917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AI, artificial intelligence; ARIA, amyloid-related imaging abnormalities.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87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AI, artificial intelligence; ARIA, amyloid-related imaging abnormalities.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181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7488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A729A-11C9-D6D3-7E20-C8ED3A1F9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CA194F-2974-4AAD-2DB8-F547803F8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13261C-FBEF-1474-ECA4-F6DCD65D0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2A6F4-54AF-7852-FB48-9C839416D9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412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B38B7-0D3E-A33E-A574-E209BD683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09CB0-3439-9466-C7B7-71A257C8B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EF027-89EF-52A1-A0C6-42870E478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7BDBA-8907-E739-CB67-C45829CA5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5283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98B56-BE22-106C-D14D-E6F74FD00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AE5F77-34DB-BAF8-E604-BDCD5A3EB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D68FB-097F-F85E-8037-6AE6E1CF8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64DD9-73FF-610C-9589-89568A60A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250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031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4D11F-1048-04DE-7BFC-BA4B334A0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53379-EC19-CCA1-C078-1EC46C7E4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EA333-D29C-30A1-4E0C-965A1FC6B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1B531-F977-4D84-59C4-39DF9108A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75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19B08-E233-5E6F-856C-BA57C4C66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91CE4E-7F3F-FF3D-E518-17AA6B4D4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3F2266-1E10-9296-B375-48B038CF3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8F414-86E1-3ADB-21A7-6534C431B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466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AD3CD-16AA-0707-5AEF-40B04FE20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3D27F-3669-AC5C-D4E4-74AEED3CE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8A4427-F444-68CB-C3C7-F763B036A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9A022-37CB-4EC9-A477-DE3274ED6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1578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399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24399-01E5-F7CE-2098-2B79F35CA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93C83-A53A-6AA8-E116-289F724B1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3D2B1-B6DF-AF1C-E9C7-9F036A42A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CE2B6-4491-0505-E5AB-03F8FCCA2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104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9B64-622C-CCEF-A9CB-89A1FD24B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5D735-EE99-C206-DDB0-286050934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C9265-A0F5-E223-BBF0-81A3C21A7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F9A7B-BEFF-E35F-8AFE-4094B1A08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2156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37F20-4368-1E98-CDCE-918F3498D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AB201-99FF-3287-B505-9ACCFD3A8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799D70-CBDE-2709-7A73-93F04F962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8A9E7-BBDE-1884-4071-7B950D76F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581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7223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84C4-BAF8-68E1-484A-EC6F6CE56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435D2-9DED-9094-1D14-81D029DC7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4EE42-9CD3-E975-F8F2-947F79B72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51F0D-B7B0-B747-EF77-5F03132AE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111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3367-6035-CA33-309F-1BE2152DF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B44E6-1BF8-7E83-7CA0-449023A98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FEFC1F-C74F-C3FC-CA2D-BB71AE342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3C3F7-B2DA-B942-8AB5-BFF1061A7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810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174C9-543E-DB4A-7390-1F400CC54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A3DD5-5CAB-4CB4-9701-8CEA9B0DE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E13D0-FBB9-7A53-CF2B-094A18216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ED, emergency department.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E549B-198C-1D84-ABCA-7D95F3326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746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C1714-A6DB-2814-C657-CED7AD72A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AC1D4F-5205-3286-B844-D75A455D5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3BF4E-F77B-6789-21C5-CE0EBD272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8BA6A2-566E-8F96-0E1F-340A8BD587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93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3C8ED-128B-0C62-4AFA-B85AB1051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9D74D-1E39-AEE6-91D5-B1A5316AA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DC5565-F4DB-0804-2AB1-1A3A1BC33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27D8C-DFF3-D654-90B1-6F8D88C96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317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6DD81-624A-4A74-ADBD-14E3C55AE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64F04-4A9D-E8C5-94AC-6C0688C9E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185399-D38E-2C6C-E8E6-584EFDE9E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E11BA-C162-15F7-6179-149DBBDA6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221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92AE-E336-9810-54BE-090C904CE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A014B-B44E-AA58-D199-4BCEFF75B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F8D6E-AA0E-815F-0616-ECF310F75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2F36D-A247-D35E-C834-65A93320E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79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423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6E2B2-191C-51F8-E7E9-3242D3D94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58CB5-3C8B-DDF4-1353-3D89325F2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3AA56-97B1-4864-D932-F5DB58E8D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50F77-1BF7-061A-D8C7-6046C133F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21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39EB5-92BF-6AFE-2442-2CCCD25BA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FDD3AB-2098-B930-FB24-51F95F85F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AD92C-F291-51CD-E553-CEB66C133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DBC89-299A-51B2-BFB8-40076C07F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579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CB11-44B7-BB97-CC29-45A6FC242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69F6E-0217-5929-000F-665353E81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AAC598-19FA-8639-4B23-015019C99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2B79E-D853-593E-D73D-3E6E44D5E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643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EBC71-28A3-178D-4641-557E66A64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495C6-EE1D-86D5-472E-FFB6149F3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9988F-B3AC-52DA-5B53-687012AF4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CAD47-011A-F148-E779-BCBADCE7B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9735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6442F-CF7C-937F-C4BF-01A42A1C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3037DE-4C35-F974-1ACA-779D8A440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4F296-5065-276B-4752-1956B38A9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AD, Alzheimer’s disease; 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7E9C0-A16F-D6A5-05F4-E55BCB422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4933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AD, Alzheimer’s disease; MCI, mild cognitive impairment.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792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ARIA, amyloid-related imaging abnormalities.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350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ARIA, amyloid-related imaging abnormalities; DTI, diffusion tensor imaging; DWI, diffusion-weighted imaging; FSE, fast spin echo; GRE, gradient echo; SWI, susceptibility-weighted imaging.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3702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CD267-829A-CECB-2A2D-34F4F2167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CB3E46-FAFA-C47F-7D67-76DA5FD09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B1AD4-10C0-11C7-D7EA-6A5068CC29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559CC-D39D-8C0A-B67F-45FB24A7C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11458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EC346-64C9-7370-2D6E-D2292E018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9511CD-02A6-285C-635D-BF9D6AF5D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C3979-74E6-D2E1-78D8-D3F782B03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0BE0E-348F-EF72-74A7-9DE787FA4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2626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clinicaloptions.com/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www.clinicaloptions.com/" TargetMode="Externa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2329164"/>
            <a:ext cx="3584177" cy="1004121"/>
          </a:xfrm>
        </p:spPr>
        <p:txBody>
          <a:bodyPr rIns="36576"/>
          <a:lstStyle>
            <a:lvl1pPr>
              <a:lnSpc>
                <a:spcPct val="110000"/>
              </a:lnSpc>
              <a:defRPr sz="3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6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bg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bg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bg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bg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bg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rabicPeriod"/>
              <a:tabLst/>
              <a:defRPr lang="en-US" sz="1800" b="0" i="0" spc="100" baseline="0" smtClean="0">
                <a:solidFill>
                  <a:schemeClr val="bg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AE43A9B-9DFF-F150-B4AE-152371F12B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49798" y="6281111"/>
            <a:ext cx="1152144" cy="4385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828C08-30BF-07EA-F667-13E742E8E4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>
                <a:solidFill>
                  <a:schemeClr val="bg2"/>
                </a:solidFill>
              </a:rPr>
              <a:t>Slide credit: </a:t>
            </a:r>
            <a:r>
              <a:rPr lang="en-US" alt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154522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7163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73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54725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8375054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134699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738077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2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642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  <a:lvl2pPr marL="227013" indent="-227013">
              <a:lnSpc>
                <a:spcPct val="100000"/>
              </a:lnSpc>
              <a:defRPr sz="12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solidFill>
                  <a:schemeClr val="tx2"/>
                </a:solidFill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2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2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2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2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2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>
                <a:solidFill>
                  <a:schemeClr val="tx2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37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329165"/>
            <a:ext cx="2942886" cy="1004121"/>
          </a:xfrm>
        </p:spPr>
        <p:txBody>
          <a:bodyPr rIns="0"/>
          <a:lstStyle>
            <a:lvl1pPr>
              <a:lnSpc>
                <a:spcPct val="110000"/>
              </a:lnSpc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6110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2"/>
                </a:solidFill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41621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741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1239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17541"/>
            <a:ext cx="10215665" cy="529376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17540"/>
            <a:ext cx="10115420" cy="5293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2785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6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bg2"/>
                </a:solidFill>
                <a:ea typeface="+mj-ea"/>
              </a:defRPr>
            </a:lvl1pPr>
            <a:lvl2pPr>
              <a:defRPr lang="en-US" sz="1800" smtClean="0">
                <a:solidFill>
                  <a:schemeClr val="bg2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bg2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bg2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bg2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rabicPeriod"/>
              <a:tabLst/>
              <a:defRPr lang="en-US" sz="1800" b="0" i="0" spc="100" baseline="0" smtClean="0">
                <a:solidFill>
                  <a:schemeClr val="bg2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AE43A9B-9DFF-F150-B4AE-152371F12B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49798" y="6281111"/>
            <a:ext cx="1152144" cy="43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58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0737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4784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92005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099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1167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4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9.sv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image" Target="../media/image9.sv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49.xml"/><Relationship Id="rId10" Type="http://schemas.openxmlformats.org/officeDocument/2006/relationships/hyperlink" Target="http://www.clinicaloptions.com/" TargetMode="External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5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790" r:id="rId12"/>
    <p:sldLayoutId id="2147483777" r:id="rId13"/>
    <p:sldLayoutId id="2147483776" r:id="rId14"/>
    <p:sldLayoutId id="2147483778" r:id="rId15"/>
    <p:sldLayoutId id="2147483787" r:id="rId16"/>
    <p:sldLayoutId id="2147483786" r:id="rId17"/>
    <p:sldLayoutId id="2147483785" r:id="rId18"/>
    <p:sldLayoutId id="2147483788" r:id="rId19"/>
    <p:sldLayoutId id="2147483792" r:id="rId20"/>
    <p:sldLayoutId id="2147483881" r:id="rId21"/>
    <p:sldLayoutId id="2147483906" r:id="rId22"/>
    <p:sldLayoutId id="2147483907" r:id="rId2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>
                <a:solidFill>
                  <a:schemeClr val="tx2"/>
                </a:solidFill>
              </a:rPr>
              <a:t>Slide credit: </a:t>
            </a:r>
            <a:r>
              <a:rPr lang="en-US" altLang="en-US" sz="8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98635B7-BC65-806D-3E0D-2F1F93CB346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invGray">
          <a:xfrm>
            <a:off x="149798" y="6281111"/>
            <a:ext cx="1152144" cy="43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6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</a:buBlip>
        <a:defRPr lang="en-US" sz="2400" kern="1200" dirty="0" smtClean="0">
          <a:solidFill>
            <a:schemeClr val="tx2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2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17541"/>
            <a:ext cx="10115420" cy="52937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+mj-lt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17541"/>
            <a:ext cx="11740260" cy="52937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+mj-lt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>
                <a:solidFill>
                  <a:schemeClr val="bg2"/>
                </a:solidFill>
              </a:rPr>
              <a:t>Slide credit: </a:t>
            </a:r>
            <a:r>
              <a:rPr lang="en-US" alt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32010-CF48-185D-1DF7-182B20DDB0F8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94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.png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newswire.com/news-releases/cortechsai-highlights-groundbreaking-neuroquant-aria-technology-in-anticipation-of-growing-market-demand-302306119.html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4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6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4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47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0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1.jpeg"/><Relationship Id="rId5" Type="http://schemas.openxmlformats.org/officeDocument/2006/relationships/image" Target="../media/image47.emf"/><Relationship Id="rId4" Type="http://schemas.openxmlformats.org/officeDocument/2006/relationships/image" Target="../media/image4.sv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hyperlink" Target="https://www.ajnr.org/content/43/9/E19.abstract" TargetMode="External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4.svg"/><Relationship Id="rId10" Type="http://schemas.openxmlformats.org/officeDocument/2006/relationships/image" Target="../media/image56.png"/><Relationship Id="rId4" Type="http://schemas.openxmlformats.org/officeDocument/2006/relationships/image" Target="../media/image3.png"/><Relationship Id="rId9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eraclinical.com/education/COVID19playbook" TargetMode="Externa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0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+mn-lt"/>
              </a:rPr>
              <a:t>Provided by Clinical Care Options, LLC dba Decera Clinical Education</a:t>
            </a:r>
            <a:br>
              <a:rPr lang="en-US" altLang="en-US" dirty="0">
                <a:latin typeface="+mn-lt"/>
              </a:rPr>
            </a:br>
            <a:r>
              <a:rPr lang="en-US" altLang="en-US" dirty="0">
                <a:latin typeface="+mn-lt"/>
              </a:rPr>
              <a:t>This activity is supported by an educational grant from Lilly.</a:t>
            </a:r>
          </a:p>
        </p:txBody>
      </p:sp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551"/>
            <a:ext cx="11342914" cy="2387600"/>
          </a:xfrm>
          <a:solidFill>
            <a:schemeClr val="accent2"/>
          </a:solidFill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altLang="en-US" sz="4000" spc="0" dirty="0"/>
              <a:t>Spot the Signal: Global Radiology Training for ARIA Detection in Alzheimer’s Care 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152001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algn="ctr"/>
            <a:r>
              <a:rPr lang="en-US" b="0" dirty="0">
                <a:solidFill>
                  <a:schemeClr val="tx2"/>
                </a:solidFill>
                <a:cs typeface="Calibri" panose="020F0502020204030204" pitchFamily="34" charset="0"/>
              </a:rPr>
              <a:t>Slide credit: </a:t>
            </a:r>
            <a:r>
              <a:rPr lang="en-US" dirty="0">
                <a:solidFill>
                  <a:schemeClr val="accent1"/>
                </a:solidFill>
                <a:cs typeface="Calibri" panose="020F0502020204030204" pitchFamily="34" charset="0"/>
              </a:rPr>
              <a:t>deceraclinical.com/education </a:t>
            </a:r>
            <a:endParaRPr lang="en-US" b="0" i="1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79D0A-801E-F15B-FEE3-5883A3E5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6561A8-569F-E097-98DF-18FF121C3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Tammie L. Benzinger, MD, PhD </a:t>
            </a:r>
            <a:br>
              <a:rPr lang="en-US" dirty="0"/>
            </a:br>
            <a:r>
              <a:rPr lang="en-US" sz="2000" dirty="0"/>
              <a:t>Hugh Monroe Wilson Professor of Radiology</a:t>
            </a:r>
            <a:br>
              <a:rPr lang="en-US" sz="2000" dirty="0"/>
            </a:br>
            <a:r>
              <a:rPr lang="en-US" sz="2000" dirty="0"/>
              <a:t>Professor of Neurological Surgery</a:t>
            </a:r>
            <a:br>
              <a:rPr lang="en-US" sz="2000" dirty="0"/>
            </a:br>
            <a:r>
              <a:rPr lang="en-US" sz="2000" dirty="0"/>
              <a:t>Mallinckrodt Institute of Radiology, Neuroradiology Section</a:t>
            </a:r>
            <a:br>
              <a:rPr lang="en-US" sz="2000" dirty="0"/>
            </a:br>
            <a:r>
              <a:rPr lang="en-US" sz="2000" dirty="0"/>
              <a:t>Washington University in St Louis</a:t>
            </a:r>
            <a:br>
              <a:rPr lang="en-US" sz="2000" dirty="0"/>
            </a:br>
            <a:r>
              <a:rPr lang="en-US" sz="2000" dirty="0"/>
              <a:t>St Louis, Missouri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Tammie L. Benzinger, MD, PhD:</a:t>
            </a:r>
            <a:r>
              <a:rPr lang="en-US" sz="1800" dirty="0"/>
              <a:t> </a:t>
            </a:r>
            <a:r>
              <a:rPr lang="en-US" sz="1800" i="1" dirty="0"/>
              <a:t>consultant/advisor/speaker: </a:t>
            </a:r>
            <a:r>
              <a:rPr lang="en-US" sz="1800" dirty="0"/>
              <a:t>Bristol Myers Squibb, Lilly (Avid Radiopharmaceuticals); </a:t>
            </a:r>
            <a:r>
              <a:rPr lang="en-US" sz="1800" i="1" dirty="0"/>
              <a:t>researcher: </a:t>
            </a:r>
            <a:r>
              <a:rPr lang="en-US" sz="1800" dirty="0"/>
              <a:t>Hyperfine, Lantheus (LMI, Cerveau), Lilly (Avid Radiopharmaceuticals); </a:t>
            </a:r>
            <a:r>
              <a:rPr lang="en-US" sz="1800" i="1" dirty="0"/>
              <a:t>other financial or material support: </a:t>
            </a:r>
            <a:r>
              <a:rPr lang="en-US" sz="1800" dirty="0"/>
              <a:t>Janssen, Siemens.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A18ADB-061D-1D28-DBF3-5A1CE11E606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Karl-Olof Lövblad, MD</a:t>
            </a:r>
            <a:br>
              <a:rPr lang="en-US" altLang="en-US" dirty="0"/>
            </a:br>
            <a:r>
              <a:rPr lang="en-US" altLang="en-US" sz="2000" dirty="0"/>
              <a:t>Full Professor and Head of Division</a:t>
            </a:r>
            <a:br>
              <a:rPr lang="en-US" altLang="en-US" sz="2000" dirty="0"/>
            </a:br>
            <a:r>
              <a:rPr lang="en-US" altLang="en-US" sz="2000" dirty="0"/>
              <a:t>Division of Diagnostic and Interventional Neuroradiology</a:t>
            </a:r>
            <a:br>
              <a:rPr lang="en-US" altLang="en-US" sz="2000" dirty="0"/>
            </a:br>
            <a:r>
              <a:rPr lang="en-US" altLang="en-US" sz="2000" dirty="0"/>
              <a:t>Diagnostic Department</a:t>
            </a:r>
            <a:br>
              <a:rPr lang="en-US" altLang="en-US" sz="2000" dirty="0"/>
            </a:br>
            <a:r>
              <a:rPr lang="en-US" altLang="en-US" sz="2000" dirty="0"/>
              <a:t>Geneva University Hospitals</a:t>
            </a:r>
            <a:br>
              <a:rPr lang="en-US" altLang="en-US" sz="2000" dirty="0"/>
            </a:br>
            <a:r>
              <a:rPr lang="en-US" altLang="en-US" sz="2000" dirty="0"/>
              <a:t>Geneva, Switzerland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/>
                </a:solidFill>
              </a:rPr>
              <a:t>Karl-Olof Lövblad, MD:</a:t>
            </a:r>
            <a:br>
              <a:rPr lang="en-US" sz="1800" b="1" dirty="0">
                <a:solidFill>
                  <a:schemeClr val="accent1"/>
                </a:solidFill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consultant/advisor/speaker: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Biogen, Lilly.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171" name="Rectangle 15">
            <a:extLst>
              <a:ext uri="{FF2B5EF4-FFF2-40B4-BE49-F238E27FC236}">
                <a16:creationId xmlns:a16="http://schemas.microsoft.com/office/drawing/2014/main" id="{33B368E8-DB5E-3C46-82AD-3B3F7EB327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Faculty and Disclosures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24D263-559B-FE3C-E7C3-A053CD9407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8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A4C2-CE1C-02E4-DE72-2976BEDC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AB18E-0C5D-1803-668A-F446C6233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Interpret ARIA-related imaging findings using validated grading scales in simulated case scenarios in alignment with current expert recommendations</a:t>
            </a:r>
          </a:p>
          <a:p>
            <a:r>
              <a:rPr lang="en-US" dirty="0"/>
              <a:t>Implement evidence-based MRI protocols for ARIA monitoring in patients receiving ATT</a:t>
            </a:r>
          </a:p>
          <a:p>
            <a:r>
              <a:rPr lang="en-US" dirty="0"/>
              <a:t>Demonstrate proficiency in documenting ARIA findings using standardized reporting templates</a:t>
            </a:r>
          </a:p>
          <a:p>
            <a:r>
              <a:rPr lang="en-US" dirty="0"/>
              <a:t>Collaborate with referring clinicians to effectively share actionable imaging insights for ARIA management</a:t>
            </a:r>
          </a:p>
        </p:txBody>
      </p:sp>
    </p:spTree>
    <p:extLst>
      <p:ext uri="{BB962C8B-B14F-4D97-AF65-F5344CB8AC3E}">
        <p14:creationId xmlns:p14="http://schemas.microsoft.com/office/powerpoint/2010/main" val="335323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09267-D6F8-94C9-EBDD-D4315CF2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and US Guidelines</a:t>
            </a:r>
          </a:p>
        </p:txBody>
      </p:sp>
    </p:spTree>
    <p:extLst>
      <p:ext uri="{BB962C8B-B14F-4D97-AF65-F5344CB8AC3E}">
        <p14:creationId xmlns:p14="http://schemas.microsoft.com/office/powerpoint/2010/main" val="2169890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C28A38D-1A0F-62BB-4241-3247E4857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AE associated with amyloid-targeting therapies for Alzheimer’s disease (lecanemab, donanemab)</a:t>
            </a:r>
          </a:p>
          <a:p>
            <a:r>
              <a:rPr lang="en-US" sz="1800" dirty="0"/>
              <a:t>Related to accumulation of vascular amyloid</a:t>
            </a:r>
          </a:p>
          <a:p>
            <a:endParaRPr lang="en-US" sz="1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BC7E6A-3749-60D9-42C2-80AA9CA8D07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1800" dirty="0">
                <a:solidFill>
                  <a:schemeClr val="bg2"/>
                </a:solidFill>
              </a:rPr>
              <a:t>Predictors:</a:t>
            </a:r>
          </a:p>
          <a:p>
            <a:pPr marL="573088" lvl="2" indent="-292100">
              <a:spcBef>
                <a:spcPts val="0"/>
              </a:spcBef>
              <a:buSzPct val="100000"/>
              <a:defRPr/>
            </a:pPr>
            <a:r>
              <a:rPr lang="en-US" sz="1800" dirty="0">
                <a:solidFill>
                  <a:schemeClr val="bg2"/>
                </a:solidFill>
              </a:rPr>
              <a:t>APOE genotype (E4/E4 &gt; E4/E3 &gt; E3/E3)</a:t>
            </a:r>
          </a:p>
          <a:p>
            <a:pPr marL="573088" lvl="2" indent="-292100">
              <a:spcBef>
                <a:spcPts val="0"/>
              </a:spcBef>
              <a:buSzPct val="100000"/>
              <a:defRPr/>
            </a:pPr>
            <a:r>
              <a:rPr lang="en-US" sz="1800" dirty="0">
                <a:solidFill>
                  <a:schemeClr val="bg2"/>
                </a:solidFill>
              </a:rPr>
              <a:t>Evidence of prior bleeds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1800" dirty="0">
                <a:solidFill>
                  <a:schemeClr val="bg2"/>
                </a:solidFill>
              </a:rPr>
              <a:t>Symptoms: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Headache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Confusion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Visual changes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Dizziness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Nausea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Gait difficulty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1800" dirty="0">
                <a:solidFill>
                  <a:schemeClr val="bg2"/>
                </a:solidFill>
              </a:rPr>
              <a:t>Serious ARIA can lead to: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Seizures, including status epilepticus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Encephalopathy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Focal neurological deficits</a:t>
            </a:r>
          </a:p>
          <a:p>
            <a:pPr marL="633413" lvl="1" indent="-3524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Death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490792-2797-6FAF-5F23-CD02DB0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Amyloid-Related Imaging Abnormalities (ARIA)?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186BC4-F8E4-A8CA-DC52-1B95C3DC8E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Hampel. Brain. 2023;146:4414.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D61BB-BD2E-4A62-2F61-FB6FB3D9D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139" y="3404925"/>
            <a:ext cx="1876259" cy="22528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30C12F-8667-59D3-1E4B-199A0D4A7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9928" y="3415666"/>
            <a:ext cx="2203257" cy="2252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A1A957-EE0D-64E8-C565-6A397BFC02BC}"/>
              </a:ext>
            </a:extLst>
          </p:cNvPr>
          <p:cNvSpPr txBox="1"/>
          <p:nvPr/>
        </p:nvSpPr>
        <p:spPr>
          <a:xfrm>
            <a:off x="506685" y="2818484"/>
            <a:ext cx="2289211" cy="5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90000"/>
              </a:lnSpc>
            </a:pPr>
            <a:r>
              <a:rPr lang="en-US" sz="1800" b="1" dirty="0">
                <a:solidFill>
                  <a:schemeClr val="accent1"/>
                </a:solidFill>
              </a:rPr>
              <a:t>ARIA-E: </a:t>
            </a:r>
            <a:br>
              <a:rPr lang="en-US" sz="1800" b="1" dirty="0">
                <a:solidFill>
                  <a:schemeClr val="accent1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>edema/effusion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D76544-FFDA-8146-A1BA-6EADD20A13A4}"/>
              </a:ext>
            </a:extLst>
          </p:cNvPr>
          <p:cNvSpPr txBox="1"/>
          <p:nvPr/>
        </p:nvSpPr>
        <p:spPr>
          <a:xfrm>
            <a:off x="3021904" y="2818484"/>
            <a:ext cx="2999983" cy="593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lnSpc>
                <a:spcPct val="90000"/>
              </a:lnSpc>
            </a:pPr>
            <a:r>
              <a:rPr lang="en-US" sz="1800" b="1" dirty="0">
                <a:solidFill>
                  <a:schemeClr val="accent1"/>
                </a:solidFill>
              </a:rPr>
              <a:t>ARIA-H: </a:t>
            </a:r>
            <a:br>
              <a:rPr lang="en-US" sz="1800" b="1" dirty="0">
                <a:solidFill>
                  <a:schemeClr val="accent1"/>
                </a:solidFill>
              </a:rPr>
            </a:br>
            <a:r>
              <a:rPr lang="en-US" sz="1800" dirty="0">
                <a:solidFill>
                  <a:schemeClr val="tx2"/>
                </a:solidFill>
              </a:rPr>
              <a:t>hemorrhage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E69A41-1B79-3785-406C-6304707EC2A5}"/>
              </a:ext>
            </a:extLst>
          </p:cNvPr>
          <p:cNvSpPr txBox="1"/>
          <p:nvPr/>
        </p:nvSpPr>
        <p:spPr>
          <a:xfrm>
            <a:off x="2859452" y="5790085"/>
            <a:ext cx="33248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spcBef>
                <a:spcPts val="1200"/>
              </a:spcBef>
            </a:pPr>
            <a:r>
              <a:rPr lang="en-US" sz="1600" dirty="0">
                <a:solidFill>
                  <a:schemeClr val="tx2"/>
                </a:solidFill>
              </a:rPr>
              <a:t>includes micro- &amp; macro- hemorrhage and siderosis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C4D63F9-4775-BE9B-9287-7BCA9A6F4926}"/>
              </a:ext>
            </a:extLst>
          </p:cNvPr>
          <p:cNvSpPr/>
          <p:nvPr/>
        </p:nvSpPr>
        <p:spPr>
          <a:xfrm>
            <a:off x="9358003" y="2934999"/>
            <a:ext cx="2131863" cy="14012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Most often asymptomatic! </a:t>
            </a:r>
          </a:p>
        </p:txBody>
      </p:sp>
    </p:spTree>
    <p:extLst>
      <p:ext uri="{BB962C8B-B14F-4D97-AF65-F5344CB8AC3E}">
        <p14:creationId xmlns:p14="http://schemas.microsoft.com/office/powerpoint/2010/main" val="3206941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4D429-1B4F-D2CF-82E1-E1091482F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58D55C26-1E7C-A63C-AC0A-350FFE5142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896693" y="1326029"/>
            <a:ext cx="4387033" cy="4754880"/>
          </a:xfrm>
        </p:spPr>
        <p:txBody>
          <a:bodyPr/>
          <a:lstStyle/>
          <a:p>
            <a:r>
              <a:rPr lang="en-US" dirty="0"/>
              <a:t>However…</a:t>
            </a:r>
          </a:p>
          <a:p>
            <a:r>
              <a:rPr lang="en-US" dirty="0"/>
              <a:t>Clinical trial data found </a:t>
            </a:r>
            <a:r>
              <a:rPr lang="en-US" b="1" dirty="0">
                <a:solidFill>
                  <a:schemeClr val="accent1"/>
                </a:solidFill>
              </a:rPr>
              <a:t>approximately 20% </a:t>
            </a:r>
            <a:r>
              <a:rPr lang="en-US" dirty="0"/>
              <a:t>of patients developed asymptomatic ARIA on treatment</a:t>
            </a:r>
          </a:p>
          <a:p>
            <a:r>
              <a:rPr lang="en-US" dirty="0"/>
              <a:t>If you are not detecting ARIA in routine monitoring, you are missing them!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B3BC8A-62D5-81F2-5BD8-57ED70DE1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ALZ-NET Real-world ARIA Rates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4683AF-E09A-ABDC-EDCA-3D9E7B9814CF}"/>
              </a:ext>
            </a:extLst>
          </p:cNvPr>
          <p:cNvSpPr txBox="1"/>
          <p:nvPr/>
        </p:nvSpPr>
        <p:spPr>
          <a:xfrm>
            <a:off x="540871" y="1490257"/>
            <a:ext cx="5172475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Patients Treated with ATT (N = 608)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A8A19D-2F4D-E50B-7400-A3AFECBA5690}"/>
              </a:ext>
            </a:extLst>
          </p:cNvPr>
          <p:cNvGrpSpPr/>
          <p:nvPr/>
        </p:nvGrpSpPr>
        <p:grpSpPr>
          <a:xfrm>
            <a:off x="335570" y="1033451"/>
            <a:ext cx="6599113" cy="5938019"/>
            <a:chOff x="1233613" y="1115829"/>
            <a:chExt cx="6599113" cy="59380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29E112-5077-85CF-618A-4A91E3808493}"/>
                </a:ext>
              </a:extLst>
            </p:cNvPr>
            <p:cNvSpPr txBox="1"/>
            <p:nvPr/>
          </p:nvSpPr>
          <p:spPr>
            <a:xfrm>
              <a:off x="5728598" y="3405539"/>
              <a:ext cx="1698172" cy="38030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ARIA-E</a:t>
              </a:r>
              <a:br>
                <a:rPr lang="en-US" sz="1600" dirty="0">
                  <a:solidFill>
                    <a:schemeClr val="tx2"/>
                  </a:solidFill>
                </a:rPr>
              </a:br>
              <a:r>
                <a:rPr lang="en-US" sz="1600" dirty="0">
                  <a:solidFill>
                    <a:schemeClr val="tx2"/>
                  </a:solidFill>
                </a:rPr>
                <a:t>6.6%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75C9328-40EF-3695-215F-7E5608D1951F}"/>
                </a:ext>
              </a:extLst>
            </p:cNvPr>
            <p:cNvSpPr txBox="1"/>
            <p:nvPr/>
          </p:nvSpPr>
          <p:spPr>
            <a:xfrm>
              <a:off x="5728598" y="4014341"/>
              <a:ext cx="1698172" cy="38030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ARIA-H (SS)</a:t>
              </a:r>
              <a:br>
                <a:rPr lang="en-US" sz="1600" dirty="0">
                  <a:solidFill>
                    <a:schemeClr val="tx2"/>
                  </a:solidFill>
                </a:rPr>
              </a:br>
              <a:r>
                <a:rPr lang="en-US" sz="1600" dirty="0">
                  <a:solidFill>
                    <a:schemeClr val="tx2"/>
                  </a:solidFill>
                </a:rPr>
                <a:t>0.8%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73AA6F-10B6-C756-3FEA-F70D05714F5E}"/>
                </a:ext>
              </a:extLst>
            </p:cNvPr>
            <p:cNvSpPr txBox="1"/>
            <p:nvPr/>
          </p:nvSpPr>
          <p:spPr>
            <a:xfrm>
              <a:off x="5322643" y="4742789"/>
              <a:ext cx="2510083" cy="38030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ARIA-H (microhemorrhage)</a:t>
              </a:r>
              <a:br>
                <a:rPr lang="en-US" sz="1600" dirty="0">
                  <a:solidFill>
                    <a:schemeClr val="tx2"/>
                  </a:solidFill>
                </a:rPr>
              </a:br>
              <a:r>
                <a:rPr lang="en-US" sz="1600" dirty="0">
                  <a:solidFill>
                    <a:schemeClr val="tx2"/>
                  </a:solidFill>
                </a:rPr>
                <a:t>4.8%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9810C1E-641D-7721-031B-CEAEFCDF5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756391">
              <a:off x="389243" y="1960199"/>
              <a:ext cx="5938019" cy="4249280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E9E790-CE9F-D2D7-EF1A-C09789D727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59208" y="3752662"/>
              <a:ext cx="75003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896127A-8AF2-FA85-7DDF-9C79D41BED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9208" y="4200742"/>
              <a:ext cx="593476" cy="159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762A5FE-644C-0E06-C024-30599E20561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5822" y="4565662"/>
              <a:ext cx="793424" cy="3035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625135B-BFCF-50AD-E5A7-13C68D4DA6E6}"/>
              </a:ext>
            </a:extLst>
          </p:cNvPr>
          <p:cNvSpPr txBox="1"/>
          <p:nvPr/>
        </p:nvSpPr>
        <p:spPr>
          <a:xfrm>
            <a:off x="4338611" y="2360124"/>
            <a:ext cx="2510082" cy="3749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Total ARIA ~12%</a:t>
            </a:r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D3116D3F-95E8-5091-05F7-4E84747C5DCC}"/>
              </a:ext>
            </a:extLst>
          </p:cNvPr>
          <p:cNvSpPr/>
          <p:nvPr/>
        </p:nvSpPr>
        <p:spPr>
          <a:xfrm rot="16200000">
            <a:off x="5471418" y="2211756"/>
            <a:ext cx="369272" cy="169817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CB13008-4A83-6FE9-07F2-D3FBA6870D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Rafii. CTAD 2025. Symposium 3. Lecanemab PI. Donanemab PI. </a:t>
            </a:r>
          </a:p>
        </p:txBody>
      </p:sp>
    </p:spTree>
    <p:extLst>
      <p:ext uri="{BB962C8B-B14F-4D97-AF65-F5344CB8AC3E}">
        <p14:creationId xmlns:p14="http://schemas.microsoft.com/office/powerpoint/2010/main" val="2344701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64E9-9902-B146-EAF9-81E09D39C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Right 11">
            <a:extLst>
              <a:ext uri="{FF2B5EF4-FFF2-40B4-BE49-F238E27FC236}">
                <a16:creationId xmlns:a16="http://schemas.microsoft.com/office/drawing/2014/main" id="{C81EEE38-3033-8BFF-5B65-18B6B042C2C4}"/>
              </a:ext>
            </a:extLst>
          </p:cNvPr>
          <p:cNvSpPr/>
          <p:nvPr/>
        </p:nvSpPr>
        <p:spPr>
          <a:xfrm>
            <a:off x="659908" y="3618271"/>
            <a:ext cx="11080988" cy="682478"/>
          </a:xfrm>
          <a:prstGeom prst="rightArrow">
            <a:avLst/>
          </a:prstGeom>
          <a:solidFill>
            <a:schemeClr val="accent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6558556-3C1D-2E19-5361-5523ECE22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394430"/>
            <a:ext cx="11740260" cy="7755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MRI Monitoring Schedule for ATTs</a:t>
            </a:r>
            <a:br>
              <a:rPr lang="en-US" dirty="0"/>
            </a:br>
            <a:r>
              <a:rPr lang="en-US" sz="2400" i="1" dirty="0"/>
              <a:t>US Appropriate Use Recommendations and Product Labels</a:t>
            </a:r>
            <a:endParaRPr lang="en-US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3EA157-FFAE-E118-D510-6FFB9533BA8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Rabinovici. J Prev Alzheimers Dis. 2025;12:10015. Cummings. </a:t>
            </a:r>
            <a:r>
              <a:rPr lang="sv-SE" dirty="0"/>
              <a:t>J Prev Alzheimers Dis. 2023;10:362.</a:t>
            </a:r>
            <a:r>
              <a:rPr lang="en-US" dirty="0"/>
              <a:t> 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8F86C86-5194-2A76-74E0-68BA06C2A198}"/>
              </a:ext>
            </a:extLst>
          </p:cNvPr>
          <p:cNvSpPr/>
          <p:nvPr/>
        </p:nvSpPr>
        <p:spPr>
          <a:xfrm>
            <a:off x="659908" y="1605871"/>
            <a:ext cx="10251932" cy="682478"/>
          </a:xfrm>
          <a:prstGeom prst="rightArrow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981F59D8-0A24-276A-12FD-A026A40B92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7581478"/>
              </p:ext>
            </p:extLst>
          </p:nvPr>
        </p:nvGraphicFramePr>
        <p:xfrm>
          <a:off x="659908" y="1803203"/>
          <a:ext cx="953193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2">
                  <a:extLst>
                    <a:ext uri="{9D8B030D-6E8A-4147-A177-3AD203B41FA5}">
                      <a16:colId xmlns:a16="http://schemas.microsoft.com/office/drawing/2014/main" val="1244072226"/>
                    </a:ext>
                  </a:extLst>
                </a:gridCol>
                <a:gridCol w="1042294">
                  <a:extLst>
                    <a:ext uri="{9D8B030D-6E8A-4147-A177-3AD203B41FA5}">
                      <a16:colId xmlns:a16="http://schemas.microsoft.com/office/drawing/2014/main" val="2829822372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3738439668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72916329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601366409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41057627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475852020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2129773382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2841784800"/>
                    </a:ext>
                  </a:extLst>
                </a:gridCol>
                <a:gridCol w="953193">
                  <a:extLst>
                    <a:ext uri="{9D8B030D-6E8A-4147-A177-3AD203B41FA5}">
                      <a16:colId xmlns:a16="http://schemas.microsoft.com/office/drawing/2014/main" val="4006660472"/>
                    </a:ext>
                  </a:extLst>
                </a:gridCol>
              </a:tblGrid>
              <a:tr h="18950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Mo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8-11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073036"/>
                  </a:ext>
                </a:extLst>
              </a:tr>
              <a:tr h="322150">
                <a:tc>
                  <a:txBody>
                    <a:bodyPr/>
                    <a:lstStyle/>
                    <a:p>
                      <a:r>
                        <a:rPr lang="en-US" sz="1600" dirty="0"/>
                        <a:t>Tx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350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mg</a:t>
                      </a:r>
                      <a:r>
                        <a:rPr lang="en-US" sz="1600" baseline="30000" dirty="0"/>
                        <a:t>†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700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1050 mg</a:t>
                      </a:r>
                      <a:r>
                        <a:rPr lang="en-US" sz="1600" baseline="30000" dirty="0"/>
                        <a:t>†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1400 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1400 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1400 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1400 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1400 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1400 mg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8030386"/>
                  </a:ext>
                </a:extLst>
              </a:tr>
              <a:tr h="454800">
                <a:tc>
                  <a:txBody>
                    <a:bodyPr/>
                    <a:lstStyle/>
                    <a:p>
                      <a:r>
                        <a:rPr lang="en-US" sz="1600" dirty="0"/>
                        <a:t>MRI*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Within past 1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Prior to 2</a:t>
                      </a:r>
                      <a:r>
                        <a:rPr lang="en-US" sz="1600" baseline="0" dirty="0"/>
                        <a:t>nd</a:t>
                      </a:r>
                      <a:r>
                        <a:rPr lang="en-US" sz="1600" dirty="0"/>
                        <a:t> tx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Prior to 3rd tx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Prior to 4th tx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Prior to </a:t>
                      </a:r>
                      <a:r>
                        <a:rPr lang="en-US" sz="1600" baseline="0" dirty="0"/>
                        <a:t>7th</a:t>
                      </a:r>
                      <a:r>
                        <a:rPr lang="en-US" sz="1600" dirty="0"/>
                        <a:t> tx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Selected pts</a:t>
                      </a: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3458839"/>
                  </a:ext>
                </a:extLst>
              </a:tr>
            </a:tbl>
          </a:graphicData>
        </a:graphic>
      </p:graphicFrame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3CEE3905-6521-3517-42B8-A0BD801D835F}"/>
              </a:ext>
            </a:extLst>
          </p:cNvPr>
          <p:cNvSpPr txBox="1">
            <a:spLocks/>
          </p:cNvSpPr>
          <p:nvPr/>
        </p:nvSpPr>
        <p:spPr>
          <a:xfrm>
            <a:off x="659908" y="5511849"/>
            <a:ext cx="8301212" cy="6629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FontTx/>
              <a:buNone/>
            </a:pPr>
            <a:r>
              <a:rPr lang="en-US" sz="2000" dirty="0"/>
              <a:t>*Perform additional MRI if ARIA symptoms occur at any time.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C08D8C54-AF3B-FC46-EF7B-6ECEEF7AEAD7}"/>
              </a:ext>
            </a:extLst>
          </p:cNvPr>
          <p:cNvSpPr txBox="1">
            <a:spLocks/>
          </p:cNvSpPr>
          <p:nvPr/>
        </p:nvSpPr>
        <p:spPr>
          <a:xfrm>
            <a:off x="1723388" y="6195082"/>
            <a:ext cx="8054596" cy="197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None/>
            </a:pPr>
            <a:r>
              <a:rPr lang="en-US" sz="1050" baseline="30000" dirty="0"/>
              <a:t>†</a:t>
            </a:r>
            <a:r>
              <a:rPr lang="en-US" sz="1050" dirty="0"/>
              <a:t>Pivotal trials used 700 mg at tx 1 and 3; label update in 2025 to titrated dosing schedule associated with reduced ARIA.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CD289D21-4A88-3B93-BFD9-38924EAF7E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372108"/>
              </p:ext>
            </p:extLst>
          </p:nvPr>
        </p:nvGraphicFramePr>
        <p:xfrm>
          <a:off x="659908" y="3800273"/>
          <a:ext cx="10460736" cy="1493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38390">
                  <a:extLst>
                    <a:ext uri="{9D8B030D-6E8A-4147-A177-3AD203B41FA5}">
                      <a16:colId xmlns:a16="http://schemas.microsoft.com/office/drawing/2014/main" val="1244072226"/>
                    </a:ext>
                  </a:extLst>
                </a:gridCol>
                <a:gridCol w="1063562">
                  <a:extLst>
                    <a:ext uri="{9D8B030D-6E8A-4147-A177-3AD203B41FA5}">
                      <a16:colId xmlns:a16="http://schemas.microsoft.com/office/drawing/2014/main" val="2829822372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3738439668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72916329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601366409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41057627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475852020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129773382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841784800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4006660472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3307229157"/>
                    </a:ext>
                  </a:extLst>
                </a:gridCol>
              </a:tblGrid>
              <a:tr h="15170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Wk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28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52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073036"/>
                  </a:ext>
                </a:extLst>
              </a:tr>
              <a:tr h="211968">
                <a:tc>
                  <a:txBody>
                    <a:bodyPr/>
                    <a:lstStyle/>
                    <a:p>
                      <a:r>
                        <a:rPr lang="en-US" sz="1600" dirty="0"/>
                        <a:t>Tx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 mg/kg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10 mg/kg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8030386"/>
                  </a:ext>
                </a:extLst>
              </a:tr>
              <a:tr h="299248">
                <a:tc>
                  <a:txBody>
                    <a:bodyPr/>
                    <a:lstStyle/>
                    <a:p>
                      <a:r>
                        <a:rPr lang="en-US" sz="1600" dirty="0"/>
                        <a:t>MRI*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Within past 1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--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--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Prior to 5th tx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--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Prior to 7th tx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--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</a:rPr>
                        <a:t>Prior to 14th tx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Selected pts</a:t>
                      </a:r>
                    </a:p>
                  </a:txBody>
                  <a:tcPr marL="0" marR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345883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62C8A10-FBE5-2210-19CF-200E5EF05265}"/>
              </a:ext>
            </a:extLst>
          </p:cNvPr>
          <p:cNvSpPr txBox="1"/>
          <p:nvPr/>
        </p:nvSpPr>
        <p:spPr>
          <a:xfrm>
            <a:off x="659908" y="1391743"/>
            <a:ext cx="2342936" cy="3759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Donanemab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CB8BB2-E5CA-98D2-6F22-763A16E55994}"/>
              </a:ext>
            </a:extLst>
          </p:cNvPr>
          <p:cNvSpPr txBox="1"/>
          <p:nvPr/>
        </p:nvSpPr>
        <p:spPr>
          <a:xfrm>
            <a:off x="659908" y="3395982"/>
            <a:ext cx="2342936" cy="3759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Lecanemab</a:t>
            </a:r>
          </a:p>
        </p:txBody>
      </p:sp>
    </p:spTree>
    <p:extLst>
      <p:ext uri="{BB962C8B-B14F-4D97-AF65-F5344CB8AC3E}">
        <p14:creationId xmlns:p14="http://schemas.microsoft.com/office/powerpoint/2010/main" val="966999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6B90D-95FD-CC01-4591-A2E9D6CF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B4F8BB-61DE-D620-7812-24D98080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322967"/>
            <a:ext cx="11740260" cy="918521"/>
          </a:xfrm>
        </p:spPr>
        <p:txBody>
          <a:bodyPr/>
          <a:lstStyle/>
          <a:p>
            <a:r>
              <a:rPr lang="en-US" dirty="0"/>
              <a:t>American Society for Neuroradiology</a:t>
            </a:r>
            <a:br>
              <a:rPr lang="en-US" dirty="0"/>
            </a:br>
            <a:r>
              <a:rPr lang="en-US" sz="2400" i="1" dirty="0"/>
              <a:t>Neuroimaging Standards For ARIA Screening and Monitoring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C5A46-BF37-6087-3C7B-1E8239D9F0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450965"/>
            <a:ext cx="5732463" cy="327025"/>
          </a:xfrm>
        </p:spPr>
        <p:txBody>
          <a:bodyPr/>
          <a:lstStyle/>
          <a:p>
            <a:r>
              <a:rPr lang="en-US" dirty="0"/>
              <a:t>Cogswell. AJNR. 2025;46:24.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2E94A8C-BB19-A543-B6DE-6EFC37C1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180604"/>
              </p:ext>
            </p:extLst>
          </p:nvPr>
        </p:nvGraphicFramePr>
        <p:xfrm>
          <a:off x="639510" y="1322534"/>
          <a:ext cx="10462102" cy="4907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698">
                  <a:extLst>
                    <a:ext uri="{9D8B030D-6E8A-4147-A177-3AD203B41FA5}">
                      <a16:colId xmlns:a16="http://schemas.microsoft.com/office/drawing/2014/main" val="245902338"/>
                    </a:ext>
                  </a:extLst>
                </a:gridCol>
                <a:gridCol w="2411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1820">
                  <a:extLst>
                    <a:ext uri="{9D8B030D-6E8A-4147-A177-3AD203B41FA5}">
                      <a16:colId xmlns:a16="http://schemas.microsoft.com/office/drawing/2014/main" val="2493931190"/>
                    </a:ext>
                  </a:extLst>
                </a:gridCol>
                <a:gridCol w="3131820">
                  <a:extLst>
                    <a:ext uri="{9D8B030D-6E8A-4147-A177-3AD203B41FA5}">
                      <a16:colId xmlns:a16="http://schemas.microsoft.com/office/drawing/2014/main" val="3606705060"/>
                    </a:ext>
                  </a:extLst>
                </a:gridCol>
              </a:tblGrid>
              <a:tr h="423872">
                <a:tc>
                  <a:txBody>
                    <a:bodyPr/>
                    <a:lstStyle/>
                    <a:p>
                      <a:endParaRPr lang="en-US" sz="1400" dirty="0"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Baseline/Enrollment Evaluation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Asymptomatic Monitoring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Symptomatic Patient on Therapy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95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Order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MRI brain dementia without IV contrast (indication: AD therapy enrollment)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MRI brain without IV contrast (indication: AD therapy monitoring)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MRI brain without (and with) IV contrast (indication: AD therapy, new symptoms)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33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Protocol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AD therapy enrollment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AD therapy monitoring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AD therapy monitoring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749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Minimum sequences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2D or 3D T2 FLAIR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GRE* ± SWI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DWI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3D T1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T2 FSE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2D or 3D T2 FLAIR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GRE* ± SWI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DWI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2D or 3D T2 FLAIR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GRE* ± SWI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DWI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± additional sequences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7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Reporting template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AD therapy enrollment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AD therapy monitoring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AD therapy monitoring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4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012793"/>
                  </a:ext>
                </a:extLst>
              </a:tr>
              <a:tr h="772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Key findings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Microhemorrhage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Siderosis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WM hyperintensities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Infarcts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ARIA-E (edema, effusion)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ARIA-H (new microhemorrhages, siderosis)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ARIA-E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ARIA-H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Other acute findings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37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Recommended communication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Standard reporting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Mild ARIA: notification required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Moderate or severe ARIA: closed loop communication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71907"/>
                  </a:ext>
                </a:extLst>
              </a:tr>
            </a:tbl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3C7F635-30E8-1398-8C86-D9BAFCE7A95C}"/>
              </a:ext>
            </a:extLst>
          </p:cNvPr>
          <p:cNvSpPr txBox="1">
            <a:spLocks/>
          </p:cNvSpPr>
          <p:nvPr/>
        </p:nvSpPr>
        <p:spPr>
          <a:xfrm>
            <a:off x="1319681" y="6310776"/>
            <a:ext cx="9101759" cy="3270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2"/>
                </a:solidFill>
              </a:rPr>
              <a:t>*GRE must be performed with an appropriate T: 3T TE = 15-20 ms, 1.5T TE = 25-35 ms.</a:t>
            </a:r>
          </a:p>
        </p:txBody>
      </p:sp>
    </p:spTree>
    <p:extLst>
      <p:ext uri="{BB962C8B-B14F-4D97-AF65-F5344CB8AC3E}">
        <p14:creationId xmlns:p14="http://schemas.microsoft.com/office/powerpoint/2010/main" val="4284785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8A802-CEED-36E5-4E94-484FB1F50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9D8F1A-CE9C-3293-C31F-A73927EA0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2499930" cy="98067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MRI conducted as routine monitoring or due to symptoms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EF97D0F-508D-833D-2FBB-1C667E9088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78368" y="1335808"/>
            <a:ext cx="3401568" cy="2333984"/>
          </a:xfrm>
        </p:spPr>
        <p:txBody>
          <a:bodyPr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/>
              <a:t>*Stop treatment if: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Any macrohemorrhage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&gt;1 area of superficial siderosis 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&gt;10 microhemorrhages since treatment initiation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&gt;2 episodes of ARIA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Radiographically severe ARIA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Serious symptoms of ARIA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Patient requires anticoagulant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0D41F3C-305A-D53C-9743-BC028E6C1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394431"/>
            <a:ext cx="11740260" cy="7755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Management of ARIA with ATTs</a:t>
            </a:r>
            <a:br>
              <a:rPr lang="en-US" dirty="0"/>
            </a:br>
            <a:r>
              <a:rPr lang="en-US" sz="2400" i="1" dirty="0"/>
              <a:t>US Appropriate Use Recommendations and Product Labels</a:t>
            </a:r>
            <a:endParaRPr lang="en-US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D6D553-EB2B-CD75-2458-00C54B30DCD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Rabinovici. J Prev Alzheimers Dis. 2025;12:10015. Cummings. </a:t>
            </a:r>
            <a:r>
              <a:rPr lang="sv-SE" dirty="0"/>
              <a:t>J Prev Alzheimers Dis. 2023;10:362.</a:t>
            </a:r>
            <a:r>
              <a:rPr lang="en-US" dirty="0"/>
              <a:t>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5DA46C4-4E98-433B-22C9-3BE338348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66" y="1335807"/>
            <a:ext cx="7549136" cy="507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278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981CC-64CB-F442-C0B8-D53D35CEC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and Monitoring MRIs</a:t>
            </a:r>
          </a:p>
        </p:txBody>
      </p:sp>
    </p:spTree>
    <p:extLst>
      <p:ext uri="{BB962C8B-B14F-4D97-AF65-F5344CB8AC3E}">
        <p14:creationId xmlns:p14="http://schemas.microsoft.com/office/powerpoint/2010/main" val="310467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E1FD-183A-6A7A-FA64-AC5172138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5864923" cy="502445"/>
          </a:xfrm>
        </p:spPr>
        <p:txBody>
          <a:bodyPr/>
          <a:lstStyle/>
          <a:p>
            <a:r>
              <a:rPr lang="en-US" sz="3200" dirty="0"/>
              <a:t>Case 1: Eligibility (Baseline)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397AC-3A33-C994-4FDC-BBDB15B96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1374757"/>
            <a:ext cx="6017322" cy="48983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83-year-old female with memory loss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Lives alone in a free-standing house; cooks; does her own shopping and laundry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Mini-Mental Status Exam (MMSE) 27/30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Clinical Dementia Rating (CDR) 0.5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endParaRPr lang="en-US" sz="1800" dirty="0">
              <a:solidFill>
                <a:schemeClr val="tx2"/>
              </a:solidFill>
            </a:endParaRP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Anticoagulants: none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Antiplatelets: none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 ApoE 3/4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endParaRPr lang="en-US" sz="1800" dirty="0">
              <a:solidFill>
                <a:schemeClr val="tx2"/>
              </a:solidFill>
            </a:endParaRP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OSH PET scan  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48DCA0C-1A74-5040-A120-0F24FEEC6D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9400" y="533400"/>
            <a:ext cx="4967777" cy="5897367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91B3697-52CE-4FDB-E232-FDB16B3DDE1E}"/>
              </a:ext>
            </a:extLst>
          </p:cNvPr>
          <p:cNvSpPr txBox="1">
            <a:spLocks/>
          </p:cNvSpPr>
          <p:nvPr/>
        </p:nvSpPr>
        <p:spPr>
          <a:xfrm>
            <a:off x="3450164" y="3429000"/>
            <a:ext cx="3278882" cy="49337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What are the key clinical eligibility factors?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F1667A6-5D8E-8690-3D39-A550043F5541}"/>
              </a:ext>
            </a:extLst>
          </p:cNvPr>
          <p:cNvSpPr txBox="1">
            <a:spLocks/>
          </p:cNvSpPr>
          <p:nvPr/>
        </p:nvSpPr>
        <p:spPr>
          <a:xfrm>
            <a:off x="3450164" y="4851034"/>
            <a:ext cx="3278882" cy="49337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Florbetapir amyloid PET: What are the findings?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EA5D81A2-78BB-CDB9-16F7-DE1D0F8DC07A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2606698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1A1F4-1D4C-D7D2-0879-22DF359CA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DAAD11B-396F-C3FB-F931-6EEEEDD1C402}"/>
              </a:ext>
            </a:extLst>
          </p:cNvPr>
          <p:cNvSpPr txBox="1">
            <a:spLocks/>
          </p:cNvSpPr>
          <p:nvPr/>
        </p:nvSpPr>
        <p:spPr>
          <a:xfrm>
            <a:off x="231077" y="616318"/>
            <a:ext cx="5864923" cy="502445"/>
          </a:xfrm>
          <a:prstGeom prst="rect">
            <a:avLst/>
          </a:prstGeom>
        </p:spPr>
        <p:txBody>
          <a:bodyPr vert="horz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/>
              <a:t>Case 1: Baseline MRI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7BF3E8-F19A-3B37-2896-86C64072E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848" y="208552"/>
            <a:ext cx="5419814" cy="59197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3568B1-4D9F-1E13-5D1F-0BE4266EE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135" y="1028700"/>
            <a:ext cx="4304149" cy="5127180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0AB2913-90C1-23E3-88C6-BAC6C8D6F209}"/>
              </a:ext>
            </a:extLst>
          </p:cNvPr>
          <p:cNvSpPr txBox="1">
            <a:spLocks/>
          </p:cNvSpPr>
          <p:nvPr/>
        </p:nvSpPr>
        <p:spPr>
          <a:xfrm>
            <a:off x="463061" y="3835491"/>
            <a:ext cx="2016431" cy="2080306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What are the key findings to report on the brain MRI?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D622C5F-7778-8637-3F36-08862A9EA276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790237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23EE6-405B-74C9-F1FA-0EB85788E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587820-D162-AE6F-4A66-23374DD35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17" y="1869783"/>
            <a:ext cx="11729721" cy="38042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10E5AB-BD95-D933-D6EC-AF8AAD6F16D1}"/>
              </a:ext>
            </a:extLst>
          </p:cNvPr>
          <p:cNvSpPr/>
          <p:nvPr/>
        </p:nvSpPr>
        <p:spPr>
          <a:xfrm>
            <a:off x="228600" y="1936790"/>
            <a:ext cx="11742738" cy="38081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68AB54-E499-1776-F512-AC797BB3A5CC}"/>
              </a:ext>
            </a:extLst>
          </p:cNvPr>
          <p:cNvSpPr txBox="1">
            <a:spLocks/>
          </p:cNvSpPr>
          <p:nvPr/>
        </p:nvSpPr>
        <p:spPr>
          <a:xfrm>
            <a:off x="231077" y="616318"/>
            <a:ext cx="5864923" cy="502445"/>
          </a:xfrm>
          <a:prstGeom prst="rect">
            <a:avLst/>
          </a:prstGeom>
        </p:spPr>
        <p:txBody>
          <a:bodyPr vert="horz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/>
              <a:t>Case 1: Baseline MRI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E2ED1C7-2079-D397-2696-394C8B55612C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62510BF-F626-979B-1CCD-8BE970D6E40B}"/>
              </a:ext>
            </a:extLst>
          </p:cNvPr>
          <p:cNvSpPr txBox="1">
            <a:spLocks/>
          </p:cNvSpPr>
          <p:nvPr/>
        </p:nvSpPr>
        <p:spPr>
          <a:xfrm>
            <a:off x="938465" y="1575768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37F5BE3-650C-0FBD-F79B-DE61709FA26F}"/>
              </a:ext>
            </a:extLst>
          </p:cNvPr>
          <p:cNvSpPr txBox="1">
            <a:spLocks/>
          </p:cNvSpPr>
          <p:nvPr/>
        </p:nvSpPr>
        <p:spPr>
          <a:xfrm>
            <a:off x="4831278" y="1575768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58D1F73-CE61-1B43-8B68-FF69650F4122}"/>
              </a:ext>
            </a:extLst>
          </p:cNvPr>
          <p:cNvSpPr txBox="1">
            <a:spLocks/>
          </p:cNvSpPr>
          <p:nvPr/>
        </p:nvSpPr>
        <p:spPr>
          <a:xfrm>
            <a:off x="8786391" y="1575768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</p:spTree>
    <p:extLst>
      <p:ext uri="{BB962C8B-B14F-4D97-AF65-F5344CB8AC3E}">
        <p14:creationId xmlns:p14="http://schemas.microsoft.com/office/powerpoint/2010/main" val="3589555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07D15-2411-1B0A-1321-FF054DA94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AB7F32-D3E1-9AB4-54BC-D36F974B4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142" y="815772"/>
            <a:ext cx="7614564" cy="5425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482CAE-3C54-6B9A-0282-AB81D1917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32A0B-618A-3DC1-7C91-1116BA0E20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1374758"/>
            <a:ext cx="3043463" cy="17801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Patient started on anti-amyloid immunotherapy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Monitoring MRI pre 7th infusion</a:t>
            </a:r>
          </a:p>
          <a:p>
            <a:endParaRPr lang="en-US" sz="240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36483DC-25EB-D7BF-0EAE-2AD809C4097E}"/>
              </a:ext>
            </a:extLst>
          </p:cNvPr>
          <p:cNvSpPr txBox="1">
            <a:spLocks/>
          </p:cNvSpPr>
          <p:nvPr/>
        </p:nvSpPr>
        <p:spPr>
          <a:xfrm>
            <a:off x="10435125" y="1880672"/>
            <a:ext cx="1756875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CURRENT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DDBD6F-D0D0-02E4-95BC-89FD0E069B31}"/>
              </a:ext>
            </a:extLst>
          </p:cNvPr>
          <p:cNvSpPr txBox="1">
            <a:spLocks/>
          </p:cNvSpPr>
          <p:nvPr/>
        </p:nvSpPr>
        <p:spPr>
          <a:xfrm>
            <a:off x="10595667" y="4864955"/>
            <a:ext cx="1435790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PRIOR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226BEA-190C-4A69-CBAF-ABBA85F07DDD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84065A1-B327-715A-7CA7-728AF3DA82F0}"/>
              </a:ext>
            </a:extLst>
          </p:cNvPr>
          <p:cNvSpPr txBox="1">
            <a:spLocks/>
          </p:cNvSpPr>
          <p:nvPr/>
        </p:nvSpPr>
        <p:spPr>
          <a:xfrm>
            <a:off x="6131220" y="330943"/>
            <a:ext cx="1900408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</p:spTree>
    <p:extLst>
      <p:ext uri="{BB962C8B-B14F-4D97-AF65-F5344CB8AC3E}">
        <p14:creationId xmlns:p14="http://schemas.microsoft.com/office/powerpoint/2010/main" val="3913554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BC4FC-688B-0592-FB1B-8416E4C3D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F44CE9-2FDE-70ED-AA51-7D9428960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142" y="815772"/>
            <a:ext cx="7614564" cy="5425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FC9337-24C2-A8B8-AE9F-BD1DB2C2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F15C1-F4A7-707E-A238-59159DAE2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1374758"/>
            <a:ext cx="3043463" cy="17801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Patient started on anti-amyloid immunotherapy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Monitoring MRI pre 7th infusion</a:t>
            </a:r>
          </a:p>
          <a:p>
            <a:endParaRPr lang="en-US" sz="240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614A39C-4D78-D661-C206-244540807766}"/>
              </a:ext>
            </a:extLst>
          </p:cNvPr>
          <p:cNvSpPr txBox="1">
            <a:spLocks/>
          </p:cNvSpPr>
          <p:nvPr/>
        </p:nvSpPr>
        <p:spPr>
          <a:xfrm>
            <a:off x="10435125" y="1880672"/>
            <a:ext cx="1756875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CURRENT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456C786-5C73-9848-E586-A16A673FCCD7}"/>
              </a:ext>
            </a:extLst>
          </p:cNvPr>
          <p:cNvSpPr txBox="1">
            <a:spLocks/>
          </p:cNvSpPr>
          <p:nvPr/>
        </p:nvSpPr>
        <p:spPr>
          <a:xfrm>
            <a:off x="10595667" y="4864955"/>
            <a:ext cx="1435790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PRIOR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2369609-5677-4E52-321D-A2CB0CF8BBEB}"/>
              </a:ext>
            </a:extLst>
          </p:cNvPr>
          <p:cNvSpPr/>
          <p:nvPr/>
        </p:nvSpPr>
        <p:spPr>
          <a:xfrm rot="2245291">
            <a:off x="3652778" y="1046193"/>
            <a:ext cx="558350" cy="35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B674B3F-03C0-4277-48F5-D5873202D06C}"/>
              </a:ext>
            </a:extLst>
          </p:cNvPr>
          <p:cNvSpPr/>
          <p:nvPr/>
        </p:nvSpPr>
        <p:spPr>
          <a:xfrm rot="18000000">
            <a:off x="8906978" y="2994713"/>
            <a:ext cx="558350" cy="35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7112E9A6-EE47-E24A-B7EB-FB54C8E1B01F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8BF4EA-10D3-B4FE-4DFE-52F2A6766380}"/>
              </a:ext>
            </a:extLst>
          </p:cNvPr>
          <p:cNvSpPr txBox="1">
            <a:spLocks/>
          </p:cNvSpPr>
          <p:nvPr/>
        </p:nvSpPr>
        <p:spPr>
          <a:xfrm>
            <a:off x="6131220" y="330943"/>
            <a:ext cx="1900408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</p:spTree>
    <p:extLst>
      <p:ext uri="{BB962C8B-B14F-4D97-AF65-F5344CB8AC3E}">
        <p14:creationId xmlns:p14="http://schemas.microsoft.com/office/powerpoint/2010/main" val="3420466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77BBE-8B8B-C0DF-BB8A-1F5C78E8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6E036-2DDD-0ACC-3B7C-800AF045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8FB6F2F-4966-5FBC-3962-161D442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5" t="4282" r="3046"/>
          <a:stretch>
            <a:fillRect/>
          </a:stretch>
        </p:blipFill>
        <p:spPr>
          <a:xfrm>
            <a:off x="1639265" y="1215512"/>
            <a:ext cx="8750908" cy="5059208"/>
          </a:xfrm>
          <a:prstGeom prst="rect">
            <a:avLst/>
          </a:prstGeom>
        </p:spPr>
      </p:pic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7CD4B039-39EC-D098-5A71-E45881620708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4C77B38-6CBE-63D8-2BAA-8AF4EBC4626A}"/>
              </a:ext>
            </a:extLst>
          </p:cNvPr>
          <p:cNvSpPr txBox="1">
            <a:spLocks/>
          </p:cNvSpPr>
          <p:nvPr/>
        </p:nvSpPr>
        <p:spPr>
          <a:xfrm>
            <a:off x="2653977" y="8304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CURRENT SWI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9490151-4582-4C46-22C2-405BC0AB5863}"/>
              </a:ext>
            </a:extLst>
          </p:cNvPr>
          <p:cNvSpPr txBox="1">
            <a:spLocks/>
          </p:cNvSpPr>
          <p:nvPr/>
        </p:nvSpPr>
        <p:spPr>
          <a:xfrm>
            <a:off x="7008580" y="8304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CURRENT SWI</a:t>
            </a:r>
          </a:p>
        </p:txBody>
      </p:sp>
    </p:spTree>
    <p:extLst>
      <p:ext uri="{BB962C8B-B14F-4D97-AF65-F5344CB8AC3E}">
        <p14:creationId xmlns:p14="http://schemas.microsoft.com/office/powerpoint/2010/main" val="3242408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2D698-8FFA-C933-D7AA-1B1F62499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9D79-8EF7-F63B-790E-8082CDF3E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6DD616-9136-52DC-6D1A-8296F756B4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4" t="3538" b="1231"/>
          <a:stretch>
            <a:fillRect/>
          </a:stretch>
        </p:blipFill>
        <p:spPr>
          <a:xfrm>
            <a:off x="1610315" y="1215507"/>
            <a:ext cx="8771766" cy="5013595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0740AED4-F8C2-09D5-A920-27E83728A8BA}"/>
              </a:ext>
            </a:extLst>
          </p:cNvPr>
          <p:cNvSpPr/>
          <p:nvPr/>
        </p:nvSpPr>
        <p:spPr>
          <a:xfrm rot="18000000">
            <a:off x="2531957" y="2604130"/>
            <a:ext cx="558350" cy="35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5F33C647-E137-8C7C-B637-89A341C835A4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/>
              <a:t>Images provided by Dr Tammie Benzinger.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5D3EDFB-4F20-67B6-843F-85C98DE63DCD}"/>
              </a:ext>
            </a:extLst>
          </p:cNvPr>
          <p:cNvSpPr txBox="1">
            <a:spLocks/>
          </p:cNvSpPr>
          <p:nvPr/>
        </p:nvSpPr>
        <p:spPr>
          <a:xfrm>
            <a:off x="2653977" y="8304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CURRENT SWI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28629FD-9C56-CF90-4FBB-C6A50D7A1147}"/>
              </a:ext>
            </a:extLst>
          </p:cNvPr>
          <p:cNvSpPr txBox="1">
            <a:spLocks/>
          </p:cNvSpPr>
          <p:nvPr/>
        </p:nvSpPr>
        <p:spPr>
          <a:xfrm>
            <a:off x="7008580" y="8304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CURRENT SWI</a:t>
            </a:r>
          </a:p>
        </p:txBody>
      </p:sp>
    </p:spTree>
    <p:extLst>
      <p:ext uri="{BB962C8B-B14F-4D97-AF65-F5344CB8AC3E}">
        <p14:creationId xmlns:p14="http://schemas.microsoft.com/office/powerpoint/2010/main" val="1333647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E5668-5803-CDD2-15F6-270D88169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2130D-2B81-DE52-6A0A-609606734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8372E6-A36F-ED7E-6CB2-09BECD634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7529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50765C6-F9BA-0BBB-EFC5-D2F2903F8488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851D63-1C68-C9CE-2E2B-42DE44CA1630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536A8-038B-A0B1-5327-9A59D3BFC3B6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</p:spTree>
    <p:extLst>
      <p:ext uri="{BB962C8B-B14F-4D97-AF65-F5344CB8AC3E}">
        <p14:creationId xmlns:p14="http://schemas.microsoft.com/office/powerpoint/2010/main" val="2086539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DE4BC-ABB2-22D3-115A-D78182177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B3F53-1AB7-7DD5-04FA-B1E6F6F5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6C5D44-9ED1-0044-562C-297C3E3D8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316674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EB5B35D-4962-E2C7-5049-716DAE3DD3C6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24DF9-22F0-863D-EF6B-74BA382D5010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4B2B4F-B538-FB86-FB8C-78E70D80BE6E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AA670C-7C3A-C84D-521A-802C320AABA0}"/>
              </a:ext>
            </a:extLst>
          </p:cNvPr>
          <p:cNvSpPr/>
          <p:nvPr/>
        </p:nvSpPr>
        <p:spPr>
          <a:xfrm>
            <a:off x="5671291" y="2021024"/>
            <a:ext cx="2942493" cy="1701376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0BA55E-2F86-7779-CFED-F7717091AF3C}"/>
              </a:ext>
            </a:extLst>
          </p:cNvPr>
          <p:cNvSpPr/>
          <p:nvPr/>
        </p:nvSpPr>
        <p:spPr>
          <a:xfrm>
            <a:off x="2809662" y="4117110"/>
            <a:ext cx="2696668" cy="662154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89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06E5A-16DE-B6F5-C74B-555649232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CF0E6-F620-4994-CE23-7EB9FE01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11116861" cy="502445"/>
          </a:xfrm>
        </p:spPr>
        <p:txBody>
          <a:bodyPr/>
          <a:lstStyle/>
          <a:p>
            <a:r>
              <a:rPr lang="en-US" sz="3200" dirty="0"/>
              <a:t>Case 1: Clinical Management of ARIA With ATTs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D0A8A3-21D6-45A0-A790-488BAEA83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365518"/>
              </p:ext>
            </p:extLst>
          </p:nvPr>
        </p:nvGraphicFramePr>
        <p:xfrm>
          <a:off x="746760" y="1876148"/>
          <a:ext cx="10698480" cy="2164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132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3083170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633589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633589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169759">
                <a:tc rowSpan="2"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Clinical Symptom Severity*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ARIA-E Severity on MRI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932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579261">
                <a:tc>
                  <a:txBody>
                    <a:bodyPr/>
                    <a:lstStyle/>
                    <a:p>
                      <a:r>
                        <a:rPr lang="en-US" sz="1600" dirty="0"/>
                        <a:t>Asymptomatic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May continue dosing at current dose and schedule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r>
                        <a:rPr lang="en-US" sz="1600" dirty="0"/>
                        <a:t>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416682">
                <a:tc>
                  <a:txBody>
                    <a:bodyPr/>
                    <a:lstStyle/>
                    <a:p>
                      <a:r>
                        <a:rPr lang="en-US" sz="1600" dirty="0"/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May continue dosing based on clinical judgment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293221">
                <a:tc>
                  <a:txBody>
                    <a:bodyPr/>
                    <a:lstStyle/>
                    <a:p>
                      <a:r>
                        <a:rPr lang="en-US" sz="1600" dirty="0"/>
                        <a:t>Moderate or 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/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endParaRPr lang="en-US" sz="1600" dirty="0"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22B922B1-F66D-603D-95FE-B7CC29EC3D92}"/>
              </a:ext>
            </a:extLst>
          </p:cNvPr>
          <p:cNvSpPr txBox="1">
            <a:spLocks/>
          </p:cNvSpPr>
          <p:nvPr/>
        </p:nvSpPr>
        <p:spPr>
          <a:xfrm>
            <a:off x="2379967" y="1449929"/>
            <a:ext cx="7540954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Dosing Recommendations for Patients With ARIA-E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61F7C7-7490-D821-8CF2-EEFFFBE1C878}"/>
              </a:ext>
            </a:extLst>
          </p:cNvPr>
          <p:cNvSpPr txBox="1"/>
          <p:nvPr/>
        </p:nvSpPr>
        <p:spPr>
          <a:xfrm>
            <a:off x="746760" y="4484138"/>
            <a:ext cx="10896600" cy="88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chemeClr val="tx2"/>
                </a:solidFill>
              </a:rPr>
              <a:t>*Mild: discomfort noticed, but no disruption of normal daily activity; Moderate: discomfort sufficient to reduce or affect normal daily activity; Severe: incapacitating, with inability to work or to perform normal daily activity.</a:t>
            </a:r>
          </a:p>
          <a:p>
            <a:pPr algn="l"/>
            <a:endParaRPr lang="en-US" sz="1400" dirty="0">
              <a:solidFill>
                <a:schemeClr val="tx2"/>
              </a:solidFill>
            </a:endParaRPr>
          </a:p>
          <a:p>
            <a:pPr algn="l"/>
            <a:r>
              <a:rPr lang="en-US" sz="1400" baseline="30000" dirty="0">
                <a:solidFill>
                  <a:schemeClr val="tx2"/>
                </a:solidFill>
              </a:rPr>
              <a:t>†</a:t>
            </a:r>
            <a:r>
              <a:rPr lang="en-US" sz="1400" dirty="0">
                <a:solidFill>
                  <a:schemeClr val="tx2"/>
                </a:solidFill>
              </a:rPr>
              <a:t>Suspend until MRI demonstrates radiographic resolution and symptoms, if present, resolve; consider a follow-up MRI to assess for resolution 2-4 months after initial identification. Resumption of dosing should be guided by clinical judgment.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D29328-E862-B5B0-9A1B-BA5248E43031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/>
              <a:t>Donanemab PI. Lecanemab PI.</a:t>
            </a:r>
          </a:p>
        </p:txBody>
      </p:sp>
    </p:spTree>
    <p:extLst>
      <p:ext uri="{BB962C8B-B14F-4D97-AF65-F5344CB8AC3E}">
        <p14:creationId xmlns:p14="http://schemas.microsoft.com/office/powerpoint/2010/main" val="202053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5EEB9-08F8-8CF9-835D-1D0ACD4B1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35B59-B35F-536A-DE45-8A7BB659E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11116861" cy="502445"/>
          </a:xfrm>
        </p:spPr>
        <p:txBody>
          <a:bodyPr/>
          <a:lstStyle/>
          <a:p>
            <a:r>
              <a:rPr lang="en-US" sz="3200" dirty="0"/>
              <a:t>Case 1: Clinical Management of ARIA With ATTs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889E4F2-9B15-AADA-4F0E-FC195F782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943843"/>
              </p:ext>
            </p:extLst>
          </p:nvPr>
        </p:nvGraphicFramePr>
        <p:xfrm>
          <a:off x="746760" y="1876148"/>
          <a:ext cx="10698480" cy="166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8132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3083170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633589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633589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169759">
                <a:tc rowSpan="2"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Clinical Symptom Severity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ARIA-H Severity on MRI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932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579261">
                <a:tc>
                  <a:txBody>
                    <a:bodyPr/>
                    <a:lstStyle/>
                    <a:p>
                      <a:r>
                        <a:rPr lang="en-US" sz="1600" dirty="0"/>
                        <a:t>Asymptomatic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May continue dosing at current dose and schedule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Suspend dosing</a:t>
                      </a:r>
                      <a:r>
                        <a:rPr lang="en-US" sz="1600" baseline="0" dirty="0"/>
                        <a:t>*</a:t>
                      </a:r>
                      <a:r>
                        <a:rPr lang="en-US" sz="1600" dirty="0"/>
                        <a:t>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416682">
                <a:tc>
                  <a:txBody>
                    <a:bodyPr/>
                    <a:lstStyle/>
                    <a:p>
                      <a:r>
                        <a:rPr lang="en-US" sz="1600" dirty="0"/>
                        <a:t>Symptomatic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Suspend dosing</a:t>
                      </a:r>
                      <a:r>
                        <a:rPr lang="en-US" sz="1600" baseline="0" dirty="0"/>
                        <a:t>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Suspend dosing</a:t>
                      </a:r>
                      <a:r>
                        <a:rPr lang="en-US" sz="1600" baseline="0" dirty="0"/>
                        <a:t>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+mn-cs"/>
                        </a:rPr>
                        <a:t>Suspend dosing</a:t>
                      </a:r>
                      <a:r>
                        <a:rPr lang="en-US" sz="1600" baseline="30000" dirty="0"/>
                        <a:t>†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1B388B0-4A05-720C-9D2D-6F80A9027182}"/>
              </a:ext>
            </a:extLst>
          </p:cNvPr>
          <p:cNvSpPr txBox="1">
            <a:spLocks/>
          </p:cNvSpPr>
          <p:nvPr/>
        </p:nvSpPr>
        <p:spPr>
          <a:xfrm>
            <a:off x="2379967" y="1449929"/>
            <a:ext cx="7540954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Dosing Recommendations for Patients With ARIA-H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3984D7-7C65-4C33-551A-B4A39F8FBE4C}"/>
              </a:ext>
            </a:extLst>
          </p:cNvPr>
          <p:cNvSpPr txBox="1"/>
          <p:nvPr/>
        </p:nvSpPr>
        <p:spPr>
          <a:xfrm>
            <a:off x="746760" y="4001324"/>
            <a:ext cx="10698480" cy="88539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chemeClr val="tx2"/>
                </a:solidFill>
              </a:rPr>
              <a:t>*Suspend until MRI demonstrates radiographic stabilization and symptoms, if present, resolve; resumption of dosing should be guided by clinical judgment; consider a follow-up MRI to assess for stabilization 2-4 months after initial identification.</a:t>
            </a:r>
          </a:p>
          <a:p>
            <a:pPr algn="l"/>
            <a:endParaRPr lang="en-US" sz="1400" dirty="0">
              <a:solidFill>
                <a:schemeClr val="tx2"/>
              </a:solidFill>
            </a:endParaRPr>
          </a:p>
          <a:p>
            <a:r>
              <a:rPr lang="en-US" sz="1400" baseline="30000" dirty="0">
                <a:solidFill>
                  <a:schemeClr val="tx2"/>
                </a:solidFill>
              </a:rPr>
              <a:t>†</a:t>
            </a:r>
            <a:r>
              <a:rPr lang="en-US" sz="1400" dirty="0">
                <a:solidFill>
                  <a:schemeClr val="tx2"/>
                </a:solidFill>
              </a:rPr>
              <a:t>Suspend until MRI demonstrates radiographic stabilization and symptoms, if present, resolve. Use clinical judgment when considering whether to continue treatment or permanently discontinue donanemab.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8DC96E-F973-B045-3129-597999674BCE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dirty="0"/>
              <a:t>Donanemab PI. Lecanemab PI.</a:t>
            </a:r>
          </a:p>
        </p:txBody>
      </p:sp>
    </p:spTree>
    <p:extLst>
      <p:ext uri="{BB962C8B-B14F-4D97-AF65-F5344CB8AC3E}">
        <p14:creationId xmlns:p14="http://schemas.microsoft.com/office/powerpoint/2010/main" val="2209931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990DC-DAC8-956C-06A8-D153A92D3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17406"/>
            <a:ext cx="11740260" cy="502445"/>
          </a:xfrm>
        </p:spPr>
        <p:txBody>
          <a:bodyPr/>
          <a:lstStyle/>
          <a:p>
            <a:r>
              <a:rPr lang="en-US" dirty="0"/>
              <a:t>Case 1: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B6C3C-224D-71C6-641E-6554AA184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Each copy of the ApoE4 allele increases risk of ARIA (likelihood of underlying CAA)</a:t>
            </a: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Even if the findings look “bad” we need to use the standardized grading scale </a:t>
            </a:r>
            <a:b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000" dirty="0"/>
              <a:t>Any time ARIA is new or worsening, we need to call the team so they can reassess symptoms and potentially pause therapy</a:t>
            </a:r>
          </a:p>
          <a:p>
            <a:r>
              <a:rPr lang="en-US" sz="2000" dirty="0"/>
              <a:t>We should include in our reports the recommendation to continue monitoring MRIs until ARIA-E has completely resolved and ARIA-H has stabilized</a:t>
            </a:r>
          </a:p>
          <a:p>
            <a:r>
              <a:rPr lang="en-US" sz="2000" dirty="0"/>
              <a:t>Symptoms for this patient: None</a:t>
            </a:r>
          </a:p>
          <a:p>
            <a:r>
              <a:rPr lang="en-US" sz="2000" dirty="0"/>
              <a:t>Management: Infusions on hold, will get monthly MRIs</a:t>
            </a:r>
          </a:p>
        </p:txBody>
      </p:sp>
    </p:spTree>
    <p:extLst>
      <p:ext uri="{BB962C8B-B14F-4D97-AF65-F5344CB8AC3E}">
        <p14:creationId xmlns:p14="http://schemas.microsoft.com/office/powerpoint/2010/main" val="1175109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40CAA-0989-FB45-91CC-2D19A361A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830660-C83B-2D12-0DE6-F32442D40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316" y="336550"/>
            <a:ext cx="6840305" cy="312142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79126-A8EA-8E7A-F53D-B5BFDE948B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1374757"/>
            <a:ext cx="4814258" cy="48983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74-yr-old male with gradual onset memory loss 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Lives with spouse; does home repairs, just installed a new thermostat; driving independently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MMSE 23/30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CDR 0.5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Anticoagulants: None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Antiplatelets: Aspirin 81 mg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ApoE 3/4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endParaRPr lang="en-US" sz="1800" dirty="0">
              <a:solidFill>
                <a:schemeClr val="tx2"/>
              </a:solidFill>
            </a:endParaRP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sz="1800" dirty="0">
                <a:solidFill>
                  <a:schemeClr val="tx2"/>
                </a:solidFill>
              </a:rPr>
              <a:t>PET scan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38D585-9B98-D2B3-90E0-8C72BB3A80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3455206"/>
            <a:ext cx="3357051" cy="269844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21E5781-EC53-93AE-16E9-3C19A3CC9839}"/>
              </a:ext>
            </a:extLst>
          </p:cNvPr>
          <p:cNvSpPr txBox="1">
            <a:spLocks/>
          </p:cNvSpPr>
          <p:nvPr/>
        </p:nvSpPr>
        <p:spPr>
          <a:xfrm>
            <a:off x="231077" y="616317"/>
            <a:ext cx="5864923" cy="502445"/>
          </a:xfrm>
          <a:prstGeom prst="rect">
            <a:avLst/>
          </a:prstGeom>
        </p:spPr>
        <p:txBody>
          <a:bodyPr vert="horz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latin typeface="Times New Roman" panose="02020603050405020304" pitchFamily="18" charset="0"/>
              </a:rPr>
              <a:t>Case 2: Eligibility (Baseline)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12FA0FA-5861-7E8F-8D69-03FEC4732F16}"/>
              </a:ext>
            </a:extLst>
          </p:cNvPr>
          <p:cNvSpPr txBox="1">
            <a:spLocks/>
          </p:cNvSpPr>
          <p:nvPr/>
        </p:nvSpPr>
        <p:spPr>
          <a:xfrm>
            <a:off x="4211157" y="3841497"/>
            <a:ext cx="3278882" cy="49337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What are the key clinical eligibility factors?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46AF07B-66D6-5E7A-4599-581BA49B6003}"/>
              </a:ext>
            </a:extLst>
          </p:cNvPr>
          <p:cNvSpPr txBox="1">
            <a:spLocks/>
          </p:cNvSpPr>
          <p:nvPr/>
        </p:nvSpPr>
        <p:spPr>
          <a:xfrm>
            <a:off x="3610665" y="5336085"/>
            <a:ext cx="3278882" cy="49337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Florbetapir amyloid PET: What are the findings?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32424949-51AF-2D04-87F4-AE6F2DBAF6C1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68839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924D0-1727-C91F-1F14-074880C55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D8DA7F-48C9-654C-3BF4-2E18FB086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280" y="335590"/>
            <a:ext cx="5925826" cy="53893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ACDAE5-6E61-B525-A1B9-66386C198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9"/>
            <a:ext cx="4581149" cy="502445"/>
          </a:xfrm>
        </p:spPr>
        <p:txBody>
          <a:bodyPr/>
          <a:lstStyle/>
          <a:p>
            <a:r>
              <a:rPr lang="en-US" sz="3200" dirty="0"/>
              <a:t>Case 2: Baseline MRI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4630AB-B12A-DC80-D64B-B87CBC1AD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78660"/>
            <a:ext cx="4581149" cy="39462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69F550-2FCA-1D2B-83ED-D33D50B9D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806" y="3552404"/>
            <a:ext cx="3475021" cy="2920237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6115361B-F0D0-EFD8-6D3B-CB56D9E0DBA6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414789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4278B-3475-AB10-6CFE-A5955BB13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801FB-4628-3A7B-329C-469520745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9"/>
            <a:ext cx="5419446" cy="502445"/>
          </a:xfrm>
        </p:spPr>
        <p:txBody>
          <a:bodyPr/>
          <a:lstStyle/>
          <a:p>
            <a:r>
              <a:rPr lang="en-US" sz="3200" dirty="0"/>
              <a:t>Case 2: Baseline MRI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57251B-AD27-76AF-13AC-26C493AF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106188"/>
            <a:ext cx="11742738" cy="330954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F5E755-FFB1-22B9-D403-FA792C457757}"/>
              </a:ext>
            </a:extLst>
          </p:cNvPr>
          <p:cNvSpPr txBox="1">
            <a:spLocks/>
          </p:cNvSpPr>
          <p:nvPr/>
        </p:nvSpPr>
        <p:spPr>
          <a:xfrm>
            <a:off x="938465" y="1575768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08F1A1E-86F4-B4ED-315D-BF7E7F99E5CF}"/>
              </a:ext>
            </a:extLst>
          </p:cNvPr>
          <p:cNvSpPr txBox="1">
            <a:spLocks/>
          </p:cNvSpPr>
          <p:nvPr/>
        </p:nvSpPr>
        <p:spPr>
          <a:xfrm>
            <a:off x="4831278" y="1575768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AABAD7F-7AC1-2160-E783-C6DB2446E02F}"/>
              </a:ext>
            </a:extLst>
          </p:cNvPr>
          <p:cNvSpPr txBox="1">
            <a:spLocks/>
          </p:cNvSpPr>
          <p:nvPr/>
        </p:nvSpPr>
        <p:spPr>
          <a:xfrm>
            <a:off x="8786391" y="1575768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CEF2A7A7-C75A-C372-A7EE-341226D02C72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2906134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E9B17-BE6F-95F4-ED11-C3478E102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5FE03D-7B4C-A8B0-9001-F5B4A6759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103" y="404845"/>
            <a:ext cx="6370872" cy="6224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3D18C1-5712-7C8B-9B14-7DDFB11C7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59519"/>
            <a:ext cx="2638948" cy="502445"/>
          </a:xfrm>
        </p:spPr>
        <p:txBody>
          <a:bodyPr/>
          <a:lstStyle/>
          <a:p>
            <a:r>
              <a:rPr lang="en-US" sz="3200" dirty="0"/>
              <a:t>Case 2: Monitoring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2D77B5C-F91E-D117-E736-08000515F268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00A985C-3C0C-CF7B-DCEE-08D2B0C1D64E}"/>
              </a:ext>
            </a:extLst>
          </p:cNvPr>
          <p:cNvSpPr txBox="1">
            <a:spLocks/>
          </p:cNvSpPr>
          <p:nvPr/>
        </p:nvSpPr>
        <p:spPr>
          <a:xfrm>
            <a:off x="4925062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EB0B275-67CB-920A-B80A-56671B18F893}"/>
              </a:ext>
            </a:extLst>
          </p:cNvPr>
          <p:cNvSpPr txBox="1">
            <a:spLocks/>
          </p:cNvSpPr>
          <p:nvPr/>
        </p:nvSpPr>
        <p:spPr>
          <a:xfrm>
            <a:off x="7052228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9F948C3-B51F-AA89-86AB-ED268360F2DB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B70E877-47B6-C947-1D23-48F41593B660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F1FC20F-1F33-3892-091F-342E8BE0BD18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AFD4C962-A7DD-323F-E844-A4036CE18FC0}"/>
              </a:ext>
            </a:extLst>
          </p:cNvPr>
          <p:cNvSpPr txBox="1">
            <a:spLocks/>
          </p:cNvSpPr>
          <p:nvPr/>
        </p:nvSpPr>
        <p:spPr>
          <a:xfrm>
            <a:off x="1249477" y="6302375"/>
            <a:ext cx="1620548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1654863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D4A16-7A4C-0746-6E95-BDF3C37A0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A4F713-0CDE-BB6A-AF9E-AAE08E1CA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82" y="460087"/>
            <a:ext cx="10998137" cy="593801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E333220-7741-590E-FE39-9A6915F7AF01}"/>
              </a:ext>
            </a:extLst>
          </p:cNvPr>
          <p:cNvSpPr txBox="1">
            <a:spLocks/>
          </p:cNvSpPr>
          <p:nvPr/>
        </p:nvSpPr>
        <p:spPr>
          <a:xfrm>
            <a:off x="2085903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Monitoring FLAIR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5CE888-4FCB-B5D2-8F8F-662A99E03045}"/>
              </a:ext>
            </a:extLst>
          </p:cNvPr>
          <p:cNvSpPr txBox="1">
            <a:spLocks/>
          </p:cNvSpPr>
          <p:nvPr/>
        </p:nvSpPr>
        <p:spPr>
          <a:xfrm>
            <a:off x="7285453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Monitoring SWI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0FC619DF-E2F7-8D65-FA36-0127D1C95838}"/>
              </a:ext>
            </a:extLst>
          </p:cNvPr>
          <p:cNvSpPr/>
          <p:nvPr/>
        </p:nvSpPr>
        <p:spPr>
          <a:xfrm>
            <a:off x="6039294" y="3273053"/>
            <a:ext cx="467833" cy="3827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21DD6F3-BB1D-2DC2-994F-618D2B7F70DF}"/>
              </a:ext>
            </a:extLst>
          </p:cNvPr>
          <p:cNvSpPr/>
          <p:nvPr/>
        </p:nvSpPr>
        <p:spPr>
          <a:xfrm>
            <a:off x="6039293" y="3949993"/>
            <a:ext cx="467833" cy="3827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BAB47DB-4213-6CBA-DBCF-76F0B67EA927}"/>
              </a:ext>
            </a:extLst>
          </p:cNvPr>
          <p:cNvSpPr/>
          <p:nvPr/>
        </p:nvSpPr>
        <p:spPr>
          <a:xfrm>
            <a:off x="6507126" y="5144382"/>
            <a:ext cx="467833" cy="3827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C9CDF436-F7D8-E22C-F3EA-2D05651A8733}"/>
              </a:ext>
            </a:extLst>
          </p:cNvPr>
          <p:cNvSpPr txBox="1">
            <a:spLocks/>
          </p:cNvSpPr>
          <p:nvPr/>
        </p:nvSpPr>
        <p:spPr>
          <a:xfrm>
            <a:off x="1712199" y="6422692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874250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60041-F048-E64A-C1FE-ACDF0E738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B2EE3-B05C-7E12-2019-D742D95F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2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37D229A-E2F8-8533-E6CB-DCDABE217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06339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B1E61650-848D-F7A0-BA0E-7B1801180C49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8663B8-125D-89D9-5E7A-FF0BB634C3CD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EE7B10-B899-D45B-D09F-B77C710DD8ED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</p:spTree>
    <p:extLst>
      <p:ext uri="{BB962C8B-B14F-4D97-AF65-F5344CB8AC3E}">
        <p14:creationId xmlns:p14="http://schemas.microsoft.com/office/powerpoint/2010/main" val="3698951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B6DF7-B8A8-56DF-29C8-20893FBE0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32D71CE-2A0C-1E31-B867-F0BD0D6CB6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647612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05616B5-581C-FC73-BC08-4C611DF8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AB7A98-6BA9-25CE-93D6-28561A6530B6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9C4688-7564-1559-6929-79B5FAAE1C0B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69DFD-8166-7A90-2251-209E47ACB4ED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3C744C3-D95C-3D1F-5774-7E7DC06BF859}"/>
              </a:ext>
            </a:extLst>
          </p:cNvPr>
          <p:cNvSpPr/>
          <p:nvPr/>
        </p:nvSpPr>
        <p:spPr>
          <a:xfrm>
            <a:off x="5656337" y="2043135"/>
            <a:ext cx="2954863" cy="1679265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355F16-34EC-64BD-5AD7-759E111AFCDA}"/>
              </a:ext>
            </a:extLst>
          </p:cNvPr>
          <p:cNvSpPr/>
          <p:nvPr/>
        </p:nvSpPr>
        <p:spPr>
          <a:xfrm>
            <a:off x="8394193" y="4755659"/>
            <a:ext cx="3051047" cy="647875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322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453A1-4C27-87F2-3155-E6C37815B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C552E1-9852-9587-954C-813046E30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229" y="1872863"/>
            <a:ext cx="3853006" cy="40115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A43561-2017-31A0-EDD5-0460E6C01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900" y="1872942"/>
            <a:ext cx="3682303" cy="40237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0953DC-1339-2EA3-1798-F08095A9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8714619" cy="502445"/>
          </a:xfrm>
        </p:spPr>
        <p:txBody>
          <a:bodyPr/>
          <a:lstStyle/>
          <a:p>
            <a:r>
              <a:rPr lang="en-US" sz="3200" dirty="0"/>
              <a:t>Case 2: ARIA-E Effusion on Head CT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77B8F67-2C2E-2722-8C69-B842CE93D023}"/>
              </a:ext>
            </a:extLst>
          </p:cNvPr>
          <p:cNvSpPr txBox="1">
            <a:spLocks/>
          </p:cNvSpPr>
          <p:nvPr/>
        </p:nvSpPr>
        <p:spPr>
          <a:xfrm>
            <a:off x="938465" y="1506129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Monitoring FLAIR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AE0E2BF-1B44-D86B-854B-95BF42F7BBDE}"/>
              </a:ext>
            </a:extLst>
          </p:cNvPr>
          <p:cNvSpPr txBox="1">
            <a:spLocks/>
          </p:cNvSpPr>
          <p:nvPr/>
        </p:nvSpPr>
        <p:spPr>
          <a:xfrm>
            <a:off x="4866957" y="1506129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Monitoring SWI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B0E13C-44EA-A49E-FE8A-45233B37B6C2}"/>
              </a:ext>
            </a:extLst>
          </p:cNvPr>
          <p:cNvSpPr txBox="1">
            <a:spLocks/>
          </p:cNvSpPr>
          <p:nvPr/>
        </p:nvSpPr>
        <p:spPr>
          <a:xfrm>
            <a:off x="8786391" y="1506129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latin typeface="Poppins SemiBold" pitchFamily="2" charset="77"/>
                <a:cs typeface="Poppins SemiBold" pitchFamily="2" charset="77"/>
              </a:rPr>
              <a:t>Head CT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C1E08F-EF7C-B071-4F9C-7B91DC8CE2C4}"/>
              </a:ext>
            </a:extLst>
          </p:cNvPr>
          <p:cNvGrpSpPr/>
          <p:nvPr/>
        </p:nvGrpSpPr>
        <p:grpSpPr>
          <a:xfrm>
            <a:off x="8286583" y="1889727"/>
            <a:ext cx="3529058" cy="3990141"/>
            <a:chOff x="8286583" y="2231251"/>
            <a:chExt cx="3529058" cy="399014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23689BE-76C6-B276-88FC-1397230F3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86583" y="2231251"/>
              <a:ext cx="3529058" cy="3990141"/>
            </a:xfrm>
            <a:prstGeom prst="rect">
              <a:avLst/>
            </a:prstGeom>
          </p:spPr>
        </p:pic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07D84A-B1CB-4F00-9ED3-6E469516DE14}"/>
                </a:ext>
              </a:extLst>
            </p:cNvPr>
            <p:cNvSpPr/>
            <p:nvPr/>
          </p:nvSpPr>
          <p:spPr>
            <a:xfrm>
              <a:off x="8417667" y="2478593"/>
              <a:ext cx="80387" cy="100484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7A71711-9BBF-D8AC-295C-6F86BFACB375}"/>
              </a:ext>
            </a:extLst>
          </p:cNvPr>
          <p:cNvSpPr/>
          <p:nvPr/>
        </p:nvSpPr>
        <p:spPr>
          <a:xfrm>
            <a:off x="8264137" y="3191782"/>
            <a:ext cx="467833" cy="3827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8B277C9C-C9DC-E951-6F95-6DA3E33D8A3F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7025029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3F898-A469-8ECE-8668-64B7E73D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93D3B-8063-A04B-40CA-750CAE963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17406"/>
            <a:ext cx="11740260" cy="502445"/>
          </a:xfrm>
        </p:spPr>
        <p:txBody>
          <a:bodyPr/>
          <a:lstStyle/>
          <a:p>
            <a:r>
              <a:rPr lang="en-US" dirty="0"/>
              <a:t>Case 2: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5CEBE-2997-EFB1-8BC9-DAE069D76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 diagnosis:</a:t>
            </a:r>
          </a:p>
          <a:p>
            <a:pPr lvl="2"/>
            <a:r>
              <a:rPr lang="en-US" sz="2400" dirty="0"/>
              <a:t>Moderate ARIA-E</a:t>
            </a:r>
          </a:p>
          <a:p>
            <a:pPr lvl="2"/>
            <a:r>
              <a:rPr lang="en-US" sz="2400" dirty="0"/>
              <a:t>Severe ARIA-H siderosis</a:t>
            </a:r>
          </a:p>
          <a:p>
            <a:endParaRPr lang="en-US" dirty="0"/>
          </a:p>
          <a:p>
            <a:r>
              <a:rPr lang="en-US" dirty="0"/>
              <a:t>You do not need a CT or CTA to work up ARIA</a:t>
            </a:r>
          </a:p>
          <a:p>
            <a:r>
              <a:rPr lang="en-US" dirty="0"/>
              <a:t>If you modify the templates you will get the diagnosis and classification wrong</a:t>
            </a:r>
          </a:p>
        </p:txBody>
      </p:sp>
    </p:spTree>
    <p:extLst>
      <p:ext uri="{BB962C8B-B14F-4D97-AF65-F5344CB8AC3E}">
        <p14:creationId xmlns:p14="http://schemas.microsoft.com/office/powerpoint/2010/main" val="648909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F5664-F439-D676-C2F2-F3A8FB9AE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7C5E-7FDE-7F55-F87F-93430ABC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AI-Assisted Tools</a:t>
            </a:r>
          </a:p>
        </p:txBody>
      </p:sp>
    </p:spTree>
    <p:extLst>
      <p:ext uri="{BB962C8B-B14F-4D97-AF65-F5344CB8AC3E}">
        <p14:creationId xmlns:p14="http://schemas.microsoft.com/office/powerpoint/2010/main" val="2180350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222FD-59DA-B61D-024F-460815E7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AI-Assisted Neuroimaging for ARIA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B06B2-C9C9-709F-FCE9-A8D76A7CA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3595855" cy="475488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FDA-cleared software: </a:t>
            </a:r>
          </a:p>
          <a:p>
            <a:r>
              <a:rPr lang="en-US" dirty="0"/>
              <a:t>Icobrain aria (Icometrix)</a:t>
            </a:r>
          </a:p>
          <a:p>
            <a:r>
              <a:rPr lang="en-US" dirty="0"/>
              <a:t>NeuroQuant Aria (Cortechs)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50D61-2435-F62E-3863-A53E5F9BBC1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Sima. JAMA Netw Open. 2024;7:e240213. prnewswire.com/news-releases/fda-authorizes-the-first-ai-driven-mri-solution-for-safer-alzheimers-treatment-302305479.html.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https://www.prnewswire.com/news-releases/cortechsai-highlights-groundbreaking-neuroquant-aria-technology-in-anticipation-of-growing-market-demand-302306119.html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Image: CC-BY-NC-ND license.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B7296E8-969B-9AE0-78A0-73020986C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572" y="1812156"/>
            <a:ext cx="8500766" cy="400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09CC18F-631C-8770-4E75-9CA12C836B86}"/>
              </a:ext>
            </a:extLst>
          </p:cNvPr>
          <p:cNvSpPr/>
          <p:nvPr/>
        </p:nvSpPr>
        <p:spPr>
          <a:xfrm>
            <a:off x="2709333" y="2054578"/>
            <a:ext cx="634620" cy="417336"/>
          </a:xfrm>
          <a:prstGeom prst="rightArrow">
            <a:avLst>
              <a:gd name="adj1" fmla="val 3918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89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50394-0E7C-8E7D-11A7-008B2F7F3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Standardized: avoids inter-reader variability</a:t>
            </a:r>
          </a:p>
          <a:p>
            <a:r>
              <a:rPr lang="en-US" sz="2000" dirty="0"/>
              <a:t>Training datasets typically from clinical trials</a:t>
            </a:r>
          </a:p>
          <a:p>
            <a:pPr lvl="2">
              <a:spcBef>
                <a:spcPts val="0"/>
              </a:spcBef>
            </a:pPr>
            <a:r>
              <a:rPr lang="en-US" sz="1800" dirty="0"/>
              <a:t>Lack of robust datasets representing real-world settings</a:t>
            </a:r>
          </a:p>
          <a:p>
            <a:pPr lvl="2">
              <a:spcBef>
                <a:spcPts val="0"/>
              </a:spcBef>
            </a:pPr>
            <a:r>
              <a:rPr lang="en-US" sz="1800" dirty="0"/>
              <a:t>Rare phenomena not adequately represented in training</a:t>
            </a:r>
          </a:p>
          <a:p>
            <a:r>
              <a:rPr lang="en-US" sz="2000" dirty="0"/>
              <a:t>False positives</a:t>
            </a:r>
          </a:p>
          <a:p>
            <a:r>
              <a:rPr lang="en-US" sz="2000" dirty="0"/>
              <a:t>May have greater utility in detecting smaller or milder abnormalities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696FD3-C08F-C130-9405-8A4859AA63A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Suggested workflow: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Educate radiology and clinical team on strengths and weaknesses of tool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Perform initial read without AI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Review AI findings and reassess any flags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Final interpretation by radiologist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DBC51-0CEE-2BE7-68F7-1A8CABCDC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AI-Assisted Neuroimaging for ARIA Detection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17F174-2C89-E58A-95B7-91889B7304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Sima. JAMA Netw Open. 2024;7:e240213. Petrella. AJNR Am J Neuroradiol. 2025:ajnr.A8946. Christodoulou. Biomedicines. 2025;13:2739. </a:t>
            </a:r>
          </a:p>
        </p:txBody>
      </p:sp>
    </p:spTree>
    <p:extLst>
      <p:ext uri="{BB962C8B-B14F-4D97-AF65-F5344CB8AC3E}">
        <p14:creationId xmlns:p14="http://schemas.microsoft.com/office/powerpoint/2010/main" val="1521028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B2085-E181-4DA1-CAE3-445DE8E0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Workflows and Severity Scoring</a:t>
            </a:r>
          </a:p>
        </p:txBody>
      </p:sp>
    </p:spTree>
    <p:extLst>
      <p:ext uri="{BB962C8B-B14F-4D97-AF65-F5344CB8AC3E}">
        <p14:creationId xmlns:p14="http://schemas.microsoft.com/office/powerpoint/2010/main" val="3618671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38896-E52E-97B3-9D69-5DFC877A1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79713-0698-C59E-BFC5-24AD35971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249" y="487356"/>
            <a:ext cx="6078239" cy="6145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0B4ADD-A608-4F91-393E-6E6C21D0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9"/>
            <a:ext cx="2886523" cy="502445"/>
          </a:xfrm>
        </p:spPr>
        <p:txBody>
          <a:bodyPr/>
          <a:lstStyle/>
          <a:p>
            <a:r>
              <a:rPr lang="en-US" sz="3200" dirty="0"/>
              <a:t>Case 3: Monitoring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E814D87-F92D-37B4-15C5-920667DFF7A2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41C6FF4-6D2B-26B4-7F45-3381BCAE95A6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86568EA-8475-2018-46FB-BCFBFDB9FB0A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7F0D01C-E76E-2F8E-DAA0-ED5A5DDFE27D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36FAB57-05D6-0C9D-EFDB-0B25C3C46A3E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560648F-28C2-A992-6D3F-31BE14869079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10F99201-8D92-ED0F-B46B-BD908DD7647D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771524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570C1-667E-5CC0-1B2C-D3BE96CE9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FB13A4-6D3C-468F-6091-238A7D828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249" y="487356"/>
            <a:ext cx="6078239" cy="6145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5B05E8-F454-3466-18F9-37D5E6E4D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9"/>
            <a:ext cx="3066523" cy="502445"/>
          </a:xfrm>
        </p:spPr>
        <p:txBody>
          <a:bodyPr/>
          <a:lstStyle/>
          <a:p>
            <a:r>
              <a:rPr lang="en-US" sz="3200" dirty="0"/>
              <a:t>Case 3: Monitoring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A34D420-59EF-64C8-1ADF-3F046935040D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FB06AD8-A4DD-74DA-A3A4-4B71325ABBF5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DE1AF9C-BEF8-8183-6AB8-BAE0FFDD29E3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D00535F-B4C9-E052-84D8-76F317BB4D8F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4985524-AD66-72EF-9CE8-5382064ACFBC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 up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209D765-51DA-58DD-FAD9-0C7080AEBE65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6435CC-5CC4-342C-977E-99440B16EF80}"/>
              </a:ext>
            </a:extLst>
          </p:cNvPr>
          <p:cNvSpPr/>
          <p:nvPr/>
        </p:nvSpPr>
        <p:spPr>
          <a:xfrm>
            <a:off x="4879588" y="4555012"/>
            <a:ext cx="2331752" cy="2077645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432B62C-6AF3-1FD6-BB29-48887BB72081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193387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E1DDB-C379-B35F-2824-8078FC5B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7AF76D-7992-F197-7EDF-B3797F283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249" y="487356"/>
            <a:ext cx="6078239" cy="6145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1F415-D31D-3C44-9798-8143B23E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9"/>
            <a:ext cx="2958523" cy="502445"/>
          </a:xfrm>
        </p:spPr>
        <p:txBody>
          <a:bodyPr/>
          <a:lstStyle/>
          <a:p>
            <a:r>
              <a:rPr lang="en-US" sz="3200" dirty="0"/>
              <a:t>Case 3: Monitoring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07BC40-BCF4-6341-CB26-F8DAE6785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22" y="2119194"/>
            <a:ext cx="10814756" cy="287866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163AC45-9213-3163-16E0-B4195A68C75B}"/>
              </a:ext>
            </a:extLst>
          </p:cNvPr>
          <p:cNvSpPr txBox="1">
            <a:spLocks/>
          </p:cNvSpPr>
          <p:nvPr/>
        </p:nvSpPr>
        <p:spPr>
          <a:xfrm>
            <a:off x="1351812" y="5101741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 FLAIR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D6E6947-094A-720D-589B-E1A2DA7C86D9}"/>
              </a:ext>
            </a:extLst>
          </p:cNvPr>
          <p:cNvSpPr txBox="1">
            <a:spLocks/>
          </p:cNvSpPr>
          <p:nvPr/>
        </p:nvSpPr>
        <p:spPr>
          <a:xfrm>
            <a:off x="4946480" y="512952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FLAIR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AD76CF5-0468-8DA1-795D-A23984C1AC9D}"/>
              </a:ext>
            </a:extLst>
          </p:cNvPr>
          <p:cNvSpPr txBox="1">
            <a:spLocks/>
          </p:cNvSpPr>
          <p:nvPr/>
        </p:nvSpPr>
        <p:spPr>
          <a:xfrm>
            <a:off x="8545296" y="5101741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 FLAIR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AF89A6-E45C-A287-2D70-D0BE4DA2AB03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23179440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2C24C-46C3-1E34-6717-A95E92D77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82DF-3E3B-EFB0-680E-A65E821D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3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BF4882-DD57-909E-DD32-A2695E262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476732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4E838F9-A206-C4B4-936C-72741F02C5EA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B5393E-1857-FE6F-FD9A-D78F8343A509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37C4A5-9A9B-1312-23F6-776FB1D413B3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9D0ABA1-0245-CCF7-D00B-2D8C9DE80C85}"/>
              </a:ext>
            </a:extLst>
          </p:cNvPr>
          <p:cNvSpPr/>
          <p:nvPr/>
        </p:nvSpPr>
        <p:spPr>
          <a:xfrm>
            <a:off x="2813537" y="1987874"/>
            <a:ext cx="2942493" cy="1779390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259529-A84B-C84D-7140-0B6C2BF326EC}"/>
              </a:ext>
            </a:extLst>
          </p:cNvPr>
          <p:cNvSpPr/>
          <p:nvPr/>
        </p:nvSpPr>
        <p:spPr>
          <a:xfrm>
            <a:off x="2835137" y="4092682"/>
            <a:ext cx="2942493" cy="662198"/>
          </a:xfrm>
          <a:prstGeom prst="roundRect">
            <a:avLst>
              <a:gd name="adj" fmla="val 20625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34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4C56-E5A6-52E8-45ED-F0084802B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04DBC-6C10-9659-4FCE-BF517FDDF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24606"/>
            <a:ext cx="11740260" cy="502445"/>
          </a:xfrm>
        </p:spPr>
        <p:txBody>
          <a:bodyPr/>
          <a:lstStyle/>
          <a:p>
            <a:r>
              <a:rPr lang="en-US" dirty="0"/>
              <a:t>Case 3: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0F6F0-18A0-D825-687A-FE66D8FEE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 diagnosis:</a:t>
            </a:r>
          </a:p>
          <a:p>
            <a:pPr lvl="2"/>
            <a:r>
              <a:rPr lang="en-US" sz="2400" dirty="0"/>
              <a:t>Mild ARIA-E (missed in May and June)</a:t>
            </a:r>
          </a:p>
          <a:p>
            <a:pPr lvl="2"/>
            <a:r>
              <a:rPr lang="en-US" sz="2400" dirty="0"/>
              <a:t>Later developed mild ARIA-H MCH in the same region (identified in Sept, missed in June, July, and August)</a:t>
            </a:r>
          </a:p>
          <a:p>
            <a:endParaRPr lang="en-US" sz="2600" dirty="0"/>
          </a:p>
          <a:p>
            <a:r>
              <a:rPr lang="en-US" sz="2600" dirty="0"/>
              <a:t>Look for change from BASELINE in addition to the most recent prior</a:t>
            </a:r>
          </a:p>
          <a:p>
            <a:r>
              <a:rPr lang="en-US" sz="2600" dirty="0"/>
              <a:t>Don’t trust the report from the prior radiologist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68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F631A-36B6-CD48-40FD-3FE322342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AF988-8900-0043-A475-D157300E4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72" y="460281"/>
            <a:ext cx="6267231" cy="62916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B4D36A-956F-EFCE-10F3-891AC907B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4: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3FD88A5-9BE1-F415-A07A-82B5469B0487}"/>
              </a:ext>
            </a:extLst>
          </p:cNvPr>
          <p:cNvSpPr txBox="1">
            <a:spLocks/>
          </p:cNvSpPr>
          <p:nvPr/>
        </p:nvSpPr>
        <p:spPr>
          <a:xfrm>
            <a:off x="2642796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E8B3E2A-5BDB-7B64-22D9-FA3136BD41AC}"/>
              </a:ext>
            </a:extLst>
          </p:cNvPr>
          <p:cNvSpPr txBox="1">
            <a:spLocks/>
          </p:cNvSpPr>
          <p:nvPr/>
        </p:nvSpPr>
        <p:spPr>
          <a:xfrm>
            <a:off x="4732553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FD0BBE27-1036-E539-C780-B65F2908EC51}"/>
              </a:ext>
            </a:extLst>
          </p:cNvPr>
          <p:cNvSpPr txBox="1">
            <a:spLocks/>
          </p:cNvSpPr>
          <p:nvPr/>
        </p:nvSpPr>
        <p:spPr>
          <a:xfrm>
            <a:off x="6859719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5A5C5FF-9935-7E5E-C049-C0A1B12D93A4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156127E-2E19-4A85-5F08-DBE13D83ABCE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4D68C1-5AD6-BAD7-D856-783AA23D37C9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1D01913-A48F-9A8E-1AB6-99FA4FB0FC10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23802543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E4678-C6E8-83C8-1C43-E893F8E37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C2AEB-1FA7-6441-83EA-734CE393B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72" y="460281"/>
            <a:ext cx="6267231" cy="62916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AD6C50-F234-A363-5EC3-DB7C9042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4: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13C63C-51ED-432F-B199-247269C59D99}"/>
              </a:ext>
            </a:extLst>
          </p:cNvPr>
          <p:cNvSpPr txBox="1">
            <a:spLocks/>
          </p:cNvSpPr>
          <p:nvPr/>
        </p:nvSpPr>
        <p:spPr>
          <a:xfrm>
            <a:off x="2642796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3C00CD5-E182-D142-8274-0523DC0E5B26}"/>
              </a:ext>
            </a:extLst>
          </p:cNvPr>
          <p:cNvSpPr txBox="1">
            <a:spLocks/>
          </p:cNvSpPr>
          <p:nvPr/>
        </p:nvSpPr>
        <p:spPr>
          <a:xfrm>
            <a:off x="4732553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C69EDC-401E-6A58-B6B8-A3FE58EDE485}"/>
              </a:ext>
            </a:extLst>
          </p:cNvPr>
          <p:cNvSpPr txBox="1">
            <a:spLocks/>
          </p:cNvSpPr>
          <p:nvPr/>
        </p:nvSpPr>
        <p:spPr>
          <a:xfrm>
            <a:off x="6859719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DC74996-569E-5672-5A49-D95D84CF44F1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B532624-31BD-7B92-DDCA-EDC7FC8788C4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4D738-8382-710B-CDF9-F2BADDF11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3" y="2298296"/>
            <a:ext cx="10837333" cy="292946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15FAD28-ECE1-9558-C594-34ECD78AFF16}"/>
              </a:ext>
            </a:extLst>
          </p:cNvPr>
          <p:cNvSpPr txBox="1">
            <a:spLocks/>
          </p:cNvSpPr>
          <p:nvPr/>
        </p:nvSpPr>
        <p:spPr>
          <a:xfrm>
            <a:off x="1249715" y="53800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FLAIR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0D6311E-56D7-2225-7895-BE3E6761B967}"/>
              </a:ext>
            </a:extLst>
          </p:cNvPr>
          <p:cNvSpPr txBox="1">
            <a:spLocks/>
          </p:cNvSpPr>
          <p:nvPr/>
        </p:nvSpPr>
        <p:spPr>
          <a:xfrm>
            <a:off x="4880479" y="5407795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SWI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A5B97D0-901F-3F72-A5E8-1A87769531A5}"/>
              </a:ext>
            </a:extLst>
          </p:cNvPr>
          <p:cNvSpPr txBox="1">
            <a:spLocks/>
          </p:cNvSpPr>
          <p:nvPr/>
        </p:nvSpPr>
        <p:spPr>
          <a:xfrm>
            <a:off x="8539455" y="53800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GRE/T2*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9A2BAC08-92B4-996B-C95C-76C68CB968AE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6234365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43FE8-82E9-6A29-51F8-6F811DEFF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2DBF0-D0DA-E478-B0FD-C4C49D0B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4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55289D-B71D-7533-8848-9EB92D42F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428515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24113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C9815472-13AE-16A3-FCBF-126BC9215B97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8018DB-6665-EDE5-8B47-5167D7AD12D0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CE8EE0-8B35-0567-C1C7-EBF68C4EB7FD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FF01E2-D0EC-BDBC-CEE8-C45FF587B3F4}"/>
              </a:ext>
            </a:extLst>
          </p:cNvPr>
          <p:cNvSpPr/>
          <p:nvPr/>
        </p:nvSpPr>
        <p:spPr>
          <a:xfrm>
            <a:off x="5706759" y="2017706"/>
            <a:ext cx="2868441" cy="1956693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B60C70-8A92-F444-5B21-C2DAEF85380C}"/>
              </a:ext>
            </a:extLst>
          </p:cNvPr>
          <p:cNvSpPr/>
          <p:nvPr/>
        </p:nvSpPr>
        <p:spPr>
          <a:xfrm>
            <a:off x="5639907" y="4798410"/>
            <a:ext cx="2868441" cy="605124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6514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92B5B-A02D-E988-4D4D-6B88C4BCD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DEFF-B39E-7F13-319B-85B474E3B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17406"/>
            <a:ext cx="11740260" cy="502445"/>
          </a:xfrm>
        </p:spPr>
        <p:txBody>
          <a:bodyPr/>
          <a:lstStyle/>
          <a:p>
            <a:r>
              <a:rPr lang="en-US" dirty="0"/>
              <a:t>Case 4: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C554B-ABF1-8269-559C-12427CEE6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Moderate ARIA-E (correctly identified)</a:t>
            </a:r>
          </a:p>
          <a:p>
            <a:endParaRPr lang="en-US" dirty="0"/>
          </a:p>
          <a:p>
            <a:r>
              <a:rPr lang="en-US" dirty="0"/>
              <a:t>Moderate ARIA-H Siderosis (identified only in retrospect – did not see the finding initially</a:t>
            </a:r>
          </a:p>
        </p:txBody>
      </p:sp>
    </p:spTree>
    <p:extLst>
      <p:ext uri="{BB962C8B-B14F-4D97-AF65-F5344CB8AC3E}">
        <p14:creationId xmlns:p14="http://schemas.microsoft.com/office/powerpoint/2010/main" val="3449232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AE038-CDD1-E6A8-6563-64F0A3F54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AFF59E-2C6F-2754-0382-B68ABFDAE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177" y="471251"/>
            <a:ext cx="6206266" cy="62001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A34AC5-EAE8-3505-C722-5A3361F3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5: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28D25BB-FE44-3A5D-ACE3-CBDE2BCAA807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3D77697-BBB7-947D-9DB3-21387423D95B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6609F76-1580-5FC0-7700-A313B99BFF8A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7738B02-DB03-6750-D540-A8038F96CB57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98D574C-B812-92B4-84CE-BC71C92EF1EE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B2AB14B-25D9-3B5A-B2FD-9B5692ACA35D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33AFFDFB-5D64-9227-9B5F-9F3818D61E63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40384182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5DF41-A883-78A0-1D88-951E76BB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3E1956-9E13-8DBC-9DD4-4D1C568E9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177" y="471251"/>
            <a:ext cx="6206266" cy="62001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884D94-8379-0828-C06E-577EC363B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5: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D49E295-483F-1CB3-80A7-627E125818B6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6C6B7B4-B3F5-0585-2F8E-54961E64B89F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2B2E388-E629-B5EC-DAC3-47F15A228701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1D738FE-4C3F-C7EA-C384-9A2442F69298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9C3B508-6D62-176D-E895-AED8E9E8606B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FD2554-8F3F-C1E4-9FCD-548D582BF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010222"/>
            <a:ext cx="12192000" cy="317352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D0A741C0-42E4-50D4-9391-7BE10B2F4CDB}"/>
              </a:ext>
            </a:extLst>
          </p:cNvPr>
          <p:cNvSpPr/>
          <p:nvPr/>
        </p:nvSpPr>
        <p:spPr>
          <a:xfrm rot="1800000">
            <a:off x="4536198" y="2932557"/>
            <a:ext cx="467833" cy="3827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B029770-F5FF-171D-4181-CC5C5702487D}"/>
              </a:ext>
            </a:extLst>
          </p:cNvPr>
          <p:cNvSpPr/>
          <p:nvPr/>
        </p:nvSpPr>
        <p:spPr>
          <a:xfrm rot="1800000">
            <a:off x="4959485" y="2576170"/>
            <a:ext cx="467833" cy="3827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DE7D02-873C-25D5-E4A1-AEA34C3FB52E}"/>
              </a:ext>
            </a:extLst>
          </p:cNvPr>
          <p:cNvSpPr txBox="1">
            <a:spLocks/>
          </p:cNvSpPr>
          <p:nvPr/>
        </p:nvSpPr>
        <p:spPr>
          <a:xfrm>
            <a:off x="756419" y="53800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FLAIR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456AA48-9844-8B66-EFCB-A58422243DB0}"/>
              </a:ext>
            </a:extLst>
          </p:cNvPr>
          <p:cNvSpPr txBox="1">
            <a:spLocks/>
          </p:cNvSpPr>
          <p:nvPr/>
        </p:nvSpPr>
        <p:spPr>
          <a:xfrm>
            <a:off x="4880479" y="5407795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SWI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09C8399-8760-803E-4029-D92E239D4537}"/>
              </a:ext>
            </a:extLst>
          </p:cNvPr>
          <p:cNvSpPr txBox="1">
            <a:spLocks/>
          </p:cNvSpPr>
          <p:nvPr/>
        </p:nvSpPr>
        <p:spPr>
          <a:xfrm>
            <a:off x="8912435" y="53800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GRE/T2*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035BCAAB-D8F3-9DDD-8840-FA691BBB3AAF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8593896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99A7-78D7-5680-232A-F7BDBDE7E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A78C5-2205-BAD3-CD81-7BD66890D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23518"/>
            <a:ext cx="3584177" cy="502445"/>
          </a:xfrm>
        </p:spPr>
        <p:txBody>
          <a:bodyPr/>
          <a:lstStyle/>
          <a:p>
            <a:r>
              <a:rPr lang="en-US" sz="3200" dirty="0"/>
              <a:t>Case 5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072DDC5-AA49-94A5-87FD-1D1966F3DE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236320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39C14DF-5E45-A8B2-699E-6D4839F41273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8F571-AA67-DFD5-3B46-5FC32624FDE6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AA2A24-86FF-0F23-7061-13B947B2DC33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106729-D319-EAC9-4D0B-742C954B2615}"/>
              </a:ext>
            </a:extLst>
          </p:cNvPr>
          <p:cNvSpPr/>
          <p:nvPr/>
        </p:nvSpPr>
        <p:spPr>
          <a:xfrm>
            <a:off x="2781563" y="2013657"/>
            <a:ext cx="2935237" cy="2018343"/>
          </a:xfrm>
          <a:prstGeom prst="roundRect">
            <a:avLst>
              <a:gd name="adj" fmla="val 11316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C42D64E-A5C6-0576-12CB-CE525A35280C}"/>
              </a:ext>
            </a:extLst>
          </p:cNvPr>
          <p:cNvSpPr/>
          <p:nvPr/>
        </p:nvSpPr>
        <p:spPr>
          <a:xfrm>
            <a:off x="5387907" y="4780128"/>
            <a:ext cx="2868441" cy="623406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585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A9534-570E-D1C9-B6A0-FAC3EE618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BB0C7-9842-535A-4D29-CB6521B94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348" y="1153447"/>
            <a:ext cx="4377307" cy="5236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D370E7-4574-2421-1445-E5EDE84B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23518"/>
            <a:ext cx="3584177" cy="502445"/>
          </a:xfrm>
        </p:spPr>
        <p:txBody>
          <a:bodyPr/>
          <a:lstStyle/>
          <a:p>
            <a:r>
              <a:rPr lang="en-US" sz="3200" dirty="0"/>
              <a:t>Case 5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7C6C8F-94CB-9D52-AB0B-E6CFB5715A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7" y="1333500"/>
            <a:ext cx="2617631" cy="3864512"/>
          </a:xfrm>
        </p:spPr>
        <p:txBody>
          <a:bodyPr/>
          <a:lstStyle/>
          <a:p>
            <a:r>
              <a:rPr lang="en-US" sz="2400" dirty="0"/>
              <a:t>ARIA is not easily identified on a head CT</a:t>
            </a:r>
          </a:p>
          <a:p>
            <a:r>
              <a:rPr lang="en-US" sz="2400" dirty="0">
                <a:solidFill>
                  <a:schemeClr val="tx2"/>
                </a:solidFill>
              </a:rPr>
              <a:t>CT and CTA are NOT indicated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53ED37-DF14-9A31-9217-1218DF28D4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007" y="1150150"/>
            <a:ext cx="4376864" cy="5240215"/>
          </a:xfrm>
          <a:prstGeom prst="rect">
            <a:avLst/>
          </a:prstGeom>
        </p:spPr>
      </p:pic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C56E37D-5F58-1A5F-D4D3-08EE2F344FB8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6012199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0C65A-C1C0-1140-24CE-4BFFF555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FF36-D19A-6CAF-A956-69061F9D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24606"/>
            <a:ext cx="11740260" cy="502445"/>
          </a:xfrm>
        </p:spPr>
        <p:txBody>
          <a:bodyPr/>
          <a:lstStyle/>
          <a:p>
            <a:r>
              <a:rPr lang="en-US" dirty="0"/>
              <a:t>Case 5: 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69190-7699-1A7C-A8A8-67E3EA882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Mild ARIA-E (saw the finding, but missed the diagnosis)</a:t>
            </a:r>
          </a:p>
          <a:p>
            <a:endParaRPr lang="en-US" dirty="0"/>
          </a:p>
          <a:p>
            <a:r>
              <a:rPr lang="en-US" dirty="0"/>
              <a:t>Moderate ARIA-H siderosis (missed 1 of the 2)</a:t>
            </a:r>
          </a:p>
          <a:p>
            <a:endParaRPr lang="en-US" dirty="0"/>
          </a:p>
          <a:p>
            <a:r>
              <a:rPr lang="en-US" dirty="0"/>
              <a:t>Head CT is not indicated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2EA317-5691-6EC1-E578-F54E9AD0B6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4476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6A2BD-C05E-C84C-2410-96BFD9DD4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4E57-8A75-1698-574A-FBD0388FE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6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CA80EED-D72B-B2C2-D1C3-612AC40F2E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7" y="1333500"/>
            <a:ext cx="11198923" cy="8540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Patient presents to the ED after an MVC, visiting family over the holidays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No medical records are available</a:t>
            </a:r>
            <a:endParaRPr lang="en-US" sz="2200" dirty="0">
              <a:solidFill>
                <a:schemeClr val="tx2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AF3915-E903-FCB7-EEA1-CD9C607C27BD}"/>
              </a:ext>
            </a:extLst>
          </p:cNvPr>
          <p:cNvGrpSpPr/>
          <p:nvPr/>
        </p:nvGrpSpPr>
        <p:grpSpPr>
          <a:xfrm>
            <a:off x="0" y="2338723"/>
            <a:ext cx="12192000" cy="3280341"/>
            <a:chOff x="0" y="2158247"/>
            <a:chExt cx="12192000" cy="328034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8389AA9-D446-CE11-9314-8D2571D46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2557"/>
            <a:stretch>
              <a:fillRect/>
            </a:stretch>
          </p:blipFill>
          <p:spPr>
            <a:xfrm>
              <a:off x="0" y="2164223"/>
              <a:ext cx="12192000" cy="327436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C758D9-A133-3DDB-40C4-DCCA86C72882}"/>
                </a:ext>
              </a:extLst>
            </p:cNvPr>
            <p:cNvSpPr/>
            <p:nvPr/>
          </p:nvSpPr>
          <p:spPr>
            <a:xfrm>
              <a:off x="3508188" y="2164223"/>
              <a:ext cx="307066" cy="1128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8A0A7C-8B97-128E-2730-CE675F014D6E}"/>
                </a:ext>
              </a:extLst>
            </p:cNvPr>
            <p:cNvSpPr/>
            <p:nvPr/>
          </p:nvSpPr>
          <p:spPr>
            <a:xfrm>
              <a:off x="7696561" y="2158247"/>
              <a:ext cx="307066" cy="1128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46AC882-A515-840D-0078-A24E50FBDACA}"/>
                </a:ext>
              </a:extLst>
            </p:cNvPr>
            <p:cNvSpPr/>
            <p:nvPr/>
          </p:nvSpPr>
          <p:spPr>
            <a:xfrm>
              <a:off x="11884934" y="2158247"/>
              <a:ext cx="307066" cy="1128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45A21E9A-3756-6B00-DBC0-31F2966027FC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16268256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6A569-7115-03C3-28CB-3A24E19DE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E13AB-F730-2CED-5C1C-C59D11E29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6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23D0374-7A00-3DBD-96F1-9372FC7489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7" y="1333500"/>
            <a:ext cx="11198923" cy="854026"/>
          </a:xfrm>
        </p:spPr>
        <p:txBody>
          <a:bodyPr/>
          <a:lstStyle/>
          <a:p>
            <a:r>
              <a:rPr lang="en-US" sz="2400" dirty="0"/>
              <a:t>What is the differential diagnosis?</a:t>
            </a:r>
            <a:endParaRPr lang="en-US" sz="2400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386BAB-4F3A-FD10-388D-10F258C41519}"/>
              </a:ext>
            </a:extLst>
          </p:cNvPr>
          <p:cNvGrpSpPr/>
          <p:nvPr/>
        </p:nvGrpSpPr>
        <p:grpSpPr>
          <a:xfrm>
            <a:off x="359596" y="2037818"/>
            <a:ext cx="11611742" cy="3513105"/>
            <a:chOff x="0" y="1971057"/>
            <a:chExt cx="12192000" cy="368866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D50C8D-0AA1-230F-B7FE-FC9505701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82"/>
            <a:stretch>
              <a:fillRect/>
            </a:stretch>
          </p:blipFill>
          <p:spPr>
            <a:xfrm>
              <a:off x="0" y="1971059"/>
              <a:ext cx="12192000" cy="368865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52B428-2C7A-51A8-51B9-16549A185F2B}"/>
                </a:ext>
              </a:extLst>
            </p:cNvPr>
            <p:cNvSpPr/>
            <p:nvPr/>
          </p:nvSpPr>
          <p:spPr>
            <a:xfrm>
              <a:off x="3400611" y="1971058"/>
              <a:ext cx="162497" cy="2164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372157D-46B4-CD8A-DF78-B3A332832A78}"/>
                </a:ext>
              </a:extLst>
            </p:cNvPr>
            <p:cNvSpPr/>
            <p:nvPr/>
          </p:nvSpPr>
          <p:spPr>
            <a:xfrm>
              <a:off x="3149600" y="1971058"/>
              <a:ext cx="251011" cy="216467"/>
            </a:xfrm>
            <a:prstGeom prst="rect">
              <a:avLst/>
            </a:prstGeom>
            <a:solidFill>
              <a:srgbClr val="0E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AE8728-ECDC-820D-34D2-B40804D4187D}"/>
                </a:ext>
              </a:extLst>
            </p:cNvPr>
            <p:cNvSpPr/>
            <p:nvPr/>
          </p:nvSpPr>
          <p:spPr>
            <a:xfrm>
              <a:off x="7847106" y="1971058"/>
              <a:ext cx="85933" cy="2164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686A2A-FA9E-DBF9-8CE4-6B20919CE950}"/>
                </a:ext>
              </a:extLst>
            </p:cNvPr>
            <p:cNvSpPr/>
            <p:nvPr/>
          </p:nvSpPr>
          <p:spPr>
            <a:xfrm>
              <a:off x="7548283" y="1971058"/>
              <a:ext cx="298824" cy="216467"/>
            </a:xfrm>
            <a:prstGeom prst="rect">
              <a:avLst/>
            </a:prstGeom>
            <a:solidFill>
              <a:srgbClr val="0E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21382C5-B93C-4374-AC2D-2783CBCF0FEC}"/>
                </a:ext>
              </a:extLst>
            </p:cNvPr>
            <p:cNvSpPr/>
            <p:nvPr/>
          </p:nvSpPr>
          <p:spPr>
            <a:xfrm>
              <a:off x="11789315" y="1971057"/>
              <a:ext cx="402685" cy="21646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79655878-328A-425B-E7A3-DD036459ED6E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20290632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FF065-3CD7-1254-EF9E-1A1E663DF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1EEB-36E7-1281-9949-AEF706244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6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F66034C-7479-90F4-1A50-2DD0132343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7" y="1333500"/>
            <a:ext cx="3349151" cy="282350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Cerebral amyloid angiopathy related inflammation (CAA-RI)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If they have “ARIA” but have not received anti-amyloid immunotherapy, think about CAA-RI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C3DDA34-C7E5-34AB-3B2C-2C26C17E3A2B}"/>
              </a:ext>
            </a:extLst>
          </p:cNvPr>
          <p:cNvSpPr txBox="1">
            <a:spLocks/>
          </p:cNvSpPr>
          <p:nvPr/>
        </p:nvSpPr>
        <p:spPr>
          <a:xfrm>
            <a:off x="3709031" y="5524501"/>
            <a:ext cx="8262307" cy="327026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Cerebral amyloid angiopathy: A</a:t>
            </a:r>
            <a:r>
              <a:rPr lang="el-GR" sz="200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staining in mouse brain</a:t>
            </a:r>
            <a:endParaRPr lang="en-US" sz="2800" dirty="0"/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F0ADF4F5-7E94-BABE-3B12-0887C088B1EE}"/>
              </a:ext>
            </a:extLst>
          </p:cNvPr>
          <p:cNvSpPr txBox="1">
            <a:spLocks/>
          </p:cNvSpPr>
          <p:nvPr/>
        </p:nvSpPr>
        <p:spPr>
          <a:xfrm>
            <a:off x="4037427" y="6302375"/>
            <a:ext cx="5487061" cy="327025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pc="-10" dirty="0"/>
              <a:t>Winkler. J Neurosci. 2001;21:1619. CC-BY 4.0 license.</a:t>
            </a:r>
            <a:endParaRPr lang="en-US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BDE1DD-D912-946B-6A52-20E64E00F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54" y="1309715"/>
            <a:ext cx="7153701" cy="414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2761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11682-D718-40F1-57FE-FFEE30802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FD8B5-1B50-6067-D112-44BD754E6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26" y="511540"/>
            <a:ext cx="6316003" cy="6236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6F33A7-ED3D-3CA1-9045-804B4D2D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7: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6BDB369-BA13-770F-A9F2-964337602F41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AAEF0B1-47A2-0EA8-C5E7-1E7F2A1FADDC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3593BD8-3A1A-12D4-9361-B863C7DE330A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EC39458-985E-343F-E3CF-1864D6FB7E76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54A3C9B-A057-2DB8-3D3C-0414058B8C42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5B2C2C1-8A4D-059A-DC94-FB7556195903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8490614D-AF0C-6793-6A3D-E681E04C6928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827734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4986-7A60-0620-97FA-7A146B0B3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F10690-03F9-0DFE-0FF6-321138014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26" y="511540"/>
            <a:ext cx="6316003" cy="6236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37841A-D9E2-4AC1-F1C6-FBFB24B03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7: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0B305B-4940-B1D8-BBB0-ED593398318B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839021E-FDC5-BC1E-0F49-A3BE51EC3C2B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01A3FC2-06D1-F443-6CFB-FEBF49F580DF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2822D06-ED6F-F82F-6D03-E3ACD46AB491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1A3F995-262B-EF2B-97E2-13F3CEA07129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72CB1D6-9702-F2BE-2DBD-1A978ABABF96}"/>
              </a:ext>
            </a:extLst>
          </p:cNvPr>
          <p:cNvSpPr txBox="1">
            <a:spLocks/>
          </p:cNvSpPr>
          <p:nvPr/>
        </p:nvSpPr>
        <p:spPr>
          <a:xfrm>
            <a:off x="2723258" y="4479814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Follow up FLAIR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833857B-5CCF-94F4-FEB0-052753352123}"/>
              </a:ext>
            </a:extLst>
          </p:cNvPr>
          <p:cNvSpPr txBox="1">
            <a:spLocks/>
          </p:cNvSpPr>
          <p:nvPr/>
        </p:nvSpPr>
        <p:spPr>
          <a:xfrm>
            <a:off x="4850821" y="4479814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Follow up SWI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ABD941E-AC3C-C86E-F913-682A50351B15}"/>
              </a:ext>
            </a:extLst>
          </p:cNvPr>
          <p:cNvSpPr txBox="1">
            <a:spLocks/>
          </p:cNvSpPr>
          <p:nvPr/>
        </p:nvSpPr>
        <p:spPr>
          <a:xfrm>
            <a:off x="6978384" y="447468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Follow up GRE/T2*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24A339-33B7-247E-557E-9A4DA4CDA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9282"/>
            <a:ext cx="12192000" cy="350807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4803CF6B-5DE1-D7D4-F247-74240C77E3B1}"/>
              </a:ext>
            </a:extLst>
          </p:cNvPr>
          <p:cNvSpPr/>
          <p:nvPr/>
        </p:nvSpPr>
        <p:spPr>
          <a:xfrm rot="18000000">
            <a:off x="4909670" y="4451224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A5C7C7F-6C9E-49CA-EFEE-FAE237C13B40}"/>
              </a:ext>
            </a:extLst>
          </p:cNvPr>
          <p:cNvSpPr/>
          <p:nvPr/>
        </p:nvSpPr>
        <p:spPr>
          <a:xfrm rot="18000000">
            <a:off x="5191031" y="4710066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2141492-7776-A04E-7C6D-393E270CC534}"/>
              </a:ext>
            </a:extLst>
          </p:cNvPr>
          <p:cNvSpPr/>
          <p:nvPr/>
        </p:nvSpPr>
        <p:spPr>
          <a:xfrm rot="18000000">
            <a:off x="9026570" y="4624646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D4ABFD4C-58C7-6208-DE1C-1F2AD8508C28}"/>
              </a:ext>
            </a:extLst>
          </p:cNvPr>
          <p:cNvSpPr/>
          <p:nvPr/>
        </p:nvSpPr>
        <p:spPr>
          <a:xfrm rot="18000000">
            <a:off x="9329033" y="4883488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BF4075-4456-616E-F5CB-F3E93E1A36EA}"/>
              </a:ext>
            </a:extLst>
          </p:cNvPr>
          <p:cNvSpPr txBox="1">
            <a:spLocks/>
          </p:cNvSpPr>
          <p:nvPr/>
        </p:nvSpPr>
        <p:spPr>
          <a:xfrm>
            <a:off x="756419" y="53800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FLAIR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97D1E17-B691-B30A-1B6F-EB88B49CE18E}"/>
              </a:ext>
            </a:extLst>
          </p:cNvPr>
          <p:cNvSpPr txBox="1">
            <a:spLocks/>
          </p:cNvSpPr>
          <p:nvPr/>
        </p:nvSpPr>
        <p:spPr>
          <a:xfrm>
            <a:off x="4880479" y="5407795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SWI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09A13DE-C84E-D999-A577-67444F75929E}"/>
              </a:ext>
            </a:extLst>
          </p:cNvPr>
          <p:cNvSpPr txBox="1">
            <a:spLocks/>
          </p:cNvSpPr>
          <p:nvPr/>
        </p:nvSpPr>
        <p:spPr>
          <a:xfrm>
            <a:off x="8912435" y="53800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 GRE/T2*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66027C4E-98B2-ADC5-3C87-B6147DA702D6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8474403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F02F5-0AF1-D0C7-84A8-66DE4410C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F1C42-06CC-D0D2-040C-329CA447C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7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798315E-2D59-DA1C-4E3C-984E0CACF6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766537"/>
              </p:ext>
            </p:extLst>
          </p:nvPr>
        </p:nvGraphicFramePr>
        <p:xfrm>
          <a:off x="746760" y="1676856"/>
          <a:ext cx="10698480" cy="3726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56">
                  <a:extLst>
                    <a:ext uri="{9D8B030D-6E8A-4147-A177-3AD203B41FA5}">
                      <a16:colId xmlns:a16="http://schemas.microsoft.com/office/drawing/2014/main" val="3001460426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1857444992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571400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2565691"/>
                    </a:ext>
                  </a:extLst>
                </a:gridCol>
              </a:tblGrid>
              <a:tr h="235921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Radiographic Severity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30273"/>
                  </a:ext>
                </a:extLst>
              </a:tr>
              <a:tr h="23592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ARIA Type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Mild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Moderate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Severe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56768"/>
                  </a:ext>
                </a:extLst>
              </a:tr>
              <a:tr h="1144057">
                <a:tc>
                  <a:txBody>
                    <a:bodyPr/>
                    <a:lstStyle/>
                    <a:p>
                      <a:r>
                        <a:rPr lang="en-US" sz="1600" dirty="0"/>
                        <a:t>ARIA-E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confined to sulcus and/or cortex/subcortex white matter in 1 location &lt;5 cm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5-10 cm in single greatest dimension, or more than 1 site of involvement, each measuring &lt;10 cm	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FLAIR hyperintensity &gt;10 cm with associated gyral swelling and sulcal effacement; 1 or more separate/independent sites of involvement may be noted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472947"/>
                  </a:ext>
                </a:extLst>
              </a:tr>
              <a:tr h="678678">
                <a:tc>
                  <a:txBody>
                    <a:bodyPr/>
                    <a:lstStyle/>
                    <a:p>
                      <a:r>
                        <a:rPr lang="en-US" sz="1600" dirty="0"/>
                        <a:t>ARIA-H microhemorrhage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≤4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5-9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 or more new incident microhemorrhages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410614"/>
                  </a:ext>
                </a:extLst>
              </a:tr>
              <a:tr h="523551">
                <a:tc>
                  <a:txBody>
                    <a:bodyPr/>
                    <a:lstStyle/>
                    <a:p>
                      <a:r>
                        <a:rPr lang="en-US" sz="1600" dirty="0"/>
                        <a:t>ARIA-H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1 new* focal area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dirty="0">
                          <a:effectLst/>
                        </a:rPr>
                        <a:t>&gt;2 new focal areas of superficial siderosis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24244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0EB04000-7A00-0971-001D-BCE9A1229B7D}"/>
              </a:ext>
            </a:extLst>
          </p:cNvPr>
          <p:cNvSpPr txBox="1">
            <a:spLocks/>
          </p:cNvSpPr>
          <p:nvPr/>
        </p:nvSpPr>
        <p:spPr>
          <a:xfrm>
            <a:off x="3317629" y="1250638"/>
            <a:ext cx="5665631" cy="325730"/>
          </a:xfrm>
          <a:prstGeom prst="rect">
            <a:avLst/>
          </a:prstGeom>
        </p:spPr>
        <p:txBody>
          <a:bodyPr vert="horz" wrap="square" lIns="0" tIns="0" rIns="36576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ARIA MRI Classification Criteria (PI)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E97C2-C5E5-8649-7C6F-0E3B98A45BDE}"/>
              </a:ext>
            </a:extLst>
          </p:cNvPr>
          <p:cNvSpPr txBox="1"/>
          <p:nvPr/>
        </p:nvSpPr>
        <p:spPr>
          <a:xfrm>
            <a:off x="746760" y="5892144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*Includes new or worsening superficial siderosis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396D5C-80AE-8387-D3FB-33DA1C229363}"/>
              </a:ext>
            </a:extLst>
          </p:cNvPr>
          <p:cNvSpPr txBox="1"/>
          <p:nvPr/>
        </p:nvSpPr>
        <p:spPr>
          <a:xfrm>
            <a:off x="1684606" y="6454852"/>
            <a:ext cx="4759569" cy="2696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tx2"/>
                </a:solidFill>
              </a:rPr>
              <a:t>Lecanemab PI. Donanemab PI.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38A2FB-56A9-1631-1C5D-704C17ED731A}"/>
              </a:ext>
            </a:extLst>
          </p:cNvPr>
          <p:cNvSpPr/>
          <p:nvPr/>
        </p:nvSpPr>
        <p:spPr>
          <a:xfrm>
            <a:off x="2781563" y="2013657"/>
            <a:ext cx="2935237" cy="2018343"/>
          </a:xfrm>
          <a:prstGeom prst="roundRect">
            <a:avLst>
              <a:gd name="adj" fmla="val 11316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81F8EC0-EAFD-8938-37BC-A83195876679}"/>
              </a:ext>
            </a:extLst>
          </p:cNvPr>
          <p:cNvSpPr/>
          <p:nvPr/>
        </p:nvSpPr>
        <p:spPr>
          <a:xfrm>
            <a:off x="5506329" y="4835470"/>
            <a:ext cx="2868441" cy="568063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982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2A427-0111-A823-F04D-E1ABAA013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B0DCE0-E984-460E-DE49-A60ECB8DB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26" y="511540"/>
            <a:ext cx="6316003" cy="6236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502D34-37AE-3E25-207B-CD346E10C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7: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05FCB7-E7FE-4EDD-A5CD-46529A140FBF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4AC6295-D590-DBE6-8762-2E200184ABA0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BC7A533-1E70-30A9-5362-A2A078B0ECE9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D2D36E2-7F4F-648E-1E6A-58863D4719AF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5E8CB35-B33B-6B39-66CC-479EB554C8E2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 up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0D5D8C-644F-54C7-3CF2-55E277F2F5FB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286D7C-0171-8D95-B356-189EF9777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28764"/>
            <a:ext cx="12192000" cy="378923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CDDC6F3-1DF6-2735-D8DC-C925F0D8390F}"/>
              </a:ext>
            </a:extLst>
          </p:cNvPr>
          <p:cNvSpPr/>
          <p:nvPr/>
        </p:nvSpPr>
        <p:spPr>
          <a:xfrm rot="10800000">
            <a:off x="2640370" y="3995743"/>
            <a:ext cx="467833" cy="328635"/>
          </a:xfrm>
          <a:prstGeom prst="right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7BDFED-75EF-B530-535F-55251FE2CDC2}"/>
              </a:ext>
            </a:extLst>
          </p:cNvPr>
          <p:cNvSpPr txBox="1">
            <a:spLocks/>
          </p:cNvSpPr>
          <p:nvPr/>
        </p:nvSpPr>
        <p:spPr>
          <a:xfrm>
            <a:off x="756419" y="59007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 FLAIR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12AC840-BE95-60B7-C8FE-B43E70F74188}"/>
              </a:ext>
            </a:extLst>
          </p:cNvPr>
          <p:cNvSpPr txBox="1">
            <a:spLocks/>
          </p:cNvSpPr>
          <p:nvPr/>
        </p:nvSpPr>
        <p:spPr>
          <a:xfrm>
            <a:off x="4880479" y="5928495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 SWI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D159954-8B06-60C5-15E6-ED5F1193F983}"/>
              </a:ext>
            </a:extLst>
          </p:cNvPr>
          <p:cNvSpPr txBox="1">
            <a:spLocks/>
          </p:cNvSpPr>
          <p:nvPr/>
        </p:nvSpPr>
        <p:spPr>
          <a:xfrm>
            <a:off x="8912435" y="5900710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 GRE/T2*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A629D99-466B-7301-09C1-CFE20065D998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9215013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09728-5609-7BE7-646E-FADC65FF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AF7D56-B3D4-690F-1DE3-4192011FB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26" y="511540"/>
            <a:ext cx="6316003" cy="62367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5C25B-F7D1-1009-82D0-FAADBF62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7:</a:t>
            </a:r>
            <a:br>
              <a:rPr lang="en-US" sz="3200" dirty="0"/>
            </a:br>
            <a:r>
              <a:rPr lang="en-US" sz="3200" dirty="0"/>
              <a:t>Monitoring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094BC19-E227-1A58-A06C-3A1498766900}"/>
              </a:ext>
            </a:extLst>
          </p:cNvPr>
          <p:cNvSpPr txBox="1">
            <a:spLocks/>
          </p:cNvSpPr>
          <p:nvPr/>
        </p:nvSpPr>
        <p:spPr>
          <a:xfrm>
            <a:off x="2763114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D9D4D6C-9521-7656-3399-D87DEE9BF7F9}"/>
              </a:ext>
            </a:extLst>
          </p:cNvPr>
          <p:cNvSpPr txBox="1">
            <a:spLocks/>
          </p:cNvSpPr>
          <p:nvPr/>
        </p:nvSpPr>
        <p:spPr>
          <a:xfrm>
            <a:off x="4852871" y="156706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70CE88F-14EE-3EE0-EEA9-1BCA7B3D7D86}"/>
              </a:ext>
            </a:extLst>
          </p:cNvPr>
          <p:cNvSpPr txBox="1">
            <a:spLocks/>
          </p:cNvSpPr>
          <p:nvPr/>
        </p:nvSpPr>
        <p:spPr>
          <a:xfrm>
            <a:off x="6980037" y="151572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57FC9C3-8EA0-B75E-CC0E-7EAA4DFF5F11}"/>
              </a:ext>
            </a:extLst>
          </p:cNvPr>
          <p:cNvSpPr txBox="1">
            <a:spLocks/>
          </p:cNvSpPr>
          <p:nvPr/>
        </p:nvSpPr>
        <p:spPr>
          <a:xfrm>
            <a:off x="9124962" y="304389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 SemiBold" pitchFamily="2" charset="77"/>
                <a:cs typeface="Poppins SemiBold" pitchFamily="2" charset="77"/>
              </a:rPr>
              <a:t>Monitoring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AC1F2E4-8B84-9E8B-5B60-7358D7CAD89A}"/>
              </a:ext>
            </a:extLst>
          </p:cNvPr>
          <p:cNvSpPr txBox="1">
            <a:spLocks/>
          </p:cNvSpPr>
          <p:nvPr/>
        </p:nvSpPr>
        <p:spPr>
          <a:xfrm>
            <a:off x="9124962" y="5262916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rPr>
              <a:t>Follow-up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FCE51FF-D559-B8BB-4810-B687B563938F}"/>
              </a:ext>
            </a:extLst>
          </p:cNvPr>
          <p:cNvSpPr txBox="1">
            <a:spLocks/>
          </p:cNvSpPr>
          <p:nvPr/>
        </p:nvSpPr>
        <p:spPr>
          <a:xfrm>
            <a:off x="9124962" y="1200658"/>
            <a:ext cx="210059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Baseline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9C4217-6D91-2EB6-DAA9-D698F2DFC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571" y="2010222"/>
            <a:ext cx="7829634" cy="3432169"/>
          </a:xfrm>
          <a:prstGeom prst="rect">
            <a:avLst/>
          </a:prstGeom>
        </p:spPr>
      </p:pic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1F4D7C06-4134-3D88-5194-868604E53B93}"/>
              </a:ext>
            </a:extLst>
          </p:cNvPr>
          <p:cNvSpPr txBox="1">
            <a:spLocks/>
          </p:cNvSpPr>
          <p:nvPr/>
        </p:nvSpPr>
        <p:spPr>
          <a:xfrm>
            <a:off x="1343865" y="6305632"/>
            <a:ext cx="1608517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4510831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356DC-7DFD-99CA-4079-ECC28849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E0B90-835C-25E7-0F8F-62BF21571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3584177" cy="502445"/>
          </a:xfrm>
        </p:spPr>
        <p:txBody>
          <a:bodyPr/>
          <a:lstStyle/>
          <a:p>
            <a:r>
              <a:rPr lang="en-US" sz="3200" dirty="0"/>
              <a:t>Case 7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5E52BBB-52D0-B727-81D4-DCA585941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9842"/>
            <a:ext cx="12192000" cy="3898315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3C7DFC3-E89C-820A-E2A9-630D9CB503C4}"/>
              </a:ext>
            </a:extLst>
          </p:cNvPr>
          <p:cNvSpPr/>
          <p:nvPr/>
        </p:nvSpPr>
        <p:spPr>
          <a:xfrm rot="18000000">
            <a:off x="5134760" y="5188365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068E09A-D7E1-F63C-8BE2-2ED055CC798D}"/>
              </a:ext>
            </a:extLst>
          </p:cNvPr>
          <p:cNvSpPr/>
          <p:nvPr/>
        </p:nvSpPr>
        <p:spPr>
          <a:xfrm rot="18000000">
            <a:off x="9582251" y="5230659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66A076BD-EC12-F138-C862-984E66CDE723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C4089AE-8B6A-8F57-1EA5-1D7EC0F97C38}"/>
              </a:ext>
            </a:extLst>
          </p:cNvPr>
          <p:cNvSpPr txBox="1">
            <a:spLocks/>
          </p:cNvSpPr>
          <p:nvPr/>
        </p:nvSpPr>
        <p:spPr>
          <a:xfrm>
            <a:off x="173953" y="1238254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FLAIR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9964C6B-0C4E-3F74-978A-CF9139B002E7}"/>
              </a:ext>
            </a:extLst>
          </p:cNvPr>
          <p:cNvSpPr txBox="1">
            <a:spLocks/>
          </p:cNvSpPr>
          <p:nvPr/>
        </p:nvSpPr>
        <p:spPr>
          <a:xfrm>
            <a:off x="4705387" y="1213673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latin typeface="Poppins SemiBold" pitchFamily="2" charset="77"/>
                <a:cs typeface="Poppins SemiBold" pitchFamily="2" charset="77"/>
              </a:rPr>
              <a:t>SWI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81E1F8-E300-A282-761D-2DB6A28E1EEE}"/>
              </a:ext>
            </a:extLst>
          </p:cNvPr>
          <p:cNvSpPr txBox="1">
            <a:spLocks/>
          </p:cNvSpPr>
          <p:nvPr/>
        </p:nvSpPr>
        <p:spPr>
          <a:xfrm>
            <a:off x="9241457" y="1151185"/>
            <a:ext cx="2529443" cy="38510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latin typeface="Poppins SemiBold" pitchFamily="2" charset="77"/>
                <a:cs typeface="Poppins SemiBold" pitchFamily="2" charset="77"/>
              </a:rPr>
              <a:t>GRE/T2*</a:t>
            </a:r>
          </a:p>
        </p:txBody>
      </p:sp>
    </p:spTree>
    <p:extLst>
      <p:ext uri="{BB962C8B-B14F-4D97-AF65-F5344CB8AC3E}">
        <p14:creationId xmlns:p14="http://schemas.microsoft.com/office/powerpoint/2010/main" val="21182411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A71FA-C082-7E9C-7FA0-3DF07C08B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39CEA66-1516-B263-26E5-D9AC5338C8DA}"/>
              </a:ext>
            </a:extLst>
          </p:cNvPr>
          <p:cNvGrpSpPr/>
          <p:nvPr/>
        </p:nvGrpSpPr>
        <p:grpSpPr>
          <a:xfrm>
            <a:off x="5517053" y="3146550"/>
            <a:ext cx="5983111" cy="2949450"/>
            <a:chOff x="5517053" y="3146550"/>
            <a:chExt cx="5983111" cy="29494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6A8D8B2-BB4C-F5F7-45F5-0A5BFCC0B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7053" y="3149600"/>
              <a:ext cx="5983111" cy="294640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3756F71-38FE-ACDF-4BE2-144A327B0DC6}"/>
                </a:ext>
              </a:extLst>
            </p:cNvPr>
            <p:cNvSpPr/>
            <p:nvPr/>
          </p:nvSpPr>
          <p:spPr>
            <a:xfrm>
              <a:off x="8162338" y="3146550"/>
              <a:ext cx="317434" cy="116684"/>
            </a:xfrm>
            <a:prstGeom prst="rect">
              <a:avLst/>
            </a:prstGeom>
            <a:solidFill>
              <a:srgbClr val="0F0F0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40724D1-FB23-A9EA-BE5D-419E529A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7: </a:t>
            </a:r>
            <a:br>
              <a:rPr lang="en-US" sz="3200" dirty="0"/>
            </a:br>
            <a:r>
              <a:rPr lang="en-US" sz="3200" dirty="0"/>
              <a:t>Lessons Learned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4ECD04-0A1B-CD91-497A-A9C98B30EF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7" y="1816100"/>
            <a:ext cx="5038675" cy="3708401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lang="en-US" sz="2400" dirty="0"/>
              <a:t>Baseline siderosis predicts future ARIA (underlying CAA)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ARIA-E will resolve on FLAIR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AD and vascular dementia commonly coexist; the 2nd lesion was an infarct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Patients commonly have more than 1 problem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C47A57-C11C-1CC0-285C-2CE0444F4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7141" y="336550"/>
            <a:ext cx="2302933" cy="2748844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92C4F523-F4BA-4BEF-F08D-A021E161E1A6}"/>
              </a:ext>
            </a:extLst>
          </p:cNvPr>
          <p:cNvSpPr/>
          <p:nvPr/>
        </p:nvSpPr>
        <p:spPr>
          <a:xfrm rot="18000000">
            <a:off x="5732637" y="5707930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942EEDA-76D3-16D6-0118-CE348C653B2C}"/>
              </a:ext>
            </a:extLst>
          </p:cNvPr>
          <p:cNvSpPr/>
          <p:nvPr/>
        </p:nvSpPr>
        <p:spPr>
          <a:xfrm rot="18000000">
            <a:off x="9462675" y="5591576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78EED650-1C3D-4943-3690-DF7A014102F0}"/>
              </a:ext>
            </a:extLst>
          </p:cNvPr>
          <p:cNvSpPr/>
          <p:nvPr/>
        </p:nvSpPr>
        <p:spPr>
          <a:xfrm rot="18000000">
            <a:off x="7739294" y="2936728"/>
            <a:ext cx="467833" cy="3286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39E063D2-86E3-1380-84AC-F2BA396C6A69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36646424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BA2B7-3092-F5E5-81D3-D4B2CEB2D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123E8-A6ED-FE9F-7893-F9614BF59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345475"/>
            <a:ext cx="3584177" cy="1044132"/>
          </a:xfrm>
        </p:spPr>
        <p:txBody>
          <a:bodyPr/>
          <a:lstStyle/>
          <a:p>
            <a:r>
              <a:rPr lang="en-US" sz="3200" dirty="0"/>
              <a:t>Case 7: </a:t>
            </a:r>
            <a:br>
              <a:rPr lang="en-US" sz="3200" dirty="0"/>
            </a:br>
            <a:r>
              <a:rPr lang="en-US" sz="3200" dirty="0"/>
              <a:t>Lessons Learned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C86071-0C5B-4553-41F8-FA633EFB3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7" y="1816100"/>
            <a:ext cx="5038675" cy="3708401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24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Baseline siderosis predicts future ARIA (underlying CAA)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2400" dirty="0"/>
              <a:t>ARIA-E will resolve on FLAIR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2400" dirty="0"/>
              <a:t>AD and vascular dementia commonly coexist; the 2nd lesion was an infarct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en-US" sz="2400" dirty="0"/>
              <a:t>Patients commonly have more than 1 problem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D72A60-A353-62AA-F045-FA1DB7336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392" y="495826"/>
            <a:ext cx="6592711" cy="2889956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19FD8EA5-02F0-B192-9827-D225BC55578D}"/>
              </a:ext>
            </a:extLst>
          </p:cNvPr>
          <p:cNvSpPr/>
          <p:nvPr/>
        </p:nvSpPr>
        <p:spPr>
          <a:xfrm rot="18000000">
            <a:off x="10380836" y="2067075"/>
            <a:ext cx="467833" cy="328635"/>
          </a:xfrm>
          <a:prstGeom prst="right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2A33B2D-B305-E38F-C402-223D5C729A31}"/>
              </a:ext>
            </a:extLst>
          </p:cNvPr>
          <p:cNvSpPr/>
          <p:nvPr/>
        </p:nvSpPr>
        <p:spPr>
          <a:xfrm rot="18078163">
            <a:off x="6700411" y="2061725"/>
            <a:ext cx="467833" cy="328635"/>
          </a:xfrm>
          <a:prstGeom prst="right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33A379-A9DA-1813-7E8F-804C9875713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890" y="3472219"/>
            <a:ext cx="2235195" cy="3004781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75C05D76-EB18-DFFA-FB85-EE86D2B72028}"/>
              </a:ext>
            </a:extLst>
          </p:cNvPr>
          <p:cNvSpPr/>
          <p:nvPr/>
        </p:nvSpPr>
        <p:spPr>
          <a:xfrm rot="13500000">
            <a:off x="7157624" y="4922019"/>
            <a:ext cx="467833" cy="328635"/>
          </a:xfrm>
          <a:prstGeom prst="right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34C1CDB-314C-7442-981C-8780003E5355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Images provided by Dr Tammie Benzinger.</a:t>
            </a:r>
          </a:p>
        </p:txBody>
      </p:sp>
    </p:spTree>
    <p:extLst>
      <p:ext uri="{BB962C8B-B14F-4D97-AF65-F5344CB8AC3E}">
        <p14:creationId xmlns:p14="http://schemas.microsoft.com/office/powerpoint/2010/main" val="7769932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European Protocols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9F9B60-6316-2EF7-5BE1-FCEF00074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First authorized: </a:t>
            </a:r>
          </a:p>
          <a:p>
            <a:pPr lvl="2" indent="-342900"/>
            <a:r>
              <a:rPr lang="en-US" dirty="0"/>
              <a:t>Lecanemab May 2025</a:t>
            </a:r>
          </a:p>
          <a:p>
            <a:pPr lvl="2" indent="-342900"/>
            <a:r>
              <a:rPr lang="en-US" dirty="0"/>
              <a:t>Donanemab Oct 2025</a:t>
            </a:r>
          </a:p>
          <a:p>
            <a:r>
              <a:rPr lang="en-US" b="1" dirty="0"/>
              <a:t>Indications:</a:t>
            </a:r>
          </a:p>
          <a:p>
            <a:pPr lvl="2" indent="-342900"/>
            <a:r>
              <a:rPr lang="en-US" b="1" dirty="0"/>
              <a:t>Same as US: </a:t>
            </a:r>
            <a:r>
              <a:rPr lang="en-US" dirty="0"/>
              <a:t>MCI or mild dementia due to AD with confirmed amyloid pathology</a:t>
            </a:r>
          </a:p>
          <a:p>
            <a:pPr lvl="2" indent="-342900"/>
            <a:r>
              <a:rPr lang="en-US" b="1" dirty="0"/>
              <a:t>Different from US: </a:t>
            </a:r>
            <a:r>
              <a:rPr lang="en-US" i="1" dirty="0"/>
              <a:t>APOE</a:t>
            </a:r>
            <a:r>
              <a:rPr lang="en-US" dirty="0"/>
              <a:t> E4 noncarriers or heterozygotes only</a:t>
            </a:r>
          </a:p>
          <a:p>
            <a:r>
              <a:rPr lang="en-US" b="1" dirty="0"/>
              <a:t>Monitoring schedule </a:t>
            </a:r>
            <a:r>
              <a:rPr lang="en-US" dirty="0"/>
              <a:t>same as US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74AB7C-A2D0-1C58-D013-7CE6249B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24606"/>
            <a:ext cx="11740260" cy="502445"/>
          </a:xfrm>
        </p:spPr>
        <p:txBody>
          <a:bodyPr/>
          <a:lstStyle/>
          <a:p>
            <a:r>
              <a:rPr lang="en-US" dirty="0"/>
              <a:t>EMA Authorizations of Antiamyloid Therapies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5668F9-165D-A172-7F2A-6077B74D0E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Lecanemab SmPC. Donanemab SmPC.</a:t>
            </a:r>
          </a:p>
        </p:txBody>
      </p:sp>
    </p:spTree>
    <p:extLst>
      <p:ext uri="{BB962C8B-B14F-4D97-AF65-F5344CB8AC3E}">
        <p14:creationId xmlns:p14="http://schemas.microsoft.com/office/powerpoint/2010/main" val="11727139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543EA-08B6-2107-38DF-69E2B9E7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0A5258-A486-1DE7-DBB7-FBDA163D6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2499930" cy="98067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MRI conducted as routine monitoring or due to symptoms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4C649F-F183-AA53-80FB-2F4F490089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78368" y="1335808"/>
            <a:ext cx="3401568" cy="2333984"/>
          </a:xfrm>
        </p:spPr>
        <p:txBody>
          <a:bodyPr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/>
              <a:t>*Stop treatment if: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Any macrohemorrhage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&gt;1 area of superficial siderosis 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&gt;10 microhemorrhages since treatment initiation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&gt;2 episodes of ARIA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Radiographically severe ARIA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Serious symptoms of ARIA</a:t>
            </a:r>
          </a:p>
          <a:p>
            <a:pPr marL="280988" indent="-220663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Patient requires anticoagulant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A2120E1-9F48-0021-17D4-C44BE19F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394431"/>
            <a:ext cx="11740260" cy="7755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Management of ARIA With ATTs</a:t>
            </a:r>
            <a:br>
              <a:rPr lang="en-US" dirty="0"/>
            </a:br>
            <a:r>
              <a:rPr lang="en-US" sz="2400" i="1" dirty="0"/>
              <a:t>US Appropriate Use Recommendations and Product Labels</a:t>
            </a:r>
            <a:endParaRPr lang="en-US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1C8B25-0E82-7605-C4BD-8DA6F157535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Rabinovici. J Prev Alzheimers Dis. 2025;12:10015. Cummings. </a:t>
            </a:r>
            <a:r>
              <a:rPr lang="sv-SE" dirty="0"/>
              <a:t>J Prev Alzheimers Dis. 2023;10:362.</a:t>
            </a:r>
            <a:r>
              <a:rPr lang="en-US" dirty="0"/>
              <a:t>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22489B9-5D1A-BD4A-55D5-0EE221D13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666" y="1335807"/>
            <a:ext cx="7549136" cy="507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5719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B72043-AA06-6866-7EA2-17DBDB6E8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322967"/>
            <a:ext cx="11740260" cy="918521"/>
          </a:xfrm>
        </p:spPr>
        <p:txBody>
          <a:bodyPr/>
          <a:lstStyle/>
          <a:p>
            <a:r>
              <a:rPr lang="en-US" dirty="0"/>
              <a:t>Swiss Society for Neuroradiology</a:t>
            </a:r>
            <a:br>
              <a:rPr lang="en-US" dirty="0"/>
            </a:br>
            <a:r>
              <a:rPr lang="en-US" sz="2400" i="1" dirty="0"/>
              <a:t>Neuroimaging Standards for ARIA Screening and Monitoring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5249AB-EB2C-61B6-51C6-257492393C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dirty="0"/>
              <a:t>Wiest. Neurodegener Dis. 2025.;[Erpub].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B9BDFF-353B-2029-FA44-6116A41902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904417"/>
              </p:ext>
            </p:extLst>
          </p:nvPr>
        </p:nvGraphicFramePr>
        <p:xfrm>
          <a:off x="383478" y="1273764"/>
          <a:ext cx="10462102" cy="460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032">
                  <a:extLst>
                    <a:ext uri="{9D8B030D-6E8A-4147-A177-3AD203B41FA5}">
                      <a16:colId xmlns:a16="http://schemas.microsoft.com/office/drawing/2014/main" val="245902338"/>
                    </a:ext>
                  </a:extLst>
                </a:gridCol>
                <a:gridCol w="2297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1820">
                  <a:extLst>
                    <a:ext uri="{9D8B030D-6E8A-4147-A177-3AD203B41FA5}">
                      <a16:colId xmlns:a16="http://schemas.microsoft.com/office/drawing/2014/main" val="2493931190"/>
                    </a:ext>
                  </a:extLst>
                </a:gridCol>
                <a:gridCol w="3131820">
                  <a:extLst>
                    <a:ext uri="{9D8B030D-6E8A-4147-A177-3AD203B41FA5}">
                      <a16:colId xmlns:a16="http://schemas.microsoft.com/office/drawing/2014/main" val="3606705060"/>
                    </a:ext>
                  </a:extLst>
                </a:gridCol>
              </a:tblGrid>
              <a:tr h="482297">
                <a:tc>
                  <a:txBody>
                    <a:bodyPr/>
                    <a:lstStyle/>
                    <a:p>
                      <a:endParaRPr lang="en-US" sz="1400" dirty="0"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Baseline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Follow-up: </a:t>
                      </a:r>
                      <a:b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Asymptomatic Patients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Follow-up: </a:t>
                      </a:r>
                      <a:b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lang="en-US" sz="1400" dirty="0">
                          <a:solidFill>
                            <a:schemeClr val="tx2"/>
                          </a:solidFill>
                          <a:latin typeface="Poppins" pitchFamily="2" charset="77"/>
                          <a:cs typeface="Poppins" pitchFamily="2" charset="77"/>
                        </a:rPr>
                        <a:t>Symptomatic Patients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69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Contrast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Without IV contrast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Without IV contrast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IV contrast optional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69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Protocol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Baseline exam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Therapy monitoring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Symptoms under therapy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668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Sequence requirements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2D or 3D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T2/FLAIR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GRE* (and SWI)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DWI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3-DT1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T2 FSE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2D or 3D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T2/FLAIR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GRE* (and SWI)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DWI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2D or 3D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T2/FLAIR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GRE* (and SWI)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DWI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(+ additional sequences)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780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Key findings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Microhemorrhages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Siderosis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White matter hyperintensities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Infarcts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dirty="0">
                        <a:solidFill>
                          <a:schemeClr val="bg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94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Recommended communication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Standard reporting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Report ARIA severity if present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Mild ARIA: notification required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Moderate or severe ARIA: closed loop communication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Report ARIA severity if present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Mild ARIA: notification required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Poppins" pitchFamily="2" charset="77"/>
                          <a:cs typeface="Poppins" pitchFamily="2" charset="77"/>
                        </a:rPr>
                        <a:t>Moderate or severe ARIA: closed loop communication</a:t>
                      </a:r>
                    </a:p>
                  </a:txBody>
                  <a:tcPr marL="121881" marR="121881" marT="45714" marB="4571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71907"/>
                  </a:ext>
                </a:extLst>
              </a:tr>
            </a:tbl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C1C6F10-39E4-94CA-A9E2-5BB0E51BB124}"/>
              </a:ext>
            </a:extLst>
          </p:cNvPr>
          <p:cNvSpPr txBox="1">
            <a:spLocks/>
          </p:cNvSpPr>
          <p:nvPr/>
        </p:nvSpPr>
        <p:spPr>
          <a:xfrm>
            <a:off x="1438555" y="5967796"/>
            <a:ext cx="9101759" cy="3270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2"/>
                </a:solidFill>
              </a:rPr>
              <a:t>Either T2* or T2* and SWI in combination should be used for interpretation.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Lesion quantification should rely solely on T2* numeric evaluation based on current evidence.</a:t>
            </a:r>
          </a:p>
        </p:txBody>
      </p:sp>
    </p:spTree>
    <p:extLst>
      <p:ext uri="{BB962C8B-B14F-4D97-AF65-F5344CB8AC3E}">
        <p14:creationId xmlns:p14="http://schemas.microsoft.com/office/powerpoint/2010/main" val="28573809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2E45-B7B1-9D9A-F785-392C86DF8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B87C5-95B5-CB95-1897-B0B2036C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624606"/>
            <a:ext cx="11740260" cy="502445"/>
          </a:xfrm>
        </p:spPr>
        <p:txBody>
          <a:bodyPr/>
          <a:lstStyle/>
          <a:p>
            <a:r>
              <a:rPr lang="en-US" dirty="0"/>
              <a:t>Updated Guidelines and Resources for Dementia Imaging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3A1CF4-0537-BD85-EE3E-DCA07D452E75}"/>
              </a:ext>
            </a:extLst>
          </p:cNvPr>
          <p:cNvSpPr/>
          <p:nvPr/>
        </p:nvSpPr>
        <p:spPr>
          <a:xfrm>
            <a:off x="682467" y="1285461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https://acsearch.acr.org/docs/3111292/Narrative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04CA1E-0020-A1EB-EA7F-6F42D2134820}"/>
              </a:ext>
            </a:extLst>
          </p:cNvPr>
          <p:cNvSpPr/>
          <p:nvPr/>
        </p:nvSpPr>
        <p:spPr>
          <a:xfrm>
            <a:off x="682467" y="3477387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https://www.jacr.org/article/S1546-1440(25)00137-1/fulltext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02E732-1167-A4F6-7934-CC4EC50DD7AF}"/>
              </a:ext>
            </a:extLst>
          </p:cNvPr>
          <p:cNvSpPr/>
          <p:nvPr/>
        </p:nvSpPr>
        <p:spPr>
          <a:xfrm>
            <a:off x="3679406" y="3489701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https://pubmed.ncbi.nlm.nih.gov/36209379/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ACA162-862B-AA44-3702-6C7E55F9F694}"/>
              </a:ext>
            </a:extLst>
          </p:cNvPr>
          <p:cNvSpPr/>
          <p:nvPr/>
        </p:nvSpPr>
        <p:spPr>
          <a:xfrm>
            <a:off x="6561145" y="3477387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https://pmc.ncbi.nlm.nih.gov/articles/PMC12657122/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33BA55-E4E4-39DD-9BBA-39100655AD8E}"/>
              </a:ext>
            </a:extLst>
          </p:cNvPr>
          <p:cNvSpPr/>
          <p:nvPr/>
        </p:nvSpPr>
        <p:spPr>
          <a:xfrm>
            <a:off x="5584405" y="1297775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hlinkClick r:id="rId3"/>
              </a:rPr>
              <a:t>https://www.ajnr.org/content/43/9/E19.abstract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889F93-66A9-5C3C-A5C0-732C14CD2250}"/>
              </a:ext>
            </a:extLst>
          </p:cNvPr>
          <p:cNvSpPr/>
          <p:nvPr/>
        </p:nvSpPr>
        <p:spPr>
          <a:xfrm>
            <a:off x="7671683" y="1297775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https://www.ajnr.org/content/46/1/24.abstract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BE3CBF-D53A-1CD1-40FE-30B6B1B378B1}"/>
              </a:ext>
            </a:extLst>
          </p:cNvPr>
          <p:cNvSpPr txBox="1">
            <a:spLocks/>
          </p:cNvSpPr>
          <p:nvPr/>
        </p:nvSpPr>
        <p:spPr>
          <a:xfrm>
            <a:off x="2717878" y="1501229"/>
            <a:ext cx="1976980" cy="661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/>
              <a:t>Alzheimer’s Association (AA)/Society for Nuclear Medicine and Molecular Imaging (SNMMI) Appropriate Use for Amyloid and Tau PET, 2025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A87FBD-E641-411C-438D-D5B3F1D10ADF}"/>
              </a:ext>
            </a:extLst>
          </p:cNvPr>
          <p:cNvSpPr txBox="1">
            <a:spLocks/>
          </p:cNvSpPr>
          <p:nvPr/>
        </p:nvSpPr>
        <p:spPr>
          <a:xfrm>
            <a:off x="9595413" y="1703801"/>
            <a:ext cx="1925004" cy="661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/>
              <a:t>American Society for Neuroradiology (ASNR) Recommendations, 2022 &amp; 2025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29919A6-C712-1DFC-670F-DF16D93DFF1D}"/>
              </a:ext>
            </a:extLst>
          </p:cNvPr>
          <p:cNvSpPr txBox="1">
            <a:spLocks/>
          </p:cNvSpPr>
          <p:nvPr/>
        </p:nvSpPr>
        <p:spPr>
          <a:xfrm>
            <a:off x="3103451" y="5440783"/>
            <a:ext cx="3025659" cy="9925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/>
              <a:t>European Consensus for the Diagnosis of MCI and Early AD, European Society of Neuroradiology (ESNR) and the European Association of Nuclear Medicine (EANM), 2023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34DF51-A251-6AB1-038C-258C554C0669}"/>
              </a:ext>
            </a:extLst>
          </p:cNvPr>
          <p:cNvSpPr txBox="1">
            <a:spLocks/>
          </p:cNvSpPr>
          <p:nvPr/>
        </p:nvSpPr>
        <p:spPr>
          <a:xfrm>
            <a:off x="286538" y="5416155"/>
            <a:ext cx="2534998" cy="661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/>
              <a:t>American College of Radiology (ACR) Appropriateness Criteria for Dementia Imaging, 2024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9F13725-8738-C55A-A452-36C2CED0F494}"/>
              </a:ext>
            </a:extLst>
          </p:cNvPr>
          <p:cNvSpPr txBox="1">
            <a:spLocks/>
          </p:cNvSpPr>
          <p:nvPr/>
        </p:nvSpPr>
        <p:spPr>
          <a:xfrm>
            <a:off x="6411025" y="5428469"/>
            <a:ext cx="2129040" cy="661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/>
              <a:t>Treatment-related amyloid clearance (TRAC), Alzheimer’s &amp; Dementia, 2025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B1A0AB-6ADF-EBCA-409E-E0D39A082D56}"/>
              </a:ext>
            </a:extLst>
          </p:cNvPr>
          <p:cNvSpPr/>
          <p:nvPr/>
        </p:nvSpPr>
        <p:spPr>
          <a:xfrm>
            <a:off x="9500483" y="3489701"/>
            <a:ext cx="1828800" cy="1828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https://karger.com/ndd/article/doi/10.1159/000549521/939032/Clinical-practice-recommendations-of-the-Swiss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047C00-4B21-8824-3123-73E83EADF17C}"/>
              </a:ext>
            </a:extLst>
          </p:cNvPr>
          <p:cNvSpPr txBox="1">
            <a:spLocks/>
          </p:cNvSpPr>
          <p:nvPr/>
        </p:nvSpPr>
        <p:spPr>
          <a:xfrm>
            <a:off x="9350363" y="5428469"/>
            <a:ext cx="2129040" cy="661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defRPr lang="en-US" sz="2400" kern="1200" dirty="0" smtClean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dirty="0"/>
              <a:t>Swiss Society for Neuroradiology (SSNR), 2025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AE825F-62E3-111B-9846-DDF5A9A9A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83" y="1297776"/>
            <a:ext cx="1838982" cy="18519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F1EF62-D451-18E0-831B-1168580E1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051" y="3477387"/>
            <a:ext cx="1841114" cy="18411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613F8E-8542-A2A0-F28B-F11AB8586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672" y="3489701"/>
            <a:ext cx="1876068" cy="18670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5718056-C568-4B15-F1D5-CA25B34870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4406" y="1285461"/>
            <a:ext cx="1828800" cy="18418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849A47-B1BD-C060-A6D2-5AA5071BB0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71682" y="1297775"/>
            <a:ext cx="1828801" cy="182445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A36B371-72D4-D9D7-D253-6AC8E29DE4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61144" y="3477387"/>
            <a:ext cx="1888377" cy="187938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BF3A3EF-53F4-AF58-56D0-0A69337AA1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86125" y="3493133"/>
            <a:ext cx="1850358" cy="186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546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BBFB9-64C8-53EF-40DF-F1AC66C75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70A837-C12A-7E7C-A0FB-2225E5865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151" y="1334484"/>
            <a:ext cx="5669771" cy="47491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DB7EB6-B9DD-66DB-F693-5B1E4F576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616318"/>
            <a:ext cx="4112323" cy="502445"/>
          </a:xfrm>
        </p:spPr>
        <p:txBody>
          <a:bodyPr/>
          <a:lstStyle/>
          <a:p>
            <a:r>
              <a:rPr lang="en-US" sz="3200" dirty="0"/>
              <a:t>Acknowledgements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3DD3698-933F-49B5-182B-70009A62E1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1333500"/>
            <a:ext cx="5864922" cy="41910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In grateful appreciation of our research participants, whose dedication has transformed our care for this patient population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/>
              <a:t>Many thanks to the faculty, staff, and students in the Knight Alzheimer Research Imaging Program, to the Knight ADRC, DIAN and DIAN-TU Teams, the CCIR staff, &amp; the long-standing support of the MIR administration &amp; clinical colleagues</a:t>
            </a:r>
          </a:p>
        </p:txBody>
      </p:sp>
    </p:spTree>
    <p:extLst>
      <p:ext uri="{BB962C8B-B14F-4D97-AF65-F5344CB8AC3E}">
        <p14:creationId xmlns:p14="http://schemas.microsoft.com/office/powerpoint/2010/main" val="13592827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9AA39FE-5D86-7163-DDC0-B4221A146E83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2625035"/>
            <a:ext cx="11740260" cy="131318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Downloadable slides and on-demand webcast from this webinar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Text-based learning module translated into Mandarin, Japanese, Spanish, Italian, and German (coming soon!)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431A7B5E-D03C-0C48-14DC-14B1C4B51B55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743202"/>
            <a:ext cx="11740260" cy="521168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ctr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200" b="1" i="0" kern="1200" spc="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ea typeface="+mj-ea"/>
                <a:cs typeface="Poppins" pitchFamily="2" charset="77"/>
              </a:rPr>
              <a:t>Go Online for More ARIA Training!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660B5AA-BAB6-0197-C8D4-18CBDF11DD34}"/>
              </a:ext>
            </a:extLst>
          </p:cNvPr>
          <p:cNvSpPr txBox="1">
            <a:spLocks/>
          </p:cNvSpPr>
          <p:nvPr/>
        </p:nvSpPr>
        <p:spPr>
          <a:xfrm>
            <a:off x="231078" y="4148529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b="1" kern="1200">
                <a:solidFill>
                  <a:schemeClr val="accent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  <a:hlinkClick r:id="rId3"/>
              </a:rPr>
              <a:t>https://www.deceraclinical.com/education/COVID19playbook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BCF7504-1DCA-FCBF-7B23-DF448AED6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invGray">
          <a:xfrm>
            <a:off x="5187422" y="600507"/>
            <a:ext cx="1817155" cy="6916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5d290d-5e58-4d9c-8b4a-d12f445ad3c6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5DAA6DC7C0B94F83A5F57CFF4957B9" ma:contentTypeVersion="11" ma:contentTypeDescription="Create a new document." ma:contentTypeScope="" ma:versionID="69e2d113dd67aa5413179b5894b00fb3">
  <xsd:schema xmlns:xsd="http://www.w3.org/2001/XMLSchema" xmlns:xs="http://www.w3.org/2001/XMLSchema" xmlns:p="http://schemas.microsoft.com/office/2006/metadata/properties" xmlns:ns2="8b5d290d-5e58-4d9c-8b4a-d12f445ad3c6" xmlns:ns3="22fd6914-46d4-4c7e-bbad-46e82841b69d" targetNamespace="http://schemas.microsoft.com/office/2006/metadata/properties" ma:root="true" ma:fieldsID="a81cfe630929d27d695b509f4b475ed8" ns2:_="" ns3:_="">
    <xsd:import namespace="8b5d290d-5e58-4d9c-8b4a-d12f445ad3c6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5d290d-5e58-4d9c-8b4a-d12f445ad3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2BF528-79E7-49C7-8398-55B164A86230}">
  <ds:schemaRefs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22fd6914-46d4-4c7e-bbad-46e82841b69d"/>
    <ds:schemaRef ds:uri="http://schemas.microsoft.com/office/infopath/2007/PartnerControls"/>
    <ds:schemaRef ds:uri="8b5d290d-5e58-4d9c-8b4a-d12f445ad3c6"/>
  </ds:schemaRefs>
</ds:datastoreItem>
</file>

<file path=customXml/itemProps2.xml><?xml version="1.0" encoding="utf-8"?>
<ds:datastoreItem xmlns:ds="http://schemas.openxmlformats.org/officeDocument/2006/customXml" ds:itemID="{F4E8265B-CB84-4BE2-BCF0-DF366F9D9A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5d290d-5e58-4d9c-8b4a-d12f445ad3c6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41</TotalTime>
  <Words>4680</Words>
  <Application>Microsoft Office PowerPoint</Application>
  <PresentationFormat>Widescreen</PresentationFormat>
  <Paragraphs>836</Paragraphs>
  <Slides>68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68</vt:i4>
      </vt:variant>
    </vt:vector>
  </HeadingPairs>
  <TitlesOfParts>
    <vt:vector size="82" baseType="lpstr">
      <vt:lpstr>Arial</vt:lpstr>
      <vt:lpstr>Calibri</vt:lpstr>
      <vt:lpstr>Newsreader</vt:lpstr>
      <vt:lpstr>Newsreader ExtraBold</vt:lpstr>
      <vt:lpstr>Poppins</vt:lpstr>
      <vt:lpstr>Poppins Light</vt:lpstr>
      <vt:lpstr>Poppins SemiBold</vt:lpstr>
      <vt:lpstr>Times</vt:lpstr>
      <vt:lpstr>Times New Roman</vt:lpstr>
      <vt:lpstr>3_Office</vt:lpstr>
      <vt:lpstr>5_Office</vt:lpstr>
      <vt:lpstr>4_Office</vt:lpstr>
      <vt:lpstr>2_Office</vt:lpstr>
      <vt:lpstr>6_Office</vt:lpstr>
      <vt:lpstr>Spot the Signal: Global Radiology Training for ARIA Detection in Alzheimer’s Care </vt:lpstr>
      <vt:lpstr>About These Slides</vt:lpstr>
      <vt:lpstr>Faculty and Disclosures</vt:lpstr>
      <vt:lpstr>Learning Objectives</vt:lpstr>
      <vt:lpstr>Background and US Guidelines</vt:lpstr>
      <vt:lpstr>What Are Amyloid-Related Imaging Abnormalities (ARIA)?</vt:lpstr>
      <vt:lpstr>ALZ-NET Real-world ARIA Rates</vt:lpstr>
      <vt:lpstr>MRI Monitoring Schedule for ATTs US Appropriate Use Recommendations and Product Labels</vt:lpstr>
      <vt:lpstr>American Society for Neuroradiology Neuroimaging Standards For ARIA Screening and Monitoring</vt:lpstr>
      <vt:lpstr>Management of ARIA with ATTs US Appropriate Use Recommendations and Product Labels</vt:lpstr>
      <vt:lpstr>Baseline and Monitoring MRIs</vt:lpstr>
      <vt:lpstr>Case 1: Eligibility (Baseline)</vt:lpstr>
      <vt:lpstr>PowerPoint Presentation</vt:lpstr>
      <vt:lpstr>PowerPoint Presentation</vt:lpstr>
      <vt:lpstr>Case 1</vt:lpstr>
      <vt:lpstr>Case 1</vt:lpstr>
      <vt:lpstr>Case 1</vt:lpstr>
      <vt:lpstr>Case 1</vt:lpstr>
      <vt:lpstr>Case 1</vt:lpstr>
      <vt:lpstr>Case 1</vt:lpstr>
      <vt:lpstr>Case 1: Clinical Management of ARIA With ATTs</vt:lpstr>
      <vt:lpstr>Case 1: Clinical Management of ARIA With ATTs</vt:lpstr>
      <vt:lpstr>Case 1: Summary</vt:lpstr>
      <vt:lpstr>PowerPoint Presentation</vt:lpstr>
      <vt:lpstr>Case 2: Baseline MRI</vt:lpstr>
      <vt:lpstr>Case 2: Baseline MRI</vt:lpstr>
      <vt:lpstr>Case 2: Monitoring</vt:lpstr>
      <vt:lpstr>PowerPoint Presentation</vt:lpstr>
      <vt:lpstr>Case 2</vt:lpstr>
      <vt:lpstr>Case 2</vt:lpstr>
      <vt:lpstr>Case 2: ARIA-E Effusion on Head CT</vt:lpstr>
      <vt:lpstr>Case 2: Lessons Learned</vt:lpstr>
      <vt:lpstr>AI-Assisted Tools</vt:lpstr>
      <vt:lpstr>AI-Assisted Neuroimaging for ARIA Detection</vt:lpstr>
      <vt:lpstr>AI-Assisted Neuroimaging for ARIA Detection</vt:lpstr>
      <vt:lpstr>Workflows and Severity Scoring</vt:lpstr>
      <vt:lpstr>Case 3: Monitoring</vt:lpstr>
      <vt:lpstr>Case 3: Monitoring</vt:lpstr>
      <vt:lpstr>Case 3: Monitoring</vt:lpstr>
      <vt:lpstr>Case 3</vt:lpstr>
      <vt:lpstr>Case 3: Lessons Learned</vt:lpstr>
      <vt:lpstr>Case 4: Monitoring</vt:lpstr>
      <vt:lpstr>Case 4: Monitoring</vt:lpstr>
      <vt:lpstr>Case 4</vt:lpstr>
      <vt:lpstr>Case 4: Lessons Learned</vt:lpstr>
      <vt:lpstr>Case 5: Monitoring</vt:lpstr>
      <vt:lpstr>Case 5: Monitoring</vt:lpstr>
      <vt:lpstr>Case 5</vt:lpstr>
      <vt:lpstr>Case 5</vt:lpstr>
      <vt:lpstr>Case 5: Lessons Learned</vt:lpstr>
      <vt:lpstr>Case 6</vt:lpstr>
      <vt:lpstr>Case 6</vt:lpstr>
      <vt:lpstr>Case 6</vt:lpstr>
      <vt:lpstr>Case 7: Monitoring</vt:lpstr>
      <vt:lpstr>Case 7: Monitoring</vt:lpstr>
      <vt:lpstr>Case 7</vt:lpstr>
      <vt:lpstr>Case 7: Monitoring</vt:lpstr>
      <vt:lpstr>Case 7: Monitoring</vt:lpstr>
      <vt:lpstr>Case 7</vt:lpstr>
      <vt:lpstr>Case 7:  Lessons Learned</vt:lpstr>
      <vt:lpstr>Case 7:  Lessons Learned</vt:lpstr>
      <vt:lpstr>European Protocols</vt:lpstr>
      <vt:lpstr>EMA Authorizations of Antiamyloid Therapies</vt:lpstr>
      <vt:lpstr>Management of ARIA With ATTs US Appropriate Use Recommendations and Product Labels</vt:lpstr>
      <vt:lpstr>Swiss Society for Neuroradiology Neuroimaging Standards for ARIA Screening and Monitoring</vt:lpstr>
      <vt:lpstr>Updated Guidelines and Resources for Dementia Imaging</vt:lpstr>
      <vt:lpstr>Acknowledgements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 the Signal: Global Radiology Training for ARIA Detection in Alzheimer’s Care</dc:title>
  <dc:creator>Davidson, El (NYC-FUB)</dc:creator>
  <cp:lastModifiedBy>Valerie Wenzel</cp:lastModifiedBy>
  <cp:revision>3</cp:revision>
  <dcterms:created xsi:type="dcterms:W3CDTF">2025-10-10T13:11:02Z</dcterms:created>
  <dcterms:modified xsi:type="dcterms:W3CDTF">2026-02-18T19:28:52Z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0x010100075DAA6DC7C0B94F83A5F57CFF4957B9</vt:lpwstr>
  </property>
  <property fmtid="{D5CDD505-2E9C-101B-9397-08002B2CF9AE}" pid="3" name="MediaServiceImageTags">
    <vt:lpwstr/>
  </property>
</Properties>
</file>