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36"/>
  </p:notesMasterIdLst>
  <p:handoutMasterIdLst>
    <p:handoutMasterId r:id="rId37"/>
  </p:handoutMasterIdLst>
  <p:sldIdLst>
    <p:sldId id="321" r:id="rId7"/>
    <p:sldId id="257" r:id="rId8"/>
    <p:sldId id="445" r:id="rId9"/>
    <p:sldId id="447" r:id="rId10"/>
    <p:sldId id="491" r:id="rId11"/>
    <p:sldId id="451" r:id="rId12"/>
    <p:sldId id="453" r:id="rId13"/>
    <p:sldId id="627" r:id="rId14"/>
    <p:sldId id="494" r:id="rId15"/>
    <p:sldId id="624" r:id="rId16"/>
    <p:sldId id="457" r:id="rId17"/>
    <p:sldId id="628" r:id="rId18"/>
    <p:sldId id="646" r:id="rId19"/>
    <p:sldId id="456" r:id="rId20"/>
    <p:sldId id="465" r:id="rId21"/>
    <p:sldId id="470" r:id="rId22"/>
    <p:sldId id="477" r:id="rId23"/>
    <p:sldId id="460" r:id="rId24"/>
    <p:sldId id="462" r:id="rId25"/>
    <p:sldId id="649" r:id="rId26"/>
    <p:sldId id="467" r:id="rId27"/>
    <p:sldId id="463" r:id="rId28"/>
    <p:sldId id="468" r:id="rId29"/>
    <p:sldId id="499" r:id="rId30"/>
    <p:sldId id="476" r:id="rId31"/>
    <p:sldId id="629" r:id="rId32"/>
    <p:sldId id="473" r:id="rId33"/>
    <p:sldId id="478" r:id="rId34"/>
    <p:sldId id="644" r:id="rId35"/>
  </p:sldIdLst>
  <p:sldSz cx="12192000" cy="6858000"/>
  <p:notesSz cx="7315200" cy="9601200"/>
  <p:custDataLst>
    <p:tags r:id="rId38"/>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435A1F66-18EA-49A8-815F-348CC573DA2E}">
          <p14:sldIdLst>
            <p14:sldId id="321"/>
            <p14:sldId id="257"/>
            <p14:sldId id="445"/>
            <p14:sldId id="447"/>
            <p14:sldId id="491"/>
            <p14:sldId id="451"/>
            <p14:sldId id="453"/>
            <p14:sldId id="627"/>
            <p14:sldId id="494"/>
            <p14:sldId id="624"/>
            <p14:sldId id="457"/>
          </p14:sldIdLst>
        </p14:section>
        <p14:section name="Untitled Section" id="{8561868D-6190-4530-96CF-15BD285EFFE0}">
          <p14:sldIdLst>
            <p14:sldId id="628"/>
            <p14:sldId id="646"/>
            <p14:sldId id="456"/>
            <p14:sldId id="465"/>
            <p14:sldId id="470"/>
            <p14:sldId id="477"/>
            <p14:sldId id="460"/>
            <p14:sldId id="462"/>
            <p14:sldId id="649"/>
            <p14:sldId id="467"/>
            <p14:sldId id="463"/>
            <p14:sldId id="468"/>
            <p14:sldId id="499"/>
            <p14:sldId id="476"/>
            <p14:sldId id="629"/>
            <p14:sldId id="473"/>
            <p14:sldId id="478"/>
            <p14:sldId id="644"/>
          </p14:sldIdLst>
        </p14:section>
      </p14:sectionLst>
    </p:ex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894" userDrawn="1">
          <p15:clr>
            <a:srgbClr val="A4A3A4"/>
          </p15:clr>
        </p15:guide>
        <p15:guide id="8" pos="336"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2" pos="5136" userDrawn="1">
          <p15:clr>
            <a:srgbClr val="A4A3A4"/>
          </p15:clr>
        </p15:guide>
        <p15:guide id="13" pos="723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3" clrIdx="10">
    <p:extLst>
      <p:ext uri="{19B8F6BF-5375-455C-9EA6-DF929625EA0E}">
        <p15:presenceInfo xmlns:p15="http://schemas.microsoft.com/office/powerpoint/2012/main" userId="1e1cc34837a9f52c" providerId="Windows Live"/>
      </p:ext>
    </p:extLst>
  </p:cmAuthor>
  <p:cmAuthor id="12" name="Sophia Kelley" initials="SK" lastIdx="2" clrIdx="11">
    <p:extLst>
      <p:ext uri="{19B8F6BF-5375-455C-9EA6-DF929625EA0E}">
        <p15:presenceInfo xmlns:p15="http://schemas.microsoft.com/office/powerpoint/2012/main" userId="S::skelley@clinicaloptions.com::16bcb5eb-2eda-4b05-8f8e-003f962fc12c" providerId="AD"/>
      </p:ext>
    </p:extLst>
  </p:cmAuthor>
  <p:cmAuthor id="13" name="Elaine Seeskin" initials="ES" lastIdx="42" clrIdx="12">
    <p:extLst>
      <p:ext uri="{19B8F6BF-5375-455C-9EA6-DF929625EA0E}">
        <p15:presenceInfo xmlns:p15="http://schemas.microsoft.com/office/powerpoint/2012/main" userId="b52d83f964125ce8" providerId="Windows Live"/>
      </p:ext>
    </p:extLst>
  </p:cmAuthor>
  <p:cmAuthor id="14" name="Petra Cravens" initials="PC" lastIdx="43" clrIdx="13">
    <p:extLst>
      <p:ext uri="{19B8F6BF-5375-455C-9EA6-DF929625EA0E}">
        <p15:presenceInfo xmlns:p15="http://schemas.microsoft.com/office/powerpoint/2012/main" userId="S::pcravens@clinicaloptions.com::0f94dabc-c4d7-4fca-87b1-40ee2dc41715" providerId="AD"/>
      </p:ext>
    </p:extLst>
  </p:cmAuthor>
  <p:cmAuthor id="15" name="Jennifer Blanchette" initials="JB" lastIdx="46" clrIdx="14">
    <p:extLst>
      <p:ext uri="{19B8F6BF-5375-455C-9EA6-DF929625EA0E}">
        <p15:presenceInfo xmlns:p15="http://schemas.microsoft.com/office/powerpoint/2012/main" userId="S::jblanchette@clinicaloptions.com::ffc12744-7917-4d20-83be-446b79fdc927" providerId="AD"/>
      </p:ext>
    </p:extLst>
  </p:cmAuthor>
  <p:cmAuthor id="16" name="Tatyana Kushner" initials="TK" lastIdx="21" clrIdx="15">
    <p:extLst>
      <p:ext uri="{19B8F6BF-5375-455C-9EA6-DF929625EA0E}">
        <p15:presenceInfo xmlns:p15="http://schemas.microsoft.com/office/powerpoint/2012/main" userId="ea41bd1738fc1a7a" providerId="Windows Live"/>
      </p:ext>
    </p:extLst>
  </p:cmAuthor>
  <p:cmAuthor id="17" name="Melanie Couton" initials="MC" lastIdx="7" clrIdx="16">
    <p:extLst>
      <p:ext uri="{19B8F6BF-5375-455C-9EA6-DF929625EA0E}">
        <p15:presenceInfo xmlns:p15="http://schemas.microsoft.com/office/powerpoint/2012/main" userId="7aa0d5ecb0ba776d" providerId="Windows Live"/>
      </p:ext>
    </p:extLst>
  </p:cmAuthor>
  <p:cmAuthor id="18" name="Nina Silberstein" initials="NS" lastIdx="33" clrIdx="17">
    <p:extLst>
      <p:ext uri="{19B8F6BF-5375-455C-9EA6-DF929625EA0E}">
        <p15:presenceInfo xmlns:p15="http://schemas.microsoft.com/office/powerpoint/2012/main" userId="9efa8d59d513b462" providerId="Windows Live"/>
      </p:ext>
    </p:extLst>
  </p:cmAuthor>
  <p:cmAuthor id="19" name="Andrea Boecler" initials="AB" lastIdx="3" clrIdx="18">
    <p:extLst>
      <p:ext uri="{19B8F6BF-5375-455C-9EA6-DF929625EA0E}">
        <p15:presenceInfo xmlns:p15="http://schemas.microsoft.com/office/powerpoint/2012/main" userId="S::aboecler@clinicaloptions.com::28e82037-1239-4052-943b-ae184e0bc2af" providerId="AD"/>
      </p:ext>
    </p:extLst>
  </p:cmAuthor>
  <p:cmAuthor id="20" name="eseeskin@clinicaloptions.com" initials="e" lastIdx="2" clrIdx="19">
    <p:extLst>
      <p:ext uri="{19B8F6BF-5375-455C-9EA6-DF929625EA0E}">
        <p15:presenceInfo xmlns:p15="http://schemas.microsoft.com/office/powerpoint/2012/main" userId="eseeskin@clinicaloptions.co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40" autoAdjust="0"/>
    <p:restoredTop sz="74751" autoAdjust="0"/>
  </p:normalViewPr>
  <p:slideViewPr>
    <p:cSldViewPr snapToGrid="0" showGuides="1">
      <p:cViewPr varScale="1">
        <p:scale>
          <a:sx n="65" d="100"/>
          <a:sy n="65" d="100"/>
        </p:scale>
        <p:origin x="1123" y="38"/>
      </p:cViewPr>
      <p:guideLst>
        <p:guide orient="horz" pos="4128"/>
        <p:guide orient="horz" pos="1008"/>
        <p:guide orient="horz" pos="4032"/>
        <p:guide orient="horz" pos="151"/>
        <p:guide orient="horz" pos="258"/>
        <p:guide orient="horz" pos="3894"/>
        <p:guide pos="336"/>
        <p:guide pos="7407"/>
        <p:guide pos="3843"/>
        <p:guide pos="453"/>
        <p:guide pos="5136"/>
        <p:guide pos="7233"/>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7742"/>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handoutMaster" Target="handoutMasters/handoutMaster1.xml"/><Relationship Id="rId40"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784581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3109761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7194004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37B170F-CFE4-E945-8C05-CBD66D38BE13}" type="slidenum">
              <a:rPr lang="en-US" smtClean="0"/>
              <a:t>5</a:t>
            </a:fld>
            <a:endParaRPr lang="en-US" dirty="0"/>
          </a:p>
        </p:txBody>
      </p:sp>
    </p:spTree>
    <p:extLst>
      <p:ext uri="{BB962C8B-B14F-4D97-AF65-F5344CB8AC3E}">
        <p14:creationId xmlns:p14="http://schemas.microsoft.com/office/powerpoint/2010/main" val="27396828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i="1" dirty="0"/>
              <a:t>IDU, injection drug users ; PWID, people who inject drugs.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080093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7095754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sz="800" b="0" i="1" u="none" strike="noStrike" kern="1200" cap="none" spc="0" normalizeH="0" baseline="0" noProof="0" dirty="0">
                <a:ln>
                  <a:noFill/>
                </a:ln>
                <a:solidFill>
                  <a:srgbClr val="000000"/>
                </a:solidFill>
                <a:effectLst/>
                <a:uLnTx/>
                <a:uFillTx/>
                <a:latin typeface="Arial" charset="0"/>
                <a:ea typeface="+mn-ea"/>
                <a:cs typeface="+mn-cs"/>
              </a:rPr>
              <a:t>AASLD, American Association for the Study of Liver Diseases; IDSA, Infectious Diseases Society of America; PWID, people who inject drugs.</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6366845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sz="800" b="0" i="1" u="none" strike="noStrike" kern="1200" cap="none" spc="0" normalizeH="0" baseline="0" noProof="0" dirty="0">
                <a:ln>
                  <a:noFill/>
                </a:ln>
                <a:solidFill>
                  <a:srgbClr val="000000"/>
                </a:solidFill>
                <a:effectLst/>
                <a:uLnTx/>
                <a:uFillTx/>
                <a:latin typeface="Arial" charset="0"/>
                <a:ea typeface="+mn-ea"/>
                <a:cs typeface="+mn-cs"/>
              </a:rPr>
              <a:t>HCV, hepatitis C virus; USPSTF, US Preventive Services Task Force.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5597461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sz="800" b="0" i="1" u="none" strike="noStrike" kern="1200" cap="none" spc="0" normalizeH="0" baseline="0" noProof="0" dirty="0">
                <a:ln>
                  <a:noFill/>
                </a:ln>
                <a:solidFill>
                  <a:srgbClr val="000000"/>
                </a:solidFill>
                <a:effectLst/>
                <a:uLnTx/>
                <a:uFillTx/>
                <a:latin typeface="Arial" charset="0"/>
                <a:ea typeface="+mn-ea"/>
                <a:cs typeface="+mn-cs"/>
              </a:rPr>
              <a:t>ACOG, </a:t>
            </a:r>
            <a:r>
              <a:rPr lang="en-US" b="0" i="1" dirty="0">
                <a:solidFill>
                  <a:srgbClr val="4D5156"/>
                </a:solidFill>
                <a:effectLst/>
                <a:latin typeface="Roboto"/>
              </a:rPr>
              <a:t>American College of Obstetricians and Gynecologists.</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12942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i="1" dirty="0"/>
              <a:t>ICER, incremental cost-effectiveness ratio.</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14127583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i="1" dirty="0"/>
              <a:t>AASLD, American Association for the Study of Liver Diseases; ALT, alanine aminotransferase; AST, aspartate aminotransferase; ICP, intrahepatic cholestasis; MTCT, mother-to-child transmission.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18784604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i="1" dirty="0"/>
              <a:t>aRR, adjusted relative risk; </a:t>
            </a:r>
            <a:r>
              <a:rPr kumimoji="0" lang="en-US" sz="800" b="0" i="1" u="none" strike="noStrike" kern="1200" cap="none" spc="0" normalizeH="0" baseline="0" noProof="0" dirty="0">
                <a:ln>
                  <a:noFill/>
                </a:ln>
                <a:solidFill>
                  <a:srgbClr val="000000"/>
                </a:solidFill>
                <a:effectLst/>
                <a:uLnTx/>
                <a:uFillTx/>
                <a:latin typeface="Arial" charset="0"/>
                <a:ea typeface="+mn-ea"/>
                <a:cs typeface="+mn-cs"/>
              </a:rPr>
              <a:t>IUGR, intrauterine fetal growth restriction; OR, odds ratio.</a:t>
            </a:r>
            <a:endParaRPr lang="en-US" sz="800"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23956517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i="1" dirty="0"/>
              <a:t>ICP, intrahepatic cholestasis of pregnancy.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3947089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sz="800" b="0" i="1" u="none" strike="noStrike" kern="1200" cap="none" spc="0" normalizeH="0" baseline="0" noProof="0" dirty="0">
                <a:ln>
                  <a:noFill/>
                </a:ln>
                <a:solidFill>
                  <a:srgbClr val="000000"/>
                </a:solidFill>
                <a:effectLst/>
                <a:uLnTx/>
                <a:uFillTx/>
                <a:latin typeface="Arial" charset="0"/>
                <a:ea typeface="+mn-ea"/>
                <a:cs typeface="+mn-cs"/>
              </a:rPr>
              <a:t>DAA, direct-acting antiviral.</a:t>
            </a:r>
            <a:endParaRPr lang="en-US" dirty="0"/>
          </a:p>
        </p:txBody>
      </p:sp>
      <p:sp>
        <p:nvSpPr>
          <p:cNvPr id="4" name="Slide Number Placeholder 3"/>
          <p:cNvSpPr>
            <a:spLocks noGrp="1"/>
          </p:cNvSpPr>
          <p:nvPr>
            <p:ph type="sldNum" sz="quarter" idx="5"/>
          </p:nvPr>
        </p:nvSpPr>
        <p:spPr/>
        <p:txBody>
          <a:bodyPr/>
          <a:lstStyle/>
          <a:p>
            <a:fld id="{837B170F-CFE4-E945-8C05-CBD66D38BE13}" type="slidenum">
              <a:rPr lang="en-US" smtClean="0"/>
              <a:t>15</a:t>
            </a:fld>
            <a:endParaRPr lang="en-US" dirty="0"/>
          </a:p>
        </p:txBody>
      </p:sp>
    </p:spTree>
    <p:extLst>
      <p:ext uri="{BB962C8B-B14F-4D97-AF65-F5344CB8AC3E}">
        <p14:creationId xmlns:p14="http://schemas.microsoft.com/office/powerpoint/2010/main" val="1535895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sz="800" b="0" i="1" u="none" strike="noStrike" kern="1200" cap="none" spc="0" normalizeH="0" baseline="0" noProof="0" dirty="0">
                <a:ln>
                  <a:noFill/>
                </a:ln>
                <a:solidFill>
                  <a:srgbClr val="000000"/>
                </a:solidFill>
                <a:effectLst/>
                <a:uLnTx/>
                <a:uFillTx/>
                <a:latin typeface="Arial" charset="0"/>
                <a:ea typeface="+mn-ea"/>
                <a:cs typeface="+mn-cs"/>
              </a:rPr>
              <a:t>AASLD, American Association for the Study of Liver Diseases.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3341939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sz="800" b="0" i="1" u="none" strike="noStrike" kern="1200" cap="none" spc="0" normalizeH="0" baseline="0" noProof="0" dirty="0">
                <a:ln>
                  <a:noFill/>
                </a:ln>
                <a:solidFill>
                  <a:srgbClr val="000000"/>
                </a:solidFill>
                <a:effectLst/>
                <a:uLnTx/>
                <a:uFillTx/>
                <a:latin typeface="Arial" charset="0"/>
                <a:ea typeface="+mn-ea"/>
                <a:cs typeface="+mn-cs"/>
              </a:rPr>
              <a:t>MTCT, mother-to-child transmission.</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4079730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sz="800" b="0" i="1" u="none" strike="noStrike" kern="1200" cap="none" spc="0" normalizeH="0" baseline="0" noProof="0" dirty="0">
                <a:ln>
                  <a:noFill/>
                </a:ln>
                <a:solidFill>
                  <a:srgbClr val="000000"/>
                </a:solidFill>
                <a:effectLst/>
                <a:uLnTx/>
                <a:uFillTx/>
                <a:latin typeface="Arial" charset="0"/>
                <a:ea typeface="+mn-ea"/>
                <a:cs typeface="+mn-cs"/>
              </a:rPr>
              <a:t>MTCT, mother-to-child transmission.</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36132238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sz="800" b="0" i="1" u="none" strike="noStrike" kern="1200" cap="none" spc="0" normalizeH="0" baseline="0" noProof="0" dirty="0">
                <a:ln>
                  <a:noFill/>
                </a:ln>
                <a:solidFill>
                  <a:srgbClr val="000000"/>
                </a:solidFill>
                <a:effectLst/>
                <a:uLnTx/>
                <a:uFillTx/>
                <a:latin typeface="Arial" charset="0"/>
                <a:ea typeface="+mn-ea"/>
                <a:cs typeface="+mn-cs"/>
              </a:rPr>
              <a:t>aOR, adjusted odds ratio; C/S, Cesarean section; OR, odds ratio; RR, relative risk.</a:t>
            </a:r>
            <a:endParaRPr lang="en-US" sz="800"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Tree>
    <p:extLst>
      <p:ext uri="{BB962C8B-B14F-4D97-AF65-F5344CB8AC3E}">
        <p14:creationId xmlns:p14="http://schemas.microsoft.com/office/powerpoint/2010/main" val="20593654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MTCT, mother-to-child transmission.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16426015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800" b="0" i="1" u="none" strike="noStrike" kern="1200" cap="none" spc="0" normalizeH="0" baseline="0" noProof="0" dirty="0">
                <a:ln>
                  <a:noFill/>
                </a:ln>
                <a:solidFill>
                  <a:srgbClr val="000000"/>
                </a:solidFill>
                <a:effectLst/>
                <a:uLnTx/>
                <a:uFillTx/>
                <a:latin typeface="Arial" charset="0"/>
                <a:ea typeface="+mn-ea"/>
                <a:cs typeface="+mn-cs"/>
              </a:rPr>
              <a:t>HCV</a:t>
            </a:r>
            <a:r>
              <a:rPr kumimoji="0" lang="en-US" sz="800" b="0" i="0" u="none" strike="noStrike" kern="1200" cap="none" spc="0" normalizeH="0" baseline="0" noProof="0" dirty="0">
                <a:ln>
                  <a:noFill/>
                </a:ln>
                <a:solidFill>
                  <a:srgbClr val="000000"/>
                </a:solidFill>
                <a:effectLst/>
                <a:uLnTx/>
                <a:uFillTx/>
                <a:latin typeface="Arial" charset="0"/>
                <a:ea typeface="+mn-ea"/>
                <a:cs typeface="+mn-cs"/>
              </a:rPr>
              <a:t>, </a:t>
            </a:r>
            <a:r>
              <a:rPr kumimoji="0" lang="en-US" sz="800" b="0" i="1" u="none" strike="noStrike" kern="1200" cap="none" spc="0" normalizeH="0" baseline="0" noProof="0" dirty="0">
                <a:ln>
                  <a:noFill/>
                </a:ln>
                <a:solidFill>
                  <a:srgbClr val="000000"/>
                </a:solidFill>
                <a:effectLst/>
                <a:uLnTx/>
                <a:uFillTx/>
                <a:latin typeface="Arial" charset="0"/>
                <a:ea typeface="+mn-ea"/>
                <a:cs typeface="+mn-cs"/>
              </a:rPr>
              <a:t>hepatitis C virus; MTCT, mother to child transmission.</a:t>
            </a:r>
            <a:endParaRPr kumimoji="0" lang="en-US" sz="800" b="0" i="0" u="none" strike="noStrike" kern="1200" cap="none" spc="0" normalizeH="0" baseline="0" noProof="0" dirty="0">
              <a:ln>
                <a:noFill/>
              </a:ln>
              <a:solidFill>
                <a:srgbClr val="000000"/>
              </a:solidFill>
              <a:effectLst/>
              <a:uLnTx/>
              <a:uFillTx/>
              <a:latin typeface="Arial" charset="0"/>
              <a:ea typeface="+mn-ea"/>
              <a:cs typeface="+mn-cs"/>
            </a:endParaRP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dirty="0"/>
          </a:p>
        </p:txBody>
      </p:sp>
    </p:spTree>
    <p:extLst>
      <p:ext uri="{BB962C8B-B14F-4D97-AF65-F5344CB8AC3E}">
        <p14:creationId xmlns:p14="http://schemas.microsoft.com/office/powerpoint/2010/main" val="25316999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800" b="0" i="1" u="none" strike="noStrike" kern="1200" cap="none" spc="0" normalizeH="0" baseline="0" noProof="0" dirty="0">
                <a:ln>
                  <a:noFill/>
                </a:ln>
                <a:solidFill>
                  <a:srgbClr val="000000"/>
                </a:solidFill>
                <a:effectLst/>
                <a:uLnTx/>
                <a:uFillTx/>
                <a:latin typeface="Arial" charset="0"/>
                <a:ea typeface="+mn-ea"/>
                <a:cs typeface="+mn-cs"/>
              </a:rPr>
              <a:t>HCV</a:t>
            </a:r>
            <a:r>
              <a:rPr kumimoji="0" lang="en-US" sz="800" b="0" i="0" u="none" strike="noStrike" kern="1200" cap="none" spc="0" normalizeH="0" baseline="0" noProof="0" dirty="0">
                <a:ln>
                  <a:noFill/>
                </a:ln>
                <a:solidFill>
                  <a:srgbClr val="000000"/>
                </a:solidFill>
                <a:effectLst/>
                <a:uLnTx/>
                <a:uFillTx/>
                <a:latin typeface="Arial" charset="0"/>
                <a:ea typeface="+mn-ea"/>
                <a:cs typeface="+mn-cs"/>
              </a:rPr>
              <a:t>, </a:t>
            </a:r>
            <a:r>
              <a:rPr kumimoji="0" lang="en-US" sz="800" b="0" i="1" u="none" strike="noStrike" kern="1200" cap="none" spc="0" normalizeH="0" baseline="0" noProof="0" dirty="0">
                <a:ln>
                  <a:noFill/>
                </a:ln>
                <a:solidFill>
                  <a:srgbClr val="000000"/>
                </a:solidFill>
                <a:effectLst/>
                <a:uLnTx/>
                <a:uFillTx/>
                <a:latin typeface="Arial" charset="0"/>
                <a:ea typeface="+mn-ea"/>
                <a:cs typeface="+mn-cs"/>
              </a:rPr>
              <a:t>hepatitis C virus.</a:t>
            </a:r>
            <a:endParaRPr kumimoji="0" lang="en-US" sz="800" b="0" i="0" u="none" strike="noStrike" kern="1200" cap="none" spc="0" normalizeH="0" baseline="0" noProof="0" dirty="0">
              <a:ln>
                <a:noFill/>
              </a:ln>
              <a:solidFill>
                <a:srgbClr val="000000"/>
              </a:solidFill>
              <a:effectLst/>
              <a:uLnTx/>
              <a:uFillTx/>
              <a:latin typeface="Arial" charset="0"/>
              <a:ea typeface="+mn-ea"/>
              <a:cs typeface="+mn-cs"/>
            </a:endParaRP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42509356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23</a:t>
            </a:fld>
            <a:endParaRPr lang="en-US" altLang="en-US" dirty="0"/>
          </a:p>
        </p:txBody>
      </p:sp>
    </p:spTree>
    <p:extLst>
      <p:ext uri="{BB962C8B-B14F-4D97-AF65-F5344CB8AC3E}">
        <p14:creationId xmlns:p14="http://schemas.microsoft.com/office/powerpoint/2010/main" val="1336379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dirty="0"/>
          </a:p>
        </p:txBody>
      </p:sp>
    </p:spTree>
    <p:extLst>
      <p:ext uri="{BB962C8B-B14F-4D97-AF65-F5344CB8AC3E}">
        <p14:creationId xmlns:p14="http://schemas.microsoft.com/office/powerpoint/2010/main" val="42722774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i="1" dirty="0"/>
              <a:t>DAA, direct-acting antiviral agents.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25</a:t>
            </a:fld>
            <a:endParaRPr lang="en-US" altLang="en-US" dirty="0"/>
          </a:p>
        </p:txBody>
      </p:sp>
    </p:spTree>
    <p:extLst>
      <p:ext uri="{BB962C8B-B14F-4D97-AF65-F5344CB8AC3E}">
        <p14:creationId xmlns:p14="http://schemas.microsoft.com/office/powerpoint/2010/main" val="30097370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sz="800" b="0" i="1" u="none" strike="noStrike" kern="1200" cap="none" spc="0" normalizeH="0" baseline="0" noProof="0" dirty="0">
                <a:ln>
                  <a:noFill/>
                </a:ln>
                <a:solidFill>
                  <a:srgbClr val="000000"/>
                </a:solidFill>
                <a:effectLst/>
                <a:uLnTx/>
                <a:uFillTx/>
                <a:latin typeface="Arial" charset="0"/>
                <a:ea typeface="+mn-ea"/>
                <a:cs typeface="+mn-cs"/>
              </a:rPr>
              <a:t>AE, adverse event; EOT, end of treatment; GT, genotype; LDV, ledipasvir; MTCT, mother-to-child transmission; PK, pharmacokinetics; SOF, sofosbuvir; VL, viral load</a:t>
            </a:r>
            <a:r>
              <a:rPr lang="en-US" i="1" dirty="0"/>
              <a: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26</a:t>
            </a:fld>
            <a:endParaRPr lang="en-US" altLang="en-US" dirty="0"/>
          </a:p>
        </p:txBody>
      </p:sp>
    </p:spTree>
    <p:extLst>
      <p:ext uri="{BB962C8B-B14F-4D97-AF65-F5344CB8AC3E}">
        <p14:creationId xmlns:p14="http://schemas.microsoft.com/office/powerpoint/2010/main" val="1759179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i="1" dirty="0"/>
              <a:t>AE, adverse events; d/c, discontinuation; </a:t>
            </a:r>
            <a:r>
              <a:rPr kumimoji="0" lang="en-US" sz="800" b="0" i="1" u="none" strike="noStrike" kern="1200" cap="none" spc="0" normalizeH="0" baseline="0" noProof="0" dirty="0">
                <a:ln>
                  <a:noFill/>
                </a:ln>
                <a:solidFill>
                  <a:srgbClr val="000000"/>
                </a:solidFill>
                <a:effectLst/>
                <a:uLnTx/>
                <a:uFillTx/>
                <a:latin typeface="Arial" charset="0"/>
                <a:ea typeface="+mn-ea"/>
                <a:cs typeface="+mn-cs"/>
              </a:rPr>
              <a:t>LDV, ledipasvir; PK, pharmacokinetic; SOF, sofosbuvir.</a:t>
            </a:r>
            <a:endParaRPr lang="en-US" sz="800"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dirty="0"/>
          </a:p>
        </p:txBody>
      </p:sp>
    </p:spTree>
    <p:extLst>
      <p:ext uri="{BB962C8B-B14F-4D97-AF65-F5344CB8AC3E}">
        <p14:creationId xmlns:p14="http://schemas.microsoft.com/office/powerpoint/2010/main" val="18373724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MTCT, mother-to-child transmission.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dirty="0"/>
          </a:p>
        </p:txBody>
      </p:sp>
    </p:spTree>
    <p:extLst>
      <p:ext uri="{BB962C8B-B14F-4D97-AF65-F5344CB8AC3E}">
        <p14:creationId xmlns:p14="http://schemas.microsoft.com/office/powerpoint/2010/main" val="399894470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52069DC3-A737-4CB0-AF56-8023E042E68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111875" y="3662363"/>
            <a:ext cx="607695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39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8" name="Picture 17">
            <a:extLst>
              <a:ext uri="{FF2B5EF4-FFF2-40B4-BE49-F238E27FC236}">
                <a16:creationId xmlns:a16="http://schemas.microsoft.com/office/drawing/2014/main" id="{DFB95A80-B595-483B-BBF5-74747F345AC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bwMode="auto">
          <a:xfrm>
            <a:off x="9053513" y="329015"/>
            <a:ext cx="2673350" cy="945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9EB91F2-D0BD-480B-AADA-78C2658541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6" name="Straight Connector 5">
            <a:extLst>
              <a:ext uri="{FF2B5EF4-FFF2-40B4-BE49-F238E27FC236}">
                <a16:creationId xmlns:a16="http://schemas.microsoft.com/office/drawing/2014/main" id="{A890B2B0-5EA8-4F11-809B-189B7105E283}"/>
              </a:ext>
            </a:extLst>
          </p:cNvPr>
          <p:cNvCxnSpPr/>
          <p:nvPr userDrawn="1"/>
        </p:nvCxnSpPr>
        <p:spPr>
          <a:xfrm>
            <a:off x="1" y="6589713"/>
            <a:ext cx="12192000" cy="0"/>
          </a:xfrm>
          <a:prstGeom prst="line">
            <a:avLst/>
          </a:prstGeom>
          <a:ln w="19050">
            <a:solidFill>
              <a:srgbClr val="0085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A12D99C-CF53-4903-8E65-D5A1413FCF4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00853F"/>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5" name="Picture 9" descr="CCO_HEP_RGB.jpg">
            <a:extLst>
              <a:ext uri="{FF2B5EF4-FFF2-40B4-BE49-F238E27FC236}">
                <a16:creationId xmlns:a16="http://schemas.microsoft.com/office/drawing/2014/main" id="{B61C0BE3-2B0D-4468-B8B7-836BF79809C3}"/>
              </a:ext>
            </a:extLst>
          </p:cNvPr>
          <p:cNvPicPr>
            <a:picLocks noChangeAspect="1"/>
          </p:cNvPicPr>
          <p:nvPr userDrawn="1"/>
        </p:nvPicPr>
        <p:blipFill>
          <a:blip r:embed="rId3">
            <a:extLst>
              <a:ext uri="{28A0092B-C50C-407E-A947-70E740481C1C}">
                <a14:useLocalDpi xmlns:a14="http://schemas.microsoft.com/office/drawing/2010/main" val="0"/>
              </a:ext>
            </a:extLst>
          </a:blip>
          <a:srcRect t="48615"/>
          <a:stretch>
            <a:fillRect/>
          </a:stretch>
        </p:blipFill>
        <p:spPr bwMode="auto">
          <a:xfrm>
            <a:off x="8140700" y="5930900"/>
            <a:ext cx="3686175"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7" name="Straight Connector 6">
            <a:extLst>
              <a:ext uri="{FF2B5EF4-FFF2-40B4-BE49-F238E27FC236}">
                <a16:creationId xmlns:a16="http://schemas.microsoft.com/office/drawing/2014/main" id="{6B5B1E8D-4769-4B1C-A30F-94F399EA1CE7}"/>
              </a:ext>
            </a:extLst>
          </p:cNvPr>
          <p:cNvCxnSpPr/>
          <p:nvPr userDrawn="1"/>
        </p:nvCxnSpPr>
        <p:spPr>
          <a:xfrm>
            <a:off x="1" y="6745288"/>
            <a:ext cx="12192000" cy="0"/>
          </a:xfrm>
          <a:prstGeom prst="line">
            <a:avLst/>
          </a:prstGeom>
          <a:ln w="19050">
            <a:solidFill>
              <a:srgbClr val="0085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www.acog.org/clinical/clinical-guidance/practice-bulletin/articles/2007/10/viral-hepatitis-in-pregnancy" TargetMode="Externa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jpg"/></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hyperlink" Target="http://www.clinicaloptions.com/" TargetMode="External"/><Relationship Id="rId5" Type="http://schemas.openxmlformats.org/officeDocument/2006/relationships/image" Target="../media/image3.jp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4">
            <a:extLst>
              <a:ext uri="{FF2B5EF4-FFF2-40B4-BE49-F238E27FC236}">
                <a16:creationId xmlns:a16="http://schemas.microsoft.com/office/drawing/2014/main" id="{F731E6A0-BEB7-4094-9E1F-132F80E12DDB}"/>
              </a:ext>
            </a:extLst>
          </p:cNvPr>
          <p:cNvSpPr>
            <a:spLocks noGrp="1" noChangeArrowheads="1"/>
          </p:cNvSpPr>
          <p:nvPr>
            <p:ph type="subTitle" idx="1"/>
          </p:nvPr>
        </p:nvSpPr>
        <p:spPr>
          <a:xfrm>
            <a:off x="609600" y="4041650"/>
            <a:ext cx="5181600" cy="1609642"/>
          </a:xfrm>
        </p:spPr>
        <p:txBody>
          <a:bodyPr/>
          <a:lstStyle/>
          <a:p>
            <a:pPr>
              <a:spcBef>
                <a:spcPct val="0"/>
              </a:spcBef>
              <a:spcAft>
                <a:spcPct val="0"/>
              </a:spcAft>
            </a:pPr>
            <a:r>
              <a:rPr lang="en-US" altLang="en-US" dirty="0"/>
              <a:t>Tatyana Kushner, MD, MSCE</a:t>
            </a:r>
          </a:p>
          <a:p>
            <a:pPr>
              <a:spcBef>
                <a:spcPct val="0"/>
              </a:spcBef>
              <a:spcAft>
                <a:spcPct val="0"/>
              </a:spcAft>
            </a:pPr>
            <a:r>
              <a:rPr lang="en-US" altLang="en-US" sz="1600" b="0" i="1" dirty="0"/>
              <a:t>Assistant Professor</a:t>
            </a:r>
            <a:br>
              <a:rPr lang="en-US" altLang="en-US" sz="1600" b="0" i="1" dirty="0"/>
            </a:br>
            <a:r>
              <a:rPr lang="en-US" altLang="en-US" sz="1600" b="0" dirty="0"/>
              <a:t>Division of Liver Diseases</a:t>
            </a:r>
          </a:p>
          <a:p>
            <a:pPr>
              <a:spcBef>
                <a:spcPct val="0"/>
              </a:spcBef>
              <a:spcAft>
                <a:spcPct val="0"/>
              </a:spcAft>
            </a:pPr>
            <a:r>
              <a:rPr lang="en-US" altLang="en-US" sz="1600" b="0" dirty="0"/>
              <a:t>Icahn School of Medicine at Mount Sinai</a:t>
            </a:r>
          </a:p>
          <a:p>
            <a:pPr>
              <a:spcBef>
                <a:spcPct val="0"/>
              </a:spcBef>
              <a:spcAft>
                <a:spcPct val="0"/>
              </a:spcAft>
            </a:pPr>
            <a:r>
              <a:rPr lang="en-US" altLang="en-US" sz="1600" b="0" dirty="0"/>
              <a:t>New York, New York</a:t>
            </a:r>
          </a:p>
        </p:txBody>
      </p:sp>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HCV in Women: Updated Guidance on Screening and Management</a:t>
            </a:r>
            <a:endParaRPr lang="en-US" altLang="en-US" sz="4000" dirty="0"/>
          </a:p>
        </p:txBody>
      </p:sp>
      <p:sp>
        <p:nvSpPr>
          <p:cNvPr id="7173" name="Text Box 21">
            <a:extLst>
              <a:ext uri="{FF2B5EF4-FFF2-40B4-BE49-F238E27FC236}">
                <a16:creationId xmlns:a16="http://schemas.microsoft.com/office/drawing/2014/main" id="{F06524A7-0F4E-48E2-AB3D-6EB0F55D6C24}"/>
              </a:ext>
            </a:extLst>
          </p:cNvPr>
          <p:cNvSpPr txBox="1">
            <a:spLocks noChangeArrowheads="1"/>
          </p:cNvSpPr>
          <p:nvPr/>
        </p:nvSpPr>
        <p:spPr bwMode="auto">
          <a:xfrm>
            <a:off x="423864" y="6309214"/>
            <a:ext cx="5464175"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This program is supported by an educational grant from Gilead Sciences, Inc.</a:t>
            </a:r>
            <a:r>
              <a:rPr lang="en-US" sz="1800" dirty="0">
                <a:effectLst/>
                <a:latin typeface="Arial" panose="020B0604020202020204" pitchFamily="34" charset="0"/>
                <a:ea typeface="Times New Roman" panose="02020603050405020304" pitchFamily="18" charset="0"/>
              </a:rPr>
              <a:t>.</a:t>
            </a:r>
            <a:endParaRPr lang="en-US" sz="1200" b="0" dirty="0">
              <a:solidFill>
                <a:schemeClr val="bg1"/>
              </a:solidFill>
              <a:latin typeface="Calibri" panose="020F0502020204030204" pitchFamily="34" charset="0"/>
            </a:endParaRPr>
          </a:p>
        </p:txBody>
      </p:sp>
      <p:sp>
        <p:nvSpPr>
          <p:cNvPr id="9" name="Text Box 19">
            <a:extLst>
              <a:ext uri="{FF2B5EF4-FFF2-40B4-BE49-F238E27FC236}">
                <a16:creationId xmlns:a16="http://schemas.microsoft.com/office/drawing/2014/main" id="{4648FFD3-E518-433E-8B11-4CF6EB2BB2ED}"/>
              </a:ext>
            </a:extLst>
          </p:cNvPr>
          <p:cNvSpPr txBox="1">
            <a:spLocks noChangeArrowheads="1"/>
          </p:cNvSpPr>
          <p:nvPr/>
        </p:nvSpPr>
        <p:spPr bwMode="auto">
          <a:xfrm>
            <a:off x="419724" y="132577"/>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This activity is provided by Clinical Care Options, LLC</a:t>
            </a:r>
          </a:p>
        </p:txBody>
      </p:sp>
      <p:pic>
        <p:nvPicPr>
          <p:cNvPr id="10" name="Picture 4">
            <a:extLst>
              <a:ext uri="{FF2B5EF4-FFF2-40B4-BE49-F238E27FC236}">
                <a16:creationId xmlns:a16="http://schemas.microsoft.com/office/drawing/2014/main" id="{6FF2177F-F335-4D54-AEA5-54CA8BA10B9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2288" y="493155"/>
            <a:ext cx="3160713" cy="81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Faculty</a:t>
            </a:r>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pPr marL="0" indent="0">
              <a:buNone/>
            </a:pPr>
            <a:r>
              <a:rPr lang="en-US" altLang="en-US" b="1" dirty="0">
                <a:solidFill>
                  <a:schemeClr val="accent3"/>
                </a:solidFill>
              </a:rPr>
              <a:t>Tatyana Kushner, MD, MSCE</a:t>
            </a:r>
            <a:br>
              <a:rPr lang="en-US" altLang="en-US" sz="3200" b="1" dirty="0">
                <a:solidFill>
                  <a:schemeClr val="accent3"/>
                </a:solidFill>
              </a:rPr>
            </a:br>
            <a:r>
              <a:rPr lang="en-US" altLang="en-US" sz="2600" b="0" i="1" dirty="0"/>
              <a:t>Assistant Professor</a:t>
            </a:r>
            <a:br>
              <a:rPr lang="en-US" altLang="en-US" sz="2600" i="1" dirty="0"/>
            </a:br>
            <a:r>
              <a:rPr lang="en-US" altLang="en-US" sz="2600" b="0" dirty="0"/>
              <a:t>Division of Liver Diseases</a:t>
            </a:r>
            <a:br>
              <a:rPr lang="en-US" altLang="en-US" sz="2600" b="0" dirty="0"/>
            </a:br>
            <a:r>
              <a:rPr lang="en-US" altLang="en-US" sz="2600" b="0" dirty="0"/>
              <a:t>Icahn School of Medicine at Mount Sinai</a:t>
            </a:r>
            <a:br>
              <a:rPr lang="en-US" altLang="en-US" sz="2600" b="0" dirty="0"/>
            </a:br>
            <a:r>
              <a:rPr lang="en-US" altLang="en-US" sz="2600" b="0" dirty="0"/>
              <a:t>New York, New York</a:t>
            </a:r>
          </a:p>
          <a:p>
            <a:pPr marL="0" indent="0">
              <a:buNone/>
            </a:pPr>
            <a:r>
              <a:rPr lang="en-US" altLang="en-US" sz="2600" b="1" dirty="0">
                <a:solidFill>
                  <a:schemeClr val="accent3"/>
                </a:solidFill>
              </a:rPr>
              <a:t>Tatyana Kushner, MD, MSCE, </a:t>
            </a:r>
            <a:r>
              <a:rPr lang="en-US" altLang="en-US" sz="2600" dirty="0"/>
              <a:t>has disclosed that she has received consulting fees from Gilead Sciences.</a:t>
            </a:r>
          </a:p>
          <a:p>
            <a:pPr marL="0" indent="0">
              <a:buNone/>
            </a:pPr>
            <a:endParaRPr lang="en-US" altLang="en-US" dirty="0"/>
          </a:p>
        </p:txBody>
      </p:sp>
      <p:grpSp>
        <p:nvGrpSpPr>
          <p:cNvPr id="9" name="Group 7">
            <a:extLst>
              <a:ext uri="{FF2B5EF4-FFF2-40B4-BE49-F238E27FC236}">
                <a16:creationId xmlns:a16="http://schemas.microsoft.com/office/drawing/2014/main" id="{2B95D4B7-CD1B-42F0-8E46-77276CEACBCC}"/>
              </a:ext>
            </a:extLst>
          </p:cNvPr>
          <p:cNvGrpSpPr>
            <a:grpSpLocks/>
          </p:cNvGrpSpPr>
          <p:nvPr/>
        </p:nvGrpSpPr>
        <p:grpSpPr bwMode="auto">
          <a:xfrm>
            <a:off x="9389569" y="6216652"/>
            <a:ext cx="2488502" cy="447822"/>
            <a:chOff x="9527309" y="3551529"/>
            <a:chExt cx="2488502" cy="448324"/>
          </a:xfrm>
        </p:grpSpPr>
        <p:pic>
          <p:nvPicPr>
            <p:cNvPr id="10" name="Picture 9">
              <a:extLst>
                <a:ext uri="{FF2B5EF4-FFF2-40B4-BE49-F238E27FC236}">
                  <a16:creationId xmlns:a16="http://schemas.microsoft.com/office/drawing/2014/main" id="{75EAC3FC-D0E8-49BA-98B4-D362E326CA1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1" name="Rectangle 8">
              <a:extLst>
                <a:ext uri="{FF2B5EF4-FFF2-40B4-BE49-F238E27FC236}">
                  <a16:creationId xmlns:a16="http://schemas.microsoft.com/office/drawing/2014/main" id="{2787D6E2-68A8-409C-9934-61CDF6424DCC}"/>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 name="Line 5">
            <a:extLst>
              <a:ext uri="{FF2B5EF4-FFF2-40B4-BE49-F238E27FC236}">
                <a16:creationId xmlns:a16="http://schemas.microsoft.com/office/drawing/2014/main" id="{98B82BED-9874-4F20-B78A-15CF21B5F93F}"/>
              </a:ext>
            </a:extLst>
          </p:cNvPr>
          <p:cNvSpPr>
            <a:spLocks noChangeShapeType="1"/>
          </p:cNvSpPr>
          <p:nvPr/>
        </p:nvSpPr>
        <p:spPr bwMode="auto">
          <a:xfrm flipV="1">
            <a:off x="6994976" y="3227795"/>
            <a:ext cx="0" cy="24606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nvGrpSpPr>
          <p:cNvPr id="555" name="Group 554">
            <a:extLst>
              <a:ext uri="{FF2B5EF4-FFF2-40B4-BE49-F238E27FC236}">
                <a16:creationId xmlns:a16="http://schemas.microsoft.com/office/drawing/2014/main" id="{01AE4F7A-4093-4A20-A575-B126D8787082}"/>
              </a:ext>
            </a:extLst>
          </p:cNvPr>
          <p:cNvGrpSpPr/>
          <p:nvPr/>
        </p:nvGrpSpPr>
        <p:grpSpPr>
          <a:xfrm>
            <a:off x="6954997" y="3409789"/>
            <a:ext cx="4381275" cy="1993175"/>
            <a:chOff x="6954997" y="3409789"/>
            <a:chExt cx="4381275" cy="1993175"/>
          </a:xfrm>
        </p:grpSpPr>
        <p:sp>
          <p:nvSpPr>
            <p:cNvPr id="522" name="Freeform 132">
              <a:extLst>
                <a:ext uri="{FF2B5EF4-FFF2-40B4-BE49-F238E27FC236}">
                  <a16:creationId xmlns:a16="http://schemas.microsoft.com/office/drawing/2014/main" id="{38BB9D16-1C76-4BBD-8DBE-8A592B627CF5}"/>
                </a:ext>
              </a:extLst>
            </p:cNvPr>
            <p:cNvSpPr>
              <a:spLocks/>
            </p:cNvSpPr>
            <p:nvPr/>
          </p:nvSpPr>
          <p:spPr bwMode="auto">
            <a:xfrm>
              <a:off x="6954997" y="518550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24" name="Freeform 132">
              <a:extLst>
                <a:ext uri="{FF2B5EF4-FFF2-40B4-BE49-F238E27FC236}">
                  <a16:creationId xmlns:a16="http://schemas.microsoft.com/office/drawing/2014/main" id="{B8F404B6-0225-4AD4-9B77-1D3D2E997390}"/>
                </a:ext>
              </a:extLst>
            </p:cNvPr>
            <p:cNvSpPr>
              <a:spLocks/>
            </p:cNvSpPr>
            <p:nvPr/>
          </p:nvSpPr>
          <p:spPr bwMode="auto">
            <a:xfrm>
              <a:off x="7232179" y="524806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26" name="Freeform 132">
              <a:extLst>
                <a:ext uri="{FF2B5EF4-FFF2-40B4-BE49-F238E27FC236}">
                  <a16:creationId xmlns:a16="http://schemas.microsoft.com/office/drawing/2014/main" id="{5CEE6476-47AF-4D16-B6FC-B36902E64F8C}"/>
                </a:ext>
              </a:extLst>
            </p:cNvPr>
            <p:cNvSpPr>
              <a:spLocks/>
            </p:cNvSpPr>
            <p:nvPr/>
          </p:nvSpPr>
          <p:spPr bwMode="auto">
            <a:xfrm>
              <a:off x="7527397" y="532673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28" name="Freeform 132">
              <a:extLst>
                <a:ext uri="{FF2B5EF4-FFF2-40B4-BE49-F238E27FC236}">
                  <a16:creationId xmlns:a16="http://schemas.microsoft.com/office/drawing/2014/main" id="{7EE6F5C6-B6F9-46FA-9597-9DE4199C8F6C}"/>
                </a:ext>
              </a:extLst>
            </p:cNvPr>
            <p:cNvSpPr>
              <a:spLocks/>
            </p:cNvSpPr>
            <p:nvPr/>
          </p:nvSpPr>
          <p:spPr bwMode="auto">
            <a:xfrm>
              <a:off x="7813502" y="529986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0" name="Freeform 132">
              <a:extLst>
                <a:ext uri="{FF2B5EF4-FFF2-40B4-BE49-F238E27FC236}">
                  <a16:creationId xmlns:a16="http://schemas.microsoft.com/office/drawing/2014/main" id="{8D87E197-C557-4E49-8E1A-4953D518C4CD}"/>
                </a:ext>
              </a:extLst>
            </p:cNvPr>
            <p:cNvSpPr>
              <a:spLocks/>
            </p:cNvSpPr>
            <p:nvPr/>
          </p:nvSpPr>
          <p:spPr bwMode="auto">
            <a:xfrm>
              <a:off x="8097731" y="521820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2" name="Freeform 132">
              <a:extLst>
                <a:ext uri="{FF2B5EF4-FFF2-40B4-BE49-F238E27FC236}">
                  <a16:creationId xmlns:a16="http://schemas.microsoft.com/office/drawing/2014/main" id="{E48AA0E8-46C4-4B5B-94A0-9101B93884C0}"/>
                </a:ext>
              </a:extLst>
            </p:cNvPr>
            <p:cNvSpPr>
              <a:spLocks/>
            </p:cNvSpPr>
            <p:nvPr/>
          </p:nvSpPr>
          <p:spPr bwMode="auto">
            <a:xfrm>
              <a:off x="8383733" y="5200179"/>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4" name="Freeform 132">
              <a:extLst>
                <a:ext uri="{FF2B5EF4-FFF2-40B4-BE49-F238E27FC236}">
                  <a16:creationId xmlns:a16="http://schemas.microsoft.com/office/drawing/2014/main" id="{F9537CFF-AFA1-4816-A0EC-9818E127BF47}"/>
                </a:ext>
              </a:extLst>
            </p:cNvPr>
            <p:cNvSpPr>
              <a:spLocks/>
            </p:cNvSpPr>
            <p:nvPr/>
          </p:nvSpPr>
          <p:spPr bwMode="auto">
            <a:xfrm>
              <a:off x="8668786" y="5147467"/>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6" name="Freeform 132">
              <a:extLst>
                <a:ext uri="{FF2B5EF4-FFF2-40B4-BE49-F238E27FC236}">
                  <a16:creationId xmlns:a16="http://schemas.microsoft.com/office/drawing/2014/main" id="{7E4FEB90-F3CA-4A62-932B-650FE001BBFF}"/>
                </a:ext>
              </a:extLst>
            </p:cNvPr>
            <p:cNvSpPr>
              <a:spLocks/>
            </p:cNvSpPr>
            <p:nvPr/>
          </p:nvSpPr>
          <p:spPr bwMode="auto">
            <a:xfrm>
              <a:off x="8950635" y="5119504"/>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8" name="Freeform 132">
              <a:extLst>
                <a:ext uri="{FF2B5EF4-FFF2-40B4-BE49-F238E27FC236}">
                  <a16:creationId xmlns:a16="http://schemas.microsoft.com/office/drawing/2014/main" id="{1C81F144-F597-489D-B0AF-4118A3D86DAC}"/>
                </a:ext>
              </a:extLst>
            </p:cNvPr>
            <p:cNvSpPr>
              <a:spLocks/>
            </p:cNvSpPr>
            <p:nvPr/>
          </p:nvSpPr>
          <p:spPr bwMode="auto">
            <a:xfrm>
              <a:off x="9239202" y="5034184"/>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0" name="Freeform 132">
              <a:extLst>
                <a:ext uri="{FF2B5EF4-FFF2-40B4-BE49-F238E27FC236}">
                  <a16:creationId xmlns:a16="http://schemas.microsoft.com/office/drawing/2014/main" id="{A4F1F99A-F80A-439D-B3DC-8FF7C09ADB36}"/>
                </a:ext>
              </a:extLst>
            </p:cNvPr>
            <p:cNvSpPr>
              <a:spLocks/>
            </p:cNvSpPr>
            <p:nvPr/>
          </p:nvSpPr>
          <p:spPr bwMode="auto">
            <a:xfrm>
              <a:off x="9531901" y="469253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2" name="Freeform 132">
              <a:extLst>
                <a:ext uri="{FF2B5EF4-FFF2-40B4-BE49-F238E27FC236}">
                  <a16:creationId xmlns:a16="http://schemas.microsoft.com/office/drawing/2014/main" id="{C6E91D18-9052-4F12-893C-9F37E766401F}"/>
                </a:ext>
              </a:extLst>
            </p:cNvPr>
            <p:cNvSpPr>
              <a:spLocks/>
            </p:cNvSpPr>
            <p:nvPr/>
          </p:nvSpPr>
          <p:spPr bwMode="auto">
            <a:xfrm>
              <a:off x="9812929" y="4248367"/>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4" name="Freeform 132">
              <a:extLst>
                <a:ext uri="{FF2B5EF4-FFF2-40B4-BE49-F238E27FC236}">
                  <a16:creationId xmlns:a16="http://schemas.microsoft.com/office/drawing/2014/main" id="{1E9E9D07-84EE-4DAF-BC9B-51D6DEDB6BEA}"/>
                </a:ext>
              </a:extLst>
            </p:cNvPr>
            <p:cNvSpPr>
              <a:spLocks/>
            </p:cNvSpPr>
            <p:nvPr/>
          </p:nvSpPr>
          <p:spPr bwMode="auto">
            <a:xfrm>
              <a:off x="10117928" y="403013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6" name="Freeform 132">
              <a:extLst>
                <a:ext uri="{FF2B5EF4-FFF2-40B4-BE49-F238E27FC236}">
                  <a16:creationId xmlns:a16="http://schemas.microsoft.com/office/drawing/2014/main" id="{6309FE40-7E1B-4510-A4E5-6F68715BF414}"/>
                </a:ext>
              </a:extLst>
            </p:cNvPr>
            <p:cNvSpPr>
              <a:spLocks/>
            </p:cNvSpPr>
            <p:nvPr/>
          </p:nvSpPr>
          <p:spPr bwMode="auto">
            <a:xfrm>
              <a:off x="10395015" y="3847534"/>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8" name="Freeform 132">
              <a:extLst>
                <a:ext uri="{FF2B5EF4-FFF2-40B4-BE49-F238E27FC236}">
                  <a16:creationId xmlns:a16="http://schemas.microsoft.com/office/drawing/2014/main" id="{98BD40E4-D707-4F45-96D8-23EE1B270B1E}"/>
                </a:ext>
              </a:extLst>
            </p:cNvPr>
            <p:cNvSpPr>
              <a:spLocks/>
            </p:cNvSpPr>
            <p:nvPr/>
          </p:nvSpPr>
          <p:spPr bwMode="auto">
            <a:xfrm>
              <a:off x="10692083" y="370150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50" name="Freeform 132">
              <a:extLst>
                <a:ext uri="{FF2B5EF4-FFF2-40B4-BE49-F238E27FC236}">
                  <a16:creationId xmlns:a16="http://schemas.microsoft.com/office/drawing/2014/main" id="{D6FA42E1-18F2-4845-A653-387A807B3855}"/>
                </a:ext>
              </a:extLst>
            </p:cNvPr>
            <p:cNvSpPr>
              <a:spLocks/>
            </p:cNvSpPr>
            <p:nvPr/>
          </p:nvSpPr>
          <p:spPr bwMode="auto">
            <a:xfrm>
              <a:off x="10968164" y="3496697"/>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52" name="Freeform 132">
              <a:extLst>
                <a:ext uri="{FF2B5EF4-FFF2-40B4-BE49-F238E27FC236}">
                  <a16:creationId xmlns:a16="http://schemas.microsoft.com/office/drawing/2014/main" id="{836601F2-B623-448A-AC4F-775C2E4E0BC1}"/>
                </a:ext>
              </a:extLst>
            </p:cNvPr>
            <p:cNvSpPr>
              <a:spLocks/>
            </p:cNvSpPr>
            <p:nvPr/>
          </p:nvSpPr>
          <p:spPr bwMode="auto">
            <a:xfrm>
              <a:off x="11260041" y="3409789"/>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520" name="Group 519">
            <a:extLst>
              <a:ext uri="{FF2B5EF4-FFF2-40B4-BE49-F238E27FC236}">
                <a16:creationId xmlns:a16="http://schemas.microsoft.com/office/drawing/2014/main" id="{17386B6E-19DC-43EB-BE7F-73CF6004699C}"/>
              </a:ext>
            </a:extLst>
          </p:cNvPr>
          <p:cNvGrpSpPr/>
          <p:nvPr/>
        </p:nvGrpSpPr>
        <p:grpSpPr>
          <a:xfrm>
            <a:off x="6950854" y="4989459"/>
            <a:ext cx="4380883" cy="553347"/>
            <a:chOff x="6950854" y="4989459"/>
            <a:chExt cx="4380883" cy="553347"/>
          </a:xfrm>
        </p:grpSpPr>
        <p:sp>
          <p:nvSpPr>
            <p:cNvPr id="489" name="Freeform 132">
              <a:extLst>
                <a:ext uri="{FF2B5EF4-FFF2-40B4-BE49-F238E27FC236}">
                  <a16:creationId xmlns:a16="http://schemas.microsoft.com/office/drawing/2014/main" id="{E6ECA50D-C4AE-4232-AF28-DC9159DF12AD}"/>
                </a:ext>
              </a:extLst>
            </p:cNvPr>
            <p:cNvSpPr>
              <a:spLocks/>
            </p:cNvSpPr>
            <p:nvPr/>
          </p:nvSpPr>
          <p:spPr bwMode="auto">
            <a:xfrm>
              <a:off x="6950854" y="5295102"/>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1" name="Freeform 132">
              <a:extLst>
                <a:ext uri="{FF2B5EF4-FFF2-40B4-BE49-F238E27FC236}">
                  <a16:creationId xmlns:a16="http://schemas.microsoft.com/office/drawing/2014/main" id="{3F1BEFEE-EC8D-413B-A9AB-88701A7F1021}"/>
                </a:ext>
              </a:extLst>
            </p:cNvPr>
            <p:cNvSpPr>
              <a:spLocks/>
            </p:cNvSpPr>
            <p:nvPr/>
          </p:nvSpPr>
          <p:spPr bwMode="auto">
            <a:xfrm>
              <a:off x="7246994" y="537133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3" name="Freeform 132">
              <a:extLst>
                <a:ext uri="{FF2B5EF4-FFF2-40B4-BE49-F238E27FC236}">
                  <a16:creationId xmlns:a16="http://schemas.microsoft.com/office/drawing/2014/main" id="{45F929A6-4FA6-48CE-AF75-5687AA494973}"/>
                </a:ext>
              </a:extLst>
            </p:cNvPr>
            <p:cNvSpPr>
              <a:spLocks/>
            </p:cNvSpPr>
            <p:nvPr/>
          </p:nvSpPr>
          <p:spPr bwMode="auto">
            <a:xfrm>
              <a:off x="7516050" y="542448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5" name="Freeform 132">
              <a:extLst>
                <a:ext uri="{FF2B5EF4-FFF2-40B4-BE49-F238E27FC236}">
                  <a16:creationId xmlns:a16="http://schemas.microsoft.com/office/drawing/2014/main" id="{7E00A203-636F-4A8F-82BD-45033F030C12}"/>
                </a:ext>
              </a:extLst>
            </p:cNvPr>
            <p:cNvSpPr>
              <a:spLocks/>
            </p:cNvSpPr>
            <p:nvPr/>
          </p:nvSpPr>
          <p:spPr bwMode="auto">
            <a:xfrm>
              <a:off x="7811812" y="5452161"/>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7" name="Freeform 132">
              <a:extLst>
                <a:ext uri="{FF2B5EF4-FFF2-40B4-BE49-F238E27FC236}">
                  <a16:creationId xmlns:a16="http://schemas.microsoft.com/office/drawing/2014/main" id="{3A586FF4-EE02-4512-983F-3F66B9284D7E}"/>
                </a:ext>
              </a:extLst>
            </p:cNvPr>
            <p:cNvSpPr>
              <a:spLocks/>
            </p:cNvSpPr>
            <p:nvPr/>
          </p:nvSpPr>
          <p:spPr bwMode="auto">
            <a:xfrm>
              <a:off x="8095332" y="541404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9" name="Freeform 132">
              <a:extLst>
                <a:ext uri="{FF2B5EF4-FFF2-40B4-BE49-F238E27FC236}">
                  <a16:creationId xmlns:a16="http://schemas.microsoft.com/office/drawing/2014/main" id="{4678DC50-237F-49C2-8664-433D3FC23F26}"/>
                </a:ext>
              </a:extLst>
            </p:cNvPr>
            <p:cNvSpPr>
              <a:spLocks/>
            </p:cNvSpPr>
            <p:nvPr/>
          </p:nvSpPr>
          <p:spPr bwMode="auto">
            <a:xfrm>
              <a:off x="8385428" y="5394460"/>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1" name="Freeform 132">
              <a:extLst>
                <a:ext uri="{FF2B5EF4-FFF2-40B4-BE49-F238E27FC236}">
                  <a16:creationId xmlns:a16="http://schemas.microsoft.com/office/drawing/2014/main" id="{9C0F1A75-479D-46AE-A498-99266BED080C}"/>
                </a:ext>
              </a:extLst>
            </p:cNvPr>
            <p:cNvSpPr>
              <a:spLocks/>
            </p:cNvSpPr>
            <p:nvPr/>
          </p:nvSpPr>
          <p:spPr bwMode="auto">
            <a:xfrm>
              <a:off x="8665441" y="5357680"/>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3" name="Freeform 132">
              <a:extLst>
                <a:ext uri="{FF2B5EF4-FFF2-40B4-BE49-F238E27FC236}">
                  <a16:creationId xmlns:a16="http://schemas.microsoft.com/office/drawing/2014/main" id="{B681B531-49FC-4DC7-98AA-62EE3ECB8F56}"/>
                </a:ext>
              </a:extLst>
            </p:cNvPr>
            <p:cNvSpPr>
              <a:spLocks/>
            </p:cNvSpPr>
            <p:nvPr/>
          </p:nvSpPr>
          <p:spPr bwMode="auto">
            <a:xfrm>
              <a:off x="8957516" y="546657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5" name="Freeform 132">
              <a:extLst>
                <a:ext uri="{FF2B5EF4-FFF2-40B4-BE49-F238E27FC236}">
                  <a16:creationId xmlns:a16="http://schemas.microsoft.com/office/drawing/2014/main" id="{1A45F4EE-23D7-47A5-B524-6D9E3CD5DC15}"/>
                </a:ext>
              </a:extLst>
            </p:cNvPr>
            <p:cNvSpPr>
              <a:spLocks/>
            </p:cNvSpPr>
            <p:nvPr/>
          </p:nvSpPr>
          <p:spPr bwMode="auto">
            <a:xfrm>
              <a:off x="9240031" y="5447897"/>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7" name="Freeform 132">
              <a:extLst>
                <a:ext uri="{FF2B5EF4-FFF2-40B4-BE49-F238E27FC236}">
                  <a16:creationId xmlns:a16="http://schemas.microsoft.com/office/drawing/2014/main" id="{EBF9D79B-37E2-440F-9121-B66C3EA2F5CF}"/>
                </a:ext>
              </a:extLst>
            </p:cNvPr>
            <p:cNvSpPr>
              <a:spLocks/>
            </p:cNvSpPr>
            <p:nvPr/>
          </p:nvSpPr>
          <p:spPr bwMode="auto">
            <a:xfrm>
              <a:off x="9538945" y="5400181"/>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9" name="Freeform 132">
              <a:extLst>
                <a:ext uri="{FF2B5EF4-FFF2-40B4-BE49-F238E27FC236}">
                  <a16:creationId xmlns:a16="http://schemas.microsoft.com/office/drawing/2014/main" id="{85DAE20A-760F-43E1-AED3-04273661CBBE}"/>
                </a:ext>
              </a:extLst>
            </p:cNvPr>
            <p:cNvSpPr>
              <a:spLocks/>
            </p:cNvSpPr>
            <p:nvPr/>
          </p:nvSpPr>
          <p:spPr bwMode="auto">
            <a:xfrm>
              <a:off x="9820270" y="5290551"/>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1" name="Freeform 132">
              <a:extLst>
                <a:ext uri="{FF2B5EF4-FFF2-40B4-BE49-F238E27FC236}">
                  <a16:creationId xmlns:a16="http://schemas.microsoft.com/office/drawing/2014/main" id="{9EE7B016-CE15-499B-BFD9-27A3C8B9470B}"/>
                </a:ext>
              </a:extLst>
            </p:cNvPr>
            <p:cNvSpPr>
              <a:spLocks/>
            </p:cNvSpPr>
            <p:nvPr/>
          </p:nvSpPr>
          <p:spPr bwMode="auto">
            <a:xfrm>
              <a:off x="10106650" y="5271310"/>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3" name="Freeform 132">
              <a:extLst>
                <a:ext uri="{FF2B5EF4-FFF2-40B4-BE49-F238E27FC236}">
                  <a16:creationId xmlns:a16="http://schemas.microsoft.com/office/drawing/2014/main" id="{A4449359-5BCD-4DE0-A2B5-555E393A6B98}"/>
                </a:ext>
              </a:extLst>
            </p:cNvPr>
            <p:cNvSpPr>
              <a:spLocks/>
            </p:cNvSpPr>
            <p:nvPr/>
          </p:nvSpPr>
          <p:spPr bwMode="auto">
            <a:xfrm>
              <a:off x="10384116" y="5333217"/>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5" name="Freeform 132">
              <a:extLst>
                <a:ext uri="{FF2B5EF4-FFF2-40B4-BE49-F238E27FC236}">
                  <a16:creationId xmlns:a16="http://schemas.microsoft.com/office/drawing/2014/main" id="{55C97EBB-E4A2-4B10-A080-D9DD0B6760C6}"/>
                </a:ext>
              </a:extLst>
            </p:cNvPr>
            <p:cNvSpPr>
              <a:spLocks/>
            </p:cNvSpPr>
            <p:nvPr/>
          </p:nvSpPr>
          <p:spPr bwMode="auto">
            <a:xfrm>
              <a:off x="10692083" y="5174954"/>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7" name="Freeform 132">
              <a:extLst>
                <a:ext uri="{FF2B5EF4-FFF2-40B4-BE49-F238E27FC236}">
                  <a16:creationId xmlns:a16="http://schemas.microsoft.com/office/drawing/2014/main" id="{91D0FA13-1E58-4214-8A8D-9B80149622DB}"/>
                </a:ext>
              </a:extLst>
            </p:cNvPr>
            <p:cNvSpPr>
              <a:spLocks/>
            </p:cNvSpPr>
            <p:nvPr/>
          </p:nvSpPr>
          <p:spPr bwMode="auto">
            <a:xfrm>
              <a:off x="10955238" y="5113682"/>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9" name="Freeform 132">
              <a:extLst>
                <a:ext uri="{FF2B5EF4-FFF2-40B4-BE49-F238E27FC236}">
                  <a16:creationId xmlns:a16="http://schemas.microsoft.com/office/drawing/2014/main" id="{EA473899-B41C-4C65-BB89-15D329660B9C}"/>
                </a:ext>
              </a:extLst>
            </p:cNvPr>
            <p:cNvSpPr>
              <a:spLocks/>
            </p:cNvSpPr>
            <p:nvPr/>
          </p:nvSpPr>
          <p:spPr bwMode="auto">
            <a:xfrm>
              <a:off x="11255506" y="4989459"/>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487" name="Group 486">
            <a:extLst>
              <a:ext uri="{FF2B5EF4-FFF2-40B4-BE49-F238E27FC236}">
                <a16:creationId xmlns:a16="http://schemas.microsoft.com/office/drawing/2014/main" id="{0CE10354-17E0-408E-999D-5554A1206D8B}"/>
              </a:ext>
            </a:extLst>
          </p:cNvPr>
          <p:cNvGrpSpPr/>
          <p:nvPr/>
        </p:nvGrpSpPr>
        <p:grpSpPr>
          <a:xfrm>
            <a:off x="6961595" y="4686284"/>
            <a:ext cx="4373170" cy="769160"/>
            <a:chOff x="6961595" y="4686284"/>
            <a:chExt cx="4373170" cy="769160"/>
          </a:xfrm>
        </p:grpSpPr>
        <p:sp>
          <p:nvSpPr>
            <p:cNvPr id="455" name="Freeform 132">
              <a:extLst>
                <a:ext uri="{FF2B5EF4-FFF2-40B4-BE49-F238E27FC236}">
                  <a16:creationId xmlns:a16="http://schemas.microsoft.com/office/drawing/2014/main" id="{A7C573DE-C467-4B1D-B1F4-549F192E1AB6}"/>
                </a:ext>
              </a:extLst>
            </p:cNvPr>
            <p:cNvSpPr>
              <a:spLocks/>
            </p:cNvSpPr>
            <p:nvPr/>
          </p:nvSpPr>
          <p:spPr bwMode="auto">
            <a:xfrm>
              <a:off x="6961595" y="490982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7" name="Freeform 132">
              <a:extLst>
                <a:ext uri="{FF2B5EF4-FFF2-40B4-BE49-F238E27FC236}">
                  <a16:creationId xmlns:a16="http://schemas.microsoft.com/office/drawing/2014/main" id="{5AC12693-5825-4E9A-8443-DA61579275DA}"/>
                </a:ext>
              </a:extLst>
            </p:cNvPr>
            <p:cNvSpPr>
              <a:spLocks/>
            </p:cNvSpPr>
            <p:nvPr/>
          </p:nvSpPr>
          <p:spPr bwMode="auto">
            <a:xfrm>
              <a:off x="7527435" y="523115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9" name="Freeform 132">
              <a:extLst>
                <a:ext uri="{FF2B5EF4-FFF2-40B4-BE49-F238E27FC236}">
                  <a16:creationId xmlns:a16="http://schemas.microsoft.com/office/drawing/2014/main" id="{0B8EA0AB-ED3A-4C83-894F-6D974B3263A7}"/>
                </a:ext>
              </a:extLst>
            </p:cNvPr>
            <p:cNvSpPr>
              <a:spLocks/>
            </p:cNvSpPr>
            <p:nvPr/>
          </p:nvSpPr>
          <p:spPr bwMode="auto">
            <a:xfrm>
              <a:off x="7242222" y="5171832"/>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1" name="Freeform 132">
              <a:extLst>
                <a:ext uri="{FF2B5EF4-FFF2-40B4-BE49-F238E27FC236}">
                  <a16:creationId xmlns:a16="http://schemas.microsoft.com/office/drawing/2014/main" id="{E7698313-E01D-45C6-A7FE-4A1AF6E8D72D}"/>
                </a:ext>
              </a:extLst>
            </p:cNvPr>
            <p:cNvSpPr>
              <a:spLocks/>
            </p:cNvSpPr>
            <p:nvPr/>
          </p:nvSpPr>
          <p:spPr bwMode="auto">
            <a:xfrm>
              <a:off x="7815407" y="534477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3" name="Freeform 132">
              <a:extLst>
                <a:ext uri="{FF2B5EF4-FFF2-40B4-BE49-F238E27FC236}">
                  <a16:creationId xmlns:a16="http://schemas.microsoft.com/office/drawing/2014/main" id="{4D0508EA-ABD9-439C-9EA6-2C14C82DEF80}"/>
                </a:ext>
              </a:extLst>
            </p:cNvPr>
            <p:cNvSpPr>
              <a:spLocks/>
            </p:cNvSpPr>
            <p:nvPr/>
          </p:nvSpPr>
          <p:spPr bwMode="auto">
            <a:xfrm>
              <a:off x="8098966" y="5319614"/>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5" name="Freeform 132">
              <a:extLst>
                <a:ext uri="{FF2B5EF4-FFF2-40B4-BE49-F238E27FC236}">
                  <a16:creationId xmlns:a16="http://schemas.microsoft.com/office/drawing/2014/main" id="{23A40392-D3C3-4E65-B2DD-DF5CB8764D2D}"/>
                </a:ext>
              </a:extLst>
            </p:cNvPr>
            <p:cNvSpPr>
              <a:spLocks/>
            </p:cNvSpPr>
            <p:nvPr/>
          </p:nvSpPr>
          <p:spPr bwMode="auto">
            <a:xfrm>
              <a:off x="8381827" y="524806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7" name="Freeform 132">
              <a:extLst>
                <a:ext uri="{FF2B5EF4-FFF2-40B4-BE49-F238E27FC236}">
                  <a16:creationId xmlns:a16="http://schemas.microsoft.com/office/drawing/2014/main" id="{C0173217-68BA-4031-9D5A-C21EB5939B1C}"/>
                </a:ext>
              </a:extLst>
            </p:cNvPr>
            <p:cNvSpPr>
              <a:spLocks/>
            </p:cNvSpPr>
            <p:nvPr/>
          </p:nvSpPr>
          <p:spPr bwMode="auto">
            <a:xfrm>
              <a:off x="8671737" y="5281951"/>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9" name="Freeform 132">
              <a:extLst>
                <a:ext uri="{FF2B5EF4-FFF2-40B4-BE49-F238E27FC236}">
                  <a16:creationId xmlns:a16="http://schemas.microsoft.com/office/drawing/2014/main" id="{49F1AA9E-C9D4-4555-A91A-83F9BEC76CD6}"/>
                </a:ext>
              </a:extLst>
            </p:cNvPr>
            <p:cNvSpPr>
              <a:spLocks/>
            </p:cNvSpPr>
            <p:nvPr/>
          </p:nvSpPr>
          <p:spPr bwMode="auto">
            <a:xfrm>
              <a:off x="8970578" y="530862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1" name="Freeform 132">
              <a:extLst>
                <a:ext uri="{FF2B5EF4-FFF2-40B4-BE49-F238E27FC236}">
                  <a16:creationId xmlns:a16="http://schemas.microsoft.com/office/drawing/2014/main" id="{09DA445D-4922-49EE-8B5C-9F4FA8103625}"/>
                </a:ext>
              </a:extLst>
            </p:cNvPr>
            <p:cNvSpPr>
              <a:spLocks/>
            </p:cNvSpPr>
            <p:nvPr/>
          </p:nvSpPr>
          <p:spPr bwMode="auto">
            <a:xfrm>
              <a:off x="9231030" y="537921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3" name="Freeform 132">
              <a:extLst>
                <a:ext uri="{FF2B5EF4-FFF2-40B4-BE49-F238E27FC236}">
                  <a16:creationId xmlns:a16="http://schemas.microsoft.com/office/drawing/2014/main" id="{F0CE0300-8095-4EE8-8B9D-619987CCEB40}"/>
                </a:ext>
              </a:extLst>
            </p:cNvPr>
            <p:cNvSpPr>
              <a:spLocks/>
            </p:cNvSpPr>
            <p:nvPr/>
          </p:nvSpPr>
          <p:spPr bwMode="auto">
            <a:xfrm>
              <a:off x="9538945" y="528861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5" name="Freeform 132">
              <a:extLst>
                <a:ext uri="{FF2B5EF4-FFF2-40B4-BE49-F238E27FC236}">
                  <a16:creationId xmlns:a16="http://schemas.microsoft.com/office/drawing/2014/main" id="{F6C021AE-3D5D-41D0-A131-24C1C64E02B1}"/>
                </a:ext>
              </a:extLst>
            </p:cNvPr>
            <p:cNvSpPr>
              <a:spLocks/>
            </p:cNvSpPr>
            <p:nvPr/>
          </p:nvSpPr>
          <p:spPr bwMode="auto">
            <a:xfrm>
              <a:off x="9813052" y="5133716"/>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7" name="Freeform 132">
              <a:extLst>
                <a:ext uri="{FF2B5EF4-FFF2-40B4-BE49-F238E27FC236}">
                  <a16:creationId xmlns:a16="http://schemas.microsoft.com/office/drawing/2014/main" id="{0571D994-C281-4BCD-A667-51FDE50FB47F}"/>
                </a:ext>
              </a:extLst>
            </p:cNvPr>
            <p:cNvSpPr>
              <a:spLocks/>
            </p:cNvSpPr>
            <p:nvPr/>
          </p:nvSpPr>
          <p:spPr bwMode="auto">
            <a:xfrm>
              <a:off x="10112518" y="504292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9" name="Freeform 132">
              <a:extLst>
                <a:ext uri="{FF2B5EF4-FFF2-40B4-BE49-F238E27FC236}">
                  <a16:creationId xmlns:a16="http://schemas.microsoft.com/office/drawing/2014/main" id="{B0142C43-FF43-43A6-B8D2-57E31CC8792A}"/>
                </a:ext>
              </a:extLst>
            </p:cNvPr>
            <p:cNvSpPr>
              <a:spLocks/>
            </p:cNvSpPr>
            <p:nvPr/>
          </p:nvSpPr>
          <p:spPr bwMode="auto">
            <a:xfrm>
              <a:off x="10395016" y="505748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82" name="Freeform 132">
              <a:extLst>
                <a:ext uri="{FF2B5EF4-FFF2-40B4-BE49-F238E27FC236}">
                  <a16:creationId xmlns:a16="http://schemas.microsoft.com/office/drawing/2014/main" id="{4B42AF86-D1BB-4346-9C92-F6CD9BDC2BA0}"/>
                </a:ext>
              </a:extLst>
            </p:cNvPr>
            <p:cNvSpPr>
              <a:spLocks/>
            </p:cNvSpPr>
            <p:nvPr/>
          </p:nvSpPr>
          <p:spPr bwMode="auto">
            <a:xfrm>
              <a:off x="10688384" y="4929171"/>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84" name="Freeform 132">
              <a:extLst>
                <a:ext uri="{FF2B5EF4-FFF2-40B4-BE49-F238E27FC236}">
                  <a16:creationId xmlns:a16="http://schemas.microsoft.com/office/drawing/2014/main" id="{57C9B084-8801-4B41-9F91-4D5AE9CA379A}"/>
                </a:ext>
              </a:extLst>
            </p:cNvPr>
            <p:cNvSpPr>
              <a:spLocks/>
            </p:cNvSpPr>
            <p:nvPr/>
          </p:nvSpPr>
          <p:spPr bwMode="auto">
            <a:xfrm>
              <a:off x="10960903" y="4686284"/>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86" name="Freeform 132">
              <a:extLst>
                <a:ext uri="{FF2B5EF4-FFF2-40B4-BE49-F238E27FC236}">
                  <a16:creationId xmlns:a16="http://schemas.microsoft.com/office/drawing/2014/main" id="{2FFBC58F-A1AD-4E8B-9297-56FB8CD634E8}"/>
                </a:ext>
              </a:extLst>
            </p:cNvPr>
            <p:cNvSpPr>
              <a:spLocks/>
            </p:cNvSpPr>
            <p:nvPr/>
          </p:nvSpPr>
          <p:spPr bwMode="auto">
            <a:xfrm>
              <a:off x="11258534" y="4729580"/>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453" name="Group 452">
            <a:extLst>
              <a:ext uri="{FF2B5EF4-FFF2-40B4-BE49-F238E27FC236}">
                <a16:creationId xmlns:a16="http://schemas.microsoft.com/office/drawing/2014/main" id="{9A9745AF-B7EB-4F7C-A564-BD77CEE72850}"/>
              </a:ext>
            </a:extLst>
          </p:cNvPr>
          <p:cNvGrpSpPr/>
          <p:nvPr/>
        </p:nvGrpSpPr>
        <p:grpSpPr>
          <a:xfrm>
            <a:off x="6961662" y="5533483"/>
            <a:ext cx="4366065" cy="158716"/>
            <a:chOff x="6961662" y="5533483"/>
            <a:chExt cx="4366065" cy="158716"/>
          </a:xfrm>
        </p:grpSpPr>
        <p:sp>
          <p:nvSpPr>
            <p:cNvPr id="422" name="Freeform 132">
              <a:extLst>
                <a:ext uri="{FF2B5EF4-FFF2-40B4-BE49-F238E27FC236}">
                  <a16:creationId xmlns:a16="http://schemas.microsoft.com/office/drawing/2014/main" id="{CE62007B-3A41-4D8A-ABDB-D0F77D1AAA03}"/>
                </a:ext>
              </a:extLst>
            </p:cNvPr>
            <p:cNvSpPr>
              <a:spLocks/>
            </p:cNvSpPr>
            <p:nvPr/>
          </p:nvSpPr>
          <p:spPr bwMode="auto">
            <a:xfrm>
              <a:off x="6961662" y="557884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4" name="Freeform 132">
              <a:extLst>
                <a:ext uri="{FF2B5EF4-FFF2-40B4-BE49-F238E27FC236}">
                  <a16:creationId xmlns:a16="http://schemas.microsoft.com/office/drawing/2014/main" id="{CDA1E7A0-2A8A-466A-8223-79923977E961}"/>
                </a:ext>
              </a:extLst>
            </p:cNvPr>
            <p:cNvSpPr>
              <a:spLocks/>
            </p:cNvSpPr>
            <p:nvPr/>
          </p:nvSpPr>
          <p:spPr bwMode="auto">
            <a:xfrm>
              <a:off x="7233932" y="5583731"/>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6" name="Freeform 132">
              <a:extLst>
                <a:ext uri="{FF2B5EF4-FFF2-40B4-BE49-F238E27FC236}">
                  <a16:creationId xmlns:a16="http://schemas.microsoft.com/office/drawing/2014/main" id="{B630970C-94E3-4012-B96B-DFD6AFEDBA0A}"/>
                </a:ext>
              </a:extLst>
            </p:cNvPr>
            <p:cNvSpPr>
              <a:spLocks/>
            </p:cNvSpPr>
            <p:nvPr/>
          </p:nvSpPr>
          <p:spPr bwMode="auto">
            <a:xfrm>
              <a:off x="7527723" y="5601836"/>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8" name="Freeform 132">
              <a:extLst>
                <a:ext uri="{FF2B5EF4-FFF2-40B4-BE49-F238E27FC236}">
                  <a16:creationId xmlns:a16="http://schemas.microsoft.com/office/drawing/2014/main" id="{B31B0105-8BEB-42C6-9AD5-EC1B3C98AA4B}"/>
                </a:ext>
              </a:extLst>
            </p:cNvPr>
            <p:cNvSpPr>
              <a:spLocks/>
            </p:cNvSpPr>
            <p:nvPr/>
          </p:nvSpPr>
          <p:spPr bwMode="auto">
            <a:xfrm>
              <a:off x="7811813" y="560893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0" name="Freeform 132">
              <a:extLst>
                <a:ext uri="{FF2B5EF4-FFF2-40B4-BE49-F238E27FC236}">
                  <a16:creationId xmlns:a16="http://schemas.microsoft.com/office/drawing/2014/main" id="{225DF38C-E223-4E91-80D0-5D2D78CFA07C}"/>
                </a:ext>
              </a:extLst>
            </p:cNvPr>
            <p:cNvSpPr>
              <a:spLocks/>
            </p:cNvSpPr>
            <p:nvPr/>
          </p:nvSpPr>
          <p:spPr bwMode="auto">
            <a:xfrm>
              <a:off x="8090262" y="5596636"/>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2" name="Freeform 132">
              <a:extLst>
                <a:ext uri="{FF2B5EF4-FFF2-40B4-BE49-F238E27FC236}">
                  <a16:creationId xmlns:a16="http://schemas.microsoft.com/office/drawing/2014/main" id="{25F93BDA-AB44-4876-BC69-562405D9764D}"/>
                </a:ext>
              </a:extLst>
            </p:cNvPr>
            <p:cNvSpPr>
              <a:spLocks/>
            </p:cNvSpPr>
            <p:nvPr/>
          </p:nvSpPr>
          <p:spPr bwMode="auto">
            <a:xfrm>
              <a:off x="8401572" y="5611347"/>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4" name="Freeform 132">
              <a:extLst>
                <a:ext uri="{FF2B5EF4-FFF2-40B4-BE49-F238E27FC236}">
                  <a16:creationId xmlns:a16="http://schemas.microsoft.com/office/drawing/2014/main" id="{D53029F3-1C89-4705-B136-831D318877B9}"/>
                </a:ext>
              </a:extLst>
            </p:cNvPr>
            <p:cNvSpPr>
              <a:spLocks/>
            </p:cNvSpPr>
            <p:nvPr/>
          </p:nvSpPr>
          <p:spPr bwMode="auto">
            <a:xfrm>
              <a:off x="8676829" y="560559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6" name="Freeform 132">
              <a:extLst>
                <a:ext uri="{FF2B5EF4-FFF2-40B4-BE49-F238E27FC236}">
                  <a16:creationId xmlns:a16="http://schemas.microsoft.com/office/drawing/2014/main" id="{6681DA24-82CF-4674-9BEE-DA15B78A9B8D}"/>
                </a:ext>
              </a:extLst>
            </p:cNvPr>
            <p:cNvSpPr>
              <a:spLocks/>
            </p:cNvSpPr>
            <p:nvPr/>
          </p:nvSpPr>
          <p:spPr bwMode="auto">
            <a:xfrm>
              <a:off x="8963100" y="561596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8" name="Freeform 132">
              <a:extLst>
                <a:ext uri="{FF2B5EF4-FFF2-40B4-BE49-F238E27FC236}">
                  <a16:creationId xmlns:a16="http://schemas.microsoft.com/office/drawing/2014/main" id="{54095A86-4945-4ED3-8599-AC3CC963E206}"/>
                </a:ext>
              </a:extLst>
            </p:cNvPr>
            <p:cNvSpPr>
              <a:spLocks/>
            </p:cNvSpPr>
            <p:nvPr/>
          </p:nvSpPr>
          <p:spPr bwMode="auto">
            <a:xfrm>
              <a:off x="9249472" y="561577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0" name="Freeform 132">
              <a:extLst>
                <a:ext uri="{FF2B5EF4-FFF2-40B4-BE49-F238E27FC236}">
                  <a16:creationId xmlns:a16="http://schemas.microsoft.com/office/drawing/2014/main" id="{3E2D1610-96AF-4A84-827E-52A754D55F01}"/>
                </a:ext>
              </a:extLst>
            </p:cNvPr>
            <p:cNvSpPr>
              <a:spLocks/>
            </p:cNvSpPr>
            <p:nvPr/>
          </p:nvSpPr>
          <p:spPr bwMode="auto">
            <a:xfrm>
              <a:off x="9536334" y="556750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2" name="Freeform 132">
              <a:extLst>
                <a:ext uri="{FF2B5EF4-FFF2-40B4-BE49-F238E27FC236}">
                  <a16:creationId xmlns:a16="http://schemas.microsoft.com/office/drawing/2014/main" id="{F04F72FD-B9AB-4475-A401-D04C7A9B1D50}"/>
                </a:ext>
              </a:extLst>
            </p:cNvPr>
            <p:cNvSpPr>
              <a:spLocks/>
            </p:cNvSpPr>
            <p:nvPr/>
          </p:nvSpPr>
          <p:spPr bwMode="auto">
            <a:xfrm>
              <a:off x="9827867" y="5567477"/>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4" name="Freeform 132">
              <a:extLst>
                <a:ext uri="{FF2B5EF4-FFF2-40B4-BE49-F238E27FC236}">
                  <a16:creationId xmlns:a16="http://schemas.microsoft.com/office/drawing/2014/main" id="{4A1088B1-DCEC-4B8B-9B0E-D3B8E58F4D85}"/>
                </a:ext>
              </a:extLst>
            </p:cNvPr>
            <p:cNvSpPr>
              <a:spLocks/>
            </p:cNvSpPr>
            <p:nvPr/>
          </p:nvSpPr>
          <p:spPr bwMode="auto">
            <a:xfrm>
              <a:off x="10112518" y="553348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6" name="Freeform 132">
              <a:extLst>
                <a:ext uri="{FF2B5EF4-FFF2-40B4-BE49-F238E27FC236}">
                  <a16:creationId xmlns:a16="http://schemas.microsoft.com/office/drawing/2014/main" id="{98055492-4D47-474E-8333-3961BFF686BE}"/>
                </a:ext>
              </a:extLst>
            </p:cNvPr>
            <p:cNvSpPr>
              <a:spLocks/>
            </p:cNvSpPr>
            <p:nvPr/>
          </p:nvSpPr>
          <p:spPr bwMode="auto">
            <a:xfrm>
              <a:off x="10384116" y="556336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8" name="Freeform 132">
              <a:extLst>
                <a:ext uri="{FF2B5EF4-FFF2-40B4-BE49-F238E27FC236}">
                  <a16:creationId xmlns:a16="http://schemas.microsoft.com/office/drawing/2014/main" id="{C4512693-9D33-40BD-B178-CBB0A8523F22}"/>
                </a:ext>
              </a:extLst>
            </p:cNvPr>
            <p:cNvSpPr>
              <a:spLocks/>
            </p:cNvSpPr>
            <p:nvPr/>
          </p:nvSpPr>
          <p:spPr bwMode="auto">
            <a:xfrm>
              <a:off x="10685440" y="553390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0" name="Freeform 132">
              <a:extLst>
                <a:ext uri="{FF2B5EF4-FFF2-40B4-BE49-F238E27FC236}">
                  <a16:creationId xmlns:a16="http://schemas.microsoft.com/office/drawing/2014/main" id="{A0662074-C933-4E1D-B7E6-14482A3AD948}"/>
                </a:ext>
              </a:extLst>
            </p:cNvPr>
            <p:cNvSpPr>
              <a:spLocks/>
            </p:cNvSpPr>
            <p:nvPr/>
          </p:nvSpPr>
          <p:spPr bwMode="auto">
            <a:xfrm>
              <a:off x="10960903" y="5558520"/>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2" name="Freeform 132">
              <a:extLst>
                <a:ext uri="{FF2B5EF4-FFF2-40B4-BE49-F238E27FC236}">
                  <a16:creationId xmlns:a16="http://schemas.microsoft.com/office/drawing/2014/main" id="{F2341A9E-40A4-4C97-9BC7-35E59AA5752A}"/>
                </a:ext>
              </a:extLst>
            </p:cNvPr>
            <p:cNvSpPr>
              <a:spLocks/>
            </p:cNvSpPr>
            <p:nvPr/>
          </p:nvSpPr>
          <p:spPr bwMode="auto">
            <a:xfrm>
              <a:off x="11251496" y="557388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314" name="Freeform 100">
            <a:extLst>
              <a:ext uri="{FF2B5EF4-FFF2-40B4-BE49-F238E27FC236}">
                <a16:creationId xmlns:a16="http://schemas.microsoft.com/office/drawing/2014/main" id="{534D29B7-BA7F-4A65-8A16-5CAE22EBEC27}"/>
              </a:ext>
            </a:extLst>
          </p:cNvPr>
          <p:cNvSpPr>
            <a:spLocks/>
          </p:cNvSpPr>
          <p:nvPr/>
        </p:nvSpPr>
        <p:spPr bwMode="auto">
          <a:xfrm>
            <a:off x="1395721" y="4095009"/>
            <a:ext cx="4281488" cy="1230313"/>
          </a:xfrm>
          <a:custGeom>
            <a:avLst/>
            <a:gdLst>
              <a:gd name="T0" fmla="*/ 0 w 2697"/>
              <a:gd name="T1" fmla="*/ 641 h 775"/>
              <a:gd name="T2" fmla="*/ 180 w 2697"/>
              <a:gd name="T3" fmla="*/ 719 h 775"/>
              <a:gd name="T4" fmla="*/ 361 w 2697"/>
              <a:gd name="T5" fmla="*/ 775 h 775"/>
              <a:gd name="T6" fmla="*/ 539 w 2697"/>
              <a:gd name="T7" fmla="*/ 775 h 775"/>
              <a:gd name="T8" fmla="*/ 720 w 2697"/>
              <a:gd name="T9" fmla="*/ 741 h 775"/>
              <a:gd name="T10" fmla="*/ 900 w 2697"/>
              <a:gd name="T11" fmla="*/ 719 h 775"/>
              <a:gd name="T12" fmla="*/ 1079 w 2697"/>
              <a:gd name="T13" fmla="*/ 685 h 775"/>
              <a:gd name="T14" fmla="*/ 1259 w 2697"/>
              <a:gd name="T15" fmla="*/ 719 h 775"/>
              <a:gd name="T16" fmla="*/ 1438 w 2697"/>
              <a:gd name="T17" fmla="*/ 719 h 775"/>
              <a:gd name="T18" fmla="*/ 1618 w 2697"/>
              <a:gd name="T19" fmla="*/ 575 h 775"/>
              <a:gd name="T20" fmla="*/ 1798 w 2697"/>
              <a:gd name="T21" fmla="*/ 409 h 775"/>
              <a:gd name="T22" fmla="*/ 1977 w 2697"/>
              <a:gd name="T23" fmla="*/ 276 h 775"/>
              <a:gd name="T24" fmla="*/ 2157 w 2697"/>
              <a:gd name="T25" fmla="*/ 254 h 775"/>
              <a:gd name="T26" fmla="*/ 2336 w 2697"/>
              <a:gd name="T27" fmla="*/ 210 h 775"/>
              <a:gd name="T28" fmla="*/ 2516 w 2697"/>
              <a:gd name="T29" fmla="*/ 66 h 775"/>
              <a:gd name="T30" fmla="*/ 2697 w 2697"/>
              <a:gd name="T31" fmla="*/ 0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97" h="775">
                <a:moveTo>
                  <a:pt x="0" y="641"/>
                </a:moveTo>
                <a:lnTo>
                  <a:pt x="180" y="719"/>
                </a:lnTo>
                <a:lnTo>
                  <a:pt x="361" y="775"/>
                </a:lnTo>
                <a:lnTo>
                  <a:pt x="539" y="775"/>
                </a:lnTo>
                <a:lnTo>
                  <a:pt x="720" y="741"/>
                </a:lnTo>
                <a:lnTo>
                  <a:pt x="900" y="719"/>
                </a:lnTo>
                <a:lnTo>
                  <a:pt x="1079" y="685"/>
                </a:lnTo>
                <a:lnTo>
                  <a:pt x="1259" y="719"/>
                </a:lnTo>
                <a:lnTo>
                  <a:pt x="1438" y="719"/>
                </a:lnTo>
                <a:lnTo>
                  <a:pt x="1618" y="575"/>
                </a:lnTo>
                <a:lnTo>
                  <a:pt x="1798" y="409"/>
                </a:lnTo>
                <a:lnTo>
                  <a:pt x="1977" y="276"/>
                </a:lnTo>
                <a:lnTo>
                  <a:pt x="2157" y="254"/>
                </a:lnTo>
                <a:lnTo>
                  <a:pt x="2336" y="210"/>
                </a:lnTo>
                <a:lnTo>
                  <a:pt x="2516" y="66"/>
                </a:lnTo>
                <a:lnTo>
                  <a:pt x="2697" y="0"/>
                </a:lnTo>
              </a:path>
            </a:pathLst>
          </a:custGeom>
          <a:noFill/>
          <a:ln w="28575">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15" name="Freeform 67">
            <a:extLst>
              <a:ext uri="{FF2B5EF4-FFF2-40B4-BE49-F238E27FC236}">
                <a16:creationId xmlns:a16="http://schemas.microsoft.com/office/drawing/2014/main" id="{26957523-FE27-4469-A3CF-5EA62E624DBB}"/>
              </a:ext>
            </a:extLst>
          </p:cNvPr>
          <p:cNvSpPr>
            <a:spLocks/>
          </p:cNvSpPr>
          <p:nvPr/>
        </p:nvSpPr>
        <p:spPr bwMode="auto">
          <a:xfrm>
            <a:off x="1395721" y="3655271"/>
            <a:ext cx="4281488" cy="1581150"/>
          </a:xfrm>
          <a:custGeom>
            <a:avLst/>
            <a:gdLst>
              <a:gd name="T0" fmla="*/ 0 w 2697"/>
              <a:gd name="T1" fmla="*/ 697 h 996"/>
              <a:gd name="T2" fmla="*/ 180 w 2697"/>
              <a:gd name="T3" fmla="*/ 874 h 996"/>
              <a:gd name="T4" fmla="*/ 361 w 2697"/>
              <a:gd name="T5" fmla="*/ 974 h 996"/>
              <a:gd name="T6" fmla="*/ 539 w 2697"/>
              <a:gd name="T7" fmla="*/ 996 h 996"/>
              <a:gd name="T8" fmla="*/ 720 w 2697"/>
              <a:gd name="T9" fmla="*/ 962 h 996"/>
              <a:gd name="T10" fmla="*/ 900 w 2697"/>
              <a:gd name="T11" fmla="*/ 952 h 996"/>
              <a:gd name="T12" fmla="*/ 1079 w 2697"/>
              <a:gd name="T13" fmla="*/ 940 h 996"/>
              <a:gd name="T14" fmla="*/ 1259 w 2697"/>
              <a:gd name="T15" fmla="*/ 984 h 996"/>
              <a:gd name="T16" fmla="*/ 1438 w 2697"/>
              <a:gd name="T17" fmla="*/ 930 h 996"/>
              <a:gd name="T18" fmla="*/ 1618 w 2697"/>
              <a:gd name="T19" fmla="*/ 796 h 996"/>
              <a:gd name="T20" fmla="*/ 1798 w 2697"/>
              <a:gd name="T21" fmla="*/ 564 h 996"/>
              <a:gd name="T22" fmla="*/ 1977 w 2697"/>
              <a:gd name="T23" fmla="*/ 409 h 996"/>
              <a:gd name="T24" fmla="*/ 2157 w 2697"/>
              <a:gd name="T25" fmla="*/ 399 h 996"/>
              <a:gd name="T26" fmla="*/ 2336 w 2697"/>
              <a:gd name="T27" fmla="*/ 277 h 996"/>
              <a:gd name="T28" fmla="*/ 2516 w 2697"/>
              <a:gd name="T29" fmla="*/ 77 h 996"/>
              <a:gd name="T30" fmla="*/ 2697 w 2697"/>
              <a:gd name="T31" fmla="*/ 0 h 9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97" h="996">
                <a:moveTo>
                  <a:pt x="0" y="697"/>
                </a:moveTo>
                <a:lnTo>
                  <a:pt x="180" y="874"/>
                </a:lnTo>
                <a:lnTo>
                  <a:pt x="361" y="974"/>
                </a:lnTo>
                <a:lnTo>
                  <a:pt x="539" y="996"/>
                </a:lnTo>
                <a:lnTo>
                  <a:pt x="720" y="962"/>
                </a:lnTo>
                <a:lnTo>
                  <a:pt x="900" y="952"/>
                </a:lnTo>
                <a:lnTo>
                  <a:pt x="1079" y="940"/>
                </a:lnTo>
                <a:lnTo>
                  <a:pt x="1259" y="984"/>
                </a:lnTo>
                <a:lnTo>
                  <a:pt x="1438" y="930"/>
                </a:lnTo>
                <a:lnTo>
                  <a:pt x="1618" y="796"/>
                </a:lnTo>
                <a:lnTo>
                  <a:pt x="1798" y="564"/>
                </a:lnTo>
                <a:lnTo>
                  <a:pt x="1977" y="409"/>
                </a:lnTo>
                <a:lnTo>
                  <a:pt x="2157" y="399"/>
                </a:lnTo>
                <a:lnTo>
                  <a:pt x="2336" y="277"/>
                </a:lnTo>
                <a:lnTo>
                  <a:pt x="2516" y="77"/>
                </a:lnTo>
                <a:lnTo>
                  <a:pt x="2697" y="0"/>
                </a:lnTo>
              </a:path>
            </a:pathLst>
          </a:custGeom>
          <a:noFill/>
          <a:ln w="28575">
            <a:solidFill>
              <a:schemeClr val="accent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nvGrpSpPr>
          <p:cNvPr id="316" name="Group 315">
            <a:extLst>
              <a:ext uri="{FF2B5EF4-FFF2-40B4-BE49-F238E27FC236}">
                <a16:creationId xmlns:a16="http://schemas.microsoft.com/office/drawing/2014/main" id="{C61988E6-6840-499A-B4A4-B50FDD602728}"/>
              </a:ext>
            </a:extLst>
          </p:cNvPr>
          <p:cNvGrpSpPr/>
          <p:nvPr/>
        </p:nvGrpSpPr>
        <p:grpSpPr>
          <a:xfrm>
            <a:off x="1639992" y="3594337"/>
            <a:ext cx="4105465" cy="1692466"/>
            <a:chOff x="1396797" y="3477604"/>
            <a:chExt cx="4105465" cy="1692466"/>
          </a:xfrm>
        </p:grpSpPr>
        <p:sp>
          <p:nvSpPr>
            <p:cNvPr id="317" name="Freeform 71">
              <a:extLst>
                <a:ext uri="{FF2B5EF4-FFF2-40B4-BE49-F238E27FC236}">
                  <a16:creationId xmlns:a16="http://schemas.microsoft.com/office/drawing/2014/main" id="{FACCE220-3906-4F16-A8AF-828A14DCA13F}"/>
                </a:ext>
              </a:extLst>
            </p:cNvPr>
            <p:cNvSpPr>
              <a:spLocks/>
            </p:cNvSpPr>
            <p:nvPr/>
          </p:nvSpPr>
          <p:spPr bwMode="auto">
            <a:xfrm>
              <a:off x="1396797" y="4866667"/>
              <a:ext cx="109728" cy="109728"/>
            </a:xfrm>
            <a:custGeom>
              <a:avLst/>
              <a:gdLst>
                <a:gd name="T0" fmla="*/ 20 w 39"/>
                <a:gd name="T1" fmla="*/ 0 h 37"/>
                <a:gd name="T2" fmla="*/ 39 w 39"/>
                <a:gd name="T3" fmla="*/ 19 h 37"/>
                <a:gd name="T4" fmla="*/ 20 w 39"/>
                <a:gd name="T5" fmla="*/ 37 h 37"/>
                <a:gd name="T6" fmla="*/ 0 w 39"/>
                <a:gd name="T7" fmla="*/ 19 h 37"/>
                <a:gd name="T8" fmla="*/ 20 w 39"/>
                <a:gd name="T9" fmla="*/ 0 h 37"/>
              </a:gdLst>
              <a:ahLst/>
              <a:cxnLst>
                <a:cxn ang="0">
                  <a:pos x="T0" y="T1"/>
                </a:cxn>
                <a:cxn ang="0">
                  <a:pos x="T2" y="T3"/>
                </a:cxn>
                <a:cxn ang="0">
                  <a:pos x="T4" y="T5"/>
                </a:cxn>
                <a:cxn ang="0">
                  <a:pos x="T6" y="T7"/>
                </a:cxn>
                <a:cxn ang="0">
                  <a:pos x="T8" y="T9"/>
                </a:cxn>
              </a:cxnLst>
              <a:rect l="0" t="0" r="r" b="b"/>
              <a:pathLst>
                <a:path w="39" h="37">
                  <a:moveTo>
                    <a:pt x="20" y="0"/>
                  </a:moveTo>
                  <a:lnTo>
                    <a:pt x="39" y="19"/>
                  </a:lnTo>
                  <a:lnTo>
                    <a:pt x="20" y="37"/>
                  </a:lnTo>
                  <a:lnTo>
                    <a:pt x="0" y="19"/>
                  </a:lnTo>
                  <a:lnTo>
                    <a:pt x="20"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18" name="Freeform 73">
              <a:extLst>
                <a:ext uri="{FF2B5EF4-FFF2-40B4-BE49-F238E27FC236}">
                  <a16:creationId xmlns:a16="http://schemas.microsoft.com/office/drawing/2014/main" id="{3DA8F619-06B9-4318-B66C-5CB104C71087}"/>
                </a:ext>
              </a:extLst>
            </p:cNvPr>
            <p:cNvSpPr>
              <a:spLocks/>
            </p:cNvSpPr>
            <p:nvPr/>
          </p:nvSpPr>
          <p:spPr bwMode="auto">
            <a:xfrm>
              <a:off x="1682547" y="5025417"/>
              <a:ext cx="109728" cy="109728"/>
            </a:xfrm>
            <a:custGeom>
              <a:avLst/>
              <a:gdLst>
                <a:gd name="T0" fmla="*/ 19 w 39"/>
                <a:gd name="T1" fmla="*/ 0 h 36"/>
                <a:gd name="T2" fmla="*/ 39 w 39"/>
                <a:gd name="T3" fmla="*/ 17 h 36"/>
                <a:gd name="T4" fmla="*/ 19 w 39"/>
                <a:gd name="T5" fmla="*/ 36 h 36"/>
                <a:gd name="T6" fmla="*/ 0 w 39"/>
                <a:gd name="T7" fmla="*/ 17 h 36"/>
                <a:gd name="T8" fmla="*/ 19 w 39"/>
                <a:gd name="T9" fmla="*/ 0 h 36"/>
              </a:gdLst>
              <a:ahLst/>
              <a:cxnLst>
                <a:cxn ang="0">
                  <a:pos x="T0" y="T1"/>
                </a:cxn>
                <a:cxn ang="0">
                  <a:pos x="T2" y="T3"/>
                </a:cxn>
                <a:cxn ang="0">
                  <a:pos x="T4" y="T5"/>
                </a:cxn>
                <a:cxn ang="0">
                  <a:pos x="T6" y="T7"/>
                </a:cxn>
                <a:cxn ang="0">
                  <a:pos x="T8" y="T9"/>
                </a:cxn>
              </a:cxnLst>
              <a:rect l="0" t="0" r="r" b="b"/>
              <a:pathLst>
                <a:path w="39" h="36">
                  <a:moveTo>
                    <a:pt x="19" y="0"/>
                  </a:moveTo>
                  <a:lnTo>
                    <a:pt x="39" y="17"/>
                  </a:lnTo>
                  <a:lnTo>
                    <a:pt x="19" y="36"/>
                  </a:lnTo>
                  <a:lnTo>
                    <a:pt x="0" y="17"/>
                  </a:lnTo>
                  <a:lnTo>
                    <a:pt x="19"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19" name="Freeform 75">
              <a:extLst>
                <a:ext uri="{FF2B5EF4-FFF2-40B4-BE49-F238E27FC236}">
                  <a16:creationId xmlns:a16="http://schemas.microsoft.com/office/drawing/2014/main" id="{67D7121B-9F0B-4A1A-899A-122048B83DD9}"/>
                </a:ext>
              </a:extLst>
            </p:cNvPr>
            <p:cNvSpPr>
              <a:spLocks/>
            </p:cNvSpPr>
            <p:nvPr/>
          </p:nvSpPr>
          <p:spPr bwMode="auto">
            <a:xfrm>
              <a:off x="1969884" y="5060342"/>
              <a:ext cx="109728" cy="109728"/>
            </a:xfrm>
            <a:custGeom>
              <a:avLst/>
              <a:gdLst>
                <a:gd name="T0" fmla="*/ 18 w 39"/>
                <a:gd name="T1" fmla="*/ 0 h 36"/>
                <a:gd name="T2" fmla="*/ 39 w 39"/>
                <a:gd name="T3" fmla="*/ 17 h 36"/>
                <a:gd name="T4" fmla="*/ 18 w 39"/>
                <a:gd name="T5" fmla="*/ 36 h 36"/>
                <a:gd name="T6" fmla="*/ 0 w 39"/>
                <a:gd name="T7" fmla="*/ 17 h 36"/>
                <a:gd name="T8" fmla="*/ 18 w 39"/>
                <a:gd name="T9" fmla="*/ 0 h 36"/>
              </a:gdLst>
              <a:ahLst/>
              <a:cxnLst>
                <a:cxn ang="0">
                  <a:pos x="T0" y="T1"/>
                </a:cxn>
                <a:cxn ang="0">
                  <a:pos x="T2" y="T3"/>
                </a:cxn>
                <a:cxn ang="0">
                  <a:pos x="T4" y="T5"/>
                </a:cxn>
                <a:cxn ang="0">
                  <a:pos x="T6" y="T7"/>
                </a:cxn>
                <a:cxn ang="0">
                  <a:pos x="T8" y="T9"/>
                </a:cxn>
              </a:cxnLst>
              <a:rect l="0" t="0" r="r" b="b"/>
              <a:pathLst>
                <a:path w="39" h="36">
                  <a:moveTo>
                    <a:pt x="18" y="0"/>
                  </a:moveTo>
                  <a:lnTo>
                    <a:pt x="39" y="17"/>
                  </a:lnTo>
                  <a:lnTo>
                    <a:pt x="18" y="36"/>
                  </a:lnTo>
                  <a:lnTo>
                    <a:pt x="0" y="17"/>
                  </a:lnTo>
                  <a:lnTo>
                    <a:pt x="18"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0" name="Freeform 77">
              <a:extLst>
                <a:ext uri="{FF2B5EF4-FFF2-40B4-BE49-F238E27FC236}">
                  <a16:creationId xmlns:a16="http://schemas.microsoft.com/office/drawing/2014/main" id="{84C4359D-45B2-4400-802C-C081AAB3DB0F}"/>
                </a:ext>
              </a:extLst>
            </p:cNvPr>
            <p:cNvSpPr>
              <a:spLocks/>
            </p:cNvSpPr>
            <p:nvPr/>
          </p:nvSpPr>
          <p:spPr bwMode="auto">
            <a:xfrm>
              <a:off x="2254047" y="5006367"/>
              <a:ext cx="109728" cy="109728"/>
            </a:xfrm>
            <a:custGeom>
              <a:avLst/>
              <a:gdLst>
                <a:gd name="T0" fmla="*/ 20 w 38"/>
                <a:gd name="T1" fmla="*/ 0 h 37"/>
                <a:gd name="T2" fmla="*/ 38 w 38"/>
                <a:gd name="T3" fmla="*/ 19 h 37"/>
                <a:gd name="T4" fmla="*/ 20 w 38"/>
                <a:gd name="T5" fmla="*/ 37 h 37"/>
                <a:gd name="T6" fmla="*/ 0 w 38"/>
                <a:gd name="T7" fmla="*/ 19 h 37"/>
                <a:gd name="T8" fmla="*/ 20 w 38"/>
                <a:gd name="T9" fmla="*/ 0 h 37"/>
              </a:gdLst>
              <a:ahLst/>
              <a:cxnLst>
                <a:cxn ang="0">
                  <a:pos x="T0" y="T1"/>
                </a:cxn>
                <a:cxn ang="0">
                  <a:pos x="T2" y="T3"/>
                </a:cxn>
                <a:cxn ang="0">
                  <a:pos x="T4" y="T5"/>
                </a:cxn>
                <a:cxn ang="0">
                  <a:pos x="T6" y="T7"/>
                </a:cxn>
                <a:cxn ang="0">
                  <a:pos x="T8" y="T9"/>
                </a:cxn>
              </a:cxnLst>
              <a:rect l="0" t="0" r="r" b="b"/>
              <a:pathLst>
                <a:path w="38" h="37">
                  <a:moveTo>
                    <a:pt x="20" y="0"/>
                  </a:moveTo>
                  <a:lnTo>
                    <a:pt x="38" y="19"/>
                  </a:lnTo>
                  <a:lnTo>
                    <a:pt x="20" y="37"/>
                  </a:lnTo>
                  <a:lnTo>
                    <a:pt x="0" y="19"/>
                  </a:lnTo>
                  <a:lnTo>
                    <a:pt x="20"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1" name="Freeform 79">
              <a:extLst>
                <a:ext uri="{FF2B5EF4-FFF2-40B4-BE49-F238E27FC236}">
                  <a16:creationId xmlns:a16="http://schemas.microsoft.com/office/drawing/2014/main" id="{30343316-9524-4601-8A26-BCEC4CDE78D1}"/>
                </a:ext>
              </a:extLst>
            </p:cNvPr>
            <p:cNvSpPr>
              <a:spLocks/>
            </p:cNvSpPr>
            <p:nvPr/>
          </p:nvSpPr>
          <p:spPr bwMode="auto">
            <a:xfrm>
              <a:off x="2539797" y="4990492"/>
              <a:ext cx="109728" cy="109728"/>
            </a:xfrm>
            <a:custGeom>
              <a:avLst/>
              <a:gdLst>
                <a:gd name="T0" fmla="*/ 18 w 39"/>
                <a:gd name="T1" fmla="*/ 0 h 36"/>
                <a:gd name="T2" fmla="*/ 39 w 39"/>
                <a:gd name="T3" fmla="*/ 17 h 36"/>
                <a:gd name="T4" fmla="*/ 18 w 39"/>
                <a:gd name="T5" fmla="*/ 36 h 36"/>
                <a:gd name="T6" fmla="*/ 0 w 39"/>
                <a:gd name="T7" fmla="*/ 17 h 36"/>
                <a:gd name="T8" fmla="*/ 18 w 39"/>
                <a:gd name="T9" fmla="*/ 0 h 36"/>
              </a:gdLst>
              <a:ahLst/>
              <a:cxnLst>
                <a:cxn ang="0">
                  <a:pos x="T0" y="T1"/>
                </a:cxn>
                <a:cxn ang="0">
                  <a:pos x="T2" y="T3"/>
                </a:cxn>
                <a:cxn ang="0">
                  <a:pos x="T4" y="T5"/>
                </a:cxn>
                <a:cxn ang="0">
                  <a:pos x="T6" y="T7"/>
                </a:cxn>
                <a:cxn ang="0">
                  <a:pos x="T8" y="T9"/>
                </a:cxn>
              </a:cxnLst>
              <a:rect l="0" t="0" r="r" b="b"/>
              <a:pathLst>
                <a:path w="39" h="36">
                  <a:moveTo>
                    <a:pt x="18" y="0"/>
                  </a:moveTo>
                  <a:lnTo>
                    <a:pt x="39" y="17"/>
                  </a:lnTo>
                  <a:lnTo>
                    <a:pt x="18" y="36"/>
                  </a:lnTo>
                  <a:lnTo>
                    <a:pt x="0" y="17"/>
                  </a:lnTo>
                  <a:lnTo>
                    <a:pt x="18"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2" name="Freeform 81">
              <a:extLst>
                <a:ext uri="{FF2B5EF4-FFF2-40B4-BE49-F238E27FC236}">
                  <a16:creationId xmlns:a16="http://schemas.microsoft.com/office/drawing/2014/main" id="{F1E660A0-1C1C-459D-9D53-B82FFF990FAB}"/>
                </a:ext>
              </a:extLst>
            </p:cNvPr>
            <p:cNvSpPr>
              <a:spLocks/>
            </p:cNvSpPr>
            <p:nvPr/>
          </p:nvSpPr>
          <p:spPr bwMode="auto">
            <a:xfrm>
              <a:off x="2823959" y="4971442"/>
              <a:ext cx="109728" cy="109728"/>
            </a:xfrm>
            <a:custGeom>
              <a:avLst/>
              <a:gdLst>
                <a:gd name="T0" fmla="*/ 20 w 38"/>
                <a:gd name="T1" fmla="*/ 0 h 37"/>
                <a:gd name="T2" fmla="*/ 38 w 38"/>
                <a:gd name="T3" fmla="*/ 19 h 37"/>
                <a:gd name="T4" fmla="*/ 20 w 38"/>
                <a:gd name="T5" fmla="*/ 37 h 37"/>
                <a:gd name="T6" fmla="*/ 0 w 38"/>
                <a:gd name="T7" fmla="*/ 19 h 37"/>
                <a:gd name="T8" fmla="*/ 20 w 38"/>
                <a:gd name="T9" fmla="*/ 0 h 37"/>
              </a:gdLst>
              <a:ahLst/>
              <a:cxnLst>
                <a:cxn ang="0">
                  <a:pos x="T0" y="T1"/>
                </a:cxn>
                <a:cxn ang="0">
                  <a:pos x="T2" y="T3"/>
                </a:cxn>
                <a:cxn ang="0">
                  <a:pos x="T4" y="T5"/>
                </a:cxn>
                <a:cxn ang="0">
                  <a:pos x="T6" y="T7"/>
                </a:cxn>
                <a:cxn ang="0">
                  <a:pos x="T8" y="T9"/>
                </a:cxn>
              </a:cxnLst>
              <a:rect l="0" t="0" r="r" b="b"/>
              <a:pathLst>
                <a:path w="38" h="37">
                  <a:moveTo>
                    <a:pt x="20" y="0"/>
                  </a:moveTo>
                  <a:lnTo>
                    <a:pt x="38" y="19"/>
                  </a:lnTo>
                  <a:lnTo>
                    <a:pt x="20" y="37"/>
                  </a:lnTo>
                  <a:lnTo>
                    <a:pt x="0" y="19"/>
                  </a:lnTo>
                  <a:lnTo>
                    <a:pt x="20"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3" name="Freeform 82">
              <a:extLst>
                <a:ext uri="{FF2B5EF4-FFF2-40B4-BE49-F238E27FC236}">
                  <a16:creationId xmlns:a16="http://schemas.microsoft.com/office/drawing/2014/main" id="{DB0F15DE-0954-44B7-9A00-B69FCD3180A1}"/>
                </a:ext>
              </a:extLst>
            </p:cNvPr>
            <p:cNvSpPr>
              <a:spLocks/>
            </p:cNvSpPr>
            <p:nvPr/>
          </p:nvSpPr>
          <p:spPr bwMode="auto">
            <a:xfrm>
              <a:off x="3109709" y="5041292"/>
              <a:ext cx="109728" cy="109728"/>
            </a:xfrm>
            <a:custGeom>
              <a:avLst/>
              <a:gdLst>
                <a:gd name="T0" fmla="*/ 20 w 39"/>
                <a:gd name="T1" fmla="*/ 0 h 37"/>
                <a:gd name="T2" fmla="*/ 39 w 39"/>
                <a:gd name="T3" fmla="*/ 19 h 37"/>
                <a:gd name="T4" fmla="*/ 20 w 39"/>
                <a:gd name="T5" fmla="*/ 37 h 37"/>
                <a:gd name="T6" fmla="*/ 0 w 39"/>
                <a:gd name="T7" fmla="*/ 19 h 37"/>
                <a:gd name="T8" fmla="*/ 20 w 39"/>
                <a:gd name="T9" fmla="*/ 0 h 37"/>
              </a:gdLst>
              <a:ahLst/>
              <a:cxnLst>
                <a:cxn ang="0">
                  <a:pos x="T0" y="T1"/>
                </a:cxn>
                <a:cxn ang="0">
                  <a:pos x="T2" y="T3"/>
                </a:cxn>
                <a:cxn ang="0">
                  <a:pos x="T4" y="T5"/>
                </a:cxn>
                <a:cxn ang="0">
                  <a:pos x="T6" y="T7"/>
                </a:cxn>
                <a:cxn ang="0">
                  <a:pos x="T8" y="T9"/>
                </a:cxn>
              </a:cxnLst>
              <a:rect l="0" t="0" r="r" b="b"/>
              <a:pathLst>
                <a:path w="39" h="37">
                  <a:moveTo>
                    <a:pt x="20" y="0"/>
                  </a:moveTo>
                  <a:lnTo>
                    <a:pt x="39" y="19"/>
                  </a:lnTo>
                  <a:lnTo>
                    <a:pt x="20" y="37"/>
                  </a:lnTo>
                  <a:lnTo>
                    <a:pt x="0" y="19"/>
                  </a:lnTo>
                  <a:lnTo>
                    <a:pt x="20" y="0"/>
                  </a:lnTo>
                  <a:close/>
                </a:path>
              </a:pathLst>
            </a:custGeom>
            <a:solidFill>
              <a:schemeClr val="accent3"/>
            </a:solidFill>
            <a:ln>
              <a:solidFill>
                <a:schemeClr val="accent3"/>
              </a:solidFill>
            </a:ln>
          </p:spPr>
          <p:txBody>
            <a:bodyPr vert="horz" wrap="square" lIns="91440" tIns="45720" rIns="91440" bIns="45720" numCol="1" anchor="t" anchorCtr="0" compatLnSpc="1">
              <a:prstTxWarp prst="textNoShape">
                <a:avLst/>
              </a:prstTxWarp>
            </a:bodyPr>
            <a:lstStyle/>
            <a:p>
              <a:endParaRPr lang="en-US" dirty="0"/>
            </a:p>
          </p:txBody>
        </p:sp>
        <p:sp>
          <p:nvSpPr>
            <p:cNvPr id="324" name="Freeform 83">
              <a:extLst>
                <a:ext uri="{FF2B5EF4-FFF2-40B4-BE49-F238E27FC236}">
                  <a16:creationId xmlns:a16="http://schemas.microsoft.com/office/drawing/2014/main" id="{3DD1904B-46FB-4039-9179-DCC39BA2C020}"/>
                </a:ext>
              </a:extLst>
            </p:cNvPr>
            <p:cNvSpPr>
              <a:spLocks/>
            </p:cNvSpPr>
            <p:nvPr/>
          </p:nvSpPr>
          <p:spPr bwMode="auto">
            <a:xfrm>
              <a:off x="3109709" y="5041292"/>
              <a:ext cx="109728" cy="109728"/>
            </a:xfrm>
            <a:custGeom>
              <a:avLst/>
              <a:gdLst>
                <a:gd name="T0" fmla="*/ 20 w 39"/>
                <a:gd name="T1" fmla="*/ 0 h 37"/>
                <a:gd name="T2" fmla="*/ 39 w 39"/>
                <a:gd name="T3" fmla="*/ 19 h 37"/>
                <a:gd name="T4" fmla="*/ 20 w 39"/>
                <a:gd name="T5" fmla="*/ 37 h 37"/>
                <a:gd name="T6" fmla="*/ 0 w 39"/>
                <a:gd name="T7" fmla="*/ 19 h 37"/>
                <a:gd name="T8" fmla="*/ 20 w 39"/>
                <a:gd name="T9" fmla="*/ 0 h 37"/>
              </a:gdLst>
              <a:ahLst/>
              <a:cxnLst>
                <a:cxn ang="0">
                  <a:pos x="T0" y="T1"/>
                </a:cxn>
                <a:cxn ang="0">
                  <a:pos x="T2" y="T3"/>
                </a:cxn>
                <a:cxn ang="0">
                  <a:pos x="T4" y="T5"/>
                </a:cxn>
                <a:cxn ang="0">
                  <a:pos x="T6" y="T7"/>
                </a:cxn>
                <a:cxn ang="0">
                  <a:pos x="T8" y="T9"/>
                </a:cxn>
              </a:cxnLst>
              <a:rect l="0" t="0" r="r" b="b"/>
              <a:pathLst>
                <a:path w="39" h="37">
                  <a:moveTo>
                    <a:pt x="20" y="0"/>
                  </a:moveTo>
                  <a:lnTo>
                    <a:pt x="39" y="19"/>
                  </a:lnTo>
                  <a:lnTo>
                    <a:pt x="20" y="37"/>
                  </a:lnTo>
                  <a:lnTo>
                    <a:pt x="0" y="19"/>
                  </a:lnTo>
                  <a:lnTo>
                    <a:pt x="20"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5" name="Freeform 84">
              <a:extLst>
                <a:ext uri="{FF2B5EF4-FFF2-40B4-BE49-F238E27FC236}">
                  <a16:creationId xmlns:a16="http://schemas.microsoft.com/office/drawing/2014/main" id="{D2FFD793-0C49-4F19-B6D8-A2B08FF10BA8}"/>
                </a:ext>
              </a:extLst>
            </p:cNvPr>
            <p:cNvSpPr>
              <a:spLocks/>
            </p:cNvSpPr>
            <p:nvPr/>
          </p:nvSpPr>
          <p:spPr bwMode="auto">
            <a:xfrm>
              <a:off x="3395459" y="4955567"/>
              <a:ext cx="109728" cy="109728"/>
            </a:xfrm>
            <a:custGeom>
              <a:avLst/>
              <a:gdLst>
                <a:gd name="T0" fmla="*/ 19 w 39"/>
                <a:gd name="T1" fmla="*/ 0 h 36"/>
                <a:gd name="T2" fmla="*/ 39 w 39"/>
                <a:gd name="T3" fmla="*/ 17 h 36"/>
                <a:gd name="T4" fmla="*/ 19 w 39"/>
                <a:gd name="T5" fmla="*/ 36 h 36"/>
                <a:gd name="T6" fmla="*/ 0 w 39"/>
                <a:gd name="T7" fmla="*/ 17 h 36"/>
                <a:gd name="T8" fmla="*/ 19 w 39"/>
                <a:gd name="T9" fmla="*/ 0 h 36"/>
              </a:gdLst>
              <a:ahLst/>
              <a:cxnLst>
                <a:cxn ang="0">
                  <a:pos x="T0" y="T1"/>
                </a:cxn>
                <a:cxn ang="0">
                  <a:pos x="T2" y="T3"/>
                </a:cxn>
                <a:cxn ang="0">
                  <a:pos x="T4" y="T5"/>
                </a:cxn>
                <a:cxn ang="0">
                  <a:pos x="T6" y="T7"/>
                </a:cxn>
                <a:cxn ang="0">
                  <a:pos x="T8" y="T9"/>
                </a:cxn>
              </a:cxnLst>
              <a:rect l="0" t="0" r="r" b="b"/>
              <a:pathLst>
                <a:path w="39" h="36">
                  <a:moveTo>
                    <a:pt x="19" y="0"/>
                  </a:moveTo>
                  <a:lnTo>
                    <a:pt x="39" y="17"/>
                  </a:lnTo>
                  <a:lnTo>
                    <a:pt x="19" y="36"/>
                  </a:lnTo>
                  <a:lnTo>
                    <a:pt x="0" y="17"/>
                  </a:lnTo>
                  <a:lnTo>
                    <a:pt x="19" y="0"/>
                  </a:lnTo>
                  <a:close/>
                </a:path>
              </a:pathLst>
            </a:custGeom>
            <a:solidFill>
              <a:schemeClr val="accent3"/>
            </a:solidFill>
            <a:ln>
              <a:solidFill>
                <a:schemeClr val="accent3"/>
              </a:solidFill>
            </a:ln>
          </p:spPr>
          <p:txBody>
            <a:bodyPr vert="horz" wrap="square" lIns="91440" tIns="45720" rIns="91440" bIns="45720" numCol="1" anchor="t" anchorCtr="0" compatLnSpc="1">
              <a:prstTxWarp prst="textNoShape">
                <a:avLst/>
              </a:prstTxWarp>
            </a:bodyPr>
            <a:lstStyle/>
            <a:p>
              <a:endParaRPr lang="en-US" dirty="0"/>
            </a:p>
          </p:txBody>
        </p:sp>
        <p:sp>
          <p:nvSpPr>
            <p:cNvPr id="326" name="Freeform 85">
              <a:extLst>
                <a:ext uri="{FF2B5EF4-FFF2-40B4-BE49-F238E27FC236}">
                  <a16:creationId xmlns:a16="http://schemas.microsoft.com/office/drawing/2014/main" id="{6015DE39-30BE-49EA-A3B4-095BD95375E7}"/>
                </a:ext>
              </a:extLst>
            </p:cNvPr>
            <p:cNvSpPr>
              <a:spLocks/>
            </p:cNvSpPr>
            <p:nvPr/>
          </p:nvSpPr>
          <p:spPr bwMode="auto">
            <a:xfrm>
              <a:off x="3395459" y="4955567"/>
              <a:ext cx="109728" cy="109728"/>
            </a:xfrm>
            <a:custGeom>
              <a:avLst/>
              <a:gdLst>
                <a:gd name="T0" fmla="*/ 19 w 39"/>
                <a:gd name="T1" fmla="*/ 0 h 36"/>
                <a:gd name="T2" fmla="*/ 39 w 39"/>
                <a:gd name="T3" fmla="*/ 17 h 36"/>
                <a:gd name="T4" fmla="*/ 19 w 39"/>
                <a:gd name="T5" fmla="*/ 36 h 36"/>
                <a:gd name="T6" fmla="*/ 0 w 39"/>
                <a:gd name="T7" fmla="*/ 17 h 36"/>
                <a:gd name="T8" fmla="*/ 19 w 39"/>
                <a:gd name="T9" fmla="*/ 0 h 36"/>
              </a:gdLst>
              <a:ahLst/>
              <a:cxnLst>
                <a:cxn ang="0">
                  <a:pos x="T0" y="T1"/>
                </a:cxn>
                <a:cxn ang="0">
                  <a:pos x="T2" y="T3"/>
                </a:cxn>
                <a:cxn ang="0">
                  <a:pos x="T4" y="T5"/>
                </a:cxn>
                <a:cxn ang="0">
                  <a:pos x="T6" y="T7"/>
                </a:cxn>
                <a:cxn ang="0">
                  <a:pos x="T8" y="T9"/>
                </a:cxn>
              </a:cxnLst>
              <a:rect l="0" t="0" r="r" b="b"/>
              <a:pathLst>
                <a:path w="39" h="36">
                  <a:moveTo>
                    <a:pt x="19" y="0"/>
                  </a:moveTo>
                  <a:lnTo>
                    <a:pt x="39" y="17"/>
                  </a:lnTo>
                  <a:lnTo>
                    <a:pt x="19" y="36"/>
                  </a:lnTo>
                  <a:lnTo>
                    <a:pt x="0" y="17"/>
                  </a:lnTo>
                  <a:lnTo>
                    <a:pt x="19"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7" name="Freeform 87">
              <a:extLst>
                <a:ext uri="{FF2B5EF4-FFF2-40B4-BE49-F238E27FC236}">
                  <a16:creationId xmlns:a16="http://schemas.microsoft.com/office/drawing/2014/main" id="{8BDCC578-0A03-4529-9D4C-525F53300F17}"/>
                </a:ext>
              </a:extLst>
            </p:cNvPr>
            <p:cNvSpPr>
              <a:spLocks/>
            </p:cNvSpPr>
            <p:nvPr/>
          </p:nvSpPr>
          <p:spPr bwMode="auto">
            <a:xfrm>
              <a:off x="3679622" y="4742842"/>
              <a:ext cx="109728" cy="109728"/>
            </a:xfrm>
            <a:custGeom>
              <a:avLst/>
              <a:gdLst>
                <a:gd name="T0" fmla="*/ 20 w 39"/>
                <a:gd name="T1" fmla="*/ 0 h 37"/>
                <a:gd name="T2" fmla="*/ 39 w 39"/>
                <a:gd name="T3" fmla="*/ 19 h 37"/>
                <a:gd name="T4" fmla="*/ 20 w 39"/>
                <a:gd name="T5" fmla="*/ 37 h 37"/>
                <a:gd name="T6" fmla="*/ 0 w 39"/>
                <a:gd name="T7" fmla="*/ 19 h 37"/>
                <a:gd name="T8" fmla="*/ 20 w 39"/>
                <a:gd name="T9" fmla="*/ 0 h 37"/>
              </a:gdLst>
              <a:ahLst/>
              <a:cxnLst>
                <a:cxn ang="0">
                  <a:pos x="T0" y="T1"/>
                </a:cxn>
                <a:cxn ang="0">
                  <a:pos x="T2" y="T3"/>
                </a:cxn>
                <a:cxn ang="0">
                  <a:pos x="T4" y="T5"/>
                </a:cxn>
                <a:cxn ang="0">
                  <a:pos x="T6" y="T7"/>
                </a:cxn>
                <a:cxn ang="0">
                  <a:pos x="T8" y="T9"/>
                </a:cxn>
              </a:cxnLst>
              <a:rect l="0" t="0" r="r" b="b"/>
              <a:pathLst>
                <a:path w="39" h="37">
                  <a:moveTo>
                    <a:pt x="20" y="0"/>
                  </a:moveTo>
                  <a:lnTo>
                    <a:pt x="39" y="19"/>
                  </a:lnTo>
                  <a:lnTo>
                    <a:pt x="20" y="37"/>
                  </a:lnTo>
                  <a:lnTo>
                    <a:pt x="0" y="19"/>
                  </a:lnTo>
                  <a:lnTo>
                    <a:pt x="20"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8" name="Freeform 89">
              <a:extLst>
                <a:ext uri="{FF2B5EF4-FFF2-40B4-BE49-F238E27FC236}">
                  <a16:creationId xmlns:a16="http://schemas.microsoft.com/office/drawing/2014/main" id="{B119B1A6-687C-4335-8DF3-9977674485C4}"/>
                </a:ext>
              </a:extLst>
            </p:cNvPr>
            <p:cNvSpPr>
              <a:spLocks/>
            </p:cNvSpPr>
            <p:nvPr/>
          </p:nvSpPr>
          <p:spPr bwMode="auto">
            <a:xfrm>
              <a:off x="3965372" y="4374542"/>
              <a:ext cx="109728" cy="109728"/>
            </a:xfrm>
            <a:custGeom>
              <a:avLst/>
              <a:gdLst>
                <a:gd name="T0" fmla="*/ 19 w 39"/>
                <a:gd name="T1" fmla="*/ 0 h 37"/>
                <a:gd name="T2" fmla="*/ 39 w 39"/>
                <a:gd name="T3" fmla="*/ 19 h 37"/>
                <a:gd name="T4" fmla="*/ 19 w 39"/>
                <a:gd name="T5" fmla="*/ 37 h 37"/>
                <a:gd name="T6" fmla="*/ 0 w 39"/>
                <a:gd name="T7" fmla="*/ 19 h 37"/>
                <a:gd name="T8" fmla="*/ 19 w 39"/>
                <a:gd name="T9" fmla="*/ 0 h 37"/>
              </a:gdLst>
              <a:ahLst/>
              <a:cxnLst>
                <a:cxn ang="0">
                  <a:pos x="T0" y="T1"/>
                </a:cxn>
                <a:cxn ang="0">
                  <a:pos x="T2" y="T3"/>
                </a:cxn>
                <a:cxn ang="0">
                  <a:pos x="T4" y="T5"/>
                </a:cxn>
                <a:cxn ang="0">
                  <a:pos x="T6" y="T7"/>
                </a:cxn>
                <a:cxn ang="0">
                  <a:pos x="T8" y="T9"/>
                </a:cxn>
              </a:cxnLst>
              <a:rect l="0" t="0" r="r" b="b"/>
              <a:pathLst>
                <a:path w="39" h="37">
                  <a:moveTo>
                    <a:pt x="19" y="0"/>
                  </a:moveTo>
                  <a:lnTo>
                    <a:pt x="39" y="19"/>
                  </a:lnTo>
                  <a:lnTo>
                    <a:pt x="19" y="37"/>
                  </a:lnTo>
                  <a:lnTo>
                    <a:pt x="0" y="19"/>
                  </a:lnTo>
                  <a:lnTo>
                    <a:pt x="19"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9" name="Freeform 91">
              <a:extLst>
                <a:ext uri="{FF2B5EF4-FFF2-40B4-BE49-F238E27FC236}">
                  <a16:creationId xmlns:a16="http://schemas.microsoft.com/office/drawing/2014/main" id="{93561031-CF53-4A98-A0A8-92AD76D04439}"/>
                </a:ext>
              </a:extLst>
            </p:cNvPr>
            <p:cNvSpPr>
              <a:spLocks/>
            </p:cNvSpPr>
            <p:nvPr/>
          </p:nvSpPr>
          <p:spPr bwMode="auto">
            <a:xfrm>
              <a:off x="4251122" y="4130067"/>
              <a:ext cx="109728" cy="109728"/>
            </a:xfrm>
            <a:custGeom>
              <a:avLst/>
              <a:gdLst>
                <a:gd name="T0" fmla="*/ 19 w 39"/>
                <a:gd name="T1" fmla="*/ 0 h 37"/>
                <a:gd name="T2" fmla="*/ 39 w 39"/>
                <a:gd name="T3" fmla="*/ 18 h 37"/>
                <a:gd name="T4" fmla="*/ 19 w 39"/>
                <a:gd name="T5" fmla="*/ 37 h 37"/>
                <a:gd name="T6" fmla="*/ 0 w 39"/>
                <a:gd name="T7" fmla="*/ 18 h 37"/>
                <a:gd name="T8" fmla="*/ 19 w 39"/>
                <a:gd name="T9" fmla="*/ 0 h 37"/>
              </a:gdLst>
              <a:ahLst/>
              <a:cxnLst>
                <a:cxn ang="0">
                  <a:pos x="T0" y="T1"/>
                </a:cxn>
                <a:cxn ang="0">
                  <a:pos x="T2" y="T3"/>
                </a:cxn>
                <a:cxn ang="0">
                  <a:pos x="T4" y="T5"/>
                </a:cxn>
                <a:cxn ang="0">
                  <a:pos x="T6" y="T7"/>
                </a:cxn>
                <a:cxn ang="0">
                  <a:pos x="T8" y="T9"/>
                </a:cxn>
              </a:cxnLst>
              <a:rect l="0" t="0" r="r" b="b"/>
              <a:pathLst>
                <a:path w="39" h="37">
                  <a:moveTo>
                    <a:pt x="19" y="0"/>
                  </a:moveTo>
                  <a:lnTo>
                    <a:pt x="39" y="18"/>
                  </a:lnTo>
                  <a:lnTo>
                    <a:pt x="19" y="37"/>
                  </a:lnTo>
                  <a:lnTo>
                    <a:pt x="0" y="18"/>
                  </a:lnTo>
                  <a:lnTo>
                    <a:pt x="19"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0" name="Freeform 93">
              <a:extLst>
                <a:ext uri="{FF2B5EF4-FFF2-40B4-BE49-F238E27FC236}">
                  <a16:creationId xmlns:a16="http://schemas.microsoft.com/office/drawing/2014/main" id="{6CB9DA95-A26C-45B1-A0B9-28A0C2050976}"/>
                </a:ext>
              </a:extLst>
            </p:cNvPr>
            <p:cNvSpPr>
              <a:spLocks/>
            </p:cNvSpPr>
            <p:nvPr/>
          </p:nvSpPr>
          <p:spPr bwMode="auto">
            <a:xfrm>
              <a:off x="4535284" y="4112604"/>
              <a:ext cx="109728" cy="109728"/>
            </a:xfrm>
            <a:custGeom>
              <a:avLst/>
              <a:gdLst>
                <a:gd name="T0" fmla="*/ 20 w 39"/>
                <a:gd name="T1" fmla="*/ 0 h 36"/>
                <a:gd name="T2" fmla="*/ 39 w 39"/>
                <a:gd name="T3" fmla="*/ 19 h 36"/>
                <a:gd name="T4" fmla="*/ 20 w 39"/>
                <a:gd name="T5" fmla="*/ 36 h 36"/>
                <a:gd name="T6" fmla="*/ 0 w 39"/>
                <a:gd name="T7" fmla="*/ 19 h 36"/>
                <a:gd name="T8" fmla="*/ 20 w 39"/>
                <a:gd name="T9" fmla="*/ 0 h 36"/>
              </a:gdLst>
              <a:ahLst/>
              <a:cxnLst>
                <a:cxn ang="0">
                  <a:pos x="T0" y="T1"/>
                </a:cxn>
                <a:cxn ang="0">
                  <a:pos x="T2" y="T3"/>
                </a:cxn>
                <a:cxn ang="0">
                  <a:pos x="T4" y="T5"/>
                </a:cxn>
                <a:cxn ang="0">
                  <a:pos x="T6" y="T7"/>
                </a:cxn>
                <a:cxn ang="0">
                  <a:pos x="T8" y="T9"/>
                </a:cxn>
              </a:cxnLst>
              <a:rect l="0" t="0" r="r" b="b"/>
              <a:pathLst>
                <a:path w="39" h="36">
                  <a:moveTo>
                    <a:pt x="20" y="0"/>
                  </a:moveTo>
                  <a:lnTo>
                    <a:pt x="39" y="19"/>
                  </a:lnTo>
                  <a:lnTo>
                    <a:pt x="20" y="36"/>
                  </a:lnTo>
                  <a:lnTo>
                    <a:pt x="0" y="19"/>
                  </a:lnTo>
                  <a:lnTo>
                    <a:pt x="20"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1" name="Freeform 95">
              <a:extLst>
                <a:ext uri="{FF2B5EF4-FFF2-40B4-BE49-F238E27FC236}">
                  <a16:creationId xmlns:a16="http://schemas.microsoft.com/office/drawing/2014/main" id="{CA2BB588-D725-4754-86F1-AC0474940AFE}"/>
                </a:ext>
              </a:extLst>
            </p:cNvPr>
            <p:cNvSpPr>
              <a:spLocks/>
            </p:cNvSpPr>
            <p:nvPr/>
          </p:nvSpPr>
          <p:spPr bwMode="auto">
            <a:xfrm>
              <a:off x="4821034" y="3918929"/>
              <a:ext cx="109728" cy="109728"/>
            </a:xfrm>
            <a:custGeom>
              <a:avLst/>
              <a:gdLst>
                <a:gd name="T0" fmla="*/ 19 w 39"/>
                <a:gd name="T1" fmla="*/ 0 h 36"/>
                <a:gd name="T2" fmla="*/ 39 w 39"/>
                <a:gd name="T3" fmla="*/ 17 h 36"/>
                <a:gd name="T4" fmla="*/ 19 w 39"/>
                <a:gd name="T5" fmla="*/ 36 h 36"/>
                <a:gd name="T6" fmla="*/ 0 w 39"/>
                <a:gd name="T7" fmla="*/ 17 h 36"/>
                <a:gd name="T8" fmla="*/ 19 w 39"/>
                <a:gd name="T9" fmla="*/ 0 h 36"/>
              </a:gdLst>
              <a:ahLst/>
              <a:cxnLst>
                <a:cxn ang="0">
                  <a:pos x="T0" y="T1"/>
                </a:cxn>
                <a:cxn ang="0">
                  <a:pos x="T2" y="T3"/>
                </a:cxn>
                <a:cxn ang="0">
                  <a:pos x="T4" y="T5"/>
                </a:cxn>
                <a:cxn ang="0">
                  <a:pos x="T6" y="T7"/>
                </a:cxn>
                <a:cxn ang="0">
                  <a:pos x="T8" y="T9"/>
                </a:cxn>
              </a:cxnLst>
              <a:rect l="0" t="0" r="r" b="b"/>
              <a:pathLst>
                <a:path w="39" h="36">
                  <a:moveTo>
                    <a:pt x="19" y="0"/>
                  </a:moveTo>
                  <a:lnTo>
                    <a:pt x="39" y="17"/>
                  </a:lnTo>
                  <a:lnTo>
                    <a:pt x="19" y="36"/>
                  </a:lnTo>
                  <a:lnTo>
                    <a:pt x="0" y="17"/>
                  </a:lnTo>
                  <a:lnTo>
                    <a:pt x="19"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2" name="Freeform 97">
              <a:extLst>
                <a:ext uri="{FF2B5EF4-FFF2-40B4-BE49-F238E27FC236}">
                  <a16:creationId xmlns:a16="http://schemas.microsoft.com/office/drawing/2014/main" id="{24AA6EB0-CA24-42F3-8D8A-5FA5BFC88C1D}"/>
                </a:ext>
              </a:extLst>
            </p:cNvPr>
            <p:cNvSpPr>
              <a:spLocks/>
            </p:cNvSpPr>
            <p:nvPr/>
          </p:nvSpPr>
          <p:spPr bwMode="auto">
            <a:xfrm>
              <a:off x="5105197" y="3601429"/>
              <a:ext cx="109728" cy="109728"/>
            </a:xfrm>
            <a:custGeom>
              <a:avLst/>
              <a:gdLst>
                <a:gd name="T0" fmla="*/ 20 w 39"/>
                <a:gd name="T1" fmla="*/ 0 h 37"/>
                <a:gd name="T2" fmla="*/ 39 w 39"/>
                <a:gd name="T3" fmla="*/ 19 h 37"/>
                <a:gd name="T4" fmla="*/ 20 w 39"/>
                <a:gd name="T5" fmla="*/ 37 h 37"/>
                <a:gd name="T6" fmla="*/ 0 w 39"/>
                <a:gd name="T7" fmla="*/ 19 h 37"/>
                <a:gd name="T8" fmla="*/ 20 w 39"/>
                <a:gd name="T9" fmla="*/ 0 h 37"/>
              </a:gdLst>
              <a:ahLst/>
              <a:cxnLst>
                <a:cxn ang="0">
                  <a:pos x="T0" y="T1"/>
                </a:cxn>
                <a:cxn ang="0">
                  <a:pos x="T2" y="T3"/>
                </a:cxn>
                <a:cxn ang="0">
                  <a:pos x="T4" y="T5"/>
                </a:cxn>
                <a:cxn ang="0">
                  <a:pos x="T6" y="T7"/>
                </a:cxn>
                <a:cxn ang="0">
                  <a:pos x="T8" y="T9"/>
                </a:cxn>
              </a:cxnLst>
              <a:rect l="0" t="0" r="r" b="b"/>
              <a:pathLst>
                <a:path w="39" h="37">
                  <a:moveTo>
                    <a:pt x="20" y="0"/>
                  </a:moveTo>
                  <a:lnTo>
                    <a:pt x="39" y="19"/>
                  </a:lnTo>
                  <a:lnTo>
                    <a:pt x="20" y="37"/>
                  </a:lnTo>
                  <a:lnTo>
                    <a:pt x="0" y="19"/>
                  </a:lnTo>
                  <a:lnTo>
                    <a:pt x="20"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3" name="Freeform 99">
              <a:extLst>
                <a:ext uri="{FF2B5EF4-FFF2-40B4-BE49-F238E27FC236}">
                  <a16:creationId xmlns:a16="http://schemas.microsoft.com/office/drawing/2014/main" id="{F3EF1F78-242C-40C5-BCFB-37F474CBE68A}"/>
                </a:ext>
              </a:extLst>
            </p:cNvPr>
            <p:cNvSpPr>
              <a:spLocks/>
            </p:cNvSpPr>
            <p:nvPr/>
          </p:nvSpPr>
          <p:spPr bwMode="auto">
            <a:xfrm>
              <a:off x="5392534" y="3477604"/>
              <a:ext cx="109728" cy="109728"/>
            </a:xfrm>
            <a:custGeom>
              <a:avLst/>
              <a:gdLst>
                <a:gd name="T0" fmla="*/ 20 w 38"/>
                <a:gd name="T1" fmla="*/ 0 h 37"/>
                <a:gd name="T2" fmla="*/ 38 w 38"/>
                <a:gd name="T3" fmla="*/ 20 h 37"/>
                <a:gd name="T4" fmla="*/ 20 w 38"/>
                <a:gd name="T5" fmla="*/ 37 h 37"/>
                <a:gd name="T6" fmla="*/ 0 w 38"/>
                <a:gd name="T7" fmla="*/ 20 h 37"/>
                <a:gd name="T8" fmla="*/ 20 w 38"/>
                <a:gd name="T9" fmla="*/ 0 h 37"/>
              </a:gdLst>
              <a:ahLst/>
              <a:cxnLst>
                <a:cxn ang="0">
                  <a:pos x="T0" y="T1"/>
                </a:cxn>
                <a:cxn ang="0">
                  <a:pos x="T2" y="T3"/>
                </a:cxn>
                <a:cxn ang="0">
                  <a:pos x="T4" y="T5"/>
                </a:cxn>
                <a:cxn ang="0">
                  <a:pos x="T6" y="T7"/>
                </a:cxn>
                <a:cxn ang="0">
                  <a:pos x="T8" y="T9"/>
                </a:cxn>
              </a:cxnLst>
              <a:rect l="0" t="0" r="r" b="b"/>
              <a:pathLst>
                <a:path w="38" h="37">
                  <a:moveTo>
                    <a:pt x="20" y="0"/>
                  </a:moveTo>
                  <a:lnTo>
                    <a:pt x="38" y="20"/>
                  </a:lnTo>
                  <a:lnTo>
                    <a:pt x="20" y="37"/>
                  </a:lnTo>
                  <a:lnTo>
                    <a:pt x="0" y="20"/>
                  </a:lnTo>
                  <a:lnTo>
                    <a:pt x="20" y="0"/>
                  </a:lnTo>
                  <a:close/>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334" name="Group 333">
            <a:extLst>
              <a:ext uri="{FF2B5EF4-FFF2-40B4-BE49-F238E27FC236}">
                <a16:creationId xmlns:a16="http://schemas.microsoft.com/office/drawing/2014/main" id="{C5264BD9-3448-4474-9DF0-629CAFFD784D}"/>
              </a:ext>
            </a:extLst>
          </p:cNvPr>
          <p:cNvGrpSpPr/>
          <p:nvPr/>
        </p:nvGrpSpPr>
        <p:grpSpPr>
          <a:xfrm>
            <a:off x="1649720" y="4055118"/>
            <a:ext cx="4087177" cy="1321753"/>
            <a:chOff x="1406525" y="3938385"/>
            <a:chExt cx="4087177" cy="1321753"/>
          </a:xfrm>
        </p:grpSpPr>
        <p:sp>
          <p:nvSpPr>
            <p:cNvPr id="335" name="Freeform 104">
              <a:extLst>
                <a:ext uri="{FF2B5EF4-FFF2-40B4-BE49-F238E27FC236}">
                  <a16:creationId xmlns:a16="http://schemas.microsoft.com/office/drawing/2014/main" id="{96170997-B435-4E31-A20D-383519F34CB3}"/>
                </a:ext>
              </a:extLst>
            </p:cNvPr>
            <p:cNvSpPr>
              <a:spLocks/>
            </p:cNvSpPr>
            <p:nvPr/>
          </p:nvSpPr>
          <p:spPr bwMode="auto">
            <a:xfrm>
              <a:off x="1406525" y="5079798"/>
              <a:ext cx="91440" cy="91440"/>
            </a:xfrm>
            <a:custGeom>
              <a:avLst/>
              <a:gdLst>
                <a:gd name="T0" fmla="*/ 39 w 39"/>
                <a:gd name="T1" fmla="*/ 17 h 36"/>
                <a:gd name="T2" fmla="*/ 39 w 39"/>
                <a:gd name="T3" fmla="*/ 22 h 36"/>
                <a:gd name="T4" fmla="*/ 37 w 39"/>
                <a:gd name="T5" fmla="*/ 25 h 36"/>
                <a:gd name="T6" fmla="*/ 36 w 39"/>
                <a:gd name="T7" fmla="*/ 28 h 36"/>
                <a:gd name="T8" fmla="*/ 34 w 39"/>
                <a:gd name="T9" fmla="*/ 31 h 36"/>
                <a:gd name="T10" fmla="*/ 31 w 39"/>
                <a:gd name="T11" fmla="*/ 34 h 36"/>
                <a:gd name="T12" fmla="*/ 28 w 39"/>
                <a:gd name="T13" fmla="*/ 35 h 36"/>
                <a:gd name="T14" fmla="*/ 23 w 39"/>
                <a:gd name="T15" fmla="*/ 36 h 36"/>
                <a:gd name="T16" fmla="*/ 20 w 39"/>
                <a:gd name="T17" fmla="*/ 36 h 36"/>
                <a:gd name="T18" fmla="*/ 16 w 39"/>
                <a:gd name="T19" fmla="*/ 36 h 36"/>
                <a:gd name="T20" fmla="*/ 13 w 39"/>
                <a:gd name="T21" fmla="*/ 35 h 36"/>
                <a:gd name="T22" fmla="*/ 10 w 39"/>
                <a:gd name="T23" fmla="*/ 34 h 36"/>
                <a:gd name="T24" fmla="*/ 6 w 39"/>
                <a:gd name="T25" fmla="*/ 31 h 36"/>
                <a:gd name="T26" fmla="*/ 3 w 39"/>
                <a:gd name="T27" fmla="*/ 28 h 36"/>
                <a:gd name="T28" fmla="*/ 2 w 39"/>
                <a:gd name="T29" fmla="*/ 25 h 36"/>
                <a:gd name="T30" fmla="*/ 2 w 39"/>
                <a:gd name="T31" fmla="*/ 22 h 36"/>
                <a:gd name="T32" fmla="*/ 0 w 39"/>
                <a:gd name="T33" fmla="*/ 17 h 36"/>
                <a:gd name="T34" fmla="*/ 2 w 39"/>
                <a:gd name="T35" fmla="*/ 14 h 36"/>
                <a:gd name="T36" fmla="*/ 2 w 39"/>
                <a:gd name="T37" fmla="*/ 12 h 36"/>
                <a:gd name="T38" fmla="*/ 3 w 39"/>
                <a:gd name="T39" fmla="*/ 7 h 36"/>
                <a:gd name="T40" fmla="*/ 6 w 39"/>
                <a:gd name="T41" fmla="*/ 6 h 36"/>
                <a:gd name="T42" fmla="*/ 10 w 39"/>
                <a:gd name="T43" fmla="*/ 3 h 36"/>
                <a:gd name="T44" fmla="*/ 13 w 39"/>
                <a:gd name="T45" fmla="*/ 1 h 36"/>
                <a:gd name="T46" fmla="*/ 16 w 39"/>
                <a:gd name="T47" fmla="*/ 0 h 36"/>
                <a:gd name="T48" fmla="*/ 20 w 39"/>
                <a:gd name="T49" fmla="*/ 0 h 36"/>
                <a:gd name="T50" fmla="*/ 23 w 39"/>
                <a:gd name="T51" fmla="*/ 0 h 36"/>
                <a:gd name="T52" fmla="*/ 28 w 39"/>
                <a:gd name="T53" fmla="*/ 1 h 36"/>
                <a:gd name="T54" fmla="*/ 31 w 39"/>
                <a:gd name="T55" fmla="*/ 3 h 36"/>
                <a:gd name="T56" fmla="*/ 34 w 39"/>
                <a:gd name="T57" fmla="*/ 6 h 36"/>
                <a:gd name="T58" fmla="*/ 36 w 39"/>
                <a:gd name="T59" fmla="*/ 7 h 36"/>
                <a:gd name="T60" fmla="*/ 37 w 39"/>
                <a:gd name="T61" fmla="*/ 12 h 36"/>
                <a:gd name="T62" fmla="*/ 39 w 39"/>
                <a:gd name="T63" fmla="*/ 14 h 36"/>
                <a:gd name="T64" fmla="*/ 39 w 39"/>
                <a:gd name="T65" fmla="*/ 1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36">
                  <a:moveTo>
                    <a:pt x="39" y="17"/>
                  </a:moveTo>
                  <a:lnTo>
                    <a:pt x="39" y="22"/>
                  </a:lnTo>
                  <a:lnTo>
                    <a:pt x="37" y="25"/>
                  </a:lnTo>
                  <a:lnTo>
                    <a:pt x="36" y="28"/>
                  </a:lnTo>
                  <a:lnTo>
                    <a:pt x="34" y="31"/>
                  </a:lnTo>
                  <a:lnTo>
                    <a:pt x="31" y="34"/>
                  </a:lnTo>
                  <a:lnTo>
                    <a:pt x="28" y="35"/>
                  </a:lnTo>
                  <a:lnTo>
                    <a:pt x="23" y="36"/>
                  </a:lnTo>
                  <a:lnTo>
                    <a:pt x="20" y="36"/>
                  </a:lnTo>
                  <a:lnTo>
                    <a:pt x="16" y="36"/>
                  </a:lnTo>
                  <a:lnTo>
                    <a:pt x="13" y="35"/>
                  </a:lnTo>
                  <a:lnTo>
                    <a:pt x="10" y="34"/>
                  </a:lnTo>
                  <a:lnTo>
                    <a:pt x="6" y="31"/>
                  </a:lnTo>
                  <a:lnTo>
                    <a:pt x="3" y="28"/>
                  </a:lnTo>
                  <a:lnTo>
                    <a:pt x="2" y="25"/>
                  </a:lnTo>
                  <a:lnTo>
                    <a:pt x="2" y="22"/>
                  </a:lnTo>
                  <a:lnTo>
                    <a:pt x="0" y="17"/>
                  </a:lnTo>
                  <a:lnTo>
                    <a:pt x="2" y="14"/>
                  </a:lnTo>
                  <a:lnTo>
                    <a:pt x="2" y="12"/>
                  </a:lnTo>
                  <a:lnTo>
                    <a:pt x="3" y="7"/>
                  </a:lnTo>
                  <a:lnTo>
                    <a:pt x="6" y="6"/>
                  </a:lnTo>
                  <a:lnTo>
                    <a:pt x="10" y="3"/>
                  </a:lnTo>
                  <a:lnTo>
                    <a:pt x="13" y="1"/>
                  </a:lnTo>
                  <a:lnTo>
                    <a:pt x="16" y="0"/>
                  </a:lnTo>
                  <a:lnTo>
                    <a:pt x="20" y="0"/>
                  </a:lnTo>
                  <a:lnTo>
                    <a:pt x="23" y="0"/>
                  </a:lnTo>
                  <a:lnTo>
                    <a:pt x="28" y="1"/>
                  </a:lnTo>
                  <a:lnTo>
                    <a:pt x="31" y="3"/>
                  </a:lnTo>
                  <a:lnTo>
                    <a:pt x="34" y="6"/>
                  </a:lnTo>
                  <a:lnTo>
                    <a:pt x="36" y="7"/>
                  </a:lnTo>
                  <a:lnTo>
                    <a:pt x="37" y="12"/>
                  </a:lnTo>
                  <a:lnTo>
                    <a:pt x="39" y="14"/>
                  </a:lnTo>
                  <a:lnTo>
                    <a:pt x="39" y="17"/>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6" name="Freeform 106">
              <a:extLst>
                <a:ext uri="{FF2B5EF4-FFF2-40B4-BE49-F238E27FC236}">
                  <a16:creationId xmlns:a16="http://schemas.microsoft.com/office/drawing/2014/main" id="{61CCA0BC-DAA4-4B16-AC42-398AA7BC7582}"/>
                </a:ext>
              </a:extLst>
            </p:cNvPr>
            <p:cNvSpPr>
              <a:spLocks/>
            </p:cNvSpPr>
            <p:nvPr/>
          </p:nvSpPr>
          <p:spPr bwMode="auto">
            <a:xfrm>
              <a:off x="1692275" y="5168698"/>
              <a:ext cx="91440" cy="91440"/>
            </a:xfrm>
            <a:custGeom>
              <a:avLst/>
              <a:gdLst>
                <a:gd name="T0" fmla="*/ 39 w 39"/>
                <a:gd name="T1" fmla="*/ 19 h 36"/>
                <a:gd name="T2" fmla="*/ 39 w 39"/>
                <a:gd name="T3" fmla="*/ 22 h 36"/>
                <a:gd name="T4" fmla="*/ 38 w 39"/>
                <a:gd name="T5" fmla="*/ 24 h 36"/>
                <a:gd name="T6" fmla="*/ 36 w 39"/>
                <a:gd name="T7" fmla="*/ 29 h 36"/>
                <a:gd name="T8" fmla="*/ 33 w 39"/>
                <a:gd name="T9" fmla="*/ 30 h 36"/>
                <a:gd name="T10" fmla="*/ 30 w 39"/>
                <a:gd name="T11" fmla="*/ 33 h 36"/>
                <a:gd name="T12" fmla="*/ 27 w 39"/>
                <a:gd name="T13" fmla="*/ 35 h 36"/>
                <a:gd name="T14" fmla="*/ 24 w 39"/>
                <a:gd name="T15" fmla="*/ 36 h 36"/>
                <a:gd name="T16" fmla="*/ 19 w 39"/>
                <a:gd name="T17" fmla="*/ 36 h 36"/>
                <a:gd name="T18" fmla="*/ 16 w 39"/>
                <a:gd name="T19" fmla="*/ 36 h 36"/>
                <a:gd name="T20" fmla="*/ 13 w 39"/>
                <a:gd name="T21" fmla="*/ 35 h 36"/>
                <a:gd name="T22" fmla="*/ 8 w 39"/>
                <a:gd name="T23" fmla="*/ 33 h 36"/>
                <a:gd name="T24" fmla="*/ 7 w 39"/>
                <a:gd name="T25" fmla="*/ 30 h 36"/>
                <a:gd name="T26" fmla="*/ 4 w 39"/>
                <a:gd name="T27" fmla="*/ 29 h 36"/>
                <a:gd name="T28" fmla="*/ 2 w 39"/>
                <a:gd name="T29" fmla="*/ 24 h 36"/>
                <a:gd name="T30" fmla="*/ 0 w 39"/>
                <a:gd name="T31" fmla="*/ 22 h 36"/>
                <a:gd name="T32" fmla="*/ 0 w 39"/>
                <a:gd name="T33" fmla="*/ 19 h 36"/>
                <a:gd name="T34" fmla="*/ 0 w 39"/>
                <a:gd name="T35" fmla="*/ 14 h 36"/>
                <a:gd name="T36" fmla="*/ 2 w 39"/>
                <a:gd name="T37" fmla="*/ 11 h 36"/>
                <a:gd name="T38" fmla="*/ 4 w 39"/>
                <a:gd name="T39" fmla="*/ 8 h 36"/>
                <a:gd name="T40" fmla="*/ 7 w 39"/>
                <a:gd name="T41" fmla="*/ 5 h 36"/>
                <a:gd name="T42" fmla="*/ 8 w 39"/>
                <a:gd name="T43" fmla="*/ 2 h 36"/>
                <a:gd name="T44" fmla="*/ 13 w 39"/>
                <a:gd name="T45" fmla="*/ 1 h 36"/>
                <a:gd name="T46" fmla="*/ 16 w 39"/>
                <a:gd name="T47" fmla="*/ 0 h 36"/>
                <a:gd name="T48" fmla="*/ 19 w 39"/>
                <a:gd name="T49" fmla="*/ 0 h 36"/>
                <a:gd name="T50" fmla="*/ 24 w 39"/>
                <a:gd name="T51" fmla="*/ 0 h 36"/>
                <a:gd name="T52" fmla="*/ 27 w 39"/>
                <a:gd name="T53" fmla="*/ 1 h 36"/>
                <a:gd name="T54" fmla="*/ 30 w 39"/>
                <a:gd name="T55" fmla="*/ 2 h 36"/>
                <a:gd name="T56" fmla="*/ 33 w 39"/>
                <a:gd name="T57" fmla="*/ 5 h 36"/>
                <a:gd name="T58" fmla="*/ 36 w 39"/>
                <a:gd name="T59" fmla="*/ 8 h 36"/>
                <a:gd name="T60" fmla="*/ 38 w 39"/>
                <a:gd name="T61" fmla="*/ 11 h 36"/>
                <a:gd name="T62" fmla="*/ 39 w 39"/>
                <a:gd name="T63" fmla="*/ 14 h 36"/>
                <a:gd name="T64" fmla="*/ 39 w 39"/>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36">
                  <a:moveTo>
                    <a:pt x="39" y="19"/>
                  </a:moveTo>
                  <a:lnTo>
                    <a:pt x="39" y="22"/>
                  </a:lnTo>
                  <a:lnTo>
                    <a:pt x="38" y="24"/>
                  </a:lnTo>
                  <a:lnTo>
                    <a:pt x="36" y="29"/>
                  </a:lnTo>
                  <a:lnTo>
                    <a:pt x="33" y="30"/>
                  </a:lnTo>
                  <a:lnTo>
                    <a:pt x="30" y="33"/>
                  </a:lnTo>
                  <a:lnTo>
                    <a:pt x="27" y="35"/>
                  </a:lnTo>
                  <a:lnTo>
                    <a:pt x="24" y="36"/>
                  </a:lnTo>
                  <a:lnTo>
                    <a:pt x="19" y="36"/>
                  </a:lnTo>
                  <a:lnTo>
                    <a:pt x="16" y="36"/>
                  </a:lnTo>
                  <a:lnTo>
                    <a:pt x="13" y="35"/>
                  </a:lnTo>
                  <a:lnTo>
                    <a:pt x="8" y="33"/>
                  </a:lnTo>
                  <a:lnTo>
                    <a:pt x="7" y="30"/>
                  </a:lnTo>
                  <a:lnTo>
                    <a:pt x="4" y="29"/>
                  </a:lnTo>
                  <a:lnTo>
                    <a:pt x="2" y="24"/>
                  </a:lnTo>
                  <a:lnTo>
                    <a:pt x="0" y="22"/>
                  </a:lnTo>
                  <a:lnTo>
                    <a:pt x="0" y="19"/>
                  </a:lnTo>
                  <a:lnTo>
                    <a:pt x="0" y="14"/>
                  </a:lnTo>
                  <a:lnTo>
                    <a:pt x="2" y="11"/>
                  </a:lnTo>
                  <a:lnTo>
                    <a:pt x="4" y="8"/>
                  </a:lnTo>
                  <a:lnTo>
                    <a:pt x="7" y="5"/>
                  </a:lnTo>
                  <a:lnTo>
                    <a:pt x="8" y="2"/>
                  </a:lnTo>
                  <a:lnTo>
                    <a:pt x="13" y="1"/>
                  </a:lnTo>
                  <a:lnTo>
                    <a:pt x="16" y="0"/>
                  </a:lnTo>
                  <a:lnTo>
                    <a:pt x="19" y="0"/>
                  </a:lnTo>
                  <a:lnTo>
                    <a:pt x="24" y="0"/>
                  </a:lnTo>
                  <a:lnTo>
                    <a:pt x="27" y="1"/>
                  </a:lnTo>
                  <a:lnTo>
                    <a:pt x="30" y="2"/>
                  </a:lnTo>
                  <a:lnTo>
                    <a:pt x="33" y="5"/>
                  </a:lnTo>
                  <a:lnTo>
                    <a:pt x="36" y="8"/>
                  </a:lnTo>
                  <a:lnTo>
                    <a:pt x="38" y="11"/>
                  </a:lnTo>
                  <a:lnTo>
                    <a:pt x="39" y="14"/>
                  </a:lnTo>
                  <a:lnTo>
                    <a:pt x="39"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7" name="Freeform 108">
              <a:extLst>
                <a:ext uri="{FF2B5EF4-FFF2-40B4-BE49-F238E27FC236}">
                  <a16:creationId xmlns:a16="http://schemas.microsoft.com/office/drawing/2014/main" id="{919FBBED-5918-41B5-BD5A-99B42505F478}"/>
                </a:ext>
              </a:extLst>
            </p:cNvPr>
            <p:cNvSpPr>
              <a:spLocks/>
            </p:cNvSpPr>
            <p:nvPr/>
          </p:nvSpPr>
          <p:spPr bwMode="auto">
            <a:xfrm>
              <a:off x="1979612" y="5168698"/>
              <a:ext cx="91440" cy="91440"/>
            </a:xfrm>
            <a:custGeom>
              <a:avLst/>
              <a:gdLst>
                <a:gd name="T0" fmla="*/ 39 w 39"/>
                <a:gd name="T1" fmla="*/ 19 h 36"/>
                <a:gd name="T2" fmla="*/ 37 w 39"/>
                <a:gd name="T3" fmla="*/ 22 h 36"/>
                <a:gd name="T4" fmla="*/ 37 w 39"/>
                <a:gd name="T5" fmla="*/ 24 h 36"/>
                <a:gd name="T6" fmla="*/ 34 w 39"/>
                <a:gd name="T7" fmla="*/ 29 h 36"/>
                <a:gd name="T8" fmla="*/ 32 w 39"/>
                <a:gd name="T9" fmla="*/ 30 h 36"/>
                <a:gd name="T10" fmla="*/ 29 w 39"/>
                <a:gd name="T11" fmla="*/ 33 h 36"/>
                <a:gd name="T12" fmla="*/ 26 w 39"/>
                <a:gd name="T13" fmla="*/ 35 h 36"/>
                <a:gd name="T14" fmla="*/ 23 w 39"/>
                <a:gd name="T15" fmla="*/ 36 h 36"/>
                <a:gd name="T16" fmla="*/ 18 w 39"/>
                <a:gd name="T17" fmla="*/ 36 h 36"/>
                <a:gd name="T18" fmla="*/ 15 w 39"/>
                <a:gd name="T19" fmla="*/ 36 h 36"/>
                <a:gd name="T20" fmla="*/ 11 w 39"/>
                <a:gd name="T21" fmla="*/ 35 h 36"/>
                <a:gd name="T22" fmla="*/ 8 w 39"/>
                <a:gd name="T23" fmla="*/ 33 h 36"/>
                <a:gd name="T24" fmla="*/ 4 w 39"/>
                <a:gd name="T25" fmla="*/ 30 h 36"/>
                <a:gd name="T26" fmla="*/ 3 w 39"/>
                <a:gd name="T27" fmla="*/ 29 h 36"/>
                <a:gd name="T28" fmla="*/ 1 w 39"/>
                <a:gd name="T29" fmla="*/ 24 h 36"/>
                <a:gd name="T30" fmla="*/ 0 w 39"/>
                <a:gd name="T31" fmla="*/ 22 h 36"/>
                <a:gd name="T32" fmla="*/ 0 w 39"/>
                <a:gd name="T33" fmla="*/ 19 h 36"/>
                <a:gd name="T34" fmla="*/ 0 w 39"/>
                <a:gd name="T35" fmla="*/ 14 h 36"/>
                <a:gd name="T36" fmla="*/ 1 w 39"/>
                <a:gd name="T37" fmla="*/ 11 h 36"/>
                <a:gd name="T38" fmla="*/ 3 w 39"/>
                <a:gd name="T39" fmla="*/ 8 h 36"/>
                <a:gd name="T40" fmla="*/ 4 w 39"/>
                <a:gd name="T41" fmla="*/ 5 h 36"/>
                <a:gd name="T42" fmla="*/ 8 w 39"/>
                <a:gd name="T43" fmla="*/ 2 h 36"/>
                <a:gd name="T44" fmla="*/ 11 w 39"/>
                <a:gd name="T45" fmla="*/ 1 h 36"/>
                <a:gd name="T46" fmla="*/ 15 w 39"/>
                <a:gd name="T47" fmla="*/ 0 h 36"/>
                <a:gd name="T48" fmla="*/ 18 w 39"/>
                <a:gd name="T49" fmla="*/ 0 h 36"/>
                <a:gd name="T50" fmla="*/ 23 w 39"/>
                <a:gd name="T51" fmla="*/ 0 h 36"/>
                <a:gd name="T52" fmla="*/ 26 w 39"/>
                <a:gd name="T53" fmla="*/ 1 h 36"/>
                <a:gd name="T54" fmla="*/ 29 w 39"/>
                <a:gd name="T55" fmla="*/ 2 h 36"/>
                <a:gd name="T56" fmla="*/ 32 w 39"/>
                <a:gd name="T57" fmla="*/ 5 h 36"/>
                <a:gd name="T58" fmla="*/ 34 w 39"/>
                <a:gd name="T59" fmla="*/ 8 h 36"/>
                <a:gd name="T60" fmla="*/ 37 w 39"/>
                <a:gd name="T61" fmla="*/ 11 h 36"/>
                <a:gd name="T62" fmla="*/ 37 w 39"/>
                <a:gd name="T63" fmla="*/ 14 h 36"/>
                <a:gd name="T64" fmla="*/ 39 w 39"/>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36">
                  <a:moveTo>
                    <a:pt x="39" y="19"/>
                  </a:moveTo>
                  <a:lnTo>
                    <a:pt x="37" y="22"/>
                  </a:lnTo>
                  <a:lnTo>
                    <a:pt x="37" y="24"/>
                  </a:lnTo>
                  <a:lnTo>
                    <a:pt x="34" y="29"/>
                  </a:lnTo>
                  <a:lnTo>
                    <a:pt x="32" y="30"/>
                  </a:lnTo>
                  <a:lnTo>
                    <a:pt x="29" y="33"/>
                  </a:lnTo>
                  <a:lnTo>
                    <a:pt x="26" y="35"/>
                  </a:lnTo>
                  <a:lnTo>
                    <a:pt x="23" y="36"/>
                  </a:lnTo>
                  <a:lnTo>
                    <a:pt x="18" y="36"/>
                  </a:lnTo>
                  <a:lnTo>
                    <a:pt x="15" y="36"/>
                  </a:lnTo>
                  <a:lnTo>
                    <a:pt x="11" y="35"/>
                  </a:lnTo>
                  <a:lnTo>
                    <a:pt x="8" y="33"/>
                  </a:lnTo>
                  <a:lnTo>
                    <a:pt x="4" y="30"/>
                  </a:lnTo>
                  <a:lnTo>
                    <a:pt x="3" y="29"/>
                  </a:lnTo>
                  <a:lnTo>
                    <a:pt x="1" y="24"/>
                  </a:lnTo>
                  <a:lnTo>
                    <a:pt x="0" y="22"/>
                  </a:lnTo>
                  <a:lnTo>
                    <a:pt x="0" y="19"/>
                  </a:lnTo>
                  <a:lnTo>
                    <a:pt x="0" y="14"/>
                  </a:lnTo>
                  <a:lnTo>
                    <a:pt x="1" y="11"/>
                  </a:lnTo>
                  <a:lnTo>
                    <a:pt x="3" y="8"/>
                  </a:lnTo>
                  <a:lnTo>
                    <a:pt x="4" y="5"/>
                  </a:lnTo>
                  <a:lnTo>
                    <a:pt x="8" y="2"/>
                  </a:lnTo>
                  <a:lnTo>
                    <a:pt x="11" y="1"/>
                  </a:lnTo>
                  <a:lnTo>
                    <a:pt x="15" y="0"/>
                  </a:lnTo>
                  <a:lnTo>
                    <a:pt x="18" y="0"/>
                  </a:lnTo>
                  <a:lnTo>
                    <a:pt x="23" y="0"/>
                  </a:lnTo>
                  <a:lnTo>
                    <a:pt x="26" y="1"/>
                  </a:lnTo>
                  <a:lnTo>
                    <a:pt x="29" y="2"/>
                  </a:lnTo>
                  <a:lnTo>
                    <a:pt x="32" y="5"/>
                  </a:lnTo>
                  <a:lnTo>
                    <a:pt x="34" y="8"/>
                  </a:lnTo>
                  <a:lnTo>
                    <a:pt x="37" y="11"/>
                  </a:lnTo>
                  <a:lnTo>
                    <a:pt x="37" y="14"/>
                  </a:lnTo>
                  <a:lnTo>
                    <a:pt x="39"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8" name="Freeform 110">
              <a:extLst>
                <a:ext uri="{FF2B5EF4-FFF2-40B4-BE49-F238E27FC236}">
                  <a16:creationId xmlns:a16="http://schemas.microsoft.com/office/drawing/2014/main" id="{274B3230-F8F3-4872-B1F6-E2668E3519C7}"/>
                </a:ext>
              </a:extLst>
            </p:cNvPr>
            <p:cNvSpPr>
              <a:spLocks/>
            </p:cNvSpPr>
            <p:nvPr/>
          </p:nvSpPr>
          <p:spPr bwMode="auto">
            <a:xfrm>
              <a:off x="2263775" y="5114723"/>
              <a:ext cx="91440" cy="91440"/>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31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31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31"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31"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9" name="Freeform 112">
              <a:extLst>
                <a:ext uri="{FF2B5EF4-FFF2-40B4-BE49-F238E27FC236}">
                  <a16:creationId xmlns:a16="http://schemas.microsoft.com/office/drawing/2014/main" id="{1D34D13C-AAEF-4F4C-8CF0-85E9C1609FBB}"/>
                </a:ext>
              </a:extLst>
            </p:cNvPr>
            <p:cNvSpPr>
              <a:spLocks/>
            </p:cNvSpPr>
            <p:nvPr/>
          </p:nvSpPr>
          <p:spPr bwMode="auto">
            <a:xfrm>
              <a:off x="2549525" y="5079798"/>
              <a:ext cx="91440" cy="91440"/>
            </a:xfrm>
            <a:custGeom>
              <a:avLst/>
              <a:gdLst>
                <a:gd name="T0" fmla="*/ 39 w 39"/>
                <a:gd name="T1" fmla="*/ 17 h 36"/>
                <a:gd name="T2" fmla="*/ 39 w 39"/>
                <a:gd name="T3" fmla="*/ 22 h 36"/>
                <a:gd name="T4" fmla="*/ 37 w 39"/>
                <a:gd name="T5" fmla="*/ 25 h 36"/>
                <a:gd name="T6" fmla="*/ 36 w 39"/>
                <a:gd name="T7" fmla="*/ 28 h 36"/>
                <a:gd name="T8" fmla="*/ 32 w 39"/>
                <a:gd name="T9" fmla="*/ 31 h 36"/>
                <a:gd name="T10" fmla="*/ 29 w 39"/>
                <a:gd name="T11" fmla="*/ 34 h 36"/>
                <a:gd name="T12" fmla="*/ 26 w 39"/>
                <a:gd name="T13" fmla="*/ 35 h 36"/>
                <a:gd name="T14" fmla="*/ 23 w 39"/>
                <a:gd name="T15" fmla="*/ 36 h 36"/>
                <a:gd name="T16" fmla="*/ 18 w 39"/>
                <a:gd name="T17" fmla="*/ 36 h 36"/>
                <a:gd name="T18" fmla="*/ 15 w 39"/>
                <a:gd name="T19" fmla="*/ 36 h 36"/>
                <a:gd name="T20" fmla="*/ 11 w 39"/>
                <a:gd name="T21" fmla="*/ 35 h 36"/>
                <a:gd name="T22" fmla="*/ 8 w 39"/>
                <a:gd name="T23" fmla="*/ 34 h 36"/>
                <a:gd name="T24" fmla="*/ 4 w 39"/>
                <a:gd name="T25" fmla="*/ 31 h 36"/>
                <a:gd name="T26" fmla="*/ 3 w 39"/>
                <a:gd name="T27" fmla="*/ 28 h 36"/>
                <a:gd name="T28" fmla="*/ 1 w 39"/>
                <a:gd name="T29" fmla="*/ 25 h 36"/>
                <a:gd name="T30" fmla="*/ 0 w 39"/>
                <a:gd name="T31" fmla="*/ 22 h 36"/>
                <a:gd name="T32" fmla="*/ 0 w 39"/>
                <a:gd name="T33" fmla="*/ 17 h 36"/>
                <a:gd name="T34" fmla="*/ 0 w 39"/>
                <a:gd name="T35" fmla="*/ 14 h 36"/>
                <a:gd name="T36" fmla="*/ 1 w 39"/>
                <a:gd name="T37" fmla="*/ 12 h 36"/>
                <a:gd name="T38" fmla="*/ 3 w 39"/>
                <a:gd name="T39" fmla="*/ 7 h 36"/>
                <a:gd name="T40" fmla="*/ 4 w 39"/>
                <a:gd name="T41" fmla="*/ 6 h 36"/>
                <a:gd name="T42" fmla="*/ 8 w 39"/>
                <a:gd name="T43" fmla="*/ 3 h 36"/>
                <a:gd name="T44" fmla="*/ 11 w 39"/>
                <a:gd name="T45" fmla="*/ 1 h 36"/>
                <a:gd name="T46" fmla="*/ 15 w 39"/>
                <a:gd name="T47" fmla="*/ 0 h 36"/>
                <a:gd name="T48" fmla="*/ 18 w 39"/>
                <a:gd name="T49" fmla="*/ 0 h 36"/>
                <a:gd name="T50" fmla="*/ 23 w 39"/>
                <a:gd name="T51" fmla="*/ 0 h 36"/>
                <a:gd name="T52" fmla="*/ 26 w 39"/>
                <a:gd name="T53" fmla="*/ 1 h 36"/>
                <a:gd name="T54" fmla="*/ 29 w 39"/>
                <a:gd name="T55" fmla="*/ 3 h 36"/>
                <a:gd name="T56" fmla="*/ 32 w 39"/>
                <a:gd name="T57" fmla="*/ 6 h 36"/>
                <a:gd name="T58" fmla="*/ 36 w 39"/>
                <a:gd name="T59" fmla="*/ 7 h 36"/>
                <a:gd name="T60" fmla="*/ 37 w 39"/>
                <a:gd name="T61" fmla="*/ 12 h 36"/>
                <a:gd name="T62" fmla="*/ 39 w 39"/>
                <a:gd name="T63" fmla="*/ 14 h 36"/>
                <a:gd name="T64" fmla="*/ 39 w 39"/>
                <a:gd name="T65" fmla="*/ 1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36">
                  <a:moveTo>
                    <a:pt x="39" y="17"/>
                  </a:moveTo>
                  <a:lnTo>
                    <a:pt x="39" y="22"/>
                  </a:lnTo>
                  <a:lnTo>
                    <a:pt x="37" y="25"/>
                  </a:lnTo>
                  <a:lnTo>
                    <a:pt x="36" y="28"/>
                  </a:lnTo>
                  <a:lnTo>
                    <a:pt x="32" y="31"/>
                  </a:lnTo>
                  <a:lnTo>
                    <a:pt x="29" y="34"/>
                  </a:lnTo>
                  <a:lnTo>
                    <a:pt x="26" y="35"/>
                  </a:lnTo>
                  <a:lnTo>
                    <a:pt x="23" y="36"/>
                  </a:lnTo>
                  <a:lnTo>
                    <a:pt x="18" y="36"/>
                  </a:lnTo>
                  <a:lnTo>
                    <a:pt x="15" y="36"/>
                  </a:lnTo>
                  <a:lnTo>
                    <a:pt x="11" y="35"/>
                  </a:lnTo>
                  <a:lnTo>
                    <a:pt x="8" y="34"/>
                  </a:lnTo>
                  <a:lnTo>
                    <a:pt x="4" y="31"/>
                  </a:lnTo>
                  <a:lnTo>
                    <a:pt x="3" y="28"/>
                  </a:lnTo>
                  <a:lnTo>
                    <a:pt x="1" y="25"/>
                  </a:lnTo>
                  <a:lnTo>
                    <a:pt x="0" y="22"/>
                  </a:lnTo>
                  <a:lnTo>
                    <a:pt x="0" y="17"/>
                  </a:lnTo>
                  <a:lnTo>
                    <a:pt x="0" y="14"/>
                  </a:lnTo>
                  <a:lnTo>
                    <a:pt x="1" y="12"/>
                  </a:lnTo>
                  <a:lnTo>
                    <a:pt x="3" y="7"/>
                  </a:lnTo>
                  <a:lnTo>
                    <a:pt x="4" y="6"/>
                  </a:lnTo>
                  <a:lnTo>
                    <a:pt x="8" y="3"/>
                  </a:lnTo>
                  <a:lnTo>
                    <a:pt x="11" y="1"/>
                  </a:lnTo>
                  <a:lnTo>
                    <a:pt x="15" y="0"/>
                  </a:lnTo>
                  <a:lnTo>
                    <a:pt x="18" y="0"/>
                  </a:lnTo>
                  <a:lnTo>
                    <a:pt x="23" y="0"/>
                  </a:lnTo>
                  <a:lnTo>
                    <a:pt x="26" y="1"/>
                  </a:lnTo>
                  <a:lnTo>
                    <a:pt x="29" y="3"/>
                  </a:lnTo>
                  <a:lnTo>
                    <a:pt x="32" y="6"/>
                  </a:lnTo>
                  <a:lnTo>
                    <a:pt x="36" y="7"/>
                  </a:lnTo>
                  <a:lnTo>
                    <a:pt x="37" y="12"/>
                  </a:lnTo>
                  <a:lnTo>
                    <a:pt x="39" y="14"/>
                  </a:lnTo>
                  <a:lnTo>
                    <a:pt x="39" y="17"/>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0" name="Freeform 114">
              <a:extLst>
                <a:ext uri="{FF2B5EF4-FFF2-40B4-BE49-F238E27FC236}">
                  <a16:creationId xmlns:a16="http://schemas.microsoft.com/office/drawing/2014/main" id="{C49A7867-4535-4CF2-B6C8-DDE271F3051B}"/>
                </a:ext>
              </a:extLst>
            </p:cNvPr>
            <p:cNvSpPr>
              <a:spLocks/>
            </p:cNvSpPr>
            <p:nvPr/>
          </p:nvSpPr>
          <p:spPr bwMode="auto">
            <a:xfrm>
              <a:off x="2833687" y="5025823"/>
              <a:ext cx="91440" cy="91440"/>
            </a:xfrm>
            <a:custGeom>
              <a:avLst/>
              <a:gdLst>
                <a:gd name="T0" fmla="*/ 38 w 38"/>
                <a:gd name="T1" fmla="*/ 19 h 37"/>
                <a:gd name="T2" fmla="*/ 38 w 38"/>
                <a:gd name="T3" fmla="*/ 22 h 37"/>
                <a:gd name="T4" fmla="*/ 37 w 38"/>
                <a:gd name="T5" fmla="*/ 26 h 37"/>
                <a:gd name="T6" fmla="*/ 35 w 38"/>
                <a:gd name="T7" fmla="*/ 29 h 37"/>
                <a:gd name="T8" fmla="*/ 34 w 38"/>
                <a:gd name="T9" fmla="*/ 32 h 37"/>
                <a:gd name="T10" fmla="*/ 31 w 38"/>
                <a:gd name="T11" fmla="*/ 34 h 37"/>
                <a:gd name="T12" fmla="*/ 28 w 38"/>
                <a:gd name="T13" fmla="*/ 35 h 37"/>
                <a:gd name="T14" fmla="*/ 23 w 38"/>
                <a:gd name="T15" fmla="*/ 37 h 37"/>
                <a:gd name="T16" fmla="*/ 20 w 38"/>
                <a:gd name="T17" fmla="*/ 37 h 37"/>
                <a:gd name="T18" fmla="*/ 15 w 38"/>
                <a:gd name="T19" fmla="*/ 37 h 37"/>
                <a:gd name="T20" fmla="*/ 12 w 38"/>
                <a:gd name="T21" fmla="*/ 35 h 37"/>
                <a:gd name="T22" fmla="*/ 9 w 38"/>
                <a:gd name="T23" fmla="*/ 34 h 37"/>
                <a:gd name="T24" fmla="*/ 6 w 38"/>
                <a:gd name="T25" fmla="*/ 32 h 37"/>
                <a:gd name="T26" fmla="*/ 4 w 38"/>
                <a:gd name="T27" fmla="*/ 29 h 37"/>
                <a:gd name="T28" fmla="*/ 1 w 38"/>
                <a:gd name="T29" fmla="*/ 26 h 37"/>
                <a:gd name="T30" fmla="*/ 1 w 38"/>
                <a:gd name="T31" fmla="*/ 22 h 37"/>
                <a:gd name="T32" fmla="*/ 0 w 38"/>
                <a:gd name="T33" fmla="*/ 19 h 37"/>
                <a:gd name="T34" fmla="*/ 1 w 38"/>
                <a:gd name="T35" fmla="*/ 15 h 37"/>
                <a:gd name="T36" fmla="*/ 1 w 38"/>
                <a:gd name="T37" fmla="*/ 12 h 37"/>
                <a:gd name="T38" fmla="*/ 4 w 38"/>
                <a:gd name="T39" fmla="*/ 9 h 37"/>
                <a:gd name="T40" fmla="*/ 6 w 38"/>
                <a:gd name="T41" fmla="*/ 6 h 37"/>
                <a:gd name="T42" fmla="*/ 9 w 38"/>
                <a:gd name="T43" fmla="*/ 4 h 37"/>
                <a:gd name="T44" fmla="*/ 12 w 38"/>
                <a:gd name="T45" fmla="*/ 2 h 37"/>
                <a:gd name="T46" fmla="*/ 15 w 38"/>
                <a:gd name="T47" fmla="*/ 2 h 37"/>
                <a:gd name="T48" fmla="*/ 20 w 38"/>
                <a:gd name="T49" fmla="*/ 0 h 37"/>
                <a:gd name="T50" fmla="*/ 23 w 38"/>
                <a:gd name="T51" fmla="*/ 2 h 37"/>
                <a:gd name="T52" fmla="*/ 28 w 38"/>
                <a:gd name="T53" fmla="*/ 2 h 37"/>
                <a:gd name="T54" fmla="*/ 31 w 38"/>
                <a:gd name="T55" fmla="*/ 4 h 37"/>
                <a:gd name="T56" fmla="*/ 34 w 38"/>
                <a:gd name="T57" fmla="*/ 6 h 37"/>
                <a:gd name="T58" fmla="*/ 35 w 38"/>
                <a:gd name="T59" fmla="*/ 9 h 37"/>
                <a:gd name="T60" fmla="*/ 37 w 38"/>
                <a:gd name="T61" fmla="*/ 12 h 37"/>
                <a:gd name="T62" fmla="*/ 38 w 38"/>
                <a:gd name="T63" fmla="*/ 15 h 37"/>
                <a:gd name="T64" fmla="*/ 38 w 38"/>
                <a:gd name="T65"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7">
                  <a:moveTo>
                    <a:pt x="38" y="19"/>
                  </a:moveTo>
                  <a:lnTo>
                    <a:pt x="38" y="22"/>
                  </a:lnTo>
                  <a:lnTo>
                    <a:pt x="37" y="26"/>
                  </a:lnTo>
                  <a:lnTo>
                    <a:pt x="35" y="29"/>
                  </a:lnTo>
                  <a:lnTo>
                    <a:pt x="34" y="32"/>
                  </a:lnTo>
                  <a:lnTo>
                    <a:pt x="31" y="34"/>
                  </a:lnTo>
                  <a:lnTo>
                    <a:pt x="28" y="35"/>
                  </a:lnTo>
                  <a:lnTo>
                    <a:pt x="23" y="37"/>
                  </a:lnTo>
                  <a:lnTo>
                    <a:pt x="20" y="37"/>
                  </a:lnTo>
                  <a:lnTo>
                    <a:pt x="15" y="37"/>
                  </a:lnTo>
                  <a:lnTo>
                    <a:pt x="12" y="35"/>
                  </a:lnTo>
                  <a:lnTo>
                    <a:pt x="9" y="34"/>
                  </a:lnTo>
                  <a:lnTo>
                    <a:pt x="6" y="32"/>
                  </a:lnTo>
                  <a:lnTo>
                    <a:pt x="4" y="29"/>
                  </a:lnTo>
                  <a:lnTo>
                    <a:pt x="1" y="26"/>
                  </a:lnTo>
                  <a:lnTo>
                    <a:pt x="1" y="22"/>
                  </a:lnTo>
                  <a:lnTo>
                    <a:pt x="0" y="19"/>
                  </a:lnTo>
                  <a:lnTo>
                    <a:pt x="1" y="15"/>
                  </a:lnTo>
                  <a:lnTo>
                    <a:pt x="1" y="12"/>
                  </a:lnTo>
                  <a:lnTo>
                    <a:pt x="4" y="9"/>
                  </a:lnTo>
                  <a:lnTo>
                    <a:pt x="6" y="6"/>
                  </a:lnTo>
                  <a:lnTo>
                    <a:pt x="9" y="4"/>
                  </a:lnTo>
                  <a:lnTo>
                    <a:pt x="12" y="2"/>
                  </a:lnTo>
                  <a:lnTo>
                    <a:pt x="15" y="2"/>
                  </a:lnTo>
                  <a:lnTo>
                    <a:pt x="20" y="0"/>
                  </a:lnTo>
                  <a:lnTo>
                    <a:pt x="23" y="2"/>
                  </a:lnTo>
                  <a:lnTo>
                    <a:pt x="28" y="2"/>
                  </a:lnTo>
                  <a:lnTo>
                    <a:pt x="31" y="4"/>
                  </a:lnTo>
                  <a:lnTo>
                    <a:pt x="34" y="6"/>
                  </a:lnTo>
                  <a:lnTo>
                    <a:pt x="35" y="9"/>
                  </a:lnTo>
                  <a:lnTo>
                    <a:pt x="37" y="12"/>
                  </a:lnTo>
                  <a:lnTo>
                    <a:pt x="38" y="15"/>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1" name="Freeform 116">
              <a:extLst>
                <a:ext uri="{FF2B5EF4-FFF2-40B4-BE49-F238E27FC236}">
                  <a16:creationId xmlns:a16="http://schemas.microsoft.com/office/drawing/2014/main" id="{87EC6430-442A-4961-B977-4991153C7CF9}"/>
                </a:ext>
              </a:extLst>
            </p:cNvPr>
            <p:cNvSpPr>
              <a:spLocks/>
            </p:cNvSpPr>
            <p:nvPr/>
          </p:nvSpPr>
          <p:spPr bwMode="auto">
            <a:xfrm>
              <a:off x="3119437" y="5079798"/>
              <a:ext cx="91440" cy="91440"/>
            </a:xfrm>
            <a:custGeom>
              <a:avLst/>
              <a:gdLst>
                <a:gd name="T0" fmla="*/ 39 w 39"/>
                <a:gd name="T1" fmla="*/ 17 h 36"/>
                <a:gd name="T2" fmla="*/ 39 w 39"/>
                <a:gd name="T3" fmla="*/ 22 h 36"/>
                <a:gd name="T4" fmla="*/ 37 w 39"/>
                <a:gd name="T5" fmla="*/ 25 h 36"/>
                <a:gd name="T6" fmla="*/ 36 w 39"/>
                <a:gd name="T7" fmla="*/ 28 h 36"/>
                <a:gd name="T8" fmla="*/ 32 w 39"/>
                <a:gd name="T9" fmla="*/ 31 h 36"/>
                <a:gd name="T10" fmla="*/ 29 w 39"/>
                <a:gd name="T11" fmla="*/ 34 h 36"/>
                <a:gd name="T12" fmla="*/ 26 w 39"/>
                <a:gd name="T13" fmla="*/ 35 h 36"/>
                <a:gd name="T14" fmla="*/ 23 w 39"/>
                <a:gd name="T15" fmla="*/ 36 h 36"/>
                <a:gd name="T16" fmla="*/ 20 w 39"/>
                <a:gd name="T17" fmla="*/ 36 h 36"/>
                <a:gd name="T18" fmla="*/ 15 w 39"/>
                <a:gd name="T19" fmla="*/ 36 h 36"/>
                <a:gd name="T20" fmla="*/ 12 w 39"/>
                <a:gd name="T21" fmla="*/ 35 h 36"/>
                <a:gd name="T22" fmla="*/ 9 w 39"/>
                <a:gd name="T23" fmla="*/ 34 h 36"/>
                <a:gd name="T24" fmla="*/ 6 w 39"/>
                <a:gd name="T25" fmla="*/ 31 h 36"/>
                <a:gd name="T26" fmla="*/ 3 w 39"/>
                <a:gd name="T27" fmla="*/ 28 h 36"/>
                <a:gd name="T28" fmla="*/ 1 w 39"/>
                <a:gd name="T29" fmla="*/ 25 h 36"/>
                <a:gd name="T30" fmla="*/ 0 w 39"/>
                <a:gd name="T31" fmla="*/ 22 h 36"/>
                <a:gd name="T32" fmla="*/ 0 w 39"/>
                <a:gd name="T33" fmla="*/ 17 h 36"/>
                <a:gd name="T34" fmla="*/ 0 w 39"/>
                <a:gd name="T35" fmla="*/ 14 h 36"/>
                <a:gd name="T36" fmla="*/ 1 w 39"/>
                <a:gd name="T37" fmla="*/ 12 h 36"/>
                <a:gd name="T38" fmla="*/ 3 w 39"/>
                <a:gd name="T39" fmla="*/ 7 h 36"/>
                <a:gd name="T40" fmla="*/ 6 w 39"/>
                <a:gd name="T41" fmla="*/ 6 h 36"/>
                <a:gd name="T42" fmla="*/ 9 w 39"/>
                <a:gd name="T43" fmla="*/ 3 h 36"/>
                <a:gd name="T44" fmla="*/ 12 w 39"/>
                <a:gd name="T45" fmla="*/ 1 h 36"/>
                <a:gd name="T46" fmla="*/ 15 w 39"/>
                <a:gd name="T47" fmla="*/ 0 h 36"/>
                <a:gd name="T48" fmla="*/ 20 w 39"/>
                <a:gd name="T49" fmla="*/ 0 h 36"/>
                <a:gd name="T50" fmla="*/ 23 w 39"/>
                <a:gd name="T51" fmla="*/ 0 h 36"/>
                <a:gd name="T52" fmla="*/ 26 w 39"/>
                <a:gd name="T53" fmla="*/ 1 h 36"/>
                <a:gd name="T54" fmla="*/ 29 w 39"/>
                <a:gd name="T55" fmla="*/ 3 h 36"/>
                <a:gd name="T56" fmla="*/ 32 w 39"/>
                <a:gd name="T57" fmla="*/ 6 h 36"/>
                <a:gd name="T58" fmla="*/ 36 w 39"/>
                <a:gd name="T59" fmla="*/ 7 h 36"/>
                <a:gd name="T60" fmla="*/ 37 w 39"/>
                <a:gd name="T61" fmla="*/ 12 h 36"/>
                <a:gd name="T62" fmla="*/ 39 w 39"/>
                <a:gd name="T63" fmla="*/ 14 h 36"/>
                <a:gd name="T64" fmla="*/ 39 w 39"/>
                <a:gd name="T65" fmla="*/ 1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36">
                  <a:moveTo>
                    <a:pt x="39" y="17"/>
                  </a:moveTo>
                  <a:lnTo>
                    <a:pt x="39" y="22"/>
                  </a:lnTo>
                  <a:lnTo>
                    <a:pt x="37" y="25"/>
                  </a:lnTo>
                  <a:lnTo>
                    <a:pt x="36"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7"/>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6" y="7"/>
                  </a:lnTo>
                  <a:lnTo>
                    <a:pt x="37" y="12"/>
                  </a:lnTo>
                  <a:lnTo>
                    <a:pt x="39" y="14"/>
                  </a:lnTo>
                  <a:lnTo>
                    <a:pt x="39" y="17"/>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2" name="Freeform 118">
              <a:extLst>
                <a:ext uri="{FF2B5EF4-FFF2-40B4-BE49-F238E27FC236}">
                  <a16:creationId xmlns:a16="http://schemas.microsoft.com/office/drawing/2014/main" id="{978550E1-A64B-44EB-A249-42FDD058BE2C}"/>
                </a:ext>
              </a:extLst>
            </p:cNvPr>
            <p:cNvSpPr>
              <a:spLocks/>
            </p:cNvSpPr>
            <p:nvPr/>
          </p:nvSpPr>
          <p:spPr bwMode="auto">
            <a:xfrm>
              <a:off x="3405187" y="5079798"/>
              <a:ext cx="91440" cy="91440"/>
            </a:xfrm>
            <a:custGeom>
              <a:avLst/>
              <a:gdLst>
                <a:gd name="T0" fmla="*/ 39 w 39"/>
                <a:gd name="T1" fmla="*/ 17 h 36"/>
                <a:gd name="T2" fmla="*/ 37 w 39"/>
                <a:gd name="T3" fmla="*/ 22 h 36"/>
                <a:gd name="T4" fmla="*/ 37 w 39"/>
                <a:gd name="T5" fmla="*/ 25 h 36"/>
                <a:gd name="T6" fmla="*/ 36 w 39"/>
                <a:gd name="T7" fmla="*/ 28 h 36"/>
                <a:gd name="T8" fmla="*/ 33 w 39"/>
                <a:gd name="T9" fmla="*/ 31 h 36"/>
                <a:gd name="T10" fmla="*/ 30 w 39"/>
                <a:gd name="T11" fmla="*/ 34 h 36"/>
                <a:gd name="T12" fmla="*/ 27 w 39"/>
                <a:gd name="T13" fmla="*/ 35 h 36"/>
                <a:gd name="T14" fmla="*/ 23 w 39"/>
                <a:gd name="T15" fmla="*/ 36 h 36"/>
                <a:gd name="T16" fmla="*/ 19 w 39"/>
                <a:gd name="T17" fmla="*/ 36 h 36"/>
                <a:gd name="T18" fmla="*/ 16 w 39"/>
                <a:gd name="T19" fmla="*/ 36 h 36"/>
                <a:gd name="T20" fmla="*/ 11 w 39"/>
                <a:gd name="T21" fmla="*/ 35 h 36"/>
                <a:gd name="T22" fmla="*/ 8 w 39"/>
                <a:gd name="T23" fmla="*/ 34 h 36"/>
                <a:gd name="T24" fmla="*/ 5 w 39"/>
                <a:gd name="T25" fmla="*/ 31 h 36"/>
                <a:gd name="T26" fmla="*/ 3 w 39"/>
                <a:gd name="T27" fmla="*/ 28 h 36"/>
                <a:gd name="T28" fmla="*/ 2 w 39"/>
                <a:gd name="T29" fmla="*/ 25 h 36"/>
                <a:gd name="T30" fmla="*/ 0 w 39"/>
                <a:gd name="T31" fmla="*/ 22 h 36"/>
                <a:gd name="T32" fmla="*/ 0 w 39"/>
                <a:gd name="T33" fmla="*/ 17 h 36"/>
                <a:gd name="T34" fmla="*/ 0 w 39"/>
                <a:gd name="T35" fmla="*/ 14 h 36"/>
                <a:gd name="T36" fmla="*/ 2 w 39"/>
                <a:gd name="T37" fmla="*/ 12 h 36"/>
                <a:gd name="T38" fmla="*/ 3 w 39"/>
                <a:gd name="T39" fmla="*/ 7 h 36"/>
                <a:gd name="T40" fmla="*/ 5 w 39"/>
                <a:gd name="T41" fmla="*/ 6 h 36"/>
                <a:gd name="T42" fmla="*/ 8 w 39"/>
                <a:gd name="T43" fmla="*/ 3 h 36"/>
                <a:gd name="T44" fmla="*/ 11 w 39"/>
                <a:gd name="T45" fmla="*/ 1 h 36"/>
                <a:gd name="T46" fmla="*/ 16 w 39"/>
                <a:gd name="T47" fmla="*/ 0 h 36"/>
                <a:gd name="T48" fmla="*/ 19 w 39"/>
                <a:gd name="T49" fmla="*/ 0 h 36"/>
                <a:gd name="T50" fmla="*/ 23 w 39"/>
                <a:gd name="T51" fmla="*/ 0 h 36"/>
                <a:gd name="T52" fmla="*/ 27 w 39"/>
                <a:gd name="T53" fmla="*/ 1 h 36"/>
                <a:gd name="T54" fmla="*/ 30 w 39"/>
                <a:gd name="T55" fmla="*/ 3 h 36"/>
                <a:gd name="T56" fmla="*/ 33 w 39"/>
                <a:gd name="T57" fmla="*/ 6 h 36"/>
                <a:gd name="T58" fmla="*/ 36 w 39"/>
                <a:gd name="T59" fmla="*/ 7 h 36"/>
                <a:gd name="T60" fmla="*/ 37 w 39"/>
                <a:gd name="T61" fmla="*/ 12 h 36"/>
                <a:gd name="T62" fmla="*/ 37 w 39"/>
                <a:gd name="T63" fmla="*/ 14 h 36"/>
                <a:gd name="T64" fmla="*/ 39 w 39"/>
                <a:gd name="T65" fmla="*/ 1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36">
                  <a:moveTo>
                    <a:pt x="39" y="17"/>
                  </a:moveTo>
                  <a:lnTo>
                    <a:pt x="37" y="22"/>
                  </a:lnTo>
                  <a:lnTo>
                    <a:pt x="37" y="25"/>
                  </a:lnTo>
                  <a:lnTo>
                    <a:pt x="36" y="28"/>
                  </a:lnTo>
                  <a:lnTo>
                    <a:pt x="33" y="31"/>
                  </a:lnTo>
                  <a:lnTo>
                    <a:pt x="30" y="34"/>
                  </a:lnTo>
                  <a:lnTo>
                    <a:pt x="27" y="35"/>
                  </a:lnTo>
                  <a:lnTo>
                    <a:pt x="23" y="36"/>
                  </a:lnTo>
                  <a:lnTo>
                    <a:pt x="19" y="36"/>
                  </a:lnTo>
                  <a:lnTo>
                    <a:pt x="16" y="36"/>
                  </a:lnTo>
                  <a:lnTo>
                    <a:pt x="11" y="35"/>
                  </a:lnTo>
                  <a:lnTo>
                    <a:pt x="8" y="34"/>
                  </a:lnTo>
                  <a:lnTo>
                    <a:pt x="5" y="31"/>
                  </a:lnTo>
                  <a:lnTo>
                    <a:pt x="3" y="28"/>
                  </a:lnTo>
                  <a:lnTo>
                    <a:pt x="2" y="25"/>
                  </a:lnTo>
                  <a:lnTo>
                    <a:pt x="0" y="22"/>
                  </a:lnTo>
                  <a:lnTo>
                    <a:pt x="0" y="17"/>
                  </a:lnTo>
                  <a:lnTo>
                    <a:pt x="0" y="14"/>
                  </a:lnTo>
                  <a:lnTo>
                    <a:pt x="2" y="12"/>
                  </a:lnTo>
                  <a:lnTo>
                    <a:pt x="3" y="7"/>
                  </a:lnTo>
                  <a:lnTo>
                    <a:pt x="5" y="6"/>
                  </a:lnTo>
                  <a:lnTo>
                    <a:pt x="8" y="3"/>
                  </a:lnTo>
                  <a:lnTo>
                    <a:pt x="11" y="1"/>
                  </a:lnTo>
                  <a:lnTo>
                    <a:pt x="16" y="0"/>
                  </a:lnTo>
                  <a:lnTo>
                    <a:pt x="19" y="0"/>
                  </a:lnTo>
                  <a:lnTo>
                    <a:pt x="23" y="0"/>
                  </a:lnTo>
                  <a:lnTo>
                    <a:pt x="27" y="1"/>
                  </a:lnTo>
                  <a:lnTo>
                    <a:pt x="30" y="3"/>
                  </a:lnTo>
                  <a:lnTo>
                    <a:pt x="33" y="6"/>
                  </a:lnTo>
                  <a:lnTo>
                    <a:pt x="36" y="7"/>
                  </a:lnTo>
                  <a:lnTo>
                    <a:pt x="37" y="12"/>
                  </a:lnTo>
                  <a:lnTo>
                    <a:pt x="37" y="14"/>
                  </a:lnTo>
                  <a:lnTo>
                    <a:pt x="39" y="17"/>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3" name="Freeform 120">
              <a:extLst>
                <a:ext uri="{FF2B5EF4-FFF2-40B4-BE49-F238E27FC236}">
                  <a16:creationId xmlns:a16="http://schemas.microsoft.com/office/drawing/2014/main" id="{7569557E-106A-4F77-B8E7-C79C07E642E7}"/>
                </a:ext>
              </a:extLst>
            </p:cNvPr>
            <p:cNvSpPr>
              <a:spLocks/>
            </p:cNvSpPr>
            <p:nvPr/>
          </p:nvSpPr>
          <p:spPr bwMode="auto">
            <a:xfrm>
              <a:off x="3689350" y="4851198"/>
              <a:ext cx="91440" cy="91440"/>
            </a:xfrm>
            <a:custGeom>
              <a:avLst/>
              <a:gdLst>
                <a:gd name="T0" fmla="*/ 39 w 39"/>
                <a:gd name="T1" fmla="*/ 18 h 37"/>
                <a:gd name="T2" fmla="*/ 39 w 39"/>
                <a:gd name="T3" fmla="*/ 22 h 37"/>
                <a:gd name="T4" fmla="*/ 37 w 39"/>
                <a:gd name="T5" fmla="*/ 25 h 37"/>
                <a:gd name="T6" fmla="*/ 36 w 39"/>
                <a:gd name="T7" fmla="*/ 28 h 37"/>
                <a:gd name="T8" fmla="*/ 34 w 39"/>
                <a:gd name="T9" fmla="*/ 31 h 37"/>
                <a:gd name="T10" fmla="*/ 31 w 39"/>
                <a:gd name="T11" fmla="*/ 34 h 37"/>
                <a:gd name="T12" fmla="*/ 28 w 39"/>
                <a:gd name="T13" fmla="*/ 35 h 37"/>
                <a:gd name="T14" fmla="*/ 23 w 39"/>
                <a:gd name="T15" fmla="*/ 37 h 37"/>
                <a:gd name="T16" fmla="*/ 20 w 39"/>
                <a:gd name="T17" fmla="*/ 37 h 37"/>
                <a:gd name="T18" fmla="*/ 15 w 39"/>
                <a:gd name="T19" fmla="*/ 37 h 37"/>
                <a:gd name="T20" fmla="*/ 12 w 39"/>
                <a:gd name="T21" fmla="*/ 35 h 37"/>
                <a:gd name="T22" fmla="*/ 9 w 39"/>
                <a:gd name="T23" fmla="*/ 34 h 37"/>
                <a:gd name="T24" fmla="*/ 6 w 39"/>
                <a:gd name="T25" fmla="*/ 31 h 37"/>
                <a:gd name="T26" fmla="*/ 3 w 39"/>
                <a:gd name="T27" fmla="*/ 28 h 37"/>
                <a:gd name="T28" fmla="*/ 1 w 39"/>
                <a:gd name="T29" fmla="*/ 25 h 37"/>
                <a:gd name="T30" fmla="*/ 1 w 39"/>
                <a:gd name="T31" fmla="*/ 22 h 37"/>
                <a:gd name="T32" fmla="*/ 0 w 39"/>
                <a:gd name="T33" fmla="*/ 18 h 37"/>
                <a:gd name="T34" fmla="*/ 1 w 39"/>
                <a:gd name="T35" fmla="*/ 15 h 37"/>
                <a:gd name="T36" fmla="*/ 1 w 39"/>
                <a:gd name="T37" fmla="*/ 10 h 37"/>
                <a:gd name="T38" fmla="*/ 3 w 39"/>
                <a:gd name="T39" fmla="*/ 7 h 37"/>
                <a:gd name="T40" fmla="*/ 6 w 39"/>
                <a:gd name="T41" fmla="*/ 4 h 37"/>
                <a:gd name="T42" fmla="*/ 9 w 39"/>
                <a:gd name="T43" fmla="*/ 3 h 37"/>
                <a:gd name="T44" fmla="*/ 12 w 39"/>
                <a:gd name="T45" fmla="*/ 1 h 37"/>
                <a:gd name="T46" fmla="*/ 15 w 39"/>
                <a:gd name="T47" fmla="*/ 0 h 37"/>
                <a:gd name="T48" fmla="*/ 20 w 39"/>
                <a:gd name="T49" fmla="*/ 0 h 37"/>
                <a:gd name="T50" fmla="*/ 23 w 39"/>
                <a:gd name="T51" fmla="*/ 0 h 37"/>
                <a:gd name="T52" fmla="*/ 28 w 39"/>
                <a:gd name="T53" fmla="*/ 1 h 37"/>
                <a:gd name="T54" fmla="*/ 31 w 39"/>
                <a:gd name="T55" fmla="*/ 3 h 37"/>
                <a:gd name="T56" fmla="*/ 34 w 39"/>
                <a:gd name="T57" fmla="*/ 4 h 37"/>
                <a:gd name="T58" fmla="*/ 36 w 39"/>
                <a:gd name="T59" fmla="*/ 7 h 37"/>
                <a:gd name="T60" fmla="*/ 37 w 39"/>
                <a:gd name="T61" fmla="*/ 10 h 37"/>
                <a:gd name="T62" fmla="*/ 39 w 39"/>
                <a:gd name="T63" fmla="*/ 15 h 37"/>
                <a:gd name="T64" fmla="*/ 39 w 39"/>
                <a:gd name="T65" fmla="*/ 1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37">
                  <a:moveTo>
                    <a:pt x="39" y="18"/>
                  </a:moveTo>
                  <a:lnTo>
                    <a:pt x="39" y="22"/>
                  </a:lnTo>
                  <a:lnTo>
                    <a:pt x="37" y="25"/>
                  </a:lnTo>
                  <a:lnTo>
                    <a:pt x="36" y="28"/>
                  </a:lnTo>
                  <a:lnTo>
                    <a:pt x="34" y="31"/>
                  </a:lnTo>
                  <a:lnTo>
                    <a:pt x="31" y="34"/>
                  </a:lnTo>
                  <a:lnTo>
                    <a:pt x="28" y="35"/>
                  </a:lnTo>
                  <a:lnTo>
                    <a:pt x="23" y="37"/>
                  </a:lnTo>
                  <a:lnTo>
                    <a:pt x="20" y="37"/>
                  </a:lnTo>
                  <a:lnTo>
                    <a:pt x="15" y="37"/>
                  </a:lnTo>
                  <a:lnTo>
                    <a:pt x="12" y="35"/>
                  </a:lnTo>
                  <a:lnTo>
                    <a:pt x="9" y="34"/>
                  </a:lnTo>
                  <a:lnTo>
                    <a:pt x="6" y="31"/>
                  </a:lnTo>
                  <a:lnTo>
                    <a:pt x="3" y="28"/>
                  </a:lnTo>
                  <a:lnTo>
                    <a:pt x="1" y="25"/>
                  </a:lnTo>
                  <a:lnTo>
                    <a:pt x="1" y="22"/>
                  </a:lnTo>
                  <a:lnTo>
                    <a:pt x="0" y="18"/>
                  </a:lnTo>
                  <a:lnTo>
                    <a:pt x="1" y="15"/>
                  </a:lnTo>
                  <a:lnTo>
                    <a:pt x="1" y="10"/>
                  </a:lnTo>
                  <a:lnTo>
                    <a:pt x="3" y="7"/>
                  </a:lnTo>
                  <a:lnTo>
                    <a:pt x="6" y="4"/>
                  </a:lnTo>
                  <a:lnTo>
                    <a:pt x="9" y="3"/>
                  </a:lnTo>
                  <a:lnTo>
                    <a:pt x="12" y="1"/>
                  </a:lnTo>
                  <a:lnTo>
                    <a:pt x="15" y="0"/>
                  </a:lnTo>
                  <a:lnTo>
                    <a:pt x="20" y="0"/>
                  </a:lnTo>
                  <a:lnTo>
                    <a:pt x="23" y="0"/>
                  </a:lnTo>
                  <a:lnTo>
                    <a:pt x="28" y="1"/>
                  </a:lnTo>
                  <a:lnTo>
                    <a:pt x="31" y="3"/>
                  </a:lnTo>
                  <a:lnTo>
                    <a:pt x="34" y="4"/>
                  </a:lnTo>
                  <a:lnTo>
                    <a:pt x="36" y="7"/>
                  </a:lnTo>
                  <a:lnTo>
                    <a:pt x="37" y="10"/>
                  </a:lnTo>
                  <a:lnTo>
                    <a:pt x="39" y="15"/>
                  </a:lnTo>
                  <a:lnTo>
                    <a:pt x="39" y="18"/>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4" name="Freeform 122">
              <a:extLst>
                <a:ext uri="{FF2B5EF4-FFF2-40B4-BE49-F238E27FC236}">
                  <a16:creationId xmlns:a16="http://schemas.microsoft.com/office/drawing/2014/main" id="{57305A12-A8F9-4578-9DAD-2FA05D4D555D}"/>
                </a:ext>
              </a:extLst>
            </p:cNvPr>
            <p:cNvSpPr>
              <a:spLocks/>
            </p:cNvSpPr>
            <p:nvPr/>
          </p:nvSpPr>
          <p:spPr bwMode="auto">
            <a:xfrm>
              <a:off x="3975100" y="4587673"/>
              <a:ext cx="91440" cy="91440"/>
            </a:xfrm>
            <a:custGeom>
              <a:avLst/>
              <a:gdLst>
                <a:gd name="T0" fmla="*/ 39 w 39"/>
                <a:gd name="T1" fmla="*/ 18 h 37"/>
                <a:gd name="T2" fmla="*/ 39 w 39"/>
                <a:gd name="T3" fmla="*/ 22 h 37"/>
                <a:gd name="T4" fmla="*/ 37 w 39"/>
                <a:gd name="T5" fmla="*/ 25 h 37"/>
                <a:gd name="T6" fmla="*/ 36 w 39"/>
                <a:gd name="T7" fmla="*/ 28 h 37"/>
                <a:gd name="T8" fmla="*/ 33 w 39"/>
                <a:gd name="T9" fmla="*/ 31 h 37"/>
                <a:gd name="T10" fmla="*/ 30 w 39"/>
                <a:gd name="T11" fmla="*/ 34 h 37"/>
                <a:gd name="T12" fmla="*/ 27 w 39"/>
                <a:gd name="T13" fmla="*/ 35 h 37"/>
                <a:gd name="T14" fmla="*/ 23 w 39"/>
                <a:gd name="T15" fmla="*/ 35 h 37"/>
                <a:gd name="T16" fmla="*/ 19 w 39"/>
                <a:gd name="T17" fmla="*/ 37 h 37"/>
                <a:gd name="T18" fmla="*/ 16 w 39"/>
                <a:gd name="T19" fmla="*/ 35 h 37"/>
                <a:gd name="T20" fmla="*/ 13 w 39"/>
                <a:gd name="T21" fmla="*/ 35 h 37"/>
                <a:gd name="T22" fmla="*/ 8 w 39"/>
                <a:gd name="T23" fmla="*/ 34 h 37"/>
                <a:gd name="T24" fmla="*/ 6 w 39"/>
                <a:gd name="T25" fmla="*/ 31 h 37"/>
                <a:gd name="T26" fmla="*/ 3 w 39"/>
                <a:gd name="T27" fmla="*/ 28 h 37"/>
                <a:gd name="T28" fmla="*/ 2 w 39"/>
                <a:gd name="T29" fmla="*/ 25 h 37"/>
                <a:gd name="T30" fmla="*/ 0 w 39"/>
                <a:gd name="T31" fmla="*/ 22 h 37"/>
                <a:gd name="T32" fmla="*/ 0 w 39"/>
                <a:gd name="T33" fmla="*/ 18 h 37"/>
                <a:gd name="T34" fmla="*/ 0 w 39"/>
                <a:gd name="T35" fmla="*/ 15 h 37"/>
                <a:gd name="T36" fmla="*/ 2 w 39"/>
                <a:gd name="T37" fmla="*/ 10 h 37"/>
                <a:gd name="T38" fmla="*/ 3 w 39"/>
                <a:gd name="T39" fmla="*/ 8 h 37"/>
                <a:gd name="T40" fmla="*/ 6 w 39"/>
                <a:gd name="T41" fmla="*/ 5 h 37"/>
                <a:gd name="T42" fmla="*/ 8 w 39"/>
                <a:gd name="T43" fmla="*/ 3 h 37"/>
                <a:gd name="T44" fmla="*/ 13 w 39"/>
                <a:gd name="T45" fmla="*/ 2 h 37"/>
                <a:gd name="T46" fmla="*/ 16 w 39"/>
                <a:gd name="T47" fmla="*/ 0 h 37"/>
                <a:gd name="T48" fmla="*/ 19 w 39"/>
                <a:gd name="T49" fmla="*/ 0 h 37"/>
                <a:gd name="T50" fmla="*/ 23 w 39"/>
                <a:gd name="T51" fmla="*/ 0 h 37"/>
                <a:gd name="T52" fmla="*/ 27 w 39"/>
                <a:gd name="T53" fmla="*/ 2 h 37"/>
                <a:gd name="T54" fmla="*/ 30 w 39"/>
                <a:gd name="T55" fmla="*/ 3 h 37"/>
                <a:gd name="T56" fmla="*/ 33 w 39"/>
                <a:gd name="T57" fmla="*/ 5 h 37"/>
                <a:gd name="T58" fmla="*/ 36 w 39"/>
                <a:gd name="T59" fmla="*/ 8 h 37"/>
                <a:gd name="T60" fmla="*/ 37 w 39"/>
                <a:gd name="T61" fmla="*/ 10 h 37"/>
                <a:gd name="T62" fmla="*/ 39 w 39"/>
                <a:gd name="T63" fmla="*/ 15 h 37"/>
                <a:gd name="T64" fmla="*/ 39 w 39"/>
                <a:gd name="T65" fmla="*/ 1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37">
                  <a:moveTo>
                    <a:pt x="39" y="18"/>
                  </a:moveTo>
                  <a:lnTo>
                    <a:pt x="39" y="22"/>
                  </a:lnTo>
                  <a:lnTo>
                    <a:pt x="37" y="25"/>
                  </a:lnTo>
                  <a:lnTo>
                    <a:pt x="36" y="28"/>
                  </a:lnTo>
                  <a:lnTo>
                    <a:pt x="33" y="31"/>
                  </a:lnTo>
                  <a:lnTo>
                    <a:pt x="30" y="34"/>
                  </a:lnTo>
                  <a:lnTo>
                    <a:pt x="27" y="35"/>
                  </a:lnTo>
                  <a:lnTo>
                    <a:pt x="23" y="35"/>
                  </a:lnTo>
                  <a:lnTo>
                    <a:pt x="19" y="37"/>
                  </a:lnTo>
                  <a:lnTo>
                    <a:pt x="16" y="35"/>
                  </a:lnTo>
                  <a:lnTo>
                    <a:pt x="13" y="35"/>
                  </a:lnTo>
                  <a:lnTo>
                    <a:pt x="8" y="34"/>
                  </a:lnTo>
                  <a:lnTo>
                    <a:pt x="6" y="31"/>
                  </a:lnTo>
                  <a:lnTo>
                    <a:pt x="3" y="28"/>
                  </a:lnTo>
                  <a:lnTo>
                    <a:pt x="2" y="25"/>
                  </a:lnTo>
                  <a:lnTo>
                    <a:pt x="0" y="22"/>
                  </a:lnTo>
                  <a:lnTo>
                    <a:pt x="0" y="18"/>
                  </a:lnTo>
                  <a:lnTo>
                    <a:pt x="0" y="15"/>
                  </a:lnTo>
                  <a:lnTo>
                    <a:pt x="2" y="10"/>
                  </a:lnTo>
                  <a:lnTo>
                    <a:pt x="3" y="8"/>
                  </a:lnTo>
                  <a:lnTo>
                    <a:pt x="6" y="5"/>
                  </a:lnTo>
                  <a:lnTo>
                    <a:pt x="8" y="3"/>
                  </a:lnTo>
                  <a:lnTo>
                    <a:pt x="13" y="2"/>
                  </a:lnTo>
                  <a:lnTo>
                    <a:pt x="16" y="0"/>
                  </a:lnTo>
                  <a:lnTo>
                    <a:pt x="19" y="0"/>
                  </a:lnTo>
                  <a:lnTo>
                    <a:pt x="23" y="0"/>
                  </a:lnTo>
                  <a:lnTo>
                    <a:pt x="27" y="2"/>
                  </a:lnTo>
                  <a:lnTo>
                    <a:pt x="30" y="3"/>
                  </a:lnTo>
                  <a:lnTo>
                    <a:pt x="33" y="5"/>
                  </a:lnTo>
                  <a:lnTo>
                    <a:pt x="36" y="8"/>
                  </a:lnTo>
                  <a:lnTo>
                    <a:pt x="37" y="10"/>
                  </a:lnTo>
                  <a:lnTo>
                    <a:pt x="39" y="15"/>
                  </a:lnTo>
                  <a:lnTo>
                    <a:pt x="39" y="18"/>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5" name="Freeform 124">
              <a:extLst>
                <a:ext uri="{FF2B5EF4-FFF2-40B4-BE49-F238E27FC236}">
                  <a16:creationId xmlns:a16="http://schemas.microsoft.com/office/drawing/2014/main" id="{994F399B-E113-442A-B196-FA1BA4FD748A}"/>
                </a:ext>
              </a:extLst>
            </p:cNvPr>
            <p:cNvSpPr>
              <a:spLocks/>
            </p:cNvSpPr>
            <p:nvPr/>
          </p:nvSpPr>
          <p:spPr bwMode="auto">
            <a:xfrm>
              <a:off x="4260850" y="4378123"/>
              <a:ext cx="91440" cy="91440"/>
            </a:xfrm>
            <a:custGeom>
              <a:avLst/>
              <a:gdLst>
                <a:gd name="T0" fmla="*/ 39 w 39"/>
                <a:gd name="T1" fmla="*/ 18 h 37"/>
                <a:gd name="T2" fmla="*/ 38 w 39"/>
                <a:gd name="T3" fmla="*/ 22 h 37"/>
                <a:gd name="T4" fmla="*/ 38 w 39"/>
                <a:gd name="T5" fmla="*/ 25 h 37"/>
                <a:gd name="T6" fmla="*/ 35 w 39"/>
                <a:gd name="T7" fmla="*/ 28 h 37"/>
                <a:gd name="T8" fmla="*/ 33 w 39"/>
                <a:gd name="T9" fmla="*/ 31 h 37"/>
                <a:gd name="T10" fmla="*/ 30 w 39"/>
                <a:gd name="T11" fmla="*/ 34 h 37"/>
                <a:gd name="T12" fmla="*/ 27 w 39"/>
                <a:gd name="T13" fmla="*/ 35 h 37"/>
                <a:gd name="T14" fmla="*/ 24 w 39"/>
                <a:gd name="T15" fmla="*/ 35 h 37"/>
                <a:gd name="T16" fmla="*/ 19 w 39"/>
                <a:gd name="T17" fmla="*/ 37 h 37"/>
                <a:gd name="T18" fmla="*/ 14 w 39"/>
                <a:gd name="T19" fmla="*/ 35 h 37"/>
                <a:gd name="T20" fmla="*/ 11 w 39"/>
                <a:gd name="T21" fmla="*/ 35 h 37"/>
                <a:gd name="T22" fmla="*/ 8 w 39"/>
                <a:gd name="T23" fmla="*/ 34 h 37"/>
                <a:gd name="T24" fmla="*/ 5 w 39"/>
                <a:gd name="T25" fmla="*/ 31 h 37"/>
                <a:gd name="T26" fmla="*/ 4 w 39"/>
                <a:gd name="T27" fmla="*/ 28 h 37"/>
                <a:gd name="T28" fmla="*/ 2 w 39"/>
                <a:gd name="T29" fmla="*/ 25 h 37"/>
                <a:gd name="T30" fmla="*/ 0 w 39"/>
                <a:gd name="T31" fmla="*/ 22 h 37"/>
                <a:gd name="T32" fmla="*/ 0 w 39"/>
                <a:gd name="T33" fmla="*/ 18 h 37"/>
                <a:gd name="T34" fmla="*/ 0 w 39"/>
                <a:gd name="T35" fmla="*/ 15 h 37"/>
                <a:gd name="T36" fmla="*/ 2 w 39"/>
                <a:gd name="T37" fmla="*/ 10 h 37"/>
                <a:gd name="T38" fmla="*/ 4 w 39"/>
                <a:gd name="T39" fmla="*/ 7 h 37"/>
                <a:gd name="T40" fmla="*/ 5 w 39"/>
                <a:gd name="T41" fmla="*/ 5 h 37"/>
                <a:gd name="T42" fmla="*/ 8 w 39"/>
                <a:gd name="T43" fmla="*/ 3 h 37"/>
                <a:gd name="T44" fmla="*/ 11 w 39"/>
                <a:gd name="T45" fmla="*/ 2 h 37"/>
                <a:gd name="T46" fmla="*/ 14 w 39"/>
                <a:gd name="T47" fmla="*/ 0 h 37"/>
                <a:gd name="T48" fmla="*/ 19 w 39"/>
                <a:gd name="T49" fmla="*/ 0 h 37"/>
                <a:gd name="T50" fmla="*/ 24 w 39"/>
                <a:gd name="T51" fmla="*/ 0 h 37"/>
                <a:gd name="T52" fmla="*/ 27 w 39"/>
                <a:gd name="T53" fmla="*/ 2 h 37"/>
                <a:gd name="T54" fmla="*/ 30 w 39"/>
                <a:gd name="T55" fmla="*/ 3 h 37"/>
                <a:gd name="T56" fmla="*/ 33 w 39"/>
                <a:gd name="T57" fmla="*/ 5 h 37"/>
                <a:gd name="T58" fmla="*/ 35 w 39"/>
                <a:gd name="T59" fmla="*/ 7 h 37"/>
                <a:gd name="T60" fmla="*/ 38 w 39"/>
                <a:gd name="T61" fmla="*/ 10 h 37"/>
                <a:gd name="T62" fmla="*/ 38 w 39"/>
                <a:gd name="T63" fmla="*/ 15 h 37"/>
                <a:gd name="T64" fmla="*/ 39 w 39"/>
                <a:gd name="T65" fmla="*/ 1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37">
                  <a:moveTo>
                    <a:pt x="39" y="18"/>
                  </a:moveTo>
                  <a:lnTo>
                    <a:pt x="38" y="22"/>
                  </a:lnTo>
                  <a:lnTo>
                    <a:pt x="38" y="25"/>
                  </a:lnTo>
                  <a:lnTo>
                    <a:pt x="35" y="28"/>
                  </a:lnTo>
                  <a:lnTo>
                    <a:pt x="33" y="31"/>
                  </a:lnTo>
                  <a:lnTo>
                    <a:pt x="30" y="34"/>
                  </a:lnTo>
                  <a:lnTo>
                    <a:pt x="27" y="35"/>
                  </a:lnTo>
                  <a:lnTo>
                    <a:pt x="24" y="35"/>
                  </a:lnTo>
                  <a:lnTo>
                    <a:pt x="19" y="37"/>
                  </a:lnTo>
                  <a:lnTo>
                    <a:pt x="14" y="35"/>
                  </a:lnTo>
                  <a:lnTo>
                    <a:pt x="11" y="35"/>
                  </a:lnTo>
                  <a:lnTo>
                    <a:pt x="8" y="34"/>
                  </a:lnTo>
                  <a:lnTo>
                    <a:pt x="5" y="31"/>
                  </a:lnTo>
                  <a:lnTo>
                    <a:pt x="4" y="28"/>
                  </a:lnTo>
                  <a:lnTo>
                    <a:pt x="2" y="25"/>
                  </a:lnTo>
                  <a:lnTo>
                    <a:pt x="0" y="22"/>
                  </a:lnTo>
                  <a:lnTo>
                    <a:pt x="0" y="18"/>
                  </a:lnTo>
                  <a:lnTo>
                    <a:pt x="0" y="15"/>
                  </a:lnTo>
                  <a:lnTo>
                    <a:pt x="2" y="10"/>
                  </a:lnTo>
                  <a:lnTo>
                    <a:pt x="4" y="7"/>
                  </a:lnTo>
                  <a:lnTo>
                    <a:pt x="5" y="5"/>
                  </a:lnTo>
                  <a:lnTo>
                    <a:pt x="8" y="3"/>
                  </a:lnTo>
                  <a:lnTo>
                    <a:pt x="11" y="2"/>
                  </a:lnTo>
                  <a:lnTo>
                    <a:pt x="14" y="0"/>
                  </a:lnTo>
                  <a:lnTo>
                    <a:pt x="19" y="0"/>
                  </a:lnTo>
                  <a:lnTo>
                    <a:pt x="24" y="0"/>
                  </a:lnTo>
                  <a:lnTo>
                    <a:pt x="27" y="2"/>
                  </a:lnTo>
                  <a:lnTo>
                    <a:pt x="30" y="3"/>
                  </a:lnTo>
                  <a:lnTo>
                    <a:pt x="33" y="5"/>
                  </a:lnTo>
                  <a:lnTo>
                    <a:pt x="35" y="7"/>
                  </a:lnTo>
                  <a:lnTo>
                    <a:pt x="38" y="10"/>
                  </a:lnTo>
                  <a:lnTo>
                    <a:pt x="38" y="15"/>
                  </a:lnTo>
                  <a:lnTo>
                    <a:pt x="39" y="18"/>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6" name="Freeform 126">
              <a:extLst>
                <a:ext uri="{FF2B5EF4-FFF2-40B4-BE49-F238E27FC236}">
                  <a16:creationId xmlns:a16="http://schemas.microsoft.com/office/drawing/2014/main" id="{302487CE-BFE8-4807-9AEF-BE745ECAF99E}"/>
                </a:ext>
              </a:extLst>
            </p:cNvPr>
            <p:cNvSpPr>
              <a:spLocks/>
            </p:cNvSpPr>
            <p:nvPr/>
          </p:nvSpPr>
          <p:spPr bwMode="auto">
            <a:xfrm>
              <a:off x="4545012" y="4341610"/>
              <a:ext cx="91440" cy="91440"/>
            </a:xfrm>
            <a:custGeom>
              <a:avLst/>
              <a:gdLst>
                <a:gd name="T0" fmla="*/ 39 w 39"/>
                <a:gd name="T1" fmla="*/ 19 h 36"/>
                <a:gd name="T2" fmla="*/ 39 w 39"/>
                <a:gd name="T3" fmla="*/ 22 h 36"/>
                <a:gd name="T4" fmla="*/ 37 w 39"/>
                <a:gd name="T5" fmla="*/ 25 h 36"/>
                <a:gd name="T6" fmla="*/ 36 w 39"/>
                <a:gd name="T7" fmla="*/ 29 h 36"/>
                <a:gd name="T8" fmla="*/ 33 w 39"/>
                <a:gd name="T9" fmla="*/ 30 h 36"/>
                <a:gd name="T10" fmla="*/ 31 w 39"/>
                <a:gd name="T11" fmla="*/ 33 h 36"/>
                <a:gd name="T12" fmla="*/ 27 w 39"/>
                <a:gd name="T13" fmla="*/ 35 h 36"/>
                <a:gd name="T14" fmla="*/ 23 w 39"/>
                <a:gd name="T15" fmla="*/ 36 h 36"/>
                <a:gd name="T16" fmla="*/ 20 w 39"/>
                <a:gd name="T17" fmla="*/ 36 h 36"/>
                <a:gd name="T18" fmla="*/ 16 w 39"/>
                <a:gd name="T19" fmla="*/ 36 h 36"/>
                <a:gd name="T20" fmla="*/ 13 w 39"/>
                <a:gd name="T21" fmla="*/ 35 h 36"/>
                <a:gd name="T22" fmla="*/ 10 w 39"/>
                <a:gd name="T23" fmla="*/ 33 h 36"/>
                <a:gd name="T24" fmla="*/ 6 w 39"/>
                <a:gd name="T25" fmla="*/ 30 h 36"/>
                <a:gd name="T26" fmla="*/ 3 w 39"/>
                <a:gd name="T27" fmla="*/ 29 h 36"/>
                <a:gd name="T28" fmla="*/ 2 w 39"/>
                <a:gd name="T29" fmla="*/ 25 h 36"/>
                <a:gd name="T30" fmla="*/ 0 w 39"/>
                <a:gd name="T31" fmla="*/ 22 h 36"/>
                <a:gd name="T32" fmla="*/ 0 w 39"/>
                <a:gd name="T33" fmla="*/ 19 h 36"/>
                <a:gd name="T34" fmla="*/ 0 w 39"/>
                <a:gd name="T35" fmla="*/ 14 h 36"/>
                <a:gd name="T36" fmla="*/ 2 w 39"/>
                <a:gd name="T37" fmla="*/ 11 h 36"/>
                <a:gd name="T38" fmla="*/ 3 w 39"/>
                <a:gd name="T39" fmla="*/ 8 h 36"/>
                <a:gd name="T40" fmla="*/ 6 w 39"/>
                <a:gd name="T41" fmla="*/ 6 h 36"/>
                <a:gd name="T42" fmla="*/ 10 w 39"/>
                <a:gd name="T43" fmla="*/ 3 h 36"/>
                <a:gd name="T44" fmla="*/ 13 w 39"/>
                <a:gd name="T45" fmla="*/ 1 h 36"/>
                <a:gd name="T46" fmla="*/ 16 w 39"/>
                <a:gd name="T47" fmla="*/ 0 h 36"/>
                <a:gd name="T48" fmla="*/ 20 w 39"/>
                <a:gd name="T49" fmla="*/ 0 h 36"/>
                <a:gd name="T50" fmla="*/ 23 w 39"/>
                <a:gd name="T51" fmla="*/ 0 h 36"/>
                <a:gd name="T52" fmla="*/ 27 w 39"/>
                <a:gd name="T53" fmla="*/ 1 h 36"/>
                <a:gd name="T54" fmla="*/ 31 w 39"/>
                <a:gd name="T55" fmla="*/ 3 h 36"/>
                <a:gd name="T56" fmla="*/ 33 w 39"/>
                <a:gd name="T57" fmla="*/ 6 h 36"/>
                <a:gd name="T58" fmla="*/ 36 w 39"/>
                <a:gd name="T59" fmla="*/ 8 h 36"/>
                <a:gd name="T60" fmla="*/ 37 w 39"/>
                <a:gd name="T61" fmla="*/ 11 h 36"/>
                <a:gd name="T62" fmla="*/ 39 w 39"/>
                <a:gd name="T63" fmla="*/ 14 h 36"/>
                <a:gd name="T64" fmla="*/ 39 w 39"/>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36">
                  <a:moveTo>
                    <a:pt x="39" y="19"/>
                  </a:moveTo>
                  <a:lnTo>
                    <a:pt x="39" y="22"/>
                  </a:lnTo>
                  <a:lnTo>
                    <a:pt x="37" y="25"/>
                  </a:lnTo>
                  <a:lnTo>
                    <a:pt x="36" y="29"/>
                  </a:lnTo>
                  <a:lnTo>
                    <a:pt x="33" y="30"/>
                  </a:lnTo>
                  <a:lnTo>
                    <a:pt x="31" y="33"/>
                  </a:lnTo>
                  <a:lnTo>
                    <a:pt x="27" y="35"/>
                  </a:lnTo>
                  <a:lnTo>
                    <a:pt x="23" y="36"/>
                  </a:lnTo>
                  <a:lnTo>
                    <a:pt x="20" y="36"/>
                  </a:lnTo>
                  <a:lnTo>
                    <a:pt x="16" y="36"/>
                  </a:lnTo>
                  <a:lnTo>
                    <a:pt x="13" y="35"/>
                  </a:lnTo>
                  <a:lnTo>
                    <a:pt x="10" y="33"/>
                  </a:lnTo>
                  <a:lnTo>
                    <a:pt x="6" y="30"/>
                  </a:lnTo>
                  <a:lnTo>
                    <a:pt x="3" y="29"/>
                  </a:lnTo>
                  <a:lnTo>
                    <a:pt x="2" y="25"/>
                  </a:lnTo>
                  <a:lnTo>
                    <a:pt x="0" y="22"/>
                  </a:lnTo>
                  <a:lnTo>
                    <a:pt x="0" y="19"/>
                  </a:lnTo>
                  <a:lnTo>
                    <a:pt x="0" y="14"/>
                  </a:lnTo>
                  <a:lnTo>
                    <a:pt x="2" y="11"/>
                  </a:lnTo>
                  <a:lnTo>
                    <a:pt x="3" y="8"/>
                  </a:lnTo>
                  <a:lnTo>
                    <a:pt x="6" y="6"/>
                  </a:lnTo>
                  <a:lnTo>
                    <a:pt x="10" y="3"/>
                  </a:lnTo>
                  <a:lnTo>
                    <a:pt x="13" y="1"/>
                  </a:lnTo>
                  <a:lnTo>
                    <a:pt x="16" y="0"/>
                  </a:lnTo>
                  <a:lnTo>
                    <a:pt x="20" y="0"/>
                  </a:lnTo>
                  <a:lnTo>
                    <a:pt x="23" y="0"/>
                  </a:lnTo>
                  <a:lnTo>
                    <a:pt x="27" y="1"/>
                  </a:lnTo>
                  <a:lnTo>
                    <a:pt x="31" y="3"/>
                  </a:lnTo>
                  <a:lnTo>
                    <a:pt x="33" y="6"/>
                  </a:lnTo>
                  <a:lnTo>
                    <a:pt x="36" y="8"/>
                  </a:lnTo>
                  <a:lnTo>
                    <a:pt x="37" y="11"/>
                  </a:lnTo>
                  <a:lnTo>
                    <a:pt x="39" y="14"/>
                  </a:lnTo>
                  <a:lnTo>
                    <a:pt x="39"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7" name="Freeform 128">
              <a:extLst>
                <a:ext uri="{FF2B5EF4-FFF2-40B4-BE49-F238E27FC236}">
                  <a16:creationId xmlns:a16="http://schemas.microsoft.com/office/drawing/2014/main" id="{3133C5EF-7E3C-4E41-A8C0-FCD995CF1D01}"/>
                </a:ext>
              </a:extLst>
            </p:cNvPr>
            <p:cNvSpPr>
              <a:spLocks/>
            </p:cNvSpPr>
            <p:nvPr/>
          </p:nvSpPr>
          <p:spPr bwMode="auto">
            <a:xfrm>
              <a:off x="4830762" y="4271760"/>
              <a:ext cx="91440" cy="91440"/>
            </a:xfrm>
            <a:custGeom>
              <a:avLst/>
              <a:gdLst>
                <a:gd name="T0" fmla="*/ 39 w 39"/>
                <a:gd name="T1" fmla="*/ 19 h 36"/>
                <a:gd name="T2" fmla="*/ 39 w 39"/>
                <a:gd name="T3" fmla="*/ 22 h 36"/>
                <a:gd name="T4" fmla="*/ 38 w 39"/>
                <a:gd name="T5" fmla="*/ 25 h 36"/>
                <a:gd name="T6" fmla="*/ 36 w 39"/>
                <a:gd name="T7" fmla="*/ 29 h 36"/>
                <a:gd name="T8" fmla="*/ 33 w 39"/>
                <a:gd name="T9" fmla="*/ 30 h 36"/>
                <a:gd name="T10" fmla="*/ 30 w 39"/>
                <a:gd name="T11" fmla="*/ 33 h 36"/>
                <a:gd name="T12" fmla="*/ 27 w 39"/>
                <a:gd name="T13" fmla="*/ 35 h 36"/>
                <a:gd name="T14" fmla="*/ 24 w 39"/>
                <a:gd name="T15" fmla="*/ 36 h 36"/>
                <a:gd name="T16" fmla="*/ 19 w 39"/>
                <a:gd name="T17" fmla="*/ 36 h 36"/>
                <a:gd name="T18" fmla="*/ 16 w 39"/>
                <a:gd name="T19" fmla="*/ 36 h 36"/>
                <a:gd name="T20" fmla="*/ 11 w 39"/>
                <a:gd name="T21" fmla="*/ 35 h 36"/>
                <a:gd name="T22" fmla="*/ 8 w 39"/>
                <a:gd name="T23" fmla="*/ 33 h 36"/>
                <a:gd name="T24" fmla="*/ 5 w 39"/>
                <a:gd name="T25" fmla="*/ 30 h 36"/>
                <a:gd name="T26" fmla="*/ 4 w 39"/>
                <a:gd name="T27" fmla="*/ 29 h 36"/>
                <a:gd name="T28" fmla="*/ 2 w 39"/>
                <a:gd name="T29" fmla="*/ 25 h 36"/>
                <a:gd name="T30" fmla="*/ 0 w 39"/>
                <a:gd name="T31" fmla="*/ 22 h 36"/>
                <a:gd name="T32" fmla="*/ 0 w 39"/>
                <a:gd name="T33" fmla="*/ 19 h 36"/>
                <a:gd name="T34" fmla="*/ 0 w 39"/>
                <a:gd name="T35" fmla="*/ 14 h 36"/>
                <a:gd name="T36" fmla="*/ 2 w 39"/>
                <a:gd name="T37" fmla="*/ 11 h 36"/>
                <a:gd name="T38" fmla="*/ 4 w 39"/>
                <a:gd name="T39" fmla="*/ 8 h 36"/>
                <a:gd name="T40" fmla="*/ 5 w 39"/>
                <a:gd name="T41" fmla="*/ 5 h 36"/>
                <a:gd name="T42" fmla="*/ 8 w 39"/>
                <a:gd name="T43" fmla="*/ 3 h 36"/>
                <a:gd name="T44" fmla="*/ 11 w 39"/>
                <a:gd name="T45" fmla="*/ 1 h 36"/>
                <a:gd name="T46" fmla="*/ 16 w 39"/>
                <a:gd name="T47" fmla="*/ 0 h 36"/>
                <a:gd name="T48" fmla="*/ 19 w 39"/>
                <a:gd name="T49" fmla="*/ 0 h 36"/>
                <a:gd name="T50" fmla="*/ 24 w 39"/>
                <a:gd name="T51" fmla="*/ 0 h 36"/>
                <a:gd name="T52" fmla="*/ 27 w 39"/>
                <a:gd name="T53" fmla="*/ 1 h 36"/>
                <a:gd name="T54" fmla="*/ 30 w 39"/>
                <a:gd name="T55" fmla="*/ 3 h 36"/>
                <a:gd name="T56" fmla="*/ 33 w 39"/>
                <a:gd name="T57" fmla="*/ 5 h 36"/>
                <a:gd name="T58" fmla="*/ 36 w 39"/>
                <a:gd name="T59" fmla="*/ 8 h 36"/>
                <a:gd name="T60" fmla="*/ 38 w 39"/>
                <a:gd name="T61" fmla="*/ 11 h 36"/>
                <a:gd name="T62" fmla="*/ 39 w 39"/>
                <a:gd name="T63" fmla="*/ 14 h 36"/>
                <a:gd name="T64" fmla="*/ 39 w 39"/>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36">
                  <a:moveTo>
                    <a:pt x="39" y="19"/>
                  </a:moveTo>
                  <a:lnTo>
                    <a:pt x="39" y="22"/>
                  </a:lnTo>
                  <a:lnTo>
                    <a:pt x="38" y="25"/>
                  </a:lnTo>
                  <a:lnTo>
                    <a:pt x="36" y="29"/>
                  </a:lnTo>
                  <a:lnTo>
                    <a:pt x="33" y="30"/>
                  </a:lnTo>
                  <a:lnTo>
                    <a:pt x="30" y="33"/>
                  </a:lnTo>
                  <a:lnTo>
                    <a:pt x="27" y="35"/>
                  </a:lnTo>
                  <a:lnTo>
                    <a:pt x="24" y="36"/>
                  </a:lnTo>
                  <a:lnTo>
                    <a:pt x="19" y="36"/>
                  </a:lnTo>
                  <a:lnTo>
                    <a:pt x="16" y="36"/>
                  </a:lnTo>
                  <a:lnTo>
                    <a:pt x="11" y="35"/>
                  </a:lnTo>
                  <a:lnTo>
                    <a:pt x="8" y="33"/>
                  </a:lnTo>
                  <a:lnTo>
                    <a:pt x="5" y="30"/>
                  </a:lnTo>
                  <a:lnTo>
                    <a:pt x="4" y="29"/>
                  </a:lnTo>
                  <a:lnTo>
                    <a:pt x="2" y="25"/>
                  </a:lnTo>
                  <a:lnTo>
                    <a:pt x="0" y="22"/>
                  </a:lnTo>
                  <a:lnTo>
                    <a:pt x="0" y="19"/>
                  </a:lnTo>
                  <a:lnTo>
                    <a:pt x="0" y="14"/>
                  </a:lnTo>
                  <a:lnTo>
                    <a:pt x="2" y="11"/>
                  </a:lnTo>
                  <a:lnTo>
                    <a:pt x="4" y="8"/>
                  </a:lnTo>
                  <a:lnTo>
                    <a:pt x="5" y="5"/>
                  </a:lnTo>
                  <a:lnTo>
                    <a:pt x="8" y="3"/>
                  </a:lnTo>
                  <a:lnTo>
                    <a:pt x="11" y="1"/>
                  </a:lnTo>
                  <a:lnTo>
                    <a:pt x="16" y="0"/>
                  </a:lnTo>
                  <a:lnTo>
                    <a:pt x="19" y="0"/>
                  </a:lnTo>
                  <a:lnTo>
                    <a:pt x="24" y="0"/>
                  </a:lnTo>
                  <a:lnTo>
                    <a:pt x="27" y="1"/>
                  </a:lnTo>
                  <a:lnTo>
                    <a:pt x="30" y="3"/>
                  </a:lnTo>
                  <a:lnTo>
                    <a:pt x="33" y="5"/>
                  </a:lnTo>
                  <a:lnTo>
                    <a:pt x="36" y="8"/>
                  </a:lnTo>
                  <a:lnTo>
                    <a:pt x="38" y="11"/>
                  </a:lnTo>
                  <a:lnTo>
                    <a:pt x="39" y="14"/>
                  </a:lnTo>
                  <a:lnTo>
                    <a:pt x="39"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8" name="Freeform 130">
              <a:extLst>
                <a:ext uri="{FF2B5EF4-FFF2-40B4-BE49-F238E27FC236}">
                  <a16:creationId xmlns:a16="http://schemas.microsoft.com/office/drawing/2014/main" id="{28E7D1A8-A40E-42C4-983E-5CF0438EAD71}"/>
                </a:ext>
              </a:extLst>
            </p:cNvPr>
            <p:cNvSpPr>
              <a:spLocks/>
            </p:cNvSpPr>
            <p:nvPr/>
          </p:nvSpPr>
          <p:spPr bwMode="auto">
            <a:xfrm>
              <a:off x="5114925" y="4043160"/>
              <a:ext cx="91440" cy="91440"/>
            </a:xfrm>
            <a:custGeom>
              <a:avLst/>
              <a:gdLst>
                <a:gd name="T0" fmla="*/ 39 w 39"/>
                <a:gd name="T1" fmla="*/ 19 h 37"/>
                <a:gd name="T2" fmla="*/ 39 w 39"/>
                <a:gd name="T3" fmla="*/ 22 h 37"/>
                <a:gd name="T4" fmla="*/ 38 w 39"/>
                <a:gd name="T5" fmla="*/ 25 h 37"/>
                <a:gd name="T6" fmla="*/ 36 w 39"/>
                <a:gd name="T7" fmla="*/ 28 h 37"/>
                <a:gd name="T8" fmla="*/ 34 w 39"/>
                <a:gd name="T9" fmla="*/ 31 h 37"/>
                <a:gd name="T10" fmla="*/ 31 w 39"/>
                <a:gd name="T11" fmla="*/ 34 h 37"/>
                <a:gd name="T12" fmla="*/ 28 w 39"/>
                <a:gd name="T13" fmla="*/ 35 h 37"/>
                <a:gd name="T14" fmla="*/ 24 w 39"/>
                <a:gd name="T15" fmla="*/ 37 h 37"/>
                <a:gd name="T16" fmla="*/ 20 w 39"/>
                <a:gd name="T17" fmla="*/ 37 h 37"/>
                <a:gd name="T18" fmla="*/ 16 w 39"/>
                <a:gd name="T19" fmla="*/ 37 h 37"/>
                <a:gd name="T20" fmla="*/ 13 w 39"/>
                <a:gd name="T21" fmla="*/ 35 h 37"/>
                <a:gd name="T22" fmla="*/ 10 w 39"/>
                <a:gd name="T23" fmla="*/ 34 h 37"/>
                <a:gd name="T24" fmla="*/ 6 w 39"/>
                <a:gd name="T25" fmla="*/ 31 h 37"/>
                <a:gd name="T26" fmla="*/ 5 w 39"/>
                <a:gd name="T27" fmla="*/ 28 h 37"/>
                <a:gd name="T28" fmla="*/ 2 w 39"/>
                <a:gd name="T29" fmla="*/ 25 h 37"/>
                <a:gd name="T30" fmla="*/ 2 w 39"/>
                <a:gd name="T31" fmla="*/ 22 h 37"/>
                <a:gd name="T32" fmla="*/ 0 w 39"/>
                <a:gd name="T33" fmla="*/ 19 h 37"/>
                <a:gd name="T34" fmla="*/ 2 w 39"/>
                <a:gd name="T35" fmla="*/ 15 h 37"/>
                <a:gd name="T36" fmla="*/ 2 w 39"/>
                <a:gd name="T37" fmla="*/ 12 h 37"/>
                <a:gd name="T38" fmla="*/ 5 w 39"/>
                <a:gd name="T39" fmla="*/ 7 h 37"/>
                <a:gd name="T40" fmla="*/ 6 w 39"/>
                <a:gd name="T41" fmla="*/ 6 h 37"/>
                <a:gd name="T42" fmla="*/ 10 w 39"/>
                <a:gd name="T43" fmla="*/ 3 h 37"/>
                <a:gd name="T44" fmla="*/ 13 w 39"/>
                <a:gd name="T45" fmla="*/ 1 h 37"/>
                <a:gd name="T46" fmla="*/ 16 w 39"/>
                <a:gd name="T47" fmla="*/ 0 h 37"/>
                <a:gd name="T48" fmla="*/ 20 w 39"/>
                <a:gd name="T49" fmla="*/ 0 h 37"/>
                <a:gd name="T50" fmla="*/ 24 w 39"/>
                <a:gd name="T51" fmla="*/ 0 h 37"/>
                <a:gd name="T52" fmla="*/ 28 w 39"/>
                <a:gd name="T53" fmla="*/ 1 h 37"/>
                <a:gd name="T54" fmla="*/ 31 w 39"/>
                <a:gd name="T55" fmla="*/ 3 h 37"/>
                <a:gd name="T56" fmla="*/ 34 w 39"/>
                <a:gd name="T57" fmla="*/ 6 h 37"/>
                <a:gd name="T58" fmla="*/ 36 w 39"/>
                <a:gd name="T59" fmla="*/ 7 h 37"/>
                <a:gd name="T60" fmla="*/ 38 w 39"/>
                <a:gd name="T61" fmla="*/ 12 h 37"/>
                <a:gd name="T62" fmla="*/ 39 w 39"/>
                <a:gd name="T63" fmla="*/ 15 h 37"/>
                <a:gd name="T64" fmla="*/ 39 w 39"/>
                <a:gd name="T65"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37">
                  <a:moveTo>
                    <a:pt x="39" y="19"/>
                  </a:moveTo>
                  <a:lnTo>
                    <a:pt x="39" y="22"/>
                  </a:lnTo>
                  <a:lnTo>
                    <a:pt x="38" y="25"/>
                  </a:lnTo>
                  <a:lnTo>
                    <a:pt x="36" y="28"/>
                  </a:lnTo>
                  <a:lnTo>
                    <a:pt x="34" y="31"/>
                  </a:lnTo>
                  <a:lnTo>
                    <a:pt x="31" y="34"/>
                  </a:lnTo>
                  <a:lnTo>
                    <a:pt x="28" y="35"/>
                  </a:lnTo>
                  <a:lnTo>
                    <a:pt x="24" y="37"/>
                  </a:lnTo>
                  <a:lnTo>
                    <a:pt x="20" y="37"/>
                  </a:lnTo>
                  <a:lnTo>
                    <a:pt x="16" y="37"/>
                  </a:lnTo>
                  <a:lnTo>
                    <a:pt x="13" y="35"/>
                  </a:lnTo>
                  <a:lnTo>
                    <a:pt x="10" y="34"/>
                  </a:lnTo>
                  <a:lnTo>
                    <a:pt x="6" y="31"/>
                  </a:lnTo>
                  <a:lnTo>
                    <a:pt x="5" y="28"/>
                  </a:lnTo>
                  <a:lnTo>
                    <a:pt x="2" y="25"/>
                  </a:lnTo>
                  <a:lnTo>
                    <a:pt x="2" y="22"/>
                  </a:lnTo>
                  <a:lnTo>
                    <a:pt x="0" y="19"/>
                  </a:lnTo>
                  <a:lnTo>
                    <a:pt x="2" y="15"/>
                  </a:lnTo>
                  <a:lnTo>
                    <a:pt x="2" y="12"/>
                  </a:lnTo>
                  <a:lnTo>
                    <a:pt x="5" y="7"/>
                  </a:lnTo>
                  <a:lnTo>
                    <a:pt x="6" y="6"/>
                  </a:lnTo>
                  <a:lnTo>
                    <a:pt x="10" y="3"/>
                  </a:lnTo>
                  <a:lnTo>
                    <a:pt x="13" y="1"/>
                  </a:lnTo>
                  <a:lnTo>
                    <a:pt x="16" y="0"/>
                  </a:lnTo>
                  <a:lnTo>
                    <a:pt x="20" y="0"/>
                  </a:lnTo>
                  <a:lnTo>
                    <a:pt x="24" y="0"/>
                  </a:lnTo>
                  <a:lnTo>
                    <a:pt x="28" y="1"/>
                  </a:lnTo>
                  <a:lnTo>
                    <a:pt x="31" y="3"/>
                  </a:lnTo>
                  <a:lnTo>
                    <a:pt x="34" y="6"/>
                  </a:lnTo>
                  <a:lnTo>
                    <a:pt x="36" y="7"/>
                  </a:lnTo>
                  <a:lnTo>
                    <a:pt x="38" y="12"/>
                  </a:lnTo>
                  <a:lnTo>
                    <a:pt x="39" y="15"/>
                  </a:lnTo>
                  <a:lnTo>
                    <a:pt x="39"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9" name="Freeform 132">
              <a:extLst>
                <a:ext uri="{FF2B5EF4-FFF2-40B4-BE49-F238E27FC236}">
                  <a16:creationId xmlns:a16="http://schemas.microsoft.com/office/drawing/2014/main" id="{9671BD9B-CC61-4077-BC34-5FFBE4BC5ADA}"/>
                </a:ext>
              </a:extLst>
            </p:cNvPr>
            <p:cNvSpPr>
              <a:spLocks/>
            </p:cNvSpPr>
            <p:nvPr/>
          </p:nvSpPr>
          <p:spPr bwMode="auto">
            <a:xfrm>
              <a:off x="5402262" y="3938385"/>
              <a:ext cx="91440" cy="91440"/>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a:extLst>
              <a:ext uri="{FF2B5EF4-FFF2-40B4-BE49-F238E27FC236}">
                <a16:creationId xmlns:a16="http://schemas.microsoft.com/office/drawing/2014/main" id="{40C8B35C-8D38-7F41-9AAF-5FFD8E16A07A}"/>
              </a:ext>
            </a:extLst>
          </p:cNvPr>
          <p:cNvSpPr>
            <a:spLocks noGrp="1"/>
          </p:cNvSpPr>
          <p:nvPr>
            <p:ph type="title"/>
          </p:nvPr>
        </p:nvSpPr>
        <p:spPr>
          <a:xfrm>
            <a:off x="609758" y="238127"/>
            <a:ext cx="11131627" cy="1103313"/>
          </a:xfrm>
        </p:spPr>
        <p:txBody>
          <a:bodyPr/>
          <a:lstStyle/>
          <a:p>
            <a:r>
              <a:rPr lang="en-US" dirty="0"/>
              <a:t>Incidence of Acute HCV Is Increasing in the United States</a:t>
            </a:r>
          </a:p>
        </p:txBody>
      </p:sp>
      <p:sp>
        <p:nvSpPr>
          <p:cNvPr id="4" name="Content Placeholder 3">
            <a:extLst>
              <a:ext uri="{FF2B5EF4-FFF2-40B4-BE49-F238E27FC236}">
                <a16:creationId xmlns:a16="http://schemas.microsoft.com/office/drawing/2014/main" id="{FA533C82-E688-4433-B9C7-760272314B65}"/>
              </a:ext>
            </a:extLst>
          </p:cNvPr>
          <p:cNvSpPr>
            <a:spLocks noGrp="1"/>
          </p:cNvSpPr>
          <p:nvPr>
            <p:ph idx="1"/>
          </p:nvPr>
        </p:nvSpPr>
        <p:spPr>
          <a:xfrm>
            <a:off x="604675" y="1513047"/>
            <a:ext cx="10877529" cy="1193344"/>
          </a:xfrm>
        </p:spPr>
        <p:txBody>
          <a:bodyPr/>
          <a:lstStyle/>
          <a:p>
            <a:pPr>
              <a:spcAft>
                <a:spcPts val="0"/>
              </a:spcAft>
            </a:pPr>
            <a:r>
              <a:rPr lang="en-US" sz="1800" dirty="0"/>
              <a:t>~ 33,900 new HCV infections in 2015</a:t>
            </a:r>
            <a:r>
              <a:rPr lang="en-US" sz="1800" baseline="30000" dirty="0"/>
              <a:t>[1]</a:t>
            </a:r>
          </a:p>
          <a:p>
            <a:pPr>
              <a:spcAft>
                <a:spcPts val="0"/>
              </a:spcAft>
            </a:pPr>
            <a:r>
              <a:rPr lang="en-US" sz="1800" dirty="0"/>
              <a:t>Approximate 1:1 male:female ratio; predominantly White race</a:t>
            </a:r>
            <a:r>
              <a:rPr kumimoji="0" lang="en-US" sz="1800" b="0" i="0" u="none" strike="noStrike" kern="0" cap="none" spc="0" normalizeH="0" baseline="30000" noProof="0" dirty="0">
                <a:ln>
                  <a:noFill/>
                </a:ln>
                <a:solidFill>
                  <a:srgbClr val="000000"/>
                </a:solidFill>
                <a:effectLst/>
                <a:uLnTx/>
                <a:uFillTx/>
                <a:latin typeface="Calibri" panose="020F0502020204030204" pitchFamily="34" charset="0"/>
                <a:ea typeface="+mn-ea"/>
                <a:cs typeface="+mn-cs"/>
              </a:rPr>
              <a:t>[2] </a:t>
            </a:r>
          </a:p>
          <a:p>
            <a:pPr>
              <a:spcAft>
                <a:spcPts val="0"/>
              </a:spcAft>
            </a:pPr>
            <a:r>
              <a:rPr lang="en-US" sz="1800" dirty="0"/>
              <a:t>Highest incidence among persons 20-29 yrs of age,</a:t>
            </a:r>
            <a:r>
              <a:rPr lang="en-US" sz="1800" baseline="30000" dirty="0"/>
              <a:t>[1] </a:t>
            </a:r>
            <a:r>
              <a:rPr lang="en-US" sz="1800" dirty="0"/>
              <a:t>nonmetropolitan areas</a:t>
            </a:r>
            <a:r>
              <a:rPr lang="en-US" sz="1800" baseline="30000" dirty="0"/>
              <a:t>[2,3] </a:t>
            </a:r>
          </a:p>
        </p:txBody>
      </p:sp>
      <p:grpSp>
        <p:nvGrpSpPr>
          <p:cNvPr id="92" name="Group 7">
            <a:extLst>
              <a:ext uri="{FF2B5EF4-FFF2-40B4-BE49-F238E27FC236}">
                <a16:creationId xmlns:a16="http://schemas.microsoft.com/office/drawing/2014/main" id="{F2CF22F2-C125-4CAF-96CC-9DF70D7AEA56}"/>
              </a:ext>
            </a:extLst>
          </p:cNvPr>
          <p:cNvGrpSpPr>
            <a:grpSpLocks/>
          </p:cNvGrpSpPr>
          <p:nvPr/>
        </p:nvGrpSpPr>
        <p:grpSpPr bwMode="auto">
          <a:xfrm>
            <a:off x="9389569" y="6216652"/>
            <a:ext cx="2488502" cy="447822"/>
            <a:chOff x="9527309" y="3551529"/>
            <a:chExt cx="2488502" cy="448324"/>
          </a:xfrm>
        </p:grpSpPr>
        <p:pic>
          <p:nvPicPr>
            <p:cNvPr id="182" name="Picture 9">
              <a:extLst>
                <a:ext uri="{FF2B5EF4-FFF2-40B4-BE49-F238E27FC236}">
                  <a16:creationId xmlns:a16="http://schemas.microsoft.com/office/drawing/2014/main" id="{768CD6E2-8837-4F18-BB82-01F3ACD65BB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83" name="Rectangle 8">
              <a:extLst>
                <a:ext uri="{FF2B5EF4-FFF2-40B4-BE49-F238E27FC236}">
                  <a16:creationId xmlns:a16="http://schemas.microsoft.com/office/drawing/2014/main" id="{AE792B3A-98E1-4A58-8685-972309C3B7D5}"/>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8" name="TextBox 7">
            <a:extLst>
              <a:ext uri="{FF2B5EF4-FFF2-40B4-BE49-F238E27FC236}">
                <a16:creationId xmlns:a16="http://schemas.microsoft.com/office/drawing/2014/main" id="{8A1559B3-931D-442C-8BC2-D4727D45F1E4}"/>
              </a:ext>
            </a:extLst>
          </p:cNvPr>
          <p:cNvSpPr txBox="1"/>
          <p:nvPr/>
        </p:nvSpPr>
        <p:spPr bwMode="auto">
          <a:xfrm>
            <a:off x="554965" y="3545733"/>
            <a:ext cx="307777" cy="1332445"/>
          </a:xfrm>
          <a:prstGeom prst="rect">
            <a:avLst/>
          </a:prstGeom>
          <a:solidFill>
            <a:schemeClr val="tx1"/>
          </a:solidFill>
          <a:ln>
            <a:noFill/>
          </a:ln>
        </p:spPr>
        <p:txBody>
          <a:bodyPr wrap="square" rtlCol="0">
            <a:spAutoFit/>
          </a:bodyPr>
          <a:lstStyle/>
          <a:p>
            <a:pPr algn="l">
              <a:lnSpc>
                <a:spcPct val="100000"/>
              </a:lnSpc>
              <a:spcBef>
                <a:spcPct val="50000"/>
              </a:spcBef>
              <a:spcAft>
                <a:spcPct val="0"/>
              </a:spcAft>
              <a:buClrTx/>
              <a:buFontTx/>
              <a:buNone/>
            </a:pPr>
            <a:endParaRPr lang="en-US" b="0" dirty="0">
              <a:solidFill>
                <a:schemeClr val="bg1"/>
              </a:solidFill>
              <a:latin typeface="Calibri" panose="020F0502020204030204" pitchFamily="34" charset="0"/>
            </a:endParaRPr>
          </a:p>
        </p:txBody>
      </p:sp>
      <p:sp>
        <p:nvSpPr>
          <p:cNvPr id="11" name="TextBox 10">
            <a:extLst>
              <a:ext uri="{FF2B5EF4-FFF2-40B4-BE49-F238E27FC236}">
                <a16:creationId xmlns:a16="http://schemas.microsoft.com/office/drawing/2014/main" id="{B74048BD-3CF2-4FEE-94FD-6B8EDA264161}"/>
              </a:ext>
            </a:extLst>
          </p:cNvPr>
          <p:cNvSpPr txBox="1"/>
          <p:nvPr/>
        </p:nvSpPr>
        <p:spPr bwMode="auto">
          <a:xfrm>
            <a:off x="8550889" y="6003297"/>
            <a:ext cx="999714" cy="369332"/>
          </a:xfrm>
          <a:prstGeom prst="rect">
            <a:avLst/>
          </a:prstGeom>
          <a:solidFill>
            <a:schemeClr val="tx1"/>
          </a:solidFill>
          <a:ln>
            <a:noFill/>
          </a:ln>
        </p:spPr>
        <p:txBody>
          <a:bodyPr wrap="square" rtlCol="0">
            <a:spAutoFit/>
          </a:bodyPr>
          <a:lstStyle/>
          <a:p>
            <a:pPr algn="l">
              <a:lnSpc>
                <a:spcPct val="100000"/>
              </a:lnSpc>
              <a:spcBef>
                <a:spcPct val="50000"/>
              </a:spcBef>
              <a:spcAft>
                <a:spcPct val="0"/>
              </a:spcAft>
              <a:buClrTx/>
              <a:buFontTx/>
              <a:buNone/>
            </a:pPr>
            <a:endParaRPr lang="en-US" b="0" dirty="0">
              <a:solidFill>
                <a:schemeClr val="bg1"/>
              </a:solidFill>
              <a:latin typeface="Calibri" panose="020F0502020204030204" pitchFamily="34" charset="0"/>
            </a:endParaRPr>
          </a:p>
        </p:txBody>
      </p:sp>
      <p:sp>
        <p:nvSpPr>
          <p:cNvPr id="16" name="TextBox 15">
            <a:extLst>
              <a:ext uri="{FF2B5EF4-FFF2-40B4-BE49-F238E27FC236}">
                <a16:creationId xmlns:a16="http://schemas.microsoft.com/office/drawing/2014/main" id="{CB3C35DE-A441-4B70-B0E7-2DF5F4E6B591}"/>
              </a:ext>
            </a:extLst>
          </p:cNvPr>
          <p:cNvSpPr txBox="1"/>
          <p:nvPr/>
        </p:nvSpPr>
        <p:spPr bwMode="auto">
          <a:xfrm>
            <a:off x="1395721" y="2516785"/>
            <a:ext cx="4338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Reported Cases of Acute HCV by Sex,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2002-2017</a:t>
            </a:r>
            <a:r>
              <a:rPr lang="en-US" baseline="30000" dirty="0">
                <a:solidFill>
                  <a:schemeClr val="bg1"/>
                </a:solidFill>
                <a:latin typeface="Calibri" panose="020F0502020204030204" pitchFamily="34" charset="0"/>
              </a:rPr>
              <a:t>[1]</a:t>
            </a:r>
            <a:endParaRPr lang="en-US" dirty="0">
              <a:solidFill>
                <a:schemeClr val="bg1"/>
              </a:solidFill>
              <a:latin typeface="Calibri" panose="020F0502020204030204" pitchFamily="34" charset="0"/>
            </a:endParaRPr>
          </a:p>
        </p:txBody>
      </p:sp>
      <p:sp>
        <p:nvSpPr>
          <p:cNvPr id="17" name="TextBox 16">
            <a:extLst>
              <a:ext uri="{FF2B5EF4-FFF2-40B4-BE49-F238E27FC236}">
                <a16:creationId xmlns:a16="http://schemas.microsoft.com/office/drawing/2014/main" id="{103F4914-33B6-4FB4-B157-A377AEF9F9F1}"/>
              </a:ext>
            </a:extLst>
          </p:cNvPr>
          <p:cNvSpPr txBox="1"/>
          <p:nvPr/>
        </p:nvSpPr>
        <p:spPr bwMode="auto">
          <a:xfrm rot="16200000">
            <a:off x="-547120" y="4340107"/>
            <a:ext cx="26731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Cases/100,000 Population</a:t>
            </a:r>
          </a:p>
        </p:txBody>
      </p:sp>
      <p:sp>
        <p:nvSpPr>
          <p:cNvPr id="18" name="TextBox 17">
            <a:extLst>
              <a:ext uri="{FF2B5EF4-FFF2-40B4-BE49-F238E27FC236}">
                <a16:creationId xmlns:a16="http://schemas.microsoft.com/office/drawing/2014/main" id="{4347A1D7-8622-4732-AB19-1F3AF93556B8}"/>
              </a:ext>
            </a:extLst>
          </p:cNvPr>
          <p:cNvSpPr txBox="1"/>
          <p:nvPr/>
        </p:nvSpPr>
        <p:spPr bwMode="auto">
          <a:xfrm>
            <a:off x="7003914" y="2516785"/>
            <a:ext cx="4338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Reported Cases of Acute HCV,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by Age Group, 2002-2017</a:t>
            </a:r>
            <a:r>
              <a:rPr lang="en-US" baseline="30000" dirty="0">
                <a:solidFill>
                  <a:schemeClr val="bg1"/>
                </a:solidFill>
                <a:latin typeface="Calibri" panose="020F0502020204030204" pitchFamily="34" charset="0"/>
              </a:rPr>
              <a:t>[1]</a:t>
            </a:r>
          </a:p>
        </p:txBody>
      </p:sp>
      <p:sp>
        <p:nvSpPr>
          <p:cNvPr id="3" name="Text Box 15">
            <a:extLst>
              <a:ext uri="{FF2B5EF4-FFF2-40B4-BE49-F238E27FC236}">
                <a16:creationId xmlns:a16="http://schemas.microsoft.com/office/drawing/2014/main" id="{F8A510E1-62CA-4232-BE36-3B76230D8D7D}"/>
              </a:ext>
            </a:extLst>
          </p:cNvPr>
          <p:cNvSpPr txBox="1">
            <a:spLocks noChangeArrowheads="1"/>
          </p:cNvSpPr>
          <p:nvPr/>
        </p:nvSpPr>
        <p:spPr bwMode="auto">
          <a:xfrm>
            <a:off x="412750" y="6176817"/>
            <a:ext cx="6390386"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CDC. Viral Hepatitis Surveillance United States, 2018. 2. Suryaprasad. Clin Infect Dis. 2014;59:1411. 3. Zibbell. MMWR Morb Mortal Wkly Rep. 2015;64:453. </a:t>
            </a:r>
          </a:p>
        </p:txBody>
      </p:sp>
      <p:sp>
        <p:nvSpPr>
          <p:cNvPr id="244" name="Rectangle 133">
            <a:extLst>
              <a:ext uri="{FF2B5EF4-FFF2-40B4-BE49-F238E27FC236}">
                <a16:creationId xmlns:a16="http://schemas.microsoft.com/office/drawing/2014/main" id="{1D493FA6-8376-4169-8EAF-CC5FAA822BD8}"/>
              </a:ext>
            </a:extLst>
          </p:cNvPr>
          <p:cNvSpPr>
            <a:spLocks noChangeArrowheads="1"/>
          </p:cNvSpPr>
          <p:nvPr/>
        </p:nvSpPr>
        <p:spPr bwMode="auto">
          <a:xfrm>
            <a:off x="1197418" y="5568209"/>
            <a:ext cx="1041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0</a:t>
            </a:r>
            <a:endParaRPr kumimoji="0" lang="en-US" altLang="en-US" sz="1600" b="0" i="0" u="none" strike="noStrike" cap="none" normalizeH="0" baseline="0" dirty="0">
              <a:ln>
                <a:noFill/>
              </a:ln>
              <a:solidFill>
                <a:schemeClr val="tx1"/>
              </a:solidFill>
              <a:effectLst/>
            </a:endParaRPr>
          </a:p>
        </p:txBody>
      </p:sp>
      <p:sp>
        <p:nvSpPr>
          <p:cNvPr id="245" name="Rectangle 134">
            <a:extLst>
              <a:ext uri="{FF2B5EF4-FFF2-40B4-BE49-F238E27FC236}">
                <a16:creationId xmlns:a16="http://schemas.microsoft.com/office/drawing/2014/main" id="{47B7E824-D313-42C5-8261-44D3DF3BA776}"/>
              </a:ext>
            </a:extLst>
          </p:cNvPr>
          <p:cNvSpPr>
            <a:spLocks noChangeArrowheads="1"/>
          </p:cNvSpPr>
          <p:nvPr/>
        </p:nvSpPr>
        <p:spPr bwMode="auto">
          <a:xfrm>
            <a:off x="1041928" y="5217371"/>
            <a:ext cx="25968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0.2</a:t>
            </a:r>
            <a:endParaRPr kumimoji="0" lang="en-US" altLang="en-US" sz="1600" b="0" i="0" u="none" strike="noStrike" cap="none" normalizeH="0" baseline="0" dirty="0">
              <a:ln>
                <a:noFill/>
              </a:ln>
              <a:solidFill>
                <a:schemeClr val="tx1"/>
              </a:solidFill>
              <a:effectLst/>
            </a:endParaRPr>
          </a:p>
        </p:txBody>
      </p:sp>
      <p:sp>
        <p:nvSpPr>
          <p:cNvPr id="246" name="Rectangle 135">
            <a:extLst>
              <a:ext uri="{FF2B5EF4-FFF2-40B4-BE49-F238E27FC236}">
                <a16:creationId xmlns:a16="http://schemas.microsoft.com/office/drawing/2014/main" id="{3760B88C-3E82-4FE7-83CA-9EAF6EA9673F}"/>
              </a:ext>
            </a:extLst>
          </p:cNvPr>
          <p:cNvSpPr>
            <a:spLocks noChangeArrowheads="1"/>
          </p:cNvSpPr>
          <p:nvPr/>
        </p:nvSpPr>
        <p:spPr bwMode="auto">
          <a:xfrm>
            <a:off x="1041928" y="4864946"/>
            <a:ext cx="25968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0.4</a:t>
            </a:r>
            <a:endParaRPr kumimoji="0" lang="en-US" altLang="en-US" sz="1600" b="0" i="0" u="none" strike="noStrike" cap="none" normalizeH="0" baseline="0" dirty="0">
              <a:ln>
                <a:noFill/>
              </a:ln>
              <a:solidFill>
                <a:schemeClr val="tx1"/>
              </a:solidFill>
              <a:effectLst/>
            </a:endParaRPr>
          </a:p>
        </p:txBody>
      </p:sp>
      <p:sp>
        <p:nvSpPr>
          <p:cNvPr id="247" name="Rectangle 136">
            <a:extLst>
              <a:ext uri="{FF2B5EF4-FFF2-40B4-BE49-F238E27FC236}">
                <a16:creationId xmlns:a16="http://schemas.microsoft.com/office/drawing/2014/main" id="{4039CF19-1446-4B23-A820-A095237062D0}"/>
              </a:ext>
            </a:extLst>
          </p:cNvPr>
          <p:cNvSpPr>
            <a:spLocks noChangeArrowheads="1"/>
          </p:cNvSpPr>
          <p:nvPr/>
        </p:nvSpPr>
        <p:spPr bwMode="auto">
          <a:xfrm>
            <a:off x="1041928" y="4514109"/>
            <a:ext cx="25968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0.6</a:t>
            </a:r>
            <a:endParaRPr kumimoji="0" lang="en-US" altLang="en-US" sz="1600" b="0" i="0" u="none" strike="noStrike" cap="none" normalizeH="0" baseline="0" dirty="0">
              <a:ln>
                <a:noFill/>
              </a:ln>
              <a:solidFill>
                <a:schemeClr val="tx1"/>
              </a:solidFill>
              <a:effectLst/>
            </a:endParaRPr>
          </a:p>
        </p:txBody>
      </p:sp>
      <p:sp>
        <p:nvSpPr>
          <p:cNvPr id="248" name="Rectangle 137">
            <a:extLst>
              <a:ext uri="{FF2B5EF4-FFF2-40B4-BE49-F238E27FC236}">
                <a16:creationId xmlns:a16="http://schemas.microsoft.com/office/drawing/2014/main" id="{A554A163-6538-4F88-92A2-0DFAD69A7FA0}"/>
              </a:ext>
            </a:extLst>
          </p:cNvPr>
          <p:cNvSpPr>
            <a:spLocks noChangeArrowheads="1"/>
          </p:cNvSpPr>
          <p:nvPr/>
        </p:nvSpPr>
        <p:spPr bwMode="auto">
          <a:xfrm>
            <a:off x="1041928" y="4161684"/>
            <a:ext cx="25968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0.8</a:t>
            </a:r>
            <a:endParaRPr kumimoji="0" lang="en-US" altLang="en-US" sz="1600" b="0" i="0" u="none" strike="noStrike" cap="none" normalizeH="0" baseline="0" dirty="0">
              <a:ln>
                <a:noFill/>
              </a:ln>
              <a:solidFill>
                <a:schemeClr val="tx1"/>
              </a:solidFill>
              <a:effectLst/>
            </a:endParaRPr>
          </a:p>
        </p:txBody>
      </p:sp>
      <p:sp>
        <p:nvSpPr>
          <p:cNvPr id="249" name="Rectangle 138">
            <a:extLst>
              <a:ext uri="{FF2B5EF4-FFF2-40B4-BE49-F238E27FC236}">
                <a16:creationId xmlns:a16="http://schemas.microsoft.com/office/drawing/2014/main" id="{B8B82F9F-C6A4-4841-B757-1E61F9CDA4C4}"/>
              </a:ext>
            </a:extLst>
          </p:cNvPr>
          <p:cNvSpPr>
            <a:spLocks noChangeArrowheads="1"/>
          </p:cNvSpPr>
          <p:nvPr/>
        </p:nvSpPr>
        <p:spPr bwMode="auto">
          <a:xfrm>
            <a:off x="1041928" y="3809259"/>
            <a:ext cx="25968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1.0</a:t>
            </a:r>
            <a:endParaRPr kumimoji="0" lang="en-US" altLang="en-US" sz="1600" b="0" i="0" u="none" strike="noStrike" cap="none" normalizeH="0" baseline="0" dirty="0">
              <a:ln>
                <a:noFill/>
              </a:ln>
              <a:solidFill>
                <a:schemeClr val="tx1"/>
              </a:solidFill>
              <a:effectLst/>
            </a:endParaRPr>
          </a:p>
        </p:txBody>
      </p:sp>
      <p:sp>
        <p:nvSpPr>
          <p:cNvPr id="250" name="Rectangle 139">
            <a:extLst>
              <a:ext uri="{FF2B5EF4-FFF2-40B4-BE49-F238E27FC236}">
                <a16:creationId xmlns:a16="http://schemas.microsoft.com/office/drawing/2014/main" id="{47BF7ABF-30B4-4E48-AB55-6DE4FC0F52D7}"/>
              </a:ext>
            </a:extLst>
          </p:cNvPr>
          <p:cNvSpPr>
            <a:spLocks noChangeArrowheads="1"/>
          </p:cNvSpPr>
          <p:nvPr/>
        </p:nvSpPr>
        <p:spPr bwMode="auto">
          <a:xfrm>
            <a:off x="1041928" y="3460009"/>
            <a:ext cx="25968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1.2</a:t>
            </a:r>
            <a:endParaRPr kumimoji="0" lang="en-US" altLang="en-US" sz="1600" b="0" i="0" u="none" strike="noStrike" cap="none" normalizeH="0" baseline="0" dirty="0">
              <a:ln>
                <a:noFill/>
              </a:ln>
              <a:solidFill>
                <a:schemeClr val="tx1"/>
              </a:solidFill>
              <a:effectLst/>
            </a:endParaRPr>
          </a:p>
        </p:txBody>
      </p:sp>
      <p:sp>
        <p:nvSpPr>
          <p:cNvPr id="251" name="Rectangle 140">
            <a:extLst>
              <a:ext uri="{FF2B5EF4-FFF2-40B4-BE49-F238E27FC236}">
                <a16:creationId xmlns:a16="http://schemas.microsoft.com/office/drawing/2014/main" id="{E2EB98E0-87E4-4592-8AC8-C6DC731E6E0B}"/>
              </a:ext>
            </a:extLst>
          </p:cNvPr>
          <p:cNvSpPr>
            <a:spLocks noChangeArrowheads="1"/>
          </p:cNvSpPr>
          <p:nvPr/>
        </p:nvSpPr>
        <p:spPr bwMode="auto">
          <a:xfrm>
            <a:off x="1041928" y="3109171"/>
            <a:ext cx="25968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1.4</a:t>
            </a:r>
            <a:endParaRPr kumimoji="0" lang="en-US" altLang="en-US" sz="1600" b="0" i="0" u="none" strike="noStrike" cap="none" normalizeH="0" baseline="0" dirty="0">
              <a:ln>
                <a:noFill/>
              </a:ln>
              <a:solidFill>
                <a:schemeClr val="tx1"/>
              </a:solidFill>
              <a:effectLst/>
            </a:endParaRPr>
          </a:p>
        </p:txBody>
      </p:sp>
      <p:sp>
        <p:nvSpPr>
          <p:cNvPr id="258" name="Rectangle 147">
            <a:extLst>
              <a:ext uri="{FF2B5EF4-FFF2-40B4-BE49-F238E27FC236}">
                <a16:creationId xmlns:a16="http://schemas.microsoft.com/office/drawing/2014/main" id="{C5B59C7E-9E12-4CCA-965A-A56F1F525876}"/>
              </a:ext>
            </a:extLst>
          </p:cNvPr>
          <p:cNvSpPr>
            <a:spLocks noChangeArrowheads="1"/>
          </p:cNvSpPr>
          <p:nvPr/>
        </p:nvSpPr>
        <p:spPr bwMode="auto">
          <a:xfrm>
            <a:off x="1409331" y="5994485"/>
            <a:ext cx="42814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rgbClr val="000000"/>
                </a:solidFill>
                <a:effectLst/>
                <a:latin typeface="Calibri" panose="020F0502020204030204" pitchFamily="34" charset="0"/>
              </a:rPr>
              <a:t>Yr</a:t>
            </a:r>
            <a:endParaRPr kumimoji="0" lang="en-US" altLang="en-US" sz="1600" b="0" i="0" u="none" strike="noStrike" cap="none" normalizeH="0" baseline="0" dirty="0">
              <a:ln>
                <a:noFill/>
              </a:ln>
              <a:solidFill>
                <a:schemeClr val="tx1"/>
              </a:solidFill>
              <a:effectLst/>
            </a:endParaRPr>
          </a:p>
        </p:txBody>
      </p:sp>
      <p:sp>
        <p:nvSpPr>
          <p:cNvPr id="259" name="Line 148">
            <a:extLst>
              <a:ext uri="{FF2B5EF4-FFF2-40B4-BE49-F238E27FC236}">
                <a16:creationId xmlns:a16="http://schemas.microsoft.com/office/drawing/2014/main" id="{EB7A718F-F292-4C01-87EA-CE62BCA020D9}"/>
              </a:ext>
            </a:extLst>
          </p:cNvPr>
          <p:cNvSpPr>
            <a:spLocks noChangeShapeType="1"/>
          </p:cNvSpPr>
          <p:nvPr/>
        </p:nvSpPr>
        <p:spPr bwMode="auto">
          <a:xfrm>
            <a:off x="2288721" y="3681281"/>
            <a:ext cx="236538" cy="0"/>
          </a:xfrm>
          <a:prstGeom prst="line">
            <a:avLst/>
          </a:prstGeom>
          <a:noFill/>
          <a:ln w="28575">
            <a:solidFill>
              <a:schemeClr val="accent3"/>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2" name="Rectangle 151">
            <a:extLst>
              <a:ext uri="{FF2B5EF4-FFF2-40B4-BE49-F238E27FC236}">
                <a16:creationId xmlns:a16="http://schemas.microsoft.com/office/drawing/2014/main" id="{F5050238-21C8-4A3A-893B-840EC1750E51}"/>
              </a:ext>
            </a:extLst>
          </p:cNvPr>
          <p:cNvSpPr>
            <a:spLocks noChangeArrowheads="1"/>
          </p:cNvSpPr>
          <p:nvPr/>
        </p:nvSpPr>
        <p:spPr bwMode="auto">
          <a:xfrm>
            <a:off x="2592696" y="3535487"/>
            <a:ext cx="42159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Male</a:t>
            </a:r>
            <a:endParaRPr kumimoji="0" lang="en-US" altLang="en-US" sz="1600" b="0" i="0" u="none" strike="noStrike" cap="none" normalizeH="0" baseline="0" dirty="0">
              <a:ln>
                <a:noFill/>
              </a:ln>
              <a:solidFill>
                <a:schemeClr val="tx1"/>
              </a:solidFill>
              <a:effectLst/>
            </a:endParaRPr>
          </a:p>
        </p:txBody>
      </p:sp>
      <p:sp>
        <p:nvSpPr>
          <p:cNvPr id="263" name="Line 152">
            <a:extLst>
              <a:ext uri="{FF2B5EF4-FFF2-40B4-BE49-F238E27FC236}">
                <a16:creationId xmlns:a16="http://schemas.microsoft.com/office/drawing/2014/main" id="{9EEBD893-E464-4F5F-B653-94B0C29EA3CB}"/>
              </a:ext>
            </a:extLst>
          </p:cNvPr>
          <p:cNvSpPr>
            <a:spLocks noChangeShapeType="1"/>
          </p:cNvSpPr>
          <p:nvPr/>
        </p:nvSpPr>
        <p:spPr bwMode="auto">
          <a:xfrm>
            <a:off x="2288721" y="3903241"/>
            <a:ext cx="236538" cy="0"/>
          </a:xfrm>
          <a:prstGeom prst="line">
            <a:avLst/>
          </a:prstGeom>
          <a:noFill/>
          <a:ln w="28575">
            <a:solidFill>
              <a:schemeClr val="accent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6" name="Rectangle 155">
            <a:extLst>
              <a:ext uri="{FF2B5EF4-FFF2-40B4-BE49-F238E27FC236}">
                <a16:creationId xmlns:a16="http://schemas.microsoft.com/office/drawing/2014/main" id="{7FCE7D9A-809E-4E83-AF2F-127D393A246B}"/>
              </a:ext>
            </a:extLst>
          </p:cNvPr>
          <p:cNvSpPr>
            <a:spLocks noChangeArrowheads="1"/>
          </p:cNvSpPr>
          <p:nvPr/>
        </p:nvSpPr>
        <p:spPr bwMode="auto">
          <a:xfrm>
            <a:off x="2592696" y="3762754"/>
            <a:ext cx="6045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Female</a:t>
            </a:r>
            <a:endParaRPr kumimoji="0" lang="en-US" altLang="en-US" sz="1600" b="0" i="0" u="none" strike="noStrike" cap="none" normalizeH="0" baseline="0" dirty="0">
              <a:ln>
                <a:noFill/>
              </a:ln>
              <a:solidFill>
                <a:schemeClr val="tx1"/>
              </a:solidFill>
              <a:effectLst/>
            </a:endParaRPr>
          </a:p>
        </p:txBody>
      </p:sp>
      <p:sp>
        <p:nvSpPr>
          <p:cNvPr id="270" name="Rectangle 140">
            <a:extLst>
              <a:ext uri="{FF2B5EF4-FFF2-40B4-BE49-F238E27FC236}">
                <a16:creationId xmlns:a16="http://schemas.microsoft.com/office/drawing/2014/main" id="{3A4FEB0F-DA23-4036-B071-A761BE1F6CA9}"/>
              </a:ext>
            </a:extLst>
          </p:cNvPr>
          <p:cNvSpPr>
            <a:spLocks noChangeArrowheads="1"/>
          </p:cNvSpPr>
          <p:nvPr/>
        </p:nvSpPr>
        <p:spPr bwMode="auto">
          <a:xfrm>
            <a:off x="1072344" y="5776480"/>
            <a:ext cx="67397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2002</a:t>
            </a:r>
            <a:endParaRPr kumimoji="0" lang="en-US" altLang="en-US" sz="1600" b="0" i="0" u="none" strike="noStrike" cap="none" normalizeH="0" baseline="0" dirty="0">
              <a:ln>
                <a:noFill/>
              </a:ln>
              <a:solidFill>
                <a:schemeClr val="tx1"/>
              </a:solidFill>
              <a:effectLst/>
            </a:endParaRPr>
          </a:p>
        </p:txBody>
      </p:sp>
      <p:sp>
        <p:nvSpPr>
          <p:cNvPr id="272" name="Rectangle 140">
            <a:extLst>
              <a:ext uri="{FF2B5EF4-FFF2-40B4-BE49-F238E27FC236}">
                <a16:creationId xmlns:a16="http://schemas.microsoft.com/office/drawing/2014/main" id="{66885150-D455-460E-A3F3-FD55705B27C6}"/>
              </a:ext>
            </a:extLst>
          </p:cNvPr>
          <p:cNvSpPr>
            <a:spLocks noChangeArrowheads="1"/>
          </p:cNvSpPr>
          <p:nvPr/>
        </p:nvSpPr>
        <p:spPr bwMode="auto">
          <a:xfrm>
            <a:off x="1928642" y="5776480"/>
            <a:ext cx="67397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2005</a:t>
            </a:r>
            <a:endParaRPr kumimoji="0" lang="en-US" altLang="en-US" sz="1600" b="0" i="0" u="none" strike="noStrike" cap="none" normalizeH="0" baseline="0" dirty="0">
              <a:ln>
                <a:noFill/>
              </a:ln>
              <a:solidFill>
                <a:schemeClr val="tx1"/>
              </a:solidFill>
              <a:effectLst/>
            </a:endParaRPr>
          </a:p>
        </p:txBody>
      </p:sp>
      <p:sp>
        <p:nvSpPr>
          <p:cNvPr id="274" name="Rectangle 140">
            <a:extLst>
              <a:ext uri="{FF2B5EF4-FFF2-40B4-BE49-F238E27FC236}">
                <a16:creationId xmlns:a16="http://schemas.microsoft.com/office/drawing/2014/main" id="{7C0710C7-94ED-4A88-9C42-EC80C36F4132}"/>
              </a:ext>
            </a:extLst>
          </p:cNvPr>
          <p:cNvSpPr>
            <a:spLocks noChangeArrowheads="1"/>
          </p:cNvSpPr>
          <p:nvPr/>
        </p:nvSpPr>
        <p:spPr bwMode="auto">
          <a:xfrm>
            <a:off x="2784940" y="5776480"/>
            <a:ext cx="67397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2008</a:t>
            </a:r>
            <a:endParaRPr kumimoji="0" lang="en-US" altLang="en-US" sz="1600" b="0" i="0" u="none" strike="noStrike" cap="none" normalizeH="0" baseline="0" dirty="0">
              <a:ln>
                <a:noFill/>
              </a:ln>
              <a:solidFill>
                <a:schemeClr val="tx1"/>
              </a:solidFill>
              <a:effectLst/>
            </a:endParaRPr>
          </a:p>
        </p:txBody>
      </p:sp>
      <p:sp>
        <p:nvSpPr>
          <p:cNvPr id="276" name="Rectangle 140">
            <a:extLst>
              <a:ext uri="{FF2B5EF4-FFF2-40B4-BE49-F238E27FC236}">
                <a16:creationId xmlns:a16="http://schemas.microsoft.com/office/drawing/2014/main" id="{2C8FB42D-EEE2-49D0-AA32-8243F586237F}"/>
              </a:ext>
            </a:extLst>
          </p:cNvPr>
          <p:cNvSpPr>
            <a:spLocks noChangeArrowheads="1"/>
          </p:cNvSpPr>
          <p:nvPr/>
        </p:nvSpPr>
        <p:spPr bwMode="auto">
          <a:xfrm>
            <a:off x="3641238" y="5776480"/>
            <a:ext cx="67397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2011</a:t>
            </a:r>
            <a:endParaRPr kumimoji="0" lang="en-US" altLang="en-US" sz="1600" b="0" i="0" u="none" strike="noStrike" cap="none" normalizeH="0" baseline="0" dirty="0">
              <a:ln>
                <a:noFill/>
              </a:ln>
              <a:solidFill>
                <a:schemeClr val="tx1"/>
              </a:solidFill>
              <a:effectLst/>
            </a:endParaRPr>
          </a:p>
        </p:txBody>
      </p:sp>
      <p:sp>
        <p:nvSpPr>
          <p:cNvPr id="278" name="Rectangle 140">
            <a:extLst>
              <a:ext uri="{FF2B5EF4-FFF2-40B4-BE49-F238E27FC236}">
                <a16:creationId xmlns:a16="http://schemas.microsoft.com/office/drawing/2014/main" id="{33EAA5BA-49F0-4820-9AAF-0BF02DF5DD7D}"/>
              </a:ext>
            </a:extLst>
          </p:cNvPr>
          <p:cNvSpPr>
            <a:spLocks noChangeArrowheads="1"/>
          </p:cNvSpPr>
          <p:nvPr/>
        </p:nvSpPr>
        <p:spPr bwMode="auto">
          <a:xfrm>
            <a:off x="4497536" y="5776480"/>
            <a:ext cx="67397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2014</a:t>
            </a:r>
            <a:endParaRPr kumimoji="0" lang="en-US" altLang="en-US" sz="1600" b="0" i="0" u="none" strike="noStrike" cap="none" normalizeH="0" baseline="0" dirty="0">
              <a:ln>
                <a:noFill/>
              </a:ln>
              <a:solidFill>
                <a:schemeClr val="tx1"/>
              </a:solidFill>
              <a:effectLst/>
            </a:endParaRPr>
          </a:p>
        </p:txBody>
      </p:sp>
      <p:sp>
        <p:nvSpPr>
          <p:cNvPr id="280" name="Rectangle 140">
            <a:extLst>
              <a:ext uri="{FF2B5EF4-FFF2-40B4-BE49-F238E27FC236}">
                <a16:creationId xmlns:a16="http://schemas.microsoft.com/office/drawing/2014/main" id="{957FFCF9-CDE2-42DB-B6CF-273602187C15}"/>
              </a:ext>
            </a:extLst>
          </p:cNvPr>
          <p:cNvSpPr>
            <a:spLocks noChangeArrowheads="1"/>
          </p:cNvSpPr>
          <p:nvPr/>
        </p:nvSpPr>
        <p:spPr bwMode="auto">
          <a:xfrm>
            <a:off x="5353832" y="5776480"/>
            <a:ext cx="67397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2017</a:t>
            </a:r>
            <a:endParaRPr kumimoji="0" lang="en-US" altLang="en-US" sz="1600" b="0" i="0" u="none" strike="noStrike" cap="none" normalizeH="0" baseline="0" dirty="0">
              <a:ln>
                <a:noFill/>
              </a:ln>
              <a:solidFill>
                <a:schemeClr val="tx1"/>
              </a:solidFill>
              <a:effectLst/>
            </a:endParaRPr>
          </a:p>
        </p:txBody>
      </p:sp>
      <p:grpSp>
        <p:nvGrpSpPr>
          <p:cNvPr id="313" name="Group 312">
            <a:extLst>
              <a:ext uri="{FF2B5EF4-FFF2-40B4-BE49-F238E27FC236}">
                <a16:creationId xmlns:a16="http://schemas.microsoft.com/office/drawing/2014/main" id="{3F88E32F-14AE-42DF-9C08-55EEB259692F}"/>
              </a:ext>
            </a:extLst>
          </p:cNvPr>
          <p:cNvGrpSpPr/>
          <p:nvPr/>
        </p:nvGrpSpPr>
        <p:grpSpPr>
          <a:xfrm>
            <a:off x="1330798" y="3229821"/>
            <a:ext cx="4343236" cy="2530094"/>
            <a:chOff x="1330798" y="3113088"/>
            <a:chExt cx="4343236" cy="2530094"/>
          </a:xfrm>
        </p:grpSpPr>
        <p:sp>
          <p:nvSpPr>
            <p:cNvPr id="13" name="Line 5">
              <a:extLst>
                <a:ext uri="{FF2B5EF4-FFF2-40B4-BE49-F238E27FC236}">
                  <a16:creationId xmlns:a16="http://schemas.microsoft.com/office/drawing/2014/main" id="{3224A086-B36A-412D-BB7D-358FCB9A0B17}"/>
                </a:ext>
              </a:extLst>
            </p:cNvPr>
            <p:cNvSpPr>
              <a:spLocks noChangeShapeType="1"/>
            </p:cNvSpPr>
            <p:nvPr/>
          </p:nvSpPr>
          <p:spPr bwMode="auto">
            <a:xfrm flipV="1">
              <a:off x="1396183" y="3113088"/>
              <a:ext cx="0" cy="24606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nvGrpSpPr>
            <p:cNvPr id="312" name="Group 311">
              <a:extLst>
                <a:ext uri="{FF2B5EF4-FFF2-40B4-BE49-F238E27FC236}">
                  <a16:creationId xmlns:a16="http://schemas.microsoft.com/office/drawing/2014/main" id="{6D3D7AF7-39E9-44D4-B684-22C081C9365B}"/>
                </a:ext>
              </a:extLst>
            </p:cNvPr>
            <p:cNvGrpSpPr/>
            <p:nvPr/>
          </p:nvGrpSpPr>
          <p:grpSpPr>
            <a:xfrm>
              <a:off x="1330798" y="3122349"/>
              <a:ext cx="4343236" cy="2520833"/>
              <a:chOff x="1330798" y="3122349"/>
              <a:chExt cx="4343236" cy="2520833"/>
            </a:xfrm>
          </p:grpSpPr>
          <p:cxnSp>
            <p:nvCxnSpPr>
              <p:cNvPr id="303" name="Straight Connector 302">
                <a:extLst>
                  <a:ext uri="{FF2B5EF4-FFF2-40B4-BE49-F238E27FC236}">
                    <a16:creationId xmlns:a16="http://schemas.microsoft.com/office/drawing/2014/main" id="{47B473B1-6794-4A6C-A20E-68C5EF18CF4C}"/>
                  </a:ext>
                </a:extLst>
              </p:cNvPr>
              <p:cNvCxnSpPr>
                <a:cxnSpLocks/>
              </p:cNvCxnSpPr>
              <p:nvPr/>
            </p:nvCxnSpPr>
            <p:spPr bwMode="auto">
              <a:xfrm flipH="1">
                <a:off x="1330798" y="312234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CC766307-2F90-47D2-BC95-56986D0D4DEB}"/>
                  </a:ext>
                </a:extLst>
              </p:cNvPr>
              <p:cNvCxnSpPr>
                <a:cxnSpLocks/>
              </p:cNvCxnSpPr>
              <p:nvPr/>
            </p:nvCxnSpPr>
            <p:spPr bwMode="auto">
              <a:xfrm flipH="1">
                <a:off x="1330798" y="347254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CEA49321-972D-476A-A31A-D0382907F739}"/>
                  </a:ext>
                </a:extLst>
              </p:cNvPr>
              <p:cNvCxnSpPr>
                <a:cxnSpLocks/>
              </p:cNvCxnSpPr>
              <p:nvPr/>
            </p:nvCxnSpPr>
            <p:spPr bwMode="auto">
              <a:xfrm flipH="1">
                <a:off x="1330798" y="38227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6" name="Straight Connector 305">
                <a:extLst>
                  <a:ext uri="{FF2B5EF4-FFF2-40B4-BE49-F238E27FC236}">
                    <a16:creationId xmlns:a16="http://schemas.microsoft.com/office/drawing/2014/main" id="{22731324-0E6C-4B12-BCEC-6354EF234B0D}"/>
                  </a:ext>
                </a:extLst>
              </p:cNvPr>
              <p:cNvCxnSpPr>
                <a:cxnSpLocks/>
              </p:cNvCxnSpPr>
              <p:nvPr/>
            </p:nvCxnSpPr>
            <p:spPr bwMode="auto">
              <a:xfrm flipH="1">
                <a:off x="1330798" y="417293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C5FC43ED-9142-4CAD-A6DF-63F873236596}"/>
                  </a:ext>
                </a:extLst>
              </p:cNvPr>
              <p:cNvCxnSpPr>
                <a:cxnSpLocks/>
              </p:cNvCxnSpPr>
              <p:nvPr/>
            </p:nvCxnSpPr>
            <p:spPr bwMode="auto">
              <a:xfrm flipH="1">
                <a:off x="1330798" y="452312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8" name="Straight Connector 307">
                <a:extLst>
                  <a:ext uri="{FF2B5EF4-FFF2-40B4-BE49-F238E27FC236}">
                    <a16:creationId xmlns:a16="http://schemas.microsoft.com/office/drawing/2014/main" id="{7740C43A-9C8F-43D4-A6F7-5BEC4ECD7DDA}"/>
                  </a:ext>
                </a:extLst>
              </p:cNvPr>
              <p:cNvCxnSpPr>
                <a:cxnSpLocks/>
              </p:cNvCxnSpPr>
              <p:nvPr/>
            </p:nvCxnSpPr>
            <p:spPr bwMode="auto">
              <a:xfrm flipH="1">
                <a:off x="1330798" y="487332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711D08CC-04E4-4854-8FAF-CCC32B6037DC}"/>
                  </a:ext>
                </a:extLst>
              </p:cNvPr>
              <p:cNvCxnSpPr>
                <a:cxnSpLocks/>
              </p:cNvCxnSpPr>
              <p:nvPr/>
            </p:nvCxnSpPr>
            <p:spPr bwMode="auto">
              <a:xfrm flipH="1">
                <a:off x="1330798" y="5223519"/>
                <a:ext cx="64008" cy="0"/>
              </a:xfrm>
              <a:prstGeom prst="line">
                <a:avLst/>
              </a:prstGeom>
              <a:noFill/>
              <a:ln w="28575" cap="flat" cmpd="sng" algn="ctr">
                <a:solidFill>
                  <a:schemeClr val="bg1"/>
                </a:solidFill>
                <a:prstDash val="solid"/>
                <a:round/>
                <a:headEnd type="none" w="med" len="med"/>
                <a:tailEnd type="none" w="med" len="med"/>
              </a:ln>
              <a:effectLst/>
            </p:spPr>
          </p:cxnSp>
          <p:grpSp>
            <p:nvGrpSpPr>
              <p:cNvPr id="311" name="Group 310">
                <a:extLst>
                  <a:ext uri="{FF2B5EF4-FFF2-40B4-BE49-F238E27FC236}">
                    <a16:creationId xmlns:a16="http://schemas.microsoft.com/office/drawing/2014/main" id="{882F6D51-B327-4DF1-869B-CD6392F86F0C}"/>
                  </a:ext>
                </a:extLst>
              </p:cNvPr>
              <p:cNvGrpSpPr/>
              <p:nvPr/>
            </p:nvGrpSpPr>
            <p:grpSpPr>
              <a:xfrm>
                <a:off x="1330798" y="5573713"/>
                <a:ext cx="4343236" cy="69469"/>
                <a:chOff x="1330798" y="5573713"/>
                <a:chExt cx="4343236" cy="69469"/>
              </a:xfrm>
            </p:grpSpPr>
            <p:sp>
              <p:nvSpPr>
                <p:cNvPr id="95" name="Line 50">
                  <a:extLst>
                    <a:ext uri="{FF2B5EF4-FFF2-40B4-BE49-F238E27FC236}">
                      <a16:creationId xmlns:a16="http://schemas.microsoft.com/office/drawing/2014/main" id="{953BABE6-335A-4E55-8734-1D5F6B709F44}"/>
                    </a:ext>
                  </a:extLst>
                </p:cNvPr>
                <p:cNvSpPr>
                  <a:spLocks noChangeShapeType="1"/>
                </p:cNvSpPr>
                <p:nvPr/>
              </p:nvSpPr>
              <p:spPr bwMode="auto">
                <a:xfrm>
                  <a:off x="1395721" y="5573713"/>
                  <a:ext cx="4278313" cy="0"/>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0" name="Line 51">
                  <a:extLst>
                    <a:ext uri="{FF2B5EF4-FFF2-40B4-BE49-F238E27FC236}">
                      <a16:creationId xmlns:a16="http://schemas.microsoft.com/office/drawing/2014/main" id="{8DE05003-9054-4291-B0E3-F69870FA27FA}"/>
                    </a:ext>
                  </a:extLst>
                </p:cNvPr>
                <p:cNvSpPr>
                  <a:spLocks noChangeShapeType="1"/>
                </p:cNvSpPr>
                <p:nvPr/>
              </p:nvSpPr>
              <p:spPr bwMode="auto">
                <a:xfrm>
                  <a:off x="1405449" y="5582857"/>
                  <a:ext cx="0" cy="603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3" name="Line 54">
                  <a:extLst>
                    <a:ext uri="{FF2B5EF4-FFF2-40B4-BE49-F238E27FC236}">
                      <a16:creationId xmlns:a16="http://schemas.microsoft.com/office/drawing/2014/main" id="{CB20B402-72ED-4B73-B179-77627411E301}"/>
                    </a:ext>
                  </a:extLst>
                </p:cNvPr>
                <p:cNvSpPr>
                  <a:spLocks noChangeShapeType="1"/>
                </p:cNvSpPr>
                <p:nvPr/>
              </p:nvSpPr>
              <p:spPr bwMode="auto">
                <a:xfrm>
                  <a:off x="2251383" y="5582857"/>
                  <a:ext cx="0" cy="603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6" name="Line 57">
                  <a:extLst>
                    <a:ext uri="{FF2B5EF4-FFF2-40B4-BE49-F238E27FC236}">
                      <a16:creationId xmlns:a16="http://schemas.microsoft.com/office/drawing/2014/main" id="{81CC15CC-2D19-4DB0-8A1F-FE0E0ADD5AD3}"/>
                    </a:ext>
                  </a:extLst>
                </p:cNvPr>
                <p:cNvSpPr>
                  <a:spLocks noChangeShapeType="1"/>
                </p:cNvSpPr>
                <p:nvPr/>
              </p:nvSpPr>
              <p:spPr bwMode="auto">
                <a:xfrm>
                  <a:off x="3108633" y="5582857"/>
                  <a:ext cx="0" cy="603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9" name="Line 60">
                  <a:extLst>
                    <a:ext uri="{FF2B5EF4-FFF2-40B4-BE49-F238E27FC236}">
                      <a16:creationId xmlns:a16="http://schemas.microsoft.com/office/drawing/2014/main" id="{AEF223D8-07B1-4854-94A9-9128BD3E16EE}"/>
                    </a:ext>
                  </a:extLst>
                </p:cNvPr>
                <p:cNvSpPr>
                  <a:spLocks noChangeShapeType="1"/>
                </p:cNvSpPr>
                <p:nvPr/>
              </p:nvSpPr>
              <p:spPr bwMode="auto">
                <a:xfrm>
                  <a:off x="3962708" y="5582857"/>
                  <a:ext cx="0" cy="603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72" name="Line 63">
                  <a:extLst>
                    <a:ext uri="{FF2B5EF4-FFF2-40B4-BE49-F238E27FC236}">
                      <a16:creationId xmlns:a16="http://schemas.microsoft.com/office/drawing/2014/main" id="{79478FEC-AF4A-4250-94C2-D774D4DEB061}"/>
                    </a:ext>
                  </a:extLst>
                </p:cNvPr>
                <p:cNvSpPr>
                  <a:spLocks noChangeShapeType="1"/>
                </p:cNvSpPr>
                <p:nvPr/>
              </p:nvSpPr>
              <p:spPr bwMode="auto">
                <a:xfrm>
                  <a:off x="4818371" y="5582857"/>
                  <a:ext cx="0" cy="603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75" name="Line 66">
                  <a:extLst>
                    <a:ext uri="{FF2B5EF4-FFF2-40B4-BE49-F238E27FC236}">
                      <a16:creationId xmlns:a16="http://schemas.microsoft.com/office/drawing/2014/main" id="{B39D906F-8D61-4AD2-AAA0-C930C5E876C2}"/>
                    </a:ext>
                  </a:extLst>
                </p:cNvPr>
                <p:cNvSpPr>
                  <a:spLocks noChangeShapeType="1"/>
                </p:cNvSpPr>
                <p:nvPr/>
              </p:nvSpPr>
              <p:spPr bwMode="auto">
                <a:xfrm>
                  <a:off x="5674033" y="5582857"/>
                  <a:ext cx="0" cy="603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cxnSp>
              <p:nvCxnSpPr>
                <p:cNvPr id="310" name="Straight Connector 309">
                  <a:extLst>
                    <a:ext uri="{FF2B5EF4-FFF2-40B4-BE49-F238E27FC236}">
                      <a16:creationId xmlns:a16="http://schemas.microsoft.com/office/drawing/2014/main" id="{F9A73498-7A4F-493E-8FE5-8FC9ED535C9E}"/>
                    </a:ext>
                  </a:extLst>
                </p:cNvPr>
                <p:cNvCxnSpPr>
                  <a:cxnSpLocks/>
                </p:cNvCxnSpPr>
                <p:nvPr/>
              </p:nvCxnSpPr>
              <p:spPr bwMode="auto">
                <a:xfrm flipH="1">
                  <a:off x="1330798" y="5573713"/>
                  <a:ext cx="64008" cy="0"/>
                </a:xfrm>
                <a:prstGeom prst="line">
                  <a:avLst/>
                </a:prstGeom>
                <a:noFill/>
                <a:ln w="28575" cap="flat" cmpd="sng" algn="ctr">
                  <a:solidFill>
                    <a:schemeClr val="bg1"/>
                  </a:solidFill>
                  <a:prstDash val="solid"/>
                  <a:round/>
                  <a:headEnd type="none" w="med" len="med"/>
                  <a:tailEnd type="none" w="med" len="med"/>
                </a:ln>
                <a:effectLst/>
              </p:spPr>
            </p:cxnSp>
          </p:grpSp>
        </p:grpSp>
      </p:grpSp>
      <p:sp>
        <p:nvSpPr>
          <p:cNvPr id="352" name="Rectangle 133">
            <a:extLst>
              <a:ext uri="{FF2B5EF4-FFF2-40B4-BE49-F238E27FC236}">
                <a16:creationId xmlns:a16="http://schemas.microsoft.com/office/drawing/2014/main" id="{C872E185-F21A-4A0E-9046-E1BB15B63674}"/>
              </a:ext>
            </a:extLst>
          </p:cNvPr>
          <p:cNvSpPr>
            <a:spLocks noChangeArrowheads="1"/>
          </p:cNvSpPr>
          <p:nvPr/>
        </p:nvSpPr>
        <p:spPr bwMode="auto">
          <a:xfrm>
            <a:off x="6796211" y="5566183"/>
            <a:ext cx="1041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0</a:t>
            </a:r>
            <a:endParaRPr kumimoji="0" lang="en-US" altLang="en-US" sz="1600" b="0" i="0" u="none" strike="noStrike" cap="none" normalizeH="0" baseline="0" dirty="0">
              <a:ln>
                <a:noFill/>
              </a:ln>
              <a:solidFill>
                <a:schemeClr val="tx1"/>
              </a:solidFill>
              <a:effectLst/>
            </a:endParaRPr>
          </a:p>
        </p:txBody>
      </p:sp>
      <p:sp>
        <p:nvSpPr>
          <p:cNvPr id="354" name="Rectangle 135">
            <a:extLst>
              <a:ext uri="{FF2B5EF4-FFF2-40B4-BE49-F238E27FC236}">
                <a16:creationId xmlns:a16="http://schemas.microsoft.com/office/drawing/2014/main" id="{1448EE9B-A922-4375-9B2C-1EAAC8B212E2}"/>
              </a:ext>
            </a:extLst>
          </p:cNvPr>
          <p:cNvSpPr>
            <a:spLocks noChangeArrowheads="1"/>
          </p:cNvSpPr>
          <p:nvPr/>
        </p:nvSpPr>
        <p:spPr bwMode="auto">
          <a:xfrm>
            <a:off x="6640720" y="5156345"/>
            <a:ext cx="2596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0.5</a:t>
            </a:r>
            <a:endParaRPr kumimoji="0" lang="en-US" altLang="en-US" sz="1600" b="0" i="0" u="none" strike="noStrike" cap="none" normalizeH="0" baseline="0" dirty="0">
              <a:ln>
                <a:noFill/>
              </a:ln>
              <a:solidFill>
                <a:schemeClr val="tx1"/>
              </a:solidFill>
              <a:effectLst/>
            </a:endParaRPr>
          </a:p>
        </p:txBody>
      </p:sp>
      <p:sp>
        <p:nvSpPr>
          <p:cNvPr id="355" name="Rectangle 136">
            <a:extLst>
              <a:ext uri="{FF2B5EF4-FFF2-40B4-BE49-F238E27FC236}">
                <a16:creationId xmlns:a16="http://schemas.microsoft.com/office/drawing/2014/main" id="{D2C985E4-C586-4D68-9E52-0C9B7E323407}"/>
              </a:ext>
            </a:extLst>
          </p:cNvPr>
          <p:cNvSpPr>
            <a:spLocks noChangeArrowheads="1"/>
          </p:cNvSpPr>
          <p:nvPr/>
        </p:nvSpPr>
        <p:spPr bwMode="auto">
          <a:xfrm>
            <a:off x="6640720" y="4746505"/>
            <a:ext cx="2596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1.0</a:t>
            </a:r>
            <a:endParaRPr kumimoji="0" lang="en-US" altLang="en-US" sz="1600" b="0" i="0" u="none" strike="noStrike" cap="none" normalizeH="0" baseline="0" dirty="0">
              <a:ln>
                <a:noFill/>
              </a:ln>
              <a:solidFill>
                <a:schemeClr val="tx1"/>
              </a:solidFill>
              <a:effectLst/>
            </a:endParaRPr>
          </a:p>
        </p:txBody>
      </p:sp>
      <p:sp>
        <p:nvSpPr>
          <p:cNvPr id="356" name="Rectangle 137">
            <a:extLst>
              <a:ext uri="{FF2B5EF4-FFF2-40B4-BE49-F238E27FC236}">
                <a16:creationId xmlns:a16="http://schemas.microsoft.com/office/drawing/2014/main" id="{2A240A6E-1C1D-4F58-A760-84E2E618EF9F}"/>
              </a:ext>
            </a:extLst>
          </p:cNvPr>
          <p:cNvSpPr>
            <a:spLocks noChangeArrowheads="1"/>
          </p:cNvSpPr>
          <p:nvPr/>
        </p:nvSpPr>
        <p:spPr bwMode="auto">
          <a:xfrm>
            <a:off x="6640720" y="4336665"/>
            <a:ext cx="2596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1.5</a:t>
            </a:r>
            <a:endParaRPr kumimoji="0" lang="en-US" altLang="en-US" sz="1600" b="0" i="0" u="none" strike="noStrike" cap="none" normalizeH="0" baseline="0" dirty="0">
              <a:ln>
                <a:noFill/>
              </a:ln>
              <a:solidFill>
                <a:schemeClr val="tx1"/>
              </a:solidFill>
              <a:effectLst/>
            </a:endParaRPr>
          </a:p>
        </p:txBody>
      </p:sp>
      <p:sp>
        <p:nvSpPr>
          <p:cNvPr id="357" name="Rectangle 138">
            <a:extLst>
              <a:ext uri="{FF2B5EF4-FFF2-40B4-BE49-F238E27FC236}">
                <a16:creationId xmlns:a16="http://schemas.microsoft.com/office/drawing/2014/main" id="{88502AEA-DB86-47DF-8AEA-CF684C0614E6}"/>
              </a:ext>
            </a:extLst>
          </p:cNvPr>
          <p:cNvSpPr>
            <a:spLocks noChangeArrowheads="1"/>
          </p:cNvSpPr>
          <p:nvPr/>
        </p:nvSpPr>
        <p:spPr bwMode="auto">
          <a:xfrm>
            <a:off x="6640720" y="3926825"/>
            <a:ext cx="2596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a:t>
            </a:r>
            <a:endParaRPr kumimoji="0" lang="en-US" altLang="en-US" sz="1600" b="0" i="0" u="none" strike="noStrike" cap="none" normalizeH="0" baseline="0" dirty="0">
              <a:ln>
                <a:noFill/>
              </a:ln>
              <a:solidFill>
                <a:schemeClr val="tx1"/>
              </a:solidFill>
              <a:effectLst/>
            </a:endParaRPr>
          </a:p>
        </p:txBody>
      </p:sp>
      <p:sp>
        <p:nvSpPr>
          <p:cNvPr id="358" name="Rectangle 139">
            <a:extLst>
              <a:ext uri="{FF2B5EF4-FFF2-40B4-BE49-F238E27FC236}">
                <a16:creationId xmlns:a16="http://schemas.microsoft.com/office/drawing/2014/main" id="{C2BD521A-4247-473F-838F-FD0DCE6DD1EC}"/>
              </a:ext>
            </a:extLst>
          </p:cNvPr>
          <p:cNvSpPr>
            <a:spLocks noChangeArrowheads="1"/>
          </p:cNvSpPr>
          <p:nvPr/>
        </p:nvSpPr>
        <p:spPr bwMode="auto">
          <a:xfrm>
            <a:off x="6640720" y="3516985"/>
            <a:ext cx="2596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2.5</a:t>
            </a:r>
            <a:endParaRPr kumimoji="0" lang="en-US" altLang="en-US" sz="1600" b="0" i="0" u="none" strike="noStrike" cap="none" normalizeH="0" baseline="0" dirty="0">
              <a:ln>
                <a:noFill/>
              </a:ln>
              <a:solidFill>
                <a:schemeClr val="tx1"/>
              </a:solidFill>
              <a:effectLst/>
            </a:endParaRPr>
          </a:p>
        </p:txBody>
      </p:sp>
      <p:sp>
        <p:nvSpPr>
          <p:cNvPr id="359" name="Rectangle 140">
            <a:extLst>
              <a:ext uri="{FF2B5EF4-FFF2-40B4-BE49-F238E27FC236}">
                <a16:creationId xmlns:a16="http://schemas.microsoft.com/office/drawing/2014/main" id="{77BFADFD-5699-4F25-B08E-76ED9B1A8F7D}"/>
              </a:ext>
            </a:extLst>
          </p:cNvPr>
          <p:cNvSpPr>
            <a:spLocks noChangeArrowheads="1"/>
          </p:cNvSpPr>
          <p:nvPr/>
        </p:nvSpPr>
        <p:spPr bwMode="auto">
          <a:xfrm>
            <a:off x="6640720" y="3107145"/>
            <a:ext cx="2596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3.0</a:t>
            </a:r>
            <a:endParaRPr kumimoji="0" lang="en-US" altLang="en-US" sz="1600" b="0" i="0" u="none" strike="noStrike" cap="none" normalizeH="0" baseline="0" dirty="0">
              <a:ln>
                <a:noFill/>
              </a:ln>
              <a:solidFill>
                <a:schemeClr val="tx1"/>
              </a:solidFill>
              <a:effectLst/>
            </a:endParaRPr>
          </a:p>
        </p:txBody>
      </p:sp>
      <p:sp>
        <p:nvSpPr>
          <p:cNvPr id="360" name="Rectangle 147">
            <a:extLst>
              <a:ext uri="{FF2B5EF4-FFF2-40B4-BE49-F238E27FC236}">
                <a16:creationId xmlns:a16="http://schemas.microsoft.com/office/drawing/2014/main" id="{6173E641-5719-424C-A810-26B6287A3E28}"/>
              </a:ext>
            </a:extLst>
          </p:cNvPr>
          <p:cNvSpPr>
            <a:spLocks noChangeArrowheads="1"/>
          </p:cNvSpPr>
          <p:nvPr/>
        </p:nvSpPr>
        <p:spPr bwMode="auto">
          <a:xfrm>
            <a:off x="7008124" y="5992459"/>
            <a:ext cx="42814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rgbClr val="000000"/>
                </a:solidFill>
                <a:effectLst/>
                <a:latin typeface="Calibri" panose="020F0502020204030204" pitchFamily="34" charset="0"/>
              </a:rPr>
              <a:t>Yr</a:t>
            </a:r>
            <a:endParaRPr kumimoji="0" lang="en-US" altLang="en-US" sz="1600" b="0" i="0" u="none" strike="noStrike" cap="none" normalizeH="0" baseline="0" dirty="0">
              <a:ln>
                <a:noFill/>
              </a:ln>
              <a:solidFill>
                <a:schemeClr val="tx1"/>
              </a:solidFill>
              <a:effectLst/>
            </a:endParaRPr>
          </a:p>
        </p:txBody>
      </p:sp>
      <p:sp>
        <p:nvSpPr>
          <p:cNvPr id="361" name="Rectangle 140">
            <a:extLst>
              <a:ext uri="{FF2B5EF4-FFF2-40B4-BE49-F238E27FC236}">
                <a16:creationId xmlns:a16="http://schemas.microsoft.com/office/drawing/2014/main" id="{BA3ED166-94D7-464A-A578-B2D0553708BE}"/>
              </a:ext>
            </a:extLst>
          </p:cNvPr>
          <p:cNvSpPr>
            <a:spLocks noChangeArrowheads="1"/>
          </p:cNvSpPr>
          <p:nvPr/>
        </p:nvSpPr>
        <p:spPr bwMode="auto">
          <a:xfrm>
            <a:off x="6671137" y="5774454"/>
            <a:ext cx="67397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2002</a:t>
            </a:r>
            <a:endParaRPr kumimoji="0" lang="en-US" altLang="en-US" sz="1600" b="0" i="0" u="none" strike="noStrike" cap="none" normalizeH="0" baseline="0" dirty="0">
              <a:ln>
                <a:noFill/>
              </a:ln>
              <a:solidFill>
                <a:schemeClr val="tx1"/>
              </a:solidFill>
              <a:effectLst/>
            </a:endParaRPr>
          </a:p>
        </p:txBody>
      </p:sp>
      <p:sp>
        <p:nvSpPr>
          <p:cNvPr id="362" name="Rectangle 140">
            <a:extLst>
              <a:ext uri="{FF2B5EF4-FFF2-40B4-BE49-F238E27FC236}">
                <a16:creationId xmlns:a16="http://schemas.microsoft.com/office/drawing/2014/main" id="{C119ADCA-5A8A-49E2-A12B-9D4D547D75AE}"/>
              </a:ext>
            </a:extLst>
          </p:cNvPr>
          <p:cNvSpPr>
            <a:spLocks noChangeArrowheads="1"/>
          </p:cNvSpPr>
          <p:nvPr/>
        </p:nvSpPr>
        <p:spPr bwMode="auto">
          <a:xfrm>
            <a:off x="7527435" y="5774454"/>
            <a:ext cx="67397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2005</a:t>
            </a:r>
            <a:endParaRPr kumimoji="0" lang="en-US" altLang="en-US" sz="1600" b="0" i="0" u="none" strike="noStrike" cap="none" normalizeH="0" baseline="0" dirty="0">
              <a:ln>
                <a:noFill/>
              </a:ln>
              <a:solidFill>
                <a:schemeClr val="tx1"/>
              </a:solidFill>
              <a:effectLst/>
            </a:endParaRPr>
          </a:p>
        </p:txBody>
      </p:sp>
      <p:sp>
        <p:nvSpPr>
          <p:cNvPr id="363" name="Rectangle 140">
            <a:extLst>
              <a:ext uri="{FF2B5EF4-FFF2-40B4-BE49-F238E27FC236}">
                <a16:creationId xmlns:a16="http://schemas.microsoft.com/office/drawing/2014/main" id="{73A78E8B-2797-4B27-AE7E-6971863F487A}"/>
              </a:ext>
            </a:extLst>
          </p:cNvPr>
          <p:cNvSpPr>
            <a:spLocks noChangeArrowheads="1"/>
          </p:cNvSpPr>
          <p:nvPr/>
        </p:nvSpPr>
        <p:spPr bwMode="auto">
          <a:xfrm>
            <a:off x="8383733" y="5774454"/>
            <a:ext cx="67397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2008</a:t>
            </a:r>
            <a:endParaRPr kumimoji="0" lang="en-US" altLang="en-US" sz="1600" b="0" i="0" u="none" strike="noStrike" cap="none" normalizeH="0" baseline="0" dirty="0">
              <a:ln>
                <a:noFill/>
              </a:ln>
              <a:solidFill>
                <a:schemeClr val="tx1"/>
              </a:solidFill>
              <a:effectLst/>
            </a:endParaRPr>
          </a:p>
        </p:txBody>
      </p:sp>
      <p:sp>
        <p:nvSpPr>
          <p:cNvPr id="364" name="Rectangle 140">
            <a:extLst>
              <a:ext uri="{FF2B5EF4-FFF2-40B4-BE49-F238E27FC236}">
                <a16:creationId xmlns:a16="http://schemas.microsoft.com/office/drawing/2014/main" id="{93A37BF7-D6A0-4893-AAA6-AD9F14544400}"/>
              </a:ext>
            </a:extLst>
          </p:cNvPr>
          <p:cNvSpPr>
            <a:spLocks noChangeArrowheads="1"/>
          </p:cNvSpPr>
          <p:nvPr/>
        </p:nvSpPr>
        <p:spPr bwMode="auto">
          <a:xfrm>
            <a:off x="9240031" y="5774454"/>
            <a:ext cx="67397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2011</a:t>
            </a:r>
            <a:endParaRPr kumimoji="0" lang="en-US" altLang="en-US" sz="1600" b="0" i="0" u="none" strike="noStrike" cap="none" normalizeH="0" baseline="0" dirty="0">
              <a:ln>
                <a:noFill/>
              </a:ln>
              <a:solidFill>
                <a:schemeClr val="tx1"/>
              </a:solidFill>
              <a:effectLst/>
            </a:endParaRPr>
          </a:p>
        </p:txBody>
      </p:sp>
      <p:sp>
        <p:nvSpPr>
          <p:cNvPr id="365" name="Rectangle 140">
            <a:extLst>
              <a:ext uri="{FF2B5EF4-FFF2-40B4-BE49-F238E27FC236}">
                <a16:creationId xmlns:a16="http://schemas.microsoft.com/office/drawing/2014/main" id="{1F70D762-0AD4-4883-B3D4-03501FF1D636}"/>
              </a:ext>
            </a:extLst>
          </p:cNvPr>
          <p:cNvSpPr>
            <a:spLocks noChangeArrowheads="1"/>
          </p:cNvSpPr>
          <p:nvPr/>
        </p:nvSpPr>
        <p:spPr bwMode="auto">
          <a:xfrm>
            <a:off x="10096329" y="5774454"/>
            <a:ext cx="67397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2014</a:t>
            </a:r>
            <a:endParaRPr kumimoji="0" lang="en-US" altLang="en-US" sz="1600" b="0" i="0" u="none" strike="noStrike" cap="none" normalizeH="0" baseline="0" dirty="0">
              <a:ln>
                <a:noFill/>
              </a:ln>
              <a:solidFill>
                <a:schemeClr val="tx1"/>
              </a:solidFill>
              <a:effectLst/>
            </a:endParaRPr>
          </a:p>
        </p:txBody>
      </p:sp>
      <p:sp>
        <p:nvSpPr>
          <p:cNvPr id="366" name="Rectangle 140">
            <a:extLst>
              <a:ext uri="{FF2B5EF4-FFF2-40B4-BE49-F238E27FC236}">
                <a16:creationId xmlns:a16="http://schemas.microsoft.com/office/drawing/2014/main" id="{5603AB04-5050-4042-90C2-3D57D1CE06D9}"/>
              </a:ext>
            </a:extLst>
          </p:cNvPr>
          <p:cNvSpPr>
            <a:spLocks noChangeArrowheads="1"/>
          </p:cNvSpPr>
          <p:nvPr/>
        </p:nvSpPr>
        <p:spPr bwMode="auto">
          <a:xfrm>
            <a:off x="10952625" y="5774454"/>
            <a:ext cx="67397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anose="020F0502020204030204" pitchFamily="34" charset="0"/>
              </a:rPr>
              <a:t>2017</a:t>
            </a:r>
            <a:endParaRPr kumimoji="0" lang="en-US" altLang="en-US" sz="1600" b="0" i="0" u="none" strike="noStrike" cap="none" normalizeH="0" baseline="0" dirty="0">
              <a:ln>
                <a:noFill/>
              </a:ln>
              <a:solidFill>
                <a:schemeClr val="tx1"/>
              </a:solidFill>
              <a:effectLst/>
            </a:endParaRPr>
          </a:p>
        </p:txBody>
      </p:sp>
      <p:cxnSp>
        <p:nvCxnSpPr>
          <p:cNvPr id="370" name="Straight Connector 369">
            <a:extLst>
              <a:ext uri="{FF2B5EF4-FFF2-40B4-BE49-F238E27FC236}">
                <a16:creationId xmlns:a16="http://schemas.microsoft.com/office/drawing/2014/main" id="{5AA29D08-9C7B-4569-BEA5-52ED26F72E73}"/>
              </a:ext>
            </a:extLst>
          </p:cNvPr>
          <p:cNvCxnSpPr>
            <a:cxnSpLocks/>
          </p:cNvCxnSpPr>
          <p:nvPr/>
        </p:nvCxnSpPr>
        <p:spPr bwMode="auto">
          <a:xfrm flipH="1">
            <a:off x="6929591" y="323705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1" name="Straight Connector 370">
            <a:extLst>
              <a:ext uri="{FF2B5EF4-FFF2-40B4-BE49-F238E27FC236}">
                <a16:creationId xmlns:a16="http://schemas.microsoft.com/office/drawing/2014/main" id="{78ED76D4-8E04-4C5A-8A58-295AB71A1F7A}"/>
              </a:ext>
            </a:extLst>
          </p:cNvPr>
          <p:cNvCxnSpPr>
            <a:cxnSpLocks/>
          </p:cNvCxnSpPr>
          <p:nvPr/>
        </p:nvCxnSpPr>
        <p:spPr bwMode="auto">
          <a:xfrm flipH="1">
            <a:off x="6929591" y="364561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2" name="Straight Connector 371">
            <a:extLst>
              <a:ext uri="{FF2B5EF4-FFF2-40B4-BE49-F238E27FC236}">
                <a16:creationId xmlns:a16="http://schemas.microsoft.com/office/drawing/2014/main" id="{B18B1A34-515C-41D0-B036-D3D26BEBCB87}"/>
              </a:ext>
            </a:extLst>
          </p:cNvPr>
          <p:cNvCxnSpPr>
            <a:cxnSpLocks/>
          </p:cNvCxnSpPr>
          <p:nvPr/>
        </p:nvCxnSpPr>
        <p:spPr bwMode="auto">
          <a:xfrm flipH="1">
            <a:off x="6929591" y="405417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3" name="Straight Connector 372">
            <a:extLst>
              <a:ext uri="{FF2B5EF4-FFF2-40B4-BE49-F238E27FC236}">
                <a16:creationId xmlns:a16="http://schemas.microsoft.com/office/drawing/2014/main" id="{377822B7-A8B7-4A1E-9BE0-119E58B24C5A}"/>
              </a:ext>
            </a:extLst>
          </p:cNvPr>
          <p:cNvCxnSpPr>
            <a:cxnSpLocks/>
          </p:cNvCxnSpPr>
          <p:nvPr/>
        </p:nvCxnSpPr>
        <p:spPr bwMode="auto">
          <a:xfrm flipH="1">
            <a:off x="6929591" y="44627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4" name="Straight Connector 373">
            <a:extLst>
              <a:ext uri="{FF2B5EF4-FFF2-40B4-BE49-F238E27FC236}">
                <a16:creationId xmlns:a16="http://schemas.microsoft.com/office/drawing/2014/main" id="{D85291A9-FB86-4C31-A19C-0396D418F5A1}"/>
              </a:ext>
            </a:extLst>
          </p:cNvPr>
          <p:cNvCxnSpPr>
            <a:cxnSpLocks/>
          </p:cNvCxnSpPr>
          <p:nvPr/>
        </p:nvCxnSpPr>
        <p:spPr bwMode="auto">
          <a:xfrm flipH="1">
            <a:off x="6929591" y="487130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5" name="Straight Connector 374">
            <a:extLst>
              <a:ext uri="{FF2B5EF4-FFF2-40B4-BE49-F238E27FC236}">
                <a16:creationId xmlns:a16="http://schemas.microsoft.com/office/drawing/2014/main" id="{33CB7244-3EBD-4B6F-8133-24366C5615E0}"/>
              </a:ext>
            </a:extLst>
          </p:cNvPr>
          <p:cNvCxnSpPr>
            <a:cxnSpLocks/>
          </p:cNvCxnSpPr>
          <p:nvPr/>
        </p:nvCxnSpPr>
        <p:spPr bwMode="auto">
          <a:xfrm flipH="1">
            <a:off x="6929591" y="5279861"/>
            <a:ext cx="64008" cy="0"/>
          </a:xfrm>
          <a:prstGeom prst="line">
            <a:avLst/>
          </a:prstGeom>
          <a:noFill/>
          <a:ln w="28575" cap="flat" cmpd="sng" algn="ctr">
            <a:solidFill>
              <a:schemeClr val="bg1"/>
            </a:solidFill>
            <a:prstDash val="solid"/>
            <a:round/>
            <a:headEnd type="none" w="med" len="med"/>
            <a:tailEnd type="none" w="med" len="med"/>
          </a:ln>
          <a:effectLst/>
        </p:spPr>
      </p:cxnSp>
      <p:sp>
        <p:nvSpPr>
          <p:cNvPr id="378" name="Line 50">
            <a:extLst>
              <a:ext uri="{FF2B5EF4-FFF2-40B4-BE49-F238E27FC236}">
                <a16:creationId xmlns:a16="http://schemas.microsoft.com/office/drawing/2014/main" id="{5A96B9F5-6E15-40E2-87C6-72370C760B51}"/>
              </a:ext>
            </a:extLst>
          </p:cNvPr>
          <p:cNvSpPr>
            <a:spLocks noChangeShapeType="1"/>
          </p:cNvSpPr>
          <p:nvPr/>
        </p:nvSpPr>
        <p:spPr bwMode="auto">
          <a:xfrm>
            <a:off x="6994514" y="5688420"/>
            <a:ext cx="4278313" cy="0"/>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79" name="Line 51">
            <a:extLst>
              <a:ext uri="{FF2B5EF4-FFF2-40B4-BE49-F238E27FC236}">
                <a16:creationId xmlns:a16="http://schemas.microsoft.com/office/drawing/2014/main" id="{F1F0C3BF-DF3B-4EDE-B3D0-29C62692DEFB}"/>
              </a:ext>
            </a:extLst>
          </p:cNvPr>
          <p:cNvSpPr>
            <a:spLocks noChangeShapeType="1"/>
          </p:cNvSpPr>
          <p:nvPr/>
        </p:nvSpPr>
        <p:spPr bwMode="auto">
          <a:xfrm>
            <a:off x="7004242" y="5697564"/>
            <a:ext cx="0" cy="603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80" name="Line 54">
            <a:extLst>
              <a:ext uri="{FF2B5EF4-FFF2-40B4-BE49-F238E27FC236}">
                <a16:creationId xmlns:a16="http://schemas.microsoft.com/office/drawing/2014/main" id="{C2C0E9F1-48D1-4C17-92A6-94C7888EB85A}"/>
              </a:ext>
            </a:extLst>
          </p:cNvPr>
          <p:cNvSpPr>
            <a:spLocks noChangeShapeType="1"/>
          </p:cNvSpPr>
          <p:nvPr/>
        </p:nvSpPr>
        <p:spPr bwMode="auto">
          <a:xfrm>
            <a:off x="7850176" y="5697564"/>
            <a:ext cx="0" cy="603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81" name="Line 57">
            <a:extLst>
              <a:ext uri="{FF2B5EF4-FFF2-40B4-BE49-F238E27FC236}">
                <a16:creationId xmlns:a16="http://schemas.microsoft.com/office/drawing/2014/main" id="{F5531F5B-8998-421B-9514-657DCBBE06D4}"/>
              </a:ext>
            </a:extLst>
          </p:cNvPr>
          <p:cNvSpPr>
            <a:spLocks noChangeShapeType="1"/>
          </p:cNvSpPr>
          <p:nvPr/>
        </p:nvSpPr>
        <p:spPr bwMode="auto">
          <a:xfrm>
            <a:off x="8707426" y="5697564"/>
            <a:ext cx="0" cy="603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82" name="Line 60">
            <a:extLst>
              <a:ext uri="{FF2B5EF4-FFF2-40B4-BE49-F238E27FC236}">
                <a16:creationId xmlns:a16="http://schemas.microsoft.com/office/drawing/2014/main" id="{25B30CE1-D309-4569-BD71-CC1F561FF684}"/>
              </a:ext>
            </a:extLst>
          </p:cNvPr>
          <p:cNvSpPr>
            <a:spLocks noChangeShapeType="1"/>
          </p:cNvSpPr>
          <p:nvPr/>
        </p:nvSpPr>
        <p:spPr bwMode="auto">
          <a:xfrm>
            <a:off x="9561501" y="5697564"/>
            <a:ext cx="0" cy="603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83" name="Line 63">
            <a:extLst>
              <a:ext uri="{FF2B5EF4-FFF2-40B4-BE49-F238E27FC236}">
                <a16:creationId xmlns:a16="http://schemas.microsoft.com/office/drawing/2014/main" id="{AF365776-DF6B-4EE1-BF8D-38E2D2271996}"/>
              </a:ext>
            </a:extLst>
          </p:cNvPr>
          <p:cNvSpPr>
            <a:spLocks noChangeShapeType="1"/>
          </p:cNvSpPr>
          <p:nvPr/>
        </p:nvSpPr>
        <p:spPr bwMode="auto">
          <a:xfrm>
            <a:off x="10417164" y="5697564"/>
            <a:ext cx="0" cy="603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84" name="Line 66">
            <a:extLst>
              <a:ext uri="{FF2B5EF4-FFF2-40B4-BE49-F238E27FC236}">
                <a16:creationId xmlns:a16="http://schemas.microsoft.com/office/drawing/2014/main" id="{8BA9FAFB-357A-4418-BEB3-37DFAC1B10EF}"/>
              </a:ext>
            </a:extLst>
          </p:cNvPr>
          <p:cNvSpPr>
            <a:spLocks noChangeShapeType="1"/>
          </p:cNvSpPr>
          <p:nvPr/>
        </p:nvSpPr>
        <p:spPr bwMode="auto">
          <a:xfrm>
            <a:off x="11272826" y="5697564"/>
            <a:ext cx="0" cy="60325"/>
          </a:xfrm>
          <a:prstGeom prst="line">
            <a:avLst/>
          </a:prstGeom>
          <a:noFill/>
          <a:ln w="28575">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cxnSp>
        <p:nvCxnSpPr>
          <p:cNvPr id="385" name="Straight Connector 384">
            <a:extLst>
              <a:ext uri="{FF2B5EF4-FFF2-40B4-BE49-F238E27FC236}">
                <a16:creationId xmlns:a16="http://schemas.microsoft.com/office/drawing/2014/main" id="{6744D873-0B4D-4A9D-BFC4-3A5A01F84C36}"/>
              </a:ext>
            </a:extLst>
          </p:cNvPr>
          <p:cNvCxnSpPr>
            <a:cxnSpLocks/>
          </p:cNvCxnSpPr>
          <p:nvPr/>
        </p:nvCxnSpPr>
        <p:spPr bwMode="auto">
          <a:xfrm flipH="1">
            <a:off x="6929591" y="5688420"/>
            <a:ext cx="64008" cy="0"/>
          </a:xfrm>
          <a:prstGeom prst="line">
            <a:avLst/>
          </a:prstGeom>
          <a:noFill/>
          <a:ln w="28575" cap="flat" cmpd="sng" algn="ctr">
            <a:solidFill>
              <a:schemeClr val="bg1"/>
            </a:solidFill>
            <a:prstDash val="solid"/>
            <a:round/>
            <a:headEnd type="none" w="med" len="med"/>
            <a:tailEnd type="none" w="med" len="med"/>
          </a:ln>
          <a:effectLst/>
        </p:spPr>
      </p:cxnSp>
      <p:grpSp>
        <p:nvGrpSpPr>
          <p:cNvPr id="402" name="Group 401">
            <a:extLst>
              <a:ext uri="{FF2B5EF4-FFF2-40B4-BE49-F238E27FC236}">
                <a16:creationId xmlns:a16="http://schemas.microsoft.com/office/drawing/2014/main" id="{C4EA5FF5-EAF9-442A-BF90-3E5753660A54}"/>
              </a:ext>
            </a:extLst>
          </p:cNvPr>
          <p:cNvGrpSpPr/>
          <p:nvPr/>
        </p:nvGrpSpPr>
        <p:grpSpPr>
          <a:xfrm>
            <a:off x="7233578" y="3017234"/>
            <a:ext cx="3991528" cy="584775"/>
            <a:chOff x="7752944" y="3193564"/>
            <a:chExt cx="3991528" cy="584775"/>
          </a:xfrm>
        </p:grpSpPr>
        <p:sp>
          <p:nvSpPr>
            <p:cNvPr id="387" name="TextBox 386">
              <a:extLst>
                <a:ext uri="{FF2B5EF4-FFF2-40B4-BE49-F238E27FC236}">
                  <a16:creationId xmlns:a16="http://schemas.microsoft.com/office/drawing/2014/main" id="{6BC9B99E-EDA8-40FA-A632-23975B59066F}"/>
                </a:ext>
              </a:extLst>
            </p:cNvPr>
            <p:cNvSpPr txBox="1"/>
            <p:nvPr/>
          </p:nvSpPr>
          <p:spPr bwMode="auto">
            <a:xfrm>
              <a:off x="8008210" y="3193564"/>
              <a:ext cx="10283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0-19 yrs</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40-49 yrs</a:t>
              </a:r>
            </a:p>
          </p:txBody>
        </p:sp>
        <p:sp>
          <p:nvSpPr>
            <p:cNvPr id="389" name="TextBox 388">
              <a:extLst>
                <a:ext uri="{FF2B5EF4-FFF2-40B4-BE49-F238E27FC236}">
                  <a16:creationId xmlns:a16="http://schemas.microsoft.com/office/drawing/2014/main" id="{76CBB357-F4FF-4E05-BD13-7E389F827D6D}"/>
                </a:ext>
              </a:extLst>
            </p:cNvPr>
            <p:cNvSpPr txBox="1"/>
            <p:nvPr/>
          </p:nvSpPr>
          <p:spPr bwMode="auto">
            <a:xfrm>
              <a:off x="9389569" y="3193564"/>
              <a:ext cx="10283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20-29 yrs</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50-59 yrs</a:t>
              </a:r>
            </a:p>
          </p:txBody>
        </p:sp>
        <p:sp>
          <p:nvSpPr>
            <p:cNvPr id="391" name="TextBox 390">
              <a:extLst>
                <a:ext uri="{FF2B5EF4-FFF2-40B4-BE49-F238E27FC236}">
                  <a16:creationId xmlns:a16="http://schemas.microsoft.com/office/drawing/2014/main" id="{A46D2E30-D65C-4107-8928-EFDB2FEC67AC}"/>
                </a:ext>
              </a:extLst>
            </p:cNvPr>
            <p:cNvSpPr txBox="1"/>
            <p:nvPr/>
          </p:nvSpPr>
          <p:spPr bwMode="auto">
            <a:xfrm>
              <a:off x="10716134" y="3193564"/>
              <a:ext cx="10283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30-39 yrs</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60+ yrs</a:t>
              </a:r>
            </a:p>
          </p:txBody>
        </p:sp>
        <p:grpSp>
          <p:nvGrpSpPr>
            <p:cNvPr id="395" name="Group 394">
              <a:extLst>
                <a:ext uri="{FF2B5EF4-FFF2-40B4-BE49-F238E27FC236}">
                  <a16:creationId xmlns:a16="http://schemas.microsoft.com/office/drawing/2014/main" id="{24284FBC-D953-4BDF-A465-C1634DEB062F}"/>
                </a:ext>
              </a:extLst>
            </p:cNvPr>
            <p:cNvGrpSpPr/>
            <p:nvPr/>
          </p:nvGrpSpPr>
          <p:grpSpPr>
            <a:xfrm>
              <a:off x="7752944" y="3362732"/>
              <a:ext cx="274320" cy="242144"/>
              <a:chOff x="7752944" y="3362732"/>
              <a:chExt cx="274320" cy="242144"/>
            </a:xfrm>
          </p:grpSpPr>
          <p:cxnSp>
            <p:nvCxnSpPr>
              <p:cNvPr id="393" name="Straight Connector 392">
                <a:extLst>
                  <a:ext uri="{FF2B5EF4-FFF2-40B4-BE49-F238E27FC236}">
                    <a16:creationId xmlns:a16="http://schemas.microsoft.com/office/drawing/2014/main" id="{81038854-BFA3-4184-9C78-2BCB6695544C}"/>
                  </a:ext>
                </a:extLst>
              </p:cNvPr>
              <p:cNvCxnSpPr>
                <a:cxnSpLocks/>
              </p:cNvCxnSpPr>
              <p:nvPr/>
            </p:nvCxnSpPr>
            <p:spPr bwMode="auto">
              <a:xfrm>
                <a:off x="7752944" y="3362732"/>
                <a:ext cx="274320" cy="0"/>
              </a:xfrm>
              <a:prstGeom prst="line">
                <a:avLst/>
              </a:prstGeom>
              <a:noFill/>
              <a:ln w="28575" cap="flat" cmpd="sng" algn="ctr">
                <a:solidFill>
                  <a:schemeClr val="accent1"/>
                </a:solidFill>
                <a:prstDash val="solid"/>
                <a:round/>
                <a:headEnd type="none" w="med" len="med"/>
                <a:tailEnd type="none" w="med" len="med"/>
              </a:ln>
              <a:effectLst/>
            </p:spPr>
          </p:cxnSp>
          <p:cxnSp>
            <p:nvCxnSpPr>
              <p:cNvPr id="394" name="Straight Connector 393">
                <a:extLst>
                  <a:ext uri="{FF2B5EF4-FFF2-40B4-BE49-F238E27FC236}">
                    <a16:creationId xmlns:a16="http://schemas.microsoft.com/office/drawing/2014/main" id="{71988FBE-AD69-4104-B899-69FB7C4D38B5}"/>
                  </a:ext>
                </a:extLst>
              </p:cNvPr>
              <p:cNvCxnSpPr>
                <a:cxnSpLocks/>
              </p:cNvCxnSpPr>
              <p:nvPr/>
            </p:nvCxnSpPr>
            <p:spPr bwMode="auto">
              <a:xfrm>
                <a:off x="7752944" y="3604876"/>
                <a:ext cx="274320"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96" name="Group 395">
              <a:extLst>
                <a:ext uri="{FF2B5EF4-FFF2-40B4-BE49-F238E27FC236}">
                  <a16:creationId xmlns:a16="http://schemas.microsoft.com/office/drawing/2014/main" id="{53B99FCF-A534-4A3F-9393-8F6426D35826}"/>
                </a:ext>
              </a:extLst>
            </p:cNvPr>
            <p:cNvGrpSpPr/>
            <p:nvPr/>
          </p:nvGrpSpPr>
          <p:grpSpPr>
            <a:xfrm>
              <a:off x="9065821" y="3362732"/>
              <a:ext cx="274320" cy="242144"/>
              <a:chOff x="7752944" y="3362732"/>
              <a:chExt cx="274320" cy="242144"/>
            </a:xfrm>
          </p:grpSpPr>
          <p:cxnSp>
            <p:nvCxnSpPr>
              <p:cNvPr id="397" name="Straight Connector 396">
                <a:extLst>
                  <a:ext uri="{FF2B5EF4-FFF2-40B4-BE49-F238E27FC236}">
                    <a16:creationId xmlns:a16="http://schemas.microsoft.com/office/drawing/2014/main" id="{B32E619E-5E91-429C-8ED7-AAB6066E4844}"/>
                  </a:ext>
                </a:extLst>
              </p:cNvPr>
              <p:cNvCxnSpPr>
                <a:cxnSpLocks/>
              </p:cNvCxnSpPr>
              <p:nvPr/>
            </p:nvCxnSpPr>
            <p:spPr bwMode="auto">
              <a:xfrm>
                <a:off x="7752944" y="3362732"/>
                <a:ext cx="274320" cy="0"/>
              </a:xfrm>
              <a:prstGeom prst="line">
                <a:avLst/>
              </a:prstGeom>
              <a:noFill/>
              <a:ln w="28575" cap="flat" cmpd="sng" algn="ctr">
                <a:solidFill>
                  <a:schemeClr val="accent3"/>
                </a:solidFill>
                <a:prstDash val="solid"/>
                <a:round/>
                <a:headEnd type="none" w="med" len="med"/>
                <a:tailEnd type="none" w="med" len="med"/>
              </a:ln>
              <a:effectLst/>
            </p:spPr>
          </p:cxnSp>
          <p:cxnSp>
            <p:nvCxnSpPr>
              <p:cNvPr id="398" name="Straight Connector 397">
                <a:extLst>
                  <a:ext uri="{FF2B5EF4-FFF2-40B4-BE49-F238E27FC236}">
                    <a16:creationId xmlns:a16="http://schemas.microsoft.com/office/drawing/2014/main" id="{E27120F5-9394-409D-91FA-7C3969DE6F8F}"/>
                  </a:ext>
                </a:extLst>
              </p:cNvPr>
              <p:cNvCxnSpPr>
                <a:cxnSpLocks/>
              </p:cNvCxnSpPr>
              <p:nvPr/>
            </p:nvCxnSpPr>
            <p:spPr bwMode="auto">
              <a:xfrm>
                <a:off x="7752944" y="3604876"/>
                <a:ext cx="274320"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99" name="Group 398">
              <a:extLst>
                <a:ext uri="{FF2B5EF4-FFF2-40B4-BE49-F238E27FC236}">
                  <a16:creationId xmlns:a16="http://schemas.microsoft.com/office/drawing/2014/main" id="{3EB50D8B-E3F4-4515-A2D4-F0E82290F5F5}"/>
                </a:ext>
              </a:extLst>
            </p:cNvPr>
            <p:cNvGrpSpPr/>
            <p:nvPr/>
          </p:nvGrpSpPr>
          <p:grpSpPr>
            <a:xfrm>
              <a:off x="10441814" y="3362732"/>
              <a:ext cx="274320" cy="242144"/>
              <a:chOff x="7752944" y="3362732"/>
              <a:chExt cx="274320" cy="242144"/>
            </a:xfrm>
          </p:grpSpPr>
          <p:cxnSp>
            <p:nvCxnSpPr>
              <p:cNvPr id="400" name="Straight Connector 399">
                <a:extLst>
                  <a:ext uri="{FF2B5EF4-FFF2-40B4-BE49-F238E27FC236}">
                    <a16:creationId xmlns:a16="http://schemas.microsoft.com/office/drawing/2014/main" id="{F0636C9B-AE6E-4BCE-864A-7F3FB84BB24B}"/>
                  </a:ext>
                </a:extLst>
              </p:cNvPr>
              <p:cNvCxnSpPr>
                <a:cxnSpLocks/>
              </p:cNvCxnSpPr>
              <p:nvPr/>
            </p:nvCxnSpPr>
            <p:spPr bwMode="auto">
              <a:xfrm>
                <a:off x="7752944" y="3362732"/>
                <a:ext cx="274320" cy="0"/>
              </a:xfrm>
              <a:prstGeom prst="line">
                <a:avLst/>
              </a:prstGeom>
              <a:noFill/>
              <a:ln w="28575" cap="flat" cmpd="sng" algn="ctr">
                <a:solidFill>
                  <a:schemeClr val="accent5"/>
                </a:solidFill>
                <a:prstDash val="solid"/>
                <a:round/>
                <a:headEnd type="none" w="med" len="med"/>
                <a:tailEnd type="none" w="med" len="med"/>
              </a:ln>
              <a:effectLst/>
            </p:spPr>
          </p:cxnSp>
          <p:cxnSp>
            <p:nvCxnSpPr>
              <p:cNvPr id="401" name="Straight Connector 400">
                <a:extLst>
                  <a:ext uri="{FF2B5EF4-FFF2-40B4-BE49-F238E27FC236}">
                    <a16:creationId xmlns:a16="http://schemas.microsoft.com/office/drawing/2014/main" id="{2472CC77-8E6C-46DF-979A-4AC56CD2863D}"/>
                  </a:ext>
                </a:extLst>
              </p:cNvPr>
              <p:cNvCxnSpPr>
                <a:cxnSpLocks/>
              </p:cNvCxnSpPr>
              <p:nvPr/>
            </p:nvCxnSpPr>
            <p:spPr bwMode="auto">
              <a:xfrm>
                <a:off x="7752944" y="3604876"/>
                <a:ext cx="274320" cy="0"/>
              </a:xfrm>
              <a:prstGeom prst="line">
                <a:avLst/>
              </a:prstGeom>
              <a:noFill/>
              <a:ln w="28575" cap="flat" cmpd="sng" algn="ctr">
                <a:solidFill>
                  <a:schemeClr val="accent6"/>
                </a:solidFill>
                <a:prstDash val="solid"/>
                <a:round/>
                <a:headEnd type="none" w="med" len="med"/>
                <a:tailEnd type="none" w="med" len="med"/>
              </a:ln>
              <a:effectLst/>
            </p:spPr>
          </p:cxnSp>
        </p:grpSp>
      </p:grpSp>
      <p:sp>
        <p:nvSpPr>
          <p:cNvPr id="403" name="Freeform: Shape 402">
            <a:extLst>
              <a:ext uri="{FF2B5EF4-FFF2-40B4-BE49-F238E27FC236}">
                <a16:creationId xmlns:a16="http://schemas.microsoft.com/office/drawing/2014/main" id="{0F6E930E-E917-4DF1-950A-1AB24CD0CE4D}"/>
              </a:ext>
            </a:extLst>
          </p:cNvPr>
          <p:cNvSpPr/>
          <p:nvPr/>
        </p:nvSpPr>
        <p:spPr bwMode="auto">
          <a:xfrm>
            <a:off x="6991350" y="5567363"/>
            <a:ext cx="4305300" cy="85725"/>
          </a:xfrm>
          <a:custGeom>
            <a:avLst/>
            <a:gdLst>
              <a:gd name="connsiteX0" fmla="*/ 0 w 4305300"/>
              <a:gd name="connsiteY0" fmla="*/ 47625 h 85725"/>
              <a:gd name="connsiteX1" fmla="*/ 285750 w 4305300"/>
              <a:gd name="connsiteY1" fmla="*/ 61912 h 85725"/>
              <a:gd name="connsiteX2" fmla="*/ 566738 w 4305300"/>
              <a:gd name="connsiteY2" fmla="*/ 71437 h 85725"/>
              <a:gd name="connsiteX3" fmla="*/ 852488 w 4305300"/>
              <a:gd name="connsiteY3" fmla="*/ 71437 h 85725"/>
              <a:gd name="connsiteX4" fmla="*/ 1147763 w 4305300"/>
              <a:gd name="connsiteY4" fmla="*/ 76200 h 85725"/>
              <a:gd name="connsiteX5" fmla="*/ 1447800 w 4305300"/>
              <a:gd name="connsiteY5" fmla="*/ 76200 h 85725"/>
              <a:gd name="connsiteX6" fmla="*/ 1709738 w 4305300"/>
              <a:gd name="connsiteY6" fmla="*/ 76200 h 85725"/>
              <a:gd name="connsiteX7" fmla="*/ 2009775 w 4305300"/>
              <a:gd name="connsiteY7" fmla="*/ 85725 h 85725"/>
              <a:gd name="connsiteX8" fmla="*/ 2295525 w 4305300"/>
              <a:gd name="connsiteY8" fmla="*/ 76200 h 85725"/>
              <a:gd name="connsiteX9" fmla="*/ 2586038 w 4305300"/>
              <a:gd name="connsiteY9" fmla="*/ 38100 h 85725"/>
              <a:gd name="connsiteX10" fmla="*/ 2876550 w 4305300"/>
              <a:gd name="connsiteY10" fmla="*/ 42862 h 85725"/>
              <a:gd name="connsiteX11" fmla="*/ 3167063 w 4305300"/>
              <a:gd name="connsiteY11" fmla="*/ 4762 h 85725"/>
              <a:gd name="connsiteX12" fmla="*/ 3438525 w 4305300"/>
              <a:gd name="connsiteY12" fmla="*/ 38100 h 85725"/>
              <a:gd name="connsiteX13" fmla="*/ 3743325 w 4305300"/>
              <a:gd name="connsiteY13" fmla="*/ 0 h 85725"/>
              <a:gd name="connsiteX14" fmla="*/ 4019550 w 4305300"/>
              <a:gd name="connsiteY14" fmla="*/ 14287 h 85725"/>
              <a:gd name="connsiteX15" fmla="*/ 4305300 w 4305300"/>
              <a:gd name="connsiteY15" fmla="*/ 42862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05300" h="85725">
                <a:moveTo>
                  <a:pt x="0" y="47625"/>
                </a:moveTo>
                <a:lnTo>
                  <a:pt x="285750" y="61912"/>
                </a:lnTo>
                <a:lnTo>
                  <a:pt x="566738" y="71437"/>
                </a:lnTo>
                <a:lnTo>
                  <a:pt x="852488" y="71437"/>
                </a:lnTo>
                <a:lnTo>
                  <a:pt x="1147763" y="76200"/>
                </a:lnTo>
                <a:lnTo>
                  <a:pt x="1447800" y="76200"/>
                </a:lnTo>
                <a:lnTo>
                  <a:pt x="1709738" y="76200"/>
                </a:lnTo>
                <a:lnTo>
                  <a:pt x="2009775" y="85725"/>
                </a:lnTo>
                <a:lnTo>
                  <a:pt x="2295525" y="76200"/>
                </a:lnTo>
                <a:lnTo>
                  <a:pt x="2586038" y="38100"/>
                </a:lnTo>
                <a:lnTo>
                  <a:pt x="2876550" y="42862"/>
                </a:lnTo>
                <a:lnTo>
                  <a:pt x="3167063" y="4762"/>
                </a:lnTo>
                <a:lnTo>
                  <a:pt x="3438525" y="38100"/>
                </a:lnTo>
                <a:lnTo>
                  <a:pt x="3743325" y="0"/>
                </a:lnTo>
                <a:lnTo>
                  <a:pt x="4019550" y="14287"/>
                </a:lnTo>
                <a:lnTo>
                  <a:pt x="4305300" y="42862"/>
                </a:lnTo>
              </a:path>
            </a:pathLst>
          </a:custGeom>
          <a:noFill/>
          <a:ln w="28575">
            <a:solidFill>
              <a:schemeClr val="accent1"/>
            </a:solidFill>
            <a:miter lim="800000"/>
            <a:headEnd/>
            <a:tailEnd/>
          </a:ln>
        </p:spPr>
        <p:txBody>
          <a:bodyPr rtlCol="0" anchor="ctr"/>
          <a:lstStyle/>
          <a:p>
            <a:pPr algn="ctr"/>
            <a:endParaRPr lang="en-US" dirty="0"/>
          </a:p>
        </p:txBody>
      </p:sp>
      <p:sp>
        <p:nvSpPr>
          <p:cNvPr id="404" name="Freeform: Shape 403">
            <a:extLst>
              <a:ext uri="{FF2B5EF4-FFF2-40B4-BE49-F238E27FC236}">
                <a16:creationId xmlns:a16="http://schemas.microsoft.com/office/drawing/2014/main" id="{A07656B0-A588-4CCC-8742-EAC088324C7E}"/>
              </a:ext>
            </a:extLst>
          </p:cNvPr>
          <p:cNvSpPr/>
          <p:nvPr/>
        </p:nvSpPr>
        <p:spPr bwMode="auto">
          <a:xfrm>
            <a:off x="6986588" y="4724400"/>
            <a:ext cx="4324350" cy="700088"/>
          </a:xfrm>
          <a:custGeom>
            <a:avLst/>
            <a:gdLst>
              <a:gd name="connsiteX0" fmla="*/ 0 w 4324350"/>
              <a:gd name="connsiteY0" fmla="*/ 209550 h 700088"/>
              <a:gd name="connsiteX1" fmla="*/ 290512 w 4324350"/>
              <a:gd name="connsiteY1" fmla="*/ 476250 h 700088"/>
              <a:gd name="connsiteX2" fmla="*/ 581025 w 4324350"/>
              <a:gd name="connsiteY2" fmla="*/ 542925 h 700088"/>
              <a:gd name="connsiteX3" fmla="*/ 862012 w 4324350"/>
              <a:gd name="connsiteY3" fmla="*/ 657225 h 700088"/>
              <a:gd name="connsiteX4" fmla="*/ 1152525 w 4324350"/>
              <a:gd name="connsiteY4" fmla="*/ 623888 h 700088"/>
              <a:gd name="connsiteX5" fmla="*/ 1452562 w 4324350"/>
              <a:gd name="connsiteY5" fmla="*/ 557213 h 700088"/>
              <a:gd name="connsiteX6" fmla="*/ 1733550 w 4324350"/>
              <a:gd name="connsiteY6" fmla="*/ 609600 h 700088"/>
              <a:gd name="connsiteX7" fmla="*/ 2019300 w 4324350"/>
              <a:gd name="connsiteY7" fmla="*/ 628650 h 700088"/>
              <a:gd name="connsiteX8" fmla="*/ 2295525 w 4324350"/>
              <a:gd name="connsiteY8" fmla="*/ 700088 h 700088"/>
              <a:gd name="connsiteX9" fmla="*/ 2586037 w 4324350"/>
              <a:gd name="connsiteY9" fmla="*/ 609600 h 700088"/>
              <a:gd name="connsiteX10" fmla="*/ 2867025 w 4324350"/>
              <a:gd name="connsiteY10" fmla="*/ 438150 h 700088"/>
              <a:gd name="connsiteX11" fmla="*/ 3176587 w 4324350"/>
              <a:gd name="connsiteY11" fmla="*/ 347663 h 700088"/>
              <a:gd name="connsiteX12" fmla="*/ 3448050 w 4324350"/>
              <a:gd name="connsiteY12" fmla="*/ 371475 h 700088"/>
              <a:gd name="connsiteX13" fmla="*/ 3729037 w 4324350"/>
              <a:gd name="connsiteY13" fmla="*/ 242888 h 700088"/>
              <a:gd name="connsiteX14" fmla="*/ 4024312 w 4324350"/>
              <a:gd name="connsiteY14" fmla="*/ 0 h 700088"/>
              <a:gd name="connsiteX15" fmla="*/ 4324350 w 4324350"/>
              <a:gd name="connsiteY15" fmla="*/ 4286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24350" h="700088">
                <a:moveTo>
                  <a:pt x="0" y="209550"/>
                </a:moveTo>
                <a:lnTo>
                  <a:pt x="290512" y="476250"/>
                </a:lnTo>
                <a:lnTo>
                  <a:pt x="581025" y="542925"/>
                </a:lnTo>
                <a:lnTo>
                  <a:pt x="862012" y="657225"/>
                </a:lnTo>
                <a:lnTo>
                  <a:pt x="1152525" y="623888"/>
                </a:lnTo>
                <a:lnTo>
                  <a:pt x="1452562" y="557213"/>
                </a:lnTo>
                <a:lnTo>
                  <a:pt x="1733550" y="609600"/>
                </a:lnTo>
                <a:lnTo>
                  <a:pt x="2019300" y="628650"/>
                </a:lnTo>
                <a:lnTo>
                  <a:pt x="2295525" y="700088"/>
                </a:lnTo>
                <a:lnTo>
                  <a:pt x="2586037" y="609600"/>
                </a:lnTo>
                <a:lnTo>
                  <a:pt x="2867025" y="438150"/>
                </a:lnTo>
                <a:lnTo>
                  <a:pt x="3176587" y="347663"/>
                </a:lnTo>
                <a:lnTo>
                  <a:pt x="3448050" y="371475"/>
                </a:lnTo>
                <a:lnTo>
                  <a:pt x="3729037" y="242888"/>
                </a:lnTo>
                <a:lnTo>
                  <a:pt x="4024312" y="0"/>
                </a:lnTo>
                <a:lnTo>
                  <a:pt x="4324350" y="42863"/>
                </a:lnTo>
              </a:path>
            </a:pathLst>
          </a:custGeom>
          <a:noFill/>
          <a:ln w="28575">
            <a:solidFill>
              <a:schemeClr val="accent2"/>
            </a:solidFill>
            <a:miter lim="800000"/>
            <a:headEnd/>
            <a:tailEnd/>
          </a:ln>
        </p:spPr>
        <p:txBody>
          <a:bodyPr rtlCol="0" anchor="ctr"/>
          <a:lstStyle/>
          <a:p>
            <a:pPr algn="ctr"/>
            <a:endParaRPr lang="en-US" dirty="0"/>
          </a:p>
        </p:txBody>
      </p:sp>
      <p:sp>
        <p:nvSpPr>
          <p:cNvPr id="405" name="Freeform: Shape 404">
            <a:extLst>
              <a:ext uri="{FF2B5EF4-FFF2-40B4-BE49-F238E27FC236}">
                <a16:creationId xmlns:a16="http://schemas.microsoft.com/office/drawing/2014/main" id="{4AAE11C6-CF9D-46C0-9FCB-A402CCD26139}"/>
              </a:ext>
            </a:extLst>
          </p:cNvPr>
          <p:cNvSpPr/>
          <p:nvPr/>
        </p:nvSpPr>
        <p:spPr bwMode="auto">
          <a:xfrm>
            <a:off x="6986588" y="3438525"/>
            <a:ext cx="4310062" cy="1928813"/>
          </a:xfrm>
          <a:custGeom>
            <a:avLst/>
            <a:gdLst>
              <a:gd name="connsiteX0" fmla="*/ 0 w 4310062"/>
              <a:gd name="connsiteY0" fmla="*/ 1790700 h 1928813"/>
              <a:gd name="connsiteX1" fmla="*/ 295275 w 4310062"/>
              <a:gd name="connsiteY1" fmla="*/ 1838325 h 1928813"/>
              <a:gd name="connsiteX2" fmla="*/ 561975 w 4310062"/>
              <a:gd name="connsiteY2" fmla="*/ 1928813 h 1928813"/>
              <a:gd name="connsiteX3" fmla="*/ 885825 w 4310062"/>
              <a:gd name="connsiteY3" fmla="*/ 1914525 h 1928813"/>
              <a:gd name="connsiteX4" fmla="*/ 1138237 w 4310062"/>
              <a:gd name="connsiteY4" fmla="*/ 1819275 h 1928813"/>
              <a:gd name="connsiteX5" fmla="*/ 1428750 w 4310062"/>
              <a:gd name="connsiteY5" fmla="*/ 1800225 h 1928813"/>
              <a:gd name="connsiteX6" fmla="*/ 1714500 w 4310062"/>
              <a:gd name="connsiteY6" fmla="*/ 1747838 h 1928813"/>
              <a:gd name="connsiteX7" fmla="*/ 2014537 w 4310062"/>
              <a:gd name="connsiteY7" fmla="*/ 1728788 h 1928813"/>
              <a:gd name="connsiteX8" fmla="*/ 2286000 w 4310062"/>
              <a:gd name="connsiteY8" fmla="*/ 1628775 h 1928813"/>
              <a:gd name="connsiteX9" fmla="*/ 2590800 w 4310062"/>
              <a:gd name="connsiteY9" fmla="*/ 1285875 h 1928813"/>
              <a:gd name="connsiteX10" fmla="*/ 2871787 w 4310062"/>
              <a:gd name="connsiteY10" fmla="*/ 828675 h 1928813"/>
              <a:gd name="connsiteX11" fmla="*/ 3167062 w 4310062"/>
              <a:gd name="connsiteY11" fmla="*/ 619125 h 1928813"/>
              <a:gd name="connsiteX12" fmla="*/ 3448050 w 4310062"/>
              <a:gd name="connsiteY12" fmla="*/ 452438 h 1928813"/>
              <a:gd name="connsiteX13" fmla="*/ 3733800 w 4310062"/>
              <a:gd name="connsiteY13" fmla="*/ 309563 h 1928813"/>
              <a:gd name="connsiteX14" fmla="*/ 4014787 w 4310062"/>
              <a:gd name="connsiteY14" fmla="*/ 90488 h 1928813"/>
              <a:gd name="connsiteX15" fmla="*/ 4310062 w 4310062"/>
              <a:gd name="connsiteY15" fmla="*/ 0 h 1928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10062" h="1928813">
                <a:moveTo>
                  <a:pt x="0" y="1790700"/>
                </a:moveTo>
                <a:lnTo>
                  <a:pt x="295275" y="1838325"/>
                </a:lnTo>
                <a:lnTo>
                  <a:pt x="561975" y="1928813"/>
                </a:lnTo>
                <a:lnTo>
                  <a:pt x="885825" y="1914525"/>
                </a:lnTo>
                <a:lnTo>
                  <a:pt x="1138237" y="1819275"/>
                </a:lnTo>
                <a:lnTo>
                  <a:pt x="1428750" y="1800225"/>
                </a:lnTo>
                <a:lnTo>
                  <a:pt x="1714500" y="1747838"/>
                </a:lnTo>
                <a:lnTo>
                  <a:pt x="2014537" y="1728788"/>
                </a:lnTo>
                <a:lnTo>
                  <a:pt x="2286000" y="1628775"/>
                </a:lnTo>
                <a:lnTo>
                  <a:pt x="2590800" y="1285875"/>
                </a:lnTo>
                <a:lnTo>
                  <a:pt x="2871787" y="828675"/>
                </a:lnTo>
                <a:lnTo>
                  <a:pt x="3167062" y="619125"/>
                </a:lnTo>
                <a:lnTo>
                  <a:pt x="3448050" y="452438"/>
                </a:lnTo>
                <a:lnTo>
                  <a:pt x="3733800" y="309563"/>
                </a:lnTo>
                <a:lnTo>
                  <a:pt x="4014787" y="90488"/>
                </a:lnTo>
                <a:lnTo>
                  <a:pt x="4310062" y="0"/>
                </a:lnTo>
              </a:path>
            </a:pathLst>
          </a:custGeom>
          <a:noFill/>
          <a:ln w="28575">
            <a:solidFill>
              <a:schemeClr val="accent3"/>
            </a:solidFill>
            <a:miter lim="800000"/>
            <a:headEnd/>
            <a:tailEnd/>
          </a:ln>
        </p:spPr>
        <p:txBody>
          <a:bodyPr rtlCol="0" anchor="ctr"/>
          <a:lstStyle/>
          <a:p>
            <a:pPr algn="ctr"/>
            <a:endParaRPr lang="en-US" dirty="0"/>
          </a:p>
        </p:txBody>
      </p:sp>
      <p:sp>
        <p:nvSpPr>
          <p:cNvPr id="406" name="Freeform: Shape 405">
            <a:extLst>
              <a:ext uri="{FF2B5EF4-FFF2-40B4-BE49-F238E27FC236}">
                <a16:creationId xmlns:a16="http://schemas.microsoft.com/office/drawing/2014/main" id="{30FF452D-301B-4E8F-B374-ED1684BB347E}"/>
              </a:ext>
            </a:extLst>
          </p:cNvPr>
          <p:cNvSpPr/>
          <p:nvPr/>
        </p:nvSpPr>
        <p:spPr bwMode="auto">
          <a:xfrm>
            <a:off x="6991350" y="5029200"/>
            <a:ext cx="4319588" cy="476250"/>
          </a:xfrm>
          <a:custGeom>
            <a:avLst/>
            <a:gdLst>
              <a:gd name="connsiteX0" fmla="*/ 0 w 4319588"/>
              <a:gd name="connsiteY0" fmla="*/ 300038 h 476250"/>
              <a:gd name="connsiteX1" fmla="*/ 285750 w 4319588"/>
              <a:gd name="connsiteY1" fmla="*/ 385763 h 476250"/>
              <a:gd name="connsiteX2" fmla="*/ 566738 w 4319588"/>
              <a:gd name="connsiteY2" fmla="*/ 423863 h 476250"/>
              <a:gd name="connsiteX3" fmla="*/ 847725 w 4319588"/>
              <a:gd name="connsiteY3" fmla="*/ 461963 h 476250"/>
              <a:gd name="connsiteX4" fmla="*/ 1138238 w 4319588"/>
              <a:gd name="connsiteY4" fmla="*/ 419100 h 476250"/>
              <a:gd name="connsiteX5" fmla="*/ 1433513 w 4319588"/>
              <a:gd name="connsiteY5" fmla="*/ 409575 h 476250"/>
              <a:gd name="connsiteX6" fmla="*/ 1719263 w 4319588"/>
              <a:gd name="connsiteY6" fmla="*/ 361950 h 476250"/>
              <a:gd name="connsiteX7" fmla="*/ 2014538 w 4319588"/>
              <a:gd name="connsiteY7" fmla="*/ 476250 h 476250"/>
              <a:gd name="connsiteX8" fmla="*/ 2286000 w 4319588"/>
              <a:gd name="connsiteY8" fmla="*/ 457200 h 476250"/>
              <a:gd name="connsiteX9" fmla="*/ 2590800 w 4319588"/>
              <a:gd name="connsiteY9" fmla="*/ 404813 h 476250"/>
              <a:gd name="connsiteX10" fmla="*/ 2867025 w 4319588"/>
              <a:gd name="connsiteY10" fmla="*/ 285750 h 476250"/>
              <a:gd name="connsiteX11" fmla="*/ 3167063 w 4319588"/>
              <a:gd name="connsiteY11" fmla="*/ 280988 h 476250"/>
              <a:gd name="connsiteX12" fmla="*/ 3438525 w 4319588"/>
              <a:gd name="connsiteY12" fmla="*/ 342900 h 476250"/>
              <a:gd name="connsiteX13" fmla="*/ 3724275 w 4319588"/>
              <a:gd name="connsiteY13" fmla="*/ 176213 h 476250"/>
              <a:gd name="connsiteX14" fmla="*/ 4024313 w 4319588"/>
              <a:gd name="connsiteY14" fmla="*/ 128588 h 476250"/>
              <a:gd name="connsiteX15" fmla="*/ 4319588 w 4319588"/>
              <a:gd name="connsiteY15" fmla="*/ 0 h 476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19588" h="476250">
                <a:moveTo>
                  <a:pt x="0" y="300038"/>
                </a:moveTo>
                <a:lnTo>
                  <a:pt x="285750" y="385763"/>
                </a:lnTo>
                <a:lnTo>
                  <a:pt x="566738" y="423863"/>
                </a:lnTo>
                <a:lnTo>
                  <a:pt x="847725" y="461963"/>
                </a:lnTo>
                <a:lnTo>
                  <a:pt x="1138238" y="419100"/>
                </a:lnTo>
                <a:lnTo>
                  <a:pt x="1433513" y="409575"/>
                </a:lnTo>
                <a:lnTo>
                  <a:pt x="1719263" y="361950"/>
                </a:lnTo>
                <a:lnTo>
                  <a:pt x="2014538" y="476250"/>
                </a:lnTo>
                <a:lnTo>
                  <a:pt x="2286000" y="457200"/>
                </a:lnTo>
                <a:lnTo>
                  <a:pt x="2590800" y="404813"/>
                </a:lnTo>
                <a:lnTo>
                  <a:pt x="2867025" y="285750"/>
                </a:lnTo>
                <a:lnTo>
                  <a:pt x="3167063" y="280988"/>
                </a:lnTo>
                <a:lnTo>
                  <a:pt x="3438525" y="342900"/>
                </a:lnTo>
                <a:lnTo>
                  <a:pt x="3724275" y="176213"/>
                </a:lnTo>
                <a:lnTo>
                  <a:pt x="4024313" y="128588"/>
                </a:lnTo>
                <a:lnTo>
                  <a:pt x="4319588" y="0"/>
                </a:lnTo>
              </a:path>
            </a:pathLst>
          </a:custGeom>
          <a:noFill/>
          <a:ln w="28575">
            <a:solidFill>
              <a:schemeClr val="accent4"/>
            </a:solidFill>
            <a:miter lim="800000"/>
            <a:headEnd/>
            <a:tailEnd/>
          </a:ln>
        </p:spPr>
        <p:txBody>
          <a:bodyPr rtlCol="0" anchor="ctr"/>
          <a:lstStyle/>
          <a:p>
            <a:pPr algn="ctr"/>
            <a:endParaRPr lang="en-US" dirty="0"/>
          </a:p>
        </p:txBody>
      </p:sp>
      <p:sp>
        <p:nvSpPr>
          <p:cNvPr id="407" name="Freeform: Shape 406">
            <a:extLst>
              <a:ext uri="{FF2B5EF4-FFF2-40B4-BE49-F238E27FC236}">
                <a16:creationId xmlns:a16="http://schemas.microsoft.com/office/drawing/2014/main" id="{019D5657-1C63-484B-8461-E4AB2B97CA4F}"/>
              </a:ext>
            </a:extLst>
          </p:cNvPr>
          <p:cNvSpPr/>
          <p:nvPr/>
        </p:nvSpPr>
        <p:spPr bwMode="auto">
          <a:xfrm>
            <a:off x="6981825" y="3819525"/>
            <a:ext cx="4310063" cy="1547813"/>
          </a:xfrm>
          <a:custGeom>
            <a:avLst/>
            <a:gdLst>
              <a:gd name="connsiteX0" fmla="*/ 4310063 w 4310063"/>
              <a:gd name="connsiteY0" fmla="*/ 0 h 1547813"/>
              <a:gd name="connsiteX1" fmla="*/ 4019550 w 4310063"/>
              <a:gd name="connsiteY1" fmla="*/ 109538 h 1547813"/>
              <a:gd name="connsiteX2" fmla="*/ 3752850 w 4310063"/>
              <a:gd name="connsiteY2" fmla="*/ 447675 h 1547813"/>
              <a:gd name="connsiteX3" fmla="*/ 3452813 w 4310063"/>
              <a:gd name="connsiteY3" fmla="*/ 509588 h 1547813"/>
              <a:gd name="connsiteX4" fmla="*/ 3152775 w 4310063"/>
              <a:gd name="connsiteY4" fmla="*/ 757238 h 1547813"/>
              <a:gd name="connsiteX5" fmla="*/ 2871788 w 4310063"/>
              <a:gd name="connsiteY5" fmla="*/ 957263 h 1547813"/>
              <a:gd name="connsiteX6" fmla="*/ 2600325 w 4310063"/>
              <a:gd name="connsiteY6" fmla="*/ 1195388 h 1547813"/>
              <a:gd name="connsiteX7" fmla="*/ 2271713 w 4310063"/>
              <a:gd name="connsiteY7" fmla="*/ 1390650 h 1547813"/>
              <a:gd name="connsiteX8" fmla="*/ 2009775 w 4310063"/>
              <a:gd name="connsiteY8" fmla="*/ 1485900 h 1547813"/>
              <a:gd name="connsiteX9" fmla="*/ 1719263 w 4310063"/>
              <a:gd name="connsiteY9" fmla="*/ 1490663 h 1547813"/>
              <a:gd name="connsiteX10" fmla="*/ 1443038 w 4310063"/>
              <a:gd name="connsiteY10" fmla="*/ 1481138 h 1547813"/>
              <a:gd name="connsiteX11" fmla="*/ 1147763 w 4310063"/>
              <a:gd name="connsiteY11" fmla="*/ 1504950 h 1547813"/>
              <a:gd name="connsiteX12" fmla="*/ 862013 w 4310063"/>
              <a:gd name="connsiteY12" fmla="*/ 1495425 h 1547813"/>
              <a:gd name="connsiteX13" fmla="*/ 566738 w 4310063"/>
              <a:gd name="connsiteY13" fmla="*/ 1547813 h 1547813"/>
              <a:gd name="connsiteX14" fmla="*/ 276225 w 4310063"/>
              <a:gd name="connsiteY14" fmla="*/ 1452563 h 1547813"/>
              <a:gd name="connsiteX15" fmla="*/ 271463 w 4310063"/>
              <a:gd name="connsiteY15" fmla="*/ 1400175 h 1547813"/>
              <a:gd name="connsiteX16" fmla="*/ 0 w 4310063"/>
              <a:gd name="connsiteY16" fmla="*/ 1233488 h 1547813"/>
              <a:gd name="connsiteX0" fmla="*/ 4310063 w 4310063"/>
              <a:gd name="connsiteY0" fmla="*/ 0 h 1547813"/>
              <a:gd name="connsiteX1" fmla="*/ 4019550 w 4310063"/>
              <a:gd name="connsiteY1" fmla="*/ 109538 h 1547813"/>
              <a:gd name="connsiteX2" fmla="*/ 3752850 w 4310063"/>
              <a:gd name="connsiteY2" fmla="*/ 447675 h 1547813"/>
              <a:gd name="connsiteX3" fmla="*/ 3452813 w 4310063"/>
              <a:gd name="connsiteY3" fmla="*/ 509588 h 1547813"/>
              <a:gd name="connsiteX4" fmla="*/ 3152775 w 4310063"/>
              <a:gd name="connsiteY4" fmla="*/ 757238 h 1547813"/>
              <a:gd name="connsiteX5" fmla="*/ 2871788 w 4310063"/>
              <a:gd name="connsiteY5" fmla="*/ 957263 h 1547813"/>
              <a:gd name="connsiteX6" fmla="*/ 2600325 w 4310063"/>
              <a:gd name="connsiteY6" fmla="*/ 1195388 h 1547813"/>
              <a:gd name="connsiteX7" fmla="*/ 2271713 w 4310063"/>
              <a:gd name="connsiteY7" fmla="*/ 1390650 h 1547813"/>
              <a:gd name="connsiteX8" fmla="*/ 2009775 w 4310063"/>
              <a:gd name="connsiteY8" fmla="*/ 1485900 h 1547813"/>
              <a:gd name="connsiteX9" fmla="*/ 1719263 w 4310063"/>
              <a:gd name="connsiteY9" fmla="*/ 1490663 h 1547813"/>
              <a:gd name="connsiteX10" fmla="*/ 1443038 w 4310063"/>
              <a:gd name="connsiteY10" fmla="*/ 1481138 h 1547813"/>
              <a:gd name="connsiteX11" fmla="*/ 1147763 w 4310063"/>
              <a:gd name="connsiteY11" fmla="*/ 1504950 h 1547813"/>
              <a:gd name="connsiteX12" fmla="*/ 862013 w 4310063"/>
              <a:gd name="connsiteY12" fmla="*/ 1495425 h 1547813"/>
              <a:gd name="connsiteX13" fmla="*/ 566738 w 4310063"/>
              <a:gd name="connsiteY13" fmla="*/ 1547813 h 1547813"/>
              <a:gd name="connsiteX14" fmla="*/ 276225 w 4310063"/>
              <a:gd name="connsiteY14" fmla="*/ 1452563 h 1547813"/>
              <a:gd name="connsiteX15" fmla="*/ 0 w 4310063"/>
              <a:gd name="connsiteY15" fmla="*/ 1233488 h 1547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10063" h="1547813">
                <a:moveTo>
                  <a:pt x="4310063" y="0"/>
                </a:moveTo>
                <a:lnTo>
                  <a:pt x="4019550" y="109538"/>
                </a:lnTo>
                <a:lnTo>
                  <a:pt x="3752850" y="447675"/>
                </a:lnTo>
                <a:lnTo>
                  <a:pt x="3452813" y="509588"/>
                </a:lnTo>
                <a:lnTo>
                  <a:pt x="3152775" y="757238"/>
                </a:lnTo>
                <a:lnTo>
                  <a:pt x="2871788" y="957263"/>
                </a:lnTo>
                <a:lnTo>
                  <a:pt x="2600325" y="1195388"/>
                </a:lnTo>
                <a:lnTo>
                  <a:pt x="2271713" y="1390650"/>
                </a:lnTo>
                <a:lnTo>
                  <a:pt x="2009775" y="1485900"/>
                </a:lnTo>
                <a:lnTo>
                  <a:pt x="1719263" y="1490663"/>
                </a:lnTo>
                <a:lnTo>
                  <a:pt x="1443038" y="1481138"/>
                </a:lnTo>
                <a:lnTo>
                  <a:pt x="1147763" y="1504950"/>
                </a:lnTo>
                <a:lnTo>
                  <a:pt x="862013" y="1495425"/>
                </a:lnTo>
                <a:lnTo>
                  <a:pt x="566738" y="1547813"/>
                </a:lnTo>
                <a:lnTo>
                  <a:pt x="276225" y="1452563"/>
                </a:lnTo>
                <a:lnTo>
                  <a:pt x="0" y="1233488"/>
                </a:lnTo>
              </a:path>
            </a:pathLst>
          </a:custGeom>
          <a:noFill/>
          <a:ln w="28575">
            <a:solidFill>
              <a:schemeClr val="accent5"/>
            </a:solidFill>
            <a:miter lim="800000"/>
            <a:headEnd/>
            <a:tailEnd/>
          </a:ln>
        </p:spPr>
        <p:txBody>
          <a:bodyPr rtlCol="0" anchor="ctr"/>
          <a:lstStyle/>
          <a:p>
            <a:pPr algn="ctr"/>
            <a:endParaRPr lang="en-US" dirty="0"/>
          </a:p>
        </p:txBody>
      </p:sp>
      <p:sp>
        <p:nvSpPr>
          <p:cNvPr id="408" name="Freeform: Shape 407">
            <a:extLst>
              <a:ext uri="{FF2B5EF4-FFF2-40B4-BE49-F238E27FC236}">
                <a16:creationId xmlns:a16="http://schemas.microsoft.com/office/drawing/2014/main" id="{4E6E7CE5-EA63-433D-A7EC-CD790FA0558E}"/>
              </a:ext>
            </a:extLst>
          </p:cNvPr>
          <p:cNvSpPr/>
          <p:nvPr/>
        </p:nvSpPr>
        <p:spPr bwMode="auto">
          <a:xfrm>
            <a:off x="6996113" y="5457825"/>
            <a:ext cx="4310062" cy="190500"/>
          </a:xfrm>
          <a:custGeom>
            <a:avLst/>
            <a:gdLst>
              <a:gd name="connsiteX0" fmla="*/ 4310062 w 4310062"/>
              <a:gd name="connsiteY0" fmla="*/ 0 h 190500"/>
              <a:gd name="connsiteX1" fmla="*/ 4005262 w 4310062"/>
              <a:gd name="connsiteY1" fmla="*/ 47625 h 190500"/>
              <a:gd name="connsiteX2" fmla="*/ 3733800 w 4310062"/>
              <a:gd name="connsiteY2" fmla="*/ 123825 h 190500"/>
              <a:gd name="connsiteX3" fmla="*/ 3443287 w 4310062"/>
              <a:gd name="connsiteY3" fmla="*/ 119063 h 190500"/>
              <a:gd name="connsiteX4" fmla="*/ 3157537 w 4310062"/>
              <a:gd name="connsiteY4" fmla="*/ 142875 h 190500"/>
              <a:gd name="connsiteX5" fmla="*/ 2862262 w 4310062"/>
              <a:gd name="connsiteY5" fmla="*/ 138113 h 190500"/>
              <a:gd name="connsiteX6" fmla="*/ 2586037 w 4310062"/>
              <a:gd name="connsiteY6" fmla="*/ 176213 h 190500"/>
              <a:gd name="connsiteX7" fmla="*/ 2281237 w 4310062"/>
              <a:gd name="connsiteY7" fmla="*/ 185738 h 190500"/>
              <a:gd name="connsiteX8" fmla="*/ 1995487 w 4310062"/>
              <a:gd name="connsiteY8" fmla="*/ 190500 h 190500"/>
              <a:gd name="connsiteX9" fmla="*/ 1704975 w 4310062"/>
              <a:gd name="connsiteY9" fmla="*/ 152400 h 190500"/>
              <a:gd name="connsiteX10" fmla="*/ 1409700 w 4310062"/>
              <a:gd name="connsiteY10" fmla="*/ 166688 h 190500"/>
              <a:gd name="connsiteX11" fmla="*/ 1147762 w 4310062"/>
              <a:gd name="connsiteY11" fmla="*/ 142875 h 190500"/>
              <a:gd name="connsiteX12" fmla="*/ 871537 w 4310062"/>
              <a:gd name="connsiteY12" fmla="*/ 176213 h 190500"/>
              <a:gd name="connsiteX13" fmla="*/ 476250 w 4310062"/>
              <a:gd name="connsiteY13" fmla="*/ 142875 h 190500"/>
              <a:gd name="connsiteX14" fmla="*/ 285750 w 4310062"/>
              <a:gd name="connsiteY14" fmla="*/ 138113 h 190500"/>
              <a:gd name="connsiteX15" fmla="*/ 0 w 4310062"/>
              <a:gd name="connsiteY15" fmla="*/ 95250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10062" h="190500">
                <a:moveTo>
                  <a:pt x="4310062" y="0"/>
                </a:moveTo>
                <a:lnTo>
                  <a:pt x="4005262" y="47625"/>
                </a:lnTo>
                <a:lnTo>
                  <a:pt x="3733800" y="123825"/>
                </a:lnTo>
                <a:lnTo>
                  <a:pt x="3443287" y="119063"/>
                </a:lnTo>
                <a:lnTo>
                  <a:pt x="3157537" y="142875"/>
                </a:lnTo>
                <a:lnTo>
                  <a:pt x="2862262" y="138113"/>
                </a:lnTo>
                <a:lnTo>
                  <a:pt x="2586037" y="176213"/>
                </a:lnTo>
                <a:lnTo>
                  <a:pt x="2281237" y="185738"/>
                </a:lnTo>
                <a:lnTo>
                  <a:pt x="1995487" y="190500"/>
                </a:lnTo>
                <a:lnTo>
                  <a:pt x="1704975" y="152400"/>
                </a:lnTo>
                <a:lnTo>
                  <a:pt x="1409700" y="166688"/>
                </a:lnTo>
                <a:lnTo>
                  <a:pt x="1147762" y="142875"/>
                </a:lnTo>
                <a:lnTo>
                  <a:pt x="871537" y="176213"/>
                </a:lnTo>
                <a:lnTo>
                  <a:pt x="476250" y="142875"/>
                </a:lnTo>
                <a:lnTo>
                  <a:pt x="285750" y="138113"/>
                </a:lnTo>
                <a:lnTo>
                  <a:pt x="0" y="95250"/>
                </a:lnTo>
              </a:path>
            </a:pathLst>
          </a:custGeom>
          <a:noFill/>
          <a:ln w="28575">
            <a:solidFill>
              <a:schemeClr val="accent6"/>
            </a:solidFill>
            <a:miter lim="800000"/>
            <a:headEnd/>
            <a:tailEnd/>
          </a:ln>
        </p:spPr>
        <p:txBody>
          <a:bodyPr rtlCol="0" anchor="ctr"/>
          <a:lstStyle/>
          <a:p>
            <a:pPr algn="ctr"/>
            <a:endParaRPr lang="en-US" dirty="0"/>
          </a:p>
        </p:txBody>
      </p:sp>
      <p:sp>
        <p:nvSpPr>
          <p:cNvPr id="410" name="Freeform 132">
            <a:extLst>
              <a:ext uri="{FF2B5EF4-FFF2-40B4-BE49-F238E27FC236}">
                <a16:creationId xmlns:a16="http://schemas.microsoft.com/office/drawing/2014/main" id="{AC0CDF9A-93F9-4C5F-B42D-8F4B2BFFD965}"/>
              </a:ext>
            </a:extLst>
          </p:cNvPr>
          <p:cNvSpPr>
            <a:spLocks/>
          </p:cNvSpPr>
          <p:nvPr/>
        </p:nvSpPr>
        <p:spPr bwMode="auto">
          <a:xfrm>
            <a:off x="7336296" y="314544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1"/>
          </a:solidFill>
          <a:ln w="7938">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2" name="Freeform 132">
            <a:extLst>
              <a:ext uri="{FF2B5EF4-FFF2-40B4-BE49-F238E27FC236}">
                <a16:creationId xmlns:a16="http://schemas.microsoft.com/office/drawing/2014/main" id="{731AADDC-D8C1-4206-B6E0-29A6B14131F1}"/>
              </a:ext>
            </a:extLst>
          </p:cNvPr>
          <p:cNvSpPr>
            <a:spLocks/>
          </p:cNvSpPr>
          <p:nvPr/>
        </p:nvSpPr>
        <p:spPr bwMode="auto">
          <a:xfrm>
            <a:off x="7322945" y="3389056"/>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2"/>
          </a:solidFill>
          <a:ln w="7938">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4" name="Freeform 132">
            <a:extLst>
              <a:ext uri="{FF2B5EF4-FFF2-40B4-BE49-F238E27FC236}">
                <a16:creationId xmlns:a16="http://schemas.microsoft.com/office/drawing/2014/main" id="{C74763CC-304B-45C7-B9B8-496E45FA8831}"/>
              </a:ext>
            </a:extLst>
          </p:cNvPr>
          <p:cNvSpPr>
            <a:spLocks/>
          </p:cNvSpPr>
          <p:nvPr/>
        </p:nvSpPr>
        <p:spPr bwMode="auto">
          <a:xfrm>
            <a:off x="8644489" y="3144510"/>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3"/>
          </a:solidFill>
          <a:ln w="7938">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6" name="Freeform 132">
            <a:extLst>
              <a:ext uri="{FF2B5EF4-FFF2-40B4-BE49-F238E27FC236}">
                <a16:creationId xmlns:a16="http://schemas.microsoft.com/office/drawing/2014/main" id="{6F118659-DA0C-4759-9C13-9B772EE6CABE}"/>
              </a:ext>
            </a:extLst>
          </p:cNvPr>
          <p:cNvSpPr>
            <a:spLocks/>
          </p:cNvSpPr>
          <p:nvPr/>
        </p:nvSpPr>
        <p:spPr bwMode="auto">
          <a:xfrm>
            <a:off x="8646073" y="3392127"/>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4"/>
          </a:solidFill>
          <a:ln w="7938">
            <a:solidFill>
              <a:schemeClr val="accent4"/>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8" name="Freeform 132">
            <a:extLst>
              <a:ext uri="{FF2B5EF4-FFF2-40B4-BE49-F238E27FC236}">
                <a16:creationId xmlns:a16="http://schemas.microsoft.com/office/drawing/2014/main" id="{C0621D60-203E-478C-90BA-02F6B45BDEEA}"/>
              </a:ext>
            </a:extLst>
          </p:cNvPr>
          <p:cNvSpPr>
            <a:spLocks/>
          </p:cNvSpPr>
          <p:nvPr/>
        </p:nvSpPr>
        <p:spPr bwMode="auto">
          <a:xfrm>
            <a:off x="10013087" y="3151564"/>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0" name="Freeform 132">
            <a:extLst>
              <a:ext uri="{FF2B5EF4-FFF2-40B4-BE49-F238E27FC236}">
                <a16:creationId xmlns:a16="http://schemas.microsoft.com/office/drawing/2014/main" id="{2E4D6545-9B3F-4188-99E0-2B0734FA271B}"/>
              </a:ext>
            </a:extLst>
          </p:cNvPr>
          <p:cNvSpPr>
            <a:spLocks/>
          </p:cNvSpPr>
          <p:nvPr/>
        </p:nvSpPr>
        <p:spPr bwMode="auto">
          <a:xfrm>
            <a:off x="10028697" y="3383741"/>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591" name="Group 590">
            <a:extLst>
              <a:ext uri="{FF2B5EF4-FFF2-40B4-BE49-F238E27FC236}">
                <a16:creationId xmlns:a16="http://schemas.microsoft.com/office/drawing/2014/main" id="{5BCAF214-FD81-4EE3-8DBB-3C4218032314}"/>
              </a:ext>
            </a:extLst>
          </p:cNvPr>
          <p:cNvGrpSpPr/>
          <p:nvPr/>
        </p:nvGrpSpPr>
        <p:grpSpPr>
          <a:xfrm>
            <a:off x="6953961" y="3789651"/>
            <a:ext cx="4375453" cy="1615058"/>
            <a:chOff x="6953961" y="3789651"/>
            <a:chExt cx="4375453" cy="1615058"/>
          </a:xfrm>
        </p:grpSpPr>
        <p:sp>
          <p:nvSpPr>
            <p:cNvPr id="557" name="Freeform 132">
              <a:extLst>
                <a:ext uri="{FF2B5EF4-FFF2-40B4-BE49-F238E27FC236}">
                  <a16:creationId xmlns:a16="http://schemas.microsoft.com/office/drawing/2014/main" id="{0688D40F-3CCF-4A73-B8CB-40DABC775FD0}"/>
                </a:ext>
              </a:extLst>
            </p:cNvPr>
            <p:cNvSpPr>
              <a:spLocks/>
            </p:cNvSpPr>
            <p:nvPr/>
          </p:nvSpPr>
          <p:spPr bwMode="auto">
            <a:xfrm>
              <a:off x="11253183" y="3789651"/>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59" name="Freeform 132">
              <a:extLst>
                <a:ext uri="{FF2B5EF4-FFF2-40B4-BE49-F238E27FC236}">
                  <a16:creationId xmlns:a16="http://schemas.microsoft.com/office/drawing/2014/main" id="{6FC945C8-82C6-4735-9842-E413D403F750}"/>
                </a:ext>
              </a:extLst>
            </p:cNvPr>
            <p:cNvSpPr>
              <a:spLocks/>
            </p:cNvSpPr>
            <p:nvPr/>
          </p:nvSpPr>
          <p:spPr bwMode="auto">
            <a:xfrm>
              <a:off x="6953961" y="5018459"/>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1" name="Freeform 132">
              <a:extLst>
                <a:ext uri="{FF2B5EF4-FFF2-40B4-BE49-F238E27FC236}">
                  <a16:creationId xmlns:a16="http://schemas.microsoft.com/office/drawing/2014/main" id="{B4FABB4C-3FDE-470E-BCAD-E07FBC63307A}"/>
                </a:ext>
              </a:extLst>
            </p:cNvPr>
            <p:cNvSpPr>
              <a:spLocks/>
            </p:cNvSpPr>
            <p:nvPr/>
          </p:nvSpPr>
          <p:spPr bwMode="auto">
            <a:xfrm>
              <a:off x="7244065" y="5242032"/>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3" name="Freeform 132">
              <a:extLst>
                <a:ext uri="{FF2B5EF4-FFF2-40B4-BE49-F238E27FC236}">
                  <a16:creationId xmlns:a16="http://schemas.microsoft.com/office/drawing/2014/main" id="{1316B161-85B4-4321-9CDB-9402B6F51211}"/>
                </a:ext>
              </a:extLst>
            </p:cNvPr>
            <p:cNvSpPr>
              <a:spLocks/>
            </p:cNvSpPr>
            <p:nvPr/>
          </p:nvSpPr>
          <p:spPr bwMode="auto">
            <a:xfrm>
              <a:off x="7526312" y="532847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5" name="Freeform 132">
              <a:extLst>
                <a:ext uri="{FF2B5EF4-FFF2-40B4-BE49-F238E27FC236}">
                  <a16:creationId xmlns:a16="http://schemas.microsoft.com/office/drawing/2014/main" id="{6B2D4590-51BA-47EE-AD14-AAE0A353D2BC}"/>
                </a:ext>
              </a:extLst>
            </p:cNvPr>
            <p:cNvSpPr>
              <a:spLocks/>
            </p:cNvSpPr>
            <p:nvPr/>
          </p:nvSpPr>
          <p:spPr bwMode="auto">
            <a:xfrm>
              <a:off x="7831449" y="5275766"/>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7" name="Freeform 132">
              <a:extLst>
                <a:ext uri="{FF2B5EF4-FFF2-40B4-BE49-F238E27FC236}">
                  <a16:creationId xmlns:a16="http://schemas.microsoft.com/office/drawing/2014/main" id="{3F5ABB19-C745-47AF-BA3D-E08B5BBA8FC4}"/>
                </a:ext>
              </a:extLst>
            </p:cNvPr>
            <p:cNvSpPr>
              <a:spLocks/>
            </p:cNvSpPr>
            <p:nvPr/>
          </p:nvSpPr>
          <p:spPr bwMode="auto">
            <a:xfrm>
              <a:off x="8096774" y="5275766"/>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9" name="Freeform 132">
              <a:extLst>
                <a:ext uri="{FF2B5EF4-FFF2-40B4-BE49-F238E27FC236}">
                  <a16:creationId xmlns:a16="http://schemas.microsoft.com/office/drawing/2014/main" id="{508DE73A-D41B-4B7B-B57A-9AA78DB2073A}"/>
                </a:ext>
              </a:extLst>
            </p:cNvPr>
            <p:cNvSpPr>
              <a:spLocks/>
            </p:cNvSpPr>
            <p:nvPr/>
          </p:nvSpPr>
          <p:spPr bwMode="auto">
            <a:xfrm>
              <a:off x="8382676" y="5271310"/>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1" name="Freeform 132">
              <a:extLst>
                <a:ext uri="{FF2B5EF4-FFF2-40B4-BE49-F238E27FC236}">
                  <a16:creationId xmlns:a16="http://schemas.microsoft.com/office/drawing/2014/main" id="{3551BC4A-3DDA-4EB5-9B6A-A0315077A9C5}"/>
                </a:ext>
              </a:extLst>
            </p:cNvPr>
            <p:cNvSpPr>
              <a:spLocks/>
            </p:cNvSpPr>
            <p:nvPr/>
          </p:nvSpPr>
          <p:spPr bwMode="auto">
            <a:xfrm>
              <a:off x="8667822" y="5271310"/>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3" name="Freeform 132">
              <a:extLst>
                <a:ext uri="{FF2B5EF4-FFF2-40B4-BE49-F238E27FC236}">
                  <a16:creationId xmlns:a16="http://schemas.microsoft.com/office/drawing/2014/main" id="{D46FF74D-B491-4BC0-B264-40E01C5B7452}"/>
                </a:ext>
              </a:extLst>
            </p:cNvPr>
            <p:cNvSpPr>
              <a:spLocks/>
            </p:cNvSpPr>
            <p:nvPr/>
          </p:nvSpPr>
          <p:spPr bwMode="auto">
            <a:xfrm>
              <a:off x="8972945" y="525243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5" name="Freeform 132">
              <a:extLst>
                <a:ext uri="{FF2B5EF4-FFF2-40B4-BE49-F238E27FC236}">
                  <a16:creationId xmlns:a16="http://schemas.microsoft.com/office/drawing/2014/main" id="{8BE53E46-B180-4ACA-825C-5AC7574E6ECE}"/>
                </a:ext>
              </a:extLst>
            </p:cNvPr>
            <p:cNvSpPr>
              <a:spLocks/>
            </p:cNvSpPr>
            <p:nvPr/>
          </p:nvSpPr>
          <p:spPr bwMode="auto">
            <a:xfrm>
              <a:off x="9244060" y="516206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7" name="Freeform 132">
              <a:extLst>
                <a:ext uri="{FF2B5EF4-FFF2-40B4-BE49-F238E27FC236}">
                  <a16:creationId xmlns:a16="http://schemas.microsoft.com/office/drawing/2014/main" id="{6771530B-E3F6-416E-8E3D-D95BCCEC9D9D}"/>
                </a:ext>
              </a:extLst>
            </p:cNvPr>
            <p:cNvSpPr>
              <a:spLocks/>
            </p:cNvSpPr>
            <p:nvPr/>
          </p:nvSpPr>
          <p:spPr bwMode="auto">
            <a:xfrm>
              <a:off x="10106650" y="4533122"/>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8" name="Freeform 132">
              <a:extLst>
                <a:ext uri="{FF2B5EF4-FFF2-40B4-BE49-F238E27FC236}">
                  <a16:creationId xmlns:a16="http://schemas.microsoft.com/office/drawing/2014/main" id="{CBD66258-F861-4E74-9C08-690B8E13F5B8}"/>
                </a:ext>
              </a:extLst>
            </p:cNvPr>
            <p:cNvSpPr>
              <a:spLocks/>
            </p:cNvSpPr>
            <p:nvPr/>
          </p:nvSpPr>
          <p:spPr bwMode="auto">
            <a:xfrm>
              <a:off x="9531577" y="4985860"/>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0" name="Freeform 132">
              <a:extLst>
                <a:ext uri="{FF2B5EF4-FFF2-40B4-BE49-F238E27FC236}">
                  <a16:creationId xmlns:a16="http://schemas.microsoft.com/office/drawing/2014/main" id="{15B109FE-0E81-43C8-BEBA-06F2CA10F53D}"/>
                </a:ext>
              </a:extLst>
            </p:cNvPr>
            <p:cNvSpPr>
              <a:spLocks/>
            </p:cNvSpPr>
            <p:nvPr/>
          </p:nvSpPr>
          <p:spPr bwMode="auto">
            <a:xfrm>
              <a:off x="9812928" y="473773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2" name="Freeform 132">
              <a:extLst>
                <a:ext uri="{FF2B5EF4-FFF2-40B4-BE49-F238E27FC236}">
                  <a16:creationId xmlns:a16="http://schemas.microsoft.com/office/drawing/2014/main" id="{A21CE247-1EAA-4D71-BB69-77C2CBBA0AAD}"/>
                </a:ext>
              </a:extLst>
            </p:cNvPr>
            <p:cNvSpPr>
              <a:spLocks/>
            </p:cNvSpPr>
            <p:nvPr/>
          </p:nvSpPr>
          <p:spPr bwMode="auto">
            <a:xfrm>
              <a:off x="10388368" y="4292269"/>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4" name="Freeform 132">
              <a:extLst>
                <a:ext uri="{FF2B5EF4-FFF2-40B4-BE49-F238E27FC236}">
                  <a16:creationId xmlns:a16="http://schemas.microsoft.com/office/drawing/2014/main" id="{4C1D7D32-ED32-45B1-9507-3566F93E588D}"/>
                </a:ext>
              </a:extLst>
            </p:cNvPr>
            <p:cNvSpPr>
              <a:spLocks/>
            </p:cNvSpPr>
            <p:nvPr/>
          </p:nvSpPr>
          <p:spPr bwMode="auto">
            <a:xfrm>
              <a:off x="10667459" y="4234114"/>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6" name="Freeform 132">
              <a:extLst>
                <a:ext uri="{FF2B5EF4-FFF2-40B4-BE49-F238E27FC236}">
                  <a16:creationId xmlns:a16="http://schemas.microsoft.com/office/drawing/2014/main" id="{C23FB8ED-5041-41B6-B013-2DF5D90D0FA4}"/>
                </a:ext>
              </a:extLst>
            </p:cNvPr>
            <p:cNvSpPr>
              <a:spLocks/>
            </p:cNvSpPr>
            <p:nvPr/>
          </p:nvSpPr>
          <p:spPr bwMode="auto">
            <a:xfrm>
              <a:off x="10976979" y="389085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5"/>
            </a:solidFill>
            <a:ln w="7938">
              <a:solidFill>
                <a:schemeClr val="accent5"/>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622" name="Group 621">
            <a:extLst>
              <a:ext uri="{FF2B5EF4-FFF2-40B4-BE49-F238E27FC236}">
                <a16:creationId xmlns:a16="http://schemas.microsoft.com/office/drawing/2014/main" id="{6EE723E0-BE20-439E-9351-47CC2664831F}"/>
              </a:ext>
            </a:extLst>
          </p:cNvPr>
          <p:cNvGrpSpPr/>
          <p:nvPr/>
        </p:nvGrpSpPr>
        <p:grpSpPr>
          <a:xfrm>
            <a:off x="6952137" y="5416751"/>
            <a:ext cx="4376696" cy="267891"/>
            <a:chOff x="6952137" y="5416751"/>
            <a:chExt cx="4376696" cy="267891"/>
          </a:xfrm>
        </p:grpSpPr>
        <p:sp>
          <p:nvSpPr>
            <p:cNvPr id="590" name="Freeform 132">
              <a:extLst>
                <a:ext uri="{FF2B5EF4-FFF2-40B4-BE49-F238E27FC236}">
                  <a16:creationId xmlns:a16="http://schemas.microsoft.com/office/drawing/2014/main" id="{02F32697-3F6A-438C-9BED-DDE8823A3025}"/>
                </a:ext>
              </a:extLst>
            </p:cNvPr>
            <p:cNvSpPr>
              <a:spLocks/>
            </p:cNvSpPr>
            <p:nvPr/>
          </p:nvSpPr>
          <p:spPr bwMode="auto">
            <a:xfrm>
              <a:off x="6952137" y="5515871"/>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3" name="Freeform 132">
              <a:extLst>
                <a:ext uri="{FF2B5EF4-FFF2-40B4-BE49-F238E27FC236}">
                  <a16:creationId xmlns:a16="http://schemas.microsoft.com/office/drawing/2014/main" id="{AFA7152A-6E9C-4C83-B855-C2132F0605D4}"/>
                </a:ext>
              </a:extLst>
            </p:cNvPr>
            <p:cNvSpPr>
              <a:spLocks/>
            </p:cNvSpPr>
            <p:nvPr/>
          </p:nvSpPr>
          <p:spPr bwMode="auto">
            <a:xfrm>
              <a:off x="7232178" y="5563368"/>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5" name="Freeform 132">
              <a:extLst>
                <a:ext uri="{FF2B5EF4-FFF2-40B4-BE49-F238E27FC236}">
                  <a16:creationId xmlns:a16="http://schemas.microsoft.com/office/drawing/2014/main" id="{D2EDE467-533E-4ED4-BFB4-20625D2D01BD}"/>
                </a:ext>
              </a:extLst>
            </p:cNvPr>
            <p:cNvSpPr>
              <a:spLocks/>
            </p:cNvSpPr>
            <p:nvPr/>
          </p:nvSpPr>
          <p:spPr bwMode="auto">
            <a:xfrm>
              <a:off x="7534059" y="5577657"/>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7" name="Freeform 132">
              <a:extLst>
                <a:ext uri="{FF2B5EF4-FFF2-40B4-BE49-F238E27FC236}">
                  <a16:creationId xmlns:a16="http://schemas.microsoft.com/office/drawing/2014/main" id="{2BAC7501-FEEC-443A-AE95-E1C6615D313F}"/>
                </a:ext>
              </a:extLst>
            </p:cNvPr>
            <p:cNvSpPr>
              <a:spLocks/>
            </p:cNvSpPr>
            <p:nvPr/>
          </p:nvSpPr>
          <p:spPr bwMode="auto">
            <a:xfrm>
              <a:off x="7808362" y="5591652"/>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9" name="Freeform 132">
              <a:extLst>
                <a:ext uri="{FF2B5EF4-FFF2-40B4-BE49-F238E27FC236}">
                  <a16:creationId xmlns:a16="http://schemas.microsoft.com/office/drawing/2014/main" id="{1C59F0EB-6009-407A-877E-873DDA0FF9E5}"/>
                </a:ext>
              </a:extLst>
            </p:cNvPr>
            <p:cNvSpPr>
              <a:spLocks/>
            </p:cNvSpPr>
            <p:nvPr/>
          </p:nvSpPr>
          <p:spPr bwMode="auto">
            <a:xfrm>
              <a:off x="8100624" y="5563627"/>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1" name="Freeform 132">
              <a:extLst>
                <a:ext uri="{FF2B5EF4-FFF2-40B4-BE49-F238E27FC236}">
                  <a16:creationId xmlns:a16="http://schemas.microsoft.com/office/drawing/2014/main" id="{80D9BD4E-BA0D-469C-B644-BA8E38390EE5}"/>
                </a:ext>
              </a:extLst>
            </p:cNvPr>
            <p:cNvSpPr>
              <a:spLocks/>
            </p:cNvSpPr>
            <p:nvPr/>
          </p:nvSpPr>
          <p:spPr bwMode="auto">
            <a:xfrm>
              <a:off x="8405011" y="558770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3" name="Freeform 132">
              <a:extLst>
                <a:ext uri="{FF2B5EF4-FFF2-40B4-BE49-F238E27FC236}">
                  <a16:creationId xmlns:a16="http://schemas.microsoft.com/office/drawing/2014/main" id="{B3182F16-7816-4B3E-ACBD-1AA79A9436A6}"/>
                </a:ext>
              </a:extLst>
            </p:cNvPr>
            <p:cNvSpPr>
              <a:spLocks/>
            </p:cNvSpPr>
            <p:nvPr/>
          </p:nvSpPr>
          <p:spPr bwMode="auto">
            <a:xfrm>
              <a:off x="8676483" y="5573884"/>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5" name="Freeform 132">
              <a:extLst>
                <a:ext uri="{FF2B5EF4-FFF2-40B4-BE49-F238E27FC236}">
                  <a16:creationId xmlns:a16="http://schemas.microsoft.com/office/drawing/2014/main" id="{70051CFC-1784-471D-8367-F2C5046F88AF}"/>
                </a:ext>
              </a:extLst>
            </p:cNvPr>
            <p:cNvSpPr>
              <a:spLocks/>
            </p:cNvSpPr>
            <p:nvPr/>
          </p:nvSpPr>
          <p:spPr bwMode="auto">
            <a:xfrm>
              <a:off x="8963412" y="5608411"/>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7" name="Freeform 132">
              <a:extLst>
                <a:ext uri="{FF2B5EF4-FFF2-40B4-BE49-F238E27FC236}">
                  <a16:creationId xmlns:a16="http://schemas.microsoft.com/office/drawing/2014/main" id="{F4DDCB42-6080-4850-9053-41498A985E52}"/>
                </a:ext>
              </a:extLst>
            </p:cNvPr>
            <p:cNvSpPr>
              <a:spLocks/>
            </p:cNvSpPr>
            <p:nvPr/>
          </p:nvSpPr>
          <p:spPr bwMode="auto">
            <a:xfrm>
              <a:off x="9241224" y="5601483"/>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9" name="Freeform 132">
              <a:extLst>
                <a:ext uri="{FF2B5EF4-FFF2-40B4-BE49-F238E27FC236}">
                  <a16:creationId xmlns:a16="http://schemas.microsoft.com/office/drawing/2014/main" id="{E0652116-CF72-4B98-B374-2E9DE5A1E9D8}"/>
                </a:ext>
              </a:extLst>
            </p:cNvPr>
            <p:cNvSpPr>
              <a:spLocks/>
            </p:cNvSpPr>
            <p:nvPr/>
          </p:nvSpPr>
          <p:spPr bwMode="auto">
            <a:xfrm>
              <a:off x="10099423" y="5559845"/>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0" name="Freeform 132">
              <a:extLst>
                <a:ext uri="{FF2B5EF4-FFF2-40B4-BE49-F238E27FC236}">
                  <a16:creationId xmlns:a16="http://schemas.microsoft.com/office/drawing/2014/main" id="{A983FFAC-5B6C-4B1C-BF3F-10119A331CAC}"/>
                </a:ext>
              </a:extLst>
            </p:cNvPr>
            <p:cNvSpPr>
              <a:spLocks/>
            </p:cNvSpPr>
            <p:nvPr/>
          </p:nvSpPr>
          <p:spPr bwMode="auto">
            <a:xfrm>
              <a:off x="9527691" y="5587210"/>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2" name="Freeform 132">
              <a:extLst>
                <a:ext uri="{FF2B5EF4-FFF2-40B4-BE49-F238E27FC236}">
                  <a16:creationId xmlns:a16="http://schemas.microsoft.com/office/drawing/2014/main" id="{671B7CBD-4F8F-4349-8187-13902B7B2F2B}"/>
                </a:ext>
              </a:extLst>
            </p:cNvPr>
            <p:cNvSpPr>
              <a:spLocks/>
            </p:cNvSpPr>
            <p:nvPr/>
          </p:nvSpPr>
          <p:spPr bwMode="auto">
            <a:xfrm>
              <a:off x="9827521" y="5572936"/>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4" name="Freeform 132">
              <a:extLst>
                <a:ext uri="{FF2B5EF4-FFF2-40B4-BE49-F238E27FC236}">
                  <a16:creationId xmlns:a16="http://schemas.microsoft.com/office/drawing/2014/main" id="{C113F636-D346-47EC-AD40-9DBFD2FB5BE7}"/>
                </a:ext>
              </a:extLst>
            </p:cNvPr>
            <p:cNvSpPr>
              <a:spLocks/>
            </p:cNvSpPr>
            <p:nvPr/>
          </p:nvSpPr>
          <p:spPr bwMode="auto">
            <a:xfrm>
              <a:off x="10394892" y="5538550"/>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7" name="Freeform 132">
              <a:extLst>
                <a:ext uri="{FF2B5EF4-FFF2-40B4-BE49-F238E27FC236}">
                  <a16:creationId xmlns:a16="http://schemas.microsoft.com/office/drawing/2014/main" id="{3DB91A7F-6F3B-4BFB-8B66-08769D8854D5}"/>
                </a:ext>
              </a:extLst>
            </p:cNvPr>
            <p:cNvSpPr>
              <a:spLocks/>
            </p:cNvSpPr>
            <p:nvPr/>
          </p:nvSpPr>
          <p:spPr bwMode="auto">
            <a:xfrm>
              <a:off x="10676934" y="5545191"/>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9" name="Freeform 132">
              <a:extLst>
                <a:ext uri="{FF2B5EF4-FFF2-40B4-BE49-F238E27FC236}">
                  <a16:creationId xmlns:a16="http://schemas.microsoft.com/office/drawing/2014/main" id="{325D964D-7255-4D73-B227-E280BD49E443}"/>
                </a:ext>
              </a:extLst>
            </p:cNvPr>
            <p:cNvSpPr>
              <a:spLocks/>
            </p:cNvSpPr>
            <p:nvPr/>
          </p:nvSpPr>
          <p:spPr bwMode="auto">
            <a:xfrm>
              <a:off x="10945300" y="5469116"/>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1" name="Freeform 132">
              <a:extLst>
                <a:ext uri="{FF2B5EF4-FFF2-40B4-BE49-F238E27FC236}">
                  <a16:creationId xmlns:a16="http://schemas.microsoft.com/office/drawing/2014/main" id="{546E5EFE-740C-4126-AD6A-B2BF64634C65}"/>
                </a:ext>
              </a:extLst>
            </p:cNvPr>
            <p:cNvSpPr>
              <a:spLocks/>
            </p:cNvSpPr>
            <p:nvPr/>
          </p:nvSpPr>
          <p:spPr bwMode="auto">
            <a:xfrm>
              <a:off x="11252602" y="5416751"/>
              <a:ext cx="76231" cy="76231"/>
            </a:xfrm>
            <a:custGeom>
              <a:avLst/>
              <a:gdLst>
                <a:gd name="T0" fmla="*/ 38 w 38"/>
                <a:gd name="T1" fmla="*/ 19 h 36"/>
                <a:gd name="T2" fmla="*/ 38 w 38"/>
                <a:gd name="T3" fmla="*/ 22 h 36"/>
                <a:gd name="T4" fmla="*/ 37 w 38"/>
                <a:gd name="T5" fmla="*/ 25 h 36"/>
                <a:gd name="T6" fmla="*/ 35 w 38"/>
                <a:gd name="T7" fmla="*/ 28 h 36"/>
                <a:gd name="T8" fmla="*/ 32 w 38"/>
                <a:gd name="T9" fmla="*/ 31 h 36"/>
                <a:gd name="T10" fmla="*/ 29 w 38"/>
                <a:gd name="T11" fmla="*/ 34 h 36"/>
                <a:gd name="T12" fmla="*/ 26 w 38"/>
                <a:gd name="T13" fmla="*/ 35 h 36"/>
                <a:gd name="T14" fmla="*/ 23 w 38"/>
                <a:gd name="T15" fmla="*/ 36 h 36"/>
                <a:gd name="T16" fmla="*/ 20 w 38"/>
                <a:gd name="T17" fmla="*/ 36 h 36"/>
                <a:gd name="T18" fmla="*/ 15 w 38"/>
                <a:gd name="T19" fmla="*/ 36 h 36"/>
                <a:gd name="T20" fmla="*/ 12 w 38"/>
                <a:gd name="T21" fmla="*/ 35 h 36"/>
                <a:gd name="T22" fmla="*/ 9 w 38"/>
                <a:gd name="T23" fmla="*/ 34 h 36"/>
                <a:gd name="T24" fmla="*/ 6 w 38"/>
                <a:gd name="T25" fmla="*/ 31 h 36"/>
                <a:gd name="T26" fmla="*/ 3 w 38"/>
                <a:gd name="T27" fmla="*/ 28 h 36"/>
                <a:gd name="T28" fmla="*/ 1 w 38"/>
                <a:gd name="T29" fmla="*/ 25 h 36"/>
                <a:gd name="T30" fmla="*/ 0 w 38"/>
                <a:gd name="T31" fmla="*/ 22 h 36"/>
                <a:gd name="T32" fmla="*/ 0 w 38"/>
                <a:gd name="T33" fmla="*/ 19 h 36"/>
                <a:gd name="T34" fmla="*/ 0 w 38"/>
                <a:gd name="T35" fmla="*/ 14 h 36"/>
                <a:gd name="T36" fmla="*/ 1 w 38"/>
                <a:gd name="T37" fmla="*/ 12 h 36"/>
                <a:gd name="T38" fmla="*/ 3 w 38"/>
                <a:gd name="T39" fmla="*/ 7 h 36"/>
                <a:gd name="T40" fmla="*/ 6 w 38"/>
                <a:gd name="T41" fmla="*/ 6 h 36"/>
                <a:gd name="T42" fmla="*/ 9 w 38"/>
                <a:gd name="T43" fmla="*/ 3 h 36"/>
                <a:gd name="T44" fmla="*/ 12 w 38"/>
                <a:gd name="T45" fmla="*/ 1 h 36"/>
                <a:gd name="T46" fmla="*/ 15 w 38"/>
                <a:gd name="T47" fmla="*/ 0 h 36"/>
                <a:gd name="T48" fmla="*/ 20 w 38"/>
                <a:gd name="T49" fmla="*/ 0 h 36"/>
                <a:gd name="T50" fmla="*/ 23 w 38"/>
                <a:gd name="T51" fmla="*/ 0 h 36"/>
                <a:gd name="T52" fmla="*/ 26 w 38"/>
                <a:gd name="T53" fmla="*/ 1 h 36"/>
                <a:gd name="T54" fmla="*/ 29 w 38"/>
                <a:gd name="T55" fmla="*/ 3 h 36"/>
                <a:gd name="T56" fmla="*/ 32 w 38"/>
                <a:gd name="T57" fmla="*/ 6 h 36"/>
                <a:gd name="T58" fmla="*/ 35 w 38"/>
                <a:gd name="T59" fmla="*/ 7 h 36"/>
                <a:gd name="T60" fmla="*/ 37 w 38"/>
                <a:gd name="T61" fmla="*/ 12 h 36"/>
                <a:gd name="T62" fmla="*/ 38 w 38"/>
                <a:gd name="T63" fmla="*/ 14 h 36"/>
                <a:gd name="T64" fmla="*/ 38 w 38"/>
                <a:gd name="T65" fmla="*/ 1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6">
                  <a:moveTo>
                    <a:pt x="38" y="19"/>
                  </a:moveTo>
                  <a:lnTo>
                    <a:pt x="38" y="22"/>
                  </a:lnTo>
                  <a:lnTo>
                    <a:pt x="37" y="25"/>
                  </a:lnTo>
                  <a:lnTo>
                    <a:pt x="35" y="28"/>
                  </a:lnTo>
                  <a:lnTo>
                    <a:pt x="32" y="31"/>
                  </a:lnTo>
                  <a:lnTo>
                    <a:pt x="29" y="34"/>
                  </a:lnTo>
                  <a:lnTo>
                    <a:pt x="26" y="35"/>
                  </a:lnTo>
                  <a:lnTo>
                    <a:pt x="23" y="36"/>
                  </a:lnTo>
                  <a:lnTo>
                    <a:pt x="20" y="36"/>
                  </a:lnTo>
                  <a:lnTo>
                    <a:pt x="15" y="36"/>
                  </a:lnTo>
                  <a:lnTo>
                    <a:pt x="12" y="35"/>
                  </a:lnTo>
                  <a:lnTo>
                    <a:pt x="9" y="34"/>
                  </a:lnTo>
                  <a:lnTo>
                    <a:pt x="6" y="31"/>
                  </a:lnTo>
                  <a:lnTo>
                    <a:pt x="3" y="28"/>
                  </a:lnTo>
                  <a:lnTo>
                    <a:pt x="1" y="25"/>
                  </a:lnTo>
                  <a:lnTo>
                    <a:pt x="0" y="22"/>
                  </a:lnTo>
                  <a:lnTo>
                    <a:pt x="0" y="19"/>
                  </a:lnTo>
                  <a:lnTo>
                    <a:pt x="0" y="14"/>
                  </a:lnTo>
                  <a:lnTo>
                    <a:pt x="1" y="12"/>
                  </a:lnTo>
                  <a:lnTo>
                    <a:pt x="3" y="7"/>
                  </a:lnTo>
                  <a:lnTo>
                    <a:pt x="6" y="6"/>
                  </a:lnTo>
                  <a:lnTo>
                    <a:pt x="9" y="3"/>
                  </a:lnTo>
                  <a:lnTo>
                    <a:pt x="12" y="1"/>
                  </a:lnTo>
                  <a:lnTo>
                    <a:pt x="15" y="0"/>
                  </a:lnTo>
                  <a:lnTo>
                    <a:pt x="20" y="0"/>
                  </a:lnTo>
                  <a:lnTo>
                    <a:pt x="23" y="0"/>
                  </a:lnTo>
                  <a:lnTo>
                    <a:pt x="26" y="1"/>
                  </a:lnTo>
                  <a:lnTo>
                    <a:pt x="29" y="3"/>
                  </a:lnTo>
                  <a:lnTo>
                    <a:pt x="32" y="6"/>
                  </a:lnTo>
                  <a:lnTo>
                    <a:pt x="35" y="7"/>
                  </a:lnTo>
                  <a:lnTo>
                    <a:pt x="37" y="12"/>
                  </a:lnTo>
                  <a:lnTo>
                    <a:pt x="38" y="14"/>
                  </a:lnTo>
                  <a:lnTo>
                    <a:pt x="38" y="19"/>
                  </a:lnTo>
                </a:path>
              </a:pathLst>
            </a:custGeom>
            <a:solidFill>
              <a:schemeClr val="accent6"/>
            </a:solidFill>
            <a:ln w="7938">
              <a:solidFill>
                <a:schemeClr val="accent6"/>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9061646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6A0F200-4A26-2A46-9C13-DB1A76FB45EF}"/>
              </a:ext>
            </a:extLst>
          </p:cNvPr>
          <p:cNvSpPr>
            <a:spLocks noGrp="1"/>
          </p:cNvSpPr>
          <p:nvPr>
            <p:ph type="title"/>
          </p:nvPr>
        </p:nvSpPr>
        <p:spPr/>
        <p:txBody>
          <a:bodyPr>
            <a:noAutofit/>
          </a:bodyPr>
          <a:lstStyle/>
          <a:p>
            <a:r>
              <a:rPr lang="en-US" dirty="0"/>
              <a:t>New HCV Infections in the United States: Emerging Epidemic Among Young People Who Use Heroin</a:t>
            </a:r>
          </a:p>
        </p:txBody>
      </p:sp>
      <p:sp>
        <p:nvSpPr>
          <p:cNvPr id="13" name="Content Placeholder 12">
            <a:extLst>
              <a:ext uri="{FF2B5EF4-FFF2-40B4-BE49-F238E27FC236}">
                <a16:creationId xmlns:a16="http://schemas.microsoft.com/office/drawing/2014/main" id="{3852FF1F-F282-438F-96D8-8CB55DFC06F7}"/>
              </a:ext>
            </a:extLst>
          </p:cNvPr>
          <p:cNvSpPr>
            <a:spLocks noGrp="1"/>
          </p:cNvSpPr>
          <p:nvPr>
            <p:ph idx="1"/>
          </p:nvPr>
        </p:nvSpPr>
        <p:spPr>
          <a:xfrm>
            <a:off x="7671815" y="1513047"/>
            <a:ext cx="4283479" cy="4650686"/>
          </a:xfrm>
        </p:spPr>
        <p:txBody>
          <a:bodyPr/>
          <a:lstStyle/>
          <a:p>
            <a:pPr marL="342900" indent="-342900" eaLnBrk="1" hangingPunct="1">
              <a:lnSpc>
                <a:spcPct val="90000"/>
              </a:lnSpc>
              <a:spcBef>
                <a:spcPts val="1000"/>
              </a:spcBef>
              <a:buClr>
                <a:schemeClr val="bg1">
                  <a:lumMod val="95000"/>
                  <a:lumOff val="5000"/>
                </a:schemeClr>
              </a:buClr>
              <a:buFont typeface="Wingdings" panose="05000000000000000000" pitchFamily="2" charset="2"/>
              <a:buChar char="§"/>
            </a:pPr>
            <a:r>
              <a:rPr lang="en-US" sz="2200" b="0" dirty="0">
                <a:ea typeface="Helvetica" charset="0"/>
                <a:cs typeface="Calibri" panose="020F0502020204030204" pitchFamily="34" charset="0"/>
              </a:rPr>
              <a:t>HCV incidence: 13% annual increase rural; 5% annual increase urban</a:t>
            </a:r>
            <a:r>
              <a:rPr lang="en-US" sz="2200" b="0" baseline="30000" dirty="0">
                <a:ea typeface="Helvetica" charset="0"/>
                <a:cs typeface="Calibri" panose="020F0502020204030204" pitchFamily="34" charset="0"/>
              </a:rPr>
              <a:t>[1]</a:t>
            </a:r>
          </a:p>
          <a:p>
            <a:pPr marL="342900" indent="-342900" eaLnBrk="1" hangingPunct="1">
              <a:lnSpc>
                <a:spcPct val="90000"/>
              </a:lnSpc>
              <a:spcBef>
                <a:spcPts val="1000"/>
              </a:spcBef>
              <a:buClr>
                <a:schemeClr val="bg1">
                  <a:lumMod val="95000"/>
                  <a:lumOff val="5000"/>
                </a:schemeClr>
              </a:buClr>
              <a:buFont typeface="Wingdings" panose="05000000000000000000" pitchFamily="2" charset="2"/>
              <a:buChar char="§"/>
            </a:pPr>
            <a:r>
              <a:rPr lang="en-US" sz="2200" b="0" dirty="0">
                <a:ea typeface="Helvetica" charset="0"/>
                <a:cs typeface="Calibri" panose="020F0502020204030204" pitchFamily="34" charset="0"/>
              </a:rPr>
              <a:t>Regional doubling of first-time heroin use</a:t>
            </a:r>
            <a:r>
              <a:rPr lang="en-US" sz="2200" b="0" baseline="30000" dirty="0">
                <a:ea typeface="Helvetica" charset="0"/>
                <a:cs typeface="Calibri" panose="020F0502020204030204" pitchFamily="34" charset="0"/>
              </a:rPr>
              <a:t>[2]</a:t>
            </a:r>
          </a:p>
          <a:p>
            <a:pPr marL="342900" marR="0" lvl="0" indent="-342900" algn="l" defTabSz="914400" rtl="0" eaLnBrk="1" fontAlgn="base" latinLnBrk="0" hangingPunct="1">
              <a:lnSpc>
                <a:spcPct val="90000"/>
              </a:lnSpc>
              <a:spcBef>
                <a:spcPts val="1000"/>
              </a:spcBef>
              <a:spcAft>
                <a:spcPct val="0"/>
              </a:spcAft>
              <a:buClr>
                <a:srgbClr val="000000">
                  <a:lumMod val="95000"/>
                  <a:lumOff val="5000"/>
                </a:srgbClr>
              </a:buClr>
              <a:buSzTx/>
              <a:buFont typeface="Wingdings" panose="05000000000000000000" pitchFamily="2" charset="2"/>
              <a:buChar char="§"/>
              <a:tabLst/>
              <a:defRPr/>
            </a:pPr>
            <a:r>
              <a:rPr lang="en-US" sz="2200" b="0" dirty="0">
                <a:ea typeface="Helvetica" charset="0"/>
                <a:cs typeface="Calibri" panose="020F0502020204030204" pitchFamily="34" charset="0"/>
              </a:rPr>
              <a:t>3 of 4 had history of prescription opioid use disorder</a:t>
            </a:r>
            <a:r>
              <a:rPr lang="en-US" sz="2200" b="0" baseline="30000" dirty="0">
                <a:ea typeface="Helvetica" charset="0"/>
                <a:cs typeface="Calibri" panose="020F0502020204030204" pitchFamily="34" charset="0"/>
              </a:rPr>
              <a:t>[2]</a:t>
            </a:r>
            <a:r>
              <a:rPr kumimoji="0" lang="en-US" sz="2200" b="0" i="0" u="none" strike="noStrike" kern="1200" cap="none" spc="0" normalizeH="0" baseline="30000" noProof="0" dirty="0">
                <a:ln>
                  <a:noFill/>
                </a:ln>
                <a:solidFill>
                  <a:srgbClr val="FFFFFF"/>
                </a:solidFill>
                <a:effectLst/>
                <a:uLnTx/>
                <a:uFillTx/>
                <a:ea typeface="Helvetica" charset="0"/>
                <a:cs typeface="Calibri" panose="020F0502020204030204" pitchFamily="34" charset="0"/>
              </a:rPr>
              <a:t>[3]</a:t>
            </a:r>
            <a:r>
              <a:rPr lang="en-US" sz="2200" b="0" dirty="0">
                <a:ea typeface="Helvetica" charset="0"/>
                <a:cs typeface="Calibri" panose="020F0502020204030204" pitchFamily="34" charset="0"/>
              </a:rPr>
              <a:t> </a:t>
            </a:r>
          </a:p>
          <a:p>
            <a:pPr marL="342900" indent="-342900" eaLnBrk="1" hangingPunct="1">
              <a:lnSpc>
                <a:spcPct val="90000"/>
              </a:lnSpc>
              <a:spcBef>
                <a:spcPts val="1000"/>
              </a:spcBef>
              <a:buClr>
                <a:schemeClr val="bg1">
                  <a:lumMod val="95000"/>
                  <a:lumOff val="5000"/>
                </a:schemeClr>
              </a:buClr>
              <a:buFont typeface="Wingdings" panose="05000000000000000000" pitchFamily="2" charset="2"/>
              <a:buChar char="§"/>
            </a:pPr>
            <a:r>
              <a:rPr lang="en-US" sz="2200" b="0" dirty="0">
                <a:ea typeface="Helvetica" charset="0"/>
                <a:cs typeface="Calibri" panose="020F0502020204030204" pitchFamily="34" charset="0"/>
              </a:rPr>
              <a:t>97% initiated drug use before </a:t>
            </a:r>
            <a:br>
              <a:rPr lang="en-US" sz="2200" b="0" dirty="0">
                <a:ea typeface="Helvetica" charset="0"/>
                <a:cs typeface="Calibri" panose="020F0502020204030204" pitchFamily="34" charset="0"/>
              </a:rPr>
            </a:br>
            <a:r>
              <a:rPr lang="en-US" sz="2200" b="0" dirty="0">
                <a:ea typeface="Helvetica" charset="0"/>
                <a:cs typeface="Calibri" panose="020F0502020204030204" pitchFamily="34" charset="0"/>
              </a:rPr>
              <a:t>20 yrs of age</a:t>
            </a:r>
            <a:r>
              <a:rPr lang="en-US" sz="2200" b="0" baseline="30000" dirty="0">
                <a:ea typeface="Helvetica" charset="0"/>
                <a:cs typeface="Calibri" panose="020F0502020204030204" pitchFamily="34" charset="0"/>
              </a:rPr>
              <a:t>[1]</a:t>
            </a:r>
          </a:p>
          <a:p>
            <a:pPr marL="342900" indent="-342900" eaLnBrk="1" hangingPunct="1">
              <a:lnSpc>
                <a:spcPct val="90000"/>
              </a:lnSpc>
              <a:spcBef>
                <a:spcPts val="1000"/>
              </a:spcBef>
              <a:buClr>
                <a:schemeClr val="bg1">
                  <a:lumMod val="95000"/>
                  <a:lumOff val="5000"/>
                </a:schemeClr>
              </a:buClr>
              <a:buFont typeface="Wingdings" panose="05000000000000000000" pitchFamily="2" charset="2"/>
              <a:buChar char="§"/>
            </a:pPr>
            <a:r>
              <a:rPr lang="en-US" sz="2200" b="1" dirty="0">
                <a:solidFill>
                  <a:schemeClr val="accent3"/>
                </a:solidFill>
                <a:ea typeface="Helvetica" charset="0"/>
                <a:cs typeface="Calibri" panose="020F0502020204030204" pitchFamily="34" charset="0"/>
              </a:rPr>
              <a:t>In separate meta-analysis, HCV incidence 17% higher in women than men who inject drugs</a:t>
            </a:r>
            <a:r>
              <a:rPr lang="en-US" sz="2200" b="1" baseline="30000" dirty="0">
                <a:solidFill>
                  <a:schemeClr val="accent3"/>
                </a:solidFill>
                <a:ea typeface="Helvetica" charset="0"/>
                <a:cs typeface="Calibri" panose="020F0502020204030204" pitchFamily="34" charset="0"/>
              </a:rPr>
              <a:t>[3] </a:t>
            </a:r>
          </a:p>
          <a:p>
            <a:endParaRPr lang="en-US" sz="2000" dirty="0"/>
          </a:p>
        </p:txBody>
      </p:sp>
      <p:sp>
        <p:nvSpPr>
          <p:cNvPr id="9" name="Right Arrow 8">
            <a:extLst>
              <a:ext uri="{FF2B5EF4-FFF2-40B4-BE49-F238E27FC236}">
                <a16:creationId xmlns:a16="http://schemas.microsoft.com/office/drawing/2014/main" id="{FE2C30F3-07B0-EA48-8447-3F81CA1A9F6A}"/>
              </a:ext>
            </a:extLst>
          </p:cNvPr>
          <p:cNvSpPr/>
          <p:nvPr/>
        </p:nvSpPr>
        <p:spPr>
          <a:xfrm>
            <a:off x="3746500" y="3850386"/>
            <a:ext cx="548640" cy="241300"/>
          </a:xfrm>
          <a:prstGeom prst="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7">
            <a:extLst>
              <a:ext uri="{FF2B5EF4-FFF2-40B4-BE49-F238E27FC236}">
                <a16:creationId xmlns:a16="http://schemas.microsoft.com/office/drawing/2014/main" id="{A99837AE-0FF6-4272-A7AD-9C12F5C3DC36}"/>
              </a:ext>
            </a:extLst>
          </p:cNvPr>
          <p:cNvGrpSpPr>
            <a:grpSpLocks/>
          </p:cNvGrpSpPr>
          <p:nvPr/>
        </p:nvGrpSpPr>
        <p:grpSpPr bwMode="auto">
          <a:xfrm>
            <a:off x="9389569" y="6216652"/>
            <a:ext cx="2488502" cy="447822"/>
            <a:chOff x="9527309" y="3551529"/>
            <a:chExt cx="2488502" cy="448324"/>
          </a:xfrm>
        </p:grpSpPr>
        <p:pic>
          <p:nvPicPr>
            <p:cNvPr id="11" name="Picture 9">
              <a:extLst>
                <a:ext uri="{FF2B5EF4-FFF2-40B4-BE49-F238E27FC236}">
                  <a16:creationId xmlns:a16="http://schemas.microsoft.com/office/drawing/2014/main" id="{FBD38355-7CD7-4CB0-AD1E-976DA7CDE5A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Rectangle 8">
              <a:extLst>
                <a:ext uri="{FF2B5EF4-FFF2-40B4-BE49-F238E27FC236}">
                  <a16:creationId xmlns:a16="http://schemas.microsoft.com/office/drawing/2014/main" id="{E4D1497F-01E6-43D1-B3BC-2C1411DE77CE}"/>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8" name="Text Box 15">
            <a:extLst>
              <a:ext uri="{FF2B5EF4-FFF2-40B4-BE49-F238E27FC236}">
                <a16:creationId xmlns:a16="http://schemas.microsoft.com/office/drawing/2014/main" id="{794DAD8F-42B5-4684-A033-0B60082014F5}"/>
              </a:ext>
            </a:extLst>
          </p:cNvPr>
          <p:cNvSpPr txBox="1">
            <a:spLocks noChangeArrowheads="1"/>
          </p:cNvSpPr>
          <p:nvPr/>
        </p:nvSpPr>
        <p:spPr bwMode="auto">
          <a:xfrm>
            <a:off x="431039" y="6361483"/>
            <a:ext cx="8958530"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Suryaprasad. Clin Infect Dis. 2014;59:14112. Zibbell. MMWR Morb Mortal Wkly Rep. 2015;64:453. 3. Esmaeili. J Viral Hepat. 2017;24:117. </a:t>
            </a:r>
          </a:p>
        </p:txBody>
      </p:sp>
      <p:sp>
        <p:nvSpPr>
          <p:cNvPr id="15" name="TextBox 14">
            <a:extLst>
              <a:ext uri="{FF2B5EF4-FFF2-40B4-BE49-F238E27FC236}">
                <a16:creationId xmlns:a16="http://schemas.microsoft.com/office/drawing/2014/main" id="{9AB95230-E9E8-40EB-9F9D-059271E278A6}"/>
              </a:ext>
            </a:extLst>
          </p:cNvPr>
          <p:cNvSpPr txBox="1"/>
          <p:nvPr/>
        </p:nvSpPr>
        <p:spPr bwMode="auto">
          <a:xfrm>
            <a:off x="709994" y="1784969"/>
            <a:ext cx="29059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2006</a:t>
            </a:r>
          </a:p>
        </p:txBody>
      </p:sp>
      <p:sp>
        <p:nvSpPr>
          <p:cNvPr id="19" name="TextBox 18">
            <a:extLst>
              <a:ext uri="{FF2B5EF4-FFF2-40B4-BE49-F238E27FC236}">
                <a16:creationId xmlns:a16="http://schemas.microsoft.com/office/drawing/2014/main" id="{EF68D2FD-3192-4BEF-889D-FFD829919595}"/>
              </a:ext>
            </a:extLst>
          </p:cNvPr>
          <p:cNvSpPr txBox="1"/>
          <p:nvPr/>
        </p:nvSpPr>
        <p:spPr bwMode="auto">
          <a:xfrm>
            <a:off x="4431564" y="1784969"/>
            <a:ext cx="289680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2012</a:t>
            </a:r>
          </a:p>
        </p:txBody>
      </p:sp>
      <p:grpSp>
        <p:nvGrpSpPr>
          <p:cNvPr id="43" name="Group 42">
            <a:extLst>
              <a:ext uri="{FF2B5EF4-FFF2-40B4-BE49-F238E27FC236}">
                <a16:creationId xmlns:a16="http://schemas.microsoft.com/office/drawing/2014/main" id="{D55A60E5-2704-4BCE-922C-E5E9DCB8405F}"/>
              </a:ext>
            </a:extLst>
          </p:cNvPr>
          <p:cNvGrpSpPr/>
          <p:nvPr/>
        </p:nvGrpSpPr>
        <p:grpSpPr>
          <a:xfrm>
            <a:off x="719138" y="2190496"/>
            <a:ext cx="2905949" cy="3524504"/>
            <a:chOff x="719138" y="2190496"/>
            <a:chExt cx="2905949" cy="3524504"/>
          </a:xfrm>
        </p:grpSpPr>
        <p:grpSp>
          <p:nvGrpSpPr>
            <p:cNvPr id="33" name="Group 32">
              <a:extLst>
                <a:ext uri="{FF2B5EF4-FFF2-40B4-BE49-F238E27FC236}">
                  <a16:creationId xmlns:a16="http://schemas.microsoft.com/office/drawing/2014/main" id="{C6306F8E-D72B-494D-9BCC-28710F879FA9}"/>
                </a:ext>
              </a:extLst>
            </p:cNvPr>
            <p:cNvGrpSpPr/>
            <p:nvPr/>
          </p:nvGrpSpPr>
          <p:grpSpPr>
            <a:xfrm>
              <a:off x="719138" y="2190496"/>
              <a:ext cx="2746438" cy="3401568"/>
              <a:chOff x="719138" y="2190496"/>
              <a:chExt cx="2746438" cy="3401568"/>
            </a:xfrm>
          </p:grpSpPr>
          <p:pic>
            <p:nvPicPr>
              <p:cNvPr id="5" name="Picture 4" descr="CH0029_FigNew%25204_Ward_v1_Orig (1).tiff">
                <a:extLst>
                  <a:ext uri="{FF2B5EF4-FFF2-40B4-BE49-F238E27FC236}">
                    <a16:creationId xmlns:a16="http://schemas.microsoft.com/office/drawing/2014/main" id="{45A04452-51B7-1440-AD66-89DD771583EB}"/>
                  </a:ext>
                </a:extLst>
              </p:cNvPr>
              <p:cNvPicPr>
                <a:picLocks noChangeAspect="1"/>
              </p:cNvPicPr>
              <p:nvPr/>
            </p:nvPicPr>
            <p:blipFill rotWithShape="1">
              <a:blip r:embed="rId5">
                <a:extLst>
                  <a:ext uri="{28A0092B-C50C-407E-A947-70E740481C1C}">
                    <a14:useLocalDpi xmlns:a14="http://schemas.microsoft.com/office/drawing/2010/main"/>
                  </a:ext>
                </a:extLst>
              </a:blip>
              <a:srcRect l="12336" t="26923" r="11080" b="9134"/>
              <a:stretch/>
            </p:blipFill>
            <p:spPr bwMode="auto">
              <a:xfrm>
                <a:off x="719138" y="2190496"/>
                <a:ext cx="2746438" cy="3401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Rectangle 31">
                <a:extLst>
                  <a:ext uri="{FF2B5EF4-FFF2-40B4-BE49-F238E27FC236}">
                    <a16:creationId xmlns:a16="http://schemas.microsoft.com/office/drawing/2014/main" id="{FF2BBC76-EF26-4175-B97D-7BCFD4A115F9}"/>
                  </a:ext>
                </a:extLst>
              </p:cNvPr>
              <p:cNvSpPr/>
              <p:nvPr/>
            </p:nvSpPr>
            <p:spPr bwMode="auto">
              <a:xfrm>
                <a:off x="2000408" y="4576401"/>
                <a:ext cx="1264000" cy="937431"/>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0" name="Rectangle 19">
              <a:extLst>
                <a:ext uri="{FF2B5EF4-FFF2-40B4-BE49-F238E27FC236}">
                  <a16:creationId xmlns:a16="http://schemas.microsoft.com/office/drawing/2014/main" id="{78E4A29B-C607-4E41-852C-621491B0A95C}"/>
                </a:ext>
              </a:extLst>
            </p:cNvPr>
            <p:cNvSpPr/>
            <p:nvPr/>
          </p:nvSpPr>
          <p:spPr bwMode="auto">
            <a:xfrm>
              <a:off x="719138" y="2190496"/>
              <a:ext cx="2896805" cy="3524504"/>
            </a:xfrm>
            <a:prstGeom prst="rect">
              <a:avLst/>
            </a:prstGeom>
            <a:noFill/>
            <a:ln w="28575">
              <a:solidFill>
                <a:schemeClr val="bg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 name="TextBox 22">
              <a:extLst>
                <a:ext uri="{FF2B5EF4-FFF2-40B4-BE49-F238E27FC236}">
                  <a16:creationId xmlns:a16="http://schemas.microsoft.com/office/drawing/2014/main" id="{B86F64AB-DC11-4A7F-A815-727DCBF3C7BE}"/>
                </a:ext>
              </a:extLst>
            </p:cNvPr>
            <p:cNvSpPr txBox="1"/>
            <p:nvPr/>
          </p:nvSpPr>
          <p:spPr bwMode="auto">
            <a:xfrm>
              <a:off x="1976628" y="4240594"/>
              <a:ext cx="1648459" cy="39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80000"/>
                </a:lnSpc>
                <a:spcBef>
                  <a:spcPct val="50000"/>
                </a:spcBef>
                <a:spcAft>
                  <a:spcPct val="0"/>
                </a:spcAft>
                <a:buClrTx/>
                <a:buFontTx/>
                <a:buNone/>
              </a:pPr>
              <a:r>
                <a:rPr lang="en-US" sz="1200" dirty="0">
                  <a:solidFill>
                    <a:schemeClr val="bg1"/>
                  </a:solidFill>
                  <a:latin typeface="Calibri" panose="020F0502020204030204" pitchFamily="34" charset="0"/>
                </a:rPr>
                <a:t>Incidence Rate Cases/</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100,000 Population</a:t>
              </a:r>
            </a:p>
          </p:txBody>
        </p:sp>
        <p:sp>
          <p:nvSpPr>
            <p:cNvPr id="25" name="TextBox 24">
              <a:extLst>
                <a:ext uri="{FF2B5EF4-FFF2-40B4-BE49-F238E27FC236}">
                  <a16:creationId xmlns:a16="http://schemas.microsoft.com/office/drawing/2014/main" id="{B33A063A-671F-4AD8-ADD3-8DB6BE650018}"/>
                </a:ext>
              </a:extLst>
            </p:cNvPr>
            <p:cNvSpPr txBox="1"/>
            <p:nvPr/>
          </p:nvSpPr>
          <p:spPr bwMode="auto">
            <a:xfrm>
              <a:off x="2214659" y="4589946"/>
              <a:ext cx="72567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spcBef>
                  <a:spcPct val="50000"/>
                </a:spcBef>
                <a:spcAft>
                  <a:spcPct val="0"/>
                </a:spcAft>
                <a:buClrTx/>
                <a:buFontTx/>
                <a:buNone/>
              </a:pPr>
              <a:r>
                <a:rPr lang="en-US" sz="1200" b="0" dirty="0">
                  <a:solidFill>
                    <a:schemeClr val="bg1"/>
                  </a:solidFill>
                  <a:latin typeface="Calibri" panose="020F0502020204030204" pitchFamily="34" charset="0"/>
                </a:rPr>
                <a:t>0-1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&gt; 1-10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&gt; 10-20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&gt; 20-40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&gt; 40</a:t>
              </a:r>
            </a:p>
          </p:txBody>
        </p:sp>
        <p:pic>
          <p:nvPicPr>
            <p:cNvPr id="31" name="Picture 30" descr="CH0029_FigNew%25204_Ward_v1_Orig (1).tiff">
              <a:extLst>
                <a:ext uri="{FF2B5EF4-FFF2-40B4-BE49-F238E27FC236}">
                  <a16:creationId xmlns:a16="http://schemas.microsoft.com/office/drawing/2014/main" id="{BFEC582E-3727-4060-97CF-57215862A88B}"/>
                </a:ext>
              </a:extLst>
            </p:cNvPr>
            <p:cNvPicPr>
              <a:picLocks noChangeAspect="1"/>
            </p:cNvPicPr>
            <p:nvPr/>
          </p:nvPicPr>
          <p:blipFill rotWithShape="1">
            <a:blip r:embed="rId5">
              <a:extLst>
                <a:ext uri="{28A0092B-C50C-407E-A947-70E740481C1C}">
                  <a14:useLocalDpi xmlns:a14="http://schemas.microsoft.com/office/drawing/2010/main"/>
                </a:ext>
              </a:extLst>
            </a:blip>
            <a:srcRect l="49249" t="75543" r="44163" b="11298"/>
            <a:stretch/>
          </p:blipFill>
          <p:spPr bwMode="auto">
            <a:xfrm>
              <a:off x="2088547" y="4640059"/>
              <a:ext cx="182880" cy="888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4" name="Group 43">
            <a:extLst>
              <a:ext uri="{FF2B5EF4-FFF2-40B4-BE49-F238E27FC236}">
                <a16:creationId xmlns:a16="http://schemas.microsoft.com/office/drawing/2014/main" id="{720E34E3-0821-4E51-B5C8-DC1F53321892}"/>
              </a:ext>
            </a:extLst>
          </p:cNvPr>
          <p:cNvGrpSpPr/>
          <p:nvPr/>
        </p:nvGrpSpPr>
        <p:grpSpPr>
          <a:xfrm>
            <a:off x="4425697" y="2199640"/>
            <a:ext cx="2986787" cy="3524504"/>
            <a:chOff x="4425697" y="2199640"/>
            <a:chExt cx="2986787" cy="3524504"/>
          </a:xfrm>
        </p:grpSpPr>
        <p:grpSp>
          <p:nvGrpSpPr>
            <p:cNvPr id="36" name="Group 35">
              <a:extLst>
                <a:ext uri="{FF2B5EF4-FFF2-40B4-BE49-F238E27FC236}">
                  <a16:creationId xmlns:a16="http://schemas.microsoft.com/office/drawing/2014/main" id="{884499B9-D983-4021-803E-7C2AB3C916AC}"/>
                </a:ext>
              </a:extLst>
            </p:cNvPr>
            <p:cNvGrpSpPr/>
            <p:nvPr/>
          </p:nvGrpSpPr>
          <p:grpSpPr>
            <a:xfrm>
              <a:off x="4425697" y="2419096"/>
              <a:ext cx="2962656" cy="3172968"/>
              <a:chOff x="4425697" y="2419096"/>
              <a:chExt cx="2962656" cy="3172968"/>
            </a:xfrm>
          </p:grpSpPr>
          <p:pic>
            <p:nvPicPr>
              <p:cNvPr id="6" name="Picture 3" descr="CH0029_FigNew%25204_Ward_v1_Orig (1).tiff">
                <a:extLst>
                  <a:ext uri="{FF2B5EF4-FFF2-40B4-BE49-F238E27FC236}">
                    <a16:creationId xmlns:a16="http://schemas.microsoft.com/office/drawing/2014/main" id="{B2FD87D8-1D25-684C-BF63-E8969EB4AC21}"/>
                  </a:ext>
                </a:extLst>
              </p:cNvPr>
              <p:cNvPicPr>
                <a:picLocks noChangeAspect="1"/>
              </p:cNvPicPr>
              <p:nvPr/>
            </p:nvPicPr>
            <p:blipFill rotWithShape="1">
              <a:blip r:embed="rId6">
                <a:extLst>
                  <a:ext uri="{28A0092B-C50C-407E-A947-70E740481C1C}">
                    <a14:useLocalDpi xmlns:a14="http://schemas.microsoft.com/office/drawing/2010/main"/>
                  </a:ext>
                </a:extLst>
              </a:blip>
              <a:srcRect l="5957" t="30270" r="4406" b="9838"/>
              <a:stretch/>
            </p:blipFill>
            <p:spPr bwMode="auto">
              <a:xfrm>
                <a:off x="4425697" y="2419096"/>
                <a:ext cx="2962656" cy="3172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Rectangle 34">
                <a:extLst>
                  <a:ext uri="{FF2B5EF4-FFF2-40B4-BE49-F238E27FC236}">
                    <a16:creationId xmlns:a16="http://schemas.microsoft.com/office/drawing/2014/main" id="{7B7F8976-66D1-4901-83FC-A26C1C661430}"/>
                  </a:ext>
                </a:extLst>
              </p:cNvPr>
              <p:cNvSpPr/>
              <p:nvPr/>
            </p:nvSpPr>
            <p:spPr bwMode="auto">
              <a:xfrm>
                <a:off x="5792218" y="4615516"/>
                <a:ext cx="1264000" cy="937431"/>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2" name="Rectangle 21">
              <a:extLst>
                <a:ext uri="{FF2B5EF4-FFF2-40B4-BE49-F238E27FC236}">
                  <a16:creationId xmlns:a16="http://schemas.microsoft.com/office/drawing/2014/main" id="{5BB4B3FD-57D7-48FA-ABBD-6E57811E8FC2}"/>
                </a:ext>
              </a:extLst>
            </p:cNvPr>
            <p:cNvSpPr/>
            <p:nvPr/>
          </p:nvSpPr>
          <p:spPr bwMode="auto">
            <a:xfrm>
              <a:off x="4425697" y="2199640"/>
              <a:ext cx="2896805" cy="3524504"/>
            </a:xfrm>
            <a:prstGeom prst="rect">
              <a:avLst/>
            </a:prstGeom>
            <a:noFill/>
            <a:ln w="28575">
              <a:solidFill>
                <a:schemeClr val="bg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TextBox 37">
              <a:extLst>
                <a:ext uri="{FF2B5EF4-FFF2-40B4-BE49-F238E27FC236}">
                  <a16:creationId xmlns:a16="http://schemas.microsoft.com/office/drawing/2014/main" id="{BF8FE0B2-F42D-4ACD-86FE-C16EAFAB6FCF}"/>
                </a:ext>
              </a:extLst>
            </p:cNvPr>
            <p:cNvSpPr txBox="1"/>
            <p:nvPr/>
          </p:nvSpPr>
          <p:spPr bwMode="auto">
            <a:xfrm>
              <a:off x="5764025" y="4248542"/>
              <a:ext cx="1648459" cy="39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80000"/>
                </a:lnSpc>
                <a:spcBef>
                  <a:spcPct val="50000"/>
                </a:spcBef>
                <a:spcAft>
                  <a:spcPct val="0"/>
                </a:spcAft>
                <a:buClrTx/>
                <a:buFontTx/>
                <a:buNone/>
              </a:pPr>
              <a:r>
                <a:rPr lang="en-US" sz="1200" dirty="0">
                  <a:solidFill>
                    <a:schemeClr val="bg1"/>
                  </a:solidFill>
                  <a:latin typeface="Calibri" panose="020F0502020204030204" pitchFamily="34" charset="0"/>
                </a:rPr>
                <a:t>Incidence Rate Cases/</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100,000 Population</a:t>
              </a:r>
            </a:p>
          </p:txBody>
        </p:sp>
        <p:sp>
          <p:nvSpPr>
            <p:cNvPr id="40" name="TextBox 39">
              <a:extLst>
                <a:ext uri="{FF2B5EF4-FFF2-40B4-BE49-F238E27FC236}">
                  <a16:creationId xmlns:a16="http://schemas.microsoft.com/office/drawing/2014/main" id="{A7C2D352-F2CE-4FC5-A0A6-7CA7B42455D7}"/>
                </a:ext>
              </a:extLst>
            </p:cNvPr>
            <p:cNvSpPr txBox="1"/>
            <p:nvPr/>
          </p:nvSpPr>
          <p:spPr bwMode="auto">
            <a:xfrm>
              <a:off x="6002056" y="4597894"/>
              <a:ext cx="72567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spcBef>
                  <a:spcPct val="50000"/>
                </a:spcBef>
                <a:spcAft>
                  <a:spcPct val="0"/>
                </a:spcAft>
                <a:buClrTx/>
                <a:buFontTx/>
                <a:buNone/>
              </a:pPr>
              <a:r>
                <a:rPr lang="en-US" sz="1200" b="0" dirty="0">
                  <a:solidFill>
                    <a:schemeClr val="bg1"/>
                  </a:solidFill>
                  <a:latin typeface="Calibri" panose="020F0502020204030204" pitchFamily="34" charset="0"/>
                </a:rPr>
                <a:t>0-1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&gt; 1-10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&gt; 10-20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&gt; 20-40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&gt; 40</a:t>
              </a:r>
            </a:p>
          </p:txBody>
        </p:sp>
        <p:pic>
          <p:nvPicPr>
            <p:cNvPr id="42" name="Picture 41" descr="CH0029_FigNew%25204_Ward_v1_Orig (1).tiff">
              <a:extLst>
                <a:ext uri="{FF2B5EF4-FFF2-40B4-BE49-F238E27FC236}">
                  <a16:creationId xmlns:a16="http://schemas.microsoft.com/office/drawing/2014/main" id="{F211BAD8-7202-499F-8D9D-2226F2AB78E1}"/>
                </a:ext>
              </a:extLst>
            </p:cNvPr>
            <p:cNvPicPr>
              <a:picLocks noChangeAspect="1"/>
            </p:cNvPicPr>
            <p:nvPr/>
          </p:nvPicPr>
          <p:blipFill rotWithShape="1">
            <a:blip r:embed="rId5">
              <a:extLst>
                <a:ext uri="{28A0092B-C50C-407E-A947-70E740481C1C}">
                  <a14:useLocalDpi xmlns:a14="http://schemas.microsoft.com/office/drawing/2010/main"/>
                </a:ext>
              </a:extLst>
            </a:blip>
            <a:srcRect l="49249" t="75543" r="44163" b="11298"/>
            <a:stretch/>
          </p:blipFill>
          <p:spPr bwMode="auto">
            <a:xfrm>
              <a:off x="5875944" y="4648007"/>
              <a:ext cx="182880" cy="888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663699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TextBox 69">
            <a:extLst>
              <a:ext uri="{FF2B5EF4-FFF2-40B4-BE49-F238E27FC236}">
                <a16:creationId xmlns:a16="http://schemas.microsoft.com/office/drawing/2014/main" id="{1FF72BC7-E75E-4907-93BA-0090C5A799AE}"/>
              </a:ext>
            </a:extLst>
          </p:cNvPr>
          <p:cNvSpPr txBox="1"/>
          <p:nvPr/>
        </p:nvSpPr>
        <p:spPr bwMode="auto">
          <a:xfrm>
            <a:off x="6080458" y="4428096"/>
            <a:ext cx="9201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10,000</a:t>
            </a:r>
          </a:p>
        </p:txBody>
      </p:sp>
      <p:sp>
        <p:nvSpPr>
          <p:cNvPr id="2" name="Title 1">
            <a:extLst>
              <a:ext uri="{FF2B5EF4-FFF2-40B4-BE49-F238E27FC236}">
                <a16:creationId xmlns:a16="http://schemas.microsoft.com/office/drawing/2014/main" id="{5EF0A599-545A-C64A-8BFA-056D0D4BCE78}"/>
              </a:ext>
            </a:extLst>
          </p:cNvPr>
          <p:cNvSpPr>
            <a:spLocks noGrp="1"/>
          </p:cNvSpPr>
          <p:nvPr>
            <p:ph type="title"/>
          </p:nvPr>
        </p:nvSpPr>
        <p:spPr/>
        <p:txBody>
          <a:bodyPr/>
          <a:lstStyle/>
          <a:p>
            <a:r>
              <a:rPr lang="en-US" dirty="0"/>
              <a:t>HCV in Women of Childbearing Age</a:t>
            </a:r>
          </a:p>
        </p:txBody>
      </p:sp>
      <p:sp>
        <p:nvSpPr>
          <p:cNvPr id="3" name="Content Placeholder 2">
            <a:extLst>
              <a:ext uri="{FF2B5EF4-FFF2-40B4-BE49-F238E27FC236}">
                <a16:creationId xmlns:a16="http://schemas.microsoft.com/office/drawing/2014/main" id="{685236BF-F11F-1144-B159-F497A78D0AF3}"/>
              </a:ext>
            </a:extLst>
          </p:cNvPr>
          <p:cNvSpPr>
            <a:spLocks noGrp="1"/>
          </p:cNvSpPr>
          <p:nvPr>
            <p:ph idx="1"/>
          </p:nvPr>
        </p:nvSpPr>
        <p:spPr>
          <a:xfrm>
            <a:off x="604675" y="1513047"/>
            <a:ext cx="5412077" cy="4650686"/>
          </a:xfrm>
        </p:spPr>
        <p:txBody>
          <a:bodyPr/>
          <a:lstStyle/>
          <a:p>
            <a:pPr>
              <a:defRPr/>
            </a:pPr>
            <a:r>
              <a:rPr lang="en-US" sz="2400" dirty="0">
                <a:cs typeface="Calibri" panose="020F0502020204030204" pitchFamily="34" charset="0"/>
              </a:rPr>
              <a:t>In pooled data from the National Notifiable Diseases Surveillance System and the Quest laboratory database</a:t>
            </a:r>
            <a:endParaRPr lang="en-US" sz="2400" baseline="30000" dirty="0">
              <a:ea typeface="Arial" charset="0"/>
              <a:cs typeface="Calibri" panose="020F0502020204030204" pitchFamily="34" charset="0"/>
            </a:endParaRPr>
          </a:p>
          <a:p>
            <a:pPr lvl="1">
              <a:defRPr/>
            </a:pPr>
            <a:r>
              <a:rPr lang="en-US" sz="2200" dirty="0">
                <a:cs typeface="Calibri" panose="020F0502020204030204" pitchFamily="34" charset="0"/>
              </a:rPr>
              <a:t>Among women of childbearing age</a:t>
            </a:r>
            <a:r>
              <a:rPr lang="en-US" sz="2400" dirty="0">
                <a:ea typeface="Arial" charset="0"/>
                <a:cs typeface="Calibri" panose="020F0502020204030204" pitchFamily="34" charset="0"/>
              </a:rPr>
              <a:t>:</a:t>
            </a:r>
          </a:p>
          <a:p>
            <a:pPr lvl="2">
              <a:defRPr/>
            </a:pPr>
            <a:r>
              <a:rPr lang="en-US" sz="2000" dirty="0">
                <a:ea typeface="Arial" charset="0"/>
                <a:cs typeface="Calibri" panose="020F0502020204030204" pitchFamily="34" charset="0"/>
              </a:rPr>
              <a:t>Number of </a:t>
            </a:r>
            <a:r>
              <a:rPr lang="en-US" sz="2000" b="1" dirty="0">
                <a:solidFill>
                  <a:schemeClr val="accent3"/>
                </a:solidFill>
                <a:ea typeface="Arial" charset="0"/>
                <a:cs typeface="Calibri" panose="020F0502020204030204" pitchFamily="34" charset="0"/>
              </a:rPr>
              <a:t>acute</a:t>
            </a:r>
            <a:r>
              <a:rPr lang="en-US" sz="2000" dirty="0">
                <a:ea typeface="Arial" charset="0"/>
                <a:cs typeface="Calibri" panose="020F0502020204030204" pitchFamily="34" charset="0"/>
              </a:rPr>
              <a:t> cases of HCV </a:t>
            </a:r>
            <a:r>
              <a:rPr lang="en-US" sz="2000" b="1" dirty="0">
                <a:solidFill>
                  <a:schemeClr val="accent3"/>
                </a:solidFill>
                <a:ea typeface="Arial" charset="0"/>
                <a:cs typeface="Calibri" panose="020F0502020204030204" pitchFamily="34" charset="0"/>
              </a:rPr>
              <a:t>increased 3.4-fold</a:t>
            </a:r>
            <a:endParaRPr lang="en-US" sz="2000" b="1" baseline="30000" dirty="0">
              <a:solidFill>
                <a:schemeClr val="accent3"/>
              </a:solidFill>
              <a:ea typeface="Arial" charset="0"/>
              <a:cs typeface="Calibri" panose="020F0502020204030204" pitchFamily="34" charset="0"/>
            </a:endParaRPr>
          </a:p>
          <a:p>
            <a:pPr lvl="2" indent="-285750">
              <a:buClr>
                <a:srgbClr val="000000"/>
              </a:buClr>
              <a:defRPr/>
            </a:pPr>
            <a:r>
              <a:rPr lang="en-US" sz="2000" dirty="0">
                <a:ea typeface="Arial" charset="0"/>
                <a:cs typeface="Calibri" panose="020F0502020204030204" pitchFamily="34" charset="0"/>
              </a:rPr>
              <a:t>Number of </a:t>
            </a:r>
            <a:r>
              <a:rPr lang="en-US" sz="2000" b="1" dirty="0">
                <a:solidFill>
                  <a:schemeClr val="accent3"/>
                </a:solidFill>
                <a:ea typeface="Arial" charset="0"/>
                <a:cs typeface="Calibri" panose="020F0502020204030204" pitchFamily="34" charset="0"/>
              </a:rPr>
              <a:t>past or present cases doubled</a:t>
            </a:r>
          </a:p>
          <a:p>
            <a:pPr lvl="2">
              <a:defRPr/>
            </a:pPr>
            <a:r>
              <a:rPr lang="en-US" sz="2000" dirty="0">
                <a:ea typeface="Arial" charset="0"/>
                <a:cs typeface="Calibri" panose="020F0502020204030204" pitchFamily="34" charset="0"/>
              </a:rPr>
              <a:t>Case number </a:t>
            </a:r>
            <a:r>
              <a:rPr lang="en-US" sz="2000" b="1" dirty="0">
                <a:solidFill>
                  <a:schemeClr val="accent3"/>
                </a:solidFill>
                <a:ea typeface="Arial" charset="0"/>
                <a:cs typeface="Calibri" panose="020F0502020204030204" pitchFamily="34" charset="0"/>
              </a:rPr>
              <a:t>higher</a:t>
            </a:r>
            <a:r>
              <a:rPr lang="en-US" sz="2000" dirty="0">
                <a:ea typeface="Arial" charset="0"/>
                <a:cs typeface="Calibri" panose="020F0502020204030204" pitchFamily="34" charset="0"/>
              </a:rPr>
              <a:t> in </a:t>
            </a:r>
            <a:r>
              <a:rPr lang="en-US" sz="2000" b="1" dirty="0">
                <a:solidFill>
                  <a:schemeClr val="accent3"/>
                </a:solidFill>
                <a:ea typeface="Arial" charset="0"/>
                <a:cs typeface="Calibri" panose="020F0502020204030204" pitchFamily="34" charset="0"/>
              </a:rPr>
              <a:t>younger </a:t>
            </a:r>
            <a:r>
              <a:rPr lang="en-US" sz="2000" dirty="0">
                <a:ea typeface="Arial" charset="0"/>
                <a:cs typeface="Calibri" panose="020F0502020204030204" pitchFamily="34" charset="0"/>
              </a:rPr>
              <a:t>vs older </a:t>
            </a:r>
            <a:r>
              <a:rPr lang="en-US" sz="2000" b="1" dirty="0">
                <a:solidFill>
                  <a:schemeClr val="accent3"/>
                </a:solidFill>
                <a:ea typeface="Arial" charset="0"/>
                <a:cs typeface="Calibri" panose="020F0502020204030204" pitchFamily="34" charset="0"/>
              </a:rPr>
              <a:t>women </a:t>
            </a:r>
            <a:r>
              <a:rPr lang="en-US" sz="2000" dirty="0">
                <a:ea typeface="Arial" charset="0"/>
                <a:cs typeface="Calibri" panose="020F0502020204030204" pitchFamily="34" charset="0"/>
              </a:rPr>
              <a:t>since 2013</a:t>
            </a:r>
            <a:endParaRPr lang="en-US" sz="2000" baseline="30000" dirty="0">
              <a:ea typeface="Arial" charset="0"/>
              <a:cs typeface="Calibri" panose="020F0502020204030204" pitchFamily="34" charset="0"/>
            </a:endParaRPr>
          </a:p>
          <a:p>
            <a:endParaRPr lang="en-US" dirty="0">
              <a:cs typeface="Calibri" panose="020F0502020204030204" pitchFamily="34" charset="0"/>
            </a:endParaRPr>
          </a:p>
        </p:txBody>
      </p:sp>
      <p:grpSp>
        <p:nvGrpSpPr>
          <p:cNvPr id="8" name="Group 7">
            <a:extLst>
              <a:ext uri="{FF2B5EF4-FFF2-40B4-BE49-F238E27FC236}">
                <a16:creationId xmlns:a16="http://schemas.microsoft.com/office/drawing/2014/main" id="{AA942748-F478-474F-BAA5-8F4B0E127161}"/>
              </a:ext>
            </a:extLst>
          </p:cNvPr>
          <p:cNvGrpSpPr>
            <a:grpSpLocks/>
          </p:cNvGrpSpPr>
          <p:nvPr/>
        </p:nvGrpSpPr>
        <p:grpSpPr bwMode="auto">
          <a:xfrm>
            <a:off x="9389569" y="6216652"/>
            <a:ext cx="2488502" cy="447822"/>
            <a:chOff x="9527309" y="3551529"/>
            <a:chExt cx="2488502" cy="448324"/>
          </a:xfrm>
        </p:grpSpPr>
        <p:pic>
          <p:nvPicPr>
            <p:cNvPr id="9" name="Picture 9">
              <a:extLst>
                <a:ext uri="{FF2B5EF4-FFF2-40B4-BE49-F238E27FC236}">
                  <a16:creationId xmlns:a16="http://schemas.microsoft.com/office/drawing/2014/main" id="{812EF9DB-A5CD-4BEF-9CA9-BCE6D254A0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 name="Rectangle 8">
              <a:extLst>
                <a:ext uri="{FF2B5EF4-FFF2-40B4-BE49-F238E27FC236}">
                  <a16:creationId xmlns:a16="http://schemas.microsoft.com/office/drawing/2014/main" id="{DD43916C-C51F-4CCF-A66E-4064C65AEC76}"/>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4" name="Text Box 15">
            <a:extLst>
              <a:ext uri="{FF2B5EF4-FFF2-40B4-BE49-F238E27FC236}">
                <a16:creationId xmlns:a16="http://schemas.microsoft.com/office/drawing/2014/main" id="{4819E84C-0D23-47BA-85F7-90ECEB186596}"/>
              </a:ext>
            </a:extLst>
          </p:cNvPr>
          <p:cNvSpPr txBox="1">
            <a:spLocks noChangeArrowheads="1"/>
          </p:cNvSpPr>
          <p:nvPr/>
        </p:nvSpPr>
        <p:spPr bwMode="auto">
          <a:xfrm>
            <a:off x="440183" y="636148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Ly.</a:t>
            </a:r>
            <a:r>
              <a:rPr lang="sv-SE" altLang="en-US" sz="1200" b="0" spc="-10" dirty="0">
                <a:solidFill>
                  <a:schemeClr val="bg2"/>
                </a:solidFill>
                <a:latin typeface="Calibri" panose="020F0502020204030204" pitchFamily="34" charset="0"/>
                <a:cs typeface="+mn-cs"/>
              </a:rPr>
              <a:t> Ann Intern Med. 2017;166:775. </a:t>
            </a:r>
            <a:endParaRPr lang="en-US" altLang="en-US" sz="1200" b="0" spc="-10" dirty="0">
              <a:solidFill>
                <a:schemeClr val="bg2"/>
              </a:solidFill>
              <a:latin typeface="Calibri" panose="020F0502020204030204" pitchFamily="34" charset="0"/>
              <a:cs typeface="+mn-cs"/>
            </a:endParaRPr>
          </a:p>
        </p:txBody>
      </p:sp>
      <p:sp>
        <p:nvSpPr>
          <p:cNvPr id="15" name="TextBox 14">
            <a:extLst>
              <a:ext uri="{FF2B5EF4-FFF2-40B4-BE49-F238E27FC236}">
                <a16:creationId xmlns:a16="http://schemas.microsoft.com/office/drawing/2014/main" id="{66AC75B6-583C-48B3-9513-EF236D92C3B0}"/>
              </a:ext>
            </a:extLst>
          </p:cNvPr>
          <p:cNvSpPr txBox="1"/>
          <p:nvPr/>
        </p:nvSpPr>
        <p:spPr bwMode="auto">
          <a:xfrm>
            <a:off x="7013447" y="5837372"/>
            <a:ext cx="45738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Yr</a:t>
            </a:r>
          </a:p>
        </p:txBody>
      </p:sp>
      <p:sp>
        <p:nvSpPr>
          <p:cNvPr id="16" name="TextBox 15">
            <a:extLst>
              <a:ext uri="{FF2B5EF4-FFF2-40B4-BE49-F238E27FC236}">
                <a16:creationId xmlns:a16="http://schemas.microsoft.com/office/drawing/2014/main" id="{4659F70A-5311-452E-A9B4-FDEB97119EAC}"/>
              </a:ext>
            </a:extLst>
          </p:cNvPr>
          <p:cNvSpPr txBox="1"/>
          <p:nvPr/>
        </p:nvSpPr>
        <p:spPr bwMode="auto">
          <a:xfrm>
            <a:off x="6163056" y="2918380"/>
            <a:ext cx="230044" cy="1655545"/>
          </a:xfrm>
          <a:prstGeom prst="rect">
            <a:avLst/>
          </a:prstGeom>
          <a:solidFill>
            <a:schemeClr val="tx1"/>
          </a:solidFill>
          <a:ln>
            <a:noFill/>
          </a:ln>
        </p:spPr>
        <p:txBody>
          <a:bodyPr wrap="square" rtlCol="0">
            <a:spAutoFit/>
          </a:bodyPr>
          <a:lstStyle/>
          <a:p>
            <a:pPr algn="l">
              <a:lnSpc>
                <a:spcPct val="100000"/>
              </a:lnSpc>
              <a:spcBef>
                <a:spcPct val="50000"/>
              </a:spcBef>
              <a:spcAft>
                <a:spcPct val="0"/>
              </a:spcAft>
              <a:buClrTx/>
              <a:buFontTx/>
              <a:buNone/>
            </a:pPr>
            <a:endParaRPr lang="en-US" b="0" dirty="0">
              <a:solidFill>
                <a:schemeClr val="bg1"/>
              </a:solidFill>
              <a:latin typeface="Calibri" panose="020F0502020204030204" pitchFamily="34" charset="0"/>
            </a:endParaRPr>
          </a:p>
        </p:txBody>
      </p:sp>
      <p:sp>
        <p:nvSpPr>
          <p:cNvPr id="17" name="TextBox 16">
            <a:extLst>
              <a:ext uri="{FF2B5EF4-FFF2-40B4-BE49-F238E27FC236}">
                <a16:creationId xmlns:a16="http://schemas.microsoft.com/office/drawing/2014/main" id="{B934BEE2-E27E-495C-8B8E-579DE33677DA}"/>
              </a:ext>
            </a:extLst>
          </p:cNvPr>
          <p:cNvSpPr txBox="1"/>
          <p:nvPr/>
        </p:nvSpPr>
        <p:spPr bwMode="auto">
          <a:xfrm rot="16200000">
            <a:off x="4454591" y="3728148"/>
            <a:ext cx="32693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Cases Reported (n)</a:t>
            </a:r>
          </a:p>
        </p:txBody>
      </p:sp>
      <p:sp>
        <p:nvSpPr>
          <p:cNvPr id="18" name="TextBox 17">
            <a:extLst>
              <a:ext uri="{FF2B5EF4-FFF2-40B4-BE49-F238E27FC236}">
                <a16:creationId xmlns:a16="http://schemas.microsoft.com/office/drawing/2014/main" id="{65CD72E8-0B0F-4E31-8E65-AE6FEEC88777}"/>
              </a:ext>
            </a:extLst>
          </p:cNvPr>
          <p:cNvSpPr txBox="1"/>
          <p:nvPr/>
        </p:nvSpPr>
        <p:spPr bwMode="auto">
          <a:xfrm>
            <a:off x="7004303" y="1677956"/>
            <a:ext cx="462420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600" dirty="0">
                <a:solidFill>
                  <a:schemeClr val="bg1"/>
                </a:solidFill>
                <a:latin typeface="Calibri" panose="020F0502020204030204" pitchFamily="34" charset="0"/>
              </a:rPr>
              <a:t>HCV Infection Reported Among Women by Age</a:t>
            </a:r>
          </a:p>
          <a:p>
            <a:pPr algn="ctr">
              <a:lnSpc>
                <a:spcPct val="100000"/>
              </a:lnSpc>
              <a:spcBef>
                <a:spcPts val="0"/>
              </a:spcBef>
              <a:spcAft>
                <a:spcPct val="0"/>
              </a:spcAft>
              <a:buClrTx/>
              <a:buFontTx/>
              <a:buNone/>
            </a:pPr>
            <a:r>
              <a:rPr lang="en-US" sz="1600" dirty="0">
                <a:solidFill>
                  <a:schemeClr val="bg1"/>
                </a:solidFill>
                <a:latin typeface="Calibri" panose="020F0502020204030204" pitchFamily="34" charset="0"/>
              </a:rPr>
              <a:t> From 2006-2014</a:t>
            </a:r>
            <a:endParaRPr lang="en-US" sz="1600" baseline="30000" dirty="0">
              <a:solidFill>
                <a:schemeClr val="bg1"/>
              </a:solidFill>
              <a:latin typeface="Calibri" panose="020F0502020204030204" pitchFamily="34" charset="0"/>
            </a:endParaRPr>
          </a:p>
        </p:txBody>
      </p:sp>
      <p:sp>
        <p:nvSpPr>
          <p:cNvPr id="6" name="TextBox 5">
            <a:extLst>
              <a:ext uri="{FF2B5EF4-FFF2-40B4-BE49-F238E27FC236}">
                <a16:creationId xmlns:a16="http://schemas.microsoft.com/office/drawing/2014/main" id="{7CDF79E3-D962-4C9B-9F62-51F000D23E0C}"/>
              </a:ext>
            </a:extLst>
          </p:cNvPr>
          <p:cNvSpPr txBox="1"/>
          <p:nvPr/>
        </p:nvSpPr>
        <p:spPr bwMode="auto">
          <a:xfrm>
            <a:off x="10066552" y="4426540"/>
            <a:ext cx="15207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Age 15-44 yrs</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Age 45-64 yrs</a:t>
            </a:r>
          </a:p>
        </p:txBody>
      </p:sp>
      <p:cxnSp>
        <p:nvCxnSpPr>
          <p:cNvPr id="11" name="Straight Connector 10">
            <a:extLst>
              <a:ext uri="{FF2B5EF4-FFF2-40B4-BE49-F238E27FC236}">
                <a16:creationId xmlns:a16="http://schemas.microsoft.com/office/drawing/2014/main" id="{1865C672-DF29-4661-A13F-5729024DE51C}"/>
              </a:ext>
            </a:extLst>
          </p:cNvPr>
          <p:cNvCxnSpPr>
            <a:cxnSpLocks/>
          </p:cNvCxnSpPr>
          <p:nvPr/>
        </p:nvCxnSpPr>
        <p:spPr bwMode="auto">
          <a:xfrm flipH="1">
            <a:off x="9811512" y="4604414"/>
            <a:ext cx="265176" cy="0"/>
          </a:xfrm>
          <a:prstGeom prst="line">
            <a:avLst/>
          </a:prstGeom>
          <a:noFill/>
          <a:ln w="28575" cap="flat" cmpd="sng" algn="ctr">
            <a:solidFill>
              <a:schemeClr val="accent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16837842-A8F1-45AE-B6DE-DDE43CA1E790}"/>
              </a:ext>
            </a:extLst>
          </p:cNvPr>
          <p:cNvCxnSpPr>
            <a:cxnSpLocks/>
          </p:cNvCxnSpPr>
          <p:nvPr/>
        </p:nvCxnSpPr>
        <p:spPr bwMode="auto">
          <a:xfrm flipH="1">
            <a:off x="9811512" y="4875686"/>
            <a:ext cx="265176" cy="0"/>
          </a:xfrm>
          <a:prstGeom prst="line">
            <a:avLst/>
          </a:prstGeom>
          <a:noFill/>
          <a:ln w="28575" cap="flat" cmpd="sng" algn="ctr">
            <a:solidFill>
              <a:schemeClr val="accent3"/>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A98122D8-8F58-48BE-8CD5-AB18D6F97A8F}"/>
              </a:ext>
            </a:extLst>
          </p:cNvPr>
          <p:cNvCxnSpPr>
            <a:cxnSpLocks/>
          </p:cNvCxnSpPr>
          <p:nvPr/>
        </p:nvCxnSpPr>
        <p:spPr bwMode="auto">
          <a:xfrm flipV="1">
            <a:off x="7022591" y="2262730"/>
            <a:ext cx="0" cy="3296822"/>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A0E8B078-02B5-4170-B816-0F3F53C85378}"/>
              </a:ext>
            </a:extLst>
          </p:cNvPr>
          <p:cNvCxnSpPr>
            <a:cxnSpLocks/>
          </p:cNvCxnSpPr>
          <p:nvPr/>
        </p:nvCxnSpPr>
        <p:spPr bwMode="auto">
          <a:xfrm>
            <a:off x="7004303" y="5541263"/>
            <a:ext cx="4607719"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4A63B26F-AAB9-4AA4-91CE-267C2E989A76}"/>
              </a:ext>
            </a:extLst>
          </p:cNvPr>
          <p:cNvCxnSpPr>
            <a:cxnSpLocks/>
          </p:cNvCxnSpPr>
          <p:nvPr/>
        </p:nvCxnSpPr>
        <p:spPr bwMode="auto">
          <a:xfrm flipH="1">
            <a:off x="6949440" y="226273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1621ED90-9C55-45A6-A95E-4AB85BCCFECC}"/>
              </a:ext>
            </a:extLst>
          </p:cNvPr>
          <p:cNvCxnSpPr>
            <a:cxnSpLocks/>
          </p:cNvCxnSpPr>
          <p:nvPr/>
        </p:nvCxnSpPr>
        <p:spPr bwMode="auto">
          <a:xfrm flipH="1">
            <a:off x="6949440" y="273109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EE0DEB09-AC25-4A5F-9027-4737B2807702}"/>
              </a:ext>
            </a:extLst>
          </p:cNvPr>
          <p:cNvCxnSpPr>
            <a:cxnSpLocks/>
          </p:cNvCxnSpPr>
          <p:nvPr/>
        </p:nvCxnSpPr>
        <p:spPr bwMode="auto">
          <a:xfrm flipH="1">
            <a:off x="6949440" y="319945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C5FBA8CF-8891-4A94-AB71-B6DEF1CD3D96}"/>
              </a:ext>
            </a:extLst>
          </p:cNvPr>
          <p:cNvCxnSpPr>
            <a:cxnSpLocks/>
          </p:cNvCxnSpPr>
          <p:nvPr/>
        </p:nvCxnSpPr>
        <p:spPr bwMode="auto">
          <a:xfrm flipH="1">
            <a:off x="6949440" y="366781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61B1B904-1731-4EF4-A05F-04D0C8616D2C}"/>
              </a:ext>
            </a:extLst>
          </p:cNvPr>
          <p:cNvCxnSpPr>
            <a:cxnSpLocks/>
          </p:cNvCxnSpPr>
          <p:nvPr/>
        </p:nvCxnSpPr>
        <p:spPr bwMode="auto">
          <a:xfrm flipH="1">
            <a:off x="6949440" y="413617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0C9FB553-C73D-4859-B16D-8C7A4A3C8C93}"/>
              </a:ext>
            </a:extLst>
          </p:cNvPr>
          <p:cNvCxnSpPr>
            <a:cxnSpLocks/>
          </p:cNvCxnSpPr>
          <p:nvPr/>
        </p:nvCxnSpPr>
        <p:spPr bwMode="auto">
          <a:xfrm flipH="1">
            <a:off x="6949440" y="460454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DAB46BF-C200-4764-8841-B425A0E5DCA6}"/>
              </a:ext>
            </a:extLst>
          </p:cNvPr>
          <p:cNvCxnSpPr>
            <a:cxnSpLocks/>
          </p:cNvCxnSpPr>
          <p:nvPr/>
        </p:nvCxnSpPr>
        <p:spPr bwMode="auto">
          <a:xfrm flipH="1">
            <a:off x="6949440" y="507290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69E5F0AB-DE4C-4045-A400-545EBF2EC00B}"/>
              </a:ext>
            </a:extLst>
          </p:cNvPr>
          <p:cNvCxnSpPr>
            <a:cxnSpLocks/>
          </p:cNvCxnSpPr>
          <p:nvPr/>
        </p:nvCxnSpPr>
        <p:spPr bwMode="auto">
          <a:xfrm flipH="1">
            <a:off x="6949440" y="554126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E70917E9-FF95-407A-8F46-6B85C8BE7B3B}"/>
              </a:ext>
            </a:extLst>
          </p:cNvPr>
          <p:cNvCxnSpPr>
            <a:cxnSpLocks/>
          </p:cNvCxnSpPr>
          <p:nvPr/>
        </p:nvCxnSpPr>
        <p:spPr bwMode="auto">
          <a:xfrm>
            <a:off x="7022591" y="55412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AAC712D3-F265-4EDB-ABFA-222FE4BC539B}"/>
              </a:ext>
            </a:extLst>
          </p:cNvPr>
          <p:cNvCxnSpPr>
            <a:cxnSpLocks/>
          </p:cNvCxnSpPr>
          <p:nvPr/>
        </p:nvCxnSpPr>
        <p:spPr bwMode="auto">
          <a:xfrm>
            <a:off x="7535036" y="55412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E9F7E953-81AF-400E-96CF-EF25BBD5FDAC}"/>
              </a:ext>
            </a:extLst>
          </p:cNvPr>
          <p:cNvCxnSpPr>
            <a:cxnSpLocks/>
          </p:cNvCxnSpPr>
          <p:nvPr/>
        </p:nvCxnSpPr>
        <p:spPr bwMode="auto">
          <a:xfrm>
            <a:off x="8047481" y="55412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8215DFD8-78DB-4EC0-9C24-FB6657B98A21}"/>
              </a:ext>
            </a:extLst>
          </p:cNvPr>
          <p:cNvCxnSpPr>
            <a:cxnSpLocks/>
          </p:cNvCxnSpPr>
          <p:nvPr/>
        </p:nvCxnSpPr>
        <p:spPr bwMode="auto">
          <a:xfrm>
            <a:off x="8559926" y="55412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3326A763-D9CE-42CB-81F6-2363A22803E4}"/>
              </a:ext>
            </a:extLst>
          </p:cNvPr>
          <p:cNvCxnSpPr>
            <a:cxnSpLocks/>
          </p:cNvCxnSpPr>
          <p:nvPr/>
        </p:nvCxnSpPr>
        <p:spPr bwMode="auto">
          <a:xfrm>
            <a:off x="9072371" y="55412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8684C95B-57A7-4239-84F7-C637B8A65DC5}"/>
              </a:ext>
            </a:extLst>
          </p:cNvPr>
          <p:cNvCxnSpPr>
            <a:cxnSpLocks/>
          </p:cNvCxnSpPr>
          <p:nvPr/>
        </p:nvCxnSpPr>
        <p:spPr bwMode="auto">
          <a:xfrm>
            <a:off x="9584816" y="55412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49A5EF15-2CB8-499F-99BE-A5A8294A471F}"/>
              </a:ext>
            </a:extLst>
          </p:cNvPr>
          <p:cNvCxnSpPr>
            <a:cxnSpLocks/>
          </p:cNvCxnSpPr>
          <p:nvPr/>
        </p:nvCxnSpPr>
        <p:spPr bwMode="auto">
          <a:xfrm>
            <a:off x="10097261" y="55412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76CAA83D-4B1C-4A03-A278-FF2833ABC4B7}"/>
              </a:ext>
            </a:extLst>
          </p:cNvPr>
          <p:cNvCxnSpPr>
            <a:cxnSpLocks/>
          </p:cNvCxnSpPr>
          <p:nvPr/>
        </p:nvCxnSpPr>
        <p:spPr bwMode="auto">
          <a:xfrm>
            <a:off x="10609706" y="55412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49E6F9AC-ED18-48D6-9F67-FD9AF5149BFF}"/>
              </a:ext>
            </a:extLst>
          </p:cNvPr>
          <p:cNvCxnSpPr>
            <a:cxnSpLocks/>
          </p:cNvCxnSpPr>
          <p:nvPr/>
        </p:nvCxnSpPr>
        <p:spPr bwMode="auto">
          <a:xfrm>
            <a:off x="11122151" y="5541263"/>
            <a:ext cx="0" cy="64008"/>
          </a:xfrm>
          <a:prstGeom prst="line">
            <a:avLst/>
          </a:prstGeom>
          <a:noFill/>
          <a:ln w="28575" cap="flat" cmpd="sng" algn="ctr">
            <a:solidFill>
              <a:schemeClr val="bg1"/>
            </a:solidFill>
            <a:prstDash val="solid"/>
            <a:round/>
            <a:headEnd type="none" w="med" len="med"/>
            <a:tailEnd type="none" w="med" len="med"/>
          </a:ln>
          <a:effectLst/>
        </p:spPr>
      </p:cxnSp>
      <p:sp>
        <p:nvSpPr>
          <p:cNvPr id="42" name="TextBox 41">
            <a:extLst>
              <a:ext uri="{FF2B5EF4-FFF2-40B4-BE49-F238E27FC236}">
                <a16:creationId xmlns:a16="http://schemas.microsoft.com/office/drawing/2014/main" id="{3731324D-6502-42C3-A63B-F9226B22B92E}"/>
              </a:ext>
            </a:extLst>
          </p:cNvPr>
          <p:cNvSpPr txBox="1"/>
          <p:nvPr/>
        </p:nvSpPr>
        <p:spPr bwMode="auto">
          <a:xfrm>
            <a:off x="10761836" y="5536554"/>
            <a:ext cx="72384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2014</a:t>
            </a:r>
          </a:p>
        </p:txBody>
      </p:sp>
      <p:sp>
        <p:nvSpPr>
          <p:cNvPr id="44" name="TextBox 43">
            <a:extLst>
              <a:ext uri="{FF2B5EF4-FFF2-40B4-BE49-F238E27FC236}">
                <a16:creationId xmlns:a16="http://schemas.microsoft.com/office/drawing/2014/main" id="{F396EC2A-A372-4F93-A511-CD7C06117459}"/>
              </a:ext>
            </a:extLst>
          </p:cNvPr>
          <p:cNvSpPr txBox="1"/>
          <p:nvPr/>
        </p:nvSpPr>
        <p:spPr bwMode="auto">
          <a:xfrm>
            <a:off x="6682820" y="5536554"/>
            <a:ext cx="72384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2006</a:t>
            </a:r>
          </a:p>
        </p:txBody>
      </p:sp>
      <p:sp>
        <p:nvSpPr>
          <p:cNvPr id="46" name="TextBox 45">
            <a:extLst>
              <a:ext uri="{FF2B5EF4-FFF2-40B4-BE49-F238E27FC236}">
                <a16:creationId xmlns:a16="http://schemas.microsoft.com/office/drawing/2014/main" id="{94E9A490-95C3-42F4-ACB1-C4680C927AF7}"/>
              </a:ext>
            </a:extLst>
          </p:cNvPr>
          <p:cNvSpPr txBox="1"/>
          <p:nvPr/>
        </p:nvSpPr>
        <p:spPr bwMode="auto">
          <a:xfrm>
            <a:off x="7192697" y="5536554"/>
            <a:ext cx="72384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2007</a:t>
            </a:r>
          </a:p>
        </p:txBody>
      </p:sp>
      <p:sp>
        <p:nvSpPr>
          <p:cNvPr id="48" name="TextBox 47">
            <a:extLst>
              <a:ext uri="{FF2B5EF4-FFF2-40B4-BE49-F238E27FC236}">
                <a16:creationId xmlns:a16="http://schemas.microsoft.com/office/drawing/2014/main" id="{05996BF3-C3E6-4A8F-B44A-5305D8BB594F}"/>
              </a:ext>
            </a:extLst>
          </p:cNvPr>
          <p:cNvSpPr txBox="1"/>
          <p:nvPr/>
        </p:nvSpPr>
        <p:spPr bwMode="auto">
          <a:xfrm>
            <a:off x="7702574" y="5536554"/>
            <a:ext cx="72384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2008</a:t>
            </a:r>
          </a:p>
        </p:txBody>
      </p:sp>
      <p:sp>
        <p:nvSpPr>
          <p:cNvPr id="50" name="TextBox 49">
            <a:extLst>
              <a:ext uri="{FF2B5EF4-FFF2-40B4-BE49-F238E27FC236}">
                <a16:creationId xmlns:a16="http://schemas.microsoft.com/office/drawing/2014/main" id="{A00A14D7-2B50-4EB1-954F-816699E6DF5E}"/>
              </a:ext>
            </a:extLst>
          </p:cNvPr>
          <p:cNvSpPr txBox="1"/>
          <p:nvPr/>
        </p:nvSpPr>
        <p:spPr bwMode="auto">
          <a:xfrm>
            <a:off x="8212451" y="5536554"/>
            <a:ext cx="72384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2009</a:t>
            </a:r>
          </a:p>
        </p:txBody>
      </p:sp>
      <p:sp>
        <p:nvSpPr>
          <p:cNvPr id="52" name="TextBox 51">
            <a:extLst>
              <a:ext uri="{FF2B5EF4-FFF2-40B4-BE49-F238E27FC236}">
                <a16:creationId xmlns:a16="http://schemas.microsoft.com/office/drawing/2014/main" id="{E8613B31-BA3A-4225-B27C-A585171C1F6C}"/>
              </a:ext>
            </a:extLst>
          </p:cNvPr>
          <p:cNvSpPr txBox="1"/>
          <p:nvPr/>
        </p:nvSpPr>
        <p:spPr bwMode="auto">
          <a:xfrm>
            <a:off x="8722328" y="5536554"/>
            <a:ext cx="72384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2010</a:t>
            </a:r>
          </a:p>
        </p:txBody>
      </p:sp>
      <p:sp>
        <p:nvSpPr>
          <p:cNvPr id="54" name="TextBox 53">
            <a:extLst>
              <a:ext uri="{FF2B5EF4-FFF2-40B4-BE49-F238E27FC236}">
                <a16:creationId xmlns:a16="http://schemas.microsoft.com/office/drawing/2014/main" id="{91720ADC-EE1D-466A-AD3C-D144A581E9C0}"/>
              </a:ext>
            </a:extLst>
          </p:cNvPr>
          <p:cNvSpPr txBox="1"/>
          <p:nvPr/>
        </p:nvSpPr>
        <p:spPr bwMode="auto">
          <a:xfrm>
            <a:off x="9232205" y="5536554"/>
            <a:ext cx="72384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2011</a:t>
            </a:r>
          </a:p>
        </p:txBody>
      </p:sp>
      <p:sp>
        <p:nvSpPr>
          <p:cNvPr id="56" name="TextBox 55">
            <a:extLst>
              <a:ext uri="{FF2B5EF4-FFF2-40B4-BE49-F238E27FC236}">
                <a16:creationId xmlns:a16="http://schemas.microsoft.com/office/drawing/2014/main" id="{02D464DE-CB15-467A-AA1D-EFD027202C82}"/>
              </a:ext>
            </a:extLst>
          </p:cNvPr>
          <p:cNvSpPr txBox="1"/>
          <p:nvPr/>
        </p:nvSpPr>
        <p:spPr bwMode="auto">
          <a:xfrm>
            <a:off x="9742082" y="5536554"/>
            <a:ext cx="72384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2012</a:t>
            </a:r>
          </a:p>
        </p:txBody>
      </p:sp>
      <p:sp>
        <p:nvSpPr>
          <p:cNvPr id="58" name="TextBox 57">
            <a:extLst>
              <a:ext uri="{FF2B5EF4-FFF2-40B4-BE49-F238E27FC236}">
                <a16:creationId xmlns:a16="http://schemas.microsoft.com/office/drawing/2014/main" id="{9403384A-2FB2-4E40-8BEC-3E7F411BA872}"/>
              </a:ext>
            </a:extLst>
          </p:cNvPr>
          <p:cNvSpPr txBox="1"/>
          <p:nvPr/>
        </p:nvSpPr>
        <p:spPr bwMode="auto">
          <a:xfrm>
            <a:off x="10251959" y="5536554"/>
            <a:ext cx="72384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2013</a:t>
            </a:r>
          </a:p>
        </p:txBody>
      </p:sp>
      <p:sp>
        <p:nvSpPr>
          <p:cNvPr id="60" name="TextBox 59">
            <a:extLst>
              <a:ext uri="{FF2B5EF4-FFF2-40B4-BE49-F238E27FC236}">
                <a16:creationId xmlns:a16="http://schemas.microsoft.com/office/drawing/2014/main" id="{90AED3BF-99B8-4F46-8A83-850A619862AE}"/>
              </a:ext>
            </a:extLst>
          </p:cNvPr>
          <p:cNvSpPr txBox="1"/>
          <p:nvPr/>
        </p:nvSpPr>
        <p:spPr bwMode="auto">
          <a:xfrm>
            <a:off x="6080458" y="2104176"/>
            <a:ext cx="9201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35,000</a:t>
            </a:r>
          </a:p>
        </p:txBody>
      </p:sp>
      <p:sp>
        <p:nvSpPr>
          <p:cNvPr id="62" name="TextBox 61">
            <a:extLst>
              <a:ext uri="{FF2B5EF4-FFF2-40B4-BE49-F238E27FC236}">
                <a16:creationId xmlns:a16="http://schemas.microsoft.com/office/drawing/2014/main" id="{400615C0-3B2C-4315-8109-48D7BEABC705}"/>
              </a:ext>
            </a:extLst>
          </p:cNvPr>
          <p:cNvSpPr txBox="1"/>
          <p:nvPr/>
        </p:nvSpPr>
        <p:spPr bwMode="auto">
          <a:xfrm>
            <a:off x="6080458" y="2568960"/>
            <a:ext cx="9201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30,000</a:t>
            </a:r>
          </a:p>
        </p:txBody>
      </p:sp>
      <p:sp>
        <p:nvSpPr>
          <p:cNvPr id="64" name="TextBox 63">
            <a:extLst>
              <a:ext uri="{FF2B5EF4-FFF2-40B4-BE49-F238E27FC236}">
                <a16:creationId xmlns:a16="http://schemas.microsoft.com/office/drawing/2014/main" id="{B34692F9-5B08-45D0-B180-6DB0D6A4699F}"/>
              </a:ext>
            </a:extLst>
          </p:cNvPr>
          <p:cNvSpPr txBox="1"/>
          <p:nvPr/>
        </p:nvSpPr>
        <p:spPr bwMode="auto">
          <a:xfrm>
            <a:off x="6080458" y="3033744"/>
            <a:ext cx="9201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25,000</a:t>
            </a:r>
          </a:p>
        </p:txBody>
      </p:sp>
      <p:sp>
        <p:nvSpPr>
          <p:cNvPr id="66" name="TextBox 65">
            <a:extLst>
              <a:ext uri="{FF2B5EF4-FFF2-40B4-BE49-F238E27FC236}">
                <a16:creationId xmlns:a16="http://schemas.microsoft.com/office/drawing/2014/main" id="{7A27C8CC-2A51-414A-A000-D7C9131BBEB7}"/>
              </a:ext>
            </a:extLst>
          </p:cNvPr>
          <p:cNvSpPr txBox="1"/>
          <p:nvPr/>
        </p:nvSpPr>
        <p:spPr bwMode="auto">
          <a:xfrm>
            <a:off x="6080458" y="3498528"/>
            <a:ext cx="9201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20,000</a:t>
            </a:r>
          </a:p>
        </p:txBody>
      </p:sp>
      <p:sp>
        <p:nvSpPr>
          <p:cNvPr id="68" name="TextBox 67">
            <a:extLst>
              <a:ext uri="{FF2B5EF4-FFF2-40B4-BE49-F238E27FC236}">
                <a16:creationId xmlns:a16="http://schemas.microsoft.com/office/drawing/2014/main" id="{2B5D572A-AAB4-468C-AA5B-4A4E095CDB7C}"/>
              </a:ext>
            </a:extLst>
          </p:cNvPr>
          <p:cNvSpPr txBox="1"/>
          <p:nvPr/>
        </p:nvSpPr>
        <p:spPr bwMode="auto">
          <a:xfrm>
            <a:off x="6080458" y="3963312"/>
            <a:ext cx="9201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15,000</a:t>
            </a:r>
          </a:p>
        </p:txBody>
      </p:sp>
      <p:sp>
        <p:nvSpPr>
          <p:cNvPr id="72" name="TextBox 71">
            <a:extLst>
              <a:ext uri="{FF2B5EF4-FFF2-40B4-BE49-F238E27FC236}">
                <a16:creationId xmlns:a16="http://schemas.microsoft.com/office/drawing/2014/main" id="{F10BAFEB-B106-4084-86B0-4B3A27DF757B}"/>
              </a:ext>
            </a:extLst>
          </p:cNvPr>
          <p:cNvSpPr txBox="1"/>
          <p:nvPr/>
        </p:nvSpPr>
        <p:spPr bwMode="auto">
          <a:xfrm>
            <a:off x="6080458" y="4892880"/>
            <a:ext cx="9201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35,000</a:t>
            </a:r>
          </a:p>
        </p:txBody>
      </p:sp>
      <p:sp>
        <p:nvSpPr>
          <p:cNvPr id="74" name="TextBox 73">
            <a:extLst>
              <a:ext uri="{FF2B5EF4-FFF2-40B4-BE49-F238E27FC236}">
                <a16:creationId xmlns:a16="http://schemas.microsoft.com/office/drawing/2014/main" id="{BBF5F9F8-1A0E-4A85-AB88-4E11BB79A1B4}"/>
              </a:ext>
            </a:extLst>
          </p:cNvPr>
          <p:cNvSpPr txBox="1"/>
          <p:nvPr/>
        </p:nvSpPr>
        <p:spPr bwMode="auto">
          <a:xfrm>
            <a:off x="6080458" y="5357667"/>
            <a:ext cx="9201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76" name="Freeform: Shape 75">
            <a:extLst>
              <a:ext uri="{FF2B5EF4-FFF2-40B4-BE49-F238E27FC236}">
                <a16:creationId xmlns:a16="http://schemas.microsoft.com/office/drawing/2014/main" id="{33370C8D-E1A1-4E29-B84E-5CA658F4A4E7}"/>
              </a:ext>
            </a:extLst>
          </p:cNvPr>
          <p:cNvSpPr/>
          <p:nvPr/>
        </p:nvSpPr>
        <p:spPr bwMode="auto">
          <a:xfrm>
            <a:off x="7004304" y="2962656"/>
            <a:ext cx="4123944" cy="704088"/>
          </a:xfrm>
          <a:custGeom>
            <a:avLst/>
            <a:gdLst>
              <a:gd name="connsiteX0" fmla="*/ 0 w 4123944"/>
              <a:gd name="connsiteY0" fmla="*/ 704088 h 704088"/>
              <a:gd name="connsiteX1" fmla="*/ 1042416 w 4123944"/>
              <a:gd name="connsiteY1" fmla="*/ 210312 h 704088"/>
              <a:gd name="connsiteX2" fmla="*/ 1517904 w 4123944"/>
              <a:gd name="connsiteY2" fmla="*/ 621792 h 704088"/>
              <a:gd name="connsiteX3" fmla="*/ 1929384 w 4123944"/>
              <a:gd name="connsiteY3" fmla="*/ 640080 h 704088"/>
              <a:gd name="connsiteX4" fmla="*/ 2084832 w 4123944"/>
              <a:gd name="connsiteY4" fmla="*/ 658368 h 704088"/>
              <a:gd name="connsiteX5" fmla="*/ 2551176 w 4123944"/>
              <a:gd name="connsiteY5" fmla="*/ 512064 h 704088"/>
              <a:gd name="connsiteX6" fmla="*/ 3090672 w 4123944"/>
              <a:gd name="connsiteY6" fmla="*/ 484632 h 704088"/>
              <a:gd name="connsiteX7" fmla="*/ 3584448 w 4123944"/>
              <a:gd name="connsiteY7" fmla="*/ 667512 h 704088"/>
              <a:gd name="connsiteX8" fmla="*/ 4123944 w 4123944"/>
              <a:gd name="connsiteY8" fmla="*/ 0 h 704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23944" h="704088">
                <a:moveTo>
                  <a:pt x="0" y="704088"/>
                </a:moveTo>
                <a:lnTo>
                  <a:pt x="1042416" y="210312"/>
                </a:lnTo>
                <a:lnTo>
                  <a:pt x="1517904" y="621792"/>
                </a:lnTo>
                <a:lnTo>
                  <a:pt x="1929384" y="640080"/>
                </a:lnTo>
                <a:lnTo>
                  <a:pt x="2084832" y="658368"/>
                </a:lnTo>
                <a:lnTo>
                  <a:pt x="2551176" y="512064"/>
                </a:lnTo>
                <a:lnTo>
                  <a:pt x="3090672" y="484632"/>
                </a:lnTo>
                <a:lnTo>
                  <a:pt x="3584448" y="667512"/>
                </a:lnTo>
                <a:lnTo>
                  <a:pt x="4123944" y="0"/>
                </a:lnTo>
              </a:path>
            </a:pathLst>
          </a:custGeom>
          <a:noFill/>
          <a:ln w="28575">
            <a:solidFill>
              <a:schemeClr val="accent3"/>
            </a:solidFill>
            <a:miter lim="800000"/>
            <a:headEnd/>
            <a:tailEnd/>
          </a:ln>
        </p:spPr>
        <p:txBody>
          <a:bodyPr rtlCol="0" anchor="ctr"/>
          <a:lstStyle/>
          <a:p>
            <a:pPr algn="ctr"/>
            <a:endParaRPr lang="en-US" dirty="0"/>
          </a:p>
        </p:txBody>
      </p:sp>
      <p:sp>
        <p:nvSpPr>
          <p:cNvPr id="77" name="Freeform: Shape 76">
            <a:extLst>
              <a:ext uri="{FF2B5EF4-FFF2-40B4-BE49-F238E27FC236}">
                <a16:creationId xmlns:a16="http://schemas.microsoft.com/office/drawing/2014/main" id="{380AB6AF-2068-463F-875A-4A63DFE432AE}"/>
              </a:ext>
            </a:extLst>
          </p:cNvPr>
          <p:cNvSpPr/>
          <p:nvPr/>
        </p:nvSpPr>
        <p:spPr bwMode="auto">
          <a:xfrm>
            <a:off x="7013448" y="2633472"/>
            <a:ext cx="4105656" cy="1545336"/>
          </a:xfrm>
          <a:custGeom>
            <a:avLst/>
            <a:gdLst>
              <a:gd name="connsiteX0" fmla="*/ 0 w 4105656"/>
              <a:gd name="connsiteY0" fmla="*/ 1463040 h 1545336"/>
              <a:gd name="connsiteX1" fmla="*/ 1024128 w 4105656"/>
              <a:gd name="connsiteY1" fmla="*/ 1243584 h 1545336"/>
              <a:gd name="connsiteX2" fmla="*/ 1572768 w 4105656"/>
              <a:gd name="connsiteY2" fmla="*/ 1545336 h 1545336"/>
              <a:gd name="connsiteX3" fmla="*/ 2084832 w 4105656"/>
              <a:gd name="connsiteY3" fmla="*/ 1517904 h 1545336"/>
              <a:gd name="connsiteX4" fmla="*/ 2587752 w 4105656"/>
              <a:gd name="connsiteY4" fmla="*/ 1335024 h 1545336"/>
              <a:gd name="connsiteX5" fmla="*/ 3054096 w 4105656"/>
              <a:gd name="connsiteY5" fmla="*/ 969264 h 1545336"/>
              <a:gd name="connsiteX6" fmla="*/ 3584448 w 4105656"/>
              <a:gd name="connsiteY6" fmla="*/ 722376 h 1545336"/>
              <a:gd name="connsiteX7" fmla="*/ 4105656 w 4105656"/>
              <a:gd name="connsiteY7" fmla="*/ 0 h 1545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5656" h="1545336">
                <a:moveTo>
                  <a:pt x="0" y="1463040"/>
                </a:moveTo>
                <a:lnTo>
                  <a:pt x="1024128" y="1243584"/>
                </a:lnTo>
                <a:lnTo>
                  <a:pt x="1572768" y="1545336"/>
                </a:lnTo>
                <a:lnTo>
                  <a:pt x="2084832" y="1517904"/>
                </a:lnTo>
                <a:lnTo>
                  <a:pt x="2587752" y="1335024"/>
                </a:lnTo>
                <a:lnTo>
                  <a:pt x="3054096" y="969264"/>
                </a:lnTo>
                <a:lnTo>
                  <a:pt x="3584448" y="722376"/>
                </a:lnTo>
                <a:lnTo>
                  <a:pt x="4105656" y="0"/>
                </a:lnTo>
              </a:path>
            </a:pathLst>
          </a:custGeom>
          <a:noFill/>
          <a:ln w="28575">
            <a:solidFill>
              <a:schemeClr val="accent1"/>
            </a:solidFill>
            <a:miter lim="800000"/>
            <a:headEnd/>
            <a:tailEnd/>
          </a:ln>
        </p:spPr>
        <p:txBody>
          <a:bodyPr rtlCol="0" anchor="ctr"/>
          <a:lstStyle/>
          <a:p>
            <a:pPr algn="ctr"/>
            <a:endParaRPr lang="en-US" dirty="0"/>
          </a:p>
        </p:txBody>
      </p:sp>
    </p:spTree>
    <p:extLst>
      <p:ext uri="{BB962C8B-B14F-4D97-AF65-F5344CB8AC3E}">
        <p14:creationId xmlns:p14="http://schemas.microsoft.com/office/powerpoint/2010/main" val="2047843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62E4-BB3C-C84D-A212-3B902017373A}"/>
              </a:ext>
            </a:extLst>
          </p:cNvPr>
          <p:cNvSpPr>
            <a:spLocks noGrp="1"/>
          </p:cNvSpPr>
          <p:nvPr>
            <p:ph type="title"/>
          </p:nvPr>
        </p:nvSpPr>
        <p:spPr/>
        <p:txBody>
          <a:bodyPr/>
          <a:lstStyle/>
          <a:p>
            <a:r>
              <a:rPr lang="en-US" dirty="0"/>
              <a:t>Why Might Women Be at Higher HCV Risk?</a:t>
            </a:r>
          </a:p>
        </p:txBody>
      </p:sp>
      <p:sp>
        <p:nvSpPr>
          <p:cNvPr id="3" name="Content Placeholder 2">
            <a:extLst>
              <a:ext uri="{FF2B5EF4-FFF2-40B4-BE49-F238E27FC236}">
                <a16:creationId xmlns:a16="http://schemas.microsoft.com/office/drawing/2014/main" id="{A212A4C3-E3D5-4E4D-8203-5F58A45AA40C}"/>
              </a:ext>
            </a:extLst>
          </p:cNvPr>
          <p:cNvSpPr>
            <a:spLocks noGrp="1"/>
          </p:cNvSpPr>
          <p:nvPr>
            <p:ph idx="1"/>
          </p:nvPr>
        </p:nvSpPr>
        <p:spPr/>
        <p:txBody>
          <a:bodyPr/>
          <a:lstStyle/>
          <a:p>
            <a:pPr>
              <a:defRPr/>
            </a:pPr>
            <a:r>
              <a:rPr lang="en-US" sz="2200" dirty="0">
                <a:ea typeface="Arial" charset="0"/>
                <a:cs typeface="Calibri" panose="020F0502020204030204" pitchFamily="34" charset="0"/>
              </a:rPr>
              <a:t>Women who inject drugs have been shown to have higher incidence of HIV and higher rate of injection-related risk behaviors than men who inject drugs</a:t>
            </a:r>
            <a:r>
              <a:rPr lang="en-US" sz="2200" baseline="30000" dirty="0">
                <a:ea typeface="Arial" charset="0"/>
                <a:cs typeface="Calibri" panose="020F0502020204030204" pitchFamily="34" charset="0"/>
              </a:rPr>
              <a:t>[1]</a:t>
            </a:r>
          </a:p>
          <a:p>
            <a:pPr marL="685800" lvl="2">
              <a:defRPr/>
            </a:pPr>
            <a:r>
              <a:rPr lang="en-US" sz="2000" dirty="0">
                <a:ea typeface="Arial" charset="0"/>
                <a:cs typeface="Calibri" panose="020F0502020204030204" pitchFamily="34" charset="0"/>
              </a:rPr>
              <a:t>Higher rates of equipment and syringe sharing in women than men</a:t>
            </a:r>
            <a:r>
              <a:rPr lang="en-US" sz="2000" baseline="30000" dirty="0">
                <a:ea typeface="Arial" charset="0"/>
                <a:cs typeface="Calibri" panose="020F0502020204030204" pitchFamily="34" charset="0"/>
              </a:rPr>
              <a:t>[1]</a:t>
            </a:r>
            <a:endParaRPr lang="en-US" sz="2000" dirty="0">
              <a:ea typeface="Arial" charset="0"/>
              <a:cs typeface="Calibri" panose="020F0502020204030204" pitchFamily="34" charset="0"/>
            </a:endParaRPr>
          </a:p>
          <a:p>
            <a:pPr marL="685800" lvl="2">
              <a:defRPr/>
            </a:pPr>
            <a:r>
              <a:rPr lang="en-US" sz="2000" dirty="0">
                <a:ea typeface="Arial" charset="0"/>
                <a:cs typeface="Calibri" panose="020F0502020204030204" pitchFamily="34" charset="0"/>
              </a:rPr>
              <a:t>More women using injection equipment after their male partners</a:t>
            </a:r>
            <a:r>
              <a:rPr lang="en-US" sz="2000" baseline="30000" dirty="0">
                <a:ea typeface="Arial" charset="0"/>
                <a:cs typeface="Calibri" panose="020F0502020204030204" pitchFamily="34" charset="0"/>
              </a:rPr>
              <a:t>[1]</a:t>
            </a:r>
            <a:r>
              <a:rPr lang="en-US" sz="2000" dirty="0">
                <a:ea typeface="Arial" charset="0"/>
                <a:cs typeface="Calibri" panose="020F0502020204030204" pitchFamily="34" charset="0"/>
              </a:rPr>
              <a:t> </a:t>
            </a:r>
          </a:p>
          <a:p>
            <a:pPr marL="685800" lvl="2">
              <a:defRPr/>
            </a:pPr>
            <a:r>
              <a:rPr lang="en-US" sz="2000" dirty="0">
                <a:ea typeface="Arial" charset="0"/>
                <a:cs typeface="Calibri" panose="020F0502020204030204" pitchFamily="34" charset="0"/>
              </a:rPr>
              <a:t>More women injected by others</a:t>
            </a:r>
            <a:r>
              <a:rPr lang="en-US" sz="2000" baseline="30000" dirty="0">
                <a:ea typeface="Arial" charset="0"/>
                <a:cs typeface="Calibri" panose="020F0502020204030204" pitchFamily="34" charset="0"/>
              </a:rPr>
              <a:t>[1]</a:t>
            </a:r>
            <a:endParaRPr lang="en-US" sz="2000" dirty="0">
              <a:cs typeface="Calibri" panose="020F0502020204030204" pitchFamily="34" charset="0"/>
            </a:endParaRPr>
          </a:p>
          <a:p>
            <a:pPr marL="342900" lvl="1" indent="-342900">
              <a:buFont typeface="Wingdings" panose="05000000000000000000" pitchFamily="2" charset="2"/>
              <a:buChar char="§"/>
              <a:defRPr/>
            </a:pPr>
            <a:r>
              <a:rPr lang="en-US" sz="2200" dirty="0">
                <a:cs typeface="Calibri" panose="020F0502020204030204" pitchFamily="34" charset="0"/>
              </a:rPr>
              <a:t>More likely than men to have IDU sex partners</a:t>
            </a:r>
            <a:r>
              <a:rPr lang="en-US" sz="2200" baseline="30000" dirty="0">
                <a:cs typeface="Calibri" panose="020F0502020204030204" pitchFamily="34" charset="0"/>
              </a:rPr>
              <a:t>[2]</a:t>
            </a:r>
          </a:p>
          <a:p>
            <a:pPr marL="685800" lvl="2">
              <a:defRPr/>
            </a:pPr>
            <a:r>
              <a:rPr lang="en-US" sz="2000" dirty="0">
                <a:cs typeface="Calibri" panose="020F0502020204030204" pitchFamily="34" charset="0"/>
              </a:rPr>
              <a:t>Overlapping sexual and injection partnerships </a:t>
            </a:r>
            <a:r>
              <a:rPr lang="en-US" sz="2000" dirty="0">
                <a:cs typeface="Calibri" panose="020F0502020204030204" pitchFamily="34" charset="0"/>
                <a:sym typeface="Wingdings"/>
              </a:rPr>
              <a:t> increased injection risk</a:t>
            </a:r>
            <a:r>
              <a:rPr lang="en-US" sz="2000" baseline="30000" dirty="0">
                <a:cs typeface="Calibri" panose="020F0502020204030204" pitchFamily="34" charset="0"/>
              </a:rPr>
              <a:t>[2]</a:t>
            </a:r>
            <a:endParaRPr lang="en-US" sz="2000" baseline="30000" dirty="0">
              <a:cs typeface="Calibri" panose="020F0502020204030204" pitchFamily="34" charset="0"/>
              <a:sym typeface="Wingdings"/>
            </a:endParaRPr>
          </a:p>
          <a:p>
            <a:pPr>
              <a:defRPr/>
            </a:pPr>
            <a:r>
              <a:rPr lang="en-US" sz="2200" dirty="0">
                <a:ea typeface="Arial" charset="0"/>
                <a:cs typeface="Calibri" panose="020F0502020204030204" pitchFamily="34" charset="0"/>
                <a:sym typeface="Wingdings"/>
              </a:rPr>
              <a:t>Female PWID face stigma; less likely to participate in harm reduction services</a:t>
            </a:r>
            <a:r>
              <a:rPr lang="en-US" sz="2200" baseline="30000" dirty="0">
                <a:ea typeface="Arial" charset="0"/>
                <a:cs typeface="Calibri" panose="020F0502020204030204" pitchFamily="34" charset="0"/>
                <a:sym typeface="Wingdings"/>
              </a:rPr>
              <a:t>[1]</a:t>
            </a:r>
            <a:endParaRPr lang="en-US" sz="2200" baseline="30000" dirty="0">
              <a:ea typeface="Arial" charset="0"/>
              <a:cs typeface="Calibri" panose="020F0502020204030204" pitchFamily="34" charset="0"/>
            </a:endParaRPr>
          </a:p>
          <a:p>
            <a:endParaRPr lang="en-US" dirty="0">
              <a:cs typeface="Calibri" panose="020F0502020204030204" pitchFamily="34" charset="0"/>
            </a:endParaRPr>
          </a:p>
        </p:txBody>
      </p:sp>
      <p:grpSp>
        <p:nvGrpSpPr>
          <p:cNvPr id="7" name="Group 6">
            <a:extLst>
              <a:ext uri="{FF2B5EF4-FFF2-40B4-BE49-F238E27FC236}">
                <a16:creationId xmlns:a16="http://schemas.microsoft.com/office/drawing/2014/main" id="{F0F16538-0248-4274-90D8-0FC1231628A9}"/>
              </a:ext>
            </a:extLst>
          </p:cNvPr>
          <p:cNvGrpSpPr>
            <a:grpSpLocks/>
          </p:cNvGrpSpPr>
          <p:nvPr/>
        </p:nvGrpSpPr>
        <p:grpSpPr bwMode="auto">
          <a:xfrm>
            <a:off x="9389569" y="6216652"/>
            <a:ext cx="2488502" cy="447822"/>
            <a:chOff x="9527309" y="3551529"/>
            <a:chExt cx="2488502" cy="448324"/>
          </a:xfrm>
        </p:grpSpPr>
        <p:pic>
          <p:nvPicPr>
            <p:cNvPr id="8" name="Picture 9">
              <a:extLst>
                <a:ext uri="{FF2B5EF4-FFF2-40B4-BE49-F238E27FC236}">
                  <a16:creationId xmlns:a16="http://schemas.microsoft.com/office/drawing/2014/main" id="{18241699-E66C-4B1C-B082-96B547CAFBF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8">
              <a:extLst>
                <a:ext uri="{FF2B5EF4-FFF2-40B4-BE49-F238E27FC236}">
                  <a16:creationId xmlns:a16="http://schemas.microsoft.com/office/drawing/2014/main" id="{D7C0627D-2625-4379-8F2D-2F5376FEB821}"/>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5" name="Text Box 15">
            <a:extLst>
              <a:ext uri="{FF2B5EF4-FFF2-40B4-BE49-F238E27FC236}">
                <a16:creationId xmlns:a16="http://schemas.microsoft.com/office/drawing/2014/main" id="{3CFDC300-8D6C-45F1-929E-45C0FD7227DA}"/>
              </a:ext>
            </a:extLst>
          </p:cNvPr>
          <p:cNvSpPr txBox="1">
            <a:spLocks noChangeArrowheads="1"/>
          </p:cNvSpPr>
          <p:nvPr/>
        </p:nvSpPr>
        <p:spPr bwMode="auto">
          <a:xfrm>
            <a:off x="412751" y="636148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Esmaeili. J Viral Hepat. 2017;24: 117. 2. Evans. J Urban Health. 2003;80:137.  </a:t>
            </a:r>
          </a:p>
        </p:txBody>
      </p:sp>
      <p:sp>
        <p:nvSpPr>
          <p:cNvPr id="4" name="Rectangle: Rounded Corners 3">
            <a:extLst>
              <a:ext uri="{FF2B5EF4-FFF2-40B4-BE49-F238E27FC236}">
                <a16:creationId xmlns:a16="http://schemas.microsoft.com/office/drawing/2014/main" id="{7DAF719A-9E67-425E-ACAD-01793F45DCA6}"/>
              </a:ext>
            </a:extLst>
          </p:cNvPr>
          <p:cNvSpPr/>
          <p:nvPr/>
        </p:nvSpPr>
        <p:spPr bwMode="auto">
          <a:xfrm>
            <a:off x="522287" y="5428382"/>
            <a:ext cx="11236326" cy="612124"/>
          </a:xfrm>
          <a:prstGeom prst="roundRect">
            <a:avLst/>
          </a:prstGeom>
          <a:solidFill>
            <a:schemeClr val="tx1">
              <a:lumMod val="85000"/>
            </a:schemeClr>
          </a:solidFill>
          <a:ln w="0">
            <a:noFill/>
            <a:miter lim="800000"/>
            <a:headEnd/>
            <a:tailEnd/>
          </a:ln>
        </p:spPr>
        <p:txBody>
          <a:bodyPr rtlCol="0" anchor="ctr"/>
          <a:lstStyle/>
          <a:p>
            <a:pPr marL="0" marR="0" lvl="0" indent="0" algn="ctr" defTabSz="914400" rtl="0" eaLnBrk="0" fontAlgn="auto" latinLnBrk="0" hangingPunct="0">
              <a:lnSpc>
                <a:spcPct val="100000"/>
              </a:lnSpc>
              <a:spcBef>
                <a:spcPts val="0"/>
              </a:spcBef>
              <a:spcAft>
                <a:spcPts val="0"/>
              </a:spcAft>
              <a:buClrTx/>
              <a:buSzTx/>
              <a:tabLst/>
              <a:defRPr/>
            </a:pPr>
            <a:r>
              <a:rPr lang="en-US" sz="2400" b="1" dirty="0">
                <a:solidFill>
                  <a:schemeClr val="accent3"/>
                </a:solidFill>
                <a:latin typeface="Calibri" panose="020F0502020204030204" pitchFamily="34" charset="0"/>
                <a:cs typeface="Calibri" panose="020F0502020204030204" pitchFamily="34" charset="0"/>
              </a:rPr>
              <a:t>It is critical to counsel women on harm reduction services and safe injection practices!</a:t>
            </a:r>
            <a:endParaRPr kumimoji="0" lang="en-US" sz="2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040600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Freeform: Shape 89">
            <a:extLst>
              <a:ext uri="{FF2B5EF4-FFF2-40B4-BE49-F238E27FC236}">
                <a16:creationId xmlns:a16="http://schemas.microsoft.com/office/drawing/2014/main" id="{13BAB818-16FC-4BC1-9848-49740D6EC1C9}"/>
              </a:ext>
            </a:extLst>
          </p:cNvPr>
          <p:cNvSpPr/>
          <p:nvPr/>
        </p:nvSpPr>
        <p:spPr bwMode="auto">
          <a:xfrm>
            <a:off x="1262063" y="5000625"/>
            <a:ext cx="4586287" cy="180975"/>
          </a:xfrm>
          <a:custGeom>
            <a:avLst/>
            <a:gdLst>
              <a:gd name="connsiteX0" fmla="*/ 0 w 4586287"/>
              <a:gd name="connsiteY0" fmla="*/ 180975 h 180975"/>
              <a:gd name="connsiteX1" fmla="*/ 571500 w 4586287"/>
              <a:gd name="connsiteY1" fmla="*/ 180975 h 180975"/>
              <a:gd name="connsiteX2" fmla="*/ 1147762 w 4586287"/>
              <a:gd name="connsiteY2" fmla="*/ 147638 h 180975"/>
              <a:gd name="connsiteX3" fmla="*/ 1728787 w 4586287"/>
              <a:gd name="connsiteY3" fmla="*/ 0 h 180975"/>
              <a:gd name="connsiteX4" fmla="*/ 2295525 w 4586287"/>
              <a:gd name="connsiteY4" fmla="*/ 38100 h 180975"/>
              <a:gd name="connsiteX5" fmla="*/ 2876550 w 4586287"/>
              <a:gd name="connsiteY5" fmla="*/ 42863 h 180975"/>
              <a:gd name="connsiteX6" fmla="*/ 3448050 w 4586287"/>
              <a:gd name="connsiteY6" fmla="*/ 66675 h 180975"/>
              <a:gd name="connsiteX7" fmla="*/ 4014787 w 4586287"/>
              <a:gd name="connsiteY7" fmla="*/ 42863 h 180975"/>
              <a:gd name="connsiteX8" fmla="*/ 4586287 w 4586287"/>
              <a:gd name="connsiteY8" fmla="*/ 4763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6287" h="180975">
                <a:moveTo>
                  <a:pt x="0" y="180975"/>
                </a:moveTo>
                <a:lnTo>
                  <a:pt x="571500" y="180975"/>
                </a:lnTo>
                <a:lnTo>
                  <a:pt x="1147762" y="147638"/>
                </a:lnTo>
                <a:lnTo>
                  <a:pt x="1728787" y="0"/>
                </a:lnTo>
                <a:lnTo>
                  <a:pt x="2295525" y="38100"/>
                </a:lnTo>
                <a:lnTo>
                  <a:pt x="2876550" y="42863"/>
                </a:lnTo>
                <a:lnTo>
                  <a:pt x="3448050" y="66675"/>
                </a:lnTo>
                <a:lnTo>
                  <a:pt x="4014787" y="42863"/>
                </a:lnTo>
                <a:lnTo>
                  <a:pt x="4586287" y="4763"/>
                </a:lnTo>
              </a:path>
            </a:pathLst>
          </a:custGeom>
          <a:noFill/>
          <a:ln w="28575">
            <a:solidFill>
              <a:schemeClr val="accent4"/>
            </a:solidFill>
            <a:miter lim="800000"/>
            <a:headEnd/>
            <a:tailEnd/>
          </a:ln>
        </p:spPr>
        <p:txBody>
          <a:bodyPr rtlCol="0" anchor="ctr"/>
          <a:lstStyle/>
          <a:p>
            <a:pPr algn="ctr"/>
            <a:endParaRPr lang="en-US" dirty="0"/>
          </a:p>
        </p:txBody>
      </p:sp>
      <p:grpSp>
        <p:nvGrpSpPr>
          <p:cNvPr id="160" name="Group 159">
            <a:extLst>
              <a:ext uri="{FF2B5EF4-FFF2-40B4-BE49-F238E27FC236}">
                <a16:creationId xmlns:a16="http://schemas.microsoft.com/office/drawing/2014/main" id="{34076995-516E-481D-BD34-9BB891D8D3F4}"/>
              </a:ext>
            </a:extLst>
          </p:cNvPr>
          <p:cNvGrpSpPr/>
          <p:nvPr/>
        </p:nvGrpSpPr>
        <p:grpSpPr>
          <a:xfrm>
            <a:off x="1234912" y="4963437"/>
            <a:ext cx="4644169" cy="245229"/>
            <a:chOff x="1234912" y="4963437"/>
            <a:chExt cx="4644169" cy="245229"/>
          </a:xfrm>
        </p:grpSpPr>
        <p:sp>
          <p:nvSpPr>
            <p:cNvPr id="145" name="Rectangle 144">
              <a:extLst>
                <a:ext uri="{FF2B5EF4-FFF2-40B4-BE49-F238E27FC236}">
                  <a16:creationId xmlns:a16="http://schemas.microsoft.com/office/drawing/2014/main" id="{46C5E261-DB2C-4A2B-B855-7B7D4452491C}"/>
                </a:ext>
              </a:extLst>
            </p:cNvPr>
            <p:cNvSpPr/>
            <p:nvPr/>
          </p:nvSpPr>
          <p:spPr bwMode="auto">
            <a:xfrm>
              <a:off x="1234912" y="5145100"/>
              <a:ext cx="63566" cy="63566"/>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Rectangle 146">
              <a:extLst>
                <a:ext uri="{FF2B5EF4-FFF2-40B4-BE49-F238E27FC236}">
                  <a16:creationId xmlns:a16="http://schemas.microsoft.com/office/drawing/2014/main" id="{EF787AD5-3FA7-4221-8480-9196FE132564}"/>
                </a:ext>
              </a:extLst>
            </p:cNvPr>
            <p:cNvSpPr/>
            <p:nvPr/>
          </p:nvSpPr>
          <p:spPr bwMode="auto">
            <a:xfrm>
              <a:off x="1811775" y="5145100"/>
              <a:ext cx="63566" cy="63566"/>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Rectangle 148">
              <a:extLst>
                <a:ext uri="{FF2B5EF4-FFF2-40B4-BE49-F238E27FC236}">
                  <a16:creationId xmlns:a16="http://schemas.microsoft.com/office/drawing/2014/main" id="{448ADC56-B334-4854-8823-518A3186F9A6}"/>
                </a:ext>
              </a:extLst>
            </p:cNvPr>
            <p:cNvSpPr/>
            <p:nvPr/>
          </p:nvSpPr>
          <p:spPr bwMode="auto">
            <a:xfrm>
              <a:off x="2378492" y="5117461"/>
              <a:ext cx="63566" cy="63566"/>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Rectangle 150">
              <a:extLst>
                <a:ext uri="{FF2B5EF4-FFF2-40B4-BE49-F238E27FC236}">
                  <a16:creationId xmlns:a16="http://schemas.microsoft.com/office/drawing/2014/main" id="{94F1211B-0796-40E9-980F-53E1A5F5FED8}"/>
                </a:ext>
              </a:extLst>
            </p:cNvPr>
            <p:cNvSpPr/>
            <p:nvPr/>
          </p:nvSpPr>
          <p:spPr bwMode="auto">
            <a:xfrm>
              <a:off x="2953286" y="4974191"/>
              <a:ext cx="63566" cy="63566"/>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Rectangle 152">
              <a:extLst>
                <a:ext uri="{FF2B5EF4-FFF2-40B4-BE49-F238E27FC236}">
                  <a16:creationId xmlns:a16="http://schemas.microsoft.com/office/drawing/2014/main" id="{E69B7FD7-E231-4C0D-8129-C426BD0AD56C}"/>
                </a:ext>
              </a:extLst>
            </p:cNvPr>
            <p:cNvSpPr/>
            <p:nvPr/>
          </p:nvSpPr>
          <p:spPr bwMode="auto">
            <a:xfrm>
              <a:off x="3525039" y="5012189"/>
              <a:ext cx="63566" cy="63566"/>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 name="Rectangle 154">
              <a:extLst>
                <a:ext uri="{FF2B5EF4-FFF2-40B4-BE49-F238E27FC236}">
                  <a16:creationId xmlns:a16="http://schemas.microsoft.com/office/drawing/2014/main" id="{5A6C02DA-865E-43E2-AC43-D80B6653FF46}"/>
                </a:ext>
              </a:extLst>
            </p:cNvPr>
            <p:cNvSpPr/>
            <p:nvPr/>
          </p:nvSpPr>
          <p:spPr bwMode="auto">
            <a:xfrm>
              <a:off x="4106417" y="5007941"/>
              <a:ext cx="63566" cy="63566"/>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 name="Rectangle 156">
              <a:extLst>
                <a:ext uri="{FF2B5EF4-FFF2-40B4-BE49-F238E27FC236}">
                  <a16:creationId xmlns:a16="http://schemas.microsoft.com/office/drawing/2014/main" id="{72FB7703-0950-4260-A3DD-15270BA84AAB}"/>
                </a:ext>
              </a:extLst>
            </p:cNvPr>
            <p:cNvSpPr/>
            <p:nvPr/>
          </p:nvSpPr>
          <p:spPr bwMode="auto">
            <a:xfrm>
              <a:off x="4673820" y="5035504"/>
              <a:ext cx="63566" cy="63566"/>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9" name="Rectangle 158">
              <a:extLst>
                <a:ext uri="{FF2B5EF4-FFF2-40B4-BE49-F238E27FC236}">
                  <a16:creationId xmlns:a16="http://schemas.microsoft.com/office/drawing/2014/main" id="{3AA6286F-DC89-4D04-A37C-F06DB17BD36A}"/>
                </a:ext>
              </a:extLst>
            </p:cNvPr>
            <p:cNvSpPr/>
            <p:nvPr/>
          </p:nvSpPr>
          <p:spPr bwMode="auto">
            <a:xfrm>
              <a:off x="5815515" y="4963437"/>
              <a:ext cx="63566" cy="63566"/>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6" name="Text Box 15">
            <a:extLst>
              <a:ext uri="{FF2B5EF4-FFF2-40B4-BE49-F238E27FC236}">
                <a16:creationId xmlns:a16="http://schemas.microsoft.com/office/drawing/2014/main" id="{090FAA00-C093-4C8D-AF50-EF5B90F9FDB1}"/>
              </a:ext>
            </a:extLst>
          </p:cNvPr>
          <p:cNvSpPr txBox="1">
            <a:spLocks noChangeArrowheads="1"/>
          </p:cNvSpPr>
          <p:nvPr/>
        </p:nvSpPr>
        <p:spPr bwMode="auto">
          <a:xfrm>
            <a:off x="431039" y="636148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lgn="just" eaLnBrk="1" hangingPunct="1">
              <a:defRPr/>
            </a:pPr>
            <a:r>
              <a:rPr lang="en-US" altLang="en-US" sz="1200" b="0" spc="-10" dirty="0">
                <a:solidFill>
                  <a:schemeClr val="bg2"/>
                </a:solidFill>
                <a:latin typeface="Calibri" panose="020F0502020204030204" pitchFamily="34" charset="0"/>
                <a:cs typeface="+mn-cs"/>
              </a:rPr>
              <a:t>Rossi. Obstet Gynecol. 2020;135:387. </a:t>
            </a:r>
          </a:p>
        </p:txBody>
      </p:sp>
      <p:sp>
        <p:nvSpPr>
          <p:cNvPr id="2" name="Title 1">
            <a:extLst>
              <a:ext uri="{FF2B5EF4-FFF2-40B4-BE49-F238E27FC236}">
                <a16:creationId xmlns:a16="http://schemas.microsoft.com/office/drawing/2014/main" id="{710E6F65-A92C-8E43-81E1-B9970630A856}"/>
              </a:ext>
            </a:extLst>
          </p:cNvPr>
          <p:cNvSpPr>
            <a:spLocks noGrp="1"/>
          </p:cNvSpPr>
          <p:nvPr>
            <p:ph type="title"/>
          </p:nvPr>
        </p:nvSpPr>
        <p:spPr/>
        <p:txBody>
          <a:bodyPr/>
          <a:lstStyle/>
          <a:p>
            <a:r>
              <a:rPr lang="en-US" dirty="0"/>
              <a:t>HCV in Pregnant Women, 2009-2017</a:t>
            </a:r>
          </a:p>
        </p:txBody>
      </p:sp>
      <p:sp>
        <p:nvSpPr>
          <p:cNvPr id="3" name="Content Placeholder 2">
            <a:extLst>
              <a:ext uri="{FF2B5EF4-FFF2-40B4-BE49-F238E27FC236}">
                <a16:creationId xmlns:a16="http://schemas.microsoft.com/office/drawing/2014/main" id="{2A9404DF-9E89-E041-9B55-1CAC39B5EEAA}"/>
              </a:ext>
            </a:extLst>
          </p:cNvPr>
          <p:cNvSpPr>
            <a:spLocks noGrp="1"/>
          </p:cNvSpPr>
          <p:nvPr>
            <p:ph idx="1"/>
          </p:nvPr>
        </p:nvSpPr>
        <p:spPr>
          <a:xfrm>
            <a:off x="604675" y="1513047"/>
            <a:ext cx="10877529" cy="784787"/>
          </a:xfrm>
        </p:spPr>
        <p:txBody>
          <a:bodyPr/>
          <a:lstStyle/>
          <a:p>
            <a:r>
              <a:rPr lang="en-US" sz="2200" dirty="0"/>
              <a:t>Retrospective, population-based, cohort study of live births in the United States from 2009-2017 using National Center for Health Statistics birth records</a:t>
            </a:r>
          </a:p>
        </p:txBody>
      </p:sp>
      <p:pic>
        <p:nvPicPr>
          <p:cNvPr id="4" name="Picture 3">
            <a:extLst>
              <a:ext uri="{FF2B5EF4-FFF2-40B4-BE49-F238E27FC236}">
                <a16:creationId xmlns:a16="http://schemas.microsoft.com/office/drawing/2014/main" id="{35E6CF5B-6E3D-244A-87CF-F12B095D1061}"/>
              </a:ext>
            </a:extLst>
          </p:cNvPr>
          <p:cNvPicPr>
            <a:picLocks noChangeAspect="1"/>
          </p:cNvPicPr>
          <p:nvPr/>
        </p:nvPicPr>
        <p:blipFill>
          <a:blip r:embed="rId3"/>
          <a:stretch>
            <a:fillRect/>
          </a:stretch>
        </p:blipFill>
        <p:spPr>
          <a:xfrm>
            <a:off x="6089006" y="3579591"/>
            <a:ext cx="4082005" cy="2412540"/>
          </a:xfrm>
          <a:prstGeom prst="rect">
            <a:avLst/>
          </a:prstGeom>
        </p:spPr>
      </p:pic>
      <p:sp>
        <p:nvSpPr>
          <p:cNvPr id="8" name="Rectangle 7">
            <a:extLst>
              <a:ext uri="{FF2B5EF4-FFF2-40B4-BE49-F238E27FC236}">
                <a16:creationId xmlns:a16="http://schemas.microsoft.com/office/drawing/2014/main" id="{652F20CF-DD6E-4F52-A793-E8587B7F10DB}"/>
              </a:ext>
            </a:extLst>
          </p:cNvPr>
          <p:cNvSpPr/>
          <p:nvPr/>
        </p:nvSpPr>
        <p:spPr>
          <a:xfrm>
            <a:off x="6648126" y="2359727"/>
            <a:ext cx="4744523" cy="1015663"/>
          </a:xfrm>
          <a:prstGeom prst="rect">
            <a:avLst/>
          </a:prstGeom>
          <a:solidFill>
            <a:schemeClr val="tx1">
              <a:lumMod val="95000"/>
            </a:schemeClr>
          </a:solidFill>
        </p:spPr>
        <p:txBody>
          <a:bodyPr wrap="square">
            <a:spAutoFit/>
          </a:bodyPr>
          <a:lstStyle/>
          <a:p>
            <a:pPr algn="ctr"/>
            <a:r>
              <a:rPr lang="en-US" sz="2000" dirty="0">
                <a:solidFill>
                  <a:schemeClr val="bg1"/>
                </a:solidFill>
                <a:latin typeface="Calibri" panose="020F0502020204030204" pitchFamily="34" charset="0"/>
                <a:cs typeface="Calibri" panose="020F0502020204030204" pitchFamily="34" charset="0"/>
              </a:rPr>
              <a:t>Overall, reported prevalence of </a:t>
            </a:r>
            <a:r>
              <a:rPr lang="en-US" sz="2000" b="1" dirty="0">
                <a:solidFill>
                  <a:schemeClr val="accent3"/>
                </a:solidFill>
                <a:latin typeface="Calibri" panose="020F0502020204030204" pitchFamily="34" charset="0"/>
                <a:cs typeface="Calibri" panose="020F0502020204030204" pitchFamily="34" charset="0"/>
              </a:rPr>
              <a:t>maternal HCV infection increased by 161% </a:t>
            </a:r>
            <a:r>
              <a:rPr lang="en-US" sz="2000" dirty="0">
                <a:solidFill>
                  <a:schemeClr val="bg1"/>
                </a:solidFill>
                <a:latin typeface="Calibri" panose="020F0502020204030204" pitchFamily="34" charset="0"/>
                <a:cs typeface="Calibri" panose="020F0502020204030204" pitchFamily="34" charset="0"/>
              </a:rPr>
              <a:t>from 2009 to 2017</a:t>
            </a:r>
          </a:p>
        </p:txBody>
      </p:sp>
      <p:grpSp>
        <p:nvGrpSpPr>
          <p:cNvPr id="9" name="Group 8">
            <a:extLst>
              <a:ext uri="{FF2B5EF4-FFF2-40B4-BE49-F238E27FC236}">
                <a16:creationId xmlns:a16="http://schemas.microsoft.com/office/drawing/2014/main" id="{B614ED84-436F-4B82-84AD-1301B15DB886}"/>
              </a:ext>
            </a:extLst>
          </p:cNvPr>
          <p:cNvGrpSpPr>
            <a:grpSpLocks/>
          </p:cNvGrpSpPr>
          <p:nvPr/>
        </p:nvGrpSpPr>
        <p:grpSpPr bwMode="auto">
          <a:xfrm>
            <a:off x="9389569" y="6216652"/>
            <a:ext cx="2488502" cy="447822"/>
            <a:chOff x="9527309" y="3551529"/>
            <a:chExt cx="2488502" cy="448324"/>
          </a:xfrm>
        </p:grpSpPr>
        <p:pic>
          <p:nvPicPr>
            <p:cNvPr id="10" name="Picture 9">
              <a:extLst>
                <a:ext uri="{FF2B5EF4-FFF2-40B4-BE49-F238E27FC236}">
                  <a16:creationId xmlns:a16="http://schemas.microsoft.com/office/drawing/2014/main" id="{D61CAF2C-B9B0-4B7D-996A-A4597D0E367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1" name="Rectangle 10">
              <a:extLst>
                <a:ext uri="{FF2B5EF4-FFF2-40B4-BE49-F238E27FC236}">
                  <a16:creationId xmlns:a16="http://schemas.microsoft.com/office/drawing/2014/main" id="{A2F811EB-B71D-47D2-98A7-692A91A15A2A}"/>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5"/>
                </a:rPr>
                <a:t>clinicaloptions.com</a:t>
              </a:r>
              <a:endParaRPr lang="en-US" altLang="en-US" sz="1400" b="0" dirty="0">
                <a:solidFill>
                  <a:schemeClr val="bg2"/>
                </a:solidFill>
                <a:latin typeface="Calibri" panose="020F0502020204030204" pitchFamily="34" charset="0"/>
              </a:endParaRPr>
            </a:p>
          </p:txBody>
        </p:sp>
      </p:grpSp>
      <p:sp>
        <p:nvSpPr>
          <p:cNvPr id="13" name="TextBox 12">
            <a:extLst>
              <a:ext uri="{FF2B5EF4-FFF2-40B4-BE49-F238E27FC236}">
                <a16:creationId xmlns:a16="http://schemas.microsoft.com/office/drawing/2014/main" id="{9709541E-A3D2-45A1-AE28-1CD965716C28}"/>
              </a:ext>
            </a:extLst>
          </p:cNvPr>
          <p:cNvSpPr txBox="1"/>
          <p:nvPr/>
        </p:nvSpPr>
        <p:spPr bwMode="auto">
          <a:xfrm>
            <a:off x="1243585" y="2309053"/>
            <a:ext cx="45445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Maternal HCV Prevalence by Race</a:t>
            </a:r>
          </a:p>
        </p:txBody>
      </p:sp>
      <p:sp>
        <p:nvSpPr>
          <p:cNvPr id="14" name="TextBox 13">
            <a:extLst>
              <a:ext uri="{FF2B5EF4-FFF2-40B4-BE49-F238E27FC236}">
                <a16:creationId xmlns:a16="http://schemas.microsoft.com/office/drawing/2014/main" id="{0154F730-A874-40A9-8124-61438CA1E9C8}"/>
              </a:ext>
            </a:extLst>
          </p:cNvPr>
          <p:cNvSpPr txBox="1"/>
          <p:nvPr/>
        </p:nvSpPr>
        <p:spPr bwMode="auto">
          <a:xfrm>
            <a:off x="652625" y="5857445"/>
            <a:ext cx="5393356" cy="457200"/>
          </a:xfrm>
          <a:prstGeom prst="rect">
            <a:avLst/>
          </a:prstGeom>
          <a:solidFill>
            <a:schemeClr val="tx1"/>
          </a:solidFill>
          <a:ln>
            <a:noFill/>
          </a:ln>
        </p:spPr>
        <p:txBody>
          <a:bodyPr wrap="square" rtlCol="0">
            <a:spAutoFit/>
          </a:bodyPr>
          <a:lstStyle/>
          <a:p>
            <a:pPr algn="l">
              <a:lnSpc>
                <a:spcPct val="100000"/>
              </a:lnSpc>
              <a:spcBef>
                <a:spcPct val="50000"/>
              </a:spcBef>
              <a:spcAft>
                <a:spcPct val="0"/>
              </a:spcAft>
              <a:buClrTx/>
              <a:buFontTx/>
              <a:buNone/>
            </a:pPr>
            <a:endParaRPr lang="en-US" b="0" dirty="0">
              <a:latin typeface="Calibri" panose="020F0502020204030204" pitchFamily="34" charset="0"/>
            </a:endParaRPr>
          </a:p>
        </p:txBody>
      </p:sp>
      <p:sp>
        <p:nvSpPr>
          <p:cNvPr id="15" name="TextBox 14">
            <a:extLst>
              <a:ext uri="{FF2B5EF4-FFF2-40B4-BE49-F238E27FC236}">
                <a16:creationId xmlns:a16="http://schemas.microsoft.com/office/drawing/2014/main" id="{2470D003-1E6C-4CB4-AF7E-77C93AB9C756}"/>
              </a:ext>
            </a:extLst>
          </p:cNvPr>
          <p:cNvSpPr txBox="1"/>
          <p:nvPr/>
        </p:nvSpPr>
        <p:spPr bwMode="auto">
          <a:xfrm>
            <a:off x="1243585" y="5878098"/>
            <a:ext cx="45445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Yr</a:t>
            </a:r>
          </a:p>
        </p:txBody>
      </p:sp>
      <p:sp>
        <p:nvSpPr>
          <p:cNvPr id="16" name="TextBox 15">
            <a:extLst>
              <a:ext uri="{FF2B5EF4-FFF2-40B4-BE49-F238E27FC236}">
                <a16:creationId xmlns:a16="http://schemas.microsoft.com/office/drawing/2014/main" id="{0FF6CD32-212C-4BC1-99A9-3FF45F89FF70}"/>
              </a:ext>
            </a:extLst>
          </p:cNvPr>
          <p:cNvSpPr txBox="1"/>
          <p:nvPr/>
        </p:nvSpPr>
        <p:spPr bwMode="auto">
          <a:xfrm>
            <a:off x="523875" y="2724149"/>
            <a:ext cx="428625" cy="2739485"/>
          </a:xfrm>
          <a:prstGeom prst="rect">
            <a:avLst/>
          </a:prstGeom>
          <a:solidFill>
            <a:schemeClr val="tx1"/>
          </a:solidFill>
          <a:ln>
            <a:noFill/>
          </a:ln>
        </p:spPr>
        <p:txBody>
          <a:bodyPr wrap="square" rtlCol="0">
            <a:spAutoFit/>
          </a:bodyPr>
          <a:lstStyle/>
          <a:p>
            <a:pPr algn="l">
              <a:lnSpc>
                <a:spcPct val="100000"/>
              </a:lnSpc>
              <a:spcBef>
                <a:spcPct val="50000"/>
              </a:spcBef>
              <a:spcAft>
                <a:spcPct val="0"/>
              </a:spcAft>
              <a:buClrTx/>
              <a:buFontTx/>
              <a:buNone/>
            </a:pPr>
            <a:endParaRPr lang="en-US" b="0" dirty="0">
              <a:solidFill>
                <a:schemeClr val="bg1"/>
              </a:solidFill>
              <a:latin typeface="Calibri" panose="020F0502020204030204" pitchFamily="34" charset="0"/>
            </a:endParaRPr>
          </a:p>
        </p:txBody>
      </p:sp>
      <p:sp>
        <p:nvSpPr>
          <p:cNvPr id="17" name="TextBox 16">
            <a:extLst>
              <a:ext uri="{FF2B5EF4-FFF2-40B4-BE49-F238E27FC236}">
                <a16:creationId xmlns:a16="http://schemas.microsoft.com/office/drawing/2014/main" id="{BB6B464B-7229-416F-9D9E-B1B7D71C15FF}"/>
              </a:ext>
            </a:extLst>
          </p:cNvPr>
          <p:cNvSpPr txBox="1"/>
          <p:nvPr/>
        </p:nvSpPr>
        <p:spPr bwMode="auto">
          <a:xfrm rot="16200000">
            <a:off x="-946963" y="3949540"/>
            <a:ext cx="33295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HCV Prevalence/1000 Live Births</a:t>
            </a:r>
          </a:p>
        </p:txBody>
      </p:sp>
      <p:sp>
        <p:nvSpPr>
          <p:cNvPr id="12" name="Rectangle 11">
            <a:extLst>
              <a:ext uri="{FF2B5EF4-FFF2-40B4-BE49-F238E27FC236}">
                <a16:creationId xmlns:a16="http://schemas.microsoft.com/office/drawing/2014/main" id="{6CB5FF23-8159-4103-A25A-78778A9A00E7}"/>
              </a:ext>
            </a:extLst>
          </p:cNvPr>
          <p:cNvSpPr/>
          <p:nvPr/>
        </p:nvSpPr>
        <p:spPr bwMode="auto">
          <a:xfrm>
            <a:off x="10143744" y="5463634"/>
            <a:ext cx="658368" cy="753018"/>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pic>
        <p:nvPicPr>
          <p:cNvPr id="7" name="Picture 6">
            <a:extLst>
              <a:ext uri="{FF2B5EF4-FFF2-40B4-BE49-F238E27FC236}">
                <a16:creationId xmlns:a16="http://schemas.microsoft.com/office/drawing/2014/main" id="{F73C3FD7-D8C1-4529-B17D-2382D3CCA277}"/>
              </a:ext>
            </a:extLst>
          </p:cNvPr>
          <p:cNvPicPr>
            <a:picLocks noChangeAspect="1"/>
          </p:cNvPicPr>
          <p:nvPr/>
        </p:nvPicPr>
        <p:blipFill rotWithShape="1">
          <a:blip r:embed="rId3"/>
          <a:srcRect l="83264" t="73795" r="5593" b="1896"/>
          <a:stretch/>
        </p:blipFill>
        <p:spPr>
          <a:xfrm>
            <a:off x="10143744" y="4560167"/>
            <a:ext cx="1037194" cy="1337205"/>
          </a:xfrm>
          <a:prstGeom prst="rect">
            <a:avLst/>
          </a:prstGeom>
        </p:spPr>
      </p:pic>
      <p:sp>
        <p:nvSpPr>
          <p:cNvPr id="18" name="TextBox 17">
            <a:extLst>
              <a:ext uri="{FF2B5EF4-FFF2-40B4-BE49-F238E27FC236}">
                <a16:creationId xmlns:a16="http://schemas.microsoft.com/office/drawing/2014/main" id="{326A9DC4-31BA-4499-BCF9-9BD6F8C3792F}"/>
              </a:ext>
            </a:extLst>
          </p:cNvPr>
          <p:cNvSpPr txBox="1"/>
          <p:nvPr/>
        </p:nvSpPr>
        <p:spPr bwMode="auto">
          <a:xfrm>
            <a:off x="10127402" y="3835675"/>
            <a:ext cx="182335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it-IT" sz="1400" dirty="0">
                <a:solidFill>
                  <a:schemeClr val="bg1"/>
                </a:solidFill>
                <a:effectLst/>
                <a:latin typeface="Calibri" panose="020F0502020204030204" pitchFamily="34" charset="0"/>
                <a:cs typeface="Calibri" panose="020F0502020204030204" pitchFamily="34" charset="0"/>
              </a:rPr>
              <a:t>Maternal HCV Prevalence per 1000 Live Births</a:t>
            </a:r>
          </a:p>
        </p:txBody>
      </p:sp>
      <p:sp>
        <p:nvSpPr>
          <p:cNvPr id="19" name="Rectangle 18">
            <a:extLst>
              <a:ext uri="{FF2B5EF4-FFF2-40B4-BE49-F238E27FC236}">
                <a16:creationId xmlns:a16="http://schemas.microsoft.com/office/drawing/2014/main" id="{6CDCCDC7-C803-4DE0-A0D7-E2E4225533AE}"/>
              </a:ext>
            </a:extLst>
          </p:cNvPr>
          <p:cNvSpPr/>
          <p:nvPr/>
        </p:nvSpPr>
        <p:spPr bwMode="auto">
          <a:xfrm>
            <a:off x="9389568" y="5279141"/>
            <a:ext cx="677737" cy="712990"/>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21" name="Straight Connector 20">
            <a:extLst>
              <a:ext uri="{FF2B5EF4-FFF2-40B4-BE49-F238E27FC236}">
                <a16:creationId xmlns:a16="http://schemas.microsoft.com/office/drawing/2014/main" id="{A2EDDC30-D755-42E7-BE38-AD146D54545C}"/>
              </a:ext>
            </a:extLst>
          </p:cNvPr>
          <p:cNvCxnSpPr>
            <a:cxnSpLocks/>
          </p:cNvCxnSpPr>
          <p:nvPr/>
        </p:nvCxnSpPr>
        <p:spPr bwMode="auto">
          <a:xfrm>
            <a:off x="1243585" y="5535038"/>
            <a:ext cx="454456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49DF044C-5D3C-4B62-AD61-25B76F465FC0}"/>
              </a:ext>
            </a:extLst>
          </p:cNvPr>
          <p:cNvCxnSpPr>
            <a:cxnSpLocks/>
          </p:cNvCxnSpPr>
          <p:nvPr/>
        </p:nvCxnSpPr>
        <p:spPr bwMode="auto">
          <a:xfrm flipV="1">
            <a:off x="1243585" y="2647608"/>
            <a:ext cx="0" cy="288743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971F2DC0-EC5A-457A-ADAC-3940E264701E}"/>
              </a:ext>
            </a:extLst>
          </p:cNvPr>
          <p:cNvCxnSpPr>
            <a:cxnSpLocks/>
          </p:cNvCxnSpPr>
          <p:nvPr/>
        </p:nvCxnSpPr>
        <p:spPr bwMode="auto">
          <a:xfrm flipH="1">
            <a:off x="1177048" y="264760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74CA7364-3A45-403D-A38D-B0A89EA0A785}"/>
              </a:ext>
            </a:extLst>
          </p:cNvPr>
          <p:cNvCxnSpPr>
            <a:cxnSpLocks/>
          </p:cNvCxnSpPr>
          <p:nvPr/>
        </p:nvCxnSpPr>
        <p:spPr bwMode="auto">
          <a:xfrm flipH="1">
            <a:off x="1177048" y="300853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475047CD-D8AE-440B-B6ED-43DB4E57594B}"/>
              </a:ext>
            </a:extLst>
          </p:cNvPr>
          <p:cNvCxnSpPr>
            <a:cxnSpLocks/>
          </p:cNvCxnSpPr>
          <p:nvPr/>
        </p:nvCxnSpPr>
        <p:spPr bwMode="auto">
          <a:xfrm flipH="1">
            <a:off x="1177048" y="336946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BD51B65D-0A4F-42EE-AE9A-2CE024C922BB}"/>
              </a:ext>
            </a:extLst>
          </p:cNvPr>
          <p:cNvCxnSpPr>
            <a:cxnSpLocks/>
          </p:cNvCxnSpPr>
          <p:nvPr/>
        </p:nvCxnSpPr>
        <p:spPr bwMode="auto">
          <a:xfrm flipH="1">
            <a:off x="1177048" y="373039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FC24AE1C-2C59-440C-9F99-C795FBD51FFD}"/>
              </a:ext>
            </a:extLst>
          </p:cNvPr>
          <p:cNvCxnSpPr>
            <a:cxnSpLocks/>
          </p:cNvCxnSpPr>
          <p:nvPr/>
        </p:nvCxnSpPr>
        <p:spPr bwMode="auto">
          <a:xfrm flipH="1">
            <a:off x="1177048" y="409132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489D88C4-7E20-41D1-9D40-C4AEEED6549E}"/>
              </a:ext>
            </a:extLst>
          </p:cNvPr>
          <p:cNvCxnSpPr>
            <a:cxnSpLocks/>
          </p:cNvCxnSpPr>
          <p:nvPr/>
        </p:nvCxnSpPr>
        <p:spPr bwMode="auto">
          <a:xfrm flipH="1">
            <a:off x="1177048" y="445225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80BEA75D-F3D2-4BA4-8027-5EA399DDA564}"/>
              </a:ext>
            </a:extLst>
          </p:cNvPr>
          <p:cNvCxnSpPr>
            <a:cxnSpLocks/>
          </p:cNvCxnSpPr>
          <p:nvPr/>
        </p:nvCxnSpPr>
        <p:spPr bwMode="auto">
          <a:xfrm flipH="1">
            <a:off x="1177048" y="481318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EFDB1E3E-31DC-48E7-88B8-45275FCDB965}"/>
              </a:ext>
            </a:extLst>
          </p:cNvPr>
          <p:cNvCxnSpPr>
            <a:cxnSpLocks/>
          </p:cNvCxnSpPr>
          <p:nvPr/>
        </p:nvCxnSpPr>
        <p:spPr bwMode="auto">
          <a:xfrm flipH="1">
            <a:off x="1177048" y="517411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DF786B81-F64E-4131-816D-93A67576B7D9}"/>
              </a:ext>
            </a:extLst>
          </p:cNvPr>
          <p:cNvCxnSpPr>
            <a:cxnSpLocks/>
          </p:cNvCxnSpPr>
          <p:nvPr/>
        </p:nvCxnSpPr>
        <p:spPr bwMode="auto">
          <a:xfrm flipH="1">
            <a:off x="1177048" y="553503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C5E8B219-1544-45C7-8F81-DAA79E539C19}"/>
              </a:ext>
            </a:extLst>
          </p:cNvPr>
          <p:cNvCxnSpPr>
            <a:cxnSpLocks/>
          </p:cNvCxnSpPr>
          <p:nvPr/>
        </p:nvCxnSpPr>
        <p:spPr bwMode="auto">
          <a:xfrm>
            <a:off x="1241056" y="55350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5B9C6A24-E76E-41F9-8C30-C02A69F777A2}"/>
              </a:ext>
            </a:extLst>
          </p:cNvPr>
          <p:cNvCxnSpPr>
            <a:cxnSpLocks/>
          </p:cNvCxnSpPr>
          <p:nvPr/>
        </p:nvCxnSpPr>
        <p:spPr bwMode="auto">
          <a:xfrm>
            <a:off x="1808122" y="55350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50E7A775-9AC8-48F0-9BDB-0CD7F165F976}"/>
              </a:ext>
            </a:extLst>
          </p:cNvPr>
          <p:cNvCxnSpPr>
            <a:cxnSpLocks/>
          </p:cNvCxnSpPr>
          <p:nvPr/>
        </p:nvCxnSpPr>
        <p:spPr bwMode="auto">
          <a:xfrm>
            <a:off x="2375188" y="55350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FF7B03A8-8489-462C-B9C4-AA913EBE4F5A}"/>
              </a:ext>
            </a:extLst>
          </p:cNvPr>
          <p:cNvCxnSpPr>
            <a:cxnSpLocks/>
          </p:cNvCxnSpPr>
          <p:nvPr/>
        </p:nvCxnSpPr>
        <p:spPr bwMode="auto">
          <a:xfrm>
            <a:off x="2942254" y="55350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E3033A9E-5B75-4786-99A6-47729CBC89C7}"/>
              </a:ext>
            </a:extLst>
          </p:cNvPr>
          <p:cNvCxnSpPr>
            <a:cxnSpLocks/>
          </p:cNvCxnSpPr>
          <p:nvPr/>
        </p:nvCxnSpPr>
        <p:spPr bwMode="auto">
          <a:xfrm>
            <a:off x="3509320" y="55350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0577C468-56B5-4B56-8043-76F751AE9519}"/>
              </a:ext>
            </a:extLst>
          </p:cNvPr>
          <p:cNvCxnSpPr>
            <a:cxnSpLocks/>
          </p:cNvCxnSpPr>
          <p:nvPr/>
        </p:nvCxnSpPr>
        <p:spPr bwMode="auto">
          <a:xfrm>
            <a:off x="4076386" y="55350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CF5BE2D5-5668-4E8A-9330-EFECF83D2F16}"/>
              </a:ext>
            </a:extLst>
          </p:cNvPr>
          <p:cNvCxnSpPr>
            <a:cxnSpLocks/>
          </p:cNvCxnSpPr>
          <p:nvPr/>
        </p:nvCxnSpPr>
        <p:spPr bwMode="auto">
          <a:xfrm>
            <a:off x="4643452" y="55350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B3B91B61-F18F-4353-9EE2-14B975EE3FB4}"/>
              </a:ext>
            </a:extLst>
          </p:cNvPr>
          <p:cNvCxnSpPr>
            <a:cxnSpLocks/>
          </p:cNvCxnSpPr>
          <p:nvPr/>
        </p:nvCxnSpPr>
        <p:spPr bwMode="auto">
          <a:xfrm>
            <a:off x="5210518" y="55350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FC0F8B04-B337-46F0-8776-7189FA5D5C9C}"/>
              </a:ext>
            </a:extLst>
          </p:cNvPr>
          <p:cNvCxnSpPr>
            <a:cxnSpLocks/>
          </p:cNvCxnSpPr>
          <p:nvPr/>
        </p:nvCxnSpPr>
        <p:spPr bwMode="auto">
          <a:xfrm>
            <a:off x="5777583" y="5535038"/>
            <a:ext cx="0" cy="64008"/>
          </a:xfrm>
          <a:prstGeom prst="line">
            <a:avLst/>
          </a:prstGeom>
          <a:noFill/>
          <a:ln w="28575" cap="flat" cmpd="sng" algn="ctr">
            <a:solidFill>
              <a:schemeClr val="bg1"/>
            </a:solidFill>
            <a:prstDash val="solid"/>
            <a:round/>
            <a:headEnd type="none" w="med" len="med"/>
            <a:tailEnd type="none" w="med" len="med"/>
          </a:ln>
          <a:effectLst/>
        </p:spPr>
      </p:cxnSp>
      <p:sp>
        <p:nvSpPr>
          <p:cNvPr id="45" name="TextBox 44">
            <a:extLst>
              <a:ext uri="{FF2B5EF4-FFF2-40B4-BE49-F238E27FC236}">
                <a16:creationId xmlns:a16="http://schemas.microsoft.com/office/drawing/2014/main" id="{DF6D2F88-B13F-4033-9487-4733284B6869}"/>
              </a:ext>
            </a:extLst>
          </p:cNvPr>
          <p:cNvSpPr txBox="1"/>
          <p:nvPr/>
        </p:nvSpPr>
        <p:spPr bwMode="auto">
          <a:xfrm>
            <a:off x="5330173" y="5543580"/>
            <a:ext cx="9097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2017</a:t>
            </a:r>
          </a:p>
        </p:txBody>
      </p:sp>
      <p:sp>
        <p:nvSpPr>
          <p:cNvPr id="47" name="TextBox 46">
            <a:extLst>
              <a:ext uri="{FF2B5EF4-FFF2-40B4-BE49-F238E27FC236}">
                <a16:creationId xmlns:a16="http://schemas.microsoft.com/office/drawing/2014/main" id="{DA5EB875-9369-4721-BFE7-790ADC81EEE2}"/>
              </a:ext>
            </a:extLst>
          </p:cNvPr>
          <p:cNvSpPr txBox="1"/>
          <p:nvPr/>
        </p:nvSpPr>
        <p:spPr bwMode="auto">
          <a:xfrm>
            <a:off x="783677" y="5543580"/>
            <a:ext cx="9097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2009</a:t>
            </a:r>
          </a:p>
        </p:txBody>
      </p:sp>
      <p:sp>
        <p:nvSpPr>
          <p:cNvPr id="49" name="TextBox 48">
            <a:extLst>
              <a:ext uri="{FF2B5EF4-FFF2-40B4-BE49-F238E27FC236}">
                <a16:creationId xmlns:a16="http://schemas.microsoft.com/office/drawing/2014/main" id="{F8996CC9-1865-4819-8565-7890155B22A2}"/>
              </a:ext>
            </a:extLst>
          </p:cNvPr>
          <p:cNvSpPr txBox="1"/>
          <p:nvPr/>
        </p:nvSpPr>
        <p:spPr bwMode="auto">
          <a:xfrm>
            <a:off x="1351989" y="5543580"/>
            <a:ext cx="9097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2010</a:t>
            </a:r>
          </a:p>
        </p:txBody>
      </p:sp>
      <p:sp>
        <p:nvSpPr>
          <p:cNvPr id="51" name="TextBox 50">
            <a:extLst>
              <a:ext uri="{FF2B5EF4-FFF2-40B4-BE49-F238E27FC236}">
                <a16:creationId xmlns:a16="http://schemas.microsoft.com/office/drawing/2014/main" id="{AC439CC2-E119-42C9-BAF0-D524B06A7853}"/>
              </a:ext>
            </a:extLst>
          </p:cNvPr>
          <p:cNvSpPr txBox="1"/>
          <p:nvPr/>
        </p:nvSpPr>
        <p:spPr bwMode="auto">
          <a:xfrm>
            <a:off x="1920301" y="5543580"/>
            <a:ext cx="9097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2011</a:t>
            </a:r>
          </a:p>
        </p:txBody>
      </p:sp>
      <p:sp>
        <p:nvSpPr>
          <p:cNvPr id="53" name="TextBox 52">
            <a:extLst>
              <a:ext uri="{FF2B5EF4-FFF2-40B4-BE49-F238E27FC236}">
                <a16:creationId xmlns:a16="http://schemas.microsoft.com/office/drawing/2014/main" id="{F48B07BC-7578-44C5-A525-0582C9D55B54}"/>
              </a:ext>
            </a:extLst>
          </p:cNvPr>
          <p:cNvSpPr txBox="1"/>
          <p:nvPr/>
        </p:nvSpPr>
        <p:spPr bwMode="auto">
          <a:xfrm>
            <a:off x="2488613" y="5543580"/>
            <a:ext cx="9097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2012</a:t>
            </a:r>
          </a:p>
        </p:txBody>
      </p:sp>
      <p:sp>
        <p:nvSpPr>
          <p:cNvPr id="55" name="TextBox 54">
            <a:extLst>
              <a:ext uri="{FF2B5EF4-FFF2-40B4-BE49-F238E27FC236}">
                <a16:creationId xmlns:a16="http://schemas.microsoft.com/office/drawing/2014/main" id="{025DC861-230F-430C-9F03-A413FACC746C}"/>
              </a:ext>
            </a:extLst>
          </p:cNvPr>
          <p:cNvSpPr txBox="1"/>
          <p:nvPr/>
        </p:nvSpPr>
        <p:spPr bwMode="auto">
          <a:xfrm>
            <a:off x="3056925" y="5543580"/>
            <a:ext cx="9097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2013</a:t>
            </a:r>
          </a:p>
        </p:txBody>
      </p:sp>
      <p:sp>
        <p:nvSpPr>
          <p:cNvPr id="57" name="TextBox 56">
            <a:extLst>
              <a:ext uri="{FF2B5EF4-FFF2-40B4-BE49-F238E27FC236}">
                <a16:creationId xmlns:a16="http://schemas.microsoft.com/office/drawing/2014/main" id="{FD7F05F3-FF47-44FB-BDAC-323C5079F990}"/>
              </a:ext>
            </a:extLst>
          </p:cNvPr>
          <p:cNvSpPr txBox="1"/>
          <p:nvPr/>
        </p:nvSpPr>
        <p:spPr bwMode="auto">
          <a:xfrm>
            <a:off x="3625237" y="5543580"/>
            <a:ext cx="9097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2014</a:t>
            </a:r>
          </a:p>
        </p:txBody>
      </p:sp>
      <p:sp>
        <p:nvSpPr>
          <p:cNvPr id="59" name="TextBox 58">
            <a:extLst>
              <a:ext uri="{FF2B5EF4-FFF2-40B4-BE49-F238E27FC236}">
                <a16:creationId xmlns:a16="http://schemas.microsoft.com/office/drawing/2014/main" id="{6853A588-0D1D-4CAC-B6C9-5BE40FD5A9A4}"/>
              </a:ext>
            </a:extLst>
          </p:cNvPr>
          <p:cNvSpPr txBox="1"/>
          <p:nvPr/>
        </p:nvSpPr>
        <p:spPr bwMode="auto">
          <a:xfrm>
            <a:off x="4193549" y="5543580"/>
            <a:ext cx="9097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2015</a:t>
            </a:r>
          </a:p>
        </p:txBody>
      </p:sp>
      <p:sp>
        <p:nvSpPr>
          <p:cNvPr id="61" name="TextBox 60">
            <a:extLst>
              <a:ext uri="{FF2B5EF4-FFF2-40B4-BE49-F238E27FC236}">
                <a16:creationId xmlns:a16="http://schemas.microsoft.com/office/drawing/2014/main" id="{575CA495-ED49-4651-ADFB-70D3424BB51B}"/>
              </a:ext>
            </a:extLst>
          </p:cNvPr>
          <p:cNvSpPr txBox="1"/>
          <p:nvPr/>
        </p:nvSpPr>
        <p:spPr bwMode="auto">
          <a:xfrm>
            <a:off x="4761861" y="5543580"/>
            <a:ext cx="9097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2016</a:t>
            </a:r>
          </a:p>
        </p:txBody>
      </p:sp>
      <p:sp>
        <p:nvSpPr>
          <p:cNvPr id="63" name="TextBox 62">
            <a:extLst>
              <a:ext uri="{FF2B5EF4-FFF2-40B4-BE49-F238E27FC236}">
                <a16:creationId xmlns:a16="http://schemas.microsoft.com/office/drawing/2014/main" id="{F3FEFEE9-ED01-446F-88A3-F7A0FBCC43F6}"/>
              </a:ext>
            </a:extLst>
          </p:cNvPr>
          <p:cNvSpPr txBox="1"/>
          <p:nvPr/>
        </p:nvSpPr>
        <p:spPr bwMode="auto">
          <a:xfrm>
            <a:off x="783677" y="2474038"/>
            <a:ext cx="443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65" name="TextBox 64">
            <a:extLst>
              <a:ext uri="{FF2B5EF4-FFF2-40B4-BE49-F238E27FC236}">
                <a16:creationId xmlns:a16="http://schemas.microsoft.com/office/drawing/2014/main" id="{97815B81-C076-42D6-BCA2-DE5E7B6C3BD8}"/>
              </a:ext>
            </a:extLst>
          </p:cNvPr>
          <p:cNvSpPr txBox="1"/>
          <p:nvPr/>
        </p:nvSpPr>
        <p:spPr bwMode="auto">
          <a:xfrm>
            <a:off x="783677" y="2833227"/>
            <a:ext cx="443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7</a:t>
            </a:r>
          </a:p>
        </p:txBody>
      </p:sp>
      <p:sp>
        <p:nvSpPr>
          <p:cNvPr id="67" name="TextBox 66">
            <a:extLst>
              <a:ext uri="{FF2B5EF4-FFF2-40B4-BE49-F238E27FC236}">
                <a16:creationId xmlns:a16="http://schemas.microsoft.com/office/drawing/2014/main" id="{2F5EB924-FD36-40E6-95CD-49DB5946C719}"/>
              </a:ext>
            </a:extLst>
          </p:cNvPr>
          <p:cNvSpPr txBox="1"/>
          <p:nvPr/>
        </p:nvSpPr>
        <p:spPr bwMode="auto">
          <a:xfrm>
            <a:off x="783677" y="3192416"/>
            <a:ext cx="443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69" name="TextBox 68">
            <a:extLst>
              <a:ext uri="{FF2B5EF4-FFF2-40B4-BE49-F238E27FC236}">
                <a16:creationId xmlns:a16="http://schemas.microsoft.com/office/drawing/2014/main" id="{E85A2C18-D9E4-4318-8D12-67705F4CC13E}"/>
              </a:ext>
            </a:extLst>
          </p:cNvPr>
          <p:cNvSpPr txBox="1"/>
          <p:nvPr/>
        </p:nvSpPr>
        <p:spPr bwMode="auto">
          <a:xfrm>
            <a:off x="783677" y="3551605"/>
            <a:ext cx="443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71" name="TextBox 70">
            <a:extLst>
              <a:ext uri="{FF2B5EF4-FFF2-40B4-BE49-F238E27FC236}">
                <a16:creationId xmlns:a16="http://schemas.microsoft.com/office/drawing/2014/main" id="{B8E6F5DC-D39C-4A33-BBBC-8C23A546FBF4}"/>
              </a:ext>
            </a:extLst>
          </p:cNvPr>
          <p:cNvSpPr txBox="1"/>
          <p:nvPr/>
        </p:nvSpPr>
        <p:spPr bwMode="auto">
          <a:xfrm>
            <a:off x="783677" y="3910794"/>
            <a:ext cx="443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73" name="TextBox 72">
            <a:extLst>
              <a:ext uri="{FF2B5EF4-FFF2-40B4-BE49-F238E27FC236}">
                <a16:creationId xmlns:a16="http://schemas.microsoft.com/office/drawing/2014/main" id="{0FF88939-6CFB-4C64-93AA-28A122E49BC8}"/>
              </a:ext>
            </a:extLst>
          </p:cNvPr>
          <p:cNvSpPr txBox="1"/>
          <p:nvPr/>
        </p:nvSpPr>
        <p:spPr bwMode="auto">
          <a:xfrm>
            <a:off x="783677" y="4269983"/>
            <a:ext cx="443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75" name="TextBox 74">
            <a:extLst>
              <a:ext uri="{FF2B5EF4-FFF2-40B4-BE49-F238E27FC236}">
                <a16:creationId xmlns:a16="http://schemas.microsoft.com/office/drawing/2014/main" id="{70B10C27-4206-48F2-A325-7073D326F0C2}"/>
              </a:ext>
            </a:extLst>
          </p:cNvPr>
          <p:cNvSpPr txBox="1"/>
          <p:nvPr/>
        </p:nvSpPr>
        <p:spPr bwMode="auto">
          <a:xfrm>
            <a:off x="783677" y="4629172"/>
            <a:ext cx="443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77" name="TextBox 76">
            <a:extLst>
              <a:ext uri="{FF2B5EF4-FFF2-40B4-BE49-F238E27FC236}">
                <a16:creationId xmlns:a16="http://schemas.microsoft.com/office/drawing/2014/main" id="{D008F3A2-D141-45D1-AE12-C6EFDEC79A61}"/>
              </a:ext>
            </a:extLst>
          </p:cNvPr>
          <p:cNvSpPr txBox="1"/>
          <p:nvPr/>
        </p:nvSpPr>
        <p:spPr bwMode="auto">
          <a:xfrm>
            <a:off x="783677" y="4988361"/>
            <a:ext cx="443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79" name="TextBox 78">
            <a:extLst>
              <a:ext uri="{FF2B5EF4-FFF2-40B4-BE49-F238E27FC236}">
                <a16:creationId xmlns:a16="http://schemas.microsoft.com/office/drawing/2014/main" id="{CEEE9B59-ACAF-4D99-840D-8203E8AC1712}"/>
              </a:ext>
            </a:extLst>
          </p:cNvPr>
          <p:cNvSpPr txBox="1"/>
          <p:nvPr/>
        </p:nvSpPr>
        <p:spPr bwMode="auto">
          <a:xfrm>
            <a:off x="783677" y="5347548"/>
            <a:ext cx="443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nvGrpSpPr>
          <p:cNvPr id="87" name="Group 86">
            <a:extLst>
              <a:ext uri="{FF2B5EF4-FFF2-40B4-BE49-F238E27FC236}">
                <a16:creationId xmlns:a16="http://schemas.microsoft.com/office/drawing/2014/main" id="{DB81AA42-C624-4304-915A-52BC55D017AE}"/>
              </a:ext>
            </a:extLst>
          </p:cNvPr>
          <p:cNvGrpSpPr/>
          <p:nvPr/>
        </p:nvGrpSpPr>
        <p:grpSpPr>
          <a:xfrm>
            <a:off x="1552478" y="2764098"/>
            <a:ext cx="2420292" cy="1200329"/>
            <a:chOff x="1552478" y="2764098"/>
            <a:chExt cx="2420292" cy="1200329"/>
          </a:xfrm>
        </p:grpSpPr>
        <p:sp>
          <p:nvSpPr>
            <p:cNvPr id="81" name="TextBox 80">
              <a:extLst>
                <a:ext uri="{FF2B5EF4-FFF2-40B4-BE49-F238E27FC236}">
                  <a16:creationId xmlns:a16="http://schemas.microsoft.com/office/drawing/2014/main" id="{36E016B9-7D27-486A-937A-D32DE42438FC}"/>
                </a:ext>
              </a:extLst>
            </p:cNvPr>
            <p:cNvSpPr txBox="1"/>
            <p:nvPr/>
          </p:nvSpPr>
          <p:spPr bwMode="auto">
            <a:xfrm>
              <a:off x="1899161" y="2764098"/>
              <a:ext cx="207360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Non-Hispanic White</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Non-Hispanic Black</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Hispanic</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Asian</a:t>
              </a:r>
            </a:p>
          </p:txBody>
        </p:sp>
        <p:cxnSp>
          <p:nvCxnSpPr>
            <p:cNvPr id="83" name="Straight Connector 82">
              <a:extLst>
                <a:ext uri="{FF2B5EF4-FFF2-40B4-BE49-F238E27FC236}">
                  <a16:creationId xmlns:a16="http://schemas.microsoft.com/office/drawing/2014/main" id="{90A45D8B-A977-4A02-9C94-0E24819DE21A}"/>
                </a:ext>
              </a:extLst>
            </p:cNvPr>
            <p:cNvCxnSpPr>
              <a:cxnSpLocks/>
            </p:cNvCxnSpPr>
            <p:nvPr/>
          </p:nvCxnSpPr>
          <p:spPr bwMode="auto">
            <a:xfrm flipH="1">
              <a:off x="1552478" y="2949765"/>
              <a:ext cx="367823" cy="0"/>
            </a:xfrm>
            <a:prstGeom prst="line">
              <a:avLst/>
            </a:prstGeom>
            <a:noFill/>
            <a:ln w="28575" cap="flat" cmpd="sng" algn="ctr">
              <a:solidFill>
                <a:schemeClr val="accent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BC54D6CD-76DE-43DC-BD4B-BF8C4A5DA21B}"/>
                </a:ext>
              </a:extLst>
            </p:cNvPr>
            <p:cNvCxnSpPr>
              <a:cxnSpLocks/>
            </p:cNvCxnSpPr>
            <p:nvPr/>
          </p:nvCxnSpPr>
          <p:spPr bwMode="auto">
            <a:xfrm flipH="1">
              <a:off x="1552478" y="3223707"/>
              <a:ext cx="367823" cy="0"/>
            </a:xfrm>
            <a:prstGeom prst="line">
              <a:avLst/>
            </a:prstGeom>
            <a:noFill/>
            <a:ln w="28575" cap="flat" cmpd="sng" algn="ctr">
              <a:solidFill>
                <a:schemeClr val="accent3"/>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0B962CDB-67A9-46E7-8E70-9A69BE36C795}"/>
                </a:ext>
              </a:extLst>
            </p:cNvPr>
            <p:cNvCxnSpPr>
              <a:cxnSpLocks/>
            </p:cNvCxnSpPr>
            <p:nvPr/>
          </p:nvCxnSpPr>
          <p:spPr bwMode="auto">
            <a:xfrm flipH="1">
              <a:off x="1552478" y="3497649"/>
              <a:ext cx="367823" cy="0"/>
            </a:xfrm>
            <a:prstGeom prst="line">
              <a:avLst/>
            </a:prstGeom>
            <a:noFill/>
            <a:ln w="28575" cap="flat" cmpd="sng" algn="ctr">
              <a:solidFill>
                <a:schemeClr val="accent4"/>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4216FCD2-4B9D-46E7-A686-66EE4AD46BCE}"/>
                </a:ext>
              </a:extLst>
            </p:cNvPr>
            <p:cNvCxnSpPr>
              <a:cxnSpLocks/>
            </p:cNvCxnSpPr>
            <p:nvPr/>
          </p:nvCxnSpPr>
          <p:spPr bwMode="auto">
            <a:xfrm flipH="1">
              <a:off x="1552478" y="3771590"/>
              <a:ext cx="367823" cy="0"/>
            </a:xfrm>
            <a:prstGeom prst="line">
              <a:avLst/>
            </a:prstGeom>
            <a:noFill/>
            <a:ln w="28575" cap="flat" cmpd="sng" algn="ctr">
              <a:solidFill>
                <a:schemeClr val="accent5"/>
              </a:solidFill>
              <a:prstDash val="solid"/>
              <a:round/>
              <a:headEnd type="none" w="med" len="med"/>
              <a:tailEnd type="none" w="med" len="med"/>
            </a:ln>
            <a:effectLst/>
          </p:spPr>
        </p:cxnSp>
      </p:grpSp>
      <p:sp>
        <p:nvSpPr>
          <p:cNvPr id="88" name="Freeform: Shape 87">
            <a:extLst>
              <a:ext uri="{FF2B5EF4-FFF2-40B4-BE49-F238E27FC236}">
                <a16:creationId xmlns:a16="http://schemas.microsoft.com/office/drawing/2014/main" id="{EC5937A6-3F66-4867-B7DB-4E134FB09BD2}"/>
              </a:ext>
            </a:extLst>
          </p:cNvPr>
          <p:cNvSpPr/>
          <p:nvPr/>
        </p:nvSpPr>
        <p:spPr bwMode="auto">
          <a:xfrm>
            <a:off x="1266825" y="2909888"/>
            <a:ext cx="4591050" cy="1776412"/>
          </a:xfrm>
          <a:custGeom>
            <a:avLst/>
            <a:gdLst>
              <a:gd name="connsiteX0" fmla="*/ 0 w 4591050"/>
              <a:gd name="connsiteY0" fmla="*/ 1776412 h 1776412"/>
              <a:gd name="connsiteX1" fmla="*/ 576263 w 4591050"/>
              <a:gd name="connsiteY1" fmla="*/ 1633537 h 1776412"/>
              <a:gd name="connsiteX2" fmla="*/ 1166813 w 4591050"/>
              <a:gd name="connsiteY2" fmla="*/ 1595437 h 1776412"/>
              <a:gd name="connsiteX3" fmla="*/ 1738313 w 4591050"/>
              <a:gd name="connsiteY3" fmla="*/ 1400175 h 1776412"/>
              <a:gd name="connsiteX4" fmla="*/ 2295525 w 4591050"/>
              <a:gd name="connsiteY4" fmla="*/ 1157287 h 1776412"/>
              <a:gd name="connsiteX5" fmla="*/ 2871788 w 4591050"/>
              <a:gd name="connsiteY5" fmla="*/ 862012 h 1776412"/>
              <a:gd name="connsiteX6" fmla="*/ 3443288 w 4591050"/>
              <a:gd name="connsiteY6" fmla="*/ 542925 h 1776412"/>
              <a:gd name="connsiteX7" fmla="*/ 4014788 w 4591050"/>
              <a:gd name="connsiteY7" fmla="*/ 295275 h 1776412"/>
              <a:gd name="connsiteX8" fmla="*/ 4591050 w 4591050"/>
              <a:gd name="connsiteY8" fmla="*/ 0 h 1776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1050" h="1776412">
                <a:moveTo>
                  <a:pt x="0" y="1776412"/>
                </a:moveTo>
                <a:lnTo>
                  <a:pt x="576263" y="1633537"/>
                </a:lnTo>
                <a:lnTo>
                  <a:pt x="1166813" y="1595437"/>
                </a:lnTo>
                <a:lnTo>
                  <a:pt x="1738313" y="1400175"/>
                </a:lnTo>
                <a:lnTo>
                  <a:pt x="2295525" y="1157287"/>
                </a:lnTo>
                <a:lnTo>
                  <a:pt x="2871788" y="862012"/>
                </a:lnTo>
                <a:lnTo>
                  <a:pt x="3443288" y="542925"/>
                </a:lnTo>
                <a:lnTo>
                  <a:pt x="4014788" y="295275"/>
                </a:lnTo>
                <a:lnTo>
                  <a:pt x="4591050" y="0"/>
                </a:lnTo>
              </a:path>
            </a:pathLst>
          </a:custGeom>
          <a:noFill/>
          <a:ln w="28575">
            <a:solidFill>
              <a:schemeClr val="accent1"/>
            </a:solidFill>
            <a:miter lim="800000"/>
            <a:headEnd/>
            <a:tailEnd/>
          </a:ln>
        </p:spPr>
        <p:txBody>
          <a:bodyPr rtlCol="0" anchor="ctr"/>
          <a:lstStyle/>
          <a:p>
            <a:pPr algn="ctr"/>
            <a:endParaRPr lang="en-US" dirty="0"/>
          </a:p>
        </p:txBody>
      </p:sp>
      <p:sp>
        <p:nvSpPr>
          <p:cNvPr id="89" name="Freeform: Shape 88">
            <a:extLst>
              <a:ext uri="{FF2B5EF4-FFF2-40B4-BE49-F238E27FC236}">
                <a16:creationId xmlns:a16="http://schemas.microsoft.com/office/drawing/2014/main" id="{3BCCF6CC-A893-434B-AA28-5D27F10A09BB}"/>
              </a:ext>
            </a:extLst>
          </p:cNvPr>
          <p:cNvSpPr/>
          <p:nvPr/>
        </p:nvSpPr>
        <p:spPr bwMode="auto">
          <a:xfrm>
            <a:off x="1276350" y="4995863"/>
            <a:ext cx="4010025" cy="147637"/>
          </a:xfrm>
          <a:custGeom>
            <a:avLst/>
            <a:gdLst>
              <a:gd name="connsiteX0" fmla="*/ 0 w 4010025"/>
              <a:gd name="connsiteY0" fmla="*/ 104775 h 147637"/>
              <a:gd name="connsiteX1" fmla="*/ 561975 w 4010025"/>
              <a:gd name="connsiteY1" fmla="*/ 85725 h 147637"/>
              <a:gd name="connsiteX2" fmla="*/ 1147763 w 4010025"/>
              <a:gd name="connsiteY2" fmla="*/ 114300 h 147637"/>
              <a:gd name="connsiteX3" fmla="*/ 1714500 w 4010025"/>
              <a:gd name="connsiteY3" fmla="*/ 4762 h 147637"/>
              <a:gd name="connsiteX4" fmla="*/ 2295525 w 4010025"/>
              <a:gd name="connsiteY4" fmla="*/ 0 h 147637"/>
              <a:gd name="connsiteX5" fmla="*/ 2852738 w 4010025"/>
              <a:gd name="connsiteY5" fmla="*/ 42862 h 147637"/>
              <a:gd name="connsiteX6" fmla="*/ 3424238 w 4010025"/>
              <a:gd name="connsiteY6" fmla="*/ 147637 h 147637"/>
              <a:gd name="connsiteX7" fmla="*/ 4010025 w 4010025"/>
              <a:gd name="connsiteY7" fmla="*/ 42862 h 147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010025" h="147637">
                <a:moveTo>
                  <a:pt x="0" y="104775"/>
                </a:moveTo>
                <a:lnTo>
                  <a:pt x="561975" y="85725"/>
                </a:lnTo>
                <a:lnTo>
                  <a:pt x="1147763" y="114300"/>
                </a:lnTo>
                <a:lnTo>
                  <a:pt x="1714500" y="4762"/>
                </a:lnTo>
                <a:lnTo>
                  <a:pt x="2295525" y="0"/>
                </a:lnTo>
                <a:lnTo>
                  <a:pt x="2852738" y="42862"/>
                </a:lnTo>
                <a:lnTo>
                  <a:pt x="3424238" y="147637"/>
                </a:lnTo>
                <a:lnTo>
                  <a:pt x="4010025" y="42862"/>
                </a:lnTo>
              </a:path>
            </a:pathLst>
          </a:custGeom>
          <a:noFill/>
          <a:ln w="28575">
            <a:solidFill>
              <a:schemeClr val="accent3"/>
            </a:solidFill>
            <a:miter lim="800000"/>
            <a:headEnd/>
            <a:tailEnd/>
          </a:ln>
        </p:spPr>
        <p:txBody>
          <a:bodyPr rtlCol="0" anchor="ctr"/>
          <a:lstStyle/>
          <a:p>
            <a:pPr algn="ctr"/>
            <a:endParaRPr lang="en-US" dirty="0"/>
          </a:p>
        </p:txBody>
      </p:sp>
      <p:sp>
        <p:nvSpPr>
          <p:cNvPr id="91" name="Freeform: Shape 90">
            <a:extLst>
              <a:ext uri="{FF2B5EF4-FFF2-40B4-BE49-F238E27FC236}">
                <a16:creationId xmlns:a16="http://schemas.microsoft.com/office/drawing/2014/main" id="{54F929DE-CCD6-430C-99D8-B271655D1B15}"/>
              </a:ext>
            </a:extLst>
          </p:cNvPr>
          <p:cNvSpPr/>
          <p:nvPr/>
        </p:nvSpPr>
        <p:spPr bwMode="auto">
          <a:xfrm>
            <a:off x="4133850" y="5214938"/>
            <a:ext cx="1714500" cy="85725"/>
          </a:xfrm>
          <a:custGeom>
            <a:avLst/>
            <a:gdLst>
              <a:gd name="connsiteX0" fmla="*/ 0 w 1714500"/>
              <a:gd name="connsiteY0" fmla="*/ 47625 h 85725"/>
              <a:gd name="connsiteX1" fmla="*/ 576263 w 1714500"/>
              <a:gd name="connsiteY1" fmla="*/ 47625 h 85725"/>
              <a:gd name="connsiteX2" fmla="*/ 1143000 w 1714500"/>
              <a:gd name="connsiteY2" fmla="*/ 85725 h 85725"/>
              <a:gd name="connsiteX3" fmla="*/ 1714500 w 1714500"/>
              <a:gd name="connsiteY3" fmla="*/ 0 h 85725"/>
            </a:gdLst>
            <a:ahLst/>
            <a:cxnLst>
              <a:cxn ang="0">
                <a:pos x="connsiteX0" y="connsiteY0"/>
              </a:cxn>
              <a:cxn ang="0">
                <a:pos x="connsiteX1" y="connsiteY1"/>
              </a:cxn>
              <a:cxn ang="0">
                <a:pos x="connsiteX2" y="connsiteY2"/>
              </a:cxn>
              <a:cxn ang="0">
                <a:pos x="connsiteX3" y="connsiteY3"/>
              </a:cxn>
            </a:cxnLst>
            <a:rect l="l" t="t" r="r" b="b"/>
            <a:pathLst>
              <a:path w="1714500" h="85725">
                <a:moveTo>
                  <a:pt x="0" y="47625"/>
                </a:moveTo>
                <a:lnTo>
                  <a:pt x="576263" y="47625"/>
                </a:lnTo>
                <a:lnTo>
                  <a:pt x="1143000" y="85725"/>
                </a:lnTo>
                <a:lnTo>
                  <a:pt x="1714500" y="0"/>
                </a:lnTo>
              </a:path>
            </a:pathLst>
          </a:custGeom>
          <a:noFill/>
          <a:ln w="28575">
            <a:solidFill>
              <a:schemeClr val="accent5"/>
            </a:solidFill>
            <a:miter lim="800000"/>
            <a:headEnd/>
            <a:tailEnd/>
          </a:ln>
        </p:spPr>
        <p:txBody>
          <a:bodyPr rtlCol="0" anchor="ctr"/>
          <a:lstStyle/>
          <a:p>
            <a:pPr algn="ctr"/>
            <a:endParaRPr lang="en-US" dirty="0"/>
          </a:p>
        </p:txBody>
      </p:sp>
      <p:sp>
        <p:nvSpPr>
          <p:cNvPr id="92" name="Rectangle 91">
            <a:extLst>
              <a:ext uri="{FF2B5EF4-FFF2-40B4-BE49-F238E27FC236}">
                <a16:creationId xmlns:a16="http://schemas.microsoft.com/office/drawing/2014/main" id="{86672C09-D099-4F05-9A43-302C74802626}"/>
              </a:ext>
            </a:extLst>
          </p:cNvPr>
          <p:cNvSpPr/>
          <p:nvPr/>
        </p:nvSpPr>
        <p:spPr bwMode="auto">
          <a:xfrm>
            <a:off x="1251236" y="4646153"/>
            <a:ext cx="63566" cy="63566"/>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3E2F4C5C-1C34-48F2-B595-9934C5A7D89A}"/>
              </a:ext>
            </a:extLst>
          </p:cNvPr>
          <p:cNvSpPr/>
          <p:nvPr/>
        </p:nvSpPr>
        <p:spPr bwMode="auto">
          <a:xfrm>
            <a:off x="1808783" y="4499803"/>
            <a:ext cx="63566" cy="63566"/>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Rectangle 95">
            <a:extLst>
              <a:ext uri="{FF2B5EF4-FFF2-40B4-BE49-F238E27FC236}">
                <a16:creationId xmlns:a16="http://schemas.microsoft.com/office/drawing/2014/main" id="{9690C9B9-D826-4C40-9412-FDADE657F094}"/>
              </a:ext>
            </a:extLst>
          </p:cNvPr>
          <p:cNvSpPr/>
          <p:nvPr/>
        </p:nvSpPr>
        <p:spPr bwMode="auto">
          <a:xfrm>
            <a:off x="2399329" y="4463406"/>
            <a:ext cx="63566" cy="63566"/>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BA0B77F8-4FFC-4188-84EA-CF43FFC594CA}"/>
              </a:ext>
            </a:extLst>
          </p:cNvPr>
          <p:cNvSpPr/>
          <p:nvPr/>
        </p:nvSpPr>
        <p:spPr bwMode="auto">
          <a:xfrm>
            <a:off x="2965119" y="4284498"/>
            <a:ext cx="63566" cy="63566"/>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E0FEB383-79F8-4DC5-ACC4-EC50D6DACFC1}"/>
              </a:ext>
            </a:extLst>
          </p:cNvPr>
          <p:cNvSpPr/>
          <p:nvPr/>
        </p:nvSpPr>
        <p:spPr bwMode="auto">
          <a:xfrm>
            <a:off x="3548374" y="4034738"/>
            <a:ext cx="63566" cy="63566"/>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3667130A-A7C8-4DAB-8BDB-EA7461FA1042}"/>
              </a:ext>
            </a:extLst>
          </p:cNvPr>
          <p:cNvSpPr/>
          <p:nvPr/>
        </p:nvSpPr>
        <p:spPr bwMode="auto">
          <a:xfrm>
            <a:off x="4102067" y="3739807"/>
            <a:ext cx="63566" cy="63566"/>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FBD4CA63-8905-4137-B448-687973B80010}"/>
              </a:ext>
            </a:extLst>
          </p:cNvPr>
          <p:cNvSpPr/>
          <p:nvPr/>
        </p:nvSpPr>
        <p:spPr bwMode="auto">
          <a:xfrm>
            <a:off x="4682764" y="3424139"/>
            <a:ext cx="63566" cy="63566"/>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93539D28-433E-4464-8CF5-BFD8453CC6AD}"/>
              </a:ext>
            </a:extLst>
          </p:cNvPr>
          <p:cNvSpPr/>
          <p:nvPr/>
        </p:nvSpPr>
        <p:spPr bwMode="auto">
          <a:xfrm>
            <a:off x="5254592" y="3162918"/>
            <a:ext cx="63566" cy="63566"/>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Rectangle 107">
            <a:extLst>
              <a:ext uri="{FF2B5EF4-FFF2-40B4-BE49-F238E27FC236}">
                <a16:creationId xmlns:a16="http://schemas.microsoft.com/office/drawing/2014/main" id="{0E24352A-48DE-4443-AD0B-B8DF1A0C6C12}"/>
              </a:ext>
            </a:extLst>
          </p:cNvPr>
          <p:cNvSpPr/>
          <p:nvPr/>
        </p:nvSpPr>
        <p:spPr bwMode="auto">
          <a:xfrm>
            <a:off x="5817548" y="2886199"/>
            <a:ext cx="63566" cy="63566"/>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33" name="Group 132">
            <a:extLst>
              <a:ext uri="{FF2B5EF4-FFF2-40B4-BE49-F238E27FC236}">
                <a16:creationId xmlns:a16="http://schemas.microsoft.com/office/drawing/2014/main" id="{2BFE795F-184D-47EE-BD31-ECA368984BE5}"/>
              </a:ext>
            </a:extLst>
          </p:cNvPr>
          <p:cNvGrpSpPr/>
          <p:nvPr/>
        </p:nvGrpSpPr>
        <p:grpSpPr>
          <a:xfrm>
            <a:off x="1231762" y="4962924"/>
            <a:ext cx="4082652" cy="216381"/>
            <a:chOff x="1231762" y="4962924"/>
            <a:chExt cx="4082652" cy="216381"/>
          </a:xfrm>
        </p:grpSpPr>
        <p:sp>
          <p:nvSpPr>
            <p:cNvPr id="118" name="Rectangle 117">
              <a:extLst>
                <a:ext uri="{FF2B5EF4-FFF2-40B4-BE49-F238E27FC236}">
                  <a16:creationId xmlns:a16="http://schemas.microsoft.com/office/drawing/2014/main" id="{85FE8A8B-9DAC-44C2-8110-DF4A1F0A0404}"/>
                </a:ext>
              </a:extLst>
            </p:cNvPr>
            <p:cNvSpPr/>
            <p:nvPr/>
          </p:nvSpPr>
          <p:spPr bwMode="auto">
            <a:xfrm>
              <a:off x="1231762" y="5065154"/>
              <a:ext cx="63566" cy="63566"/>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 name="Rectangle 119">
              <a:extLst>
                <a:ext uri="{FF2B5EF4-FFF2-40B4-BE49-F238E27FC236}">
                  <a16:creationId xmlns:a16="http://schemas.microsoft.com/office/drawing/2014/main" id="{492F94CC-82EB-42A9-BD35-383138FCCBEA}"/>
                </a:ext>
              </a:extLst>
            </p:cNvPr>
            <p:cNvSpPr/>
            <p:nvPr/>
          </p:nvSpPr>
          <p:spPr bwMode="auto">
            <a:xfrm>
              <a:off x="1808783" y="5039738"/>
              <a:ext cx="63566" cy="63566"/>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 name="Rectangle 121">
              <a:extLst>
                <a:ext uri="{FF2B5EF4-FFF2-40B4-BE49-F238E27FC236}">
                  <a16:creationId xmlns:a16="http://schemas.microsoft.com/office/drawing/2014/main" id="{C7493697-7E05-4E0E-8C2F-DED4C3A8E850}"/>
                </a:ext>
              </a:extLst>
            </p:cNvPr>
            <p:cNvSpPr/>
            <p:nvPr/>
          </p:nvSpPr>
          <p:spPr bwMode="auto">
            <a:xfrm>
              <a:off x="2371908" y="5075922"/>
              <a:ext cx="63566" cy="63566"/>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 name="Rectangle 123">
              <a:extLst>
                <a:ext uri="{FF2B5EF4-FFF2-40B4-BE49-F238E27FC236}">
                  <a16:creationId xmlns:a16="http://schemas.microsoft.com/office/drawing/2014/main" id="{2DBEBE5E-117D-47A5-BEFB-93F683EE86B5}"/>
                </a:ext>
              </a:extLst>
            </p:cNvPr>
            <p:cNvSpPr/>
            <p:nvPr/>
          </p:nvSpPr>
          <p:spPr bwMode="auto">
            <a:xfrm>
              <a:off x="2962045" y="4962924"/>
              <a:ext cx="63566" cy="63566"/>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 name="Rectangle 125">
              <a:extLst>
                <a:ext uri="{FF2B5EF4-FFF2-40B4-BE49-F238E27FC236}">
                  <a16:creationId xmlns:a16="http://schemas.microsoft.com/office/drawing/2014/main" id="{3C94F715-2767-4B1F-8C19-5CCC02558E32}"/>
                </a:ext>
              </a:extLst>
            </p:cNvPr>
            <p:cNvSpPr/>
            <p:nvPr/>
          </p:nvSpPr>
          <p:spPr bwMode="auto">
            <a:xfrm>
              <a:off x="3525039" y="4963437"/>
              <a:ext cx="63566" cy="63566"/>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Rectangle 127">
              <a:extLst>
                <a:ext uri="{FF2B5EF4-FFF2-40B4-BE49-F238E27FC236}">
                  <a16:creationId xmlns:a16="http://schemas.microsoft.com/office/drawing/2014/main" id="{54E6AF56-EE35-4F20-8794-A7FB4A71879F}"/>
                </a:ext>
              </a:extLst>
            </p:cNvPr>
            <p:cNvSpPr/>
            <p:nvPr/>
          </p:nvSpPr>
          <p:spPr bwMode="auto">
            <a:xfrm>
              <a:off x="4102067" y="5002692"/>
              <a:ext cx="63566" cy="63566"/>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Rectangle 129">
              <a:extLst>
                <a:ext uri="{FF2B5EF4-FFF2-40B4-BE49-F238E27FC236}">
                  <a16:creationId xmlns:a16="http://schemas.microsoft.com/office/drawing/2014/main" id="{84FEF766-21DE-4066-BACB-7F864AE24BE2}"/>
                </a:ext>
              </a:extLst>
            </p:cNvPr>
            <p:cNvSpPr/>
            <p:nvPr/>
          </p:nvSpPr>
          <p:spPr bwMode="auto">
            <a:xfrm>
              <a:off x="4666317" y="5115739"/>
              <a:ext cx="63566" cy="63566"/>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Rectangle 131">
              <a:extLst>
                <a:ext uri="{FF2B5EF4-FFF2-40B4-BE49-F238E27FC236}">
                  <a16:creationId xmlns:a16="http://schemas.microsoft.com/office/drawing/2014/main" id="{94413B87-FF57-499F-BD1F-E5FAFDAB0A7B}"/>
                </a:ext>
              </a:extLst>
            </p:cNvPr>
            <p:cNvSpPr/>
            <p:nvPr/>
          </p:nvSpPr>
          <p:spPr bwMode="auto">
            <a:xfrm>
              <a:off x="5250848" y="5002512"/>
              <a:ext cx="63566" cy="63566"/>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43" name="Group 142">
            <a:extLst>
              <a:ext uri="{FF2B5EF4-FFF2-40B4-BE49-F238E27FC236}">
                <a16:creationId xmlns:a16="http://schemas.microsoft.com/office/drawing/2014/main" id="{4C9B5483-0AAE-4841-8BD2-0712BDBA2C05}"/>
              </a:ext>
            </a:extLst>
          </p:cNvPr>
          <p:cNvGrpSpPr/>
          <p:nvPr/>
        </p:nvGrpSpPr>
        <p:grpSpPr>
          <a:xfrm>
            <a:off x="4101650" y="5193087"/>
            <a:ext cx="1777431" cy="127132"/>
            <a:chOff x="4101650" y="5193087"/>
            <a:chExt cx="1777431" cy="127132"/>
          </a:xfrm>
        </p:grpSpPr>
        <p:sp>
          <p:nvSpPr>
            <p:cNvPr id="135" name="Rectangle 134">
              <a:extLst>
                <a:ext uri="{FF2B5EF4-FFF2-40B4-BE49-F238E27FC236}">
                  <a16:creationId xmlns:a16="http://schemas.microsoft.com/office/drawing/2014/main" id="{A7E39EDA-BA59-4739-B886-F0E243CCB429}"/>
                </a:ext>
              </a:extLst>
            </p:cNvPr>
            <p:cNvSpPr/>
            <p:nvPr/>
          </p:nvSpPr>
          <p:spPr bwMode="auto">
            <a:xfrm>
              <a:off x="4666317" y="5226017"/>
              <a:ext cx="63566" cy="63566"/>
            </a:xfrm>
            <a:prstGeom prst="rect">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Rectangle 135">
              <a:extLst>
                <a:ext uri="{FF2B5EF4-FFF2-40B4-BE49-F238E27FC236}">
                  <a16:creationId xmlns:a16="http://schemas.microsoft.com/office/drawing/2014/main" id="{DE794BDF-748A-46EE-9862-6568DE400AA0}"/>
                </a:ext>
              </a:extLst>
            </p:cNvPr>
            <p:cNvSpPr/>
            <p:nvPr/>
          </p:nvSpPr>
          <p:spPr bwMode="auto">
            <a:xfrm>
              <a:off x="4101650" y="5226017"/>
              <a:ext cx="63566" cy="63566"/>
            </a:xfrm>
            <a:prstGeom prst="rect">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Rectangle 137">
              <a:extLst>
                <a:ext uri="{FF2B5EF4-FFF2-40B4-BE49-F238E27FC236}">
                  <a16:creationId xmlns:a16="http://schemas.microsoft.com/office/drawing/2014/main" id="{E779AB6D-5933-4FB8-9F56-442F90EB6100}"/>
                </a:ext>
              </a:extLst>
            </p:cNvPr>
            <p:cNvSpPr/>
            <p:nvPr/>
          </p:nvSpPr>
          <p:spPr bwMode="auto">
            <a:xfrm>
              <a:off x="5250848" y="5256653"/>
              <a:ext cx="63566" cy="63566"/>
            </a:xfrm>
            <a:prstGeom prst="rect">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 name="Rectangle 139">
              <a:extLst>
                <a:ext uri="{FF2B5EF4-FFF2-40B4-BE49-F238E27FC236}">
                  <a16:creationId xmlns:a16="http://schemas.microsoft.com/office/drawing/2014/main" id="{BD8B6776-DE23-4662-A02C-89AB0881B75E}"/>
                </a:ext>
              </a:extLst>
            </p:cNvPr>
            <p:cNvSpPr/>
            <p:nvPr/>
          </p:nvSpPr>
          <p:spPr bwMode="auto">
            <a:xfrm>
              <a:off x="5815515" y="5193087"/>
              <a:ext cx="63566" cy="63566"/>
            </a:xfrm>
            <a:prstGeom prst="rect">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Tree>
    <p:extLst>
      <p:ext uri="{BB962C8B-B14F-4D97-AF65-F5344CB8AC3E}">
        <p14:creationId xmlns:p14="http://schemas.microsoft.com/office/powerpoint/2010/main" val="3359610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E93A6-DBF1-8740-864A-A51982FD3DF7}"/>
              </a:ext>
            </a:extLst>
          </p:cNvPr>
          <p:cNvSpPr>
            <a:spLocks noGrp="1"/>
          </p:cNvSpPr>
          <p:nvPr>
            <p:ph type="title"/>
          </p:nvPr>
        </p:nvSpPr>
        <p:spPr>
          <a:xfrm>
            <a:off x="609759" y="238127"/>
            <a:ext cx="11268312" cy="1103313"/>
          </a:xfrm>
        </p:spPr>
        <p:txBody>
          <a:bodyPr/>
          <a:lstStyle/>
          <a:p>
            <a:r>
              <a:rPr lang="en-US" dirty="0"/>
              <a:t>AASLD/IDSA Guidance: Testing for HCV During Pregnancy</a:t>
            </a:r>
          </a:p>
        </p:txBody>
      </p:sp>
      <p:sp>
        <p:nvSpPr>
          <p:cNvPr id="3" name="Content Placeholder 2">
            <a:extLst>
              <a:ext uri="{FF2B5EF4-FFF2-40B4-BE49-F238E27FC236}">
                <a16:creationId xmlns:a16="http://schemas.microsoft.com/office/drawing/2014/main" id="{56100A69-8A09-EB45-8EBB-504FE7C32D97}"/>
              </a:ext>
            </a:extLst>
          </p:cNvPr>
          <p:cNvSpPr>
            <a:spLocks noGrp="1"/>
          </p:cNvSpPr>
          <p:nvPr>
            <p:ph idx="1"/>
          </p:nvPr>
        </p:nvSpPr>
        <p:spPr>
          <a:xfrm>
            <a:off x="604675" y="1513047"/>
            <a:ext cx="10877529" cy="2263425"/>
          </a:xfrm>
        </p:spPr>
        <p:txBody>
          <a:bodyPr/>
          <a:lstStyle/>
          <a:p>
            <a:r>
              <a:rPr lang="en-US" dirty="0"/>
              <a:t>Previous HCV screening recommendation was based on risk (eg, </a:t>
            </a:r>
            <a:br>
              <a:rPr lang="en-US" dirty="0"/>
            </a:br>
            <a:r>
              <a:rPr lang="en-US" dirty="0"/>
              <a:t>prior blood transfusion, PWID and shared needles, persons with HIV, persons born to mother with HCV)</a:t>
            </a:r>
          </a:p>
          <a:p>
            <a:r>
              <a:rPr lang="en-US" dirty="0"/>
              <a:t>In May 2018, guidance revised to recommend universal testing of pregnant women</a:t>
            </a:r>
          </a:p>
        </p:txBody>
      </p:sp>
      <p:grpSp>
        <p:nvGrpSpPr>
          <p:cNvPr id="6" name="Group 5">
            <a:extLst>
              <a:ext uri="{FF2B5EF4-FFF2-40B4-BE49-F238E27FC236}">
                <a16:creationId xmlns:a16="http://schemas.microsoft.com/office/drawing/2014/main" id="{81FCF362-B8BF-42FE-A998-B5B4A7901342}"/>
              </a:ext>
            </a:extLst>
          </p:cNvPr>
          <p:cNvGrpSpPr>
            <a:grpSpLocks/>
          </p:cNvGrpSpPr>
          <p:nvPr/>
        </p:nvGrpSpPr>
        <p:grpSpPr bwMode="auto">
          <a:xfrm>
            <a:off x="9389569" y="6216652"/>
            <a:ext cx="2488502" cy="447822"/>
            <a:chOff x="9527309" y="3551529"/>
            <a:chExt cx="2488502" cy="448324"/>
          </a:xfrm>
        </p:grpSpPr>
        <p:pic>
          <p:nvPicPr>
            <p:cNvPr id="7" name="Picture 6">
              <a:extLst>
                <a:ext uri="{FF2B5EF4-FFF2-40B4-BE49-F238E27FC236}">
                  <a16:creationId xmlns:a16="http://schemas.microsoft.com/office/drawing/2014/main" id="{066F4BB0-C4EF-4ACF-A182-8BB749E1740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7">
              <a:extLst>
                <a:ext uri="{FF2B5EF4-FFF2-40B4-BE49-F238E27FC236}">
                  <a16:creationId xmlns:a16="http://schemas.microsoft.com/office/drawing/2014/main" id="{7D2A65EB-778A-4031-BC8A-C1727210DB35}"/>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0" name="Text Box 15">
            <a:extLst>
              <a:ext uri="{FF2B5EF4-FFF2-40B4-BE49-F238E27FC236}">
                <a16:creationId xmlns:a16="http://schemas.microsoft.com/office/drawing/2014/main" id="{EF90B64F-75C5-4B3F-8852-B9323B52949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HCV Guidance: Recommendations for Testing, Managing, and Treating Hepatitis C. www.hcvguidelines.org. </a:t>
            </a:r>
          </a:p>
        </p:txBody>
      </p:sp>
      <p:graphicFrame>
        <p:nvGraphicFramePr>
          <p:cNvPr id="11" name="Group 155">
            <a:extLst>
              <a:ext uri="{FF2B5EF4-FFF2-40B4-BE49-F238E27FC236}">
                <a16:creationId xmlns:a16="http://schemas.microsoft.com/office/drawing/2014/main" id="{CF2E1CAF-609D-46FF-A6E6-6EB58A28E2B8}"/>
              </a:ext>
            </a:extLst>
          </p:cNvPr>
          <p:cNvGraphicFramePr>
            <a:graphicFrameLocks/>
          </p:cNvGraphicFramePr>
          <p:nvPr>
            <p:extLst>
              <p:ext uri="{D42A27DB-BD31-4B8C-83A1-F6EECF244321}">
                <p14:modId xmlns:p14="http://schemas.microsoft.com/office/powerpoint/2010/main" val="2351572263"/>
              </p:ext>
            </p:extLst>
          </p:nvPr>
        </p:nvGraphicFramePr>
        <p:xfrm>
          <a:off x="743911" y="3866611"/>
          <a:ext cx="10721807" cy="1494104"/>
        </p:xfrm>
        <a:graphic>
          <a:graphicData uri="http://schemas.openxmlformats.org/drawingml/2006/table">
            <a:tbl>
              <a:tblPr/>
              <a:tblGrid>
                <a:gridCol w="8209836">
                  <a:extLst>
                    <a:ext uri="{9D8B030D-6E8A-4147-A177-3AD203B41FA5}">
                      <a16:colId xmlns:a16="http://schemas.microsoft.com/office/drawing/2014/main" val="20000"/>
                    </a:ext>
                  </a:extLst>
                </a:gridCol>
                <a:gridCol w="2511971">
                  <a:extLst>
                    <a:ext uri="{9D8B030D-6E8A-4147-A177-3AD203B41FA5}">
                      <a16:colId xmlns:a16="http://schemas.microsoft.com/office/drawing/2014/main" val="20003"/>
                    </a:ext>
                  </a:extLst>
                </a:gridCol>
              </a:tblGrid>
              <a:tr h="396478">
                <a:tc grid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Universal HCV Screening in Pregnancy</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tc hMerge="1">
                  <a:txBody>
                    <a:bodyPr/>
                    <a:lstStyle/>
                    <a:p>
                      <a:endParaRPr lang="en-US"/>
                    </a:p>
                  </a:txBody>
                  <a:tcPr/>
                </a:tc>
                <a:extLst>
                  <a:ext uri="{0D108BD9-81ED-4DB2-BD59-A6C34878D82A}">
                    <a16:rowId xmlns:a16="http://schemas.microsoft.com/office/drawing/2014/main" val="10000"/>
                  </a:ext>
                </a:extLst>
              </a:tr>
              <a:tr h="3964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Recommended</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tc>
                  <a:txBody>
                    <a:bodyPr/>
                    <a:lstStyle/>
                    <a:p>
                      <a:pPr algn="ctr"/>
                      <a:r>
                        <a:rPr lang="en-US" sz="2000" b="1" dirty="0">
                          <a:latin typeface="Calibri" panose="020F0502020204030204" pitchFamily="34" charset="0"/>
                          <a:cs typeface="Calibri" panose="020F0502020204030204" pitchFamily="34" charset="0"/>
                        </a:rPr>
                        <a:t>Rating</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extLst>
                  <a:ext uri="{0D108BD9-81ED-4DB2-BD59-A6C34878D82A}">
                    <a16:rowId xmlns:a16="http://schemas.microsoft.com/office/drawing/2014/main" val="3923367827"/>
                  </a:ext>
                </a:extLst>
              </a:tr>
              <a:tr h="3964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As part of prenatal care, all pregnant women should be tested for HCV infection with each pregnancy, ideally at the initial visit</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IIb, C</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737798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2B2B7-7845-0044-858D-9940FE8CD264}"/>
              </a:ext>
            </a:extLst>
          </p:cNvPr>
          <p:cNvSpPr>
            <a:spLocks noGrp="1"/>
          </p:cNvSpPr>
          <p:nvPr>
            <p:ph type="title"/>
          </p:nvPr>
        </p:nvSpPr>
        <p:spPr>
          <a:xfrm>
            <a:off x="609758" y="238127"/>
            <a:ext cx="11131627" cy="1103313"/>
          </a:xfrm>
        </p:spPr>
        <p:txBody>
          <a:bodyPr/>
          <a:lstStyle/>
          <a:p>
            <a:r>
              <a:rPr lang="en-US" dirty="0"/>
              <a:t>New HCV Screening Recommendations From the USPSTF</a:t>
            </a:r>
          </a:p>
        </p:txBody>
      </p:sp>
      <p:sp>
        <p:nvSpPr>
          <p:cNvPr id="17" name="Content Placeholder 16">
            <a:extLst>
              <a:ext uri="{FF2B5EF4-FFF2-40B4-BE49-F238E27FC236}">
                <a16:creationId xmlns:a16="http://schemas.microsoft.com/office/drawing/2014/main" id="{4CCCA93E-B539-4100-8F62-8FE7A1F947E2}"/>
              </a:ext>
            </a:extLst>
          </p:cNvPr>
          <p:cNvSpPr>
            <a:spLocks noGrp="1"/>
          </p:cNvSpPr>
          <p:nvPr>
            <p:ph idx="1"/>
          </p:nvPr>
        </p:nvSpPr>
        <p:spPr/>
        <p:txBody>
          <a:bodyPr/>
          <a:lstStyle/>
          <a:p>
            <a:r>
              <a:rPr lang="en-US" sz="2400" b="1" dirty="0">
                <a:solidFill>
                  <a:schemeClr val="accent3"/>
                </a:solidFill>
              </a:rPr>
              <a:t>USPSTF recommends HCV screening in adults 18-79 yrs of age (grade B)</a:t>
            </a:r>
          </a:p>
          <a:p>
            <a:r>
              <a:rPr lang="en-US" sz="2400" b="1" dirty="0">
                <a:solidFill>
                  <a:schemeClr val="accent3"/>
                </a:solidFill>
              </a:rPr>
              <a:t>To whom does this apply? </a:t>
            </a:r>
            <a:r>
              <a:rPr lang="en-US" sz="2400" dirty="0"/>
              <a:t>All adults, 18-79 yrs of age without known liver disease</a:t>
            </a:r>
          </a:p>
          <a:p>
            <a:r>
              <a:rPr lang="en-US" sz="2400" b="1" dirty="0">
                <a:solidFill>
                  <a:schemeClr val="accent3"/>
                </a:solidFill>
              </a:rPr>
              <a:t>What’s new? </a:t>
            </a:r>
            <a:r>
              <a:rPr lang="en-US" sz="2400" dirty="0"/>
              <a:t>This recommendation expands the population who should be screened</a:t>
            </a:r>
          </a:p>
          <a:p>
            <a:pPr lvl="1"/>
            <a:r>
              <a:rPr lang="en-US" sz="2200" dirty="0"/>
              <a:t>Previously, task force recommended screening adults born between 1945 and 1965 and others at high risk</a:t>
            </a:r>
          </a:p>
          <a:p>
            <a:endParaRPr lang="en-US" dirty="0"/>
          </a:p>
          <a:p>
            <a:endParaRPr lang="en-US" dirty="0"/>
          </a:p>
          <a:p>
            <a:endParaRPr lang="en-US" dirty="0"/>
          </a:p>
          <a:p>
            <a:endParaRPr lang="en-US" dirty="0"/>
          </a:p>
        </p:txBody>
      </p:sp>
      <p:sp>
        <p:nvSpPr>
          <p:cNvPr id="8" name="Rectangle 7">
            <a:extLst>
              <a:ext uri="{FF2B5EF4-FFF2-40B4-BE49-F238E27FC236}">
                <a16:creationId xmlns:a16="http://schemas.microsoft.com/office/drawing/2014/main" id="{4A216B57-9DBF-084C-B863-A27D3419371A}"/>
              </a:ext>
            </a:extLst>
          </p:cNvPr>
          <p:cNvSpPr/>
          <p:nvPr/>
        </p:nvSpPr>
        <p:spPr>
          <a:xfrm>
            <a:off x="743911" y="4205562"/>
            <a:ext cx="10721807" cy="1938992"/>
          </a:xfrm>
          <a:prstGeom prst="rect">
            <a:avLst/>
          </a:prstGeom>
          <a:solidFill>
            <a:schemeClr val="accent2"/>
          </a:solidFill>
        </p:spPr>
        <p:txBody>
          <a:bodyPr wrap="square">
            <a:spAutoFit/>
          </a:bodyPr>
          <a:lstStyle/>
          <a:p>
            <a:pPr algn="ctr"/>
            <a:r>
              <a:rPr lang="en-US" sz="2000" b="0" dirty="0">
                <a:latin typeface="Calibri" panose="020F0502020204030204" pitchFamily="34" charset="0"/>
                <a:cs typeface="Calibri" panose="020F0502020204030204" pitchFamily="34" charset="0"/>
              </a:rPr>
              <a:t>“</a:t>
            </a:r>
            <a:r>
              <a:rPr lang="en-US" sz="2000" dirty="0">
                <a:latin typeface="Calibri" panose="020F0502020204030204" pitchFamily="34" charset="0"/>
                <a:cs typeface="Calibri" panose="020F0502020204030204" pitchFamily="34" charset="0"/>
              </a:rPr>
              <a:t>Pregnant adults should be screened</a:t>
            </a:r>
            <a:r>
              <a:rPr lang="en-US" sz="2000" b="0" dirty="0">
                <a:latin typeface="Calibri" panose="020F0502020204030204" pitchFamily="34" charset="0"/>
                <a:cs typeface="Calibri" panose="020F0502020204030204" pitchFamily="34" charset="0"/>
              </a:rPr>
              <a:t>. HCV prevalence has doubled in women aged 15 to 44 years from 2006 to 2014. From 2011 to 2014, 0.73% of pregnant women tested had an HCV infection, with a 68% increase in the proportion of infants born to HCV-infected mothers. Approximately 1700 infected infants are born annually to 29,000 HCV-infected mothers. Because of the increasing prevalence of HCV in women aged 15 to 44 years and in infants born to HCV-infected mothers, clinicians may want to consider screening pregnant persons younger than 18 years.”</a:t>
            </a:r>
            <a:endParaRPr lang="en-US" sz="2000" b="0" dirty="0">
              <a:effectLst/>
              <a:latin typeface="Calibri" panose="020F0502020204030204" pitchFamily="34" charset="0"/>
              <a:cs typeface="Calibri" panose="020F0502020204030204" pitchFamily="34" charset="0"/>
            </a:endParaRPr>
          </a:p>
        </p:txBody>
      </p:sp>
      <p:grpSp>
        <p:nvGrpSpPr>
          <p:cNvPr id="11" name="Group 10">
            <a:extLst>
              <a:ext uri="{FF2B5EF4-FFF2-40B4-BE49-F238E27FC236}">
                <a16:creationId xmlns:a16="http://schemas.microsoft.com/office/drawing/2014/main" id="{6ADD4EF0-AF6F-47B6-B169-51BD17DA2992}"/>
              </a:ext>
            </a:extLst>
          </p:cNvPr>
          <p:cNvGrpSpPr>
            <a:grpSpLocks/>
          </p:cNvGrpSpPr>
          <p:nvPr/>
        </p:nvGrpSpPr>
        <p:grpSpPr bwMode="auto">
          <a:xfrm>
            <a:off x="9389569" y="6216652"/>
            <a:ext cx="2488502" cy="447822"/>
            <a:chOff x="9527309" y="3551529"/>
            <a:chExt cx="2488502" cy="448324"/>
          </a:xfrm>
        </p:grpSpPr>
        <p:pic>
          <p:nvPicPr>
            <p:cNvPr id="12" name="Picture 11">
              <a:extLst>
                <a:ext uri="{FF2B5EF4-FFF2-40B4-BE49-F238E27FC236}">
                  <a16:creationId xmlns:a16="http://schemas.microsoft.com/office/drawing/2014/main" id="{C817113F-0D10-418F-B674-B5558FAE181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3" name="Rectangle 12">
              <a:extLst>
                <a:ext uri="{FF2B5EF4-FFF2-40B4-BE49-F238E27FC236}">
                  <a16:creationId xmlns:a16="http://schemas.microsoft.com/office/drawing/2014/main" id="{0206E175-5768-4C07-9CB7-29FDA9E216AE}"/>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3" name="Text Box 15">
            <a:extLst>
              <a:ext uri="{FF2B5EF4-FFF2-40B4-BE49-F238E27FC236}">
                <a16:creationId xmlns:a16="http://schemas.microsoft.com/office/drawing/2014/main" id="{34046525-C10D-440D-9E6F-379FE4F3E1D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Owens. JAMA. 2020;323:970.  </a:t>
            </a:r>
          </a:p>
        </p:txBody>
      </p:sp>
    </p:spTree>
    <p:extLst>
      <p:ext uri="{BB962C8B-B14F-4D97-AF65-F5344CB8AC3E}">
        <p14:creationId xmlns:p14="http://schemas.microsoft.com/office/powerpoint/2010/main" val="2301643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4CC75B-C945-44EB-B6C1-18A113114D8B}"/>
              </a:ext>
            </a:extLst>
          </p:cNvPr>
          <p:cNvSpPr>
            <a:spLocks noGrp="1"/>
          </p:cNvSpPr>
          <p:nvPr>
            <p:ph idx="1"/>
          </p:nvPr>
        </p:nvSpPr>
        <p:spPr/>
        <p:txBody>
          <a:bodyPr/>
          <a:lstStyle/>
          <a:p>
            <a:r>
              <a:rPr lang="en-US" dirty="0"/>
              <a:t>April 10, 2020: newly released CDC recommendations include</a:t>
            </a:r>
            <a:r>
              <a:rPr lang="en-US" baseline="30000" dirty="0"/>
              <a:t>[1]</a:t>
            </a:r>
            <a:r>
              <a:rPr lang="en-US" dirty="0"/>
              <a:t>:</a:t>
            </a:r>
          </a:p>
          <a:p>
            <a:pPr marL="0" indent="0">
              <a:buNone/>
            </a:pPr>
            <a:endParaRPr lang="en-US" dirty="0"/>
          </a:p>
          <a:p>
            <a:pPr marL="0" indent="0">
              <a:buNone/>
            </a:pPr>
            <a:endParaRPr lang="en-US" dirty="0"/>
          </a:p>
          <a:p>
            <a:r>
              <a:rPr lang="en-US" dirty="0"/>
              <a:t>April 2020 ACOG Practice Advisory</a:t>
            </a:r>
            <a:r>
              <a:rPr lang="en-US" baseline="30000" dirty="0"/>
              <a:t>[2]</a:t>
            </a:r>
            <a:r>
              <a:rPr lang="en-US" dirty="0"/>
              <a:t>: </a:t>
            </a:r>
          </a:p>
          <a:p>
            <a:pPr marL="0" indent="0">
              <a:buNone/>
            </a:pPr>
            <a:endParaRPr lang="en-US" dirty="0"/>
          </a:p>
        </p:txBody>
      </p:sp>
      <p:sp>
        <p:nvSpPr>
          <p:cNvPr id="2" name="Title 1">
            <a:extLst>
              <a:ext uri="{FF2B5EF4-FFF2-40B4-BE49-F238E27FC236}">
                <a16:creationId xmlns:a16="http://schemas.microsoft.com/office/drawing/2014/main" id="{6605B8A5-A208-4725-910A-4FF71BD5309B}"/>
              </a:ext>
            </a:extLst>
          </p:cNvPr>
          <p:cNvSpPr>
            <a:spLocks noGrp="1"/>
          </p:cNvSpPr>
          <p:nvPr>
            <p:ph type="title"/>
          </p:nvPr>
        </p:nvSpPr>
        <p:spPr/>
        <p:txBody>
          <a:bodyPr/>
          <a:lstStyle/>
          <a:p>
            <a:r>
              <a:rPr lang="en-US" dirty="0"/>
              <a:t>Further HCV Screening Recommendation Updates: </a:t>
            </a:r>
            <a:br>
              <a:rPr lang="en-US" dirty="0"/>
            </a:br>
            <a:r>
              <a:rPr lang="en-US" dirty="0"/>
              <a:t>CDC and ACOG</a:t>
            </a:r>
          </a:p>
        </p:txBody>
      </p:sp>
      <p:grpSp>
        <p:nvGrpSpPr>
          <p:cNvPr id="9" name="Group 8">
            <a:extLst>
              <a:ext uri="{FF2B5EF4-FFF2-40B4-BE49-F238E27FC236}">
                <a16:creationId xmlns:a16="http://schemas.microsoft.com/office/drawing/2014/main" id="{808B30DA-16AC-4F70-8807-56050073BFE6}"/>
              </a:ext>
            </a:extLst>
          </p:cNvPr>
          <p:cNvGrpSpPr>
            <a:grpSpLocks/>
          </p:cNvGrpSpPr>
          <p:nvPr/>
        </p:nvGrpSpPr>
        <p:grpSpPr bwMode="auto">
          <a:xfrm>
            <a:off x="9389569" y="6216652"/>
            <a:ext cx="2488502" cy="447822"/>
            <a:chOff x="9527309" y="3551529"/>
            <a:chExt cx="2488502" cy="448324"/>
          </a:xfrm>
        </p:grpSpPr>
        <p:pic>
          <p:nvPicPr>
            <p:cNvPr id="10" name="Picture 9">
              <a:extLst>
                <a:ext uri="{FF2B5EF4-FFF2-40B4-BE49-F238E27FC236}">
                  <a16:creationId xmlns:a16="http://schemas.microsoft.com/office/drawing/2014/main" id="{320FB4FC-5ED2-4897-AE76-3BC0508C752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1" name="Rectangle 10">
              <a:extLst>
                <a:ext uri="{FF2B5EF4-FFF2-40B4-BE49-F238E27FC236}">
                  <a16:creationId xmlns:a16="http://schemas.microsoft.com/office/drawing/2014/main" id="{D89A65E2-2AE8-49E5-BAEB-68471E613FCE}"/>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3" name="Text Box 15">
            <a:extLst>
              <a:ext uri="{FF2B5EF4-FFF2-40B4-BE49-F238E27FC236}">
                <a16:creationId xmlns:a16="http://schemas.microsoft.com/office/drawing/2014/main" id="{31E72A02-12C1-47AA-AB46-9E90E17FE33D}"/>
              </a:ext>
            </a:extLst>
          </p:cNvPr>
          <p:cNvSpPr txBox="1">
            <a:spLocks noChangeArrowheads="1"/>
          </p:cNvSpPr>
          <p:nvPr/>
        </p:nvSpPr>
        <p:spPr bwMode="auto">
          <a:xfrm>
            <a:off x="412750" y="6387475"/>
            <a:ext cx="9150349"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Schillie. MMWR Recomm Rep 2020;69:1. 2. ACOG. Screening for Hepatitis C Virus Infection. 2020.</a:t>
            </a:r>
          </a:p>
        </p:txBody>
      </p:sp>
      <p:sp>
        <p:nvSpPr>
          <p:cNvPr id="15" name="TextBox 14">
            <a:extLst>
              <a:ext uri="{FF2B5EF4-FFF2-40B4-BE49-F238E27FC236}">
                <a16:creationId xmlns:a16="http://schemas.microsoft.com/office/drawing/2014/main" id="{85A88F16-8C88-45A0-8EB4-C5E1EBE77519}"/>
              </a:ext>
            </a:extLst>
          </p:cNvPr>
          <p:cNvSpPr txBox="1"/>
          <p:nvPr/>
        </p:nvSpPr>
        <p:spPr bwMode="auto">
          <a:xfrm>
            <a:off x="902585" y="2154765"/>
            <a:ext cx="10266026" cy="830997"/>
          </a:xfrm>
          <a:prstGeom prst="rect">
            <a:avLst/>
          </a:prstGeom>
          <a:solidFill>
            <a:schemeClr val="tx1">
              <a:lumMod val="85000"/>
            </a:schemeClr>
          </a:solidFill>
          <a:ln>
            <a:noFill/>
          </a:ln>
        </p:spPr>
        <p:txBody>
          <a:bodyPr wrap="square" rtlCol="0">
            <a:spAutoFit/>
          </a:bodyPr>
          <a:lstStyle/>
          <a:p>
            <a:pPr algn="ctr">
              <a:spcBef>
                <a:spcPts val="0"/>
              </a:spcBef>
            </a:pPr>
            <a:r>
              <a:rPr lang="en-US" sz="2400" dirty="0">
                <a:solidFill>
                  <a:schemeClr val="bg1"/>
                </a:solidFill>
                <a:latin typeface="Calibri" panose="020F0502020204030204" pitchFamily="34" charset="0"/>
              </a:rPr>
              <a:t>“Hepatitis C screening is recommended for </a:t>
            </a:r>
            <a:r>
              <a:rPr lang="en-US" sz="2400" dirty="0">
                <a:solidFill>
                  <a:schemeClr val="accent3"/>
                </a:solidFill>
                <a:latin typeface="Calibri" panose="020F0502020204030204" pitchFamily="34" charset="0"/>
              </a:rPr>
              <a:t>all pregnant women </a:t>
            </a:r>
            <a:r>
              <a:rPr lang="en-US" sz="2400" dirty="0">
                <a:solidFill>
                  <a:schemeClr val="bg1"/>
                </a:solidFill>
                <a:latin typeface="Calibri" panose="020F0502020204030204" pitchFamily="34" charset="0"/>
              </a:rPr>
              <a:t>during each pregnancy except in settings where the prevalence of HCV infection is &lt; 0.1%.”</a:t>
            </a:r>
          </a:p>
        </p:txBody>
      </p:sp>
      <p:sp>
        <p:nvSpPr>
          <p:cNvPr id="16" name="TextBox 15">
            <a:extLst>
              <a:ext uri="{FF2B5EF4-FFF2-40B4-BE49-F238E27FC236}">
                <a16:creationId xmlns:a16="http://schemas.microsoft.com/office/drawing/2014/main" id="{C8FD2361-8896-4F4A-8F52-D57856F03D04}"/>
              </a:ext>
            </a:extLst>
          </p:cNvPr>
          <p:cNvSpPr txBox="1"/>
          <p:nvPr/>
        </p:nvSpPr>
        <p:spPr bwMode="auto">
          <a:xfrm>
            <a:off x="924025" y="3951231"/>
            <a:ext cx="10266026" cy="1631216"/>
          </a:xfrm>
          <a:prstGeom prst="rect">
            <a:avLst/>
          </a:prstGeom>
          <a:solidFill>
            <a:schemeClr val="accent2"/>
          </a:solidFill>
          <a:ln>
            <a:noFill/>
          </a:ln>
        </p:spPr>
        <p:txBody>
          <a:bodyPr wrap="square" rtlCol="0">
            <a:spAutoFit/>
          </a:bodyPr>
          <a:lstStyle/>
          <a:p>
            <a:pPr algn="ctr">
              <a:spcBef>
                <a:spcPct val="50000"/>
              </a:spcBef>
            </a:pPr>
            <a:r>
              <a:rPr lang="en-US" sz="2000" dirty="0">
                <a:latin typeface="Calibri" panose="020F0502020204030204" pitchFamily="34" charset="0"/>
                <a:cs typeface="Calibri" panose="020F0502020204030204" pitchFamily="34" charset="0"/>
              </a:rPr>
              <a:t>“The American College of Obstetricians and Gynecologists (ACOG) is actively reviewing the new guidance from the CDC and USPSTF. Updated guidance from ACOG will be posted on ACOG’s website and published in </a:t>
            </a:r>
            <a:r>
              <a:rPr lang="en-US" sz="2000" i="1" dirty="0">
                <a:latin typeface="Calibri" panose="020F0502020204030204" pitchFamily="34" charset="0"/>
                <a:cs typeface="Calibri" panose="020F0502020204030204" pitchFamily="34" charset="0"/>
              </a:rPr>
              <a:t>Obstetrics &amp; Gynecology</a:t>
            </a:r>
            <a:r>
              <a:rPr lang="en-US" sz="2000" dirty="0">
                <a:latin typeface="Calibri" panose="020F0502020204030204" pitchFamily="34" charset="0"/>
                <a:cs typeface="Calibri" panose="020F0502020204030204" pitchFamily="34" charset="0"/>
              </a:rPr>
              <a:t> when available. ACOG is also reviewing its current guidance on the screening and management of hepatitis for pregnant individuals in ACOG Practice Bulletin No. 86, </a:t>
            </a:r>
            <a:r>
              <a:rPr lang="en-US" sz="2000" i="1" dirty="0">
                <a:latin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Viral Hepatitis in Pregnancy</a:t>
            </a:r>
            <a:r>
              <a:rPr lang="en-US" sz="2000" dirty="0">
                <a:latin typeface="Calibri" panose="020F0502020204030204" pitchFamily="34" charset="0"/>
                <a:cs typeface="Calibri" panose="020F0502020204030204" pitchFamily="34" charset="0"/>
              </a:rPr>
              <a:t> (2007).”</a:t>
            </a:r>
          </a:p>
        </p:txBody>
      </p:sp>
    </p:spTree>
    <p:extLst>
      <p:ext uri="{BB962C8B-B14F-4D97-AF65-F5344CB8AC3E}">
        <p14:creationId xmlns:p14="http://schemas.microsoft.com/office/powerpoint/2010/main" val="2314998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B582E-1292-BE41-9C16-1476E362AC4A}"/>
              </a:ext>
            </a:extLst>
          </p:cNvPr>
          <p:cNvSpPr>
            <a:spLocks noGrp="1"/>
          </p:cNvSpPr>
          <p:nvPr>
            <p:ph type="title"/>
          </p:nvPr>
        </p:nvSpPr>
        <p:spPr/>
        <p:txBody>
          <a:bodyPr/>
          <a:lstStyle/>
          <a:p>
            <a:r>
              <a:rPr lang="en-US" dirty="0"/>
              <a:t>Is Universal HCV Screening During Pregnancy </a:t>
            </a:r>
            <a:br>
              <a:rPr lang="en-US" dirty="0"/>
            </a:br>
            <a:r>
              <a:rPr lang="en-US" dirty="0"/>
              <a:t>Cost-Effective?</a:t>
            </a:r>
          </a:p>
        </p:txBody>
      </p:sp>
      <p:sp>
        <p:nvSpPr>
          <p:cNvPr id="3" name="Content Placeholder 2">
            <a:extLst>
              <a:ext uri="{FF2B5EF4-FFF2-40B4-BE49-F238E27FC236}">
                <a16:creationId xmlns:a16="http://schemas.microsoft.com/office/drawing/2014/main" id="{5E00C6E7-9C85-8349-8879-D7D3CA11E3A8}"/>
              </a:ext>
            </a:extLst>
          </p:cNvPr>
          <p:cNvSpPr>
            <a:spLocks noGrp="1"/>
          </p:cNvSpPr>
          <p:nvPr>
            <p:ph idx="1"/>
          </p:nvPr>
        </p:nvSpPr>
        <p:spPr>
          <a:xfrm>
            <a:off x="604675" y="1513047"/>
            <a:ext cx="5284061" cy="4650686"/>
          </a:xfrm>
        </p:spPr>
        <p:txBody>
          <a:bodyPr/>
          <a:lstStyle/>
          <a:p>
            <a:r>
              <a:rPr lang="en-US" sz="2600" dirty="0"/>
              <a:t>Incremental cost-effectiveness ratio analysis comparing universal and </a:t>
            </a:r>
            <a:br>
              <a:rPr lang="en-US" sz="2600" dirty="0"/>
            </a:br>
            <a:r>
              <a:rPr lang="en-US" sz="2600" dirty="0"/>
              <a:t>risk-based screening</a:t>
            </a:r>
          </a:p>
          <a:p>
            <a:r>
              <a:rPr lang="en-US" sz="2600" dirty="0"/>
              <a:t>Universal screening of ~ 5 million pregnant women in 2018 could </a:t>
            </a:r>
            <a:br>
              <a:rPr lang="en-US" sz="2600" dirty="0"/>
            </a:br>
            <a:r>
              <a:rPr lang="en-US" sz="2600" b="1" dirty="0">
                <a:solidFill>
                  <a:schemeClr val="accent3"/>
                </a:solidFill>
              </a:rPr>
              <a:t>result in detection and treatment </a:t>
            </a:r>
            <a:br>
              <a:rPr lang="en-US" sz="2600" b="1" dirty="0">
                <a:solidFill>
                  <a:schemeClr val="accent3"/>
                </a:solidFill>
              </a:rPr>
            </a:br>
            <a:r>
              <a:rPr lang="en-US" sz="2600" b="1" dirty="0">
                <a:solidFill>
                  <a:schemeClr val="accent3"/>
                </a:solidFill>
              </a:rPr>
              <a:t>of an additional 33,000 women and 300 children born with HCV</a:t>
            </a:r>
          </a:p>
          <a:p>
            <a:r>
              <a:rPr lang="en-US" sz="2600" dirty="0"/>
              <a:t>HCV screening cost-effective even in low prevalence areas and across all fibrosis stages</a:t>
            </a:r>
          </a:p>
          <a:p>
            <a:endParaRPr lang="en-US" sz="2400" dirty="0"/>
          </a:p>
        </p:txBody>
      </p:sp>
      <p:grpSp>
        <p:nvGrpSpPr>
          <p:cNvPr id="6" name="Group 5">
            <a:extLst>
              <a:ext uri="{FF2B5EF4-FFF2-40B4-BE49-F238E27FC236}">
                <a16:creationId xmlns:a16="http://schemas.microsoft.com/office/drawing/2014/main" id="{6BCDE0BA-ADEE-4A6C-9C4E-F72D7335DCA0}"/>
              </a:ext>
            </a:extLst>
          </p:cNvPr>
          <p:cNvGrpSpPr>
            <a:grpSpLocks/>
          </p:cNvGrpSpPr>
          <p:nvPr/>
        </p:nvGrpSpPr>
        <p:grpSpPr bwMode="auto">
          <a:xfrm>
            <a:off x="9389569" y="6216652"/>
            <a:ext cx="2488502" cy="447822"/>
            <a:chOff x="9527309" y="3551529"/>
            <a:chExt cx="2488502" cy="448324"/>
          </a:xfrm>
        </p:grpSpPr>
        <p:pic>
          <p:nvPicPr>
            <p:cNvPr id="7" name="Picture 6">
              <a:extLst>
                <a:ext uri="{FF2B5EF4-FFF2-40B4-BE49-F238E27FC236}">
                  <a16:creationId xmlns:a16="http://schemas.microsoft.com/office/drawing/2014/main" id="{AFEA6DD5-68DC-4879-BA62-CCC4E06AEE5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7">
              <a:extLst>
                <a:ext uri="{FF2B5EF4-FFF2-40B4-BE49-F238E27FC236}">
                  <a16:creationId xmlns:a16="http://schemas.microsoft.com/office/drawing/2014/main" id="{02D0CA6A-D615-4400-A34C-302BC161E065}"/>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0" name="Text Box 15">
            <a:extLst>
              <a:ext uri="{FF2B5EF4-FFF2-40B4-BE49-F238E27FC236}">
                <a16:creationId xmlns:a16="http://schemas.microsoft.com/office/drawing/2014/main" id="{FAD9FC8F-653C-46CF-884D-8971AA536CB6}"/>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Chaillon. Clin Infect Dis. 2019;69:1888.  </a:t>
            </a:r>
          </a:p>
        </p:txBody>
      </p:sp>
      <p:sp>
        <p:nvSpPr>
          <p:cNvPr id="11" name="TextBox 10">
            <a:extLst>
              <a:ext uri="{FF2B5EF4-FFF2-40B4-BE49-F238E27FC236}">
                <a16:creationId xmlns:a16="http://schemas.microsoft.com/office/drawing/2014/main" id="{3C34F1E8-C412-4B7E-BE9D-CD6E9D903EBE}"/>
              </a:ext>
            </a:extLst>
          </p:cNvPr>
          <p:cNvSpPr txBox="1"/>
          <p:nvPr/>
        </p:nvSpPr>
        <p:spPr bwMode="auto">
          <a:xfrm>
            <a:off x="8266113" y="5970063"/>
            <a:ext cx="1809550" cy="369332"/>
          </a:xfrm>
          <a:prstGeom prst="rect">
            <a:avLst/>
          </a:prstGeom>
          <a:solidFill>
            <a:schemeClr val="tx1"/>
          </a:solidFill>
          <a:ln>
            <a:noFill/>
          </a:ln>
        </p:spPr>
        <p:txBody>
          <a:bodyPr wrap="square" rtlCol="0">
            <a:spAutoFit/>
          </a:bodyPr>
          <a:lstStyle/>
          <a:p>
            <a:pPr algn="l">
              <a:lnSpc>
                <a:spcPct val="100000"/>
              </a:lnSpc>
              <a:spcBef>
                <a:spcPct val="50000"/>
              </a:spcBef>
              <a:spcAft>
                <a:spcPct val="0"/>
              </a:spcAft>
              <a:buClrTx/>
              <a:buFontTx/>
              <a:buNone/>
            </a:pPr>
            <a:endParaRPr lang="en-US" b="0" dirty="0">
              <a:solidFill>
                <a:schemeClr val="bg1"/>
              </a:solidFill>
              <a:latin typeface="Calibri" panose="020F0502020204030204" pitchFamily="34" charset="0"/>
            </a:endParaRPr>
          </a:p>
        </p:txBody>
      </p:sp>
      <p:sp>
        <p:nvSpPr>
          <p:cNvPr id="12" name="TextBox 11">
            <a:extLst>
              <a:ext uri="{FF2B5EF4-FFF2-40B4-BE49-F238E27FC236}">
                <a16:creationId xmlns:a16="http://schemas.microsoft.com/office/drawing/2014/main" id="{9F27C28B-AA8D-4980-8CCA-E3A5D05D7410}"/>
              </a:ext>
            </a:extLst>
          </p:cNvPr>
          <p:cNvSpPr txBox="1"/>
          <p:nvPr/>
        </p:nvSpPr>
        <p:spPr bwMode="auto">
          <a:xfrm>
            <a:off x="6809362" y="6008584"/>
            <a:ext cx="467302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HCV Chronic Prevalence (%)</a:t>
            </a:r>
          </a:p>
        </p:txBody>
      </p:sp>
      <p:sp>
        <p:nvSpPr>
          <p:cNvPr id="13" name="TextBox 12">
            <a:extLst>
              <a:ext uri="{FF2B5EF4-FFF2-40B4-BE49-F238E27FC236}">
                <a16:creationId xmlns:a16="http://schemas.microsoft.com/office/drawing/2014/main" id="{85C62B7E-3DA1-4EFA-9456-AC70DCB749ED}"/>
              </a:ext>
            </a:extLst>
          </p:cNvPr>
          <p:cNvSpPr txBox="1"/>
          <p:nvPr/>
        </p:nvSpPr>
        <p:spPr bwMode="auto">
          <a:xfrm>
            <a:off x="6809362" y="1250822"/>
            <a:ext cx="477288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600" dirty="0">
                <a:solidFill>
                  <a:schemeClr val="bg1"/>
                </a:solidFill>
                <a:latin typeface="Calibri" panose="020F0502020204030204" pitchFamily="34" charset="0"/>
              </a:rPr>
              <a:t>Impact of HCV Chronic Prevalence Among </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Pregnant Women on Cost-Effectiveness Ratio of Universal vs Risk-based Screening</a:t>
            </a:r>
          </a:p>
        </p:txBody>
      </p:sp>
      <p:sp>
        <p:nvSpPr>
          <p:cNvPr id="15" name="TextBox 14">
            <a:extLst>
              <a:ext uri="{FF2B5EF4-FFF2-40B4-BE49-F238E27FC236}">
                <a16:creationId xmlns:a16="http://schemas.microsoft.com/office/drawing/2014/main" id="{27317058-BE1D-4881-A768-854014AE6A53}"/>
              </a:ext>
            </a:extLst>
          </p:cNvPr>
          <p:cNvSpPr txBox="1"/>
          <p:nvPr/>
        </p:nvSpPr>
        <p:spPr bwMode="auto">
          <a:xfrm>
            <a:off x="6096000" y="2598642"/>
            <a:ext cx="381802" cy="2473872"/>
          </a:xfrm>
          <a:prstGeom prst="rect">
            <a:avLst/>
          </a:prstGeom>
          <a:solidFill>
            <a:schemeClr val="tx1"/>
          </a:solidFill>
          <a:ln>
            <a:noFill/>
          </a:ln>
        </p:spPr>
        <p:txBody>
          <a:bodyPr wrap="square" rtlCol="0">
            <a:spAutoFit/>
          </a:bodyPr>
          <a:lstStyle/>
          <a:p>
            <a:pPr algn="l">
              <a:lnSpc>
                <a:spcPct val="100000"/>
              </a:lnSpc>
              <a:spcBef>
                <a:spcPct val="50000"/>
              </a:spcBef>
              <a:spcAft>
                <a:spcPct val="0"/>
              </a:spcAft>
              <a:buClrTx/>
              <a:buFontTx/>
              <a:buNone/>
            </a:pPr>
            <a:endParaRPr lang="en-US" b="0" dirty="0">
              <a:solidFill>
                <a:schemeClr val="bg1"/>
              </a:solidFill>
              <a:latin typeface="Calibri" panose="020F0502020204030204" pitchFamily="34" charset="0"/>
            </a:endParaRPr>
          </a:p>
        </p:txBody>
      </p:sp>
      <p:sp>
        <p:nvSpPr>
          <p:cNvPr id="14" name="TextBox 13">
            <a:extLst>
              <a:ext uri="{FF2B5EF4-FFF2-40B4-BE49-F238E27FC236}">
                <a16:creationId xmlns:a16="http://schemas.microsoft.com/office/drawing/2014/main" id="{D857AB53-0AC7-4C87-9A00-FC95164CF712}"/>
              </a:ext>
            </a:extLst>
          </p:cNvPr>
          <p:cNvSpPr txBox="1"/>
          <p:nvPr/>
        </p:nvSpPr>
        <p:spPr bwMode="auto">
          <a:xfrm rot="16200000">
            <a:off x="4279306" y="3653742"/>
            <a:ext cx="34824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ICER (Dollars/QALY Gained)</a:t>
            </a:r>
          </a:p>
        </p:txBody>
      </p:sp>
      <p:sp>
        <p:nvSpPr>
          <p:cNvPr id="5" name="TextBox 4">
            <a:extLst>
              <a:ext uri="{FF2B5EF4-FFF2-40B4-BE49-F238E27FC236}">
                <a16:creationId xmlns:a16="http://schemas.microsoft.com/office/drawing/2014/main" id="{D0880DF2-A64E-4F17-B4E0-B3F03FBC2DFF}"/>
              </a:ext>
            </a:extLst>
          </p:cNvPr>
          <p:cNvSpPr txBox="1"/>
          <p:nvPr/>
        </p:nvSpPr>
        <p:spPr bwMode="auto">
          <a:xfrm>
            <a:off x="8900910" y="2448183"/>
            <a:ext cx="284047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tabLst>
                <a:tab pos="282575" algn="l"/>
              </a:tabLst>
            </a:pPr>
            <a:r>
              <a:rPr lang="en-US" dirty="0">
                <a:solidFill>
                  <a:schemeClr val="bg1"/>
                </a:solidFill>
                <a:latin typeface="Calibri" panose="020F0502020204030204" pitchFamily="34" charset="0"/>
              </a:rPr>
              <a:t>Scenario:</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	Treating F0 and above</a:t>
            </a:r>
          </a:p>
        </p:txBody>
      </p:sp>
      <p:sp>
        <p:nvSpPr>
          <p:cNvPr id="9" name="Oval 8">
            <a:extLst>
              <a:ext uri="{FF2B5EF4-FFF2-40B4-BE49-F238E27FC236}">
                <a16:creationId xmlns:a16="http://schemas.microsoft.com/office/drawing/2014/main" id="{223CD7FA-B703-4E5F-82A9-584302562161}"/>
              </a:ext>
            </a:extLst>
          </p:cNvPr>
          <p:cNvSpPr/>
          <p:nvPr/>
        </p:nvSpPr>
        <p:spPr bwMode="auto">
          <a:xfrm>
            <a:off x="9052740" y="2825934"/>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7" name="Straight Connector 16">
            <a:extLst>
              <a:ext uri="{FF2B5EF4-FFF2-40B4-BE49-F238E27FC236}">
                <a16:creationId xmlns:a16="http://schemas.microsoft.com/office/drawing/2014/main" id="{28A1F2B3-7745-4D6C-8F39-236E633D1EE3}"/>
              </a:ext>
            </a:extLst>
          </p:cNvPr>
          <p:cNvCxnSpPr/>
          <p:nvPr/>
        </p:nvCxnSpPr>
        <p:spPr bwMode="auto">
          <a:xfrm>
            <a:off x="6926094" y="5672356"/>
            <a:ext cx="445526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5C2776C2-E67F-498B-B798-B531D9B960F0}"/>
              </a:ext>
            </a:extLst>
          </p:cNvPr>
          <p:cNvCxnSpPr>
            <a:cxnSpLocks/>
          </p:cNvCxnSpPr>
          <p:nvPr/>
        </p:nvCxnSpPr>
        <p:spPr bwMode="auto">
          <a:xfrm flipV="1">
            <a:off x="6935821" y="2033082"/>
            <a:ext cx="0" cy="3639274"/>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43E494D6-75D8-48C2-92F9-5623061FCDE9}"/>
              </a:ext>
            </a:extLst>
          </p:cNvPr>
          <p:cNvCxnSpPr>
            <a:cxnSpLocks/>
          </p:cNvCxnSpPr>
          <p:nvPr/>
        </p:nvCxnSpPr>
        <p:spPr bwMode="auto">
          <a:xfrm flipH="1">
            <a:off x="6869116" y="203308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A7A8698C-DC69-4B5F-89D6-25EC01B5297B}"/>
              </a:ext>
            </a:extLst>
          </p:cNvPr>
          <p:cNvCxnSpPr>
            <a:cxnSpLocks/>
          </p:cNvCxnSpPr>
          <p:nvPr/>
        </p:nvCxnSpPr>
        <p:spPr bwMode="auto">
          <a:xfrm flipH="1">
            <a:off x="6869116" y="290289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993B1A9-DE72-4339-8A60-0B34E6B92A40}"/>
              </a:ext>
            </a:extLst>
          </p:cNvPr>
          <p:cNvCxnSpPr>
            <a:cxnSpLocks/>
          </p:cNvCxnSpPr>
          <p:nvPr/>
        </p:nvCxnSpPr>
        <p:spPr bwMode="auto">
          <a:xfrm flipH="1">
            <a:off x="6869116" y="377271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A0371467-3368-417B-AE8B-A1959871D3BB}"/>
              </a:ext>
            </a:extLst>
          </p:cNvPr>
          <p:cNvCxnSpPr>
            <a:cxnSpLocks/>
          </p:cNvCxnSpPr>
          <p:nvPr/>
        </p:nvCxnSpPr>
        <p:spPr bwMode="auto">
          <a:xfrm flipH="1">
            <a:off x="6869116" y="464252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5739EC4F-9863-4D66-A770-7331BDA6C0F5}"/>
              </a:ext>
            </a:extLst>
          </p:cNvPr>
          <p:cNvCxnSpPr>
            <a:cxnSpLocks/>
          </p:cNvCxnSpPr>
          <p:nvPr/>
        </p:nvCxnSpPr>
        <p:spPr bwMode="auto">
          <a:xfrm flipH="1">
            <a:off x="6869116" y="551234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65E8B2C6-B9B5-4F93-AC31-DC8155B4DD78}"/>
              </a:ext>
            </a:extLst>
          </p:cNvPr>
          <p:cNvCxnSpPr/>
          <p:nvPr/>
        </p:nvCxnSpPr>
        <p:spPr bwMode="auto">
          <a:xfrm>
            <a:off x="6926094" y="3772712"/>
            <a:ext cx="4539624" cy="0"/>
          </a:xfrm>
          <a:prstGeom prst="line">
            <a:avLst/>
          </a:prstGeom>
          <a:noFill/>
          <a:ln w="28575" cap="flat" cmpd="sng" algn="ctr">
            <a:solidFill>
              <a:schemeClr val="bg1"/>
            </a:solidFill>
            <a:prstDash val="sysDot"/>
            <a:round/>
            <a:headEnd type="none" w="med" len="med"/>
            <a:tailEnd type="none" w="med" len="med"/>
          </a:ln>
          <a:effectLst/>
        </p:spPr>
      </p:cxnSp>
      <p:cxnSp>
        <p:nvCxnSpPr>
          <p:cNvPr id="30" name="Straight Connector 29">
            <a:extLst>
              <a:ext uri="{FF2B5EF4-FFF2-40B4-BE49-F238E27FC236}">
                <a16:creationId xmlns:a16="http://schemas.microsoft.com/office/drawing/2014/main" id="{6DB02AA7-073C-402E-9B48-4442B46AF01C}"/>
              </a:ext>
            </a:extLst>
          </p:cNvPr>
          <p:cNvCxnSpPr>
            <a:cxnSpLocks/>
          </p:cNvCxnSpPr>
          <p:nvPr/>
        </p:nvCxnSpPr>
        <p:spPr bwMode="auto">
          <a:xfrm>
            <a:off x="6933124" y="56723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E3C3EDB2-9DD3-4EC0-BF6F-00AB6C64387D}"/>
              </a:ext>
            </a:extLst>
          </p:cNvPr>
          <p:cNvCxnSpPr>
            <a:cxnSpLocks/>
          </p:cNvCxnSpPr>
          <p:nvPr/>
        </p:nvCxnSpPr>
        <p:spPr bwMode="auto">
          <a:xfrm>
            <a:off x="7377355" y="56723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0A4DDDD5-3586-4EEC-BAC8-E1CE3D558036}"/>
              </a:ext>
            </a:extLst>
          </p:cNvPr>
          <p:cNvCxnSpPr>
            <a:cxnSpLocks/>
          </p:cNvCxnSpPr>
          <p:nvPr/>
        </p:nvCxnSpPr>
        <p:spPr bwMode="auto">
          <a:xfrm>
            <a:off x="7821586" y="56723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393E796A-10B8-4C0C-A79A-35E466784053}"/>
              </a:ext>
            </a:extLst>
          </p:cNvPr>
          <p:cNvCxnSpPr>
            <a:cxnSpLocks/>
          </p:cNvCxnSpPr>
          <p:nvPr/>
        </p:nvCxnSpPr>
        <p:spPr bwMode="auto">
          <a:xfrm>
            <a:off x="8265817" y="56723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8E5B6087-2832-44A7-9A91-ADD1CB529005}"/>
              </a:ext>
            </a:extLst>
          </p:cNvPr>
          <p:cNvCxnSpPr>
            <a:cxnSpLocks/>
          </p:cNvCxnSpPr>
          <p:nvPr/>
        </p:nvCxnSpPr>
        <p:spPr bwMode="auto">
          <a:xfrm>
            <a:off x="8710048" y="56723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9A53E18F-0BC4-4D0E-A2B9-F905EB8436D2}"/>
              </a:ext>
            </a:extLst>
          </p:cNvPr>
          <p:cNvCxnSpPr>
            <a:cxnSpLocks/>
          </p:cNvCxnSpPr>
          <p:nvPr/>
        </p:nvCxnSpPr>
        <p:spPr bwMode="auto">
          <a:xfrm>
            <a:off x="9154279" y="56723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FE32E5AB-F383-4240-8E91-E5D270FF7C05}"/>
              </a:ext>
            </a:extLst>
          </p:cNvPr>
          <p:cNvCxnSpPr>
            <a:cxnSpLocks/>
          </p:cNvCxnSpPr>
          <p:nvPr/>
        </p:nvCxnSpPr>
        <p:spPr bwMode="auto">
          <a:xfrm>
            <a:off x="9598510" y="56723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6FB0E5A5-50C5-4D57-AFBE-80F95B57E5C9}"/>
              </a:ext>
            </a:extLst>
          </p:cNvPr>
          <p:cNvCxnSpPr>
            <a:cxnSpLocks/>
          </p:cNvCxnSpPr>
          <p:nvPr/>
        </p:nvCxnSpPr>
        <p:spPr bwMode="auto">
          <a:xfrm>
            <a:off x="10042741" y="56723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24F028EB-07F8-45FE-8F30-B95FD15B4CB9}"/>
              </a:ext>
            </a:extLst>
          </p:cNvPr>
          <p:cNvCxnSpPr>
            <a:cxnSpLocks/>
          </p:cNvCxnSpPr>
          <p:nvPr/>
        </p:nvCxnSpPr>
        <p:spPr bwMode="auto">
          <a:xfrm>
            <a:off x="10486972" y="56723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F0C2F272-D5FF-4C86-B957-179A0226805A}"/>
              </a:ext>
            </a:extLst>
          </p:cNvPr>
          <p:cNvCxnSpPr>
            <a:cxnSpLocks/>
          </p:cNvCxnSpPr>
          <p:nvPr/>
        </p:nvCxnSpPr>
        <p:spPr bwMode="auto">
          <a:xfrm>
            <a:off x="10931203" y="56723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6D487CA9-BA8F-4A16-81B5-6683025498DF}"/>
              </a:ext>
            </a:extLst>
          </p:cNvPr>
          <p:cNvCxnSpPr>
            <a:cxnSpLocks/>
          </p:cNvCxnSpPr>
          <p:nvPr/>
        </p:nvCxnSpPr>
        <p:spPr bwMode="auto">
          <a:xfrm>
            <a:off x="11375430" y="5672356"/>
            <a:ext cx="0" cy="64008"/>
          </a:xfrm>
          <a:prstGeom prst="line">
            <a:avLst/>
          </a:prstGeom>
          <a:noFill/>
          <a:ln w="28575" cap="flat" cmpd="sng" algn="ctr">
            <a:solidFill>
              <a:schemeClr val="bg1"/>
            </a:solidFill>
            <a:prstDash val="solid"/>
            <a:round/>
            <a:headEnd type="none" w="med" len="med"/>
            <a:tailEnd type="none" w="med" len="med"/>
          </a:ln>
          <a:effectLst/>
        </p:spPr>
      </p:cxnSp>
      <p:sp>
        <p:nvSpPr>
          <p:cNvPr id="41" name="TextBox 40">
            <a:extLst>
              <a:ext uri="{FF2B5EF4-FFF2-40B4-BE49-F238E27FC236}">
                <a16:creationId xmlns:a16="http://schemas.microsoft.com/office/drawing/2014/main" id="{A3910A96-3BE7-48B2-83F0-EC184EE8002A}"/>
              </a:ext>
            </a:extLst>
          </p:cNvPr>
          <p:cNvSpPr txBox="1"/>
          <p:nvPr/>
        </p:nvSpPr>
        <p:spPr bwMode="auto">
          <a:xfrm>
            <a:off x="6546715" y="5736779"/>
            <a:ext cx="830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43" name="TextBox 42">
            <a:extLst>
              <a:ext uri="{FF2B5EF4-FFF2-40B4-BE49-F238E27FC236}">
                <a16:creationId xmlns:a16="http://schemas.microsoft.com/office/drawing/2014/main" id="{4C634DF9-67EE-4515-9948-C6EAF117681F}"/>
              </a:ext>
            </a:extLst>
          </p:cNvPr>
          <p:cNvSpPr txBox="1"/>
          <p:nvPr/>
        </p:nvSpPr>
        <p:spPr bwMode="auto">
          <a:xfrm>
            <a:off x="6988347" y="5736779"/>
            <a:ext cx="830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0.1</a:t>
            </a:r>
          </a:p>
        </p:txBody>
      </p:sp>
      <p:sp>
        <p:nvSpPr>
          <p:cNvPr id="45" name="TextBox 44">
            <a:extLst>
              <a:ext uri="{FF2B5EF4-FFF2-40B4-BE49-F238E27FC236}">
                <a16:creationId xmlns:a16="http://schemas.microsoft.com/office/drawing/2014/main" id="{16F60F1F-F4B5-48DC-B0FA-643F2393B6F3}"/>
              </a:ext>
            </a:extLst>
          </p:cNvPr>
          <p:cNvSpPr txBox="1"/>
          <p:nvPr/>
        </p:nvSpPr>
        <p:spPr bwMode="auto">
          <a:xfrm>
            <a:off x="7429979" y="5736779"/>
            <a:ext cx="830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0.2</a:t>
            </a:r>
          </a:p>
        </p:txBody>
      </p:sp>
      <p:sp>
        <p:nvSpPr>
          <p:cNvPr id="47" name="TextBox 46">
            <a:extLst>
              <a:ext uri="{FF2B5EF4-FFF2-40B4-BE49-F238E27FC236}">
                <a16:creationId xmlns:a16="http://schemas.microsoft.com/office/drawing/2014/main" id="{9CBAA58F-A4E9-450A-AD76-B92FF901CC5E}"/>
              </a:ext>
            </a:extLst>
          </p:cNvPr>
          <p:cNvSpPr txBox="1"/>
          <p:nvPr/>
        </p:nvSpPr>
        <p:spPr bwMode="auto">
          <a:xfrm>
            <a:off x="7871611" y="5736779"/>
            <a:ext cx="830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0.3</a:t>
            </a:r>
          </a:p>
        </p:txBody>
      </p:sp>
      <p:sp>
        <p:nvSpPr>
          <p:cNvPr id="49" name="TextBox 48">
            <a:extLst>
              <a:ext uri="{FF2B5EF4-FFF2-40B4-BE49-F238E27FC236}">
                <a16:creationId xmlns:a16="http://schemas.microsoft.com/office/drawing/2014/main" id="{F24DC2D0-A636-41DC-A81F-5820BF2D39FC}"/>
              </a:ext>
            </a:extLst>
          </p:cNvPr>
          <p:cNvSpPr txBox="1"/>
          <p:nvPr/>
        </p:nvSpPr>
        <p:spPr bwMode="auto">
          <a:xfrm>
            <a:off x="8313243" y="5736779"/>
            <a:ext cx="830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0.4</a:t>
            </a:r>
          </a:p>
        </p:txBody>
      </p:sp>
      <p:sp>
        <p:nvSpPr>
          <p:cNvPr id="51" name="TextBox 50">
            <a:extLst>
              <a:ext uri="{FF2B5EF4-FFF2-40B4-BE49-F238E27FC236}">
                <a16:creationId xmlns:a16="http://schemas.microsoft.com/office/drawing/2014/main" id="{C4D3580E-0DB5-459D-B070-E80A9BA67C3B}"/>
              </a:ext>
            </a:extLst>
          </p:cNvPr>
          <p:cNvSpPr txBox="1"/>
          <p:nvPr/>
        </p:nvSpPr>
        <p:spPr bwMode="auto">
          <a:xfrm>
            <a:off x="8754875" y="5729327"/>
            <a:ext cx="830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0.5</a:t>
            </a:r>
          </a:p>
        </p:txBody>
      </p:sp>
      <p:sp>
        <p:nvSpPr>
          <p:cNvPr id="53" name="TextBox 52">
            <a:extLst>
              <a:ext uri="{FF2B5EF4-FFF2-40B4-BE49-F238E27FC236}">
                <a16:creationId xmlns:a16="http://schemas.microsoft.com/office/drawing/2014/main" id="{884D86B2-FDBA-48D8-8BCB-EE3156334668}"/>
              </a:ext>
            </a:extLst>
          </p:cNvPr>
          <p:cNvSpPr txBox="1"/>
          <p:nvPr/>
        </p:nvSpPr>
        <p:spPr bwMode="auto">
          <a:xfrm>
            <a:off x="9196507" y="5736779"/>
            <a:ext cx="830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0.6</a:t>
            </a:r>
          </a:p>
        </p:txBody>
      </p:sp>
      <p:sp>
        <p:nvSpPr>
          <p:cNvPr id="55" name="TextBox 54">
            <a:extLst>
              <a:ext uri="{FF2B5EF4-FFF2-40B4-BE49-F238E27FC236}">
                <a16:creationId xmlns:a16="http://schemas.microsoft.com/office/drawing/2014/main" id="{0D8A0D06-9935-4457-99CB-41937EDE4BEA}"/>
              </a:ext>
            </a:extLst>
          </p:cNvPr>
          <p:cNvSpPr txBox="1"/>
          <p:nvPr/>
        </p:nvSpPr>
        <p:spPr bwMode="auto">
          <a:xfrm>
            <a:off x="9638139" y="5736779"/>
            <a:ext cx="830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0.7</a:t>
            </a:r>
          </a:p>
        </p:txBody>
      </p:sp>
      <p:sp>
        <p:nvSpPr>
          <p:cNvPr id="57" name="TextBox 56">
            <a:extLst>
              <a:ext uri="{FF2B5EF4-FFF2-40B4-BE49-F238E27FC236}">
                <a16:creationId xmlns:a16="http://schemas.microsoft.com/office/drawing/2014/main" id="{B270709D-7E64-43CF-80A7-EF35B6AAE5A0}"/>
              </a:ext>
            </a:extLst>
          </p:cNvPr>
          <p:cNvSpPr txBox="1"/>
          <p:nvPr/>
        </p:nvSpPr>
        <p:spPr bwMode="auto">
          <a:xfrm>
            <a:off x="10079771" y="5736779"/>
            <a:ext cx="830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0.8</a:t>
            </a:r>
          </a:p>
        </p:txBody>
      </p:sp>
      <p:sp>
        <p:nvSpPr>
          <p:cNvPr id="59" name="TextBox 58">
            <a:extLst>
              <a:ext uri="{FF2B5EF4-FFF2-40B4-BE49-F238E27FC236}">
                <a16:creationId xmlns:a16="http://schemas.microsoft.com/office/drawing/2014/main" id="{DE8169AC-7249-46D1-B6A8-D37E72828676}"/>
              </a:ext>
            </a:extLst>
          </p:cNvPr>
          <p:cNvSpPr txBox="1"/>
          <p:nvPr/>
        </p:nvSpPr>
        <p:spPr bwMode="auto">
          <a:xfrm>
            <a:off x="10521403" y="5736779"/>
            <a:ext cx="830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0.9</a:t>
            </a:r>
          </a:p>
        </p:txBody>
      </p:sp>
      <p:sp>
        <p:nvSpPr>
          <p:cNvPr id="61" name="TextBox 60">
            <a:extLst>
              <a:ext uri="{FF2B5EF4-FFF2-40B4-BE49-F238E27FC236}">
                <a16:creationId xmlns:a16="http://schemas.microsoft.com/office/drawing/2014/main" id="{08A49D00-0E5D-4FC1-8AA5-1645D95A3B53}"/>
              </a:ext>
            </a:extLst>
          </p:cNvPr>
          <p:cNvSpPr txBox="1"/>
          <p:nvPr/>
        </p:nvSpPr>
        <p:spPr bwMode="auto">
          <a:xfrm>
            <a:off x="10963038" y="5736779"/>
            <a:ext cx="830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63" name="TextBox 62">
            <a:extLst>
              <a:ext uri="{FF2B5EF4-FFF2-40B4-BE49-F238E27FC236}">
                <a16:creationId xmlns:a16="http://schemas.microsoft.com/office/drawing/2014/main" id="{5E81B4D8-7E2A-4F3C-9BA8-BBF98AF0102E}"/>
              </a:ext>
            </a:extLst>
          </p:cNvPr>
          <p:cNvSpPr txBox="1"/>
          <p:nvPr/>
        </p:nvSpPr>
        <p:spPr bwMode="auto">
          <a:xfrm>
            <a:off x="5898463" y="1864058"/>
            <a:ext cx="10101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100,000</a:t>
            </a:r>
          </a:p>
        </p:txBody>
      </p:sp>
      <p:sp>
        <p:nvSpPr>
          <p:cNvPr id="65" name="TextBox 64">
            <a:extLst>
              <a:ext uri="{FF2B5EF4-FFF2-40B4-BE49-F238E27FC236}">
                <a16:creationId xmlns:a16="http://schemas.microsoft.com/office/drawing/2014/main" id="{6B53D7D0-1B52-4A85-9993-15F027E37435}"/>
              </a:ext>
            </a:extLst>
          </p:cNvPr>
          <p:cNvSpPr txBox="1"/>
          <p:nvPr/>
        </p:nvSpPr>
        <p:spPr bwMode="auto">
          <a:xfrm>
            <a:off x="5898463" y="2734034"/>
            <a:ext cx="10101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75,000</a:t>
            </a:r>
          </a:p>
        </p:txBody>
      </p:sp>
      <p:sp>
        <p:nvSpPr>
          <p:cNvPr id="67" name="TextBox 66">
            <a:extLst>
              <a:ext uri="{FF2B5EF4-FFF2-40B4-BE49-F238E27FC236}">
                <a16:creationId xmlns:a16="http://schemas.microsoft.com/office/drawing/2014/main" id="{E8351BF2-C20B-48D8-AD52-9EABC1B44FB8}"/>
              </a:ext>
            </a:extLst>
          </p:cNvPr>
          <p:cNvSpPr txBox="1"/>
          <p:nvPr/>
        </p:nvSpPr>
        <p:spPr bwMode="auto">
          <a:xfrm>
            <a:off x="5898463" y="3604010"/>
            <a:ext cx="10101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50,000</a:t>
            </a:r>
          </a:p>
        </p:txBody>
      </p:sp>
      <p:sp>
        <p:nvSpPr>
          <p:cNvPr id="69" name="TextBox 68">
            <a:extLst>
              <a:ext uri="{FF2B5EF4-FFF2-40B4-BE49-F238E27FC236}">
                <a16:creationId xmlns:a16="http://schemas.microsoft.com/office/drawing/2014/main" id="{4EC1A237-EB28-43DA-AB50-99F849346775}"/>
              </a:ext>
            </a:extLst>
          </p:cNvPr>
          <p:cNvSpPr txBox="1"/>
          <p:nvPr/>
        </p:nvSpPr>
        <p:spPr bwMode="auto">
          <a:xfrm>
            <a:off x="5898463" y="4473986"/>
            <a:ext cx="10101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25,000</a:t>
            </a:r>
          </a:p>
        </p:txBody>
      </p:sp>
      <p:sp>
        <p:nvSpPr>
          <p:cNvPr id="71" name="TextBox 70">
            <a:extLst>
              <a:ext uri="{FF2B5EF4-FFF2-40B4-BE49-F238E27FC236}">
                <a16:creationId xmlns:a16="http://schemas.microsoft.com/office/drawing/2014/main" id="{FEC41714-F55C-4ACF-8C7E-08CC43B8618E}"/>
              </a:ext>
            </a:extLst>
          </p:cNvPr>
          <p:cNvSpPr txBox="1"/>
          <p:nvPr/>
        </p:nvSpPr>
        <p:spPr bwMode="auto">
          <a:xfrm>
            <a:off x="6275145" y="5343962"/>
            <a:ext cx="6335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73" name="TextBox 72">
            <a:extLst>
              <a:ext uri="{FF2B5EF4-FFF2-40B4-BE49-F238E27FC236}">
                <a16:creationId xmlns:a16="http://schemas.microsoft.com/office/drawing/2014/main" id="{5E1D7838-12DD-4BC4-ADF1-0B89C59697CF}"/>
              </a:ext>
            </a:extLst>
          </p:cNvPr>
          <p:cNvSpPr txBox="1"/>
          <p:nvPr/>
        </p:nvSpPr>
        <p:spPr bwMode="auto">
          <a:xfrm>
            <a:off x="6908663" y="3384220"/>
            <a:ext cx="457372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50,000 USD</a:t>
            </a:r>
          </a:p>
        </p:txBody>
      </p:sp>
      <p:sp>
        <p:nvSpPr>
          <p:cNvPr id="74" name="Freeform: Shape 73">
            <a:extLst>
              <a:ext uri="{FF2B5EF4-FFF2-40B4-BE49-F238E27FC236}">
                <a16:creationId xmlns:a16="http://schemas.microsoft.com/office/drawing/2014/main" id="{2E37CCAF-1014-454A-9C5B-1EEC87F5AA17}"/>
              </a:ext>
            </a:extLst>
          </p:cNvPr>
          <p:cNvSpPr/>
          <p:nvPr/>
        </p:nvSpPr>
        <p:spPr bwMode="auto">
          <a:xfrm>
            <a:off x="7038975" y="2295525"/>
            <a:ext cx="4376738" cy="3152775"/>
          </a:xfrm>
          <a:custGeom>
            <a:avLst/>
            <a:gdLst>
              <a:gd name="connsiteX0" fmla="*/ 4376738 w 4376738"/>
              <a:gd name="connsiteY0" fmla="*/ 3152775 h 3152775"/>
              <a:gd name="connsiteX1" fmla="*/ 4376738 w 4376738"/>
              <a:gd name="connsiteY1" fmla="*/ 3152775 h 3152775"/>
              <a:gd name="connsiteX2" fmla="*/ 4257675 w 4376738"/>
              <a:gd name="connsiteY2" fmla="*/ 3138488 h 3152775"/>
              <a:gd name="connsiteX3" fmla="*/ 3933825 w 4376738"/>
              <a:gd name="connsiteY3" fmla="*/ 3133725 h 3152775"/>
              <a:gd name="connsiteX4" fmla="*/ 3490913 w 4376738"/>
              <a:gd name="connsiteY4" fmla="*/ 3128963 h 3152775"/>
              <a:gd name="connsiteX5" fmla="*/ 3043238 w 4376738"/>
              <a:gd name="connsiteY5" fmla="*/ 3124200 h 3152775"/>
              <a:gd name="connsiteX6" fmla="*/ 2581275 w 4376738"/>
              <a:gd name="connsiteY6" fmla="*/ 3109913 h 3152775"/>
              <a:gd name="connsiteX7" fmla="*/ 2119313 w 4376738"/>
              <a:gd name="connsiteY7" fmla="*/ 3090863 h 3152775"/>
              <a:gd name="connsiteX8" fmla="*/ 1709738 w 4376738"/>
              <a:gd name="connsiteY8" fmla="*/ 3081338 h 3152775"/>
              <a:gd name="connsiteX9" fmla="*/ 1243013 w 4376738"/>
              <a:gd name="connsiteY9" fmla="*/ 3033713 h 3152775"/>
              <a:gd name="connsiteX10" fmla="*/ 776288 w 4376738"/>
              <a:gd name="connsiteY10" fmla="*/ 2947988 h 3152775"/>
              <a:gd name="connsiteX11" fmla="*/ 338138 w 4376738"/>
              <a:gd name="connsiteY11" fmla="*/ 2652713 h 3152775"/>
              <a:gd name="connsiteX12" fmla="*/ 285750 w 4376738"/>
              <a:gd name="connsiteY12" fmla="*/ 2619375 h 3152775"/>
              <a:gd name="connsiteX13" fmla="*/ 257175 w 4376738"/>
              <a:gd name="connsiteY13" fmla="*/ 2495550 h 3152775"/>
              <a:gd name="connsiteX14" fmla="*/ 209550 w 4376738"/>
              <a:gd name="connsiteY14" fmla="*/ 2405063 h 3152775"/>
              <a:gd name="connsiteX15" fmla="*/ 161925 w 4376738"/>
              <a:gd name="connsiteY15" fmla="*/ 2233613 h 3152775"/>
              <a:gd name="connsiteX16" fmla="*/ 109538 w 4376738"/>
              <a:gd name="connsiteY16" fmla="*/ 2152650 h 3152775"/>
              <a:gd name="connsiteX17" fmla="*/ 80963 w 4376738"/>
              <a:gd name="connsiteY17" fmla="*/ 2000250 h 3152775"/>
              <a:gd name="connsiteX18" fmla="*/ 33338 w 4376738"/>
              <a:gd name="connsiteY18" fmla="*/ 1223963 h 3152775"/>
              <a:gd name="connsiteX19" fmla="*/ 0 w 4376738"/>
              <a:gd name="connsiteY19" fmla="*/ 0 h 3152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376738" h="3152775">
                <a:moveTo>
                  <a:pt x="4376738" y="3152775"/>
                </a:moveTo>
                <a:lnTo>
                  <a:pt x="4376738" y="3152775"/>
                </a:lnTo>
                <a:cubicBezTo>
                  <a:pt x="4299566" y="3133483"/>
                  <a:pt x="4339224" y="3138488"/>
                  <a:pt x="4257675" y="3138488"/>
                </a:cubicBezTo>
                <a:lnTo>
                  <a:pt x="3933825" y="3133725"/>
                </a:lnTo>
                <a:lnTo>
                  <a:pt x="3490913" y="3128963"/>
                </a:lnTo>
                <a:lnTo>
                  <a:pt x="3043238" y="3124200"/>
                </a:lnTo>
                <a:lnTo>
                  <a:pt x="2581275" y="3109913"/>
                </a:lnTo>
                <a:lnTo>
                  <a:pt x="2119313" y="3090863"/>
                </a:lnTo>
                <a:lnTo>
                  <a:pt x="1709738" y="3081338"/>
                </a:lnTo>
                <a:lnTo>
                  <a:pt x="1243013" y="3033713"/>
                </a:lnTo>
                <a:lnTo>
                  <a:pt x="776288" y="2947988"/>
                </a:lnTo>
                <a:lnTo>
                  <a:pt x="338138" y="2652713"/>
                </a:lnTo>
                <a:lnTo>
                  <a:pt x="285750" y="2619375"/>
                </a:lnTo>
                <a:lnTo>
                  <a:pt x="257175" y="2495550"/>
                </a:lnTo>
                <a:lnTo>
                  <a:pt x="209550" y="2405063"/>
                </a:lnTo>
                <a:lnTo>
                  <a:pt x="161925" y="2233613"/>
                </a:lnTo>
                <a:lnTo>
                  <a:pt x="109538" y="2152650"/>
                </a:lnTo>
                <a:lnTo>
                  <a:pt x="80963" y="2000250"/>
                </a:lnTo>
                <a:lnTo>
                  <a:pt x="33338" y="1223963"/>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77" name="Oval 76">
            <a:extLst>
              <a:ext uri="{FF2B5EF4-FFF2-40B4-BE49-F238E27FC236}">
                <a16:creationId xmlns:a16="http://schemas.microsoft.com/office/drawing/2014/main" id="{A8E03219-B082-4E98-B438-57FFAB7563C5}"/>
              </a:ext>
            </a:extLst>
          </p:cNvPr>
          <p:cNvSpPr/>
          <p:nvPr/>
        </p:nvSpPr>
        <p:spPr bwMode="auto">
          <a:xfrm>
            <a:off x="6972299" y="2250384"/>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Oval 78">
            <a:extLst>
              <a:ext uri="{FF2B5EF4-FFF2-40B4-BE49-F238E27FC236}">
                <a16:creationId xmlns:a16="http://schemas.microsoft.com/office/drawing/2014/main" id="{A91936BC-1801-4673-A0B3-96991468A59C}"/>
              </a:ext>
            </a:extLst>
          </p:cNvPr>
          <p:cNvSpPr/>
          <p:nvPr/>
        </p:nvSpPr>
        <p:spPr bwMode="auto">
          <a:xfrm>
            <a:off x="7010959" y="3475968"/>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Oval 80">
            <a:extLst>
              <a:ext uri="{FF2B5EF4-FFF2-40B4-BE49-F238E27FC236}">
                <a16:creationId xmlns:a16="http://schemas.microsoft.com/office/drawing/2014/main" id="{5910AE4E-7D97-41E9-9C44-8FFB2CCD546C}"/>
              </a:ext>
            </a:extLst>
          </p:cNvPr>
          <p:cNvSpPr/>
          <p:nvPr/>
        </p:nvSpPr>
        <p:spPr bwMode="auto">
          <a:xfrm>
            <a:off x="7760621" y="5172526"/>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Oval 82">
            <a:extLst>
              <a:ext uri="{FF2B5EF4-FFF2-40B4-BE49-F238E27FC236}">
                <a16:creationId xmlns:a16="http://schemas.microsoft.com/office/drawing/2014/main" id="{1748CD78-A903-4770-B986-F2BFCA216B87}"/>
              </a:ext>
            </a:extLst>
          </p:cNvPr>
          <p:cNvSpPr/>
          <p:nvPr/>
        </p:nvSpPr>
        <p:spPr bwMode="auto">
          <a:xfrm>
            <a:off x="7090246" y="4383484"/>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 name="Oval 84">
            <a:extLst>
              <a:ext uri="{FF2B5EF4-FFF2-40B4-BE49-F238E27FC236}">
                <a16:creationId xmlns:a16="http://schemas.microsoft.com/office/drawing/2014/main" id="{5455D507-8531-4C4D-A81B-4B09723145DC}"/>
              </a:ext>
            </a:extLst>
          </p:cNvPr>
          <p:cNvSpPr/>
          <p:nvPr/>
        </p:nvSpPr>
        <p:spPr bwMode="auto">
          <a:xfrm>
            <a:off x="7055722" y="4247582"/>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Oval 86">
            <a:extLst>
              <a:ext uri="{FF2B5EF4-FFF2-40B4-BE49-F238E27FC236}">
                <a16:creationId xmlns:a16="http://schemas.microsoft.com/office/drawing/2014/main" id="{62E1C9DE-F85F-422F-8BF1-62FCABE7E3FD}"/>
              </a:ext>
            </a:extLst>
          </p:cNvPr>
          <p:cNvSpPr/>
          <p:nvPr/>
        </p:nvSpPr>
        <p:spPr bwMode="auto">
          <a:xfrm>
            <a:off x="7158237" y="4483627"/>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Oval 88">
            <a:extLst>
              <a:ext uri="{FF2B5EF4-FFF2-40B4-BE49-F238E27FC236}">
                <a16:creationId xmlns:a16="http://schemas.microsoft.com/office/drawing/2014/main" id="{8737B93B-32FF-4C5B-9101-620FEA3ACA5A}"/>
              </a:ext>
            </a:extLst>
          </p:cNvPr>
          <p:cNvSpPr/>
          <p:nvPr/>
        </p:nvSpPr>
        <p:spPr bwMode="auto">
          <a:xfrm>
            <a:off x="7182280" y="4627866"/>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Oval 90">
            <a:extLst>
              <a:ext uri="{FF2B5EF4-FFF2-40B4-BE49-F238E27FC236}">
                <a16:creationId xmlns:a16="http://schemas.microsoft.com/office/drawing/2014/main" id="{BA6148B0-D9E0-4CBD-8BA6-DA26709DDBAF}"/>
              </a:ext>
            </a:extLst>
          </p:cNvPr>
          <p:cNvSpPr/>
          <p:nvPr/>
        </p:nvSpPr>
        <p:spPr bwMode="auto">
          <a:xfrm>
            <a:off x="7233463" y="4739894"/>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 name="Oval 92">
            <a:extLst>
              <a:ext uri="{FF2B5EF4-FFF2-40B4-BE49-F238E27FC236}">
                <a16:creationId xmlns:a16="http://schemas.microsoft.com/office/drawing/2014/main" id="{928AA401-D859-45C5-BC23-22A15C4DF11E}"/>
              </a:ext>
            </a:extLst>
          </p:cNvPr>
          <p:cNvSpPr/>
          <p:nvPr/>
        </p:nvSpPr>
        <p:spPr bwMode="auto">
          <a:xfrm>
            <a:off x="7281796" y="4873755"/>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 name="Oval 94">
            <a:extLst>
              <a:ext uri="{FF2B5EF4-FFF2-40B4-BE49-F238E27FC236}">
                <a16:creationId xmlns:a16="http://schemas.microsoft.com/office/drawing/2014/main" id="{AF616D1C-3315-41B0-872D-0018182AF686}"/>
              </a:ext>
            </a:extLst>
          </p:cNvPr>
          <p:cNvSpPr/>
          <p:nvPr/>
        </p:nvSpPr>
        <p:spPr bwMode="auto">
          <a:xfrm>
            <a:off x="7325463" y="4908443"/>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Oval 96">
            <a:extLst>
              <a:ext uri="{FF2B5EF4-FFF2-40B4-BE49-F238E27FC236}">
                <a16:creationId xmlns:a16="http://schemas.microsoft.com/office/drawing/2014/main" id="{8D232D06-0999-4A96-A07B-39EAC71E6DD1}"/>
              </a:ext>
            </a:extLst>
          </p:cNvPr>
          <p:cNvSpPr/>
          <p:nvPr/>
        </p:nvSpPr>
        <p:spPr bwMode="auto">
          <a:xfrm>
            <a:off x="8228565" y="5267970"/>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Oval 98">
            <a:extLst>
              <a:ext uri="{FF2B5EF4-FFF2-40B4-BE49-F238E27FC236}">
                <a16:creationId xmlns:a16="http://schemas.microsoft.com/office/drawing/2014/main" id="{03D8E087-9013-4269-A570-F0288E6AB752}"/>
              </a:ext>
            </a:extLst>
          </p:cNvPr>
          <p:cNvSpPr/>
          <p:nvPr/>
        </p:nvSpPr>
        <p:spPr bwMode="auto">
          <a:xfrm>
            <a:off x="8670197" y="5305206"/>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Oval 100">
            <a:extLst>
              <a:ext uri="{FF2B5EF4-FFF2-40B4-BE49-F238E27FC236}">
                <a16:creationId xmlns:a16="http://schemas.microsoft.com/office/drawing/2014/main" id="{4478EAD6-4814-4668-8588-ED2321582251}"/>
              </a:ext>
            </a:extLst>
          </p:cNvPr>
          <p:cNvSpPr/>
          <p:nvPr/>
        </p:nvSpPr>
        <p:spPr bwMode="auto">
          <a:xfrm>
            <a:off x="9112794" y="5335255"/>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Oval 102">
            <a:extLst>
              <a:ext uri="{FF2B5EF4-FFF2-40B4-BE49-F238E27FC236}">
                <a16:creationId xmlns:a16="http://schemas.microsoft.com/office/drawing/2014/main" id="{1DC18A20-3258-4ADB-967F-C68B3CA9570C}"/>
              </a:ext>
            </a:extLst>
          </p:cNvPr>
          <p:cNvSpPr/>
          <p:nvPr/>
        </p:nvSpPr>
        <p:spPr bwMode="auto">
          <a:xfrm>
            <a:off x="9555391" y="5356537"/>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Oval 104">
            <a:extLst>
              <a:ext uri="{FF2B5EF4-FFF2-40B4-BE49-F238E27FC236}">
                <a16:creationId xmlns:a16="http://schemas.microsoft.com/office/drawing/2014/main" id="{4AB0CF16-C26C-47E7-9449-B4210FFE2675}"/>
              </a:ext>
            </a:extLst>
          </p:cNvPr>
          <p:cNvSpPr/>
          <p:nvPr/>
        </p:nvSpPr>
        <p:spPr bwMode="auto">
          <a:xfrm>
            <a:off x="9999647" y="5363572"/>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Oval 106">
            <a:extLst>
              <a:ext uri="{FF2B5EF4-FFF2-40B4-BE49-F238E27FC236}">
                <a16:creationId xmlns:a16="http://schemas.microsoft.com/office/drawing/2014/main" id="{4C137A28-7061-40FA-83A0-87D6CFCD6DB5}"/>
              </a:ext>
            </a:extLst>
          </p:cNvPr>
          <p:cNvSpPr/>
          <p:nvPr/>
        </p:nvSpPr>
        <p:spPr bwMode="auto">
          <a:xfrm>
            <a:off x="10442621" y="5374717"/>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Oval 108">
            <a:extLst>
              <a:ext uri="{FF2B5EF4-FFF2-40B4-BE49-F238E27FC236}">
                <a16:creationId xmlns:a16="http://schemas.microsoft.com/office/drawing/2014/main" id="{C2AC6A3F-A5D4-4051-B181-9AA1A50727F4}"/>
              </a:ext>
            </a:extLst>
          </p:cNvPr>
          <p:cNvSpPr/>
          <p:nvPr/>
        </p:nvSpPr>
        <p:spPr bwMode="auto">
          <a:xfrm>
            <a:off x="10886211" y="5379235"/>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Oval 110">
            <a:extLst>
              <a:ext uri="{FF2B5EF4-FFF2-40B4-BE49-F238E27FC236}">
                <a16:creationId xmlns:a16="http://schemas.microsoft.com/office/drawing/2014/main" id="{B985A583-15A1-4EE7-8FFE-24F0E24B8071}"/>
              </a:ext>
            </a:extLst>
          </p:cNvPr>
          <p:cNvSpPr/>
          <p:nvPr/>
        </p:nvSpPr>
        <p:spPr bwMode="auto">
          <a:xfrm>
            <a:off x="11348661" y="5391778"/>
            <a:ext cx="116732" cy="116732"/>
          </a:xfrm>
          <a:prstGeom prst="ellips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2995959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626B1-3A58-477A-9A8D-DF3A5CDF732A}"/>
              </a:ext>
            </a:extLst>
          </p:cNvPr>
          <p:cNvSpPr>
            <a:spLocks noGrp="1"/>
          </p:cNvSpPr>
          <p:nvPr>
            <p:ph type="title"/>
          </p:nvPr>
        </p:nvSpPr>
        <p:spPr/>
        <p:txBody>
          <a:bodyPr/>
          <a:lstStyle/>
          <a:p>
            <a:r>
              <a:rPr lang="en-US" dirty="0"/>
              <a:t>AASLD: Monitoring of Women With HCV During Pregnancy</a:t>
            </a:r>
          </a:p>
        </p:txBody>
      </p:sp>
      <p:graphicFrame>
        <p:nvGraphicFramePr>
          <p:cNvPr id="4" name="Group 32">
            <a:extLst>
              <a:ext uri="{FF2B5EF4-FFF2-40B4-BE49-F238E27FC236}">
                <a16:creationId xmlns:a16="http://schemas.microsoft.com/office/drawing/2014/main" id="{7C2A1F6E-4031-49EE-B5DE-586C11684D8A}"/>
              </a:ext>
            </a:extLst>
          </p:cNvPr>
          <p:cNvGraphicFramePr>
            <a:graphicFrameLocks noGrp="1"/>
          </p:cNvGraphicFramePr>
          <p:nvPr>
            <p:extLst>
              <p:ext uri="{D42A27DB-BD31-4B8C-83A1-F6EECF244321}">
                <p14:modId xmlns:p14="http://schemas.microsoft.com/office/powerpoint/2010/main" val="89941888"/>
              </p:ext>
            </p:extLst>
          </p:nvPr>
        </p:nvGraphicFramePr>
        <p:xfrm>
          <a:off x="727076" y="1604963"/>
          <a:ext cx="10755312" cy="3509621"/>
        </p:xfrm>
        <a:graphic>
          <a:graphicData uri="http://schemas.openxmlformats.org/drawingml/2006/table">
            <a:tbl>
              <a:tblPr/>
              <a:tblGrid>
                <a:gridCol w="9155035">
                  <a:extLst>
                    <a:ext uri="{9D8B030D-6E8A-4147-A177-3AD203B41FA5}">
                      <a16:colId xmlns:a16="http://schemas.microsoft.com/office/drawing/2014/main" val="20000"/>
                    </a:ext>
                  </a:extLst>
                </a:gridCol>
                <a:gridCol w="1600277">
                  <a:extLst>
                    <a:ext uri="{9D8B030D-6E8A-4147-A177-3AD203B41FA5}">
                      <a16:colId xmlns:a16="http://schemas.microsoft.com/office/drawing/2014/main" val="20002"/>
                    </a:ext>
                  </a:extLst>
                </a:gridCol>
              </a:tblGrid>
              <a:tr h="40059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Recommendation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Rating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extLst>
                  <a:ext uri="{0D108BD9-81ED-4DB2-BD59-A6C34878D82A}">
                    <a16:rowId xmlns:a16="http://schemas.microsoft.com/office/drawing/2014/main" val="10000"/>
                  </a:ext>
                </a:extLst>
              </a:tr>
              <a:tr h="37387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HCV RNA and routine liver function tests are recommended at initiation of prenatal care for HCV-antibody–positive pregnant women to assess the risk of MTCT and severity of liver disease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 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53409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All pregnant women with HCV infection should receive prenatal and intrapartum care that is appropriate for their individual obstetric risk(s) as there is no currently known intervention to reduce MTCT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 B</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7387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In HCV-infected pregnant women with pruritus or jaundice, there should be a high index of suspicion for ICP with subsequent assessment of ALT, AST, and serum bile acids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 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53409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HCV-infected women with cirrhosis should be counseled about the increased risk of adverse maternal and perinatal outcomes. Antenatal and perinatal care should be coordinated with a maternal–fetal medicine (ie, high-risk pregnancy) obstetrician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 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grpSp>
        <p:nvGrpSpPr>
          <p:cNvPr id="5" name="Group 4">
            <a:extLst>
              <a:ext uri="{FF2B5EF4-FFF2-40B4-BE49-F238E27FC236}">
                <a16:creationId xmlns:a16="http://schemas.microsoft.com/office/drawing/2014/main" id="{8BD81D33-F733-4DBB-94EE-A9A9B218EE9B}"/>
              </a:ext>
            </a:extLst>
          </p:cNvPr>
          <p:cNvGrpSpPr>
            <a:grpSpLocks/>
          </p:cNvGrpSpPr>
          <p:nvPr/>
        </p:nvGrpSpPr>
        <p:grpSpPr bwMode="auto">
          <a:xfrm>
            <a:off x="9389569" y="6216652"/>
            <a:ext cx="2488502" cy="447822"/>
            <a:chOff x="9527309" y="3551529"/>
            <a:chExt cx="2488502" cy="448324"/>
          </a:xfrm>
        </p:grpSpPr>
        <p:pic>
          <p:nvPicPr>
            <p:cNvPr id="6" name="Picture 5">
              <a:extLst>
                <a:ext uri="{FF2B5EF4-FFF2-40B4-BE49-F238E27FC236}">
                  <a16:creationId xmlns:a16="http://schemas.microsoft.com/office/drawing/2014/main" id="{A687FD0B-565D-4B5F-92C6-4812BEE0B25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6">
              <a:extLst>
                <a:ext uri="{FF2B5EF4-FFF2-40B4-BE49-F238E27FC236}">
                  <a16:creationId xmlns:a16="http://schemas.microsoft.com/office/drawing/2014/main" id="{F16F6370-2254-4D19-B070-DE197E3BF506}"/>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9" name="Text Box 15">
            <a:extLst>
              <a:ext uri="{FF2B5EF4-FFF2-40B4-BE49-F238E27FC236}">
                <a16:creationId xmlns:a16="http://schemas.microsoft.com/office/drawing/2014/main" id="{BC7DDEB0-BF1B-4D07-A5ED-80BB4BA328B1}"/>
              </a:ext>
            </a:extLst>
          </p:cNvPr>
          <p:cNvSpPr txBox="1">
            <a:spLocks noChangeArrowheads="1"/>
          </p:cNvSpPr>
          <p:nvPr/>
        </p:nvSpPr>
        <p:spPr bwMode="auto">
          <a:xfrm>
            <a:off x="412750" y="6352339"/>
            <a:ext cx="821004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AASLD. HCV in Pregnancy. https://www.hcvguidelines.org/unique-populations/pregnancy. </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2680774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6A1CC-2B27-974C-833C-FB5EB3A7FE69}"/>
              </a:ext>
            </a:extLst>
          </p:cNvPr>
          <p:cNvSpPr>
            <a:spLocks noGrp="1"/>
          </p:cNvSpPr>
          <p:nvPr>
            <p:ph type="title"/>
          </p:nvPr>
        </p:nvSpPr>
        <p:spPr/>
        <p:txBody>
          <a:bodyPr/>
          <a:lstStyle/>
          <a:p>
            <a:r>
              <a:rPr lang="en-US" dirty="0"/>
              <a:t>What Is the Effect of HCV Infection on Pregnancy?</a:t>
            </a:r>
          </a:p>
        </p:txBody>
      </p:sp>
      <p:sp>
        <p:nvSpPr>
          <p:cNvPr id="3" name="Content Placeholder 2">
            <a:extLst>
              <a:ext uri="{FF2B5EF4-FFF2-40B4-BE49-F238E27FC236}">
                <a16:creationId xmlns:a16="http://schemas.microsoft.com/office/drawing/2014/main" id="{482D2F9D-4DE8-AB4C-87D2-33E893C02E5E}"/>
              </a:ext>
            </a:extLst>
          </p:cNvPr>
          <p:cNvSpPr>
            <a:spLocks noGrp="1"/>
          </p:cNvSpPr>
          <p:nvPr>
            <p:ph idx="1"/>
          </p:nvPr>
        </p:nvSpPr>
        <p:spPr/>
        <p:txBody>
          <a:bodyPr/>
          <a:lstStyle/>
          <a:p>
            <a:r>
              <a:rPr lang="en-US" sz="2600" dirty="0"/>
              <a:t>HCV may have negative effects but difficult to tease apart from effects of associated factors (eg, injection drug use)</a:t>
            </a:r>
            <a:br>
              <a:rPr lang="en-US" sz="2600" dirty="0"/>
            </a:br>
            <a:br>
              <a:rPr lang="en-US" sz="2600" dirty="0"/>
            </a:br>
            <a:endParaRPr lang="en-US" sz="2600" dirty="0"/>
          </a:p>
          <a:p>
            <a:endParaRPr lang="en-US" sz="2600" dirty="0"/>
          </a:p>
          <a:p>
            <a:endParaRPr lang="en-US" sz="2600" dirty="0"/>
          </a:p>
          <a:p>
            <a:pPr marL="0" indent="0">
              <a:buNone/>
            </a:pPr>
            <a:br>
              <a:rPr lang="en-US" sz="2600" dirty="0"/>
            </a:br>
            <a:endParaRPr lang="en-US" sz="2600" dirty="0"/>
          </a:p>
          <a:p>
            <a:r>
              <a:rPr lang="en-US" sz="2600" dirty="0"/>
              <a:t>Multicenter observational US study to assess outcomes in pregnant women with HCV (N = 772) and their infants launched in 2012</a:t>
            </a:r>
            <a:r>
              <a:rPr lang="en-US" sz="2600" baseline="30000" dirty="0"/>
              <a:t>[4,5]</a:t>
            </a:r>
          </a:p>
        </p:txBody>
      </p:sp>
      <p:grpSp>
        <p:nvGrpSpPr>
          <p:cNvPr id="5" name="Group 4">
            <a:extLst>
              <a:ext uri="{FF2B5EF4-FFF2-40B4-BE49-F238E27FC236}">
                <a16:creationId xmlns:a16="http://schemas.microsoft.com/office/drawing/2014/main" id="{E3EF3127-487B-47F3-888D-2914C5898862}"/>
              </a:ext>
            </a:extLst>
          </p:cNvPr>
          <p:cNvGrpSpPr>
            <a:grpSpLocks/>
          </p:cNvGrpSpPr>
          <p:nvPr/>
        </p:nvGrpSpPr>
        <p:grpSpPr bwMode="auto">
          <a:xfrm>
            <a:off x="9389569" y="6216652"/>
            <a:ext cx="2488502" cy="447822"/>
            <a:chOff x="9527309" y="3551529"/>
            <a:chExt cx="2488502" cy="448324"/>
          </a:xfrm>
        </p:grpSpPr>
        <p:pic>
          <p:nvPicPr>
            <p:cNvPr id="6" name="Picture 5">
              <a:extLst>
                <a:ext uri="{FF2B5EF4-FFF2-40B4-BE49-F238E27FC236}">
                  <a16:creationId xmlns:a16="http://schemas.microsoft.com/office/drawing/2014/main" id="{59BCF937-E659-40CB-A1FD-B1F6BC0F464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6">
              <a:extLst>
                <a:ext uri="{FF2B5EF4-FFF2-40B4-BE49-F238E27FC236}">
                  <a16:creationId xmlns:a16="http://schemas.microsoft.com/office/drawing/2014/main" id="{FB5A536E-507B-42EF-90F5-06C300A65770}"/>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9" name="Text Box 15">
            <a:extLst>
              <a:ext uri="{FF2B5EF4-FFF2-40B4-BE49-F238E27FC236}">
                <a16:creationId xmlns:a16="http://schemas.microsoft.com/office/drawing/2014/main" id="{D16065C7-8B02-498E-A69A-148430637596}"/>
              </a:ext>
            </a:extLst>
          </p:cNvPr>
          <p:cNvSpPr txBox="1">
            <a:spLocks noChangeArrowheads="1"/>
          </p:cNvSpPr>
          <p:nvPr/>
        </p:nvSpPr>
        <p:spPr bwMode="auto">
          <a:xfrm>
            <a:off x="412751" y="6176817"/>
            <a:ext cx="8759529"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Huang.</a:t>
            </a:r>
            <a:r>
              <a:rPr lang="sv-SE" altLang="en-US" sz="1200" b="0" spc="-10" dirty="0">
                <a:solidFill>
                  <a:schemeClr val="bg2"/>
                </a:solidFill>
                <a:latin typeface="Calibri" panose="020F0502020204030204" pitchFamily="34" charset="0"/>
                <a:cs typeface="+mn-cs"/>
              </a:rPr>
              <a:t> J Viral Hepat, 2015;22:1033</a:t>
            </a:r>
            <a:r>
              <a:rPr lang="en-US" altLang="en-US" sz="1200" b="0" spc="-10" dirty="0">
                <a:solidFill>
                  <a:schemeClr val="bg2"/>
                </a:solidFill>
                <a:latin typeface="Calibri" panose="020F0502020204030204" pitchFamily="34" charset="0"/>
                <a:cs typeface="+mn-cs"/>
              </a:rPr>
              <a:t>. 2. Huang. Medicine (Baltimore). 2016;95:e4777. </a:t>
            </a:r>
            <a:br>
              <a:rPr lang="en-US" altLang="en-US" sz="1200" b="0" spc="-10" dirty="0">
                <a:solidFill>
                  <a:schemeClr val="bg2"/>
                </a:solidFill>
                <a:latin typeface="Calibri" panose="020F0502020204030204" pitchFamily="34" charset="0"/>
                <a:cs typeface="+mn-cs"/>
              </a:rPr>
            </a:br>
            <a:r>
              <a:rPr lang="en-US" altLang="en-US" sz="1200" b="0" spc="-10" dirty="0">
                <a:solidFill>
                  <a:schemeClr val="bg2"/>
                </a:solidFill>
                <a:latin typeface="Calibri" panose="020F0502020204030204" pitchFamily="34" charset="0"/>
                <a:cs typeface="+mn-cs"/>
              </a:rPr>
              <a:t>3.</a:t>
            </a:r>
            <a:r>
              <a:rPr lang="nl-NL" altLang="en-US" sz="1200" b="0" spc="-10" dirty="0">
                <a:solidFill>
                  <a:schemeClr val="bg2"/>
                </a:solidFill>
                <a:latin typeface="Calibri" panose="020F0502020204030204" pitchFamily="34" charset="0"/>
                <a:cs typeface="+mn-cs"/>
              </a:rPr>
              <a:t> Stokkeland. Eur J Epidemiol. 2017;32:617. 4. NCT01959321. 5. Prasad. </a:t>
            </a:r>
            <a:r>
              <a:rPr lang="en-US" sz="1200" b="0" spc="-10" dirty="0" err="1">
                <a:solidFill>
                  <a:schemeClr val="bg2"/>
                </a:solidFill>
                <a:latin typeface="Calibri" panose="020F0502020204030204" pitchFamily="34" charset="0"/>
                <a:cs typeface="+mn-cs"/>
              </a:rPr>
              <a:t>Obstet</a:t>
            </a:r>
            <a:r>
              <a:rPr lang="en-US" sz="1200" b="0" spc="-10" dirty="0">
                <a:solidFill>
                  <a:schemeClr val="bg2"/>
                </a:solidFill>
                <a:latin typeface="Calibri" panose="020F0502020204030204" pitchFamily="34" charset="0"/>
                <a:cs typeface="+mn-cs"/>
              </a:rPr>
              <a:t> Gynecol. 2020;135:778</a:t>
            </a:r>
            <a:r>
              <a:rPr lang="en-US" altLang="en-US" sz="1200" b="0" spc="-10" dirty="0">
                <a:solidFill>
                  <a:schemeClr val="bg2"/>
                </a:solidFill>
                <a:latin typeface="Calibri" panose="020F0502020204030204" pitchFamily="34" charset="0"/>
                <a:cs typeface="+mn-cs"/>
              </a:rPr>
              <a:t> </a:t>
            </a:r>
          </a:p>
        </p:txBody>
      </p:sp>
      <p:graphicFrame>
        <p:nvGraphicFramePr>
          <p:cNvPr id="4" name="Group 3">
            <a:extLst>
              <a:ext uri="{FF2B5EF4-FFF2-40B4-BE49-F238E27FC236}">
                <a16:creationId xmlns:a16="http://schemas.microsoft.com/office/drawing/2014/main" id="{D3D6ED84-7A16-499C-8944-3EE74F2D69BA}"/>
              </a:ext>
            </a:extLst>
          </p:cNvPr>
          <p:cNvGraphicFramePr>
            <a:graphicFrameLocks/>
          </p:cNvGraphicFramePr>
          <p:nvPr>
            <p:extLst>
              <p:ext uri="{D42A27DB-BD31-4B8C-83A1-F6EECF244321}">
                <p14:modId xmlns:p14="http://schemas.microsoft.com/office/powerpoint/2010/main" val="860823760"/>
              </p:ext>
            </p:extLst>
          </p:nvPr>
        </p:nvGraphicFramePr>
        <p:xfrm>
          <a:off x="709795" y="3072160"/>
          <a:ext cx="5381279" cy="1585024"/>
        </p:xfrm>
        <a:graphic>
          <a:graphicData uri="http://schemas.openxmlformats.org/drawingml/2006/table">
            <a:tbl>
              <a:tblPr/>
              <a:tblGrid>
                <a:gridCol w="3408143">
                  <a:extLst>
                    <a:ext uri="{9D8B030D-6E8A-4147-A177-3AD203B41FA5}">
                      <a16:colId xmlns:a16="http://schemas.microsoft.com/office/drawing/2014/main" val="20000"/>
                    </a:ext>
                  </a:extLst>
                </a:gridCol>
                <a:gridCol w="1973136">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Birth 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OR With vs Without HCV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Preterm birth</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1.62 (1.48-1.76)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Intrauterine fetal growth restriction</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[2]</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1.53 (1.40-1.68)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Low birth weight</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[2]</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1.97 (1.43-2.71)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526758102"/>
                  </a:ext>
                </a:extLst>
              </a:tr>
            </a:tbl>
          </a:graphicData>
        </a:graphic>
      </p:graphicFrame>
      <p:graphicFrame>
        <p:nvGraphicFramePr>
          <p:cNvPr id="13" name="Group 3">
            <a:extLst>
              <a:ext uri="{FF2B5EF4-FFF2-40B4-BE49-F238E27FC236}">
                <a16:creationId xmlns:a16="http://schemas.microsoft.com/office/drawing/2014/main" id="{4724C530-492D-43F1-B51A-65CCD3F593BF}"/>
              </a:ext>
            </a:extLst>
          </p:cNvPr>
          <p:cNvGraphicFramePr>
            <a:graphicFrameLocks/>
          </p:cNvGraphicFramePr>
          <p:nvPr>
            <p:extLst>
              <p:ext uri="{D42A27DB-BD31-4B8C-83A1-F6EECF244321}">
                <p14:modId xmlns:p14="http://schemas.microsoft.com/office/powerpoint/2010/main" val="246065706"/>
              </p:ext>
            </p:extLst>
          </p:nvPr>
        </p:nvGraphicFramePr>
        <p:xfrm>
          <a:off x="6196194" y="3077867"/>
          <a:ext cx="5286009" cy="1493568"/>
        </p:xfrm>
        <a:graphic>
          <a:graphicData uri="http://schemas.openxmlformats.org/drawingml/2006/table">
            <a:tbl>
              <a:tblPr/>
              <a:tblGrid>
                <a:gridCol w="2562003">
                  <a:extLst>
                    <a:ext uri="{9D8B030D-6E8A-4147-A177-3AD203B41FA5}">
                      <a16:colId xmlns:a16="http://schemas.microsoft.com/office/drawing/2014/main" val="20000"/>
                    </a:ext>
                  </a:extLst>
                </a:gridCol>
                <a:gridCol w="2724006">
                  <a:extLst>
                    <a:ext uri="{9D8B030D-6E8A-4147-A177-3AD203B41FA5}">
                      <a16:colId xmlns:a16="http://schemas.microsoft.com/office/drawing/2014/main" val="20002"/>
                    </a:ext>
                  </a:extLst>
                </a:gridCol>
              </a:tblGrid>
              <a:tr h="3934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Birth 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aRR With (n = 1,091,913) vs Without (n = 2056) HCV</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10001"/>
                  </a:ext>
                </a:extLst>
              </a:tr>
              <a:tr h="1602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Preterm birth</a:t>
                      </a:r>
                      <a:endParaRPr kumimoji="0" lang="en-US" sz="1600" b="0" i="0" u="none" strike="noStrike" cap="none" normalizeH="0" baseline="3000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1.32 (1.08-1.60)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602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Late neonatal death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3.79 (1.07-13.79)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15" name="TextBox 14">
            <a:extLst>
              <a:ext uri="{FF2B5EF4-FFF2-40B4-BE49-F238E27FC236}">
                <a16:creationId xmlns:a16="http://schemas.microsoft.com/office/drawing/2014/main" id="{A404B43A-D132-4F74-AB41-7A2E8B821EFE}"/>
              </a:ext>
            </a:extLst>
          </p:cNvPr>
          <p:cNvSpPr txBox="1"/>
          <p:nvPr/>
        </p:nvSpPr>
        <p:spPr bwMode="auto">
          <a:xfrm>
            <a:off x="746905" y="2419845"/>
            <a:ext cx="534416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spcAft>
                <a:spcPts val="100"/>
              </a:spcAft>
            </a:pPr>
            <a:r>
              <a:rPr lang="en-US" sz="1800" dirty="0">
                <a:solidFill>
                  <a:schemeClr val="accent4"/>
                </a:solidFill>
                <a:latin typeface="Calibri" panose="020F0502020204030204" pitchFamily="34" charset="0"/>
                <a:cs typeface="Calibri" panose="020F0502020204030204" pitchFamily="34" charset="0"/>
              </a:rPr>
              <a:t>Meta-analysis</a:t>
            </a:r>
            <a:r>
              <a:rPr lang="en-US" dirty="0">
                <a:solidFill>
                  <a:schemeClr val="accent4"/>
                </a:solidFill>
                <a:latin typeface="Calibri" panose="020F0502020204030204" pitchFamily="34" charset="0"/>
                <a:cs typeface="Calibri" panose="020F0502020204030204" pitchFamily="34" charset="0"/>
              </a:rPr>
              <a:t> </a:t>
            </a:r>
            <a:r>
              <a:rPr lang="en-US" sz="1800" dirty="0">
                <a:solidFill>
                  <a:schemeClr val="accent4"/>
                </a:solidFill>
                <a:latin typeface="Calibri" panose="020F0502020204030204" pitchFamily="34" charset="0"/>
                <a:cs typeface="Calibri" panose="020F0502020204030204" pitchFamily="34" charset="0"/>
              </a:rPr>
              <a:t>of &gt; </a:t>
            </a:r>
            <a:r>
              <a:rPr lang="en-US" i="0" dirty="0">
                <a:solidFill>
                  <a:schemeClr val="accent4"/>
                </a:solidFill>
                <a:effectLst/>
                <a:latin typeface="Calibri" panose="020F0502020204030204" pitchFamily="34" charset="0"/>
                <a:cs typeface="Calibri" panose="020F0502020204030204" pitchFamily="34" charset="0"/>
              </a:rPr>
              <a:t>4,000,000 </a:t>
            </a:r>
            <a:r>
              <a:rPr lang="en-US" sz="1800" dirty="0">
                <a:solidFill>
                  <a:schemeClr val="accent4"/>
                </a:solidFill>
                <a:latin typeface="Calibri" panose="020F0502020204030204" pitchFamily="34" charset="0"/>
                <a:cs typeface="Calibri" panose="020F0502020204030204" pitchFamily="34" charset="0"/>
              </a:rPr>
              <a:t>women with </a:t>
            </a:r>
            <a:br>
              <a:rPr lang="en-US" sz="1800" dirty="0">
                <a:solidFill>
                  <a:schemeClr val="accent4"/>
                </a:solidFill>
                <a:latin typeface="Calibri" panose="020F0502020204030204" pitchFamily="34" charset="0"/>
                <a:cs typeface="Calibri" panose="020F0502020204030204" pitchFamily="34" charset="0"/>
              </a:rPr>
            </a:br>
            <a:r>
              <a:rPr lang="en-US" sz="1800" dirty="0">
                <a:solidFill>
                  <a:schemeClr val="accent4"/>
                </a:solidFill>
                <a:latin typeface="Calibri" panose="020F0502020204030204" pitchFamily="34" charset="0"/>
                <a:cs typeface="Calibri" panose="020F0502020204030204" pitchFamily="34" charset="0"/>
              </a:rPr>
              <a:t>&gt; 5000 HCV infection cases</a:t>
            </a:r>
            <a:r>
              <a:rPr lang="en-US" sz="1800" baseline="30000" dirty="0">
                <a:solidFill>
                  <a:schemeClr val="accent4"/>
                </a:solidFill>
                <a:latin typeface="Calibri" panose="020F0502020204030204" pitchFamily="34" charset="0"/>
                <a:cs typeface="Calibri" panose="020F0502020204030204" pitchFamily="34" charset="0"/>
              </a:rPr>
              <a:t>[1,2*]</a:t>
            </a:r>
            <a:endParaRPr lang="en-US" dirty="0">
              <a:solidFill>
                <a:schemeClr val="accent4"/>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71686281-D358-4EAC-ABE3-6BDF21FF7AC1}"/>
              </a:ext>
            </a:extLst>
          </p:cNvPr>
          <p:cNvSpPr txBox="1"/>
          <p:nvPr/>
        </p:nvSpPr>
        <p:spPr bwMode="auto">
          <a:xfrm>
            <a:off x="6238289" y="2419845"/>
            <a:ext cx="52169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spcAft>
                <a:spcPts val="100"/>
              </a:spcAft>
            </a:pPr>
            <a:r>
              <a:rPr lang="en-US" sz="1800" dirty="0">
                <a:solidFill>
                  <a:schemeClr val="accent4"/>
                </a:solidFill>
                <a:latin typeface="Calibri" panose="020F0502020204030204" pitchFamily="34" charset="0"/>
                <a:cs typeface="Calibri" panose="020F0502020204030204" pitchFamily="34" charset="0"/>
              </a:rPr>
              <a:t>Swedish Birth Registry: &gt; 1 million women, </a:t>
            </a:r>
            <a:br>
              <a:rPr lang="en-US" sz="1800" dirty="0">
                <a:solidFill>
                  <a:schemeClr val="accent4"/>
                </a:solidFill>
                <a:latin typeface="Calibri" panose="020F0502020204030204" pitchFamily="34" charset="0"/>
                <a:cs typeface="Calibri" panose="020F0502020204030204" pitchFamily="34" charset="0"/>
              </a:rPr>
            </a:br>
            <a:r>
              <a:rPr lang="en-US" sz="1800" dirty="0">
                <a:solidFill>
                  <a:schemeClr val="accent4"/>
                </a:solidFill>
                <a:latin typeface="Calibri" panose="020F0502020204030204" pitchFamily="34" charset="0"/>
                <a:cs typeface="Calibri" panose="020F0502020204030204" pitchFamily="34" charset="0"/>
              </a:rPr>
              <a:t>&gt; 2000 births to HCV+ women, 2001-2011</a:t>
            </a:r>
            <a:r>
              <a:rPr lang="en-US" sz="1800" baseline="30000" dirty="0">
                <a:solidFill>
                  <a:schemeClr val="accent4"/>
                </a:solidFill>
                <a:latin typeface="Calibri" panose="020F0502020204030204" pitchFamily="34" charset="0"/>
                <a:cs typeface="Calibri" panose="020F0502020204030204" pitchFamily="34" charset="0"/>
              </a:rPr>
              <a:t>[3]</a:t>
            </a:r>
          </a:p>
        </p:txBody>
      </p:sp>
      <p:sp>
        <p:nvSpPr>
          <p:cNvPr id="12" name="TextBox 11">
            <a:extLst>
              <a:ext uri="{FF2B5EF4-FFF2-40B4-BE49-F238E27FC236}">
                <a16:creationId xmlns:a16="http://schemas.microsoft.com/office/drawing/2014/main" id="{B0A0637E-F35E-416B-9630-796AF09B6AE2}"/>
              </a:ext>
            </a:extLst>
          </p:cNvPr>
          <p:cNvSpPr txBox="1"/>
          <p:nvPr/>
        </p:nvSpPr>
        <p:spPr bwMode="auto">
          <a:xfrm>
            <a:off x="5643880" y="2971800"/>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endParaRPr lang="en-US" b="0" dirty="0">
              <a:solidFill>
                <a:schemeClr val="bg1"/>
              </a:solidFill>
              <a:latin typeface="Calibri" panose="020F0502020204030204" pitchFamily="34" charset="0"/>
            </a:endParaRPr>
          </a:p>
        </p:txBody>
      </p:sp>
      <p:sp>
        <p:nvSpPr>
          <p:cNvPr id="14" name="TextBox 13">
            <a:extLst>
              <a:ext uri="{FF2B5EF4-FFF2-40B4-BE49-F238E27FC236}">
                <a16:creationId xmlns:a16="http://schemas.microsoft.com/office/drawing/2014/main" id="{7044DEEE-B749-4D19-B7BF-B444E3D5CB34}"/>
              </a:ext>
            </a:extLst>
          </p:cNvPr>
          <p:cNvSpPr txBox="1"/>
          <p:nvPr/>
        </p:nvSpPr>
        <p:spPr bwMode="auto">
          <a:xfrm>
            <a:off x="709796" y="4741241"/>
            <a:ext cx="107725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pPr>
            <a:r>
              <a:rPr lang="en-US" sz="1400" b="0" i="0" dirty="0">
                <a:solidFill>
                  <a:srgbClr val="1C1D1E"/>
                </a:solidFill>
                <a:effectLst/>
                <a:latin typeface="Calibri" panose="020F0502020204030204" pitchFamily="34" charset="0"/>
                <a:cs typeface="Calibri" panose="020F0502020204030204" pitchFamily="34" charset="0"/>
              </a:rPr>
              <a:t>*1. 4,186,698 participants with 5218 HCV infection cases; 2. </a:t>
            </a:r>
            <a:r>
              <a:rPr lang="en-US" sz="1400" b="0" i="0" dirty="0">
                <a:solidFill>
                  <a:srgbClr val="000000"/>
                </a:solidFill>
                <a:effectLst/>
                <a:latin typeface="Calibri" panose="020F0502020204030204" pitchFamily="34" charset="0"/>
                <a:cs typeface="Calibri" panose="020F0502020204030204" pitchFamily="34" charset="0"/>
              </a:rPr>
              <a:t>4,185,414 participants with 5094 HCV infection cases.</a:t>
            </a:r>
            <a:endParaRPr lang="en-US" sz="1400" b="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01421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C1075-37B0-F145-97DA-FFEB25203C8A}"/>
              </a:ext>
            </a:extLst>
          </p:cNvPr>
          <p:cNvSpPr>
            <a:spLocks noGrp="1"/>
          </p:cNvSpPr>
          <p:nvPr>
            <p:ph type="title"/>
          </p:nvPr>
        </p:nvSpPr>
        <p:spPr/>
        <p:txBody>
          <a:bodyPr/>
          <a:lstStyle/>
          <a:p>
            <a:r>
              <a:rPr lang="en-US" dirty="0"/>
              <a:t>HCV and ICP</a:t>
            </a:r>
          </a:p>
        </p:txBody>
      </p:sp>
      <p:sp>
        <p:nvSpPr>
          <p:cNvPr id="3" name="Content Placeholder 2">
            <a:extLst>
              <a:ext uri="{FF2B5EF4-FFF2-40B4-BE49-F238E27FC236}">
                <a16:creationId xmlns:a16="http://schemas.microsoft.com/office/drawing/2014/main" id="{3BD4D7F2-F7B0-A643-A25E-98774F5EBDAB}"/>
              </a:ext>
            </a:extLst>
          </p:cNvPr>
          <p:cNvSpPr>
            <a:spLocks noGrp="1"/>
          </p:cNvSpPr>
          <p:nvPr>
            <p:ph idx="1"/>
          </p:nvPr>
        </p:nvSpPr>
        <p:spPr>
          <a:xfrm>
            <a:off x="604675" y="1513047"/>
            <a:ext cx="6531979" cy="4650686"/>
          </a:xfrm>
        </p:spPr>
        <p:txBody>
          <a:bodyPr/>
          <a:lstStyle/>
          <a:p>
            <a:r>
              <a:rPr lang="en-US" sz="2400" dirty="0"/>
              <a:t>Population-based cohort study in Sweden included 11,000 women with ICP and </a:t>
            </a:r>
            <a:br>
              <a:rPr lang="en-US" sz="2400" dirty="0"/>
            </a:br>
            <a:r>
              <a:rPr lang="en-US" sz="2400" dirty="0"/>
              <a:t>11,000 healthy women</a:t>
            </a:r>
            <a:r>
              <a:rPr kumimoji="0" lang="en-US" sz="2400" b="0" i="0" u="none" strike="noStrike" kern="0" cap="none" spc="0" normalizeH="0" baseline="30000" noProof="0" dirty="0">
                <a:ln>
                  <a:noFill/>
                </a:ln>
                <a:solidFill>
                  <a:srgbClr val="000000"/>
                </a:solidFill>
                <a:effectLst/>
                <a:uLnTx/>
                <a:uFillTx/>
                <a:latin typeface="Calibri" panose="020F0502020204030204" pitchFamily="34" charset="0"/>
                <a:ea typeface="+mn-ea"/>
                <a:cs typeface="+mn-cs"/>
              </a:rPr>
              <a:t>[1]</a:t>
            </a:r>
            <a:endParaRPr lang="en-US" sz="2400" dirty="0"/>
          </a:p>
          <a:p>
            <a:pPr lvl="1"/>
            <a:r>
              <a:rPr lang="en-US" sz="2200" dirty="0">
                <a:sym typeface="Wingdings" pitchFamily="2" charset="2"/>
              </a:rPr>
              <a:t>ICP HR with vs without HCV</a:t>
            </a:r>
            <a:r>
              <a:rPr lang="en-US" sz="2200" dirty="0"/>
              <a:t>: 4.16 (95% CI: </a:t>
            </a:r>
            <a:br>
              <a:rPr lang="en-US" sz="2200" dirty="0"/>
            </a:br>
            <a:r>
              <a:rPr lang="en-US" sz="2200" dirty="0"/>
              <a:t>3.14-5.15)</a:t>
            </a:r>
          </a:p>
          <a:p>
            <a:r>
              <a:rPr lang="en-US" sz="2400" dirty="0"/>
              <a:t>Meta-analysis of 3 studies of ICP in pregnancy (N = </a:t>
            </a:r>
            <a:r>
              <a:rPr lang="en-US" sz="2400" dirty="0">
                <a:effectLst/>
                <a:cs typeface="Calibri" panose="020F0502020204030204" pitchFamily="34" charset="0"/>
              </a:rPr>
              <a:t>95429) </a:t>
            </a:r>
            <a:r>
              <a:rPr lang="en-US" sz="2400" dirty="0"/>
              <a:t>in women </a:t>
            </a:r>
            <a:r>
              <a:rPr lang="en-US" sz="2400" dirty="0">
                <a:sym typeface="Wingdings" pitchFamily="2" charset="2"/>
              </a:rPr>
              <a:t>with (n = 308)  vs without HCV</a:t>
            </a:r>
            <a:r>
              <a:rPr lang="en-US" sz="2400" baseline="30000" dirty="0"/>
              <a:t>[2]</a:t>
            </a:r>
            <a:r>
              <a:rPr lang="en-US" sz="2400" dirty="0">
                <a:sym typeface="Wingdings" pitchFamily="2" charset="2"/>
              </a:rPr>
              <a:t> </a:t>
            </a:r>
          </a:p>
          <a:p>
            <a:pPr lvl="1"/>
            <a:r>
              <a:rPr lang="en-US" sz="2200" dirty="0">
                <a:sym typeface="Wingdings" pitchFamily="2" charset="2"/>
              </a:rPr>
              <a:t>ICP p</a:t>
            </a:r>
            <a:r>
              <a:rPr lang="en-US" sz="2200" dirty="0"/>
              <a:t>ooled OR with vs without HCV: 20.40 </a:t>
            </a:r>
            <a:br>
              <a:rPr lang="en-US" sz="2200" dirty="0"/>
            </a:br>
            <a:r>
              <a:rPr lang="en-US" sz="2200" dirty="0"/>
              <a:t>(95% CI: 9.39-44.33)</a:t>
            </a:r>
            <a:endParaRPr lang="en-US" baseline="30000" dirty="0"/>
          </a:p>
        </p:txBody>
      </p:sp>
      <p:pic>
        <p:nvPicPr>
          <p:cNvPr id="4" name="Picture 3">
            <a:extLst>
              <a:ext uri="{FF2B5EF4-FFF2-40B4-BE49-F238E27FC236}">
                <a16:creationId xmlns:a16="http://schemas.microsoft.com/office/drawing/2014/main" id="{47A75578-C250-F54A-AC3A-3CC68FD549E8}"/>
              </a:ext>
            </a:extLst>
          </p:cNvPr>
          <p:cNvPicPr>
            <a:picLocks noChangeAspect="1"/>
          </p:cNvPicPr>
          <p:nvPr/>
        </p:nvPicPr>
        <p:blipFill>
          <a:blip r:embed="rId3"/>
          <a:stretch>
            <a:fillRect/>
          </a:stretch>
        </p:blipFill>
        <p:spPr>
          <a:xfrm>
            <a:off x="7519988" y="1600200"/>
            <a:ext cx="3962400" cy="3076955"/>
          </a:xfrm>
          <a:prstGeom prst="rect">
            <a:avLst/>
          </a:prstGeom>
        </p:spPr>
      </p:pic>
      <p:sp>
        <p:nvSpPr>
          <p:cNvPr id="6" name="TextBox 5">
            <a:extLst>
              <a:ext uri="{FF2B5EF4-FFF2-40B4-BE49-F238E27FC236}">
                <a16:creationId xmlns:a16="http://schemas.microsoft.com/office/drawing/2014/main" id="{39EF349B-D758-7640-8229-EC611D4D3BD7}"/>
              </a:ext>
            </a:extLst>
          </p:cNvPr>
          <p:cNvSpPr txBox="1"/>
          <p:nvPr/>
        </p:nvSpPr>
        <p:spPr>
          <a:xfrm>
            <a:off x="719329" y="5455940"/>
            <a:ext cx="6531979" cy="830997"/>
          </a:xfrm>
          <a:prstGeom prst="rect">
            <a:avLst/>
          </a:prstGeom>
          <a:solidFill>
            <a:schemeClr val="tx2">
              <a:alpha val="70000"/>
            </a:schemeClr>
          </a:solidFill>
        </p:spPr>
        <p:txBody>
          <a:bodyPr wrap="square" rtlCol="0">
            <a:spAutoFit/>
          </a:bodyPr>
          <a:lstStyle/>
          <a:p>
            <a:pPr algn="ctr"/>
            <a:r>
              <a:rPr lang="en-US" sz="2400" b="1" dirty="0">
                <a:solidFill>
                  <a:schemeClr val="accent3"/>
                </a:solidFill>
                <a:latin typeface="Calibri" panose="020F0502020204030204" pitchFamily="34" charset="0"/>
                <a:cs typeface="Calibri" panose="020F0502020204030204" pitchFamily="34" charset="0"/>
              </a:rPr>
              <a:t>Counsel women with HCV on the increased risk </a:t>
            </a:r>
            <a:br>
              <a:rPr lang="en-US" sz="2400" b="1" dirty="0">
                <a:solidFill>
                  <a:schemeClr val="accent3"/>
                </a:solidFill>
                <a:latin typeface="Calibri" panose="020F0502020204030204" pitchFamily="34" charset="0"/>
                <a:cs typeface="Calibri" panose="020F0502020204030204" pitchFamily="34" charset="0"/>
              </a:rPr>
            </a:br>
            <a:r>
              <a:rPr lang="en-US" sz="2400" b="1" dirty="0">
                <a:solidFill>
                  <a:schemeClr val="accent3"/>
                </a:solidFill>
                <a:latin typeface="Calibri" panose="020F0502020204030204" pitchFamily="34" charset="0"/>
                <a:cs typeface="Calibri" panose="020F0502020204030204" pitchFamily="34" charset="0"/>
              </a:rPr>
              <a:t>of ICP! </a:t>
            </a:r>
          </a:p>
        </p:txBody>
      </p:sp>
      <p:grpSp>
        <p:nvGrpSpPr>
          <p:cNvPr id="7" name="Group 6">
            <a:extLst>
              <a:ext uri="{FF2B5EF4-FFF2-40B4-BE49-F238E27FC236}">
                <a16:creationId xmlns:a16="http://schemas.microsoft.com/office/drawing/2014/main" id="{F912691D-FC4B-4CA9-831A-998FE61A0240}"/>
              </a:ext>
            </a:extLst>
          </p:cNvPr>
          <p:cNvGrpSpPr>
            <a:grpSpLocks/>
          </p:cNvGrpSpPr>
          <p:nvPr/>
        </p:nvGrpSpPr>
        <p:grpSpPr bwMode="auto">
          <a:xfrm>
            <a:off x="9389569" y="6216652"/>
            <a:ext cx="2488502" cy="447822"/>
            <a:chOff x="9527309" y="3551529"/>
            <a:chExt cx="2488502" cy="448324"/>
          </a:xfrm>
        </p:grpSpPr>
        <p:pic>
          <p:nvPicPr>
            <p:cNvPr id="8" name="Picture 7">
              <a:extLst>
                <a:ext uri="{FF2B5EF4-FFF2-40B4-BE49-F238E27FC236}">
                  <a16:creationId xmlns:a16="http://schemas.microsoft.com/office/drawing/2014/main" id="{22C06B51-90C3-4DE8-AE43-857EF056115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8">
              <a:extLst>
                <a:ext uri="{FF2B5EF4-FFF2-40B4-BE49-F238E27FC236}">
                  <a16:creationId xmlns:a16="http://schemas.microsoft.com/office/drawing/2014/main" id="{846093AE-983D-4EEC-9B39-FD7321874116}"/>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1" name="Text Box 15">
            <a:extLst>
              <a:ext uri="{FF2B5EF4-FFF2-40B4-BE49-F238E27FC236}">
                <a16:creationId xmlns:a16="http://schemas.microsoft.com/office/drawing/2014/main" id="{DC891BE7-B67D-431C-B8F4-2C8642DC03A7}"/>
              </a:ext>
            </a:extLst>
          </p:cNvPr>
          <p:cNvSpPr txBox="1">
            <a:spLocks noChangeArrowheads="1"/>
          </p:cNvSpPr>
          <p:nvPr/>
        </p:nvSpPr>
        <p:spPr bwMode="auto">
          <a:xfrm>
            <a:off x="441470" y="636004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Marschall. Hepatology. 2013;58:1385. 2. Wijarnpreecha. Clin Res Hepatol Gastroenterol. 2017;41:39.</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3979480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ADFA4-A886-424C-B2CF-B57E1975AF45}"/>
              </a:ext>
            </a:extLst>
          </p:cNvPr>
          <p:cNvSpPr>
            <a:spLocks noGrp="1"/>
          </p:cNvSpPr>
          <p:nvPr>
            <p:ph type="title"/>
          </p:nvPr>
        </p:nvSpPr>
        <p:spPr/>
        <p:txBody>
          <a:bodyPr/>
          <a:lstStyle/>
          <a:p>
            <a:r>
              <a:rPr lang="en-US" dirty="0"/>
              <a:t>AASLD: Treatment of Women of Childbearing Age</a:t>
            </a:r>
          </a:p>
        </p:txBody>
      </p:sp>
      <p:sp>
        <p:nvSpPr>
          <p:cNvPr id="3" name="Content Placeholder 2">
            <a:extLst>
              <a:ext uri="{FF2B5EF4-FFF2-40B4-BE49-F238E27FC236}">
                <a16:creationId xmlns:a16="http://schemas.microsoft.com/office/drawing/2014/main" id="{65521DCE-74E5-BB43-A8D9-72555DAD518D}"/>
              </a:ext>
            </a:extLst>
          </p:cNvPr>
          <p:cNvSpPr>
            <a:spLocks noGrp="1"/>
          </p:cNvSpPr>
          <p:nvPr>
            <p:ph idx="1"/>
          </p:nvPr>
        </p:nvSpPr>
        <p:spPr>
          <a:xfrm>
            <a:off x="604675" y="3599741"/>
            <a:ext cx="10877529" cy="2756956"/>
          </a:xfrm>
        </p:spPr>
        <p:txBody>
          <a:bodyPr/>
          <a:lstStyle/>
          <a:p>
            <a:r>
              <a:rPr lang="en-US" dirty="0"/>
              <a:t>Counsel about benefit of antiviral treatment before pregnancy</a:t>
            </a:r>
          </a:p>
          <a:p>
            <a:r>
              <a:rPr lang="en-US" dirty="0"/>
              <a:t>If a woman becomes pregnant while receiving HCV DAA therapy, providers should discuss the risks vs benefits of continuing treatment</a:t>
            </a:r>
          </a:p>
          <a:p>
            <a:r>
              <a:rPr lang="en-US" dirty="0"/>
              <a:t>Ribavirin is contraindicated in pregnancy due to teratogenicity (wait at least 6 mos after completion of ribavirin therapy to get pregnant)</a:t>
            </a:r>
          </a:p>
          <a:p>
            <a:endParaRPr lang="en-US" dirty="0"/>
          </a:p>
        </p:txBody>
      </p:sp>
      <p:grpSp>
        <p:nvGrpSpPr>
          <p:cNvPr id="5" name="Group 4">
            <a:extLst>
              <a:ext uri="{FF2B5EF4-FFF2-40B4-BE49-F238E27FC236}">
                <a16:creationId xmlns:a16="http://schemas.microsoft.com/office/drawing/2014/main" id="{23BD8B1E-125D-465A-93EF-164F1FD69681}"/>
              </a:ext>
            </a:extLst>
          </p:cNvPr>
          <p:cNvGrpSpPr>
            <a:grpSpLocks/>
          </p:cNvGrpSpPr>
          <p:nvPr/>
        </p:nvGrpSpPr>
        <p:grpSpPr bwMode="auto">
          <a:xfrm>
            <a:off x="9389569" y="6216652"/>
            <a:ext cx="2488502" cy="447822"/>
            <a:chOff x="9527309" y="3551529"/>
            <a:chExt cx="2488502" cy="448324"/>
          </a:xfrm>
        </p:grpSpPr>
        <p:pic>
          <p:nvPicPr>
            <p:cNvPr id="6" name="Picture 5">
              <a:extLst>
                <a:ext uri="{FF2B5EF4-FFF2-40B4-BE49-F238E27FC236}">
                  <a16:creationId xmlns:a16="http://schemas.microsoft.com/office/drawing/2014/main" id="{229EB704-970E-4CD1-B32E-91491D0668F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6">
              <a:extLst>
                <a:ext uri="{FF2B5EF4-FFF2-40B4-BE49-F238E27FC236}">
                  <a16:creationId xmlns:a16="http://schemas.microsoft.com/office/drawing/2014/main" id="{0DA174B6-1E9D-4C02-9CFA-56651780D64F}"/>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9" name="Text Box 15">
            <a:extLst>
              <a:ext uri="{FF2B5EF4-FFF2-40B4-BE49-F238E27FC236}">
                <a16:creationId xmlns:a16="http://schemas.microsoft.com/office/drawing/2014/main" id="{DAD5D005-98C0-4CE0-BEB2-FD54F6036530}"/>
              </a:ext>
            </a:extLst>
          </p:cNvPr>
          <p:cNvSpPr txBox="1">
            <a:spLocks noChangeArrowheads="1"/>
          </p:cNvSpPr>
          <p:nvPr/>
        </p:nvSpPr>
        <p:spPr bwMode="auto">
          <a:xfrm>
            <a:off x="431038" y="6361483"/>
            <a:ext cx="8292337"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AASLD. HCV in Pregnancy. https://www.hcvguidelines.org/unique-populations/pregnancy. </a:t>
            </a:r>
            <a:endParaRPr lang="en-US" altLang="en-US" sz="1200" b="0" dirty="0">
              <a:solidFill>
                <a:schemeClr val="bg2"/>
              </a:solidFill>
              <a:latin typeface="Calibri" panose="020F0502020204030204" pitchFamily="34" charset="0"/>
              <a:cs typeface="+mn-cs"/>
            </a:endParaRPr>
          </a:p>
        </p:txBody>
      </p:sp>
      <p:graphicFrame>
        <p:nvGraphicFramePr>
          <p:cNvPr id="10" name="Group 155">
            <a:extLst>
              <a:ext uri="{FF2B5EF4-FFF2-40B4-BE49-F238E27FC236}">
                <a16:creationId xmlns:a16="http://schemas.microsoft.com/office/drawing/2014/main" id="{119008CC-1045-4EE5-A59D-90C828D0BA40}"/>
              </a:ext>
            </a:extLst>
          </p:cNvPr>
          <p:cNvGraphicFramePr>
            <a:graphicFrameLocks/>
          </p:cNvGraphicFramePr>
          <p:nvPr>
            <p:extLst>
              <p:ext uri="{D42A27DB-BD31-4B8C-83A1-F6EECF244321}">
                <p14:modId xmlns:p14="http://schemas.microsoft.com/office/powerpoint/2010/main" val="3823740510"/>
              </p:ext>
            </p:extLst>
          </p:nvPr>
        </p:nvGraphicFramePr>
        <p:xfrm>
          <a:off x="719138" y="1600200"/>
          <a:ext cx="10763250" cy="1859496"/>
        </p:xfrm>
        <a:graphic>
          <a:graphicData uri="http://schemas.openxmlformats.org/drawingml/2006/table">
            <a:tbl>
              <a:tblPr/>
              <a:tblGrid>
                <a:gridCol w="8241570">
                  <a:extLst>
                    <a:ext uri="{9D8B030D-6E8A-4147-A177-3AD203B41FA5}">
                      <a16:colId xmlns:a16="http://schemas.microsoft.com/office/drawing/2014/main" val="20000"/>
                    </a:ext>
                  </a:extLst>
                </a:gridCol>
                <a:gridCol w="2521680">
                  <a:extLst>
                    <a:ext uri="{9D8B030D-6E8A-4147-A177-3AD203B41FA5}">
                      <a16:colId xmlns:a16="http://schemas.microsoft.com/office/drawing/2014/main" val="20003"/>
                    </a:ext>
                  </a:extLst>
                </a:gridCol>
              </a:tblGrid>
              <a:tr h="3964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Recommendation Regarding HCV Treatment and Pregnancy</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tc>
                  <a:txBody>
                    <a:bodyPr/>
                    <a:lstStyle/>
                    <a:p>
                      <a:pPr algn="ctr"/>
                      <a:r>
                        <a:rPr lang="en-US" sz="2200" b="1" dirty="0">
                          <a:latin typeface="Calibri" panose="020F0502020204030204" pitchFamily="34" charset="0"/>
                          <a:cs typeface="Calibri" panose="020F0502020204030204" pitchFamily="34" charset="0"/>
                        </a:rPr>
                        <a:t>Rating</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extLst>
                  <a:ext uri="{0D108BD9-81ED-4DB2-BD59-A6C34878D82A}">
                    <a16:rowId xmlns:a16="http://schemas.microsoft.com/office/drawing/2014/main" val="3923367827"/>
                  </a:ext>
                </a:extLst>
              </a:tr>
              <a:tr h="3964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For women of reproductive age with known HCV infection, antiviral therapy is recommended before considering pregnancy, whenever practical and feasible, to reduce the risk of HCV transmission to future offspring</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I, B</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9626490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507B8-20AF-124E-8FA0-8BFD691DF2A2}"/>
              </a:ext>
            </a:extLst>
          </p:cNvPr>
          <p:cNvSpPr>
            <a:spLocks noGrp="1"/>
          </p:cNvSpPr>
          <p:nvPr>
            <p:ph type="title"/>
          </p:nvPr>
        </p:nvSpPr>
        <p:spPr/>
        <p:txBody>
          <a:bodyPr/>
          <a:lstStyle/>
          <a:p>
            <a:r>
              <a:rPr lang="en-US" dirty="0"/>
              <a:t>AASLD Statement: HCV Treatment During Pregnancy</a:t>
            </a:r>
          </a:p>
        </p:txBody>
      </p:sp>
      <p:grpSp>
        <p:nvGrpSpPr>
          <p:cNvPr id="4" name="Group 3">
            <a:extLst>
              <a:ext uri="{FF2B5EF4-FFF2-40B4-BE49-F238E27FC236}">
                <a16:creationId xmlns:a16="http://schemas.microsoft.com/office/drawing/2014/main" id="{84DDA6D0-F1FA-46E2-9909-38C1D82C9542}"/>
              </a:ext>
            </a:extLst>
          </p:cNvPr>
          <p:cNvGrpSpPr>
            <a:grpSpLocks/>
          </p:cNvGrpSpPr>
          <p:nvPr/>
        </p:nvGrpSpPr>
        <p:grpSpPr bwMode="auto">
          <a:xfrm>
            <a:off x="9389569" y="6216652"/>
            <a:ext cx="2488502" cy="447822"/>
            <a:chOff x="9527309" y="3551529"/>
            <a:chExt cx="2488502" cy="448324"/>
          </a:xfrm>
        </p:grpSpPr>
        <p:pic>
          <p:nvPicPr>
            <p:cNvPr id="5" name="Picture 4">
              <a:extLst>
                <a:ext uri="{FF2B5EF4-FFF2-40B4-BE49-F238E27FC236}">
                  <a16:creationId xmlns:a16="http://schemas.microsoft.com/office/drawing/2014/main" id="{53B70AEE-F1A4-4E1C-B224-F57A5155B61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6" name="Rectangle 5">
              <a:extLst>
                <a:ext uri="{FF2B5EF4-FFF2-40B4-BE49-F238E27FC236}">
                  <a16:creationId xmlns:a16="http://schemas.microsoft.com/office/drawing/2014/main" id="{3E3B1644-9B28-4C69-B1E9-A7917C06A378}"/>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8" name="Text Box 15">
            <a:extLst>
              <a:ext uri="{FF2B5EF4-FFF2-40B4-BE49-F238E27FC236}">
                <a16:creationId xmlns:a16="http://schemas.microsoft.com/office/drawing/2014/main" id="{929286B2-9A66-49D9-9A32-A881C8E273B0}"/>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1"/>
                </a:solidFill>
                <a:latin typeface="Calibri" panose="020F0502020204030204" pitchFamily="34" charset="0"/>
                <a:cs typeface="Calibri" panose="020F0502020204030204" pitchFamily="34" charset="0"/>
              </a:rPr>
              <a:t>1. AASLD. HCV in Pregnancy. https://www.hcvguidelines.org/unique-populations/pregnancy. 2. Sarkar. </a:t>
            </a:r>
            <a:r>
              <a:rPr lang="en-US" sz="1200" b="0" dirty="0">
                <a:solidFill>
                  <a:schemeClr val="bg1"/>
                </a:solidFill>
                <a:latin typeface="Calibri" panose="020F0502020204030204" pitchFamily="34" charset="0"/>
                <a:cs typeface="Calibri" panose="020F0502020204030204" pitchFamily="34" charset="0"/>
              </a:rPr>
              <a:t>Reproductive Health and Liver Disease: Practice Guidance by the American Association for the Study of Liver Diseases. </a:t>
            </a:r>
            <a:r>
              <a:rPr lang="en-US" sz="1200" b="0" i="0" dirty="0">
                <a:solidFill>
                  <a:srgbClr val="212121"/>
                </a:solidFill>
                <a:effectLst/>
                <a:latin typeface="BlinkMacSystemFont"/>
              </a:rPr>
              <a:t>Hepatology. 2020;[Epub].</a:t>
            </a:r>
            <a:endParaRPr lang="en-US" altLang="en-US" sz="1200" b="0" dirty="0">
              <a:solidFill>
                <a:schemeClr val="bg1"/>
              </a:solidFill>
              <a:latin typeface="Calibri" panose="020F0502020204030204" pitchFamily="34" charset="0"/>
              <a:cs typeface="Calibri" panose="020F0502020204030204" pitchFamily="34" charset="0"/>
            </a:endParaRPr>
          </a:p>
        </p:txBody>
      </p:sp>
      <p:sp>
        <p:nvSpPr>
          <p:cNvPr id="9" name="Rectangle: Rounded Corners 8">
            <a:extLst>
              <a:ext uri="{FF2B5EF4-FFF2-40B4-BE49-F238E27FC236}">
                <a16:creationId xmlns:a16="http://schemas.microsoft.com/office/drawing/2014/main" id="{DF7FEB61-0753-4032-9BA9-816049068636}"/>
              </a:ext>
            </a:extLst>
          </p:cNvPr>
          <p:cNvSpPr/>
          <p:nvPr/>
        </p:nvSpPr>
        <p:spPr bwMode="auto">
          <a:xfrm>
            <a:off x="719139" y="1622177"/>
            <a:ext cx="10763250" cy="1696452"/>
          </a:xfrm>
          <a:prstGeom prst="roundRect">
            <a:avLst/>
          </a:prstGeom>
          <a:solidFill>
            <a:schemeClr val="accent2"/>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dirty="0">
                <a:solidFill>
                  <a:schemeClr val="tx1"/>
                </a:solidFill>
                <a:latin typeface="Calibri" panose="020F0502020204030204" pitchFamily="34" charset="0"/>
              </a:rPr>
              <a:t>“Despite the lack of a recommendation, treatment can be considered during pregnancy on an individual basis after a patient-physician discussion about the potential risks and benefits.”</a:t>
            </a:r>
            <a:r>
              <a:rPr lang="en-US" sz="2400" baseline="30000" dirty="0">
                <a:solidFill>
                  <a:schemeClr val="tx1"/>
                </a:solidFill>
                <a:latin typeface="Calibri" panose="020F0502020204030204" pitchFamily="34" charset="0"/>
              </a:rPr>
              <a:t>[1]</a:t>
            </a:r>
          </a:p>
        </p:txBody>
      </p:sp>
      <p:sp>
        <p:nvSpPr>
          <p:cNvPr id="3" name="Rectangle: Rounded Corners 2">
            <a:extLst>
              <a:ext uri="{FF2B5EF4-FFF2-40B4-BE49-F238E27FC236}">
                <a16:creationId xmlns:a16="http://schemas.microsoft.com/office/drawing/2014/main" id="{F0998BFD-831E-4DB4-85EF-35F2994FA65A}"/>
              </a:ext>
            </a:extLst>
          </p:cNvPr>
          <p:cNvSpPr/>
          <p:nvPr/>
        </p:nvSpPr>
        <p:spPr bwMode="auto">
          <a:xfrm>
            <a:off x="719138" y="3603376"/>
            <a:ext cx="10763250" cy="2098893"/>
          </a:xfrm>
          <a:prstGeom prst="roundRect">
            <a:avLst/>
          </a:prstGeom>
          <a:solidFill>
            <a:schemeClr val="accent2"/>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dirty="0">
                <a:solidFill>
                  <a:schemeClr val="tx1"/>
                </a:solidFill>
                <a:latin typeface="Calibri" panose="020F0502020204030204" pitchFamily="34" charset="0"/>
                <a:cs typeface="Calibri" panose="020F0502020204030204" pitchFamily="34" charset="0"/>
              </a:rPr>
              <a:t>“</a:t>
            </a:r>
            <a:r>
              <a:rPr lang="en-US" sz="2400" dirty="0">
                <a:latin typeface="Calibri" panose="020F0502020204030204" pitchFamily="34" charset="0"/>
                <a:cs typeface="Calibri" panose="020F0502020204030204" pitchFamily="34" charset="0"/>
              </a:rPr>
              <a:t>For women on therapy who become pregnant, the decision to continue therapy requires careful consideration of (1) risk for virologic relapse; (2) risk of MTCT; (3) access and financial concerns; (4) patient and clinician preferences; and (5) limited safety data on DAAs in pregnancy.</a:t>
            </a:r>
            <a:r>
              <a:rPr lang="en-US" sz="2400" dirty="0">
                <a:solidFill>
                  <a:schemeClr val="tx1"/>
                </a:solidFill>
                <a:latin typeface="Calibri" panose="020F0502020204030204" pitchFamily="34" charset="0"/>
                <a:cs typeface="Calibri" panose="020F0502020204030204" pitchFamily="34" charset="0"/>
              </a:rPr>
              <a:t>”</a:t>
            </a:r>
            <a:r>
              <a:rPr lang="en-US" sz="2400" baseline="30000" dirty="0">
                <a:solidFill>
                  <a:schemeClr val="tx1"/>
                </a:solidFill>
                <a:latin typeface="Calibri" panose="020F0502020204030204" pitchFamily="34" charset="0"/>
                <a:cs typeface="Calibri" panose="020F0502020204030204" pitchFamily="34" charset="0"/>
              </a:rPr>
              <a:t>[2]</a:t>
            </a:r>
          </a:p>
        </p:txBody>
      </p:sp>
    </p:spTree>
    <p:extLst>
      <p:ext uri="{BB962C8B-B14F-4D97-AF65-F5344CB8AC3E}">
        <p14:creationId xmlns:p14="http://schemas.microsoft.com/office/powerpoint/2010/main" val="1161549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2E6B6-5C3D-C845-B7A6-DFCC8E5ABD68}"/>
              </a:ext>
            </a:extLst>
          </p:cNvPr>
          <p:cNvSpPr>
            <a:spLocks noGrp="1"/>
          </p:cNvSpPr>
          <p:nvPr>
            <p:ph type="title"/>
          </p:nvPr>
        </p:nvSpPr>
        <p:spPr/>
        <p:txBody>
          <a:bodyPr/>
          <a:lstStyle/>
          <a:p>
            <a:r>
              <a:rPr lang="en-US" dirty="0"/>
              <a:t>Why Consider Antiviral Therapy During Pregnancy?</a:t>
            </a:r>
          </a:p>
        </p:txBody>
      </p:sp>
      <p:sp>
        <p:nvSpPr>
          <p:cNvPr id="3" name="Content Placeholder 2">
            <a:extLst>
              <a:ext uri="{FF2B5EF4-FFF2-40B4-BE49-F238E27FC236}">
                <a16:creationId xmlns:a16="http://schemas.microsoft.com/office/drawing/2014/main" id="{A34A5C53-8DFF-064C-ADF5-10D2D302DB16}"/>
              </a:ext>
            </a:extLst>
          </p:cNvPr>
          <p:cNvSpPr>
            <a:spLocks noGrp="1"/>
          </p:cNvSpPr>
          <p:nvPr>
            <p:ph idx="1"/>
          </p:nvPr>
        </p:nvSpPr>
        <p:spPr/>
        <p:txBody>
          <a:bodyPr/>
          <a:lstStyle/>
          <a:p>
            <a:r>
              <a:rPr lang="en-US" dirty="0"/>
              <a:t>Potential to reduce risk of MTCT; similar to HBV </a:t>
            </a:r>
          </a:p>
          <a:p>
            <a:r>
              <a:rPr lang="en-US" dirty="0"/>
              <a:t>Pregnancy is often a time when women have health insurance; opportune time to treat HCV concurrent with pregnancy care</a:t>
            </a:r>
          </a:p>
          <a:p>
            <a:r>
              <a:rPr lang="en-US" dirty="0"/>
              <a:t>Provides opportunity to cure HCV in women with high-risk behaviors to prevent transmission to others, including injecting partners</a:t>
            </a:r>
          </a:p>
          <a:p>
            <a:endParaRPr lang="en-US" dirty="0"/>
          </a:p>
        </p:txBody>
      </p:sp>
      <p:grpSp>
        <p:nvGrpSpPr>
          <p:cNvPr id="4" name="Group 3">
            <a:extLst>
              <a:ext uri="{FF2B5EF4-FFF2-40B4-BE49-F238E27FC236}">
                <a16:creationId xmlns:a16="http://schemas.microsoft.com/office/drawing/2014/main" id="{440E84EC-39C6-4849-9FA7-CDA9A1564F18}"/>
              </a:ext>
            </a:extLst>
          </p:cNvPr>
          <p:cNvGrpSpPr>
            <a:grpSpLocks/>
          </p:cNvGrpSpPr>
          <p:nvPr/>
        </p:nvGrpSpPr>
        <p:grpSpPr bwMode="auto">
          <a:xfrm>
            <a:off x="9389569" y="6216652"/>
            <a:ext cx="2488502" cy="447822"/>
            <a:chOff x="9527309" y="3551529"/>
            <a:chExt cx="2488502" cy="448324"/>
          </a:xfrm>
        </p:grpSpPr>
        <p:pic>
          <p:nvPicPr>
            <p:cNvPr id="5" name="Picture 4">
              <a:extLst>
                <a:ext uri="{FF2B5EF4-FFF2-40B4-BE49-F238E27FC236}">
                  <a16:creationId xmlns:a16="http://schemas.microsoft.com/office/drawing/2014/main" id="{3BBED9B3-FED6-4AA2-A2B8-36578294BE1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6" name="Rectangle 5">
              <a:extLst>
                <a:ext uri="{FF2B5EF4-FFF2-40B4-BE49-F238E27FC236}">
                  <a16:creationId xmlns:a16="http://schemas.microsoft.com/office/drawing/2014/main" id="{E1974AF6-3404-4670-8B87-DCF62B24555B}"/>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16257702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TextBox 190">
            <a:extLst>
              <a:ext uri="{FF2B5EF4-FFF2-40B4-BE49-F238E27FC236}">
                <a16:creationId xmlns:a16="http://schemas.microsoft.com/office/drawing/2014/main" id="{99324303-3A9C-4AB1-B7F1-0E9434DC8AA0}"/>
              </a:ext>
            </a:extLst>
          </p:cNvPr>
          <p:cNvSpPr txBox="1"/>
          <p:nvPr/>
        </p:nvSpPr>
        <p:spPr bwMode="auto">
          <a:xfrm>
            <a:off x="3783618" y="2293708"/>
            <a:ext cx="1207173" cy="358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Proportion, %</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9.5</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8.0</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4.7</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3.6</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4.2</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3.3</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8.3</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10.</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6.9</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2.9</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2.4</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3.8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10.7</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7.0</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8.7</a:t>
            </a:r>
          </a:p>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5.8</a:t>
            </a:r>
          </a:p>
        </p:txBody>
      </p:sp>
      <p:sp>
        <p:nvSpPr>
          <p:cNvPr id="2" name="Title 1">
            <a:extLst>
              <a:ext uri="{FF2B5EF4-FFF2-40B4-BE49-F238E27FC236}">
                <a16:creationId xmlns:a16="http://schemas.microsoft.com/office/drawing/2014/main" id="{671C1075-37B0-F145-97DA-FFEB25203C8A}"/>
              </a:ext>
            </a:extLst>
          </p:cNvPr>
          <p:cNvSpPr>
            <a:spLocks noGrp="1"/>
          </p:cNvSpPr>
          <p:nvPr>
            <p:ph type="title"/>
          </p:nvPr>
        </p:nvSpPr>
        <p:spPr/>
        <p:txBody>
          <a:bodyPr/>
          <a:lstStyle/>
          <a:p>
            <a:r>
              <a:rPr lang="en-US" dirty="0"/>
              <a:t>Risk of MTCT of HCV by Maternal HIV Serostatus</a:t>
            </a:r>
          </a:p>
        </p:txBody>
      </p:sp>
      <p:grpSp>
        <p:nvGrpSpPr>
          <p:cNvPr id="12" name="Group 11">
            <a:extLst>
              <a:ext uri="{FF2B5EF4-FFF2-40B4-BE49-F238E27FC236}">
                <a16:creationId xmlns:a16="http://schemas.microsoft.com/office/drawing/2014/main" id="{55B1D9B9-D7F5-4AF6-98DD-A687239809AC}"/>
              </a:ext>
            </a:extLst>
          </p:cNvPr>
          <p:cNvGrpSpPr>
            <a:grpSpLocks/>
          </p:cNvGrpSpPr>
          <p:nvPr/>
        </p:nvGrpSpPr>
        <p:grpSpPr bwMode="auto">
          <a:xfrm>
            <a:off x="9389569" y="6216652"/>
            <a:ext cx="2488502" cy="447822"/>
            <a:chOff x="9527309" y="3551529"/>
            <a:chExt cx="2488502" cy="448324"/>
          </a:xfrm>
        </p:grpSpPr>
        <p:pic>
          <p:nvPicPr>
            <p:cNvPr id="13" name="Picture 12">
              <a:extLst>
                <a:ext uri="{FF2B5EF4-FFF2-40B4-BE49-F238E27FC236}">
                  <a16:creationId xmlns:a16="http://schemas.microsoft.com/office/drawing/2014/main" id="{B8CBEF37-65F7-478D-8262-2F7211716B5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13">
              <a:extLst>
                <a:ext uri="{FF2B5EF4-FFF2-40B4-BE49-F238E27FC236}">
                  <a16:creationId xmlns:a16="http://schemas.microsoft.com/office/drawing/2014/main" id="{D3BE88FA-B839-428B-AFFB-E8C73385F2E2}"/>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4" name="Text Box 15">
            <a:extLst>
              <a:ext uri="{FF2B5EF4-FFF2-40B4-BE49-F238E27FC236}">
                <a16:creationId xmlns:a16="http://schemas.microsoft.com/office/drawing/2014/main" id="{AADF26C1-74FB-4761-84F5-59047BE42FB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Benova. </a:t>
            </a:r>
            <a:r>
              <a:rPr lang="fr-FR" altLang="en-US" sz="1200" b="0" spc="-10" dirty="0">
                <a:solidFill>
                  <a:schemeClr val="bg2"/>
                </a:solidFill>
                <a:latin typeface="Calibri" panose="020F0502020204030204" pitchFamily="34" charset="0"/>
                <a:cs typeface="+mn-cs"/>
              </a:rPr>
              <a:t>Clin Infect Dis. 2014;59:765</a:t>
            </a:r>
            <a:r>
              <a:rPr lang="en-US" altLang="en-US" sz="1200" b="0" spc="-10" dirty="0">
                <a:solidFill>
                  <a:schemeClr val="bg2"/>
                </a:solidFill>
                <a:latin typeface="Calibri" panose="020F0502020204030204" pitchFamily="34" charset="0"/>
                <a:cs typeface="+mn-cs"/>
              </a:rPr>
              <a:t>.</a:t>
            </a:r>
            <a:endParaRPr lang="en-US" altLang="en-US" sz="1200" b="0" dirty="0">
              <a:solidFill>
                <a:schemeClr val="bg2"/>
              </a:solidFill>
              <a:latin typeface="Calibri" panose="020F0502020204030204" pitchFamily="34" charset="0"/>
              <a:cs typeface="+mn-cs"/>
            </a:endParaRPr>
          </a:p>
        </p:txBody>
      </p:sp>
      <p:sp>
        <p:nvSpPr>
          <p:cNvPr id="7" name="TextBox 6">
            <a:extLst>
              <a:ext uri="{FF2B5EF4-FFF2-40B4-BE49-F238E27FC236}">
                <a16:creationId xmlns:a16="http://schemas.microsoft.com/office/drawing/2014/main" id="{DA5E09B2-2BF1-E744-9552-F76FA925D22C}"/>
              </a:ext>
            </a:extLst>
          </p:cNvPr>
          <p:cNvSpPr txBox="1"/>
          <p:nvPr/>
        </p:nvSpPr>
        <p:spPr>
          <a:xfrm>
            <a:off x="4119975" y="5899818"/>
            <a:ext cx="2236482" cy="400110"/>
          </a:xfrm>
          <a:prstGeom prst="rect">
            <a:avLst/>
          </a:prstGeom>
          <a:noFill/>
        </p:spPr>
        <p:txBody>
          <a:bodyPr wrap="square" rtlCol="0">
            <a:spAutoFit/>
          </a:bodyPr>
          <a:lstStyle/>
          <a:p>
            <a:pPr algn="ctr">
              <a:defRPr/>
            </a:pPr>
            <a:r>
              <a:rPr lang="en-US" sz="2000" b="1" dirty="0">
                <a:solidFill>
                  <a:schemeClr val="accent3"/>
                </a:solidFill>
                <a:latin typeface="Calibri" panose="020F0502020204030204" pitchFamily="34" charset="0"/>
                <a:cs typeface="Calibri" panose="020F0502020204030204" pitchFamily="34" charset="0"/>
              </a:rPr>
              <a:t>5.8%</a:t>
            </a:r>
          </a:p>
        </p:txBody>
      </p:sp>
      <p:sp>
        <p:nvSpPr>
          <p:cNvPr id="8" name="TextBox 7">
            <a:extLst>
              <a:ext uri="{FF2B5EF4-FFF2-40B4-BE49-F238E27FC236}">
                <a16:creationId xmlns:a16="http://schemas.microsoft.com/office/drawing/2014/main" id="{4FE3699C-FBBD-974D-BA9E-9D4F1B0BC118}"/>
              </a:ext>
            </a:extLst>
          </p:cNvPr>
          <p:cNvSpPr txBox="1"/>
          <p:nvPr/>
        </p:nvSpPr>
        <p:spPr>
          <a:xfrm>
            <a:off x="9822996" y="5899818"/>
            <a:ext cx="2230454" cy="400110"/>
          </a:xfrm>
          <a:prstGeom prst="rect">
            <a:avLst/>
          </a:prstGeom>
          <a:noFill/>
        </p:spPr>
        <p:txBody>
          <a:bodyPr wrap="square" rtlCol="0">
            <a:spAutoFit/>
          </a:bodyPr>
          <a:lstStyle/>
          <a:p>
            <a:pPr algn="ctr">
              <a:defRPr/>
            </a:pPr>
            <a:r>
              <a:rPr lang="en-US" sz="2000" b="1" dirty="0">
                <a:solidFill>
                  <a:schemeClr val="accent3"/>
                </a:solidFill>
                <a:latin typeface="Calibri" panose="020F0502020204030204" pitchFamily="34" charset="0"/>
                <a:cs typeface="Calibri" panose="020F0502020204030204" pitchFamily="34" charset="0"/>
              </a:rPr>
              <a:t>10.8%</a:t>
            </a:r>
          </a:p>
        </p:txBody>
      </p:sp>
      <p:grpSp>
        <p:nvGrpSpPr>
          <p:cNvPr id="26" name="Group 25">
            <a:extLst>
              <a:ext uri="{FF2B5EF4-FFF2-40B4-BE49-F238E27FC236}">
                <a16:creationId xmlns:a16="http://schemas.microsoft.com/office/drawing/2014/main" id="{3637444F-EE39-4589-9036-8EC915CFF949}"/>
              </a:ext>
            </a:extLst>
          </p:cNvPr>
          <p:cNvGrpSpPr/>
          <p:nvPr/>
        </p:nvGrpSpPr>
        <p:grpSpPr>
          <a:xfrm>
            <a:off x="2871216" y="5971032"/>
            <a:ext cx="1591056" cy="64008"/>
            <a:chOff x="2871216" y="5971032"/>
            <a:chExt cx="1591056" cy="64008"/>
          </a:xfrm>
        </p:grpSpPr>
        <p:cxnSp>
          <p:nvCxnSpPr>
            <p:cNvPr id="15" name="Straight Connector 14">
              <a:extLst>
                <a:ext uri="{FF2B5EF4-FFF2-40B4-BE49-F238E27FC236}">
                  <a16:creationId xmlns:a16="http://schemas.microsoft.com/office/drawing/2014/main" id="{F829ED48-0E2A-427C-A34D-14152CDA17CC}"/>
                </a:ext>
              </a:extLst>
            </p:cNvPr>
            <p:cNvCxnSpPr>
              <a:cxnSpLocks/>
            </p:cNvCxnSpPr>
            <p:nvPr/>
          </p:nvCxnSpPr>
          <p:spPr bwMode="auto">
            <a:xfrm>
              <a:off x="2871216" y="5971032"/>
              <a:ext cx="1591056"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151615F3-1E2C-4E97-AB88-7AED44FEBFF0}"/>
                </a:ext>
              </a:extLst>
            </p:cNvPr>
            <p:cNvCxnSpPr>
              <a:cxnSpLocks/>
            </p:cNvCxnSpPr>
            <p:nvPr/>
          </p:nvCxnSpPr>
          <p:spPr bwMode="auto">
            <a:xfrm>
              <a:off x="2871216"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3C42E7A5-115D-4AB9-8F69-4BE4986BC3CF}"/>
                </a:ext>
              </a:extLst>
            </p:cNvPr>
            <p:cNvCxnSpPr>
              <a:cxnSpLocks/>
            </p:cNvCxnSpPr>
            <p:nvPr/>
          </p:nvCxnSpPr>
          <p:spPr bwMode="auto">
            <a:xfrm>
              <a:off x="3098510"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E8EF4678-B10E-44C0-BECB-07AB7B089CA7}"/>
                </a:ext>
              </a:extLst>
            </p:cNvPr>
            <p:cNvCxnSpPr>
              <a:cxnSpLocks/>
            </p:cNvCxnSpPr>
            <p:nvPr/>
          </p:nvCxnSpPr>
          <p:spPr bwMode="auto">
            <a:xfrm>
              <a:off x="3325804"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4AD394C0-1B54-4AE6-B7E7-58A5298A2051}"/>
                </a:ext>
              </a:extLst>
            </p:cNvPr>
            <p:cNvCxnSpPr>
              <a:cxnSpLocks/>
            </p:cNvCxnSpPr>
            <p:nvPr/>
          </p:nvCxnSpPr>
          <p:spPr bwMode="auto">
            <a:xfrm>
              <a:off x="3553098"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E834F31F-18DC-4811-9B94-829ECCD308EB}"/>
                </a:ext>
              </a:extLst>
            </p:cNvPr>
            <p:cNvCxnSpPr>
              <a:cxnSpLocks/>
            </p:cNvCxnSpPr>
            <p:nvPr/>
          </p:nvCxnSpPr>
          <p:spPr bwMode="auto">
            <a:xfrm>
              <a:off x="3780392"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85F2268D-6C4C-46CD-9618-8C728E543D0C}"/>
                </a:ext>
              </a:extLst>
            </p:cNvPr>
            <p:cNvCxnSpPr>
              <a:cxnSpLocks/>
            </p:cNvCxnSpPr>
            <p:nvPr/>
          </p:nvCxnSpPr>
          <p:spPr bwMode="auto">
            <a:xfrm>
              <a:off x="4007686"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3D25665-AA7E-4ED8-9704-A2A0E132D12E}"/>
                </a:ext>
              </a:extLst>
            </p:cNvPr>
            <p:cNvCxnSpPr>
              <a:cxnSpLocks/>
            </p:cNvCxnSpPr>
            <p:nvPr/>
          </p:nvCxnSpPr>
          <p:spPr bwMode="auto">
            <a:xfrm>
              <a:off x="4234980"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7E8E3CEA-BDE0-40B5-97CF-CC7A9F139F6F}"/>
                </a:ext>
              </a:extLst>
            </p:cNvPr>
            <p:cNvCxnSpPr>
              <a:cxnSpLocks/>
            </p:cNvCxnSpPr>
            <p:nvPr/>
          </p:nvCxnSpPr>
          <p:spPr bwMode="auto">
            <a:xfrm>
              <a:off x="4462272" y="5971032"/>
              <a:ext cx="0" cy="64008"/>
            </a:xfrm>
            <a:prstGeom prst="line">
              <a:avLst/>
            </a:prstGeom>
            <a:noFill/>
            <a:ln w="28575" cap="flat" cmpd="sng" algn="ctr">
              <a:solidFill>
                <a:schemeClr val="bg1"/>
              </a:solidFill>
              <a:prstDash val="solid"/>
              <a:round/>
              <a:headEnd type="none" w="med" len="med"/>
              <a:tailEnd type="none" w="med" len="med"/>
            </a:ln>
            <a:effectLst/>
          </p:spPr>
        </p:cxnSp>
      </p:grpSp>
      <p:cxnSp>
        <p:nvCxnSpPr>
          <p:cNvPr id="28" name="Straight Connector 27">
            <a:extLst>
              <a:ext uri="{FF2B5EF4-FFF2-40B4-BE49-F238E27FC236}">
                <a16:creationId xmlns:a16="http://schemas.microsoft.com/office/drawing/2014/main" id="{1D2BE13A-BE8A-4729-B1C3-7A0FA87A22F4}"/>
              </a:ext>
            </a:extLst>
          </p:cNvPr>
          <p:cNvCxnSpPr/>
          <p:nvPr/>
        </p:nvCxnSpPr>
        <p:spPr bwMode="auto">
          <a:xfrm flipV="1">
            <a:off x="3127248" y="2606040"/>
            <a:ext cx="0" cy="3355848"/>
          </a:xfrm>
          <a:prstGeom prst="line">
            <a:avLst/>
          </a:prstGeom>
          <a:noFill/>
          <a:ln w="28575" cap="flat" cmpd="sng" algn="ctr">
            <a:solidFill>
              <a:schemeClr val="bg1"/>
            </a:solidFill>
            <a:prstDash val="sysDot"/>
            <a:round/>
            <a:headEnd type="none" w="med" len="med"/>
            <a:tailEnd type="none" w="med" len="med"/>
          </a:ln>
          <a:effectLst/>
        </p:spPr>
      </p:cxnSp>
      <p:sp>
        <p:nvSpPr>
          <p:cNvPr id="29" name="TextBox 28">
            <a:extLst>
              <a:ext uri="{FF2B5EF4-FFF2-40B4-BE49-F238E27FC236}">
                <a16:creationId xmlns:a16="http://schemas.microsoft.com/office/drawing/2014/main" id="{AC1B8DA5-6875-4EE2-83D3-745619F56D72}"/>
              </a:ext>
            </a:extLst>
          </p:cNvPr>
          <p:cNvSpPr txBox="1"/>
          <p:nvPr/>
        </p:nvSpPr>
        <p:spPr bwMode="auto">
          <a:xfrm>
            <a:off x="4221967" y="5980177"/>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35</a:t>
            </a:r>
          </a:p>
        </p:txBody>
      </p:sp>
      <p:sp>
        <p:nvSpPr>
          <p:cNvPr id="31" name="TextBox 30">
            <a:extLst>
              <a:ext uri="{FF2B5EF4-FFF2-40B4-BE49-F238E27FC236}">
                <a16:creationId xmlns:a16="http://schemas.microsoft.com/office/drawing/2014/main" id="{270469BE-0CC2-4367-8156-A653A875E380}"/>
              </a:ext>
            </a:extLst>
          </p:cNvPr>
          <p:cNvSpPr txBox="1"/>
          <p:nvPr/>
        </p:nvSpPr>
        <p:spPr bwMode="auto">
          <a:xfrm>
            <a:off x="2635807" y="5980177"/>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33" name="TextBox 32">
            <a:extLst>
              <a:ext uri="{FF2B5EF4-FFF2-40B4-BE49-F238E27FC236}">
                <a16:creationId xmlns:a16="http://schemas.microsoft.com/office/drawing/2014/main" id="{4E1F5873-1693-46DC-9A97-E348E0087F47}"/>
              </a:ext>
            </a:extLst>
          </p:cNvPr>
          <p:cNvSpPr txBox="1"/>
          <p:nvPr/>
        </p:nvSpPr>
        <p:spPr bwMode="auto">
          <a:xfrm>
            <a:off x="2862401" y="5980177"/>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a:t>
            </a:r>
          </a:p>
        </p:txBody>
      </p:sp>
      <p:sp>
        <p:nvSpPr>
          <p:cNvPr id="35" name="TextBox 34">
            <a:extLst>
              <a:ext uri="{FF2B5EF4-FFF2-40B4-BE49-F238E27FC236}">
                <a16:creationId xmlns:a16="http://schemas.microsoft.com/office/drawing/2014/main" id="{4EA7F23E-89DD-4404-93C8-BB3959CC3140}"/>
              </a:ext>
            </a:extLst>
          </p:cNvPr>
          <p:cNvSpPr txBox="1"/>
          <p:nvPr/>
        </p:nvSpPr>
        <p:spPr bwMode="auto">
          <a:xfrm>
            <a:off x="3088995" y="5980177"/>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37" name="TextBox 36">
            <a:extLst>
              <a:ext uri="{FF2B5EF4-FFF2-40B4-BE49-F238E27FC236}">
                <a16:creationId xmlns:a16="http://schemas.microsoft.com/office/drawing/2014/main" id="{71D4255F-54DA-45BE-ADC8-7EF325AAE81E}"/>
              </a:ext>
            </a:extLst>
          </p:cNvPr>
          <p:cNvSpPr txBox="1"/>
          <p:nvPr/>
        </p:nvSpPr>
        <p:spPr bwMode="auto">
          <a:xfrm>
            <a:off x="3315589" y="5980177"/>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a:t>
            </a:r>
          </a:p>
        </p:txBody>
      </p:sp>
      <p:sp>
        <p:nvSpPr>
          <p:cNvPr id="39" name="TextBox 38">
            <a:extLst>
              <a:ext uri="{FF2B5EF4-FFF2-40B4-BE49-F238E27FC236}">
                <a16:creationId xmlns:a16="http://schemas.microsoft.com/office/drawing/2014/main" id="{2CAE51AF-3F92-49A7-946E-E492833BADEB}"/>
              </a:ext>
            </a:extLst>
          </p:cNvPr>
          <p:cNvSpPr txBox="1"/>
          <p:nvPr/>
        </p:nvSpPr>
        <p:spPr bwMode="auto">
          <a:xfrm>
            <a:off x="3542183" y="5980177"/>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41" name="TextBox 40">
            <a:extLst>
              <a:ext uri="{FF2B5EF4-FFF2-40B4-BE49-F238E27FC236}">
                <a16:creationId xmlns:a16="http://schemas.microsoft.com/office/drawing/2014/main" id="{3E3B8978-474B-4E79-9A8A-23090758B03D}"/>
              </a:ext>
            </a:extLst>
          </p:cNvPr>
          <p:cNvSpPr txBox="1"/>
          <p:nvPr/>
        </p:nvSpPr>
        <p:spPr bwMode="auto">
          <a:xfrm>
            <a:off x="3768777" y="5980177"/>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25</a:t>
            </a:r>
          </a:p>
        </p:txBody>
      </p:sp>
      <p:sp>
        <p:nvSpPr>
          <p:cNvPr id="43" name="TextBox 42">
            <a:extLst>
              <a:ext uri="{FF2B5EF4-FFF2-40B4-BE49-F238E27FC236}">
                <a16:creationId xmlns:a16="http://schemas.microsoft.com/office/drawing/2014/main" id="{03AA8EE0-6913-4A92-8608-4113F7E1B2A9}"/>
              </a:ext>
            </a:extLst>
          </p:cNvPr>
          <p:cNvSpPr txBox="1"/>
          <p:nvPr/>
        </p:nvSpPr>
        <p:spPr bwMode="auto">
          <a:xfrm>
            <a:off x="3995371" y="5980177"/>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46" name="Rectangle 45">
            <a:extLst>
              <a:ext uri="{FF2B5EF4-FFF2-40B4-BE49-F238E27FC236}">
                <a16:creationId xmlns:a16="http://schemas.microsoft.com/office/drawing/2014/main" id="{F7BF0AF3-E5E6-4B61-BDB5-0CF4615FA391}"/>
              </a:ext>
            </a:extLst>
          </p:cNvPr>
          <p:cNvSpPr/>
          <p:nvPr/>
        </p:nvSpPr>
        <p:spPr bwMode="auto">
          <a:xfrm>
            <a:off x="4110166" y="5555590"/>
            <a:ext cx="2247022" cy="320265"/>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5CB69CA8-9A62-4EA8-B1CA-A0E1BA9FA6F8}"/>
              </a:ext>
            </a:extLst>
          </p:cNvPr>
          <p:cNvSpPr/>
          <p:nvPr/>
        </p:nvSpPr>
        <p:spPr bwMode="auto">
          <a:xfrm>
            <a:off x="9826587" y="5564826"/>
            <a:ext cx="2226868" cy="320265"/>
          </a:xfrm>
          <a:prstGeom prst="rect">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50" name="Straight Connector 49">
            <a:extLst>
              <a:ext uri="{FF2B5EF4-FFF2-40B4-BE49-F238E27FC236}">
                <a16:creationId xmlns:a16="http://schemas.microsoft.com/office/drawing/2014/main" id="{4263CB93-5B80-4986-A2F5-81327E5BA6D2}"/>
              </a:ext>
            </a:extLst>
          </p:cNvPr>
          <p:cNvCxnSpPr/>
          <p:nvPr/>
        </p:nvCxnSpPr>
        <p:spPr bwMode="auto">
          <a:xfrm>
            <a:off x="3033713" y="2695575"/>
            <a:ext cx="775652"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59835554-D9A9-4F46-A3E1-EC4989F9A511}"/>
              </a:ext>
            </a:extLst>
          </p:cNvPr>
          <p:cNvCxnSpPr>
            <a:cxnSpLocks/>
          </p:cNvCxnSpPr>
          <p:nvPr/>
        </p:nvCxnSpPr>
        <p:spPr bwMode="auto">
          <a:xfrm>
            <a:off x="2899794" y="2867025"/>
            <a:ext cx="1172144"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6B9BF965-968E-4593-A539-3130BAFB6D78}"/>
              </a:ext>
            </a:extLst>
          </p:cNvPr>
          <p:cNvCxnSpPr>
            <a:cxnSpLocks/>
          </p:cNvCxnSpPr>
          <p:nvPr/>
        </p:nvCxnSpPr>
        <p:spPr bwMode="auto">
          <a:xfrm>
            <a:off x="2987157" y="3028950"/>
            <a:ext cx="246581"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A75E20B4-602B-4005-A904-0FCE0DB5E2BA}"/>
              </a:ext>
            </a:extLst>
          </p:cNvPr>
          <p:cNvCxnSpPr>
            <a:cxnSpLocks/>
          </p:cNvCxnSpPr>
          <p:nvPr/>
        </p:nvCxnSpPr>
        <p:spPr bwMode="auto">
          <a:xfrm>
            <a:off x="2890268" y="3195638"/>
            <a:ext cx="553020"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0DECAFDD-0E3D-4A90-A26D-D0CBECA3E05C}"/>
              </a:ext>
            </a:extLst>
          </p:cNvPr>
          <p:cNvCxnSpPr>
            <a:cxnSpLocks/>
          </p:cNvCxnSpPr>
          <p:nvPr/>
        </p:nvCxnSpPr>
        <p:spPr bwMode="auto">
          <a:xfrm>
            <a:off x="2871216" y="3367088"/>
            <a:ext cx="981647"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44475296-242F-43D5-8E4C-642A74656380}"/>
              </a:ext>
            </a:extLst>
          </p:cNvPr>
          <p:cNvCxnSpPr>
            <a:cxnSpLocks/>
          </p:cNvCxnSpPr>
          <p:nvPr/>
        </p:nvCxnSpPr>
        <p:spPr bwMode="auto">
          <a:xfrm>
            <a:off x="2886873" y="3538538"/>
            <a:ext cx="513552"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0192F961-EB43-4F22-AA36-199F007EC641}"/>
              </a:ext>
            </a:extLst>
          </p:cNvPr>
          <p:cNvCxnSpPr>
            <a:cxnSpLocks/>
          </p:cNvCxnSpPr>
          <p:nvPr/>
        </p:nvCxnSpPr>
        <p:spPr bwMode="auto">
          <a:xfrm>
            <a:off x="2976962" y="3709988"/>
            <a:ext cx="832403"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42D915D9-F8E3-4A56-BCEC-7BBE873B8A06}"/>
              </a:ext>
            </a:extLst>
          </p:cNvPr>
          <p:cNvCxnSpPr>
            <a:cxnSpLocks/>
          </p:cNvCxnSpPr>
          <p:nvPr/>
        </p:nvCxnSpPr>
        <p:spPr bwMode="auto">
          <a:xfrm>
            <a:off x="3229375" y="3876675"/>
            <a:ext cx="213913"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85493039-CDE9-444E-A852-BC074BD117BC}"/>
              </a:ext>
            </a:extLst>
          </p:cNvPr>
          <p:cNvCxnSpPr>
            <a:cxnSpLocks/>
          </p:cNvCxnSpPr>
          <p:nvPr/>
        </p:nvCxnSpPr>
        <p:spPr bwMode="auto">
          <a:xfrm>
            <a:off x="2913335" y="4043362"/>
            <a:ext cx="1025253" cy="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47BDF428-6981-4764-8F88-AB9A1F7F8446}"/>
              </a:ext>
            </a:extLst>
          </p:cNvPr>
          <p:cNvCxnSpPr>
            <a:cxnSpLocks/>
          </p:cNvCxnSpPr>
          <p:nvPr/>
        </p:nvCxnSpPr>
        <p:spPr bwMode="auto">
          <a:xfrm>
            <a:off x="2895031" y="4210050"/>
            <a:ext cx="342154" cy="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3DB0538A-D359-4157-8074-7F15A82B151F}"/>
              </a:ext>
            </a:extLst>
          </p:cNvPr>
          <p:cNvCxnSpPr>
            <a:cxnSpLocks/>
          </p:cNvCxnSpPr>
          <p:nvPr/>
        </p:nvCxnSpPr>
        <p:spPr bwMode="auto">
          <a:xfrm>
            <a:off x="2895031" y="4381500"/>
            <a:ext cx="358159"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82AE07F9-91A4-4D78-BB08-F6ADF856559C}"/>
              </a:ext>
            </a:extLst>
          </p:cNvPr>
          <p:cNvCxnSpPr>
            <a:cxnSpLocks/>
          </p:cNvCxnSpPr>
          <p:nvPr/>
        </p:nvCxnSpPr>
        <p:spPr bwMode="auto">
          <a:xfrm>
            <a:off x="2876323" y="4543425"/>
            <a:ext cx="449481" cy="0"/>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27084A2E-42A2-479A-8FAE-8C910C7A29CB}"/>
              </a:ext>
            </a:extLst>
          </p:cNvPr>
          <p:cNvCxnSpPr>
            <a:cxnSpLocks/>
          </p:cNvCxnSpPr>
          <p:nvPr/>
        </p:nvCxnSpPr>
        <p:spPr bwMode="auto">
          <a:xfrm>
            <a:off x="2938642" y="4710112"/>
            <a:ext cx="290733" cy="0"/>
          </a:xfrm>
          <a:prstGeom prst="line">
            <a:avLst/>
          </a:prstGeom>
          <a:noFill/>
          <a:ln w="28575" cap="flat" cmpd="sng" algn="ctr">
            <a:solidFill>
              <a:schemeClr val="bg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0E03D283-A01D-49E7-86CB-53B02B032C0D}"/>
              </a:ext>
            </a:extLst>
          </p:cNvPr>
          <p:cNvCxnSpPr>
            <a:cxnSpLocks/>
          </p:cNvCxnSpPr>
          <p:nvPr/>
        </p:nvCxnSpPr>
        <p:spPr bwMode="auto">
          <a:xfrm>
            <a:off x="2972355" y="4876801"/>
            <a:ext cx="1185308"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3B48FBAF-ED46-4DF2-8301-704FBF7A54EE}"/>
              </a:ext>
            </a:extLst>
          </p:cNvPr>
          <p:cNvCxnSpPr>
            <a:cxnSpLocks/>
          </p:cNvCxnSpPr>
          <p:nvPr/>
        </p:nvCxnSpPr>
        <p:spPr bwMode="auto">
          <a:xfrm>
            <a:off x="2871216" y="5048251"/>
            <a:ext cx="256032" cy="0"/>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8488C6D8-0D1A-4472-AB7A-3EF163CC249C}"/>
              </a:ext>
            </a:extLst>
          </p:cNvPr>
          <p:cNvCxnSpPr>
            <a:cxnSpLocks/>
          </p:cNvCxnSpPr>
          <p:nvPr/>
        </p:nvCxnSpPr>
        <p:spPr bwMode="auto">
          <a:xfrm>
            <a:off x="2999232" y="5224465"/>
            <a:ext cx="491681" cy="0"/>
          </a:xfrm>
          <a:prstGeom prst="line">
            <a:avLst/>
          </a:prstGeom>
          <a:noFill/>
          <a:ln w="28575" cap="flat" cmpd="sng" algn="ctr">
            <a:solidFill>
              <a:schemeClr val="bg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672AFD3B-5A09-4159-AA19-6F939A64B3BC}"/>
              </a:ext>
            </a:extLst>
          </p:cNvPr>
          <p:cNvCxnSpPr>
            <a:cxnSpLocks/>
          </p:cNvCxnSpPr>
          <p:nvPr/>
        </p:nvCxnSpPr>
        <p:spPr bwMode="auto">
          <a:xfrm>
            <a:off x="2908744" y="5386391"/>
            <a:ext cx="1248919" cy="0"/>
          </a:xfrm>
          <a:prstGeom prst="line">
            <a:avLst/>
          </a:prstGeom>
          <a:noFill/>
          <a:ln w="28575" cap="flat" cmpd="sng" algn="ctr">
            <a:solidFill>
              <a:schemeClr val="bg1"/>
            </a:solidFill>
            <a:prstDash val="solid"/>
            <a:round/>
            <a:headEnd type="none" w="med" len="med"/>
            <a:tailEnd type="none" w="med" len="med"/>
          </a:ln>
          <a:effectLst/>
        </p:spPr>
      </p:cxnSp>
      <p:sp>
        <p:nvSpPr>
          <p:cNvPr id="87" name="Rectangle 86">
            <a:extLst>
              <a:ext uri="{FF2B5EF4-FFF2-40B4-BE49-F238E27FC236}">
                <a16:creationId xmlns:a16="http://schemas.microsoft.com/office/drawing/2014/main" id="{9A119A64-7427-4FC1-A124-FBB000BC8587}"/>
              </a:ext>
            </a:extLst>
          </p:cNvPr>
          <p:cNvSpPr/>
          <p:nvPr/>
        </p:nvSpPr>
        <p:spPr bwMode="auto">
          <a:xfrm>
            <a:off x="3257197" y="2638368"/>
            <a:ext cx="104890" cy="1048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Rectangle 88">
            <a:extLst>
              <a:ext uri="{FF2B5EF4-FFF2-40B4-BE49-F238E27FC236}">
                <a16:creationId xmlns:a16="http://schemas.microsoft.com/office/drawing/2014/main" id="{313AF7D5-1709-4B50-BDC0-DBF445434326}"/>
              </a:ext>
            </a:extLst>
          </p:cNvPr>
          <p:cNvSpPr/>
          <p:nvPr/>
        </p:nvSpPr>
        <p:spPr bwMode="auto">
          <a:xfrm>
            <a:off x="3278675" y="3814704"/>
            <a:ext cx="104890" cy="1048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Rectangle 90">
            <a:extLst>
              <a:ext uri="{FF2B5EF4-FFF2-40B4-BE49-F238E27FC236}">
                <a16:creationId xmlns:a16="http://schemas.microsoft.com/office/drawing/2014/main" id="{10A7776E-0109-40BF-8580-1DE697A5C44E}"/>
              </a:ext>
            </a:extLst>
          </p:cNvPr>
          <p:cNvSpPr/>
          <p:nvPr/>
        </p:nvSpPr>
        <p:spPr bwMode="auto">
          <a:xfrm>
            <a:off x="3431075" y="3967104"/>
            <a:ext cx="104890" cy="1048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 name="Rectangle 91">
            <a:extLst>
              <a:ext uri="{FF2B5EF4-FFF2-40B4-BE49-F238E27FC236}">
                <a16:creationId xmlns:a16="http://schemas.microsoft.com/office/drawing/2014/main" id="{19B47D96-005F-4DA2-8B46-41F64930F6ED}"/>
              </a:ext>
            </a:extLst>
          </p:cNvPr>
          <p:cNvSpPr/>
          <p:nvPr/>
        </p:nvSpPr>
        <p:spPr bwMode="auto">
          <a:xfrm>
            <a:off x="3148300" y="5167254"/>
            <a:ext cx="104890" cy="1048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7FB88CAC-8DD5-4B5B-9E6F-E9F4561906BE}"/>
              </a:ext>
            </a:extLst>
          </p:cNvPr>
          <p:cNvSpPr/>
          <p:nvPr/>
        </p:nvSpPr>
        <p:spPr bwMode="auto">
          <a:xfrm>
            <a:off x="3033713" y="2976509"/>
            <a:ext cx="104890" cy="1048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Rectangle 95">
            <a:extLst>
              <a:ext uri="{FF2B5EF4-FFF2-40B4-BE49-F238E27FC236}">
                <a16:creationId xmlns:a16="http://schemas.microsoft.com/office/drawing/2014/main" id="{0352AD11-02A9-46A1-A6C0-9A5EF750C862}"/>
              </a:ext>
            </a:extLst>
          </p:cNvPr>
          <p:cNvSpPr/>
          <p:nvPr/>
        </p:nvSpPr>
        <p:spPr bwMode="auto">
          <a:xfrm>
            <a:off x="3001307" y="4657671"/>
            <a:ext cx="104890" cy="1048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DB15571C-89ED-483D-B403-ED892B3AAAB7}"/>
              </a:ext>
            </a:extLst>
          </p:cNvPr>
          <p:cNvSpPr/>
          <p:nvPr/>
        </p:nvSpPr>
        <p:spPr bwMode="auto">
          <a:xfrm>
            <a:off x="3200744" y="2814474"/>
            <a:ext cx="91440" cy="9144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1F0B9625-E356-4E19-9C41-CBD24DDB939D}"/>
              </a:ext>
            </a:extLst>
          </p:cNvPr>
          <p:cNvSpPr/>
          <p:nvPr/>
        </p:nvSpPr>
        <p:spPr bwMode="auto">
          <a:xfrm>
            <a:off x="2987157" y="3162906"/>
            <a:ext cx="91440" cy="9144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BC979315-FBDB-429F-B51C-55C9F98A17BF}"/>
              </a:ext>
            </a:extLst>
          </p:cNvPr>
          <p:cNvSpPr/>
          <p:nvPr/>
        </p:nvSpPr>
        <p:spPr bwMode="auto">
          <a:xfrm>
            <a:off x="3207470" y="3658107"/>
            <a:ext cx="91440" cy="9144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CF6F23AF-D21A-43C2-BC80-6991969D15C2}"/>
              </a:ext>
            </a:extLst>
          </p:cNvPr>
          <p:cNvSpPr/>
          <p:nvPr/>
        </p:nvSpPr>
        <p:spPr bwMode="auto">
          <a:xfrm>
            <a:off x="3323775" y="4835479"/>
            <a:ext cx="91440" cy="9144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3C502E98-74F0-4134-87F1-72DB9EE505EE}"/>
              </a:ext>
            </a:extLst>
          </p:cNvPr>
          <p:cNvSpPr/>
          <p:nvPr/>
        </p:nvSpPr>
        <p:spPr bwMode="auto">
          <a:xfrm>
            <a:off x="3025122" y="3328556"/>
            <a:ext cx="73152"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Rectangle 106">
            <a:extLst>
              <a:ext uri="{FF2B5EF4-FFF2-40B4-BE49-F238E27FC236}">
                <a16:creationId xmlns:a16="http://schemas.microsoft.com/office/drawing/2014/main" id="{7130A70E-02B0-4EDB-85B6-2A870FF93D29}"/>
              </a:ext>
            </a:extLst>
          </p:cNvPr>
          <p:cNvSpPr/>
          <p:nvPr/>
        </p:nvSpPr>
        <p:spPr bwMode="auto">
          <a:xfrm>
            <a:off x="2962312" y="4157545"/>
            <a:ext cx="91440" cy="9144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Rectangle 108">
            <a:extLst>
              <a:ext uri="{FF2B5EF4-FFF2-40B4-BE49-F238E27FC236}">
                <a16:creationId xmlns:a16="http://schemas.microsoft.com/office/drawing/2014/main" id="{8575F8A3-FBBA-4341-80D4-6E658EC95FD8}"/>
              </a:ext>
            </a:extLst>
          </p:cNvPr>
          <p:cNvSpPr/>
          <p:nvPr/>
        </p:nvSpPr>
        <p:spPr bwMode="auto">
          <a:xfrm>
            <a:off x="2945915" y="4333758"/>
            <a:ext cx="91440" cy="9144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Rectangle 110">
            <a:extLst>
              <a:ext uri="{FF2B5EF4-FFF2-40B4-BE49-F238E27FC236}">
                <a16:creationId xmlns:a16="http://schemas.microsoft.com/office/drawing/2014/main" id="{A35BDE53-541E-443C-8412-10809C8A4487}"/>
              </a:ext>
            </a:extLst>
          </p:cNvPr>
          <p:cNvSpPr/>
          <p:nvPr/>
        </p:nvSpPr>
        <p:spPr bwMode="auto">
          <a:xfrm>
            <a:off x="2982957" y="3479959"/>
            <a:ext cx="91440" cy="9144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Rectangle 114">
            <a:extLst>
              <a:ext uri="{FF2B5EF4-FFF2-40B4-BE49-F238E27FC236}">
                <a16:creationId xmlns:a16="http://schemas.microsoft.com/office/drawing/2014/main" id="{503DABE4-2568-459D-B5DD-6617FE4F51EE}"/>
              </a:ext>
            </a:extLst>
          </p:cNvPr>
          <p:cNvSpPr/>
          <p:nvPr/>
        </p:nvSpPr>
        <p:spPr bwMode="auto">
          <a:xfrm>
            <a:off x="3142896" y="4005506"/>
            <a:ext cx="73152"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Rectangle 116">
            <a:extLst>
              <a:ext uri="{FF2B5EF4-FFF2-40B4-BE49-F238E27FC236}">
                <a16:creationId xmlns:a16="http://schemas.microsoft.com/office/drawing/2014/main" id="{6BE4EDA7-16D2-49D8-A7EF-667F1CF62F71}"/>
              </a:ext>
            </a:extLst>
          </p:cNvPr>
          <p:cNvSpPr/>
          <p:nvPr/>
        </p:nvSpPr>
        <p:spPr bwMode="auto">
          <a:xfrm>
            <a:off x="2901196" y="5011673"/>
            <a:ext cx="73152"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 name="Rectangle 118">
            <a:extLst>
              <a:ext uri="{FF2B5EF4-FFF2-40B4-BE49-F238E27FC236}">
                <a16:creationId xmlns:a16="http://schemas.microsoft.com/office/drawing/2014/main" id="{A4ADC8F4-C86A-4254-92BF-E076E72CB15A}"/>
              </a:ext>
            </a:extLst>
          </p:cNvPr>
          <p:cNvSpPr/>
          <p:nvPr/>
        </p:nvSpPr>
        <p:spPr bwMode="auto">
          <a:xfrm>
            <a:off x="2934880" y="4498795"/>
            <a:ext cx="73152"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 name="Rectangle 120">
            <a:extLst>
              <a:ext uri="{FF2B5EF4-FFF2-40B4-BE49-F238E27FC236}">
                <a16:creationId xmlns:a16="http://schemas.microsoft.com/office/drawing/2014/main" id="{8A7CFA58-AF1A-4E1A-BD64-90DB23DDFAE0}"/>
              </a:ext>
            </a:extLst>
          </p:cNvPr>
          <p:cNvSpPr/>
          <p:nvPr/>
        </p:nvSpPr>
        <p:spPr bwMode="auto">
          <a:xfrm>
            <a:off x="3229700" y="5344953"/>
            <a:ext cx="73152" cy="731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 name="Diamond 121">
            <a:extLst>
              <a:ext uri="{FF2B5EF4-FFF2-40B4-BE49-F238E27FC236}">
                <a16:creationId xmlns:a16="http://schemas.microsoft.com/office/drawing/2014/main" id="{1F472DED-7E33-427E-99F2-BEB3065B92D1}"/>
              </a:ext>
            </a:extLst>
          </p:cNvPr>
          <p:cNvSpPr/>
          <p:nvPr/>
        </p:nvSpPr>
        <p:spPr bwMode="auto">
          <a:xfrm>
            <a:off x="3032877" y="5672357"/>
            <a:ext cx="219997" cy="102581"/>
          </a:xfrm>
          <a:prstGeom prst="diamond">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23" name="Group 122">
            <a:extLst>
              <a:ext uri="{FF2B5EF4-FFF2-40B4-BE49-F238E27FC236}">
                <a16:creationId xmlns:a16="http://schemas.microsoft.com/office/drawing/2014/main" id="{3B9BF27C-00A4-489C-B636-3B1BE7D66634}"/>
              </a:ext>
            </a:extLst>
          </p:cNvPr>
          <p:cNvGrpSpPr/>
          <p:nvPr/>
        </p:nvGrpSpPr>
        <p:grpSpPr>
          <a:xfrm>
            <a:off x="8420748" y="5975838"/>
            <a:ext cx="1591056" cy="64008"/>
            <a:chOff x="2871216" y="5971032"/>
            <a:chExt cx="1591056" cy="64008"/>
          </a:xfrm>
        </p:grpSpPr>
        <p:cxnSp>
          <p:nvCxnSpPr>
            <p:cNvPr id="124" name="Straight Connector 123">
              <a:extLst>
                <a:ext uri="{FF2B5EF4-FFF2-40B4-BE49-F238E27FC236}">
                  <a16:creationId xmlns:a16="http://schemas.microsoft.com/office/drawing/2014/main" id="{800F6BD1-D5C4-4D2D-8A38-ABC1F9B18D17}"/>
                </a:ext>
              </a:extLst>
            </p:cNvPr>
            <p:cNvCxnSpPr>
              <a:cxnSpLocks/>
            </p:cNvCxnSpPr>
            <p:nvPr/>
          </p:nvCxnSpPr>
          <p:spPr bwMode="auto">
            <a:xfrm>
              <a:off x="2871216" y="5971032"/>
              <a:ext cx="1591056" cy="0"/>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FAEBA3C4-06C2-49CB-9FDD-AE18344DA7D7}"/>
                </a:ext>
              </a:extLst>
            </p:cNvPr>
            <p:cNvCxnSpPr>
              <a:cxnSpLocks/>
            </p:cNvCxnSpPr>
            <p:nvPr/>
          </p:nvCxnSpPr>
          <p:spPr bwMode="auto">
            <a:xfrm>
              <a:off x="2871216"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835DD0A1-E4B7-4EF8-8081-53053DE5B396}"/>
                </a:ext>
              </a:extLst>
            </p:cNvPr>
            <p:cNvCxnSpPr>
              <a:cxnSpLocks/>
            </p:cNvCxnSpPr>
            <p:nvPr/>
          </p:nvCxnSpPr>
          <p:spPr bwMode="auto">
            <a:xfrm>
              <a:off x="3098510"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9762F950-C9F0-4F3E-B263-8F13DA46F9F1}"/>
                </a:ext>
              </a:extLst>
            </p:cNvPr>
            <p:cNvCxnSpPr>
              <a:cxnSpLocks/>
            </p:cNvCxnSpPr>
            <p:nvPr/>
          </p:nvCxnSpPr>
          <p:spPr bwMode="auto">
            <a:xfrm>
              <a:off x="3325804"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0DD708ED-A77A-4558-A086-68B08A2DD368}"/>
                </a:ext>
              </a:extLst>
            </p:cNvPr>
            <p:cNvCxnSpPr>
              <a:cxnSpLocks/>
            </p:cNvCxnSpPr>
            <p:nvPr/>
          </p:nvCxnSpPr>
          <p:spPr bwMode="auto">
            <a:xfrm>
              <a:off x="3553098"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77F9AB5C-1E70-4C18-9A14-BE7A5BCEACE7}"/>
                </a:ext>
              </a:extLst>
            </p:cNvPr>
            <p:cNvCxnSpPr>
              <a:cxnSpLocks/>
            </p:cNvCxnSpPr>
            <p:nvPr/>
          </p:nvCxnSpPr>
          <p:spPr bwMode="auto">
            <a:xfrm>
              <a:off x="3780392"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C5C405F3-81FA-4381-8A7A-37F1DF1FABA8}"/>
                </a:ext>
              </a:extLst>
            </p:cNvPr>
            <p:cNvCxnSpPr>
              <a:cxnSpLocks/>
            </p:cNvCxnSpPr>
            <p:nvPr/>
          </p:nvCxnSpPr>
          <p:spPr bwMode="auto">
            <a:xfrm>
              <a:off x="4007686"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E47EC345-8DC4-43DA-B50C-0FCB96257D3D}"/>
                </a:ext>
              </a:extLst>
            </p:cNvPr>
            <p:cNvCxnSpPr>
              <a:cxnSpLocks/>
            </p:cNvCxnSpPr>
            <p:nvPr/>
          </p:nvCxnSpPr>
          <p:spPr bwMode="auto">
            <a:xfrm>
              <a:off x="4234980" y="597103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72AA3646-3FA9-46D2-9515-065577BAA9EF}"/>
                </a:ext>
              </a:extLst>
            </p:cNvPr>
            <p:cNvCxnSpPr>
              <a:cxnSpLocks/>
            </p:cNvCxnSpPr>
            <p:nvPr/>
          </p:nvCxnSpPr>
          <p:spPr bwMode="auto">
            <a:xfrm>
              <a:off x="4462272" y="5971032"/>
              <a:ext cx="0" cy="64008"/>
            </a:xfrm>
            <a:prstGeom prst="line">
              <a:avLst/>
            </a:prstGeom>
            <a:noFill/>
            <a:ln w="28575" cap="flat" cmpd="sng" algn="ctr">
              <a:solidFill>
                <a:schemeClr val="bg1"/>
              </a:solidFill>
              <a:prstDash val="solid"/>
              <a:round/>
              <a:headEnd type="none" w="med" len="med"/>
              <a:tailEnd type="none" w="med" len="med"/>
            </a:ln>
            <a:effectLst/>
          </p:spPr>
        </p:cxnSp>
      </p:grpSp>
      <p:cxnSp>
        <p:nvCxnSpPr>
          <p:cNvPr id="133" name="Straight Connector 132">
            <a:extLst>
              <a:ext uri="{FF2B5EF4-FFF2-40B4-BE49-F238E27FC236}">
                <a16:creationId xmlns:a16="http://schemas.microsoft.com/office/drawing/2014/main" id="{257FF37F-98AA-4050-B3B1-C2A2187026E3}"/>
              </a:ext>
            </a:extLst>
          </p:cNvPr>
          <p:cNvCxnSpPr/>
          <p:nvPr/>
        </p:nvCxnSpPr>
        <p:spPr bwMode="auto">
          <a:xfrm flipV="1">
            <a:off x="8896665" y="2610846"/>
            <a:ext cx="0" cy="3355848"/>
          </a:xfrm>
          <a:prstGeom prst="line">
            <a:avLst/>
          </a:prstGeom>
          <a:noFill/>
          <a:ln w="28575" cap="flat" cmpd="sng" algn="ctr">
            <a:solidFill>
              <a:schemeClr val="bg1"/>
            </a:solidFill>
            <a:prstDash val="sysDot"/>
            <a:round/>
            <a:headEnd type="none" w="med" len="med"/>
            <a:tailEnd type="none" w="med" len="med"/>
          </a:ln>
          <a:effectLst/>
        </p:spPr>
      </p:cxnSp>
      <p:sp>
        <p:nvSpPr>
          <p:cNvPr id="134" name="TextBox 133">
            <a:extLst>
              <a:ext uri="{FF2B5EF4-FFF2-40B4-BE49-F238E27FC236}">
                <a16:creationId xmlns:a16="http://schemas.microsoft.com/office/drawing/2014/main" id="{3F790763-C47F-4ABA-8FC9-3ACCF238E91F}"/>
              </a:ext>
            </a:extLst>
          </p:cNvPr>
          <p:cNvSpPr txBox="1"/>
          <p:nvPr/>
        </p:nvSpPr>
        <p:spPr bwMode="auto">
          <a:xfrm>
            <a:off x="9771499" y="5984983"/>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35</a:t>
            </a:r>
          </a:p>
        </p:txBody>
      </p:sp>
      <p:sp>
        <p:nvSpPr>
          <p:cNvPr id="135" name="TextBox 134">
            <a:extLst>
              <a:ext uri="{FF2B5EF4-FFF2-40B4-BE49-F238E27FC236}">
                <a16:creationId xmlns:a16="http://schemas.microsoft.com/office/drawing/2014/main" id="{D462644A-3E9F-4D7B-A95E-4233ABA62CB3}"/>
              </a:ext>
            </a:extLst>
          </p:cNvPr>
          <p:cNvSpPr txBox="1"/>
          <p:nvPr/>
        </p:nvSpPr>
        <p:spPr bwMode="auto">
          <a:xfrm>
            <a:off x="8185339" y="5984983"/>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36" name="TextBox 135">
            <a:extLst>
              <a:ext uri="{FF2B5EF4-FFF2-40B4-BE49-F238E27FC236}">
                <a16:creationId xmlns:a16="http://schemas.microsoft.com/office/drawing/2014/main" id="{0D5278B3-0F95-4F0C-AC96-E1CE3ED7B2E7}"/>
              </a:ext>
            </a:extLst>
          </p:cNvPr>
          <p:cNvSpPr txBox="1"/>
          <p:nvPr/>
        </p:nvSpPr>
        <p:spPr bwMode="auto">
          <a:xfrm>
            <a:off x="8411933" y="5984983"/>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a:t>
            </a:r>
          </a:p>
        </p:txBody>
      </p:sp>
      <p:sp>
        <p:nvSpPr>
          <p:cNvPr id="137" name="TextBox 136">
            <a:extLst>
              <a:ext uri="{FF2B5EF4-FFF2-40B4-BE49-F238E27FC236}">
                <a16:creationId xmlns:a16="http://schemas.microsoft.com/office/drawing/2014/main" id="{0DD9FD9B-F1CF-4C5C-93E2-8DE9FDBE0E91}"/>
              </a:ext>
            </a:extLst>
          </p:cNvPr>
          <p:cNvSpPr txBox="1"/>
          <p:nvPr/>
        </p:nvSpPr>
        <p:spPr bwMode="auto">
          <a:xfrm>
            <a:off x="8638527" y="5984983"/>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138" name="TextBox 137">
            <a:extLst>
              <a:ext uri="{FF2B5EF4-FFF2-40B4-BE49-F238E27FC236}">
                <a16:creationId xmlns:a16="http://schemas.microsoft.com/office/drawing/2014/main" id="{F0FEF23B-4BEE-43CB-9B40-7BD934A18784}"/>
              </a:ext>
            </a:extLst>
          </p:cNvPr>
          <p:cNvSpPr txBox="1"/>
          <p:nvPr/>
        </p:nvSpPr>
        <p:spPr bwMode="auto">
          <a:xfrm>
            <a:off x="8865121" y="5984983"/>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a:t>
            </a:r>
          </a:p>
        </p:txBody>
      </p:sp>
      <p:sp>
        <p:nvSpPr>
          <p:cNvPr id="139" name="TextBox 138">
            <a:extLst>
              <a:ext uri="{FF2B5EF4-FFF2-40B4-BE49-F238E27FC236}">
                <a16:creationId xmlns:a16="http://schemas.microsoft.com/office/drawing/2014/main" id="{7DED4B20-2D52-4EEF-9815-C1C3C899C853}"/>
              </a:ext>
            </a:extLst>
          </p:cNvPr>
          <p:cNvSpPr txBox="1"/>
          <p:nvPr/>
        </p:nvSpPr>
        <p:spPr bwMode="auto">
          <a:xfrm>
            <a:off x="9091715" y="5984983"/>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140" name="TextBox 139">
            <a:extLst>
              <a:ext uri="{FF2B5EF4-FFF2-40B4-BE49-F238E27FC236}">
                <a16:creationId xmlns:a16="http://schemas.microsoft.com/office/drawing/2014/main" id="{D6A39119-0B8C-478A-99B0-CD578AA6C114}"/>
              </a:ext>
            </a:extLst>
          </p:cNvPr>
          <p:cNvSpPr txBox="1"/>
          <p:nvPr/>
        </p:nvSpPr>
        <p:spPr bwMode="auto">
          <a:xfrm>
            <a:off x="9318309" y="5984983"/>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25</a:t>
            </a:r>
          </a:p>
        </p:txBody>
      </p:sp>
      <p:sp>
        <p:nvSpPr>
          <p:cNvPr id="141" name="TextBox 140">
            <a:extLst>
              <a:ext uri="{FF2B5EF4-FFF2-40B4-BE49-F238E27FC236}">
                <a16:creationId xmlns:a16="http://schemas.microsoft.com/office/drawing/2014/main" id="{5628558F-18EF-4CA1-AD49-8B1F219817D9}"/>
              </a:ext>
            </a:extLst>
          </p:cNvPr>
          <p:cNvSpPr txBox="1"/>
          <p:nvPr/>
        </p:nvSpPr>
        <p:spPr bwMode="auto">
          <a:xfrm>
            <a:off x="9544903" y="5984983"/>
            <a:ext cx="493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cxnSp>
        <p:nvCxnSpPr>
          <p:cNvPr id="143" name="Straight Arrow Connector 142">
            <a:extLst>
              <a:ext uri="{FF2B5EF4-FFF2-40B4-BE49-F238E27FC236}">
                <a16:creationId xmlns:a16="http://schemas.microsoft.com/office/drawing/2014/main" id="{B7C27657-7A9A-4693-8AC5-CBCCD90FAB73}"/>
              </a:ext>
            </a:extLst>
          </p:cNvPr>
          <p:cNvCxnSpPr/>
          <p:nvPr/>
        </p:nvCxnSpPr>
        <p:spPr bwMode="auto">
          <a:xfrm flipV="1">
            <a:off x="8798320" y="4959926"/>
            <a:ext cx="1213484" cy="0"/>
          </a:xfrm>
          <a:prstGeom prst="straightConnector1">
            <a:avLst/>
          </a:prstGeom>
          <a:noFill/>
          <a:ln w="28575" cap="flat" cmpd="sng" algn="ctr">
            <a:solidFill>
              <a:schemeClr val="bg1"/>
            </a:solidFill>
            <a:prstDash val="solid"/>
            <a:round/>
            <a:headEnd type="none" w="med" len="med"/>
            <a:tailEnd type="triangle"/>
          </a:ln>
          <a:effectLst/>
        </p:spPr>
      </p:cxnSp>
      <p:cxnSp>
        <p:nvCxnSpPr>
          <p:cNvPr id="144" name="Straight Connector 143">
            <a:extLst>
              <a:ext uri="{FF2B5EF4-FFF2-40B4-BE49-F238E27FC236}">
                <a16:creationId xmlns:a16="http://schemas.microsoft.com/office/drawing/2014/main" id="{A2F5B54A-8812-40B0-9432-045AB8870957}"/>
              </a:ext>
            </a:extLst>
          </p:cNvPr>
          <p:cNvCxnSpPr>
            <a:cxnSpLocks/>
          </p:cNvCxnSpPr>
          <p:nvPr/>
        </p:nvCxnSpPr>
        <p:spPr bwMode="auto">
          <a:xfrm>
            <a:off x="8517883" y="2961211"/>
            <a:ext cx="812041" cy="0"/>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A31E3E51-357A-4542-93DB-F3E913ACCCB4}"/>
              </a:ext>
            </a:extLst>
          </p:cNvPr>
          <p:cNvCxnSpPr>
            <a:cxnSpLocks/>
          </p:cNvCxnSpPr>
          <p:nvPr/>
        </p:nvCxnSpPr>
        <p:spPr bwMode="auto">
          <a:xfrm>
            <a:off x="8638527" y="3249585"/>
            <a:ext cx="453188" cy="0"/>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2A5037D2-28B8-4DE9-9034-F5162A1D1C95}"/>
              </a:ext>
            </a:extLst>
          </p:cNvPr>
          <p:cNvCxnSpPr>
            <a:cxnSpLocks/>
          </p:cNvCxnSpPr>
          <p:nvPr/>
        </p:nvCxnSpPr>
        <p:spPr bwMode="auto">
          <a:xfrm>
            <a:off x="8798320" y="3546693"/>
            <a:ext cx="531604" cy="0"/>
          </a:xfrm>
          <a:prstGeom prst="line">
            <a:avLst/>
          </a:prstGeom>
          <a:noFill/>
          <a:ln w="28575"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45A1751F-4152-4E6B-944E-5432A788A496}"/>
              </a:ext>
            </a:extLst>
          </p:cNvPr>
          <p:cNvCxnSpPr>
            <a:cxnSpLocks/>
          </p:cNvCxnSpPr>
          <p:nvPr/>
        </p:nvCxnSpPr>
        <p:spPr bwMode="auto">
          <a:xfrm>
            <a:off x="8448023" y="3828488"/>
            <a:ext cx="913838" cy="0"/>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B233C6FF-C592-41F5-A978-A5032E03C492}"/>
              </a:ext>
            </a:extLst>
          </p:cNvPr>
          <p:cNvCxnSpPr>
            <a:cxnSpLocks/>
          </p:cNvCxnSpPr>
          <p:nvPr/>
        </p:nvCxnSpPr>
        <p:spPr bwMode="auto">
          <a:xfrm>
            <a:off x="8434558" y="4097145"/>
            <a:ext cx="883751" cy="0"/>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FCB76F8D-D09A-41EC-A530-5585C1CF2423}"/>
              </a:ext>
            </a:extLst>
          </p:cNvPr>
          <p:cNvCxnSpPr>
            <a:cxnSpLocks/>
          </p:cNvCxnSpPr>
          <p:nvPr/>
        </p:nvCxnSpPr>
        <p:spPr bwMode="auto">
          <a:xfrm>
            <a:off x="8529079" y="4381500"/>
            <a:ext cx="1482725" cy="0"/>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AF846BF3-AF18-444F-A717-C831B3AFEA97}"/>
              </a:ext>
            </a:extLst>
          </p:cNvPr>
          <p:cNvCxnSpPr>
            <a:cxnSpLocks/>
          </p:cNvCxnSpPr>
          <p:nvPr/>
        </p:nvCxnSpPr>
        <p:spPr bwMode="auto">
          <a:xfrm>
            <a:off x="8429551" y="4676143"/>
            <a:ext cx="662164" cy="0"/>
          </a:xfrm>
          <a:prstGeom prst="line">
            <a:avLst/>
          </a:prstGeom>
          <a:noFill/>
          <a:ln w="28575" cap="flat" cmpd="sng" algn="ctr">
            <a:solidFill>
              <a:schemeClr val="bg1"/>
            </a:solidFill>
            <a:prstDash val="solid"/>
            <a:round/>
            <a:headEnd type="none" w="med" len="med"/>
            <a:tailEnd type="none" w="med" len="med"/>
          </a:ln>
          <a:effectLst/>
        </p:spPr>
      </p:cxnSp>
      <p:sp>
        <p:nvSpPr>
          <p:cNvPr id="159" name="Rectangle 158">
            <a:extLst>
              <a:ext uri="{FF2B5EF4-FFF2-40B4-BE49-F238E27FC236}">
                <a16:creationId xmlns:a16="http://schemas.microsoft.com/office/drawing/2014/main" id="{7FAFAEB0-36C2-453B-A2FE-816C4D760351}"/>
              </a:ext>
            </a:extLst>
          </p:cNvPr>
          <p:cNvSpPr/>
          <p:nvPr/>
        </p:nvSpPr>
        <p:spPr bwMode="auto">
          <a:xfrm>
            <a:off x="8730749" y="2890488"/>
            <a:ext cx="129653" cy="1296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1" name="Diamond 160">
            <a:extLst>
              <a:ext uri="{FF2B5EF4-FFF2-40B4-BE49-F238E27FC236}">
                <a16:creationId xmlns:a16="http://schemas.microsoft.com/office/drawing/2014/main" id="{3EE3B111-2DA3-4DC1-9A00-9C4FD25BC221}"/>
              </a:ext>
            </a:extLst>
          </p:cNvPr>
          <p:cNvSpPr/>
          <p:nvPr/>
        </p:nvSpPr>
        <p:spPr bwMode="auto">
          <a:xfrm>
            <a:off x="8719732" y="5429058"/>
            <a:ext cx="382898" cy="178539"/>
          </a:xfrm>
          <a:prstGeom prst="diamond">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5" name="Rectangle 164">
            <a:extLst>
              <a:ext uri="{FF2B5EF4-FFF2-40B4-BE49-F238E27FC236}">
                <a16:creationId xmlns:a16="http://schemas.microsoft.com/office/drawing/2014/main" id="{0DFA8035-58A0-4C4A-B81B-75423BC7F4D0}"/>
              </a:ext>
            </a:extLst>
          </p:cNvPr>
          <p:cNvSpPr/>
          <p:nvPr/>
        </p:nvSpPr>
        <p:spPr bwMode="auto">
          <a:xfrm>
            <a:off x="8961222" y="3469140"/>
            <a:ext cx="164592" cy="16459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9" name="Rectangle 168">
            <a:extLst>
              <a:ext uri="{FF2B5EF4-FFF2-40B4-BE49-F238E27FC236}">
                <a16:creationId xmlns:a16="http://schemas.microsoft.com/office/drawing/2014/main" id="{3DCC0E71-4811-431C-8153-140D32D038A5}"/>
              </a:ext>
            </a:extLst>
          </p:cNvPr>
          <p:cNvSpPr/>
          <p:nvPr/>
        </p:nvSpPr>
        <p:spPr bwMode="auto">
          <a:xfrm>
            <a:off x="8762414" y="3159596"/>
            <a:ext cx="164592" cy="16459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1" name="Rectangle 170">
            <a:extLst>
              <a:ext uri="{FF2B5EF4-FFF2-40B4-BE49-F238E27FC236}">
                <a16:creationId xmlns:a16="http://schemas.microsoft.com/office/drawing/2014/main" id="{8A665EF4-A392-477B-8105-614F14F725C9}"/>
              </a:ext>
            </a:extLst>
          </p:cNvPr>
          <p:cNvSpPr/>
          <p:nvPr/>
        </p:nvSpPr>
        <p:spPr bwMode="auto">
          <a:xfrm>
            <a:off x="8658821" y="3751146"/>
            <a:ext cx="104890" cy="1048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3" name="Rectangle 172">
            <a:extLst>
              <a:ext uri="{FF2B5EF4-FFF2-40B4-BE49-F238E27FC236}">
                <a16:creationId xmlns:a16="http://schemas.microsoft.com/office/drawing/2014/main" id="{76925006-623E-4A6C-BAFE-BF921D323280}"/>
              </a:ext>
            </a:extLst>
          </p:cNvPr>
          <p:cNvSpPr/>
          <p:nvPr/>
        </p:nvSpPr>
        <p:spPr bwMode="auto">
          <a:xfrm>
            <a:off x="8608335" y="4026213"/>
            <a:ext cx="104890" cy="1048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5" name="Rectangle 174">
            <a:extLst>
              <a:ext uri="{FF2B5EF4-FFF2-40B4-BE49-F238E27FC236}">
                <a16:creationId xmlns:a16="http://schemas.microsoft.com/office/drawing/2014/main" id="{AE3FCF1B-EC07-402D-8E1D-103F2E29871E}"/>
              </a:ext>
            </a:extLst>
          </p:cNvPr>
          <p:cNvSpPr/>
          <p:nvPr/>
        </p:nvSpPr>
        <p:spPr bwMode="auto">
          <a:xfrm>
            <a:off x="8555890" y="4629706"/>
            <a:ext cx="104890" cy="1048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7" name="Rectangle 176">
            <a:extLst>
              <a:ext uri="{FF2B5EF4-FFF2-40B4-BE49-F238E27FC236}">
                <a16:creationId xmlns:a16="http://schemas.microsoft.com/office/drawing/2014/main" id="{CD58FA05-3E42-4898-9D5F-1C785CAE90F0}"/>
              </a:ext>
            </a:extLst>
          </p:cNvPr>
          <p:cNvSpPr/>
          <p:nvPr/>
        </p:nvSpPr>
        <p:spPr bwMode="auto">
          <a:xfrm>
            <a:off x="8986825" y="4317046"/>
            <a:ext cx="104890" cy="1048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 name="Rectangle 178">
            <a:extLst>
              <a:ext uri="{FF2B5EF4-FFF2-40B4-BE49-F238E27FC236}">
                <a16:creationId xmlns:a16="http://schemas.microsoft.com/office/drawing/2014/main" id="{DA43B5F2-0FE2-45A5-AEA9-E0E5C74D9FD4}"/>
              </a:ext>
            </a:extLst>
          </p:cNvPr>
          <p:cNvSpPr/>
          <p:nvPr/>
        </p:nvSpPr>
        <p:spPr bwMode="auto">
          <a:xfrm>
            <a:off x="9651914" y="4917449"/>
            <a:ext cx="104890" cy="1048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 name="TextBox 179">
            <a:extLst>
              <a:ext uri="{FF2B5EF4-FFF2-40B4-BE49-F238E27FC236}">
                <a16:creationId xmlns:a16="http://schemas.microsoft.com/office/drawing/2014/main" id="{731584D8-A4A4-42BC-8451-9B300A354713}"/>
              </a:ext>
            </a:extLst>
          </p:cNvPr>
          <p:cNvSpPr txBox="1"/>
          <p:nvPr/>
        </p:nvSpPr>
        <p:spPr bwMode="auto">
          <a:xfrm>
            <a:off x="628467" y="1887552"/>
            <a:ext cx="539096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2000" dirty="0">
                <a:solidFill>
                  <a:schemeClr val="bg1"/>
                </a:solidFill>
                <a:latin typeface="Calibri" panose="020F0502020204030204" pitchFamily="34" charset="0"/>
              </a:rPr>
              <a:t>HIV-negative women</a:t>
            </a:r>
          </a:p>
        </p:txBody>
      </p:sp>
      <p:sp>
        <p:nvSpPr>
          <p:cNvPr id="182" name="TextBox 181">
            <a:extLst>
              <a:ext uri="{FF2B5EF4-FFF2-40B4-BE49-F238E27FC236}">
                <a16:creationId xmlns:a16="http://schemas.microsoft.com/office/drawing/2014/main" id="{EB3A4406-6D3A-4D31-93E3-26210AF0C343}"/>
              </a:ext>
            </a:extLst>
          </p:cNvPr>
          <p:cNvSpPr txBox="1"/>
          <p:nvPr/>
        </p:nvSpPr>
        <p:spPr bwMode="auto">
          <a:xfrm>
            <a:off x="6164918" y="1887552"/>
            <a:ext cx="539096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2000" dirty="0">
                <a:solidFill>
                  <a:schemeClr val="bg1"/>
                </a:solidFill>
                <a:latin typeface="Calibri" panose="020F0502020204030204" pitchFamily="34" charset="0"/>
              </a:rPr>
              <a:t>HIV-positive women</a:t>
            </a:r>
          </a:p>
        </p:txBody>
      </p:sp>
      <p:sp>
        <p:nvSpPr>
          <p:cNvPr id="183" name="TextBox 182">
            <a:extLst>
              <a:ext uri="{FF2B5EF4-FFF2-40B4-BE49-F238E27FC236}">
                <a16:creationId xmlns:a16="http://schemas.microsoft.com/office/drawing/2014/main" id="{A4A9B332-C538-4905-8092-14334B9C080F}"/>
              </a:ext>
            </a:extLst>
          </p:cNvPr>
          <p:cNvSpPr txBox="1"/>
          <p:nvPr/>
        </p:nvSpPr>
        <p:spPr bwMode="auto">
          <a:xfrm>
            <a:off x="628468" y="5590837"/>
            <a:ext cx="2081926"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90000"/>
              </a:lnSpc>
              <a:spcBef>
                <a:spcPct val="50000"/>
              </a:spcBef>
              <a:spcAft>
                <a:spcPct val="0"/>
              </a:spcAft>
              <a:buClrTx/>
              <a:buFontTx/>
              <a:buNone/>
            </a:pPr>
            <a:r>
              <a:rPr lang="en-US" sz="1400" dirty="0">
                <a:solidFill>
                  <a:schemeClr val="bg1"/>
                </a:solidFill>
                <a:latin typeface="Calibri" panose="020F0502020204030204" pitchFamily="34" charset="0"/>
              </a:rPr>
              <a:t>Random effects model</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Heterogeneity: I-squared = 45.9%, </a:t>
            </a:r>
            <a:r>
              <a:rPr lang="en-US" sz="1400" b="0" i="1" dirty="0">
                <a:solidFill>
                  <a:schemeClr val="bg1"/>
                </a:solidFill>
                <a:latin typeface="Calibri" panose="020F0502020204030204" pitchFamily="34" charset="0"/>
              </a:rPr>
              <a:t>P</a:t>
            </a:r>
            <a:r>
              <a:rPr lang="en-US" sz="1400" b="0" dirty="0">
                <a:solidFill>
                  <a:schemeClr val="bg1"/>
                </a:solidFill>
                <a:latin typeface="Calibri" panose="020F0502020204030204" pitchFamily="34" charset="0"/>
              </a:rPr>
              <a:t> = .0203</a:t>
            </a:r>
          </a:p>
        </p:txBody>
      </p:sp>
      <p:sp>
        <p:nvSpPr>
          <p:cNvPr id="185" name="TextBox 184">
            <a:extLst>
              <a:ext uri="{FF2B5EF4-FFF2-40B4-BE49-F238E27FC236}">
                <a16:creationId xmlns:a16="http://schemas.microsoft.com/office/drawing/2014/main" id="{4D241829-C93E-4676-8EB0-B71C99BF1F89}"/>
              </a:ext>
            </a:extLst>
          </p:cNvPr>
          <p:cNvSpPr txBox="1"/>
          <p:nvPr/>
        </p:nvSpPr>
        <p:spPr bwMode="auto">
          <a:xfrm>
            <a:off x="6375312" y="5590837"/>
            <a:ext cx="2042023"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90000"/>
              </a:lnSpc>
              <a:spcBef>
                <a:spcPct val="50000"/>
              </a:spcBef>
              <a:spcAft>
                <a:spcPct val="0"/>
              </a:spcAft>
              <a:buClrTx/>
              <a:buFontTx/>
              <a:buNone/>
            </a:pPr>
            <a:r>
              <a:rPr lang="en-US" sz="1400" dirty="0">
                <a:solidFill>
                  <a:schemeClr val="bg1"/>
                </a:solidFill>
                <a:latin typeface="Calibri" panose="020F0502020204030204" pitchFamily="34" charset="0"/>
              </a:rPr>
              <a:t>Random effects model</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Heterogeneity: I-squared = 28.8%, </a:t>
            </a:r>
            <a:r>
              <a:rPr lang="en-US" sz="1400" b="0" i="1" dirty="0">
                <a:solidFill>
                  <a:schemeClr val="bg1"/>
                </a:solidFill>
                <a:latin typeface="Calibri" panose="020F0502020204030204" pitchFamily="34" charset="0"/>
              </a:rPr>
              <a:t>P</a:t>
            </a:r>
            <a:r>
              <a:rPr lang="en-US" sz="1400" b="0" dirty="0">
                <a:solidFill>
                  <a:schemeClr val="bg1"/>
                </a:solidFill>
                <a:latin typeface="Calibri" panose="020F0502020204030204" pitchFamily="34" charset="0"/>
              </a:rPr>
              <a:t> = .1982</a:t>
            </a:r>
          </a:p>
        </p:txBody>
      </p:sp>
      <p:sp>
        <p:nvSpPr>
          <p:cNvPr id="187" name="TextBox 186">
            <a:extLst>
              <a:ext uri="{FF2B5EF4-FFF2-40B4-BE49-F238E27FC236}">
                <a16:creationId xmlns:a16="http://schemas.microsoft.com/office/drawing/2014/main" id="{65729486-BA0F-4D30-8471-9881597C7D3C}"/>
              </a:ext>
            </a:extLst>
          </p:cNvPr>
          <p:cNvSpPr txBox="1"/>
          <p:nvPr/>
        </p:nvSpPr>
        <p:spPr bwMode="auto">
          <a:xfrm>
            <a:off x="628467" y="2293708"/>
            <a:ext cx="1830660" cy="330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80000"/>
              </a:lnSpc>
              <a:spcBef>
                <a:spcPct val="50000"/>
              </a:spcBef>
              <a:spcAft>
                <a:spcPct val="0"/>
              </a:spcAft>
              <a:buClrTx/>
              <a:buFontTx/>
              <a:buNone/>
            </a:pPr>
            <a:r>
              <a:rPr lang="en-US" sz="1400" dirty="0">
                <a:solidFill>
                  <a:schemeClr val="bg1"/>
                </a:solidFill>
                <a:latin typeface="Calibri" panose="020F0502020204030204" pitchFamily="34" charset="0"/>
              </a:rPr>
              <a:t>Author, Yr</a:t>
            </a:r>
          </a:p>
          <a:p>
            <a:pPr algn="l">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Spencer, 1997</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Granovsky, 1998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Resti, 1998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La Torre, 1998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Polatti, 2000</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Ceci, 2001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Nordbo, 2002</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Resiti, 2002</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Caudai, 2003</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Ferrero, 2003</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Saez, 2004</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Syriopoulou, 2005</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Mast, 2005</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Della Bella, 2005</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Claret, 2007</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Ruiz-Extremera, 2011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Prasad, 2012</a:t>
            </a:r>
          </a:p>
        </p:txBody>
      </p:sp>
      <p:sp>
        <p:nvSpPr>
          <p:cNvPr id="189" name="TextBox 188">
            <a:extLst>
              <a:ext uri="{FF2B5EF4-FFF2-40B4-BE49-F238E27FC236}">
                <a16:creationId xmlns:a16="http://schemas.microsoft.com/office/drawing/2014/main" id="{D405BA32-47C9-4C38-8F3A-861C6817E7BC}"/>
              </a:ext>
            </a:extLst>
          </p:cNvPr>
          <p:cNvSpPr txBox="1"/>
          <p:nvPr/>
        </p:nvSpPr>
        <p:spPr bwMode="auto">
          <a:xfrm>
            <a:off x="1969038" y="2293708"/>
            <a:ext cx="1207173" cy="330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Sample Size</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63</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25</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275</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56</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24</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60</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48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739</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29</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105</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83</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55</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182</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94</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128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23</a:t>
            </a:r>
          </a:p>
        </p:txBody>
      </p:sp>
      <p:sp>
        <p:nvSpPr>
          <p:cNvPr id="193" name="TextBox 192">
            <a:extLst>
              <a:ext uri="{FF2B5EF4-FFF2-40B4-BE49-F238E27FC236}">
                <a16:creationId xmlns:a16="http://schemas.microsoft.com/office/drawing/2014/main" id="{63D37163-8910-4546-99A8-615F02D8D893}"/>
              </a:ext>
            </a:extLst>
          </p:cNvPr>
          <p:cNvSpPr txBox="1"/>
          <p:nvPr/>
        </p:nvSpPr>
        <p:spPr bwMode="auto">
          <a:xfrm>
            <a:off x="4671689" y="2293708"/>
            <a:ext cx="1207173" cy="358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95% CI</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(3.6-19.6)</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(1.0-26.0)</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(2.5-7.9)</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(0.4-12.3)</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(0.1-21.1)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(0.4-11.5)</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(2.3-20.0)</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(8.1-12.6)</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(0.8-22.8)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(0.6-8.1)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(0.3-8.4)</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(0-9.7)</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(1.6-7.8)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(2.3-28.2)</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(0-5.8)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(3.3-12.9)</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(1.1-28.0)</a:t>
            </a:r>
          </a:p>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(4.2-7.8)</a:t>
            </a:r>
          </a:p>
        </p:txBody>
      </p:sp>
      <p:sp>
        <p:nvSpPr>
          <p:cNvPr id="195" name="TextBox 194">
            <a:extLst>
              <a:ext uri="{FF2B5EF4-FFF2-40B4-BE49-F238E27FC236}">
                <a16:creationId xmlns:a16="http://schemas.microsoft.com/office/drawing/2014/main" id="{E0367066-F6D1-490B-8018-0CE5795C5F34}"/>
              </a:ext>
            </a:extLst>
          </p:cNvPr>
          <p:cNvSpPr txBox="1"/>
          <p:nvPr/>
        </p:nvSpPr>
        <p:spPr bwMode="auto">
          <a:xfrm>
            <a:off x="5401675" y="2293708"/>
            <a:ext cx="1207173" cy="358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Weight, %</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7.8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3.8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11.2</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4.0</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2.3</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4.0</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6.2</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15.4</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3.9</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5.4</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4.0</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2.3</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8.8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5.1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2.3</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9.7</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3.8</a:t>
            </a:r>
          </a:p>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100</a:t>
            </a:r>
          </a:p>
        </p:txBody>
      </p:sp>
      <p:sp>
        <p:nvSpPr>
          <p:cNvPr id="3" name="Content Placeholder 2">
            <a:extLst>
              <a:ext uri="{FF2B5EF4-FFF2-40B4-BE49-F238E27FC236}">
                <a16:creationId xmlns:a16="http://schemas.microsoft.com/office/drawing/2014/main" id="{3BD4D7F2-F7B0-A643-A25E-98774F5EBDAB}"/>
              </a:ext>
            </a:extLst>
          </p:cNvPr>
          <p:cNvSpPr>
            <a:spLocks noGrp="1"/>
          </p:cNvSpPr>
          <p:nvPr>
            <p:ph idx="1"/>
          </p:nvPr>
        </p:nvSpPr>
        <p:spPr>
          <a:xfrm>
            <a:off x="604675" y="1513047"/>
            <a:ext cx="11271656" cy="456818"/>
          </a:xfrm>
        </p:spPr>
        <p:txBody>
          <a:bodyPr/>
          <a:lstStyle/>
          <a:p>
            <a:r>
              <a:rPr lang="en-US" sz="2400" dirty="0"/>
              <a:t>Systematic review and meta-analysis of 109 studies with HCV Ab+, HCV RNA+ mothers</a:t>
            </a:r>
            <a:endParaRPr lang="en-US" dirty="0"/>
          </a:p>
        </p:txBody>
      </p:sp>
      <p:sp>
        <p:nvSpPr>
          <p:cNvPr id="197" name="TextBox 196">
            <a:extLst>
              <a:ext uri="{FF2B5EF4-FFF2-40B4-BE49-F238E27FC236}">
                <a16:creationId xmlns:a16="http://schemas.microsoft.com/office/drawing/2014/main" id="{BD3E6D5A-73F3-4221-B179-7A39F82B3841}"/>
              </a:ext>
            </a:extLst>
          </p:cNvPr>
          <p:cNvSpPr txBox="1"/>
          <p:nvPr/>
        </p:nvSpPr>
        <p:spPr bwMode="auto">
          <a:xfrm>
            <a:off x="9668103" y="2280669"/>
            <a:ext cx="1207173" cy="3629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Proportion, %</a:t>
            </a:r>
          </a:p>
          <a:p>
            <a:pPr algn="ctr">
              <a:lnSpc>
                <a:spcPct val="80000"/>
              </a:lnSpc>
              <a:spcBef>
                <a:spcPct val="50000"/>
              </a:spcBef>
              <a:spcAft>
                <a:spcPct val="0"/>
              </a:spcAft>
              <a:buClrTx/>
              <a:buFontTx/>
              <a:buNone/>
            </a:pPr>
            <a:endParaRPr lang="en-US" sz="1400" b="0" dirty="0">
              <a:solidFill>
                <a:schemeClr val="bg1"/>
              </a:solidFill>
              <a:latin typeface="Calibri" panose="020F0502020204030204" pitchFamily="34" charset="0"/>
            </a:endParaRP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8.5</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9.3</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13.9</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6.7</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5.6</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13.6</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4.2</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28.6</a:t>
            </a:r>
          </a:p>
          <a:p>
            <a:pPr algn="ctr">
              <a:lnSpc>
                <a:spcPct val="80000"/>
              </a:lnSpc>
              <a:spcBef>
                <a:spcPct val="50000"/>
              </a:spcBef>
              <a:spcAft>
                <a:spcPct val="0"/>
              </a:spcAft>
              <a:buClrTx/>
              <a:buFontTx/>
              <a:buNone/>
            </a:pPr>
            <a:endParaRPr lang="en-US" sz="1400" b="0" dirty="0">
              <a:solidFill>
                <a:schemeClr val="bg1"/>
              </a:solidFill>
              <a:latin typeface="Calibri" panose="020F0502020204030204" pitchFamily="34" charset="0"/>
            </a:endParaRPr>
          </a:p>
          <a:p>
            <a:pPr algn="ctr">
              <a:lnSpc>
                <a:spcPct val="80000"/>
              </a:lnSpc>
              <a:spcBef>
                <a:spcPct val="50000"/>
              </a:spcBef>
              <a:spcAft>
                <a:spcPct val="0"/>
              </a:spcAft>
              <a:buClrTx/>
              <a:buFontTx/>
              <a:buNone/>
            </a:pPr>
            <a:endParaRPr lang="en-US" sz="1400" b="0" dirty="0">
              <a:solidFill>
                <a:schemeClr val="bg1"/>
              </a:solidFill>
              <a:latin typeface="Calibri" panose="020F0502020204030204" pitchFamily="34" charset="0"/>
            </a:endParaRPr>
          </a:p>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10.8</a:t>
            </a:r>
          </a:p>
        </p:txBody>
      </p:sp>
      <p:sp>
        <p:nvSpPr>
          <p:cNvPr id="199" name="TextBox 198">
            <a:extLst>
              <a:ext uri="{FF2B5EF4-FFF2-40B4-BE49-F238E27FC236}">
                <a16:creationId xmlns:a16="http://schemas.microsoft.com/office/drawing/2014/main" id="{DA67D9F8-9ED1-4FDE-A0D2-0E5AFE9EF842}"/>
              </a:ext>
            </a:extLst>
          </p:cNvPr>
          <p:cNvSpPr txBox="1"/>
          <p:nvPr/>
        </p:nvSpPr>
        <p:spPr bwMode="auto">
          <a:xfrm>
            <a:off x="6375312" y="2280669"/>
            <a:ext cx="1830660" cy="2789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80000"/>
              </a:lnSpc>
              <a:spcBef>
                <a:spcPct val="50000"/>
              </a:spcBef>
              <a:spcAft>
                <a:spcPct val="0"/>
              </a:spcAft>
              <a:buClrTx/>
              <a:buFontTx/>
              <a:buNone/>
            </a:pPr>
            <a:r>
              <a:rPr lang="en-US" sz="1400" dirty="0">
                <a:solidFill>
                  <a:schemeClr val="bg1"/>
                </a:solidFill>
                <a:latin typeface="Calibri" panose="020F0502020204030204" pitchFamily="34" charset="0"/>
              </a:rPr>
              <a:t>Author, Yr</a:t>
            </a:r>
          </a:p>
          <a:p>
            <a:pPr algn="l">
              <a:lnSpc>
                <a:spcPct val="80000"/>
              </a:lnSpc>
              <a:spcBef>
                <a:spcPct val="50000"/>
              </a:spcBef>
              <a:spcAft>
                <a:spcPct val="0"/>
              </a:spcAft>
              <a:buClrTx/>
              <a:buFontTx/>
              <a:buNone/>
            </a:pPr>
            <a:endParaRPr lang="en-US" sz="1400" b="0" dirty="0">
              <a:solidFill>
                <a:schemeClr val="bg1"/>
              </a:solidFill>
              <a:latin typeface="Calibri" panose="020F0502020204030204" pitchFamily="34" charset="0"/>
            </a:endParaRPr>
          </a:p>
          <a:p>
            <a:pPr algn="l">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Granovsky, 1998</a:t>
            </a:r>
          </a:p>
          <a:p>
            <a:pPr algn="l">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Thomas, 1998</a:t>
            </a:r>
          </a:p>
          <a:p>
            <a:pPr algn="l">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Resti, 2002</a:t>
            </a:r>
          </a:p>
          <a:p>
            <a:pPr algn="l">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Ferrero, 2003</a:t>
            </a:r>
          </a:p>
          <a:p>
            <a:pPr algn="l">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Ferrero, 2005</a:t>
            </a:r>
          </a:p>
          <a:p>
            <a:pPr algn="l">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Claret, 2007</a:t>
            </a:r>
          </a:p>
          <a:p>
            <a:pPr algn="l">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Jamieson, 2008</a:t>
            </a:r>
          </a:p>
          <a:p>
            <a:pPr algn="l">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Ruiz-Extremera, 2011</a:t>
            </a:r>
          </a:p>
        </p:txBody>
      </p:sp>
      <p:sp>
        <p:nvSpPr>
          <p:cNvPr id="201" name="TextBox 200">
            <a:extLst>
              <a:ext uri="{FF2B5EF4-FFF2-40B4-BE49-F238E27FC236}">
                <a16:creationId xmlns:a16="http://schemas.microsoft.com/office/drawing/2014/main" id="{DD1B5BC0-442D-4E64-B9B0-2C5C9E5EC53E}"/>
              </a:ext>
            </a:extLst>
          </p:cNvPr>
          <p:cNvSpPr txBox="1"/>
          <p:nvPr/>
        </p:nvSpPr>
        <p:spPr bwMode="auto">
          <a:xfrm>
            <a:off x="7715883" y="2280669"/>
            <a:ext cx="1090623" cy="2789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Sample Size</a:t>
            </a:r>
          </a:p>
          <a:p>
            <a:pPr algn="l">
              <a:lnSpc>
                <a:spcPct val="80000"/>
              </a:lnSpc>
              <a:spcBef>
                <a:spcPct val="50000"/>
              </a:spcBef>
              <a:spcAft>
                <a:spcPct val="0"/>
              </a:spcAft>
              <a:buClrTx/>
              <a:buFontTx/>
              <a:buNone/>
            </a:pPr>
            <a:endParaRPr lang="en-US" sz="1400" b="0" dirty="0">
              <a:solidFill>
                <a:schemeClr val="bg1"/>
              </a:solidFill>
              <a:latin typeface="Calibri" panose="020F0502020204030204" pitchFamily="34" charset="0"/>
            </a:endParaRP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47</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140</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158</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30</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36</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22</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48</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14</a:t>
            </a:r>
          </a:p>
        </p:txBody>
      </p:sp>
      <p:sp>
        <p:nvSpPr>
          <p:cNvPr id="203" name="TextBox 202">
            <a:extLst>
              <a:ext uri="{FF2B5EF4-FFF2-40B4-BE49-F238E27FC236}">
                <a16:creationId xmlns:a16="http://schemas.microsoft.com/office/drawing/2014/main" id="{1DCF4F8E-1F8B-436A-B6DF-F11AE28BBEBC}"/>
              </a:ext>
            </a:extLst>
          </p:cNvPr>
          <p:cNvSpPr txBox="1"/>
          <p:nvPr/>
        </p:nvSpPr>
        <p:spPr bwMode="auto">
          <a:xfrm>
            <a:off x="10610609" y="2280669"/>
            <a:ext cx="995517" cy="3909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95% CI</a:t>
            </a:r>
          </a:p>
          <a:p>
            <a:pPr algn="ctr">
              <a:lnSpc>
                <a:spcPct val="80000"/>
              </a:lnSpc>
              <a:spcBef>
                <a:spcPct val="50000"/>
              </a:spcBef>
              <a:spcAft>
                <a:spcPct val="0"/>
              </a:spcAft>
              <a:buClrTx/>
              <a:buFontTx/>
              <a:buNone/>
            </a:pPr>
            <a:endParaRPr lang="en-US" sz="1400" b="0" dirty="0">
              <a:solidFill>
                <a:schemeClr val="bg1"/>
              </a:solidFill>
              <a:latin typeface="Calibri" panose="020F0502020204030204" pitchFamily="34" charset="0"/>
            </a:endParaRP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(2.4-20.4)</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(5.0-15.4)</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(8.9-20.3)</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(0.8-22.1)</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(0.7-18.7)</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(2.9-34.9)</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(0.5-14.3)</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(8.4-58.1)</a:t>
            </a:r>
          </a:p>
          <a:p>
            <a:pPr algn="ctr">
              <a:lnSpc>
                <a:spcPct val="80000"/>
              </a:lnSpc>
              <a:spcBef>
                <a:spcPct val="50000"/>
              </a:spcBef>
              <a:spcAft>
                <a:spcPct val="0"/>
              </a:spcAft>
              <a:buClrTx/>
              <a:buFontTx/>
              <a:buNone/>
            </a:pPr>
            <a:endParaRPr lang="en-US" sz="1400" b="0" dirty="0">
              <a:solidFill>
                <a:schemeClr val="bg1"/>
              </a:solidFill>
              <a:latin typeface="Calibri" panose="020F0502020204030204" pitchFamily="34" charset="0"/>
            </a:endParaRPr>
          </a:p>
          <a:p>
            <a:pPr algn="ctr">
              <a:lnSpc>
                <a:spcPct val="80000"/>
              </a:lnSpc>
              <a:spcBef>
                <a:spcPct val="50000"/>
              </a:spcBef>
              <a:spcAft>
                <a:spcPct val="0"/>
              </a:spcAft>
              <a:buClrTx/>
              <a:buFontTx/>
              <a:buNone/>
            </a:pPr>
            <a:endParaRPr lang="en-US" sz="1400" b="0" dirty="0">
              <a:solidFill>
                <a:schemeClr val="bg1"/>
              </a:solidFill>
              <a:latin typeface="Calibri" panose="020F0502020204030204" pitchFamily="34" charset="0"/>
            </a:endParaRPr>
          </a:p>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(7.6-15.2)</a:t>
            </a:r>
          </a:p>
          <a:p>
            <a:pPr algn="ctr">
              <a:lnSpc>
                <a:spcPct val="80000"/>
              </a:lnSpc>
              <a:spcBef>
                <a:spcPct val="50000"/>
              </a:spcBef>
              <a:spcAft>
                <a:spcPct val="0"/>
              </a:spcAft>
              <a:buClrTx/>
              <a:buFontTx/>
              <a:buNone/>
            </a:pPr>
            <a:endParaRPr lang="en-US" sz="1400" dirty="0">
              <a:solidFill>
                <a:schemeClr val="bg1"/>
              </a:solidFill>
              <a:latin typeface="Calibri" panose="020F0502020204030204" pitchFamily="34" charset="0"/>
            </a:endParaRPr>
          </a:p>
        </p:txBody>
      </p:sp>
      <p:sp>
        <p:nvSpPr>
          <p:cNvPr id="205" name="TextBox 204">
            <a:extLst>
              <a:ext uri="{FF2B5EF4-FFF2-40B4-BE49-F238E27FC236}">
                <a16:creationId xmlns:a16="http://schemas.microsoft.com/office/drawing/2014/main" id="{E32A36CC-F49D-4FB1-82F4-FC9C765B7B84}"/>
              </a:ext>
            </a:extLst>
          </p:cNvPr>
          <p:cNvSpPr txBox="1"/>
          <p:nvPr/>
        </p:nvSpPr>
        <p:spPr bwMode="auto">
          <a:xfrm>
            <a:off x="11232051" y="2280669"/>
            <a:ext cx="1040019" cy="3909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Weight, %</a:t>
            </a:r>
          </a:p>
          <a:p>
            <a:pPr algn="ctr">
              <a:lnSpc>
                <a:spcPct val="80000"/>
              </a:lnSpc>
              <a:spcBef>
                <a:spcPct val="50000"/>
              </a:spcBef>
              <a:spcAft>
                <a:spcPct val="0"/>
              </a:spcAft>
              <a:buClrTx/>
              <a:buFontTx/>
              <a:buNone/>
            </a:pPr>
            <a:endParaRPr lang="en-US" sz="1400" b="0" dirty="0">
              <a:solidFill>
                <a:schemeClr val="bg1"/>
              </a:solidFill>
              <a:latin typeface="Calibri" panose="020F0502020204030204" pitchFamily="34" charset="0"/>
            </a:endParaRP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11.0</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23.4</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28.8</a:t>
            </a:r>
          </a:p>
          <a:p>
            <a:pPr algn="ctr">
              <a:lnSpc>
                <a:spcPct val="80000"/>
              </a:lnSpc>
              <a:spcBef>
                <a:spcPct val="50000"/>
              </a:spcBef>
              <a:spcAft>
                <a:spcPct val="0"/>
              </a:spcAft>
              <a:buClrTx/>
              <a:buFontTx/>
              <a:buNone/>
            </a:pPr>
            <a:r>
              <a:rPr lang="en-US" sz="1400" b="0" dirty="0">
                <a:solidFill>
                  <a:schemeClr val="bg1"/>
                </a:solidFill>
                <a:latin typeface="Calibri" panose="020F0502020204030204" pitchFamily="34" charset="0"/>
              </a:rPr>
              <a:t>6.4</a:t>
            </a:r>
          </a:p>
          <a:p>
            <a:pPr algn="ctr">
              <a:lnSpc>
                <a:spcPct val="80000"/>
              </a:lnSpc>
              <a:spcBef>
                <a:spcPct val="50000"/>
              </a:spcBef>
            </a:pPr>
            <a:r>
              <a:rPr lang="en-US" sz="1400" b="0" dirty="0">
                <a:solidFill>
                  <a:schemeClr val="bg1"/>
                </a:solidFill>
                <a:latin typeface="Calibri" panose="020F0502020204030204" pitchFamily="34" charset="0"/>
              </a:rPr>
              <a:t>6.4</a:t>
            </a:r>
          </a:p>
          <a:p>
            <a:pPr algn="ctr">
              <a:lnSpc>
                <a:spcPct val="80000"/>
              </a:lnSpc>
              <a:spcBef>
                <a:spcPct val="50000"/>
              </a:spcBef>
            </a:pPr>
            <a:r>
              <a:rPr lang="en-US" sz="1400" b="0" dirty="0">
                <a:solidFill>
                  <a:schemeClr val="bg1"/>
                </a:solidFill>
                <a:latin typeface="Calibri" panose="020F0502020204030204" pitchFamily="34" charset="0"/>
              </a:rPr>
              <a:t>8.4</a:t>
            </a:r>
          </a:p>
          <a:p>
            <a:pPr algn="ctr">
              <a:lnSpc>
                <a:spcPct val="80000"/>
              </a:lnSpc>
              <a:spcBef>
                <a:spcPct val="50000"/>
              </a:spcBef>
            </a:pPr>
            <a:r>
              <a:rPr lang="en-US" sz="1400" b="0" dirty="0">
                <a:solidFill>
                  <a:schemeClr val="bg1"/>
                </a:solidFill>
                <a:latin typeface="Calibri" panose="020F0502020204030204" pitchFamily="34" charset="0"/>
              </a:rPr>
              <a:t>6.5</a:t>
            </a:r>
          </a:p>
          <a:p>
            <a:pPr algn="ctr">
              <a:lnSpc>
                <a:spcPct val="80000"/>
              </a:lnSpc>
              <a:spcBef>
                <a:spcPct val="50000"/>
              </a:spcBef>
            </a:pPr>
            <a:r>
              <a:rPr lang="en-US" sz="1400" b="0" dirty="0">
                <a:solidFill>
                  <a:schemeClr val="bg1"/>
                </a:solidFill>
                <a:latin typeface="Calibri" panose="020F0502020204030204" pitchFamily="34" charset="0"/>
              </a:rPr>
              <a:t>9.1</a:t>
            </a:r>
          </a:p>
          <a:p>
            <a:pPr algn="ctr">
              <a:lnSpc>
                <a:spcPct val="80000"/>
              </a:lnSpc>
              <a:spcBef>
                <a:spcPct val="50000"/>
              </a:spcBef>
              <a:spcAft>
                <a:spcPct val="0"/>
              </a:spcAft>
              <a:buClrTx/>
              <a:buFontTx/>
              <a:buNone/>
            </a:pPr>
            <a:endParaRPr lang="en-US" sz="1400" b="0" dirty="0">
              <a:solidFill>
                <a:schemeClr val="bg1"/>
              </a:solidFill>
              <a:latin typeface="Calibri" panose="020F0502020204030204" pitchFamily="34" charset="0"/>
            </a:endParaRPr>
          </a:p>
          <a:p>
            <a:pPr algn="ctr">
              <a:lnSpc>
                <a:spcPct val="80000"/>
              </a:lnSpc>
              <a:spcBef>
                <a:spcPct val="50000"/>
              </a:spcBef>
              <a:spcAft>
                <a:spcPct val="0"/>
              </a:spcAft>
              <a:buClrTx/>
              <a:buFontTx/>
              <a:buNone/>
            </a:pPr>
            <a:endParaRPr lang="en-US" sz="1400" b="0" dirty="0">
              <a:solidFill>
                <a:schemeClr val="bg1"/>
              </a:solidFill>
              <a:latin typeface="Calibri" panose="020F0502020204030204" pitchFamily="34" charset="0"/>
            </a:endParaRPr>
          </a:p>
          <a:p>
            <a:pPr algn="ctr">
              <a:lnSpc>
                <a:spcPct val="80000"/>
              </a:lnSpc>
              <a:spcBef>
                <a:spcPct val="50000"/>
              </a:spcBef>
              <a:spcAft>
                <a:spcPct val="0"/>
              </a:spcAft>
              <a:buClrTx/>
              <a:buFontTx/>
              <a:buNone/>
            </a:pPr>
            <a:r>
              <a:rPr lang="en-US" sz="1400" dirty="0">
                <a:solidFill>
                  <a:schemeClr val="bg1"/>
                </a:solidFill>
                <a:latin typeface="Calibri" panose="020F0502020204030204" pitchFamily="34" charset="0"/>
              </a:rPr>
              <a:t>100</a:t>
            </a:r>
          </a:p>
          <a:p>
            <a:pPr algn="ctr">
              <a:lnSpc>
                <a:spcPct val="80000"/>
              </a:lnSpc>
              <a:spcBef>
                <a:spcPct val="50000"/>
              </a:spcBef>
              <a:spcAft>
                <a:spcPct val="0"/>
              </a:spcAft>
              <a:buClrTx/>
              <a:buFontTx/>
              <a:buNone/>
            </a:pPr>
            <a:endParaRPr lang="en-US" sz="14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1199768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36C13-4157-A647-BCD2-578E502F5F26}"/>
              </a:ext>
            </a:extLst>
          </p:cNvPr>
          <p:cNvSpPr>
            <a:spLocks noGrp="1"/>
          </p:cNvSpPr>
          <p:nvPr>
            <p:ph type="title"/>
          </p:nvPr>
        </p:nvSpPr>
        <p:spPr/>
        <p:txBody>
          <a:bodyPr/>
          <a:lstStyle/>
          <a:p>
            <a:r>
              <a:rPr lang="en-US" dirty="0"/>
              <a:t>Can MTCT Be Prevented During and After Pregnancy?</a:t>
            </a:r>
          </a:p>
        </p:txBody>
      </p:sp>
      <p:graphicFrame>
        <p:nvGraphicFramePr>
          <p:cNvPr id="3" name="Group 155">
            <a:extLst>
              <a:ext uri="{FF2B5EF4-FFF2-40B4-BE49-F238E27FC236}">
                <a16:creationId xmlns:a16="http://schemas.microsoft.com/office/drawing/2014/main" id="{9608C8F5-E562-494F-8F28-0A4A0F2F47AA}"/>
              </a:ext>
            </a:extLst>
          </p:cNvPr>
          <p:cNvGraphicFramePr>
            <a:graphicFrameLocks/>
          </p:cNvGraphicFramePr>
          <p:nvPr>
            <p:extLst>
              <p:ext uri="{D42A27DB-BD31-4B8C-83A1-F6EECF244321}">
                <p14:modId xmlns:p14="http://schemas.microsoft.com/office/powerpoint/2010/main" val="931493545"/>
              </p:ext>
            </p:extLst>
          </p:nvPr>
        </p:nvGraphicFramePr>
        <p:xfrm>
          <a:off x="719138" y="1509684"/>
          <a:ext cx="10763065" cy="4694028"/>
        </p:xfrm>
        <a:graphic>
          <a:graphicData uri="http://schemas.openxmlformats.org/drawingml/2006/table">
            <a:tbl>
              <a:tblPr/>
              <a:tblGrid>
                <a:gridCol w="2990220">
                  <a:extLst>
                    <a:ext uri="{9D8B030D-6E8A-4147-A177-3AD203B41FA5}">
                      <a16:colId xmlns:a16="http://schemas.microsoft.com/office/drawing/2014/main" val="20000"/>
                    </a:ext>
                  </a:extLst>
                </a:gridCol>
                <a:gridCol w="1923691">
                  <a:extLst>
                    <a:ext uri="{9D8B030D-6E8A-4147-A177-3AD203B41FA5}">
                      <a16:colId xmlns:a16="http://schemas.microsoft.com/office/drawing/2014/main" val="20001"/>
                    </a:ext>
                  </a:extLst>
                </a:gridCol>
                <a:gridCol w="2113391">
                  <a:extLst>
                    <a:ext uri="{9D8B030D-6E8A-4147-A177-3AD203B41FA5}">
                      <a16:colId xmlns:a16="http://schemas.microsoft.com/office/drawing/2014/main" val="20002"/>
                    </a:ext>
                  </a:extLst>
                </a:gridCol>
                <a:gridCol w="3735763">
                  <a:extLst>
                    <a:ext uri="{9D8B030D-6E8A-4147-A177-3AD203B41FA5}">
                      <a16:colId xmlns:a16="http://schemas.microsoft.com/office/drawing/2014/main" val="20003"/>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1600" b="1" dirty="0">
                          <a:solidFill>
                            <a:schemeClr val="tx1"/>
                          </a:solidFill>
                          <a:latin typeface="Calibri" panose="020F0502020204030204" pitchFamily="34" charset="0"/>
                          <a:cs typeface="Calibri" panose="020F0502020204030204" pitchFamily="34" charset="0"/>
                        </a:rPr>
                        <a:t>Variable</a:t>
                      </a:r>
                      <a:endParaRPr lang="en-US" sz="1600" b="1" i="0" dirty="0">
                        <a:solidFill>
                          <a:schemeClr val="tx1"/>
                        </a:solidFill>
                        <a:latin typeface="Calibri" panose="020F0502020204030204" pitchFamily="34" charset="0"/>
                        <a:cs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Studies (N)</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Precision of Evidence</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Summary of Findings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2733895831"/>
                  </a:ext>
                </a:extLst>
              </a:tr>
              <a:tr h="168626">
                <a:tc>
                  <a:txBody>
                    <a:bodyPr/>
                    <a:lstStyle/>
                    <a:p>
                      <a:r>
                        <a:rPr lang="en-US" sz="1600" dirty="0">
                          <a:solidFill>
                            <a:schemeClr val="bg1">
                              <a:lumMod val="95000"/>
                              <a:lumOff val="5000"/>
                            </a:schemeClr>
                          </a:solidFill>
                          <a:latin typeface="Calibri" panose="020F0502020204030204" pitchFamily="34" charset="0"/>
                          <a:cs typeface="Calibri" panose="020F0502020204030204" pitchFamily="34" charset="0"/>
                        </a:rPr>
                        <a:t>Elective C/S vs vaginal delivery</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1600" b="0" kern="1200" dirty="0">
                          <a:solidFill>
                            <a:schemeClr val="bg1">
                              <a:lumMod val="95000"/>
                              <a:lumOff val="5000"/>
                            </a:schemeClr>
                          </a:solidFill>
                          <a:latin typeface="Calibri" panose="020F0502020204030204" pitchFamily="34" charset="0"/>
                          <a:ea typeface="+mn-ea"/>
                          <a:cs typeface="Calibri" panose="020F0502020204030204" pitchFamily="34" charset="0"/>
                        </a:rPr>
                        <a:t>4 cohort studies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1600" b="0" kern="1200" dirty="0">
                          <a:solidFill>
                            <a:schemeClr val="bg1">
                              <a:lumMod val="95000"/>
                              <a:lumOff val="5000"/>
                            </a:schemeClr>
                          </a:solidFill>
                          <a:latin typeface="Calibri" panose="020F0502020204030204" pitchFamily="34" charset="0"/>
                          <a:ea typeface="+mn-ea"/>
                          <a:cs typeface="Calibri" panose="020F0502020204030204" pitchFamily="34" charset="0"/>
                        </a:rPr>
                        <a:t>(N = 2080)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Low</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b="1" dirty="0">
                          <a:solidFill>
                            <a:schemeClr val="bg1">
                              <a:lumMod val="95000"/>
                              <a:lumOff val="5000"/>
                            </a:schemeClr>
                          </a:solidFill>
                          <a:latin typeface="Calibri" panose="020F0502020204030204" pitchFamily="34" charset="0"/>
                          <a:cs typeface="Calibri" panose="020F0502020204030204" pitchFamily="34" charset="0"/>
                        </a:rPr>
                        <a:t>Inconsistent results </a:t>
                      </a:r>
                      <a:r>
                        <a:rPr lang="en-US" sz="1600" dirty="0">
                          <a:solidFill>
                            <a:schemeClr val="bg1">
                              <a:lumMod val="95000"/>
                              <a:lumOff val="5000"/>
                            </a:schemeClr>
                          </a:solidFill>
                          <a:latin typeface="Calibri" panose="020F0502020204030204" pitchFamily="34" charset="0"/>
                          <a:cs typeface="Calibri" panose="020F0502020204030204" pitchFamily="34" charset="0"/>
                        </a:rPr>
                        <a:t>with trends in opposite directions in highest quality studies</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18663">
                <a:tc>
                  <a:txBody>
                    <a:bodyPr/>
                    <a:lstStyle/>
                    <a:p>
                      <a:r>
                        <a:rPr lang="en-US" sz="1600" dirty="0">
                          <a:solidFill>
                            <a:schemeClr val="bg1">
                              <a:lumMod val="95000"/>
                              <a:lumOff val="5000"/>
                            </a:schemeClr>
                          </a:solidFill>
                          <a:latin typeface="Calibri" panose="020F0502020204030204" pitchFamily="34" charset="0"/>
                          <a:cs typeface="Calibri" panose="020F0502020204030204" pitchFamily="34" charset="0"/>
                        </a:rPr>
                        <a:t>All C/S vs vaginal delivery</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11 cohort studies </a:t>
                      </a:r>
                    </a:p>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(N = 2308)</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Low</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b="1" dirty="0">
                          <a:solidFill>
                            <a:schemeClr val="bg1">
                              <a:lumMod val="95000"/>
                              <a:lumOff val="5000"/>
                            </a:schemeClr>
                          </a:solidFill>
                          <a:latin typeface="Calibri" panose="020F0502020204030204" pitchFamily="34" charset="0"/>
                          <a:cs typeface="Calibri" panose="020F0502020204030204" pitchFamily="34" charset="0"/>
                        </a:rPr>
                        <a:t>No association </a:t>
                      </a:r>
                      <a:r>
                        <a:rPr lang="en-US" sz="1600" dirty="0">
                          <a:solidFill>
                            <a:schemeClr val="bg1">
                              <a:lumMod val="95000"/>
                              <a:lumOff val="5000"/>
                            </a:schemeClr>
                          </a:solidFill>
                          <a:latin typeface="Calibri" panose="020F0502020204030204" pitchFamily="34" charset="0"/>
                          <a:cs typeface="Calibri" panose="020F0502020204030204" pitchFamily="34" charset="0"/>
                        </a:rPr>
                        <a:t>between mode of delivery and risk of HCV transmission</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68553">
                <a:tc>
                  <a:txBody>
                    <a:bodyPr/>
                    <a:lstStyle/>
                    <a:p>
                      <a:r>
                        <a:rPr lang="en-US" sz="1600" dirty="0">
                          <a:solidFill>
                            <a:schemeClr val="bg1">
                              <a:lumMod val="95000"/>
                              <a:lumOff val="5000"/>
                            </a:schemeClr>
                          </a:solidFill>
                          <a:latin typeface="Calibri" panose="020F0502020204030204" pitchFamily="34" charset="0"/>
                          <a:cs typeface="Calibri" panose="020F0502020204030204" pitchFamily="34" charset="0"/>
                        </a:rPr>
                        <a:t>Invasive fetal monitoring vs none</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3 cohort studies </a:t>
                      </a:r>
                    </a:p>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(N = 928)</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Low</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b="1" dirty="0">
                          <a:solidFill>
                            <a:schemeClr val="bg1">
                              <a:lumMod val="95000"/>
                              <a:lumOff val="5000"/>
                            </a:schemeClr>
                          </a:solidFill>
                          <a:latin typeface="Calibri" panose="020F0502020204030204" pitchFamily="34" charset="0"/>
                          <a:cs typeface="Calibri" panose="020F0502020204030204" pitchFamily="34" charset="0"/>
                        </a:rPr>
                        <a:t>Inconsistent results</a:t>
                      </a:r>
                      <a:r>
                        <a:rPr lang="en-US" sz="1600" dirty="0">
                          <a:solidFill>
                            <a:schemeClr val="bg1">
                              <a:lumMod val="95000"/>
                              <a:lumOff val="5000"/>
                            </a:schemeClr>
                          </a:solidFill>
                          <a:latin typeface="Calibri" panose="020F0502020204030204" pitchFamily="34" charset="0"/>
                          <a:cs typeface="Calibri" panose="020F0502020204030204" pitchFamily="34" charset="0"/>
                        </a:rPr>
                        <a:t>: 1 good quality study </a:t>
                      </a:r>
                      <a:br>
                        <a:rPr lang="en-US" sz="1600" dirty="0">
                          <a:solidFill>
                            <a:schemeClr val="bg1">
                              <a:lumMod val="95000"/>
                              <a:lumOff val="5000"/>
                            </a:schemeClr>
                          </a:solidFill>
                          <a:latin typeface="Calibri" panose="020F0502020204030204" pitchFamily="34" charset="0"/>
                          <a:cs typeface="Calibri" panose="020F0502020204030204" pitchFamily="34" charset="0"/>
                        </a:rPr>
                      </a:br>
                      <a:r>
                        <a:rPr lang="en-US" sz="1600" dirty="0">
                          <a:solidFill>
                            <a:schemeClr val="bg1">
                              <a:lumMod val="95000"/>
                              <a:lumOff val="5000"/>
                            </a:schemeClr>
                          </a:solidFill>
                          <a:latin typeface="Calibri" panose="020F0502020204030204" pitchFamily="34" charset="0"/>
                          <a:cs typeface="Calibri" panose="020F0502020204030204" pitchFamily="34" charset="0"/>
                        </a:rPr>
                        <a:t>(N = 181) showed increased risk of HCV transmission (aOR: 6.7, 95% CI: 1.1-36); another (N = 724) showed no association (RR: 1.2, CI: 0.7-2.2)</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68626">
                <a:tc>
                  <a:txBody>
                    <a:bodyPr/>
                    <a:lstStyle/>
                    <a:p>
                      <a:r>
                        <a:rPr lang="en-US" sz="1600" dirty="0">
                          <a:solidFill>
                            <a:schemeClr val="bg1">
                              <a:lumMod val="95000"/>
                              <a:lumOff val="5000"/>
                            </a:schemeClr>
                          </a:solidFill>
                          <a:latin typeface="Calibri" panose="020F0502020204030204" pitchFamily="34" charset="0"/>
                          <a:cs typeface="Calibri" panose="020F0502020204030204" pitchFamily="34" charset="0"/>
                        </a:rPr>
                        <a:t>Prolonged rupture of membranes vs no</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2 cohort studies </a:t>
                      </a:r>
                    </a:p>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(N = 245)</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Low</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Membrane rupture &gt; 6 hrs before delivery </a:t>
                      </a:r>
                      <a:r>
                        <a:rPr lang="en-US" sz="1600" b="1" dirty="0">
                          <a:solidFill>
                            <a:schemeClr val="bg1">
                              <a:lumMod val="95000"/>
                              <a:lumOff val="5000"/>
                            </a:schemeClr>
                          </a:solidFill>
                          <a:latin typeface="Calibri" panose="020F0502020204030204" pitchFamily="34" charset="0"/>
                          <a:cs typeface="Calibri" panose="020F0502020204030204" pitchFamily="34" charset="0"/>
                        </a:rPr>
                        <a:t>increased risk of transmission </a:t>
                      </a:r>
                      <a:br>
                        <a:rPr lang="en-US" sz="1600" b="1" dirty="0">
                          <a:solidFill>
                            <a:schemeClr val="bg1">
                              <a:lumMod val="95000"/>
                              <a:lumOff val="5000"/>
                            </a:schemeClr>
                          </a:solidFill>
                          <a:latin typeface="Calibri" panose="020F0502020204030204" pitchFamily="34" charset="0"/>
                          <a:cs typeface="Calibri" panose="020F0502020204030204" pitchFamily="34" charset="0"/>
                        </a:rPr>
                      </a:br>
                      <a:r>
                        <a:rPr lang="en-US" sz="1600" dirty="0">
                          <a:solidFill>
                            <a:schemeClr val="bg1">
                              <a:lumMod val="95000"/>
                              <a:lumOff val="5000"/>
                            </a:schemeClr>
                          </a:solidFill>
                          <a:latin typeface="Calibri" panose="020F0502020204030204" pitchFamily="34" charset="0"/>
                          <a:cs typeface="Calibri" panose="020F0502020204030204" pitchFamily="34" charset="0"/>
                        </a:rPr>
                        <a:t>(OR: 9.3, 95% CI: 1.5-18)</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48093814"/>
                  </a:ext>
                </a:extLst>
              </a:tr>
              <a:tr h="168626">
                <a:tc>
                  <a:txBody>
                    <a:bodyPr/>
                    <a:lstStyle/>
                    <a:p>
                      <a:r>
                        <a:rPr lang="en-US" sz="1600" dirty="0">
                          <a:solidFill>
                            <a:schemeClr val="bg1">
                              <a:lumMod val="95000"/>
                              <a:lumOff val="5000"/>
                            </a:schemeClr>
                          </a:solidFill>
                          <a:latin typeface="Calibri" panose="020F0502020204030204" pitchFamily="34" charset="0"/>
                          <a:cs typeface="Calibri" panose="020F0502020204030204" pitchFamily="34" charset="0"/>
                        </a:rPr>
                        <a:t>Breastfeeding</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14 cohort studies</a:t>
                      </a:r>
                    </a:p>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(N = 2971)</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High</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bg1">
                              <a:lumMod val="95000"/>
                              <a:lumOff val="5000"/>
                            </a:schemeClr>
                          </a:solidFill>
                          <a:latin typeface="Calibri" panose="020F0502020204030204" pitchFamily="34" charset="0"/>
                          <a:cs typeface="Calibri" panose="020F0502020204030204" pitchFamily="34" charset="0"/>
                        </a:rPr>
                        <a:t>No association </a:t>
                      </a:r>
                      <a:r>
                        <a:rPr lang="en-US" sz="1600" dirty="0">
                          <a:solidFill>
                            <a:schemeClr val="bg1">
                              <a:lumMod val="95000"/>
                              <a:lumOff val="5000"/>
                            </a:schemeClr>
                          </a:solidFill>
                          <a:latin typeface="Calibri" panose="020F0502020204030204" pitchFamily="34" charset="0"/>
                          <a:cs typeface="Calibri" panose="020F0502020204030204" pitchFamily="34" charset="0"/>
                        </a:rPr>
                        <a:t>between breastfeeding women with HCV and transmission to infants</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31699125"/>
                  </a:ext>
                </a:extLst>
              </a:tr>
            </a:tbl>
          </a:graphicData>
        </a:graphic>
      </p:graphicFrame>
      <p:grpSp>
        <p:nvGrpSpPr>
          <p:cNvPr id="5" name="Group 4">
            <a:extLst>
              <a:ext uri="{FF2B5EF4-FFF2-40B4-BE49-F238E27FC236}">
                <a16:creationId xmlns:a16="http://schemas.microsoft.com/office/drawing/2014/main" id="{8CE31E5F-C15C-4151-BF86-773DB2928361}"/>
              </a:ext>
            </a:extLst>
          </p:cNvPr>
          <p:cNvGrpSpPr>
            <a:grpSpLocks/>
          </p:cNvGrpSpPr>
          <p:nvPr/>
        </p:nvGrpSpPr>
        <p:grpSpPr bwMode="auto">
          <a:xfrm>
            <a:off x="9389569" y="6216652"/>
            <a:ext cx="2488502" cy="447822"/>
            <a:chOff x="9527309" y="3551529"/>
            <a:chExt cx="2488502" cy="448324"/>
          </a:xfrm>
        </p:grpSpPr>
        <p:pic>
          <p:nvPicPr>
            <p:cNvPr id="7" name="Picture 6">
              <a:extLst>
                <a:ext uri="{FF2B5EF4-FFF2-40B4-BE49-F238E27FC236}">
                  <a16:creationId xmlns:a16="http://schemas.microsoft.com/office/drawing/2014/main" id="{643A911B-3668-4DFF-B7D1-478518784E0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7">
              <a:extLst>
                <a:ext uri="{FF2B5EF4-FFF2-40B4-BE49-F238E27FC236}">
                  <a16:creationId xmlns:a16="http://schemas.microsoft.com/office/drawing/2014/main" id="{30E519B7-9FD5-4834-8741-1F5076415D9D}"/>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4" name="Text Box 15">
            <a:extLst>
              <a:ext uri="{FF2B5EF4-FFF2-40B4-BE49-F238E27FC236}">
                <a16:creationId xmlns:a16="http://schemas.microsoft.com/office/drawing/2014/main" id="{49A18A1C-F949-4399-AC24-388A27326D5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Cottrell. </a:t>
            </a:r>
            <a:r>
              <a:rPr lang="fr-FR" altLang="en-US" sz="1200" b="0" spc="-10" dirty="0">
                <a:solidFill>
                  <a:schemeClr val="bg2"/>
                </a:solidFill>
                <a:latin typeface="Calibri" panose="020F0502020204030204" pitchFamily="34" charset="0"/>
                <a:cs typeface="+mn-cs"/>
              </a:rPr>
              <a:t>Ann Intern Med. 2013;158:109</a:t>
            </a:r>
            <a:r>
              <a:rPr lang="en-US" altLang="en-US" sz="1200" b="0" spc="-10" dirty="0">
                <a:solidFill>
                  <a:schemeClr val="bg2"/>
                </a:solidFill>
                <a:latin typeface="Calibri" panose="020F0502020204030204" pitchFamily="34" charset="0"/>
                <a:cs typeface="+mn-cs"/>
              </a:rPr>
              <a:t>.</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25746747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1869C-187E-468D-B8EF-05A5B4187BCE}"/>
              </a:ext>
            </a:extLst>
          </p:cNvPr>
          <p:cNvSpPr>
            <a:spLocks noGrp="1"/>
          </p:cNvSpPr>
          <p:nvPr>
            <p:ph type="title"/>
          </p:nvPr>
        </p:nvSpPr>
        <p:spPr/>
        <p:txBody>
          <a:bodyPr/>
          <a:lstStyle/>
          <a:p>
            <a:r>
              <a:rPr lang="en-US" dirty="0"/>
              <a:t>Recommendations of Society of Maternal and Fetal Medicine Regarding Prevention of MTCT of HCV</a:t>
            </a:r>
          </a:p>
        </p:txBody>
      </p:sp>
      <p:graphicFrame>
        <p:nvGraphicFramePr>
          <p:cNvPr id="5" name="Group 32">
            <a:extLst>
              <a:ext uri="{FF2B5EF4-FFF2-40B4-BE49-F238E27FC236}">
                <a16:creationId xmlns:a16="http://schemas.microsoft.com/office/drawing/2014/main" id="{C212A3E8-26E1-4879-936D-415AF3CB86ED}"/>
              </a:ext>
            </a:extLst>
          </p:cNvPr>
          <p:cNvGraphicFramePr>
            <a:graphicFrameLocks noGrp="1"/>
          </p:cNvGraphicFramePr>
          <p:nvPr>
            <p:extLst>
              <p:ext uri="{D42A27DB-BD31-4B8C-83A1-F6EECF244321}">
                <p14:modId xmlns:p14="http://schemas.microsoft.com/office/powerpoint/2010/main" val="4198683379"/>
              </p:ext>
            </p:extLst>
          </p:nvPr>
        </p:nvGraphicFramePr>
        <p:xfrm>
          <a:off x="719138" y="1604963"/>
          <a:ext cx="10763066" cy="2987120"/>
        </p:xfrm>
        <a:graphic>
          <a:graphicData uri="http://schemas.openxmlformats.org/drawingml/2006/table">
            <a:tbl>
              <a:tblPr/>
              <a:tblGrid>
                <a:gridCol w="8493873">
                  <a:extLst>
                    <a:ext uri="{9D8B030D-6E8A-4147-A177-3AD203B41FA5}">
                      <a16:colId xmlns:a16="http://schemas.microsoft.com/office/drawing/2014/main" val="20000"/>
                    </a:ext>
                  </a:extLst>
                </a:gridCol>
                <a:gridCol w="2269193">
                  <a:extLst>
                    <a:ext uri="{9D8B030D-6E8A-4147-A177-3AD203B41FA5}">
                      <a16:colId xmlns:a16="http://schemas.microsoft.com/office/drawing/2014/main" val="20002"/>
                    </a:ext>
                  </a:extLst>
                </a:gridCol>
              </a:tblGrid>
              <a:tr h="28940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Recommendation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Grade of Recommendation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extLst>
                  <a:ext uri="{0D108BD9-81ED-4DB2-BD59-A6C34878D82A}">
                    <a16:rowId xmlns:a16="http://schemas.microsoft.com/office/drawing/2014/main" val="10000"/>
                  </a:ext>
                </a:extLst>
              </a:tr>
              <a:tr h="26424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lang="en-US" sz="1800" dirty="0">
                          <a:solidFill>
                            <a:schemeClr val="bg1"/>
                          </a:solidFill>
                          <a:latin typeface="Calibri" panose="020F0502020204030204" pitchFamily="34" charset="0"/>
                          <a:cs typeface="Calibri" panose="020F0502020204030204" pitchFamily="34" charset="0"/>
                        </a:rPr>
                        <a:t>Amniocentesis is recommended over chorionic villus sampling given the lack of data on the latter</a:t>
                      </a:r>
                      <a:endPar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50998">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lang="en-US" sz="1800" dirty="0">
                          <a:solidFill>
                            <a:schemeClr val="bg1"/>
                          </a:solidFill>
                          <a:latin typeface="Calibri" panose="020F0502020204030204" pitchFamily="34" charset="0"/>
                          <a:cs typeface="Calibri" panose="020F0502020204030204" pitchFamily="34" charset="0"/>
                        </a:rPr>
                        <a:t>We recommend against cesarean delivery solely for the indication of HCV infection.</a:t>
                      </a:r>
                      <a:endParaRPr kumimoji="0" lang="en-US" sz="1800" b="0" i="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6424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lang="en-US" sz="1800" dirty="0">
                          <a:solidFill>
                            <a:schemeClr val="bg1"/>
                          </a:solidFill>
                          <a:latin typeface="Calibri" panose="020F0502020204030204" pitchFamily="34" charset="0"/>
                          <a:cs typeface="Calibri" panose="020F0502020204030204" pitchFamily="34" charset="0"/>
                        </a:rPr>
                        <a:t>We recommend that obstetric care providers avoid internal fetal monitoring, prolonged rupture of membranes, and episiotomy in managing labor in HCV-positive women</a:t>
                      </a:r>
                      <a:endPar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6424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lang="en-US" sz="1800" dirty="0">
                          <a:solidFill>
                            <a:schemeClr val="bg1"/>
                          </a:solidFill>
                          <a:latin typeface="Calibri" panose="020F0502020204030204" pitchFamily="34" charset="0"/>
                          <a:cs typeface="Calibri" panose="020F0502020204030204" pitchFamily="34" charset="0"/>
                        </a:rPr>
                        <a:t>We recommend that providers not discourage breastfeeding based on a positive HCV infection status</a:t>
                      </a:r>
                      <a:endPar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8" name="Text Box 15">
            <a:extLst>
              <a:ext uri="{FF2B5EF4-FFF2-40B4-BE49-F238E27FC236}">
                <a16:creationId xmlns:a16="http://schemas.microsoft.com/office/drawing/2014/main" id="{683F0CC9-945C-4D5C-83E8-542082C7D66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sz="1200" b="0" i="0" dirty="0">
                <a:solidFill>
                  <a:srgbClr val="212121"/>
                </a:solidFill>
                <a:effectLst/>
                <a:latin typeface="BlinkMacSystemFont"/>
              </a:rPr>
              <a:t>Hughes. Am J Obstet Gynecol. 2017;217:B2.</a:t>
            </a:r>
            <a:endParaRPr lang="en-US" altLang="en-US" sz="1200" b="0" dirty="0">
              <a:solidFill>
                <a:schemeClr val="bg2"/>
              </a:solidFill>
              <a:latin typeface="Calibri" panose="020F0502020204030204" pitchFamily="34" charset="0"/>
              <a:cs typeface="+mn-cs"/>
            </a:endParaRPr>
          </a:p>
        </p:txBody>
      </p:sp>
      <p:grpSp>
        <p:nvGrpSpPr>
          <p:cNvPr id="6" name="Group 5">
            <a:extLst>
              <a:ext uri="{FF2B5EF4-FFF2-40B4-BE49-F238E27FC236}">
                <a16:creationId xmlns:a16="http://schemas.microsoft.com/office/drawing/2014/main" id="{F92A59FD-CEA4-4996-8459-64954CC17912}"/>
              </a:ext>
            </a:extLst>
          </p:cNvPr>
          <p:cNvGrpSpPr>
            <a:grpSpLocks/>
          </p:cNvGrpSpPr>
          <p:nvPr/>
        </p:nvGrpSpPr>
        <p:grpSpPr bwMode="auto">
          <a:xfrm>
            <a:off x="9389569" y="6216652"/>
            <a:ext cx="2488502" cy="447822"/>
            <a:chOff x="9527309" y="3551529"/>
            <a:chExt cx="2488502" cy="448324"/>
          </a:xfrm>
        </p:grpSpPr>
        <p:pic>
          <p:nvPicPr>
            <p:cNvPr id="7" name="Picture 6">
              <a:extLst>
                <a:ext uri="{FF2B5EF4-FFF2-40B4-BE49-F238E27FC236}">
                  <a16:creationId xmlns:a16="http://schemas.microsoft.com/office/drawing/2014/main" id="{6305ACA6-AC20-4415-B7F5-63F8F912D3F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8">
              <a:extLst>
                <a:ext uri="{FF2B5EF4-FFF2-40B4-BE49-F238E27FC236}">
                  <a16:creationId xmlns:a16="http://schemas.microsoft.com/office/drawing/2014/main" id="{C3BAFB88-67DF-43C7-92A0-31234687EE18}"/>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34788597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57071-9168-2B4F-9171-D9AEFEED145F}"/>
              </a:ext>
            </a:extLst>
          </p:cNvPr>
          <p:cNvSpPr>
            <a:spLocks noGrp="1"/>
          </p:cNvSpPr>
          <p:nvPr>
            <p:ph type="title"/>
          </p:nvPr>
        </p:nvSpPr>
        <p:spPr/>
        <p:txBody>
          <a:bodyPr/>
          <a:lstStyle/>
          <a:p>
            <a:r>
              <a:rPr lang="en-US" dirty="0"/>
              <a:t>MTCT Most Common Cause of HCV in Children</a:t>
            </a:r>
          </a:p>
        </p:txBody>
      </p:sp>
      <p:sp>
        <p:nvSpPr>
          <p:cNvPr id="3" name="Content Placeholder 2">
            <a:extLst>
              <a:ext uri="{FF2B5EF4-FFF2-40B4-BE49-F238E27FC236}">
                <a16:creationId xmlns:a16="http://schemas.microsoft.com/office/drawing/2014/main" id="{4FBC789B-B17A-894A-89CA-56E2B107FA57}"/>
              </a:ext>
            </a:extLst>
          </p:cNvPr>
          <p:cNvSpPr>
            <a:spLocks noGrp="1"/>
          </p:cNvSpPr>
          <p:nvPr>
            <p:ph idx="1"/>
          </p:nvPr>
        </p:nvSpPr>
        <p:spPr/>
        <p:txBody>
          <a:bodyPr/>
          <a:lstStyle/>
          <a:p>
            <a:pPr>
              <a:spcAft>
                <a:spcPts val="500"/>
              </a:spcAft>
            </a:pPr>
            <a:r>
              <a:rPr lang="en-US" sz="2600" dirty="0"/>
              <a:t>25% to 40% of infants clear HCV by 2-3 </a:t>
            </a:r>
            <a:r>
              <a:rPr lang="en-US" sz="2600" dirty="0" err="1"/>
              <a:t>yrs</a:t>
            </a:r>
            <a:r>
              <a:rPr lang="en-US" sz="2600" dirty="0"/>
              <a:t> of age</a:t>
            </a:r>
            <a:r>
              <a:rPr lang="en-US" sz="2600" baseline="30000" dirty="0"/>
              <a:t>[1]</a:t>
            </a:r>
          </a:p>
          <a:p>
            <a:pPr>
              <a:spcAft>
                <a:spcPts val="500"/>
              </a:spcAft>
            </a:pPr>
            <a:r>
              <a:rPr lang="en-US" sz="2600" dirty="0"/>
              <a:t>Impact of HCV infection in children on quality of life</a:t>
            </a:r>
            <a:r>
              <a:rPr lang="en-US" sz="2600" baseline="30000" dirty="0"/>
              <a:t>[1,2]</a:t>
            </a:r>
          </a:p>
          <a:p>
            <a:pPr lvl="1">
              <a:spcAft>
                <a:spcPts val="500"/>
              </a:spcAft>
            </a:pPr>
            <a:r>
              <a:rPr lang="en-US" sz="2400" dirty="0"/>
              <a:t>Reduced physical functioning</a:t>
            </a:r>
            <a:r>
              <a:rPr lang="en-US" sz="2400" baseline="30000" noProof="0" dirty="0"/>
              <a:t>[</a:t>
            </a:r>
            <a:r>
              <a:rPr lang="en-US" sz="2400" baseline="30000" dirty="0"/>
              <a:t>1,2</a:t>
            </a:r>
            <a:r>
              <a:rPr lang="en-US" sz="2400" baseline="30000" noProof="0" dirty="0"/>
              <a:t>]</a:t>
            </a:r>
            <a:endParaRPr lang="en-US" sz="2400" baseline="30000" dirty="0"/>
          </a:p>
          <a:p>
            <a:pPr lvl="1">
              <a:spcAft>
                <a:spcPts val="500"/>
              </a:spcAft>
            </a:pPr>
            <a:r>
              <a:rPr lang="en-US" sz="2400" dirty="0"/>
              <a:t>Executive function impairment in 20% of children with HCV</a:t>
            </a:r>
            <a:r>
              <a:rPr lang="en-US" sz="2400" baseline="30000" noProof="0" dirty="0"/>
              <a:t>[</a:t>
            </a:r>
            <a:r>
              <a:rPr lang="en-US" sz="2400" baseline="30000" dirty="0"/>
              <a:t>1</a:t>
            </a:r>
            <a:r>
              <a:rPr lang="en-US" sz="2400" baseline="30000" noProof="0" dirty="0"/>
              <a:t>]</a:t>
            </a:r>
            <a:endParaRPr lang="en-US" sz="2400" baseline="30000" dirty="0"/>
          </a:p>
          <a:p>
            <a:pPr lvl="1">
              <a:spcAft>
                <a:spcPts val="500"/>
              </a:spcAft>
            </a:pPr>
            <a:r>
              <a:rPr lang="en-US" sz="2400" dirty="0"/>
              <a:t>Worse cognitive functioning vs children without HCV</a:t>
            </a:r>
            <a:r>
              <a:rPr lang="en-US" sz="2400" baseline="30000" noProof="0" dirty="0"/>
              <a:t>[</a:t>
            </a:r>
            <a:r>
              <a:rPr lang="en-US" sz="2400" baseline="30000" dirty="0"/>
              <a:t>1</a:t>
            </a:r>
            <a:r>
              <a:rPr lang="en-US" sz="2400" baseline="30000" noProof="0" dirty="0"/>
              <a:t>]</a:t>
            </a:r>
            <a:endParaRPr lang="en-US" sz="2400" baseline="30000" dirty="0"/>
          </a:p>
          <a:p>
            <a:pPr lvl="2">
              <a:spcAft>
                <a:spcPts val="500"/>
              </a:spcAft>
            </a:pPr>
            <a:r>
              <a:rPr lang="en-US" sz="2200" dirty="0"/>
              <a:t>Parental emotional impact and decrement in parental quality of life</a:t>
            </a:r>
            <a:r>
              <a:rPr lang="en-US" sz="2200" baseline="30000" dirty="0"/>
              <a:t>[1]</a:t>
            </a:r>
          </a:p>
          <a:p>
            <a:pPr>
              <a:spcAft>
                <a:spcPts val="500"/>
              </a:spcAft>
            </a:pPr>
            <a:r>
              <a:rPr lang="en-US" sz="2600" dirty="0"/>
              <a:t>Higher rates of cirrhosis in children who acquire HCV through MTCT</a:t>
            </a:r>
            <a:r>
              <a:rPr lang="en-US" sz="2600" baseline="30000" dirty="0"/>
              <a:t>[1]</a:t>
            </a:r>
          </a:p>
          <a:p>
            <a:pPr>
              <a:spcAft>
                <a:spcPts val="500"/>
              </a:spcAft>
            </a:pPr>
            <a:r>
              <a:rPr lang="en-US" sz="2600" dirty="0"/>
              <a:t>Hepatocellular carcinoma is second most common hepatic malignancy in children</a:t>
            </a:r>
            <a:r>
              <a:rPr lang="en-US" sz="2600" baseline="30000" dirty="0"/>
              <a:t>[1,3]</a:t>
            </a:r>
          </a:p>
          <a:p>
            <a:pPr>
              <a:spcAft>
                <a:spcPts val="500"/>
              </a:spcAft>
            </a:pPr>
            <a:endParaRPr lang="en-US" dirty="0"/>
          </a:p>
        </p:txBody>
      </p:sp>
      <p:grpSp>
        <p:nvGrpSpPr>
          <p:cNvPr id="5" name="Group 4">
            <a:extLst>
              <a:ext uri="{FF2B5EF4-FFF2-40B4-BE49-F238E27FC236}">
                <a16:creationId xmlns:a16="http://schemas.microsoft.com/office/drawing/2014/main" id="{9EAD2CF3-1AD3-4900-A322-8CF13FE17B43}"/>
              </a:ext>
            </a:extLst>
          </p:cNvPr>
          <p:cNvGrpSpPr>
            <a:grpSpLocks/>
          </p:cNvGrpSpPr>
          <p:nvPr/>
        </p:nvGrpSpPr>
        <p:grpSpPr bwMode="auto">
          <a:xfrm>
            <a:off x="9389569" y="6216652"/>
            <a:ext cx="2488502" cy="447822"/>
            <a:chOff x="9527309" y="3551529"/>
            <a:chExt cx="2488502" cy="448324"/>
          </a:xfrm>
        </p:grpSpPr>
        <p:pic>
          <p:nvPicPr>
            <p:cNvPr id="6" name="Picture 5">
              <a:extLst>
                <a:ext uri="{FF2B5EF4-FFF2-40B4-BE49-F238E27FC236}">
                  <a16:creationId xmlns:a16="http://schemas.microsoft.com/office/drawing/2014/main" id="{961ED6A9-2008-4109-A8D9-96DE822F417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6">
              <a:extLst>
                <a:ext uri="{FF2B5EF4-FFF2-40B4-BE49-F238E27FC236}">
                  <a16:creationId xmlns:a16="http://schemas.microsoft.com/office/drawing/2014/main" id="{D8E14DC3-409A-4A71-B742-8DF0DD1100D2}"/>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9" name="Text Box 15">
            <a:extLst>
              <a:ext uri="{FF2B5EF4-FFF2-40B4-BE49-F238E27FC236}">
                <a16:creationId xmlns:a16="http://schemas.microsoft.com/office/drawing/2014/main" id="{48CDF963-F70D-4AD9-B38B-1A520309D362}"/>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Murray. Diseases of the Liver in Children. Springer. 2014.  2.Nydegger. </a:t>
            </a:r>
            <a:r>
              <a:rPr lang="en-US" sz="1200" b="0" i="0" dirty="0">
                <a:solidFill>
                  <a:schemeClr val="bg2"/>
                </a:solidFill>
                <a:effectLst/>
                <a:latin typeface="BlinkMacSystemFont"/>
              </a:rPr>
              <a:t>J Gastroenterol Hepatol. 2008;23:226</a:t>
            </a:r>
            <a:r>
              <a:rPr lang="pt-BR" altLang="en-US" sz="1200" b="0" spc="-10" dirty="0">
                <a:solidFill>
                  <a:schemeClr val="bg2"/>
                </a:solidFill>
                <a:latin typeface="Calibri" panose="020F0502020204030204" pitchFamily="34" charset="0"/>
                <a:cs typeface="+mn-cs"/>
              </a:rPr>
              <a:t>. 3. </a:t>
            </a:r>
            <a:r>
              <a:rPr lang="fi-FI" altLang="en-US" sz="1200" b="0" spc="-10" dirty="0">
                <a:solidFill>
                  <a:schemeClr val="bg2"/>
                </a:solidFill>
                <a:latin typeface="Calibri" panose="020F0502020204030204" pitchFamily="34" charset="0"/>
                <a:cs typeface="+mn-cs"/>
              </a:rPr>
              <a:t>Modin. J Hepatol. 2019;70:371. </a:t>
            </a:r>
            <a:r>
              <a:rPr lang="en-US" altLang="en-US" sz="1200" b="0" spc="-10" dirty="0">
                <a:solidFill>
                  <a:schemeClr val="bg2"/>
                </a:solidFill>
                <a:latin typeface="Calibri" panose="020F0502020204030204" pitchFamily="34" charset="0"/>
                <a:cs typeface="+mn-cs"/>
              </a:rPr>
              <a:t> </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32884611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B1BAE-3A82-1E4A-B5A1-80E01E98FD75}"/>
              </a:ext>
            </a:extLst>
          </p:cNvPr>
          <p:cNvSpPr>
            <a:spLocks noGrp="1"/>
          </p:cNvSpPr>
          <p:nvPr>
            <p:ph type="title"/>
          </p:nvPr>
        </p:nvSpPr>
        <p:spPr/>
        <p:txBody>
          <a:bodyPr/>
          <a:lstStyle/>
          <a:p>
            <a:r>
              <a:rPr lang="en-US" dirty="0"/>
              <a:t>AASLD/IDSA: Screening of Children Born to Mothers With HCV Infection</a:t>
            </a:r>
          </a:p>
        </p:txBody>
      </p:sp>
      <p:grpSp>
        <p:nvGrpSpPr>
          <p:cNvPr id="5" name="Group 4">
            <a:extLst>
              <a:ext uri="{FF2B5EF4-FFF2-40B4-BE49-F238E27FC236}">
                <a16:creationId xmlns:a16="http://schemas.microsoft.com/office/drawing/2014/main" id="{E31C9F61-2ABD-4EC1-8D8C-43927BA1399A}"/>
              </a:ext>
            </a:extLst>
          </p:cNvPr>
          <p:cNvGrpSpPr>
            <a:grpSpLocks/>
          </p:cNvGrpSpPr>
          <p:nvPr/>
        </p:nvGrpSpPr>
        <p:grpSpPr bwMode="auto">
          <a:xfrm>
            <a:off x="9389569" y="6216652"/>
            <a:ext cx="2488502" cy="447822"/>
            <a:chOff x="9527309" y="3551529"/>
            <a:chExt cx="2488502" cy="448324"/>
          </a:xfrm>
        </p:grpSpPr>
        <p:pic>
          <p:nvPicPr>
            <p:cNvPr id="6" name="Picture 5">
              <a:extLst>
                <a:ext uri="{FF2B5EF4-FFF2-40B4-BE49-F238E27FC236}">
                  <a16:creationId xmlns:a16="http://schemas.microsoft.com/office/drawing/2014/main" id="{53A1EEB0-D439-4D55-A385-6E4DB7D0E1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6">
              <a:extLst>
                <a:ext uri="{FF2B5EF4-FFF2-40B4-BE49-F238E27FC236}">
                  <a16:creationId xmlns:a16="http://schemas.microsoft.com/office/drawing/2014/main" id="{BA4260F5-E7A1-48DA-A522-BF14665CAB77}"/>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3" name="Text Box 15">
            <a:extLst>
              <a:ext uri="{FF2B5EF4-FFF2-40B4-BE49-F238E27FC236}">
                <a16:creationId xmlns:a16="http://schemas.microsoft.com/office/drawing/2014/main" id="{C7A03152-BCC2-4334-9691-BB889F970759}"/>
              </a:ext>
            </a:extLst>
          </p:cNvPr>
          <p:cNvSpPr txBox="1">
            <a:spLocks noChangeArrowheads="1"/>
          </p:cNvSpPr>
          <p:nvPr/>
        </p:nvSpPr>
        <p:spPr bwMode="auto">
          <a:xfrm>
            <a:off x="431038" y="6352339"/>
            <a:ext cx="8319769"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AASLD. HCV in children. https://www.hcvguidelines.org/unique-populations/children. </a:t>
            </a:r>
            <a:endParaRPr lang="en-US" altLang="en-US" sz="1200" b="0" dirty="0">
              <a:solidFill>
                <a:schemeClr val="bg2"/>
              </a:solidFill>
              <a:latin typeface="Calibri" panose="020F0502020204030204" pitchFamily="34" charset="0"/>
              <a:cs typeface="+mn-cs"/>
            </a:endParaRPr>
          </a:p>
        </p:txBody>
      </p:sp>
      <p:graphicFrame>
        <p:nvGraphicFramePr>
          <p:cNvPr id="9" name="Group 32">
            <a:extLst>
              <a:ext uri="{FF2B5EF4-FFF2-40B4-BE49-F238E27FC236}">
                <a16:creationId xmlns:a16="http://schemas.microsoft.com/office/drawing/2014/main" id="{5AE9A707-FAFA-4DC5-84A6-865ED0744FA5}"/>
              </a:ext>
            </a:extLst>
          </p:cNvPr>
          <p:cNvGraphicFramePr>
            <a:graphicFrameLocks noGrp="1"/>
          </p:cNvGraphicFramePr>
          <p:nvPr>
            <p:extLst>
              <p:ext uri="{D42A27DB-BD31-4B8C-83A1-F6EECF244321}">
                <p14:modId xmlns:p14="http://schemas.microsoft.com/office/powerpoint/2010/main" val="2623506549"/>
              </p:ext>
            </p:extLst>
          </p:nvPr>
        </p:nvGraphicFramePr>
        <p:xfrm>
          <a:off x="727076" y="1604963"/>
          <a:ext cx="10736262" cy="3688192"/>
        </p:xfrm>
        <a:graphic>
          <a:graphicData uri="http://schemas.openxmlformats.org/drawingml/2006/table">
            <a:tbl>
              <a:tblPr/>
              <a:tblGrid>
                <a:gridCol w="9138819">
                  <a:extLst>
                    <a:ext uri="{9D8B030D-6E8A-4147-A177-3AD203B41FA5}">
                      <a16:colId xmlns:a16="http://schemas.microsoft.com/office/drawing/2014/main" val="20000"/>
                    </a:ext>
                  </a:extLst>
                </a:gridCol>
                <a:gridCol w="1597443">
                  <a:extLst>
                    <a:ext uri="{9D8B030D-6E8A-4147-A177-3AD203B41FA5}">
                      <a16:colId xmlns:a16="http://schemas.microsoft.com/office/drawing/2014/main" val="20002"/>
                    </a:ext>
                  </a:extLst>
                </a:gridCol>
              </a:tblGrid>
              <a:tr h="373479">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Recommendation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Rating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extLst>
                  <a:ext uri="{0D108BD9-81ED-4DB2-BD59-A6C34878D82A}">
                    <a16:rowId xmlns:a16="http://schemas.microsoft.com/office/drawing/2014/main" val="10000"/>
                  </a:ext>
                </a:extLst>
              </a:tr>
              <a:tr h="348564">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All children born to HCV-infected women should be tested for HCV infection; testing is recommended using an antibody-based test at or after 18 mos of age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 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48564">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Testing with an HCV-RNA assay can be considered in the first year of life, but the optimal timing of such testing is unknown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IIa, 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1577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Testing with an HCV-RNA assay can be considered as early as 2 mos of age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IIa, 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1577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Repetitive HCV RNA testing prior to 18 mos of age is not recommended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III, 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348564">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Children who are anti-HCV positive after 18 mos of age should be tested with an HCV-RNA assay after age 3 to confirm chronic hepatitis C infection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 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05832925"/>
                  </a:ext>
                </a:extLst>
              </a:tr>
              <a:tr h="348564">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The siblings of children with vertically acquired chronic HCV should be tested for HCV infection, if born from the same mother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 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98279294"/>
                  </a:ext>
                </a:extLst>
              </a:tr>
            </a:tbl>
          </a:graphicData>
        </a:graphic>
      </p:graphicFrame>
    </p:spTree>
    <p:extLst>
      <p:ext uri="{BB962C8B-B14F-4D97-AF65-F5344CB8AC3E}">
        <p14:creationId xmlns:p14="http://schemas.microsoft.com/office/powerpoint/2010/main" val="6254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59">
            <a:extLst>
              <a:ext uri="{FF2B5EF4-FFF2-40B4-BE49-F238E27FC236}">
                <a16:creationId xmlns:a16="http://schemas.microsoft.com/office/drawing/2014/main" id="{4934F5E7-7E55-4F15-8931-6D5BA219BC2E}"/>
              </a:ext>
            </a:extLst>
          </p:cNvPr>
          <p:cNvSpPr/>
          <p:nvPr/>
        </p:nvSpPr>
        <p:spPr bwMode="auto">
          <a:xfrm>
            <a:off x="6095999" y="5052537"/>
            <a:ext cx="5669695" cy="1053530"/>
          </a:xfrm>
          <a:prstGeom prst="rect">
            <a:avLst/>
          </a:prstGeom>
          <a:noFill/>
          <a:ln w="28575">
            <a:solidFill>
              <a:schemeClr val="tx2">
                <a:lumMod val="75000"/>
              </a:schemeClr>
            </a:solidFill>
            <a:prstDash val="sysDot"/>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70" name="Group 69">
            <a:extLst>
              <a:ext uri="{FF2B5EF4-FFF2-40B4-BE49-F238E27FC236}">
                <a16:creationId xmlns:a16="http://schemas.microsoft.com/office/drawing/2014/main" id="{BE851168-1D15-4A1C-B2E2-5D25A679A52C}"/>
              </a:ext>
            </a:extLst>
          </p:cNvPr>
          <p:cNvGrpSpPr/>
          <p:nvPr/>
        </p:nvGrpSpPr>
        <p:grpSpPr>
          <a:xfrm>
            <a:off x="7074017" y="2035328"/>
            <a:ext cx="3285940" cy="3328837"/>
            <a:chOff x="7074017" y="1907312"/>
            <a:chExt cx="3285940" cy="3328837"/>
          </a:xfrm>
        </p:grpSpPr>
        <p:cxnSp>
          <p:nvCxnSpPr>
            <p:cNvPr id="63" name="Straight Connector 62">
              <a:extLst>
                <a:ext uri="{FF2B5EF4-FFF2-40B4-BE49-F238E27FC236}">
                  <a16:creationId xmlns:a16="http://schemas.microsoft.com/office/drawing/2014/main" id="{FA3C28C4-C8C8-4797-8B45-FE3CDE460731}"/>
                </a:ext>
              </a:extLst>
            </p:cNvPr>
            <p:cNvCxnSpPr>
              <a:cxnSpLocks/>
            </p:cNvCxnSpPr>
            <p:nvPr/>
          </p:nvCxnSpPr>
          <p:spPr bwMode="auto">
            <a:xfrm flipV="1">
              <a:off x="7942101" y="1907312"/>
              <a:ext cx="597901" cy="1"/>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AFFBA9AC-3CB6-4FBE-9696-DA182723546F}"/>
                </a:ext>
              </a:extLst>
            </p:cNvPr>
            <p:cNvCxnSpPr>
              <a:cxnSpLocks/>
            </p:cNvCxnSpPr>
            <p:nvPr/>
          </p:nvCxnSpPr>
          <p:spPr bwMode="auto">
            <a:xfrm>
              <a:off x="8236729" y="1907313"/>
              <a:ext cx="0" cy="1781411"/>
            </a:xfrm>
            <a:prstGeom prst="line">
              <a:avLst/>
            </a:prstGeom>
            <a:noFill/>
            <a:ln w="28575" cap="flat" cmpd="sng" algn="ctr">
              <a:solidFill>
                <a:schemeClr val="bg1"/>
              </a:solidFill>
              <a:prstDash val="solid"/>
              <a:round/>
              <a:headEnd type="none" w="med" len="med"/>
              <a:tailEnd type="none" w="med" len="med"/>
            </a:ln>
            <a:effectLst/>
          </p:spPr>
        </p:cxnSp>
        <p:sp>
          <p:nvSpPr>
            <p:cNvPr id="67" name="Freeform: Shape 66">
              <a:extLst>
                <a:ext uri="{FF2B5EF4-FFF2-40B4-BE49-F238E27FC236}">
                  <a16:creationId xmlns:a16="http://schemas.microsoft.com/office/drawing/2014/main" id="{14AABCBB-3161-4841-B980-974207C3F3B0}"/>
                </a:ext>
              </a:extLst>
            </p:cNvPr>
            <p:cNvSpPr/>
            <p:nvPr/>
          </p:nvSpPr>
          <p:spPr bwMode="auto">
            <a:xfrm>
              <a:off x="8988357" y="2859932"/>
              <a:ext cx="1371600" cy="505838"/>
            </a:xfrm>
            <a:custGeom>
              <a:avLst/>
              <a:gdLst>
                <a:gd name="connsiteX0" fmla="*/ 0 w 1371600"/>
                <a:gd name="connsiteY0" fmla="*/ 0 h 505838"/>
                <a:gd name="connsiteX1" fmla="*/ 1371600 w 1371600"/>
                <a:gd name="connsiteY1" fmla="*/ 0 h 505838"/>
                <a:gd name="connsiteX2" fmla="*/ 1371600 w 1371600"/>
                <a:gd name="connsiteY2" fmla="*/ 505838 h 505838"/>
              </a:gdLst>
              <a:ahLst/>
              <a:cxnLst>
                <a:cxn ang="0">
                  <a:pos x="connsiteX0" y="connsiteY0"/>
                </a:cxn>
                <a:cxn ang="0">
                  <a:pos x="connsiteX1" y="connsiteY1"/>
                </a:cxn>
                <a:cxn ang="0">
                  <a:pos x="connsiteX2" y="connsiteY2"/>
                </a:cxn>
              </a:cxnLst>
              <a:rect l="l" t="t" r="r" b="b"/>
              <a:pathLst>
                <a:path w="1371600" h="505838">
                  <a:moveTo>
                    <a:pt x="0" y="0"/>
                  </a:moveTo>
                  <a:lnTo>
                    <a:pt x="1371600" y="0"/>
                  </a:lnTo>
                  <a:lnTo>
                    <a:pt x="1371600" y="505838"/>
                  </a:lnTo>
                </a:path>
              </a:pathLst>
            </a:custGeom>
            <a:noFill/>
            <a:ln w="28575">
              <a:solidFill>
                <a:schemeClr val="bg1"/>
              </a:solidFill>
              <a:miter lim="800000"/>
              <a:headEnd/>
              <a:tailEnd/>
            </a:ln>
          </p:spPr>
          <p:txBody>
            <a:bodyPr rtlCol="0" anchor="ctr"/>
            <a:lstStyle/>
            <a:p>
              <a:pPr algn="ctr"/>
              <a:endParaRPr lang="en-US" dirty="0"/>
            </a:p>
          </p:txBody>
        </p:sp>
        <p:sp>
          <p:nvSpPr>
            <p:cNvPr id="69" name="Right Bracket 68">
              <a:extLst>
                <a:ext uri="{FF2B5EF4-FFF2-40B4-BE49-F238E27FC236}">
                  <a16:creationId xmlns:a16="http://schemas.microsoft.com/office/drawing/2014/main" id="{79987EEA-0344-44B5-AB18-6625A854E7A1}"/>
                </a:ext>
              </a:extLst>
            </p:cNvPr>
            <p:cNvSpPr/>
            <p:nvPr/>
          </p:nvSpPr>
          <p:spPr bwMode="auto">
            <a:xfrm rot="16200000">
              <a:off x="7596864" y="3348650"/>
              <a:ext cx="1364652" cy="2410346"/>
            </a:xfrm>
            <a:prstGeom prst="righ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grpSp>
      <p:sp>
        <p:nvSpPr>
          <p:cNvPr id="21" name="Rectangle: Rounded Corners 20">
            <a:extLst>
              <a:ext uri="{FF2B5EF4-FFF2-40B4-BE49-F238E27FC236}">
                <a16:creationId xmlns:a16="http://schemas.microsoft.com/office/drawing/2014/main" id="{139F633C-AF47-44AE-861B-47007399B049}"/>
              </a:ext>
            </a:extLst>
          </p:cNvPr>
          <p:cNvSpPr/>
          <p:nvPr/>
        </p:nvSpPr>
        <p:spPr bwMode="auto">
          <a:xfrm>
            <a:off x="5911098" y="1608773"/>
            <a:ext cx="2131839" cy="865578"/>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 name="Rectangle: Rounded Corners 22">
            <a:extLst>
              <a:ext uri="{FF2B5EF4-FFF2-40B4-BE49-F238E27FC236}">
                <a16:creationId xmlns:a16="http://schemas.microsoft.com/office/drawing/2014/main" id="{90C3E1D9-5854-453D-AA1D-386BD2C1C332}"/>
              </a:ext>
            </a:extLst>
          </p:cNvPr>
          <p:cNvSpPr/>
          <p:nvPr/>
        </p:nvSpPr>
        <p:spPr bwMode="auto">
          <a:xfrm>
            <a:off x="8420100" y="1608773"/>
            <a:ext cx="2131839" cy="865578"/>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6D39F49C-BC40-5440-BFC4-89A8BFCBAF2E}"/>
              </a:ext>
            </a:extLst>
          </p:cNvPr>
          <p:cNvSpPr>
            <a:spLocks noGrp="1"/>
          </p:cNvSpPr>
          <p:nvPr>
            <p:ph type="title"/>
          </p:nvPr>
        </p:nvSpPr>
        <p:spPr/>
        <p:txBody>
          <a:bodyPr/>
          <a:lstStyle/>
          <a:p>
            <a:r>
              <a:rPr lang="en-US" dirty="0"/>
              <a:t>Are We Actually Testing Children?</a:t>
            </a:r>
          </a:p>
        </p:txBody>
      </p:sp>
      <p:sp>
        <p:nvSpPr>
          <p:cNvPr id="4" name="Content Placeholder 1">
            <a:extLst>
              <a:ext uri="{FF2B5EF4-FFF2-40B4-BE49-F238E27FC236}">
                <a16:creationId xmlns:a16="http://schemas.microsoft.com/office/drawing/2014/main" id="{6AE3FF11-CFFC-3A45-BE90-EF671F79B9C2}"/>
              </a:ext>
            </a:extLst>
          </p:cNvPr>
          <p:cNvSpPr>
            <a:spLocks noGrp="1"/>
          </p:cNvSpPr>
          <p:nvPr>
            <p:ph sz="half" idx="1"/>
          </p:nvPr>
        </p:nvSpPr>
        <p:spPr/>
        <p:txBody>
          <a:bodyPr/>
          <a:lstStyle/>
          <a:p>
            <a:r>
              <a:rPr lang="en-US" dirty="0"/>
              <a:t>Testing rates evaluated in children born to mothers with HCV, using HCV surveillance data from Philadelphia Department of Public Health, Hepatitis Registry</a:t>
            </a:r>
          </a:p>
          <a:p>
            <a:r>
              <a:rPr lang="en-US" dirty="0"/>
              <a:t>Follow-up testing not conducted in majority of infants born to mothers with HCV infection</a:t>
            </a:r>
          </a:p>
          <a:p>
            <a:endParaRPr lang="en-US" dirty="0"/>
          </a:p>
        </p:txBody>
      </p:sp>
      <p:sp>
        <p:nvSpPr>
          <p:cNvPr id="7" name="TextBox 6">
            <a:extLst>
              <a:ext uri="{FF2B5EF4-FFF2-40B4-BE49-F238E27FC236}">
                <a16:creationId xmlns:a16="http://schemas.microsoft.com/office/drawing/2014/main" id="{50D11BC1-839A-0848-97A4-A585890C7E15}"/>
              </a:ext>
            </a:extLst>
          </p:cNvPr>
          <p:cNvSpPr txBox="1"/>
          <p:nvPr/>
        </p:nvSpPr>
        <p:spPr>
          <a:xfrm>
            <a:off x="6095999" y="6186575"/>
            <a:ext cx="3293569" cy="307777"/>
          </a:xfrm>
          <a:prstGeom prst="rect">
            <a:avLst/>
          </a:prstGeom>
          <a:noFill/>
        </p:spPr>
        <p:txBody>
          <a:bodyPr wrap="square" rtlCol="0">
            <a:spAutoFit/>
          </a:bodyPr>
          <a:lstStyle/>
          <a:p>
            <a:r>
              <a:rPr lang="en-US" sz="1400" b="0" dirty="0">
                <a:solidFill>
                  <a:schemeClr val="bg1">
                    <a:lumMod val="95000"/>
                    <a:lumOff val="5000"/>
                  </a:schemeClr>
                </a:solidFill>
                <a:latin typeface="Calibri" panose="020F0502020204030204" pitchFamily="34" charset="0"/>
                <a:cs typeface="Calibri" panose="020F0502020204030204" pitchFamily="34" charset="0"/>
              </a:rPr>
              <a:t>*Followed for up to 20 mos after birth.</a:t>
            </a:r>
          </a:p>
        </p:txBody>
      </p:sp>
      <p:sp>
        <p:nvSpPr>
          <p:cNvPr id="8" name="TextBox 7">
            <a:extLst>
              <a:ext uri="{FF2B5EF4-FFF2-40B4-BE49-F238E27FC236}">
                <a16:creationId xmlns:a16="http://schemas.microsoft.com/office/drawing/2014/main" id="{D30D8155-C193-7745-BD88-04E78E17089B}"/>
              </a:ext>
            </a:extLst>
          </p:cNvPr>
          <p:cNvSpPr txBox="1"/>
          <p:nvPr/>
        </p:nvSpPr>
        <p:spPr>
          <a:xfrm>
            <a:off x="7860634" y="4470310"/>
            <a:ext cx="670376" cy="338554"/>
          </a:xfrm>
          <a:prstGeom prst="rect">
            <a:avLst/>
          </a:prstGeom>
          <a:noFill/>
        </p:spPr>
        <p:txBody>
          <a:bodyPr wrap="none" rtlCol="0">
            <a:spAutoFit/>
          </a:bodyPr>
          <a:lstStyle/>
          <a:p>
            <a:r>
              <a:rPr lang="en-US" sz="1600" b="1" dirty="0">
                <a:solidFill>
                  <a:schemeClr val="accent3"/>
                </a:solidFill>
                <a:latin typeface="Calibri"/>
                <a:cs typeface="Calibri"/>
              </a:rPr>
              <a:t>(16%)</a:t>
            </a:r>
          </a:p>
        </p:txBody>
      </p:sp>
      <p:sp>
        <p:nvSpPr>
          <p:cNvPr id="9" name="TextBox 8">
            <a:extLst>
              <a:ext uri="{FF2B5EF4-FFF2-40B4-BE49-F238E27FC236}">
                <a16:creationId xmlns:a16="http://schemas.microsoft.com/office/drawing/2014/main" id="{911627D1-5F6E-DB45-847A-481380D24D73}"/>
              </a:ext>
            </a:extLst>
          </p:cNvPr>
          <p:cNvSpPr txBox="1"/>
          <p:nvPr/>
        </p:nvSpPr>
        <p:spPr>
          <a:xfrm>
            <a:off x="7984114" y="5364165"/>
            <a:ext cx="566181" cy="338554"/>
          </a:xfrm>
          <a:prstGeom prst="rect">
            <a:avLst/>
          </a:prstGeom>
          <a:noFill/>
        </p:spPr>
        <p:txBody>
          <a:bodyPr wrap="none" rtlCol="0">
            <a:spAutoFit/>
          </a:bodyPr>
          <a:lstStyle/>
          <a:p>
            <a:r>
              <a:rPr lang="en-US" sz="1600" b="1" dirty="0">
                <a:solidFill>
                  <a:schemeClr val="accent3"/>
                </a:solidFill>
                <a:latin typeface="Calibri"/>
                <a:cs typeface="Calibri"/>
              </a:rPr>
              <a:t>(5%)</a:t>
            </a:r>
          </a:p>
        </p:txBody>
      </p:sp>
      <p:grpSp>
        <p:nvGrpSpPr>
          <p:cNvPr id="10" name="Group 9">
            <a:extLst>
              <a:ext uri="{FF2B5EF4-FFF2-40B4-BE49-F238E27FC236}">
                <a16:creationId xmlns:a16="http://schemas.microsoft.com/office/drawing/2014/main" id="{0B16E660-5BB4-40F5-A570-67A3764C9165}"/>
              </a:ext>
            </a:extLst>
          </p:cNvPr>
          <p:cNvGrpSpPr>
            <a:grpSpLocks/>
          </p:cNvGrpSpPr>
          <p:nvPr/>
        </p:nvGrpSpPr>
        <p:grpSpPr bwMode="auto">
          <a:xfrm>
            <a:off x="9389569" y="6216652"/>
            <a:ext cx="2488502" cy="447822"/>
            <a:chOff x="9527309" y="3551529"/>
            <a:chExt cx="2488502" cy="448324"/>
          </a:xfrm>
        </p:grpSpPr>
        <p:pic>
          <p:nvPicPr>
            <p:cNvPr id="11" name="Picture 10">
              <a:extLst>
                <a:ext uri="{FF2B5EF4-FFF2-40B4-BE49-F238E27FC236}">
                  <a16:creationId xmlns:a16="http://schemas.microsoft.com/office/drawing/2014/main" id="{C3CAD974-E550-4C5F-B8AE-645AB556FCB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Rectangle 11">
              <a:extLst>
                <a:ext uri="{FF2B5EF4-FFF2-40B4-BE49-F238E27FC236}">
                  <a16:creationId xmlns:a16="http://schemas.microsoft.com/office/drawing/2014/main" id="{11009465-9830-45F3-81C4-2382945DBE5E}"/>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4" name="Text Box 15">
            <a:extLst>
              <a:ext uri="{FF2B5EF4-FFF2-40B4-BE49-F238E27FC236}">
                <a16:creationId xmlns:a16="http://schemas.microsoft.com/office/drawing/2014/main" id="{D9A1C521-3A76-4434-8B3E-B9FCE34F2E0E}"/>
              </a:ext>
            </a:extLst>
          </p:cNvPr>
          <p:cNvSpPr txBox="1">
            <a:spLocks noChangeArrowheads="1"/>
          </p:cNvSpPr>
          <p:nvPr/>
        </p:nvSpPr>
        <p:spPr bwMode="auto">
          <a:xfrm>
            <a:off x="412751" y="636148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Kuncio. Clin Infect Dis. 2016;62:980.</a:t>
            </a:r>
            <a:endParaRPr lang="en-US" altLang="en-US" sz="1200" b="0" dirty="0">
              <a:solidFill>
                <a:schemeClr val="bg2"/>
              </a:solidFill>
              <a:latin typeface="Calibri" panose="020F0502020204030204" pitchFamily="34" charset="0"/>
              <a:cs typeface="+mn-cs"/>
            </a:endParaRPr>
          </a:p>
        </p:txBody>
      </p:sp>
      <p:sp>
        <p:nvSpPr>
          <p:cNvPr id="5" name="TextBox 4">
            <a:extLst>
              <a:ext uri="{FF2B5EF4-FFF2-40B4-BE49-F238E27FC236}">
                <a16:creationId xmlns:a16="http://schemas.microsoft.com/office/drawing/2014/main" id="{D0AAFCFA-5750-4DCE-B3CB-52F1A0D11D3D}"/>
              </a:ext>
            </a:extLst>
          </p:cNvPr>
          <p:cNvSpPr txBox="1"/>
          <p:nvPr/>
        </p:nvSpPr>
        <p:spPr bwMode="auto">
          <a:xfrm>
            <a:off x="8563160" y="3767118"/>
            <a:ext cx="3000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p>
        </p:txBody>
      </p:sp>
      <p:sp>
        <p:nvSpPr>
          <p:cNvPr id="18" name="TextBox 17">
            <a:extLst>
              <a:ext uri="{FF2B5EF4-FFF2-40B4-BE49-F238E27FC236}">
                <a16:creationId xmlns:a16="http://schemas.microsoft.com/office/drawing/2014/main" id="{9570E730-5806-4DD8-89D7-6F2A8F2DAC57}"/>
              </a:ext>
            </a:extLst>
          </p:cNvPr>
          <p:cNvSpPr txBox="1"/>
          <p:nvPr/>
        </p:nvSpPr>
        <p:spPr bwMode="auto">
          <a:xfrm>
            <a:off x="5911098" y="1635220"/>
            <a:ext cx="2131839"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55,623</a:t>
            </a:r>
            <a:br>
              <a:rPr lang="en-US" b="0" dirty="0">
                <a:latin typeface="Calibri" panose="020F0502020204030204" pitchFamily="34" charset="0"/>
              </a:rPr>
            </a:br>
            <a:r>
              <a:rPr lang="en-US" sz="1400" b="0" dirty="0">
                <a:latin typeface="Calibri" panose="020F0502020204030204" pitchFamily="34" charset="0"/>
              </a:rPr>
              <a:t>Philadelphia Births</a:t>
            </a:r>
            <a:br>
              <a:rPr lang="en-US" sz="1400" b="0" dirty="0">
                <a:latin typeface="Calibri" panose="020F0502020204030204" pitchFamily="34" charset="0"/>
              </a:rPr>
            </a:br>
            <a:r>
              <a:rPr lang="en-US" sz="1400" b="0" dirty="0">
                <a:latin typeface="Calibri" panose="020F0502020204030204" pitchFamily="34" charset="0"/>
              </a:rPr>
              <a:t>Jan 1, 2011 - July 1, 2013</a:t>
            </a:r>
          </a:p>
        </p:txBody>
      </p:sp>
      <p:sp>
        <p:nvSpPr>
          <p:cNvPr id="20" name="TextBox 19">
            <a:extLst>
              <a:ext uri="{FF2B5EF4-FFF2-40B4-BE49-F238E27FC236}">
                <a16:creationId xmlns:a16="http://schemas.microsoft.com/office/drawing/2014/main" id="{E7505AFE-C508-438E-BF1E-1069619B0351}"/>
              </a:ext>
            </a:extLst>
          </p:cNvPr>
          <p:cNvSpPr txBox="1"/>
          <p:nvPr/>
        </p:nvSpPr>
        <p:spPr bwMode="auto">
          <a:xfrm>
            <a:off x="8420100" y="1635220"/>
            <a:ext cx="2131839"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8119</a:t>
            </a:r>
            <a:br>
              <a:rPr lang="en-US" b="0" dirty="0">
                <a:latin typeface="Calibri" panose="020F0502020204030204" pitchFamily="34" charset="0"/>
              </a:rPr>
            </a:br>
            <a:r>
              <a:rPr lang="en-US" sz="1400" b="0" dirty="0">
                <a:latin typeface="Calibri" panose="020F0502020204030204" pitchFamily="34" charset="0"/>
              </a:rPr>
              <a:t>HCV+ Women</a:t>
            </a:r>
            <a:br>
              <a:rPr lang="en-US" sz="1400" b="0" dirty="0">
                <a:latin typeface="Calibri" panose="020F0502020204030204" pitchFamily="34" charset="0"/>
              </a:rPr>
            </a:br>
            <a:r>
              <a:rPr lang="en-US" sz="1400" b="0" dirty="0">
                <a:latin typeface="Calibri" panose="020F0502020204030204" pitchFamily="34" charset="0"/>
              </a:rPr>
              <a:t>Aged 12-54 in Registry</a:t>
            </a:r>
          </a:p>
        </p:txBody>
      </p:sp>
      <p:sp>
        <p:nvSpPr>
          <p:cNvPr id="25" name="Rectangle: Rounded Corners 24">
            <a:extLst>
              <a:ext uri="{FF2B5EF4-FFF2-40B4-BE49-F238E27FC236}">
                <a16:creationId xmlns:a16="http://schemas.microsoft.com/office/drawing/2014/main" id="{502FE609-BCB0-410A-B1D4-55E6BFE9EA8D}"/>
              </a:ext>
            </a:extLst>
          </p:cNvPr>
          <p:cNvSpPr/>
          <p:nvPr/>
        </p:nvSpPr>
        <p:spPr bwMode="auto">
          <a:xfrm>
            <a:off x="7415940" y="2581007"/>
            <a:ext cx="1700345" cy="865578"/>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 name="TextBox 26">
            <a:extLst>
              <a:ext uri="{FF2B5EF4-FFF2-40B4-BE49-F238E27FC236}">
                <a16:creationId xmlns:a16="http://schemas.microsoft.com/office/drawing/2014/main" id="{A4686456-2293-4AFE-8F73-4A712D0F7851}"/>
              </a:ext>
            </a:extLst>
          </p:cNvPr>
          <p:cNvSpPr txBox="1"/>
          <p:nvPr/>
        </p:nvSpPr>
        <p:spPr bwMode="auto">
          <a:xfrm>
            <a:off x="7415940" y="2607454"/>
            <a:ext cx="1700345"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568</a:t>
            </a:r>
            <a:br>
              <a:rPr lang="en-US" b="0" dirty="0">
                <a:latin typeface="Calibri" panose="020F0502020204030204" pitchFamily="34" charset="0"/>
              </a:rPr>
            </a:br>
            <a:r>
              <a:rPr lang="en-US" sz="1400" b="0" dirty="0">
                <a:latin typeface="Calibri" panose="020F0502020204030204" pitchFamily="34" charset="0"/>
              </a:rPr>
              <a:t>Births to HCV+</a:t>
            </a:r>
            <a:br>
              <a:rPr lang="en-US" sz="1400" b="0" dirty="0">
                <a:latin typeface="Calibri" panose="020F0502020204030204" pitchFamily="34" charset="0"/>
              </a:rPr>
            </a:br>
            <a:r>
              <a:rPr lang="en-US" sz="1400" b="0" dirty="0">
                <a:latin typeface="Calibri" panose="020F0502020204030204" pitchFamily="34" charset="0"/>
              </a:rPr>
              <a:t>Women</a:t>
            </a:r>
          </a:p>
        </p:txBody>
      </p:sp>
      <p:sp>
        <p:nvSpPr>
          <p:cNvPr id="29" name="Rectangle: Rounded Corners 28">
            <a:extLst>
              <a:ext uri="{FF2B5EF4-FFF2-40B4-BE49-F238E27FC236}">
                <a16:creationId xmlns:a16="http://schemas.microsoft.com/office/drawing/2014/main" id="{8F5C1497-6185-4F75-B1AE-66AFDE2CE625}"/>
              </a:ext>
            </a:extLst>
          </p:cNvPr>
          <p:cNvSpPr/>
          <p:nvPr/>
        </p:nvSpPr>
        <p:spPr bwMode="auto">
          <a:xfrm>
            <a:off x="9584971" y="3228066"/>
            <a:ext cx="1570551" cy="865578"/>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 name="TextBox 30">
            <a:extLst>
              <a:ext uri="{FF2B5EF4-FFF2-40B4-BE49-F238E27FC236}">
                <a16:creationId xmlns:a16="http://schemas.microsoft.com/office/drawing/2014/main" id="{0C7097B3-7530-42F6-9243-FAB219731B2F}"/>
              </a:ext>
            </a:extLst>
          </p:cNvPr>
          <p:cNvSpPr txBox="1"/>
          <p:nvPr/>
        </p:nvSpPr>
        <p:spPr bwMode="auto">
          <a:xfrm>
            <a:off x="9584971" y="3254513"/>
            <a:ext cx="1570551"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31</a:t>
            </a:r>
            <a:br>
              <a:rPr lang="en-US" b="0" dirty="0">
                <a:latin typeface="Calibri" panose="020F0502020204030204" pitchFamily="34" charset="0"/>
              </a:rPr>
            </a:br>
            <a:r>
              <a:rPr lang="en-US" sz="1400" b="0" dirty="0">
                <a:latin typeface="Calibri" panose="020F0502020204030204" pitchFamily="34" charset="0"/>
              </a:rPr>
              <a:t>Infants Adopted, Died, or Moved</a:t>
            </a:r>
          </a:p>
        </p:txBody>
      </p:sp>
      <p:sp>
        <p:nvSpPr>
          <p:cNvPr id="33" name="Rectangle: Rounded Corners 32">
            <a:extLst>
              <a:ext uri="{FF2B5EF4-FFF2-40B4-BE49-F238E27FC236}">
                <a16:creationId xmlns:a16="http://schemas.microsoft.com/office/drawing/2014/main" id="{C45EA204-216D-487F-A926-05E1A014E8E8}"/>
              </a:ext>
            </a:extLst>
          </p:cNvPr>
          <p:cNvSpPr/>
          <p:nvPr/>
        </p:nvSpPr>
        <p:spPr bwMode="auto">
          <a:xfrm>
            <a:off x="7571887" y="3690962"/>
            <a:ext cx="1349540" cy="611222"/>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TextBox 34">
            <a:extLst>
              <a:ext uri="{FF2B5EF4-FFF2-40B4-BE49-F238E27FC236}">
                <a16:creationId xmlns:a16="http://schemas.microsoft.com/office/drawing/2014/main" id="{467DB1A3-B79E-487A-9DC8-FE9CC3C3C193}"/>
              </a:ext>
            </a:extLst>
          </p:cNvPr>
          <p:cNvSpPr txBox="1"/>
          <p:nvPr/>
        </p:nvSpPr>
        <p:spPr bwMode="auto">
          <a:xfrm>
            <a:off x="7591343" y="3707681"/>
            <a:ext cx="13495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537*</a:t>
            </a:r>
            <a:br>
              <a:rPr lang="en-US" b="0" dirty="0">
                <a:latin typeface="Calibri" panose="020F0502020204030204" pitchFamily="34" charset="0"/>
              </a:rPr>
            </a:br>
            <a:r>
              <a:rPr lang="en-US" sz="1400" b="0" dirty="0">
                <a:latin typeface="Calibri" panose="020F0502020204030204" pitchFamily="34" charset="0"/>
              </a:rPr>
              <a:t>Eligible Infants</a:t>
            </a:r>
          </a:p>
        </p:txBody>
      </p:sp>
      <p:sp>
        <p:nvSpPr>
          <p:cNvPr id="37" name="Rectangle: Rounded Corners 36">
            <a:extLst>
              <a:ext uri="{FF2B5EF4-FFF2-40B4-BE49-F238E27FC236}">
                <a16:creationId xmlns:a16="http://schemas.microsoft.com/office/drawing/2014/main" id="{C8207344-B7EF-4DCE-89D0-479AEBC43FD3}"/>
              </a:ext>
            </a:extLst>
          </p:cNvPr>
          <p:cNvSpPr/>
          <p:nvPr/>
        </p:nvSpPr>
        <p:spPr bwMode="auto">
          <a:xfrm>
            <a:off x="6349152" y="4348047"/>
            <a:ext cx="1349540" cy="611222"/>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TextBox 38">
            <a:extLst>
              <a:ext uri="{FF2B5EF4-FFF2-40B4-BE49-F238E27FC236}">
                <a16:creationId xmlns:a16="http://schemas.microsoft.com/office/drawing/2014/main" id="{60B09AAC-2DEC-47AF-A7DA-1DFC8EF69577}"/>
              </a:ext>
            </a:extLst>
          </p:cNvPr>
          <p:cNvSpPr txBox="1"/>
          <p:nvPr/>
        </p:nvSpPr>
        <p:spPr bwMode="auto">
          <a:xfrm>
            <a:off x="6368608" y="4364766"/>
            <a:ext cx="13495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84</a:t>
            </a:r>
            <a:br>
              <a:rPr lang="en-US" b="0" dirty="0">
                <a:latin typeface="Calibri" panose="020F0502020204030204" pitchFamily="34" charset="0"/>
              </a:rPr>
            </a:br>
            <a:r>
              <a:rPr lang="en-US" sz="1400" b="0" dirty="0">
                <a:latin typeface="Calibri" panose="020F0502020204030204" pitchFamily="34" charset="0"/>
              </a:rPr>
              <a:t>Tested Children</a:t>
            </a:r>
          </a:p>
        </p:txBody>
      </p:sp>
      <p:sp>
        <p:nvSpPr>
          <p:cNvPr id="41" name="Rectangle: Rounded Corners 40">
            <a:extLst>
              <a:ext uri="{FF2B5EF4-FFF2-40B4-BE49-F238E27FC236}">
                <a16:creationId xmlns:a16="http://schemas.microsoft.com/office/drawing/2014/main" id="{2510E882-F3D7-4035-BD51-C5C2520FC725}"/>
              </a:ext>
            </a:extLst>
          </p:cNvPr>
          <p:cNvSpPr/>
          <p:nvPr/>
        </p:nvSpPr>
        <p:spPr bwMode="auto">
          <a:xfrm>
            <a:off x="8682023" y="4325438"/>
            <a:ext cx="1534440" cy="611222"/>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TextBox 42">
            <a:extLst>
              <a:ext uri="{FF2B5EF4-FFF2-40B4-BE49-F238E27FC236}">
                <a16:creationId xmlns:a16="http://schemas.microsoft.com/office/drawing/2014/main" id="{4EDE148F-04EF-46FA-A2C8-C28093264C22}"/>
              </a:ext>
            </a:extLst>
          </p:cNvPr>
          <p:cNvSpPr txBox="1"/>
          <p:nvPr/>
        </p:nvSpPr>
        <p:spPr bwMode="auto">
          <a:xfrm>
            <a:off x="8701478" y="4342157"/>
            <a:ext cx="15149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453</a:t>
            </a:r>
            <a:br>
              <a:rPr lang="en-US" b="0" dirty="0">
                <a:latin typeface="Calibri" panose="020F0502020204030204" pitchFamily="34" charset="0"/>
              </a:rPr>
            </a:br>
            <a:r>
              <a:rPr lang="en-US" sz="1400" b="0" dirty="0">
                <a:latin typeface="Calibri" panose="020F0502020204030204" pitchFamily="34" charset="0"/>
              </a:rPr>
              <a:t>Untested Children</a:t>
            </a:r>
          </a:p>
        </p:txBody>
      </p:sp>
      <p:sp>
        <p:nvSpPr>
          <p:cNvPr id="45" name="Rectangle: Rounded Corners 44">
            <a:extLst>
              <a:ext uri="{FF2B5EF4-FFF2-40B4-BE49-F238E27FC236}">
                <a16:creationId xmlns:a16="http://schemas.microsoft.com/office/drawing/2014/main" id="{09E33CBA-CCE7-4B3B-BF0C-44741B6E466B}"/>
              </a:ext>
            </a:extLst>
          </p:cNvPr>
          <p:cNvSpPr/>
          <p:nvPr/>
        </p:nvSpPr>
        <p:spPr bwMode="auto">
          <a:xfrm>
            <a:off x="6167602" y="5152393"/>
            <a:ext cx="1821917" cy="813363"/>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TextBox 46">
            <a:extLst>
              <a:ext uri="{FF2B5EF4-FFF2-40B4-BE49-F238E27FC236}">
                <a16:creationId xmlns:a16="http://schemas.microsoft.com/office/drawing/2014/main" id="{29BD2E68-ADFD-42C9-B4B6-5994C6E7DF5E}"/>
              </a:ext>
            </a:extLst>
          </p:cNvPr>
          <p:cNvSpPr txBox="1"/>
          <p:nvPr/>
        </p:nvSpPr>
        <p:spPr bwMode="auto">
          <a:xfrm>
            <a:off x="6177329" y="5165537"/>
            <a:ext cx="182191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4</a:t>
            </a:r>
            <a:br>
              <a:rPr lang="en-US" b="0" dirty="0">
                <a:latin typeface="Calibri" panose="020F0502020204030204" pitchFamily="34" charset="0"/>
              </a:rPr>
            </a:br>
            <a:r>
              <a:rPr lang="en-US" sz="1400" b="0" dirty="0">
                <a:latin typeface="Calibri" panose="020F0502020204030204" pitchFamily="34" charset="0"/>
              </a:rPr>
              <a:t>Children Confirmed Perinatal HCV Infected</a:t>
            </a:r>
          </a:p>
        </p:txBody>
      </p:sp>
      <p:sp>
        <p:nvSpPr>
          <p:cNvPr id="53" name="Rectangle: Rounded Corners 52">
            <a:extLst>
              <a:ext uri="{FF2B5EF4-FFF2-40B4-BE49-F238E27FC236}">
                <a16:creationId xmlns:a16="http://schemas.microsoft.com/office/drawing/2014/main" id="{7B430806-DFBC-4CB2-A9DB-8317DE148756}"/>
              </a:ext>
            </a:extLst>
          </p:cNvPr>
          <p:cNvSpPr/>
          <p:nvPr/>
        </p:nvSpPr>
        <p:spPr bwMode="auto">
          <a:xfrm>
            <a:off x="8508314" y="5166583"/>
            <a:ext cx="1821917" cy="813363"/>
          </a:xfrm>
          <a:prstGeom prst="round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TextBox 54">
            <a:extLst>
              <a:ext uri="{FF2B5EF4-FFF2-40B4-BE49-F238E27FC236}">
                <a16:creationId xmlns:a16="http://schemas.microsoft.com/office/drawing/2014/main" id="{743BC67E-6E26-4E60-9C8D-98055CBCCD12}"/>
              </a:ext>
            </a:extLst>
          </p:cNvPr>
          <p:cNvSpPr txBox="1"/>
          <p:nvPr/>
        </p:nvSpPr>
        <p:spPr bwMode="auto">
          <a:xfrm>
            <a:off x="8518041" y="5179727"/>
            <a:ext cx="182191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23</a:t>
            </a:r>
            <a:br>
              <a:rPr lang="en-US" b="0" dirty="0">
                <a:latin typeface="Calibri" panose="020F0502020204030204" pitchFamily="34" charset="0"/>
              </a:rPr>
            </a:br>
            <a:r>
              <a:rPr lang="en-US" sz="1400" b="0" dirty="0">
                <a:latin typeface="Calibri" panose="020F0502020204030204" pitchFamily="34" charset="0"/>
              </a:rPr>
              <a:t>Expected Perinatal</a:t>
            </a:r>
            <a:br>
              <a:rPr lang="en-US" sz="1400" b="0" dirty="0">
                <a:latin typeface="Calibri" panose="020F0502020204030204" pitchFamily="34" charset="0"/>
              </a:rPr>
            </a:br>
            <a:r>
              <a:rPr lang="en-US" sz="1400" b="0" dirty="0">
                <a:latin typeface="Calibri" panose="020F0502020204030204" pitchFamily="34" charset="0"/>
              </a:rPr>
              <a:t>HCV Infected</a:t>
            </a:r>
          </a:p>
        </p:txBody>
      </p:sp>
      <p:sp>
        <p:nvSpPr>
          <p:cNvPr id="57" name="Rectangle: Rounded Corners 56">
            <a:extLst>
              <a:ext uri="{FF2B5EF4-FFF2-40B4-BE49-F238E27FC236}">
                <a16:creationId xmlns:a16="http://schemas.microsoft.com/office/drawing/2014/main" id="{E6430646-E61D-4F1F-BC25-F88688FE3FFD}"/>
              </a:ext>
            </a:extLst>
          </p:cNvPr>
          <p:cNvSpPr/>
          <p:nvPr/>
        </p:nvSpPr>
        <p:spPr bwMode="auto">
          <a:xfrm>
            <a:off x="10421727" y="5029665"/>
            <a:ext cx="1363422" cy="1100090"/>
          </a:xfrm>
          <a:prstGeom prst="roundRect">
            <a:avLst>
              <a:gd name="adj" fmla="val 0"/>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TextBox 58">
            <a:extLst>
              <a:ext uri="{FF2B5EF4-FFF2-40B4-BE49-F238E27FC236}">
                <a16:creationId xmlns:a16="http://schemas.microsoft.com/office/drawing/2014/main" id="{ADAC880B-4E20-4964-A0FB-C63FC3F8171C}"/>
              </a:ext>
            </a:extLst>
          </p:cNvPr>
          <p:cNvSpPr txBox="1"/>
          <p:nvPr/>
        </p:nvSpPr>
        <p:spPr bwMode="auto">
          <a:xfrm>
            <a:off x="10470364" y="5052537"/>
            <a:ext cx="124669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5% of Infants Born to HCV+ Women</a:t>
            </a:r>
          </a:p>
        </p:txBody>
      </p:sp>
    </p:spTree>
    <p:extLst>
      <p:ext uri="{BB962C8B-B14F-4D97-AF65-F5344CB8AC3E}">
        <p14:creationId xmlns:p14="http://schemas.microsoft.com/office/powerpoint/2010/main" val="10793151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F4812-2FE1-1D4F-BA8E-8F2A2BD662CF}"/>
              </a:ext>
            </a:extLst>
          </p:cNvPr>
          <p:cNvSpPr>
            <a:spLocks noGrp="1"/>
          </p:cNvSpPr>
          <p:nvPr>
            <p:ph type="title"/>
          </p:nvPr>
        </p:nvSpPr>
        <p:spPr/>
        <p:txBody>
          <a:bodyPr/>
          <a:lstStyle/>
          <a:p>
            <a:r>
              <a:rPr lang="en-US" dirty="0"/>
              <a:t>AASLD/IDSA: Treatment in Children and Adolescents With HCV Infection</a:t>
            </a:r>
          </a:p>
        </p:txBody>
      </p:sp>
      <p:grpSp>
        <p:nvGrpSpPr>
          <p:cNvPr id="5" name="Group 4">
            <a:extLst>
              <a:ext uri="{FF2B5EF4-FFF2-40B4-BE49-F238E27FC236}">
                <a16:creationId xmlns:a16="http://schemas.microsoft.com/office/drawing/2014/main" id="{B9C4CEE7-6854-4F40-AE10-02A75A48B82E}"/>
              </a:ext>
            </a:extLst>
          </p:cNvPr>
          <p:cNvGrpSpPr>
            <a:grpSpLocks/>
          </p:cNvGrpSpPr>
          <p:nvPr/>
        </p:nvGrpSpPr>
        <p:grpSpPr bwMode="auto">
          <a:xfrm>
            <a:off x="9389569" y="6216652"/>
            <a:ext cx="2488502" cy="447822"/>
            <a:chOff x="9527309" y="3551529"/>
            <a:chExt cx="2488502" cy="448324"/>
          </a:xfrm>
        </p:grpSpPr>
        <p:pic>
          <p:nvPicPr>
            <p:cNvPr id="6" name="Picture 5">
              <a:extLst>
                <a:ext uri="{FF2B5EF4-FFF2-40B4-BE49-F238E27FC236}">
                  <a16:creationId xmlns:a16="http://schemas.microsoft.com/office/drawing/2014/main" id="{8C3C24F9-3CCA-4EBE-9797-E81324B2D4B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6">
              <a:extLst>
                <a:ext uri="{FF2B5EF4-FFF2-40B4-BE49-F238E27FC236}">
                  <a16:creationId xmlns:a16="http://schemas.microsoft.com/office/drawing/2014/main" id="{2E8E9086-DF4A-46CB-9837-5F4FC8E0040B}"/>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3" name="Text Box 15">
            <a:extLst>
              <a:ext uri="{FF2B5EF4-FFF2-40B4-BE49-F238E27FC236}">
                <a16:creationId xmlns:a16="http://schemas.microsoft.com/office/drawing/2014/main" id="{18AFB0EC-168D-432A-A8E0-2780ECEDE15E}"/>
              </a:ext>
            </a:extLst>
          </p:cNvPr>
          <p:cNvSpPr txBox="1">
            <a:spLocks noChangeArrowheads="1"/>
          </p:cNvSpPr>
          <p:nvPr/>
        </p:nvSpPr>
        <p:spPr bwMode="auto">
          <a:xfrm>
            <a:off x="412750" y="6352339"/>
            <a:ext cx="8328913"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AASLD. HCV in children. https://www.hcvguidelines.org/unique-populations/children. </a:t>
            </a:r>
            <a:endParaRPr lang="en-US" altLang="en-US" sz="1200" b="0" dirty="0">
              <a:solidFill>
                <a:schemeClr val="bg2"/>
              </a:solidFill>
              <a:latin typeface="Calibri" panose="020F0502020204030204" pitchFamily="34" charset="0"/>
              <a:cs typeface="+mn-cs"/>
            </a:endParaRPr>
          </a:p>
        </p:txBody>
      </p:sp>
      <p:graphicFrame>
        <p:nvGraphicFramePr>
          <p:cNvPr id="9" name="Group 32">
            <a:extLst>
              <a:ext uri="{FF2B5EF4-FFF2-40B4-BE49-F238E27FC236}">
                <a16:creationId xmlns:a16="http://schemas.microsoft.com/office/drawing/2014/main" id="{98886A63-7745-4934-9AE2-BB1AF4CE827E}"/>
              </a:ext>
            </a:extLst>
          </p:cNvPr>
          <p:cNvGraphicFramePr>
            <a:graphicFrameLocks noGrp="1"/>
          </p:cNvGraphicFramePr>
          <p:nvPr>
            <p:extLst>
              <p:ext uri="{D42A27DB-BD31-4B8C-83A1-F6EECF244321}">
                <p14:modId xmlns:p14="http://schemas.microsoft.com/office/powerpoint/2010/main" val="2915728723"/>
              </p:ext>
            </p:extLst>
          </p:nvPr>
        </p:nvGraphicFramePr>
        <p:xfrm>
          <a:off x="727076" y="1604963"/>
          <a:ext cx="10736262" cy="2407968"/>
        </p:xfrm>
        <a:graphic>
          <a:graphicData uri="http://schemas.openxmlformats.org/drawingml/2006/table">
            <a:tbl>
              <a:tblPr/>
              <a:tblGrid>
                <a:gridCol w="9285604">
                  <a:extLst>
                    <a:ext uri="{9D8B030D-6E8A-4147-A177-3AD203B41FA5}">
                      <a16:colId xmlns:a16="http://schemas.microsoft.com/office/drawing/2014/main" val="20000"/>
                    </a:ext>
                  </a:extLst>
                </a:gridCol>
                <a:gridCol w="1450658">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Recommendation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Rating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823B"/>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Direct-acting antiviral treatment with an approved regimen is recommended for all children and adolescents with HCV infection aged ≥ 3 yrs as they will benefit from antiviral therapy, regardless of disease severity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 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The presence of extrahepatic manifestations—such as cryoglobulinemia, rashes, and glomerulonephritis—as well as advanced fibrosis should lead to early antiviral therapy to minimize future morbidity and mortality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 C</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3230235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EADA5-C8CB-0E43-A552-BAFF25751911}"/>
              </a:ext>
            </a:extLst>
          </p:cNvPr>
          <p:cNvSpPr>
            <a:spLocks noGrp="1"/>
          </p:cNvSpPr>
          <p:nvPr>
            <p:ph type="title"/>
          </p:nvPr>
        </p:nvSpPr>
        <p:spPr/>
        <p:txBody>
          <a:bodyPr/>
          <a:lstStyle/>
          <a:p>
            <a:r>
              <a:rPr lang="en-US" dirty="0"/>
              <a:t>Safety of DAAs in Pregnancy</a:t>
            </a:r>
          </a:p>
        </p:txBody>
      </p:sp>
      <p:grpSp>
        <p:nvGrpSpPr>
          <p:cNvPr id="6" name="Group 5">
            <a:extLst>
              <a:ext uri="{FF2B5EF4-FFF2-40B4-BE49-F238E27FC236}">
                <a16:creationId xmlns:a16="http://schemas.microsoft.com/office/drawing/2014/main" id="{D27DF488-FBE0-409D-B4DC-2A8156D823F2}"/>
              </a:ext>
            </a:extLst>
          </p:cNvPr>
          <p:cNvGrpSpPr>
            <a:grpSpLocks/>
          </p:cNvGrpSpPr>
          <p:nvPr/>
        </p:nvGrpSpPr>
        <p:grpSpPr bwMode="auto">
          <a:xfrm>
            <a:off x="9389569" y="6216652"/>
            <a:ext cx="2488502" cy="447822"/>
            <a:chOff x="9527309" y="3551529"/>
            <a:chExt cx="2488502" cy="448324"/>
          </a:xfrm>
        </p:grpSpPr>
        <p:pic>
          <p:nvPicPr>
            <p:cNvPr id="7" name="Picture 6">
              <a:extLst>
                <a:ext uri="{FF2B5EF4-FFF2-40B4-BE49-F238E27FC236}">
                  <a16:creationId xmlns:a16="http://schemas.microsoft.com/office/drawing/2014/main" id="{23BDFB3A-C24D-4C86-914E-BB54F495B16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7">
              <a:extLst>
                <a:ext uri="{FF2B5EF4-FFF2-40B4-BE49-F238E27FC236}">
                  <a16:creationId xmlns:a16="http://schemas.microsoft.com/office/drawing/2014/main" id="{FB53C893-E443-4F5A-A799-B87E38F445A8}"/>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0" name="Text Box 15">
            <a:extLst>
              <a:ext uri="{FF2B5EF4-FFF2-40B4-BE49-F238E27FC236}">
                <a16:creationId xmlns:a16="http://schemas.microsoft.com/office/drawing/2014/main" id="{9811ECF7-38E9-4364-AB80-C00EE57E4F92}"/>
              </a:ext>
            </a:extLst>
          </p:cNvPr>
          <p:cNvSpPr txBox="1">
            <a:spLocks noChangeArrowheads="1"/>
          </p:cNvSpPr>
          <p:nvPr/>
        </p:nvSpPr>
        <p:spPr bwMode="auto">
          <a:xfrm>
            <a:off x="412751" y="636148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sz="1200" b="0" i="0" dirty="0">
                <a:solidFill>
                  <a:schemeClr val="bg2"/>
                </a:solidFill>
                <a:effectLst/>
                <a:latin typeface="BlinkMacSystemFont"/>
              </a:rPr>
              <a:t>AASLD. Hepatology. 2020;[Epub].</a:t>
            </a:r>
            <a:endParaRPr lang="en-US" altLang="en-US" sz="1200" b="0" dirty="0">
              <a:solidFill>
                <a:schemeClr val="bg2"/>
              </a:solidFill>
              <a:latin typeface="Calibri" panose="020F0502020204030204" pitchFamily="34" charset="0"/>
              <a:cs typeface="+mn-cs"/>
            </a:endParaRPr>
          </a:p>
        </p:txBody>
      </p:sp>
      <p:cxnSp>
        <p:nvCxnSpPr>
          <p:cNvPr id="17" name="Straight Connector 16">
            <a:extLst>
              <a:ext uri="{FF2B5EF4-FFF2-40B4-BE49-F238E27FC236}">
                <a16:creationId xmlns:a16="http://schemas.microsoft.com/office/drawing/2014/main" id="{03F4A35E-1F05-4A13-8915-707F77B7BEB6}"/>
              </a:ext>
            </a:extLst>
          </p:cNvPr>
          <p:cNvCxnSpPr>
            <a:cxnSpLocks/>
          </p:cNvCxnSpPr>
          <p:nvPr/>
        </p:nvCxnSpPr>
        <p:spPr bwMode="auto">
          <a:xfrm>
            <a:off x="604675" y="2524125"/>
            <a:ext cx="5373687" cy="0"/>
          </a:xfrm>
          <a:prstGeom prst="line">
            <a:avLst/>
          </a:prstGeom>
          <a:noFill/>
          <a:ln w="28575" cap="flat" cmpd="sng" algn="ctr">
            <a:solidFill>
              <a:schemeClr val="tx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BC08808D-6697-42F9-BC31-292521AE9CDF}"/>
              </a:ext>
            </a:extLst>
          </p:cNvPr>
          <p:cNvCxnSpPr>
            <a:cxnSpLocks/>
          </p:cNvCxnSpPr>
          <p:nvPr/>
        </p:nvCxnSpPr>
        <p:spPr bwMode="auto">
          <a:xfrm>
            <a:off x="6367698" y="2514600"/>
            <a:ext cx="5373687" cy="0"/>
          </a:xfrm>
          <a:prstGeom prst="line">
            <a:avLst/>
          </a:prstGeom>
          <a:noFill/>
          <a:ln w="28575" cap="flat" cmpd="sng" algn="ctr">
            <a:solidFill>
              <a:schemeClr val="tx1"/>
            </a:solidFill>
            <a:prstDash val="solid"/>
            <a:round/>
            <a:headEnd type="none" w="med" len="med"/>
            <a:tailEnd type="none" w="med" len="med"/>
          </a:ln>
          <a:effectLst/>
        </p:spPr>
      </p:cxnSp>
      <p:graphicFrame>
        <p:nvGraphicFramePr>
          <p:cNvPr id="9" name="Group 155">
            <a:extLst>
              <a:ext uri="{FF2B5EF4-FFF2-40B4-BE49-F238E27FC236}">
                <a16:creationId xmlns:a16="http://schemas.microsoft.com/office/drawing/2014/main" id="{CA52D4FF-6348-4F3B-BEC8-560E450B9E38}"/>
              </a:ext>
            </a:extLst>
          </p:cNvPr>
          <p:cNvGraphicFramePr>
            <a:graphicFrameLocks/>
          </p:cNvGraphicFramePr>
          <p:nvPr/>
        </p:nvGraphicFramePr>
        <p:xfrm>
          <a:off x="719137" y="1612848"/>
          <a:ext cx="11039475" cy="3048216"/>
        </p:xfrm>
        <a:graphic>
          <a:graphicData uri="http://schemas.openxmlformats.org/drawingml/2006/table">
            <a:tbl>
              <a:tblPr/>
              <a:tblGrid>
                <a:gridCol w="1569559">
                  <a:extLst>
                    <a:ext uri="{9D8B030D-6E8A-4147-A177-3AD203B41FA5}">
                      <a16:colId xmlns:a16="http://schemas.microsoft.com/office/drawing/2014/main" val="20000"/>
                    </a:ext>
                  </a:extLst>
                </a:gridCol>
                <a:gridCol w="1867671">
                  <a:extLst>
                    <a:ext uri="{9D8B030D-6E8A-4147-A177-3AD203B41FA5}">
                      <a16:colId xmlns:a16="http://schemas.microsoft.com/office/drawing/2014/main" val="20001"/>
                    </a:ext>
                  </a:extLst>
                </a:gridCol>
                <a:gridCol w="1913391">
                  <a:extLst>
                    <a:ext uri="{9D8B030D-6E8A-4147-A177-3AD203B41FA5}">
                      <a16:colId xmlns:a16="http://schemas.microsoft.com/office/drawing/2014/main" val="20002"/>
                    </a:ext>
                  </a:extLst>
                </a:gridCol>
                <a:gridCol w="2844427">
                  <a:extLst>
                    <a:ext uri="{9D8B030D-6E8A-4147-A177-3AD203B41FA5}">
                      <a16:colId xmlns:a16="http://schemas.microsoft.com/office/drawing/2014/main" val="20003"/>
                    </a:ext>
                  </a:extLst>
                </a:gridCol>
                <a:gridCol w="2844427">
                  <a:extLst>
                    <a:ext uri="{9D8B030D-6E8A-4147-A177-3AD203B41FA5}">
                      <a16:colId xmlns:a16="http://schemas.microsoft.com/office/drawing/2014/main" val="485258940"/>
                    </a:ext>
                  </a:extLst>
                </a:gridCol>
              </a:tblGrid>
              <a:tr h="2104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1600" b="1" dirty="0">
                          <a:solidFill>
                            <a:schemeClr val="tx1"/>
                          </a:solidFill>
                          <a:latin typeface="Calibri" panose="020F0502020204030204" pitchFamily="34" charset="0"/>
                          <a:cs typeface="Calibri" panose="020F0502020204030204" pitchFamily="34" charset="0"/>
                        </a:rPr>
                        <a:t>DAA</a:t>
                      </a:r>
                      <a:endParaRPr lang="en-US" sz="1600" b="1" i="0" dirty="0">
                        <a:solidFill>
                          <a:schemeClr val="tx1"/>
                        </a:solidFill>
                        <a:latin typeface="Calibri" panose="020F0502020204030204" pitchFamily="34" charset="0"/>
                        <a:cs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Pregnancy</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Lactation</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Fertility</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Historical FDA Classification</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2733895831"/>
                  </a:ext>
                </a:extLst>
              </a:tr>
              <a:tr h="516351">
                <a:tc>
                  <a:txBody>
                    <a:bodyPr/>
                    <a:lstStyle/>
                    <a:p>
                      <a:r>
                        <a:rPr lang="en-US" sz="1600" b="0" i="0" dirty="0">
                          <a:solidFill>
                            <a:schemeClr val="bg1">
                              <a:lumMod val="95000"/>
                              <a:lumOff val="5000"/>
                            </a:schemeClr>
                          </a:solidFill>
                          <a:latin typeface="Calibri" panose="020F0502020204030204" pitchFamily="34" charset="0"/>
                          <a:cs typeface="Calibri" panose="020F0502020204030204" pitchFamily="34" charset="0"/>
                        </a:rPr>
                        <a:t>Glecaprevir/</a:t>
                      </a:r>
                    </a:p>
                    <a:p>
                      <a:r>
                        <a:rPr lang="en-US" sz="1600" b="0" i="0" dirty="0">
                          <a:solidFill>
                            <a:schemeClr val="bg1">
                              <a:lumMod val="95000"/>
                              <a:lumOff val="5000"/>
                            </a:schemeClr>
                          </a:solidFill>
                          <a:latin typeface="Calibri" panose="020F0502020204030204" pitchFamily="34" charset="0"/>
                          <a:cs typeface="Calibri" panose="020F0502020204030204" pitchFamily="34" charset="0"/>
                        </a:rPr>
                        <a:t>pibrentasvir</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1600" b="0" kern="1200" dirty="0">
                          <a:solidFill>
                            <a:schemeClr val="bg1">
                              <a:lumMod val="95000"/>
                              <a:lumOff val="5000"/>
                            </a:schemeClr>
                          </a:solidFill>
                          <a:latin typeface="Calibri" panose="020F0502020204030204" pitchFamily="34" charset="0"/>
                          <a:ea typeface="+mn-ea"/>
                          <a:cs typeface="Calibri" panose="020F0502020204030204" pitchFamily="34" charset="0"/>
                        </a:rPr>
                        <a:t>No birth defects reported in animal data</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Detected in rat milk; no human data</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b="0" dirty="0">
                          <a:solidFill>
                            <a:schemeClr val="bg1">
                              <a:lumMod val="95000"/>
                              <a:lumOff val="5000"/>
                            </a:schemeClr>
                          </a:solidFill>
                          <a:latin typeface="Calibri" panose="020F0502020204030204" pitchFamily="34" charset="0"/>
                          <a:cs typeface="Calibri" panose="020F0502020204030204" pitchFamily="34" charset="0"/>
                        </a:rPr>
                        <a:t>No effect on fertility in rats; </a:t>
                      </a:r>
                      <a:br>
                        <a:rPr lang="en-US" sz="1600" b="0" dirty="0">
                          <a:solidFill>
                            <a:schemeClr val="bg1">
                              <a:lumMod val="95000"/>
                              <a:lumOff val="5000"/>
                            </a:schemeClr>
                          </a:solidFill>
                          <a:latin typeface="Calibri" panose="020F0502020204030204" pitchFamily="34" charset="0"/>
                          <a:cs typeface="Calibri" panose="020F0502020204030204" pitchFamily="34" charset="0"/>
                        </a:rPr>
                      </a:br>
                      <a:r>
                        <a:rPr lang="en-US" sz="1600" b="0" dirty="0">
                          <a:solidFill>
                            <a:schemeClr val="bg1">
                              <a:lumMod val="95000"/>
                              <a:lumOff val="5000"/>
                            </a:schemeClr>
                          </a:solidFill>
                          <a:latin typeface="Calibri" panose="020F0502020204030204" pitchFamily="34" charset="0"/>
                          <a:cs typeface="Calibri" panose="020F0502020204030204" pitchFamily="34" charset="0"/>
                        </a:rPr>
                        <a:t>no human data</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b="0" i="0" dirty="0">
                          <a:solidFill>
                            <a:schemeClr val="bg1">
                              <a:lumMod val="95000"/>
                              <a:lumOff val="5000"/>
                            </a:schemeClr>
                          </a:solidFill>
                          <a:latin typeface="Calibri" panose="020F0502020204030204" pitchFamily="34" charset="0"/>
                          <a:cs typeface="Calibri" panose="020F0502020204030204" pitchFamily="34" charset="0"/>
                        </a:rPr>
                        <a:t>None assigned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516283">
                <a:tc>
                  <a:txBody>
                    <a:bodyPr/>
                    <a:lstStyle/>
                    <a:p>
                      <a:r>
                        <a:rPr lang="en-US" sz="1600" dirty="0">
                          <a:solidFill>
                            <a:schemeClr val="bg1">
                              <a:lumMod val="95000"/>
                              <a:lumOff val="5000"/>
                            </a:schemeClr>
                          </a:solidFill>
                          <a:latin typeface="Calibri" panose="020F0502020204030204" pitchFamily="34" charset="0"/>
                          <a:cs typeface="Calibri" panose="020F0502020204030204" pitchFamily="34" charset="0"/>
                        </a:rPr>
                        <a:t>Ledipasvir/</a:t>
                      </a:r>
                    </a:p>
                    <a:p>
                      <a:r>
                        <a:rPr lang="en-US" sz="1600" dirty="0">
                          <a:solidFill>
                            <a:schemeClr val="bg1">
                              <a:lumMod val="95000"/>
                              <a:lumOff val="5000"/>
                            </a:schemeClr>
                          </a:solidFill>
                          <a:latin typeface="Calibri" panose="020F0502020204030204" pitchFamily="34" charset="0"/>
                          <a:cs typeface="Calibri" panose="020F0502020204030204" pitchFamily="34" charset="0"/>
                        </a:rPr>
                        <a:t>sofosbuvir</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1600" b="0" kern="1200" dirty="0">
                          <a:solidFill>
                            <a:schemeClr val="bg1">
                              <a:lumMod val="95000"/>
                              <a:lumOff val="5000"/>
                            </a:schemeClr>
                          </a:solidFill>
                          <a:latin typeface="Calibri" panose="020F0502020204030204" pitchFamily="34" charset="0"/>
                          <a:ea typeface="+mn-ea"/>
                          <a:cs typeface="Calibri" panose="020F0502020204030204" pitchFamily="34" charset="0"/>
                        </a:rPr>
                        <a:t>No birth defects reported in animal data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Detected in rat milk; no human data</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b="0" dirty="0">
                          <a:solidFill>
                            <a:schemeClr val="bg1">
                              <a:lumMod val="95000"/>
                              <a:lumOff val="5000"/>
                            </a:schemeClr>
                          </a:solidFill>
                          <a:latin typeface="Calibri" panose="020F0502020204030204" pitchFamily="34" charset="0"/>
                          <a:cs typeface="Calibri" panose="020F0502020204030204" pitchFamily="34" charset="0"/>
                        </a:rPr>
                        <a:t>No effect on fertility in rats; </a:t>
                      </a:r>
                      <a:br>
                        <a:rPr lang="en-US" sz="1600" b="0" dirty="0">
                          <a:solidFill>
                            <a:schemeClr val="bg1">
                              <a:lumMod val="95000"/>
                              <a:lumOff val="5000"/>
                            </a:schemeClr>
                          </a:solidFill>
                          <a:latin typeface="Calibri" panose="020F0502020204030204" pitchFamily="34" charset="0"/>
                          <a:cs typeface="Calibri" panose="020F0502020204030204" pitchFamily="34" charset="0"/>
                        </a:rPr>
                      </a:br>
                      <a:r>
                        <a:rPr lang="en-US" sz="1600" b="0" dirty="0">
                          <a:solidFill>
                            <a:schemeClr val="bg1">
                              <a:lumMod val="95000"/>
                              <a:lumOff val="5000"/>
                            </a:schemeClr>
                          </a:solidFill>
                          <a:latin typeface="Calibri" panose="020F0502020204030204" pitchFamily="34" charset="0"/>
                          <a:cs typeface="Calibri" panose="020F0502020204030204" pitchFamily="34" charset="0"/>
                        </a:rPr>
                        <a:t>no human data</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solidFill>
                            <a:schemeClr val="bg1">
                              <a:lumMod val="95000"/>
                              <a:lumOff val="5000"/>
                            </a:schemeClr>
                          </a:solidFill>
                          <a:latin typeface="Calibri" panose="020F0502020204030204" pitchFamily="34" charset="0"/>
                          <a:cs typeface="Calibri" panose="020F0502020204030204" pitchFamily="34" charset="0"/>
                        </a:rPr>
                        <a:t>B*</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669256">
                <a:tc>
                  <a:txBody>
                    <a:bodyPr/>
                    <a:lstStyle/>
                    <a:p>
                      <a:r>
                        <a:rPr lang="en-US" sz="1600" dirty="0">
                          <a:solidFill>
                            <a:schemeClr val="bg1">
                              <a:lumMod val="95000"/>
                              <a:lumOff val="5000"/>
                            </a:schemeClr>
                          </a:solidFill>
                          <a:latin typeface="Calibri" panose="020F0502020204030204" pitchFamily="34" charset="0"/>
                          <a:cs typeface="Calibri" panose="020F0502020204030204" pitchFamily="34" charset="0"/>
                        </a:rPr>
                        <a:t>Sofosbuvir/</a:t>
                      </a:r>
                    </a:p>
                    <a:p>
                      <a:r>
                        <a:rPr lang="en-US" sz="1600" dirty="0">
                          <a:solidFill>
                            <a:schemeClr val="bg1">
                              <a:lumMod val="95000"/>
                              <a:lumOff val="5000"/>
                            </a:schemeClr>
                          </a:solidFill>
                          <a:latin typeface="Calibri" panose="020F0502020204030204" pitchFamily="34" charset="0"/>
                          <a:cs typeface="Calibri" panose="020F0502020204030204" pitchFamily="34" charset="0"/>
                        </a:rPr>
                        <a:t>velpatasvir</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Increase in visceral malformations with velpatasvir alone in rabbits</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lumMod val="95000"/>
                              <a:lumOff val="5000"/>
                            </a:schemeClr>
                          </a:solidFill>
                          <a:latin typeface="Calibri" panose="020F0502020204030204" pitchFamily="34" charset="0"/>
                          <a:cs typeface="Calibri" panose="020F0502020204030204" pitchFamily="34" charset="0"/>
                        </a:rPr>
                        <a:t>Detected in rat milk; no human data</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b="0" dirty="0">
                          <a:solidFill>
                            <a:schemeClr val="bg1">
                              <a:lumMod val="95000"/>
                              <a:lumOff val="5000"/>
                            </a:schemeClr>
                          </a:solidFill>
                          <a:latin typeface="Calibri" panose="020F0502020204030204" pitchFamily="34" charset="0"/>
                          <a:cs typeface="Calibri" panose="020F0502020204030204" pitchFamily="34" charset="0"/>
                        </a:rPr>
                        <a:t>No effect on fertility in rats; </a:t>
                      </a:r>
                      <a:br>
                        <a:rPr lang="en-US" sz="1600" b="0" dirty="0">
                          <a:solidFill>
                            <a:schemeClr val="bg1">
                              <a:lumMod val="95000"/>
                              <a:lumOff val="5000"/>
                            </a:schemeClr>
                          </a:solidFill>
                          <a:latin typeface="Calibri" panose="020F0502020204030204" pitchFamily="34" charset="0"/>
                          <a:cs typeface="Calibri" panose="020F0502020204030204" pitchFamily="34" charset="0"/>
                        </a:rPr>
                      </a:br>
                      <a:r>
                        <a:rPr lang="en-US" sz="1600" b="0" dirty="0">
                          <a:solidFill>
                            <a:schemeClr val="bg1">
                              <a:lumMod val="95000"/>
                              <a:lumOff val="5000"/>
                            </a:schemeClr>
                          </a:solidFill>
                          <a:latin typeface="Calibri" panose="020F0502020204030204" pitchFamily="34" charset="0"/>
                          <a:cs typeface="Calibri" panose="020F0502020204030204" pitchFamily="34" charset="0"/>
                        </a:rPr>
                        <a:t>no human data</a:t>
                      </a: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solidFill>
                            <a:schemeClr val="bg1">
                              <a:lumMod val="95000"/>
                              <a:lumOff val="5000"/>
                            </a:schemeClr>
                          </a:solidFill>
                          <a:latin typeface="Calibri" panose="020F0502020204030204" pitchFamily="34" charset="0"/>
                          <a:cs typeface="Calibri" panose="020F0502020204030204" pitchFamily="34" charset="0"/>
                        </a:rPr>
                        <a:t>None assigned</a:t>
                      </a:r>
                    </a:p>
                    <a:p>
                      <a:pPr algn="ctr"/>
                      <a:endParaRPr lang="en-US" sz="1600" b="0" i="0" dirty="0">
                        <a:solidFill>
                          <a:schemeClr val="bg1">
                            <a:lumMod val="95000"/>
                            <a:lumOff val="5000"/>
                          </a:schemeClr>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19" name="TextBox 18">
            <a:extLst>
              <a:ext uri="{FF2B5EF4-FFF2-40B4-BE49-F238E27FC236}">
                <a16:creationId xmlns:a16="http://schemas.microsoft.com/office/drawing/2014/main" id="{4FA32CDE-4F51-4228-8E90-DFDAC814F632}"/>
              </a:ext>
            </a:extLst>
          </p:cNvPr>
          <p:cNvSpPr txBox="1"/>
          <p:nvPr/>
        </p:nvSpPr>
        <p:spPr bwMode="auto">
          <a:xfrm>
            <a:off x="719137" y="4717009"/>
            <a:ext cx="1115893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b="0" kern="1200" dirty="0">
                <a:solidFill>
                  <a:schemeClr val="bg1">
                    <a:lumMod val="95000"/>
                    <a:lumOff val="5000"/>
                  </a:schemeClr>
                </a:solidFill>
                <a:effectLst/>
                <a:latin typeface="Calibri" panose="020F0502020204030204" pitchFamily="34" charset="0"/>
                <a:cs typeface="Calibri" panose="020F0502020204030204" pitchFamily="34" charset="0"/>
              </a:rPr>
              <a:t>*</a:t>
            </a:r>
            <a:r>
              <a:rPr lang="en-US" sz="1400" b="0" kern="1200" dirty="0">
                <a:solidFill>
                  <a:schemeClr val="bg1"/>
                </a:solidFill>
                <a:effectLst/>
                <a:latin typeface="Calibri" panose="020F0502020204030204" pitchFamily="34" charset="0"/>
                <a:cs typeface="Calibri" panose="020F0502020204030204" pitchFamily="34" charset="0"/>
              </a:rPr>
              <a:t>Animal reproduction studies have failed to demonstrate a risk to the fetus and there are no adequate and well-controlled studies in pregnant women.</a:t>
            </a:r>
          </a:p>
        </p:txBody>
      </p:sp>
    </p:spTree>
    <p:extLst>
      <p:ext uri="{BB962C8B-B14F-4D97-AF65-F5344CB8AC3E}">
        <p14:creationId xmlns:p14="http://schemas.microsoft.com/office/powerpoint/2010/main" val="5034873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E1C21-2A60-4E4C-B221-0CA127760F7E}"/>
              </a:ext>
            </a:extLst>
          </p:cNvPr>
          <p:cNvSpPr>
            <a:spLocks noGrp="1"/>
          </p:cNvSpPr>
          <p:nvPr>
            <p:ph type="title"/>
          </p:nvPr>
        </p:nvSpPr>
        <p:spPr/>
        <p:txBody>
          <a:bodyPr/>
          <a:lstStyle/>
          <a:p>
            <a:r>
              <a:rPr lang="en-US" dirty="0"/>
              <a:t>HCV Treatment With LDV/SOF During Pregnancy</a:t>
            </a:r>
          </a:p>
        </p:txBody>
      </p:sp>
      <p:sp>
        <p:nvSpPr>
          <p:cNvPr id="3" name="Content Placeholder 2">
            <a:extLst>
              <a:ext uri="{FF2B5EF4-FFF2-40B4-BE49-F238E27FC236}">
                <a16:creationId xmlns:a16="http://schemas.microsoft.com/office/drawing/2014/main" id="{0E17D051-F5D5-486A-8FB8-CC87A96D6B5A}"/>
              </a:ext>
            </a:extLst>
          </p:cNvPr>
          <p:cNvSpPr>
            <a:spLocks noGrp="1"/>
          </p:cNvSpPr>
          <p:nvPr>
            <p:ph idx="1"/>
          </p:nvPr>
        </p:nvSpPr>
        <p:spPr>
          <a:xfrm>
            <a:off x="604675" y="1513047"/>
            <a:ext cx="10877529" cy="956397"/>
          </a:xfrm>
        </p:spPr>
        <p:txBody>
          <a:bodyPr/>
          <a:lstStyle/>
          <a:p>
            <a:pPr>
              <a:spcAft>
                <a:spcPts val="600"/>
              </a:spcAft>
            </a:pPr>
            <a:r>
              <a:rPr lang="en-US" sz="2400" dirty="0"/>
              <a:t>Open-label, phase I study of ledipasvir/sofosbuvir (LDV/SOF) for 12 wks in pregnant women with HCV</a:t>
            </a:r>
          </a:p>
          <a:p>
            <a:pPr>
              <a:spcAft>
                <a:spcPts val="600"/>
              </a:spcAft>
            </a:pPr>
            <a:endParaRPr lang="en-US" sz="2400" dirty="0"/>
          </a:p>
          <a:p>
            <a:pPr>
              <a:spcAft>
                <a:spcPts val="600"/>
              </a:spcAft>
            </a:pPr>
            <a:endParaRPr lang="en-US" sz="2400" dirty="0"/>
          </a:p>
          <a:p>
            <a:pPr>
              <a:spcAft>
                <a:spcPts val="600"/>
              </a:spcAft>
            </a:pPr>
            <a:endParaRPr lang="en-US" sz="2400" dirty="0"/>
          </a:p>
          <a:p>
            <a:pPr>
              <a:spcAft>
                <a:spcPts val="600"/>
              </a:spcAft>
            </a:pPr>
            <a:endParaRPr lang="en-US" sz="2400" dirty="0"/>
          </a:p>
          <a:p>
            <a:pPr>
              <a:spcAft>
                <a:spcPts val="600"/>
              </a:spcAft>
            </a:pPr>
            <a:endParaRPr lang="en-US" sz="2400" dirty="0"/>
          </a:p>
          <a:p>
            <a:pPr>
              <a:spcAft>
                <a:spcPts val="600"/>
              </a:spcAft>
            </a:pPr>
            <a:r>
              <a:rPr lang="en-US" sz="2400" dirty="0"/>
              <a:t>Primary endpoint: PK of LDV/SOF 90/400 mg therapy in pregnancy</a:t>
            </a:r>
          </a:p>
          <a:p>
            <a:pPr>
              <a:spcAft>
                <a:spcPts val="600"/>
              </a:spcAft>
            </a:pPr>
            <a:r>
              <a:rPr lang="en-US" sz="2400" dirty="0"/>
              <a:t>Secondary endpoints: SVR12, maternal and neonatal safety, neonatal growth, MTCT rate </a:t>
            </a:r>
          </a:p>
          <a:p>
            <a:pPr>
              <a:spcAft>
                <a:spcPts val="600"/>
              </a:spcAft>
            </a:pPr>
            <a:endParaRPr lang="en-US" sz="2400" dirty="0"/>
          </a:p>
          <a:p>
            <a:pPr>
              <a:spcAft>
                <a:spcPts val="600"/>
              </a:spcAft>
            </a:pPr>
            <a:endParaRPr lang="en-US" sz="1800" dirty="0"/>
          </a:p>
          <a:p>
            <a:pPr marL="457200" lvl="1" indent="0">
              <a:spcAft>
                <a:spcPts val="600"/>
              </a:spcAft>
              <a:buNone/>
            </a:pPr>
            <a:endParaRPr lang="en-US" sz="1800" dirty="0"/>
          </a:p>
        </p:txBody>
      </p:sp>
      <p:sp>
        <p:nvSpPr>
          <p:cNvPr id="9" name="Line 33">
            <a:extLst>
              <a:ext uri="{FF2B5EF4-FFF2-40B4-BE49-F238E27FC236}">
                <a16:creationId xmlns:a16="http://schemas.microsoft.com/office/drawing/2014/main" id="{A7C31EC0-1D8B-4CF7-ACC6-98F8DCEF7819}"/>
              </a:ext>
            </a:extLst>
          </p:cNvPr>
          <p:cNvSpPr>
            <a:spLocks noChangeShapeType="1"/>
          </p:cNvSpPr>
          <p:nvPr/>
        </p:nvSpPr>
        <p:spPr bwMode="auto">
          <a:xfrm>
            <a:off x="2538870" y="3678713"/>
            <a:ext cx="42336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pic>
        <p:nvPicPr>
          <p:cNvPr id="23" name="Picture 22">
            <a:extLst>
              <a:ext uri="{FF2B5EF4-FFF2-40B4-BE49-F238E27FC236}">
                <a16:creationId xmlns:a16="http://schemas.microsoft.com/office/drawing/2014/main" id="{702E87F7-1E68-46F1-BF60-F216984D08A1}"/>
              </a:ext>
            </a:extLst>
          </p:cNvPr>
          <p:cNvPicPr>
            <a:picLocks noChangeAspect="1"/>
          </p:cNvPicPr>
          <p:nvPr/>
        </p:nvPicPr>
        <p:blipFill>
          <a:blip r:embed="rId3"/>
          <a:stretch>
            <a:fillRect/>
          </a:stretch>
        </p:blipFill>
        <p:spPr>
          <a:xfrm>
            <a:off x="4331805" y="3649222"/>
            <a:ext cx="428947" cy="156439"/>
          </a:xfrm>
          <a:prstGeom prst="rect">
            <a:avLst/>
          </a:prstGeom>
        </p:spPr>
      </p:pic>
      <p:pic>
        <p:nvPicPr>
          <p:cNvPr id="25" name="Picture 24">
            <a:extLst>
              <a:ext uri="{FF2B5EF4-FFF2-40B4-BE49-F238E27FC236}">
                <a16:creationId xmlns:a16="http://schemas.microsoft.com/office/drawing/2014/main" id="{37E09A4E-B2B3-421E-8BDD-645BE539478C}"/>
              </a:ext>
            </a:extLst>
          </p:cNvPr>
          <p:cNvPicPr>
            <a:picLocks noChangeAspect="1"/>
          </p:cNvPicPr>
          <p:nvPr/>
        </p:nvPicPr>
        <p:blipFill>
          <a:blip r:embed="rId4"/>
          <a:stretch>
            <a:fillRect/>
          </a:stretch>
        </p:blipFill>
        <p:spPr>
          <a:xfrm>
            <a:off x="5703106" y="3647730"/>
            <a:ext cx="426757" cy="152413"/>
          </a:xfrm>
          <a:prstGeom prst="rect">
            <a:avLst/>
          </a:prstGeom>
        </p:spPr>
      </p:pic>
      <p:pic>
        <p:nvPicPr>
          <p:cNvPr id="27" name="Picture 26">
            <a:extLst>
              <a:ext uri="{FF2B5EF4-FFF2-40B4-BE49-F238E27FC236}">
                <a16:creationId xmlns:a16="http://schemas.microsoft.com/office/drawing/2014/main" id="{E3D5E055-2678-43EB-B6D0-B33AE6DAB49A}"/>
              </a:ext>
            </a:extLst>
          </p:cNvPr>
          <p:cNvPicPr>
            <a:picLocks noChangeAspect="1"/>
          </p:cNvPicPr>
          <p:nvPr/>
        </p:nvPicPr>
        <p:blipFill>
          <a:blip r:embed="rId4"/>
          <a:stretch>
            <a:fillRect/>
          </a:stretch>
        </p:blipFill>
        <p:spPr>
          <a:xfrm>
            <a:off x="7122690" y="3641721"/>
            <a:ext cx="426757" cy="152413"/>
          </a:xfrm>
          <a:prstGeom prst="rect">
            <a:avLst/>
          </a:prstGeom>
        </p:spPr>
      </p:pic>
      <p:pic>
        <p:nvPicPr>
          <p:cNvPr id="29" name="Picture 28">
            <a:extLst>
              <a:ext uri="{FF2B5EF4-FFF2-40B4-BE49-F238E27FC236}">
                <a16:creationId xmlns:a16="http://schemas.microsoft.com/office/drawing/2014/main" id="{515D3422-FE19-4A55-ADDF-1EFB06075155}"/>
              </a:ext>
            </a:extLst>
          </p:cNvPr>
          <p:cNvPicPr>
            <a:picLocks noChangeAspect="1"/>
          </p:cNvPicPr>
          <p:nvPr/>
        </p:nvPicPr>
        <p:blipFill>
          <a:blip r:embed="rId4"/>
          <a:stretch>
            <a:fillRect/>
          </a:stretch>
        </p:blipFill>
        <p:spPr>
          <a:xfrm>
            <a:off x="8542274" y="3638210"/>
            <a:ext cx="426757" cy="152413"/>
          </a:xfrm>
          <a:prstGeom prst="rect">
            <a:avLst/>
          </a:prstGeom>
        </p:spPr>
      </p:pic>
      <p:grpSp>
        <p:nvGrpSpPr>
          <p:cNvPr id="52" name="Group 51">
            <a:extLst>
              <a:ext uri="{FF2B5EF4-FFF2-40B4-BE49-F238E27FC236}">
                <a16:creationId xmlns:a16="http://schemas.microsoft.com/office/drawing/2014/main" id="{47710F7E-C29B-4E8C-A52F-5CFC8E1EDD47}"/>
              </a:ext>
            </a:extLst>
          </p:cNvPr>
          <p:cNvGrpSpPr>
            <a:grpSpLocks/>
          </p:cNvGrpSpPr>
          <p:nvPr/>
        </p:nvGrpSpPr>
        <p:grpSpPr bwMode="auto">
          <a:xfrm>
            <a:off x="9389569" y="6216652"/>
            <a:ext cx="2488502" cy="447822"/>
            <a:chOff x="9527309" y="3551529"/>
            <a:chExt cx="2488502" cy="448324"/>
          </a:xfrm>
        </p:grpSpPr>
        <p:pic>
          <p:nvPicPr>
            <p:cNvPr id="53" name="Picture 52">
              <a:extLst>
                <a:ext uri="{FF2B5EF4-FFF2-40B4-BE49-F238E27FC236}">
                  <a16:creationId xmlns:a16="http://schemas.microsoft.com/office/drawing/2014/main" id="{92BE5206-92EB-4662-A9B0-F579E03E5223}"/>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54" name="Rectangle 53">
              <a:extLst>
                <a:ext uri="{FF2B5EF4-FFF2-40B4-BE49-F238E27FC236}">
                  <a16:creationId xmlns:a16="http://schemas.microsoft.com/office/drawing/2014/main" id="{A613CDBB-A2A1-49BB-8A3A-6E547940053A}"/>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6"/>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0" name="Rectangle 49">
            <a:extLst>
              <a:ext uri="{FF2B5EF4-FFF2-40B4-BE49-F238E27FC236}">
                <a16:creationId xmlns:a16="http://schemas.microsoft.com/office/drawing/2014/main" id="{BDDB28D3-6C4E-4364-8AFE-FE1E5CE779FC}"/>
              </a:ext>
            </a:extLst>
          </p:cNvPr>
          <p:cNvSpPr>
            <a:spLocks noChangeArrowheads="1"/>
          </p:cNvSpPr>
          <p:nvPr/>
        </p:nvSpPr>
        <p:spPr bwMode="auto">
          <a:xfrm>
            <a:off x="3035809" y="3343994"/>
            <a:ext cx="7601711" cy="703262"/>
          </a:xfrm>
          <a:prstGeom prst="rect">
            <a:avLst/>
          </a:prstGeom>
          <a:solidFill>
            <a:schemeClr val="accent4"/>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LDV/SOF 90/400 mg</a:t>
            </a:r>
            <a:endParaRPr lang="en-US" altLang="en-US" sz="1800" b="0" dirty="0">
              <a:solidFill>
                <a:schemeClr val="tx1"/>
              </a:solidFill>
              <a:latin typeface="Calibri" panose="020F0502020204030204" pitchFamily="34" charset="0"/>
            </a:endParaRPr>
          </a:p>
        </p:txBody>
      </p:sp>
      <p:sp>
        <p:nvSpPr>
          <p:cNvPr id="16" name="Line 33">
            <a:extLst>
              <a:ext uri="{FF2B5EF4-FFF2-40B4-BE49-F238E27FC236}">
                <a16:creationId xmlns:a16="http://schemas.microsoft.com/office/drawing/2014/main" id="{09534793-6071-4B65-A68F-3096309DDBCE}"/>
              </a:ext>
            </a:extLst>
          </p:cNvPr>
          <p:cNvSpPr>
            <a:spLocks noChangeShapeType="1"/>
          </p:cNvSpPr>
          <p:nvPr/>
        </p:nvSpPr>
        <p:spPr bwMode="auto">
          <a:xfrm>
            <a:off x="4282234" y="3147779"/>
            <a:ext cx="0" cy="18288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2" name="TextBox 21">
            <a:extLst>
              <a:ext uri="{FF2B5EF4-FFF2-40B4-BE49-F238E27FC236}">
                <a16:creationId xmlns:a16="http://schemas.microsoft.com/office/drawing/2014/main" id="{CEF69AAF-E0F7-4584-BF34-B5856D75D99D}"/>
              </a:ext>
            </a:extLst>
          </p:cNvPr>
          <p:cNvSpPr txBox="1"/>
          <p:nvPr/>
        </p:nvSpPr>
        <p:spPr bwMode="auto">
          <a:xfrm>
            <a:off x="10078717" y="2852458"/>
            <a:ext cx="10667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Wk 12 EOT*</a:t>
            </a:r>
          </a:p>
        </p:txBody>
      </p:sp>
      <p:sp>
        <p:nvSpPr>
          <p:cNvPr id="24" name="Line 33">
            <a:extLst>
              <a:ext uri="{FF2B5EF4-FFF2-40B4-BE49-F238E27FC236}">
                <a16:creationId xmlns:a16="http://schemas.microsoft.com/office/drawing/2014/main" id="{3C96F10B-ABDC-4814-A951-CB3C23B7C095}"/>
              </a:ext>
            </a:extLst>
          </p:cNvPr>
          <p:cNvSpPr>
            <a:spLocks noChangeShapeType="1"/>
          </p:cNvSpPr>
          <p:nvPr/>
        </p:nvSpPr>
        <p:spPr bwMode="auto">
          <a:xfrm>
            <a:off x="10656418" y="3683601"/>
            <a:ext cx="42336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6" name="TextBox 25">
            <a:extLst>
              <a:ext uri="{FF2B5EF4-FFF2-40B4-BE49-F238E27FC236}">
                <a16:creationId xmlns:a16="http://schemas.microsoft.com/office/drawing/2014/main" id="{3D85B8C5-FABD-422D-94FA-9E9941554E04}"/>
              </a:ext>
            </a:extLst>
          </p:cNvPr>
          <p:cNvSpPr txBox="1"/>
          <p:nvPr/>
        </p:nvSpPr>
        <p:spPr bwMode="auto">
          <a:xfrm>
            <a:off x="11052098" y="3517186"/>
            <a:ext cx="72314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i="1" dirty="0">
                <a:solidFill>
                  <a:schemeClr val="bg1"/>
                </a:solidFill>
                <a:latin typeface="Calibri" panose="020F0502020204030204" pitchFamily="34" charset="0"/>
              </a:rPr>
              <a:t>SVR12</a:t>
            </a:r>
          </a:p>
        </p:txBody>
      </p:sp>
      <p:sp>
        <p:nvSpPr>
          <p:cNvPr id="31" name="TextBox 30">
            <a:extLst>
              <a:ext uri="{FF2B5EF4-FFF2-40B4-BE49-F238E27FC236}">
                <a16:creationId xmlns:a16="http://schemas.microsoft.com/office/drawing/2014/main" id="{86FF6F08-849D-4016-98AA-337454CBEB4B}"/>
              </a:ext>
            </a:extLst>
          </p:cNvPr>
          <p:cNvSpPr txBox="1"/>
          <p:nvPr/>
        </p:nvSpPr>
        <p:spPr bwMode="auto">
          <a:xfrm>
            <a:off x="3610145" y="2421571"/>
            <a:ext cx="136030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Wk 2 PK Visit 1*</a:t>
            </a:r>
          </a:p>
          <a:p>
            <a:pPr algn="ctr">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Gestation Wk 25-26</a:t>
            </a:r>
          </a:p>
        </p:txBody>
      </p:sp>
      <p:sp>
        <p:nvSpPr>
          <p:cNvPr id="38" name="TextBox 37">
            <a:extLst>
              <a:ext uri="{FF2B5EF4-FFF2-40B4-BE49-F238E27FC236}">
                <a16:creationId xmlns:a16="http://schemas.microsoft.com/office/drawing/2014/main" id="{10081FEB-3097-43FB-B29E-1173A437612F}"/>
              </a:ext>
            </a:extLst>
          </p:cNvPr>
          <p:cNvSpPr txBox="1"/>
          <p:nvPr/>
        </p:nvSpPr>
        <p:spPr bwMode="auto">
          <a:xfrm>
            <a:off x="4938428" y="2421571"/>
            <a:ext cx="136029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Wk 4 PK Visit 2*</a:t>
            </a:r>
          </a:p>
          <a:p>
            <a:pPr algn="ctr">
              <a:spcBef>
                <a:spcPts val="0"/>
              </a:spcBef>
            </a:pPr>
            <a:r>
              <a:rPr lang="en-US" sz="1400" b="0" i="1" dirty="0">
                <a:solidFill>
                  <a:schemeClr val="bg1"/>
                </a:solidFill>
                <a:latin typeface="Calibri" panose="020F0502020204030204" pitchFamily="34" charset="0"/>
              </a:rPr>
              <a:t>Gestation Wk 27-28</a:t>
            </a:r>
          </a:p>
        </p:txBody>
      </p:sp>
      <p:sp>
        <p:nvSpPr>
          <p:cNvPr id="40" name="TextBox 39">
            <a:extLst>
              <a:ext uri="{FF2B5EF4-FFF2-40B4-BE49-F238E27FC236}">
                <a16:creationId xmlns:a16="http://schemas.microsoft.com/office/drawing/2014/main" id="{474FB9FE-A49E-4A20-9C2D-3D92931CBA0A}"/>
              </a:ext>
            </a:extLst>
          </p:cNvPr>
          <p:cNvSpPr txBox="1"/>
          <p:nvPr/>
        </p:nvSpPr>
        <p:spPr bwMode="auto">
          <a:xfrm>
            <a:off x="8572142" y="2421571"/>
            <a:ext cx="145647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Wk 10 PK Visit 3*</a:t>
            </a:r>
          </a:p>
          <a:p>
            <a:pPr algn="ctr">
              <a:spcBef>
                <a:spcPts val="0"/>
              </a:spcBef>
            </a:pPr>
            <a:r>
              <a:rPr lang="en-US" sz="1400" b="0" i="1" dirty="0">
                <a:solidFill>
                  <a:schemeClr val="bg1"/>
                </a:solidFill>
                <a:latin typeface="Calibri" panose="020F0502020204030204" pitchFamily="34" charset="0"/>
              </a:rPr>
              <a:t>Gestation Wk </a:t>
            </a:r>
          </a:p>
          <a:p>
            <a:pPr algn="ctr">
              <a:spcBef>
                <a:spcPts val="0"/>
              </a:spcBef>
            </a:pPr>
            <a:r>
              <a:rPr lang="en-US" sz="1400" b="0" i="1" dirty="0">
                <a:solidFill>
                  <a:schemeClr val="bg1"/>
                </a:solidFill>
                <a:latin typeface="Calibri" panose="020F0502020204030204" pitchFamily="34" charset="0"/>
              </a:rPr>
              <a:t>33-34</a:t>
            </a:r>
          </a:p>
        </p:txBody>
      </p:sp>
      <p:sp>
        <p:nvSpPr>
          <p:cNvPr id="42" name="Line 33">
            <a:extLst>
              <a:ext uri="{FF2B5EF4-FFF2-40B4-BE49-F238E27FC236}">
                <a16:creationId xmlns:a16="http://schemas.microsoft.com/office/drawing/2014/main" id="{F1AA31EE-C112-431A-A165-8E4AE5F94B34}"/>
              </a:ext>
            </a:extLst>
          </p:cNvPr>
          <p:cNvSpPr>
            <a:spLocks noChangeShapeType="1"/>
          </p:cNvSpPr>
          <p:nvPr/>
        </p:nvSpPr>
        <p:spPr bwMode="auto">
          <a:xfrm>
            <a:off x="10609074" y="3147779"/>
            <a:ext cx="0" cy="18288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63" name="Line 33">
            <a:extLst>
              <a:ext uri="{FF2B5EF4-FFF2-40B4-BE49-F238E27FC236}">
                <a16:creationId xmlns:a16="http://schemas.microsoft.com/office/drawing/2014/main" id="{8AC7061B-268D-4B47-9A21-D2D03EF1D7B9}"/>
              </a:ext>
            </a:extLst>
          </p:cNvPr>
          <p:cNvSpPr>
            <a:spLocks noChangeShapeType="1"/>
          </p:cNvSpPr>
          <p:nvPr/>
        </p:nvSpPr>
        <p:spPr bwMode="auto">
          <a:xfrm>
            <a:off x="9308711" y="3147779"/>
            <a:ext cx="0" cy="18288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69" name="Line 33">
            <a:extLst>
              <a:ext uri="{FF2B5EF4-FFF2-40B4-BE49-F238E27FC236}">
                <a16:creationId xmlns:a16="http://schemas.microsoft.com/office/drawing/2014/main" id="{2278EA64-253F-493E-93DD-E5751B19085F}"/>
              </a:ext>
            </a:extLst>
          </p:cNvPr>
          <p:cNvSpPr>
            <a:spLocks noChangeShapeType="1"/>
          </p:cNvSpPr>
          <p:nvPr/>
        </p:nvSpPr>
        <p:spPr bwMode="auto">
          <a:xfrm>
            <a:off x="5612220" y="3147779"/>
            <a:ext cx="0" cy="18288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70" name="TextBox 69">
            <a:extLst>
              <a:ext uri="{FF2B5EF4-FFF2-40B4-BE49-F238E27FC236}">
                <a16:creationId xmlns:a16="http://schemas.microsoft.com/office/drawing/2014/main" id="{F5586FC8-B5CE-4BBC-8B0A-66683BD4E746}"/>
              </a:ext>
            </a:extLst>
          </p:cNvPr>
          <p:cNvSpPr txBox="1"/>
          <p:nvPr/>
        </p:nvSpPr>
        <p:spPr bwMode="auto">
          <a:xfrm>
            <a:off x="3029961" y="4081457"/>
            <a:ext cx="787035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buFontTx/>
              <a:buNone/>
            </a:pPr>
            <a:r>
              <a:rPr lang="en-US" sz="1400" b="0" dirty="0">
                <a:solidFill>
                  <a:schemeClr val="bg1"/>
                </a:solidFill>
                <a:latin typeface="Calibri" panose="020F0502020204030204" pitchFamily="34" charset="0"/>
              </a:rPr>
              <a:t>*All visits: maternal HCV VL, AEs.</a:t>
            </a:r>
          </a:p>
          <a:p>
            <a:pPr algn="l">
              <a:lnSpc>
                <a:spcPct val="100000"/>
              </a:lnSpc>
              <a:spcBef>
                <a:spcPts val="0"/>
              </a:spcBef>
              <a:spcAft>
                <a:spcPct val="0"/>
              </a:spcAft>
              <a:buClrTx/>
              <a:buFontTx/>
              <a:buNone/>
            </a:pPr>
            <a:r>
              <a:rPr lang="en-US" sz="1400" b="0" dirty="0">
                <a:solidFill>
                  <a:schemeClr val="bg1"/>
                </a:solidFill>
                <a:latin typeface="Calibri" panose="020F0502020204030204" pitchFamily="34" charset="0"/>
              </a:rPr>
              <a:t>Infant follow-up at delivery, 8 wks, 6 mos, 12 mos: Infant HCV VL, AEs, physical exam, growth, neurodevelopmental assessment. </a:t>
            </a:r>
          </a:p>
        </p:txBody>
      </p:sp>
      <p:sp>
        <p:nvSpPr>
          <p:cNvPr id="4" name="Text Box 23">
            <a:extLst>
              <a:ext uri="{FF2B5EF4-FFF2-40B4-BE49-F238E27FC236}">
                <a16:creationId xmlns:a16="http://schemas.microsoft.com/office/drawing/2014/main" id="{EC2187F5-2B63-4EF3-8B49-AD901F774290}"/>
              </a:ext>
            </a:extLst>
          </p:cNvPr>
          <p:cNvSpPr txBox="1">
            <a:spLocks noChangeArrowheads="1"/>
          </p:cNvSpPr>
          <p:nvPr/>
        </p:nvSpPr>
        <p:spPr bwMode="auto">
          <a:xfrm>
            <a:off x="404332" y="2739787"/>
            <a:ext cx="228342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b="0" dirty="0">
                <a:solidFill>
                  <a:schemeClr val="bg1"/>
                </a:solidFill>
                <a:latin typeface="Calibri" panose="020F0502020204030204" pitchFamily="34" charset="0"/>
              </a:rPr>
              <a:t>Pregnant women 18-39 yrs of age with chronic GT 1, 4, 5, or 6 HCV and detectable VL at </a:t>
            </a:r>
            <a:r>
              <a:rPr lang="en-US" altLang="en-US" sz="1500" b="0" dirty="0">
                <a:solidFill>
                  <a:schemeClr val="bg1"/>
                </a:solidFill>
                <a:latin typeface="Calibri" panose="020F0502020204030204" pitchFamily="34" charset="0"/>
              </a:rPr>
              <a:t>screening</a:t>
            </a:r>
            <a:r>
              <a:rPr lang="en-US" altLang="en-US" sz="1400" b="0" dirty="0">
                <a:solidFill>
                  <a:schemeClr val="bg1"/>
                </a:solidFill>
                <a:latin typeface="Calibri" panose="020F0502020204030204" pitchFamily="34" charset="0"/>
              </a:rPr>
              <a:t>; HBV, HIV negative; 23-24 wks of gestation with singleton gestation and no detectable abnormalities</a:t>
            </a:r>
          </a:p>
          <a:p>
            <a:pPr algn="ctr">
              <a:lnSpc>
                <a:spcPct val="100000"/>
              </a:lnSpc>
              <a:spcBef>
                <a:spcPct val="0"/>
              </a:spcBef>
              <a:spcAft>
                <a:spcPct val="0"/>
              </a:spcAft>
              <a:buClrTx/>
              <a:buFontTx/>
              <a:buNone/>
            </a:pPr>
            <a:r>
              <a:rPr lang="en-US" altLang="en-US" sz="1400" b="0" dirty="0">
                <a:solidFill>
                  <a:schemeClr val="bg1"/>
                </a:solidFill>
                <a:latin typeface="Calibri" panose="020F0502020204030204" pitchFamily="34" charset="0"/>
              </a:rPr>
              <a:t>(N = 9)</a:t>
            </a:r>
          </a:p>
        </p:txBody>
      </p:sp>
      <p:sp>
        <p:nvSpPr>
          <p:cNvPr id="5" name="Text Box 15">
            <a:extLst>
              <a:ext uri="{FF2B5EF4-FFF2-40B4-BE49-F238E27FC236}">
                <a16:creationId xmlns:a16="http://schemas.microsoft.com/office/drawing/2014/main" id="{1BC64736-DB97-4AEC-A141-78C7A9B8E265}"/>
              </a:ext>
            </a:extLst>
          </p:cNvPr>
          <p:cNvSpPr txBox="1">
            <a:spLocks noChangeArrowheads="1"/>
          </p:cNvSpPr>
          <p:nvPr/>
        </p:nvSpPr>
        <p:spPr bwMode="auto">
          <a:xfrm>
            <a:off x="460386" y="637641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Chappell. Lancet Microbe. </a:t>
            </a:r>
            <a:r>
              <a:rPr lang="en-US" sz="1200" b="0" dirty="0">
                <a:solidFill>
                  <a:schemeClr val="bg2"/>
                </a:solidFill>
              </a:rPr>
              <a:t>2020;1:e200.</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33235507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Freeform: Shape 41">
            <a:extLst>
              <a:ext uri="{FF2B5EF4-FFF2-40B4-BE49-F238E27FC236}">
                <a16:creationId xmlns:a16="http://schemas.microsoft.com/office/drawing/2014/main" id="{78D0D0AB-A9DD-40C8-B4C5-4304A46E2846}"/>
              </a:ext>
            </a:extLst>
          </p:cNvPr>
          <p:cNvSpPr/>
          <p:nvPr/>
        </p:nvSpPr>
        <p:spPr bwMode="auto">
          <a:xfrm>
            <a:off x="1814513" y="3124200"/>
            <a:ext cx="609600" cy="66675"/>
          </a:xfrm>
          <a:custGeom>
            <a:avLst/>
            <a:gdLst>
              <a:gd name="connsiteX0" fmla="*/ 0 w 609600"/>
              <a:gd name="connsiteY0" fmla="*/ 66675 h 66675"/>
              <a:gd name="connsiteX1" fmla="*/ 609600 w 609600"/>
              <a:gd name="connsiteY1" fmla="*/ 0 h 66675"/>
            </a:gdLst>
            <a:ahLst/>
            <a:cxnLst>
              <a:cxn ang="0">
                <a:pos x="connsiteX0" y="connsiteY0"/>
              </a:cxn>
              <a:cxn ang="0">
                <a:pos x="connsiteX1" y="connsiteY1"/>
              </a:cxn>
            </a:cxnLst>
            <a:rect l="l" t="t" r="r" b="b"/>
            <a:pathLst>
              <a:path w="609600" h="66675">
                <a:moveTo>
                  <a:pt x="0" y="66675"/>
                </a:moveTo>
                <a:lnTo>
                  <a:pt x="609600" y="0"/>
                </a:lnTo>
              </a:path>
            </a:pathLst>
          </a:custGeom>
          <a:noFill/>
          <a:ln w="19050">
            <a:solidFill>
              <a:schemeClr val="accent6"/>
            </a:solidFill>
            <a:miter lim="800000"/>
            <a:headEnd/>
            <a:tailEnd/>
          </a:ln>
        </p:spPr>
        <p:txBody>
          <a:bodyPr rtlCol="0" anchor="ctr"/>
          <a:lstStyle/>
          <a:p>
            <a:pPr algn="ctr"/>
            <a:endParaRPr lang="en-US" dirty="0"/>
          </a:p>
        </p:txBody>
      </p:sp>
      <p:sp>
        <p:nvSpPr>
          <p:cNvPr id="34" name="Freeform: Shape 33">
            <a:extLst>
              <a:ext uri="{FF2B5EF4-FFF2-40B4-BE49-F238E27FC236}">
                <a16:creationId xmlns:a16="http://schemas.microsoft.com/office/drawing/2014/main" id="{DCAFAE85-C53B-472E-8832-5FA584D8451F}"/>
              </a:ext>
            </a:extLst>
          </p:cNvPr>
          <p:cNvSpPr/>
          <p:nvPr/>
        </p:nvSpPr>
        <p:spPr bwMode="auto">
          <a:xfrm>
            <a:off x="1809750" y="3128963"/>
            <a:ext cx="1852613" cy="1676400"/>
          </a:xfrm>
          <a:custGeom>
            <a:avLst/>
            <a:gdLst>
              <a:gd name="connsiteX0" fmla="*/ 0 w 1852613"/>
              <a:gd name="connsiteY0" fmla="*/ 152400 h 1676400"/>
              <a:gd name="connsiteX1" fmla="*/ 609600 w 1852613"/>
              <a:gd name="connsiteY1" fmla="*/ 0 h 1676400"/>
              <a:gd name="connsiteX2" fmla="*/ 1262063 w 1852613"/>
              <a:gd name="connsiteY2" fmla="*/ 1676400 h 1676400"/>
              <a:gd name="connsiteX3" fmla="*/ 1852613 w 1852613"/>
              <a:gd name="connsiteY3" fmla="*/ 1666875 h 1676400"/>
            </a:gdLst>
            <a:ahLst/>
            <a:cxnLst>
              <a:cxn ang="0">
                <a:pos x="connsiteX0" y="connsiteY0"/>
              </a:cxn>
              <a:cxn ang="0">
                <a:pos x="connsiteX1" y="connsiteY1"/>
              </a:cxn>
              <a:cxn ang="0">
                <a:pos x="connsiteX2" y="connsiteY2"/>
              </a:cxn>
              <a:cxn ang="0">
                <a:pos x="connsiteX3" y="connsiteY3"/>
              </a:cxn>
            </a:cxnLst>
            <a:rect l="l" t="t" r="r" b="b"/>
            <a:pathLst>
              <a:path w="1852613" h="1676400">
                <a:moveTo>
                  <a:pt x="0" y="152400"/>
                </a:moveTo>
                <a:lnTo>
                  <a:pt x="609600" y="0"/>
                </a:lnTo>
                <a:lnTo>
                  <a:pt x="1262063" y="1676400"/>
                </a:lnTo>
                <a:lnTo>
                  <a:pt x="1852613" y="1666875"/>
                </a:lnTo>
              </a:path>
            </a:pathLst>
          </a:custGeom>
          <a:noFill/>
          <a:ln w="19050">
            <a:solidFill>
              <a:schemeClr val="accent1"/>
            </a:solidFill>
            <a:miter lim="800000"/>
            <a:headEnd/>
            <a:tailEnd/>
          </a:ln>
        </p:spPr>
        <p:txBody>
          <a:bodyPr rtlCol="0" anchor="ctr"/>
          <a:lstStyle/>
          <a:p>
            <a:pPr algn="ctr"/>
            <a:endParaRPr lang="en-US" dirty="0"/>
          </a:p>
        </p:txBody>
      </p:sp>
      <p:sp>
        <p:nvSpPr>
          <p:cNvPr id="32" name="Freeform: Shape 31">
            <a:extLst>
              <a:ext uri="{FF2B5EF4-FFF2-40B4-BE49-F238E27FC236}">
                <a16:creationId xmlns:a16="http://schemas.microsoft.com/office/drawing/2014/main" id="{A43F1905-CDB9-4017-9BE1-448B79DA1277}"/>
              </a:ext>
            </a:extLst>
          </p:cNvPr>
          <p:cNvSpPr/>
          <p:nvPr/>
        </p:nvSpPr>
        <p:spPr bwMode="auto">
          <a:xfrm>
            <a:off x="1809547" y="3290888"/>
            <a:ext cx="1138238" cy="1543050"/>
          </a:xfrm>
          <a:custGeom>
            <a:avLst/>
            <a:gdLst>
              <a:gd name="connsiteX0" fmla="*/ 0 w 1138238"/>
              <a:gd name="connsiteY0" fmla="*/ 9525 h 1543050"/>
              <a:gd name="connsiteX1" fmla="*/ 614363 w 1138238"/>
              <a:gd name="connsiteY1" fmla="*/ 0 h 1543050"/>
              <a:gd name="connsiteX2" fmla="*/ 1138238 w 1138238"/>
              <a:gd name="connsiteY2" fmla="*/ 1543050 h 1543050"/>
              <a:gd name="connsiteX3" fmla="*/ 1138238 w 1138238"/>
              <a:gd name="connsiteY3" fmla="*/ 1543050 h 1543050"/>
            </a:gdLst>
            <a:ahLst/>
            <a:cxnLst>
              <a:cxn ang="0">
                <a:pos x="connsiteX0" y="connsiteY0"/>
              </a:cxn>
              <a:cxn ang="0">
                <a:pos x="connsiteX1" y="connsiteY1"/>
              </a:cxn>
              <a:cxn ang="0">
                <a:pos x="connsiteX2" y="connsiteY2"/>
              </a:cxn>
              <a:cxn ang="0">
                <a:pos x="connsiteX3" y="connsiteY3"/>
              </a:cxn>
            </a:cxnLst>
            <a:rect l="l" t="t" r="r" b="b"/>
            <a:pathLst>
              <a:path w="1138238" h="1543050">
                <a:moveTo>
                  <a:pt x="0" y="9525"/>
                </a:moveTo>
                <a:lnTo>
                  <a:pt x="614363" y="0"/>
                </a:lnTo>
                <a:lnTo>
                  <a:pt x="1138238" y="1543050"/>
                </a:lnTo>
                <a:lnTo>
                  <a:pt x="1138238" y="1543050"/>
                </a:lnTo>
              </a:path>
            </a:pathLst>
          </a:custGeom>
          <a:noFill/>
          <a:ln w="19050">
            <a:solidFill>
              <a:schemeClr val="accent4"/>
            </a:solidFill>
            <a:miter lim="800000"/>
            <a:headEnd/>
            <a:tailEnd/>
          </a:ln>
        </p:spPr>
        <p:txBody>
          <a:bodyPr rtlCol="0" anchor="ctr"/>
          <a:lstStyle/>
          <a:p>
            <a:pPr algn="ctr"/>
            <a:endParaRPr lang="en-US" dirty="0"/>
          </a:p>
        </p:txBody>
      </p:sp>
      <p:sp>
        <p:nvSpPr>
          <p:cNvPr id="1054" name="Freeform: Shape 1053">
            <a:extLst>
              <a:ext uri="{FF2B5EF4-FFF2-40B4-BE49-F238E27FC236}">
                <a16:creationId xmlns:a16="http://schemas.microsoft.com/office/drawing/2014/main" id="{67161FD8-B712-45BC-8894-7103133C262B}"/>
              </a:ext>
            </a:extLst>
          </p:cNvPr>
          <p:cNvSpPr/>
          <p:nvPr/>
        </p:nvSpPr>
        <p:spPr bwMode="auto">
          <a:xfrm>
            <a:off x="1804988" y="3433763"/>
            <a:ext cx="1852612" cy="1671637"/>
          </a:xfrm>
          <a:custGeom>
            <a:avLst/>
            <a:gdLst>
              <a:gd name="connsiteX0" fmla="*/ 0 w 1852612"/>
              <a:gd name="connsiteY0" fmla="*/ 0 h 1671637"/>
              <a:gd name="connsiteX1" fmla="*/ 633412 w 1852612"/>
              <a:gd name="connsiteY1" fmla="*/ 90487 h 1671637"/>
              <a:gd name="connsiteX2" fmla="*/ 1257300 w 1852612"/>
              <a:gd name="connsiteY2" fmla="*/ 1319212 h 1671637"/>
              <a:gd name="connsiteX3" fmla="*/ 1852612 w 1852612"/>
              <a:gd name="connsiteY3" fmla="*/ 1671637 h 1671637"/>
            </a:gdLst>
            <a:ahLst/>
            <a:cxnLst>
              <a:cxn ang="0">
                <a:pos x="connsiteX0" y="connsiteY0"/>
              </a:cxn>
              <a:cxn ang="0">
                <a:pos x="connsiteX1" y="connsiteY1"/>
              </a:cxn>
              <a:cxn ang="0">
                <a:pos x="connsiteX2" y="connsiteY2"/>
              </a:cxn>
              <a:cxn ang="0">
                <a:pos x="connsiteX3" y="connsiteY3"/>
              </a:cxn>
            </a:cxnLst>
            <a:rect l="l" t="t" r="r" b="b"/>
            <a:pathLst>
              <a:path w="1852612" h="1671637">
                <a:moveTo>
                  <a:pt x="0" y="0"/>
                </a:moveTo>
                <a:lnTo>
                  <a:pt x="633412" y="90487"/>
                </a:lnTo>
                <a:lnTo>
                  <a:pt x="1257300" y="1319212"/>
                </a:lnTo>
                <a:lnTo>
                  <a:pt x="1852612" y="1671637"/>
                </a:lnTo>
              </a:path>
            </a:pathLst>
          </a:custGeom>
          <a:noFill/>
          <a:ln w="19050">
            <a:solidFill>
              <a:schemeClr val="tx2"/>
            </a:solidFill>
            <a:miter lim="800000"/>
            <a:headEnd/>
            <a:tailEnd/>
          </a:ln>
        </p:spPr>
        <p:txBody>
          <a:bodyPr rtlCol="0" anchor="ctr"/>
          <a:lstStyle/>
          <a:p>
            <a:pPr algn="ctr"/>
            <a:endParaRPr lang="en-US" dirty="0"/>
          </a:p>
        </p:txBody>
      </p:sp>
      <p:sp>
        <p:nvSpPr>
          <p:cNvPr id="1053" name="Freeform: Shape 1052">
            <a:extLst>
              <a:ext uri="{FF2B5EF4-FFF2-40B4-BE49-F238E27FC236}">
                <a16:creationId xmlns:a16="http://schemas.microsoft.com/office/drawing/2014/main" id="{C0AC0A90-A47D-4277-9B34-2BBCAA6F9515}"/>
              </a:ext>
            </a:extLst>
          </p:cNvPr>
          <p:cNvSpPr/>
          <p:nvPr/>
        </p:nvSpPr>
        <p:spPr bwMode="auto">
          <a:xfrm>
            <a:off x="1814513" y="3014663"/>
            <a:ext cx="1862137" cy="1781175"/>
          </a:xfrm>
          <a:custGeom>
            <a:avLst/>
            <a:gdLst>
              <a:gd name="connsiteX0" fmla="*/ 1862137 w 1862137"/>
              <a:gd name="connsiteY0" fmla="*/ 1781175 h 1781175"/>
              <a:gd name="connsiteX1" fmla="*/ 1238250 w 1862137"/>
              <a:gd name="connsiteY1" fmla="*/ 1562100 h 1781175"/>
              <a:gd name="connsiteX2" fmla="*/ 604837 w 1862137"/>
              <a:gd name="connsiteY2" fmla="*/ 0 h 1781175"/>
              <a:gd name="connsiteX3" fmla="*/ 0 w 1862137"/>
              <a:gd name="connsiteY3" fmla="*/ 66675 h 1781175"/>
            </a:gdLst>
            <a:ahLst/>
            <a:cxnLst>
              <a:cxn ang="0">
                <a:pos x="connsiteX0" y="connsiteY0"/>
              </a:cxn>
              <a:cxn ang="0">
                <a:pos x="connsiteX1" y="connsiteY1"/>
              </a:cxn>
              <a:cxn ang="0">
                <a:pos x="connsiteX2" y="connsiteY2"/>
              </a:cxn>
              <a:cxn ang="0">
                <a:pos x="connsiteX3" y="connsiteY3"/>
              </a:cxn>
            </a:cxnLst>
            <a:rect l="l" t="t" r="r" b="b"/>
            <a:pathLst>
              <a:path w="1862137" h="1781175">
                <a:moveTo>
                  <a:pt x="1862137" y="1781175"/>
                </a:moveTo>
                <a:lnTo>
                  <a:pt x="1238250" y="1562100"/>
                </a:lnTo>
                <a:lnTo>
                  <a:pt x="604837" y="0"/>
                </a:lnTo>
                <a:lnTo>
                  <a:pt x="0" y="66675"/>
                </a:lnTo>
              </a:path>
            </a:pathLst>
          </a:custGeom>
          <a:noFill/>
          <a:ln w="19050">
            <a:solidFill>
              <a:schemeClr val="bg2"/>
            </a:solidFill>
            <a:miter lim="800000"/>
            <a:headEnd/>
            <a:tailEnd/>
          </a:ln>
        </p:spPr>
        <p:txBody>
          <a:bodyPr rtlCol="0" anchor="ctr"/>
          <a:lstStyle/>
          <a:p>
            <a:pPr algn="ctr"/>
            <a:endParaRPr lang="en-US" dirty="0"/>
          </a:p>
        </p:txBody>
      </p:sp>
      <p:sp>
        <p:nvSpPr>
          <p:cNvPr id="1052" name="Freeform: Shape 1051">
            <a:extLst>
              <a:ext uri="{FF2B5EF4-FFF2-40B4-BE49-F238E27FC236}">
                <a16:creationId xmlns:a16="http://schemas.microsoft.com/office/drawing/2014/main" id="{698664CE-5AEF-4287-8A62-92BB47065360}"/>
              </a:ext>
            </a:extLst>
          </p:cNvPr>
          <p:cNvSpPr/>
          <p:nvPr/>
        </p:nvSpPr>
        <p:spPr bwMode="auto">
          <a:xfrm>
            <a:off x="1809750" y="2919413"/>
            <a:ext cx="3714750" cy="2200275"/>
          </a:xfrm>
          <a:custGeom>
            <a:avLst/>
            <a:gdLst>
              <a:gd name="connsiteX0" fmla="*/ 3714750 w 3714750"/>
              <a:gd name="connsiteY0" fmla="*/ 2200275 h 2200275"/>
              <a:gd name="connsiteX1" fmla="*/ 3714750 w 3714750"/>
              <a:gd name="connsiteY1" fmla="*/ 2200275 h 2200275"/>
              <a:gd name="connsiteX2" fmla="*/ 3662363 w 3714750"/>
              <a:gd name="connsiteY2" fmla="*/ 2171700 h 2200275"/>
              <a:gd name="connsiteX3" fmla="*/ 3119438 w 3714750"/>
              <a:gd name="connsiteY3" fmla="*/ 1881187 h 2200275"/>
              <a:gd name="connsiteX4" fmla="*/ 2505075 w 3714750"/>
              <a:gd name="connsiteY4" fmla="*/ 2195512 h 2200275"/>
              <a:gd name="connsiteX5" fmla="*/ 1852613 w 3714750"/>
              <a:gd name="connsiteY5" fmla="*/ 1876425 h 2200275"/>
              <a:gd name="connsiteX6" fmla="*/ 1243013 w 3714750"/>
              <a:gd name="connsiteY6" fmla="*/ 1728787 h 2200275"/>
              <a:gd name="connsiteX7" fmla="*/ 623888 w 3714750"/>
              <a:gd name="connsiteY7" fmla="*/ 0 h 2200275"/>
              <a:gd name="connsiteX8" fmla="*/ 0 w 3714750"/>
              <a:gd name="connsiteY8" fmla="*/ 109537 h 2200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14750" h="2200275">
                <a:moveTo>
                  <a:pt x="3714750" y="2200275"/>
                </a:moveTo>
                <a:lnTo>
                  <a:pt x="3714750" y="2200275"/>
                </a:lnTo>
                <a:lnTo>
                  <a:pt x="3662363" y="2171700"/>
                </a:lnTo>
                <a:lnTo>
                  <a:pt x="3119438" y="1881187"/>
                </a:lnTo>
                <a:lnTo>
                  <a:pt x="2505075" y="2195512"/>
                </a:lnTo>
                <a:lnTo>
                  <a:pt x="1852613" y="1876425"/>
                </a:lnTo>
                <a:lnTo>
                  <a:pt x="1243013" y="1728787"/>
                </a:lnTo>
                <a:lnTo>
                  <a:pt x="623888" y="0"/>
                </a:lnTo>
                <a:lnTo>
                  <a:pt x="0" y="109537"/>
                </a:lnTo>
              </a:path>
            </a:pathLst>
          </a:custGeom>
          <a:noFill/>
          <a:ln w="19050">
            <a:solidFill>
              <a:schemeClr val="accent2"/>
            </a:solidFill>
            <a:miter lim="800000"/>
            <a:headEnd/>
            <a:tailEnd/>
          </a:ln>
        </p:spPr>
        <p:txBody>
          <a:bodyPr rtlCol="0" anchor="ctr"/>
          <a:lstStyle/>
          <a:p>
            <a:pPr algn="ctr"/>
            <a:endParaRPr lang="en-US" dirty="0"/>
          </a:p>
        </p:txBody>
      </p:sp>
      <p:sp>
        <p:nvSpPr>
          <p:cNvPr id="1051" name="Freeform: Shape 1050">
            <a:extLst>
              <a:ext uri="{FF2B5EF4-FFF2-40B4-BE49-F238E27FC236}">
                <a16:creationId xmlns:a16="http://schemas.microsoft.com/office/drawing/2014/main" id="{43A3BB00-670A-410F-BADE-0CE7D12CBDDC}"/>
              </a:ext>
            </a:extLst>
          </p:cNvPr>
          <p:cNvSpPr/>
          <p:nvPr/>
        </p:nvSpPr>
        <p:spPr bwMode="auto">
          <a:xfrm>
            <a:off x="1814513" y="3414713"/>
            <a:ext cx="1866900" cy="1709737"/>
          </a:xfrm>
          <a:custGeom>
            <a:avLst/>
            <a:gdLst>
              <a:gd name="connsiteX0" fmla="*/ 0 w 1866900"/>
              <a:gd name="connsiteY0" fmla="*/ 0 h 1709737"/>
              <a:gd name="connsiteX1" fmla="*/ 619125 w 1866900"/>
              <a:gd name="connsiteY1" fmla="*/ 28575 h 1709737"/>
              <a:gd name="connsiteX2" fmla="*/ 1238250 w 1866900"/>
              <a:gd name="connsiteY2" fmla="*/ 1395412 h 1709737"/>
              <a:gd name="connsiteX3" fmla="*/ 1866900 w 1866900"/>
              <a:gd name="connsiteY3" fmla="*/ 1709737 h 1709737"/>
            </a:gdLst>
            <a:ahLst/>
            <a:cxnLst>
              <a:cxn ang="0">
                <a:pos x="connsiteX0" y="connsiteY0"/>
              </a:cxn>
              <a:cxn ang="0">
                <a:pos x="connsiteX1" y="connsiteY1"/>
              </a:cxn>
              <a:cxn ang="0">
                <a:pos x="connsiteX2" y="connsiteY2"/>
              </a:cxn>
              <a:cxn ang="0">
                <a:pos x="connsiteX3" y="connsiteY3"/>
              </a:cxn>
            </a:cxnLst>
            <a:rect l="l" t="t" r="r" b="b"/>
            <a:pathLst>
              <a:path w="1866900" h="1709737">
                <a:moveTo>
                  <a:pt x="0" y="0"/>
                </a:moveTo>
                <a:lnTo>
                  <a:pt x="619125" y="28575"/>
                </a:lnTo>
                <a:lnTo>
                  <a:pt x="1238250" y="1395412"/>
                </a:lnTo>
                <a:lnTo>
                  <a:pt x="1866900" y="1709737"/>
                </a:lnTo>
              </a:path>
            </a:pathLst>
          </a:custGeom>
          <a:noFill/>
          <a:ln w="19050">
            <a:solidFill>
              <a:schemeClr val="accent6">
                <a:lumMod val="40000"/>
                <a:lumOff val="60000"/>
              </a:schemeClr>
            </a:solidFill>
            <a:miter lim="800000"/>
            <a:headEnd/>
            <a:tailEnd/>
          </a:ln>
        </p:spPr>
        <p:txBody>
          <a:bodyPr rtlCol="0" anchor="ctr"/>
          <a:lstStyle/>
          <a:p>
            <a:pPr algn="ctr"/>
            <a:endParaRPr lang="en-US" dirty="0"/>
          </a:p>
        </p:txBody>
      </p:sp>
      <p:sp>
        <p:nvSpPr>
          <p:cNvPr id="1047" name="Freeform: Shape 1046">
            <a:extLst>
              <a:ext uri="{FF2B5EF4-FFF2-40B4-BE49-F238E27FC236}">
                <a16:creationId xmlns:a16="http://schemas.microsoft.com/office/drawing/2014/main" id="{62F15970-1659-4DBB-B09D-9DD0AE1465E6}"/>
              </a:ext>
            </a:extLst>
          </p:cNvPr>
          <p:cNvSpPr/>
          <p:nvPr/>
        </p:nvSpPr>
        <p:spPr bwMode="auto">
          <a:xfrm>
            <a:off x="1819275" y="3381375"/>
            <a:ext cx="1852613" cy="1738313"/>
          </a:xfrm>
          <a:custGeom>
            <a:avLst/>
            <a:gdLst>
              <a:gd name="connsiteX0" fmla="*/ 0 w 1852613"/>
              <a:gd name="connsiteY0" fmla="*/ 9525 h 1738313"/>
              <a:gd name="connsiteX1" fmla="*/ 604838 w 1852613"/>
              <a:gd name="connsiteY1" fmla="*/ 0 h 1738313"/>
              <a:gd name="connsiteX2" fmla="*/ 1166813 w 1852613"/>
              <a:gd name="connsiteY2" fmla="*/ 1266825 h 1738313"/>
              <a:gd name="connsiteX3" fmla="*/ 1247775 w 1852613"/>
              <a:gd name="connsiteY3" fmla="*/ 1433513 h 1738313"/>
              <a:gd name="connsiteX4" fmla="*/ 1852613 w 1852613"/>
              <a:gd name="connsiteY4" fmla="*/ 1738313 h 1738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2613" h="1738313">
                <a:moveTo>
                  <a:pt x="0" y="9525"/>
                </a:moveTo>
                <a:lnTo>
                  <a:pt x="604838" y="0"/>
                </a:lnTo>
                <a:lnTo>
                  <a:pt x="1166813" y="1266825"/>
                </a:lnTo>
                <a:lnTo>
                  <a:pt x="1247775" y="1433513"/>
                </a:lnTo>
                <a:lnTo>
                  <a:pt x="1852613" y="1738313"/>
                </a:lnTo>
              </a:path>
            </a:pathLst>
          </a:custGeom>
          <a:noFill/>
          <a:ln w="19050">
            <a:solidFill>
              <a:schemeClr val="accent3"/>
            </a:solidFill>
            <a:miter lim="800000"/>
            <a:headEnd/>
            <a:tailEnd/>
          </a:ln>
        </p:spPr>
        <p:txBody>
          <a:bodyPr rtlCol="0" anchor="ctr"/>
          <a:lstStyle/>
          <a:p>
            <a:pPr algn="ctr"/>
            <a:endParaRPr lang="en-US" dirty="0"/>
          </a:p>
        </p:txBody>
      </p:sp>
      <p:sp>
        <p:nvSpPr>
          <p:cNvPr id="1049" name="Freeform: Shape 1048">
            <a:extLst>
              <a:ext uri="{FF2B5EF4-FFF2-40B4-BE49-F238E27FC236}">
                <a16:creationId xmlns:a16="http://schemas.microsoft.com/office/drawing/2014/main" id="{55132A39-3C82-4D27-9708-CBF3A1594293}"/>
              </a:ext>
            </a:extLst>
          </p:cNvPr>
          <p:cNvSpPr/>
          <p:nvPr/>
        </p:nvSpPr>
        <p:spPr bwMode="auto">
          <a:xfrm>
            <a:off x="1814513" y="3395663"/>
            <a:ext cx="1243012" cy="1719262"/>
          </a:xfrm>
          <a:custGeom>
            <a:avLst/>
            <a:gdLst>
              <a:gd name="connsiteX0" fmla="*/ 0 w 1243012"/>
              <a:gd name="connsiteY0" fmla="*/ 0 h 1719262"/>
              <a:gd name="connsiteX1" fmla="*/ 609600 w 1243012"/>
              <a:gd name="connsiteY1" fmla="*/ 61912 h 1719262"/>
              <a:gd name="connsiteX2" fmla="*/ 833437 w 1243012"/>
              <a:gd name="connsiteY2" fmla="*/ 633412 h 1719262"/>
              <a:gd name="connsiteX3" fmla="*/ 1243012 w 1243012"/>
              <a:gd name="connsiteY3" fmla="*/ 1719262 h 1719262"/>
            </a:gdLst>
            <a:ahLst/>
            <a:cxnLst>
              <a:cxn ang="0">
                <a:pos x="connsiteX0" y="connsiteY0"/>
              </a:cxn>
              <a:cxn ang="0">
                <a:pos x="connsiteX1" y="connsiteY1"/>
              </a:cxn>
              <a:cxn ang="0">
                <a:pos x="connsiteX2" y="connsiteY2"/>
              </a:cxn>
              <a:cxn ang="0">
                <a:pos x="connsiteX3" y="connsiteY3"/>
              </a:cxn>
            </a:cxnLst>
            <a:rect l="l" t="t" r="r" b="b"/>
            <a:pathLst>
              <a:path w="1243012" h="1719262">
                <a:moveTo>
                  <a:pt x="0" y="0"/>
                </a:moveTo>
                <a:lnTo>
                  <a:pt x="609600" y="61912"/>
                </a:lnTo>
                <a:lnTo>
                  <a:pt x="833437" y="633412"/>
                </a:lnTo>
                <a:lnTo>
                  <a:pt x="1243012" y="1719262"/>
                </a:lnTo>
              </a:path>
            </a:pathLst>
          </a:custGeom>
          <a:noFill/>
          <a:ln w="19050">
            <a:solidFill>
              <a:schemeClr val="accent5"/>
            </a:solidFill>
            <a:miter lim="800000"/>
            <a:headEnd/>
            <a:tailEnd/>
          </a:ln>
        </p:spPr>
        <p:txBody>
          <a:bodyPr rtlCol="0" anchor="ctr"/>
          <a:lstStyle/>
          <a:p>
            <a:pPr algn="ctr"/>
            <a:endParaRPr lang="en-US" dirty="0"/>
          </a:p>
        </p:txBody>
      </p:sp>
      <p:sp>
        <p:nvSpPr>
          <p:cNvPr id="2" name="Title 1">
            <a:extLst>
              <a:ext uri="{FF2B5EF4-FFF2-40B4-BE49-F238E27FC236}">
                <a16:creationId xmlns:a16="http://schemas.microsoft.com/office/drawing/2014/main" id="{D3B12D15-2470-2244-9B24-95A444920EC6}"/>
              </a:ext>
            </a:extLst>
          </p:cNvPr>
          <p:cNvSpPr>
            <a:spLocks noGrp="1"/>
          </p:cNvSpPr>
          <p:nvPr>
            <p:ph type="title"/>
          </p:nvPr>
        </p:nvSpPr>
        <p:spPr>
          <a:xfrm>
            <a:off x="609759" y="238127"/>
            <a:ext cx="11148854" cy="1103313"/>
          </a:xfrm>
        </p:spPr>
        <p:txBody>
          <a:bodyPr/>
          <a:lstStyle/>
          <a:p>
            <a:r>
              <a:rPr lang="en-US" dirty="0"/>
              <a:t>HCV Treatment With LDV/SOF During Pregnancy: Results</a:t>
            </a:r>
          </a:p>
        </p:txBody>
      </p:sp>
      <p:sp>
        <p:nvSpPr>
          <p:cNvPr id="3" name="Content Placeholder 2">
            <a:extLst>
              <a:ext uri="{FF2B5EF4-FFF2-40B4-BE49-F238E27FC236}">
                <a16:creationId xmlns:a16="http://schemas.microsoft.com/office/drawing/2014/main" id="{29FB8A53-BA8C-9442-8914-64E621FB4F00}"/>
              </a:ext>
            </a:extLst>
          </p:cNvPr>
          <p:cNvSpPr>
            <a:spLocks noGrp="1"/>
          </p:cNvSpPr>
          <p:nvPr>
            <p:ph idx="1"/>
          </p:nvPr>
        </p:nvSpPr>
        <p:spPr/>
        <p:txBody>
          <a:bodyPr/>
          <a:lstStyle/>
          <a:p>
            <a:r>
              <a:rPr lang="en-US" dirty="0"/>
              <a:t>9 women (100%) who completed SVR12 assessment achieved cure</a:t>
            </a:r>
          </a:p>
        </p:txBody>
      </p:sp>
      <p:grpSp>
        <p:nvGrpSpPr>
          <p:cNvPr id="11" name="Group 10">
            <a:extLst>
              <a:ext uri="{FF2B5EF4-FFF2-40B4-BE49-F238E27FC236}">
                <a16:creationId xmlns:a16="http://schemas.microsoft.com/office/drawing/2014/main" id="{7676D713-9EA1-4F26-8BFD-228A8231C55B}"/>
              </a:ext>
            </a:extLst>
          </p:cNvPr>
          <p:cNvGrpSpPr>
            <a:grpSpLocks/>
          </p:cNvGrpSpPr>
          <p:nvPr/>
        </p:nvGrpSpPr>
        <p:grpSpPr bwMode="auto">
          <a:xfrm>
            <a:off x="9389569" y="6216652"/>
            <a:ext cx="2488502" cy="447822"/>
            <a:chOff x="9527309" y="3551529"/>
            <a:chExt cx="2488502" cy="448324"/>
          </a:xfrm>
        </p:grpSpPr>
        <p:pic>
          <p:nvPicPr>
            <p:cNvPr id="12" name="Picture 11">
              <a:extLst>
                <a:ext uri="{FF2B5EF4-FFF2-40B4-BE49-F238E27FC236}">
                  <a16:creationId xmlns:a16="http://schemas.microsoft.com/office/drawing/2014/main" id="{8FDFF28C-8592-4BB2-804D-3FBE9EDF7F0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3" name="Rectangle 12">
              <a:extLst>
                <a:ext uri="{FF2B5EF4-FFF2-40B4-BE49-F238E27FC236}">
                  <a16:creationId xmlns:a16="http://schemas.microsoft.com/office/drawing/2014/main" id="{114895B5-D585-4449-A607-E72273C5D5C1}"/>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5" name="TextBox 4">
            <a:extLst>
              <a:ext uri="{FF2B5EF4-FFF2-40B4-BE49-F238E27FC236}">
                <a16:creationId xmlns:a16="http://schemas.microsoft.com/office/drawing/2014/main" id="{CE969271-A747-47B5-90EE-76539F77B668}"/>
              </a:ext>
            </a:extLst>
          </p:cNvPr>
          <p:cNvSpPr txBox="1"/>
          <p:nvPr/>
        </p:nvSpPr>
        <p:spPr bwMode="auto">
          <a:xfrm>
            <a:off x="1770434" y="2002762"/>
            <a:ext cx="38910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HCV Viral Response to LDV/SOF</a:t>
            </a:r>
          </a:p>
        </p:txBody>
      </p:sp>
      <p:graphicFrame>
        <p:nvGraphicFramePr>
          <p:cNvPr id="4" name="Group 3">
            <a:extLst>
              <a:ext uri="{FF2B5EF4-FFF2-40B4-BE49-F238E27FC236}">
                <a16:creationId xmlns:a16="http://schemas.microsoft.com/office/drawing/2014/main" id="{4905969D-02F6-4D4F-9D82-95440DBFF246}"/>
              </a:ext>
            </a:extLst>
          </p:cNvPr>
          <p:cNvGraphicFramePr>
            <a:graphicFrameLocks/>
          </p:cNvGraphicFramePr>
          <p:nvPr/>
        </p:nvGraphicFramePr>
        <p:xfrm>
          <a:off x="6100763" y="2069155"/>
          <a:ext cx="5657850" cy="3932096"/>
        </p:xfrm>
        <a:graphic>
          <a:graphicData uri="http://schemas.openxmlformats.org/drawingml/2006/table">
            <a:tbl>
              <a:tblPr/>
              <a:tblGrid>
                <a:gridCol w="3820203">
                  <a:extLst>
                    <a:ext uri="{9D8B030D-6E8A-4147-A177-3AD203B41FA5}">
                      <a16:colId xmlns:a16="http://schemas.microsoft.com/office/drawing/2014/main" val="20000"/>
                    </a:ext>
                  </a:extLst>
                </a:gridCol>
                <a:gridCol w="1837647">
                  <a:extLst>
                    <a:ext uri="{9D8B030D-6E8A-4147-A177-3AD203B41FA5}">
                      <a16:colId xmlns:a16="http://schemas.microsoft.com/office/drawing/2014/main" val="20002"/>
                    </a:ext>
                  </a:extLst>
                </a:gridCol>
              </a:tblGrid>
              <a:tr h="1388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Maternal AEs and Pregnancy Outcomes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Patients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10001"/>
                  </a:ext>
                </a:extLst>
              </a:tr>
              <a:tr h="1388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Maternal AEs related to LDV/SOF,*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388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Maternal AEs related to LDV/SOF grade &gt; 2,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388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D/c of LDV/SOF due to AEs,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1383307"/>
                  </a:ext>
                </a:extLst>
              </a:tr>
              <a:tr h="17626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gestational age at delivery, wks + days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39 + 2 (36 + 6 to 41 + 0)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776472486"/>
                  </a:ext>
                </a:extLst>
              </a:tr>
              <a:tr h="4303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Delivery, n (%)</a:t>
                      </a:r>
                    </a:p>
                    <a:p>
                      <a:pPr marL="285750" marR="0" lvl="0" indent="-168275"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Vaginal </a:t>
                      </a:r>
                    </a:p>
                    <a:p>
                      <a:pPr marL="285750" marR="0" lvl="0" indent="-168275"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Scheduled cesarean section</a:t>
                      </a:r>
                    </a:p>
                    <a:p>
                      <a:pPr marL="285750" marR="0" lvl="0" indent="-168275"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Emergent cesarean section†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26497962"/>
                  </a:ext>
                </a:extLst>
              </a:tr>
              <a:tr h="3331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Apgar scores (range)</a:t>
                      </a:r>
                    </a:p>
                    <a:p>
                      <a:pPr marL="285750" marR="0" lvl="0" indent="-168275" algn="l" defTabSz="914400" rtl="0" eaLnBrk="1" fontAlgn="base" latinLnBrk="0" hangingPunct="1">
                        <a:lnSpc>
                          <a:spcPct val="100000"/>
                        </a:lnSpc>
                        <a:spcBef>
                          <a:spcPct val="0"/>
                        </a:spcBef>
                        <a:spcAft>
                          <a:spcPct val="0"/>
                        </a:spcAft>
                        <a:buClr>
                          <a:schemeClr val="bg1">
                            <a:lumMod val="95000"/>
                            <a:lumOff val="5000"/>
                          </a:schemeClr>
                        </a:buClr>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min</a:t>
                      </a:r>
                    </a:p>
                    <a:p>
                      <a:pPr marL="285750" marR="0" lvl="0" indent="-168275" algn="l" defTabSz="914400" rtl="0" eaLnBrk="1" fontAlgn="base" latinLnBrk="0" hangingPunct="1">
                        <a:lnSpc>
                          <a:spcPct val="100000"/>
                        </a:lnSpc>
                        <a:spcBef>
                          <a:spcPct val="0"/>
                        </a:spcBef>
                        <a:spcAft>
                          <a:spcPct val="0"/>
                        </a:spcAft>
                        <a:buClr>
                          <a:schemeClr val="bg1">
                            <a:lumMod val="95000"/>
                            <a:lumOff val="5000"/>
                          </a:schemeClr>
                        </a:buClr>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min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 (6-9)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350336764"/>
                  </a:ext>
                </a:extLst>
              </a:tr>
              <a:tr h="1388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infant birth weight, kg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3.29 (2.60- 4.16)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65009410"/>
                  </a:ext>
                </a:extLst>
              </a:tr>
              <a:tr h="1388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infant hospital stay duration, days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(2-12)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103194339"/>
                  </a:ext>
                </a:extLst>
              </a:tr>
              <a:tr h="1388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Detectable HCV RNA in cord blood,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18994978"/>
                  </a:ext>
                </a:extLst>
              </a:tr>
              <a:tr h="1388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Admission to neonatal intensive care unit</a:t>
                      </a:r>
                      <a:r>
                        <a:rPr kumimoji="0" lang="en-US" sz="1200" b="0" i="0" u="none" strike="noStrike" cap="none" normalizeH="0" baseline="30000" dirty="0">
                          <a:ln>
                            <a:noFill/>
                          </a:ln>
                          <a:solidFill>
                            <a:schemeClr val="bg2">
                              <a:lumMod val="10000"/>
                            </a:schemeClr>
                          </a:solidFill>
                          <a:effectLst/>
                          <a:latin typeface="Calibri" panose="020F0502020204030204" pitchFamily="34" charset="0"/>
                        </a:rPr>
                        <a:t>‡</a:t>
                      </a:r>
                      <a:r>
                        <a:rPr kumimoji="0" lang="en-US" sz="1200" b="0" i="0" u="none" strike="noStrike" cap="none" normalizeH="0" baseline="0" dirty="0">
                          <a:ln>
                            <a:noFill/>
                          </a:ln>
                          <a:solidFill>
                            <a:schemeClr val="bg2">
                              <a:lumMod val="10000"/>
                            </a:schemeClr>
                          </a:solidFill>
                          <a:effectLst/>
                          <a:latin typeface="Calibri" panose="020F0502020204030204" pitchFamily="34" charset="0"/>
                        </a:rPr>
                        <a: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3771515834"/>
                  </a:ext>
                </a:extLst>
              </a:tr>
            </a:tbl>
          </a:graphicData>
        </a:graphic>
      </p:graphicFrame>
      <p:sp>
        <p:nvSpPr>
          <p:cNvPr id="6" name="TextBox 5">
            <a:extLst>
              <a:ext uri="{FF2B5EF4-FFF2-40B4-BE49-F238E27FC236}">
                <a16:creationId xmlns:a16="http://schemas.microsoft.com/office/drawing/2014/main" id="{51B8408D-0D96-4E46-9901-77C40B34A7C7}"/>
              </a:ext>
            </a:extLst>
          </p:cNvPr>
          <p:cNvSpPr txBox="1"/>
          <p:nvPr/>
        </p:nvSpPr>
        <p:spPr bwMode="auto">
          <a:xfrm>
            <a:off x="720698" y="5772471"/>
            <a:ext cx="537474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*Grade 1 nausea/vomiting, n = 3; grade 1 diarrhea, n = 1; grade 2 fatigue, n = 1.</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†Due to umbilical cord prolapse.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Shoulder dystocia, n = 1; neonatal opioid withdrawal syndrome, n = 2. </a:t>
            </a:r>
          </a:p>
        </p:txBody>
      </p:sp>
      <p:sp>
        <p:nvSpPr>
          <p:cNvPr id="8" name="Text Box 15">
            <a:extLst>
              <a:ext uri="{FF2B5EF4-FFF2-40B4-BE49-F238E27FC236}">
                <a16:creationId xmlns:a16="http://schemas.microsoft.com/office/drawing/2014/main" id="{10F80C4C-3450-481C-AAE3-714DB116931E}"/>
              </a:ext>
            </a:extLst>
          </p:cNvPr>
          <p:cNvSpPr txBox="1">
            <a:spLocks noChangeArrowheads="1"/>
          </p:cNvSpPr>
          <p:nvPr/>
        </p:nvSpPr>
        <p:spPr bwMode="auto">
          <a:xfrm>
            <a:off x="460386" y="637641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Calibri" panose="020F0502020204030204" pitchFamily="34" charset="0"/>
              </a:rPr>
              <a:t>Chappell. Lancet Microbe. </a:t>
            </a:r>
            <a:r>
              <a:rPr lang="en-US" sz="1200" b="0" dirty="0">
                <a:solidFill>
                  <a:schemeClr val="bg2"/>
                </a:solidFill>
                <a:latin typeface="Calibri" panose="020F0502020204030204" pitchFamily="34" charset="0"/>
                <a:cs typeface="Calibri" panose="020F0502020204030204" pitchFamily="34" charset="0"/>
              </a:rPr>
              <a:t>2020;1:e200.</a:t>
            </a:r>
            <a:endParaRPr lang="en-US" altLang="en-US" sz="1200" b="0" dirty="0">
              <a:solidFill>
                <a:schemeClr val="bg2"/>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49DA3D40-3B0B-4DB9-A060-4254F5562352}"/>
              </a:ext>
            </a:extLst>
          </p:cNvPr>
          <p:cNvSpPr txBox="1"/>
          <p:nvPr/>
        </p:nvSpPr>
        <p:spPr bwMode="auto">
          <a:xfrm rot="16200000">
            <a:off x="-295902" y="3737172"/>
            <a:ext cx="2607011" cy="307777"/>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HCV RNA (copies/mL)</a:t>
            </a:r>
          </a:p>
        </p:txBody>
      </p:sp>
      <p:sp>
        <p:nvSpPr>
          <p:cNvPr id="15" name="TextBox 14">
            <a:extLst>
              <a:ext uri="{FF2B5EF4-FFF2-40B4-BE49-F238E27FC236}">
                <a16:creationId xmlns:a16="http://schemas.microsoft.com/office/drawing/2014/main" id="{2B9038C0-AA41-456A-A10D-78F94AD50CAD}"/>
              </a:ext>
            </a:extLst>
          </p:cNvPr>
          <p:cNvSpPr txBox="1"/>
          <p:nvPr/>
        </p:nvSpPr>
        <p:spPr bwMode="auto">
          <a:xfrm>
            <a:off x="4312034" y="2372380"/>
            <a:ext cx="1754223"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2575" indent="-282575" algn="l">
              <a:lnSpc>
                <a:spcPct val="100000"/>
              </a:lnSpc>
              <a:spcBef>
                <a:spcPct val="50000"/>
              </a:spcBef>
              <a:spcAft>
                <a:spcPct val="0"/>
              </a:spcAft>
              <a:buClrTx/>
              <a:buFontTx/>
              <a:buNone/>
              <a:tabLst>
                <a:tab pos="282575" algn="l"/>
              </a:tabLst>
            </a:pPr>
            <a:r>
              <a:rPr lang="en-US" sz="1400">
                <a:solidFill>
                  <a:schemeClr val="bg1"/>
                </a:solidFill>
                <a:latin typeface="Calibri" panose="020F0502020204030204" pitchFamily="34" charset="0"/>
              </a:rPr>
              <a:t>Participant Number</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3</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4</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5</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6</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7</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9</a:t>
            </a:r>
          </a:p>
        </p:txBody>
      </p:sp>
      <p:cxnSp>
        <p:nvCxnSpPr>
          <p:cNvPr id="18" name="Straight Connector 17">
            <a:extLst>
              <a:ext uri="{FF2B5EF4-FFF2-40B4-BE49-F238E27FC236}">
                <a16:creationId xmlns:a16="http://schemas.microsoft.com/office/drawing/2014/main" id="{C532353B-2BDC-4EAC-95E8-CCEA60E73C7C}"/>
              </a:ext>
            </a:extLst>
          </p:cNvPr>
          <p:cNvCxnSpPr>
            <a:cxnSpLocks/>
          </p:cNvCxnSpPr>
          <p:nvPr/>
        </p:nvCxnSpPr>
        <p:spPr bwMode="auto">
          <a:xfrm>
            <a:off x="4438650" y="2738439"/>
            <a:ext cx="209550" cy="0"/>
          </a:xfrm>
          <a:prstGeom prst="line">
            <a:avLst/>
          </a:prstGeom>
          <a:noFill/>
          <a:ln w="28575" cap="flat" cmpd="sng" algn="ctr">
            <a:solidFill>
              <a:schemeClr val="accent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BFB14D6B-108C-4F54-B30D-0EDF86E82401}"/>
              </a:ext>
            </a:extLst>
          </p:cNvPr>
          <p:cNvCxnSpPr>
            <a:cxnSpLocks/>
          </p:cNvCxnSpPr>
          <p:nvPr/>
        </p:nvCxnSpPr>
        <p:spPr bwMode="auto">
          <a:xfrm>
            <a:off x="4438650" y="2952752"/>
            <a:ext cx="209550" cy="0"/>
          </a:xfrm>
          <a:prstGeom prst="line">
            <a:avLst/>
          </a:prstGeom>
          <a:noFill/>
          <a:ln w="28575" cap="flat" cmpd="sng" algn="ctr">
            <a:solidFill>
              <a:schemeClr val="accent3"/>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9D0E97BE-57D7-4942-8A7D-F2FCDABE68F1}"/>
              </a:ext>
            </a:extLst>
          </p:cNvPr>
          <p:cNvCxnSpPr>
            <a:cxnSpLocks/>
          </p:cNvCxnSpPr>
          <p:nvPr/>
        </p:nvCxnSpPr>
        <p:spPr bwMode="auto">
          <a:xfrm>
            <a:off x="4438650" y="3167065"/>
            <a:ext cx="209550" cy="0"/>
          </a:xfrm>
          <a:prstGeom prst="line">
            <a:avLst/>
          </a:prstGeom>
          <a:noFill/>
          <a:ln w="28575" cap="flat" cmpd="sng" algn="ctr">
            <a:solidFill>
              <a:schemeClr val="accent4"/>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BC3B6AA5-CCE2-4E5E-A782-54B16B924B1A}"/>
              </a:ext>
            </a:extLst>
          </p:cNvPr>
          <p:cNvCxnSpPr>
            <a:cxnSpLocks/>
          </p:cNvCxnSpPr>
          <p:nvPr/>
        </p:nvCxnSpPr>
        <p:spPr bwMode="auto">
          <a:xfrm>
            <a:off x="4438650" y="3381378"/>
            <a:ext cx="209550" cy="0"/>
          </a:xfrm>
          <a:prstGeom prst="line">
            <a:avLst/>
          </a:prstGeom>
          <a:noFill/>
          <a:ln w="28575" cap="flat" cmpd="sng" algn="ctr">
            <a:solidFill>
              <a:schemeClr val="accent5"/>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BDCC3D4C-5E0C-45AC-BD6A-C148B415F0E4}"/>
              </a:ext>
            </a:extLst>
          </p:cNvPr>
          <p:cNvCxnSpPr>
            <a:cxnSpLocks/>
          </p:cNvCxnSpPr>
          <p:nvPr/>
        </p:nvCxnSpPr>
        <p:spPr bwMode="auto">
          <a:xfrm>
            <a:off x="4438650" y="3595691"/>
            <a:ext cx="209550" cy="0"/>
          </a:xfrm>
          <a:prstGeom prst="line">
            <a:avLst/>
          </a:prstGeom>
          <a:noFill/>
          <a:ln w="28575" cap="flat" cmpd="sng" algn="ctr">
            <a:solidFill>
              <a:schemeClr val="accent6"/>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FD2C49A1-6EB0-491D-A14F-4964D6F67BEB}"/>
              </a:ext>
            </a:extLst>
          </p:cNvPr>
          <p:cNvCxnSpPr>
            <a:cxnSpLocks/>
          </p:cNvCxnSpPr>
          <p:nvPr/>
        </p:nvCxnSpPr>
        <p:spPr bwMode="auto">
          <a:xfrm>
            <a:off x="4438650" y="3810004"/>
            <a:ext cx="209550" cy="0"/>
          </a:xfrm>
          <a:prstGeom prst="line">
            <a:avLst/>
          </a:prstGeom>
          <a:noFill/>
          <a:ln w="28575" cap="flat" cmpd="sng" algn="ctr">
            <a:solidFill>
              <a:schemeClr val="tx2"/>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8086553F-5E1E-4288-9E80-F80F001CB454}"/>
              </a:ext>
            </a:extLst>
          </p:cNvPr>
          <p:cNvCxnSpPr>
            <a:cxnSpLocks/>
          </p:cNvCxnSpPr>
          <p:nvPr/>
        </p:nvCxnSpPr>
        <p:spPr bwMode="auto">
          <a:xfrm>
            <a:off x="4438650" y="4024317"/>
            <a:ext cx="209550" cy="0"/>
          </a:xfrm>
          <a:prstGeom prst="line">
            <a:avLst/>
          </a:prstGeom>
          <a:noFill/>
          <a:ln w="28575" cap="flat" cmpd="sng" algn="ctr">
            <a:solidFill>
              <a:schemeClr val="bg2"/>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3B91A496-3070-4782-BC6D-5748AB2ACA52}"/>
              </a:ext>
            </a:extLst>
          </p:cNvPr>
          <p:cNvCxnSpPr>
            <a:cxnSpLocks/>
          </p:cNvCxnSpPr>
          <p:nvPr/>
        </p:nvCxnSpPr>
        <p:spPr bwMode="auto">
          <a:xfrm>
            <a:off x="4438650" y="4238630"/>
            <a:ext cx="209550" cy="0"/>
          </a:xfrm>
          <a:prstGeom prst="line">
            <a:avLst/>
          </a:prstGeom>
          <a:noFill/>
          <a:ln w="28575" cap="flat" cmpd="sng" algn="ctr">
            <a:solidFill>
              <a:schemeClr val="accent2"/>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5D0391DE-CEBD-451A-9491-4F903856C7C3}"/>
              </a:ext>
            </a:extLst>
          </p:cNvPr>
          <p:cNvCxnSpPr>
            <a:cxnSpLocks/>
          </p:cNvCxnSpPr>
          <p:nvPr/>
        </p:nvCxnSpPr>
        <p:spPr bwMode="auto">
          <a:xfrm>
            <a:off x="4438650" y="4452939"/>
            <a:ext cx="209550" cy="0"/>
          </a:xfrm>
          <a:prstGeom prst="line">
            <a:avLst/>
          </a:prstGeom>
          <a:noFill/>
          <a:ln w="28575" cap="flat" cmpd="sng" algn="ctr">
            <a:solidFill>
              <a:schemeClr val="accent6">
                <a:lumMod val="40000"/>
                <a:lumOff val="60000"/>
              </a:schemeClr>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F64ADC67-525D-4022-B7AA-118065CC4F35}"/>
              </a:ext>
            </a:extLst>
          </p:cNvPr>
          <p:cNvCxnSpPr>
            <a:cxnSpLocks/>
          </p:cNvCxnSpPr>
          <p:nvPr/>
        </p:nvCxnSpPr>
        <p:spPr bwMode="auto">
          <a:xfrm>
            <a:off x="1438275" y="5119688"/>
            <a:ext cx="435768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C7422A2A-6DC0-49B3-875B-9FA9FBF90DCD}"/>
              </a:ext>
            </a:extLst>
          </p:cNvPr>
          <p:cNvCxnSpPr>
            <a:cxnSpLocks/>
          </p:cNvCxnSpPr>
          <p:nvPr/>
        </p:nvCxnSpPr>
        <p:spPr bwMode="auto">
          <a:xfrm flipV="1">
            <a:off x="1443038" y="2558977"/>
            <a:ext cx="0" cy="2555948"/>
          </a:xfrm>
          <a:prstGeom prst="line">
            <a:avLst/>
          </a:prstGeom>
          <a:noFill/>
          <a:ln w="28575" cap="flat" cmpd="sng" algn="ctr">
            <a:solidFill>
              <a:schemeClr val="bg1"/>
            </a:solidFill>
            <a:prstDash val="solid"/>
            <a:round/>
            <a:headEnd type="none" w="med" len="med"/>
            <a:tailEnd type="none" w="med" len="med"/>
          </a:ln>
          <a:effectLst/>
        </p:spPr>
      </p:cxnSp>
      <p:cxnSp>
        <p:nvCxnSpPr>
          <p:cNvPr id="1025" name="Straight Connector 1024">
            <a:extLst>
              <a:ext uri="{FF2B5EF4-FFF2-40B4-BE49-F238E27FC236}">
                <a16:creationId xmlns:a16="http://schemas.microsoft.com/office/drawing/2014/main" id="{ECC84578-6EE8-4A3B-981E-09F49F0B4611}"/>
              </a:ext>
            </a:extLst>
          </p:cNvPr>
          <p:cNvCxnSpPr>
            <a:cxnSpLocks/>
          </p:cNvCxnSpPr>
          <p:nvPr/>
        </p:nvCxnSpPr>
        <p:spPr bwMode="auto">
          <a:xfrm flipH="1">
            <a:off x="1381125" y="256850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4F8E216A-28D8-4F35-AC4C-9B74BD735374}"/>
              </a:ext>
            </a:extLst>
          </p:cNvPr>
          <p:cNvCxnSpPr>
            <a:cxnSpLocks/>
          </p:cNvCxnSpPr>
          <p:nvPr/>
        </p:nvCxnSpPr>
        <p:spPr bwMode="auto">
          <a:xfrm flipH="1">
            <a:off x="1381125" y="288740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2AB53FAC-CB82-4094-8093-AE67795018C0}"/>
              </a:ext>
            </a:extLst>
          </p:cNvPr>
          <p:cNvCxnSpPr>
            <a:cxnSpLocks/>
          </p:cNvCxnSpPr>
          <p:nvPr/>
        </p:nvCxnSpPr>
        <p:spPr bwMode="auto">
          <a:xfrm flipH="1">
            <a:off x="1381125" y="352519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67BB4AF3-8F10-4EDC-B0A8-98BF1648134E}"/>
              </a:ext>
            </a:extLst>
          </p:cNvPr>
          <p:cNvCxnSpPr>
            <a:cxnSpLocks/>
          </p:cNvCxnSpPr>
          <p:nvPr/>
        </p:nvCxnSpPr>
        <p:spPr bwMode="auto">
          <a:xfrm flipH="1">
            <a:off x="1381125" y="384409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4B6AF880-09F2-4425-83CA-8F1CBF5CBFA1}"/>
              </a:ext>
            </a:extLst>
          </p:cNvPr>
          <p:cNvCxnSpPr>
            <a:cxnSpLocks/>
          </p:cNvCxnSpPr>
          <p:nvPr/>
        </p:nvCxnSpPr>
        <p:spPr bwMode="auto">
          <a:xfrm flipH="1">
            <a:off x="1381125" y="416299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37482A20-83CB-4548-9E00-C29F8F646500}"/>
              </a:ext>
            </a:extLst>
          </p:cNvPr>
          <p:cNvCxnSpPr>
            <a:cxnSpLocks/>
          </p:cNvCxnSpPr>
          <p:nvPr/>
        </p:nvCxnSpPr>
        <p:spPr bwMode="auto">
          <a:xfrm flipH="1">
            <a:off x="1381125" y="448189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CB0E3833-F5E7-4471-8214-8EDC74231AB6}"/>
              </a:ext>
            </a:extLst>
          </p:cNvPr>
          <p:cNvCxnSpPr>
            <a:cxnSpLocks/>
          </p:cNvCxnSpPr>
          <p:nvPr/>
        </p:nvCxnSpPr>
        <p:spPr bwMode="auto">
          <a:xfrm flipH="1">
            <a:off x="1381125" y="480078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CAE01E0B-314C-4FA8-8A48-10ACEEE167FB}"/>
              </a:ext>
            </a:extLst>
          </p:cNvPr>
          <p:cNvCxnSpPr>
            <a:cxnSpLocks/>
          </p:cNvCxnSpPr>
          <p:nvPr/>
        </p:nvCxnSpPr>
        <p:spPr bwMode="auto">
          <a:xfrm flipH="1">
            <a:off x="1381125" y="511968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27" name="Straight Connector 1026">
            <a:extLst>
              <a:ext uri="{FF2B5EF4-FFF2-40B4-BE49-F238E27FC236}">
                <a16:creationId xmlns:a16="http://schemas.microsoft.com/office/drawing/2014/main" id="{D86DAB15-0E87-45FE-BB2B-972E221FF6B8}"/>
              </a:ext>
            </a:extLst>
          </p:cNvPr>
          <p:cNvCxnSpPr>
            <a:cxnSpLocks/>
          </p:cNvCxnSpPr>
          <p:nvPr/>
        </p:nvCxnSpPr>
        <p:spPr bwMode="auto">
          <a:xfrm>
            <a:off x="1445133" y="511492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418DBF4C-018C-4CE9-8921-F3074E14B712}"/>
              </a:ext>
            </a:extLst>
          </p:cNvPr>
          <p:cNvCxnSpPr>
            <a:cxnSpLocks/>
          </p:cNvCxnSpPr>
          <p:nvPr/>
        </p:nvCxnSpPr>
        <p:spPr bwMode="auto">
          <a:xfrm>
            <a:off x="2184381" y="511492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39415464-DDE4-41D2-90BC-7F8907871CAD}"/>
              </a:ext>
            </a:extLst>
          </p:cNvPr>
          <p:cNvCxnSpPr>
            <a:cxnSpLocks/>
          </p:cNvCxnSpPr>
          <p:nvPr/>
        </p:nvCxnSpPr>
        <p:spPr bwMode="auto">
          <a:xfrm>
            <a:off x="2909342" y="511492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EADC3FA4-95B4-41BC-AE8C-D65FFB63E7B4}"/>
              </a:ext>
            </a:extLst>
          </p:cNvPr>
          <p:cNvCxnSpPr>
            <a:cxnSpLocks/>
          </p:cNvCxnSpPr>
          <p:nvPr/>
        </p:nvCxnSpPr>
        <p:spPr bwMode="auto">
          <a:xfrm>
            <a:off x="3558104" y="511492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AF648AFE-F721-4E1E-925C-F81B7DF9833D}"/>
              </a:ext>
            </a:extLst>
          </p:cNvPr>
          <p:cNvCxnSpPr>
            <a:cxnSpLocks/>
          </p:cNvCxnSpPr>
          <p:nvPr/>
        </p:nvCxnSpPr>
        <p:spPr bwMode="auto">
          <a:xfrm>
            <a:off x="4106852" y="511492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DDB12E1E-8D31-480D-81BA-18FF160D4CBB}"/>
              </a:ext>
            </a:extLst>
          </p:cNvPr>
          <p:cNvCxnSpPr>
            <a:cxnSpLocks/>
          </p:cNvCxnSpPr>
          <p:nvPr/>
        </p:nvCxnSpPr>
        <p:spPr bwMode="auto">
          <a:xfrm>
            <a:off x="4688938" y="511492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79A08558-293E-49B5-B1E9-69E7F0E59900}"/>
              </a:ext>
            </a:extLst>
          </p:cNvPr>
          <p:cNvCxnSpPr>
            <a:cxnSpLocks/>
          </p:cNvCxnSpPr>
          <p:nvPr/>
        </p:nvCxnSpPr>
        <p:spPr bwMode="auto">
          <a:xfrm>
            <a:off x="5271024" y="511492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FE020506-4ACD-44CA-A159-3E95FEA52AB3}"/>
              </a:ext>
            </a:extLst>
          </p:cNvPr>
          <p:cNvCxnSpPr>
            <a:cxnSpLocks/>
          </p:cNvCxnSpPr>
          <p:nvPr/>
        </p:nvCxnSpPr>
        <p:spPr bwMode="auto">
          <a:xfrm>
            <a:off x="5786437" y="511492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84670D23-88CA-4843-A127-7F6504C9DF79}"/>
              </a:ext>
            </a:extLst>
          </p:cNvPr>
          <p:cNvCxnSpPr>
            <a:cxnSpLocks/>
          </p:cNvCxnSpPr>
          <p:nvPr/>
        </p:nvCxnSpPr>
        <p:spPr bwMode="auto">
          <a:xfrm flipH="1">
            <a:off x="1381125" y="3206299"/>
            <a:ext cx="64008" cy="0"/>
          </a:xfrm>
          <a:prstGeom prst="line">
            <a:avLst/>
          </a:prstGeom>
          <a:noFill/>
          <a:ln w="28575" cap="flat" cmpd="sng" algn="ctr">
            <a:solidFill>
              <a:schemeClr val="bg1"/>
            </a:solidFill>
            <a:prstDash val="solid"/>
            <a:round/>
            <a:headEnd type="none" w="med" len="med"/>
            <a:tailEnd type="none" w="med" len="med"/>
          </a:ln>
          <a:effectLst/>
        </p:spPr>
      </p:cxnSp>
      <p:sp>
        <p:nvSpPr>
          <p:cNvPr id="1029" name="TextBox 1028">
            <a:extLst>
              <a:ext uri="{FF2B5EF4-FFF2-40B4-BE49-F238E27FC236}">
                <a16:creationId xmlns:a16="http://schemas.microsoft.com/office/drawing/2014/main" id="{48ACB9E2-33C5-4962-A0D6-47B776A6D421}"/>
              </a:ext>
            </a:extLst>
          </p:cNvPr>
          <p:cNvSpPr txBox="1"/>
          <p:nvPr/>
        </p:nvSpPr>
        <p:spPr bwMode="auto">
          <a:xfrm>
            <a:off x="930380" y="2371930"/>
            <a:ext cx="514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1030" name="TextBox 1029">
            <a:extLst>
              <a:ext uri="{FF2B5EF4-FFF2-40B4-BE49-F238E27FC236}">
                <a16:creationId xmlns:a16="http://schemas.microsoft.com/office/drawing/2014/main" id="{2A18D559-4E6F-4310-8FFD-E00E1ABAFCA6}"/>
              </a:ext>
            </a:extLst>
          </p:cNvPr>
          <p:cNvSpPr txBox="1"/>
          <p:nvPr/>
        </p:nvSpPr>
        <p:spPr bwMode="auto">
          <a:xfrm>
            <a:off x="930380" y="2691170"/>
            <a:ext cx="514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7</a:t>
            </a:r>
          </a:p>
        </p:txBody>
      </p:sp>
      <p:sp>
        <p:nvSpPr>
          <p:cNvPr id="1031" name="TextBox 1030">
            <a:extLst>
              <a:ext uri="{FF2B5EF4-FFF2-40B4-BE49-F238E27FC236}">
                <a16:creationId xmlns:a16="http://schemas.microsoft.com/office/drawing/2014/main" id="{686C5C07-26BE-4562-AFF8-9028E1729ECB}"/>
              </a:ext>
            </a:extLst>
          </p:cNvPr>
          <p:cNvSpPr txBox="1"/>
          <p:nvPr/>
        </p:nvSpPr>
        <p:spPr bwMode="auto">
          <a:xfrm>
            <a:off x="930380" y="3010410"/>
            <a:ext cx="514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032" name="TextBox 1031">
            <a:extLst>
              <a:ext uri="{FF2B5EF4-FFF2-40B4-BE49-F238E27FC236}">
                <a16:creationId xmlns:a16="http://schemas.microsoft.com/office/drawing/2014/main" id="{13C92FF8-716B-4CFB-99F7-617A800660F6}"/>
              </a:ext>
            </a:extLst>
          </p:cNvPr>
          <p:cNvSpPr txBox="1"/>
          <p:nvPr/>
        </p:nvSpPr>
        <p:spPr bwMode="auto">
          <a:xfrm>
            <a:off x="930380" y="3329650"/>
            <a:ext cx="514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1033" name="TextBox 1032">
            <a:extLst>
              <a:ext uri="{FF2B5EF4-FFF2-40B4-BE49-F238E27FC236}">
                <a16:creationId xmlns:a16="http://schemas.microsoft.com/office/drawing/2014/main" id="{D3828336-317D-4339-ACDB-DFA305F99A3E}"/>
              </a:ext>
            </a:extLst>
          </p:cNvPr>
          <p:cNvSpPr txBox="1"/>
          <p:nvPr/>
        </p:nvSpPr>
        <p:spPr bwMode="auto">
          <a:xfrm>
            <a:off x="930380" y="3648890"/>
            <a:ext cx="514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1034" name="TextBox 1033">
            <a:extLst>
              <a:ext uri="{FF2B5EF4-FFF2-40B4-BE49-F238E27FC236}">
                <a16:creationId xmlns:a16="http://schemas.microsoft.com/office/drawing/2014/main" id="{D28E2B79-1FED-4FB1-A760-7645E9EF85A3}"/>
              </a:ext>
            </a:extLst>
          </p:cNvPr>
          <p:cNvSpPr txBox="1"/>
          <p:nvPr/>
        </p:nvSpPr>
        <p:spPr bwMode="auto">
          <a:xfrm>
            <a:off x="930380" y="3968130"/>
            <a:ext cx="514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1035" name="TextBox 1034">
            <a:extLst>
              <a:ext uri="{FF2B5EF4-FFF2-40B4-BE49-F238E27FC236}">
                <a16:creationId xmlns:a16="http://schemas.microsoft.com/office/drawing/2014/main" id="{A19BCC26-687C-4DDB-8C0B-6A3F66FB6598}"/>
              </a:ext>
            </a:extLst>
          </p:cNvPr>
          <p:cNvSpPr txBox="1"/>
          <p:nvPr/>
        </p:nvSpPr>
        <p:spPr bwMode="auto">
          <a:xfrm>
            <a:off x="930380" y="4287370"/>
            <a:ext cx="514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1036" name="TextBox 1035">
            <a:extLst>
              <a:ext uri="{FF2B5EF4-FFF2-40B4-BE49-F238E27FC236}">
                <a16:creationId xmlns:a16="http://schemas.microsoft.com/office/drawing/2014/main" id="{3977B1DF-7234-403A-B096-4FD90A3A8B4F}"/>
              </a:ext>
            </a:extLst>
          </p:cNvPr>
          <p:cNvSpPr txBox="1"/>
          <p:nvPr/>
        </p:nvSpPr>
        <p:spPr bwMode="auto">
          <a:xfrm>
            <a:off x="930380" y="4606610"/>
            <a:ext cx="514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1038" name="TextBox 1037">
            <a:extLst>
              <a:ext uri="{FF2B5EF4-FFF2-40B4-BE49-F238E27FC236}">
                <a16:creationId xmlns:a16="http://schemas.microsoft.com/office/drawing/2014/main" id="{0370126E-E4C1-42A6-8A89-CECCCB152A7A}"/>
              </a:ext>
            </a:extLst>
          </p:cNvPr>
          <p:cNvSpPr txBox="1"/>
          <p:nvPr/>
        </p:nvSpPr>
        <p:spPr bwMode="auto">
          <a:xfrm>
            <a:off x="930380" y="4925849"/>
            <a:ext cx="514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039" name="TextBox 1038">
            <a:extLst>
              <a:ext uri="{FF2B5EF4-FFF2-40B4-BE49-F238E27FC236}">
                <a16:creationId xmlns:a16="http://schemas.microsoft.com/office/drawing/2014/main" id="{234D45D0-118C-4F49-BA76-C7EF2E6E68C6}"/>
              </a:ext>
            </a:extLst>
          </p:cNvPr>
          <p:cNvSpPr txBox="1"/>
          <p:nvPr/>
        </p:nvSpPr>
        <p:spPr bwMode="auto">
          <a:xfrm>
            <a:off x="-14844" y="5175516"/>
            <a:ext cx="1457882"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200" dirty="0">
                <a:solidFill>
                  <a:schemeClr val="bg1"/>
                </a:solidFill>
                <a:latin typeface="Calibri" panose="020F0502020204030204" pitchFamily="34" charset="0"/>
              </a:rPr>
              <a:t>Visit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HCV viral load, log copies/mL</a:t>
            </a:r>
          </a:p>
        </p:txBody>
      </p:sp>
      <p:sp>
        <p:nvSpPr>
          <p:cNvPr id="1040" name="TextBox 1039">
            <a:extLst>
              <a:ext uri="{FF2B5EF4-FFF2-40B4-BE49-F238E27FC236}">
                <a16:creationId xmlns:a16="http://schemas.microsoft.com/office/drawing/2014/main" id="{1DB7F952-FD17-4A25-8098-43E442EB8BA4}"/>
              </a:ext>
            </a:extLst>
          </p:cNvPr>
          <p:cNvSpPr txBox="1"/>
          <p:nvPr/>
        </p:nvSpPr>
        <p:spPr bwMode="auto">
          <a:xfrm>
            <a:off x="1998930" y="5175516"/>
            <a:ext cx="1128151"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200" dirty="0">
                <a:solidFill>
                  <a:schemeClr val="bg1"/>
                </a:solidFill>
                <a:latin typeface="Calibri" panose="020F0502020204030204" pitchFamily="34" charset="0"/>
              </a:rPr>
              <a:t>Enrollment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5.7 (5.0-6.9)</a:t>
            </a:r>
          </a:p>
        </p:txBody>
      </p:sp>
      <p:sp>
        <p:nvSpPr>
          <p:cNvPr id="1041" name="TextBox 1040">
            <a:extLst>
              <a:ext uri="{FF2B5EF4-FFF2-40B4-BE49-F238E27FC236}">
                <a16:creationId xmlns:a16="http://schemas.microsoft.com/office/drawing/2014/main" id="{719E8468-4432-4429-B81E-3B48853B0CE2}"/>
              </a:ext>
            </a:extLst>
          </p:cNvPr>
          <p:cNvSpPr txBox="1"/>
          <p:nvPr/>
        </p:nvSpPr>
        <p:spPr bwMode="auto">
          <a:xfrm>
            <a:off x="1213914" y="5175516"/>
            <a:ext cx="1128151"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200" dirty="0">
                <a:solidFill>
                  <a:schemeClr val="bg1"/>
                </a:solidFill>
                <a:latin typeface="Calibri" panose="020F0502020204030204" pitchFamily="34" charset="0"/>
              </a:rPr>
              <a:t>Screening</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5.7 (5.2-6.5)</a:t>
            </a:r>
          </a:p>
        </p:txBody>
      </p:sp>
      <p:sp>
        <p:nvSpPr>
          <p:cNvPr id="1042" name="TextBox 1041">
            <a:extLst>
              <a:ext uri="{FF2B5EF4-FFF2-40B4-BE49-F238E27FC236}">
                <a16:creationId xmlns:a16="http://schemas.microsoft.com/office/drawing/2014/main" id="{37CEC3FC-1254-4D06-B218-33BE19E66F8D}"/>
              </a:ext>
            </a:extLst>
          </p:cNvPr>
          <p:cNvSpPr txBox="1"/>
          <p:nvPr/>
        </p:nvSpPr>
        <p:spPr bwMode="auto">
          <a:xfrm>
            <a:off x="2882657" y="5175516"/>
            <a:ext cx="71965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200" dirty="0">
                <a:solidFill>
                  <a:schemeClr val="bg1"/>
                </a:solidFill>
                <a:latin typeface="Calibri" panose="020F0502020204030204" pitchFamily="34" charset="0"/>
              </a:rPr>
              <a:t>PK-1</a:t>
            </a:r>
            <a:br>
              <a:rPr lang="en-US" sz="120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 (0-1.7)</a:t>
            </a:r>
          </a:p>
        </p:txBody>
      </p:sp>
      <p:sp>
        <p:nvSpPr>
          <p:cNvPr id="1043" name="TextBox 1042">
            <a:extLst>
              <a:ext uri="{FF2B5EF4-FFF2-40B4-BE49-F238E27FC236}">
                <a16:creationId xmlns:a16="http://schemas.microsoft.com/office/drawing/2014/main" id="{47FECB78-306E-412E-A99D-D7FB55747596}"/>
              </a:ext>
            </a:extLst>
          </p:cNvPr>
          <p:cNvSpPr txBox="1"/>
          <p:nvPr/>
        </p:nvSpPr>
        <p:spPr bwMode="auto">
          <a:xfrm>
            <a:off x="3457642" y="5175516"/>
            <a:ext cx="71965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200" dirty="0">
                <a:solidFill>
                  <a:schemeClr val="bg1"/>
                </a:solidFill>
                <a:latin typeface="Calibri" panose="020F0502020204030204" pitchFamily="34" charset="0"/>
              </a:rPr>
              <a:t>PK-2</a:t>
            </a:r>
            <a:br>
              <a:rPr lang="en-US" sz="120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 (0-1)</a:t>
            </a:r>
          </a:p>
        </p:txBody>
      </p:sp>
      <p:sp>
        <p:nvSpPr>
          <p:cNvPr id="1044" name="TextBox 1043">
            <a:extLst>
              <a:ext uri="{FF2B5EF4-FFF2-40B4-BE49-F238E27FC236}">
                <a16:creationId xmlns:a16="http://schemas.microsoft.com/office/drawing/2014/main" id="{D1D5CD77-2053-4D91-8D34-5E0CAB0063A6}"/>
              </a:ext>
            </a:extLst>
          </p:cNvPr>
          <p:cNvSpPr txBox="1"/>
          <p:nvPr/>
        </p:nvSpPr>
        <p:spPr bwMode="auto">
          <a:xfrm>
            <a:off x="4032627" y="5175516"/>
            <a:ext cx="71965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200" dirty="0">
                <a:solidFill>
                  <a:schemeClr val="bg1"/>
                </a:solidFill>
                <a:latin typeface="Calibri" panose="020F0502020204030204" pitchFamily="34" charset="0"/>
              </a:rPr>
              <a:t>PK-3</a:t>
            </a:r>
            <a:br>
              <a:rPr lang="en-US" sz="120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 (0-0)</a:t>
            </a:r>
          </a:p>
        </p:txBody>
      </p:sp>
      <p:sp>
        <p:nvSpPr>
          <p:cNvPr id="1045" name="TextBox 1044">
            <a:extLst>
              <a:ext uri="{FF2B5EF4-FFF2-40B4-BE49-F238E27FC236}">
                <a16:creationId xmlns:a16="http://schemas.microsoft.com/office/drawing/2014/main" id="{3A0D83D2-D3DB-44A0-BEBA-16D6788DDC03}"/>
              </a:ext>
            </a:extLst>
          </p:cNvPr>
          <p:cNvSpPr txBox="1"/>
          <p:nvPr/>
        </p:nvSpPr>
        <p:spPr bwMode="auto">
          <a:xfrm>
            <a:off x="4607612" y="5175516"/>
            <a:ext cx="71965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200" dirty="0">
                <a:solidFill>
                  <a:schemeClr val="bg1"/>
                </a:solidFill>
                <a:latin typeface="Calibri" panose="020F0502020204030204" pitchFamily="34" charset="0"/>
              </a:rPr>
              <a:t>Delivery</a:t>
            </a:r>
            <a:br>
              <a:rPr lang="en-US" sz="120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 (0-1)</a:t>
            </a:r>
          </a:p>
        </p:txBody>
      </p:sp>
      <p:sp>
        <p:nvSpPr>
          <p:cNvPr id="1046" name="TextBox 1045">
            <a:extLst>
              <a:ext uri="{FF2B5EF4-FFF2-40B4-BE49-F238E27FC236}">
                <a16:creationId xmlns:a16="http://schemas.microsoft.com/office/drawing/2014/main" id="{74724D03-D666-4514-8409-944350E38639}"/>
              </a:ext>
            </a:extLst>
          </p:cNvPr>
          <p:cNvSpPr txBox="1"/>
          <p:nvPr/>
        </p:nvSpPr>
        <p:spPr bwMode="auto">
          <a:xfrm>
            <a:off x="5182596" y="5175516"/>
            <a:ext cx="71965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200" dirty="0">
                <a:solidFill>
                  <a:schemeClr val="bg1"/>
                </a:solidFill>
                <a:latin typeface="Calibri" panose="020F0502020204030204" pitchFamily="34" charset="0"/>
              </a:rPr>
              <a:t>SVR12</a:t>
            </a:r>
            <a:br>
              <a:rPr lang="en-US" sz="120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 (0-0)</a:t>
            </a:r>
          </a:p>
        </p:txBody>
      </p:sp>
    </p:spTree>
    <p:extLst>
      <p:ext uri="{BB962C8B-B14F-4D97-AF65-F5344CB8AC3E}">
        <p14:creationId xmlns:p14="http://schemas.microsoft.com/office/powerpoint/2010/main" val="16681731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D2629-F525-3B43-B264-436364915D45}"/>
              </a:ext>
            </a:extLst>
          </p:cNvPr>
          <p:cNvSpPr>
            <a:spLocks noGrp="1"/>
          </p:cNvSpPr>
          <p:nvPr>
            <p:ph type="title"/>
          </p:nvPr>
        </p:nvSpPr>
        <p:spPr/>
        <p:txBody>
          <a:bodyPr/>
          <a:lstStyle/>
          <a:p>
            <a:r>
              <a:rPr lang="en-US" dirty="0"/>
              <a:t>Conclusions</a:t>
            </a:r>
          </a:p>
        </p:txBody>
      </p:sp>
      <p:sp>
        <p:nvSpPr>
          <p:cNvPr id="3" name="Content Placeholder 2">
            <a:extLst>
              <a:ext uri="{FF2B5EF4-FFF2-40B4-BE49-F238E27FC236}">
                <a16:creationId xmlns:a16="http://schemas.microsoft.com/office/drawing/2014/main" id="{71854C93-1D18-0649-8BD6-F8555738AA3D}"/>
              </a:ext>
            </a:extLst>
          </p:cNvPr>
          <p:cNvSpPr>
            <a:spLocks noGrp="1"/>
          </p:cNvSpPr>
          <p:nvPr>
            <p:ph idx="1"/>
          </p:nvPr>
        </p:nvSpPr>
        <p:spPr>
          <a:xfrm>
            <a:off x="604675" y="1513046"/>
            <a:ext cx="11373965" cy="4703605"/>
          </a:xfrm>
        </p:spPr>
        <p:txBody>
          <a:bodyPr/>
          <a:lstStyle/>
          <a:p>
            <a:r>
              <a:rPr lang="en-US" sz="2600" dirty="0"/>
              <a:t>HCV among women of childbearing age and during pregnancy is increasing due to opioid epidemic</a:t>
            </a:r>
          </a:p>
          <a:p>
            <a:r>
              <a:rPr lang="en-US" sz="2600" dirty="0"/>
              <a:t>Guidelines have been updated to </a:t>
            </a:r>
            <a:r>
              <a:rPr lang="en-US" sz="2600" b="1" dirty="0">
                <a:solidFill>
                  <a:schemeClr val="accent3"/>
                </a:solidFill>
              </a:rPr>
              <a:t>recommend HCV screening for all pregnant women</a:t>
            </a:r>
          </a:p>
          <a:p>
            <a:r>
              <a:rPr lang="en-US" sz="2600" dirty="0"/>
              <a:t>HCV treatment recommended before pregnancy for women of childbearing age</a:t>
            </a:r>
          </a:p>
          <a:p>
            <a:r>
              <a:rPr lang="en-US" sz="2600" dirty="0"/>
              <a:t>HCV treatment during pregnancy is not currently recommended by guidelines, but can be considered on an individual basis</a:t>
            </a:r>
          </a:p>
          <a:p>
            <a:endParaRPr lang="en-US" sz="2600" dirty="0"/>
          </a:p>
        </p:txBody>
      </p:sp>
      <p:grpSp>
        <p:nvGrpSpPr>
          <p:cNvPr id="6" name="Group 5">
            <a:extLst>
              <a:ext uri="{FF2B5EF4-FFF2-40B4-BE49-F238E27FC236}">
                <a16:creationId xmlns:a16="http://schemas.microsoft.com/office/drawing/2014/main" id="{6CE098BC-5972-46AF-B50D-6CE264331C77}"/>
              </a:ext>
            </a:extLst>
          </p:cNvPr>
          <p:cNvGrpSpPr>
            <a:grpSpLocks/>
          </p:cNvGrpSpPr>
          <p:nvPr/>
        </p:nvGrpSpPr>
        <p:grpSpPr bwMode="auto">
          <a:xfrm>
            <a:off x="9389569" y="6216652"/>
            <a:ext cx="2488502" cy="447822"/>
            <a:chOff x="9527309" y="3551529"/>
            <a:chExt cx="2488502" cy="448324"/>
          </a:xfrm>
        </p:grpSpPr>
        <p:pic>
          <p:nvPicPr>
            <p:cNvPr id="7" name="Picture 6">
              <a:extLst>
                <a:ext uri="{FF2B5EF4-FFF2-40B4-BE49-F238E27FC236}">
                  <a16:creationId xmlns:a16="http://schemas.microsoft.com/office/drawing/2014/main" id="{79AC2537-6686-4BE5-84F3-8418A8CF5B4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7">
              <a:extLst>
                <a:ext uri="{FF2B5EF4-FFF2-40B4-BE49-F238E27FC236}">
                  <a16:creationId xmlns:a16="http://schemas.microsoft.com/office/drawing/2014/main" id="{B0B3D605-B082-48A6-8F70-B08D19CA3ECB}"/>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3"/>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42832128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D2629-F525-3B43-B264-436364915D45}"/>
              </a:ext>
            </a:extLst>
          </p:cNvPr>
          <p:cNvSpPr>
            <a:spLocks noGrp="1"/>
          </p:cNvSpPr>
          <p:nvPr>
            <p:ph type="title"/>
          </p:nvPr>
        </p:nvSpPr>
        <p:spPr/>
        <p:txBody>
          <a:bodyPr/>
          <a:lstStyle/>
          <a:p>
            <a:r>
              <a:rPr lang="en-US" dirty="0"/>
              <a:t>Conclusions</a:t>
            </a:r>
          </a:p>
        </p:txBody>
      </p:sp>
      <p:sp>
        <p:nvSpPr>
          <p:cNvPr id="3" name="Content Placeholder 2">
            <a:extLst>
              <a:ext uri="{FF2B5EF4-FFF2-40B4-BE49-F238E27FC236}">
                <a16:creationId xmlns:a16="http://schemas.microsoft.com/office/drawing/2014/main" id="{71854C93-1D18-0649-8BD6-F8555738AA3D}"/>
              </a:ext>
            </a:extLst>
          </p:cNvPr>
          <p:cNvSpPr>
            <a:spLocks noGrp="1"/>
          </p:cNvSpPr>
          <p:nvPr>
            <p:ph idx="1"/>
          </p:nvPr>
        </p:nvSpPr>
        <p:spPr/>
        <p:txBody>
          <a:bodyPr/>
          <a:lstStyle/>
          <a:p>
            <a:pPr marL="342900" lvl="1" indent="-342900">
              <a:buFont typeface="Wingdings" panose="05000000000000000000" pitchFamily="2" charset="2"/>
              <a:buChar char="§"/>
            </a:pPr>
            <a:r>
              <a:rPr lang="en-US" dirty="0">
                <a:ea typeface="+mn-ea"/>
                <a:cs typeface="+mn-cs"/>
              </a:rPr>
              <a:t>Mother-to-child HCV transmission rates range from ~ 6% to ~ 11% </a:t>
            </a:r>
          </a:p>
          <a:p>
            <a:pPr lvl="1"/>
            <a:r>
              <a:rPr lang="en-US" sz="2400" dirty="0"/>
              <a:t>Coinfection with HIV significantly increases risk of HCV MTCT</a:t>
            </a:r>
          </a:p>
          <a:p>
            <a:r>
              <a:rPr lang="en-US" sz="2600" b="1" dirty="0">
                <a:solidFill>
                  <a:schemeClr val="accent3"/>
                </a:solidFill>
              </a:rPr>
              <a:t>All children of mothers with HCV infection should be tested for HCV antibodies at 18 mos of age and referred to specialty care as needed</a:t>
            </a:r>
          </a:p>
          <a:p>
            <a:r>
              <a:rPr lang="en-US" sz="2600" dirty="0"/>
              <a:t>HCV treatment is currently recommended in children ≥ 3 yrs of age</a:t>
            </a:r>
          </a:p>
          <a:p>
            <a:r>
              <a:rPr lang="en-US" sz="2600" dirty="0"/>
              <a:t>Based on limited animal data, some HCV DAA agents generally safe in pregnancy</a:t>
            </a:r>
          </a:p>
          <a:p>
            <a:pPr lvl="1"/>
            <a:r>
              <a:rPr lang="en-US" dirty="0"/>
              <a:t>Studies underway to determine safety and efficacy of DAA agents on pregnancy</a:t>
            </a:r>
          </a:p>
          <a:p>
            <a:endParaRPr lang="en-US" sz="2600" dirty="0"/>
          </a:p>
          <a:p>
            <a:endParaRPr lang="en-US" sz="2600" dirty="0"/>
          </a:p>
        </p:txBody>
      </p:sp>
      <p:grpSp>
        <p:nvGrpSpPr>
          <p:cNvPr id="4" name="Group 3">
            <a:extLst>
              <a:ext uri="{FF2B5EF4-FFF2-40B4-BE49-F238E27FC236}">
                <a16:creationId xmlns:a16="http://schemas.microsoft.com/office/drawing/2014/main" id="{0AB31999-88B2-420D-8243-4C85207D6B34}"/>
              </a:ext>
            </a:extLst>
          </p:cNvPr>
          <p:cNvGrpSpPr>
            <a:grpSpLocks/>
          </p:cNvGrpSpPr>
          <p:nvPr/>
        </p:nvGrpSpPr>
        <p:grpSpPr bwMode="auto">
          <a:xfrm>
            <a:off x="9389569" y="6216652"/>
            <a:ext cx="2488502" cy="447822"/>
            <a:chOff x="9527309" y="3551529"/>
            <a:chExt cx="2488502" cy="448324"/>
          </a:xfrm>
        </p:grpSpPr>
        <p:pic>
          <p:nvPicPr>
            <p:cNvPr id="5" name="Picture 4">
              <a:extLst>
                <a:ext uri="{FF2B5EF4-FFF2-40B4-BE49-F238E27FC236}">
                  <a16:creationId xmlns:a16="http://schemas.microsoft.com/office/drawing/2014/main" id="{8609AE37-3461-4E49-99CC-5BE804C583F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6" name="Rectangle 5">
              <a:extLst>
                <a:ext uri="{FF2B5EF4-FFF2-40B4-BE49-F238E27FC236}">
                  <a16:creationId xmlns:a16="http://schemas.microsoft.com/office/drawing/2014/main" id="{E0B45002-B8E5-48B7-8DE0-B10EB0481150}"/>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71979153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LongProperties xmlns="http://schemas.microsoft.com/office/2006/metadata/long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41A48F33AC5C514A98526FFEA016D9A3" ma:contentTypeVersion="1" ma:contentTypeDescription="Create a new document." ma:contentTypeScope="" ma:versionID="b2e8c625c870e3feed10020e23d221fc">
  <xsd:schema xmlns:xsd="http://www.w3.org/2001/XMLSchema" xmlns:xs="http://www.w3.org/2001/XMLSchema" xmlns:p="http://schemas.microsoft.com/office/2006/metadata/properties" xmlns:ns2="44fe61e2-57e7-4b9e-ba85-66037b1b4d65" xmlns:ns3="d6fb7591-34cf-4128-8966-c389e21aa8c1" targetNamespace="http://schemas.microsoft.com/office/2006/metadata/properties" ma:root="true" ma:fieldsID="2aeb4ba20ee3a97ef66673f120bc5ded" ns2:_="" ns3:_="">
    <xsd:import namespace="44fe61e2-57e7-4b9e-ba85-66037b1b4d65"/>
    <xsd:import namespace="d6fb7591-34cf-4128-8966-c389e21aa8c1"/>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fe61e2-57e7-4b9e-ba85-66037b1b4d65"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d6fb7591-34cf-4128-8966-c389e21aa8c1"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Text"/>
          <xsd:enumeration value="Graphics"/>
          <xsd:enumeration value="Permissions"/>
          <xsd:enumeration value="Module PDF"/>
          <xsd:enumeration value="Outcomes Question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p:properties xmlns:p="http://schemas.microsoft.com/office/2006/metadata/properties" xmlns:xsi="http://www.w3.org/2001/XMLSchema-instance" xmlns:pc="http://schemas.microsoft.com/office/infopath/2007/PartnerControls">
  <documentManagement>
    <_dlc_DocId xmlns="44fe61e2-57e7-4b9e-ba85-66037b1b4d65">E3WMEMYUK6S7-2083570023-2</_dlc_DocId>
    <_dlc_DocIdUrl xmlns="44fe61e2-57e7-4b9e-ba85-66037b1b4d65">
      <Url>https://intranet.clinicaloptions.com/mews/hepatitis/HEP_2020_HCV_TM_(PRP3671)/Module_-_Clinical_Focus/_layouts/15/DocIdRedir.aspx?ID=E3WMEMYUK6S7-2083570023-2</Url>
      <Description>E3WMEMYUK6S7-2083570023-2</Description>
    </_dlc_DocIdUrl>
    <Document_x0020_Category xmlns="d6fb7591-34cf-4128-8966-c389e21aa8c1">Graphics</Document_x0020_Category>
  </documentManagement>
</p: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8EF40830-C3A8-4288-A88D-965E5A71F79C}">
  <ds:schemaRefs>
    <ds:schemaRef ds:uri="http://schemas.microsoft.com/sharepoint/events"/>
  </ds:schemaRefs>
</ds:datastoreItem>
</file>

<file path=customXml/itemProps4.xml><?xml version="1.0" encoding="utf-8"?>
<ds:datastoreItem xmlns:ds="http://schemas.openxmlformats.org/officeDocument/2006/customXml" ds:itemID="{5B63C7D4-D96E-4317-942D-0976F34D22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fe61e2-57e7-4b9e-ba85-66037b1b4d65"/>
    <ds:schemaRef ds:uri="d6fb7591-34cf-4128-8966-c389e21aa8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5BA55BC3-5A03-47C2-8EC3-D964C3B5E779}">
  <ds:schemaRefs>
    <ds:schemaRef ds:uri="http://www.w3.org/XML/1998/namespace"/>
    <ds:schemaRef ds:uri="http://schemas.openxmlformats.org/package/2006/metadata/core-properties"/>
    <ds:schemaRef ds:uri="http://purl.org/dc/dcmitype/"/>
    <ds:schemaRef ds:uri="http://purl.org/dc/terms/"/>
    <ds:schemaRef ds:uri="44fe61e2-57e7-4b9e-ba85-66037b1b4d65"/>
    <ds:schemaRef ds:uri="http://purl.org/dc/elements/1.1/"/>
    <ds:schemaRef ds:uri="http://schemas.microsoft.com/office/2006/documentManagement/types"/>
    <ds:schemaRef ds:uri="http://schemas.microsoft.com/office/2006/metadata/properties"/>
    <ds:schemaRef ds:uri="http://schemas.microsoft.com/office/infopath/2007/PartnerControls"/>
    <ds:schemaRef ds:uri="d6fb7591-34cf-4128-8966-c389e21aa8c1"/>
  </ds:schemaRefs>
</ds:datastoreItem>
</file>

<file path=docProps/app.xml><?xml version="1.0" encoding="utf-8"?>
<Properties xmlns="http://schemas.openxmlformats.org/officeDocument/2006/extended-properties" xmlns:vt="http://schemas.openxmlformats.org/officeDocument/2006/docPropsVTypes">
  <Template/>
  <TotalTime>14753</TotalTime>
  <Words>4754</Words>
  <Application>Microsoft Office PowerPoint</Application>
  <PresentationFormat>Widescreen</PresentationFormat>
  <Paragraphs>631</Paragraphs>
  <Slides>29</Slides>
  <Notes>27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BlinkMacSystemFont</vt:lpstr>
      <vt:lpstr>Calibri</vt:lpstr>
      <vt:lpstr>Roboto</vt:lpstr>
      <vt:lpstr>Wingdings</vt:lpstr>
      <vt:lpstr>2017_HTAA_Diabetes</vt:lpstr>
      <vt:lpstr>HCV in Women: Updated Guidance on Screening and Management</vt:lpstr>
      <vt:lpstr>Faculty</vt:lpstr>
      <vt:lpstr>Incidence of Acute HCV Is Increasing in the United States</vt:lpstr>
      <vt:lpstr>New HCV Infections in the United States: Emerging Epidemic Among Young People Who Use Heroin</vt:lpstr>
      <vt:lpstr>HCV in Women of Childbearing Age</vt:lpstr>
      <vt:lpstr>Why Might Women Be at Higher HCV Risk?</vt:lpstr>
      <vt:lpstr>HCV in Pregnant Women, 2009-2017</vt:lpstr>
      <vt:lpstr>AASLD/IDSA Guidance: Testing for HCV During Pregnancy</vt:lpstr>
      <vt:lpstr>New HCV Screening Recommendations From the USPSTF</vt:lpstr>
      <vt:lpstr>Further HCV Screening Recommendation Updates:  CDC and ACOG</vt:lpstr>
      <vt:lpstr>Is Universal HCV Screening During Pregnancy  Cost-Effective?</vt:lpstr>
      <vt:lpstr>AASLD: Monitoring of Women With HCV During Pregnancy</vt:lpstr>
      <vt:lpstr>What Is the Effect of HCV Infection on Pregnancy?</vt:lpstr>
      <vt:lpstr>HCV and ICP</vt:lpstr>
      <vt:lpstr>AASLD: Treatment of Women of Childbearing Age</vt:lpstr>
      <vt:lpstr>AASLD Statement: HCV Treatment During Pregnancy</vt:lpstr>
      <vt:lpstr>Why Consider Antiviral Therapy During Pregnancy?</vt:lpstr>
      <vt:lpstr>Risk of MTCT of HCV by Maternal HIV Serostatus</vt:lpstr>
      <vt:lpstr>Can MTCT Be Prevented During and After Pregnancy?</vt:lpstr>
      <vt:lpstr>Recommendations of Society of Maternal and Fetal Medicine Regarding Prevention of MTCT of HCV</vt:lpstr>
      <vt:lpstr>MTCT Most Common Cause of HCV in Children</vt:lpstr>
      <vt:lpstr>AASLD/IDSA: Screening of Children Born to Mothers With HCV Infection</vt:lpstr>
      <vt:lpstr>Are We Actually Testing Children?</vt:lpstr>
      <vt:lpstr>AASLD/IDSA: Treatment in Children and Adolescents With HCV Infection</vt:lpstr>
      <vt:lpstr>Safety of DAAs in Pregnancy</vt:lpstr>
      <vt:lpstr>HCV Treatment With LDV/SOF During Pregnancy</vt:lpstr>
      <vt:lpstr>HCV Treatment With LDV/SOF During Pregnancy: Results</vt:lpstr>
      <vt:lpstr>Conclusions</vt:lpstr>
      <vt:lpstr>Conclusions</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Hepatitis C in Women: Updated Guidance on Screening and Management</dc:title>
  <dc:creator>Preferred User</dc:creator>
  <cp:lastModifiedBy>kellywong.projects@gmail.com</cp:lastModifiedBy>
  <cp:revision>754</cp:revision>
  <cp:lastPrinted>2016-09-26T20:21:49Z</cp:lastPrinted>
  <dcterms:created xsi:type="dcterms:W3CDTF">2005-05-27T15:08:01Z</dcterms:created>
  <dcterms:modified xsi:type="dcterms:W3CDTF">2020-12-13T18:53:09Z</dcterms:modified>
  <cp:category>Slides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2f864345-fe5a-4f1e-995a-6ebb2582ae0e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0x01010041A48F33AC5C514A98526FFEA016D9A3</vt:lpwstr>
  </property>
</Properties>
</file>