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308" r:id="rId8"/>
    <p:sldId id="532" r:id="rId9"/>
    <p:sldId id="1679" r:id="rId10"/>
    <p:sldId id="548" r:id="rId11"/>
    <p:sldId id="549" r:id="rId12"/>
    <p:sldId id="1684" r:id="rId13"/>
    <p:sldId id="1682" r:id="rId14"/>
    <p:sldId id="1683" r:id="rId15"/>
    <p:sldId id="551" r:id="rId16"/>
    <p:sldId id="1681"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16"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Rachael Andrie" initials="RA" lastIdx="12" clrIdx="15">
    <p:extLst>
      <p:ext uri="{19B8F6BF-5375-455C-9EA6-DF929625EA0E}">
        <p15:presenceInfo xmlns:p15="http://schemas.microsoft.com/office/powerpoint/2012/main" userId="S::randrie@clinicaloptions.com::311027c1-cf79-416d-b346-5f38dcd95c11" providerId="AD"/>
      </p:ext>
    </p:extLst>
  </p:cmAuthor>
  <p:cmAuthor id="17" name="Nathan Beach" initials="NB" lastIdx="3" clrIdx="16">
    <p:extLst>
      <p:ext uri="{19B8F6BF-5375-455C-9EA6-DF929625EA0E}">
        <p15:presenceInfo xmlns:p15="http://schemas.microsoft.com/office/powerpoint/2012/main" userId="d1799f50d9fd7357" providerId="Windows Live"/>
      </p:ext>
    </p:extLst>
  </p:cmAuthor>
  <p:cmAuthor id="18" name="Vanessa Carter" initials="VC" lastIdx="10" clrIdx="17">
    <p:extLst>
      <p:ext uri="{19B8F6BF-5375-455C-9EA6-DF929625EA0E}">
        <p15:presenceInfo xmlns:p15="http://schemas.microsoft.com/office/powerpoint/2012/main" userId="S::vcarter@clinicaloptions.com::9ce73b1e-6b1e-4cab-b34f-91637f33dd50" providerId="AD"/>
      </p:ext>
    </p:extLst>
  </p:cmAuthor>
  <p:cmAuthor id="19" name="clinicaloptions\randrie" initials="c" lastIdx="10" clrIdx="18">
    <p:extLst>
      <p:ext uri="{19B8F6BF-5375-455C-9EA6-DF929625EA0E}">
        <p15:presenceInfo xmlns:p15="http://schemas.microsoft.com/office/powerpoint/2012/main" userId="clinicaloptions\randrie" providerId="None"/>
      </p:ext>
    </p:extLst>
  </p:cmAuthor>
  <p:cmAuthor id="20" name="CLINICALOPTIONS\tquill" initials="C" lastIdx="2" clrIdx="19">
    <p:extLst>
      <p:ext uri="{19B8F6BF-5375-455C-9EA6-DF929625EA0E}">
        <p15:presenceInfo xmlns:p15="http://schemas.microsoft.com/office/powerpoint/2012/main" userId="CLINICALOPTIONS\tquill" providerId="None"/>
      </p:ext>
    </p:extLst>
  </p:cmAuthor>
  <p:cmAuthor id="21" name="aboecler@clinicaloptions.com" initials="a" lastIdx="1" clrIdx="20">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0DF"/>
    <a:srgbClr val="FFFFFF"/>
    <a:srgbClr val="359942"/>
    <a:srgbClr val="003479"/>
    <a:srgbClr val="E1471D"/>
    <a:srgbClr val="00823B"/>
    <a:srgbClr val="015873"/>
    <a:srgbClr val="046376"/>
    <a:srgbClr val="013763"/>
    <a:srgbClr val="0334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6E8FDC-4240-4850-AE51-48368C0059C5}" v="726" dt="2023-09-19T19:33:45.50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184"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16"/>
        <p:guide pos="3840"/>
        <p:guide pos="453"/>
        <p:guide pos="7248"/>
      </p:guideLst>
    </p:cSldViewPr>
  </p:slideViewPr>
  <p:notesTextViewPr>
    <p:cViewPr>
      <p:scale>
        <a:sx n="1" d="1"/>
        <a:sy n="1" d="1"/>
      </p:scale>
      <p:origin x="0" y="0"/>
    </p:cViewPr>
  </p:notesTextViewPr>
  <p:sorterViewPr>
    <p:cViewPr>
      <p:scale>
        <a:sx n="100" d="100"/>
        <a:sy n="100" d="100"/>
      </p:scale>
      <p:origin x="0" y="-129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443015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397582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 ORR, objective response rate;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20788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CBR, clinical benefit rate; ctDNA, circulating tumor DNA; DoR, duration of response; NGS, next-generation sequencing; NSCLC, non-small-cell lung cancer; ORR, objective response rate; OS, overall survival; PFS, progression-free survival; SoC, standard of care.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19353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 mets, metastases; PS, performance status.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76073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CBR, clinical benefit rate; </a:t>
            </a:r>
            <a:r>
              <a:rPr lang="en-GB" sz="1200" i="1" dirty="0">
                <a:latin typeface="Arial" panose="020B0604020202020204" pitchFamily="34" charset="0"/>
                <a:cs typeface="Arial" panose="020B0604020202020204" pitchFamily="34" charset="0"/>
              </a:rPr>
              <a:t>ORR, objective response rate; PR, partial response; SD, stable disease; uPR, unconfirmed partial response.</a:t>
            </a:r>
            <a:r>
              <a:rPr lang="en-US" sz="1200" i="1" dirty="0"/>
              <a: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871773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ctDNA, circulating tumor DNA; NE, not evaluable; </a:t>
            </a:r>
            <a:r>
              <a:rPr lang="en-GB" sz="1200" i="1" dirty="0">
                <a:latin typeface="Arial" panose="020B0604020202020204" pitchFamily="34" charset="0"/>
                <a:cs typeface="Arial" panose="020B0604020202020204" pitchFamily="34" charset="0"/>
              </a:rPr>
              <a:t>PD, progressive disease; PR, partial response; SD, stable disease; SoD, sum of diameters; UNK, unknown; uPR, unconfirmed partial response.</a:t>
            </a:r>
            <a:r>
              <a:rPr lang="en-US" sz="1200" i="1" dirty="0"/>
              <a: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495629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PD, progressive disease; PR, partial response; RECIST, Response Evaluation Criteria in Solid Tumors;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975775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45487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ILD, interstitial lung disease; VTE, venous thromboembolism.</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178692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DoR, duration of response; ORR, overall response rate; NSCLC, non-small-cell lung cancer.</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994467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 CHRYSALIS Update: Amivantamab in Expanded Cohort of Patients With Advanced </a:t>
            </a:r>
            <a:br>
              <a:rPr lang="en-US" altLang="en-US" sz="4000" dirty="0"/>
            </a:br>
            <a:r>
              <a:rPr lang="en-US" altLang="en-US" sz="4000" dirty="0"/>
              <a:t>NSCLC and </a:t>
            </a:r>
            <a:r>
              <a:rPr lang="en-US" altLang="en-US" sz="4000" i="1" dirty="0"/>
              <a:t>MET</a:t>
            </a:r>
            <a:r>
              <a:rPr lang="en-US" altLang="en-US" sz="4000" dirty="0"/>
              <a:t> Exon 14 Skipping Mutations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184690"/>
            <a:ext cx="47804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Daiichi Sankyo, Inc; Gilead Sciences Inc.;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9999009"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IASLC WCLC 2023 Conference</a:t>
            </a:r>
            <a:r>
              <a:rPr lang="en-US" sz="1600" i="1" kern="0" dirty="0">
                <a:solidFill>
                  <a:schemeClr val="bg2"/>
                </a:solidFill>
                <a:latin typeface="Calibri"/>
                <a:ea typeface="+mj-ea"/>
                <a:cs typeface="Calibri"/>
              </a:rPr>
              <a:t>, September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19687"/>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839013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CHRYSALIS Expanded </a:t>
            </a:r>
            <a:r>
              <a:rPr lang="en-US" i="1" dirty="0"/>
              <a:t>MET</a:t>
            </a:r>
            <a:r>
              <a:rPr lang="en-US" dirty="0"/>
              <a:t>ex14 Cohort: Background</a:t>
            </a:r>
            <a:endParaRPr lang="en-US" altLang="en-US" dirty="0"/>
          </a:p>
        </p:txBody>
      </p:sp>
      <p:sp>
        <p:nvSpPr>
          <p:cNvPr id="2" name="Content Placeholder 2">
            <a:extLst>
              <a:ext uri="{FF2B5EF4-FFF2-40B4-BE49-F238E27FC236}">
                <a16:creationId xmlns:a16="http://schemas.microsoft.com/office/drawing/2014/main" id="{8BDC04C2-9B98-5174-4855-E10F8B312E56}"/>
              </a:ext>
            </a:extLst>
          </p:cNvPr>
          <p:cNvSpPr>
            <a:spLocks noGrp="1"/>
          </p:cNvSpPr>
          <p:nvPr>
            <p:ph idx="1"/>
          </p:nvPr>
        </p:nvSpPr>
        <p:spPr/>
        <p:txBody>
          <a:bodyPr/>
          <a:lstStyle/>
          <a:p>
            <a:pPr>
              <a:spcAft>
                <a:spcPts val="400"/>
              </a:spcAft>
            </a:pPr>
            <a:r>
              <a:rPr lang="en-US" sz="2000" i="1" dirty="0"/>
              <a:t>MET</a:t>
            </a:r>
            <a:r>
              <a:rPr lang="en-US" sz="2000" dirty="0"/>
              <a:t>ex14 mutations are found in ~3% of NSCLC adenocarcinoma cases</a:t>
            </a:r>
            <a:r>
              <a:rPr lang="en-US" sz="2000" baseline="30000" dirty="0"/>
              <a:t>1</a:t>
            </a:r>
          </a:p>
          <a:p>
            <a:pPr lvl="1">
              <a:spcAft>
                <a:spcPts val="400"/>
              </a:spcAft>
            </a:pPr>
            <a:r>
              <a:rPr lang="en-US" sz="1800" dirty="0"/>
              <a:t>Despite availability of 2 approved MET TKIs (capmatinib and tepotinib, with an ORR of ~44% in previously treated, TKI-naive patients), acquired resistance via secondary </a:t>
            </a:r>
            <a:r>
              <a:rPr lang="en-US" sz="1800" i="1" dirty="0"/>
              <a:t>MET</a:t>
            </a:r>
            <a:r>
              <a:rPr lang="en-US" sz="1800" dirty="0"/>
              <a:t> mutations or activation of bypass signaling remains a concern</a:t>
            </a:r>
            <a:r>
              <a:rPr lang="en-US" sz="1800" baseline="30000" dirty="0"/>
              <a:t>2-4</a:t>
            </a:r>
          </a:p>
          <a:p>
            <a:pPr>
              <a:spcAft>
                <a:spcPts val="400"/>
              </a:spcAft>
            </a:pPr>
            <a:r>
              <a:rPr lang="en-US" sz="2000" dirty="0"/>
              <a:t>Amivantamab: EGFR-MET bispecific antibody with immune cell–directing activity</a:t>
            </a:r>
            <a:r>
              <a:rPr lang="en-US" sz="2000" baseline="30000" dirty="0"/>
              <a:t>5</a:t>
            </a:r>
          </a:p>
          <a:p>
            <a:pPr lvl="1">
              <a:spcAft>
                <a:spcPts val="400"/>
              </a:spcAft>
            </a:pPr>
            <a:r>
              <a:rPr lang="en-US" sz="1800" dirty="0"/>
              <a:t>Approved by the FDA for the treatment of locally advanced or metastatic NSCLC with </a:t>
            </a:r>
            <a:r>
              <a:rPr lang="en-US" sz="1800" i="1" dirty="0"/>
              <a:t>EGFR</a:t>
            </a:r>
            <a:r>
              <a:rPr lang="en-US" sz="1800" dirty="0"/>
              <a:t> ex20ins mutations with disease progression on or after platinum-based chemotherapy</a:t>
            </a:r>
            <a:r>
              <a:rPr lang="en-US" sz="1800" baseline="30000" dirty="0"/>
              <a:t>6</a:t>
            </a:r>
          </a:p>
          <a:p>
            <a:pPr>
              <a:spcAft>
                <a:spcPts val="400"/>
              </a:spcAft>
            </a:pPr>
            <a:r>
              <a:rPr lang="en-US" sz="2000" dirty="0"/>
              <a:t>Preliminary results from phase I CHRYSALIS trial suggested encouraging antitumor activity with amivantamab monotherapy in patients with advanced/metastatic NSCLC and a </a:t>
            </a:r>
            <a:r>
              <a:rPr lang="en-US" sz="2000" i="1" dirty="0"/>
              <a:t>MET </a:t>
            </a:r>
            <a:r>
              <a:rPr lang="en-US" sz="2000" dirty="0"/>
              <a:t>exon 14 skipping mutation</a:t>
            </a:r>
            <a:r>
              <a:rPr lang="en-US" sz="2000" baseline="30000" dirty="0"/>
              <a:t>7,8</a:t>
            </a:r>
            <a:endParaRPr lang="en-US" sz="2000" dirty="0"/>
          </a:p>
          <a:p>
            <a:pPr>
              <a:spcAft>
                <a:spcPts val="400"/>
              </a:spcAft>
            </a:pPr>
            <a:r>
              <a:rPr lang="en-US" sz="2000" kern="0" dirty="0">
                <a:effectLst/>
                <a:latin typeface="Calibri" panose="020F0502020204030204" pitchFamily="34" charset="0"/>
                <a:ea typeface="Times New Roman" panose="02020603050405020304" pitchFamily="18" charset="0"/>
              </a:rPr>
              <a:t>Current updated analysis at median follow-up of 10 mo assessed efficacy and safety of amivantamab</a:t>
            </a:r>
            <a:r>
              <a:rPr lang="en-US" sz="2000" dirty="0"/>
              <a:t> in a larger population of patients with </a:t>
            </a:r>
            <a:r>
              <a:rPr lang="en-US" sz="2000" i="1" dirty="0"/>
              <a:t>MET</a:t>
            </a:r>
            <a:r>
              <a:rPr lang="en-US" sz="2000" dirty="0"/>
              <a:t>ex14-driven metastatic or unresectable NSCLC</a:t>
            </a:r>
            <a:r>
              <a:rPr lang="en-US" sz="2000" baseline="30000" dirty="0"/>
              <a:t> </a:t>
            </a:r>
            <a:r>
              <a:rPr lang="en-US" sz="2000" kern="0" dirty="0">
                <a:effectLst/>
                <a:latin typeface="Calibri" panose="020F0502020204030204" pitchFamily="34" charset="0"/>
                <a:ea typeface="Times New Roman" panose="02020603050405020304" pitchFamily="18" charset="0"/>
              </a:rPr>
              <a:t>enrolled on the phase I multicohort CHRYSALIS trial</a:t>
            </a:r>
            <a:r>
              <a:rPr lang="en-US" sz="2000" kern="0" baseline="30000" dirty="0">
                <a:effectLst/>
                <a:latin typeface="Calibri" panose="020F0502020204030204" pitchFamily="34" charset="0"/>
                <a:ea typeface="Times New Roman" panose="02020603050405020304" pitchFamily="18" charset="0"/>
              </a:rPr>
              <a:t>9</a:t>
            </a:r>
            <a:endParaRPr lang="en-US" sz="2000" baseline="30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04168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spc="-10" dirty="0">
                <a:solidFill>
                  <a:schemeClr val="bg2"/>
                </a:solidFill>
                <a:latin typeface="Calibri" panose="020F0502020204030204" pitchFamily="34" charset="0"/>
              </a:rPr>
              <a:t>1. Frampton. Cancer Discov. 2015;5:850. 2. Capmatinib PI. 3. Tepotinib PI. 4. Fujino. Lung Cancer Targets Ther. 2021;12:35.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5. Cho. Clin Lung Cancer. 2023;24:89. 6. Amivantamab PI. 7. Spira. WCLC 2021. Abstr OA15.03. 8. Krebs. ASCO 2022. Abstr 9008. 9. </a:t>
            </a:r>
            <a:r>
              <a:rPr lang="en-US" altLang="en-US" sz="1200" b="0" dirty="0">
                <a:solidFill>
                  <a:schemeClr val="bg2"/>
                </a:solidFill>
                <a:latin typeface="Calibri" panose="020F0502020204030204" pitchFamily="34" charset="0"/>
              </a:rPr>
              <a:t>Leighl. WCLC 2023. Abstr OA21.04.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CHRYSALIS Expanded </a:t>
            </a:r>
            <a:r>
              <a:rPr lang="en-US" i="1" dirty="0"/>
              <a:t>MET</a:t>
            </a:r>
            <a:r>
              <a:rPr lang="en-US" dirty="0"/>
              <a:t>ex14 Cohort</a:t>
            </a:r>
            <a:r>
              <a:rPr lang="en-US" altLang="en-US" dirty="0"/>
              <a:t>: Study Design</a:t>
            </a:r>
            <a:endParaRPr lang="en-US" dirty="0"/>
          </a:p>
        </p:txBody>
      </p:sp>
      <p:sp>
        <p:nvSpPr>
          <p:cNvPr id="19" name="Content Placeholder 2">
            <a:extLst>
              <a:ext uri="{FF2B5EF4-FFF2-40B4-BE49-F238E27FC236}">
                <a16:creationId xmlns:a16="http://schemas.microsoft.com/office/drawing/2014/main" id="{71616305-7ABC-1643-9E91-102F52B8BFBE}"/>
              </a:ext>
            </a:extLst>
          </p:cNvPr>
          <p:cNvSpPr>
            <a:spLocks noGrp="1"/>
          </p:cNvSpPr>
          <p:nvPr>
            <p:ph idx="1"/>
          </p:nvPr>
        </p:nvSpPr>
        <p:spPr/>
        <p:txBody>
          <a:bodyPr/>
          <a:lstStyle/>
          <a:p>
            <a:pPr>
              <a:spcAft>
                <a:spcPts val="0"/>
              </a:spcAft>
            </a:pPr>
            <a:r>
              <a:rPr lang="en-US" sz="2200" dirty="0"/>
              <a:t>Open-label multicohort, dose-escalation, dose-expansion phase I study*</a:t>
            </a:r>
          </a:p>
          <a:p>
            <a:pPr lvl="1"/>
            <a:r>
              <a:rPr lang="en-US" sz="2000" dirty="0"/>
              <a:t>Current report focused on MET-2 cohort of patients with metastatic or unresectable NSCLC and </a:t>
            </a:r>
            <a:r>
              <a:rPr lang="en-US" sz="2000" i="1" dirty="0"/>
              <a:t>MET</a:t>
            </a:r>
            <a:r>
              <a:rPr lang="en-US" sz="2000" dirty="0"/>
              <a:t>ex14 skipping mutations who received amivantamab monotherapy in dose expansion (data cutoff: June 19, 2023; median follow-up: 10 mo)</a:t>
            </a:r>
            <a:endParaRPr lang="en-US" sz="2000" b="0" kern="0" dirty="0"/>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12750" y="6386031"/>
            <a:ext cx="849877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chemeClr val="bg2"/>
                </a:solidFill>
                <a:latin typeface="Calibri" panose="020F0502020204030204" pitchFamily="34" charset="0"/>
              </a:rPr>
              <a:t>Leighl. WCLC 2023. Abstr OA21.04.</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NCT02609776.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 name="Text Box 45">
            <a:extLst>
              <a:ext uri="{FF2B5EF4-FFF2-40B4-BE49-F238E27FC236}">
                <a16:creationId xmlns:a16="http://schemas.microsoft.com/office/drawing/2014/main" id="{EBFE4450-68A3-B047-9D5A-17806E900F13}"/>
              </a:ext>
            </a:extLst>
          </p:cNvPr>
          <p:cNvSpPr txBox="1">
            <a:spLocks noChangeArrowheads="1"/>
          </p:cNvSpPr>
          <p:nvPr/>
        </p:nvSpPr>
        <p:spPr bwMode="auto">
          <a:xfrm>
            <a:off x="914400" y="2951580"/>
            <a:ext cx="311141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rPr>
              <a:t>Patients with metastatic or unresectable NSCLC with measurable disease and primary </a:t>
            </a: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rPr>
              <a:t>MET</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rPr>
              <a:t>ex14 mutation   (by NGS of tumor or ctDNA) who failed, declined, or were ineligible for SoC treatment</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rPr>
              <a:t>(N = 97)</a:t>
            </a:r>
          </a:p>
        </p:txBody>
      </p:sp>
      <p:sp>
        <p:nvSpPr>
          <p:cNvPr id="14" name="Line 52">
            <a:extLst>
              <a:ext uri="{FF2B5EF4-FFF2-40B4-BE49-F238E27FC236}">
                <a16:creationId xmlns:a16="http://schemas.microsoft.com/office/drawing/2014/main" id="{BC6F0EC2-441C-2C44-9C55-276E2B2123BC}"/>
              </a:ext>
            </a:extLst>
          </p:cNvPr>
          <p:cNvSpPr>
            <a:spLocks noChangeShapeType="1"/>
          </p:cNvSpPr>
          <p:nvPr/>
        </p:nvSpPr>
        <p:spPr bwMode="auto">
          <a:xfrm>
            <a:off x="4056298" y="3934839"/>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Content Placeholder 2">
            <a:extLst>
              <a:ext uri="{FF2B5EF4-FFF2-40B4-BE49-F238E27FC236}">
                <a16:creationId xmlns:a16="http://schemas.microsoft.com/office/drawing/2014/main" id="{82E2506D-4566-5E43-83DB-AECFF7C99D98}"/>
              </a:ext>
            </a:extLst>
          </p:cNvPr>
          <p:cNvSpPr txBox="1">
            <a:spLocks/>
          </p:cNvSpPr>
          <p:nvPr/>
        </p:nvSpPr>
        <p:spPr bwMode="auto">
          <a:xfrm>
            <a:off x="709796" y="5345707"/>
            <a:ext cx="11136711" cy="36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Aft>
                <a:spcPts val="700"/>
              </a:spcAft>
              <a:buClr>
                <a:srgbClr val="000000"/>
              </a:buClr>
              <a:buSzTx/>
              <a:buFont typeface="Wingdings" panose="05000000000000000000" pitchFamily="2" charset="2"/>
              <a:buChar char="§"/>
              <a:tabLst/>
              <a:defRPr/>
            </a:pPr>
            <a:r>
              <a:rPr kumimoji="0" lang="en-US" sz="22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a:t>
            </a:r>
          </a:p>
          <a:p>
            <a:pPr lvl="0">
              <a:buClr>
                <a:srgbClr val="000000"/>
              </a:buClr>
              <a:defRPr/>
            </a:pPr>
            <a:r>
              <a:rPr kumimoji="0" lang="en-US" sz="22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a:t>
            </a:r>
            <a:r>
              <a:rPr lang="en-US" sz="2200" kern="0" dirty="0">
                <a:solidFill>
                  <a:srgbClr val="000000"/>
                </a:solidFill>
              </a:rPr>
              <a:t>secondary endpoints: </a:t>
            </a:r>
            <a:r>
              <a:rPr lang="en-US" sz="2200" b="0" kern="0" dirty="0">
                <a:solidFill>
                  <a:srgbClr val="000000"/>
                </a:solidFill>
              </a:rPr>
              <a:t>PFS, OS, DoR, CBR, safety</a:t>
            </a:r>
            <a:b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7" name="Rectangle 50">
            <a:extLst>
              <a:ext uri="{FF2B5EF4-FFF2-40B4-BE49-F238E27FC236}">
                <a16:creationId xmlns:a16="http://schemas.microsoft.com/office/drawing/2014/main" id="{28C8DB6F-1914-4756-80BF-A2360F172731}"/>
              </a:ext>
            </a:extLst>
          </p:cNvPr>
          <p:cNvSpPr>
            <a:spLocks noChangeArrowheads="1"/>
          </p:cNvSpPr>
          <p:nvPr/>
        </p:nvSpPr>
        <p:spPr bwMode="auto">
          <a:xfrm>
            <a:off x="4933426" y="3401733"/>
            <a:ext cx="3566160" cy="105480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Amivantamab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IV</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RP2D</a:t>
            </a:r>
            <a:r>
              <a:rPr kumimoji="0" lang="en-US" sz="1800" b="0" i="0" u="none" strike="noStrike" kern="1200" cap="none" spc="0" normalizeH="0" baseline="30000" noProof="0" dirty="0">
                <a:ln>
                  <a:noFill/>
                </a:ln>
                <a:solidFill>
                  <a:schemeClr val="tx1"/>
                </a:solidFill>
                <a:effectLst/>
                <a:uLnTx/>
                <a:uFillTx/>
                <a:latin typeface="Calibri" panose="020F0502020204030204" pitchFamily="34" charset="0"/>
                <a:ea typeface="+mn-ea"/>
                <a:cs typeface="Arial" panose="020B0604020202020204" pitchFamily="34" charset="0"/>
              </a:rPr>
              <a:t>†</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fr-FR"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cycle 1 QW, cycle 2+ Q2W</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Text Box 45">
            <a:extLst>
              <a:ext uri="{FF2B5EF4-FFF2-40B4-BE49-F238E27FC236}">
                <a16:creationId xmlns:a16="http://schemas.microsoft.com/office/drawing/2014/main" id="{7BD7AC8A-6FD7-4C9A-95E1-2EEED0AAD9B2}"/>
              </a:ext>
            </a:extLst>
          </p:cNvPr>
          <p:cNvSpPr txBox="1">
            <a:spLocks noChangeArrowheads="1"/>
          </p:cNvSpPr>
          <p:nvPr/>
        </p:nvSpPr>
        <p:spPr bwMode="auto">
          <a:xfrm>
            <a:off x="4933425" y="3023325"/>
            <a:ext cx="35661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 Expansion</a:t>
            </a:r>
          </a:p>
        </p:txBody>
      </p:sp>
      <p:sp>
        <p:nvSpPr>
          <p:cNvPr id="24" name="Line 52">
            <a:extLst>
              <a:ext uri="{FF2B5EF4-FFF2-40B4-BE49-F238E27FC236}">
                <a16:creationId xmlns:a16="http://schemas.microsoft.com/office/drawing/2014/main" id="{7C3D90AE-CD6A-45FF-BA32-195043080D6A}"/>
              </a:ext>
            </a:extLst>
          </p:cNvPr>
          <p:cNvSpPr>
            <a:spLocks noChangeShapeType="1"/>
          </p:cNvSpPr>
          <p:nvPr/>
        </p:nvSpPr>
        <p:spPr bwMode="auto">
          <a:xfrm>
            <a:off x="8698411" y="3937012"/>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Text Box 45">
            <a:extLst>
              <a:ext uri="{FF2B5EF4-FFF2-40B4-BE49-F238E27FC236}">
                <a16:creationId xmlns:a16="http://schemas.microsoft.com/office/drawing/2014/main" id="{055FF92E-6FE1-46B6-96D4-80F46D7BDE94}"/>
              </a:ext>
            </a:extLst>
          </p:cNvPr>
          <p:cNvSpPr txBox="1">
            <a:spLocks noChangeArrowheads="1"/>
          </p:cNvSpPr>
          <p:nvPr/>
        </p:nvSpPr>
        <p:spPr bwMode="auto">
          <a:xfrm>
            <a:off x="8889316" y="3606468"/>
            <a:ext cx="20766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Survival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follow-up</a:t>
            </a:r>
          </a:p>
        </p:txBody>
      </p:sp>
      <p:sp>
        <p:nvSpPr>
          <p:cNvPr id="3" name="TextBox 2">
            <a:extLst>
              <a:ext uri="{FF2B5EF4-FFF2-40B4-BE49-F238E27FC236}">
                <a16:creationId xmlns:a16="http://schemas.microsoft.com/office/drawing/2014/main" id="{0DDEDEFD-9879-9D39-F9D6-B1425C3421E1}"/>
              </a:ext>
            </a:extLst>
          </p:cNvPr>
          <p:cNvSpPr txBox="1"/>
          <p:nvPr/>
        </p:nvSpPr>
        <p:spPr bwMode="auto">
          <a:xfrm>
            <a:off x="4872465" y="4447085"/>
            <a:ext cx="60060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*Total of 7 cohorts looked at amivantamab monotherapy and 2 cohorts looked at combination therapy (amivantamab + lazertinib and amivantamab + carboplatin-pemetrexed). </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1050 mg if &lt;80 kg and 1400 mg if ≥80 kg. </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24057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CHRYSALIS Expanded </a:t>
            </a:r>
            <a:r>
              <a:rPr lang="en-US" i="1" dirty="0"/>
              <a:t>MET</a:t>
            </a:r>
            <a:r>
              <a:rPr lang="en-US" dirty="0"/>
              <a:t>ex14 Cohort: </a:t>
            </a:r>
            <a:br>
              <a:rPr lang="en-US" dirty="0"/>
            </a:br>
            <a:r>
              <a:rPr lang="en-US" dirty="0"/>
              <a:t>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Leighl. WCLC 2023. Abstr OA21.04.</a:t>
            </a:r>
          </a:p>
        </p:txBody>
      </p:sp>
      <p:graphicFrame>
        <p:nvGraphicFramePr>
          <p:cNvPr id="2" name="Group 3">
            <a:extLst>
              <a:ext uri="{FF2B5EF4-FFF2-40B4-BE49-F238E27FC236}">
                <a16:creationId xmlns:a16="http://schemas.microsoft.com/office/drawing/2014/main" id="{66E82144-3EDA-D309-B347-4E0E042925A6}"/>
              </a:ext>
            </a:extLst>
          </p:cNvPr>
          <p:cNvGraphicFramePr>
            <a:graphicFrameLocks/>
          </p:cNvGraphicFramePr>
          <p:nvPr>
            <p:extLst>
              <p:ext uri="{D42A27DB-BD31-4B8C-83A1-F6EECF244321}">
                <p14:modId xmlns:p14="http://schemas.microsoft.com/office/powerpoint/2010/main" val="3709134442"/>
              </p:ext>
            </p:extLst>
          </p:nvPr>
        </p:nvGraphicFramePr>
        <p:xfrm>
          <a:off x="728985" y="1306099"/>
          <a:ext cx="10753218" cy="4968352"/>
        </p:xfrm>
        <a:graphic>
          <a:graphicData uri="http://schemas.openxmlformats.org/drawingml/2006/table">
            <a:tbl>
              <a:tblPr/>
              <a:tblGrid>
                <a:gridCol w="2493186">
                  <a:extLst>
                    <a:ext uri="{9D8B030D-6E8A-4147-A177-3AD203B41FA5}">
                      <a16:colId xmlns:a16="http://schemas.microsoft.com/office/drawing/2014/main" val="20000"/>
                    </a:ext>
                  </a:extLst>
                </a:gridCol>
                <a:gridCol w="2065008">
                  <a:extLst>
                    <a:ext uri="{9D8B030D-6E8A-4147-A177-3AD203B41FA5}">
                      <a16:colId xmlns:a16="http://schemas.microsoft.com/office/drawing/2014/main" val="20001"/>
                    </a:ext>
                  </a:extLst>
                </a:gridCol>
                <a:gridCol w="2065008">
                  <a:extLst>
                    <a:ext uri="{9D8B030D-6E8A-4147-A177-3AD203B41FA5}">
                      <a16:colId xmlns:a16="http://schemas.microsoft.com/office/drawing/2014/main" val="20002"/>
                    </a:ext>
                  </a:extLst>
                </a:gridCol>
                <a:gridCol w="2065008">
                  <a:extLst>
                    <a:ext uri="{9D8B030D-6E8A-4147-A177-3AD203B41FA5}">
                      <a16:colId xmlns:a16="http://schemas.microsoft.com/office/drawing/2014/main" val="2786893262"/>
                    </a:ext>
                  </a:extLst>
                </a:gridCol>
                <a:gridCol w="2065008">
                  <a:extLst>
                    <a:ext uri="{9D8B030D-6E8A-4147-A177-3AD203B41FA5}">
                      <a16:colId xmlns:a16="http://schemas.microsoft.com/office/drawing/2014/main" val="2607186547"/>
                    </a:ext>
                  </a:extLst>
                </a:gridCol>
              </a:tblGrid>
              <a:tr h="274320">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endParaRPr lang="en-US" sz="1400" b="1" dirty="0">
                        <a:solidFill>
                          <a:schemeClr val="tx1"/>
                        </a:solidFill>
                        <a:effectLst/>
                        <a:latin typeface="Calibri" panose="020F0502020204030204" pitchFamily="34" charset="0"/>
                        <a:cs typeface="Calibri" panose="020F0502020204030204" pitchFamily="34" charset="0"/>
                      </a:endParaRPr>
                    </a:p>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Treatment Naive</a:t>
                      </a:r>
                    </a:p>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(n = 16)</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pt-BR" sz="1400" b="1" dirty="0">
                          <a:solidFill>
                            <a:schemeClr val="tx1"/>
                          </a:solidFill>
                          <a:effectLst/>
                          <a:latin typeface="Calibri" panose="020F0502020204030204" pitchFamily="34" charset="0"/>
                          <a:cs typeface="Calibri" panose="020F0502020204030204" pitchFamily="34" charset="0"/>
                        </a:rPr>
                        <a:t>Previously Treated</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rowSpan="2">
                  <a:txBody>
                    <a:bodyPr/>
                    <a:lstStyle/>
                    <a:p>
                      <a:pPr algn="ctr">
                        <a:lnSpc>
                          <a:spcPct val="100000"/>
                        </a:lnSpc>
                      </a:pPr>
                      <a:endParaRPr lang="pt-BR" sz="1400" b="1" dirty="0">
                        <a:solidFill>
                          <a:schemeClr val="tx1"/>
                        </a:solidFill>
                        <a:effectLst/>
                        <a:latin typeface="Calibri" panose="020F0502020204030204" pitchFamily="34" charset="0"/>
                        <a:cs typeface="Calibri" panose="020F0502020204030204" pitchFamily="34" charset="0"/>
                      </a:endParaRPr>
                    </a:p>
                    <a:p>
                      <a:pPr algn="ctr">
                        <a:lnSpc>
                          <a:spcPct val="100000"/>
                        </a:lnSpc>
                      </a:pPr>
                      <a:r>
                        <a:rPr lang="pt-BR" sz="1400" b="1" dirty="0">
                          <a:solidFill>
                            <a:schemeClr val="tx1"/>
                          </a:solidFill>
                          <a:effectLst/>
                          <a:latin typeface="Calibri" panose="020F0502020204030204" pitchFamily="34" charset="0"/>
                          <a:cs typeface="Calibri" panose="020F0502020204030204" pitchFamily="34" charset="0"/>
                        </a:rPr>
                        <a:t>All Patients</a:t>
                      </a:r>
                    </a:p>
                    <a:p>
                      <a:pPr algn="ctr">
                        <a:lnSpc>
                          <a:spcPct val="100000"/>
                        </a:lnSpc>
                      </a:pPr>
                      <a:r>
                        <a:rPr lang="pt-BR" sz="1400" b="1" dirty="0">
                          <a:solidFill>
                            <a:schemeClr val="tx1"/>
                          </a:solidFill>
                          <a:effectLst/>
                          <a:latin typeface="Calibri" panose="020F0502020204030204" pitchFamily="34" charset="0"/>
                          <a:cs typeface="Calibri" panose="020F0502020204030204" pitchFamily="34" charset="0"/>
                        </a:rPr>
                        <a:t>(N = 97)</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5389">
                <a:tc vMerge="1">
                  <a:txBody>
                    <a:bodyPr/>
                    <a:lstStyle/>
                    <a:p>
                      <a:endParaRPr lang="en-US"/>
                    </a:p>
                  </a:txBody>
                  <a:tcPr/>
                </a:tc>
                <a:tc vMerge="1">
                  <a:txBody>
                    <a:bodyPr/>
                    <a:lstStyle/>
                    <a:p>
                      <a:endParaRPr lang="en-US"/>
                    </a:p>
                  </a:txBody>
                  <a:tcPr/>
                </a:tc>
                <a:tc>
                  <a:txBody>
                    <a:bodyPr/>
                    <a:lstStyle/>
                    <a:p>
                      <a:pPr algn="ctr">
                        <a:lnSpc>
                          <a:spcPct val="100000"/>
                        </a:lnSpc>
                      </a:pPr>
                      <a:r>
                        <a:rPr lang="pt-BR" sz="1400" b="1" dirty="0">
                          <a:solidFill>
                            <a:schemeClr val="tx1"/>
                          </a:solidFill>
                          <a:effectLst/>
                          <a:latin typeface="Calibri" panose="020F0502020204030204" pitchFamily="34" charset="0"/>
                          <a:cs typeface="Calibri" panose="020F0502020204030204" pitchFamily="34" charset="0"/>
                        </a:rPr>
                        <a:t>No Prior MET Inhibitor </a:t>
                      </a:r>
                    </a:p>
                    <a:p>
                      <a:pPr algn="ctr">
                        <a:lnSpc>
                          <a:spcPct val="100000"/>
                        </a:lnSpc>
                      </a:pPr>
                      <a:r>
                        <a:rPr lang="pt-BR" sz="1400" b="1" dirty="0">
                          <a:solidFill>
                            <a:schemeClr val="tx1"/>
                          </a:solidFill>
                          <a:effectLst/>
                          <a:latin typeface="Calibri" panose="020F0502020204030204" pitchFamily="34" charset="0"/>
                          <a:cs typeface="Calibri" panose="020F0502020204030204" pitchFamily="34" charset="0"/>
                        </a:rPr>
                        <a:t>(n = 28)</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pt-BR" sz="1400" b="1" dirty="0">
                          <a:solidFill>
                            <a:schemeClr val="tx1"/>
                          </a:solidFill>
                          <a:effectLst/>
                          <a:latin typeface="Calibri" panose="020F0502020204030204" pitchFamily="34" charset="0"/>
                          <a:cs typeface="Calibri" panose="020F0502020204030204" pitchFamily="34" charset="0"/>
                        </a:rPr>
                        <a:t>Prior MET Inhibitor </a:t>
                      </a:r>
                    </a:p>
                    <a:p>
                      <a:pPr algn="ctr">
                        <a:lnSpc>
                          <a:spcPct val="100000"/>
                        </a:lnSpc>
                      </a:pPr>
                      <a:r>
                        <a:rPr lang="pt-BR" sz="1400" b="1" dirty="0">
                          <a:solidFill>
                            <a:schemeClr val="tx1"/>
                          </a:solidFill>
                          <a:effectLst/>
                          <a:latin typeface="Calibri" panose="020F0502020204030204" pitchFamily="34" charset="0"/>
                          <a:cs typeface="Calibri" panose="020F0502020204030204" pitchFamily="34" charset="0"/>
                        </a:rPr>
                        <a:t>(n = 53)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lang="en-US"/>
                    </a:p>
                  </a:txBody>
                  <a:tcPr/>
                </a:tc>
                <a:extLst>
                  <a:ext uri="{0D108BD9-81ED-4DB2-BD59-A6C34878D82A}">
                    <a16:rowId xmlns:a16="http://schemas.microsoft.com/office/drawing/2014/main" val="637441818"/>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70 (57-86)</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69 (49-83)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71 (43-88)</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70 (43-88)</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8 (50)</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15 (54)</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29 (55)</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algn="ctr">
                        <a:lnSpc>
                          <a:spcPct val="100000"/>
                        </a:lnSpc>
                      </a:pPr>
                      <a:r>
                        <a:rPr lang="en-US" sz="1400" b="0" dirty="0">
                          <a:solidFill>
                            <a:srgbClr val="000000"/>
                          </a:solidFill>
                          <a:effectLst/>
                          <a:latin typeface="Calibri" panose="020F0502020204030204" pitchFamily="34" charset="0"/>
                          <a:cs typeface="Calibri" panose="020F0502020204030204" pitchFamily="34" charset="0"/>
                        </a:rPr>
                        <a:t>52 (54)</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813397888"/>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Asian</a:t>
                      </a:r>
                      <a:endParaRPr kumimoji="0" lang="en-US" sz="14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Black</a:t>
                      </a:r>
                      <a:endPar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Not reported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193133842"/>
                  </a:ext>
                </a:extLst>
              </a:tr>
              <a:tr h="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History of brain mets,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919265026"/>
                  </a:ext>
                </a:extLst>
              </a:tr>
              <a:tr h="56466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84515602"/>
                  </a:ext>
                </a:extLst>
              </a:tr>
              <a:tr h="56466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Smoking history,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1630847"/>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no. of prior lines of therapy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14641250"/>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CHRYSALIS Expanded </a:t>
            </a:r>
            <a:r>
              <a:rPr lang="en-US" i="1" dirty="0"/>
              <a:t>MET</a:t>
            </a:r>
            <a:r>
              <a:rPr lang="en-US" dirty="0"/>
              <a:t>ex14 Cohort: Response</a:t>
            </a:r>
            <a:endParaRPr lang="en-US" altLang="en-US" dirty="0"/>
          </a:p>
        </p:txBody>
      </p:sp>
      <p:sp>
        <p:nvSpPr>
          <p:cNvPr id="13" name="Content Placeholder 12">
            <a:extLst>
              <a:ext uri="{FF2B5EF4-FFF2-40B4-BE49-F238E27FC236}">
                <a16:creationId xmlns:a16="http://schemas.microsoft.com/office/drawing/2014/main" id="{3D10127F-B014-17E7-2AEA-D5BC3EB3D5FF}"/>
              </a:ext>
            </a:extLst>
          </p:cNvPr>
          <p:cNvSpPr>
            <a:spLocks noGrp="1"/>
          </p:cNvSpPr>
          <p:nvPr>
            <p:ph idx="1"/>
          </p:nvPr>
        </p:nvSpPr>
        <p:spPr/>
        <p:txBody>
          <a:bodyPr/>
          <a:lstStyle/>
          <a:p>
            <a:r>
              <a:rPr lang="en-US" sz="2400" dirty="0"/>
              <a:t>Response to amivantamab did not correlate with co-occurring genomic alterations detected in ctDNA</a:t>
            </a:r>
          </a:p>
          <a:p>
            <a:endParaRPr lang="en-US" sz="2400" dirty="0"/>
          </a:p>
        </p:txBody>
      </p:sp>
      <p:sp>
        <p:nvSpPr>
          <p:cNvPr id="3" name="Text Box 11">
            <a:extLst>
              <a:ext uri="{FF2B5EF4-FFF2-40B4-BE49-F238E27FC236}">
                <a16:creationId xmlns:a16="http://schemas.microsoft.com/office/drawing/2014/main" id="{514995B0-9B42-BE67-956F-C146240343C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Leighl. WCLC 2023. Abstr OA21.04.</a:t>
            </a:r>
          </a:p>
        </p:txBody>
      </p:sp>
      <p:sp>
        <p:nvSpPr>
          <p:cNvPr id="12" name="TextBox 11">
            <a:extLst>
              <a:ext uri="{FF2B5EF4-FFF2-40B4-BE49-F238E27FC236}">
                <a16:creationId xmlns:a16="http://schemas.microsoft.com/office/drawing/2014/main" id="{7C98A524-DDA7-FAE0-D7C7-87A618686DBF}"/>
              </a:ext>
            </a:extLst>
          </p:cNvPr>
          <p:cNvSpPr txBox="1"/>
          <p:nvPr/>
        </p:nvSpPr>
        <p:spPr bwMode="auto">
          <a:xfrm>
            <a:off x="640229" y="3802402"/>
            <a:ext cx="75023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 patients with uPR were not included in ORR estimation. </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Confirmed response or SD ≥11 wk. </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aphicFrame>
        <p:nvGraphicFramePr>
          <p:cNvPr id="14" name="Group 3">
            <a:extLst>
              <a:ext uri="{FF2B5EF4-FFF2-40B4-BE49-F238E27FC236}">
                <a16:creationId xmlns:a16="http://schemas.microsoft.com/office/drawing/2014/main" id="{9C3B780D-F39C-4A3D-EEAD-B1CD3336316B}"/>
              </a:ext>
            </a:extLst>
          </p:cNvPr>
          <p:cNvGraphicFramePr>
            <a:graphicFrameLocks/>
          </p:cNvGraphicFramePr>
          <p:nvPr>
            <p:extLst>
              <p:ext uri="{D42A27DB-BD31-4B8C-83A1-F6EECF244321}">
                <p14:modId xmlns:p14="http://schemas.microsoft.com/office/powerpoint/2010/main" val="206204550"/>
              </p:ext>
            </p:extLst>
          </p:nvPr>
        </p:nvGraphicFramePr>
        <p:xfrm>
          <a:off x="719138" y="1600199"/>
          <a:ext cx="10788415" cy="2185324"/>
        </p:xfrm>
        <a:graphic>
          <a:graphicData uri="http://schemas.openxmlformats.org/drawingml/2006/table">
            <a:tbl>
              <a:tblPr/>
              <a:tblGrid>
                <a:gridCol w="2973904">
                  <a:extLst>
                    <a:ext uri="{9D8B030D-6E8A-4147-A177-3AD203B41FA5}">
                      <a16:colId xmlns:a16="http://schemas.microsoft.com/office/drawing/2014/main" val="20000"/>
                    </a:ext>
                  </a:extLst>
                </a:gridCol>
                <a:gridCol w="1586445">
                  <a:extLst>
                    <a:ext uri="{9D8B030D-6E8A-4147-A177-3AD203B41FA5}">
                      <a16:colId xmlns:a16="http://schemas.microsoft.com/office/drawing/2014/main" val="20001"/>
                    </a:ext>
                  </a:extLst>
                </a:gridCol>
                <a:gridCol w="2081041">
                  <a:extLst>
                    <a:ext uri="{9D8B030D-6E8A-4147-A177-3AD203B41FA5}">
                      <a16:colId xmlns:a16="http://schemas.microsoft.com/office/drawing/2014/main" val="20002"/>
                    </a:ext>
                  </a:extLst>
                </a:gridCol>
                <a:gridCol w="2081041">
                  <a:extLst>
                    <a:ext uri="{9D8B030D-6E8A-4147-A177-3AD203B41FA5}">
                      <a16:colId xmlns:a16="http://schemas.microsoft.com/office/drawing/2014/main" val="2786893262"/>
                    </a:ext>
                  </a:extLst>
                </a:gridCol>
                <a:gridCol w="2065984">
                  <a:extLst>
                    <a:ext uri="{9D8B030D-6E8A-4147-A177-3AD203B41FA5}">
                      <a16:colId xmlns:a16="http://schemas.microsoft.com/office/drawing/2014/main" val="2607186547"/>
                    </a:ext>
                  </a:extLst>
                </a:gridCol>
              </a:tblGrid>
              <a:tr h="356492">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Response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endParaRPr lang="en-US" sz="1800" b="1" dirty="0">
                        <a:solidFill>
                          <a:schemeClr val="tx1"/>
                        </a:solidFill>
                        <a:effectLst/>
                        <a:latin typeface="Calibri" panose="020F0502020204030204" pitchFamily="34" charset="0"/>
                        <a:cs typeface="Calibri" panose="020F0502020204030204" pitchFamily="34" charset="0"/>
                      </a:endParaRPr>
                    </a:p>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Treatment </a:t>
                      </a:r>
                    </a:p>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Naive</a:t>
                      </a:r>
                    </a:p>
                    <a:p>
                      <a:pPr algn="ctr">
                        <a:lnSpc>
                          <a:spcPct val="100000"/>
                        </a:lnSpc>
                      </a:pPr>
                      <a:r>
                        <a:rPr lang="en-US" sz="1800" b="1" dirty="0">
                          <a:solidFill>
                            <a:schemeClr val="tx1"/>
                          </a:solidFill>
                          <a:effectLst/>
                          <a:latin typeface="Calibri" panose="020F0502020204030204" pitchFamily="34" charset="0"/>
                          <a:cs typeface="Calibri" panose="020F0502020204030204" pitchFamily="34" charset="0"/>
                        </a:rPr>
                        <a:t>(n = 16)</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pt-BR" sz="1800" b="1" dirty="0">
                          <a:solidFill>
                            <a:schemeClr val="tx1"/>
                          </a:solidFill>
                          <a:effectLst/>
                          <a:latin typeface="Calibri" panose="020F0502020204030204" pitchFamily="34" charset="0"/>
                          <a:cs typeface="Calibri" panose="020F0502020204030204" pitchFamily="34" charset="0"/>
                        </a:rPr>
                        <a:t>Previously Treated</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rowSpan="2">
                  <a:txBody>
                    <a:bodyPr/>
                    <a:lstStyle/>
                    <a:p>
                      <a:pPr algn="ctr">
                        <a:lnSpc>
                          <a:spcPct val="100000"/>
                        </a:lnSpc>
                      </a:pPr>
                      <a:endParaRPr lang="pt-BR" sz="1800" b="1" dirty="0">
                        <a:solidFill>
                          <a:schemeClr val="tx1"/>
                        </a:solidFill>
                        <a:effectLst/>
                        <a:latin typeface="Calibri" panose="020F0502020204030204" pitchFamily="34" charset="0"/>
                        <a:cs typeface="Calibri" panose="020F0502020204030204" pitchFamily="34" charset="0"/>
                      </a:endParaRPr>
                    </a:p>
                    <a:p>
                      <a:pPr algn="ctr">
                        <a:lnSpc>
                          <a:spcPct val="100000"/>
                        </a:lnSpc>
                      </a:pPr>
                      <a:r>
                        <a:rPr lang="pt-BR" sz="1800" b="1" dirty="0">
                          <a:solidFill>
                            <a:schemeClr val="tx1"/>
                          </a:solidFill>
                          <a:effectLst/>
                          <a:latin typeface="Calibri" panose="020F0502020204030204" pitchFamily="34" charset="0"/>
                          <a:cs typeface="Calibri" panose="020F0502020204030204" pitchFamily="34" charset="0"/>
                        </a:rPr>
                        <a:t>All </a:t>
                      </a:r>
                    </a:p>
                    <a:p>
                      <a:pPr algn="ctr">
                        <a:lnSpc>
                          <a:spcPct val="100000"/>
                        </a:lnSpc>
                      </a:pPr>
                      <a:r>
                        <a:rPr lang="pt-BR" sz="1800" b="1" dirty="0">
                          <a:solidFill>
                            <a:schemeClr val="tx1"/>
                          </a:solidFill>
                          <a:effectLst/>
                          <a:latin typeface="Calibri" panose="020F0502020204030204" pitchFamily="34" charset="0"/>
                          <a:cs typeface="Calibri" panose="020F0502020204030204" pitchFamily="34" charset="0"/>
                        </a:rPr>
                        <a:t>Patients</a:t>
                      </a:r>
                    </a:p>
                    <a:p>
                      <a:pPr algn="ctr">
                        <a:lnSpc>
                          <a:spcPct val="100000"/>
                        </a:lnSpc>
                      </a:pPr>
                      <a:r>
                        <a:rPr lang="pt-BR" sz="1800" b="1" dirty="0">
                          <a:solidFill>
                            <a:schemeClr val="tx1"/>
                          </a:solidFill>
                          <a:effectLst/>
                          <a:latin typeface="Calibri" panose="020F0502020204030204" pitchFamily="34" charset="0"/>
                          <a:cs typeface="Calibri" panose="020F0502020204030204" pitchFamily="34" charset="0"/>
                        </a:rPr>
                        <a:t>(N = 97)</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802108">
                <a:tc vMerge="1">
                  <a:txBody>
                    <a:bodyPr/>
                    <a:lstStyle/>
                    <a:p>
                      <a:endParaRPr lang="en-US"/>
                    </a:p>
                  </a:txBody>
                  <a:tcPr/>
                </a:tc>
                <a:tc vMerge="1">
                  <a:txBody>
                    <a:bodyPr/>
                    <a:lstStyle/>
                    <a:p>
                      <a:endParaRPr lang="en-US"/>
                    </a:p>
                  </a:txBody>
                  <a:tcPr/>
                </a:tc>
                <a:tc>
                  <a:txBody>
                    <a:bodyPr/>
                    <a:lstStyle/>
                    <a:p>
                      <a:pPr algn="ctr">
                        <a:lnSpc>
                          <a:spcPct val="100000"/>
                        </a:lnSpc>
                      </a:pPr>
                      <a:r>
                        <a:rPr lang="pt-BR" sz="1800" b="1" dirty="0">
                          <a:solidFill>
                            <a:schemeClr val="tx1"/>
                          </a:solidFill>
                          <a:effectLst/>
                          <a:latin typeface="Calibri" panose="020F0502020204030204" pitchFamily="34" charset="0"/>
                          <a:cs typeface="Calibri" panose="020F0502020204030204" pitchFamily="34" charset="0"/>
                        </a:rPr>
                        <a:t>No Prior MET Inhibitor </a:t>
                      </a:r>
                    </a:p>
                    <a:p>
                      <a:pPr algn="ctr">
                        <a:lnSpc>
                          <a:spcPct val="100000"/>
                        </a:lnSpc>
                      </a:pPr>
                      <a:r>
                        <a:rPr lang="pt-BR" sz="1800" b="1" dirty="0">
                          <a:solidFill>
                            <a:schemeClr val="tx1"/>
                          </a:solidFill>
                          <a:effectLst/>
                          <a:latin typeface="Calibri" panose="020F0502020204030204" pitchFamily="34" charset="0"/>
                          <a:cs typeface="Calibri" panose="020F0502020204030204" pitchFamily="34" charset="0"/>
                        </a:rPr>
                        <a:t>(n = 28)</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pt-BR" sz="1800" b="1" dirty="0">
                          <a:solidFill>
                            <a:schemeClr val="tx1"/>
                          </a:solidFill>
                          <a:effectLst/>
                          <a:latin typeface="Calibri" panose="020F0502020204030204" pitchFamily="34" charset="0"/>
                          <a:cs typeface="Calibri" panose="020F0502020204030204" pitchFamily="34" charset="0"/>
                        </a:rPr>
                        <a:t>Prior MET </a:t>
                      </a:r>
                    </a:p>
                    <a:p>
                      <a:pPr algn="ctr">
                        <a:lnSpc>
                          <a:spcPct val="100000"/>
                        </a:lnSpc>
                      </a:pPr>
                      <a:r>
                        <a:rPr lang="pt-BR" sz="1800" b="1" dirty="0" err="1">
                          <a:solidFill>
                            <a:schemeClr val="tx1"/>
                          </a:solidFill>
                          <a:effectLst/>
                          <a:latin typeface="Calibri" panose="020F0502020204030204" pitchFamily="34" charset="0"/>
                          <a:cs typeface="Calibri" panose="020F0502020204030204" pitchFamily="34" charset="0"/>
                        </a:rPr>
                        <a:t>Inhibitor</a:t>
                      </a:r>
                      <a:r>
                        <a:rPr lang="pt-BR" sz="1800" b="1" dirty="0">
                          <a:solidFill>
                            <a:schemeClr val="tx1"/>
                          </a:solidFill>
                          <a:effectLst/>
                          <a:latin typeface="Calibri" panose="020F0502020204030204" pitchFamily="34" charset="0"/>
                          <a:cs typeface="Calibri" panose="020F0502020204030204" pitchFamily="34" charset="0"/>
                        </a:rPr>
                        <a:t> </a:t>
                      </a:r>
                    </a:p>
                    <a:p>
                      <a:pPr algn="ctr">
                        <a:lnSpc>
                          <a:spcPct val="100000"/>
                        </a:lnSpc>
                      </a:pPr>
                      <a:r>
                        <a:rPr lang="pt-BR" sz="1800" b="1" dirty="0">
                          <a:solidFill>
                            <a:schemeClr val="tx1"/>
                          </a:solidFill>
                          <a:effectLst/>
                          <a:latin typeface="Calibri" panose="020F0502020204030204" pitchFamily="34" charset="0"/>
                          <a:cs typeface="Calibri" panose="020F0502020204030204" pitchFamily="34" charset="0"/>
                        </a:rPr>
                        <a:t>(n = 53)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lang="en-US"/>
                    </a:p>
                  </a:txBody>
                  <a:tcPr/>
                </a:tc>
                <a:extLst>
                  <a:ext uri="{0D108BD9-81ED-4DB2-BD59-A6C34878D82A}">
                    <a16:rowId xmlns:a16="http://schemas.microsoft.com/office/drawing/2014/main" val="637441818"/>
                  </a:ext>
                </a:extLst>
              </a:tr>
              <a:tr h="6238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ORR (primary endpoint),*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lnSpc>
                          <a:spcPct val="100000"/>
                        </a:lnSpc>
                      </a:pPr>
                      <a:r>
                        <a:rPr lang="en-US" sz="1800" b="1" dirty="0">
                          <a:solidFill>
                            <a:srgbClr val="000000"/>
                          </a:solidFill>
                          <a:effectLst/>
                          <a:latin typeface="Calibri" panose="020F0502020204030204" pitchFamily="34" charset="0"/>
                          <a:cs typeface="Calibri" panose="020F0502020204030204" pitchFamily="34" charset="0"/>
                        </a:rPr>
                        <a:t>50</a:t>
                      </a:r>
                    </a:p>
                    <a:p>
                      <a:pPr algn="ctr">
                        <a:lnSpc>
                          <a:spcPct val="100000"/>
                        </a:lnSpc>
                      </a:pPr>
                      <a:r>
                        <a:rPr lang="en-US" sz="1800" b="0" dirty="0">
                          <a:solidFill>
                            <a:srgbClr val="000000"/>
                          </a:solidFill>
                          <a:effectLst/>
                          <a:latin typeface="Calibri" panose="020F0502020204030204" pitchFamily="34" charset="0"/>
                          <a:cs typeface="Calibri" panose="020F0502020204030204" pitchFamily="34" charset="0"/>
                        </a:rPr>
                        <a:t>8</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lnSpc>
                          <a:spcPct val="100000"/>
                        </a:lnSpc>
                      </a:pPr>
                      <a:r>
                        <a:rPr lang="en-US" sz="1800" b="1" dirty="0">
                          <a:solidFill>
                            <a:srgbClr val="000000"/>
                          </a:solidFill>
                          <a:effectLst/>
                          <a:latin typeface="Calibri" panose="020F0502020204030204" pitchFamily="34" charset="0"/>
                          <a:cs typeface="Calibri" panose="020F0502020204030204" pitchFamily="34" charset="0"/>
                        </a:rPr>
                        <a:t>46</a:t>
                      </a:r>
                    </a:p>
                    <a:p>
                      <a:pPr algn="ctr">
                        <a:lnSpc>
                          <a:spcPct val="100000"/>
                        </a:lnSpc>
                      </a:pPr>
                      <a:r>
                        <a:rPr lang="en-US" sz="1800" b="0" dirty="0">
                          <a:solidFill>
                            <a:srgbClr val="000000"/>
                          </a:solidFill>
                          <a:effectLst/>
                          <a:latin typeface="Calibri" panose="020F0502020204030204" pitchFamily="34" charset="0"/>
                          <a:cs typeface="Calibri" panose="020F0502020204030204" pitchFamily="34" charset="0"/>
                        </a:rPr>
                        <a:t>13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lnSpc>
                          <a:spcPct val="100000"/>
                        </a:lnSpc>
                      </a:pPr>
                      <a:r>
                        <a:rPr lang="en-US" sz="1800" b="1" dirty="0">
                          <a:solidFill>
                            <a:srgbClr val="000000"/>
                          </a:solidFill>
                          <a:effectLst/>
                          <a:latin typeface="Calibri" panose="020F0502020204030204" pitchFamily="34" charset="0"/>
                          <a:cs typeface="Calibri" panose="020F0502020204030204" pitchFamily="34" charset="0"/>
                        </a:rPr>
                        <a:t>21</a:t>
                      </a:r>
                    </a:p>
                    <a:p>
                      <a:pPr algn="ctr">
                        <a:lnSpc>
                          <a:spcPct val="100000"/>
                        </a:lnSpc>
                      </a:pPr>
                      <a:r>
                        <a:rPr lang="en-US" sz="1800" b="0" dirty="0">
                          <a:solidFill>
                            <a:srgbClr val="000000"/>
                          </a:solidFill>
                          <a:effectLst/>
                          <a:latin typeface="Calibri" panose="020F0502020204030204" pitchFamily="34" charset="0"/>
                          <a:cs typeface="Calibri" panose="020F0502020204030204" pitchFamily="34" charset="0"/>
                        </a:rPr>
                        <a:t>11</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lnSpc>
                          <a:spcPct val="100000"/>
                        </a:lnSpc>
                      </a:pPr>
                      <a:r>
                        <a:rPr lang="en-US" sz="1800" b="1" dirty="0">
                          <a:solidFill>
                            <a:srgbClr val="000000"/>
                          </a:solidFill>
                          <a:effectLst/>
                          <a:latin typeface="Calibri" panose="020F0502020204030204" pitchFamily="34" charset="0"/>
                          <a:cs typeface="Calibri" panose="020F0502020204030204" pitchFamily="34" charset="0"/>
                        </a:rPr>
                        <a:t>33</a:t>
                      </a:r>
                    </a:p>
                    <a:p>
                      <a:pPr algn="ctr">
                        <a:lnSpc>
                          <a:spcPct val="100000"/>
                        </a:lnSpc>
                      </a:pPr>
                      <a:r>
                        <a:rPr lang="en-US" sz="1800" b="0" dirty="0">
                          <a:solidFill>
                            <a:srgbClr val="000000"/>
                          </a:solidFill>
                          <a:effectLst/>
                          <a:latin typeface="Calibri" panose="020F0502020204030204" pitchFamily="34" charset="0"/>
                          <a:cs typeface="Calibri" panose="020F0502020204030204" pitchFamily="34" charset="0"/>
                        </a:rPr>
                        <a:t>32</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732879931"/>
                  </a:ext>
                </a:extLst>
              </a:tr>
              <a:tr h="35650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CBR,</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800" b="0" dirty="0">
                          <a:solidFill>
                            <a:srgbClr val="000000"/>
                          </a:solidFill>
                          <a:effectLst/>
                          <a:latin typeface="Calibri" panose="020F0502020204030204" pitchFamily="34" charset="0"/>
                          <a:cs typeface="Calibri" panose="020F0502020204030204" pitchFamily="34" charset="0"/>
                        </a:rPr>
                        <a:t>88 (62-98)</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342900" rtl="0" eaLnBrk="1" latinLnBrk="0" hangingPunct="1">
                        <a:defRPr sz="1350" kern="1200">
                          <a:solidFill>
                            <a:schemeClr val="dk1"/>
                          </a:solidFill>
                          <a:latin typeface="Trebuchet MS"/>
                        </a:defRPr>
                      </a:lvl1pPr>
                      <a:lvl2pPr marL="342900" algn="l" defTabSz="342900" rtl="0" eaLnBrk="1" latinLnBrk="0" hangingPunct="1">
                        <a:defRPr sz="1350" kern="1200">
                          <a:solidFill>
                            <a:schemeClr val="dk1"/>
                          </a:solidFill>
                          <a:latin typeface="Trebuchet MS"/>
                        </a:defRPr>
                      </a:lvl2pPr>
                      <a:lvl3pPr marL="685800" algn="l" defTabSz="342900" rtl="0" eaLnBrk="1" latinLnBrk="0" hangingPunct="1">
                        <a:defRPr sz="1350" kern="1200">
                          <a:solidFill>
                            <a:schemeClr val="dk1"/>
                          </a:solidFill>
                          <a:latin typeface="Trebuchet MS"/>
                        </a:defRPr>
                      </a:lvl3pPr>
                      <a:lvl4pPr marL="1028700" algn="l" defTabSz="342900" rtl="0" eaLnBrk="1" latinLnBrk="0" hangingPunct="1">
                        <a:defRPr sz="1350" kern="1200">
                          <a:solidFill>
                            <a:schemeClr val="dk1"/>
                          </a:solidFill>
                          <a:latin typeface="Trebuchet MS"/>
                        </a:defRPr>
                      </a:lvl4pPr>
                      <a:lvl5pPr marL="1371600" algn="l" defTabSz="342900" rtl="0" eaLnBrk="1" latinLnBrk="0" hangingPunct="1">
                        <a:defRPr sz="1350" kern="1200">
                          <a:solidFill>
                            <a:schemeClr val="dk1"/>
                          </a:solidFill>
                          <a:latin typeface="Trebuchet MS"/>
                        </a:defRPr>
                      </a:lvl5pPr>
                      <a:lvl6pPr marL="1714500" algn="l" defTabSz="342900" rtl="0" eaLnBrk="1" latinLnBrk="0" hangingPunct="1">
                        <a:defRPr sz="1350" kern="1200">
                          <a:solidFill>
                            <a:schemeClr val="dk1"/>
                          </a:solidFill>
                          <a:latin typeface="Trebuchet MS"/>
                        </a:defRPr>
                      </a:lvl6pPr>
                      <a:lvl7pPr marL="2057400" algn="l" defTabSz="342900" rtl="0" eaLnBrk="1" latinLnBrk="0" hangingPunct="1">
                        <a:defRPr sz="1350" kern="1200">
                          <a:solidFill>
                            <a:schemeClr val="dk1"/>
                          </a:solidFill>
                          <a:latin typeface="Trebuchet MS"/>
                        </a:defRPr>
                      </a:lvl7pPr>
                      <a:lvl8pPr marL="2400300" algn="l" defTabSz="342900" rtl="0" eaLnBrk="1" latinLnBrk="0" hangingPunct="1">
                        <a:defRPr sz="1350" kern="1200">
                          <a:solidFill>
                            <a:schemeClr val="dk1"/>
                          </a:solidFill>
                          <a:latin typeface="Trebuchet MS"/>
                        </a:defRPr>
                      </a:lvl8pPr>
                      <a:lvl9pPr marL="2743200" algn="l" defTabSz="342900" rtl="0" eaLnBrk="1" latinLnBrk="0" hangingPunct="1">
                        <a:defRPr sz="1350" kern="1200">
                          <a:solidFill>
                            <a:schemeClr val="dk1"/>
                          </a:solidFill>
                          <a:latin typeface="Trebuchet MS"/>
                        </a:defRPr>
                      </a:lvl9pPr>
                    </a:lstStyle>
                    <a:p>
                      <a:pPr algn="ctr">
                        <a:lnSpc>
                          <a:spcPct val="100000"/>
                        </a:lnSpc>
                      </a:pPr>
                      <a:r>
                        <a:rPr lang="en-US" sz="1800" b="0" dirty="0">
                          <a:solidFill>
                            <a:srgbClr val="000000"/>
                          </a:solidFill>
                          <a:effectLst/>
                          <a:latin typeface="Calibri" panose="020F0502020204030204" pitchFamily="34" charset="0"/>
                          <a:cs typeface="Calibri" panose="020F0502020204030204" pitchFamily="34" charset="0"/>
                        </a:rPr>
                        <a:t>64 (44-81)</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800" b="0" dirty="0">
                          <a:solidFill>
                            <a:srgbClr val="000000"/>
                          </a:solidFill>
                          <a:effectLst/>
                          <a:latin typeface="Calibri" panose="020F0502020204030204" pitchFamily="34" charset="0"/>
                          <a:cs typeface="Calibri" panose="020F0502020204030204" pitchFamily="34" charset="0"/>
                        </a:rPr>
                        <a:t>68 (54-80)</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800" b="0" dirty="0">
                          <a:solidFill>
                            <a:srgbClr val="000000"/>
                          </a:solidFill>
                          <a:effectLst/>
                          <a:latin typeface="Calibri" panose="020F0502020204030204" pitchFamily="34" charset="0"/>
                          <a:cs typeface="Calibri" panose="020F0502020204030204" pitchFamily="34" charset="0"/>
                        </a:rPr>
                        <a:t>70 (60-79)</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15" name="Content Placeholder 2">
            <a:extLst>
              <a:ext uri="{FF2B5EF4-FFF2-40B4-BE49-F238E27FC236}">
                <a16:creationId xmlns:a16="http://schemas.microsoft.com/office/drawing/2014/main" id="{2E6E0DB8-9B2C-5656-75D3-481D799FE278}"/>
              </a:ext>
            </a:extLst>
          </p:cNvPr>
          <p:cNvSpPr txBox="1">
            <a:spLocks/>
          </p:cNvSpPr>
          <p:nvPr/>
        </p:nvSpPr>
        <p:spPr bwMode="auto">
          <a:xfrm>
            <a:off x="614102" y="4314768"/>
            <a:ext cx="10877529" cy="1949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solidFill>
                  <a:srgbClr val="000000"/>
                </a:solidFill>
              </a:rPr>
              <a:t>Median time to response (n = 32): 1.5 mo (range: 1.2-9.9)</a:t>
            </a:r>
          </a:p>
          <a:p>
            <a:endParaRPr lang="en-US" sz="2400" b="0" kern="0" dirty="0"/>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D2C76519-6EC5-0FA5-BCAD-91DF5B62CC2E}"/>
              </a:ext>
            </a:extLst>
          </p:cNvPr>
          <p:cNvGrpSpPr/>
          <p:nvPr/>
        </p:nvGrpSpPr>
        <p:grpSpPr>
          <a:xfrm>
            <a:off x="2508143" y="2934192"/>
            <a:ext cx="8487383" cy="653374"/>
            <a:chOff x="2154677" y="2949524"/>
            <a:chExt cx="8487383" cy="653374"/>
          </a:xfrm>
        </p:grpSpPr>
        <p:cxnSp>
          <p:nvCxnSpPr>
            <p:cNvPr id="26" name="Straight Connector 25">
              <a:extLst>
                <a:ext uri="{FF2B5EF4-FFF2-40B4-BE49-F238E27FC236}">
                  <a16:creationId xmlns:a16="http://schemas.microsoft.com/office/drawing/2014/main" id="{0BCFB5DC-60C1-4064-C5B0-FDC2ACB568AA}"/>
                </a:ext>
              </a:extLst>
            </p:cNvPr>
            <p:cNvCxnSpPr/>
            <p:nvPr/>
          </p:nvCxnSpPr>
          <p:spPr bwMode="auto">
            <a:xfrm>
              <a:off x="2154677" y="2949524"/>
              <a:ext cx="8487383" cy="0"/>
            </a:xfrm>
            <a:prstGeom prst="line">
              <a:avLst/>
            </a:prstGeom>
            <a:noFill/>
            <a:ln w="28575" cap="flat" cmpd="sng" algn="ctr">
              <a:solidFill>
                <a:schemeClr val="tx2"/>
              </a:solidFill>
              <a:prstDash val="sysDash"/>
              <a:round/>
              <a:headEnd type="none" w="med" len="med"/>
              <a:tailEnd type="none" w="med" len="med"/>
            </a:ln>
            <a:effectLst/>
          </p:spPr>
        </p:cxnSp>
        <p:cxnSp>
          <p:nvCxnSpPr>
            <p:cNvPr id="27" name="Straight Connector 26">
              <a:extLst>
                <a:ext uri="{FF2B5EF4-FFF2-40B4-BE49-F238E27FC236}">
                  <a16:creationId xmlns:a16="http://schemas.microsoft.com/office/drawing/2014/main" id="{258B6AE0-589A-17C7-1229-74036788BAED}"/>
                </a:ext>
              </a:extLst>
            </p:cNvPr>
            <p:cNvCxnSpPr/>
            <p:nvPr/>
          </p:nvCxnSpPr>
          <p:spPr bwMode="auto">
            <a:xfrm>
              <a:off x="2154677" y="3602898"/>
              <a:ext cx="8487383" cy="0"/>
            </a:xfrm>
            <a:prstGeom prst="line">
              <a:avLst/>
            </a:prstGeom>
            <a:noFill/>
            <a:ln w="28575" cap="flat" cmpd="sng" algn="ctr">
              <a:solidFill>
                <a:schemeClr val="tx2"/>
              </a:solidFill>
              <a:prstDash val="sysDash"/>
              <a:round/>
              <a:headEnd type="none" w="med" len="med"/>
              <a:tailEnd type="none" w="med" len="med"/>
            </a:ln>
            <a:effectLst/>
          </p:spPr>
        </p:cxnSp>
      </p:gr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588324" y="284819"/>
            <a:ext cx="10872444" cy="1103313"/>
          </a:xfrm>
        </p:spPr>
        <p:txBody>
          <a:bodyPr/>
          <a:lstStyle/>
          <a:p>
            <a:r>
              <a:rPr lang="en-US" dirty="0"/>
              <a:t>CHRYSALIS Expanded </a:t>
            </a:r>
            <a:r>
              <a:rPr lang="en-US" i="1" dirty="0"/>
              <a:t>MET</a:t>
            </a:r>
            <a:r>
              <a:rPr lang="en-US" dirty="0"/>
              <a:t>ex14 Cohort: </a:t>
            </a:r>
            <a:br>
              <a:rPr lang="en-US" dirty="0"/>
            </a:br>
            <a:r>
              <a:rPr lang="en-US" dirty="0"/>
              <a:t>Antitumor Activity</a:t>
            </a:r>
            <a:endParaRPr lang="en-US" altLang="en-US" dirty="0"/>
          </a:p>
        </p:txBody>
      </p:sp>
      <p:sp>
        <p:nvSpPr>
          <p:cNvPr id="13" name="Content Placeholder 12">
            <a:extLst>
              <a:ext uri="{FF2B5EF4-FFF2-40B4-BE49-F238E27FC236}">
                <a16:creationId xmlns:a16="http://schemas.microsoft.com/office/drawing/2014/main" id="{3D10127F-B014-17E7-2AEA-D5BC3EB3D5FF}"/>
              </a:ext>
            </a:extLst>
          </p:cNvPr>
          <p:cNvSpPr>
            <a:spLocks noGrp="1"/>
          </p:cNvSpPr>
          <p:nvPr>
            <p:ph idx="1"/>
          </p:nvPr>
        </p:nvSpPr>
        <p:spPr>
          <a:xfrm>
            <a:off x="604675" y="5849731"/>
            <a:ext cx="11204553" cy="469943"/>
          </a:xfrm>
        </p:spPr>
        <p:txBody>
          <a:bodyPr/>
          <a:lstStyle/>
          <a:p>
            <a:r>
              <a:rPr lang="en-US" sz="2000" dirty="0"/>
              <a:t>Response to amivantamab did not correlate with co-occurring genomic alterations detected in ctDNA</a:t>
            </a:r>
          </a:p>
          <a:p>
            <a:endParaRPr lang="en-US" sz="2000" dirty="0"/>
          </a:p>
        </p:txBody>
      </p:sp>
      <p:sp>
        <p:nvSpPr>
          <p:cNvPr id="3" name="Text Box 11">
            <a:extLst>
              <a:ext uri="{FF2B5EF4-FFF2-40B4-BE49-F238E27FC236}">
                <a16:creationId xmlns:a16="http://schemas.microsoft.com/office/drawing/2014/main" id="{514995B0-9B42-BE67-956F-C146240343C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Leighl. WCLC 2023. Abstr OA21.04. Reproduced with permission.</a:t>
            </a:r>
          </a:p>
        </p:txBody>
      </p:sp>
      <p:sp>
        <p:nvSpPr>
          <p:cNvPr id="4" name="TextBox 3">
            <a:extLst>
              <a:ext uri="{FF2B5EF4-FFF2-40B4-BE49-F238E27FC236}">
                <a16:creationId xmlns:a16="http://schemas.microsoft.com/office/drawing/2014/main" id="{C4A5E57C-46DB-6E39-9FCA-73A663C184AB}"/>
              </a:ext>
            </a:extLst>
          </p:cNvPr>
          <p:cNvSpPr txBox="1"/>
          <p:nvPr/>
        </p:nvSpPr>
        <p:spPr bwMode="auto">
          <a:xfrm>
            <a:off x="8868193" y="2514165"/>
            <a:ext cx="23700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post-BL disease assessment</a:t>
            </a:r>
          </a:p>
        </p:txBody>
      </p:sp>
      <p:sp>
        <p:nvSpPr>
          <p:cNvPr id="2" name="TextBox 1">
            <a:extLst>
              <a:ext uri="{FF2B5EF4-FFF2-40B4-BE49-F238E27FC236}">
                <a16:creationId xmlns:a16="http://schemas.microsoft.com/office/drawing/2014/main" id="{297EA912-AB00-04DB-5E27-42E08529D049}"/>
              </a:ext>
            </a:extLst>
          </p:cNvPr>
          <p:cNvSpPr txBox="1"/>
          <p:nvPr/>
        </p:nvSpPr>
        <p:spPr bwMode="auto">
          <a:xfrm>
            <a:off x="4166198" y="1492548"/>
            <a:ext cx="44614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Best Change From BL in SoD of Target Lesions</a:t>
            </a:r>
          </a:p>
        </p:txBody>
      </p:sp>
      <p:sp>
        <p:nvSpPr>
          <p:cNvPr id="5" name="TextBox 4">
            <a:extLst>
              <a:ext uri="{FF2B5EF4-FFF2-40B4-BE49-F238E27FC236}">
                <a16:creationId xmlns:a16="http://schemas.microsoft.com/office/drawing/2014/main" id="{63BB7474-5B01-2EC1-7979-7560A3482C78}"/>
              </a:ext>
            </a:extLst>
          </p:cNvPr>
          <p:cNvSpPr txBox="1"/>
          <p:nvPr/>
        </p:nvSpPr>
        <p:spPr bwMode="auto">
          <a:xfrm rot="16200000">
            <a:off x="345939" y="2935973"/>
            <a:ext cx="285669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Best Change From BL in SoD of Target Lesions %)</a:t>
            </a:r>
          </a:p>
        </p:txBody>
      </p:sp>
      <p:sp>
        <p:nvSpPr>
          <p:cNvPr id="6" name="TextBox 5">
            <a:extLst>
              <a:ext uri="{FF2B5EF4-FFF2-40B4-BE49-F238E27FC236}">
                <a16:creationId xmlns:a16="http://schemas.microsoft.com/office/drawing/2014/main" id="{60B1EC4C-0ADB-1E44-F1DA-7F988C5DA32D}"/>
              </a:ext>
            </a:extLst>
          </p:cNvPr>
          <p:cNvSpPr txBox="1"/>
          <p:nvPr/>
        </p:nvSpPr>
        <p:spPr bwMode="auto">
          <a:xfrm>
            <a:off x="6083233" y="4526826"/>
            <a:ext cx="8724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a:t>
            </a:r>
          </a:p>
        </p:txBody>
      </p:sp>
      <p:cxnSp>
        <p:nvCxnSpPr>
          <p:cNvPr id="9" name="Straight Connector 8">
            <a:extLst>
              <a:ext uri="{FF2B5EF4-FFF2-40B4-BE49-F238E27FC236}">
                <a16:creationId xmlns:a16="http://schemas.microsoft.com/office/drawing/2014/main" id="{A8EAED7C-FC55-4F8F-DE1D-49BE397F7500}"/>
              </a:ext>
            </a:extLst>
          </p:cNvPr>
          <p:cNvCxnSpPr/>
          <p:nvPr/>
        </p:nvCxnSpPr>
        <p:spPr bwMode="auto">
          <a:xfrm>
            <a:off x="2485600" y="1878248"/>
            <a:ext cx="0" cy="2633472"/>
          </a:xfrm>
          <a:prstGeom prst="line">
            <a:avLst/>
          </a:prstGeom>
          <a:noFill/>
          <a:ln w="28575" cap="flat" cmpd="sng" algn="ctr">
            <a:solidFill>
              <a:schemeClr val="bg1"/>
            </a:solidFill>
            <a:prstDash val="solid"/>
            <a:round/>
            <a:headEnd type="none" w="med" len="med"/>
            <a:tailEnd type="none" w="med" len="med"/>
          </a:ln>
          <a:effectLst/>
        </p:spPr>
      </p:cxnSp>
      <p:grpSp>
        <p:nvGrpSpPr>
          <p:cNvPr id="23" name="Group 22">
            <a:extLst>
              <a:ext uri="{FF2B5EF4-FFF2-40B4-BE49-F238E27FC236}">
                <a16:creationId xmlns:a16="http://schemas.microsoft.com/office/drawing/2014/main" id="{1C86C01F-6792-137B-D97F-E3108C33DB66}"/>
              </a:ext>
            </a:extLst>
          </p:cNvPr>
          <p:cNvGrpSpPr/>
          <p:nvPr/>
        </p:nvGrpSpPr>
        <p:grpSpPr>
          <a:xfrm>
            <a:off x="2420594" y="1895928"/>
            <a:ext cx="72957" cy="2595664"/>
            <a:chOff x="2067128" y="1911260"/>
            <a:chExt cx="72957" cy="2595664"/>
          </a:xfrm>
        </p:grpSpPr>
        <p:cxnSp>
          <p:nvCxnSpPr>
            <p:cNvPr id="11" name="Straight Connector 10">
              <a:extLst>
                <a:ext uri="{FF2B5EF4-FFF2-40B4-BE49-F238E27FC236}">
                  <a16:creationId xmlns:a16="http://schemas.microsoft.com/office/drawing/2014/main" id="{899C5F0B-3FE6-FBFC-642D-BB87DA515DB8}"/>
                </a:ext>
              </a:extLst>
            </p:cNvPr>
            <p:cNvCxnSpPr>
              <a:cxnSpLocks/>
            </p:cNvCxnSpPr>
            <p:nvPr/>
          </p:nvCxnSpPr>
          <p:spPr bwMode="auto">
            <a:xfrm>
              <a:off x="2067128" y="1911260"/>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1A838A1F-E888-6C0B-8CB4-473052651297}"/>
                </a:ext>
              </a:extLst>
            </p:cNvPr>
            <p:cNvCxnSpPr>
              <a:cxnSpLocks/>
            </p:cNvCxnSpPr>
            <p:nvPr/>
          </p:nvCxnSpPr>
          <p:spPr bwMode="auto">
            <a:xfrm>
              <a:off x="2067128" y="2170826"/>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44B114FE-E6BA-F782-7EB1-20BBA2933AE0}"/>
                </a:ext>
              </a:extLst>
            </p:cNvPr>
            <p:cNvCxnSpPr>
              <a:cxnSpLocks/>
            </p:cNvCxnSpPr>
            <p:nvPr/>
          </p:nvCxnSpPr>
          <p:spPr bwMode="auto">
            <a:xfrm>
              <a:off x="2067128" y="2430392"/>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6DA96D20-F8ED-81A0-6C75-B8E2076BEF11}"/>
                </a:ext>
              </a:extLst>
            </p:cNvPr>
            <p:cNvCxnSpPr>
              <a:cxnSpLocks/>
            </p:cNvCxnSpPr>
            <p:nvPr/>
          </p:nvCxnSpPr>
          <p:spPr bwMode="auto">
            <a:xfrm>
              <a:off x="2067128" y="2689958"/>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B6ABA76-F29E-297B-D4F0-CEA66C33E8AD}"/>
                </a:ext>
              </a:extLst>
            </p:cNvPr>
            <p:cNvCxnSpPr>
              <a:cxnSpLocks/>
            </p:cNvCxnSpPr>
            <p:nvPr/>
          </p:nvCxnSpPr>
          <p:spPr bwMode="auto">
            <a:xfrm>
              <a:off x="2067128" y="2949524"/>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9FB43FB-8756-5CF3-923A-28C7A7EDBA59}"/>
                </a:ext>
              </a:extLst>
            </p:cNvPr>
            <p:cNvCxnSpPr>
              <a:cxnSpLocks/>
            </p:cNvCxnSpPr>
            <p:nvPr/>
          </p:nvCxnSpPr>
          <p:spPr bwMode="auto">
            <a:xfrm>
              <a:off x="2067128" y="3209090"/>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2AEE146-DEC8-098F-2367-2A00E86A6C8B}"/>
                </a:ext>
              </a:extLst>
            </p:cNvPr>
            <p:cNvCxnSpPr>
              <a:cxnSpLocks/>
            </p:cNvCxnSpPr>
            <p:nvPr/>
          </p:nvCxnSpPr>
          <p:spPr bwMode="auto">
            <a:xfrm>
              <a:off x="2067128" y="3468656"/>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D3841E1-D5C4-6039-0217-13E2548D00C9}"/>
                </a:ext>
              </a:extLst>
            </p:cNvPr>
            <p:cNvCxnSpPr>
              <a:cxnSpLocks/>
            </p:cNvCxnSpPr>
            <p:nvPr/>
          </p:nvCxnSpPr>
          <p:spPr bwMode="auto">
            <a:xfrm>
              <a:off x="2067128" y="3728222"/>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C8DC75F-0AF4-87E2-6330-9E8658A03DDD}"/>
                </a:ext>
              </a:extLst>
            </p:cNvPr>
            <p:cNvCxnSpPr>
              <a:cxnSpLocks/>
            </p:cNvCxnSpPr>
            <p:nvPr/>
          </p:nvCxnSpPr>
          <p:spPr bwMode="auto">
            <a:xfrm>
              <a:off x="2067128" y="3987788"/>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EB69DDD-59C4-CE86-AAA4-54992A1C9384}"/>
                </a:ext>
              </a:extLst>
            </p:cNvPr>
            <p:cNvCxnSpPr>
              <a:cxnSpLocks/>
            </p:cNvCxnSpPr>
            <p:nvPr/>
          </p:nvCxnSpPr>
          <p:spPr bwMode="auto">
            <a:xfrm>
              <a:off x="2067128" y="4247354"/>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C6788E0-E6B6-F656-27C1-76CB2C558A37}"/>
                </a:ext>
              </a:extLst>
            </p:cNvPr>
            <p:cNvCxnSpPr>
              <a:cxnSpLocks/>
            </p:cNvCxnSpPr>
            <p:nvPr/>
          </p:nvCxnSpPr>
          <p:spPr bwMode="auto">
            <a:xfrm>
              <a:off x="2067128" y="4506924"/>
              <a:ext cx="72957" cy="0"/>
            </a:xfrm>
            <a:prstGeom prst="line">
              <a:avLst/>
            </a:prstGeom>
            <a:noFill/>
            <a:ln w="28575" cap="flat" cmpd="sng" algn="ctr">
              <a:solidFill>
                <a:schemeClr val="bg1"/>
              </a:solidFill>
              <a:prstDash val="solid"/>
              <a:round/>
              <a:headEnd type="none" w="med" len="med"/>
              <a:tailEnd type="none" w="med" len="med"/>
            </a:ln>
            <a:effectLst/>
          </p:spPr>
        </p:cxnSp>
      </p:grpSp>
      <p:sp>
        <p:nvSpPr>
          <p:cNvPr id="29" name="TextBox 28">
            <a:extLst>
              <a:ext uri="{FF2B5EF4-FFF2-40B4-BE49-F238E27FC236}">
                <a16:creationId xmlns:a16="http://schemas.microsoft.com/office/drawing/2014/main" id="{0ED27A08-9FD4-7B52-8AA1-855683AE79FB}"/>
              </a:ext>
            </a:extLst>
          </p:cNvPr>
          <p:cNvSpPr txBox="1"/>
          <p:nvPr/>
        </p:nvSpPr>
        <p:spPr bwMode="auto">
          <a:xfrm>
            <a:off x="6895656" y="1941334"/>
            <a:ext cx="20127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Best overall response:</a:t>
            </a:r>
          </a:p>
        </p:txBody>
      </p:sp>
      <p:sp>
        <p:nvSpPr>
          <p:cNvPr id="30" name="TextBox 29">
            <a:extLst>
              <a:ext uri="{FF2B5EF4-FFF2-40B4-BE49-F238E27FC236}">
                <a16:creationId xmlns:a16="http://schemas.microsoft.com/office/drawing/2014/main" id="{AA8A8E60-016A-8FBB-E5BA-FEA098517BBE}"/>
              </a:ext>
            </a:extLst>
          </p:cNvPr>
          <p:cNvSpPr txBox="1"/>
          <p:nvPr/>
        </p:nvSpPr>
        <p:spPr bwMode="auto">
          <a:xfrm>
            <a:off x="9005904" y="1964565"/>
            <a:ext cx="4026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PR</a:t>
            </a:r>
          </a:p>
        </p:txBody>
      </p:sp>
      <p:sp>
        <p:nvSpPr>
          <p:cNvPr id="31" name="Rectangle 30">
            <a:extLst>
              <a:ext uri="{FF2B5EF4-FFF2-40B4-BE49-F238E27FC236}">
                <a16:creationId xmlns:a16="http://schemas.microsoft.com/office/drawing/2014/main" id="{462036D6-A883-F8D8-39E2-F70443B6B976}"/>
              </a:ext>
            </a:extLst>
          </p:cNvPr>
          <p:cNvSpPr/>
          <p:nvPr/>
        </p:nvSpPr>
        <p:spPr bwMode="auto">
          <a:xfrm>
            <a:off x="8942289" y="2074800"/>
            <a:ext cx="117601" cy="1176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2" name="TextBox 31">
            <a:extLst>
              <a:ext uri="{FF2B5EF4-FFF2-40B4-BE49-F238E27FC236}">
                <a16:creationId xmlns:a16="http://schemas.microsoft.com/office/drawing/2014/main" id="{C57E7746-51C7-81AC-93C5-74FB5ED520DE}"/>
              </a:ext>
            </a:extLst>
          </p:cNvPr>
          <p:cNvSpPr txBox="1"/>
          <p:nvPr/>
        </p:nvSpPr>
        <p:spPr bwMode="auto">
          <a:xfrm>
            <a:off x="9586582" y="1960237"/>
            <a:ext cx="510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err="1">
                <a:solidFill>
                  <a:schemeClr val="bg1"/>
                </a:solidFill>
                <a:latin typeface="Calibri" panose="020F0502020204030204" pitchFamily="34" charset="0"/>
              </a:rPr>
              <a:t>uPR</a:t>
            </a:r>
            <a:endParaRPr lang="en-US" sz="1600" b="0" dirty="0">
              <a:solidFill>
                <a:schemeClr val="bg1"/>
              </a:solidFill>
              <a:latin typeface="Calibri" panose="020F0502020204030204" pitchFamily="34" charset="0"/>
            </a:endParaRPr>
          </a:p>
        </p:txBody>
      </p:sp>
      <p:sp>
        <p:nvSpPr>
          <p:cNvPr id="33" name="Rectangle 32">
            <a:extLst>
              <a:ext uri="{FF2B5EF4-FFF2-40B4-BE49-F238E27FC236}">
                <a16:creationId xmlns:a16="http://schemas.microsoft.com/office/drawing/2014/main" id="{1AD5D983-5D5E-FD15-3BC9-51C9B93A1C44}"/>
              </a:ext>
            </a:extLst>
          </p:cNvPr>
          <p:cNvSpPr/>
          <p:nvPr/>
        </p:nvSpPr>
        <p:spPr bwMode="auto">
          <a:xfrm>
            <a:off x="9522880" y="2070472"/>
            <a:ext cx="117601" cy="11760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4" name="TextBox 33">
            <a:extLst>
              <a:ext uri="{FF2B5EF4-FFF2-40B4-BE49-F238E27FC236}">
                <a16:creationId xmlns:a16="http://schemas.microsoft.com/office/drawing/2014/main" id="{EDEC8AF2-F2A2-CD4F-1166-F9C286D069F7}"/>
              </a:ext>
            </a:extLst>
          </p:cNvPr>
          <p:cNvSpPr txBox="1"/>
          <p:nvPr/>
        </p:nvSpPr>
        <p:spPr bwMode="auto">
          <a:xfrm>
            <a:off x="10267568" y="1959885"/>
            <a:ext cx="4058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SD</a:t>
            </a:r>
          </a:p>
        </p:txBody>
      </p:sp>
      <p:sp>
        <p:nvSpPr>
          <p:cNvPr id="35" name="Rectangle 34">
            <a:extLst>
              <a:ext uri="{FF2B5EF4-FFF2-40B4-BE49-F238E27FC236}">
                <a16:creationId xmlns:a16="http://schemas.microsoft.com/office/drawing/2014/main" id="{09B7244A-A92B-1A0C-6CC1-DEA9A384209C}"/>
              </a:ext>
            </a:extLst>
          </p:cNvPr>
          <p:cNvSpPr/>
          <p:nvPr/>
        </p:nvSpPr>
        <p:spPr bwMode="auto">
          <a:xfrm>
            <a:off x="10203866" y="2077935"/>
            <a:ext cx="117601" cy="11760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6" name="TextBox 35">
            <a:extLst>
              <a:ext uri="{FF2B5EF4-FFF2-40B4-BE49-F238E27FC236}">
                <a16:creationId xmlns:a16="http://schemas.microsoft.com/office/drawing/2014/main" id="{52A621D4-C97E-94E4-9287-86688DD5F6CB}"/>
              </a:ext>
            </a:extLst>
          </p:cNvPr>
          <p:cNvSpPr txBox="1"/>
          <p:nvPr/>
        </p:nvSpPr>
        <p:spPr bwMode="auto">
          <a:xfrm>
            <a:off x="9008974" y="2213413"/>
            <a:ext cx="4171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PD</a:t>
            </a:r>
          </a:p>
        </p:txBody>
      </p:sp>
      <p:sp>
        <p:nvSpPr>
          <p:cNvPr id="37" name="Rectangle 36">
            <a:extLst>
              <a:ext uri="{FF2B5EF4-FFF2-40B4-BE49-F238E27FC236}">
                <a16:creationId xmlns:a16="http://schemas.microsoft.com/office/drawing/2014/main" id="{D2A1ADB1-0C7A-C0F4-ACEF-244379BF1533}"/>
              </a:ext>
            </a:extLst>
          </p:cNvPr>
          <p:cNvSpPr/>
          <p:nvPr/>
        </p:nvSpPr>
        <p:spPr bwMode="auto">
          <a:xfrm>
            <a:off x="8945359" y="2323648"/>
            <a:ext cx="117601" cy="11760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8" name="TextBox 37">
            <a:extLst>
              <a:ext uri="{FF2B5EF4-FFF2-40B4-BE49-F238E27FC236}">
                <a16:creationId xmlns:a16="http://schemas.microsoft.com/office/drawing/2014/main" id="{335C076C-DA1F-B1EA-AFBF-E376B508D4DB}"/>
              </a:ext>
            </a:extLst>
          </p:cNvPr>
          <p:cNvSpPr txBox="1"/>
          <p:nvPr/>
        </p:nvSpPr>
        <p:spPr bwMode="auto">
          <a:xfrm>
            <a:off x="9589652" y="2209085"/>
            <a:ext cx="8691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NE/UNK</a:t>
            </a:r>
          </a:p>
        </p:txBody>
      </p:sp>
      <p:sp>
        <p:nvSpPr>
          <p:cNvPr id="39" name="Rectangle 38">
            <a:extLst>
              <a:ext uri="{FF2B5EF4-FFF2-40B4-BE49-F238E27FC236}">
                <a16:creationId xmlns:a16="http://schemas.microsoft.com/office/drawing/2014/main" id="{22DDE438-CB36-DE89-3F0A-3323840673B7}"/>
              </a:ext>
            </a:extLst>
          </p:cNvPr>
          <p:cNvSpPr/>
          <p:nvPr/>
        </p:nvSpPr>
        <p:spPr bwMode="auto">
          <a:xfrm>
            <a:off x="9525950" y="2319320"/>
            <a:ext cx="117601" cy="117601"/>
          </a:xfrm>
          <a:prstGeom prst="rect">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cxnSp>
        <p:nvCxnSpPr>
          <p:cNvPr id="41" name="Straight Connector 40">
            <a:extLst>
              <a:ext uri="{FF2B5EF4-FFF2-40B4-BE49-F238E27FC236}">
                <a16:creationId xmlns:a16="http://schemas.microsoft.com/office/drawing/2014/main" id="{A222D4DA-0527-F06A-0715-36DBA2FDC0E3}"/>
              </a:ext>
            </a:extLst>
          </p:cNvPr>
          <p:cNvCxnSpPr/>
          <p:nvPr/>
        </p:nvCxnSpPr>
        <p:spPr bwMode="auto">
          <a:xfrm flipV="1">
            <a:off x="2926432" y="2333168"/>
            <a:ext cx="0" cy="849872"/>
          </a:xfrm>
          <a:prstGeom prst="line">
            <a:avLst/>
          </a:prstGeom>
          <a:noFill/>
          <a:ln w="76200" cap="flat" cmpd="sng" algn="ctr">
            <a:solidFill>
              <a:schemeClr val="accent6"/>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EB38A87-4F56-DE9E-718E-C74EC7575AF1}"/>
              </a:ext>
            </a:extLst>
          </p:cNvPr>
          <p:cNvCxnSpPr>
            <a:cxnSpLocks/>
          </p:cNvCxnSpPr>
          <p:nvPr/>
        </p:nvCxnSpPr>
        <p:spPr bwMode="auto">
          <a:xfrm flipV="1">
            <a:off x="3012591" y="2509256"/>
            <a:ext cx="0" cy="673784"/>
          </a:xfrm>
          <a:prstGeom prst="line">
            <a:avLst/>
          </a:prstGeom>
          <a:noFill/>
          <a:ln w="76200" cap="flat" cmpd="sng" algn="ctr">
            <a:solidFill>
              <a:schemeClr val="accent6"/>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58643A6-7647-391C-BA1D-AF4EE2F162F4}"/>
              </a:ext>
            </a:extLst>
          </p:cNvPr>
          <p:cNvCxnSpPr>
            <a:cxnSpLocks/>
          </p:cNvCxnSpPr>
          <p:nvPr/>
        </p:nvCxnSpPr>
        <p:spPr bwMode="auto">
          <a:xfrm flipV="1">
            <a:off x="3098750" y="2519974"/>
            <a:ext cx="0" cy="673784"/>
          </a:xfrm>
          <a:prstGeom prst="line">
            <a:avLst/>
          </a:prstGeom>
          <a:noFill/>
          <a:ln w="76200" cap="flat" cmpd="sng" algn="ctr">
            <a:solidFill>
              <a:schemeClr val="accent6"/>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73486EF-00E2-E888-B8AC-BAE214940D84}"/>
              </a:ext>
            </a:extLst>
          </p:cNvPr>
          <p:cNvCxnSpPr>
            <a:cxnSpLocks/>
          </p:cNvCxnSpPr>
          <p:nvPr/>
        </p:nvCxnSpPr>
        <p:spPr bwMode="auto">
          <a:xfrm flipV="1">
            <a:off x="3184909" y="2587572"/>
            <a:ext cx="0" cy="606186"/>
          </a:xfrm>
          <a:prstGeom prst="line">
            <a:avLst/>
          </a:prstGeom>
          <a:noFill/>
          <a:ln w="76200" cap="flat" cmpd="sng" algn="ctr">
            <a:solidFill>
              <a:schemeClr val="accent6"/>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3D24711-AA84-34A3-7DC1-80536CF85B29}"/>
              </a:ext>
            </a:extLst>
          </p:cNvPr>
          <p:cNvCxnSpPr>
            <a:cxnSpLocks/>
          </p:cNvCxnSpPr>
          <p:nvPr/>
        </p:nvCxnSpPr>
        <p:spPr bwMode="auto">
          <a:xfrm flipV="1">
            <a:off x="3271068" y="2587572"/>
            <a:ext cx="0" cy="606186"/>
          </a:xfrm>
          <a:prstGeom prst="line">
            <a:avLst/>
          </a:prstGeom>
          <a:noFill/>
          <a:ln w="76200" cap="flat" cmpd="sng" algn="ctr">
            <a:solidFill>
              <a:schemeClr val="accent6"/>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36F3F2D-D50A-F7A1-9E18-B466DA742C64}"/>
              </a:ext>
            </a:extLst>
          </p:cNvPr>
          <p:cNvCxnSpPr>
            <a:cxnSpLocks/>
          </p:cNvCxnSpPr>
          <p:nvPr/>
        </p:nvCxnSpPr>
        <p:spPr bwMode="auto">
          <a:xfrm flipV="1">
            <a:off x="3357227" y="3091119"/>
            <a:ext cx="0" cy="102639"/>
          </a:xfrm>
          <a:prstGeom prst="line">
            <a:avLst/>
          </a:prstGeom>
          <a:noFill/>
          <a:ln w="76200" cap="flat" cmpd="sng" algn="ctr">
            <a:solidFill>
              <a:schemeClr val="accent6"/>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E8CA4E06-4951-4AA1-FEB6-7EEDD5134293}"/>
              </a:ext>
            </a:extLst>
          </p:cNvPr>
          <p:cNvCxnSpPr>
            <a:cxnSpLocks/>
          </p:cNvCxnSpPr>
          <p:nvPr/>
        </p:nvCxnSpPr>
        <p:spPr bwMode="auto">
          <a:xfrm flipV="1">
            <a:off x="3529546" y="3148992"/>
            <a:ext cx="0" cy="44766"/>
          </a:xfrm>
          <a:prstGeom prst="line">
            <a:avLst/>
          </a:prstGeom>
          <a:noFill/>
          <a:ln w="76200" cap="flat" cmpd="sng" algn="ctr">
            <a:solidFill>
              <a:schemeClr val="accent6"/>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CB635565-A3F9-68E2-1FB0-8B04B53EC1BA}"/>
              </a:ext>
            </a:extLst>
          </p:cNvPr>
          <p:cNvCxnSpPr>
            <a:cxnSpLocks/>
          </p:cNvCxnSpPr>
          <p:nvPr/>
        </p:nvCxnSpPr>
        <p:spPr bwMode="auto">
          <a:xfrm flipV="1">
            <a:off x="3443386" y="3136584"/>
            <a:ext cx="0" cy="57174"/>
          </a:xfrm>
          <a:prstGeom prst="line">
            <a:avLst/>
          </a:prstGeom>
          <a:noFill/>
          <a:ln w="76200" cap="flat" cmpd="sng" algn="ctr">
            <a:solidFill>
              <a:schemeClr val="accent4"/>
            </a:solidFill>
            <a:prstDash val="solid"/>
            <a:round/>
            <a:headEnd type="none" w="med" len="med"/>
            <a:tailEnd type="none" w="med" len="med"/>
          </a:ln>
          <a:effectLst/>
        </p:spPr>
      </p:cxnSp>
      <p:sp>
        <p:nvSpPr>
          <p:cNvPr id="54" name="TextBox 53">
            <a:extLst>
              <a:ext uri="{FF2B5EF4-FFF2-40B4-BE49-F238E27FC236}">
                <a16:creationId xmlns:a16="http://schemas.microsoft.com/office/drawing/2014/main" id="{50EF0FDD-0CDA-90DB-70F5-8C62919E237B}"/>
              </a:ext>
            </a:extLst>
          </p:cNvPr>
          <p:cNvSpPr txBox="1"/>
          <p:nvPr/>
        </p:nvSpPr>
        <p:spPr bwMode="auto">
          <a:xfrm>
            <a:off x="2425650" y="3004226"/>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r>
              <a:rPr lang="en-US" sz="1400" b="0" dirty="0">
                <a:solidFill>
                  <a:schemeClr val="accent4">
                    <a:lumMod val="60000"/>
                    <a:lumOff val="40000"/>
                  </a:schemeClr>
                </a:solidFill>
                <a:latin typeface="Calibri" panose="020F0502020204030204" pitchFamily="34" charset="0"/>
              </a:rPr>
              <a:t>***</a:t>
            </a:r>
          </a:p>
        </p:txBody>
      </p:sp>
      <p:cxnSp>
        <p:nvCxnSpPr>
          <p:cNvPr id="55" name="Straight Connector 54">
            <a:extLst>
              <a:ext uri="{FF2B5EF4-FFF2-40B4-BE49-F238E27FC236}">
                <a16:creationId xmlns:a16="http://schemas.microsoft.com/office/drawing/2014/main" id="{387E1D19-22E6-0438-35AC-2C59EE264859}"/>
              </a:ext>
            </a:extLst>
          </p:cNvPr>
          <p:cNvCxnSpPr>
            <a:cxnSpLocks/>
          </p:cNvCxnSpPr>
          <p:nvPr/>
        </p:nvCxnSpPr>
        <p:spPr bwMode="auto">
          <a:xfrm flipV="1">
            <a:off x="4562985" y="3188441"/>
            <a:ext cx="0" cy="57174"/>
          </a:xfrm>
          <a:prstGeom prst="line">
            <a:avLst/>
          </a:prstGeom>
          <a:noFill/>
          <a:ln w="76200" cap="flat" cmpd="sng" algn="ctr">
            <a:solidFill>
              <a:schemeClr val="accent4"/>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8A05BBE5-D590-12D0-BA34-66013F02B705}"/>
              </a:ext>
            </a:extLst>
          </p:cNvPr>
          <p:cNvCxnSpPr>
            <a:cxnSpLocks/>
          </p:cNvCxnSpPr>
          <p:nvPr/>
        </p:nvCxnSpPr>
        <p:spPr bwMode="auto">
          <a:xfrm flipV="1">
            <a:off x="4476454" y="3192251"/>
            <a:ext cx="0" cy="30094"/>
          </a:xfrm>
          <a:prstGeom prst="line">
            <a:avLst/>
          </a:prstGeom>
          <a:noFill/>
          <a:ln w="76200" cap="flat" cmpd="sng" algn="ctr">
            <a:solidFill>
              <a:schemeClr val="accent4"/>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9D72002-9C8C-F178-0890-A889D2F663CA}"/>
              </a:ext>
            </a:extLst>
          </p:cNvPr>
          <p:cNvCxnSpPr>
            <a:cxnSpLocks/>
          </p:cNvCxnSpPr>
          <p:nvPr/>
        </p:nvCxnSpPr>
        <p:spPr bwMode="auto">
          <a:xfrm flipV="1">
            <a:off x="4389923" y="3192251"/>
            <a:ext cx="0" cy="30094"/>
          </a:xfrm>
          <a:prstGeom prst="line">
            <a:avLst/>
          </a:prstGeom>
          <a:noFill/>
          <a:ln w="76200" cap="flat" cmpd="sng" algn="ctr">
            <a:solidFill>
              <a:schemeClr val="accent4"/>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3C19DDE-F665-76F8-5358-7DCC775E0D72}"/>
              </a:ext>
            </a:extLst>
          </p:cNvPr>
          <p:cNvCxnSpPr>
            <a:cxnSpLocks/>
          </p:cNvCxnSpPr>
          <p:nvPr/>
        </p:nvCxnSpPr>
        <p:spPr bwMode="auto">
          <a:xfrm flipV="1">
            <a:off x="4303392" y="3192166"/>
            <a:ext cx="0" cy="30094"/>
          </a:xfrm>
          <a:prstGeom prst="line">
            <a:avLst/>
          </a:prstGeom>
          <a:noFill/>
          <a:ln w="76200" cap="flat" cmpd="sng" algn="ctr">
            <a:solidFill>
              <a:schemeClr val="accent4">
                <a:lumMod val="60000"/>
                <a:lumOff val="40000"/>
              </a:schemeClr>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9D52DCB-D696-F528-9AA2-A89FEAC184EB}"/>
              </a:ext>
            </a:extLst>
          </p:cNvPr>
          <p:cNvCxnSpPr>
            <a:cxnSpLocks/>
          </p:cNvCxnSpPr>
          <p:nvPr/>
        </p:nvCxnSpPr>
        <p:spPr bwMode="auto">
          <a:xfrm flipV="1">
            <a:off x="4649516" y="3193647"/>
            <a:ext cx="0" cy="57174"/>
          </a:xfrm>
          <a:prstGeom prst="line">
            <a:avLst/>
          </a:prstGeom>
          <a:noFill/>
          <a:ln w="76200" cap="flat" cmpd="sng" algn="ctr">
            <a:solidFill>
              <a:schemeClr val="accent4"/>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0C72F90-3CFA-6C8B-FA38-1070E7C40911}"/>
              </a:ext>
            </a:extLst>
          </p:cNvPr>
          <p:cNvCxnSpPr>
            <a:cxnSpLocks/>
          </p:cNvCxnSpPr>
          <p:nvPr/>
        </p:nvCxnSpPr>
        <p:spPr bwMode="auto">
          <a:xfrm flipV="1">
            <a:off x="4736047" y="3199871"/>
            <a:ext cx="0" cy="57174"/>
          </a:xfrm>
          <a:prstGeom prst="line">
            <a:avLst/>
          </a:prstGeom>
          <a:noFill/>
          <a:ln w="76200" cap="flat" cmpd="sng" algn="ctr">
            <a:solidFill>
              <a:schemeClr val="accent4"/>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2C31EDE-18C0-1013-25CA-17AF6AEE3182}"/>
              </a:ext>
            </a:extLst>
          </p:cNvPr>
          <p:cNvCxnSpPr>
            <a:cxnSpLocks/>
          </p:cNvCxnSpPr>
          <p:nvPr/>
        </p:nvCxnSpPr>
        <p:spPr bwMode="auto">
          <a:xfrm flipV="1">
            <a:off x="4822578" y="3192251"/>
            <a:ext cx="0" cy="72221"/>
          </a:xfrm>
          <a:prstGeom prst="line">
            <a:avLst/>
          </a:prstGeom>
          <a:noFill/>
          <a:ln w="76200" cap="flat" cmpd="sng" algn="ctr">
            <a:solidFill>
              <a:schemeClr val="accent4"/>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C85C722B-3B88-3452-49A4-AC03C4E059D9}"/>
              </a:ext>
            </a:extLst>
          </p:cNvPr>
          <p:cNvCxnSpPr>
            <a:cxnSpLocks/>
          </p:cNvCxnSpPr>
          <p:nvPr/>
        </p:nvCxnSpPr>
        <p:spPr bwMode="auto">
          <a:xfrm flipV="1">
            <a:off x="4909109" y="3192251"/>
            <a:ext cx="0" cy="72221"/>
          </a:xfrm>
          <a:prstGeom prst="line">
            <a:avLst/>
          </a:prstGeom>
          <a:noFill/>
          <a:ln w="76200" cap="flat" cmpd="sng" algn="ctr">
            <a:solidFill>
              <a:schemeClr val="accent4"/>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3998E66C-1C0D-FC19-06DF-74ACF3C15FAD}"/>
              </a:ext>
            </a:extLst>
          </p:cNvPr>
          <p:cNvCxnSpPr>
            <a:cxnSpLocks/>
          </p:cNvCxnSpPr>
          <p:nvPr/>
        </p:nvCxnSpPr>
        <p:spPr bwMode="auto">
          <a:xfrm flipV="1">
            <a:off x="4995640" y="3192251"/>
            <a:ext cx="0" cy="102288"/>
          </a:xfrm>
          <a:prstGeom prst="line">
            <a:avLst/>
          </a:prstGeom>
          <a:noFill/>
          <a:ln w="76200" cap="flat" cmpd="sng" algn="ctr">
            <a:solidFill>
              <a:schemeClr val="accent4"/>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7EBDD2B2-669C-5B41-AE6F-7EDCCA15332A}"/>
              </a:ext>
            </a:extLst>
          </p:cNvPr>
          <p:cNvCxnSpPr>
            <a:cxnSpLocks/>
          </p:cNvCxnSpPr>
          <p:nvPr/>
        </p:nvCxnSpPr>
        <p:spPr bwMode="auto">
          <a:xfrm flipV="1">
            <a:off x="5082171" y="3192251"/>
            <a:ext cx="0" cy="102288"/>
          </a:xfrm>
          <a:prstGeom prst="line">
            <a:avLst/>
          </a:prstGeom>
          <a:noFill/>
          <a:ln w="76200" cap="flat" cmpd="sng" algn="ctr">
            <a:solidFill>
              <a:schemeClr val="accent4"/>
            </a:solidFill>
            <a:prstDash val="solid"/>
            <a:round/>
            <a:headEnd type="none" w="med" len="med"/>
            <a:tailEnd type="none" w="med" len="med"/>
          </a:ln>
          <a:effectLst/>
        </p:spPr>
      </p:cxnSp>
      <p:cxnSp>
        <p:nvCxnSpPr>
          <p:cNvPr id="9221" name="Straight Connector 9220">
            <a:extLst>
              <a:ext uri="{FF2B5EF4-FFF2-40B4-BE49-F238E27FC236}">
                <a16:creationId xmlns:a16="http://schemas.microsoft.com/office/drawing/2014/main" id="{56DA3B17-ACB1-6260-93E2-A2212A575FC2}"/>
              </a:ext>
            </a:extLst>
          </p:cNvPr>
          <p:cNvCxnSpPr>
            <a:cxnSpLocks/>
          </p:cNvCxnSpPr>
          <p:nvPr/>
        </p:nvCxnSpPr>
        <p:spPr bwMode="auto">
          <a:xfrm flipV="1">
            <a:off x="5168702" y="3192251"/>
            <a:ext cx="0" cy="134601"/>
          </a:xfrm>
          <a:prstGeom prst="line">
            <a:avLst/>
          </a:prstGeom>
          <a:noFill/>
          <a:ln w="76200" cap="flat" cmpd="sng" algn="ctr">
            <a:solidFill>
              <a:schemeClr val="accent4"/>
            </a:solidFill>
            <a:prstDash val="solid"/>
            <a:round/>
            <a:headEnd type="none" w="med" len="med"/>
            <a:tailEnd type="none" w="med" len="med"/>
          </a:ln>
          <a:effectLst/>
        </p:spPr>
      </p:cxnSp>
      <p:cxnSp>
        <p:nvCxnSpPr>
          <p:cNvPr id="9223" name="Straight Connector 9222">
            <a:extLst>
              <a:ext uri="{FF2B5EF4-FFF2-40B4-BE49-F238E27FC236}">
                <a16:creationId xmlns:a16="http://schemas.microsoft.com/office/drawing/2014/main" id="{A4754A9C-FD80-05E4-7A68-1E22F10E01A3}"/>
              </a:ext>
            </a:extLst>
          </p:cNvPr>
          <p:cNvCxnSpPr>
            <a:cxnSpLocks/>
          </p:cNvCxnSpPr>
          <p:nvPr/>
        </p:nvCxnSpPr>
        <p:spPr bwMode="auto">
          <a:xfrm flipV="1">
            <a:off x="5255233" y="3192251"/>
            <a:ext cx="0" cy="149648"/>
          </a:xfrm>
          <a:prstGeom prst="line">
            <a:avLst/>
          </a:prstGeom>
          <a:noFill/>
          <a:ln w="76200" cap="flat" cmpd="sng" algn="ctr">
            <a:solidFill>
              <a:schemeClr val="accent4"/>
            </a:solidFill>
            <a:prstDash val="solid"/>
            <a:round/>
            <a:headEnd type="none" w="med" len="med"/>
            <a:tailEnd type="none" w="med" len="med"/>
          </a:ln>
          <a:effectLst/>
        </p:spPr>
      </p:cxnSp>
      <p:cxnSp>
        <p:nvCxnSpPr>
          <p:cNvPr id="9225" name="Straight Connector 9224">
            <a:extLst>
              <a:ext uri="{FF2B5EF4-FFF2-40B4-BE49-F238E27FC236}">
                <a16:creationId xmlns:a16="http://schemas.microsoft.com/office/drawing/2014/main" id="{E3F3C709-46D5-BF58-AC30-12C3ECA3F453}"/>
              </a:ext>
            </a:extLst>
          </p:cNvPr>
          <p:cNvCxnSpPr>
            <a:cxnSpLocks/>
          </p:cNvCxnSpPr>
          <p:nvPr/>
        </p:nvCxnSpPr>
        <p:spPr bwMode="auto">
          <a:xfrm flipV="1">
            <a:off x="5341764" y="3199871"/>
            <a:ext cx="0" cy="149648"/>
          </a:xfrm>
          <a:prstGeom prst="line">
            <a:avLst/>
          </a:prstGeom>
          <a:noFill/>
          <a:ln w="76200" cap="flat" cmpd="sng" algn="ctr">
            <a:solidFill>
              <a:schemeClr val="accent4"/>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64339A72-49F9-4E6A-CE00-4CDEF4B546A1}"/>
              </a:ext>
            </a:extLst>
          </p:cNvPr>
          <p:cNvCxnSpPr>
            <a:cxnSpLocks/>
          </p:cNvCxnSpPr>
          <p:nvPr/>
        </p:nvCxnSpPr>
        <p:spPr bwMode="auto">
          <a:xfrm flipV="1">
            <a:off x="5428295" y="3199871"/>
            <a:ext cx="0" cy="166721"/>
          </a:xfrm>
          <a:prstGeom prst="line">
            <a:avLst/>
          </a:prstGeom>
          <a:noFill/>
          <a:ln w="76200" cap="flat" cmpd="sng" algn="ctr">
            <a:solidFill>
              <a:schemeClr val="accent4"/>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C96A9AD4-C50F-969A-F3BB-34B8A954FBB3}"/>
              </a:ext>
            </a:extLst>
          </p:cNvPr>
          <p:cNvCxnSpPr>
            <a:cxnSpLocks/>
          </p:cNvCxnSpPr>
          <p:nvPr/>
        </p:nvCxnSpPr>
        <p:spPr bwMode="auto">
          <a:xfrm flipV="1">
            <a:off x="5514826" y="3199871"/>
            <a:ext cx="0" cy="166721"/>
          </a:xfrm>
          <a:prstGeom prst="line">
            <a:avLst/>
          </a:prstGeom>
          <a:noFill/>
          <a:ln w="76200" cap="flat" cmpd="sng" algn="ctr">
            <a:solidFill>
              <a:schemeClr val="accent4"/>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6D47D287-E6C2-020F-EDD0-D1C602EB48A4}"/>
              </a:ext>
            </a:extLst>
          </p:cNvPr>
          <p:cNvCxnSpPr>
            <a:cxnSpLocks/>
          </p:cNvCxnSpPr>
          <p:nvPr/>
        </p:nvCxnSpPr>
        <p:spPr bwMode="auto">
          <a:xfrm flipV="1">
            <a:off x="5601357" y="3199871"/>
            <a:ext cx="0" cy="166721"/>
          </a:xfrm>
          <a:prstGeom prst="line">
            <a:avLst/>
          </a:prstGeom>
          <a:noFill/>
          <a:ln w="76200" cap="flat" cmpd="sng" algn="ctr">
            <a:solidFill>
              <a:schemeClr val="accent4"/>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C0513813-775D-2DB3-315D-670F1BB9C167}"/>
              </a:ext>
            </a:extLst>
          </p:cNvPr>
          <p:cNvCxnSpPr>
            <a:cxnSpLocks/>
          </p:cNvCxnSpPr>
          <p:nvPr/>
        </p:nvCxnSpPr>
        <p:spPr bwMode="auto">
          <a:xfrm flipV="1">
            <a:off x="5687888" y="3186850"/>
            <a:ext cx="0" cy="190979"/>
          </a:xfrm>
          <a:prstGeom prst="line">
            <a:avLst/>
          </a:prstGeom>
          <a:noFill/>
          <a:ln w="76200" cap="flat" cmpd="sng" algn="ctr">
            <a:solidFill>
              <a:schemeClr val="accent4"/>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E38D8D65-AE16-D993-9A3D-C2506B8D66C3}"/>
              </a:ext>
            </a:extLst>
          </p:cNvPr>
          <p:cNvCxnSpPr>
            <a:cxnSpLocks/>
          </p:cNvCxnSpPr>
          <p:nvPr/>
        </p:nvCxnSpPr>
        <p:spPr bwMode="auto">
          <a:xfrm flipV="1">
            <a:off x="5774419" y="3194738"/>
            <a:ext cx="0" cy="190979"/>
          </a:xfrm>
          <a:prstGeom prst="line">
            <a:avLst/>
          </a:prstGeom>
          <a:noFill/>
          <a:ln w="76200" cap="flat" cmpd="sng" algn="ctr">
            <a:solidFill>
              <a:schemeClr val="accent4"/>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6EF3F886-918C-0B31-3B1F-FF34928441F5}"/>
              </a:ext>
            </a:extLst>
          </p:cNvPr>
          <p:cNvCxnSpPr>
            <a:cxnSpLocks/>
          </p:cNvCxnSpPr>
          <p:nvPr/>
        </p:nvCxnSpPr>
        <p:spPr bwMode="auto">
          <a:xfrm flipV="1">
            <a:off x="5860950" y="3183040"/>
            <a:ext cx="0" cy="215237"/>
          </a:xfrm>
          <a:prstGeom prst="line">
            <a:avLst/>
          </a:prstGeom>
          <a:noFill/>
          <a:ln w="76200" cap="flat" cmpd="sng" algn="ctr">
            <a:solidFill>
              <a:schemeClr val="accent4"/>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59F45E82-B5CF-EF36-61F3-0BC9F6EC4C0B}"/>
              </a:ext>
            </a:extLst>
          </p:cNvPr>
          <p:cNvCxnSpPr>
            <a:cxnSpLocks/>
          </p:cNvCxnSpPr>
          <p:nvPr/>
        </p:nvCxnSpPr>
        <p:spPr bwMode="auto">
          <a:xfrm flipV="1">
            <a:off x="5947481" y="3183661"/>
            <a:ext cx="0" cy="215237"/>
          </a:xfrm>
          <a:prstGeom prst="line">
            <a:avLst/>
          </a:prstGeom>
          <a:noFill/>
          <a:ln w="76200" cap="flat" cmpd="sng" algn="ctr">
            <a:solidFill>
              <a:schemeClr val="accent4"/>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7B578936-9890-567F-8E7D-F98F497A997C}"/>
              </a:ext>
            </a:extLst>
          </p:cNvPr>
          <p:cNvCxnSpPr>
            <a:cxnSpLocks/>
          </p:cNvCxnSpPr>
          <p:nvPr/>
        </p:nvCxnSpPr>
        <p:spPr bwMode="auto">
          <a:xfrm flipV="1">
            <a:off x="6034012" y="3188441"/>
            <a:ext cx="0" cy="215237"/>
          </a:xfrm>
          <a:prstGeom prst="line">
            <a:avLst/>
          </a:prstGeom>
          <a:noFill/>
          <a:ln w="76200" cap="flat" cmpd="sng" algn="ctr">
            <a:solidFill>
              <a:schemeClr val="accent4"/>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8DC08EB5-E699-55A6-60D4-74902CCE1CAD}"/>
              </a:ext>
            </a:extLst>
          </p:cNvPr>
          <p:cNvCxnSpPr>
            <a:cxnSpLocks/>
          </p:cNvCxnSpPr>
          <p:nvPr/>
        </p:nvCxnSpPr>
        <p:spPr bwMode="auto">
          <a:xfrm flipV="1">
            <a:off x="6120543" y="3190438"/>
            <a:ext cx="0" cy="215237"/>
          </a:xfrm>
          <a:prstGeom prst="line">
            <a:avLst/>
          </a:prstGeom>
          <a:noFill/>
          <a:ln w="76200" cap="flat" cmpd="sng" algn="ctr">
            <a:solidFill>
              <a:schemeClr val="accent4"/>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6F9E15C7-8D90-1763-1186-D86EB98B3F2F}"/>
              </a:ext>
            </a:extLst>
          </p:cNvPr>
          <p:cNvCxnSpPr>
            <a:cxnSpLocks/>
          </p:cNvCxnSpPr>
          <p:nvPr/>
        </p:nvCxnSpPr>
        <p:spPr bwMode="auto">
          <a:xfrm flipV="1">
            <a:off x="6207074" y="3190438"/>
            <a:ext cx="0" cy="215237"/>
          </a:xfrm>
          <a:prstGeom prst="line">
            <a:avLst/>
          </a:prstGeom>
          <a:noFill/>
          <a:ln w="76200" cap="flat" cmpd="sng" algn="ctr">
            <a:solidFill>
              <a:schemeClr val="accent4"/>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BD75DC46-6F9E-DE79-4C68-A96B527E1A59}"/>
              </a:ext>
            </a:extLst>
          </p:cNvPr>
          <p:cNvCxnSpPr>
            <a:cxnSpLocks/>
          </p:cNvCxnSpPr>
          <p:nvPr/>
        </p:nvCxnSpPr>
        <p:spPr bwMode="auto">
          <a:xfrm flipV="1">
            <a:off x="6293605" y="3199871"/>
            <a:ext cx="0" cy="215237"/>
          </a:xfrm>
          <a:prstGeom prst="line">
            <a:avLst/>
          </a:prstGeom>
          <a:noFill/>
          <a:ln w="76200" cap="flat" cmpd="sng" algn="ctr">
            <a:solidFill>
              <a:schemeClr val="accent4"/>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F7D42900-BD9B-693C-85D7-A721BBE00AE2}"/>
              </a:ext>
            </a:extLst>
          </p:cNvPr>
          <p:cNvCxnSpPr>
            <a:cxnSpLocks/>
          </p:cNvCxnSpPr>
          <p:nvPr/>
        </p:nvCxnSpPr>
        <p:spPr bwMode="auto">
          <a:xfrm flipV="1">
            <a:off x="6380136" y="3183040"/>
            <a:ext cx="0" cy="255549"/>
          </a:xfrm>
          <a:prstGeom prst="line">
            <a:avLst/>
          </a:prstGeom>
          <a:noFill/>
          <a:ln w="76200" cap="flat" cmpd="sng" algn="ctr">
            <a:solidFill>
              <a:schemeClr val="accent4"/>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38D3198B-5B11-10D2-2C5A-1C3C3507F2EB}"/>
              </a:ext>
            </a:extLst>
          </p:cNvPr>
          <p:cNvCxnSpPr>
            <a:cxnSpLocks/>
          </p:cNvCxnSpPr>
          <p:nvPr/>
        </p:nvCxnSpPr>
        <p:spPr bwMode="auto">
          <a:xfrm flipV="1">
            <a:off x="6466667" y="3194248"/>
            <a:ext cx="0" cy="255549"/>
          </a:xfrm>
          <a:prstGeom prst="line">
            <a:avLst/>
          </a:prstGeom>
          <a:noFill/>
          <a:ln w="76200" cap="flat" cmpd="sng" algn="ctr">
            <a:solidFill>
              <a:schemeClr val="accent4"/>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9EA0959F-413F-6564-D5A2-64F16C63E110}"/>
              </a:ext>
            </a:extLst>
          </p:cNvPr>
          <p:cNvCxnSpPr>
            <a:cxnSpLocks/>
          </p:cNvCxnSpPr>
          <p:nvPr/>
        </p:nvCxnSpPr>
        <p:spPr bwMode="auto">
          <a:xfrm flipV="1">
            <a:off x="6553198" y="3183040"/>
            <a:ext cx="0" cy="278808"/>
          </a:xfrm>
          <a:prstGeom prst="line">
            <a:avLst/>
          </a:prstGeom>
          <a:noFill/>
          <a:ln w="76200" cap="flat" cmpd="sng" algn="ctr">
            <a:solidFill>
              <a:schemeClr val="accent4"/>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75D802EE-E13D-8648-301C-2335C3FF49BA}"/>
              </a:ext>
            </a:extLst>
          </p:cNvPr>
          <p:cNvCxnSpPr>
            <a:cxnSpLocks/>
          </p:cNvCxnSpPr>
          <p:nvPr/>
        </p:nvCxnSpPr>
        <p:spPr bwMode="auto">
          <a:xfrm flipV="1">
            <a:off x="6639729" y="3183040"/>
            <a:ext cx="0" cy="278808"/>
          </a:xfrm>
          <a:prstGeom prst="line">
            <a:avLst/>
          </a:prstGeom>
          <a:noFill/>
          <a:ln w="76200" cap="flat" cmpd="sng" algn="ctr">
            <a:solidFill>
              <a:schemeClr val="accent4"/>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71A61F43-65E6-1B14-AE59-A9BAF64D6F03}"/>
              </a:ext>
            </a:extLst>
          </p:cNvPr>
          <p:cNvCxnSpPr>
            <a:cxnSpLocks/>
          </p:cNvCxnSpPr>
          <p:nvPr/>
        </p:nvCxnSpPr>
        <p:spPr bwMode="auto">
          <a:xfrm flipV="1">
            <a:off x="6726260" y="3191281"/>
            <a:ext cx="0" cy="278808"/>
          </a:xfrm>
          <a:prstGeom prst="line">
            <a:avLst/>
          </a:prstGeom>
          <a:noFill/>
          <a:ln w="76200" cap="flat" cmpd="sng" algn="ctr">
            <a:solidFill>
              <a:schemeClr val="accent4"/>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63EF3FA4-98E1-96D3-E12D-80E667E07DA1}"/>
              </a:ext>
            </a:extLst>
          </p:cNvPr>
          <p:cNvCxnSpPr>
            <a:cxnSpLocks/>
          </p:cNvCxnSpPr>
          <p:nvPr/>
        </p:nvCxnSpPr>
        <p:spPr bwMode="auto">
          <a:xfrm flipV="1">
            <a:off x="6812791" y="3195928"/>
            <a:ext cx="0" cy="278808"/>
          </a:xfrm>
          <a:prstGeom prst="line">
            <a:avLst/>
          </a:prstGeom>
          <a:noFill/>
          <a:ln w="76200" cap="flat" cmpd="sng" algn="ctr">
            <a:solidFill>
              <a:schemeClr val="accent4"/>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A0FADF82-43EF-90BB-E8F8-396DA87B658F}"/>
              </a:ext>
            </a:extLst>
          </p:cNvPr>
          <p:cNvCxnSpPr>
            <a:cxnSpLocks/>
          </p:cNvCxnSpPr>
          <p:nvPr/>
        </p:nvCxnSpPr>
        <p:spPr bwMode="auto">
          <a:xfrm flipV="1">
            <a:off x="6899322" y="3183040"/>
            <a:ext cx="0" cy="319242"/>
          </a:xfrm>
          <a:prstGeom prst="line">
            <a:avLst/>
          </a:prstGeom>
          <a:noFill/>
          <a:ln w="76200" cap="flat" cmpd="sng" algn="ctr">
            <a:solidFill>
              <a:schemeClr val="accent4"/>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7540690B-38F6-60C3-E466-252A6957524F}"/>
              </a:ext>
            </a:extLst>
          </p:cNvPr>
          <p:cNvCxnSpPr>
            <a:cxnSpLocks/>
          </p:cNvCxnSpPr>
          <p:nvPr/>
        </p:nvCxnSpPr>
        <p:spPr bwMode="auto">
          <a:xfrm flipV="1">
            <a:off x="6985853" y="3190438"/>
            <a:ext cx="0" cy="319242"/>
          </a:xfrm>
          <a:prstGeom prst="line">
            <a:avLst/>
          </a:prstGeom>
          <a:noFill/>
          <a:ln w="76200" cap="flat" cmpd="sng" algn="ctr">
            <a:solidFill>
              <a:schemeClr val="accent4"/>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0C86859C-5EA1-2A94-6BBB-B584163CBA85}"/>
              </a:ext>
            </a:extLst>
          </p:cNvPr>
          <p:cNvCxnSpPr>
            <a:cxnSpLocks/>
          </p:cNvCxnSpPr>
          <p:nvPr/>
        </p:nvCxnSpPr>
        <p:spPr bwMode="auto">
          <a:xfrm flipV="1">
            <a:off x="7072384" y="3201939"/>
            <a:ext cx="0" cy="319242"/>
          </a:xfrm>
          <a:prstGeom prst="line">
            <a:avLst/>
          </a:prstGeom>
          <a:noFill/>
          <a:ln w="76200" cap="flat" cmpd="sng" algn="ctr">
            <a:solidFill>
              <a:schemeClr val="accent4"/>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F22ADD41-C771-A8EA-BB27-9BA88778D1D5}"/>
              </a:ext>
            </a:extLst>
          </p:cNvPr>
          <p:cNvCxnSpPr>
            <a:cxnSpLocks/>
          </p:cNvCxnSpPr>
          <p:nvPr/>
        </p:nvCxnSpPr>
        <p:spPr bwMode="auto">
          <a:xfrm flipV="1">
            <a:off x="7158915" y="3199871"/>
            <a:ext cx="0" cy="319242"/>
          </a:xfrm>
          <a:prstGeom prst="line">
            <a:avLst/>
          </a:prstGeom>
          <a:noFill/>
          <a:ln w="76200" cap="flat" cmpd="sng" algn="ctr">
            <a:solidFill>
              <a:schemeClr val="accent4"/>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03D19675-2D38-AE83-B6ED-8802DBD090D5}"/>
              </a:ext>
            </a:extLst>
          </p:cNvPr>
          <p:cNvCxnSpPr>
            <a:cxnSpLocks/>
          </p:cNvCxnSpPr>
          <p:nvPr/>
        </p:nvCxnSpPr>
        <p:spPr bwMode="auto">
          <a:xfrm flipV="1">
            <a:off x="7245446" y="3199871"/>
            <a:ext cx="0" cy="319242"/>
          </a:xfrm>
          <a:prstGeom prst="line">
            <a:avLst/>
          </a:prstGeom>
          <a:noFill/>
          <a:ln w="76200" cap="flat" cmpd="sng" algn="ctr">
            <a:solidFill>
              <a:schemeClr val="accent4"/>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4089FA97-7184-E20B-782D-03C86FF4FF85}"/>
              </a:ext>
            </a:extLst>
          </p:cNvPr>
          <p:cNvCxnSpPr>
            <a:cxnSpLocks/>
          </p:cNvCxnSpPr>
          <p:nvPr/>
        </p:nvCxnSpPr>
        <p:spPr bwMode="auto">
          <a:xfrm flipV="1">
            <a:off x="7331977" y="3183040"/>
            <a:ext cx="0" cy="343500"/>
          </a:xfrm>
          <a:prstGeom prst="line">
            <a:avLst/>
          </a:prstGeom>
          <a:noFill/>
          <a:ln w="76200" cap="flat" cmpd="sng" algn="ctr">
            <a:solidFill>
              <a:schemeClr val="accent4"/>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0C770EFF-4955-02AB-A3B5-AC7097984700}"/>
              </a:ext>
            </a:extLst>
          </p:cNvPr>
          <p:cNvCxnSpPr>
            <a:cxnSpLocks/>
          </p:cNvCxnSpPr>
          <p:nvPr/>
        </p:nvCxnSpPr>
        <p:spPr bwMode="auto">
          <a:xfrm flipV="1">
            <a:off x="7418508" y="3190438"/>
            <a:ext cx="0" cy="359141"/>
          </a:xfrm>
          <a:prstGeom prst="line">
            <a:avLst/>
          </a:prstGeom>
          <a:noFill/>
          <a:ln w="76200" cap="flat" cmpd="sng" algn="ctr">
            <a:solidFill>
              <a:schemeClr val="accent4"/>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0ED876DD-A45D-20A6-1FF0-A8D83A7F014A}"/>
              </a:ext>
            </a:extLst>
          </p:cNvPr>
          <p:cNvCxnSpPr>
            <a:cxnSpLocks/>
          </p:cNvCxnSpPr>
          <p:nvPr/>
        </p:nvCxnSpPr>
        <p:spPr bwMode="auto">
          <a:xfrm flipV="1">
            <a:off x="7505039" y="3183040"/>
            <a:ext cx="0" cy="380544"/>
          </a:xfrm>
          <a:prstGeom prst="line">
            <a:avLst/>
          </a:prstGeom>
          <a:noFill/>
          <a:ln w="76200" cap="flat" cmpd="sng" algn="ctr">
            <a:solidFill>
              <a:schemeClr val="accent6"/>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AB896FC9-85B3-660A-57D9-27B45551FC38}"/>
              </a:ext>
            </a:extLst>
          </p:cNvPr>
          <p:cNvCxnSpPr>
            <a:cxnSpLocks/>
          </p:cNvCxnSpPr>
          <p:nvPr/>
        </p:nvCxnSpPr>
        <p:spPr bwMode="auto">
          <a:xfrm flipV="1">
            <a:off x="7591570" y="3183040"/>
            <a:ext cx="0" cy="383399"/>
          </a:xfrm>
          <a:prstGeom prst="line">
            <a:avLst/>
          </a:prstGeom>
          <a:noFill/>
          <a:ln w="76200" cap="flat" cmpd="sng" algn="ctr">
            <a:solidFill>
              <a:schemeClr val="accent4"/>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F1D5C04C-A1C5-6A03-E2BE-505B3948B42B}"/>
              </a:ext>
            </a:extLst>
          </p:cNvPr>
          <p:cNvCxnSpPr>
            <a:cxnSpLocks/>
          </p:cNvCxnSpPr>
          <p:nvPr/>
        </p:nvCxnSpPr>
        <p:spPr bwMode="auto">
          <a:xfrm flipV="1">
            <a:off x="7678101" y="3183040"/>
            <a:ext cx="0" cy="383399"/>
          </a:xfrm>
          <a:prstGeom prst="line">
            <a:avLst/>
          </a:prstGeom>
          <a:noFill/>
          <a:ln w="76200" cap="flat" cmpd="sng" algn="ctr">
            <a:solidFill>
              <a:schemeClr val="accent4"/>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EBDE388E-DDB1-2EF9-04C1-D74597BFCF76}"/>
              </a:ext>
            </a:extLst>
          </p:cNvPr>
          <p:cNvCxnSpPr>
            <a:cxnSpLocks/>
          </p:cNvCxnSpPr>
          <p:nvPr/>
        </p:nvCxnSpPr>
        <p:spPr bwMode="auto">
          <a:xfrm flipV="1">
            <a:off x="7764632" y="3199871"/>
            <a:ext cx="0" cy="422437"/>
          </a:xfrm>
          <a:prstGeom prst="line">
            <a:avLst/>
          </a:prstGeom>
          <a:noFill/>
          <a:ln w="76200" cap="flat" cmpd="sng" algn="ctr">
            <a:solidFill>
              <a:schemeClr val="accent4"/>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4BA6D9E5-1834-DB0D-CA38-171E400D841D}"/>
              </a:ext>
            </a:extLst>
          </p:cNvPr>
          <p:cNvCxnSpPr>
            <a:cxnSpLocks/>
          </p:cNvCxnSpPr>
          <p:nvPr/>
        </p:nvCxnSpPr>
        <p:spPr bwMode="auto">
          <a:xfrm flipV="1">
            <a:off x="7851163" y="3190438"/>
            <a:ext cx="0" cy="451749"/>
          </a:xfrm>
          <a:prstGeom prst="line">
            <a:avLst/>
          </a:prstGeom>
          <a:noFill/>
          <a:ln w="76200" cap="flat" cmpd="sng" algn="ctr">
            <a:solidFill>
              <a:schemeClr val="accent3"/>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BEE8B5BC-88A3-4656-DCDF-164B861FFA18}"/>
              </a:ext>
            </a:extLst>
          </p:cNvPr>
          <p:cNvCxnSpPr>
            <a:cxnSpLocks/>
          </p:cNvCxnSpPr>
          <p:nvPr/>
        </p:nvCxnSpPr>
        <p:spPr bwMode="auto">
          <a:xfrm flipV="1">
            <a:off x="7937694" y="3190438"/>
            <a:ext cx="0" cy="463179"/>
          </a:xfrm>
          <a:prstGeom prst="line">
            <a:avLst/>
          </a:prstGeom>
          <a:noFill/>
          <a:ln w="76200" cap="flat" cmpd="sng" algn="ctr">
            <a:solidFill>
              <a:schemeClr val="accent1"/>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2BD46917-53D8-2EAD-DCCC-B733B568AA2A}"/>
              </a:ext>
            </a:extLst>
          </p:cNvPr>
          <p:cNvCxnSpPr>
            <a:cxnSpLocks/>
          </p:cNvCxnSpPr>
          <p:nvPr/>
        </p:nvCxnSpPr>
        <p:spPr bwMode="auto">
          <a:xfrm flipV="1">
            <a:off x="8024225" y="3190438"/>
            <a:ext cx="0" cy="487360"/>
          </a:xfrm>
          <a:prstGeom prst="line">
            <a:avLst/>
          </a:prstGeom>
          <a:noFill/>
          <a:ln w="76200" cap="flat" cmpd="sng" algn="ctr">
            <a:solidFill>
              <a:schemeClr val="accent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4D864AEB-916F-EB31-D5E6-65C951C5BA95}"/>
              </a:ext>
            </a:extLst>
          </p:cNvPr>
          <p:cNvCxnSpPr>
            <a:cxnSpLocks/>
          </p:cNvCxnSpPr>
          <p:nvPr/>
        </p:nvCxnSpPr>
        <p:spPr bwMode="auto">
          <a:xfrm flipV="1">
            <a:off x="8110756" y="3190438"/>
            <a:ext cx="0" cy="503039"/>
          </a:xfrm>
          <a:prstGeom prst="line">
            <a:avLst/>
          </a:prstGeom>
          <a:noFill/>
          <a:ln w="76200" cap="flat" cmpd="sng" algn="ctr">
            <a:solidFill>
              <a:schemeClr val="accent1"/>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5C1018A8-2905-BB08-A6C5-7D6710BBF967}"/>
              </a:ext>
            </a:extLst>
          </p:cNvPr>
          <p:cNvCxnSpPr>
            <a:cxnSpLocks/>
          </p:cNvCxnSpPr>
          <p:nvPr/>
        </p:nvCxnSpPr>
        <p:spPr bwMode="auto">
          <a:xfrm flipV="1">
            <a:off x="8197287" y="3183040"/>
            <a:ext cx="0" cy="531869"/>
          </a:xfrm>
          <a:prstGeom prst="line">
            <a:avLst/>
          </a:prstGeom>
          <a:noFill/>
          <a:ln w="76200" cap="flat" cmpd="sng" algn="ctr">
            <a:solidFill>
              <a:schemeClr val="accent1"/>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14FAADDE-9B45-9053-4DB3-C7F7EE934CF2}"/>
              </a:ext>
            </a:extLst>
          </p:cNvPr>
          <p:cNvCxnSpPr>
            <a:cxnSpLocks/>
          </p:cNvCxnSpPr>
          <p:nvPr/>
        </p:nvCxnSpPr>
        <p:spPr bwMode="auto">
          <a:xfrm flipV="1">
            <a:off x="8283818" y="3199871"/>
            <a:ext cx="0" cy="539296"/>
          </a:xfrm>
          <a:prstGeom prst="line">
            <a:avLst/>
          </a:prstGeom>
          <a:noFill/>
          <a:ln w="76200" cap="flat" cmpd="sng" algn="ctr">
            <a:solidFill>
              <a:schemeClr val="accent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BAF5B3C5-28C9-5AB6-D3CB-B4C724A86C9A}"/>
              </a:ext>
            </a:extLst>
          </p:cNvPr>
          <p:cNvCxnSpPr>
            <a:cxnSpLocks/>
          </p:cNvCxnSpPr>
          <p:nvPr/>
        </p:nvCxnSpPr>
        <p:spPr bwMode="auto">
          <a:xfrm flipV="1">
            <a:off x="8370349" y="3190438"/>
            <a:ext cx="0" cy="557333"/>
          </a:xfrm>
          <a:prstGeom prst="line">
            <a:avLst/>
          </a:prstGeom>
          <a:noFill/>
          <a:ln w="76200" cap="flat" cmpd="sng" algn="ctr">
            <a:solidFill>
              <a:schemeClr val="accent1"/>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24361C34-E1E2-EA31-974B-365A6553DAAC}"/>
              </a:ext>
            </a:extLst>
          </p:cNvPr>
          <p:cNvCxnSpPr>
            <a:cxnSpLocks/>
          </p:cNvCxnSpPr>
          <p:nvPr/>
        </p:nvCxnSpPr>
        <p:spPr bwMode="auto">
          <a:xfrm flipV="1">
            <a:off x="8456880" y="3190438"/>
            <a:ext cx="0" cy="557333"/>
          </a:xfrm>
          <a:prstGeom prst="line">
            <a:avLst/>
          </a:prstGeom>
          <a:noFill/>
          <a:ln w="76200" cap="flat" cmpd="sng" algn="ctr">
            <a:solidFill>
              <a:schemeClr val="accent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EBE190D0-0AEE-33F5-6AEB-33159075FA9F}"/>
              </a:ext>
            </a:extLst>
          </p:cNvPr>
          <p:cNvCxnSpPr>
            <a:cxnSpLocks/>
          </p:cNvCxnSpPr>
          <p:nvPr/>
        </p:nvCxnSpPr>
        <p:spPr bwMode="auto">
          <a:xfrm flipV="1">
            <a:off x="8543411" y="3190438"/>
            <a:ext cx="0" cy="576219"/>
          </a:xfrm>
          <a:prstGeom prst="line">
            <a:avLst/>
          </a:prstGeom>
          <a:noFill/>
          <a:ln w="76200" cap="flat" cmpd="sng" algn="ctr">
            <a:solidFill>
              <a:schemeClr val="accent4"/>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6F80FDF9-C719-D8D2-B41D-CEFB71A73E66}"/>
              </a:ext>
            </a:extLst>
          </p:cNvPr>
          <p:cNvCxnSpPr>
            <a:cxnSpLocks/>
          </p:cNvCxnSpPr>
          <p:nvPr/>
        </p:nvCxnSpPr>
        <p:spPr bwMode="auto">
          <a:xfrm flipV="1">
            <a:off x="8629942" y="3190438"/>
            <a:ext cx="0" cy="576219"/>
          </a:xfrm>
          <a:prstGeom prst="line">
            <a:avLst/>
          </a:prstGeom>
          <a:noFill/>
          <a:ln w="76200" cap="flat" cmpd="sng" algn="ctr">
            <a:solidFill>
              <a:schemeClr val="accent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06C62D56-555F-3974-E9FC-6C5AAA527F48}"/>
              </a:ext>
            </a:extLst>
          </p:cNvPr>
          <p:cNvCxnSpPr>
            <a:cxnSpLocks/>
          </p:cNvCxnSpPr>
          <p:nvPr/>
        </p:nvCxnSpPr>
        <p:spPr bwMode="auto">
          <a:xfrm flipV="1">
            <a:off x="8716473" y="3183040"/>
            <a:ext cx="0" cy="607351"/>
          </a:xfrm>
          <a:prstGeom prst="line">
            <a:avLst/>
          </a:prstGeom>
          <a:noFill/>
          <a:ln w="76200" cap="flat" cmpd="sng" algn="ctr">
            <a:solidFill>
              <a:schemeClr val="accent1"/>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AEAE201D-DAAF-0309-17B2-33F0A73603A8}"/>
              </a:ext>
            </a:extLst>
          </p:cNvPr>
          <p:cNvCxnSpPr>
            <a:cxnSpLocks/>
          </p:cNvCxnSpPr>
          <p:nvPr/>
        </p:nvCxnSpPr>
        <p:spPr bwMode="auto">
          <a:xfrm flipV="1">
            <a:off x="8803004" y="3190438"/>
            <a:ext cx="0" cy="625195"/>
          </a:xfrm>
          <a:prstGeom prst="line">
            <a:avLst/>
          </a:prstGeom>
          <a:noFill/>
          <a:ln w="76200" cap="flat" cmpd="sng" algn="ctr">
            <a:solidFill>
              <a:schemeClr val="accent1"/>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1E795F36-FF99-E5A1-4989-1B79EE595BAA}"/>
              </a:ext>
            </a:extLst>
          </p:cNvPr>
          <p:cNvCxnSpPr>
            <a:cxnSpLocks/>
          </p:cNvCxnSpPr>
          <p:nvPr/>
        </p:nvCxnSpPr>
        <p:spPr bwMode="auto">
          <a:xfrm flipV="1">
            <a:off x="8889535" y="3190438"/>
            <a:ext cx="0" cy="644081"/>
          </a:xfrm>
          <a:prstGeom prst="line">
            <a:avLst/>
          </a:prstGeom>
          <a:noFill/>
          <a:ln w="76200" cap="flat" cmpd="sng" algn="ctr">
            <a:solidFill>
              <a:schemeClr val="accent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065CB532-3EDA-8DDD-2709-80DB7CB3FB70}"/>
              </a:ext>
            </a:extLst>
          </p:cNvPr>
          <p:cNvCxnSpPr>
            <a:cxnSpLocks/>
          </p:cNvCxnSpPr>
          <p:nvPr/>
        </p:nvCxnSpPr>
        <p:spPr bwMode="auto">
          <a:xfrm flipV="1">
            <a:off x="8976066" y="3190438"/>
            <a:ext cx="0" cy="654461"/>
          </a:xfrm>
          <a:prstGeom prst="line">
            <a:avLst/>
          </a:prstGeom>
          <a:noFill/>
          <a:ln w="76200" cap="flat" cmpd="sng" algn="ctr">
            <a:solidFill>
              <a:schemeClr val="accent4"/>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52EE5BB7-1188-08E9-B84A-386A0EC52494}"/>
              </a:ext>
            </a:extLst>
          </p:cNvPr>
          <p:cNvCxnSpPr>
            <a:cxnSpLocks/>
          </p:cNvCxnSpPr>
          <p:nvPr/>
        </p:nvCxnSpPr>
        <p:spPr bwMode="auto">
          <a:xfrm flipV="1">
            <a:off x="9062597" y="3190438"/>
            <a:ext cx="0" cy="660941"/>
          </a:xfrm>
          <a:prstGeom prst="line">
            <a:avLst/>
          </a:prstGeom>
          <a:noFill/>
          <a:ln w="76200" cap="flat" cmpd="sng" algn="ctr">
            <a:solidFill>
              <a:schemeClr val="accent1"/>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74F902C5-54F5-FBE7-DAFD-39BDE53114D5}"/>
              </a:ext>
            </a:extLst>
          </p:cNvPr>
          <p:cNvCxnSpPr>
            <a:cxnSpLocks/>
          </p:cNvCxnSpPr>
          <p:nvPr/>
        </p:nvCxnSpPr>
        <p:spPr bwMode="auto">
          <a:xfrm flipV="1">
            <a:off x="9149128" y="3190438"/>
            <a:ext cx="0" cy="713234"/>
          </a:xfrm>
          <a:prstGeom prst="line">
            <a:avLst/>
          </a:prstGeom>
          <a:noFill/>
          <a:ln w="76200" cap="flat" cmpd="sng" algn="ctr">
            <a:solidFill>
              <a:schemeClr val="accent3"/>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17BFB210-002D-17D4-30E5-A74A63BAA389}"/>
              </a:ext>
            </a:extLst>
          </p:cNvPr>
          <p:cNvCxnSpPr>
            <a:cxnSpLocks/>
          </p:cNvCxnSpPr>
          <p:nvPr/>
        </p:nvCxnSpPr>
        <p:spPr bwMode="auto">
          <a:xfrm flipV="1">
            <a:off x="9235659" y="3183040"/>
            <a:ext cx="0" cy="755502"/>
          </a:xfrm>
          <a:prstGeom prst="line">
            <a:avLst/>
          </a:prstGeom>
          <a:noFill/>
          <a:ln w="76200" cap="flat" cmpd="sng" algn="ctr">
            <a:solidFill>
              <a:schemeClr val="accent1"/>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134E1C8B-7E35-5B62-3ED8-BFEBE2B79EA9}"/>
              </a:ext>
            </a:extLst>
          </p:cNvPr>
          <p:cNvCxnSpPr>
            <a:cxnSpLocks/>
          </p:cNvCxnSpPr>
          <p:nvPr/>
        </p:nvCxnSpPr>
        <p:spPr bwMode="auto">
          <a:xfrm flipV="1">
            <a:off x="9322190" y="3196061"/>
            <a:ext cx="0" cy="755502"/>
          </a:xfrm>
          <a:prstGeom prst="line">
            <a:avLst/>
          </a:prstGeom>
          <a:noFill/>
          <a:ln w="76200" cap="flat" cmpd="sng" algn="ctr">
            <a:solidFill>
              <a:schemeClr val="accent1"/>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4B505D9A-60BA-8220-E044-81036F6B91A9}"/>
              </a:ext>
            </a:extLst>
          </p:cNvPr>
          <p:cNvCxnSpPr>
            <a:cxnSpLocks/>
          </p:cNvCxnSpPr>
          <p:nvPr/>
        </p:nvCxnSpPr>
        <p:spPr bwMode="auto">
          <a:xfrm flipV="1">
            <a:off x="9408721" y="3199871"/>
            <a:ext cx="0" cy="755502"/>
          </a:xfrm>
          <a:prstGeom prst="line">
            <a:avLst/>
          </a:prstGeom>
          <a:noFill/>
          <a:ln w="76200" cap="flat" cmpd="sng" algn="ctr">
            <a:solidFill>
              <a:schemeClr val="accent1"/>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B995B781-756F-C908-1064-2EB1FB0AA404}"/>
              </a:ext>
            </a:extLst>
          </p:cNvPr>
          <p:cNvCxnSpPr>
            <a:cxnSpLocks/>
          </p:cNvCxnSpPr>
          <p:nvPr/>
        </p:nvCxnSpPr>
        <p:spPr bwMode="auto">
          <a:xfrm flipV="1">
            <a:off x="9495252" y="3190438"/>
            <a:ext cx="0" cy="774879"/>
          </a:xfrm>
          <a:prstGeom prst="line">
            <a:avLst/>
          </a:prstGeom>
          <a:noFill/>
          <a:ln w="76200" cap="flat" cmpd="sng" algn="ctr">
            <a:solidFill>
              <a:schemeClr val="accent1"/>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7DC19586-2143-8694-D6C0-5846A2ADB167}"/>
              </a:ext>
            </a:extLst>
          </p:cNvPr>
          <p:cNvCxnSpPr>
            <a:cxnSpLocks/>
          </p:cNvCxnSpPr>
          <p:nvPr/>
        </p:nvCxnSpPr>
        <p:spPr bwMode="auto">
          <a:xfrm flipV="1">
            <a:off x="9581783" y="3190438"/>
            <a:ext cx="0" cy="787293"/>
          </a:xfrm>
          <a:prstGeom prst="line">
            <a:avLst/>
          </a:prstGeom>
          <a:noFill/>
          <a:ln w="76200" cap="flat" cmpd="sng" algn="ctr">
            <a:solidFill>
              <a:schemeClr val="accent1"/>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F2103E76-3F1B-DEE8-3E20-4C3F05421362}"/>
              </a:ext>
            </a:extLst>
          </p:cNvPr>
          <p:cNvCxnSpPr>
            <a:cxnSpLocks/>
          </p:cNvCxnSpPr>
          <p:nvPr/>
        </p:nvCxnSpPr>
        <p:spPr bwMode="auto">
          <a:xfrm flipV="1">
            <a:off x="9668314" y="3199871"/>
            <a:ext cx="0" cy="794720"/>
          </a:xfrm>
          <a:prstGeom prst="line">
            <a:avLst/>
          </a:prstGeom>
          <a:noFill/>
          <a:ln w="76200" cap="flat" cmpd="sng" algn="ctr">
            <a:solidFill>
              <a:schemeClr val="accent1"/>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69798D11-5382-1284-000C-4A7612610100}"/>
              </a:ext>
            </a:extLst>
          </p:cNvPr>
          <p:cNvCxnSpPr>
            <a:cxnSpLocks/>
          </p:cNvCxnSpPr>
          <p:nvPr/>
        </p:nvCxnSpPr>
        <p:spPr bwMode="auto">
          <a:xfrm flipV="1">
            <a:off x="9754845" y="3183040"/>
            <a:ext cx="0" cy="824630"/>
          </a:xfrm>
          <a:prstGeom prst="line">
            <a:avLst/>
          </a:prstGeom>
          <a:noFill/>
          <a:ln w="76200" cap="flat" cmpd="sng" algn="ctr">
            <a:solidFill>
              <a:schemeClr val="accent1"/>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15B3C9BF-4263-9655-ED8F-96B4047D57E3}"/>
              </a:ext>
            </a:extLst>
          </p:cNvPr>
          <p:cNvCxnSpPr>
            <a:cxnSpLocks/>
          </p:cNvCxnSpPr>
          <p:nvPr/>
        </p:nvCxnSpPr>
        <p:spPr bwMode="auto">
          <a:xfrm flipV="1">
            <a:off x="9841376" y="3183040"/>
            <a:ext cx="0" cy="824630"/>
          </a:xfrm>
          <a:prstGeom prst="line">
            <a:avLst/>
          </a:prstGeom>
          <a:noFill/>
          <a:ln w="76200" cap="flat" cmpd="sng" algn="ctr">
            <a:solidFill>
              <a:schemeClr val="accent1"/>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43EDE5A3-62C4-28AA-53C6-BFC89EFCA4D1}"/>
              </a:ext>
            </a:extLst>
          </p:cNvPr>
          <p:cNvCxnSpPr>
            <a:cxnSpLocks/>
          </p:cNvCxnSpPr>
          <p:nvPr/>
        </p:nvCxnSpPr>
        <p:spPr bwMode="auto">
          <a:xfrm flipV="1">
            <a:off x="9927907" y="3199871"/>
            <a:ext cx="0" cy="824630"/>
          </a:xfrm>
          <a:prstGeom prst="line">
            <a:avLst/>
          </a:prstGeom>
          <a:noFill/>
          <a:ln w="76200" cap="flat" cmpd="sng" algn="ctr">
            <a:solidFill>
              <a:schemeClr val="accent1"/>
            </a:solidFill>
            <a:prstDash val="solid"/>
            <a:round/>
            <a:headEnd type="none" w="med" len="med"/>
            <a:tailEnd type="none" w="med" len="med"/>
          </a:ln>
          <a:effectLst/>
        </p:spPr>
      </p:cxnSp>
      <p:cxnSp>
        <p:nvCxnSpPr>
          <p:cNvPr id="9310" name="Straight Connector 9309">
            <a:extLst>
              <a:ext uri="{FF2B5EF4-FFF2-40B4-BE49-F238E27FC236}">
                <a16:creationId xmlns:a16="http://schemas.microsoft.com/office/drawing/2014/main" id="{3BB0AC4C-0297-CF3E-E004-338719E1CDD4}"/>
              </a:ext>
            </a:extLst>
          </p:cNvPr>
          <p:cNvCxnSpPr>
            <a:cxnSpLocks/>
          </p:cNvCxnSpPr>
          <p:nvPr/>
        </p:nvCxnSpPr>
        <p:spPr bwMode="auto">
          <a:xfrm flipV="1">
            <a:off x="10014438" y="3183040"/>
            <a:ext cx="0" cy="882892"/>
          </a:xfrm>
          <a:prstGeom prst="line">
            <a:avLst/>
          </a:prstGeom>
          <a:noFill/>
          <a:ln w="76200" cap="flat" cmpd="sng" algn="ctr">
            <a:solidFill>
              <a:schemeClr val="accent1"/>
            </a:solidFill>
            <a:prstDash val="solid"/>
            <a:round/>
            <a:headEnd type="none" w="med" len="med"/>
            <a:tailEnd type="none" w="med" len="med"/>
          </a:ln>
          <a:effectLst/>
        </p:spPr>
      </p:cxnSp>
      <p:cxnSp>
        <p:nvCxnSpPr>
          <p:cNvPr id="9312" name="Straight Connector 9311">
            <a:extLst>
              <a:ext uri="{FF2B5EF4-FFF2-40B4-BE49-F238E27FC236}">
                <a16:creationId xmlns:a16="http://schemas.microsoft.com/office/drawing/2014/main" id="{F7D31C6F-6C07-3C1F-0F2D-9462F97F4481}"/>
              </a:ext>
            </a:extLst>
          </p:cNvPr>
          <p:cNvCxnSpPr>
            <a:cxnSpLocks/>
          </p:cNvCxnSpPr>
          <p:nvPr/>
        </p:nvCxnSpPr>
        <p:spPr bwMode="auto">
          <a:xfrm flipV="1">
            <a:off x="10100969" y="3183040"/>
            <a:ext cx="0" cy="882892"/>
          </a:xfrm>
          <a:prstGeom prst="line">
            <a:avLst/>
          </a:prstGeom>
          <a:noFill/>
          <a:ln w="76200" cap="flat" cmpd="sng" algn="ctr">
            <a:solidFill>
              <a:schemeClr val="accent1"/>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6DCA1A23-217B-F1D0-E0C2-4CFE021A2222}"/>
              </a:ext>
            </a:extLst>
          </p:cNvPr>
          <p:cNvCxnSpPr>
            <a:cxnSpLocks/>
          </p:cNvCxnSpPr>
          <p:nvPr/>
        </p:nvCxnSpPr>
        <p:spPr bwMode="auto">
          <a:xfrm flipV="1">
            <a:off x="10187500" y="3183040"/>
            <a:ext cx="0" cy="882892"/>
          </a:xfrm>
          <a:prstGeom prst="line">
            <a:avLst/>
          </a:prstGeom>
          <a:noFill/>
          <a:ln w="76200" cap="flat" cmpd="sng" algn="ctr">
            <a:solidFill>
              <a:schemeClr val="accent1"/>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6C96409A-B25B-7A05-48FC-74C5C4FAD5A2}"/>
              </a:ext>
            </a:extLst>
          </p:cNvPr>
          <p:cNvCxnSpPr>
            <a:cxnSpLocks/>
          </p:cNvCxnSpPr>
          <p:nvPr/>
        </p:nvCxnSpPr>
        <p:spPr bwMode="auto">
          <a:xfrm flipV="1">
            <a:off x="10274031" y="3183040"/>
            <a:ext cx="0" cy="932394"/>
          </a:xfrm>
          <a:prstGeom prst="line">
            <a:avLst/>
          </a:prstGeom>
          <a:noFill/>
          <a:ln w="76200" cap="flat" cmpd="sng" algn="ctr">
            <a:solidFill>
              <a:schemeClr val="accent1"/>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531A2601-4993-BE3D-8510-4A9EBBEA320D}"/>
              </a:ext>
            </a:extLst>
          </p:cNvPr>
          <p:cNvCxnSpPr>
            <a:cxnSpLocks/>
          </p:cNvCxnSpPr>
          <p:nvPr/>
        </p:nvCxnSpPr>
        <p:spPr bwMode="auto">
          <a:xfrm flipV="1">
            <a:off x="10360562" y="3183040"/>
            <a:ext cx="0" cy="932394"/>
          </a:xfrm>
          <a:prstGeom prst="line">
            <a:avLst/>
          </a:prstGeom>
          <a:noFill/>
          <a:ln w="76200" cap="flat" cmpd="sng" algn="ctr">
            <a:solidFill>
              <a:schemeClr val="accent1"/>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A1A56282-197C-3B4B-CECA-28980E570A77}"/>
              </a:ext>
            </a:extLst>
          </p:cNvPr>
          <p:cNvCxnSpPr>
            <a:cxnSpLocks/>
          </p:cNvCxnSpPr>
          <p:nvPr/>
        </p:nvCxnSpPr>
        <p:spPr bwMode="auto">
          <a:xfrm flipV="1">
            <a:off x="10447093" y="3186850"/>
            <a:ext cx="0" cy="932394"/>
          </a:xfrm>
          <a:prstGeom prst="line">
            <a:avLst/>
          </a:prstGeom>
          <a:noFill/>
          <a:ln w="76200" cap="flat" cmpd="sng" algn="ctr">
            <a:solidFill>
              <a:schemeClr val="accent1"/>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67E6A365-E50D-211A-F781-23E7F8FC03BE}"/>
              </a:ext>
            </a:extLst>
          </p:cNvPr>
          <p:cNvCxnSpPr>
            <a:cxnSpLocks/>
          </p:cNvCxnSpPr>
          <p:nvPr/>
        </p:nvCxnSpPr>
        <p:spPr bwMode="auto">
          <a:xfrm flipV="1">
            <a:off x="10533624" y="3190438"/>
            <a:ext cx="0" cy="954675"/>
          </a:xfrm>
          <a:prstGeom prst="line">
            <a:avLst/>
          </a:prstGeom>
          <a:noFill/>
          <a:ln w="76200" cap="flat" cmpd="sng" algn="ctr">
            <a:solidFill>
              <a:schemeClr val="accent1"/>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78338DCD-29C2-95F1-F2D6-14C96328E1C9}"/>
              </a:ext>
            </a:extLst>
          </p:cNvPr>
          <p:cNvCxnSpPr>
            <a:cxnSpLocks/>
          </p:cNvCxnSpPr>
          <p:nvPr/>
        </p:nvCxnSpPr>
        <p:spPr bwMode="auto">
          <a:xfrm flipV="1">
            <a:off x="10620155" y="3196650"/>
            <a:ext cx="0" cy="954675"/>
          </a:xfrm>
          <a:prstGeom prst="line">
            <a:avLst/>
          </a:prstGeom>
          <a:noFill/>
          <a:ln w="76200" cap="flat" cmpd="sng" algn="ctr">
            <a:solidFill>
              <a:schemeClr val="accent1"/>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AEE8E726-A383-47A8-8766-0CC7D7AA8E16}"/>
              </a:ext>
            </a:extLst>
          </p:cNvPr>
          <p:cNvCxnSpPr>
            <a:cxnSpLocks/>
          </p:cNvCxnSpPr>
          <p:nvPr/>
        </p:nvCxnSpPr>
        <p:spPr bwMode="auto">
          <a:xfrm flipV="1">
            <a:off x="10706686" y="3190438"/>
            <a:ext cx="0" cy="1123729"/>
          </a:xfrm>
          <a:prstGeom prst="line">
            <a:avLst/>
          </a:prstGeom>
          <a:noFill/>
          <a:ln w="76200" cap="flat" cmpd="sng" algn="ctr">
            <a:solidFill>
              <a:schemeClr val="accent1"/>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2C3355BE-06BC-F030-C88E-6A0B3A5F473D}"/>
              </a:ext>
            </a:extLst>
          </p:cNvPr>
          <p:cNvCxnSpPr>
            <a:cxnSpLocks/>
          </p:cNvCxnSpPr>
          <p:nvPr/>
        </p:nvCxnSpPr>
        <p:spPr bwMode="auto">
          <a:xfrm flipV="1">
            <a:off x="10793217" y="3203101"/>
            <a:ext cx="0" cy="1123729"/>
          </a:xfrm>
          <a:prstGeom prst="line">
            <a:avLst/>
          </a:prstGeom>
          <a:noFill/>
          <a:ln w="76200" cap="flat" cmpd="sng" algn="ctr">
            <a:solidFill>
              <a:schemeClr val="accent1"/>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9AAE9D20-5A5D-9877-88EC-847699D65677}"/>
              </a:ext>
            </a:extLst>
          </p:cNvPr>
          <p:cNvCxnSpPr>
            <a:cxnSpLocks/>
          </p:cNvCxnSpPr>
          <p:nvPr/>
        </p:nvCxnSpPr>
        <p:spPr bwMode="auto">
          <a:xfrm flipV="1">
            <a:off x="10879766" y="3190438"/>
            <a:ext cx="0" cy="1299883"/>
          </a:xfrm>
          <a:prstGeom prst="line">
            <a:avLst/>
          </a:prstGeom>
          <a:noFill/>
          <a:ln w="76200" cap="flat" cmpd="sng" algn="ctr">
            <a:solidFill>
              <a:schemeClr val="accent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198E97D-4EE2-EEED-A1D5-5F7468494EFB}"/>
              </a:ext>
            </a:extLst>
          </p:cNvPr>
          <p:cNvCxnSpPr/>
          <p:nvPr/>
        </p:nvCxnSpPr>
        <p:spPr bwMode="auto">
          <a:xfrm>
            <a:off x="2493551" y="3193758"/>
            <a:ext cx="8487383" cy="0"/>
          </a:xfrm>
          <a:prstGeom prst="line">
            <a:avLst/>
          </a:prstGeom>
          <a:noFill/>
          <a:ln w="28575" cap="flat" cmpd="sng" algn="ctr">
            <a:solidFill>
              <a:schemeClr val="bg1"/>
            </a:solidFill>
            <a:prstDash val="solid"/>
            <a:round/>
            <a:headEnd type="none" w="med" len="med"/>
            <a:tailEnd type="none" w="med" len="med"/>
          </a:ln>
          <a:effectLst/>
        </p:spPr>
      </p:cxnSp>
      <p:sp>
        <p:nvSpPr>
          <p:cNvPr id="9327" name="TextBox 9326">
            <a:extLst>
              <a:ext uri="{FF2B5EF4-FFF2-40B4-BE49-F238E27FC236}">
                <a16:creationId xmlns:a16="http://schemas.microsoft.com/office/drawing/2014/main" id="{8398B58C-AE0A-10BB-35FC-E89AA5209012}"/>
              </a:ext>
            </a:extLst>
          </p:cNvPr>
          <p:cNvSpPr txBox="1"/>
          <p:nvPr/>
        </p:nvSpPr>
        <p:spPr bwMode="auto">
          <a:xfrm>
            <a:off x="632099" y="4883014"/>
            <a:ext cx="1918346" cy="8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300"/>
              </a:spcBef>
              <a:spcAft>
                <a:spcPct val="0"/>
              </a:spcAft>
              <a:buClrTx/>
              <a:buFontTx/>
              <a:buNone/>
            </a:pPr>
            <a:r>
              <a:rPr lang="en-US" sz="1400" dirty="0">
                <a:solidFill>
                  <a:schemeClr val="accent2"/>
                </a:solidFill>
                <a:latin typeface="Calibri" panose="020F0502020204030204" pitchFamily="34" charset="0"/>
              </a:rPr>
              <a:t>Treatment-naive</a:t>
            </a:r>
          </a:p>
          <a:p>
            <a:pPr algn="r">
              <a:lnSpc>
                <a:spcPct val="100000"/>
              </a:lnSpc>
              <a:spcBef>
                <a:spcPts val="300"/>
              </a:spcBef>
              <a:spcAft>
                <a:spcPct val="0"/>
              </a:spcAft>
              <a:buClrTx/>
              <a:buFontTx/>
              <a:buNone/>
            </a:pPr>
            <a:r>
              <a:rPr lang="en-US" sz="1400" dirty="0">
                <a:solidFill>
                  <a:schemeClr val="accent5">
                    <a:lumMod val="75000"/>
                  </a:schemeClr>
                </a:solidFill>
                <a:latin typeface="Calibri" panose="020F0502020204030204" pitchFamily="34" charset="0"/>
              </a:rPr>
              <a:t>No prior MET therapies</a:t>
            </a:r>
          </a:p>
          <a:p>
            <a:pPr algn="r">
              <a:lnSpc>
                <a:spcPct val="100000"/>
              </a:lnSpc>
              <a:spcBef>
                <a:spcPts val="300"/>
              </a:spcBef>
              <a:spcAft>
                <a:spcPct val="0"/>
              </a:spcAft>
              <a:buClrTx/>
              <a:buFontTx/>
              <a:buNone/>
            </a:pPr>
            <a:r>
              <a:rPr lang="en-US" sz="1400" dirty="0">
                <a:solidFill>
                  <a:schemeClr val="accent6">
                    <a:lumMod val="60000"/>
                    <a:lumOff val="40000"/>
                  </a:schemeClr>
                </a:solidFill>
                <a:latin typeface="Calibri" panose="020F0502020204030204" pitchFamily="34" charset="0"/>
              </a:rPr>
              <a:t>Prior MET therapies</a:t>
            </a:r>
          </a:p>
        </p:txBody>
      </p:sp>
      <p:sp>
        <p:nvSpPr>
          <p:cNvPr id="9328" name="TextBox 9327">
            <a:extLst>
              <a:ext uri="{FF2B5EF4-FFF2-40B4-BE49-F238E27FC236}">
                <a16:creationId xmlns:a16="http://schemas.microsoft.com/office/drawing/2014/main" id="{B3365F29-FD8F-3D7C-9DD6-3CEB23C45FA8}"/>
              </a:ext>
            </a:extLst>
          </p:cNvPr>
          <p:cNvSpPr txBox="1"/>
          <p:nvPr/>
        </p:nvSpPr>
        <p:spPr bwMode="auto">
          <a:xfrm>
            <a:off x="1989030" y="1713361"/>
            <a:ext cx="4972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9329" name="TextBox 9328">
            <a:extLst>
              <a:ext uri="{FF2B5EF4-FFF2-40B4-BE49-F238E27FC236}">
                <a16:creationId xmlns:a16="http://schemas.microsoft.com/office/drawing/2014/main" id="{FAD0A253-7527-EFB6-B00A-F8801DB8E030}"/>
              </a:ext>
            </a:extLst>
          </p:cNvPr>
          <p:cNvSpPr txBox="1"/>
          <p:nvPr/>
        </p:nvSpPr>
        <p:spPr bwMode="auto">
          <a:xfrm>
            <a:off x="2093225" y="197111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9330" name="TextBox 9329">
            <a:extLst>
              <a:ext uri="{FF2B5EF4-FFF2-40B4-BE49-F238E27FC236}">
                <a16:creationId xmlns:a16="http://schemas.microsoft.com/office/drawing/2014/main" id="{6B4F2BD5-57F6-0D6F-FE21-A70564777038}"/>
              </a:ext>
            </a:extLst>
          </p:cNvPr>
          <p:cNvSpPr txBox="1"/>
          <p:nvPr/>
        </p:nvSpPr>
        <p:spPr bwMode="auto">
          <a:xfrm>
            <a:off x="2093225" y="223925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9331" name="TextBox 9330">
            <a:extLst>
              <a:ext uri="{FF2B5EF4-FFF2-40B4-BE49-F238E27FC236}">
                <a16:creationId xmlns:a16="http://schemas.microsoft.com/office/drawing/2014/main" id="{B3DD57E0-8694-31C3-492E-AEE92D2EB645}"/>
              </a:ext>
            </a:extLst>
          </p:cNvPr>
          <p:cNvSpPr txBox="1"/>
          <p:nvPr/>
        </p:nvSpPr>
        <p:spPr bwMode="auto">
          <a:xfrm>
            <a:off x="2093225" y="249078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9332" name="TextBox 9331">
            <a:extLst>
              <a:ext uri="{FF2B5EF4-FFF2-40B4-BE49-F238E27FC236}">
                <a16:creationId xmlns:a16="http://schemas.microsoft.com/office/drawing/2014/main" id="{41F518E9-3454-7222-7F63-2F715C189B3B}"/>
              </a:ext>
            </a:extLst>
          </p:cNvPr>
          <p:cNvSpPr txBox="1"/>
          <p:nvPr/>
        </p:nvSpPr>
        <p:spPr bwMode="auto">
          <a:xfrm>
            <a:off x="2093225" y="275501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9333" name="TextBox 9332">
            <a:extLst>
              <a:ext uri="{FF2B5EF4-FFF2-40B4-BE49-F238E27FC236}">
                <a16:creationId xmlns:a16="http://schemas.microsoft.com/office/drawing/2014/main" id="{4A353E51-169C-FC12-E761-94C1F7A85BD0}"/>
              </a:ext>
            </a:extLst>
          </p:cNvPr>
          <p:cNvSpPr txBox="1"/>
          <p:nvPr/>
        </p:nvSpPr>
        <p:spPr bwMode="auto">
          <a:xfrm>
            <a:off x="2197420" y="3006547"/>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9334" name="TextBox 9333">
            <a:extLst>
              <a:ext uri="{FF2B5EF4-FFF2-40B4-BE49-F238E27FC236}">
                <a16:creationId xmlns:a16="http://schemas.microsoft.com/office/drawing/2014/main" id="{F668D017-EF21-08EB-E4D9-C4901B30BDF0}"/>
              </a:ext>
            </a:extLst>
          </p:cNvPr>
          <p:cNvSpPr txBox="1"/>
          <p:nvPr/>
        </p:nvSpPr>
        <p:spPr bwMode="auto">
          <a:xfrm>
            <a:off x="2030708" y="3268463"/>
            <a:ext cx="4555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9335" name="TextBox 9334">
            <a:extLst>
              <a:ext uri="{FF2B5EF4-FFF2-40B4-BE49-F238E27FC236}">
                <a16:creationId xmlns:a16="http://schemas.microsoft.com/office/drawing/2014/main" id="{FD64B998-223F-C298-4AB6-38DD8909A012}"/>
              </a:ext>
            </a:extLst>
          </p:cNvPr>
          <p:cNvSpPr txBox="1"/>
          <p:nvPr/>
        </p:nvSpPr>
        <p:spPr bwMode="auto">
          <a:xfrm>
            <a:off x="2030708" y="3519998"/>
            <a:ext cx="4555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9336" name="TextBox 9335">
            <a:extLst>
              <a:ext uri="{FF2B5EF4-FFF2-40B4-BE49-F238E27FC236}">
                <a16:creationId xmlns:a16="http://schemas.microsoft.com/office/drawing/2014/main" id="{A7C1CB4A-7DCF-8BE1-5960-A2BB45EF3C63}"/>
              </a:ext>
            </a:extLst>
          </p:cNvPr>
          <p:cNvSpPr txBox="1"/>
          <p:nvPr/>
        </p:nvSpPr>
        <p:spPr bwMode="auto">
          <a:xfrm>
            <a:off x="2030708" y="3793623"/>
            <a:ext cx="4555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9337" name="TextBox 9336">
            <a:extLst>
              <a:ext uri="{FF2B5EF4-FFF2-40B4-BE49-F238E27FC236}">
                <a16:creationId xmlns:a16="http://schemas.microsoft.com/office/drawing/2014/main" id="{68CB2FE4-F471-16AC-C6AB-6D3B5271361C}"/>
              </a:ext>
            </a:extLst>
          </p:cNvPr>
          <p:cNvSpPr txBox="1"/>
          <p:nvPr/>
        </p:nvSpPr>
        <p:spPr bwMode="auto">
          <a:xfrm>
            <a:off x="2030708" y="4055539"/>
            <a:ext cx="4555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9338" name="TextBox 9337">
            <a:extLst>
              <a:ext uri="{FF2B5EF4-FFF2-40B4-BE49-F238E27FC236}">
                <a16:creationId xmlns:a16="http://schemas.microsoft.com/office/drawing/2014/main" id="{9927298E-2CBE-7FAB-01E2-0C0506992328}"/>
              </a:ext>
            </a:extLst>
          </p:cNvPr>
          <p:cNvSpPr txBox="1"/>
          <p:nvPr/>
        </p:nvSpPr>
        <p:spPr bwMode="auto">
          <a:xfrm>
            <a:off x="1926512" y="4307074"/>
            <a:ext cx="5597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nvGrpSpPr>
          <p:cNvPr id="9355" name="Group 9354">
            <a:extLst>
              <a:ext uri="{FF2B5EF4-FFF2-40B4-BE49-F238E27FC236}">
                <a16:creationId xmlns:a16="http://schemas.microsoft.com/office/drawing/2014/main" id="{11731E1A-0BC3-0C87-04F2-2A78E24520B2}"/>
              </a:ext>
            </a:extLst>
          </p:cNvPr>
          <p:cNvGrpSpPr/>
          <p:nvPr/>
        </p:nvGrpSpPr>
        <p:grpSpPr>
          <a:xfrm>
            <a:off x="2692655" y="4948136"/>
            <a:ext cx="7846636" cy="215237"/>
            <a:chOff x="2339189" y="4963468"/>
            <a:chExt cx="7846636" cy="215237"/>
          </a:xfrm>
        </p:grpSpPr>
        <p:cxnSp>
          <p:nvCxnSpPr>
            <p:cNvPr id="9339" name="Straight Connector 9338">
              <a:extLst>
                <a:ext uri="{FF2B5EF4-FFF2-40B4-BE49-F238E27FC236}">
                  <a16:creationId xmlns:a16="http://schemas.microsoft.com/office/drawing/2014/main" id="{FA946612-505C-6914-3A5C-B232584347F5}"/>
                </a:ext>
              </a:extLst>
            </p:cNvPr>
            <p:cNvCxnSpPr>
              <a:cxnSpLocks/>
            </p:cNvCxnSpPr>
            <p:nvPr/>
          </p:nvCxnSpPr>
          <p:spPr bwMode="auto">
            <a:xfrm flipV="1">
              <a:off x="2339189" y="4963468"/>
              <a:ext cx="0" cy="215237"/>
            </a:xfrm>
            <a:prstGeom prst="line">
              <a:avLst/>
            </a:prstGeom>
            <a:noFill/>
            <a:ln w="57150" cap="flat" cmpd="sng" algn="ctr">
              <a:solidFill>
                <a:schemeClr val="accent2"/>
              </a:solidFill>
              <a:prstDash val="solid"/>
              <a:round/>
              <a:headEnd type="none" w="med" len="med"/>
              <a:tailEnd type="none" w="med" len="med"/>
            </a:ln>
            <a:effectLst/>
          </p:spPr>
        </p:cxnSp>
        <p:cxnSp>
          <p:nvCxnSpPr>
            <p:cNvPr id="9340" name="Straight Connector 9339">
              <a:extLst>
                <a:ext uri="{FF2B5EF4-FFF2-40B4-BE49-F238E27FC236}">
                  <a16:creationId xmlns:a16="http://schemas.microsoft.com/office/drawing/2014/main" id="{ECF8E307-CB87-9C7A-4BCF-CC0F9769D658}"/>
                </a:ext>
              </a:extLst>
            </p:cNvPr>
            <p:cNvCxnSpPr>
              <a:cxnSpLocks/>
            </p:cNvCxnSpPr>
            <p:nvPr/>
          </p:nvCxnSpPr>
          <p:spPr bwMode="auto">
            <a:xfrm flipV="1">
              <a:off x="3619997" y="4963468"/>
              <a:ext cx="0" cy="215237"/>
            </a:xfrm>
            <a:prstGeom prst="line">
              <a:avLst/>
            </a:prstGeom>
            <a:noFill/>
            <a:ln w="57150" cap="flat" cmpd="sng" algn="ctr">
              <a:solidFill>
                <a:schemeClr val="accent2"/>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CAC9ACF2-61D6-C583-388A-AD5FAF121856}"/>
                </a:ext>
              </a:extLst>
            </p:cNvPr>
            <p:cNvCxnSpPr>
              <a:cxnSpLocks/>
            </p:cNvCxnSpPr>
            <p:nvPr/>
          </p:nvCxnSpPr>
          <p:spPr bwMode="auto">
            <a:xfrm flipV="1">
              <a:off x="4922530" y="4963468"/>
              <a:ext cx="0" cy="215237"/>
            </a:xfrm>
            <a:prstGeom prst="line">
              <a:avLst/>
            </a:prstGeom>
            <a:noFill/>
            <a:ln w="57150" cap="flat" cmpd="sng" algn="ctr">
              <a:solidFill>
                <a:schemeClr val="accent2"/>
              </a:solidFill>
              <a:prstDash val="solid"/>
              <a:round/>
              <a:headEnd type="none" w="med" len="med"/>
              <a:tailEnd type="none" w="med" len="med"/>
            </a:ln>
            <a:effectLst/>
          </p:spPr>
        </p:cxnSp>
        <p:cxnSp>
          <p:nvCxnSpPr>
            <p:cNvPr id="9342" name="Straight Connector 9341">
              <a:extLst>
                <a:ext uri="{FF2B5EF4-FFF2-40B4-BE49-F238E27FC236}">
                  <a16:creationId xmlns:a16="http://schemas.microsoft.com/office/drawing/2014/main" id="{6799BA5C-C988-92AD-7F35-D8EAD2BA20B0}"/>
                </a:ext>
              </a:extLst>
            </p:cNvPr>
            <p:cNvCxnSpPr>
              <a:cxnSpLocks/>
            </p:cNvCxnSpPr>
            <p:nvPr/>
          </p:nvCxnSpPr>
          <p:spPr bwMode="auto">
            <a:xfrm flipV="1">
              <a:off x="5524031" y="4963468"/>
              <a:ext cx="0" cy="215237"/>
            </a:xfrm>
            <a:prstGeom prst="line">
              <a:avLst/>
            </a:prstGeom>
            <a:noFill/>
            <a:ln w="57150" cap="flat" cmpd="sng" algn="ctr">
              <a:solidFill>
                <a:schemeClr val="accent2"/>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21ADEB0F-B60C-ED5E-3E30-3E86D44B9D19}"/>
                </a:ext>
              </a:extLst>
            </p:cNvPr>
            <p:cNvCxnSpPr>
              <a:cxnSpLocks/>
            </p:cNvCxnSpPr>
            <p:nvPr/>
          </p:nvCxnSpPr>
          <p:spPr bwMode="auto">
            <a:xfrm flipV="1">
              <a:off x="6302810" y="4963468"/>
              <a:ext cx="0" cy="215237"/>
            </a:xfrm>
            <a:prstGeom prst="line">
              <a:avLst/>
            </a:prstGeom>
            <a:noFill/>
            <a:ln w="57150" cap="flat" cmpd="sng" algn="ctr">
              <a:solidFill>
                <a:schemeClr val="accent2"/>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A206F2AD-D10A-7676-BA6D-E08A9F76F789}"/>
                </a:ext>
              </a:extLst>
            </p:cNvPr>
            <p:cNvCxnSpPr>
              <a:cxnSpLocks/>
            </p:cNvCxnSpPr>
            <p:nvPr/>
          </p:nvCxnSpPr>
          <p:spPr bwMode="auto">
            <a:xfrm flipV="1">
              <a:off x="6908453" y="4963468"/>
              <a:ext cx="0" cy="215237"/>
            </a:xfrm>
            <a:prstGeom prst="line">
              <a:avLst/>
            </a:prstGeom>
            <a:noFill/>
            <a:ln w="57150" cap="flat" cmpd="sng" algn="ctr">
              <a:solidFill>
                <a:schemeClr val="accent2"/>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4DF0A64D-A15A-7AAA-F910-F937C2D57868}"/>
                </a:ext>
              </a:extLst>
            </p:cNvPr>
            <p:cNvCxnSpPr>
              <a:cxnSpLocks/>
            </p:cNvCxnSpPr>
            <p:nvPr/>
          </p:nvCxnSpPr>
          <p:spPr bwMode="auto">
            <a:xfrm flipV="1">
              <a:off x="7420894" y="4963468"/>
              <a:ext cx="0" cy="215237"/>
            </a:xfrm>
            <a:prstGeom prst="line">
              <a:avLst/>
            </a:prstGeom>
            <a:noFill/>
            <a:ln w="57150" cap="flat" cmpd="sng" algn="ctr">
              <a:solidFill>
                <a:schemeClr val="accent2"/>
              </a:solidFill>
              <a:prstDash val="solid"/>
              <a:round/>
              <a:headEnd type="none" w="med" len="med"/>
              <a:tailEnd type="none" w="med" len="med"/>
            </a:ln>
            <a:effectLst/>
          </p:spPr>
        </p:cxnSp>
        <p:cxnSp>
          <p:nvCxnSpPr>
            <p:cNvPr id="9346" name="Straight Connector 9345">
              <a:extLst>
                <a:ext uri="{FF2B5EF4-FFF2-40B4-BE49-F238E27FC236}">
                  <a16:creationId xmlns:a16="http://schemas.microsoft.com/office/drawing/2014/main" id="{D6331894-3769-A490-8BF9-18F8194D5BD7}"/>
                </a:ext>
              </a:extLst>
            </p:cNvPr>
            <p:cNvCxnSpPr>
              <a:cxnSpLocks/>
            </p:cNvCxnSpPr>
            <p:nvPr/>
          </p:nvCxnSpPr>
          <p:spPr bwMode="auto">
            <a:xfrm flipV="1">
              <a:off x="7507425" y="4963468"/>
              <a:ext cx="0" cy="215237"/>
            </a:xfrm>
            <a:prstGeom prst="line">
              <a:avLst/>
            </a:prstGeom>
            <a:noFill/>
            <a:ln w="57150" cap="flat" cmpd="sng" algn="ctr">
              <a:solidFill>
                <a:schemeClr val="accent2"/>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13F2D855-96D8-BBED-0A97-7D1F204E8E3F}"/>
                </a:ext>
              </a:extLst>
            </p:cNvPr>
            <p:cNvCxnSpPr>
              <a:cxnSpLocks/>
            </p:cNvCxnSpPr>
            <p:nvPr/>
          </p:nvCxnSpPr>
          <p:spPr bwMode="auto">
            <a:xfrm flipV="1">
              <a:off x="8113142" y="4963468"/>
              <a:ext cx="0" cy="215237"/>
            </a:xfrm>
            <a:prstGeom prst="line">
              <a:avLst/>
            </a:prstGeom>
            <a:noFill/>
            <a:ln w="57150" cap="flat" cmpd="sng" algn="ctr">
              <a:solidFill>
                <a:schemeClr val="accent2"/>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88A2AAF9-4B13-BA84-A885-A6A7CAE7BEFA}"/>
                </a:ext>
              </a:extLst>
            </p:cNvPr>
            <p:cNvCxnSpPr>
              <a:cxnSpLocks/>
            </p:cNvCxnSpPr>
            <p:nvPr/>
          </p:nvCxnSpPr>
          <p:spPr bwMode="auto">
            <a:xfrm flipV="1">
              <a:off x="8375264" y="4963468"/>
              <a:ext cx="0" cy="215237"/>
            </a:xfrm>
            <a:prstGeom prst="line">
              <a:avLst/>
            </a:prstGeom>
            <a:noFill/>
            <a:ln w="57150" cap="flat" cmpd="sng" algn="ctr">
              <a:solidFill>
                <a:schemeClr val="accent2"/>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589EA621-C326-C80A-96FF-C067070A0FA8}"/>
                </a:ext>
              </a:extLst>
            </p:cNvPr>
            <p:cNvCxnSpPr>
              <a:cxnSpLocks/>
            </p:cNvCxnSpPr>
            <p:nvPr/>
          </p:nvCxnSpPr>
          <p:spPr bwMode="auto">
            <a:xfrm flipV="1">
              <a:off x="8547168" y="4963468"/>
              <a:ext cx="0" cy="215237"/>
            </a:xfrm>
            <a:prstGeom prst="line">
              <a:avLst/>
            </a:prstGeom>
            <a:noFill/>
            <a:ln w="57150" cap="flat" cmpd="sng" algn="ctr">
              <a:solidFill>
                <a:schemeClr val="accent2"/>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219FD29D-152D-9C43-AFDB-8C9D6B075744}"/>
                </a:ext>
              </a:extLst>
            </p:cNvPr>
            <p:cNvCxnSpPr>
              <a:cxnSpLocks/>
            </p:cNvCxnSpPr>
            <p:nvPr/>
          </p:nvCxnSpPr>
          <p:spPr bwMode="auto">
            <a:xfrm flipV="1">
              <a:off x="9146650" y="4963468"/>
              <a:ext cx="0" cy="215237"/>
            </a:xfrm>
            <a:prstGeom prst="line">
              <a:avLst/>
            </a:prstGeom>
            <a:noFill/>
            <a:ln w="57150" cap="flat" cmpd="sng" algn="ctr">
              <a:solidFill>
                <a:schemeClr val="accent2"/>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47AAA2B8-83A0-2726-9819-64B2C7B43851}"/>
                </a:ext>
              </a:extLst>
            </p:cNvPr>
            <p:cNvCxnSpPr>
              <a:cxnSpLocks/>
            </p:cNvCxnSpPr>
            <p:nvPr/>
          </p:nvCxnSpPr>
          <p:spPr bwMode="auto">
            <a:xfrm flipV="1">
              <a:off x="9487910" y="4963468"/>
              <a:ext cx="0" cy="215237"/>
            </a:xfrm>
            <a:prstGeom prst="line">
              <a:avLst/>
            </a:prstGeom>
            <a:noFill/>
            <a:ln w="57150" cap="flat" cmpd="sng" algn="ctr">
              <a:solidFill>
                <a:schemeClr val="accent2"/>
              </a:solidFill>
              <a:prstDash val="solid"/>
              <a:round/>
              <a:headEnd type="none" w="med" len="med"/>
              <a:tailEnd type="none" w="med" len="med"/>
            </a:ln>
            <a:effectLst/>
          </p:spPr>
        </p:cxnSp>
        <p:cxnSp>
          <p:nvCxnSpPr>
            <p:cNvPr id="9352" name="Straight Connector 9351">
              <a:extLst>
                <a:ext uri="{FF2B5EF4-FFF2-40B4-BE49-F238E27FC236}">
                  <a16:creationId xmlns:a16="http://schemas.microsoft.com/office/drawing/2014/main" id="{ABC5CE18-006B-E679-2449-E5844A4D1488}"/>
                </a:ext>
              </a:extLst>
            </p:cNvPr>
            <p:cNvCxnSpPr>
              <a:cxnSpLocks/>
            </p:cNvCxnSpPr>
            <p:nvPr/>
          </p:nvCxnSpPr>
          <p:spPr bwMode="auto">
            <a:xfrm flipV="1">
              <a:off x="9579305" y="4963468"/>
              <a:ext cx="0" cy="215237"/>
            </a:xfrm>
            <a:prstGeom prst="line">
              <a:avLst/>
            </a:prstGeom>
            <a:noFill/>
            <a:ln w="57150" cap="flat" cmpd="sng" algn="ctr">
              <a:solidFill>
                <a:schemeClr val="accent2"/>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9485EEFE-820C-218C-D3A4-9CA86BB626D5}"/>
                </a:ext>
              </a:extLst>
            </p:cNvPr>
            <p:cNvCxnSpPr>
              <a:cxnSpLocks/>
            </p:cNvCxnSpPr>
            <p:nvPr/>
          </p:nvCxnSpPr>
          <p:spPr bwMode="auto">
            <a:xfrm flipV="1">
              <a:off x="10103355" y="4963468"/>
              <a:ext cx="0" cy="215237"/>
            </a:xfrm>
            <a:prstGeom prst="line">
              <a:avLst/>
            </a:prstGeom>
            <a:noFill/>
            <a:ln w="57150" cap="flat" cmpd="sng" algn="ctr">
              <a:solidFill>
                <a:schemeClr val="accent2"/>
              </a:solidFill>
              <a:prstDash val="solid"/>
              <a:round/>
              <a:headEnd type="none" w="med" len="med"/>
              <a:tailEnd type="none" w="med" len="med"/>
            </a:ln>
            <a:effectLst/>
          </p:spPr>
        </p:cxnSp>
        <p:cxnSp>
          <p:nvCxnSpPr>
            <p:cNvPr id="9354" name="Straight Connector 9353">
              <a:extLst>
                <a:ext uri="{FF2B5EF4-FFF2-40B4-BE49-F238E27FC236}">
                  <a16:creationId xmlns:a16="http://schemas.microsoft.com/office/drawing/2014/main" id="{63235B2F-E4B8-7EDB-163E-005A99AFE65D}"/>
                </a:ext>
              </a:extLst>
            </p:cNvPr>
            <p:cNvCxnSpPr>
              <a:cxnSpLocks/>
            </p:cNvCxnSpPr>
            <p:nvPr/>
          </p:nvCxnSpPr>
          <p:spPr bwMode="auto">
            <a:xfrm flipV="1">
              <a:off x="10185825" y="4963468"/>
              <a:ext cx="0" cy="215237"/>
            </a:xfrm>
            <a:prstGeom prst="line">
              <a:avLst/>
            </a:prstGeom>
            <a:noFill/>
            <a:ln w="57150" cap="flat" cmpd="sng" algn="ctr">
              <a:solidFill>
                <a:schemeClr val="accent2"/>
              </a:solidFill>
              <a:prstDash val="solid"/>
              <a:round/>
              <a:headEnd type="none" w="med" len="med"/>
              <a:tailEnd type="none" w="med" len="med"/>
            </a:ln>
            <a:effectLst/>
          </p:spPr>
        </p:cxnSp>
      </p:grpSp>
      <p:grpSp>
        <p:nvGrpSpPr>
          <p:cNvPr id="9385" name="Group 9384">
            <a:extLst>
              <a:ext uri="{FF2B5EF4-FFF2-40B4-BE49-F238E27FC236}">
                <a16:creationId xmlns:a16="http://schemas.microsoft.com/office/drawing/2014/main" id="{4717FF1A-4D86-BBF7-CEAE-DDC24BF0322B}"/>
              </a:ext>
            </a:extLst>
          </p:cNvPr>
          <p:cNvGrpSpPr/>
          <p:nvPr/>
        </p:nvGrpSpPr>
        <p:grpSpPr>
          <a:xfrm>
            <a:off x="2600457" y="5181155"/>
            <a:ext cx="8118017" cy="215237"/>
            <a:chOff x="2246991" y="5188803"/>
            <a:chExt cx="8118017" cy="215237"/>
          </a:xfrm>
        </p:grpSpPr>
        <p:cxnSp>
          <p:nvCxnSpPr>
            <p:cNvPr id="9357" name="Straight Connector 9356">
              <a:extLst>
                <a:ext uri="{FF2B5EF4-FFF2-40B4-BE49-F238E27FC236}">
                  <a16:creationId xmlns:a16="http://schemas.microsoft.com/office/drawing/2014/main" id="{992604C5-0AEB-8582-D629-5A775E7EE560}"/>
                </a:ext>
              </a:extLst>
            </p:cNvPr>
            <p:cNvCxnSpPr>
              <a:cxnSpLocks/>
            </p:cNvCxnSpPr>
            <p:nvPr/>
          </p:nvCxnSpPr>
          <p:spPr bwMode="auto">
            <a:xfrm flipV="1">
              <a:off x="2246991"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58FE5428-D1A7-0C3D-ACD4-8690859CE660}"/>
                </a:ext>
              </a:extLst>
            </p:cNvPr>
            <p:cNvCxnSpPr>
              <a:cxnSpLocks/>
            </p:cNvCxnSpPr>
            <p:nvPr/>
          </p:nvCxnSpPr>
          <p:spPr bwMode="auto">
            <a:xfrm flipV="1">
              <a:off x="2423710"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C11034C1-0307-34F4-7578-B9CB0DB7E411}"/>
                </a:ext>
              </a:extLst>
            </p:cNvPr>
            <p:cNvCxnSpPr>
              <a:cxnSpLocks/>
            </p:cNvCxnSpPr>
            <p:nvPr/>
          </p:nvCxnSpPr>
          <p:spPr bwMode="auto">
            <a:xfrm flipV="1">
              <a:off x="2765288"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35A65496-788C-B98D-F4E8-3BB078C64450}"/>
                </a:ext>
              </a:extLst>
            </p:cNvPr>
            <p:cNvCxnSpPr>
              <a:cxnSpLocks/>
            </p:cNvCxnSpPr>
            <p:nvPr/>
          </p:nvCxnSpPr>
          <p:spPr bwMode="auto">
            <a:xfrm flipV="1">
              <a:off x="2935992"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61" name="Straight Connector 9360">
              <a:extLst>
                <a:ext uri="{FF2B5EF4-FFF2-40B4-BE49-F238E27FC236}">
                  <a16:creationId xmlns:a16="http://schemas.microsoft.com/office/drawing/2014/main" id="{33D28201-A9E9-F6E6-A371-E81AEB2DB2CD}"/>
                </a:ext>
              </a:extLst>
            </p:cNvPr>
            <p:cNvCxnSpPr>
              <a:cxnSpLocks/>
            </p:cNvCxnSpPr>
            <p:nvPr/>
          </p:nvCxnSpPr>
          <p:spPr bwMode="auto">
            <a:xfrm flipV="1">
              <a:off x="3018353"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00E93A25-734C-90C3-1FDD-DEB1BC725D9F}"/>
                </a:ext>
              </a:extLst>
            </p:cNvPr>
            <p:cNvCxnSpPr>
              <a:cxnSpLocks/>
            </p:cNvCxnSpPr>
            <p:nvPr/>
          </p:nvCxnSpPr>
          <p:spPr bwMode="auto">
            <a:xfrm flipV="1">
              <a:off x="3455348"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2C350B57-656F-7058-8AC5-5B3ABB8DB861}"/>
                </a:ext>
              </a:extLst>
            </p:cNvPr>
            <p:cNvCxnSpPr>
              <a:cxnSpLocks/>
            </p:cNvCxnSpPr>
            <p:nvPr/>
          </p:nvCxnSpPr>
          <p:spPr bwMode="auto">
            <a:xfrm flipV="1">
              <a:off x="4828731"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64" name="Straight Connector 9363">
              <a:extLst>
                <a:ext uri="{FF2B5EF4-FFF2-40B4-BE49-F238E27FC236}">
                  <a16:creationId xmlns:a16="http://schemas.microsoft.com/office/drawing/2014/main" id="{980556D2-993B-0A08-634C-5EAD97B4A0DA}"/>
                </a:ext>
              </a:extLst>
            </p:cNvPr>
            <p:cNvCxnSpPr>
              <a:cxnSpLocks/>
            </p:cNvCxnSpPr>
            <p:nvPr/>
          </p:nvCxnSpPr>
          <p:spPr bwMode="auto">
            <a:xfrm flipV="1">
              <a:off x="5267347"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34196E76-F93A-C863-DB54-36EF8BE9C1A7}"/>
                </a:ext>
              </a:extLst>
            </p:cNvPr>
            <p:cNvCxnSpPr>
              <a:cxnSpLocks/>
            </p:cNvCxnSpPr>
            <p:nvPr/>
          </p:nvCxnSpPr>
          <p:spPr bwMode="auto">
            <a:xfrm flipV="1">
              <a:off x="5705354"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44E568A9-BDAF-03CE-5FBB-A821AB76A79E}"/>
                </a:ext>
              </a:extLst>
            </p:cNvPr>
            <p:cNvCxnSpPr>
              <a:cxnSpLocks/>
            </p:cNvCxnSpPr>
            <p:nvPr/>
          </p:nvCxnSpPr>
          <p:spPr bwMode="auto">
            <a:xfrm flipV="1">
              <a:off x="8283066"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67" name="Straight Connector 9366">
              <a:extLst>
                <a:ext uri="{FF2B5EF4-FFF2-40B4-BE49-F238E27FC236}">
                  <a16:creationId xmlns:a16="http://schemas.microsoft.com/office/drawing/2014/main" id="{B0C690A5-61FE-E4EE-4AB5-82F6F8C3C55C}"/>
                </a:ext>
              </a:extLst>
            </p:cNvPr>
            <p:cNvCxnSpPr>
              <a:cxnSpLocks/>
            </p:cNvCxnSpPr>
            <p:nvPr/>
          </p:nvCxnSpPr>
          <p:spPr bwMode="auto">
            <a:xfrm flipV="1">
              <a:off x="8454970"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68" name="Straight Connector 9367">
              <a:extLst>
                <a:ext uri="{FF2B5EF4-FFF2-40B4-BE49-F238E27FC236}">
                  <a16:creationId xmlns:a16="http://schemas.microsoft.com/office/drawing/2014/main" id="{A0149E36-CE89-CA96-896C-FD4E191C9C87}"/>
                </a:ext>
              </a:extLst>
            </p:cNvPr>
            <p:cNvCxnSpPr>
              <a:cxnSpLocks/>
            </p:cNvCxnSpPr>
            <p:nvPr/>
          </p:nvCxnSpPr>
          <p:spPr bwMode="auto">
            <a:xfrm flipV="1">
              <a:off x="6471917"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7B42CDBC-A035-DD0B-2848-BD60F085398E}"/>
                </a:ext>
              </a:extLst>
            </p:cNvPr>
            <p:cNvCxnSpPr>
              <a:cxnSpLocks/>
            </p:cNvCxnSpPr>
            <p:nvPr/>
          </p:nvCxnSpPr>
          <p:spPr bwMode="auto">
            <a:xfrm flipV="1">
              <a:off x="9405440"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70" name="Straight Connector 9369">
              <a:extLst>
                <a:ext uri="{FF2B5EF4-FFF2-40B4-BE49-F238E27FC236}">
                  <a16:creationId xmlns:a16="http://schemas.microsoft.com/office/drawing/2014/main" id="{AF584FBF-CE7C-CE34-D027-E727BBE79558}"/>
                </a:ext>
              </a:extLst>
            </p:cNvPr>
            <p:cNvCxnSpPr>
              <a:cxnSpLocks/>
            </p:cNvCxnSpPr>
            <p:nvPr/>
          </p:nvCxnSpPr>
          <p:spPr bwMode="auto">
            <a:xfrm flipV="1">
              <a:off x="5959595"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71" name="Straight Connector 9370">
              <a:extLst>
                <a:ext uri="{FF2B5EF4-FFF2-40B4-BE49-F238E27FC236}">
                  <a16:creationId xmlns:a16="http://schemas.microsoft.com/office/drawing/2014/main" id="{C497C24C-21AC-3622-9B46-D53D57521A74}"/>
                </a:ext>
              </a:extLst>
            </p:cNvPr>
            <p:cNvCxnSpPr>
              <a:cxnSpLocks/>
            </p:cNvCxnSpPr>
            <p:nvPr/>
          </p:nvCxnSpPr>
          <p:spPr bwMode="auto">
            <a:xfrm flipV="1">
              <a:off x="6119460"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7BD39E66-0533-41FD-7920-E8E9E4BA88FE}"/>
                </a:ext>
              </a:extLst>
            </p:cNvPr>
            <p:cNvCxnSpPr>
              <a:cxnSpLocks/>
            </p:cNvCxnSpPr>
            <p:nvPr/>
          </p:nvCxnSpPr>
          <p:spPr bwMode="auto">
            <a:xfrm flipV="1">
              <a:off x="6043439"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73" name="Straight Connector 9372">
              <a:extLst>
                <a:ext uri="{FF2B5EF4-FFF2-40B4-BE49-F238E27FC236}">
                  <a16:creationId xmlns:a16="http://schemas.microsoft.com/office/drawing/2014/main" id="{36910E13-D36C-68CD-10A8-EBF7674A91E6}"/>
                </a:ext>
              </a:extLst>
            </p:cNvPr>
            <p:cNvCxnSpPr>
              <a:cxnSpLocks/>
            </p:cNvCxnSpPr>
            <p:nvPr/>
          </p:nvCxnSpPr>
          <p:spPr bwMode="auto">
            <a:xfrm flipV="1">
              <a:off x="6555584"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74" name="Straight Connector 9373">
              <a:extLst>
                <a:ext uri="{FF2B5EF4-FFF2-40B4-BE49-F238E27FC236}">
                  <a16:creationId xmlns:a16="http://schemas.microsoft.com/office/drawing/2014/main" id="{AA1D7495-F96D-CF4D-E92A-5C02047C1768}"/>
                </a:ext>
              </a:extLst>
            </p:cNvPr>
            <p:cNvCxnSpPr>
              <a:cxnSpLocks/>
            </p:cNvCxnSpPr>
            <p:nvPr/>
          </p:nvCxnSpPr>
          <p:spPr bwMode="auto">
            <a:xfrm flipV="1">
              <a:off x="6728646"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27569AE3-DD1C-C5C3-4191-ADEFC2DAC668}"/>
                </a:ext>
              </a:extLst>
            </p:cNvPr>
            <p:cNvCxnSpPr>
              <a:cxnSpLocks/>
            </p:cNvCxnSpPr>
            <p:nvPr/>
          </p:nvCxnSpPr>
          <p:spPr bwMode="auto">
            <a:xfrm flipV="1">
              <a:off x="7600823"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76" name="Straight Connector 9375">
              <a:extLst>
                <a:ext uri="{FF2B5EF4-FFF2-40B4-BE49-F238E27FC236}">
                  <a16:creationId xmlns:a16="http://schemas.microsoft.com/office/drawing/2014/main" id="{792D591A-42B1-2F2C-9953-32659CFA2C68}"/>
                </a:ext>
              </a:extLst>
            </p:cNvPr>
            <p:cNvCxnSpPr>
              <a:cxnSpLocks/>
            </p:cNvCxnSpPr>
            <p:nvPr/>
          </p:nvCxnSpPr>
          <p:spPr bwMode="auto">
            <a:xfrm flipV="1">
              <a:off x="7853549"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77" name="Straight Connector 9376">
              <a:extLst>
                <a:ext uri="{FF2B5EF4-FFF2-40B4-BE49-F238E27FC236}">
                  <a16:creationId xmlns:a16="http://schemas.microsoft.com/office/drawing/2014/main" id="{8AAC2D39-2A5D-B5DF-C769-A705A1F96541}"/>
                </a:ext>
              </a:extLst>
            </p:cNvPr>
            <p:cNvCxnSpPr>
              <a:cxnSpLocks/>
            </p:cNvCxnSpPr>
            <p:nvPr/>
          </p:nvCxnSpPr>
          <p:spPr bwMode="auto">
            <a:xfrm flipV="1">
              <a:off x="7941667"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78" name="Straight Connector 9377">
              <a:extLst>
                <a:ext uri="{FF2B5EF4-FFF2-40B4-BE49-F238E27FC236}">
                  <a16:creationId xmlns:a16="http://schemas.microsoft.com/office/drawing/2014/main" id="{EC68D560-2638-5618-2AA3-DC80CFE70E2D}"/>
                </a:ext>
              </a:extLst>
            </p:cNvPr>
            <p:cNvCxnSpPr>
              <a:cxnSpLocks/>
            </p:cNvCxnSpPr>
            <p:nvPr/>
          </p:nvCxnSpPr>
          <p:spPr bwMode="auto">
            <a:xfrm flipV="1">
              <a:off x="8027265"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79" name="Straight Connector 9378">
              <a:extLst>
                <a:ext uri="{FF2B5EF4-FFF2-40B4-BE49-F238E27FC236}">
                  <a16:creationId xmlns:a16="http://schemas.microsoft.com/office/drawing/2014/main" id="{70476FF3-3B58-F026-1A15-1D45FF4D64D5}"/>
                </a:ext>
              </a:extLst>
            </p:cNvPr>
            <p:cNvCxnSpPr>
              <a:cxnSpLocks/>
            </p:cNvCxnSpPr>
            <p:nvPr/>
          </p:nvCxnSpPr>
          <p:spPr bwMode="auto">
            <a:xfrm flipV="1">
              <a:off x="8898034"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80" name="Straight Connector 9379">
              <a:extLst>
                <a:ext uri="{FF2B5EF4-FFF2-40B4-BE49-F238E27FC236}">
                  <a16:creationId xmlns:a16="http://schemas.microsoft.com/office/drawing/2014/main" id="{2A554599-B084-B334-5516-43A082242549}"/>
                </a:ext>
              </a:extLst>
            </p:cNvPr>
            <p:cNvCxnSpPr>
              <a:cxnSpLocks/>
            </p:cNvCxnSpPr>
            <p:nvPr/>
          </p:nvCxnSpPr>
          <p:spPr bwMode="auto">
            <a:xfrm flipV="1">
              <a:off x="8972620"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BDB23043-48FA-CC60-D048-0AFDE80AFF29}"/>
                </a:ext>
              </a:extLst>
            </p:cNvPr>
            <p:cNvCxnSpPr>
              <a:cxnSpLocks/>
            </p:cNvCxnSpPr>
            <p:nvPr/>
          </p:nvCxnSpPr>
          <p:spPr bwMode="auto">
            <a:xfrm flipV="1">
              <a:off x="9666490"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82" name="Straight Connector 9381">
              <a:extLst>
                <a:ext uri="{FF2B5EF4-FFF2-40B4-BE49-F238E27FC236}">
                  <a16:creationId xmlns:a16="http://schemas.microsoft.com/office/drawing/2014/main" id="{8AC81FE1-7C58-9DF1-821C-D94457B3B351}"/>
                </a:ext>
              </a:extLst>
            </p:cNvPr>
            <p:cNvCxnSpPr>
              <a:cxnSpLocks/>
            </p:cNvCxnSpPr>
            <p:nvPr/>
          </p:nvCxnSpPr>
          <p:spPr bwMode="auto">
            <a:xfrm flipV="1">
              <a:off x="9757231"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2B8E4B70-40CE-35E5-9613-2E3E00A2BBD2}"/>
                </a:ext>
              </a:extLst>
            </p:cNvPr>
            <p:cNvCxnSpPr>
              <a:cxnSpLocks/>
            </p:cNvCxnSpPr>
            <p:nvPr/>
          </p:nvCxnSpPr>
          <p:spPr bwMode="auto">
            <a:xfrm flipV="1">
              <a:off x="9929084" y="5188803"/>
              <a:ext cx="0" cy="215237"/>
            </a:xfrm>
            <a:prstGeom prst="line">
              <a:avLst/>
            </a:prstGeom>
            <a:noFill/>
            <a:ln w="57150" cap="flat" cmpd="sng" algn="ctr">
              <a:solidFill>
                <a:schemeClr val="accent5"/>
              </a:solidFill>
              <a:prstDash val="solid"/>
              <a:round/>
              <a:headEnd type="none" w="med" len="med"/>
              <a:tailEnd type="none" w="med" len="med"/>
            </a:ln>
            <a:effectLst/>
          </p:spPr>
        </p:cxnSp>
        <p:cxnSp>
          <p:nvCxnSpPr>
            <p:cNvPr id="9384" name="Straight Connector 9383">
              <a:extLst>
                <a:ext uri="{FF2B5EF4-FFF2-40B4-BE49-F238E27FC236}">
                  <a16:creationId xmlns:a16="http://schemas.microsoft.com/office/drawing/2014/main" id="{B619A828-F3AE-13CF-5F69-969C3CADE099}"/>
                </a:ext>
              </a:extLst>
            </p:cNvPr>
            <p:cNvCxnSpPr>
              <a:cxnSpLocks/>
            </p:cNvCxnSpPr>
            <p:nvPr/>
          </p:nvCxnSpPr>
          <p:spPr bwMode="auto">
            <a:xfrm flipV="1">
              <a:off x="10365008" y="5188803"/>
              <a:ext cx="0" cy="215237"/>
            </a:xfrm>
            <a:prstGeom prst="line">
              <a:avLst/>
            </a:prstGeom>
            <a:noFill/>
            <a:ln w="57150" cap="flat" cmpd="sng" algn="ctr">
              <a:solidFill>
                <a:schemeClr val="accent5"/>
              </a:solidFill>
              <a:prstDash val="solid"/>
              <a:round/>
              <a:headEnd type="none" w="med" len="med"/>
              <a:tailEnd type="none" w="med" len="med"/>
            </a:ln>
            <a:effectLst/>
          </p:spPr>
        </p:cxnSp>
      </p:grpSp>
      <p:grpSp>
        <p:nvGrpSpPr>
          <p:cNvPr id="9443" name="Group 9442">
            <a:extLst>
              <a:ext uri="{FF2B5EF4-FFF2-40B4-BE49-F238E27FC236}">
                <a16:creationId xmlns:a16="http://schemas.microsoft.com/office/drawing/2014/main" id="{176E33C5-95A9-F4CE-4F7C-92E5560AAE6D}"/>
              </a:ext>
            </a:extLst>
          </p:cNvPr>
          <p:cNvGrpSpPr/>
          <p:nvPr/>
        </p:nvGrpSpPr>
        <p:grpSpPr>
          <a:xfrm>
            <a:off x="2862917" y="5425717"/>
            <a:ext cx="8021143" cy="215237"/>
            <a:chOff x="2509451" y="5417997"/>
            <a:chExt cx="8021143" cy="215237"/>
          </a:xfrm>
        </p:grpSpPr>
        <p:cxnSp>
          <p:nvCxnSpPr>
            <p:cNvPr id="9387" name="Straight Connector 9386">
              <a:extLst>
                <a:ext uri="{FF2B5EF4-FFF2-40B4-BE49-F238E27FC236}">
                  <a16:creationId xmlns:a16="http://schemas.microsoft.com/office/drawing/2014/main" id="{934A30BD-1EAE-5DFD-203B-2539514E29EC}"/>
                </a:ext>
              </a:extLst>
            </p:cNvPr>
            <p:cNvCxnSpPr>
              <a:cxnSpLocks/>
            </p:cNvCxnSpPr>
            <p:nvPr/>
          </p:nvCxnSpPr>
          <p:spPr bwMode="auto">
            <a:xfrm flipV="1">
              <a:off x="2509451"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388" name="Straight Connector 9387">
              <a:extLst>
                <a:ext uri="{FF2B5EF4-FFF2-40B4-BE49-F238E27FC236}">
                  <a16:creationId xmlns:a16="http://schemas.microsoft.com/office/drawing/2014/main" id="{A2D152DB-410B-A758-896F-76642FC59DC0}"/>
                </a:ext>
              </a:extLst>
            </p:cNvPr>
            <p:cNvCxnSpPr>
              <a:cxnSpLocks/>
            </p:cNvCxnSpPr>
            <p:nvPr/>
          </p:nvCxnSpPr>
          <p:spPr bwMode="auto">
            <a:xfrm flipV="1">
              <a:off x="2597804"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389" name="Straight Connector 9388">
              <a:extLst>
                <a:ext uri="{FF2B5EF4-FFF2-40B4-BE49-F238E27FC236}">
                  <a16:creationId xmlns:a16="http://schemas.microsoft.com/office/drawing/2014/main" id="{8BD34983-541D-72F6-53B7-F5B63554CA9A}"/>
                </a:ext>
              </a:extLst>
            </p:cNvPr>
            <p:cNvCxnSpPr>
              <a:cxnSpLocks/>
            </p:cNvCxnSpPr>
            <p:nvPr/>
          </p:nvCxnSpPr>
          <p:spPr bwMode="auto">
            <a:xfrm flipV="1">
              <a:off x="2678581"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879FED7D-84D8-508B-F089-B6A5937E485E}"/>
                </a:ext>
              </a:extLst>
            </p:cNvPr>
            <p:cNvCxnSpPr>
              <a:cxnSpLocks/>
            </p:cNvCxnSpPr>
            <p:nvPr/>
          </p:nvCxnSpPr>
          <p:spPr bwMode="auto">
            <a:xfrm flipV="1">
              <a:off x="2848951"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391" name="Straight Connector 9390">
              <a:extLst>
                <a:ext uri="{FF2B5EF4-FFF2-40B4-BE49-F238E27FC236}">
                  <a16:creationId xmlns:a16="http://schemas.microsoft.com/office/drawing/2014/main" id="{BB96E4F2-1343-AF47-C983-DDF40C390359}"/>
                </a:ext>
              </a:extLst>
            </p:cNvPr>
            <p:cNvCxnSpPr>
              <a:cxnSpLocks/>
            </p:cNvCxnSpPr>
            <p:nvPr/>
          </p:nvCxnSpPr>
          <p:spPr bwMode="auto">
            <a:xfrm flipV="1">
              <a:off x="3109376"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518E816C-EB4C-C588-1469-9998FBC7B6DC}"/>
                </a:ext>
              </a:extLst>
            </p:cNvPr>
            <p:cNvCxnSpPr>
              <a:cxnSpLocks/>
            </p:cNvCxnSpPr>
            <p:nvPr/>
          </p:nvCxnSpPr>
          <p:spPr bwMode="auto">
            <a:xfrm flipV="1">
              <a:off x="3197377"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BCE4FFAE-59B5-2857-3195-DB4D8EECEC64}"/>
                </a:ext>
              </a:extLst>
            </p:cNvPr>
            <p:cNvCxnSpPr>
              <a:cxnSpLocks/>
            </p:cNvCxnSpPr>
            <p:nvPr/>
          </p:nvCxnSpPr>
          <p:spPr bwMode="auto">
            <a:xfrm flipV="1">
              <a:off x="3281847"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394" name="Straight Connector 9393">
              <a:extLst>
                <a:ext uri="{FF2B5EF4-FFF2-40B4-BE49-F238E27FC236}">
                  <a16:creationId xmlns:a16="http://schemas.microsoft.com/office/drawing/2014/main" id="{70409604-AC04-768C-6C0A-1958BE734B4E}"/>
                </a:ext>
              </a:extLst>
            </p:cNvPr>
            <p:cNvCxnSpPr>
              <a:cxnSpLocks/>
            </p:cNvCxnSpPr>
            <p:nvPr/>
          </p:nvCxnSpPr>
          <p:spPr bwMode="auto">
            <a:xfrm flipV="1">
              <a:off x="3370267"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A1DAFF65-79DF-D967-FB63-742CFC9A588E}"/>
                </a:ext>
              </a:extLst>
            </p:cNvPr>
            <p:cNvCxnSpPr>
              <a:cxnSpLocks/>
            </p:cNvCxnSpPr>
            <p:nvPr/>
          </p:nvCxnSpPr>
          <p:spPr bwMode="auto">
            <a:xfrm flipV="1">
              <a:off x="3550490"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B1D40A8E-0B90-B649-A6F0-25F8F78380A0}"/>
                </a:ext>
              </a:extLst>
            </p:cNvPr>
            <p:cNvCxnSpPr>
              <a:cxnSpLocks/>
            </p:cNvCxnSpPr>
            <p:nvPr/>
          </p:nvCxnSpPr>
          <p:spPr bwMode="auto">
            <a:xfrm flipV="1">
              <a:off x="4581504"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397" name="Straight Connector 9396">
              <a:extLst>
                <a:ext uri="{FF2B5EF4-FFF2-40B4-BE49-F238E27FC236}">
                  <a16:creationId xmlns:a16="http://schemas.microsoft.com/office/drawing/2014/main" id="{77627B6C-9C48-A194-D980-BB8B1A202CC0}"/>
                </a:ext>
              </a:extLst>
            </p:cNvPr>
            <p:cNvCxnSpPr>
              <a:cxnSpLocks/>
            </p:cNvCxnSpPr>
            <p:nvPr/>
          </p:nvCxnSpPr>
          <p:spPr bwMode="auto">
            <a:xfrm flipV="1">
              <a:off x="4667941"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398" name="Straight Connector 9397">
              <a:extLst>
                <a:ext uri="{FF2B5EF4-FFF2-40B4-BE49-F238E27FC236}">
                  <a16:creationId xmlns:a16="http://schemas.microsoft.com/office/drawing/2014/main" id="{CE5FEA20-C518-72F1-89A3-ECAD6D73F95B}"/>
                </a:ext>
              </a:extLst>
            </p:cNvPr>
            <p:cNvCxnSpPr>
              <a:cxnSpLocks/>
            </p:cNvCxnSpPr>
            <p:nvPr/>
          </p:nvCxnSpPr>
          <p:spPr bwMode="auto">
            <a:xfrm flipV="1">
              <a:off x="3969382"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399" name="Straight Connector 9398">
              <a:extLst>
                <a:ext uri="{FF2B5EF4-FFF2-40B4-BE49-F238E27FC236}">
                  <a16:creationId xmlns:a16="http://schemas.microsoft.com/office/drawing/2014/main" id="{390EACB2-2FD8-F90D-2AD8-A6D2D3EE3815}"/>
                </a:ext>
              </a:extLst>
            </p:cNvPr>
            <p:cNvCxnSpPr>
              <a:cxnSpLocks/>
            </p:cNvCxnSpPr>
            <p:nvPr/>
          </p:nvCxnSpPr>
          <p:spPr bwMode="auto">
            <a:xfrm flipV="1">
              <a:off x="5097755"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00" name="Straight Connector 9399">
              <a:extLst>
                <a:ext uri="{FF2B5EF4-FFF2-40B4-BE49-F238E27FC236}">
                  <a16:creationId xmlns:a16="http://schemas.microsoft.com/office/drawing/2014/main" id="{1594E181-F58D-6B2F-688B-5844720081F0}"/>
                </a:ext>
              </a:extLst>
            </p:cNvPr>
            <p:cNvCxnSpPr>
              <a:cxnSpLocks/>
            </p:cNvCxnSpPr>
            <p:nvPr/>
          </p:nvCxnSpPr>
          <p:spPr bwMode="auto">
            <a:xfrm flipV="1">
              <a:off x="3803004"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AC216E19-6909-A845-60F2-F409253371DB}"/>
                </a:ext>
              </a:extLst>
            </p:cNvPr>
            <p:cNvCxnSpPr>
              <a:cxnSpLocks/>
            </p:cNvCxnSpPr>
            <p:nvPr/>
          </p:nvCxnSpPr>
          <p:spPr bwMode="auto">
            <a:xfrm flipV="1">
              <a:off x="3886775"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381A097C-9A77-082B-68E5-5A8EF2EA0117}"/>
                </a:ext>
              </a:extLst>
            </p:cNvPr>
            <p:cNvCxnSpPr>
              <a:cxnSpLocks/>
            </p:cNvCxnSpPr>
            <p:nvPr/>
          </p:nvCxnSpPr>
          <p:spPr bwMode="auto">
            <a:xfrm flipV="1">
              <a:off x="3713477"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03" name="Straight Connector 9402">
              <a:extLst>
                <a:ext uri="{FF2B5EF4-FFF2-40B4-BE49-F238E27FC236}">
                  <a16:creationId xmlns:a16="http://schemas.microsoft.com/office/drawing/2014/main" id="{CC5F9BC5-F4C2-4A5B-EE5B-987E29BCCA9A}"/>
                </a:ext>
              </a:extLst>
            </p:cNvPr>
            <p:cNvCxnSpPr>
              <a:cxnSpLocks/>
            </p:cNvCxnSpPr>
            <p:nvPr/>
          </p:nvCxnSpPr>
          <p:spPr bwMode="auto">
            <a:xfrm flipV="1">
              <a:off x="4059731"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04" name="Straight Connector 9403">
              <a:extLst>
                <a:ext uri="{FF2B5EF4-FFF2-40B4-BE49-F238E27FC236}">
                  <a16:creationId xmlns:a16="http://schemas.microsoft.com/office/drawing/2014/main" id="{3FAE1F86-EE0D-25AC-A10C-C0B7E810BEF1}"/>
                </a:ext>
              </a:extLst>
            </p:cNvPr>
            <p:cNvCxnSpPr>
              <a:cxnSpLocks/>
            </p:cNvCxnSpPr>
            <p:nvPr/>
          </p:nvCxnSpPr>
          <p:spPr bwMode="auto">
            <a:xfrm flipV="1">
              <a:off x="4149090"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05" name="Straight Connector 9404">
              <a:extLst>
                <a:ext uri="{FF2B5EF4-FFF2-40B4-BE49-F238E27FC236}">
                  <a16:creationId xmlns:a16="http://schemas.microsoft.com/office/drawing/2014/main" id="{C90B6EAD-5B4A-0325-E449-828276385F58}"/>
                </a:ext>
              </a:extLst>
            </p:cNvPr>
            <p:cNvCxnSpPr>
              <a:cxnSpLocks/>
            </p:cNvCxnSpPr>
            <p:nvPr/>
          </p:nvCxnSpPr>
          <p:spPr bwMode="auto">
            <a:xfrm flipV="1">
              <a:off x="4232308"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06" name="Straight Connector 9405">
              <a:extLst>
                <a:ext uri="{FF2B5EF4-FFF2-40B4-BE49-F238E27FC236}">
                  <a16:creationId xmlns:a16="http://schemas.microsoft.com/office/drawing/2014/main" id="{9228F37D-237F-911F-D770-3BA037B4D333}"/>
                </a:ext>
              </a:extLst>
            </p:cNvPr>
            <p:cNvCxnSpPr>
              <a:cxnSpLocks/>
            </p:cNvCxnSpPr>
            <p:nvPr/>
          </p:nvCxnSpPr>
          <p:spPr bwMode="auto">
            <a:xfrm flipV="1">
              <a:off x="4405178"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07" name="Straight Connector 9406">
              <a:extLst>
                <a:ext uri="{FF2B5EF4-FFF2-40B4-BE49-F238E27FC236}">
                  <a16:creationId xmlns:a16="http://schemas.microsoft.com/office/drawing/2014/main" id="{4564EAB7-86D1-6A43-5003-008A2D75AD9D}"/>
                </a:ext>
              </a:extLst>
            </p:cNvPr>
            <p:cNvCxnSpPr>
              <a:cxnSpLocks/>
            </p:cNvCxnSpPr>
            <p:nvPr/>
          </p:nvCxnSpPr>
          <p:spPr bwMode="auto">
            <a:xfrm flipV="1">
              <a:off x="4318704"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08" name="Straight Connector 9407">
              <a:extLst>
                <a:ext uri="{FF2B5EF4-FFF2-40B4-BE49-F238E27FC236}">
                  <a16:creationId xmlns:a16="http://schemas.microsoft.com/office/drawing/2014/main" id="{194D2F5C-439A-52F5-8855-3A256273FC52}"/>
                </a:ext>
              </a:extLst>
            </p:cNvPr>
            <p:cNvCxnSpPr>
              <a:cxnSpLocks/>
            </p:cNvCxnSpPr>
            <p:nvPr/>
          </p:nvCxnSpPr>
          <p:spPr bwMode="auto">
            <a:xfrm flipV="1">
              <a:off x="4488568"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09" name="Straight Connector 9408">
              <a:extLst>
                <a:ext uri="{FF2B5EF4-FFF2-40B4-BE49-F238E27FC236}">
                  <a16:creationId xmlns:a16="http://schemas.microsoft.com/office/drawing/2014/main" id="{63CEB4EF-FE82-6B78-ED17-14B4827477B4}"/>
                </a:ext>
              </a:extLst>
            </p:cNvPr>
            <p:cNvCxnSpPr>
              <a:cxnSpLocks/>
            </p:cNvCxnSpPr>
            <p:nvPr/>
          </p:nvCxnSpPr>
          <p:spPr bwMode="auto">
            <a:xfrm flipV="1">
              <a:off x="4754927"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10" name="Straight Connector 9409">
              <a:extLst>
                <a:ext uri="{FF2B5EF4-FFF2-40B4-BE49-F238E27FC236}">
                  <a16:creationId xmlns:a16="http://schemas.microsoft.com/office/drawing/2014/main" id="{C372CC02-D271-5DA4-DD23-99E8C1011FC0}"/>
                </a:ext>
              </a:extLst>
            </p:cNvPr>
            <p:cNvCxnSpPr>
              <a:cxnSpLocks/>
            </p:cNvCxnSpPr>
            <p:nvPr/>
          </p:nvCxnSpPr>
          <p:spPr bwMode="auto">
            <a:xfrm flipV="1">
              <a:off x="5011284"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1923A5BA-FE6C-F6A7-9879-FFB82B77E654}"/>
                </a:ext>
              </a:extLst>
            </p:cNvPr>
            <p:cNvCxnSpPr>
              <a:cxnSpLocks/>
            </p:cNvCxnSpPr>
            <p:nvPr/>
          </p:nvCxnSpPr>
          <p:spPr bwMode="auto">
            <a:xfrm flipV="1">
              <a:off x="5186715"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12" name="Straight Connector 9411">
              <a:extLst>
                <a:ext uri="{FF2B5EF4-FFF2-40B4-BE49-F238E27FC236}">
                  <a16:creationId xmlns:a16="http://schemas.microsoft.com/office/drawing/2014/main" id="{B0504271-F1F6-C51A-9008-3DC30FAC4B2C}"/>
                </a:ext>
              </a:extLst>
            </p:cNvPr>
            <p:cNvCxnSpPr>
              <a:cxnSpLocks/>
            </p:cNvCxnSpPr>
            <p:nvPr/>
          </p:nvCxnSpPr>
          <p:spPr bwMode="auto">
            <a:xfrm flipV="1">
              <a:off x="5353061"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13" name="Straight Connector 9412">
              <a:extLst>
                <a:ext uri="{FF2B5EF4-FFF2-40B4-BE49-F238E27FC236}">
                  <a16:creationId xmlns:a16="http://schemas.microsoft.com/office/drawing/2014/main" id="{29D539F1-B1F3-EBEB-D71B-31CF37158B91}"/>
                </a:ext>
              </a:extLst>
            </p:cNvPr>
            <p:cNvCxnSpPr>
              <a:cxnSpLocks/>
            </p:cNvCxnSpPr>
            <p:nvPr/>
          </p:nvCxnSpPr>
          <p:spPr bwMode="auto">
            <a:xfrm flipV="1">
              <a:off x="5437762"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14" name="Straight Connector 9413">
              <a:extLst>
                <a:ext uri="{FF2B5EF4-FFF2-40B4-BE49-F238E27FC236}">
                  <a16:creationId xmlns:a16="http://schemas.microsoft.com/office/drawing/2014/main" id="{2BE66636-9E68-6F07-B5B0-67FF2479DB89}"/>
                </a:ext>
              </a:extLst>
            </p:cNvPr>
            <p:cNvCxnSpPr>
              <a:cxnSpLocks/>
            </p:cNvCxnSpPr>
            <p:nvPr/>
          </p:nvCxnSpPr>
          <p:spPr bwMode="auto">
            <a:xfrm flipV="1">
              <a:off x="5608605"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15" name="Straight Connector 9414">
              <a:extLst>
                <a:ext uri="{FF2B5EF4-FFF2-40B4-BE49-F238E27FC236}">
                  <a16:creationId xmlns:a16="http://schemas.microsoft.com/office/drawing/2014/main" id="{6698431E-7032-C32F-83DE-9D28264EAA14}"/>
                </a:ext>
              </a:extLst>
            </p:cNvPr>
            <p:cNvCxnSpPr>
              <a:cxnSpLocks/>
            </p:cNvCxnSpPr>
            <p:nvPr/>
          </p:nvCxnSpPr>
          <p:spPr bwMode="auto">
            <a:xfrm flipV="1">
              <a:off x="5789001"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16" name="Straight Connector 9415">
              <a:extLst>
                <a:ext uri="{FF2B5EF4-FFF2-40B4-BE49-F238E27FC236}">
                  <a16:creationId xmlns:a16="http://schemas.microsoft.com/office/drawing/2014/main" id="{4B8F6120-AA4F-CA71-0302-BBF2AB2CADC8}"/>
                </a:ext>
              </a:extLst>
            </p:cNvPr>
            <p:cNvCxnSpPr>
              <a:cxnSpLocks/>
            </p:cNvCxnSpPr>
            <p:nvPr/>
          </p:nvCxnSpPr>
          <p:spPr bwMode="auto">
            <a:xfrm flipV="1">
              <a:off x="5877354"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17" name="Straight Connector 9416">
              <a:extLst>
                <a:ext uri="{FF2B5EF4-FFF2-40B4-BE49-F238E27FC236}">
                  <a16:creationId xmlns:a16="http://schemas.microsoft.com/office/drawing/2014/main" id="{9BB14EAD-00CB-6A44-5542-5FC65A29FE7B}"/>
                </a:ext>
              </a:extLst>
            </p:cNvPr>
            <p:cNvCxnSpPr>
              <a:cxnSpLocks/>
            </p:cNvCxnSpPr>
            <p:nvPr/>
          </p:nvCxnSpPr>
          <p:spPr bwMode="auto">
            <a:xfrm flipV="1">
              <a:off x="6211754"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19" name="Straight Connector 9418">
              <a:extLst>
                <a:ext uri="{FF2B5EF4-FFF2-40B4-BE49-F238E27FC236}">
                  <a16:creationId xmlns:a16="http://schemas.microsoft.com/office/drawing/2014/main" id="{D0B94249-9744-EE0A-CA4B-0D81132352F2}"/>
                </a:ext>
              </a:extLst>
            </p:cNvPr>
            <p:cNvCxnSpPr>
              <a:cxnSpLocks/>
            </p:cNvCxnSpPr>
            <p:nvPr/>
          </p:nvCxnSpPr>
          <p:spPr bwMode="auto">
            <a:xfrm flipV="1">
              <a:off x="6388926"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20" name="Straight Connector 9419">
              <a:extLst>
                <a:ext uri="{FF2B5EF4-FFF2-40B4-BE49-F238E27FC236}">
                  <a16:creationId xmlns:a16="http://schemas.microsoft.com/office/drawing/2014/main" id="{C32E89F6-C89D-A215-DA7C-F144937B4E7D}"/>
                </a:ext>
              </a:extLst>
            </p:cNvPr>
            <p:cNvCxnSpPr>
              <a:cxnSpLocks/>
            </p:cNvCxnSpPr>
            <p:nvPr/>
          </p:nvCxnSpPr>
          <p:spPr bwMode="auto">
            <a:xfrm flipV="1">
              <a:off x="9245896"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21" name="Straight Connector 9420">
              <a:extLst>
                <a:ext uri="{FF2B5EF4-FFF2-40B4-BE49-F238E27FC236}">
                  <a16:creationId xmlns:a16="http://schemas.microsoft.com/office/drawing/2014/main" id="{730A443A-ED00-BDF5-80E2-567F15D8A7D8}"/>
                </a:ext>
              </a:extLst>
            </p:cNvPr>
            <p:cNvCxnSpPr>
              <a:cxnSpLocks/>
            </p:cNvCxnSpPr>
            <p:nvPr/>
          </p:nvCxnSpPr>
          <p:spPr bwMode="auto">
            <a:xfrm flipV="1">
              <a:off x="9330366"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22" name="Straight Connector 9421">
              <a:extLst>
                <a:ext uri="{FF2B5EF4-FFF2-40B4-BE49-F238E27FC236}">
                  <a16:creationId xmlns:a16="http://schemas.microsoft.com/office/drawing/2014/main" id="{5DA54D8B-8FAD-0774-5706-26D14E8B396B}"/>
                </a:ext>
              </a:extLst>
            </p:cNvPr>
            <p:cNvCxnSpPr>
              <a:cxnSpLocks/>
            </p:cNvCxnSpPr>
            <p:nvPr/>
          </p:nvCxnSpPr>
          <p:spPr bwMode="auto">
            <a:xfrm flipV="1">
              <a:off x="6649817"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23" name="Straight Connector 9422">
              <a:extLst>
                <a:ext uri="{FF2B5EF4-FFF2-40B4-BE49-F238E27FC236}">
                  <a16:creationId xmlns:a16="http://schemas.microsoft.com/office/drawing/2014/main" id="{9FCB30A4-7E9D-518C-0400-CBD607570170}"/>
                </a:ext>
              </a:extLst>
            </p:cNvPr>
            <p:cNvCxnSpPr>
              <a:cxnSpLocks/>
            </p:cNvCxnSpPr>
            <p:nvPr/>
          </p:nvCxnSpPr>
          <p:spPr bwMode="auto">
            <a:xfrm flipV="1">
              <a:off x="6825176"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24" name="Straight Connector 9423">
              <a:extLst>
                <a:ext uri="{FF2B5EF4-FFF2-40B4-BE49-F238E27FC236}">
                  <a16:creationId xmlns:a16="http://schemas.microsoft.com/office/drawing/2014/main" id="{7DD9EA99-600E-06CD-871E-DECD282944B8}"/>
                </a:ext>
              </a:extLst>
            </p:cNvPr>
            <p:cNvCxnSpPr>
              <a:cxnSpLocks/>
            </p:cNvCxnSpPr>
            <p:nvPr/>
          </p:nvCxnSpPr>
          <p:spPr bwMode="auto">
            <a:xfrm flipV="1">
              <a:off x="10266689"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25" name="Straight Connector 9424">
              <a:extLst>
                <a:ext uri="{FF2B5EF4-FFF2-40B4-BE49-F238E27FC236}">
                  <a16:creationId xmlns:a16="http://schemas.microsoft.com/office/drawing/2014/main" id="{0C92F8B6-63E2-E5C4-5FE0-0439FB7A23D9}"/>
                </a:ext>
              </a:extLst>
            </p:cNvPr>
            <p:cNvCxnSpPr>
              <a:cxnSpLocks/>
            </p:cNvCxnSpPr>
            <p:nvPr/>
          </p:nvCxnSpPr>
          <p:spPr bwMode="auto">
            <a:xfrm flipV="1">
              <a:off x="10443608"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26" name="Straight Connector 9425">
              <a:extLst>
                <a:ext uri="{FF2B5EF4-FFF2-40B4-BE49-F238E27FC236}">
                  <a16:creationId xmlns:a16="http://schemas.microsoft.com/office/drawing/2014/main" id="{0BB96924-5686-539D-6BBC-ED3BFCAECF69}"/>
                </a:ext>
              </a:extLst>
            </p:cNvPr>
            <p:cNvCxnSpPr>
              <a:cxnSpLocks/>
            </p:cNvCxnSpPr>
            <p:nvPr/>
          </p:nvCxnSpPr>
          <p:spPr bwMode="auto">
            <a:xfrm flipV="1">
              <a:off x="7248932"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28" name="Straight Connector 9427">
              <a:extLst>
                <a:ext uri="{FF2B5EF4-FFF2-40B4-BE49-F238E27FC236}">
                  <a16:creationId xmlns:a16="http://schemas.microsoft.com/office/drawing/2014/main" id="{AE0D6FEE-A933-D5E1-F95E-651EC3A8C8F9}"/>
                </a:ext>
              </a:extLst>
            </p:cNvPr>
            <p:cNvCxnSpPr>
              <a:cxnSpLocks/>
            </p:cNvCxnSpPr>
            <p:nvPr/>
          </p:nvCxnSpPr>
          <p:spPr bwMode="auto">
            <a:xfrm flipV="1">
              <a:off x="7082554"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29" name="Straight Connector 9428">
              <a:extLst>
                <a:ext uri="{FF2B5EF4-FFF2-40B4-BE49-F238E27FC236}">
                  <a16:creationId xmlns:a16="http://schemas.microsoft.com/office/drawing/2014/main" id="{E26B104F-2445-EF9B-B30A-79F1CCACE166}"/>
                </a:ext>
              </a:extLst>
            </p:cNvPr>
            <p:cNvCxnSpPr>
              <a:cxnSpLocks/>
            </p:cNvCxnSpPr>
            <p:nvPr/>
          </p:nvCxnSpPr>
          <p:spPr bwMode="auto">
            <a:xfrm flipV="1">
              <a:off x="7166325"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30" name="Straight Connector 9429">
              <a:extLst>
                <a:ext uri="{FF2B5EF4-FFF2-40B4-BE49-F238E27FC236}">
                  <a16:creationId xmlns:a16="http://schemas.microsoft.com/office/drawing/2014/main" id="{9C71CE31-17C0-7AE2-0D3C-5C6EB25FB6C5}"/>
                </a:ext>
              </a:extLst>
            </p:cNvPr>
            <p:cNvCxnSpPr>
              <a:cxnSpLocks/>
            </p:cNvCxnSpPr>
            <p:nvPr/>
          </p:nvCxnSpPr>
          <p:spPr bwMode="auto">
            <a:xfrm flipV="1">
              <a:off x="6993027"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31" name="Straight Connector 9430">
              <a:extLst>
                <a:ext uri="{FF2B5EF4-FFF2-40B4-BE49-F238E27FC236}">
                  <a16:creationId xmlns:a16="http://schemas.microsoft.com/office/drawing/2014/main" id="{BF968C67-72D3-7C52-154D-03FA78BC08DC}"/>
                </a:ext>
              </a:extLst>
            </p:cNvPr>
            <p:cNvCxnSpPr>
              <a:cxnSpLocks/>
            </p:cNvCxnSpPr>
            <p:nvPr/>
          </p:nvCxnSpPr>
          <p:spPr bwMode="auto">
            <a:xfrm flipV="1">
              <a:off x="7339281"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32" name="Straight Connector 9431">
              <a:extLst>
                <a:ext uri="{FF2B5EF4-FFF2-40B4-BE49-F238E27FC236}">
                  <a16:creationId xmlns:a16="http://schemas.microsoft.com/office/drawing/2014/main" id="{2DE53CEA-3BEE-25C4-3050-03A00E19659F}"/>
                </a:ext>
              </a:extLst>
            </p:cNvPr>
            <p:cNvCxnSpPr>
              <a:cxnSpLocks/>
            </p:cNvCxnSpPr>
            <p:nvPr/>
          </p:nvCxnSpPr>
          <p:spPr bwMode="auto">
            <a:xfrm flipV="1">
              <a:off x="9060119"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33" name="Straight Connector 9432">
              <a:extLst>
                <a:ext uri="{FF2B5EF4-FFF2-40B4-BE49-F238E27FC236}">
                  <a16:creationId xmlns:a16="http://schemas.microsoft.com/office/drawing/2014/main" id="{D13D003B-4368-785B-588B-C3DD78FD16A8}"/>
                </a:ext>
              </a:extLst>
            </p:cNvPr>
            <p:cNvCxnSpPr>
              <a:cxnSpLocks/>
            </p:cNvCxnSpPr>
            <p:nvPr/>
          </p:nvCxnSpPr>
          <p:spPr bwMode="auto">
            <a:xfrm flipV="1">
              <a:off x="9853368"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34" name="Straight Connector 9433">
              <a:extLst>
                <a:ext uri="{FF2B5EF4-FFF2-40B4-BE49-F238E27FC236}">
                  <a16:creationId xmlns:a16="http://schemas.microsoft.com/office/drawing/2014/main" id="{8A50CE8D-E72D-23F1-5AC1-6B888F496D95}"/>
                </a:ext>
              </a:extLst>
            </p:cNvPr>
            <p:cNvCxnSpPr>
              <a:cxnSpLocks/>
            </p:cNvCxnSpPr>
            <p:nvPr/>
          </p:nvCxnSpPr>
          <p:spPr bwMode="auto">
            <a:xfrm flipV="1">
              <a:off x="7684728"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35" name="Straight Connector 9434">
              <a:extLst>
                <a:ext uri="{FF2B5EF4-FFF2-40B4-BE49-F238E27FC236}">
                  <a16:creationId xmlns:a16="http://schemas.microsoft.com/office/drawing/2014/main" id="{D19B7675-0F64-89D2-E3E7-6AE97252A04A}"/>
                </a:ext>
              </a:extLst>
            </p:cNvPr>
            <p:cNvCxnSpPr>
              <a:cxnSpLocks/>
            </p:cNvCxnSpPr>
            <p:nvPr/>
          </p:nvCxnSpPr>
          <p:spPr bwMode="auto">
            <a:xfrm flipV="1">
              <a:off x="10019783"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36" name="Straight Connector 9435">
              <a:extLst>
                <a:ext uri="{FF2B5EF4-FFF2-40B4-BE49-F238E27FC236}">
                  <a16:creationId xmlns:a16="http://schemas.microsoft.com/office/drawing/2014/main" id="{95FFE9BE-8749-5995-8A27-C5D8A982C69D}"/>
                </a:ext>
              </a:extLst>
            </p:cNvPr>
            <p:cNvCxnSpPr>
              <a:cxnSpLocks/>
            </p:cNvCxnSpPr>
            <p:nvPr/>
          </p:nvCxnSpPr>
          <p:spPr bwMode="auto">
            <a:xfrm flipV="1">
              <a:off x="7768118"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37" name="Straight Connector 9436">
              <a:extLst>
                <a:ext uri="{FF2B5EF4-FFF2-40B4-BE49-F238E27FC236}">
                  <a16:creationId xmlns:a16="http://schemas.microsoft.com/office/drawing/2014/main" id="{0590CC84-61CD-6527-902A-EE059F5346E9}"/>
                </a:ext>
              </a:extLst>
            </p:cNvPr>
            <p:cNvCxnSpPr>
              <a:cxnSpLocks/>
            </p:cNvCxnSpPr>
            <p:nvPr/>
          </p:nvCxnSpPr>
          <p:spPr bwMode="auto">
            <a:xfrm flipV="1">
              <a:off x="10530594"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38" name="Straight Connector 9437">
              <a:extLst>
                <a:ext uri="{FF2B5EF4-FFF2-40B4-BE49-F238E27FC236}">
                  <a16:creationId xmlns:a16="http://schemas.microsoft.com/office/drawing/2014/main" id="{6A74B2DF-3B4C-45A6-E6D3-65A520FB6C9E}"/>
                </a:ext>
              </a:extLst>
            </p:cNvPr>
            <p:cNvCxnSpPr>
              <a:cxnSpLocks/>
            </p:cNvCxnSpPr>
            <p:nvPr/>
          </p:nvCxnSpPr>
          <p:spPr bwMode="auto">
            <a:xfrm flipV="1">
              <a:off x="8204537"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40" name="Straight Connector 9439">
              <a:extLst>
                <a:ext uri="{FF2B5EF4-FFF2-40B4-BE49-F238E27FC236}">
                  <a16:creationId xmlns:a16="http://schemas.microsoft.com/office/drawing/2014/main" id="{39EA2F8C-42D1-A5FD-96E6-3B93B6A21CD4}"/>
                </a:ext>
              </a:extLst>
            </p:cNvPr>
            <p:cNvCxnSpPr>
              <a:cxnSpLocks/>
            </p:cNvCxnSpPr>
            <p:nvPr/>
          </p:nvCxnSpPr>
          <p:spPr bwMode="auto">
            <a:xfrm flipV="1">
              <a:off x="8632611"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41" name="Straight Connector 9440">
              <a:extLst>
                <a:ext uri="{FF2B5EF4-FFF2-40B4-BE49-F238E27FC236}">
                  <a16:creationId xmlns:a16="http://schemas.microsoft.com/office/drawing/2014/main" id="{59599E85-5BC6-EBCE-F8C8-9789DE93291C}"/>
                </a:ext>
              </a:extLst>
            </p:cNvPr>
            <p:cNvCxnSpPr>
              <a:cxnSpLocks/>
            </p:cNvCxnSpPr>
            <p:nvPr/>
          </p:nvCxnSpPr>
          <p:spPr bwMode="auto">
            <a:xfrm flipV="1">
              <a:off x="8717312"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cxnSp>
          <p:nvCxnSpPr>
            <p:cNvPr id="9442" name="Straight Connector 9441">
              <a:extLst>
                <a:ext uri="{FF2B5EF4-FFF2-40B4-BE49-F238E27FC236}">
                  <a16:creationId xmlns:a16="http://schemas.microsoft.com/office/drawing/2014/main" id="{3A7B02F7-ADC5-63BD-655E-C2349FAFE048}"/>
                </a:ext>
              </a:extLst>
            </p:cNvPr>
            <p:cNvCxnSpPr>
              <a:cxnSpLocks/>
            </p:cNvCxnSpPr>
            <p:nvPr/>
          </p:nvCxnSpPr>
          <p:spPr bwMode="auto">
            <a:xfrm flipV="1">
              <a:off x="8802464" y="5417997"/>
              <a:ext cx="0" cy="215237"/>
            </a:xfrm>
            <a:prstGeom prst="line">
              <a:avLst/>
            </a:prstGeom>
            <a:noFill/>
            <a:ln w="57150" cap="flat" cmpd="sng" algn="ctr">
              <a:solidFill>
                <a:schemeClr val="accent6">
                  <a:lumMod val="60000"/>
                  <a:lumOff val="40000"/>
                </a:schemeClr>
              </a:solidFill>
              <a:prstDash val="solid"/>
              <a:round/>
              <a:headEnd type="none" w="med" len="med"/>
              <a:tailEnd type="none" w="med" len="med"/>
            </a:ln>
            <a:effectLst/>
          </p:spPr>
        </p:cxnSp>
      </p:grpSp>
    </p:spTree>
    <p:extLst>
      <p:ext uri="{BB962C8B-B14F-4D97-AF65-F5344CB8AC3E}">
        <p14:creationId xmlns:p14="http://schemas.microsoft.com/office/powerpoint/2010/main" val="238751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CHRYSALIS Expanded </a:t>
            </a:r>
            <a:r>
              <a:rPr lang="en-US" i="1" dirty="0"/>
              <a:t>MET</a:t>
            </a:r>
            <a:r>
              <a:rPr lang="en-US" dirty="0"/>
              <a:t>ex14 Cohort: DoR</a:t>
            </a:r>
            <a:endParaRPr lang="en-US" altLang="en-US" dirty="0"/>
          </a:p>
        </p:txBody>
      </p:sp>
      <p:sp>
        <p:nvSpPr>
          <p:cNvPr id="2" name="Text Box 11">
            <a:extLst>
              <a:ext uri="{FF2B5EF4-FFF2-40B4-BE49-F238E27FC236}">
                <a16:creationId xmlns:a16="http://schemas.microsoft.com/office/drawing/2014/main" id="{7C3F9224-7CA7-A4A1-AB2D-C89E918D28D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Leighl. WCLC 2023. Abstr OA21.04. Reproduced with permission.</a:t>
            </a:r>
          </a:p>
        </p:txBody>
      </p:sp>
      <p:sp>
        <p:nvSpPr>
          <p:cNvPr id="7" name="TextBox 6">
            <a:extLst>
              <a:ext uri="{FF2B5EF4-FFF2-40B4-BE49-F238E27FC236}">
                <a16:creationId xmlns:a16="http://schemas.microsoft.com/office/drawing/2014/main" id="{747A6E9A-7CF8-CF53-90DB-3170396275BC}"/>
              </a:ext>
            </a:extLst>
          </p:cNvPr>
          <p:cNvSpPr txBox="1"/>
          <p:nvPr/>
        </p:nvSpPr>
        <p:spPr bwMode="auto">
          <a:xfrm>
            <a:off x="7952156" y="4424814"/>
            <a:ext cx="40745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lang="en-US" sz="1200" b="0" dirty="0">
                <a:solidFill>
                  <a:srgbClr val="000000"/>
                </a:solidFill>
                <a:latin typeface="Calibri" panose="020F0502020204030204" pitchFamily="34" charset="0"/>
              </a:rPr>
              <a:t>*Tx continued beyond PD by RECIST v1.1 permitted at discretion of investigator. </a:t>
            </a:r>
          </a:p>
          <a:p>
            <a:pPr marL="0" marR="0" lvl="0" indent="0" algn="l" defTabSz="914400" rtl="0" eaLnBrk="0" fontAlgn="base" latinLnBrk="0" hangingPunct="0">
              <a:lnSpc>
                <a:spcPct val="100000"/>
              </a:lnSpc>
              <a:spcBef>
                <a:spcPts val="0"/>
              </a:spcBef>
              <a:spcAft>
                <a:spcPct val="0"/>
              </a:spcAft>
              <a:buClrTx/>
              <a:buSzTx/>
              <a:buFontTx/>
              <a:buNone/>
              <a:tabLst/>
              <a:defRPr/>
            </a:pPr>
            <a:r>
              <a:rPr lang="en-US" sz="1200" b="0" baseline="30000" dirty="0">
                <a:solidFill>
                  <a:srgbClr val="000000"/>
                </a:solidFill>
                <a:latin typeface="Calibri" panose="020F0502020204030204" pitchFamily="34" charset="0"/>
              </a:rPr>
              <a:t>†</a:t>
            </a:r>
            <a:r>
              <a:rPr lang="en-US" sz="1200" b="0" dirty="0">
                <a:solidFill>
                  <a:srgbClr val="000000"/>
                </a:solidFill>
                <a:latin typeface="Calibri" panose="020F0502020204030204" pitchFamily="34" charset="0"/>
              </a:rPr>
              <a:t>As of data cutoff: June 19, 2023. </a:t>
            </a:r>
            <a:endParaRPr kumimoji="0" lang="en-US" sz="1200" b="0" i="0" u="none" kern="1200" cap="none" spc="0" normalizeH="0" noProof="0" dirty="0">
              <a:ln>
                <a:noFill/>
              </a:ln>
              <a:solidFill>
                <a:srgbClr val="000000"/>
              </a:solidFill>
              <a:effectLst/>
              <a:uLnTx/>
              <a:uFillTx/>
              <a:latin typeface="Calibri" panose="020F0502020204030204" pitchFamily="34" charset="0"/>
            </a:endParaRPr>
          </a:p>
        </p:txBody>
      </p:sp>
      <p:graphicFrame>
        <p:nvGraphicFramePr>
          <p:cNvPr id="9" name="Group 3">
            <a:extLst>
              <a:ext uri="{FF2B5EF4-FFF2-40B4-BE49-F238E27FC236}">
                <a16:creationId xmlns:a16="http://schemas.microsoft.com/office/drawing/2014/main" id="{15B750B0-EBA8-7971-97AC-4EB1BFD64071}"/>
              </a:ext>
            </a:extLst>
          </p:cNvPr>
          <p:cNvGraphicFramePr>
            <a:graphicFrameLocks/>
          </p:cNvGraphicFramePr>
          <p:nvPr>
            <p:extLst>
              <p:ext uri="{D42A27DB-BD31-4B8C-83A1-F6EECF244321}">
                <p14:modId xmlns:p14="http://schemas.microsoft.com/office/powerpoint/2010/main" val="3500289785"/>
              </p:ext>
            </p:extLst>
          </p:nvPr>
        </p:nvGraphicFramePr>
        <p:xfrm>
          <a:off x="7902889" y="1598657"/>
          <a:ext cx="3874772" cy="2804224"/>
        </p:xfrm>
        <a:graphic>
          <a:graphicData uri="http://schemas.openxmlformats.org/drawingml/2006/table">
            <a:tbl>
              <a:tblPr/>
              <a:tblGrid>
                <a:gridCol w="2403438">
                  <a:extLst>
                    <a:ext uri="{9D8B030D-6E8A-4147-A177-3AD203B41FA5}">
                      <a16:colId xmlns:a16="http://schemas.microsoft.com/office/drawing/2014/main" val="20000"/>
                    </a:ext>
                  </a:extLst>
                </a:gridCol>
                <a:gridCol w="1471334">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Responders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Median DoR, mo (95% CI)</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DoR ≥6 mo, n (%)</a:t>
                      </a:r>
                    </a:p>
                    <a:p>
                      <a:pPr marL="631825" marR="0" lvl="0" indent="-285750" algn="l" defTabSz="914400" rtl="0" eaLnBrk="1" fontAlgn="base" latinLnBrk="0" hangingPunct="1">
                        <a:lnSpc>
                          <a:spcPct val="100000"/>
                        </a:lnSpc>
                        <a:spcBef>
                          <a:spcPct val="0"/>
                        </a:spcBef>
                        <a:spcAft>
                          <a:spcPct val="0"/>
                        </a:spcAft>
                        <a:buClr>
                          <a:schemeClr val="bg1"/>
                        </a:buClr>
                        <a:buSzTx/>
                        <a:buFont typeface="Calibri" panose="020F050202020403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12-mo DoR, n</a:t>
                      </a:r>
                    </a:p>
                    <a:p>
                      <a:pPr marL="631825" marR="0" lvl="0" indent="-285750" algn="l" defTabSz="914400" rtl="0" eaLnBrk="1" fontAlgn="base" latinLnBrk="0" hangingPunct="1">
                        <a:lnSpc>
                          <a:spcPct val="100000"/>
                        </a:lnSpc>
                        <a:spcBef>
                          <a:spcPct val="0"/>
                        </a:spcBef>
                        <a:spcAft>
                          <a:spcPct val="0"/>
                        </a:spcAft>
                        <a:buClr>
                          <a:schemeClr val="bg1"/>
                        </a:buClr>
                        <a:buSzTx/>
                        <a:buFont typeface="Calibri" panose="020F050202020403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18-mo DoR, n</a:t>
                      </a:r>
                    </a:p>
                    <a:p>
                      <a:pPr marL="631825" marR="0" lvl="0" indent="-285750" algn="l" defTabSz="914400" rtl="0" eaLnBrk="1" fontAlgn="base" latinLnBrk="0" hangingPunct="1">
                        <a:lnSpc>
                          <a:spcPct val="100000"/>
                        </a:lnSpc>
                        <a:spcBef>
                          <a:spcPct val="0"/>
                        </a:spcBef>
                        <a:spcAft>
                          <a:spcPct val="0"/>
                        </a:spcAft>
                        <a:buClr>
                          <a:schemeClr val="bg1"/>
                        </a:buClr>
                        <a:buSzTx/>
                        <a:buFont typeface="Calibri" panose="020F0502020204030204" pitchFamily="34" charset="0"/>
                        <a:buChar char="̶"/>
                        <a:tabLst/>
                      </a:pPr>
                      <a:r>
                        <a:rPr kumimoji="0" lang="en-US" sz="1600" b="0" i="0" u="none" strike="noStrike" cap="none" normalizeH="0" baseline="0" dirty="0">
                          <a:ln>
                            <a:noFill/>
                          </a:ln>
                          <a:solidFill>
                            <a:schemeClr val="bg1"/>
                          </a:solidFill>
                          <a:effectLst/>
                          <a:latin typeface="Calibri" panose="020F0502020204030204" pitchFamily="34" charset="0"/>
                        </a:rPr>
                        <a:t>24-mo DoR,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11.2 (5.3-19.0)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15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Median duration of exposure,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8.6 (1.9-31.4)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9581967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Remaining on </a:t>
                      </a:r>
                      <a:r>
                        <a:rPr kumimoji="0" lang="en-US" sz="1600" b="0" i="0" u="none" strike="noStrike" cap="none" normalizeH="0" baseline="0" dirty="0" err="1">
                          <a:ln>
                            <a:noFill/>
                          </a:ln>
                          <a:solidFill>
                            <a:schemeClr val="bg1"/>
                          </a:solidFill>
                          <a:effectLst/>
                          <a:latin typeface="Calibri" panose="020F0502020204030204" pitchFamily="34" charset="0"/>
                        </a:rPr>
                        <a:t>tx</a:t>
                      </a:r>
                      <a:r>
                        <a:rPr kumimoji="0" lang="en-US" sz="1600" b="0" i="0" u="none" strike="noStrike" cap="none" normalizeH="0" baseline="0" dirty="0">
                          <a:ln>
                            <a:noFill/>
                          </a:ln>
                          <a:solidFill>
                            <a:schemeClr val="bg1"/>
                          </a:solidFill>
                          <a:effectLst/>
                          <a:latin typeface="Calibri" panose="020F0502020204030204" pitchFamily="34" charset="0"/>
                        </a:rPr>
                        <a:t>,</a:t>
                      </a:r>
                      <a:r>
                        <a:rPr lang="en-US" sz="1600" b="0" baseline="30000" dirty="0">
                          <a:solidFill>
                            <a:srgbClr val="000000"/>
                          </a:solidFill>
                          <a:latin typeface="Calibri" panose="020F0502020204030204" pitchFamily="34" charset="0"/>
                        </a:rPr>
                        <a:t>†</a:t>
                      </a:r>
                      <a:r>
                        <a:rPr kumimoji="0" lang="en-US" sz="1600" b="0" i="0" u="none" strike="noStrike" cap="none" normalizeH="0" baseline="0" dirty="0">
                          <a:ln>
                            <a:noFill/>
                          </a:ln>
                          <a:solidFill>
                            <a:schemeClr val="bg1"/>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12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88197969"/>
                  </a:ext>
                </a:extLst>
              </a:tr>
            </a:tbl>
          </a:graphicData>
        </a:graphic>
      </p:graphicFrame>
      <p:sp>
        <p:nvSpPr>
          <p:cNvPr id="3" name="TextBox 2">
            <a:extLst>
              <a:ext uri="{FF2B5EF4-FFF2-40B4-BE49-F238E27FC236}">
                <a16:creationId xmlns:a16="http://schemas.microsoft.com/office/drawing/2014/main" id="{B40F4E0E-C251-27DC-411D-23D17F2D3AF8}"/>
              </a:ext>
            </a:extLst>
          </p:cNvPr>
          <p:cNvSpPr txBox="1"/>
          <p:nvPr/>
        </p:nvSpPr>
        <p:spPr bwMode="auto">
          <a:xfrm>
            <a:off x="937226" y="1537321"/>
            <a:ext cx="52873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Duration of Response and Duration of Treatment</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in Patients Who Responded to Amivantamab (n = 32)</a:t>
            </a:r>
          </a:p>
        </p:txBody>
      </p:sp>
      <p:sp>
        <p:nvSpPr>
          <p:cNvPr id="4" name="TextBox 3">
            <a:extLst>
              <a:ext uri="{FF2B5EF4-FFF2-40B4-BE49-F238E27FC236}">
                <a16:creationId xmlns:a16="http://schemas.microsoft.com/office/drawing/2014/main" id="{23EC1998-E62D-5FF8-7008-92FCF7BA4E4D}"/>
              </a:ext>
            </a:extLst>
          </p:cNvPr>
          <p:cNvSpPr txBox="1"/>
          <p:nvPr/>
        </p:nvSpPr>
        <p:spPr bwMode="auto">
          <a:xfrm>
            <a:off x="3885069" y="5534203"/>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13" name="Group 12">
            <a:extLst>
              <a:ext uri="{FF2B5EF4-FFF2-40B4-BE49-F238E27FC236}">
                <a16:creationId xmlns:a16="http://schemas.microsoft.com/office/drawing/2014/main" id="{021E3B7C-1589-50DE-BB02-E0BB8FEB4313}"/>
              </a:ext>
            </a:extLst>
          </p:cNvPr>
          <p:cNvGrpSpPr/>
          <p:nvPr/>
        </p:nvGrpSpPr>
        <p:grpSpPr>
          <a:xfrm>
            <a:off x="4853675" y="4155278"/>
            <a:ext cx="2335636" cy="546577"/>
            <a:chOff x="4853675" y="4155278"/>
            <a:chExt cx="2335636" cy="546577"/>
          </a:xfrm>
        </p:grpSpPr>
        <p:sp>
          <p:nvSpPr>
            <p:cNvPr id="5" name="TextBox 4">
              <a:extLst>
                <a:ext uri="{FF2B5EF4-FFF2-40B4-BE49-F238E27FC236}">
                  <a16:creationId xmlns:a16="http://schemas.microsoft.com/office/drawing/2014/main" id="{E30367BA-AC17-A9E3-5D6E-57B22D36BCB3}"/>
                </a:ext>
              </a:extLst>
            </p:cNvPr>
            <p:cNvSpPr txBox="1"/>
            <p:nvPr/>
          </p:nvSpPr>
          <p:spPr bwMode="auto">
            <a:xfrm>
              <a:off x="4971952" y="4155278"/>
              <a:ext cx="20092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Amivantamab tx ongoing</a:t>
              </a:r>
            </a:p>
          </p:txBody>
        </p:sp>
        <p:sp>
          <p:nvSpPr>
            <p:cNvPr id="8" name="TextBox 7">
              <a:extLst>
                <a:ext uri="{FF2B5EF4-FFF2-40B4-BE49-F238E27FC236}">
                  <a16:creationId xmlns:a16="http://schemas.microsoft.com/office/drawing/2014/main" id="{FAD98F1B-D8BC-FA0E-6B40-350327160ED2}"/>
                </a:ext>
              </a:extLst>
            </p:cNvPr>
            <p:cNvSpPr txBox="1"/>
            <p:nvPr/>
          </p:nvSpPr>
          <p:spPr bwMode="auto">
            <a:xfrm>
              <a:off x="4956584" y="4394078"/>
              <a:ext cx="22327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Duration of amivantamab tx</a:t>
              </a:r>
            </a:p>
          </p:txBody>
        </p:sp>
        <p:sp>
          <p:nvSpPr>
            <p:cNvPr id="11" name="Isosceles Triangle 10">
              <a:extLst>
                <a:ext uri="{FF2B5EF4-FFF2-40B4-BE49-F238E27FC236}">
                  <a16:creationId xmlns:a16="http://schemas.microsoft.com/office/drawing/2014/main" id="{20EEE9A0-A880-60CA-1414-4D16625ED25D}"/>
                </a:ext>
              </a:extLst>
            </p:cNvPr>
            <p:cNvSpPr/>
            <p:nvPr/>
          </p:nvSpPr>
          <p:spPr bwMode="auto">
            <a:xfrm rot="5400000">
              <a:off x="4847057" y="4240905"/>
              <a:ext cx="134146" cy="115643"/>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B167E1E6-8F59-FC54-A3C0-9BCEC5936FD6}"/>
                </a:ext>
              </a:extLst>
            </p:cNvPr>
            <p:cNvSpPr/>
            <p:nvPr/>
          </p:nvSpPr>
          <p:spPr bwMode="auto">
            <a:xfrm>
              <a:off x="4853675" y="4492598"/>
              <a:ext cx="107437" cy="107437"/>
            </a:xfrm>
            <a:prstGeom prst="rect">
              <a:avLst/>
            </a:prstGeom>
            <a:solidFill>
              <a:schemeClr val="accent2">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1" name="Group 50">
            <a:extLst>
              <a:ext uri="{FF2B5EF4-FFF2-40B4-BE49-F238E27FC236}">
                <a16:creationId xmlns:a16="http://schemas.microsoft.com/office/drawing/2014/main" id="{5C7F7E39-BCD5-03F6-2F2E-E6AE2A1509E8}"/>
              </a:ext>
            </a:extLst>
          </p:cNvPr>
          <p:cNvGrpSpPr/>
          <p:nvPr/>
        </p:nvGrpSpPr>
        <p:grpSpPr>
          <a:xfrm>
            <a:off x="691563" y="5266608"/>
            <a:ext cx="6716192" cy="87718"/>
            <a:chOff x="691563" y="5266608"/>
            <a:chExt cx="6716192" cy="87718"/>
          </a:xfrm>
        </p:grpSpPr>
        <p:grpSp>
          <p:nvGrpSpPr>
            <p:cNvPr id="15" name="Group 14">
              <a:extLst>
                <a:ext uri="{FF2B5EF4-FFF2-40B4-BE49-F238E27FC236}">
                  <a16:creationId xmlns:a16="http://schemas.microsoft.com/office/drawing/2014/main" id="{FA1AB825-7EAE-978A-9724-7F826462935A}"/>
                </a:ext>
              </a:extLst>
            </p:cNvPr>
            <p:cNvGrpSpPr/>
            <p:nvPr/>
          </p:nvGrpSpPr>
          <p:grpSpPr>
            <a:xfrm rot="5400000">
              <a:off x="1695410" y="4262761"/>
              <a:ext cx="87718" cy="2095411"/>
              <a:chOff x="2067128" y="1911260"/>
              <a:chExt cx="72957" cy="2595664"/>
            </a:xfrm>
          </p:grpSpPr>
          <p:cxnSp>
            <p:nvCxnSpPr>
              <p:cNvPr id="16" name="Straight Connector 15">
                <a:extLst>
                  <a:ext uri="{FF2B5EF4-FFF2-40B4-BE49-F238E27FC236}">
                    <a16:creationId xmlns:a16="http://schemas.microsoft.com/office/drawing/2014/main" id="{AF6B99BC-E68F-D35D-28E0-4FF3D067CF8C}"/>
                  </a:ext>
                </a:extLst>
              </p:cNvPr>
              <p:cNvCxnSpPr>
                <a:cxnSpLocks/>
              </p:cNvCxnSpPr>
              <p:nvPr/>
            </p:nvCxnSpPr>
            <p:spPr bwMode="auto">
              <a:xfrm>
                <a:off x="2067128" y="1911260"/>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42EE6A0-5559-C8D7-BBB7-C4D154C29E48}"/>
                  </a:ext>
                </a:extLst>
              </p:cNvPr>
              <p:cNvCxnSpPr>
                <a:cxnSpLocks/>
              </p:cNvCxnSpPr>
              <p:nvPr/>
            </p:nvCxnSpPr>
            <p:spPr bwMode="auto">
              <a:xfrm>
                <a:off x="2067128" y="2170826"/>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E493C87-1C23-C4BA-5639-BC50C3824FAA}"/>
                  </a:ext>
                </a:extLst>
              </p:cNvPr>
              <p:cNvCxnSpPr>
                <a:cxnSpLocks/>
              </p:cNvCxnSpPr>
              <p:nvPr/>
            </p:nvCxnSpPr>
            <p:spPr bwMode="auto">
              <a:xfrm>
                <a:off x="2067128" y="2430392"/>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8B185D55-B9C6-E1BC-AED0-46501B67CD86}"/>
                  </a:ext>
                </a:extLst>
              </p:cNvPr>
              <p:cNvCxnSpPr>
                <a:cxnSpLocks/>
              </p:cNvCxnSpPr>
              <p:nvPr/>
            </p:nvCxnSpPr>
            <p:spPr bwMode="auto">
              <a:xfrm>
                <a:off x="2067128" y="2689958"/>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595827B-0DBC-D729-0B9E-2D0EDA834C55}"/>
                  </a:ext>
                </a:extLst>
              </p:cNvPr>
              <p:cNvCxnSpPr>
                <a:cxnSpLocks/>
              </p:cNvCxnSpPr>
              <p:nvPr/>
            </p:nvCxnSpPr>
            <p:spPr bwMode="auto">
              <a:xfrm>
                <a:off x="2067128" y="2949524"/>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95F1347-B53D-1D81-F7F1-392B4A2F6BC0}"/>
                  </a:ext>
                </a:extLst>
              </p:cNvPr>
              <p:cNvCxnSpPr>
                <a:cxnSpLocks/>
              </p:cNvCxnSpPr>
              <p:nvPr/>
            </p:nvCxnSpPr>
            <p:spPr bwMode="auto">
              <a:xfrm>
                <a:off x="2067128" y="3209090"/>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62783F0-55FA-FA9D-CF3F-94A957C70E0B}"/>
                  </a:ext>
                </a:extLst>
              </p:cNvPr>
              <p:cNvCxnSpPr>
                <a:cxnSpLocks/>
              </p:cNvCxnSpPr>
              <p:nvPr/>
            </p:nvCxnSpPr>
            <p:spPr bwMode="auto">
              <a:xfrm>
                <a:off x="2067128" y="3468656"/>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84FBE51-2620-2F70-3E16-97501440FB6E}"/>
                  </a:ext>
                </a:extLst>
              </p:cNvPr>
              <p:cNvCxnSpPr>
                <a:cxnSpLocks/>
              </p:cNvCxnSpPr>
              <p:nvPr/>
            </p:nvCxnSpPr>
            <p:spPr bwMode="auto">
              <a:xfrm>
                <a:off x="2067128" y="3728222"/>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8E5EB37-013F-39F8-C3C4-60ABB98F8A39}"/>
                  </a:ext>
                </a:extLst>
              </p:cNvPr>
              <p:cNvCxnSpPr>
                <a:cxnSpLocks/>
              </p:cNvCxnSpPr>
              <p:nvPr/>
            </p:nvCxnSpPr>
            <p:spPr bwMode="auto">
              <a:xfrm>
                <a:off x="2067128" y="3987788"/>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D6B1131-EA4E-D7FD-DD70-FC1268EBB51B}"/>
                  </a:ext>
                </a:extLst>
              </p:cNvPr>
              <p:cNvCxnSpPr>
                <a:cxnSpLocks/>
              </p:cNvCxnSpPr>
              <p:nvPr/>
            </p:nvCxnSpPr>
            <p:spPr bwMode="auto">
              <a:xfrm>
                <a:off x="2067128" y="4247354"/>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2DB4CF0-0F8F-6204-B8E7-E4EE3B8D6178}"/>
                  </a:ext>
                </a:extLst>
              </p:cNvPr>
              <p:cNvCxnSpPr>
                <a:cxnSpLocks/>
              </p:cNvCxnSpPr>
              <p:nvPr/>
            </p:nvCxnSpPr>
            <p:spPr bwMode="auto">
              <a:xfrm>
                <a:off x="2067128" y="4506924"/>
                <a:ext cx="729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D2319008-2D4B-80E5-6740-43EF049365C6}"/>
                </a:ext>
              </a:extLst>
            </p:cNvPr>
            <p:cNvGrpSpPr/>
            <p:nvPr/>
          </p:nvGrpSpPr>
          <p:grpSpPr>
            <a:xfrm rot="5400000">
              <a:off x="4000363" y="4262761"/>
              <a:ext cx="87718" cy="2095411"/>
              <a:chOff x="2067128" y="1911260"/>
              <a:chExt cx="72957" cy="2595664"/>
            </a:xfrm>
          </p:grpSpPr>
          <p:cxnSp>
            <p:nvCxnSpPr>
              <p:cNvPr id="28" name="Straight Connector 27">
                <a:extLst>
                  <a:ext uri="{FF2B5EF4-FFF2-40B4-BE49-F238E27FC236}">
                    <a16:creationId xmlns:a16="http://schemas.microsoft.com/office/drawing/2014/main" id="{D9FBB850-F75A-E447-A258-06B160581948}"/>
                  </a:ext>
                </a:extLst>
              </p:cNvPr>
              <p:cNvCxnSpPr>
                <a:cxnSpLocks/>
              </p:cNvCxnSpPr>
              <p:nvPr/>
            </p:nvCxnSpPr>
            <p:spPr bwMode="auto">
              <a:xfrm>
                <a:off x="2067128" y="1911260"/>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CC21FFAE-C8D6-4C5F-97A2-7933390AF1B6}"/>
                  </a:ext>
                </a:extLst>
              </p:cNvPr>
              <p:cNvCxnSpPr>
                <a:cxnSpLocks/>
              </p:cNvCxnSpPr>
              <p:nvPr/>
            </p:nvCxnSpPr>
            <p:spPr bwMode="auto">
              <a:xfrm>
                <a:off x="2067128" y="2170826"/>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0403F01-0360-1FC0-1D1E-A423A707A984}"/>
                  </a:ext>
                </a:extLst>
              </p:cNvPr>
              <p:cNvCxnSpPr>
                <a:cxnSpLocks/>
              </p:cNvCxnSpPr>
              <p:nvPr/>
            </p:nvCxnSpPr>
            <p:spPr bwMode="auto">
              <a:xfrm>
                <a:off x="2067128" y="2430392"/>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068C608-B4FD-AC3F-643D-98E28D049D5D}"/>
                  </a:ext>
                </a:extLst>
              </p:cNvPr>
              <p:cNvCxnSpPr>
                <a:cxnSpLocks/>
              </p:cNvCxnSpPr>
              <p:nvPr/>
            </p:nvCxnSpPr>
            <p:spPr bwMode="auto">
              <a:xfrm>
                <a:off x="2067128" y="2689958"/>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F43A7FF-3F13-1754-8CB1-576F9068FE71}"/>
                  </a:ext>
                </a:extLst>
              </p:cNvPr>
              <p:cNvCxnSpPr>
                <a:cxnSpLocks/>
              </p:cNvCxnSpPr>
              <p:nvPr/>
            </p:nvCxnSpPr>
            <p:spPr bwMode="auto">
              <a:xfrm>
                <a:off x="2067128" y="2949524"/>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06FBB7A-513B-36FC-DB2E-FD40F78907B2}"/>
                  </a:ext>
                </a:extLst>
              </p:cNvPr>
              <p:cNvCxnSpPr>
                <a:cxnSpLocks/>
              </p:cNvCxnSpPr>
              <p:nvPr/>
            </p:nvCxnSpPr>
            <p:spPr bwMode="auto">
              <a:xfrm>
                <a:off x="2067128" y="3209090"/>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85F66D2-E947-C99B-11F9-A01F76189318}"/>
                  </a:ext>
                </a:extLst>
              </p:cNvPr>
              <p:cNvCxnSpPr>
                <a:cxnSpLocks/>
              </p:cNvCxnSpPr>
              <p:nvPr/>
            </p:nvCxnSpPr>
            <p:spPr bwMode="auto">
              <a:xfrm>
                <a:off x="2067128" y="3468656"/>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692C9F6F-9852-348E-9D7D-5A1DDE9303C4}"/>
                  </a:ext>
                </a:extLst>
              </p:cNvPr>
              <p:cNvCxnSpPr>
                <a:cxnSpLocks/>
              </p:cNvCxnSpPr>
              <p:nvPr/>
            </p:nvCxnSpPr>
            <p:spPr bwMode="auto">
              <a:xfrm>
                <a:off x="2067128" y="3728222"/>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BB7183A-6FF9-8D25-A167-FCED5D4DAD30}"/>
                  </a:ext>
                </a:extLst>
              </p:cNvPr>
              <p:cNvCxnSpPr>
                <a:cxnSpLocks/>
              </p:cNvCxnSpPr>
              <p:nvPr/>
            </p:nvCxnSpPr>
            <p:spPr bwMode="auto">
              <a:xfrm>
                <a:off x="2067128" y="3987788"/>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BE08F46-A524-89F0-F155-185C3323CE6C}"/>
                  </a:ext>
                </a:extLst>
              </p:cNvPr>
              <p:cNvCxnSpPr>
                <a:cxnSpLocks/>
              </p:cNvCxnSpPr>
              <p:nvPr/>
            </p:nvCxnSpPr>
            <p:spPr bwMode="auto">
              <a:xfrm>
                <a:off x="2067128" y="4247354"/>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B239FB1-D029-9C2A-8B02-EE040E647DBF}"/>
                  </a:ext>
                </a:extLst>
              </p:cNvPr>
              <p:cNvCxnSpPr>
                <a:cxnSpLocks/>
              </p:cNvCxnSpPr>
              <p:nvPr/>
            </p:nvCxnSpPr>
            <p:spPr bwMode="auto">
              <a:xfrm>
                <a:off x="2067128" y="4506924"/>
                <a:ext cx="729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01AE6656-B865-977D-6917-44713BCBCD6A}"/>
                </a:ext>
              </a:extLst>
            </p:cNvPr>
            <p:cNvGrpSpPr/>
            <p:nvPr/>
          </p:nvGrpSpPr>
          <p:grpSpPr>
            <a:xfrm rot="5400000">
              <a:off x="6316191" y="4262761"/>
              <a:ext cx="87718" cy="2095411"/>
              <a:chOff x="2067128" y="1911260"/>
              <a:chExt cx="72957" cy="2595664"/>
            </a:xfrm>
          </p:grpSpPr>
          <p:cxnSp>
            <p:nvCxnSpPr>
              <p:cNvPr id="40" name="Straight Connector 39">
                <a:extLst>
                  <a:ext uri="{FF2B5EF4-FFF2-40B4-BE49-F238E27FC236}">
                    <a16:creationId xmlns:a16="http://schemas.microsoft.com/office/drawing/2014/main" id="{CB878462-68D0-D7FE-CC38-0BBDA43ABD73}"/>
                  </a:ext>
                </a:extLst>
              </p:cNvPr>
              <p:cNvCxnSpPr>
                <a:cxnSpLocks/>
              </p:cNvCxnSpPr>
              <p:nvPr/>
            </p:nvCxnSpPr>
            <p:spPr bwMode="auto">
              <a:xfrm>
                <a:off x="2067128" y="1911260"/>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D54EC88-A09B-ACD2-CB11-1E9D4E0A5689}"/>
                  </a:ext>
                </a:extLst>
              </p:cNvPr>
              <p:cNvCxnSpPr>
                <a:cxnSpLocks/>
              </p:cNvCxnSpPr>
              <p:nvPr/>
            </p:nvCxnSpPr>
            <p:spPr bwMode="auto">
              <a:xfrm>
                <a:off x="2067128" y="2170826"/>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BC968CC-1B19-8D32-73E5-38C6DDB251B7}"/>
                  </a:ext>
                </a:extLst>
              </p:cNvPr>
              <p:cNvCxnSpPr>
                <a:cxnSpLocks/>
              </p:cNvCxnSpPr>
              <p:nvPr/>
            </p:nvCxnSpPr>
            <p:spPr bwMode="auto">
              <a:xfrm>
                <a:off x="2067128" y="2430392"/>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A5FFEB9-1570-0B12-2CE5-45ABBDB83567}"/>
                  </a:ext>
                </a:extLst>
              </p:cNvPr>
              <p:cNvCxnSpPr>
                <a:cxnSpLocks/>
              </p:cNvCxnSpPr>
              <p:nvPr/>
            </p:nvCxnSpPr>
            <p:spPr bwMode="auto">
              <a:xfrm>
                <a:off x="2067128" y="2689958"/>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E0BC100-9642-009D-53D3-754D5A55383D}"/>
                  </a:ext>
                </a:extLst>
              </p:cNvPr>
              <p:cNvCxnSpPr>
                <a:cxnSpLocks/>
              </p:cNvCxnSpPr>
              <p:nvPr/>
            </p:nvCxnSpPr>
            <p:spPr bwMode="auto">
              <a:xfrm>
                <a:off x="2067128" y="2949524"/>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6F29342-627F-2EEE-1374-2E7E209A9665}"/>
                  </a:ext>
                </a:extLst>
              </p:cNvPr>
              <p:cNvCxnSpPr>
                <a:cxnSpLocks/>
              </p:cNvCxnSpPr>
              <p:nvPr/>
            </p:nvCxnSpPr>
            <p:spPr bwMode="auto">
              <a:xfrm>
                <a:off x="2067128" y="3209090"/>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78C0840-4085-E05F-CD9F-CC9FD751AB26}"/>
                  </a:ext>
                </a:extLst>
              </p:cNvPr>
              <p:cNvCxnSpPr>
                <a:cxnSpLocks/>
              </p:cNvCxnSpPr>
              <p:nvPr/>
            </p:nvCxnSpPr>
            <p:spPr bwMode="auto">
              <a:xfrm>
                <a:off x="2067128" y="3468656"/>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CB0A541-88BB-7D2F-5008-157E62D2919F}"/>
                  </a:ext>
                </a:extLst>
              </p:cNvPr>
              <p:cNvCxnSpPr>
                <a:cxnSpLocks/>
              </p:cNvCxnSpPr>
              <p:nvPr/>
            </p:nvCxnSpPr>
            <p:spPr bwMode="auto">
              <a:xfrm>
                <a:off x="2067128" y="3728222"/>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9BC1866-B7A8-BBB5-60C9-144211918FBA}"/>
                  </a:ext>
                </a:extLst>
              </p:cNvPr>
              <p:cNvCxnSpPr>
                <a:cxnSpLocks/>
              </p:cNvCxnSpPr>
              <p:nvPr/>
            </p:nvCxnSpPr>
            <p:spPr bwMode="auto">
              <a:xfrm>
                <a:off x="2067128" y="3987788"/>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F8BC42F-E9D4-B469-95BE-D7F25DDFE1AA}"/>
                  </a:ext>
                </a:extLst>
              </p:cNvPr>
              <p:cNvCxnSpPr>
                <a:cxnSpLocks/>
              </p:cNvCxnSpPr>
              <p:nvPr/>
            </p:nvCxnSpPr>
            <p:spPr bwMode="auto">
              <a:xfrm>
                <a:off x="2067128" y="4247354"/>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0B821F7-B12F-550E-A37F-FD7C0EE58A37}"/>
                  </a:ext>
                </a:extLst>
              </p:cNvPr>
              <p:cNvCxnSpPr>
                <a:cxnSpLocks/>
              </p:cNvCxnSpPr>
              <p:nvPr/>
            </p:nvCxnSpPr>
            <p:spPr bwMode="auto">
              <a:xfrm>
                <a:off x="2067128" y="4506924"/>
                <a:ext cx="72957" cy="0"/>
              </a:xfrm>
              <a:prstGeom prst="line">
                <a:avLst/>
              </a:prstGeom>
              <a:noFill/>
              <a:ln w="28575" cap="flat" cmpd="sng" algn="ctr">
                <a:solidFill>
                  <a:schemeClr val="bg1"/>
                </a:solidFill>
                <a:prstDash val="solid"/>
                <a:round/>
                <a:headEnd type="none" w="med" len="med"/>
                <a:tailEnd type="none" w="med" len="med"/>
              </a:ln>
              <a:effectLst/>
            </p:spPr>
          </p:cxnSp>
        </p:grpSp>
      </p:grpSp>
      <p:sp>
        <p:nvSpPr>
          <p:cNvPr id="52" name="TextBox 51">
            <a:extLst>
              <a:ext uri="{FF2B5EF4-FFF2-40B4-BE49-F238E27FC236}">
                <a16:creationId xmlns:a16="http://schemas.microsoft.com/office/drawing/2014/main" id="{6FECCDB6-8083-0218-32E4-11E272817F38}"/>
              </a:ext>
            </a:extLst>
          </p:cNvPr>
          <p:cNvSpPr txBox="1"/>
          <p:nvPr/>
        </p:nvSpPr>
        <p:spPr bwMode="auto">
          <a:xfrm>
            <a:off x="548412" y="528899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3" name="TextBox 52">
            <a:extLst>
              <a:ext uri="{FF2B5EF4-FFF2-40B4-BE49-F238E27FC236}">
                <a16:creationId xmlns:a16="http://schemas.microsoft.com/office/drawing/2014/main" id="{93C6767C-BE42-D475-80E7-DE42D918D469}"/>
              </a:ext>
            </a:extLst>
          </p:cNvPr>
          <p:cNvSpPr txBox="1"/>
          <p:nvPr/>
        </p:nvSpPr>
        <p:spPr bwMode="auto">
          <a:xfrm>
            <a:off x="760235" y="528899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54" name="TextBox 53">
            <a:extLst>
              <a:ext uri="{FF2B5EF4-FFF2-40B4-BE49-F238E27FC236}">
                <a16:creationId xmlns:a16="http://schemas.microsoft.com/office/drawing/2014/main" id="{7BF564DC-5D9E-9782-D0BA-CCB5A77A8754}"/>
              </a:ext>
            </a:extLst>
          </p:cNvPr>
          <p:cNvSpPr txBox="1"/>
          <p:nvPr/>
        </p:nvSpPr>
        <p:spPr bwMode="auto">
          <a:xfrm>
            <a:off x="977222" y="528899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55" name="TextBox 54">
            <a:extLst>
              <a:ext uri="{FF2B5EF4-FFF2-40B4-BE49-F238E27FC236}">
                <a16:creationId xmlns:a16="http://schemas.microsoft.com/office/drawing/2014/main" id="{01043AD1-28A9-B1FC-D680-ED8BA51727A0}"/>
              </a:ext>
            </a:extLst>
          </p:cNvPr>
          <p:cNvSpPr txBox="1"/>
          <p:nvPr/>
        </p:nvSpPr>
        <p:spPr bwMode="auto">
          <a:xfrm>
            <a:off x="1183328" y="528899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56" name="TextBox 55">
            <a:extLst>
              <a:ext uri="{FF2B5EF4-FFF2-40B4-BE49-F238E27FC236}">
                <a16:creationId xmlns:a16="http://schemas.microsoft.com/office/drawing/2014/main" id="{59920673-6F15-D324-3348-EDEB6CAF1D87}"/>
              </a:ext>
            </a:extLst>
          </p:cNvPr>
          <p:cNvSpPr txBox="1"/>
          <p:nvPr/>
        </p:nvSpPr>
        <p:spPr bwMode="auto">
          <a:xfrm>
            <a:off x="1385172" y="528899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57" name="TextBox 56">
            <a:extLst>
              <a:ext uri="{FF2B5EF4-FFF2-40B4-BE49-F238E27FC236}">
                <a16:creationId xmlns:a16="http://schemas.microsoft.com/office/drawing/2014/main" id="{0FC92336-5D27-4307-F54A-4AA419E7CFFC}"/>
              </a:ext>
            </a:extLst>
          </p:cNvPr>
          <p:cNvSpPr txBox="1"/>
          <p:nvPr/>
        </p:nvSpPr>
        <p:spPr bwMode="auto">
          <a:xfrm>
            <a:off x="1599300" y="528899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58" name="TextBox 57">
            <a:extLst>
              <a:ext uri="{FF2B5EF4-FFF2-40B4-BE49-F238E27FC236}">
                <a16:creationId xmlns:a16="http://schemas.microsoft.com/office/drawing/2014/main" id="{C9F5F0C5-6A73-F13C-3BD5-964D0CA2B201}"/>
              </a:ext>
            </a:extLst>
          </p:cNvPr>
          <p:cNvSpPr txBox="1"/>
          <p:nvPr/>
        </p:nvSpPr>
        <p:spPr bwMode="auto">
          <a:xfrm>
            <a:off x="1808265" y="528899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59" name="TextBox 58">
            <a:extLst>
              <a:ext uri="{FF2B5EF4-FFF2-40B4-BE49-F238E27FC236}">
                <a16:creationId xmlns:a16="http://schemas.microsoft.com/office/drawing/2014/main" id="{44286A54-3271-047F-5984-41E782415564}"/>
              </a:ext>
            </a:extLst>
          </p:cNvPr>
          <p:cNvSpPr txBox="1"/>
          <p:nvPr/>
        </p:nvSpPr>
        <p:spPr bwMode="auto">
          <a:xfrm>
            <a:off x="2014371" y="528899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60" name="TextBox 59">
            <a:extLst>
              <a:ext uri="{FF2B5EF4-FFF2-40B4-BE49-F238E27FC236}">
                <a16:creationId xmlns:a16="http://schemas.microsoft.com/office/drawing/2014/main" id="{EFCE6A34-C60C-7E43-DEE1-2763E80A4C6D}"/>
              </a:ext>
            </a:extLst>
          </p:cNvPr>
          <p:cNvSpPr txBox="1"/>
          <p:nvPr/>
        </p:nvSpPr>
        <p:spPr bwMode="auto">
          <a:xfrm>
            <a:off x="2226141" y="528899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61" name="TextBox 60">
            <a:extLst>
              <a:ext uri="{FF2B5EF4-FFF2-40B4-BE49-F238E27FC236}">
                <a16:creationId xmlns:a16="http://schemas.microsoft.com/office/drawing/2014/main" id="{8C5D325C-81E8-1806-02A7-71CE756BA48C}"/>
              </a:ext>
            </a:extLst>
          </p:cNvPr>
          <p:cNvSpPr txBox="1"/>
          <p:nvPr/>
        </p:nvSpPr>
        <p:spPr bwMode="auto">
          <a:xfrm>
            <a:off x="2442531" y="528899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62" name="TextBox 61">
            <a:extLst>
              <a:ext uri="{FF2B5EF4-FFF2-40B4-BE49-F238E27FC236}">
                <a16:creationId xmlns:a16="http://schemas.microsoft.com/office/drawing/2014/main" id="{BD9F84CB-9C19-92F2-97BB-3527A08B98B4}"/>
              </a:ext>
            </a:extLst>
          </p:cNvPr>
          <p:cNvSpPr txBox="1"/>
          <p:nvPr/>
        </p:nvSpPr>
        <p:spPr bwMode="auto">
          <a:xfrm>
            <a:off x="2597789"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63" name="TextBox 62">
            <a:extLst>
              <a:ext uri="{FF2B5EF4-FFF2-40B4-BE49-F238E27FC236}">
                <a16:creationId xmlns:a16="http://schemas.microsoft.com/office/drawing/2014/main" id="{09CD255A-5D97-762E-071E-0CD8166C88A7}"/>
              </a:ext>
            </a:extLst>
          </p:cNvPr>
          <p:cNvSpPr txBox="1"/>
          <p:nvPr/>
        </p:nvSpPr>
        <p:spPr bwMode="auto">
          <a:xfrm>
            <a:off x="2811917"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9216" name="TextBox 9215">
            <a:extLst>
              <a:ext uri="{FF2B5EF4-FFF2-40B4-BE49-F238E27FC236}">
                <a16:creationId xmlns:a16="http://schemas.microsoft.com/office/drawing/2014/main" id="{FCDF859D-6901-48CA-A6C9-A384C49A0E2A}"/>
              </a:ext>
            </a:extLst>
          </p:cNvPr>
          <p:cNvSpPr txBox="1"/>
          <p:nvPr/>
        </p:nvSpPr>
        <p:spPr bwMode="auto">
          <a:xfrm>
            <a:off x="3021783"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217" name="TextBox 9216">
            <a:extLst>
              <a:ext uri="{FF2B5EF4-FFF2-40B4-BE49-F238E27FC236}">
                <a16:creationId xmlns:a16="http://schemas.microsoft.com/office/drawing/2014/main" id="{29F148E9-8A4D-44A2-CADF-594C19287B57}"/>
              </a:ext>
            </a:extLst>
          </p:cNvPr>
          <p:cNvSpPr txBox="1"/>
          <p:nvPr/>
        </p:nvSpPr>
        <p:spPr bwMode="auto">
          <a:xfrm>
            <a:off x="3231900"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9219" name="TextBox 9218">
            <a:extLst>
              <a:ext uri="{FF2B5EF4-FFF2-40B4-BE49-F238E27FC236}">
                <a16:creationId xmlns:a16="http://schemas.microsoft.com/office/drawing/2014/main" id="{F2FA716E-7A57-50A3-EA35-F8D2EFEDB284}"/>
              </a:ext>
            </a:extLst>
          </p:cNvPr>
          <p:cNvSpPr txBox="1"/>
          <p:nvPr/>
        </p:nvSpPr>
        <p:spPr bwMode="auto">
          <a:xfrm>
            <a:off x="3444876"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9220" name="TextBox 9219">
            <a:extLst>
              <a:ext uri="{FF2B5EF4-FFF2-40B4-BE49-F238E27FC236}">
                <a16:creationId xmlns:a16="http://schemas.microsoft.com/office/drawing/2014/main" id="{5090FA63-82EC-F7B0-840D-1BE525A888CE}"/>
              </a:ext>
            </a:extLst>
          </p:cNvPr>
          <p:cNvSpPr txBox="1"/>
          <p:nvPr/>
        </p:nvSpPr>
        <p:spPr bwMode="auto">
          <a:xfrm>
            <a:off x="3654805"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9221" name="TextBox 9220">
            <a:extLst>
              <a:ext uri="{FF2B5EF4-FFF2-40B4-BE49-F238E27FC236}">
                <a16:creationId xmlns:a16="http://schemas.microsoft.com/office/drawing/2014/main" id="{657F1134-18E3-A52B-CD61-035DE250A1F0}"/>
              </a:ext>
            </a:extLst>
          </p:cNvPr>
          <p:cNvSpPr txBox="1"/>
          <p:nvPr/>
        </p:nvSpPr>
        <p:spPr bwMode="auto">
          <a:xfrm>
            <a:off x="3865562"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9222" name="TextBox 9221">
            <a:extLst>
              <a:ext uri="{FF2B5EF4-FFF2-40B4-BE49-F238E27FC236}">
                <a16:creationId xmlns:a16="http://schemas.microsoft.com/office/drawing/2014/main" id="{C70B68F6-D108-C152-5995-A7F182D56B15}"/>
              </a:ext>
            </a:extLst>
          </p:cNvPr>
          <p:cNvSpPr txBox="1"/>
          <p:nvPr/>
        </p:nvSpPr>
        <p:spPr bwMode="auto">
          <a:xfrm>
            <a:off x="4069363"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a:t>
            </a:r>
          </a:p>
        </p:txBody>
      </p:sp>
      <p:sp>
        <p:nvSpPr>
          <p:cNvPr id="9223" name="TextBox 9222">
            <a:extLst>
              <a:ext uri="{FF2B5EF4-FFF2-40B4-BE49-F238E27FC236}">
                <a16:creationId xmlns:a16="http://schemas.microsoft.com/office/drawing/2014/main" id="{67D44B47-7429-F260-C867-E30291D5550E}"/>
              </a:ext>
            </a:extLst>
          </p:cNvPr>
          <p:cNvSpPr txBox="1"/>
          <p:nvPr/>
        </p:nvSpPr>
        <p:spPr bwMode="auto">
          <a:xfrm>
            <a:off x="4278328"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224" name="TextBox 9223">
            <a:extLst>
              <a:ext uri="{FF2B5EF4-FFF2-40B4-BE49-F238E27FC236}">
                <a16:creationId xmlns:a16="http://schemas.microsoft.com/office/drawing/2014/main" id="{F298A39E-5A00-FC0C-A122-6A514553E55B}"/>
              </a:ext>
            </a:extLst>
          </p:cNvPr>
          <p:cNvSpPr txBox="1"/>
          <p:nvPr/>
        </p:nvSpPr>
        <p:spPr bwMode="auto">
          <a:xfrm>
            <a:off x="4488445"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sp>
        <p:nvSpPr>
          <p:cNvPr id="9225" name="TextBox 9224">
            <a:extLst>
              <a:ext uri="{FF2B5EF4-FFF2-40B4-BE49-F238E27FC236}">
                <a16:creationId xmlns:a16="http://schemas.microsoft.com/office/drawing/2014/main" id="{6AEA880A-E520-F317-DA35-BC687140E738}"/>
              </a:ext>
            </a:extLst>
          </p:cNvPr>
          <p:cNvSpPr txBox="1"/>
          <p:nvPr/>
        </p:nvSpPr>
        <p:spPr bwMode="auto">
          <a:xfrm>
            <a:off x="4706333"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226" name="TextBox 9225">
            <a:extLst>
              <a:ext uri="{FF2B5EF4-FFF2-40B4-BE49-F238E27FC236}">
                <a16:creationId xmlns:a16="http://schemas.microsoft.com/office/drawing/2014/main" id="{BC6B3684-1D1F-F491-8797-C64167B341CD}"/>
              </a:ext>
            </a:extLst>
          </p:cNvPr>
          <p:cNvSpPr txBox="1"/>
          <p:nvPr/>
        </p:nvSpPr>
        <p:spPr bwMode="auto">
          <a:xfrm>
            <a:off x="4912439"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9227" name="TextBox 9226">
            <a:extLst>
              <a:ext uri="{FF2B5EF4-FFF2-40B4-BE49-F238E27FC236}">
                <a16:creationId xmlns:a16="http://schemas.microsoft.com/office/drawing/2014/main" id="{9CCF8E83-DBF5-8F72-E9A0-511EEDA9858C}"/>
              </a:ext>
            </a:extLst>
          </p:cNvPr>
          <p:cNvSpPr txBox="1"/>
          <p:nvPr/>
        </p:nvSpPr>
        <p:spPr bwMode="auto">
          <a:xfrm>
            <a:off x="5125415"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9228" name="TextBox 9227">
            <a:extLst>
              <a:ext uri="{FF2B5EF4-FFF2-40B4-BE49-F238E27FC236}">
                <a16:creationId xmlns:a16="http://schemas.microsoft.com/office/drawing/2014/main" id="{FCF6E377-F20A-7754-C728-7CAB7667419E}"/>
              </a:ext>
            </a:extLst>
          </p:cNvPr>
          <p:cNvSpPr txBox="1"/>
          <p:nvPr/>
        </p:nvSpPr>
        <p:spPr bwMode="auto">
          <a:xfrm>
            <a:off x="5335532"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23</a:t>
            </a:r>
          </a:p>
        </p:txBody>
      </p:sp>
      <p:sp>
        <p:nvSpPr>
          <p:cNvPr id="9229" name="TextBox 9228">
            <a:extLst>
              <a:ext uri="{FF2B5EF4-FFF2-40B4-BE49-F238E27FC236}">
                <a16:creationId xmlns:a16="http://schemas.microsoft.com/office/drawing/2014/main" id="{AB728FB9-5551-D3F1-026C-667616FB4179}"/>
              </a:ext>
            </a:extLst>
          </p:cNvPr>
          <p:cNvSpPr txBox="1"/>
          <p:nvPr/>
        </p:nvSpPr>
        <p:spPr bwMode="auto">
          <a:xfrm>
            <a:off x="5547302"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230" name="TextBox 9229">
            <a:extLst>
              <a:ext uri="{FF2B5EF4-FFF2-40B4-BE49-F238E27FC236}">
                <a16:creationId xmlns:a16="http://schemas.microsoft.com/office/drawing/2014/main" id="{03C569C4-1A22-4EFF-7969-BA0ED2085589}"/>
              </a:ext>
            </a:extLst>
          </p:cNvPr>
          <p:cNvSpPr txBox="1"/>
          <p:nvPr/>
        </p:nvSpPr>
        <p:spPr bwMode="auto">
          <a:xfrm>
            <a:off x="5755670"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9231" name="TextBox 9230">
            <a:extLst>
              <a:ext uri="{FF2B5EF4-FFF2-40B4-BE49-F238E27FC236}">
                <a16:creationId xmlns:a16="http://schemas.microsoft.com/office/drawing/2014/main" id="{96DADC14-0A96-1E2E-6F90-B5C504BA94A7}"/>
              </a:ext>
            </a:extLst>
          </p:cNvPr>
          <p:cNvSpPr txBox="1"/>
          <p:nvPr/>
        </p:nvSpPr>
        <p:spPr bwMode="auto">
          <a:xfrm>
            <a:off x="5968646"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9232" name="TextBox 9231">
            <a:extLst>
              <a:ext uri="{FF2B5EF4-FFF2-40B4-BE49-F238E27FC236}">
                <a16:creationId xmlns:a16="http://schemas.microsoft.com/office/drawing/2014/main" id="{2C2AB7CD-36CA-5D8C-08F5-1EDB3942AFAF}"/>
              </a:ext>
            </a:extLst>
          </p:cNvPr>
          <p:cNvSpPr txBox="1"/>
          <p:nvPr/>
        </p:nvSpPr>
        <p:spPr bwMode="auto">
          <a:xfrm>
            <a:off x="6182774"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9233" name="TextBox 9232">
            <a:extLst>
              <a:ext uri="{FF2B5EF4-FFF2-40B4-BE49-F238E27FC236}">
                <a16:creationId xmlns:a16="http://schemas.microsoft.com/office/drawing/2014/main" id="{A09A1CDD-1EC5-530C-BB03-923008494B12}"/>
              </a:ext>
            </a:extLst>
          </p:cNvPr>
          <p:cNvSpPr txBox="1"/>
          <p:nvPr/>
        </p:nvSpPr>
        <p:spPr bwMode="auto">
          <a:xfrm>
            <a:off x="6392640"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9234" name="TextBox 9233">
            <a:extLst>
              <a:ext uri="{FF2B5EF4-FFF2-40B4-BE49-F238E27FC236}">
                <a16:creationId xmlns:a16="http://schemas.microsoft.com/office/drawing/2014/main" id="{63A46905-89E7-FF5E-E6FC-89756872E631}"/>
              </a:ext>
            </a:extLst>
          </p:cNvPr>
          <p:cNvSpPr txBox="1"/>
          <p:nvPr/>
        </p:nvSpPr>
        <p:spPr bwMode="auto">
          <a:xfrm>
            <a:off x="6594735"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29</a:t>
            </a:r>
          </a:p>
        </p:txBody>
      </p:sp>
      <p:sp>
        <p:nvSpPr>
          <p:cNvPr id="9235" name="TextBox 9234">
            <a:extLst>
              <a:ext uri="{FF2B5EF4-FFF2-40B4-BE49-F238E27FC236}">
                <a16:creationId xmlns:a16="http://schemas.microsoft.com/office/drawing/2014/main" id="{B429FC57-307E-81EE-00EE-6190F3CAA38E}"/>
              </a:ext>
            </a:extLst>
          </p:cNvPr>
          <p:cNvSpPr txBox="1"/>
          <p:nvPr/>
        </p:nvSpPr>
        <p:spPr bwMode="auto">
          <a:xfrm>
            <a:off x="6811722"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236" name="TextBox 9235">
            <a:extLst>
              <a:ext uri="{FF2B5EF4-FFF2-40B4-BE49-F238E27FC236}">
                <a16:creationId xmlns:a16="http://schemas.microsoft.com/office/drawing/2014/main" id="{98943B13-22A8-82A0-C086-7660841C56E7}"/>
              </a:ext>
            </a:extLst>
          </p:cNvPr>
          <p:cNvSpPr txBox="1"/>
          <p:nvPr/>
        </p:nvSpPr>
        <p:spPr bwMode="auto">
          <a:xfrm>
            <a:off x="7021651"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31</a:t>
            </a:r>
          </a:p>
        </p:txBody>
      </p:sp>
      <p:sp>
        <p:nvSpPr>
          <p:cNvPr id="9237" name="TextBox 9236">
            <a:extLst>
              <a:ext uri="{FF2B5EF4-FFF2-40B4-BE49-F238E27FC236}">
                <a16:creationId xmlns:a16="http://schemas.microsoft.com/office/drawing/2014/main" id="{FFBA42C3-26B5-2CE7-73EB-53C3D1A3C22D}"/>
              </a:ext>
            </a:extLst>
          </p:cNvPr>
          <p:cNvSpPr txBox="1"/>
          <p:nvPr/>
        </p:nvSpPr>
        <p:spPr bwMode="auto">
          <a:xfrm>
            <a:off x="7224458" y="528899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grpSp>
        <p:nvGrpSpPr>
          <p:cNvPr id="9302" name="Group 9301">
            <a:extLst>
              <a:ext uri="{FF2B5EF4-FFF2-40B4-BE49-F238E27FC236}">
                <a16:creationId xmlns:a16="http://schemas.microsoft.com/office/drawing/2014/main" id="{921210FA-2C6F-D6AF-1569-5F45F0B2F770}"/>
              </a:ext>
            </a:extLst>
          </p:cNvPr>
          <p:cNvGrpSpPr/>
          <p:nvPr/>
        </p:nvGrpSpPr>
        <p:grpSpPr>
          <a:xfrm>
            <a:off x="681566" y="2283141"/>
            <a:ext cx="6614179" cy="2945614"/>
            <a:chOff x="681566" y="2283141"/>
            <a:chExt cx="6614179" cy="2945614"/>
          </a:xfrm>
        </p:grpSpPr>
        <p:cxnSp>
          <p:nvCxnSpPr>
            <p:cNvPr id="9239" name="Straight Connector 9238">
              <a:extLst>
                <a:ext uri="{FF2B5EF4-FFF2-40B4-BE49-F238E27FC236}">
                  <a16:creationId xmlns:a16="http://schemas.microsoft.com/office/drawing/2014/main" id="{E3B7D81C-C7EB-4381-7507-5203AD784C08}"/>
                </a:ext>
              </a:extLst>
            </p:cNvPr>
            <p:cNvCxnSpPr>
              <a:cxnSpLocks/>
            </p:cNvCxnSpPr>
            <p:nvPr/>
          </p:nvCxnSpPr>
          <p:spPr bwMode="auto">
            <a:xfrm>
              <a:off x="691563" y="2283141"/>
              <a:ext cx="6604182"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875925F8-20BE-BC8C-96AB-D950898D364B}"/>
                </a:ext>
              </a:extLst>
            </p:cNvPr>
            <p:cNvCxnSpPr>
              <a:cxnSpLocks/>
            </p:cNvCxnSpPr>
            <p:nvPr/>
          </p:nvCxnSpPr>
          <p:spPr bwMode="auto">
            <a:xfrm>
              <a:off x="686430" y="2378161"/>
              <a:ext cx="6308996"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8402DBA9-6C60-F651-7790-8CE764C6B8DF}"/>
                </a:ext>
              </a:extLst>
            </p:cNvPr>
            <p:cNvCxnSpPr>
              <a:cxnSpLocks/>
            </p:cNvCxnSpPr>
            <p:nvPr/>
          </p:nvCxnSpPr>
          <p:spPr bwMode="auto">
            <a:xfrm>
              <a:off x="691473" y="2473181"/>
              <a:ext cx="5743374"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62D2FA7F-7853-9AC2-347C-B612E02FF895}"/>
                </a:ext>
              </a:extLst>
            </p:cNvPr>
            <p:cNvCxnSpPr>
              <a:cxnSpLocks/>
            </p:cNvCxnSpPr>
            <p:nvPr/>
          </p:nvCxnSpPr>
          <p:spPr bwMode="auto">
            <a:xfrm>
              <a:off x="686430" y="2568201"/>
              <a:ext cx="5661657"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B8B1039A-A91F-E916-23C0-78A455D072D9}"/>
                </a:ext>
              </a:extLst>
            </p:cNvPr>
            <p:cNvCxnSpPr>
              <a:cxnSpLocks/>
            </p:cNvCxnSpPr>
            <p:nvPr/>
          </p:nvCxnSpPr>
          <p:spPr bwMode="auto">
            <a:xfrm>
              <a:off x="698020" y="2663221"/>
              <a:ext cx="5526552"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501C61D8-0D38-0841-B8CE-51C82A3EF65E}"/>
                </a:ext>
              </a:extLst>
            </p:cNvPr>
            <p:cNvCxnSpPr>
              <a:cxnSpLocks/>
            </p:cNvCxnSpPr>
            <p:nvPr/>
          </p:nvCxnSpPr>
          <p:spPr bwMode="auto">
            <a:xfrm>
              <a:off x="698020" y="2758241"/>
              <a:ext cx="4273932"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FA02B1C6-3C35-9A8B-095A-CC6D7734767C}"/>
                </a:ext>
              </a:extLst>
            </p:cNvPr>
            <p:cNvCxnSpPr>
              <a:cxnSpLocks/>
            </p:cNvCxnSpPr>
            <p:nvPr/>
          </p:nvCxnSpPr>
          <p:spPr bwMode="auto">
            <a:xfrm>
              <a:off x="686430" y="2853261"/>
              <a:ext cx="4270154"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483194AC-6BBB-627B-3C16-30E0FBE4D0CD}"/>
                </a:ext>
              </a:extLst>
            </p:cNvPr>
            <p:cNvCxnSpPr>
              <a:cxnSpLocks/>
            </p:cNvCxnSpPr>
            <p:nvPr/>
          </p:nvCxnSpPr>
          <p:spPr bwMode="auto">
            <a:xfrm>
              <a:off x="681566" y="2948281"/>
              <a:ext cx="3129865"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A3786905-1FC6-409D-ECCF-9062D04E5A38}"/>
                </a:ext>
              </a:extLst>
            </p:cNvPr>
            <p:cNvCxnSpPr>
              <a:cxnSpLocks/>
            </p:cNvCxnSpPr>
            <p:nvPr/>
          </p:nvCxnSpPr>
          <p:spPr bwMode="auto">
            <a:xfrm>
              <a:off x="696611" y="3043301"/>
              <a:ext cx="2820647"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E8CC367E-9C2B-9957-94E0-18BE480E54D4}"/>
                </a:ext>
              </a:extLst>
            </p:cNvPr>
            <p:cNvCxnSpPr>
              <a:cxnSpLocks/>
            </p:cNvCxnSpPr>
            <p:nvPr/>
          </p:nvCxnSpPr>
          <p:spPr bwMode="auto">
            <a:xfrm>
              <a:off x="683151" y="3138321"/>
              <a:ext cx="2820647"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DCC7D10A-D364-0E50-7003-A81AC414072C}"/>
                </a:ext>
              </a:extLst>
            </p:cNvPr>
            <p:cNvCxnSpPr>
              <a:cxnSpLocks/>
            </p:cNvCxnSpPr>
            <p:nvPr/>
          </p:nvCxnSpPr>
          <p:spPr bwMode="auto">
            <a:xfrm>
              <a:off x="691473" y="3233341"/>
              <a:ext cx="2705740"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BACBA87E-9924-DEFC-67E7-220B630C86CF}"/>
                </a:ext>
              </a:extLst>
            </p:cNvPr>
            <p:cNvCxnSpPr>
              <a:cxnSpLocks/>
            </p:cNvCxnSpPr>
            <p:nvPr/>
          </p:nvCxnSpPr>
          <p:spPr bwMode="auto">
            <a:xfrm>
              <a:off x="698020" y="3328361"/>
              <a:ext cx="2705740"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06658F2F-FFC3-4EEF-D651-03F44C953D6E}"/>
                </a:ext>
              </a:extLst>
            </p:cNvPr>
            <p:cNvCxnSpPr>
              <a:cxnSpLocks/>
            </p:cNvCxnSpPr>
            <p:nvPr/>
          </p:nvCxnSpPr>
          <p:spPr bwMode="auto">
            <a:xfrm>
              <a:off x="698020" y="3423381"/>
              <a:ext cx="2550101"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923C62F7-5D6B-AA5B-2796-3079625821D1}"/>
                </a:ext>
              </a:extLst>
            </p:cNvPr>
            <p:cNvCxnSpPr>
              <a:cxnSpLocks/>
            </p:cNvCxnSpPr>
            <p:nvPr/>
          </p:nvCxnSpPr>
          <p:spPr bwMode="auto">
            <a:xfrm>
              <a:off x="684645" y="3518401"/>
              <a:ext cx="2434167"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8F726651-1C6D-45C9-9A8A-44213B8CA2E9}"/>
                </a:ext>
              </a:extLst>
            </p:cNvPr>
            <p:cNvCxnSpPr>
              <a:cxnSpLocks/>
            </p:cNvCxnSpPr>
            <p:nvPr/>
          </p:nvCxnSpPr>
          <p:spPr bwMode="auto">
            <a:xfrm>
              <a:off x="691473" y="3613421"/>
              <a:ext cx="1977836"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ADE4508E-4C63-3869-BA03-F4FD4A425795}"/>
                </a:ext>
              </a:extLst>
            </p:cNvPr>
            <p:cNvCxnSpPr>
              <a:cxnSpLocks/>
            </p:cNvCxnSpPr>
            <p:nvPr/>
          </p:nvCxnSpPr>
          <p:spPr bwMode="auto">
            <a:xfrm>
              <a:off x="698020" y="3708441"/>
              <a:ext cx="1838901"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89675D76-852E-3B22-C95A-645D23A1D032}"/>
                </a:ext>
              </a:extLst>
            </p:cNvPr>
            <p:cNvCxnSpPr>
              <a:cxnSpLocks/>
            </p:cNvCxnSpPr>
            <p:nvPr/>
          </p:nvCxnSpPr>
          <p:spPr bwMode="auto">
            <a:xfrm>
              <a:off x="698020" y="3803461"/>
              <a:ext cx="1740500"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6C75F0E6-9D63-CD90-DA81-F711E0B00534}"/>
                </a:ext>
              </a:extLst>
            </p:cNvPr>
            <p:cNvCxnSpPr>
              <a:cxnSpLocks/>
            </p:cNvCxnSpPr>
            <p:nvPr/>
          </p:nvCxnSpPr>
          <p:spPr bwMode="auto">
            <a:xfrm>
              <a:off x="685704" y="3898481"/>
              <a:ext cx="1740500"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A2DC349A-B11B-1862-44AE-AE5A20739B85}"/>
                </a:ext>
              </a:extLst>
            </p:cNvPr>
            <p:cNvCxnSpPr>
              <a:cxnSpLocks/>
            </p:cNvCxnSpPr>
            <p:nvPr/>
          </p:nvCxnSpPr>
          <p:spPr bwMode="auto">
            <a:xfrm>
              <a:off x="691473" y="3993501"/>
              <a:ext cx="1694894"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7528C50E-14A4-39A9-1614-226EC8CAEBAC}"/>
                </a:ext>
              </a:extLst>
            </p:cNvPr>
            <p:cNvCxnSpPr>
              <a:cxnSpLocks/>
            </p:cNvCxnSpPr>
            <p:nvPr/>
          </p:nvCxnSpPr>
          <p:spPr bwMode="auto">
            <a:xfrm>
              <a:off x="691473" y="4088521"/>
              <a:ext cx="1567774"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2D086C45-160B-0D67-463E-CFDA80397245}"/>
                </a:ext>
              </a:extLst>
            </p:cNvPr>
            <p:cNvCxnSpPr>
              <a:cxnSpLocks/>
            </p:cNvCxnSpPr>
            <p:nvPr/>
          </p:nvCxnSpPr>
          <p:spPr bwMode="auto">
            <a:xfrm>
              <a:off x="691040" y="4183541"/>
              <a:ext cx="1372166"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4624D84E-9652-F6CF-644F-DC1AC0D05034}"/>
                </a:ext>
              </a:extLst>
            </p:cNvPr>
            <p:cNvCxnSpPr>
              <a:cxnSpLocks/>
            </p:cNvCxnSpPr>
            <p:nvPr/>
          </p:nvCxnSpPr>
          <p:spPr bwMode="auto">
            <a:xfrm>
              <a:off x="691040" y="4278561"/>
              <a:ext cx="1359850"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2BE310F2-66A6-FA7C-AD6F-7F50475F1720}"/>
                </a:ext>
              </a:extLst>
            </p:cNvPr>
            <p:cNvCxnSpPr>
              <a:cxnSpLocks/>
            </p:cNvCxnSpPr>
            <p:nvPr/>
          </p:nvCxnSpPr>
          <p:spPr bwMode="auto">
            <a:xfrm>
              <a:off x="684493" y="4373581"/>
              <a:ext cx="1261790"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88BD0F4E-1D83-968A-121E-C8FB8EDA86B3}"/>
                </a:ext>
              </a:extLst>
            </p:cNvPr>
            <p:cNvCxnSpPr>
              <a:cxnSpLocks/>
            </p:cNvCxnSpPr>
            <p:nvPr/>
          </p:nvCxnSpPr>
          <p:spPr bwMode="auto">
            <a:xfrm>
              <a:off x="681566" y="4468601"/>
              <a:ext cx="1177727"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D68A08B0-3F12-4E38-E75E-31C2322D69DF}"/>
                </a:ext>
              </a:extLst>
            </p:cNvPr>
            <p:cNvCxnSpPr>
              <a:cxnSpLocks/>
            </p:cNvCxnSpPr>
            <p:nvPr/>
          </p:nvCxnSpPr>
          <p:spPr bwMode="auto">
            <a:xfrm>
              <a:off x="684493" y="4563621"/>
              <a:ext cx="1085810"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9D3E5E39-6BF9-7AFC-189C-6578AF3FB46A}"/>
                </a:ext>
              </a:extLst>
            </p:cNvPr>
            <p:cNvCxnSpPr>
              <a:cxnSpLocks/>
            </p:cNvCxnSpPr>
            <p:nvPr/>
          </p:nvCxnSpPr>
          <p:spPr bwMode="auto">
            <a:xfrm>
              <a:off x="691040" y="4658641"/>
              <a:ext cx="1066947"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AA06CC82-5CCF-F283-5889-4BC08A72B008}"/>
                </a:ext>
              </a:extLst>
            </p:cNvPr>
            <p:cNvCxnSpPr>
              <a:cxnSpLocks/>
            </p:cNvCxnSpPr>
            <p:nvPr/>
          </p:nvCxnSpPr>
          <p:spPr bwMode="auto">
            <a:xfrm>
              <a:off x="687724" y="4753661"/>
              <a:ext cx="1066947"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6C3C3879-4644-BA27-BC73-AF005DFF5B76}"/>
                </a:ext>
              </a:extLst>
            </p:cNvPr>
            <p:cNvCxnSpPr>
              <a:cxnSpLocks/>
            </p:cNvCxnSpPr>
            <p:nvPr/>
          </p:nvCxnSpPr>
          <p:spPr bwMode="auto">
            <a:xfrm>
              <a:off x="687724" y="4848681"/>
              <a:ext cx="811646"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22269ABE-39D7-2F1C-F1A4-4ABC20A6B413}"/>
                </a:ext>
              </a:extLst>
            </p:cNvPr>
            <p:cNvCxnSpPr>
              <a:cxnSpLocks/>
            </p:cNvCxnSpPr>
            <p:nvPr/>
          </p:nvCxnSpPr>
          <p:spPr bwMode="auto">
            <a:xfrm>
              <a:off x="691040" y="4943701"/>
              <a:ext cx="779985"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006D3CF5-2267-0946-1F5F-E5E86D7AE796}"/>
                </a:ext>
              </a:extLst>
            </p:cNvPr>
            <p:cNvCxnSpPr>
              <a:cxnSpLocks/>
            </p:cNvCxnSpPr>
            <p:nvPr/>
          </p:nvCxnSpPr>
          <p:spPr bwMode="auto">
            <a:xfrm>
              <a:off x="704178" y="5038721"/>
              <a:ext cx="672945"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6EA4C92C-F79D-1FF0-196F-FEB2074B513C}"/>
                </a:ext>
              </a:extLst>
            </p:cNvPr>
            <p:cNvCxnSpPr>
              <a:cxnSpLocks/>
            </p:cNvCxnSpPr>
            <p:nvPr/>
          </p:nvCxnSpPr>
          <p:spPr bwMode="auto">
            <a:xfrm>
              <a:off x="698020" y="5133741"/>
              <a:ext cx="569520"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B993734A-F418-1753-40BC-F93820960F6F}"/>
                </a:ext>
              </a:extLst>
            </p:cNvPr>
            <p:cNvCxnSpPr>
              <a:cxnSpLocks/>
            </p:cNvCxnSpPr>
            <p:nvPr/>
          </p:nvCxnSpPr>
          <p:spPr bwMode="auto">
            <a:xfrm>
              <a:off x="698020" y="5228755"/>
              <a:ext cx="383012" cy="0"/>
            </a:xfrm>
            <a:prstGeom prst="line">
              <a:avLst/>
            </a:prstGeom>
            <a:noFill/>
            <a:ln w="76200" cap="flat" cmpd="sng" algn="ctr">
              <a:solidFill>
                <a:schemeClr val="accent2">
                  <a:lumMod val="60000"/>
                  <a:lumOff val="40000"/>
                </a:schemeClr>
              </a:solidFill>
              <a:prstDash val="solid"/>
              <a:round/>
              <a:headEnd type="none" w="med" len="med"/>
              <a:tailEnd type="none" w="med" len="med"/>
            </a:ln>
            <a:effectLst/>
          </p:spPr>
        </p:cxnSp>
      </p:grpSp>
      <p:sp>
        <p:nvSpPr>
          <p:cNvPr id="14" name="Freeform: Shape 13">
            <a:extLst>
              <a:ext uri="{FF2B5EF4-FFF2-40B4-BE49-F238E27FC236}">
                <a16:creationId xmlns:a16="http://schemas.microsoft.com/office/drawing/2014/main" id="{D0689EA6-FDE3-F764-7FA4-3E703C1D97DE}"/>
              </a:ext>
            </a:extLst>
          </p:cNvPr>
          <p:cNvSpPr/>
          <p:nvPr/>
        </p:nvSpPr>
        <p:spPr bwMode="auto">
          <a:xfrm>
            <a:off x="691563" y="2205318"/>
            <a:ext cx="6731213" cy="3073613"/>
          </a:xfrm>
          <a:custGeom>
            <a:avLst/>
            <a:gdLst>
              <a:gd name="connsiteX0" fmla="*/ 0 w 6731213"/>
              <a:gd name="connsiteY0" fmla="*/ 0 h 3073613"/>
              <a:gd name="connsiteX1" fmla="*/ 0 w 6731213"/>
              <a:gd name="connsiteY1" fmla="*/ 3073613 h 3073613"/>
              <a:gd name="connsiteX2" fmla="*/ 6731213 w 6731213"/>
              <a:gd name="connsiteY2" fmla="*/ 3073613 h 3073613"/>
            </a:gdLst>
            <a:ahLst/>
            <a:cxnLst>
              <a:cxn ang="0">
                <a:pos x="connsiteX0" y="connsiteY0"/>
              </a:cxn>
              <a:cxn ang="0">
                <a:pos x="connsiteX1" y="connsiteY1"/>
              </a:cxn>
              <a:cxn ang="0">
                <a:pos x="connsiteX2" y="connsiteY2"/>
              </a:cxn>
            </a:cxnLst>
            <a:rect l="l" t="t" r="r" b="b"/>
            <a:pathLst>
              <a:path w="6731213" h="3073613">
                <a:moveTo>
                  <a:pt x="0" y="0"/>
                </a:moveTo>
                <a:lnTo>
                  <a:pt x="0" y="3073613"/>
                </a:lnTo>
                <a:lnTo>
                  <a:pt x="6731213" y="3073613"/>
                </a:lnTo>
              </a:path>
            </a:pathLst>
          </a:custGeom>
          <a:noFill/>
          <a:ln w="28575">
            <a:solidFill>
              <a:schemeClr val="bg1"/>
            </a:solidFill>
            <a:miter lim="800000"/>
            <a:headEnd/>
            <a:tailEnd/>
          </a:ln>
        </p:spPr>
        <p:txBody>
          <a:bodyPr rtlCol="0" anchor="ctr"/>
          <a:lstStyle/>
          <a:p>
            <a:pPr algn="ctr"/>
            <a:endParaRPr lang="en-US"/>
          </a:p>
        </p:txBody>
      </p:sp>
      <p:sp>
        <p:nvSpPr>
          <p:cNvPr id="9303" name="Isosceles Triangle 9302">
            <a:extLst>
              <a:ext uri="{FF2B5EF4-FFF2-40B4-BE49-F238E27FC236}">
                <a16:creationId xmlns:a16="http://schemas.microsoft.com/office/drawing/2014/main" id="{389B38D8-D1ED-036C-FAD7-53D502AB4EF2}"/>
              </a:ext>
            </a:extLst>
          </p:cNvPr>
          <p:cNvSpPr/>
          <p:nvPr/>
        </p:nvSpPr>
        <p:spPr bwMode="auto">
          <a:xfrm rot="5400000">
            <a:off x="7264981" y="2225320"/>
            <a:ext cx="134146" cy="115643"/>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4" name="Isosceles Triangle 9303">
            <a:extLst>
              <a:ext uri="{FF2B5EF4-FFF2-40B4-BE49-F238E27FC236}">
                <a16:creationId xmlns:a16="http://schemas.microsoft.com/office/drawing/2014/main" id="{ABD61F79-E84B-5085-A870-C096ED43EC5C}"/>
              </a:ext>
            </a:extLst>
          </p:cNvPr>
          <p:cNvSpPr/>
          <p:nvPr/>
        </p:nvSpPr>
        <p:spPr bwMode="auto">
          <a:xfrm rot="5400000">
            <a:off x="6961075" y="2313041"/>
            <a:ext cx="134146" cy="115643"/>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5" name="Isosceles Triangle 9304">
            <a:extLst>
              <a:ext uri="{FF2B5EF4-FFF2-40B4-BE49-F238E27FC236}">
                <a16:creationId xmlns:a16="http://schemas.microsoft.com/office/drawing/2014/main" id="{A0796D12-3726-37FB-94EE-869951A1A09C}"/>
              </a:ext>
            </a:extLst>
          </p:cNvPr>
          <p:cNvSpPr/>
          <p:nvPr/>
        </p:nvSpPr>
        <p:spPr bwMode="auto">
          <a:xfrm rot="5400000">
            <a:off x="6420048" y="2408061"/>
            <a:ext cx="134146" cy="115643"/>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6" name="Isosceles Triangle 9305">
            <a:extLst>
              <a:ext uri="{FF2B5EF4-FFF2-40B4-BE49-F238E27FC236}">
                <a16:creationId xmlns:a16="http://schemas.microsoft.com/office/drawing/2014/main" id="{2A60C644-3835-B219-F10C-2E2D69AE797A}"/>
              </a:ext>
            </a:extLst>
          </p:cNvPr>
          <p:cNvSpPr/>
          <p:nvPr/>
        </p:nvSpPr>
        <p:spPr bwMode="auto">
          <a:xfrm rot="5400000">
            <a:off x="6206656" y="2602964"/>
            <a:ext cx="134146" cy="115643"/>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7" name="Isosceles Triangle 9306">
            <a:extLst>
              <a:ext uri="{FF2B5EF4-FFF2-40B4-BE49-F238E27FC236}">
                <a16:creationId xmlns:a16="http://schemas.microsoft.com/office/drawing/2014/main" id="{25A7DF40-6327-77FB-5DC5-5F4F65959B68}"/>
              </a:ext>
            </a:extLst>
          </p:cNvPr>
          <p:cNvSpPr/>
          <p:nvPr/>
        </p:nvSpPr>
        <p:spPr bwMode="auto">
          <a:xfrm rot="5400000">
            <a:off x="4941188" y="2696909"/>
            <a:ext cx="134146" cy="115643"/>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8" name="Isosceles Triangle 9307">
            <a:extLst>
              <a:ext uri="{FF2B5EF4-FFF2-40B4-BE49-F238E27FC236}">
                <a16:creationId xmlns:a16="http://schemas.microsoft.com/office/drawing/2014/main" id="{6672FA08-8A4E-FC75-43DA-6F4C077E819F}"/>
              </a:ext>
            </a:extLst>
          </p:cNvPr>
          <p:cNvSpPr/>
          <p:nvPr/>
        </p:nvSpPr>
        <p:spPr bwMode="auto">
          <a:xfrm rot="5400000">
            <a:off x="3392363" y="3274125"/>
            <a:ext cx="134146" cy="115643"/>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09" name="Isosceles Triangle 9308">
            <a:extLst>
              <a:ext uri="{FF2B5EF4-FFF2-40B4-BE49-F238E27FC236}">
                <a16:creationId xmlns:a16="http://schemas.microsoft.com/office/drawing/2014/main" id="{2865C708-EF70-6F5F-AAD0-E191DCEE7F6B}"/>
              </a:ext>
            </a:extLst>
          </p:cNvPr>
          <p:cNvSpPr/>
          <p:nvPr/>
        </p:nvSpPr>
        <p:spPr bwMode="auto">
          <a:xfrm rot="5400000">
            <a:off x="2429462" y="3746499"/>
            <a:ext cx="134146" cy="115643"/>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0" name="Isosceles Triangle 9309">
            <a:extLst>
              <a:ext uri="{FF2B5EF4-FFF2-40B4-BE49-F238E27FC236}">
                <a16:creationId xmlns:a16="http://schemas.microsoft.com/office/drawing/2014/main" id="{3028B2D2-6A7C-FF82-4947-4C3F432F00C9}"/>
              </a:ext>
            </a:extLst>
          </p:cNvPr>
          <p:cNvSpPr/>
          <p:nvPr/>
        </p:nvSpPr>
        <p:spPr bwMode="auto">
          <a:xfrm rot="5400000">
            <a:off x="2412026" y="3842201"/>
            <a:ext cx="134146" cy="115643"/>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1" name="Isosceles Triangle 9310">
            <a:extLst>
              <a:ext uri="{FF2B5EF4-FFF2-40B4-BE49-F238E27FC236}">
                <a16:creationId xmlns:a16="http://schemas.microsoft.com/office/drawing/2014/main" id="{3BACB8E1-C7F0-6157-631A-D7A8DF346480}"/>
              </a:ext>
            </a:extLst>
          </p:cNvPr>
          <p:cNvSpPr/>
          <p:nvPr/>
        </p:nvSpPr>
        <p:spPr bwMode="auto">
          <a:xfrm rot="5400000">
            <a:off x="2242998" y="4026687"/>
            <a:ext cx="134146" cy="115643"/>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2" name="Isosceles Triangle 9311">
            <a:extLst>
              <a:ext uri="{FF2B5EF4-FFF2-40B4-BE49-F238E27FC236}">
                <a16:creationId xmlns:a16="http://schemas.microsoft.com/office/drawing/2014/main" id="{C9090A13-AA3B-93B4-2992-940D3AFC1A0B}"/>
              </a:ext>
            </a:extLst>
          </p:cNvPr>
          <p:cNvSpPr/>
          <p:nvPr/>
        </p:nvSpPr>
        <p:spPr bwMode="auto">
          <a:xfrm rot="5400000">
            <a:off x="2041638" y="4121856"/>
            <a:ext cx="134146" cy="115643"/>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3" name="Isosceles Triangle 9312">
            <a:extLst>
              <a:ext uri="{FF2B5EF4-FFF2-40B4-BE49-F238E27FC236}">
                <a16:creationId xmlns:a16="http://schemas.microsoft.com/office/drawing/2014/main" id="{94C54AA6-1600-1A9C-2783-D8253820779E}"/>
              </a:ext>
            </a:extLst>
          </p:cNvPr>
          <p:cNvSpPr/>
          <p:nvPr/>
        </p:nvSpPr>
        <p:spPr bwMode="auto">
          <a:xfrm rot="5400000">
            <a:off x="1943949" y="4311778"/>
            <a:ext cx="134146" cy="115643"/>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4" name="Isosceles Triangle 9313">
            <a:extLst>
              <a:ext uri="{FF2B5EF4-FFF2-40B4-BE49-F238E27FC236}">
                <a16:creationId xmlns:a16="http://schemas.microsoft.com/office/drawing/2014/main" id="{A3E520AD-DBE0-EE14-CE63-637A72A757F4}"/>
              </a:ext>
            </a:extLst>
          </p:cNvPr>
          <p:cNvSpPr/>
          <p:nvPr/>
        </p:nvSpPr>
        <p:spPr bwMode="auto">
          <a:xfrm rot="5400000">
            <a:off x="1848073" y="4413483"/>
            <a:ext cx="134146" cy="115643"/>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17" name="TextBox 9316">
            <a:extLst>
              <a:ext uri="{FF2B5EF4-FFF2-40B4-BE49-F238E27FC236}">
                <a16:creationId xmlns:a16="http://schemas.microsoft.com/office/drawing/2014/main" id="{C6F726C8-73B4-A789-01AB-BBEA65D14242}"/>
              </a:ext>
            </a:extLst>
          </p:cNvPr>
          <p:cNvSpPr txBox="1"/>
          <p:nvPr/>
        </p:nvSpPr>
        <p:spPr bwMode="auto">
          <a:xfrm>
            <a:off x="3470191" y="2916810"/>
            <a:ext cx="33374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Calibri" panose="020F0502020204030204" pitchFamily="34" charset="0"/>
              </a:rPr>
              <a:t>PD</a:t>
            </a:r>
          </a:p>
        </p:txBody>
      </p:sp>
      <p:sp>
        <p:nvSpPr>
          <p:cNvPr id="9318" name="TextBox 9317">
            <a:extLst>
              <a:ext uri="{FF2B5EF4-FFF2-40B4-BE49-F238E27FC236}">
                <a16:creationId xmlns:a16="http://schemas.microsoft.com/office/drawing/2014/main" id="{1D3585D4-6923-8433-8855-92AAE22481D9}"/>
              </a:ext>
            </a:extLst>
          </p:cNvPr>
          <p:cNvSpPr txBox="1"/>
          <p:nvPr/>
        </p:nvSpPr>
        <p:spPr bwMode="auto">
          <a:xfrm>
            <a:off x="3535276" y="3008514"/>
            <a:ext cx="33374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Calibri" panose="020F0502020204030204" pitchFamily="34" charset="0"/>
              </a:rPr>
              <a:t>PD</a:t>
            </a:r>
          </a:p>
        </p:txBody>
      </p:sp>
      <p:sp>
        <p:nvSpPr>
          <p:cNvPr id="9319" name="TextBox 9318">
            <a:extLst>
              <a:ext uri="{FF2B5EF4-FFF2-40B4-BE49-F238E27FC236}">
                <a16:creationId xmlns:a16="http://schemas.microsoft.com/office/drawing/2014/main" id="{1F279A88-E7FE-3464-3D2F-9F9A6C8BCAF1}"/>
              </a:ext>
            </a:extLst>
          </p:cNvPr>
          <p:cNvSpPr txBox="1"/>
          <p:nvPr/>
        </p:nvSpPr>
        <p:spPr bwMode="auto">
          <a:xfrm>
            <a:off x="3802018" y="3109477"/>
            <a:ext cx="33374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Calibri" panose="020F0502020204030204" pitchFamily="34" charset="0"/>
              </a:rPr>
              <a:t>PD</a:t>
            </a:r>
          </a:p>
        </p:txBody>
      </p:sp>
      <p:sp>
        <p:nvSpPr>
          <p:cNvPr id="9320" name="TextBox 9319">
            <a:extLst>
              <a:ext uri="{FF2B5EF4-FFF2-40B4-BE49-F238E27FC236}">
                <a16:creationId xmlns:a16="http://schemas.microsoft.com/office/drawing/2014/main" id="{25085394-BC53-9D11-1A88-2C5676A1F08D}"/>
              </a:ext>
            </a:extLst>
          </p:cNvPr>
          <p:cNvSpPr txBox="1"/>
          <p:nvPr/>
        </p:nvSpPr>
        <p:spPr bwMode="auto">
          <a:xfrm>
            <a:off x="4405993" y="3391541"/>
            <a:ext cx="33374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Calibri" panose="020F0502020204030204" pitchFamily="34" charset="0"/>
              </a:rPr>
              <a:t>PD</a:t>
            </a:r>
          </a:p>
        </p:txBody>
      </p:sp>
      <p:sp>
        <p:nvSpPr>
          <p:cNvPr id="9321" name="TextBox 9320">
            <a:extLst>
              <a:ext uri="{FF2B5EF4-FFF2-40B4-BE49-F238E27FC236}">
                <a16:creationId xmlns:a16="http://schemas.microsoft.com/office/drawing/2014/main" id="{A9C3BAAE-317E-49FC-F0EA-D0D5AADED222}"/>
              </a:ext>
            </a:extLst>
          </p:cNvPr>
          <p:cNvSpPr txBox="1"/>
          <p:nvPr/>
        </p:nvSpPr>
        <p:spPr bwMode="auto">
          <a:xfrm>
            <a:off x="2596483" y="3585331"/>
            <a:ext cx="33374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Calibri" panose="020F0502020204030204" pitchFamily="34" charset="0"/>
              </a:rPr>
              <a:t>PD</a:t>
            </a:r>
          </a:p>
        </p:txBody>
      </p:sp>
      <p:sp>
        <p:nvSpPr>
          <p:cNvPr id="9322" name="TextBox 9321">
            <a:extLst>
              <a:ext uri="{FF2B5EF4-FFF2-40B4-BE49-F238E27FC236}">
                <a16:creationId xmlns:a16="http://schemas.microsoft.com/office/drawing/2014/main" id="{1751857B-F18D-3715-CC23-18832FA21B0A}"/>
              </a:ext>
            </a:extLst>
          </p:cNvPr>
          <p:cNvSpPr txBox="1"/>
          <p:nvPr/>
        </p:nvSpPr>
        <p:spPr bwMode="auto">
          <a:xfrm>
            <a:off x="2734443" y="3776090"/>
            <a:ext cx="33374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Calibri" panose="020F0502020204030204" pitchFamily="34" charset="0"/>
              </a:rPr>
              <a:t>PD</a:t>
            </a:r>
          </a:p>
        </p:txBody>
      </p:sp>
      <p:sp>
        <p:nvSpPr>
          <p:cNvPr id="9323" name="TextBox 9322">
            <a:extLst>
              <a:ext uri="{FF2B5EF4-FFF2-40B4-BE49-F238E27FC236}">
                <a16:creationId xmlns:a16="http://schemas.microsoft.com/office/drawing/2014/main" id="{D97F6A3D-3631-1BD5-AE9F-5BD6D8305E15}"/>
              </a:ext>
            </a:extLst>
          </p:cNvPr>
          <p:cNvSpPr txBox="1"/>
          <p:nvPr/>
        </p:nvSpPr>
        <p:spPr bwMode="auto">
          <a:xfrm>
            <a:off x="2342747" y="3872261"/>
            <a:ext cx="33374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Calibri" panose="020F0502020204030204" pitchFamily="34" charset="0"/>
              </a:rPr>
              <a:t>PD</a:t>
            </a:r>
          </a:p>
        </p:txBody>
      </p:sp>
      <p:sp>
        <p:nvSpPr>
          <p:cNvPr id="9324" name="TextBox 9323">
            <a:extLst>
              <a:ext uri="{FF2B5EF4-FFF2-40B4-BE49-F238E27FC236}">
                <a16:creationId xmlns:a16="http://schemas.microsoft.com/office/drawing/2014/main" id="{771CE7A5-7882-6F44-A024-3F89F276E828}"/>
              </a:ext>
            </a:extLst>
          </p:cNvPr>
          <p:cNvSpPr txBox="1"/>
          <p:nvPr/>
        </p:nvSpPr>
        <p:spPr bwMode="auto">
          <a:xfrm>
            <a:off x="1691529" y="4632437"/>
            <a:ext cx="33374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Calibri" panose="020F0502020204030204" pitchFamily="34" charset="0"/>
              </a:rPr>
              <a:t>PD</a:t>
            </a:r>
          </a:p>
        </p:txBody>
      </p:sp>
      <p:sp>
        <p:nvSpPr>
          <p:cNvPr id="9325" name="TextBox 9324">
            <a:extLst>
              <a:ext uri="{FF2B5EF4-FFF2-40B4-BE49-F238E27FC236}">
                <a16:creationId xmlns:a16="http://schemas.microsoft.com/office/drawing/2014/main" id="{CC38234F-13E8-B466-EF64-5F2CB01B4633}"/>
              </a:ext>
            </a:extLst>
          </p:cNvPr>
          <p:cNvSpPr txBox="1"/>
          <p:nvPr/>
        </p:nvSpPr>
        <p:spPr bwMode="auto">
          <a:xfrm>
            <a:off x="1477943" y="4727457"/>
            <a:ext cx="33374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Calibri" panose="020F0502020204030204" pitchFamily="34" charset="0"/>
              </a:rPr>
              <a:t>PD</a:t>
            </a:r>
          </a:p>
        </p:txBody>
      </p:sp>
      <p:sp>
        <p:nvSpPr>
          <p:cNvPr id="9326" name="TextBox 9325">
            <a:extLst>
              <a:ext uri="{FF2B5EF4-FFF2-40B4-BE49-F238E27FC236}">
                <a16:creationId xmlns:a16="http://schemas.microsoft.com/office/drawing/2014/main" id="{092FE565-E741-404D-D554-DE334944460B}"/>
              </a:ext>
            </a:extLst>
          </p:cNvPr>
          <p:cNvSpPr txBox="1"/>
          <p:nvPr/>
        </p:nvSpPr>
        <p:spPr bwMode="auto">
          <a:xfrm>
            <a:off x="1405731" y="4824127"/>
            <a:ext cx="33374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Calibri" panose="020F0502020204030204" pitchFamily="34" charset="0"/>
              </a:rPr>
              <a:t>PD</a:t>
            </a:r>
          </a:p>
        </p:txBody>
      </p:sp>
      <p:sp>
        <p:nvSpPr>
          <p:cNvPr id="9327" name="TextBox 9326">
            <a:extLst>
              <a:ext uri="{FF2B5EF4-FFF2-40B4-BE49-F238E27FC236}">
                <a16:creationId xmlns:a16="http://schemas.microsoft.com/office/drawing/2014/main" id="{060E2DD6-00CE-13F9-C060-3C9872EA2AC6}"/>
              </a:ext>
            </a:extLst>
          </p:cNvPr>
          <p:cNvSpPr txBox="1"/>
          <p:nvPr/>
        </p:nvSpPr>
        <p:spPr bwMode="auto">
          <a:xfrm>
            <a:off x="1567983" y="4906355"/>
            <a:ext cx="33374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Calibri" panose="020F0502020204030204" pitchFamily="34" charset="0"/>
              </a:rPr>
              <a:t>PD</a:t>
            </a:r>
          </a:p>
        </p:txBody>
      </p:sp>
      <p:sp>
        <p:nvSpPr>
          <p:cNvPr id="9328" name="TextBox 9327">
            <a:extLst>
              <a:ext uri="{FF2B5EF4-FFF2-40B4-BE49-F238E27FC236}">
                <a16:creationId xmlns:a16="http://schemas.microsoft.com/office/drawing/2014/main" id="{3C6374B2-0F12-6BE5-A1AC-DA85D541C831}"/>
              </a:ext>
            </a:extLst>
          </p:cNvPr>
          <p:cNvSpPr txBox="1"/>
          <p:nvPr/>
        </p:nvSpPr>
        <p:spPr bwMode="auto">
          <a:xfrm>
            <a:off x="2005897" y="5001126"/>
            <a:ext cx="33374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Calibri" panose="020F0502020204030204" pitchFamily="34" charset="0"/>
              </a:rPr>
              <a:t>PD</a:t>
            </a:r>
          </a:p>
        </p:txBody>
      </p:sp>
      <p:sp>
        <p:nvSpPr>
          <p:cNvPr id="9329" name="TextBox 9328">
            <a:extLst>
              <a:ext uri="{FF2B5EF4-FFF2-40B4-BE49-F238E27FC236}">
                <a16:creationId xmlns:a16="http://schemas.microsoft.com/office/drawing/2014/main" id="{F62CDA9C-8663-0644-A854-94EA9C8A4EF3}"/>
              </a:ext>
            </a:extLst>
          </p:cNvPr>
          <p:cNvSpPr txBox="1"/>
          <p:nvPr/>
        </p:nvSpPr>
        <p:spPr bwMode="auto">
          <a:xfrm>
            <a:off x="1439690" y="4541849"/>
            <a:ext cx="3962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Calibri" panose="020F0502020204030204" pitchFamily="34" charset="0"/>
              </a:rPr>
              <a:t>PD*</a:t>
            </a:r>
          </a:p>
        </p:txBody>
      </p:sp>
      <p:sp>
        <p:nvSpPr>
          <p:cNvPr id="9330" name="TextBox 9329">
            <a:extLst>
              <a:ext uri="{FF2B5EF4-FFF2-40B4-BE49-F238E27FC236}">
                <a16:creationId xmlns:a16="http://schemas.microsoft.com/office/drawing/2014/main" id="{CA50F946-F1CD-06AA-DBF5-46E119C1B279}"/>
              </a:ext>
            </a:extLst>
          </p:cNvPr>
          <p:cNvSpPr txBox="1"/>
          <p:nvPr/>
        </p:nvSpPr>
        <p:spPr bwMode="auto">
          <a:xfrm>
            <a:off x="1458864" y="4441724"/>
            <a:ext cx="3962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Calibri" panose="020F0502020204030204" pitchFamily="34" charset="0"/>
              </a:rPr>
              <a:t>PD*</a:t>
            </a:r>
          </a:p>
        </p:txBody>
      </p:sp>
      <p:sp>
        <p:nvSpPr>
          <p:cNvPr id="9331" name="TextBox 9330">
            <a:extLst>
              <a:ext uri="{FF2B5EF4-FFF2-40B4-BE49-F238E27FC236}">
                <a16:creationId xmlns:a16="http://schemas.microsoft.com/office/drawing/2014/main" id="{BDFD80EC-182D-DB6D-23AB-D585B3968F11}"/>
              </a:ext>
            </a:extLst>
          </p:cNvPr>
          <p:cNvSpPr txBox="1"/>
          <p:nvPr/>
        </p:nvSpPr>
        <p:spPr bwMode="auto">
          <a:xfrm>
            <a:off x="1682312" y="4157071"/>
            <a:ext cx="3962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Calibri" panose="020F0502020204030204" pitchFamily="34" charset="0"/>
              </a:rPr>
              <a:t>PD*</a:t>
            </a:r>
          </a:p>
        </p:txBody>
      </p:sp>
      <p:sp>
        <p:nvSpPr>
          <p:cNvPr id="9332" name="TextBox 9331">
            <a:extLst>
              <a:ext uri="{FF2B5EF4-FFF2-40B4-BE49-F238E27FC236}">
                <a16:creationId xmlns:a16="http://schemas.microsoft.com/office/drawing/2014/main" id="{B81D83EC-D389-01C0-DA50-EA4E6930903F}"/>
              </a:ext>
            </a:extLst>
          </p:cNvPr>
          <p:cNvSpPr txBox="1"/>
          <p:nvPr/>
        </p:nvSpPr>
        <p:spPr bwMode="auto">
          <a:xfrm>
            <a:off x="1821857" y="3485578"/>
            <a:ext cx="3962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Calibri" panose="020F0502020204030204" pitchFamily="34" charset="0"/>
              </a:rPr>
              <a:t>PD*</a:t>
            </a:r>
          </a:p>
        </p:txBody>
      </p:sp>
      <p:sp>
        <p:nvSpPr>
          <p:cNvPr id="9333" name="TextBox 9332">
            <a:extLst>
              <a:ext uri="{FF2B5EF4-FFF2-40B4-BE49-F238E27FC236}">
                <a16:creationId xmlns:a16="http://schemas.microsoft.com/office/drawing/2014/main" id="{D2458FA7-3B3D-B7F0-0F6E-D33FFDDD9F67}"/>
              </a:ext>
            </a:extLst>
          </p:cNvPr>
          <p:cNvSpPr txBox="1"/>
          <p:nvPr/>
        </p:nvSpPr>
        <p:spPr bwMode="auto">
          <a:xfrm>
            <a:off x="2458176" y="2535403"/>
            <a:ext cx="3962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Calibri" panose="020F0502020204030204" pitchFamily="34" charset="0"/>
              </a:rPr>
              <a:t>PD*</a:t>
            </a:r>
          </a:p>
        </p:txBody>
      </p:sp>
      <p:sp>
        <p:nvSpPr>
          <p:cNvPr id="9334" name="TextBox 9333">
            <a:extLst>
              <a:ext uri="{FF2B5EF4-FFF2-40B4-BE49-F238E27FC236}">
                <a16:creationId xmlns:a16="http://schemas.microsoft.com/office/drawing/2014/main" id="{FAD84B54-0B94-161A-1932-5CE915622E0B}"/>
              </a:ext>
            </a:extLst>
          </p:cNvPr>
          <p:cNvSpPr txBox="1"/>
          <p:nvPr/>
        </p:nvSpPr>
        <p:spPr bwMode="auto">
          <a:xfrm>
            <a:off x="5488765" y="2438705"/>
            <a:ext cx="3962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Calibri" panose="020F0502020204030204" pitchFamily="34" charset="0"/>
              </a:rPr>
              <a:t>PD*</a:t>
            </a:r>
          </a:p>
        </p:txBody>
      </p:sp>
      <p:sp>
        <p:nvSpPr>
          <p:cNvPr id="9335" name="TextBox 9334">
            <a:extLst>
              <a:ext uri="{FF2B5EF4-FFF2-40B4-BE49-F238E27FC236}">
                <a16:creationId xmlns:a16="http://schemas.microsoft.com/office/drawing/2014/main" id="{EAC4A96D-C656-7373-760A-6AE23D160D80}"/>
              </a:ext>
            </a:extLst>
          </p:cNvPr>
          <p:cNvSpPr txBox="1"/>
          <p:nvPr/>
        </p:nvSpPr>
        <p:spPr bwMode="auto">
          <a:xfrm>
            <a:off x="4773821" y="2153380"/>
            <a:ext cx="3962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Calibri" panose="020F0502020204030204" pitchFamily="34" charset="0"/>
              </a:rPr>
              <a:t>PD*</a:t>
            </a:r>
          </a:p>
        </p:txBody>
      </p:sp>
      <p:sp>
        <p:nvSpPr>
          <p:cNvPr id="9336" name="TextBox 9335">
            <a:extLst>
              <a:ext uri="{FF2B5EF4-FFF2-40B4-BE49-F238E27FC236}">
                <a16:creationId xmlns:a16="http://schemas.microsoft.com/office/drawing/2014/main" id="{F51B25A3-5599-5522-EC05-008D474DC957}"/>
              </a:ext>
            </a:extLst>
          </p:cNvPr>
          <p:cNvSpPr txBox="1"/>
          <p:nvPr/>
        </p:nvSpPr>
        <p:spPr bwMode="auto">
          <a:xfrm>
            <a:off x="4794046" y="2724063"/>
            <a:ext cx="33374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accent3"/>
                </a:solidFill>
                <a:latin typeface="Calibri" panose="020F0502020204030204" pitchFamily="34" charset="0"/>
              </a:rPr>
              <a:t>PD</a:t>
            </a:r>
          </a:p>
        </p:txBody>
      </p:sp>
      <p:sp>
        <p:nvSpPr>
          <p:cNvPr id="9337" name="TextBox 9336">
            <a:extLst>
              <a:ext uri="{FF2B5EF4-FFF2-40B4-BE49-F238E27FC236}">
                <a16:creationId xmlns:a16="http://schemas.microsoft.com/office/drawing/2014/main" id="{2B151953-449C-8C19-C0DA-C540862E7F20}"/>
              </a:ext>
            </a:extLst>
          </p:cNvPr>
          <p:cNvSpPr txBox="1"/>
          <p:nvPr/>
        </p:nvSpPr>
        <p:spPr bwMode="auto">
          <a:xfrm>
            <a:off x="889526" y="2150954"/>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38" name="TextBox 9337">
            <a:extLst>
              <a:ext uri="{FF2B5EF4-FFF2-40B4-BE49-F238E27FC236}">
                <a16:creationId xmlns:a16="http://schemas.microsoft.com/office/drawing/2014/main" id="{92DFF357-5C6B-9180-8000-70F44D088933}"/>
              </a:ext>
            </a:extLst>
          </p:cNvPr>
          <p:cNvSpPr txBox="1"/>
          <p:nvPr/>
        </p:nvSpPr>
        <p:spPr bwMode="auto">
          <a:xfrm>
            <a:off x="1102217" y="2250454"/>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39" name="TextBox 9338">
            <a:extLst>
              <a:ext uri="{FF2B5EF4-FFF2-40B4-BE49-F238E27FC236}">
                <a16:creationId xmlns:a16="http://schemas.microsoft.com/office/drawing/2014/main" id="{43D2A4DD-A2FE-4B6C-115E-5EF227B55D02}"/>
              </a:ext>
            </a:extLst>
          </p:cNvPr>
          <p:cNvSpPr txBox="1"/>
          <p:nvPr/>
        </p:nvSpPr>
        <p:spPr bwMode="auto">
          <a:xfrm>
            <a:off x="877785" y="2342294"/>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40" name="TextBox 9339">
            <a:extLst>
              <a:ext uri="{FF2B5EF4-FFF2-40B4-BE49-F238E27FC236}">
                <a16:creationId xmlns:a16="http://schemas.microsoft.com/office/drawing/2014/main" id="{2D034B56-E1D7-5CC9-E17B-8C6CE2F1BF2C}"/>
              </a:ext>
            </a:extLst>
          </p:cNvPr>
          <p:cNvSpPr txBox="1"/>
          <p:nvPr/>
        </p:nvSpPr>
        <p:spPr bwMode="auto">
          <a:xfrm>
            <a:off x="886663" y="2438555"/>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41" name="TextBox 9340">
            <a:extLst>
              <a:ext uri="{FF2B5EF4-FFF2-40B4-BE49-F238E27FC236}">
                <a16:creationId xmlns:a16="http://schemas.microsoft.com/office/drawing/2014/main" id="{F9046FFC-E95A-0D5D-B768-5D0E44FEDA09}"/>
              </a:ext>
            </a:extLst>
          </p:cNvPr>
          <p:cNvSpPr txBox="1"/>
          <p:nvPr/>
        </p:nvSpPr>
        <p:spPr bwMode="auto">
          <a:xfrm>
            <a:off x="796093" y="2537539"/>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42" name="TextBox 9341">
            <a:extLst>
              <a:ext uri="{FF2B5EF4-FFF2-40B4-BE49-F238E27FC236}">
                <a16:creationId xmlns:a16="http://schemas.microsoft.com/office/drawing/2014/main" id="{5F24E36D-FEAF-CF8F-676E-3E17D3CF49C4}"/>
              </a:ext>
            </a:extLst>
          </p:cNvPr>
          <p:cNvSpPr txBox="1"/>
          <p:nvPr/>
        </p:nvSpPr>
        <p:spPr bwMode="auto">
          <a:xfrm>
            <a:off x="874673" y="2635131"/>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43" name="TextBox 9342">
            <a:extLst>
              <a:ext uri="{FF2B5EF4-FFF2-40B4-BE49-F238E27FC236}">
                <a16:creationId xmlns:a16="http://schemas.microsoft.com/office/drawing/2014/main" id="{7FCDB49A-14EE-CFEC-4FE2-B10975B1BB72}"/>
              </a:ext>
            </a:extLst>
          </p:cNvPr>
          <p:cNvSpPr txBox="1"/>
          <p:nvPr/>
        </p:nvSpPr>
        <p:spPr bwMode="auto">
          <a:xfrm>
            <a:off x="894166" y="2723214"/>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44" name="TextBox 9343">
            <a:extLst>
              <a:ext uri="{FF2B5EF4-FFF2-40B4-BE49-F238E27FC236}">
                <a16:creationId xmlns:a16="http://schemas.microsoft.com/office/drawing/2014/main" id="{15E93B47-3184-85E8-2DDC-03B367C22264}"/>
              </a:ext>
            </a:extLst>
          </p:cNvPr>
          <p:cNvSpPr txBox="1"/>
          <p:nvPr/>
        </p:nvSpPr>
        <p:spPr bwMode="auto">
          <a:xfrm>
            <a:off x="1449585" y="2822273"/>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45" name="TextBox 9344">
            <a:extLst>
              <a:ext uri="{FF2B5EF4-FFF2-40B4-BE49-F238E27FC236}">
                <a16:creationId xmlns:a16="http://schemas.microsoft.com/office/drawing/2014/main" id="{BCF20A7B-893A-D631-139D-7E82BE79B753}"/>
              </a:ext>
            </a:extLst>
          </p:cNvPr>
          <p:cNvSpPr txBox="1"/>
          <p:nvPr/>
        </p:nvSpPr>
        <p:spPr bwMode="auto">
          <a:xfrm>
            <a:off x="883254" y="2912340"/>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46" name="TextBox 9345">
            <a:extLst>
              <a:ext uri="{FF2B5EF4-FFF2-40B4-BE49-F238E27FC236}">
                <a16:creationId xmlns:a16="http://schemas.microsoft.com/office/drawing/2014/main" id="{9DE9C032-D194-0C04-D478-47E54A0DD9A5}"/>
              </a:ext>
            </a:extLst>
          </p:cNvPr>
          <p:cNvSpPr txBox="1"/>
          <p:nvPr/>
        </p:nvSpPr>
        <p:spPr bwMode="auto">
          <a:xfrm>
            <a:off x="865385" y="3015022"/>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47" name="TextBox 9346">
            <a:extLst>
              <a:ext uri="{FF2B5EF4-FFF2-40B4-BE49-F238E27FC236}">
                <a16:creationId xmlns:a16="http://schemas.microsoft.com/office/drawing/2014/main" id="{B2C46410-3E17-A235-F4C9-112F6CA3488C}"/>
              </a:ext>
            </a:extLst>
          </p:cNvPr>
          <p:cNvSpPr txBox="1"/>
          <p:nvPr/>
        </p:nvSpPr>
        <p:spPr bwMode="auto">
          <a:xfrm>
            <a:off x="1439690" y="3106367"/>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48" name="TextBox 9347">
            <a:extLst>
              <a:ext uri="{FF2B5EF4-FFF2-40B4-BE49-F238E27FC236}">
                <a16:creationId xmlns:a16="http://schemas.microsoft.com/office/drawing/2014/main" id="{E2C352D6-E5BE-99EF-AC81-B7BD8CC47CFA}"/>
              </a:ext>
            </a:extLst>
          </p:cNvPr>
          <p:cNvSpPr txBox="1"/>
          <p:nvPr/>
        </p:nvSpPr>
        <p:spPr bwMode="auto">
          <a:xfrm>
            <a:off x="826808" y="3203311"/>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49" name="TextBox 9348">
            <a:extLst>
              <a:ext uri="{FF2B5EF4-FFF2-40B4-BE49-F238E27FC236}">
                <a16:creationId xmlns:a16="http://schemas.microsoft.com/office/drawing/2014/main" id="{6D4C4C17-AE55-3E1F-ACEE-1127F5034B5E}"/>
              </a:ext>
            </a:extLst>
          </p:cNvPr>
          <p:cNvSpPr txBox="1"/>
          <p:nvPr/>
        </p:nvSpPr>
        <p:spPr bwMode="auto">
          <a:xfrm>
            <a:off x="2638683" y="3299454"/>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50" name="TextBox 9349">
            <a:extLst>
              <a:ext uri="{FF2B5EF4-FFF2-40B4-BE49-F238E27FC236}">
                <a16:creationId xmlns:a16="http://schemas.microsoft.com/office/drawing/2014/main" id="{6F948F5E-0AAC-2B4B-D029-FD102329FD37}"/>
              </a:ext>
            </a:extLst>
          </p:cNvPr>
          <p:cNvSpPr txBox="1"/>
          <p:nvPr/>
        </p:nvSpPr>
        <p:spPr bwMode="auto">
          <a:xfrm>
            <a:off x="1114797" y="3390780"/>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51" name="TextBox 9350">
            <a:extLst>
              <a:ext uri="{FF2B5EF4-FFF2-40B4-BE49-F238E27FC236}">
                <a16:creationId xmlns:a16="http://schemas.microsoft.com/office/drawing/2014/main" id="{7F75C4EE-A055-E130-CA9D-8603C1B4C545}"/>
              </a:ext>
            </a:extLst>
          </p:cNvPr>
          <p:cNvSpPr txBox="1"/>
          <p:nvPr/>
        </p:nvSpPr>
        <p:spPr bwMode="auto">
          <a:xfrm>
            <a:off x="933717" y="3492190"/>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52" name="TextBox 9351">
            <a:extLst>
              <a:ext uri="{FF2B5EF4-FFF2-40B4-BE49-F238E27FC236}">
                <a16:creationId xmlns:a16="http://schemas.microsoft.com/office/drawing/2014/main" id="{A85F1545-2A68-3F01-8FEF-C3E341029D80}"/>
              </a:ext>
            </a:extLst>
          </p:cNvPr>
          <p:cNvSpPr txBox="1"/>
          <p:nvPr/>
        </p:nvSpPr>
        <p:spPr bwMode="auto">
          <a:xfrm>
            <a:off x="856181" y="3587557"/>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53" name="TextBox 9352">
            <a:extLst>
              <a:ext uri="{FF2B5EF4-FFF2-40B4-BE49-F238E27FC236}">
                <a16:creationId xmlns:a16="http://schemas.microsoft.com/office/drawing/2014/main" id="{BA315837-E808-93CE-216A-C484711D27C5}"/>
              </a:ext>
            </a:extLst>
          </p:cNvPr>
          <p:cNvSpPr txBox="1"/>
          <p:nvPr/>
        </p:nvSpPr>
        <p:spPr bwMode="auto">
          <a:xfrm>
            <a:off x="1142368" y="3678923"/>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54" name="TextBox 9353">
            <a:extLst>
              <a:ext uri="{FF2B5EF4-FFF2-40B4-BE49-F238E27FC236}">
                <a16:creationId xmlns:a16="http://schemas.microsoft.com/office/drawing/2014/main" id="{CFF41C9E-3057-AE92-EE00-42AE401520A3}"/>
              </a:ext>
            </a:extLst>
          </p:cNvPr>
          <p:cNvSpPr txBox="1"/>
          <p:nvPr/>
        </p:nvSpPr>
        <p:spPr bwMode="auto">
          <a:xfrm>
            <a:off x="914132" y="3775968"/>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55" name="TextBox 9354">
            <a:extLst>
              <a:ext uri="{FF2B5EF4-FFF2-40B4-BE49-F238E27FC236}">
                <a16:creationId xmlns:a16="http://schemas.microsoft.com/office/drawing/2014/main" id="{FD895C8E-C76D-B1E6-2E40-B3E59DA2A547}"/>
              </a:ext>
            </a:extLst>
          </p:cNvPr>
          <p:cNvSpPr txBox="1"/>
          <p:nvPr/>
        </p:nvSpPr>
        <p:spPr bwMode="auto">
          <a:xfrm>
            <a:off x="1213400" y="3870987"/>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56" name="TextBox 9355">
            <a:extLst>
              <a:ext uri="{FF2B5EF4-FFF2-40B4-BE49-F238E27FC236}">
                <a16:creationId xmlns:a16="http://schemas.microsoft.com/office/drawing/2014/main" id="{F18A3196-41E1-389B-222F-8440125D920C}"/>
              </a:ext>
            </a:extLst>
          </p:cNvPr>
          <p:cNvSpPr txBox="1"/>
          <p:nvPr/>
        </p:nvSpPr>
        <p:spPr bwMode="auto">
          <a:xfrm>
            <a:off x="884728" y="3967421"/>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57" name="TextBox 9356">
            <a:extLst>
              <a:ext uri="{FF2B5EF4-FFF2-40B4-BE49-F238E27FC236}">
                <a16:creationId xmlns:a16="http://schemas.microsoft.com/office/drawing/2014/main" id="{D38C19B8-9698-F60A-AA2B-6B4169C3ADD9}"/>
              </a:ext>
            </a:extLst>
          </p:cNvPr>
          <p:cNvSpPr txBox="1"/>
          <p:nvPr/>
        </p:nvSpPr>
        <p:spPr bwMode="auto">
          <a:xfrm>
            <a:off x="895409" y="4067390"/>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58" name="TextBox 9357">
            <a:extLst>
              <a:ext uri="{FF2B5EF4-FFF2-40B4-BE49-F238E27FC236}">
                <a16:creationId xmlns:a16="http://schemas.microsoft.com/office/drawing/2014/main" id="{429EA52F-A241-D1FC-CEBB-C98C1D7DF644}"/>
              </a:ext>
            </a:extLst>
          </p:cNvPr>
          <p:cNvSpPr txBox="1"/>
          <p:nvPr/>
        </p:nvSpPr>
        <p:spPr bwMode="auto">
          <a:xfrm>
            <a:off x="825941" y="4158811"/>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59" name="TextBox 9358">
            <a:extLst>
              <a:ext uri="{FF2B5EF4-FFF2-40B4-BE49-F238E27FC236}">
                <a16:creationId xmlns:a16="http://schemas.microsoft.com/office/drawing/2014/main" id="{0D99F0E9-BED4-15FA-E0DA-90480670D9D2}"/>
              </a:ext>
            </a:extLst>
          </p:cNvPr>
          <p:cNvSpPr txBox="1"/>
          <p:nvPr/>
        </p:nvSpPr>
        <p:spPr bwMode="auto">
          <a:xfrm>
            <a:off x="820972" y="4251698"/>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60" name="TextBox 9359">
            <a:extLst>
              <a:ext uri="{FF2B5EF4-FFF2-40B4-BE49-F238E27FC236}">
                <a16:creationId xmlns:a16="http://schemas.microsoft.com/office/drawing/2014/main" id="{50B13E43-663B-5534-15B0-39D652B92976}"/>
              </a:ext>
            </a:extLst>
          </p:cNvPr>
          <p:cNvSpPr txBox="1"/>
          <p:nvPr/>
        </p:nvSpPr>
        <p:spPr bwMode="auto">
          <a:xfrm>
            <a:off x="896774" y="4347333"/>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61" name="TextBox 9360">
            <a:extLst>
              <a:ext uri="{FF2B5EF4-FFF2-40B4-BE49-F238E27FC236}">
                <a16:creationId xmlns:a16="http://schemas.microsoft.com/office/drawing/2014/main" id="{7E2BDD21-13C5-81BE-3EA6-672A463D83FE}"/>
              </a:ext>
            </a:extLst>
          </p:cNvPr>
          <p:cNvSpPr txBox="1"/>
          <p:nvPr/>
        </p:nvSpPr>
        <p:spPr bwMode="auto">
          <a:xfrm>
            <a:off x="883805" y="4448263"/>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62" name="TextBox 9361">
            <a:extLst>
              <a:ext uri="{FF2B5EF4-FFF2-40B4-BE49-F238E27FC236}">
                <a16:creationId xmlns:a16="http://schemas.microsoft.com/office/drawing/2014/main" id="{BDBAEE1B-83BC-68A1-D45C-7BA68EB0CCBA}"/>
              </a:ext>
            </a:extLst>
          </p:cNvPr>
          <p:cNvSpPr txBox="1"/>
          <p:nvPr/>
        </p:nvSpPr>
        <p:spPr bwMode="auto">
          <a:xfrm>
            <a:off x="819321" y="4540277"/>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63" name="TextBox 9362">
            <a:extLst>
              <a:ext uri="{FF2B5EF4-FFF2-40B4-BE49-F238E27FC236}">
                <a16:creationId xmlns:a16="http://schemas.microsoft.com/office/drawing/2014/main" id="{8A378680-C144-72B4-B8A4-F194CF63E3A3}"/>
              </a:ext>
            </a:extLst>
          </p:cNvPr>
          <p:cNvSpPr txBox="1"/>
          <p:nvPr/>
        </p:nvSpPr>
        <p:spPr bwMode="auto">
          <a:xfrm>
            <a:off x="881969" y="4636407"/>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64" name="TextBox 9363">
            <a:extLst>
              <a:ext uri="{FF2B5EF4-FFF2-40B4-BE49-F238E27FC236}">
                <a16:creationId xmlns:a16="http://schemas.microsoft.com/office/drawing/2014/main" id="{CEF0D270-18D2-4084-78AE-86B55BF1B3B9}"/>
              </a:ext>
            </a:extLst>
          </p:cNvPr>
          <p:cNvSpPr txBox="1"/>
          <p:nvPr/>
        </p:nvSpPr>
        <p:spPr bwMode="auto">
          <a:xfrm>
            <a:off x="873350" y="4727314"/>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65" name="TextBox 9364">
            <a:extLst>
              <a:ext uri="{FF2B5EF4-FFF2-40B4-BE49-F238E27FC236}">
                <a16:creationId xmlns:a16="http://schemas.microsoft.com/office/drawing/2014/main" id="{97D1651E-B603-21B1-2837-388C5AC36C2D}"/>
              </a:ext>
            </a:extLst>
          </p:cNvPr>
          <p:cNvSpPr txBox="1"/>
          <p:nvPr/>
        </p:nvSpPr>
        <p:spPr bwMode="auto">
          <a:xfrm>
            <a:off x="838699" y="4823855"/>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66" name="TextBox 9365">
            <a:extLst>
              <a:ext uri="{FF2B5EF4-FFF2-40B4-BE49-F238E27FC236}">
                <a16:creationId xmlns:a16="http://schemas.microsoft.com/office/drawing/2014/main" id="{1E231976-E78B-0C73-D866-050F29B02643}"/>
              </a:ext>
            </a:extLst>
          </p:cNvPr>
          <p:cNvSpPr txBox="1"/>
          <p:nvPr/>
        </p:nvSpPr>
        <p:spPr bwMode="auto">
          <a:xfrm>
            <a:off x="875554" y="4919364"/>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67" name="TextBox 9366">
            <a:extLst>
              <a:ext uri="{FF2B5EF4-FFF2-40B4-BE49-F238E27FC236}">
                <a16:creationId xmlns:a16="http://schemas.microsoft.com/office/drawing/2014/main" id="{61BFF782-20A3-1710-40C6-DFFB21722E43}"/>
              </a:ext>
            </a:extLst>
          </p:cNvPr>
          <p:cNvSpPr txBox="1"/>
          <p:nvPr/>
        </p:nvSpPr>
        <p:spPr bwMode="auto">
          <a:xfrm>
            <a:off x="893259" y="5014383"/>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
        <p:nvSpPr>
          <p:cNvPr id="9368" name="TextBox 9367">
            <a:extLst>
              <a:ext uri="{FF2B5EF4-FFF2-40B4-BE49-F238E27FC236}">
                <a16:creationId xmlns:a16="http://schemas.microsoft.com/office/drawing/2014/main" id="{DFCD8734-AB1D-8755-900A-B83AA347CBC7}"/>
              </a:ext>
            </a:extLst>
          </p:cNvPr>
          <p:cNvSpPr txBox="1"/>
          <p:nvPr/>
        </p:nvSpPr>
        <p:spPr bwMode="auto">
          <a:xfrm>
            <a:off x="860491" y="5110527"/>
            <a:ext cx="3257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PR</a:t>
            </a:r>
          </a:p>
        </p:txBody>
      </p:sp>
    </p:spTree>
    <p:extLst>
      <p:ext uri="{BB962C8B-B14F-4D97-AF65-F5344CB8AC3E}">
        <p14:creationId xmlns:p14="http://schemas.microsoft.com/office/powerpoint/2010/main" val="1933814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70" name="Group 9269">
            <a:extLst>
              <a:ext uri="{FF2B5EF4-FFF2-40B4-BE49-F238E27FC236}">
                <a16:creationId xmlns:a16="http://schemas.microsoft.com/office/drawing/2014/main" id="{F8029160-17B0-1751-3A5E-08C11052700B}"/>
              </a:ext>
            </a:extLst>
          </p:cNvPr>
          <p:cNvGrpSpPr/>
          <p:nvPr/>
        </p:nvGrpSpPr>
        <p:grpSpPr>
          <a:xfrm>
            <a:off x="7114358" y="2540367"/>
            <a:ext cx="1445935" cy="2471550"/>
            <a:chOff x="1262185" y="3692769"/>
            <a:chExt cx="1445935" cy="1316893"/>
          </a:xfrm>
        </p:grpSpPr>
        <p:sp>
          <p:nvSpPr>
            <p:cNvPr id="9271" name="Freeform: Shape 9270">
              <a:extLst>
                <a:ext uri="{FF2B5EF4-FFF2-40B4-BE49-F238E27FC236}">
                  <a16:creationId xmlns:a16="http://schemas.microsoft.com/office/drawing/2014/main" id="{E6506E1B-0A63-D689-08F5-C93D61250A56}"/>
                </a:ext>
              </a:extLst>
            </p:cNvPr>
            <p:cNvSpPr/>
            <p:nvPr/>
          </p:nvSpPr>
          <p:spPr bwMode="auto">
            <a:xfrm>
              <a:off x="1262185" y="3692769"/>
              <a:ext cx="719015" cy="1316893"/>
            </a:xfrm>
            <a:custGeom>
              <a:avLst/>
              <a:gdLst>
                <a:gd name="connsiteX0" fmla="*/ 0 w 719015"/>
                <a:gd name="connsiteY0" fmla="*/ 0 h 1316893"/>
                <a:gd name="connsiteX1" fmla="*/ 719015 w 719015"/>
                <a:gd name="connsiteY1" fmla="*/ 0 h 1316893"/>
                <a:gd name="connsiteX2" fmla="*/ 719015 w 719015"/>
                <a:gd name="connsiteY2" fmla="*/ 1316893 h 1316893"/>
              </a:gdLst>
              <a:ahLst/>
              <a:cxnLst>
                <a:cxn ang="0">
                  <a:pos x="connsiteX0" y="connsiteY0"/>
                </a:cxn>
                <a:cxn ang="0">
                  <a:pos x="connsiteX1" y="connsiteY1"/>
                </a:cxn>
                <a:cxn ang="0">
                  <a:pos x="connsiteX2" y="connsiteY2"/>
                </a:cxn>
              </a:cxnLst>
              <a:rect l="l" t="t" r="r" b="b"/>
              <a:pathLst>
                <a:path w="719015" h="1316893">
                  <a:moveTo>
                    <a:pt x="0" y="0"/>
                  </a:moveTo>
                  <a:lnTo>
                    <a:pt x="719015" y="0"/>
                  </a:lnTo>
                  <a:lnTo>
                    <a:pt x="719015" y="1316893"/>
                  </a:lnTo>
                </a:path>
              </a:pathLst>
            </a:custGeom>
            <a:noFill/>
            <a:ln w="28575">
              <a:solidFill>
                <a:schemeClr val="tx2"/>
              </a:solidFill>
              <a:prstDash val="sysDash"/>
              <a:miter lim="800000"/>
              <a:headEnd/>
              <a:tailEnd/>
            </a:ln>
          </p:spPr>
          <p:txBody>
            <a:bodyPr rtlCol="0" anchor="ctr"/>
            <a:lstStyle/>
            <a:p>
              <a:pPr algn="ctr"/>
              <a:endParaRPr lang="en-US"/>
            </a:p>
          </p:txBody>
        </p:sp>
        <p:sp>
          <p:nvSpPr>
            <p:cNvPr id="9272" name="Freeform: Shape 9271">
              <a:extLst>
                <a:ext uri="{FF2B5EF4-FFF2-40B4-BE49-F238E27FC236}">
                  <a16:creationId xmlns:a16="http://schemas.microsoft.com/office/drawing/2014/main" id="{DCBB2C1F-B7BD-8F9F-E072-2854E3FA5427}"/>
                </a:ext>
              </a:extLst>
            </p:cNvPr>
            <p:cNvSpPr/>
            <p:nvPr/>
          </p:nvSpPr>
          <p:spPr bwMode="auto">
            <a:xfrm>
              <a:off x="1989105" y="4040452"/>
              <a:ext cx="719015" cy="969210"/>
            </a:xfrm>
            <a:custGeom>
              <a:avLst/>
              <a:gdLst>
                <a:gd name="connsiteX0" fmla="*/ 0 w 719015"/>
                <a:gd name="connsiteY0" fmla="*/ 0 h 1316893"/>
                <a:gd name="connsiteX1" fmla="*/ 719015 w 719015"/>
                <a:gd name="connsiteY1" fmla="*/ 0 h 1316893"/>
                <a:gd name="connsiteX2" fmla="*/ 719015 w 719015"/>
                <a:gd name="connsiteY2" fmla="*/ 1316893 h 1316893"/>
              </a:gdLst>
              <a:ahLst/>
              <a:cxnLst>
                <a:cxn ang="0">
                  <a:pos x="connsiteX0" y="connsiteY0"/>
                </a:cxn>
                <a:cxn ang="0">
                  <a:pos x="connsiteX1" y="connsiteY1"/>
                </a:cxn>
                <a:cxn ang="0">
                  <a:pos x="connsiteX2" y="connsiteY2"/>
                </a:cxn>
              </a:cxnLst>
              <a:rect l="l" t="t" r="r" b="b"/>
              <a:pathLst>
                <a:path w="719015" h="1316893">
                  <a:moveTo>
                    <a:pt x="0" y="0"/>
                  </a:moveTo>
                  <a:lnTo>
                    <a:pt x="719015" y="0"/>
                  </a:lnTo>
                  <a:lnTo>
                    <a:pt x="719015" y="1316893"/>
                  </a:lnTo>
                </a:path>
              </a:pathLst>
            </a:custGeom>
            <a:noFill/>
            <a:ln w="28575">
              <a:solidFill>
                <a:schemeClr val="tx2"/>
              </a:solidFill>
              <a:prstDash val="sysDash"/>
              <a:miter lim="800000"/>
              <a:headEnd/>
              <a:tailEnd/>
            </a:ln>
          </p:spPr>
          <p:txBody>
            <a:bodyPr rtlCol="0" anchor="ctr"/>
            <a:lstStyle/>
            <a:p>
              <a:pPr algn="ctr"/>
              <a:endParaRPr lang="en-US"/>
            </a:p>
          </p:txBody>
        </p:sp>
      </p:grpSp>
      <p:grpSp>
        <p:nvGrpSpPr>
          <p:cNvPr id="9269" name="Group 9268">
            <a:extLst>
              <a:ext uri="{FF2B5EF4-FFF2-40B4-BE49-F238E27FC236}">
                <a16:creationId xmlns:a16="http://schemas.microsoft.com/office/drawing/2014/main" id="{EBD995AF-5549-C93B-E9DE-EB4C6093123B}"/>
              </a:ext>
            </a:extLst>
          </p:cNvPr>
          <p:cNvGrpSpPr/>
          <p:nvPr/>
        </p:nvGrpSpPr>
        <p:grpSpPr>
          <a:xfrm>
            <a:off x="1262185" y="3692769"/>
            <a:ext cx="1445935" cy="1316893"/>
            <a:chOff x="1262185" y="3692769"/>
            <a:chExt cx="1445935" cy="1316893"/>
          </a:xfrm>
        </p:grpSpPr>
        <p:sp>
          <p:nvSpPr>
            <p:cNvPr id="9267" name="Freeform: Shape 9266">
              <a:extLst>
                <a:ext uri="{FF2B5EF4-FFF2-40B4-BE49-F238E27FC236}">
                  <a16:creationId xmlns:a16="http://schemas.microsoft.com/office/drawing/2014/main" id="{3EF6C681-D858-9969-65E4-125542343169}"/>
                </a:ext>
              </a:extLst>
            </p:cNvPr>
            <p:cNvSpPr/>
            <p:nvPr/>
          </p:nvSpPr>
          <p:spPr bwMode="auto">
            <a:xfrm>
              <a:off x="1262185" y="3692769"/>
              <a:ext cx="719015" cy="1316893"/>
            </a:xfrm>
            <a:custGeom>
              <a:avLst/>
              <a:gdLst>
                <a:gd name="connsiteX0" fmla="*/ 0 w 719015"/>
                <a:gd name="connsiteY0" fmla="*/ 0 h 1316893"/>
                <a:gd name="connsiteX1" fmla="*/ 719015 w 719015"/>
                <a:gd name="connsiteY1" fmla="*/ 0 h 1316893"/>
                <a:gd name="connsiteX2" fmla="*/ 719015 w 719015"/>
                <a:gd name="connsiteY2" fmla="*/ 1316893 h 1316893"/>
              </a:gdLst>
              <a:ahLst/>
              <a:cxnLst>
                <a:cxn ang="0">
                  <a:pos x="connsiteX0" y="connsiteY0"/>
                </a:cxn>
                <a:cxn ang="0">
                  <a:pos x="connsiteX1" y="connsiteY1"/>
                </a:cxn>
                <a:cxn ang="0">
                  <a:pos x="connsiteX2" y="connsiteY2"/>
                </a:cxn>
              </a:cxnLst>
              <a:rect l="l" t="t" r="r" b="b"/>
              <a:pathLst>
                <a:path w="719015" h="1316893">
                  <a:moveTo>
                    <a:pt x="0" y="0"/>
                  </a:moveTo>
                  <a:lnTo>
                    <a:pt x="719015" y="0"/>
                  </a:lnTo>
                  <a:lnTo>
                    <a:pt x="719015" y="1316893"/>
                  </a:lnTo>
                </a:path>
              </a:pathLst>
            </a:custGeom>
            <a:noFill/>
            <a:ln w="28575">
              <a:solidFill>
                <a:schemeClr val="tx2"/>
              </a:solidFill>
              <a:prstDash val="sysDash"/>
              <a:miter lim="800000"/>
              <a:headEnd/>
              <a:tailEnd/>
            </a:ln>
          </p:spPr>
          <p:txBody>
            <a:bodyPr rtlCol="0" anchor="ctr"/>
            <a:lstStyle/>
            <a:p>
              <a:pPr algn="ctr"/>
              <a:endParaRPr lang="en-US"/>
            </a:p>
          </p:txBody>
        </p:sp>
        <p:sp>
          <p:nvSpPr>
            <p:cNvPr id="9268" name="Freeform: Shape 9267">
              <a:extLst>
                <a:ext uri="{FF2B5EF4-FFF2-40B4-BE49-F238E27FC236}">
                  <a16:creationId xmlns:a16="http://schemas.microsoft.com/office/drawing/2014/main" id="{1EFCF6A6-0E44-1BF1-FCF4-21E29385BC0D}"/>
                </a:ext>
              </a:extLst>
            </p:cNvPr>
            <p:cNvSpPr/>
            <p:nvPr/>
          </p:nvSpPr>
          <p:spPr bwMode="auto">
            <a:xfrm>
              <a:off x="1989105" y="4182156"/>
              <a:ext cx="719015" cy="827506"/>
            </a:xfrm>
            <a:custGeom>
              <a:avLst/>
              <a:gdLst>
                <a:gd name="connsiteX0" fmla="*/ 0 w 719015"/>
                <a:gd name="connsiteY0" fmla="*/ 0 h 1316893"/>
                <a:gd name="connsiteX1" fmla="*/ 719015 w 719015"/>
                <a:gd name="connsiteY1" fmla="*/ 0 h 1316893"/>
                <a:gd name="connsiteX2" fmla="*/ 719015 w 719015"/>
                <a:gd name="connsiteY2" fmla="*/ 1316893 h 1316893"/>
              </a:gdLst>
              <a:ahLst/>
              <a:cxnLst>
                <a:cxn ang="0">
                  <a:pos x="connsiteX0" y="connsiteY0"/>
                </a:cxn>
                <a:cxn ang="0">
                  <a:pos x="connsiteX1" y="connsiteY1"/>
                </a:cxn>
                <a:cxn ang="0">
                  <a:pos x="connsiteX2" y="connsiteY2"/>
                </a:cxn>
              </a:cxnLst>
              <a:rect l="l" t="t" r="r" b="b"/>
              <a:pathLst>
                <a:path w="719015" h="1316893">
                  <a:moveTo>
                    <a:pt x="0" y="0"/>
                  </a:moveTo>
                  <a:lnTo>
                    <a:pt x="719015" y="0"/>
                  </a:lnTo>
                  <a:lnTo>
                    <a:pt x="719015" y="1316893"/>
                  </a:lnTo>
                </a:path>
              </a:pathLst>
            </a:custGeom>
            <a:noFill/>
            <a:ln w="28575">
              <a:solidFill>
                <a:schemeClr val="tx2"/>
              </a:solidFill>
              <a:prstDash val="sysDash"/>
              <a:miter lim="800000"/>
              <a:headEnd/>
              <a:tailEnd/>
            </a:ln>
          </p:spPr>
          <p:txBody>
            <a:bodyPr rtlCol="0" anchor="ctr"/>
            <a:lstStyle/>
            <a:p>
              <a:pPr algn="ctr"/>
              <a:endParaRPr lang="en-US"/>
            </a:p>
          </p:txBody>
        </p:sp>
      </p:gr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CHRYSALIS Expanded </a:t>
            </a:r>
            <a:r>
              <a:rPr lang="en-US" i="1" dirty="0"/>
              <a:t>MET</a:t>
            </a:r>
            <a:r>
              <a:rPr lang="en-US" dirty="0"/>
              <a:t>ex14 Cohort: Survival</a:t>
            </a:r>
            <a:endParaRPr lang="en-US" altLang="en-US" dirty="0"/>
          </a:p>
        </p:txBody>
      </p:sp>
      <p:sp>
        <p:nvSpPr>
          <p:cNvPr id="2" name="Text Box 11">
            <a:extLst>
              <a:ext uri="{FF2B5EF4-FFF2-40B4-BE49-F238E27FC236}">
                <a16:creationId xmlns:a16="http://schemas.microsoft.com/office/drawing/2014/main" id="{7C3F9224-7CA7-A4A1-AB2D-C89E918D28D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Leighl. WCLC 2023. Abstr OA21.04. Reproduced with permission.</a:t>
            </a:r>
          </a:p>
        </p:txBody>
      </p:sp>
      <p:sp>
        <p:nvSpPr>
          <p:cNvPr id="3" name="TextBox 2">
            <a:extLst>
              <a:ext uri="{FF2B5EF4-FFF2-40B4-BE49-F238E27FC236}">
                <a16:creationId xmlns:a16="http://schemas.microsoft.com/office/drawing/2014/main" id="{B6E65830-E202-AE25-11C9-232C4B33E02C}"/>
              </a:ext>
            </a:extLst>
          </p:cNvPr>
          <p:cNvSpPr txBox="1"/>
          <p:nvPr/>
        </p:nvSpPr>
        <p:spPr bwMode="auto">
          <a:xfrm>
            <a:off x="8452806" y="2656373"/>
            <a:ext cx="10166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12-mo OS</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66%</a:t>
            </a:r>
          </a:p>
        </p:txBody>
      </p:sp>
      <p:sp>
        <p:nvSpPr>
          <p:cNvPr id="5" name="TextBox 4">
            <a:extLst>
              <a:ext uri="{FF2B5EF4-FFF2-40B4-BE49-F238E27FC236}">
                <a16:creationId xmlns:a16="http://schemas.microsoft.com/office/drawing/2014/main" id="{D2CEDEEE-3B3B-2001-96C3-26A2D1A46106}"/>
              </a:ext>
            </a:extLst>
          </p:cNvPr>
          <p:cNvSpPr txBox="1"/>
          <p:nvPr/>
        </p:nvSpPr>
        <p:spPr bwMode="auto">
          <a:xfrm>
            <a:off x="7785626" y="2156066"/>
            <a:ext cx="91242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6-mo OS</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89%</a:t>
            </a:r>
          </a:p>
        </p:txBody>
      </p:sp>
      <p:sp>
        <p:nvSpPr>
          <p:cNvPr id="6" name="TextBox 5">
            <a:extLst>
              <a:ext uri="{FF2B5EF4-FFF2-40B4-BE49-F238E27FC236}">
                <a16:creationId xmlns:a16="http://schemas.microsoft.com/office/drawing/2014/main" id="{2065A4B2-EC2E-2CDE-94FA-BB45BD9665B7}"/>
              </a:ext>
            </a:extLst>
          </p:cNvPr>
          <p:cNvSpPr txBox="1"/>
          <p:nvPr/>
        </p:nvSpPr>
        <p:spPr bwMode="auto">
          <a:xfrm>
            <a:off x="2652410" y="3691510"/>
            <a:ext cx="10780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12-mo PFS</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30%</a:t>
            </a:r>
          </a:p>
        </p:txBody>
      </p:sp>
      <p:sp>
        <p:nvSpPr>
          <p:cNvPr id="7" name="TextBox 6">
            <a:extLst>
              <a:ext uri="{FF2B5EF4-FFF2-40B4-BE49-F238E27FC236}">
                <a16:creationId xmlns:a16="http://schemas.microsoft.com/office/drawing/2014/main" id="{E07EC3F0-88DC-6744-6131-28328A5BDF37}"/>
              </a:ext>
            </a:extLst>
          </p:cNvPr>
          <p:cNvSpPr txBox="1"/>
          <p:nvPr/>
        </p:nvSpPr>
        <p:spPr bwMode="auto">
          <a:xfrm>
            <a:off x="1872383" y="3255881"/>
            <a:ext cx="9738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6-mo PFS</a:t>
            </a:r>
          </a:p>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44%</a:t>
            </a:r>
          </a:p>
        </p:txBody>
      </p:sp>
      <p:sp>
        <p:nvSpPr>
          <p:cNvPr id="8" name="TextBox 7">
            <a:extLst>
              <a:ext uri="{FF2B5EF4-FFF2-40B4-BE49-F238E27FC236}">
                <a16:creationId xmlns:a16="http://schemas.microsoft.com/office/drawing/2014/main" id="{6D839322-DE3F-5B2F-6212-1B6440B566FC}"/>
              </a:ext>
            </a:extLst>
          </p:cNvPr>
          <p:cNvSpPr txBox="1"/>
          <p:nvPr/>
        </p:nvSpPr>
        <p:spPr bwMode="auto">
          <a:xfrm>
            <a:off x="3158377" y="5285619"/>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0" name="TextBox 9">
            <a:extLst>
              <a:ext uri="{FF2B5EF4-FFF2-40B4-BE49-F238E27FC236}">
                <a16:creationId xmlns:a16="http://schemas.microsoft.com/office/drawing/2014/main" id="{9A7964FC-74C0-E004-6C66-C41720AF9FF7}"/>
              </a:ext>
            </a:extLst>
          </p:cNvPr>
          <p:cNvSpPr txBox="1"/>
          <p:nvPr/>
        </p:nvSpPr>
        <p:spPr bwMode="auto">
          <a:xfrm rot="16200000">
            <a:off x="211507" y="3279694"/>
            <a:ext cx="885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12" name="TextBox 11">
            <a:extLst>
              <a:ext uri="{FF2B5EF4-FFF2-40B4-BE49-F238E27FC236}">
                <a16:creationId xmlns:a16="http://schemas.microsoft.com/office/drawing/2014/main" id="{71E395DB-1452-D6AD-5230-A3F9EB3B87EC}"/>
              </a:ext>
            </a:extLst>
          </p:cNvPr>
          <p:cNvSpPr txBox="1"/>
          <p:nvPr/>
        </p:nvSpPr>
        <p:spPr bwMode="auto">
          <a:xfrm rot="16200000">
            <a:off x="6118621" y="3288666"/>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OS (%)</a:t>
            </a:r>
          </a:p>
        </p:txBody>
      </p:sp>
      <p:sp>
        <p:nvSpPr>
          <p:cNvPr id="13" name="TextBox 12">
            <a:extLst>
              <a:ext uri="{FF2B5EF4-FFF2-40B4-BE49-F238E27FC236}">
                <a16:creationId xmlns:a16="http://schemas.microsoft.com/office/drawing/2014/main" id="{27F8E2CD-3EAE-76E7-A739-CEF80F847B1F}"/>
              </a:ext>
            </a:extLst>
          </p:cNvPr>
          <p:cNvSpPr txBox="1"/>
          <p:nvPr/>
        </p:nvSpPr>
        <p:spPr bwMode="auto">
          <a:xfrm>
            <a:off x="2659592" y="1464550"/>
            <a:ext cx="14460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PFS (N = 97)</a:t>
            </a:r>
          </a:p>
        </p:txBody>
      </p:sp>
      <p:sp>
        <p:nvSpPr>
          <p:cNvPr id="14" name="TextBox 13">
            <a:extLst>
              <a:ext uri="{FF2B5EF4-FFF2-40B4-BE49-F238E27FC236}">
                <a16:creationId xmlns:a16="http://schemas.microsoft.com/office/drawing/2014/main" id="{4754EBE1-F80B-A16E-F72A-0371159DAE0F}"/>
              </a:ext>
            </a:extLst>
          </p:cNvPr>
          <p:cNvSpPr txBox="1"/>
          <p:nvPr/>
        </p:nvSpPr>
        <p:spPr bwMode="auto">
          <a:xfrm>
            <a:off x="8618026" y="1464550"/>
            <a:ext cx="13692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OS (N = 97)</a:t>
            </a:r>
          </a:p>
        </p:txBody>
      </p:sp>
      <p:sp>
        <p:nvSpPr>
          <p:cNvPr id="15" name="TextBox 14">
            <a:extLst>
              <a:ext uri="{FF2B5EF4-FFF2-40B4-BE49-F238E27FC236}">
                <a16:creationId xmlns:a16="http://schemas.microsoft.com/office/drawing/2014/main" id="{751D066C-C59A-0AF8-7AF4-3C0EF677F191}"/>
              </a:ext>
            </a:extLst>
          </p:cNvPr>
          <p:cNvSpPr txBox="1"/>
          <p:nvPr/>
        </p:nvSpPr>
        <p:spPr bwMode="auto">
          <a:xfrm>
            <a:off x="3711546" y="1970650"/>
            <a:ext cx="136627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Median PFS,</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Mo (95% CI)</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5.4 (4.3-7.0)</a:t>
            </a:r>
          </a:p>
        </p:txBody>
      </p:sp>
      <p:sp>
        <p:nvSpPr>
          <p:cNvPr id="16" name="TextBox 15">
            <a:extLst>
              <a:ext uri="{FF2B5EF4-FFF2-40B4-BE49-F238E27FC236}">
                <a16:creationId xmlns:a16="http://schemas.microsoft.com/office/drawing/2014/main" id="{1C1170BD-1625-562F-1E6E-0CA15A1B5B5A}"/>
              </a:ext>
            </a:extLst>
          </p:cNvPr>
          <p:cNvSpPr txBox="1"/>
          <p:nvPr/>
        </p:nvSpPr>
        <p:spPr bwMode="auto">
          <a:xfrm>
            <a:off x="9624231" y="1987770"/>
            <a:ext cx="167545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Median OS,</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Mo (95% CI)</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15.8 (13.1-21.8)</a:t>
            </a:r>
          </a:p>
        </p:txBody>
      </p:sp>
      <p:sp>
        <p:nvSpPr>
          <p:cNvPr id="17" name="TextBox 16">
            <a:extLst>
              <a:ext uri="{FF2B5EF4-FFF2-40B4-BE49-F238E27FC236}">
                <a16:creationId xmlns:a16="http://schemas.microsoft.com/office/drawing/2014/main" id="{31A78CC9-76C3-E762-A5EA-4D95F34ADF69}"/>
              </a:ext>
            </a:extLst>
          </p:cNvPr>
          <p:cNvSpPr txBox="1"/>
          <p:nvPr/>
        </p:nvSpPr>
        <p:spPr bwMode="auto">
          <a:xfrm>
            <a:off x="296746" y="5425984"/>
            <a:ext cx="8610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a:t>
            </a:r>
          </a:p>
          <a:p>
            <a:pPr algn="l">
              <a:lnSpc>
                <a:spcPct val="100000"/>
              </a:lnSpc>
              <a:spcBef>
                <a:spcPts val="0"/>
              </a:spcBef>
              <a:spcAft>
                <a:spcPct val="0"/>
              </a:spcAft>
              <a:buClrTx/>
              <a:buFontTx/>
              <a:buNone/>
            </a:pPr>
            <a:r>
              <a:rPr lang="en-US" sz="1400" dirty="0">
                <a:solidFill>
                  <a:schemeClr val="bg1"/>
                </a:solidFill>
                <a:latin typeface="Calibri" panose="020F0502020204030204" pitchFamily="34" charset="0"/>
              </a:rPr>
              <a:t>at Risk, n</a:t>
            </a:r>
          </a:p>
        </p:txBody>
      </p:sp>
      <p:sp>
        <p:nvSpPr>
          <p:cNvPr id="11" name="Freeform: Shape 10">
            <a:extLst>
              <a:ext uri="{FF2B5EF4-FFF2-40B4-BE49-F238E27FC236}">
                <a16:creationId xmlns:a16="http://schemas.microsoft.com/office/drawing/2014/main" id="{BE7BDFBC-95ED-C841-F277-F4C059705BA7}"/>
              </a:ext>
            </a:extLst>
          </p:cNvPr>
          <p:cNvSpPr/>
          <p:nvPr/>
        </p:nvSpPr>
        <p:spPr bwMode="auto">
          <a:xfrm>
            <a:off x="1256340" y="2216871"/>
            <a:ext cx="4399392" cy="2800946"/>
          </a:xfrm>
          <a:custGeom>
            <a:avLst/>
            <a:gdLst>
              <a:gd name="connsiteX0" fmla="*/ 0 w 6731213"/>
              <a:gd name="connsiteY0" fmla="*/ 0 h 3073613"/>
              <a:gd name="connsiteX1" fmla="*/ 0 w 6731213"/>
              <a:gd name="connsiteY1" fmla="*/ 3073613 h 3073613"/>
              <a:gd name="connsiteX2" fmla="*/ 6731213 w 6731213"/>
              <a:gd name="connsiteY2" fmla="*/ 3073613 h 3073613"/>
            </a:gdLst>
            <a:ahLst/>
            <a:cxnLst>
              <a:cxn ang="0">
                <a:pos x="connsiteX0" y="connsiteY0"/>
              </a:cxn>
              <a:cxn ang="0">
                <a:pos x="connsiteX1" y="connsiteY1"/>
              </a:cxn>
              <a:cxn ang="0">
                <a:pos x="connsiteX2" y="connsiteY2"/>
              </a:cxn>
            </a:cxnLst>
            <a:rect l="l" t="t" r="r" b="b"/>
            <a:pathLst>
              <a:path w="6731213" h="3073613">
                <a:moveTo>
                  <a:pt x="0" y="0"/>
                </a:moveTo>
                <a:lnTo>
                  <a:pt x="0" y="3073613"/>
                </a:lnTo>
                <a:lnTo>
                  <a:pt x="6731213" y="3073613"/>
                </a:lnTo>
              </a:path>
            </a:pathLst>
          </a:custGeom>
          <a:noFill/>
          <a:ln w="28575">
            <a:solidFill>
              <a:schemeClr val="bg1"/>
            </a:solidFill>
            <a:miter lim="800000"/>
            <a:headEnd/>
            <a:tailEnd/>
          </a:ln>
        </p:spPr>
        <p:txBody>
          <a:bodyPr rtlCol="0" anchor="ctr"/>
          <a:lstStyle/>
          <a:p>
            <a:pPr algn="ctr"/>
            <a:endParaRPr lang="en-US"/>
          </a:p>
        </p:txBody>
      </p:sp>
      <p:grpSp>
        <p:nvGrpSpPr>
          <p:cNvPr id="20" name="Group 19">
            <a:extLst>
              <a:ext uri="{FF2B5EF4-FFF2-40B4-BE49-F238E27FC236}">
                <a16:creationId xmlns:a16="http://schemas.microsoft.com/office/drawing/2014/main" id="{7D80F0A5-526E-EFD5-468B-FD6BC9073682}"/>
              </a:ext>
            </a:extLst>
          </p:cNvPr>
          <p:cNvGrpSpPr/>
          <p:nvPr/>
        </p:nvGrpSpPr>
        <p:grpSpPr>
          <a:xfrm>
            <a:off x="1187986" y="2237338"/>
            <a:ext cx="65687" cy="2780306"/>
            <a:chOff x="2067128" y="1911260"/>
            <a:chExt cx="72957" cy="1297830"/>
          </a:xfrm>
        </p:grpSpPr>
        <p:cxnSp>
          <p:nvCxnSpPr>
            <p:cNvPr id="21" name="Straight Connector 20">
              <a:extLst>
                <a:ext uri="{FF2B5EF4-FFF2-40B4-BE49-F238E27FC236}">
                  <a16:creationId xmlns:a16="http://schemas.microsoft.com/office/drawing/2014/main" id="{B75C4D16-EFC9-2C89-3D47-BD0C28D9D9D7}"/>
                </a:ext>
              </a:extLst>
            </p:cNvPr>
            <p:cNvCxnSpPr>
              <a:cxnSpLocks/>
            </p:cNvCxnSpPr>
            <p:nvPr/>
          </p:nvCxnSpPr>
          <p:spPr bwMode="auto">
            <a:xfrm>
              <a:off x="2067128" y="1911260"/>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6855761-54C3-A99B-640B-797E1972768C}"/>
                </a:ext>
              </a:extLst>
            </p:cNvPr>
            <p:cNvCxnSpPr>
              <a:cxnSpLocks/>
            </p:cNvCxnSpPr>
            <p:nvPr/>
          </p:nvCxnSpPr>
          <p:spPr bwMode="auto">
            <a:xfrm>
              <a:off x="2067128" y="2170826"/>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10CC886-42E9-112B-97E9-107C4BAFED40}"/>
                </a:ext>
              </a:extLst>
            </p:cNvPr>
            <p:cNvCxnSpPr>
              <a:cxnSpLocks/>
            </p:cNvCxnSpPr>
            <p:nvPr/>
          </p:nvCxnSpPr>
          <p:spPr bwMode="auto">
            <a:xfrm>
              <a:off x="2067128" y="2430392"/>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6D978A6-88DF-F4ED-20EA-3631BD388B95}"/>
                </a:ext>
              </a:extLst>
            </p:cNvPr>
            <p:cNvCxnSpPr>
              <a:cxnSpLocks/>
            </p:cNvCxnSpPr>
            <p:nvPr/>
          </p:nvCxnSpPr>
          <p:spPr bwMode="auto">
            <a:xfrm>
              <a:off x="2067128" y="2689958"/>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99D9671-E41F-FF9A-124F-E8F14D213C7F}"/>
                </a:ext>
              </a:extLst>
            </p:cNvPr>
            <p:cNvCxnSpPr>
              <a:cxnSpLocks/>
            </p:cNvCxnSpPr>
            <p:nvPr/>
          </p:nvCxnSpPr>
          <p:spPr bwMode="auto">
            <a:xfrm>
              <a:off x="2067128" y="2949524"/>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2F75EA6-7E2C-3A9B-A7E9-E366D5DE8DEB}"/>
                </a:ext>
              </a:extLst>
            </p:cNvPr>
            <p:cNvCxnSpPr>
              <a:cxnSpLocks/>
            </p:cNvCxnSpPr>
            <p:nvPr/>
          </p:nvCxnSpPr>
          <p:spPr bwMode="auto">
            <a:xfrm>
              <a:off x="2067128" y="3209090"/>
              <a:ext cx="72957" cy="0"/>
            </a:xfrm>
            <a:prstGeom prst="line">
              <a:avLst/>
            </a:prstGeom>
            <a:noFill/>
            <a:ln w="28575" cap="flat" cmpd="sng" algn="ctr">
              <a:solidFill>
                <a:schemeClr val="bg1"/>
              </a:solidFill>
              <a:prstDash val="solid"/>
              <a:round/>
              <a:headEnd type="none" w="med" len="med"/>
              <a:tailEnd type="none" w="med" len="med"/>
            </a:ln>
            <a:effectLst/>
          </p:spPr>
        </p:cxnSp>
      </p:grpSp>
      <p:sp>
        <p:nvSpPr>
          <p:cNvPr id="32" name="TextBox 31">
            <a:extLst>
              <a:ext uri="{FF2B5EF4-FFF2-40B4-BE49-F238E27FC236}">
                <a16:creationId xmlns:a16="http://schemas.microsoft.com/office/drawing/2014/main" id="{6F6E788D-3F88-56F3-10BE-59D3519C9764}"/>
              </a:ext>
            </a:extLst>
          </p:cNvPr>
          <p:cNvSpPr txBox="1"/>
          <p:nvPr/>
        </p:nvSpPr>
        <p:spPr bwMode="auto">
          <a:xfrm>
            <a:off x="717949" y="205477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3" name="TextBox 32">
            <a:extLst>
              <a:ext uri="{FF2B5EF4-FFF2-40B4-BE49-F238E27FC236}">
                <a16:creationId xmlns:a16="http://schemas.microsoft.com/office/drawing/2014/main" id="{8A402EB5-8352-B69C-5CF0-36967FE041CE}"/>
              </a:ext>
            </a:extLst>
          </p:cNvPr>
          <p:cNvSpPr txBox="1"/>
          <p:nvPr/>
        </p:nvSpPr>
        <p:spPr bwMode="auto">
          <a:xfrm>
            <a:off x="834969" y="259601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4" name="TextBox 33">
            <a:extLst>
              <a:ext uri="{FF2B5EF4-FFF2-40B4-BE49-F238E27FC236}">
                <a16:creationId xmlns:a16="http://schemas.microsoft.com/office/drawing/2014/main" id="{7518E74E-E78A-68D8-7442-F9EB1BFB1CAE}"/>
              </a:ext>
            </a:extLst>
          </p:cNvPr>
          <p:cNvSpPr txBox="1"/>
          <p:nvPr/>
        </p:nvSpPr>
        <p:spPr bwMode="auto">
          <a:xfrm>
            <a:off x="834969" y="315425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5" name="TextBox 34">
            <a:extLst>
              <a:ext uri="{FF2B5EF4-FFF2-40B4-BE49-F238E27FC236}">
                <a16:creationId xmlns:a16="http://schemas.microsoft.com/office/drawing/2014/main" id="{D7E00BE5-EB07-261B-FB63-73F541BC9FB9}"/>
              </a:ext>
            </a:extLst>
          </p:cNvPr>
          <p:cNvSpPr txBox="1"/>
          <p:nvPr/>
        </p:nvSpPr>
        <p:spPr bwMode="auto">
          <a:xfrm>
            <a:off x="834969" y="37103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6" name="TextBox 35">
            <a:extLst>
              <a:ext uri="{FF2B5EF4-FFF2-40B4-BE49-F238E27FC236}">
                <a16:creationId xmlns:a16="http://schemas.microsoft.com/office/drawing/2014/main" id="{D8E7BAFE-3E86-A693-4BE6-ED1EE05BDCEA}"/>
              </a:ext>
            </a:extLst>
          </p:cNvPr>
          <p:cNvSpPr txBox="1"/>
          <p:nvPr/>
        </p:nvSpPr>
        <p:spPr bwMode="auto">
          <a:xfrm>
            <a:off x="834969" y="42679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7" name="TextBox 36">
            <a:extLst>
              <a:ext uri="{FF2B5EF4-FFF2-40B4-BE49-F238E27FC236}">
                <a16:creationId xmlns:a16="http://schemas.microsoft.com/office/drawing/2014/main" id="{2D39B9E9-FCCD-7AA7-6E69-E155C8A516EA}"/>
              </a:ext>
            </a:extLst>
          </p:cNvPr>
          <p:cNvSpPr txBox="1"/>
          <p:nvPr/>
        </p:nvSpPr>
        <p:spPr bwMode="auto">
          <a:xfrm>
            <a:off x="951988" y="482320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61" name="Group 60">
            <a:extLst>
              <a:ext uri="{FF2B5EF4-FFF2-40B4-BE49-F238E27FC236}">
                <a16:creationId xmlns:a16="http://schemas.microsoft.com/office/drawing/2014/main" id="{E27448C1-810F-66B3-C6B8-63FA54A07492}"/>
              </a:ext>
            </a:extLst>
          </p:cNvPr>
          <p:cNvGrpSpPr/>
          <p:nvPr/>
        </p:nvGrpSpPr>
        <p:grpSpPr>
          <a:xfrm>
            <a:off x="1253672" y="5007869"/>
            <a:ext cx="4395544" cy="82734"/>
            <a:chOff x="1253672" y="5007869"/>
            <a:chExt cx="4395544" cy="82734"/>
          </a:xfrm>
        </p:grpSpPr>
        <p:grpSp>
          <p:nvGrpSpPr>
            <p:cNvPr id="45" name="Group 44">
              <a:extLst>
                <a:ext uri="{FF2B5EF4-FFF2-40B4-BE49-F238E27FC236}">
                  <a16:creationId xmlns:a16="http://schemas.microsoft.com/office/drawing/2014/main" id="{4888ED95-ECF4-C18B-72C5-E4C87256163D}"/>
                </a:ext>
              </a:extLst>
            </p:cNvPr>
            <p:cNvGrpSpPr/>
            <p:nvPr/>
          </p:nvGrpSpPr>
          <p:grpSpPr>
            <a:xfrm rot="5400000">
              <a:off x="3048540" y="3222517"/>
              <a:ext cx="73218" cy="3662953"/>
              <a:chOff x="2067128" y="1911260"/>
              <a:chExt cx="72957" cy="2595664"/>
            </a:xfrm>
          </p:grpSpPr>
          <p:cxnSp>
            <p:nvCxnSpPr>
              <p:cNvPr id="46" name="Straight Connector 45">
                <a:extLst>
                  <a:ext uri="{FF2B5EF4-FFF2-40B4-BE49-F238E27FC236}">
                    <a16:creationId xmlns:a16="http://schemas.microsoft.com/office/drawing/2014/main" id="{14837F0D-7DA9-3F32-5F83-6C7D6C6E01D8}"/>
                  </a:ext>
                </a:extLst>
              </p:cNvPr>
              <p:cNvCxnSpPr>
                <a:cxnSpLocks/>
              </p:cNvCxnSpPr>
              <p:nvPr/>
            </p:nvCxnSpPr>
            <p:spPr bwMode="auto">
              <a:xfrm>
                <a:off x="2067128" y="1911260"/>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F63D2106-D464-8DFA-2FFD-51C637D5BF56}"/>
                  </a:ext>
                </a:extLst>
              </p:cNvPr>
              <p:cNvCxnSpPr>
                <a:cxnSpLocks/>
              </p:cNvCxnSpPr>
              <p:nvPr/>
            </p:nvCxnSpPr>
            <p:spPr bwMode="auto">
              <a:xfrm>
                <a:off x="2067128" y="2170826"/>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3F476CA-28CB-8034-C417-F6C543691DC3}"/>
                  </a:ext>
                </a:extLst>
              </p:cNvPr>
              <p:cNvCxnSpPr>
                <a:cxnSpLocks/>
              </p:cNvCxnSpPr>
              <p:nvPr/>
            </p:nvCxnSpPr>
            <p:spPr bwMode="auto">
              <a:xfrm>
                <a:off x="2067128" y="2430392"/>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131B57D9-4C92-0EF9-3B7C-887D67A21C9C}"/>
                  </a:ext>
                </a:extLst>
              </p:cNvPr>
              <p:cNvCxnSpPr>
                <a:cxnSpLocks/>
              </p:cNvCxnSpPr>
              <p:nvPr/>
            </p:nvCxnSpPr>
            <p:spPr bwMode="auto">
              <a:xfrm>
                <a:off x="2067128" y="2689958"/>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6B559FB-0925-7FD6-ECBD-E7302A15CDAD}"/>
                  </a:ext>
                </a:extLst>
              </p:cNvPr>
              <p:cNvCxnSpPr>
                <a:cxnSpLocks/>
              </p:cNvCxnSpPr>
              <p:nvPr/>
            </p:nvCxnSpPr>
            <p:spPr bwMode="auto">
              <a:xfrm>
                <a:off x="2067128" y="2949524"/>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8A3FE5A-6FD1-6F21-2DAF-6D3097F68B02}"/>
                  </a:ext>
                </a:extLst>
              </p:cNvPr>
              <p:cNvCxnSpPr>
                <a:cxnSpLocks/>
              </p:cNvCxnSpPr>
              <p:nvPr/>
            </p:nvCxnSpPr>
            <p:spPr bwMode="auto">
              <a:xfrm>
                <a:off x="2067128" y="3209090"/>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88477A2-E1A1-A55F-BBCF-AE61EA1D134A}"/>
                  </a:ext>
                </a:extLst>
              </p:cNvPr>
              <p:cNvCxnSpPr>
                <a:cxnSpLocks/>
              </p:cNvCxnSpPr>
              <p:nvPr/>
            </p:nvCxnSpPr>
            <p:spPr bwMode="auto">
              <a:xfrm>
                <a:off x="2067128" y="3468656"/>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02CCA1E-4EC8-BA2B-838A-1F2875CD06FD}"/>
                  </a:ext>
                </a:extLst>
              </p:cNvPr>
              <p:cNvCxnSpPr>
                <a:cxnSpLocks/>
              </p:cNvCxnSpPr>
              <p:nvPr/>
            </p:nvCxnSpPr>
            <p:spPr bwMode="auto">
              <a:xfrm>
                <a:off x="2067128" y="3728222"/>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CFA55847-2090-1324-7641-ACD495168D41}"/>
                  </a:ext>
                </a:extLst>
              </p:cNvPr>
              <p:cNvCxnSpPr>
                <a:cxnSpLocks/>
              </p:cNvCxnSpPr>
              <p:nvPr/>
            </p:nvCxnSpPr>
            <p:spPr bwMode="auto">
              <a:xfrm>
                <a:off x="2067128" y="3987788"/>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443C96F-28AE-B4D2-9534-3C3A0D0C0932}"/>
                  </a:ext>
                </a:extLst>
              </p:cNvPr>
              <p:cNvCxnSpPr>
                <a:cxnSpLocks/>
              </p:cNvCxnSpPr>
              <p:nvPr/>
            </p:nvCxnSpPr>
            <p:spPr bwMode="auto">
              <a:xfrm>
                <a:off x="2067128" y="4247354"/>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F8AF1759-EAD8-7EBE-2BD2-ADEA565455F5}"/>
                  </a:ext>
                </a:extLst>
              </p:cNvPr>
              <p:cNvCxnSpPr>
                <a:cxnSpLocks/>
              </p:cNvCxnSpPr>
              <p:nvPr/>
            </p:nvCxnSpPr>
            <p:spPr bwMode="auto">
              <a:xfrm>
                <a:off x="2067128" y="4506924"/>
                <a:ext cx="729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3B4C5E43-55CA-80E2-8EDF-7E1D84EE37F0}"/>
                </a:ext>
              </a:extLst>
            </p:cNvPr>
            <p:cNvGrpSpPr/>
            <p:nvPr/>
          </p:nvGrpSpPr>
          <p:grpSpPr>
            <a:xfrm>
              <a:off x="5282921" y="5007869"/>
              <a:ext cx="366295" cy="73218"/>
              <a:chOff x="4702731" y="5169785"/>
              <a:chExt cx="366295" cy="73218"/>
            </a:xfrm>
          </p:grpSpPr>
          <p:cxnSp>
            <p:nvCxnSpPr>
              <p:cNvPr id="58" name="Straight Connector 57">
                <a:extLst>
                  <a:ext uri="{FF2B5EF4-FFF2-40B4-BE49-F238E27FC236}">
                    <a16:creationId xmlns:a16="http://schemas.microsoft.com/office/drawing/2014/main" id="{B0113621-866E-67E3-B18A-6C82249DFA0A}"/>
                  </a:ext>
                </a:extLst>
              </p:cNvPr>
              <p:cNvCxnSpPr>
                <a:cxnSpLocks/>
              </p:cNvCxnSpPr>
              <p:nvPr/>
            </p:nvCxnSpPr>
            <p:spPr bwMode="auto">
              <a:xfrm rot="5400000">
                <a:off x="5032417" y="5206394"/>
                <a:ext cx="7321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689879E-63C3-ECFD-E184-4BA7C9EAAD2C}"/>
                  </a:ext>
                </a:extLst>
              </p:cNvPr>
              <p:cNvCxnSpPr>
                <a:cxnSpLocks/>
              </p:cNvCxnSpPr>
              <p:nvPr/>
            </p:nvCxnSpPr>
            <p:spPr bwMode="auto">
              <a:xfrm rot="5400000">
                <a:off x="4666122" y="5206394"/>
                <a:ext cx="73218" cy="0"/>
              </a:xfrm>
              <a:prstGeom prst="line">
                <a:avLst/>
              </a:prstGeom>
              <a:noFill/>
              <a:ln w="28575" cap="flat" cmpd="sng" algn="ctr">
                <a:solidFill>
                  <a:schemeClr val="bg1"/>
                </a:solidFill>
                <a:prstDash val="solid"/>
                <a:round/>
                <a:headEnd type="none" w="med" len="med"/>
                <a:tailEnd type="none" w="med" len="med"/>
              </a:ln>
              <a:effectLst/>
            </p:spPr>
          </p:cxnSp>
        </p:grpSp>
      </p:grpSp>
      <p:sp>
        <p:nvSpPr>
          <p:cNvPr id="62" name="TextBox 61">
            <a:extLst>
              <a:ext uri="{FF2B5EF4-FFF2-40B4-BE49-F238E27FC236}">
                <a16:creationId xmlns:a16="http://schemas.microsoft.com/office/drawing/2014/main" id="{A6768AB9-F228-8B90-A62A-24C4EA80D1C2}"/>
              </a:ext>
            </a:extLst>
          </p:cNvPr>
          <p:cNvSpPr txBox="1"/>
          <p:nvPr/>
        </p:nvSpPr>
        <p:spPr bwMode="auto">
          <a:xfrm>
            <a:off x="1102482" y="502419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3" name="TextBox 62">
            <a:extLst>
              <a:ext uri="{FF2B5EF4-FFF2-40B4-BE49-F238E27FC236}">
                <a16:creationId xmlns:a16="http://schemas.microsoft.com/office/drawing/2014/main" id="{8559C36B-84BC-860F-6B57-60D9BCF161E2}"/>
              </a:ext>
            </a:extLst>
          </p:cNvPr>
          <p:cNvSpPr txBox="1"/>
          <p:nvPr/>
        </p:nvSpPr>
        <p:spPr bwMode="auto">
          <a:xfrm>
            <a:off x="1476123" y="501712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9216" name="TextBox 9215">
            <a:extLst>
              <a:ext uri="{FF2B5EF4-FFF2-40B4-BE49-F238E27FC236}">
                <a16:creationId xmlns:a16="http://schemas.microsoft.com/office/drawing/2014/main" id="{DBC66FD1-F7A1-AA48-46B3-1F64A95E4754}"/>
              </a:ext>
            </a:extLst>
          </p:cNvPr>
          <p:cNvSpPr txBox="1"/>
          <p:nvPr/>
        </p:nvSpPr>
        <p:spPr bwMode="auto">
          <a:xfrm>
            <a:off x="1828073" y="502419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9217" name="TextBox 9216">
            <a:extLst>
              <a:ext uri="{FF2B5EF4-FFF2-40B4-BE49-F238E27FC236}">
                <a16:creationId xmlns:a16="http://schemas.microsoft.com/office/drawing/2014/main" id="{4032221A-18CC-3DF5-32B4-9C5A6C0170E3}"/>
              </a:ext>
            </a:extLst>
          </p:cNvPr>
          <p:cNvSpPr txBox="1"/>
          <p:nvPr/>
        </p:nvSpPr>
        <p:spPr bwMode="auto">
          <a:xfrm>
            <a:off x="2201714" y="501712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9219" name="TextBox 9218">
            <a:extLst>
              <a:ext uri="{FF2B5EF4-FFF2-40B4-BE49-F238E27FC236}">
                <a16:creationId xmlns:a16="http://schemas.microsoft.com/office/drawing/2014/main" id="{DEFC90D3-A97A-C6DB-1985-0DC0BBA5AFDD}"/>
              </a:ext>
            </a:extLst>
          </p:cNvPr>
          <p:cNvSpPr txBox="1"/>
          <p:nvPr/>
        </p:nvSpPr>
        <p:spPr bwMode="auto">
          <a:xfrm>
            <a:off x="2508784" y="50205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9220" name="TextBox 9219">
            <a:extLst>
              <a:ext uri="{FF2B5EF4-FFF2-40B4-BE49-F238E27FC236}">
                <a16:creationId xmlns:a16="http://schemas.microsoft.com/office/drawing/2014/main" id="{B9955753-D591-26D5-7D85-118C005A7B6B}"/>
              </a:ext>
            </a:extLst>
          </p:cNvPr>
          <p:cNvSpPr txBox="1"/>
          <p:nvPr/>
        </p:nvSpPr>
        <p:spPr bwMode="auto">
          <a:xfrm>
            <a:off x="2882425" y="50134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9221" name="TextBox 9220">
            <a:extLst>
              <a:ext uri="{FF2B5EF4-FFF2-40B4-BE49-F238E27FC236}">
                <a16:creationId xmlns:a16="http://schemas.microsoft.com/office/drawing/2014/main" id="{C45E06B5-EB67-586A-F6DE-35C5DE17B99C}"/>
              </a:ext>
            </a:extLst>
          </p:cNvPr>
          <p:cNvSpPr txBox="1"/>
          <p:nvPr/>
        </p:nvSpPr>
        <p:spPr bwMode="auto">
          <a:xfrm>
            <a:off x="3234375" y="50205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9222" name="TextBox 9221">
            <a:extLst>
              <a:ext uri="{FF2B5EF4-FFF2-40B4-BE49-F238E27FC236}">
                <a16:creationId xmlns:a16="http://schemas.microsoft.com/office/drawing/2014/main" id="{4B857C53-96B1-9636-00EE-C7AC9C846428}"/>
              </a:ext>
            </a:extLst>
          </p:cNvPr>
          <p:cNvSpPr txBox="1"/>
          <p:nvPr/>
        </p:nvSpPr>
        <p:spPr bwMode="auto">
          <a:xfrm>
            <a:off x="3608016" y="50134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9223" name="TextBox 9222">
            <a:extLst>
              <a:ext uri="{FF2B5EF4-FFF2-40B4-BE49-F238E27FC236}">
                <a16:creationId xmlns:a16="http://schemas.microsoft.com/office/drawing/2014/main" id="{E205F459-7944-ADEC-E590-0792BA146F58}"/>
              </a:ext>
            </a:extLst>
          </p:cNvPr>
          <p:cNvSpPr txBox="1"/>
          <p:nvPr/>
        </p:nvSpPr>
        <p:spPr bwMode="auto">
          <a:xfrm>
            <a:off x="3977694" y="501126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9224" name="TextBox 9223">
            <a:extLst>
              <a:ext uri="{FF2B5EF4-FFF2-40B4-BE49-F238E27FC236}">
                <a16:creationId xmlns:a16="http://schemas.microsoft.com/office/drawing/2014/main" id="{51A3C185-29A8-7102-F3C5-ED0B817514E1}"/>
              </a:ext>
            </a:extLst>
          </p:cNvPr>
          <p:cNvSpPr txBox="1"/>
          <p:nvPr/>
        </p:nvSpPr>
        <p:spPr bwMode="auto">
          <a:xfrm>
            <a:off x="4343273" y="501471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9225" name="TextBox 9224">
            <a:extLst>
              <a:ext uri="{FF2B5EF4-FFF2-40B4-BE49-F238E27FC236}">
                <a16:creationId xmlns:a16="http://schemas.microsoft.com/office/drawing/2014/main" id="{5A804E6B-6FF7-41D5-E089-1F72B6175E76}"/>
              </a:ext>
            </a:extLst>
          </p:cNvPr>
          <p:cNvSpPr txBox="1"/>
          <p:nvPr/>
        </p:nvSpPr>
        <p:spPr bwMode="auto">
          <a:xfrm>
            <a:off x="4716914" y="50076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9226" name="TextBox 9225">
            <a:extLst>
              <a:ext uri="{FF2B5EF4-FFF2-40B4-BE49-F238E27FC236}">
                <a16:creationId xmlns:a16="http://schemas.microsoft.com/office/drawing/2014/main" id="{B6A4BF39-5409-0C42-6814-5FD60E14AE20}"/>
              </a:ext>
            </a:extLst>
          </p:cNvPr>
          <p:cNvSpPr txBox="1"/>
          <p:nvPr/>
        </p:nvSpPr>
        <p:spPr bwMode="auto">
          <a:xfrm>
            <a:off x="5068864" y="501471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9227" name="TextBox 9226">
            <a:extLst>
              <a:ext uri="{FF2B5EF4-FFF2-40B4-BE49-F238E27FC236}">
                <a16:creationId xmlns:a16="http://schemas.microsoft.com/office/drawing/2014/main" id="{B7E084E5-D1FE-86A8-1650-8A472341CF8F}"/>
              </a:ext>
            </a:extLst>
          </p:cNvPr>
          <p:cNvSpPr txBox="1"/>
          <p:nvPr/>
        </p:nvSpPr>
        <p:spPr bwMode="auto">
          <a:xfrm>
            <a:off x="5442505" y="50076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9228" name="TextBox 9227">
            <a:extLst>
              <a:ext uri="{FF2B5EF4-FFF2-40B4-BE49-F238E27FC236}">
                <a16:creationId xmlns:a16="http://schemas.microsoft.com/office/drawing/2014/main" id="{83889522-88FC-4434-E49E-AD24D2BBE3DB}"/>
              </a:ext>
            </a:extLst>
          </p:cNvPr>
          <p:cNvSpPr txBox="1"/>
          <p:nvPr/>
        </p:nvSpPr>
        <p:spPr bwMode="auto">
          <a:xfrm>
            <a:off x="1053255" y="563736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97</a:t>
            </a:r>
          </a:p>
        </p:txBody>
      </p:sp>
      <p:sp>
        <p:nvSpPr>
          <p:cNvPr id="9229" name="TextBox 9228">
            <a:extLst>
              <a:ext uri="{FF2B5EF4-FFF2-40B4-BE49-F238E27FC236}">
                <a16:creationId xmlns:a16="http://schemas.microsoft.com/office/drawing/2014/main" id="{87636C8E-36BD-F716-C7D8-32D7F2C1FFFE}"/>
              </a:ext>
            </a:extLst>
          </p:cNvPr>
          <p:cNvSpPr txBox="1"/>
          <p:nvPr/>
        </p:nvSpPr>
        <p:spPr bwMode="auto">
          <a:xfrm>
            <a:off x="1426896" y="563029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69</a:t>
            </a:r>
          </a:p>
        </p:txBody>
      </p:sp>
      <p:sp>
        <p:nvSpPr>
          <p:cNvPr id="9230" name="TextBox 9229">
            <a:extLst>
              <a:ext uri="{FF2B5EF4-FFF2-40B4-BE49-F238E27FC236}">
                <a16:creationId xmlns:a16="http://schemas.microsoft.com/office/drawing/2014/main" id="{F4F46E88-2963-0B2B-D4D3-FEF927668E5C}"/>
              </a:ext>
            </a:extLst>
          </p:cNvPr>
          <p:cNvSpPr txBox="1"/>
          <p:nvPr/>
        </p:nvSpPr>
        <p:spPr bwMode="auto">
          <a:xfrm>
            <a:off x="1778846" y="563736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36</a:t>
            </a:r>
          </a:p>
        </p:txBody>
      </p:sp>
      <p:sp>
        <p:nvSpPr>
          <p:cNvPr id="9231" name="TextBox 9230">
            <a:extLst>
              <a:ext uri="{FF2B5EF4-FFF2-40B4-BE49-F238E27FC236}">
                <a16:creationId xmlns:a16="http://schemas.microsoft.com/office/drawing/2014/main" id="{FC55B004-F064-65BB-02CB-1EF95E674E36}"/>
              </a:ext>
            </a:extLst>
          </p:cNvPr>
          <p:cNvSpPr txBox="1"/>
          <p:nvPr/>
        </p:nvSpPr>
        <p:spPr bwMode="auto">
          <a:xfrm>
            <a:off x="2152487" y="563029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27</a:t>
            </a:r>
          </a:p>
        </p:txBody>
      </p:sp>
      <p:sp>
        <p:nvSpPr>
          <p:cNvPr id="9232" name="TextBox 9231">
            <a:extLst>
              <a:ext uri="{FF2B5EF4-FFF2-40B4-BE49-F238E27FC236}">
                <a16:creationId xmlns:a16="http://schemas.microsoft.com/office/drawing/2014/main" id="{A3223395-75A8-EFAB-76A5-612BB54E6A6F}"/>
              </a:ext>
            </a:extLst>
          </p:cNvPr>
          <p:cNvSpPr txBox="1"/>
          <p:nvPr/>
        </p:nvSpPr>
        <p:spPr bwMode="auto">
          <a:xfrm>
            <a:off x="2518067" y="56337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a:t>
            </a:r>
          </a:p>
        </p:txBody>
      </p:sp>
      <p:sp>
        <p:nvSpPr>
          <p:cNvPr id="9233" name="TextBox 9232">
            <a:extLst>
              <a:ext uri="{FF2B5EF4-FFF2-40B4-BE49-F238E27FC236}">
                <a16:creationId xmlns:a16="http://schemas.microsoft.com/office/drawing/2014/main" id="{719856B7-8E92-8C96-F9B9-E5EA1EEB7F1E}"/>
              </a:ext>
            </a:extLst>
          </p:cNvPr>
          <p:cNvSpPr txBox="1"/>
          <p:nvPr/>
        </p:nvSpPr>
        <p:spPr bwMode="auto">
          <a:xfrm>
            <a:off x="2900417" y="562667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a:t>
            </a:r>
          </a:p>
        </p:txBody>
      </p:sp>
      <p:sp>
        <p:nvSpPr>
          <p:cNvPr id="9234" name="TextBox 9233">
            <a:extLst>
              <a:ext uri="{FF2B5EF4-FFF2-40B4-BE49-F238E27FC236}">
                <a16:creationId xmlns:a16="http://schemas.microsoft.com/office/drawing/2014/main" id="{56ABB620-5EAD-9C4D-DE0C-B90EBE6D5680}"/>
              </a:ext>
            </a:extLst>
          </p:cNvPr>
          <p:cNvSpPr txBox="1"/>
          <p:nvPr/>
        </p:nvSpPr>
        <p:spPr bwMode="auto">
          <a:xfrm>
            <a:off x="3306760" y="563374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a:t>
            </a:r>
          </a:p>
        </p:txBody>
      </p:sp>
      <p:sp>
        <p:nvSpPr>
          <p:cNvPr id="9235" name="TextBox 9234">
            <a:extLst>
              <a:ext uri="{FF2B5EF4-FFF2-40B4-BE49-F238E27FC236}">
                <a16:creationId xmlns:a16="http://schemas.microsoft.com/office/drawing/2014/main" id="{E43D0BE9-0A81-9B49-1E97-1717934CF4AC}"/>
              </a:ext>
            </a:extLst>
          </p:cNvPr>
          <p:cNvSpPr txBox="1"/>
          <p:nvPr/>
        </p:nvSpPr>
        <p:spPr bwMode="auto">
          <a:xfrm>
            <a:off x="3662983" y="562667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p:txBody>
      </p:sp>
      <p:sp>
        <p:nvSpPr>
          <p:cNvPr id="9236" name="TextBox 9235">
            <a:extLst>
              <a:ext uri="{FF2B5EF4-FFF2-40B4-BE49-F238E27FC236}">
                <a16:creationId xmlns:a16="http://schemas.microsoft.com/office/drawing/2014/main" id="{CFCB32DA-6AE5-01BF-5B8F-988682110590}"/>
              </a:ext>
            </a:extLst>
          </p:cNvPr>
          <p:cNvSpPr txBox="1"/>
          <p:nvPr/>
        </p:nvSpPr>
        <p:spPr bwMode="auto">
          <a:xfrm>
            <a:off x="4041370" y="562444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p>
        </p:txBody>
      </p:sp>
      <p:sp>
        <p:nvSpPr>
          <p:cNvPr id="9237" name="TextBox 9236">
            <a:extLst>
              <a:ext uri="{FF2B5EF4-FFF2-40B4-BE49-F238E27FC236}">
                <a16:creationId xmlns:a16="http://schemas.microsoft.com/office/drawing/2014/main" id="{6E1EA560-4AC3-8D80-011A-3B8EF32108DB}"/>
              </a:ext>
            </a:extLst>
          </p:cNvPr>
          <p:cNvSpPr txBox="1"/>
          <p:nvPr/>
        </p:nvSpPr>
        <p:spPr bwMode="auto">
          <a:xfrm>
            <a:off x="4406949" y="562788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p:txBody>
      </p:sp>
      <p:sp>
        <p:nvSpPr>
          <p:cNvPr id="9238" name="TextBox 9237">
            <a:extLst>
              <a:ext uri="{FF2B5EF4-FFF2-40B4-BE49-F238E27FC236}">
                <a16:creationId xmlns:a16="http://schemas.microsoft.com/office/drawing/2014/main" id="{ED953565-9EC4-58FD-3E20-CF70F87D855E}"/>
              </a:ext>
            </a:extLst>
          </p:cNvPr>
          <p:cNvSpPr txBox="1"/>
          <p:nvPr/>
        </p:nvSpPr>
        <p:spPr bwMode="auto">
          <a:xfrm>
            <a:off x="4789299" y="562081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9239" name="TextBox 9238">
            <a:extLst>
              <a:ext uri="{FF2B5EF4-FFF2-40B4-BE49-F238E27FC236}">
                <a16:creationId xmlns:a16="http://schemas.microsoft.com/office/drawing/2014/main" id="{A8B2587E-68A5-84B8-60B8-5AD65869BD95}"/>
              </a:ext>
            </a:extLst>
          </p:cNvPr>
          <p:cNvSpPr txBox="1"/>
          <p:nvPr/>
        </p:nvSpPr>
        <p:spPr bwMode="auto">
          <a:xfrm>
            <a:off x="5141249" y="562788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9240" name="TextBox 9239">
            <a:extLst>
              <a:ext uri="{FF2B5EF4-FFF2-40B4-BE49-F238E27FC236}">
                <a16:creationId xmlns:a16="http://schemas.microsoft.com/office/drawing/2014/main" id="{BA222789-0082-ED28-9626-AF0FC0A925BD}"/>
              </a:ext>
            </a:extLst>
          </p:cNvPr>
          <p:cNvSpPr txBox="1"/>
          <p:nvPr/>
        </p:nvSpPr>
        <p:spPr bwMode="auto">
          <a:xfrm>
            <a:off x="5514890" y="562081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9241" name="Freeform: Shape 9240">
            <a:extLst>
              <a:ext uri="{FF2B5EF4-FFF2-40B4-BE49-F238E27FC236}">
                <a16:creationId xmlns:a16="http://schemas.microsoft.com/office/drawing/2014/main" id="{5333D39B-E6EF-BB33-1203-D92C50084EB3}"/>
              </a:ext>
            </a:extLst>
          </p:cNvPr>
          <p:cNvSpPr/>
          <p:nvPr/>
        </p:nvSpPr>
        <p:spPr bwMode="auto">
          <a:xfrm>
            <a:off x="1252408" y="2255757"/>
            <a:ext cx="4041861" cy="2455004"/>
          </a:xfrm>
          <a:custGeom>
            <a:avLst/>
            <a:gdLst>
              <a:gd name="connsiteX0" fmla="*/ 0 w 4041861"/>
              <a:gd name="connsiteY0" fmla="*/ 0 h 2455004"/>
              <a:gd name="connsiteX1" fmla="*/ 135203 w 4041861"/>
              <a:gd name="connsiteY1" fmla="*/ 0 h 2455004"/>
              <a:gd name="connsiteX2" fmla="*/ 135203 w 4041861"/>
              <a:gd name="connsiteY2" fmla="*/ 28464 h 2455004"/>
              <a:gd name="connsiteX3" fmla="*/ 163667 w 4041861"/>
              <a:gd name="connsiteY3" fmla="*/ 28464 h 2455004"/>
              <a:gd name="connsiteX4" fmla="*/ 163667 w 4041861"/>
              <a:gd name="connsiteY4" fmla="*/ 92508 h 2455004"/>
              <a:gd name="connsiteX5" fmla="*/ 177899 w 4041861"/>
              <a:gd name="connsiteY5" fmla="*/ 92508 h 2455004"/>
              <a:gd name="connsiteX6" fmla="*/ 177899 w 4041861"/>
              <a:gd name="connsiteY6" fmla="*/ 199247 h 2455004"/>
              <a:gd name="connsiteX7" fmla="*/ 188573 w 4041861"/>
              <a:gd name="connsiteY7" fmla="*/ 199247 h 2455004"/>
              <a:gd name="connsiteX8" fmla="*/ 188573 w 4041861"/>
              <a:gd name="connsiteY8" fmla="*/ 238385 h 2455004"/>
              <a:gd name="connsiteX9" fmla="*/ 199246 w 4041861"/>
              <a:gd name="connsiteY9" fmla="*/ 238385 h 2455004"/>
              <a:gd name="connsiteX10" fmla="*/ 199246 w 4041861"/>
              <a:gd name="connsiteY10" fmla="*/ 270406 h 2455004"/>
              <a:gd name="connsiteX11" fmla="*/ 209920 w 4041861"/>
              <a:gd name="connsiteY11" fmla="*/ 270406 h 2455004"/>
              <a:gd name="connsiteX12" fmla="*/ 209920 w 4041861"/>
              <a:gd name="connsiteY12" fmla="*/ 302428 h 2455004"/>
              <a:gd name="connsiteX13" fmla="*/ 249058 w 4041861"/>
              <a:gd name="connsiteY13" fmla="*/ 302428 h 2455004"/>
              <a:gd name="connsiteX14" fmla="*/ 249058 w 4041861"/>
              <a:gd name="connsiteY14" fmla="*/ 334450 h 2455004"/>
              <a:gd name="connsiteX15" fmla="*/ 288196 w 4041861"/>
              <a:gd name="connsiteY15" fmla="*/ 334450 h 2455004"/>
              <a:gd name="connsiteX16" fmla="*/ 288196 w 4041861"/>
              <a:gd name="connsiteY16" fmla="*/ 387820 h 2455004"/>
              <a:gd name="connsiteX17" fmla="*/ 313102 w 4041861"/>
              <a:gd name="connsiteY17" fmla="*/ 387820 h 2455004"/>
              <a:gd name="connsiteX18" fmla="*/ 313102 w 4041861"/>
              <a:gd name="connsiteY18" fmla="*/ 430515 h 2455004"/>
              <a:gd name="connsiteX19" fmla="*/ 327334 w 4041861"/>
              <a:gd name="connsiteY19" fmla="*/ 430515 h 2455004"/>
              <a:gd name="connsiteX20" fmla="*/ 327334 w 4041861"/>
              <a:gd name="connsiteY20" fmla="*/ 483885 h 2455004"/>
              <a:gd name="connsiteX21" fmla="*/ 334450 w 4041861"/>
              <a:gd name="connsiteY21" fmla="*/ 483885 h 2455004"/>
              <a:gd name="connsiteX22" fmla="*/ 334450 w 4041861"/>
              <a:gd name="connsiteY22" fmla="*/ 547929 h 2455004"/>
              <a:gd name="connsiteX23" fmla="*/ 348681 w 4041861"/>
              <a:gd name="connsiteY23" fmla="*/ 547929 h 2455004"/>
              <a:gd name="connsiteX24" fmla="*/ 348681 w 4041861"/>
              <a:gd name="connsiteY24" fmla="*/ 626204 h 2455004"/>
              <a:gd name="connsiteX25" fmla="*/ 359355 w 4041861"/>
              <a:gd name="connsiteY25" fmla="*/ 626204 h 2455004"/>
              <a:gd name="connsiteX26" fmla="*/ 359355 w 4041861"/>
              <a:gd name="connsiteY26" fmla="*/ 665342 h 2455004"/>
              <a:gd name="connsiteX27" fmla="*/ 416283 w 4041861"/>
              <a:gd name="connsiteY27" fmla="*/ 665342 h 2455004"/>
              <a:gd name="connsiteX28" fmla="*/ 416283 w 4041861"/>
              <a:gd name="connsiteY28" fmla="*/ 700922 h 2455004"/>
              <a:gd name="connsiteX29" fmla="*/ 448305 w 4041861"/>
              <a:gd name="connsiteY29" fmla="*/ 700922 h 2455004"/>
              <a:gd name="connsiteX30" fmla="*/ 448305 w 4041861"/>
              <a:gd name="connsiteY30" fmla="*/ 718711 h 2455004"/>
              <a:gd name="connsiteX31" fmla="*/ 473211 w 4041861"/>
              <a:gd name="connsiteY31" fmla="*/ 718711 h 2455004"/>
              <a:gd name="connsiteX32" fmla="*/ 473211 w 4041861"/>
              <a:gd name="connsiteY32" fmla="*/ 743617 h 2455004"/>
              <a:gd name="connsiteX33" fmla="*/ 487443 w 4041861"/>
              <a:gd name="connsiteY33" fmla="*/ 743617 h 2455004"/>
              <a:gd name="connsiteX34" fmla="*/ 487443 w 4041861"/>
              <a:gd name="connsiteY34" fmla="*/ 839683 h 2455004"/>
              <a:gd name="connsiteX35" fmla="*/ 494559 w 4041861"/>
              <a:gd name="connsiteY35" fmla="*/ 839683 h 2455004"/>
              <a:gd name="connsiteX36" fmla="*/ 494559 w 4041861"/>
              <a:gd name="connsiteY36" fmla="*/ 946422 h 2455004"/>
              <a:gd name="connsiteX37" fmla="*/ 508790 w 4041861"/>
              <a:gd name="connsiteY37" fmla="*/ 946422 h 2455004"/>
              <a:gd name="connsiteX38" fmla="*/ 508790 w 4041861"/>
              <a:gd name="connsiteY38" fmla="*/ 1003350 h 2455004"/>
              <a:gd name="connsiteX39" fmla="*/ 530138 w 4041861"/>
              <a:gd name="connsiteY39" fmla="*/ 1003350 h 2455004"/>
              <a:gd name="connsiteX40" fmla="*/ 530138 w 4041861"/>
              <a:gd name="connsiteY40" fmla="*/ 1138553 h 2455004"/>
              <a:gd name="connsiteX41" fmla="*/ 555044 w 4041861"/>
              <a:gd name="connsiteY41" fmla="*/ 1138553 h 2455004"/>
              <a:gd name="connsiteX42" fmla="*/ 555044 w 4041861"/>
              <a:gd name="connsiteY42" fmla="*/ 1184806 h 2455004"/>
              <a:gd name="connsiteX43" fmla="*/ 576392 w 4041861"/>
              <a:gd name="connsiteY43" fmla="*/ 1184806 h 2455004"/>
              <a:gd name="connsiteX44" fmla="*/ 576392 w 4041861"/>
              <a:gd name="connsiteY44" fmla="*/ 1227502 h 2455004"/>
              <a:gd name="connsiteX45" fmla="*/ 594182 w 4041861"/>
              <a:gd name="connsiteY45" fmla="*/ 1227502 h 2455004"/>
              <a:gd name="connsiteX46" fmla="*/ 594182 w 4041861"/>
              <a:gd name="connsiteY46" fmla="*/ 1255966 h 2455004"/>
              <a:gd name="connsiteX47" fmla="*/ 611972 w 4041861"/>
              <a:gd name="connsiteY47" fmla="*/ 1255966 h 2455004"/>
              <a:gd name="connsiteX48" fmla="*/ 611972 w 4041861"/>
              <a:gd name="connsiteY48" fmla="*/ 1298662 h 2455004"/>
              <a:gd name="connsiteX49" fmla="*/ 647552 w 4041861"/>
              <a:gd name="connsiteY49" fmla="*/ 1298662 h 2455004"/>
              <a:gd name="connsiteX50" fmla="*/ 647552 w 4041861"/>
              <a:gd name="connsiteY50" fmla="*/ 1359147 h 2455004"/>
              <a:gd name="connsiteX51" fmla="*/ 668899 w 4041861"/>
              <a:gd name="connsiteY51" fmla="*/ 1359147 h 2455004"/>
              <a:gd name="connsiteX52" fmla="*/ 668899 w 4041861"/>
              <a:gd name="connsiteY52" fmla="*/ 1423191 h 2455004"/>
              <a:gd name="connsiteX53" fmla="*/ 693805 w 4041861"/>
              <a:gd name="connsiteY53" fmla="*/ 1423191 h 2455004"/>
              <a:gd name="connsiteX54" fmla="*/ 693805 w 4041861"/>
              <a:gd name="connsiteY54" fmla="*/ 1444539 h 2455004"/>
              <a:gd name="connsiteX55" fmla="*/ 722269 w 4041861"/>
              <a:gd name="connsiteY55" fmla="*/ 1444539 h 2455004"/>
              <a:gd name="connsiteX56" fmla="*/ 722269 w 4041861"/>
              <a:gd name="connsiteY56" fmla="*/ 1519256 h 2455004"/>
              <a:gd name="connsiteX57" fmla="*/ 818334 w 4041861"/>
              <a:gd name="connsiteY57" fmla="*/ 1519256 h 2455004"/>
              <a:gd name="connsiteX58" fmla="*/ 818334 w 4041861"/>
              <a:gd name="connsiteY58" fmla="*/ 1586858 h 2455004"/>
              <a:gd name="connsiteX59" fmla="*/ 839682 w 4041861"/>
              <a:gd name="connsiteY59" fmla="*/ 1586858 h 2455004"/>
              <a:gd name="connsiteX60" fmla="*/ 839682 w 4041861"/>
              <a:gd name="connsiteY60" fmla="*/ 1633111 h 2455004"/>
              <a:gd name="connsiteX61" fmla="*/ 857472 w 4041861"/>
              <a:gd name="connsiteY61" fmla="*/ 1633111 h 2455004"/>
              <a:gd name="connsiteX62" fmla="*/ 857472 w 4041861"/>
              <a:gd name="connsiteY62" fmla="*/ 1665133 h 2455004"/>
              <a:gd name="connsiteX63" fmla="*/ 1006907 w 4041861"/>
              <a:gd name="connsiteY63" fmla="*/ 1665133 h 2455004"/>
              <a:gd name="connsiteX64" fmla="*/ 1006907 w 4041861"/>
              <a:gd name="connsiteY64" fmla="*/ 1743409 h 2455004"/>
              <a:gd name="connsiteX65" fmla="*/ 1095857 w 4041861"/>
              <a:gd name="connsiteY65" fmla="*/ 1743409 h 2455004"/>
              <a:gd name="connsiteX66" fmla="*/ 1095857 w 4041861"/>
              <a:gd name="connsiteY66" fmla="*/ 1782547 h 2455004"/>
              <a:gd name="connsiteX67" fmla="*/ 1152784 w 4041861"/>
              <a:gd name="connsiteY67" fmla="*/ 1782547 h 2455004"/>
              <a:gd name="connsiteX68" fmla="*/ 1152784 w 4041861"/>
              <a:gd name="connsiteY68" fmla="*/ 1818126 h 2455004"/>
              <a:gd name="connsiteX69" fmla="*/ 1181248 w 4041861"/>
              <a:gd name="connsiteY69" fmla="*/ 1818126 h 2455004"/>
              <a:gd name="connsiteX70" fmla="*/ 1181248 w 4041861"/>
              <a:gd name="connsiteY70" fmla="*/ 1857264 h 2455004"/>
              <a:gd name="connsiteX71" fmla="*/ 1223944 w 4041861"/>
              <a:gd name="connsiteY71" fmla="*/ 1857264 h 2455004"/>
              <a:gd name="connsiteX72" fmla="*/ 1223944 w 4041861"/>
              <a:gd name="connsiteY72" fmla="*/ 1892844 h 2455004"/>
              <a:gd name="connsiteX73" fmla="*/ 1252408 w 4041861"/>
              <a:gd name="connsiteY73" fmla="*/ 1892844 h 2455004"/>
              <a:gd name="connsiteX74" fmla="*/ 1252408 w 4041861"/>
              <a:gd name="connsiteY74" fmla="*/ 1928424 h 2455004"/>
              <a:gd name="connsiteX75" fmla="*/ 1675807 w 4041861"/>
              <a:gd name="connsiteY75" fmla="*/ 1928424 h 2455004"/>
              <a:gd name="connsiteX76" fmla="*/ 1675807 w 4041861"/>
              <a:gd name="connsiteY76" fmla="*/ 1985351 h 2455004"/>
              <a:gd name="connsiteX77" fmla="*/ 1700713 w 4041861"/>
              <a:gd name="connsiteY77" fmla="*/ 1985351 h 2455004"/>
              <a:gd name="connsiteX78" fmla="*/ 1700713 w 4041861"/>
              <a:gd name="connsiteY78" fmla="*/ 2070743 h 2455004"/>
              <a:gd name="connsiteX79" fmla="*/ 1825242 w 4041861"/>
              <a:gd name="connsiteY79" fmla="*/ 2070743 h 2455004"/>
              <a:gd name="connsiteX80" fmla="*/ 1825242 w 4041861"/>
              <a:gd name="connsiteY80" fmla="*/ 2124112 h 2455004"/>
              <a:gd name="connsiteX81" fmla="*/ 1871496 w 4041861"/>
              <a:gd name="connsiteY81" fmla="*/ 2124112 h 2455004"/>
              <a:gd name="connsiteX82" fmla="*/ 1871496 w 4041861"/>
              <a:gd name="connsiteY82" fmla="*/ 2188156 h 2455004"/>
              <a:gd name="connsiteX83" fmla="*/ 2227293 w 4041861"/>
              <a:gd name="connsiteY83" fmla="*/ 2188156 h 2455004"/>
              <a:gd name="connsiteX84" fmla="*/ 2227293 w 4041861"/>
              <a:gd name="connsiteY84" fmla="*/ 2245083 h 2455004"/>
              <a:gd name="connsiteX85" fmla="*/ 2511931 w 4041861"/>
              <a:gd name="connsiteY85" fmla="*/ 2245083 h 2455004"/>
              <a:gd name="connsiteX86" fmla="*/ 2511931 w 4041861"/>
              <a:gd name="connsiteY86" fmla="*/ 2316243 h 2455004"/>
              <a:gd name="connsiteX87" fmla="*/ 2529721 w 4041861"/>
              <a:gd name="connsiteY87" fmla="*/ 2316243 h 2455004"/>
              <a:gd name="connsiteX88" fmla="*/ 2529721 w 4041861"/>
              <a:gd name="connsiteY88" fmla="*/ 2380287 h 2455004"/>
              <a:gd name="connsiteX89" fmla="*/ 2867729 w 4041861"/>
              <a:gd name="connsiteY89" fmla="*/ 2380287 h 2455004"/>
              <a:gd name="connsiteX90" fmla="*/ 2867729 w 4041861"/>
              <a:gd name="connsiteY90" fmla="*/ 2455004 h 2455004"/>
              <a:gd name="connsiteX91" fmla="*/ 4041861 w 4041861"/>
              <a:gd name="connsiteY91" fmla="*/ 2455004 h 2455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041861" h="2455004">
                <a:moveTo>
                  <a:pt x="0" y="0"/>
                </a:moveTo>
                <a:lnTo>
                  <a:pt x="135203" y="0"/>
                </a:lnTo>
                <a:lnTo>
                  <a:pt x="135203" y="28464"/>
                </a:lnTo>
                <a:lnTo>
                  <a:pt x="163667" y="28464"/>
                </a:lnTo>
                <a:lnTo>
                  <a:pt x="163667" y="92508"/>
                </a:lnTo>
                <a:lnTo>
                  <a:pt x="177899" y="92508"/>
                </a:lnTo>
                <a:lnTo>
                  <a:pt x="177899" y="199247"/>
                </a:lnTo>
                <a:lnTo>
                  <a:pt x="188573" y="199247"/>
                </a:lnTo>
                <a:lnTo>
                  <a:pt x="188573" y="238385"/>
                </a:lnTo>
                <a:lnTo>
                  <a:pt x="199246" y="238385"/>
                </a:lnTo>
                <a:lnTo>
                  <a:pt x="199246" y="270406"/>
                </a:lnTo>
                <a:lnTo>
                  <a:pt x="209920" y="270406"/>
                </a:lnTo>
                <a:lnTo>
                  <a:pt x="209920" y="302428"/>
                </a:lnTo>
                <a:lnTo>
                  <a:pt x="249058" y="302428"/>
                </a:lnTo>
                <a:lnTo>
                  <a:pt x="249058" y="334450"/>
                </a:lnTo>
                <a:lnTo>
                  <a:pt x="288196" y="334450"/>
                </a:lnTo>
                <a:lnTo>
                  <a:pt x="288196" y="387820"/>
                </a:lnTo>
                <a:lnTo>
                  <a:pt x="313102" y="387820"/>
                </a:lnTo>
                <a:lnTo>
                  <a:pt x="313102" y="430515"/>
                </a:lnTo>
                <a:lnTo>
                  <a:pt x="327334" y="430515"/>
                </a:lnTo>
                <a:lnTo>
                  <a:pt x="327334" y="483885"/>
                </a:lnTo>
                <a:lnTo>
                  <a:pt x="334450" y="483885"/>
                </a:lnTo>
                <a:lnTo>
                  <a:pt x="334450" y="547929"/>
                </a:lnTo>
                <a:lnTo>
                  <a:pt x="348681" y="547929"/>
                </a:lnTo>
                <a:lnTo>
                  <a:pt x="348681" y="626204"/>
                </a:lnTo>
                <a:lnTo>
                  <a:pt x="359355" y="626204"/>
                </a:lnTo>
                <a:lnTo>
                  <a:pt x="359355" y="665342"/>
                </a:lnTo>
                <a:lnTo>
                  <a:pt x="416283" y="665342"/>
                </a:lnTo>
                <a:lnTo>
                  <a:pt x="416283" y="700922"/>
                </a:lnTo>
                <a:lnTo>
                  <a:pt x="448305" y="700922"/>
                </a:lnTo>
                <a:lnTo>
                  <a:pt x="448305" y="718711"/>
                </a:lnTo>
                <a:lnTo>
                  <a:pt x="473211" y="718711"/>
                </a:lnTo>
                <a:lnTo>
                  <a:pt x="473211" y="743617"/>
                </a:lnTo>
                <a:lnTo>
                  <a:pt x="487443" y="743617"/>
                </a:lnTo>
                <a:lnTo>
                  <a:pt x="487443" y="839683"/>
                </a:lnTo>
                <a:lnTo>
                  <a:pt x="494559" y="839683"/>
                </a:lnTo>
                <a:lnTo>
                  <a:pt x="494559" y="946422"/>
                </a:lnTo>
                <a:lnTo>
                  <a:pt x="508790" y="946422"/>
                </a:lnTo>
                <a:lnTo>
                  <a:pt x="508790" y="1003350"/>
                </a:lnTo>
                <a:lnTo>
                  <a:pt x="530138" y="1003350"/>
                </a:lnTo>
                <a:lnTo>
                  <a:pt x="530138" y="1138553"/>
                </a:lnTo>
                <a:lnTo>
                  <a:pt x="555044" y="1138553"/>
                </a:lnTo>
                <a:lnTo>
                  <a:pt x="555044" y="1184806"/>
                </a:lnTo>
                <a:lnTo>
                  <a:pt x="576392" y="1184806"/>
                </a:lnTo>
                <a:lnTo>
                  <a:pt x="576392" y="1227502"/>
                </a:lnTo>
                <a:lnTo>
                  <a:pt x="594182" y="1227502"/>
                </a:lnTo>
                <a:lnTo>
                  <a:pt x="594182" y="1255966"/>
                </a:lnTo>
                <a:lnTo>
                  <a:pt x="611972" y="1255966"/>
                </a:lnTo>
                <a:lnTo>
                  <a:pt x="611972" y="1298662"/>
                </a:lnTo>
                <a:lnTo>
                  <a:pt x="647552" y="1298662"/>
                </a:lnTo>
                <a:lnTo>
                  <a:pt x="647552" y="1359147"/>
                </a:lnTo>
                <a:lnTo>
                  <a:pt x="668899" y="1359147"/>
                </a:lnTo>
                <a:lnTo>
                  <a:pt x="668899" y="1423191"/>
                </a:lnTo>
                <a:lnTo>
                  <a:pt x="693805" y="1423191"/>
                </a:lnTo>
                <a:lnTo>
                  <a:pt x="693805" y="1444539"/>
                </a:lnTo>
                <a:lnTo>
                  <a:pt x="722269" y="1444539"/>
                </a:lnTo>
                <a:lnTo>
                  <a:pt x="722269" y="1519256"/>
                </a:lnTo>
                <a:lnTo>
                  <a:pt x="818334" y="1519256"/>
                </a:lnTo>
                <a:lnTo>
                  <a:pt x="818334" y="1586858"/>
                </a:lnTo>
                <a:lnTo>
                  <a:pt x="839682" y="1586858"/>
                </a:lnTo>
                <a:lnTo>
                  <a:pt x="839682" y="1633111"/>
                </a:lnTo>
                <a:lnTo>
                  <a:pt x="857472" y="1633111"/>
                </a:lnTo>
                <a:lnTo>
                  <a:pt x="857472" y="1665133"/>
                </a:lnTo>
                <a:lnTo>
                  <a:pt x="1006907" y="1665133"/>
                </a:lnTo>
                <a:lnTo>
                  <a:pt x="1006907" y="1743409"/>
                </a:lnTo>
                <a:lnTo>
                  <a:pt x="1095857" y="1743409"/>
                </a:lnTo>
                <a:lnTo>
                  <a:pt x="1095857" y="1782547"/>
                </a:lnTo>
                <a:lnTo>
                  <a:pt x="1152784" y="1782547"/>
                </a:lnTo>
                <a:lnTo>
                  <a:pt x="1152784" y="1818126"/>
                </a:lnTo>
                <a:lnTo>
                  <a:pt x="1181248" y="1818126"/>
                </a:lnTo>
                <a:lnTo>
                  <a:pt x="1181248" y="1857264"/>
                </a:lnTo>
                <a:lnTo>
                  <a:pt x="1223944" y="1857264"/>
                </a:lnTo>
                <a:lnTo>
                  <a:pt x="1223944" y="1892844"/>
                </a:lnTo>
                <a:lnTo>
                  <a:pt x="1252408" y="1892844"/>
                </a:lnTo>
                <a:lnTo>
                  <a:pt x="1252408" y="1928424"/>
                </a:lnTo>
                <a:lnTo>
                  <a:pt x="1675807" y="1928424"/>
                </a:lnTo>
                <a:lnTo>
                  <a:pt x="1675807" y="1985351"/>
                </a:lnTo>
                <a:lnTo>
                  <a:pt x="1700713" y="1985351"/>
                </a:lnTo>
                <a:lnTo>
                  <a:pt x="1700713" y="2070743"/>
                </a:lnTo>
                <a:lnTo>
                  <a:pt x="1825242" y="2070743"/>
                </a:lnTo>
                <a:lnTo>
                  <a:pt x="1825242" y="2124112"/>
                </a:lnTo>
                <a:lnTo>
                  <a:pt x="1871496" y="2124112"/>
                </a:lnTo>
                <a:lnTo>
                  <a:pt x="1871496" y="2188156"/>
                </a:lnTo>
                <a:lnTo>
                  <a:pt x="2227293" y="2188156"/>
                </a:lnTo>
                <a:lnTo>
                  <a:pt x="2227293" y="2245083"/>
                </a:lnTo>
                <a:lnTo>
                  <a:pt x="2511931" y="2245083"/>
                </a:lnTo>
                <a:lnTo>
                  <a:pt x="2511931" y="2316243"/>
                </a:lnTo>
                <a:lnTo>
                  <a:pt x="2529721" y="2316243"/>
                </a:lnTo>
                <a:lnTo>
                  <a:pt x="2529721" y="2380287"/>
                </a:lnTo>
                <a:lnTo>
                  <a:pt x="2867729" y="2380287"/>
                </a:lnTo>
                <a:lnTo>
                  <a:pt x="2867729" y="2455004"/>
                </a:lnTo>
                <a:lnTo>
                  <a:pt x="4041861" y="2455004"/>
                </a:lnTo>
              </a:path>
            </a:pathLst>
          </a:custGeom>
          <a:noFill/>
          <a:ln w="28575">
            <a:solidFill>
              <a:schemeClr val="accent1"/>
            </a:solidFill>
            <a:miter lim="800000"/>
            <a:headEnd/>
            <a:tailEnd/>
          </a:ln>
        </p:spPr>
        <p:txBody>
          <a:bodyPr rtlCol="0" anchor="ctr"/>
          <a:lstStyle/>
          <a:p>
            <a:pPr algn="ctr"/>
            <a:endParaRPr lang="en-US"/>
          </a:p>
        </p:txBody>
      </p:sp>
      <p:grpSp>
        <p:nvGrpSpPr>
          <p:cNvPr id="9266" name="Group 9265">
            <a:extLst>
              <a:ext uri="{FF2B5EF4-FFF2-40B4-BE49-F238E27FC236}">
                <a16:creationId xmlns:a16="http://schemas.microsoft.com/office/drawing/2014/main" id="{A8E263F1-2B80-6D52-3B0F-3B6B55FBAAAF}"/>
              </a:ext>
            </a:extLst>
          </p:cNvPr>
          <p:cNvGrpSpPr/>
          <p:nvPr/>
        </p:nvGrpSpPr>
        <p:grpSpPr>
          <a:xfrm>
            <a:off x="1204202" y="2191281"/>
            <a:ext cx="4143015" cy="2560647"/>
            <a:chOff x="1204202" y="2191281"/>
            <a:chExt cx="4143015" cy="2560647"/>
          </a:xfrm>
        </p:grpSpPr>
        <p:sp>
          <p:nvSpPr>
            <p:cNvPr id="9242" name="Oval 9241">
              <a:extLst>
                <a:ext uri="{FF2B5EF4-FFF2-40B4-BE49-F238E27FC236}">
                  <a16:creationId xmlns:a16="http://schemas.microsoft.com/office/drawing/2014/main" id="{A081B76E-DBFB-0E35-E721-E142DE6663CB}"/>
                </a:ext>
              </a:extLst>
            </p:cNvPr>
            <p:cNvSpPr/>
            <p:nvPr/>
          </p:nvSpPr>
          <p:spPr bwMode="auto">
            <a:xfrm>
              <a:off x="1204202" y="2191281"/>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3" name="Oval 9242">
              <a:extLst>
                <a:ext uri="{FF2B5EF4-FFF2-40B4-BE49-F238E27FC236}">
                  <a16:creationId xmlns:a16="http://schemas.microsoft.com/office/drawing/2014/main" id="{C72B3472-E438-18E8-AB51-502499B065A8}"/>
                </a:ext>
              </a:extLst>
            </p:cNvPr>
            <p:cNvSpPr/>
            <p:nvPr/>
          </p:nvSpPr>
          <p:spPr bwMode="auto">
            <a:xfrm>
              <a:off x="1362954" y="2237819"/>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4" name="Oval 9243">
              <a:extLst>
                <a:ext uri="{FF2B5EF4-FFF2-40B4-BE49-F238E27FC236}">
                  <a16:creationId xmlns:a16="http://schemas.microsoft.com/office/drawing/2014/main" id="{65D4C282-5D74-F003-73B5-165EBBACB47C}"/>
                </a:ext>
              </a:extLst>
            </p:cNvPr>
            <p:cNvSpPr/>
            <p:nvPr/>
          </p:nvSpPr>
          <p:spPr bwMode="auto">
            <a:xfrm>
              <a:off x="1383726" y="2341058"/>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5" name="Oval 9244">
              <a:extLst>
                <a:ext uri="{FF2B5EF4-FFF2-40B4-BE49-F238E27FC236}">
                  <a16:creationId xmlns:a16="http://schemas.microsoft.com/office/drawing/2014/main" id="{CB06775A-C231-FD44-CDF5-C787E3FD1C0F}"/>
                </a:ext>
              </a:extLst>
            </p:cNvPr>
            <p:cNvSpPr/>
            <p:nvPr/>
          </p:nvSpPr>
          <p:spPr bwMode="auto">
            <a:xfrm>
              <a:off x="1487636" y="2538112"/>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6" name="Oval 9245">
              <a:extLst>
                <a:ext uri="{FF2B5EF4-FFF2-40B4-BE49-F238E27FC236}">
                  <a16:creationId xmlns:a16="http://schemas.microsoft.com/office/drawing/2014/main" id="{DD36E2F5-52D3-B1DE-79B6-0587734B54A4}"/>
                </a:ext>
              </a:extLst>
            </p:cNvPr>
            <p:cNvSpPr/>
            <p:nvPr/>
          </p:nvSpPr>
          <p:spPr bwMode="auto">
            <a:xfrm>
              <a:off x="1636609" y="2918266"/>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Oval 9246">
              <a:extLst>
                <a:ext uri="{FF2B5EF4-FFF2-40B4-BE49-F238E27FC236}">
                  <a16:creationId xmlns:a16="http://schemas.microsoft.com/office/drawing/2014/main" id="{1963C2EF-9ABA-0EF2-C28B-93C2A17FE825}"/>
                </a:ext>
              </a:extLst>
            </p:cNvPr>
            <p:cNvSpPr/>
            <p:nvPr/>
          </p:nvSpPr>
          <p:spPr bwMode="auto">
            <a:xfrm>
              <a:off x="1710483" y="3115250"/>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8" name="Oval 9247">
              <a:extLst>
                <a:ext uri="{FF2B5EF4-FFF2-40B4-BE49-F238E27FC236}">
                  <a16:creationId xmlns:a16="http://schemas.microsoft.com/office/drawing/2014/main" id="{357BCB1E-9132-3C25-1190-64097C09DF94}"/>
                </a:ext>
              </a:extLst>
            </p:cNvPr>
            <p:cNvSpPr/>
            <p:nvPr/>
          </p:nvSpPr>
          <p:spPr bwMode="auto">
            <a:xfrm>
              <a:off x="1870828" y="3632669"/>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9" name="Oval 9248">
              <a:extLst>
                <a:ext uri="{FF2B5EF4-FFF2-40B4-BE49-F238E27FC236}">
                  <a16:creationId xmlns:a16="http://schemas.microsoft.com/office/drawing/2014/main" id="{BE7BC373-5433-A69D-C072-9D5584F052A3}"/>
                </a:ext>
              </a:extLst>
            </p:cNvPr>
            <p:cNvSpPr/>
            <p:nvPr/>
          </p:nvSpPr>
          <p:spPr bwMode="auto">
            <a:xfrm>
              <a:off x="1884901" y="3626293"/>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0" name="Oval 9249">
              <a:extLst>
                <a:ext uri="{FF2B5EF4-FFF2-40B4-BE49-F238E27FC236}">
                  <a16:creationId xmlns:a16="http://schemas.microsoft.com/office/drawing/2014/main" id="{5748DF4F-E469-E387-27D7-055C9595C989}"/>
                </a:ext>
              </a:extLst>
            </p:cNvPr>
            <p:cNvSpPr/>
            <p:nvPr/>
          </p:nvSpPr>
          <p:spPr bwMode="auto">
            <a:xfrm>
              <a:off x="2023045" y="3735876"/>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1" name="Oval 9250">
              <a:extLst>
                <a:ext uri="{FF2B5EF4-FFF2-40B4-BE49-F238E27FC236}">
                  <a16:creationId xmlns:a16="http://schemas.microsoft.com/office/drawing/2014/main" id="{0794F725-A200-89E5-F8EF-3F6D4A60CF21}"/>
                </a:ext>
              </a:extLst>
            </p:cNvPr>
            <p:cNvSpPr/>
            <p:nvPr/>
          </p:nvSpPr>
          <p:spPr bwMode="auto">
            <a:xfrm>
              <a:off x="2043067" y="3802774"/>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2" name="Oval 9251">
              <a:extLst>
                <a:ext uri="{FF2B5EF4-FFF2-40B4-BE49-F238E27FC236}">
                  <a16:creationId xmlns:a16="http://schemas.microsoft.com/office/drawing/2014/main" id="{D1EF2AE0-8FC0-9171-20DB-4CB501BCF33C}"/>
                </a:ext>
              </a:extLst>
            </p:cNvPr>
            <p:cNvSpPr/>
            <p:nvPr/>
          </p:nvSpPr>
          <p:spPr bwMode="auto">
            <a:xfrm>
              <a:off x="2065572" y="3878538"/>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3" name="Oval 9252">
              <a:extLst>
                <a:ext uri="{FF2B5EF4-FFF2-40B4-BE49-F238E27FC236}">
                  <a16:creationId xmlns:a16="http://schemas.microsoft.com/office/drawing/2014/main" id="{67610DBA-DBB2-5FA5-A109-5A368AEBFD61}"/>
                </a:ext>
              </a:extLst>
            </p:cNvPr>
            <p:cNvSpPr/>
            <p:nvPr/>
          </p:nvSpPr>
          <p:spPr bwMode="auto">
            <a:xfrm>
              <a:off x="2416423" y="4068352"/>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4" name="Oval 9253">
              <a:extLst>
                <a:ext uri="{FF2B5EF4-FFF2-40B4-BE49-F238E27FC236}">
                  <a16:creationId xmlns:a16="http://schemas.microsoft.com/office/drawing/2014/main" id="{F0FD4CC8-50EC-EAE9-59D8-8BD8766E687A}"/>
                </a:ext>
              </a:extLst>
            </p:cNvPr>
            <p:cNvSpPr/>
            <p:nvPr/>
          </p:nvSpPr>
          <p:spPr bwMode="auto">
            <a:xfrm>
              <a:off x="2542278" y="4145997"/>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5" name="Oval 9254">
              <a:extLst>
                <a:ext uri="{FF2B5EF4-FFF2-40B4-BE49-F238E27FC236}">
                  <a16:creationId xmlns:a16="http://schemas.microsoft.com/office/drawing/2014/main" id="{5B37E48C-D45B-EF30-5610-16533877ED8B}"/>
                </a:ext>
              </a:extLst>
            </p:cNvPr>
            <p:cNvSpPr/>
            <p:nvPr/>
          </p:nvSpPr>
          <p:spPr bwMode="auto">
            <a:xfrm>
              <a:off x="2574056" y="4145627"/>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6" name="Oval 9255">
              <a:extLst>
                <a:ext uri="{FF2B5EF4-FFF2-40B4-BE49-F238E27FC236}">
                  <a16:creationId xmlns:a16="http://schemas.microsoft.com/office/drawing/2014/main" id="{52C2161E-E2E8-51B2-9361-195519672264}"/>
                </a:ext>
              </a:extLst>
            </p:cNvPr>
            <p:cNvSpPr/>
            <p:nvPr/>
          </p:nvSpPr>
          <p:spPr bwMode="auto">
            <a:xfrm>
              <a:off x="2724043" y="4143510"/>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7" name="Oval 9256">
              <a:extLst>
                <a:ext uri="{FF2B5EF4-FFF2-40B4-BE49-F238E27FC236}">
                  <a16:creationId xmlns:a16="http://schemas.microsoft.com/office/drawing/2014/main" id="{A128A4FA-7471-64F2-5939-AADFAA1473C1}"/>
                </a:ext>
              </a:extLst>
            </p:cNvPr>
            <p:cNvSpPr/>
            <p:nvPr/>
          </p:nvSpPr>
          <p:spPr bwMode="auto">
            <a:xfrm>
              <a:off x="2794929" y="4144679"/>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8" name="Oval 9257">
              <a:extLst>
                <a:ext uri="{FF2B5EF4-FFF2-40B4-BE49-F238E27FC236}">
                  <a16:creationId xmlns:a16="http://schemas.microsoft.com/office/drawing/2014/main" id="{7574DEFB-3AFD-AAA4-3CE7-93F24272FE03}"/>
                </a:ext>
              </a:extLst>
            </p:cNvPr>
            <p:cNvSpPr/>
            <p:nvPr/>
          </p:nvSpPr>
          <p:spPr bwMode="auto">
            <a:xfrm>
              <a:off x="3073519" y="4333133"/>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9" name="Oval 9258">
              <a:extLst>
                <a:ext uri="{FF2B5EF4-FFF2-40B4-BE49-F238E27FC236}">
                  <a16:creationId xmlns:a16="http://schemas.microsoft.com/office/drawing/2014/main" id="{B9E184D9-31D5-352E-AFEB-BB7B2D21D7A7}"/>
                </a:ext>
              </a:extLst>
            </p:cNvPr>
            <p:cNvSpPr/>
            <p:nvPr/>
          </p:nvSpPr>
          <p:spPr bwMode="auto">
            <a:xfrm>
              <a:off x="3205063" y="4403666"/>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0" name="Oval 9259">
              <a:extLst>
                <a:ext uri="{FF2B5EF4-FFF2-40B4-BE49-F238E27FC236}">
                  <a16:creationId xmlns:a16="http://schemas.microsoft.com/office/drawing/2014/main" id="{2497B63A-47FA-2FCE-9181-D7ECB5A90B9A}"/>
                </a:ext>
              </a:extLst>
            </p:cNvPr>
            <p:cNvSpPr/>
            <p:nvPr/>
          </p:nvSpPr>
          <p:spPr bwMode="auto">
            <a:xfrm>
              <a:off x="3240573" y="4403666"/>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1" name="Oval 9260">
              <a:extLst>
                <a:ext uri="{FF2B5EF4-FFF2-40B4-BE49-F238E27FC236}">
                  <a16:creationId xmlns:a16="http://schemas.microsoft.com/office/drawing/2014/main" id="{D3DD57D7-3369-9AE4-DEAB-B300C57F7FAA}"/>
                </a:ext>
              </a:extLst>
            </p:cNvPr>
            <p:cNvSpPr/>
            <p:nvPr/>
          </p:nvSpPr>
          <p:spPr bwMode="auto">
            <a:xfrm>
              <a:off x="3520148" y="4461583"/>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2" name="Oval 9261">
              <a:extLst>
                <a:ext uri="{FF2B5EF4-FFF2-40B4-BE49-F238E27FC236}">
                  <a16:creationId xmlns:a16="http://schemas.microsoft.com/office/drawing/2014/main" id="{7607621F-C8F6-64B1-74DE-233EF6A55ED7}"/>
                </a:ext>
              </a:extLst>
            </p:cNvPr>
            <p:cNvSpPr/>
            <p:nvPr/>
          </p:nvSpPr>
          <p:spPr bwMode="auto">
            <a:xfrm>
              <a:off x="4412485" y="4673348"/>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3" name="Oval 9262">
              <a:extLst>
                <a:ext uri="{FF2B5EF4-FFF2-40B4-BE49-F238E27FC236}">
                  <a16:creationId xmlns:a16="http://schemas.microsoft.com/office/drawing/2014/main" id="{237F1EB9-7ED0-EA19-8DBA-30ED605ED941}"/>
                </a:ext>
              </a:extLst>
            </p:cNvPr>
            <p:cNvSpPr/>
            <p:nvPr/>
          </p:nvSpPr>
          <p:spPr bwMode="auto">
            <a:xfrm>
              <a:off x="4497434" y="4674279"/>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4" name="Oval 9263">
              <a:extLst>
                <a:ext uri="{FF2B5EF4-FFF2-40B4-BE49-F238E27FC236}">
                  <a16:creationId xmlns:a16="http://schemas.microsoft.com/office/drawing/2014/main" id="{EE1688C8-3FEC-5089-4D57-CB619E0E906F}"/>
                </a:ext>
              </a:extLst>
            </p:cNvPr>
            <p:cNvSpPr/>
            <p:nvPr/>
          </p:nvSpPr>
          <p:spPr bwMode="auto">
            <a:xfrm>
              <a:off x="4585035" y="4670581"/>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5" name="Oval 9264">
              <a:extLst>
                <a:ext uri="{FF2B5EF4-FFF2-40B4-BE49-F238E27FC236}">
                  <a16:creationId xmlns:a16="http://schemas.microsoft.com/office/drawing/2014/main" id="{1413A009-6938-FBC3-4E75-9830340C26A4}"/>
                </a:ext>
              </a:extLst>
            </p:cNvPr>
            <p:cNvSpPr/>
            <p:nvPr/>
          </p:nvSpPr>
          <p:spPr bwMode="auto">
            <a:xfrm>
              <a:off x="5269568" y="4673072"/>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273" name="TextBox 9272">
            <a:extLst>
              <a:ext uri="{FF2B5EF4-FFF2-40B4-BE49-F238E27FC236}">
                <a16:creationId xmlns:a16="http://schemas.microsoft.com/office/drawing/2014/main" id="{79A010EE-9ED7-3C7B-9830-41B90D397925}"/>
              </a:ext>
            </a:extLst>
          </p:cNvPr>
          <p:cNvSpPr txBox="1"/>
          <p:nvPr/>
        </p:nvSpPr>
        <p:spPr bwMode="auto">
          <a:xfrm>
            <a:off x="9010550" y="5287873"/>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9274" name="TextBox 9273">
            <a:extLst>
              <a:ext uri="{FF2B5EF4-FFF2-40B4-BE49-F238E27FC236}">
                <a16:creationId xmlns:a16="http://schemas.microsoft.com/office/drawing/2014/main" id="{F523F5EB-E832-3B14-CC24-3761CB5434D4}"/>
              </a:ext>
            </a:extLst>
          </p:cNvPr>
          <p:cNvSpPr txBox="1"/>
          <p:nvPr/>
        </p:nvSpPr>
        <p:spPr bwMode="auto">
          <a:xfrm>
            <a:off x="6131501" y="5419529"/>
            <a:ext cx="8610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a:t>
            </a:r>
          </a:p>
          <a:p>
            <a:pPr algn="l">
              <a:lnSpc>
                <a:spcPct val="100000"/>
              </a:lnSpc>
              <a:spcBef>
                <a:spcPts val="0"/>
              </a:spcBef>
              <a:spcAft>
                <a:spcPct val="0"/>
              </a:spcAft>
              <a:buClrTx/>
              <a:buFontTx/>
              <a:buNone/>
            </a:pPr>
            <a:r>
              <a:rPr lang="en-US" sz="1400" dirty="0">
                <a:solidFill>
                  <a:schemeClr val="bg1"/>
                </a:solidFill>
                <a:latin typeface="Calibri" panose="020F0502020204030204" pitchFamily="34" charset="0"/>
              </a:rPr>
              <a:t>at Risk, n</a:t>
            </a:r>
          </a:p>
        </p:txBody>
      </p:sp>
      <p:sp>
        <p:nvSpPr>
          <p:cNvPr id="9275" name="Freeform: Shape 9274">
            <a:extLst>
              <a:ext uri="{FF2B5EF4-FFF2-40B4-BE49-F238E27FC236}">
                <a16:creationId xmlns:a16="http://schemas.microsoft.com/office/drawing/2014/main" id="{979E6587-E1CA-FC96-E81F-33D3F5ED2E02}"/>
              </a:ext>
            </a:extLst>
          </p:cNvPr>
          <p:cNvSpPr/>
          <p:nvPr/>
        </p:nvSpPr>
        <p:spPr bwMode="auto">
          <a:xfrm>
            <a:off x="7108513" y="2219125"/>
            <a:ext cx="4399392" cy="2800946"/>
          </a:xfrm>
          <a:custGeom>
            <a:avLst/>
            <a:gdLst>
              <a:gd name="connsiteX0" fmla="*/ 0 w 6731213"/>
              <a:gd name="connsiteY0" fmla="*/ 0 h 3073613"/>
              <a:gd name="connsiteX1" fmla="*/ 0 w 6731213"/>
              <a:gd name="connsiteY1" fmla="*/ 3073613 h 3073613"/>
              <a:gd name="connsiteX2" fmla="*/ 6731213 w 6731213"/>
              <a:gd name="connsiteY2" fmla="*/ 3073613 h 3073613"/>
            </a:gdLst>
            <a:ahLst/>
            <a:cxnLst>
              <a:cxn ang="0">
                <a:pos x="connsiteX0" y="connsiteY0"/>
              </a:cxn>
              <a:cxn ang="0">
                <a:pos x="connsiteX1" y="connsiteY1"/>
              </a:cxn>
              <a:cxn ang="0">
                <a:pos x="connsiteX2" y="connsiteY2"/>
              </a:cxn>
            </a:cxnLst>
            <a:rect l="l" t="t" r="r" b="b"/>
            <a:pathLst>
              <a:path w="6731213" h="3073613">
                <a:moveTo>
                  <a:pt x="0" y="0"/>
                </a:moveTo>
                <a:lnTo>
                  <a:pt x="0" y="3073613"/>
                </a:lnTo>
                <a:lnTo>
                  <a:pt x="6731213" y="3073613"/>
                </a:lnTo>
              </a:path>
            </a:pathLst>
          </a:custGeom>
          <a:noFill/>
          <a:ln w="28575">
            <a:solidFill>
              <a:schemeClr val="bg1"/>
            </a:solidFill>
            <a:miter lim="800000"/>
            <a:headEnd/>
            <a:tailEnd/>
          </a:ln>
        </p:spPr>
        <p:txBody>
          <a:bodyPr rtlCol="0" anchor="ctr"/>
          <a:lstStyle/>
          <a:p>
            <a:pPr algn="ctr"/>
            <a:endParaRPr lang="en-US"/>
          </a:p>
        </p:txBody>
      </p:sp>
      <p:grpSp>
        <p:nvGrpSpPr>
          <p:cNvPr id="9276" name="Group 9275">
            <a:extLst>
              <a:ext uri="{FF2B5EF4-FFF2-40B4-BE49-F238E27FC236}">
                <a16:creationId xmlns:a16="http://schemas.microsoft.com/office/drawing/2014/main" id="{DE2541C5-79CB-EA42-CB70-82504A22B642}"/>
              </a:ext>
            </a:extLst>
          </p:cNvPr>
          <p:cNvGrpSpPr/>
          <p:nvPr/>
        </p:nvGrpSpPr>
        <p:grpSpPr>
          <a:xfrm>
            <a:off x="7040159" y="2239592"/>
            <a:ext cx="65687" cy="2780306"/>
            <a:chOff x="2067128" y="1911260"/>
            <a:chExt cx="72957" cy="1297830"/>
          </a:xfrm>
        </p:grpSpPr>
        <p:cxnSp>
          <p:nvCxnSpPr>
            <p:cNvPr id="9277" name="Straight Connector 9276">
              <a:extLst>
                <a:ext uri="{FF2B5EF4-FFF2-40B4-BE49-F238E27FC236}">
                  <a16:creationId xmlns:a16="http://schemas.microsoft.com/office/drawing/2014/main" id="{DD2F1FA0-5488-02DB-EAA7-A71ABDD98C90}"/>
                </a:ext>
              </a:extLst>
            </p:cNvPr>
            <p:cNvCxnSpPr>
              <a:cxnSpLocks/>
            </p:cNvCxnSpPr>
            <p:nvPr/>
          </p:nvCxnSpPr>
          <p:spPr bwMode="auto">
            <a:xfrm>
              <a:off x="2067128" y="1911260"/>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BABBB324-B87A-3428-5874-35D6E1190204}"/>
                </a:ext>
              </a:extLst>
            </p:cNvPr>
            <p:cNvCxnSpPr>
              <a:cxnSpLocks/>
            </p:cNvCxnSpPr>
            <p:nvPr/>
          </p:nvCxnSpPr>
          <p:spPr bwMode="auto">
            <a:xfrm>
              <a:off x="2067128" y="2170826"/>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A77B86EE-1381-242B-771C-94FBBFBC7CE6}"/>
                </a:ext>
              </a:extLst>
            </p:cNvPr>
            <p:cNvCxnSpPr>
              <a:cxnSpLocks/>
            </p:cNvCxnSpPr>
            <p:nvPr/>
          </p:nvCxnSpPr>
          <p:spPr bwMode="auto">
            <a:xfrm>
              <a:off x="2067128" y="2430392"/>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95408B60-2155-8EBD-A708-CBF9DE93F6BB}"/>
                </a:ext>
              </a:extLst>
            </p:cNvPr>
            <p:cNvCxnSpPr>
              <a:cxnSpLocks/>
            </p:cNvCxnSpPr>
            <p:nvPr/>
          </p:nvCxnSpPr>
          <p:spPr bwMode="auto">
            <a:xfrm>
              <a:off x="2067128" y="2689958"/>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1861A0CB-AE5C-19A2-42A1-33EF9F28825D}"/>
                </a:ext>
              </a:extLst>
            </p:cNvPr>
            <p:cNvCxnSpPr>
              <a:cxnSpLocks/>
            </p:cNvCxnSpPr>
            <p:nvPr/>
          </p:nvCxnSpPr>
          <p:spPr bwMode="auto">
            <a:xfrm>
              <a:off x="2067128" y="2949524"/>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55FAD120-7965-862D-3EF5-E042C82A6BFF}"/>
                </a:ext>
              </a:extLst>
            </p:cNvPr>
            <p:cNvCxnSpPr>
              <a:cxnSpLocks/>
            </p:cNvCxnSpPr>
            <p:nvPr/>
          </p:nvCxnSpPr>
          <p:spPr bwMode="auto">
            <a:xfrm>
              <a:off x="2067128" y="3209090"/>
              <a:ext cx="72957" cy="0"/>
            </a:xfrm>
            <a:prstGeom prst="line">
              <a:avLst/>
            </a:prstGeom>
            <a:noFill/>
            <a:ln w="28575" cap="flat" cmpd="sng" algn="ctr">
              <a:solidFill>
                <a:schemeClr val="bg1"/>
              </a:solidFill>
              <a:prstDash val="solid"/>
              <a:round/>
              <a:headEnd type="none" w="med" len="med"/>
              <a:tailEnd type="none" w="med" len="med"/>
            </a:ln>
            <a:effectLst/>
          </p:spPr>
        </p:cxnSp>
      </p:grpSp>
      <p:sp>
        <p:nvSpPr>
          <p:cNvPr id="9283" name="TextBox 9282">
            <a:extLst>
              <a:ext uri="{FF2B5EF4-FFF2-40B4-BE49-F238E27FC236}">
                <a16:creationId xmlns:a16="http://schemas.microsoft.com/office/drawing/2014/main" id="{1646B21B-B78A-9D09-B9DF-34E56EBB8291}"/>
              </a:ext>
            </a:extLst>
          </p:cNvPr>
          <p:cNvSpPr txBox="1"/>
          <p:nvPr/>
        </p:nvSpPr>
        <p:spPr bwMode="auto">
          <a:xfrm>
            <a:off x="6570122" y="205702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9284" name="TextBox 9283">
            <a:extLst>
              <a:ext uri="{FF2B5EF4-FFF2-40B4-BE49-F238E27FC236}">
                <a16:creationId xmlns:a16="http://schemas.microsoft.com/office/drawing/2014/main" id="{744CF8FE-6FFA-7BF7-4854-03B7D638E8FD}"/>
              </a:ext>
            </a:extLst>
          </p:cNvPr>
          <p:cNvSpPr txBox="1"/>
          <p:nvPr/>
        </p:nvSpPr>
        <p:spPr bwMode="auto">
          <a:xfrm>
            <a:off x="6687142" y="259826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9285" name="TextBox 9284">
            <a:extLst>
              <a:ext uri="{FF2B5EF4-FFF2-40B4-BE49-F238E27FC236}">
                <a16:creationId xmlns:a16="http://schemas.microsoft.com/office/drawing/2014/main" id="{B8835661-AABD-7D32-95A2-258A7141DFF0}"/>
              </a:ext>
            </a:extLst>
          </p:cNvPr>
          <p:cNvSpPr txBox="1"/>
          <p:nvPr/>
        </p:nvSpPr>
        <p:spPr bwMode="auto">
          <a:xfrm>
            <a:off x="6687142" y="315651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9286" name="TextBox 9285">
            <a:extLst>
              <a:ext uri="{FF2B5EF4-FFF2-40B4-BE49-F238E27FC236}">
                <a16:creationId xmlns:a16="http://schemas.microsoft.com/office/drawing/2014/main" id="{F4C07572-673E-3FB2-9782-30B48A81EC62}"/>
              </a:ext>
            </a:extLst>
          </p:cNvPr>
          <p:cNvSpPr txBox="1"/>
          <p:nvPr/>
        </p:nvSpPr>
        <p:spPr bwMode="auto">
          <a:xfrm>
            <a:off x="6687142" y="371257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9287" name="TextBox 9286">
            <a:extLst>
              <a:ext uri="{FF2B5EF4-FFF2-40B4-BE49-F238E27FC236}">
                <a16:creationId xmlns:a16="http://schemas.microsoft.com/office/drawing/2014/main" id="{2C611BA0-9D41-A861-A8A2-03D32C401691}"/>
              </a:ext>
            </a:extLst>
          </p:cNvPr>
          <p:cNvSpPr txBox="1"/>
          <p:nvPr/>
        </p:nvSpPr>
        <p:spPr bwMode="auto">
          <a:xfrm>
            <a:off x="6687142" y="427015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9288" name="TextBox 9287">
            <a:extLst>
              <a:ext uri="{FF2B5EF4-FFF2-40B4-BE49-F238E27FC236}">
                <a16:creationId xmlns:a16="http://schemas.microsoft.com/office/drawing/2014/main" id="{FBF25EE5-6D39-9B47-9DE4-B30DF6A959B0}"/>
              </a:ext>
            </a:extLst>
          </p:cNvPr>
          <p:cNvSpPr txBox="1"/>
          <p:nvPr/>
        </p:nvSpPr>
        <p:spPr bwMode="auto">
          <a:xfrm>
            <a:off x="6804161" y="482545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9289" name="Group 9288">
            <a:extLst>
              <a:ext uri="{FF2B5EF4-FFF2-40B4-BE49-F238E27FC236}">
                <a16:creationId xmlns:a16="http://schemas.microsoft.com/office/drawing/2014/main" id="{9DEAF258-7FAF-6A04-6F68-F4322B8AF4AF}"/>
              </a:ext>
            </a:extLst>
          </p:cNvPr>
          <p:cNvGrpSpPr/>
          <p:nvPr/>
        </p:nvGrpSpPr>
        <p:grpSpPr>
          <a:xfrm>
            <a:off x="7105845" y="5010123"/>
            <a:ext cx="4395544" cy="82734"/>
            <a:chOff x="1253672" y="5007869"/>
            <a:chExt cx="4395544" cy="82734"/>
          </a:xfrm>
        </p:grpSpPr>
        <p:grpSp>
          <p:nvGrpSpPr>
            <p:cNvPr id="9290" name="Group 9289">
              <a:extLst>
                <a:ext uri="{FF2B5EF4-FFF2-40B4-BE49-F238E27FC236}">
                  <a16:creationId xmlns:a16="http://schemas.microsoft.com/office/drawing/2014/main" id="{5752CF03-8264-A550-2353-E560E91DE0E3}"/>
                </a:ext>
              </a:extLst>
            </p:cNvPr>
            <p:cNvGrpSpPr/>
            <p:nvPr/>
          </p:nvGrpSpPr>
          <p:grpSpPr>
            <a:xfrm rot="5400000">
              <a:off x="3048540" y="3222517"/>
              <a:ext cx="73218" cy="3662953"/>
              <a:chOff x="2067128" y="1911260"/>
              <a:chExt cx="72957" cy="2595664"/>
            </a:xfrm>
          </p:grpSpPr>
          <p:cxnSp>
            <p:nvCxnSpPr>
              <p:cNvPr id="9294" name="Straight Connector 9293">
                <a:extLst>
                  <a:ext uri="{FF2B5EF4-FFF2-40B4-BE49-F238E27FC236}">
                    <a16:creationId xmlns:a16="http://schemas.microsoft.com/office/drawing/2014/main" id="{9F82FFFA-6B53-9191-5DD8-A5038853293B}"/>
                  </a:ext>
                </a:extLst>
              </p:cNvPr>
              <p:cNvCxnSpPr>
                <a:cxnSpLocks/>
              </p:cNvCxnSpPr>
              <p:nvPr/>
            </p:nvCxnSpPr>
            <p:spPr bwMode="auto">
              <a:xfrm>
                <a:off x="2067128" y="1911260"/>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0485B245-E6C8-40D7-E4F5-AF74B12F38D6}"/>
                  </a:ext>
                </a:extLst>
              </p:cNvPr>
              <p:cNvCxnSpPr>
                <a:cxnSpLocks/>
              </p:cNvCxnSpPr>
              <p:nvPr/>
            </p:nvCxnSpPr>
            <p:spPr bwMode="auto">
              <a:xfrm>
                <a:off x="2067128" y="2170826"/>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255334A4-6B50-E61C-84A7-B9C339CA686A}"/>
                  </a:ext>
                </a:extLst>
              </p:cNvPr>
              <p:cNvCxnSpPr>
                <a:cxnSpLocks/>
              </p:cNvCxnSpPr>
              <p:nvPr/>
            </p:nvCxnSpPr>
            <p:spPr bwMode="auto">
              <a:xfrm>
                <a:off x="2067128" y="2430392"/>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EE498A57-83C9-F84E-3695-44B1266909CB}"/>
                  </a:ext>
                </a:extLst>
              </p:cNvPr>
              <p:cNvCxnSpPr>
                <a:cxnSpLocks/>
              </p:cNvCxnSpPr>
              <p:nvPr/>
            </p:nvCxnSpPr>
            <p:spPr bwMode="auto">
              <a:xfrm>
                <a:off x="2067128" y="2689958"/>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E0E5E280-D982-CCBB-9B69-44A68D38DE98}"/>
                  </a:ext>
                </a:extLst>
              </p:cNvPr>
              <p:cNvCxnSpPr>
                <a:cxnSpLocks/>
              </p:cNvCxnSpPr>
              <p:nvPr/>
            </p:nvCxnSpPr>
            <p:spPr bwMode="auto">
              <a:xfrm>
                <a:off x="2067128" y="2949524"/>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E9EF1416-F97F-6573-2A6A-10A5824899A3}"/>
                  </a:ext>
                </a:extLst>
              </p:cNvPr>
              <p:cNvCxnSpPr>
                <a:cxnSpLocks/>
              </p:cNvCxnSpPr>
              <p:nvPr/>
            </p:nvCxnSpPr>
            <p:spPr bwMode="auto">
              <a:xfrm>
                <a:off x="2067128" y="3209090"/>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38CAC304-9A94-CFC1-15BC-23A37336C244}"/>
                  </a:ext>
                </a:extLst>
              </p:cNvPr>
              <p:cNvCxnSpPr>
                <a:cxnSpLocks/>
              </p:cNvCxnSpPr>
              <p:nvPr/>
            </p:nvCxnSpPr>
            <p:spPr bwMode="auto">
              <a:xfrm>
                <a:off x="2067128" y="3468656"/>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5FB37E2F-3BB7-806C-C557-0CB0BD1BCBF0}"/>
                  </a:ext>
                </a:extLst>
              </p:cNvPr>
              <p:cNvCxnSpPr>
                <a:cxnSpLocks/>
              </p:cNvCxnSpPr>
              <p:nvPr/>
            </p:nvCxnSpPr>
            <p:spPr bwMode="auto">
              <a:xfrm>
                <a:off x="2067128" y="3728222"/>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49543CD7-AEA2-EA35-8C34-7FAF73EB0A86}"/>
                  </a:ext>
                </a:extLst>
              </p:cNvPr>
              <p:cNvCxnSpPr>
                <a:cxnSpLocks/>
              </p:cNvCxnSpPr>
              <p:nvPr/>
            </p:nvCxnSpPr>
            <p:spPr bwMode="auto">
              <a:xfrm>
                <a:off x="2067128" y="3987788"/>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C4601797-B4CD-7226-44F7-1677C4CCCFD7}"/>
                  </a:ext>
                </a:extLst>
              </p:cNvPr>
              <p:cNvCxnSpPr>
                <a:cxnSpLocks/>
              </p:cNvCxnSpPr>
              <p:nvPr/>
            </p:nvCxnSpPr>
            <p:spPr bwMode="auto">
              <a:xfrm>
                <a:off x="2067128" y="4247354"/>
                <a:ext cx="72957" cy="0"/>
              </a:xfrm>
              <a:prstGeom prst="line">
                <a:avLst/>
              </a:prstGeom>
              <a:noFill/>
              <a:ln w="28575" cap="flat" cmpd="sng" algn="ctr">
                <a:solidFill>
                  <a:schemeClr val="bg1"/>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8EA5ED6F-446E-76F9-8C41-ECBAF78F5BF3}"/>
                  </a:ext>
                </a:extLst>
              </p:cNvPr>
              <p:cNvCxnSpPr>
                <a:cxnSpLocks/>
              </p:cNvCxnSpPr>
              <p:nvPr/>
            </p:nvCxnSpPr>
            <p:spPr bwMode="auto">
              <a:xfrm>
                <a:off x="2067128" y="4506924"/>
                <a:ext cx="729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91" name="Group 9290">
              <a:extLst>
                <a:ext uri="{FF2B5EF4-FFF2-40B4-BE49-F238E27FC236}">
                  <a16:creationId xmlns:a16="http://schemas.microsoft.com/office/drawing/2014/main" id="{E3DE2579-E9C5-69B2-F449-0EE5D48EC26D}"/>
                </a:ext>
              </a:extLst>
            </p:cNvPr>
            <p:cNvGrpSpPr/>
            <p:nvPr/>
          </p:nvGrpSpPr>
          <p:grpSpPr>
            <a:xfrm>
              <a:off x="5282921" y="5007869"/>
              <a:ext cx="366295" cy="73218"/>
              <a:chOff x="4702731" y="5169785"/>
              <a:chExt cx="366295" cy="73218"/>
            </a:xfrm>
          </p:grpSpPr>
          <p:cxnSp>
            <p:nvCxnSpPr>
              <p:cNvPr id="9292" name="Straight Connector 9291">
                <a:extLst>
                  <a:ext uri="{FF2B5EF4-FFF2-40B4-BE49-F238E27FC236}">
                    <a16:creationId xmlns:a16="http://schemas.microsoft.com/office/drawing/2014/main" id="{941067B9-28BE-BE7B-D2CF-F62635297A64}"/>
                  </a:ext>
                </a:extLst>
              </p:cNvPr>
              <p:cNvCxnSpPr>
                <a:cxnSpLocks/>
              </p:cNvCxnSpPr>
              <p:nvPr/>
            </p:nvCxnSpPr>
            <p:spPr bwMode="auto">
              <a:xfrm rot="5400000">
                <a:off x="5032417" y="5206394"/>
                <a:ext cx="73218" cy="0"/>
              </a:xfrm>
              <a:prstGeom prst="line">
                <a:avLst/>
              </a:prstGeom>
              <a:noFill/>
              <a:ln w="28575" cap="flat" cmpd="sng" algn="ctr">
                <a:solidFill>
                  <a:schemeClr val="bg1"/>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F546919E-4F7D-008E-B463-F4697A321258}"/>
                  </a:ext>
                </a:extLst>
              </p:cNvPr>
              <p:cNvCxnSpPr>
                <a:cxnSpLocks/>
              </p:cNvCxnSpPr>
              <p:nvPr/>
            </p:nvCxnSpPr>
            <p:spPr bwMode="auto">
              <a:xfrm rot="5400000">
                <a:off x="4666122" y="5206394"/>
                <a:ext cx="73218" cy="0"/>
              </a:xfrm>
              <a:prstGeom prst="line">
                <a:avLst/>
              </a:prstGeom>
              <a:noFill/>
              <a:ln w="28575" cap="flat" cmpd="sng" algn="ctr">
                <a:solidFill>
                  <a:schemeClr val="bg1"/>
                </a:solidFill>
                <a:prstDash val="solid"/>
                <a:round/>
                <a:headEnd type="none" w="med" len="med"/>
                <a:tailEnd type="none" w="med" len="med"/>
              </a:ln>
              <a:effectLst/>
            </p:spPr>
          </p:cxnSp>
        </p:grpSp>
      </p:grpSp>
      <p:sp>
        <p:nvSpPr>
          <p:cNvPr id="9305" name="TextBox 9304">
            <a:extLst>
              <a:ext uri="{FF2B5EF4-FFF2-40B4-BE49-F238E27FC236}">
                <a16:creationId xmlns:a16="http://schemas.microsoft.com/office/drawing/2014/main" id="{ED4023C8-86EE-9474-83A5-861D3A915B21}"/>
              </a:ext>
            </a:extLst>
          </p:cNvPr>
          <p:cNvSpPr txBox="1"/>
          <p:nvPr/>
        </p:nvSpPr>
        <p:spPr bwMode="auto">
          <a:xfrm>
            <a:off x="6954655" y="502644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306" name="TextBox 9305">
            <a:extLst>
              <a:ext uri="{FF2B5EF4-FFF2-40B4-BE49-F238E27FC236}">
                <a16:creationId xmlns:a16="http://schemas.microsoft.com/office/drawing/2014/main" id="{6AEF88F9-A042-53A6-F4F5-D256EA7F7A1B}"/>
              </a:ext>
            </a:extLst>
          </p:cNvPr>
          <p:cNvSpPr txBox="1"/>
          <p:nvPr/>
        </p:nvSpPr>
        <p:spPr bwMode="auto">
          <a:xfrm>
            <a:off x="7328296" y="501937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9307" name="TextBox 9306">
            <a:extLst>
              <a:ext uri="{FF2B5EF4-FFF2-40B4-BE49-F238E27FC236}">
                <a16:creationId xmlns:a16="http://schemas.microsoft.com/office/drawing/2014/main" id="{D2AA351B-9E27-2812-8830-3937CCA0DF8F}"/>
              </a:ext>
            </a:extLst>
          </p:cNvPr>
          <p:cNvSpPr txBox="1"/>
          <p:nvPr/>
        </p:nvSpPr>
        <p:spPr bwMode="auto">
          <a:xfrm>
            <a:off x="7680246" y="502644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9308" name="TextBox 9307">
            <a:extLst>
              <a:ext uri="{FF2B5EF4-FFF2-40B4-BE49-F238E27FC236}">
                <a16:creationId xmlns:a16="http://schemas.microsoft.com/office/drawing/2014/main" id="{3973352A-301C-B030-4705-12A8A423D3D3}"/>
              </a:ext>
            </a:extLst>
          </p:cNvPr>
          <p:cNvSpPr txBox="1"/>
          <p:nvPr/>
        </p:nvSpPr>
        <p:spPr bwMode="auto">
          <a:xfrm>
            <a:off x="8053887" y="501937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9309" name="TextBox 9308">
            <a:extLst>
              <a:ext uri="{FF2B5EF4-FFF2-40B4-BE49-F238E27FC236}">
                <a16:creationId xmlns:a16="http://schemas.microsoft.com/office/drawing/2014/main" id="{38BD13BC-AE74-05EA-6D70-221BE3A23D67}"/>
              </a:ext>
            </a:extLst>
          </p:cNvPr>
          <p:cNvSpPr txBox="1"/>
          <p:nvPr/>
        </p:nvSpPr>
        <p:spPr bwMode="auto">
          <a:xfrm>
            <a:off x="8360957" y="502282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9310" name="TextBox 9309">
            <a:extLst>
              <a:ext uri="{FF2B5EF4-FFF2-40B4-BE49-F238E27FC236}">
                <a16:creationId xmlns:a16="http://schemas.microsoft.com/office/drawing/2014/main" id="{65D2CEC8-BD70-6BBC-41FC-D5AEF58CF943}"/>
              </a:ext>
            </a:extLst>
          </p:cNvPr>
          <p:cNvSpPr txBox="1"/>
          <p:nvPr/>
        </p:nvSpPr>
        <p:spPr bwMode="auto">
          <a:xfrm>
            <a:off x="8734598" y="50157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9311" name="TextBox 9310">
            <a:extLst>
              <a:ext uri="{FF2B5EF4-FFF2-40B4-BE49-F238E27FC236}">
                <a16:creationId xmlns:a16="http://schemas.microsoft.com/office/drawing/2014/main" id="{5B231064-9D47-E64C-BA95-8ADE1CFB0CAA}"/>
              </a:ext>
            </a:extLst>
          </p:cNvPr>
          <p:cNvSpPr txBox="1"/>
          <p:nvPr/>
        </p:nvSpPr>
        <p:spPr bwMode="auto">
          <a:xfrm>
            <a:off x="9086548" y="502282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9312" name="TextBox 9311">
            <a:extLst>
              <a:ext uri="{FF2B5EF4-FFF2-40B4-BE49-F238E27FC236}">
                <a16:creationId xmlns:a16="http://schemas.microsoft.com/office/drawing/2014/main" id="{FB34ADD0-6459-FF93-8E2A-B6D07432CD95}"/>
              </a:ext>
            </a:extLst>
          </p:cNvPr>
          <p:cNvSpPr txBox="1"/>
          <p:nvPr/>
        </p:nvSpPr>
        <p:spPr bwMode="auto">
          <a:xfrm>
            <a:off x="9460189" y="50157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9313" name="TextBox 9312">
            <a:extLst>
              <a:ext uri="{FF2B5EF4-FFF2-40B4-BE49-F238E27FC236}">
                <a16:creationId xmlns:a16="http://schemas.microsoft.com/office/drawing/2014/main" id="{FF5D07AA-6E8B-8906-62DA-0205FC54BB51}"/>
              </a:ext>
            </a:extLst>
          </p:cNvPr>
          <p:cNvSpPr txBox="1"/>
          <p:nvPr/>
        </p:nvSpPr>
        <p:spPr bwMode="auto">
          <a:xfrm>
            <a:off x="9829867" y="50135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9314" name="TextBox 9313">
            <a:extLst>
              <a:ext uri="{FF2B5EF4-FFF2-40B4-BE49-F238E27FC236}">
                <a16:creationId xmlns:a16="http://schemas.microsoft.com/office/drawing/2014/main" id="{5B66678C-E8DB-E9E0-3C29-8D48FAC2F717}"/>
              </a:ext>
            </a:extLst>
          </p:cNvPr>
          <p:cNvSpPr txBox="1"/>
          <p:nvPr/>
        </p:nvSpPr>
        <p:spPr bwMode="auto">
          <a:xfrm>
            <a:off x="10195446" y="501696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9315" name="TextBox 9314">
            <a:extLst>
              <a:ext uri="{FF2B5EF4-FFF2-40B4-BE49-F238E27FC236}">
                <a16:creationId xmlns:a16="http://schemas.microsoft.com/office/drawing/2014/main" id="{CC4630D9-3636-EBD9-800B-4C20B7A29DA2}"/>
              </a:ext>
            </a:extLst>
          </p:cNvPr>
          <p:cNvSpPr txBox="1"/>
          <p:nvPr/>
        </p:nvSpPr>
        <p:spPr bwMode="auto">
          <a:xfrm>
            <a:off x="10569087" y="50098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9316" name="TextBox 9315">
            <a:extLst>
              <a:ext uri="{FF2B5EF4-FFF2-40B4-BE49-F238E27FC236}">
                <a16:creationId xmlns:a16="http://schemas.microsoft.com/office/drawing/2014/main" id="{B5659265-B534-4EA7-A245-3CB163778C37}"/>
              </a:ext>
            </a:extLst>
          </p:cNvPr>
          <p:cNvSpPr txBox="1"/>
          <p:nvPr/>
        </p:nvSpPr>
        <p:spPr bwMode="auto">
          <a:xfrm>
            <a:off x="10921037" y="501696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9317" name="TextBox 9316">
            <a:extLst>
              <a:ext uri="{FF2B5EF4-FFF2-40B4-BE49-F238E27FC236}">
                <a16:creationId xmlns:a16="http://schemas.microsoft.com/office/drawing/2014/main" id="{29E24C41-AAC6-B07E-5077-5E5749226D47}"/>
              </a:ext>
            </a:extLst>
          </p:cNvPr>
          <p:cNvSpPr txBox="1"/>
          <p:nvPr/>
        </p:nvSpPr>
        <p:spPr bwMode="auto">
          <a:xfrm>
            <a:off x="11294678" y="50098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9318" name="TextBox 9317">
            <a:extLst>
              <a:ext uri="{FF2B5EF4-FFF2-40B4-BE49-F238E27FC236}">
                <a16:creationId xmlns:a16="http://schemas.microsoft.com/office/drawing/2014/main" id="{D1AB47F2-32AE-9B21-BC03-82525E7A3994}"/>
              </a:ext>
            </a:extLst>
          </p:cNvPr>
          <p:cNvSpPr txBox="1"/>
          <p:nvPr/>
        </p:nvSpPr>
        <p:spPr bwMode="auto">
          <a:xfrm>
            <a:off x="6914137" y="56396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97</a:t>
            </a:r>
          </a:p>
        </p:txBody>
      </p:sp>
      <p:sp>
        <p:nvSpPr>
          <p:cNvPr id="9319" name="TextBox 9318">
            <a:extLst>
              <a:ext uri="{FF2B5EF4-FFF2-40B4-BE49-F238E27FC236}">
                <a16:creationId xmlns:a16="http://schemas.microsoft.com/office/drawing/2014/main" id="{F28EF6D8-1300-77B0-608C-BC1D8B010464}"/>
              </a:ext>
            </a:extLst>
          </p:cNvPr>
          <p:cNvSpPr txBox="1"/>
          <p:nvPr/>
        </p:nvSpPr>
        <p:spPr bwMode="auto">
          <a:xfrm>
            <a:off x="7279069" y="56325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87</a:t>
            </a:r>
          </a:p>
        </p:txBody>
      </p:sp>
      <p:sp>
        <p:nvSpPr>
          <p:cNvPr id="9320" name="TextBox 9319">
            <a:extLst>
              <a:ext uri="{FF2B5EF4-FFF2-40B4-BE49-F238E27FC236}">
                <a16:creationId xmlns:a16="http://schemas.microsoft.com/office/drawing/2014/main" id="{C78B9EF8-B7B3-0921-8390-8B3FB96BD4BF}"/>
              </a:ext>
            </a:extLst>
          </p:cNvPr>
          <p:cNvSpPr txBox="1"/>
          <p:nvPr/>
        </p:nvSpPr>
        <p:spPr bwMode="auto">
          <a:xfrm>
            <a:off x="7631019" y="56396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77</a:t>
            </a:r>
          </a:p>
        </p:txBody>
      </p:sp>
      <p:sp>
        <p:nvSpPr>
          <p:cNvPr id="9321" name="TextBox 9320">
            <a:extLst>
              <a:ext uri="{FF2B5EF4-FFF2-40B4-BE49-F238E27FC236}">
                <a16:creationId xmlns:a16="http://schemas.microsoft.com/office/drawing/2014/main" id="{B34EC569-4CB8-E119-6E87-1CD06DBF0121}"/>
              </a:ext>
            </a:extLst>
          </p:cNvPr>
          <p:cNvSpPr txBox="1"/>
          <p:nvPr/>
        </p:nvSpPr>
        <p:spPr bwMode="auto">
          <a:xfrm>
            <a:off x="8030787" y="56325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51</a:t>
            </a:r>
          </a:p>
        </p:txBody>
      </p:sp>
      <p:sp>
        <p:nvSpPr>
          <p:cNvPr id="9322" name="TextBox 9321">
            <a:extLst>
              <a:ext uri="{FF2B5EF4-FFF2-40B4-BE49-F238E27FC236}">
                <a16:creationId xmlns:a16="http://schemas.microsoft.com/office/drawing/2014/main" id="{38F9A707-D2CF-4E23-85B6-2A80411D4E5E}"/>
              </a:ext>
            </a:extLst>
          </p:cNvPr>
          <p:cNvSpPr txBox="1"/>
          <p:nvPr/>
        </p:nvSpPr>
        <p:spPr bwMode="auto">
          <a:xfrm>
            <a:off x="8396367" y="56359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38</a:t>
            </a:r>
          </a:p>
        </p:txBody>
      </p:sp>
      <p:sp>
        <p:nvSpPr>
          <p:cNvPr id="9323" name="TextBox 9322">
            <a:extLst>
              <a:ext uri="{FF2B5EF4-FFF2-40B4-BE49-F238E27FC236}">
                <a16:creationId xmlns:a16="http://schemas.microsoft.com/office/drawing/2014/main" id="{C3416D68-FB31-7EA0-7956-1D260BDAA577}"/>
              </a:ext>
            </a:extLst>
          </p:cNvPr>
          <p:cNvSpPr txBox="1"/>
          <p:nvPr/>
        </p:nvSpPr>
        <p:spPr bwMode="auto">
          <a:xfrm>
            <a:off x="8770008" y="562892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a:t>
            </a:r>
          </a:p>
        </p:txBody>
      </p:sp>
      <p:sp>
        <p:nvSpPr>
          <p:cNvPr id="9324" name="TextBox 9323">
            <a:extLst>
              <a:ext uri="{FF2B5EF4-FFF2-40B4-BE49-F238E27FC236}">
                <a16:creationId xmlns:a16="http://schemas.microsoft.com/office/drawing/2014/main" id="{321D99DA-4BE4-FF25-932F-2912C44E0650}"/>
              </a:ext>
            </a:extLst>
          </p:cNvPr>
          <p:cNvSpPr txBox="1"/>
          <p:nvPr/>
        </p:nvSpPr>
        <p:spPr bwMode="auto">
          <a:xfrm>
            <a:off x="9121958" y="56359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a:t>
            </a:r>
          </a:p>
        </p:txBody>
      </p:sp>
      <p:sp>
        <p:nvSpPr>
          <p:cNvPr id="9325" name="TextBox 9324">
            <a:extLst>
              <a:ext uri="{FF2B5EF4-FFF2-40B4-BE49-F238E27FC236}">
                <a16:creationId xmlns:a16="http://schemas.microsoft.com/office/drawing/2014/main" id="{69F882D8-3458-C526-03C3-C85FAAF243DB}"/>
              </a:ext>
            </a:extLst>
          </p:cNvPr>
          <p:cNvSpPr txBox="1"/>
          <p:nvPr/>
        </p:nvSpPr>
        <p:spPr bwMode="auto">
          <a:xfrm>
            <a:off x="9495599" y="562892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a:t>
            </a:r>
          </a:p>
        </p:txBody>
      </p:sp>
      <p:sp>
        <p:nvSpPr>
          <p:cNvPr id="9326" name="TextBox 9325">
            <a:extLst>
              <a:ext uri="{FF2B5EF4-FFF2-40B4-BE49-F238E27FC236}">
                <a16:creationId xmlns:a16="http://schemas.microsoft.com/office/drawing/2014/main" id="{1AA8CB2A-8BC9-28FC-058E-3894FAD92907}"/>
              </a:ext>
            </a:extLst>
          </p:cNvPr>
          <p:cNvSpPr txBox="1"/>
          <p:nvPr/>
        </p:nvSpPr>
        <p:spPr bwMode="auto">
          <a:xfrm>
            <a:off x="9865277" y="562669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p:txBody>
      </p:sp>
      <p:sp>
        <p:nvSpPr>
          <p:cNvPr id="9327" name="TextBox 9326">
            <a:extLst>
              <a:ext uri="{FF2B5EF4-FFF2-40B4-BE49-F238E27FC236}">
                <a16:creationId xmlns:a16="http://schemas.microsoft.com/office/drawing/2014/main" id="{1FA6C410-9F10-2101-C67E-EDD8810E6599}"/>
              </a:ext>
            </a:extLst>
          </p:cNvPr>
          <p:cNvSpPr txBox="1"/>
          <p:nvPr/>
        </p:nvSpPr>
        <p:spPr bwMode="auto">
          <a:xfrm>
            <a:off x="10276540" y="563014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p:txBody>
      </p:sp>
      <p:sp>
        <p:nvSpPr>
          <p:cNvPr id="9328" name="TextBox 9327">
            <a:extLst>
              <a:ext uri="{FF2B5EF4-FFF2-40B4-BE49-F238E27FC236}">
                <a16:creationId xmlns:a16="http://schemas.microsoft.com/office/drawing/2014/main" id="{8C6E9494-FB5C-C251-93F3-98CA546D7CEA}"/>
              </a:ext>
            </a:extLst>
          </p:cNvPr>
          <p:cNvSpPr txBox="1"/>
          <p:nvPr/>
        </p:nvSpPr>
        <p:spPr bwMode="auto">
          <a:xfrm>
            <a:off x="10650181" y="562307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p:txBody>
      </p:sp>
      <p:sp>
        <p:nvSpPr>
          <p:cNvPr id="9329" name="TextBox 9328">
            <a:extLst>
              <a:ext uri="{FF2B5EF4-FFF2-40B4-BE49-F238E27FC236}">
                <a16:creationId xmlns:a16="http://schemas.microsoft.com/office/drawing/2014/main" id="{08497A13-CD4E-91B4-379A-83D3154CC424}"/>
              </a:ext>
            </a:extLst>
          </p:cNvPr>
          <p:cNvSpPr txBox="1"/>
          <p:nvPr/>
        </p:nvSpPr>
        <p:spPr bwMode="auto">
          <a:xfrm>
            <a:off x="11002131" y="563014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9330" name="TextBox 9329">
            <a:extLst>
              <a:ext uri="{FF2B5EF4-FFF2-40B4-BE49-F238E27FC236}">
                <a16:creationId xmlns:a16="http://schemas.microsoft.com/office/drawing/2014/main" id="{638CF957-5EC0-6A67-A3F8-59A88364FD9F}"/>
              </a:ext>
            </a:extLst>
          </p:cNvPr>
          <p:cNvSpPr txBox="1"/>
          <p:nvPr/>
        </p:nvSpPr>
        <p:spPr bwMode="auto">
          <a:xfrm>
            <a:off x="11375772" y="562307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9357" name="Freeform: Shape 9356">
            <a:extLst>
              <a:ext uri="{FF2B5EF4-FFF2-40B4-BE49-F238E27FC236}">
                <a16:creationId xmlns:a16="http://schemas.microsoft.com/office/drawing/2014/main" id="{8E3688A2-F781-84B6-CCF8-FC00F6F45DE4}"/>
              </a:ext>
            </a:extLst>
          </p:cNvPr>
          <p:cNvSpPr/>
          <p:nvPr/>
        </p:nvSpPr>
        <p:spPr bwMode="auto">
          <a:xfrm>
            <a:off x="7108921" y="2238279"/>
            <a:ext cx="4070158" cy="1813406"/>
          </a:xfrm>
          <a:custGeom>
            <a:avLst/>
            <a:gdLst>
              <a:gd name="connsiteX0" fmla="*/ 0 w 4070158"/>
              <a:gd name="connsiteY0" fmla="*/ 0 h 1813406"/>
              <a:gd name="connsiteX1" fmla="*/ 200121 w 4070158"/>
              <a:gd name="connsiteY1" fmla="*/ 0 h 1813406"/>
              <a:gd name="connsiteX2" fmla="*/ 200121 w 4070158"/>
              <a:gd name="connsiteY2" fmla="*/ 43103 h 1813406"/>
              <a:gd name="connsiteX3" fmla="*/ 218594 w 4070158"/>
              <a:gd name="connsiteY3" fmla="*/ 43103 h 1813406"/>
              <a:gd name="connsiteX4" fmla="*/ 218594 w 4070158"/>
              <a:gd name="connsiteY4" fmla="*/ 92363 h 1813406"/>
              <a:gd name="connsiteX5" fmla="*/ 233988 w 4070158"/>
              <a:gd name="connsiteY5" fmla="*/ 92363 h 1813406"/>
              <a:gd name="connsiteX6" fmla="*/ 233988 w 4070158"/>
              <a:gd name="connsiteY6" fmla="*/ 126230 h 1813406"/>
              <a:gd name="connsiteX7" fmla="*/ 326352 w 4070158"/>
              <a:gd name="connsiteY7" fmla="*/ 126230 h 1813406"/>
              <a:gd name="connsiteX8" fmla="*/ 326352 w 4070158"/>
              <a:gd name="connsiteY8" fmla="*/ 126230 h 1813406"/>
              <a:gd name="connsiteX9" fmla="*/ 326352 w 4070158"/>
              <a:gd name="connsiteY9" fmla="*/ 153939 h 1813406"/>
              <a:gd name="connsiteX10" fmla="*/ 446424 w 4070158"/>
              <a:gd name="connsiteY10" fmla="*/ 153939 h 1813406"/>
              <a:gd name="connsiteX11" fmla="*/ 446424 w 4070158"/>
              <a:gd name="connsiteY11" fmla="*/ 181648 h 1813406"/>
              <a:gd name="connsiteX12" fmla="*/ 471055 w 4070158"/>
              <a:gd name="connsiteY12" fmla="*/ 181648 h 1813406"/>
              <a:gd name="connsiteX13" fmla="*/ 471055 w 4070158"/>
              <a:gd name="connsiteY13" fmla="*/ 209357 h 1813406"/>
              <a:gd name="connsiteX14" fmla="*/ 557261 w 4070158"/>
              <a:gd name="connsiteY14" fmla="*/ 209357 h 1813406"/>
              <a:gd name="connsiteX15" fmla="*/ 557261 w 4070158"/>
              <a:gd name="connsiteY15" fmla="*/ 277091 h 1813406"/>
              <a:gd name="connsiteX16" fmla="*/ 597285 w 4070158"/>
              <a:gd name="connsiteY16" fmla="*/ 277091 h 1813406"/>
              <a:gd name="connsiteX17" fmla="*/ 597285 w 4070158"/>
              <a:gd name="connsiteY17" fmla="*/ 314036 h 1813406"/>
              <a:gd name="connsiteX18" fmla="*/ 745067 w 4070158"/>
              <a:gd name="connsiteY18" fmla="*/ 314036 h 1813406"/>
              <a:gd name="connsiteX19" fmla="*/ 745067 w 4070158"/>
              <a:gd name="connsiteY19" fmla="*/ 344824 h 1813406"/>
              <a:gd name="connsiteX20" fmla="*/ 772776 w 4070158"/>
              <a:gd name="connsiteY20" fmla="*/ 344824 h 1813406"/>
              <a:gd name="connsiteX21" fmla="*/ 772776 w 4070158"/>
              <a:gd name="connsiteY21" fmla="*/ 381769 h 1813406"/>
              <a:gd name="connsiteX22" fmla="*/ 831273 w 4070158"/>
              <a:gd name="connsiteY22" fmla="*/ 381769 h 1813406"/>
              <a:gd name="connsiteX23" fmla="*/ 831273 w 4070158"/>
              <a:gd name="connsiteY23" fmla="*/ 431030 h 1813406"/>
              <a:gd name="connsiteX24" fmla="*/ 858982 w 4070158"/>
              <a:gd name="connsiteY24" fmla="*/ 431030 h 1813406"/>
              <a:gd name="connsiteX25" fmla="*/ 858982 w 4070158"/>
              <a:gd name="connsiteY25" fmla="*/ 501842 h 1813406"/>
              <a:gd name="connsiteX26" fmla="*/ 895927 w 4070158"/>
              <a:gd name="connsiteY26" fmla="*/ 501842 h 1813406"/>
              <a:gd name="connsiteX27" fmla="*/ 895927 w 4070158"/>
              <a:gd name="connsiteY27" fmla="*/ 532630 h 1813406"/>
              <a:gd name="connsiteX28" fmla="*/ 942109 w 4070158"/>
              <a:gd name="connsiteY28" fmla="*/ 532630 h 1813406"/>
              <a:gd name="connsiteX29" fmla="*/ 942109 w 4070158"/>
              <a:gd name="connsiteY29" fmla="*/ 554182 h 1813406"/>
              <a:gd name="connsiteX30" fmla="*/ 1006764 w 4070158"/>
              <a:gd name="connsiteY30" fmla="*/ 554182 h 1813406"/>
              <a:gd name="connsiteX31" fmla="*/ 1006764 w 4070158"/>
              <a:gd name="connsiteY31" fmla="*/ 594206 h 1813406"/>
              <a:gd name="connsiteX32" fmla="*/ 1049867 w 4070158"/>
              <a:gd name="connsiteY32" fmla="*/ 594206 h 1813406"/>
              <a:gd name="connsiteX33" fmla="*/ 1049867 w 4070158"/>
              <a:gd name="connsiteY33" fmla="*/ 668097 h 1813406"/>
              <a:gd name="connsiteX34" fmla="*/ 1080655 w 4070158"/>
              <a:gd name="connsiteY34" fmla="*/ 668097 h 1813406"/>
              <a:gd name="connsiteX35" fmla="*/ 1080655 w 4070158"/>
              <a:gd name="connsiteY35" fmla="*/ 714279 h 1813406"/>
              <a:gd name="connsiteX36" fmla="*/ 1176097 w 4070158"/>
              <a:gd name="connsiteY36" fmla="*/ 714279 h 1813406"/>
              <a:gd name="connsiteX37" fmla="*/ 1176097 w 4070158"/>
              <a:gd name="connsiteY37" fmla="*/ 769697 h 1813406"/>
              <a:gd name="connsiteX38" fmla="*/ 1200727 w 4070158"/>
              <a:gd name="connsiteY38" fmla="*/ 769697 h 1813406"/>
              <a:gd name="connsiteX39" fmla="*/ 1200727 w 4070158"/>
              <a:gd name="connsiteY39" fmla="*/ 800485 h 1813406"/>
              <a:gd name="connsiteX40" fmla="*/ 1283855 w 4070158"/>
              <a:gd name="connsiteY40" fmla="*/ 800485 h 1813406"/>
              <a:gd name="connsiteX41" fmla="*/ 1283855 w 4070158"/>
              <a:gd name="connsiteY41" fmla="*/ 846666 h 1813406"/>
              <a:gd name="connsiteX42" fmla="*/ 1363903 w 4070158"/>
              <a:gd name="connsiteY42" fmla="*/ 846666 h 1813406"/>
              <a:gd name="connsiteX43" fmla="*/ 1363903 w 4070158"/>
              <a:gd name="connsiteY43" fmla="*/ 942109 h 1813406"/>
              <a:gd name="connsiteX44" fmla="*/ 1533237 w 4070158"/>
              <a:gd name="connsiteY44" fmla="*/ 942109 h 1813406"/>
              <a:gd name="connsiteX45" fmla="*/ 1533237 w 4070158"/>
              <a:gd name="connsiteY45" fmla="*/ 994448 h 1813406"/>
              <a:gd name="connsiteX46" fmla="*/ 1573261 w 4070158"/>
              <a:gd name="connsiteY46" fmla="*/ 994448 h 1813406"/>
              <a:gd name="connsiteX47" fmla="*/ 1573261 w 4070158"/>
              <a:gd name="connsiteY47" fmla="*/ 1046788 h 1813406"/>
              <a:gd name="connsiteX48" fmla="*/ 1588655 w 4070158"/>
              <a:gd name="connsiteY48" fmla="*/ 1046788 h 1813406"/>
              <a:gd name="connsiteX49" fmla="*/ 1588655 w 4070158"/>
              <a:gd name="connsiteY49" fmla="*/ 1102206 h 1813406"/>
              <a:gd name="connsiteX50" fmla="*/ 1681018 w 4070158"/>
              <a:gd name="connsiteY50" fmla="*/ 1102206 h 1813406"/>
              <a:gd name="connsiteX51" fmla="*/ 1681018 w 4070158"/>
              <a:gd name="connsiteY51" fmla="*/ 1160703 h 1813406"/>
              <a:gd name="connsiteX52" fmla="*/ 1819564 w 4070158"/>
              <a:gd name="connsiteY52" fmla="*/ 1160703 h 1813406"/>
              <a:gd name="connsiteX53" fmla="*/ 1819564 w 4070158"/>
              <a:gd name="connsiteY53" fmla="*/ 1314642 h 1813406"/>
              <a:gd name="connsiteX54" fmla="*/ 1902691 w 4070158"/>
              <a:gd name="connsiteY54" fmla="*/ 1314642 h 1813406"/>
              <a:gd name="connsiteX55" fmla="*/ 1902691 w 4070158"/>
              <a:gd name="connsiteY55" fmla="*/ 1388533 h 1813406"/>
              <a:gd name="connsiteX56" fmla="*/ 1924243 w 4070158"/>
              <a:gd name="connsiteY56" fmla="*/ 1388533 h 1813406"/>
              <a:gd name="connsiteX57" fmla="*/ 1924243 w 4070158"/>
              <a:gd name="connsiteY57" fmla="*/ 1462424 h 1813406"/>
              <a:gd name="connsiteX58" fmla="*/ 1927321 w 4070158"/>
              <a:gd name="connsiteY58" fmla="*/ 1462424 h 1813406"/>
              <a:gd name="connsiteX59" fmla="*/ 1927321 w 4070158"/>
              <a:gd name="connsiteY59" fmla="*/ 1520921 h 1813406"/>
              <a:gd name="connsiteX60" fmla="*/ 2253673 w 4070158"/>
              <a:gd name="connsiteY60" fmla="*/ 1520921 h 1813406"/>
              <a:gd name="connsiteX61" fmla="*/ 2253673 w 4070158"/>
              <a:gd name="connsiteY61" fmla="*/ 1625600 h 1813406"/>
              <a:gd name="connsiteX62" fmla="*/ 2490740 w 4070158"/>
              <a:gd name="connsiteY62" fmla="*/ 1625600 h 1813406"/>
              <a:gd name="connsiteX63" fmla="*/ 2490740 w 4070158"/>
              <a:gd name="connsiteY63" fmla="*/ 1721042 h 1813406"/>
              <a:gd name="connsiteX64" fmla="*/ 2663152 w 4070158"/>
              <a:gd name="connsiteY64" fmla="*/ 1721042 h 1813406"/>
              <a:gd name="connsiteX65" fmla="*/ 2663152 w 4070158"/>
              <a:gd name="connsiteY65" fmla="*/ 1813406 h 1813406"/>
              <a:gd name="connsiteX66" fmla="*/ 4070158 w 4070158"/>
              <a:gd name="connsiteY66" fmla="*/ 1813406 h 1813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070158" h="1813406">
                <a:moveTo>
                  <a:pt x="0" y="0"/>
                </a:moveTo>
                <a:lnTo>
                  <a:pt x="200121" y="0"/>
                </a:lnTo>
                <a:lnTo>
                  <a:pt x="200121" y="43103"/>
                </a:lnTo>
                <a:lnTo>
                  <a:pt x="218594" y="43103"/>
                </a:lnTo>
                <a:lnTo>
                  <a:pt x="218594" y="92363"/>
                </a:lnTo>
                <a:lnTo>
                  <a:pt x="233988" y="92363"/>
                </a:lnTo>
                <a:lnTo>
                  <a:pt x="233988" y="126230"/>
                </a:lnTo>
                <a:lnTo>
                  <a:pt x="326352" y="126230"/>
                </a:lnTo>
                <a:lnTo>
                  <a:pt x="326352" y="126230"/>
                </a:lnTo>
                <a:lnTo>
                  <a:pt x="326352" y="153939"/>
                </a:lnTo>
                <a:lnTo>
                  <a:pt x="446424" y="153939"/>
                </a:lnTo>
                <a:lnTo>
                  <a:pt x="446424" y="181648"/>
                </a:lnTo>
                <a:lnTo>
                  <a:pt x="471055" y="181648"/>
                </a:lnTo>
                <a:lnTo>
                  <a:pt x="471055" y="209357"/>
                </a:lnTo>
                <a:lnTo>
                  <a:pt x="557261" y="209357"/>
                </a:lnTo>
                <a:lnTo>
                  <a:pt x="557261" y="277091"/>
                </a:lnTo>
                <a:lnTo>
                  <a:pt x="597285" y="277091"/>
                </a:lnTo>
                <a:lnTo>
                  <a:pt x="597285" y="314036"/>
                </a:lnTo>
                <a:lnTo>
                  <a:pt x="745067" y="314036"/>
                </a:lnTo>
                <a:lnTo>
                  <a:pt x="745067" y="344824"/>
                </a:lnTo>
                <a:lnTo>
                  <a:pt x="772776" y="344824"/>
                </a:lnTo>
                <a:lnTo>
                  <a:pt x="772776" y="381769"/>
                </a:lnTo>
                <a:lnTo>
                  <a:pt x="831273" y="381769"/>
                </a:lnTo>
                <a:lnTo>
                  <a:pt x="831273" y="431030"/>
                </a:lnTo>
                <a:lnTo>
                  <a:pt x="858982" y="431030"/>
                </a:lnTo>
                <a:lnTo>
                  <a:pt x="858982" y="501842"/>
                </a:lnTo>
                <a:lnTo>
                  <a:pt x="895927" y="501842"/>
                </a:lnTo>
                <a:lnTo>
                  <a:pt x="895927" y="532630"/>
                </a:lnTo>
                <a:lnTo>
                  <a:pt x="942109" y="532630"/>
                </a:lnTo>
                <a:lnTo>
                  <a:pt x="942109" y="554182"/>
                </a:lnTo>
                <a:lnTo>
                  <a:pt x="1006764" y="554182"/>
                </a:lnTo>
                <a:lnTo>
                  <a:pt x="1006764" y="594206"/>
                </a:lnTo>
                <a:lnTo>
                  <a:pt x="1049867" y="594206"/>
                </a:lnTo>
                <a:lnTo>
                  <a:pt x="1049867" y="668097"/>
                </a:lnTo>
                <a:lnTo>
                  <a:pt x="1080655" y="668097"/>
                </a:lnTo>
                <a:lnTo>
                  <a:pt x="1080655" y="714279"/>
                </a:lnTo>
                <a:lnTo>
                  <a:pt x="1176097" y="714279"/>
                </a:lnTo>
                <a:lnTo>
                  <a:pt x="1176097" y="769697"/>
                </a:lnTo>
                <a:lnTo>
                  <a:pt x="1200727" y="769697"/>
                </a:lnTo>
                <a:lnTo>
                  <a:pt x="1200727" y="800485"/>
                </a:lnTo>
                <a:lnTo>
                  <a:pt x="1283855" y="800485"/>
                </a:lnTo>
                <a:lnTo>
                  <a:pt x="1283855" y="846666"/>
                </a:lnTo>
                <a:lnTo>
                  <a:pt x="1363903" y="846666"/>
                </a:lnTo>
                <a:lnTo>
                  <a:pt x="1363903" y="942109"/>
                </a:lnTo>
                <a:lnTo>
                  <a:pt x="1533237" y="942109"/>
                </a:lnTo>
                <a:lnTo>
                  <a:pt x="1533237" y="994448"/>
                </a:lnTo>
                <a:lnTo>
                  <a:pt x="1573261" y="994448"/>
                </a:lnTo>
                <a:lnTo>
                  <a:pt x="1573261" y="1046788"/>
                </a:lnTo>
                <a:lnTo>
                  <a:pt x="1588655" y="1046788"/>
                </a:lnTo>
                <a:lnTo>
                  <a:pt x="1588655" y="1102206"/>
                </a:lnTo>
                <a:lnTo>
                  <a:pt x="1681018" y="1102206"/>
                </a:lnTo>
                <a:lnTo>
                  <a:pt x="1681018" y="1160703"/>
                </a:lnTo>
                <a:lnTo>
                  <a:pt x="1819564" y="1160703"/>
                </a:lnTo>
                <a:lnTo>
                  <a:pt x="1819564" y="1314642"/>
                </a:lnTo>
                <a:lnTo>
                  <a:pt x="1902691" y="1314642"/>
                </a:lnTo>
                <a:lnTo>
                  <a:pt x="1902691" y="1388533"/>
                </a:lnTo>
                <a:lnTo>
                  <a:pt x="1924243" y="1388533"/>
                </a:lnTo>
                <a:lnTo>
                  <a:pt x="1924243" y="1462424"/>
                </a:lnTo>
                <a:lnTo>
                  <a:pt x="1927321" y="1462424"/>
                </a:lnTo>
                <a:lnTo>
                  <a:pt x="1927321" y="1520921"/>
                </a:lnTo>
                <a:lnTo>
                  <a:pt x="2253673" y="1520921"/>
                </a:lnTo>
                <a:lnTo>
                  <a:pt x="2253673" y="1625600"/>
                </a:lnTo>
                <a:lnTo>
                  <a:pt x="2490740" y="1625600"/>
                </a:lnTo>
                <a:lnTo>
                  <a:pt x="2490740" y="1721042"/>
                </a:lnTo>
                <a:lnTo>
                  <a:pt x="2663152" y="1721042"/>
                </a:lnTo>
                <a:lnTo>
                  <a:pt x="2663152" y="1813406"/>
                </a:lnTo>
                <a:lnTo>
                  <a:pt x="4070158" y="1813406"/>
                </a:lnTo>
              </a:path>
            </a:pathLst>
          </a:custGeom>
          <a:noFill/>
          <a:ln w="28575">
            <a:solidFill>
              <a:schemeClr val="accent1"/>
            </a:solidFill>
            <a:miter lim="800000"/>
            <a:headEnd/>
            <a:tailEnd/>
          </a:ln>
        </p:spPr>
        <p:txBody>
          <a:bodyPr rtlCol="0" anchor="ctr"/>
          <a:lstStyle/>
          <a:p>
            <a:pPr algn="ctr"/>
            <a:endParaRPr lang="en-US"/>
          </a:p>
        </p:txBody>
      </p:sp>
      <p:grpSp>
        <p:nvGrpSpPr>
          <p:cNvPr id="9379" name="Group 9378">
            <a:extLst>
              <a:ext uri="{FF2B5EF4-FFF2-40B4-BE49-F238E27FC236}">
                <a16:creationId xmlns:a16="http://schemas.microsoft.com/office/drawing/2014/main" id="{113EAC5F-D0BA-2141-145C-C2389934B27A}"/>
              </a:ext>
            </a:extLst>
          </p:cNvPr>
          <p:cNvGrpSpPr/>
          <p:nvPr/>
        </p:nvGrpSpPr>
        <p:grpSpPr>
          <a:xfrm>
            <a:off x="7089132" y="2196703"/>
            <a:ext cx="4110579" cy="1895552"/>
            <a:chOff x="7089132" y="2196703"/>
            <a:chExt cx="4110579" cy="1895552"/>
          </a:xfrm>
        </p:grpSpPr>
        <p:sp>
          <p:nvSpPr>
            <p:cNvPr id="9333" name="Oval 9332">
              <a:extLst>
                <a:ext uri="{FF2B5EF4-FFF2-40B4-BE49-F238E27FC236}">
                  <a16:creationId xmlns:a16="http://schemas.microsoft.com/office/drawing/2014/main" id="{BF4CB567-28C0-2D20-DC9E-17974E9B21F7}"/>
                </a:ext>
              </a:extLst>
            </p:cNvPr>
            <p:cNvSpPr/>
            <p:nvPr/>
          </p:nvSpPr>
          <p:spPr bwMode="auto">
            <a:xfrm>
              <a:off x="7089132" y="2198051"/>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4" name="Oval 9333">
              <a:extLst>
                <a:ext uri="{FF2B5EF4-FFF2-40B4-BE49-F238E27FC236}">
                  <a16:creationId xmlns:a16="http://schemas.microsoft.com/office/drawing/2014/main" id="{31461304-C6F9-F865-0DD4-A99E21015206}"/>
                </a:ext>
              </a:extLst>
            </p:cNvPr>
            <p:cNvSpPr/>
            <p:nvPr/>
          </p:nvSpPr>
          <p:spPr bwMode="auto">
            <a:xfrm>
              <a:off x="7185335" y="2198121"/>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5" name="Oval 9334">
              <a:extLst>
                <a:ext uri="{FF2B5EF4-FFF2-40B4-BE49-F238E27FC236}">
                  <a16:creationId xmlns:a16="http://schemas.microsoft.com/office/drawing/2014/main" id="{73B0053A-A1DA-505C-B4C1-BFC0E460CABF}"/>
                </a:ext>
              </a:extLst>
            </p:cNvPr>
            <p:cNvSpPr/>
            <p:nvPr/>
          </p:nvSpPr>
          <p:spPr bwMode="auto">
            <a:xfrm>
              <a:off x="7221080" y="2196703"/>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6" name="Oval 9335">
              <a:extLst>
                <a:ext uri="{FF2B5EF4-FFF2-40B4-BE49-F238E27FC236}">
                  <a16:creationId xmlns:a16="http://schemas.microsoft.com/office/drawing/2014/main" id="{071FE1CE-DC70-B8AD-C913-F4931D2A2664}"/>
                </a:ext>
              </a:extLst>
            </p:cNvPr>
            <p:cNvSpPr/>
            <p:nvPr/>
          </p:nvSpPr>
          <p:spPr bwMode="auto">
            <a:xfrm>
              <a:off x="7391591" y="2321895"/>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7" name="Oval 9336">
              <a:extLst>
                <a:ext uri="{FF2B5EF4-FFF2-40B4-BE49-F238E27FC236}">
                  <a16:creationId xmlns:a16="http://schemas.microsoft.com/office/drawing/2014/main" id="{CADF7CDC-1FC8-EBA9-BFC5-ABDA04EF3300}"/>
                </a:ext>
              </a:extLst>
            </p:cNvPr>
            <p:cNvSpPr/>
            <p:nvPr/>
          </p:nvSpPr>
          <p:spPr bwMode="auto">
            <a:xfrm>
              <a:off x="7438348" y="2353482"/>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8" name="Oval 9337">
              <a:extLst>
                <a:ext uri="{FF2B5EF4-FFF2-40B4-BE49-F238E27FC236}">
                  <a16:creationId xmlns:a16="http://schemas.microsoft.com/office/drawing/2014/main" id="{1CBA9B8B-4AC4-93FC-7B36-E6E1668B0B92}"/>
                </a:ext>
              </a:extLst>
            </p:cNvPr>
            <p:cNvSpPr/>
            <p:nvPr/>
          </p:nvSpPr>
          <p:spPr bwMode="auto">
            <a:xfrm>
              <a:off x="7565611" y="2414457"/>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39" name="Oval 9338">
              <a:extLst>
                <a:ext uri="{FF2B5EF4-FFF2-40B4-BE49-F238E27FC236}">
                  <a16:creationId xmlns:a16="http://schemas.microsoft.com/office/drawing/2014/main" id="{B9CF310C-D758-D04F-186D-60595A2745C8}"/>
                </a:ext>
              </a:extLst>
            </p:cNvPr>
            <p:cNvSpPr/>
            <p:nvPr/>
          </p:nvSpPr>
          <p:spPr bwMode="auto">
            <a:xfrm>
              <a:off x="7646339" y="2475098"/>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0" name="Oval 9339">
              <a:extLst>
                <a:ext uri="{FF2B5EF4-FFF2-40B4-BE49-F238E27FC236}">
                  <a16:creationId xmlns:a16="http://schemas.microsoft.com/office/drawing/2014/main" id="{A794F5D2-3629-2F5C-0EF3-6D7A6CB1AB73}"/>
                </a:ext>
              </a:extLst>
            </p:cNvPr>
            <p:cNvSpPr/>
            <p:nvPr/>
          </p:nvSpPr>
          <p:spPr bwMode="auto">
            <a:xfrm>
              <a:off x="7733982" y="2498791"/>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1" name="Oval 9340">
              <a:extLst>
                <a:ext uri="{FF2B5EF4-FFF2-40B4-BE49-F238E27FC236}">
                  <a16:creationId xmlns:a16="http://schemas.microsoft.com/office/drawing/2014/main" id="{71A38CC6-9BAD-46CC-30F9-1237D8D63765}"/>
                </a:ext>
              </a:extLst>
            </p:cNvPr>
            <p:cNvSpPr/>
            <p:nvPr/>
          </p:nvSpPr>
          <p:spPr bwMode="auto">
            <a:xfrm>
              <a:off x="7794240" y="2501869"/>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2" name="Oval 9341">
              <a:extLst>
                <a:ext uri="{FF2B5EF4-FFF2-40B4-BE49-F238E27FC236}">
                  <a16:creationId xmlns:a16="http://schemas.microsoft.com/office/drawing/2014/main" id="{38ABAC02-2047-DDB4-ABAD-3E2421E15B5F}"/>
                </a:ext>
              </a:extLst>
            </p:cNvPr>
            <p:cNvSpPr/>
            <p:nvPr/>
          </p:nvSpPr>
          <p:spPr bwMode="auto">
            <a:xfrm>
              <a:off x="7843804" y="2544422"/>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3" name="Oval 9342">
              <a:extLst>
                <a:ext uri="{FF2B5EF4-FFF2-40B4-BE49-F238E27FC236}">
                  <a16:creationId xmlns:a16="http://schemas.microsoft.com/office/drawing/2014/main" id="{9810D8A2-993F-FD31-D4A9-19B6260C7C34}"/>
                </a:ext>
              </a:extLst>
            </p:cNvPr>
            <p:cNvSpPr/>
            <p:nvPr/>
          </p:nvSpPr>
          <p:spPr bwMode="auto">
            <a:xfrm>
              <a:off x="7852515" y="2566194"/>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4" name="Oval 9343">
              <a:extLst>
                <a:ext uri="{FF2B5EF4-FFF2-40B4-BE49-F238E27FC236}">
                  <a16:creationId xmlns:a16="http://schemas.microsoft.com/office/drawing/2014/main" id="{012623D1-125B-9444-7A38-6C26E4D7AA30}"/>
                </a:ext>
              </a:extLst>
            </p:cNvPr>
            <p:cNvSpPr/>
            <p:nvPr/>
          </p:nvSpPr>
          <p:spPr bwMode="auto">
            <a:xfrm>
              <a:off x="7901512" y="2572444"/>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5" name="Oval 9344">
              <a:extLst>
                <a:ext uri="{FF2B5EF4-FFF2-40B4-BE49-F238E27FC236}">
                  <a16:creationId xmlns:a16="http://schemas.microsoft.com/office/drawing/2014/main" id="{355E1AF6-9828-C4BA-2BA9-7D1907457991}"/>
                </a:ext>
              </a:extLst>
            </p:cNvPr>
            <p:cNvSpPr/>
            <p:nvPr/>
          </p:nvSpPr>
          <p:spPr bwMode="auto">
            <a:xfrm>
              <a:off x="7933652" y="2674649"/>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6" name="Oval 9345">
              <a:extLst>
                <a:ext uri="{FF2B5EF4-FFF2-40B4-BE49-F238E27FC236}">
                  <a16:creationId xmlns:a16="http://schemas.microsoft.com/office/drawing/2014/main" id="{3E693D4E-F03F-3A15-DD90-FB4120BAE710}"/>
                </a:ext>
              </a:extLst>
            </p:cNvPr>
            <p:cNvSpPr/>
            <p:nvPr/>
          </p:nvSpPr>
          <p:spPr bwMode="auto">
            <a:xfrm>
              <a:off x="7958961" y="2713473"/>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7" name="Oval 9346">
              <a:extLst>
                <a:ext uri="{FF2B5EF4-FFF2-40B4-BE49-F238E27FC236}">
                  <a16:creationId xmlns:a16="http://schemas.microsoft.com/office/drawing/2014/main" id="{6F2CDD57-FD56-1437-B4B2-DE7387CA4A62}"/>
                </a:ext>
              </a:extLst>
            </p:cNvPr>
            <p:cNvSpPr/>
            <p:nvPr/>
          </p:nvSpPr>
          <p:spPr bwMode="auto">
            <a:xfrm>
              <a:off x="8001774" y="2720293"/>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8" name="Oval 9347">
              <a:extLst>
                <a:ext uri="{FF2B5EF4-FFF2-40B4-BE49-F238E27FC236}">
                  <a16:creationId xmlns:a16="http://schemas.microsoft.com/office/drawing/2014/main" id="{74E97926-2648-3E44-4FDD-22C3D483E8C4}"/>
                </a:ext>
              </a:extLst>
            </p:cNvPr>
            <p:cNvSpPr/>
            <p:nvPr/>
          </p:nvSpPr>
          <p:spPr bwMode="auto">
            <a:xfrm>
              <a:off x="8011251" y="2751185"/>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49" name="Oval 9348">
              <a:extLst>
                <a:ext uri="{FF2B5EF4-FFF2-40B4-BE49-F238E27FC236}">
                  <a16:creationId xmlns:a16="http://schemas.microsoft.com/office/drawing/2014/main" id="{69F185C9-8D14-3634-7E07-E2FE287D243F}"/>
                </a:ext>
              </a:extLst>
            </p:cNvPr>
            <p:cNvSpPr/>
            <p:nvPr/>
          </p:nvSpPr>
          <p:spPr bwMode="auto">
            <a:xfrm>
              <a:off x="8051030" y="2759253"/>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0" name="Oval 9349">
              <a:extLst>
                <a:ext uri="{FF2B5EF4-FFF2-40B4-BE49-F238E27FC236}">
                  <a16:creationId xmlns:a16="http://schemas.microsoft.com/office/drawing/2014/main" id="{F33941EE-355E-DBB6-769E-416A5D09C43F}"/>
                </a:ext>
              </a:extLst>
            </p:cNvPr>
            <p:cNvSpPr/>
            <p:nvPr/>
          </p:nvSpPr>
          <p:spPr bwMode="auto">
            <a:xfrm>
              <a:off x="8069965" y="2762858"/>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1" name="Oval 9350">
              <a:extLst>
                <a:ext uri="{FF2B5EF4-FFF2-40B4-BE49-F238E27FC236}">
                  <a16:creationId xmlns:a16="http://schemas.microsoft.com/office/drawing/2014/main" id="{F7F0A114-6BEE-3C89-A6CB-DEB28206D6B4}"/>
                </a:ext>
              </a:extLst>
            </p:cNvPr>
            <p:cNvSpPr/>
            <p:nvPr/>
          </p:nvSpPr>
          <p:spPr bwMode="auto">
            <a:xfrm>
              <a:off x="8139989" y="2875869"/>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2" name="Oval 9351">
              <a:extLst>
                <a:ext uri="{FF2B5EF4-FFF2-40B4-BE49-F238E27FC236}">
                  <a16:creationId xmlns:a16="http://schemas.microsoft.com/office/drawing/2014/main" id="{6C813CCE-2B7C-BA91-42A0-41C2D02C3FEE}"/>
                </a:ext>
              </a:extLst>
            </p:cNvPr>
            <p:cNvSpPr/>
            <p:nvPr/>
          </p:nvSpPr>
          <p:spPr bwMode="auto">
            <a:xfrm>
              <a:off x="8217221" y="2919365"/>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3" name="Oval 9352">
              <a:extLst>
                <a:ext uri="{FF2B5EF4-FFF2-40B4-BE49-F238E27FC236}">
                  <a16:creationId xmlns:a16="http://schemas.microsoft.com/office/drawing/2014/main" id="{3CC93CEC-B16A-3BBD-5914-F3C2643809C7}"/>
                </a:ext>
              </a:extLst>
            </p:cNvPr>
            <p:cNvSpPr/>
            <p:nvPr/>
          </p:nvSpPr>
          <p:spPr bwMode="auto">
            <a:xfrm>
              <a:off x="8294870" y="2999482"/>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4" name="Oval 9353">
              <a:extLst>
                <a:ext uri="{FF2B5EF4-FFF2-40B4-BE49-F238E27FC236}">
                  <a16:creationId xmlns:a16="http://schemas.microsoft.com/office/drawing/2014/main" id="{DA9F092F-3DF3-29A0-B5BC-3CD5DBC2718D}"/>
                </a:ext>
              </a:extLst>
            </p:cNvPr>
            <p:cNvSpPr/>
            <p:nvPr/>
          </p:nvSpPr>
          <p:spPr bwMode="auto">
            <a:xfrm>
              <a:off x="8347844" y="3006543"/>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5" name="Oval 9354">
              <a:extLst>
                <a:ext uri="{FF2B5EF4-FFF2-40B4-BE49-F238E27FC236}">
                  <a16:creationId xmlns:a16="http://schemas.microsoft.com/office/drawing/2014/main" id="{C49F7796-660B-D0F2-46D1-943EA3574DE7}"/>
                </a:ext>
              </a:extLst>
            </p:cNvPr>
            <p:cNvSpPr/>
            <p:nvPr/>
          </p:nvSpPr>
          <p:spPr bwMode="auto">
            <a:xfrm>
              <a:off x="8384706" y="3049686"/>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6" name="Oval 9355">
              <a:extLst>
                <a:ext uri="{FF2B5EF4-FFF2-40B4-BE49-F238E27FC236}">
                  <a16:creationId xmlns:a16="http://schemas.microsoft.com/office/drawing/2014/main" id="{9BF090F4-8287-59F9-0EF4-CCD894CEDD6C}"/>
                </a:ext>
              </a:extLst>
            </p:cNvPr>
            <p:cNvSpPr/>
            <p:nvPr/>
          </p:nvSpPr>
          <p:spPr bwMode="auto">
            <a:xfrm>
              <a:off x="8433962" y="3088510"/>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8" name="Oval 9357">
              <a:extLst>
                <a:ext uri="{FF2B5EF4-FFF2-40B4-BE49-F238E27FC236}">
                  <a16:creationId xmlns:a16="http://schemas.microsoft.com/office/drawing/2014/main" id="{C3DEFBA4-5360-EAAF-466E-593483406D9B}"/>
                </a:ext>
              </a:extLst>
            </p:cNvPr>
            <p:cNvSpPr/>
            <p:nvPr/>
          </p:nvSpPr>
          <p:spPr bwMode="auto">
            <a:xfrm>
              <a:off x="8463178" y="3134701"/>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59" name="Oval 9358">
              <a:extLst>
                <a:ext uri="{FF2B5EF4-FFF2-40B4-BE49-F238E27FC236}">
                  <a16:creationId xmlns:a16="http://schemas.microsoft.com/office/drawing/2014/main" id="{4449A3D0-7A83-5F0B-8F24-8A8F85962668}"/>
                </a:ext>
              </a:extLst>
            </p:cNvPr>
            <p:cNvSpPr/>
            <p:nvPr/>
          </p:nvSpPr>
          <p:spPr bwMode="auto">
            <a:xfrm>
              <a:off x="8541191" y="3147689"/>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0" name="Oval 9359">
              <a:extLst>
                <a:ext uri="{FF2B5EF4-FFF2-40B4-BE49-F238E27FC236}">
                  <a16:creationId xmlns:a16="http://schemas.microsoft.com/office/drawing/2014/main" id="{46E3A313-4268-0113-5BE3-A417A71F0B48}"/>
                </a:ext>
              </a:extLst>
            </p:cNvPr>
            <p:cNvSpPr/>
            <p:nvPr/>
          </p:nvSpPr>
          <p:spPr bwMode="auto">
            <a:xfrm>
              <a:off x="8584787" y="3147689"/>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1" name="Oval 9360">
              <a:extLst>
                <a:ext uri="{FF2B5EF4-FFF2-40B4-BE49-F238E27FC236}">
                  <a16:creationId xmlns:a16="http://schemas.microsoft.com/office/drawing/2014/main" id="{537FA865-C94E-6090-B21C-62D3BDADFCB2}"/>
                </a:ext>
              </a:extLst>
            </p:cNvPr>
            <p:cNvSpPr/>
            <p:nvPr/>
          </p:nvSpPr>
          <p:spPr bwMode="auto">
            <a:xfrm>
              <a:off x="8628019" y="3192854"/>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2" name="Oval 9361">
              <a:extLst>
                <a:ext uri="{FF2B5EF4-FFF2-40B4-BE49-F238E27FC236}">
                  <a16:creationId xmlns:a16="http://schemas.microsoft.com/office/drawing/2014/main" id="{B07B4E93-31EA-3080-BBA3-6AFAED452A8A}"/>
                </a:ext>
              </a:extLst>
            </p:cNvPr>
            <p:cNvSpPr/>
            <p:nvPr/>
          </p:nvSpPr>
          <p:spPr bwMode="auto">
            <a:xfrm>
              <a:off x="8666843" y="3300038"/>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3" name="Oval 9362">
              <a:extLst>
                <a:ext uri="{FF2B5EF4-FFF2-40B4-BE49-F238E27FC236}">
                  <a16:creationId xmlns:a16="http://schemas.microsoft.com/office/drawing/2014/main" id="{00E439B8-77AA-2C9D-A7E5-5BA2102C7172}"/>
                </a:ext>
              </a:extLst>
            </p:cNvPr>
            <p:cNvSpPr/>
            <p:nvPr/>
          </p:nvSpPr>
          <p:spPr bwMode="auto">
            <a:xfrm>
              <a:off x="8692232" y="3300294"/>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4" name="Oval 9363">
              <a:extLst>
                <a:ext uri="{FF2B5EF4-FFF2-40B4-BE49-F238E27FC236}">
                  <a16:creationId xmlns:a16="http://schemas.microsoft.com/office/drawing/2014/main" id="{50ECA8F9-932E-7A46-57AA-8D3DAED26939}"/>
                </a:ext>
              </a:extLst>
            </p:cNvPr>
            <p:cNvSpPr/>
            <p:nvPr/>
          </p:nvSpPr>
          <p:spPr bwMode="auto">
            <a:xfrm>
              <a:off x="8756091" y="3354430"/>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5" name="Oval 9364">
              <a:extLst>
                <a:ext uri="{FF2B5EF4-FFF2-40B4-BE49-F238E27FC236}">
                  <a16:creationId xmlns:a16="http://schemas.microsoft.com/office/drawing/2014/main" id="{FDF5000E-47FF-A0DF-F71B-772280B50245}"/>
                </a:ext>
              </a:extLst>
            </p:cNvPr>
            <p:cNvSpPr/>
            <p:nvPr/>
          </p:nvSpPr>
          <p:spPr bwMode="auto">
            <a:xfrm>
              <a:off x="8806514" y="3355595"/>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6" name="Oval 9365">
              <a:extLst>
                <a:ext uri="{FF2B5EF4-FFF2-40B4-BE49-F238E27FC236}">
                  <a16:creationId xmlns:a16="http://schemas.microsoft.com/office/drawing/2014/main" id="{D34C3F31-A6B9-F12E-3726-6B45A4ACE338}"/>
                </a:ext>
              </a:extLst>
            </p:cNvPr>
            <p:cNvSpPr/>
            <p:nvPr/>
          </p:nvSpPr>
          <p:spPr bwMode="auto">
            <a:xfrm>
              <a:off x="8854307" y="3354429"/>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7" name="Oval 9366">
              <a:extLst>
                <a:ext uri="{FF2B5EF4-FFF2-40B4-BE49-F238E27FC236}">
                  <a16:creationId xmlns:a16="http://schemas.microsoft.com/office/drawing/2014/main" id="{C1F2E1C8-EF02-13AE-BF0B-73C8E3227C43}"/>
                </a:ext>
              </a:extLst>
            </p:cNvPr>
            <p:cNvSpPr/>
            <p:nvPr/>
          </p:nvSpPr>
          <p:spPr bwMode="auto">
            <a:xfrm>
              <a:off x="9023430" y="3725125"/>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8" name="Oval 9367">
              <a:extLst>
                <a:ext uri="{FF2B5EF4-FFF2-40B4-BE49-F238E27FC236}">
                  <a16:creationId xmlns:a16="http://schemas.microsoft.com/office/drawing/2014/main" id="{9F4E9663-08BD-4BE0-0550-1DB8ACA13C17}"/>
                </a:ext>
              </a:extLst>
            </p:cNvPr>
            <p:cNvSpPr/>
            <p:nvPr/>
          </p:nvSpPr>
          <p:spPr bwMode="auto">
            <a:xfrm>
              <a:off x="9194000" y="3729718"/>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69" name="Oval 9368">
              <a:extLst>
                <a:ext uri="{FF2B5EF4-FFF2-40B4-BE49-F238E27FC236}">
                  <a16:creationId xmlns:a16="http://schemas.microsoft.com/office/drawing/2014/main" id="{B6247B47-2799-C54D-B8C9-A7EA69C10244}"/>
                </a:ext>
              </a:extLst>
            </p:cNvPr>
            <p:cNvSpPr/>
            <p:nvPr/>
          </p:nvSpPr>
          <p:spPr bwMode="auto">
            <a:xfrm>
              <a:off x="9243256" y="3728765"/>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0" name="Oval 9369">
              <a:extLst>
                <a:ext uri="{FF2B5EF4-FFF2-40B4-BE49-F238E27FC236}">
                  <a16:creationId xmlns:a16="http://schemas.microsoft.com/office/drawing/2014/main" id="{B879FAFF-4C4D-2C26-689D-7509E00E4A03}"/>
                </a:ext>
              </a:extLst>
            </p:cNvPr>
            <p:cNvSpPr/>
            <p:nvPr/>
          </p:nvSpPr>
          <p:spPr bwMode="auto">
            <a:xfrm>
              <a:off x="9595985" y="3920508"/>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1" name="Oval 9370">
              <a:extLst>
                <a:ext uri="{FF2B5EF4-FFF2-40B4-BE49-F238E27FC236}">
                  <a16:creationId xmlns:a16="http://schemas.microsoft.com/office/drawing/2014/main" id="{D7E65924-4479-8470-A2E4-C60DBB861974}"/>
                </a:ext>
              </a:extLst>
            </p:cNvPr>
            <p:cNvSpPr/>
            <p:nvPr/>
          </p:nvSpPr>
          <p:spPr bwMode="auto">
            <a:xfrm>
              <a:off x="10022854" y="4013976"/>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2" name="Oval 9371">
              <a:extLst>
                <a:ext uri="{FF2B5EF4-FFF2-40B4-BE49-F238E27FC236}">
                  <a16:creationId xmlns:a16="http://schemas.microsoft.com/office/drawing/2014/main" id="{A036BE76-B2D2-5196-70A5-B3716C62082E}"/>
                </a:ext>
              </a:extLst>
            </p:cNvPr>
            <p:cNvSpPr/>
            <p:nvPr/>
          </p:nvSpPr>
          <p:spPr bwMode="auto">
            <a:xfrm>
              <a:off x="10265555" y="4010429"/>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3" name="Oval 9372">
              <a:extLst>
                <a:ext uri="{FF2B5EF4-FFF2-40B4-BE49-F238E27FC236}">
                  <a16:creationId xmlns:a16="http://schemas.microsoft.com/office/drawing/2014/main" id="{424B78CE-3DA9-EA83-3A37-9D5F56013800}"/>
                </a:ext>
              </a:extLst>
            </p:cNvPr>
            <p:cNvSpPr/>
            <p:nvPr/>
          </p:nvSpPr>
          <p:spPr bwMode="auto">
            <a:xfrm>
              <a:off x="10307758" y="4010757"/>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4" name="Oval 9373">
              <a:extLst>
                <a:ext uri="{FF2B5EF4-FFF2-40B4-BE49-F238E27FC236}">
                  <a16:creationId xmlns:a16="http://schemas.microsoft.com/office/drawing/2014/main" id="{AB0C89E4-C1B6-B946-051C-ADD0032B4F44}"/>
                </a:ext>
              </a:extLst>
            </p:cNvPr>
            <p:cNvSpPr/>
            <p:nvPr/>
          </p:nvSpPr>
          <p:spPr bwMode="auto">
            <a:xfrm>
              <a:off x="10408736" y="4013508"/>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5" name="Oval 9374">
              <a:extLst>
                <a:ext uri="{FF2B5EF4-FFF2-40B4-BE49-F238E27FC236}">
                  <a16:creationId xmlns:a16="http://schemas.microsoft.com/office/drawing/2014/main" id="{36E9824E-F2AE-F9AB-8D49-3F1041068008}"/>
                </a:ext>
              </a:extLst>
            </p:cNvPr>
            <p:cNvSpPr/>
            <p:nvPr/>
          </p:nvSpPr>
          <p:spPr bwMode="auto">
            <a:xfrm>
              <a:off x="10457555" y="4013283"/>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6" name="Oval 9375">
              <a:extLst>
                <a:ext uri="{FF2B5EF4-FFF2-40B4-BE49-F238E27FC236}">
                  <a16:creationId xmlns:a16="http://schemas.microsoft.com/office/drawing/2014/main" id="{EFFDD387-8171-2684-1E22-7DD493A009A3}"/>
                </a:ext>
              </a:extLst>
            </p:cNvPr>
            <p:cNvSpPr/>
            <p:nvPr/>
          </p:nvSpPr>
          <p:spPr bwMode="auto">
            <a:xfrm>
              <a:off x="10736220" y="4014606"/>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7" name="Oval 9376">
              <a:extLst>
                <a:ext uri="{FF2B5EF4-FFF2-40B4-BE49-F238E27FC236}">
                  <a16:creationId xmlns:a16="http://schemas.microsoft.com/office/drawing/2014/main" id="{44C8BFD2-3A58-185A-3AB4-B3C6D8BB6A69}"/>
                </a:ext>
              </a:extLst>
            </p:cNvPr>
            <p:cNvSpPr/>
            <p:nvPr/>
          </p:nvSpPr>
          <p:spPr bwMode="auto">
            <a:xfrm>
              <a:off x="11024879" y="4010429"/>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78" name="Oval 9377">
              <a:extLst>
                <a:ext uri="{FF2B5EF4-FFF2-40B4-BE49-F238E27FC236}">
                  <a16:creationId xmlns:a16="http://schemas.microsoft.com/office/drawing/2014/main" id="{D02F5F91-8A23-9D73-A341-A7492A86A01A}"/>
                </a:ext>
              </a:extLst>
            </p:cNvPr>
            <p:cNvSpPr/>
            <p:nvPr/>
          </p:nvSpPr>
          <p:spPr bwMode="auto">
            <a:xfrm>
              <a:off x="11122062" y="4012682"/>
              <a:ext cx="77649" cy="7764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1923258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CHRYSALIS Expanded </a:t>
            </a:r>
            <a:r>
              <a:rPr lang="en-US" i="1" dirty="0"/>
              <a:t>MET</a:t>
            </a:r>
            <a:r>
              <a:rPr lang="en-US" dirty="0"/>
              <a:t>ex14 Cohort: Safety</a:t>
            </a:r>
            <a:endParaRPr lang="en-US" altLang="en-US" dirty="0"/>
          </a:p>
        </p:txBody>
      </p:sp>
      <p:sp>
        <p:nvSpPr>
          <p:cNvPr id="2" name="Text Box 11">
            <a:extLst>
              <a:ext uri="{FF2B5EF4-FFF2-40B4-BE49-F238E27FC236}">
                <a16:creationId xmlns:a16="http://schemas.microsoft.com/office/drawing/2014/main" id="{DB44866B-88D0-DC73-1794-7B8BD1A8879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Leighl. WCLC 2023. Abstr OA21.04.</a:t>
            </a:r>
          </a:p>
        </p:txBody>
      </p:sp>
      <p:graphicFrame>
        <p:nvGraphicFramePr>
          <p:cNvPr id="3" name="Group 3">
            <a:extLst>
              <a:ext uri="{FF2B5EF4-FFF2-40B4-BE49-F238E27FC236}">
                <a16:creationId xmlns:a16="http://schemas.microsoft.com/office/drawing/2014/main" id="{63991A17-37D8-2B17-C88A-8F18E8C1A014}"/>
              </a:ext>
            </a:extLst>
          </p:cNvPr>
          <p:cNvGraphicFramePr>
            <a:graphicFrameLocks/>
          </p:cNvGraphicFramePr>
          <p:nvPr>
            <p:extLst>
              <p:ext uri="{D42A27DB-BD31-4B8C-83A1-F6EECF244321}">
                <p14:modId xmlns:p14="http://schemas.microsoft.com/office/powerpoint/2010/main" val="377808745"/>
              </p:ext>
            </p:extLst>
          </p:nvPr>
        </p:nvGraphicFramePr>
        <p:xfrm>
          <a:off x="719138" y="1266355"/>
          <a:ext cx="5166360" cy="4480784"/>
        </p:xfrm>
        <a:graphic>
          <a:graphicData uri="http://schemas.openxmlformats.org/drawingml/2006/table">
            <a:tbl>
              <a:tblPr/>
              <a:tblGrid>
                <a:gridCol w="2069324">
                  <a:extLst>
                    <a:ext uri="{9D8B030D-6E8A-4147-A177-3AD203B41FA5}">
                      <a16:colId xmlns:a16="http://schemas.microsoft.com/office/drawing/2014/main" val="20000"/>
                    </a:ext>
                  </a:extLst>
                </a:gridCol>
                <a:gridCol w="1548518">
                  <a:extLst>
                    <a:ext uri="{9D8B030D-6E8A-4147-A177-3AD203B41FA5}">
                      <a16:colId xmlns:a16="http://schemas.microsoft.com/office/drawing/2014/main" val="20002"/>
                    </a:ext>
                  </a:extLst>
                </a:gridCol>
                <a:gridCol w="1548518">
                  <a:extLst>
                    <a:ext uri="{9D8B030D-6E8A-4147-A177-3AD203B41FA5}">
                      <a16:colId xmlns:a16="http://schemas.microsoft.com/office/drawing/2014/main" val="3419378468"/>
                    </a:ext>
                  </a:extLst>
                </a:gridCol>
              </a:tblGrid>
              <a:tr h="143016">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AEs in ≥20% of Patients,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pt-BR" sz="1400" b="1" i="1" dirty="0">
                          <a:solidFill>
                            <a:schemeClr val="tx1"/>
                          </a:solidFill>
                          <a:effectLst/>
                          <a:latin typeface="Calibri" panose="020F0502020204030204" pitchFamily="34" charset="0"/>
                          <a:cs typeface="Calibri" panose="020F0502020204030204" pitchFamily="34" charset="0"/>
                        </a:rPr>
                        <a:t>MET</a:t>
                      </a:r>
                      <a:r>
                        <a:rPr lang="pt-BR" sz="1400" b="1" dirty="0">
                          <a:solidFill>
                            <a:schemeClr val="tx1"/>
                          </a:solidFill>
                          <a:effectLst/>
                          <a:latin typeface="Calibri" panose="020F0502020204030204" pitchFamily="34" charset="0"/>
                          <a:cs typeface="Calibri" panose="020F0502020204030204" pitchFamily="34" charset="0"/>
                        </a:rPr>
                        <a:t>ex14 </a:t>
                      </a:r>
                      <a:r>
                        <a:rPr lang="pt-BR" sz="1400" b="1" dirty="0" err="1">
                          <a:solidFill>
                            <a:schemeClr val="tx1"/>
                          </a:solidFill>
                          <a:effectLst/>
                          <a:latin typeface="Calibri" panose="020F0502020204030204" pitchFamily="34" charset="0"/>
                          <a:cs typeface="Calibri" panose="020F0502020204030204" pitchFamily="34" charset="0"/>
                        </a:rPr>
                        <a:t>Cohort</a:t>
                      </a:r>
                      <a:r>
                        <a:rPr lang="pt-BR" sz="1400" b="1" dirty="0">
                          <a:solidFill>
                            <a:schemeClr val="tx1"/>
                          </a:solidFill>
                          <a:effectLst/>
                          <a:latin typeface="Calibri" panose="020F0502020204030204" pitchFamily="34" charset="0"/>
                          <a:cs typeface="Calibri" panose="020F0502020204030204" pitchFamily="34" charset="0"/>
                        </a:rPr>
                        <a:t> (N = 97)</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14301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Any Grade</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Grade ≥3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378232750"/>
                  </a:ext>
                </a:extLst>
              </a:tr>
              <a:tr h="204320">
                <a:tc gridSpan="3">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Associated with EGFR inhibition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193133842"/>
                  </a:ext>
                </a:extLst>
              </a:tr>
              <a:tr h="20432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Paronychia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(48.5)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919265026"/>
                  </a:ext>
                </a:extLst>
              </a:tr>
              <a:tr h="20432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Dermatitis acneiform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(41.2)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84515602"/>
                  </a:ext>
                </a:extLst>
              </a:tr>
              <a:tr h="20432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(38.1)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14641250"/>
                  </a:ext>
                </a:extLst>
              </a:tr>
              <a:tr h="265662">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Stomatitis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42715665"/>
                  </a:ext>
                </a:extLst>
              </a:tr>
              <a:tr h="20432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Pruritus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(20.6)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79767696"/>
                  </a:ext>
                </a:extLst>
              </a:tr>
              <a:tr h="204320">
                <a:tc gridSpan="3">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Associated with MET inhibition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7531107"/>
                  </a:ext>
                </a:extLst>
              </a:tr>
              <a:tr h="20432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Hypoalbuminemia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(38.1)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05811262"/>
                  </a:ext>
                </a:extLst>
              </a:tr>
              <a:tr h="20432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Peripheral edema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(37.1)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09610535"/>
                  </a:ext>
                </a:extLst>
              </a:tr>
              <a:tr h="204320">
                <a:tc gridSpan="3">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AEs of special interest by grouped term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41022559"/>
                  </a:ext>
                </a:extLst>
              </a:tr>
              <a:tr h="20432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 (78.4)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81345934"/>
                  </a:ext>
                </a:extLst>
              </a:tr>
              <a:tr h="20432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VTE</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lang="en-US" altLang="en-US" sz="1400" b="0" baseline="30000" dirty="0">
                          <a:solidFill>
                            <a:schemeClr val="bg1"/>
                          </a:solidFill>
                          <a:latin typeface="Calibri" panose="020F0502020204030204" pitchFamily="34" charset="0"/>
                        </a:rPr>
                        <a:t>‡</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43634375"/>
                  </a:ext>
                </a:extLst>
              </a:tr>
              <a:tr h="20432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ILD</a:t>
                      </a:r>
                      <a:r>
                        <a:rPr kumimoji="0" lang="en-US" altLang="en-US" sz="1400" b="0" i="0" u="none" strike="noStrike" cap="none" normalizeH="0" baseline="30000" dirty="0">
                          <a:ln>
                            <a:noFill/>
                          </a:ln>
                          <a:solidFill>
                            <a:schemeClr val="bg1"/>
                          </a:solidFill>
                          <a:effectLst/>
                          <a:latin typeface="Calibri" panose="020F0502020204030204" pitchFamily="34" charset="0"/>
                        </a:rPr>
                        <a:t>§</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21178466"/>
                  </a:ext>
                </a:extLst>
              </a:tr>
            </a:tbl>
          </a:graphicData>
        </a:graphic>
      </p:graphicFrame>
      <p:sp>
        <p:nvSpPr>
          <p:cNvPr id="5" name="TextBox 4">
            <a:extLst>
              <a:ext uri="{FF2B5EF4-FFF2-40B4-BE49-F238E27FC236}">
                <a16:creationId xmlns:a16="http://schemas.microsoft.com/office/drawing/2014/main" id="{08FA398B-AE67-7DB6-A603-606218C7CF3A}"/>
              </a:ext>
            </a:extLst>
          </p:cNvPr>
          <p:cNvSpPr txBox="1"/>
          <p:nvPr/>
        </p:nvSpPr>
        <p:spPr bwMode="auto">
          <a:xfrm>
            <a:off x="646144" y="5723798"/>
            <a:ext cx="110620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kumimoji="0" lang="en-US" altLang="en-US" sz="12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rPr>
              <a:t>*Includes dermatitis acneiform, rash, folliculitis, maculopapular rash, skin exfoliation, pustular rash, skin lesion, dermatitis, exfoliative generalized dermatitis, dermatitis infected, erythema, erythematous rash, and pruritic rash. </a:t>
            </a: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rPr>
              <a:t>I</a:t>
            </a:r>
            <a:r>
              <a:rPr lang="en-US" altLang="en-US" sz="1200" b="0" dirty="0">
                <a:solidFill>
                  <a:schemeClr val="bg1"/>
                </a:solidFill>
                <a:latin typeface="Calibri" panose="020F0502020204030204" pitchFamily="34" charset="0"/>
              </a:rPr>
              <a:t>ncludes pulmonary embolism, deep vein thrombosis, embolism. </a:t>
            </a:r>
            <a:r>
              <a:rPr lang="en-US" altLang="en-US" sz="1200" b="0" baseline="30000" dirty="0">
                <a:solidFill>
                  <a:schemeClr val="bg1"/>
                </a:solidFill>
                <a:latin typeface="Calibri" panose="020F0502020204030204" pitchFamily="34" charset="0"/>
              </a:rPr>
              <a:t>‡</a:t>
            </a:r>
            <a:r>
              <a:rPr kumimoji="0" lang="en-US" altLang="en-US" sz="1200" b="0" i="0" u="none" strike="noStrike" cap="none" normalizeH="0" dirty="0">
                <a:ln>
                  <a:noFill/>
                </a:ln>
                <a:solidFill>
                  <a:schemeClr val="bg1"/>
                </a:solidFill>
                <a:effectLst/>
                <a:latin typeface="Calibri" panose="020F0502020204030204" pitchFamily="34" charset="0"/>
              </a:rPr>
              <a:t>Anticoagulant used </a:t>
            </a:r>
            <a:r>
              <a:rPr lang="en-US" altLang="en-US" sz="1200" b="0" dirty="0">
                <a:solidFill>
                  <a:schemeClr val="bg1"/>
                </a:solidFill>
                <a:latin typeface="Calibri" panose="020F0502020204030204" pitchFamily="34" charset="0"/>
              </a:rPr>
              <a:t>for VTE prophylaxis in n = 1 (1.0%). </a:t>
            </a:r>
            <a:r>
              <a:rPr kumimoji="0" lang="en-US" altLang="en-US" sz="1200" b="0" i="0" u="none" strike="noStrike" cap="none" normalizeH="0" baseline="30000" dirty="0">
                <a:ln>
                  <a:noFill/>
                </a:ln>
                <a:solidFill>
                  <a:schemeClr val="bg1"/>
                </a:solidFill>
                <a:effectLst/>
                <a:latin typeface="Calibri" panose="020F0502020204030204" pitchFamily="34" charset="0"/>
              </a:rPr>
              <a:t>§</a:t>
            </a:r>
            <a:r>
              <a:rPr kumimoji="0" lang="en-US" altLang="en-US" sz="1200" b="0" i="0" u="none" strike="noStrike" cap="none" normalizeH="0" dirty="0">
                <a:ln>
                  <a:noFill/>
                </a:ln>
                <a:solidFill>
                  <a:schemeClr val="bg1"/>
                </a:solidFill>
                <a:effectLst/>
                <a:latin typeface="Calibri" panose="020F0502020204030204" pitchFamily="34" charset="0"/>
              </a:rPr>
              <a:t>Includes ILD and pneumonitis.</a:t>
            </a:r>
            <a:endParaRPr lang="en-US" sz="1200" b="0" dirty="0">
              <a:solidFill>
                <a:schemeClr val="bg1"/>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02E3F1A3-360F-AC55-761C-CB0500F54185}"/>
              </a:ext>
            </a:extLst>
          </p:cNvPr>
          <p:cNvGraphicFramePr>
            <a:graphicFrameLocks/>
          </p:cNvGraphicFramePr>
          <p:nvPr>
            <p:extLst>
              <p:ext uri="{D42A27DB-BD31-4B8C-83A1-F6EECF244321}">
                <p14:modId xmlns:p14="http://schemas.microsoft.com/office/powerpoint/2010/main" val="469621297"/>
              </p:ext>
            </p:extLst>
          </p:nvPr>
        </p:nvGraphicFramePr>
        <p:xfrm>
          <a:off x="6124352" y="1266355"/>
          <a:ext cx="5386202" cy="2956704"/>
        </p:xfrm>
        <a:graphic>
          <a:graphicData uri="http://schemas.openxmlformats.org/drawingml/2006/table">
            <a:tbl>
              <a:tblPr/>
              <a:tblGrid>
                <a:gridCol w="2192867">
                  <a:extLst>
                    <a:ext uri="{9D8B030D-6E8A-4147-A177-3AD203B41FA5}">
                      <a16:colId xmlns:a16="http://schemas.microsoft.com/office/drawing/2014/main" val="20000"/>
                    </a:ext>
                  </a:extLst>
                </a:gridCol>
                <a:gridCol w="1511368">
                  <a:extLst>
                    <a:ext uri="{9D8B030D-6E8A-4147-A177-3AD203B41FA5}">
                      <a16:colId xmlns:a16="http://schemas.microsoft.com/office/drawing/2014/main" val="20002"/>
                    </a:ext>
                  </a:extLst>
                </a:gridCol>
                <a:gridCol w="1681967">
                  <a:extLst>
                    <a:ext uri="{9D8B030D-6E8A-4147-A177-3AD203B41FA5}">
                      <a16:colId xmlns:a16="http://schemas.microsoft.com/office/drawing/2014/main" val="3419378468"/>
                    </a:ext>
                  </a:extLst>
                </a:gridCol>
              </a:tblGrid>
              <a:tr h="152313">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AEs in ≥20% of Patients,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lvl1pPr marL="0" algn="l" defTabSz="342900" rtl="0" eaLnBrk="1" latinLnBrk="0" hangingPunct="1">
                        <a:defRPr sz="1350" b="1" kern="1200">
                          <a:solidFill>
                            <a:schemeClr val="lt1"/>
                          </a:solidFill>
                          <a:latin typeface="Trebuchet MS"/>
                        </a:defRPr>
                      </a:lvl1pPr>
                      <a:lvl2pPr marL="342900" algn="l" defTabSz="342900" rtl="0" eaLnBrk="1" latinLnBrk="0" hangingPunct="1">
                        <a:defRPr sz="1350" b="1" kern="1200">
                          <a:solidFill>
                            <a:schemeClr val="lt1"/>
                          </a:solidFill>
                          <a:latin typeface="Trebuchet MS"/>
                        </a:defRPr>
                      </a:lvl2pPr>
                      <a:lvl3pPr marL="685800" algn="l" defTabSz="342900" rtl="0" eaLnBrk="1" latinLnBrk="0" hangingPunct="1">
                        <a:defRPr sz="1350" b="1" kern="1200">
                          <a:solidFill>
                            <a:schemeClr val="lt1"/>
                          </a:solidFill>
                          <a:latin typeface="Trebuchet MS"/>
                        </a:defRPr>
                      </a:lvl3pPr>
                      <a:lvl4pPr marL="1028700" algn="l" defTabSz="342900" rtl="0" eaLnBrk="1" latinLnBrk="0" hangingPunct="1">
                        <a:defRPr sz="1350" b="1" kern="1200">
                          <a:solidFill>
                            <a:schemeClr val="lt1"/>
                          </a:solidFill>
                          <a:latin typeface="Trebuchet MS"/>
                        </a:defRPr>
                      </a:lvl4pPr>
                      <a:lvl5pPr marL="1371600" algn="l" defTabSz="342900" rtl="0" eaLnBrk="1" latinLnBrk="0" hangingPunct="1">
                        <a:defRPr sz="1350" b="1" kern="1200">
                          <a:solidFill>
                            <a:schemeClr val="lt1"/>
                          </a:solidFill>
                          <a:latin typeface="Trebuchet MS"/>
                        </a:defRPr>
                      </a:lvl5pPr>
                      <a:lvl6pPr marL="1714500" algn="l" defTabSz="342900" rtl="0" eaLnBrk="1" latinLnBrk="0" hangingPunct="1">
                        <a:defRPr sz="1350" b="1" kern="1200">
                          <a:solidFill>
                            <a:schemeClr val="lt1"/>
                          </a:solidFill>
                          <a:latin typeface="Trebuchet MS"/>
                        </a:defRPr>
                      </a:lvl6pPr>
                      <a:lvl7pPr marL="2057400" algn="l" defTabSz="342900" rtl="0" eaLnBrk="1" latinLnBrk="0" hangingPunct="1">
                        <a:defRPr sz="1350" b="1" kern="1200">
                          <a:solidFill>
                            <a:schemeClr val="lt1"/>
                          </a:solidFill>
                          <a:latin typeface="Trebuchet MS"/>
                        </a:defRPr>
                      </a:lvl7pPr>
                      <a:lvl8pPr marL="2400300" algn="l" defTabSz="342900" rtl="0" eaLnBrk="1" latinLnBrk="0" hangingPunct="1">
                        <a:defRPr sz="1350" b="1" kern="1200">
                          <a:solidFill>
                            <a:schemeClr val="lt1"/>
                          </a:solidFill>
                          <a:latin typeface="Trebuchet MS"/>
                        </a:defRPr>
                      </a:lvl8pPr>
                      <a:lvl9pPr marL="2743200" algn="l" defTabSz="342900" rtl="0" eaLnBrk="1" latinLnBrk="0" hangingPunct="1">
                        <a:defRPr sz="1350" b="1" kern="1200">
                          <a:solidFill>
                            <a:schemeClr val="lt1"/>
                          </a:solidFill>
                          <a:latin typeface="Trebuchet MS"/>
                        </a:defRPr>
                      </a:lvl9pPr>
                    </a:lstStyle>
                    <a:p>
                      <a:pPr algn="ctr">
                        <a:lnSpc>
                          <a:spcPct val="100000"/>
                        </a:lnSpc>
                      </a:pPr>
                      <a:r>
                        <a:rPr lang="pt-BR" sz="1400" b="1" i="1" dirty="0">
                          <a:solidFill>
                            <a:schemeClr val="tx1"/>
                          </a:solidFill>
                          <a:effectLst/>
                          <a:latin typeface="Calibri" panose="020F0502020204030204" pitchFamily="34" charset="0"/>
                          <a:cs typeface="Calibri" panose="020F0502020204030204" pitchFamily="34" charset="0"/>
                        </a:rPr>
                        <a:t>MET</a:t>
                      </a:r>
                      <a:r>
                        <a:rPr lang="pt-BR" sz="1400" b="1" dirty="0">
                          <a:solidFill>
                            <a:schemeClr val="tx1"/>
                          </a:solidFill>
                          <a:effectLst/>
                          <a:latin typeface="Calibri" panose="020F0502020204030204" pitchFamily="34" charset="0"/>
                          <a:cs typeface="Calibri" panose="020F0502020204030204" pitchFamily="34" charset="0"/>
                        </a:rPr>
                        <a:t>ex14 </a:t>
                      </a:r>
                      <a:r>
                        <a:rPr lang="pt-BR" sz="1400" b="1" dirty="0" err="1">
                          <a:solidFill>
                            <a:schemeClr val="tx1"/>
                          </a:solidFill>
                          <a:effectLst/>
                          <a:latin typeface="Calibri" panose="020F0502020204030204" pitchFamily="34" charset="0"/>
                          <a:cs typeface="Calibri" panose="020F0502020204030204" pitchFamily="34" charset="0"/>
                        </a:rPr>
                        <a:t>Cohort</a:t>
                      </a:r>
                      <a:r>
                        <a:rPr lang="pt-BR" sz="1400" b="1" dirty="0">
                          <a:solidFill>
                            <a:schemeClr val="tx1"/>
                          </a:solidFill>
                          <a:effectLst/>
                          <a:latin typeface="Calibri" panose="020F0502020204030204" pitchFamily="34" charset="0"/>
                          <a:cs typeface="Calibri" panose="020F0502020204030204" pitchFamily="34" charset="0"/>
                        </a:rPr>
                        <a:t> (N = 97)</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21760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Any Grade</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400" b="1" dirty="0">
                          <a:solidFill>
                            <a:schemeClr val="tx1"/>
                          </a:solidFill>
                          <a:effectLst/>
                          <a:latin typeface="Calibri" panose="020F0502020204030204" pitchFamily="34" charset="0"/>
                          <a:cs typeface="Calibri" panose="020F0502020204030204" pitchFamily="34" charset="0"/>
                        </a:rPr>
                        <a:t>Grade ≥3</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378232750"/>
                  </a:ext>
                </a:extLst>
              </a:tr>
              <a:tr h="2176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0" i="0" u="none" strike="noStrike" cap="none" normalizeH="0" baseline="0" dirty="0">
                          <a:ln>
                            <a:noFill/>
                          </a:ln>
                          <a:solidFill>
                            <a:schemeClr val="bg1"/>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endParaRPr lang="en-US" sz="1400" b="0" dirty="0">
                        <a:solidFill>
                          <a:schemeClr val="bg1"/>
                        </a:solidFill>
                        <a:effectLst/>
                        <a:latin typeface="Calibri" panose="020F0502020204030204" pitchFamily="34" charset="0"/>
                        <a:cs typeface="Calibri" panose="020F0502020204030204" pitchFamily="34" charset="0"/>
                      </a:endParaRP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endParaRPr lang="en-US" sz="1400" b="0" dirty="0">
                        <a:solidFill>
                          <a:schemeClr val="bg1"/>
                        </a:solidFill>
                        <a:effectLst/>
                        <a:latin typeface="Calibri" panose="020F0502020204030204" pitchFamily="34" charset="0"/>
                        <a:cs typeface="Calibri" panose="020F0502020204030204" pitchFamily="34" charset="0"/>
                      </a:endParaRP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3171607"/>
                  </a:ext>
                </a:extLst>
              </a:tr>
              <a:tr h="21760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Infusion-related reaction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 (72.2)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60883975"/>
                  </a:ext>
                </a:extLst>
              </a:tr>
              <a:tr h="21760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(28.9)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88609346"/>
                  </a:ext>
                </a:extLst>
              </a:tr>
              <a:tr h="21760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Dyspnea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31114584"/>
                  </a:ext>
                </a:extLst>
              </a:tr>
              <a:tr h="21760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Hypokalemia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8738" indent="0" algn="ctr">
                        <a:lnSpc>
                          <a:spcPct val="100000"/>
                        </a:lnSpc>
                      </a:pPr>
                      <a:r>
                        <a:rPr lang="en-US" sz="1400" b="0" dirty="0">
                          <a:solidFill>
                            <a:schemeClr val="bg1"/>
                          </a:solidFill>
                          <a:effectLst/>
                          <a:latin typeface="Calibri" panose="020F0502020204030204" pitchFamily="34" charset="0"/>
                          <a:cs typeface="Calibri" panose="020F0502020204030204" pitchFamily="34" charset="0"/>
                        </a:rPr>
                        <a:t>22 (22.7)</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8738" indent="0" algn="ctr">
                        <a:lnSpc>
                          <a:spcPct val="100000"/>
                        </a:lnSpc>
                      </a:pPr>
                      <a:r>
                        <a:rPr lang="en-US" sz="1400" b="0" dirty="0">
                          <a:solidFill>
                            <a:schemeClr val="bg1"/>
                          </a:solidFill>
                          <a:effectLst/>
                          <a:latin typeface="Calibri" panose="020F0502020204030204" pitchFamily="34" charset="0"/>
                          <a:cs typeface="Calibri" panose="020F0502020204030204" pitchFamily="34" charset="0"/>
                        </a:rPr>
                        <a:t>3 (3.1)</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97633829"/>
                  </a:ext>
                </a:extLst>
              </a:tr>
              <a:tr h="21760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8738" indent="0" algn="ctr">
                        <a:lnSpc>
                          <a:spcPct val="100000"/>
                        </a:lnSpc>
                      </a:pPr>
                      <a:r>
                        <a:rPr lang="en-US" sz="1400" b="0" dirty="0">
                          <a:solidFill>
                            <a:schemeClr val="bg1"/>
                          </a:solidFill>
                          <a:effectLst/>
                          <a:latin typeface="Calibri" panose="020F0502020204030204" pitchFamily="34" charset="0"/>
                          <a:cs typeface="Calibri" panose="020F0502020204030204" pitchFamily="34" charset="0"/>
                        </a:rPr>
                        <a:t>21 (21.6)</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8738" indent="0" algn="ctr">
                        <a:lnSpc>
                          <a:spcPct val="100000"/>
                        </a:lnSpc>
                      </a:pPr>
                      <a:r>
                        <a:rPr lang="en-US" sz="1400" b="0" dirty="0">
                          <a:solidFill>
                            <a:schemeClr val="bg1"/>
                          </a:solidFill>
                          <a:effectLst/>
                          <a:latin typeface="Calibri" panose="020F0502020204030204" pitchFamily="34" charset="0"/>
                          <a:cs typeface="Calibri" panose="020F0502020204030204" pitchFamily="34" charset="0"/>
                        </a:rPr>
                        <a:t>0</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93133842"/>
                  </a:ext>
                </a:extLst>
              </a:tr>
              <a:tr h="21760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8738" indent="0" algn="ctr">
                        <a:lnSpc>
                          <a:spcPct val="100000"/>
                        </a:lnSpc>
                      </a:pPr>
                      <a:r>
                        <a:rPr lang="en-US" sz="1400" b="0" dirty="0">
                          <a:solidFill>
                            <a:schemeClr val="bg1"/>
                          </a:solidFill>
                          <a:effectLst/>
                          <a:latin typeface="Calibri" panose="020F0502020204030204" pitchFamily="34" charset="0"/>
                          <a:cs typeface="Calibri" panose="020F0502020204030204" pitchFamily="34" charset="0"/>
                        </a:rPr>
                        <a:t>21 (21.6)</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8738" indent="0" algn="ctr">
                        <a:lnSpc>
                          <a:spcPct val="100000"/>
                        </a:lnSpc>
                      </a:pPr>
                      <a:r>
                        <a:rPr lang="en-US" sz="1400" b="0" dirty="0">
                          <a:solidFill>
                            <a:schemeClr val="bg1"/>
                          </a:solidFill>
                          <a:effectLst/>
                          <a:latin typeface="Calibri" panose="020F0502020204030204" pitchFamily="34" charset="0"/>
                          <a:cs typeface="Calibri" panose="020F0502020204030204" pitchFamily="34" charset="0"/>
                        </a:rPr>
                        <a:t>0</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19265026"/>
                  </a:ext>
                </a:extLst>
              </a:tr>
              <a:tr h="21760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Increased ALT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8738" indent="0" algn="ctr">
                        <a:lnSpc>
                          <a:spcPct val="100000"/>
                        </a:lnSpc>
                      </a:pPr>
                      <a:r>
                        <a:rPr lang="en-US" sz="1400" b="0" dirty="0">
                          <a:solidFill>
                            <a:schemeClr val="bg1"/>
                          </a:solidFill>
                          <a:effectLst/>
                          <a:latin typeface="Calibri" panose="020F0502020204030204" pitchFamily="34" charset="0"/>
                          <a:cs typeface="Calibri" panose="020F0502020204030204" pitchFamily="34" charset="0"/>
                        </a:rPr>
                        <a:t>20 (20.6)</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58738" indent="0" algn="ctr">
                        <a:lnSpc>
                          <a:spcPct val="100000"/>
                        </a:lnSpc>
                      </a:pPr>
                      <a:r>
                        <a:rPr lang="en-US" sz="1400" b="0" dirty="0">
                          <a:solidFill>
                            <a:schemeClr val="bg1"/>
                          </a:solidFill>
                          <a:effectLst/>
                          <a:latin typeface="Calibri" panose="020F0502020204030204" pitchFamily="34" charset="0"/>
                          <a:cs typeface="Calibri" panose="020F0502020204030204" pitchFamily="34" charset="0"/>
                        </a:rPr>
                        <a:t>2 (2.1)</a:t>
                      </a:r>
                    </a:p>
                  </a:txBody>
                  <a:tcPr marL="0" marR="8096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84515602"/>
                  </a:ext>
                </a:extLst>
              </a:tr>
            </a:tbl>
          </a:graphicData>
        </a:graphic>
      </p:graphicFrame>
      <p:sp>
        <p:nvSpPr>
          <p:cNvPr id="7" name="TextBox 6">
            <a:extLst>
              <a:ext uri="{FF2B5EF4-FFF2-40B4-BE49-F238E27FC236}">
                <a16:creationId xmlns:a16="http://schemas.microsoft.com/office/drawing/2014/main" id="{4C9FE60F-78C9-D1BF-13A5-6380016DE609}"/>
              </a:ext>
            </a:extLst>
          </p:cNvPr>
          <p:cNvSpPr txBox="1"/>
          <p:nvPr/>
        </p:nvSpPr>
        <p:spPr bwMode="auto">
          <a:xfrm>
            <a:off x="6096000" y="4454847"/>
            <a:ext cx="5877308" cy="1179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342900" marR="0" lvl="0" indent="-342900" algn="l" defTabSz="914400" rtl="0" eaLnBrk="1" fontAlgn="base" latinLnBrk="0" hangingPunct="1">
              <a:lnSpc>
                <a:spcPct val="90000"/>
              </a:lnSpc>
              <a:spcBef>
                <a:spcPts val="0"/>
              </a:spcBef>
              <a:spcAft>
                <a:spcPts val="700"/>
              </a:spcAft>
              <a:buClr>
                <a:srgbClr val="000000"/>
              </a:buClr>
              <a:buSzTx/>
              <a:buFont typeface="Wingdings" panose="05000000000000000000" pitchFamily="2" charset="2"/>
              <a:buChar char="§"/>
              <a:tabLst/>
              <a:defRPr/>
            </a:pPr>
            <a: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AEs were primarily grade 1/2; no new safety signals</a:t>
            </a:r>
          </a:p>
          <a:p>
            <a:pPr marL="342900" marR="0" lvl="0" indent="-342900" algn="l" defTabSz="914400" rtl="0" eaLnBrk="1" fontAlgn="base" latinLnBrk="0" hangingPunct="1">
              <a:lnSpc>
                <a:spcPct val="90000"/>
              </a:lnSpc>
              <a:spcBef>
                <a:spcPts val="0"/>
              </a:spcBef>
              <a:spcAft>
                <a:spcPts val="700"/>
              </a:spcAft>
              <a:buClr>
                <a:srgbClr val="000000"/>
              </a:buClr>
              <a:buSzTx/>
              <a:buFont typeface="Wingdings" panose="05000000000000000000" pitchFamily="2" charset="2"/>
              <a:buChar char="§"/>
              <a:tabLst/>
              <a:defRPr/>
            </a:pPr>
            <a: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Treatment-related dose interruptions</a:t>
            </a:r>
            <a:r>
              <a:rPr lang="en-US" b="0" kern="0" dirty="0">
                <a:solidFill>
                  <a:srgbClr val="000000"/>
                </a:solidFill>
                <a:latin typeface="Calibri" panose="020F0502020204030204" pitchFamily="34" charset="0"/>
                <a:cs typeface="+mn-cs"/>
              </a:rPr>
              <a:t> (</a:t>
            </a:r>
            <a: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 = 24; 24.7%),  reductions (n = 12;</a:t>
            </a:r>
            <a:r>
              <a:rPr lang="en-US" b="0" kern="0" dirty="0">
                <a:solidFill>
                  <a:srgbClr val="000000"/>
                </a:solidFill>
                <a:latin typeface="Calibri" panose="020F0502020204030204" pitchFamily="34" charset="0"/>
                <a:cs typeface="+mn-cs"/>
              </a:rPr>
              <a:t> </a:t>
            </a:r>
            <a: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12.4%), and discontinuations </a:t>
            </a:r>
            <a:b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 = 9; 9.3%) of amivantamab occurred</a:t>
            </a:r>
          </a:p>
        </p:txBody>
      </p:sp>
    </p:spTree>
    <p:extLst>
      <p:ext uri="{BB962C8B-B14F-4D97-AF65-F5344CB8AC3E}">
        <p14:creationId xmlns:p14="http://schemas.microsoft.com/office/powerpoint/2010/main" val="4244026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dirty="0"/>
              <a:t>CHRYSALIS Expanded </a:t>
            </a:r>
            <a:r>
              <a:rPr lang="en-US" i="1" dirty="0"/>
              <a:t>MET</a:t>
            </a:r>
            <a:r>
              <a:rPr lang="en-US" dirty="0"/>
              <a:t>ex14 Cohort:</a:t>
            </a:r>
            <a:br>
              <a:rPr lang="en-US" dirty="0"/>
            </a:b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877529" cy="4650686"/>
          </a:xfrm>
        </p:spPr>
        <p:txBody>
          <a:bodyPr/>
          <a:lstStyle/>
          <a:p>
            <a:r>
              <a:rPr lang="en-US" sz="2400" dirty="0"/>
              <a:t>At median follow-up of 10 mo, updated analysis suggested amivantamab provides meaningful clinical benefit and tolerable safety in larger group of patients with </a:t>
            </a:r>
            <a:r>
              <a:rPr lang="en-US" sz="2400" i="1" dirty="0"/>
              <a:t>MET</a:t>
            </a:r>
            <a:r>
              <a:rPr lang="en-US" sz="2400" dirty="0"/>
              <a:t>ex14-driven metastatic or unresectable NSCLC</a:t>
            </a:r>
          </a:p>
          <a:p>
            <a:pPr lvl="1"/>
            <a:r>
              <a:rPr lang="en-US" sz="2200" dirty="0"/>
              <a:t>ORR of 50% in treatment-naive patients, 46% in treated patients with no prior </a:t>
            </a:r>
            <a:br>
              <a:rPr lang="en-US" sz="2200" dirty="0"/>
            </a:br>
            <a:r>
              <a:rPr lang="en-US" sz="2200" dirty="0"/>
              <a:t>MET-directed therapy, and 21% in those with prior MET-directed therapy</a:t>
            </a:r>
          </a:p>
          <a:p>
            <a:pPr lvl="1"/>
            <a:r>
              <a:rPr lang="en-US" sz="2200" dirty="0"/>
              <a:t>Median DoR was 11.2 mo, with 38% of responders still on treatment at data cutoff and the longest response to date of 29 mo</a:t>
            </a:r>
          </a:p>
          <a:p>
            <a:r>
              <a:rPr lang="en-US" sz="2400" dirty="0"/>
              <a:t>Safety profile consistent with previous reports</a:t>
            </a:r>
          </a:p>
          <a:p>
            <a:r>
              <a:rPr lang="en-US" sz="2400" dirty="0"/>
              <a:t>Ongoing phase I/II METalmark trial is evaluating amivantamab +  capmatinib in metastatic NSCLC with </a:t>
            </a:r>
            <a:r>
              <a:rPr lang="en-US" sz="2400" i="1" dirty="0"/>
              <a:t>MET</a:t>
            </a:r>
            <a:r>
              <a:rPr lang="en-US" sz="2400" dirty="0"/>
              <a:t>ex14 mutations or </a:t>
            </a:r>
            <a:r>
              <a:rPr lang="en-US" sz="2400" i="1" dirty="0"/>
              <a:t>MET</a:t>
            </a:r>
            <a:r>
              <a:rPr lang="en-US" sz="2400" dirty="0"/>
              <a:t> amplification (NCT05488314) </a:t>
            </a:r>
          </a:p>
          <a:p>
            <a:endParaRPr lang="en-US" altLang="en-US" sz="2400" dirty="0"/>
          </a:p>
        </p:txBody>
      </p:sp>
      <p:sp>
        <p:nvSpPr>
          <p:cNvPr id="2" name="Text Box 11">
            <a:extLst>
              <a:ext uri="{FF2B5EF4-FFF2-40B4-BE49-F238E27FC236}">
                <a16:creationId xmlns:a16="http://schemas.microsoft.com/office/drawing/2014/main" id="{DEA600F2-736B-E630-F608-20CDF3FD061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Leighl. WCLC 2023. Abstr OA21.04.</a:t>
            </a:r>
          </a:p>
        </p:txBody>
      </p:sp>
    </p:spTree>
    <p:extLst>
      <p:ext uri="{BB962C8B-B14F-4D97-AF65-F5344CB8AC3E}">
        <p14:creationId xmlns:p14="http://schemas.microsoft.com/office/powerpoint/2010/main" val="3359510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commentary from lung cancer experts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980761208D7FE04C801D026739913B72" ma:contentTypeVersion="1" ma:contentTypeDescription="Create a new document." ma:contentTypeScope="" ma:versionID="d69692d1fd0f98615c158e1528950381">
  <xsd:schema xmlns:xsd="http://www.w3.org/2001/XMLSchema" xmlns:xs="http://www.w3.org/2001/XMLSchema" xmlns:p="http://schemas.microsoft.com/office/2006/metadata/properties" xmlns:ns2="d54cbe69-32bd-412a-b004-9152f949605e" xmlns:ns3="670e0433-be1b-4007-baa3-0c5e76d87b20" targetNamespace="http://schemas.microsoft.com/office/2006/metadata/properties" ma:root="true" ma:fieldsID="48f1a53d30edcb1bcb4b8bde306e5466" ns2:_="" ns3:_="">
    <xsd:import namespace="d54cbe69-32bd-412a-b004-9152f949605e"/>
    <xsd:import namespace="670e0433-be1b-4007-baa3-0c5e76d87b2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70e0433-be1b-4007-baa3-0c5e76d87b2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56M7VY3CDVN5-1476283905-2</_dlc_DocId>
    <_dlc_DocIdUrl xmlns="d54cbe69-32bd-412a-b004-9152f949605e">
      <Url>https://intranet.clinicaloptions.com/mews/oncology/ONC_2023_Lung_WCLC_CF_(PRP6561)/Slides__6/_layouts/15/DocIdRedir.aspx?ID=56M7VY3CDVN5-1476283905-2</Url>
      <Description>56M7VY3CDVN5-1476283905-2</Description>
    </_dlc_DocIdUrl>
    <Document_x0020_Category xmlns="670e0433-be1b-4007-baa3-0c5e76d87b20">Conference Capsule Slides</Document_x0020_Category>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3A579C29-5EB6-49FC-8AE0-69051D9808DF}">
  <ds:schemaRefs>
    <ds:schemaRef ds:uri="http://schemas.microsoft.com/sharepoint/events"/>
  </ds:schemaRefs>
</ds:datastoreItem>
</file>

<file path=customXml/itemProps4.xml><?xml version="1.0" encoding="utf-8"?>
<ds:datastoreItem xmlns:ds="http://schemas.openxmlformats.org/officeDocument/2006/customXml" ds:itemID="{81C6D42A-D160-4D42-B8F6-C8BF8FDBF1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70e0433-be1b-4007-baa3-0c5e76d87b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5BA55BC3-5A03-47C2-8EC3-D964C3B5E779}">
  <ds:schemaRefs>
    <ds:schemaRef ds:uri="http://schemas.microsoft.com/office/infopath/2007/PartnerControls"/>
    <ds:schemaRef ds:uri="http://schemas.microsoft.com/office/2006/metadata/properties"/>
    <ds:schemaRef ds:uri="http://purl.org/dc/terms/"/>
    <ds:schemaRef ds:uri="http://purl.org/dc/elements/1.1/"/>
    <ds:schemaRef ds:uri="http://schemas.microsoft.com/office/2006/documentManagement/types"/>
    <ds:schemaRef ds:uri="d54cbe69-32bd-412a-b004-9152f949605e"/>
    <ds:schemaRef ds:uri="http://www.w3.org/XML/1998/namespace"/>
    <ds:schemaRef ds:uri="http://schemas.openxmlformats.org/package/2006/metadata/core-properties"/>
    <ds:schemaRef ds:uri="670e0433-be1b-4007-baa3-0c5e76d87b20"/>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551</TotalTime>
  <Words>2335</Words>
  <Application>Microsoft Office PowerPoint</Application>
  <PresentationFormat>Widescreen</PresentationFormat>
  <Paragraphs>495</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Phase I CHRYSALIS Update: Amivantamab in Expanded Cohort of Patients With Advanced  NSCLC and MET Exon 14 Skipping Mutations</vt:lpstr>
      <vt:lpstr>About These Slides</vt:lpstr>
      <vt:lpstr>CHRYSALIS Expanded METex14 Cohort: Background</vt:lpstr>
      <vt:lpstr>CHRYSALIS Expanded METex14 Cohort: Study Design</vt:lpstr>
      <vt:lpstr>CHRYSALIS Expanded METex14 Cohort:  Baseline Characteristics</vt:lpstr>
      <vt:lpstr>CHRYSALIS Expanded METex14 Cohort: Response</vt:lpstr>
      <vt:lpstr>CHRYSALIS Expanded METex14 Cohort:  Antitumor Activity</vt:lpstr>
      <vt:lpstr>CHRYSALIS Expanded METex14 Cohort: DoR</vt:lpstr>
      <vt:lpstr>CHRYSALIS Expanded METex14 Cohort: Survival</vt:lpstr>
      <vt:lpstr>CHRYSALIS Expanded METex14 Cohort: Safety</vt:lpstr>
      <vt:lpstr>CHRYSALIS Expanded METex14 Cohort: Investigators’ Conclusions</vt:lpstr>
      <vt:lpstr>Go Online for More CCO  Coverage of WCLC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 CHRYSALIS Update: Amivantamab in Expanded Cohort of Patients With Advanced NSCLC and MET Exon 14 Skipping Mutations</dc:title>
  <dc:creator>Preferred User</dc:creator>
  <cp:lastModifiedBy>nkolenko@clinicaloptions.com</cp:lastModifiedBy>
  <cp:revision>26</cp:revision>
  <cp:lastPrinted>2016-09-26T20:21:49Z</cp:lastPrinted>
  <dcterms:created xsi:type="dcterms:W3CDTF">2005-05-27T15:08:01Z</dcterms:created>
  <dcterms:modified xsi:type="dcterms:W3CDTF">2023-09-20T20:08:28Z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3b8f0992-5527-4603-b9d5-38662fd14db7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0x010100980761208D7FE04C801D026739913B72</vt:lpwstr>
  </property>
  <property fmtid="{D5CDD505-2E9C-101B-9397-08002B2CF9AE}" pid="9" name="MediaServiceImageTags">
    <vt:lpwstr/>
  </property>
</Properties>
</file>