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4" r:id="rId5"/>
    <p:sldMasterId id="2147483693" r:id="rId6"/>
  </p:sldMasterIdLst>
  <p:notesMasterIdLst>
    <p:notesMasterId r:id="rId19"/>
  </p:notesMasterIdLst>
  <p:sldIdLst>
    <p:sldId id="2147473718" r:id="rId7"/>
    <p:sldId id="308" r:id="rId8"/>
    <p:sldId id="2147483287" r:id="rId9"/>
    <p:sldId id="2147483286" r:id="rId10"/>
    <p:sldId id="2147483279" r:id="rId11"/>
    <p:sldId id="267" r:id="rId12"/>
    <p:sldId id="2147483285" r:id="rId13"/>
    <p:sldId id="530" r:id="rId14"/>
    <p:sldId id="2147473733" r:id="rId15"/>
    <p:sldId id="2147473734" r:id="rId16"/>
    <p:sldId id="2147473732" r:id="rId17"/>
    <p:sldId id="31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E3A0BD-8C96-26B8-4EAF-EA0C9A27843A}" name="Amy Laboskie" initials="AL" userId="S::alaboskie@deceraclinical.com::1d3554b1-f14f-4824-aa59-920bd45a49b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imothy Quill" initials="TQ" lastIdx="9" clrIdx="0">
    <p:extLst>
      <p:ext uri="{19B8F6BF-5375-455C-9EA6-DF929625EA0E}">
        <p15:presenceInfo xmlns:p15="http://schemas.microsoft.com/office/powerpoint/2012/main" userId="S::tquill@clinicaloptions.com::b1dc6efb-2995-45e7-a306-57a2c67aa886" providerId="AD"/>
      </p:ext>
    </p:extLst>
  </p:cmAuthor>
  <p:cmAuthor id="2" name="Amy Laboskie" initials="AL" lastIdx="3" clrIdx="1">
    <p:extLst>
      <p:ext uri="{19B8F6BF-5375-455C-9EA6-DF929625EA0E}">
        <p15:presenceInfo xmlns:p15="http://schemas.microsoft.com/office/powerpoint/2012/main" userId="S::alaboskie@deceraclinical.com::1d3554b1-f14f-4824-aa59-920bd45a49b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5E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72FEBB-E1E5-477B-A350-A3FEB6BDA3CA}" v="1" dt="2026-03-24T19:29:36.1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358" autoAdjust="0"/>
    <p:restoredTop sz="92978" autoAdjust="0"/>
  </p:normalViewPr>
  <p:slideViewPr>
    <p:cSldViewPr snapToGrid="0">
      <p:cViewPr varScale="1">
        <p:scale>
          <a:sx n="103" d="100"/>
          <a:sy n="103" d="100"/>
        </p:scale>
        <p:origin x="120" y="102"/>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B41436-6D01-462A-9E30-469F16DE5038}"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39AC0A8F-CA9D-4B4B-A359-0631024BE729}">
      <dgm:prSet phldrT="[Text]" phldr="0"/>
      <dgm:spPr>
        <a:xfrm>
          <a:off x="536785" y="365530"/>
          <a:ext cx="11136684" cy="731441"/>
        </a:xfrm>
        <a:prstGeom prst="rect">
          <a:avLst/>
        </a:prstGeom>
        <a:solidFill>
          <a:srgbClr val="E04507">
            <a:hueOff val="0"/>
            <a:satOff val="0"/>
            <a:lumOff val="0"/>
            <a:alphaOff val="0"/>
          </a:srgbClr>
        </a:solidFill>
        <a:ln w="3175" cap="flat" cmpd="sng" algn="ctr">
          <a:solidFill>
            <a:srgbClr val="FFFFFF">
              <a:hueOff val="0"/>
              <a:satOff val="0"/>
              <a:lumOff val="0"/>
              <a:alphaOff val="0"/>
            </a:srgbClr>
          </a:solidFill>
          <a:prstDash val="solid"/>
        </a:ln>
        <a:effectLst/>
      </dgm:spPr>
      <dgm:t>
        <a:bodyPr/>
        <a:lstStyle/>
        <a:p>
          <a:pPr>
            <a:lnSpc>
              <a:spcPct val="100000"/>
            </a:lnSpc>
            <a:buNone/>
          </a:pPr>
          <a:r>
            <a:rPr lang="en-US" dirty="0">
              <a:solidFill>
                <a:schemeClr val="bg2"/>
              </a:solidFill>
              <a:latin typeface="Poppins"/>
              <a:ea typeface="+mn-ea"/>
              <a:cs typeface="+mn-cs"/>
            </a:rPr>
            <a:t>Physician Associates</a:t>
          </a:r>
        </a:p>
      </dgm:t>
    </dgm:pt>
    <dgm:pt modelId="{4233B174-F1E7-4092-BB88-907131D4BD7E}" type="parTrans" cxnId="{08613671-7977-4088-A3B6-36074A0202B8}">
      <dgm:prSet/>
      <dgm:spPr/>
      <dgm:t>
        <a:bodyPr/>
        <a:lstStyle/>
        <a:p>
          <a:endParaRPr lang="en-US">
            <a:solidFill>
              <a:schemeClr val="bg2"/>
            </a:solidFill>
          </a:endParaRPr>
        </a:p>
      </dgm:t>
    </dgm:pt>
    <dgm:pt modelId="{AC5EE8BC-B4F7-41E4-ABE1-37CA493E5CA7}" type="sibTrans" cxnId="{08613671-7977-4088-A3B6-36074A0202B8}">
      <dgm:prSet/>
      <dgm:spPr>
        <a:xfrm>
          <a:off x="-5375624" y="-823184"/>
          <a:ext cx="6400931" cy="6400931"/>
        </a:xfrm>
        <a:prstGeom prst="blockArc">
          <a:avLst>
            <a:gd name="adj1" fmla="val 18900000"/>
            <a:gd name="adj2" fmla="val 2700000"/>
            <a:gd name="adj3" fmla="val 337"/>
          </a:avLst>
        </a:prstGeom>
        <a:noFill/>
        <a:ln w="3175" cap="flat" cmpd="sng" algn="ctr">
          <a:solidFill>
            <a:srgbClr val="E04507">
              <a:shade val="60000"/>
              <a:hueOff val="0"/>
              <a:satOff val="0"/>
              <a:lumOff val="0"/>
              <a:alphaOff val="0"/>
            </a:srgbClr>
          </a:solidFill>
          <a:prstDash val="solid"/>
        </a:ln>
        <a:effectLst/>
      </dgm:spPr>
      <dgm:t>
        <a:bodyPr/>
        <a:lstStyle/>
        <a:p>
          <a:endParaRPr lang="en-US">
            <a:solidFill>
              <a:schemeClr val="bg2"/>
            </a:solidFill>
          </a:endParaRPr>
        </a:p>
      </dgm:t>
    </dgm:pt>
    <dgm:pt modelId="{BAB838DD-13E1-4158-AB3C-000E21B70773}">
      <dgm:prSet phldrT="[Text]" phldr="0"/>
      <dgm:spPr>
        <a:xfrm>
          <a:off x="956137" y="1462883"/>
          <a:ext cx="10717332" cy="731441"/>
        </a:xfrm>
        <a:prstGeom prst="rect">
          <a:avLst/>
        </a:prstGeom>
        <a:solidFill>
          <a:srgbClr val="E04507">
            <a:hueOff val="0"/>
            <a:satOff val="0"/>
            <a:lumOff val="0"/>
            <a:alphaOff val="0"/>
          </a:srgbClr>
        </a:solidFill>
        <a:ln w="3175" cap="flat" cmpd="sng" algn="ctr">
          <a:solidFill>
            <a:srgbClr val="FFFFFF">
              <a:hueOff val="0"/>
              <a:satOff val="0"/>
              <a:lumOff val="0"/>
              <a:alphaOff val="0"/>
            </a:srgbClr>
          </a:solidFill>
          <a:prstDash val="solid"/>
        </a:ln>
        <a:effectLst/>
      </dgm:spPr>
      <dgm:t>
        <a:bodyPr/>
        <a:lstStyle/>
        <a:p>
          <a:pPr>
            <a:lnSpc>
              <a:spcPct val="100000"/>
            </a:lnSpc>
            <a:buNone/>
          </a:pPr>
          <a:r>
            <a:rPr lang="en-US" dirty="0">
              <a:solidFill>
                <a:schemeClr val="bg2"/>
              </a:solidFill>
              <a:latin typeface="Poppins"/>
              <a:ea typeface="+mn-ea"/>
              <a:cs typeface="+mn-cs"/>
            </a:rPr>
            <a:t>Nurse Practitioners</a:t>
          </a:r>
        </a:p>
      </dgm:t>
    </dgm:pt>
    <dgm:pt modelId="{55D0C350-2D46-4301-9929-BA92911CBBD8}" type="parTrans" cxnId="{F1A6F258-B246-4B58-890C-901F0427549E}">
      <dgm:prSet/>
      <dgm:spPr/>
      <dgm:t>
        <a:bodyPr/>
        <a:lstStyle/>
        <a:p>
          <a:endParaRPr lang="en-US">
            <a:solidFill>
              <a:schemeClr val="bg2"/>
            </a:solidFill>
          </a:endParaRPr>
        </a:p>
      </dgm:t>
    </dgm:pt>
    <dgm:pt modelId="{B650F10A-5DC9-4EC0-89CA-C4151ED76F1A}" type="sibTrans" cxnId="{F1A6F258-B246-4B58-890C-901F0427549E}">
      <dgm:prSet/>
      <dgm:spPr/>
      <dgm:t>
        <a:bodyPr/>
        <a:lstStyle/>
        <a:p>
          <a:endParaRPr lang="en-US">
            <a:solidFill>
              <a:schemeClr val="bg2"/>
            </a:solidFill>
          </a:endParaRPr>
        </a:p>
      </dgm:t>
    </dgm:pt>
    <dgm:pt modelId="{140BF2AE-015B-416E-B60E-9D28E7283AAD}">
      <dgm:prSet phldrT="[Text]" phldr="0"/>
      <dgm:spPr>
        <a:xfrm>
          <a:off x="956137" y="2560236"/>
          <a:ext cx="10717332" cy="731441"/>
        </a:xfrm>
        <a:prstGeom prst="rect">
          <a:avLst/>
        </a:prstGeom>
        <a:solidFill>
          <a:srgbClr val="E04507">
            <a:hueOff val="0"/>
            <a:satOff val="0"/>
            <a:lumOff val="0"/>
            <a:alphaOff val="0"/>
          </a:srgbClr>
        </a:solidFill>
        <a:ln w="3175" cap="flat" cmpd="sng" algn="ctr">
          <a:solidFill>
            <a:srgbClr val="FFFFFF">
              <a:hueOff val="0"/>
              <a:satOff val="0"/>
              <a:lumOff val="0"/>
              <a:alphaOff val="0"/>
            </a:srgbClr>
          </a:solidFill>
          <a:prstDash val="solid"/>
        </a:ln>
        <a:effectLst/>
      </dgm:spPr>
      <dgm:t>
        <a:bodyPr/>
        <a:lstStyle/>
        <a:p>
          <a:pPr>
            <a:lnSpc>
              <a:spcPct val="100000"/>
            </a:lnSpc>
            <a:buNone/>
          </a:pPr>
          <a:r>
            <a:rPr lang="en-US" dirty="0">
              <a:solidFill>
                <a:schemeClr val="bg2"/>
              </a:solidFill>
              <a:latin typeface="Poppins"/>
              <a:ea typeface="+mn-ea"/>
              <a:cs typeface="+mn-cs"/>
            </a:rPr>
            <a:t>Pharmacists</a:t>
          </a:r>
        </a:p>
      </dgm:t>
    </dgm:pt>
    <dgm:pt modelId="{953AB3AA-9504-464D-B452-52C77BCC0292}" type="parTrans" cxnId="{C3F1418B-3137-4D27-806A-2B5C76581451}">
      <dgm:prSet/>
      <dgm:spPr/>
      <dgm:t>
        <a:bodyPr/>
        <a:lstStyle/>
        <a:p>
          <a:endParaRPr lang="en-US">
            <a:solidFill>
              <a:schemeClr val="bg2"/>
            </a:solidFill>
          </a:endParaRPr>
        </a:p>
      </dgm:t>
    </dgm:pt>
    <dgm:pt modelId="{00CA100E-50CF-4018-9BB0-C19D55FB8430}" type="sibTrans" cxnId="{C3F1418B-3137-4D27-806A-2B5C76581451}">
      <dgm:prSet/>
      <dgm:spPr/>
      <dgm:t>
        <a:bodyPr/>
        <a:lstStyle/>
        <a:p>
          <a:endParaRPr lang="en-US">
            <a:solidFill>
              <a:schemeClr val="bg2"/>
            </a:solidFill>
          </a:endParaRPr>
        </a:p>
      </dgm:t>
    </dgm:pt>
    <dgm:pt modelId="{BD0FF42F-E7B5-473E-8140-2BE3D5A1ABE5}" type="pres">
      <dgm:prSet presAssocID="{30B41436-6D01-462A-9E30-469F16DE5038}" presName="Name0" presStyleCnt="0">
        <dgm:presLayoutVars>
          <dgm:chMax val="7"/>
          <dgm:chPref val="7"/>
          <dgm:dir/>
        </dgm:presLayoutVars>
      </dgm:prSet>
      <dgm:spPr/>
    </dgm:pt>
    <dgm:pt modelId="{B2D82FFA-ED59-466B-A5D7-63AA09CEE017}" type="pres">
      <dgm:prSet presAssocID="{30B41436-6D01-462A-9E30-469F16DE5038}" presName="Name1" presStyleCnt="0"/>
      <dgm:spPr/>
    </dgm:pt>
    <dgm:pt modelId="{B393D3AB-A5BB-4DE1-9DBA-4B1D7B47587F}" type="pres">
      <dgm:prSet presAssocID="{30B41436-6D01-462A-9E30-469F16DE5038}" presName="cycle" presStyleCnt="0"/>
      <dgm:spPr/>
    </dgm:pt>
    <dgm:pt modelId="{932D768A-2C9F-4753-9B82-3F17337A9BD0}" type="pres">
      <dgm:prSet presAssocID="{30B41436-6D01-462A-9E30-469F16DE5038}" presName="srcNode" presStyleLbl="node1" presStyleIdx="0" presStyleCnt="3"/>
      <dgm:spPr/>
    </dgm:pt>
    <dgm:pt modelId="{1351A694-D75E-453C-9F5F-F3A4DF07AD27}" type="pres">
      <dgm:prSet presAssocID="{30B41436-6D01-462A-9E30-469F16DE5038}" presName="conn" presStyleLbl="parChTrans1D2" presStyleIdx="0" presStyleCnt="1"/>
      <dgm:spPr/>
    </dgm:pt>
    <dgm:pt modelId="{4915567C-184A-41C4-B2D5-63B5CFEA8D84}" type="pres">
      <dgm:prSet presAssocID="{30B41436-6D01-462A-9E30-469F16DE5038}" presName="extraNode" presStyleLbl="node1" presStyleIdx="0" presStyleCnt="3"/>
      <dgm:spPr/>
    </dgm:pt>
    <dgm:pt modelId="{B5632E0D-B7F5-441C-B445-0988886E1EA9}" type="pres">
      <dgm:prSet presAssocID="{30B41436-6D01-462A-9E30-469F16DE5038}" presName="dstNode" presStyleLbl="node1" presStyleIdx="0" presStyleCnt="3"/>
      <dgm:spPr/>
    </dgm:pt>
    <dgm:pt modelId="{788EF915-4EBE-4F78-BF56-305C17F3D403}" type="pres">
      <dgm:prSet presAssocID="{39AC0A8F-CA9D-4B4B-A359-0631024BE729}" presName="text_1" presStyleLbl="node1" presStyleIdx="0" presStyleCnt="3">
        <dgm:presLayoutVars>
          <dgm:bulletEnabled val="1"/>
        </dgm:presLayoutVars>
      </dgm:prSet>
      <dgm:spPr/>
    </dgm:pt>
    <dgm:pt modelId="{515222A1-5619-425B-B2DF-F56EE37C1F4E}" type="pres">
      <dgm:prSet presAssocID="{39AC0A8F-CA9D-4B4B-A359-0631024BE729}" presName="accent_1" presStyleCnt="0"/>
      <dgm:spPr/>
    </dgm:pt>
    <dgm:pt modelId="{9CA8DD89-4B41-4841-9AE1-FB33542B1A6C}" type="pres">
      <dgm:prSet presAssocID="{39AC0A8F-CA9D-4B4B-A359-0631024BE729}" presName="accentRepeatNode" presStyleLbl="solidFgAcc1" presStyleIdx="0" presStyleCnt="3"/>
      <dgm:spPr>
        <a:xfrm>
          <a:off x="79634" y="274100"/>
          <a:ext cx="914302" cy="914302"/>
        </a:xfrm>
        <a:prstGeom prst="ellipse">
          <a:avLst/>
        </a:prstGeom>
        <a:solidFill>
          <a:srgbClr val="FFFFFF"/>
        </a:solidFill>
        <a:ln w="3175" cap="flat" cmpd="sng" algn="ctr">
          <a:solidFill>
            <a:srgbClr val="E04507">
              <a:hueOff val="0"/>
              <a:satOff val="0"/>
              <a:lumOff val="0"/>
              <a:alphaOff val="0"/>
            </a:srgbClr>
          </a:solidFill>
          <a:prstDash val="solid"/>
        </a:ln>
        <a:effectLst/>
      </dgm:spPr>
    </dgm:pt>
    <dgm:pt modelId="{11B82316-AD9B-42C9-8101-4AFA7BA294B8}" type="pres">
      <dgm:prSet presAssocID="{BAB838DD-13E1-4158-AB3C-000E21B70773}" presName="text_2" presStyleLbl="node1" presStyleIdx="1" presStyleCnt="3">
        <dgm:presLayoutVars>
          <dgm:bulletEnabled val="1"/>
        </dgm:presLayoutVars>
      </dgm:prSet>
      <dgm:spPr/>
    </dgm:pt>
    <dgm:pt modelId="{E074EF44-AB74-47EB-B535-1926CBDDC8F7}" type="pres">
      <dgm:prSet presAssocID="{BAB838DD-13E1-4158-AB3C-000E21B70773}" presName="accent_2" presStyleCnt="0"/>
      <dgm:spPr/>
    </dgm:pt>
    <dgm:pt modelId="{1CD56E5F-6640-4C18-AF7C-4488F9F16054}" type="pres">
      <dgm:prSet presAssocID="{BAB838DD-13E1-4158-AB3C-000E21B70773}" presName="accentRepeatNode" presStyleLbl="solidFgAcc1" presStyleIdx="1" presStyleCnt="3"/>
      <dgm:spPr>
        <a:xfrm>
          <a:off x="498986" y="1371453"/>
          <a:ext cx="914302" cy="914302"/>
        </a:xfrm>
        <a:prstGeom prst="ellipse">
          <a:avLst/>
        </a:prstGeom>
        <a:solidFill>
          <a:srgbClr val="FFFFFF"/>
        </a:solidFill>
        <a:ln w="3175" cap="flat" cmpd="sng" algn="ctr">
          <a:solidFill>
            <a:srgbClr val="E04507">
              <a:hueOff val="0"/>
              <a:satOff val="0"/>
              <a:lumOff val="0"/>
              <a:alphaOff val="0"/>
            </a:srgbClr>
          </a:solidFill>
          <a:prstDash val="solid"/>
        </a:ln>
        <a:effectLst/>
      </dgm:spPr>
    </dgm:pt>
    <dgm:pt modelId="{065320D2-0CEE-4D42-A257-1FD7BBEB0FD2}" type="pres">
      <dgm:prSet presAssocID="{140BF2AE-015B-416E-B60E-9D28E7283AAD}" presName="text_3" presStyleLbl="node1" presStyleIdx="2" presStyleCnt="3">
        <dgm:presLayoutVars>
          <dgm:bulletEnabled val="1"/>
        </dgm:presLayoutVars>
      </dgm:prSet>
      <dgm:spPr/>
    </dgm:pt>
    <dgm:pt modelId="{FE356432-80B2-4119-9330-986983CA63E6}" type="pres">
      <dgm:prSet presAssocID="{140BF2AE-015B-416E-B60E-9D28E7283AAD}" presName="accent_3" presStyleCnt="0"/>
      <dgm:spPr/>
    </dgm:pt>
    <dgm:pt modelId="{D20997AF-150B-47A2-A92B-AE087B1ED4E2}" type="pres">
      <dgm:prSet presAssocID="{140BF2AE-015B-416E-B60E-9D28E7283AAD}" presName="accentRepeatNode" presStyleLbl="solidFgAcc1" presStyleIdx="2" presStyleCnt="3"/>
      <dgm:spPr>
        <a:xfrm>
          <a:off x="498986" y="2468806"/>
          <a:ext cx="914302" cy="914302"/>
        </a:xfrm>
        <a:prstGeom prst="ellipse">
          <a:avLst/>
        </a:prstGeom>
        <a:solidFill>
          <a:srgbClr val="FFFFFF"/>
        </a:solidFill>
        <a:ln w="3175" cap="flat" cmpd="sng" algn="ctr">
          <a:solidFill>
            <a:srgbClr val="E04507">
              <a:hueOff val="0"/>
              <a:satOff val="0"/>
              <a:lumOff val="0"/>
              <a:alphaOff val="0"/>
            </a:srgbClr>
          </a:solidFill>
          <a:prstDash val="solid"/>
        </a:ln>
        <a:effectLst/>
      </dgm:spPr>
    </dgm:pt>
  </dgm:ptLst>
  <dgm:cxnLst>
    <dgm:cxn modelId="{4B8ED904-7C3D-4E2C-A507-2BE904C0166C}" type="presOf" srcId="{BAB838DD-13E1-4158-AB3C-000E21B70773}" destId="{11B82316-AD9B-42C9-8101-4AFA7BA294B8}" srcOrd="0" destOrd="0" presId="urn:microsoft.com/office/officeart/2008/layout/VerticalCurvedList"/>
    <dgm:cxn modelId="{E2067F06-8D2E-4E50-BFA0-F1D553FE13DC}" type="presOf" srcId="{39AC0A8F-CA9D-4B4B-A359-0631024BE729}" destId="{788EF915-4EBE-4F78-BF56-305C17F3D403}" srcOrd="0" destOrd="0" presId="urn:microsoft.com/office/officeart/2008/layout/VerticalCurvedList"/>
    <dgm:cxn modelId="{A8E0D42E-5065-4DB2-A53A-FEFFB5C76026}" type="presOf" srcId="{30B41436-6D01-462A-9E30-469F16DE5038}" destId="{BD0FF42F-E7B5-473E-8140-2BE3D5A1ABE5}" srcOrd="0" destOrd="0" presId="urn:microsoft.com/office/officeart/2008/layout/VerticalCurvedList"/>
    <dgm:cxn modelId="{2183585E-7725-4965-87F8-EDA9261E62A3}" type="presOf" srcId="{AC5EE8BC-B4F7-41E4-ABE1-37CA493E5CA7}" destId="{1351A694-D75E-453C-9F5F-F3A4DF07AD27}" srcOrd="0" destOrd="0" presId="urn:microsoft.com/office/officeart/2008/layout/VerticalCurvedList"/>
    <dgm:cxn modelId="{08613671-7977-4088-A3B6-36074A0202B8}" srcId="{30B41436-6D01-462A-9E30-469F16DE5038}" destId="{39AC0A8F-CA9D-4B4B-A359-0631024BE729}" srcOrd="0" destOrd="0" parTransId="{4233B174-F1E7-4092-BB88-907131D4BD7E}" sibTransId="{AC5EE8BC-B4F7-41E4-ABE1-37CA493E5CA7}"/>
    <dgm:cxn modelId="{F1A6F258-B246-4B58-890C-901F0427549E}" srcId="{30B41436-6D01-462A-9E30-469F16DE5038}" destId="{BAB838DD-13E1-4158-AB3C-000E21B70773}" srcOrd="1" destOrd="0" parTransId="{55D0C350-2D46-4301-9929-BA92911CBBD8}" sibTransId="{B650F10A-5DC9-4EC0-89CA-C4151ED76F1A}"/>
    <dgm:cxn modelId="{C3F1418B-3137-4D27-806A-2B5C76581451}" srcId="{30B41436-6D01-462A-9E30-469F16DE5038}" destId="{140BF2AE-015B-416E-B60E-9D28E7283AAD}" srcOrd="2" destOrd="0" parTransId="{953AB3AA-9504-464D-B452-52C77BCC0292}" sibTransId="{00CA100E-50CF-4018-9BB0-C19D55FB8430}"/>
    <dgm:cxn modelId="{561D37F4-1CB2-4021-9FBC-23206CEE3889}" type="presOf" srcId="{140BF2AE-015B-416E-B60E-9D28E7283AAD}" destId="{065320D2-0CEE-4D42-A257-1FD7BBEB0FD2}" srcOrd="0" destOrd="0" presId="urn:microsoft.com/office/officeart/2008/layout/VerticalCurvedList"/>
    <dgm:cxn modelId="{8F2F7446-8107-455F-82FB-BDA9E0842762}" type="presParOf" srcId="{BD0FF42F-E7B5-473E-8140-2BE3D5A1ABE5}" destId="{B2D82FFA-ED59-466B-A5D7-63AA09CEE017}" srcOrd="0" destOrd="0" presId="urn:microsoft.com/office/officeart/2008/layout/VerticalCurvedList"/>
    <dgm:cxn modelId="{E0F5B42A-4C52-4C2B-A960-51552ECC05AE}" type="presParOf" srcId="{B2D82FFA-ED59-466B-A5D7-63AA09CEE017}" destId="{B393D3AB-A5BB-4DE1-9DBA-4B1D7B47587F}" srcOrd="0" destOrd="0" presId="urn:microsoft.com/office/officeart/2008/layout/VerticalCurvedList"/>
    <dgm:cxn modelId="{63774E74-A678-4023-8364-009E8219F087}" type="presParOf" srcId="{B393D3AB-A5BB-4DE1-9DBA-4B1D7B47587F}" destId="{932D768A-2C9F-4753-9B82-3F17337A9BD0}" srcOrd="0" destOrd="0" presId="urn:microsoft.com/office/officeart/2008/layout/VerticalCurvedList"/>
    <dgm:cxn modelId="{FA798BDB-11D9-4AA5-A9BC-705B0D98E6EC}" type="presParOf" srcId="{B393D3AB-A5BB-4DE1-9DBA-4B1D7B47587F}" destId="{1351A694-D75E-453C-9F5F-F3A4DF07AD27}" srcOrd="1" destOrd="0" presId="urn:microsoft.com/office/officeart/2008/layout/VerticalCurvedList"/>
    <dgm:cxn modelId="{C8DF1FF1-D255-4EF7-911B-1BEEE87F1D3A}" type="presParOf" srcId="{B393D3AB-A5BB-4DE1-9DBA-4B1D7B47587F}" destId="{4915567C-184A-41C4-B2D5-63B5CFEA8D84}" srcOrd="2" destOrd="0" presId="urn:microsoft.com/office/officeart/2008/layout/VerticalCurvedList"/>
    <dgm:cxn modelId="{78D9A764-E854-41CA-A3A3-618B3E00AD32}" type="presParOf" srcId="{B393D3AB-A5BB-4DE1-9DBA-4B1D7B47587F}" destId="{B5632E0D-B7F5-441C-B445-0988886E1EA9}" srcOrd="3" destOrd="0" presId="urn:microsoft.com/office/officeart/2008/layout/VerticalCurvedList"/>
    <dgm:cxn modelId="{27865F40-FE33-423B-96B3-A78F7F6E0E88}" type="presParOf" srcId="{B2D82FFA-ED59-466B-A5D7-63AA09CEE017}" destId="{788EF915-4EBE-4F78-BF56-305C17F3D403}" srcOrd="1" destOrd="0" presId="urn:microsoft.com/office/officeart/2008/layout/VerticalCurvedList"/>
    <dgm:cxn modelId="{69713176-8176-4059-9CB2-C812032D8AF6}" type="presParOf" srcId="{B2D82FFA-ED59-466B-A5D7-63AA09CEE017}" destId="{515222A1-5619-425B-B2DF-F56EE37C1F4E}" srcOrd="2" destOrd="0" presId="urn:microsoft.com/office/officeart/2008/layout/VerticalCurvedList"/>
    <dgm:cxn modelId="{D784838D-7AB9-4264-9B12-4CA6EFFDD707}" type="presParOf" srcId="{515222A1-5619-425B-B2DF-F56EE37C1F4E}" destId="{9CA8DD89-4B41-4841-9AE1-FB33542B1A6C}" srcOrd="0" destOrd="0" presId="urn:microsoft.com/office/officeart/2008/layout/VerticalCurvedList"/>
    <dgm:cxn modelId="{9B04712E-347B-4A9E-9F22-A03EA5255E79}" type="presParOf" srcId="{B2D82FFA-ED59-466B-A5D7-63AA09CEE017}" destId="{11B82316-AD9B-42C9-8101-4AFA7BA294B8}" srcOrd="3" destOrd="0" presId="urn:microsoft.com/office/officeart/2008/layout/VerticalCurvedList"/>
    <dgm:cxn modelId="{24EDB969-F38C-46F0-A47B-CB40C4973E37}" type="presParOf" srcId="{B2D82FFA-ED59-466B-A5D7-63AA09CEE017}" destId="{E074EF44-AB74-47EB-B535-1926CBDDC8F7}" srcOrd="4" destOrd="0" presId="urn:microsoft.com/office/officeart/2008/layout/VerticalCurvedList"/>
    <dgm:cxn modelId="{2F9D0EBB-A4DF-4ABC-A8C0-8A5DA42B3CD1}" type="presParOf" srcId="{E074EF44-AB74-47EB-B535-1926CBDDC8F7}" destId="{1CD56E5F-6640-4C18-AF7C-4488F9F16054}" srcOrd="0" destOrd="0" presId="urn:microsoft.com/office/officeart/2008/layout/VerticalCurvedList"/>
    <dgm:cxn modelId="{5EF0AA0E-DCB0-4724-A270-63F4729C81FC}" type="presParOf" srcId="{B2D82FFA-ED59-466B-A5D7-63AA09CEE017}" destId="{065320D2-0CEE-4D42-A257-1FD7BBEB0FD2}" srcOrd="5" destOrd="0" presId="urn:microsoft.com/office/officeart/2008/layout/VerticalCurvedList"/>
    <dgm:cxn modelId="{CF15BC2D-AFFA-40F1-8CA8-BAF7EDBA1D28}" type="presParOf" srcId="{B2D82FFA-ED59-466B-A5D7-63AA09CEE017}" destId="{FE356432-80B2-4119-9330-986983CA63E6}" srcOrd="6" destOrd="0" presId="urn:microsoft.com/office/officeart/2008/layout/VerticalCurvedList"/>
    <dgm:cxn modelId="{AFCBD8D4-4C0E-47E9-96AF-0B7D70FBF5F4}" type="presParOf" srcId="{FE356432-80B2-4119-9330-986983CA63E6}" destId="{D20997AF-150B-47A2-A92B-AE087B1ED4E2}"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40283E-B1FD-46E8-A8D6-7A5946423EE2}" type="doc">
      <dgm:prSet loTypeId="urn:microsoft.com/office/officeart/2005/8/layout/bList2" loCatId="list" qsTypeId="urn:microsoft.com/office/officeart/2005/8/quickstyle/simple1" qsCatId="simple" csTypeId="urn:microsoft.com/office/officeart/2005/8/colors/accent1_2" csCatId="accent1"/>
      <dgm:spPr/>
      <dgm:t>
        <a:bodyPr/>
        <a:lstStyle/>
        <a:p>
          <a:endParaRPr lang="en-US"/>
        </a:p>
      </dgm:t>
    </dgm:pt>
    <dgm:pt modelId="{8E2B8BFC-F723-46A0-AED2-5E0568D83013}" type="pres">
      <dgm:prSet presAssocID="{D340283E-B1FD-46E8-A8D6-7A5946423EE2}" presName="diagram" presStyleCnt="0">
        <dgm:presLayoutVars>
          <dgm:dir/>
          <dgm:animLvl val="lvl"/>
          <dgm:resizeHandles val="exact"/>
        </dgm:presLayoutVars>
      </dgm:prSet>
      <dgm:spPr/>
    </dgm:pt>
  </dgm:ptLst>
  <dgm:cxnLst>
    <dgm:cxn modelId="{831BAE60-D1CB-41DE-B60D-F267E1249A1F}" type="presOf" srcId="{D340283E-B1FD-46E8-A8D6-7A5946423EE2}" destId="{8E2B8BFC-F723-46A0-AED2-5E0568D83013}" srcOrd="0" destOrd="0" presId="urn:microsoft.com/office/officeart/2005/8/layout/b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51A694-D75E-453C-9F5F-F3A4DF07AD27}">
      <dsp:nvSpPr>
        <dsp:cNvPr id="0" name=""/>
        <dsp:cNvSpPr/>
      </dsp:nvSpPr>
      <dsp:spPr>
        <a:xfrm>
          <a:off x="-5375144" y="-823184"/>
          <a:ext cx="6400931" cy="6400931"/>
        </a:xfrm>
        <a:prstGeom prst="blockArc">
          <a:avLst>
            <a:gd name="adj1" fmla="val 18900000"/>
            <a:gd name="adj2" fmla="val 2700000"/>
            <a:gd name="adj3" fmla="val 337"/>
          </a:avLst>
        </a:prstGeom>
        <a:noFill/>
        <a:ln w="3175" cap="flat" cmpd="sng" algn="ctr">
          <a:solidFill>
            <a:srgbClr val="E04507">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788EF915-4EBE-4F78-BF56-305C17F3D403}">
      <dsp:nvSpPr>
        <dsp:cNvPr id="0" name=""/>
        <dsp:cNvSpPr/>
      </dsp:nvSpPr>
      <dsp:spPr>
        <a:xfrm>
          <a:off x="659933" y="475456"/>
          <a:ext cx="11014016" cy="950912"/>
        </a:xfrm>
        <a:prstGeom prst="rect">
          <a:avLst/>
        </a:prstGeom>
        <a:solidFill>
          <a:srgbClr val="E04507">
            <a:hueOff val="0"/>
            <a:satOff val="0"/>
            <a:lumOff val="0"/>
            <a:alphaOff val="0"/>
          </a:srgbClr>
        </a:solidFill>
        <a:ln w="3175"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54787" tIns="99060" rIns="99060" bIns="99060" numCol="1" spcCol="1270" anchor="ctr" anchorCtr="0">
          <a:noAutofit/>
        </a:bodyPr>
        <a:lstStyle/>
        <a:p>
          <a:pPr marL="0" lvl="0" indent="0" algn="l" defTabSz="1733550">
            <a:lnSpc>
              <a:spcPct val="100000"/>
            </a:lnSpc>
            <a:spcBef>
              <a:spcPct val="0"/>
            </a:spcBef>
            <a:spcAft>
              <a:spcPct val="35000"/>
            </a:spcAft>
            <a:buNone/>
          </a:pPr>
          <a:r>
            <a:rPr lang="en-US" sz="3900" kern="1200" dirty="0">
              <a:solidFill>
                <a:schemeClr val="bg2"/>
              </a:solidFill>
              <a:latin typeface="Poppins"/>
              <a:ea typeface="+mn-ea"/>
              <a:cs typeface="+mn-cs"/>
            </a:rPr>
            <a:t>Physician Associates</a:t>
          </a:r>
        </a:p>
      </dsp:txBody>
      <dsp:txXfrm>
        <a:off x="659933" y="475456"/>
        <a:ext cx="11014016" cy="950912"/>
      </dsp:txXfrm>
    </dsp:sp>
    <dsp:sp modelId="{9CA8DD89-4B41-4841-9AE1-FB33542B1A6C}">
      <dsp:nvSpPr>
        <dsp:cNvPr id="0" name=""/>
        <dsp:cNvSpPr/>
      </dsp:nvSpPr>
      <dsp:spPr>
        <a:xfrm>
          <a:off x="65612" y="356592"/>
          <a:ext cx="1188640" cy="1188640"/>
        </a:xfrm>
        <a:prstGeom prst="ellipse">
          <a:avLst/>
        </a:prstGeom>
        <a:solidFill>
          <a:srgbClr val="FFFFFF"/>
        </a:solidFill>
        <a:ln w="3175" cap="flat" cmpd="sng" algn="ctr">
          <a:solidFill>
            <a:srgbClr val="E04507">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sp>
    <dsp:sp modelId="{11B82316-AD9B-42C9-8101-4AFA7BA294B8}">
      <dsp:nvSpPr>
        <dsp:cNvPr id="0" name=""/>
        <dsp:cNvSpPr/>
      </dsp:nvSpPr>
      <dsp:spPr>
        <a:xfrm>
          <a:off x="1005589" y="1901824"/>
          <a:ext cx="10668360" cy="950912"/>
        </a:xfrm>
        <a:prstGeom prst="rect">
          <a:avLst/>
        </a:prstGeom>
        <a:solidFill>
          <a:srgbClr val="E04507">
            <a:hueOff val="0"/>
            <a:satOff val="0"/>
            <a:lumOff val="0"/>
            <a:alphaOff val="0"/>
          </a:srgbClr>
        </a:solidFill>
        <a:ln w="3175"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54787" tIns="99060" rIns="99060" bIns="99060" numCol="1" spcCol="1270" anchor="ctr" anchorCtr="0">
          <a:noAutofit/>
        </a:bodyPr>
        <a:lstStyle/>
        <a:p>
          <a:pPr marL="0" lvl="0" indent="0" algn="l" defTabSz="1733550">
            <a:lnSpc>
              <a:spcPct val="100000"/>
            </a:lnSpc>
            <a:spcBef>
              <a:spcPct val="0"/>
            </a:spcBef>
            <a:spcAft>
              <a:spcPct val="35000"/>
            </a:spcAft>
            <a:buNone/>
          </a:pPr>
          <a:r>
            <a:rPr lang="en-US" sz="3900" kern="1200" dirty="0">
              <a:solidFill>
                <a:schemeClr val="bg2"/>
              </a:solidFill>
              <a:latin typeface="Poppins"/>
              <a:ea typeface="+mn-ea"/>
              <a:cs typeface="+mn-cs"/>
            </a:rPr>
            <a:t>Nurse Practitioners</a:t>
          </a:r>
        </a:p>
      </dsp:txBody>
      <dsp:txXfrm>
        <a:off x="1005589" y="1901824"/>
        <a:ext cx="10668360" cy="950912"/>
      </dsp:txXfrm>
    </dsp:sp>
    <dsp:sp modelId="{1CD56E5F-6640-4C18-AF7C-4488F9F16054}">
      <dsp:nvSpPr>
        <dsp:cNvPr id="0" name=""/>
        <dsp:cNvSpPr/>
      </dsp:nvSpPr>
      <dsp:spPr>
        <a:xfrm>
          <a:off x="411269" y="1782960"/>
          <a:ext cx="1188640" cy="1188640"/>
        </a:xfrm>
        <a:prstGeom prst="ellipse">
          <a:avLst/>
        </a:prstGeom>
        <a:solidFill>
          <a:srgbClr val="FFFFFF"/>
        </a:solidFill>
        <a:ln w="3175" cap="flat" cmpd="sng" algn="ctr">
          <a:solidFill>
            <a:srgbClr val="E04507">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sp>
    <dsp:sp modelId="{065320D2-0CEE-4D42-A257-1FD7BBEB0FD2}">
      <dsp:nvSpPr>
        <dsp:cNvPr id="0" name=""/>
        <dsp:cNvSpPr/>
      </dsp:nvSpPr>
      <dsp:spPr>
        <a:xfrm>
          <a:off x="659933" y="3328193"/>
          <a:ext cx="11014016" cy="950912"/>
        </a:xfrm>
        <a:prstGeom prst="rect">
          <a:avLst/>
        </a:prstGeom>
        <a:solidFill>
          <a:srgbClr val="E04507">
            <a:hueOff val="0"/>
            <a:satOff val="0"/>
            <a:lumOff val="0"/>
            <a:alphaOff val="0"/>
          </a:srgbClr>
        </a:solidFill>
        <a:ln w="3175"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54787" tIns="99060" rIns="99060" bIns="99060" numCol="1" spcCol="1270" anchor="ctr" anchorCtr="0">
          <a:noAutofit/>
        </a:bodyPr>
        <a:lstStyle/>
        <a:p>
          <a:pPr marL="0" lvl="0" indent="0" algn="l" defTabSz="1733550">
            <a:lnSpc>
              <a:spcPct val="100000"/>
            </a:lnSpc>
            <a:spcBef>
              <a:spcPct val="0"/>
            </a:spcBef>
            <a:spcAft>
              <a:spcPct val="35000"/>
            </a:spcAft>
            <a:buNone/>
          </a:pPr>
          <a:r>
            <a:rPr lang="en-US" sz="3900" kern="1200" dirty="0">
              <a:solidFill>
                <a:schemeClr val="bg2"/>
              </a:solidFill>
              <a:latin typeface="Poppins"/>
              <a:ea typeface="+mn-ea"/>
              <a:cs typeface="+mn-cs"/>
            </a:rPr>
            <a:t>Pharmacists</a:t>
          </a:r>
        </a:p>
      </dsp:txBody>
      <dsp:txXfrm>
        <a:off x="659933" y="3328193"/>
        <a:ext cx="11014016" cy="950912"/>
      </dsp:txXfrm>
    </dsp:sp>
    <dsp:sp modelId="{D20997AF-150B-47A2-A92B-AE087B1ED4E2}">
      <dsp:nvSpPr>
        <dsp:cNvPr id="0" name=""/>
        <dsp:cNvSpPr/>
      </dsp:nvSpPr>
      <dsp:spPr>
        <a:xfrm>
          <a:off x="65612" y="3209329"/>
          <a:ext cx="1188640" cy="1188640"/>
        </a:xfrm>
        <a:prstGeom prst="ellipse">
          <a:avLst/>
        </a:prstGeom>
        <a:solidFill>
          <a:srgbClr val="FFFFFF"/>
        </a:solidFill>
        <a:ln w="3175" cap="flat" cmpd="sng" algn="ctr">
          <a:solidFill>
            <a:srgbClr val="E04507">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E0001F-92C6-4747-9A8E-26B29639E23E}" type="datetimeFigureOut">
              <a:rPr lang="en-US" smtClean="0"/>
              <a:t>3/26/2026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B2CC19-CB41-4C6D-8415-53195D3DEB23}" type="slidenum">
              <a:rPr lang="en-US" smtClean="0"/>
              <a:t>‹#›</a:t>
            </a:fld>
            <a:endParaRPr lang="en-US"/>
          </a:p>
        </p:txBody>
      </p:sp>
    </p:spTree>
    <p:extLst>
      <p:ext uri="{BB962C8B-B14F-4D97-AF65-F5344CB8AC3E}">
        <p14:creationId xmlns:p14="http://schemas.microsoft.com/office/powerpoint/2010/main" val="1181852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925087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359573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15B3E-4E67-D462-AEF7-DCB3E35196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5954E1-1627-6C73-F398-2E28C762BBA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313A8F-197D-9755-D547-23371357EA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983209-3E23-4532-0CE7-7874AA2324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47776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06FB-9FBF-493C-B4AC-E4656260CA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C1E3B-7B79-133B-735A-AA5F3762F0A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C54AB6B-3C18-5408-45A3-F9AA246523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737B4D-365B-AD3A-5065-E5E73D3467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532603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E27D9-EE45-FCEE-4AFC-FA6F45BFE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F2B8B8-0C60-3309-B200-B8F676EFC07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D5AF381-0D98-3C04-BD50-2C2F562B58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5DBA26-D0D2-D16E-DA54-25D43E5081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48128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408276114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2154111996"/>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485986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a:p>
            <a:pPr marL="1200150" lvl="4" indent="-285750">
              <a:buFont typeface="Calibri" panose="020F0502020204030204" pitchFamily="34" charset="0"/>
              <a:buChar char="─"/>
            </a:pPr>
            <a:endParaRPr lang="en-US" altLang="en-US" dirty="0"/>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542875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48016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03485721"/>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461762"/>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66262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2285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3199812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9223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60273875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4203726622"/>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043299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589685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584781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3512484"/>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193251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974714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870967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40698878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dirty="0"/>
              <a:t>Click to edit Master text styles</a:t>
            </a:r>
          </a:p>
          <a:p>
            <a:pPr lvl="2">
              <a:buFont typeface="Arial" panose="020B0604020202020204" pitchFamily="34" charset="0"/>
              <a:buChar char="•"/>
            </a:pPr>
            <a:r>
              <a:rPr lang="en-US" altLang="en-US" sz="2000" dirty="0"/>
              <a:t>Second level</a:t>
            </a:r>
          </a:p>
          <a:p>
            <a:pPr lvl="3">
              <a:buFont typeface="Calibri" panose="020F0502020204030204" pitchFamily="34" charset="0"/>
              <a:buChar char="─"/>
            </a:pPr>
            <a:r>
              <a:rPr lang="en-US" altLang="en-US" sz="1800" dirty="0"/>
              <a:t>Third level</a:t>
            </a:r>
          </a:p>
          <a:p>
            <a:pPr lvl="4">
              <a:buFont typeface="Arial" panose="020B0604020202020204" pitchFamily="34" charset="0"/>
              <a:buChar char="•"/>
            </a:pPr>
            <a:r>
              <a:rPr lang="en-US" altLang="en-US" dirty="0"/>
              <a:t>Fourth level</a:t>
            </a:r>
          </a:p>
          <a:p>
            <a:pPr marL="1200150" lvl="4" indent="-285750">
              <a:buFont typeface="Calibri" panose="020F0502020204030204" pitchFamily="34" charset="0"/>
              <a:buChar char="─"/>
            </a:pPr>
            <a:r>
              <a:rPr lang="en-US" alt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3676334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2050305"/>
          </a:xfrm>
          <a:prstGeom prst="rect">
            <a:avLst/>
          </a:prstGeom>
        </p:spPr>
        <p:txBody>
          <a:bodyPr vert="horz" lIns="0" tIns="0" rIns="0" bIns="0" rtlCol="0">
            <a:spAutoFit/>
          </a:bodyPr>
          <a:lstStyle>
            <a:lvl1pPr algn="ctr">
              <a:spcBef>
                <a:spcPts val="1600"/>
              </a:spcBef>
              <a:buFont typeface="Arial" panose="020B0604020202020204" pitchFamily="34" charset="0"/>
              <a:buNone/>
              <a:defRPr/>
            </a:lvl1pPr>
            <a:lvl2pPr algn="ctr">
              <a:spcBef>
                <a:spcPts val="1600"/>
              </a:spcBef>
              <a:buNone/>
              <a:defRPr/>
            </a:lvl2pPr>
            <a:lvl3pPr algn="ctr">
              <a:spcBef>
                <a:spcPts val="1600"/>
              </a:spcBef>
              <a:buNone/>
              <a:defRPr/>
            </a:lvl3pPr>
            <a:lvl4pPr algn="ctr">
              <a:spcBef>
                <a:spcPts val="1600"/>
              </a:spcBef>
              <a:buNone/>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35476"/>
          </a:xfrm>
          <a:prstGeom prst="rect">
            <a:avLst/>
          </a:prstGeom>
        </p:spPr>
        <p:txBody>
          <a:bodyPr vert="horz" lIns="0" tIns="0" rIns="0" bIns="0" rtlCol="0">
            <a:spAutoFit/>
          </a:bodyPr>
          <a:lstStyle>
            <a:lvl1pPr algn="ctr">
              <a:spcBef>
                <a:spcPts val="1600"/>
              </a:spcBef>
              <a:buFont typeface="Arial" panose="020B0604020202020204" pitchFamily="34" charset="0"/>
              <a:buNone/>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3133357271"/>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37345360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102389594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12442185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Tree>
    <p:extLst>
      <p:ext uri="{BB962C8B-B14F-4D97-AF65-F5344CB8AC3E}">
        <p14:creationId xmlns:p14="http://schemas.microsoft.com/office/powerpoint/2010/main" val="1036916914"/>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9048377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3458326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14506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5958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3539350773"/>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4030342543"/>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4226349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a:p>
            <a:pPr marL="1200150" lvl="4" indent="-285750">
              <a:buFont typeface="Calibri" panose="020F0502020204030204" pitchFamily="34" charset="0"/>
              <a:buChar char="─"/>
            </a:pPr>
            <a:endParaRPr lang="en-US" altLang="en-US" dirty="0"/>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9242041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964983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0106730"/>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057911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186076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Click to edit Master title style</a:t>
            </a:r>
            <a:endParaRPr lang="en-US" dirty="0"/>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0855489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8138557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14451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24050035"/>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376236042"/>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3850635676"/>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4915622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7137952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075690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2394927"/>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849583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19680846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3588423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dirty="0"/>
              <a:t>Click to edit Master text styles</a:t>
            </a:r>
          </a:p>
          <a:p>
            <a:pPr lvl="2">
              <a:buFont typeface="Arial" panose="020B0604020202020204" pitchFamily="34" charset="0"/>
              <a:buChar char="•"/>
            </a:pPr>
            <a:r>
              <a:rPr lang="en-US" altLang="en-US" sz="2000" dirty="0"/>
              <a:t>Second level</a:t>
            </a:r>
          </a:p>
          <a:p>
            <a:pPr lvl="3">
              <a:buFont typeface="Calibri" panose="020F0502020204030204" pitchFamily="34" charset="0"/>
              <a:buChar char="─"/>
            </a:pPr>
            <a:r>
              <a:rPr lang="en-US" altLang="en-US" sz="1800" dirty="0"/>
              <a:t>Third level</a:t>
            </a:r>
          </a:p>
          <a:p>
            <a:pPr lvl="4">
              <a:buFont typeface="Arial" panose="020B0604020202020204" pitchFamily="34" charset="0"/>
              <a:buChar char="•"/>
            </a:pPr>
            <a:r>
              <a:rPr lang="en-US" altLang="en-US" dirty="0"/>
              <a:t>Fourth level</a:t>
            </a:r>
          </a:p>
          <a:p>
            <a:pPr marL="1200150" lvl="4" indent="-285750">
              <a:buFont typeface="Calibri" panose="020F0502020204030204" pitchFamily="34" charset="0"/>
              <a:buChar char="─"/>
            </a:pPr>
            <a:r>
              <a:rPr lang="en-US" alt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937803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sv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4.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2.sv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1.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8.svg"/><Relationship Id="rId5" Type="http://schemas.openxmlformats.org/officeDocument/2006/relationships/slideLayout" Target="../slideLayouts/slideLayout28.xml"/><Relationship Id="rId10"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image" Target="../media/image3.png"/><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image" Target="../media/image2.svg"/><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image" Target="../media/image1.png"/><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theme" Target="../theme/theme3.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dirty="0"/>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1217994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r:embed="rId27">
            <a:extLst>
              <a:ext uri="{96DAC541-7B7A-43D3-8B79-37D633B846F1}">
                <asvg:svgBlip xmlns:asvg="http://schemas.microsoft.com/office/drawing/2016/SVG/main" r:embed="rId28"/>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dirty="0"/>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89829116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dirty="0"/>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24">
            <a:extLst>
              <a:ext uri="{96DAC541-7B7A-43D3-8B79-37D633B846F1}">
                <asvg:svgBlip xmlns:asvg="http://schemas.microsoft.com/office/drawing/2016/SVG/main" r:embed="rId25"/>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339588240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r:embed="rId26">
            <a:extLst>
              <a:ext uri="{96DAC541-7B7A-43D3-8B79-37D633B846F1}">
                <asvg:svgBlip xmlns:asvg="http://schemas.microsoft.com/office/drawing/2016/SVG/main" r:embed="rId27"/>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8" Type="http://schemas.openxmlformats.org/officeDocument/2006/relationships/hyperlink" Target="https://pvreporter.com/" TargetMode="External"/><Relationship Id="rId3" Type="http://schemas.openxmlformats.org/officeDocument/2006/relationships/hyperlink" Target="https://mpnresearchfoundation.org" TargetMode="External"/><Relationship Id="rId7" Type="http://schemas.openxmlformats.org/officeDocument/2006/relationships/hyperlink" Target="https://www.nccn.org/patients/guidelines/content/PDF/mpn-patient.pdf" TargetMode="External"/><Relationship Id="rId12" Type="http://schemas.openxmlformats.org/officeDocument/2006/relationships/hyperlink" Target="https://mpninfo.org/support/mpn-net-online-support-group/" TargetMode="External"/><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hyperlink" Target="https://www.mpnvoice.org.uk/" TargetMode="External"/><Relationship Id="rId11" Type="http://schemas.openxmlformats.org/officeDocument/2006/relationships/hyperlink" Target="https://mylifeline.lifelinescreening.com/signup" TargetMode="External"/><Relationship Id="rId5" Type="http://schemas.openxmlformats.org/officeDocument/2006/relationships/hyperlink" Target="https://mpnadvocacy.com/" TargetMode="External"/><Relationship Id="rId10" Type="http://schemas.openxmlformats.org/officeDocument/2006/relationships/hyperlink" Target="https://www.patientpower.info/" TargetMode="External"/><Relationship Id="rId4" Type="http://schemas.openxmlformats.org/officeDocument/2006/relationships/hyperlink" Target="https://bloodcancerunited.org/" TargetMode="External"/><Relationship Id="rId9" Type="http://schemas.openxmlformats.org/officeDocument/2006/relationships/hyperlink" Target="https://mpn-hub.com/"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3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599" y="1028700"/>
            <a:ext cx="11742739" cy="2825271"/>
          </a:xfrm>
          <a:noFill/>
        </p:spPr>
        <p:txBody>
          <a:bodyPr vert="horz" lIns="0" tIns="0" rIns="0" bIns="0" rtlCol="0" anchor="b" anchorCtr="0">
            <a:normAutofit/>
          </a:bodyPr>
          <a:lstStyle/>
          <a:p>
            <a:r>
              <a:rPr lang="en-US" sz="4000" dirty="0">
                <a:solidFill>
                  <a:srgbClr val="E5DEC1"/>
                </a:solidFill>
                <a:latin typeface="Times New Roman"/>
                <a:cs typeface="Times New Roman"/>
              </a:rPr>
              <a:t>Empowering the Patient Voice: Shared Decision-making Strategies in ET and PV</a:t>
            </a:r>
          </a:p>
        </p:txBody>
      </p:sp>
      <p:sp>
        <p:nvSpPr>
          <p:cNvPr id="3" name="Text Placeholder 5">
            <a:extLst>
              <a:ext uri="{FF2B5EF4-FFF2-40B4-BE49-F238E27FC236}">
                <a16:creationId xmlns:a16="http://schemas.microsoft.com/office/drawing/2014/main" id="{A9E4934B-7AD1-ED6C-2EEC-F8606C3437AC}"/>
              </a:ext>
            </a:extLst>
          </p:cNvPr>
          <p:cNvSpPr txBox="1">
            <a:spLocks/>
          </p:cNvSpPr>
          <p:nvPr/>
        </p:nvSpPr>
        <p:spPr>
          <a:xfrm>
            <a:off x="228600" y="6053328"/>
            <a:ext cx="5927725"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Provided by Clinical Care Options, LLC dba Decera Clinical Education.</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Supported by an educational grant from Merck Sharp &amp; Dohme LLC.</a:t>
            </a:r>
          </a:p>
        </p:txBody>
      </p:sp>
    </p:spTree>
    <p:extLst>
      <p:ext uri="{BB962C8B-B14F-4D97-AF65-F5344CB8AC3E}">
        <p14:creationId xmlns:p14="http://schemas.microsoft.com/office/powerpoint/2010/main" val="498636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1006"/>
            <a:ext cx="10115420" cy="502445"/>
          </a:xfrm>
        </p:spPr>
        <p:txBody>
          <a:bodyPr/>
          <a:lstStyle/>
          <a:p>
            <a:r>
              <a:rPr lang="en-US" altLang="en-US" sz="3200" spc="0" dirty="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p>
          <a:p>
            <a:pPr marL="12700" algn="ctr">
              <a:spcBef>
                <a:spcPts val="1600"/>
              </a:spcBef>
              <a:buSzPts val="2400"/>
              <a:defRPr/>
            </a:pPr>
            <a:endParaRPr lang="en-US" sz="1600" b="0" dirty="0">
              <a:cs typeface="Calibri" panose="020F0502020204030204" pitchFamily="34" charset="0"/>
            </a:endParaRPr>
          </a:p>
          <a:p>
            <a:pPr marL="12700" algn="ctr">
              <a:spcBef>
                <a:spcPts val="1600"/>
              </a:spcBef>
              <a:buSzPts val="2400"/>
              <a:defRPr/>
            </a:pPr>
            <a:r>
              <a:rPr lang="en-US" sz="1600" b="0" dirty="0">
                <a:cs typeface="Calibri" panose="020F0502020204030204" pitchFamily="34" charset="0"/>
              </a:rPr>
              <a:t>Slide credit: </a:t>
            </a:r>
            <a:r>
              <a:rPr lang="en-US" sz="1600" dirty="0">
                <a:solidFill>
                  <a:schemeClr val="accent1"/>
                </a:solidFill>
                <a:cs typeface="Calibri" panose="020F0502020204030204" pitchFamily="34" charset="0"/>
              </a:rPr>
              <a:t>deceraclinical.com/education </a:t>
            </a:r>
            <a:endParaRPr lang="en-US" altLang="en-US" sz="2200" dirty="0"/>
          </a:p>
          <a:p>
            <a:pPr marL="12700">
              <a:spcBef>
                <a:spcPts val="1600"/>
              </a:spcBef>
              <a:buSzPts val="2400"/>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4B539D8-B033-F318-8853-31A51393DAEC}"/>
              </a:ext>
            </a:extLst>
          </p:cNvPr>
          <p:cNvSpPr>
            <a:spLocks noGrp="1"/>
          </p:cNvSpPr>
          <p:nvPr>
            <p:ph type="title"/>
          </p:nvPr>
        </p:nvSpPr>
        <p:spPr>
          <a:xfrm>
            <a:off x="231079" y="531006"/>
            <a:ext cx="10115420" cy="502445"/>
          </a:xfrm>
        </p:spPr>
        <p:txBody>
          <a:bodyPr/>
          <a:lstStyle/>
          <a:p>
            <a:r>
              <a:rPr lang="en-US" dirty="0"/>
              <a:t>Faculty</a:t>
            </a:r>
          </a:p>
        </p:txBody>
      </p:sp>
      <p:sp>
        <p:nvSpPr>
          <p:cNvPr id="3" name="Content Placeholder 2">
            <a:extLst>
              <a:ext uri="{FF2B5EF4-FFF2-40B4-BE49-F238E27FC236}">
                <a16:creationId xmlns:a16="http://schemas.microsoft.com/office/drawing/2014/main" id="{55D5C997-E851-4DF8-4B80-5DA11D84A2F8}"/>
              </a:ext>
            </a:extLst>
          </p:cNvPr>
          <p:cNvSpPr>
            <a:spLocks noGrp="1"/>
          </p:cNvSpPr>
          <p:nvPr>
            <p:ph sz="quarter" idx="13"/>
          </p:nvPr>
        </p:nvSpPr>
        <p:spPr/>
        <p:txBody>
          <a:bodyPr/>
          <a:lstStyle/>
          <a:p>
            <a:pPr marL="0" indent="0">
              <a:spcBef>
                <a:spcPts val="0"/>
              </a:spcBef>
              <a:spcAft>
                <a:spcPts val="0"/>
              </a:spcAft>
              <a:buNone/>
            </a:pPr>
            <a:r>
              <a:rPr lang="en-US" b="1" dirty="0">
                <a:solidFill>
                  <a:schemeClr val="accent1"/>
                </a:solidFill>
              </a:rPr>
              <a:t>Pankit Vachhani, MD</a:t>
            </a:r>
          </a:p>
          <a:p>
            <a:pPr marL="0" indent="0">
              <a:spcBef>
                <a:spcPts val="0"/>
              </a:spcBef>
              <a:buNone/>
            </a:pPr>
            <a:r>
              <a:rPr lang="en-US" sz="2200" dirty="0"/>
              <a:t>Associate Professor of Medicine</a:t>
            </a:r>
            <a:br>
              <a:rPr lang="en-US" sz="2200" dirty="0"/>
            </a:br>
            <a:r>
              <a:rPr lang="en-US" sz="2200" dirty="0"/>
              <a:t>Division of Hematology and Oncology</a:t>
            </a:r>
            <a:br>
              <a:rPr lang="en-US" sz="2200" dirty="0"/>
            </a:br>
            <a:r>
              <a:rPr lang="en-US" sz="2200" dirty="0"/>
              <a:t>University of Alabama at Birmingham</a:t>
            </a:r>
            <a:br>
              <a:rPr lang="en-US" sz="2200" dirty="0"/>
            </a:br>
            <a:r>
              <a:rPr lang="en-US" sz="2200" dirty="0"/>
              <a:t>O’Neal Comprehensive Cancer Center at the UAB</a:t>
            </a:r>
            <a:br>
              <a:rPr lang="en-US" sz="2200" dirty="0"/>
            </a:br>
            <a:r>
              <a:rPr lang="en-US" sz="2200" dirty="0"/>
              <a:t>Birmingham, Alabama</a:t>
            </a:r>
          </a:p>
          <a:p>
            <a:pPr marL="0" indent="0">
              <a:buNone/>
            </a:pPr>
            <a:r>
              <a:rPr lang="en-US" sz="2200" b="1" dirty="0">
                <a:solidFill>
                  <a:schemeClr val="accent1"/>
                </a:solidFill>
              </a:rPr>
              <a:t>Pankit Vachhani, MD</a:t>
            </a:r>
            <a:r>
              <a:rPr lang="en-US" sz="2200" dirty="0"/>
              <a:t>: </a:t>
            </a:r>
            <a:r>
              <a:rPr lang="en-US" sz="2200" i="1" dirty="0"/>
              <a:t>consultant/advisor/speaker</a:t>
            </a:r>
            <a:r>
              <a:rPr lang="en-US" sz="2200" dirty="0"/>
              <a:t>: AbbVie, Amgen, Blueprint Medicines, Cogent Biosciences, DISC Medicine, Genentech, Geron, GSK, Incyte, Kartos, Karyopharm, Merck, Novartis, Pfizer, Servier, Silence Therapeutics, Sobi, Stemline, Syndax, Takeda.</a:t>
            </a:r>
          </a:p>
        </p:txBody>
      </p:sp>
    </p:spTree>
    <p:extLst>
      <p:ext uri="{BB962C8B-B14F-4D97-AF65-F5344CB8AC3E}">
        <p14:creationId xmlns:p14="http://schemas.microsoft.com/office/powerpoint/2010/main" val="3455843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DD9C6-3C7D-C666-1E3F-269B771E586F}"/>
              </a:ext>
            </a:extLst>
          </p:cNvPr>
          <p:cNvSpPr>
            <a:spLocks noGrp="1"/>
          </p:cNvSpPr>
          <p:nvPr>
            <p:ph type="title"/>
          </p:nvPr>
        </p:nvSpPr>
        <p:spPr/>
        <p:txBody>
          <a:bodyPr/>
          <a:lstStyle/>
          <a:p>
            <a:r>
              <a:rPr lang="en-US" dirty="0"/>
              <a:t>Learning Objective</a:t>
            </a:r>
          </a:p>
        </p:txBody>
      </p:sp>
      <p:sp>
        <p:nvSpPr>
          <p:cNvPr id="3" name="Content Placeholder 2">
            <a:extLst>
              <a:ext uri="{FF2B5EF4-FFF2-40B4-BE49-F238E27FC236}">
                <a16:creationId xmlns:a16="http://schemas.microsoft.com/office/drawing/2014/main" id="{FD86D321-9FFE-EE7F-DB1F-D1BB1AACE737}"/>
              </a:ext>
            </a:extLst>
          </p:cNvPr>
          <p:cNvSpPr>
            <a:spLocks noGrp="1"/>
          </p:cNvSpPr>
          <p:nvPr>
            <p:ph sz="quarter" idx="13"/>
          </p:nvPr>
        </p:nvSpPr>
        <p:spPr/>
        <p:txBody>
          <a:bodyPr/>
          <a:lstStyle/>
          <a:p>
            <a:r>
              <a:rPr lang="en-US" dirty="0"/>
              <a:t>Implement shared decision-making strategies to align treatment goals with patient values, literacy levels, and logistical needs.</a:t>
            </a:r>
          </a:p>
          <a:p>
            <a:endParaRPr lang="en-US" dirty="0"/>
          </a:p>
        </p:txBody>
      </p:sp>
    </p:spTree>
    <p:extLst>
      <p:ext uri="{BB962C8B-B14F-4D97-AF65-F5344CB8AC3E}">
        <p14:creationId xmlns:p14="http://schemas.microsoft.com/office/powerpoint/2010/main" val="1366807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6632BE-A21B-ACAB-1E99-4016501B92E8}"/>
              </a:ext>
            </a:extLst>
          </p:cNvPr>
          <p:cNvSpPr>
            <a:spLocks noGrp="1"/>
          </p:cNvSpPr>
          <p:nvPr>
            <p:ph idx="1"/>
          </p:nvPr>
        </p:nvSpPr>
        <p:spPr/>
        <p:txBody>
          <a:bodyPr/>
          <a:lstStyle/>
          <a:p>
            <a:r>
              <a:rPr lang="en-US" sz="2200" dirty="0"/>
              <a:t>Disease factors</a:t>
            </a:r>
          </a:p>
          <a:p>
            <a:pPr lvl="2" indent="-342900"/>
            <a:r>
              <a:rPr lang="en-US" sz="2000" dirty="0"/>
              <a:t>MPNs require lifelong monitoring and careful management of multiple factors: lifestyle, vascular risk, disease, therapy, and toxicity</a:t>
            </a:r>
          </a:p>
          <a:p>
            <a:pPr lvl="2" indent="-342900"/>
            <a:r>
              <a:rPr lang="en-US" sz="2000" dirty="0"/>
              <a:t>MPNs are rare conditions with little or no societal knowledge</a:t>
            </a:r>
          </a:p>
          <a:p>
            <a:pPr lvl="2" indent="-342900"/>
            <a:r>
              <a:rPr lang="en-US" sz="2000" dirty="0"/>
              <a:t>MPNs also have significant impacts on quality of life</a:t>
            </a:r>
          </a:p>
          <a:p>
            <a:pPr lvl="2" indent="-342900"/>
            <a:r>
              <a:rPr lang="en-US" sz="2000" dirty="0"/>
              <a:t>Patients with MPNs may require management for decades</a:t>
            </a:r>
          </a:p>
          <a:p>
            <a:r>
              <a:rPr lang="en-US" sz="2200" dirty="0"/>
              <a:t>Broader understandings</a:t>
            </a:r>
          </a:p>
          <a:p>
            <a:pPr lvl="2" indent="-342900"/>
            <a:r>
              <a:rPr lang="en-US" sz="2000" dirty="0"/>
              <a:t>Values drive adherence, and adherence improves outcome and is not only medication related</a:t>
            </a:r>
          </a:p>
          <a:p>
            <a:pPr lvl="2" indent="-342900"/>
            <a:r>
              <a:rPr lang="en-US" sz="2000" dirty="0"/>
              <a:t>Alignment improves outcomes and strengthens trust</a:t>
            </a:r>
          </a:p>
        </p:txBody>
      </p:sp>
      <p:sp>
        <p:nvSpPr>
          <p:cNvPr id="3" name="Title 2">
            <a:extLst>
              <a:ext uri="{FF2B5EF4-FFF2-40B4-BE49-F238E27FC236}">
                <a16:creationId xmlns:a16="http://schemas.microsoft.com/office/drawing/2014/main" id="{E3F177D7-B4A7-8478-AFA4-1CE6EF7F98FC}"/>
              </a:ext>
            </a:extLst>
          </p:cNvPr>
          <p:cNvSpPr>
            <a:spLocks noGrp="1"/>
          </p:cNvSpPr>
          <p:nvPr>
            <p:ph type="title"/>
          </p:nvPr>
        </p:nvSpPr>
        <p:spPr/>
        <p:txBody>
          <a:bodyPr/>
          <a:lstStyle/>
          <a:p>
            <a:r>
              <a:rPr lang="en-US" dirty="0"/>
              <a:t>Why Shared Decision-making Matters in ET and PV</a:t>
            </a:r>
          </a:p>
        </p:txBody>
      </p:sp>
      <p:sp>
        <p:nvSpPr>
          <p:cNvPr id="4" name="Content Placeholder 1">
            <a:extLst>
              <a:ext uri="{FF2B5EF4-FFF2-40B4-BE49-F238E27FC236}">
                <a16:creationId xmlns:a16="http://schemas.microsoft.com/office/drawing/2014/main" id="{C2DEF777-E23C-936A-B77F-885828CBFF2D}"/>
              </a:ext>
            </a:extLst>
          </p:cNvPr>
          <p:cNvSpPr>
            <a:spLocks noGrp="1"/>
          </p:cNvSpPr>
          <p:nvPr>
            <p:ph sz="quarter" idx="10"/>
          </p:nvPr>
        </p:nvSpPr>
        <p:spPr>
          <a:xfrm>
            <a:off x="1712199" y="6302375"/>
            <a:ext cx="7812290" cy="327025"/>
          </a:xfrm>
        </p:spPr>
        <p:txBody>
          <a:bodyPr/>
          <a:lstStyle/>
          <a:p>
            <a:pPr algn="ctr"/>
            <a:r>
              <a:rPr lang="en-US" dirty="0" err="1">
                <a:latin typeface="Poppins"/>
                <a:cs typeface="Poppins"/>
              </a:rPr>
              <a:t>Tefferi</a:t>
            </a:r>
            <a:r>
              <a:rPr lang="en-US" dirty="0">
                <a:latin typeface="Poppins"/>
                <a:cs typeface="Poppins"/>
              </a:rPr>
              <a:t>. JAMA. 2025;333:701. Harrison. Nat Rev Dis Primers. 2025;11:26. NCCN Guidelines MPNs v1.2026. nccn.org.</a:t>
            </a:r>
          </a:p>
        </p:txBody>
      </p:sp>
    </p:spTree>
    <p:extLst>
      <p:ext uri="{BB962C8B-B14F-4D97-AF65-F5344CB8AC3E}">
        <p14:creationId xmlns:p14="http://schemas.microsoft.com/office/powerpoint/2010/main" val="152043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vert="horz" lIns="0" tIns="0" rIns="0" bIns="0" rtlCol="0" anchor="t">
            <a:noAutofit/>
          </a:bodyPr>
          <a:lstStyle/>
          <a:p>
            <a:r>
              <a:rPr lang="en-US" altLang="en-US" sz="2000" dirty="0">
                <a:latin typeface="Poppins"/>
                <a:cs typeface="Poppins"/>
              </a:rPr>
              <a:t>Clarifying diagnostic decisions</a:t>
            </a:r>
          </a:p>
          <a:p>
            <a:pPr lvl="2"/>
            <a:r>
              <a:rPr lang="en-US" altLang="en-US" sz="1800" dirty="0">
                <a:latin typeface="Poppins"/>
                <a:cs typeface="Poppins"/>
              </a:rPr>
              <a:t>Explain rationale and uncertainties</a:t>
            </a:r>
          </a:p>
          <a:p>
            <a:r>
              <a:rPr lang="en-US" altLang="en-US" sz="2000" dirty="0">
                <a:latin typeface="Poppins"/>
                <a:cs typeface="Poppins"/>
              </a:rPr>
              <a:t>Individualizing treatment targets</a:t>
            </a:r>
          </a:p>
          <a:p>
            <a:pPr lvl="2"/>
            <a:r>
              <a:rPr lang="en-US" altLang="en-US" sz="1800" dirty="0">
                <a:latin typeface="Poppins"/>
                <a:cs typeface="Poppins"/>
              </a:rPr>
              <a:t>Balance symptom burden, risk factors, and quality of life</a:t>
            </a:r>
          </a:p>
          <a:p>
            <a:r>
              <a:rPr lang="en-US" altLang="en-US" sz="2000" dirty="0">
                <a:latin typeface="Poppins"/>
                <a:cs typeface="Poppins"/>
              </a:rPr>
              <a:t>Integrating patient values and preferences</a:t>
            </a:r>
          </a:p>
          <a:p>
            <a:pPr lvl="2"/>
            <a:r>
              <a:rPr lang="en-US" altLang="en-US" sz="1800" dirty="0">
                <a:latin typeface="Poppins"/>
                <a:cs typeface="Poppins"/>
              </a:rPr>
              <a:t>Address cultural and family dynamics in decision roles</a:t>
            </a:r>
          </a:p>
          <a:p>
            <a:pPr>
              <a:buFont typeface="Arial"/>
              <a:buChar char="•"/>
            </a:pPr>
            <a:endParaRPr lang="en-US" altLang="en-US" sz="1800" dirty="0"/>
          </a:p>
          <a:p>
            <a:pPr marL="0" indent="0">
              <a:buNone/>
            </a:pPr>
            <a:endParaRPr lang="en-US" altLang="en-US" sz="2000" dirty="0"/>
          </a:p>
        </p:txBody>
      </p:sp>
      <p:sp>
        <p:nvSpPr>
          <p:cNvPr id="3" name="Content Placeholder 2">
            <a:extLst>
              <a:ext uri="{FF2B5EF4-FFF2-40B4-BE49-F238E27FC236}">
                <a16:creationId xmlns:a16="http://schemas.microsoft.com/office/drawing/2014/main" id="{8896E420-252F-BB8A-4693-050872F87B5C}"/>
              </a:ext>
            </a:extLst>
          </p:cNvPr>
          <p:cNvSpPr>
            <a:spLocks noGrp="1"/>
          </p:cNvSpPr>
          <p:nvPr>
            <p:ph idx="13"/>
          </p:nvPr>
        </p:nvSpPr>
        <p:spPr/>
        <p:txBody>
          <a:bodyPr vert="horz" lIns="0" tIns="0" rIns="0" bIns="0" rtlCol="0" anchor="t">
            <a:noAutofit/>
          </a:bodyPr>
          <a:lstStyle/>
          <a:p>
            <a:pPr>
              <a:buFont typeface="Arial,Sans-Serif"/>
            </a:pPr>
            <a:r>
              <a:rPr lang="en-US" sz="2000" dirty="0">
                <a:latin typeface="Poppins"/>
                <a:cs typeface="Poppins"/>
              </a:rPr>
              <a:t>Setting expectations in a nuanced disease</a:t>
            </a:r>
          </a:p>
          <a:p>
            <a:pPr lvl="2"/>
            <a:r>
              <a:rPr lang="en-US" sz="1800" dirty="0">
                <a:latin typeface="Poppins"/>
                <a:cs typeface="Poppins"/>
              </a:rPr>
              <a:t>Emphasize ongoing, long-term, decision-making</a:t>
            </a:r>
          </a:p>
          <a:p>
            <a:pPr>
              <a:buFont typeface="Arial,Sans-Serif"/>
            </a:pPr>
            <a:r>
              <a:rPr lang="en-US" sz="2000" dirty="0">
                <a:latin typeface="Poppins"/>
                <a:cs typeface="Poppins"/>
              </a:rPr>
              <a:t>Incorporating lifestyle and supportive measures</a:t>
            </a:r>
          </a:p>
          <a:p>
            <a:pPr lvl="2"/>
            <a:r>
              <a:rPr lang="en-US" sz="1800" dirty="0">
                <a:latin typeface="Poppins"/>
                <a:cs typeface="Poppins"/>
              </a:rPr>
              <a:t>Encourage sleep, exercise, nutrition, hydration, skin care, tobacco cessation</a:t>
            </a:r>
          </a:p>
          <a:p>
            <a:pPr>
              <a:buFont typeface="Arial,Sans-Serif"/>
            </a:pPr>
            <a:r>
              <a:rPr lang="en-US" sz="2000" dirty="0">
                <a:latin typeface="Poppins"/>
                <a:cs typeface="Poppins"/>
              </a:rPr>
              <a:t>Leveraging the care team</a:t>
            </a:r>
          </a:p>
          <a:p>
            <a:pPr lvl="2"/>
            <a:r>
              <a:rPr lang="en-US" sz="1800" dirty="0">
                <a:latin typeface="Poppins"/>
                <a:cs typeface="Poppins"/>
              </a:rPr>
              <a:t>Engage pharmacists, NPs/PAs, nurses, social workers, and community physicians</a:t>
            </a:r>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p:txBody>
          <a:bodyPr/>
          <a:lstStyle/>
          <a:p>
            <a:r>
              <a:rPr lang="en-US" altLang="en-US" sz="3200" spc="0" dirty="0">
                <a:latin typeface="Times New Roman"/>
                <a:cs typeface="Times New Roman"/>
              </a:rPr>
              <a:t>Examples of Shared Decision-making in </a:t>
            </a:r>
            <a:r>
              <a:rPr lang="en-US" altLang="en-US" dirty="0">
                <a:latin typeface="Times New Roman"/>
                <a:cs typeface="Times New Roman"/>
              </a:rPr>
              <a:t>ET/PV</a:t>
            </a:r>
            <a:endParaRPr lang="en-US" altLang="en-US" sz="3200" spc="0" dirty="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id="{A07A7C2C-CEFA-6B57-4EE0-FE08AD0C19E4}"/>
              </a:ext>
            </a:extLst>
          </p:cNvPr>
          <p:cNvSpPr>
            <a:spLocks noGrp="1"/>
          </p:cNvSpPr>
          <p:nvPr>
            <p:ph sz="quarter" idx="10"/>
          </p:nvPr>
        </p:nvSpPr>
        <p:spPr/>
        <p:txBody>
          <a:bodyPr/>
          <a:lstStyle/>
          <a:p>
            <a:pPr algn="ctr"/>
            <a:r>
              <a:rPr lang="en-US" dirty="0" err="1">
                <a:latin typeface="Poppins"/>
                <a:cs typeface="Poppins"/>
              </a:rPr>
              <a:t>Josfeld</a:t>
            </a:r>
            <a:r>
              <a:rPr lang="en-US" dirty="0">
                <a:latin typeface="Poppins"/>
                <a:cs typeface="Poppins"/>
              </a:rPr>
              <a:t>. J Cancer Res Clin Oncol. 2021;147:172. Gravel. Implement Sci. 2006;1:16. Legare. Patient Educ Couns. 2008:73:526.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A6AC-4A0F-66A2-6DD9-61E402570DA6}"/>
              </a:ext>
            </a:extLst>
          </p:cNvPr>
          <p:cNvSpPr>
            <a:spLocks noGrp="1"/>
          </p:cNvSpPr>
          <p:nvPr>
            <p:ph type="title"/>
          </p:nvPr>
        </p:nvSpPr>
        <p:spPr/>
        <p:txBody>
          <a:bodyPr/>
          <a:lstStyle/>
          <a:p>
            <a:r>
              <a:rPr lang="en-US" dirty="0"/>
              <a:t>Potential Benefits of Shared Decision-making</a:t>
            </a:r>
          </a:p>
        </p:txBody>
      </p:sp>
      <p:sp>
        <p:nvSpPr>
          <p:cNvPr id="3" name="Content Placeholder 2">
            <a:extLst>
              <a:ext uri="{FF2B5EF4-FFF2-40B4-BE49-F238E27FC236}">
                <a16:creationId xmlns:a16="http://schemas.microsoft.com/office/drawing/2014/main" id="{C63EC620-EFC3-8394-C33B-094A10813186}"/>
              </a:ext>
            </a:extLst>
          </p:cNvPr>
          <p:cNvSpPr>
            <a:spLocks noGrp="1"/>
          </p:cNvSpPr>
          <p:nvPr>
            <p:ph sz="quarter" idx="10"/>
          </p:nvPr>
        </p:nvSpPr>
        <p:spPr/>
        <p:txBody>
          <a:bodyPr/>
          <a:lstStyle/>
          <a:p>
            <a:r>
              <a:rPr lang="en-US" dirty="0"/>
              <a:t>Biagioli. </a:t>
            </a:r>
            <a:r>
              <a:rPr lang="en-US" dirty="0" err="1"/>
              <a:t>Eur</a:t>
            </a:r>
            <a:r>
              <a:rPr lang="en-US" dirty="0"/>
              <a:t> J Oncol Nurs. 2026;80:103047. Husson. Ann Oncol. 2011;22:761. </a:t>
            </a:r>
            <a:r>
              <a:rPr lang="en-US" dirty="0" err="1"/>
              <a:t>Josfeld</a:t>
            </a:r>
            <a:r>
              <a:rPr lang="en-US" dirty="0"/>
              <a:t>. J Cancer Res Clin Oncol. 2021;147:1725. </a:t>
            </a:r>
            <a:r>
              <a:rPr lang="en-US" dirty="0" err="1"/>
              <a:t>Shickh</a:t>
            </a:r>
            <a:r>
              <a:rPr lang="en-US" dirty="0"/>
              <a:t>. ASCO Ed Book. 2023.</a:t>
            </a:r>
          </a:p>
        </p:txBody>
      </p:sp>
      <p:sp>
        <p:nvSpPr>
          <p:cNvPr id="4" name="Oval 3">
            <a:extLst>
              <a:ext uri="{FF2B5EF4-FFF2-40B4-BE49-F238E27FC236}">
                <a16:creationId xmlns:a16="http://schemas.microsoft.com/office/drawing/2014/main" id="{AA91C5BE-F74D-06CD-8226-FC0D76CB873E}"/>
              </a:ext>
            </a:extLst>
          </p:cNvPr>
          <p:cNvSpPr/>
          <p:nvPr/>
        </p:nvSpPr>
        <p:spPr>
          <a:xfrm>
            <a:off x="561078" y="1422263"/>
            <a:ext cx="2926080" cy="1737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Better alignment of expectations</a:t>
            </a:r>
          </a:p>
        </p:txBody>
      </p:sp>
      <p:sp>
        <p:nvSpPr>
          <p:cNvPr id="10" name="Oval 9">
            <a:extLst>
              <a:ext uri="{FF2B5EF4-FFF2-40B4-BE49-F238E27FC236}">
                <a16:creationId xmlns:a16="http://schemas.microsoft.com/office/drawing/2014/main" id="{3D822B5E-5178-B45C-514E-3FD602C9B52E}"/>
              </a:ext>
            </a:extLst>
          </p:cNvPr>
          <p:cNvSpPr/>
          <p:nvPr/>
        </p:nvSpPr>
        <p:spPr>
          <a:xfrm>
            <a:off x="4311263" y="1422263"/>
            <a:ext cx="2926080" cy="1737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2"/>
                </a:solidFill>
              </a:rPr>
              <a:t>Increased confidence and satisfaction</a:t>
            </a:r>
            <a:endParaRPr lang="en-US" dirty="0">
              <a:solidFill>
                <a:schemeClr val="bg2"/>
              </a:solidFill>
            </a:endParaRPr>
          </a:p>
        </p:txBody>
      </p:sp>
      <p:sp>
        <p:nvSpPr>
          <p:cNvPr id="11" name="Oval 10">
            <a:extLst>
              <a:ext uri="{FF2B5EF4-FFF2-40B4-BE49-F238E27FC236}">
                <a16:creationId xmlns:a16="http://schemas.microsoft.com/office/drawing/2014/main" id="{73E8A32F-AE1D-89A4-95CF-1BBE0CEEF2CF}"/>
              </a:ext>
            </a:extLst>
          </p:cNvPr>
          <p:cNvSpPr/>
          <p:nvPr/>
        </p:nvSpPr>
        <p:spPr>
          <a:xfrm>
            <a:off x="8214531" y="3776137"/>
            <a:ext cx="2926080" cy="1737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Better treatment adherence</a:t>
            </a:r>
          </a:p>
        </p:txBody>
      </p:sp>
      <p:sp>
        <p:nvSpPr>
          <p:cNvPr id="12" name="Oval 11">
            <a:extLst>
              <a:ext uri="{FF2B5EF4-FFF2-40B4-BE49-F238E27FC236}">
                <a16:creationId xmlns:a16="http://schemas.microsoft.com/office/drawing/2014/main" id="{0F62C81C-A398-6577-8418-CB8D4A7FD4F3}"/>
              </a:ext>
            </a:extLst>
          </p:cNvPr>
          <p:cNvSpPr/>
          <p:nvPr/>
        </p:nvSpPr>
        <p:spPr>
          <a:xfrm>
            <a:off x="4387804" y="3776137"/>
            <a:ext cx="2926080" cy="1737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Decreased anxiety</a:t>
            </a:r>
          </a:p>
        </p:txBody>
      </p:sp>
      <p:sp>
        <p:nvSpPr>
          <p:cNvPr id="14" name="Oval 13">
            <a:extLst>
              <a:ext uri="{FF2B5EF4-FFF2-40B4-BE49-F238E27FC236}">
                <a16:creationId xmlns:a16="http://schemas.microsoft.com/office/drawing/2014/main" id="{3D822B5E-5178-B45C-514E-3FD602C9B52E}"/>
              </a:ext>
            </a:extLst>
          </p:cNvPr>
          <p:cNvSpPr/>
          <p:nvPr/>
        </p:nvSpPr>
        <p:spPr>
          <a:xfrm>
            <a:off x="561078" y="3776137"/>
            <a:ext cx="2926080" cy="1737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Increased patient knowledge</a:t>
            </a:r>
          </a:p>
        </p:txBody>
      </p:sp>
      <p:sp>
        <p:nvSpPr>
          <p:cNvPr id="15" name="Oval 14">
            <a:extLst>
              <a:ext uri="{FF2B5EF4-FFF2-40B4-BE49-F238E27FC236}">
                <a16:creationId xmlns:a16="http://schemas.microsoft.com/office/drawing/2014/main" id="{82683810-6591-B2DC-1298-107FD1A0B845}"/>
              </a:ext>
            </a:extLst>
          </p:cNvPr>
          <p:cNvSpPr/>
          <p:nvPr/>
        </p:nvSpPr>
        <p:spPr>
          <a:xfrm>
            <a:off x="8061449" y="1422263"/>
            <a:ext cx="2926080" cy="1737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Trust in the healthcare team</a:t>
            </a:r>
          </a:p>
        </p:txBody>
      </p:sp>
    </p:spTree>
    <p:extLst>
      <p:ext uri="{BB962C8B-B14F-4D97-AF65-F5344CB8AC3E}">
        <p14:creationId xmlns:p14="http://schemas.microsoft.com/office/powerpoint/2010/main" val="220753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a:xfrm>
            <a:off x="231078" y="531006"/>
            <a:ext cx="11740260" cy="502445"/>
          </a:xfrm>
        </p:spPr>
        <p:txBody>
          <a:bodyPr/>
          <a:lstStyle/>
          <a:p>
            <a:pPr eaLnBrk="1" hangingPunct="1"/>
            <a:r>
              <a:rPr lang="en-US" altLang="en-US" sz="3200" spc="0" dirty="0">
                <a:latin typeface="Times New Roman" panose="02020603050405020304" pitchFamily="18" charset="0"/>
                <a:cs typeface="Times New Roman" panose="02020603050405020304" pitchFamily="18" charset="0"/>
              </a:rPr>
              <a:t>Educational Resources for Patients</a:t>
            </a:r>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2479065019"/>
              </p:ext>
            </p:extLst>
          </p:nvPr>
        </p:nvGraphicFramePr>
        <p:xfrm>
          <a:off x="231078" y="1333500"/>
          <a:ext cx="5864922" cy="3810062"/>
        </p:xfrm>
        <a:graphic>
          <a:graphicData uri="http://schemas.openxmlformats.org/drawingml/2006/table">
            <a:tbl>
              <a:tblPr/>
              <a:tblGrid>
                <a:gridCol w="2786052">
                  <a:extLst>
                    <a:ext uri="{9D8B030D-6E8A-4147-A177-3AD203B41FA5}">
                      <a16:colId xmlns:a16="http://schemas.microsoft.com/office/drawing/2014/main" val="20000"/>
                    </a:ext>
                  </a:extLst>
                </a:gridCol>
                <a:gridCol w="3078870">
                  <a:extLst>
                    <a:ext uri="{9D8B030D-6E8A-4147-A177-3AD203B41FA5}">
                      <a16:colId xmlns:a16="http://schemas.microsoft.com/office/drawing/2014/main" val="20001"/>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Poppins" pitchFamily="2" charset="77"/>
                          <a:cs typeface="Poppins" pitchFamily="2" charset="77"/>
                        </a:rPr>
                        <a:t>Category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Resource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Advocacy/Foundations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rtl="0" eaLnBrk="1" fontAlgn="base" latinLnBrk="0" hangingPunct="1">
                        <a:lnSpc>
                          <a:spcPct val="100000"/>
                        </a:lnSpc>
                        <a:spcBef>
                          <a:spcPct val="0"/>
                        </a:spcBef>
                        <a:spcAft>
                          <a:spcPct val="0"/>
                        </a:spcAft>
                        <a:buClr>
                          <a:schemeClr val="accent2"/>
                        </a:buClr>
                        <a:buSzTx/>
                        <a:buFont typeface="Arial" panose="020B0604020202020204" pitchFamily="34" charset="0"/>
                        <a:buChar char="•"/>
                      </a:pPr>
                      <a:r>
                        <a:rPr kumimoji="0" lang="en-US" sz="1600" b="0" i="0" u="none" strike="noStrike" cap="none" normalizeH="0" baseline="0" dirty="0">
                          <a:ln>
                            <a:noFill/>
                          </a:ln>
                          <a:solidFill>
                            <a:schemeClr val="tx1"/>
                          </a:solidFill>
                          <a:effectLst/>
                          <a:latin typeface="Poppins"/>
                          <a:cs typeface="Poppins"/>
                          <a:hlinkClick r:id="rId3"/>
                        </a:rPr>
                        <a:t>MPN Research Foundation</a:t>
                      </a:r>
                      <a:r>
                        <a:rPr lang="en-US" sz="1600" b="0" i="0" u="none" strike="noStrike" cap="none" normalizeH="0" baseline="0" dirty="0">
                          <a:ln>
                            <a:noFill/>
                          </a:ln>
                          <a:solidFill>
                            <a:schemeClr val="tx1"/>
                          </a:solidFill>
                          <a:effectLst/>
                          <a:latin typeface="Poppins"/>
                          <a:cs typeface="Poppins"/>
                        </a:rPr>
                        <a:t> </a:t>
                      </a: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a:cs typeface="Poppins"/>
                          <a:hlinkClick r:id="rId4"/>
                        </a:rPr>
                        <a:t>Blood Cancer United (formerly Leukemia &amp; Lymphoma Society)</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a:cs typeface="Poppins"/>
                          <a:hlinkClick r:id="rId5"/>
                        </a:rPr>
                        <a:t>MPN Advocacy &amp; Education Internationa</a:t>
                      </a:r>
                      <a:r>
                        <a:rPr kumimoji="0" lang="en-US" sz="1600" b="0" i="0" u="none" strike="noStrike" cap="none" normalizeH="0" baseline="0">
                          <a:ln>
                            <a:noFill/>
                          </a:ln>
                          <a:solidFill>
                            <a:schemeClr val="tx1"/>
                          </a:solidFill>
                          <a:effectLst/>
                          <a:latin typeface="Poppins"/>
                          <a:cs typeface="Poppins"/>
                        </a:rPr>
                        <a:t>l</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a:cs typeface="Poppins"/>
                          <a:hlinkClick r:id="rId6"/>
                        </a:rPr>
                        <a:t>MPN Voice (UK)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Patient Guidelines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a:cs typeface="Poppins"/>
                          <a:hlinkClick r:id="rId7"/>
                        </a:rPr>
                        <a:t>NCCN Patient Guidelines (free access)</a:t>
                      </a:r>
                      <a:endParaRPr kumimoji="0" lang="en-US" sz="16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0">
                <a:tc>
                  <a:txBody>
                    <a:bodyPr/>
                    <a:lstStyle/>
                    <a:p>
                      <a:pPr marL="0" marR="0" lvl="0" indent="0" algn="l" rtl="0">
                        <a:lnSpc>
                          <a:spcPct val="100000"/>
                        </a:lnSpc>
                        <a:spcBef>
                          <a:spcPct val="0"/>
                        </a:spcBef>
                        <a:spcAft>
                          <a:spcPct val="0"/>
                        </a:spcAft>
                        <a:buSzTx/>
                        <a:buFont typeface="Wingdings" pitchFamily="2" charset="2"/>
                        <a:buNone/>
                      </a:pPr>
                      <a:r>
                        <a:rPr lang="en-US" sz="1600" b="0" i="0" u="none" strike="noStrike" cap="none" normalizeH="0" baseline="0" dirty="0">
                          <a:ln>
                            <a:noFill/>
                          </a:ln>
                          <a:solidFill>
                            <a:schemeClr val="tx1"/>
                          </a:solidFill>
                          <a:effectLst/>
                          <a:latin typeface="Poppins"/>
                          <a:cs typeface="Poppins"/>
                        </a:rPr>
                        <a:t>Digital Hubs/News</a:t>
                      </a:r>
                      <a:endParaRPr kumimoji="0" lang="en-US" dirty="0"/>
                    </a:p>
                  </a:txBody>
                  <a:tcPr marL="121698" marR="121698" marT="45727" marB="45727" anchor="ctr">
                    <a:lnL w="0">
                      <a:noFill/>
                    </a:lnL>
                    <a:lnR w="0">
                      <a:noFill/>
                    </a:lnR>
                    <a:lnT w="0">
                      <a:noFill/>
                    </a:lnT>
                    <a:lnB w="0">
                      <a:noFill/>
                    </a:lnB>
                    <a:lnTlToBr w="0">
                      <a:noFill/>
                    </a:lnTlToBr>
                    <a:lnBlToTr w="0">
                      <a:noFill/>
                    </a:lnBlToTr>
                    <a:solidFill>
                      <a:schemeClr val="bg2"/>
                    </a:solidFill>
                  </a:tcPr>
                </a:tc>
                <a:tc>
                  <a:txBody>
                    <a:bodyPr/>
                    <a:lstStyle/>
                    <a:p>
                      <a:pPr marL="285750" marR="0" lvl="0" indent="-285750" algn="l" rtl="0">
                        <a:lnSpc>
                          <a:spcPct val="100000"/>
                        </a:lnSpc>
                        <a:spcBef>
                          <a:spcPct val="0"/>
                        </a:spcBef>
                        <a:spcAft>
                          <a:spcPct val="0"/>
                        </a:spcAft>
                        <a:buClr>
                          <a:srgbClr val="161616"/>
                        </a:buClr>
                        <a:buSzTx/>
                        <a:buFont typeface="Arial" panose="020B0604020202020204" pitchFamily="34" charset="0"/>
                        <a:buChar char="•"/>
                      </a:pPr>
                      <a:r>
                        <a:rPr lang="en-US" sz="1600" b="0" i="0" u="none" strike="noStrike" cap="none" normalizeH="0" baseline="0" dirty="0">
                          <a:ln>
                            <a:noFill/>
                          </a:ln>
                          <a:solidFill>
                            <a:schemeClr val="tx1"/>
                          </a:solidFill>
                          <a:effectLst/>
                          <a:latin typeface="Poppins"/>
                          <a:cs typeface="Poppins"/>
                          <a:hlinkClick r:id="rId8"/>
                        </a:rPr>
                        <a:t>PV Reporter</a:t>
                      </a:r>
                      <a:endParaRPr lang="en-US" dirty="0"/>
                    </a:p>
                    <a:p>
                      <a:pPr marL="285750" marR="0" lvl="0" indent="-285750" algn="l" rtl="0">
                        <a:lnSpc>
                          <a:spcPct val="100000"/>
                        </a:lnSpc>
                        <a:spcBef>
                          <a:spcPct val="0"/>
                        </a:spcBef>
                        <a:spcAft>
                          <a:spcPct val="0"/>
                        </a:spcAft>
                        <a:buClr>
                          <a:srgbClr val="161616"/>
                        </a:buClr>
                        <a:buSzTx/>
                        <a:buFont typeface="Arial" panose="020B0604020202020204" pitchFamily="34" charset="0"/>
                        <a:buChar char="•"/>
                      </a:pPr>
                      <a:r>
                        <a:rPr lang="en-US" sz="1600" b="0" i="0" u="none" strike="noStrike" cap="none" normalizeH="0" baseline="0" dirty="0">
                          <a:ln>
                            <a:noFill/>
                          </a:ln>
                          <a:solidFill>
                            <a:schemeClr val="tx1"/>
                          </a:solidFill>
                          <a:effectLst/>
                          <a:latin typeface="Poppins"/>
                          <a:cs typeface="Poppins"/>
                          <a:hlinkClick r:id="rId9"/>
                        </a:rPr>
                        <a:t>MPN Hub</a:t>
                      </a:r>
                      <a:endParaRPr lang="en-US" dirty="0"/>
                    </a:p>
                    <a:p>
                      <a:pPr marL="285750" marR="0" lvl="0" indent="-285750" algn="l" rtl="0">
                        <a:lnSpc>
                          <a:spcPct val="100000"/>
                        </a:lnSpc>
                        <a:spcBef>
                          <a:spcPct val="0"/>
                        </a:spcBef>
                        <a:spcAft>
                          <a:spcPct val="0"/>
                        </a:spcAft>
                        <a:buClr>
                          <a:srgbClr val="161616"/>
                        </a:buClr>
                        <a:buSzTx/>
                        <a:buFont typeface="Arial" panose="020B0604020202020204" pitchFamily="34" charset="0"/>
                        <a:buChar char="•"/>
                      </a:pPr>
                      <a:r>
                        <a:rPr lang="en-US" sz="1600" b="0" i="0" u="none" strike="noStrike" cap="none" normalizeH="0" baseline="0" dirty="0">
                          <a:ln>
                            <a:noFill/>
                          </a:ln>
                          <a:solidFill>
                            <a:schemeClr val="tx1"/>
                          </a:solidFill>
                          <a:effectLst/>
                          <a:latin typeface="Poppins"/>
                          <a:cs typeface="Poppins"/>
                          <a:hlinkClick r:id="rId10"/>
                        </a:rPr>
                        <a:t>Patient Power</a:t>
                      </a:r>
                      <a:endParaRPr kumimoji="0" lang="en-US" dirty="0"/>
                    </a:p>
                  </a:txBody>
                  <a:tcPr marL="121698" marR="121698" marT="45727" marB="45727" anchor="ctr">
                    <a:lnL w="0">
                      <a:noFill/>
                    </a:lnL>
                    <a:lnR w="0">
                      <a:noFill/>
                    </a:lnR>
                    <a:lnT w="0">
                      <a:noFill/>
                    </a:lnT>
                    <a:lnB w="0">
                      <a:noFill/>
                    </a:lnB>
                    <a:lnTlToBr w="0">
                      <a:noFill/>
                    </a:lnTlToBr>
                    <a:lnBlToTr w="0">
                      <a:noFill/>
                    </a:lnBlToTr>
                    <a:solidFill>
                      <a:schemeClr val="bg2"/>
                    </a:solidFill>
                  </a:tcPr>
                </a:tc>
                <a:extLst>
                  <a:ext uri="{0D108BD9-81ED-4DB2-BD59-A6C34878D82A}">
                    <a16:rowId xmlns:a16="http://schemas.microsoft.com/office/drawing/2014/main" val="10004"/>
                  </a:ext>
                </a:extLst>
              </a:tr>
            </a:tbl>
          </a:graphicData>
        </a:graphic>
      </p:graphicFrame>
      <p:graphicFrame>
        <p:nvGraphicFramePr>
          <p:cNvPr id="3" name="Group 3">
            <a:extLst>
              <a:ext uri="{FF2B5EF4-FFF2-40B4-BE49-F238E27FC236}">
                <a16:creationId xmlns:a16="http://schemas.microsoft.com/office/drawing/2014/main" id="{C7AF64DD-C6E6-1565-36CF-1509F348FCF6}"/>
              </a:ext>
            </a:extLst>
          </p:cNvPr>
          <p:cNvGraphicFramePr>
            <a:graphicFrameLocks/>
          </p:cNvGraphicFramePr>
          <p:nvPr>
            <p:extLst>
              <p:ext uri="{D42A27DB-BD31-4B8C-83A1-F6EECF244321}">
                <p14:modId xmlns:p14="http://schemas.microsoft.com/office/powerpoint/2010/main" val="298791216"/>
              </p:ext>
            </p:extLst>
          </p:nvPr>
        </p:nvGraphicFramePr>
        <p:xfrm>
          <a:off x="6590780" y="1333500"/>
          <a:ext cx="5305563" cy="3322384"/>
        </p:xfrm>
        <a:graphic>
          <a:graphicData uri="http://schemas.openxmlformats.org/drawingml/2006/table">
            <a:tbl>
              <a:tblPr/>
              <a:tblGrid>
                <a:gridCol w="2520335">
                  <a:extLst>
                    <a:ext uri="{9D8B030D-6E8A-4147-A177-3AD203B41FA5}">
                      <a16:colId xmlns:a16="http://schemas.microsoft.com/office/drawing/2014/main" val="20000"/>
                    </a:ext>
                  </a:extLst>
                </a:gridCol>
                <a:gridCol w="2785228">
                  <a:extLst>
                    <a:ext uri="{9D8B030D-6E8A-4147-A177-3AD203B41FA5}">
                      <a16:colId xmlns:a16="http://schemas.microsoft.com/office/drawing/2014/main" val="20001"/>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Poppins" pitchFamily="2" charset="77"/>
                          <a:cs typeface="Poppins" pitchFamily="2" charset="77"/>
                        </a:rPr>
                        <a:t>Category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Resource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rtl="0" eaLnBrk="1" fontAlgn="base" latinLnBrk="0" hangingPunct="1">
                        <a:lnSpc>
                          <a:spcPct val="100000"/>
                        </a:lnSpc>
                        <a:spcBef>
                          <a:spcPct val="0"/>
                        </a:spcBef>
                        <a:spcAft>
                          <a:spcPct val="0"/>
                        </a:spcAft>
                        <a:buClr>
                          <a:schemeClr val="accent2"/>
                        </a:buClr>
                        <a:buSzTx/>
                        <a:buFont typeface="Wingdings" pitchFamily="2" charset="2"/>
                        <a:buNone/>
                      </a:pPr>
                      <a:r>
                        <a:rPr lang="en-US" sz="1600" b="0" i="0" u="none" strike="noStrike" cap="none" normalizeH="0" baseline="0">
                          <a:ln>
                            <a:noFill/>
                          </a:ln>
                          <a:solidFill>
                            <a:schemeClr val="tx1"/>
                          </a:solidFill>
                          <a:effectLst/>
                          <a:latin typeface="Poppins"/>
                          <a:cs typeface="Poppins"/>
                        </a:rPr>
                        <a:t>Medical </a:t>
                      </a:r>
                      <a:r>
                        <a:rPr kumimoji="0" lang="en-US" sz="1600" b="0" i="0" u="none" strike="noStrike" cap="none" normalizeH="0" baseline="0" dirty="0">
                          <a:ln>
                            <a:noFill/>
                          </a:ln>
                          <a:solidFill>
                            <a:schemeClr val="tx1"/>
                          </a:solidFill>
                          <a:effectLst/>
                          <a:latin typeface="Poppins"/>
                          <a:cs typeface="Poppins"/>
                        </a:rPr>
                        <a:t> </a:t>
                      </a:r>
                      <a:r>
                        <a:rPr kumimoji="0" lang="en-US" sz="1600" b="0" i="0" u="none" strike="noStrike" cap="none" normalizeH="0" baseline="0">
                          <a:ln>
                            <a:noFill/>
                          </a:ln>
                          <a:solidFill>
                            <a:schemeClr val="tx1"/>
                          </a:solidFill>
                          <a:effectLst/>
                          <a:latin typeface="Poppins"/>
                          <a:cs typeface="Poppins"/>
                        </a:rPr>
                        <a:t>Organizations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HOPA patient education sheets</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Poppins"/>
                          <a:cs typeface="Poppins"/>
                        </a:rPr>
                        <a:t>NCODA</a:t>
                      </a:r>
                    </a:p>
                    <a:p>
                      <a:pPr marL="285750" marR="0" lvl="0" indent="-285750" algn="l">
                        <a:lnSpc>
                          <a:spcPct val="100000"/>
                        </a:lnSpc>
                        <a:spcBef>
                          <a:spcPct val="0"/>
                        </a:spcBef>
                        <a:spcAft>
                          <a:spcPct val="0"/>
                        </a:spcAft>
                        <a:buClr>
                          <a:srgbClr val="161616"/>
                        </a:buClr>
                        <a:buSzTx/>
                        <a:buFont typeface="Arial" panose="020B0604020202020204" pitchFamily="34" charset="0"/>
                        <a:buChar char="•"/>
                      </a:pPr>
                      <a:r>
                        <a:rPr lang="en-US" sz="1600" b="0" i="0" u="none" strike="noStrike" cap="none" normalizeH="0" baseline="0">
                          <a:ln>
                            <a:noFill/>
                          </a:ln>
                          <a:solidFill>
                            <a:schemeClr val="tx1"/>
                          </a:solidFill>
                          <a:effectLst/>
                          <a:latin typeface="Poppins"/>
                          <a:cs typeface="Poppins"/>
                        </a:rPr>
                        <a:t>ONS</a:t>
                      </a:r>
                      <a:endParaRPr lang="en-US" sz="1600" b="0" i="0" u="none" strike="noStrike" cap="none" normalizeH="0" baseline="0" dirty="0">
                        <a:ln>
                          <a:noFill/>
                        </a:ln>
                        <a:solidFill>
                          <a:schemeClr val="tx1"/>
                        </a:solidFill>
                        <a:effectLst/>
                        <a:latin typeface="Poppins"/>
                        <a:cs typeface="Poppin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Peer Support &amp; Navigation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a:cs typeface="Poppins"/>
                          <a:hlinkClick r:id="rId11"/>
                        </a:rPr>
                        <a:t>MyLifeLine (Cancer Support Community)</a:t>
                      </a: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Facebook groups</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a:cs typeface="Poppins"/>
                          <a:hlinkClick r:id="rId12"/>
                        </a:rPr>
                        <a:t>MPN-NET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0">
                <a:tc>
                  <a:txBody>
                    <a:bodyPr/>
                    <a:lstStyle/>
                    <a:p>
                      <a:pPr marL="0" marR="0" lvl="0" indent="0" algn="l" rtl="0">
                        <a:lnSpc>
                          <a:spcPct val="100000"/>
                        </a:lnSpc>
                        <a:spcBef>
                          <a:spcPct val="0"/>
                        </a:spcBef>
                        <a:spcAft>
                          <a:spcPct val="0"/>
                        </a:spcAft>
                        <a:buSzTx/>
                        <a:buFont typeface="Wingdings" pitchFamily="2" charset="2"/>
                        <a:buNone/>
                      </a:pPr>
                      <a:r>
                        <a:rPr lang="en-US" sz="1600" b="0" i="0" u="none" strike="noStrike" cap="none" normalizeH="0" baseline="0" dirty="0">
                          <a:ln>
                            <a:noFill/>
                          </a:ln>
                          <a:solidFill>
                            <a:schemeClr val="tx1"/>
                          </a:solidFill>
                          <a:effectLst/>
                          <a:latin typeface="Poppins"/>
                          <a:cs typeface="Poppins"/>
                        </a:rPr>
                        <a:t>Care Team Support</a:t>
                      </a:r>
                      <a:endParaRPr kumimoji="0"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rtl="0">
                        <a:lnSpc>
                          <a:spcPct val="100000"/>
                        </a:lnSpc>
                        <a:spcBef>
                          <a:spcPct val="0"/>
                        </a:spcBef>
                        <a:spcAft>
                          <a:spcPct val="0"/>
                        </a:spcAft>
                        <a:buClr>
                          <a:srgbClr val="161616"/>
                        </a:buClr>
                        <a:buSzTx/>
                        <a:buFont typeface="Arial" panose="020B0604020202020204" pitchFamily="34" charset="0"/>
                        <a:buChar char="•"/>
                      </a:pPr>
                      <a:r>
                        <a:rPr lang="en-US" sz="1600" b="0" i="0" u="none" strike="noStrike" cap="none" normalizeH="0" baseline="0" dirty="0">
                          <a:ln>
                            <a:noFill/>
                          </a:ln>
                          <a:solidFill>
                            <a:schemeClr val="tx1"/>
                          </a:solidFill>
                          <a:effectLst/>
                          <a:latin typeface="Poppins"/>
                          <a:cs typeface="Poppins"/>
                        </a:rPr>
                        <a:t>Nurse navigators</a:t>
                      </a:r>
                      <a:endParaRPr kumimoji="0" lang="en-US" dirty="0"/>
                    </a:p>
                    <a:p>
                      <a:pPr marL="285750" marR="0" lvl="0" indent="-285750" algn="l" rtl="0">
                        <a:lnSpc>
                          <a:spcPct val="100000"/>
                        </a:lnSpc>
                        <a:spcBef>
                          <a:spcPct val="0"/>
                        </a:spcBef>
                        <a:spcAft>
                          <a:spcPct val="0"/>
                        </a:spcAft>
                        <a:buClr>
                          <a:srgbClr val="161616"/>
                        </a:buClr>
                        <a:buSzTx/>
                        <a:buFont typeface="Arial" panose="020B0604020202020204" pitchFamily="34" charset="0"/>
                        <a:buChar char="•"/>
                      </a:pPr>
                      <a:r>
                        <a:rPr lang="en-US" sz="1600" b="0" i="0" u="none" strike="noStrike" cap="none" normalizeH="0" baseline="0" dirty="0">
                          <a:ln>
                            <a:noFill/>
                          </a:ln>
                          <a:solidFill>
                            <a:schemeClr val="tx1"/>
                          </a:solidFill>
                          <a:effectLst/>
                          <a:latin typeface="Poppins"/>
                          <a:cs typeface="Poppins"/>
                        </a:rPr>
                        <a:t>Clinic nurses</a:t>
                      </a:r>
                      <a:endParaRPr kumimoji="0" lang="en-US" dirty="0"/>
                    </a:p>
                    <a:p>
                      <a:pPr marL="285750" marR="0" lvl="0" indent="-285750" algn="l" rtl="0">
                        <a:lnSpc>
                          <a:spcPct val="100000"/>
                        </a:lnSpc>
                        <a:spcBef>
                          <a:spcPct val="0"/>
                        </a:spcBef>
                        <a:spcAft>
                          <a:spcPct val="0"/>
                        </a:spcAft>
                        <a:buClr>
                          <a:srgbClr val="161616"/>
                        </a:buClr>
                        <a:buSzTx/>
                        <a:buFont typeface="Arial" panose="020B0604020202020204" pitchFamily="34" charset="0"/>
                        <a:buChar char="•"/>
                      </a:pPr>
                      <a:r>
                        <a:rPr lang="en-US" sz="1600" b="0" i="0" u="none" strike="noStrike" cap="none" normalizeH="0" baseline="0" dirty="0">
                          <a:ln>
                            <a:noFill/>
                          </a:ln>
                          <a:solidFill>
                            <a:schemeClr val="tx1"/>
                          </a:solidFill>
                          <a:effectLst/>
                          <a:latin typeface="Poppins"/>
                          <a:cs typeface="Poppins"/>
                        </a:rPr>
                        <a:t>Social workers</a:t>
                      </a:r>
                      <a:endParaRPr kumimoji="0"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76227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AE0D6-6A58-4D7F-0EDB-D7A72E5E07D5}"/>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BA341D3C-0E26-24FD-E6CF-997888970391}"/>
              </a:ext>
            </a:extLst>
          </p:cNvPr>
          <p:cNvSpPr>
            <a:spLocks noGrp="1" noChangeArrowheads="1"/>
          </p:cNvSpPr>
          <p:nvPr>
            <p:ph type="title"/>
          </p:nvPr>
        </p:nvSpPr>
        <p:spPr/>
        <p:txBody>
          <a:bodyPr/>
          <a:lstStyle/>
          <a:p>
            <a:r>
              <a:rPr lang="en-US" altLang="en-US" sz="3200" spc="0" dirty="0">
                <a:latin typeface="Times New Roman"/>
                <a:cs typeface="Times New Roman"/>
              </a:rPr>
              <a:t>Barriers to Shared Decision-making</a:t>
            </a:r>
          </a:p>
        </p:txBody>
      </p:sp>
      <p:sp>
        <p:nvSpPr>
          <p:cNvPr id="9" name="Content Placeholder 8">
            <a:extLst>
              <a:ext uri="{FF2B5EF4-FFF2-40B4-BE49-F238E27FC236}">
                <a16:creationId xmlns:a16="http://schemas.microsoft.com/office/drawing/2014/main" id="{BD0BE58C-7C36-533D-A71E-22982B3D77BC}"/>
              </a:ext>
            </a:extLst>
          </p:cNvPr>
          <p:cNvSpPr>
            <a:spLocks noGrp="1"/>
          </p:cNvSpPr>
          <p:nvPr>
            <p:ph sz="quarter" idx="10"/>
          </p:nvPr>
        </p:nvSpPr>
        <p:spPr/>
        <p:txBody>
          <a:bodyPr/>
          <a:lstStyle/>
          <a:p>
            <a:pPr algn="ctr"/>
            <a:r>
              <a:rPr lang="fr-FR" dirty="0"/>
              <a:t>Gravel. </a:t>
            </a:r>
            <a:r>
              <a:rPr lang="fr-FR" dirty="0" err="1"/>
              <a:t>Implement</a:t>
            </a:r>
            <a:r>
              <a:rPr lang="fr-FR" dirty="0"/>
              <a:t> </a:t>
            </a:r>
            <a:r>
              <a:rPr lang="fr-FR" dirty="0" err="1"/>
              <a:t>Sci</a:t>
            </a:r>
            <a:r>
              <a:rPr lang="fr-FR" dirty="0"/>
              <a:t>. 2006;1:16.  Legare. Patient Educ </a:t>
            </a:r>
            <a:r>
              <a:rPr lang="fr-FR" dirty="0" err="1"/>
              <a:t>Couns</a:t>
            </a:r>
            <a:r>
              <a:rPr lang="fr-FR" dirty="0"/>
              <a:t>. 2008:73:526. Mesa. Cancer 2017;123:449.</a:t>
            </a:r>
          </a:p>
        </p:txBody>
      </p:sp>
      <p:sp>
        <p:nvSpPr>
          <p:cNvPr id="2" name="Freeform: Shape 1">
            <a:extLst>
              <a:ext uri="{FF2B5EF4-FFF2-40B4-BE49-F238E27FC236}">
                <a16:creationId xmlns:a16="http://schemas.microsoft.com/office/drawing/2014/main" id="{6B522408-2212-3E1A-C10A-85293588746D}"/>
              </a:ext>
            </a:extLst>
          </p:cNvPr>
          <p:cNvSpPr/>
          <p:nvPr/>
        </p:nvSpPr>
        <p:spPr>
          <a:xfrm>
            <a:off x="229310" y="1655350"/>
            <a:ext cx="2728693" cy="1637215"/>
          </a:xfrm>
          <a:custGeom>
            <a:avLst/>
            <a:gdLst>
              <a:gd name="csX0" fmla="*/ 0 w 2728693"/>
              <a:gd name="csY0" fmla="*/ 0 h 1637215"/>
              <a:gd name="csX1" fmla="*/ 2728693 w 2728693"/>
              <a:gd name="csY1" fmla="*/ 0 h 1637215"/>
              <a:gd name="csX2" fmla="*/ 2728693 w 2728693"/>
              <a:gd name="csY2" fmla="*/ 1637215 h 1637215"/>
              <a:gd name="csX3" fmla="*/ 0 w 2728693"/>
              <a:gd name="csY3" fmla="*/ 1637215 h 1637215"/>
              <a:gd name="csX4" fmla="*/ 0 w 2728693"/>
              <a:gd name="csY4" fmla="*/ 0 h 1637215"/>
            </a:gdLst>
            <a:ahLst/>
            <a:cxnLst>
              <a:cxn ang="0">
                <a:pos x="csX0" y="csY0"/>
              </a:cxn>
              <a:cxn ang="0">
                <a:pos x="csX1" y="csY1"/>
              </a:cxn>
              <a:cxn ang="0">
                <a:pos x="csX2" y="csY2"/>
              </a:cxn>
              <a:cxn ang="0">
                <a:pos x="csX3" y="csY3"/>
              </a:cxn>
              <a:cxn ang="0">
                <a:pos x="csX4" y="csY4"/>
              </a:cxn>
            </a:cxnLst>
            <a:rect l="l" t="t" r="r" b="b"/>
            <a:pathLst>
              <a:path w="2728693" h="1637215">
                <a:moveTo>
                  <a:pt x="0" y="0"/>
                </a:moveTo>
                <a:lnTo>
                  <a:pt x="2728693" y="0"/>
                </a:lnTo>
                <a:lnTo>
                  <a:pt x="2728693" y="1637215"/>
                </a:lnTo>
                <a:lnTo>
                  <a:pt x="0" y="1637215"/>
                </a:lnTo>
                <a:lnTo>
                  <a:pt x="0" y="0"/>
                </a:lnTo>
                <a:close/>
              </a:path>
            </a:pathLst>
          </a:custGeom>
          <a:solidFill>
            <a:srgbClr val="E04507">
              <a:shade val="80000"/>
              <a:hueOff val="0"/>
              <a:satOff val="0"/>
              <a:lumOff val="0"/>
              <a:alphaOff val="0"/>
            </a:srgbClr>
          </a:solidFill>
          <a:ln w="3175" cap="flat" cmpd="sng" algn="ctr">
            <a:solidFill>
              <a:srgbClr val="FFFFFF">
                <a:hueOff val="0"/>
                <a:satOff val="0"/>
                <a:lumOff val="0"/>
                <a:alphaOff val="0"/>
              </a:srgbClr>
            </a:solidFill>
            <a:prstDash val="solid"/>
          </a:ln>
          <a:effectLst/>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defPPr>
              <a:defRPr lang="en-US"/>
            </a:defPPr>
            <a:lvl1pPr marL="0" algn="l" defTabSz="914400" rtl="0" eaLnBrk="1" latinLnBrk="0" hangingPunct="1">
              <a:defRPr sz="1800" kern="1200">
                <a:solidFill>
                  <a:srgbClr val="FFFFFF"/>
                </a:solidFill>
                <a:latin typeface="Poppins"/>
              </a:defRPr>
            </a:lvl1pPr>
            <a:lvl2pPr marL="457200" algn="l" defTabSz="914400" rtl="0" eaLnBrk="1" latinLnBrk="0" hangingPunct="1">
              <a:defRPr sz="1800" kern="1200">
                <a:solidFill>
                  <a:srgbClr val="FFFFFF"/>
                </a:solidFill>
                <a:latin typeface="Poppins"/>
              </a:defRPr>
            </a:lvl2pPr>
            <a:lvl3pPr marL="914400" algn="l" defTabSz="914400" rtl="0" eaLnBrk="1" latinLnBrk="0" hangingPunct="1">
              <a:defRPr sz="1800" kern="1200">
                <a:solidFill>
                  <a:srgbClr val="FFFFFF"/>
                </a:solidFill>
                <a:latin typeface="Poppins"/>
              </a:defRPr>
            </a:lvl3pPr>
            <a:lvl4pPr marL="1371600" algn="l" defTabSz="914400" rtl="0" eaLnBrk="1" latinLnBrk="0" hangingPunct="1">
              <a:defRPr sz="1800" kern="1200">
                <a:solidFill>
                  <a:srgbClr val="FFFFFF"/>
                </a:solidFill>
                <a:latin typeface="Poppins"/>
              </a:defRPr>
            </a:lvl4pPr>
            <a:lvl5pPr marL="1828800" algn="l" defTabSz="914400" rtl="0" eaLnBrk="1" latinLnBrk="0" hangingPunct="1">
              <a:defRPr sz="1800" kern="1200">
                <a:solidFill>
                  <a:srgbClr val="FFFFFF"/>
                </a:solidFill>
                <a:latin typeface="Poppins"/>
              </a:defRPr>
            </a:lvl5pPr>
            <a:lvl6pPr marL="2286000" algn="l" defTabSz="914400" rtl="0" eaLnBrk="1" latinLnBrk="0" hangingPunct="1">
              <a:defRPr sz="1800" kern="1200">
                <a:solidFill>
                  <a:srgbClr val="FFFFFF"/>
                </a:solidFill>
                <a:latin typeface="Poppins"/>
              </a:defRPr>
            </a:lvl6pPr>
            <a:lvl7pPr marL="2743200" algn="l" defTabSz="914400" rtl="0" eaLnBrk="1" latinLnBrk="0" hangingPunct="1">
              <a:defRPr sz="1800" kern="1200">
                <a:solidFill>
                  <a:srgbClr val="FFFFFF"/>
                </a:solidFill>
                <a:latin typeface="Poppins"/>
              </a:defRPr>
            </a:lvl7pPr>
            <a:lvl8pPr marL="3200400" algn="l" defTabSz="914400" rtl="0" eaLnBrk="1" latinLnBrk="0" hangingPunct="1">
              <a:defRPr sz="1800" kern="1200">
                <a:solidFill>
                  <a:srgbClr val="FFFFFF"/>
                </a:solidFill>
                <a:latin typeface="Poppins"/>
              </a:defRPr>
            </a:lvl8pPr>
            <a:lvl9pPr marL="3657600" algn="l" defTabSz="914400" rtl="0" eaLnBrk="1" latinLnBrk="0" hangingPunct="1">
              <a:defRPr sz="1800" kern="1200">
                <a:solidFill>
                  <a:srgbClr val="FFFFFF"/>
                </a:solidFill>
                <a:latin typeface="Poppins"/>
              </a:defRPr>
            </a:lvl9pPr>
          </a:lstStyle>
          <a:p>
            <a:pPr lvl="0" algn="ctr" defTabSz="1155700">
              <a:lnSpc>
                <a:spcPct val="90000"/>
              </a:lnSpc>
              <a:spcBef>
                <a:spcPct val="0"/>
              </a:spcBef>
              <a:spcAft>
                <a:spcPct val="35000"/>
              </a:spcAft>
            </a:pPr>
            <a:r>
              <a:rPr lang="en-US" sz="2600">
                <a:solidFill>
                  <a:schemeClr val="bg2"/>
                </a:solidFill>
              </a:rPr>
              <a:t>Time Constraints</a:t>
            </a:r>
            <a:endParaRPr lang="en-US" sz="2600" dirty="0">
              <a:solidFill>
                <a:schemeClr val="bg2"/>
              </a:solidFill>
            </a:endParaRPr>
          </a:p>
        </p:txBody>
      </p:sp>
      <p:sp>
        <p:nvSpPr>
          <p:cNvPr id="3" name="Freeform: Shape 2">
            <a:extLst>
              <a:ext uri="{FF2B5EF4-FFF2-40B4-BE49-F238E27FC236}">
                <a16:creationId xmlns:a16="http://schemas.microsoft.com/office/drawing/2014/main" id="{01799323-2DBA-E2F9-7696-372922D5FD5A}"/>
              </a:ext>
            </a:extLst>
          </p:cNvPr>
          <p:cNvSpPr/>
          <p:nvPr/>
        </p:nvSpPr>
        <p:spPr>
          <a:xfrm>
            <a:off x="3230873" y="1655350"/>
            <a:ext cx="2728693" cy="1637215"/>
          </a:xfrm>
          <a:custGeom>
            <a:avLst/>
            <a:gdLst>
              <a:gd name="csX0" fmla="*/ 0 w 2728693"/>
              <a:gd name="csY0" fmla="*/ 0 h 1637215"/>
              <a:gd name="csX1" fmla="*/ 2728693 w 2728693"/>
              <a:gd name="csY1" fmla="*/ 0 h 1637215"/>
              <a:gd name="csX2" fmla="*/ 2728693 w 2728693"/>
              <a:gd name="csY2" fmla="*/ 1637215 h 1637215"/>
              <a:gd name="csX3" fmla="*/ 0 w 2728693"/>
              <a:gd name="csY3" fmla="*/ 1637215 h 1637215"/>
              <a:gd name="csX4" fmla="*/ 0 w 2728693"/>
              <a:gd name="csY4" fmla="*/ 0 h 1637215"/>
            </a:gdLst>
            <a:ahLst/>
            <a:cxnLst>
              <a:cxn ang="0">
                <a:pos x="csX0" y="csY0"/>
              </a:cxn>
              <a:cxn ang="0">
                <a:pos x="csX1" y="csY1"/>
              </a:cxn>
              <a:cxn ang="0">
                <a:pos x="csX2" y="csY2"/>
              </a:cxn>
              <a:cxn ang="0">
                <a:pos x="csX3" y="csY3"/>
              </a:cxn>
              <a:cxn ang="0">
                <a:pos x="csX4" y="csY4"/>
              </a:cxn>
            </a:cxnLst>
            <a:rect l="l" t="t" r="r" b="b"/>
            <a:pathLst>
              <a:path w="2728693" h="1637215">
                <a:moveTo>
                  <a:pt x="0" y="0"/>
                </a:moveTo>
                <a:lnTo>
                  <a:pt x="2728693" y="0"/>
                </a:lnTo>
                <a:lnTo>
                  <a:pt x="2728693" y="1637215"/>
                </a:lnTo>
                <a:lnTo>
                  <a:pt x="0" y="1637215"/>
                </a:lnTo>
                <a:lnTo>
                  <a:pt x="0" y="0"/>
                </a:lnTo>
                <a:close/>
              </a:path>
            </a:pathLst>
          </a:custGeom>
          <a:solidFill>
            <a:srgbClr val="E04507">
              <a:shade val="80000"/>
              <a:hueOff val="-93007"/>
              <a:satOff val="-3988"/>
              <a:lumOff val="4891"/>
              <a:alphaOff val="0"/>
            </a:srgbClr>
          </a:solidFill>
          <a:ln w="3175" cap="flat" cmpd="sng" algn="ctr">
            <a:solidFill>
              <a:srgbClr val="FFFFFF">
                <a:hueOff val="0"/>
                <a:satOff val="0"/>
                <a:lumOff val="0"/>
                <a:alphaOff val="0"/>
              </a:srgbClr>
            </a:solidFill>
            <a:prstDash val="solid"/>
          </a:ln>
          <a:effectLst/>
        </p:spPr>
        <p:style>
          <a:lnRef idx="2">
            <a:schemeClr val="lt1">
              <a:hueOff val="0"/>
              <a:satOff val="0"/>
              <a:lumOff val="0"/>
              <a:alphaOff val="0"/>
            </a:schemeClr>
          </a:lnRef>
          <a:fillRef idx="1">
            <a:schemeClr val="accent1">
              <a:shade val="80000"/>
              <a:hueOff val="-93007"/>
              <a:satOff val="-3988"/>
              <a:lumOff val="4891"/>
              <a:alphaOff val="0"/>
            </a:schemeClr>
          </a:fillRef>
          <a:effectRef idx="0">
            <a:schemeClr val="accent1">
              <a:shade val="80000"/>
              <a:hueOff val="-93007"/>
              <a:satOff val="-3988"/>
              <a:lumOff val="4891"/>
              <a:alphaOff val="0"/>
            </a:schemeClr>
          </a:effectRef>
          <a:fontRef idx="minor">
            <a:schemeClr val="lt1"/>
          </a:fontRef>
        </p:style>
        <p:txBody>
          <a:bodyPr spcFirstLastPara="0" vert="horz" wrap="square" lIns="99060" tIns="99060" rIns="99060" bIns="99060" numCol="1" spcCol="1270" anchor="ctr" anchorCtr="0">
            <a:noAutofit/>
          </a:bodyPr>
          <a:lstStyle>
            <a:defPPr>
              <a:defRPr lang="en-US"/>
            </a:defPPr>
            <a:lvl1pPr marL="0" algn="l" defTabSz="914400" rtl="0" eaLnBrk="1" latinLnBrk="0" hangingPunct="1">
              <a:defRPr sz="1800" kern="1200">
                <a:solidFill>
                  <a:srgbClr val="FFFFFF"/>
                </a:solidFill>
                <a:latin typeface="Poppins"/>
              </a:defRPr>
            </a:lvl1pPr>
            <a:lvl2pPr marL="457200" algn="l" defTabSz="914400" rtl="0" eaLnBrk="1" latinLnBrk="0" hangingPunct="1">
              <a:defRPr sz="1800" kern="1200">
                <a:solidFill>
                  <a:srgbClr val="FFFFFF"/>
                </a:solidFill>
                <a:latin typeface="Poppins"/>
              </a:defRPr>
            </a:lvl2pPr>
            <a:lvl3pPr marL="914400" algn="l" defTabSz="914400" rtl="0" eaLnBrk="1" latinLnBrk="0" hangingPunct="1">
              <a:defRPr sz="1800" kern="1200">
                <a:solidFill>
                  <a:srgbClr val="FFFFFF"/>
                </a:solidFill>
                <a:latin typeface="Poppins"/>
              </a:defRPr>
            </a:lvl3pPr>
            <a:lvl4pPr marL="1371600" algn="l" defTabSz="914400" rtl="0" eaLnBrk="1" latinLnBrk="0" hangingPunct="1">
              <a:defRPr sz="1800" kern="1200">
                <a:solidFill>
                  <a:srgbClr val="FFFFFF"/>
                </a:solidFill>
                <a:latin typeface="Poppins"/>
              </a:defRPr>
            </a:lvl4pPr>
            <a:lvl5pPr marL="1828800" algn="l" defTabSz="914400" rtl="0" eaLnBrk="1" latinLnBrk="0" hangingPunct="1">
              <a:defRPr sz="1800" kern="1200">
                <a:solidFill>
                  <a:srgbClr val="FFFFFF"/>
                </a:solidFill>
                <a:latin typeface="Poppins"/>
              </a:defRPr>
            </a:lvl5pPr>
            <a:lvl6pPr marL="2286000" algn="l" defTabSz="914400" rtl="0" eaLnBrk="1" latinLnBrk="0" hangingPunct="1">
              <a:defRPr sz="1800" kern="1200">
                <a:solidFill>
                  <a:srgbClr val="FFFFFF"/>
                </a:solidFill>
                <a:latin typeface="Poppins"/>
              </a:defRPr>
            </a:lvl6pPr>
            <a:lvl7pPr marL="2743200" algn="l" defTabSz="914400" rtl="0" eaLnBrk="1" latinLnBrk="0" hangingPunct="1">
              <a:defRPr sz="1800" kern="1200">
                <a:solidFill>
                  <a:srgbClr val="FFFFFF"/>
                </a:solidFill>
                <a:latin typeface="Poppins"/>
              </a:defRPr>
            </a:lvl7pPr>
            <a:lvl8pPr marL="3200400" algn="l" defTabSz="914400" rtl="0" eaLnBrk="1" latinLnBrk="0" hangingPunct="1">
              <a:defRPr sz="1800" kern="1200">
                <a:solidFill>
                  <a:srgbClr val="FFFFFF"/>
                </a:solidFill>
                <a:latin typeface="Poppins"/>
              </a:defRPr>
            </a:lvl8pPr>
            <a:lvl9pPr marL="3657600" algn="l" defTabSz="914400" rtl="0" eaLnBrk="1" latinLnBrk="0" hangingPunct="1">
              <a:defRPr sz="1800" kern="1200">
                <a:solidFill>
                  <a:srgbClr val="FFFFFF"/>
                </a:solidFill>
                <a:latin typeface="Poppins"/>
              </a:defRPr>
            </a:lvl9pPr>
          </a:lstStyle>
          <a:p>
            <a:pPr lvl="0" algn="ctr" defTabSz="1155700">
              <a:lnSpc>
                <a:spcPct val="90000"/>
              </a:lnSpc>
              <a:spcBef>
                <a:spcPct val="0"/>
              </a:spcBef>
              <a:spcAft>
                <a:spcPct val="35000"/>
              </a:spcAft>
            </a:pPr>
            <a:r>
              <a:rPr lang="en-US" sz="2800">
                <a:solidFill>
                  <a:schemeClr val="bg2"/>
                </a:solidFill>
              </a:rPr>
              <a:t>Low Health Literacy</a:t>
            </a:r>
            <a:endParaRPr lang="en-US" sz="2800" dirty="0">
              <a:solidFill>
                <a:schemeClr val="bg2"/>
              </a:solidFill>
            </a:endParaRPr>
          </a:p>
        </p:txBody>
      </p:sp>
      <p:sp>
        <p:nvSpPr>
          <p:cNvPr id="4" name="Freeform: Shape 3">
            <a:extLst>
              <a:ext uri="{FF2B5EF4-FFF2-40B4-BE49-F238E27FC236}">
                <a16:creationId xmlns:a16="http://schemas.microsoft.com/office/drawing/2014/main" id="{ED2F5755-18DD-04D9-3D00-0252B44BE2D8}"/>
              </a:ext>
            </a:extLst>
          </p:cNvPr>
          <p:cNvSpPr/>
          <p:nvPr/>
        </p:nvSpPr>
        <p:spPr>
          <a:xfrm>
            <a:off x="6232435" y="1655350"/>
            <a:ext cx="2728693" cy="1637215"/>
          </a:xfrm>
          <a:custGeom>
            <a:avLst/>
            <a:gdLst>
              <a:gd name="csX0" fmla="*/ 0 w 2728693"/>
              <a:gd name="csY0" fmla="*/ 0 h 1637215"/>
              <a:gd name="csX1" fmla="*/ 2728693 w 2728693"/>
              <a:gd name="csY1" fmla="*/ 0 h 1637215"/>
              <a:gd name="csX2" fmla="*/ 2728693 w 2728693"/>
              <a:gd name="csY2" fmla="*/ 1637215 h 1637215"/>
              <a:gd name="csX3" fmla="*/ 0 w 2728693"/>
              <a:gd name="csY3" fmla="*/ 1637215 h 1637215"/>
              <a:gd name="csX4" fmla="*/ 0 w 2728693"/>
              <a:gd name="csY4" fmla="*/ 0 h 1637215"/>
            </a:gdLst>
            <a:ahLst/>
            <a:cxnLst>
              <a:cxn ang="0">
                <a:pos x="csX0" y="csY0"/>
              </a:cxn>
              <a:cxn ang="0">
                <a:pos x="csX1" y="csY1"/>
              </a:cxn>
              <a:cxn ang="0">
                <a:pos x="csX2" y="csY2"/>
              </a:cxn>
              <a:cxn ang="0">
                <a:pos x="csX3" y="csY3"/>
              </a:cxn>
              <a:cxn ang="0">
                <a:pos x="csX4" y="csY4"/>
              </a:cxn>
            </a:cxnLst>
            <a:rect l="l" t="t" r="r" b="b"/>
            <a:pathLst>
              <a:path w="2728693" h="1637215">
                <a:moveTo>
                  <a:pt x="0" y="0"/>
                </a:moveTo>
                <a:lnTo>
                  <a:pt x="2728693" y="0"/>
                </a:lnTo>
                <a:lnTo>
                  <a:pt x="2728693" y="1637215"/>
                </a:lnTo>
                <a:lnTo>
                  <a:pt x="0" y="1637215"/>
                </a:lnTo>
                <a:lnTo>
                  <a:pt x="0" y="0"/>
                </a:lnTo>
                <a:close/>
              </a:path>
            </a:pathLst>
          </a:custGeom>
          <a:solidFill>
            <a:srgbClr val="F05E30"/>
          </a:solidFill>
          <a:ln w="3175" cap="flat" cmpd="sng" algn="ctr">
            <a:solidFill>
              <a:srgbClr val="FFFFFF">
                <a:hueOff val="0"/>
                <a:satOff val="0"/>
                <a:lumOff val="0"/>
                <a:alphaOff val="0"/>
              </a:srgbClr>
            </a:solidFill>
            <a:prstDash val="solid"/>
          </a:ln>
          <a:effectLst/>
        </p:spPr>
        <p:style>
          <a:lnRef idx="2">
            <a:schemeClr val="lt1">
              <a:hueOff val="0"/>
              <a:satOff val="0"/>
              <a:lumOff val="0"/>
              <a:alphaOff val="0"/>
            </a:schemeClr>
          </a:lnRef>
          <a:fillRef idx="1">
            <a:schemeClr val="accent1">
              <a:shade val="80000"/>
              <a:hueOff val="-186015"/>
              <a:satOff val="-7977"/>
              <a:lumOff val="9783"/>
              <a:alphaOff val="0"/>
            </a:schemeClr>
          </a:fillRef>
          <a:effectRef idx="0">
            <a:schemeClr val="accent1">
              <a:shade val="80000"/>
              <a:hueOff val="-186015"/>
              <a:satOff val="-7977"/>
              <a:lumOff val="9783"/>
              <a:alphaOff val="0"/>
            </a:schemeClr>
          </a:effectRef>
          <a:fontRef idx="minor">
            <a:schemeClr val="lt1"/>
          </a:fontRef>
        </p:style>
        <p:txBody>
          <a:bodyPr spcFirstLastPara="0" vert="horz" wrap="square" lIns="99060" tIns="99060" rIns="99060" bIns="99060" numCol="1" spcCol="1270" anchor="ctr" anchorCtr="0">
            <a:noAutofit/>
          </a:bodyPr>
          <a:lstStyle>
            <a:defPPr>
              <a:defRPr lang="en-US"/>
            </a:defPPr>
            <a:lvl1pPr marL="0" algn="l" defTabSz="914400" rtl="0" eaLnBrk="1" latinLnBrk="0" hangingPunct="1">
              <a:defRPr sz="1800" kern="1200">
                <a:solidFill>
                  <a:srgbClr val="FFFFFF"/>
                </a:solidFill>
                <a:latin typeface="Poppins"/>
              </a:defRPr>
            </a:lvl1pPr>
            <a:lvl2pPr marL="457200" algn="l" defTabSz="914400" rtl="0" eaLnBrk="1" latinLnBrk="0" hangingPunct="1">
              <a:defRPr sz="1800" kern="1200">
                <a:solidFill>
                  <a:srgbClr val="FFFFFF"/>
                </a:solidFill>
                <a:latin typeface="Poppins"/>
              </a:defRPr>
            </a:lvl2pPr>
            <a:lvl3pPr marL="914400" algn="l" defTabSz="914400" rtl="0" eaLnBrk="1" latinLnBrk="0" hangingPunct="1">
              <a:defRPr sz="1800" kern="1200">
                <a:solidFill>
                  <a:srgbClr val="FFFFFF"/>
                </a:solidFill>
                <a:latin typeface="Poppins"/>
              </a:defRPr>
            </a:lvl3pPr>
            <a:lvl4pPr marL="1371600" algn="l" defTabSz="914400" rtl="0" eaLnBrk="1" latinLnBrk="0" hangingPunct="1">
              <a:defRPr sz="1800" kern="1200">
                <a:solidFill>
                  <a:srgbClr val="FFFFFF"/>
                </a:solidFill>
                <a:latin typeface="Poppins"/>
              </a:defRPr>
            </a:lvl4pPr>
            <a:lvl5pPr marL="1828800" algn="l" defTabSz="914400" rtl="0" eaLnBrk="1" latinLnBrk="0" hangingPunct="1">
              <a:defRPr sz="1800" kern="1200">
                <a:solidFill>
                  <a:srgbClr val="FFFFFF"/>
                </a:solidFill>
                <a:latin typeface="Poppins"/>
              </a:defRPr>
            </a:lvl5pPr>
            <a:lvl6pPr marL="2286000" algn="l" defTabSz="914400" rtl="0" eaLnBrk="1" latinLnBrk="0" hangingPunct="1">
              <a:defRPr sz="1800" kern="1200">
                <a:solidFill>
                  <a:srgbClr val="FFFFFF"/>
                </a:solidFill>
                <a:latin typeface="Poppins"/>
              </a:defRPr>
            </a:lvl6pPr>
            <a:lvl7pPr marL="2743200" algn="l" defTabSz="914400" rtl="0" eaLnBrk="1" latinLnBrk="0" hangingPunct="1">
              <a:defRPr sz="1800" kern="1200">
                <a:solidFill>
                  <a:srgbClr val="FFFFFF"/>
                </a:solidFill>
                <a:latin typeface="Poppins"/>
              </a:defRPr>
            </a:lvl7pPr>
            <a:lvl8pPr marL="3200400" algn="l" defTabSz="914400" rtl="0" eaLnBrk="1" latinLnBrk="0" hangingPunct="1">
              <a:defRPr sz="1800" kern="1200">
                <a:solidFill>
                  <a:srgbClr val="FFFFFF"/>
                </a:solidFill>
                <a:latin typeface="Poppins"/>
              </a:defRPr>
            </a:lvl8pPr>
            <a:lvl9pPr marL="3657600" algn="l" defTabSz="914400" rtl="0" eaLnBrk="1" latinLnBrk="0" hangingPunct="1">
              <a:defRPr sz="1800" kern="1200">
                <a:solidFill>
                  <a:srgbClr val="FFFFFF"/>
                </a:solidFill>
                <a:latin typeface="Poppins"/>
              </a:defRPr>
            </a:lvl9pPr>
          </a:lstStyle>
          <a:p>
            <a:pPr marL="0" lvl="0" indent="0" algn="ctr" defTabSz="1155700">
              <a:lnSpc>
                <a:spcPct val="90000"/>
              </a:lnSpc>
              <a:spcBef>
                <a:spcPct val="0"/>
              </a:spcBef>
              <a:spcAft>
                <a:spcPct val="35000"/>
              </a:spcAft>
              <a:buNone/>
            </a:pPr>
            <a:r>
              <a:rPr lang="en-US" sz="2600" kern="1200" dirty="0">
                <a:solidFill>
                  <a:schemeClr val="bg2"/>
                </a:solidFill>
              </a:rPr>
              <a:t>Misaligned Priorities</a:t>
            </a:r>
          </a:p>
        </p:txBody>
      </p:sp>
      <p:sp>
        <p:nvSpPr>
          <p:cNvPr id="6" name="Freeform: Shape 5">
            <a:extLst>
              <a:ext uri="{FF2B5EF4-FFF2-40B4-BE49-F238E27FC236}">
                <a16:creationId xmlns:a16="http://schemas.microsoft.com/office/drawing/2014/main" id="{0B4527BF-02C2-2B52-79B8-F4F61E1387FD}"/>
              </a:ext>
            </a:extLst>
          </p:cNvPr>
          <p:cNvSpPr/>
          <p:nvPr/>
        </p:nvSpPr>
        <p:spPr>
          <a:xfrm>
            <a:off x="229310" y="3565435"/>
            <a:ext cx="2728693" cy="1637215"/>
          </a:xfrm>
          <a:custGeom>
            <a:avLst/>
            <a:gdLst>
              <a:gd name="csX0" fmla="*/ 0 w 2728693"/>
              <a:gd name="csY0" fmla="*/ 0 h 1637215"/>
              <a:gd name="csX1" fmla="*/ 2728693 w 2728693"/>
              <a:gd name="csY1" fmla="*/ 0 h 1637215"/>
              <a:gd name="csX2" fmla="*/ 2728693 w 2728693"/>
              <a:gd name="csY2" fmla="*/ 1637215 h 1637215"/>
              <a:gd name="csX3" fmla="*/ 0 w 2728693"/>
              <a:gd name="csY3" fmla="*/ 1637215 h 1637215"/>
              <a:gd name="csX4" fmla="*/ 0 w 2728693"/>
              <a:gd name="csY4" fmla="*/ 0 h 1637215"/>
            </a:gdLst>
            <a:ahLst/>
            <a:cxnLst>
              <a:cxn ang="0">
                <a:pos x="csX0" y="csY0"/>
              </a:cxn>
              <a:cxn ang="0">
                <a:pos x="csX1" y="csY1"/>
              </a:cxn>
              <a:cxn ang="0">
                <a:pos x="csX2" y="csY2"/>
              </a:cxn>
              <a:cxn ang="0">
                <a:pos x="csX3" y="csY3"/>
              </a:cxn>
              <a:cxn ang="0">
                <a:pos x="csX4" y="csY4"/>
              </a:cxn>
            </a:cxnLst>
            <a:rect l="l" t="t" r="r" b="b"/>
            <a:pathLst>
              <a:path w="2728693" h="1637215">
                <a:moveTo>
                  <a:pt x="0" y="0"/>
                </a:moveTo>
                <a:lnTo>
                  <a:pt x="2728693" y="0"/>
                </a:lnTo>
                <a:lnTo>
                  <a:pt x="2728693" y="1637215"/>
                </a:lnTo>
                <a:lnTo>
                  <a:pt x="0" y="1637215"/>
                </a:lnTo>
                <a:lnTo>
                  <a:pt x="0" y="0"/>
                </a:lnTo>
                <a:close/>
              </a:path>
            </a:pathLst>
          </a:custGeom>
          <a:solidFill>
            <a:srgbClr val="E04507">
              <a:shade val="80000"/>
              <a:hueOff val="-372030"/>
              <a:satOff val="-15954"/>
              <a:lumOff val="19565"/>
              <a:alphaOff val="0"/>
            </a:srgbClr>
          </a:solidFill>
          <a:ln w="3175" cap="flat" cmpd="sng" algn="ctr">
            <a:solidFill>
              <a:srgbClr val="FFFFFF">
                <a:hueOff val="0"/>
                <a:satOff val="0"/>
                <a:lumOff val="0"/>
                <a:alphaOff val="0"/>
              </a:srgbClr>
            </a:solidFill>
            <a:prstDash val="solid"/>
          </a:ln>
          <a:effectLst/>
        </p:spPr>
        <p:style>
          <a:lnRef idx="2">
            <a:schemeClr val="lt1">
              <a:hueOff val="0"/>
              <a:satOff val="0"/>
              <a:lumOff val="0"/>
              <a:alphaOff val="0"/>
            </a:schemeClr>
          </a:lnRef>
          <a:fillRef idx="1">
            <a:schemeClr val="accent1">
              <a:shade val="80000"/>
              <a:hueOff val="-372030"/>
              <a:satOff val="-15954"/>
              <a:lumOff val="19565"/>
              <a:alphaOff val="0"/>
            </a:schemeClr>
          </a:fillRef>
          <a:effectRef idx="0">
            <a:schemeClr val="accent1">
              <a:shade val="80000"/>
              <a:hueOff val="-372030"/>
              <a:satOff val="-15954"/>
              <a:lumOff val="19565"/>
              <a:alphaOff val="0"/>
            </a:schemeClr>
          </a:effectRef>
          <a:fontRef idx="minor">
            <a:schemeClr val="lt1"/>
          </a:fontRef>
        </p:style>
        <p:txBody>
          <a:bodyPr spcFirstLastPara="0" vert="horz" wrap="square" lIns="99060" tIns="99060" rIns="99060" bIns="99060" numCol="1" spcCol="1270" anchor="ctr" anchorCtr="0">
            <a:noAutofit/>
          </a:bodyPr>
          <a:lstStyle>
            <a:defPPr>
              <a:defRPr lang="en-US"/>
            </a:defPPr>
            <a:lvl1pPr marL="0" algn="l" defTabSz="914400" rtl="0" eaLnBrk="1" latinLnBrk="0" hangingPunct="1">
              <a:defRPr sz="1800" kern="1200">
                <a:solidFill>
                  <a:srgbClr val="FFFFFF"/>
                </a:solidFill>
                <a:latin typeface="Poppins"/>
              </a:defRPr>
            </a:lvl1pPr>
            <a:lvl2pPr marL="457200" algn="l" defTabSz="914400" rtl="0" eaLnBrk="1" latinLnBrk="0" hangingPunct="1">
              <a:defRPr sz="1800" kern="1200">
                <a:solidFill>
                  <a:srgbClr val="FFFFFF"/>
                </a:solidFill>
                <a:latin typeface="Poppins"/>
              </a:defRPr>
            </a:lvl2pPr>
            <a:lvl3pPr marL="914400" algn="l" defTabSz="914400" rtl="0" eaLnBrk="1" latinLnBrk="0" hangingPunct="1">
              <a:defRPr sz="1800" kern="1200">
                <a:solidFill>
                  <a:srgbClr val="FFFFFF"/>
                </a:solidFill>
                <a:latin typeface="Poppins"/>
              </a:defRPr>
            </a:lvl3pPr>
            <a:lvl4pPr marL="1371600" algn="l" defTabSz="914400" rtl="0" eaLnBrk="1" latinLnBrk="0" hangingPunct="1">
              <a:defRPr sz="1800" kern="1200">
                <a:solidFill>
                  <a:srgbClr val="FFFFFF"/>
                </a:solidFill>
                <a:latin typeface="Poppins"/>
              </a:defRPr>
            </a:lvl4pPr>
            <a:lvl5pPr marL="1828800" algn="l" defTabSz="914400" rtl="0" eaLnBrk="1" latinLnBrk="0" hangingPunct="1">
              <a:defRPr sz="1800" kern="1200">
                <a:solidFill>
                  <a:srgbClr val="FFFFFF"/>
                </a:solidFill>
                <a:latin typeface="Poppins"/>
              </a:defRPr>
            </a:lvl5pPr>
            <a:lvl6pPr marL="2286000" algn="l" defTabSz="914400" rtl="0" eaLnBrk="1" latinLnBrk="0" hangingPunct="1">
              <a:defRPr sz="1800" kern="1200">
                <a:solidFill>
                  <a:srgbClr val="FFFFFF"/>
                </a:solidFill>
                <a:latin typeface="Poppins"/>
              </a:defRPr>
            </a:lvl6pPr>
            <a:lvl7pPr marL="2743200" algn="l" defTabSz="914400" rtl="0" eaLnBrk="1" latinLnBrk="0" hangingPunct="1">
              <a:defRPr sz="1800" kern="1200">
                <a:solidFill>
                  <a:srgbClr val="FFFFFF"/>
                </a:solidFill>
                <a:latin typeface="Poppins"/>
              </a:defRPr>
            </a:lvl7pPr>
            <a:lvl8pPr marL="3200400" algn="l" defTabSz="914400" rtl="0" eaLnBrk="1" latinLnBrk="0" hangingPunct="1">
              <a:defRPr sz="1800" kern="1200">
                <a:solidFill>
                  <a:srgbClr val="FFFFFF"/>
                </a:solidFill>
                <a:latin typeface="Poppins"/>
              </a:defRPr>
            </a:lvl8pPr>
            <a:lvl9pPr marL="3657600" algn="l" defTabSz="914400" rtl="0" eaLnBrk="1" latinLnBrk="0" hangingPunct="1">
              <a:defRPr sz="1800" kern="1200">
                <a:solidFill>
                  <a:srgbClr val="FFFFFF"/>
                </a:solidFill>
                <a:latin typeface="Poppins"/>
              </a:defRPr>
            </a:lvl9pPr>
          </a:lstStyle>
          <a:p>
            <a:pPr marL="0" lvl="0" indent="0" algn="ctr" defTabSz="1155700">
              <a:lnSpc>
                <a:spcPct val="90000"/>
              </a:lnSpc>
              <a:spcBef>
                <a:spcPct val="0"/>
              </a:spcBef>
              <a:spcAft>
                <a:spcPct val="35000"/>
              </a:spcAft>
              <a:buNone/>
            </a:pPr>
            <a:r>
              <a:rPr lang="en-US" sz="2600" kern="1200" dirty="0">
                <a:solidFill>
                  <a:schemeClr val="bg2"/>
                </a:solidFill>
              </a:rPr>
              <a:t>Cultural Norms</a:t>
            </a:r>
          </a:p>
        </p:txBody>
      </p:sp>
      <p:sp>
        <p:nvSpPr>
          <p:cNvPr id="7" name="Freeform: Shape 6">
            <a:extLst>
              <a:ext uri="{FF2B5EF4-FFF2-40B4-BE49-F238E27FC236}">
                <a16:creationId xmlns:a16="http://schemas.microsoft.com/office/drawing/2014/main" id="{602A2999-F9C6-C432-500F-0EC5518321FE}"/>
              </a:ext>
            </a:extLst>
          </p:cNvPr>
          <p:cNvSpPr/>
          <p:nvPr/>
        </p:nvSpPr>
        <p:spPr>
          <a:xfrm>
            <a:off x="3230873" y="3565435"/>
            <a:ext cx="2728693" cy="1637215"/>
          </a:xfrm>
          <a:custGeom>
            <a:avLst/>
            <a:gdLst>
              <a:gd name="csX0" fmla="*/ 0 w 2728693"/>
              <a:gd name="csY0" fmla="*/ 0 h 1637215"/>
              <a:gd name="csX1" fmla="*/ 2728693 w 2728693"/>
              <a:gd name="csY1" fmla="*/ 0 h 1637215"/>
              <a:gd name="csX2" fmla="*/ 2728693 w 2728693"/>
              <a:gd name="csY2" fmla="*/ 1637215 h 1637215"/>
              <a:gd name="csX3" fmla="*/ 0 w 2728693"/>
              <a:gd name="csY3" fmla="*/ 1637215 h 1637215"/>
              <a:gd name="csX4" fmla="*/ 0 w 2728693"/>
              <a:gd name="csY4" fmla="*/ 0 h 1637215"/>
            </a:gdLst>
            <a:ahLst/>
            <a:cxnLst>
              <a:cxn ang="0">
                <a:pos x="csX0" y="csY0"/>
              </a:cxn>
              <a:cxn ang="0">
                <a:pos x="csX1" y="csY1"/>
              </a:cxn>
              <a:cxn ang="0">
                <a:pos x="csX2" y="csY2"/>
              </a:cxn>
              <a:cxn ang="0">
                <a:pos x="csX3" y="csY3"/>
              </a:cxn>
              <a:cxn ang="0">
                <a:pos x="csX4" y="csY4"/>
              </a:cxn>
            </a:cxnLst>
            <a:rect l="l" t="t" r="r" b="b"/>
            <a:pathLst>
              <a:path w="2728693" h="1637215">
                <a:moveTo>
                  <a:pt x="0" y="0"/>
                </a:moveTo>
                <a:lnTo>
                  <a:pt x="2728693" y="0"/>
                </a:lnTo>
                <a:lnTo>
                  <a:pt x="2728693" y="1637215"/>
                </a:lnTo>
                <a:lnTo>
                  <a:pt x="0" y="1637215"/>
                </a:lnTo>
                <a:lnTo>
                  <a:pt x="0" y="0"/>
                </a:lnTo>
                <a:close/>
              </a:path>
            </a:pathLst>
          </a:custGeom>
          <a:solidFill>
            <a:srgbClr val="E04507">
              <a:shade val="80000"/>
              <a:hueOff val="-465037"/>
              <a:satOff val="-19942"/>
              <a:lumOff val="24456"/>
              <a:alphaOff val="0"/>
            </a:srgbClr>
          </a:solidFill>
          <a:ln w="3175" cap="flat" cmpd="sng" algn="ctr">
            <a:solidFill>
              <a:srgbClr val="FFFFFF">
                <a:hueOff val="0"/>
                <a:satOff val="0"/>
                <a:lumOff val="0"/>
                <a:alphaOff val="0"/>
              </a:srgbClr>
            </a:solidFill>
            <a:prstDash val="solid"/>
          </a:ln>
          <a:effectLst/>
        </p:spPr>
        <p:style>
          <a:lnRef idx="2">
            <a:schemeClr val="lt1">
              <a:hueOff val="0"/>
              <a:satOff val="0"/>
              <a:lumOff val="0"/>
              <a:alphaOff val="0"/>
            </a:schemeClr>
          </a:lnRef>
          <a:fillRef idx="1">
            <a:schemeClr val="accent1">
              <a:shade val="80000"/>
              <a:hueOff val="-465037"/>
              <a:satOff val="-19942"/>
              <a:lumOff val="24456"/>
              <a:alphaOff val="0"/>
            </a:schemeClr>
          </a:fillRef>
          <a:effectRef idx="0">
            <a:schemeClr val="accent1">
              <a:shade val="80000"/>
              <a:hueOff val="-465037"/>
              <a:satOff val="-19942"/>
              <a:lumOff val="24456"/>
              <a:alphaOff val="0"/>
            </a:schemeClr>
          </a:effectRef>
          <a:fontRef idx="minor">
            <a:schemeClr val="lt1"/>
          </a:fontRef>
        </p:style>
        <p:txBody>
          <a:bodyPr spcFirstLastPara="0" vert="horz" wrap="square" lIns="99060" tIns="99060" rIns="99060" bIns="99060" numCol="1" spcCol="1270" anchor="ctr" anchorCtr="0">
            <a:noAutofit/>
          </a:bodyPr>
          <a:lstStyle>
            <a:defPPr>
              <a:defRPr lang="en-US"/>
            </a:defPPr>
            <a:lvl1pPr marL="0" algn="l" defTabSz="914400" rtl="0" eaLnBrk="1" latinLnBrk="0" hangingPunct="1">
              <a:defRPr sz="1800" kern="1200">
                <a:solidFill>
                  <a:srgbClr val="FFFFFF"/>
                </a:solidFill>
                <a:latin typeface="Poppins"/>
              </a:defRPr>
            </a:lvl1pPr>
            <a:lvl2pPr marL="457200" algn="l" defTabSz="914400" rtl="0" eaLnBrk="1" latinLnBrk="0" hangingPunct="1">
              <a:defRPr sz="1800" kern="1200">
                <a:solidFill>
                  <a:srgbClr val="FFFFFF"/>
                </a:solidFill>
                <a:latin typeface="Poppins"/>
              </a:defRPr>
            </a:lvl2pPr>
            <a:lvl3pPr marL="914400" algn="l" defTabSz="914400" rtl="0" eaLnBrk="1" latinLnBrk="0" hangingPunct="1">
              <a:defRPr sz="1800" kern="1200">
                <a:solidFill>
                  <a:srgbClr val="FFFFFF"/>
                </a:solidFill>
                <a:latin typeface="Poppins"/>
              </a:defRPr>
            </a:lvl3pPr>
            <a:lvl4pPr marL="1371600" algn="l" defTabSz="914400" rtl="0" eaLnBrk="1" latinLnBrk="0" hangingPunct="1">
              <a:defRPr sz="1800" kern="1200">
                <a:solidFill>
                  <a:srgbClr val="FFFFFF"/>
                </a:solidFill>
                <a:latin typeface="Poppins"/>
              </a:defRPr>
            </a:lvl4pPr>
            <a:lvl5pPr marL="1828800" algn="l" defTabSz="914400" rtl="0" eaLnBrk="1" latinLnBrk="0" hangingPunct="1">
              <a:defRPr sz="1800" kern="1200">
                <a:solidFill>
                  <a:srgbClr val="FFFFFF"/>
                </a:solidFill>
                <a:latin typeface="Poppins"/>
              </a:defRPr>
            </a:lvl5pPr>
            <a:lvl6pPr marL="2286000" algn="l" defTabSz="914400" rtl="0" eaLnBrk="1" latinLnBrk="0" hangingPunct="1">
              <a:defRPr sz="1800" kern="1200">
                <a:solidFill>
                  <a:srgbClr val="FFFFFF"/>
                </a:solidFill>
                <a:latin typeface="Poppins"/>
              </a:defRPr>
            </a:lvl6pPr>
            <a:lvl7pPr marL="2743200" algn="l" defTabSz="914400" rtl="0" eaLnBrk="1" latinLnBrk="0" hangingPunct="1">
              <a:defRPr sz="1800" kern="1200">
                <a:solidFill>
                  <a:srgbClr val="FFFFFF"/>
                </a:solidFill>
                <a:latin typeface="Poppins"/>
              </a:defRPr>
            </a:lvl7pPr>
            <a:lvl8pPr marL="3200400" algn="l" defTabSz="914400" rtl="0" eaLnBrk="1" latinLnBrk="0" hangingPunct="1">
              <a:defRPr sz="1800" kern="1200">
                <a:solidFill>
                  <a:srgbClr val="FFFFFF"/>
                </a:solidFill>
                <a:latin typeface="Poppins"/>
              </a:defRPr>
            </a:lvl8pPr>
            <a:lvl9pPr marL="3657600" algn="l" defTabSz="914400" rtl="0" eaLnBrk="1" latinLnBrk="0" hangingPunct="1">
              <a:defRPr sz="1800" kern="1200">
                <a:solidFill>
                  <a:srgbClr val="FFFFFF"/>
                </a:solidFill>
                <a:latin typeface="Poppins"/>
              </a:defRPr>
            </a:lvl9pPr>
          </a:lstStyle>
          <a:p>
            <a:pPr marL="0" lvl="0" indent="0" algn="ctr" defTabSz="1155700">
              <a:lnSpc>
                <a:spcPct val="90000"/>
              </a:lnSpc>
              <a:spcBef>
                <a:spcPct val="0"/>
              </a:spcBef>
              <a:spcAft>
                <a:spcPct val="35000"/>
              </a:spcAft>
              <a:buNone/>
            </a:pPr>
            <a:r>
              <a:rPr lang="en-US" sz="2600" kern="1200" dirty="0">
                <a:solidFill>
                  <a:schemeClr val="bg2"/>
                </a:solidFill>
              </a:rPr>
              <a:t>Family Dynamics</a:t>
            </a:r>
          </a:p>
        </p:txBody>
      </p:sp>
      <p:sp>
        <p:nvSpPr>
          <p:cNvPr id="8" name="Freeform: Shape 7">
            <a:extLst>
              <a:ext uri="{FF2B5EF4-FFF2-40B4-BE49-F238E27FC236}">
                <a16:creationId xmlns:a16="http://schemas.microsoft.com/office/drawing/2014/main" id="{D526A280-58AE-50B5-76DF-30C056C8F9A9}"/>
              </a:ext>
            </a:extLst>
          </p:cNvPr>
          <p:cNvSpPr/>
          <p:nvPr/>
        </p:nvSpPr>
        <p:spPr>
          <a:xfrm>
            <a:off x="6232435" y="3565435"/>
            <a:ext cx="2728693" cy="1637215"/>
          </a:xfrm>
          <a:custGeom>
            <a:avLst/>
            <a:gdLst>
              <a:gd name="csX0" fmla="*/ 0 w 2728693"/>
              <a:gd name="csY0" fmla="*/ 0 h 1637215"/>
              <a:gd name="csX1" fmla="*/ 2728693 w 2728693"/>
              <a:gd name="csY1" fmla="*/ 0 h 1637215"/>
              <a:gd name="csX2" fmla="*/ 2728693 w 2728693"/>
              <a:gd name="csY2" fmla="*/ 1637215 h 1637215"/>
              <a:gd name="csX3" fmla="*/ 0 w 2728693"/>
              <a:gd name="csY3" fmla="*/ 1637215 h 1637215"/>
              <a:gd name="csX4" fmla="*/ 0 w 2728693"/>
              <a:gd name="csY4" fmla="*/ 0 h 1637215"/>
            </a:gdLst>
            <a:ahLst/>
            <a:cxnLst>
              <a:cxn ang="0">
                <a:pos x="csX0" y="csY0"/>
              </a:cxn>
              <a:cxn ang="0">
                <a:pos x="csX1" y="csY1"/>
              </a:cxn>
              <a:cxn ang="0">
                <a:pos x="csX2" y="csY2"/>
              </a:cxn>
              <a:cxn ang="0">
                <a:pos x="csX3" y="csY3"/>
              </a:cxn>
              <a:cxn ang="0">
                <a:pos x="csX4" y="csY4"/>
              </a:cxn>
            </a:cxnLst>
            <a:rect l="l" t="t" r="r" b="b"/>
            <a:pathLst>
              <a:path w="2728693" h="1637215">
                <a:moveTo>
                  <a:pt x="0" y="0"/>
                </a:moveTo>
                <a:lnTo>
                  <a:pt x="2728693" y="0"/>
                </a:lnTo>
                <a:lnTo>
                  <a:pt x="2728693" y="1637215"/>
                </a:lnTo>
                <a:lnTo>
                  <a:pt x="0" y="1637215"/>
                </a:lnTo>
                <a:lnTo>
                  <a:pt x="0" y="0"/>
                </a:lnTo>
                <a:close/>
              </a:path>
            </a:pathLst>
          </a:custGeom>
          <a:solidFill>
            <a:srgbClr val="E04507">
              <a:shade val="80000"/>
              <a:hueOff val="-558045"/>
              <a:satOff val="-23931"/>
              <a:lumOff val="29348"/>
              <a:alphaOff val="0"/>
            </a:srgbClr>
          </a:solidFill>
          <a:ln w="3175" cap="flat" cmpd="sng" algn="ctr">
            <a:solidFill>
              <a:srgbClr val="FFFFFF">
                <a:hueOff val="0"/>
                <a:satOff val="0"/>
                <a:lumOff val="0"/>
                <a:alphaOff val="0"/>
              </a:srgbClr>
            </a:solidFill>
            <a:prstDash val="solid"/>
          </a:ln>
          <a:effectLst/>
        </p:spPr>
        <p:style>
          <a:lnRef idx="2">
            <a:schemeClr val="lt1">
              <a:hueOff val="0"/>
              <a:satOff val="0"/>
              <a:lumOff val="0"/>
              <a:alphaOff val="0"/>
            </a:schemeClr>
          </a:lnRef>
          <a:fillRef idx="1">
            <a:schemeClr val="accent1">
              <a:shade val="80000"/>
              <a:hueOff val="-558045"/>
              <a:satOff val="-23931"/>
              <a:lumOff val="29348"/>
              <a:alphaOff val="0"/>
            </a:schemeClr>
          </a:fillRef>
          <a:effectRef idx="0">
            <a:schemeClr val="accent1">
              <a:shade val="80000"/>
              <a:hueOff val="-558045"/>
              <a:satOff val="-23931"/>
              <a:lumOff val="29348"/>
              <a:alphaOff val="0"/>
            </a:schemeClr>
          </a:effectRef>
          <a:fontRef idx="minor">
            <a:schemeClr val="lt1"/>
          </a:fontRef>
        </p:style>
        <p:txBody>
          <a:bodyPr spcFirstLastPara="0" vert="horz" wrap="square" lIns="99060" tIns="99060" rIns="99060" bIns="99060" numCol="1" spcCol="1270" anchor="ctr" anchorCtr="0">
            <a:noAutofit/>
          </a:bodyPr>
          <a:lstStyle>
            <a:defPPr>
              <a:defRPr lang="en-US"/>
            </a:defPPr>
            <a:lvl1pPr marL="0" algn="l" defTabSz="914400" rtl="0" eaLnBrk="1" latinLnBrk="0" hangingPunct="1">
              <a:defRPr sz="1800" kern="1200">
                <a:solidFill>
                  <a:srgbClr val="FFFFFF"/>
                </a:solidFill>
                <a:latin typeface="Poppins"/>
              </a:defRPr>
            </a:lvl1pPr>
            <a:lvl2pPr marL="457200" algn="l" defTabSz="914400" rtl="0" eaLnBrk="1" latinLnBrk="0" hangingPunct="1">
              <a:defRPr sz="1800" kern="1200">
                <a:solidFill>
                  <a:srgbClr val="FFFFFF"/>
                </a:solidFill>
                <a:latin typeface="Poppins"/>
              </a:defRPr>
            </a:lvl2pPr>
            <a:lvl3pPr marL="914400" algn="l" defTabSz="914400" rtl="0" eaLnBrk="1" latinLnBrk="0" hangingPunct="1">
              <a:defRPr sz="1800" kern="1200">
                <a:solidFill>
                  <a:srgbClr val="FFFFFF"/>
                </a:solidFill>
                <a:latin typeface="Poppins"/>
              </a:defRPr>
            </a:lvl3pPr>
            <a:lvl4pPr marL="1371600" algn="l" defTabSz="914400" rtl="0" eaLnBrk="1" latinLnBrk="0" hangingPunct="1">
              <a:defRPr sz="1800" kern="1200">
                <a:solidFill>
                  <a:srgbClr val="FFFFFF"/>
                </a:solidFill>
                <a:latin typeface="Poppins"/>
              </a:defRPr>
            </a:lvl4pPr>
            <a:lvl5pPr marL="1828800" algn="l" defTabSz="914400" rtl="0" eaLnBrk="1" latinLnBrk="0" hangingPunct="1">
              <a:defRPr sz="1800" kern="1200">
                <a:solidFill>
                  <a:srgbClr val="FFFFFF"/>
                </a:solidFill>
                <a:latin typeface="Poppins"/>
              </a:defRPr>
            </a:lvl5pPr>
            <a:lvl6pPr marL="2286000" algn="l" defTabSz="914400" rtl="0" eaLnBrk="1" latinLnBrk="0" hangingPunct="1">
              <a:defRPr sz="1800" kern="1200">
                <a:solidFill>
                  <a:srgbClr val="FFFFFF"/>
                </a:solidFill>
                <a:latin typeface="Poppins"/>
              </a:defRPr>
            </a:lvl6pPr>
            <a:lvl7pPr marL="2743200" algn="l" defTabSz="914400" rtl="0" eaLnBrk="1" latinLnBrk="0" hangingPunct="1">
              <a:defRPr sz="1800" kern="1200">
                <a:solidFill>
                  <a:srgbClr val="FFFFFF"/>
                </a:solidFill>
                <a:latin typeface="Poppins"/>
              </a:defRPr>
            </a:lvl7pPr>
            <a:lvl8pPr marL="3200400" algn="l" defTabSz="914400" rtl="0" eaLnBrk="1" latinLnBrk="0" hangingPunct="1">
              <a:defRPr sz="1800" kern="1200">
                <a:solidFill>
                  <a:srgbClr val="FFFFFF"/>
                </a:solidFill>
                <a:latin typeface="Poppins"/>
              </a:defRPr>
            </a:lvl8pPr>
            <a:lvl9pPr marL="3657600" algn="l" defTabSz="914400" rtl="0" eaLnBrk="1" latinLnBrk="0" hangingPunct="1">
              <a:defRPr sz="1800" kern="1200">
                <a:solidFill>
                  <a:srgbClr val="FFFFFF"/>
                </a:solidFill>
                <a:latin typeface="Poppins"/>
              </a:defRPr>
            </a:lvl9pPr>
          </a:lstStyle>
          <a:p>
            <a:pPr marL="0" marR="0" lvl="0" indent="0" algn="ctr" defTabSz="1155700" rtl="0" eaLnBrk="1" fontAlgn="auto" latinLnBrk="0" hangingPunct="1">
              <a:lnSpc>
                <a:spcPct val="90000"/>
              </a:lnSpc>
              <a:spcBef>
                <a:spcPct val="0"/>
              </a:spcBef>
              <a:spcAft>
                <a:spcPct val="35000"/>
              </a:spcAft>
              <a:buClrTx/>
              <a:buSzTx/>
              <a:buFontTx/>
              <a:buNone/>
              <a:tabLst/>
              <a:defRPr/>
            </a:pPr>
            <a:r>
              <a:rPr kumimoji="0" lang="en-US" sz="2600" b="0" i="0" u="none" strike="noStrike" kern="1200" cap="none" spc="0" normalizeH="0" baseline="0" noProof="0" dirty="0">
                <a:ln>
                  <a:noFill/>
                </a:ln>
                <a:solidFill>
                  <a:schemeClr val="bg2"/>
                </a:solidFill>
                <a:effectLst/>
                <a:uLnTx/>
                <a:uFillTx/>
                <a:latin typeface="Poppins"/>
                <a:ea typeface="+mn-ea"/>
                <a:cs typeface="+mn-cs"/>
              </a:rPr>
              <a:t>Preconceived Preferences</a:t>
            </a:r>
          </a:p>
        </p:txBody>
      </p:sp>
      <p:sp>
        <p:nvSpPr>
          <p:cNvPr id="10" name="Content Placeholder 3">
            <a:extLst>
              <a:ext uri="{FF2B5EF4-FFF2-40B4-BE49-F238E27FC236}">
                <a16:creationId xmlns:a16="http://schemas.microsoft.com/office/drawing/2014/main" id="{46C662CA-36F2-B40A-C01F-814FC0A5238F}"/>
              </a:ext>
            </a:extLst>
          </p:cNvPr>
          <p:cNvSpPr>
            <a:spLocks noGrp="1"/>
          </p:cNvSpPr>
          <p:nvPr/>
        </p:nvSpPr>
        <p:spPr>
          <a:xfrm>
            <a:off x="2061006" y="6354036"/>
            <a:ext cx="7230632" cy="236619"/>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17132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68E0D-F517-30CB-1F12-4D9C8FEF06C9}"/>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F8C76C41-C6CF-1FC2-EE91-427C50AD4818}"/>
              </a:ext>
            </a:extLst>
          </p:cNvPr>
          <p:cNvSpPr>
            <a:spLocks noGrp="1" noChangeArrowheads="1"/>
          </p:cNvSpPr>
          <p:nvPr>
            <p:ph type="title"/>
          </p:nvPr>
        </p:nvSpPr>
        <p:spPr/>
        <p:txBody>
          <a:bodyPr/>
          <a:lstStyle/>
          <a:p>
            <a:r>
              <a:rPr lang="en-US" altLang="en-US" sz="3200" spc="0" dirty="0">
                <a:latin typeface="Times New Roman" panose="02020603050405020304" pitchFamily="18" charset="0"/>
                <a:cs typeface="Times New Roman" panose="02020603050405020304" pitchFamily="18" charset="0"/>
              </a:rPr>
              <a:t>Shared Decision-making Beyond Patients and Physicians</a:t>
            </a:r>
          </a:p>
        </p:txBody>
      </p:sp>
      <p:graphicFrame>
        <p:nvGraphicFramePr>
          <p:cNvPr id="9" name="Content Placeholder 4">
            <a:extLst>
              <a:ext uri="{FF2B5EF4-FFF2-40B4-BE49-F238E27FC236}">
                <a16:creationId xmlns:a16="http://schemas.microsoft.com/office/drawing/2014/main" id="{960AD594-56AF-E16C-3DAC-9475AA86FB30}"/>
              </a:ext>
            </a:extLst>
          </p:cNvPr>
          <p:cNvGraphicFramePr>
            <a:graphicFrameLocks noGrp="1"/>
          </p:cNvGraphicFramePr>
          <p:nvPr>
            <p:ph idx="1"/>
            <p:extLst>
              <p:ext uri="{D42A27DB-BD31-4B8C-83A1-F6EECF244321}">
                <p14:modId xmlns:p14="http://schemas.microsoft.com/office/powerpoint/2010/main" val="1017104772"/>
              </p:ext>
            </p:extLst>
          </p:nvPr>
        </p:nvGraphicFramePr>
        <p:xfrm>
          <a:off x="231775" y="1335088"/>
          <a:ext cx="11739563" cy="4754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F1214089-8BE1-46E5-7DB1-3B69CEB0DA35}"/>
              </a:ext>
            </a:extLst>
          </p:cNvPr>
          <p:cNvSpPr>
            <a:spLocks noGrp="1"/>
          </p:cNvSpPr>
          <p:nvPr>
            <p:ph sz="quarter" idx="10"/>
          </p:nvPr>
        </p:nvSpPr>
        <p:spPr>
          <a:xfrm>
            <a:off x="1414326" y="6302375"/>
            <a:ext cx="8481146" cy="327025"/>
          </a:xfrm>
        </p:spPr>
        <p:txBody>
          <a:bodyPr/>
          <a:lstStyle/>
          <a:p>
            <a:pPr algn="ctr"/>
            <a:r>
              <a:rPr lang="en-US" dirty="0"/>
              <a:t>Grenon. Healthcare. 2024;12:2453. Olling. Cancer Care Research Online. 2021;1:p e0007. </a:t>
            </a:r>
            <a:r>
              <a:rPr lang="en-US" dirty="0" err="1"/>
              <a:t>Megeed</a:t>
            </a:r>
            <a:r>
              <a:rPr lang="en-US" dirty="0"/>
              <a:t>. J Oncol Pharm </a:t>
            </a:r>
            <a:r>
              <a:rPr lang="en-US" dirty="0" err="1"/>
              <a:t>Pract</a:t>
            </a:r>
            <a:r>
              <a:rPr lang="en-US" dirty="0"/>
              <a:t>. 2023;29:1921.</a:t>
            </a:r>
          </a:p>
        </p:txBody>
      </p:sp>
      <p:graphicFrame>
        <p:nvGraphicFramePr>
          <p:cNvPr id="5" name="Diagram 4">
            <a:extLst>
              <a:ext uri="{FF2B5EF4-FFF2-40B4-BE49-F238E27FC236}">
                <a16:creationId xmlns:a16="http://schemas.microsoft.com/office/drawing/2014/main" id="{0F2DADDC-721D-45B1-9FB5-DFB072915476}"/>
              </a:ext>
            </a:extLst>
          </p:cNvPr>
          <p:cNvGraphicFramePr/>
          <p:nvPr>
            <p:extLst>
              <p:ext uri="{D42A27DB-BD31-4B8C-83A1-F6EECF244321}">
                <p14:modId xmlns:p14="http://schemas.microsoft.com/office/powerpoint/2010/main" val="3672632903"/>
              </p:ext>
            </p:extLst>
          </p:nvPr>
        </p:nvGraphicFramePr>
        <p:xfrm>
          <a:off x="229310" y="3565435"/>
          <a:ext cx="2728693" cy="163721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Content Placeholder 3">
            <a:extLst>
              <a:ext uri="{FF2B5EF4-FFF2-40B4-BE49-F238E27FC236}">
                <a16:creationId xmlns:a16="http://schemas.microsoft.com/office/drawing/2014/main" id="{6BD39E1C-4A7C-E5F2-711B-451BD331A61E}"/>
              </a:ext>
            </a:extLst>
          </p:cNvPr>
          <p:cNvSpPr>
            <a:spLocks noGrp="1"/>
          </p:cNvSpPr>
          <p:nvPr/>
        </p:nvSpPr>
        <p:spPr>
          <a:xfrm>
            <a:off x="1530928" y="6511090"/>
            <a:ext cx="8481147" cy="236619"/>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468569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D25D4-97A9-1228-6245-A82FFD7E021D}"/>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621D3F86-9E45-B326-66E0-3EB603FB9711}"/>
              </a:ext>
            </a:extLst>
          </p:cNvPr>
          <p:cNvSpPr>
            <a:spLocks noGrp="1" noChangeArrowheads="1"/>
          </p:cNvSpPr>
          <p:nvPr>
            <p:ph type="title"/>
          </p:nvPr>
        </p:nvSpPr>
        <p:spPr/>
        <p:txBody>
          <a:bodyPr/>
          <a:lstStyle/>
          <a:p>
            <a:r>
              <a:rPr lang="en-US" altLang="en-US" sz="3200" spc="0" dirty="0">
                <a:latin typeface="Times New Roman"/>
                <a:cs typeface="Times New Roman"/>
              </a:rPr>
              <a:t>Key Takeaways for Shared Decision-making in ET</a:t>
            </a:r>
            <a:r>
              <a:rPr lang="en-US" altLang="en-US" dirty="0">
                <a:latin typeface="Times New Roman"/>
                <a:cs typeface="Times New Roman"/>
              </a:rPr>
              <a:t>/PV</a:t>
            </a:r>
            <a:endParaRPr lang="en-US" altLang="en-US" sz="3200" spc="0" dirty="0">
              <a:latin typeface="Times New Roman"/>
              <a:cs typeface="Times New Roman"/>
            </a:endParaRPr>
          </a:p>
        </p:txBody>
      </p:sp>
      <p:sp>
        <p:nvSpPr>
          <p:cNvPr id="10244" name="Content Placeholder 12">
            <a:extLst>
              <a:ext uri="{FF2B5EF4-FFF2-40B4-BE49-F238E27FC236}">
                <a16:creationId xmlns:a16="http://schemas.microsoft.com/office/drawing/2014/main" id="{E2778E36-2EF9-3BD2-A72B-709808C1D626}"/>
              </a:ext>
            </a:extLst>
          </p:cNvPr>
          <p:cNvSpPr>
            <a:spLocks noGrp="1"/>
          </p:cNvSpPr>
          <p:nvPr>
            <p:ph idx="1"/>
          </p:nvPr>
        </p:nvSpPr>
        <p:spPr/>
        <p:txBody>
          <a:bodyPr vert="horz" lIns="0" tIns="0" rIns="0" bIns="0" rtlCol="0" anchor="t">
            <a:noAutofit/>
          </a:bodyPr>
          <a:lstStyle/>
          <a:p>
            <a:r>
              <a:rPr lang="en-US" altLang="en-US" dirty="0"/>
              <a:t>Align treatment decisions with each patient’s personal values and priorities</a:t>
            </a:r>
          </a:p>
          <a:p>
            <a:r>
              <a:rPr lang="en-US" altLang="en-US" dirty="0">
                <a:latin typeface="Poppins"/>
                <a:cs typeface="Poppins"/>
              </a:rPr>
              <a:t>Acknowledge uncertainties openly with patients so they understand the rationale behind options and trade-offs</a:t>
            </a:r>
          </a:p>
          <a:p>
            <a:r>
              <a:rPr lang="en-US" altLang="en-US" dirty="0">
                <a:latin typeface="Poppins"/>
                <a:cs typeface="Poppins"/>
              </a:rPr>
              <a:t>Use clear, 2-way communication to support adherence, reduce anxiety, and maintain engagement throughout care</a:t>
            </a:r>
          </a:p>
          <a:p>
            <a:r>
              <a:rPr lang="en-US" altLang="en-US" dirty="0">
                <a:latin typeface="Poppins"/>
                <a:cs typeface="Poppins"/>
              </a:rPr>
              <a:t>Identify and proactively remove barriers to improve patient confidence and participation</a:t>
            </a:r>
          </a:p>
          <a:p>
            <a:r>
              <a:rPr lang="en-US" altLang="en-US" dirty="0">
                <a:latin typeface="Poppins"/>
                <a:cs typeface="Poppins"/>
              </a:rPr>
              <a:t>Involve the full care team to create a coordinated, patient-centered environment that enhances clarity</a:t>
            </a:r>
            <a:r>
              <a:rPr lang="en-US" altLang="en-US">
                <a:latin typeface="Poppins"/>
                <a:cs typeface="Poppins"/>
              </a:rPr>
              <a:t>, safety, </a:t>
            </a:r>
            <a:r>
              <a:rPr lang="en-US" altLang="en-US" dirty="0">
                <a:latin typeface="Poppins"/>
                <a:cs typeface="Poppins"/>
              </a:rPr>
              <a:t>and </a:t>
            </a:r>
            <a:r>
              <a:rPr lang="en-US" altLang="en-US">
                <a:latin typeface="Poppins"/>
                <a:cs typeface="Poppins"/>
              </a:rPr>
              <a:t>overall outcomes</a:t>
            </a:r>
            <a:endParaRPr lang="en-US" altLang="en-US" dirty="0">
              <a:latin typeface="Poppins"/>
              <a:cs typeface="Poppins"/>
            </a:endParaRPr>
          </a:p>
          <a:p>
            <a:endParaRPr lang="en-US" altLang="en-US" sz="2000" dirty="0"/>
          </a:p>
        </p:txBody>
      </p:sp>
    </p:spTree>
    <p:extLst>
      <p:ext uri="{BB962C8B-B14F-4D97-AF65-F5344CB8AC3E}">
        <p14:creationId xmlns:p14="http://schemas.microsoft.com/office/powerpoint/2010/main" val="2085956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625035"/>
            <a:ext cx="11740260" cy="2217530"/>
          </a:xfrm>
        </p:spPr>
        <p:txBody>
          <a:bodyPr vert="horz" lIns="0" tIns="0" rIns="0" bIns="0" rtlCol="0" anchor="t">
            <a:spAutoFit/>
          </a:bodyPr>
          <a:lstStyle/>
          <a:p>
            <a:r>
              <a:rPr lang="en-US" dirty="0">
                <a:latin typeface="Poppins"/>
                <a:cs typeface="Poppins"/>
              </a:rPr>
              <a:t>Additional CME-certified text modules on ET and PV</a:t>
            </a:r>
          </a:p>
          <a:p>
            <a:r>
              <a:rPr lang="en-US" dirty="0" err="1">
                <a:latin typeface="Poppins"/>
                <a:cs typeface="Poppins"/>
              </a:rPr>
              <a:t>ClinicalThought</a:t>
            </a:r>
            <a:r>
              <a:rPr lang="en-US" dirty="0">
                <a:latin typeface="Poppins"/>
                <a:cs typeface="Poppins"/>
              </a:rPr>
              <a:t> commentaries</a:t>
            </a:r>
          </a:p>
          <a:p>
            <a:r>
              <a:rPr lang="en-US">
                <a:latin typeface="Poppins"/>
                <a:cs typeface="Poppins"/>
              </a:rPr>
              <a:t>CME-certified podcast on shared decision-making for ET and PV</a:t>
            </a:r>
            <a:endParaRPr lang="en-US"/>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743202"/>
            <a:ext cx="11740260" cy="521168"/>
          </a:xfrm>
        </p:spPr>
        <p:txBody>
          <a:bodyPr/>
          <a:lstStyle/>
          <a:p>
            <a:r>
              <a:rPr lang="en-US" altLang="en-US" dirty="0"/>
              <a:t>Go Online for More Coverage of MPNs!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07350"/>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5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none" lIns="0" tIns="0" rIns="0" bIns="0" rtlCol="0">
        <a:spAutoFit/>
      </a:bodyPr>
      <a:lstStyle>
        <a:defPPr algn="l">
          <a:defRPr dirty="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7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FE0E3826488CA4AA2FAFFA94370598F" ma:contentTypeVersion="11" ma:contentTypeDescription="Create a new document." ma:contentTypeScope="" ma:versionID="63c848c6bf770dfd2876e4b149cb185d">
  <xsd:schema xmlns:xsd="http://www.w3.org/2001/XMLSchema" xmlns:xs="http://www.w3.org/2001/XMLSchema" xmlns:p="http://schemas.microsoft.com/office/2006/metadata/properties" xmlns:ns2="08fc93f3-0d92-49f8-8864-e644bc49f253" xmlns:ns3="22fd6914-46d4-4c7e-bbad-46e82841b69d" targetNamespace="http://schemas.microsoft.com/office/2006/metadata/properties" ma:root="true" ma:fieldsID="2fba370e16edc21d7b5ea16616f5c615" ns2:_="" ns3:_="">
    <xsd:import namespace="08fc93f3-0d92-49f8-8864-e644bc49f253"/>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fc93f3-0d92-49f8-8864-e644bc49f2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08fc93f3-0d92-49f8-8864-e644bc49f25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068440F-35F0-49F1-8473-AA1C80F6A5CA}">
  <ds:schemaRefs>
    <ds:schemaRef ds:uri="http://schemas.microsoft.com/sharepoint/v3/contenttype/forms"/>
  </ds:schemaRefs>
</ds:datastoreItem>
</file>

<file path=customXml/itemProps2.xml><?xml version="1.0" encoding="utf-8"?>
<ds:datastoreItem xmlns:ds="http://schemas.openxmlformats.org/officeDocument/2006/customXml" ds:itemID="{CE351D3B-9D3B-4985-A122-A122DA337F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fc93f3-0d92-49f8-8864-e644bc49f253"/>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E034C0-EBDB-43A3-A2FE-EF92E85B87FB}">
  <ds:schemaRefs>
    <ds:schemaRef ds:uri="http://schemas.microsoft.com/office/2006/documentManagement/types"/>
    <ds:schemaRef ds:uri="http://schemas.microsoft.com/office/2006/metadata/properties"/>
    <ds:schemaRef ds:uri="http://purl.org/dc/dcmitype/"/>
    <ds:schemaRef ds:uri="http://purl.org/dc/elements/1.1/"/>
    <ds:schemaRef ds:uri="http://schemas.microsoft.com/office/infopath/2007/PartnerControls"/>
    <ds:schemaRef ds:uri="http://www.w3.org/XML/1998/namespace"/>
    <ds:schemaRef ds:uri="http://purl.org/dc/terms/"/>
    <ds:schemaRef ds:uri="http://schemas.openxmlformats.org/package/2006/metadata/core-properties"/>
    <ds:schemaRef ds:uri="22fd6914-46d4-4c7e-bbad-46e82841b69d"/>
    <ds:schemaRef ds:uri="08fc93f3-0d92-49f8-8864-e644bc49f253"/>
  </ds:schemaRefs>
</ds:datastoreItem>
</file>

<file path=docProps/app.xml><?xml version="1.0" encoding="utf-8"?>
<Properties xmlns="http://schemas.openxmlformats.org/officeDocument/2006/extended-properties" xmlns:vt="http://schemas.openxmlformats.org/officeDocument/2006/docPropsVTypes">
  <TotalTime>1813</TotalTime>
  <Words>872</Words>
  <Application>Microsoft Office PowerPoint</Application>
  <PresentationFormat>Widescreen</PresentationFormat>
  <Paragraphs>110</Paragraphs>
  <Slides>12</Slides>
  <Notes>9</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12</vt:i4>
      </vt:variant>
    </vt:vector>
  </HeadingPairs>
  <TitlesOfParts>
    <vt:vector size="25" baseType="lpstr">
      <vt:lpstr>Aptos</vt:lpstr>
      <vt:lpstr>Arial</vt:lpstr>
      <vt:lpstr>Arial,Sans-Serif</vt:lpstr>
      <vt:lpstr>Calibri</vt:lpstr>
      <vt:lpstr>Newsreader ExtraBold</vt:lpstr>
      <vt:lpstr>Poppins</vt:lpstr>
      <vt:lpstr>Poppins Light</vt:lpstr>
      <vt:lpstr>Times</vt:lpstr>
      <vt:lpstr>Times New Roman</vt:lpstr>
      <vt:lpstr>Wingdings</vt:lpstr>
      <vt:lpstr>5_Office</vt:lpstr>
      <vt:lpstr>7_Office</vt:lpstr>
      <vt:lpstr>3_Office</vt:lpstr>
      <vt:lpstr>Empowering the Patient Voice: Shared Decision-making Strategies in ET and PV</vt:lpstr>
      <vt:lpstr>About These Slides</vt:lpstr>
      <vt:lpstr>Faculty</vt:lpstr>
      <vt:lpstr>Learning Objective</vt:lpstr>
      <vt:lpstr>Why Shared Decision-making Matters in ET and PV</vt:lpstr>
      <vt:lpstr>Examples of Shared Decision-making in ET/PV</vt:lpstr>
      <vt:lpstr>Potential Benefits of Shared Decision-making</vt:lpstr>
      <vt:lpstr>Educational Resources for Patients</vt:lpstr>
      <vt:lpstr>Barriers to Shared Decision-making</vt:lpstr>
      <vt:lpstr>Shared Decision-making Beyond Patients and Physicians</vt:lpstr>
      <vt:lpstr>Key Takeaways for Shared Decision-making in ET/PV</vt:lpstr>
      <vt:lpstr>Go Online for More Coverage of MPNs!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Empowering the Patient Voice: Shared Decision-making Strategies in ET and PV</dc:title>
  <dc:creator>Amy Laboskie</dc:creator>
  <cp:lastModifiedBy>Natalia Kolenko</cp:lastModifiedBy>
  <cp:revision>128</cp:revision>
  <dcterms:created xsi:type="dcterms:W3CDTF">2026-02-16T19:04:18Z</dcterms:created>
  <dcterms:modified xsi:type="dcterms:W3CDTF">2026-03-26T06:10:26Z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0x0101007FE0E3826488CA4AA2FAFFA94370598F</vt:lpwstr>
  </property>
  <property fmtid="{D5CDD505-2E9C-101B-9397-08002B2CF9AE}" pid="3" name="MediaServiceImageTags">
    <vt:lpwstr/>
  </property>
</Properties>
</file>