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68" r:id="rId5"/>
  </p:sldMasterIdLst>
  <p:notesMasterIdLst>
    <p:notesMasterId r:id="rId31"/>
  </p:notesMasterIdLst>
  <p:handoutMasterIdLst>
    <p:handoutMasterId r:id="rId32"/>
  </p:handoutMasterIdLst>
  <p:sldIdLst>
    <p:sldId id="322" r:id="rId6"/>
    <p:sldId id="308" r:id="rId7"/>
    <p:sldId id="2147473755" r:id="rId8"/>
    <p:sldId id="2147473756" r:id="rId9"/>
    <p:sldId id="2147473759" r:id="rId10"/>
    <p:sldId id="2147473737" r:id="rId11"/>
    <p:sldId id="2147473730" r:id="rId12"/>
    <p:sldId id="2147473731" r:id="rId13"/>
    <p:sldId id="2147473753" r:id="rId14"/>
    <p:sldId id="2147473757" r:id="rId15"/>
    <p:sldId id="2146847680" r:id="rId16"/>
    <p:sldId id="2147473734" r:id="rId17"/>
    <p:sldId id="2147473736" r:id="rId18"/>
    <p:sldId id="2147473739" r:id="rId19"/>
    <p:sldId id="2147473754" r:id="rId20"/>
    <p:sldId id="2147473745" r:id="rId21"/>
    <p:sldId id="2147473747" r:id="rId22"/>
    <p:sldId id="2147473748" r:id="rId23"/>
    <p:sldId id="2147473738" r:id="rId24"/>
    <p:sldId id="2147473743" r:id="rId25"/>
    <p:sldId id="2147473758" r:id="rId26"/>
    <p:sldId id="2147473742" r:id="rId27"/>
    <p:sldId id="2147473746" r:id="rId28"/>
    <p:sldId id="2147473752" r:id="rId29"/>
    <p:sldId id="2147480668" r:id="rId30"/>
  </p:sldIdLst>
  <p:sldSz cx="12192000" cy="6858000"/>
  <p:notesSz cx="7315200" cy="9601200"/>
  <p:custDataLst>
    <p:tags r:id="rId3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Introduction" id="{0E0E861D-691E-4467-9239-4F6D735FD4CE}">
          <p14:sldIdLst>
            <p14:sldId id="322"/>
            <p14:sldId id="308"/>
            <p14:sldId id="2147473755"/>
            <p14:sldId id="2147473756"/>
          </p14:sldIdLst>
        </p14:section>
        <p14:section name="Background" id="{BC66EE3B-D8F4-467F-8334-A3B0587234EA}">
          <p14:sldIdLst>
            <p14:sldId id="2147473759"/>
            <p14:sldId id="2147473737"/>
            <p14:sldId id="2147473730"/>
            <p14:sldId id="2147473731"/>
            <p14:sldId id="2147473753"/>
          </p14:sldIdLst>
        </p14:section>
        <p14:section name="Importance of PrEP Prescribing" id="{D4C125A2-15F4-478E-9C1F-1CE75FB84410}">
          <p14:sldIdLst>
            <p14:sldId id="2147473757"/>
            <p14:sldId id="2146847680"/>
          </p14:sldIdLst>
        </p14:section>
        <p14:section name="Core Concepts &amp; Assessment" id="{1345A54C-8FE6-49FC-B919-495C35F54DBF}">
          <p14:sldIdLst>
            <p14:sldId id="2147473734"/>
            <p14:sldId id="2147473736"/>
            <p14:sldId id="2147473739"/>
            <p14:sldId id="2147473754"/>
            <p14:sldId id="2147473745"/>
          </p14:sldIdLst>
        </p14:section>
        <p14:section name="Interventions" id="{B0751852-3A27-4DE5-B24C-3F90B8423709}">
          <p14:sldIdLst>
            <p14:sldId id="2147473747"/>
            <p14:sldId id="2147473748"/>
            <p14:sldId id="2147473738"/>
            <p14:sldId id="2147473743"/>
            <p14:sldId id="2147473758"/>
            <p14:sldId id="2147473742"/>
            <p14:sldId id="2147473746"/>
          </p14:sldIdLst>
        </p14:section>
        <p14:section name="Conclusions" id="{785389A2-9622-4F04-8E4F-3F62F5C91C0C}">
          <p14:sldIdLst>
            <p14:sldId id="2147473752"/>
            <p14:sldId id="2147480668"/>
          </p14:sldIdLst>
        </p14:section>
      </p14:sectionLst>
    </p:ext>
    <p:ext uri="{EFAFB233-063F-42B5-8137-9DF3F51BA10A}">
      <p15:sldGuideLst xmlns:p15="http://schemas.microsoft.com/office/powerpoint/2012/main">
        <p15:guide id="8" pos="312" userDrawn="1">
          <p15:clr>
            <a:srgbClr val="A4A3A4"/>
          </p15:clr>
        </p15:guide>
        <p15:guide id="12" orient="horz" pos="2160">
          <p15:clr>
            <a:srgbClr val="A4A3A4"/>
          </p15:clr>
        </p15:guide>
        <p15:guide id="13" pos="3840"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2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Sarah Anderson" initials="SA" lastIdx="124" clrIdx="16">
    <p:extLst>
      <p:ext uri="{19B8F6BF-5375-455C-9EA6-DF929625EA0E}">
        <p15:presenceInfo xmlns:p15="http://schemas.microsoft.com/office/powerpoint/2012/main" userId="S::sanderson@clinicaloptions.com::7d462797-b6f8-43ff-95d7-bf66d7ed55ab" providerId="AD"/>
      </p:ext>
    </p:extLst>
  </p:cmAuthor>
  <p:cmAuthor id="18" name="Hillary Tunggal" initials="HT" lastIdx="34" clrIdx="17">
    <p:extLst>
      <p:ext uri="{19B8F6BF-5375-455C-9EA6-DF929625EA0E}">
        <p15:presenceInfo xmlns:p15="http://schemas.microsoft.com/office/powerpoint/2012/main" userId="S::htunggal@cealliance.com::ad64bda3-5530-4833-84b4-5d3ed1bf5c1c" providerId="AD"/>
      </p:ext>
    </p:extLst>
  </p:cmAuthor>
  <p:cmAuthor id="19" name="Dussadee Royal" initials="DR" lastIdx="8" clrIdx="18">
    <p:extLst>
      <p:ext uri="{19B8F6BF-5375-455C-9EA6-DF929625EA0E}">
        <p15:presenceInfo xmlns:p15="http://schemas.microsoft.com/office/powerpoint/2012/main" userId="S::droyal@clinicaloptions.com::51beead8-6fa0-4b98-aeba-37044af35e17" providerId="AD"/>
      </p:ext>
    </p:extLst>
  </p:cmAuthor>
  <p:cmAuthor id="20" name="Zachary Schwartz" initials="ZS" lastIdx="14" clrIdx="19">
    <p:extLst>
      <p:ext uri="{19B8F6BF-5375-455C-9EA6-DF929625EA0E}">
        <p15:presenceInfo xmlns:p15="http://schemas.microsoft.com/office/powerpoint/2012/main" userId="S::zschwartz@clinicaloptions.com::64648e91-b212-4092-bee8-eff2e880b6f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ECF1"/>
    <a:srgbClr val="FF66CC"/>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342E6E-9838-438D-8671-6041697F6AC2}" v="50" dt="2024-06-27T18:55:54.582"/>
    <p1510:client id="{F7A927A3-9977-4AC0-A69F-F846F2AE0C5F}" v="6" dt="2024-06-27T16:19:45.419"/>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8" autoAdjust="0"/>
    <p:restoredTop sz="84082" autoAdjust="0"/>
  </p:normalViewPr>
  <p:slideViewPr>
    <p:cSldViewPr snapToGrid="0">
      <p:cViewPr varScale="1">
        <p:scale>
          <a:sx n="83" d="100"/>
          <a:sy n="83" d="100"/>
        </p:scale>
        <p:origin x="557" y="62"/>
      </p:cViewPr>
      <p:guideLst>
        <p:guide pos="312"/>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handoutMaster" Target="handoutMasters/handoutMaster1.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D2263E-E779-40A9-B224-9D8FF23D6E4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EC353146-A8AB-4702-8D3A-352CE6757F10}">
      <dgm:prSet phldrT="[Text]"/>
      <dgm:spPr>
        <a:solidFill>
          <a:schemeClr val="accent3"/>
        </a:solidFill>
        <a:ln>
          <a:noFill/>
        </a:ln>
      </dgm:spPr>
      <dgm:t>
        <a:bodyPr/>
        <a:lstStyle/>
        <a:p>
          <a:r>
            <a:rPr lang="en-US" dirty="0"/>
            <a:t>Level 1: Clinical and Community Integration </a:t>
          </a:r>
        </a:p>
      </dgm:t>
    </dgm:pt>
    <dgm:pt modelId="{2ACC8290-88D9-4549-AB90-BDC3C47DC54B}" type="parTrans" cxnId="{5FDDCB04-2B9F-404E-B6E8-CF7D9424A845}">
      <dgm:prSet/>
      <dgm:spPr/>
      <dgm:t>
        <a:bodyPr/>
        <a:lstStyle/>
        <a:p>
          <a:endParaRPr lang="en-US"/>
        </a:p>
      </dgm:t>
    </dgm:pt>
    <dgm:pt modelId="{44A2BEFE-B3ED-4FE5-804D-CB20FCB69DCE}" type="sibTrans" cxnId="{5FDDCB04-2B9F-404E-B6E8-CF7D9424A845}">
      <dgm:prSet/>
      <dgm:spPr/>
      <dgm:t>
        <a:bodyPr/>
        <a:lstStyle/>
        <a:p>
          <a:endParaRPr lang="en-US"/>
        </a:p>
      </dgm:t>
    </dgm:pt>
    <dgm:pt modelId="{EA900E21-C6F7-4F38-805B-37DE76B63092}">
      <dgm:prSet phldrT="[Text]"/>
      <dgm:spPr>
        <a:solidFill>
          <a:schemeClr val="accent3">
            <a:lumMod val="20000"/>
            <a:lumOff val="80000"/>
            <a:alpha val="90000"/>
          </a:schemeClr>
        </a:solidFill>
        <a:ln>
          <a:noFill/>
        </a:ln>
      </dgm:spPr>
      <dgm:t>
        <a:bodyPr/>
        <a:lstStyle/>
        <a:p>
          <a:pPr>
            <a:buFont typeface="Wingdings" panose="05000000000000000000" pitchFamily="2" charset="2"/>
            <a:buChar char="§"/>
          </a:pPr>
          <a:r>
            <a:rPr lang="en-US" b="0" dirty="0">
              <a:solidFill>
                <a:schemeClr val="bg1"/>
              </a:solidFill>
            </a:rPr>
            <a:t>If not, use integrated care using case managers and non-HCP care coordinators</a:t>
          </a:r>
        </a:p>
      </dgm:t>
    </dgm:pt>
    <dgm:pt modelId="{EA09150C-4FE1-4A56-A55C-9D65100BAE24}" type="parTrans" cxnId="{366B7711-5E33-4F8F-A1A7-437DFBA61EFE}">
      <dgm:prSet/>
      <dgm:spPr/>
      <dgm:t>
        <a:bodyPr/>
        <a:lstStyle/>
        <a:p>
          <a:endParaRPr lang="en-US"/>
        </a:p>
      </dgm:t>
    </dgm:pt>
    <dgm:pt modelId="{ED1DD817-D175-4355-BF04-2240B03689DD}" type="sibTrans" cxnId="{366B7711-5E33-4F8F-A1A7-437DFBA61EFE}">
      <dgm:prSet/>
      <dgm:spPr/>
      <dgm:t>
        <a:bodyPr/>
        <a:lstStyle/>
        <a:p>
          <a:endParaRPr lang="en-US"/>
        </a:p>
      </dgm:t>
    </dgm:pt>
    <dgm:pt modelId="{73AA7456-7228-4B00-8B96-95806AF34AB7}">
      <dgm:prSet phldrT="[Text]"/>
      <dgm:spPr>
        <a:solidFill>
          <a:schemeClr val="bg1">
            <a:lumMod val="65000"/>
            <a:lumOff val="35000"/>
          </a:schemeClr>
        </a:solidFill>
        <a:ln>
          <a:noFill/>
        </a:ln>
      </dgm:spPr>
      <dgm:t>
        <a:bodyPr/>
        <a:lstStyle/>
        <a:p>
          <a:r>
            <a:rPr lang="en-US" dirty="0"/>
            <a:t>Level 2: Professional and Organizational Integration</a:t>
          </a:r>
        </a:p>
      </dgm:t>
    </dgm:pt>
    <dgm:pt modelId="{43E9BCA9-57A8-4CA0-883D-D34FD565B1E6}" type="parTrans" cxnId="{C62EFF0D-E5E3-4DCC-BAED-DB99805CEC70}">
      <dgm:prSet/>
      <dgm:spPr/>
      <dgm:t>
        <a:bodyPr/>
        <a:lstStyle/>
        <a:p>
          <a:endParaRPr lang="en-US"/>
        </a:p>
      </dgm:t>
    </dgm:pt>
    <dgm:pt modelId="{3E470756-E505-4686-8739-7733DC8250EC}" type="sibTrans" cxnId="{C62EFF0D-E5E3-4DCC-BAED-DB99805CEC70}">
      <dgm:prSet/>
      <dgm:spPr/>
      <dgm:t>
        <a:bodyPr/>
        <a:lstStyle/>
        <a:p>
          <a:endParaRPr lang="en-US"/>
        </a:p>
      </dgm:t>
    </dgm:pt>
    <dgm:pt modelId="{239B622A-41EB-4637-A19C-8B92CB2A3142}">
      <dgm:prSet phldrT="[Tex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Interprofessional partnerships with shared roles and responsibilities</a:t>
          </a:r>
        </a:p>
      </dgm:t>
    </dgm:pt>
    <dgm:pt modelId="{42846BB0-2A83-4DF5-BD95-B5B9BC76F569}" type="parTrans" cxnId="{CE65401E-622B-4EB6-BE19-2D814E5A8239}">
      <dgm:prSet/>
      <dgm:spPr/>
      <dgm:t>
        <a:bodyPr/>
        <a:lstStyle/>
        <a:p>
          <a:endParaRPr lang="en-US"/>
        </a:p>
      </dgm:t>
    </dgm:pt>
    <dgm:pt modelId="{62E712C4-4FCA-4FCD-832E-04064B00D65A}" type="sibTrans" cxnId="{CE65401E-622B-4EB6-BE19-2D814E5A8239}">
      <dgm:prSet/>
      <dgm:spPr/>
      <dgm:t>
        <a:bodyPr/>
        <a:lstStyle/>
        <a:p>
          <a:endParaRPr lang="en-US"/>
        </a:p>
      </dgm:t>
    </dgm:pt>
    <dgm:pt modelId="{F191023F-BB13-4FF0-B47F-B9C7957517F8}">
      <dgm:prSet phldrT="[Tex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Collaboration between agencies providing HIV, mental health, and/or SUD services</a:t>
          </a:r>
        </a:p>
      </dgm:t>
    </dgm:pt>
    <dgm:pt modelId="{4785EC63-F7F5-4CE4-81EF-6D0D0F6F6B54}" type="parTrans" cxnId="{4EF6421E-65BB-4928-ACBF-3A583826F9F2}">
      <dgm:prSet/>
      <dgm:spPr/>
      <dgm:t>
        <a:bodyPr/>
        <a:lstStyle/>
        <a:p>
          <a:endParaRPr lang="en-US"/>
        </a:p>
      </dgm:t>
    </dgm:pt>
    <dgm:pt modelId="{231E3131-E0A0-4227-B9B3-9EEAD16581FD}" type="sibTrans" cxnId="{4EF6421E-65BB-4928-ACBF-3A583826F9F2}">
      <dgm:prSet/>
      <dgm:spPr/>
      <dgm:t>
        <a:bodyPr/>
        <a:lstStyle/>
        <a:p>
          <a:endParaRPr lang="en-US"/>
        </a:p>
      </dgm:t>
    </dgm:pt>
    <dgm:pt modelId="{DA80F62A-E47B-4373-B948-A7E877FE04A0}">
      <dgm:prSet phldrT="[Text]"/>
      <dgm:spPr>
        <a:solidFill>
          <a:schemeClr val="bg1">
            <a:lumMod val="65000"/>
            <a:lumOff val="35000"/>
          </a:schemeClr>
        </a:solidFill>
        <a:ln>
          <a:noFill/>
        </a:ln>
      </dgm:spPr>
      <dgm:t>
        <a:bodyPr/>
        <a:lstStyle/>
        <a:p>
          <a:r>
            <a:rPr lang="en-US" dirty="0"/>
            <a:t>Level 3: Service Delivery Integration</a:t>
          </a:r>
        </a:p>
      </dgm:t>
    </dgm:pt>
    <dgm:pt modelId="{C3FCB13E-107B-4B6F-B077-FCB066C4A797}" type="parTrans" cxnId="{39C04215-F372-4DEA-AB6A-17E31D2AABF9}">
      <dgm:prSet/>
      <dgm:spPr/>
      <dgm:t>
        <a:bodyPr/>
        <a:lstStyle/>
        <a:p>
          <a:endParaRPr lang="en-US"/>
        </a:p>
      </dgm:t>
    </dgm:pt>
    <dgm:pt modelId="{BA64E0C8-23E2-4E61-8CCC-AB1E3679F4CD}" type="sibTrans" cxnId="{39C04215-F372-4DEA-AB6A-17E31D2AABF9}">
      <dgm:prSet/>
      <dgm:spPr/>
      <dgm:t>
        <a:bodyPr/>
        <a:lstStyle/>
        <a:p>
          <a:endParaRPr lang="en-US"/>
        </a:p>
      </dgm:t>
    </dgm:pt>
    <dgm:pt modelId="{67CA1EC3-B29C-4B1B-B22A-D636709380F9}">
      <dgm:prSet phldrT="[Tex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Advocacy</a:t>
          </a:r>
        </a:p>
      </dgm:t>
    </dgm:pt>
    <dgm:pt modelId="{F0292C9C-57FF-43A0-A761-B2A5F7B39F73}" type="parTrans" cxnId="{8CCAAF1B-B2B2-4BE3-A9C6-64046499C340}">
      <dgm:prSet/>
      <dgm:spPr/>
      <dgm:t>
        <a:bodyPr/>
        <a:lstStyle/>
        <a:p>
          <a:endParaRPr lang="en-US"/>
        </a:p>
      </dgm:t>
    </dgm:pt>
    <dgm:pt modelId="{719E24F4-8377-4405-968A-407AB8E7B88F}" type="sibTrans" cxnId="{8CCAAF1B-B2B2-4BE3-A9C6-64046499C340}">
      <dgm:prSet/>
      <dgm:spPr/>
      <dgm:t>
        <a:bodyPr/>
        <a:lstStyle/>
        <a:p>
          <a:endParaRPr lang="en-US"/>
        </a:p>
      </dgm:t>
    </dgm:pt>
    <dgm:pt modelId="{9570929E-45B2-4129-847F-9F99C018057C}">
      <dgm:prSe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Integration of laws, policies, planning, and budgeting processes</a:t>
          </a:r>
        </a:p>
      </dgm:t>
    </dgm:pt>
    <dgm:pt modelId="{5CBFFD11-5FC7-4707-B497-7E902C54ADC1}" type="parTrans" cxnId="{9CBE3322-D1F5-4260-A7AB-40B5FF329C70}">
      <dgm:prSet/>
      <dgm:spPr/>
      <dgm:t>
        <a:bodyPr/>
        <a:lstStyle/>
        <a:p>
          <a:endParaRPr lang="en-US"/>
        </a:p>
      </dgm:t>
    </dgm:pt>
    <dgm:pt modelId="{5B6DC809-C731-4FCB-BD83-E024D32D3E72}" type="sibTrans" cxnId="{9CBE3322-D1F5-4260-A7AB-40B5FF329C70}">
      <dgm:prSet/>
      <dgm:spPr/>
      <dgm:t>
        <a:bodyPr/>
        <a:lstStyle/>
        <a:p>
          <a:endParaRPr lang="en-US"/>
        </a:p>
      </dgm:t>
    </dgm:pt>
    <dgm:pt modelId="{C387048F-93BF-4343-B708-DB9CA21DE5B0}">
      <dgm:prSet phldrT="[Tex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Meaningful engagement with communities and service users</a:t>
          </a:r>
        </a:p>
      </dgm:t>
    </dgm:pt>
    <dgm:pt modelId="{F308A32B-C5CA-4DDC-8C04-97EB5C8391C0}" type="parTrans" cxnId="{B9DD3FE0-6A7B-40AF-972E-D39369F72A15}">
      <dgm:prSet/>
      <dgm:spPr/>
      <dgm:t>
        <a:bodyPr/>
        <a:lstStyle/>
        <a:p>
          <a:endParaRPr lang="en-US"/>
        </a:p>
      </dgm:t>
    </dgm:pt>
    <dgm:pt modelId="{48E92117-83D0-4275-AE1B-9378AF8D5F97}" type="sibTrans" cxnId="{B9DD3FE0-6A7B-40AF-972E-D39369F72A15}">
      <dgm:prSet/>
      <dgm:spPr/>
      <dgm:t>
        <a:bodyPr/>
        <a:lstStyle/>
        <a:p>
          <a:endParaRPr lang="en-US"/>
        </a:p>
      </dgm:t>
    </dgm:pt>
    <dgm:pt modelId="{23E80792-444B-4EDF-9708-85CA87218C34}">
      <dgm:prSet phldrT="[Text]"/>
      <dgm:spPr>
        <a:solidFill>
          <a:schemeClr val="tx2">
            <a:lumMod val="75000"/>
            <a:alpha val="20000"/>
          </a:schemeClr>
        </a:solidFill>
        <a:ln>
          <a:noFill/>
        </a:ln>
      </dgm:spPr>
      <dgm:t>
        <a:bodyPr/>
        <a:lstStyle/>
        <a:p>
          <a:pPr>
            <a:buFont typeface="Wingdings" panose="05000000000000000000" pitchFamily="2" charset="2"/>
            <a:buChar char="§"/>
          </a:pPr>
          <a:r>
            <a:rPr lang="en-US" dirty="0">
              <a:solidFill>
                <a:schemeClr val="bg1"/>
              </a:solidFill>
            </a:rPr>
            <a:t>Intersectoral coordination</a:t>
          </a:r>
        </a:p>
      </dgm:t>
    </dgm:pt>
    <dgm:pt modelId="{2E477652-11F6-448E-B9F2-7D80C3CF6173}" type="parTrans" cxnId="{954F787A-B05C-45C8-A9AE-EF6711948418}">
      <dgm:prSet/>
      <dgm:spPr/>
      <dgm:t>
        <a:bodyPr/>
        <a:lstStyle/>
        <a:p>
          <a:endParaRPr lang="en-US"/>
        </a:p>
      </dgm:t>
    </dgm:pt>
    <dgm:pt modelId="{132164CB-8BB9-4373-AE06-BD165F9F7DC2}" type="sibTrans" cxnId="{954F787A-B05C-45C8-A9AE-EF6711948418}">
      <dgm:prSet/>
      <dgm:spPr/>
      <dgm:t>
        <a:bodyPr/>
        <a:lstStyle/>
        <a:p>
          <a:endParaRPr lang="en-US"/>
        </a:p>
      </dgm:t>
    </dgm:pt>
    <dgm:pt modelId="{BC8CCA90-CBE1-46FB-8638-5FBBC1626BFA}">
      <dgm:prSet phldrT="[Text]"/>
      <dgm:spPr>
        <a:solidFill>
          <a:schemeClr val="accent3">
            <a:lumMod val="20000"/>
            <a:lumOff val="80000"/>
            <a:alpha val="90000"/>
          </a:schemeClr>
        </a:solidFill>
        <a:ln>
          <a:noFill/>
        </a:ln>
      </dgm:spPr>
      <dgm:t>
        <a:bodyPr/>
        <a:lstStyle/>
        <a:p>
          <a:pPr>
            <a:buFont typeface="Wingdings" panose="05000000000000000000" pitchFamily="2" charset="2"/>
            <a:buChar char="§"/>
          </a:pPr>
          <a:r>
            <a:rPr lang="en-US" b="1" dirty="0">
              <a:solidFill>
                <a:schemeClr val="accent3"/>
              </a:solidFill>
            </a:rPr>
            <a:t>Ideally, “one-stop-shopping” at a single facility or coordination between multiple facilities</a:t>
          </a:r>
        </a:p>
      </dgm:t>
    </dgm:pt>
    <dgm:pt modelId="{470E2E66-5371-4BCF-A04A-C059357F497E}" type="parTrans" cxnId="{0E01C613-453A-48D6-A2A5-E42B3C5CF89B}">
      <dgm:prSet/>
      <dgm:spPr/>
      <dgm:t>
        <a:bodyPr/>
        <a:lstStyle/>
        <a:p>
          <a:endParaRPr lang="en-US"/>
        </a:p>
      </dgm:t>
    </dgm:pt>
    <dgm:pt modelId="{78FBB5DB-B0FC-48F7-9FE7-BB5A61F00A7D}" type="sibTrans" cxnId="{0E01C613-453A-48D6-A2A5-E42B3C5CF89B}">
      <dgm:prSet/>
      <dgm:spPr/>
      <dgm:t>
        <a:bodyPr/>
        <a:lstStyle/>
        <a:p>
          <a:endParaRPr lang="en-US"/>
        </a:p>
      </dgm:t>
    </dgm:pt>
    <dgm:pt modelId="{52E11B1A-A7F0-4149-9847-AB4C0F723B2F}" type="pres">
      <dgm:prSet presAssocID="{6BD2263E-E779-40A9-B224-9D8FF23D6E40}" presName="Name0" presStyleCnt="0">
        <dgm:presLayoutVars>
          <dgm:dir/>
          <dgm:animLvl val="lvl"/>
          <dgm:resizeHandles val="exact"/>
        </dgm:presLayoutVars>
      </dgm:prSet>
      <dgm:spPr/>
    </dgm:pt>
    <dgm:pt modelId="{23525E70-9743-47E5-A8F3-9BA3823C6F11}" type="pres">
      <dgm:prSet presAssocID="{EC353146-A8AB-4702-8D3A-352CE6757F10}" presName="composite" presStyleCnt="0"/>
      <dgm:spPr/>
    </dgm:pt>
    <dgm:pt modelId="{D6836DC1-EF00-4AC9-A3FD-B9F703A58FCF}" type="pres">
      <dgm:prSet presAssocID="{EC353146-A8AB-4702-8D3A-352CE6757F10}" presName="parTx" presStyleLbl="alignNode1" presStyleIdx="0" presStyleCnt="3">
        <dgm:presLayoutVars>
          <dgm:chMax val="0"/>
          <dgm:chPref val="0"/>
          <dgm:bulletEnabled val="1"/>
        </dgm:presLayoutVars>
      </dgm:prSet>
      <dgm:spPr/>
    </dgm:pt>
    <dgm:pt modelId="{F0E6206B-3EFA-45B3-AAF0-34DE5D948B4F}" type="pres">
      <dgm:prSet presAssocID="{EC353146-A8AB-4702-8D3A-352CE6757F10}" presName="desTx" presStyleLbl="alignAccFollowNode1" presStyleIdx="0" presStyleCnt="3">
        <dgm:presLayoutVars>
          <dgm:bulletEnabled val="1"/>
        </dgm:presLayoutVars>
      </dgm:prSet>
      <dgm:spPr/>
    </dgm:pt>
    <dgm:pt modelId="{E33C84CE-1FF1-4F3C-B601-C248AC299EFE}" type="pres">
      <dgm:prSet presAssocID="{44A2BEFE-B3ED-4FE5-804D-CB20FCB69DCE}" presName="space" presStyleCnt="0"/>
      <dgm:spPr/>
    </dgm:pt>
    <dgm:pt modelId="{CB7D4341-C2A7-4C59-8E47-55B18069FB24}" type="pres">
      <dgm:prSet presAssocID="{73AA7456-7228-4B00-8B96-95806AF34AB7}" presName="composite" presStyleCnt="0"/>
      <dgm:spPr/>
    </dgm:pt>
    <dgm:pt modelId="{F3524796-A8AE-410B-9A3E-9D8EF1C5B92E}" type="pres">
      <dgm:prSet presAssocID="{73AA7456-7228-4B00-8B96-95806AF34AB7}" presName="parTx" presStyleLbl="alignNode1" presStyleIdx="1" presStyleCnt="3">
        <dgm:presLayoutVars>
          <dgm:chMax val="0"/>
          <dgm:chPref val="0"/>
          <dgm:bulletEnabled val="1"/>
        </dgm:presLayoutVars>
      </dgm:prSet>
      <dgm:spPr/>
    </dgm:pt>
    <dgm:pt modelId="{E8AD7971-0E94-4269-B658-F8BFF4F17720}" type="pres">
      <dgm:prSet presAssocID="{73AA7456-7228-4B00-8B96-95806AF34AB7}" presName="desTx" presStyleLbl="alignAccFollowNode1" presStyleIdx="1" presStyleCnt="3">
        <dgm:presLayoutVars>
          <dgm:bulletEnabled val="1"/>
        </dgm:presLayoutVars>
      </dgm:prSet>
      <dgm:spPr/>
    </dgm:pt>
    <dgm:pt modelId="{9F08A4B5-5508-4EFF-AE75-CD7E146A2017}" type="pres">
      <dgm:prSet presAssocID="{3E470756-E505-4686-8739-7733DC8250EC}" presName="space" presStyleCnt="0"/>
      <dgm:spPr/>
    </dgm:pt>
    <dgm:pt modelId="{890EB7BC-9C60-495E-9C14-E08CC7A3967D}" type="pres">
      <dgm:prSet presAssocID="{DA80F62A-E47B-4373-B948-A7E877FE04A0}" presName="composite" presStyleCnt="0"/>
      <dgm:spPr/>
    </dgm:pt>
    <dgm:pt modelId="{2BFDE98B-D93E-46E6-8612-E66C0E00075D}" type="pres">
      <dgm:prSet presAssocID="{DA80F62A-E47B-4373-B948-A7E877FE04A0}" presName="parTx" presStyleLbl="alignNode1" presStyleIdx="2" presStyleCnt="3">
        <dgm:presLayoutVars>
          <dgm:chMax val="0"/>
          <dgm:chPref val="0"/>
          <dgm:bulletEnabled val="1"/>
        </dgm:presLayoutVars>
      </dgm:prSet>
      <dgm:spPr/>
    </dgm:pt>
    <dgm:pt modelId="{04E15D58-1987-4143-B801-B4EC7CB74C91}" type="pres">
      <dgm:prSet presAssocID="{DA80F62A-E47B-4373-B948-A7E877FE04A0}" presName="desTx" presStyleLbl="alignAccFollowNode1" presStyleIdx="2" presStyleCnt="3">
        <dgm:presLayoutVars>
          <dgm:bulletEnabled val="1"/>
        </dgm:presLayoutVars>
      </dgm:prSet>
      <dgm:spPr/>
    </dgm:pt>
  </dgm:ptLst>
  <dgm:cxnLst>
    <dgm:cxn modelId="{5FDDCB04-2B9F-404E-B6E8-CF7D9424A845}" srcId="{6BD2263E-E779-40A9-B224-9D8FF23D6E40}" destId="{EC353146-A8AB-4702-8D3A-352CE6757F10}" srcOrd="0" destOrd="0" parTransId="{2ACC8290-88D9-4549-AB90-BDC3C47DC54B}" sibTransId="{44A2BEFE-B3ED-4FE5-804D-CB20FCB69DCE}"/>
    <dgm:cxn modelId="{686A750C-A669-41E5-93B0-D89895DC044C}" type="presOf" srcId="{9570929E-45B2-4129-847F-9F99C018057C}" destId="{04E15D58-1987-4143-B801-B4EC7CB74C91}" srcOrd="0" destOrd="3" presId="urn:microsoft.com/office/officeart/2005/8/layout/hList1"/>
    <dgm:cxn modelId="{C62EFF0D-E5E3-4DCC-BAED-DB99805CEC70}" srcId="{6BD2263E-E779-40A9-B224-9D8FF23D6E40}" destId="{73AA7456-7228-4B00-8B96-95806AF34AB7}" srcOrd="1" destOrd="0" parTransId="{43E9BCA9-57A8-4CA0-883D-D34FD565B1E6}" sibTransId="{3E470756-E505-4686-8739-7733DC8250EC}"/>
    <dgm:cxn modelId="{366B7711-5E33-4F8F-A1A7-437DFBA61EFE}" srcId="{EC353146-A8AB-4702-8D3A-352CE6757F10}" destId="{EA900E21-C6F7-4F38-805B-37DE76B63092}" srcOrd="1" destOrd="0" parTransId="{EA09150C-4FE1-4A56-A55C-9D65100BAE24}" sibTransId="{ED1DD817-D175-4355-BF04-2240B03689DD}"/>
    <dgm:cxn modelId="{0E01C613-453A-48D6-A2A5-E42B3C5CF89B}" srcId="{EC353146-A8AB-4702-8D3A-352CE6757F10}" destId="{BC8CCA90-CBE1-46FB-8638-5FBBC1626BFA}" srcOrd="0" destOrd="0" parTransId="{470E2E66-5371-4BCF-A04A-C059357F497E}" sibTransId="{78FBB5DB-B0FC-48F7-9FE7-BB5A61F00A7D}"/>
    <dgm:cxn modelId="{EA5BA314-CFEA-4087-8F5A-322D70F4A157}" type="presOf" srcId="{EA900E21-C6F7-4F38-805B-37DE76B63092}" destId="{F0E6206B-3EFA-45B3-AAF0-34DE5D948B4F}" srcOrd="0" destOrd="1" presId="urn:microsoft.com/office/officeart/2005/8/layout/hList1"/>
    <dgm:cxn modelId="{39C04215-F372-4DEA-AB6A-17E31D2AABF9}" srcId="{6BD2263E-E779-40A9-B224-9D8FF23D6E40}" destId="{DA80F62A-E47B-4373-B948-A7E877FE04A0}" srcOrd="2" destOrd="0" parTransId="{C3FCB13E-107B-4B6F-B077-FCB066C4A797}" sibTransId="{BA64E0C8-23E2-4E61-8CCC-AB1E3679F4CD}"/>
    <dgm:cxn modelId="{8CCAAF1B-B2B2-4BE3-A9C6-64046499C340}" srcId="{DA80F62A-E47B-4373-B948-A7E877FE04A0}" destId="{67CA1EC3-B29C-4B1B-B22A-D636709380F9}" srcOrd="0" destOrd="0" parTransId="{F0292C9C-57FF-43A0-A761-B2A5F7B39F73}" sibTransId="{719E24F4-8377-4405-968A-407AB8E7B88F}"/>
    <dgm:cxn modelId="{CE65401E-622B-4EB6-BE19-2D814E5A8239}" srcId="{73AA7456-7228-4B00-8B96-95806AF34AB7}" destId="{239B622A-41EB-4637-A19C-8B92CB2A3142}" srcOrd="0" destOrd="0" parTransId="{42846BB0-2A83-4DF5-BD95-B5B9BC76F569}" sibTransId="{62E712C4-4FCA-4FCD-832E-04064B00D65A}"/>
    <dgm:cxn modelId="{740D5E1E-9C3B-481F-8F8A-34891D926C47}" type="presOf" srcId="{BC8CCA90-CBE1-46FB-8638-5FBBC1626BFA}" destId="{F0E6206B-3EFA-45B3-AAF0-34DE5D948B4F}" srcOrd="0" destOrd="0" presId="urn:microsoft.com/office/officeart/2005/8/layout/hList1"/>
    <dgm:cxn modelId="{4EF6421E-65BB-4928-ACBF-3A583826F9F2}" srcId="{73AA7456-7228-4B00-8B96-95806AF34AB7}" destId="{F191023F-BB13-4FF0-B47F-B9C7957517F8}" srcOrd="1" destOrd="0" parTransId="{4785EC63-F7F5-4CE4-81EF-6D0D0F6F6B54}" sibTransId="{231E3131-E0A0-4227-B9B3-9EEAD16581FD}"/>
    <dgm:cxn modelId="{9CBE3322-D1F5-4260-A7AB-40B5FF329C70}" srcId="{DA80F62A-E47B-4373-B948-A7E877FE04A0}" destId="{9570929E-45B2-4129-847F-9F99C018057C}" srcOrd="3" destOrd="0" parTransId="{5CBFFD11-5FC7-4707-B497-7E902C54ADC1}" sibTransId="{5B6DC809-C731-4FCB-BD83-E024D32D3E72}"/>
    <dgm:cxn modelId="{C68B2136-4E07-41F4-A057-2FA0AEE002BB}" type="presOf" srcId="{F191023F-BB13-4FF0-B47F-B9C7957517F8}" destId="{E8AD7971-0E94-4269-B658-F8BFF4F17720}" srcOrd="0" destOrd="1" presId="urn:microsoft.com/office/officeart/2005/8/layout/hList1"/>
    <dgm:cxn modelId="{82D27340-3932-464E-B277-A477AE3BB788}" type="presOf" srcId="{DA80F62A-E47B-4373-B948-A7E877FE04A0}" destId="{2BFDE98B-D93E-46E6-8612-E66C0E00075D}" srcOrd="0" destOrd="0" presId="urn:microsoft.com/office/officeart/2005/8/layout/hList1"/>
    <dgm:cxn modelId="{A76F3261-DEBB-4840-92D5-7D6B44E6BE20}" type="presOf" srcId="{6BD2263E-E779-40A9-B224-9D8FF23D6E40}" destId="{52E11B1A-A7F0-4149-9847-AB4C0F723B2F}" srcOrd="0" destOrd="0" presId="urn:microsoft.com/office/officeart/2005/8/layout/hList1"/>
    <dgm:cxn modelId="{DB45164F-8832-4DD2-9CE2-A6440DF83F8E}" type="presOf" srcId="{67CA1EC3-B29C-4B1B-B22A-D636709380F9}" destId="{04E15D58-1987-4143-B801-B4EC7CB74C91}" srcOrd="0" destOrd="0" presId="urn:microsoft.com/office/officeart/2005/8/layout/hList1"/>
    <dgm:cxn modelId="{722C4C76-570F-4844-8464-1A7153B23EC4}" type="presOf" srcId="{EC353146-A8AB-4702-8D3A-352CE6757F10}" destId="{D6836DC1-EF00-4AC9-A3FD-B9F703A58FCF}" srcOrd="0" destOrd="0" presId="urn:microsoft.com/office/officeart/2005/8/layout/hList1"/>
    <dgm:cxn modelId="{7B837F56-4DDA-4175-AAB6-0850E1FB32E4}" type="presOf" srcId="{239B622A-41EB-4637-A19C-8B92CB2A3142}" destId="{E8AD7971-0E94-4269-B658-F8BFF4F17720}" srcOrd="0" destOrd="0" presId="urn:microsoft.com/office/officeart/2005/8/layout/hList1"/>
    <dgm:cxn modelId="{954F787A-B05C-45C8-A9AE-EF6711948418}" srcId="{DA80F62A-E47B-4373-B948-A7E877FE04A0}" destId="{23E80792-444B-4EDF-9708-85CA87218C34}" srcOrd="2" destOrd="0" parTransId="{2E477652-11F6-448E-B9F2-7D80C3CF6173}" sibTransId="{132164CB-8BB9-4373-AE06-BD165F9F7DC2}"/>
    <dgm:cxn modelId="{95FA8792-5BE4-4DCB-B279-DF2D93D2D449}" type="presOf" srcId="{23E80792-444B-4EDF-9708-85CA87218C34}" destId="{04E15D58-1987-4143-B801-B4EC7CB74C91}" srcOrd="0" destOrd="2" presId="urn:microsoft.com/office/officeart/2005/8/layout/hList1"/>
    <dgm:cxn modelId="{346DD4A8-FCE0-4B98-9B13-DD5920CF615B}" type="presOf" srcId="{73AA7456-7228-4B00-8B96-95806AF34AB7}" destId="{F3524796-A8AE-410B-9A3E-9D8EF1C5B92E}" srcOrd="0" destOrd="0" presId="urn:microsoft.com/office/officeart/2005/8/layout/hList1"/>
    <dgm:cxn modelId="{B9DD3FE0-6A7B-40AF-972E-D39369F72A15}" srcId="{DA80F62A-E47B-4373-B948-A7E877FE04A0}" destId="{C387048F-93BF-4343-B708-DB9CA21DE5B0}" srcOrd="1" destOrd="0" parTransId="{F308A32B-C5CA-4DDC-8C04-97EB5C8391C0}" sibTransId="{48E92117-83D0-4275-AE1B-9378AF8D5F97}"/>
    <dgm:cxn modelId="{3860D6F0-B27B-4D32-ADB1-4DEAC85EA54B}" type="presOf" srcId="{C387048F-93BF-4343-B708-DB9CA21DE5B0}" destId="{04E15D58-1987-4143-B801-B4EC7CB74C91}" srcOrd="0" destOrd="1" presId="urn:microsoft.com/office/officeart/2005/8/layout/hList1"/>
    <dgm:cxn modelId="{A58F7022-CAF3-4E76-AE50-35142358248B}" type="presParOf" srcId="{52E11B1A-A7F0-4149-9847-AB4C0F723B2F}" destId="{23525E70-9743-47E5-A8F3-9BA3823C6F11}" srcOrd="0" destOrd="0" presId="urn:microsoft.com/office/officeart/2005/8/layout/hList1"/>
    <dgm:cxn modelId="{6A60D175-0936-4F03-BAAC-671EA75E4F77}" type="presParOf" srcId="{23525E70-9743-47E5-A8F3-9BA3823C6F11}" destId="{D6836DC1-EF00-4AC9-A3FD-B9F703A58FCF}" srcOrd="0" destOrd="0" presId="urn:microsoft.com/office/officeart/2005/8/layout/hList1"/>
    <dgm:cxn modelId="{05CE0987-CEB8-4F6E-8BCF-D00C7E97D452}" type="presParOf" srcId="{23525E70-9743-47E5-A8F3-9BA3823C6F11}" destId="{F0E6206B-3EFA-45B3-AAF0-34DE5D948B4F}" srcOrd="1" destOrd="0" presId="urn:microsoft.com/office/officeart/2005/8/layout/hList1"/>
    <dgm:cxn modelId="{87727CDA-4393-4AA4-84EF-9AC35DBD417C}" type="presParOf" srcId="{52E11B1A-A7F0-4149-9847-AB4C0F723B2F}" destId="{E33C84CE-1FF1-4F3C-B601-C248AC299EFE}" srcOrd="1" destOrd="0" presId="urn:microsoft.com/office/officeart/2005/8/layout/hList1"/>
    <dgm:cxn modelId="{0D8A7347-D1D4-4D5A-98C4-1DACCE1D8E0C}" type="presParOf" srcId="{52E11B1A-A7F0-4149-9847-AB4C0F723B2F}" destId="{CB7D4341-C2A7-4C59-8E47-55B18069FB24}" srcOrd="2" destOrd="0" presId="urn:microsoft.com/office/officeart/2005/8/layout/hList1"/>
    <dgm:cxn modelId="{ABB132A8-61A1-46DF-9D8D-650D78581BBE}" type="presParOf" srcId="{CB7D4341-C2A7-4C59-8E47-55B18069FB24}" destId="{F3524796-A8AE-410B-9A3E-9D8EF1C5B92E}" srcOrd="0" destOrd="0" presId="urn:microsoft.com/office/officeart/2005/8/layout/hList1"/>
    <dgm:cxn modelId="{A0429EC1-BA74-45C0-9FA6-DA9D062DCFA3}" type="presParOf" srcId="{CB7D4341-C2A7-4C59-8E47-55B18069FB24}" destId="{E8AD7971-0E94-4269-B658-F8BFF4F17720}" srcOrd="1" destOrd="0" presId="urn:microsoft.com/office/officeart/2005/8/layout/hList1"/>
    <dgm:cxn modelId="{F83EF161-3DE5-4EEE-9E44-6048D6B29A1D}" type="presParOf" srcId="{52E11B1A-A7F0-4149-9847-AB4C0F723B2F}" destId="{9F08A4B5-5508-4EFF-AE75-CD7E146A2017}" srcOrd="3" destOrd="0" presId="urn:microsoft.com/office/officeart/2005/8/layout/hList1"/>
    <dgm:cxn modelId="{E766EA38-EAB7-4A64-A3AB-6C9D4D2B905B}" type="presParOf" srcId="{52E11B1A-A7F0-4149-9847-AB4C0F723B2F}" destId="{890EB7BC-9C60-495E-9C14-E08CC7A3967D}" srcOrd="4" destOrd="0" presId="urn:microsoft.com/office/officeart/2005/8/layout/hList1"/>
    <dgm:cxn modelId="{7D72DD20-41C2-4D41-A12C-E9B64DF8AE69}" type="presParOf" srcId="{890EB7BC-9C60-495E-9C14-E08CC7A3967D}" destId="{2BFDE98B-D93E-46E6-8612-E66C0E00075D}" srcOrd="0" destOrd="0" presId="urn:microsoft.com/office/officeart/2005/8/layout/hList1"/>
    <dgm:cxn modelId="{3589C712-0071-4B56-9D27-31A3E1286BE2}" type="presParOf" srcId="{890EB7BC-9C60-495E-9C14-E08CC7A3967D}" destId="{04E15D58-1987-4143-B801-B4EC7CB74C9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36DC1-EF00-4AC9-A3FD-B9F703A58FCF}">
      <dsp:nvSpPr>
        <dsp:cNvPr id="0" name=""/>
        <dsp:cNvSpPr/>
      </dsp:nvSpPr>
      <dsp:spPr>
        <a:xfrm>
          <a:off x="3399" y="303167"/>
          <a:ext cx="3314253" cy="806625"/>
        </a:xfrm>
        <a:prstGeom prst="rect">
          <a:avLst/>
        </a:prstGeom>
        <a:solidFill>
          <a:schemeClr val="accent3"/>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Level 1: Clinical and Community Integration </a:t>
          </a:r>
        </a:p>
      </dsp:txBody>
      <dsp:txXfrm>
        <a:off x="3399" y="303167"/>
        <a:ext cx="3314253" cy="806625"/>
      </dsp:txXfrm>
    </dsp:sp>
    <dsp:sp modelId="{F0E6206B-3EFA-45B3-AAF0-34DE5D948B4F}">
      <dsp:nvSpPr>
        <dsp:cNvPr id="0" name=""/>
        <dsp:cNvSpPr/>
      </dsp:nvSpPr>
      <dsp:spPr>
        <a:xfrm>
          <a:off x="3399" y="1109793"/>
          <a:ext cx="3314253" cy="3238413"/>
        </a:xfrm>
        <a:prstGeom prst="rect">
          <a:avLst/>
        </a:prstGeom>
        <a:solidFill>
          <a:schemeClr val="accent3">
            <a:lumMod val="20000"/>
            <a:lumOff val="80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 typeface="Wingdings" panose="05000000000000000000" pitchFamily="2" charset="2"/>
            <a:buChar char="§"/>
          </a:pPr>
          <a:r>
            <a:rPr lang="en-US" sz="2200" b="1" kern="1200" dirty="0">
              <a:solidFill>
                <a:schemeClr val="accent3"/>
              </a:solidFill>
            </a:rPr>
            <a:t>Ideally, “one-stop-shopping” at a single facility or coordination between multiple facilities</a:t>
          </a:r>
        </a:p>
        <a:p>
          <a:pPr marL="228600" lvl="1" indent="-228600" algn="l" defTabSz="977900">
            <a:lnSpc>
              <a:spcPct val="90000"/>
            </a:lnSpc>
            <a:spcBef>
              <a:spcPct val="0"/>
            </a:spcBef>
            <a:spcAft>
              <a:spcPct val="15000"/>
            </a:spcAft>
            <a:buFont typeface="Wingdings" panose="05000000000000000000" pitchFamily="2" charset="2"/>
            <a:buChar char="§"/>
          </a:pPr>
          <a:r>
            <a:rPr lang="en-US" sz="2200" b="0" kern="1200" dirty="0">
              <a:solidFill>
                <a:schemeClr val="bg1"/>
              </a:solidFill>
            </a:rPr>
            <a:t>If not, use integrated care using case managers and non-HCP care coordinators</a:t>
          </a:r>
        </a:p>
      </dsp:txBody>
      <dsp:txXfrm>
        <a:off x="3399" y="1109793"/>
        <a:ext cx="3314253" cy="3238413"/>
      </dsp:txXfrm>
    </dsp:sp>
    <dsp:sp modelId="{F3524796-A8AE-410B-9A3E-9D8EF1C5B92E}">
      <dsp:nvSpPr>
        <dsp:cNvPr id="0" name=""/>
        <dsp:cNvSpPr/>
      </dsp:nvSpPr>
      <dsp:spPr>
        <a:xfrm>
          <a:off x="3781648" y="303167"/>
          <a:ext cx="3314253" cy="806625"/>
        </a:xfrm>
        <a:prstGeom prst="rect">
          <a:avLst/>
        </a:prstGeom>
        <a:solidFill>
          <a:schemeClr val="bg1">
            <a:lumMod val="65000"/>
            <a:lumOff val="3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Level 2: Professional and Organizational Integration</a:t>
          </a:r>
        </a:p>
      </dsp:txBody>
      <dsp:txXfrm>
        <a:off x="3781648" y="303167"/>
        <a:ext cx="3314253" cy="806625"/>
      </dsp:txXfrm>
    </dsp:sp>
    <dsp:sp modelId="{E8AD7971-0E94-4269-B658-F8BFF4F17720}">
      <dsp:nvSpPr>
        <dsp:cNvPr id="0" name=""/>
        <dsp:cNvSpPr/>
      </dsp:nvSpPr>
      <dsp:spPr>
        <a:xfrm>
          <a:off x="3781648" y="1109793"/>
          <a:ext cx="3314253" cy="3238413"/>
        </a:xfrm>
        <a:prstGeom prst="rect">
          <a:avLst/>
        </a:prstGeom>
        <a:solidFill>
          <a:schemeClr val="tx2">
            <a:lumMod val="75000"/>
            <a:alpha val="2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Interprofessional partnerships with shared roles and responsibilities</a:t>
          </a:r>
        </a:p>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Collaboration between agencies providing HIV, mental health, and/or SUD services</a:t>
          </a:r>
        </a:p>
      </dsp:txBody>
      <dsp:txXfrm>
        <a:off x="3781648" y="1109793"/>
        <a:ext cx="3314253" cy="3238413"/>
      </dsp:txXfrm>
    </dsp:sp>
    <dsp:sp modelId="{2BFDE98B-D93E-46E6-8612-E66C0E00075D}">
      <dsp:nvSpPr>
        <dsp:cNvPr id="0" name=""/>
        <dsp:cNvSpPr/>
      </dsp:nvSpPr>
      <dsp:spPr>
        <a:xfrm>
          <a:off x="7559897" y="303167"/>
          <a:ext cx="3314253" cy="806625"/>
        </a:xfrm>
        <a:prstGeom prst="rect">
          <a:avLst/>
        </a:prstGeom>
        <a:solidFill>
          <a:schemeClr val="bg1">
            <a:lumMod val="65000"/>
            <a:lumOff val="3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Level 3: Service Delivery Integration</a:t>
          </a:r>
        </a:p>
      </dsp:txBody>
      <dsp:txXfrm>
        <a:off x="7559897" y="303167"/>
        <a:ext cx="3314253" cy="806625"/>
      </dsp:txXfrm>
    </dsp:sp>
    <dsp:sp modelId="{04E15D58-1987-4143-B801-B4EC7CB74C91}">
      <dsp:nvSpPr>
        <dsp:cNvPr id="0" name=""/>
        <dsp:cNvSpPr/>
      </dsp:nvSpPr>
      <dsp:spPr>
        <a:xfrm>
          <a:off x="7559897" y="1109793"/>
          <a:ext cx="3314253" cy="3238413"/>
        </a:xfrm>
        <a:prstGeom prst="rect">
          <a:avLst/>
        </a:prstGeom>
        <a:solidFill>
          <a:schemeClr val="tx2">
            <a:lumMod val="75000"/>
            <a:alpha val="2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Advocacy</a:t>
          </a:r>
        </a:p>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Meaningful engagement with communities and service users</a:t>
          </a:r>
        </a:p>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Intersectoral coordination</a:t>
          </a:r>
        </a:p>
        <a:p>
          <a:pPr marL="228600" lvl="1" indent="-228600" algn="l" defTabSz="977900">
            <a:lnSpc>
              <a:spcPct val="90000"/>
            </a:lnSpc>
            <a:spcBef>
              <a:spcPct val="0"/>
            </a:spcBef>
            <a:spcAft>
              <a:spcPct val="15000"/>
            </a:spcAft>
            <a:buFont typeface="Wingdings" panose="05000000000000000000" pitchFamily="2" charset="2"/>
            <a:buChar char="§"/>
          </a:pPr>
          <a:r>
            <a:rPr lang="en-US" sz="2200" kern="1200" dirty="0">
              <a:solidFill>
                <a:schemeClr val="bg1"/>
              </a:solidFill>
            </a:rPr>
            <a:t>Integration of laws, policies, planning, and budgeting processes</a:t>
          </a:r>
        </a:p>
      </dsp:txBody>
      <dsp:txXfrm>
        <a:off x="7559897" y="1109793"/>
        <a:ext cx="3314253" cy="3238413"/>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03592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1054469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GAD, generalized anxiety disorder; HCSUS, HIV Cost and Services Utilization Study; NHSDA, National Household Survey on Drug Abuse.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195686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758513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435457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911282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349651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3" name="Google Shape;44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0" cap="none" spc="0" normalizeH="0" baseline="0" noProof="0" dirty="0" err="1">
                <a:ln>
                  <a:noFill/>
                </a:ln>
                <a:solidFill>
                  <a:srgbClr val="000000">
                    <a:lumMod val="65000"/>
                    <a:lumOff val="35000"/>
                  </a:srgbClr>
                </a:solidFill>
                <a:effectLst/>
                <a:uLnTx/>
                <a:uFillTx/>
                <a:latin typeface="Arial" pitchFamily="34" charset="0"/>
                <a:ea typeface="+mn-ea"/>
                <a:cs typeface="Arial" pitchFamily="34" charset="0"/>
              </a:rPr>
              <a:t>PrEP</a:t>
            </a:r>
            <a:r>
              <a:rPr kumimoji="0" lang="en-US" sz="1200" b="0" i="1" u="none" strike="noStrike" kern="0" cap="none" spc="0" normalizeH="0" baseline="0" noProof="0" dirty="0">
                <a:ln>
                  <a:noFill/>
                </a:ln>
                <a:solidFill>
                  <a:srgbClr val="000000">
                    <a:lumMod val="65000"/>
                    <a:lumOff val="35000"/>
                  </a:srgbClr>
                </a:solidFill>
                <a:effectLst/>
                <a:uLnTx/>
                <a:uFillTx/>
                <a:latin typeface="Arial" pitchFamily="34" charset="0"/>
                <a:ea typeface="+mn-ea"/>
                <a:cs typeface="Arial" pitchFamily="34" charset="0"/>
              </a:rPr>
              <a:t>, pre-exposure prophylaxis.</a:t>
            </a:r>
          </a:p>
        </p:txBody>
      </p:sp>
      <p:sp>
        <p:nvSpPr>
          <p:cNvPr id="444" name="Google Shape;44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000"/>
              <a:buFont typeface="Arial"/>
              <a:buNone/>
              <a:tabLst/>
              <a:defRPr/>
            </a:pPr>
            <a:fld id="{00000000-1234-1234-1234-123412341234}" type="slidenum">
              <a:rPr kumimoji="0" lang="en-US" sz="10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000"/>
                <a:buFont typeface="Arial"/>
                <a:buNone/>
                <a:tabLst/>
                <a:defRPr/>
              </a:pPr>
              <a:t>10</a:t>
            </a:fld>
            <a:endParaRPr kumimoji="0" sz="10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948984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7"/>
        <p:cNvGrpSpPr/>
        <p:nvPr/>
      </p:nvGrpSpPr>
      <p:grpSpPr>
        <a:xfrm>
          <a:off x="0" y="0"/>
          <a:ext cx="0" cy="0"/>
          <a:chOff x="0" y="0"/>
          <a:chExt cx="0" cy="0"/>
        </a:xfrm>
      </p:grpSpPr>
      <p:sp>
        <p:nvSpPr>
          <p:cNvPr id="1588" name="Google Shape;1588;p9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i="1" dirty="0"/>
              <a:t>HCP, healthcare professional; </a:t>
            </a:r>
            <a:r>
              <a:rPr lang="en-GB" i="1" dirty="0" err="1"/>
              <a:t>PrEP</a:t>
            </a:r>
            <a:r>
              <a:rPr lang="en-GB" i="1" dirty="0"/>
              <a:t>, pre-exposure prophylaxis.</a:t>
            </a:r>
            <a:endParaRPr i="1" dirty="0"/>
          </a:p>
        </p:txBody>
      </p:sp>
      <p:sp>
        <p:nvSpPr>
          <p:cNvPr id="1589" name="Google Shape;1589;p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2499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DIG FAST, distractibility, impulsivity, grandiosity, flight of ideas, activity increase, sleep deficit, talkativeness; SIGECAPS, sleep, interest, guilt, energy, concentration, appetite, psychomotor, suicide.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3514744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DSM-5, Diagnostic and Statistical Manual of Mental Disorders, Fifth Edition.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426717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SUD, substance use disorder.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105713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SAMHSA, Substance Abuse and Mental Health Services Administration; SBIRT, screening, brief intervention, and referral to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1562479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 SBIRT, screening, brief intervention, and referral to treatment.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38403621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UNAIDS, Joint United Nations Programme on HIV and AIDS; WHO World Health Organization.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24451493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 SUD, substance use disorder.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581069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BDI-II, Beck Depression Inventory.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1912107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ART, </a:t>
            </a:r>
            <a:r>
              <a:rPr lang="en-US" i="1"/>
              <a:t>antiretroviral therapy; HCP</a:t>
            </a:r>
            <a:r>
              <a:rPr lang="en-US" i="1" dirty="0"/>
              <a:t>, healthcare professional; SUD, substance use disorder.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1960158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3437201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1772685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EHR, electronic health record; HCP, healthcare professional.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2599477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34058075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21688264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3616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00222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53570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9900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35578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41667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921930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819362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6993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1300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04992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864628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8290741"/>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BF0A1BCB-4573-42FC-B2B5-F4F0EB65AB50}"/>
              </a:ext>
            </a:extLst>
          </p:cNvPr>
          <p:cNvSpPr>
            <a:spLocks noGrp="1" noChangeArrowheads="1"/>
          </p:cNvSpPr>
          <p:nvPr>
            <p:ph type="subTitle" idx="1"/>
          </p:nvPr>
        </p:nvSpPr>
        <p:spPr bwMode="invGray">
          <a:xfrm>
            <a:off x="609600" y="4041650"/>
            <a:ext cx="5181600" cy="1120775"/>
          </a:xfrm>
        </p:spPr>
        <p:txBody>
          <a:bodyPr/>
          <a:lstStyle/>
          <a:p>
            <a:r>
              <a:rPr lang="nb-NO" altLang="en-US" dirty="0"/>
              <a:t>Glenn J. Treisman, MD, PhD</a:t>
            </a:r>
            <a:br>
              <a:rPr lang="en-US" altLang="en-US" dirty="0"/>
            </a:br>
            <a:r>
              <a:rPr lang="en-US" altLang="en-US" sz="1600" b="0" dirty="0"/>
              <a:t>Eugene Meyer III Professor of Psychiatry and Medicine</a:t>
            </a:r>
            <a:br>
              <a:rPr lang="en-US" altLang="en-US" sz="1600" b="0" dirty="0"/>
            </a:br>
            <a:r>
              <a:rPr lang="en-US" altLang="en-US" sz="1600" b="0" dirty="0"/>
              <a:t>Johns Hopkins University School of Medicine</a:t>
            </a:r>
            <a:br>
              <a:rPr lang="en-US" altLang="en-US" sz="1600" b="0" dirty="0"/>
            </a:br>
            <a:r>
              <a:rPr lang="en-US" altLang="en-US" sz="1600" b="0" dirty="0"/>
              <a:t>Baltimore, Maryland</a:t>
            </a:r>
          </a:p>
        </p:txBody>
      </p:sp>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a:xfrm>
            <a:off x="609600" y="1600200"/>
            <a:ext cx="11264901" cy="2057400"/>
          </a:xfrm>
        </p:spPr>
        <p:txBody>
          <a:bodyPr>
            <a:normAutofit/>
          </a:bodyPr>
          <a:lstStyle/>
          <a:p>
            <a:r>
              <a:rPr lang="en-US" altLang="en-US" dirty="0">
                <a:latin typeface="Calibri"/>
                <a:ea typeface="Calibri"/>
                <a:cs typeface="Calibri"/>
              </a:rPr>
              <a:t>Re:Mind—Making Mental Health Care an </a:t>
            </a:r>
            <a:br>
              <a:rPr lang="en-US" altLang="en-US" dirty="0"/>
            </a:br>
            <a:r>
              <a:rPr lang="en-US" altLang="en-US" dirty="0">
                <a:latin typeface="Calibri"/>
                <a:ea typeface="Calibri"/>
                <a:cs typeface="Calibri"/>
              </a:rPr>
              <a:t>Integral Part of HIV Care</a:t>
            </a:r>
          </a:p>
        </p:txBody>
      </p:sp>
      <p:sp>
        <p:nvSpPr>
          <p:cNvPr id="2" name="Text Box 19">
            <a:extLst>
              <a:ext uri="{FF2B5EF4-FFF2-40B4-BE49-F238E27FC236}">
                <a16:creationId xmlns:a16="http://schemas.microsoft.com/office/drawing/2014/main" id="{21AEAF7B-6F90-DEF3-D677-1E84F6E6176D}"/>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Provided by Clinical Care Options, LLC</a:t>
            </a:r>
          </a:p>
        </p:txBody>
      </p:sp>
      <p:sp>
        <p:nvSpPr>
          <p:cNvPr id="3" name="Text Box 21">
            <a:extLst>
              <a:ext uri="{FF2B5EF4-FFF2-40B4-BE49-F238E27FC236}">
                <a16:creationId xmlns:a16="http://schemas.microsoft.com/office/drawing/2014/main" id="{751F7A99-0E41-557D-5FEF-8A031948FD68}"/>
              </a:ext>
            </a:extLst>
          </p:cNvPr>
          <p:cNvSpPr txBox="1">
            <a:spLocks noChangeArrowheads="1"/>
          </p:cNvSpPr>
          <p:nvPr/>
        </p:nvSpPr>
        <p:spPr bwMode="auto">
          <a:xfrm>
            <a:off x="435015" y="6362700"/>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an educational grant from Gilead Sciences,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302391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636F0-D72D-EB38-BAFF-2DB1218518A6}"/>
              </a:ext>
            </a:extLst>
          </p:cNvPr>
          <p:cNvSpPr>
            <a:spLocks noGrp="1"/>
          </p:cNvSpPr>
          <p:nvPr>
            <p:ph type="title"/>
          </p:nvPr>
        </p:nvSpPr>
        <p:spPr/>
        <p:txBody>
          <a:bodyPr/>
          <a:lstStyle/>
          <a:p>
            <a:r>
              <a:rPr lang="en-US" dirty="0"/>
              <a:t>Faculty Information and Disclosures</a:t>
            </a:r>
          </a:p>
        </p:txBody>
      </p:sp>
      <p:sp>
        <p:nvSpPr>
          <p:cNvPr id="3" name="Content Placeholder 2">
            <a:extLst>
              <a:ext uri="{FF2B5EF4-FFF2-40B4-BE49-F238E27FC236}">
                <a16:creationId xmlns:a16="http://schemas.microsoft.com/office/drawing/2014/main" id="{23B46B59-53A3-7DE3-DF0B-73B1A229052C}"/>
              </a:ext>
            </a:extLst>
          </p:cNvPr>
          <p:cNvSpPr>
            <a:spLocks noGrp="1"/>
          </p:cNvSpPr>
          <p:nvPr>
            <p:ph idx="1"/>
          </p:nvPr>
        </p:nvSpPr>
        <p:spPr/>
        <p:txBody>
          <a:bodyPr/>
          <a:lstStyle/>
          <a:p>
            <a:pPr marL="0" indent="0">
              <a:buNone/>
            </a:pPr>
            <a:r>
              <a:rPr lang="en-US" b="1" dirty="0">
                <a:solidFill>
                  <a:schemeClr val="accent3"/>
                </a:solidFill>
              </a:rPr>
              <a:t>Glenn J. Treisman, MD, PhD</a:t>
            </a:r>
            <a:br>
              <a:rPr lang="en-US" b="1" dirty="0">
                <a:solidFill>
                  <a:schemeClr val="accent3"/>
                </a:solidFill>
              </a:rPr>
            </a:br>
            <a:r>
              <a:rPr lang="en-US" sz="2600" dirty="0"/>
              <a:t>Eugene Meyer III Professor of Psychiatry and Medicine</a:t>
            </a:r>
            <a:br>
              <a:rPr lang="en-US" sz="2600" dirty="0"/>
            </a:br>
            <a:r>
              <a:rPr lang="en-US" sz="2600" dirty="0"/>
              <a:t>Johns Hopkins University School of Medicine</a:t>
            </a:r>
            <a:br>
              <a:rPr lang="en-US" sz="2600" dirty="0"/>
            </a:br>
            <a:r>
              <a:rPr lang="en-US" sz="2600" dirty="0"/>
              <a:t>Baltimore, Maryland</a:t>
            </a:r>
          </a:p>
          <a:p>
            <a:pPr marL="0" indent="0">
              <a:buNone/>
            </a:pPr>
            <a:endParaRPr lang="en-US" sz="2600" dirty="0"/>
          </a:p>
          <a:p>
            <a:pPr marL="0" indent="0">
              <a:buNone/>
            </a:pPr>
            <a:r>
              <a:rPr lang="en-US" sz="2600" b="1" dirty="0">
                <a:solidFill>
                  <a:schemeClr val="accent3"/>
                </a:solidFill>
              </a:rPr>
              <a:t>Glenn J. Treisman, MD, PhD,</a:t>
            </a:r>
            <a:r>
              <a:rPr lang="en-US" sz="2600" dirty="0"/>
              <a:t> has no relevant financial relationships to disclose.</a:t>
            </a:r>
          </a:p>
        </p:txBody>
      </p:sp>
    </p:spTree>
    <p:extLst>
      <p:ext uri="{BB962C8B-B14F-4D97-AF65-F5344CB8AC3E}">
        <p14:creationId xmlns:p14="http://schemas.microsoft.com/office/powerpoint/2010/main" val="360961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8FBDC-495E-EF6C-8A92-41364AD2E32B}"/>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907781F8-68A8-B953-C9DD-D677B4E46E69}"/>
              </a:ext>
            </a:extLst>
          </p:cNvPr>
          <p:cNvSpPr>
            <a:spLocks noGrp="1"/>
          </p:cNvSpPr>
          <p:nvPr>
            <p:ph idx="1"/>
          </p:nvPr>
        </p:nvSpPr>
        <p:spPr/>
        <p:txBody>
          <a:bodyPr/>
          <a:lstStyle/>
          <a:p>
            <a:r>
              <a:rPr lang="en-US" dirty="0"/>
              <a:t>Develop strategies to proactively identify people with or at elevated risk of mental health conditions within an HIV practice</a:t>
            </a:r>
          </a:p>
          <a:p>
            <a:r>
              <a:rPr lang="en-US" dirty="0"/>
              <a:t>Integrate mental health care support strategies into HIV care provision, both within the HIV practice and through timely referrals</a:t>
            </a:r>
          </a:p>
          <a:p>
            <a:r>
              <a:rPr lang="en-US" dirty="0"/>
              <a:t>Reduce barriers to treatment persistence and engagement in care for people living with HIV experiencing mental health conditions</a:t>
            </a:r>
          </a:p>
        </p:txBody>
      </p:sp>
    </p:spTree>
    <p:extLst>
      <p:ext uri="{BB962C8B-B14F-4D97-AF65-F5344CB8AC3E}">
        <p14:creationId xmlns:p14="http://schemas.microsoft.com/office/powerpoint/2010/main" val="2107303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6544A-4790-D27A-779B-FCCE6C57BA09}"/>
              </a:ext>
            </a:extLst>
          </p:cNvPr>
          <p:cNvSpPr>
            <a:spLocks noGrp="1"/>
          </p:cNvSpPr>
          <p:nvPr>
            <p:ph type="title"/>
          </p:nvPr>
        </p:nvSpPr>
        <p:spPr/>
        <p:txBody>
          <a:bodyPr/>
          <a:lstStyle/>
          <a:p>
            <a:r>
              <a:rPr lang="en-US" dirty="0"/>
              <a:t>HIV Infection and Mental Health Conditions </a:t>
            </a:r>
          </a:p>
        </p:txBody>
      </p:sp>
      <p:sp>
        <p:nvSpPr>
          <p:cNvPr id="10" name="Content Placeholder 9">
            <a:extLst>
              <a:ext uri="{FF2B5EF4-FFF2-40B4-BE49-F238E27FC236}">
                <a16:creationId xmlns:a16="http://schemas.microsoft.com/office/drawing/2014/main" id="{94EDBF76-7C17-C458-D34C-29FA7960C6AA}"/>
              </a:ext>
            </a:extLst>
          </p:cNvPr>
          <p:cNvSpPr>
            <a:spLocks noGrp="1"/>
          </p:cNvSpPr>
          <p:nvPr>
            <p:ph sz="half" idx="2"/>
          </p:nvPr>
        </p:nvSpPr>
        <p:spPr>
          <a:xfrm>
            <a:off x="6363244" y="1510730"/>
            <a:ext cx="5229570" cy="4679462"/>
          </a:xfrm>
        </p:spPr>
        <p:txBody>
          <a:bodyPr/>
          <a:lstStyle/>
          <a:p>
            <a:pPr>
              <a:spcAft>
                <a:spcPts val="400"/>
              </a:spcAft>
            </a:pPr>
            <a:r>
              <a:rPr lang="en-US" b="0" kern="0" dirty="0"/>
              <a:t>Prevalence of </a:t>
            </a:r>
            <a:r>
              <a:rPr lang="en-US" b="1" kern="0" dirty="0">
                <a:solidFill>
                  <a:schemeClr val="accent3"/>
                </a:solidFill>
              </a:rPr>
              <a:t>HIV infection </a:t>
            </a:r>
            <a:r>
              <a:rPr lang="en-US" b="0" kern="0" dirty="0"/>
              <a:t>is </a:t>
            </a:r>
            <a:r>
              <a:rPr lang="en-US" b="1" kern="0" dirty="0">
                <a:solidFill>
                  <a:schemeClr val="accent3"/>
                </a:solidFill>
              </a:rPr>
              <a:t>increased</a:t>
            </a:r>
            <a:r>
              <a:rPr lang="en-US" b="0" kern="0" dirty="0"/>
              <a:t> among persons with </a:t>
            </a:r>
            <a:r>
              <a:rPr lang="en-US" b="1" kern="0" dirty="0">
                <a:solidFill>
                  <a:schemeClr val="accent3"/>
                </a:solidFill>
              </a:rPr>
              <a:t>mental health conditions </a:t>
            </a:r>
          </a:p>
          <a:p>
            <a:pPr lvl="1">
              <a:spcAft>
                <a:spcPts val="400"/>
              </a:spcAft>
            </a:pPr>
            <a:r>
              <a:rPr lang="en-US" b="0" kern="0" dirty="0"/>
              <a:t>43% of people living with HIV have a comorbid mental health condition vs 19% of people not living with HIV</a:t>
            </a:r>
            <a:r>
              <a:rPr lang="en-US" b="0" kern="0" baseline="30000" dirty="0"/>
              <a:t>2</a:t>
            </a:r>
            <a:r>
              <a:rPr lang="en-US" b="0" kern="0" dirty="0"/>
              <a:t> </a:t>
            </a:r>
            <a:endParaRPr lang="en-US" b="0" kern="0" dirty="0">
              <a:highlight>
                <a:srgbClr val="FFFF00"/>
              </a:highlight>
            </a:endParaRPr>
          </a:p>
          <a:p>
            <a:pPr>
              <a:spcAft>
                <a:spcPts val="400"/>
              </a:spcAft>
            </a:pPr>
            <a:r>
              <a:rPr lang="en-US" b="0" kern="0" dirty="0"/>
              <a:t>Up to 54% of people living with HIV are diagnosed with a mental health condition or substance use disorder</a:t>
            </a:r>
            <a:r>
              <a:rPr lang="en-US" b="0" kern="0" baseline="30000" dirty="0"/>
              <a:t>3</a:t>
            </a:r>
          </a:p>
          <a:p>
            <a:endParaRPr lang="en-US" dirty="0"/>
          </a:p>
        </p:txBody>
      </p:sp>
      <p:graphicFrame>
        <p:nvGraphicFramePr>
          <p:cNvPr id="4" name="Table 4">
            <a:extLst>
              <a:ext uri="{FF2B5EF4-FFF2-40B4-BE49-F238E27FC236}">
                <a16:creationId xmlns:a16="http://schemas.microsoft.com/office/drawing/2014/main" id="{3A0F3194-B832-B7A2-EFAC-BD97BE4932E4}"/>
              </a:ext>
            </a:extLst>
          </p:cNvPr>
          <p:cNvGraphicFramePr>
            <a:graphicFrameLocks noGrp="1"/>
          </p:cNvGraphicFramePr>
          <p:nvPr>
            <p:extLst>
              <p:ext uri="{D42A27DB-BD31-4B8C-83A1-F6EECF244321}">
                <p14:modId xmlns:p14="http://schemas.microsoft.com/office/powerpoint/2010/main" val="1447751443"/>
              </p:ext>
            </p:extLst>
          </p:nvPr>
        </p:nvGraphicFramePr>
        <p:xfrm>
          <a:off x="715974" y="1985530"/>
          <a:ext cx="5585030" cy="4304817"/>
        </p:xfrm>
        <a:graphic>
          <a:graphicData uri="http://schemas.openxmlformats.org/drawingml/2006/table">
            <a:tbl>
              <a:tblPr firstRow="1" bandRow="1">
                <a:tableStyleId>{073A0DAA-6AF3-43AB-8588-CEC1D06C72B9}</a:tableStyleId>
              </a:tblPr>
              <a:tblGrid>
                <a:gridCol w="1974546">
                  <a:extLst>
                    <a:ext uri="{9D8B030D-6E8A-4147-A177-3AD203B41FA5}">
                      <a16:colId xmlns:a16="http://schemas.microsoft.com/office/drawing/2014/main" val="101697107"/>
                    </a:ext>
                  </a:extLst>
                </a:gridCol>
                <a:gridCol w="1820430">
                  <a:extLst>
                    <a:ext uri="{9D8B030D-6E8A-4147-A177-3AD203B41FA5}">
                      <a16:colId xmlns:a16="http://schemas.microsoft.com/office/drawing/2014/main" val="2916350178"/>
                    </a:ext>
                  </a:extLst>
                </a:gridCol>
                <a:gridCol w="1790054">
                  <a:extLst>
                    <a:ext uri="{9D8B030D-6E8A-4147-A177-3AD203B41FA5}">
                      <a16:colId xmlns:a16="http://schemas.microsoft.com/office/drawing/2014/main" val="2199668409"/>
                    </a:ext>
                  </a:extLst>
                </a:gridCol>
              </a:tblGrid>
              <a:tr h="340918">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gridSpan="2">
                  <a:txBody>
                    <a:bodyPr/>
                    <a:lstStyle/>
                    <a:p>
                      <a:pPr algn="ctr"/>
                      <a:r>
                        <a:rPr lang="en-US" sz="1400" dirty="0"/>
                        <a:t>% Screening Positive (95% CI)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hMerge="1">
                  <a:txBody>
                    <a:bodyPr/>
                    <a:lstStyle/>
                    <a:p>
                      <a:endParaRPr lang="en-US" dirty="0"/>
                    </a:p>
                  </a:txBody>
                  <a:tcPr>
                    <a:solidFill>
                      <a:schemeClr val="accent3"/>
                    </a:solidFill>
                  </a:tcPr>
                </a:tc>
                <a:extLst>
                  <a:ext uri="{0D108BD9-81ED-4DB2-BD59-A6C34878D82A}">
                    <a16:rowId xmlns:a16="http://schemas.microsoft.com/office/drawing/2014/main" val="3168922589"/>
                  </a:ext>
                </a:extLst>
              </a:tr>
              <a:tr h="52099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t>Condition</a:t>
                      </a:r>
                    </a:p>
                  </a:txBody>
                  <a:tcPr marL="91441" marR="91441" marT="45664" marB="45664" anchor="b" horzOverflow="overflow">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t>HCSUS (HIV+)</a:t>
                      </a:r>
                      <a:b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t>(N = 2864)</a:t>
                      </a:r>
                    </a:p>
                  </a:txBody>
                  <a:tcPr marL="91441" marR="91441" marT="45664" marB="45664" anchor="b" horzOverflow="overflow">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t>NHSDA (General)</a:t>
                      </a:r>
                      <a:b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ea typeface="ＭＳ Ｐゴシック" charset="0"/>
                          <a:cs typeface="Calibri" panose="020F0502020204030204" pitchFamily="34" charset="0"/>
                        </a:rPr>
                        <a:t>(N = 22,181)</a:t>
                      </a:r>
                    </a:p>
                  </a:txBody>
                  <a:tcPr marL="91441" marR="91441" marT="45664" marB="45664" anchor="b" horzOverflow="overflow">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97548143"/>
                  </a:ext>
                </a:extLst>
              </a:tr>
              <a:tr h="380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Major depression</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36.0 (33.6-38.3)</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7.6</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40000"/>
                      </a:schemeClr>
                    </a:solidFill>
                  </a:tcPr>
                </a:tc>
                <a:extLst>
                  <a:ext uri="{0D108BD9-81ED-4DB2-BD59-A6C34878D82A}">
                    <a16:rowId xmlns:a16="http://schemas.microsoft.com/office/drawing/2014/main" val="2564301566"/>
                  </a:ext>
                </a:extLst>
              </a:tr>
              <a:tr h="380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Dysthymia</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26.5 (23.5-29.5)</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2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Not assessed</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2827268830"/>
                  </a:ext>
                </a:extLst>
              </a:tr>
              <a:tr h="348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GAD</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15.8 (14.0-17.7)</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2.1</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40000"/>
                      </a:schemeClr>
                    </a:solidFill>
                  </a:tcPr>
                </a:tc>
                <a:extLst>
                  <a:ext uri="{0D108BD9-81ED-4DB2-BD59-A6C34878D82A}">
                    <a16:rowId xmlns:a16="http://schemas.microsoft.com/office/drawing/2014/main" val="1377279996"/>
                  </a:ext>
                </a:extLst>
              </a:tr>
              <a:tr h="380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Panic attack</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10.5 (8.0-13.0)</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2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2.5</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2000329026"/>
                  </a:ext>
                </a:extLst>
              </a:tr>
              <a:tr h="380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No drug use</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49.9 (46.0-53.71)</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89.7</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40000"/>
                      </a:schemeClr>
                    </a:solidFill>
                  </a:tcPr>
                </a:tc>
                <a:extLst>
                  <a:ext uri="{0D108BD9-81ED-4DB2-BD59-A6C34878D82A}">
                    <a16:rowId xmlns:a16="http://schemas.microsoft.com/office/drawing/2014/main" val="1475633153"/>
                  </a:ext>
                </a:extLst>
              </a:tr>
              <a:tr h="59472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Marijuana use only (no dependence)</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12.1 (10.2-14.8)</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2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a:ln>
                            <a:noFill/>
                          </a:ln>
                          <a:solidFill>
                            <a:schemeClr val="bg1"/>
                          </a:solidFill>
                          <a:effectLst/>
                          <a:latin typeface="+mn-lt"/>
                          <a:ea typeface="ＭＳ Ｐゴシック" charset="0"/>
                          <a:cs typeface="Arial" charset="0"/>
                        </a:rPr>
                        <a:t>Not assessed</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650696859"/>
                  </a:ext>
                </a:extLst>
              </a:tr>
              <a:tr h="59472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Other drug use </a:t>
                      </a:r>
                      <a:b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b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(no dependence)</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25.6 (22.1-29.1)</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a:ln>
                            <a:noFill/>
                          </a:ln>
                          <a:solidFill>
                            <a:schemeClr val="bg1"/>
                          </a:solidFill>
                          <a:effectLst/>
                          <a:latin typeface="+mn-lt"/>
                          <a:ea typeface="ＭＳ Ｐゴシック" charset="0"/>
                          <a:cs typeface="Arial" charset="0"/>
                        </a:rPr>
                        <a:t>Not assessed</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40000"/>
                      </a:schemeClr>
                    </a:solidFill>
                  </a:tcPr>
                </a:tc>
                <a:extLst>
                  <a:ext uri="{0D108BD9-81ED-4DB2-BD59-A6C34878D82A}">
                    <a16:rowId xmlns:a16="http://schemas.microsoft.com/office/drawing/2014/main" val="2848586901"/>
                  </a:ext>
                </a:extLst>
              </a:tr>
              <a:tr h="3809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ea typeface="ＭＳ Ｐゴシック" charset="0"/>
                          <a:cs typeface="Calibri" panose="020F0502020204030204" pitchFamily="34" charset="0"/>
                        </a:rPr>
                        <a:t>Drug dependence</a:t>
                      </a:r>
                    </a:p>
                  </a:txBody>
                  <a:tcPr marL="91441" marR="91441" marT="45664" marB="45664"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bg1"/>
                          </a:solidFill>
                          <a:effectLst/>
                          <a:latin typeface="+mn-lt"/>
                          <a:ea typeface="ＭＳ Ｐゴシック" charset="0"/>
                          <a:cs typeface="Arial" charset="0"/>
                        </a:rPr>
                        <a:t>12.5 (10.2-14.8)</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alpha val="2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a:ln>
                            <a:noFill/>
                          </a:ln>
                          <a:solidFill>
                            <a:schemeClr val="bg1"/>
                          </a:solidFill>
                          <a:effectLst/>
                          <a:latin typeface="+mn-lt"/>
                          <a:ea typeface="ＭＳ Ｐゴシック" charset="0"/>
                          <a:cs typeface="Arial" charset="0"/>
                        </a:rPr>
                        <a:t>Not assessed</a:t>
                      </a:r>
                    </a:p>
                  </a:txBody>
                  <a:tcPr marL="91441" marR="91441" marT="45664" marB="45664" anchor="ctr" horzOverflow="overflow">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20216234"/>
                  </a:ext>
                </a:extLst>
              </a:tr>
            </a:tbl>
          </a:graphicData>
        </a:graphic>
      </p:graphicFrame>
      <p:sp>
        <p:nvSpPr>
          <p:cNvPr id="6" name="Text Box 15">
            <a:extLst>
              <a:ext uri="{FF2B5EF4-FFF2-40B4-BE49-F238E27FC236}">
                <a16:creationId xmlns:a16="http://schemas.microsoft.com/office/drawing/2014/main" id="{B430FE50-ED66-37F8-3F20-2422A9A7EE3C}"/>
              </a:ext>
            </a:extLst>
          </p:cNvPr>
          <p:cNvSpPr txBox="1">
            <a:spLocks noChangeArrowheads="1"/>
          </p:cNvSpPr>
          <p:nvPr/>
        </p:nvSpPr>
        <p:spPr bwMode="auto">
          <a:xfrm>
            <a:off x="395959" y="6379773"/>
            <a:ext cx="846849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1. Bing. Arch Gen Psychiatry. 2001;58:721. 2. Chhatre. Curre HIV Res. 2021;19:504. 3. Angelino. Top HIV Med. 2008;16:99. </a:t>
            </a:r>
          </a:p>
        </p:txBody>
      </p:sp>
      <p:sp>
        <p:nvSpPr>
          <p:cNvPr id="7" name="TextBox 13">
            <a:extLst>
              <a:ext uri="{FF2B5EF4-FFF2-40B4-BE49-F238E27FC236}">
                <a16:creationId xmlns:a16="http://schemas.microsoft.com/office/drawing/2014/main" id="{BBB84018-C461-3FF8-017C-69B77E5D2F16}"/>
              </a:ext>
            </a:extLst>
          </p:cNvPr>
          <p:cNvSpPr txBox="1">
            <a:spLocks noChangeArrowheads="1"/>
          </p:cNvSpPr>
          <p:nvPr/>
        </p:nvSpPr>
        <p:spPr bwMode="auto">
          <a:xfrm>
            <a:off x="723350" y="1431533"/>
            <a:ext cx="5585030"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nchor="ctr">
            <a:spAutoFit/>
          </a:bodyPr>
          <a:lstStyle>
            <a:lvl1pPr defTabSz="457200">
              <a:defRPr sz="2400">
                <a:solidFill>
                  <a:schemeClr val="tx1"/>
                </a:solidFill>
                <a:latin typeface="Times" charset="0"/>
                <a:ea typeface="ＭＳ Ｐゴシック" charset="0"/>
                <a:cs typeface="ＭＳ Ｐゴシック" charset="0"/>
              </a:defRPr>
            </a:lvl1pPr>
            <a:lvl2pPr marL="742950" indent="-285750" defTabSz="457200">
              <a:defRPr sz="2400">
                <a:solidFill>
                  <a:schemeClr val="tx1"/>
                </a:solidFill>
                <a:latin typeface="Times" charset="0"/>
                <a:ea typeface="ＭＳ Ｐゴシック" charset="0"/>
              </a:defRPr>
            </a:lvl2pPr>
            <a:lvl3pPr marL="1143000" indent="-228600" defTabSz="457200">
              <a:defRPr sz="2400">
                <a:solidFill>
                  <a:schemeClr val="tx1"/>
                </a:solidFill>
                <a:latin typeface="Times" charset="0"/>
                <a:ea typeface="ＭＳ Ｐゴシック" charset="0"/>
              </a:defRPr>
            </a:lvl3pPr>
            <a:lvl4pPr marL="1600200" indent="-228600" defTabSz="457200">
              <a:defRPr sz="2400">
                <a:solidFill>
                  <a:schemeClr val="tx1"/>
                </a:solidFill>
                <a:latin typeface="Times" charset="0"/>
                <a:ea typeface="ＭＳ Ｐゴシック" charset="0"/>
              </a:defRPr>
            </a:lvl4pPr>
            <a:lvl5pPr marL="2057400" indent="-228600" defTabSz="4572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eaLnBrk="1" fontAlgn="auto" hangingPunct="1">
              <a:spcBef>
                <a:spcPts val="0"/>
              </a:spcBef>
              <a:spcAft>
                <a:spcPts val="0"/>
              </a:spcAft>
            </a:pPr>
            <a:r>
              <a:rPr lang="en-US" sz="1600" dirty="0">
                <a:solidFill>
                  <a:srgbClr val="000000"/>
                </a:solidFill>
                <a:latin typeface="+mn-lt"/>
                <a:ea typeface="ヒラギノ角ゴ Pro W3" charset="0"/>
                <a:cs typeface="ヒラギノ角ゴ Pro W3" charset="0"/>
              </a:rPr>
              <a:t>Prevalence of Mental Health Conditions in </a:t>
            </a:r>
            <a:br>
              <a:rPr lang="en-US" sz="1600" dirty="0">
                <a:solidFill>
                  <a:srgbClr val="000000"/>
                </a:solidFill>
                <a:latin typeface="+mn-lt"/>
                <a:ea typeface="ヒラギノ角ゴ Pro W3" charset="0"/>
                <a:cs typeface="ヒラギノ角ゴ Pro W3" charset="0"/>
              </a:rPr>
            </a:br>
            <a:r>
              <a:rPr lang="en-US" sz="1600" dirty="0">
                <a:solidFill>
                  <a:srgbClr val="000000"/>
                </a:solidFill>
                <a:latin typeface="+mn-lt"/>
                <a:ea typeface="ヒラギノ角ゴ Pro W3" charset="0"/>
                <a:cs typeface="ヒラギノ角ゴ Pro W3" charset="0"/>
              </a:rPr>
              <a:t>People Living With HIV vs General Population</a:t>
            </a:r>
            <a:r>
              <a:rPr lang="en-US" sz="1600" baseline="30000" dirty="0">
                <a:solidFill>
                  <a:srgbClr val="000000"/>
                </a:solidFill>
                <a:latin typeface="+mn-lt"/>
                <a:ea typeface="ヒラギノ角ゴ Pro W3" charset="0"/>
                <a:cs typeface="ヒラギノ角ゴ Pro W3" charset="0"/>
              </a:rPr>
              <a:t>1</a:t>
            </a:r>
          </a:p>
        </p:txBody>
      </p:sp>
    </p:spTree>
    <p:extLst>
      <p:ext uri="{BB962C8B-B14F-4D97-AF65-F5344CB8AC3E}">
        <p14:creationId xmlns:p14="http://schemas.microsoft.com/office/powerpoint/2010/main" val="2995115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B521D-D070-CB5B-ECA3-0C34D68F9756}"/>
              </a:ext>
            </a:extLst>
          </p:cNvPr>
          <p:cNvSpPr>
            <a:spLocks noGrp="1"/>
          </p:cNvSpPr>
          <p:nvPr>
            <p:ph type="title"/>
          </p:nvPr>
        </p:nvSpPr>
        <p:spPr/>
        <p:txBody>
          <a:bodyPr/>
          <a:lstStyle/>
          <a:p>
            <a:r>
              <a:rPr lang="en-US" dirty="0"/>
              <a:t>Impact of Mental Health Conditions on </a:t>
            </a:r>
            <a:br>
              <a:rPr lang="en-US" dirty="0"/>
            </a:br>
            <a:r>
              <a:rPr lang="en-US" dirty="0"/>
              <a:t>HIV Risk and Outcomes </a:t>
            </a:r>
          </a:p>
        </p:txBody>
      </p:sp>
      <p:sp>
        <p:nvSpPr>
          <p:cNvPr id="6" name="Content Placeholder 5">
            <a:extLst>
              <a:ext uri="{FF2B5EF4-FFF2-40B4-BE49-F238E27FC236}">
                <a16:creationId xmlns:a16="http://schemas.microsoft.com/office/drawing/2014/main" id="{035A98B3-48C5-EEFC-C154-2AE356AD45F3}"/>
              </a:ext>
            </a:extLst>
          </p:cNvPr>
          <p:cNvSpPr>
            <a:spLocks noGrp="1"/>
          </p:cNvSpPr>
          <p:nvPr>
            <p:ph sz="half" idx="1"/>
          </p:nvPr>
        </p:nvSpPr>
        <p:spPr>
          <a:xfrm>
            <a:off x="718411" y="2164285"/>
            <a:ext cx="5229570" cy="3106670"/>
          </a:xfrm>
          <a:solidFill>
            <a:schemeClr val="accent3">
              <a:alpha val="20000"/>
            </a:schemeClr>
          </a:solidFill>
        </p:spPr>
        <p:txBody>
          <a:bodyPr/>
          <a:lstStyle/>
          <a:p>
            <a:pPr marL="0" indent="0">
              <a:buNone/>
            </a:pPr>
            <a:r>
              <a:rPr lang="en-US" sz="2600" dirty="0"/>
              <a:t>Are </a:t>
            </a:r>
            <a:r>
              <a:rPr lang="en-US" sz="2600" b="1" dirty="0">
                <a:solidFill>
                  <a:schemeClr val="accent3"/>
                </a:solidFill>
              </a:rPr>
              <a:t>more likely </a:t>
            </a:r>
            <a:r>
              <a:rPr lang="en-US" sz="2600" dirty="0"/>
              <a:t>than people without mental health conditions to:</a:t>
            </a:r>
          </a:p>
          <a:p>
            <a:r>
              <a:rPr lang="en-US" sz="2400" dirty="0"/>
              <a:t>Acquire HIV infection</a:t>
            </a:r>
          </a:p>
          <a:p>
            <a:r>
              <a:rPr lang="en-US" sz="2400" dirty="0"/>
              <a:t>Experience premature mortality</a:t>
            </a:r>
          </a:p>
        </p:txBody>
      </p:sp>
      <p:sp>
        <p:nvSpPr>
          <p:cNvPr id="7" name="Content Placeholder 6">
            <a:extLst>
              <a:ext uri="{FF2B5EF4-FFF2-40B4-BE49-F238E27FC236}">
                <a16:creationId xmlns:a16="http://schemas.microsoft.com/office/drawing/2014/main" id="{4ECD0CE4-5F53-A41E-4F27-A7FF4CE906F5}"/>
              </a:ext>
            </a:extLst>
          </p:cNvPr>
          <p:cNvSpPr>
            <a:spLocks noGrp="1"/>
          </p:cNvSpPr>
          <p:nvPr>
            <p:ph sz="half" idx="2"/>
          </p:nvPr>
        </p:nvSpPr>
        <p:spPr>
          <a:xfrm>
            <a:off x="6252634" y="2164284"/>
            <a:ext cx="5229570" cy="3106671"/>
          </a:xfrm>
          <a:solidFill>
            <a:schemeClr val="accent1">
              <a:alpha val="20000"/>
            </a:schemeClr>
          </a:solidFill>
        </p:spPr>
        <p:txBody>
          <a:bodyPr/>
          <a:lstStyle/>
          <a:p>
            <a:pPr marL="0" indent="0">
              <a:buNone/>
            </a:pPr>
            <a:r>
              <a:rPr lang="en-US" sz="2600" dirty="0"/>
              <a:t>Are </a:t>
            </a:r>
            <a:r>
              <a:rPr lang="en-US" sz="2600" b="1" dirty="0">
                <a:solidFill>
                  <a:schemeClr val="accent1"/>
                </a:solidFill>
              </a:rPr>
              <a:t>less likely </a:t>
            </a:r>
            <a:r>
              <a:rPr lang="en-US" sz="2600" dirty="0"/>
              <a:t>than people without mental health conditions to:</a:t>
            </a:r>
          </a:p>
          <a:p>
            <a:r>
              <a:rPr lang="en-US" sz="2400" dirty="0"/>
              <a:t>Receive ART</a:t>
            </a:r>
          </a:p>
          <a:p>
            <a:r>
              <a:rPr lang="en-US" sz="2400" dirty="0"/>
              <a:t>Persist on ART </a:t>
            </a:r>
          </a:p>
          <a:p>
            <a:r>
              <a:rPr lang="en-US" sz="2400" dirty="0"/>
              <a:t>Achieve an undetectable HIV-1 RNA</a:t>
            </a:r>
          </a:p>
          <a:p>
            <a:r>
              <a:rPr lang="en-US" sz="2400" dirty="0"/>
              <a:t>Remain in HIV care</a:t>
            </a:r>
          </a:p>
          <a:p>
            <a:pPr marL="0" indent="0">
              <a:buNone/>
            </a:pPr>
            <a:endParaRPr lang="en-US" sz="2400" dirty="0"/>
          </a:p>
        </p:txBody>
      </p:sp>
      <p:sp>
        <p:nvSpPr>
          <p:cNvPr id="8" name="TextBox 7">
            <a:extLst>
              <a:ext uri="{FF2B5EF4-FFF2-40B4-BE49-F238E27FC236}">
                <a16:creationId xmlns:a16="http://schemas.microsoft.com/office/drawing/2014/main" id="{D1DBCBB8-B3E7-3E04-FB7E-3AEBE39BD0EB}"/>
              </a:ext>
            </a:extLst>
          </p:cNvPr>
          <p:cNvSpPr txBox="1"/>
          <p:nvPr/>
        </p:nvSpPr>
        <p:spPr bwMode="auto">
          <a:xfrm>
            <a:off x="609759" y="1499803"/>
            <a:ext cx="888518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600" b="0" dirty="0">
                <a:solidFill>
                  <a:schemeClr val="bg1"/>
                </a:solidFill>
                <a:latin typeface="Calibri" panose="020F0502020204030204" pitchFamily="34" charset="0"/>
                <a:cs typeface="Calibri" panose="020F0502020204030204" pitchFamily="34" charset="0"/>
              </a:rPr>
              <a:t>Research has shown that people </a:t>
            </a:r>
            <a:r>
              <a:rPr lang="en-US" sz="2600" dirty="0">
                <a:solidFill>
                  <a:schemeClr val="bg1"/>
                </a:solidFill>
                <a:latin typeface="Calibri" panose="020F0502020204030204" pitchFamily="34" charset="0"/>
                <a:cs typeface="Calibri" panose="020F0502020204030204" pitchFamily="34" charset="0"/>
              </a:rPr>
              <a:t>with</a:t>
            </a:r>
            <a:r>
              <a:rPr lang="en-US" sz="2600" b="0" dirty="0">
                <a:solidFill>
                  <a:schemeClr val="bg1"/>
                </a:solidFill>
                <a:latin typeface="Calibri" panose="020F0502020204030204" pitchFamily="34" charset="0"/>
                <a:cs typeface="Calibri" panose="020F0502020204030204" pitchFamily="34" charset="0"/>
              </a:rPr>
              <a:t> </a:t>
            </a:r>
            <a:r>
              <a:rPr lang="en-US" sz="2600" dirty="0">
                <a:solidFill>
                  <a:schemeClr val="bg1"/>
                </a:solidFill>
                <a:latin typeface="Calibri" panose="020F0502020204030204" pitchFamily="34" charset="0"/>
                <a:cs typeface="Calibri" panose="020F0502020204030204" pitchFamily="34" charset="0"/>
              </a:rPr>
              <a:t>mental health conditions</a:t>
            </a:r>
            <a:r>
              <a:rPr lang="en-US" sz="2600" b="0" dirty="0">
                <a:solidFill>
                  <a:schemeClr val="bg1"/>
                </a:solidFill>
                <a:latin typeface="Calibri" panose="020F0502020204030204" pitchFamily="34" charset="0"/>
                <a:cs typeface="Calibri" panose="020F0502020204030204" pitchFamily="34" charset="0"/>
              </a:rPr>
              <a:t>:</a:t>
            </a:r>
          </a:p>
        </p:txBody>
      </p:sp>
      <p:sp>
        <p:nvSpPr>
          <p:cNvPr id="3" name="Text Box 15">
            <a:extLst>
              <a:ext uri="{FF2B5EF4-FFF2-40B4-BE49-F238E27FC236}">
                <a16:creationId xmlns:a16="http://schemas.microsoft.com/office/drawing/2014/main" id="{E2FF0B50-9C14-DDB6-63CC-31C5E08A430E}"/>
              </a:ext>
            </a:extLst>
          </p:cNvPr>
          <p:cNvSpPr txBox="1">
            <a:spLocks noChangeArrowheads="1"/>
          </p:cNvSpPr>
          <p:nvPr/>
        </p:nvSpPr>
        <p:spPr bwMode="auto">
          <a:xfrm>
            <a:off x="415623" y="6360109"/>
            <a:ext cx="846849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lang="en-US" sz="1200" b="0" dirty="0">
                <a:solidFill>
                  <a:srgbClr val="455560"/>
                </a:solidFill>
                <a:latin typeface="Calibri" panose="020F0502020204030204" pitchFamily="34" charset="0"/>
                <a:cs typeface="+mn-cs"/>
              </a:rPr>
              <a:t>Remien. AIDS. 2019;33:1411</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Byrd. AIDS Behav. 2020;24:3522. store.samhsa.gov/sites/default/files/sma16-4999.pdf.</a:t>
            </a:r>
          </a:p>
        </p:txBody>
      </p:sp>
    </p:spTree>
    <p:extLst>
      <p:ext uri="{BB962C8B-B14F-4D97-AF65-F5344CB8AC3E}">
        <p14:creationId xmlns:p14="http://schemas.microsoft.com/office/powerpoint/2010/main" val="1432184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6">
            <a:extLst>
              <a:ext uri="{FF2B5EF4-FFF2-40B4-BE49-F238E27FC236}">
                <a16:creationId xmlns:a16="http://schemas.microsoft.com/office/drawing/2014/main" id="{49239366-4E3B-C41D-36C1-71F33D665BC0}"/>
              </a:ext>
            </a:extLst>
          </p:cNvPr>
          <p:cNvSpPr/>
          <p:nvPr/>
        </p:nvSpPr>
        <p:spPr bwMode="auto">
          <a:xfrm>
            <a:off x="9444095" y="4057752"/>
            <a:ext cx="2116821" cy="2116821"/>
          </a:xfrm>
          <a:prstGeom prst="ellipse">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Rounded Corners 13">
            <a:extLst>
              <a:ext uri="{FF2B5EF4-FFF2-40B4-BE49-F238E27FC236}">
                <a16:creationId xmlns:a16="http://schemas.microsoft.com/office/drawing/2014/main" id="{5557A3C4-8B43-8107-BC3C-46C5C6ADB89E}"/>
              </a:ext>
            </a:extLst>
          </p:cNvPr>
          <p:cNvSpPr/>
          <p:nvPr/>
        </p:nvSpPr>
        <p:spPr bwMode="auto">
          <a:xfrm>
            <a:off x="7215564" y="3193814"/>
            <a:ext cx="2567726" cy="1103313"/>
          </a:xfrm>
          <a:prstGeom prst="roundRect">
            <a:avLst>
              <a:gd name="adj" fmla="val 12211"/>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Rounded Corners 12">
            <a:extLst>
              <a:ext uri="{FF2B5EF4-FFF2-40B4-BE49-F238E27FC236}">
                <a16:creationId xmlns:a16="http://schemas.microsoft.com/office/drawing/2014/main" id="{DE3A4BD7-41AB-D95C-E0E2-40A15983378C}"/>
              </a:ext>
            </a:extLst>
          </p:cNvPr>
          <p:cNvSpPr/>
          <p:nvPr/>
        </p:nvSpPr>
        <p:spPr bwMode="auto">
          <a:xfrm>
            <a:off x="673305" y="3193814"/>
            <a:ext cx="2567726" cy="1103313"/>
          </a:xfrm>
          <a:prstGeom prst="roundRect">
            <a:avLst>
              <a:gd name="adj" fmla="val 12211"/>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21D03EF2-EA1D-6596-5445-A1CCF17B9EBD}"/>
              </a:ext>
            </a:extLst>
          </p:cNvPr>
          <p:cNvSpPr>
            <a:spLocks noGrp="1"/>
          </p:cNvSpPr>
          <p:nvPr>
            <p:ph type="title"/>
          </p:nvPr>
        </p:nvSpPr>
        <p:spPr/>
        <p:txBody>
          <a:bodyPr/>
          <a:lstStyle/>
          <a:p>
            <a:r>
              <a:rPr lang="en-US" dirty="0"/>
              <a:t>Interplay Between Mental Health Conditions and HIV</a:t>
            </a:r>
          </a:p>
        </p:txBody>
      </p:sp>
      <p:sp>
        <p:nvSpPr>
          <p:cNvPr id="4" name="Rectangle 2">
            <a:extLst>
              <a:ext uri="{FF2B5EF4-FFF2-40B4-BE49-F238E27FC236}">
                <a16:creationId xmlns:a16="http://schemas.microsoft.com/office/drawing/2014/main" id="{33A25EA1-394B-F050-847A-3E624EBEA914}"/>
              </a:ext>
            </a:extLst>
          </p:cNvPr>
          <p:cNvSpPr>
            <a:spLocks noChangeArrowheads="1"/>
          </p:cNvSpPr>
          <p:nvPr/>
        </p:nvSpPr>
        <p:spPr bwMode="auto">
          <a:xfrm>
            <a:off x="719329" y="3248380"/>
            <a:ext cx="2475677" cy="10130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7" tIns="44450" rIns="90487" bIns="44450">
            <a:spAutoFit/>
          </a:bodyPr>
          <a:lstStyle/>
          <a:p>
            <a:pPr algn="ctr">
              <a:defRPr/>
            </a:pPr>
            <a:r>
              <a:rPr lang="en-US" sz="3000" dirty="0">
                <a:latin typeface="Calibri"/>
                <a:ea typeface="ＭＳ Ｐゴシック" charset="0"/>
                <a:cs typeface="ＭＳ Ｐゴシック" charset="0"/>
              </a:rPr>
              <a:t>Mental Health</a:t>
            </a:r>
            <a:br>
              <a:rPr lang="en-US" sz="3000" dirty="0">
                <a:latin typeface="Calibri"/>
                <a:ea typeface="ＭＳ Ｐゴシック" charset="0"/>
                <a:cs typeface="ＭＳ Ｐゴシック" charset="0"/>
              </a:rPr>
            </a:br>
            <a:r>
              <a:rPr lang="en-US" sz="3000" dirty="0">
                <a:latin typeface="Calibri"/>
                <a:ea typeface="ＭＳ Ｐゴシック" charset="0"/>
                <a:cs typeface="ＭＳ Ｐゴシック" charset="0"/>
              </a:rPr>
              <a:t>Conditions</a:t>
            </a:r>
          </a:p>
        </p:txBody>
      </p:sp>
      <p:sp>
        <p:nvSpPr>
          <p:cNvPr id="5" name="Rectangle 3">
            <a:extLst>
              <a:ext uri="{FF2B5EF4-FFF2-40B4-BE49-F238E27FC236}">
                <a16:creationId xmlns:a16="http://schemas.microsoft.com/office/drawing/2014/main" id="{66FF3049-9AFE-E0A6-D6DF-F071C111D3A6}"/>
              </a:ext>
            </a:extLst>
          </p:cNvPr>
          <p:cNvSpPr>
            <a:spLocks noChangeArrowheads="1"/>
          </p:cNvSpPr>
          <p:nvPr/>
        </p:nvSpPr>
        <p:spPr bwMode="auto">
          <a:xfrm>
            <a:off x="3742547" y="1465841"/>
            <a:ext cx="3309559" cy="17825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7" tIns="44450" rIns="90487" bIns="44450">
            <a:spAutoFit/>
          </a:bodyPr>
          <a:lstStyle/>
          <a:p>
            <a:pPr algn="ctr">
              <a:defRPr/>
            </a:pPr>
            <a:r>
              <a:rPr lang="en-US" sz="2200" dirty="0">
                <a:solidFill>
                  <a:schemeClr val="accent4"/>
                </a:solidFill>
                <a:latin typeface="Calibri"/>
                <a:ea typeface="ＭＳ Ｐゴシック" charset="0"/>
                <a:cs typeface="ＭＳ Ｐゴシック" charset="0"/>
              </a:rPr>
              <a:t>Depression</a:t>
            </a:r>
          </a:p>
          <a:p>
            <a:pPr algn="ctr">
              <a:defRPr/>
            </a:pPr>
            <a:r>
              <a:rPr lang="en-US" sz="2200" dirty="0">
                <a:solidFill>
                  <a:schemeClr val="accent4"/>
                </a:solidFill>
                <a:latin typeface="Calibri"/>
                <a:ea typeface="ＭＳ Ｐゴシック" charset="0"/>
                <a:cs typeface="ＭＳ Ｐゴシック" charset="0"/>
              </a:rPr>
              <a:t>Demoralization</a:t>
            </a:r>
          </a:p>
          <a:p>
            <a:pPr algn="ctr">
              <a:defRPr/>
            </a:pPr>
            <a:r>
              <a:rPr lang="en-US" sz="2200" dirty="0">
                <a:solidFill>
                  <a:schemeClr val="accent4"/>
                </a:solidFill>
                <a:latin typeface="Calibri"/>
                <a:ea typeface="ＭＳ Ｐゴシック" charset="0"/>
                <a:cs typeface="ＭＳ Ｐゴシック" charset="0"/>
              </a:rPr>
              <a:t>Substance abuse</a:t>
            </a:r>
          </a:p>
          <a:p>
            <a:pPr algn="ctr">
              <a:defRPr/>
            </a:pPr>
            <a:r>
              <a:rPr lang="en-US" sz="2200" dirty="0">
                <a:solidFill>
                  <a:schemeClr val="accent4"/>
                </a:solidFill>
                <a:latin typeface="Calibri"/>
                <a:ea typeface="ＭＳ Ｐゴシック" charset="0"/>
                <a:cs typeface="ＭＳ Ｐゴシック" charset="0"/>
              </a:rPr>
              <a:t>CNS inflammation</a:t>
            </a:r>
          </a:p>
          <a:p>
            <a:pPr algn="ctr">
              <a:defRPr/>
            </a:pPr>
            <a:r>
              <a:rPr lang="en-US" sz="2200" dirty="0">
                <a:solidFill>
                  <a:schemeClr val="accent4"/>
                </a:solidFill>
                <a:latin typeface="Calibri"/>
                <a:ea typeface="ＭＳ Ｐゴシック" charset="0"/>
                <a:cs typeface="ＭＳ Ｐゴシック" charset="0"/>
              </a:rPr>
              <a:t>Cognitive impairment</a:t>
            </a:r>
          </a:p>
        </p:txBody>
      </p:sp>
      <p:sp>
        <p:nvSpPr>
          <p:cNvPr id="6" name="Rectangle 4">
            <a:extLst>
              <a:ext uri="{FF2B5EF4-FFF2-40B4-BE49-F238E27FC236}">
                <a16:creationId xmlns:a16="http://schemas.microsoft.com/office/drawing/2014/main" id="{8D01D7FF-ACBC-4DFD-8850-959A44533CE4}"/>
              </a:ext>
            </a:extLst>
          </p:cNvPr>
          <p:cNvSpPr>
            <a:spLocks noChangeArrowheads="1"/>
          </p:cNvSpPr>
          <p:nvPr/>
        </p:nvSpPr>
        <p:spPr bwMode="auto">
          <a:xfrm>
            <a:off x="8121920" y="3469754"/>
            <a:ext cx="755014" cy="551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0487" tIns="44450" rIns="90487" bIns="44450">
            <a:spAutoFit/>
          </a:bodyPr>
          <a:lstStyle/>
          <a:p>
            <a:pPr>
              <a:defRPr/>
            </a:pPr>
            <a:r>
              <a:rPr lang="en-US" sz="3000" dirty="0">
                <a:latin typeface="Calibri"/>
                <a:ea typeface="ＭＳ Ｐゴシック" charset="0"/>
                <a:cs typeface="ＭＳ Ｐゴシック" charset="0"/>
              </a:rPr>
              <a:t>HIV</a:t>
            </a:r>
          </a:p>
        </p:txBody>
      </p:sp>
      <p:sp>
        <p:nvSpPr>
          <p:cNvPr id="7" name="Arc 5">
            <a:extLst>
              <a:ext uri="{FF2B5EF4-FFF2-40B4-BE49-F238E27FC236}">
                <a16:creationId xmlns:a16="http://schemas.microsoft.com/office/drawing/2014/main" id="{D001207D-B196-B4A9-1B1D-BEFFB6951945}"/>
              </a:ext>
            </a:extLst>
          </p:cNvPr>
          <p:cNvSpPr>
            <a:spLocks/>
          </p:cNvSpPr>
          <p:nvPr/>
        </p:nvSpPr>
        <p:spPr bwMode="auto">
          <a:xfrm>
            <a:off x="2260007" y="1718169"/>
            <a:ext cx="1282700" cy="1441450"/>
          </a:xfrm>
          <a:custGeom>
            <a:avLst/>
            <a:gdLst>
              <a:gd name="T0" fmla="*/ 0 w 21600"/>
              <a:gd name="T1" fmla="*/ 2147483647 h 21599"/>
              <a:gd name="T2" fmla="*/ 2147483647 w 21600"/>
              <a:gd name="T3" fmla="*/ 0 h 21599"/>
              <a:gd name="T4" fmla="*/ 2147483647 w 21600"/>
              <a:gd name="T5" fmla="*/ 2147483647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8"/>
                </a:moveTo>
                <a:cubicBezTo>
                  <a:pt x="0" y="9678"/>
                  <a:pt x="9656" y="11"/>
                  <a:pt x="21576" y="-1"/>
                </a:cubicBezTo>
              </a:path>
              <a:path w="21600" h="21599" stroke="0" extrusionOk="0">
                <a:moveTo>
                  <a:pt x="0" y="21598"/>
                </a:moveTo>
                <a:cubicBezTo>
                  <a:pt x="0" y="9678"/>
                  <a:pt x="9656" y="11"/>
                  <a:pt x="21576" y="-1"/>
                </a:cubicBezTo>
                <a:lnTo>
                  <a:pt x="21600" y="21599"/>
                </a:lnTo>
                <a:lnTo>
                  <a:pt x="0" y="21598"/>
                </a:lnTo>
                <a:close/>
              </a:path>
            </a:pathLst>
          </a:custGeom>
          <a:noFill/>
          <a:ln w="38100" cap="rnd">
            <a:solidFill>
              <a:schemeClr val="bg1"/>
            </a:solidFill>
            <a:round/>
            <a:headEnd type="triangle" w="med" len="med"/>
            <a:tailEnd/>
          </a:ln>
          <a:extLst>
            <a:ext uri="{909E8E84-426E-40dd-AFC4-6F175D3DCCD1}">
              <a14:hiddenFill xmlns:a14="http://schemas.microsoft.com/office/drawing/2010/main" xmlns="">
                <a:solidFill>
                  <a:srgbClr val="FFFFFF"/>
                </a:solidFill>
              </a14:hiddenFill>
            </a:ext>
          </a:extLst>
        </p:spPr>
        <p:txBody>
          <a:bodyPr wrap="none" anchor="ctr"/>
          <a:lstStyle/>
          <a:p>
            <a:pPr>
              <a:defRPr/>
            </a:pPr>
            <a:endParaRPr lang="en-US" sz="2400" b="0" dirty="0">
              <a:solidFill>
                <a:schemeClr val="bg1"/>
              </a:solidFill>
              <a:latin typeface="Calibri"/>
              <a:ea typeface="ＭＳ Ｐゴシック" charset="0"/>
              <a:cs typeface="ＭＳ Ｐゴシック" charset="0"/>
            </a:endParaRPr>
          </a:p>
        </p:txBody>
      </p:sp>
      <p:sp>
        <p:nvSpPr>
          <p:cNvPr id="8" name="Arc 6">
            <a:extLst>
              <a:ext uri="{FF2B5EF4-FFF2-40B4-BE49-F238E27FC236}">
                <a16:creationId xmlns:a16="http://schemas.microsoft.com/office/drawing/2014/main" id="{E8DB7DE9-D8A3-65B0-D615-0FB199E4E538}"/>
              </a:ext>
            </a:extLst>
          </p:cNvPr>
          <p:cNvSpPr>
            <a:spLocks/>
          </p:cNvSpPr>
          <p:nvPr/>
        </p:nvSpPr>
        <p:spPr bwMode="auto">
          <a:xfrm>
            <a:off x="2260007" y="4312279"/>
            <a:ext cx="1281112" cy="1441450"/>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38100" cap="rnd">
            <a:solidFill>
              <a:schemeClr val="bg1"/>
            </a:solidFill>
            <a:round/>
            <a:headEnd type="triangle" w="med" len="med"/>
            <a:tailEnd/>
          </a:ln>
          <a:extLst>
            <a:ext uri="{909E8E84-426E-40dd-AFC4-6F175D3DCCD1}">
              <a14:hiddenFill xmlns:a14="http://schemas.microsoft.com/office/drawing/2010/main" xmlns="">
                <a:solidFill>
                  <a:srgbClr val="FFFFFF"/>
                </a:solidFill>
              </a14:hiddenFill>
            </a:ext>
          </a:extLst>
        </p:spPr>
        <p:txBody>
          <a:bodyPr wrap="none" anchor="ctr"/>
          <a:lstStyle/>
          <a:p>
            <a:pPr>
              <a:defRPr/>
            </a:pPr>
            <a:endParaRPr lang="en-US" sz="2400" b="0" dirty="0">
              <a:solidFill>
                <a:schemeClr val="bg1"/>
              </a:solidFill>
              <a:latin typeface="Calibri"/>
              <a:ea typeface="ＭＳ Ｐゴシック" charset="0"/>
              <a:cs typeface="ＭＳ Ｐゴシック" charset="0"/>
            </a:endParaRPr>
          </a:p>
        </p:txBody>
      </p:sp>
      <p:sp>
        <p:nvSpPr>
          <p:cNvPr id="11" name="Rectangle 9">
            <a:extLst>
              <a:ext uri="{FF2B5EF4-FFF2-40B4-BE49-F238E27FC236}">
                <a16:creationId xmlns:a16="http://schemas.microsoft.com/office/drawing/2014/main" id="{D1BE4283-AE39-6125-5ED4-EBCCA2463E53}"/>
              </a:ext>
            </a:extLst>
          </p:cNvPr>
          <p:cNvSpPr>
            <a:spLocks noChangeArrowheads="1"/>
          </p:cNvSpPr>
          <p:nvPr/>
        </p:nvSpPr>
        <p:spPr bwMode="auto">
          <a:xfrm>
            <a:off x="3742547" y="4202486"/>
            <a:ext cx="3309559" cy="17825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0487" tIns="44450" rIns="90487" bIns="44450">
            <a:spAutoFit/>
          </a:bodyPr>
          <a:lstStyle/>
          <a:p>
            <a:pPr algn="ctr">
              <a:defRPr/>
            </a:pPr>
            <a:r>
              <a:rPr lang="en-US" sz="2200" dirty="0">
                <a:solidFill>
                  <a:schemeClr val="accent6"/>
                </a:solidFill>
                <a:latin typeface="Calibri"/>
                <a:ea typeface="ＭＳ Ｐゴシック" charset="0"/>
                <a:cs typeface="ＭＳ Ｐゴシック" charset="0"/>
              </a:rPr>
              <a:t>Impulsivity</a:t>
            </a:r>
          </a:p>
          <a:p>
            <a:pPr algn="ctr">
              <a:defRPr/>
            </a:pPr>
            <a:r>
              <a:rPr lang="en-US" sz="2200" dirty="0">
                <a:solidFill>
                  <a:schemeClr val="accent6"/>
                </a:solidFill>
                <a:latin typeface="Calibri"/>
                <a:ea typeface="ＭＳ Ｐゴシック" charset="0"/>
                <a:cs typeface="ＭＳ Ｐゴシック" charset="0"/>
              </a:rPr>
              <a:t>Depression</a:t>
            </a:r>
          </a:p>
          <a:p>
            <a:pPr algn="ctr">
              <a:defRPr/>
            </a:pPr>
            <a:r>
              <a:rPr lang="en-US" sz="2200" dirty="0">
                <a:solidFill>
                  <a:schemeClr val="accent6"/>
                </a:solidFill>
                <a:latin typeface="Calibri"/>
                <a:ea typeface="ＭＳ Ｐゴシック" charset="0"/>
                <a:cs typeface="ＭＳ Ｐゴシック" charset="0"/>
              </a:rPr>
              <a:t>Demoralization</a:t>
            </a:r>
          </a:p>
          <a:p>
            <a:pPr algn="ctr">
              <a:defRPr/>
            </a:pPr>
            <a:r>
              <a:rPr lang="en-US" sz="2200" dirty="0">
                <a:solidFill>
                  <a:schemeClr val="accent6"/>
                </a:solidFill>
                <a:latin typeface="Calibri"/>
                <a:ea typeface="ＭＳ Ｐゴシック" charset="0"/>
                <a:cs typeface="ＭＳ Ｐゴシック" charset="0"/>
              </a:rPr>
              <a:t>Substance abuse</a:t>
            </a:r>
          </a:p>
          <a:p>
            <a:pPr algn="ctr">
              <a:defRPr/>
            </a:pPr>
            <a:r>
              <a:rPr lang="en-US" sz="2200" dirty="0">
                <a:solidFill>
                  <a:schemeClr val="accent6"/>
                </a:solidFill>
                <a:latin typeface="Calibri"/>
                <a:ea typeface="ＭＳ Ｐゴシック" charset="0"/>
                <a:cs typeface="ＭＳ Ｐゴシック" charset="0"/>
              </a:rPr>
              <a:t>Cognitive impairment</a:t>
            </a:r>
          </a:p>
        </p:txBody>
      </p:sp>
      <p:sp>
        <p:nvSpPr>
          <p:cNvPr id="3" name="Text Box 15">
            <a:extLst>
              <a:ext uri="{FF2B5EF4-FFF2-40B4-BE49-F238E27FC236}">
                <a16:creationId xmlns:a16="http://schemas.microsoft.com/office/drawing/2014/main" id="{4BD53408-DE39-69B8-B836-8B75A40AC99D}"/>
              </a:ext>
            </a:extLst>
          </p:cNvPr>
          <p:cNvSpPr txBox="1">
            <a:spLocks noChangeArrowheads="1"/>
          </p:cNvSpPr>
          <p:nvPr/>
        </p:nvSpPr>
        <p:spPr bwMode="auto">
          <a:xfrm>
            <a:off x="415623" y="6360109"/>
            <a:ext cx="846849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lang="en-US" sz="1200" b="0" dirty="0">
                <a:solidFill>
                  <a:srgbClr val="455560"/>
                </a:solidFill>
                <a:latin typeface="Calibri" panose="020F0502020204030204" pitchFamily="34" charset="0"/>
                <a:cs typeface="+mn-cs"/>
              </a:rPr>
              <a:t>Dube.</a:t>
            </a:r>
            <a:r>
              <a:rPr lang="pl-PL" sz="1200" b="0" dirty="0">
                <a:solidFill>
                  <a:srgbClr val="455560"/>
                </a:solidFill>
                <a:latin typeface="Calibri" panose="020F0502020204030204" pitchFamily="34" charset="0"/>
                <a:cs typeface="+mn-cs"/>
              </a:rPr>
              <a:t> J Psychiatry Neurosci. 2005;30:237</a:t>
            </a:r>
            <a:r>
              <a:rPr lang="en-US" sz="1200" b="0" dirty="0">
                <a:solidFill>
                  <a:srgbClr val="455560"/>
                </a:solidFill>
                <a:latin typeface="Calibri" panose="020F0502020204030204" pitchFamily="34" charset="0"/>
                <a:cs typeface="+mn-cs"/>
              </a:rPr>
              <a:t>. Rubin. Curr HIV/AIDS Rep. 2019;16:82.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Box 11">
            <a:extLst>
              <a:ext uri="{FF2B5EF4-FFF2-40B4-BE49-F238E27FC236}">
                <a16:creationId xmlns:a16="http://schemas.microsoft.com/office/drawing/2014/main" id="{45235DAE-0B4F-104B-A8A8-C62C988CA651}"/>
              </a:ext>
            </a:extLst>
          </p:cNvPr>
          <p:cNvSpPr txBox="1"/>
          <p:nvPr/>
        </p:nvSpPr>
        <p:spPr bwMode="auto">
          <a:xfrm>
            <a:off x="9378367" y="4377498"/>
            <a:ext cx="2248277" cy="1477328"/>
          </a:xfrm>
          <a:prstGeom prst="rect">
            <a:avLst/>
          </a:prstGeom>
          <a:noFill/>
          <a:ln>
            <a:noFill/>
          </a:ln>
        </p:spPr>
        <p:txBody>
          <a:bodyPr wrap="square" rtlCol="0">
            <a:spAutoFit/>
          </a:bodyPr>
          <a:lstStyle/>
          <a:p>
            <a:pPr algn="ctr">
              <a:spcBef>
                <a:spcPct val="50000"/>
              </a:spcBef>
            </a:pPr>
            <a:r>
              <a:rPr lang="en-US" b="0" dirty="0">
                <a:solidFill>
                  <a:schemeClr val="bg1"/>
                </a:solidFill>
                <a:latin typeface="Calibri" panose="020F0502020204030204" pitchFamily="34" charset="0"/>
              </a:rPr>
              <a:t>The association between mental health conditions and HIV is </a:t>
            </a:r>
            <a:r>
              <a:rPr lang="en-US" dirty="0">
                <a:solidFill>
                  <a:schemeClr val="bg1"/>
                </a:solidFill>
                <a:latin typeface="Calibri" panose="020F0502020204030204" pitchFamily="34" charset="0"/>
              </a:rPr>
              <a:t>complex</a:t>
            </a:r>
            <a:r>
              <a:rPr lang="en-US" b="0" dirty="0">
                <a:solidFill>
                  <a:schemeClr val="bg1"/>
                </a:solidFill>
                <a:latin typeface="Calibri" panose="020F0502020204030204" pitchFamily="34" charset="0"/>
              </a:rPr>
              <a:t> and </a:t>
            </a:r>
            <a:r>
              <a:rPr lang="en-US" dirty="0">
                <a:solidFill>
                  <a:schemeClr val="bg1"/>
                </a:solidFill>
                <a:latin typeface="Calibri" panose="020F0502020204030204" pitchFamily="34" charset="0"/>
              </a:rPr>
              <a:t>bidirectional</a:t>
            </a:r>
          </a:p>
        </p:txBody>
      </p:sp>
      <p:sp>
        <p:nvSpPr>
          <p:cNvPr id="15" name="Arc 6">
            <a:extLst>
              <a:ext uri="{FF2B5EF4-FFF2-40B4-BE49-F238E27FC236}">
                <a16:creationId xmlns:a16="http://schemas.microsoft.com/office/drawing/2014/main" id="{0C0A5E9F-3483-25C3-D2F0-1B5387548B3D}"/>
              </a:ext>
            </a:extLst>
          </p:cNvPr>
          <p:cNvSpPr>
            <a:spLocks/>
          </p:cNvSpPr>
          <p:nvPr/>
        </p:nvSpPr>
        <p:spPr bwMode="auto">
          <a:xfrm rot="16200000">
            <a:off x="7151333" y="4312279"/>
            <a:ext cx="1281112" cy="1441450"/>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38100" cap="rnd">
            <a:solidFill>
              <a:schemeClr val="bg1"/>
            </a:solidFill>
            <a:round/>
            <a:headEnd type="triangle" w="med" len="med"/>
            <a:tailEnd/>
          </a:ln>
          <a:extLst>
            <a:ext uri="{909E8E84-426E-40dd-AFC4-6F175D3DCCD1}">
              <a14:hiddenFill xmlns:a14="http://schemas.microsoft.com/office/drawing/2010/main" xmlns="">
                <a:solidFill>
                  <a:srgbClr val="FFFFFF"/>
                </a:solidFill>
              </a14:hiddenFill>
            </a:ext>
          </a:extLst>
        </p:spPr>
        <p:txBody>
          <a:bodyPr wrap="none" anchor="ctr"/>
          <a:lstStyle/>
          <a:p>
            <a:pPr>
              <a:defRPr/>
            </a:pPr>
            <a:endParaRPr lang="en-US" sz="2400" b="0" dirty="0">
              <a:solidFill>
                <a:schemeClr val="bg1"/>
              </a:solidFill>
              <a:latin typeface="Calibri"/>
              <a:ea typeface="ＭＳ Ｐゴシック" charset="0"/>
              <a:cs typeface="ＭＳ Ｐゴシック" charset="0"/>
            </a:endParaRPr>
          </a:p>
        </p:txBody>
      </p:sp>
      <p:sp>
        <p:nvSpPr>
          <p:cNvPr id="16" name="Arc 5">
            <a:extLst>
              <a:ext uri="{FF2B5EF4-FFF2-40B4-BE49-F238E27FC236}">
                <a16:creationId xmlns:a16="http://schemas.microsoft.com/office/drawing/2014/main" id="{A0D21857-9697-242A-2D96-FCED7B1DD449}"/>
              </a:ext>
            </a:extLst>
          </p:cNvPr>
          <p:cNvSpPr>
            <a:spLocks/>
          </p:cNvSpPr>
          <p:nvPr/>
        </p:nvSpPr>
        <p:spPr bwMode="auto">
          <a:xfrm rot="5400000">
            <a:off x="7137352" y="1718169"/>
            <a:ext cx="1282700" cy="1441450"/>
          </a:xfrm>
          <a:custGeom>
            <a:avLst/>
            <a:gdLst>
              <a:gd name="T0" fmla="*/ 0 w 21600"/>
              <a:gd name="T1" fmla="*/ 2147483647 h 21599"/>
              <a:gd name="T2" fmla="*/ 2147483647 w 21600"/>
              <a:gd name="T3" fmla="*/ 0 h 21599"/>
              <a:gd name="T4" fmla="*/ 2147483647 w 21600"/>
              <a:gd name="T5" fmla="*/ 2147483647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8"/>
                </a:moveTo>
                <a:cubicBezTo>
                  <a:pt x="0" y="9678"/>
                  <a:pt x="9656" y="11"/>
                  <a:pt x="21576" y="-1"/>
                </a:cubicBezTo>
              </a:path>
              <a:path w="21600" h="21599" stroke="0" extrusionOk="0">
                <a:moveTo>
                  <a:pt x="0" y="21598"/>
                </a:moveTo>
                <a:cubicBezTo>
                  <a:pt x="0" y="9678"/>
                  <a:pt x="9656" y="11"/>
                  <a:pt x="21576" y="-1"/>
                </a:cubicBezTo>
                <a:lnTo>
                  <a:pt x="21600" y="21599"/>
                </a:lnTo>
                <a:lnTo>
                  <a:pt x="0" y="21598"/>
                </a:lnTo>
                <a:close/>
              </a:path>
            </a:pathLst>
          </a:custGeom>
          <a:noFill/>
          <a:ln w="38100" cap="rnd">
            <a:solidFill>
              <a:schemeClr val="bg1"/>
            </a:solidFill>
            <a:round/>
            <a:headEnd type="triangle" w="med" len="med"/>
            <a:tailEnd/>
          </a:ln>
          <a:extLst>
            <a:ext uri="{909E8E84-426E-40dd-AFC4-6F175D3DCCD1}">
              <a14:hiddenFill xmlns:a14="http://schemas.microsoft.com/office/drawing/2010/main" xmlns="">
                <a:solidFill>
                  <a:srgbClr val="FFFFFF"/>
                </a:solidFill>
              </a14:hiddenFill>
            </a:ext>
          </a:extLst>
        </p:spPr>
        <p:txBody>
          <a:bodyPr wrap="none" anchor="ctr"/>
          <a:lstStyle/>
          <a:p>
            <a:pPr>
              <a:defRPr/>
            </a:pPr>
            <a:endParaRPr lang="en-US" sz="2400" b="0" dirty="0">
              <a:solidFill>
                <a:schemeClr val="bg1"/>
              </a:solidFill>
              <a:latin typeface="Calibri"/>
              <a:ea typeface="ＭＳ Ｐゴシック" charset="0"/>
              <a:cs typeface="ＭＳ Ｐゴシック" charset="0"/>
            </a:endParaRPr>
          </a:p>
        </p:txBody>
      </p:sp>
    </p:spTree>
    <p:extLst>
      <p:ext uri="{BB962C8B-B14F-4D97-AF65-F5344CB8AC3E}">
        <p14:creationId xmlns:p14="http://schemas.microsoft.com/office/powerpoint/2010/main" val="4250678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864F6-B905-D2AF-F528-2221C8D3F981}"/>
              </a:ext>
            </a:extLst>
          </p:cNvPr>
          <p:cNvSpPr>
            <a:spLocks noGrp="1"/>
          </p:cNvSpPr>
          <p:nvPr>
            <p:ph type="title"/>
          </p:nvPr>
        </p:nvSpPr>
        <p:spPr/>
        <p:txBody>
          <a:bodyPr/>
          <a:lstStyle/>
          <a:p>
            <a:r>
              <a:rPr lang="en-US" dirty="0"/>
              <a:t>A Web of Comorbidities</a:t>
            </a:r>
          </a:p>
        </p:txBody>
      </p:sp>
      <p:cxnSp>
        <p:nvCxnSpPr>
          <p:cNvPr id="5" name="Straight Arrow Connector 4">
            <a:extLst>
              <a:ext uri="{FF2B5EF4-FFF2-40B4-BE49-F238E27FC236}">
                <a16:creationId xmlns:a16="http://schemas.microsoft.com/office/drawing/2014/main" id="{56A3D9ED-8C19-AF63-7023-F1B03D91CAEA}"/>
              </a:ext>
            </a:extLst>
          </p:cNvPr>
          <p:cNvCxnSpPr>
            <a:cxnSpLocks noChangeShapeType="1"/>
          </p:cNvCxnSpPr>
          <p:nvPr/>
        </p:nvCxnSpPr>
        <p:spPr bwMode="auto">
          <a:xfrm flipV="1">
            <a:off x="4390543" y="1351402"/>
            <a:ext cx="1327150" cy="1712912"/>
          </a:xfrm>
          <a:prstGeom prst="straightConnector1">
            <a:avLst/>
          </a:prstGeom>
          <a:noFill/>
          <a:ln w="28575">
            <a:solidFill>
              <a:schemeClr val="bg1"/>
            </a:solidFill>
            <a:round/>
            <a:headEnd type="none" w="med" len="med"/>
            <a:tailEnd type="triangle" w="med" len="me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6" name="Straight Arrow Connector 5">
            <a:extLst>
              <a:ext uri="{FF2B5EF4-FFF2-40B4-BE49-F238E27FC236}">
                <a16:creationId xmlns:a16="http://schemas.microsoft.com/office/drawing/2014/main" id="{A5B409B4-3F6F-9AB6-7438-6C1FFDF80A2A}"/>
              </a:ext>
            </a:extLst>
          </p:cNvPr>
          <p:cNvCxnSpPr>
            <a:cxnSpLocks noChangeShapeType="1"/>
          </p:cNvCxnSpPr>
          <p:nvPr/>
        </p:nvCxnSpPr>
        <p:spPr bwMode="auto">
          <a:xfrm flipV="1">
            <a:off x="4390543" y="2559490"/>
            <a:ext cx="1327150" cy="690563"/>
          </a:xfrm>
          <a:prstGeom prst="straightConnector1">
            <a:avLst/>
          </a:prstGeom>
          <a:noFill/>
          <a:ln w="28575">
            <a:solidFill>
              <a:schemeClr val="bg1"/>
            </a:solidFill>
            <a:round/>
            <a:headEnd type="none" w="med" len="med"/>
            <a:tailEnd type="triangle" w="med" len="me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7" name="Straight Arrow Connector 6">
            <a:extLst>
              <a:ext uri="{FF2B5EF4-FFF2-40B4-BE49-F238E27FC236}">
                <a16:creationId xmlns:a16="http://schemas.microsoft.com/office/drawing/2014/main" id="{F18EBA30-2AB6-C2E5-A289-C9257B2876F0}"/>
              </a:ext>
            </a:extLst>
          </p:cNvPr>
          <p:cNvCxnSpPr>
            <a:cxnSpLocks noChangeShapeType="1"/>
          </p:cNvCxnSpPr>
          <p:nvPr/>
        </p:nvCxnSpPr>
        <p:spPr bwMode="auto">
          <a:xfrm>
            <a:off x="4390543" y="3702489"/>
            <a:ext cx="1327150" cy="0"/>
          </a:xfrm>
          <a:prstGeom prst="straightConnector1">
            <a:avLst/>
          </a:prstGeom>
          <a:noFill/>
          <a:ln w="28575">
            <a:solidFill>
              <a:schemeClr val="bg1"/>
            </a:solidFill>
            <a:round/>
            <a:headEnd type="none" w="med" len="med"/>
            <a:tailEnd type="triangle" w="med" len="me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8" name="TextBox 8">
            <a:extLst>
              <a:ext uri="{FF2B5EF4-FFF2-40B4-BE49-F238E27FC236}">
                <a16:creationId xmlns:a16="http://schemas.microsoft.com/office/drawing/2014/main" id="{A1F6DFDE-C815-2D8C-4343-DED25A9AE610}"/>
              </a:ext>
            </a:extLst>
          </p:cNvPr>
          <p:cNvSpPr txBox="1">
            <a:spLocks noChangeArrowheads="1"/>
          </p:cNvSpPr>
          <p:nvPr/>
        </p:nvSpPr>
        <p:spPr bwMode="auto">
          <a:xfrm>
            <a:off x="5727219" y="1087878"/>
            <a:ext cx="1684337" cy="4619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4"/>
                </a:solidFill>
                <a:latin typeface="Calibri" charset="0"/>
                <a:cs typeface="+mn-cs"/>
              </a:rPr>
              <a:t>Neuropathy</a:t>
            </a:r>
          </a:p>
        </p:txBody>
      </p:sp>
      <p:sp>
        <p:nvSpPr>
          <p:cNvPr id="9" name="TextBox 9">
            <a:extLst>
              <a:ext uri="{FF2B5EF4-FFF2-40B4-BE49-F238E27FC236}">
                <a16:creationId xmlns:a16="http://schemas.microsoft.com/office/drawing/2014/main" id="{06B744A1-BA50-448B-662C-180DBD20A619}"/>
              </a:ext>
            </a:extLst>
          </p:cNvPr>
          <p:cNvSpPr txBox="1">
            <a:spLocks noChangeArrowheads="1"/>
          </p:cNvSpPr>
          <p:nvPr/>
        </p:nvSpPr>
        <p:spPr bwMode="auto">
          <a:xfrm>
            <a:off x="5727219" y="2335678"/>
            <a:ext cx="1406525" cy="4619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4"/>
                </a:solidFill>
                <a:latin typeface="Calibri" charset="0"/>
                <a:cs typeface="+mn-cs"/>
              </a:rPr>
              <a:t>Dementia</a:t>
            </a:r>
          </a:p>
        </p:txBody>
      </p:sp>
      <p:sp>
        <p:nvSpPr>
          <p:cNvPr id="10" name="TextBox 10">
            <a:extLst>
              <a:ext uri="{FF2B5EF4-FFF2-40B4-BE49-F238E27FC236}">
                <a16:creationId xmlns:a16="http://schemas.microsoft.com/office/drawing/2014/main" id="{9E218173-991B-76DD-F4C6-F317A3EC58B1}"/>
              </a:ext>
            </a:extLst>
          </p:cNvPr>
          <p:cNvSpPr txBox="1">
            <a:spLocks noChangeArrowheads="1"/>
          </p:cNvSpPr>
          <p:nvPr/>
        </p:nvSpPr>
        <p:spPr bwMode="auto">
          <a:xfrm>
            <a:off x="5727219" y="3480240"/>
            <a:ext cx="1584325"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4"/>
                </a:solidFill>
                <a:latin typeface="Calibri" charset="0"/>
                <a:cs typeface="+mn-cs"/>
              </a:rPr>
              <a:t>Depression</a:t>
            </a:r>
          </a:p>
        </p:txBody>
      </p:sp>
      <p:sp>
        <p:nvSpPr>
          <p:cNvPr id="11" name="TextBox 26">
            <a:extLst>
              <a:ext uri="{FF2B5EF4-FFF2-40B4-BE49-F238E27FC236}">
                <a16:creationId xmlns:a16="http://schemas.microsoft.com/office/drawing/2014/main" id="{715DDB92-3772-D54C-761C-E69F22158CDE}"/>
              </a:ext>
            </a:extLst>
          </p:cNvPr>
          <p:cNvSpPr txBox="1">
            <a:spLocks noChangeArrowheads="1"/>
          </p:cNvSpPr>
          <p:nvPr/>
        </p:nvSpPr>
        <p:spPr bwMode="auto">
          <a:xfrm>
            <a:off x="8922856" y="983102"/>
            <a:ext cx="1328737"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Disability</a:t>
            </a:r>
          </a:p>
        </p:txBody>
      </p:sp>
      <p:sp>
        <p:nvSpPr>
          <p:cNvPr id="12" name="TextBox 27">
            <a:extLst>
              <a:ext uri="{FF2B5EF4-FFF2-40B4-BE49-F238E27FC236}">
                <a16:creationId xmlns:a16="http://schemas.microsoft.com/office/drawing/2014/main" id="{F627FB19-8C5F-17C9-7970-0D618B4082A8}"/>
              </a:ext>
            </a:extLst>
          </p:cNvPr>
          <p:cNvSpPr txBox="1">
            <a:spLocks noChangeArrowheads="1"/>
          </p:cNvSpPr>
          <p:nvPr/>
        </p:nvSpPr>
        <p:spPr bwMode="auto">
          <a:xfrm>
            <a:off x="8922856" y="1834002"/>
            <a:ext cx="2043112"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Social isolation</a:t>
            </a:r>
          </a:p>
        </p:txBody>
      </p:sp>
      <p:sp>
        <p:nvSpPr>
          <p:cNvPr id="13" name="TextBox 29">
            <a:extLst>
              <a:ext uri="{FF2B5EF4-FFF2-40B4-BE49-F238E27FC236}">
                <a16:creationId xmlns:a16="http://schemas.microsoft.com/office/drawing/2014/main" id="{F0E6C2D7-8D22-2666-DCA3-DC9D87D3E11C}"/>
              </a:ext>
            </a:extLst>
          </p:cNvPr>
          <p:cNvSpPr txBox="1">
            <a:spLocks noChangeArrowheads="1"/>
          </p:cNvSpPr>
          <p:nvPr/>
        </p:nvSpPr>
        <p:spPr bwMode="auto">
          <a:xfrm>
            <a:off x="8922856" y="2878577"/>
            <a:ext cx="2644775"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Opiate dependence</a:t>
            </a:r>
          </a:p>
        </p:txBody>
      </p:sp>
      <p:sp>
        <p:nvSpPr>
          <p:cNvPr id="14" name="TextBox 41">
            <a:extLst>
              <a:ext uri="{FF2B5EF4-FFF2-40B4-BE49-F238E27FC236}">
                <a16:creationId xmlns:a16="http://schemas.microsoft.com/office/drawing/2014/main" id="{CB01829A-EC47-00BD-9B9F-5AFEDA2638E0}"/>
              </a:ext>
            </a:extLst>
          </p:cNvPr>
          <p:cNvSpPr txBox="1">
            <a:spLocks noChangeArrowheads="1"/>
          </p:cNvSpPr>
          <p:nvPr/>
        </p:nvSpPr>
        <p:spPr bwMode="auto">
          <a:xfrm>
            <a:off x="5727219" y="4593429"/>
            <a:ext cx="1757362"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4"/>
                </a:solidFill>
                <a:latin typeface="Calibri" charset="0"/>
                <a:cs typeface="+mn-cs"/>
              </a:rPr>
              <a:t>Disinhibition</a:t>
            </a:r>
          </a:p>
        </p:txBody>
      </p:sp>
      <p:sp>
        <p:nvSpPr>
          <p:cNvPr id="15" name="TextBox 42">
            <a:extLst>
              <a:ext uri="{FF2B5EF4-FFF2-40B4-BE49-F238E27FC236}">
                <a16:creationId xmlns:a16="http://schemas.microsoft.com/office/drawing/2014/main" id="{5DF9776D-D540-D5D4-FE39-F5C8DBB7740F}"/>
              </a:ext>
            </a:extLst>
          </p:cNvPr>
          <p:cNvSpPr txBox="1">
            <a:spLocks noChangeArrowheads="1"/>
          </p:cNvSpPr>
          <p:nvPr/>
        </p:nvSpPr>
        <p:spPr bwMode="auto">
          <a:xfrm>
            <a:off x="5727219" y="5649558"/>
            <a:ext cx="1082675" cy="4619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4"/>
                </a:solidFill>
                <a:latin typeface="Calibri" charset="0"/>
                <a:cs typeface="+mn-cs"/>
              </a:rPr>
              <a:t>Apathy</a:t>
            </a:r>
          </a:p>
        </p:txBody>
      </p:sp>
      <p:sp>
        <p:nvSpPr>
          <p:cNvPr id="16" name="TextBox 43">
            <a:extLst>
              <a:ext uri="{FF2B5EF4-FFF2-40B4-BE49-F238E27FC236}">
                <a16:creationId xmlns:a16="http://schemas.microsoft.com/office/drawing/2014/main" id="{0D096FDE-14D7-F905-830E-8B2D46B1CA72}"/>
              </a:ext>
            </a:extLst>
          </p:cNvPr>
          <p:cNvSpPr txBox="1">
            <a:spLocks noChangeArrowheads="1"/>
          </p:cNvSpPr>
          <p:nvPr/>
        </p:nvSpPr>
        <p:spPr bwMode="auto">
          <a:xfrm>
            <a:off x="8922856" y="3839015"/>
            <a:ext cx="2247900" cy="4619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Impoverishment</a:t>
            </a:r>
          </a:p>
        </p:txBody>
      </p:sp>
      <p:sp>
        <p:nvSpPr>
          <p:cNvPr id="17" name="TextBox 44">
            <a:extLst>
              <a:ext uri="{FF2B5EF4-FFF2-40B4-BE49-F238E27FC236}">
                <a16:creationId xmlns:a16="http://schemas.microsoft.com/office/drawing/2014/main" id="{3A492015-358B-3B73-64BC-F772606984B9}"/>
              </a:ext>
            </a:extLst>
          </p:cNvPr>
          <p:cNvSpPr txBox="1">
            <a:spLocks noChangeArrowheads="1"/>
          </p:cNvSpPr>
          <p:nvPr/>
        </p:nvSpPr>
        <p:spPr bwMode="auto">
          <a:xfrm>
            <a:off x="8922856" y="4796277"/>
            <a:ext cx="1860550"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Risk behavior</a:t>
            </a:r>
          </a:p>
        </p:txBody>
      </p:sp>
      <p:sp>
        <p:nvSpPr>
          <p:cNvPr id="18" name="TextBox 45">
            <a:extLst>
              <a:ext uri="{FF2B5EF4-FFF2-40B4-BE49-F238E27FC236}">
                <a16:creationId xmlns:a16="http://schemas.microsoft.com/office/drawing/2014/main" id="{1AE82E43-E6BB-BF1E-E2F8-EC566747BB1E}"/>
              </a:ext>
            </a:extLst>
          </p:cNvPr>
          <p:cNvSpPr txBox="1">
            <a:spLocks noChangeArrowheads="1"/>
          </p:cNvSpPr>
          <p:nvPr/>
        </p:nvSpPr>
        <p:spPr bwMode="auto">
          <a:xfrm>
            <a:off x="8922856" y="5729727"/>
            <a:ext cx="2174875" cy="4619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6"/>
                </a:solidFill>
                <a:latin typeface="Calibri" charset="0"/>
                <a:cs typeface="+mn-cs"/>
              </a:rPr>
              <a:t>Poor adherence</a:t>
            </a:r>
          </a:p>
        </p:txBody>
      </p:sp>
      <p:cxnSp>
        <p:nvCxnSpPr>
          <p:cNvPr id="19" name="Straight Arrow Connector 18">
            <a:extLst>
              <a:ext uri="{FF2B5EF4-FFF2-40B4-BE49-F238E27FC236}">
                <a16:creationId xmlns:a16="http://schemas.microsoft.com/office/drawing/2014/main" id="{F1A7A218-D66B-75E3-B459-ED1741A83201}"/>
              </a:ext>
            </a:extLst>
          </p:cNvPr>
          <p:cNvCxnSpPr>
            <a:cxnSpLocks noChangeShapeType="1"/>
          </p:cNvCxnSpPr>
          <p:nvPr/>
        </p:nvCxnSpPr>
        <p:spPr bwMode="auto">
          <a:xfrm>
            <a:off x="4363557" y="4094603"/>
            <a:ext cx="1354137" cy="701675"/>
          </a:xfrm>
          <a:prstGeom prst="straightConnector1">
            <a:avLst/>
          </a:prstGeom>
          <a:noFill/>
          <a:ln w="28575">
            <a:solidFill>
              <a:schemeClr val="bg1"/>
            </a:solidFill>
            <a:round/>
            <a:headEnd type="none" w="med" len="med"/>
            <a:tailEnd type="triangle" w="med" len="me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0" name="Straight Arrow Connector 19">
            <a:extLst>
              <a:ext uri="{FF2B5EF4-FFF2-40B4-BE49-F238E27FC236}">
                <a16:creationId xmlns:a16="http://schemas.microsoft.com/office/drawing/2014/main" id="{E061F350-9DD0-3CF5-DC1B-11D2B131CA1A}"/>
              </a:ext>
            </a:extLst>
          </p:cNvPr>
          <p:cNvCxnSpPr>
            <a:cxnSpLocks noChangeShapeType="1"/>
            <a:endCxn id="15" idx="1"/>
          </p:cNvCxnSpPr>
          <p:nvPr/>
        </p:nvCxnSpPr>
        <p:spPr bwMode="auto">
          <a:xfrm>
            <a:off x="4390543" y="4264465"/>
            <a:ext cx="1336676" cy="1616075"/>
          </a:xfrm>
          <a:prstGeom prst="straightConnector1">
            <a:avLst/>
          </a:prstGeom>
          <a:noFill/>
          <a:ln w="28575">
            <a:solidFill>
              <a:schemeClr val="bg1"/>
            </a:solidFill>
            <a:round/>
            <a:headEnd type="none" w="med" len="med"/>
            <a:tailEnd type="triangle" w="med" len="me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1" name="TextBox 79">
            <a:extLst>
              <a:ext uri="{FF2B5EF4-FFF2-40B4-BE49-F238E27FC236}">
                <a16:creationId xmlns:a16="http://schemas.microsoft.com/office/drawing/2014/main" id="{2AF6D147-A1DD-205A-4D1F-516599D1248B}"/>
              </a:ext>
            </a:extLst>
          </p:cNvPr>
          <p:cNvSpPr txBox="1">
            <a:spLocks noChangeArrowheads="1"/>
          </p:cNvSpPr>
          <p:nvPr/>
        </p:nvSpPr>
        <p:spPr bwMode="auto">
          <a:xfrm>
            <a:off x="2752065" y="1478403"/>
            <a:ext cx="1774825" cy="460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r>
              <a:rPr lang="en-US" altLang="x-none" b="0" dirty="0">
                <a:solidFill>
                  <a:schemeClr val="accent3"/>
                </a:solidFill>
                <a:latin typeface="Calibri" charset="0"/>
                <a:cs typeface="+mn-cs"/>
              </a:rPr>
              <a:t>Drug toxicity</a:t>
            </a:r>
          </a:p>
        </p:txBody>
      </p:sp>
      <p:sp>
        <p:nvSpPr>
          <p:cNvPr id="32" name="TextBox 80">
            <a:extLst>
              <a:ext uri="{FF2B5EF4-FFF2-40B4-BE49-F238E27FC236}">
                <a16:creationId xmlns:a16="http://schemas.microsoft.com/office/drawing/2014/main" id="{71BCD42C-A66F-3291-51B6-394111A90641}"/>
              </a:ext>
            </a:extLst>
          </p:cNvPr>
          <p:cNvSpPr txBox="1">
            <a:spLocks noChangeArrowheads="1"/>
          </p:cNvSpPr>
          <p:nvPr/>
        </p:nvSpPr>
        <p:spPr bwMode="auto">
          <a:xfrm>
            <a:off x="2696502" y="5283640"/>
            <a:ext cx="1885950" cy="8302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pPr algn="ctr"/>
            <a:r>
              <a:rPr lang="en-US" altLang="x-none" b="0" dirty="0">
                <a:solidFill>
                  <a:schemeClr val="accent3"/>
                </a:solidFill>
                <a:latin typeface="Calibri" charset="0"/>
                <a:cs typeface="+mn-cs"/>
              </a:rPr>
              <a:t>Immune </a:t>
            </a:r>
          </a:p>
          <a:p>
            <a:pPr algn="ctr"/>
            <a:r>
              <a:rPr lang="en-US" altLang="x-none" b="0" dirty="0">
                <a:solidFill>
                  <a:schemeClr val="accent3"/>
                </a:solidFill>
                <a:latin typeface="Calibri" charset="0"/>
                <a:cs typeface="+mn-cs"/>
              </a:rPr>
              <a:t>dysregulation</a:t>
            </a:r>
          </a:p>
        </p:txBody>
      </p:sp>
      <p:grpSp>
        <p:nvGrpSpPr>
          <p:cNvPr id="50" name="Group 49">
            <a:extLst>
              <a:ext uri="{FF2B5EF4-FFF2-40B4-BE49-F238E27FC236}">
                <a16:creationId xmlns:a16="http://schemas.microsoft.com/office/drawing/2014/main" id="{E325F8AF-BA9A-D47C-BD45-9930F50157FA}"/>
              </a:ext>
            </a:extLst>
          </p:cNvPr>
          <p:cNvGrpSpPr/>
          <p:nvPr/>
        </p:nvGrpSpPr>
        <p:grpSpPr>
          <a:xfrm>
            <a:off x="7224231" y="1173602"/>
            <a:ext cx="1698625" cy="4906962"/>
            <a:chOff x="7224231" y="1312070"/>
            <a:chExt cx="1698625" cy="4906962"/>
          </a:xfrm>
          <a:effectLst/>
        </p:grpSpPr>
        <p:cxnSp>
          <p:nvCxnSpPr>
            <p:cNvPr id="21" name="Straight Arrow Connector 20">
              <a:extLst>
                <a:ext uri="{FF2B5EF4-FFF2-40B4-BE49-F238E27FC236}">
                  <a16:creationId xmlns:a16="http://schemas.microsoft.com/office/drawing/2014/main" id="{E57446FB-B3FE-8719-2E15-5E1D32080B8C}"/>
                </a:ext>
              </a:extLst>
            </p:cNvPr>
            <p:cNvCxnSpPr>
              <a:cxnSpLocks noChangeShapeType="1"/>
            </p:cNvCxnSpPr>
            <p:nvPr/>
          </p:nvCxnSpPr>
          <p:spPr bwMode="auto">
            <a:xfrm flipV="1">
              <a:off x="7486168" y="1312070"/>
              <a:ext cx="1322388" cy="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2" name="Straight Arrow Connector 21">
              <a:extLst>
                <a:ext uri="{FF2B5EF4-FFF2-40B4-BE49-F238E27FC236}">
                  <a16:creationId xmlns:a16="http://schemas.microsoft.com/office/drawing/2014/main" id="{A2446190-8B98-B56A-41E2-5707199A8D94}"/>
                </a:ext>
              </a:extLst>
            </p:cNvPr>
            <p:cNvCxnSpPr>
              <a:cxnSpLocks noChangeShapeType="1"/>
            </p:cNvCxnSpPr>
            <p:nvPr/>
          </p:nvCxnSpPr>
          <p:spPr bwMode="auto">
            <a:xfrm>
              <a:off x="7454418" y="1489871"/>
              <a:ext cx="1354138" cy="70167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3" name="Straight Arrow Connector 22">
              <a:extLst>
                <a:ext uri="{FF2B5EF4-FFF2-40B4-BE49-F238E27FC236}">
                  <a16:creationId xmlns:a16="http://schemas.microsoft.com/office/drawing/2014/main" id="{F9208BAB-22A3-55CE-F444-83F30C0A26C1}"/>
                </a:ext>
              </a:extLst>
            </p:cNvPr>
            <p:cNvCxnSpPr>
              <a:cxnSpLocks noChangeShapeType="1"/>
            </p:cNvCxnSpPr>
            <p:nvPr/>
          </p:nvCxnSpPr>
          <p:spPr bwMode="auto">
            <a:xfrm>
              <a:off x="7454418" y="1693070"/>
              <a:ext cx="1354138" cy="254000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4" name="Straight Arrow Connector 23">
              <a:extLst>
                <a:ext uri="{FF2B5EF4-FFF2-40B4-BE49-F238E27FC236}">
                  <a16:creationId xmlns:a16="http://schemas.microsoft.com/office/drawing/2014/main" id="{16849217-AD7C-31AB-9A71-FBD49EA62BED}"/>
                </a:ext>
              </a:extLst>
            </p:cNvPr>
            <p:cNvCxnSpPr>
              <a:cxnSpLocks noChangeShapeType="1"/>
            </p:cNvCxnSpPr>
            <p:nvPr/>
          </p:nvCxnSpPr>
          <p:spPr bwMode="auto">
            <a:xfrm>
              <a:off x="7454418" y="1640682"/>
              <a:ext cx="1354138" cy="156210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5" name="Straight Arrow Connector 24">
              <a:extLst>
                <a:ext uri="{FF2B5EF4-FFF2-40B4-BE49-F238E27FC236}">
                  <a16:creationId xmlns:a16="http://schemas.microsoft.com/office/drawing/2014/main" id="{01446B74-5189-AEBE-B077-9AFA47D3B5D7}"/>
                </a:ext>
              </a:extLst>
            </p:cNvPr>
            <p:cNvCxnSpPr>
              <a:cxnSpLocks noChangeShapeType="1"/>
            </p:cNvCxnSpPr>
            <p:nvPr/>
          </p:nvCxnSpPr>
          <p:spPr bwMode="auto">
            <a:xfrm>
              <a:off x="7454418" y="1693071"/>
              <a:ext cx="1354138" cy="4313237"/>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6" name="Straight Arrow Connector 25">
              <a:extLst>
                <a:ext uri="{FF2B5EF4-FFF2-40B4-BE49-F238E27FC236}">
                  <a16:creationId xmlns:a16="http://schemas.microsoft.com/office/drawing/2014/main" id="{B2D8901A-47C6-009B-2871-F997C615A7FE}"/>
                </a:ext>
              </a:extLst>
            </p:cNvPr>
            <p:cNvCxnSpPr>
              <a:cxnSpLocks noChangeShapeType="1"/>
            </p:cNvCxnSpPr>
            <p:nvPr/>
          </p:nvCxnSpPr>
          <p:spPr bwMode="auto">
            <a:xfrm flipV="1">
              <a:off x="7224232" y="1640682"/>
              <a:ext cx="1584325" cy="896938"/>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7" name="Straight Arrow Connector 26">
              <a:extLst>
                <a:ext uri="{FF2B5EF4-FFF2-40B4-BE49-F238E27FC236}">
                  <a16:creationId xmlns:a16="http://schemas.microsoft.com/office/drawing/2014/main" id="{E51E4D48-F4D5-9DE4-5E56-4A8828027E49}"/>
                </a:ext>
              </a:extLst>
            </p:cNvPr>
            <p:cNvCxnSpPr>
              <a:cxnSpLocks noChangeShapeType="1"/>
            </p:cNvCxnSpPr>
            <p:nvPr/>
          </p:nvCxnSpPr>
          <p:spPr bwMode="auto">
            <a:xfrm flipV="1">
              <a:off x="7224232" y="2340771"/>
              <a:ext cx="1584325" cy="357187"/>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8" name="Straight Arrow Connector 27">
              <a:extLst>
                <a:ext uri="{FF2B5EF4-FFF2-40B4-BE49-F238E27FC236}">
                  <a16:creationId xmlns:a16="http://schemas.microsoft.com/office/drawing/2014/main" id="{2EC4B986-E4C5-A28D-6423-5A82251D56FC}"/>
                </a:ext>
              </a:extLst>
            </p:cNvPr>
            <p:cNvCxnSpPr>
              <a:cxnSpLocks noChangeShapeType="1"/>
            </p:cNvCxnSpPr>
            <p:nvPr/>
          </p:nvCxnSpPr>
          <p:spPr bwMode="auto">
            <a:xfrm>
              <a:off x="7224232" y="2864646"/>
              <a:ext cx="1584325" cy="136842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9" name="Straight Arrow Connector 28">
              <a:extLst>
                <a:ext uri="{FF2B5EF4-FFF2-40B4-BE49-F238E27FC236}">
                  <a16:creationId xmlns:a16="http://schemas.microsoft.com/office/drawing/2014/main" id="{B5009DEA-50F3-F91F-C854-828CABBC8886}"/>
                </a:ext>
              </a:extLst>
            </p:cNvPr>
            <p:cNvCxnSpPr>
              <a:cxnSpLocks noChangeShapeType="1"/>
            </p:cNvCxnSpPr>
            <p:nvPr/>
          </p:nvCxnSpPr>
          <p:spPr bwMode="auto">
            <a:xfrm>
              <a:off x="7224232" y="2823371"/>
              <a:ext cx="1584325" cy="211137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0" name="Straight Arrow Connector 29">
              <a:extLst>
                <a:ext uri="{FF2B5EF4-FFF2-40B4-BE49-F238E27FC236}">
                  <a16:creationId xmlns:a16="http://schemas.microsoft.com/office/drawing/2014/main" id="{6F579119-53AD-EAE5-D722-C5D9211B8C94}"/>
                </a:ext>
              </a:extLst>
            </p:cNvPr>
            <p:cNvCxnSpPr>
              <a:cxnSpLocks noChangeShapeType="1"/>
            </p:cNvCxnSpPr>
            <p:nvPr/>
          </p:nvCxnSpPr>
          <p:spPr bwMode="auto">
            <a:xfrm>
              <a:off x="7224232" y="2778920"/>
              <a:ext cx="1584325" cy="3440112"/>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3" name="Straight Arrow Connector 32">
              <a:extLst>
                <a:ext uri="{FF2B5EF4-FFF2-40B4-BE49-F238E27FC236}">
                  <a16:creationId xmlns:a16="http://schemas.microsoft.com/office/drawing/2014/main" id="{C036A7F0-CC8E-A8A6-2778-03982E8F715B}"/>
                </a:ext>
              </a:extLst>
            </p:cNvPr>
            <p:cNvCxnSpPr>
              <a:cxnSpLocks noChangeShapeType="1"/>
            </p:cNvCxnSpPr>
            <p:nvPr/>
          </p:nvCxnSpPr>
          <p:spPr bwMode="auto">
            <a:xfrm>
              <a:off x="7454419" y="3840958"/>
              <a:ext cx="1255713" cy="392113"/>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4" name="Straight Arrow Connector 33">
              <a:extLst>
                <a:ext uri="{FF2B5EF4-FFF2-40B4-BE49-F238E27FC236}">
                  <a16:creationId xmlns:a16="http://schemas.microsoft.com/office/drawing/2014/main" id="{95852809-54DF-022D-4FCA-7BF4462E02D4}"/>
                </a:ext>
              </a:extLst>
            </p:cNvPr>
            <p:cNvCxnSpPr>
              <a:cxnSpLocks noChangeShapeType="1"/>
              <a:endCxn id="17" idx="1"/>
            </p:cNvCxnSpPr>
            <p:nvPr/>
          </p:nvCxnSpPr>
          <p:spPr bwMode="auto">
            <a:xfrm>
              <a:off x="7527444" y="3796152"/>
              <a:ext cx="1395412" cy="1231106"/>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5" name="Straight Arrow Connector 34">
              <a:extLst>
                <a:ext uri="{FF2B5EF4-FFF2-40B4-BE49-F238E27FC236}">
                  <a16:creationId xmlns:a16="http://schemas.microsoft.com/office/drawing/2014/main" id="{2D61F7C7-5C64-733D-E436-FB8041DF4A8C}"/>
                </a:ext>
              </a:extLst>
            </p:cNvPr>
            <p:cNvCxnSpPr>
              <a:cxnSpLocks noChangeShapeType="1"/>
            </p:cNvCxnSpPr>
            <p:nvPr/>
          </p:nvCxnSpPr>
          <p:spPr bwMode="auto">
            <a:xfrm flipV="1">
              <a:off x="7454418" y="3202783"/>
              <a:ext cx="1354138" cy="63817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6" name="Straight Arrow Connector 35">
              <a:extLst>
                <a:ext uri="{FF2B5EF4-FFF2-40B4-BE49-F238E27FC236}">
                  <a16:creationId xmlns:a16="http://schemas.microsoft.com/office/drawing/2014/main" id="{CFC4FFE0-2ECD-B78A-C046-B4971FBD3ABE}"/>
                </a:ext>
              </a:extLst>
            </p:cNvPr>
            <p:cNvCxnSpPr>
              <a:cxnSpLocks noChangeShapeType="1"/>
            </p:cNvCxnSpPr>
            <p:nvPr/>
          </p:nvCxnSpPr>
          <p:spPr bwMode="auto">
            <a:xfrm flipV="1">
              <a:off x="7454418" y="2340770"/>
              <a:ext cx="1354138" cy="1420812"/>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7" name="Straight Arrow Connector 36">
              <a:extLst>
                <a:ext uri="{FF2B5EF4-FFF2-40B4-BE49-F238E27FC236}">
                  <a16:creationId xmlns:a16="http://schemas.microsoft.com/office/drawing/2014/main" id="{FC6AAA72-8549-3A40-2357-25B1B49433B3}"/>
                </a:ext>
              </a:extLst>
            </p:cNvPr>
            <p:cNvCxnSpPr>
              <a:cxnSpLocks noChangeShapeType="1"/>
            </p:cNvCxnSpPr>
            <p:nvPr/>
          </p:nvCxnSpPr>
          <p:spPr bwMode="auto">
            <a:xfrm flipV="1">
              <a:off x="7384568" y="1480345"/>
              <a:ext cx="1423988" cy="229870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8" name="Straight Arrow Connector 37">
              <a:extLst>
                <a:ext uri="{FF2B5EF4-FFF2-40B4-BE49-F238E27FC236}">
                  <a16:creationId xmlns:a16="http://schemas.microsoft.com/office/drawing/2014/main" id="{82F6A027-E461-9CD7-A5A1-B8B641F71106}"/>
                </a:ext>
              </a:extLst>
            </p:cNvPr>
            <p:cNvCxnSpPr>
              <a:cxnSpLocks noChangeShapeType="1"/>
            </p:cNvCxnSpPr>
            <p:nvPr/>
          </p:nvCxnSpPr>
          <p:spPr bwMode="auto">
            <a:xfrm>
              <a:off x="7384568" y="3921921"/>
              <a:ext cx="1423988" cy="2084387"/>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9" name="Straight Arrow Connector 38">
              <a:extLst>
                <a:ext uri="{FF2B5EF4-FFF2-40B4-BE49-F238E27FC236}">
                  <a16:creationId xmlns:a16="http://schemas.microsoft.com/office/drawing/2014/main" id="{6B5B3DE5-A424-B099-691E-6A277EEBFA2E}"/>
                </a:ext>
              </a:extLst>
            </p:cNvPr>
            <p:cNvCxnSpPr>
              <a:cxnSpLocks noChangeShapeType="1"/>
              <a:endCxn id="18" idx="1"/>
            </p:cNvCxnSpPr>
            <p:nvPr/>
          </p:nvCxnSpPr>
          <p:spPr bwMode="auto">
            <a:xfrm>
              <a:off x="7482994" y="4932802"/>
              <a:ext cx="1439862" cy="1027906"/>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0" name="Straight Arrow Connector 39">
              <a:extLst>
                <a:ext uri="{FF2B5EF4-FFF2-40B4-BE49-F238E27FC236}">
                  <a16:creationId xmlns:a16="http://schemas.microsoft.com/office/drawing/2014/main" id="{46EEEDC6-C681-209C-97EE-93B657D037A0}"/>
                </a:ext>
              </a:extLst>
            </p:cNvPr>
            <p:cNvCxnSpPr>
              <a:cxnSpLocks noChangeShapeType="1"/>
              <a:endCxn id="17" idx="1"/>
            </p:cNvCxnSpPr>
            <p:nvPr/>
          </p:nvCxnSpPr>
          <p:spPr bwMode="auto">
            <a:xfrm>
              <a:off x="7454418" y="4928040"/>
              <a:ext cx="1468438" cy="99218"/>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1" name="Straight Arrow Connector 40">
              <a:extLst>
                <a:ext uri="{FF2B5EF4-FFF2-40B4-BE49-F238E27FC236}">
                  <a16:creationId xmlns:a16="http://schemas.microsoft.com/office/drawing/2014/main" id="{A3253E25-73A8-F956-D0D1-223F80DEB996}"/>
                </a:ext>
              </a:extLst>
            </p:cNvPr>
            <p:cNvCxnSpPr>
              <a:cxnSpLocks noChangeShapeType="1"/>
            </p:cNvCxnSpPr>
            <p:nvPr/>
          </p:nvCxnSpPr>
          <p:spPr bwMode="auto">
            <a:xfrm flipV="1">
              <a:off x="7486168" y="4233071"/>
              <a:ext cx="1322388" cy="87312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2" name="Straight Arrow Connector 41">
              <a:extLst>
                <a:ext uri="{FF2B5EF4-FFF2-40B4-BE49-F238E27FC236}">
                  <a16:creationId xmlns:a16="http://schemas.microsoft.com/office/drawing/2014/main" id="{82D27958-5BE2-8266-A788-916C77DAEC1B}"/>
                </a:ext>
              </a:extLst>
            </p:cNvPr>
            <p:cNvCxnSpPr>
              <a:cxnSpLocks noChangeShapeType="1"/>
            </p:cNvCxnSpPr>
            <p:nvPr/>
          </p:nvCxnSpPr>
          <p:spPr bwMode="auto">
            <a:xfrm flipV="1">
              <a:off x="7527443" y="3328196"/>
              <a:ext cx="1327150" cy="1711325"/>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3" name="Straight Arrow Connector 42">
              <a:extLst>
                <a:ext uri="{FF2B5EF4-FFF2-40B4-BE49-F238E27FC236}">
                  <a16:creationId xmlns:a16="http://schemas.microsoft.com/office/drawing/2014/main" id="{C5D7B7EA-8AE2-A858-EC99-FEA1C072148B}"/>
                </a:ext>
              </a:extLst>
            </p:cNvPr>
            <p:cNvCxnSpPr>
              <a:cxnSpLocks noChangeShapeType="1"/>
            </p:cNvCxnSpPr>
            <p:nvPr/>
          </p:nvCxnSpPr>
          <p:spPr bwMode="auto">
            <a:xfrm flipV="1">
              <a:off x="7454419" y="1480345"/>
              <a:ext cx="1325563" cy="3617912"/>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4" name="Straight Arrow Connector 43">
              <a:extLst>
                <a:ext uri="{FF2B5EF4-FFF2-40B4-BE49-F238E27FC236}">
                  <a16:creationId xmlns:a16="http://schemas.microsoft.com/office/drawing/2014/main" id="{EF5A0615-E0D4-C240-4039-F8D218B96C3F}"/>
                </a:ext>
              </a:extLst>
            </p:cNvPr>
            <p:cNvCxnSpPr>
              <a:cxnSpLocks noChangeShapeType="1"/>
              <a:endCxn id="18" idx="1"/>
            </p:cNvCxnSpPr>
            <p:nvPr/>
          </p:nvCxnSpPr>
          <p:spPr bwMode="auto">
            <a:xfrm>
              <a:off x="7224232" y="5915464"/>
              <a:ext cx="1698624" cy="45244"/>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5" name="Straight Arrow Connector 44">
              <a:extLst>
                <a:ext uri="{FF2B5EF4-FFF2-40B4-BE49-F238E27FC236}">
                  <a16:creationId xmlns:a16="http://schemas.microsoft.com/office/drawing/2014/main" id="{9D7F21E1-2621-41A9-6A1E-B626E355FD98}"/>
                </a:ext>
              </a:extLst>
            </p:cNvPr>
            <p:cNvCxnSpPr>
              <a:cxnSpLocks noChangeShapeType="1"/>
            </p:cNvCxnSpPr>
            <p:nvPr/>
          </p:nvCxnSpPr>
          <p:spPr bwMode="auto">
            <a:xfrm flipV="1">
              <a:off x="7270268" y="5166520"/>
              <a:ext cx="1538288" cy="87630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6" name="Straight Arrow Connector 45">
              <a:extLst>
                <a:ext uri="{FF2B5EF4-FFF2-40B4-BE49-F238E27FC236}">
                  <a16:creationId xmlns:a16="http://schemas.microsoft.com/office/drawing/2014/main" id="{E307C6F3-77DD-CA92-E436-B0553327F160}"/>
                </a:ext>
              </a:extLst>
            </p:cNvPr>
            <p:cNvCxnSpPr>
              <a:cxnSpLocks noChangeShapeType="1"/>
            </p:cNvCxnSpPr>
            <p:nvPr/>
          </p:nvCxnSpPr>
          <p:spPr bwMode="auto">
            <a:xfrm flipV="1">
              <a:off x="7224231" y="4347370"/>
              <a:ext cx="1485900" cy="1706562"/>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7" name="Straight Arrow Connector 46">
              <a:extLst>
                <a:ext uri="{FF2B5EF4-FFF2-40B4-BE49-F238E27FC236}">
                  <a16:creationId xmlns:a16="http://schemas.microsoft.com/office/drawing/2014/main" id="{69C861E7-531D-205B-6C67-9F9309A087EE}"/>
                </a:ext>
              </a:extLst>
            </p:cNvPr>
            <p:cNvCxnSpPr>
              <a:cxnSpLocks noChangeShapeType="1"/>
            </p:cNvCxnSpPr>
            <p:nvPr/>
          </p:nvCxnSpPr>
          <p:spPr bwMode="auto">
            <a:xfrm flipV="1">
              <a:off x="7224232" y="2238815"/>
              <a:ext cx="1597025" cy="3676650"/>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8" name="Straight Arrow Connector 47">
              <a:extLst>
                <a:ext uri="{FF2B5EF4-FFF2-40B4-BE49-F238E27FC236}">
                  <a16:creationId xmlns:a16="http://schemas.microsoft.com/office/drawing/2014/main" id="{A5E737F6-5FA7-0CB2-19C1-C9D419023277}"/>
                </a:ext>
              </a:extLst>
            </p:cNvPr>
            <p:cNvCxnSpPr>
              <a:cxnSpLocks noChangeShapeType="1"/>
            </p:cNvCxnSpPr>
            <p:nvPr/>
          </p:nvCxnSpPr>
          <p:spPr bwMode="auto">
            <a:xfrm flipV="1">
              <a:off x="7224231" y="1312071"/>
              <a:ext cx="1555750" cy="4706937"/>
            </a:xfrm>
            <a:prstGeom prst="straightConnector1">
              <a:avLst/>
            </a:prstGeom>
            <a:noFill/>
            <a:ln w="25400">
              <a:solidFill>
                <a:schemeClr val="bg1"/>
              </a:solidFill>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grpSp>
      <p:sp>
        <p:nvSpPr>
          <p:cNvPr id="3" name="Text Box 15">
            <a:extLst>
              <a:ext uri="{FF2B5EF4-FFF2-40B4-BE49-F238E27FC236}">
                <a16:creationId xmlns:a16="http://schemas.microsoft.com/office/drawing/2014/main" id="{F966F9AD-71D3-4BD4-6947-FB271E5B54FF}"/>
              </a:ext>
            </a:extLst>
          </p:cNvPr>
          <p:cNvSpPr txBox="1">
            <a:spLocks noChangeArrowheads="1"/>
          </p:cNvSpPr>
          <p:nvPr/>
        </p:nvSpPr>
        <p:spPr bwMode="auto">
          <a:xfrm>
            <a:off x="398988" y="6032671"/>
            <a:ext cx="8468496" cy="64633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lang="en-US" sz="1200" b="0" dirty="0">
                <a:solidFill>
                  <a:srgbClr val="455560"/>
                </a:solidFill>
                <a:latin typeface="Calibri" panose="020F0502020204030204" pitchFamily="34" charset="0"/>
                <a:cs typeface="+mn-cs"/>
              </a:rPr>
              <a:t>Slide courtesy of Glenn J. Treisman. </a:t>
            </a:r>
            <a:br>
              <a:rPr lang="en-US" sz="1200" b="0" dirty="0">
                <a:solidFill>
                  <a:srgbClr val="455560"/>
                </a:solidFill>
                <a:latin typeface="Calibri" panose="020F0502020204030204" pitchFamily="34" charset="0"/>
                <a:cs typeface="+mn-cs"/>
              </a:rPr>
            </a:br>
            <a:r>
              <a:rPr lang="en-US" sz="1200" b="0" dirty="0">
                <a:solidFill>
                  <a:srgbClr val="455560"/>
                </a:solidFill>
                <a:latin typeface="Calibri" panose="020F0502020204030204" pitchFamily="34" charset="0"/>
                <a:cs typeface="+mn-cs"/>
              </a:rPr>
              <a:t>Rubin. Curr HIV/AIDS Rep. 2019;16:82. Remien. AIDS. 2019;33:1411. </a:t>
            </a:r>
            <a:br>
              <a:rPr lang="en-US" sz="1200" b="0" dirty="0">
                <a:solidFill>
                  <a:srgbClr val="455560"/>
                </a:solidFill>
                <a:latin typeface="Calibri" panose="020F0502020204030204" pitchFamily="34" charset="0"/>
                <a:cs typeface="+mn-cs"/>
              </a:rPr>
            </a:br>
            <a:r>
              <a:rPr lang="en-US" sz="1200" b="0" dirty="0">
                <a:solidFill>
                  <a:srgbClr val="455560"/>
                </a:solidFill>
                <a:latin typeface="Calibri" panose="020F0502020204030204" pitchFamily="34" charset="0"/>
                <a:cs typeface="+mn-cs"/>
              </a:rPr>
              <a:t>ninds.nih.gov/health-information/disorders/neurological-complications-hiv.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4" name="TextBox 1">
            <a:extLst>
              <a:ext uri="{FF2B5EF4-FFF2-40B4-BE49-F238E27FC236}">
                <a16:creationId xmlns:a16="http://schemas.microsoft.com/office/drawing/2014/main" id="{5703BE1D-936D-6910-C745-07EF9B64E47F}"/>
              </a:ext>
            </a:extLst>
          </p:cNvPr>
          <p:cNvSpPr txBox="1">
            <a:spLocks noChangeArrowheads="1"/>
          </p:cNvSpPr>
          <p:nvPr/>
        </p:nvSpPr>
        <p:spPr bwMode="auto">
          <a:xfrm>
            <a:off x="2833356" y="3064314"/>
            <a:ext cx="1456094" cy="12001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pPr algn="ctr"/>
            <a:r>
              <a:rPr lang="en-US" altLang="x-none" b="0" dirty="0">
                <a:solidFill>
                  <a:schemeClr val="accent3"/>
                </a:solidFill>
                <a:latin typeface="Calibri" charset="0"/>
                <a:cs typeface="+mn-cs"/>
              </a:rPr>
              <a:t> Nerve tissue  injury</a:t>
            </a:r>
          </a:p>
        </p:txBody>
      </p:sp>
      <p:sp>
        <p:nvSpPr>
          <p:cNvPr id="49" name="TextBox 1">
            <a:extLst>
              <a:ext uri="{FF2B5EF4-FFF2-40B4-BE49-F238E27FC236}">
                <a16:creationId xmlns:a16="http://schemas.microsoft.com/office/drawing/2014/main" id="{DD15F5D7-6D44-B4D4-7DB8-00E33308FFC5}"/>
              </a:ext>
            </a:extLst>
          </p:cNvPr>
          <p:cNvSpPr txBox="1">
            <a:spLocks noChangeArrowheads="1"/>
          </p:cNvSpPr>
          <p:nvPr/>
        </p:nvSpPr>
        <p:spPr bwMode="auto">
          <a:xfrm>
            <a:off x="609759" y="3242178"/>
            <a:ext cx="1445106" cy="8309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charset="0"/>
                <a:ea typeface="ＭＳ Ｐゴシック" charset="-128"/>
              </a:defRPr>
            </a:lvl1pPr>
            <a:lvl2pPr marL="742950" indent="-285750">
              <a:defRPr sz="2400">
                <a:solidFill>
                  <a:schemeClr val="tx1"/>
                </a:solidFill>
                <a:latin typeface="Times" charset="0"/>
                <a:ea typeface="ＭＳ Ｐゴシック" charset="-128"/>
              </a:defRPr>
            </a:lvl2pPr>
            <a:lvl3pPr marL="1143000" indent="-228600">
              <a:defRPr sz="2400">
                <a:solidFill>
                  <a:schemeClr val="tx1"/>
                </a:solidFill>
                <a:latin typeface="Times" charset="0"/>
                <a:ea typeface="ＭＳ Ｐゴシック" charset="-128"/>
              </a:defRPr>
            </a:lvl3pPr>
            <a:lvl4pPr marL="1600200" indent="-228600">
              <a:defRPr sz="2400">
                <a:solidFill>
                  <a:schemeClr val="tx1"/>
                </a:solidFill>
                <a:latin typeface="Times" charset="0"/>
                <a:ea typeface="ＭＳ Ｐゴシック" charset="-128"/>
              </a:defRPr>
            </a:lvl4pPr>
            <a:lvl5pPr marL="2057400" indent="-228600">
              <a:defRPr sz="2400">
                <a:solidFill>
                  <a:schemeClr val="tx1"/>
                </a:solidFill>
                <a:latin typeface="Times" charset="0"/>
                <a:ea typeface="ＭＳ Ｐゴシック" charset="-128"/>
              </a:defRPr>
            </a:lvl5pPr>
            <a:lvl6pPr marL="2514600" indent="-228600" eaLnBrk="0" fontAlgn="base" hangingPunct="0">
              <a:spcBef>
                <a:spcPct val="0"/>
              </a:spcBef>
              <a:spcAft>
                <a:spcPct val="0"/>
              </a:spcAft>
              <a:defRPr sz="2400">
                <a:solidFill>
                  <a:schemeClr val="tx1"/>
                </a:solidFill>
                <a:latin typeface="Times" charset="0"/>
                <a:ea typeface="ＭＳ Ｐゴシック" charset="-128"/>
              </a:defRPr>
            </a:lvl6pPr>
            <a:lvl7pPr marL="2971800" indent="-228600" eaLnBrk="0" fontAlgn="base" hangingPunct="0">
              <a:spcBef>
                <a:spcPct val="0"/>
              </a:spcBef>
              <a:spcAft>
                <a:spcPct val="0"/>
              </a:spcAft>
              <a:defRPr sz="2400">
                <a:solidFill>
                  <a:schemeClr val="tx1"/>
                </a:solidFill>
                <a:latin typeface="Times" charset="0"/>
                <a:ea typeface="ＭＳ Ｐゴシック" charset="-128"/>
              </a:defRPr>
            </a:lvl7pPr>
            <a:lvl8pPr marL="3429000" indent="-228600" eaLnBrk="0" fontAlgn="base" hangingPunct="0">
              <a:spcBef>
                <a:spcPct val="0"/>
              </a:spcBef>
              <a:spcAft>
                <a:spcPct val="0"/>
              </a:spcAft>
              <a:defRPr sz="2400">
                <a:solidFill>
                  <a:schemeClr val="tx1"/>
                </a:solidFill>
                <a:latin typeface="Times" charset="0"/>
                <a:ea typeface="ＭＳ Ｐゴシック" charset="-128"/>
              </a:defRPr>
            </a:lvl8pPr>
            <a:lvl9pPr marL="3886200" indent="-228600" eaLnBrk="0" fontAlgn="base" hangingPunct="0">
              <a:spcBef>
                <a:spcPct val="0"/>
              </a:spcBef>
              <a:spcAft>
                <a:spcPct val="0"/>
              </a:spcAft>
              <a:defRPr sz="2400">
                <a:solidFill>
                  <a:schemeClr val="tx1"/>
                </a:solidFill>
                <a:latin typeface="Times" charset="0"/>
                <a:ea typeface="ＭＳ Ｐゴシック" charset="-128"/>
              </a:defRPr>
            </a:lvl9pPr>
          </a:lstStyle>
          <a:p>
            <a:pPr algn="ctr"/>
            <a:r>
              <a:rPr lang="en-US" altLang="x-none" dirty="0">
                <a:solidFill>
                  <a:schemeClr val="accent1"/>
                </a:solidFill>
                <a:latin typeface="Calibri" charset="0"/>
                <a:cs typeface="+mn-cs"/>
              </a:rPr>
              <a:t>HIV </a:t>
            </a:r>
          </a:p>
          <a:p>
            <a:pPr algn="ctr"/>
            <a:r>
              <a:rPr lang="en-US" altLang="x-none" dirty="0">
                <a:solidFill>
                  <a:schemeClr val="accent1"/>
                </a:solidFill>
                <a:latin typeface="Calibri" charset="0"/>
                <a:cs typeface="+mn-cs"/>
              </a:rPr>
              <a:t>Infection</a:t>
            </a:r>
          </a:p>
        </p:txBody>
      </p:sp>
      <p:cxnSp>
        <p:nvCxnSpPr>
          <p:cNvPr id="51" name="Straight Arrow Connector 50">
            <a:extLst>
              <a:ext uri="{FF2B5EF4-FFF2-40B4-BE49-F238E27FC236}">
                <a16:creationId xmlns:a16="http://schemas.microsoft.com/office/drawing/2014/main" id="{F57FA85E-62FD-D69B-BCD8-74E6A180EDC3}"/>
              </a:ext>
            </a:extLst>
          </p:cNvPr>
          <p:cNvCxnSpPr>
            <a:cxnSpLocks/>
          </p:cNvCxnSpPr>
          <p:nvPr/>
        </p:nvCxnSpPr>
        <p:spPr bwMode="auto">
          <a:xfrm>
            <a:off x="2148994" y="3664389"/>
            <a:ext cx="603071" cy="0"/>
          </a:xfrm>
          <a:prstGeom prst="straightConnector1">
            <a:avLst/>
          </a:prstGeom>
          <a:noFill/>
          <a:ln w="28575" cap="flat" cmpd="sng" algn="ctr">
            <a:solidFill>
              <a:schemeClr val="bg1"/>
            </a:solidFill>
            <a:prstDash val="solid"/>
            <a:round/>
            <a:headEnd type="none" w="med" len="med"/>
            <a:tailEnd type="triangle"/>
          </a:ln>
          <a:effectLst>
            <a:outerShdw blurRad="50800" dist="38100" dir="2700000" algn="tl" rotWithShape="0">
              <a:prstClr val="black">
                <a:alpha val="40000"/>
              </a:prstClr>
            </a:outerShdw>
          </a:effectLst>
        </p:spPr>
      </p:cxnSp>
      <p:cxnSp>
        <p:nvCxnSpPr>
          <p:cNvPr id="53" name="Straight Arrow Connector 52">
            <a:extLst>
              <a:ext uri="{FF2B5EF4-FFF2-40B4-BE49-F238E27FC236}">
                <a16:creationId xmlns:a16="http://schemas.microsoft.com/office/drawing/2014/main" id="{5460A585-3C88-41A5-DB0C-324A25C1171D}"/>
              </a:ext>
            </a:extLst>
          </p:cNvPr>
          <p:cNvCxnSpPr/>
          <p:nvPr/>
        </p:nvCxnSpPr>
        <p:spPr bwMode="auto">
          <a:xfrm flipV="1">
            <a:off x="2148994" y="2064190"/>
            <a:ext cx="746124" cy="1045368"/>
          </a:xfrm>
          <a:prstGeom prst="straightConnector1">
            <a:avLst/>
          </a:prstGeom>
          <a:noFill/>
          <a:ln w="28575" cap="flat" cmpd="sng" algn="ctr">
            <a:solidFill>
              <a:schemeClr val="bg1"/>
            </a:solidFill>
            <a:prstDash val="solid"/>
            <a:round/>
            <a:headEnd type="none" w="med" len="med"/>
            <a:tailEnd type="triangle"/>
          </a:ln>
          <a:effectLst>
            <a:outerShdw blurRad="50800" dist="38100" dir="2700000" algn="tl" rotWithShape="0">
              <a:prstClr val="black">
                <a:alpha val="40000"/>
              </a:prstClr>
            </a:outerShdw>
          </a:effectLst>
        </p:spPr>
      </p:cxnSp>
      <p:cxnSp>
        <p:nvCxnSpPr>
          <p:cNvPr id="55" name="Straight Arrow Connector 54">
            <a:extLst>
              <a:ext uri="{FF2B5EF4-FFF2-40B4-BE49-F238E27FC236}">
                <a16:creationId xmlns:a16="http://schemas.microsoft.com/office/drawing/2014/main" id="{3008F11A-0A4E-3113-1350-6323A4D23392}"/>
              </a:ext>
            </a:extLst>
          </p:cNvPr>
          <p:cNvCxnSpPr/>
          <p:nvPr/>
        </p:nvCxnSpPr>
        <p:spPr bwMode="auto">
          <a:xfrm>
            <a:off x="2148994" y="4208902"/>
            <a:ext cx="735011" cy="1024207"/>
          </a:xfrm>
          <a:prstGeom prst="straightConnector1">
            <a:avLst/>
          </a:prstGeom>
          <a:noFill/>
          <a:ln w="28575" cap="flat" cmpd="sng" algn="ctr">
            <a:solidFill>
              <a:schemeClr val="bg1"/>
            </a:solidFill>
            <a:prstDash val="solid"/>
            <a:round/>
            <a:headEnd type="none" w="med" len="med"/>
            <a:tailEnd type="triangle"/>
          </a:ln>
          <a:effectLst>
            <a:outerShdw blurRad="50800" dist="38100" dir="2700000" algn="tl" rotWithShape="0">
              <a:prstClr val="black">
                <a:alpha val="40000"/>
              </a:prstClr>
            </a:outerShdw>
          </a:effectLst>
        </p:spPr>
      </p:cxnSp>
    </p:spTree>
    <p:extLst>
      <p:ext uri="{BB962C8B-B14F-4D97-AF65-F5344CB8AC3E}">
        <p14:creationId xmlns:p14="http://schemas.microsoft.com/office/powerpoint/2010/main" val="198789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FB661-8881-EBCE-1817-4A2CDED5E68A}"/>
              </a:ext>
            </a:extLst>
          </p:cNvPr>
          <p:cNvSpPr>
            <a:spLocks noGrp="1"/>
          </p:cNvSpPr>
          <p:nvPr>
            <p:ph type="title"/>
          </p:nvPr>
        </p:nvSpPr>
        <p:spPr/>
        <p:txBody>
          <a:bodyPr/>
          <a:lstStyle/>
          <a:p>
            <a:r>
              <a:rPr lang="en-US" dirty="0"/>
              <a:t>Mental Health Conditions and Stigma</a:t>
            </a:r>
          </a:p>
        </p:txBody>
      </p:sp>
      <p:sp>
        <p:nvSpPr>
          <p:cNvPr id="3" name="Content Placeholder 2">
            <a:extLst>
              <a:ext uri="{FF2B5EF4-FFF2-40B4-BE49-F238E27FC236}">
                <a16:creationId xmlns:a16="http://schemas.microsoft.com/office/drawing/2014/main" id="{FF504D1B-AD40-16D6-6069-427AEC24CA58}"/>
              </a:ext>
            </a:extLst>
          </p:cNvPr>
          <p:cNvSpPr>
            <a:spLocks noGrp="1"/>
          </p:cNvSpPr>
          <p:nvPr>
            <p:ph idx="1"/>
          </p:nvPr>
        </p:nvSpPr>
        <p:spPr>
          <a:xfrm>
            <a:off x="604675" y="1487330"/>
            <a:ext cx="10877529" cy="2370695"/>
          </a:xfrm>
        </p:spPr>
        <p:txBody>
          <a:bodyPr/>
          <a:lstStyle/>
          <a:p>
            <a:r>
              <a:rPr lang="en-US" dirty="0"/>
              <a:t>Mental vs physical illness</a:t>
            </a:r>
          </a:p>
          <a:p>
            <a:r>
              <a:rPr lang="en-US" dirty="0"/>
              <a:t>Cultural rejection of mental illness</a:t>
            </a:r>
          </a:p>
          <a:p>
            <a:r>
              <a:rPr lang="en-US" dirty="0"/>
              <a:t>People may interpret their illness as stress</a:t>
            </a:r>
          </a:p>
          <a:p>
            <a:r>
              <a:rPr lang="en-US" dirty="0"/>
              <a:t>Patients would rather believe they are bad than mentally ill</a:t>
            </a:r>
          </a:p>
        </p:txBody>
      </p:sp>
      <p:sp>
        <p:nvSpPr>
          <p:cNvPr id="4" name="Text Box 15">
            <a:extLst>
              <a:ext uri="{FF2B5EF4-FFF2-40B4-BE49-F238E27FC236}">
                <a16:creationId xmlns:a16="http://schemas.microsoft.com/office/drawing/2014/main" id="{F2793F5F-EAC4-5454-52F0-D1866F491573}"/>
              </a:ext>
            </a:extLst>
          </p:cNvPr>
          <p:cNvSpPr txBox="1">
            <a:spLocks noChangeArrowheads="1"/>
          </p:cNvSpPr>
          <p:nvPr/>
        </p:nvSpPr>
        <p:spPr bwMode="auto">
          <a:xfrm>
            <a:off x="415623" y="6360109"/>
            <a:ext cx="846849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0" fontAlgn="base" hangingPunct="0">
              <a:spcBef>
                <a:spcPct val="0"/>
              </a:spcBef>
              <a:spcAft>
                <a:spcPct val="0"/>
              </a:spcAft>
              <a:defRPr/>
            </a:pPr>
            <a:r>
              <a:rPr lang="en-US" sz="1200" b="0" dirty="0">
                <a:solidFill>
                  <a:srgbClr val="455560"/>
                </a:solidFill>
                <a:latin typeface="Calibri" panose="020F0502020204030204" pitchFamily="34" charset="0"/>
                <a:cs typeface="+mn-cs"/>
              </a:rPr>
              <a:t>Slide courtesy of Glenn J. Treisman. </a:t>
            </a:r>
            <a:r>
              <a:rPr lang="en-US" sz="1200" b="0" dirty="0" err="1">
                <a:solidFill>
                  <a:srgbClr val="455560"/>
                </a:solidFill>
                <a:latin typeface="Calibri" panose="020F0502020204030204" pitchFamily="34" charset="0"/>
                <a:cs typeface="+mn-cs"/>
              </a:rPr>
              <a:t>Yanos</a:t>
            </a:r>
            <a:r>
              <a:rPr lang="en-US" sz="1200" b="0" dirty="0">
                <a:solidFill>
                  <a:srgbClr val="455560"/>
                </a:solidFill>
                <a:latin typeface="Calibri" panose="020F0502020204030204" pitchFamily="34" charset="0"/>
                <a:cs typeface="+mn-cs"/>
              </a:rPr>
              <a:t>. Psychiatry Res. 2020;288:112950.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5" name="Speech Bubble: Rectangle with Corners Rounded 4">
            <a:extLst>
              <a:ext uri="{FF2B5EF4-FFF2-40B4-BE49-F238E27FC236}">
                <a16:creationId xmlns:a16="http://schemas.microsoft.com/office/drawing/2014/main" id="{85C07118-B958-CB9E-2F85-9FE5709B5B85}"/>
              </a:ext>
            </a:extLst>
          </p:cNvPr>
          <p:cNvSpPr/>
          <p:nvPr/>
        </p:nvSpPr>
        <p:spPr bwMode="auto">
          <a:xfrm>
            <a:off x="2197510" y="3883742"/>
            <a:ext cx="7796980" cy="1956620"/>
          </a:xfrm>
          <a:prstGeom prst="wedgeRoundRectCallout">
            <a:avLst>
              <a:gd name="adj1" fmla="val -38627"/>
              <a:gd name="adj2" fmla="val 64735"/>
              <a:gd name="adj3" fmla="val 16667"/>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TextBox 5">
            <a:extLst>
              <a:ext uri="{FF2B5EF4-FFF2-40B4-BE49-F238E27FC236}">
                <a16:creationId xmlns:a16="http://schemas.microsoft.com/office/drawing/2014/main" id="{6DA86B77-9ABA-0A50-1DAC-5DAC9B36D532}"/>
              </a:ext>
            </a:extLst>
          </p:cNvPr>
          <p:cNvSpPr txBox="1"/>
          <p:nvPr/>
        </p:nvSpPr>
        <p:spPr bwMode="auto">
          <a:xfrm>
            <a:off x="2408903" y="4242223"/>
            <a:ext cx="734469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2400" dirty="0">
                <a:solidFill>
                  <a:schemeClr val="bg1"/>
                </a:solidFill>
                <a:latin typeface="+mn-lt"/>
              </a:rPr>
              <a:t>“</a:t>
            </a:r>
            <a:r>
              <a:rPr lang="en-US" sz="2400" i="1" dirty="0">
                <a:solidFill>
                  <a:schemeClr val="bg1"/>
                </a:solidFill>
                <a:latin typeface="+mn-lt"/>
              </a:rPr>
              <a:t>I’m not depressed. If I am depressed, it is because people keep telling me I am depressed. There is nothing more depressing than being told you are depressed</a:t>
            </a:r>
            <a:r>
              <a:rPr lang="en-US" sz="2400" dirty="0">
                <a:solidFill>
                  <a:schemeClr val="bg1"/>
                </a:solidFill>
                <a:latin typeface="+mn-lt"/>
              </a:rPr>
              <a:t>.” </a:t>
            </a:r>
          </a:p>
        </p:txBody>
      </p:sp>
      <p:sp>
        <p:nvSpPr>
          <p:cNvPr id="7" name="TextBox 6">
            <a:extLst>
              <a:ext uri="{FF2B5EF4-FFF2-40B4-BE49-F238E27FC236}">
                <a16:creationId xmlns:a16="http://schemas.microsoft.com/office/drawing/2014/main" id="{001947C5-E11B-1D6B-85D0-3BDD10A73295}"/>
              </a:ext>
            </a:extLst>
          </p:cNvPr>
          <p:cNvSpPr txBox="1"/>
          <p:nvPr/>
        </p:nvSpPr>
        <p:spPr bwMode="auto">
          <a:xfrm>
            <a:off x="6833702" y="5386839"/>
            <a:ext cx="26261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-Patient, during interview</a:t>
            </a:r>
          </a:p>
        </p:txBody>
      </p:sp>
    </p:spTree>
    <p:extLst>
      <p:ext uri="{BB962C8B-B14F-4D97-AF65-F5344CB8AC3E}">
        <p14:creationId xmlns:p14="http://schemas.microsoft.com/office/powerpoint/2010/main" val="3023441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rtl="0">
              <a:lnSpc>
                <a:spcPct val="90000"/>
              </a:lnSpc>
              <a:spcBef>
                <a:spcPts val="0"/>
              </a:spcBef>
              <a:spcAft>
                <a:spcPts val="0"/>
              </a:spcAft>
              <a:buClr>
                <a:srgbClr val="FFFFFF"/>
              </a:buClr>
              <a:buSzPts val="3200"/>
              <a:buFont typeface="Arial"/>
              <a:buNone/>
            </a:pPr>
            <a:r>
              <a:rPr lang="en-US" dirty="0"/>
              <a:t>Mental Health Conditions Increase the Need for </a:t>
            </a:r>
            <a:r>
              <a:rPr lang="en-US" dirty="0" err="1"/>
              <a:t>PrEP</a:t>
            </a:r>
            <a:endParaRPr dirty="0"/>
          </a:p>
        </p:txBody>
      </p:sp>
      <p:sp>
        <p:nvSpPr>
          <p:cNvPr id="3" name="Content Placeholder 2">
            <a:extLst>
              <a:ext uri="{FF2B5EF4-FFF2-40B4-BE49-F238E27FC236}">
                <a16:creationId xmlns:a16="http://schemas.microsoft.com/office/drawing/2014/main" id="{03D2813F-5918-4E40-8C3A-D52187A16548}"/>
              </a:ext>
            </a:extLst>
          </p:cNvPr>
          <p:cNvSpPr>
            <a:spLocks noGrp="1"/>
          </p:cNvSpPr>
          <p:nvPr>
            <p:ph sz="half" idx="1"/>
          </p:nvPr>
        </p:nvSpPr>
        <p:spPr>
          <a:xfrm>
            <a:off x="601820" y="1510730"/>
            <a:ext cx="5309278" cy="3728488"/>
          </a:xfrm>
        </p:spPr>
        <p:txBody>
          <a:bodyPr/>
          <a:lstStyle/>
          <a:p>
            <a:endParaRPr lang="en-US" sz="2200" dirty="0"/>
          </a:p>
          <a:p>
            <a:endParaRPr lang="en-US" sz="2200" dirty="0"/>
          </a:p>
        </p:txBody>
      </p:sp>
      <p:sp>
        <p:nvSpPr>
          <p:cNvPr id="38" name="Text Box 15">
            <a:extLst>
              <a:ext uri="{FF2B5EF4-FFF2-40B4-BE49-F238E27FC236}">
                <a16:creationId xmlns:a16="http://schemas.microsoft.com/office/drawing/2014/main" id="{CF1D2BDE-8455-F445-8EEF-F0248602CD1C}"/>
              </a:ext>
            </a:extLst>
          </p:cNvPr>
          <p:cNvSpPr txBox="1">
            <a:spLocks noChangeArrowheads="1"/>
          </p:cNvSpPr>
          <p:nvPr/>
        </p:nvSpPr>
        <p:spPr bwMode="auto">
          <a:xfrm>
            <a:off x="421377" y="637268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McKinnon. </a:t>
            </a:r>
            <a:r>
              <a:rPr kumimoji="0" lang="pl-PL"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Psychiatr Serv</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pl-PL"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2020;71:726</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sp>
        <p:nvSpPr>
          <p:cNvPr id="2" name="TextBox 1">
            <a:extLst>
              <a:ext uri="{FF2B5EF4-FFF2-40B4-BE49-F238E27FC236}">
                <a16:creationId xmlns:a16="http://schemas.microsoft.com/office/drawing/2014/main" id="{6C4969E4-1C85-DFB5-629F-9CA5929B0241}"/>
              </a:ext>
            </a:extLst>
          </p:cNvPr>
          <p:cNvSpPr txBox="1"/>
          <p:nvPr/>
        </p:nvSpPr>
        <p:spPr bwMode="auto">
          <a:xfrm>
            <a:off x="1412845" y="2567392"/>
            <a:ext cx="8996506" cy="830997"/>
          </a:xfrm>
          <a:prstGeom prst="rect">
            <a:avLst/>
          </a:prstGeom>
          <a:solidFill>
            <a:schemeClr val="accent3">
              <a:alpha val="20000"/>
            </a:schemeClr>
          </a:solidFill>
          <a:ln>
            <a:noFill/>
          </a:ln>
        </p:spPr>
        <p:txBody>
          <a:bodyPr wrap="square" rtlCol="0">
            <a:spAutoFit/>
          </a:bodyPr>
          <a:lstStyle/>
          <a:p>
            <a:pPr algn="ctr">
              <a:spcBef>
                <a:spcPct val="50000"/>
              </a:spcBef>
            </a:pPr>
            <a:r>
              <a:rPr lang="en-US" sz="2400" b="0" dirty="0">
                <a:solidFill>
                  <a:schemeClr val="bg1"/>
                </a:solidFill>
                <a:latin typeface="Calibri" panose="020F0502020204030204" pitchFamily="34" charset="0"/>
                <a:cs typeface="Calibri" panose="020F0502020204030204" pitchFamily="34" charset="0"/>
              </a:rPr>
              <a:t>PrEP provision in settings where people are comfortable and are already frequenting—</a:t>
            </a:r>
            <a:r>
              <a:rPr lang="en-US" sz="2400" i="1" dirty="0">
                <a:solidFill>
                  <a:schemeClr val="accent3"/>
                </a:solidFill>
                <a:latin typeface="Calibri" panose="020F0502020204030204" pitchFamily="34" charset="0"/>
                <a:cs typeface="Calibri" panose="020F0502020204030204" pitchFamily="34" charset="0"/>
              </a:rPr>
              <a:t>like mental health clinics</a:t>
            </a:r>
            <a:r>
              <a:rPr lang="en-US" sz="2400" b="0" dirty="0">
                <a:solidFill>
                  <a:schemeClr val="bg1"/>
                </a:solidFill>
                <a:latin typeface="Calibri" panose="020F0502020204030204" pitchFamily="34" charset="0"/>
                <a:cs typeface="Calibri" panose="020F0502020204030204" pitchFamily="34" charset="0"/>
              </a:rPr>
              <a:t>—improves persistence</a:t>
            </a:r>
          </a:p>
        </p:txBody>
      </p:sp>
      <p:sp>
        <p:nvSpPr>
          <p:cNvPr id="8" name="TextBox 7">
            <a:extLst>
              <a:ext uri="{FF2B5EF4-FFF2-40B4-BE49-F238E27FC236}">
                <a16:creationId xmlns:a16="http://schemas.microsoft.com/office/drawing/2014/main" id="{A740CED6-4B5D-562C-6118-8AD11B2FCA54}"/>
              </a:ext>
            </a:extLst>
          </p:cNvPr>
          <p:cNvSpPr txBox="1"/>
          <p:nvPr/>
        </p:nvSpPr>
        <p:spPr bwMode="auto">
          <a:xfrm>
            <a:off x="2193534" y="4208842"/>
            <a:ext cx="7435129" cy="830997"/>
          </a:xfrm>
          <a:prstGeom prst="rect">
            <a:avLst/>
          </a:prstGeom>
          <a:solidFill>
            <a:schemeClr val="accent3">
              <a:alpha val="20000"/>
            </a:schemeClr>
          </a:solidFill>
          <a:ln>
            <a:noFill/>
          </a:ln>
        </p:spPr>
        <p:txBody>
          <a:bodyPr wrap="square" rtlCol="0">
            <a:spAutoFit/>
          </a:bodyPr>
          <a:lstStyle/>
          <a:p>
            <a:pPr algn="ctr">
              <a:spcBef>
                <a:spcPct val="50000"/>
              </a:spcBef>
            </a:pPr>
            <a:r>
              <a:rPr lang="en-US" sz="2400" b="0" dirty="0">
                <a:solidFill>
                  <a:schemeClr val="bg1"/>
                </a:solidFill>
                <a:latin typeface="Calibri" panose="020F0502020204030204" pitchFamily="34" charset="0"/>
                <a:cs typeface="Calibri" panose="020F0502020204030204" pitchFamily="34" charset="0"/>
              </a:rPr>
              <a:t>However, in New York in 2017,</a:t>
            </a:r>
            <a:br>
              <a:rPr lang="en-US" sz="2400" b="0" dirty="0">
                <a:solidFill>
                  <a:schemeClr val="bg1"/>
                </a:solidFill>
                <a:latin typeface="Calibri" panose="020F0502020204030204" pitchFamily="34" charset="0"/>
                <a:cs typeface="Calibri" panose="020F0502020204030204" pitchFamily="34" charset="0"/>
              </a:rPr>
            </a:br>
            <a:r>
              <a:rPr lang="en-US" sz="2400" dirty="0">
                <a:solidFill>
                  <a:schemeClr val="accent3"/>
                </a:solidFill>
                <a:latin typeface="Calibri" panose="020F0502020204030204" pitchFamily="34" charset="0"/>
                <a:cs typeface="Calibri" panose="020F0502020204030204" pitchFamily="34" charset="0"/>
              </a:rPr>
              <a:t>only</a:t>
            </a:r>
            <a:r>
              <a:rPr lang="en-US" sz="2400" b="0" dirty="0">
                <a:solidFill>
                  <a:schemeClr val="bg1"/>
                </a:solidFill>
                <a:latin typeface="Calibri" panose="020F0502020204030204" pitchFamily="34" charset="0"/>
                <a:cs typeface="Calibri" panose="020F0502020204030204" pitchFamily="34" charset="0"/>
              </a:rPr>
              <a:t> </a:t>
            </a:r>
            <a:r>
              <a:rPr lang="en-US" sz="2400" dirty="0">
                <a:solidFill>
                  <a:schemeClr val="accent3"/>
                </a:solidFill>
                <a:latin typeface="Calibri" panose="020F0502020204030204" pitchFamily="34" charset="0"/>
                <a:cs typeface="Calibri" panose="020F0502020204030204" pitchFamily="34" charset="0"/>
              </a:rPr>
              <a:t>20% </a:t>
            </a:r>
            <a:r>
              <a:rPr lang="en-US" sz="2400" b="0" dirty="0">
                <a:solidFill>
                  <a:schemeClr val="bg1"/>
                </a:solidFill>
                <a:latin typeface="Calibri" panose="020F0502020204030204" pitchFamily="34" charset="0"/>
                <a:cs typeface="Calibri" panose="020F0502020204030204" pitchFamily="34" charset="0"/>
              </a:rPr>
              <a:t>of mental health clinics were prescribing </a:t>
            </a:r>
            <a:r>
              <a:rPr lang="en-US" sz="2400" b="0" dirty="0" err="1">
                <a:solidFill>
                  <a:schemeClr val="bg1"/>
                </a:solidFill>
                <a:latin typeface="Calibri" panose="020F0502020204030204" pitchFamily="34" charset="0"/>
                <a:cs typeface="Calibri" panose="020F0502020204030204" pitchFamily="34" charset="0"/>
              </a:rPr>
              <a:t>PrEP</a:t>
            </a:r>
            <a:endParaRPr lang="en-US" sz="2400" b="0" dirty="0">
              <a:solidFill>
                <a:schemeClr val="bg1"/>
              </a:solidFill>
              <a:latin typeface="Calibri" panose="020F0502020204030204" pitchFamily="34" charset="0"/>
              <a:cs typeface="Calibri" panose="020F0502020204030204" pitchFamily="34" charset="0"/>
            </a:endParaRPr>
          </a:p>
        </p:txBody>
      </p:sp>
      <p:sp>
        <p:nvSpPr>
          <p:cNvPr id="9" name="Arrow: Down 8">
            <a:extLst>
              <a:ext uri="{FF2B5EF4-FFF2-40B4-BE49-F238E27FC236}">
                <a16:creationId xmlns:a16="http://schemas.microsoft.com/office/drawing/2014/main" id="{79DDB9F7-D4A8-C681-F92B-0C1B2C37BAFC}"/>
              </a:ext>
            </a:extLst>
          </p:cNvPr>
          <p:cNvSpPr/>
          <p:nvPr/>
        </p:nvSpPr>
        <p:spPr bwMode="auto">
          <a:xfrm>
            <a:off x="5680953" y="3390090"/>
            <a:ext cx="642026" cy="779842"/>
          </a:xfrm>
          <a:prstGeom prst="downArrow">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173167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90"/>
        <p:cNvGrpSpPr/>
        <p:nvPr/>
      </p:nvGrpSpPr>
      <p:grpSpPr>
        <a:xfrm>
          <a:off x="0" y="0"/>
          <a:ext cx="0" cy="0"/>
          <a:chOff x="0" y="0"/>
          <a:chExt cx="0" cy="0"/>
        </a:xfrm>
      </p:grpSpPr>
      <p:sp>
        <p:nvSpPr>
          <p:cNvPr id="6" name="TextBox 5">
            <a:extLst>
              <a:ext uri="{FF2B5EF4-FFF2-40B4-BE49-F238E27FC236}">
                <a16:creationId xmlns:a16="http://schemas.microsoft.com/office/drawing/2014/main" id="{C8A390C6-E45E-D720-C28F-4B8F4A67C947}"/>
              </a:ext>
            </a:extLst>
          </p:cNvPr>
          <p:cNvSpPr txBox="1"/>
          <p:nvPr/>
        </p:nvSpPr>
        <p:spPr bwMode="auto">
          <a:xfrm>
            <a:off x="5755876" y="1548830"/>
            <a:ext cx="5943600" cy="3474720"/>
          </a:xfrm>
          <a:prstGeom prst="rect">
            <a:avLst/>
          </a:prstGeom>
          <a:solidFill>
            <a:schemeClr val="accent5">
              <a:lumMod val="20000"/>
              <a:lumOff val="80000"/>
            </a:schemeClr>
          </a:solid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 name="Title 3">
            <a:extLst>
              <a:ext uri="{FF2B5EF4-FFF2-40B4-BE49-F238E27FC236}">
                <a16:creationId xmlns:a16="http://schemas.microsoft.com/office/drawing/2014/main" id="{72400457-2F24-F24E-978C-DD4A3B3691B4}"/>
              </a:ext>
            </a:extLst>
          </p:cNvPr>
          <p:cNvSpPr>
            <a:spLocks noGrp="1"/>
          </p:cNvSpPr>
          <p:nvPr>
            <p:ph type="title"/>
          </p:nvPr>
        </p:nvSpPr>
        <p:spPr/>
        <p:txBody>
          <a:bodyPr/>
          <a:lstStyle/>
          <a:p>
            <a:r>
              <a:rPr lang="en-US" dirty="0"/>
              <a:t>Addressing the Gap in PrEP Provider Training</a:t>
            </a:r>
          </a:p>
        </p:txBody>
      </p:sp>
      <p:sp>
        <p:nvSpPr>
          <p:cNvPr id="9" name="Text Box 15">
            <a:extLst>
              <a:ext uri="{FF2B5EF4-FFF2-40B4-BE49-F238E27FC236}">
                <a16:creationId xmlns:a16="http://schemas.microsoft.com/office/drawing/2014/main" id="{C5EF08EC-0B68-5948-AE7E-4D47E56DCE00}"/>
              </a:ext>
            </a:extLst>
          </p:cNvPr>
          <p:cNvSpPr txBox="1">
            <a:spLocks noChangeArrowheads="1"/>
          </p:cNvSpPr>
          <p:nvPr/>
        </p:nvSpPr>
        <p:spPr bwMode="auto">
          <a:xfrm>
            <a:off x="395976" y="6372220"/>
            <a:ext cx="883150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Ramakrishnan. Open Forum Infect Dis. 2022;9:ofac536.</a:t>
            </a:r>
          </a:p>
        </p:txBody>
      </p:sp>
      <p:grpSp>
        <p:nvGrpSpPr>
          <p:cNvPr id="48" name="Group 47">
            <a:extLst>
              <a:ext uri="{FF2B5EF4-FFF2-40B4-BE49-F238E27FC236}">
                <a16:creationId xmlns:a16="http://schemas.microsoft.com/office/drawing/2014/main" id="{B26C0C3E-A3E9-4549-8839-E46F90604D6B}"/>
              </a:ext>
            </a:extLst>
          </p:cNvPr>
          <p:cNvGrpSpPr/>
          <p:nvPr/>
        </p:nvGrpSpPr>
        <p:grpSpPr>
          <a:xfrm>
            <a:off x="5725999" y="2165768"/>
            <a:ext cx="2148730" cy="2284193"/>
            <a:chOff x="4109806" y="1944985"/>
            <a:chExt cx="2148730" cy="1604591"/>
          </a:xfrm>
        </p:grpSpPr>
        <p:sp>
          <p:nvSpPr>
            <p:cNvPr id="50" name="TextBox 49">
              <a:extLst>
                <a:ext uri="{FF2B5EF4-FFF2-40B4-BE49-F238E27FC236}">
                  <a16:creationId xmlns:a16="http://schemas.microsoft.com/office/drawing/2014/main" id="{44B0F5E4-40CE-431B-AC96-1C74D1F4B8F1}"/>
                </a:ext>
              </a:extLst>
            </p:cNvPr>
            <p:cNvSpPr txBox="1"/>
            <p:nvPr/>
          </p:nvSpPr>
          <p:spPr bwMode="auto">
            <a:xfrm>
              <a:off x="4601158" y="1944985"/>
              <a:ext cx="1657378" cy="19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Knowledge About PrEP</a:t>
              </a:r>
            </a:p>
          </p:txBody>
        </p:sp>
        <p:sp>
          <p:nvSpPr>
            <p:cNvPr id="51" name="TextBox 50">
              <a:extLst>
                <a:ext uri="{FF2B5EF4-FFF2-40B4-BE49-F238E27FC236}">
                  <a16:creationId xmlns:a16="http://schemas.microsoft.com/office/drawing/2014/main" id="{B7D8DA43-B82D-4B92-BDE5-ACBAAF120EA4}"/>
                </a:ext>
              </a:extLst>
            </p:cNvPr>
            <p:cNvSpPr txBox="1"/>
            <p:nvPr/>
          </p:nvSpPr>
          <p:spPr bwMode="auto">
            <a:xfrm>
              <a:off x="4650019" y="2295798"/>
              <a:ext cx="1608517" cy="19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Attitudes Toward PrEP</a:t>
              </a:r>
            </a:p>
          </p:txBody>
        </p:sp>
        <p:sp>
          <p:nvSpPr>
            <p:cNvPr id="52" name="TextBox 51">
              <a:extLst>
                <a:ext uri="{FF2B5EF4-FFF2-40B4-BE49-F238E27FC236}">
                  <a16:creationId xmlns:a16="http://schemas.microsoft.com/office/drawing/2014/main" id="{E9EE7A58-4C2E-4EE2-80E6-30EFF70C6A6E}"/>
                </a:ext>
              </a:extLst>
            </p:cNvPr>
            <p:cNvSpPr txBox="1"/>
            <p:nvPr/>
          </p:nvSpPr>
          <p:spPr bwMode="auto">
            <a:xfrm>
              <a:off x="4109806" y="2655077"/>
              <a:ext cx="2148730" cy="19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Self-efficacy in Family Planning</a:t>
              </a:r>
            </a:p>
          </p:txBody>
        </p:sp>
        <p:sp>
          <p:nvSpPr>
            <p:cNvPr id="53" name="TextBox 52">
              <a:extLst>
                <a:ext uri="{FF2B5EF4-FFF2-40B4-BE49-F238E27FC236}">
                  <a16:creationId xmlns:a16="http://schemas.microsoft.com/office/drawing/2014/main" id="{8E688900-A7BC-4CC5-9D61-6E7E20199057}"/>
                </a:ext>
              </a:extLst>
            </p:cNvPr>
            <p:cNvSpPr txBox="1"/>
            <p:nvPr/>
          </p:nvSpPr>
          <p:spPr bwMode="auto">
            <a:xfrm>
              <a:off x="4223107" y="3014356"/>
              <a:ext cx="2035429" cy="19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Able to Prescribe Medication</a:t>
              </a:r>
            </a:p>
          </p:txBody>
        </p:sp>
        <p:sp>
          <p:nvSpPr>
            <p:cNvPr id="54" name="TextBox 53">
              <a:extLst>
                <a:ext uri="{FF2B5EF4-FFF2-40B4-BE49-F238E27FC236}">
                  <a16:creationId xmlns:a16="http://schemas.microsoft.com/office/drawing/2014/main" id="{580F75E2-9710-4457-AA75-0586B0E21153}"/>
                </a:ext>
              </a:extLst>
            </p:cNvPr>
            <p:cNvSpPr txBox="1"/>
            <p:nvPr/>
          </p:nvSpPr>
          <p:spPr bwMode="auto">
            <a:xfrm>
              <a:off x="4258117" y="3354991"/>
              <a:ext cx="2000419" cy="19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On-site Insurance Assistance</a:t>
              </a:r>
            </a:p>
          </p:txBody>
        </p:sp>
      </p:grpSp>
      <p:sp>
        <p:nvSpPr>
          <p:cNvPr id="55" name="Freeform: Shape 54">
            <a:extLst>
              <a:ext uri="{FF2B5EF4-FFF2-40B4-BE49-F238E27FC236}">
                <a16:creationId xmlns:a16="http://schemas.microsoft.com/office/drawing/2014/main" id="{E6EB4FA0-7483-47A1-A2EE-913D975FE2C0}"/>
              </a:ext>
            </a:extLst>
          </p:cNvPr>
          <p:cNvSpPr/>
          <p:nvPr/>
        </p:nvSpPr>
        <p:spPr bwMode="auto">
          <a:xfrm>
            <a:off x="7909399" y="2128309"/>
            <a:ext cx="3754241" cy="2321993"/>
          </a:xfrm>
          <a:custGeom>
            <a:avLst/>
            <a:gdLst>
              <a:gd name="connsiteX0" fmla="*/ 0 w 5262034"/>
              <a:gd name="connsiteY0" fmla="*/ 0 h 1765300"/>
              <a:gd name="connsiteX1" fmla="*/ 0 w 5262034"/>
              <a:gd name="connsiteY1" fmla="*/ 1765300 h 1765300"/>
              <a:gd name="connsiteX2" fmla="*/ 5262034 w 5262034"/>
              <a:gd name="connsiteY2" fmla="*/ 1765300 h 1765300"/>
            </a:gdLst>
            <a:ahLst/>
            <a:cxnLst>
              <a:cxn ang="0">
                <a:pos x="connsiteX0" y="connsiteY0"/>
              </a:cxn>
              <a:cxn ang="0">
                <a:pos x="connsiteX1" y="connsiteY1"/>
              </a:cxn>
              <a:cxn ang="0">
                <a:pos x="connsiteX2" y="connsiteY2"/>
              </a:cxn>
            </a:cxnLst>
            <a:rect l="l" t="t" r="r" b="b"/>
            <a:pathLst>
              <a:path w="5262034" h="1765300">
                <a:moveTo>
                  <a:pt x="0" y="0"/>
                </a:moveTo>
                <a:lnTo>
                  <a:pt x="0" y="1765300"/>
                </a:lnTo>
                <a:lnTo>
                  <a:pt x="5262034" y="17653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56" name="Group 55">
            <a:extLst>
              <a:ext uri="{FF2B5EF4-FFF2-40B4-BE49-F238E27FC236}">
                <a16:creationId xmlns:a16="http://schemas.microsoft.com/office/drawing/2014/main" id="{39F8F5F1-F79D-4561-A81F-DBF1ADE062F4}"/>
              </a:ext>
            </a:extLst>
          </p:cNvPr>
          <p:cNvGrpSpPr/>
          <p:nvPr/>
        </p:nvGrpSpPr>
        <p:grpSpPr>
          <a:xfrm>
            <a:off x="7813155" y="2306709"/>
            <a:ext cx="111343" cy="2012001"/>
            <a:chOff x="6040967" y="2091265"/>
            <a:chExt cx="1566333" cy="1426631"/>
          </a:xfrm>
        </p:grpSpPr>
        <p:cxnSp>
          <p:nvCxnSpPr>
            <p:cNvPr id="58" name="Straight Connector 57">
              <a:extLst>
                <a:ext uri="{FF2B5EF4-FFF2-40B4-BE49-F238E27FC236}">
                  <a16:creationId xmlns:a16="http://schemas.microsoft.com/office/drawing/2014/main" id="{FBBA4A5D-AAF3-453A-87DA-91AF7DBB624A}"/>
                </a:ext>
              </a:extLst>
            </p:cNvPr>
            <p:cNvCxnSpPr>
              <a:cxnSpLocks/>
            </p:cNvCxnSpPr>
            <p:nvPr/>
          </p:nvCxnSpPr>
          <p:spPr bwMode="auto">
            <a:xfrm>
              <a:off x="6040967" y="2091265"/>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BA6A2693-B9DE-4DE0-9413-6038B1D270BF}"/>
                </a:ext>
              </a:extLst>
            </p:cNvPr>
            <p:cNvCxnSpPr>
              <a:cxnSpLocks/>
            </p:cNvCxnSpPr>
            <p:nvPr/>
          </p:nvCxnSpPr>
          <p:spPr bwMode="auto">
            <a:xfrm>
              <a:off x="6040967" y="2438397"/>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908B8BE-34D3-4250-AD35-CF256153AE02}"/>
                </a:ext>
              </a:extLst>
            </p:cNvPr>
            <p:cNvCxnSpPr>
              <a:cxnSpLocks/>
            </p:cNvCxnSpPr>
            <p:nvPr/>
          </p:nvCxnSpPr>
          <p:spPr bwMode="auto">
            <a:xfrm>
              <a:off x="6040967" y="2798230"/>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FBA287C-D097-44BB-A9E2-D45A2CF69679}"/>
                </a:ext>
              </a:extLst>
            </p:cNvPr>
            <p:cNvCxnSpPr>
              <a:cxnSpLocks/>
            </p:cNvCxnSpPr>
            <p:nvPr/>
          </p:nvCxnSpPr>
          <p:spPr bwMode="auto">
            <a:xfrm>
              <a:off x="6040967" y="3158063"/>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A5893C39-CDE7-46AD-9E68-E6067DF228A4}"/>
                </a:ext>
              </a:extLst>
            </p:cNvPr>
            <p:cNvCxnSpPr>
              <a:cxnSpLocks/>
            </p:cNvCxnSpPr>
            <p:nvPr/>
          </p:nvCxnSpPr>
          <p:spPr bwMode="auto">
            <a:xfrm>
              <a:off x="6040967" y="3517896"/>
              <a:ext cx="1566333" cy="0"/>
            </a:xfrm>
            <a:prstGeom prst="line">
              <a:avLst/>
            </a:prstGeom>
            <a:noFill/>
            <a:ln w="28575" cap="flat" cmpd="sng" algn="ctr">
              <a:solidFill>
                <a:schemeClr val="bg1"/>
              </a:solidFill>
              <a:prstDash val="solid"/>
              <a:round/>
              <a:headEnd type="none" w="med" len="med"/>
              <a:tailEnd type="none" w="med" len="med"/>
            </a:ln>
            <a:effectLst/>
          </p:spPr>
        </p:cxnSp>
      </p:grpSp>
      <p:sp>
        <p:nvSpPr>
          <p:cNvPr id="78" name="TextBox 77">
            <a:extLst>
              <a:ext uri="{FF2B5EF4-FFF2-40B4-BE49-F238E27FC236}">
                <a16:creationId xmlns:a16="http://schemas.microsoft.com/office/drawing/2014/main" id="{A280F962-1463-445D-AE86-E4C24FB0B53B}"/>
              </a:ext>
            </a:extLst>
          </p:cNvPr>
          <p:cNvSpPr txBox="1"/>
          <p:nvPr/>
        </p:nvSpPr>
        <p:spPr bwMode="auto">
          <a:xfrm>
            <a:off x="6096000" y="1510730"/>
            <a:ext cx="54768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Generalized Linear Mixed Model of Self-efficacy in PrEP</a:t>
            </a:r>
          </a:p>
        </p:txBody>
      </p:sp>
      <p:grpSp>
        <p:nvGrpSpPr>
          <p:cNvPr id="8" name="Group 7">
            <a:extLst>
              <a:ext uri="{FF2B5EF4-FFF2-40B4-BE49-F238E27FC236}">
                <a16:creationId xmlns:a16="http://schemas.microsoft.com/office/drawing/2014/main" id="{691DE1D8-2FD8-48BF-9494-8E80801887C9}"/>
              </a:ext>
            </a:extLst>
          </p:cNvPr>
          <p:cNvGrpSpPr/>
          <p:nvPr/>
        </p:nvGrpSpPr>
        <p:grpSpPr>
          <a:xfrm>
            <a:off x="7683789" y="2128309"/>
            <a:ext cx="1259680" cy="2632128"/>
            <a:chOff x="1931247" y="3748607"/>
            <a:chExt cx="1259680" cy="2632128"/>
          </a:xfrm>
        </p:grpSpPr>
        <p:grpSp>
          <p:nvGrpSpPr>
            <p:cNvPr id="3" name="Group 2">
              <a:extLst>
                <a:ext uri="{FF2B5EF4-FFF2-40B4-BE49-F238E27FC236}">
                  <a16:creationId xmlns:a16="http://schemas.microsoft.com/office/drawing/2014/main" id="{562178E0-6A70-4948-A3BC-F60ECB01E471}"/>
                </a:ext>
              </a:extLst>
            </p:cNvPr>
            <p:cNvGrpSpPr/>
            <p:nvPr/>
          </p:nvGrpSpPr>
          <p:grpSpPr>
            <a:xfrm>
              <a:off x="1931247" y="6070600"/>
              <a:ext cx="1259680" cy="310135"/>
              <a:chOff x="1931247" y="6070600"/>
              <a:chExt cx="1259680" cy="310135"/>
            </a:xfrm>
          </p:grpSpPr>
          <p:grpSp>
            <p:nvGrpSpPr>
              <p:cNvPr id="63" name="Group 62">
                <a:extLst>
                  <a:ext uri="{FF2B5EF4-FFF2-40B4-BE49-F238E27FC236}">
                    <a16:creationId xmlns:a16="http://schemas.microsoft.com/office/drawing/2014/main" id="{8A5D2905-8792-4601-92C2-49B0FA38A100}"/>
                  </a:ext>
                </a:extLst>
              </p:cNvPr>
              <p:cNvGrpSpPr/>
              <p:nvPr/>
            </p:nvGrpSpPr>
            <p:grpSpPr>
              <a:xfrm>
                <a:off x="1931247" y="6103736"/>
                <a:ext cx="1259680" cy="276999"/>
                <a:chOff x="5907560" y="3488753"/>
                <a:chExt cx="3940113" cy="276999"/>
              </a:xfrm>
            </p:grpSpPr>
            <p:sp>
              <p:nvSpPr>
                <p:cNvPr id="64" name="TextBox 63">
                  <a:extLst>
                    <a:ext uri="{FF2B5EF4-FFF2-40B4-BE49-F238E27FC236}">
                      <a16:creationId xmlns:a16="http://schemas.microsoft.com/office/drawing/2014/main" id="{7CF34968-54AB-485B-A70E-5F005356DC54}"/>
                    </a:ext>
                  </a:extLst>
                </p:cNvPr>
                <p:cNvSpPr txBox="1"/>
                <p:nvPr/>
              </p:nvSpPr>
              <p:spPr bwMode="auto">
                <a:xfrm>
                  <a:off x="5907560" y="3488753"/>
                  <a:ext cx="13347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65" name="TextBox 64">
                  <a:extLst>
                    <a:ext uri="{FF2B5EF4-FFF2-40B4-BE49-F238E27FC236}">
                      <a16:creationId xmlns:a16="http://schemas.microsoft.com/office/drawing/2014/main" id="{B1458EE4-4372-4106-8843-6D6632BACDE4}"/>
                    </a:ext>
                  </a:extLst>
                </p:cNvPr>
                <p:cNvSpPr txBox="1"/>
                <p:nvPr/>
              </p:nvSpPr>
              <p:spPr bwMode="auto">
                <a:xfrm>
                  <a:off x="6865026"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0.0</a:t>
                  </a:r>
                </a:p>
              </p:txBody>
            </p:sp>
            <p:sp>
              <p:nvSpPr>
                <p:cNvPr id="66" name="TextBox 65">
                  <a:extLst>
                    <a:ext uri="{FF2B5EF4-FFF2-40B4-BE49-F238E27FC236}">
                      <a16:creationId xmlns:a16="http://schemas.microsoft.com/office/drawing/2014/main" id="{4A5CBDA8-3F67-4B03-BA78-95EA008DEA33}"/>
                    </a:ext>
                  </a:extLst>
                </p:cNvPr>
                <p:cNvSpPr txBox="1"/>
                <p:nvPr/>
              </p:nvSpPr>
              <p:spPr bwMode="auto">
                <a:xfrm>
                  <a:off x="7773590"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67" name="TextBox 66">
                  <a:extLst>
                    <a:ext uri="{FF2B5EF4-FFF2-40B4-BE49-F238E27FC236}">
                      <a16:creationId xmlns:a16="http://schemas.microsoft.com/office/drawing/2014/main" id="{EE8C8A9A-D55B-4B5E-B1F9-F655AF6BAB8F}"/>
                    </a:ext>
                  </a:extLst>
                </p:cNvPr>
                <p:cNvSpPr txBox="1"/>
                <p:nvPr/>
              </p:nvSpPr>
              <p:spPr bwMode="auto">
                <a:xfrm>
                  <a:off x="8658354"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0.4</a:t>
                  </a:r>
                </a:p>
              </p:txBody>
            </p:sp>
          </p:grpSp>
          <p:grpSp>
            <p:nvGrpSpPr>
              <p:cNvPr id="79" name="Group 78">
                <a:extLst>
                  <a:ext uri="{FF2B5EF4-FFF2-40B4-BE49-F238E27FC236}">
                    <a16:creationId xmlns:a16="http://schemas.microsoft.com/office/drawing/2014/main" id="{0D5BCED4-7F3F-405A-B7AF-6162F66F88FB}"/>
                  </a:ext>
                </a:extLst>
              </p:cNvPr>
              <p:cNvGrpSpPr/>
              <p:nvPr/>
            </p:nvGrpSpPr>
            <p:grpSpPr>
              <a:xfrm rot="5400000">
                <a:off x="2540858" y="5688122"/>
                <a:ext cx="73167" cy="838124"/>
                <a:chOff x="6040967" y="2438397"/>
                <a:chExt cx="1566333" cy="1079499"/>
              </a:xfrm>
            </p:grpSpPr>
            <p:cxnSp>
              <p:nvCxnSpPr>
                <p:cNvPr id="81" name="Straight Connector 80">
                  <a:extLst>
                    <a:ext uri="{FF2B5EF4-FFF2-40B4-BE49-F238E27FC236}">
                      <a16:creationId xmlns:a16="http://schemas.microsoft.com/office/drawing/2014/main" id="{94BCA877-BAD5-497E-BBB9-5C4DBE879A5C}"/>
                    </a:ext>
                  </a:extLst>
                </p:cNvPr>
                <p:cNvCxnSpPr>
                  <a:cxnSpLocks/>
                </p:cNvCxnSpPr>
                <p:nvPr/>
              </p:nvCxnSpPr>
              <p:spPr bwMode="auto">
                <a:xfrm>
                  <a:off x="6040967" y="2438397"/>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B6F8980A-1725-4930-BFF7-38C1C9276E48}"/>
                    </a:ext>
                  </a:extLst>
                </p:cNvPr>
                <p:cNvCxnSpPr>
                  <a:cxnSpLocks/>
                </p:cNvCxnSpPr>
                <p:nvPr/>
              </p:nvCxnSpPr>
              <p:spPr bwMode="auto">
                <a:xfrm>
                  <a:off x="6040967" y="2798230"/>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110D0F71-A5CF-401E-9250-D78D577E1D1C}"/>
                    </a:ext>
                  </a:extLst>
                </p:cNvPr>
                <p:cNvCxnSpPr>
                  <a:cxnSpLocks/>
                </p:cNvCxnSpPr>
                <p:nvPr/>
              </p:nvCxnSpPr>
              <p:spPr bwMode="auto">
                <a:xfrm>
                  <a:off x="6040967" y="3158063"/>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A5FAFF88-E26B-48EE-80D0-B35D5681A54E}"/>
                    </a:ext>
                  </a:extLst>
                </p:cNvPr>
                <p:cNvCxnSpPr>
                  <a:cxnSpLocks/>
                </p:cNvCxnSpPr>
                <p:nvPr/>
              </p:nvCxnSpPr>
              <p:spPr bwMode="auto">
                <a:xfrm>
                  <a:off x="6040967" y="3517896"/>
                  <a:ext cx="1566333"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7" name="Straight Connector 6">
              <a:extLst>
                <a:ext uri="{FF2B5EF4-FFF2-40B4-BE49-F238E27FC236}">
                  <a16:creationId xmlns:a16="http://schemas.microsoft.com/office/drawing/2014/main" id="{0AEEA460-BB90-41C9-9188-43010212025A}"/>
                </a:ext>
              </a:extLst>
            </p:cNvPr>
            <p:cNvCxnSpPr/>
            <p:nvPr/>
          </p:nvCxnSpPr>
          <p:spPr bwMode="auto">
            <a:xfrm>
              <a:off x="2437755" y="3748607"/>
              <a:ext cx="0" cy="2321993"/>
            </a:xfrm>
            <a:prstGeom prst="line">
              <a:avLst/>
            </a:prstGeom>
            <a:noFill/>
            <a:ln w="28575" cap="flat" cmpd="sng" algn="ctr">
              <a:solidFill>
                <a:schemeClr val="bg1"/>
              </a:solidFill>
              <a:prstDash val="dash"/>
              <a:round/>
              <a:headEnd type="none" w="med" len="med"/>
              <a:tailEnd type="none" w="med" len="med"/>
            </a:ln>
            <a:effectLst/>
          </p:spPr>
        </p:cxnSp>
      </p:grpSp>
      <p:grpSp>
        <p:nvGrpSpPr>
          <p:cNvPr id="85" name="Group 84">
            <a:extLst>
              <a:ext uri="{FF2B5EF4-FFF2-40B4-BE49-F238E27FC236}">
                <a16:creationId xmlns:a16="http://schemas.microsoft.com/office/drawing/2014/main" id="{DC4B8D11-1532-462D-99ED-A49CE1CD6A67}"/>
              </a:ext>
            </a:extLst>
          </p:cNvPr>
          <p:cNvGrpSpPr/>
          <p:nvPr/>
        </p:nvGrpSpPr>
        <p:grpSpPr>
          <a:xfrm>
            <a:off x="8954456" y="2128309"/>
            <a:ext cx="1259680" cy="2632128"/>
            <a:chOff x="1931247" y="3748607"/>
            <a:chExt cx="1259680" cy="2632128"/>
          </a:xfrm>
        </p:grpSpPr>
        <p:grpSp>
          <p:nvGrpSpPr>
            <p:cNvPr id="86" name="Group 85">
              <a:extLst>
                <a:ext uri="{FF2B5EF4-FFF2-40B4-BE49-F238E27FC236}">
                  <a16:creationId xmlns:a16="http://schemas.microsoft.com/office/drawing/2014/main" id="{DD8FD5C2-52F6-4E1D-9C82-8EC61D247FFE}"/>
                </a:ext>
              </a:extLst>
            </p:cNvPr>
            <p:cNvGrpSpPr/>
            <p:nvPr/>
          </p:nvGrpSpPr>
          <p:grpSpPr>
            <a:xfrm>
              <a:off x="1931247" y="6070600"/>
              <a:ext cx="1259680" cy="310135"/>
              <a:chOff x="1931247" y="6070600"/>
              <a:chExt cx="1259680" cy="310135"/>
            </a:xfrm>
          </p:grpSpPr>
          <p:grpSp>
            <p:nvGrpSpPr>
              <p:cNvPr id="88" name="Group 87">
                <a:extLst>
                  <a:ext uri="{FF2B5EF4-FFF2-40B4-BE49-F238E27FC236}">
                    <a16:creationId xmlns:a16="http://schemas.microsoft.com/office/drawing/2014/main" id="{68506D96-2E07-48D1-96CF-D249D027C7FD}"/>
                  </a:ext>
                </a:extLst>
              </p:cNvPr>
              <p:cNvGrpSpPr/>
              <p:nvPr/>
            </p:nvGrpSpPr>
            <p:grpSpPr>
              <a:xfrm>
                <a:off x="1931247" y="6103736"/>
                <a:ext cx="1259680" cy="276999"/>
                <a:chOff x="5907560" y="3488753"/>
                <a:chExt cx="3940113" cy="276999"/>
              </a:xfrm>
            </p:grpSpPr>
            <p:sp>
              <p:nvSpPr>
                <p:cNvPr id="94" name="TextBox 93">
                  <a:extLst>
                    <a:ext uri="{FF2B5EF4-FFF2-40B4-BE49-F238E27FC236}">
                      <a16:creationId xmlns:a16="http://schemas.microsoft.com/office/drawing/2014/main" id="{67A5B84E-CACA-486B-B193-F3572FFA0084}"/>
                    </a:ext>
                  </a:extLst>
                </p:cNvPr>
                <p:cNvSpPr txBox="1"/>
                <p:nvPr/>
              </p:nvSpPr>
              <p:spPr bwMode="auto">
                <a:xfrm>
                  <a:off x="5907560" y="3488753"/>
                  <a:ext cx="13347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95" name="TextBox 94">
                  <a:extLst>
                    <a:ext uri="{FF2B5EF4-FFF2-40B4-BE49-F238E27FC236}">
                      <a16:creationId xmlns:a16="http://schemas.microsoft.com/office/drawing/2014/main" id="{36731B7E-5DE9-417F-9E9E-3A3A8CC2FCB6}"/>
                    </a:ext>
                  </a:extLst>
                </p:cNvPr>
                <p:cNvSpPr txBox="1"/>
                <p:nvPr/>
              </p:nvSpPr>
              <p:spPr bwMode="auto">
                <a:xfrm>
                  <a:off x="6865026"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0.0</a:t>
                  </a:r>
                </a:p>
              </p:txBody>
            </p:sp>
            <p:sp>
              <p:nvSpPr>
                <p:cNvPr id="96" name="TextBox 95">
                  <a:extLst>
                    <a:ext uri="{FF2B5EF4-FFF2-40B4-BE49-F238E27FC236}">
                      <a16:creationId xmlns:a16="http://schemas.microsoft.com/office/drawing/2014/main" id="{B42C652F-39DA-4D17-A403-7FAC92B39B24}"/>
                    </a:ext>
                  </a:extLst>
                </p:cNvPr>
                <p:cNvSpPr txBox="1"/>
                <p:nvPr/>
              </p:nvSpPr>
              <p:spPr bwMode="auto">
                <a:xfrm>
                  <a:off x="7773590"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97" name="TextBox 96">
                  <a:extLst>
                    <a:ext uri="{FF2B5EF4-FFF2-40B4-BE49-F238E27FC236}">
                      <a16:creationId xmlns:a16="http://schemas.microsoft.com/office/drawing/2014/main" id="{C302619B-4E25-4F34-8C39-757A6B0A7529}"/>
                    </a:ext>
                  </a:extLst>
                </p:cNvPr>
                <p:cNvSpPr txBox="1"/>
                <p:nvPr/>
              </p:nvSpPr>
              <p:spPr bwMode="auto">
                <a:xfrm>
                  <a:off x="8658354"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0.4</a:t>
                  </a:r>
                </a:p>
              </p:txBody>
            </p:sp>
          </p:grpSp>
          <p:grpSp>
            <p:nvGrpSpPr>
              <p:cNvPr id="89" name="Group 88">
                <a:extLst>
                  <a:ext uri="{FF2B5EF4-FFF2-40B4-BE49-F238E27FC236}">
                    <a16:creationId xmlns:a16="http://schemas.microsoft.com/office/drawing/2014/main" id="{4A5C83C4-BCCC-4A02-9EF5-DD703F1FAD76}"/>
                  </a:ext>
                </a:extLst>
              </p:cNvPr>
              <p:cNvGrpSpPr/>
              <p:nvPr/>
            </p:nvGrpSpPr>
            <p:grpSpPr>
              <a:xfrm rot="5400000">
                <a:off x="2540858" y="5688122"/>
                <a:ext cx="73167" cy="838124"/>
                <a:chOff x="6040967" y="2438397"/>
                <a:chExt cx="1566333" cy="1079499"/>
              </a:xfrm>
            </p:grpSpPr>
            <p:cxnSp>
              <p:nvCxnSpPr>
                <p:cNvPr id="90" name="Straight Connector 89">
                  <a:extLst>
                    <a:ext uri="{FF2B5EF4-FFF2-40B4-BE49-F238E27FC236}">
                      <a16:creationId xmlns:a16="http://schemas.microsoft.com/office/drawing/2014/main" id="{10789B8C-60FF-44A5-B5FE-A093868AB09D}"/>
                    </a:ext>
                  </a:extLst>
                </p:cNvPr>
                <p:cNvCxnSpPr>
                  <a:cxnSpLocks/>
                </p:cNvCxnSpPr>
                <p:nvPr/>
              </p:nvCxnSpPr>
              <p:spPr bwMode="auto">
                <a:xfrm>
                  <a:off x="6040967" y="2438397"/>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78D989FE-1D52-439D-803B-F18AE2BB1130}"/>
                    </a:ext>
                  </a:extLst>
                </p:cNvPr>
                <p:cNvCxnSpPr>
                  <a:cxnSpLocks/>
                </p:cNvCxnSpPr>
                <p:nvPr/>
              </p:nvCxnSpPr>
              <p:spPr bwMode="auto">
                <a:xfrm>
                  <a:off x="6040967" y="2798230"/>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DDDA3018-3D7E-4D65-A0F1-5604EA6B9BB9}"/>
                    </a:ext>
                  </a:extLst>
                </p:cNvPr>
                <p:cNvCxnSpPr>
                  <a:cxnSpLocks/>
                </p:cNvCxnSpPr>
                <p:nvPr/>
              </p:nvCxnSpPr>
              <p:spPr bwMode="auto">
                <a:xfrm>
                  <a:off x="6040967" y="3158063"/>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89171B41-7545-49C8-A22A-BF1FBBD92E9B}"/>
                    </a:ext>
                  </a:extLst>
                </p:cNvPr>
                <p:cNvCxnSpPr>
                  <a:cxnSpLocks/>
                </p:cNvCxnSpPr>
                <p:nvPr/>
              </p:nvCxnSpPr>
              <p:spPr bwMode="auto">
                <a:xfrm>
                  <a:off x="6040967" y="3517896"/>
                  <a:ext cx="1566333"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87" name="Straight Connector 86">
              <a:extLst>
                <a:ext uri="{FF2B5EF4-FFF2-40B4-BE49-F238E27FC236}">
                  <a16:creationId xmlns:a16="http://schemas.microsoft.com/office/drawing/2014/main" id="{F6459146-5B22-4926-9893-A120FEF78A41}"/>
                </a:ext>
              </a:extLst>
            </p:cNvPr>
            <p:cNvCxnSpPr/>
            <p:nvPr/>
          </p:nvCxnSpPr>
          <p:spPr bwMode="auto">
            <a:xfrm>
              <a:off x="2437755" y="3748607"/>
              <a:ext cx="0" cy="2321993"/>
            </a:xfrm>
            <a:prstGeom prst="line">
              <a:avLst/>
            </a:prstGeom>
            <a:noFill/>
            <a:ln w="28575" cap="flat" cmpd="sng" algn="ctr">
              <a:solidFill>
                <a:schemeClr val="bg1"/>
              </a:solidFill>
              <a:prstDash val="dash"/>
              <a:round/>
              <a:headEnd type="none" w="med" len="med"/>
              <a:tailEnd type="none" w="med" len="med"/>
            </a:ln>
            <a:effectLst/>
          </p:spPr>
        </p:cxnSp>
      </p:grpSp>
      <p:grpSp>
        <p:nvGrpSpPr>
          <p:cNvPr id="98" name="Group 97">
            <a:extLst>
              <a:ext uri="{FF2B5EF4-FFF2-40B4-BE49-F238E27FC236}">
                <a16:creationId xmlns:a16="http://schemas.microsoft.com/office/drawing/2014/main" id="{5012D525-D1E5-4CB5-AF7A-A560D816806A}"/>
              </a:ext>
            </a:extLst>
          </p:cNvPr>
          <p:cNvGrpSpPr/>
          <p:nvPr/>
        </p:nvGrpSpPr>
        <p:grpSpPr>
          <a:xfrm>
            <a:off x="10257271" y="2128309"/>
            <a:ext cx="1259680" cy="2632128"/>
            <a:chOff x="1931247" y="3748607"/>
            <a:chExt cx="1259680" cy="2632128"/>
          </a:xfrm>
        </p:grpSpPr>
        <p:grpSp>
          <p:nvGrpSpPr>
            <p:cNvPr id="99" name="Group 98">
              <a:extLst>
                <a:ext uri="{FF2B5EF4-FFF2-40B4-BE49-F238E27FC236}">
                  <a16:creationId xmlns:a16="http://schemas.microsoft.com/office/drawing/2014/main" id="{713D6B55-1333-42E7-BF1F-B8EF6A9A06F7}"/>
                </a:ext>
              </a:extLst>
            </p:cNvPr>
            <p:cNvGrpSpPr/>
            <p:nvPr/>
          </p:nvGrpSpPr>
          <p:grpSpPr>
            <a:xfrm>
              <a:off x="1931247" y="6070600"/>
              <a:ext cx="1259680" cy="310135"/>
              <a:chOff x="1931247" y="6070600"/>
              <a:chExt cx="1259680" cy="310135"/>
            </a:xfrm>
          </p:grpSpPr>
          <p:grpSp>
            <p:nvGrpSpPr>
              <p:cNvPr id="101" name="Group 100">
                <a:extLst>
                  <a:ext uri="{FF2B5EF4-FFF2-40B4-BE49-F238E27FC236}">
                    <a16:creationId xmlns:a16="http://schemas.microsoft.com/office/drawing/2014/main" id="{DDBECF5A-339C-4B6B-98ED-9E8AC3265681}"/>
                  </a:ext>
                </a:extLst>
              </p:cNvPr>
              <p:cNvGrpSpPr/>
              <p:nvPr/>
            </p:nvGrpSpPr>
            <p:grpSpPr>
              <a:xfrm>
                <a:off x="1931247" y="6103736"/>
                <a:ext cx="1259680" cy="276999"/>
                <a:chOff x="5907560" y="3488753"/>
                <a:chExt cx="3940113" cy="276999"/>
              </a:xfrm>
            </p:grpSpPr>
            <p:sp>
              <p:nvSpPr>
                <p:cNvPr id="107" name="TextBox 106">
                  <a:extLst>
                    <a:ext uri="{FF2B5EF4-FFF2-40B4-BE49-F238E27FC236}">
                      <a16:creationId xmlns:a16="http://schemas.microsoft.com/office/drawing/2014/main" id="{AAEDBBEB-1F80-4E7F-9BE0-EEC762D1682B}"/>
                    </a:ext>
                  </a:extLst>
                </p:cNvPr>
                <p:cNvSpPr txBox="1"/>
                <p:nvPr/>
              </p:nvSpPr>
              <p:spPr bwMode="auto">
                <a:xfrm>
                  <a:off x="5907560" y="3488753"/>
                  <a:ext cx="13347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108" name="TextBox 107">
                  <a:extLst>
                    <a:ext uri="{FF2B5EF4-FFF2-40B4-BE49-F238E27FC236}">
                      <a16:creationId xmlns:a16="http://schemas.microsoft.com/office/drawing/2014/main" id="{A0E8C2D5-0612-4F1B-8683-87EDBF817691}"/>
                    </a:ext>
                  </a:extLst>
                </p:cNvPr>
                <p:cNvSpPr txBox="1"/>
                <p:nvPr/>
              </p:nvSpPr>
              <p:spPr bwMode="auto">
                <a:xfrm>
                  <a:off x="6865026"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0.0</a:t>
                  </a:r>
                </a:p>
              </p:txBody>
            </p:sp>
            <p:sp>
              <p:nvSpPr>
                <p:cNvPr id="109" name="TextBox 108">
                  <a:extLst>
                    <a:ext uri="{FF2B5EF4-FFF2-40B4-BE49-F238E27FC236}">
                      <a16:creationId xmlns:a16="http://schemas.microsoft.com/office/drawing/2014/main" id="{35ED07D8-E95F-4F4E-AF59-B19B61A21618}"/>
                    </a:ext>
                  </a:extLst>
                </p:cNvPr>
                <p:cNvSpPr txBox="1"/>
                <p:nvPr/>
              </p:nvSpPr>
              <p:spPr bwMode="auto">
                <a:xfrm>
                  <a:off x="7773590"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a:t>
                  </a:r>
                </a:p>
              </p:txBody>
            </p:sp>
            <p:sp>
              <p:nvSpPr>
                <p:cNvPr id="110" name="TextBox 109">
                  <a:extLst>
                    <a:ext uri="{FF2B5EF4-FFF2-40B4-BE49-F238E27FC236}">
                      <a16:creationId xmlns:a16="http://schemas.microsoft.com/office/drawing/2014/main" id="{EA3005CC-B40D-430D-B109-1761A9740587}"/>
                    </a:ext>
                  </a:extLst>
                </p:cNvPr>
                <p:cNvSpPr txBox="1"/>
                <p:nvPr/>
              </p:nvSpPr>
              <p:spPr bwMode="auto">
                <a:xfrm>
                  <a:off x="8658354" y="3488753"/>
                  <a:ext cx="11893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0.4</a:t>
                  </a:r>
                </a:p>
              </p:txBody>
            </p:sp>
          </p:grpSp>
          <p:grpSp>
            <p:nvGrpSpPr>
              <p:cNvPr id="102" name="Group 101">
                <a:extLst>
                  <a:ext uri="{FF2B5EF4-FFF2-40B4-BE49-F238E27FC236}">
                    <a16:creationId xmlns:a16="http://schemas.microsoft.com/office/drawing/2014/main" id="{5472515E-F165-4DD6-8C19-22BEB8469A7D}"/>
                  </a:ext>
                </a:extLst>
              </p:cNvPr>
              <p:cNvGrpSpPr/>
              <p:nvPr/>
            </p:nvGrpSpPr>
            <p:grpSpPr>
              <a:xfrm rot="5400000">
                <a:off x="2540858" y="5688122"/>
                <a:ext cx="73167" cy="838124"/>
                <a:chOff x="6040967" y="2438397"/>
                <a:chExt cx="1566333" cy="1079499"/>
              </a:xfrm>
            </p:grpSpPr>
            <p:cxnSp>
              <p:nvCxnSpPr>
                <p:cNvPr id="103" name="Straight Connector 102">
                  <a:extLst>
                    <a:ext uri="{FF2B5EF4-FFF2-40B4-BE49-F238E27FC236}">
                      <a16:creationId xmlns:a16="http://schemas.microsoft.com/office/drawing/2014/main" id="{7BF62179-79D5-4AD4-A8C8-278EFE15BC57}"/>
                    </a:ext>
                  </a:extLst>
                </p:cNvPr>
                <p:cNvCxnSpPr>
                  <a:cxnSpLocks/>
                </p:cNvCxnSpPr>
                <p:nvPr/>
              </p:nvCxnSpPr>
              <p:spPr bwMode="auto">
                <a:xfrm>
                  <a:off x="6040967" y="2438397"/>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488CC446-8047-42DE-86D5-8E54AC33EB32}"/>
                    </a:ext>
                  </a:extLst>
                </p:cNvPr>
                <p:cNvCxnSpPr>
                  <a:cxnSpLocks/>
                </p:cNvCxnSpPr>
                <p:nvPr/>
              </p:nvCxnSpPr>
              <p:spPr bwMode="auto">
                <a:xfrm>
                  <a:off x="6040967" y="2798230"/>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8A8C0D1D-C24C-42F4-B6DD-B02DE5A7EB3C}"/>
                    </a:ext>
                  </a:extLst>
                </p:cNvPr>
                <p:cNvCxnSpPr>
                  <a:cxnSpLocks/>
                </p:cNvCxnSpPr>
                <p:nvPr/>
              </p:nvCxnSpPr>
              <p:spPr bwMode="auto">
                <a:xfrm>
                  <a:off x="6040967" y="3158063"/>
                  <a:ext cx="1566333"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FFCB3FF6-D8A8-48FE-82E5-170345FA665B}"/>
                    </a:ext>
                  </a:extLst>
                </p:cNvPr>
                <p:cNvCxnSpPr>
                  <a:cxnSpLocks/>
                </p:cNvCxnSpPr>
                <p:nvPr/>
              </p:nvCxnSpPr>
              <p:spPr bwMode="auto">
                <a:xfrm>
                  <a:off x="6040967" y="3517896"/>
                  <a:ext cx="1566333"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100" name="Straight Connector 99">
              <a:extLst>
                <a:ext uri="{FF2B5EF4-FFF2-40B4-BE49-F238E27FC236}">
                  <a16:creationId xmlns:a16="http://schemas.microsoft.com/office/drawing/2014/main" id="{8DCE11D9-368B-4CDF-AC07-F5F33566F1E3}"/>
                </a:ext>
              </a:extLst>
            </p:cNvPr>
            <p:cNvCxnSpPr/>
            <p:nvPr/>
          </p:nvCxnSpPr>
          <p:spPr bwMode="auto">
            <a:xfrm>
              <a:off x="2437755" y="3748607"/>
              <a:ext cx="0" cy="2321993"/>
            </a:xfrm>
            <a:prstGeom prst="line">
              <a:avLst/>
            </a:prstGeom>
            <a:noFill/>
            <a:ln w="28575" cap="flat" cmpd="sng" algn="ctr">
              <a:solidFill>
                <a:schemeClr val="bg1"/>
              </a:solidFill>
              <a:prstDash val="dash"/>
              <a:round/>
              <a:headEnd type="none" w="med" len="med"/>
              <a:tailEnd type="none" w="med" len="med"/>
            </a:ln>
            <a:effectLst/>
          </p:spPr>
        </p:cxnSp>
      </p:grpSp>
      <p:sp>
        <p:nvSpPr>
          <p:cNvPr id="111" name="TextBox 110">
            <a:extLst>
              <a:ext uri="{FF2B5EF4-FFF2-40B4-BE49-F238E27FC236}">
                <a16:creationId xmlns:a16="http://schemas.microsoft.com/office/drawing/2014/main" id="{F975964A-AD1F-43A7-BC1A-10C627D7B569}"/>
              </a:ext>
            </a:extLst>
          </p:cNvPr>
          <p:cNvSpPr txBox="1"/>
          <p:nvPr/>
        </p:nvSpPr>
        <p:spPr bwMode="auto">
          <a:xfrm>
            <a:off x="7684204" y="1862919"/>
            <a:ext cx="9916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All Providers</a:t>
            </a:r>
          </a:p>
        </p:txBody>
      </p:sp>
      <p:sp>
        <p:nvSpPr>
          <p:cNvPr id="112" name="TextBox 111">
            <a:extLst>
              <a:ext uri="{FF2B5EF4-FFF2-40B4-BE49-F238E27FC236}">
                <a16:creationId xmlns:a16="http://schemas.microsoft.com/office/drawing/2014/main" id="{C254A049-6D71-4A2A-96F8-A8B9061A36AB}"/>
              </a:ext>
            </a:extLst>
          </p:cNvPr>
          <p:cNvSpPr txBox="1"/>
          <p:nvPr/>
        </p:nvSpPr>
        <p:spPr bwMode="auto">
          <a:xfrm>
            <a:off x="9048494" y="1862919"/>
            <a:ext cx="8880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Prescribers</a:t>
            </a:r>
          </a:p>
        </p:txBody>
      </p:sp>
      <p:sp>
        <p:nvSpPr>
          <p:cNvPr id="113" name="TextBox 112">
            <a:extLst>
              <a:ext uri="{FF2B5EF4-FFF2-40B4-BE49-F238E27FC236}">
                <a16:creationId xmlns:a16="http://schemas.microsoft.com/office/drawing/2014/main" id="{047AD4B9-9B56-4F4C-92D3-FDCB39707166}"/>
              </a:ext>
            </a:extLst>
          </p:cNvPr>
          <p:cNvSpPr txBox="1"/>
          <p:nvPr/>
        </p:nvSpPr>
        <p:spPr bwMode="auto">
          <a:xfrm>
            <a:off x="10192656" y="1862919"/>
            <a:ext cx="11573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Nonprescribers</a:t>
            </a:r>
          </a:p>
        </p:txBody>
      </p:sp>
      <p:grpSp>
        <p:nvGrpSpPr>
          <p:cNvPr id="119" name="Group 118">
            <a:extLst>
              <a:ext uri="{FF2B5EF4-FFF2-40B4-BE49-F238E27FC236}">
                <a16:creationId xmlns:a16="http://schemas.microsoft.com/office/drawing/2014/main" id="{CC01A1B8-3756-40E7-83D8-52FF636E175D}"/>
              </a:ext>
            </a:extLst>
          </p:cNvPr>
          <p:cNvGrpSpPr/>
          <p:nvPr/>
        </p:nvGrpSpPr>
        <p:grpSpPr>
          <a:xfrm>
            <a:off x="8322186" y="2763991"/>
            <a:ext cx="325967" cy="73378"/>
            <a:chOff x="2910098" y="4103255"/>
            <a:chExt cx="325967" cy="73378"/>
          </a:xfrm>
        </p:grpSpPr>
        <p:cxnSp>
          <p:nvCxnSpPr>
            <p:cNvPr id="115" name="Straight Connector 114">
              <a:extLst>
                <a:ext uri="{FF2B5EF4-FFF2-40B4-BE49-F238E27FC236}">
                  <a16:creationId xmlns:a16="http://schemas.microsoft.com/office/drawing/2014/main" id="{CFCBCDB0-CB0C-4B43-88C6-D82BB171015B}"/>
                </a:ext>
              </a:extLst>
            </p:cNvPr>
            <p:cNvCxnSpPr>
              <a:cxnSpLocks/>
            </p:cNvCxnSpPr>
            <p:nvPr/>
          </p:nvCxnSpPr>
          <p:spPr bwMode="auto">
            <a:xfrm>
              <a:off x="2910098"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D3214E05-505F-44B3-A9A2-BB9E7698D0EF}"/>
                </a:ext>
              </a:extLst>
            </p:cNvPr>
            <p:cNvCxnSpPr>
              <a:cxnSpLocks/>
            </p:cNvCxnSpPr>
            <p:nvPr/>
          </p:nvCxnSpPr>
          <p:spPr bwMode="auto">
            <a:xfrm>
              <a:off x="3236065"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FF7C29D3-F6B4-4763-A9A5-248369DD7FBE}"/>
                </a:ext>
              </a:extLst>
            </p:cNvPr>
            <p:cNvCxnSpPr>
              <a:cxnSpLocks/>
            </p:cNvCxnSpPr>
            <p:nvPr/>
          </p:nvCxnSpPr>
          <p:spPr bwMode="auto">
            <a:xfrm>
              <a:off x="2910098" y="4139944"/>
              <a:ext cx="32596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0" name="Group 119">
            <a:extLst>
              <a:ext uri="{FF2B5EF4-FFF2-40B4-BE49-F238E27FC236}">
                <a16:creationId xmlns:a16="http://schemas.microsoft.com/office/drawing/2014/main" id="{87AAF57F-A5A1-4554-8A63-397F1729838C}"/>
              </a:ext>
            </a:extLst>
          </p:cNvPr>
          <p:cNvGrpSpPr/>
          <p:nvPr/>
        </p:nvGrpSpPr>
        <p:grpSpPr>
          <a:xfrm>
            <a:off x="8697696" y="3263491"/>
            <a:ext cx="200474" cy="73378"/>
            <a:chOff x="2910098" y="4103255"/>
            <a:chExt cx="325967" cy="73378"/>
          </a:xfrm>
        </p:grpSpPr>
        <p:cxnSp>
          <p:nvCxnSpPr>
            <p:cNvPr id="121" name="Straight Connector 120">
              <a:extLst>
                <a:ext uri="{FF2B5EF4-FFF2-40B4-BE49-F238E27FC236}">
                  <a16:creationId xmlns:a16="http://schemas.microsoft.com/office/drawing/2014/main" id="{45F03859-500E-46F7-8CBE-D5A7C0459A37}"/>
                </a:ext>
              </a:extLst>
            </p:cNvPr>
            <p:cNvCxnSpPr>
              <a:cxnSpLocks/>
            </p:cNvCxnSpPr>
            <p:nvPr/>
          </p:nvCxnSpPr>
          <p:spPr bwMode="auto">
            <a:xfrm>
              <a:off x="2910098"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47D865BF-1F80-4B84-867D-2C6B25BD994A}"/>
                </a:ext>
              </a:extLst>
            </p:cNvPr>
            <p:cNvCxnSpPr>
              <a:cxnSpLocks/>
            </p:cNvCxnSpPr>
            <p:nvPr/>
          </p:nvCxnSpPr>
          <p:spPr bwMode="auto">
            <a:xfrm>
              <a:off x="3236065"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40C1ECD5-52C6-4E29-96E1-DE533838F405}"/>
                </a:ext>
              </a:extLst>
            </p:cNvPr>
            <p:cNvCxnSpPr>
              <a:cxnSpLocks/>
            </p:cNvCxnSpPr>
            <p:nvPr/>
          </p:nvCxnSpPr>
          <p:spPr bwMode="auto">
            <a:xfrm>
              <a:off x="2910098" y="4139944"/>
              <a:ext cx="32596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4" name="Group 123">
            <a:extLst>
              <a:ext uri="{FF2B5EF4-FFF2-40B4-BE49-F238E27FC236}">
                <a16:creationId xmlns:a16="http://schemas.microsoft.com/office/drawing/2014/main" id="{4BF2BA8C-D5A0-46CE-BF10-577DB08DB27D}"/>
              </a:ext>
            </a:extLst>
          </p:cNvPr>
          <p:cNvGrpSpPr/>
          <p:nvPr/>
        </p:nvGrpSpPr>
        <p:grpSpPr>
          <a:xfrm>
            <a:off x="8586647" y="3774543"/>
            <a:ext cx="380579" cy="73378"/>
            <a:chOff x="2910098" y="4103255"/>
            <a:chExt cx="325967" cy="73378"/>
          </a:xfrm>
        </p:grpSpPr>
        <p:cxnSp>
          <p:nvCxnSpPr>
            <p:cNvPr id="125" name="Straight Connector 124">
              <a:extLst>
                <a:ext uri="{FF2B5EF4-FFF2-40B4-BE49-F238E27FC236}">
                  <a16:creationId xmlns:a16="http://schemas.microsoft.com/office/drawing/2014/main" id="{A238578D-9FDC-4263-A18D-224BBE1CA1F8}"/>
                </a:ext>
              </a:extLst>
            </p:cNvPr>
            <p:cNvCxnSpPr>
              <a:cxnSpLocks/>
            </p:cNvCxnSpPr>
            <p:nvPr/>
          </p:nvCxnSpPr>
          <p:spPr bwMode="auto">
            <a:xfrm>
              <a:off x="2910098"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E1551DFE-1310-42DD-B18B-8B544FE0BFA9}"/>
                </a:ext>
              </a:extLst>
            </p:cNvPr>
            <p:cNvCxnSpPr>
              <a:cxnSpLocks/>
            </p:cNvCxnSpPr>
            <p:nvPr/>
          </p:nvCxnSpPr>
          <p:spPr bwMode="auto">
            <a:xfrm>
              <a:off x="3236065"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5F955669-8E5C-429F-A7D4-7BAD31A7D7D1}"/>
                </a:ext>
              </a:extLst>
            </p:cNvPr>
            <p:cNvCxnSpPr>
              <a:cxnSpLocks/>
            </p:cNvCxnSpPr>
            <p:nvPr/>
          </p:nvCxnSpPr>
          <p:spPr bwMode="auto">
            <a:xfrm>
              <a:off x="2910098" y="4139944"/>
              <a:ext cx="32596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10719C5E-4D26-450A-8524-BCAB54A8A719}"/>
              </a:ext>
            </a:extLst>
          </p:cNvPr>
          <p:cNvGrpSpPr/>
          <p:nvPr/>
        </p:nvGrpSpPr>
        <p:grpSpPr>
          <a:xfrm>
            <a:off x="8146706" y="4274837"/>
            <a:ext cx="380579" cy="73378"/>
            <a:chOff x="2910098" y="4103255"/>
            <a:chExt cx="325967" cy="73378"/>
          </a:xfrm>
        </p:grpSpPr>
        <p:cxnSp>
          <p:nvCxnSpPr>
            <p:cNvPr id="129" name="Straight Connector 128">
              <a:extLst>
                <a:ext uri="{FF2B5EF4-FFF2-40B4-BE49-F238E27FC236}">
                  <a16:creationId xmlns:a16="http://schemas.microsoft.com/office/drawing/2014/main" id="{70097AB2-D407-4CCD-B7BD-7C09006D348A}"/>
                </a:ext>
              </a:extLst>
            </p:cNvPr>
            <p:cNvCxnSpPr>
              <a:cxnSpLocks/>
            </p:cNvCxnSpPr>
            <p:nvPr/>
          </p:nvCxnSpPr>
          <p:spPr bwMode="auto">
            <a:xfrm>
              <a:off x="2910098"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8652438-B3A7-42DB-A325-8D50C50368A4}"/>
                </a:ext>
              </a:extLst>
            </p:cNvPr>
            <p:cNvCxnSpPr>
              <a:cxnSpLocks/>
            </p:cNvCxnSpPr>
            <p:nvPr/>
          </p:nvCxnSpPr>
          <p:spPr bwMode="auto">
            <a:xfrm>
              <a:off x="3236065" y="4103255"/>
              <a:ext cx="0" cy="73378"/>
            </a:xfrm>
            <a:prstGeom prst="line">
              <a:avLst/>
            </a:prstGeom>
            <a:noFill/>
            <a:ln w="28575"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5A190EA0-BB76-45FA-831F-11876232CF5B}"/>
                </a:ext>
              </a:extLst>
            </p:cNvPr>
            <p:cNvCxnSpPr>
              <a:cxnSpLocks/>
            </p:cNvCxnSpPr>
            <p:nvPr/>
          </p:nvCxnSpPr>
          <p:spPr bwMode="auto">
            <a:xfrm>
              <a:off x="2910098" y="4139944"/>
              <a:ext cx="32596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E6C78F2D-8E28-4C4B-8183-3155C742B0ED}"/>
              </a:ext>
            </a:extLst>
          </p:cNvPr>
          <p:cNvGrpSpPr/>
          <p:nvPr/>
        </p:nvGrpSpPr>
        <p:grpSpPr>
          <a:xfrm>
            <a:off x="9409007" y="4274837"/>
            <a:ext cx="529805" cy="73378"/>
            <a:chOff x="2910098" y="4103255"/>
            <a:chExt cx="325967" cy="73378"/>
          </a:xfrm>
        </p:grpSpPr>
        <p:cxnSp>
          <p:nvCxnSpPr>
            <p:cNvPr id="133" name="Straight Connector 132">
              <a:extLst>
                <a:ext uri="{FF2B5EF4-FFF2-40B4-BE49-F238E27FC236}">
                  <a16:creationId xmlns:a16="http://schemas.microsoft.com/office/drawing/2014/main" id="{E65A2423-E93F-4A70-871F-DB47243D9AA4}"/>
                </a:ext>
              </a:extLst>
            </p:cNvPr>
            <p:cNvCxnSpPr>
              <a:cxnSpLocks/>
            </p:cNvCxnSpPr>
            <p:nvPr/>
          </p:nvCxnSpPr>
          <p:spPr bwMode="auto">
            <a:xfrm>
              <a:off x="2910098"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33C82D8C-85AC-4E5F-8358-82F3326A8FFE}"/>
                </a:ext>
              </a:extLst>
            </p:cNvPr>
            <p:cNvCxnSpPr>
              <a:cxnSpLocks/>
            </p:cNvCxnSpPr>
            <p:nvPr/>
          </p:nvCxnSpPr>
          <p:spPr bwMode="auto">
            <a:xfrm>
              <a:off x="3236065"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8D91D273-8DD4-4461-BC51-B948BAEBC8C2}"/>
                </a:ext>
              </a:extLst>
            </p:cNvPr>
            <p:cNvCxnSpPr>
              <a:cxnSpLocks/>
            </p:cNvCxnSpPr>
            <p:nvPr/>
          </p:nvCxnSpPr>
          <p:spPr bwMode="auto">
            <a:xfrm>
              <a:off x="2910098" y="4139944"/>
              <a:ext cx="32596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503F7945-9A63-480A-9DF4-B8F9D155CB69}"/>
              </a:ext>
            </a:extLst>
          </p:cNvPr>
          <p:cNvGrpSpPr/>
          <p:nvPr/>
        </p:nvGrpSpPr>
        <p:grpSpPr>
          <a:xfrm>
            <a:off x="9938812" y="3263491"/>
            <a:ext cx="373964" cy="73378"/>
            <a:chOff x="2910098" y="4103255"/>
            <a:chExt cx="325967" cy="73378"/>
          </a:xfrm>
        </p:grpSpPr>
        <p:cxnSp>
          <p:nvCxnSpPr>
            <p:cNvPr id="137" name="Straight Connector 136">
              <a:extLst>
                <a:ext uri="{FF2B5EF4-FFF2-40B4-BE49-F238E27FC236}">
                  <a16:creationId xmlns:a16="http://schemas.microsoft.com/office/drawing/2014/main" id="{8AEA178C-264D-4AFA-BA05-3676BF0C858B}"/>
                </a:ext>
              </a:extLst>
            </p:cNvPr>
            <p:cNvCxnSpPr>
              <a:cxnSpLocks/>
            </p:cNvCxnSpPr>
            <p:nvPr/>
          </p:nvCxnSpPr>
          <p:spPr bwMode="auto">
            <a:xfrm>
              <a:off x="2910098"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5431441C-73E2-4E05-A135-CC113D35A7DE}"/>
                </a:ext>
              </a:extLst>
            </p:cNvPr>
            <p:cNvCxnSpPr>
              <a:cxnSpLocks/>
            </p:cNvCxnSpPr>
            <p:nvPr/>
          </p:nvCxnSpPr>
          <p:spPr bwMode="auto">
            <a:xfrm>
              <a:off x="3236065"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866A274D-7F37-4D79-99B2-BDA38EFD7DC2}"/>
                </a:ext>
              </a:extLst>
            </p:cNvPr>
            <p:cNvCxnSpPr>
              <a:cxnSpLocks/>
            </p:cNvCxnSpPr>
            <p:nvPr/>
          </p:nvCxnSpPr>
          <p:spPr bwMode="auto">
            <a:xfrm>
              <a:off x="2910098" y="4139944"/>
              <a:ext cx="32596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0" name="Group 139">
            <a:extLst>
              <a:ext uri="{FF2B5EF4-FFF2-40B4-BE49-F238E27FC236}">
                <a16:creationId xmlns:a16="http://schemas.microsoft.com/office/drawing/2014/main" id="{C530C46B-FE86-4EDB-88C4-CEAC5B551F3D}"/>
              </a:ext>
            </a:extLst>
          </p:cNvPr>
          <p:cNvGrpSpPr/>
          <p:nvPr/>
        </p:nvGrpSpPr>
        <p:grpSpPr>
          <a:xfrm>
            <a:off x="9384278" y="2763219"/>
            <a:ext cx="467187" cy="73378"/>
            <a:chOff x="2910098" y="4103255"/>
            <a:chExt cx="325967" cy="73378"/>
          </a:xfrm>
        </p:grpSpPr>
        <p:cxnSp>
          <p:nvCxnSpPr>
            <p:cNvPr id="141" name="Straight Connector 140">
              <a:extLst>
                <a:ext uri="{FF2B5EF4-FFF2-40B4-BE49-F238E27FC236}">
                  <a16:creationId xmlns:a16="http://schemas.microsoft.com/office/drawing/2014/main" id="{197C2030-C8FB-4FD2-84A7-0C620ABF0EF0}"/>
                </a:ext>
              </a:extLst>
            </p:cNvPr>
            <p:cNvCxnSpPr>
              <a:cxnSpLocks/>
            </p:cNvCxnSpPr>
            <p:nvPr/>
          </p:nvCxnSpPr>
          <p:spPr bwMode="auto">
            <a:xfrm>
              <a:off x="2910098"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63C746D0-9322-475F-BEFC-CEDC71B98C6B}"/>
                </a:ext>
              </a:extLst>
            </p:cNvPr>
            <p:cNvCxnSpPr>
              <a:cxnSpLocks/>
            </p:cNvCxnSpPr>
            <p:nvPr/>
          </p:nvCxnSpPr>
          <p:spPr bwMode="auto">
            <a:xfrm>
              <a:off x="3236065"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3C6CAF9B-7D76-447A-B376-C733BD7905B8}"/>
                </a:ext>
              </a:extLst>
            </p:cNvPr>
            <p:cNvCxnSpPr>
              <a:cxnSpLocks/>
            </p:cNvCxnSpPr>
            <p:nvPr/>
          </p:nvCxnSpPr>
          <p:spPr bwMode="auto">
            <a:xfrm>
              <a:off x="2910098" y="4139944"/>
              <a:ext cx="32596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4" name="Group 143">
            <a:extLst>
              <a:ext uri="{FF2B5EF4-FFF2-40B4-BE49-F238E27FC236}">
                <a16:creationId xmlns:a16="http://schemas.microsoft.com/office/drawing/2014/main" id="{B1FBA4F5-0FBB-4EE6-A3C5-BF01571E8E16}"/>
              </a:ext>
            </a:extLst>
          </p:cNvPr>
          <p:cNvGrpSpPr/>
          <p:nvPr/>
        </p:nvGrpSpPr>
        <p:grpSpPr>
          <a:xfrm>
            <a:off x="9460965" y="2257547"/>
            <a:ext cx="171428" cy="73378"/>
            <a:chOff x="2910098" y="4103255"/>
            <a:chExt cx="325967" cy="73378"/>
          </a:xfrm>
        </p:grpSpPr>
        <p:cxnSp>
          <p:nvCxnSpPr>
            <p:cNvPr id="145" name="Straight Connector 144">
              <a:extLst>
                <a:ext uri="{FF2B5EF4-FFF2-40B4-BE49-F238E27FC236}">
                  <a16:creationId xmlns:a16="http://schemas.microsoft.com/office/drawing/2014/main" id="{D7F9EE30-9B94-4794-A452-899D3CF71533}"/>
                </a:ext>
              </a:extLst>
            </p:cNvPr>
            <p:cNvCxnSpPr>
              <a:cxnSpLocks/>
            </p:cNvCxnSpPr>
            <p:nvPr/>
          </p:nvCxnSpPr>
          <p:spPr bwMode="auto">
            <a:xfrm>
              <a:off x="2910098"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DBA75120-AD86-4F7C-B24A-F24E8C82747C}"/>
                </a:ext>
              </a:extLst>
            </p:cNvPr>
            <p:cNvCxnSpPr>
              <a:cxnSpLocks/>
            </p:cNvCxnSpPr>
            <p:nvPr/>
          </p:nvCxnSpPr>
          <p:spPr bwMode="auto">
            <a:xfrm>
              <a:off x="3236065" y="4103255"/>
              <a:ext cx="0" cy="73378"/>
            </a:xfrm>
            <a:prstGeom prst="line">
              <a:avLst/>
            </a:prstGeom>
            <a:noFill/>
            <a:ln w="28575" cap="flat" cmpd="sng" algn="ctr">
              <a:solidFill>
                <a:schemeClr val="accent3"/>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F787C67E-F4E7-4FC5-9922-E58A19B2B023}"/>
                </a:ext>
              </a:extLst>
            </p:cNvPr>
            <p:cNvCxnSpPr>
              <a:cxnSpLocks/>
            </p:cNvCxnSpPr>
            <p:nvPr/>
          </p:nvCxnSpPr>
          <p:spPr bwMode="auto">
            <a:xfrm>
              <a:off x="2910098" y="4139944"/>
              <a:ext cx="32596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E27B8D1E-FE2A-4551-9CED-7A5B6655D043}"/>
              </a:ext>
            </a:extLst>
          </p:cNvPr>
          <p:cNvGrpSpPr/>
          <p:nvPr/>
        </p:nvGrpSpPr>
        <p:grpSpPr>
          <a:xfrm>
            <a:off x="10902598" y="2762611"/>
            <a:ext cx="517315" cy="73378"/>
            <a:chOff x="2910098" y="4103255"/>
            <a:chExt cx="325967" cy="73378"/>
          </a:xfrm>
        </p:grpSpPr>
        <p:cxnSp>
          <p:nvCxnSpPr>
            <p:cNvPr id="149" name="Straight Connector 148">
              <a:extLst>
                <a:ext uri="{FF2B5EF4-FFF2-40B4-BE49-F238E27FC236}">
                  <a16:creationId xmlns:a16="http://schemas.microsoft.com/office/drawing/2014/main" id="{7A4A8E76-C078-44BE-AA50-3C7DC15A850B}"/>
                </a:ext>
              </a:extLst>
            </p:cNvPr>
            <p:cNvCxnSpPr>
              <a:cxnSpLocks/>
            </p:cNvCxnSpPr>
            <p:nvPr/>
          </p:nvCxnSpPr>
          <p:spPr bwMode="auto">
            <a:xfrm>
              <a:off x="2910098" y="4103255"/>
              <a:ext cx="0" cy="73378"/>
            </a:xfrm>
            <a:prstGeom prst="line">
              <a:avLst/>
            </a:prstGeom>
            <a:noFill/>
            <a:ln w="28575" cap="flat" cmpd="sng" algn="ctr">
              <a:solidFill>
                <a:schemeClr val="accent4"/>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46B1DC96-15C8-4993-A64B-4E75FFE8C919}"/>
                </a:ext>
              </a:extLst>
            </p:cNvPr>
            <p:cNvCxnSpPr>
              <a:cxnSpLocks/>
            </p:cNvCxnSpPr>
            <p:nvPr/>
          </p:nvCxnSpPr>
          <p:spPr bwMode="auto">
            <a:xfrm>
              <a:off x="3236065" y="4103255"/>
              <a:ext cx="0" cy="73378"/>
            </a:xfrm>
            <a:prstGeom prst="line">
              <a:avLst/>
            </a:prstGeom>
            <a:noFill/>
            <a:ln w="28575" cap="flat" cmpd="sng" algn="ctr">
              <a:solidFill>
                <a:schemeClr val="accent4"/>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F87CE724-DFAF-474B-A4A7-53CFDCAB0F1B}"/>
                </a:ext>
              </a:extLst>
            </p:cNvPr>
            <p:cNvCxnSpPr>
              <a:cxnSpLocks/>
            </p:cNvCxnSpPr>
            <p:nvPr/>
          </p:nvCxnSpPr>
          <p:spPr bwMode="auto">
            <a:xfrm>
              <a:off x="2910098" y="4139944"/>
              <a:ext cx="32596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03F282F4-BF6B-465A-B56D-B978A2544606}"/>
              </a:ext>
            </a:extLst>
          </p:cNvPr>
          <p:cNvGrpSpPr/>
          <p:nvPr/>
        </p:nvGrpSpPr>
        <p:grpSpPr>
          <a:xfrm>
            <a:off x="11271178" y="3265476"/>
            <a:ext cx="256652" cy="73378"/>
            <a:chOff x="2910098" y="4103255"/>
            <a:chExt cx="325967" cy="73378"/>
          </a:xfrm>
        </p:grpSpPr>
        <p:cxnSp>
          <p:nvCxnSpPr>
            <p:cNvPr id="153" name="Straight Connector 152">
              <a:extLst>
                <a:ext uri="{FF2B5EF4-FFF2-40B4-BE49-F238E27FC236}">
                  <a16:creationId xmlns:a16="http://schemas.microsoft.com/office/drawing/2014/main" id="{BF56B428-9BFC-42A9-8F9F-8C083D0F5F7C}"/>
                </a:ext>
              </a:extLst>
            </p:cNvPr>
            <p:cNvCxnSpPr>
              <a:cxnSpLocks/>
            </p:cNvCxnSpPr>
            <p:nvPr/>
          </p:nvCxnSpPr>
          <p:spPr bwMode="auto">
            <a:xfrm>
              <a:off x="2910098" y="4103255"/>
              <a:ext cx="0" cy="73378"/>
            </a:xfrm>
            <a:prstGeom prst="line">
              <a:avLst/>
            </a:prstGeom>
            <a:noFill/>
            <a:ln w="28575" cap="flat" cmpd="sng" algn="ctr">
              <a:solidFill>
                <a:schemeClr val="accent4"/>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1C407782-49CF-4305-A800-E03E1566E497}"/>
                </a:ext>
              </a:extLst>
            </p:cNvPr>
            <p:cNvCxnSpPr>
              <a:cxnSpLocks/>
            </p:cNvCxnSpPr>
            <p:nvPr/>
          </p:nvCxnSpPr>
          <p:spPr bwMode="auto">
            <a:xfrm>
              <a:off x="3236065" y="4103255"/>
              <a:ext cx="0" cy="73378"/>
            </a:xfrm>
            <a:prstGeom prst="line">
              <a:avLst/>
            </a:prstGeom>
            <a:noFill/>
            <a:ln w="28575" cap="flat" cmpd="sng" algn="ctr">
              <a:solidFill>
                <a:schemeClr val="accent4"/>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CC66E9CB-F209-4F23-A8BE-FC6508F581EB}"/>
                </a:ext>
              </a:extLst>
            </p:cNvPr>
            <p:cNvCxnSpPr>
              <a:cxnSpLocks/>
            </p:cNvCxnSpPr>
            <p:nvPr/>
          </p:nvCxnSpPr>
          <p:spPr bwMode="auto">
            <a:xfrm>
              <a:off x="2910098" y="4139944"/>
              <a:ext cx="325967" cy="0"/>
            </a:xfrm>
            <a:prstGeom prst="line">
              <a:avLst/>
            </a:prstGeom>
            <a:noFill/>
            <a:ln w="28575" cap="flat" cmpd="sng" algn="ctr">
              <a:solidFill>
                <a:schemeClr val="accent4"/>
              </a:solidFill>
              <a:prstDash val="solid"/>
              <a:round/>
              <a:headEnd type="none" w="med" len="med"/>
              <a:tailEnd type="none" w="med" len="med"/>
            </a:ln>
            <a:effectLst/>
          </p:spPr>
        </p:cxnSp>
      </p:grpSp>
      <p:sp>
        <p:nvSpPr>
          <p:cNvPr id="156" name="Rectangle 155">
            <a:extLst>
              <a:ext uri="{FF2B5EF4-FFF2-40B4-BE49-F238E27FC236}">
                <a16:creationId xmlns:a16="http://schemas.microsoft.com/office/drawing/2014/main" id="{D5A3D3CD-1D0F-4FFF-A130-A005A0E815E6}"/>
              </a:ext>
            </a:extLst>
          </p:cNvPr>
          <p:cNvSpPr/>
          <p:nvPr/>
        </p:nvSpPr>
        <p:spPr bwMode="auto">
          <a:xfrm>
            <a:off x="8460520" y="2777048"/>
            <a:ext cx="45719" cy="45719"/>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7" name="Rectangle 156">
            <a:extLst>
              <a:ext uri="{FF2B5EF4-FFF2-40B4-BE49-F238E27FC236}">
                <a16:creationId xmlns:a16="http://schemas.microsoft.com/office/drawing/2014/main" id="{27FD3232-75E9-4E8B-9054-FCFBFEF8F324}"/>
              </a:ext>
            </a:extLst>
          </p:cNvPr>
          <p:cNvSpPr/>
          <p:nvPr/>
        </p:nvSpPr>
        <p:spPr bwMode="auto">
          <a:xfrm>
            <a:off x="8775970" y="3280496"/>
            <a:ext cx="45719" cy="45719"/>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8" name="Rectangle 157">
            <a:extLst>
              <a:ext uri="{FF2B5EF4-FFF2-40B4-BE49-F238E27FC236}">
                <a16:creationId xmlns:a16="http://schemas.microsoft.com/office/drawing/2014/main" id="{3A9ECC9C-69C1-494D-81B1-1C7EB31EC923}"/>
              </a:ext>
            </a:extLst>
          </p:cNvPr>
          <p:cNvSpPr/>
          <p:nvPr/>
        </p:nvSpPr>
        <p:spPr bwMode="auto">
          <a:xfrm>
            <a:off x="8759530" y="3782409"/>
            <a:ext cx="45719" cy="45719"/>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9" name="Rectangle 158">
            <a:extLst>
              <a:ext uri="{FF2B5EF4-FFF2-40B4-BE49-F238E27FC236}">
                <a16:creationId xmlns:a16="http://schemas.microsoft.com/office/drawing/2014/main" id="{32652230-77D8-4006-996D-743231DE6458}"/>
              </a:ext>
            </a:extLst>
          </p:cNvPr>
          <p:cNvSpPr/>
          <p:nvPr/>
        </p:nvSpPr>
        <p:spPr bwMode="auto">
          <a:xfrm>
            <a:off x="8308766" y="4288082"/>
            <a:ext cx="45719" cy="45719"/>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0" name="Rectangle 159">
            <a:extLst>
              <a:ext uri="{FF2B5EF4-FFF2-40B4-BE49-F238E27FC236}">
                <a16:creationId xmlns:a16="http://schemas.microsoft.com/office/drawing/2014/main" id="{E730F33B-CB2B-4461-A9F3-BD7659C264BC}"/>
              </a:ext>
            </a:extLst>
          </p:cNvPr>
          <p:cNvSpPr/>
          <p:nvPr/>
        </p:nvSpPr>
        <p:spPr bwMode="auto">
          <a:xfrm>
            <a:off x="9657298" y="4288082"/>
            <a:ext cx="45719" cy="45719"/>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1" name="Rectangle 160">
            <a:extLst>
              <a:ext uri="{FF2B5EF4-FFF2-40B4-BE49-F238E27FC236}">
                <a16:creationId xmlns:a16="http://schemas.microsoft.com/office/drawing/2014/main" id="{8D91258F-2101-48A4-B03F-C98A2D3E52A1}"/>
              </a:ext>
            </a:extLst>
          </p:cNvPr>
          <p:cNvSpPr/>
          <p:nvPr/>
        </p:nvSpPr>
        <p:spPr bwMode="auto">
          <a:xfrm>
            <a:off x="10098935" y="3277320"/>
            <a:ext cx="45719" cy="45719"/>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2" name="Rectangle 161">
            <a:extLst>
              <a:ext uri="{FF2B5EF4-FFF2-40B4-BE49-F238E27FC236}">
                <a16:creationId xmlns:a16="http://schemas.microsoft.com/office/drawing/2014/main" id="{035AB595-18DE-426D-A693-466BBEF18773}"/>
              </a:ext>
            </a:extLst>
          </p:cNvPr>
          <p:cNvSpPr/>
          <p:nvPr/>
        </p:nvSpPr>
        <p:spPr bwMode="auto">
          <a:xfrm>
            <a:off x="9519763" y="2273055"/>
            <a:ext cx="45719" cy="45719"/>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3" name="Rectangle 162">
            <a:extLst>
              <a:ext uri="{FF2B5EF4-FFF2-40B4-BE49-F238E27FC236}">
                <a16:creationId xmlns:a16="http://schemas.microsoft.com/office/drawing/2014/main" id="{92E65BB1-CBAF-4F26-8FE8-4408AFD31B3F}"/>
              </a:ext>
            </a:extLst>
          </p:cNvPr>
          <p:cNvSpPr/>
          <p:nvPr/>
        </p:nvSpPr>
        <p:spPr bwMode="auto">
          <a:xfrm>
            <a:off x="9595964" y="2773415"/>
            <a:ext cx="45719" cy="45719"/>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4" name="Rectangle 163">
            <a:extLst>
              <a:ext uri="{FF2B5EF4-FFF2-40B4-BE49-F238E27FC236}">
                <a16:creationId xmlns:a16="http://schemas.microsoft.com/office/drawing/2014/main" id="{EBF519E6-33AF-47DA-8D96-1B01E1476047}"/>
              </a:ext>
            </a:extLst>
          </p:cNvPr>
          <p:cNvSpPr/>
          <p:nvPr/>
        </p:nvSpPr>
        <p:spPr bwMode="auto">
          <a:xfrm>
            <a:off x="11131418" y="2777820"/>
            <a:ext cx="45719" cy="45719"/>
          </a:xfrm>
          <a:prstGeom prst="rect">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5" name="Rectangle 164">
            <a:extLst>
              <a:ext uri="{FF2B5EF4-FFF2-40B4-BE49-F238E27FC236}">
                <a16:creationId xmlns:a16="http://schemas.microsoft.com/office/drawing/2014/main" id="{28A43EE8-FD79-4C29-9ABF-529BAAE09FFB}"/>
              </a:ext>
            </a:extLst>
          </p:cNvPr>
          <p:cNvSpPr/>
          <p:nvPr/>
        </p:nvSpPr>
        <p:spPr bwMode="auto">
          <a:xfrm>
            <a:off x="11369161" y="3275880"/>
            <a:ext cx="45719" cy="45719"/>
          </a:xfrm>
          <a:prstGeom prst="rect">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6" name="Rectangle 165">
            <a:extLst>
              <a:ext uri="{FF2B5EF4-FFF2-40B4-BE49-F238E27FC236}">
                <a16:creationId xmlns:a16="http://schemas.microsoft.com/office/drawing/2014/main" id="{FDFACA3D-039C-4511-B64A-CCA1C7498443}"/>
              </a:ext>
            </a:extLst>
          </p:cNvPr>
          <p:cNvSpPr/>
          <p:nvPr/>
        </p:nvSpPr>
        <p:spPr bwMode="auto">
          <a:xfrm>
            <a:off x="8239978" y="2621796"/>
            <a:ext cx="887649" cy="1312340"/>
          </a:xfrm>
          <a:prstGeom prst="rect">
            <a:avLst/>
          </a:prstGeom>
          <a:noFill/>
          <a:ln w="28575">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7" name="Rectangle 166">
            <a:extLst>
              <a:ext uri="{FF2B5EF4-FFF2-40B4-BE49-F238E27FC236}">
                <a16:creationId xmlns:a16="http://schemas.microsoft.com/office/drawing/2014/main" id="{ED06B11D-EB95-43CF-8CCF-7A709421E234}"/>
              </a:ext>
            </a:extLst>
          </p:cNvPr>
          <p:cNvSpPr/>
          <p:nvPr/>
        </p:nvSpPr>
        <p:spPr bwMode="auto">
          <a:xfrm>
            <a:off x="10851126" y="2624326"/>
            <a:ext cx="746975" cy="833267"/>
          </a:xfrm>
          <a:prstGeom prst="rect">
            <a:avLst/>
          </a:prstGeom>
          <a:noFill/>
          <a:ln w="28575">
            <a:solidFill>
              <a:schemeClr val="accent4"/>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8" name="Rectangle 167">
            <a:extLst>
              <a:ext uri="{FF2B5EF4-FFF2-40B4-BE49-F238E27FC236}">
                <a16:creationId xmlns:a16="http://schemas.microsoft.com/office/drawing/2014/main" id="{9047BD99-A8FE-4652-93F3-2212D69D18EE}"/>
              </a:ext>
            </a:extLst>
          </p:cNvPr>
          <p:cNvSpPr/>
          <p:nvPr/>
        </p:nvSpPr>
        <p:spPr bwMode="auto">
          <a:xfrm>
            <a:off x="9851465" y="3213509"/>
            <a:ext cx="557359" cy="164703"/>
          </a:xfrm>
          <a:prstGeom prst="rect">
            <a:avLst/>
          </a:prstGeom>
          <a:noFill/>
          <a:ln w="28575">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9" name="Rectangle 168">
            <a:extLst>
              <a:ext uri="{FF2B5EF4-FFF2-40B4-BE49-F238E27FC236}">
                <a16:creationId xmlns:a16="http://schemas.microsoft.com/office/drawing/2014/main" id="{801ED541-29B1-44A8-A42F-5E7650A7C4E2}"/>
              </a:ext>
            </a:extLst>
          </p:cNvPr>
          <p:cNvSpPr/>
          <p:nvPr/>
        </p:nvSpPr>
        <p:spPr bwMode="auto">
          <a:xfrm>
            <a:off x="9378618" y="2156475"/>
            <a:ext cx="324399" cy="257017"/>
          </a:xfrm>
          <a:prstGeom prst="rect">
            <a:avLst/>
          </a:prstGeom>
          <a:noFill/>
          <a:ln w="28575">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 name="TextBox 9">
            <a:extLst>
              <a:ext uri="{FF2B5EF4-FFF2-40B4-BE49-F238E27FC236}">
                <a16:creationId xmlns:a16="http://schemas.microsoft.com/office/drawing/2014/main" id="{6D649A07-7944-75F9-D636-65798635A255}"/>
              </a:ext>
            </a:extLst>
          </p:cNvPr>
          <p:cNvSpPr txBox="1"/>
          <p:nvPr/>
        </p:nvSpPr>
        <p:spPr bwMode="auto">
          <a:xfrm>
            <a:off x="7924498" y="4735639"/>
            <a:ext cx="39880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Linear Mixed Model Estimates, Unadjusted 95% CI</a:t>
            </a:r>
          </a:p>
        </p:txBody>
      </p:sp>
      <p:sp>
        <p:nvSpPr>
          <p:cNvPr id="11" name="Content Placeholder 10">
            <a:extLst>
              <a:ext uri="{FF2B5EF4-FFF2-40B4-BE49-F238E27FC236}">
                <a16:creationId xmlns:a16="http://schemas.microsoft.com/office/drawing/2014/main" id="{84A6ADAC-C4C0-041A-46D3-B44C933772A2}"/>
              </a:ext>
            </a:extLst>
          </p:cNvPr>
          <p:cNvSpPr>
            <a:spLocks noGrp="1"/>
          </p:cNvSpPr>
          <p:nvPr>
            <p:ph sz="half" idx="1"/>
          </p:nvPr>
        </p:nvSpPr>
        <p:spPr>
          <a:xfrm>
            <a:off x="601820" y="1510730"/>
            <a:ext cx="5147881" cy="4678738"/>
          </a:xfrm>
        </p:spPr>
        <p:txBody>
          <a:bodyPr/>
          <a:lstStyle/>
          <a:p>
            <a:pPr>
              <a:spcAft>
                <a:spcPts val="0"/>
              </a:spcAft>
            </a:pPr>
            <a:r>
              <a:rPr lang="en-US" sz="2000" dirty="0"/>
              <a:t>Secondary analysis of survey to 351 HCPs from 193 clinics in 18 southern US states and Washington, DC</a:t>
            </a:r>
          </a:p>
          <a:p>
            <a:pPr>
              <a:spcAft>
                <a:spcPts val="0"/>
              </a:spcAft>
            </a:pPr>
            <a:r>
              <a:rPr lang="en-US" sz="2000" dirty="0"/>
              <a:t>Positively associated with </a:t>
            </a:r>
            <a:r>
              <a:rPr lang="en-US" sz="2000" dirty="0" err="1"/>
              <a:t>PrEP</a:t>
            </a:r>
            <a:r>
              <a:rPr lang="en-US" sz="2000" dirty="0"/>
              <a:t> </a:t>
            </a:r>
            <a:br>
              <a:rPr lang="en-US" sz="2000" dirty="0"/>
            </a:br>
            <a:r>
              <a:rPr lang="en-US" sz="2000" dirty="0"/>
              <a:t>self-efficacy:</a:t>
            </a:r>
          </a:p>
          <a:p>
            <a:pPr lvl="1">
              <a:spcAft>
                <a:spcPts val="0"/>
              </a:spcAft>
            </a:pPr>
            <a:r>
              <a:rPr lang="en-US" sz="1800" dirty="0"/>
              <a:t>Attitudes toward </a:t>
            </a:r>
            <a:r>
              <a:rPr lang="en-US" sz="1800" dirty="0" err="1"/>
              <a:t>PrEP</a:t>
            </a:r>
            <a:endParaRPr lang="en-US" sz="1800" dirty="0"/>
          </a:p>
          <a:p>
            <a:pPr lvl="1">
              <a:spcAft>
                <a:spcPts val="0"/>
              </a:spcAft>
            </a:pPr>
            <a:r>
              <a:rPr lang="en-US" sz="1800" dirty="0"/>
              <a:t>Self-efficacy in family planning</a:t>
            </a:r>
          </a:p>
          <a:p>
            <a:pPr>
              <a:spcAft>
                <a:spcPts val="0"/>
              </a:spcAft>
            </a:pPr>
            <a:r>
              <a:rPr lang="en-US" sz="2000" dirty="0"/>
              <a:t>Ways to customize provider training to increase self-efficacy:</a:t>
            </a:r>
          </a:p>
          <a:p>
            <a:pPr lvl="1">
              <a:spcAft>
                <a:spcPts val="0"/>
              </a:spcAft>
            </a:pPr>
            <a:r>
              <a:rPr lang="en-US" sz="1800" b="1" dirty="0">
                <a:solidFill>
                  <a:srgbClr val="E1471D"/>
                </a:solidFill>
              </a:rPr>
              <a:t>Anchor in family planning training</a:t>
            </a:r>
          </a:p>
          <a:p>
            <a:pPr lvl="1">
              <a:spcAft>
                <a:spcPts val="0"/>
              </a:spcAft>
            </a:pPr>
            <a:r>
              <a:rPr lang="en-US" sz="1800" b="1" dirty="0">
                <a:solidFill>
                  <a:srgbClr val="E1471D"/>
                </a:solidFill>
              </a:rPr>
              <a:t>Train on insurance navigation</a:t>
            </a:r>
          </a:p>
          <a:p>
            <a:pPr lvl="1">
              <a:spcAft>
                <a:spcPts val="0"/>
              </a:spcAft>
            </a:pPr>
            <a:r>
              <a:rPr lang="en-US" sz="1800" b="1" dirty="0">
                <a:solidFill>
                  <a:srgbClr val="E1471D"/>
                </a:solidFill>
              </a:rPr>
              <a:t>Address attitudes/concerns</a:t>
            </a:r>
            <a:endParaRPr lang="en-US" dirty="0"/>
          </a:p>
        </p:txBody>
      </p:sp>
    </p:spTree>
    <p:extLst>
      <p:ext uri="{BB962C8B-B14F-4D97-AF65-F5344CB8AC3E}">
        <p14:creationId xmlns:p14="http://schemas.microsoft.com/office/powerpoint/2010/main" val="1424784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0E4E8D0-CEDF-6DC2-7F02-6C3A9D3A7875}"/>
              </a:ext>
            </a:extLst>
          </p:cNvPr>
          <p:cNvSpPr>
            <a:spLocks noGrp="1"/>
          </p:cNvSpPr>
          <p:nvPr>
            <p:ph sz="half" idx="2"/>
          </p:nvPr>
        </p:nvSpPr>
        <p:spPr/>
        <p:txBody>
          <a:bodyPr/>
          <a:lstStyle/>
          <a:p>
            <a:r>
              <a:rPr lang="en-US" sz="2200" dirty="0"/>
              <a:t>Family history</a:t>
            </a:r>
          </a:p>
          <a:p>
            <a:pPr lvl="1"/>
            <a:r>
              <a:rPr lang="en-US" sz="2000" dirty="0"/>
              <a:t>Family psychiatric history</a:t>
            </a:r>
            <a:endParaRPr lang="en-US" sz="2200" b="1" dirty="0">
              <a:solidFill>
                <a:schemeClr val="accent3"/>
              </a:solidFill>
            </a:endParaRPr>
          </a:p>
          <a:p>
            <a:r>
              <a:rPr lang="en-US" sz="2200" b="1" dirty="0">
                <a:solidFill>
                  <a:schemeClr val="accent3"/>
                </a:solidFill>
              </a:rPr>
              <a:t>Social history, focused on indicators of mental health condition</a:t>
            </a:r>
          </a:p>
          <a:p>
            <a:pPr lvl="1"/>
            <a:r>
              <a:rPr lang="en-US" sz="2000" b="1" dirty="0">
                <a:solidFill>
                  <a:schemeClr val="accent1"/>
                </a:solidFill>
              </a:rPr>
              <a:t>Life course, periods of disruption or dislocation</a:t>
            </a:r>
          </a:p>
          <a:p>
            <a:pPr lvl="1"/>
            <a:r>
              <a:rPr lang="en-US" sz="2000" b="1" dirty="0">
                <a:solidFill>
                  <a:schemeClr val="accent4"/>
                </a:solidFill>
              </a:rPr>
              <a:t>Education and occupation </a:t>
            </a:r>
          </a:p>
          <a:p>
            <a:pPr lvl="1"/>
            <a:r>
              <a:rPr lang="en-US" sz="2000" b="1" dirty="0">
                <a:solidFill>
                  <a:schemeClr val="accent6"/>
                </a:solidFill>
              </a:rPr>
              <a:t>Partner choices, support system</a:t>
            </a:r>
          </a:p>
          <a:p>
            <a:r>
              <a:rPr lang="en-US" sz="2200" dirty="0"/>
              <a:t>Review of systems, physical examination</a:t>
            </a:r>
          </a:p>
          <a:p>
            <a:r>
              <a:rPr lang="en-US" sz="2200" dirty="0"/>
              <a:t>Mental status examination</a:t>
            </a:r>
          </a:p>
        </p:txBody>
      </p:sp>
      <p:sp>
        <p:nvSpPr>
          <p:cNvPr id="2" name="Title 1">
            <a:extLst>
              <a:ext uri="{FF2B5EF4-FFF2-40B4-BE49-F238E27FC236}">
                <a16:creationId xmlns:a16="http://schemas.microsoft.com/office/drawing/2014/main" id="{0EF6185B-3A9E-578A-07BD-50A32DC6C15A}"/>
              </a:ext>
            </a:extLst>
          </p:cNvPr>
          <p:cNvSpPr>
            <a:spLocks noGrp="1"/>
          </p:cNvSpPr>
          <p:nvPr>
            <p:ph type="title"/>
          </p:nvPr>
        </p:nvSpPr>
        <p:spPr/>
        <p:txBody>
          <a:bodyPr/>
          <a:lstStyle/>
          <a:p>
            <a:r>
              <a:rPr lang="en-US" dirty="0"/>
              <a:t>Domains of Psychiatric Evaluation</a:t>
            </a:r>
          </a:p>
        </p:txBody>
      </p:sp>
      <p:sp>
        <p:nvSpPr>
          <p:cNvPr id="4" name="Content Placeholder 3">
            <a:extLst>
              <a:ext uri="{FF2B5EF4-FFF2-40B4-BE49-F238E27FC236}">
                <a16:creationId xmlns:a16="http://schemas.microsoft.com/office/drawing/2014/main" id="{581C9758-E0BD-D2E6-3F5F-A6F9BF9EC83D}"/>
              </a:ext>
            </a:extLst>
          </p:cNvPr>
          <p:cNvSpPr>
            <a:spLocks noGrp="1"/>
          </p:cNvSpPr>
          <p:nvPr>
            <p:ph sz="half" idx="1"/>
          </p:nvPr>
        </p:nvSpPr>
        <p:spPr/>
        <p:txBody>
          <a:bodyPr/>
          <a:lstStyle/>
          <a:p>
            <a:r>
              <a:rPr lang="en-US" sz="2200" dirty="0"/>
              <a:t>Reason for evaluation </a:t>
            </a:r>
          </a:p>
          <a:p>
            <a:r>
              <a:rPr lang="en-US" sz="2200" dirty="0"/>
              <a:t>History of present illness </a:t>
            </a:r>
          </a:p>
          <a:p>
            <a:pPr lvl="1"/>
            <a:r>
              <a:rPr lang="en-US" sz="2000" dirty="0"/>
              <a:t>Depressive, manic, and/or psychotic symptoms (SIGECAPS, DIG FAST)</a:t>
            </a:r>
          </a:p>
          <a:p>
            <a:r>
              <a:rPr lang="en-US" sz="2200" dirty="0"/>
              <a:t>Past medical history </a:t>
            </a:r>
          </a:p>
          <a:p>
            <a:pPr lvl="1"/>
            <a:r>
              <a:rPr lang="en-US" sz="2000" dirty="0"/>
              <a:t>Past psychiatric history </a:t>
            </a:r>
          </a:p>
          <a:p>
            <a:pPr lvl="1"/>
            <a:r>
              <a:rPr lang="en-US" sz="2000" dirty="0"/>
              <a:t>Psychosocial, developmental history</a:t>
            </a:r>
          </a:p>
          <a:p>
            <a:r>
              <a:rPr lang="en-US" sz="2200" dirty="0"/>
              <a:t>Medications and drug allergies</a:t>
            </a:r>
          </a:p>
          <a:p>
            <a:pPr lvl="1"/>
            <a:r>
              <a:rPr lang="en-US" sz="2000" dirty="0"/>
              <a:t>Past psychiatric medications </a:t>
            </a:r>
          </a:p>
          <a:p>
            <a:endParaRPr lang="en-US" sz="2200" dirty="0"/>
          </a:p>
        </p:txBody>
      </p:sp>
    </p:spTree>
    <p:extLst>
      <p:ext uri="{BB962C8B-B14F-4D97-AF65-F5344CB8AC3E}">
        <p14:creationId xmlns:p14="http://schemas.microsoft.com/office/powerpoint/2010/main" val="169742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FB92D-F8CB-191A-06FF-3DFDF0C269E9}"/>
              </a:ext>
            </a:extLst>
          </p:cNvPr>
          <p:cNvSpPr>
            <a:spLocks noGrp="1"/>
          </p:cNvSpPr>
          <p:nvPr>
            <p:ph type="title"/>
          </p:nvPr>
        </p:nvSpPr>
        <p:spPr/>
        <p:txBody>
          <a:bodyPr/>
          <a:lstStyle/>
          <a:p>
            <a:r>
              <a:rPr lang="en-US" dirty="0"/>
              <a:t>Validated Depression Rating Scales</a:t>
            </a:r>
          </a:p>
        </p:txBody>
      </p:sp>
      <p:graphicFrame>
        <p:nvGraphicFramePr>
          <p:cNvPr id="5" name="Table 5">
            <a:extLst>
              <a:ext uri="{FF2B5EF4-FFF2-40B4-BE49-F238E27FC236}">
                <a16:creationId xmlns:a16="http://schemas.microsoft.com/office/drawing/2014/main" id="{1BE71F9D-04C7-C992-34B4-A6D541CBD9B0}"/>
              </a:ext>
            </a:extLst>
          </p:cNvPr>
          <p:cNvGraphicFramePr>
            <a:graphicFrameLocks noGrp="1"/>
          </p:cNvGraphicFramePr>
          <p:nvPr>
            <p:extLst>
              <p:ext uri="{D42A27DB-BD31-4B8C-83A1-F6EECF244321}">
                <p14:modId xmlns:p14="http://schemas.microsoft.com/office/powerpoint/2010/main" val="121989571"/>
              </p:ext>
            </p:extLst>
          </p:nvPr>
        </p:nvGraphicFramePr>
        <p:xfrm>
          <a:off x="717550" y="1596983"/>
          <a:ext cx="10788650" cy="4206240"/>
        </p:xfrm>
        <a:graphic>
          <a:graphicData uri="http://schemas.openxmlformats.org/drawingml/2006/table">
            <a:tbl>
              <a:tblPr firstRow="1" bandRow="1">
                <a:effectLst/>
              </a:tblPr>
              <a:tblGrid>
                <a:gridCol w="3295650">
                  <a:extLst>
                    <a:ext uri="{9D8B030D-6E8A-4147-A177-3AD203B41FA5}">
                      <a16:colId xmlns:a16="http://schemas.microsoft.com/office/drawing/2014/main" val="2461713108"/>
                    </a:ext>
                  </a:extLst>
                </a:gridCol>
                <a:gridCol w="5232400">
                  <a:extLst>
                    <a:ext uri="{9D8B030D-6E8A-4147-A177-3AD203B41FA5}">
                      <a16:colId xmlns:a16="http://schemas.microsoft.com/office/drawing/2014/main" val="601665979"/>
                    </a:ext>
                  </a:extLst>
                </a:gridCol>
                <a:gridCol w="2260600">
                  <a:extLst>
                    <a:ext uri="{9D8B030D-6E8A-4147-A177-3AD203B41FA5}">
                      <a16:colId xmlns:a16="http://schemas.microsoft.com/office/drawing/2014/main" val="417876901"/>
                    </a:ext>
                  </a:extLst>
                </a:gridCol>
              </a:tblGrid>
              <a:tr h="30808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1600" dirty="0">
                          <a:latin typeface="Calibri" panose="020F0502020204030204" pitchFamily="34" charset="0"/>
                          <a:cs typeface="Calibri" panose="020F0502020204030204" pitchFamily="34" charset="0"/>
                        </a:rPr>
                        <a:t>Scale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1600" dirty="0">
                          <a:latin typeface="Calibri" panose="020F0502020204030204" pitchFamily="34" charset="0"/>
                          <a:cs typeface="Calibri" panose="020F0502020204030204" pitchFamily="34" charset="0"/>
                        </a:rPr>
                        <a:t>Characteristics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1600" dirty="0">
                          <a:latin typeface="Calibri" panose="020F0502020204030204" pitchFamily="34" charset="0"/>
                          <a:cs typeface="Calibri" panose="020F0502020204030204" pitchFamily="34" charset="0"/>
                        </a:rPr>
                        <a:t>Testing Length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211439712"/>
                  </a:ext>
                </a:extLst>
              </a:tr>
              <a:tr h="81492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dirty="0">
                          <a:solidFill>
                            <a:schemeClr val="bg1"/>
                          </a:solidFill>
                          <a:latin typeface="Calibri" panose="020F0502020204030204" pitchFamily="34" charset="0"/>
                          <a:cs typeface="Calibri" panose="020F0502020204030204" pitchFamily="34" charset="0"/>
                        </a:rPr>
                        <a:t>Patient Health Questionnaire-9 </a:t>
                      </a:r>
                      <a:br>
                        <a:rPr lang="en-US" sz="1600" dirty="0">
                          <a:solidFill>
                            <a:schemeClr val="bg1"/>
                          </a:solidFill>
                          <a:latin typeface="Calibri" panose="020F0502020204030204" pitchFamily="34" charset="0"/>
                          <a:cs typeface="Calibri" panose="020F0502020204030204" pitchFamily="34" charset="0"/>
                        </a:rPr>
                      </a:br>
                      <a:r>
                        <a:rPr lang="en-US" sz="1600" dirty="0">
                          <a:solidFill>
                            <a:schemeClr val="bg1"/>
                          </a:solidFill>
                          <a:latin typeface="Calibri" panose="020F0502020204030204" pitchFamily="34" charset="0"/>
                          <a:cs typeface="Calibri" panose="020F0502020204030204" pitchFamily="34" charset="0"/>
                        </a:rPr>
                        <a:t>(PHQ-9)</a:t>
                      </a:r>
                      <a:r>
                        <a:rPr lang="en-US" sz="1600" baseline="30000" dirty="0">
                          <a:solidFill>
                            <a:schemeClr val="bg1"/>
                          </a:solidFill>
                          <a:latin typeface="Calibri" panose="020F0502020204030204" pitchFamily="34" charset="0"/>
                          <a:cs typeface="Calibri" panose="020F050202020403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Assesses </a:t>
                      </a:r>
                      <a:r>
                        <a:rPr lang="en-US" sz="1600" i="1" u="none" dirty="0">
                          <a:solidFill>
                            <a:schemeClr val="bg1"/>
                          </a:solidFill>
                          <a:latin typeface="Calibri" panose="020F0502020204030204" pitchFamily="34" charset="0"/>
                          <a:cs typeface="Calibri" panose="020F0502020204030204" pitchFamily="34" charset="0"/>
                        </a:rPr>
                        <a:t>DSM-5</a:t>
                      </a:r>
                      <a:r>
                        <a:rPr lang="en-US" sz="1600" dirty="0">
                          <a:solidFill>
                            <a:schemeClr val="bg1"/>
                          </a:solidFill>
                          <a:latin typeface="Calibri" panose="020F0502020204030204" pitchFamily="34" charset="0"/>
                          <a:cs typeface="Calibri" panose="020F0502020204030204" pitchFamily="34" charset="0"/>
                        </a:rPr>
                        <a:t> criteria and psychosocial impairment</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Available in many languages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Good test-retest reliability, internal consistency, sensitivity to change over time</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Widely used in primary care settings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9 items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&lt;2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extLst>
                  <a:ext uri="{0D108BD9-81ED-4DB2-BD59-A6C34878D82A}">
                    <a16:rowId xmlns:a16="http://schemas.microsoft.com/office/drawing/2014/main" val="1924159726"/>
                  </a:ext>
                </a:extLst>
              </a:tr>
              <a:tr h="51169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dirty="0">
                          <a:solidFill>
                            <a:schemeClr val="bg1"/>
                          </a:solidFill>
                          <a:latin typeface="Calibri" panose="020F0502020204030204" pitchFamily="34" charset="0"/>
                          <a:cs typeface="Calibri" panose="020F0502020204030204" pitchFamily="34" charset="0"/>
                        </a:rPr>
                        <a:t>Center for Epidemiologic Studies Depression Scale (CES-D)</a:t>
                      </a:r>
                      <a:r>
                        <a:rPr lang="en-US" sz="1600" baseline="30000" dirty="0">
                          <a:solidFill>
                            <a:schemeClr val="bg1"/>
                          </a:solidFill>
                          <a:latin typeface="Calibri" panose="020F0502020204030204" pitchFamily="34" charset="0"/>
                          <a:cs typeface="Calibri" panose="020F050202020403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b="0" dirty="0">
                          <a:solidFill>
                            <a:schemeClr val="bg1"/>
                          </a:solidFill>
                          <a:latin typeface="Calibri" panose="020F0502020204030204" pitchFamily="34" charset="0"/>
                          <a:cs typeface="Calibri" panose="020F0502020204030204" pitchFamily="34" charset="0"/>
                        </a:rPr>
                        <a:t>Self-reporting</a:t>
                      </a:r>
                    </a:p>
                    <a:p>
                      <a:pPr marL="285750" indent="-285750">
                        <a:buFont typeface="Wingdings" panose="05000000000000000000" pitchFamily="2" charset="2"/>
                        <a:buChar char="§"/>
                      </a:pPr>
                      <a:r>
                        <a:rPr lang="en-US" sz="1600" b="0" dirty="0">
                          <a:solidFill>
                            <a:schemeClr val="bg1"/>
                          </a:solidFill>
                          <a:latin typeface="Calibri" panose="020F0502020204030204" pitchFamily="34" charset="0"/>
                          <a:cs typeface="Calibri" panose="020F0502020204030204" pitchFamily="34" charset="0"/>
                        </a:rPr>
                        <a:t>Wide age and cultural range </a:t>
                      </a:r>
                    </a:p>
                    <a:p>
                      <a:pPr marL="285750" indent="-285750">
                        <a:buFont typeface="Wingdings" panose="05000000000000000000" pitchFamily="2" charset="2"/>
                        <a:buChar char="§"/>
                      </a:pPr>
                      <a:r>
                        <a:rPr lang="en-US" sz="1600" b="0" dirty="0">
                          <a:solidFill>
                            <a:schemeClr val="bg1"/>
                          </a:solidFill>
                          <a:latin typeface="Calibri" panose="020F0502020204030204" pitchFamily="34" charset="0"/>
                          <a:cs typeface="Calibri" panose="020F0502020204030204" pitchFamily="34" charset="0"/>
                        </a:rPr>
                        <a:t>Measures last week’s events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20 items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5-10 min</a:t>
                      </a:r>
                    </a:p>
                    <a:p>
                      <a:pPr marL="285750" indent="-285750">
                        <a:buFont typeface="Wingdings" panose="05000000000000000000" pitchFamily="2" charset="2"/>
                        <a:buChar char="§"/>
                      </a:pPr>
                      <a:endParaRPr lang="en-US" sz="1600" dirty="0">
                        <a:solidFill>
                          <a:schemeClr val="bg1"/>
                        </a:solidFill>
                        <a:highlight>
                          <a:srgbClr val="FFFF00"/>
                        </a:highlight>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200421361"/>
                  </a:ext>
                </a:extLst>
              </a:tr>
              <a:tr h="51169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dirty="0">
                          <a:solidFill>
                            <a:schemeClr val="bg1"/>
                          </a:solidFill>
                          <a:latin typeface="Calibri" panose="020F0502020204030204" pitchFamily="34" charset="0"/>
                          <a:cs typeface="Calibri" panose="020F0502020204030204" pitchFamily="34" charset="0"/>
                        </a:rPr>
                        <a:t>Hamilton Depression Rating Scale (HAM-D)</a:t>
                      </a:r>
                      <a:r>
                        <a:rPr lang="en-US" sz="1600" baseline="30000" dirty="0">
                          <a:solidFill>
                            <a:schemeClr val="bg1"/>
                          </a:solidFill>
                          <a:latin typeface="Calibri" panose="020F0502020204030204" pitchFamily="34" charset="0"/>
                          <a:cs typeface="Calibri" panose="020F050202020403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Widely used and </a:t>
                      </a:r>
                      <a:r>
                        <a:rPr lang="en-US" sz="1600" b="0" dirty="0">
                          <a:solidFill>
                            <a:schemeClr val="bg1"/>
                          </a:solidFill>
                          <a:latin typeface="Calibri" panose="020F0502020204030204" pitchFamily="34" charset="0"/>
                          <a:cs typeface="Calibri" panose="020F0502020204030204" pitchFamily="34" charset="0"/>
                        </a:rPr>
                        <a:t>validated to test response to treatment</a:t>
                      </a:r>
                    </a:p>
                    <a:p>
                      <a:pPr marL="285750" indent="-285750">
                        <a:buFont typeface="Wingdings" panose="05000000000000000000" pitchFamily="2" charset="2"/>
                        <a:buChar char="§"/>
                      </a:pPr>
                      <a:r>
                        <a:rPr lang="en-US" sz="1600" b="0" dirty="0">
                          <a:solidFill>
                            <a:schemeClr val="bg1"/>
                          </a:solidFill>
                          <a:latin typeface="Calibri" panose="020F0502020204030204" pitchFamily="34" charset="0"/>
                          <a:cs typeface="Calibri" panose="020F0502020204030204" pitchFamily="34" charset="0"/>
                        </a:rPr>
                        <a:t>Requires specialized training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21 items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20-30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extLst>
                  <a:ext uri="{0D108BD9-81ED-4DB2-BD59-A6C34878D82A}">
                    <a16:rowId xmlns:a16="http://schemas.microsoft.com/office/drawing/2014/main" val="4073956341"/>
                  </a:ext>
                </a:extLst>
              </a:tr>
              <a:tr h="36008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dirty="0">
                          <a:solidFill>
                            <a:schemeClr val="bg1"/>
                          </a:solidFill>
                          <a:latin typeface="Calibri" panose="020F0502020204030204" pitchFamily="34" charset="0"/>
                          <a:cs typeface="Calibri" panose="020F0502020204030204" pitchFamily="34" charset="0"/>
                        </a:rPr>
                        <a:t>Beck Depression Inventory (BDI-II)</a:t>
                      </a:r>
                      <a:r>
                        <a:rPr lang="en-US" sz="1600" baseline="30000" dirty="0">
                          <a:solidFill>
                            <a:schemeClr val="bg1"/>
                          </a:solidFill>
                          <a:latin typeface="Calibri" panose="020F0502020204030204" pitchFamily="34" charset="0"/>
                          <a:cs typeface="Calibri" panose="020F050202020403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Proprietary tool, pay per use</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Self-administered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21 items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5-10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385207329"/>
                  </a:ext>
                </a:extLst>
              </a:tr>
              <a:tr h="36008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dirty="0">
                          <a:solidFill>
                            <a:schemeClr val="bg1"/>
                          </a:solidFill>
                          <a:latin typeface="Calibri" panose="020F0502020204030204" pitchFamily="34" charset="0"/>
                          <a:cs typeface="Calibri" panose="020F0502020204030204" pitchFamily="34" charset="0"/>
                        </a:rPr>
                        <a:t>Montgomery-Åsberg Depression Rating Scale (MADRS)</a:t>
                      </a:r>
                      <a:r>
                        <a:rPr lang="en-US" sz="1600" baseline="30000" dirty="0">
                          <a:solidFill>
                            <a:schemeClr val="bg1"/>
                          </a:solidFill>
                          <a:latin typeface="Calibri" panose="020F0502020204030204" pitchFamily="34" charset="0"/>
                          <a:cs typeface="Calibri" panose="020F050202020403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Heavily used in research</a:t>
                      </a:r>
                    </a:p>
                    <a:p>
                      <a:pPr marL="285750" indent="-285750">
                        <a:buFont typeface="Wingdings" panose="05000000000000000000" pitchFamily="2" charset="2"/>
                        <a:buChar char="§"/>
                      </a:pPr>
                      <a:r>
                        <a:rPr lang="en-US" sz="1600" dirty="0">
                          <a:solidFill>
                            <a:schemeClr val="bg1"/>
                          </a:solidFill>
                          <a:latin typeface="Calibri" panose="020F0502020204030204" pitchFamily="34" charset="0"/>
                          <a:cs typeface="Calibri" panose="020F0502020204030204" pitchFamily="34" charset="0"/>
                        </a:rPr>
                        <a:t>Requires specialized training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dirty="0">
                          <a:solidFill>
                            <a:schemeClr val="bg1"/>
                          </a:solidFill>
                          <a:latin typeface="Calibri" panose="020F0502020204030204" pitchFamily="34" charset="0"/>
                          <a:cs typeface="Calibri" panose="020F0502020204030204" pitchFamily="34" charset="0"/>
                        </a:rPr>
                        <a:t>10 items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dirty="0">
                          <a:solidFill>
                            <a:schemeClr val="bg1"/>
                          </a:solidFill>
                          <a:latin typeface="Calibri" panose="020F0502020204030204" pitchFamily="34" charset="0"/>
                          <a:cs typeface="Calibri" panose="020F0502020204030204" pitchFamily="34" charset="0"/>
                        </a:rPr>
                        <a:t>20-30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7E6E6">
                        <a:lumMod val="90000"/>
                      </a:srgbClr>
                    </a:solidFill>
                  </a:tcPr>
                </a:tc>
                <a:extLst>
                  <a:ext uri="{0D108BD9-81ED-4DB2-BD59-A6C34878D82A}">
                    <a16:rowId xmlns:a16="http://schemas.microsoft.com/office/drawing/2014/main" val="1510846745"/>
                  </a:ext>
                </a:extLst>
              </a:tr>
            </a:tbl>
          </a:graphicData>
        </a:graphic>
      </p:graphicFrame>
      <p:sp>
        <p:nvSpPr>
          <p:cNvPr id="6" name="TextBox 5">
            <a:extLst>
              <a:ext uri="{FF2B5EF4-FFF2-40B4-BE49-F238E27FC236}">
                <a16:creationId xmlns:a16="http://schemas.microsoft.com/office/drawing/2014/main" id="{9FCB4FAD-BA62-8DCA-B1E1-F94EF6BE0912}"/>
              </a:ext>
            </a:extLst>
          </p:cNvPr>
          <p:cNvSpPr txBox="1"/>
          <p:nvPr/>
        </p:nvSpPr>
        <p:spPr>
          <a:xfrm>
            <a:off x="394462" y="5998942"/>
            <a:ext cx="8626292" cy="646331"/>
          </a:xfrm>
          <a:prstGeom prst="rect">
            <a:avLst/>
          </a:prstGeom>
          <a:noFill/>
        </p:spPr>
        <p:txBody>
          <a:bodyPr wrap="square"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1. Kroenke. J Gen Intern Med. 2001;16:606. 2. Radloff. Appl Psychol Meas. 1977;1:85. </a:t>
            </a:r>
            <a:b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b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3. Hamilton. J Neurol Neurolog Psychiatry. 1960;23:56. 4. Beck. Arch Gen Psychiatry. 1961;4:561.</a:t>
            </a:r>
            <a:b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b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5. Montgomery. Br J Psychiatry. 1979;134:382. </a:t>
            </a:r>
          </a:p>
        </p:txBody>
      </p:sp>
    </p:spTree>
    <p:extLst>
      <p:ext uri="{BB962C8B-B14F-4D97-AF65-F5344CB8AC3E}">
        <p14:creationId xmlns:p14="http://schemas.microsoft.com/office/powerpoint/2010/main" val="3088379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6E6CB-1E05-B212-913C-6021EBC4A368}"/>
              </a:ext>
            </a:extLst>
          </p:cNvPr>
          <p:cNvSpPr>
            <a:spLocks noGrp="1"/>
          </p:cNvSpPr>
          <p:nvPr>
            <p:ph type="title"/>
          </p:nvPr>
        </p:nvSpPr>
        <p:spPr/>
        <p:txBody>
          <a:bodyPr/>
          <a:lstStyle/>
          <a:p>
            <a:r>
              <a:rPr lang="en-US" dirty="0"/>
              <a:t>Substance Use Screening Tool</a:t>
            </a:r>
          </a:p>
        </p:txBody>
      </p:sp>
      <p:sp>
        <p:nvSpPr>
          <p:cNvPr id="4" name="Content Placeholder 3">
            <a:extLst>
              <a:ext uri="{FF2B5EF4-FFF2-40B4-BE49-F238E27FC236}">
                <a16:creationId xmlns:a16="http://schemas.microsoft.com/office/drawing/2014/main" id="{EC292735-AEE3-A374-FC34-35D7600AB6A2}"/>
              </a:ext>
            </a:extLst>
          </p:cNvPr>
          <p:cNvSpPr>
            <a:spLocks noGrp="1"/>
          </p:cNvSpPr>
          <p:nvPr>
            <p:ph idx="1"/>
          </p:nvPr>
        </p:nvSpPr>
        <p:spPr>
          <a:xfrm>
            <a:off x="604675" y="1481550"/>
            <a:ext cx="10877529" cy="4822293"/>
          </a:xfrm>
        </p:spPr>
        <p:txBody>
          <a:bodyPr/>
          <a:lstStyle/>
          <a:p>
            <a:pPr marL="0" indent="0">
              <a:buNone/>
            </a:pPr>
            <a:r>
              <a:rPr lang="en-US" dirty="0"/>
              <a:t>Screening, Brief Intervention, and Referral to Treatment (SBIRT)</a:t>
            </a:r>
          </a:p>
          <a:p>
            <a:pPr marL="0" indent="0">
              <a:buNone/>
            </a:pPr>
            <a:endParaRPr lang="en-US" dirty="0"/>
          </a:p>
        </p:txBody>
      </p:sp>
      <p:sp>
        <p:nvSpPr>
          <p:cNvPr id="7" name="TextBox 6">
            <a:extLst>
              <a:ext uri="{FF2B5EF4-FFF2-40B4-BE49-F238E27FC236}">
                <a16:creationId xmlns:a16="http://schemas.microsoft.com/office/drawing/2014/main" id="{EB681D33-297E-13CB-9B30-964B0E96FC50}"/>
              </a:ext>
            </a:extLst>
          </p:cNvPr>
          <p:cNvSpPr txBox="1"/>
          <p:nvPr/>
        </p:nvSpPr>
        <p:spPr>
          <a:xfrm>
            <a:off x="401638" y="6386140"/>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store.samhsa.gov/sites/default/files/sma16-4999.pdf. </a:t>
            </a:r>
          </a:p>
        </p:txBody>
      </p:sp>
      <p:sp>
        <p:nvSpPr>
          <p:cNvPr id="3" name="Right Brace 2">
            <a:extLst>
              <a:ext uri="{FF2B5EF4-FFF2-40B4-BE49-F238E27FC236}">
                <a16:creationId xmlns:a16="http://schemas.microsoft.com/office/drawing/2014/main" id="{70406DED-454D-3FA3-6756-D0BE5B69F007}"/>
              </a:ext>
            </a:extLst>
          </p:cNvPr>
          <p:cNvSpPr/>
          <p:nvPr/>
        </p:nvSpPr>
        <p:spPr bwMode="auto">
          <a:xfrm>
            <a:off x="9737639" y="4724123"/>
            <a:ext cx="269507" cy="1241659"/>
          </a:xfrm>
          <a:prstGeom prst="rightBrace">
            <a:avLst/>
          </a:prstGeom>
          <a:noFill/>
          <a:ln w="28575" cap="flat" cmpd="sng" algn="ctr">
            <a:solidFill>
              <a:schemeClr val="accent4"/>
            </a:solidFill>
            <a:prstDash val="solid"/>
            <a:round/>
            <a:headEnd type="none" w="med" len="med"/>
            <a:tailEnd type="none" w="med" len="med"/>
          </a:ln>
          <a:effectLst/>
        </p:spPr>
        <p:txBody>
          <a:bodyPr rtlCol="0" anchor="ctr"/>
          <a:lstStyle/>
          <a:p>
            <a:pPr algn="ctr"/>
            <a:endParaRPr lang="en-US" dirty="0"/>
          </a:p>
        </p:txBody>
      </p:sp>
      <p:sp>
        <p:nvSpPr>
          <p:cNvPr id="5" name="TextBox 4">
            <a:extLst>
              <a:ext uri="{FF2B5EF4-FFF2-40B4-BE49-F238E27FC236}">
                <a16:creationId xmlns:a16="http://schemas.microsoft.com/office/drawing/2014/main" id="{09D79D50-6599-36B7-B5D5-148E715BFB7A}"/>
              </a:ext>
            </a:extLst>
          </p:cNvPr>
          <p:cNvSpPr txBox="1"/>
          <p:nvPr/>
        </p:nvSpPr>
        <p:spPr bwMode="auto">
          <a:xfrm>
            <a:off x="10007146" y="4724123"/>
            <a:ext cx="156570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In the absence of a specialist, </a:t>
            </a:r>
            <a:r>
              <a:rPr lang="en-US" dirty="0">
                <a:solidFill>
                  <a:schemeClr val="accent4"/>
                </a:solidFill>
                <a:latin typeface="Calibri" panose="020F0502020204030204" pitchFamily="34" charset="0"/>
              </a:rPr>
              <a:t>generalists</a:t>
            </a:r>
            <a:r>
              <a:rPr lang="en-US" b="0" dirty="0">
                <a:solidFill>
                  <a:schemeClr val="bg1"/>
                </a:solidFill>
                <a:latin typeface="Calibri" panose="020F0502020204030204" pitchFamily="34" charset="0"/>
              </a:rPr>
              <a:t> can treat SUD</a:t>
            </a:r>
          </a:p>
        </p:txBody>
      </p:sp>
      <p:sp>
        <p:nvSpPr>
          <p:cNvPr id="8" name="Arrow: Chevron 7">
            <a:extLst>
              <a:ext uri="{FF2B5EF4-FFF2-40B4-BE49-F238E27FC236}">
                <a16:creationId xmlns:a16="http://schemas.microsoft.com/office/drawing/2014/main" id="{65005FA3-235A-46E0-E930-BE73E8AE45B1}"/>
              </a:ext>
            </a:extLst>
          </p:cNvPr>
          <p:cNvSpPr/>
          <p:nvPr/>
        </p:nvSpPr>
        <p:spPr bwMode="auto">
          <a:xfrm rot="5400000">
            <a:off x="1519044" y="2993952"/>
            <a:ext cx="1372462" cy="2350904"/>
          </a:xfrm>
          <a:prstGeom prst="chevron">
            <a:avLst>
              <a:gd name="adj" fmla="val 23494"/>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Arrow: Chevron 8">
            <a:extLst>
              <a:ext uri="{FF2B5EF4-FFF2-40B4-BE49-F238E27FC236}">
                <a16:creationId xmlns:a16="http://schemas.microsoft.com/office/drawing/2014/main" id="{E3B791FB-7289-821F-CE57-64CC7FE984C0}"/>
              </a:ext>
            </a:extLst>
          </p:cNvPr>
          <p:cNvSpPr/>
          <p:nvPr/>
        </p:nvSpPr>
        <p:spPr bwMode="auto">
          <a:xfrm rot="5400000">
            <a:off x="1519044" y="1685854"/>
            <a:ext cx="1372462" cy="2350904"/>
          </a:xfrm>
          <a:prstGeom prst="chevron">
            <a:avLst>
              <a:gd name="adj" fmla="val 23494"/>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Arrow: Chevron 9">
            <a:extLst>
              <a:ext uri="{FF2B5EF4-FFF2-40B4-BE49-F238E27FC236}">
                <a16:creationId xmlns:a16="http://schemas.microsoft.com/office/drawing/2014/main" id="{2846D2F1-F0AF-60CF-DC41-E0A7B2817D31}"/>
              </a:ext>
            </a:extLst>
          </p:cNvPr>
          <p:cNvSpPr/>
          <p:nvPr/>
        </p:nvSpPr>
        <p:spPr bwMode="auto">
          <a:xfrm rot="5400000">
            <a:off x="1519045" y="4294016"/>
            <a:ext cx="1372461" cy="2350904"/>
          </a:xfrm>
          <a:prstGeom prst="chevron">
            <a:avLst>
              <a:gd name="adj" fmla="val 23494"/>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Rounded Corners 10">
            <a:extLst>
              <a:ext uri="{FF2B5EF4-FFF2-40B4-BE49-F238E27FC236}">
                <a16:creationId xmlns:a16="http://schemas.microsoft.com/office/drawing/2014/main" id="{BE102193-72B0-DA1D-66D4-4D3A6938F3C2}"/>
              </a:ext>
            </a:extLst>
          </p:cNvPr>
          <p:cNvSpPr/>
          <p:nvPr/>
        </p:nvSpPr>
        <p:spPr bwMode="auto">
          <a:xfrm>
            <a:off x="3380728" y="2171701"/>
            <a:ext cx="6152934" cy="1041400"/>
          </a:xfrm>
          <a:prstGeom prst="roundRect">
            <a:avLst>
              <a:gd name="adj" fmla="val 0"/>
            </a:avLst>
          </a:prstGeom>
          <a:solidFill>
            <a:schemeClr val="accent2">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Rounded Corners 11">
            <a:extLst>
              <a:ext uri="{FF2B5EF4-FFF2-40B4-BE49-F238E27FC236}">
                <a16:creationId xmlns:a16="http://schemas.microsoft.com/office/drawing/2014/main" id="{1AD29F57-8211-0025-F331-D27E88C6418E}"/>
              </a:ext>
            </a:extLst>
          </p:cNvPr>
          <p:cNvSpPr/>
          <p:nvPr/>
        </p:nvSpPr>
        <p:spPr bwMode="auto">
          <a:xfrm>
            <a:off x="3380728" y="3483173"/>
            <a:ext cx="6152934" cy="1041400"/>
          </a:xfrm>
          <a:prstGeom prst="roundRect">
            <a:avLst>
              <a:gd name="adj" fmla="val 0"/>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Rounded Corners 12">
            <a:extLst>
              <a:ext uri="{FF2B5EF4-FFF2-40B4-BE49-F238E27FC236}">
                <a16:creationId xmlns:a16="http://schemas.microsoft.com/office/drawing/2014/main" id="{47EE1C95-6482-DB91-D2F9-5A7F48844591}"/>
              </a:ext>
            </a:extLst>
          </p:cNvPr>
          <p:cNvSpPr/>
          <p:nvPr/>
        </p:nvSpPr>
        <p:spPr bwMode="auto">
          <a:xfrm>
            <a:off x="3380728" y="4783237"/>
            <a:ext cx="6152934" cy="1041400"/>
          </a:xfrm>
          <a:prstGeom prst="roundRect">
            <a:avLst>
              <a:gd name="adj" fmla="val 0"/>
            </a:avLst>
          </a:prstGeom>
          <a:solidFill>
            <a:schemeClr val="accent4">
              <a:lumMod val="20000"/>
              <a:lumOff val="80000"/>
            </a:schemeClr>
          </a:solidFill>
          <a:ln w="28575">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TextBox 13">
            <a:extLst>
              <a:ext uri="{FF2B5EF4-FFF2-40B4-BE49-F238E27FC236}">
                <a16:creationId xmlns:a16="http://schemas.microsoft.com/office/drawing/2014/main" id="{432F4779-7DC3-E347-59DF-8D24BD9E3EAE}"/>
              </a:ext>
            </a:extLst>
          </p:cNvPr>
          <p:cNvSpPr txBox="1"/>
          <p:nvPr/>
        </p:nvSpPr>
        <p:spPr bwMode="auto">
          <a:xfrm>
            <a:off x="1390187" y="2589997"/>
            <a:ext cx="16345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800" b="1" dirty="0">
                <a:latin typeface="+mn-lt"/>
              </a:rPr>
              <a:t>S</a:t>
            </a:r>
            <a:r>
              <a:rPr lang="en-US" sz="2800" dirty="0">
                <a:latin typeface="+mn-lt"/>
              </a:rPr>
              <a:t>creening</a:t>
            </a:r>
          </a:p>
        </p:txBody>
      </p:sp>
      <p:sp>
        <p:nvSpPr>
          <p:cNvPr id="15" name="TextBox 14">
            <a:extLst>
              <a:ext uri="{FF2B5EF4-FFF2-40B4-BE49-F238E27FC236}">
                <a16:creationId xmlns:a16="http://schemas.microsoft.com/office/drawing/2014/main" id="{55D3F16F-7EC8-09B0-C913-4C84F640B892}"/>
              </a:ext>
            </a:extLst>
          </p:cNvPr>
          <p:cNvSpPr txBox="1"/>
          <p:nvPr/>
        </p:nvSpPr>
        <p:spPr bwMode="auto">
          <a:xfrm>
            <a:off x="1142775" y="3726433"/>
            <a:ext cx="21293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2800" b="1" dirty="0">
                <a:latin typeface="+mn-lt"/>
              </a:rPr>
              <a:t>Brief Intervention</a:t>
            </a:r>
          </a:p>
        </p:txBody>
      </p:sp>
      <p:sp>
        <p:nvSpPr>
          <p:cNvPr id="16" name="TextBox 15">
            <a:extLst>
              <a:ext uri="{FF2B5EF4-FFF2-40B4-BE49-F238E27FC236}">
                <a16:creationId xmlns:a16="http://schemas.microsoft.com/office/drawing/2014/main" id="{26356E6F-3F4C-BD58-B3A9-90F6A3C6EB02}"/>
              </a:ext>
            </a:extLst>
          </p:cNvPr>
          <p:cNvSpPr txBox="1"/>
          <p:nvPr/>
        </p:nvSpPr>
        <p:spPr bwMode="auto">
          <a:xfrm>
            <a:off x="1142775" y="5039942"/>
            <a:ext cx="21293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2800" b="1" dirty="0">
                <a:latin typeface="+mn-lt"/>
              </a:rPr>
              <a:t>Referral to Treatment</a:t>
            </a:r>
          </a:p>
        </p:txBody>
      </p:sp>
      <p:sp>
        <p:nvSpPr>
          <p:cNvPr id="17" name="TextBox 16">
            <a:extLst>
              <a:ext uri="{FF2B5EF4-FFF2-40B4-BE49-F238E27FC236}">
                <a16:creationId xmlns:a16="http://schemas.microsoft.com/office/drawing/2014/main" id="{D7485C0B-5923-81E3-68C4-A3F9A19B10A9}"/>
              </a:ext>
            </a:extLst>
          </p:cNvPr>
          <p:cNvSpPr txBox="1"/>
          <p:nvPr/>
        </p:nvSpPr>
        <p:spPr bwMode="auto">
          <a:xfrm>
            <a:off x="3685528" y="2320785"/>
            <a:ext cx="584813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2000" dirty="0">
                <a:solidFill>
                  <a:schemeClr val="bg1"/>
                </a:solidFill>
                <a:latin typeface="+mn-lt"/>
              </a:rPr>
              <a:t>Assess patient for risky substance use behaviors through standardized screening tools</a:t>
            </a:r>
          </a:p>
        </p:txBody>
      </p:sp>
      <p:sp>
        <p:nvSpPr>
          <p:cNvPr id="18" name="TextBox 17">
            <a:extLst>
              <a:ext uri="{FF2B5EF4-FFF2-40B4-BE49-F238E27FC236}">
                <a16:creationId xmlns:a16="http://schemas.microsoft.com/office/drawing/2014/main" id="{106026AF-5D49-59D8-ACD2-8458275A5444}"/>
              </a:ext>
            </a:extLst>
          </p:cNvPr>
          <p:cNvSpPr txBox="1"/>
          <p:nvPr/>
        </p:nvSpPr>
        <p:spPr bwMode="auto">
          <a:xfrm>
            <a:off x="3685528" y="3496210"/>
            <a:ext cx="57531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2000" dirty="0">
                <a:solidFill>
                  <a:schemeClr val="bg1"/>
                </a:solidFill>
                <a:latin typeface="+mn-lt"/>
              </a:rPr>
              <a:t>Short, nonjudgmental conversation with a patient exhibiting risky substance use behaviors, including feedback and advice</a:t>
            </a:r>
          </a:p>
        </p:txBody>
      </p:sp>
      <p:sp>
        <p:nvSpPr>
          <p:cNvPr id="19" name="TextBox 18">
            <a:extLst>
              <a:ext uri="{FF2B5EF4-FFF2-40B4-BE49-F238E27FC236}">
                <a16:creationId xmlns:a16="http://schemas.microsoft.com/office/drawing/2014/main" id="{1A4CB075-0A7E-E08D-0205-8E955E05CCF0}"/>
              </a:ext>
            </a:extLst>
          </p:cNvPr>
          <p:cNvSpPr txBox="1"/>
          <p:nvPr/>
        </p:nvSpPr>
        <p:spPr bwMode="auto">
          <a:xfrm>
            <a:off x="3685528" y="4796105"/>
            <a:ext cx="584813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2000" dirty="0">
                <a:solidFill>
                  <a:schemeClr val="bg1"/>
                </a:solidFill>
                <a:latin typeface="+mn-lt"/>
              </a:rPr>
              <a:t>For patients whose screening results indicate the need for specialty services, provide a referral for additional treatment</a:t>
            </a:r>
          </a:p>
        </p:txBody>
      </p:sp>
    </p:spTree>
    <p:extLst>
      <p:ext uri="{BB962C8B-B14F-4D97-AF65-F5344CB8AC3E}">
        <p14:creationId xmlns:p14="http://schemas.microsoft.com/office/powerpoint/2010/main" val="3280801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1EFE7-3DFE-4C53-64C4-6C68763C283E}"/>
              </a:ext>
            </a:extLst>
          </p:cNvPr>
          <p:cNvSpPr>
            <a:spLocks noGrp="1"/>
          </p:cNvSpPr>
          <p:nvPr>
            <p:ph type="title"/>
          </p:nvPr>
        </p:nvSpPr>
        <p:spPr/>
        <p:txBody>
          <a:bodyPr/>
          <a:lstStyle/>
          <a:p>
            <a:r>
              <a:rPr lang="en-US" dirty="0"/>
              <a:t>Effectiveness of SBIRT for Mental Health and </a:t>
            </a:r>
            <a:br>
              <a:rPr lang="en-US" dirty="0"/>
            </a:br>
            <a:r>
              <a:rPr lang="en-US" dirty="0"/>
              <a:t>Behavioral Health Conditions</a:t>
            </a:r>
          </a:p>
        </p:txBody>
      </p:sp>
      <p:graphicFrame>
        <p:nvGraphicFramePr>
          <p:cNvPr id="4" name="Table 4">
            <a:extLst>
              <a:ext uri="{FF2B5EF4-FFF2-40B4-BE49-F238E27FC236}">
                <a16:creationId xmlns:a16="http://schemas.microsoft.com/office/drawing/2014/main" id="{CD0DC27C-18C0-1D24-363A-18F5CF6F14AC}"/>
              </a:ext>
            </a:extLst>
          </p:cNvPr>
          <p:cNvGraphicFramePr>
            <a:graphicFrameLocks noGrp="1"/>
          </p:cNvGraphicFramePr>
          <p:nvPr>
            <p:ph idx="1"/>
            <p:extLst>
              <p:ext uri="{D42A27DB-BD31-4B8C-83A1-F6EECF244321}">
                <p14:modId xmlns:p14="http://schemas.microsoft.com/office/powerpoint/2010/main" val="1988121441"/>
              </p:ext>
            </p:extLst>
          </p:nvPr>
        </p:nvGraphicFramePr>
        <p:xfrm>
          <a:off x="729066" y="1600200"/>
          <a:ext cx="10766743" cy="2225040"/>
        </p:xfrm>
        <a:graphic>
          <a:graphicData uri="http://schemas.openxmlformats.org/drawingml/2006/table">
            <a:tbl>
              <a:tblPr firstRow="1" bandRow="1">
                <a:tableStyleId>{073A0DAA-6AF3-43AB-8588-CEC1D06C72B9}</a:tableStyleId>
              </a:tblPr>
              <a:tblGrid>
                <a:gridCol w="3202465">
                  <a:extLst>
                    <a:ext uri="{9D8B030D-6E8A-4147-A177-3AD203B41FA5}">
                      <a16:colId xmlns:a16="http://schemas.microsoft.com/office/drawing/2014/main" val="3390639889"/>
                    </a:ext>
                  </a:extLst>
                </a:gridCol>
                <a:gridCol w="2125463">
                  <a:extLst>
                    <a:ext uri="{9D8B030D-6E8A-4147-A177-3AD203B41FA5}">
                      <a16:colId xmlns:a16="http://schemas.microsoft.com/office/drawing/2014/main" val="4208200410"/>
                    </a:ext>
                  </a:extLst>
                </a:gridCol>
                <a:gridCol w="2595415">
                  <a:extLst>
                    <a:ext uri="{9D8B030D-6E8A-4147-A177-3AD203B41FA5}">
                      <a16:colId xmlns:a16="http://schemas.microsoft.com/office/drawing/2014/main" val="3792500004"/>
                    </a:ext>
                  </a:extLst>
                </a:gridCol>
                <a:gridCol w="2843400">
                  <a:extLst>
                    <a:ext uri="{9D8B030D-6E8A-4147-A177-3AD203B41FA5}">
                      <a16:colId xmlns:a16="http://schemas.microsoft.com/office/drawing/2014/main" val="568898807"/>
                    </a:ext>
                  </a:extLst>
                </a:gridCol>
              </a:tblGrid>
              <a:tr h="370840">
                <a:tc>
                  <a:txBody>
                    <a:bodyPr/>
                    <a:lstStyle/>
                    <a:p>
                      <a:r>
                        <a:rPr lang="en-US" sz="1800" dirty="0"/>
                        <a:t>Condition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Screening</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Brief Intervention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Referral to Treatment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101199948"/>
                  </a:ext>
                </a:extLst>
              </a:tr>
              <a:tr h="370840">
                <a:tc>
                  <a:txBody>
                    <a:bodyPr/>
                    <a:lstStyle/>
                    <a:p>
                      <a:r>
                        <a:rPr lang="en-US" sz="1800" dirty="0">
                          <a:solidFill>
                            <a:schemeClr val="bg1"/>
                          </a:solidFill>
                        </a:rPr>
                        <a:t>Alcohol misuse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33260412"/>
                  </a:ext>
                </a:extLst>
              </a:tr>
              <a:tr h="370840">
                <a:tc>
                  <a:txBody>
                    <a:bodyPr/>
                    <a:lstStyle/>
                    <a:p>
                      <a:r>
                        <a:rPr lang="en-US" sz="1800" dirty="0">
                          <a:solidFill>
                            <a:schemeClr val="bg1"/>
                          </a:solidFill>
                        </a:rPr>
                        <a:t>Tobacco use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8485846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rPr>
                        <a:t>Illicit drug use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73388261"/>
                  </a:ext>
                </a:extLst>
              </a:tr>
              <a:tr h="370840">
                <a:tc>
                  <a:txBody>
                    <a:bodyPr/>
                    <a:lstStyle/>
                    <a:p>
                      <a:r>
                        <a:rPr lang="en-US" sz="1800" dirty="0">
                          <a:solidFill>
                            <a:schemeClr val="bg1"/>
                          </a:solidFill>
                        </a:rPr>
                        <a:t>Anxiety disorders or trauma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50987232"/>
                  </a:ext>
                </a:extLst>
              </a:tr>
              <a:tr h="370840">
                <a:tc>
                  <a:txBody>
                    <a:bodyPr/>
                    <a:lstStyle/>
                    <a:p>
                      <a:r>
                        <a:rPr lang="en-US" sz="1800" dirty="0">
                          <a:solidFill>
                            <a:schemeClr val="bg1"/>
                          </a:solidFill>
                        </a:rPr>
                        <a:t>Depression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1" dirty="0">
                          <a:solidFill>
                            <a:schemeClr val="bg1"/>
                          </a:solidFill>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56809976"/>
                  </a:ext>
                </a:extLst>
              </a:tr>
            </a:tbl>
          </a:graphicData>
        </a:graphic>
      </p:graphicFrame>
      <p:sp>
        <p:nvSpPr>
          <p:cNvPr id="5" name="TextBox 4">
            <a:extLst>
              <a:ext uri="{FF2B5EF4-FFF2-40B4-BE49-F238E27FC236}">
                <a16:creationId xmlns:a16="http://schemas.microsoft.com/office/drawing/2014/main" id="{F463EE08-FC1F-96B9-EDA7-1E8141F71905}"/>
              </a:ext>
            </a:extLst>
          </p:cNvPr>
          <p:cNvSpPr txBox="1"/>
          <p:nvPr/>
        </p:nvSpPr>
        <p:spPr>
          <a:xfrm>
            <a:off x="416151" y="6386286"/>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Adapted from samhsa.gov/sites/default/files/sbirtwhitepaper_0.pdf. </a:t>
            </a:r>
          </a:p>
        </p:txBody>
      </p:sp>
      <p:sp>
        <p:nvSpPr>
          <p:cNvPr id="32" name="TextBox 31">
            <a:extLst>
              <a:ext uri="{FF2B5EF4-FFF2-40B4-BE49-F238E27FC236}">
                <a16:creationId xmlns:a16="http://schemas.microsoft.com/office/drawing/2014/main" id="{584FA301-6E84-34DA-4A33-102DBD1FD0FB}"/>
              </a:ext>
            </a:extLst>
          </p:cNvPr>
          <p:cNvSpPr txBox="1"/>
          <p:nvPr/>
        </p:nvSpPr>
        <p:spPr bwMode="auto">
          <a:xfrm>
            <a:off x="604837" y="4413745"/>
            <a:ext cx="10474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200" b="0" dirty="0">
                <a:solidFill>
                  <a:schemeClr val="bg1"/>
                </a:solidFill>
                <a:latin typeface="Calibri" panose="020F0502020204030204" pitchFamily="34" charset="0"/>
                <a:cs typeface="Calibri" panose="020F0502020204030204" pitchFamily="34" charset="0"/>
              </a:rPr>
              <a:t>Brief intervention—</a:t>
            </a:r>
            <a:r>
              <a:rPr lang="en-US" sz="2200" b="0" i="1" dirty="0">
                <a:solidFill>
                  <a:schemeClr val="bg1"/>
                </a:solidFill>
                <a:latin typeface="Calibri" panose="020F0502020204030204" pitchFamily="34" charset="0"/>
                <a:cs typeface="Calibri" panose="020F0502020204030204" pitchFamily="34" charset="0"/>
              </a:rPr>
              <a:t>as defined by the SAMHSA SBIRT program</a:t>
            </a:r>
            <a:r>
              <a:rPr lang="en-US" sz="2200" b="0" dirty="0">
                <a:solidFill>
                  <a:schemeClr val="bg1"/>
                </a:solidFill>
                <a:latin typeface="Calibri" panose="020F0502020204030204" pitchFamily="34" charset="0"/>
                <a:cs typeface="Calibri" panose="020F0502020204030204" pitchFamily="34" charset="0"/>
              </a:rPr>
              <a:t>—involves 1-5 sessions lasting 5 min to 1 hr</a:t>
            </a:r>
          </a:p>
        </p:txBody>
      </p:sp>
      <p:grpSp>
        <p:nvGrpSpPr>
          <p:cNvPr id="11" name="Group 10">
            <a:extLst>
              <a:ext uri="{FF2B5EF4-FFF2-40B4-BE49-F238E27FC236}">
                <a16:creationId xmlns:a16="http://schemas.microsoft.com/office/drawing/2014/main" id="{44218170-0179-456F-ED3F-01433E188834}"/>
              </a:ext>
            </a:extLst>
          </p:cNvPr>
          <p:cNvGrpSpPr/>
          <p:nvPr/>
        </p:nvGrpSpPr>
        <p:grpSpPr>
          <a:xfrm>
            <a:off x="4888346" y="2042632"/>
            <a:ext cx="255154" cy="1726005"/>
            <a:chOff x="5491596" y="2042632"/>
            <a:chExt cx="255154" cy="1726005"/>
          </a:xfrm>
        </p:grpSpPr>
        <p:pic>
          <p:nvPicPr>
            <p:cNvPr id="6" name="Graphic 5" descr="Checkmark with solid fill">
              <a:extLst>
                <a:ext uri="{FF2B5EF4-FFF2-40B4-BE49-F238E27FC236}">
                  <a16:creationId xmlns:a16="http://schemas.microsoft.com/office/drawing/2014/main" id="{A4B96F80-B889-B93D-2802-18AA86D322F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042632"/>
              <a:ext cx="255154" cy="255154"/>
            </a:xfrm>
            <a:prstGeom prst="rect">
              <a:avLst/>
            </a:prstGeom>
          </p:spPr>
        </p:pic>
        <p:pic>
          <p:nvPicPr>
            <p:cNvPr id="7" name="Graphic 6" descr="Checkmark with solid fill">
              <a:extLst>
                <a:ext uri="{FF2B5EF4-FFF2-40B4-BE49-F238E27FC236}">
                  <a16:creationId xmlns:a16="http://schemas.microsoft.com/office/drawing/2014/main" id="{4814953D-5C25-7790-0FCB-D836A3D1C21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400035"/>
              <a:ext cx="255154" cy="255154"/>
            </a:xfrm>
            <a:prstGeom prst="rect">
              <a:avLst/>
            </a:prstGeom>
          </p:spPr>
        </p:pic>
        <p:pic>
          <p:nvPicPr>
            <p:cNvPr id="8" name="Graphic 7" descr="Checkmark with solid fill">
              <a:extLst>
                <a:ext uri="{FF2B5EF4-FFF2-40B4-BE49-F238E27FC236}">
                  <a16:creationId xmlns:a16="http://schemas.microsoft.com/office/drawing/2014/main" id="{F3BB7D86-296D-7554-7CAD-8A394988B3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768184"/>
              <a:ext cx="255154" cy="255154"/>
            </a:xfrm>
            <a:prstGeom prst="rect">
              <a:avLst/>
            </a:prstGeom>
          </p:spPr>
        </p:pic>
        <p:pic>
          <p:nvPicPr>
            <p:cNvPr id="9" name="Graphic 8" descr="Checkmark with solid fill">
              <a:extLst>
                <a:ext uri="{FF2B5EF4-FFF2-40B4-BE49-F238E27FC236}">
                  <a16:creationId xmlns:a16="http://schemas.microsoft.com/office/drawing/2014/main" id="{B7D0E028-9BC3-8978-C919-5DE5136AE10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3136333"/>
              <a:ext cx="255154" cy="255154"/>
            </a:xfrm>
            <a:prstGeom prst="rect">
              <a:avLst/>
            </a:prstGeom>
          </p:spPr>
        </p:pic>
        <p:pic>
          <p:nvPicPr>
            <p:cNvPr id="10" name="Graphic 9" descr="Checkmark with solid fill">
              <a:extLst>
                <a:ext uri="{FF2B5EF4-FFF2-40B4-BE49-F238E27FC236}">
                  <a16:creationId xmlns:a16="http://schemas.microsoft.com/office/drawing/2014/main" id="{56B73730-B624-79BB-98DE-3232C9BCA8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3513483"/>
              <a:ext cx="255154" cy="255154"/>
            </a:xfrm>
            <a:prstGeom prst="rect">
              <a:avLst/>
            </a:prstGeom>
          </p:spPr>
        </p:pic>
      </p:grpSp>
      <p:grpSp>
        <p:nvGrpSpPr>
          <p:cNvPr id="12" name="Group 11">
            <a:extLst>
              <a:ext uri="{FF2B5EF4-FFF2-40B4-BE49-F238E27FC236}">
                <a16:creationId xmlns:a16="http://schemas.microsoft.com/office/drawing/2014/main" id="{8964F635-A42B-E2CD-38E2-1A639504A680}"/>
              </a:ext>
            </a:extLst>
          </p:cNvPr>
          <p:cNvGrpSpPr/>
          <p:nvPr/>
        </p:nvGrpSpPr>
        <p:grpSpPr>
          <a:xfrm>
            <a:off x="7239399" y="2042632"/>
            <a:ext cx="255154" cy="612557"/>
            <a:chOff x="5491596" y="2042632"/>
            <a:chExt cx="255154" cy="612557"/>
          </a:xfrm>
        </p:grpSpPr>
        <p:pic>
          <p:nvPicPr>
            <p:cNvPr id="13" name="Graphic 12" descr="Checkmark with solid fill">
              <a:extLst>
                <a:ext uri="{FF2B5EF4-FFF2-40B4-BE49-F238E27FC236}">
                  <a16:creationId xmlns:a16="http://schemas.microsoft.com/office/drawing/2014/main" id="{4CAB3E41-51DF-98AB-7381-55EAD2B63D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042632"/>
              <a:ext cx="255154" cy="255154"/>
            </a:xfrm>
            <a:prstGeom prst="rect">
              <a:avLst/>
            </a:prstGeom>
          </p:spPr>
        </p:pic>
        <p:pic>
          <p:nvPicPr>
            <p:cNvPr id="14" name="Graphic 13" descr="Checkmark with solid fill">
              <a:extLst>
                <a:ext uri="{FF2B5EF4-FFF2-40B4-BE49-F238E27FC236}">
                  <a16:creationId xmlns:a16="http://schemas.microsoft.com/office/drawing/2014/main" id="{DF0BEB45-BB65-C7A4-8BC0-6530B4A91E8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400035"/>
              <a:ext cx="255154" cy="255154"/>
            </a:xfrm>
            <a:prstGeom prst="rect">
              <a:avLst/>
            </a:prstGeom>
          </p:spPr>
        </p:pic>
      </p:grpSp>
      <p:grpSp>
        <p:nvGrpSpPr>
          <p:cNvPr id="21" name="Group 20">
            <a:extLst>
              <a:ext uri="{FF2B5EF4-FFF2-40B4-BE49-F238E27FC236}">
                <a16:creationId xmlns:a16="http://schemas.microsoft.com/office/drawing/2014/main" id="{013DC68D-DD2F-07B3-59DC-2E470E907236}"/>
              </a:ext>
            </a:extLst>
          </p:cNvPr>
          <p:cNvGrpSpPr/>
          <p:nvPr/>
        </p:nvGrpSpPr>
        <p:grpSpPr>
          <a:xfrm>
            <a:off x="7239399" y="3164414"/>
            <a:ext cx="196850" cy="182597"/>
            <a:chOff x="7875587" y="4027487"/>
            <a:chExt cx="196850" cy="196850"/>
          </a:xfrm>
        </p:grpSpPr>
        <p:cxnSp>
          <p:nvCxnSpPr>
            <p:cNvPr id="19" name="Straight Connector 18">
              <a:extLst>
                <a:ext uri="{FF2B5EF4-FFF2-40B4-BE49-F238E27FC236}">
                  <a16:creationId xmlns:a16="http://schemas.microsoft.com/office/drawing/2014/main" id="{30C47627-C559-C86C-00BA-6FA7E1F6B05A}"/>
                </a:ext>
              </a:extLst>
            </p:cNvPr>
            <p:cNvCxnSpPr>
              <a:cxnSpLocks/>
            </p:cNvCxnSpPr>
            <p:nvPr/>
          </p:nvCxnSpPr>
          <p:spPr bwMode="auto">
            <a:xfrm>
              <a:off x="7974012" y="4027487"/>
              <a:ext cx="0" cy="19685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6BF9D90-CFCC-6017-8150-2B831485C6B1}"/>
                </a:ext>
              </a:extLst>
            </p:cNvPr>
            <p:cNvCxnSpPr>
              <a:cxnSpLocks/>
            </p:cNvCxnSpPr>
            <p:nvPr/>
          </p:nvCxnSpPr>
          <p:spPr bwMode="auto">
            <a:xfrm rot="16200000">
              <a:off x="7974012" y="4027488"/>
              <a:ext cx="0" cy="19685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CAF7D38F-7E23-771F-2151-C7BC52F9D821}"/>
              </a:ext>
            </a:extLst>
          </p:cNvPr>
          <p:cNvGrpSpPr/>
          <p:nvPr/>
        </p:nvGrpSpPr>
        <p:grpSpPr>
          <a:xfrm>
            <a:off x="7239399" y="2792216"/>
            <a:ext cx="196850" cy="182597"/>
            <a:chOff x="7875587" y="4027487"/>
            <a:chExt cx="196850" cy="196850"/>
          </a:xfrm>
        </p:grpSpPr>
        <p:cxnSp>
          <p:nvCxnSpPr>
            <p:cNvPr id="23" name="Straight Connector 22">
              <a:extLst>
                <a:ext uri="{FF2B5EF4-FFF2-40B4-BE49-F238E27FC236}">
                  <a16:creationId xmlns:a16="http://schemas.microsoft.com/office/drawing/2014/main" id="{A430E235-2849-54D8-BD88-96E99FF9670B}"/>
                </a:ext>
              </a:extLst>
            </p:cNvPr>
            <p:cNvCxnSpPr>
              <a:cxnSpLocks/>
            </p:cNvCxnSpPr>
            <p:nvPr/>
          </p:nvCxnSpPr>
          <p:spPr bwMode="auto">
            <a:xfrm>
              <a:off x="7974012" y="4027487"/>
              <a:ext cx="0" cy="19685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45D3D2A-18FB-ACBF-5B06-844D48BDF0AA}"/>
                </a:ext>
              </a:extLst>
            </p:cNvPr>
            <p:cNvCxnSpPr>
              <a:cxnSpLocks/>
            </p:cNvCxnSpPr>
            <p:nvPr/>
          </p:nvCxnSpPr>
          <p:spPr bwMode="auto">
            <a:xfrm rot="16200000">
              <a:off x="7974012" y="4027488"/>
              <a:ext cx="0" cy="196850"/>
            </a:xfrm>
            <a:prstGeom prst="line">
              <a:avLst/>
            </a:prstGeom>
            <a:noFill/>
            <a:ln w="28575" cap="flat" cmpd="sng" algn="ctr">
              <a:solidFill>
                <a:schemeClr val="bg1"/>
              </a:solidFill>
              <a:prstDash val="solid"/>
              <a:round/>
              <a:headEnd type="none" w="med" len="med"/>
              <a:tailEnd type="none" w="med" len="med"/>
            </a:ln>
            <a:effectLst/>
          </p:spPr>
        </p:cxnSp>
      </p:grpSp>
      <p:grpSp>
        <p:nvGrpSpPr>
          <p:cNvPr id="25" name="Group 24">
            <a:extLst>
              <a:ext uri="{FF2B5EF4-FFF2-40B4-BE49-F238E27FC236}">
                <a16:creationId xmlns:a16="http://schemas.microsoft.com/office/drawing/2014/main" id="{8A593224-F43C-E48A-80B3-9ADFA78ED3FE}"/>
              </a:ext>
            </a:extLst>
          </p:cNvPr>
          <p:cNvGrpSpPr/>
          <p:nvPr/>
        </p:nvGrpSpPr>
        <p:grpSpPr>
          <a:xfrm>
            <a:off x="9874096" y="2042632"/>
            <a:ext cx="255154" cy="1726005"/>
            <a:chOff x="5491596" y="2042632"/>
            <a:chExt cx="255154" cy="1726005"/>
          </a:xfrm>
        </p:grpSpPr>
        <p:pic>
          <p:nvPicPr>
            <p:cNvPr id="26" name="Graphic 25" descr="Checkmark with solid fill">
              <a:extLst>
                <a:ext uri="{FF2B5EF4-FFF2-40B4-BE49-F238E27FC236}">
                  <a16:creationId xmlns:a16="http://schemas.microsoft.com/office/drawing/2014/main" id="{3AF858FD-348C-8434-0F3D-7892EDC36F0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042632"/>
              <a:ext cx="255154" cy="255154"/>
            </a:xfrm>
            <a:prstGeom prst="rect">
              <a:avLst/>
            </a:prstGeom>
          </p:spPr>
        </p:pic>
        <p:pic>
          <p:nvPicPr>
            <p:cNvPr id="27" name="Graphic 26" descr="Checkmark with solid fill">
              <a:extLst>
                <a:ext uri="{FF2B5EF4-FFF2-40B4-BE49-F238E27FC236}">
                  <a16:creationId xmlns:a16="http://schemas.microsoft.com/office/drawing/2014/main" id="{B46657D8-0D65-75B7-5C5D-17983F8207B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400035"/>
              <a:ext cx="255154" cy="255154"/>
            </a:xfrm>
            <a:prstGeom prst="rect">
              <a:avLst/>
            </a:prstGeom>
          </p:spPr>
        </p:pic>
        <p:pic>
          <p:nvPicPr>
            <p:cNvPr id="28" name="Graphic 27" descr="Checkmark with solid fill">
              <a:extLst>
                <a:ext uri="{FF2B5EF4-FFF2-40B4-BE49-F238E27FC236}">
                  <a16:creationId xmlns:a16="http://schemas.microsoft.com/office/drawing/2014/main" id="{9FAB4CA3-2571-16DA-C660-FCAA6E5599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2768184"/>
              <a:ext cx="255154" cy="255154"/>
            </a:xfrm>
            <a:prstGeom prst="rect">
              <a:avLst/>
            </a:prstGeom>
          </p:spPr>
        </p:pic>
        <p:pic>
          <p:nvPicPr>
            <p:cNvPr id="33" name="Graphic 32" descr="Checkmark with solid fill">
              <a:extLst>
                <a:ext uri="{FF2B5EF4-FFF2-40B4-BE49-F238E27FC236}">
                  <a16:creationId xmlns:a16="http://schemas.microsoft.com/office/drawing/2014/main" id="{FDF6B03F-1EB5-30D1-2BE4-0A72BE2088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3136333"/>
              <a:ext cx="255154" cy="255154"/>
            </a:xfrm>
            <a:prstGeom prst="rect">
              <a:avLst/>
            </a:prstGeom>
          </p:spPr>
        </p:pic>
        <p:pic>
          <p:nvPicPr>
            <p:cNvPr id="34" name="Graphic 33" descr="Checkmark with solid fill">
              <a:extLst>
                <a:ext uri="{FF2B5EF4-FFF2-40B4-BE49-F238E27FC236}">
                  <a16:creationId xmlns:a16="http://schemas.microsoft.com/office/drawing/2014/main" id="{F2E7E6F7-E1B1-D7CC-6EFB-F9504E547F8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91596" y="3513483"/>
              <a:ext cx="255154" cy="255154"/>
            </a:xfrm>
            <a:prstGeom prst="rect">
              <a:avLst/>
            </a:prstGeom>
          </p:spPr>
        </p:pic>
      </p:grpSp>
      <p:grpSp>
        <p:nvGrpSpPr>
          <p:cNvPr id="17" name="Group 16">
            <a:extLst>
              <a:ext uri="{FF2B5EF4-FFF2-40B4-BE49-F238E27FC236}">
                <a16:creationId xmlns:a16="http://schemas.microsoft.com/office/drawing/2014/main" id="{E04356A9-217D-0ADC-85EB-21121A473188}"/>
              </a:ext>
            </a:extLst>
          </p:cNvPr>
          <p:cNvGrpSpPr/>
          <p:nvPr/>
        </p:nvGrpSpPr>
        <p:grpSpPr>
          <a:xfrm>
            <a:off x="729066" y="3918661"/>
            <a:ext cx="9545809" cy="307777"/>
            <a:chOff x="729066" y="3918661"/>
            <a:chExt cx="9545809" cy="307777"/>
          </a:xfrm>
        </p:grpSpPr>
        <p:grpSp>
          <p:nvGrpSpPr>
            <p:cNvPr id="39" name="Group 38">
              <a:extLst>
                <a:ext uri="{FF2B5EF4-FFF2-40B4-BE49-F238E27FC236}">
                  <a16:creationId xmlns:a16="http://schemas.microsoft.com/office/drawing/2014/main" id="{9E826049-0D37-B987-4AF1-D4262EF46090}"/>
                </a:ext>
              </a:extLst>
            </p:cNvPr>
            <p:cNvGrpSpPr/>
            <p:nvPr/>
          </p:nvGrpSpPr>
          <p:grpSpPr>
            <a:xfrm>
              <a:off x="729066" y="3918661"/>
              <a:ext cx="9545809" cy="307777"/>
              <a:chOff x="681886" y="4087376"/>
              <a:chExt cx="9545809" cy="307777"/>
            </a:xfrm>
          </p:grpSpPr>
          <p:sp>
            <p:nvSpPr>
              <p:cNvPr id="29" name="TextBox 28">
                <a:extLst>
                  <a:ext uri="{FF2B5EF4-FFF2-40B4-BE49-F238E27FC236}">
                    <a16:creationId xmlns:a16="http://schemas.microsoft.com/office/drawing/2014/main" id="{BC5A30DC-9C79-78B2-F410-5087947A73AA}"/>
                  </a:ext>
                </a:extLst>
              </p:cNvPr>
              <p:cNvSpPr txBox="1"/>
              <p:nvPr/>
            </p:nvSpPr>
            <p:spPr bwMode="auto">
              <a:xfrm>
                <a:off x="739457" y="4087376"/>
                <a:ext cx="948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400" b="0" dirty="0">
                    <a:solidFill>
                      <a:schemeClr val="bg1"/>
                    </a:solidFill>
                    <a:latin typeface="Calibri" panose="020F0502020204030204" pitchFamily="34" charset="0"/>
                  </a:rPr>
                  <a:t>  Evidence for effectiveness or utility,       component demonstrated promising results, </a:t>
                </a:r>
                <a:r>
                  <a:rPr lang="en-US" sz="1400" dirty="0">
                    <a:solidFill>
                      <a:schemeClr val="bg1"/>
                    </a:solidFill>
                  </a:rPr>
                  <a:t>—</a:t>
                </a:r>
                <a:r>
                  <a:rPr lang="en-US" sz="1400" b="0" dirty="0">
                    <a:solidFill>
                      <a:schemeClr val="bg1"/>
                    </a:solidFill>
                    <a:latin typeface="Calibri" panose="020F0502020204030204" pitchFamily="34" charset="0"/>
                  </a:rPr>
                  <a:t> not demonstrated and/or not utilized.</a:t>
                </a:r>
                <a:endParaRPr lang="en-US" sz="1400" dirty="0">
                  <a:solidFill>
                    <a:schemeClr val="bg1"/>
                  </a:solidFill>
                </a:endParaRPr>
              </a:p>
            </p:txBody>
          </p:sp>
          <p:pic>
            <p:nvPicPr>
              <p:cNvPr id="35" name="Graphic 34" descr="Checkmark with solid fill">
                <a:extLst>
                  <a:ext uri="{FF2B5EF4-FFF2-40B4-BE49-F238E27FC236}">
                    <a16:creationId xmlns:a16="http://schemas.microsoft.com/office/drawing/2014/main" id="{C92B1C09-D896-8466-3D70-D9F22FAB25C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1886" y="4140446"/>
                <a:ext cx="201636" cy="201636"/>
              </a:xfrm>
              <a:prstGeom prst="rect">
                <a:avLst/>
              </a:prstGeom>
            </p:spPr>
          </p:pic>
        </p:grpSp>
        <p:grpSp>
          <p:nvGrpSpPr>
            <p:cNvPr id="3" name="Group 2">
              <a:extLst>
                <a:ext uri="{FF2B5EF4-FFF2-40B4-BE49-F238E27FC236}">
                  <a16:creationId xmlns:a16="http://schemas.microsoft.com/office/drawing/2014/main" id="{2DB0F42C-7751-707B-E2D3-C651536DDE23}"/>
                </a:ext>
              </a:extLst>
            </p:cNvPr>
            <p:cNvGrpSpPr/>
            <p:nvPr/>
          </p:nvGrpSpPr>
          <p:grpSpPr>
            <a:xfrm>
              <a:off x="3563296" y="3979141"/>
              <a:ext cx="196850" cy="182597"/>
              <a:chOff x="7875587" y="4027487"/>
              <a:chExt cx="196850" cy="196850"/>
            </a:xfrm>
          </p:grpSpPr>
          <p:cxnSp>
            <p:nvCxnSpPr>
              <p:cNvPr id="15" name="Straight Connector 14">
                <a:extLst>
                  <a:ext uri="{FF2B5EF4-FFF2-40B4-BE49-F238E27FC236}">
                    <a16:creationId xmlns:a16="http://schemas.microsoft.com/office/drawing/2014/main" id="{501BC06C-C773-9E39-AD9A-082EB8B64850}"/>
                  </a:ext>
                </a:extLst>
              </p:cNvPr>
              <p:cNvCxnSpPr>
                <a:cxnSpLocks/>
              </p:cNvCxnSpPr>
              <p:nvPr/>
            </p:nvCxnSpPr>
            <p:spPr bwMode="auto">
              <a:xfrm>
                <a:off x="7974012" y="4027487"/>
                <a:ext cx="0" cy="19685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BC352C3-31BF-94D0-CD82-4624EA84DFAD}"/>
                  </a:ext>
                </a:extLst>
              </p:cNvPr>
              <p:cNvCxnSpPr>
                <a:cxnSpLocks/>
              </p:cNvCxnSpPr>
              <p:nvPr/>
            </p:nvCxnSpPr>
            <p:spPr bwMode="auto">
              <a:xfrm rot="16200000">
                <a:off x="7974012" y="4027488"/>
                <a:ext cx="0" cy="196850"/>
              </a:xfrm>
              <a:prstGeom prst="line">
                <a:avLst/>
              </a:prstGeom>
              <a:noFill/>
              <a:ln w="28575" cap="flat" cmpd="sng" algn="ctr">
                <a:solidFill>
                  <a:schemeClr val="bg1"/>
                </a:solidFill>
                <a:prstDash val="solid"/>
                <a:round/>
                <a:headEnd type="none" w="med" len="med"/>
                <a:tailEnd type="none" w="med" len="med"/>
              </a:ln>
              <a:effectLst/>
            </p:spPr>
          </p:cxnSp>
        </p:grpSp>
      </p:grpSp>
    </p:spTree>
    <p:extLst>
      <p:ext uri="{BB962C8B-B14F-4D97-AF65-F5344CB8AC3E}">
        <p14:creationId xmlns:p14="http://schemas.microsoft.com/office/powerpoint/2010/main" val="1181220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A5C98-5F2F-0EC0-4DF1-A3AE382BB1EC}"/>
              </a:ext>
            </a:extLst>
          </p:cNvPr>
          <p:cNvSpPr>
            <a:spLocks noGrp="1"/>
          </p:cNvSpPr>
          <p:nvPr>
            <p:ph type="title"/>
          </p:nvPr>
        </p:nvSpPr>
        <p:spPr/>
        <p:txBody>
          <a:bodyPr/>
          <a:lstStyle/>
          <a:p>
            <a:r>
              <a:rPr lang="en-US" dirty="0"/>
              <a:t>Strategies for Screening Process Implementation</a:t>
            </a:r>
          </a:p>
        </p:txBody>
      </p:sp>
      <p:sp>
        <p:nvSpPr>
          <p:cNvPr id="3" name="Content Placeholder 2">
            <a:extLst>
              <a:ext uri="{FF2B5EF4-FFF2-40B4-BE49-F238E27FC236}">
                <a16:creationId xmlns:a16="http://schemas.microsoft.com/office/drawing/2014/main" id="{4036EE29-A24A-A96F-3E7B-270F7B161A9B}"/>
              </a:ext>
            </a:extLst>
          </p:cNvPr>
          <p:cNvSpPr>
            <a:spLocks noGrp="1"/>
          </p:cNvSpPr>
          <p:nvPr>
            <p:ph sz="half" idx="1"/>
          </p:nvPr>
        </p:nvSpPr>
        <p:spPr>
          <a:xfrm>
            <a:off x="601820" y="1510730"/>
            <a:ext cx="5309278" cy="4473381"/>
          </a:xfrm>
          <a:solidFill>
            <a:schemeClr val="accent3">
              <a:alpha val="20000"/>
            </a:schemeClr>
          </a:solidFill>
        </p:spPr>
        <p:txBody>
          <a:bodyPr/>
          <a:lstStyle/>
          <a:p>
            <a:pPr marL="0" indent="0" algn="ctr">
              <a:buNone/>
            </a:pPr>
            <a:r>
              <a:rPr lang="en-US" sz="2400" b="1" dirty="0">
                <a:solidFill>
                  <a:schemeClr val="accent3"/>
                </a:solidFill>
              </a:rPr>
              <a:t>Plan the Screening Rollout Carefully</a:t>
            </a:r>
          </a:p>
          <a:p>
            <a:r>
              <a:rPr lang="en-US" sz="2200" dirty="0"/>
              <a:t>Select validated screening tools and a workflow analysis</a:t>
            </a:r>
          </a:p>
          <a:p>
            <a:r>
              <a:rPr lang="en-US" sz="2200" dirty="0"/>
              <a:t>Implement screening instruments based on clinic workflow</a:t>
            </a:r>
          </a:p>
          <a:p>
            <a:r>
              <a:rPr lang="en-US" sz="2200" dirty="0"/>
              <a:t>Train all staff on the screening process, including how to conduct screening and respond to results </a:t>
            </a:r>
          </a:p>
          <a:p>
            <a:pPr lvl="1"/>
            <a:r>
              <a:rPr lang="en-US" sz="2000" dirty="0"/>
              <a:t>Train on billing codes when applicable</a:t>
            </a:r>
          </a:p>
          <a:p>
            <a:r>
              <a:rPr lang="en-US" sz="2200" dirty="0"/>
              <a:t>Communicate outcomes</a:t>
            </a:r>
          </a:p>
        </p:txBody>
      </p:sp>
      <p:sp>
        <p:nvSpPr>
          <p:cNvPr id="4" name="Content Placeholder 3">
            <a:extLst>
              <a:ext uri="{FF2B5EF4-FFF2-40B4-BE49-F238E27FC236}">
                <a16:creationId xmlns:a16="http://schemas.microsoft.com/office/drawing/2014/main" id="{1A25450D-8D96-4368-2B65-18EF49A02266}"/>
              </a:ext>
            </a:extLst>
          </p:cNvPr>
          <p:cNvSpPr>
            <a:spLocks noGrp="1"/>
          </p:cNvSpPr>
          <p:nvPr>
            <p:ph sz="half" idx="2"/>
          </p:nvPr>
        </p:nvSpPr>
        <p:spPr>
          <a:xfrm>
            <a:off x="6252634" y="1510730"/>
            <a:ext cx="5229570" cy="4473381"/>
          </a:xfrm>
          <a:solidFill>
            <a:schemeClr val="accent1">
              <a:alpha val="20000"/>
            </a:schemeClr>
          </a:solidFill>
        </p:spPr>
        <p:txBody>
          <a:bodyPr/>
          <a:lstStyle/>
          <a:p>
            <a:pPr marL="0" indent="0" algn="ctr">
              <a:buNone/>
            </a:pPr>
            <a:r>
              <a:rPr lang="en-US" sz="2400" b="1" dirty="0">
                <a:solidFill>
                  <a:schemeClr val="accent1"/>
                </a:solidFill>
              </a:rPr>
              <a:t>Screen All Patients</a:t>
            </a:r>
          </a:p>
          <a:p>
            <a:r>
              <a:rPr lang="en-US" sz="2200" b="1" dirty="0">
                <a:solidFill>
                  <a:schemeClr val="accent1"/>
                </a:solidFill>
              </a:rPr>
              <a:t>Normalize mental health screening </a:t>
            </a:r>
            <a:r>
              <a:rPr lang="en-US" sz="2200" dirty="0"/>
              <a:t>to demonstrate to patients that it is a </a:t>
            </a:r>
            <a:r>
              <a:rPr lang="en-US" sz="2200" b="1" dirty="0">
                <a:solidFill>
                  <a:schemeClr val="accent1"/>
                </a:solidFill>
              </a:rPr>
              <a:t>routine part of health care</a:t>
            </a:r>
          </a:p>
          <a:p>
            <a:pPr lvl="1"/>
            <a:r>
              <a:rPr lang="en-US" sz="2000" dirty="0"/>
              <a:t>Individuals considered middle or </a:t>
            </a:r>
            <a:br>
              <a:rPr lang="en-US" sz="2000" dirty="0"/>
            </a:br>
            <a:r>
              <a:rPr lang="en-US" sz="2000" dirty="0"/>
              <a:t>upper income not always screened</a:t>
            </a:r>
          </a:p>
          <a:p>
            <a:r>
              <a:rPr lang="en-US" sz="2200" dirty="0"/>
              <a:t>In a state where SBIRT is conducted in all HIV clinics, HCPs shifted from identifying disorders and referring only patients they perceived as “high risk” to identifying risk factors and intervening in </a:t>
            </a:r>
            <a:r>
              <a:rPr lang="en-US" sz="2200" b="1" dirty="0">
                <a:solidFill>
                  <a:schemeClr val="accent1"/>
                </a:solidFill>
              </a:rPr>
              <a:t>all</a:t>
            </a:r>
            <a:r>
              <a:rPr lang="en-US" sz="2200" dirty="0"/>
              <a:t> </a:t>
            </a:r>
            <a:r>
              <a:rPr lang="en-US" sz="2200" b="1" dirty="0">
                <a:solidFill>
                  <a:schemeClr val="accent1"/>
                </a:solidFill>
              </a:rPr>
              <a:t>patients</a:t>
            </a:r>
          </a:p>
        </p:txBody>
      </p:sp>
      <p:sp>
        <p:nvSpPr>
          <p:cNvPr id="5" name="TextBox 4">
            <a:extLst>
              <a:ext uri="{FF2B5EF4-FFF2-40B4-BE49-F238E27FC236}">
                <a16:creationId xmlns:a16="http://schemas.microsoft.com/office/drawing/2014/main" id="{24FA0A14-E20E-3E93-D301-561A48B88C18}"/>
              </a:ext>
            </a:extLst>
          </p:cNvPr>
          <p:cNvSpPr txBox="1"/>
          <p:nvPr/>
        </p:nvSpPr>
        <p:spPr>
          <a:xfrm>
            <a:off x="398620" y="6371458"/>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store.samhsa.gov/sites/default/files/sma16-4999.pdf.</a:t>
            </a:r>
          </a:p>
        </p:txBody>
      </p:sp>
    </p:spTree>
    <p:extLst>
      <p:ext uri="{BB962C8B-B14F-4D97-AF65-F5344CB8AC3E}">
        <p14:creationId xmlns:p14="http://schemas.microsoft.com/office/powerpoint/2010/main" val="1289184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9A1B5-6C0F-97FC-54F2-20389D8F43DC}"/>
              </a:ext>
            </a:extLst>
          </p:cNvPr>
          <p:cNvSpPr>
            <a:spLocks noGrp="1"/>
          </p:cNvSpPr>
          <p:nvPr>
            <p:ph type="title"/>
          </p:nvPr>
        </p:nvSpPr>
        <p:spPr/>
        <p:txBody>
          <a:bodyPr/>
          <a:lstStyle/>
          <a:p>
            <a:r>
              <a:rPr lang="en-US" dirty="0"/>
              <a:t>UNAIDS and WHO: Key Principles of Integration of Mental Health Services and HIV Care</a:t>
            </a:r>
          </a:p>
        </p:txBody>
      </p:sp>
      <p:sp>
        <p:nvSpPr>
          <p:cNvPr id="6" name="TextBox 5">
            <a:extLst>
              <a:ext uri="{FF2B5EF4-FFF2-40B4-BE49-F238E27FC236}">
                <a16:creationId xmlns:a16="http://schemas.microsoft.com/office/drawing/2014/main" id="{DB496DB7-86A8-76FC-F2A5-BA93CC706382}"/>
              </a:ext>
            </a:extLst>
          </p:cNvPr>
          <p:cNvSpPr txBox="1"/>
          <p:nvPr/>
        </p:nvSpPr>
        <p:spPr>
          <a:xfrm>
            <a:off x="412172" y="6199772"/>
            <a:ext cx="8626292" cy="461665"/>
          </a:xfrm>
          <a:prstGeom prst="rect">
            <a:avLst/>
          </a:prstGeom>
          <a:noFill/>
        </p:spPr>
        <p:txBody>
          <a:bodyPr wrap="square"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a:ea typeface="+mn-ea"/>
                <a:cs typeface="Arial" panose="020B0604020202020204" pitchFamily="34" charset="0"/>
              </a:rPr>
              <a:t>Integration of mental health and HIV interventions. who.int: World Health Organization; 2022. </a:t>
            </a:r>
            <a:br>
              <a:rPr kumimoji="0" lang="en-US" sz="1200" b="0" i="0" u="none" strike="noStrike" kern="1200" cap="none" spc="0" normalizeH="0" baseline="0" noProof="0" dirty="0">
                <a:ln>
                  <a:noFill/>
                </a:ln>
                <a:solidFill>
                  <a:srgbClr val="455560"/>
                </a:solidFill>
                <a:effectLst/>
                <a:uLnTx/>
                <a:uFillTx/>
                <a:latin typeface="Calibri" panose="020F0502020204030204"/>
                <a:ea typeface="+mn-ea"/>
                <a:cs typeface="Arial" panose="020B0604020202020204" pitchFamily="34" charset="0"/>
              </a:rPr>
            </a:br>
            <a:r>
              <a:rPr kumimoji="0" lang="en-US" sz="1200" b="0" i="0" u="none" strike="noStrike" kern="1200" cap="none" spc="0" normalizeH="0" baseline="0" noProof="0" dirty="0">
                <a:ln>
                  <a:noFill/>
                </a:ln>
                <a:solidFill>
                  <a:srgbClr val="455560"/>
                </a:solidFill>
                <a:effectLst/>
                <a:uLnTx/>
                <a:uFillTx/>
                <a:latin typeface="Calibri" panose="020F0502020204030204"/>
                <a:ea typeface="+mn-ea"/>
                <a:cs typeface="Arial" panose="020B0604020202020204" pitchFamily="34" charset="0"/>
              </a:rPr>
              <a:t>License: CC BY-NC-SA 3.0 IGO. who.int/publications/i/item/9789240043176.</a:t>
            </a:r>
          </a:p>
        </p:txBody>
      </p:sp>
      <p:sp>
        <p:nvSpPr>
          <p:cNvPr id="17" name="Oval 16">
            <a:extLst>
              <a:ext uri="{FF2B5EF4-FFF2-40B4-BE49-F238E27FC236}">
                <a16:creationId xmlns:a16="http://schemas.microsoft.com/office/drawing/2014/main" id="{6949AE6B-14B3-D98C-E625-B45A0D39BA21}"/>
              </a:ext>
            </a:extLst>
          </p:cNvPr>
          <p:cNvSpPr/>
          <p:nvPr/>
        </p:nvSpPr>
        <p:spPr bwMode="auto">
          <a:xfrm>
            <a:off x="5074550" y="2261582"/>
            <a:ext cx="2167914" cy="2167914"/>
          </a:xfrm>
          <a:prstGeom prst="ellipse">
            <a:avLst/>
          </a:prstGeom>
          <a:solidFill>
            <a:schemeClr val="accent3"/>
          </a:solidFill>
          <a:ln w="0">
            <a:noFill/>
            <a:miter lim="800000"/>
            <a:headEnd/>
            <a:tailEnd/>
          </a:ln>
        </p:spPr>
        <p:txBody>
          <a:bodyPr rtlCol="0" anchor="b"/>
          <a:lstStyle/>
          <a:p>
            <a:pPr algn="ctr" eaLnBrk="1" hangingPunct="1">
              <a:lnSpc>
                <a:spcPct val="90000"/>
              </a:lnSpc>
              <a:spcBef>
                <a:spcPts val="0"/>
              </a:spcBef>
              <a:spcAft>
                <a:spcPct val="25000"/>
              </a:spcAft>
              <a:buClr>
                <a:schemeClr val="folHlink"/>
              </a:buClr>
              <a:buNone/>
            </a:pPr>
            <a:r>
              <a:rPr lang="en-US" sz="2200" dirty="0">
                <a:solidFill>
                  <a:schemeClr val="tx1"/>
                </a:solidFill>
                <a:latin typeface="Calibri" panose="020F0502020204030204" pitchFamily="34" charset="0"/>
              </a:rPr>
              <a:t>Integrated Health Services</a:t>
            </a:r>
          </a:p>
        </p:txBody>
      </p:sp>
      <p:sp>
        <p:nvSpPr>
          <p:cNvPr id="18" name="Oval 17">
            <a:extLst>
              <a:ext uri="{FF2B5EF4-FFF2-40B4-BE49-F238E27FC236}">
                <a16:creationId xmlns:a16="http://schemas.microsoft.com/office/drawing/2014/main" id="{905C8271-2459-2DA0-CE3C-5C9112EF17AC}"/>
              </a:ext>
            </a:extLst>
          </p:cNvPr>
          <p:cNvSpPr/>
          <p:nvPr/>
        </p:nvSpPr>
        <p:spPr bwMode="auto">
          <a:xfrm>
            <a:off x="6729442" y="2400720"/>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Oval 18">
            <a:extLst>
              <a:ext uri="{FF2B5EF4-FFF2-40B4-BE49-F238E27FC236}">
                <a16:creationId xmlns:a16="http://schemas.microsoft.com/office/drawing/2014/main" id="{5FD98B04-C6C2-F079-14A5-1CA1FFCE34AC}"/>
              </a:ext>
            </a:extLst>
          </p:cNvPr>
          <p:cNvSpPr/>
          <p:nvPr/>
        </p:nvSpPr>
        <p:spPr bwMode="auto">
          <a:xfrm>
            <a:off x="7128164" y="3173320"/>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Oval 19">
            <a:extLst>
              <a:ext uri="{FF2B5EF4-FFF2-40B4-BE49-F238E27FC236}">
                <a16:creationId xmlns:a16="http://schemas.microsoft.com/office/drawing/2014/main" id="{E1FFF278-1B81-468B-B30F-635101690248}"/>
              </a:ext>
            </a:extLst>
          </p:cNvPr>
          <p:cNvSpPr/>
          <p:nvPr/>
        </p:nvSpPr>
        <p:spPr bwMode="auto">
          <a:xfrm>
            <a:off x="6878782" y="3914580"/>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Oval 20">
            <a:extLst>
              <a:ext uri="{FF2B5EF4-FFF2-40B4-BE49-F238E27FC236}">
                <a16:creationId xmlns:a16="http://schemas.microsoft.com/office/drawing/2014/main" id="{F0E013E4-DC0D-60F7-5FC3-7DDCB96D6C72}"/>
              </a:ext>
            </a:extLst>
          </p:cNvPr>
          <p:cNvSpPr/>
          <p:nvPr/>
        </p:nvSpPr>
        <p:spPr bwMode="auto">
          <a:xfrm>
            <a:off x="6033816" y="4315196"/>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 name="Oval 21">
            <a:extLst>
              <a:ext uri="{FF2B5EF4-FFF2-40B4-BE49-F238E27FC236}">
                <a16:creationId xmlns:a16="http://schemas.microsoft.com/office/drawing/2014/main" id="{063DB15A-C7DD-2248-9F07-985CFB624A66}"/>
              </a:ext>
            </a:extLst>
          </p:cNvPr>
          <p:cNvSpPr/>
          <p:nvPr/>
        </p:nvSpPr>
        <p:spPr bwMode="auto">
          <a:xfrm>
            <a:off x="5215209" y="3924971"/>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Oval 22">
            <a:extLst>
              <a:ext uri="{FF2B5EF4-FFF2-40B4-BE49-F238E27FC236}">
                <a16:creationId xmlns:a16="http://schemas.microsoft.com/office/drawing/2014/main" id="{68ADEF14-FEB4-751D-26FE-D9B717DF3B1A}"/>
              </a:ext>
            </a:extLst>
          </p:cNvPr>
          <p:cNvSpPr/>
          <p:nvPr/>
        </p:nvSpPr>
        <p:spPr bwMode="auto">
          <a:xfrm>
            <a:off x="4986609" y="3166292"/>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Oval 23">
            <a:extLst>
              <a:ext uri="{FF2B5EF4-FFF2-40B4-BE49-F238E27FC236}">
                <a16:creationId xmlns:a16="http://schemas.microsoft.com/office/drawing/2014/main" id="{63DAB90F-871F-0BB2-6081-4E422C42C8E5}"/>
              </a:ext>
            </a:extLst>
          </p:cNvPr>
          <p:cNvSpPr/>
          <p:nvPr/>
        </p:nvSpPr>
        <p:spPr bwMode="auto">
          <a:xfrm>
            <a:off x="5326935" y="2414856"/>
            <a:ext cx="228600" cy="228600"/>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7" name="Group 26">
            <a:extLst>
              <a:ext uri="{FF2B5EF4-FFF2-40B4-BE49-F238E27FC236}">
                <a16:creationId xmlns:a16="http://schemas.microsoft.com/office/drawing/2014/main" id="{379F5DBD-7751-AA56-58A5-5B2A7482BF91}"/>
              </a:ext>
            </a:extLst>
          </p:cNvPr>
          <p:cNvGrpSpPr/>
          <p:nvPr/>
        </p:nvGrpSpPr>
        <p:grpSpPr>
          <a:xfrm>
            <a:off x="8130965" y="4351832"/>
            <a:ext cx="3351238" cy="654627"/>
            <a:chOff x="8130965" y="4539204"/>
            <a:chExt cx="3351238" cy="654627"/>
          </a:xfrm>
        </p:grpSpPr>
        <p:sp>
          <p:nvSpPr>
            <p:cNvPr id="25" name="Rectangle: Rounded Corners 24">
              <a:extLst>
                <a:ext uri="{FF2B5EF4-FFF2-40B4-BE49-F238E27FC236}">
                  <a16:creationId xmlns:a16="http://schemas.microsoft.com/office/drawing/2014/main" id="{8A66D152-B949-90F9-7D7A-0E751D0490D4}"/>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TextBox 25">
              <a:extLst>
                <a:ext uri="{FF2B5EF4-FFF2-40B4-BE49-F238E27FC236}">
                  <a16:creationId xmlns:a16="http://schemas.microsoft.com/office/drawing/2014/main" id="{77BC6090-FA89-B6FF-D232-2ED5DCA1183B}"/>
                </a:ext>
              </a:extLst>
            </p:cNvPr>
            <p:cNvSpPr txBox="1"/>
            <p:nvPr/>
          </p:nvSpPr>
          <p:spPr bwMode="auto">
            <a:xfrm>
              <a:off x="8778098" y="4543352"/>
              <a:ext cx="2449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Access to quality health services and support</a:t>
              </a:r>
            </a:p>
          </p:txBody>
        </p:sp>
      </p:grpSp>
      <p:sp>
        <p:nvSpPr>
          <p:cNvPr id="28" name="Oval 27">
            <a:extLst>
              <a:ext uri="{FF2B5EF4-FFF2-40B4-BE49-F238E27FC236}">
                <a16:creationId xmlns:a16="http://schemas.microsoft.com/office/drawing/2014/main" id="{AD39E15E-4236-A98C-F328-E29E54C96F9C}"/>
              </a:ext>
            </a:extLst>
          </p:cNvPr>
          <p:cNvSpPr/>
          <p:nvPr/>
        </p:nvSpPr>
        <p:spPr bwMode="auto">
          <a:xfrm>
            <a:off x="7834843" y="4253118"/>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3" name="Group 32">
            <a:extLst>
              <a:ext uri="{FF2B5EF4-FFF2-40B4-BE49-F238E27FC236}">
                <a16:creationId xmlns:a16="http://schemas.microsoft.com/office/drawing/2014/main" id="{754A2D2E-5C2F-2DCC-A7E8-B62F7F538E8F}"/>
              </a:ext>
            </a:extLst>
          </p:cNvPr>
          <p:cNvGrpSpPr/>
          <p:nvPr/>
        </p:nvGrpSpPr>
        <p:grpSpPr>
          <a:xfrm>
            <a:off x="7980119" y="4448014"/>
            <a:ext cx="561502" cy="462263"/>
            <a:chOff x="7909910" y="4606476"/>
            <a:chExt cx="633219" cy="521305"/>
          </a:xfrm>
          <a:solidFill>
            <a:schemeClr val="tx1"/>
          </a:solidFill>
        </p:grpSpPr>
        <p:sp>
          <p:nvSpPr>
            <p:cNvPr id="31" name="Freeform: Shape 30">
              <a:extLst>
                <a:ext uri="{FF2B5EF4-FFF2-40B4-BE49-F238E27FC236}">
                  <a16:creationId xmlns:a16="http://schemas.microsoft.com/office/drawing/2014/main" id="{4A042C91-C7FA-E6BB-C85C-0F99777E1F02}"/>
                </a:ext>
              </a:extLst>
            </p:cNvPr>
            <p:cNvSpPr/>
            <p:nvPr/>
          </p:nvSpPr>
          <p:spPr>
            <a:xfrm>
              <a:off x="7909910" y="4849336"/>
              <a:ext cx="633219" cy="278445"/>
            </a:xfrm>
            <a:custGeom>
              <a:avLst/>
              <a:gdLst>
                <a:gd name="connsiteX0" fmla="*/ 0 w 633219"/>
                <a:gd name="connsiteY0" fmla="*/ 262531 h 278445"/>
                <a:gd name="connsiteX1" fmla="*/ 15915 w 633219"/>
                <a:gd name="connsiteY1" fmla="*/ 278446 h 278445"/>
                <a:gd name="connsiteX2" fmla="*/ 286615 w 633219"/>
                <a:gd name="connsiteY2" fmla="*/ 278446 h 278445"/>
                <a:gd name="connsiteX3" fmla="*/ 286615 w 633219"/>
                <a:gd name="connsiteY3" fmla="*/ 170946 h 278445"/>
                <a:gd name="connsiteX4" fmla="*/ 295294 w 633219"/>
                <a:gd name="connsiteY4" fmla="*/ 162267 h 278445"/>
                <a:gd name="connsiteX5" fmla="*/ 337925 w 633219"/>
                <a:gd name="connsiteY5" fmla="*/ 162267 h 278445"/>
                <a:gd name="connsiteX6" fmla="*/ 346604 w 633219"/>
                <a:gd name="connsiteY6" fmla="*/ 170946 h 278445"/>
                <a:gd name="connsiteX7" fmla="*/ 346604 w 633219"/>
                <a:gd name="connsiteY7" fmla="*/ 278424 h 278445"/>
                <a:gd name="connsiteX8" fmla="*/ 617304 w 633219"/>
                <a:gd name="connsiteY8" fmla="*/ 278424 h 278445"/>
                <a:gd name="connsiteX9" fmla="*/ 633219 w 633219"/>
                <a:gd name="connsiteY9" fmla="*/ 262510 h 278445"/>
                <a:gd name="connsiteX10" fmla="*/ 633219 w 633219"/>
                <a:gd name="connsiteY10" fmla="*/ 0 h 278445"/>
                <a:gd name="connsiteX11" fmla="*/ 0 w 633219"/>
                <a:gd name="connsiteY11" fmla="*/ 0 h 278445"/>
                <a:gd name="connsiteX12" fmla="*/ 0 w 633219"/>
                <a:gd name="connsiteY12" fmla="*/ 262510 h 278445"/>
                <a:gd name="connsiteX13" fmla="*/ 511036 w 633219"/>
                <a:gd name="connsiteY13" fmla="*/ 64869 h 278445"/>
                <a:gd name="connsiteX14" fmla="*/ 519714 w 633219"/>
                <a:gd name="connsiteY14" fmla="*/ 56190 h 278445"/>
                <a:gd name="connsiteX15" fmla="*/ 562345 w 633219"/>
                <a:gd name="connsiteY15" fmla="*/ 56190 h 278445"/>
                <a:gd name="connsiteX16" fmla="*/ 571024 w 633219"/>
                <a:gd name="connsiteY16" fmla="*/ 64869 h 278445"/>
                <a:gd name="connsiteX17" fmla="*/ 571024 w 633219"/>
                <a:gd name="connsiteY17" fmla="*/ 107499 h 278445"/>
                <a:gd name="connsiteX18" fmla="*/ 562345 w 633219"/>
                <a:gd name="connsiteY18" fmla="*/ 116178 h 278445"/>
                <a:gd name="connsiteX19" fmla="*/ 519714 w 633219"/>
                <a:gd name="connsiteY19" fmla="*/ 116178 h 278445"/>
                <a:gd name="connsiteX20" fmla="*/ 511036 w 633219"/>
                <a:gd name="connsiteY20" fmla="*/ 107499 h 278445"/>
                <a:gd name="connsiteX21" fmla="*/ 511036 w 633219"/>
                <a:gd name="connsiteY21" fmla="*/ 64869 h 278445"/>
                <a:gd name="connsiteX22" fmla="*/ 511036 w 633219"/>
                <a:gd name="connsiteY22" fmla="*/ 170946 h 278445"/>
                <a:gd name="connsiteX23" fmla="*/ 519714 w 633219"/>
                <a:gd name="connsiteY23" fmla="*/ 162267 h 278445"/>
                <a:gd name="connsiteX24" fmla="*/ 562345 w 633219"/>
                <a:gd name="connsiteY24" fmla="*/ 162267 h 278445"/>
                <a:gd name="connsiteX25" fmla="*/ 571024 w 633219"/>
                <a:gd name="connsiteY25" fmla="*/ 170946 h 278445"/>
                <a:gd name="connsiteX26" fmla="*/ 571024 w 633219"/>
                <a:gd name="connsiteY26" fmla="*/ 213577 h 278445"/>
                <a:gd name="connsiteX27" fmla="*/ 562345 w 633219"/>
                <a:gd name="connsiteY27" fmla="*/ 222256 h 278445"/>
                <a:gd name="connsiteX28" fmla="*/ 519714 w 633219"/>
                <a:gd name="connsiteY28" fmla="*/ 222256 h 278445"/>
                <a:gd name="connsiteX29" fmla="*/ 511036 w 633219"/>
                <a:gd name="connsiteY29" fmla="*/ 213577 h 278445"/>
                <a:gd name="connsiteX30" fmla="*/ 511036 w 633219"/>
                <a:gd name="connsiteY30" fmla="*/ 170946 h 278445"/>
                <a:gd name="connsiteX31" fmla="*/ 398825 w 633219"/>
                <a:gd name="connsiteY31" fmla="*/ 64869 h 278445"/>
                <a:gd name="connsiteX32" fmla="*/ 407504 w 633219"/>
                <a:gd name="connsiteY32" fmla="*/ 56190 h 278445"/>
                <a:gd name="connsiteX33" fmla="*/ 450135 w 633219"/>
                <a:gd name="connsiteY33" fmla="*/ 56190 h 278445"/>
                <a:gd name="connsiteX34" fmla="*/ 458814 w 633219"/>
                <a:gd name="connsiteY34" fmla="*/ 64869 h 278445"/>
                <a:gd name="connsiteX35" fmla="*/ 458814 w 633219"/>
                <a:gd name="connsiteY35" fmla="*/ 107499 h 278445"/>
                <a:gd name="connsiteX36" fmla="*/ 450135 w 633219"/>
                <a:gd name="connsiteY36" fmla="*/ 116178 h 278445"/>
                <a:gd name="connsiteX37" fmla="*/ 407504 w 633219"/>
                <a:gd name="connsiteY37" fmla="*/ 116178 h 278445"/>
                <a:gd name="connsiteX38" fmla="*/ 398825 w 633219"/>
                <a:gd name="connsiteY38" fmla="*/ 107499 h 278445"/>
                <a:gd name="connsiteX39" fmla="*/ 398825 w 633219"/>
                <a:gd name="connsiteY39" fmla="*/ 64869 h 278445"/>
                <a:gd name="connsiteX40" fmla="*/ 398825 w 633219"/>
                <a:gd name="connsiteY40" fmla="*/ 170946 h 278445"/>
                <a:gd name="connsiteX41" fmla="*/ 407504 w 633219"/>
                <a:gd name="connsiteY41" fmla="*/ 162267 h 278445"/>
                <a:gd name="connsiteX42" fmla="*/ 450135 w 633219"/>
                <a:gd name="connsiteY42" fmla="*/ 162267 h 278445"/>
                <a:gd name="connsiteX43" fmla="*/ 458814 w 633219"/>
                <a:gd name="connsiteY43" fmla="*/ 170946 h 278445"/>
                <a:gd name="connsiteX44" fmla="*/ 458814 w 633219"/>
                <a:gd name="connsiteY44" fmla="*/ 213577 h 278445"/>
                <a:gd name="connsiteX45" fmla="*/ 450135 w 633219"/>
                <a:gd name="connsiteY45" fmla="*/ 222256 h 278445"/>
                <a:gd name="connsiteX46" fmla="*/ 407504 w 633219"/>
                <a:gd name="connsiteY46" fmla="*/ 222256 h 278445"/>
                <a:gd name="connsiteX47" fmla="*/ 398825 w 633219"/>
                <a:gd name="connsiteY47" fmla="*/ 213577 h 278445"/>
                <a:gd name="connsiteX48" fmla="*/ 398825 w 633219"/>
                <a:gd name="connsiteY48" fmla="*/ 170946 h 278445"/>
                <a:gd name="connsiteX49" fmla="*/ 286615 w 633219"/>
                <a:gd name="connsiteY49" fmla="*/ 64869 h 278445"/>
                <a:gd name="connsiteX50" fmla="*/ 295294 w 633219"/>
                <a:gd name="connsiteY50" fmla="*/ 56190 h 278445"/>
                <a:gd name="connsiteX51" fmla="*/ 337925 w 633219"/>
                <a:gd name="connsiteY51" fmla="*/ 56190 h 278445"/>
                <a:gd name="connsiteX52" fmla="*/ 346604 w 633219"/>
                <a:gd name="connsiteY52" fmla="*/ 64869 h 278445"/>
                <a:gd name="connsiteX53" fmla="*/ 346604 w 633219"/>
                <a:gd name="connsiteY53" fmla="*/ 107499 h 278445"/>
                <a:gd name="connsiteX54" fmla="*/ 337925 w 633219"/>
                <a:gd name="connsiteY54" fmla="*/ 116178 h 278445"/>
                <a:gd name="connsiteX55" fmla="*/ 295294 w 633219"/>
                <a:gd name="connsiteY55" fmla="*/ 116178 h 278445"/>
                <a:gd name="connsiteX56" fmla="*/ 286615 w 633219"/>
                <a:gd name="connsiteY56" fmla="*/ 107499 h 278445"/>
                <a:gd name="connsiteX57" fmla="*/ 286615 w 633219"/>
                <a:gd name="connsiteY57" fmla="*/ 64869 h 278445"/>
                <a:gd name="connsiteX58" fmla="*/ 174405 w 633219"/>
                <a:gd name="connsiteY58" fmla="*/ 64869 h 278445"/>
                <a:gd name="connsiteX59" fmla="*/ 183084 w 633219"/>
                <a:gd name="connsiteY59" fmla="*/ 56190 h 278445"/>
                <a:gd name="connsiteX60" fmla="*/ 225715 w 633219"/>
                <a:gd name="connsiteY60" fmla="*/ 56190 h 278445"/>
                <a:gd name="connsiteX61" fmla="*/ 234394 w 633219"/>
                <a:gd name="connsiteY61" fmla="*/ 64869 h 278445"/>
                <a:gd name="connsiteX62" fmla="*/ 234394 w 633219"/>
                <a:gd name="connsiteY62" fmla="*/ 107499 h 278445"/>
                <a:gd name="connsiteX63" fmla="*/ 225715 w 633219"/>
                <a:gd name="connsiteY63" fmla="*/ 116178 h 278445"/>
                <a:gd name="connsiteX64" fmla="*/ 183084 w 633219"/>
                <a:gd name="connsiteY64" fmla="*/ 116178 h 278445"/>
                <a:gd name="connsiteX65" fmla="*/ 174405 w 633219"/>
                <a:gd name="connsiteY65" fmla="*/ 107499 h 278445"/>
                <a:gd name="connsiteX66" fmla="*/ 174405 w 633219"/>
                <a:gd name="connsiteY66" fmla="*/ 64869 h 278445"/>
                <a:gd name="connsiteX67" fmla="*/ 174405 w 633219"/>
                <a:gd name="connsiteY67" fmla="*/ 170946 h 278445"/>
                <a:gd name="connsiteX68" fmla="*/ 183084 w 633219"/>
                <a:gd name="connsiteY68" fmla="*/ 162267 h 278445"/>
                <a:gd name="connsiteX69" fmla="*/ 225715 w 633219"/>
                <a:gd name="connsiteY69" fmla="*/ 162267 h 278445"/>
                <a:gd name="connsiteX70" fmla="*/ 234394 w 633219"/>
                <a:gd name="connsiteY70" fmla="*/ 170946 h 278445"/>
                <a:gd name="connsiteX71" fmla="*/ 234394 w 633219"/>
                <a:gd name="connsiteY71" fmla="*/ 213577 h 278445"/>
                <a:gd name="connsiteX72" fmla="*/ 225715 w 633219"/>
                <a:gd name="connsiteY72" fmla="*/ 222256 h 278445"/>
                <a:gd name="connsiteX73" fmla="*/ 183084 w 633219"/>
                <a:gd name="connsiteY73" fmla="*/ 222256 h 278445"/>
                <a:gd name="connsiteX74" fmla="*/ 174405 w 633219"/>
                <a:gd name="connsiteY74" fmla="*/ 213577 h 278445"/>
                <a:gd name="connsiteX75" fmla="*/ 174405 w 633219"/>
                <a:gd name="connsiteY75" fmla="*/ 170946 h 278445"/>
                <a:gd name="connsiteX76" fmla="*/ 62195 w 633219"/>
                <a:gd name="connsiteY76" fmla="*/ 64869 h 278445"/>
                <a:gd name="connsiteX77" fmla="*/ 70874 w 633219"/>
                <a:gd name="connsiteY77" fmla="*/ 56190 h 278445"/>
                <a:gd name="connsiteX78" fmla="*/ 113505 w 633219"/>
                <a:gd name="connsiteY78" fmla="*/ 56190 h 278445"/>
                <a:gd name="connsiteX79" fmla="*/ 122183 w 633219"/>
                <a:gd name="connsiteY79" fmla="*/ 64869 h 278445"/>
                <a:gd name="connsiteX80" fmla="*/ 122183 w 633219"/>
                <a:gd name="connsiteY80" fmla="*/ 107499 h 278445"/>
                <a:gd name="connsiteX81" fmla="*/ 113505 w 633219"/>
                <a:gd name="connsiteY81" fmla="*/ 116178 h 278445"/>
                <a:gd name="connsiteX82" fmla="*/ 70874 w 633219"/>
                <a:gd name="connsiteY82" fmla="*/ 116178 h 278445"/>
                <a:gd name="connsiteX83" fmla="*/ 62195 w 633219"/>
                <a:gd name="connsiteY83" fmla="*/ 107499 h 278445"/>
                <a:gd name="connsiteX84" fmla="*/ 62195 w 633219"/>
                <a:gd name="connsiteY84" fmla="*/ 64869 h 278445"/>
                <a:gd name="connsiteX85" fmla="*/ 62195 w 633219"/>
                <a:gd name="connsiteY85" fmla="*/ 170946 h 278445"/>
                <a:gd name="connsiteX86" fmla="*/ 70874 w 633219"/>
                <a:gd name="connsiteY86" fmla="*/ 162267 h 278445"/>
                <a:gd name="connsiteX87" fmla="*/ 113505 w 633219"/>
                <a:gd name="connsiteY87" fmla="*/ 162267 h 278445"/>
                <a:gd name="connsiteX88" fmla="*/ 122183 w 633219"/>
                <a:gd name="connsiteY88" fmla="*/ 170946 h 278445"/>
                <a:gd name="connsiteX89" fmla="*/ 122183 w 633219"/>
                <a:gd name="connsiteY89" fmla="*/ 213577 h 278445"/>
                <a:gd name="connsiteX90" fmla="*/ 113505 w 633219"/>
                <a:gd name="connsiteY90" fmla="*/ 222256 h 278445"/>
                <a:gd name="connsiteX91" fmla="*/ 70874 w 633219"/>
                <a:gd name="connsiteY91" fmla="*/ 222256 h 278445"/>
                <a:gd name="connsiteX92" fmla="*/ 62195 w 633219"/>
                <a:gd name="connsiteY92" fmla="*/ 213577 h 278445"/>
                <a:gd name="connsiteX93" fmla="*/ 62195 w 633219"/>
                <a:gd name="connsiteY93" fmla="*/ 170946 h 278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33219" h="278445">
                  <a:moveTo>
                    <a:pt x="0" y="262531"/>
                  </a:moveTo>
                  <a:cubicBezTo>
                    <a:pt x="0" y="271316"/>
                    <a:pt x="7130" y="278446"/>
                    <a:pt x="15915" y="278446"/>
                  </a:cubicBezTo>
                  <a:lnTo>
                    <a:pt x="286615" y="278446"/>
                  </a:lnTo>
                  <a:lnTo>
                    <a:pt x="286615" y="170946"/>
                  </a:lnTo>
                  <a:cubicBezTo>
                    <a:pt x="286615" y="166151"/>
                    <a:pt x="290499" y="162267"/>
                    <a:pt x="295294" y="162267"/>
                  </a:cubicBezTo>
                  <a:lnTo>
                    <a:pt x="337925" y="162267"/>
                  </a:lnTo>
                  <a:cubicBezTo>
                    <a:pt x="342720" y="162267"/>
                    <a:pt x="346604" y="166151"/>
                    <a:pt x="346604" y="170946"/>
                  </a:cubicBezTo>
                  <a:lnTo>
                    <a:pt x="346604" y="278424"/>
                  </a:lnTo>
                  <a:lnTo>
                    <a:pt x="617304" y="278424"/>
                  </a:lnTo>
                  <a:cubicBezTo>
                    <a:pt x="626089" y="278424"/>
                    <a:pt x="633219" y="271295"/>
                    <a:pt x="633219" y="262510"/>
                  </a:cubicBezTo>
                  <a:lnTo>
                    <a:pt x="633219" y="0"/>
                  </a:lnTo>
                  <a:lnTo>
                    <a:pt x="0" y="0"/>
                  </a:lnTo>
                  <a:lnTo>
                    <a:pt x="0" y="262510"/>
                  </a:lnTo>
                  <a:close/>
                  <a:moveTo>
                    <a:pt x="511036" y="64869"/>
                  </a:moveTo>
                  <a:cubicBezTo>
                    <a:pt x="511036" y="60073"/>
                    <a:pt x="514919" y="56190"/>
                    <a:pt x="519714" y="56190"/>
                  </a:cubicBezTo>
                  <a:lnTo>
                    <a:pt x="562345" y="56190"/>
                  </a:lnTo>
                  <a:cubicBezTo>
                    <a:pt x="567141" y="56190"/>
                    <a:pt x="571024" y="60073"/>
                    <a:pt x="571024" y="64869"/>
                  </a:cubicBezTo>
                  <a:lnTo>
                    <a:pt x="571024" y="107499"/>
                  </a:lnTo>
                  <a:cubicBezTo>
                    <a:pt x="571024" y="112295"/>
                    <a:pt x="567141" y="116178"/>
                    <a:pt x="562345" y="116178"/>
                  </a:cubicBezTo>
                  <a:lnTo>
                    <a:pt x="519714" y="116178"/>
                  </a:lnTo>
                  <a:cubicBezTo>
                    <a:pt x="514919" y="116178"/>
                    <a:pt x="511036" y="112295"/>
                    <a:pt x="511036" y="107499"/>
                  </a:cubicBezTo>
                  <a:lnTo>
                    <a:pt x="511036" y="64869"/>
                  </a:lnTo>
                  <a:close/>
                  <a:moveTo>
                    <a:pt x="511036" y="170946"/>
                  </a:moveTo>
                  <a:cubicBezTo>
                    <a:pt x="511036" y="166151"/>
                    <a:pt x="514919" y="162267"/>
                    <a:pt x="519714" y="162267"/>
                  </a:cubicBezTo>
                  <a:lnTo>
                    <a:pt x="562345" y="162267"/>
                  </a:lnTo>
                  <a:cubicBezTo>
                    <a:pt x="567141" y="162267"/>
                    <a:pt x="571024" y="166151"/>
                    <a:pt x="571024" y="170946"/>
                  </a:cubicBezTo>
                  <a:lnTo>
                    <a:pt x="571024" y="213577"/>
                  </a:lnTo>
                  <a:cubicBezTo>
                    <a:pt x="571024" y="218373"/>
                    <a:pt x="567141" y="222256"/>
                    <a:pt x="562345" y="222256"/>
                  </a:cubicBezTo>
                  <a:lnTo>
                    <a:pt x="519714" y="222256"/>
                  </a:lnTo>
                  <a:cubicBezTo>
                    <a:pt x="514919" y="222256"/>
                    <a:pt x="511036" y="218373"/>
                    <a:pt x="511036" y="213577"/>
                  </a:cubicBezTo>
                  <a:lnTo>
                    <a:pt x="511036" y="170946"/>
                  </a:lnTo>
                  <a:close/>
                  <a:moveTo>
                    <a:pt x="398825" y="64869"/>
                  </a:moveTo>
                  <a:cubicBezTo>
                    <a:pt x="398825" y="60073"/>
                    <a:pt x="402709" y="56190"/>
                    <a:pt x="407504" y="56190"/>
                  </a:cubicBezTo>
                  <a:lnTo>
                    <a:pt x="450135" y="56190"/>
                  </a:lnTo>
                  <a:cubicBezTo>
                    <a:pt x="454931" y="56190"/>
                    <a:pt x="458814" y="60073"/>
                    <a:pt x="458814" y="64869"/>
                  </a:cubicBezTo>
                  <a:lnTo>
                    <a:pt x="458814" y="107499"/>
                  </a:lnTo>
                  <a:cubicBezTo>
                    <a:pt x="458814" y="112295"/>
                    <a:pt x="454931" y="116178"/>
                    <a:pt x="450135" y="116178"/>
                  </a:cubicBezTo>
                  <a:lnTo>
                    <a:pt x="407504" y="116178"/>
                  </a:lnTo>
                  <a:cubicBezTo>
                    <a:pt x="402709" y="116178"/>
                    <a:pt x="398825" y="112295"/>
                    <a:pt x="398825" y="107499"/>
                  </a:cubicBezTo>
                  <a:lnTo>
                    <a:pt x="398825" y="64869"/>
                  </a:lnTo>
                  <a:close/>
                  <a:moveTo>
                    <a:pt x="398825" y="170946"/>
                  </a:moveTo>
                  <a:cubicBezTo>
                    <a:pt x="398825" y="166151"/>
                    <a:pt x="402709" y="162267"/>
                    <a:pt x="407504" y="162267"/>
                  </a:cubicBezTo>
                  <a:lnTo>
                    <a:pt x="450135" y="162267"/>
                  </a:lnTo>
                  <a:cubicBezTo>
                    <a:pt x="454931" y="162267"/>
                    <a:pt x="458814" y="166151"/>
                    <a:pt x="458814" y="170946"/>
                  </a:cubicBezTo>
                  <a:lnTo>
                    <a:pt x="458814" y="213577"/>
                  </a:lnTo>
                  <a:cubicBezTo>
                    <a:pt x="458814" y="218373"/>
                    <a:pt x="454931" y="222256"/>
                    <a:pt x="450135" y="222256"/>
                  </a:cubicBezTo>
                  <a:lnTo>
                    <a:pt x="407504" y="222256"/>
                  </a:lnTo>
                  <a:cubicBezTo>
                    <a:pt x="402709" y="222256"/>
                    <a:pt x="398825" y="218373"/>
                    <a:pt x="398825" y="213577"/>
                  </a:cubicBezTo>
                  <a:lnTo>
                    <a:pt x="398825" y="170946"/>
                  </a:lnTo>
                  <a:close/>
                  <a:moveTo>
                    <a:pt x="286615" y="64869"/>
                  </a:moveTo>
                  <a:cubicBezTo>
                    <a:pt x="286615" y="60073"/>
                    <a:pt x="290499" y="56190"/>
                    <a:pt x="295294" y="56190"/>
                  </a:cubicBezTo>
                  <a:lnTo>
                    <a:pt x="337925" y="56190"/>
                  </a:lnTo>
                  <a:cubicBezTo>
                    <a:pt x="342720" y="56190"/>
                    <a:pt x="346604" y="60073"/>
                    <a:pt x="346604" y="64869"/>
                  </a:cubicBezTo>
                  <a:lnTo>
                    <a:pt x="346604" y="107499"/>
                  </a:lnTo>
                  <a:cubicBezTo>
                    <a:pt x="346604" y="112295"/>
                    <a:pt x="342720" y="116178"/>
                    <a:pt x="337925" y="116178"/>
                  </a:cubicBezTo>
                  <a:lnTo>
                    <a:pt x="295294" y="116178"/>
                  </a:lnTo>
                  <a:cubicBezTo>
                    <a:pt x="290499" y="116178"/>
                    <a:pt x="286615" y="112295"/>
                    <a:pt x="286615" y="107499"/>
                  </a:cubicBezTo>
                  <a:lnTo>
                    <a:pt x="286615" y="64869"/>
                  </a:lnTo>
                  <a:close/>
                  <a:moveTo>
                    <a:pt x="174405" y="64869"/>
                  </a:moveTo>
                  <a:cubicBezTo>
                    <a:pt x="174405" y="60073"/>
                    <a:pt x="178288" y="56190"/>
                    <a:pt x="183084" y="56190"/>
                  </a:cubicBezTo>
                  <a:lnTo>
                    <a:pt x="225715" y="56190"/>
                  </a:lnTo>
                  <a:cubicBezTo>
                    <a:pt x="230510" y="56190"/>
                    <a:pt x="234394" y="60073"/>
                    <a:pt x="234394" y="64869"/>
                  </a:cubicBezTo>
                  <a:lnTo>
                    <a:pt x="234394" y="107499"/>
                  </a:lnTo>
                  <a:cubicBezTo>
                    <a:pt x="234394" y="112295"/>
                    <a:pt x="230510" y="116178"/>
                    <a:pt x="225715" y="116178"/>
                  </a:cubicBezTo>
                  <a:lnTo>
                    <a:pt x="183084" y="116178"/>
                  </a:lnTo>
                  <a:cubicBezTo>
                    <a:pt x="178288" y="116178"/>
                    <a:pt x="174405" y="112295"/>
                    <a:pt x="174405" y="107499"/>
                  </a:cubicBezTo>
                  <a:lnTo>
                    <a:pt x="174405" y="64869"/>
                  </a:lnTo>
                  <a:close/>
                  <a:moveTo>
                    <a:pt x="174405" y="170946"/>
                  </a:moveTo>
                  <a:cubicBezTo>
                    <a:pt x="174405" y="166151"/>
                    <a:pt x="178288" y="162267"/>
                    <a:pt x="183084" y="162267"/>
                  </a:cubicBezTo>
                  <a:lnTo>
                    <a:pt x="225715" y="162267"/>
                  </a:lnTo>
                  <a:cubicBezTo>
                    <a:pt x="230510" y="162267"/>
                    <a:pt x="234394" y="166151"/>
                    <a:pt x="234394" y="170946"/>
                  </a:cubicBezTo>
                  <a:lnTo>
                    <a:pt x="234394" y="213577"/>
                  </a:lnTo>
                  <a:cubicBezTo>
                    <a:pt x="234394" y="218373"/>
                    <a:pt x="230510" y="222256"/>
                    <a:pt x="225715" y="222256"/>
                  </a:cubicBezTo>
                  <a:lnTo>
                    <a:pt x="183084" y="222256"/>
                  </a:lnTo>
                  <a:cubicBezTo>
                    <a:pt x="178288" y="222256"/>
                    <a:pt x="174405" y="218373"/>
                    <a:pt x="174405" y="213577"/>
                  </a:cubicBezTo>
                  <a:lnTo>
                    <a:pt x="174405" y="170946"/>
                  </a:lnTo>
                  <a:close/>
                  <a:moveTo>
                    <a:pt x="62195" y="64869"/>
                  </a:moveTo>
                  <a:cubicBezTo>
                    <a:pt x="62195" y="60073"/>
                    <a:pt x="66078" y="56190"/>
                    <a:pt x="70874" y="56190"/>
                  </a:cubicBezTo>
                  <a:lnTo>
                    <a:pt x="113505" y="56190"/>
                  </a:lnTo>
                  <a:cubicBezTo>
                    <a:pt x="118300" y="56190"/>
                    <a:pt x="122183" y="60073"/>
                    <a:pt x="122183" y="64869"/>
                  </a:cubicBezTo>
                  <a:lnTo>
                    <a:pt x="122183" y="107499"/>
                  </a:lnTo>
                  <a:cubicBezTo>
                    <a:pt x="122183" y="112295"/>
                    <a:pt x="118300" y="116178"/>
                    <a:pt x="113505" y="116178"/>
                  </a:cubicBezTo>
                  <a:lnTo>
                    <a:pt x="70874" y="116178"/>
                  </a:lnTo>
                  <a:cubicBezTo>
                    <a:pt x="66078" y="116178"/>
                    <a:pt x="62195" y="112295"/>
                    <a:pt x="62195" y="107499"/>
                  </a:cubicBezTo>
                  <a:lnTo>
                    <a:pt x="62195" y="64869"/>
                  </a:lnTo>
                  <a:close/>
                  <a:moveTo>
                    <a:pt x="62195" y="170946"/>
                  </a:moveTo>
                  <a:cubicBezTo>
                    <a:pt x="62195" y="166151"/>
                    <a:pt x="66078" y="162267"/>
                    <a:pt x="70874" y="162267"/>
                  </a:cubicBezTo>
                  <a:lnTo>
                    <a:pt x="113505" y="162267"/>
                  </a:lnTo>
                  <a:cubicBezTo>
                    <a:pt x="118300" y="162267"/>
                    <a:pt x="122183" y="166151"/>
                    <a:pt x="122183" y="170946"/>
                  </a:cubicBezTo>
                  <a:lnTo>
                    <a:pt x="122183" y="213577"/>
                  </a:lnTo>
                  <a:cubicBezTo>
                    <a:pt x="122183" y="218373"/>
                    <a:pt x="118300" y="222256"/>
                    <a:pt x="113505" y="222256"/>
                  </a:cubicBezTo>
                  <a:lnTo>
                    <a:pt x="70874" y="222256"/>
                  </a:lnTo>
                  <a:cubicBezTo>
                    <a:pt x="66078" y="222256"/>
                    <a:pt x="62195" y="218373"/>
                    <a:pt x="62195" y="213577"/>
                  </a:cubicBezTo>
                  <a:lnTo>
                    <a:pt x="62195" y="170946"/>
                  </a:lnTo>
                  <a:close/>
                </a:path>
              </a:pathLst>
            </a:custGeom>
            <a:grpFill/>
            <a:ln w="0" cap="flat">
              <a:noFill/>
              <a:prstDash val="solid"/>
              <a:miter/>
            </a:ln>
          </p:spPr>
          <p:txBody>
            <a:bodyPr rtlCol="0" anchor="ctr"/>
            <a:lstStyle/>
            <a:p>
              <a:endParaRPr lang="en-US" dirty="0"/>
            </a:p>
          </p:txBody>
        </p:sp>
        <p:sp>
          <p:nvSpPr>
            <p:cNvPr id="32" name="Freeform: Shape 31">
              <a:extLst>
                <a:ext uri="{FF2B5EF4-FFF2-40B4-BE49-F238E27FC236}">
                  <a16:creationId xmlns:a16="http://schemas.microsoft.com/office/drawing/2014/main" id="{D3AC1570-4AF3-6778-3208-72B9DBCE299F}"/>
                </a:ext>
              </a:extLst>
            </p:cNvPr>
            <p:cNvSpPr/>
            <p:nvPr/>
          </p:nvSpPr>
          <p:spPr>
            <a:xfrm>
              <a:off x="7909910" y="4606476"/>
              <a:ext cx="633197" cy="211072"/>
            </a:xfrm>
            <a:custGeom>
              <a:avLst/>
              <a:gdLst>
                <a:gd name="connsiteX0" fmla="*/ 617304 w 633197"/>
                <a:gd name="connsiteY0" fmla="*/ 138989 h 211072"/>
                <a:gd name="connsiteX1" fmla="*/ 447758 w 633197"/>
                <a:gd name="connsiteY1" fmla="*/ 138989 h 211072"/>
                <a:gd name="connsiteX2" fmla="*/ 447758 w 633197"/>
                <a:gd name="connsiteY2" fmla="*/ 15915 h 211072"/>
                <a:gd name="connsiteX3" fmla="*/ 431843 w 633197"/>
                <a:gd name="connsiteY3" fmla="*/ 0 h 211072"/>
                <a:gd name="connsiteX4" fmla="*/ 201354 w 633197"/>
                <a:gd name="connsiteY4" fmla="*/ 0 h 211072"/>
                <a:gd name="connsiteX5" fmla="*/ 185440 w 633197"/>
                <a:gd name="connsiteY5" fmla="*/ 15894 h 211072"/>
                <a:gd name="connsiteX6" fmla="*/ 185440 w 633197"/>
                <a:gd name="connsiteY6" fmla="*/ 138968 h 211072"/>
                <a:gd name="connsiteX7" fmla="*/ 15915 w 633197"/>
                <a:gd name="connsiteY7" fmla="*/ 138968 h 211072"/>
                <a:gd name="connsiteX8" fmla="*/ 0 w 633197"/>
                <a:gd name="connsiteY8" fmla="*/ 154883 h 211072"/>
                <a:gd name="connsiteX9" fmla="*/ 0 w 633197"/>
                <a:gd name="connsiteY9" fmla="*/ 211073 h 211072"/>
                <a:gd name="connsiteX10" fmla="*/ 633198 w 633197"/>
                <a:gd name="connsiteY10" fmla="*/ 211073 h 211072"/>
                <a:gd name="connsiteX11" fmla="*/ 633198 w 633197"/>
                <a:gd name="connsiteY11" fmla="*/ 154883 h 211072"/>
                <a:gd name="connsiteX12" fmla="*/ 617283 w 633197"/>
                <a:gd name="connsiteY12" fmla="*/ 138968 h 211072"/>
                <a:gd name="connsiteX13" fmla="*/ 376205 w 633197"/>
                <a:gd name="connsiteY13" fmla="*/ 119892 h 211072"/>
                <a:gd name="connsiteX14" fmla="*/ 371134 w 633197"/>
                <a:gd name="connsiteY14" fmla="*/ 124963 h 211072"/>
                <a:gd name="connsiteX15" fmla="*/ 336057 w 633197"/>
                <a:gd name="connsiteY15" fmla="*/ 124963 h 211072"/>
                <a:gd name="connsiteX16" fmla="*/ 336057 w 633197"/>
                <a:gd name="connsiteY16" fmla="*/ 160039 h 211072"/>
                <a:gd name="connsiteX17" fmla="*/ 330986 w 633197"/>
                <a:gd name="connsiteY17" fmla="*/ 165111 h 211072"/>
                <a:gd name="connsiteX18" fmla="*/ 302254 w 633197"/>
                <a:gd name="connsiteY18" fmla="*/ 165111 h 211072"/>
                <a:gd name="connsiteX19" fmla="*/ 297183 w 633197"/>
                <a:gd name="connsiteY19" fmla="*/ 160039 h 211072"/>
                <a:gd name="connsiteX20" fmla="*/ 297183 w 633197"/>
                <a:gd name="connsiteY20" fmla="*/ 124963 h 211072"/>
                <a:gd name="connsiteX21" fmla="*/ 262107 w 633197"/>
                <a:gd name="connsiteY21" fmla="*/ 124963 h 211072"/>
                <a:gd name="connsiteX22" fmla="*/ 257035 w 633197"/>
                <a:gd name="connsiteY22" fmla="*/ 119892 h 211072"/>
                <a:gd name="connsiteX23" fmla="*/ 257035 w 633197"/>
                <a:gd name="connsiteY23" fmla="*/ 91160 h 211072"/>
                <a:gd name="connsiteX24" fmla="*/ 262107 w 633197"/>
                <a:gd name="connsiteY24" fmla="*/ 86089 h 211072"/>
                <a:gd name="connsiteX25" fmla="*/ 297183 w 633197"/>
                <a:gd name="connsiteY25" fmla="*/ 86089 h 211072"/>
                <a:gd name="connsiteX26" fmla="*/ 297183 w 633197"/>
                <a:gd name="connsiteY26" fmla="*/ 51012 h 211072"/>
                <a:gd name="connsiteX27" fmla="*/ 302254 w 633197"/>
                <a:gd name="connsiteY27" fmla="*/ 45941 h 211072"/>
                <a:gd name="connsiteX28" fmla="*/ 330986 w 633197"/>
                <a:gd name="connsiteY28" fmla="*/ 45941 h 211072"/>
                <a:gd name="connsiteX29" fmla="*/ 336057 w 633197"/>
                <a:gd name="connsiteY29" fmla="*/ 51012 h 211072"/>
                <a:gd name="connsiteX30" fmla="*/ 336057 w 633197"/>
                <a:gd name="connsiteY30" fmla="*/ 86089 h 211072"/>
                <a:gd name="connsiteX31" fmla="*/ 371134 w 633197"/>
                <a:gd name="connsiteY31" fmla="*/ 86089 h 211072"/>
                <a:gd name="connsiteX32" fmla="*/ 376205 w 633197"/>
                <a:gd name="connsiteY32" fmla="*/ 91160 h 211072"/>
                <a:gd name="connsiteX33" fmla="*/ 376205 w 633197"/>
                <a:gd name="connsiteY33" fmla="*/ 119892 h 211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33197" h="211072">
                  <a:moveTo>
                    <a:pt x="617304" y="138989"/>
                  </a:moveTo>
                  <a:lnTo>
                    <a:pt x="447758" y="138989"/>
                  </a:lnTo>
                  <a:lnTo>
                    <a:pt x="447758" y="15915"/>
                  </a:lnTo>
                  <a:cubicBezTo>
                    <a:pt x="447758" y="7130"/>
                    <a:pt x="440628" y="0"/>
                    <a:pt x="431843" y="0"/>
                  </a:cubicBezTo>
                  <a:lnTo>
                    <a:pt x="201354" y="0"/>
                  </a:lnTo>
                  <a:cubicBezTo>
                    <a:pt x="192569" y="0"/>
                    <a:pt x="185440" y="7109"/>
                    <a:pt x="185440" y="15894"/>
                  </a:cubicBezTo>
                  <a:lnTo>
                    <a:pt x="185440" y="138968"/>
                  </a:lnTo>
                  <a:lnTo>
                    <a:pt x="15915" y="138968"/>
                  </a:lnTo>
                  <a:cubicBezTo>
                    <a:pt x="7130" y="138968"/>
                    <a:pt x="0" y="146098"/>
                    <a:pt x="0" y="154883"/>
                  </a:cubicBezTo>
                  <a:lnTo>
                    <a:pt x="0" y="211073"/>
                  </a:lnTo>
                  <a:lnTo>
                    <a:pt x="633198" y="211073"/>
                  </a:lnTo>
                  <a:lnTo>
                    <a:pt x="633198" y="154883"/>
                  </a:lnTo>
                  <a:cubicBezTo>
                    <a:pt x="633198" y="146098"/>
                    <a:pt x="626068" y="138968"/>
                    <a:pt x="617283" y="138968"/>
                  </a:cubicBezTo>
                  <a:close/>
                  <a:moveTo>
                    <a:pt x="376205" y="119892"/>
                  </a:moveTo>
                  <a:cubicBezTo>
                    <a:pt x="376205" y="122693"/>
                    <a:pt x="373935" y="124963"/>
                    <a:pt x="371134" y="124963"/>
                  </a:cubicBezTo>
                  <a:lnTo>
                    <a:pt x="336057" y="124963"/>
                  </a:lnTo>
                  <a:lnTo>
                    <a:pt x="336057" y="160039"/>
                  </a:lnTo>
                  <a:cubicBezTo>
                    <a:pt x="336057" y="162840"/>
                    <a:pt x="333787" y="165111"/>
                    <a:pt x="330986" y="165111"/>
                  </a:cubicBezTo>
                  <a:lnTo>
                    <a:pt x="302254" y="165111"/>
                  </a:lnTo>
                  <a:cubicBezTo>
                    <a:pt x="299453" y="165111"/>
                    <a:pt x="297183" y="162840"/>
                    <a:pt x="297183" y="160039"/>
                  </a:cubicBezTo>
                  <a:lnTo>
                    <a:pt x="297183" y="124963"/>
                  </a:lnTo>
                  <a:lnTo>
                    <a:pt x="262107" y="124963"/>
                  </a:lnTo>
                  <a:cubicBezTo>
                    <a:pt x="259306" y="124963"/>
                    <a:pt x="257035" y="122693"/>
                    <a:pt x="257035" y="119892"/>
                  </a:cubicBezTo>
                  <a:lnTo>
                    <a:pt x="257035" y="91160"/>
                  </a:lnTo>
                  <a:cubicBezTo>
                    <a:pt x="257035" y="88359"/>
                    <a:pt x="259306" y="86089"/>
                    <a:pt x="262107" y="86089"/>
                  </a:cubicBezTo>
                  <a:lnTo>
                    <a:pt x="297183" y="86089"/>
                  </a:lnTo>
                  <a:lnTo>
                    <a:pt x="297183" y="51012"/>
                  </a:lnTo>
                  <a:cubicBezTo>
                    <a:pt x="297183" y="48211"/>
                    <a:pt x="299453" y="45941"/>
                    <a:pt x="302254" y="45941"/>
                  </a:cubicBezTo>
                  <a:lnTo>
                    <a:pt x="330986" y="45941"/>
                  </a:lnTo>
                  <a:cubicBezTo>
                    <a:pt x="333787" y="45941"/>
                    <a:pt x="336057" y="48211"/>
                    <a:pt x="336057" y="51012"/>
                  </a:cubicBezTo>
                  <a:lnTo>
                    <a:pt x="336057" y="86089"/>
                  </a:lnTo>
                  <a:lnTo>
                    <a:pt x="371134" y="86089"/>
                  </a:lnTo>
                  <a:cubicBezTo>
                    <a:pt x="373935" y="86089"/>
                    <a:pt x="376205" y="88359"/>
                    <a:pt x="376205" y="91160"/>
                  </a:cubicBezTo>
                  <a:lnTo>
                    <a:pt x="376205" y="119892"/>
                  </a:lnTo>
                  <a:close/>
                </a:path>
              </a:pathLst>
            </a:custGeom>
            <a:solidFill>
              <a:schemeClr val="accent3">
                <a:lumMod val="40000"/>
                <a:lumOff val="60000"/>
              </a:schemeClr>
            </a:solidFill>
            <a:ln w="0" cap="flat">
              <a:noFill/>
              <a:prstDash val="solid"/>
              <a:miter/>
            </a:ln>
          </p:spPr>
          <p:txBody>
            <a:bodyPr rtlCol="0" anchor="ctr"/>
            <a:lstStyle/>
            <a:p>
              <a:endParaRPr lang="en-US" dirty="0"/>
            </a:p>
          </p:txBody>
        </p:sp>
      </p:grpSp>
      <p:grpSp>
        <p:nvGrpSpPr>
          <p:cNvPr id="34" name="Group 33">
            <a:extLst>
              <a:ext uri="{FF2B5EF4-FFF2-40B4-BE49-F238E27FC236}">
                <a16:creationId xmlns:a16="http://schemas.microsoft.com/office/drawing/2014/main" id="{474567FA-C4FA-24C9-EBD3-7B60EAD4F078}"/>
              </a:ext>
            </a:extLst>
          </p:cNvPr>
          <p:cNvGrpSpPr/>
          <p:nvPr/>
        </p:nvGrpSpPr>
        <p:grpSpPr>
          <a:xfrm>
            <a:off x="8130965" y="2965566"/>
            <a:ext cx="3351238" cy="654627"/>
            <a:chOff x="8130965" y="4539204"/>
            <a:chExt cx="3351238" cy="654627"/>
          </a:xfrm>
        </p:grpSpPr>
        <p:sp>
          <p:nvSpPr>
            <p:cNvPr id="35" name="Rectangle: Rounded Corners 34">
              <a:extLst>
                <a:ext uri="{FF2B5EF4-FFF2-40B4-BE49-F238E27FC236}">
                  <a16:creationId xmlns:a16="http://schemas.microsoft.com/office/drawing/2014/main" id="{E1299B62-5B73-411B-50E4-0EE3C4739A31}"/>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TextBox 35">
              <a:extLst>
                <a:ext uri="{FF2B5EF4-FFF2-40B4-BE49-F238E27FC236}">
                  <a16:creationId xmlns:a16="http://schemas.microsoft.com/office/drawing/2014/main" id="{38504BDC-7828-3AFA-4A17-35F863F8B6CC}"/>
                </a:ext>
              </a:extLst>
            </p:cNvPr>
            <p:cNvSpPr txBox="1"/>
            <p:nvPr/>
          </p:nvSpPr>
          <p:spPr bwMode="auto">
            <a:xfrm>
              <a:off x="8778098" y="4543352"/>
              <a:ext cx="2449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People-centered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services and care</a:t>
              </a:r>
            </a:p>
          </p:txBody>
        </p:sp>
      </p:grpSp>
      <p:sp>
        <p:nvSpPr>
          <p:cNvPr id="37" name="Oval 36">
            <a:extLst>
              <a:ext uri="{FF2B5EF4-FFF2-40B4-BE49-F238E27FC236}">
                <a16:creationId xmlns:a16="http://schemas.microsoft.com/office/drawing/2014/main" id="{EDF665AD-B9A9-920E-13BA-D76EAC48A991}"/>
              </a:ext>
            </a:extLst>
          </p:cNvPr>
          <p:cNvSpPr/>
          <p:nvPr/>
        </p:nvSpPr>
        <p:spPr bwMode="auto">
          <a:xfrm>
            <a:off x="7834843" y="2866852"/>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8" name="Group 37">
            <a:extLst>
              <a:ext uri="{FF2B5EF4-FFF2-40B4-BE49-F238E27FC236}">
                <a16:creationId xmlns:a16="http://schemas.microsoft.com/office/drawing/2014/main" id="{3BCD5530-960D-E7D8-A0BC-7BCF0EE0381E}"/>
              </a:ext>
            </a:extLst>
          </p:cNvPr>
          <p:cNvGrpSpPr/>
          <p:nvPr/>
        </p:nvGrpSpPr>
        <p:grpSpPr>
          <a:xfrm>
            <a:off x="8130965" y="1675731"/>
            <a:ext cx="3351238" cy="654627"/>
            <a:chOff x="8130965" y="4539204"/>
            <a:chExt cx="3351238" cy="654627"/>
          </a:xfrm>
        </p:grpSpPr>
        <p:sp>
          <p:nvSpPr>
            <p:cNvPr id="39" name="Rectangle: Rounded Corners 38">
              <a:extLst>
                <a:ext uri="{FF2B5EF4-FFF2-40B4-BE49-F238E27FC236}">
                  <a16:creationId xmlns:a16="http://schemas.microsoft.com/office/drawing/2014/main" id="{D82C153C-B670-9593-346E-1E35CF5A31C9}"/>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TextBox 39">
              <a:extLst>
                <a:ext uri="{FF2B5EF4-FFF2-40B4-BE49-F238E27FC236}">
                  <a16:creationId xmlns:a16="http://schemas.microsoft.com/office/drawing/2014/main" id="{1FF6145D-5795-F887-45A1-1A70073ACB1F}"/>
                </a:ext>
              </a:extLst>
            </p:cNvPr>
            <p:cNvSpPr txBox="1"/>
            <p:nvPr/>
          </p:nvSpPr>
          <p:spPr bwMode="auto">
            <a:xfrm>
              <a:off x="8778098" y="4543352"/>
              <a:ext cx="2449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 multisectoral approach</a:t>
              </a:r>
            </a:p>
          </p:txBody>
        </p:sp>
      </p:grpSp>
      <p:sp>
        <p:nvSpPr>
          <p:cNvPr id="41" name="Oval 40">
            <a:extLst>
              <a:ext uri="{FF2B5EF4-FFF2-40B4-BE49-F238E27FC236}">
                <a16:creationId xmlns:a16="http://schemas.microsoft.com/office/drawing/2014/main" id="{0BDC82DE-5873-575B-4B86-5C2337F7B5E0}"/>
              </a:ext>
            </a:extLst>
          </p:cNvPr>
          <p:cNvSpPr/>
          <p:nvPr/>
        </p:nvSpPr>
        <p:spPr bwMode="auto">
          <a:xfrm>
            <a:off x="7834843" y="1577017"/>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2" name="Group 41">
            <a:extLst>
              <a:ext uri="{FF2B5EF4-FFF2-40B4-BE49-F238E27FC236}">
                <a16:creationId xmlns:a16="http://schemas.microsoft.com/office/drawing/2014/main" id="{7C335B59-EB69-E8B7-18B5-D5080CD8E753}"/>
              </a:ext>
            </a:extLst>
          </p:cNvPr>
          <p:cNvGrpSpPr/>
          <p:nvPr/>
        </p:nvGrpSpPr>
        <p:grpSpPr>
          <a:xfrm>
            <a:off x="5134768" y="5069478"/>
            <a:ext cx="2700075" cy="654627"/>
            <a:chOff x="8130965" y="4539204"/>
            <a:chExt cx="2700075" cy="654627"/>
          </a:xfrm>
        </p:grpSpPr>
        <p:sp>
          <p:nvSpPr>
            <p:cNvPr id="43" name="Rectangle: Rounded Corners 42">
              <a:extLst>
                <a:ext uri="{FF2B5EF4-FFF2-40B4-BE49-F238E27FC236}">
                  <a16:creationId xmlns:a16="http://schemas.microsoft.com/office/drawing/2014/main" id="{10C4D26D-9DCB-05BC-B870-32085BD9A338}"/>
                </a:ext>
              </a:extLst>
            </p:cNvPr>
            <p:cNvSpPr/>
            <p:nvPr/>
          </p:nvSpPr>
          <p:spPr bwMode="auto">
            <a:xfrm>
              <a:off x="8130965" y="4539204"/>
              <a:ext cx="2700075"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TextBox 43">
              <a:extLst>
                <a:ext uri="{FF2B5EF4-FFF2-40B4-BE49-F238E27FC236}">
                  <a16:creationId xmlns:a16="http://schemas.microsoft.com/office/drawing/2014/main" id="{6502FDC1-AC9F-7D7F-B071-0D34C46B61D4}"/>
                </a:ext>
              </a:extLst>
            </p:cNvPr>
            <p:cNvSpPr txBox="1"/>
            <p:nvPr/>
          </p:nvSpPr>
          <p:spPr bwMode="auto">
            <a:xfrm>
              <a:off x="8778098" y="4681851"/>
              <a:ext cx="18120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Empowerment</a:t>
              </a:r>
            </a:p>
          </p:txBody>
        </p:sp>
      </p:grpSp>
      <p:sp>
        <p:nvSpPr>
          <p:cNvPr id="45" name="Oval 44">
            <a:extLst>
              <a:ext uri="{FF2B5EF4-FFF2-40B4-BE49-F238E27FC236}">
                <a16:creationId xmlns:a16="http://schemas.microsoft.com/office/drawing/2014/main" id="{355885AE-5A3A-A454-3B89-A070ADA5F7D1}"/>
              </a:ext>
            </a:extLst>
          </p:cNvPr>
          <p:cNvSpPr/>
          <p:nvPr/>
        </p:nvSpPr>
        <p:spPr bwMode="auto">
          <a:xfrm>
            <a:off x="4838646" y="4970764"/>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54" name="Group 53">
            <a:extLst>
              <a:ext uri="{FF2B5EF4-FFF2-40B4-BE49-F238E27FC236}">
                <a16:creationId xmlns:a16="http://schemas.microsoft.com/office/drawing/2014/main" id="{5D8041EF-0C75-7F89-4664-427AC45C7444}"/>
              </a:ext>
            </a:extLst>
          </p:cNvPr>
          <p:cNvGrpSpPr/>
          <p:nvPr/>
        </p:nvGrpSpPr>
        <p:grpSpPr>
          <a:xfrm>
            <a:off x="4972580" y="5141329"/>
            <a:ext cx="588551" cy="461551"/>
            <a:chOff x="4972580" y="5318309"/>
            <a:chExt cx="588551" cy="461551"/>
          </a:xfrm>
          <a:solidFill>
            <a:schemeClr val="accent3">
              <a:lumMod val="40000"/>
              <a:lumOff val="60000"/>
            </a:schemeClr>
          </a:solidFill>
        </p:grpSpPr>
        <p:sp>
          <p:nvSpPr>
            <p:cNvPr id="48" name="Freeform: Shape 47">
              <a:extLst>
                <a:ext uri="{FF2B5EF4-FFF2-40B4-BE49-F238E27FC236}">
                  <a16:creationId xmlns:a16="http://schemas.microsoft.com/office/drawing/2014/main" id="{2DFB5FBA-E8BE-69DE-99FB-B553C2928243}"/>
                </a:ext>
              </a:extLst>
            </p:cNvPr>
            <p:cNvSpPr/>
            <p:nvPr/>
          </p:nvSpPr>
          <p:spPr>
            <a:xfrm>
              <a:off x="5181647" y="5318309"/>
              <a:ext cx="170435" cy="411380"/>
            </a:xfrm>
            <a:custGeom>
              <a:avLst/>
              <a:gdLst>
                <a:gd name="connsiteX0" fmla="*/ 166202 w 170435"/>
                <a:gd name="connsiteY0" fmla="*/ 137365 h 411380"/>
                <a:gd name="connsiteX1" fmla="*/ 163236 w 170435"/>
                <a:gd name="connsiteY1" fmla="*/ 102095 h 411380"/>
                <a:gd name="connsiteX2" fmla="*/ 163236 w 170435"/>
                <a:gd name="connsiteY2" fmla="*/ 60660 h 411380"/>
                <a:gd name="connsiteX3" fmla="*/ 152176 w 170435"/>
                <a:gd name="connsiteY3" fmla="*/ 49618 h 411380"/>
                <a:gd name="connsiteX4" fmla="*/ 141134 w 170435"/>
                <a:gd name="connsiteY4" fmla="*/ 60660 h 411380"/>
                <a:gd name="connsiteX5" fmla="*/ 141134 w 170435"/>
                <a:gd name="connsiteY5" fmla="*/ 121213 h 411380"/>
                <a:gd name="connsiteX6" fmla="*/ 133736 w 170435"/>
                <a:gd name="connsiteY6" fmla="*/ 128628 h 411380"/>
                <a:gd name="connsiteX7" fmla="*/ 126411 w 170435"/>
                <a:gd name="connsiteY7" fmla="*/ 121213 h 411380"/>
                <a:gd name="connsiteX8" fmla="*/ 126411 w 170435"/>
                <a:gd name="connsiteY8" fmla="*/ 24836 h 411380"/>
                <a:gd name="connsiteX9" fmla="*/ 115279 w 170435"/>
                <a:gd name="connsiteY9" fmla="*/ 13794 h 411380"/>
                <a:gd name="connsiteX10" fmla="*/ 104237 w 170435"/>
                <a:gd name="connsiteY10" fmla="*/ 24836 h 411380"/>
                <a:gd name="connsiteX11" fmla="*/ 104237 w 170435"/>
                <a:gd name="connsiteY11" fmla="*/ 108509 h 411380"/>
                <a:gd name="connsiteX12" fmla="*/ 96912 w 170435"/>
                <a:gd name="connsiteY12" fmla="*/ 115888 h 411380"/>
                <a:gd name="connsiteX13" fmla="*/ 89515 w 170435"/>
                <a:gd name="connsiteY13" fmla="*/ 108509 h 411380"/>
                <a:gd name="connsiteX14" fmla="*/ 89515 w 170435"/>
                <a:gd name="connsiteY14" fmla="*/ 11042 h 411380"/>
                <a:gd name="connsiteX15" fmla="*/ 78472 w 170435"/>
                <a:gd name="connsiteY15" fmla="*/ 0 h 411380"/>
                <a:gd name="connsiteX16" fmla="*/ 67341 w 170435"/>
                <a:gd name="connsiteY16" fmla="*/ 11042 h 411380"/>
                <a:gd name="connsiteX17" fmla="*/ 67341 w 170435"/>
                <a:gd name="connsiteY17" fmla="*/ 101005 h 411380"/>
                <a:gd name="connsiteX18" fmla="*/ 59944 w 170435"/>
                <a:gd name="connsiteY18" fmla="*/ 108420 h 411380"/>
                <a:gd name="connsiteX19" fmla="*/ 52618 w 170435"/>
                <a:gd name="connsiteY19" fmla="*/ 101005 h 411380"/>
                <a:gd name="connsiteX20" fmla="*/ 52618 w 170435"/>
                <a:gd name="connsiteY20" fmla="*/ 24836 h 411380"/>
                <a:gd name="connsiteX21" fmla="*/ 41576 w 170435"/>
                <a:gd name="connsiteY21" fmla="*/ 13794 h 411380"/>
                <a:gd name="connsiteX22" fmla="*/ 30516 w 170435"/>
                <a:gd name="connsiteY22" fmla="*/ 24836 h 411380"/>
                <a:gd name="connsiteX23" fmla="*/ 30516 w 170435"/>
                <a:gd name="connsiteY23" fmla="*/ 97771 h 411380"/>
                <a:gd name="connsiteX24" fmla="*/ 31302 w 170435"/>
                <a:gd name="connsiteY24" fmla="*/ 98575 h 411380"/>
                <a:gd name="connsiteX25" fmla="*/ 39003 w 170435"/>
                <a:gd name="connsiteY25" fmla="*/ 117086 h 411380"/>
                <a:gd name="connsiteX26" fmla="*/ 39003 w 170435"/>
                <a:gd name="connsiteY26" fmla="*/ 138848 h 411380"/>
                <a:gd name="connsiteX27" fmla="*/ 40987 w 170435"/>
                <a:gd name="connsiteY27" fmla="*/ 139402 h 411380"/>
                <a:gd name="connsiteX28" fmla="*/ 91730 w 170435"/>
                <a:gd name="connsiteY28" fmla="*/ 205029 h 411380"/>
                <a:gd name="connsiteX29" fmla="*/ 83404 w 170435"/>
                <a:gd name="connsiteY29" fmla="*/ 211354 h 411380"/>
                <a:gd name="connsiteX30" fmla="*/ 77043 w 170435"/>
                <a:gd name="connsiteY30" fmla="*/ 203046 h 411380"/>
                <a:gd name="connsiteX31" fmla="*/ 43399 w 170435"/>
                <a:gd name="connsiteY31" fmla="*/ 155644 h 411380"/>
                <a:gd name="connsiteX32" fmla="*/ 39146 w 170435"/>
                <a:gd name="connsiteY32" fmla="*/ 154053 h 411380"/>
                <a:gd name="connsiteX33" fmla="*/ 39754 w 170435"/>
                <a:gd name="connsiteY33" fmla="*/ 158556 h 411380"/>
                <a:gd name="connsiteX34" fmla="*/ 40790 w 170435"/>
                <a:gd name="connsiteY34" fmla="*/ 164417 h 411380"/>
                <a:gd name="connsiteX35" fmla="*/ 41951 w 170435"/>
                <a:gd name="connsiteY35" fmla="*/ 169759 h 411380"/>
                <a:gd name="connsiteX36" fmla="*/ 36287 w 170435"/>
                <a:gd name="connsiteY36" fmla="*/ 178585 h 411380"/>
                <a:gd name="connsiteX37" fmla="*/ 30713 w 170435"/>
                <a:gd name="connsiteY37" fmla="*/ 177567 h 411380"/>
                <a:gd name="connsiteX38" fmla="*/ 27479 w 170435"/>
                <a:gd name="connsiteY38" fmla="*/ 172904 h 411380"/>
                <a:gd name="connsiteX39" fmla="*/ 26317 w 170435"/>
                <a:gd name="connsiteY39" fmla="*/ 167561 h 411380"/>
                <a:gd name="connsiteX40" fmla="*/ 24227 w 170435"/>
                <a:gd name="connsiteY40" fmla="*/ 147943 h 411380"/>
                <a:gd name="connsiteX41" fmla="*/ 24227 w 170435"/>
                <a:gd name="connsiteY41" fmla="*/ 117068 h 411380"/>
                <a:gd name="connsiteX42" fmla="*/ 20707 w 170435"/>
                <a:gd name="connsiteY42" fmla="*/ 108813 h 411380"/>
                <a:gd name="connsiteX43" fmla="*/ 12238 w 170435"/>
                <a:gd name="connsiteY43" fmla="*/ 105615 h 411380"/>
                <a:gd name="connsiteX44" fmla="*/ 12238 w 170435"/>
                <a:gd name="connsiteY44" fmla="*/ 105615 h 411380"/>
                <a:gd name="connsiteX45" fmla="*/ 1374 w 170435"/>
                <a:gd name="connsiteY45" fmla="*/ 116782 h 411380"/>
                <a:gd name="connsiteX46" fmla="*/ 16 w 170435"/>
                <a:gd name="connsiteY46" fmla="*/ 176638 h 411380"/>
                <a:gd name="connsiteX47" fmla="*/ 17008 w 170435"/>
                <a:gd name="connsiteY47" fmla="*/ 220485 h 411380"/>
                <a:gd name="connsiteX48" fmla="*/ 49295 w 170435"/>
                <a:gd name="connsiteY48" fmla="*/ 254379 h 411380"/>
                <a:gd name="connsiteX49" fmla="*/ 51332 w 170435"/>
                <a:gd name="connsiteY49" fmla="*/ 259454 h 411380"/>
                <a:gd name="connsiteX50" fmla="*/ 51332 w 170435"/>
                <a:gd name="connsiteY50" fmla="*/ 411381 h 411380"/>
                <a:gd name="connsiteX51" fmla="*/ 136059 w 170435"/>
                <a:gd name="connsiteY51" fmla="*/ 411381 h 411380"/>
                <a:gd name="connsiteX52" fmla="*/ 136059 w 170435"/>
                <a:gd name="connsiteY52" fmla="*/ 257864 h 411380"/>
                <a:gd name="connsiteX53" fmla="*/ 140633 w 170435"/>
                <a:gd name="connsiteY53" fmla="*/ 251056 h 411380"/>
                <a:gd name="connsiteX54" fmla="*/ 140633 w 170435"/>
                <a:gd name="connsiteY54" fmla="*/ 251056 h 411380"/>
                <a:gd name="connsiteX55" fmla="*/ 166362 w 170435"/>
                <a:gd name="connsiteY55" fmla="*/ 138938 h 411380"/>
                <a:gd name="connsiteX56" fmla="*/ 166202 w 170435"/>
                <a:gd name="connsiteY56" fmla="*/ 137347 h 41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70435" h="411380">
                  <a:moveTo>
                    <a:pt x="166202" y="137365"/>
                  </a:moveTo>
                  <a:cubicBezTo>
                    <a:pt x="164165" y="123607"/>
                    <a:pt x="163236" y="112404"/>
                    <a:pt x="163236" y="102095"/>
                  </a:cubicBezTo>
                  <a:lnTo>
                    <a:pt x="163236" y="60660"/>
                  </a:lnTo>
                  <a:cubicBezTo>
                    <a:pt x="163236" y="54567"/>
                    <a:pt x="158268" y="49618"/>
                    <a:pt x="152176" y="49618"/>
                  </a:cubicBezTo>
                  <a:cubicBezTo>
                    <a:pt x="146083" y="49618"/>
                    <a:pt x="141134" y="54585"/>
                    <a:pt x="141134" y="60660"/>
                  </a:cubicBezTo>
                  <a:lnTo>
                    <a:pt x="141134" y="121213"/>
                  </a:lnTo>
                  <a:cubicBezTo>
                    <a:pt x="141134" y="125305"/>
                    <a:pt x="137810" y="128628"/>
                    <a:pt x="133736" y="128628"/>
                  </a:cubicBezTo>
                  <a:cubicBezTo>
                    <a:pt x="129663" y="128628"/>
                    <a:pt x="126411" y="125305"/>
                    <a:pt x="126411" y="121213"/>
                  </a:cubicBezTo>
                  <a:lnTo>
                    <a:pt x="126411" y="24836"/>
                  </a:lnTo>
                  <a:cubicBezTo>
                    <a:pt x="126411" y="18743"/>
                    <a:pt x="121426" y="13794"/>
                    <a:pt x="115279" y="13794"/>
                  </a:cubicBezTo>
                  <a:cubicBezTo>
                    <a:pt x="109133" y="13794"/>
                    <a:pt x="104237" y="18761"/>
                    <a:pt x="104237" y="24836"/>
                  </a:cubicBezTo>
                  <a:lnTo>
                    <a:pt x="104237" y="108509"/>
                  </a:lnTo>
                  <a:cubicBezTo>
                    <a:pt x="104237" y="112583"/>
                    <a:pt x="100950" y="115888"/>
                    <a:pt x="96912" y="115888"/>
                  </a:cubicBezTo>
                  <a:cubicBezTo>
                    <a:pt x="92874" y="115888"/>
                    <a:pt x="89515" y="112565"/>
                    <a:pt x="89515" y="108509"/>
                  </a:cubicBezTo>
                  <a:lnTo>
                    <a:pt x="89515" y="11042"/>
                  </a:lnTo>
                  <a:cubicBezTo>
                    <a:pt x="89515" y="4949"/>
                    <a:pt x="84547" y="0"/>
                    <a:pt x="78472" y="0"/>
                  </a:cubicBezTo>
                  <a:cubicBezTo>
                    <a:pt x="72398" y="0"/>
                    <a:pt x="67341" y="4967"/>
                    <a:pt x="67341" y="11042"/>
                  </a:cubicBezTo>
                  <a:lnTo>
                    <a:pt x="67341" y="101005"/>
                  </a:lnTo>
                  <a:cubicBezTo>
                    <a:pt x="67341" y="105097"/>
                    <a:pt x="64018" y="108420"/>
                    <a:pt x="59944" y="108420"/>
                  </a:cubicBezTo>
                  <a:cubicBezTo>
                    <a:pt x="55870" y="108420"/>
                    <a:pt x="52618" y="105097"/>
                    <a:pt x="52618" y="101005"/>
                  </a:cubicBezTo>
                  <a:lnTo>
                    <a:pt x="52618" y="24836"/>
                  </a:lnTo>
                  <a:cubicBezTo>
                    <a:pt x="52618" y="18743"/>
                    <a:pt x="47651" y="13794"/>
                    <a:pt x="41576" y="13794"/>
                  </a:cubicBezTo>
                  <a:cubicBezTo>
                    <a:pt x="35501" y="13794"/>
                    <a:pt x="30516" y="18654"/>
                    <a:pt x="30516" y="24836"/>
                  </a:cubicBezTo>
                  <a:lnTo>
                    <a:pt x="30516" y="97771"/>
                  </a:lnTo>
                  <a:lnTo>
                    <a:pt x="31302" y="98575"/>
                  </a:lnTo>
                  <a:cubicBezTo>
                    <a:pt x="36341" y="103685"/>
                    <a:pt x="39003" y="110099"/>
                    <a:pt x="39003" y="117086"/>
                  </a:cubicBezTo>
                  <a:lnTo>
                    <a:pt x="39003" y="138848"/>
                  </a:lnTo>
                  <a:lnTo>
                    <a:pt x="40987" y="139402"/>
                  </a:lnTo>
                  <a:cubicBezTo>
                    <a:pt x="97072" y="155215"/>
                    <a:pt x="91962" y="203046"/>
                    <a:pt x="91730" y="205029"/>
                  </a:cubicBezTo>
                  <a:cubicBezTo>
                    <a:pt x="91194" y="208907"/>
                    <a:pt x="87531" y="211926"/>
                    <a:pt x="83404" y="211354"/>
                  </a:cubicBezTo>
                  <a:cubicBezTo>
                    <a:pt x="79384" y="210818"/>
                    <a:pt x="76543" y="207102"/>
                    <a:pt x="77043" y="203046"/>
                  </a:cubicBezTo>
                  <a:cubicBezTo>
                    <a:pt x="77222" y="201688"/>
                    <a:pt x="80688" y="169598"/>
                    <a:pt x="43399" y="155644"/>
                  </a:cubicBezTo>
                  <a:lnTo>
                    <a:pt x="39146" y="154053"/>
                  </a:lnTo>
                  <a:lnTo>
                    <a:pt x="39754" y="158556"/>
                  </a:lnTo>
                  <a:cubicBezTo>
                    <a:pt x="40040" y="160557"/>
                    <a:pt x="40379" y="162505"/>
                    <a:pt x="40790" y="164417"/>
                  </a:cubicBezTo>
                  <a:lnTo>
                    <a:pt x="41951" y="169759"/>
                  </a:lnTo>
                  <a:cubicBezTo>
                    <a:pt x="42809" y="173743"/>
                    <a:pt x="40272" y="177710"/>
                    <a:pt x="36287" y="178585"/>
                  </a:cubicBezTo>
                  <a:cubicBezTo>
                    <a:pt x="34358" y="178979"/>
                    <a:pt x="32339" y="178657"/>
                    <a:pt x="30713" y="177567"/>
                  </a:cubicBezTo>
                  <a:cubicBezTo>
                    <a:pt x="29051" y="176513"/>
                    <a:pt x="27908" y="174851"/>
                    <a:pt x="27479" y="172904"/>
                  </a:cubicBezTo>
                  <a:lnTo>
                    <a:pt x="26317" y="167561"/>
                  </a:lnTo>
                  <a:cubicBezTo>
                    <a:pt x="24924" y="161075"/>
                    <a:pt x="24227" y="154482"/>
                    <a:pt x="24227" y="147943"/>
                  </a:cubicBezTo>
                  <a:lnTo>
                    <a:pt x="24227" y="117068"/>
                  </a:lnTo>
                  <a:cubicBezTo>
                    <a:pt x="24227" y="113905"/>
                    <a:pt x="22976" y="110975"/>
                    <a:pt x="20707" y="108813"/>
                  </a:cubicBezTo>
                  <a:cubicBezTo>
                    <a:pt x="18527" y="106722"/>
                    <a:pt x="15668" y="105615"/>
                    <a:pt x="12238" y="105615"/>
                  </a:cubicBezTo>
                  <a:lnTo>
                    <a:pt x="12238" y="105615"/>
                  </a:lnTo>
                  <a:cubicBezTo>
                    <a:pt x="6306" y="105901"/>
                    <a:pt x="1517" y="110796"/>
                    <a:pt x="1374" y="116782"/>
                  </a:cubicBezTo>
                  <a:lnTo>
                    <a:pt x="16" y="176638"/>
                  </a:lnTo>
                  <a:cubicBezTo>
                    <a:pt x="-359" y="193040"/>
                    <a:pt x="5680" y="208603"/>
                    <a:pt x="17008" y="220485"/>
                  </a:cubicBezTo>
                  <a:lnTo>
                    <a:pt x="49295" y="254379"/>
                  </a:lnTo>
                  <a:cubicBezTo>
                    <a:pt x="50599" y="255719"/>
                    <a:pt x="51332" y="257524"/>
                    <a:pt x="51332" y="259454"/>
                  </a:cubicBezTo>
                  <a:lnTo>
                    <a:pt x="51332" y="411381"/>
                  </a:lnTo>
                  <a:lnTo>
                    <a:pt x="136059" y="411381"/>
                  </a:lnTo>
                  <a:lnTo>
                    <a:pt x="136059" y="257864"/>
                  </a:lnTo>
                  <a:cubicBezTo>
                    <a:pt x="136059" y="254880"/>
                    <a:pt x="137846" y="252217"/>
                    <a:pt x="140633" y="251056"/>
                  </a:cubicBezTo>
                  <a:lnTo>
                    <a:pt x="140633" y="251056"/>
                  </a:lnTo>
                  <a:cubicBezTo>
                    <a:pt x="180460" y="234350"/>
                    <a:pt x="170204" y="164935"/>
                    <a:pt x="166362" y="138938"/>
                  </a:cubicBezTo>
                  <a:lnTo>
                    <a:pt x="166202" y="137347"/>
                  </a:lnTo>
                  <a:close/>
                </a:path>
              </a:pathLst>
            </a:custGeom>
            <a:solidFill>
              <a:schemeClr val="tx1"/>
            </a:solidFill>
            <a:ln w="0" cap="flat">
              <a:noFill/>
              <a:prstDash val="solid"/>
              <a:miter/>
            </a:ln>
          </p:spPr>
          <p:txBody>
            <a:bodyPr rtlCol="0" anchor="ctr"/>
            <a:lstStyle/>
            <a:p>
              <a:endParaRPr lang="en-US" dirty="0"/>
            </a:p>
          </p:txBody>
        </p:sp>
        <p:sp>
          <p:nvSpPr>
            <p:cNvPr id="49" name="Freeform: Shape 48">
              <a:extLst>
                <a:ext uri="{FF2B5EF4-FFF2-40B4-BE49-F238E27FC236}">
                  <a16:creationId xmlns:a16="http://schemas.microsoft.com/office/drawing/2014/main" id="{6C61E7FC-F40B-12D0-406B-444932E57842}"/>
                </a:ext>
              </a:extLst>
            </p:cNvPr>
            <p:cNvSpPr/>
            <p:nvPr/>
          </p:nvSpPr>
          <p:spPr>
            <a:xfrm>
              <a:off x="5222598" y="5744644"/>
              <a:ext cx="104846" cy="35216"/>
            </a:xfrm>
            <a:custGeom>
              <a:avLst/>
              <a:gdLst>
                <a:gd name="connsiteX0" fmla="*/ 99414 w 104846"/>
                <a:gd name="connsiteY0" fmla="*/ 0 h 35216"/>
                <a:gd name="connsiteX1" fmla="*/ 104846 w 104846"/>
                <a:gd name="connsiteY1" fmla="*/ 5432 h 35216"/>
                <a:gd name="connsiteX2" fmla="*/ 104846 w 104846"/>
                <a:gd name="connsiteY2" fmla="*/ 29785 h 35216"/>
                <a:gd name="connsiteX3" fmla="*/ 99414 w 104846"/>
                <a:gd name="connsiteY3" fmla="*/ 35217 h 35216"/>
                <a:gd name="connsiteX4" fmla="*/ 5432 w 104846"/>
                <a:gd name="connsiteY4" fmla="*/ 35217 h 35216"/>
                <a:gd name="connsiteX5" fmla="*/ 0 w 104846"/>
                <a:gd name="connsiteY5" fmla="*/ 29785 h 35216"/>
                <a:gd name="connsiteX6" fmla="*/ 0 w 104846"/>
                <a:gd name="connsiteY6" fmla="*/ 5432 h 35216"/>
                <a:gd name="connsiteX7" fmla="*/ 5432 w 104846"/>
                <a:gd name="connsiteY7" fmla="*/ 0 h 35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846" h="35216">
                  <a:moveTo>
                    <a:pt x="99414" y="0"/>
                  </a:moveTo>
                  <a:cubicBezTo>
                    <a:pt x="102414" y="0"/>
                    <a:pt x="104846" y="2432"/>
                    <a:pt x="104846" y="5432"/>
                  </a:cubicBezTo>
                  <a:lnTo>
                    <a:pt x="104846" y="29785"/>
                  </a:lnTo>
                  <a:cubicBezTo>
                    <a:pt x="104846" y="32785"/>
                    <a:pt x="102414" y="35217"/>
                    <a:pt x="99414" y="35217"/>
                  </a:cubicBezTo>
                  <a:lnTo>
                    <a:pt x="5432" y="35217"/>
                  </a:lnTo>
                  <a:cubicBezTo>
                    <a:pt x="2432" y="35217"/>
                    <a:pt x="0" y="32785"/>
                    <a:pt x="0" y="29785"/>
                  </a:cubicBezTo>
                  <a:lnTo>
                    <a:pt x="0" y="5432"/>
                  </a:lnTo>
                  <a:cubicBezTo>
                    <a:pt x="0" y="2432"/>
                    <a:pt x="2432" y="0"/>
                    <a:pt x="5432" y="0"/>
                  </a:cubicBezTo>
                  <a:close/>
                </a:path>
              </a:pathLst>
            </a:custGeom>
            <a:grpFill/>
            <a:ln w="0" cap="flat">
              <a:noFill/>
              <a:prstDash val="solid"/>
              <a:miter/>
            </a:ln>
          </p:spPr>
          <p:txBody>
            <a:bodyPr rtlCol="0" anchor="ctr"/>
            <a:lstStyle/>
            <a:p>
              <a:endParaRPr lang="en-US" dirty="0"/>
            </a:p>
          </p:txBody>
        </p:sp>
        <p:sp>
          <p:nvSpPr>
            <p:cNvPr id="50" name="Freeform: Shape 49">
              <a:extLst>
                <a:ext uri="{FF2B5EF4-FFF2-40B4-BE49-F238E27FC236}">
                  <a16:creationId xmlns:a16="http://schemas.microsoft.com/office/drawing/2014/main" id="{D79C1454-6F9E-334C-BF90-CE17D9FE9F3E}"/>
                </a:ext>
              </a:extLst>
            </p:cNvPr>
            <p:cNvSpPr/>
            <p:nvPr/>
          </p:nvSpPr>
          <p:spPr>
            <a:xfrm>
              <a:off x="5013888" y="5744644"/>
              <a:ext cx="104846" cy="35216"/>
            </a:xfrm>
            <a:custGeom>
              <a:avLst/>
              <a:gdLst>
                <a:gd name="connsiteX0" fmla="*/ 99414 w 104846"/>
                <a:gd name="connsiteY0" fmla="*/ 0 h 35216"/>
                <a:gd name="connsiteX1" fmla="*/ 104846 w 104846"/>
                <a:gd name="connsiteY1" fmla="*/ 5432 h 35216"/>
                <a:gd name="connsiteX2" fmla="*/ 104846 w 104846"/>
                <a:gd name="connsiteY2" fmla="*/ 29785 h 35216"/>
                <a:gd name="connsiteX3" fmla="*/ 99414 w 104846"/>
                <a:gd name="connsiteY3" fmla="*/ 35217 h 35216"/>
                <a:gd name="connsiteX4" fmla="*/ 5432 w 104846"/>
                <a:gd name="connsiteY4" fmla="*/ 35217 h 35216"/>
                <a:gd name="connsiteX5" fmla="*/ 0 w 104846"/>
                <a:gd name="connsiteY5" fmla="*/ 29785 h 35216"/>
                <a:gd name="connsiteX6" fmla="*/ 0 w 104846"/>
                <a:gd name="connsiteY6" fmla="*/ 5432 h 35216"/>
                <a:gd name="connsiteX7" fmla="*/ 5432 w 104846"/>
                <a:gd name="connsiteY7" fmla="*/ 0 h 35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846" h="35216">
                  <a:moveTo>
                    <a:pt x="99414" y="0"/>
                  </a:moveTo>
                  <a:cubicBezTo>
                    <a:pt x="102414" y="0"/>
                    <a:pt x="104846" y="2432"/>
                    <a:pt x="104846" y="5432"/>
                  </a:cubicBezTo>
                  <a:lnTo>
                    <a:pt x="104846" y="29785"/>
                  </a:lnTo>
                  <a:cubicBezTo>
                    <a:pt x="104846" y="32785"/>
                    <a:pt x="102414" y="35217"/>
                    <a:pt x="99414" y="35217"/>
                  </a:cubicBezTo>
                  <a:lnTo>
                    <a:pt x="5432" y="35217"/>
                  </a:lnTo>
                  <a:cubicBezTo>
                    <a:pt x="2432" y="35217"/>
                    <a:pt x="0" y="32785"/>
                    <a:pt x="0" y="29785"/>
                  </a:cubicBezTo>
                  <a:lnTo>
                    <a:pt x="0" y="5432"/>
                  </a:lnTo>
                  <a:cubicBezTo>
                    <a:pt x="0" y="2432"/>
                    <a:pt x="2432" y="0"/>
                    <a:pt x="5432" y="0"/>
                  </a:cubicBezTo>
                  <a:close/>
                </a:path>
              </a:pathLst>
            </a:custGeom>
            <a:grpFill/>
            <a:ln w="0" cap="flat">
              <a:noFill/>
              <a:prstDash val="solid"/>
              <a:miter/>
            </a:ln>
          </p:spPr>
          <p:txBody>
            <a:bodyPr rtlCol="0" anchor="ctr"/>
            <a:lstStyle/>
            <a:p>
              <a:endParaRPr lang="en-US" dirty="0"/>
            </a:p>
          </p:txBody>
        </p:sp>
        <p:sp>
          <p:nvSpPr>
            <p:cNvPr id="51" name="Freeform: Shape 50">
              <a:extLst>
                <a:ext uri="{FF2B5EF4-FFF2-40B4-BE49-F238E27FC236}">
                  <a16:creationId xmlns:a16="http://schemas.microsoft.com/office/drawing/2014/main" id="{B103865F-EB3A-2014-21B5-F2A7F657F245}"/>
                </a:ext>
              </a:extLst>
            </p:cNvPr>
            <p:cNvSpPr/>
            <p:nvPr/>
          </p:nvSpPr>
          <p:spPr>
            <a:xfrm>
              <a:off x="4972580" y="5426943"/>
              <a:ext cx="170435" cy="302764"/>
            </a:xfrm>
            <a:custGeom>
              <a:avLst/>
              <a:gdLst>
                <a:gd name="connsiteX0" fmla="*/ 166237 w 170435"/>
                <a:gd name="connsiteY0" fmla="*/ 137365 h 302764"/>
                <a:gd name="connsiteX1" fmla="*/ 163271 w 170435"/>
                <a:gd name="connsiteY1" fmla="*/ 102095 h 302764"/>
                <a:gd name="connsiteX2" fmla="*/ 163271 w 170435"/>
                <a:gd name="connsiteY2" fmla="*/ 60660 h 302764"/>
                <a:gd name="connsiteX3" fmla="*/ 152211 w 170435"/>
                <a:gd name="connsiteY3" fmla="*/ 49618 h 302764"/>
                <a:gd name="connsiteX4" fmla="*/ 141169 w 170435"/>
                <a:gd name="connsiteY4" fmla="*/ 60660 h 302764"/>
                <a:gd name="connsiteX5" fmla="*/ 141169 w 170435"/>
                <a:gd name="connsiteY5" fmla="*/ 121213 h 302764"/>
                <a:gd name="connsiteX6" fmla="*/ 133772 w 170435"/>
                <a:gd name="connsiteY6" fmla="*/ 128628 h 302764"/>
                <a:gd name="connsiteX7" fmla="*/ 126447 w 170435"/>
                <a:gd name="connsiteY7" fmla="*/ 121213 h 302764"/>
                <a:gd name="connsiteX8" fmla="*/ 126447 w 170435"/>
                <a:gd name="connsiteY8" fmla="*/ 24836 h 302764"/>
                <a:gd name="connsiteX9" fmla="*/ 115315 w 170435"/>
                <a:gd name="connsiteY9" fmla="*/ 13794 h 302764"/>
                <a:gd name="connsiteX10" fmla="*/ 104273 w 170435"/>
                <a:gd name="connsiteY10" fmla="*/ 24836 h 302764"/>
                <a:gd name="connsiteX11" fmla="*/ 104273 w 170435"/>
                <a:gd name="connsiteY11" fmla="*/ 108509 h 302764"/>
                <a:gd name="connsiteX12" fmla="*/ 96947 w 170435"/>
                <a:gd name="connsiteY12" fmla="*/ 115888 h 302764"/>
                <a:gd name="connsiteX13" fmla="*/ 89550 w 170435"/>
                <a:gd name="connsiteY13" fmla="*/ 108509 h 302764"/>
                <a:gd name="connsiteX14" fmla="*/ 89550 w 170435"/>
                <a:gd name="connsiteY14" fmla="*/ 11042 h 302764"/>
                <a:gd name="connsiteX15" fmla="*/ 78508 w 170435"/>
                <a:gd name="connsiteY15" fmla="*/ 0 h 302764"/>
                <a:gd name="connsiteX16" fmla="*/ 67377 w 170435"/>
                <a:gd name="connsiteY16" fmla="*/ 11042 h 302764"/>
                <a:gd name="connsiteX17" fmla="*/ 67377 w 170435"/>
                <a:gd name="connsiteY17" fmla="*/ 101005 h 302764"/>
                <a:gd name="connsiteX18" fmla="*/ 59980 w 170435"/>
                <a:gd name="connsiteY18" fmla="*/ 108420 h 302764"/>
                <a:gd name="connsiteX19" fmla="*/ 52654 w 170435"/>
                <a:gd name="connsiteY19" fmla="*/ 101005 h 302764"/>
                <a:gd name="connsiteX20" fmla="*/ 52654 w 170435"/>
                <a:gd name="connsiteY20" fmla="*/ 24836 h 302764"/>
                <a:gd name="connsiteX21" fmla="*/ 41612 w 170435"/>
                <a:gd name="connsiteY21" fmla="*/ 13794 h 302764"/>
                <a:gd name="connsiteX22" fmla="*/ 30552 w 170435"/>
                <a:gd name="connsiteY22" fmla="*/ 24836 h 302764"/>
                <a:gd name="connsiteX23" fmla="*/ 30552 w 170435"/>
                <a:gd name="connsiteY23" fmla="*/ 97771 h 302764"/>
                <a:gd name="connsiteX24" fmla="*/ 31338 w 170435"/>
                <a:gd name="connsiteY24" fmla="*/ 98575 h 302764"/>
                <a:gd name="connsiteX25" fmla="*/ 39039 w 170435"/>
                <a:gd name="connsiteY25" fmla="*/ 117086 h 302764"/>
                <a:gd name="connsiteX26" fmla="*/ 39039 w 170435"/>
                <a:gd name="connsiteY26" fmla="*/ 138848 h 302764"/>
                <a:gd name="connsiteX27" fmla="*/ 41022 w 170435"/>
                <a:gd name="connsiteY27" fmla="*/ 139402 h 302764"/>
                <a:gd name="connsiteX28" fmla="*/ 91766 w 170435"/>
                <a:gd name="connsiteY28" fmla="*/ 205029 h 302764"/>
                <a:gd name="connsiteX29" fmla="*/ 84440 w 170435"/>
                <a:gd name="connsiteY29" fmla="*/ 211426 h 302764"/>
                <a:gd name="connsiteX30" fmla="*/ 83440 w 170435"/>
                <a:gd name="connsiteY30" fmla="*/ 211354 h 302764"/>
                <a:gd name="connsiteX31" fmla="*/ 77079 w 170435"/>
                <a:gd name="connsiteY31" fmla="*/ 203046 h 302764"/>
                <a:gd name="connsiteX32" fmla="*/ 43434 w 170435"/>
                <a:gd name="connsiteY32" fmla="*/ 155644 h 302764"/>
                <a:gd name="connsiteX33" fmla="*/ 39182 w 170435"/>
                <a:gd name="connsiteY33" fmla="*/ 154053 h 302764"/>
                <a:gd name="connsiteX34" fmla="*/ 39789 w 170435"/>
                <a:gd name="connsiteY34" fmla="*/ 158556 h 302764"/>
                <a:gd name="connsiteX35" fmla="*/ 40826 w 170435"/>
                <a:gd name="connsiteY35" fmla="*/ 164417 h 302764"/>
                <a:gd name="connsiteX36" fmla="*/ 41987 w 170435"/>
                <a:gd name="connsiteY36" fmla="*/ 169759 h 302764"/>
                <a:gd name="connsiteX37" fmla="*/ 36323 w 170435"/>
                <a:gd name="connsiteY37" fmla="*/ 178585 h 302764"/>
                <a:gd name="connsiteX38" fmla="*/ 30749 w 170435"/>
                <a:gd name="connsiteY38" fmla="*/ 177567 h 302764"/>
                <a:gd name="connsiteX39" fmla="*/ 27514 w 170435"/>
                <a:gd name="connsiteY39" fmla="*/ 172921 h 302764"/>
                <a:gd name="connsiteX40" fmla="*/ 26353 w 170435"/>
                <a:gd name="connsiteY40" fmla="*/ 167579 h 302764"/>
                <a:gd name="connsiteX41" fmla="*/ 24263 w 170435"/>
                <a:gd name="connsiteY41" fmla="*/ 147961 h 302764"/>
                <a:gd name="connsiteX42" fmla="*/ 24263 w 170435"/>
                <a:gd name="connsiteY42" fmla="*/ 117086 h 302764"/>
                <a:gd name="connsiteX43" fmla="*/ 20743 w 170435"/>
                <a:gd name="connsiteY43" fmla="*/ 108831 h 302764"/>
                <a:gd name="connsiteX44" fmla="*/ 12291 w 170435"/>
                <a:gd name="connsiteY44" fmla="*/ 105633 h 302764"/>
                <a:gd name="connsiteX45" fmla="*/ 12291 w 170435"/>
                <a:gd name="connsiteY45" fmla="*/ 105633 h 302764"/>
                <a:gd name="connsiteX46" fmla="*/ 1428 w 170435"/>
                <a:gd name="connsiteY46" fmla="*/ 116800 h 302764"/>
                <a:gd name="connsiteX47" fmla="*/ 16 w 170435"/>
                <a:gd name="connsiteY47" fmla="*/ 176656 h 302764"/>
                <a:gd name="connsiteX48" fmla="*/ 17008 w 170435"/>
                <a:gd name="connsiteY48" fmla="*/ 220503 h 302764"/>
                <a:gd name="connsiteX49" fmla="*/ 49295 w 170435"/>
                <a:gd name="connsiteY49" fmla="*/ 254397 h 302764"/>
                <a:gd name="connsiteX50" fmla="*/ 51332 w 170435"/>
                <a:gd name="connsiteY50" fmla="*/ 259472 h 302764"/>
                <a:gd name="connsiteX51" fmla="*/ 51332 w 170435"/>
                <a:gd name="connsiteY51" fmla="*/ 302764 h 302764"/>
                <a:gd name="connsiteX52" fmla="*/ 136059 w 170435"/>
                <a:gd name="connsiteY52" fmla="*/ 302764 h 302764"/>
                <a:gd name="connsiteX53" fmla="*/ 136059 w 170435"/>
                <a:gd name="connsiteY53" fmla="*/ 257881 h 302764"/>
                <a:gd name="connsiteX54" fmla="*/ 140633 w 170435"/>
                <a:gd name="connsiteY54" fmla="*/ 251074 h 302764"/>
                <a:gd name="connsiteX55" fmla="*/ 140633 w 170435"/>
                <a:gd name="connsiteY55" fmla="*/ 251074 h 302764"/>
                <a:gd name="connsiteX56" fmla="*/ 166362 w 170435"/>
                <a:gd name="connsiteY56" fmla="*/ 138955 h 302764"/>
                <a:gd name="connsiteX57" fmla="*/ 166202 w 170435"/>
                <a:gd name="connsiteY57" fmla="*/ 137365 h 302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70435" h="302764">
                  <a:moveTo>
                    <a:pt x="166237" y="137365"/>
                  </a:moveTo>
                  <a:cubicBezTo>
                    <a:pt x="164200" y="123607"/>
                    <a:pt x="163271" y="112404"/>
                    <a:pt x="163271" y="102095"/>
                  </a:cubicBezTo>
                  <a:lnTo>
                    <a:pt x="163271" y="60660"/>
                  </a:lnTo>
                  <a:cubicBezTo>
                    <a:pt x="163271" y="54567"/>
                    <a:pt x="158304" y="49618"/>
                    <a:pt x="152211" y="49618"/>
                  </a:cubicBezTo>
                  <a:cubicBezTo>
                    <a:pt x="146119" y="49618"/>
                    <a:pt x="141169" y="54585"/>
                    <a:pt x="141169" y="60660"/>
                  </a:cubicBezTo>
                  <a:lnTo>
                    <a:pt x="141169" y="121213"/>
                  </a:lnTo>
                  <a:cubicBezTo>
                    <a:pt x="141169" y="125305"/>
                    <a:pt x="137846" y="128628"/>
                    <a:pt x="133772" y="128628"/>
                  </a:cubicBezTo>
                  <a:cubicBezTo>
                    <a:pt x="129698" y="128628"/>
                    <a:pt x="126447" y="125305"/>
                    <a:pt x="126447" y="121213"/>
                  </a:cubicBezTo>
                  <a:lnTo>
                    <a:pt x="126447" y="24836"/>
                  </a:lnTo>
                  <a:cubicBezTo>
                    <a:pt x="126447" y="18743"/>
                    <a:pt x="121462" y="13794"/>
                    <a:pt x="115315" y="13794"/>
                  </a:cubicBezTo>
                  <a:cubicBezTo>
                    <a:pt x="109169" y="13794"/>
                    <a:pt x="104273" y="18761"/>
                    <a:pt x="104273" y="24836"/>
                  </a:cubicBezTo>
                  <a:lnTo>
                    <a:pt x="104273" y="108509"/>
                  </a:lnTo>
                  <a:cubicBezTo>
                    <a:pt x="104273" y="112583"/>
                    <a:pt x="100985" y="115888"/>
                    <a:pt x="96947" y="115888"/>
                  </a:cubicBezTo>
                  <a:cubicBezTo>
                    <a:pt x="92909" y="115888"/>
                    <a:pt x="89550" y="112565"/>
                    <a:pt x="89550" y="108509"/>
                  </a:cubicBezTo>
                  <a:lnTo>
                    <a:pt x="89550" y="11042"/>
                  </a:lnTo>
                  <a:cubicBezTo>
                    <a:pt x="89550" y="4949"/>
                    <a:pt x="84583" y="0"/>
                    <a:pt x="78508" y="0"/>
                  </a:cubicBezTo>
                  <a:cubicBezTo>
                    <a:pt x="72433" y="0"/>
                    <a:pt x="67377" y="4967"/>
                    <a:pt x="67377" y="11042"/>
                  </a:cubicBezTo>
                  <a:lnTo>
                    <a:pt x="67377" y="101005"/>
                  </a:lnTo>
                  <a:cubicBezTo>
                    <a:pt x="67377" y="105097"/>
                    <a:pt x="64053" y="108420"/>
                    <a:pt x="59980" y="108420"/>
                  </a:cubicBezTo>
                  <a:cubicBezTo>
                    <a:pt x="55906" y="108420"/>
                    <a:pt x="52654" y="105097"/>
                    <a:pt x="52654" y="101005"/>
                  </a:cubicBezTo>
                  <a:lnTo>
                    <a:pt x="52654" y="24836"/>
                  </a:lnTo>
                  <a:cubicBezTo>
                    <a:pt x="52654" y="18743"/>
                    <a:pt x="47687" y="13794"/>
                    <a:pt x="41612" y="13794"/>
                  </a:cubicBezTo>
                  <a:cubicBezTo>
                    <a:pt x="35537" y="13794"/>
                    <a:pt x="30552" y="18654"/>
                    <a:pt x="30552" y="24836"/>
                  </a:cubicBezTo>
                  <a:lnTo>
                    <a:pt x="30552" y="97771"/>
                  </a:lnTo>
                  <a:lnTo>
                    <a:pt x="31338" y="98575"/>
                  </a:lnTo>
                  <a:cubicBezTo>
                    <a:pt x="36377" y="103685"/>
                    <a:pt x="39039" y="110099"/>
                    <a:pt x="39039" y="117086"/>
                  </a:cubicBezTo>
                  <a:lnTo>
                    <a:pt x="39039" y="138848"/>
                  </a:lnTo>
                  <a:lnTo>
                    <a:pt x="41022" y="139402"/>
                  </a:lnTo>
                  <a:cubicBezTo>
                    <a:pt x="97108" y="155215"/>
                    <a:pt x="91998" y="203046"/>
                    <a:pt x="91766" y="205029"/>
                  </a:cubicBezTo>
                  <a:cubicBezTo>
                    <a:pt x="91283" y="208692"/>
                    <a:pt x="88121" y="211426"/>
                    <a:pt x="84440" y="211426"/>
                  </a:cubicBezTo>
                  <a:cubicBezTo>
                    <a:pt x="84083" y="211426"/>
                    <a:pt x="83743" y="211390"/>
                    <a:pt x="83440" y="211354"/>
                  </a:cubicBezTo>
                  <a:cubicBezTo>
                    <a:pt x="79419" y="210818"/>
                    <a:pt x="76579" y="207102"/>
                    <a:pt x="77079" y="203046"/>
                  </a:cubicBezTo>
                  <a:cubicBezTo>
                    <a:pt x="77257" y="201688"/>
                    <a:pt x="80724" y="169598"/>
                    <a:pt x="43434" y="155644"/>
                  </a:cubicBezTo>
                  <a:lnTo>
                    <a:pt x="39182" y="154053"/>
                  </a:lnTo>
                  <a:lnTo>
                    <a:pt x="39789" y="158556"/>
                  </a:lnTo>
                  <a:cubicBezTo>
                    <a:pt x="40075" y="160557"/>
                    <a:pt x="40415" y="162505"/>
                    <a:pt x="40826" y="164417"/>
                  </a:cubicBezTo>
                  <a:lnTo>
                    <a:pt x="41987" y="169759"/>
                  </a:lnTo>
                  <a:cubicBezTo>
                    <a:pt x="42845" y="173743"/>
                    <a:pt x="40308" y="177710"/>
                    <a:pt x="36323" y="178585"/>
                  </a:cubicBezTo>
                  <a:cubicBezTo>
                    <a:pt x="34447" y="178979"/>
                    <a:pt x="32392" y="178639"/>
                    <a:pt x="30749" y="177567"/>
                  </a:cubicBezTo>
                  <a:cubicBezTo>
                    <a:pt x="29087" y="176513"/>
                    <a:pt x="27943" y="174851"/>
                    <a:pt x="27514" y="172921"/>
                  </a:cubicBezTo>
                  <a:lnTo>
                    <a:pt x="26353" y="167579"/>
                  </a:lnTo>
                  <a:cubicBezTo>
                    <a:pt x="24959" y="161093"/>
                    <a:pt x="24263" y="154500"/>
                    <a:pt x="24263" y="147961"/>
                  </a:cubicBezTo>
                  <a:lnTo>
                    <a:pt x="24263" y="117086"/>
                  </a:lnTo>
                  <a:cubicBezTo>
                    <a:pt x="24263" y="113923"/>
                    <a:pt x="23012" y="110993"/>
                    <a:pt x="20743" y="108831"/>
                  </a:cubicBezTo>
                  <a:cubicBezTo>
                    <a:pt x="18563" y="106740"/>
                    <a:pt x="15704" y="105633"/>
                    <a:pt x="12291" y="105633"/>
                  </a:cubicBezTo>
                  <a:lnTo>
                    <a:pt x="12291" y="105633"/>
                  </a:lnTo>
                  <a:cubicBezTo>
                    <a:pt x="6359" y="105918"/>
                    <a:pt x="1571" y="110814"/>
                    <a:pt x="1428" y="116800"/>
                  </a:cubicBezTo>
                  <a:lnTo>
                    <a:pt x="16" y="176656"/>
                  </a:lnTo>
                  <a:cubicBezTo>
                    <a:pt x="-359" y="193058"/>
                    <a:pt x="5680" y="208621"/>
                    <a:pt x="17008" y="220503"/>
                  </a:cubicBezTo>
                  <a:lnTo>
                    <a:pt x="49295" y="254397"/>
                  </a:lnTo>
                  <a:cubicBezTo>
                    <a:pt x="50599" y="255737"/>
                    <a:pt x="51332" y="257542"/>
                    <a:pt x="51332" y="259472"/>
                  </a:cubicBezTo>
                  <a:lnTo>
                    <a:pt x="51332" y="302764"/>
                  </a:lnTo>
                  <a:lnTo>
                    <a:pt x="136059" y="302764"/>
                  </a:lnTo>
                  <a:lnTo>
                    <a:pt x="136059" y="257881"/>
                  </a:lnTo>
                  <a:cubicBezTo>
                    <a:pt x="136059" y="254897"/>
                    <a:pt x="137846" y="252235"/>
                    <a:pt x="140633" y="251074"/>
                  </a:cubicBezTo>
                  <a:lnTo>
                    <a:pt x="140633" y="251074"/>
                  </a:lnTo>
                  <a:cubicBezTo>
                    <a:pt x="180460" y="234368"/>
                    <a:pt x="170204" y="164953"/>
                    <a:pt x="166362" y="138955"/>
                  </a:cubicBezTo>
                  <a:lnTo>
                    <a:pt x="166202" y="137365"/>
                  </a:lnTo>
                  <a:close/>
                </a:path>
              </a:pathLst>
            </a:custGeom>
            <a:solidFill>
              <a:schemeClr val="tx1"/>
            </a:solidFill>
            <a:ln w="0"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49B3107A-DA96-89AB-051B-B2EC6191D29B}"/>
                </a:ext>
              </a:extLst>
            </p:cNvPr>
            <p:cNvSpPr/>
            <p:nvPr/>
          </p:nvSpPr>
          <p:spPr>
            <a:xfrm>
              <a:off x="5390696" y="5426943"/>
              <a:ext cx="170435" cy="302764"/>
            </a:xfrm>
            <a:custGeom>
              <a:avLst/>
              <a:gdLst>
                <a:gd name="connsiteX0" fmla="*/ 166362 w 170435"/>
                <a:gd name="connsiteY0" fmla="*/ 138955 h 302764"/>
                <a:gd name="connsiteX1" fmla="*/ 166202 w 170435"/>
                <a:gd name="connsiteY1" fmla="*/ 137365 h 302764"/>
                <a:gd name="connsiteX2" fmla="*/ 163236 w 170435"/>
                <a:gd name="connsiteY2" fmla="*/ 102095 h 302764"/>
                <a:gd name="connsiteX3" fmla="*/ 163236 w 170435"/>
                <a:gd name="connsiteY3" fmla="*/ 60660 h 302764"/>
                <a:gd name="connsiteX4" fmla="*/ 152176 w 170435"/>
                <a:gd name="connsiteY4" fmla="*/ 49618 h 302764"/>
                <a:gd name="connsiteX5" fmla="*/ 141134 w 170435"/>
                <a:gd name="connsiteY5" fmla="*/ 60660 h 302764"/>
                <a:gd name="connsiteX6" fmla="*/ 141134 w 170435"/>
                <a:gd name="connsiteY6" fmla="*/ 121213 h 302764"/>
                <a:gd name="connsiteX7" fmla="*/ 133736 w 170435"/>
                <a:gd name="connsiteY7" fmla="*/ 128628 h 302764"/>
                <a:gd name="connsiteX8" fmla="*/ 126411 w 170435"/>
                <a:gd name="connsiteY8" fmla="*/ 121213 h 302764"/>
                <a:gd name="connsiteX9" fmla="*/ 126411 w 170435"/>
                <a:gd name="connsiteY9" fmla="*/ 24836 h 302764"/>
                <a:gd name="connsiteX10" fmla="*/ 115279 w 170435"/>
                <a:gd name="connsiteY10" fmla="*/ 13794 h 302764"/>
                <a:gd name="connsiteX11" fmla="*/ 104237 w 170435"/>
                <a:gd name="connsiteY11" fmla="*/ 24836 h 302764"/>
                <a:gd name="connsiteX12" fmla="*/ 104237 w 170435"/>
                <a:gd name="connsiteY12" fmla="*/ 108509 h 302764"/>
                <a:gd name="connsiteX13" fmla="*/ 96912 w 170435"/>
                <a:gd name="connsiteY13" fmla="*/ 115888 h 302764"/>
                <a:gd name="connsiteX14" fmla="*/ 89515 w 170435"/>
                <a:gd name="connsiteY14" fmla="*/ 108509 h 302764"/>
                <a:gd name="connsiteX15" fmla="*/ 89515 w 170435"/>
                <a:gd name="connsiteY15" fmla="*/ 11042 h 302764"/>
                <a:gd name="connsiteX16" fmla="*/ 78472 w 170435"/>
                <a:gd name="connsiteY16" fmla="*/ 0 h 302764"/>
                <a:gd name="connsiteX17" fmla="*/ 67341 w 170435"/>
                <a:gd name="connsiteY17" fmla="*/ 11042 h 302764"/>
                <a:gd name="connsiteX18" fmla="*/ 67341 w 170435"/>
                <a:gd name="connsiteY18" fmla="*/ 101005 h 302764"/>
                <a:gd name="connsiteX19" fmla="*/ 59944 w 170435"/>
                <a:gd name="connsiteY19" fmla="*/ 108420 h 302764"/>
                <a:gd name="connsiteX20" fmla="*/ 52618 w 170435"/>
                <a:gd name="connsiteY20" fmla="*/ 101005 h 302764"/>
                <a:gd name="connsiteX21" fmla="*/ 52618 w 170435"/>
                <a:gd name="connsiteY21" fmla="*/ 24836 h 302764"/>
                <a:gd name="connsiteX22" fmla="*/ 41576 w 170435"/>
                <a:gd name="connsiteY22" fmla="*/ 13794 h 302764"/>
                <a:gd name="connsiteX23" fmla="*/ 30516 w 170435"/>
                <a:gd name="connsiteY23" fmla="*/ 24836 h 302764"/>
                <a:gd name="connsiteX24" fmla="*/ 30516 w 170435"/>
                <a:gd name="connsiteY24" fmla="*/ 97699 h 302764"/>
                <a:gd name="connsiteX25" fmla="*/ 31320 w 170435"/>
                <a:gd name="connsiteY25" fmla="*/ 98503 h 302764"/>
                <a:gd name="connsiteX26" fmla="*/ 39003 w 170435"/>
                <a:gd name="connsiteY26" fmla="*/ 117086 h 302764"/>
                <a:gd name="connsiteX27" fmla="*/ 39003 w 170435"/>
                <a:gd name="connsiteY27" fmla="*/ 138848 h 302764"/>
                <a:gd name="connsiteX28" fmla="*/ 40987 w 170435"/>
                <a:gd name="connsiteY28" fmla="*/ 139402 h 302764"/>
                <a:gd name="connsiteX29" fmla="*/ 91730 w 170435"/>
                <a:gd name="connsiteY29" fmla="*/ 205029 h 302764"/>
                <a:gd name="connsiteX30" fmla="*/ 84404 w 170435"/>
                <a:gd name="connsiteY30" fmla="*/ 211426 h 302764"/>
                <a:gd name="connsiteX31" fmla="*/ 83404 w 170435"/>
                <a:gd name="connsiteY31" fmla="*/ 211354 h 302764"/>
                <a:gd name="connsiteX32" fmla="*/ 77043 w 170435"/>
                <a:gd name="connsiteY32" fmla="*/ 203046 h 302764"/>
                <a:gd name="connsiteX33" fmla="*/ 43399 w 170435"/>
                <a:gd name="connsiteY33" fmla="*/ 155644 h 302764"/>
                <a:gd name="connsiteX34" fmla="*/ 39146 w 170435"/>
                <a:gd name="connsiteY34" fmla="*/ 154053 h 302764"/>
                <a:gd name="connsiteX35" fmla="*/ 39754 w 170435"/>
                <a:gd name="connsiteY35" fmla="*/ 158556 h 302764"/>
                <a:gd name="connsiteX36" fmla="*/ 40790 w 170435"/>
                <a:gd name="connsiteY36" fmla="*/ 164417 h 302764"/>
                <a:gd name="connsiteX37" fmla="*/ 41951 w 170435"/>
                <a:gd name="connsiteY37" fmla="*/ 169759 h 302764"/>
                <a:gd name="connsiteX38" fmla="*/ 36287 w 170435"/>
                <a:gd name="connsiteY38" fmla="*/ 178585 h 302764"/>
                <a:gd name="connsiteX39" fmla="*/ 30713 w 170435"/>
                <a:gd name="connsiteY39" fmla="*/ 177567 h 302764"/>
                <a:gd name="connsiteX40" fmla="*/ 27479 w 170435"/>
                <a:gd name="connsiteY40" fmla="*/ 172921 h 302764"/>
                <a:gd name="connsiteX41" fmla="*/ 26317 w 170435"/>
                <a:gd name="connsiteY41" fmla="*/ 167579 h 302764"/>
                <a:gd name="connsiteX42" fmla="*/ 24227 w 170435"/>
                <a:gd name="connsiteY42" fmla="*/ 147961 h 302764"/>
                <a:gd name="connsiteX43" fmla="*/ 24227 w 170435"/>
                <a:gd name="connsiteY43" fmla="*/ 117086 h 302764"/>
                <a:gd name="connsiteX44" fmla="*/ 20707 w 170435"/>
                <a:gd name="connsiteY44" fmla="*/ 108831 h 302764"/>
                <a:gd name="connsiteX45" fmla="*/ 12238 w 170435"/>
                <a:gd name="connsiteY45" fmla="*/ 105633 h 302764"/>
                <a:gd name="connsiteX46" fmla="*/ 12238 w 170435"/>
                <a:gd name="connsiteY46" fmla="*/ 105633 h 302764"/>
                <a:gd name="connsiteX47" fmla="*/ 1374 w 170435"/>
                <a:gd name="connsiteY47" fmla="*/ 116800 h 302764"/>
                <a:gd name="connsiteX48" fmla="*/ 16 w 170435"/>
                <a:gd name="connsiteY48" fmla="*/ 176656 h 302764"/>
                <a:gd name="connsiteX49" fmla="*/ 17008 w 170435"/>
                <a:gd name="connsiteY49" fmla="*/ 220503 h 302764"/>
                <a:gd name="connsiteX50" fmla="*/ 49277 w 170435"/>
                <a:gd name="connsiteY50" fmla="*/ 254361 h 302764"/>
                <a:gd name="connsiteX51" fmla="*/ 49277 w 170435"/>
                <a:gd name="connsiteY51" fmla="*/ 254361 h 302764"/>
                <a:gd name="connsiteX52" fmla="*/ 51314 w 170435"/>
                <a:gd name="connsiteY52" fmla="*/ 259472 h 302764"/>
                <a:gd name="connsiteX53" fmla="*/ 51314 w 170435"/>
                <a:gd name="connsiteY53" fmla="*/ 302764 h 302764"/>
                <a:gd name="connsiteX54" fmla="*/ 136041 w 170435"/>
                <a:gd name="connsiteY54" fmla="*/ 302764 h 302764"/>
                <a:gd name="connsiteX55" fmla="*/ 136041 w 170435"/>
                <a:gd name="connsiteY55" fmla="*/ 257881 h 302764"/>
                <a:gd name="connsiteX56" fmla="*/ 140633 w 170435"/>
                <a:gd name="connsiteY56" fmla="*/ 251074 h 302764"/>
                <a:gd name="connsiteX57" fmla="*/ 166362 w 170435"/>
                <a:gd name="connsiteY57" fmla="*/ 138955 h 302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70435" h="302764">
                  <a:moveTo>
                    <a:pt x="166362" y="138955"/>
                  </a:moveTo>
                  <a:lnTo>
                    <a:pt x="166202" y="137365"/>
                  </a:lnTo>
                  <a:cubicBezTo>
                    <a:pt x="164165" y="123607"/>
                    <a:pt x="163236" y="112404"/>
                    <a:pt x="163236" y="102095"/>
                  </a:cubicBezTo>
                  <a:lnTo>
                    <a:pt x="163236" y="60660"/>
                  </a:lnTo>
                  <a:cubicBezTo>
                    <a:pt x="163236" y="54567"/>
                    <a:pt x="158268" y="49618"/>
                    <a:pt x="152176" y="49618"/>
                  </a:cubicBezTo>
                  <a:cubicBezTo>
                    <a:pt x="146083" y="49618"/>
                    <a:pt x="141134" y="54585"/>
                    <a:pt x="141134" y="60660"/>
                  </a:cubicBezTo>
                  <a:lnTo>
                    <a:pt x="141134" y="121213"/>
                  </a:lnTo>
                  <a:cubicBezTo>
                    <a:pt x="141134" y="125305"/>
                    <a:pt x="137810" y="128628"/>
                    <a:pt x="133736" y="128628"/>
                  </a:cubicBezTo>
                  <a:cubicBezTo>
                    <a:pt x="129663" y="128628"/>
                    <a:pt x="126411" y="125305"/>
                    <a:pt x="126411" y="121213"/>
                  </a:cubicBezTo>
                  <a:lnTo>
                    <a:pt x="126411" y="24836"/>
                  </a:lnTo>
                  <a:cubicBezTo>
                    <a:pt x="126411" y="18743"/>
                    <a:pt x="121426" y="13794"/>
                    <a:pt x="115279" y="13794"/>
                  </a:cubicBezTo>
                  <a:cubicBezTo>
                    <a:pt x="109133" y="13794"/>
                    <a:pt x="104237" y="18761"/>
                    <a:pt x="104237" y="24836"/>
                  </a:cubicBezTo>
                  <a:lnTo>
                    <a:pt x="104237" y="108509"/>
                  </a:lnTo>
                  <a:cubicBezTo>
                    <a:pt x="104237" y="112583"/>
                    <a:pt x="100950" y="115888"/>
                    <a:pt x="96912" y="115888"/>
                  </a:cubicBezTo>
                  <a:cubicBezTo>
                    <a:pt x="92874" y="115888"/>
                    <a:pt x="89515" y="112565"/>
                    <a:pt x="89515" y="108509"/>
                  </a:cubicBezTo>
                  <a:lnTo>
                    <a:pt x="89515" y="11042"/>
                  </a:lnTo>
                  <a:cubicBezTo>
                    <a:pt x="89515" y="4949"/>
                    <a:pt x="84547" y="0"/>
                    <a:pt x="78472" y="0"/>
                  </a:cubicBezTo>
                  <a:cubicBezTo>
                    <a:pt x="72398" y="0"/>
                    <a:pt x="67341" y="4967"/>
                    <a:pt x="67341" y="11042"/>
                  </a:cubicBezTo>
                  <a:lnTo>
                    <a:pt x="67341" y="101005"/>
                  </a:lnTo>
                  <a:cubicBezTo>
                    <a:pt x="67341" y="105097"/>
                    <a:pt x="64018" y="108420"/>
                    <a:pt x="59944" y="108420"/>
                  </a:cubicBezTo>
                  <a:cubicBezTo>
                    <a:pt x="55870" y="108420"/>
                    <a:pt x="52618" y="105097"/>
                    <a:pt x="52618" y="101005"/>
                  </a:cubicBezTo>
                  <a:lnTo>
                    <a:pt x="52618" y="24836"/>
                  </a:lnTo>
                  <a:cubicBezTo>
                    <a:pt x="52618" y="18743"/>
                    <a:pt x="47651" y="13794"/>
                    <a:pt x="41576" y="13794"/>
                  </a:cubicBezTo>
                  <a:cubicBezTo>
                    <a:pt x="35501" y="13794"/>
                    <a:pt x="30516" y="18654"/>
                    <a:pt x="30516" y="24836"/>
                  </a:cubicBezTo>
                  <a:lnTo>
                    <a:pt x="30516" y="97699"/>
                  </a:lnTo>
                  <a:lnTo>
                    <a:pt x="31320" y="98503"/>
                  </a:lnTo>
                  <a:cubicBezTo>
                    <a:pt x="36287" y="103471"/>
                    <a:pt x="39003" y="110046"/>
                    <a:pt x="39003" y="117086"/>
                  </a:cubicBezTo>
                  <a:lnTo>
                    <a:pt x="39003" y="138848"/>
                  </a:lnTo>
                  <a:lnTo>
                    <a:pt x="40987" y="139402"/>
                  </a:lnTo>
                  <a:cubicBezTo>
                    <a:pt x="97072" y="155215"/>
                    <a:pt x="91962" y="203046"/>
                    <a:pt x="91730" y="205029"/>
                  </a:cubicBezTo>
                  <a:cubicBezTo>
                    <a:pt x="91248" y="208692"/>
                    <a:pt x="88085" y="211426"/>
                    <a:pt x="84404" y="211426"/>
                  </a:cubicBezTo>
                  <a:cubicBezTo>
                    <a:pt x="84047" y="211426"/>
                    <a:pt x="83708" y="211390"/>
                    <a:pt x="83404" y="211354"/>
                  </a:cubicBezTo>
                  <a:cubicBezTo>
                    <a:pt x="79384" y="210818"/>
                    <a:pt x="76543" y="207102"/>
                    <a:pt x="77043" y="203046"/>
                  </a:cubicBezTo>
                  <a:cubicBezTo>
                    <a:pt x="77222" y="201688"/>
                    <a:pt x="80688" y="169598"/>
                    <a:pt x="43399" y="155644"/>
                  </a:cubicBezTo>
                  <a:lnTo>
                    <a:pt x="39146" y="154053"/>
                  </a:lnTo>
                  <a:lnTo>
                    <a:pt x="39754" y="158556"/>
                  </a:lnTo>
                  <a:cubicBezTo>
                    <a:pt x="40040" y="160557"/>
                    <a:pt x="40379" y="162505"/>
                    <a:pt x="40790" y="164417"/>
                  </a:cubicBezTo>
                  <a:lnTo>
                    <a:pt x="41951" y="169759"/>
                  </a:lnTo>
                  <a:cubicBezTo>
                    <a:pt x="42809" y="173743"/>
                    <a:pt x="40272" y="177710"/>
                    <a:pt x="36287" y="178585"/>
                  </a:cubicBezTo>
                  <a:cubicBezTo>
                    <a:pt x="34411" y="178979"/>
                    <a:pt x="32357" y="178639"/>
                    <a:pt x="30713" y="177567"/>
                  </a:cubicBezTo>
                  <a:cubicBezTo>
                    <a:pt x="29051" y="176513"/>
                    <a:pt x="27908" y="174851"/>
                    <a:pt x="27479" y="172921"/>
                  </a:cubicBezTo>
                  <a:lnTo>
                    <a:pt x="26317" y="167579"/>
                  </a:lnTo>
                  <a:cubicBezTo>
                    <a:pt x="24924" y="161093"/>
                    <a:pt x="24227" y="154500"/>
                    <a:pt x="24227" y="147961"/>
                  </a:cubicBezTo>
                  <a:lnTo>
                    <a:pt x="24227" y="117086"/>
                  </a:lnTo>
                  <a:cubicBezTo>
                    <a:pt x="24227" y="113923"/>
                    <a:pt x="22976" y="110993"/>
                    <a:pt x="20707" y="108831"/>
                  </a:cubicBezTo>
                  <a:cubicBezTo>
                    <a:pt x="18527" y="106740"/>
                    <a:pt x="15668" y="105633"/>
                    <a:pt x="12238" y="105633"/>
                  </a:cubicBezTo>
                  <a:lnTo>
                    <a:pt x="12238" y="105633"/>
                  </a:lnTo>
                  <a:cubicBezTo>
                    <a:pt x="6306" y="105918"/>
                    <a:pt x="1517" y="110814"/>
                    <a:pt x="1374" y="116800"/>
                  </a:cubicBezTo>
                  <a:lnTo>
                    <a:pt x="16" y="176656"/>
                  </a:lnTo>
                  <a:cubicBezTo>
                    <a:pt x="-359" y="193058"/>
                    <a:pt x="5680" y="208621"/>
                    <a:pt x="17008" y="220503"/>
                  </a:cubicBezTo>
                  <a:lnTo>
                    <a:pt x="49277" y="254361"/>
                  </a:lnTo>
                  <a:lnTo>
                    <a:pt x="49277" y="254361"/>
                  </a:lnTo>
                  <a:cubicBezTo>
                    <a:pt x="50581" y="255719"/>
                    <a:pt x="51314" y="257524"/>
                    <a:pt x="51314" y="259472"/>
                  </a:cubicBezTo>
                  <a:lnTo>
                    <a:pt x="51314" y="302764"/>
                  </a:lnTo>
                  <a:lnTo>
                    <a:pt x="136041" y="302764"/>
                  </a:lnTo>
                  <a:lnTo>
                    <a:pt x="136041" y="257881"/>
                  </a:lnTo>
                  <a:cubicBezTo>
                    <a:pt x="136041" y="254897"/>
                    <a:pt x="137828" y="252235"/>
                    <a:pt x="140633" y="251074"/>
                  </a:cubicBezTo>
                  <a:cubicBezTo>
                    <a:pt x="180460" y="234368"/>
                    <a:pt x="170204" y="164953"/>
                    <a:pt x="166362" y="138955"/>
                  </a:cubicBezTo>
                  <a:close/>
                </a:path>
              </a:pathLst>
            </a:custGeom>
            <a:solidFill>
              <a:schemeClr val="tx1"/>
            </a:solidFill>
            <a:ln w="0"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EA7903C9-00F9-6E51-4E83-637C101DE10B}"/>
                </a:ext>
              </a:extLst>
            </p:cNvPr>
            <p:cNvSpPr/>
            <p:nvPr/>
          </p:nvSpPr>
          <p:spPr>
            <a:xfrm>
              <a:off x="5431683" y="5744644"/>
              <a:ext cx="104846" cy="35216"/>
            </a:xfrm>
            <a:custGeom>
              <a:avLst/>
              <a:gdLst>
                <a:gd name="connsiteX0" fmla="*/ 99414 w 104846"/>
                <a:gd name="connsiteY0" fmla="*/ 0 h 35216"/>
                <a:gd name="connsiteX1" fmla="*/ 104846 w 104846"/>
                <a:gd name="connsiteY1" fmla="*/ 5432 h 35216"/>
                <a:gd name="connsiteX2" fmla="*/ 104846 w 104846"/>
                <a:gd name="connsiteY2" fmla="*/ 29785 h 35216"/>
                <a:gd name="connsiteX3" fmla="*/ 99414 w 104846"/>
                <a:gd name="connsiteY3" fmla="*/ 35217 h 35216"/>
                <a:gd name="connsiteX4" fmla="*/ 5432 w 104846"/>
                <a:gd name="connsiteY4" fmla="*/ 35217 h 35216"/>
                <a:gd name="connsiteX5" fmla="*/ 0 w 104846"/>
                <a:gd name="connsiteY5" fmla="*/ 29785 h 35216"/>
                <a:gd name="connsiteX6" fmla="*/ 0 w 104846"/>
                <a:gd name="connsiteY6" fmla="*/ 5432 h 35216"/>
                <a:gd name="connsiteX7" fmla="*/ 5432 w 104846"/>
                <a:gd name="connsiteY7" fmla="*/ 0 h 35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846" h="35216">
                  <a:moveTo>
                    <a:pt x="99414" y="0"/>
                  </a:moveTo>
                  <a:cubicBezTo>
                    <a:pt x="102414" y="0"/>
                    <a:pt x="104846" y="2432"/>
                    <a:pt x="104846" y="5432"/>
                  </a:cubicBezTo>
                  <a:lnTo>
                    <a:pt x="104846" y="29785"/>
                  </a:lnTo>
                  <a:cubicBezTo>
                    <a:pt x="104846" y="32785"/>
                    <a:pt x="102414" y="35217"/>
                    <a:pt x="99414" y="35217"/>
                  </a:cubicBezTo>
                  <a:lnTo>
                    <a:pt x="5432" y="35217"/>
                  </a:lnTo>
                  <a:cubicBezTo>
                    <a:pt x="2432" y="35217"/>
                    <a:pt x="0" y="32785"/>
                    <a:pt x="0" y="29785"/>
                  </a:cubicBezTo>
                  <a:lnTo>
                    <a:pt x="0" y="5432"/>
                  </a:lnTo>
                  <a:cubicBezTo>
                    <a:pt x="0" y="2432"/>
                    <a:pt x="2432" y="0"/>
                    <a:pt x="5432" y="0"/>
                  </a:cubicBezTo>
                  <a:close/>
                </a:path>
              </a:pathLst>
            </a:custGeom>
            <a:grpFill/>
            <a:ln w="0" cap="flat">
              <a:noFill/>
              <a:prstDash val="solid"/>
              <a:miter/>
            </a:ln>
          </p:spPr>
          <p:txBody>
            <a:bodyPr rtlCol="0" anchor="ctr"/>
            <a:lstStyle/>
            <a:p>
              <a:endParaRPr lang="en-US" dirty="0"/>
            </a:p>
          </p:txBody>
        </p:sp>
      </p:grpSp>
      <p:grpSp>
        <p:nvGrpSpPr>
          <p:cNvPr id="67" name="Group 66">
            <a:extLst>
              <a:ext uri="{FF2B5EF4-FFF2-40B4-BE49-F238E27FC236}">
                <a16:creationId xmlns:a16="http://schemas.microsoft.com/office/drawing/2014/main" id="{2DE47B1E-DCDB-72C1-67F1-EA310CEFD384}"/>
              </a:ext>
            </a:extLst>
          </p:cNvPr>
          <p:cNvGrpSpPr/>
          <p:nvPr/>
        </p:nvGrpSpPr>
        <p:grpSpPr>
          <a:xfrm>
            <a:off x="7989521" y="3017317"/>
            <a:ext cx="554245" cy="554219"/>
            <a:chOff x="7989521" y="3194297"/>
            <a:chExt cx="554245" cy="554219"/>
          </a:xfrm>
        </p:grpSpPr>
        <p:sp>
          <p:nvSpPr>
            <p:cNvPr id="57" name="Freeform: Shape 56">
              <a:extLst>
                <a:ext uri="{FF2B5EF4-FFF2-40B4-BE49-F238E27FC236}">
                  <a16:creationId xmlns:a16="http://schemas.microsoft.com/office/drawing/2014/main" id="{862E9C1E-8289-D302-2D36-A5F8DDDBADBB}"/>
                </a:ext>
              </a:extLst>
            </p:cNvPr>
            <p:cNvSpPr/>
            <p:nvPr/>
          </p:nvSpPr>
          <p:spPr>
            <a:xfrm>
              <a:off x="7989521" y="3600924"/>
              <a:ext cx="147618" cy="147592"/>
            </a:xfrm>
            <a:custGeom>
              <a:avLst/>
              <a:gdLst>
                <a:gd name="connsiteX0" fmla="*/ 131048 w 147618"/>
                <a:gd name="connsiteY0" fmla="*/ 0 h 147592"/>
                <a:gd name="connsiteX1" fmla="*/ 64373 w 147618"/>
                <a:gd name="connsiteY1" fmla="*/ 0 h 147592"/>
                <a:gd name="connsiteX2" fmla="*/ 47823 w 147618"/>
                <a:gd name="connsiteY2" fmla="*/ 16549 h 147592"/>
                <a:gd name="connsiteX3" fmla="*/ 64373 w 147618"/>
                <a:gd name="connsiteY3" fmla="*/ 33099 h 147592"/>
                <a:gd name="connsiteX4" fmla="*/ 91089 w 147618"/>
                <a:gd name="connsiteY4" fmla="*/ 33099 h 147592"/>
                <a:gd name="connsiteX5" fmla="*/ 4849 w 147618"/>
                <a:gd name="connsiteY5" fmla="*/ 119359 h 147592"/>
                <a:gd name="connsiteX6" fmla="*/ 4849 w 147618"/>
                <a:gd name="connsiteY6" fmla="*/ 142748 h 147592"/>
                <a:gd name="connsiteX7" fmla="*/ 16554 w 147618"/>
                <a:gd name="connsiteY7" fmla="*/ 147592 h 147592"/>
                <a:gd name="connsiteX8" fmla="*/ 28260 w 147618"/>
                <a:gd name="connsiteY8" fmla="*/ 142748 h 147592"/>
                <a:gd name="connsiteX9" fmla="*/ 114520 w 147618"/>
                <a:gd name="connsiteY9" fmla="*/ 56467 h 147592"/>
                <a:gd name="connsiteX10" fmla="*/ 114520 w 147618"/>
                <a:gd name="connsiteY10" fmla="*/ 83225 h 147592"/>
                <a:gd name="connsiteX11" fmla="*/ 131069 w 147618"/>
                <a:gd name="connsiteY11" fmla="*/ 99774 h 147592"/>
                <a:gd name="connsiteX12" fmla="*/ 147618 w 147618"/>
                <a:gd name="connsiteY12" fmla="*/ 83225 h 147592"/>
                <a:gd name="connsiteX13" fmla="*/ 147618 w 147618"/>
                <a:gd name="connsiteY13" fmla="*/ 16549 h 147592"/>
                <a:gd name="connsiteX14" fmla="*/ 131069 w 147618"/>
                <a:gd name="connsiteY14" fmla="*/ 0 h 147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7618" h="147592">
                  <a:moveTo>
                    <a:pt x="131048" y="0"/>
                  </a:moveTo>
                  <a:lnTo>
                    <a:pt x="64373" y="0"/>
                  </a:lnTo>
                  <a:cubicBezTo>
                    <a:pt x="55246" y="0"/>
                    <a:pt x="47823" y="7401"/>
                    <a:pt x="47823" y="16549"/>
                  </a:cubicBezTo>
                  <a:cubicBezTo>
                    <a:pt x="47823" y="25697"/>
                    <a:pt x="55225" y="33099"/>
                    <a:pt x="64373" y="33099"/>
                  </a:cubicBezTo>
                  <a:lnTo>
                    <a:pt x="91089" y="33099"/>
                  </a:lnTo>
                  <a:lnTo>
                    <a:pt x="4849" y="119359"/>
                  </a:lnTo>
                  <a:cubicBezTo>
                    <a:pt x="-1616" y="125824"/>
                    <a:pt x="-1616" y="136282"/>
                    <a:pt x="4849" y="142748"/>
                  </a:cubicBezTo>
                  <a:cubicBezTo>
                    <a:pt x="8072" y="145971"/>
                    <a:pt x="12313" y="147592"/>
                    <a:pt x="16554" y="147592"/>
                  </a:cubicBezTo>
                  <a:cubicBezTo>
                    <a:pt x="20796" y="147592"/>
                    <a:pt x="25016" y="145971"/>
                    <a:pt x="28260" y="142748"/>
                  </a:cubicBezTo>
                  <a:lnTo>
                    <a:pt x="114520" y="56467"/>
                  </a:lnTo>
                  <a:lnTo>
                    <a:pt x="114520" y="83225"/>
                  </a:lnTo>
                  <a:cubicBezTo>
                    <a:pt x="114520" y="92352"/>
                    <a:pt x="121921" y="99774"/>
                    <a:pt x="131069" y="99774"/>
                  </a:cubicBezTo>
                  <a:cubicBezTo>
                    <a:pt x="140217" y="99774"/>
                    <a:pt x="147618" y="92372"/>
                    <a:pt x="147618" y="83225"/>
                  </a:cubicBezTo>
                  <a:lnTo>
                    <a:pt x="147618" y="16549"/>
                  </a:lnTo>
                  <a:cubicBezTo>
                    <a:pt x="147618" y="7422"/>
                    <a:pt x="140217" y="0"/>
                    <a:pt x="131069" y="0"/>
                  </a:cubicBezTo>
                  <a:close/>
                </a:path>
              </a:pathLst>
            </a:custGeom>
            <a:solidFill>
              <a:schemeClr val="accent3">
                <a:lumMod val="40000"/>
                <a:lumOff val="60000"/>
              </a:schemeClr>
            </a:solidFill>
            <a:ln w="0" cap="flat">
              <a:noFill/>
              <a:prstDash val="solid"/>
              <a:miter/>
            </a:ln>
          </p:spPr>
          <p:txBody>
            <a:bodyPr rtlCol="0" anchor="ctr"/>
            <a:lstStyle/>
            <a:p>
              <a:endParaRPr lang="en-US" dirty="0"/>
            </a:p>
          </p:txBody>
        </p:sp>
        <p:sp>
          <p:nvSpPr>
            <p:cNvPr id="58" name="Freeform: Shape 57">
              <a:extLst>
                <a:ext uri="{FF2B5EF4-FFF2-40B4-BE49-F238E27FC236}">
                  <a16:creationId xmlns:a16="http://schemas.microsoft.com/office/drawing/2014/main" id="{FECCE156-637E-98F4-E2DF-FCDF39D5443C}"/>
                </a:ext>
              </a:extLst>
            </p:cNvPr>
            <p:cNvSpPr/>
            <p:nvPr/>
          </p:nvSpPr>
          <p:spPr>
            <a:xfrm>
              <a:off x="8396128" y="3194297"/>
              <a:ext cx="147618" cy="147597"/>
            </a:xfrm>
            <a:custGeom>
              <a:avLst/>
              <a:gdLst>
                <a:gd name="connsiteX0" fmla="*/ 16549 w 147618"/>
                <a:gd name="connsiteY0" fmla="*/ 147597 h 147597"/>
                <a:gd name="connsiteX1" fmla="*/ 83225 w 147618"/>
                <a:gd name="connsiteY1" fmla="*/ 147597 h 147597"/>
                <a:gd name="connsiteX2" fmla="*/ 99774 w 147618"/>
                <a:gd name="connsiteY2" fmla="*/ 131048 h 147597"/>
                <a:gd name="connsiteX3" fmla="*/ 83225 w 147618"/>
                <a:gd name="connsiteY3" fmla="*/ 114499 h 147597"/>
                <a:gd name="connsiteX4" fmla="*/ 56509 w 147618"/>
                <a:gd name="connsiteY4" fmla="*/ 114499 h 147597"/>
                <a:gd name="connsiteX5" fmla="*/ 142769 w 147618"/>
                <a:gd name="connsiteY5" fmla="*/ 28239 h 147597"/>
                <a:gd name="connsiteX6" fmla="*/ 142769 w 147618"/>
                <a:gd name="connsiteY6" fmla="*/ 4849 h 147597"/>
                <a:gd name="connsiteX7" fmla="*/ 119379 w 147618"/>
                <a:gd name="connsiteY7" fmla="*/ 4849 h 147597"/>
                <a:gd name="connsiteX8" fmla="*/ 33099 w 147618"/>
                <a:gd name="connsiteY8" fmla="*/ 91130 h 147597"/>
                <a:gd name="connsiteX9" fmla="*/ 33099 w 147618"/>
                <a:gd name="connsiteY9" fmla="*/ 64394 h 147597"/>
                <a:gd name="connsiteX10" fmla="*/ 16549 w 147618"/>
                <a:gd name="connsiteY10" fmla="*/ 47844 h 147597"/>
                <a:gd name="connsiteX11" fmla="*/ 0 w 147618"/>
                <a:gd name="connsiteY11" fmla="*/ 64394 h 147597"/>
                <a:gd name="connsiteX12" fmla="*/ 0 w 147618"/>
                <a:gd name="connsiteY12" fmla="*/ 131048 h 147597"/>
                <a:gd name="connsiteX13" fmla="*/ 16549 w 147618"/>
                <a:gd name="connsiteY13" fmla="*/ 147597 h 14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7618" h="147597">
                  <a:moveTo>
                    <a:pt x="16549" y="147597"/>
                  </a:moveTo>
                  <a:lnTo>
                    <a:pt x="83225" y="147597"/>
                  </a:lnTo>
                  <a:cubicBezTo>
                    <a:pt x="92352" y="147597"/>
                    <a:pt x="99774" y="140196"/>
                    <a:pt x="99774" y="131048"/>
                  </a:cubicBezTo>
                  <a:cubicBezTo>
                    <a:pt x="99774" y="121900"/>
                    <a:pt x="92372" y="114499"/>
                    <a:pt x="83225" y="114499"/>
                  </a:cubicBezTo>
                  <a:lnTo>
                    <a:pt x="56509" y="114499"/>
                  </a:lnTo>
                  <a:lnTo>
                    <a:pt x="142769" y="28239"/>
                  </a:lnTo>
                  <a:cubicBezTo>
                    <a:pt x="149235" y="21773"/>
                    <a:pt x="149235" y="11315"/>
                    <a:pt x="142769" y="4849"/>
                  </a:cubicBezTo>
                  <a:cubicBezTo>
                    <a:pt x="136303" y="-1616"/>
                    <a:pt x="125845" y="-1616"/>
                    <a:pt x="119379" y="4849"/>
                  </a:cubicBezTo>
                  <a:lnTo>
                    <a:pt x="33099" y="91130"/>
                  </a:lnTo>
                  <a:lnTo>
                    <a:pt x="33099" y="64394"/>
                  </a:lnTo>
                  <a:cubicBezTo>
                    <a:pt x="33099" y="55267"/>
                    <a:pt x="25697" y="47844"/>
                    <a:pt x="16549" y="47844"/>
                  </a:cubicBezTo>
                  <a:cubicBezTo>
                    <a:pt x="7401" y="47844"/>
                    <a:pt x="0" y="55246"/>
                    <a:pt x="0" y="64394"/>
                  </a:cubicBezTo>
                  <a:lnTo>
                    <a:pt x="0" y="131048"/>
                  </a:lnTo>
                  <a:cubicBezTo>
                    <a:pt x="0" y="140175"/>
                    <a:pt x="7401" y="147597"/>
                    <a:pt x="16549" y="147597"/>
                  </a:cubicBezTo>
                  <a:close/>
                </a:path>
              </a:pathLst>
            </a:custGeom>
            <a:solidFill>
              <a:schemeClr val="accent3">
                <a:lumMod val="40000"/>
                <a:lumOff val="60000"/>
              </a:schemeClr>
            </a:solidFill>
            <a:ln w="0"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id="{7EA45C04-CC5C-011D-CE58-B83F32B19247}"/>
                </a:ext>
              </a:extLst>
            </p:cNvPr>
            <p:cNvSpPr/>
            <p:nvPr/>
          </p:nvSpPr>
          <p:spPr>
            <a:xfrm>
              <a:off x="7989521" y="3194297"/>
              <a:ext cx="147597" cy="147597"/>
            </a:xfrm>
            <a:custGeom>
              <a:avLst/>
              <a:gdLst>
                <a:gd name="connsiteX0" fmla="*/ 91089 w 147597"/>
                <a:gd name="connsiteY0" fmla="*/ 114499 h 147597"/>
                <a:gd name="connsiteX1" fmla="*/ 64373 w 147597"/>
                <a:gd name="connsiteY1" fmla="*/ 114499 h 147597"/>
                <a:gd name="connsiteX2" fmla="*/ 47823 w 147597"/>
                <a:gd name="connsiteY2" fmla="*/ 131048 h 147597"/>
                <a:gd name="connsiteX3" fmla="*/ 64373 w 147597"/>
                <a:gd name="connsiteY3" fmla="*/ 147597 h 147597"/>
                <a:gd name="connsiteX4" fmla="*/ 131048 w 147597"/>
                <a:gd name="connsiteY4" fmla="*/ 147597 h 147597"/>
                <a:gd name="connsiteX5" fmla="*/ 147597 w 147597"/>
                <a:gd name="connsiteY5" fmla="*/ 131048 h 147597"/>
                <a:gd name="connsiteX6" fmla="*/ 147597 w 147597"/>
                <a:gd name="connsiteY6" fmla="*/ 64394 h 147597"/>
                <a:gd name="connsiteX7" fmla="*/ 131048 w 147597"/>
                <a:gd name="connsiteY7" fmla="*/ 47844 h 147597"/>
                <a:gd name="connsiteX8" fmla="*/ 114499 w 147597"/>
                <a:gd name="connsiteY8" fmla="*/ 64394 h 147597"/>
                <a:gd name="connsiteX9" fmla="*/ 114499 w 147597"/>
                <a:gd name="connsiteY9" fmla="*/ 91130 h 147597"/>
                <a:gd name="connsiteX10" fmla="*/ 28239 w 147597"/>
                <a:gd name="connsiteY10" fmla="*/ 4849 h 147597"/>
                <a:gd name="connsiteX11" fmla="*/ 4849 w 147597"/>
                <a:gd name="connsiteY11" fmla="*/ 4849 h 147597"/>
                <a:gd name="connsiteX12" fmla="*/ 4849 w 147597"/>
                <a:gd name="connsiteY12" fmla="*/ 28239 h 147597"/>
                <a:gd name="connsiteX13" fmla="*/ 91089 w 147597"/>
                <a:gd name="connsiteY13" fmla="*/ 114499 h 14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7597" h="147597">
                  <a:moveTo>
                    <a:pt x="91089" y="114499"/>
                  </a:moveTo>
                  <a:lnTo>
                    <a:pt x="64373" y="114499"/>
                  </a:lnTo>
                  <a:cubicBezTo>
                    <a:pt x="55246" y="114499"/>
                    <a:pt x="47823" y="121900"/>
                    <a:pt x="47823" y="131048"/>
                  </a:cubicBezTo>
                  <a:cubicBezTo>
                    <a:pt x="47823" y="140196"/>
                    <a:pt x="55225" y="147597"/>
                    <a:pt x="64373" y="147597"/>
                  </a:cubicBezTo>
                  <a:lnTo>
                    <a:pt x="131048" y="147597"/>
                  </a:lnTo>
                  <a:cubicBezTo>
                    <a:pt x="140175" y="147597"/>
                    <a:pt x="147597" y="140196"/>
                    <a:pt x="147597" y="131048"/>
                  </a:cubicBezTo>
                  <a:lnTo>
                    <a:pt x="147597" y="64394"/>
                  </a:lnTo>
                  <a:cubicBezTo>
                    <a:pt x="147597" y="55267"/>
                    <a:pt x="140196" y="47844"/>
                    <a:pt x="131048" y="47844"/>
                  </a:cubicBezTo>
                  <a:cubicBezTo>
                    <a:pt x="121900" y="47844"/>
                    <a:pt x="114499" y="55246"/>
                    <a:pt x="114499" y="64394"/>
                  </a:cubicBezTo>
                  <a:lnTo>
                    <a:pt x="114499" y="91130"/>
                  </a:lnTo>
                  <a:lnTo>
                    <a:pt x="28239" y="4849"/>
                  </a:lnTo>
                  <a:cubicBezTo>
                    <a:pt x="21794" y="-1616"/>
                    <a:pt x="11315" y="-1616"/>
                    <a:pt x="4849" y="4849"/>
                  </a:cubicBezTo>
                  <a:cubicBezTo>
                    <a:pt x="-1616" y="11315"/>
                    <a:pt x="-1616" y="21773"/>
                    <a:pt x="4849" y="28239"/>
                  </a:cubicBezTo>
                  <a:lnTo>
                    <a:pt x="91089" y="114499"/>
                  </a:lnTo>
                  <a:close/>
                </a:path>
              </a:pathLst>
            </a:custGeom>
            <a:solidFill>
              <a:schemeClr val="accent3">
                <a:lumMod val="40000"/>
                <a:lumOff val="60000"/>
              </a:schemeClr>
            </a:solidFill>
            <a:ln w="0" cap="flat">
              <a:noFill/>
              <a:prstDash val="solid"/>
              <a:miter/>
            </a:ln>
          </p:spPr>
          <p:txBody>
            <a:bodyPr rtlCol="0" anchor="ctr"/>
            <a:lstStyle/>
            <a:p>
              <a:endParaRPr lang="en-US" dirty="0"/>
            </a:p>
          </p:txBody>
        </p:sp>
        <p:sp>
          <p:nvSpPr>
            <p:cNvPr id="60" name="Freeform: Shape 59">
              <a:extLst>
                <a:ext uri="{FF2B5EF4-FFF2-40B4-BE49-F238E27FC236}">
                  <a16:creationId xmlns:a16="http://schemas.microsoft.com/office/drawing/2014/main" id="{638F0ACB-484C-8173-7943-3DF0915B0B10}"/>
                </a:ext>
              </a:extLst>
            </p:cNvPr>
            <p:cNvSpPr/>
            <p:nvPr/>
          </p:nvSpPr>
          <p:spPr>
            <a:xfrm>
              <a:off x="8396128" y="3600924"/>
              <a:ext cx="147638" cy="147592"/>
            </a:xfrm>
            <a:custGeom>
              <a:avLst/>
              <a:gdLst>
                <a:gd name="connsiteX0" fmla="*/ 56509 w 147638"/>
                <a:gd name="connsiteY0" fmla="*/ 33099 h 147592"/>
                <a:gd name="connsiteX1" fmla="*/ 83225 w 147638"/>
                <a:gd name="connsiteY1" fmla="*/ 33099 h 147592"/>
                <a:gd name="connsiteX2" fmla="*/ 99774 w 147638"/>
                <a:gd name="connsiteY2" fmla="*/ 16549 h 147592"/>
                <a:gd name="connsiteX3" fmla="*/ 83225 w 147638"/>
                <a:gd name="connsiteY3" fmla="*/ 0 h 147592"/>
                <a:gd name="connsiteX4" fmla="*/ 16549 w 147638"/>
                <a:gd name="connsiteY4" fmla="*/ 0 h 147592"/>
                <a:gd name="connsiteX5" fmla="*/ 0 w 147638"/>
                <a:gd name="connsiteY5" fmla="*/ 16549 h 147592"/>
                <a:gd name="connsiteX6" fmla="*/ 0 w 147638"/>
                <a:gd name="connsiteY6" fmla="*/ 83225 h 147592"/>
                <a:gd name="connsiteX7" fmla="*/ 16549 w 147638"/>
                <a:gd name="connsiteY7" fmla="*/ 99774 h 147592"/>
                <a:gd name="connsiteX8" fmla="*/ 33099 w 147638"/>
                <a:gd name="connsiteY8" fmla="*/ 83225 h 147592"/>
                <a:gd name="connsiteX9" fmla="*/ 33099 w 147638"/>
                <a:gd name="connsiteY9" fmla="*/ 56467 h 147592"/>
                <a:gd name="connsiteX10" fmla="*/ 119379 w 147638"/>
                <a:gd name="connsiteY10" fmla="*/ 142748 h 147592"/>
                <a:gd name="connsiteX11" fmla="*/ 131084 w 147638"/>
                <a:gd name="connsiteY11" fmla="*/ 147592 h 147592"/>
                <a:gd name="connsiteX12" fmla="*/ 142790 w 147638"/>
                <a:gd name="connsiteY12" fmla="*/ 142748 h 147592"/>
                <a:gd name="connsiteX13" fmla="*/ 142790 w 147638"/>
                <a:gd name="connsiteY13" fmla="*/ 119359 h 147592"/>
                <a:gd name="connsiteX14" fmla="*/ 56530 w 147638"/>
                <a:gd name="connsiteY14" fmla="*/ 33099 h 147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7638" h="147592">
                  <a:moveTo>
                    <a:pt x="56509" y="33099"/>
                  </a:moveTo>
                  <a:lnTo>
                    <a:pt x="83225" y="33099"/>
                  </a:lnTo>
                  <a:cubicBezTo>
                    <a:pt x="92352" y="33099"/>
                    <a:pt x="99774" y="25697"/>
                    <a:pt x="99774" y="16549"/>
                  </a:cubicBezTo>
                  <a:cubicBezTo>
                    <a:pt x="99774" y="7401"/>
                    <a:pt x="92372" y="0"/>
                    <a:pt x="83225" y="0"/>
                  </a:cubicBezTo>
                  <a:lnTo>
                    <a:pt x="16549" y="0"/>
                  </a:lnTo>
                  <a:cubicBezTo>
                    <a:pt x="7422" y="0"/>
                    <a:pt x="0" y="7401"/>
                    <a:pt x="0" y="16549"/>
                  </a:cubicBezTo>
                  <a:lnTo>
                    <a:pt x="0" y="83225"/>
                  </a:lnTo>
                  <a:cubicBezTo>
                    <a:pt x="0" y="92352"/>
                    <a:pt x="7401" y="99774"/>
                    <a:pt x="16549" y="99774"/>
                  </a:cubicBezTo>
                  <a:cubicBezTo>
                    <a:pt x="25697" y="99774"/>
                    <a:pt x="33099" y="92372"/>
                    <a:pt x="33099" y="83225"/>
                  </a:cubicBezTo>
                  <a:lnTo>
                    <a:pt x="33099" y="56467"/>
                  </a:lnTo>
                  <a:lnTo>
                    <a:pt x="119379" y="142748"/>
                  </a:lnTo>
                  <a:cubicBezTo>
                    <a:pt x="122602" y="145971"/>
                    <a:pt x="126843" y="147592"/>
                    <a:pt x="131084" y="147592"/>
                  </a:cubicBezTo>
                  <a:cubicBezTo>
                    <a:pt x="135326" y="147592"/>
                    <a:pt x="139546" y="145971"/>
                    <a:pt x="142790" y="142748"/>
                  </a:cubicBezTo>
                  <a:cubicBezTo>
                    <a:pt x="149255" y="136282"/>
                    <a:pt x="149255" y="125824"/>
                    <a:pt x="142790" y="119359"/>
                  </a:cubicBezTo>
                  <a:lnTo>
                    <a:pt x="56530" y="33099"/>
                  </a:lnTo>
                  <a:close/>
                </a:path>
              </a:pathLst>
            </a:custGeom>
            <a:solidFill>
              <a:schemeClr val="accent3">
                <a:lumMod val="40000"/>
                <a:lumOff val="60000"/>
              </a:schemeClr>
            </a:solidFill>
            <a:ln w="0" cap="flat">
              <a:noFill/>
              <a:prstDash val="solid"/>
              <a:miter/>
            </a:ln>
          </p:spPr>
          <p:txBody>
            <a:bodyPr rtlCol="0" anchor="ctr"/>
            <a:lstStyle/>
            <a:p>
              <a:endParaRPr lang="en-US" dirty="0"/>
            </a:p>
          </p:txBody>
        </p:sp>
        <p:sp>
          <p:nvSpPr>
            <p:cNvPr id="61" name="Freeform: Shape 60">
              <a:extLst>
                <a:ext uri="{FF2B5EF4-FFF2-40B4-BE49-F238E27FC236}">
                  <a16:creationId xmlns:a16="http://schemas.microsoft.com/office/drawing/2014/main" id="{99A55F9D-3771-E50B-CA59-452A148AE5F1}"/>
                </a:ext>
              </a:extLst>
            </p:cNvPr>
            <p:cNvSpPr/>
            <p:nvPr/>
          </p:nvSpPr>
          <p:spPr>
            <a:xfrm>
              <a:off x="8108449" y="3369463"/>
              <a:ext cx="89586" cy="89586"/>
            </a:xfrm>
            <a:custGeom>
              <a:avLst/>
              <a:gdLst>
                <a:gd name="connsiteX0" fmla="*/ 0 w 89586"/>
                <a:gd name="connsiteY0" fmla="*/ 44804 h 89586"/>
                <a:gd name="connsiteX1" fmla="*/ 44783 w 89586"/>
                <a:gd name="connsiteY1" fmla="*/ 89587 h 89586"/>
                <a:gd name="connsiteX2" fmla="*/ 89587 w 89586"/>
                <a:gd name="connsiteY2" fmla="*/ 44804 h 89586"/>
                <a:gd name="connsiteX3" fmla="*/ 44783 w 89586"/>
                <a:gd name="connsiteY3" fmla="*/ 0 h 89586"/>
                <a:gd name="connsiteX4" fmla="*/ 0 w 89586"/>
                <a:gd name="connsiteY4" fmla="*/ 44804 h 89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6" h="89586">
                  <a:moveTo>
                    <a:pt x="0" y="44804"/>
                  </a:moveTo>
                  <a:cubicBezTo>
                    <a:pt x="0" y="69544"/>
                    <a:pt x="20063" y="89587"/>
                    <a:pt x="44783" y="89587"/>
                  </a:cubicBezTo>
                  <a:cubicBezTo>
                    <a:pt x="69503" y="89587"/>
                    <a:pt x="89587" y="69524"/>
                    <a:pt x="89587" y="44804"/>
                  </a:cubicBezTo>
                  <a:cubicBezTo>
                    <a:pt x="89587" y="20084"/>
                    <a:pt x="69544" y="0"/>
                    <a:pt x="44783" y="0"/>
                  </a:cubicBezTo>
                  <a:cubicBezTo>
                    <a:pt x="20021" y="0"/>
                    <a:pt x="0" y="20063"/>
                    <a:pt x="0" y="44804"/>
                  </a:cubicBezTo>
                  <a:close/>
                </a:path>
              </a:pathLst>
            </a:custGeom>
            <a:solidFill>
              <a:schemeClr val="tx1"/>
            </a:solidFill>
            <a:ln w="0" cap="flat">
              <a:noFill/>
              <a:prstDash val="solid"/>
              <a:miter/>
            </a:ln>
          </p:spPr>
          <p:txBody>
            <a:bodyPr rtlCol="0" anchor="ctr"/>
            <a:lstStyle/>
            <a:p>
              <a:endParaRPr lang="en-US" dirty="0"/>
            </a:p>
          </p:txBody>
        </p:sp>
        <p:sp>
          <p:nvSpPr>
            <p:cNvPr id="62" name="Freeform: Shape 61">
              <a:extLst>
                <a:ext uri="{FF2B5EF4-FFF2-40B4-BE49-F238E27FC236}">
                  <a16:creationId xmlns:a16="http://schemas.microsoft.com/office/drawing/2014/main" id="{7DEC791D-AFA1-C9AE-9631-014A3F255E75}"/>
                </a:ext>
              </a:extLst>
            </p:cNvPr>
            <p:cNvSpPr/>
            <p:nvPr/>
          </p:nvSpPr>
          <p:spPr>
            <a:xfrm>
              <a:off x="8084613" y="3471233"/>
              <a:ext cx="122487" cy="97778"/>
            </a:xfrm>
            <a:custGeom>
              <a:avLst/>
              <a:gdLst>
                <a:gd name="connsiteX0" fmla="*/ 122487 w 122487"/>
                <a:gd name="connsiteY0" fmla="*/ 17984 h 97778"/>
                <a:gd name="connsiteX1" fmla="*/ 85293 w 122487"/>
                <a:gd name="connsiteY1" fmla="*/ 0 h 97778"/>
                <a:gd name="connsiteX2" fmla="*/ 51924 w 122487"/>
                <a:gd name="connsiteY2" fmla="*/ 0 h 97778"/>
                <a:gd name="connsiteX3" fmla="*/ 4709 w 122487"/>
                <a:gd name="connsiteY3" fmla="*/ 41997 h 97778"/>
                <a:gd name="connsiteX4" fmla="*/ 72 w 122487"/>
                <a:gd name="connsiteY4" fmla="*/ 80688 h 97778"/>
                <a:gd name="connsiteX5" fmla="*/ 7619 w 122487"/>
                <a:gd name="connsiteY5" fmla="*/ 91541 h 97778"/>
                <a:gd name="connsiteX6" fmla="*/ 68598 w 122487"/>
                <a:gd name="connsiteY6" fmla="*/ 97778 h 97778"/>
                <a:gd name="connsiteX7" fmla="*/ 94025 w 122487"/>
                <a:gd name="connsiteY7" fmla="*/ 96676 h 97778"/>
                <a:gd name="connsiteX8" fmla="*/ 98141 w 122487"/>
                <a:gd name="connsiteY8" fmla="*/ 62101 h 97778"/>
                <a:gd name="connsiteX9" fmla="*/ 122466 w 122487"/>
                <a:gd name="connsiteY9" fmla="*/ 17984 h 97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487" h="97778">
                  <a:moveTo>
                    <a:pt x="122487" y="17984"/>
                  </a:moveTo>
                  <a:cubicBezTo>
                    <a:pt x="113734" y="6923"/>
                    <a:pt x="100179" y="0"/>
                    <a:pt x="85293" y="0"/>
                  </a:cubicBezTo>
                  <a:lnTo>
                    <a:pt x="51924" y="0"/>
                  </a:lnTo>
                  <a:cubicBezTo>
                    <a:pt x="27911" y="0"/>
                    <a:pt x="7619" y="17984"/>
                    <a:pt x="4709" y="41997"/>
                  </a:cubicBezTo>
                  <a:lnTo>
                    <a:pt x="72" y="80688"/>
                  </a:lnTo>
                  <a:cubicBezTo>
                    <a:pt x="-531" y="85699"/>
                    <a:pt x="2692" y="90439"/>
                    <a:pt x="7619" y="91541"/>
                  </a:cubicBezTo>
                  <a:cubicBezTo>
                    <a:pt x="26913" y="95657"/>
                    <a:pt x="47308" y="97778"/>
                    <a:pt x="68598" y="97778"/>
                  </a:cubicBezTo>
                  <a:cubicBezTo>
                    <a:pt x="77247" y="97778"/>
                    <a:pt x="85792" y="97466"/>
                    <a:pt x="94025" y="96676"/>
                  </a:cubicBezTo>
                  <a:lnTo>
                    <a:pt x="98141" y="62101"/>
                  </a:lnTo>
                  <a:cubicBezTo>
                    <a:pt x="100345" y="44222"/>
                    <a:pt x="109389" y="28649"/>
                    <a:pt x="122466" y="17984"/>
                  </a:cubicBezTo>
                  <a:close/>
                </a:path>
              </a:pathLst>
            </a:custGeom>
            <a:solidFill>
              <a:schemeClr val="tx1"/>
            </a:solidFill>
            <a:ln w="0" cap="flat">
              <a:noFill/>
              <a:prstDash val="solid"/>
              <a:miter/>
            </a:ln>
          </p:spPr>
          <p:txBody>
            <a:bodyPr rtlCol="0" anchor="ctr"/>
            <a:lstStyle/>
            <a:p>
              <a:endParaRPr lang="en-US" dirty="0"/>
            </a:p>
          </p:txBody>
        </p:sp>
        <p:sp>
          <p:nvSpPr>
            <p:cNvPr id="63" name="Freeform: Shape 62">
              <a:extLst>
                <a:ext uri="{FF2B5EF4-FFF2-40B4-BE49-F238E27FC236}">
                  <a16:creationId xmlns:a16="http://schemas.microsoft.com/office/drawing/2014/main" id="{2A85F5D2-A197-2061-8202-6BE6F5CF04DF}"/>
                </a:ext>
              </a:extLst>
            </p:cNvPr>
            <p:cNvSpPr/>
            <p:nvPr/>
          </p:nvSpPr>
          <p:spPr>
            <a:xfrm>
              <a:off x="8335253" y="3369463"/>
              <a:ext cx="89586" cy="89586"/>
            </a:xfrm>
            <a:custGeom>
              <a:avLst/>
              <a:gdLst>
                <a:gd name="connsiteX0" fmla="*/ 44783 w 89586"/>
                <a:gd name="connsiteY0" fmla="*/ 89587 h 89586"/>
                <a:gd name="connsiteX1" fmla="*/ 89587 w 89586"/>
                <a:gd name="connsiteY1" fmla="*/ 44804 h 89586"/>
                <a:gd name="connsiteX2" fmla="*/ 44783 w 89586"/>
                <a:gd name="connsiteY2" fmla="*/ 0 h 89586"/>
                <a:gd name="connsiteX3" fmla="*/ 0 w 89586"/>
                <a:gd name="connsiteY3" fmla="*/ 44804 h 89586"/>
                <a:gd name="connsiteX4" fmla="*/ 44783 w 89586"/>
                <a:gd name="connsiteY4" fmla="*/ 89587 h 89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6" h="89586">
                  <a:moveTo>
                    <a:pt x="44783" y="89587"/>
                  </a:moveTo>
                  <a:cubicBezTo>
                    <a:pt x="69544" y="89587"/>
                    <a:pt x="89587" y="69524"/>
                    <a:pt x="89587" y="44804"/>
                  </a:cubicBezTo>
                  <a:cubicBezTo>
                    <a:pt x="89587" y="20084"/>
                    <a:pt x="69544" y="0"/>
                    <a:pt x="44783" y="0"/>
                  </a:cubicBezTo>
                  <a:cubicBezTo>
                    <a:pt x="20021" y="0"/>
                    <a:pt x="0" y="20063"/>
                    <a:pt x="0" y="44804"/>
                  </a:cubicBezTo>
                  <a:cubicBezTo>
                    <a:pt x="0" y="69544"/>
                    <a:pt x="20063" y="89587"/>
                    <a:pt x="44783" y="89587"/>
                  </a:cubicBezTo>
                  <a:close/>
                </a:path>
              </a:pathLst>
            </a:custGeom>
            <a:solidFill>
              <a:schemeClr val="tx1"/>
            </a:solidFill>
            <a:ln w="0" cap="flat">
              <a:noFill/>
              <a:prstDash val="solid"/>
              <a:miter/>
            </a:ln>
          </p:spPr>
          <p:txBody>
            <a:bodyPr rtlCol="0" anchor="ctr"/>
            <a:lstStyle/>
            <a:p>
              <a:endParaRPr lang="en-US" dirty="0"/>
            </a:p>
          </p:txBody>
        </p:sp>
        <p:sp>
          <p:nvSpPr>
            <p:cNvPr id="64" name="Freeform: Shape 63">
              <a:extLst>
                <a:ext uri="{FF2B5EF4-FFF2-40B4-BE49-F238E27FC236}">
                  <a16:creationId xmlns:a16="http://schemas.microsoft.com/office/drawing/2014/main" id="{AA8E7466-FFCB-EB65-FE8E-00823F499A3B}"/>
                </a:ext>
              </a:extLst>
            </p:cNvPr>
            <p:cNvSpPr/>
            <p:nvPr/>
          </p:nvSpPr>
          <p:spPr>
            <a:xfrm>
              <a:off x="8326250" y="3471233"/>
              <a:ext cx="122346" cy="97778"/>
            </a:xfrm>
            <a:custGeom>
              <a:avLst/>
              <a:gdLst>
                <a:gd name="connsiteX0" fmla="*/ 122290 w 122346"/>
                <a:gd name="connsiteY0" fmla="*/ 80688 h 97778"/>
                <a:gd name="connsiteX1" fmla="*/ 117675 w 122346"/>
                <a:gd name="connsiteY1" fmla="*/ 41997 h 97778"/>
                <a:gd name="connsiteX2" fmla="*/ 70459 w 122346"/>
                <a:gd name="connsiteY2" fmla="*/ 0 h 97778"/>
                <a:gd name="connsiteX3" fmla="*/ 37090 w 122346"/>
                <a:gd name="connsiteY3" fmla="*/ 0 h 97778"/>
                <a:gd name="connsiteX4" fmla="*/ 0 w 122346"/>
                <a:gd name="connsiteY4" fmla="*/ 17984 h 97778"/>
                <a:gd name="connsiteX5" fmla="*/ 24221 w 122346"/>
                <a:gd name="connsiteY5" fmla="*/ 62101 h 97778"/>
                <a:gd name="connsiteX6" fmla="*/ 28338 w 122346"/>
                <a:gd name="connsiteY6" fmla="*/ 96676 h 97778"/>
                <a:gd name="connsiteX7" fmla="*/ 53764 w 122346"/>
                <a:gd name="connsiteY7" fmla="*/ 97778 h 97778"/>
                <a:gd name="connsiteX8" fmla="*/ 114743 w 122346"/>
                <a:gd name="connsiteY8" fmla="*/ 91541 h 97778"/>
                <a:gd name="connsiteX9" fmla="*/ 122269 w 122346"/>
                <a:gd name="connsiteY9" fmla="*/ 80688 h 97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346" h="97778">
                  <a:moveTo>
                    <a:pt x="122290" y="80688"/>
                  </a:moveTo>
                  <a:lnTo>
                    <a:pt x="117675" y="41997"/>
                  </a:lnTo>
                  <a:cubicBezTo>
                    <a:pt x="114868" y="17984"/>
                    <a:pt x="94472" y="0"/>
                    <a:pt x="70459" y="0"/>
                  </a:cubicBezTo>
                  <a:lnTo>
                    <a:pt x="37090" y="0"/>
                  </a:lnTo>
                  <a:cubicBezTo>
                    <a:pt x="22225" y="0"/>
                    <a:pt x="8649" y="6923"/>
                    <a:pt x="0" y="17984"/>
                  </a:cubicBezTo>
                  <a:cubicBezTo>
                    <a:pt x="13056" y="28629"/>
                    <a:pt x="22121" y="44222"/>
                    <a:pt x="24221" y="62101"/>
                  </a:cubicBezTo>
                  <a:lnTo>
                    <a:pt x="28338" y="96676"/>
                  </a:lnTo>
                  <a:cubicBezTo>
                    <a:pt x="36571" y="97466"/>
                    <a:pt x="45116" y="97778"/>
                    <a:pt x="53764" y="97778"/>
                  </a:cubicBezTo>
                  <a:cubicBezTo>
                    <a:pt x="75054" y="97778"/>
                    <a:pt x="95470" y="95657"/>
                    <a:pt x="114743" y="91541"/>
                  </a:cubicBezTo>
                  <a:cubicBezTo>
                    <a:pt x="119670" y="90439"/>
                    <a:pt x="122893" y="85719"/>
                    <a:pt x="122269" y="80688"/>
                  </a:cubicBezTo>
                  <a:close/>
                </a:path>
              </a:pathLst>
            </a:custGeom>
            <a:solidFill>
              <a:schemeClr val="tx1"/>
            </a:solidFill>
            <a:ln w="0" cap="flat">
              <a:noFill/>
              <a:prstDash val="solid"/>
              <a:miter/>
            </a:ln>
          </p:spPr>
          <p:txBody>
            <a:bodyPr rtlCol="0" anchor="ctr"/>
            <a:lstStyle/>
            <a:p>
              <a:endParaRPr lang="en-US" dirty="0"/>
            </a:p>
          </p:txBody>
        </p:sp>
        <p:sp>
          <p:nvSpPr>
            <p:cNvPr id="65" name="Freeform: Shape 64">
              <a:extLst>
                <a:ext uri="{FF2B5EF4-FFF2-40B4-BE49-F238E27FC236}">
                  <a16:creationId xmlns:a16="http://schemas.microsoft.com/office/drawing/2014/main" id="{BAD6969A-8D79-BF26-9A67-7E5DEFE088C8}"/>
                </a:ext>
              </a:extLst>
            </p:cNvPr>
            <p:cNvSpPr/>
            <p:nvPr/>
          </p:nvSpPr>
          <p:spPr>
            <a:xfrm>
              <a:off x="8198046" y="3493853"/>
              <a:ext cx="137216" cy="97798"/>
            </a:xfrm>
            <a:custGeom>
              <a:avLst/>
              <a:gdLst>
                <a:gd name="connsiteX0" fmla="*/ 85230 w 137216"/>
                <a:gd name="connsiteY0" fmla="*/ 0 h 97798"/>
                <a:gd name="connsiteX1" fmla="*/ 51965 w 137216"/>
                <a:gd name="connsiteY1" fmla="*/ 0 h 97798"/>
                <a:gd name="connsiteX2" fmla="*/ 4750 w 137216"/>
                <a:gd name="connsiteY2" fmla="*/ 41914 h 97798"/>
                <a:gd name="connsiteX3" fmla="*/ 72 w 137216"/>
                <a:gd name="connsiteY3" fmla="*/ 80667 h 97798"/>
                <a:gd name="connsiteX4" fmla="*/ 7661 w 137216"/>
                <a:gd name="connsiteY4" fmla="*/ 91499 h 97798"/>
                <a:gd name="connsiteX5" fmla="*/ 68618 w 137216"/>
                <a:gd name="connsiteY5" fmla="*/ 97799 h 97798"/>
                <a:gd name="connsiteX6" fmla="*/ 129556 w 137216"/>
                <a:gd name="connsiteY6" fmla="*/ 91499 h 97798"/>
                <a:gd name="connsiteX7" fmla="*/ 137144 w 137216"/>
                <a:gd name="connsiteY7" fmla="*/ 80667 h 97798"/>
                <a:gd name="connsiteX8" fmla="*/ 132487 w 137216"/>
                <a:gd name="connsiteY8" fmla="*/ 41914 h 97798"/>
                <a:gd name="connsiteX9" fmla="*/ 85251 w 137216"/>
                <a:gd name="connsiteY9" fmla="*/ 0 h 97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216" h="97798">
                  <a:moveTo>
                    <a:pt x="85230" y="0"/>
                  </a:moveTo>
                  <a:lnTo>
                    <a:pt x="51965" y="0"/>
                  </a:lnTo>
                  <a:cubicBezTo>
                    <a:pt x="27890" y="0"/>
                    <a:pt x="7640" y="17984"/>
                    <a:pt x="4750" y="41914"/>
                  </a:cubicBezTo>
                  <a:lnTo>
                    <a:pt x="72" y="80667"/>
                  </a:lnTo>
                  <a:cubicBezTo>
                    <a:pt x="-531" y="85678"/>
                    <a:pt x="2712" y="90439"/>
                    <a:pt x="7661" y="91499"/>
                  </a:cubicBezTo>
                  <a:cubicBezTo>
                    <a:pt x="26871" y="95595"/>
                    <a:pt x="47350" y="97799"/>
                    <a:pt x="68618" y="97799"/>
                  </a:cubicBezTo>
                  <a:cubicBezTo>
                    <a:pt x="89887" y="97799"/>
                    <a:pt x="110345" y="95616"/>
                    <a:pt x="129556" y="91499"/>
                  </a:cubicBezTo>
                  <a:cubicBezTo>
                    <a:pt x="134504" y="90460"/>
                    <a:pt x="137747" y="85699"/>
                    <a:pt x="137144" y="80667"/>
                  </a:cubicBezTo>
                  <a:lnTo>
                    <a:pt x="132487" y="41914"/>
                  </a:lnTo>
                  <a:cubicBezTo>
                    <a:pt x="129660" y="17984"/>
                    <a:pt x="109326" y="0"/>
                    <a:pt x="85251" y="0"/>
                  </a:cubicBezTo>
                  <a:close/>
                </a:path>
              </a:pathLst>
            </a:custGeom>
            <a:solidFill>
              <a:schemeClr val="tx1"/>
            </a:solidFill>
            <a:ln w="0" cap="flat">
              <a:noFill/>
              <a:prstDash val="solid"/>
              <a:miter/>
            </a:ln>
          </p:spPr>
          <p:txBody>
            <a:bodyPr rtlCol="0" anchor="ctr"/>
            <a:lstStyle/>
            <a:p>
              <a:endParaRPr lang="en-US" dirty="0"/>
            </a:p>
          </p:txBody>
        </p:sp>
        <p:sp>
          <p:nvSpPr>
            <p:cNvPr id="66" name="Freeform: Shape 65">
              <a:extLst>
                <a:ext uri="{FF2B5EF4-FFF2-40B4-BE49-F238E27FC236}">
                  <a16:creationId xmlns:a16="http://schemas.microsoft.com/office/drawing/2014/main" id="{7A5A6FD3-A152-9D0D-A881-D73CA8C3A58D}"/>
                </a:ext>
              </a:extLst>
            </p:cNvPr>
            <p:cNvSpPr/>
            <p:nvPr/>
          </p:nvSpPr>
          <p:spPr>
            <a:xfrm>
              <a:off x="8221861" y="3392042"/>
              <a:ext cx="89586" cy="89607"/>
            </a:xfrm>
            <a:custGeom>
              <a:avLst/>
              <a:gdLst>
                <a:gd name="connsiteX0" fmla="*/ 44783 w 89586"/>
                <a:gd name="connsiteY0" fmla="*/ 89607 h 89607"/>
                <a:gd name="connsiteX1" fmla="*/ 89587 w 89586"/>
                <a:gd name="connsiteY1" fmla="*/ 44804 h 89607"/>
                <a:gd name="connsiteX2" fmla="*/ 44783 w 89586"/>
                <a:gd name="connsiteY2" fmla="*/ 0 h 89607"/>
                <a:gd name="connsiteX3" fmla="*/ 0 w 89586"/>
                <a:gd name="connsiteY3" fmla="*/ 44804 h 89607"/>
                <a:gd name="connsiteX4" fmla="*/ 44783 w 89586"/>
                <a:gd name="connsiteY4" fmla="*/ 89607 h 89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6" h="89607">
                  <a:moveTo>
                    <a:pt x="44783" y="89607"/>
                  </a:moveTo>
                  <a:cubicBezTo>
                    <a:pt x="69524" y="89607"/>
                    <a:pt x="89587" y="69544"/>
                    <a:pt x="89587" y="44804"/>
                  </a:cubicBezTo>
                  <a:cubicBezTo>
                    <a:pt x="89587" y="20063"/>
                    <a:pt x="69524" y="0"/>
                    <a:pt x="44783" y="0"/>
                  </a:cubicBezTo>
                  <a:cubicBezTo>
                    <a:pt x="20042" y="0"/>
                    <a:pt x="0" y="20063"/>
                    <a:pt x="0" y="44804"/>
                  </a:cubicBezTo>
                  <a:cubicBezTo>
                    <a:pt x="0" y="69544"/>
                    <a:pt x="20063" y="89607"/>
                    <a:pt x="44783" y="89607"/>
                  </a:cubicBezTo>
                  <a:close/>
                </a:path>
              </a:pathLst>
            </a:custGeom>
            <a:solidFill>
              <a:schemeClr val="tx1"/>
            </a:solidFill>
            <a:ln w="0" cap="flat">
              <a:noFill/>
              <a:prstDash val="solid"/>
              <a:miter/>
            </a:ln>
          </p:spPr>
          <p:txBody>
            <a:bodyPr rtlCol="0" anchor="ctr"/>
            <a:lstStyle/>
            <a:p>
              <a:endParaRPr lang="en-US" dirty="0"/>
            </a:p>
          </p:txBody>
        </p:sp>
      </p:grpSp>
      <p:grpSp>
        <p:nvGrpSpPr>
          <p:cNvPr id="75" name="Group 74">
            <a:extLst>
              <a:ext uri="{FF2B5EF4-FFF2-40B4-BE49-F238E27FC236}">
                <a16:creationId xmlns:a16="http://schemas.microsoft.com/office/drawing/2014/main" id="{B1D85C6F-CD1F-6A59-533B-28DE441CE650}"/>
              </a:ext>
            </a:extLst>
          </p:cNvPr>
          <p:cNvGrpSpPr/>
          <p:nvPr/>
        </p:nvGrpSpPr>
        <p:grpSpPr>
          <a:xfrm>
            <a:off x="8005638" y="1741716"/>
            <a:ext cx="523103" cy="491082"/>
            <a:chOff x="8005638" y="1918696"/>
            <a:chExt cx="523103" cy="491082"/>
          </a:xfrm>
        </p:grpSpPr>
        <p:sp>
          <p:nvSpPr>
            <p:cNvPr id="73" name="Graphic 71" descr="Network with solid fill">
              <a:extLst>
                <a:ext uri="{FF2B5EF4-FFF2-40B4-BE49-F238E27FC236}">
                  <a16:creationId xmlns:a16="http://schemas.microsoft.com/office/drawing/2014/main" id="{D0FA3D15-97B5-3A88-0661-2061730161B4}"/>
                </a:ext>
              </a:extLst>
            </p:cNvPr>
            <p:cNvSpPr/>
            <p:nvPr/>
          </p:nvSpPr>
          <p:spPr>
            <a:xfrm>
              <a:off x="8005638" y="1918696"/>
              <a:ext cx="523103" cy="491082"/>
            </a:xfrm>
            <a:custGeom>
              <a:avLst/>
              <a:gdLst>
                <a:gd name="connsiteX0" fmla="*/ 518874 w 523103"/>
                <a:gd name="connsiteY0" fmla="*/ 171748 h 491082"/>
                <a:gd name="connsiteX1" fmla="*/ 445864 w 523103"/>
                <a:gd name="connsiteY1" fmla="*/ 141849 h 491082"/>
                <a:gd name="connsiteX2" fmla="*/ 411792 w 523103"/>
                <a:gd name="connsiteY2" fmla="*/ 200953 h 491082"/>
                <a:gd name="connsiteX3" fmla="*/ 322094 w 523103"/>
                <a:gd name="connsiteY3" fmla="*/ 238501 h 491082"/>
                <a:gd name="connsiteX4" fmla="*/ 275506 w 523103"/>
                <a:gd name="connsiteY4" fmla="*/ 205820 h 491082"/>
                <a:gd name="connsiteX5" fmla="*/ 275506 w 523103"/>
                <a:gd name="connsiteY5" fmla="*/ 109168 h 491082"/>
                <a:gd name="connsiteX6" fmla="*/ 317226 w 523103"/>
                <a:gd name="connsiteY6" fmla="*/ 55627 h 491082"/>
                <a:gd name="connsiteX7" fmla="*/ 261599 w 523103"/>
                <a:gd name="connsiteY7" fmla="*/ 0 h 491082"/>
                <a:gd name="connsiteX8" fmla="*/ 261599 w 523103"/>
                <a:gd name="connsiteY8" fmla="*/ 0 h 491082"/>
                <a:gd name="connsiteX9" fmla="*/ 205972 w 523103"/>
                <a:gd name="connsiteY9" fmla="*/ 55627 h 491082"/>
                <a:gd name="connsiteX10" fmla="*/ 247693 w 523103"/>
                <a:gd name="connsiteY10" fmla="*/ 109168 h 491082"/>
                <a:gd name="connsiteX11" fmla="*/ 247693 w 523103"/>
                <a:gd name="connsiteY11" fmla="*/ 205125 h 491082"/>
                <a:gd name="connsiteX12" fmla="*/ 201105 w 523103"/>
                <a:gd name="connsiteY12" fmla="*/ 237805 h 491082"/>
                <a:gd name="connsiteX13" fmla="*/ 111406 w 523103"/>
                <a:gd name="connsiteY13" fmla="*/ 200257 h 491082"/>
                <a:gd name="connsiteX14" fmla="*/ 77335 w 523103"/>
                <a:gd name="connsiteY14" fmla="*/ 141154 h 491082"/>
                <a:gd name="connsiteX15" fmla="*/ 4324 w 523103"/>
                <a:gd name="connsiteY15" fmla="*/ 171053 h 491082"/>
                <a:gd name="connsiteX16" fmla="*/ 34224 w 523103"/>
                <a:gd name="connsiteY16" fmla="*/ 244063 h 491082"/>
                <a:gd name="connsiteX17" fmla="*/ 99586 w 523103"/>
                <a:gd name="connsiteY17" fmla="*/ 225985 h 491082"/>
                <a:gd name="connsiteX18" fmla="*/ 191370 w 523103"/>
                <a:gd name="connsiteY18" fmla="*/ 263533 h 491082"/>
                <a:gd name="connsiteX19" fmla="*/ 190675 w 523103"/>
                <a:gd name="connsiteY19" fmla="*/ 272572 h 491082"/>
                <a:gd name="connsiteX20" fmla="*/ 204582 w 523103"/>
                <a:gd name="connsiteY20" fmla="*/ 314293 h 491082"/>
                <a:gd name="connsiteX21" fmla="*/ 132266 w 523103"/>
                <a:gd name="connsiteY21" fmla="*/ 387303 h 491082"/>
                <a:gd name="connsiteX22" fmla="*/ 64819 w 523103"/>
                <a:gd name="connsiteY22" fmla="*/ 395647 h 491082"/>
                <a:gd name="connsiteX23" fmla="*/ 64819 w 523103"/>
                <a:gd name="connsiteY23" fmla="*/ 474220 h 491082"/>
                <a:gd name="connsiteX24" fmla="*/ 143392 w 523103"/>
                <a:gd name="connsiteY24" fmla="*/ 474220 h 491082"/>
                <a:gd name="connsiteX25" fmla="*/ 151736 w 523103"/>
                <a:gd name="connsiteY25" fmla="*/ 406772 h 491082"/>
                <a:gd name="connsiteX26" fmla="*/ 225442 w 523103"/>
                <a:gd name="connsiteY26" fmla="*/ 333067 h 491082"/>
                <a:gd name="connsiteX27" fmla="*/ 260209 w 523103"/>
                <a:gd name="connsiteY27" fmla="*/ 342801 h 491082"/>
                <a:gd name="connsiteX28" fmla="*/ 261599 w 523103"/>
                <a:gd name="connsiteY28" fmla="*/ 342801 h 491082"/>
                <a:gd name="connsiteX29" fmla="*/ 262990 w 523103"/>
                <a:gd name="connsiteY29" fmla="*/ 342801 h 491082"/>
                <a:gd name="connsiteX30" fmla="*/ 297757 w 523103"/>
                <a:gd name="connsiteY30" fmla="*/ 333067 h 491082"/>
                <a:gd name="connsiteX31" fmla="*/ 371463 w 523103"/>
                <a:gd name="connsiteY31" fmla="*/ 406772 h 491082"/>
                <a:gd name="connsiteX32" fmla="*/ 379807 w 523103"/>
                <a:gd name="connsiteY32" fmla="*/ 474916 h 491082"/>
                <a:gd name="connsiteX33" fmla="*/ 458380 w 523103"/>
                <a:gd name="connsiteY33" fmla="*/ 474916 h 491082"/>
                <a:gd name="connsiteX34" fmla="*/ 458380 w 523103"/>
                <a:gd name="connsiteY34" fmla="*/ 396342 h 491082"/>
                <a:gd name="connsiteX35" fmla="*/ 390932 w 523103"/>
                <a:gd name="connsiteY35" fmla="*/ 387998 h 491082"/>
                <a:gd name="connsiteX36" fmla="*/ 318617 w 523103"/>
                <a:gd name="connsiteY36" fmla="*/ 314988 h 491082"/>
                <a:gd name="connsiteX37" fmla="*/ 332524 w 523103"/>
                <a:gd name="connsiteY37" fmla="*/ 273268 h 491082"/>
                <a:gd name="connsiteX38" fmla="*/ 331828 w 523103"/>
                <a:gd name="connsiteY38" fmla="*/ 264228 h 491082"/>
                <a:gd name="connsiteX39" fmla="*/ 423613 w 523103"/>
                <a:gd name="connsiteY39" fmla="*/ 226680 h 491082"/>
                <a:gd name="connsiteX40" fmla="*/ 488975 w 523103"/>
                <a:gd name="connsiteY40" fmla="*/ 244759 h 491082"/>
                <a:gd name="connsiteX41" fmla="*/ 518874 w 523103"/>
                <a:gd name="connsiteY41" fmla="*/ 171748 h 491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23103" h="491082">
                  <a:moveTo>
                    <a:pt x="518874" y="171748"/>
                  </a:moveTo>
                  <a:cubicBezTo>
                    <a:pt x="507053" y="143240"/>
                    <a:pt x="474373" y="130028"/>
                    <a:pt x="445864" y="141849"/>
                  </a:cubicBezTo>
                  <a:cubicBezTo>
                    <a:pt x="422222" y="151584"/>
                    <a:pt x="408315" y="176616"/>
                    <a:pt x="411792" y="200953"/>
                  </a:cubicBezTo>
                  <a:lnTo>
                    <a:pt x="322094" y="238501"/>
                  </a:lnTo>
                  <a:cubicBezTo>
                    <a:pt x="312359" y="221813"/>
                    <a:pt x="294975" y="209297"/>
                    <a:pt x="275506" y="205820"/>
                  </a:cubicBezTo>
                  <a:lnTo>
                    <a:pt x="275506" y="109168"/>
                  </a:lnTo>
                  <a:cubicBezTo>
                    <a:pt x="299148" y="102910"/>
                    <a:pt x="317226" y="81354"/>
                    <a:pt x="317226" y="55627"/>
                  </a:cubicBezTo>
                  <a:cubicBezTo>
                    <a:pt x="317226" y="25032"/>
                    <a:pt x="292194" y="0"/>
                    <a:pt x="261599" y="0"/>
                  </a:cubicBezTo>
                  <a:lnTo>
                    <a:pt x="261599" y="0"/>
                  </a:lnTo>
                  <a:cubicBezTo>
                    <a:pt x="231004" y="0"/>
                    <a:pt x="205972" y="25032"/>
                    <a:pt x="205972" y="55627"/>
                  </a:cubicBezTo>
                  <a:cubicBezTo>
                    <a:pt x="205972" y="81354"/>
                    <a:pt x="224051" y="102910"/>
                    <a:pt x="247693" y="109168"/>
                  </a:cubicBezTo>
                  <a:lnTo>
                    <a:pt x="247693" y="205125"/>
                  </a:lnTo>
                  <a:cubicBezTo>
                    <a:pt x="227528" y="208601"/>
                    <a:pt x="210840" y="221117"/>
                    <a:pt x="201105" y="237805"/>
                  </a:cubicBezTo>
                  <a:lnTo>
                    <a:pt x="111406" y="200257"/>
                  </a:lnTo>
                  <a:cubicBezTo>
                    <a:pt x="114883" y="175920"/>
                    <a:pt x="101672" y="150888"/>
                    <a:pt x="77335" y="141154"/>
                  </a:cubicBezTo>
                  <a:cubicBezTo>
                    <a:pt x="48826" y="129333"/>
                    <a:pt x="16145" y="142544"/>
                    <a:pt x="4324" y="171053"/>
                  </a:cubicBezTo>
                  <a:cubicBezTo>
                    <a:pt x="-7496" y="199562"/>
                    <a:pt x="5715" y="232243"/>
                    <a:pt x="34224" y="244063"/>
                  </a:cubicBezTo>
                  <a:cubicBezTo>
                    <a:pt x="57865" y="253798"/>
                    <a:pt x="84984" y="246149"/>
                    <a:pt x="99586" y="225985"/>
                  </a:cubicBezTo>
                  <a:lnTo>
                    <a:pt x="191370" y="263533"/>
                  </a:lnTo>
                  <a:cubicBezTo>
                    <a:pt x="190675" y="266314"/>
                    <a:pt x="190675" y="269791"/>
                    <a:pt x="190675" y="272572"/>
                  </a:cubicBezTo>
                  <a:cubicBezTo>
                    <a:pt x="190675" y="287870"/>
                    <a:pt x="195542" y="302472"/>
                    <a:pt x="204582" y="314293"/>
                  </a:cubicBezTo>
                  <a:lnTo>
                    <a:pt x="132266" y="387303"/>
                  </a:lnTo>
                  <a:cubicBezTo>
                    <a:pt x="110711" y="374787"/>
                    <a:pt x="82898" y="377568"/>
                    <a:pt x="64819" y="395647"/>
                  </a:cubicBezTo>
                  <a:cubicBezTo>
                    <a:pt x="43263" y="417202"/>
                    <a:pt x="43263" y="452665"/>
                    <a:pt x="64819" y="474220"/>
                  </a:cubicBezTo>
                  <a:cubicBezTo>
                    <a:pt x="86374" y="495776"/>
                    <a:pt x="121836" y="495776"/>
                    <a:pt x="143392" y="474220"/>
                  </a:cubicBezTo>
                  <a:cubicBezTo>
                    <a:pt x="161471" y="456141"/>
                    <a:pt x="164252" y="428328"/>
                    <a:pt x="151736" y="406772"/>
                  </a:cubicBezTo>
                  <a:lnTo>
                    <a:pt x="225442" y="333067"/>
                  </a:lnTo>
                  <a:cubicBezTo>
                    <a:pt x="235872" y="339325"/>
                    <a:pt x="247693" y="342801"/>
                    <a:pt x="260209" y="342801"/>
                  </a:cubicBezTo>
                  <a:cubicBezTo>
                    <a:pt x="260904" y="342801"/>
                    <a:pt x="260904" y="342801"/>
                    <a:pt x="261599" y="342801"/>
                  </a:cubicBezTo>
                  <a:cubicBezTo>
                    <a:pt x="262295" y="342801"/>
                    <a:pt x="262295" y="342801"/>
                    <a:pt x="262990" y="342801"/>
                  </a:cubicBezTo>
                  <a:cubicBezTo>
                    <a:pt x="275506" y="342801"/>
                    <a:pt x="287327" y="339325"/>
                    <a:pt x="297757" y="333067"/>
                  </a:cubicBezTo>
                  <a:lnTo>
                    <a:pt x="371463" y="406772"/>
                  </a:lnTo>
                  <a:cubicBezTo>
                    <a:pt x="358947" y="428328"/>
                    <a:pt x="361728" y="456141"/>
                    <a:pt x="379807" y="474916"/>
                  </a:cubicBezTo>
                  <a:cubicBezTo>
                    <a:pt x="401362" y="496471"/>
                    <a:pt x="436824" y="496471"/>
                    <a:pt x="458380" y="474916"/>
                  </a:cubicBezTo>
                  <a:cubicBezTo>
                    <a:pt x="479935" y="453360"/>
                    <a:pt x="479935" y="417898"/>
                    <a:pt x="458380" y="396342"/>
                  </a:cubicBezTo>
                  <a:cubicBezTo>
                    <a:pt x="440301" y="378264"/>
                    <a:pt x="412487" y="375482"/>
                    <a:pt x="390932" y="387998"/>
                  </a:cubicBezTo>
                  <a:lnTo>
                    <a:pt x="318617" y="314988"/>
                  </a:lnTo>
                  <a:cubicBezTo>
                    <a:pt x="327656" y="303167"/>
                    <a:pt x="332524" y="289260"/>
                    <a:pt x="332524" y="273268"/>
                  </a:cubicBezTo>
                  <a:cubicBezTo>
                    <a:pt x="332524" y="270486"/>
                    <a:pt x="332524" y="267010"/>
                    <a:pt x="331828" y="264228"/>
                  </a:cubicBezTo>
                  <a:lnTo>
                    <a:pt x="423613" y="226680"/>
                  </a:lnTo>
                  <a:cubicBezTo>
                    <a:pt x="438215" y="246149"/>
                    <a:pt x="465333" y="254494"/>
                    <a:pt x="488975" y="244759"/>
                  </a:cubicBezTo>
                  <a:cubicBezTo>
                    <a:pt x="516788" y="232243"/>
                    <a:pt x="530695" y="200257"/>
                    <a:pt x="518874" y="171748"/>
                  </a:cubicBezTo>
                  <a:close/>
                </a:path>
              </a:pathLst>
            </a:custGeom>
            <a:solidFill>
              <a:schemeClr val="tx1"/>
            </a:solidFill>
            <a:ln w="6945" cap="flat">
              <a:noFill/>
              <a:prstDash val="solid"/>
              <a:miter/>
            </a:ln>
          </p:spPr>
          <p:txBody>
            <a:bodyPr rtlCol="0" anchor="ctr"/>
            <a:lstStyle/>
            <a:p>
              <a:endParaRPr lang="en-US" dirty="0"/>
            </a:p>
          </p:txBody>
        </p:sp>
        <p:sp>
          <p:nvSpPr>
            <p:cNvPr id="74" name="Oval 73">
              <a:extLst>
                <a:ext uri="{FF2B5EF4-FFF2-40B4-BE49-F238E27FC236}">
                  <a16:creationId xmlns:a16="http://schemas.microsoft.com/office/drawing/2014/main" id="{8213133A-D4DE-99E8-D497-E00C91D4AB5F}"/>
                </a:ext>
              </a:extLst>
            </p:cNvPr>
            <p:cNvSpPr/>
            <p:nvPr/>
          </p:nvSpPr>
          <p:spPr bwMode="auto">
            <a:xfrm>
              <a:off x="8183224" y="2111863"/>
              <a:ext cx="167931" cy="167931"/>
            </a:xfrm>
            <a:prstGeom prst="ellipse">
              <a:avLst/>
            </a:pr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6" name="Group 75">
            <a:extLst>
              <a:ext uri="{FF2B5EF4-FFF2-40B4-BE49-F238E27FC236}">
                <a16:creationId xmlns:a16="http://schemas.microsoft.com/office/drawing/2014/main" id="{712B4466-A761-76F9-2FF4-244CC18AB5F7}"/>
              </a:ext>
            </a:extLst>
          </p:cNvPr>
          <p:cNvGrpSpPr/>
          <p:nvPr/>
        </p:nvGrpSpPr>
        <p:grpSpPr>
          <a:xfrm>
            <a:off x="770356" y="1675731"/>
            <a:ext cx="3351238" cy="654627"/>
            <a:chOff x="8130965" y="4539204"/>
            <a:chExt cx="3351238" cy="654627"/>
          </a:xfrm>
        </p:grpSpPr>
        <p:sp>
          <p:nvSpPr>
            <p:cNvPr id="77" name="Rectangle: Rounded Corners 76">
              <a:extLst>
                <a:ext uri="{FF2B5EF4-FFF2-40B4-BE49-F238E27FC236}">
                  <a16:creationId xmlns:a16="http://schemas.microsoft.com/office/drawing/2014/main" id="{FC6E53A2-8201-2FF0-4DE3-872E9DC3D6DD}"/>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TextBox 77">
              <a:extLst>
                <a:ext uri="{FF2B5EF4-FFF2-40B4-BE49-F238E27FC236}">
                  <a16:creationId xmlns:a16="http://schemas.microsoft.com/office/drawing/2014/main" id="{902E7C22-E53D-EE2A-9518-6ADD20D5769D}"/>
                </a:ext>
              </a:extLst>
            </p:cNvPr>
            <p:cNvSpPr txBox="1"/>
            <p:nvPr/>
          </p:nvSpPr>
          <p:spPr bwMode="auto">
            <a:xfrm>
              <a:off x="8365128" y="4543352"/>
              <a:ext cx="2449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Human rights and access to justice</a:t>
              </a:r>
            </a:p>
          </p:txBody>
        </p:sp>
      </p:grpSp>
      <p:sp>
        <p:nvSpPr>
          <p:cNvPr id="79" name="Oval 78">
            <a:extLst>
              <a:ext uri="{FF2B5EF4-FFF2-40B4-BE49-F238E27FC236}">
                <a16:creationId xmlns:a16="http://schemas.microsoft.com/office/drawing/2014/main" id="{20D29785-7AC0-85FB-5E8D-3DCFC3A5D687}"/>
              </a:ext>
            </a:extLst>
          </p:cNvPr>
          <p:cNvSpPr/>
          <p:nvPr/>
        </p:nvSpPr>
        <p:spPr bwMode="auto">
          <a:xfrm>
            <a:off x="3568209" y="1577017"/>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4" name="Group 83">
            <a:extLst>
              <a:ext uri="{FF2B5EF4-FFF2-40B4-BE49-F238E27FC236}">
                <a16:creationId xmlns:a16="http://schemas.microsoft.com/office/drawing/2014/main" id="{588EC103-8431-1D7D-FC07-EA9A15F0F6EE}"/>
              </a:ext>
            </a:extLst>
          </p:cNvPr>
          <p:cNvGrpSpPr/>
          <p:nvPr/>
        </p:nvGrpSpPr>
        <p:grpSpPr>
          <a:xfrm>
            <a:off x="5898267" y="2359693"/>
            <a:ext cx="506969" cy="702965"/>
            <a:chOff x="5939334" y="2536673"/>
            <a:chExt cx="506969" cy="702965"/>
          </a:xfrm>
        </p:grpSpPr>
        <p:sp>
          <p:nvSpPr>
            <p:cNvPr id="82" name="Freeform: Shape 81">
              <a:extLst>
                <a:ext uri="{FF2B5EF4-FFF2-40B4-BE49-F238E27FC236}">
                  <a16:creationId xmlns:a16="http://schemas.microsoft.com/office/drawing/2014/main" id="{BBE8368A-C6F3-3DCC-E0B8-D89CB4AB732C}"/>
                </a:ext>
              </a:extLst>
            </p:cNvPr>
            <p:cNvSpPr/>
            <p:nvPr/>
          </p:nvSpPr>
          <p:spPr>
            <a:xfrm>
              <a:off x="6057815" y="2536673"/>
              <a:ext cx="267411" cy="174697"/>
            </a:xfrm>
            <a:custGeom>
              <a:avLst/>
              <a:gdLst>
                <a:gd name="connsiteX0" fmla="*/ 16456 w 267411"/>
                <a:gd name="connsiteY0" fmla="*/ 174698 h 174697"/>
                <a:gd name="connsiteX1" fmla="*/ 250930 w 267411"/>
                <a:gd name="connsiteY1" fmla="*/ 174698 h 174697"/>
                <a:gd name="connsiteX2" fmla="*/ 267412 w 267411"/>
                <a:gd name="connsiteY2" fmla="*/ 158215 h 174697"/>
                <a:gd name="connsiteX3" fmla="*/ 267412 w 267411"/>
                <a:gd name="connsiteY3" fmla="*/ 91590 h 174697"/>
                <a:gd name="connsiteX4" fmla="*/ 250930 w 267411"/>
                <a:gd name="connsiteY4" fmla="*/ 75108 h 174697"/>
                <a:gd name="connsiteX5" fmla="*/ 212105 w 267411"/>
                <a:gd name="connsiteY5" fmla="*/ 75108 h 174697"/>
                <a:gd name="connsiteX6" fmla="*/ 133706 w 267411"/>
                <a:gd name="connsiteY6" fmla="*/ 0 h 174697"/>
                <a:gd name="connsiteX7" fmla="*/ 55307 w 267411"/>
                <a:gd name="connsiteY7" fmla="*/ 75108 h 174697"/>
                <a:gd name="connsiteX8" fmla="*/ 16482 w 267411"/>
                <a:gd name="connsiteY8" fmla="*/ 75108 h 174697"/>
                <a:gd name="connsiteX9" fmla="*/ 0 w 267411"/>
                <a:gd name="connsiteY9" fmla="*/ 91590 h 174697"/>
                <a:gd name="connsiteX10" fmla="*/ 0 w 267411"/>
                <a:gd name="connsiteY10" fmla="*/ 158215 h 174697"/>
                <a:gd name="connsiteX11" fmla="*/ 16482 w 267411"/>
                <a:gd name="connsiteY11" fmla="*/ 174698 h 174697"/>
                <a:gd name="connsiteX12" fmla="*/ 133679 w 267411"/>
                <a:gd name="connsiteY12" fmla="*/ 48778 h 174697"/>
                <a:gd name="connsiteX13" fmla="*/ 163674 w 267411"/>
                <a:gd name="connsiteY13" fmla="*/ 78773 h 174697"/>
                <a:gd name="connsiteX14" fmla="*/ 133679 w 267411"/>
                <a:gd name="connsiteY14" fmla="*/ 108768 h 174697"/>
                <a:gd name="connsiteX15" fmla="*/ 103684 w 267411"/>
                <a:gd name="connsiteY15" fmla="*/ 78773 h 174697"/>
                <a:gd name="connsiteX16" fmla="*/ 133679 w 267411"/>
                <a:gd name="connsiteY16" fmla="*/ 48778 h 174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67411" h="174697">
                  <a:moveTo>
                    <a:pt x="16456" y="174698"/>
                  </a:moveTo>
                  <a:lnTo>
                    <a:pt x="250930" y="174698"/>
                  </a:lnTo>
                  <a:cubicBezTo>
                    <a:pt x="260027" y="174698"/>
                    <a:pt x="267412" y="167313"/>
                    <a:pt x="267412" y="158215"/>
                  </a:cubicBezTo>
                  <a:lnTo>
                    <a:pt x="267412" y="91590"/>
                  </a:lnTo>
                  <a:cubicBezTo>
                    <a:pt x="267412" y="82493"/>
                    <a:pt x="260027" y="75108"/>
                    <a:pt x="250930" y="75108"/>
                  </a:cubicBezTo>
                  <a:lnTo>
                    <a:pt x="212105" y="75108"/>
                  </a:lnTo>
                  <a:cubicBezTo>
                    <a:pt x="210151" y="33340"/>
                    <a:pt x="175956" y="0"/>
                    <a:pt x="133706" y="0"/>
                  </a:cubicBezTo>
                  <a:cubicBezTo>
                    <a:pt x="91456" y="0"/>
                    <a:pt x="57261" y="33340"/>
                    <a:pt x="55307" y="75108"/>
                  </a:cubicBezTo>
                  <a:lnTo>
                    <a:pt x="16482" y="75108"/>
                  </a:lnTo>
                  <a:cubicBezTo>
                    <a:pt x="7385" y="75108"/>
                    <a:pt x="0" y="82493"/>
                    <a:pt x="0" y="91590"/>
                  </a:cubicBezTo>
                  <a:lnTo>
                    <a:pt x="0" y="158215"/>
                  </a:lnTo>
                  <a:cubicBezTo>
                    <a:pt x="0" y="167313"/>
                    <a:pt x="7385" y="174698"/>
                    <a:pt x="16482" y="174698"/>
                  </a:cubicBezTo>
                  <a:close/>
                  <a:moveTo>
                    <a:pt x="133679" y="48778"/>
                  </a:moveTo>
                  <a:cubicBezTo>
                    <a:pt x="150242" y="48778"/>
                    <a:pt x="163674" y="62211"/>
                    <a:pt x="163674" y="78773"/>
                  </a:cubicBezTo>
                  <a:cubicBezTo>
                    <a:pt x="163674" y="95336"/>
                    <a:pt x="150242" y="108768"/>
                    <a:pt x="133679" y="108768"/>
                  </a:cubicBezTo>
                  <a:cubicBezTo>
                    <a:pt x="117116" y="108768"/>
                    <a:pt x="103684" y="95336"/>
                    <a:pt x="103684" y="78773"/>
                  </a:cubicBezTo>
                  <a:cubicBezTo>
                    <a:pt x="103684" y="62211"/>
                    <a:pt x="117116" y="48778"/>
                    <a:pt x="133679" y="48778"/>
                  </a:cubicBezTo>
                  <a:close/>
                </a:path>
              </a:pathLst>
            </a:custGeom>
            <a:solidFill>
              <a:schemeClr val="tx1"/>
            </a:solidFill>
            <a:ln w="0" cap="flat">
              <a:no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45A1E287-956E-5D49-4510-10840C49A513}"/>
                </a:ext>
              </a:extLst>
            </p:cNvPr>
            <p:cNvSpPr/>
            <p:nvPr/>
          </p:nvSpPr>
          <p:spPr>
            <a:xfrm>
              <a:off x="5939334" y="2657722"/>
              <a:ext cx="506969" cy="581916"/>
            </a:xfrm>
            <a:custGeom>
              <a:avLst/>
              <a:gdLst>
                <a:gd name="connsiteX0" fmla="*/ 470499 w 506969"/>
                <a:gd name="connsiteY0" fmla="*/ 0 h 581916"/>
                <a:gd name="connsiteX1" fmla="*/ 425440 w 506969"/>
                <a:gd name="connsiteY1" fmla="*/ 0 h 581916"/>
                <a:gd name="connsiteX2" fmla="*/ 425440 w 506969"/>
                <a:gd name="connsiteY2" fmla="*/ 37139 h 581916"/>
                <a:gd name="connsiteX3" fmla="*/ 369411 w 506969"/>
                <a:gd name="connsiteY3" fmla="*/ 93169 h 581916"/>
                <a:gd name="connsiteX4" fmla="*/ 134910 w 506969"/>
                <a:gd name="connsiteY4" fmla="*/ 93169 h 581916"/>
                <a:gd name="connsiteX5" fmla="*/ 78880 w 506969"/>
                <a:gd name="connsiteY5" fmla="*/ 37139 h 581916"/>
                <a:gd name="connsiteX6" fmla="*/ 78880 w 506969"/>
                <a:gd name="connsiteY6" fmla="*/ 0 h 581916"/>
                <a:gd name="connsiteX7" fmla="*/ 36470 w 506969"/>
                <a:gd name="connsiteY7" fmla="*/ 0 h 581916"/>
                <a:gd name="connsiteX8" fmla="*/ 0 w 506969"/>
                <a:gd name="connsiteY8" fmla="*/ 36470 h 581916"/>
                <a:gd name="connsiteX9" fmla="*/ 0 w 506969"/>
                <a:gd name="connsiteY9" fmla="*/ 545446 h 581916"/>
                <a:gd name="connsiteX10" fmla="*/ 36470 w 506969"/>
                <a:gd name="connsiteY10" fmla="*/ 581916 h 581916"/>
                <a:gd name="connsiteX11" fmla="*/ 470499 w 506969"/>
                <a:gd name="connsiteY11" fmla="*/ 581916 h 581916"/>
                <a:gd name="connsiteX12" fmla="*/ 506970 w 506969"/>
                <a:gd name="connsiteY12" fmla="*/ 545446 h 581916"/>
                <a:gd name="connsiteX13" fmla="*/ 506970 w 506969"/>
                <a:gd name="connsiteY13" fmla="*/ 36470 h 581916"/>
                <a:gd name="connsiteX14" fmla="*/ 470499 w 506969"/>
                <a:gd name="connsiteY14" fmla="*/ 0 h 581916"/>
                <a:gd name="connsiteX15" fmla="*/ 384127 w 506969"/>
                <a:gd name="connsiteY15" fmla="*/ 323067 h 581916"/>
                <a:gd name="connsiteX16" fmla="*/ 273593 w 506969"/>
                <a:gd name="connsiteY16" fmla="*/ 461509 h 581916"/>
                <a:gd name="connsiteX17" fmla="*/ 252936 w 506969"/>
                <a:gd name="connsiteY17" fmla="*/ 471409 h 581916"/>
                <a:gd name="connsiteX18" fmla="*/ 232494 w 506969"/>
                <a:gd name="connsiteY18" fmla="*/ 461509 h 581916"/>
                <a:gd name="connsiteX19" fmla="*/ 143713 w 506969"/>
                <a:gd name="connsiteY19" fmla="*/ 350306 h 581916"/>
                <a:gd name="connsiteX20" fmla="*/ 172290 w 506969"/>
                <a:gd name="connsiteY20" fmla="*/ 350306 h 581916"/>
                <a:gd name="connsiteX21" fmla="*/ 186364 w 506969"/>
                <a:gd name="connsiteY21" fmla="*/ 342385 h 581916"/>
                <a:gd name="connsiteX22" fmla="*/ 198244 w 506969"/>
                <a:gd name="connsiteY22" fmla="*/ 322157 h 581916"/>
                <a:gd name="connsiteX23" fmla="*/ 236267 w 506969"/>
                <a:gd name="connsiteY23" fmla="*/ 385893 h 581916"/>
                <a:gd name="connsiteX24" fmla="*/ 250341 w 506969"/>
                <a:gd name="connsiteY24" fmla="*/ 394027 h 581916"/>
                <a:gd name="connsiteX25" fmla="*/ 264174 w 506969"/>
                <a:gd name="connsiteY25" fmla="*/ 385893 h 581916"/>
                <a:gd name="connsiteX26" fmla="*/ 285500 w 506969"/>
                <a:gd name="connsiteY26" fmla="*/ 350279 h 581916"/>
                <a:gd name="connsiteX27" fmla="*/ 315816 w 506969"/>
                <a:gd name="connsiteY27" fmla="*/ 350279 h 581916"/>
                <a:gd name="connsiteX28" fmla="*/ 332298 w 506969"/>
                <a:gd name="connsiteY28" fmla="*/ 334010 h 581916"/>
                <a:gd name="connsiteX29" fmla="*/ 315816 w 506969"/>
                <a:gd name="connsiteY29" fmla="*/ 317528 h 581916"/>
                <a:gd name="connsiteX30" fmla="*/ 276269 w 506969"/>
                <a:gd name="connsiteY30" fmla="*/ 317528 h 581916"/>
                <a:gd name="connsiteX31" fmla="*/ 262194 w 506969"/>
                <a:gd name="connsiteY31" fmla="*/ 325662 h 581916"/>
                <a:gd name="connsiteX32" fmla="*/ 250314 w 506969"/>
                <a:gd name="connsiteY32" fmla="*/ 345650 h 581916"/>
                <a:gd name="connsiteX33" fmla="*/ 212292 w 506969"/>
                <a:gd name="connsiteY33" fmla="*/ 281914 h 581916"/>
                <a:gd name="connsiteX34" fmla="*/ 198218 w 506969"/>
                <a:gd name="connsiteY34" fmla="*/ 273994 h 581916"/>
                <a:gd name="connsiteX35" fmla="*/ 184143 w 506969"/>
                <a:gd name="connsiteY35" fmla="*/ 281914 h 581916"/>
                <a:gd name="connsiteX36" fmla="*/ 163032 w 506969"/>
                <a:gd name="connsiteY36" fmla="*/ 317528 h 581916"/>
                <a:gd name="connsiteX37" fmla="*/ 118642 w 506969"/>
                <a:gd name="connsiteY37" fmla="*/ 317528 h 581916"/>
                <a:gd name="connsiteX38" fmla="*/ 128087 w 506969"/>
                <a:gd name="connsiteY38" fmla="*/ 224359 h 581916"/>
                <a:gd name="connsiteX39" fmla="*/ 184117 w 506969"/>
                <a:gd name="connsiteY39" fmla="*/ 203703 h 581916"/>
                <a:gd name="connsiteX40" fmla="*/ 236855 w 506969"/>
                <a:gd name="connsiteY40" fmla="*/ 231182 h 581916"/>
                <a:gd name="connsiteX41" fmla="*/ 247398 w 506969"/>
                <a:gd name="connsiteY41" fmla="*/ 244374 h 581916"/>
                <a:gd name="connsiteX42" fmla="*/ 258609 w 506969"/>
                <a:gd name="connsiteY42" fmla="*/ 244374 h 581916"/>
                <a:gd name="connsiteX43" fmla="*/ 266957 w 506969"/>
                <a:gd name="connsiteY43" fmla="*/ 233617 h 581916"/>
                <a:gd name="connsiteX44" fmla="*/ 366735 w 506969"/>
                <a:gd name="connsiteY44" fmla="*/ 215369 h 581916"/>
                <a:gd name="connsiteX45" fmla="*/ 399272 w 506969"/>
                <a:gd name="connsiteY45" fmla="*/ 265485 h 581916"/>
                <a:gd name="connsiteX46" fmla="*/ 384100 w 506969"/>
                <a:gd name="connsiteY46" fmla="*/ 323067 h 581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506969" h="581916">
                  <a:moveTo>
                    <a:pt x="470499" y="0"/>
                  </a:moveTo>
                  <a:lnTo>
                    <a:pt x="425440" y="0"/>
                  </a:lnTo>
                  <a:lnTo>
                    <a:pt x="425440" y="37139"/>
                  </a:lnTo>
                  <a:cubicBezTo>
                    <a:pt x="425440" y="68124"/>
                    <a:pt x="400395" y="93169"/>
                    <a:pt x="369411" y="93169"/>
                  </a:cubicBezTo>
                  <a:lnTo>
                    <a:pt x="134910" y="93169"/>
                  </a:lnTo>
                  <a:cubicBezTo>
                    <a:pt x="103925" y="93169"/>
                    <a:pt x="78880" y="68124"/>
                    <a:pt x="78880" y="37139"/>
                  </a:cubicBezTo>
                  <a:lnTo>
                    <a:pt x="78880" y="0"/>
                  </a:lnTo>
                  <a:lnTo>
                    <a:pt x="36470" y="0"/>
                  </a:lnTo>
                  <a:cubicBezTo>
                    <a:pt x="16242" y="0"/>
                    <a:pt x="0" y="16482"/>
                    <a:pt x="0" y="36470"/>
                  </a:cubicBezTo>
                  <a:lnTo>
                    <a:pt x="0" y="545446"/>
                  </a:lnTo>
                  <a:cubicBezTo>
                    <a:pt x="0" y="565674"/>
                    <a:pt x="16268" y="581916"/>
                    <a:pt x="36470" y="581916"/>
                  </a:cubicBezTo>
                  <a:lnTo>
                    <a:pt x="470499" y="581916"/>
                  </a:lnTo>
                  <a:cubicBezTo>
                    <a:pt x="490728" y="581916"/>
                    <a:pt x="506970" y="565648"/>
                    <a:pt x="506970" y="545446"/>
                  </a:cubicBezTo>
                  <a:lnTo>
                    <a:pt x="506970" y="36470"/>
                  </a:lnTo>
                  <a:cubicBezTo>
                    <a:pt x="506970" y="16482"/>
                    <a:pt x="490701" y="0"/>
                    <a:pt x="470499" y="0"/>
                  </a:cubicBezTo>
                  <a:close/>
                  <a:moveTo>
                    <a:pt x="384127" y="323067"/>
                  </a:moveTo>
                  <a:lnTo>
                    <a:pt x="273593" y="461509"/>
                  </a:lnTo>
                  <a:cubicBezTo>
                    <a:pt x="268536" y="467663"/>
                    <a:pt x="261070" y="471409"/>
                    <a:pt x="252936" y="471409"/>
                  </a:cubicBezTo>
                  <a:cubicBezTo>
                    <a:pt x="244802" y="471409"/>
                    <a:pt x="237551" y="467663"/>
                    <a:pt x="232494" y="461509"/>
                  </a:cubicBezTo>
                  <a:lnTo>
                    <a:pt x="143713" y="350306"/>
                  </a:lnTo>
                  <a:lnTo>
                    <a:pt x="172290" y="350306"/>
                  </a:lnTo>
                  <a:cubicBezTo>
                    <a:pt x="178016" y="350306"/>
                    <a:pt x="183287" y="347228"/>
                    <a:pt x="186364" y="342385"/>
                  </a:cubicBezTo>
                  <a:lnTo>
                    <a:pt x="198244" y="322157"/>
                  </a:lnTo>
                  <a:lnTo>
                    <a:pt x="236267" y="385893"/>
                  </a:lnTo>
                  <a:cubicBezTo>
                    <a:pt x="239130" y="390950"/>
                    <a:pt x="244401" y="394027"/>
                    <a:pt x="250341" y="394027"/>
                  </a:cubicBezTo>
                  <a:cubicBezTo>
                    <a:pt x="256281" y="394027"/>
                    <a:pt x="261338" y="390950"/>
                    <a:pt x="264174" y="385893"/>
                  </a:cubicBezTo>
                  <a:lnTo>
                    <a:pt x="285500" y="350279"/>
                  </a:lnTo>
                  <a:lnTo>
                    <a:pt x="315816" y="350279"/>
                  </a:lnTo>
                  <a:cubicBezTo>
                    <a:pt x="324833" y="350279"/>
                    <a:pt x="332298" y="343028"/>
                    <a:pt x="332298" y="334010"/>
                  </a:cubicBezTo>
                  <a:cubicBezTo>
                    <a:pt x="332298" y="324993"/>
                    <a:pt x="324833" y="317528"/>
                    <a:pt x="315816" y="317528"/>
                  </a:cubicBezTo>
                  <a:lnTo>
                    <a:pt x="276269" y="317528"/>
                  </a:lnTo>
                  <a:cubicBezTo>
                    <a:pt x="270543" y="317528"/>
                    <a:pt x="265057" y="320605"/>
                    <a:pt x="262194" y="325662"/>
                  </a:cubicBezTo>
                  <a:lnTo>
                    <a:pt x="250314" y="345650"/>
                  </a:lnTo>
                  <a:lnTo>
                    <a:pt x="212292" y="281914"/>
                  </a:lnTo>
                  <a:cubicBezTo>
                    <a:pt x="209429" y="277071"/>
                    <a:pt x="203944" y="273994"/>
                    <a:pt x="198218" y="273994"/>
                  </a:cubicBezTo>
                  <a:cubicBezTo>
                    <a:pt x="192492" y="273994"/>
                    <a:pt x="187006" y="277071"/>
                    <a:pt x="184143" y="281914"/>
                  </a:cubicBezTo>
                  <a:lnTo>
                    <a:pt x="163032" y="317528"/>
                  </a:lnTo>
                  <a:lnTo>
                    <a:pt x="118642" y="317528"/>
                  </a:lnTo>
                  <a:cubicBezTo>
                    <a:pt x="99751" y="286971"/>
                    <a:pt x="103684" y="248093"/>
                    <a:pt x="128087" y="224359"/>
                  </a:cubicBezTo>
                  <a:cubicBezTo>
                    <a:pt x="143258" y="209643"/>
                    <a:pt x="163246" y="202151"/>
                    <a:pt x="184117" y="203703"/>
                  </a:cubicBezTo>
                  <a:cubicBezTo>
                    <a:pt x="204773" y="205014"/>
                    <a:pt x="224119" y="214914"/>
                    <a:pt x="236855" y="231182"/>
                  </a:cubicBezTo>
                  <a:lnTo>
                    <a:pt x="247398" y="244374"/>
                  </a:lnTo>
                  <a:cubicBezTo>
                    <a:pt x="250261" y="247665"/>
                    <a:pt x="255746" y="247665"/>
                    <a:pt x="258609" y="244374"/>
                  </a:cubicBezTo>
                  <a:lnTo>
                    <a:pt x="266957" y="233617"/>
                  </a:lnTo>
                  <a:cubicBezTo>
                    <a:pt x="291574" y="203061"/>
                    <a:pt x="335295" y="194926"/>
                    <a:pt x="366735" y="215369"/>
                  </a:cubicBezTo>
                  <a:cubicBezTo>
                    <a:pt x="384314" y="227008"/>
                    <a:pt x="395954" y="244829"/>
                    <a:pt x="399272" y="265485"/>
                  </a:cubicBezTo>
                  <a:cubicBezTo>
                    <a:pt x="402563" y="285928"/>
                    <a:pt x="397078" y="306798"/>
                    <a:pt x="384100" y="323067"/>
                  </a:cubicBezTo>
                  <a:close/>
                </a:path>
              </a:pathLst>
            </a:custGeom>
            <a:solidFill>
              <a:schemeClr val="tx1"/>
            </a:solidFill>
            <a:ln w="0" cap="flat">
              <a:noFill/>
              <a:prstDash val="solid"/>
              <a:miter/>
            </a:ln>
          </p:spPr>
          <p:txBody>
            <a:bodyPr rtlCol="0" anchor="ctr"/>
            <a:lstStyle/>
            <a:p>
              <a:endParaRPr lang="en-US" dirty="0"/>
            </a:p>
          </p:txBody>
        </p:sp>
      </p:grpSp>
      <p:grpSp>
        <p:nvGrpSpPr>
          <p:cNvPr id="85" name="Group 84">
            <a:extLst>
              <a:ext uri="{FF2B5EF4-FFF2-40B4-BE49-F238E27FC236}">
                <a16:creationId xmlns:a16="http://schemas.microsoft.com/office/drawing/2014/main" id="{95D05E55-EA07-A643-DE5F-FF3BE81AC58C}"/>
              </a:ext>
            </a:extLst>
          </p:cNvPr>
          <p:cNvGrpSpPr/>
          <p:nvPr/>
        </p:nvGrpSpPr>
        <p:grpSpPr>
          <a:xfrm>
            <a:off x="770356" y="2954755"/>
            <a:ext cx="3351238" cy="654627"/>
            <a:chOff x="8130965" y="4539204"/>
            <a:chExt cx="3351238" cy="654627"/>
          </a:xfrm>
        </p:grpSpPr>
        <p:sp>
          <p:nvSpPr>
            <p:cNvPr id="86" name="Rectangle: Rounded Corners 85">
              <a:extLst>
                <a:ext uri="{FF2B5EF4-FFF2-40B4-BE49-F238E27FC236}">
                  <a16:creationId xmlns:a16="http://schemas.microsoft.com/office/drawing/2014/main" id="{C2F5186F-0981-DD7A-4FDD-5EF8B609E9FF}"/>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TextBox 86">
              <a:extLst>
                <a:ext uri="{FF2B5EF4-FFF2-40B4-BE49-F238E27FC236}">
                  <a16:creationId xmlns:a16="http://schemas.microsoft.com/office/drawing/2014/main" id="{A08CCDAC-31E8-A51E-6191-667A495F3CC9}"/>
                </a:ext>
              </a:extLst>
            </p:cNvPr>
            <p:cNvSpPr txBox="1"/>
            <p:nvPr/>
          </p:nvSpPr>
          <p:spPr bwMode="auto">
            <a:xfrm>
              <a:off x="8365128" y="4681851"/>
              <a:ext cx="2449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Gender equality</a:t>
              </a:r>
            </a:p>
          </p:txBody>
        </p:sp>
      </p:grpSp>
      <p:sp>
        <p:nvSpPr>
          <p:cNvPr id="88" name="Oval 87">
            <a:extLst>
              <a:ext uri="{FF2B5EF4-FFF2-40B4-BE49-F238E27FC236}">
                <a16:creationId xmlns:a16="http://schemas.microsoft.com/office/drawing/2014/main" id="{39C373BF-FBD2-6B67-3D29-7F09A57B21AB}"/>
              </a:ext>
            </a:extLst>
          </p:cNvPr>
          <p:cNvSpPr/>
          <p:nvPr/>
        </p:nvSpPr>
        <p:spPr bwMode="auto">
          <a:xfrm>
            <a:off x="3568209" y="2856041"/>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9" name="Group 88">
            <a:extLst>
              <a:ext uri="{FF2B5EF4-FFF2-40B4-BE49-F238E27FC236}">
                <a16:creationId xmlns:a16="http://schemas.microsoft.com/office/drawing/2014/main" id="{F43001AE-08A3-7F6F-3CC3-C1D70E5F5D7B}"/>
              </a:ext>
            </a:extLst>
          </p:cNvPr>
          <p:cNvGrpSpPr/>
          <p:nvPr/>
        </p:nvGrpSpPr>
        <p:grpSpPr>
          <a:xfrm>
            <a:off x="770356" y="4341918"/>
            <a:ext cx="3351238" cy="654627"/>
            <a:chOff x="8130965" y="4539204"/>
            <a:chExt cx="3351238" cy="654627"/>
          </a:xfrm>
        </p:grpSpPr>
        <p:sp>
          <p:nvSpPr>
            <p:cNvPr id="90" name="Rectangle: Rounded Corners 89">
              <a:extLst>
                <a:ext uri="{FF2B5EF4-FFF2-40B4-BE49-F238E27FC236}">
                  <a16:creationId xmlns:a16="http://schemas.microsoft.com/office/drawing/2014/main" id="{C643A78C-92B5-29A9-2AD6-F9B8BB65F935}"/>
                </a:ext>
              </a:extLst>
            </p:cNvPr>
            <p:cNvSpPr/>
            <p:nvPr/>
          </p:nvSpPr>
          <p:spPr bwMode="auto">
            <a:xfrm>
              <a:off x="8130965" y="4539204"/>
              <a:ext cx="3351238" cy="654627"/>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TextBox 90">
              <a:extLst>
                <a:ext uri="{FF2B5EF4-FFF2-40B4-BE49-F238E27FC236}">
                  <a16:creationId xmlns:a16="http://schemas.microsoft.com/office/drawing/2014/main" id="{66636098-B210-77FA-5289-25D458A924EE}"/>
                </a:ext>
              </a:extLst>
            </p:cNvPr>
            <p:cNvSpPr txBox="1"/>
            <p:nvPr/>
          </p:nvSpPr>
          <p:spPr bwMode="auto">
            <a:xfrm>
              <a:off x="8365128" y="4543352"/>
              <a:ext cx="2449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A life-course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approach</a:t>
              </a:r>
            </a:p>
          </p:txBody>
        </p:sp>
      </p:grpSp>
      <p:sp>
        <p:nvSpPr>
          <p:cNvPr id="92" name="Oval 91">
            <a:extLst>
              <a:ext uri="{FF2B5EF4-FFF2-40B4-BE49-F238E27FC236}">
                <a16:creationId xmlns:a16="http://schemas.microsoft.com/office/drawing/2014/main" id="{077639B7-FC44-82BE-AB37-02C458A82CC3}"/>
              </a:ext>
            </a:extLst>
          </p:cNvPr>
          <p:cNvSpPr/>
          <p:nvPr/>
        </p:nvSpPr>
        <p:spPr bwMode="auto">
          <a:xfrm>
            <a:off x="3568209" y="4243204"/>
            <a:ext cx="852055" cy="85205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1" name="Group 100">
            <a:extLst>
              <a:ext uri="{FF2B5EF4-FFF2-40B4-BE49-F238E27FC236}">
                <a16:creationId xmlns:a16="http://schemas.microsoft.com/office/drawing/2014/main" id="{A2FC5723-9D5D-F262-A007-7890CA13B2E9}"/>
              </a:ext>
            </a:extLst>
          </p:cNvPr>
          <p:cNvGrpSpPr/>
          <p:nvPr/>
        </p:nvGrpSpPr>
        <p:grpSpPr>
          <a:xfrm>
            <a:off x="3748837" y="4345991"/>
            <a:ext cx="552153" cy="645556"/>
            <a:chOff x="3718357" y="4522971"/>
            <a:chExt cx="552153" cy="645556"/>
          </a:xfrm>
        </p:grpSpPr>
        <p:grpSp>
          <p:nvGrpSpPr>
            <p:cNvPr id="95" name="Graphic 92">
              <a:extLst>
                <a:ext uri="{FF2B5EF4-FFF2-40B4-BE49-F238E27FC236}">
                  <a16:creationId xmlns:a16="http://schemas.microsoft.com/office/drawing/2014/main" id="{A8618D5C-AA94-7892-CCFF-7A41F81F10EE}"/>
                </a:ext>
              </a:extLst>
            </p:cNvPr>
            <p:cNvGrpSpPr/>
            <p:nvPr/>
          </p:nvGrpSpPr>
          <p:grpSpPr>
            <a:xfrm>
              <a:off x="3771377" y="4629391"/>
              <a:ext cx="499133" cy="539136"/>
              <a:chOff x="3771377" y="4629391"/>
              <a:chExt cx="499133" cy="539136"/>
            </a:xfrm>
            <a:solidFill>
              <a:schemeClr val="tx1"/>
            </a:solidFill>
          </p:grpSpPr>
          <p:sp>
            <p:nvSpPr>
              <p:cNvPr id="96" name="Freeform: Shape 95">
                <a:extLst>
                  <a:ext uri="{FF2B5EF4-FFF2-40B4-BE49-F238E27FC236}">
                    <a16:creationId xmlns:a16="http://schemas.microsoft.com/office/drawing/2014/main" id="{6FB009FE-5615-5798-9C0F-0CC7FE913FB6}"/>
                  </a:ext>
                </a:extLst>
              </p:cNvPr>
              <p:cNvSpPr/>
              <p:nvPr/>
            </p:nvSpPr>
            <p:spPr>
              <a:xfrm>
                <a:off x="3771377" y="4629391"/>
                <a:ext cx="363047" cy="465750"/>
              </a:xfrm>
              <a:custGeom>
                <a:avLst/>
                <a:gdLst>
                  <a:gd name="connsiteX0" fmla="*/ 268041 w 363047"/>
                  <a:gd name="connsiteY0" fmla="*/ 109973 h 465750"/>
                  <a:gd name="connsiteX1" fmla="*/ 252933 w 363047"/>
                  <a:gd name="connsiteY1" fmla="*/ 94865 h 465750"/>
                  <a:gd name="connsiteX2" fmla="*/ 252933 w 363047"/>
                  <a:gd name="connsiteY2" fmla="*/ 0 h 465750"/>
                  <a:gd name="connsiteX3" fmla="*/ 176942 w 363047"/>
                  <a:gd name="connsiteY3" fmla="*/ 0 h 465750"/>
                  <a:gd name="connsiteX4" fmla="*/ 47882 w 363047"/>
                  <a:gd name="connsiteY4" fmla="*/ 123802 h 465750"/>
                  <a:gd name="connsiteX5" fmla="*/ 0 w 363047"/>
                  <a:gd name="connsiteY5" fmla="*/ 114567 h 465750"/>
                  <a:gd name="connsiteX6" fmla="*/ 0 w 363047"/>
                  <a:gd name="connsiteY6" fmla="*/ 437642 h 465750"/>
                  <a:gd name="connsiteX7" fmla="*/ 28109 w 363047"/>
                  <a:gd name="connsiteY7" fmla="*/ 465750 h 465750"/>
                  <a:gd name="connsiteX8" fmla="*/ 234391 w 363047"/>
                  <a:gd name="connsiteY8" fmla="*/ 465750 h 465750"/>
                  <a:gd name="connsiteX9" fmla="*/ 236925 w 363047"/>
                  <a:gd name="connsiteY9" fmla="*/ 450832 h 465750"/>
                  <a:gd name="connsiteX10" fmla="*/ 244739 w 363047"/>
                  <a:gd name="connsiteY10" fmla="*/ 432763 h 465750"/>
                  <a:gd name="connsiteX11" fmla="*/ 363048 w 363047"/>
                  <a:gd name="connsiteY11" fmla="*/ 278437 h 465750"/>
                  <a:gd name="connsiteX12" fmla="*/ 363048 w 363047"/>
                  <a:gd name="connsiteY12" fmla="*/ 109996 h 465750"/>
                  <a:gd name="connsiteX13" fmla="*/ 268065 w 363047"/>
                  <a:gd name="connsiteY13" fmla="*/ 109996 h 465750"/>
                  <a:gd name="connsiteX14" fmla="*/ 213149 w 363047"/>
                  <a:gd name="connsiteY14" fmla="*/ 386065 h 465750"/>
                  <a:gd name="connsiteX15" fmla="*/ 78904 w 363047"/>
                  <a:gd name="connsiteY15" fmla="*/ 386065 h 465750"/>
                  <a:gd name="connsiteX16" fmla="*/ 63796 w 363047"/>
                  <a:gd name="connsiteY16" fmla="*/ 370933 h 465750"/>
                  <a:gd name="connsiteX17" fmla="*/ 78904 w 363047"/>
                  <a:gd name="connsiteY17" fmla="*/ 355801 h 465750"/>
                  <a:gd name="connsiteX18" fmla="*/ 213149 w 363047"/>
                  <a:gd name="connsiteY18" fmla="*/ 355801 h 465750"/>
                  <a:gd name="connsiteX19" fmla="*/ 228258 w 363047"/>
                  <a:gd name="connsiteY19" fmla="*/ 370933 h 465750"/>
                  <a:gd name="connsiteX20" fmla="*/ 213149 w 363047"/>
                  <a:gd name="connsiteY20" fmla="*/ 386065 h 465750"/>
                  <a:gd name="connsiteX21" fmla="*/ 284073 w 363047"/>
                  <a:gd name="connsiteY21" fmla="*/ 293924 h 465750"/>
                  <a:gd name="connsiteX22" fmla="*/ 78904 w 363047"/>
                  <a:gd name="connsiteY22" fmla="*/ 293924 h 465750"/>
                  <a:gd name="connsiteX23" fmla="*/ 63796 w 363047"/>
                  <a:gd name="connsiteY23" fmla="*/ 278792 h 465750"/>
                  <a:gd name="connsiteX24" fmla="*/ 78904 w 363047"/>
                  <a:gd name="connsiteY24" fmla="*/ 263684 h 465750"/>
                  <a:gd name="connsiteX25" fmla="*/ 284073 w 363047"/>
                  <a:gd name="connsiteY25" fmla="*/ 263684 h 465750"/>
                  <a:gd name="connsiteX26" fmla="*/ 299181 w 363047"/>
                  <a:gd name="connsiteY26" fmla="*/ 278792 h 465750"/>
                  <a:gd name="connsiteX27" fmla="*/ 284073 w 363047"/>
                  <a:gd name="connsiteY27" fmla="*/ 293924 h 465750"/>
                  <a:gd name="connsiteX28" fmla="*/ 284073 w 363047"/>
                  <a:gd name="connsiteY28" fmla="*/ 201996 h 465750"/>
                  <a:gd name="connsiteX29" fmla="*/ 78904 w 363047"/>
                  <a:gd name="connsiteY29" fmla="*/ 201996 h 465750"/>
                  <a:gd name="connsiteX30" fmla="*/ 63796 w 363047"/>
                  <a:gd name="connsiteY30" fmla="*/ 186864 h 465750"/>
                  <a:gd name="connsiteX31" fmla="*/ 78904 w 363047"/>
                  <a:gd name="connsiteY31" fmla="*/ 171756 h 465750"/>
                  <a:gd name="connsiteX32" fmla="*/ 284073 w 363047"/>
                  <a:gd name="connsiteY32" fmla="*/ 171756 h 465750"/>
                  <a:gd name="connsiteX33" fmla="*/ 299181 w 363047"/>
                  <a:gd name="connsiteY33" fmla="*/ 186864 h 465750"/>
                  <a:gd name="connsiteX34" fmla="*/ 284073 w 363047"/>
                  <a:gd name="connsiteY34" fmla="*/ 201996 h 46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63047" h="465750">
                    <a:moveTo>
                      <a:pt x="268041" y="109973"/>
                    </a:moveTo>
                    <a:cubicBezTo>
                      <a:pt x="259611" y="109973"/>
                      <a:pt x="252933" y="103271"/>
                      <a:pt x="252933" y="94865"/>
                    </a:cubicBezTo>
                    <a:lnTo>
                      <a:pt x="252933" y="0"/>
                    </a:lnTo>
                    <a:lnTo>
                      <a:pt x="176942" y="0"/>
                    </a:lnTo>
                    <a:cubicBezTo>
                      <a:pt x="174100" y="68792"/>
                      <a:pt x="117172" y="123802"/>
                      <a:pt x="47882" y="123802"/>
                    </a:cubicBezTo>
                    <a:cubicBezTo>
                      <a:pt x="30927" y="123802"/>
                      <a:pt x="14800" y="120558"/>
                      <a:pt x="0" y="114567"/>
                    </a:cubicBezTo>
                    <a:lnTo>
                      <a:pt x="0" y="437642"/>
                    </a:lnTo>
                    <a:cubicBezTo>
                      <a:pt x="0" y="453176"/>
                      <a:pt x="12574" y="465750"/>
                      <a:pt x="28109" y="465750"/>
                    </a:cubicBezTo>
                    <a:lnTo>
                      <a:pt x="234391" y="465750"/>
                    </a:lnTo>
                    <a:lnTo>
                      <a:pt x="236925" y="450832"/>
                    </a:lnTo>
                    <a:cubicBezTo>
                      <a:pt x="238038" y="444343"/>
                      <a:pt x="240690" y="438139"/>
                      <a:pt x="244739" y="432763"/>
                    </a:cubicBezTo>
                    <a:lnTo>
                      <a:pt x="363048" y="278437"/>
                    </a:lnTo>
                    <a:lnTo>
                      <a:pt x="363048" y="109996"/>
                    </a:lnTo>
                    <a:lnTo>
                      <a:pt x="268065" y="109996"/>
                    </a:lnTo>
                    <a:close/>
                    <a:moveTo>
                      <a:pt x="213149" y="386065"/>
                    </a:moveTo>
                    <a:lnTo>
                      <a:pt x="78904" y="386065"/>
                    </a:lnTo>
                    <a:cubicBezTo>
                      <a:pt x="70592" y="386065"/>
                      <a:pt x="63796" y="379174"/>
                      <a:pt x="63796" y="370933"/>
                    </a:cubicBezTo>
                    <a:cubicBezTo>
                      <a:pt x="63796" y="362692"/>
                      <a:pt x="70592" y="355801"/>
                      <a:pt x="78904" y="355801"/>
                    </a:cubicBezTo>
                    <a:lnTo>
                      <a:pt x="213149" y="355801"/>
                    </a:lnTo>
                    <a:cubicBezTo>
                      <a:pt x="221580" y="355801"/>
                      <a:pt x="228258" y="362408"/>
                      <a:pt x="228258" y="370933"/>
                    </a:cubicBezTo>
                    <a:cubicBezTo>
                      <a:pt x="228258" y="379458"/>
                      <a:pt x="221556" y="386065"/>
                      <a:pt x="213149" y="386065"/>
                    </a:cubicBezTo>
                    <a:close/>
                    <a:moveTo>
                      <a:pt x="284073" y="293924"/>
                    </a:moveTo>
                    <a:lnTo>
                      <a:pt x="78904" y="293924"/>
                    </a:lnTo>
                    <a:cubicBezTo>
                      <a:pt x="70592" y="293924"/>
                      <a:pt x="63796" y="287222"/>
                      <a:pt x="63796" y="278792"/>
                    </a:cubicBezTo>
                    <a:cubicBezTo>
                      <a:pt x="63796" y="270362"/>
                      <a:pt x="70592" y="263684"/>
                      <a:pt x="78904" y="263684"/>
                    </a:cubicBezTo>
                    <a:lnTo>
                      <a:pt x="284073" y="263684"/>
                    </a:lnTo>
                    <a:cubicBezTo>
                      <a:pt x="292385" y="263684"/>
                      <a:pt x="299181" y="270480"/>
                      <a:pt x="299181" y="278792"/>
                    </a:cubicBezTo>
                    <a:cubicBezTo>
                      <a:pt x="299181" y="287104"/>
                      <a:pt x="292385" y="293924"/>
                      <a:pt x="284073" y="293924"/>
                    </a:cubicBezTo>
                    <a:close/>
                    <a:moveTo>
                      <a:pt x="284073" y="201996"/>
                    </a:moveTo>
                    <a:lnTo>
                      <a:pt x="78904" y="201996"/>
                    </a:lnTo>
                    <a:cubicBezTo>
                      <a:pt x="70592" y="201996"/>
                      <a:pt x="63796" y="195199"/>
                      <a:pt x="63796" y="186864"/>
                    </a:cubicBezTo>
                    <a:cubicBezTo>
                      <a:pt x="63796" y="178528"/>
                      <a:pt x="70592" y="171756"/>
                      <a:pt x="78904" y="171756"/>
                    </a:cubicBezTo>
                    <a:lnTo>
                      <a:pt x="284073" y="171756"/>
                    </a:lnTo>
                    <a:cubicBezTo>
                      <a:pt x="292385" y="171756"/>
                      <a:pt x="299181" y="178552"/>
                      <a:pt x="299181" y="186864"/>
                    </a:cubicBezTo>
                    <a:cubicBezTo>
                      <a:pt x="299181" y="195176"/>
                      <a:pt x="292385" y="201996"/>
                      <a:pt x="284073" y="201996"/>
                    </a:cubicBezTo>
                    <a:close/>
                  </a:path>
                </a:pathLst>
              </a:custGeom>
              <a:grpFill/>
              <a:ln w="0" cap="flat">
                <a:noFill/>
                <a:prstDash val="solid"/>
                <a:miter/>
              </a:ln>
            </p:spPr>
            <p:txBody>
              <a:bodyPr rtlCol="0" anchor="ctr"/>
              <a:lstStyle/>
              <a:p>
                <a:endParaRPr lang="en-US" dirty="0"/>
              </a:p>
            </p:txBody>
          </p:sp>
          <p:sp>
            <p:nvSpPr>
              <p:cNvPr id="97" name="Freeform: Shape 96">
                <a:extLst>
                  <a:ext uri="{FF2B5EF4-FFF2-40B4-BE49-F238E27FC236}">
                    <a16:creationId xmlns:a16="http://schemas.microsoft.com/office/drawing/2014/main" id="{9F01CD2A-7A55-2C1D-7743-FD5A784B767A}"/>
                  </a:ext>
                </a:extLst>
              </p:cNvPr>
              <p:cNvSpPr/>
              <p:nvPr/>
            </p:nvSpPr>
            <p:spPr>
              <a:xfrm>
                <a:off x="4054645" y="4638106"/>
                <a:ext cx="70899" cy="71018"/>
              </a:xfrm>
              <a:custGeom>
                <a:avLst/>
                <a:gdLst>
                  <a:gd name="connsiteX0" fmla="*/ 0 w 70899"/>
                  <a:gd name="connsiteY0" fmla="*/ 0 h 71018"/>
                  <a:gd name="connsiteX1" fmla="*/ 0 w 70899"/>
                  <a:gd name="connsiteY1" fmla="*/ 71018 h 71018"/>
                  <a:gd name="connsiteX2" fmla="*/ 70900 w 70899"/>
                  <a:gd name="connsiteY2" fmla="*/ 71018 h 71018"/>
                  <a:gd name="connsiteX3" fmla="*/ 0 w 70899"/>
                  <a:gd name="connsiteY3" fmla="*/ 0 h 71018"/>
                </a:gdLst>
                <a:ahLst/>
                <a:cxnLst>
                  <a:cxn ang="0">
                    <a:pos x="connsiteX0" y="connsiteY0"/>
                  </a:cxn>
                  <a:cxn ang="0">
                    <a:pos x="connsiteX1" y="connsiteY1"/>
                  </a:cxn>
                  <a:cxn ang="0">
                    <a:pos x="connsiteX2" y="connsiteY2"/>
                  </a:cxn>
                  <a:cxn ang="0">
                    <a:pos x="connsiteX3" y="connsiteY3"/>
                  </a:cxn>
                </a:cxnLst>
                <a:rect l="l" t="t" r="r" b="b"/>
                <a:pathLst>
                  <a:path w="70899" h="71018">
                    <a:moveTo>
                      <a:pt x="0" y="0"/>
                    </a:moveTo>
                    <a:lnTo>
                      <a:pt x="0" y="71018"/>
                    </a:lnTo>
                    <a:lnTo>
                      <a:pt x="70900" y="71018"/>
                    </a:lnTo>
                    <a:lnTo>
                      <a:pt x="0" y="0"/>
                    </a:lnTo>
                    <a:close/>
                  </a:path>
                </a:pathLst>
              </a:custGeom>
              <a:grpFill/>
              <a:ln w="0" cap="flat">
                <a:noFill/>
                <a:prstDash val="solid"/>
                <a:miter/>
              </a:ln>
            </p:spPr>
            <p:txBody>
              <a:bodyPr rtlCol="0" anchor="ctr"/>
              <a:lstStyle/>
              <a:p>
                <a:endParaRPr lang="en-US" dirty="0"/>
              </a:p>
            </p:txBody>
          </p:sp>
          <p:sp>
            <p:nvSpPr>
              <p:cNvPr id="98" name="Freeform: Shape 97">
                <a:extLst>
                  <a:ext uri="{FF2B5EF4-FFF2-40B4-BE49-F238E27FC236}">
                    <a16:creationId xmlns:a16="http://schemas.microsoft.com/office/drawing/2014/main" id="{83DE122D-6AA5-4FE1-6F88-7F5E02076606}"/>
                  </a:ext>
                </a:extLst>
              </p:cNvPr>
              <p:cNvSpPr/>
              <p:nvPr/>
            </p:nvSpPr>
            <p:spPr>
              <a:xfrm>
                <a:off x="4026061" y="5073758"/>
                <a:ext cx="89775" cy="94769"/>
              </a:xfrm>
              <a:custGeom>
                <a:avLst/>
                <a:gdLst>
                  <a:gd name="connsiteX0" fmla="*/ 14069 w 89775"/>
                  <a:gd name="connsiteY0" fmla="*/ 6796 h 94769"/>
                  <a:gd name="connsiteX1" fmla="*/ 12032 w 89775"/>
                  <a:gd name="connsiteY1" fmla="*/ 11461 h 94769"/>
                  <a:gd name="connsiteX2" fmla="*/ 144 w 89775"/>
                  <a:gd name="connsiteY2" fmla="*/ 82503 h 94769"/>
                  <a:gd name="connsiteX3" fmla="*/ 4099 w 89775"/>
                  <a:gd name="connsiteY3" fmla="*/ 92591 h 94769"/>
                  <a:gd name="connsiteX4" fmla="*/ 10540 w 89775"/>
                  <a:gd name="connsiteY4" fmla="*/ 94770 h 94769"/>
                  <a:gd name="connsiteX5" fmla="*/ 14874 w 89775"/>
                  <a:gd name="connsiteY5" fmla="*/ 93846 h 94769"/>
                  <a:gd name="connsiteX6" fmla="*/ 80564 w 89775"/>
                  <a:gd name="connsiteY6" fmla="*/ 64293 h 94769"/>
                  <a:gd name="connsiteX7" fmla="*/ 84613 w 89775"/>
                  <a:gd name="connsiteY7" fmla="*/ 61096 h 94769"/>
                  <a:gd name="connsiteX8" fmla="*/ 89776 w 89775"/>
                  <a:gd name="connsiteY8" fmla="*/ 54371 h 94769"/>
                  <a:gd name="connsiteX9" fmla="*/ 19278 w 89775"/>
                  <a:gd name="connsiteY9" fmla="*/ 0 h 94769"/>
                  <a:gd name="connsiteX10" fmla="*/ 14092 w 89775"/>
                  <a:gd name="connsiteY10" fmla="*/ 6773 h 94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9775" h="94769">
                    <a:moveTo>
                      <a:pt x="14069" y="6796"/>
                    </a:moveTo>
                    <a:cubicBezTo>
                      <a:pt x="13027" y="8170"/>
                      <a:pt x="12316" y="9780"/>
                      <a:pt x="12032" y="11461"/>
                    </a:cubicBezTo>
                    <a:lnTo>
                      <a:pt x="144" y="82503"/>
                    </a:lnTo>
                    <a:cubicBezTo>
                      <a:pt x="-495" y="86340"/>
                      <a:pt x="1020" y="90223"/>
                      <a:pt x="4099" y="92591"/>
                    </a:cubicBezTo>
                    <a:cubicBezTo>
                      <a:pt x="5970" y="94036"/>
                      <a:pt x="8243" y="94770"/>
                      <a:pt x="10540" y="94770"/>
                    </a:cubicBezTo>
                    <a:cubicBezTo>
                      <a:pt x="12008" y="94770"/>
                      <a:pt x="13476" y="94462"/>
                      <a:pt x="14874" y="93846"/>
                    </a:cubicBezTo>
                    <a:lnTo>
                      <a:pt x="80564" y="64293"/>
                    </a:lnTo>
                    <a:cubicBezTo>
                      <a:pt x="82150" y="63582"/>
                      <a:pt x="83548" y="62469"/>
                      <a:pt x="84613" y="61096"/>
                    </a:cubicBezTo>
                    <a:lnTo>
                      <a:pt x="89776" y="54371"/>
                    </a:lnTo>
                    <a:lnTo>
                      <a:pt x="19278" y="0"/>
                    </a:lnTo>
                    <a:lnTo>
                      <a:pt x="14092" y="6773"/>
                    </a:lnTo>
                    <a:close/>
                  </a:path>
                </a:pathLst>
              </a:custGeom>
              <a:grpFill/>
              <a:ln w="0" cap="flat">
                <a:noFill/>
                <a:prstDash val="solid"/>
                <a:miter/>
              </a:ln>
            </p:spPr>
            <p:txBody>
              <a:bodyPr rtlCol="0" anchor="ctr"/>
              <a:lstStyle/>
              <a:p>
                <a:endParaRPr lang="en-US" dirty="0"/>
              </a:p>
            </p:txBody>
          </p:sp>
          <p:sp>
            <p:nvSpPr>
              <p:cNvPr id="99" name="Freeform: Shape 98">
                <a:extLst>
                  <a:ext uri="{FF2B5EF4-FFF2-40B4-BE49-F238E27FC236}">
                    <a16:creationId xmlns:a16="http://schemas.microsoft.com/office/drawing/2014/main" id="{35C67E46-5641-CA3E-E21C-C065FEFEEB16}"/>
                  </a:ext>
                </a:extLst>
              </p:cNvPr>
              <p:cNvSpPr/>
              <p:nvPr/>
            </p:nvSpPr>
            <p:spPr>
              <a:xfrm>
                <a:off x="4063715" y="4868449"/>
                <a:ext cx="206795" cy="235643"/>
              </a:xfrm>
              <a:custGeom>
                <a:avLst/>
                <a:gdLst>
                  <a:gd name="connsiteX0" fmla="*/ 195863 w 206795"/>
                  <a:gd name="connsiteY0" fmla="*/ 25810 h 235643"/>
                  <a:gd name="connsiteX1" fmla="*/ 170027 w 206795"/>
                  <a:gd name="connsiteY1" fmla="*/ 5871 h 235643"/>
                  <a:gd name="connsiteX2" fmla="*/ 149141 w 206795"/>
                  <a:gd name="connsiteY2" fmla="*/ 259 h 235643"/>
                  <a:gd name="connsiteX3" fmla="*/ 130409 w 206795"/>
                  <a:gd name="connsiteY3" fmla="*/ 11057 h 235643"/>
                  <a:gd name="connsiteX4" fmla="*/ 0 w 206795"/>
                  <a:gd name="connsiteY4" fmla="*/ 181273 h 235643"/>
                  <a:gd name="connsiteX5" fmla="*/ 70497 w 206795"/>
                  <a:gd name="connsiteY5" fmla="*/ 235644 h 235643"/>
                  <a:gd name="connsiteX6" fmla="*/ 201001 w 206795"/>
                  <a:gd name="connsiteY6" fmla="*/ 65286 h 235643"/>
                  <a:gd name="connsiteX7" fmla="*/ 195839 w 206795"/>
                  <a:gd name="connsiteY7" fmla="*/ 25810 h 235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6795" h="235643">
                    <a:moveTo>
                      <a:pt x="195863" y="25810"/>
                    </a:moveTo>
                    <a:lnTo>
                      <a:pt x="170027" y="5871"/>
                    </a:lnTo>
                    <a:cubicBezTo>
                      <a:pt x="164036" y="1253"/>
                      <a:pt x="156600" y="-760"/>
                      <a:pt x="149141" y="259"/>
                    </a:cubicBezTo>
                    <a:cubicBezTo>
                      <a:pt x="141658" y="1230"/>
                      <a:pt x="135003" y="5089"/>
                      <a:pt x="130409" y="11057"/>
                    </a:cubicBezTo>
                    <a:lnTo>
                      <a:pt x="0" y="181273"/>
                    </a:lnTo>
                    <a:lnTo>
                      <a:pt x="70497" y="235644"/>
                    </a:lnTo>
                    <a:lnTo>
                      <a:pt x="201001" y="65286"/>
                    </a:lnTo>
                    <a:cubicBezTo>
                      <a:pt x="210426" y="52972"/>
                      <a:pt x="208106" y="35259"/>
                      <a:pt x="195839" y="25810"/>
                    </a:cubicBezTo>
                    <a:close/>
                  </a:path>
                </a:pathLst>
              </a:custGeom>
              <a:grpFill/>
              <a:ln w="0" cap="flat">
                <a:noFill/>
                <a:prstDash val="solid"/>
                <a:miter/>
              </a:ln>
            </p:spPr>
            <p:txBody>
              <a:bodyPr rtlCol="0" anchor="ctr"/>
              <a:lstStyle/>
              <a:p>
                <a:endParaRPr lang="en-US" dirty="0"/>
              </a:p>
            </p:txBody>
          </p:sp>
        </p:grpSp>
        <p:sp>
          <p:nvSpPr>
            <p:cNvPr id="100" name="Freeform: Shape 99">
              <a:extLst>
                <a:ext uri="{FF2B5EF4-FFF2-40B4-BE49-F238E27FC236}">
                  <a16:creationId xmlns:a16="http://schemas.microsoft.com/office/drawing/2014/main" id="{1D140F91-65B9-302F-86AE-72159DD3D322}"/>
                </a:ext>
              </a:extLst>
            </p:cNvPr>
            <p:cNvSpPr/>
            <p:nvPr/>
          </p:nvSpPr>
          <p:spPr>
            <a:xfrm>
              <a:off x="3718357" y="4522971"/>
              <a:ext cx="201664" cy="201640"/>
            </a:xfrm>
            <a:custGeom>
              <a:avLst/>
              <a:gdLst>
                <a:gd name="connsiteX0" fmla="*/ 100832 w 201664"/>
                <a:gd name="connsiteY0" fmla="*/ 0 h 201640"/>
                <a:gd name="connsiteX1" fmla="*/ 0 w 201664"/>
                <a:gd name="connsiteY1" fmla="*/ 100832 h 201640"/>
                <a:gd name="connsiteX2" fmla="*/ 100832 w 201664"/>
                <a:gd name="connsiteY2" fmla="*/ 201641 h 201640"/>
                <a:gd name="connsiteX3" fmla="*/ 201664 w 201664"/>
                <a:gd name="connsiteY3" fmla="*/ 100832 h 201640"/>
                <a:gd name="connsiteX4" fmla="*/ 100832 w 201664"/>
                <a:gd name="connsiteY4" fmla="*/ 0 h 201640"/>
                <a:gd name="connsiteX5" fmla="*/ 148099 w 201664"/>
                <a:gd name="connsiteY5" fmla="*/ 87476 h 201640"/>
                <a:gd name="connsiteX6" fmla="*/ 95836 w 201664"/>
                <a:gd name="connsiteY6" fmla="*/ 139739 h 201640"/>
                <a:gd name="connsiteX7" fmla="*/ 85724 w 201664"/>
                <a:gd name="connsiteY7" fmla="*/ 143931 h 201640"/>
                <a:gd name="connsiteX8" fmla="*/ 75612 w 201664"/>
                <a:gd name="connsiteY8" fmla="*/ 139739 h 201640"/>
                <a:gd name="connsiteX9" fmla="*/ 49635 w 201664"/>
                <a:gd name="connsiteY9" fmla="*/ 113762 h 201640"/>
                <a:gd name="connsiteX10" fmla="*/ 49635 w 201664"/>
                <a:gd name="connsiteY10" fmla="*/ 93562 h 201640"/>
                <a:gd name="connsiteX11" fmla="*/ 69834 w 201664"/>
                <a:gd name="connsiteY11" fmla="*/ 93562 h 201640"/>
                <a:gd name="connsiteX12" fmla="*/ 85700 w 201664"/>
                <a:gd name="connsiteY12" fmla="*/ 109428 h 201640"/>
                <a:gd name="connsiteX13" fmla="*/ 127852 w 201664"/>
                <a:gd name="connsiteY13" fmla="*/ 67277 h 201640"/>
                <a:gd name="connsiteX14" fmla="*/ 148051 w 201664"/>
                <a:gd name="connsiteY14" fmla="*/ 67277 h 201640"/>
                <a:gd name="connsiteX15" fmla="*/ 148051 w 201664"/>
                <a:gd name="connsiteY15" fmla="*/ 87476 h 201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1664" h="201640">
                  <a:moveTo>
                    <a:pt x="100832" y="0"/>
                  </a:moveTo>
                  <a:cubicBezTo>
                    <a:pt x="45135" y="0"/>
                    <a:pt x="0" y="45135"/>
                    <a:pt x="0" y="100832"/>
                  </a:cubicBezTo>
                  <a:cubicBezTo>
                    <a:pt x="0" y="156529"/>
                    <a:pt x="45135" y="201641"/>
                    <a:pt x="100832" y="201641"/>
                  </a:cubicBezTo>
                  <a:cubicBezTo>
                    <a:pt x="156529" y="201641"/>
                    <a:pt x="201664" y="156505"/>
                    <a:pt x="201664" y="100832"/>
                  </a:cubicBezTo>
                  <a:cubicBezTo>
                    <a:pt x="201664" y="45159"/>
                    <a:pt x="156505" y="0"/>
                    <a:pt x="100832" y="0"/>
                  </a:cubicBezTo>
                  <a:close/>
                  <a:moveTo>
                    <a:pt x="148099" y="87476"/>
                  </a:moveTo>
                  <a:lnTo>
                    <a:pt x="95836" y="139739"/>
                  </a:lnTo>
                  <a:cubicBezTo>
                    <a:pt x="93041" y="142534"/>
                    <a:pt x="89394" y="143931"/>
                    <a:pt x="85724" y="143931"/>
                  </a:cubicBezTo>
                  <a:cubicBezTo>
                    <a:pt x="82053" y="143931"/>
                    <a:pt x="78407" y="142534"/>
                    <a:pt x="75612" y="139739"/>
                  </a:cubicBezTo>
                  <a:lnTo>
                    <a:pt x="49635" y="113762"/>
                  </a:lnTo>
                  <a:cubicBezTo>
                    <a:pt x="44046" y="108173"/>
                    <a:pt x="44046" y="99151"/>
                    <a:pt x="49635" y="93562"/>
                  </a:cubicBezTo>
                  <a:cubicBezTo>
                    <a:pt x="55223" y="87974"/>
                    <a:pt x="64269" y="87974"/>
                    <a:pt x="69834" y="93562"/>
                  </a:cubicBezTo>
                  <a:lnTo>
                    <a:pt x="85700" y="109428"/>
                  </a:lnTo>
                  <a:lnTo>
                    <a:pt x="127852" y="67277"/>
                  </a:lnTo>
                  <a:cubicBezTo>
                    <a:pt x="133440" y="61688"/>
                    <a:pt x="142486" y="61688"/>
                    <a:pt x="148051" y="67277"/>
                  </a:cubicBezTo>
                  <a:cubicBezTo>
                    <a:pt x="153640" y="72865"/>
                    <a:pt x="153640" y="81911"/>
                    <a:pt x="148051" y="87476"/>
                  </a:cubicBezTo>
                  <a:close/>
                </a:path>
              </a:pathLst>
            </a:custGeom>
            <a:solidFill>
              <a:schemeClr val="accent3">
                <a:lumMod val="40000"/>
                <a:lumOff val="60000"/>
              </a:schemeClr>
            </a:solidFill>
            <a:ln w="0" cap="flat">
              <a:noFill/>
              <a:prstDash val="solid"/>
              <a:miter/>
            </a:ln>
          </p:spPr>
          <p:txBody>
            <a:bodyPr rtlCol="0" anchor="ctr"/>
            <a:lstStyle/>
            <a:p>
              <a:endParaRPr lang="en-US" dirty="0"/>
            </a:p>
          </p:txBody>
        </p:sp>
      </p:grpSp>
      <p:grpSp>
        <p:nvGrpSpPr>
          <p:cNvPr id="107" name="Group 106">
            <a:extLst>
              <a:ext uri="{FF2B5EF4-FFF2-40B4-BE49-F238E27FC236}">
                <a16:creationId xmlns:a16="http://schemas.microsoft.com/office/drawing/2014/main" id="{E3E9BBEF-39F4-25F8-033A-88DC87B01C66}"/>
              </a:ext>
            </a:extLst>
          </p:cNvPr>
          <p:cNvGrpSpPr/>
          <p:nvPr/>
        </p:nvGrpSpPr>
        <p:grpSpPr>
          <a:xfrm>
            <a:off x="3724740" y="1709055"/>
            <a:ext cx="532518" cy="532518"/>
            <a:chOff x="3724740" y="1886035"/>
            <a:chExt cx="532518" cy="532518"/>
          </a:xfrm>
        </p:grpSpPr>
        <p:sp>
          <p:nvSpPr>
            <p:cNvPr id="104" name="Freeform: Shape 103">
              <a:extLst>
                <a:ext uri="{FF2B5EF4-FFF2-40B4-BE49-F238E27FC236}">
                  <a16:creationId xmlns:a16="http://schemas.microsoft.com/office/drawing/2014/main" id="{493D93EC-6FEE-04BA-1F52-841F6AA05C4F}"/>
                </a:ext>
              </a:extLst>
            </p:cNvPr>
            <p:cNvSpPr/>
            <p:nvPr/>
          </p:nvSpPr>
          <p:spPr>
            <a:xfrm>
              <a:off x="3742713" y="1886035"/>
              <a:ext cx="494576" cy="532518"/>
            </a:xfrm>
            <a:custGeom>
              <a:avLst/>
              <a:gdLst>
                <a:gd name="connsiteX0" fmla="*/ 248287 w 494576"/>
                <a:gd name="connsiteY0" fmla="*/ 79878 h 532518"/>
                <a:gd name="connsiteX1" fmla="*/ 261600 w 494576"/>
                <a:gd name="connsiteY1" fmla="*/ 93191 h 532518"/>
                <a:gd name="connsiteX2" fmla="*/ 248287 w 494576"/>
                <a:gd name="connsiteY2" fmla="*/ 106504 h 532518"/>
                <a:gd name="connsiteX3" fmla="*/ 234974 w 494576"/>
                <a:gd name="connsiteY3" fmla="*/ 93191 h 532518"/>
                <a:gd name="connsiteX4" fmla="*/ 248287 w 494576"/>
                <a:gd name="connsiteY4" fmla="*/ 79878 h 532518"/>
                <a:gd name="connsiteX5" fmla="*/ 328164 w 494576"/>
                <a:gd name="connsiteY5" fmla="*/ 479267 h 532518"/>
                <a:gd name="connsiteX6" fmla="*/ 314851 w 494576"/>
                <a:gd name="connsiteY6" fmla="*/ 465954 h 532518"/>
                <a:gd name="connsiteX7" fmla="*/ 268256 w 494576"/>
                <a:gd name="connsiteY7" fmla="*/ 465954 h 532518"/>
                <a:gd name="connsiteX8" fmla="*/ 268256 w 494576"/>
                <a:gd name="connsiteY8" fmla="*/ 127804 h 532518"/>
                <a:gd name="connsiteX9" fmla="*/ 282900 w 494576"/>
                <a:gd name="connsiteY9" fmla="*/ 113160 h 532518"/>
                <a:gd name="connsiteX10" fmla="*/ 410705 w 494576"/>
                <a:gd name="connsiteY10" fmla="*/ 113160 h 532518"/>
                <a:gd name="connsiteX11" fmla="*/ 373429 w 494576"/>
                <a:gd name="connsiteY11" fmla="*/ 306198 h 532518"/>
                <a:gd name="connsiteX12" fmla="*/ 400720 w 494576"/>
                <a:gd name="connsiteY12" fmla="*/ 306198 h 532518"/>
                <a:gd name="connsiteX13" fmla="*/ 430009 w 494576"/>
                <a:gd name="connsiteY13" fmla="*/ 154430 h 532518"/>
                <a:gd name="connsiteX14" fmla="*/ 467285 w 494576"/>
                <a:gd name="connsiteY14" fmla="*/ 306198 h 532518"/>
                <a:gd name="connsiteX15" fmla="*/ 494576 w 494576"/>
                <a:gd name="connsiteY15" fmla="*/ 306198 h 532518"/>
                <a:gd name="connsiteX16" fmla="*/ 445984 w 494576"/>
                <a:gd name="connsiteY16" fmla="*/ 113160 h 532518"/>
                <a:gd name="connsiteX17" fmla="*/ 454638 w 494576"/>
                <a:gd name="connsiteY17" fmla="*/ 113160 h 532518"/>
                <a:gd name="connsiteX18" fmla="*/ 474607 w 494576"/>
                <a:gd name="connsiteY18" fmla="*/ 93191 h 532518"/>
                <a:gd name="connsiteX19" fmla="*/ 454638 w 494576"/>
                <a:gd name="connsiteY19" fmla="*/ 73221 h 532518"/>
                <a:gd name="connsiteX20" fmla="*/ 282900 w 494576"/>
                <a:gd name="connsiteY20" fmla="*/ 73221 h 532518"/>
                <a:gd name="connsiteX21" fmla="*/ 268256 w 494576"/>
                <a:gd name="connsiteY21" fmla="*/ 58577 h 532518"/>
                <a:gd name="connsiteX22" fmla="*/ 268256 w 494576"/>
                <a:gd name="connsiteY22" fmla="*/ 19969 h 532518"/>
                <a:gd name="connsiteX23" fmla="*/ 248287 w 494576"/>
                <a:gd name="connsiteY23" fmla="*/ 0 h 532518"/>
                <a:gd name="connsiteX24" fmla="*/ 228317 w 494576"/>
                <a:gd name="connsiteY24" fmla="*/ 19969 h 532518"/>
                <a:gd name="connsiteX25" fmla="*/ 228317 w 494576"/>
                <a:gd name="connsiteY25" fmla="*/ 58577 h 532518"/>
                <a:gd name="connsiteX26" fmla="*/ 213673 w 494576"/>
                <a:gd name="connsiteY26" fmla="*/ 73221 h 532518"/>
                <a:gd name="connsiteX27" fmla="*/ 41936 w 494576"/>
                <a:gd name="connsiteY27" fmla="*/ 73221 h 532518"/>
                <a:gd name="connsiteX28" fmla="*/ 21966 w 494576"/>
                <a:gd name="connsiteY28" fmla="*/ 93191 h 532518"/>
                <a:gd name="connsiteX29" fmla="*/ 37942 w 494576"/>
                <a:gd name="connsiteY29" fmla="*/ 112494 h 532518"/>
                <a:gd name="connsiteX30" fmla="*/ 0 w 494576"/>
                <a:gd name="connsiteY30" fmla="*/ 306198 h 532518"/>
                <a:gd name="connsiteX31" fmla="*/ 27292 w 494576"/>
                <a:gd name="connsiteY31" fmla="*/ 306198 h 532518"/>
                <a:gd name="connsiteX32" fmla="*/ 56580 w 494576"/>
                <a:gd name="connsiteY32" fmla="*/ 154430 h 532518"/>
                <a:gd name="connsiteX33" fmla="*/ 94522 w 494576"/>
                <a:gd name="connsiteY33" fmla="*/ 306198 h 532518"/>
                <a:gd name="connsiteX34" fmla="*/ 121814 w 494576"/>
                <a:gd name="connsiteY34" fmla="*/ 306198 h 532518"/>
                <a:gd name="connsiteX35" fmla="*/ 73221 w 494576"/>
                <a:gd name="connsiteY35" fmla="*/ 113160 h 532518"/>
                <a:gd name="connsiteX36" fmla="*/ 213007 w 494576"/>
                <a:gd name="connsiteY36" fmla="*/ 113160 h 532518"/>
                <a:gd name="connsiteX37" fmla="*/ 227652 w 494576"/>
                <a:gd name="connsiteY37" fmla="*/ 127804 h 532518"/>
                <a:gd name="connsiteX38" fmla="*/ 227652 w 494576"/>
                <a:gd name="connsiteY38" fmla="*/ 465954 h 532518"/>
                <a:gd name="connsiteX39" fmla="*/ 181056 w 494576"/>
                <a:gd name="connsiteY39" fmla="*/ 465954 h 532518"/>
                <a:gd name="connsiteX40" fmla="*/ 167743 w 494576"/>
                <a:gd name="connsiteY40" fmla="*/ 479267 h 532518"/>
                <a:gd name="connsiteX41" fmla="*/ 167743 w 494576"/>
                <a:gd name="connsiteY41" fmla="*/ 492579 h 532518"/>
                <a:gd name="connsiteX42" fmla="*/ 88531 w 494576"/>
                <a:gd name="connsiteY42" fmla="*/ 492579 h 532518"/>
                <a:gd name="connsiteX43" fmla="*/ 88531 w 494576"/>
                <a:gd name="connsiteY43" fmla="*/ 532518 h 532518"/>
                <a:gd name="connsiteX44" fmla="*/ 408042 w 494576"/>
                <a:gd name="connsiteY44" fmla="*/ 532518 h 532518"/>
                <a:gd name="connsiteX45" fmla="*/ 408042 w 494576"/>
                <a:gd name="connsiteY45" fmla="*/ 492579 h 532518"/>
                <a:gd name="connsiteX46" fmla="*/ 328164 w 494576"/>
                <a:gd name="connsiteY46" fmla="*/ 492579 h 532518"/>
                <a:gd name="connsiteX47" fmla="*/ 328164 w 494576"/>
                <a:gd name="connsiteY47" fmla="*/ 479267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94576" h="532518">
                  <a:moveTo>
                    <a:pt x="248287" y="79878"/>
                  </a:moveTo>
                  <a:cubicBezTo>
                    <a:pt x="255609" y="79878"/>
                    <a:pt x="261600" y="85869"/>
                    <a:pt x="261600" y="93191"/>
                  </a:cubicBezTo>
                  <a:cubicBezTo>
                    <a:pt x="261600" y="100513"/>
                    <a:pt x="255609" y="106504"/>
                    <a:pt x="248287" y="106504"/>
                  </a:cubicBezTo>
                  <a:cubicBezTo>
                    <a:pt x="240965" y="106504"/>
                    <a:pt x="234974" y="100513"/>
                    <a:pt x="234974" y="93191"/>
                  </a:cubicBezTo>
                  <a:cubicBezTo>
                    <a:pt x="234974" y="85869"/>
                    <a:pt x="240965" y="79878"/>
                    <a:pt x="248287" y="79878"/>
                  </a:cubicBezTo>
                  <a:close/>
                  <a:moveTo>
                    <a:pt x="328164" y="479267"/>
                  </a:moveTo>
                  <a:cubicBezTo>
                    <a:pt x="328164" y="471944"/>
                    <a:pt x="322174" y="465954"/>
                    <a:pt x="314851" y="465954"/>
                  </a:cubicBezTo>
                  <a:lnTo>
                    <a:pt x="268256" y="465954"/>
                  </a:lnTo>
                  <a:lnTo>
                    <a:pt x="268256" y="127804"/>
                  </a:lnTo>
                  <a:cubicBezTo>
                    <a:pt x="274247" y="124476"/>
                    <a:pt x="279572" y="119151"/>
                    <a:pt x="282900" y="113160"/>
                  </a:cubicBezTo>
                  <a:lnTo>
                    <a:pt x="410705" y="113160"/>
                  </a:lnTo>
                  <a:lnTo>
                    <a:pt x="373429" y="306198"/>
                  </a:lnTo>
                  <a:lnTo>
                    <a:pt x="400720" y="306198"/>
                  </a:lnTo>
                  <a:lnTo>
                    <a:pt x="430009" y="154430"/>
                  </a:lnTo>
                  <a:lnTo>
                    <a:pt x="467285" y="306198"/>
                  </a:lnTo>
                  <a:lnTo>
                    <a:pt x="494576" y="306198"/>
                  </a:lnTo>
                  <a:lnTo>
                    <a:pt x="445984" y="113160"/>
                  </a:lnTo>
                  <a:lnTo>
                    <a:pt x="454638" y="113160"/>
                  </a:lnTo>
                  <a:cubicBezTo>
                    <a:pt x="465954" y="113160"/>
                    <a:pt x="474607" y="104507"/>
                    <a:pt x="474607" y="93191"/>
                  </a:cubicBezTo>
                  <a:cubicBezTo>
                    <a:pt x="474607" y="81875"/>
                    <a:pt x="465954" y="73221"/>
                    <a:pt x="454638" y="73221"/>
                  </a:cubicBezTo>
                  <a:lnTo>
                    <a:pt x="282900" y="73221"/>
                  </a:lnTo>
                  <a:cubicBezTo>
                    <a:pt x="279572" y="67230"/>
                    <a:pt x="274247" y="61905"/>
                    <a:pt x="268256" y="58577"/>
                  </a:cubicBezTo>
                  <a:lnTo>
                    <a:pt x="268256" y="19969"/>
                  </a:lnTo>
                  <a:cubicBezTo>
                    <a:pt x="268256" y="8653"/>
                    <a:pt x="259603" y="0"/>
                    <a:pt x="248287" y="0"/>
                  </a:cubicBezTo>
                  <a:cubicBezTo>
                    <a:pt x="236971" y="0"/>
                    <a:pt x="228317" y="8653"/>
                    <a:pt x="228317" y="19969"/>
                  </a:cubicBezTo>
                  <a:lnTo>
                    <a:pt x="228317" y="58577"/>
                  </a:lnTo>
                  <a:cubicBezTo>
                    <a:pt x="222326" y="61905"/>
                    <a:pt x="217001" y="67230"/>
                    <a:pt x="213673" y="73221"/>
                  </a:cubicBezTo>
                  <a:lnTo>
                    <a:pt x="41936" y="73221"/>
                  </a:lnTo>
                  <a:cubicBezTo>
                    <a:pt x="30620" y="73221"/>
                    <a:pt x="21966" y="81875"/>
                    <a:pt x="21966" y="93191"/>
                  </a:cubicBezTo>
                  <a:cubicBezTo>
                    <a:pt x="21966" y="102510"/>
                    <a:pt x="28623" y="111163"/>
                    <a:pt x="37942" y="112494"/>
                  </a:cubicBezTo>
                  <a:lnTo>
                    <a:pt x="0" y="306198"/>
                  </a:lnTo>
                  <a:lnTo>
                    <a:pt x="27292" y="306198"/>
                  </a:lnTo>
                  <a:lnTo>
                    <a:pt x="56580" y="154430"/>
                  </a:lnTo>
                  <a:lnTo>
                    <a:pt x="94522" y="306198"/>
                  </a:lnTo>
                  <a:lnTo>
                    <a:pt x="121814" y="306198"/>
                  </a:lnTo>
                  <a:lnTo>
                    <a:pt x="73221" y="113160"/>
                  </a:lnTo>
                  <a:lnTo>
                    <a:pt x="213007" y="113160"/>
                  </a:lnTo>
                  <a:cubicBezTo>
                    <a:pt x="216336" y="119151"/>
                    <a:pt x="221661" y="124476"/>
                    <a:pt x="227652" y="127804"/>
                  </a:cubicBezTo>
                  <a:lnTo>
                    <a:pt x="227652" y="465954"/>
                  </a:lnTo>
                  <a:lnTo>
                    <a:pt x="181056" y="465954"/>
                  </a:lnTo>
                  <a:cubicBezTo>
                    <a:pt x="173734" y="465954"/>
                    <a:pt x="167743" y="471944"/>
                    <a:pt x="167743" y="479267"/>
                  </a:cubicBezTo>
                  <a:lnTo>
                    <a:pt x="167743" y="492579"/>
                  </a:lnTo>
                  <a:lnTo>
                    <a:pt x="88531" y="492579"/>
                  </a:lnTo>
                  <a:lnTo>
                    <a:pt x="88531" y="532518"/>
                  </a:lnTo>
                  <a:lnTo>
                    <a:pt x="408042" y="532518"/>
                  </a:lnTo>
                  <a:lnTo>
                    <a:pt x="408042" y="492579"/>
                  </a:lnTo>
                  <a:lnTo>
                    <a:pt x="328164" y="492579"/>
                  </a:lnTo>
                  <a:lnTo>
                    <a:pt x="328164" y="479267"/>
                  </a:lnTo>
                  <a:close/>
                </a:path>
              </a:pathLst>
            </a:custGeom>
            <a:solidFill>
              <a:schemeClr val="tx1"/>
            </a:solidFill>
            <a:ln w="6648" cap="flat">
              <a:noFill/>
              <a:prstDash val="solid"/>
              <a:miter/>
            </a:ln>
          </p:spPr>
          <p:txBody>
            <a:bodyPr rtlCol="0" anchor="ctr"/>
            <a:lstStyle/>
            <a:p>
              <a:endParaRPr lang="en-US" dirty="0"/>
            </a:p>
          </p:txBody>
        </p:sp>
        <p:sp>
          <p:nvSpPr>
            <p:cNvPr id="105" name="Freeform: Shape 104">
              <a:extLst>
                <a:ext uri="{FF2B5EF4-FFF2-40B4-BE49-F238E27FC236}">
                  <a16:creationId xmlns:a16="http://schemas.microsoft.com/office/drawing/2014/main" id="{FCE7F49F-7B8F-C3E3-0D0C-25D29AAC86A2}"/>
                </a:ext>
              </a:extLst>
            </p:cNvPr>
            <p:cNvSpPr/>
            <p:nvPr/>
          </p:nvSpPr>
          <p:spPr>
            <a:xfrm>
              <a:off x="3724740" y="2212203"/>
              <a:ext cx="159755" cy="39938"/>
            </a:xfrm>
            <a:custGeom>
              <a:avLst/>
              <a:gdLst>
                <a:gd name="connsiteX0" fmla="*/ 159756 w 159755"/>
                <a:gd name="connsiteY0" fmla="*/ 0 h 39938"/>
                <a:gd name="connsiteX1" fmla="*/ 0 w 159755"/>
                <a:gd name="connsiteY1" fmla="*/ 0 h 39938"/>
                <a:gd name="connsiteX2" fmla="*/ 79878 w 159755"/>
                <a:gd name="connsiteY2" fmla="*/ 39939 h 39938"/>
                <a:gd name="connsiteX3" fmla="*/ 159756 w 159755"/>
                <a:gd name="connsiteY3" fmla="*/ 0 h 39938"/>
              </a:gdLst>
              <a:ahLst/>
              <a:cxnLst>
                <a:cxn ang="0">
                  <a:pos x="connsiteX0" y="connsiteY0"/>
                </a:cxn>
                <a:cxn ang="0">
                  <a:pos x="connsiteX1" y="connsiteY1"/>
                </a:cxn>
                <a:cxn ang="0">
                  <a:pos x="connsiteX2" y="connsiteY2"/>
                </a:cxn>
                <a:cxn ang="0">
                  <a:pos x="connsiteX3" y="connsiteY3"/>
                </a:cxn>
              </a:cxnLst>
              <a:rect l="l" t="t" r="r" b="b"/>
              <a:pathLst>
                <a:path w="159755" h="39938">
                  <a:moveTo>
                    <a:pt x="159756" y="0"/>
                  </a:moveTo>
                  <a:lnTo>
                    <a:pt x="0" y="0"/>
                  </a:lnTo>
                  <a:cubicBezTo>
                    <a:pt x="0" y="21966"/>
                    <a:pt x="35945" y="39939"/>
                    <a:pt x="79878" y="39939"/>
                  </a:cubicBezTo>
                  <a:cubicBezTo>
                    <a:pt x="123811" y="39939"/>
                    <a:pt x="159756" y="21966"/>
                    <a:pt x="159756" y="0"/>
                  </a:cubicBezTo>
                  <a:close/>
                </a:path>
              </a:pathLst>
            </a:custGeom>
            <a:solidFill>
              <a:schemeClr val="accent3">
                <a:lumMod val="40000"/>
                <a:lumOff val="60000"/>
              </a:schemeClr>
            </a:solidFill>
            <a:ln w="6648" cap="flat">
              <a:noFill/>
              <a:prstDash val="solid"/>
              <a:miter/>
            </a:ln>
          </p:spPr>
          <p:txBody>
            <a:bodyPr rtlCol="0" anchor="ctr"/>
            <a:lstStyle/>
            <a:p>
              <a:endParaRPr lang="en-US" dirty="0"/>
            </a:p>
          </p:txBody>
        </p:sp>
        <p:sp>
          <p:nvSpPr>
            <p:cNvPr id="106" name="Freeform: Shape 105">
              <a:extLst>
                <a:ext uri="{FF2B5EF4-FFF2-40B4-BE49-F238E27FC236}">
                  <a16:creationId xmlns:a16="http://schemas.microsoft.com/office/drawing/2014/main" id="{15152842-65B7-9060-B5EB-A14A5539E4E7}"/>
                </a:ext>
              </a:extLst>
            </p:cNvPr>
            <p:cNvSpPr/>
            <p:nvPr/>
          </p:nvSpPr>
          <p:spPr>
            <a:xfrm>
              <a:off x="4097503" y="2212203"/>
              <a:ext cx="159755" cy="39938"/>
            </a:xfrm>
            <a:custGeom>
              <a:avLst/>
              <a:gdLst>
                <a:gd name="connsiteX0" fmla="*/ 0 w 159755"/>
                <a:gd name="connsiteY0" fmla="*/ 0 h 39938"/>
                <a:gd name="connsiteX1" fmla="*/ 79878 w 159755"/>
                <a:gd name="connsiteY1" fmla="*/ 39939 h 39938"/>
                <a:gd name="connsiteX2" fmla="*/ 159756 w 159755"/>
                <a:gd name="connsiteY2" fmla="*/ 0 h 39938"/>
                <a:gd name="connsiteX3" fmla="*/ 0 w 159755"/>
                <a:gd name="connsiteY3" fmla="*/ 0 h 39938"/>
              </a:gdLst>
              <a:ahLst/>
              <a:cxnLst>
                <a:cxn ang="0">
                  <a:pos x="connsiteX0" y="connsiteY0"/>
                </a:cxn>
                <a:cxn ang="0">
                  <a:pos x="connsiteX1" y="connsiteY1"/>
                </a:cxn>
                <a:cxn ang="0">
                  <a:pos x="connsiteX2" y="connsiteY2"/>
                </a:cxn>
                <a:cxn ang="0">
                  <a:pos x="connsiteX3" y="connsiteY3"/>
                </a:cxn>
              </a:cxnLst>
              <a:rect l="l" t="t" r="r" b="b"/>
              <a:pathLst>
                <a:path w="159755" h="39938">
                  <a:moveTo>
                    <a:pt x="0" y="0"/>
                  </a:moveTo>
                  <a:cubicBezTo>
                    <a:pt x="0" y="21966"/>
                    <a:pt x="35945" y="39939"/>
                    <a:pt x="79878" y="39939"/>
                  </a:cubicBezTo>
                  <a:cubicBezTo>
                    <a:pt x="123811" y="39939"/>
                    <a:pt x="159756" y="21966"/>
                    <a:pt x="159756" y="0"/>
                  </a:cubicBezTo>
                  <a:lnTo>
                    <a:pt x="0" y="0"/>
                  </a:lnTo>
                  <a:close/>
                </a:path>
              </a:pathLst>
            </a:custGeom>
            <a:solidFill>
              <a:schemeClr val="accent3">
                <a:lumMod val="40000"/>
                <a:lumOff val="60000"/>
              </a:schemeClr>
            </a:solidFill>
            <a:ln w="6648" cap="flat">
              <a:noFill/>
              <a:prstDash val="solid"/>
              <a:miter/>
            </a:ln>
          </p:spPr>
          <p:txBody>
            <a:bodyPr rtlCol="0" anchor="ctr"/>
            <a:lstStyle/>
            <a:p>
              <a:endParaRPr lang="en-US" dirty="0"/>
            </a:p>
          </p:txBody>
        </p:sp>
      </p:grpSp>
      <p:sp>
        <p:nvSpPr>
          <p:cNvPr id="108" name="Freeform: Shape 107">
            <a:extLst>
              <a:ext uri="{FF2B5EF4-FFF2-40B4-BE49-F238E27FC236}">
                <a16:creationId xmlns:a16="http://schemas.microsoft.com/office/drawing/2014/main" id="{047CF615-C05F-7CF6-B595-027CAAA4136D}"/>
              </a:ext>
            </a:extLst>
          </p:cNvPr>
          <p:cNvSpPr/>
          <p:nvPr/>
        </p:nvSpPr>
        <p:spPr bwMode="auto">
          <a:xfrm>
            <a:off x="4416136" y="4124856"/>
            <a:ext cx="904009" cy="550719"/>
          </a:xfrm>
          <a:custGeom>
            <a:avLst/>
            <a:gdLst>
              <a:gd name="connsiteX0" fmla="*/ 831273 w 831273"/>
              <a:gd name="connsiteY0" fmla="*/ 0 h 509155"/>
              <a:gd name="connsiteX1" fmla="*/ 831273 w 831273"/>
              <a:gd name="connsiteY1" fmla="*/ 509155 h 509155"/>
              <a:gd name="connsiteX2" fmla="*/ 0 w 831273"/>
              <a:gd name="connsiteY2" fmla="*/ 509155 h 509155"/>
            </a:gdLst>
            <a:ahLst/>
            <a:cxnLst>
              <a:cxn ang="0">
                <a:pos x="connsiteX0" y="connsiteY0"/>
              </a:cxn>
              <a:cxn ang="0">
                <a:pos x="connsiteX1" y="connsiteY1"/>
              </a:cxn>
              <a:cxn ang="0">
                <a:pos x="connsiteX2" y="connsiteY2"/>
              </a:cxn>
            </a:cxnLst>
            <a:rect l="l" t="t" r="r" b="b"/>
            <a:pathLst>
              <a:path w="831273" h="509155">
                <a:moveTo>
                  <a:pt x="831273" y="0"/>
                </a:moveTo>
                <a:lnTo>
                  <a:pt x="831273" y="509155"/>
                </a:lnTo>
                <a:lnTo>
                  <a:pt x="0" y="509155"/>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09" name="Freeform: Shape 108">
            <a:extLst>
              <a:ext uri="{FF2B5EF4-FFF2-40B4-BE49-F238E27FC236}">
                <a16:creationId xmlns:a16="http://schemas.microsoft.com/office/drawing/2014/main" id="{C4A5C96C-C60C-6DB5-FDA4-5EF22CA07A6F}"/>
              </a:ext>
            </a:extLst>
          </p:cNvPr>
          <p:cNvSpPr/>
          <p:nvPr/>
        </p:nvSpPr>
        <p:spPr bwMode="auto">
          <a:xfrm flipV="1">
            <a:off x="4416136" y="1975231"/>
            <a:ext cx="1027673" cy="550719"/>
          </a:xfrm>
          <a:custGeom>
            <a:avLst/>
            <a:gdLst>
              <a:gd name="connsiteX0" fmla="*/ 831273 w 831273"/>
              <a:gd name="connsiteY0" fmla="*/ 0 h 509155"/>
              <a:gd name="connsiteX1" fmla="*/ 831273 w 831273"/>
              <a:gd name="connsiteY1" fmla="*/ 509155 h 509155"/>
              <a:gd name="connsiteX2" fmla="*/ 0 w 831273"/>
              <a:gd name="connsiteY2" fmla="*/ 509155 h 509155"/>
            </a:gdLst>
            <a:ahLst/>
            <a:cxnLst>
              <a:cxn ang="0">
                <a:pos x="connsiteX0" y="connsiteY0"/>
              </a:cxn>
              <a:cxn ang="0">
                <a:pos x="connsiteX1" y="connsiteY1"/>
              </a:cxn>
              <a:cxn ang="0">
                <a:pos x="connsiteX2" y="connsiteY2"/>
              </a:cxn>
            </a:cxnLst>
            <a:rect l="l" t="t" r="r" b="b"/>
            <a:pathLst>
              <a:path w="831273" h="509155">
                <a:moveTo>
                  <a:pt x="831273" y="0"/>
                </a:moveTo>
                <a:lnTo>
                  <a:pt x="831273" y="509155"/>
                </a:lnTo>
                <a:lnTo>
                  <a:pt x="0" y="509155"/>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12" name="Freeform: Shape 111">
            <a:extLst>
              <a:ext uri="{FF2B5EF4-FFF2-40B4-BE49-F238E27FC236}">
                <a16:creationId xmlns:a16="http://schemas.microsoft.com/office/drawing/2014/main" id="{38A241D4-416A-0688-8812-27E021130D24}"/>
              </a:ext>
            </a:extLst>
          </p:cNvPr>
          <p:cNvSpPr/>
          <p:nvPr/>
        </p:nvSpPr>
        <p:spPr bwMode="auto">
          <a:xfrm flipV="1">
            <a:off x="4394230" y="3240912"/>
            <a:ext cx="706679" cy="45719"/>
          </a:xfrm>
          <a:custGeom>
            <a:avLst/>
            <a:gdLst>
              <a:gd name="connsiteX0" fmla="*/ 831273 w 831273"/>
              <a:gd name="connsiteY0" fmla="*/ 0 h 509155"/>
              <a:gd name="connsiteX1" fmla="*/ 831273 w 831273"/>
              <a:gd name="connsiteY1" fmla="*/ 509155 h 509155"/>
              <a:gd name="connsiteX2" fmla="*/ 0 w 831273"/>
              <a:gd name="connsiteY2" fmla="*/ 509155 h 509155"/>
              <a:gd name="connsiteX0" fmla="*/ 831273 w 831273"/>
              <a:gd name="connsiteY0" fmla="*/ 0 h 0"/>
              <a:gd name="connsiteX1" fmla="*/ 0 w 831273"/>
              <a:gd name="connsiteY1" fmla="*/ 0 h 0"/>
            </a:gdLst>
            <a:ahLst/>
            <a:cxnLst>
              <a:cxn ang="0">
                <a:pos x="connsiteX0" y="connsiteY0"/>
              </a:cxn>
              <a:cxn ang="0">
                <a:pos x="connsiteX1" y="connsiteY1"/>
              </a:cxn>
            </a:cxnLst>
            <a:rect l="l" t="t" r="r" b="b"/>
            <a:pathLst>
              <a:path w="831273">
                <a:moveTo>
                  <a:pt x="831273" y="0"/>
                </a:moveTo>
                <a:lnTo>
                  <a:pt x="0" y="0"/>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13" name="Freeform: Shape 112">
            <a:extLst>
              <a:ext uri="{FF2B5EF4-FFF2-40B4-BE49-F238E27FC236}">
                <a16:creationId xmlns:a16="http://schemas.microsoft.com/office/drawing/2014/main" id="{2F2CB48E-216D-DD05-BF57-BFB40845E0A5}"/>
              </a:ext>
            </a:extLst>
          </p:cNvPr>
          <p:cNvSpPr/>
          <p:nvPr/>
        </p:nvSpPr>
        <p:spPr bwMode="auto">
          <a:xfrm flipH="1">
            <a:off x="6984909" y="4124856"/>
            <a:ext cx="849473" cy="550719"/>
          </a:xfrm>
          <a:custGeom>
            <a:avLst/>
            <a:gdLst>
              <a:gd name="connsiteX0" fmla="*/ 831273 w 831273"/>
              <a:gd name="connsiteY0" fmla="*/ 0 h 509155"/>
              <a:gd name="connsiteX1" fmla="*/ 831273 w 831273"/>
              <a:gd name="connsiteY1" fmla="*/ 509155 h 509155"/>
              <a:gd name="connsiteX2" fmla="*/ 0 w 831273"/>
              <a:gd name="connsiteY2" fmla="*/ 509155 h 509155"/>
            </a:gdLst>
            <a:ahLst/>
            <a:cxnLst>
              <a:cxn ang="0">
                <a:pos x="connsiteX0" y="connsiteY0"/>
              </a:cxn>
              <a:cxn ang="0">
                <a:pos x="connsiteX1" y="connsiteY1"/>
              </a:cxn>
              <a:cxn ang="0">
                <a:pos x="connsiteX2" y="connsiteY2"/>
              </a:cxn>
            </a:cxnLst>
            <a:rect l="l" t="t" r="r" b="b"/>
            <a:pathLst>
              <a:path w="831273" h="509155">
                <a:moveTo>
                  <a:pt x="831273" y="0"/>
                </a:moveTo>
                <a:lnTo>
                  <a:pt x="831273" y="509155"/>
                </a:lnTo>
                <a:lnTo>
                  <a:pt x="0" y="509155"/>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14" name="Freeform: Shape 113">
            <a:extLst>
              <a:ext uri="{FF2B5EF4-FFF2-40B4-BE49-F238E27FC236}">
                <a16:creationId xmlns:a16="http://schemas.microsoft.com/office/drawing/2014/main" id="{591C4382-9C0F-6619-7DC1-1DA3DA672157}"/>
              </a:ext>
            </a:extLst>
          </p:cNvPr>
          <p:cNvSpPr/>
          <p:nvPr/>
        </p:nvSpPr>
        <p:spPr bwMode="auto">
          <a:xfrm flipH="1" flipV="1">
            <a:off x="6848227" y="1975231"/>
            <a:ext cx="1027673" cy="550719"/>
          </a:xfrm>
          <a:custGeom>
            <a:avLst/>
            <a:gdLst>
              <a:gd name="connsiteX0" fmla="*/ 831273 w 831273"/>
              <a:gd name="connsiteY0" fmla="*/ 0 h 509155"/>
              <a:gd name="connsiteX1" fmla="*/ 831273 w 831273"/>
              <a:gd name="connsiteY1" fmla="*/ 509155 h 509155"/>
              <a:gd name="connsiteX2" fmla="*/ 0 w 831273"/>
              <a:gd name="connsiteY2" fmla="*/ 509155 h 509155"/>
            </a:gdLst>
            <a:ahLst/>
            <a:cxnLst>
              <a:cxn ang="0">
                <a:pos x="connsiteX0" y="connsiteY0"/>
              </a:cxn>
              <a:cxn ang="0">
                <a:pos x="connsiteX1" y="connsiteY1"/>
              </a:cxn>
              <a:cxn ang="0">
                <a:pos x="connsiteX2" y="connsiteY2"/>
              </a:cxn>
            </a:cxnLst>
            <a:rect l="l" t="t" r="r" b="b"/>
            <a:pathLst>
              <a:path w="831273" h="509155">
                <a:moveTo>
                  <a:pt x="831273" y="0"/>
                </a:moveTo>
                <a:lnTo>
                  <a:pt x="831273" y="509155"/>
                </a:lnTo>
                <a:lnTo>
                  <a:pt x="0" y="509155"/>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15" name="Freeform: Shape 114">
            <a:extLst>
              <a:ext uri="{FF2B5EF4-FFF2-40B4-BE49-F238E27FC236}">
                <a16:creationId xmlns:a16="http://schemas.microsoft.com/office/drawing/2014/main" id="{8CD8B32A-F446-2C54-3BFA-3D461EAFC859}"/>
              </a:ext>
            </a:extLst>
          </p:cNvPr>
          <p:cNvSpPr/>
          <p:nvPr/>
        </p:nvSpPr>
        <p:spPr bwMode="auto">
          <a:xfrm flipH="1" flipV="1">
            <a:off x="7145772" y="3240912"/>
            <a:ext cx="706679" cy="45719"/>
          </a:xfrm>
          <a:custGeom>
            <a:avLst/>
            <a:gdLst>
              <a:gd name="connsiteX0" fmla="*/ 831273 w 831273"/>
              <a:gd name="connsiteY0" fmla="*/ 0 h 509155"/>
              <a:gd name="connsiteX1" fmla="*/ 831273 w 831273"/>
              <a:gd name="connsiteY1" fmla="*/ 509155 h 509155"/>
              <a:gd name="connsiteX2" fmla="*/ 0 w 831273"/>
              <a:gd name="connsiteY2" fmla="*/ 509155 h 509155"/>
              <a:gd name="connsiteX0" fmla="*/ 831273 w 831273"/>
              <a:gd name="connsiteY0" fmla="*/ 0 h 0"/>
              <a:gd name="connsiteX1" fmla="*/ 0 w 831273"/>
              <a:gd name="connsiteY1" fmla="*/ 0 h 0"/>
            </a:gdLst>
            <a:ahLst/>
            <a:cxnLst>
              <a:cxn ang="0">
                <a:pos x="connsiteX0" y="connsiteY0"/>
              </a:cxn>
              <a:cxn ang="0">
                <a:pos x="connsiteX1" y="connsiteY1"/>
              </a:cxn>
            </a:cxnLst>
            <a:rect l="l" t="t" r="r" b="b"/>
            <a:pathLst>
              <a:path w="831273">
                <a:moveTo>
                  <a:pt x="831273" y="0"/>
                </a:moveTo>
                <a:lnTo>
                  <a:pt x="0" y="0"/>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sp>
        <p:nvSpPr>
          <p:cNvPr id="118" name="Freeform: Shape 117">
            <a:extLst>
              <a:ext uri="{FF2B5EF4-FFF2-40B4-BE49-F238E27FC236}">
                <a16:creationId xmlns:a16="http://schemas.microsoft.com/office/drawing/2014/main" id="{B5905C18-A477-FC1C-E8EF-1FF35E8E6877}"/>
              </a:ext>
            </a:extLst>
          </p:cNvPr>
          <p:cNvSpPr/>
          <p:nvPr/>
        </p:nvSpPr>
        <p:spPr bwMode="auto">
          <a:xfrm>
            <a:off x="5265420" y="4501347"/>
            <a:ext cx="883920" cy="457553"/>
          </a:xfrm>
          <a:custGeom>
            <a:avLst/>
            <a:gdLst>
              <a:gd name="connsiteX0" fmla="*/ 0 w 883920"/>
              <a:gd name="connsiteY0" fmla="*/ 403860 h 403860"/>
              <a:gd name="connsiteX1" fmla="*/ 0 w 883920"/>
              <a:gd name="connsiteY1" fmla="*/ 289560 h 403860"/>
              <a:gd name="connsiteX2" fmla="*/ 883920 w 883920"/>
              <a:gd name="connsiteY2" fmla="*/ 289560 h 403860"/>
              <a:gd name="connsiteX3" fmla="*/ 883920 w 883920"/>
              <a:gd name="connsiteY3" fmla="*/ 0 h 403860"/>
            </a:gdLst>
            <a:ahLst/>
            <a:cxnLst>
              <a:cxn ang="0">
                <a:pos x="connsiteX0" y="connsiteY0"/>
              </a:cxn>
              <a:cxn ang="0">
                <a:pos x="connsiteX1" y="connsiteY1"/>
              </a:cxn>
              <a:cxn ang="0">
                <a:pos x="connsiteX2" y="connsiteY2"/>
              </a:cxn>
              <a:cxn ang="0">
                <a:pos x="connsiteX3" y="connsiteY3"/>
              </a:cxn>
            </a:cxnLst>
            <a:rect l="l" t="t" r="r" b="b"/>
            <a:pathLst>
              <a:path w="883920" h="403860">
                <a:moveTo>
                  <a:pt x="0" y="403860"/>
                </a:moveTo>
                <a:lnTo>
                  <a:pt x="0" y="289560"/>
                </a:lnTo>
                <a:lnTo>
                  <a:pt x="883920" y="289560"/>
                </a:lnTo>
                <a:lnTo>
                  <a:pt x="883920" y="0"/>
                </a:lnTo>
              </a:path>
            </a:pathLst>
          </a:custGeom>
          <a:noFill/>
          <a:ln w="38100" cap="rnd">
            <a:solidFill>
              <a:schemeClr val="accent3">
                <a:lumMod val="40000"/>
                <a:lumOff val="60000"/>
              </a:schemeClr>
            </a:solidFill>
            <a:prstDash val="sysDot"/>
            <a:miter lim="800000"/>
            <a:headEnd/>
            <a:tailEnd/>
          </a:ln>
        </p:spPr>
        <p:txBody>
          <a:bodyPr rtlCol="0" anchor="ctr"/>
          <a:lstStyle/>
          <a:p>
            <a:pPr algn="ctr"/>
            <a:endParaRPr lang="en-US" dirty="0"/>
          </a:p>
        </p:txBody>
      </p:sp>
      <p:grpSp>
        <p:nvGrpSpPr>
          <p:cNvPr id="130" name="Group 129">
            <a:extLst>
              <a:ext uri="{FF2B5EF4-FFF2-40B4-BE49-F238E27FC236}">
                <a16:creationId xmlns:a16="http://schemas.microsoft.com/office/drawing/2014/main" id="{BAAF4C96-380D-6598-C948-29F7C8417EDD}"/>
              </a:ext>
            </a:extLst>
          </p:cNvPr>
          <p:cNvGrpSpPr/>
          <p:nvPr/>
        </p:nvGrpSpPr>
        <p:grpSpPr>
          <a:xfrm>
            <a:off x="3820850" y="3017380"/>
            <a:ext cx="346772" cy="526424"/>
            <a:chOff x="12914038" y="3369463"/>
            <a:chExt cx="346772" cy="526424"/>
          </a:xfrm>
          <a:solidFill>
            <a:schemeClr val="tx1"/>
          </a:solidFill>
        </p:grpSpPr>
        <p:sp>
          <p:nvSpPr>
            <p:cNvPr id="119" name="Oval 118">
              <a:extLst>
                <a:ext uri="{FF2B5EF4-FFF2-40B4-BE49-F238E27FC236}">
                  <a16:creationId xmlns:a16="http://schemas.microsoft.com/office/drawing/2014/main" id="{FD54FE7B-DCF2-DA09-5BAC-25AE29D9D79C}"/>
                </a:ext>
              </a:extLst>
            </p:cNvPr>
            <p:cNvSpPr/>
            <p:nvPr/>
          </p:nvSpPr>
          <p:spPr bwMode="auto">
            <a:xfrm>
              <a:off x="12914038" y="3429179"/>
              <a:ext cx="299441" cy="299441"/>
            </a:xfrm>
            <a:prstGeom prst="ellipse">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25" name="Group 124">
              <a:extLst>
                <a:ext uri="{FF2B5EF4-FFF2-40B4-BE49-F238E27FC236}">
                  <a16:creationId xmlns:a16="http://schemas.microsoft.com/office/drawing/2014/main" id="{4676494E-3963-B1E3-6498-E89C5932B17F}"/>
                </a:ext>
              </a:extLst>
            </p:cNvPr>
            <p:cNvGrpSpPr/>
            <p:nvPr/>
          </p:nvGrpSpPr>
          <p:grpSpPr>
            <a:xfrm>
              <a:off x="12982844" y="3717925"/>
              <a:ext cx="161831" cy="177962"/>
              <a:chOff x="12986019" y="3717925"/>
              <a:chExt cx="161831" cy="177962"/>
            </a:xfrm>
            <a:grpFill/>
          </p:grpSpPr>
          <p:cxnSp>
            <p:nvCxnSpPr>
              <p:cNvPr id="121" name="Straight Connector 120">
                <a:extLst>
                  <a:ext uri="{FF2B5EF4-FFF2-40B4-BE49-F238E27FC236}">
                    <a16:creationId xmlns:a16="http://schemas.microsoft.com/office/drawing/2014/main" id="{4FF7AC61-DCD7-F6D8-9899-E0434D6A0CBA}"/>
                  </a:ext>
                </a:extLst>
              </p:cNvPr>
              <p:cNvCxnSpPr>
                <a:cxnSpLocks/>
              </p:cNvCxnSpPr>
              <p:nvPr/>
            </p:nvCxnSpPr>
            <p:spPr bwMode="auto">
              <a:xfrm>
                <a:off x="13066934" y="3717925"/>
                <a:ext cx="0" cy="177962"/>
              </a:xfrm>
              <a:prstGeom prst="line">
                <a:avLst/>
              </a:prstGeom>
              <a:grpFill/>
              <a:ln w="38100" cap="rnd" cmpd="sng" algn="ctr">
                <a:solidFill>
                  <a:schemeClr val="tx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58270795-F062-D8C9-7A99-492165FB5F2C}"/>
                  </a:ext>
                </a:extLst>
              </p:cNvPr>
              <p:cNvCxnSpPr>
                <a:cxnSpLocks/>
              </p:cNvCxnSpPr>
              <p:nvPr/>
            </p:nvCxnSpPr>
            <p:spPr bwMode="auto">
              <a:xfrm>
                <a:off x="12986019" y="3822781"/>
                <a:ext cx="161831" cy="0"/>
              </a:xfrm>
              <a:prstGeom prst="line">
                <a:avLst/>
              </a:prstGeom>
              <a:grpFill/>
              <a:ln w="38100" cap="rnd" cmpd="sng" algn="ctr">
                <a:solidFill>
                  <a:schemeClr val="tx1"/>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9B6CFCDF-A4B2-6795-9C88-6897BEE43F48}"/>
                </a:ext>
              </a:extLst>
            </p:cNvPr>
            <p:cNvGrpSpPr/>
            <p:nvPr/>
          </p:nvGrpSpPr>
          <p:grpSpPr>
            <a:xfrm>
              <a:off x="12982843" y="3551501"/>
              <a:ext cx="161831" cy="69269"/>
              <a:chOff x="12143348" y="3524104"/>
              <a:chExt cx="161831" cy="69269"/>
            </a:xfrm>
            <a:grpFill/>
          </p:grpSpPr>
          <p:cxnSp>
            <p:nvCxnSpPr>
              <p:cNvPr id="126" name="Straight Connector 125">
                <a:extLst>
                  <a:ext uri="{FF2B5EF4-FFF2-40B4-BE49-F238E27FC236}">
                    <a16:creationId xmlns:a16="http://schemas.microsoft.com/office/drawing/2014/main" id="{57EFB213-8A1C-FF01-C09F-7CC35C1CBEF1}"/>
                  </a:ext>
                </a:extLst>
              </p:cNvPr>
              <p:cNvCxnSpPr>
                <a:cxnSpLocks/>
              </p:cNvCxnSpPr>
              <p:nvPr/>
            </p:nvCxnSpPr>
            <p:spPr bwMode="auto">
              <a:xfrm>
                <a:off x="12143348" y="3524104"/>
                <a:ext cx="161831" cy="0"/>
              </a:xfrm>
              <a:prstGeom prst="line">
                <a:avLst/>
              </a:prstGeom>
              <a:grpFill/>
              <a:ln w="38100" cap="rnd" cmpd="sng" algn="ctr">
                <a:solidFill>
                  <a:schemeClr val="accent3">
                    <a:lumMod val="40000"/>
                    <a:lumOff val="60000"/>
                  </a:schemeClr>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AD52E73F-8417-40FF-22DF-AA6812287A44}"/>
                  </a:ext>
                </a:extLst>
              </p:cNvPr>
              <p:cNvCxnSpPr>
                <a:cxnSpLocks/>
              </p:cNvCxnSpPr>
              <p:nvPr/>
            </p:nvCxnSpPr>
            <p:spPr bwMode="auto">
              <a:xfrm>
                <a:off x="12143348" y="3593373"/>
                <a:ext cx="161831" cy="0"/>
              </a:xfrm>
              <a:prstGeom prst="line">
                <a:avLst/>
              </a:prstGeom>
              <a:grpFill/>
              <a:ln w="38100" cap="rnd" cmpd="sng" algn="ctr">
                <a:solidFill>
                  <a:schemeClr val="accent3">
                    <a:lumMod val="40000"/>
                    <a:lumOff val="60000"/>
                  </a:schemeClr>
                </a:solidFill>
                <a:prstDash val="solid"/>
                <a:round/>
                <a:headEnd type="none" w="med" len="med"/>
                <a:tailEnd type="none" w="med" len="med"/>
              </a:ln>
              <a:effectLst/>
            </p:spPr>
          </p:cxnSp>
        </p:grpSp>
        <p:sp>
          <p:nvSpPr>
            <p:cNvPr id="129" name="Freeform: Shape 128">
              <a:extLst>
                <a:ext uri="{FF2B5EF4-FFF2-40B4-BE49-F238E27FC236}">
                  <a16:creationId xmlns:a16="http://schemas.microsoft.com/office/drawing/2014/main" id="{EFDA4602-1274-29D5-E038-3EA2F8D86A00}"/>
                </a:ext>
              </a:extLst>
            </p:cNvPr>
            <p:cNvSpPr/>
            <p:nvPr/>
          </p:nvSpPr>
          <p:spPr>
            <a:xfrm>
              <a:off x="13113192" y="3369463"/>
              <a:ext cx="147618" cy="147592"/>
            </a:xfrm>
            <a:custGeom>
              <a:avLst/>
              <a:gdLst>
                <a:gd name="connsiteX0" fmla="*/ 131048 w 147618"/>
                <a:gd name="connsiteY0" fmla="*/ 0 h 147592"/>
                <a:gd name="connsiteX1" fmla="*/ 64373 w 147618"/>
                <a:gd name="connsiteY1" fmla="*/ 0 h 147592"/>
                <a:gd name="connsiteX2" fmla="*/ 47823 w 147618"/>
                <a:gd name="connsiteY2" fmla="*/ 16549 h 147592"/>
                <a:gd name="connsiteX3" fmla="*/ 64373 w 147618"/>
                <a:gd name="connsiteY3" fmla="*/ 33099 h 147592"/>
                <a:gd name="connsiteX4" fmla="*/ 91089 w 147618"/>
                <a:gd name="connsiteY4" fmla="*/ 33099 h 147592"/>
                <a:gd name="connsiteX5" fmla="*/ 4849 w 147618"/>
                <a:gd name="connsiteY5" fmla="*/ 119359 h 147592"/>
                <a:gd name="connsiteX6" fmla="*/ 4849 w 147618"/>
                <a:gd name="connsiteY6" fmla="*/ 142748 h 147592"/>
                <a:gd name="connsiteX7" fmla="*/ 16554 w 147618"/>
                <a:gd name="connsiteY7" fmla="*/ 147592 h 147592"/>
                <a:gd name="connsiteX8" fmla="*/ 28260 w 147618"/>
                <a:gd name="connsiteY8" fmla="*/ 142748 h 147592"/>
                <a:gd name="connsiteX9" fmla="*/ 114520 w 147618"/>
                <a:gd name="connsiteY9" fmla="*/ 56467 h 147592"/>
                <a:gd name="connsiteX10" fmla="*/ 114520 w 147618"/>
                <a:gd name="connsiteY10" fmla="*/ 83225 h 147592"/>
                <a:gd name="connsiteX11" fmla="*/ 131069 w 147618"/>
                <a:gd name="connsiteY11" fmla="*/ 99774 h 147592"/>
                <a:gd name="connsiteX12" fmla="*/ 147618 w 147618"/>
                <a:gd name="connsiteY12" fmla="*/ 83225 h 147592"/>
                <a:gd name="connsiteX13" fmla="*/ 147618 w 147618"/>
                <a:gd name="connsiteY13" fmla="*/ 16549 h 147592"/>
                <a:gd name="connsiteX14" fmla="*/ 131069 w 147618"/>
                <a:gd name="connsiteY14" fmla="*/ 0 h 147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7618" h="147592">
                  <a:moveTo>
                    <a:pt x="131048" y="0"/>
                  </a:moveTo>
                  <a:lnTo>
                    <a:pt x="64373" y="0"/>
                  </a:lnTo>
                  <a:cubicBezTo>
                    <a:pt x="55246" y="0"/>
                    <a:pt x="47823" y="7401"/>
                    <a:pt x="47823" y="16549"/>
                  </a:cubicBezTo>
                  <a:cubicBezTo>
                    <a:pt x="47823" y="25697"/>
                    <a:pt x="55225" y="33099"/>
                    <a:pt x="64373" y="33099"/>
                  </a:cubicBezTo>
                  <a:lnTo>
                    <a:pt x="91089" y="33099"/>
                  </a:lnTo>
                  <a:lnTo>
                    <a:pt x="4849" y="119359"/>
                  </a:lnTo>
                  <a:cubicBezTo>
                    <a:pt x="-1616" y="125824"/>
                    <a:pt x="-1616" y="136282"/>
                    <a:pt x="4849" y="142748"/>
                  </a:cubicBezTo>
                  <a:cubicBezTo>
                    <a:pt x="8072" y="145971"/>
                    <a:pt x="12313" y="147592"/>
                    <a:pt x="16554" y="147592"/>
                  </a:cubicBezTo>
                  <a:cubicBezTo>
                    <a:pt x="20796" y="147592"/>
                    <a:pt x="25016" y="145971"/>
                    <a:pt x="28260" y="142748"/>
                  </a:cubicBezTo>
                  <a:lnTo>
                    <a:pt x="114520" y="56467"/>
                  </a:lnTo>
                  <a:lnTo>
                    <a:pt x="114520" y="83225"/>
                  </a:lnTo>
                  <a:cubicBezTo>
                    <a:pt x="114520" y="92352"/>
                    <a:pt x="121921" y="99774"/>
                    <a:pt x="131069" y="99774"/>
                  </a:cubicBezTo>
                  <a:cubicBezTo>
                    <a:pt x="140217" y="99774"/>
                    <a:pt x="147618" y="92372"/>
                    <a:pt x="147618" y="83225"/>
                  </a:cubicBezTo>
                  <a:lnTo>
                    <a:pt x="147618" y="16549"/>
                  </a:lnTo>
                  <a:cubicBezTo>
                    <a:pt x="147618" y="7422"/>
                    <a:pt x="140217" y="0"/>
                    <a:pt x="131069" y="0"/>
                  </a:cubicBezTo>
                  <a:close/>
                </a:path>
              </a:pathLst>
            </a:custGeom>
            <a:grpFill/>
            <a:ln w="0"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692654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4BD75-BA0A-3B3B-6EB5-22ED28FFFEE2}"/>
              </a:ext>
            </a:extLst>
          </p:cNvPr>
          <p:cNvSpPr>
            <a:spLocks noGrp="1"/>
          </p:cNvSpPr>
          <p:nvPr>
            <p:ph type="title"/>
          </p:nvPr>
        </p:nvSpPr>
        <p:spPr/>
        <p:txBody>
          <a:bodyPr/>
          <a:lstStyle/>
          <a:p>
            <a:r>
              <a:rPr lang="en-US" dirty="0"/>
              <a:t>Levels of Care Integration</a:t>
            </a:r>
          </a:p>
        </p:txBody>
      </p:sp>
      <p:graphicFrame>
        <p:nvGraphicFramePr>
          <p:cNvPr id="6" name="Content Placeholder 5">
            <a:extLst>
              <a:ext uri="{FF2B5EF4-FFF2-40B4-BE49-F238E27FC236}">
                <a16:creationId xmlns:a16="http://schemas.microsoft.com/office/drawing/2014/main" id="{35E2AEBC-4D82-739C-06EF-A234E880265B}"/>
              </a:ext>
            </a:extLst>
          </p:cNvPr>
          <p:cNvGraphicFramePr>
            <a:graphicFrameLocks noGrp="1"/>
          </p:cNvGraphicFramePr>
          <p:nvPr>
            <p:ph idx="1"/>
            <p:extLst>
              <p:ext uri="{D42A27DB-BD31-4B8C-83A1-F6EECF244321}">
                <p14:modId xmlns:p14="http://schemas.microsoft.com/office/powerpoint/2010/main" val="524805327"/>
              </p:ext>
            </p:extLst>
          </p:nvPr>
        </p:nvGraphicFramePr>
        <p:xfrm>
          <a:off x="604838" y="1512888"/>
          <a:ext cx="10877550" cy="4651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053BF38E-7D56-E6C0-7881-350E260EE981}"/>
              </a:ext>
            </a:extLst>
          </p:cNvPr>
          <p:cNvSpPr txBox="1"/>
          <p:nvPr/>
        </p:nvSpPr>
        <p:spPr>
          <a:xfrm>
            <a:off x="406400" y="6375400"/>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a:ea typeface="+mn-ea"/>
                <a:cs typeface="Arial" panose="020B0604020202020204" pitchFamily="34" charset="0"/>
              </a:rPr>
              <a:t>Chuah. Health Policy Plan. 2017;32(suppl 4):iv27. who.int/publications/i/item/9789240043176.</a:t>
            </a:r>
          </a:p>
        </p:txBody>
      </p:sp>
      <p:sp>
        <p:nvSpPr>
          <p:cNvPr id="3" name="Rectangle 2">
            <a:extLst>
              <a:ext uri="{FF2B5EF4-FFF2-40B4-BE49-F238E27FC236}">
                <a16:creationId xmlns:a16="http://schemas.microsoft.com/office/drawing/2014/main" id="{F7DE3F79-B4D0-5D04-BC08-1F1B33DDCF34}"/>
              </a:ext>
            </a:extLst>
          </p:cNvPr>
          <p:cNvSpPr/>
          <p:nvPr/>
        </p:nvSpPr>
        <p:spPr bwMode="auto">
          <a:xfrm>
            <a:off x="346509" y="1520051"/>
            <a:ext cx="3811605" cy="4572742"/>
          </a:xfrm>
          <a:prstGeom prst="rect">
            <a:avLst/>
          </a:prstGeom>
          <a:noFill/>
          <a:ln w="3810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4131258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26709-E4E3-A466-B7EA-6C6E3B153E89}"/>
              </a:ext>
            </a:extLst>
          </p:cNvPr>
          <p:cNvSpPr>
            <a:spLocks noGrp="1"/>
          </p:cNvSpPr>
          <p:nvPr>
            <p:ph type="title"/>
          </p:nvPr>
        </p:nvSpPr>
        <p:spPr/>
        <p:txBody>
          <a:bodyPr/>
          <a:lstStyle/>
          <a:p>
            <a:r>
              <a:rPr lang="en-US" dirty="0"/>
              <a:t>Combining Outpatient HIV and Mental Health Services: Improvements Needed</a:t>
            </a:r>
          </a:p>
        </p:txBody>
      </p:sp>
      <p:sp>
        <p:nvSpPr>
          <p:cNvPr id="4" name="Content Placeholder 3">
            <a:extLst>
              <a:ext uri="{FF2B5EF4-FFF2-40B4-BE49-F238E27FC236}">
                <a16:creationId xmlns:a16="http://schemas.microsoft.com/office/drawing/2014/main" id="{634647FD-9474-F3DE-5A0A-D0FF53FDDFB5}"/>
              </a:ext>
            </a:extLst>
          </p:cNvPr>
          <p:cNvSpPr>
            <a:spLocks noGrp="1"/>
          </p:cNvSpPr>
          <p:nvPr>
            <p:ph sz="half" idx="1"/>
          </p:nvPr>
        </p:nvSpPr>
        <p:spPr>
          <a:solidFill>
            <a:schemeClr val="accent3">
              <a:alpha val="20000"/>
            </a:schemeClr>
          </a:solidFill>
        </p:spPr>
        <p:txBody>
          <a:bodyPr/>
          <a:lstStyle/>
          <a:p>
            <a:pPr marL="0" indent="0" algn="ctr">
              <a:buNone/>
            </a:pPr>
            <a:r>
              <a:rPr lang="en-US" sz="2600" b="1" dirty="0">
                <a:solidFill>
                  <a:schemeClr val="accent3"/>
                </a:solidFill>
              </a:rPr>
              <a:t>Outpatient Mental Health Clinic</a:t>
            </a:r>
          </a:p>
          <a:p>
            <a:r>
              <a:rPr lang="en-US" sz="2400" dirty="0"/>
              <a:t>Survey of directors of mental health programs in New York state (N = 132)</a:t>
            </a:r>
            <a:r>
              <a:rPr lang="en-US" sz="2400" baseline="30000" dirty="0"/>
              <a:t>1</a:t>
            </a:r>
          </a:p>
          <a:p>
            <a:pPr lvl="1"/>
            <a:r>
              <a:rPr lang="en-US" sz="2200" dirty="0"/>
              <a:t>70% identified that HIV-related services were </a:t>
            </a:r>
            <a:r>
              <a:rPr lang="en-US" sz="2200" b="1" dirty="0">
                <a:solidFill>
                  <a:schemeClr val="accent3"/>
                </a:solidFill>
              </a:rPr>
              <a:t>essential</a:t>
            </a:r>
            <a:r>
              <a:rPr lang="en-US" sz="2200" dirty="0"/>
              <a:t> or</a:t>
            </a:r>
            <a:br>
              <a:rPr lang="en-US" sz="2200" dirty="0"/>
            </a:br>
            <a:r>
              <a:rPr lang="en-US" sz="2200" b="1" dirty="0">
                <a:solidFill>
                  <a:schemeClr val="accent3"/>
                </a:solidFill>
              </a:rPr>
              <a:t>very important</a:t>
            </a:r>
          </a:p>
          <a:p>
            <a:r>
              <a:rPr lang="en-US" sz="2400" dirty="0"/>
              <a:t>However, few programs had:</a:t>
            </a:r>
          </a:p>
          <a:p>
            <a:pPr lvl="1"/>
            <a:r>
              <a:rPr lang="en-US" sz="2200" dirty="0"/>
              <a:t>HIV testing (35%)</a:t>
            </a:r>
          </a:p>
          <a:p>
            <a:pPr lvl="1"/>
            <a:r>
              <a:rPr lang="en-US" sz="2200" dirty="0"/>
              <a:t>HIV test counseling (28%)</a:t>
            </a:r>
          </a:p>
          <a:p>
            <a:pPr lvl="1"/>
            <a:r>
              <a:rPr lang="en-US" sz="2200" dirty="0"/>
              <a:t>On-site HIV medical care (20%)</a:t>
            </a:r>
          </a:p>
        </p:txBody>
      </p:sp>
      <p:sp>
        <p:nvSpPr>
          <p:cNvPr id="5" name="Content Placeholder 4">
            <a:extLst>
              <a:ext uri="{FF2B5EF4-FFF2-40B4-BE49-F238E27FC236}">
                <a16:creationId xmlns:a16="http://schemas.microsoft.com/office/drawing/2014/main" id="{3AE9CF9C-71BF-0C1D-5D17-1EB9A4B2616E}"/>
              </a:ext>
            </a:extLst>
          </p:cNvPr>
          <p:cNvSpPr>
            <a:spLocks noGrp="1"/>
          </p:cNvSpPr>
          <p:nvPr>
            <p:ph sz="half" idx="2"/>
          </p:nvPr>
        </p:nvSpPr>
        <p:spPr>
          <a:solidFill>
            <a:schemeClr val="accent1">
              <a:alpha val="20000"/>
            </a:schemeClr>
          </a:solidFill>
        </p:spPr>
        <p:txBody>
          <a:bodyPr/>
          <a:lstStyle/>
          <a:p>
            <a:pPr marL="0" indent="0" algn="ctr">
              <a:buNone/>
            </a:pPr>
            <a:r>
              <a:rPr lang="en-US" sz="2600" b="1" dirty="0">
                <a:solidFill>
                  <a:schemeClr val="accent1"/>
                </a:solidFill>
              </a:rPr>
              <a:t>Outpatient HIV Clinic</a:t>
            </a:r>
          </a:p>
          <a:p>
            <a:r>
              <a:rPr lang="en-US" sz="2200" dirty="0"/>
              <a:t>Chart review of people living with HIV pre/post referral to a colocated psychiatry service (N=124)</a:t>
            </a:r>
            <a:r>
              <a:rPr lang="en-US" sz="2200" baseline="30000" dirty="0"/>
              <a:t>2</a:t>
            </a:r>
          </a:p>
          <a:p>
            <a:pPr lvl="1"/>
            <a:r>
              <a:rPr lang="en-US" sz="2000" b="1" dirty="0">
                <a:solidFill>
                  <a:schemeClr val="accent1"/>
                </a:solidFill>
              </a:rPr>
              <a:t>Significant improvements in depression: </a:t>
            </a:r>
            <a:br>
              <a:rPr lang="en-US" sz="2000" b="1" dirty="0">
                <a:solidFill>
                  <a:schemeClr val="accent1"/>
                </a:solidFill>
              </a:rPr>
            </a:br>
            <a:r>
              <a:rPr lang="en-US" sz="2000" dirty="0"/>
              <a:t>BDI-II score 23 vs 15.7; </a:t>
            </a:r>
            <a:r>
              <a:rPr lang="en-US" sz="2000" i="1" dirty="0"/>
              <a:t>P </a:t>
            </a:r>
            <a:r>
              <a:rPr lang="en-US" sz="2000" dirty="0"/>
              <a:t>= .00001</a:t>
            </a:r>
          </a:p>
          <a:p>
            <a:pPr lvl="1"/>
            <a:r>
              <a:rPr lang="en-US" sz="2000" b="1" dirty="0">
                <a:solidFill>
                  <a:schemeClr val="accent1"/>
                </a:solidFill>
              </a:rPr>
              <a:t>Reduced viral load, although patients remained viremic: </a:t>
            </a:r>
            <a:br>
              <a:rPr lang="en-US" sz="2000" b="1" dirty="0">
                <a:solidFill>
                  <a:schemeClr val="accent1"/>
                </a:solidFill>
              </a:rPr>
            </a:br>
            <a:r>
              <a:rPr lang="en-US" sz="2000" dirty="0"/>
              <a:t>14,000 c/mL vs 4000 c/mL; </a:t>
            </a:r>
            <a:r>
              <a:rPr lang="en-US" sz="2000" i="1" dirty="0"/>
              <a:t>P </a:t>
            </a:r>
            <a:r>
              <a:rPr lang="en-US" sz="2000" dirty="0"/>
              <a:t>= .003</a:t>
            </a:r>
          </a:p>
          <a:p>
            <a:pPr lvl="1"/>
            <a:r>
              <a:rPr lang="en-US" sz="2000" b="1" dirty="0">
                <a:solidFill>
                  <a:schemeClr val="accent1"/>
                </a:solidFill>
              </a:rPr>
              <a:t>Moderate but significant increases in CD4 counts: </a:t>
            </a:r>
            <a:br>
              <a:rPr lang="en-US" sz="2000" b="1" dirty="0">
                <a:solidFill>
                  <a:schemeClr val="accent1"/>
                </a:solidFill>
              </a:rPr>
            </a:br>
            <a:r>
              <a:rPr lang="en-US" sz="2000" dirty="0"/>
              <a:t>518 cells/µL vs 592 cells/µL; </a:t>
            </a:r>
            <a:r>
              <a:rPr lang="en-US" sz="2000" i="1" dirty="0"/>
              <a:t>P </a:t>
            </a:r>
            <a:r>
              <a:rPr lang="en-US" sz="2000" dirty="0"/>
              <a:t>= .001</a:t>
            </a:r>
          </a:p>
        </p:txBody>
      </p:sp>
      <p:sp>
        <p:nvSpPr>
          <p:cNvPr id="6" name="Text Box 15">
            <a:extLst>
              <a:ext uri="{FF2B5EF4-FFF2-40B4-BE49-F238E27FC236}">
                <a16:creationId xmlns:a16="http://schemas.microsoft.com/office/drawing/2014/main" id="{C35B217A-B208-95F3-3C38-A2F80857A08F}"/>
              </a:ext>
            </a:extLst>
          </p:cNvPr>
          <p:cNvSpPr txBox="1">
            <a:spLocks noChangeArrowheads="1"/>
          </p:cNvSpPr>
          <p:nvPr/>
        </p:nvSpPr>
        <p:spPr bwMode="auto">
          <a:xfrm>
            <a:off x="421377" y="637268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McKinnon. </a:t>
            </a:r>
            <a:r>
              <a:rPr kumimoji="0" lang="pl-PL"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Psychiatr Serv 2020;71:726</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 Coleman. Psychosomatics. 2012;53:51. </a:t>
            </a:r>
          </a:p>
        </p:txBody>
      </p:sp>
    </p:spTree>
    <p:extLst>
      <p:ext uri="{BB962C8B-B14F-4D97-AF65-F5344CB8AC3E}">
        <p14:creationId xmlns:p14="http://schemas.microsoft.com/office/powerpoint/2010/main" val="571756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78004-082F-41EC-D940-9BE64A7EE42C}"/>
              </a:ext>
            </a:extLst>
          </p:cNvPr>
          <p:cNvSpPr>
            <a:spLocks noGrp="1"/>
          </p:cNvSpPr>
          <p:nvPr>
            <p:ph type="title"/>
          </p:nvPr>
        </p:nvSpPr>
        <p:spPr/>
        <p:txBody>
          <a:bodyPr/>
          <a:lstStyle/>
          <a:p>
            <a:r>
              <a:rPr lang="en-US" dirty="0"/>
              <a:t>Show Value in Screening and Share Positive Outcomes </a:t>
            </a:r>
          </a:p>
        </p:txBody>
      </p:sp>
      <p:sp>
        <p:nvSpPr>
          <p:cNvPr id="6" name="Content Placeholder 5">
            <a:extLst>
              <a:ext uri="{FF2B5EF4-FFF2-40B4-BE49-F238E27FC236}">
                <a16:creationId xmlns:a16="http://schemas.microsoft.com/office/drawing/2014/main" id="{421A71D3-2DFF-B24F-11B9-CAD0BD40591A}"/>
              </a:ext>
            </a:extLst>
          </p:cNvPr>
          <p:cNvSpPr>
            <a:spLocks noGrp="1"/>
          </p:cNvSpPr>
          <p:nvPr>
            <p:ph sz="half" idx="1"/>
          </p:nvPr>
        </p:nvSpPr>
        <p:spPr>
          <a:xfrm>
            <a:off x="601820" y="1510730"/>
            <a:ext cx="5309278" cy="4508105"/>
          </a:xfrm>
          <a:solidFill>
            <a:schemeClr val="accent3">
              <a:alpha val="20000"/>
            </a:schemeClr>
          </a:solidFill>
        </p:spPr>
        <p:txBody>
          <a:bodyPr/>
          <a:lstStyle/>
          <a:p>
            <a:pPr marL="0" indent="0" algn="ctr">
              <a:buNone/>
            </a:pPr>
            <a:r>
              <a:rPr lang="en-US" sz="2400" b="1" dirty="0">
                <a:solidFill>
                  <a:schemeClr val="accent3"/>
                </a:solidFill>
              </a:rPr>
              <a:t>Value in Mental Health Screening</a:t>
            </a:r>
          </a:p>
          <a:p>
            <a:r>
              <a:rPr lang="en-US" sz="2200" dirty="0"/>
              <a:t>Research shows primary care HCPs only recognize depression up to 50% of the time</a:t>
            </a:r>
          </a:p>
          <a:p>
            <a:r>
              <a:rPr lang="en-US" sz="2200" dirty="0"/>
              <a:t>Examples from similar organizations like, “Using SBIRT, a busy HIV clinic like yours identified 15% more patients with SUD,” can be effective to demonstrate the value of screening</a:t>
            </a:r>
          </a:p>
          <a:p>
            <a:r>
              <a:rPr lang="en-US" sz="2200" dirty="0"/>
              <a:t>Support staff can be trained to treat the results of mental health screening as another vital sign</a:t>
            </a:r>
          </a:p>
        </p:txBody>
      </p:sp>
      <p:sp>
        <p:nvSpPr>
          <p:cNvPr id="5" name="Content Placeholder 4">
            <a:extLst>
              <a:ext uri="{FF2B5EF4-FFF2-40B4-BE49-F238E27FC236}">
                <a16:creationId xmlns:a16="http://schemas.microsoft.com/office/drawing/2014/main" id="{5B35C116-AF33-FD17-0B8D-B94FC48022E3}"/>
              </a:ext>
            </a:extLst>
          </p:cNvPr>
          <p:cNvSpPr>
            <a:spLocks noGrp="1"/>
          </p:cNvSpPr>
          <p:nvPr>
            <p:ph sz="half" idx="2"/>
          </p:nvPr>
        </p:nvSpPr>
        <p:spPr>
          <a:xfrm>
            <a:off x="6252634" y="1510730"/>
            <a:ext cx="5309278" cy="4508105"/>
          </a:xfrm>
          <a:solidFill>
            <a:schemeClr val="accent1">
              <a:alpha val="20000"/>
            </a:schemeClr>
          </a:solidFill>
        </p:spPr>
        <p:txBody>
          <a:bodyPr/>
          <a:lstStyle/>
          <a:p>
            <a:pPr marL="0" indent="0" algn="ctr">
              <a:buNone/>
            </a:pPr>
            <a:r>
              <a:rPr lang="en-US" sz="2400" b="1" dirty="0">
                <a:solidFill>
                  <a:schemeClr val="accent1"/>
                </a:solidFill>
              </a:rPr>
              <a:t>Positive Patient Outcomes</a:t>
            </a:r>
          </a:p>
          <a:p>
            <a:r>
              <a:rPr lang="en-US" sz="2200" dirty="0"/>
              <a:t>Ensure HCPs and staff are aware of the link between mental health and positive health outcomes for people living with HIV</a:t>
            </a:r>
          </a:p>
          <a:p>
            <a:r>
              <a:rPr lang="en-US" sz="2200" dirty="0"/>
              <a:t>Treatment for SUDs and mental health conditions in people living with HIV improves ART adherence and outcomes</a:t>
            </a:r>
          </a:p>
          <a:p>
            <a:r>
              <a:rPr lang="en-US" sz="2200" dirty="0"/>
              <a:t>Viral suppression of people with mental health conditions was reduced to the same as those without with use of universal screening</a:t>
            </a:r>
          </a:p>
          <a:p>
            <a:pPr marL="0" indent="0">
              <a:buNone/>
            </a:pPr>
            <a:endParaRPr lang="en-US" dirty="0"/>
          </a:p>
        </p:txBody>
      </p:sp>
      <p:sp>
        <p:nvSpPr>
          <p:cNvPr id="7" name="TextBox 6">
            <a:extLst>
              <a:ext uri="{FF2B5EF4-FFF2-40B4-BE49-F238E27FC236}">
                <a16:creationId xmlns:a16="http://schemas.microsoft.com/office/drawing/2014/main" id="{7C1EFD8E-3F8B-6796-4640-1599C549AACB}"/>
              </a:ext>
            </a:extLst>
          </p:cNvPr>
          <p:cNvSpPr txBox="1"/>
          <p:nvPr/>
        </p:nvSpPr>
        <p:spPr>
          <a:xfrm>
            <a:off x="398620" y="6384158"/>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Mitchell. BJPsych Open. 2016;2:12.-store.samhsa.gov/sites/default/files/sma16-4999.pdf.</a:t>
            </a:r>
          </a:p>
        </p:txBody>
      </p:sp>
    </p:spTree>
    <p:extLst>
      <p:ext uri="{BB962C8B-B14F-4D97-AF65-F5344CB8AC3E}">
        <p14:creationId xmlns:p14="http://schemas.microsoft.com/office/powerpoint/2010/main" val="2778665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6D4CF-3880-E193-160C-503CDA24E53C}"/>
              </a:ext>
            </a:extLst>
          </p:cNvPr>
          <p:cNvSpPr>
            <a:spLocks noGrp="1"/>
          </p:cNvSpPr>
          <p:nvPr>
            <p:ph type="title"/>
          </p:nvPr>
        </p:nvSpPr>
        <p:spPr/>
        <p:txBody>
          <a:bodyPr/>
          <a:lstStyle/>
          <a:p>
            <a:r>
              <a:rPr lang="en-US" dirty="0"/>
              <a:t>Utilize Nonmedical Staff to Perform</a:t>
            </a:r>
            <a:br>
              <a:rPr lang="en-US" dirty="0"/>
            </a:br>
            <a:r>
              <a:rPr lang="en-US" dirty="0"/>
              <a:t>Simple Mental Health Screenings</a:t>
            </a:r>
          </a:p>
        </p:txBody>
      </p:sp>
      <p:sp>
        <p:nvSpPr>
          <p:cNvPr id="4" name="Content Placeholder 3">
            <a:extLst>
              <a:ext uri="{FF2B5EF4-FFF2-40B4-BE49-F238E27FC236}">
                <a16:creationId xmlns:a16="http://schemas.microsoft.com/office/drawing/2014/main" id="{8F636B5D-997E-DC4E-FB87-49E435B3A95E}"/>
              </a:ext>
            </a:extLst>
          </p:cNvPr>
          <p:cNvSpPr>
            <a:spLocks noGrp="1"/>
          </p:cNvSpPr>
          <p:nvPr>
            <p:ph sz="half" idx="1"/>
          </p:nvPr>
        </p:nvSpPr>
        <p:spPr>
          <a:xfrm>
            <a:off x="601820" y="1510730"/>
            <a:ext cx="5076878" cy="4678738"/>
          </a:xfrm>
        </p:spPr>
        <p:txBody>
          <a:bodyPr/>
          <a:lstStyle/>
          <a:p>
            <a:r>
              <a:rPr lang="en-US" sz="2400" dirty="0"/>
              <a:t>Non-medical staff were trained to </a:t>
            </a:r>
            <a:r>
              <a:rPr lang="en-US" sz="2400" b="1" dirty="0">
                <a:solidFill>
                  <a:schemeClr val="accent1"/>
                </a:solidFill>
              </a:rPr>
              <a:t>screen</a:t>
            </a:r>
            <a:r>
              <a:rPr lang="en-US" sz="2400" dirty="0"/>
              <a:t> people living with HIV for mental health conditions and </a:t>
            </a:r>
            <a:r>
              <a:rPr lang="en-US" sz="2400" b="1" dirty="0">
                <a:solidFill>
                  <a:schemeClr val="accent3"/>
                </a:solidFill>
              </a:rPr>
              <a:t>refer</a:t>
            </a:r>
            <a:r>
              <a:rPr lang="en-US" sz="2400" dirty="0"/>
              <a:t> for additional assessment, management</a:t>
            </a:r>
          </a:p>
          <a:p>
            <a:r>
              <a:rPr lang="en-US" sz="2400" dirty="0"/>
              <a:t>1540 people were found to have a possible mental health condition and were linked to an HCP, 1044 (67.8%) received a confirmatory diagnosis</a:t>
            </a:r>
          </a:p>
          <a:p>
            <a:pPr lvl="1"/>
            <a:r>
              <a:rPr lang="en-US" sz="2200" dirty="0"/>
              <a:t>Anxiety, dementia, and depression were most diagnosed conditions</a:t>
            </a:r>
          </a:p>
        </p:txBody>
      </p:sp>
      <p:sp>
        <p:nvSpPr>
          <p:cNvPr id="6" name="TextBox 5">
            <a:extLst>
              <a:ext uri="{FF2B5EF4-FFF2-40B4-BE49-F238E27FC236}">
                <a16:creationId xmlns:a16="http://schemas.microsoft.com/office/drawing/2014/main" id="{183A9173-4DD2-2E51-1E97-4E477A0C0AE2}"/>
              </a:ext>
            </a:extLst>
          </p:cNvPr>
          <p:cNvSpPr txBox="1"/>
          <p:nvPr/>
        </p:nvSpPr>
        <p:spPr>
          <a:xfrm>
            <a:off x="424020" y="6368274"/>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Ahmed. Ethiop J Health Dev. 2020;34:5. </a:t>
            </a:r>
          </a:p>
        </p:txBody>
      </p:sp>
      <p:sp>
        <p:nvSpPr>
          <p:cNvPr id="9" name="TextBox 8">
            <a:extLst>
              <a:ext uri="{FF2B5EF4-FFF2-40B4-BE49-F238E27FC236}">
                <a16:creationId xmlns:a16="http://schemas.microsoft.com/office/drawing/2014/main" id="{3E7C7278-C39C-B244-B561-C5CEC70B6F83}"/>
              </a:ext>
            </a:extLst>
          </p:cNvPr>
          <p:cNvSpPr txBox="1"/>
          <p:nvPr/>
        </p:nvSpPr>
        <p:spPr bwMode="auto">
          <a:xfrm>
            <a:off x="6544532" y="1510730"/>
            <a:ext cx="46531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cs typeface="Calibri" panose="020F0502020204030204" pitchFamily="34" charset="0"/>
              </a:rPr>
              <a:t>Proportion of Screened People Living With HIV With a Confirmed Mental Health Condition</a:t>
            </a:r>
          </a:p>
        </p:txBody>
      </p:sp>
      <p:sp>
        <p:nvSpPr>
          <p:cNvPr id="10" name="TextBox 9">
            <a:extLst>
              <a:ext uri="{FF2B5EF4-FFF2-40B4-BE49-F238E27FC236}">
                <a16:creationId xmlns:a16="http://schemas.microsoft.com/office/drawing/2014/main" id="{D86ABC28-F89E-4FB9-9608-6E8063471328}"/>
              </a:ext>
            </a:extLst>
          </p:cNvPr>
          <p:cNvSpPr txBox="1"/>
          <p:nvPr/>
        </p:nvSpPr>
        <p:spPr bwMode="auto">
          <a:xfrm>
            <a:off x="6472179" y="5072238"/>
            <a:ext cx="47468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Same cohort screened each quarter, so proportion diagnosed with mental health conditions decreased over time.</a:t>
            </a:r>
          </a:p>
        </p:txBody>
      </p:sp>
      <p:grpSp>
        <p:nvGrpSpPr>
          <p:cNvPr id="13" name="Group 12">
            <a:extLst>
              <a:ext uri="{FF2B5EF4-FFF2-40B4-BE49-F238E27FC236}">
                <a16:creationId xmlns:a16="http://schemas.microsoft.com/office/drawing/2014/main" id="{CFD4610B-CAB0-EF20-74BD-63362875508C}"/>
              </a:ext>
            </a:extLst>
          </p:cNvPr>
          <p:cNvGrpSpPr/>
          <p:nvPr/>
        </p:nvGrpSpPr>
        <p:grpSpPr>
          <a:xfrm>
            <a:off x="6476794" y="4783400"/>
            <a:ext cx="4623271" cy="276999"/>
            <a:chOff x="6476794" y="4841850"/>
            <a:chExt cx="4623271" cy="276999"/>
          </a:xfrm>
        </p:grpSpPr>
        <p:sp>
          <p:nvSpPr>
            <p:cNvPr id="3" name="TextBox 2">
              <a:extLst>
                <a:ext uri="{FF2B5EF4-FFF2-40B4-BE49-F238E27FC236}">
                  <a16:creationId xmlns:a16="http://schemas.microsoft.com/office/drawing/2014/main" id="{43F79370-399F-B9B5-F27C-8529FA74854F}"/>
                </a:ext>
              </a:extLst>
            </p:cNvPr>
            <p:cNvSpPr txBox="1"/>
            <p:nvPr/>
          </p:nvSpPr>
          <p:spPr bwMode="auto">
            <a:xfrm>
              <a:off x="6476794" y="4841850"/>
              <a:ext cx="10422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Jan-Mar 2013</a:t>
              </a:r>
            </a:p>
          </p:txBody>
        </p:sp>
        <p:sp>
          <p:nvSpPr>
            <p:cNvPr id="5" name="TextBox 4">
              <a:extLst>
                <a:ext uri="{FF2B5EF4-FFF2-40B4-BE49-F238E27FC236}">
                  <a16:creationId xmlns:a16="http://schemas.microsoft.com/office/drawing/2014/main" id="{AF5EB73B-E97A-DEA1-1CDD-7999E053EFDE}"/>
                </a:ext>
              </a:extLst>
            </p:cNvPr>
            <p:cNvSpPr txBox="1"/>
            <p:nvPr/>
          </p:nvSpPr>
          <p:spPr bwMode="auto">
            <a:xfrm>
              <a:off x="7386573" y="4841850"/>
              <a:ext cx="10134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Apr-Jun 2013</a:t>
              </a:r>
            </a:p>
          </p:txBody>
        </p:sp>
        <p:sp>
          <p:nvSpPr>
            <p:cNvPr id="7" name="TextBox 6">
              <a:extLst>
                <a:ext uri="{FF2B5EF4-FFF2-40B4-BE49-F238E27FC236}">
                  <a16:creationId xmlns:a16="http://schemas.microsoft.com/office/drawing/2014/main" id="{7780509E-9AD6-8278-C3A1-7C270E47631D}"/>
                </a:ext>
              </a:extLst>
            </p:cNvPr>
            <p:cNvSpPr txBox="1"/>
            <p:nvPr/>
          </p:nvSpPr>
          <p:spPr bwMode="auto">
            <a:xfrm>
              <a:off x="8270421" y="4841850"/>
              <a:ext cx="10239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Jul-Sept 2013</a:t>
              </a:r>
            </a:p>
          </p:txBody>
        </p:sp>
        <p:sp>
          <p:nvSpPr>
            <p:cNvPr id="11" name="TextBox 10">
              <a:extLst>
                <a:ext uri="{FF2B5EF4-FFF2-40B4-BE49-F238E27FC236}">
                  <a16:creationId xmlns:a16="http://schemas.microsoft.com/office/drawing/2014/main" id="{E2E6ECD3-F7B4-7AE4-092A-F24AC38057DB}"/>
                </a:ext>
              </a:extLst>
            </p:cNvPr>
            <p:cNvSpPr txBox="1"/>
            <p:nvPr/>
          </p:nvSpPr>
          <p:spPr bwMode="auto">
            <a:xfrm>
              <a:off x="9157443" y="4841850"/>
              <a:ext cx="1037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Oct-Dec 2013</a:t>
              </a:r>
            </a:p>
          </p:txBody>
        </p:sp>
        <p:sp>
          <p:nvSpPr>
            <p:cNvPr id="12" name="TextBox 11">
              <a:extLst>
                <a:ext uri="{FF2B5EF4-FFF2-40B4-BE49-F238E27FC236}">
                  <a16:creationId xmlns:a16="http://schemas.microsoft.com/office/drawing/2014/main" id="{538A1800-3F23-6F1B-3946-CE322FE3650D}"/>
                </a:ext>
              </a:extLst>
            </p:cNvPr>
            <p:cNvSpPr txBox="1"/>
            <p:nvPr/>
          </p:nvSpPr>
          <p:spPr bwMode="auto">
            <a:xfrm>
              <a:off x="10057792" y="4841850"/>
              <a:ext cx="10422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Jan-Mar 2013</a:t>
              </a:r>
            </a:p>
          </p:txBody>
        </p:sp>
      </p:grpSp>
      <p:grpSp>
        <p:nvGrpSpPr>
          <p:cNvPr id="24" name="Group 23">
            <a:extLst>
              <a:ext uri="{FF2B5EF4-FFF2-40B4-BE49-F238E27FC236}">
                <a16:creationId xmlns:a16="http://schemas.microsoft.com/office/drawing/2014/main" id="{769A3A92-0FF8-4901-07D5-975FA7B3761B}"/>
              </a:ext>
            </a:extLst>
          </p:cNvPr>
          <p:cNvGrpSpPr/>
          <p:nvPr/>
        </p:nvGrpSpPr>
        <p:grpSpPr>
          <a:xfrm>
            <a:off x="11028929" y="2302525"/>
            <a:ext cx="380232" cy="2604046"/>
            <a:chOff x="11028929" y="2302525"/>
            <a:chExt cx="380232" cy="2604046"/>
          </a:xfrm>
        </p:grpSpPr>
        <p:sp>
          <p:nvSpPr>
            <p:cNvPr id="14" name="TextBox 13">
              <a:extLst>
                <a:ext uri="{FF2B5EF4-FFF2-40B4-BE49-F238E27FC236}">
                  <a16:creationId xmlns:a16="http://schemas.microsoft.com/office/drawing/2014/main" id="{DC3015ED-FF79-3B4E-D673-E400519CCC98}"/>
                </a:ext>
              </a:extLst>
            </p:cNvPr>
            <p:cNvSpPr txBox="1"/>
            <p:nvPr/>
          </p:nvSpPr>
          <p:spPr bwMode="auto">
            <a:xfrm>
              <a:off x="11028929" y="4629572"/>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0.0</a:t>
              </a:r>
            </a:p>
          </p:txBody>
        </p:sp>
        <p:sp>
          <p:nvSpPr>
            <p:cNvPr id="15" name="TextBox 14">
              <a:extLst>
                <a:ext uri="{FF2B5EF4-FFF2-40B4-BE49-F238E27FC236}">
                  <a16:creationId xmlns:a16="http://schemas.microsoft.com/office/drawing/2014/main" id="{23892BA9-173B-2D6A-EDAC-3930D62BB825}"/>
                </a:ext>
              </a:extLst>
            </p:cNvPr>
            <p:cNvSpPr txBox="1"/>
            <p:nvPr/>
          </p:nvSpPr>
          <p:spPr bwMode="auto">
            <a:xfrm>
              <a:off x="11028929" y="4108189"/>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16" name="TextBox 15">
              <a:extLst>
                <a:ext uri="{FF2B5EF4-FFF2-40B4-BE49-F238E27FC236}">
                  <a16:creationId xmlns:a16="http://schemas.microsoft.com/office/drawing/2014/main" id="{70D570D3-9A6A-EE0A-81F8-C5F3CCDA45B2}"/>
                </a:ext>
              </a:extLst>
            </p:cNvPr>
            <p:cNvSpPr txBox="1"/>
            <p:nvPr/>
          </p:nvSpPr>
          <p:spPr bwMode="auto">
            <a:xfrm>
              <a:off x="11028929" y="4372980"/>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17" name="TextBox 16">
              <a:extLst>
                <a:ext uri="{FF2B5EF4-FFF2-40B4-BE49-F238E27FC236}">
                  <a16:creationId xmlns:a16="http://schemas.microsoft.com/office/drawing/2014/main" id="{742A4DE3-3E4F-93A9-0E91-C111CE0D1203}"/>
                </a:ext>
              </a:extLst>
            </p:cNvPr>
            <p:cNvSpPr txBox="1"/>
            <p:nvPr/>
          </p:nvSpPr>
          <p:spPr bwMode="auto">
            <a:xfrm>
              <a:off x="11028929" y="3852573"/>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18" name="TextBox 17">
              <a:extLst>
                <a:ext uri="{FF2B5EF4-FFF2-40B4-BE49-F238E27FC236}">
                  <a16:creationId xmlns:a16="http://schemas.microsoft.com/office/drawing/2014/main" id="{311906FB-B954-474D-D9F2-04009C615F5A}"/>
                </a:ext>
              </a:extLst>
            </p:cNvPr>
            <p:cNvSpPr txBox="1"/>
            <p:nvPr/>
          </p:nvSpPr>
          <p:spPr bwMode="auto">
            <a:xfrm>
              <a:off x="11028929" y="360432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19" name="TextBox 18">
              <a:extLst>
                <a:ext uri="{FF2B5EF4-FFF2-40B4-BE49-F238E27FC236}">
                  <a16:creationId xmlns:a16="http://schemas.microsoft.com/office/drawing/2014/main" id="{295DA22F-4BDE-B283-AD30-A3476720E3DB}"/>
                </a:ext>
              </a:extLst>
            </p:cNvPr>
            <p:cNvSpPr txBox="1"/>
            <p:nvPr/>
          </p:nvSpPr>
          <p:spPr bwMode="auto">
            <a:xfrm>
              <a:off x="11028929" y="3347243"/>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20" name="TextBox 19">
              <a:extLst>
                <a:ext uri="{FF2B5EF4-FFF2-40B4-BE49-F238E27FC236}">
                  <a16:creationId xmlns:a16="http://schemas.microsoft.com/office/drawing/2014/main" id="{F5C8E24F-8C81-90E0-DD7B-04EED9ACECF9}"/>
                </a:ext>
              </a:extLst>
            </p:cNvPr>
            <p:cNvSpPr txBox="1"/>
            <p:nvPr/>
          </p:nvSpPr>
          <p:spPr bwMode="auto">
            <a:xfrm>
              <a:off x="11028929" y="306703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21" name="TextBox 20">
              <a:extLst>
                <a:ext uri="{FF2B5EF4-FFF2-40B4-BE49-F238E27FC236}">
                  <a16:creationId xmlns:a16="http://schemas.microsoft.com/office/drawing/2014/main" id="{D06B3B3C-CF99-91B3-5838-203F82585D61}"/>
                </a:ext>
              </a:extLst>
            </p:cNvPr>
            <p:cNvSpPr txBox="1"/>
            <p:nvPr/>
          </p:nvSpPr>
          <p:spPr bwMode="auto">
            <a:xfrm>
              <a:off x="11028929" y="2819370"/>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p>
          </p:txBody>
        </p:sp>
        <p:sp>
          <p:nvSpPr>
            <p:cNvPr id="22" name="TextBox 21">
              <a:extLst>
                <a:ext uri="{FF2B5EF4-FFF2-40B4-BE49-F238E27FC236}">
                  <a16:creationId xmlns:a16="http://schemas.microsoft.com/office/drawing/2014/main" id="{2FC986DA-1A6E-A462-0B87-599980AB2BE7}"/>
                </a:ext>
              </a:extLst>
            </p:cNvPr>
            <p:cNvSpPr txBox="1"/>
            <p:nvPr/>
          </p:nvSpPr>
          <p:spPr bwMode="auto">
            <a:xfrm>
              <a:off x="11028929" y="257014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23" name="TextBox 22">
              <a:extLst>
                <a:ext uri="{FF2B5EF4-FFF2-40B4-BE49-F238E27FC236}">
                  <a16:creationId xmlns:a16="http://schemas.microsoft.com/office/drawing/2014/main" id="{540CFC46-B577-0033-E45B-3C2C1C68223A}"/>
                </a:ext>
              </a:extLst>
            </p:cNvPr>
            <p:cNvSpPr txBox="1"/>
            <p:nvPr/>
          </p:nvSpPr>
          <p:spPr bwMode="auto">
            <a:xfrm>
              <a:off x="11028929" y="230252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a:t>
              </a:r>
            </a:p>
          </p:txBody>
        </p:sp>
      </p:grpSp>
      <p:grpSp>
        <p:nvGrpSpPr>
          <p:cNvPr id="37" name="Group 36">
            <a:extLst>
              <a:ext uri="{FF2B5EF4-FFF2-40B4-BE49-F238E27FC236}">
                <a16:creationId xmlns:a16="http://schemas.microsoft.com/office/drawing/2014/main" id="{8BB988F9-D9BB-4221-4D45-BCED0DD43AB3}"/>
              </a:ext>
            </a:extLst>
          </p:cNvPr>
          <p:cNvGrpSpPr/>
          <p:nvPr/>
        </p:nvGrpSpPr>
        <p:grpSpPr>
          <a:xfrm>
            <a:off x="5949102" y="2308582"/>
            <a:ext cx="577402" cy="2597989"/>
            <a:chOff x="5949102" y="2308582"/>
            <a:chExt cx="577402" cy="2597989"/>
          </a:xfrm>
        </p:grpSpPr>
        <p:sp>
          <p:nvSpPr>
            <p:cNvPr id="26" name="TextBox 25">
              <a:extLst>
                <a:ext uri="{FF2B5EF4-FFF2-40B4-BE49-F238E27FC236}">
                  <a16:creationId xmlns:a16="http://schemas.microsoft.com/office/drawing/2014/main" id="{D645D63E-B19A-DB27-21A2-F889139E216B}"/>
                </a:ext>
              </a:extLst>
            </p:cNvPr>
            <p:cNvSpPr txBox="1"/>
            <p:nvPr/>
          </p:nvSpPr>
          <p:spPr bwMode="auto">
            <a:xfrm>
              <a:off x="6263290" y="462957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9ED20D57-94C1-46BC-79DB-464B8377D3C8}"/>
                </a:ext>
              </a:extLst>
            </p:cNvPr>
            <p:cNvSpPr txBox="1"/>
            <p:nvPr/>
          </p:nvSpPr>
          <p:spPr bwMode="auto">
            <a:xfrm>
              <a:off x="6027648" y="4164720"/>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2000</a:t>
              </a:r>
            </a:p>
          </p:txBody>
        </p:sp>
        <p:sp>
          <p:nvSpPr>
            <p:cNvPr id="28" name="TextBox 27">
              <a:extLst>
                <a:ext uri="{FF2B5EF4-FFF2-40B4-BE49-F238E27FC236}">
                  <a16:creationId xmlns:a16="http://schemas.microsoft.com/office/drawing/2014/main" id="{372BCC91-42A6-DE4F-CC09-F492D07B2723}"/>
                </a:ext>
              </a:extLst>
            </p:cNvPr>
            <p:cNvSpPr txBox="1"/>
            <p:nvPr/>
          </p:nvSpPr>
          <p:spPr bwMode="auto">
            <a:xfrm>
              <a:off x="6027648" y="4392030"/>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1000</a:t>
              </a:r>
            </a:p>
          </p:txBody>
        </p:sp>
        <p:sp>
          <p:nvSpPr>
            <p:cNvPr id="29" name="TextBox 28">
              <a:extLst>
                <a:ext uri="{FF2B5EF4-FFF2-40B4-BE49-F238E27FC236}">
                  <a16:creationId xmlns:a16="http://schemas.microsoft.com/office/drawing/2014/main" id="{CC366E3B-1229-64FC-D6CB-DE63E98F818B}"/>
                </a:ext>
              </a:extLst>
            </p:cNvPr>
            <p:cNvSpPr txBox="1"/>
            <p:nvPr/>
          </p:nvSpPr>
          <p:spPr bwMode="auto">
            <a:xfrm>
              <a:off x="6027648" y="3927976"/>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3000</a:t>
              </a:r>
            </a:p>
          </p:txBody>
        </p:sp>
        <p:sp>
          <p:nvSpPr>
            <p:cNvPr id="30" name="TextBox 29">
              <a:extLst>
                <a:ext uri="{FF2B5EF4-FFF2-40B4-BE49-F238E27FC236}">
                  <a16:creationId xmlns:a16="http://schemas.microsoft.com/office/drawing/2014/main" id="{38152303-F2C0-641A-6F98-29E9F5F789B0}"/>
                </a:ext>
              </a:extLst>
            </p:cNvPr>
            <p:cNvSpPr txBox="1"/>
            <p:nvPr/>
          </p:nvSpPr>
          <p:spPr bwMode="auto">
            <a:xfrm>
              <a:off x="6027649" y="3701306"/>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4000</a:t>
              </a:r>
            </a:p>
          </p:txBody>
        </p:sp>
        <p:sp>
          <p:nvSpPr>
            <p:cNvPr id="31" name="TextBox 30">
              <a:extLst>
                <a:ext uri="{FF2B5EF4-FFF2-40B4-BE49-F238E27FC236}">
                  <a16:creationId xmlns:a16="http://schemas.microsoft.com/office/drawing/2014/main" id="{3E7A1E23-2DD6-BB3A-F7B2-870B1C94CB28}"/>
                </a:ext>
              </a:extLst>
            </p:cNvPr>
            <p:cNvSpPr txBox="1"/>
            <p:nvPr/>
          </p:nvSpPr>
          <p:spPr bwMode="auto">
            <a:xfrm>
              <a:off x="6027649" y="3464593"/>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5000</a:t>
              </a:r>
            </a:p>
          </p:txBody>
        </p:sp>
        <p:sp>
          <p:nvSpPr>
            <p:cNvPr id="32" name="TextBox 31">
              <a:extLst>
                <a:ext uri="{FF2B5EF4-FFF2-40B4-BE49-F238E27FC236}">
                  <a16:creationId xmlns:a16="http://schemas.microsoft.com/office/drawing/2014/main" id="{08B831D6-50AD-EDFA-DC0E-5ADBDEF42C06}"/>
                </a:ext>
              </a:extLst>
            </p:cNvPr>
            <p:cNvSpPr txBox="1"/>
            <p:nvPr/>
          </p:nvSpPr>
          <p:spPr bwMode="auto">
            <a:xfrm>
              <a:off x="6027649" y="3238451"/>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6000</a:t>
              </a:r>
            </a:p>
          </p:txBody>
        </p:sp>
        <p:sp>
          <p:nvSpPr>
            <p:cNvPr id="33" name="TextBox 32">
              <a:extLst>
                <a:ext uri="{FF2B5EF4-FFF2-40B4-BE49-F238E27FC236}">
                  <a16:creationId xmlns:a16="http://schemas.microsoft.com/office/drawing/2014/main" id="{697DC33F-FAD5-7C6A-89B7-EDF16F3BB3C6}"/>
                </a:ext>
              </a:extLst>
            </p:cNvPr>
            <p:cNvSpPr txBox="1"/>
            <p:nvPr/>
          </p:nvSpPr>
          <p:spPr bwMode="auto">
            <a:xfrm>
              <a:off x="6027649" y="3004260"/>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7000</a:t>
              </a:r>
            </a:p>
          </p:txBody>
        </p:sp>
        <p:sp>
          <p:nvSpPr>
            <p:cNvPr id="34" name="TextBox 33">
              <a:extLst>
                <a:ext uri="{FF2B5EF4-FFF2-40B4-BE49-F238E27FC236}">
                  <a16:creationId xmlns:a16="http://schemas.microsoft.com/office/drawing/2014/main" id="{C4494EEE-973F-AE40-C147-7878063E61A2}"/>
                </a:ext>
              </a:extLst>
            </p:cNvPr>
            <p:cNvSpPr txBox="1"/>
            <p:nvPr/>
          </p:nvSpPr>
          <p:spPr bwMode="auto">
            <a:xfrm>
              <a:off x="6027649" y="2765380"/>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8000</a:t>
              </a:r>
            </a:p>
          </p:txBody>
        </p:sp>
        <p:sp>
          <p:nvSpPr>
            <p:cNvPr id="35" name="TextBox 34">
              <a:extLst>
                <a:ext uri="{FF2B5EF4-FFF2-40B4-BE49-F238E27FC236}">
                  <a16:creationId xmlns:a16="http://schemas.microsoft.com/office/drawing/2014/main" id="{2059B961-D8B6-A3D9-BAEA-72A5DBDF98B5}"/>
                </a:ext>
              </a:extLst>
            </p:cNvPr>
            <p:cNvSpPr txBox="1"/>
            <p:nvPr/>
          </p:nvSpPr>
          <p:spPr bwMode="auto">
            <a:xfrm>
              <a:off x="6027649" y="2545199"/>
              <a:ext cx="4988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9000</a:t>
              </a:r>
            </a:p>
          </p:txBody>
        </p:sp>
        <p:sp>
          <p:nvSpPr>
            <p:cNvPr id="36" name="TextBox 35">
              <a:extLst>
                <a:ext uri="{FF2B5EF4-FFF2-40B4-BE49-F238E27FC236}">
                  <a16:creationId xmlns:a16="http://schemas.microsoft.com/office/drawing/2014/main" id="{978A1B57-7AC2-906A-D518-937633BCCC4F}"/>
                </a:ext>
              </a:extLst>
            </p:cNvPr>
            <p:cNvSpPr txBox="1"/>
            <p:nvPr/>
          </p:nvSpPr>
          <p:spPr bwMode="auto">
            <a:xfrm>
              <a:off x="5949102" y="2308582"/>
              <a:ext cx="5774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10000</a:t>
              </a:r>
            </a:p>
          </p:txBody>
        </p:sp>
      </p:grpSp>
      <p:sp>
        <p:nvSpPr>
          <p:cNvPr id="38" name="Freeform: Shape 37">
            <a:extLst>
              <a:ext uri="{FF2B5EF4-FFF2-40B4-BE49-F238E27FC236}">
                <a16:creationId xmlns:a16="http://schemas.microsoft.com/office/drawing/2014/main" id="{6B4B55D4-FDDA-220D-897D-1F72ABE567D6}"/>
              </a:ext>
            </a:extLst>
          </p:cNvPr>
          <p:cNvSpPr/>
          <p:nvPr/>
        </p:nvSpPr>
        <p:spPr bwMode="auto">
          <a:xfrm>
            <a:off x="6559550" y="2444750"/>
            <a:ext cx="4451350" cy="2311400"/>
          </a:xfrm>
          <a:custGeom>
            <a:avLst/>
            <a:gdLst>
              <a:gd name="connsiteX0" fmla="*/ 0 w 4451350"/>
              <a:gd name="connsiteY0" fmla="*/ 0 h 2311400"/>
              <a:gd name="connsiteX1" fmla="*/ 0 w 4451350"/>
              <a:gd name="connsiteY1" fmla="*/ 2311400 h 2311400"/>
              <a:gd name="connsiteX2" fmla="*/ 4451350 w 4451350"/>
              <a:gd name="connsiteY2" fmla="*/ 2311400 h 2311400"/>
              <a:gd name="connsiteX3" fmla="*/ 4451350 w 4451350"/>
              <a:gd name="connsiteY3" fmla="*/ 6350 h 2311400"/>
            </a:gdLst>
            <a:ahLst/>
            <a:cxnLst>
              <a:cxn ang="0">
                <a:pos x="connsiteX0" y="connsiteY0"/>
              </a:cxn>
              <a:cxn ang="0">
                <a:pos x="connsiteX1" y="connsiteY1"/>
              </a:cxn>
              <a:cxn ang="0">
                <a:pos x="connsiteX2" y="connsiteY2"/>
              </a:cxn>
              <a:cxn ang="0">
                <a:pos x="connsiteX3" y="connsiteY3"/>
              </a:cxn>
            </a:cxnLst>
            <a:rect l="l" t="t" r="r" b="b"/>
            <a:pathLst>
              <a:path w="4451350" h="2311400">
                <a:moveTo>
                  <a:pt x="0" y="0"/>
                </a:moveTo>
                <a:lnTo>
                  <a:pt x="0" y="2311400"/>
                </a:lnTo>
                <a:lnTo>
                  <a:pt x="4451350" y="2311400"/>
                </a:lnTo>
                <a:lnTo>
                  <a:pt x="4451350" y="6350"/>
                </a:lnTo>
              </a:path>
            </a:pathLst>
          </a:custGeom>
          <a:noFill/>
          <a:ln w="28575">
            <a:solidFill>
              <a:schemeClr val="bg1"/>
            </a:solidFill>
            <a:miter lim="800000"/>
            <a:headEnd/>
            <a:tailEnd/>
          </a:ln>
        </p:spPr>
        <p:txBody>
          <a:bodyPr rtlCol="0" anchor="ctr"/>
          <a:lstStyle/>
          <a:p>
            <a:pPr algn="ctr"/>
            <a:endParaRPr lang="en-US" dirty="0"/>
          </a:p>
        </p:txBody>
      </p:sp>
      <p:grpSp>
        <p:nvGrpSpPr>
          <p:cNvPr id="52" name="Group 51">
            <a:extLst>
              <a:ext uri="{FF2B5EF4-FFF2-40B4-BE49-F238E27FC236}">
                <a16:creationId xmlns:a16="http://schemas.microsoft.com/office/drawing/2014/main" id="{172060D5-DE98-2E7F-3D36-0A50069B3236}"/>
              </a:ext>
            </a:extLst>
          </p:cNvPr>
          <p:cNvGrpSpPr/>
          <p:nvPr/>
        </p:nvGrpSpPr>
        <p:grpSpPr>
          <a:xfrm>
            <a:off x="6496050" y="2443364"/>
            <a:ext cx="76200" cy="2312007"/>
            <a:chOff x="6421081" y="2443364"/>
            <a:chExt cx="615406" cy="2312007"/>
          </a:xfrm>
        </p:grpSpPr>
        <p:cxnSp>
          <p:nvCxnSpPr>
            <p:cNvPr id="40" name="Straight Connector 39">
              <a:extLst>
                <a:ext uri="{FF2B5EF4-FFF2-40B4-BE49-F238E27FC236}">
                  <a16:creationId xmlns:a16="http://schemas.microsoft.com/office/drawing/2014/main" id="{DE48E42C-4D25-9C3B-228B-81043303B32E}"/>
                </a:ext>
              </a:extLst>
            </p:cNvPr>
            <p:cNvCxnSpPr>
              <a:cxnSpLocks/>
            </p:cNvCxnSpPr>
            <p:nvPr/>
          </p:nvCxnSpPr>
          <p:spPr bwMode="auto">
            <a:xfrm>
              <a:off x="6421081" y="2443364"/>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744FD7D-40B9-0AD0-0DE9-5286D45A4E87}"/>
                </a:ext>
              </a:extLst>
            </p:cNvPr>
            <p:cNvCxnSpPr>
              <a:cxnSpLocks/>
            </p:cNvCxnSpPr>
            <p:nvPr/>
          </p:nvCxnSpPr>
          <p:spPr bwMode="auto">
            <a:xfrm>
              <a:off x="6421081" y="2674565"/>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ED6B3E0-9D61-312D-C1EB-DF93DAB2A352}"/>
                </a:ext>
              </a:extLst>
            </p:cNvPr>
            <p:cNvCxnSpPr>
              <a:cxnSpLocks/>
            </p:cNvCxnSpPr>
            <p:nvPr/>
          </p:nvCxnSpPr>
          <p:spPr bwMode="auto">
            <a:xfrm>
              <a:off x="6421081" y="2905766"/>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6ACEB860-4194-C4B4-FA6B-6D4534769DD0}"/>
                </a:ext>
              </a:extLst>
            </p:cNvPr>
            <p:cNvCxnSpPr>
              <a:cxnSpLocks/>
            </p:cNvCxnSpPr>
            <p:nvPr/>
          </p:nvCxnSpPr>
          <p:spPr bwMode="auto">
            <a:xfrm>
              <a:off x="6421081" y="3136967"/>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F144505-C39A-BD82-E5E9-DEBF96DF1979}"/>
                </a:ext>
              </a:extLst>
            </p:cNvPr>
            <p:cNvCxnSpPr>
              <a:cxnSpLocks/>
            </p:cNvCxnSpPr>
            <p:nvPr/>
          </p:nvCxnSpPr>
          <p:spPr bwMode="auto">
            <a:xfrm>
              <a:off x="6421081" y="3368168"/>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175D20B-30BB-B5A2-7BDB-BE567C64596F}"/>
                </a:ext>
              </a:extLst>
            </p:cNvPr>
            <p:cNvCxnSpPr>
              <a:cxnSpLocks/>
            </p:cNvCxnSpPr>
            <p:nvPr/>
          </p:nvCxnSpPr>
          <p:spPr bwMode="auto">
            <a:xfrm>
              <a:off x="6421081" y="3599369"/>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896CB09-A266-AC8E-AFAE-EC6899DB7152}"/>
                </a:ext>
              </a:extLst>
            </p:cNvPr>
            <p:cNvCxnSpPr>
              <a:cxnSpLocks/>
            </p:cNvCxnSpPr>
            <p:nvPr/>
          </p:nvCxnSpPr>
          <p:spPr bwMode="auto">
            <a:xfrm>
              <a:off x="6421081" y="3830570"/>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8EF4E72B-9B25-562B-C6A0-8C4133B51EAB}"/>
                </a:ext>
              </a:extLst>
            </p:cNvPr>
            <p:cNvCxnSpPr>
              <a:cxnSpLocks/>
            </p:cNvCxnSpPr>
            <p:nvPr/>
          </p:nvCxnSpPr>
          <p:spPr bwMode="auto">
            <a:xfrm>
              <a:off x="6421081" y="4061771"/>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5F4D461F-1CE5-3829-4152-04AE094BFBE3}"/>
                </a:ext>
              </a:extLst>
            </p:cNvPr>
            <p:cNvCxnSpPr>
              <a:cxnSpLocks/>
            </p:cNvCxnSpPr>
            <p:nvPr/>
          </p:nvCxnSpPr>
          <p:spPr bwMode="auto">
            <a:xfrm>
              <a:off x="6421081" y="4292972"/>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9D7C9E89-5F0D-D6BB-425D-CA99F4FB9D3B}"/>
                </a:ext>
              </a:extLst>
            </p:cNvPr>
            <p:cNvCxnSpPr>
              <a:cxnSpLocks/>
            </p:cNvCxnSpPr>
            <p:nvPr/>
          </p:nvCxnSpPr>
          <p:spPr bwMode="auto">
            <a:xfrm>
              <a:off x="6421081" y="4524173"/>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E9CC9BB4-09AD-7D27-D3DD-E8D73F06AA8E}"/>
                </a:ext>
              </a:extLst>
            </p:cNvPr>
            <p:cNvCxnSpPr>
              <a:cxnSpLocks/>
            </p:cNvCxnSpPr>
            <p:nvPr/>
          </p:nvCxnSpPr>
          <p:spPr bwMode="auto">
            <a:xfrm>
              <a:off x="6421081" y="4755371"/>
              <a:ext cx="6154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 name="Group 52">
            <a:extLst>
              <a:ext uri="{FF2B5EF4-FFF2-40B4-BE49-F238E27FC236}">
                <a16:creationId xmlns:a16="http://schemas.microsoft.com/office/drawing/2014/main" id="{AF67807E-03A0-EDB2-EDBC-FC557A9701B5}"/>
              </a:ext>
            </a:extLst>
          </p:cNvPr>
          <p:cNvGrpSpPr/>
          <p:nvPr/>
        </p:nvGrpSpPr>
        <p:grpSpPr>
          <a:xfrm>
            <a:off x="10999496" y="2447118"/>
            <a:ext cx="87604" cy="2311918"/>
            <a:chOff x="6421081" y="2674565"/>
            <a:chExt cx="615406" cy="2080806"/>
          </a:xfrm>
        </p:grpSpPr>
        <p:cxnSp>
          <p:nvCxnSpPr>
            <p:cNvPr id="55" name="Straight Connector 54">
              <a:extLst>
                <a:ext uri="{FF2B5EF4-FFF2-40B4-BE49-F238E27FC236}">
                  <a16:creationId xmlns:a16="http://schemas.microsoft.com/office/drawing/2014/main" id="{0A7C1BD4-4CD1-1D3B-9DA7-43504776816A}"/>
                </a:ext>
              </a:extLst>
            </p:cNvPr>
            <p:cNvCxnSpPr>
              <a:cxnSpLocks/>
            </p:cNvCxnSpPr>
            <p:nvPr/>
          </p:nvCxnSpPr>
          <p:spPr bwMode="auto">
            <a:xfrm>
              <a:off x="6421081" y="2674565"/>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3519C1BA-6A2C-2DA9-2930-E7BE1EB06702}"/>
                </a:ext>
              </a:extLst>
            </p:cNvPr>
            <p:cNvCxnSpPr>
              <a:cxnSpLocks/>
            </p:cNvCxnSpPr>
            <p:nvPr/>
          </p:nvCxnSpPr>
          <p:spPr bwMode="auto">
            <a:xfrm>
              <a:off x="6421081" y="2905766"/>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C81CA67-5161-1AF6-C8D2-C3611E312B37}"/>
                </a:ext>
              </a:extLst>
            </p:cNvPr>
            <p:cNvCxnSpPr>
              <a:cxnSpLocks/>
            </p:cNvCxnSpPr>
            <p:nvPr/>
          </p:nvCxnSpPr>
          <p:spPr bwMode="auto">
            <a:xfrm>
              <a:off x="6421081" y="3136967"/>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2EA2D6D-A013-CCA4-8E97-5E658B024157}"/>
                </a:ext>
              </a:extLst>
            </p:cNvPr>
            <p:cNvCxnSpPr>
              <a:cxnSpLocks/>
            </p:cNvCxnSpPr>
            <p:nvPr/>
          </p:nvCxnSpPr>
          <p:spPr bwMode="auto">
            <a:xfrm>
              <a:off x="6421081" y="3368168"/>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CD0849F7-0574-CEB5-D606-97D23291653B}"/>
                </a:ext>
              </a:extLst>
            </p:cNvPr>
            <p:cNvCxnSpPr>
              <a:cxnSpLocks/>
            </p:cNvCxnSpPr>
            <p:nvPr/>
          </p:nvCxnSpPr>
          <p:spPr bwMode="auto">
            <a:xfrm>
              <a:off x="6421081" y="3599369"/>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3BD1D4DD-EA7F-8CD7-81F2-FC7F74C1D0D1}"/>
                </a:ext>
              </a:extLst>
            </p:cNvPr>
            <p:cNvCxnSpPr>
              <a:cxnSpLocks/>
            </p:cNvCxnSpPr>
            <p:nvPr/>
          </p:nvCxnSpPr>
          <p:spPr bwMode="auto">
            <a:xfrm>
              <a:off x="6421081" y="3830570"/>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C31FF906-5A20-297E-C310-53C672CE37F7}"/>
                </a:ext>
              </a:extLst>
            </p:cNvPr>
            <p:cNvCxnSpPr>
              <a:cxnSpLocks/>
            </p:cNvCxnSpPr>
            <p:nvPr/>
          </p:nvCxnSpPr>
          <p:spPr bwMode="auto">
            <a:xfrm>
              <a:off x="6421081" y="4061771"/>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7636C464-5993-0220-58E8-663E29ECBF5C}"/>
                </a:ext>
              </a:extLst>
            </p:cNvPr>
            <p:cNvCxnSpPr>
              <a:cxnSpLocks/>
            </p:cNvCxnSpPr>
            <p:nvPr/>
          </p:nvCxnSpPr>
          <p:spPr bwMode="auto">
            <a:xfrm>
              <a:off x="6421081" y="4292972"/>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961B1F0-C99E-FEDA-F68C-8CF8857CC6B3}"/>
                </a:ext>
              </a:extLst>
            </p:cNvPr>
            <p:cNvCxnSpPr>
              <a:cxnSpLocks/>
            </p:cNvCxnSpPr>
            <p:nvPr/>
          </p:nvCxnSpPr>
          <p:spPr bwMode="auto">
            <a:xfrm>
              <a:off x="6421081" y="4524173"/>
              <a:ext cx="615406"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E69F026A-92B6-AA5F-4D34-9EEC8E94FD66}"/>
                </a:ext>
              </a:extLst>
            </p:cNvPr>
            <p:cNvCxnSpPr>
              <a:cxnSpLocks/>
            </p:cNvCxnSpPr>
            <p:nvPr/>
          </p:nvCxnSpPr>
          <p:spPr bwMode="auto">
            <a:xfrm>
              <a:off x="6421081" y="4755371"/>
              <a:ext cx="6154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72" name="Group 71">
            <a:extLst>
              <a:ext uri="{FF2B5EF4-FFF2-40B4-BE49-F238E27FC236}">
                <a16:creationId xmlns:a16="http://schemas.microsoft.com/office/drawing/2014/main" id="{2DAFCB98-E549-43FA-968A-D2BC91EE4FA7}"/>
              </a:ext>
            </a:extLst>
          </p:cNvPr>
          <p:cNvGrpSpPr/>
          <p:nvPr/>
        </p:nvGrpSpPr>
        <p:grpSpPr>
          <a:xfrm>
            <a:off x="6559550" y="4756150"/>
            <a:ext cx="4451350" cy="82550"/>
            <a:chOff x="6559550" y="4175729"/>
            <a:chExt cx="4451350" cy="848313"/>
          </a:xfrm>
        </p:grpSpPr>
        <p:cxnSp>
          <p:nvCxnSpPr>
            <p:cNvPr id="66" name="Straight Connector 65">
              <a:extLst>
                <a:ext uri="{FF2B5EF4-FFF2-40B4-BE49-F238E27FC236}">
                  <a16:creationId xmlns:a16="http://schemas.microsoft.com/office/drawing/2014/main" id="{C1A8A387-77AA-B6A0-44A5-C0FF9FA21EA2}"/>
                </a:ext>
              </a:extLst>
            </p:cNvPr>
            <p:cNvCxnSpPr>
              <a:cxnSpLocks/>
            </p:cNvCxnSpPr>
            <p:nvPr/>
          </p:nvCxnSpPr>
          <p:spPr bwMode="auto">
            <a:xfrm>
              <a:off x="6559550" y="4175729"/>
              <a:ext cx="0" cy="848313"/>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8A6D0514-9EF0-FBA0-0B6F-4CA66D7F320C}"/>
                </a:ext>
              </a:extLst>
            </p:cNvPr>
            <p:cNvCxnSpPr>
              <a:cxnSpLocks/>
            </p:cNvCxnSpPr>
            <p:nvPr/>
          </p:nvCxnSpPr>
          <p:spPr bwMode="auto">
            <a:xfrm>
              <a:off x="7449820" y="4175729"/>
              <a:ext cx="0" cy="848313"/>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02D9FC10-0897-5533-2574-A582422423AB}"/>
                </a:ext>
              </a:extLst>
            </p:cNvPr>
            <p:cNvCxnSpPr>
              <a:cxnSpLocks/>
            </p:cNvCxnSpPr>
            <p:nvPr/>
          </p:nvCxnSpPr>
          <p:spPr bwMode="auto">
            <a:xfrm>
              <a:off x="8340090" y="4175729"/>
              <a:ext cx="0" cy="848313"/>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83012A15-2BFA-70E3-3D42-8E5447BDAAD4}"/>
                </a:ext>
              </a:extLst>
            </p:cNvPr>
            <p:cNvCxnSpPr>
              <a:cxnSpLocks/>
            </p:cNvCxnSpPr>
            <p:nvPr/>
          </p:nvCxnSpPr>
          <p:spPr bwMode="auto">
            <a:xfrm>
              <a:off x="9230360" y="4175729"/>
              <a:ext cx="0" cy="848313"/>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70735391-B75F-332B-4214-AA8D906B3029}"/>
                </a:ext>
              </a:extLst>
            </p:cNvPr>
            <p:cNvCxnSpPr>
              <a:cxnSpLocks/>
            </p:cNvCxnSpPr>
            <p:nvPr/>
          </p:nvCxnSpPr>
          <p:spPr bwMode="auto">
            <a:xfrm>
              <a:off x="10120630" y="4175729"/>
              <a:ext cx="0" cy="848313"/>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3B898833-C9A3-6CA6-0D23-C5939D5F155A}"/>
                </a:ext>
              </a:extLst>
            </p:cNvPr>
            <p:cNvCxnSpPr>
              <a:cxnSpLocks/>
            </p:cNvCxnSpPr>
            <p:nvPr/>
          </p:nvCxnSpPr>
          <p:spPr bwMode="auto">
            <a:xfrm>
              <a:off x="11010900" y="4175729"/>
              <a:ext cx="0" cy="848313"/>
            </a:xfrm>
            <a:prstGeom prst="line">
              <a:avLst/>
            </a:prstGeom>
            <a:noFill/>
            <a:ln w="28575" cap="flat" cmpd="sng" algn="ctr">
              <a:solidFill>
                <a:schemeClr val="bg1"/>
              </a:solidFill>
              <a:prstDash val="solid"/>
              <a:round/>
              <a:headEnd type="none" w="med" len="med"/>
              <a:tailEnd type="none" w="med" len="med"/>
            </a:ln>
            <a:effectLst/>
          </p:spPr>
        </p:cxnSp>
      </p:grpSp>
      <p:grpSp>
        <p:nvGrpSpPr>
          <p:cNvPr id="78" name="Group 77">
            <a:extLst>
              <a:ext uri="{FF2B5EF4-FFF2-40B4-BE49-F238E27FC236}">
                <a16:creationId xmlns:a16="http://schemas.microsoft.com/office/drawing/2014/main" id="{AD9B34E9-E7ED-AFD1-9074-7ACE65A774BF}"/>
              </a:ext>
            </a:extLst>
          </p:cNvPr>
          <p:cNvGrpSpPr/>
          <p:nvPr/>
        </p:nvGrpSpPr>
        <p:grpSpPr>
          <a:xfrm>
            <a:off x="9043647" y="2246975"/>
            <a:ext cx="1052656" cy="646331"/>
            <a:chOff x="9043647" y="2246975"/>
            <a:chExt cx="1052656" cy="646331"/>
          </a:xfrm>
        </p:grpSpPr>
        <p:sp>
          <p:nvSpPr>
            <p:cNvPr id="73" name="TextBox 72">
              <a:extLst>
                <a:ext uri="{FF2B5EF4-FFF2-40B4-BE49-F238E27FC236}">
                  <a16:creationId xmlns:a16="http://schemas.microsoft.com/office/drawing/2014/main" id="{3F916D8E-8BA1-3B3D-4AF9-FCDAF65C2E6B}"/>
                </a:ext>
              </a:extLst>
            </p:cNvPr>
            <p:cNvSpPr txBox="1"/>
            <p:nvPr/>
          </p:nvSpPr>
          <p:spPr bwMode="auto">
            <a:xfrm>
              <a:off x="9230360" y="2246975"/>
              <a:ext cx="8659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Screened</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Diagnosed</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Magnitude</a:t>
              </a:r>
            </a:p>
          </p:txBody>
        </p:sp>
        <p:sp>
          <p:nvSpPr>
            <p:cNvPr id="74" name="Rectangle 73">
              <a:extLst>
                <a:ext uri="{FF2B5EF4-FFF2-40B4-BE49-F238E27FC236}">
                  <a16:creationId xmlns:a16="http://schemas.microsoft.com/office/drawing/2014/main" id="{9B884A45-89DF-BE82-DC92-7BF346210737}"/>
                </a:ext>
              </a:extLst>
            </p:cNvPr>
            <p:cNvSpPr/>
            <p:nvPr/>
          </p:nvSpPr>
          <p:spPr bwMode="auto">
            <a:xfrm>
              <a:off x="9101549" y="2308704"/>
              <a:ext cx="135875" cy="1358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21053034-11DD-17D0-703F-71170CC26895}"/>
                </a:ext>
              </a:extLst>
            </p:cNvPr>
            <p:cNvSpPr/>
            <p:nvPr/>
          </p:nvSpPr>
          <p:spPr bwMode="auto">
            <a:xfrm>
              <a:off x="9101549" y="2491489"/>
              <a:ext cx="135875" cy="1358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7" name="Straight Connector 76">
              <a:extLst>
                <a:ext uri="{FF2B5EF4-FFF2-40B4-BE49-F238E27FC236}">
                  <a16:creationId xmlns:a16="http://schemas.microsoft.com/office/drawing/2014/main" id="{6EEE3C45-402A-89BD-0897-1E6672419AAA}"/>
                </a:ext>
              </a:extLst>
            </p:cNvPr>
            <p:cNvCxnSpPr/>
            <p:nvPr/>
          </p:nvCxnSpPr>
          <p:spPr bwMode="auto">
            <a:xfrm>
              <a:off x="9043647" y="2747884"/>
              <a:ext cx="205762" cy="0"/>
            </a:xfrm>
            <a:prstGeom prst="line">
              <a:avLst/>
            </a:prstGeom>
            <a:noFill/>
            <a:ln w="28575" cap="flat" cmpd="sng" algn="ctr">
              <a:solidFill>
                <a:schemeClr val="accent4"/>
              </a:solidFill>
              <a:prstDash val="solid"/>
              <a:round/>
              <a:headEnd type="none" w="med" len="med"/>
              <a:tailEnd type="none" w="med" len="med"/>
            </a:ln>
            <a:effectLst/>
          </p:spPr>
        </p:cxnSp>
      </p:grpSp>
      <p:sp>
        <p:nvSpPr>
          <p:cNvPr id="79" name="Rectangle 78">
            <a:extLst>
              <a:ext uri="{FF2B5EF4-FFF2-40B4-BE49-F238E27FC236}">
                <a16:creationId xmlns:a16="http://schemas.microsoft.com/office/drawing/2014/main" id="{FC588395-2CA8-9E08-B732-C01574B55354}"/>
              </a:ext>
            </a:extLst>
          </p:cNvPr>
          <p:cNvSpPr/>
          <p:nvPr/>
        </p:nvSpPr>
        <p:spPr bwMode="auto">
          <a:xfrm>
            <a:off x="6769100" y="3403600"/>
            <a:ext cx="203200" cy="133985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3E841C8F-19B5-F78E-B85B-84B3FD79FF16}"/>
              </a:ext>
            </a:extLst>
          </p:cNvPr>
          <p:cNvSpPr/>
          <p:nvPr/>
        </p:nvSpPr>
        <p:spPr bwMode="auto">
          <a:xfrm>
            <a:off x="7023501" y="4660900"/>
            <a:ext cx="203200" cy="8255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615F1D28-E55A-D002-2736-F346D40D1EC0}"/>
              </a:ext>
            </a:extLst>
          </p:cNvPr>
          <p:cNvSpPr/>
          <p:nvPr/>
        </p:nvSpPr>
        <p:spPr bwMode="auto">
          <a:xfrm>
            <a:off x="7653838" y="3460750"/>
            <a:ext cx="203200" cy="12827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74E298EF-BE87-44A8-75D6-56E0D06C8AD7}"/>
              </a:ext>
            </a:extLst>
          </p:cNvPr>
          <p:cNvSpPr/>
          <p:nvPr/>
        </p:nvSpPr>
        <p:spPr bwMode="auto">
          <a:xfrm>
            <a:off x="7908239" y="4716018"/>
            <a:ext cx="203200"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215DC74E-9066-A32B-A1EC-9C29FA4ED526}"/>
              </a:ext>
            </a:extLst>
          </p:cNvPr>
          <p:cNvSpPr/>
          <p:nvPr/>
        </p:nvSpPr>
        <p:spPr bwMode="auto">
          <a:xfrm>
            <a:off x="8551276" y="2720975"/>
            <a:ext cx="203200" cy="20224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6E5FF645-D3F3-1598-05E2-E0321646B8F4}"/>
              </a:ext>
            </a:extLst>
          </p:cNvPr>
          <p:cNvSpPr/>
          <p:nvPr/>
        </p:nvSpPr>
        <p:spPr bwMode="auto">
          <a:xfrm>
            <a:off x="8805677" y="4725162"/>
            <a:ext cx="203200" cy="182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485931A0-1921-9FC6-A17C-9FE1D2EF3190}"/>
              </a:ext>
            </a:extLst>
          </p:cNvPr>
          <p:cNvSpPr/>
          <p:nvPr/>
        </p:nvSpPr>
        <p:spPr bwMode="auto">
          <a:xfrm>
            <a:off x="9443584" y="3575050"/>
            <a:ext cx="203200" cy="11684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726F6B56-BC05-684A-F1E5-6784C70E6D9C}"/>
              </a:ext>
            </a:extLst>
          </p:cNvPr>
          <p:cNvSpPr/>
          <p:nvPr/>
        </p:nvSpPr>
        <p:spPr bwMode="auto">
          <a:xfrm>
            <a:off x="9697985" y="4734306"/>
            <a:ext cx="203200" cy="91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86F3EC78-4479-D3EE-2E1B-728C93E47F8A}"/>
              </a:ext>
            </a:extLst>
          </p:cNvPr>
          <p:cNvSpPr/>
          <p:nvPr/>
        </p:nvSpPr>
        <p:spPr bwMode="auto">
          <a:xfrm>
            <a:off x="10333452" y="2682875"/>
            <a:ext cx="203200" cy="20605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FCE28BE8-6930-B489-BFC0-90BF8F6844A0}"/>
              </a:ext>
            </a:extLst>
          </p:cNvPr>
          <p:cNvSpPr/>
          <p:nvPr/>
        </p:nvSpPr>
        <p:spPr bwMode="auto">
          <a:xfrm>
            <a:off x="10587853" y="4734306"/>
            <a:ext cx="203200" cy="91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Freeform: Shape 89">
            <a:extLst>
              <a:ext uri="{FF2B5EF4-FFF2-40B4-BE49-F238E27FC236}">
                <a16:creationId xmlns:a16="http://schemas.microsoft.com/office/drawing/2014/main" id="{FDB96B5F-1598-C24E-F64B-7D1F60EABA96}"/>
              </a:ext>
            </a:extLst>
          </p:cNvPr>
          <p:cNvSpPr/>
          <p:nvPr/>
        </p:nvSpPr>
        <p:spPr bwMode="auto">
          <a:xfrm>
            <a:off x="6991350" y="2762250"/>
            <a:ext cx="3587750" cy="1714500"/>
          </a:xfrm>
          <a:custGeom>
            <a:avLst/>
            <a:gdLst>
              <a:gd name="connsiteX0" fmla="*/ 0 w 3587750"/>
              <a:gd name="connsiteY0" fmla="*/ 0 h 1714500"/>
              <a:gd name="connsiteX1" fmla="*/ 889000 w 3587750"/>
              <a:gd name="connsiteY1" fmla="*/ 920750 h 1714500"/>
              <a:gd name="connsiteX2" fmla="*/ 1803400 w 3587750"/>
              <a:gd name="connsiteY2" fmla="*/ 1524000 h 1714500"/>
              <a:gd name="connsiteX3" fmla="*/ 2705100 w 3587750"/>
              <a:gd name="connsiteY3" fmla="*/ 1549400 h 1714500"/>
              <a:gd name="connsiteX4" fmla="*/ 3587750 w 3587750"/>
              <a:gd name="connsiteY4" fmla="*/ 1714500 h 171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7750" h="1714500">
                <a:moveTo>
                  <a:pt x="0" y="0"/>
                </a:moveTo>
                <a:lnTo>
                  <a:pt x="889000" y="920750"/>
                </a:lnTo>
                <a:lnTo>
                  <a:pt x="1803400" y="1524000"/>
                </a:lnTo>
                <a:lnTo>
                  <a:pt x="2705100" y="1549400"/>
                </a:lnTo>
                <a:lnTo>
                  <a:pt x="3587750" y="1714500"/>
                </a:lnTo>
              </a:path>
            </a:pathLst>
          </a:custGeom>
          <a:noFill/>
          <a:ln w="28575">
            <a:solidFill>
              <a:schemeClr val="accent4"/>
            </a:solidFill>
            <a:miter lim="800000"/>
            <a:headEnd/>
            <a:tailEnd/>
          </a:ln>
        </p:spPr>
        <p:txBody>
          <a:bodyPr rtlCol="0" anchor="ctr"/>
          <a:lstStyle/>
          <a:p>
            <a:pPr algn="ctr"/>
            <a:endParaRPr lang="en-US" dirty="0"/>
          </a:p>
        </p:txBody>
      </p:sp>
      <p:sp>
        <p:nvSpPr>
          <p:cNvPr id="91" name="TextBox 90">
            <a:extLst>
              <a:ext uri="{FF2B5EF4-FFF2-40B4-BE49-F238E27FC236}">
                <a16:creationId xmlns:a16="http://schemas.microsoft.com/office/drawing/2014/main" id="{AE52FC58-0F7B-3BC3-A3CE-14DEDFEC7F7D}"/>
              </a:ext>
            </a:extLst>
          </p:cNvPr>
          <p:cNvSpPr txBox="1"/>
          <p:nvPr/>
        </p:nvSpPr>
        <p:spPr bwMode="auto">
          <a:xfrm>
            <a:off x="7029023" y="2630055"/>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7.7</a:t>
            </a:r>
          </a:p>
        </p:txBody>
      </p:sp>
      <p:sp>
        <p:nvSpPr>
          <p:cNvPr id="92" name="TextBox 91">
            <a:extLst>
              <a:ext uri="{FF2B5EF4-FFF2-40B4-BE49-F238E27FC236}">
                <a16:creationId xmlns:a16="http://schemas.microsoft.com/office/drawing/2014/main" id="{73145ADB-B14F-35A6-25DF-30F8381C867F}"/>
              </a:ext>
            </a:extLst>
          </p:cNvPr>
          <p:cNvSpPr txBox="1"/>
          <p:nvPr/>
        </p:nvSpPr>
        <p:spPr bwMode="auto">
          <a:xfrm>
            <a:off x="7913761" y="3552703"/>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4.2</a:t>
            </a:r>
          </a:p>
        </p:txBody>
      </p:sp>
      <p:sp>
        <p:nvSpPr>
          <p:cNvPr id="93" name="TextBox 92">
            <a:extLst>
              <a:ext uri="{FF2B5EF4-FFF2-40B4-BE49-F238E27FC236}">
                <a16:creationId xmlns:a16="http://schemas.microsoft.com/office/drawing/2014/main" id="{15C91519-0CA2-D38D-9040-45733E5F0606}"/>
              </a:ext>
            </a:extLst>
          </p:cNvPr>
          <p:cNvSpPr txBox="1"/>
          <p:nvPr/>
        </p:nvSpPr>
        <p:spPr bwMode="auto">
          <a:xfrm>
            <a:off x="8772505" y="4065532"/>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1.9</a:t>
            </a:r>
          </a:p>
        </p:txBody>
      </p:sp>
      <p:sp>
        <p:nvSpPr>
          <p:cNvPr id="94" name="TextBox 93">
            <a:extLst>
              <a:ext uri="{FF2B5EF4-FFF2-40B4-BE49-F238E27FC236}">
                <a16:creationId xmlns:a16="http://schemas.microsoft.com/office/drawing/2014/main" id="{EEE5AD92-A59A-7432-E892-7DCC1220C78D}"/>
              </a:ext>
            </a:extLst>
          </p:cNvPr>
          <p:cNvSpPr txBox="1"/>
          <p:nvPr/>
        </p:nvSpPr>
        <p:spPr bwMode="auto">
          <a:xfrm>
            <a:off x="9712865" y="4124431"/>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1.8</a:t>
            </a:r>
          </a:p>
        </p:txBody>
      </p:sp>
      <p:sp>
        <p:nvSpPr>
          <p:cNvPr id="95" name="TextBox 94">
            <a:extLst>
              <a:ext uri="{FF2B5EF4-FFF2-40B4-BE49-F238E27FC236}">
                <a16:creationId xmlns:a16="http://schemas.microsoft.com/office/drawing/2014/main" id="{D290EB24-A966-2040-FF81-58B4FAD411F0}"/>
              </a:ext>
            </a:extLst>
          </p:cNvPr>
          <p:cNvSpPr txBox="1"/>
          <p:nvPr/>
        </p:nvSpPr>
        <p:spPr bwMode="auto">
          <a:xfrm>
            <a:off x="10576355" y="4346783"/>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1.1</a:t>
            </a:r>
          </a:p>
        </p:txBody>
      </p:sp>
      <p:sp>
        <p:nvSpPr>
          <p:cNvPr id="96" name="TextBox 95">
            <a:extLst>
              <a:ext uri="{FF2B5EF4-FFF2-40B4-BE49-F238E27FC236}">
                <a16:creationId xmlns:a16="http://schemas.microsoft.com/office/drawing/2014/main" id="{0E06A88E-B4A6-4A95-F4F2-C269B3E37E07}"/>
              </a:ext>
            </a:extLst>
          </p:cNvPr>
          <p:cNvSpPr txBox="1"/>
          <p:nvPr/>
        </p:nvSpPr>
        <p:spPr bwMode="auto">
          <a:xfrm rot="5400000">
            <a:off x="11142389" y="3464592"/>
            <a:ext cx="8105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People, %</a:t>
            </a:r>
          </a:p>
        </p:txBody>
      </p:sp>
      <p:sp>
        <p:nvSpPr>
          <p:cNvPr id="25" name="TextBox 24">
            <a:extLst>
              <a:ext uri="{FF2B5EF4-FFF2-40B4-BE49-F238E27FC236}">
                <a16:creationId xmlns:a16="http://schemas.microsoft.com/office/drawing/2014/main" id="{D7558A52-06AD-E90B-36C6-09E207BFA291}"/>
              </a:ext>
            </a:extLst>
          </p:cNvPr>
          <p:cNvSpPr txBox="1"/>
          <p:nvPr/>
        </p:nvSpPr>
        <p:spPr bwMode="auto">
          <a:xfrm rot="16200000">
            <a:off x="5346087" y="3382939"/>
            <a:ext cx="10516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People, n</a:t>
            </a:r>
          </a:p>
        </p:txBody>
      </p:sp>
    </p:spTree>
    <p:extLst>
      <p:ext uri="{BB962C8B-B14F-4D97-AF65-F5344CB8AC3E}">
        <p14:creationId xmlns:p14="http://schemas.microsoft.com/office/powerpoint/2010/main" val="147845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C07CD-4C69-15D9-4B2B-86D556BDBCA5}"/>
              </a:ext>
            </a:extLst>
          </p:cNvPr>
          <p:cNvSpPr>
            <a:spLocks noGrp="1"/>
          </p:cNvSpPr>
          <p:nvPr>
            <p:ph type="title"/>
          </p:nvPr>
        </p:nvSpPr>
        <p:spPr/>
        <p:txBody>
          <a:bodyPr/>
          <a:lstStyle/>
          <a:p>
            <a:r>
              <a:rPr lang="en-US" dirty="0"/>
              <a:t>Foster Collaboration</a:t>
            </a:r>
          </a:p>
        </p:txBody>
      </p:sp>
      <p:sp>
        <p:nvSpPr>
          <p:cNvPr id="6" name="TextBox 5">
            <a:extLst>
              <a:ext uri="{FF2B5EF4-FFF2-40B4-BE49-F238E27FC236}">
                <a16:creationId xmlns:a16="http://schemas.microsoft.com/office/drawing/2014/main" id="{4B61F304-CF27-23E9-E3BE-930D2B8346D4}"/>
              </a:ext>
            </a:extLst>
          </p:cNvPr>
          <p:cNvSpPr txBox="1"/>
          <p:nvPr/>
        </p:nvSpPr>
        <p:spPr>
          <a:xfrm>
            <a:off x="401475" y="6380974"/>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store.samhsa.gov/sites/default/files/sma16-4999.pdf.</a:t>
            </a:r>
          </a:p>
        </p:txBody>
      </p:sp>
      <p:sp>
        <p:nvSpPr>
          <p:cNvPr id="3" name="Oval 2">
            <a:extLst>
              <a:ext uri="{FF2B5EF4-FFF2-40B4-BE49-F238E27FC236}">
                <a16:creationId xmlns:a16="http://schemas.microsoft.com/office/drawing/2014/main" id="{C42FD6E4-17CD-EE86-4796-A4436AA81615}"/>
              </a:ext>
            </a:extLst>
          </p:cNvPr>
          <p:cNvSpPr/>
          <p:nvPr/>
        </p:nvSpPr>
        <p:spPr bwMode="auto">
          <a:xfrm>
            <a:off x="4521200" y="2263775"/>
            <a:ext cx="3149600" cy="3149600"/>
          </a:xfrm>
          <a:prstGeom prst="ellipse">
            <a:avLst/>
          </a:prstGeom>
          <a:solidFill>
            <a:schemeClr val="tx1"/>
          </a:solidFill>
          <a:ln w="76200">
            <a:solidFill>
              <a:schemeClr val="accent1"/>
            </a:solidFill>
            <a:miter lim="800000"/>
            <a:headEnd/>
            <a:tailEnd/>
          </a:ln>
        </p:spPr>
        <p:txBody>
          <a:bodyPr lIns="0" rIns="0" rtlCol="0" anchor="ctr"/>
          <a:lstStyle/>
          <a:p>
            <a:pPr algn="ctr" eaLnBrk="1" hangingPunct="1">
              <a:spcBef>
                <a:spcPct val="35000"/>
              </a:spcBef>
              <a:spcAft>
                <a:spcPct val="25000"/>
              </a:spcAft>
              <a:buClr>
                <a:schemeClr val="folHlink"/>
              </a:buClr>
              <a:buNone/>
            </a:pPr>
            <a:r>
              <a:rPr lang="en-US" sz="2400" dirty="0">
                <a:solidFill>
                  <a:schemeClr val="accent3"/>
                </a:solidFill>
                <a:latin typeface="+mn-lt"/>
              </a:rPr>
              <a:t>Foster collaboration between primary and mental health care HCPs</a:t>
            </a:r>
            <a:endParaRPr lang="en-US" sz="2400" b="0" dirty="0">
              <a:solidFill>
                <a:schemeClr val="accent3"/>
              </a:solidFill>
              <a:latin typeface="+mn-lt"/>
            </a:endParaRPr>
          </a:p>
        </p:txBody>
      </p:sp>
      <p:sp>
        <p:nvSpPr>
          <p:cNvPr id="5" name="Rectangle: Rounded Corners 4">
            <a:extLst>
              <a:ext uri="{FF2B5EF4-FFF2-40B4-BE49-F238E27FC236}">
                <a16:creationId xmlns:a16="http://schemas.microsoft.com/office/drawing/2014/main" id="{458ACB3E-556A-57C8-ADEF-8D812DC739BB}"/>
              </a:ext>
            </a:extLst>
          </p:cNvPr>
          <p:cNvSpPr/>
          <p:nvPr/>
        </p:nvSpPr>
        <p:spPr bwMode="auto">
          <a:xfrm>
            <a:off x="717550" y="1600200"/>
            <a:ext cx="3803650" cy="1576289"/>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TextBox 6">
            <a:extLst>
              <a:ext uri="{FF2B5EF4-FFF2-40B4-BE49-F238E27FC236}">
                <a16:creationId xmlns:a16="http://schemas.microsoft.com/office/drawing/2014/main" id="{91202C1A-4CC7-8B9C-8CE5-29763D88491F}"/>
              </a:ext>
            </a:extLst>
          </p:cNvPr>
          <p:cNvSpPr txBox="1"/>
          <p:nvPr/>
        </p:nvSpPr>
        <p:spPr bwMode="auto">
          <a:xfrm>
            <a:off x="943756" y="1726625"/>
            <a:ext cx="335123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Provide opportunities </a:t>
            </a:r>
            <a:br>
              <a:rPr lang="en-US" sz="2000" b="0" dirty="0">
                <a:solidFill>
                  <a:schemeClr val="bg1"/>
                </a:solidFill>
                <a:latin typeface="Calibri" panose="020F0502020204030204" pitchFamily="34" charset="0"/>
              </a:rPr>
            </a:br>
            <a:r>
              <a:rPr lang="en-US" sz="2000" b="0" dirty="0">
                <a:solidFill>
                  <a:schemeClr val="bg1"/>
                </a:solidFill>
                <a:latin typeface="Calibri" panose="020F0502020204030204" pitchFamily="34" charset="0"/>
              </a:rPr>
              <a:t>for primary and mental </a:t>
            </a:r>
            <a:br>
              <a:rPr lang="en-US" sz="2000" b="0" dirty="0">
                <a:solidFill>
                  <a:schemeClr val="bg1"/>
                </a:solidFill>
                <a:latin typeface="Calibri" panose="020F0502020204030204" pitchFamily="34" charset="0"/>
              </a:rPr>
            </a:br>
            <a:r>
              <a:rPr lang="en-US" sz="2000" b="0" dirty="0">
                <a:solidFill>
                  <a:schemeClr val="bg1"/>
                </a:solidFill>
                <a:latin typeface="Calibri" panose="020F0502020204030204" pitchFamily="34" charset="0"/>
              </a:rPr>
              <a:t>health care HCPs to communicate and collaborate </a:t>
            </a:r>
          </a:p>
        </p:txBody>
      </p:sp>
      <p:sp>
        <p:nvSpPr>
          <p:cNvPr id="8" name="Rectangle: Rounded Corners 7">
            <a:extLst>
              <a:ext uri="{FF2B5EF4-FFF2-40B4-BE49-F238E27FC236}">
                <a16:creationId xmlns:a16="http://schemas.microsoft.com/office/drawing/2014/main" id="{A767EAA5-6E47-1AD0-04FC-46D70358924F}"/>
              </a:ext>
            </a:extLst>
          </p:cNvPr>
          <p:cNvSpPr/>
          <p:nvPr/>
        </p:nvSpPr>
        <p:spPr bwMode="auto">
          <a:xfrm>
            <a:off x="7670800" y="1613932"/>
            <a:ext cx="3803650" cy="1576289"/>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TextBox 8">
            <a:extLst>
              <a:ext uri="{FF2B5EF4-FFF2-40B4-BE49-F238E27FC236}">
                <a16:creationId xmlns:a16="http://schemas.microsoft.com/office/drawing/2014/main" id="{428046C2-9D11-E1E0-6C17-B00653D0B5BA}"/>
              </a:ext>
            </a:extLst>
          </p:cNvPr>
          <p:cNvSpPr txBox="1"/>
          <p:nvPr/>
        </p:nvSpPr>
        <p:spPr bwMode="auto">
          <a:xfrm>
            <a:off x="7941274" y="1740357"/>
            <a:ext cx="326270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Multidisciplinary communication should take place during in-person case conferences</a:t>
            </a:r>
          </a:p>
        </p:txBody>
      </p:sp>
      <p:sp>
        <p:nvSpPr>
          <p:cNvPr id="10" name="TextBox 9">
            <a:extLst>
              <a:ext uri="{FF2B5EF4-FFF2-40B4-BE49-F238E27FC236}">
                <a16:creationId xmlns:a16="http://schemas.microsoft.com/office/drawing/2014/main" id="{4C183B51-4EDE-33C8-72A6-70422E57C4E0}"/>
              </a:ext>
            </a:extLst>
          </p:cNvPr>
          <p:cNvSpPr txBox="1"/>
          <p:nvPr/>
        </p:nvSpPr>
        <p:spPr bwMode="auto">
          <a:xfrm>
            <a:off x="8672167" y="3368547"/>
            <a:ext cx="283403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Could also conduct daily morning “huddles” </a:t>
            </a:r>
          </a:p>
        </p:txBody>
      </p:sp>
      <p:sp>
        <p:nvSpPr>
          <p:cNvPr id="11" name="Rectangle: Rounded Corners 10">
            <a:extLst>
              <a:ext uri="{FF2B5EF4-FFF2-40B4-BE49-F238E27FC236}">
                <a16:creationId xmlns:a16="http://schemas.microsoft.com/office/drawing/2014/main" id="{57F3CD37-5C83-4D46-3D85-EC94DDAB563E}"/>
              </a:ext>
            </a:extLst>
          </p:cNvPr>
          <p:cNvSpPr/>
          <p:nvPr/>
        </p:nvSpPr>
        <p:spPr bwMode="auto">
          <a:xfrm>
            <a:off x="717550" y="4574242"/>
            <a:ext cx="3803650" cy="1576289"/>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91490036-1985-65FB-4B46-8181DE4D8C23}"/>
              </a:ext>
            </a:extLst>
          </p:cNvPr>
          <p:cNvSpPr txBox="1"/>
          <p:nvPr/>
        </p:nvSpPr>
        <p:spPr bwMode="auto">
          <a:xfrm>
            <a:off x="1097353" y="4854555"/>
            <a:ext cx="30440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Face-to-face contact is critical to building effective working relationships </a:t>
            </a:r>
          </a:p>
        </p:txBody>
      </p:sp>
      <p:sp>
        <p:nvSpPr>
          <p:cNvPr id="13" name="Rectangle: Rounded Corners 12">
            <a:extLst>
              <a:ext uri="{FF2B5EF4-FFF2-40B4-BE49-F238E27FC236}">
                <a16:creationId xmlns:a16="http://schemas.microsoft.com/office/drawing/2014/main" id="{8EC9DA3D-C907-8B1D-DCE8-5209FCAB8ECD}"/>
              </a:ext>
            </a:extLst>
          </p:cNvPr>
          <p:cNvSpPr/>
          <p:nvPr/>
        </p:nvSpPr>
        <p:spPr bwMode="auto">
          <a:xfrm>
            <a:off x="7670800" y="4587974"/>
            <a:ext cx="3803650" cy="1576289"/>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TextBox 13">
            <a:extLst>
              <a:ext uri="{FF2B5EF4-FFF2-40B4-BE49-F238E27FC236}">
                <a16:creationId xmlns:a16="http://schemas.microsoft.com/office/drawing/2014/main" id="{E95FC6DC-BB0D-F8D9-750D-5D30F4A76CB8}"/>
              </a:ext>
            </a:extLst>
          </p:cNvPr>
          <p:cNvSpPr txBox="1"/>
          <p:nvPr/>
        </p:nvSpPr>
        <p:spPr bwMode="auto">
          <a:xfrm>
            <a:off x="7941274" y="4868287"/>
            <a:ext cx="326270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Annual training necessary to reinforce a culture of communication </a:t>
            </a:r>
          </a:p>
        </p:txBody>
      </p:sp>
      <p:sp>
        <p:nvSpPr>
          <p:cNvPr id="19" name="Freeform: Shape 18">
            <a:extLst>
              <a:ext uri="{FF2B5EF4-FFF2-40B4-BE49-F238E27FC236}">
                <a16:creationId xmlns:a16="http://schemas.microsoft.com/office/drawing/2014/main" id="{A887924A-AB48-5676-0E84-26076F60FBBE}"/>
              </a:ext>
            </a:extLst>
          </p:cNvPr>
          <p:cNvSpPr/>
          <p:nvPr/>
        </p:nvSpPr>
        <p:spPr bwMode="auto">
          <a:xfrm>
            <a:off x="4508500" y="2336800"/>
            <a:ext cx="554844" cy="292100"/>
          </a:xfrm>
          <a:custGeom>
            <a:avLst/>
            <a:gdLst>
              <a:gd name="connsiteX0" fmla="*/ 0 w 546100"/>
              <a:gd name="connsiteY0" fmla="*/ 0 h 254000"/>
              <a:gd name="connsiteX1" fmla="*/ 381000 w 546100"/>
              <a:gd name="connsiteY1" fmla="*/ 0 h 254000"/>
              <a:gd name="connsiteX2" fmla="*/ 546100 w 546100"/>
              <a:gd name="connsiteY2" fmla="*/ 254000 h 254000"/>
            </a:gdLst>
            <a:ahLst/>
            <a:cxnLst>
              <a:cxn ang="0">
                <a:pos x="connsiteX0" y="connsiteY0"/>
              </a:cxn>
              <a:cxn ang="0">
                <a:pos x="connsiteX1" y="connsiteY1"/>
              </a:cxn>
              <a:cxn ang="0">
                <a:pos x="connsiteX2" y="connsiteY2"/>
              </a:cxn>
            </a:cxnLst>
            <a:rect l="l" t="t" r="r" b="b"/>
            <a:pathLst>
              <a:path w="546100" h="254000">
                <a:moveTo>
                  <a:pt x="0" y="0"/>
                </a:moveTo>
                <a:lnTo>
                  <a:pt x="381000" y="0"/>
                </a:lnTo>
                <a:lnTo>
                  <a:pt x="546100" y="254000"/>
                </a:lnTo>
              </a:path>
            </a:pathLst>
          </a:custGeom>
          <a:noFill/>
          <a:ln w="38100" cap="rnd">
            <a:solidFill>
              <a:schemeClr val="accent1"/>
            </a:solidFill>
            <a:prstDash val="sysDot"/>
            <a:miter lim="800000"/>
            <a:headEnd/>
            <a:tailEnd/>
          </a:ln>
        </p:spPr>
        <p:txBody>
          <a:bodyPr rtlCol="0" anchor="ctr"/>
          <a:lstStyle/>
          <a:p>
            <a:pPr algn="ctr"/>
            <a:endParaRPr lang="en-US" dirty="0"/>
          </a:p>
        </p:txBody>
      </p:sp>
      <p:sp>
        <p:nvSpPr>
          <p:cNvPr id="20" name="Freeform: Shape 19">
            <a:extLst>
              <a:ext uri="{FF2B5EF4-FFF2-40B4-BE49-F238E27FC236}">
                <a16:creationId xmlns:a16="http://schemas.microsoft.com/office/drawing/2014/main" id="{AD84C160-0E85-431D-96CA-B7078A1B83E1}"/>
              </a:ext>
            </a:extLst>
          </p:cNvPr>
          <p:cNvSpPr/>
          <p:nvPr/>
        </p:nvSpPr>
        <p:spPr bwMode="auto">
          <a:xfrm flipH="1">
            <a:off x="7071922" y="2336800"/>
            <a:ext cx="554844" cy="292100"/>
          </a:xfrm>
          <a:custGeom>
            <a:avLst/>
            <a:gdLst>
              <a:gd name="connsiteX0" fmla="*/ 0 w 546100"/>
              <a:gd name="connsiteY0" fmla="*/ 0 h 254000"/>
              <a:gd name="connsiteX1" fmla="*/ 381000 w 546100"/>
              <a:gd name="connsiteY1" fmla="*/ 0 h 254000"/>
              <a:gd name="connsiteX2" fmla="*/ 546100 w 546100"/>
              <a:gd name="connsiteY2" fmla="*/ 254000 h 254000"/>
            </a:gdLst>
            <a:ahLst/>
            <a:cxnLst>
              <a:cxn ang="0">
                <a:pos x="connsiteX0" y="connsiteY0"/>
              </a:cxn>
              <a:cxn ang="0">
                <a:pos x="connsiteX1" y="connsiteY1"/>
              </a:cxn>
              <a:cxn ang="0">
                <a:pos x="connsiteX2" y="connsiteY2"/>
              </a:cxn>
            </a:cxnLst>
            <a:rect l="l" t="t" r="r" b="b"/>
            <a:pathLst>
              <a:path w="546100" h="254000">
                <a:moveTo>
                  <a:pt x="0" y="0"/>
                </a:moveTo>
                <a:lnTo>
                  <a:pt x="381000" y="0"/>
                </a:lnTo>
                <a:lnTo>
                  <a:pt x="546100" y="254000"/>
                </a:lnTo>
              </a:path>
            </a:pathLst>
          </a:custGeom>
          <a:noFill/>
          <a:ln w="38100" cap="rnd">
            <a:solidFill>
              <a:schemeClr val="accent1"/>
            </a:solidFill>
            <a:prstDash val="sysDot"/>
            <a:miter lim="800000"/>
            <a:headEnd/>
            <a:tailEnd/>
          </a:ln>
        </p:spPr>
        <p:txBody>
          <a:bodyPr rtlCol="0" anchor="ctr"/>
          <a:lstStyle/>
          <a:p>
            <a:pPr algn="ctr"/>
            <a:endParaRPr lang="en-US" dirty="0"/>
          </a:p>
        </p:txBody>
      </p:sp>
      <p:grpSp>
        <p:nvGrpSpPr>
          <p:cNvPr id="23" name="Group 22">
            <a:extLst>
              <a:ext uri="{FF2B5EF4-FFF2-40B4-BE49-F238E27FC236}">
                <a16:creationId xmlns:a16="http://schemas.microsoft.com/office/drawing/2014/main" id="{2036398E-F8AC-6AA8-EF8B-F94A987C02E3}"/>
              </a:ext>
            </a:extLst>
          </p:cNvPr>
          <p:cNvGrpSpPr/>
          <p:nvPr/>
        </p:nvGrpSpPr>
        <p:grpSpPr>
          <a:xfrm flipH="1" flipV="1">
            <a:off x="4508500" y="5084018"/>
            <a:ext cx="3118266" cy="292100"/>
            <a:chOff x="4508500" y="4562455"/>
            <a:chExt cx="3118266" cy="292100"/>
          </a:xfrm>
        </p:grpSpPr>
        <p:sp>
          <p:nvSpPr>
            <p:cNvPr id="21" name="Freeform: Shape 20">
              <a:extLst>
                <a:ext uri="{FF2B5EF4-FFF2-40B4-BE49-F238E27FC236}">
                  <a16:creationId xmlns:a16="http://schemas.microsoft.com/office/drawing/2014/main" id="{39B64035-6FB2-852F-8427-8204B73475C0}"/>
                </a:ext>
              </a:extLst>
            </p:cNvPr>
            <p:cNvSpPr/>
            <p:nvPr/>
          </p:nvSpPr>
          <p:spPr bwMode="auto">
            <a:xfrm>
              <a:off x="4508500" y="4562455"/>
              <a:ext cx="554844" cy="292100"/>
            </a:xfrm>
            <a:custGeom>
              <a:avLst/>
              <a:gdLst>
                <a:gd name="connsiteX0" fmla="*/ 0 w 546100"/>
                <a:gd name="connsiteY0" fmla="*/ 0 h 254000"/>
                <a:gd name="connsiteX1" fmla="*/ 381000 w 546100"/>
                <a:gd name="connsiteY1" fmla="*/ 0 h 254000"/>
                <a:gd name="connsiteX2" fmla="*/ 546100 w 546100"/>
                <a:gd name="connsiteY2" fmla="*/ 254000 h 254000"/>
              </a:gdLst>
              <a:ahLst/>
              <a:cxnLst>
                <a:cxn ang="0">
                  <a:pos x="connsiteX0" y="connsiteY0"/>
                </a:cxn>
                <a:cxn ang="0">
                  <a:pos x="connsiteX1" y="connsiteY1"/>
                </a:cxn>
                <a:cxn ang="0">
                  <a:pos x="connsiteX2" y="connsiteY2"/>
                </a:cxn>
              </a:cxnLst>
              <a:rect l="l" t="t" r="r" b="b"/>
              <a:pathLst>
                <a:path w="546100" h="254000">
                  <a:moveTo>
                    <a:pt x="0" y="0"/>
                  </a:moveTo>
                  <a:lnTo>
                    <a:pt x="381000" y="0"/>
                  </a:lnTo>
                  <a:lnTo>
                    <a:pt x="546100" y="254000"/>
                  </a:lnTo>
                </a:path>
              </a:pathLst>
            </a:custGeom>
            <a:noFill/>
            <a:ln w="38100" cap="rnd">
              <a:solidFill>
                <a:schemeClr val="accent1"/>
              </a:solidFill>
              <a:prstDash val="sysDot"/>
              <a:miter lim="800000"/>
              <a:headEnd/>
              <a:tailEnd/>
            </a:ln>
          </p:spPr>
          <p:txBody>
            <a:bodyPr rtlCol="0" anchor="ctr"/>
            <a:lstStyle/>
            <a:p>
              <a:pPr algn="ctr"/>
              <a:endParaRPr lang="en-US" dirty="0"/>
            </a:p>
          </p:txBody>
        </p:sp>
        <p:sp>
          <p:nvSpPr>
            <p:cNvPr id="22" name="Freeform: Shape 21">
              <a:extLst>
                <a:ext uri="{FF2B5EF4-FFF2-40B4-BE49-F238E27FC236}">
                  <a16:creationId xmlns:a16="http://schemas.microsoft.com/office/drawing/2014/main" id="{C97131A8-D505-AEF8-D48A-98C2E2E631EE}"/>
                </a:ext>
              </a:extLst>
            </p:cNvPr>
            <p:cNvSpPr/>
            <p:nvPr/>
          </p:nvSpPr>
          <p:spPr bwMode="auto">
            <a:xfrm flipH="1">
              <a:off x="7071922" y="4562455"/>
              <a:ext cx="554844" cy="292100"/>
            </a:xfrm>
            <a:custGeom>
              <a:avLst/>
              <a:gdLst>
                <a:gd name="connsiteX0" fmla="*/ 0 w 546100"/>
                <a:gd name="connsiteY0" fmla="*/ 0 h 254000"/>
                <a:gd name="connsiteX1" fmla="*/ 381000 w 546100"/>
                <a:gd name="connsiteY1" fmla="*/ 0 h 254000"/>
                <a:gd name="connsiteX2" fmla="*/ 546100 w 546100"/>
                <a:gd name="connsiteY2" fmla="*/ 254000 h 254000"/>
              </a:gdLst>
              <a:ahLst/>
              <a:cxnLst>
                <a:cxn ang="0">
                  <a:pos x="connsiteX0" y="connsiteY0"/>
                </a:cxn>
                <a:cxn ang="0">
                  <a:pos x="connsiteX1" y="connsiteY1"/>
                </a:cxn>
                <a:cxn ang="0">
                  <a:pos x="connsiteX2" y="connsiteY2"/>
                </a:cxn>
              </a:cxnLst>
              <a:rect l="l" t="t" r="r" b="b"/>
              <a:pathLst>
                <a:path w="546100" h="254000">
                  <a:moveTo>
                    <a:pt x="0" y="0"/>
                  </a:moveTo>
                  <a:lnTo>
                    <a:pt x="381000" y="0"/>
                  </a:lnTo>
                  <a:lnTo>
                    <a:pt x="546100" y="254000"/>
                  </a:lnTo>
                </a:path>
              </a:pathLst>
            </a:custGeom>
            <a:noFill/>
            <a:ln w="38100" cap="rnd">
              <a:solidFill>
                <a:schemeClr val="accent1"/>
              </a:solidFill>
              <a:prstDash val="sysDot"/>
              <a:miter lim="800000"/>
              <a:headEnd/>
              <a:tailEnd/>
            </a:ln>
          </p:spPr>
          <p:txBody>
            <a:bodyPr rtlCol="0" anchor="ctr"/>
            <a:lstStyle/>
            <a:p>
              <a:pPr algn="ctr"/>
              <a:endParaRPr lang="en-US" dirty="0"/>
            </a:p>
          </p:txBody>
        </p:sp>
      </p:grpSp>
      <p:grpSp>
        <p:nvGrpSpPr>
          <p:cNvPr id="29" name="Group 28">
            <a:extLst>
              <a:ext uri="{FF2B5EF4-FFF2-40B4-BE49-F238E27FC236}">
                <a16:creationId xmlns:a16="http://schemas.microsoft.com/office/drawing/2014/main" id="{6BCFFF9D-ED8B-1CF6-1B27-106909D1ADFC}"/>
              </a:ext>
            </a:extLst>
          </p:cNvPr>
          <p:cNvGrpSpPr/>
          <p:nvPr/>
        </p:nvGrpSpPr>
        <p:grpSpPr>
          <a:xfrm>
            <a:off x="8400566" y="3196590"/>
            <a:ext cx="271601" cy="807213"/>
            <a:chOff x="8400566" y="3196590"/>
            <a:chExt cx="271601" cy="807213"/>
          </a:xfrm>
        </p:grpSpPr>
        <p:sp>
          <p:nvSpPr>
            <p:cNvPr id="25" name="Freeform: Shape 24">
              <a:extLst>
                <a:ext uri="{FF2B5EF4-FFF2-40B4-BE49-F238E27FC236}">
                  <a16:creationId xmlns:a16="http://schemas.microsoft.com/office/drawing/2014/main" id="{C72AE332-14D1-D567-6ACE-F32E391863FA}"/>
                </a:ext>
              </a:extLst>
            </p:cNvPr>
            <p:cNvSpPr/>
            <p:nvPr/>
          </p:nvSpPr>
          <p:spPr bwMode="auto">
            <a:xfrm>
              <a:off x="8400566" y="3196590"/>
              <a:ext cx="271599" cy="524510"/>
            </a:xfrm>
            <a:custGeom>
              <a:avLst/>
              <a:gdLst>
                <a:gd name="connsiteX0" fmla="*/ 0 w 228600"/>
                <a:gd name="connsiteY0" fmla="*/ 0 h 368300"/>
                <a:gd name="connsiteX1" fmla="*/ 0 w 228600"/>
                <a:gd name="connsiteY1" fmla="*/ 368300 h 368300"/>
                <a:gd name="connsiteX2" fmla="*/ 228600 w 228600"/>
                <a:gd name="connsiteY2" fmla="*/ 368300 h 368300"/>
              </a:gdLst>
              <a:ahLst/>
              <a:cxnLst>
                <a:cxn ang="0">
                  <a:pos x="connsiteX0" y="connsiteY0"/>
                </a:cxn>
                <a:cxn ang="0">
                  <a:pos x="connsiteX1" y="connsiteY1"/>
                </a:cxn>
                <a:cxn ang="0">
                  <a:pos x="connsiteX2" y="connsiteY2"/>
                </a:cxn>
              </a:cxnLst>
              <a:rect l="l" t="t" r="r" b="b"/>
              <a:pathLst>
                <a:path w="228600" h="368300">
                  <a:moveTo>
                    <a:pt x="0" y="0"/>
                  </a:moveTo>
                  <a:lnTo>
                    <a:pt x="0" y="368300"/>
                  </a:lnTo>
                  <a:lnTo>
                    <a:pt x="228600" y="368300"/>
                  </a:lnTo>
                </a:path>
              </a:pathLst>
            </a:custGeom>
            <a:noFill/>
            <a:ln w="28575" cap="rnd">
              <a:solidFill>
                <a:schemeClr val="accent1"/>
              </a:solidFill>
              <a:miter lim="800000"/>
              <a:headEnd/>
              <a:tailEnd type="none"/>
            </a:ln>
          </p:spPr>
          <p:txBody>
            <a:bodyPr rtlCol="0" anchor="ctr"/>
            <a:lstStyle/>
            <a:p>
              <a:pPr algn="ctr"/>
              <a:endParaRPr lang="en-US" dirty="0"/>
            </a:p>
          </p:txBody>
        </p:sp>
        <p:cxnSp>
          <p:nvCxnSpPr>
            <p:cNvPr id="27" name="Straight Connector 26">
              <a:extLst>
                <a:ext uri="{FF2B5EF4-FFF2-40B4-BE49-F238E27FC236}">
                  <a16:creationId xmlns:a16="http://schemas.microsoft.com/office/drawing/2014/main" id="{6AF1F194-2E20-F50A-9F01-C43E0723DA4E}"/>
                </a:ext>
              </a:extLst>
            </p:cNvPr>
            <p:cNvCxnSpPr>
              <a:cxnSpLocks/>
            </p:cNvCxnSpPr>
            <p:nvPr/>
          </p:nvCxnSpPr>
          <p:spPr bwMode="auto">
            <a:xfrm>
              <a:off x="8672167" y="3429000"/>
              <a:ext cx="0" cy="574803"/>
            </a:xfrm>
            <a:prstGeom prst="line">
              <a:avLst/>
            </a:prstGeom>
            <a:noFill/>
            <a:ln w="28575" cap="rnd"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20794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0B61D-8FFA-5DCE-B5A6-4AB762ED2C9A}"/>
              </a:ext>
            </a:extLst>
          </p:cNvPr>
          <p:cNvSpPr>
            <a:spLocks noGrp="1"/>
          </p:cNvSpPr>
          <p:nvPr>
            <p:ph type="title"/>
          </p:nvPr>
        </p:nvSpPr>
        <p:spPr/>
        <p:txBody>
          <a:bodyPr/>
          <a:lstStyle/>
          <a:p>
            <a:r>
              <a:rPr lang="en-US" dirty="0"/>
              <a:t>Facilitate Communication and </a:t>
            </a:r>
            <a:br>
              <a:rPr lang="en-US" dirty="0"/>
            </a:br>
            <a:r>
              <a:rPr lang="en-US" dirty="0"/>
              <a:t>Obtain Key Stakeholder Buy-in</a:t>
            </a:r>
          </a:p>
        </p:txBody>
      </p:sp>
      <p:sp>
        <p:nvSpPr>
          <p:cNvPr id="3" name="Content Placeholder 2">
            <a:extLst>
              <a:ext uri="{FF2B5EF4-FFF2-40B4-BE49-F238E27FC236}">
                <a16:creationId xmlns:a16="http://schemas.microsoft.com/office/drawing/2014/main" id="{EDC179E9-905D-A882-684A-CACCA313DC12}"/>
              </a:ext>
            </a:extLst>
          </p:cNvPr>
          <p:cNvSpPr>
            <a:spLocks noGrp="1"/>
          </p:cNvSpPr>
          <p:nvPr>
            <p:ph sz="half" idx="1"/>
          </p:nvPr>
        </p:nvSpPr>
        <p:spPr>
          <a:solidFill>
            <a:schemeClr val="accent3">
              <a:alpha val="20000"/>
            </a:schemeClr>
          </a:solidFill>
        </p:spPr>
        <p:txBody>
          <a:bodyPr/>
          <a:lstStyle/>
          <a:p>
            <a:pPr marL="0" indent="0" algn="ctr">
              <a:buNone/>
            </a:pPr>
            <a:r>
              <a:rPr lang="en-US" b="1" dirty="0">
                <a:solidFill>
                  <a:schemeClr val="accent3"/>
                </a:solidFill>
              </a:rPr>
              <a:t>Facilitate Communication</a:t>
            </a:r>
          </a:p>
          <a:p>
            <a:r>
              <a:rPr lang="en-US" dirty="0"/>
              <a:t>Leverage integrated EHRs </a:t>
            </a:r>
          </a:p>
          <a:p>
            <a:pPr lvl="1"/>
            <a:r>
              <a:rPr lang="en-US" dirty="0"/>
              <a:t>Ensure all HCPs (including contractors) have access</a:t>
            </a:r>
          </a:p>
          <a:p>
            <a:r>
              <a:rPr lang="en-US" dirty="0"/>
              <a:t>In-person and electronic communication among HCPs facilitates care coordination </a:t>
            </a:r>
          </a:p>
        </p:txBody>
      </p:sp>
      <p:sp>
        <p:nvSpPr>
          <p:cNvPr id="4" name="Content Placeholder 3">
            <a:extLst>
              <a:ext uri="{FF2B5EF4-FFF2-40B4-BE49-F238E27FC236}">
                <a16:creationId xmlns:a16="http://schemas.microsoft.com/office/drawing/2014/main" id="{8CF3E4B7-911D-C9A8-E0E8-DB72AD51D467}"/>
              </a:ext>
            </a:extLst>
          </p:cNvPr>
          <p:cNvSpPr>
            <a:spLocks noGrp="1"/>
          </p:cNvSpPr>
          <p:nvPr>
            <p:ph sz="half" idx="2"/>
          </p:nvPr>
        </p:nvSpPr>
        <p:spPr>
          <a:solidFill>
            <a:schemeClr val="accent1">
              <a:alpha val="20000"/>
            </a:schemeClr>
          </a:solidFill>
        </p:spPr>
        <p:txBody>
          <a:bodyPr/>
          <a:lstStyle/>
          <a:p>
            <a:pPr marL="0" indent="0" algn="ctr">
              <a:buNone/>
            </a:pPr>
            <a:r>
              <a:rPr lang="en-US" b="1" dirty="0">
                <a:solidFill>
                  <a:schemeClr val="accent1"/>
                </a:solidFill>
              </a:rPr>
              <a:t>Obtain Key Stakeholder Buy-in</a:t>
            </a:r>
          </a:p>
          <a:p>
            <a:r>
              <a:rPr lang="en-US" dirty="0"/>
              <a:t>Start with an early adopter or process champion</a:t>
            </a:r>
          </a:p>
          <a:p>
            <a:pPr lvl="1"/>
            <a:r>
              <a:rPr lang="en-US" dirty="0"/>
              <a:t>Communicate successes </a:t>
            </a:r>
          </a:p>
          <a:p>
            <a:pPr lvl="1"/>
            <a:r>
              <a:rPr lang="en-US" dirty="0"/>
              <a:t>Study problems with clinic flow and refine processes</a:t>
            </a:r>
          </a:p>
          <a:p>
            <a:endParaRPr lang="en-US" dirty="0"/>
          </a:p>
        </p:txBody>
      </p:sp>
      <p:sp>
        <p:nvSpPr>
          <p:cNvPr id="5" name="TextBox 4">
            <a:extLst>
              <a:ext uri="{FF2B5EF4-FFF2-40B4-BE49-F238E27FC236}">
                <a16:creationId xmlns:a16="http://schemas.microsoft.com/office/drawing/2014/main" id="{7B5AD3C3-E975-F338-BFD2-163DFCAA3638}"/>
              </a:ext>
            </a:extLst>
          </p:cNvPr>
          <p:cNvSpPr txBox="1"/>
          <p:nvPr/>
        </p:nvSpPr>
        <p:spPr>
          <a:xfrm>
            <a:off x="418938" y="6371821"/>
            <a:ext cx="862629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mn-cs"/>
              </a:rPr>
              <a:t>store.samhsa.gov/sites/default/files/sma16-4999.pdf.</a:t>
            </a:r>
          </a:p>
        </p:txBody>
      </p:sp>
    </p:spTree>
    <p:extLst>
      <p:ext uri="{BB962C8B-B14F-4D97-AF65-F5344CB8AC3E}">
        <p14:creationId xmlns:p14="http://schemas.microsoft.com/office/powerpoint/2010/main" val="3028903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3616A-A8E9-C627-1AF3-5D0CC91869D2}"/>
              </a:ext>
            </a:extLst>
          </p:cNvPr>
          <p:cNvSpPr>
            <a:spLocks noGrp="1"/>
          </p:cNvSpPr>
          <p:nvPr>
            <p:ph type="title"/>
          </p:nvPr>
        </p:nvSpPr>
        <p:spPr/>
        <p:txBody>
          <a:bodyPr/>
          <a:lstStyle/>
          <a:p>
            <a:r>
              <a:rPr lang="en-US" dirty="0"/>
              <a:t>Take-home Points</a:t>
            </a:r>
          </a:p>
        </p:txBody>
      </p:sp>
      <p:sp>
        <p:nvSpPr>
          <p:cNvPr id="3" name="Content Placeholder 2">
            <a:extLst>
              <a:ext uri="{FF2B5EF4-FFF2-40B4-BE49-F238E27FC236}">
                <a16:creationId xmlns:a16="http://schemas.microsoft.com/office/drawing/2014/main" id="{BBA6A6D7-D061-0193-FC47-EA9BCD404B70}"/>
              </a:ext>
            </a:extLst>
          </p:cNvPr>
          <p:cNvSpPr>
            <a:spLocks noGrp="1"/>
          </p:cNvSpPr>
          <p:nvPr>
            <p:ph idx="1"/>
          </p:nvPr>
        </p:nvSpPr>
        <p:spPr/>
        <p:txBody>
          <a:bodyPr/>
          <a:lstStyle/>
          <a:p>
            <a:r>
              <a:rPr lang="en-US" dirty="0"/>
              <a:t>HIV and mental health conditions frequently coexist</a:t>
            </a:r>
          </a:p>
          <a:p>
            <a:pPr lvl="1"/>
            <a:r>
              <a:rPr lang="en-US" dirty="0"/>
              <a:t>All people living with HIV should be screened for mental health conditions</a:t>
            </a:r>
          </a:p>
          <a:p>
            <a:r>
              <a:rPr lang="en-US" dirty="0"/>
              <a:t>Integration of HIV and mental health care is key to ensure appropriate follow-up and treatment of each</a:t>
            </a:r>
          </a:p>
          <a:p>
            <a:r>
              <a:rPr lang="en-US" dirty="0"/>
              <a:t>Nonmedical staff can be utilized for support of mental health condition screenings, referrals, and appointment assistance</a:t>
            </a:r>
          </a:p>
          <a:p>
            <a:r>
              <a:rPr lang="en-US" dirty="0"/>
              <a:t>If a referral to a mental health service or HCP is necessary, it is critical that the referral is followed through</a:t>
            </a:r>
          </a:p>
          <a:p>
            <a:pPr lvl="1"/>
            <a:endParaRPr lang="en-US" dirty="0"/>
          </a:p>
        </p:txBody>
      </p:sp>
    </p:spTree>
    <p:extLst>
      <p:ext uri="{BB962C8B-B14F-4D97-AF65-F5344CB8AC3E}">
        <p14:creationId xmlns:p14="http://schemas.microsoft.com/office/powerpoint/2010/main" val="809765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r>
              <a:rPr lang="en-US" altLang="en-US" sz="4000" dirty="0"/>
              <a:t>Go Online for More CCO </a:t>
            </a:r>
            <a:br>
              <a:rPr lang="en-US" altLang="en-US" sz="4000" dirty="0"/>
            </a:br>
            <a:r>
              <a:rPr lang="en-US" altLang="en-US" sz="4000" dirty="0"/>
              <a:t>Coverage of HIV and Mental </a:t>
            </a:r>
            <a:r>
              <a:rPr lang="en-US" altLang="en-US" sz="4000"/>
              <a:t>Health Care!</a:t>
            </a:r>
            <a:endParaRPr lang="en-US" altLang="en-US" sz="4000" dirty="0"/>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CME-certified on-demand videos </a:t>
            </a:r>
            <a:r>
              <a:rPr lang="en-US" sz="2200" b="0" dirty="0"/>
              <a:t>with expert discussion </a:t>
            </a:r>
          </a:p>
          <a:p>
            <a:pPr>
              <a:buClr>
                <a:schemeClr val="tx2">
                  <a:lumMod val="20000"/>
                  <a:lumOff val="80000"/>
                </a:schemeClr>
              </a:buClr>
              <a:defRPr/>
            </a:pPr>
            <a:r>
              <a:rPr lang="en-US" sz="2200" dirty="0" err="1">
                <a:solidFill>
                  <a:srgbClr val="E1471D"/>
                </a:solidFill>
              </a:rPr>
              <a:t>ClinicalThought</a:t>
            </a:r>
            <a:r>
              <a:rPr lang="en-US" sz="2200" dirty="0">
                <a:solidFill>
                  <a:srgbClr val="E1471D"/>
                </a:solidFill>
              </a:rPr>
              <a:t> commentaries </a:t>
            </a:r>
            <a:r>
              <a:rPr lang="en-US" sz="2200" b="0" dirty="0"/>
              <a:t>with insights from people living with HIV</a:t>
            </a:r>
            <a:endParaRPr lang="en-US" sz="2200" b="0" i="1" dirty="0"/>
          </a:p>
          <a:p>
            <a:pPr>
              <a:buClr>
                <a:schemeClr val="tx2">
                  <a:lumMod val="20000"/>
                  <a:lumOff val="80000"/>
                </a:schemeClr>
              </a:buClr>
              <a:defRPr/>
            </a:pPr>
            <a:r>
              <a:rPr lang="en-US" sz="2200" dirty="0">
                <a:solidFill>
                  <a:srgbClr val="E1471D"/>
                </a:solidFill>
              </a:rPr>
              <a:t>On-demand podcasts </a:t>
            </a:r>
            <a:r>
              <a:rPr lang="en-US" sz="2200" b="0" dirty="0"/>
              <a:t>with expert conversation</a:t>
            </a:r>
          </a:p>
          <a:p>
            <a:pPr>
              <a:buClr>
                <a:schemeClr val="tx2">
                  <a:lumMod val="20000"/>
                  <a:lumOff val="80000"/>
                </a:schemeClr>
              </a:buClr>
              <a:defRPr/>
            </a:pPr>
            <a:r>
              <a:rPr lang="en-US" sz="2200" dirty="0">
                <a:solidFill>
                  <a:srgbClr val="E1471D"/>
                </a:solidFill>
              </a:rPr>
              <a:t>Infographics </a:t>
            </a:r>
            <a:r>
              <a:rPr lang="en-US" sz="2200" b="0" dirty="0"/>
              <a:t>for use in your clinical practice</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DC90C5698ABC40998AEA831AD4DE1F" ma:contentTypeVersion="12" ma:contentTypeDescription="Create a new document." ma:contentTypeScope="" ma:versionID="0bba4f8ef5138f183216fe035f26a039">
  <xsd:schema xmlns:xsd="http://www.w3.org/2001/XMLSchema" xmlns:xs="http://www.w3.org/2001/XMLSchema" xmlns:p="http://schemas.microsoft.com/office/2006/metadata/properties" xmlns:ns2="d49a08ed-eacb-427b-8d6b-168dbc7a72bd" xmlns:ns3="22fd6914-46d4-4c7e-bbad-46e82841b69d" targetNamespace="http://schemas.microsoft.com/office/2006/metadata/properties" ma:root="true" ma:fieldsID="6d70b7f1b4c0ee97eb07d46bbd6388d2" ns2:_="" ns3:_="">
    <xsd:import namespace="d49a08ed-eacb-427b-8d6b-168dbc7a72bd"/>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9a08ed-eacb-427b-8d6b-168dbc7a72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d49a08ed-eacb-427b-8d6b-168dbc7a72b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D6029C9-145E-42A5-A0E2-F7385ABF43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9a08ed-eacb-427b-8d6b-168dbc7a72bd"/>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purl.org/dc/terms/"/>
    <ds:schemaRef ds:uri="http://purl.org/dc/elements/1.1/"/>
    <ds:schemaRef ds:uri="http://schemas.openxmlformats.org/package/2006/metadata/core-properties"/>
    <ds:schemaRef ds:uri="http://schemas.microsoft.com/office/infopath/2007/PartnerControls"/>
    <ds:schemaRef ds:uri="http://purl.org/dc/dcmitype/"/>
    <ds:schemaRef ds:uri="d49a08ed-eacb-427b-8d6b-168dbc7a72bd"/>
    <ds:schemaRef ds:uri="http://www.w3.org/XML/1998/namespace"/>
    <ds:schemaRef ds:uri="http://schemas.microsoft.com/office/2006/documentManagement/types"/>
    <ds:schemaRef ds:uri="22fd6914-46d4-4c7e-bbad-46e82841b69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3490</TotalTime>
  <Words>2804</Words>
  <Application>Microsoft Office PowerPoint</Application>
  <PresentationFormat>Widescreen</PresentationFormat>
  <Paragraphs>388</Paragraphs>
  <Slides>25</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Times</vt:lpstr>
      <vt:lpstr>Wingdings</vt:lpstr>
      <vt:lpstr>1_2022_CCO_Template</vt:lpstr>
      <vt:lpstr>Re:Mind—Making Mental Health Care an  Integral Part of HIV Care</vt:lpstr>
      <vt:lpstr>About These Slides</vt:lpstr>
      <vt:lpstr>Faculty Information and Disclosures</vt:lpstr>
      <vt:lpstr>Learning Objectives</vt:lpstr>
      <vt:lpstr>HIV Infection and Mental Health Conditions </vt:lpstr>
      <vt:lpstr>Impact of Mental Health Conditions on  HIV Risk and Outcomes </vt:lpstr>
      <vt:lpstr>Interplay Between Mental Health Conditions and HIV</vt:lpstr>
      <vt:lpstr>A Web of Comorbidities</vt:lpstr>
      <vt:lpstr>Mental Health Conditions and Stigma</vt:lpstr>
      <vt:lpstr>Mental Health Conditions Increase the Need for PrEP</vt:lpstr>
      <vt:lpstr>Addressing the Gap in PrEP Provider Training</vt:lpstr>
      <vt:lpstr>Domains of Psychiatric Evaluation</vt:lpstr>
      <vt:lpstr>Validated Depression Rating Scales</vt:lpstr>
      <vt:lpstr>Substance Use Screening Tool</vt:lpstr>
      <vt:lpstr>Effectiveness of SBIRT for Mental Health and  Behavioral Health Conditions</vt:lpstr>
      <vt:lpstr>Strategies for Screening Process Implementation</vt:lpstr>
      <vt:lpstr>UNAIDS and WHO: Key Principles of Integration of Mental Health Services and HIV Care</vt:lpstr>
      <vt:lpstr>Levels of Care Integration</vt:lpstr>
      <vt:lpstr>Combining Outpatient HIV and Mental Health Services: Improvements Needed</vt:lpstr>
      <vt:lpstr>Show Value in Screening and Share Positive Outcomes </vt:lpstr>
      <vt:lpstr>Utilize Nonmedical Staff to Perform Simple Mental Health Screenings</vt:lpstr>
      <vt:lpstr>Foster Collaboration</vt:lpstr>
      <vt:lpstr>Facilitate Communication and  Obtain Key Stakeholder Buy-in</vt:lpstr>
      <vt:lpstr>Take-home Points</vt:lpstr>
      <vt:lpstr>Go Online for More CCO  Coverage of HIV and Mental Health Care!</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Re:Mind—Making Mental Health Care an Integral Part of HIV Care</dc:title>
  <dc:subject/>
  <dc:creator>Preferred User</dc:creator>
  <cp:keywords/>
  <dc:description/>
  <cp:lastModifiedBy>Valerie Wenzel</cp:lastModifiedBy>
  <cp:revision>21</cp:revision>
  <cp:lastPrinted>2016-09-26T20:21:49Z</cp:lastPrinted>
  <dcterms:created xsi:type="dcterms:W3CDTF">2005-05-27T15:08:01Z</dcterms:created>
  <dcterms:modified xsi:type="dcterms:W3CDTF">2024-07-11T14:58:35Z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0x0101002EDC90C5698ABC40998AEA831AD4DE1F</vt:lpwstr>
  </property>
  <property fmtid="{D5CDD505-2E9C-101B-9397-08002B2CF9AE}" pid="9" name="MediaServiceImageTags">
    <vt:lpwstr/>
  </property>
</Properties>
</file>