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3.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3" r:id="rId7"/>
    <p:sldMasterId id="2147484673" r:id="rId8"/>
    <p:sldMasterId id="2147484682" r:id="rId9"/>
    <p:sldMasterId id="2147484691" r:id="rId10"/>
  </p:sldMasterIdLst>
  <p:notesMasterIdLst>
    <p:notesMasterId r:id="rId25"/>
  </p:notesMasterIdLst>
  <p:handoutMasterIdLst>
    <p:handoutMasterId r:id="rId26"/>
  </p:handoutMasterIdLst>
  <p:sldIdLst>
    <p:sldId id="321" r:id="rId11"/>
    <p:sldId id="556" r:id="rId12"/>
    <p:sldId id="559" r:id="rId13"/>
    <p:sldId id="573" r:id="rId14"/>
    <p:sldId id="560" r:id="rId15"/>
    <p:sldId id="561" r:id="rId16"/>
    <p:sldId id="575" r:id="rId17"/>
    <p:sldId id="576" r:id="rId18"/>
    <p:sldId id="580" r:id="rId19"/>
    <p:sldId id="577" r:id="rId20"/>
    <p:sldId id="562" r:id="rId21"/>
    <p:sldId id="579" r:id="rId22"/>
    <p:sldId id="564" r:id="rId23"/>
    <p:sldId id="318" r:id="rId24"/>
  </p:sldIdLst>
  <p:sldSz cx="12192000" cy="6858000"/>
  <p:notesSz cx="7315200" cy="9601200"/>
  <p:custDataLst>
    <p:tags r:id="rId27"/>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58"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43" userDrawn="1">
          <p15:clr>
            <a:srgbClr val="A4A3A4"/>
          </p15:clr>
        </p15:guide>
        <p15:guide id="11" pos="453" userDrawn="1">
          <p15:clr>
            <a:srgbClr val="A4A3A4"/>
          </p15:clr>
        </p15:guide>
        <p15:guide id="12" pos="5112" userDrawn="1">
          <p15:clr>
            <a:srgbClr val="A4A3A4"/>
          </p15:clr>
        </p15:guide>
        <p15:guide id="13" pos="7233"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4" clrIdx="6"/>
  <p:cmAuthor id="2" name="Melanie Couton" initials="MAC" lastIdx="6" clrIdx="3"/>
  <p:cmAuthor id="3" name="ralfieri" initials="ra" lastIdx="2" clrIdx="8"/>
  <p:cmAuthor id="4" name="Megan Capel" initials="MC" lastIdx="20" clrIdx="0"/>
  <p:cmAuthor id="5" name="Andrew Bowser" initials="AB" lastIdx="10" clrIdx="2"/>
  <p:cmAuthor id="6" name="mcalloway" initials="mc" lastIdx="1" clrIdx="4"/>
  <p:cmAuthor id="7" name="agoldman" initials="a" lastIdx="4" clrIdx="9"/>
  <p:cmAuthor id="8" name="Devin Overbey" initials="DO" lastIdx="6" clrIdx="7"/>
  <p:cmAuthor id="9" name="Erik Brady" initials="EB" lastIdx="2" clrIdx="5"/>
  <p:cmAuthor id="10" name=" " initials="MAC" lastIdx="39" clrIdx="1"/>
  <p:cmAuthor id="11" name="Kiran D. Mir-Hudgeons" initials="KDM" lastIdx="13" clrIdx="10">
    <p:extLst>
      <p:ext uri="{19B8F6BF-5375-455C-9EA6-DF929625EA0E}">
        <p15:presenceInfo xmlns:p15="http://schemas.microsoft.com/office/powerpoint/2012/main" userId="S::kmirhudgeons@clinicaloptions.com::988cb7e1-0640-4c3c-b602-3f8e18ce9544" providerId="AD"/>
      </p:ext>
    </p:extLst>
  </p:cmAuthor>
  <p:cmAuthor id="12" name="Timothy Quill" initials="TQ" lastIdx="7" clrIdx="11">
    <p:extLst>
      <p:ext uri="{19B8F6BF-5375-455C-9EA6-DF929625EA0E}">
        <p15:presenceInfo xmlns:p15="http://schemas.microsoft.com/office/powerpoint/2012/main" userId="S::tquill@clinicaloptions.com::b1dc6efb-2995-45e7-a306-57a2c67aa886"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Jill Sakai" initials="JS" lastIdx="3" clrIdx="13">
    <p:extLst>
      <p:ext uri="{19B8F6BF-5375-455C-9EA6-DF929625EA0E}">
        <p15:presenceInfo xmlns:p15="http://schemas.microsoft.com/office/powerpoint/2012/main" userId="Jill Sakai" providerId="None"/>
      </p:ext>
    </p:extLst>
  </p:cmAuthor>
  <p:cmAuthor id="15" name="spantry@clinicaloptions.com" initials="s" lastIdx="8" clrIdx="14">
    <p:extLst>
      <p:ext uri="{19B8F6BF-5375-455C-9EA6-DF929625EA0E}">
        <p15:presenceInfo xmlns:p15="http://schemas.microsoft.com/office/powerpoint/2012/main" userId="spantry@clinicaloptions.com" providerId="None"/>
      </p:ext>
    </p:extLst>
  </p:cmAuthor>
  <p:cmAuthor id="16" name="CLINICALOPTIONS\krosenthal" initials="C" lastIdx="2" clrIdx="15">
    <p:extLst>
      <p:ext uri="{19B8F6BF-5375-455C-9EA6-DF929625EA0E}">
        <p15:presenceInfo xmlns:p15="http://schemas.microsoft.com/office/powerpoint/2012/main" userId="CLINICALOPTIONS\krosenthal"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15873"/>
    <a:srgbClr val="00823B"/>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B446D5E-FFDF-4E0A-B498-2C1A9E3817FF}" v="732" dt="2021-12-14T16:57:05.989"/>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294" autoAdjust="0"/>
  </p:normalViewPr>
  <p:slideViewPr>
    <p:cSldViewPr snapToGrid="0" showGuides="1">
      <p:cViewPr varScale="1">
        <p:scale>
          <a:sx n="102" d="100"/>
          <a:sy n="102" d="100"/>
        </p:scale>
        <p:origin x="156" y="114"/>
      </p:cViewPr>
      <p:guideLst>
        <p:guide orient="horz" pos="4128"/>
        <p:guide orient="horz" pos="1008"/>
        <p:guide orient="horz" pos="4032"/>
        <p:guide orient="horz" pos="151"/>
        <p:guide orient="horz" pos="258"/>
        <p:guide orient="horz" pos="3912"/>
        <p:guide orient="horz"/>
        <p:guide pos="329"/>
        <p:guide pos="7407"/>
        <p:guide pos="3843"/>
        <p:guide pos="453"/>
        <p:guide pos="5112"/>
        <p:guide pos="7233"/>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1400"/>
    </p:cViewPr>
  </p:sorterViewPr>
  <p:notesViewPr>
    <p:cSldViewPr snapToGrid="0" showGuides="1">
      <p:cViewPr varScale="1">
        <p:scale>
          <a:sx n="88" d="100"/>
          <a:sy n="88" d="100"/>
        </p:scale>
        <p:origin x="-3750" y="-12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3.xml"/><Relationship Id="rId18" Type="http://schemas.openxmlformats.org/officeDocument/2006/relationships/slide" Target="slides/slide8.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1.xml"/><Relationship Id="rId7" Type="http://schemas.openxmlformats.org/officeDocument/2006/relationships/slideMaster" Target="slideMasters/slideMaster2.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notesMaster" Target="notesMasters/notesMaster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6.xml"/><Relationship Id="rId20" Type="http://schemas.openxmlformats.org/officeDocument/2006/relationships/slide" Target="slides/slide10.xml"/><Relationship Id="rId29"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1.xml"/><Relationship Id="rId24" Type="http://schemas.openxmlformats.org/officeDocument/2006/relationships/slide" Target="slides/slide14.xml"/><Relationship Id="rId32"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commentAuthors" Target="commentAuthors.xml"/><Relationship Id="rId10" Type="http://schemas.openxmlformats.org/officeDocument/2006/relationships/slideMaster" Target="slideMasters/slideMaster5.xml"/><Relationship Id="rId19" Type="http://schemas.openxmlformats.org/officeDocument/2006/relationships/slide" Target="slides/slide9.xml"/><Relationship Id="rId31"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Master" Target="slideMasters/slideMaster4.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tags" Target="tags/tag1.xml"/><Relationship Id="rId30" Type="http://schemas.openxmlformats.org/officeDocument/2006/relationships/viewProps" Target="viewProps.xml"/><Relationship Id="rId8"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 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ITT, intention-to-treat; MM, multiple myeloma; OS, overall survival; PFS, progression-free survival; R/R, relapsed/refractory;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00339015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panose="020B0604020202020204" pitchFamily="34" charset="0"/>
                <a:cs typeface="Arial" panose="020B0604020202020204" pitchFamily="34" charset="0"/>
              </a:rPr>
              <a:t>IRC, independent review committee; MM, multiple myeloma; ORR, overall response rate; OS, overall survival; PD, progressive disease; PFS, progression-free survival; PI, proteasome inhibitor; PRO, patient-reported outcome; QoL, quality of life; R/R, relapsed/refractory; VGPR, very good partial response</a:t>
            </a:r>
            <a:endParaRPr lang="en-US" sz="1200"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20121053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panose="020B0604020202020204" pitchFamily="34" charset="0"/>
                <a:cs typeface="Arial" panose="020B0604020202020204" pitchFamily="34" charset="0"/>
              </a:rPr>
              <a:t>ECOG, Eastern Cooperative Oncology Group; </a:t>
            </a:r>
            <a:r>
              <a:rPr lang="en-US" sz="1200" i="1" dirty="0">
                <a:solidFill>
                  <a:schemeClr val="bg1"/>
                </a:solidFill>
                <a:latin typeface="Arial" panose="020B0604020202020204" pitchFamily="34" charset="0"/>
                <a:cs typeface="Arial" panose="020B0604020202020204" pitchFamily="34" charset="0"/>
              </a:rPr>
              <a:t>FLC, serum free light chain; </a:t>
            </a:r>
            <a:r>
              <a:rPr lang="en-US" sz="1200" i="1" dirty="0">
                <a:latin typeface="Arial" panose="020B0604020202020204" pitchFamily="34" charset="0"/>
                <a:cs typeface="Arial" panose="020B0604020202020204" pitchFamily="34" charset="0"/>
              </a:rPr>
              <a:t>IMiD, immunomodulatory drug; ISS, International Staging System; Pbo, placebo; PI, proteasome inhibitor; PS, performance status; qPCR, quantitative polymerase chain reaction; Vd, bortezomib/dexamethasone; Ven, venetoclax.</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0618477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OS, overall survival; NR, not reached; Pbo, placebo; PFS, progression-free survival; </a:t>
            </a:r>
            <a:r>
              <a:rPr lang="en-US" sz="1200" i="1" dirty="0">
                <a:latin typeface="Arial" panose="020B0604020202020204" pitchFamily="34" charset="0"/>
                <a:cs typeface="Arial" panose="020B0604020202020204" pitchFamily="34" charset="0"/>
              </a:rPr>
              <a:t>Vd, bortezomib/dexamethasone; Ven, venetoclax.</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415436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OS, overall survival; NR, not reached; Pbo, placebo; PFS, progression-free survival; </a:t>
            </a:r>
            <a:r>
              <a:rPr lang="en-US" sz="1200" i="1" dirty="0">
                <a:latin typeface="Arial" panose="020B0604020202020204" pitchFamily="34" charset="0"/>
                <a:cs typeface="Arial" panose="020B0604020202020204" pitchFamily="34" charset="0"/>
              </a:rPr>
              <a:t>Vd, bortezomib/dexamethasone; Ven, venetoclax.</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1776756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OS, overall survival; NR, not reached; PFS, progression-free survival; </a:t>
            </a:r>
            <a:r>
              <a:rPr lang="en-US" sz="1200" i="1" dirty="0">
                <a:latin typeface="Arial" panose="020B0604020202020204" pitchFamily="34" charset="0"/>
                <a:cs typeface="Arial" panose="020B0604020202020204" pitchFamily="34" charset="0"/>
              </a:rPr>
              <a:t>Vd, bortezomib/dexamethasone; Ven, venetoclax.</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15977394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OS, overall survival; NR, not reached; Pbo, placebo; PFS, progression-free survival; </a:t>
            </a:r>
            <a:r>
              <a:rPr lang="en-US" sz="1200" i="1" dirty="0">
                <a:latin typeface="Arial" panose="020B0604020202020204" pitchFamily="34" charset="0"/>
                <a:cs typeface="Arial" panose="020B0604020202020204" pitchFamily="34" charset="0"/>
              </a:rPr>
              <a:t>Vd, bortezomib/dexamethasone; Ven, venetoclax.</a:t>
            </a:r>
            <a:endParaRPr lang="en-US" i="1" dirty="0"/>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6546434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panose="020B0604020202020204" pitchFamily="34" charset="0"/>
                <a:cs typeface="Arial" panose="020B0604020202020204" pitchFamily="34" charset="0"/>
              </a:rPr>
              <a:t>NS, not significant; OS, overall survival; PFS, progression-free survival; qPCR, quantitative polymerase chain reaction.</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49177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panose="020B0604020202020204" pitchFamily="34" charset="0"/>
                <a:cs typeface="Arial" panose="020B0604020202020204" pitchFamily="34" charset="0"/>
              </a:rPr>
              <a:t>CR, complete response; MRD, measurable residual disease; ORR, overall response rate; Pbo, placebo; Vd, bortezomib/dexamethasone; Ven, venetoclax; VGPR, very good partial response.</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11</a:t>
            </a:fld>
            <a:endParaRPr lang="en-US" altLang="en-US" dirty="0"/>
          </a:p>
        </p:txBody>
      </p:sp>
    </p:spTree>
    <p:extLst>
      <p:ext uri="{BB962C8B-B14F-4D97-AF65-F5344CB8AC3E}">
        <p14:creationId xmlns:p14="http://schemas.microsoft.com/office/powerpoint/2010/main" val="41381187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i="1" dirty="0">
                <a:latin typeface="Arial" panose="020B0604020202020204" pitchFamily="34" charset="0"/>
                <a:cs typeface="Arial" panose="020B0604020202020204" pitchFamily="34" charset="0"/>
              </a:rPr>
              <a:t>AE, adverse event; Pbo, placebo; Vd, bortezomib/dexamethasone; Ven, venetoclax.</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dirty="0"/>
          </a:p>
        </p:txBody>
      </p:sp>
    </p:spTree>
    <p:extLst>
      <p:ext uri="{BB962C8B-B14F-4D97-AF65-F5344CB8AC3E}">
        <p14:creationId xmlns:p14="http://schemas.microsoft.com/office/powerpoint/2010/main" val="315005584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NR, not significant; OS, overall survival; PFS, progression-free survival; </a:t>
            </a:r>
            <a:r>
              <a:rPr lang="en-US" sz="1200" i="1" dirty="0">
                <a:latin typeface="Arial" panose="020B0604020202020204" pitchFamily="34" charset="0"/>
                <a:cs typeface="Arial" panose="020B0604020202020204" pitchFamily="34" charset="0"/>
              </a:rPr>
              <a:t>Vd, bortezomib/dexamethasone; </a:t>
            </a:r>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dirty="0"/>
          </a:p>
        </p:txBody>
      </p:sp>
    </p:spTree>
    <p:extLst>
      <p:ext uri="{BB962C8B-B14F-4D97-AF65-F5344CB8AC3E}">
        <p14:creationId xmlns:p14="http://schemas.microsoft.com/office/powerpoint/2010/main" val="73180480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14</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eg"/><Relationship Id="rId1" Type="http://schemas.openxmlformats.org/officeDocument/2006/relationships/slideMaster" Target="../slideMasters/slideMaster2.xml"/><Relationship Id="rId4" Type="http://schemas.openxmlformats.org/officeDocument/2006/relationships/image" Target="../media/image5.jp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909282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796723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50055454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305802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pic>
        <p:nvPicPr>
          <p:cNvPr id="20" name="Picture 12">
            <a:extLst>
              <a:ext uri="{FF2B5EF4-FFF2-40B4-BE49-F238E27FC236}">
                <a16:creationId xmlns:a16="http://schemas.microsoft.com/office/drawing/2014/main" id="{39FA180E-C2BE-46AF-AC4E-CD561BB6D6F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6111575" y="3665838"/>
            <a:ext cx="607695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descr="A picture containing holding, woman, hand, table&#10;&#10;Description automatically generated">
            <a:extLst>
              <a:ext uri="{FF2B5EF4-FFF2-40B4-BE49-F238E27FC236}">
                <a16:creationId xmlns:a16="http://schemas.microsoft.com/office/drawing/2014/main" id="{4AF6D221-930B-4605-80B6-CE32FB225AC2}"/>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111575" y="3657600"/>
            <a:ext cx="6086475" cy="3200400"/>
          </a:xfrm>
          <a:prstGeom prst="rect">
            <a:avLst/>
          </a:prstGeom>
        </p:spPr>
      </p:pic>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endParaRPr lang="en-US" dirty="0"/>
          </a:p>
        </p:txBody>
      </p:sp>
      <p:sp>
        <p:nvSpPr>
          <p:cNvPr id="8" name="Rectangle 7">
            <a:extLst>
              <a:ext uri="{FF2B5EF4-FFF2-40B4-BE49-F238E27FC236}">
                <a16:creationId xmlns:a16="http://schemas.microsoft.com/office/drawing/2014/main" id="{02294B36-D511-4E23-A768-EAFA149B5CC7}"/>
              </a:ext>
            </a:extLst>
          </p:cNvPr>
          <p:cNvSpPr/>
          <p:nvPr/>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3900">
                <a:solidFill>
                  <a:srgbClr val="455560"/>
                </a:solidFill>
              </a:defRPr>
            </a:lvl1pPr>
          </a:lstStyle>
          <a:p>
            <a:r>
              <a:rPr lang="en-US"/>
              <a:t>Click to edit Master title style</a:t>
            </a:r>
            <a:endParaRPr lang="en-US" dirty="0"/>
          </a:p>
        </p:txBody>
      </p:sp>
      <p:sp>
        <p:nvSpPr>
          <p:cNvPr id="14" name="Rectangle 13">
            <a:extLst>
              <a:ext uri="{FF2B5EF4-FFF2-40B4-BE49-F238E27FC236}">
                <a16:creationId xmlns:a16="http://schemas.microsoft.com/office/drawing/2014/main" id="{C6C33664-ACD6-44A3-95A5-32325CBC9685}"/>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cxnSp>
        <p:nvCxnSpPr>
          <p:cNvPr id="15" name="Straight Connector 14">
            <a:extLst>
              <a:ext uri="{FF2B5EF4-FFF2-40B4-BE49-F238E27FC236}">
                <a16:creationId xmlns:a16="http://schemas.microsoft.com/office/drawing/2014/main" id="{5EECCBFD-9ED3-4167-961B-65218739F1A5}"/>
              </a:ext>
            </a:extLst>
          </p:cNvPr>
          <p:cNvCxnSpPr/>
          <p:nvPr userDrawn="1"/>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cxnSp>
        <p:nvCxnSpPr>
          <p:cNvPr id="19" name="Straight Connector 18">
            <a:extLst>
              <a:ext uri="{FF2B5EF4-FFF2-40B4-BE49-F238E27FC236}">
                <a16:creationId xmlns:a16="http://schemas.microsoft.com/office/drawing/2014/main" id="{F95A2832-7EB2-44CE-B43D-FCA9D107E325}"/>
              </a:ext>
            </a:extLst>
          </p:cNvPr>
          <p:cNvCxnSpPr/>
          <p:nvPr userDrawn="1"/>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7" name="Picture 16">
            <a:extLst>
              <a:ext uri="{FF2B5EF4-FFF2-40B4-BE49-F238E27FC236}">
                <a16:creationId xmlns:a16="http://schemas.microsoft.com/office/drawing/2014/main" id="{0674685D-7653-4B36-B1A2-183715BD998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bwMode="auto">
          <a:xfrm>
            <a:off x="9058987" y="328761"/>
            <a:ext cx="2662401" cy="9458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911470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4724255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9" name="Picture 18">
            <a:extLst>
              <a:ext uri="{FF2B5EF4-FFF2-40B4-BE49-F238E27FC236}">
                <a16:creationId xmlns:a16="http://schemas.microsoft.com/office/drawing/2014/main" id="{AE3A72E3-C1BB-41C0-975D-BD50CDE81647}"/>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06"/>
          <a:stretch>
            <a:fillRect/>
          </a:stretch>
        </p:blipFill>
        <p:spPr bwMode="auto">
          <a:xfrm>
            <a:off x="8412163" y="5357813"/>
            <a:ext cx="3776662" cy="123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26708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837393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096828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2376304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13731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17">
            <a:extLst>
              <a:ext uri="{FF2B5EF4-FFF2-40B4-BE49-F238E27FC236}">
                <a16:creationId xmlns:a16="http://schemas.microsoft.com/office/drawing/2014/main" id="{8747257F-EDEA-4B19-A521-737D316575FC}"/>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r="6638"/>
          <a:stretch>
            <a:fillRect/>
          </a:stretch>
        </p:blipFill>
        <p:spPr bwMode="auto">
          <a:xfrm>
            <a:off x="8531225" y="3414242"/>
            <a:ext cx="3657600" cy="1193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pic>
        <p:nvPicPr>
          <p:cNvPr id="10" name="Picture 4">
            <a:extLst>
              <a:ext uri="{FF2B5EF4-FFF2-40B4-BE49-F238E27FC236}">
                <a16:creationId xmlns:a16="http://schemas.microsoft.com/office/drawing/2014/main" id="{53B952E1-F648-442B-B7FD-EE18F8DA4683}"/>
              </a:ext>
            </a:extLst>
          </p:cNvPr>
          <p:cNvPicPr>
            <a:picLocks noChangeAspect="1" noChangeArrowheads="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8148638" y="5994400"/>
            <a:ext cx="3686175" cy="600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pic>
    </p:spTree>
    <p:extLst>
      <p:ext uri="{BB962C8B-B14F-4D97-AF65-F5344CB8AC3E}">
        <p14:creationId xmlns:p14="http://schemas.microsoft.com/office/powerpoint/2010/main" val="17201652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65DE67-98D5-BF42-BA55-69641AC644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F3E7353-4A01-614A-8E2C-97452C25F68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CACA6CD-3A96-764B-8136-E9678CE6405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0D8F689-F715-4645-8F44-E83CC9CA8334}"/>
              </a:ext>
            </a:extLst>
          </p:cNvPr>
          <p:cNvSpPr>
            <a:spLocks noGrp="1"/>
          </p:cNvSpPr>
          <p:nvPr>
            <p:ph type="dt" sz="half" idx="10"/>
          </p:nvPr>
        </p:nvSpPr>
        <p:spPr/>
        <p:txBody>
          <a:bodyPr/>
          <a:lstStyle/>
          <a:p>
            <a:fld id="{EDB14188-E20C-8349-BCA2-5AFDACDFA5A1}" type="datetimeFigureOut">
              <a:rPr lang="en-US" smtClean="0"/>
              <a:t>12/14/2021</a:t>
            </a:fld>
            <a:endParaRPr lang="en-US" dirty="0"/>
          </a:p>
        </p:txBody>
      </p:sp>
      <p:sp>
        <p:nvSpPr>
          <p:cNvPr id="6" name="Footer Placeholder 5">
            <a:extLst>
              <a:ext uri="{FF2B5EF4-FFF2-40B4-BE49-F238E27FC236}">
                <a16:creationId xmlns:a16="http://schemas.microsoft.com/office/drawing/2014/main" id="{6CA06E8A-4A7E-E948-9D19-29F1B96A5493}"/>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087C8AAC-8D94-E043-8B17-4A0C5E0A61C3}"/>
              </a:ext>
            </a:extLst>
          </p:cNvPr>
          <p:cNvSpPr>
            <a:spLocks noGrp="1"/>
          </p:cNvSpPr>
          <p:nvPr>
            <p:ph type="sldNum" sz="quarter" idx="12"/>
          </p:nvPr>
        </p:nvSpPr>
        <p:spPr/>
        <p:txBody>
          <a:bodyPr/>
          <a:lstStyle/>
          <a:p>
            <a:fld id="{1EE26CAD-0878-A14B-BECD-4D45ECEF0934}" type="slidenum">
              <a:rPr lang="en-US" smtClean="0"/>
              <a:t>‹#›</a:t>
            </a:fld>
            <a:endParaRPr lang="en-US" dirty="0"/>
          </a:p>
        </p:txBody>
      </p:sp>
    </p:spTree>
    <p:extLst>
      <p:ext uri="{BB962C8B-B14F-4D97-AF65-F5344CB8AC3E}">
        <p14:creationId xmlns:p14="http://schemas.microsoft.com/office/powerpoint/2010/main" val="171129607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996245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50614138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0182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032546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4161071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35575199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059003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979468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1081BD8D-90B2-44AB-9FF3-1F7A441F1FAE}"/>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4810A1D-62AF-40D2-BE14-AD3A7D2918C3}"/>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pic>
        <p:nvPicPr>
          <p:cNvPr id="20" name="Picture 19">
            <a:extLst>
              <a:ext uri="{FF2B5EF4-FFF2-40B4-BE49-F238E27FC236}">
                <a16:creationId xmlns:a16="http://schemas.microsoft.com/office/drawing/2014/main" id="{BF7C91B4-87FC-4935-9F25-DE5E70BD82D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21" name="Straight Connector 20">
            <a:extLst>
              <a:ext uri="{FF2B5EF4-FFF2-40B4-BE49-F238E27FC236}">
                <a16:creationId xmlns:a16="http://schemas.microsoft.com/office/drawing/2014/main" id="{24565F86-5224-49AF-834C-BFD680380CA1}"/>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3" name="Picture 5" descr="CCO_ONC_RGB.jpg">
            <a:extLst>
              <a:ext uri="{FF2B5EF4-FFF2-40B4-BE49-F238E27FC236}">
                <a16:creationId xmlns:a16="http://schemas.microsoft.com/office/drawing/2014/main" id="{A6AEE984-4E13-41A6-A9D5-072DBE2E5ACD}"/>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8762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24544515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pic>
        <p:nvPicPr>
          <p:cNvPr id="9" name="Picture 8">
            <a:extLst>
              <a:ext uri="{FF2B5EF4-FFF2-40B4-BE49-F238E27FC236}">
                <a16:creationId xmlns:a16="http://schemas.microsoft.com/office/drawing/2014/main" id="{49293BAA-8C62-4F73-8124-D4D6BEBF884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4581" y="5345430"/>
            <a:ext cx="3827419" cy="1247410"/>
          </a:xfrm>
          <a:prstGeom prst="rect">
            <a:avLst/>
          </a:prstGeom>
        </p:spPr>
      </p:pic>
      <p:cxnSp>
        <p:nvCxnSpPr>
          <p:cNvPr id="10" name="Straight Connector 9">
            <a:extLst>
              <a:ext uri="{FF2B5EF4-FFF2-40B4-BE49-F238E27FC236}">
                <a16:creationId xmlns:a16="http://schemas.microsoft.com/office/drawing/2014/main" id="{F7E97A50-08EF-437E-A636-931428B27154}"/>
              </a:ext>
            </a:extLst>
          </p:cNvPr>
          <p:cNvCxnSpPr/>
          <p:nvPr userDrawn="1"/>
        </p:nvCxnSpPr>
        <p:spPr>
          <a:xfrm>
            <a:off x="1" y="6589713"/>
            <a:ext cx="12192000" cy="0"/>
          </a:xfrm>
          <a:prstGeom prst="line">
            <a:avLst/>
          </a:prstGeom>
          <a:ln w="19050">
            <a:solidFill>
              <a:srgbClr val="7F3F98"/>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416654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207995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151561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81514653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321316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8B3D9A"/>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pic>
        <p:nvPicPr>
          <p:cNvPr id="12" name="Picture 11">
            <a:extLst>
              <a:ext uri="{FF2B5EF4-FFF2-40B4-BE49-F238E27FC236}">
                <a16:creationId xmlns:a16="http://schemas.microsoft.com/office/drawing/2014/main" id="{5EDCE80E-A528-4F84-999C-167B7BD8770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361406" y="3355525"/>
            <a:ext cx="3827419" cy="1247410"/>
          </a:xfrm>
          <a:prstGeom prst="rect">
            <a:avLst/>
          </a:prstGeom>
        </p:spPr>
      </p:pic>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9" name="Picture 5" descr="CCO_ONC_RGB.jpg">
            <a:extLst>
              <a:ext uri="{FF2B5EF4-FFF2-40B4-BE49-F238E27FC236}">
                <a16:creationId xmlns:a16="http://schemas.microsoft.com/office/drawing/2014/main" id="{A8FCC512-B9D6-45E5-83A8-5B1B4BEE1414}"/>
              </a:ext>
            </a:extLst>
          </p:cNvPr>
          <p:cNvPicPr>
            <a:picLocks noChangeAspect="1"/>
          </p:cNvPicPr>
          <p:nvPr userDrawn="1"/>
        </p:nvPicPr>
        <p:blipFill>
          <a:blip r:embed="rId3">
            <a:extLst>
              <a:ext uri="{28A0092B-C50C-407E-A947-70E740481C1C}">
                <a14:useLocalDpi xmlns:a14="http://schemas.microsoft.com/office/drawing/2010/main" val="0"/>
              </a:ext>
            </a:extLst>
          </a:blip>
          <a:srcRect t="44931"/>
          <a:stretch>
            <a:fillRect/>
          </a:stretch>
        </p:blipFill>
        <p:spPr bwMode="auto">
          <a:xfrm>
            <a:off x="8150225" y="5876925"/>
            <a:ext cx="3673475" cy="71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16434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13294129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15374950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654735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7437690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91209340"/>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374197440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651666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0105259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6.xml"/><Relationship Id="rId3" Type="http://schemas.openxmlformats.org/officeDocument/2006/relationships/slideLayout" Target="../slideLayouts/slideLayout11.xml"/><Relationship Id="rId7" Type="http://schemas.openxmlformats.org/officeDocument/2006/relationships/slideLayout" Target="../slideLayouts/slideLayout15.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slideLayout" Target="../slideLayouts/slideLayout14.xml"/><Relationship Id="rId5" Type="http://schemas.openxmlformats.org/officeDocument/2006/relationships/slideLayout" Target="../slideLayouts/slideLayout13.xml"/><Relationship Id="rId10" Type="http://schemas.openxmlformats.org/officeDocument/2006/relationships/theme" Target="../theme/theme2.xml"/><Relationship Id="rId4" Type="http://schemas.openxmlformats.org/officeDocument/2006/relationships/slideLayout" Target="../slideLayouts/slideLayout12.xml"/><Relationship Id="rId9"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5.xml"/><Relationship Id="rId3" Type="http://schemas.openxmlformats.org/officeDocument/2006/relationships/slideLayout" Target="../slideLayouts/slideLayout20.xml"/><Relationship Id="rId7" Type="http://schemas.openxmlformats.org/officeDocument/2006/relationships/slideLayout" Target="../slideLayouts/slideLayout24.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slideLayout" Target="../slideLayouts/slideLayout23.xml"/><Relationship Id="rId5" Type="http://schemas.openxmlformats.org/officeDocument/2006/relationships/slideLayout" Target="../slideLayouts/slideLayout22.xml"/><Relationship Id="rId4" Type="http://schemas.openxmlformats.org/officeDocument/2006/relationships/slideLayout" Target="../slideLayouts/slideLayout21.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5" Type="http://schemas.openxmlformats.org/officeDocument/2006/relationships/slideLayout" Target="../slideLayouts/slideLayout30.xml"/><Relationship Id="rId4" Type="http://schemas.openxmlformats.org/officeDocument/2006/relationships/slideLayout" Target="../slideLayouts/slideLayout29.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5" Type="http://schemas.openxmlformats.org/officeDocument/2006/relationships/slideLayout" Target="../slideLayouts/slideLayout38.xml"/><Relationship Id="rId4" Type="http://schemas.openxmlformats.org/officeDocument/2006/relationships/slideLayout" Target="../slideLayouts/slideLayout37.xml"/><Relationship Id="rId9"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57" r:id="rId3"/>
    <p:sldLayoutId id="2147484658" r:id="rId4"/>
    <p:sldLayoutId id="2147484659" r:id="rId5"/>
    <p:sldLayoutId id="2147484660" r:id="rId6"/>
    <p:sldLayoutId id="2147484661" r:id="rId7"/>
    <p:sldLayoutId id="2147484662"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6347745"/>
      </p:ext>
    </p:extLst>
  </p:cSld>
  <p:clrMap bg1="dk2" tx1="lt1" bg2="dk1" tx2="lt2" accent1="accent1" accent2="accent2" accent3="accent3" accent4="accent4" accent5="accent5" accent6="accent6" hlink="hlink" folHlink="folHlink"/>
  <p:sldLayoutIdLst>
    <p:sldLayoutId id="2147484664" r:id="rId1"/>
    <p:sldLayoutId id="2147484665" r:id="rId2"/>
    <p:sldLayoutId id="2147484666" r:id="rId3"/>
    <p:sldLayoutId id="2147484667" r:id="rId4"/>
    <p:sldLayoutId id="2147484668" r:id="rId5"/>
    <p:sldLayoutId id="2147484669" r:id="rId6"/>
    <p:sldLayoutId id="2147484670" r:id="rId7"/>
    <p:sldLayoutId id="2147484671" r:id="rId8"/>
    <p:sldLayoutId id="2147484672" r:id="rId9"/>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48340122"/>
      </p:ext>
    </p:extLst>
  </p:cSld>
  <p:clrMap bg1="dk2" tx1="lt1" bg2="dk1" tx2="lt2" accent1="accent1" accent2="accent2" accent3="accent3" accent4="accent4" accent5="accent5" accent6="accent6" hlink="hlink" folHlink="folHlink"/>
  <p:sldLayoutIdLst>
    <p:sldLayoutId id="2147484674" r:id="rId1"/>
    <p:sldLayoutId id="2147484675" r:id="rId2"/>
    <p:sldLayoutId id="2147484676" r:id="rId3"/>
    <p:sldLayoutId id="2147484677" r:id="rId4"/>
    <p:sldLayoutId id="2147484678" r:id="rId5"/>
    <p:sldLayoutId id="2147484679" r:id="rId6"/>
    <p:sldLayoutId id="2147484680" r:id="rId7"/>
    <p:sldLayoutId id="2147484681"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5" name="Straight Connector 4">
            <a:extLst>
              <a:ext uri="{FF2B5EF4-FFF2-40B4-BE49-F238E27FC236}">
                <a16:creationId xmlns:a16="http://schemas.microsoft.com/office/drawing/2014/main" id="{5D43CC73-466D-4F58-8CB4-E7D562EE94BD}"/>
              </a:ext>
            </a:extLst>
          </p:cNvPr>
          <p:cNvCxnSpPr/>
          <p:nvPr/>
        </p:nvCxnSpPr>
        <p:spPr>
          <a:xfrm>
            <a:off x="1" y="6745288"/>
            <a:ext cx="12192000" cy="0"/>
          </a:xfrm>
          <a:prstGeom prst="line">
            <a:avLst/>
          </a:prstGeom>
          <a:ln w="19050">
            <a:solidFill>
              <a:schemeClr val="accent6"/>
            </a:solidFill>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369133449"/>
      </p:ext>
    </p:extLst>
  </p:cSld>
  <p:clrMap bg1="dk2" tx1="lt1" bg2="dk1" tx2="lt2" accent1="accent1" accent2="accent2" accent3="accent3" accent4="accent4" accent5="accent5" accent6="accent6" hlink="hlink" folHlink="folHlink"/>
  <p:sldLayoutIdLst>
    <p:sldLayoutId id="2147484683" r:id="rId1"/>
    <p:sldLayoutId id="2147484684" r:id="rId2"/>
    <p:sldLayoutId id="2147484685" r:id="rId3"/>
    <p:sldLayoutId id="2147484686" r:id="rId4"/>
    <p:sldLayoutId id="2147484687" r:id="rId5"/>
    <p:sldLayoutId id="2147484688" r:id="rId6"/>
    <p:sldLayoutId id="2147484689" r:id="rId7"/>
    <p:sldLayoutId id="2147484690"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1276282295"/>
      </p:ext>
    </p:extLst>
  </p:cSld>
  <p:clrMap bg1="dk2" tx1="lt1" bg2="dk1" tx2="lt2" accent1="accent1" accent2="accent2" accent3="accent3" accent4="accent4" accent5="accent5" accent6="accent6" hlink="hlink" folHlink="folHlink"/>
  <p:sldLayoutIdLst>
    <p:sldLayoutId id="2147484692" r:id="rId1"/>
    <p:sldLayoutId id="2147484693" r:id="rId2"/>
    <p:sldLayoutId id="2147484694" r:id="rId3"/>
    <p:sldLayoutId id="2147484695" r:id="rId4"/>
    <p:sldLayoutId id="2147484696" r:id="rId5"/>
    <p:sldLayoutId id="2147484697" r:id="rId6"/>
    <p:sldLayoutId id="2147484698" r:id="rId7"/>
    <p:sldLayoutId id="2147484699"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35.xml"/><Relationship Id="rId5" Type="http://schemas.openxmlformats.org/officeDocument/2006/relationships/hyperlink" Target="http://www.clinicaloptions.com/" TargetMode="External"/><Relationship Id="rId4"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5.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35.xml"/><Relationship Id="rId4" Type="http://schemas.openxmlformats.org/officeDocument/2006/relationships/hyperlink" Target="http://www.clinicaloptions.com/"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3.xml"/><Relationship Id="rId1" Type="http://schemas.openxmlformats.org/officeDocument/2006/relationships/slideLayout" Target="../slideLayouts/slideLayout4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Final Survival Analysis of BELLINI: Venetoclax or Placebo Plus Bortezomib/Dexamethasone in Relapsed/Refractory Multiple Myeloma</a:t>
            </a:r>
          </a:p>
        </p:txBody>
      </p:sp>
      <p:sp>
        <p:nvSpPr>
          <p:cNvPr id="10" name="Text Box 21">
            <a:extLst>
              <a:ext uri="{FF2B5EF4-FFF2-40B4-BE49-F238E27FC236}">
                <a16:creationId xmlns:a16="http://schemas.microsoft.com/office/drawing/2014/main" id="{CAFB79BD-389E-4577-B868-FC75505BBD7F}"/>
              </a:ext>
            </a:extLst>
          </p:cNvPr>
          <p:cNvSpPr txBox="1">
            <a:spLocks noChangeArrowheads="1"/>
          </p:cNvSpPr>
          <p:nvPr/>
        </p:nvSpPr>
        <p:spPr bwMode="auto">
          <a:xfrm>
            <a:off x="423864" y="6189649"/>
            <a:ext cx="72991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This program is supported by educational grants from AbbVie; AstraZeneca; Daiichi Sankyo, Inc.; GlaxoSmithKline; Incyte Corporation; Jazz Pharmaceuticals; Merck Sharp &amp; Dohme Corp.; and Novartis Pharmaceuticals Corporation. </a:t>
            </a:r>
          </a:p>
        </p:txBody>
      </p:sp>
      <p:sp>
        <p:nvSpPr>
          <p:cNvPr id="11" name="Rectangle 14">
            <a:extLst>
              <a:ext uri="{FF2B5EF4-FFF2-40B4-BE49-F238E27FC236}">
                <a16:creationId xmlns:a16="http://schemas.microsoft.com/office/drawing/2014/main" id="{28BC485E-66B3-4B28-B078-DE2C15D0A7E3}"/>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CCO Independent Conference Coverage Highlights*</a:t>
            </a:r>
            <a:br>
              <a:rPr kumimoji="0" lang="en-US" sz="2200" b="1" i="0"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rPr>
              <a:t>of the </a:t>
            </a: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2021 ASH Annual Meeting, December 11-14, 2021</a:t>
            </a:r>
            <a:b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br>
            <a:r>
              <a:rPr kumimoji="0" lang="en-US" sz="1600" b="0" i="1" u="none" strike="noStrike" kern="0" cap="none" spc="0" normalizeH="0" baseline="0" noProof="0" dirty="0">
                <a:ln>
                  <a:noFill/>
                </a:ln>
                <a:solidFill>
                  <a:srgbClr val="455560"/>
                </a:solidFill>
                <a:effectLst/>
                <a:uLnTx/>
                <a:uFillTx/>
                <a:latin typeface="Calibri" panose="020F0502020204030204" pitchFamily="34" charset="0"/>
                <a:ea typeface="+mn-ea"/>
                <a:cs typeface="+mn-cs"/>
              </a:rPr>
              <a:t>Atlanta, Georgia</a:t>
            </a:r>
            <a:endParaRPr kumimoji="0" lang="en-US" altLang="en-US" sz="1600" b="0" i="0" u="none" strike="noStrike" kern="0" cap="none" spc="0" normalizeH="0" baseline="0" noProof="0" dirty="0">
              <a:ln>
                <a:noFill/>
              </a:ln>
              <a:solidFill>
                <a:srgbClr val="455560"/>
              </a:solidFill>
              <a:effectLst/>
              <a:uLnTx/>
              <a:uFillTx/>
              <a:latin typeface="Calibri" panose="020F0502020204030204" pitchFamily="34" charset="0"/>
              <a:ea typeface="+mn-ea"/>
              <a:cs typeface="+mn-cs"/>
            </a:endParaRPr>
          </a:p>
        </p:txBody>
      </p:sp>
      <p:sp>
        <p:nvSpPr>
          <p:cNvPr id="12" name="Text Box 10">
            <a:extLst>
              <a:ext uri="{FF2B5EF4-FFF2-40B4-BE49-F238E27FC236}">
                <a16:creationId xmlns:a16="http://schemas.microsoft.com/office/drawing/2014/main" id="{B68943A8-7B4E-4C7C-A9FE-B03222924814}"/>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ct val="100000"/>
              <a:defRPr/>
            </a:pPr>
            <a:r>
              <a:rPr lang="en-US" altLang="en-US" dirty="0"/>
              <a:t>Please feel free to use, update, and share some or all of these slides in your noncommercial presentations to colleagues or patients</a:t>
            </a:r>
          </a:p>
          <a:p>
            <a:pPr eaLnBrk="1" hangingPunct="1">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839E82BA-95FB-4ED4-AC2D-04373BBE8F85}"/>
              </a:ext>
            </a:extLst>
          </p:cNvPr>
          <p:cNvGrpSpPr/>
          <p:nvPr/>
        </p:nvGrpSpPr>
        <p:grpSpPr>
          <a:xfrm>
            <a:off x="4156075" y="3332497"/>
            <a:ext cx="3479671" cy="613720"/>
            <a:chOff x="4156075" y="3332497"/>
            <a:chExt cx="3479671" cy="613720"/>
          </a:xfrm>
        </p:grpSpPr>
        <p:pic>
          <p:nvPicPr>
            <p:cNvPr id="8" name="Picture 7" descr="A picture containing text, ax, wheel&#10;&#10;Description automatically generated">
              <a:extLst>
                <a:ext uri="{FF2B5EF4-FFF2-40B4-BE49-F238E27FC236}">
                  <a16:creationId xmlns:a16="http://schemas.microsoft.com/office/drawing/2014/main" id="{094A76A5-7AC0-4A9A-80A3-6860D371F8B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3750" cy="260449"/>
            </a:xfrm>
            <a:prstGeom prst="rect">
              <a:avLst/>
            </a:prstGeom>
          </p:spPr>
        </p:pic>
        <p:sp>
          <p:nvSpPr>
            <p:cNvPr id="10" name="Rectangle 7">
              <a:extLst>
                <a:ext uri="{FF2B5EF4-FFF2-40B4-BE49-F238E27FC236}">
                  <a16:creationId xmlns:a16="http://schemas.microsoft.com/office/drawing/2014/main" id="{DF238E34-2554-42B3-94A9-0E7AEB421020}"/>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Final Survival Analysis of BELLINI: </a:t>
            </a:r>
            <a:r>
              <a:rPr lang="en-US" altLang="en-US" dirty="0"/>
              <a:t>Venetoclax or </a:t>
            </a:r>
            <a:br>
              <a:rPr lang="en-US" altLang="en-US" dirty="0"/>
            </a:br>
            <a:r>
              <a:rPr lang="en-US" altLang="en-US" dirty="0"/>
              <a:t>Placebo + Bortezomib/Dexamethasone in R/R MM</a:t>
            </a:r>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B4D6D876-F8A2-4A37-B209-DAB13ECD1153}"/>
              </a:ext>
            </a:extLst>
          </p:cNvPr>
          <p:cNvSpPr>
            <a:spLocks noGrp="1"/>
          </p:cNvSpPr>
          <p:nvPr>
            <p:ph idx="1"/>
          </p:nvPr>
        </p:nvSpPr>
        <p:spPr>
          <a:xfrm>
            <a:off x="604675" y="1513047"/>
            <a:ext cx="11019878" cy="4650686"/>
          </a:xfrm>
        </p:spPr>
        <p:txBody>
          <a:bodyPr/>
          <a:lstStyle/>
          <a:p>
            <a:r>
              <a:rPr lang="en-US" dirty="0"/>
              <a:t>BCL2 inhibitor venetoclax combined with bortezomib and dexamethasone showed promising anticancer activity in patients with R/R MM</a:t>
            </a:r>
            <a:r>
              <a:rPr lang="en-US" baseline="30000" dirty="0"/>
              <a:t>1</a:t>
            </a:r>
          </a:p>
          <a:p>
            <a:r>
              <a:rPr lang="en-US" dirty="0"/>
              <a:t>BELLINI: randomized, double-blind, multicenter phase III study of venetoclax or placebo combined with bortezomib and dexamethasone in patients with R/R MM</a:t>
            </a:r>
          </a:p>
          <a:p>
            <a:pPr lvl="1"/>
            <a:r>
              <a:rPr lang="en-US" dirty="0"/>
              <a:t>In primary analysis, venetoclax combination showed significantly improved PFS and response rates but increased mortality in the ITT population</a:t>
            </a:r>
            <a:r>
              <a:rPr lang="en-US" baseline="30000" dirty="0"/>
              <a:t>2</a:t>
            </a:r>
          </a:p>
          <a:p>
            <a:pPr lvl="1"/>
            <a:r>
              <a:rPr lang="en-US" dirty="0"/>
              <a:t>Prespecified final OS analysis presents updated safety and efficacy data with median follow-up of 45.6 mo</a:t>
            </a:r>
            <a:r>
              <a:rPr lang="en-US" baseline="30000" dirty="0"/>
              <a:t>3</a:t>
            </a:r>
          </a:p>
        </p:txBody>
      </p:sp>
      <p:sp>
        <p:nvSpPr>
          <p:cNvPr id="11" name="Text Box 15">
            <a:extLst>
              <a:ext uri="{FF2B5EF4-FFF2-40B4-BE49-F238E27FC236}">
                <a16:creationId xmlns:a16="http://schemas.microsoft.com/office/drawing/2014/main" id="{7E4E7C93-0352-F149-A462-090DD959E796}"/>
              </a:ext>
            </a:extLst>
          </p:cNvPr>
          <p:cNvSpPr txBox="1">
            <a:spLocks noChangeArrowheads="1"/>
          </p:cNvSpPr>
          <p:nvPr/>
        </p:nvSpPr>
        <p:spPr bwMode="auto">
          <a:xfrm>
            <a:off x="402232" y="63659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Moreau. Blood. 2017;130:2392. 2. Kumar. Lancet Oncol. 2020;21:1630. 3. Kumar. ASH 2021. Abstr 84.</a:t>
            </a:r>
            <a:endParaRPr lang="en-US" altLang="en-US" sz="1400" b="0" dirty="0">
              <a:solidFill>
                <a:schemeClr val="bg2"/>
              </a:solidFill>
              <a:latin typeface="Calibri" panose="020F0502020204030204" pitchFamily="34" charset="0"/>
              <a:cs typeface="+mn-cs"/>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BELLINI Final Survival Analysis: Study Design</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Content Placeholder 4">
            <a:extLst>
              <a:ext uri="{FF2B5EF4-FFF2-40B4-BE49-F238E27FC236}">
                <a16:creationId xmlns:a16="http://schemas.microsoft.com/office/drawing/2014/main" id="{01F74216-1FF6-1C4D-B053-8F4F6C90CA6F}"/>
              </a:ext>
            </a:extLst>
          </p:cNvPr>
          <p:cNvSpPr>
            <a:spLocks noGrp="1"/>
          </p:cNvSpPr>
          <p:nvPr>
            <p:ph idx="1"/>
          </p:nvPr>
        </p:nvSpPr>
        <p:spPr>
          <a:xfrm>
            <a:off x="604838" y="1512888"/>
            <a:ext cx="10877550" cy="4651375"/>
          </a:xfrm>
        </p:spPr>
        <p:txBody>
          <a:bodyPr/>
          <a:lstStyle/>
          <a:p>
            <a:r>
              <a:rPr lang="en-US" sz="2400" dirty="0"/>
              <a:t>Double-blind, randomized 2:1, placebo-controlled phase III trial</a:t>
            </a:r>
          </a:p>
          <a:p>
            <a:endParaRPr lang="en-US" sz="2400" dirty="0"/>
          </a:p>
          <a:p>
            <a:endParaRPr lang="en-US" sz="2400" dirty="0"/>
          </a:p>
          <a:p>
            <a:endParaRPr lang="en-US" sz="2400" dirty="0"/>
          </a:p>
          <a:p>
            <a:endParaRPr lang="en-US" sz="1400" dirty="0"/>
          </a:p>
          <a:p>
            <a:pPr marL="0" indent="0">
              <a:buNone/>
            </a:pPr>
            <a:endParaRPr lang="en-US" sz="1400" dirty="0"/>
          </a:p>
          <a:p>
            <a:pPr marL="0" indent="0">
              <a:buNone/>
            </a:pPr>
            <a:endParaRPr lang="en-US" sz="2400" dirty="0"/>
          </a:p>
          <a:p>
            <a:r>
              <a:rPr lang="en-US" sz="2400" b="1" dirty="0"/>
              <a:t>Primary endpoint: </a:t>
            </a:r>
            <a:r>
              <a:rPr lang="en-US" sz="2400" dirty="0"/>
              <a:t>PFS (per IRC)</a:t>
            </a:r>
          </a:p>
          <a:p>
            <a:r>
              <a:rPr lang="en-US" sz="2400" b="1" dirty="0"/>
              <a:t>Key secondary endpoints: </a:t>
            </a:r>
            <a:r>
              <a:rPr lang="en-US" sz="2400" dirty="0"/>
              <a:t>ORR, ≥VGPR, OS, QoL/PRO parameters (PFS was investigator-assessed in final OS analysis)</a:t>
            </a:r>
          </a:p>
        </p:txBody>
      </p:sp>
      <p:sp>
        <p:nvSpPr>
          <p:cNvPr id="12" name="Text Box 45">
            <a:extLst>
              <a:ext uri="{FF2B5EF4-FFF2-40B4-BE49-F238E27FC236}">
                <a16:creationId xmlns:a16="http://schemas.microsoft.com/office/drawing/2014/main" id="{D670B4A8-AE52-4742-94CE-FEB3A7A069DB}"/>
              </a:ext>
            </a:extLst>
          </p:cNvPr>
          <p:cNvSpPr txBox="1">
            <a:spLocks noChangeArrowheads="1"/>
          </p:cNvSpPr>
          <p:nvPr/>
        </p:nvSpPr>
        <p:spPr bwMode="auto">
          <a:xfrm>
            <a:off x="402232" y="2790392"/>
            <a:ext cx="2771181"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0" dirty="0">
                <a:solidFill>
                  <a:schemeClr val="bg1"/>
                </a:solidFill>
                <a:latin typeface="Calibri" panose="020F0502020204030204" pitchFamily="34" charset="0"/>
              </a:rPr>
              <a:t>Patients with R/R MM after 1-3 prior lines of therapy; not refractory to PI therapy</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291)</a:t>
            </a:r>
            <a:endParaRPr lang="en-US" altLang="en-US" sz="1800" b="0" dirty="0">
              <a:solidFill>
                <a:schemeClr val="bg1"/>
              </a:solidFill>
              <a:latin typeface="Calibri" panose="020F0502020204030204" pitchFamily="34" charset="0"/>
            </a:endParaRPr>
          </a:p>
        </p:txBody>
      </p:sp>
      <p:sp>
        <p:nvSpPr>
          <p:cNvPr id="13" name="Rectangle 49">
            <a:extLst>
              <a:ext uri="{FF2B5EF4-FFF2-40B4-BE49-F238E27FC236}">
                <a16:creationId xmlns:a16="http://schemas.microsoft.com/office/drawing/2014/main" id="{7826A4BC-8B30-DD42-83B6-B90CA86328ED}"/>
              </a:ext>
            </a:extLst>
          </p:cNvPr>
          <p:cNvSpPr>
            <a:spLocks noChangeArrowheads="1"/>
          </p:cNvSpPr>
          <p:nvPr/>
        </p:nvSpPr>
        <p:spPr bwMode="auto">
          <a:xfrm>
            <a:off x="4024312" y="2487157"/>
            <a:ext cx="6132020" cy="867791"/>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Venetoclax </a:t>
            </a:r>
            <a:r>
              <a:rPr lang="en-US" altLang="en-US" sz="1800" b="0" dirty="0">
                <a:solidFill>
                  <a:schemeClr val="tx1"/>
                </a:solidFill>
                <a:latin typeface="Calibri" panose="020F0502020204030204" pitchFamily="34" charset="0"/>
              </a:rPr>
              <a:t>800 mg QD +</a:t>
            </a:r>
          </a:p>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 Bortezomib </a:t>
            </a:r>
            <a:r>
              <a:rPr lang="en-US" altLang="en-US" sz="1800" b="0" dirty="0">
                <a:solidFill>
                  <a:schemeClr val="tx1"/>
                </a:solidFill>
                <a:latin typeface="Calibri" panose="020F0502020204030204" pitchFamily="34" charset="0"/>
              </a:rPr>
              <a:t>1.3 mg/m</a:t>
            </a:r>
            <a:r>
              <a:rPr lang="en-US" altLang="en-US" sz="1800" b="0" baseline="30000" dirty="0">
                <a:solidFill>
                  <a:schemeClr val="tx1"/>
                </a:solidFill>
                <a:latin typeface="Calibri" panose="020F0502020204030204" pitchFamily="34" charset="0"/>
              </a:rPr>
              <a:t>2</a:t>
            </a:r>
            <a:r>
              <a:rPr lang="en-US" altLang="en-US" sz="1800" b="0" dirty="0">
                <a:solidFill>
                  <a:schemeClr val="tx1"/>
                </a:solidFill>
                <a:latin typeface="Calibri" panose="020F0502020204030204" pitchFamily="34" charset="0"/>
              </a:rPr>
              <a:t> + </a:t>
            </a:r>
            <a:r>
              <a:rPr lang="en-US" altLang="en-US" sz="1800" b="1" dirty="0">
                <a:solidFill>
                  <a:schemeClr val="tx1"/>
                </a:solidFill>
                <a:latin typeface="Calibri" panose="020F0502020204030204" pitchFamily="34" charset="0"/>
              </a:rPr>
              <a:t>Dexamethasone </a:t>
            </a:r>
            <a:r>
              <a:rPr lang="en-US" altLang="en-US" sz="1800" b="0" dirty="0">
                <a:solidFill>
                  <a:schemeClr val="tx1"/>
                </a:solidFill>
                <a:latin typeface="Calibri" panose="020F0502020204030204" pitchFamily="34" charset="0"/>
              </a:rPr>
              <a:t>20 mg</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194) </a:t>
            </a:r>
          </a:p>
        </p:txBody>
      </p:sp>
      <p:sp>
        <p:nvSpPr>
          <p:cNvPr id="14" name="Rectangle 50">
            <a:extLst>
              <a:ext uri="{FF2B5EF4-FFF2-40B4-BE49-F238E27FC236}">
                <a16:creationId xmlns:a16="http://schemas.microsoft.com/office/drawing/2014/main" id="{9FC4A552-8C72-9246-A85E-788B60C762D8}"/>
              </a:ext>
            </a:extLst>
          </p:cNvPr>
          <p:cNvSpPr>
            <a:spLocks noChangeArrowheads="1"/>
          </p:cNvSpPr>
          <p:nvPr/>
        </p:nvSpPr>
        <p:spPr bwMode="auto">
          <a:xfrm>
            <a:off x="4024312" y="3459619"/>
            <a:ext cx="6132019" cy="834048"/>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Placebo +</a:t>
            </a:r>
          </a:p>
          <a:p>
            <a:pPr algn="ctr">
              <a:lnSpc>
                <a:spcPct val="100000"/>
              </a:lnSpc>
              <a:spcBef>
                <a:spcPct val="0"/>
              </a:spcBef>
              <a:spcAft>
                <a:spcPct val="0"/>
              </a:spcAft>
              <a:buClrTx/>
              <a:buFontTx/>
              <a:buNone/>
            </a:pPr>
            <a:r>
              <a:rPr lang="en-US" altLang="en-US" sz="1800" b="1" dirty="0">
                <a:solidFill>
                  <a:schemeClr val="tx1"/>
                </a:solidFill>
                <a:latin typeface="Calibri" panose="020F0502020204030204" pitchFamily="34" charset="0"/>
              </a:rPr>
              <a:t>Bortezomib </a:t>
            </a:r>
            <a:r>
              <a:rPr lang="en-US" altLang="en-US" sz="1800" b="0" dirty="0">
                <a:solidFill>
                  <a:schemeClr val="tx1"/>
                </a:solidFill>
                <a:latin typeface="Calibri" panose="020F0502020204030204" pitchFamily="34" charset="0"/>
              </a:rPr>
              <a:t>1.3 mg/m</a:t>
            </a:r>
            <a:r>
              <a:rPr lang="en-US" altLang="en-US" sz="1800" b="0" baseline="30000" dirty="0">
                <a:solidFill>
                  <a:schemeClr val="tx1"/>
                </a:solidFill>
                <a:latin typeface="Calibri" panose="020F0502020204030204" pitchFamily="34" charset="0"/>
              </a:rPr>
              <a:t>2</a:t>
            </a:r>
            <a:r>
              <a:rPr lang="en-US" altLang="en-US" sz="1800" b="0" dirty="0">
                <a:solidFill>
                  <a:schemeClr val="tx1"/>
                </a:solidFill>
                <a:latin typeface="Calibri" panose="020F0502020204030204" pitchFamily="34" charset="0"/>
              </a:rPr>
              <a:t> + </a:t>
            </a:r>
            <a:r>
              <a:rPr lang="en-US" altLang="en-US" sz="1800" b="1" dirty="0">
                <a:solidFill>
                  <a:schemeClr val="tx1"/>
                </a:solidFill>
                <a:latin typeface="Calibri" panose="020F0502020204030204" pitchFamily="34" charset="0"/>
              </a:rPr>
              <a:t>Dexamethasone </a:t>
            </a:r>
            <a:r>
              <a:rPr lang="en-US" altLang="en-US" sz="1800" b="0" dirty="0">
                <a:solidFill>
                  <a:schemeClr val="tx1"/>
                </a:solidFill>
                <a:latin typeface="Calibri" panose="020F0502020204030204" pitchFamily="34" charset="0"/>
              </a:rPr>
              <a:t>20 mg</a:t>
            </a:r>
          </a:p>
          <a:p>
            <a:pPr algn="ctr">
              <a:lnSpc>
                <a:spcPct val="100000"/>
              </a:lnSpc>
              <a:spcBef>
                <a:spcPct val="0"/>
              </a:spcBef>
              <a:spcAft>
                <a:spcPct val="0"/>
              </a:spcAft>
              <a:buClrTx/>
              <a:buFontTx/>
              <a:buNone/>
            </a:pPr>
            <a:r>
              <a:rPr lang="en-US" altLang="en-US" sz="1800" b="0" dirty="0">
                <a:solidFill>
                  <a:schemeClr val="tx1"/>
                </a:solidFill>
                <a:latin typeface="Calibri" panose="020F0502020204030204" pitchFamily="34" charset="0"/>
              </a:rPr>
              <a:t>(n = 97) </a:t>
            </a:r>
          </a:p>
        </p:txBody>
      </p:sp>
      <p:sp>
        <p:nvSpPr>
          <p:cNvPr id="15" name="Line 51">
            <a:extLst>
              <a:ext uri="{FF2B5EF4-FFF2-40B4-BE49-F238E27FC236}">
                <a16:creationId xmlns:a16="http://schemas.microsoft.com/office/drawing/2014/main" id="{C7E5A3D8-B985-6645-9C7D-95E01749BAC3}"/>
              </a:ext>
            </a:extLst>
          </p:cNvPr>
          <p:cNvSpPr>
            <a:spLocks noChangeShapeType="1"/>
          </p:cNvSpPr>
          <p:nvPr/>
        </p:nvSpPr>
        <p:spPr bwMode="auto">
          <a:xfrm rot="16200000">
            <a:off x="10511928" y="3130202"/>
            <a:ext cx="0" cy="50800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6" name="Line 53">
            <a:extLst>
              <a:ext uri="{FF2B5EF4-FFF2-40B4-BE49-F238E27FC236}">
                <a16:creationId xmlns:a16="http://schemas.microsoft.com/office/drawing/2014/main" id="{5A7219D0-4DDA-D546-84CC-6C0C049F7077}"/>
              </a:ext>
            </a:extLst>
          </p:cNvPr>
          <p:cNvSpPr>
            <a:spLocks noChangeShapeType="1"/>
          </p:cNvSpPr>
          <p:nvPr/>
        </p:nvSpPr>
        <p:spPr bwMode="auto">
          <a:xfrm>
            <a:off x="3287713" y="3530617"/>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7" name="Line 54">
            <a:extLst>
              <a:ext uri="{FF2B5EF4-FFF2-40B4-BE49-F238E27FC236}">
                <a16:creationId xmlns:a16="http://schemas.microsoft.com/office/drawing/2014/main" id="{D9D90E7A-19EA-A840-B0C7-D688382AE314}"/>
              </a:ext>
            </a:extLst>
          </p:cNvPr>
          <p:cNvSpPr>
            <a:spLocks noChangeShapeType="1"/>
          </p:cNvSpPr>
          <p:nvPr/>
        </p:nvSpPr>
        <p:spPr bwMode="auto">
          <a:xfrm flipV="1">
            <a:off x="3287713" y="2930541"/>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dirty="0">
              <a:solidFill>
                <a:schemeClr val="bg1"/>
              </a:solidFill>
              <a:latin typeface="Calibri" panose="020F0502020204030204" pitchFamily="34" charset="0"/>
            </a:endParaRPr>
          </a:p>
        </p:txBody>
      </p:sp>
      <p:sp>
        <p:nvSpPr>
          <p:cNvPr id="18" name="Text Box 232">
            <a:extLst>
              <a:ext uri="{FF2B5EF4-FFF2-40B4-BE49-F238E27FC236}">
                <a16:creationId xmlns:a16="http://schemas.microsoft.com/office/drawing/2014/main" id="{FDF20241-4355-2B40-99C2-37158F754E43}"/>
              </a:ext>
            </a:extLst>
          </p:cNvPr>
          <p:cNvSpPr txBox="1">
            <a:spLocks noChangeArrowheads="1"/>
          </p:cNvSpPr>
          <p:nvPr/>
        </p:nvSpPr>
        <p:spPr bwMode="auto">
          <a:xfrm>
            <a:off x="10624913" y="3159725"/>
            <a:ext cx="825064"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spcBef>
                <a:spcPct val="20000"/>
              </a:spcBef>
              <a:buClr>
                <a:srgbClr val="00BCB5"/>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Font typeface="Arial" panose="020B0604020202020204" pitchFamily="34" charset="0"/>
              <a:buChar char="–"/>
              <a:defRPr sz="1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BCB5"/>
              </a:buClr>
              <a:buFont typeface="Arial" panose="020B0604020202020204" pitchFamily="34" charset="0"/>
              <a:buChar char="•"/>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9pPr>
          </a:lstStyle>
          <a:p>
            <a:pPr algn="ctr" defTabSz="1219170">
              <a:spcBef>
                <a:spcPct val="0"/>
              </a:spcBef>
              <a:buClrTx/>
              <a:buNone/>
            </a:pPr>
            <a:r>
              <a:rPr lang="en-US" altLang="en-US" sz="2400" b="0" i="1" dirty="0">
                <a:solidFill>
                  <a:srgbClr val="070605"/>
                </a:solidFill>
                <a:latin typeface="Calibri" panose="020F0502020204030204" pitchFamily="34" charset="0"/>
                <a:cs typeface="Calibri" panose="020F0502020204030204" pitchFamily="34" charset="0"/>
              </a:rPr>
              <a:t>PD</a:t>
            </a:r>
            <a:endParaRPr lang="en-US" altLang="en-US" sz="1867" b="0" i="1" dirty="0">
              <a:solidFill>
                <a:srgbClr val="070605"/>
              </a:solidFill>
              <a:latin typeface="Calibri" panose="020F0502020204030204" pitchFamily="34" charset="0"/>
              <a:cs typeface="Calibri" panose="020F0502020204030204" pitchFamily="34" charset="0"/>
            </a:endParaRPr>
          </a:p>
        </p:txBody>
      </p:sp>
      <p:sp>
        <p:nvSpPr>
          <p:cNvPr id="19" name="TextBox 18">
            <a:extLst>
              <a:ext uri="{FF2B5EF4-FFF2-40B4-BE49-F238E27FC236}">
                <a16:creationId xmlns:a16="http://schemas.microsoft.com/office/drawing/2014/main" id="{EC6627D2-1F70-2043-9DE9-9AAD0E06D9FA}"/>
              </a:ext>
            </a:extLst>
          </p:cNvPr>
          <p:cNvSpPr txBox="1"/>
          <p:nvPr/>
        </p:nvSpPr>
        <p:spPr>
          <a:xfrm>
            <a:off x="4024311" y="4280977"/>
            <a:ext cx="7165739" cy="830997"/>
          </a:xfrm>
          <a:prstGeom prst="rect">
            <a:avLst/>
          </a:prstGeom>
          <a:noFill/>
        </p:spPr>
        <p:txBody>
          <a:bodyPr wrap="square" rtlCol="0">
            <a:spAutoFit/>
          </a:bodyPr>
          <a:lstStyle/>
          <a:p>
            <a:r>
              <a:rPr lang="en-US" sz="1600" b="0" dirty="0">
                <a:solidFill>
                  <a:schemeClr val="bg1"/>
                </a:solidFill>
                <a:latin typeface="Calibri" panose="020F0502020204030204" pitchFamily="34" charset="0"/>
                <a:cs typeface="Calibri" panose="020F0502020204030204" pitchFamily="34" charset="0"/>
              </a:rPr>
              <a:t>Cycles 1-8: 21-day cycles with bortezomib on Days 1, 4, 8, 11 and dexamethasone on Days 1, 2, 4, 5, 8, 9, 11, 12; cycles 9+: 35-day cycles, bortezomib on Days 1, 8, 15, 22 and dexamethasone on Days 1, 2, 8, 9, 15, 16, 22, 23</a:t>
            </a:r>
          </a:p>
        </p:txBody>
      </p:sp>
      <p:sp>
        <p:nvSpPr>
          <p:cNvPr id="20" name="Rectangle 19">
            <a:extLst>
              <a:ext uri="{FF2B5EF4-FFF2-40B4-BE49-F238E27FC236}">
                <a16:creationId xmlns:a16="http://schemas.microsoft.com/office/drawing/2014/main" id="{6A826833-EF9A-9D43-9B8B-E6D0008B207A}"/>
              </a:ext>
            </a:extLst>
          </p:cNvPr>
          <p:cNvSpPr/>
          <p:nvPr/>
        </p:nvSpPr>
        <p:spPr>
          <a:xfrm>
            <a:off x="1444078" y="1861814"/>
            <a:ext cx="4105384" cy="584775"/>
          </a:xfrm>
          <a:prstGeom prst="rect">
            <a:avLst/>
          </a:prstGeom>
        </p:spPr>
        <p:txBody>
          <a:bodyPr wrap="square">
            <a:spAutoFit/>
          </a:bodyPr>
          <a:lstStyle/>
          <a:p>
            <a:pPr algn="ctr">
              <a:lnSpc>
                <a:spcPct val="100000"/>
              </a:lnSpc>
              <a:spcBef>
                <a:spcPct val="0"/>
              </a:spcBef>
              <a:spcAft>
                <a:spcPct val="0"/>
              </a:spcAft>
              <a:buClrTx/>
              <a:buFontTx/>
              <a:buNone/>
            </a:pPr>
            <a:r>
              <a:rPr lang="en-US" altLang="en-US" sz="1600" b="0" i="1" dirty="0">
                <a:solidFill>
                  <a:schemeClr val="bg1"/>
                </a:solidFill>
                <a:latin typeface="Calibri" panose="020F0502020204030204" pitchFamily="34" charset="0"/>
              </a:rPr>
              <a:t>Stratification by bortezomib sensitive vs naive and prior lines of therapy (1 vs 2-3)</a:t>
            </a:r>
          </a:p>
        </p:txBody>
      </p:sp>
      <p:cxnSp>
        <p:nvCxnSpPr>
          <p:cNvPr id="21" name="Straight Arrow Connector 20">
            <a:extLst>
              <a:ext uri="{FF2B5EF4-FFF2-40B4-BE49-F238E27FC236}">
                <a16:creationId xmlns:a16="http://schemas.microsoft.com/office/drawing/2014/main" id="{A34A75D4-548E-A446-9D07-1A8F8DB3AFC3}"/>
              </a:ext>
            </a:extLst>
          </p:cNvPr>
          <p:cNvCxnSpPr/>
          <p:nvPr/>
        </p:nvCxnSpPr>
        <p:spPr bwMode="auto">
          <a:xfrm>
            <a:off x="3489434" y="2487157"/>
            <a:ext cx="0" cy="443384"/>
          </a:xfrm>
          <a:prstGeom prst="straightConnector1">
            <a:avLst/>
          </a:prstGeom>
          <a:noFill/>
          <a:ln w="28575" cap="flat" cmpd="sng" algn="ctr">
            <a:solidFill>
              <a:schemeClr val="bg1"/>
            </a:solidFill>
            <a:prstDash val="sysDash"/>
            <a:round/>
            <a:headEnd type="none" w="med" len="med"/>
            <a:tailEnd type="triangle"/>
          </a:ln>
          <a:effectLst/>
        </p:spPr>
      </p:cxnSp>
      <p:sp>
        <p:nvSpPr>
          <p:cNvPr id="22" name="Text Box 15">
            <a:extLst>
              <a:ext uri="{FF2B5EF4-FFF2-40B4-BE49-F238E27FC236}">
                <a16:creationId xmlns:a16="http://schemas.microsoft.com/office/drawing/2014/main" id="{8DAA772F-CF1B-A24D-848D-45EE2E6235FB}"/>
              </a:ext>
            </a:extLst>
          </p:cNvPr>
          <p:cNvSpPr txBox="1">
            <a:spLocks noChangeArrowheads="1"/>
          </p:cNvSpPr>
          <p:nvPr/>
        </p:nvSpPr>
        <p:spPr bwMode="auto">
          <a:xfrm>
            <a:off x="402232" y="636594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Kumar. ASH 2021. Abstr 84.</a:t>
            </a:r>
            <a:endParaRPr lang="en-US" altLang="en-US" sz="14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19672989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BELLINI Final Survival Analysis: Baseline Characteristics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Table 10">
            <a:extLst>
              <a:ext uri="{FF2B5EF4-FFF2-40B4-BE49-F238E27FC236}">
                <a16:creationId xmlns:a16="http://schemas.microsoft.com/office/drawing/2014/main" id="{14CB0628-60A6-5740-A3FC-0B3B623C0FC8}"/>
              </a:ext>
            </a:extLst>
          </p:cNvPr>
          <p:cNvGraphicFramePr>
            <a:graphicFrameLocks noGrp="1"/>
          </p:cNvGraphicFramePr>
          <p:nvPr>
            <p:extLst>
              <p:ext uri="{D42A27DB-BD31-4B8C-83A1-F6EECF244321}">
                <p14:modId xmlns:p14="http://schemas.microsoft.com/office/powerpoint/2010/main" val="3719590748"/>
              </p:ext>
            </p:extLst>
          </p:nvPr>
        </p:nvGraphicFramePr>
        <p:xfrm>
          <a:off x="515396" y="1295400"/>
          <a:ext cx="5600700" cy="4754880"/>
        </p:xfrm>
        <a:graphic>
          <a:graphicData uri="http://schemas.openxmlformats.org/drawingml/2006/table">
            <a:tbl>
              <a:tblPr firstRow="1" bandRow="1">
                <a:tableStyleId>{F5AB1C69-6EDB-4FF4-983F-18BD219EF322}</a:tableStyleId>
              </a:tblPr>
              <a:tblGrid>
                <a:gridCol w="3208572">
                  <a:extLst>
                    <a:ext uri="{9D8B030D-6E8A-4147-A177-3AD203B41FA5}">
                      <a16:colId xmlns:a16="http://schemas.microsoft.com/office/drawing/2014/main" val="4230268532"/>
                    </a:ext>
                  </a:extLst>
                </a:gridCol>
                <a:gridCol w="1196064">
                  <a:extLst>
                    <a:ext uri="{9D8B030D-6E8A-4147-A177-3AD203B41FA5}">
                      <a16:colId xmlns:a16="http://schemas.microsoft.com/office/drawing/2014/main" val="1471845447"/>
                    </a:ext>
                  </a:extLst>
                </a:gridCol>
                <a:gridCol w="1196064">
                  <a:extLst>
                    <a:ext uri="{9D8B030D-6E8A-4147-A177-3AD203B41FA5}">
                      <a16:colId xmlns:a16="http://schemas.microsoft.com/office/drawing/2014/main" val="971768868"/>
                    </a:ext>
                  </a:extLst>
                </a:gridCol>
              </a:tblGrid>
              <a:tr h="550985">
                <a:tc>
                  <a:txBody>
                    <a:bodyPr/>
                    <a:lstStyle/>
                    <a:p>
                      <a:r>
                        <a:rPr lang="en-US" sz="1600" dirty="0">
                          <a:latin typeface="Calibri" panose="020F0502020204030204" pitchFamily="34" charset="0"/>
                          <a:cs typeface="Calibri" panose="020F0502020204030204" pitchFamily="34" charset="0"/>
                        </a:rPr>
                        <a:t>Characteristic</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dirty="0">
                          <a:latin typeface="Calibri" panose="020F0502020204030204" pitchFamily="34" charset="0"/>
                          <a:cs typeface="Calibri" panose="020F0502020204030204" pitchFamily="34" charset="0"/>
                        </a:rPr>
                        <a:t>Ven + Vd</a:t>
                      </a:r>
                    </a:p>
                    <a:p>
                      <a:pPr algn="ctr"/>
                      <a:r>
                        <a:rPr lang="en-US" sz="1600" dirty="0">
                          <a:latin typeface="Calibri" panose="020F0502020204030204" pitchFamily="34" charset="0"/>
                          <a:cs typeface="Calibri" panose="020F0502020204030204" pitchFamily="34" charset="0"/>
                        </a:rPr>
                        <a:t>(n = 194)</a:t>
                      </a: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dirty="0">
                          <a:latin typeface="Calibri" panose="020F0502020204030204" pitchFamily="34" charset="0"/>
                          <a:cs typeface="Calibri" panose="020F0502020204030204" pitchFamily="34" charset="0"/>
                        </a:rPr>
                        <a:t>Pbo + Vd</a:t>
                      </a:r>
                    </a:p>
                    <a:p>
                      <a:pPr algn="ctr"/>
                      <a:r>
                        <a:rPr lang="en-US" sz="1600" dirty="0">
                          <a:latin typeface="Calibri" panose="020F0502020204030204" pitchFamily="34" charset="0"/>
                          <a:cs typeface="Calibri" panose="020F0502020204030204" pitchFamily="34" charset="0"/>
                        </a:rPr>
                        <a:t>(n = 97)</a:t>
                      </a: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621750658"/>
                  </a:ext>
                </a:extLst>
              </a:tr>
              <a:tr h="550985">
                <a:tc>
                  <a:txBody>
                    <a:bodyPr/>
                    <a:lstStyle/>
                    <a:p>
                      <a:r>
                        <a:rPr lang="en-US" sz="1600" b="0" dirty="0">
                          <a:solidFill>
                            <a:schemeClr val="bg1"/>
                          </a:solidFill>
                          <a:latin typeface="Calibri" panose="020F0502020204030204" pitchFamily="34" charset="0"/>
                          <a:cs typeface="Calibri" panose="020F0502020204030204" pitchFamily="34" charset="0"/>
                        </a:rPr>
                        <a:t>Median age, </a:t>
                      </a:r>
                      <a:r>
                        <a:rPr lang="en-US" sz="1600" dirty="0">
                          <a:solidFill>
                            <a:schemeClr val="bg1"/>
                          </a:solidFill>
                          <a:latin typeface="Calibri" panose="020F0502020204030204" pitchFamily="34" charset="0"/>
                          <a:cs typeface="Calibri" panose="020F0502020204030204" pitchFamily="34" charset="0"/>
                        </a:rPr>
                        <a:t>yr (range) </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≥65 yr, n (%)</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66 (36-87)</a:t>
                      </a:r>
                    </a:p>
                    <a:p>
                      <a:pPr algn="ctr"/>
                      <a:r>
                        <a:rPr lang="en-US" sz="1600" dirty="0">
                          <a:solidFill>
                            <a:schemeClr val="bg1"/>
                          </a:solidFill>
                          <a:latin typeface="Calibri" panose="020F0502020204030204" pitchFamily="34" charset="0"/>
                          <a:cs typeface="Calibri" panose="020F0502020204030204" pitchFamily="34" charset="0"/>
                        </a:rPr>
                        <a:t>108 (56)</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65 (44-83)</a:t>
                      </a:r>
                    </a:p>
                    <a:p>
                      <a:pPr algn="ctr"/>
                      <a:r>
                        <a:rPr lang="en-US" sz="1600" dirty="0">
                          <a:solidFill>
                            <a:schemeClr val="bg1"/>
                          </a:solidFill>
                          <a:latin typeface="Calibri" panose="020F0502020204030204" pitchFamily="34" charset="0"/>
                          <a:cs typeface="Calibri" panose="020F0502020204030204" pitchFamily="34" charset="0"/>
                        </a:rPr>
                        <a:t>52 (54)</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63773154"/>
                  </a:ext>
                </a:extLst>
              </a:tr>
              <a:tr h="330591">
                <a:tc>
                  <a:txBody>
                    <a:bodyPr/>
                    <a:lstStyle/>
                    <a:p>
                      <a:r>
                        <a:rPr lang="en-US" sz="1600" dirty="0">
                          <a:solidFill>
                            <a:schemeClr val="bg1"/>
                          </a:solidFill>
                          <a:latin typeface="Calibri" panose="020F0502020204030204" pitchFamily="34" charset="0"/>
                          <a:cs typeface="Calibri" panose="020F0502020204030204" pitchFamily="34" charset="0"/>
                        </a:rPr>
                        <a:t>Male, n (%)</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97 (50)</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55 (57)</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80219419"/>
                  </a:ext>
                </a:extLst>
              </a:tr>
              <a:tr h="991772">
                <a:tc>
                  <a:txBody>
                    <a:bodyPr/>
                    <a:lstStyle/>
                    <a:p>
                      <a:r>
                        <a:rPr lang="en-US" sz="1600" b="0" dirty="0">
                          <a:solidFill>
                            <a:schemeClr val="bg1"/>
                          </a:solidFill>
                          <a:latin typeface="Calibri" panose="020F0502020204030204" pitchFamily="34" charset="0"/>
                          <a:cs typeface="Calibri" panose="020F0502020204030204" pitchFamily="34" charset="0"/>
                        </a:rPr>
                        <a:t>Multiple myeloma ISS,</a:t>
                      </a:r>
                      <a:r>
                        <a:rPr lang="en-US" sz="1600" b="0" baseline="0" dirty="0">
                          <a:solidFill>
                            <a:schemeClr val="bg1"/>
                          </a:solidFill>
                          <a:latin typeface="Calibri" panose="020F0502020204030204" pitchFamily="34" charset="0"/>
                          <a:cs typeface="Calibri" panose="020F0502020204030204" pitchFamily="34" charset="0"/>
                        </a:rPr>
                        <a:t>*</a:t>
                      </a:r>
                      <a:r>
                        <a:rPr lang="en-US" sz="1600" dirty="0">
                          <a:solidFill>
                            <a:schemeClr val="bg1"/>
                          </a:solidFill>
                          <a:latin typeface="Calibri" panose="020F0502020204030204" pitchFamily="34" charset="0"/>
                          <a:cs typeface="Calibri" panose="020F0502020204030204" pitchFamily="34" charset="0"/>
                        </a:rPr>
                        <a:t> n (%)</a:t>
                      </a:r>
                      <a:endParaRPr lang="en-US" sz="1600" b="0" baseline="0" dirty="0">
                        <a:solidFill>
                          <a:schemeClr val="bg1"/>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Stage I</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Stage II</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Stage III</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81 (42)</a:t>
                      </a:r>
                    </a:p>
                    <a:p>
                      <a:pPr algn="ctr"/>
                      <a:r>
                        <a:rPr lang="en-US" sz="1600" dirty="0">
                          <a:solidFill>
                            <a:schemeClr val="bg1"/>
                          </a:solidFill>
                          <a:latin typeface="Calibri" panose="020F0502020204030204" pitchFamily="34" charset="0"/>
                          <a:cs typeface="Calibri" panose="020F0502020204030204" pitchFamily="34" charset="0"/>
                        </a:rPr>
                        <a:t>69 (36)</a:t>
                      </a:r>
                    </a:p>
                    <a:p>
                      <a:pPr algn="ctr"/>
                      <a:r>
                        <a:rPr lang="en-US" sz="1600" dirty="0">
                          <a:solidFill>
                            <a:schemeClr val="bg1"/>
                          </a:solidFill>
                          <a:latin typeface="Calibri" panose="020F0502020204030204" pitchFamily="34" charset="0"/>
                          <a:cs typeface="Calibri" panose="020F0502020204030204" pitchFamily="34" charset="0"/>
                        </a:rPr>
                        <a:t>39 (20)</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48 (49)</a:t>
                      </a:r>
                    </a:p>
                    <a:p>
                      <a:pPr algn="ctr"/>
                      <a:r>
                        <a:rPr lang="en-US" sz="1600" dirty="0">
                          <a:solidFill>
                            <a:schemeClr val="bg1"/>
                          </a:solidFill>
                          <a:latin typeface="Calibri" panose="020F0502020204030204" pitchFamily="34" charset="0"/>
                          <a:cs typeface="Calibri" panose="020F0502020204030204" pitchFamily="34" charset="0"/>
                        </a:rPr>
                        <a:t>32 (33)</a:t>
                      </a:r>
                    </a:p>
                    <a:p>
                      <a:pPr algn="ctr"/>
                      <a:r>
                        <a:rPr lang="en-US" sz="1600" dirty="0">
                          <a:solidFill>
                            <a:schemeClr val="bg1"/>
                          </a:solidFill>
                          <a:latin typeface="Calibri" panose="020F0502020204030204" pitchFamily="34" charset="0"/>
                          <a:cs typeface="Calibri" panose="020F0502020204030204" pitchFamily="34" charset="0"/>
                        </a:rPr>
                        <a:t>13 (13)</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94886251"/>
                  </a:ext>
                </a:extLst>
              </a:tr>
              <a:tr h="771378">
                <a:tc>
                  <a:txBody>
                    <a:bodyPr/>
                    <a:lstStyle/>
                    <a:p>
                      <a:r>
                        <a:rPr lang="en-US" sz="1600" b="0" dirty="0">
                          <a:solidFill>
                            <a:schemeClr val="bg1"/>
                          </a:solidFill>
                          <a:latin typeface="Calibri" panose="020F0502020204030204" pitchFamily="34" charset="0"/>
                          <a:cs typeface="Calibri" panose="020F0502020204030204" pitchFamily="34" charset="0"/>
                        </a:rPr>
                        <a:t>ECOG PS,</a:t>
                      </a:r>
                      <a:r>
                        <a:rPr lang="en-US" sz="1600" b="0" baseline="0" dirty="0">
                          <a:solidFill>
                            <a:schemeClr val="bg1"/>
                          </a:solidFill>
                          <a:latin typeface="Calibri" panose="020F0502020204030204" pitchFamily="34" charset="0"/>
                          <a:cs typeface="Calibri" panose="020F0502020204030204" pitchFamily="34" charset="0"/>
                        </a:rPr>
                        <a:t>*</a:t>
                      </a:r>
                      <a:r>
                        <a:rPr lang="en-US" sz="1600" dirty="0">
                          <a:solidFill>
                            <a:schemeClr val="bg1"/>
                          </a:solidFill>
                          <a:latin typeface="Calibri" panose="020F0502020204030204" pitchFamily="34" charset="0"/>
                          <a:cs typeface="Calibri" panose="020F0502020204030204" pitchFamily="34" charset="0"/>
                        </a:rPr>
                        <a:t> n (%)</a:t>
                      </a:r>
                      <a:endParaRPr lang="en-US" sz="1600" b="0" baseline="0" dirty="0">
                        <a:solidFill>
                          <a:schemeClr val="bg1"/>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0</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1 or 2</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101 (52)</a:t>
                      </a:r>
                    </a:p>
                    <a:p>
                      <a:pPr algn="ctr"/>
                      <a:r>
                        <a:rPr lang="en-US" sz="1600" dirty="0">
                          <a:solidFill>
                            <a:schemeClr val="bg1"/>
                          </a:solidFill>
                          <a:latin typeface="Calibri" panose="020F0502020204030204" pitchFamily="34" charset="0"/>
                          <a:cs typeface="Calibri" panose="020F0502020204030204" pitchFamily="34" charset="0"/>
                        </a:rPr>
                        <a:t>92 (48)</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47 (49)</a:t>
                      </a:r>
                    </a:p>
                    <a:p>
                      <a:pPr algn="ctr"/>
                      <a:r>
                        <a:rPr lang="en-US" sz="1600" dirty="0">
                          <a:solidFill>
                            <a:schemeClr val="bg1"/>
                          </a:solidFill>
                          <a:latin typeface="Calibri" panose="020F0502020204030204" pitchFamily="34" charset="0"/>
                          <a:cs typeface="Calibri" panose="020F0502020204030204" pitchFamily="34" charset="0"/>
                        </a:rPr>
                        <a:t>49 (51)</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95203446"/>
                  </a:ext>
                </a:extLst>
              </a:tr>
              <a:tr h="771378">
                <a:tc>
                  <a:txBody>
                    <a:bodyPr/>
                    <a:lstStyle/>
                    <a:p>
                      <a:r>
                        <a:rPr lang="en-US" sz="1600" b="0" dirty="0">
                          <a:solidFill>
                            <a:schemeClr val="bg1"/>
                          </a:solidFill>
                          <a:latin typeface="Calibri" panose="020F0502020204030204" pitchFamily="34" charset="0"/>
                          <a:cs typeface="Calibri" panose="020F0502020204030204" pitchFamily="34" charset="0"/>
                        </a:rPr>
                        <a:t>No. of prior lines of therapy</a:t>
                      </a:r>
                      <a:r>
                        <a:rPr lang="en-US" sz="1600" dirty="0">
                          <a:solidFill>
                            <a:schemeClr val="bg1"/>
                          </a:solidFill>
                          <a:latin typeface="Calibri" panose="020F0502020204030204" pitchFamily="34" charset="0"/>
                          <a:cs typeface="Calibri" panose="020F0502020204030204" pitchFamily="34" charset="0"/>
                        </a:rPr>
                        <a:t>, n (%)</a:t>
                      </a:r>
                      <a:endParaRPr lang="en-US" sz="1600" b="0" dirty="0">
                        <a:solidFill>
                          <a:schemeClr val="bg1"/>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1</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2 or 3</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91 (47)</a:t>
                      </a:r>
                    </a:p>
                    <a:p>
                      <a:pPr algn="ctr"/>
                      <a:r>
                        <a:rPr lang="en-US" sz="1600" dirty="0">
                          <a:solidFill>
                            <a:schemeClr val="bg1"/>
                          </a:solidFill>
                          <a:latin typeface="Calibri" panose="020F0502020204030204" pitchFamily="34" charset="0"/>
                          <a:cs typeface="Calibri" panose="020F0502020204030204" pitchFamily="34" charset="0"/>
                        </a:rPr>
                        <a:t>103 (53)</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44 (45)</a:t>
                      </a:r>
                    </a:p>
                    <a:p>
                      <a:pPr algn="ctr"/>
                      <a:r>
                        <a:rPr lang="en-US" sz="1600" dirty="0">
                          <a:solidFill>
                            <a:schemeClr val="bg1"/>
                          </a:solidFill>
                          <a:latin typeface="Calibri" panose="020F0502020204030204" pitchFamily="34" charset="0"/>
                          <a:cs typeface="Calibri" panose="020F0502020204030204" pitchFamily="34" charset="0"/>
                        </a:rPr>
                        <a:t>53 (55)</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2563348239"/>
                  </a:ext>
                </a:extLst>
              </a:tr>
              <a:tr h="330591">
                <a:tc>
                  <a:txBody>
                    <a:bodyPr/>
                    <a:lstStyle/>
                    <a:p>
                      <a:r>
                        <a:rPr lang="en-US" sz="1600" b="0" dirty="0">
                          <a:solidFill>
                            <a:schemeClr val="bg1"/>
                          </a:solidFill>
                          <a:latin typeface="Calibri" panose="020F0502020204030204" pitchFamily="34" charset="0"/>
                          <a:cs typeface="Calibri" panose="020F0502020204030204" pitchFamily="34" charset="0"/>
                        </a:rPr>
                        <a:t>Prior stem cell transplant</a:t>
                      </a:r>
                      <a:r>
                        <a:rPr lang="en-US" sz="1600" dirty="0">
                          <a:solidFill>
                            <a:schemeClr val="bg1"/>
                          </a:solidFill>
                          <a:latin typeface="Calibri" panose="020F0502020204030204" pitchFamily="34" charset="0"/>
                          <a:cs typeface="Calibri" panose="020F0502020204030204" pitchFamily="34" charset="0"/>
                        </a:rPr>
                        <a:t>, n (%)</a:t>
                      </a:r>
                      <a:endParaRPr lang="en-US" sz="1600" b="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116 (60)</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57 (59)</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563348035"/>
                  </a:ext>
                </a:extLst>
              </a:tr>
            </a:tbl>
          </a:graphicData>
        </a:graphic>
      </p:graphicFrame>
      <p:graphicFrame>
        <p:nvGraphicFramePr>
          <p:cNvPr id="12" name="Table 11">
            <a:extLst>
              <a:ext uri="{FF2B5EF4-FFF2-40B4-BE49-F238E27FC236}">
                <a16:creationId xmlns:a16="http://schemas.microsoft.com/office/drawing/2014/main" id="{5F364551-8EE3-4E41-A7D5-E1FAA7651C55}"/>
              </a:ext>
            </a:extLst>
          </p:cNvPr>
          <p:cNvGraphicFramePr>
            <a:graphicFrameLocks noGrp="1"/>
          </p:cNvGraphicFramePr>
          <p:nvPr>
            <p:extLst>
              <p:ext uri="{D42A27DB-BD31-4B8C-83A1-F6EECF244321}">
                <p14:modId xmlns:p14="http://schemas.microsoft.com/office/powerpoint/2010/main" val="3532928577"/>
              </p:ext>
            </p:extLst>
          </p:nvPr>
        </p:nvGraphicFramePr>
        <p:xfrm>
          <a:off x="6207647" y="1295400"/>
          <a:ext cx="5543788" cy="4389120"/>
        </p:xfrm>
        <a:graphic>
          <a:graphicData uri="http://schemas.openxmlformats.org/drawingml/2006/table">
            <a:tbl>
              <a:tblPr firstRow="1" bandRow="1">
                <a:tableStyleId>{F5AB1C69-6EDB-4FF4-983F-18BD219EF322}</a:tableStyleId>
              </a:tblPr>
              <a:tblGrid>
                <a:gridCol w="3056426">
                  <a:extLst>
                    <a:ext uri="{9D8B030D-6E8A-4147-A177-3AD203B41FA5}">
                      <a16:colId xmlns:a16="http://schemas.microsoft.com/office/drawing/2014/main" val="4230268532"/>
                    </a:ext>
                  </a:extLst>
                </a:gridCol>
                <a:gridCol w="1303453">
                  <a:extLst>
                    <a:ext uri="{9D8B030D-6E8A-4147-A177-3AD203B41FA5}">
                      <a16:colId xmlns:a16="http://schemas.microsoft.com/office/drawing/2014/main" val="1471845447"/>
                    </a:ext>
                  </a:extLst>
                </a:gridCol>
                <a:gridCol w="1183909">
                  <a:extLst>
                    <a:ext uri="{9D8B030D-6E8A-4147-A177-3AD203B41FA5}">
                      <a16:colId xmlns:a16="http://schemas.microsoft.com/office/drawing/2014/main" val="971768868"/>
                    </a:ext>
                  </a:extLst>
                </a:gridCol>
              </a:tblGrid>
              <a:tr h="571500">
                <a:tc>
                  <a:txBody>
                    <a:bodyPr/>
                    <a:lstStyle/>
                    <a:p>
                      <a:r>
                        <a:rPr lang="en-US" sz="1600" dirty="0">
                          <a:latin typeface="Calibri" panose="020F0502020204030204" pitchFamily="34" charset="0"/>
                          <a:cs typeface="Calibri" panose="020F0502020204030204" pitchFamily="34" charset="0"/>
                        </a:rPr>
                        <a:t>Characteristic, n (%)</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dirty="0">
                          <a:latin typeface="Calibri" panose="020F0502020204030204" pitchFamily="34" charset="0"/>
                          <a:cs typeface="Calibri" panose="020F0502020204030204" pitchFamily="34" charset="0"/>
                        </a:rPr>
                        <a:t>Ven + Vd</a:t>
                      </a:r>
                    </a:p>
                    <a:p>
                      <a:pPr algn="ctr"/>
                      <a:r>
                        <a:rPr lang="en-US" sz="1600" dirty="0">
                          <a:latin typeface="Calibri" panose="020F0502020204030204" pitchFamily="34" charset="0"/>
                          <a:cs typeface="Calibri" panose="020F0502020204030204" pitchFamily="34" charset="0"/>
                        </a:rPr>
                        <a:t>(n = 194)</a:t>
                      </a: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dirty="0">
                          <a:latin typeface="Calibri" panose="020F0502020204030204" pitchFamily="34" charset="0"/>
                          <a:cs typeface="Calibri" panose="020F0502020204030204" pitchFamily="34" charset="0"/>
                        </a:rPr>
                        <a:t>Pbo + Vd</a:t>
                      </a:r>
                    </a:p>
                    <a:p>
                      <a:pPr algn="ctr"/>
                      <a:r>
                        <a:rPr lang="en-US" sz="1600" dirty="0">
                          <a:latin typeface="Calibri" panose="020F0502020204030204" pitchFamily="34" charset="0"/>
                          <a:cs typeface="Calibri" panose="020F0502020204030204" pitchFamily="34" charset="0"/>
                        </a:rPr>
                        <a:t>(n = 97)</a:t>
                      </a: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621750658"/>
                  </a:ext>
                </a:extLst>
              </a:tr>
              <a:tr h="342900">
                <a:tc>
                  <a:txBody>
                    <a:bodyPr/>
                    <a:lstStyle/>
                    <a:p>
                      <a:r>
                        <a:rPr lang="en-US" sz="1600" b="0" dirty="0">
                          <a:solidFill>
                            <a:schemeClr val="bg1"/>
                          </a:solidFill>
                          <a:latin typeface="Calibri" panose="020F0502020204030204" pitchFamily="34" charset="0"/>
                          <a:cs typeface="Calibri" panose="020F0502020204030204" pitchFamily="34" charset="0"/>
                        </a:rPr>
                        <a:t>Prior exposure to PI</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 135 (70)</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68 (70)</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07544325"/>
                  </a:ext>
                </a:extLst>
              </a:tr>
              <a:tr h="342900">
                <a:tc>
                  <a:txBody>
                    <a:bodyPr/>
                    <a:lstStyle/>
                    <a:p>
                      <a:r>
                        <a:rPr lang="en-US" sz="1600" b="0" dirty="0">
                          <a:solidFill>
                            <a:schemeClr val="bg1"/>
                          </a:solidFill>
                          <a:latin typeface="Calibri" panose="020F0502020204030204" pitchFamily="34" charset="0"/>
                          <a:cs typeface="Calibri" panose="020F0502020204030204" pitchFamily="34" charset="0"/>
                        </a:rPr>
                        <a:t>Prior exposure to IMiD</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131 (68)</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65 (67)</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27984331"/>
                  </a:ext>
                </a:extLst>
              </a:tr>
              <a:tr h="1028700">
                <a:tc>
                  <a:txBody>
                    <a:bodyPr/>
                    <a:lstStyle/>
                    <a:p>
                      <a:r>
                        <a:rPr lang="en-US" sz="1600" b="0" dirty="0">
                          <a:solidFill>
                            <a:schemeClr val="bg1"/>
                          </a:solidFill>
                          <a:latin typeface="Calibri" panose="020F0502020204030204" pitchFamily="34" charset="0"/>
                          <a:cs typeface="Calibri" panose="020F0502020204030204" pitchFamily="34" charset="0"/>
                        </a:rPr>
                        <a:t>Cytogenetics</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High risk</a:t>
                      </a:r>
                      <a:r>
                        <a:rPr lang="en-US" sz="1600" baseline="30000" dirty="0">
                          <a:solidFill>
                            <a:schemeClr val="bg1"/>
                          </a:solidFill>
                        </a:rPr>
                        <a:t>†</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Standard risk</a:t>
                      </a:r>
                      <a:r>
                        <a:rPr lang="en-US" sz="1600" baseline="30000" dirty="0">
                          <a:solidFill>
                            <a:schemeClr val="bg1"/>
                          </a:solidFill>
                        </a:rPr>
                        <a:t>‡</a:t>
                      </a:r>
                      <a:endParaRPr lang="en-US" sz="1600" baseline="30000" dirty="0">
                        <a:solidFill>
                          <a:schemeClr val="bg1"/>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Unknown/missing</a:t>
                      </a:r>
                      <a:r>
                        <a:rPr lang="en-US" sz="1600" baseline="30000" dirty="0">
                          <a:solidFill>
                            <a:schemeClr val="bg1"/>
                          </a:solidFill>
                        </a:rPr>
                        <a:t>§</a:t>
                      </a:r>
                      <a:endParaRPr lang="en-US" sz="1600" baseline="300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31 (16)</a:t>
                      </a:r>
                    </a:p>
                    <a:p>
                      <a:pPr algn="ctr"/>
                      <a:r>
                        <a:rPr lang="en-US" sz="1600" dirty="0">
                          <a:solidFill>
                            <a:schemeClr val="bg1"/>
                          </a:solidFill>
                          <a:latin typeface="Calibri" panose="020F0502020204030204" pitchFamily="34" charset="0"/>
                          <a:cs typeface="Calibri" panose="020F0502020204030204" pitchFamily="34" charset="0"/>
                        </a:rPr>
                        <a:t>141 (73)</a:t>
                      </a:r>
                    </a:p>
                    <a:p>
                      <a:pPr algn="ctr"/>
                      <a:r>
                        <a:rPr lang="en-US" sz="1600" dirty="0">
                          <a:solidFill>
                            <a:schemeClr val="bg1"/>
                          </a:solidFill>
                          <a:latin typeface="Calibri" panose="020F0502020204030204" pitchFamily="34" charset="0"/>
                          <a:cs typeface="Calibri" panose="020F0502020204030204" pitchFamily="34" charset="0"/>
                        </a:rPr>
                        <a:t>22 (11)</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18 (19)</a:t>
                      </a:r>
                    </a:p>
                    <a:p>
                      <a:pPr algn="ctr"/>
                      <a:r>
                        <a:rPr lang="en-US" sz="1600" dirty="0">
                          <a:solidFill>
                            <a:schemeClr val="bg1"/>
                          </a:solidFill>
                          <a:latin typeface="Calibri" panose="020F0502020204030204" pitchFamily="34" charset="0"/>
                          <a:cs typeface="Calibri" panose="020F0502020204030204" pitchFamily="34" charset="0"/>
                        </a:rPr>
                        <a:t>72 (74)</a:t>
                      </a:r>
                    </a:p>
                    <a:p>
                      <a:pPr algn="ctr"/>
                      <a:r>
                        <a:rPr lang="en-US" sz="1600" dirty="0">
                          <a:solidFill>
                            <a:schemeClr val="bg1"/>
                          </a:solidFill>
                          <a:latin typeface="Calibri" panose="020F0502020204030204" pitchFamily="34" charset="0"/>
                          <a:cs typeface="Calibri" panose="020F0502020204030204" pitchFamily="34" charset="0"/>
                        </a:rPr>
                        <a:t>7 (7)</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81163154"/>
                  </a:ext>
                </a:extLst>
              </a:tr>
              <a:tr h="1028700">
                <a:tc>
                  <a:txBody>
                    <a:bodyPr/>
                    <a:lstStyle/>
                    <a:p>
                      <a:r>
                        <a:rPr lang="en-US" sz="1600" b="0" dirty="0">
                          <a:solidFill>
                            <a:schemeClr val="bg1"/>
                          </a:solidFill>
                          <a:latin typeface="Calibri" panose="020F0502020204030204" pitchFamily="34" charset="0"/>
                          <a:cs typeface="Calibri" panose="020F0502020204030204" pitchFamily="34" charset="0"/>
                        </a:rPr>
                        <a:t>t(11;14) status</a:t>
                      </a:r>
                      <a:r>
                        <a:rPr lang="en-US" sz="1600" b="0" baseline="0" dirty="0">
                          <a:solidFill>
                            <a:schemeClr val="bg1"/>
                          </a:solidFill>
                          <a:latin typeface="Calibri" panose="020F0502020204030204" pitchFamily="34" charset="0"/>
                          <a:cs typeface="Calibri" panose="020F0502020204030204" pitchFamily="34" charset="0"/>
                        </a:rPr>
                        <a:t>*</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Positive</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Negative</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Unknown</a:t>
                      </a:r>
                      <a:r>
                        <a:rPr lang="en-US" sz="1600" baseline="30000" dirty="0">
                          <a:solidFill>
                            <a:schemeClr val="bg1"/>
                          </a:solidFill>
                        </a:rPr>
                        <a:t>§</a:t>
                      </a:r>
                      <a:endParaRPr lang="en-US" sz="1600" baseline="300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20 (10)</a:t>
                      </a:r>
                    </a:p>
                    <a:p>
                      <a:pPr algn="ctr"/>
                      <a:r>
                        <a:rPr lang="en-US" sz="1600" dirty="0">
                          <a:solidFill>
                            <a:schemeClr val="bg1"/>
                          </a:solidFill>
                          <a:latin typeface="Calibri" panose="020F0502020204030204" pitchFamily="34" charset="0"/>
                          <a:cs typeface="Calibri" panose="020F0502020204030204" pitchFamily="34" charset="0"/>
                        </a:rPr>
                        <a:t>152 (78)</a:t>
                      </a:r>
                    </a:p>
                    <a:p>
                      <a:pPr algn="ctr"/>
                      <a:r>
                        <a:rPr lang="en-US" sz="1600" dirty="0">
                          <a:solidFill>
                            <a:schemeClr val="bg1"/>
                          </a:solidFill>
                          <a:latin typeface="Calibri" panose="020F0502020204030204" pitchFamily="34" charset="0"/>
                          <a:cs typeface="Calibri" panose="020F0502020204030204" pitchFamily="34" charset="0"/>
                        </a:rPr>
                        <a:t>22 (11)</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15 (15)</a:t>
                      </a:r>
                    </a:p>
                    <a:p>
                      <a:pPr algn="ctr"/>
                      <a:r>
                        <a:rPr lang="en-US" sz="1600" dirty="0">
                          <a:solidFill>
                            <a:schemeClr val="bg1"/>
                          </a:solidFill>
                          <a:latin typeface="Calibri" panose="020F0502020204030204" pitchFamily="34" charset="0"/>
                          <a:cs typeface="Calibri" panose="020F0502020204030204" pitchFamily="34" charset="0"/>
                        </a:rPr>
                        <a:t>74 (76)</a:t>
                      </a:r>
                    </a:p>
                    <a:p>
                      <a:pPr algn="ctr"/>
                      <a:r>
                        <a:rPr lang="en-US" sz="1600" dirty="0">
                          <a:solidFill>
                            <a:schemeClr val="bg1"/>
                          </a:solidFill>
                          <a:latin typeface="Calibri" panose="020F0502020204030204" pitchFamily="34" charset="0"/>
                          <a:cs typeface="Calibri" panose="020F0502020204030204" pitchFamily="34" charset="0"/>
                        </a:rPr>
                        <a:t>8 (8)</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63773154"/>
                  </a:ext>
                </a:extLst>
              </a:tr>
              <a:tr h="800100">
                <a:tc>
                  <a:txBody>
                    <a:bodyPr/>
                    <a:lstStyle/>
                    <a:p>
                      <a:r>
                        <a:rPr lang="en-US" sz="1600" b="0" i="1" dirty="0">
                          <a:solidFill>
                            <a:schemeClr val="bg1"/>
                          </a:solidFill>
                          <a:latin typeface="Calibri" panose="020F0502020204030204" pitchFamily="34" charset="0"/>
                          <a:cs typeface="Calibri" panose="020F0502020204030204" pitchFamily="34" charset="0"/>
                        </a:rPr>
                        <a:t>BCL-2 </a:t>
                      </a:r>
                      <a:r>
                        <a:rPr lang="en-US" sz="1600" b="0" dirty="0">
                          <a:solidFill>
                            <a:schemeClr val="bg1"/>
                          </a:solidFill>
                          <a:latin typeface="Calibri" panose="020F0502020204030204" pitchFamily="34" charset="0"/>
                          <a:cs typeface="Calibri" panose="020F0502020204030204" pitchFamily="34" charset="0"/>
                        </a:rPr>
                        <a:t>expression (qPCR)</a:t>
                      </a:r>
                      <a:r>
                        <a:rPr lang="en-US" sz="1600" b="0" baseline="0" dirty="0">
                          <a:solidFill>
                            <a:schemeClr val="bg1"/>
                          </a:solidFill>
                          <a:latin typeface="Calibri" panose="020F0502020204030204" pitchFamily="34" charset="0"/>
                          <a:cs typeface="Calibri" panose="020F0502020204030204" pitchFamily="34" charset="0"/>
                        </a:rPr>
                        <a:t>*</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High</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Low</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66 (39)</a:t>
                      </a:r>
                    </a:p>
                    <a:p>
                      <a:pPr algn="ctr"/>
                      <a:r>
                        <a:rPr lang="en-US" sz="1600" dirty="0">
                          <a:solidFill>
                            <a:schemeClr val="bg1"/>
                          </a:solidFill>
                          <a:latin typeface="Calibri" panose="020F0502020204030204" pitchFamily="34" charset="0"/>
                          <a:cs typeface="Calibri" panose="020F0502020204030204" pitchFamily="34" charset="0"/>
                        </a:rPr>
                        <a:t>104 (61)</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32 (37)</a:t>
                      </a:r>
                    </a:p>
                    <a:p>
                      <a:pPr algn="ctr"/>
                      <a:r>
                        <a:rPr lang="en-US" sz="1600" dirty="0">
                          <a:solidFill>
                            <a:schemeClr val="bg1"/>
                          </a:solidFill>
                          <a:latin typeface="Calibri" panose="020F0502020204030204" pitchFamily="34" charset="0"/>
                          <a:cs typeface="Calibri" panose="020F0502020204030204" pitchFamily="34" charset="0"/>
                        </a:rPr>
                        <a:t>55 (63)</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94886251"/>
                  </a:ext>
                </a:extLst>
              </a:tr>
            </a:tbl>
          </a:graphicData>
        </a:graphic>
      </p:graphicFrame>
      <p:sp>
        <p:nvSpPr>
          <p:cNvPr id="13" name="TextBox 12">
            <a:extLst>
              <a:ext uri="{FF2B5EF4-FFF2-40B4-BE49-F238E27FC236}">
                <a16:creationId xmlns:a16="http://schemas.microsoft.com/office/drawing/2014/main" id="{01210523-5656-8B49-BFC7-34CFD1AAB9BE}"/>
              </a:ext>
            </a:extLst>
          </p:cNvPr>
          <p:cNvSpPr txBox="1"/>
          <p:nvPr/>
        </p:nvSpPr>
        <p:spPr>
          <a:xfrm>
            <a:off x="6197599" y="5687292"/>
            <a:ext cx="5765801" cy="738664"/>
          </a:xfrm>
          <a:prstGeom prst="rect">
            <a:avLst/>
          </a:prstGeom>
          <a:noFill/>
        </p:spPr>
        <p:txBody>
          <a:bodyPr wrap="square" rtlCol="0">
            <a:spAutoFit/>
          </a:bodyPr>
          <a:lstStyle/>
          <a:p>
            <a:r>
              <a:rPr lang="en-US" sz="1400" b="0" dirty="0">
                <a:solidFill>
                  <a:schemeClr val="bg1"/>
                </a:solidFill>
                <a:latin typeface="Calibri" panose="020F0502020204030204" pitchFamily="34" charset="0"/>
                <a:cs typeface="Calibri" panose="020F0502020204030204" pitchFamily="34" charset="0"/>
              </a:rPr>
              <a:t>*Percentage calculated without including patients with missing data.</a:t>
            </a:r>
          </a:p>
          <a:p>
            <a:r>
              <a:rPr lang="en-US" sz="1400" b="0" baseline="30000" dirty="0">
                <a:solidFill>
                  <a:schemeClr val="bg1"/>
                </a:solidFill>
                <a:latin typeface="Calibri" panose="020F0502020204030204" pitchFamily="34" charset="0"/>
                <a:cs typeface="Calibri" panose="020F0502020204030204" pitchFamily="34" charset="0"/>
              </a:rPr>
              <a:t>†</a:t>
            </a:r>
            <a:r>
              <a:rPr lang="en-US" sz="1400" b="0" dirty="0">
                <a:solidFill>
                  <a:schemeClr val="bg1"/>
                </a:solidFill>
                <a:latin typeface="Calibri" panose="020F0502020204030204" pitchFamily="34" charset="0"/>
                <a:cs typeface="Calibri" panose="020F0502020204030204" pitchFamily="34" charset="0"/>
              </a:rPr>
              <a:t>t(4;14) or t(14;16) or del(17p). </a:t>
            </a:r>
            <a:r>
              <a:rPr lang="en-US" sz="1400" b="0" baseline="30000" dirty="0">
                <a:solidFill>
                  <a:schemeClr val="bg1"/>
                </a:solidFill>
                <a:latin typeface="Calibri" panose="020F0502020204030204" pitchFamily="34" charset="0"/>
                <a:cs typeface="Calibri" panose="020F0502020204030204" pitchFamily="34" charset="0"/>
              </a:rPr>
              <a:t>‡</a:t>
            </a:r>
            <a:r>
              <a:rPr lang="en-US" sz="1400" b="0" dirty="0">
                <a:solidFill>
                  <a:schemeClr val="bg1"/>
                </a:solidFill>
                <a:latin typeface="Calibri" panose="020F0502020204030204" pitchFamily="34" charset="0"/>
                <a:cs typeface="Calibri" panose="020F0502020204030204" pitchFamily="34" charset="0"/>
              </a:rPr>
              <a:t>No high-risk cytogenetics.</a:t>
            </a:r>
          </a:p>
          <a:p>
            <a:r>
              <a:rPr lang="en-US" sz="1400" b="0" baseline="30000" dirty="0">
                <a:solidFill>
                  <a:schemeClr val="bg1"/>
                </a:solidFill>
                <a:latin typeface="Calibri" panose="020F0502020204030204" pitchFamily="34" charset="0"/>
                <a:cs typeface="Calibri" panose="020F0502020204030204" pitchFamily="34" charset="0"/>
              </a:rPr>
              <a:t>§</a:t>
            </a:r>
            <a:r>
              <a:rPr lang="en-US" sz="1400" b="0" dirty="0">
                <a:solidFill>
                  <a:schemeClr val="bg1"/>
                </a:solidFill>
                <a:latin typeface="Calibri" panose="020F0502020204030204" pitchFamily="34" charset="0"/>
                <a:cs typeface="Calibri" panose="020F0502020204030204" pitchFamily="34" charset="0"/>
              </a:rPr>
              <a:t>Sample tested but results inconclusive.</a:t>
            </a:r>
            <a:endParaRPr lang="en-US" sz="1400" b="0" baseline="30000" dirty="0">
              <a:solidFill>
                <a:schemeClr val="bg1"/>
              </a:solidFill>
              <a:latin typeface="Calibri" panose="020F0502020204030204" pitchFamily="34" charset="0"/>
              <a:cs typeface="Calibri" panose="020F0502020204030204" pitchFamily="34" charset="0"/>
            </a:endParaRPr>
          </a:p>
        </p:txBody>
      </p:sp>
      <p:sp>
        <p:nvSpPr>
          <p:cNvPr id="14" name="Text Box 15">
            <a:extLst>
              <a:ext uri="{FF2B5EF4-FFF2-40B4-BE49-F238E27FC236}">
                <a16:creationId xmlns:a16="http://schemas.microsoft.com/office/drawing/2014/main" id="{390FA3F3-1B4E-0849-8735-DCD2D6DCA6B4}"/>
              </a:ext>
            </a:extLst>
          </p:cNvPr>
          <p:cNvSpPr txBox="1">
            <a:spLocks noChangeArrowheads="1"/>
          </p:cNvSpPr>
          <p:nvPr/>
        </p:nvSpPr>
        <p:spPr bwMode="auto">
          <a:xfrm>
            <a:off x="450614" y="63613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Kumar. ASH 2021. Abstr 84.</a:t>
            </a:r>
            <a:endParaRPr lang="en-US" altLang="en-US" sz="1400" b="0" dirty="0">
              <a:solidFill>
                <a:schemeClr val="bg2"/>
              </a:solidFill>
              <a:latin typeface="Calibri" panose="020F0502020204030204" pitchFamily="34" charset="0"/>
              <a:cs typeface="+mn-cs"/>
            </a:endParaRPr>
          </a:p>
        </p:txBody>
      </p:sp>
      <p:sp>
        <p:nvSpPr>
          <p:cNvPr id="2" name="TextBox 1">
            <a:extLst>
              <a:ext uri="{FF2B5EF4-FFF2-40B4-BE49-F238E27FC236}">
                <a16:creationId xmlns:a16="http://schemas.microsoft.com/office/drawing/2014/main" id="{FAFCDD0E-40BE-48A9-807B-70C87A821B09}"/>
              </a:ext>
            </a:extLst>
          </p:cNvPr>
          <p:cNvSpPr txBox="1"/>
          <p:nvPr/>
        </p:nvSpPr>
        <p:spPr bwMode="auto">
          <a:xfrm>
            <a:off x="425037" y="5977026"/>
            <a:ext cx="578261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At data cutoff (March 15, 2021), 28 patients remained on Ven and </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5 remained on Pbo)</a:t>
            </a:r>
          </a:p>
        </p:txBody>
      </p:sp>
    </p:spTree>
    <p:extLst>
      <p:ext uri="{BB962C8B-B14F-4D97-AF65-F5344CB8AC3E}">
        <p14:creationId xmlns:p14="http://schemas.microsoft.com/office/powerpoint/2010/main" val="9736094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 name="Freeform: Shape 232">
            <a:extLst>
              <a:ext uri="{FF2B5EF4-FFF2-40B4-BE49-F238E27FC236}">
                <a16:creationId xmlns:a16="http://schemas.microsoft.com/office/drawing/2014/main" id="{20AFA5E6-85F8-4B60-8511-3966D098DAE4}"/>
              </a:ext>
            </a:extLst>
          </p:cNvPr>
          <p:cNvSpPr/>
          <p:nvPr/>
        </p:nvSpPr>
        <p:spPr bwMode="auto">
          <a:xfrm>
            <a:off x="6753040" y="2401634"/>
            <a:ext cx="4440355" cy="1014024"/>
          </a:xfrm>
          <a:custGeom>
            <a:avLst/>
            <a:gdLst>
              <a:gd name="connsiteX0" fmla="*/ 0 w 4440355"/>
              <a:gd name="connsiteY0" fmla="*/ 0 h 1014024"/>
              <a:gd name="connsiteX1" fmla="*/ 106739 w 4440355"/>
              <a:gd name="connsiteY1" fmla="*/ 0 h 1014024"/>
              <a:gd name="connsiteX2" fmla="*/ 106739 w 4440355"/>
              <a:gd name="connsiteY2" fmla="*/ 46254 h 1014024"/>
              <a:gd name="connsiteX3" fmla="*/ 199246 w 4440355"/>
              <a:gd name="connsiteY3" fmla="*/ 46254 h 1014024"/>
              <a:gd name="connsiteX4" fmla="*/ 199246 w 4440355"/>
              <a:gd name="connsiteY4" fmla="*/ 74718 h 1014024"/>
              <a:gd name="connsiteX5" fmla="*/ 252616 w 4440355"/>
              <a:gd name="connsiteY5" fmla="*/ 74718 h 1014024"/>
              <a:gd name="connsiteX6" fmla="*/ 252616 w 4440355"/>
              <a:gd name="connsiteY6" fmla="*/ 103182 h 1014024"/>
              <a:gd name="connsiteX7" fmla="*/ 341565 w 4440355"/>
              <a:gd name="connsiteY7" fmla="*/ 103182 h 1014024"/>
              <a:gd name="connsiteX8" fmla="*/ 341565 w 4440355"/>
              <a:gd name="connsiteY8" fmla="*/ 124529 h 1014024"/>
              <a:gd name="connsiteX9" fmla="*/ 402051 w 4440355"/>
              <a:gd name="connsiteY9" fmla="*/ 124529 h 1014024"/>
              <a:gd name="connsiteX10" fmla="*/ 402051 w 4440355"/>
              <a:gd name="connsiteY10" fmla="*/ 170783 h 1014024"/>
              <a:gd name="connsiteX11" fmla="*/ 476769 w 4440355"/>
              <a:gd name="connsiteY11" fmla="*/ 170783 h 1014024"/>
              <a:gd name="connsiteX12" fmla="*/ 476769 w 4440355"/>
              <a:gd name="connsiteY12" fmla="*/ 170783 h 1014024"/>
              <a:gd name="connsiteX13" fmla="*/ 476769 w 4440355"/>
              <a:gd name="connsiteY13" fmla="*/ 202805 h 1014024"/>
              <a:gd name="connsiteX14" fmla="*/ 597740 w 4440355"/>
              <a:gd name="connsiteY14" fmla="*/ 202805 h 1014024"/>
              <a:gd name="connsiteX15" fmla="*/ 597740 w 4440355"/>
              <a:gd name="connsiteY15" fmla="*/ 220595 h 1014024"/>
              <a:gd name="connsiteX16" fmla="*/ 693805 w 4440355"/>
              <a:gd name="connsiteY16" fmla="*/ 220595 h 1014024"/>
              <a:gd name="connsiteX17" fmla="*/ 693805 w 4440355"/>
              <a:gd name="connsiteY17" fmla="*/ 252617 h 1014024"/>
              <a:gd name="connsiteX18" fmla="*/ 729385 w 4440355"/>
              <a:gd name="connsiteY18" fmla="*/ 252617 h 1014024"/>
              <a:gd name="connsiteX19" fmla="*/ 729385 w 4440355"/>
              <a:gd name="connsiteY19" fmla="*/ 252617 h 1014024"/>
              <a:gd name="connsiteX20" fmla="*/ 729385 w 4440355"/>
              <a:gd name="connsiteY20" fmla="*/ 252617 h 1014024"/>
              <a:gd name="connsiteX21" fmla="*/ 729385 w 4440355"/>
              <a:gd name="connsiteY21" fmla="*/ 281080 h 1014024"/>
              <a:gd name="connsiteX22" fmla="*/ 811218 w 4440355"/>
              <a:gd name="connsiteY22" fmla="*/ 281080 h 1014024"/>
              <a:gd name="connsiteX23" fmla="*/ 821892 w 4440355"/>
              <a:gd name="connsiteY23" fmla="*/ 281080 h 1014024"/>
              <a:gd name="connsiteX24" fmla="*/ 917958 w 4440355"/>
              <a:gd name="connsiteY24" fmla="*/ 281080 h 1014024"/>
              <a:gd name="connsiteX25" fmla="*/ 917958 w 4440355"/>
              <a:gd name="connsiteY25" fmla="*/ 320218 h 1014024"/>
              <a:gd name="connsiteX26" fmla="*/ 960653 w 4440355"/>
              <a:gd name="connsiteY26" fmla="*/ 320218 h 1014024"/>
              <a:gd name="connsiteX27" fmla="*/ 982001 w 4440355"/>
              <a:gd name="connsiteY27" fmla="*/ 341566 h 1014024"/>
              <a:gd name="connsiteX28" fmla="*/ 1092299 w 4440355"/>
              <a:gd name="connsiteY28" fmla="*/ 341566 h 1014024"/>
              <a:gd name="connsiteX29" fmla="*/ 1092299 w 4440355"/>
              <a:gd name="connsiteY29" fmla="*/ 341566 h 1014024"/>
              <a:gd name="connsiteX30" fmla="*/ 1092299 w 4440355"/>
              <a:gd name="connsiteY30" fmla="*/ 366472 h 1014024"/>
              <a:gd name="connsiteX31" fmla="*/ 1163458 w 4440355"/>
              <a:gd name="connsiteY31" fmla="*/ 366472 h 1014024"/>
              <a:gd name="connsiteX32" fmla="*/ 1163458 w 4440355"/>
              <a:gd name="connsiteY32" fmla="*/ 405610 h 1014024"/>
              <a:gd name="connsiteX33" fmla="*/ 1227502 w 4440355"/>
              <a:gd name="connsiteY33" fmla="*/ 405610 h 1014024"/>
              <a:gd name="connsiteX34" fmla="*/ 1227502 w 4440355"/>
              <a:gd name="connsiteY34" fmla="*/ 451863 h 1014024"/>
              <a:gd name="connsiteX35" fmla="*/ 1291545 w 4440355"/>
              <a:gd name="connsiteY35" fmla="*/ 451863 h 1014024"/>
              <a:gd name="connsiteX36" fmla="*/ 1291545 w 4440355"/>
              <a:gd name="connsiteY36" fmla="*/ 476769 h 1014024"/>
              <a:gd name="connsiteX37" fmla="*/ 1387611 w 4440355"/>
              <a:gd name="connsiteY37" fmla="*/ 476769 h 1014024"/>
              <a:gd name="connsiteX38" fmla="*/ 1387611 w 4440355"/>
              <a:gd name="connsiteY38" fmla="*/ 491001 h 1014024"/>
              <a:gd name="connsiteX39" fmla="*/ 1487234 w 4440355"/>
              <a:gd name="connsiteY39" fmla="*/ 491001 h 1014024"/>
              <a:gd name="connsiteX40" fmla="*/ 1487234 w 4440355"/>
              <a:gd name="connsiteY40" fmla="*/ 498117 h 1014024"/>
              <a:gd name="connsiteX41" fmla="*/ 1572625 w 4440355"/>
              <a:gd name="connsiteY41" fmla="*/ 498117 h 1014024"/>
              <a:gd name="connsiteX42" fmla="*/ 1572625 w 4440355"/>
              <a:gd name="connsiteY42" fmla="*/ 515907 h 1014024"/>
              <a:gd name="connsiteX43" fmla="*/ 1640227 w 4440355"/>
              <a:gd name="connsiteY43" fmla="*/ 515907 h 1014024"/>
              <a:gd name="connsiteX44" fmla="*/ 1640227 w 4440355"/>
              <a:gd name="connsiteY44" fmla="*/ 530139 h 1014024"/>
              <a:gd name="connsiteX45" fmla="*/ 1679365 w 4440355"/>
              <a:gd name="connsiteY45" fmla="*/ 530139 h 1014024"/>
              <a:gd name="connsiteX46" fmla="*/ 1679365 w 4440355"/>
              <a:gd name="connsiteY46" fmla="*/ 530139 h 1014024"/>
              <a:gd name="connsiteX47" fmla="*/ 1679365 w 4440355"/>
              <a:gd name="connsiteY47" fmla="*/ 530139 h 1014024"/>
              <a:gd name="connsiteX48" fmla="*/ 1679365 w 4440355"/>
              <a:gd name="connsiteY48" fmla="*/ 555045 h 1014024"/>
              <a:gd name="connsiteX49" fmla="*/ 1803894 w 4440355"/>
              <a:gd name="connsiteY49" fmla="*/ 555045 h 1014024"/>
              <a:gd name="connsiteX50" fmla="*/ 1803894 w 4440355"/>
              <a:gd name="connsiteY50" fmla="*/ 583508 h 1014024"/>
              <a:gd name="connsiteX51" fmla="*/ 1892843 w 4440355"/>
              <a:gd name="connsiteY51" fmla="*/ 583508 h 1014024"/>
              <a:gd name="connsiteX52" fmla="*/ 1892843 w 4440355"/>
              <a:gd name="connsiteY52" fmla="*/ 583508 h 1014024"/>
              <a:gd name="connsiteX53" fmla="*/ 1892843 w 4440355"/>
              <a:gd name="connsiteY53" fmla="*/ 608414 h 1014024"/>
              <a:gd name="connsiteX54" fmla="*/ 1960445 w 4440355"/>
              <a:gd name="connsiteY54" fmla="*/ 608414 h 1014024"/>
              <a:gd name="connsiteX55" fmla="*/ 1960445 w 4440355"/>
              <a:gd name="connsiteY55" fmla="*/ 622646 h 1014024"/>
              <a:gd name="connsiteX56" fmla="*/ 2010256 w 4440355"/>
              <a:gd name="connsiteY56" fmla="*/ 622646 h 1014024"/>
              <a:gd name="connsiteX57" fmla="*/ 2010256 w 4440355"/>
              <a:gd name="connsiteY57" fmla="*/ 658226 h 1014024"/>
              <a:gd name="connsiteX58" fmla="*/ 2070742 w 4440355"/>
              <a:gd name="connsiteY58" fmla="*/ 658226 h 1014024"/>
              <a:gd name="connsiteX59" fmla="*/ 2070742 w 4440355"/>
              <a:gd name="connsiteY59" fmla="*/ 672458 h 1014024"/>
              <a:gd name="connsiteX60" fmla="*/ 2141902 w 4440355"/>
              <a:gd name="connsiteY60" fmla="*/ 672458 h 1014024"/>
              <a:gd name="connsiteX61" fmla="*/ 2141902 w 4440355"/>
              <a:gd name="connsiteY61" fmla="*/ 693806 h 1014024"/>
              <a:gd name="connsiteX62" fmla="*/ 2269989 w 4440355"/>
              <a:gd name="connsiteY62" fmla="*/ 693806 h 1014024"/>
              <a:gd name="connsiteX63" fmla="*/ 2269989 w 4440355"/>
              <a:gd name="connsiteY63" fmla="*/ 704480 h 1014024"/>
              <a:gd name="connsiteX64" fmla="*/ 2326916 w 4440355"/>
              <a:gd name="connsiteY64" fmla="*/ 704480 h 1014024"/>
              <a:gd name="connsiteX65" fmla="*/ 2326916 w 4440355"/>
              <a:gd name="connsiteY65" fmla="*/ 725827 h 1014024"/>
              <a:gd name="connsiteX66" fmla="*/ 2440772 w 4440355"/>
              <a:gd name="connsiteY66" fmla="*/ 725827 h 1014024"/>
              <a:gd name="connsiteX67" fmla="*/ 2440772 w 4440355"/>
              <a:gd name="connsiteY67" fmla="*/ 747175 h 1014024"/>
              <a:gd name="connsiteX68" fmla="*/ 2501257 w 4440355"/>
              <a:gd name="connsiteY68" fmla="*/ 747175 h 1014024"/>
              <a:gd name="connsiteX69" fmla="*/ 2501257 w 4440355"/>
              <a:gd name="connsiteY69" fmla="*/ 757849 h 1014024"/>
              <a:gd name="connsiteX70" fmla="*/ 2551069 w 4440355"/>
              <a:gd name="connsiteY70" fmla="*/ 757849 h 1014024"/>
              <a:gd name="connsiteX71" fmla="*/ 2551069 w 4440355"/>
              <a:gd name="connsiteY71" fmla="*/ 782755 h 1014024"/>
              <a:gd name="connsiteX72" fmla="*/ 2590207 w 4440355"/>
              <a:gd name="connsiteY72" fmla="*/ 782755 h 1014024"/>
              <a:gd name="connsiteX73" fmla="*/ 2590207 w 4440355"/>
              <a:gd name="connsiteY73" fmla="*/ 814777 h 1014024"/>
              <a:gd name="connsiteX74" fmla="*/ 2736084 w 4440355"/>
              <a:gd name="connsiteY74" fmla="*/ 814777 h 1014024"/>
              <a:gd name="connsiteX75" fmla="*/ 2789453 w 4440355"/>
              <a:gd name="connsiteY75" fmla="*/ 814777 h 1014024"/>
              <a:gd name="connsiteX76" fmla="*/ 2789453 w 4440355"/>
              <a:gd name="connsiteY76" fmla="*/ 839683 h 1014024"/>
              <a:gd name="connsiteX77" fmla="*/ 2946004 w 4440355"/>
              <a:gd name="connsiteY77" fmla="*/ 839683 h 1014024"/>
              <a:gd name="connsiteX78" fmla="*/ 2946004 w 4440355"/>
              <a:gd name="connsiteY78" fmla="*/ 839683 h 1014024"/>
              <a:gd name="connsiteX79" fmla="*/ 2946004 w 4440355"/>
              <a:gd name="connsiteY79" fmla="*/ 839683 h 1014024"/>
              <a:gd name="connsiteX80" fmla="*/ 2935330 w 4440355"/>
              <a:gd name="connsiteY80" fmla="*/ 850357 h 1014024"/>
              <a:gd name="connsiteX81" fmla="*/ 3098997 w 4440355"/>
              <a:gd name="connsiteY81" fmla="*/ 850357 h 1014024"/>
              <a:gd name="connsiteX82" fmla="*/ 3098997 w 4440355"/>
              <a:gd name="connsiteY82" fmla="*/ 871705 h 1014024"/>
              <a:gd name="connsiteX83" fmla="*/ 3348056 w 4440355"/>
              <a:gd name="connsiteY83" fmla="*/ 871705 h 1014024"/>
              <a:gd name="connsiteX84" fmla="*/ 3348056 w 4440355"/>
              <a:gd name="connsiteY84" fmla="*/ 896610 h 1014024"/>
              <a:gd name="connsiteX85" fmla="*/ 3429889 w 4440355"/>
              <a:gd name="connsiteY85" fmla="*/ 896610 h 1014024"/>
              <a:gd name="connsiteX86" fmla="*/ 3429889 w 4440355"/>
              <a:gd name="connsiteY86" fmla="*/ 914400 h 1014024"/>
              <a:gd name="connsiteX87" fmla="*/ 3632694 w 4440355"/>
              <a:gd name="connsiteY87" fmla="*/ 914400 h 1014024"/>
              <a:gd name="connsiteX88" fmla="*/ 3632694 w 4440355"/>
              <a:gd name="connsiteY88" fmla="*/ 942864 h 1014024"/>
              <a:gd name="connsiteX89" fmla="*/ 3742991 w 4440355"/>
              <a:gd name="connsiteY89" fmla="*/ 942864 h 1014024"/>
              <a:gd name="connsiteX90" fmla="*/ 3742991 w 4440355"/>
              <a:gd name="connsiteY90" fmla="*/ 982002 h 1014024"/>
              <a:gd name="connsiteX91" fmla="*/ 3796361 w 4440355"/>
              <a:gd name="connsiteY91" fmla="*/ 982002 h 1014024"/>
              <a:gd name="connsiteX92" fmla="*/ 3796361 w 4440355"/>
              <a:gd name="connsiteY92" fmla="*/ 985560 h 1014024"/>
              <a:gd name="connsiteX93" fmla="*/ 3835499 w 4440355"/>
              <a:gd name="connsiteY93" fmla="*/ 999792 h 1014024"/>
              <a:gd name="connsiteX94" fmla="*/ 3945796 w 4440355"/>
              <a:gd name="connsiteY94" fmla="*/ 999792 h 1014024"/>
              <a:gd name="connsiteX95" fmla="*/ 3945796 w 4440355"/>
              <a:gd name="connsiteY95" fmla="*/ 1014024 h 1014024"/>
              <a:gd name="connsiteX96" fmla="*/ 4440355 w 4440355"/>
              <a:gd name="connsiteY96" fmla="*/ 1014024 h 10140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Lst>
            <a:rect l="l" t="t" r="r" b="b"/>
            <a:pathLst>
              <a:path w="4440355" h="1014024">
                <a:moveTo>
                  <a:pt x="0" y="0"/>
                </a:moveTo>
                <a:lnTo>
                  <a:pt x="106739" y="0"/>
                </a:lnTo>
                <a:lnTo>
                  <a:pt x="106739" y="46254"/>
                </a:lnTo>
                <a:lnTo>
                  <a:pt x="199246" y="46254"/>
                </a:lnTo>
                <a:lnTo>
                  <a:pt x="199246" y="74718"/>
                </a:lnTo>
                <a:lnTo>
                  <a:pt x="252616" y="74718"/>
                </a:lnTo>
                <a:lnTo>
                  <a:pt x="252616" y="103182"/>
                </a:lnTo>
                <a:lnTo>
                  <a:pt x="341565" y="103182"/>
                </a:lnTo>
                <a:lnTo>
                  <a:pt x="341565" y="124529"/>
                </a:lnTo>
                <a:lnTo>
                  <a:pt x="402051" y="124529"/>
                </a:lnTo>
                <a:lnTo>
                  <a:pt x="402051" y="170783"/>
                </a:lnTo>
                <a:lnTo>
                  <a:pt x="476769" y="170783"/>
                </a:lnTo>
                <a:lnTo>
                  <a:pt x="476769" y="170783"/>
                </a:lnTo>
                <a:lnTo>
                  <a:pt x="476769" y="202805"/>
                </a:lnTo>
                <a:lnTo>
                  <a:pt x="597740" y="202805"/>
                </a:lnTo>
                <a:lnTo>
                  <a:pt x="597740" y="220595"/>
                </a:lnTo>
                <a:lnTo>
                  <a:pt x="693805" y="220595"/>
                </a:lnTo>
                <a:lnTo>
                  <a:pt x="693805" y="252617"/>
                </a:lnTo>
                <a:lnTo>
                  <a:pt x="729385" y="252617"/>
                </a:lnTo>
                <a:lnTo>
                  <a:pt x="729385" y="252617"/>
                </a:lnTo>
                <a:lnTo>
                  <a:pt x="729385" y="252617"/>
                </a:lnTo>
                <a:lnTo>
                  <a:pt x="729385" y="281080"/>
                </a:lnTo>
                <a:lnTo>
                  <a:pt x="811218" y="281080"/>
                </a:lnTo>
                <a:lnTo>
                  <a:pt x="821892" y="281080"/>
                </a:lnTo>
                <a:lnTo>
                  <a:pt x="917958" y="281080"/>
                </a:lnTo>
                <a:lnTo>
                  <a:pt x="917958" y="320218"/>
                </a:lnTo>
                <a:lnTo>
                  <a:pt x="960653" y="320218"/>
                </a:lnTo>
                <a:lnTo>
                  <a:pt x="982001" y="341566"/>
                </a:lnTo>
                <a:lnTo>
                  <a:pt x="1092299" y="341566"/>
                </a:lnTo>
                <a:lnTo>
                  <a:pt x="1092299" y="341566"/>
                </a:lnTo>
                <a:lnTo>
                  <a:pt x="1092299" y="366472"/>
                </a:lnTo>
                <a:lnTo>
                  <a:pt x="1163458" y="366472"/>
                </a:lnTo>
                <a:lnTo>
                  <a:pt x="1163458" y="405610"/>
                </a:lnTo>
                <a:lnTo>
                  <a:pt x="1227502" y="405610"/>
                </a:lnTo>
                <a:lnTo>
                  <a:pt x="1227502" y="451863"/>
                </a:lnTo>
                <a:lnTo>
                  <a:pt x="1291545" y="451863"/>
                </a:lnTo>
                <a:lnTo>
                  <a:pt x="1291545" y="476769"/>
                </a:lnTo>
                <a:lnTo>
                  <a:pt x="1387611" y="476769"/>
                </a:lnTo>
                <a:lnTo>
                  <a:pt x="1387611" y="491001"/>
                </a:lnTo>
                <a:lnTo>
                  <a:pt x="1487234" y="491001"/>
                </a:lnTo>
                <a:lnTo>
                  <a:pt x="1487234" y="498117"/>
                </a:lnTo>
                <a:lnTo>
                  <a:pt x="1572625" y="498117"/>
                </a:lnTo>
                <a:lnTo>
                  <a:pt x="1572625" y="515907"/>
                </a:lnTo>
                <a:lnTo>
                  <a:pt x="1640227" y="515907"/>
                </a:lnTo>
                <a:lnTo>
                  <a:pt x="1640227" y="530139"/>
                </a:lnTo>
                <a:lnTo>
                  <a:pt x="1679365" y="530139"/>
                </a:lnTo>
                <a:lnTo>
                  <a:pt x="1679365" y="530139"/>
                </a:lnTo>
                <a:lnTo>
                  <a:pt x="1679365" y="530139"/>
                </a:lnTo>
                <a:lnTo>
                  <a:pt x="1679365" y="555045"/>
                </a:lnTo>
                <a:lnTo>
                  <a:pt x="1803894" y="555045"/>
                </a:lnTo>
                <a:lnTo>
                  <a:pt x="1803894" y="583508"/>
                </a:lnTo>
                <a:lnTo>
                  <a:pt x="1892843" y="583508"/>
                </a:lnTo>
                <a:lnTo>
                  <a:pt x="1892843" y="583508"/>
                </a:lnTo>
                <a:lnTo>
                  <a:pt x="1892843" y="608414"/>
                </a:lnTo>
                <a:lnTo>
                  <a:pt x="1960445" y="608414"/>
                </a:lnTo>
                <a:lnTo>
                  <a:pt x="1960445" y="622646"/>
                </a:lnTo>
                <a:lnTo>
                  <a:pt x="2010256" y="622646"/>
                </a:lnTo>
                <a:lnTo>
                  <a:pt x="2010256" y="658226"/>
                </a:lnTo>
                <a:lnTo>
                  <a:pt x="2070742" y="658226"/>
                </a:lnTo>
                <a:lnTo>
                  <a:pt x="2070742" y="672458"/>
                </a:lnTo>
                <a:lnTo>
                  <a:pt x="2141902" y="672458"/>
                </a:lnTo>
                <a:lnTo>
                  <a:pt x="2141902" y="693806"/>
                </a:lnTo>
                <a:lnTo>
                  <a:pt x="2269989" y="693806"/>
                </a:lnTo>
                <a:lnTo>
                  <a:pt x="2269989" y="704480"/>
                </a:lnTo>
                <a:lnTo>
                  <a:pt x="2326916" y="704480"/>
                </a:lnTo>
                <a:lnTo>
                  <a:pt x="2326916" y="725827"/>
                </a:lnTo>
                <a:lnTo>
                  <a:pt x="2440772" y="725827"/>
                </a:lnTo>
                <a:lnTo>
                  <a:pt x="2440772" y="747175"/>
                </a:lnTo>
                <a:lnTo>
                  <a:pt x="2501257" y="747175"/>
                </a:lnTo>
                <a:lnTo>
                  <a:pt x="2501257" y="757849"/>
                </a:lnTo>
                <a:lnTo>
                  <a:pt x="2551069" y="757849"/>
                </a:lnTo>
                <a:lnTo>
                  <a:pt x="2551069" y="782755"/>
                </a:lnTo>
                <a:lnTo>
                  <a:pt x="2590207" y="782755"/>
                </a:lnTo>
                <a:lnTo>
                  <a:pt x="2590207" y="814777"/>
                </a:lnTo>
                <a:lnTo>
                  <a:pt x="2736084" y="814777"/>
                </a:lnTo>
                <a:lnTo>
                  <a:pt x="2789453" y="814777"/>
                </a:lnTo>
                <a:lnTo>
                  <a:pt x="2789453" y="839683"/>
                </a:lnTo>
                <a:lnTo>
                  <a:pt x="2946004" y="839683"/>
                </a:lnTo>
                <a:lnTo>
                  <a:pt x="2946004" y="839683"/>
                </a:lnTo>
                <a:lnTo>
                  <a:pt x="2946004" y="839683"/>
                </a:lnTo>
                <a:lnTo>
                  <a:pt x="2935330" y="850357"/>
                </a:lnTo>
                <a:lnTo>
                  <a:pt x="3098997" y="850357"/>
                </a:lnTo>
                <a:lnTo>
                  <a:pt x="3098997" y="871705"/>
                </a:lnTo>
                <a:lnTo>
                  <a:pt x="3348056" y="871705"/>
                </a:lnTo>
                <a:lnTo>
                  <a:pt x="3348056" y="896610"/>
                </a:lnTo>
                <a:lnTo>
                  <a:pt x="3429889" y="896610"/>
                </a:lnTo>
                <a:lnTo>
                  <a:pt x="3429889" y="914400"/>
                </a:lnTo>
                <a:lnTo>
                  <a:pt x="3632694" y="914400"/>
                </a:lnTo>
                <a:lnTo>
                  <a:pt x="3632694" y="942864"/>
                </a:lnTo>
                <a:lnTo>
                  <a:pt x="3742991" y="942864"/>
                </a:lnTo>
                <a:lnTo>
                  <a:pt x="3742991" y="982002"/>
                </a:lnTo>
                <a:lnTo>
                  <a:pt x="3796361" y="982002"/>
                </a:lnTo>
                <a:lnTo>
                  <a:pt x="3796361" y="985560"/>
                </a:lnTo>
                <a:lnTo>
                  <a:pt x="3835499" y="999792"/>
                </a:lnTo>
                <a:lnTo>
                  <a:pt x="3945796" y="999792"/>
                </a:lnTo>
                <a:lnTo>
                  <a:pt x="3945796" y="1014024"/>
                </a:lnTo>
                <a:lnTo>
                  <a:pt x="4440355" y="1014024"/>
                </a:lnTo>
              </a:path>
            </a:pathLst>
          </a:custGeom>
          <a:noFill/>
          <a:ln w="28575">
            <a:solidFill>
              <a:schemeClr val="accent1"/>
            </a:solidFill>
            <a:miter lim="800000"/>
            <a:headEnd/>
            <a:tailEnd/>
          </a:ln>
        </p:spPr>
        <p:txBody>
          <a:bodyPr rtlCol="0" anchor="ctr"/>
          <a:lstStyle/>
          <a:p>
            <a:pPr algn="ctr"/>
            <a:endParaRPr lang="en-US"/>
          </a:p>
        </p:txBody>
      </p:sp>
      <p:sp>
        <p:nvSpPr>
          <p:cNvPr id="295" name="Freeform: Shape 294">
            <a:extLst>
              <a:ext uri="{FF2B5EF4-FFF2-40B4-BE49-F238E27FC236}">
                <a16:creationId xmlns:a16="http://schemas.microsoft.com/office/drawing/2014/main" id="{B637288B-B4BF-4D76-90ED-0941D66AC835}"/>
              </a:ext>
            </a:extLst>
          </p:cNvPr>
          <p:cNvSpPr/>
          <p:nvPr/>
        </p:nvSpPr>
        <p:spPr bwMode="auto">
          <a:xfrm>
            <a:off x="6753040" y="2405192"/>
            <a:ext cx="4596906" cy="917958"/>
          </a:xfrm>
          <a:custGeom>
            <a:avLst/>
            <a:gdLst>
              <a:gd name="connsiteX0" fmla="*/ 0 w 4596906"/>
              <a:gd name="connsiteY0" fmla="*/ 0 h 917958"/>
              <a:gd name="connsiteX1" fmla="*/ 263290 w 4596906"/>
              <a:gd name="connsiteY1" fmla="*/ 0 h 917958"/>
              <a:gd name="connsiteX2" fmla="*/ 263290 w 4596906"/>
              <a:gd name="connsiteY2" fmla="*/ 32022 h 917958"/>
              <a:gd name="connsiteX3" fmla="*/ 434073 w 4596906"/>
              <a:gd name="connsiteY3" fmla="*/ 32022 h 917958"/>
              <a:gd name="connsiteX4" fmla="*/ 434073 w 4596906"/>
              <a:gd name="connsiteY4" fmla="*/ 64044 h 917958"/>
              <a:gd name="connsiteX5" fmla="*/ 508790 w 4596906"/>
              <a:gd name="connsiteY5" fmla="*/ 64044 h 917958"/>
              <a:gd name="connsiteX6" fmla="*/ 508790 w 4596906"/>
              <a:gd name="connsiteY6" fmla="*/ 85392 h 917958"/>
              <a:gd name="connsiteX7" fmla="*/ 565718 w 4596906"/>
              <a:gd name="connsiteY7" fmla="*/ 85392 h 917958"/>
              <a:gd name="connsiteX8" fmla="*/ 565718 w 4596906"/>
              <a:gd name="connsiteY8" fmla="*/ 85392 h 917958"/>
              <a:gd name="connsiteX9" fmla="*/ 565718 w 4596906"/>
              <a:gd name="connsiteY9" fmla="*/ 110297 h 917958"/>
              <a:gd name="connsiteX10" fmla="*/ 740059 w 4596906"/>
              <a:gd name="connsiteY10" fmla="*/ 110297 h 917958"/>
              <a:gd name="connsiteX11" fmla="*/ 740059 w 4596906"/>
              <a:gd name="connsiteY11" fmla="*/ 149435 h 917958"/>
              <a:gd name="connsiteX12" fmla="*/ 935748 w 4596906"/>
              <a:gd name="connsiteY12" fmla="*/ 149435 h 917958"/>
              <a:gd name="connsiteX13" fmla="*/ 935748 w 4596906"/>
              <a:gd name="connsiteY13" fmla="*/ 174341 h 917958"/>
              <a:gd name="connsiteX14" fmla="*/ 1092299 w 4596906"/>
              <a:gd name="connsiteY14" fmla="*/ 174341 h 917958"/>
              <a:gd name="connsiteX15" fmla="*/ 1092299 w 4596906"/>
              <a:gd name="connsiteY15" fmla="*/ 199247 h 917958"/>
              <a:gd name="connsiteX16" fmla="*/ 1138552 w 4596906"/>
              <a:gd name="connsiteY16" fmla="*/ 199247 h 917958"/>
              <a:gd name="connsiteX17" fmla="*/ 1138552 w 4596906"/>
              <a:gd name="connsiteY17" fmla="*/ 199247 h 917958"/>
              <a:gd name="connsiteX18" fmla="*/ 1138552 w 4596906"/>
              <a:gd name="connsiteY18" fmla="*/ 227711 h 917958"/>
              <a:gd name="connsiteX19" fmla="*/ 1327125 w 4596906"/>
              <a:gd name="connsiteY19" fmla="*/ 227711 h 917958"/>
              <a:gd name="connsiteX20" fmla="*/ 1327125 w 4596906"/>
              <a:gd name="connsiteY20" fmla="*/ 266848 h 917958"/>
              <a:gd name="connsiteX21" fmla="*/ 1366263 w 4596906"/>
              <a:gd name="connsiteY21" fmla="*/ 266848 h 917958"/>
              <a:gd name="connsiteX22" fmla="*/ 1366263 w 4596906"/>
              <a:gd name="connsiteY22" fmla="*/ 313102 h 917958"/>
              <a:gd name="connsiteX23" fmla="*/ 1465886 w 4596906"/>
              <a:gd name="connsiteY23" fmla="*/ 313102 h 917958"/>
              <a:gd name="connsiteX24" fmla="*/ 1465886 w 4596906"/>
              <a:gd name="connsiteY24" fmla="*/ 348682 h 917958"/>
              <a:gd name="connsiteX25" fmla="*/ 1697155 w 4596906"/>
              <a:gd name="connsiteY25" fmla="*/ 348682 h 917958"/>
              <a:gd name="connsiteX26" fmla="*/ 1697155 w 4596906"/>
              <a:gd name="connsiteY26" fmla="*/ 373588 h 917958"/>
              <a:gd name="connsiteX27" fmla="*/ 1786104 w 4596906"/>
              <a:gd name="connsiteY27" fmla="*/ 373588 h 917958"/>
              <a:gd name="connsiteX28" fmla="*/ 1786104 w 4596906"/>
              <a:gd name="connsiteY28" fmla="*/ 373588 h 917958"/>
              <a:gd name="connsiteX29" fmla="*/ 1786104 w 4596906"/>
              <a:gd name="connsiteY29" fmla="*/ 373588 h 917958"/>
              <a:gd name="connsiteX30" fmla="*/ 1786104 w 4596906"/>
              <a:gd name="connsiteY30" fmla="*/ 405610 h 917958"/>
              <a:gd name="connsiteX31" fmla="*/ 1867937 w 4596906"/>
              <a:gd name="connsiteY31" fmla="*/ 405610 h 917958"/>
              <a:gd name="connsiteX32" fmla="*/ 1867937 w 4596906"/>
              <a:gd name="connsiteY32" fmla="*/ 434073 h 917958"/>
              <a:gd name="connsiteX33" fmla="*/ 1967561 w 4596906"/>
              <a:gd name="connsiteY33" fmla="*/ 434073 h 917958"/>
              <a:gd name="connsiteX34" fmla="*/ 1967561 w 4596906"/>
              <a:gd name="connsiteY34" fmla="*/ 451863 h 917958"/>
              <a:gd name="connsiteX35" fmla="*/ 2038720 w 4596906"/>
              <a:gd name="connsiteY35" fmla="*/ 451863 h 917958"/>
              <a:gd name="connsiteX36" fmla="*/ 2038720 w 4596906"/>
              <a:gd name="connsiteY36" fmla="*/ 501675 h 917958"/>
              <a:gd name="connsiteX37" fmla="*/ 2099206 w 4596906"/>
              <a:gd name="connsiteY37" fmla="*/ 501675 h 917958"/>
              <a:gd name="connsiteX38" fmla="*/ 2113438 w 4596906"/>
              <a:gd name="connsiteY38" fmla="*/ 515907 h 917958"/>
              <a:gd name="connsiteX39" fmla="*/ 2241525 w 4596906"/>
              <a:gd name="connsiteY39" fmla="*/ 515907 h 917958"/>
              <a:gd name="connsiteX40" fmla="*/ 2241525 w 4596906"/>
              <a:gd name="connsiteY40" fmla="*/ 544371 h 917958"/>
              <a:gd name="connsiteX41" fmla="*/ 2334032 w 4596906"/>
              <a:gd name="connsiteY41" fmla="*/ 544371 h 917958"/>
              <a:gd name="connsiteX42" fmla="*/ 2334032 w 4596906"/>
              <a:gd name="connsiteY42" fmla="*/ 569276 h 917958"/>
              <a:gd name="connsiteX43" fmla="*/ 2455004 w 4596906"/>
              <a:gd name="connsiteY43" fmla="*/ 569276 h 917958"/>
              <a:gd name="connsiteX44" fmla="*/ 2455004 w 4596906"/>
              <a:gd name="connsiteY44" fmla="*/ 604856 h 917958"/>
              <a:gd name="connsiteX45" fmla="*/ 2600881 w 4596906"/>
              <a:gd name="connsiteY45" fmla="*/ 604856 h 917958"/>
              <a:gd name="connsiteX46" fmla="*/ 2600881 w 4596906"/>
              <a:gd name="connsiteY46" fmla="*/ 640436 h 917958"/>
              <a:gd name="connsiteX47" fmla="*/ 2686272 w 4596906"/>
              <a:gd name="connsiteY47" fmla="*/ 640436 h 917958"/>
              <a:gd name="connsiteX48" fmla="*/ 2686272 w 4596906"/>
              <a:gd name="connsiteY48" fmla="*/ 658226 h 917958"/>
              <a:gd name="connsiteX49" fmla="*/ 2832149 w 4596906"/>
              <a:gd name="connsiteY49" fmla="*/ 658226 h 917958"/>
              <a:gd name="connsiteX50" fmla="*/ 2832149 w 4596906"/>
              <a:gd name="connsiteY50" fmla="*/ 683132 h 917958"/>
              <a:gd name="connsiteX51" fmla="*/ 2832149 w 4596906"/>
              <a:gd name="connsiteY51" fmla="*/ 700922 h 917958"/>
              <a:gd name="connsiteX52" fmla="*/ 2974468 w 4596906"/>
              <a:gd name="connsiteY52" fmla="*/ 700922 h 917958"/>
              <a:gd name="connsiteX53" fmla="*/ 2974468 w 4596906"/>
              <a:gd name="connsiteY53" fmla="*/ 761407 h 917958"/>
              <a:gd name="connsiteX54" fmla="*/ 3255548 w 4596906"/>
              <a:gd name="connsiteY54" fmla="*/ 761407 h 917958"/>
              <a:gd name="connsiteX55" fmla="*/ 3255548 w 4596906"/>
              <a:gd name="connsiteY55" fmla="*/ 779197 h 917958"/>
              <a:gd name="connsiteX56" fmla="*/ 3419215 w 4596906"/>
              <a:gd name="connsiteY56" fmla="*/ 779197 h 917958"/>
              <a:gd name="connsiteX57" fmla="*/ 3419215 w 4596906"/>
              <a:gd name="connsiteY57" fmla="*/ 853915 h 917958"/>
              <a:gd name="connsiteX58" fmla="*/ 3675390 w 4596906"/>
              <a:gd name="connsiteY58" fmla="*/ 853915 h 917958"/>
              <a:gd name="connsiteX59" fmla="*/ 3675390 w 4596906"/>
              <a:gd name="connsiteY59" fmla="*/ 885936 h 917958"/>
              <a:gd name="connsiteX60" fmla="*/ 3718085 w 4596906"/>
              <a:gd name="connsiteY60" fmla="*/ 885936 h 917958"/>
              <a:gd name="connsiteX61" fmla="*/ 3718085 w 4596906"/>
              <a:gd name="connsiteY61" fmla="*/ 917958 h 917958"/>
              <a:gd name="connsiteX62" fmla="*/ 4596906 w 4596906"/>
              <a:gd name="connsiteY62" fmla="*/ 917958 h 917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Lst>
            <a:rect l="l" t="t" r="r" b="b"/>
            <a:pathLst>
              <a:path w="4596906" h="917958">
                <a:moveTo>
                  <a:pt x="0" y="0"/>
                </a:moveTo>
                <a:lnTo>
                  <a:pt x="263290" y="0"/>
                </a:lnTo>
                <a:lnTo>
                  <a:pt x="263290" y="32022"/>
                </a:lnTo>
                <a:lnTo>
                  <a:pt x="434073" y="32022"/>
                </a:lnTo>
                <a:lnTo>
                  <a:pt x="434073" y="64044"/>
                </a:lnTo>
                <a:lnTo>
                  <a:pt x="508790" y="64044"/>
                </a:lnTo>
                <a:lnTo>
                  <a:pt x="508790" y="85392"/>
                </a:lnTo>
                <a:lnTo>
                  <a:pt x="565718" y="85392"/>
                </a:lnTo>
                <a:lnTo>
                  <a:pt x="565718" y="85392"/>
                </a:lnTo>
                <a:lnTo>
                  <a:pt x="565718" y="110297"/>
                </a:lnTo>
                <a:lnTo>
                  <a:pt x="740059" y="110297"/>
                </a:lnTo>
                <a:lnTo>
                  <a:pt x="740059" y="149435"/>
                </a:lnTo>
                <a:lnTo>
                  <a:pt x="935748" y="149435"/>
                </a:lnTo>
                <a:lnTo>
                  <a:pt x="935748" y="174341"/>
                </a:lnTo>
                <a:lnTo>
                  <a:pt x="1092299" y="174341"/>
                </a:lnTo>
                <a:lnTo>
                  <a:pt x="1092299" y="199247"/>
                </a:lnTo>
                <a:lnTo>
                  <a:pt x="1138552" y="199247"/>
                </a:lnTo>
                <a:lnTo>
                  <a:pt x="1138552" y="199247"/>
                </a:lnTo>
                <a:lnTo>
                  <a:pt x="1138552" y="227711"/>
                </a:lnTo>
                <a:lnTo>
                  <a:pt x="1327125" y="227711"/>
                </a:lnTo>
                <a:lnTo>
                  <a:pt x="1327125" y="266848"/>
                </a:lnTo>
                <a:lnTo>
                  <a:pt x="1366263" y="266848"/>
                </a:lnTo>
                <a:lnTo>
                  <a:pt x="1366263" y="313102"/>
                </a:lnTo>
                <a:lnTo>
                  <a:pt x="1465886" y="313102"/>
                </a:lnTo>
                <a:lnTo>
                  <a:pt x="1465886" y="348682"/>
                </a:lnTo>
                <a:lnTo>
                  <a:pt x="1697155" y="348682"/>
                </a:lnTo>
                <a:lnTo>
                  <a:pt x="1697155" y="373588"/>
                </a:lnTo>
                <a:lnTo>
                  <a:pt x="1786104" y="373588"/>
                </a:lnTo>
                <a:lnTo>
                  <a:pt x="1786104" y="373588"/>
                </a:lnTo>
                <a:lnTo>
                  <a:pt x="1786104" y="373588"/>
                </a:lnTo>
                <a:lnTo>
                  <a:pt x="1786104" y="405610"/>
                </a:lnTo>
                <a:lnTo>
                  <a:pt x="1867937" y="405610"/>
                </a:lnTo>
                <a:lnTo>
                  <a:pt x="1867937" y="434073"/>
                </a:lnTo>
                <a:lnTo>
                  <a:pt x="1967561" y="434073"/>
                </a:lnTo>
                <a:lnTo>
                  <a:pt x="1967561" y="451863"/>
                </a:lnTo>
                <a:lnTo>
                  <a:pt x="2038720" y="451863"/>
                </a:lnTo>
                <a:lnTo>
                  <a:pt x="2038720" y="501675"/>
                </a:lnTo>
                <a:lnTo>
                  <a:pt x="2099206" y="501675"/>
                </a:lnTo>
                <a:lnTo>
                  <a:pt x="2113438" y="515907"/>
                </a:lnTo>
                <a:lnTo>
                  <a:pt x="2241525" y="515907"/>
                </a:lnTo>
                <a:lnTo>
                  <a:pt x="2241525" y="544371"/>
                </a:lnTo>
                <a:lnTo>
                  <a:pt x="2334032" y="544371"/>
                </a:lnTo>
                <a:lnTo>
                  <a:pt x="2334032" y="569276"/>
                </a:lnTo>
                <a:lnTo>
                  <a:pt x="2455004" y="569276"/>
                </a:lnTo>
                <a:lnTo>
                  <a:pt x="2455004" y="604856"/>
                </a:lnTo>
                <a:lnTo>
                  <a:pt x="2600881" y="604856"/>
                </a:lnTo>
                <a:lnTo>
                  <a:pt x="2600881" y="640436"/>
                </a:lnTo>
                <a:lnTo>
                  <a:pt x="2686272" y="640436"/>
                </a:lnTo>
                <a:lnTo>
                  <a:pt x="2686272" y="658226"/>
                </a:lnTo>
                <a:lnTo>
                  <a:pt x="2832149" y="658226"/>
                </a:lnTo>
                <a:lnTo>
                  <a:pt x="2832149" y="683132"/>
                </a:lnTo>
                <a:lnTo>
                  <a:pt x="2832149" y="700922"/>
                </a:lnTo>
                <a:lnTo>
                  <a:pt x="2974468" y="700922"/>
                </a:lnTo>
                <a:lnTo>
                  <a:pt x="2974468" y="761407"/>
                </a:lnTo>
                <a:lnTo>
                  <a:pt x="3255548" y="761407"/>
                </a:lnTo>
                <a:lnTo>
                  <a:pt x="3255548" y="779197"/>
                </a:lnTo>
                <a:lnTo>
                  <a:pt x="3419215" y="779197"/>
                </a:lnTo>
                <a:lnTo>
                  <a:pt x="3419215" y="853915"/>
                </a:lnTo>
                <a:lnTo>
                  <a:pt x="3675390" y="853915"/>
                </a:lnTo>
                <a:lnTo>
                  <a:pt x="3675390" y="885936"/>
                </a:lnTo>
                <a:lnTo>
                  <a:pt x="3718085" y="885936"/>
                </a:lnTo>
                <a:lnTo>
                  <a:pt x="3718085" y="917958"/>
                </a:lnTo>
                <a:lnTo>
                  <a:pt x="4596906" y="917958"/>
                </a:lnTo>
              </a:path>
            </a:pathLst>
          </a:custGeom>
          <a:noFill/>
          <a:ln w="28575">
            <a:solidFill>
              <a:schemeClr val="accent3"/>
            </a:solidFill>
            <a:miter lim="800000"/>
            <a:headEnd/>
            <a:tailEnd/>
          </a:ln>
        </p:spPr>
        <p:txBody>
          <a:bodyPr rtlCol="0" anchor="ctr"/>
          <a:lstStyle/>
          <a:p>
            <a:pPr algn="ctr"/>
            <a:endParaRPr lang="en-US"/>
          </a:p>
        </p:txBody>
      </p:sp>
      <p:sp>
        <p:nvSpPr>
          <p:cNvPr id="169" name="Freeform: Shape 168">
            <a:extLst>
              <a:ext uri="{FF2B5EF4-FFF2-40B4-BE49-F238E27FC236}">
                <a16:creationId xmlns:a16="http://schemas.microsoft.com/office/drawing/2014/main" id="{77262EE0-547B-4BCE-9E7E-D5C75CC6ABEF}"/>
              </a:ext>
            </a:extLst>
          </p:cNvPr>
          <p:cNvSpPr/>
          <p:nvPr/>
        </p:nvSpPr>
        <p:spPr bwMode="auto">
          <a:xfrm>
            <a:off x="1164460" y="2411030"/>
            <a:ext cx="4426443" cy="2090057"/>
          </a:xfrm>
          <a:custGeom>
            <a:avLst/>
            <a:gdLst>
              <a:gd name="connsiteX0" fmla="*/ 0 w 4426443"/>
              <a:gd name="connsiteY0" fmla="*/ 0 h 2090057"/>
              <a:gd name="connsiteX1" fmla="*/ 104503 w 4426443"/>
              <a:gd name="connsiteY1" fmla="*/ 0 h 2090057"/>
              <a:gd name="connsiteX2" fmla="*/ 104503 w 4426443"/>
              <a:gd name="connsiteY2" fmla="*/ 44787 h 2090057"/>
              <a:gd name="connsiteX3" fmla="*/ 130629 w 4426443"/>
              <a:gd name="connsiteY3" fmla="*/ 44787 h 2090057"/>
              <a:gd name="connsiteX4" fmla="*/ 130629 w 4426443"/>
              <a:gd name="connsiteY4" fmla="*/ 85842 h 2090057"/>
              <a:gd name="connsiteX5" fmla="*/ 212738 w 4426443"/>
              <a:gd name="connsiteY5" fmla="*/ 85842 h 2090057"/>
              <a:gd name="connsiteX6" fmla="*/ 212738 w 4426443"/>
              <a:gd name="connsiteY6" fmla="*/ 182880 h 2090057"/>
              <a:gd name="connsiteX7" fmla="*/ 272454 w 4426443"/>
              <a:gd name="connsiteY7" fmla="*/ 182880 h 2090057"/>
              <a:gd name="connsiteX8" fmla="*/ 272454 w 4426443"/>
              <a:gd name="connsiteY8" fmla="*/ 253793 h 2090057"/>
              <a:gd name="connsiteX9" fmla="*/ 287383 w 4426443"/>
              <a:gd name="connsiteY9" fmla="*/ 253793 h 2090057"/>
              <a:gd name="connsiteX10" fmla="*/ 287383 w 4426443"/>
              <a:gd name="connsiteY10" fmla="*/ 302312 h 2090057"/>
              <a:gd name="connsiteX11" fmla="*/ 320973 w 4426443"/>
              <a:gd name="connsiteY11" fmla="*/ 302312 h 2090057"/>
              <a:gd name="connsiteX12" fmla="*/ 320973 w 4426443"/>
              <a:gd name="connsiteY12" fmla="*/ 365760 h 2090057"/>
              <a:gd name="connsiteX13" fmla="*/ 391886 w 4426443"/>
              <a:gd name="connsiteY13" fmla="*/ 365760 h 2090057"/>
              <a:gd name="connsiteX14" fmla="*/ 391886 w 4426443"/>
              <a:gd name="connsiteY14" fmla="*/ 403083 h 2090057"/>
              <a:gd name="connsiteX15" fmla="*/ 432941 w 4426443"/>
              <a:gd name="connsiteY15" fmla="*/ 403083 h 2090057"/>
              <a:gd name="connsiteX16" fmla="*/ 432941 w 4426443"/>
              <a:gd name="connsiteY16" fmla="*/ 451602 h 2090057"/>
              <a:gd name="connsiteX17" fmla="*/ 496389 w 4426443"/>
              <a:gd name="connsiteY17" fmla="*/ 451602 h 2090057"/>
              <a:gd name="connsiteX18" fmla="*/ 496389 w 4426443"/>
              <a:gd name="connsiteY18" fmla="*/ 488924 h 2090057"/>
              <a:gd name="connsiteX19" fmla="*/ 526247 w 4426443"/>
              <a:gd name="connsiteY19" fmla="*/ 488924 h 2090057"/>
              <a:gd name="connsiteX20" fmla="*/ 526247 w 4426443"/>
              <a:gd name="connsiteY20" fmla="*/ 526247 h 2090057"/>
              <a:gd name="connsiteX21" fmla="*/ 544908 w 4426443"/>
              <a:gd name="connsiteY21" fmla="*/ 526247 h 2090057"/>
              <a:gd name="connsiteX22" fmla="*/ 544908 w 4426443"/>
              <a:gd name="connsiteY22" fmla="*/ 552372 h 2090057"/>
              <a:gd name="connsiteX23" fmla="*/ 597160 w 4426443"/>
              <a:gd name="connsiteY23" fmla="*/ 552372 h 2090057"/>
              <a:gd name="connsiteX24" fmla="*/ 597160 w 4426443"/>
              <a:gd name="connsiteY24" fmla="*/ 627017 h 2090057"/>
              <a:gd name="connsiteX25" fmla="*/ 619553 w 4426443"/>
              <a:gd name="connsiteY25" fmla="*/ 627017 h 2090057"/>
              <a:gd name="connsiteX26" fmla="*/ 619553 w 4426443"/>
              <a:gd name="connsiteY26" fmla="*/ 686733 h 2090057"/>
              <a:gd name="connsiteX27" fmla="*/ 619553 w 4426443"/>
              <a:gd name="connsiteY27" fmla="*/ 712859 h 2090057"/>
              <a:gd name="connsiteX28" fmla="*/ 701662 w 4426443"/>
              <a:gd name="connsiteY28" fmla="*/ 712859 h 2090057"/>
              <a:gd name="connsiteX29" fmla="*/ 701662 w 4426443"/>
              <a:gd name="connsiteY29" fmla="*/ 746449 h 2090057"/>
              <a:gd name="connsiteX30" fmla="*/ 787504 w 4426443"/>
              <a:gd name="connsiteY30" fmla="*/ 746449 h 2090057"/>
              <a:gd name="connsiteX31" fmla="*/ 787504 w 4426443"/>
              <a:gd name="connsiteY31" fmla="*/ 873346 h 2090057"/>
              <a:gd name="connsiteX32" fmla="*/ 824827 w 4426443"/>
              <a:gd name="connsiteY32" fmla="*/ 873346 h 2090057"/>
              <a:gd name="connsiteX33" fmla="*/ 824827 w 4426443"/>
              <a:gd name="connsiteY33" fmla="*/ 1007706 h 2090057"/>
              <a:gd name="connsiteX34" fmla="*/ 824827 w 4426443"/>
              <a:gd name="connsiteY34" fmla="*/ 1007706 h 2090057"/>
              <a:gd name="connsiteX35" fmla="*/ 843489 w 4426443"/>
              <a:gd name="connsiteY35" fmla="*/ 1026368 h 2090057"/>
              <a:gd name="connsiteX36" fmla="*/ 880810 w 4426443"/>
              <a:gd name="connsiteY36" fmla="*/ 1026368 h 2090057"/>
              <a:gd name="connsiteX37" fmla="*/ 880810 w 4426443"/>
              <a:gd name="connsiteY37" fmla="*/ 1082351 h 2090057"/>
              <a:gd name="connsiteX38" fmla="*/ 921865 w 4426443"/>
              <a:gd name="connsiteY38" fmla="*/ 1082351 h 2090057"/>
              <a:gd name="connsiteX39" fmla="*/ 921865 w 4426443"/>
              <a:gd name="connsiteY39" fmla="*/ 1082351 h 2090057"/>
              <a:gd name="connsiteX40" fmla="*/ 992778 w 4426443"/>
              <a:gd name="connsiteY40" fmla="*/ 1082351 h 2090057"/>
              <a:gd name="connsiteX41" fmla="*/ 992778 w 4426443"/>
              <a:gd name="connsiteY41" fmla="*/ 1246570 h 2090057"/>
              <a:gd name="connsiteX42" fmla="*/ 1056226 w 4426443"/>
              <a:gd name="connsiteY42" fmla="*/ 1246570 h 2090057"/>
              <a:gd name="connsiteX43" fmla="*/ 1056226 w 4426443"/>
              <a:gd name="connsiteY43" fmla="*/ 1268963 h 2090057"/>
              <a:gd name="connsiteX44" fmla="*/ 1082351 w 4426443"/>
              <a:gd name="connsiteY44" fmla="*/ 1268963 h 2090057"/>
              <a:gd name="connsiteX45" fmla="*/ 1082351 w 4426443"/>
              <a:gd name="connsiteY45" fmla="*/ 1302554 h 2090057"/>
              <a:gd name="connsiteX46" fmla="*/ 1127138 w 4426443"/>
              <a:gd name="connsiteY46" fmla="*/ 1302554 h 2090057"/>
              <a:gd name="connsiteX47" fmla="*/ 1127138 w 4426443"/>
              <a:gd name="connsiteY47" fmla="*/ 1332412 h 2090057"/>
              <a:gd name="connsiteX48" fmla="*/ 1190587 w 4426443"/>
              <a:gd name="connsiteY48" fmla="*/ 1332412 h 2090057"/>
              <a:gd name="connsiteX49" fmla="*/ 1190587 w 4426443"/>
              <a:gd name="connsiteY49" fmla="*/ 1358537 h 2090057"/>
              <a:gd name="connsiteX50" fmla="*/ 1254035 w 4426443"/>
              <a:gd name="connsiteY50" fmla="*/ 1358537 h 2090057"/>
              <a:gd name="connsiteX51" fmla="*/ 1254035 w 4426443"/>
              <a:gd name="connsiteY51" fmla="*/ 1358537 h 2090057"/>
              <a:gd name="connsiteX52" fmla="*/ 1276428 w 4426443"/>
              <a:gd name="connsiteY52" fmla="*/ 1380930 h 2090057"/>
              <a:gd name="connsiteX53" fmla="*/ 1276428 w 4426443"/>
              <a:gd name="connsiteY53" fmla="*/ 1455576 h 2090057"/>
              <a:gd name="connsiteX54" fmla="*/ 1298822 w 4426443"/>
              <a:gd name="connsiteY54" fmla="*/ 1455576 h 2090057"/>
              <a:gd name="connsiteX55" fmla="*/ 1298822 w 4426443"/>
              <a:gd name="connsiteY55" fmla="*/ 1522756 h 2090057"/>
              <a:gd name="connsiteX56" fmla="*/ 1354805 w 4426443"/>
              <a:gd name="connsiteY56" fmla="*/ 1522756 h 2090057"/>
              <a:gd name="connsiteX57" fmla="*/ 1354805 w 4426443"/>
              <a:gd name="connsiteY57" fmla="*/ 1545150 h 2090057"/>
              <a:gd name="connsiteX58" fmla="*/ 1474237 w 4426443"/>
              <a:gd name="connsiteY58" fmla="*/ 1545150 h 2090057"/>
              <a:gd name="connsiteX59" fmla="*/ 1474237 w 4426443"/>
              <a:gd name="connsiteY59" fmla="*/ 1634723 h 2090057"/>
              <a:gd name="connsiteX60" fmla="*/ 1537685 w 4426443"/>
              <a:gd name="connsiteY60" fmla="*/ 1634723 h 2090057"/>
              <a:gd name="connsiteX61" fmla="*/ 1537685 w 4426443"/>
              <a:gd name="connsiteY61" fmla="*/ 1634723 h 2090057"/>
              <a:gd name="connsiteX62" fmla="*/ 1537685 w 4426443"/>
              <a:gd name="connsiteY62" fmla="*/ 1668314 h 2090057"/>
              <a:gd name="connsiteX63" fmla="*/ 1884784 w 4426443"/>
              <a:gd name="connsiteY63" fmla="*/ 1668314 h 2090057"/>
              <a:gd name="connsiteX64" fmla="*/ 1884784 w 4426443"/>
              <a:gd name="connsiteY64" fmla="*/ 1698172 h 2090057"/>
              <a:gd name="connsiteX65" fmla="*/ 2093790 w 4426443"/>
              <a:gd name="connsiteY65" fmla="*/ 1698172 h 2090057"/>
              <a:gd name="connsiteX66" fmla="*/ 2093790 w 4426443"/>
              <a:gd name="connsiteY66" fmla="*/ 1731762 h 2090057"/>
              <a:gd name="connsiteX67" fmla="*/ 2377440 w 4426443"/>
              <a:gd name="connsiteY67" fmla="*/ 1731762 h 2090057"/>
              <a:gd name="connsiteX68" fmla="*/ 2377440 w 4426443"/>
              <a:gd name="connsiteY68" fmla="*/ 1784013 h 2090057"/>
              <a:gd name="connsiteX69" fmla="*/ 2608840 w 4426443"/>
              <a:gd name="connsiteY69" fmla="*/ 1784013 h 2090057"/>
              <a:gd name="connsiteX70" fmla="*/ 2608840 w 4426443"/>
              <a:gd name="connsiteY70" fmla="*/ 1825068 h 2090057"/>
              <a:gd name="connsiteX71" fmla="*/ 2649894 w 4426443"/>
              <a:gd name="connsiteY71" fmla="*/ 1825068 h 2090057"/>
              <a:gd name="connsiteX72" fmla="*/ 2649894 w 4426443"/>
              <a:gd name="connsiteY72" fmla="*/ 1862390 h 2090057"/>
              <a:gd name="connsiteX73" fmla="*/ 2676020 w 4426443"/>
              <a:gd name="connsiteY73" fmla="*/ 1862390 h 2090057"/>
              <a:gd name="connsiteX74" fmla="*/ 2676020 w 4426443"/>
              <a:gd name="connsiteY74" fmla="*/ 1892248 h 2090057"/>
              <a:gd name="connsiteX75" fmla="*/ 2698413 w 4426443"/>
              <a:gd name="connsiteY75" fmla="*/ 1892248 h 2090057"/>
              <a:gd name="connsiteX76" fmla="*/ 2698413 w 4426443"/>
              <a:gd name="connsiteY76" fmla="*/ 1929571 h 2090057"/>
              <a:gd name="connsiteX77" fmla="*/ 2799184 w 4426443"/>
              <a:gd name="connsiteY77" fmla="*/ 1929571 h 2090057"/>
              <a:gd name="connsiteX78" fmla="*/ 2799184 w 4426443"/>
              <a:gd name="connsiteY78" fmla="*/ 1966893 h 2090057"/>
              <a:gd name="connsiteX79" fmla="*/ 2903687 w 4426443"/>
              <a:gd name="connsiteY79" fmla="*/ 1966893 h 2090057"/>
              <a:gd name="connsiteX80" fmla="*/ 2903687 w 4426443"/>
              <a:gd name="connsiteY80" fmla="*/ 1996751 h 2090057"/>
              <a:gd name="connsiteX81" fmla="*/ 2993261 w 4426443"/>
              <a:gd name="connsiteY81" fmla="*/ 1996751 h 2090057"/>
              <a:gd name="connsiteX82" fmla="*/ 2993261 w 4426443"/>
              <a:gd name="connsiteY82" fmla="*/ 2045270 h 2090057"/>
              <a:gd name="connsiteX83" fmla="*/ 3079102 w 4426443"/>
              <a:gd name="connsiteY83" fmla="*/ 2045270 h 2090057"/>
              <a:gd name="connsiteX84" fmla="*/ 3079102 w 4426443"/>
              <a:gd name="connsiteY84" fmla="*/ 2090057 h 2090057"/>
              <a:gd name="connsiteX85" fmla="*/ 4426443 w 4426443"/>
              <a:gd name="connsiteY85" fmla="*/ 2090057 h 2090057"/>
              <a:gd name="connsiteX0" fmla="*/ 0 w 4426443"/>
              <a:gd name="connsiteY0" fmla="*/ 0 h 2090057"/>
              <a:gd name="connsiteX1" fmla="*/ 104503 w 4426443"/>
              <a:gd name="connsiteY1" fmla="*/ 0 h 2090057"/>
              <a:gd name="connsiteX2" fmla="*/ 104503 w 4426443"/>
              <a:gd name="connsiteY2" fmla="*/ 44787 h 2090057"/>
              <a:gd name="connsiteX3" fmla="*/ 130629 w 4426443"/>
              <a:gd name="connsiteY3" fmla="*/ 44787 h 2090057"/>
              <a:gd name="connsiteX4" fmla="*/ 130629 w 4426443"/>
              <a:gd name="connsiteY4" fmla="*/ 85842 h 2090057"/>
              <a:gd name="connsiteX5" fmla="*/ 212738 w 4426443"/>
              <a:gd name="connsiteY5" fmla="*/ 85842 h 2090057"/>
              <a:gd name="connsiteX6" fmla="*/ 212738 w 4426443"/>
              <a:gd name="connsiteY6" fmla="*/ 182880 h 2090057"/>
              <a:gd name="connsiteX7" fmla="*/ 272454 w 4426443"/>
              <a:gd name="connsiteY7" fmla="*/ 182880 h 2090057"/>
              <a:gd name="connsiteX8" fmla="*/ 272454 w 4426443"/>
              <a:gd name="connsiteY8" fmla="*/ 253793 h 2090057"/>
              <a:gd name="connsiteX9" fmla="*/ 287383 w 4426443"/>
              <a:gd name="connsiteY9" fmla="*/ 253793 h 2090057"/>
              <a:gd name="connsiteX10" fmla="*/ 287383 w 4426443"/>
              <a:gd name="connsiteY10" fmla="*/ 302312 h 2090057"/>
              <a:gd name="connsiteX11" fmla="*/ 320973 w 4426443"/>
              <a:gd name="connsiteY11" fmla="*/ 302312 h 2090057"/>
              <a:gd name="connsiteX12" fmla="*/ 320973 w 4426443"/>
              <a:gd name="connsiteY12" fmla="*/ 365760 h 2090057"/>
              <a:gd name="connsiteX13" fmla="*/ 391886 w 4426443"/>
              <a:gd name="connsiteY13" fmla="*/ 365760 h 2090057"/>
              <a:gd name="connsiteX14" fmla="*/ 391886 w 4426443"/>
              <a:gd name="connsiteY14" fmla="*/ 403083 h 2090057"/>
              <a:gd name="connsiteX15" fmla="*/ 432941 w 4426443"/>
              <a:gd name="connsiteY15" fmla="*/ 403083 h 2090057"/>
              <a:gd name="connsiteX16" fmla="*/ 432941 w 4426443"/>
              <a:gd name="connsiteY16" fmla="*/ 451602 h 2090057"/>
              <a:gd name="connsiteX17" fmla="*/ 496389 w 4426443"/>
              <a:gd name="connsiteY17" fmla="*/ 451602 h 2090057"/>
              <a:gd name="connsiteX18" fmla="*/ 496389 w 4426443"/>
              <a:gd name="connsiteY18" fmla="*/ 488924 h 2090057"/>
              <a:gd name="connsiteX19" fmla="*/ 526247 w 4426443"/>
              <a:gd name="connsiteY19" fmla="*/ 488924 h 2090057"/>
              <a:gd name="connsiteX20" fmla="*/ 526247 w 4426443"/>
              <a:gd name="connsiteY20" fmla="*/ 526247 h 2090057"/>
              <a:gd name="connsiteX21" fmla="*/ 544908 w 4426443"/>
              <a:gd name="connsiteY21" fmla="*/ 526247 h 2090057"/>
              <a:gd name="connsiteX22" fmla="*/ 544908 w 4426443"/>
              <a:gd name="connsiteY22" fmla="*/ 552372 h 2090057"/>
              <a:gd name="connsiteX23" fmla="*/ 597160 w 4426443"/>
              <a:gd name="connsiteY23" fmla="*/ 552372 h 2090057"/>
              <a:gd name="connsiteX24" fmla="*/ 597160 w 4426443"/>
              <a:gd name="connsiteY24" fmla="*/ 627017 h 2090057"/>
              <a:gd name="connsiteX25" fmla="*/ 619553 w 4426443"/>
              <a:gd name="connsiteY25" fmla="*/ 627017 h 2090057"/>
              <a:gd name="connsiteX26" fmla="*/ 619553 w 4426443"/>
              <a:gd name="connsiteY26" fmla="*/ 686733 h 2090057"/>
              <a:gd name="connsiteX27" fmla="*/ 619553 w 4426443"/>
              <a:gd name="connsiteY27" fmla="*/ 712859 h 2090057"/>
              <a:gd name="connsiteX28" fmla="*/ 701662 w 4426443"/>
              <a:gd name="connsiteY28" fmla="*/ 712859 h 2090057"/>
              <a:gd name="connsiteX29" fmla="*/ 701662 w 4426443"/>
              <a:gd name="connsiteY29" fmla="*/ 746449 h 2090057"/>
              <a:gd name="connsiteX30" fmla="*/ 787504 w 4426443"/>
              <a:gd name="connsiteY30" fmla="*/ 746449 h 2090057"/>
              <a:gd name="connsiteX31" fmla="*/ 787504 w 4426443"/>
              <a:gd name="connsiteY31" fmla="*/ 873346 h 2090057"/>
              <a:gd name="connsiteX32" fmla="*/ 824827 w 4426443"/>
              <a:gd name="connsiteY32" fmla="*/ 873346 h 2090057"/>
              <a:gd name="connsiteX33" fmla="*/ 824827 w 4426443"/>
              <a:gd name="connsiteY33" fmla="*/ 1007706 h 2090057"/>
              <a:gd name="connsiteX34" fmla="*/ 824827 w 4426443"/>
              <a:gd name="connsiteY34" fmla="*/ 1007706 h 2090057"/>
              <a:gd name="connsiteX35" fmla="*/ 843489 w 4426443"/>
              <a:gd name="connsiteY35" fmla="*/ 1026368 h 2090057"/>
              <a:gd name="connsiteX36" fmla="*/ 880810 w 4426443"/>
              <a:gd name="connsiteY36" fmla="*/ 1026368 h 2090057"/>
              <a:gd name="connsiteX37" fmla="*/ 880810 w 4426443"/>
              <a:gd name="connsiteY37" fmla="*/ 1082351 h 2090057"/>
              <a:gd name="connsiteX38" fmla="*/ 921865 w 4426443"/>
              <a:gd name="connsiteY38" fmla="*/ 1082351 h 2090057"/>
              <a:gd name="connsiteX39" fmla="*/ 921865 w 4426443"/>
              <a:gd name="connsiteY39" fmla="*/ 1130871 h 2090057"/>
              <a:gd name="connsiteX40" fmla="*/ 992778 w 4426443"/>
              <a:gd name="connsiteY40" fmla="*/ 1082351 h 2090057"/>
              <a:gd name="connsiteX41" fmla="*/ 992778 w 4426443"/>
              <a:gd name="connsiteY41" fmla="*/ 1246570 h 2090057"/>
              <a:gd name="connsiteX42" fmla="*/ 1056226 w 4426443"/>
              <a:gd name="connsiteY42" fmla="*/ 1246570 h 2090057"/>
              <a:gd name="connsiteX43" fmla="*/ 1056226 w 4426443"/>
              <a:gd name="connsiteY43" fmla="*/ 1268963 h 2090057"/>
              <a:gd name="connsiteX44" fmla="*/ 1082351 w 4426443"/>
              <a:gd name="connsiteY44" fmla="*/ 1268963 h 2090057"/>
              <a:gd name="connsiteX45" fmla="*/ 1082351 w 4426443"/>
              <a:gd name="connsiteY45" fmla="*/ 1302554 h 2090057"/>
              <a:gd name="connsiteX46" fmla="*/ 1127138 w 4426443"/>
              <a:gd name="connsiteY46" fmla="*/ 1302554 h 2090057"/>
              <a:gd name="connsiteX47" fmla="*/ 1127138 w 4426443"/>
              <a:gd name="connsiteY47" fmla="*/ 1332412 h 2090057"/>
              <a:gd name="connsiteX48" fmla="*/ 1190587 w 4426443"/>
              <a:gd name="connsiteY48" fmla="*/ 1332412 h 2090057"/>
              <a:gd name="connsiteX49" fmla="*/ 1190587 w 4426443"/>
              <a:gd name="connsiteY49" fmla="*/ 1358537 h 2090057"/>
              <a:gd name="connsiteX50" fmla="*/ 1254035 w 4426443"/>
              <a:gd name="connsiteY50" fmla="*/ 1358537 h 2090057"/>
              <a:gd name="connsiteX51" fmla="*/ 1254035 w 4426443"/>
              <a:gd name="connsiteY51" fmla="*/ 1358537 h 2090057"/>
              <a:gd name="connsiteX52" fmla="*/ 1276428 w 4426443"/>
              <a:gd name="connsiteY52" fmla="*/ 1380930 h 2090057"/>
              <a:gd name="connsiteX53" fmla="*/ 1276428 w 4426443"/>
              <a:gd name="connsiteY53" fmla="*/ 1455576 h 2090057"/>
              <a:gd name="connsiteX54" fmla="*/ 1298822 w 4426443"/>
              <a:gd name="connsiteY54" fmla="*/ 1455576 h 2090057"/>
              <a:gd name="connsiteX55" fmla="*/ 1298822 w 4426443"/>
              <a:gd name="connsiteY55" fmla="*/ 1522756 h 2090057"/>
              <a:gd name="connsiteX56" fmla="*/ 1354805 w 4426443"/>
              <a:gd name="connsiteY56" fmla="*/ 1522756 h 2090057"/>
              <a:gd name="connsiteX57" fmla="*/ 1354805 w 4426443"/>
              <a:gd name="connsiteY57" fmla="*/ 1545150 h 2090057"/>
              <a:gd name="connsiteX58" fmla="*/ 1474237 w 4426443"/>
              <a:gd name="connsiteY58" fmla="*/ 1545150 h 2090057"/>
              <a:gd name="connsiteX59" fmla="*/ 1474237 w 4426443"/>
              <a:gd name="connsiteY59" fmla="*/ 1634723 h 2090057"/>
              <a:gd name="connsiteX60" fmla="*/ 1537685 w 4426443"/>
              <a:gd name="connsiteY60" fmla="*/ 1634723 h 2090057"/>
              <a:gd name="connsiteX61" fmla="*/ 1537685 w 4426443"/>
              <a:gd name="connsiteY61" fmla="*/ 1634723 h 2090057"/>
              <a:gd name="connsiteX62" fmla="*/ 1537685 w 4426443"/>
              <a:gd name="connsiteY62" fmla="*/ 1668314 h 2090057"/>
              <a:gd name="connsiteX63" fmla="*/ 1884784 w 4426443"/>
              <a:gd name="connsiteY63" fmla="*/ 1668314 h 2090057"/>
              <a:gd name="connsiteX64" fmla="*/ 1884784 w 4426443"/>
              <a:gd name="connsiteY64" fmla="*/ 1698172 h 2090057"/>
              <a:gd name="connsiteX65" fmla="*/ 2093790 w 4426443"/>
              <a:gd name="connsiteY65" fmla="*/ 1698172 h 2090057"/>
              <a:gd name="connsiteX66" fmla="*/ 2093790 w 4426443"/>
              <a:gd name="connsiteY66" fmla="*/ 1731762 h 2090057"/>
              <a:gd name="connsiteX67" fmla="*/ 2377440 w 4426443"/>
              <a:gd name="connsiteY67" fmla="*/ 1731762 h 2090057"/>
              <a:gd name="connsiteX68" fmla="*/ 2377440 w 4426443"/>
              <a:gd name="connsiteY68" fmla="*/ 1784013 h 2090057"/>
              <a:gd name="connsiteX69" fmla="*/ 2608840 w 4426443"/>
              <a:gd name="connsiteY69" fmla="*/ 1784013 h 2090057"/>
              <a:gd name="connsiteX70" fmla="*/ 2608840 w 4426443"/>
              <a:gd name="connsiteY70" fmla="*/ 1825068 h 2090057"/>
              <a:gd name="connsiteX71" fmla="*/ 2649894 w 4426443"/>
              <a:gd name="connsiteY71" fmla="*/ 1825068 h 2090057"/>
              <a:gd name="connsiteX72" fmla="*/ 2649894 w 4426443"/>
              <a:gd name="connsiteY72" fmla="*/ 1862390 h 2090057"/>
              <a:gd name="connsiteX73" fmla="*/ 2676020 w 4426443"/>
              <a:gd name="connsiteY73" fmla="*/ 1862390 h 2090057"/>
              <a:gd name="connsiteX74" fmla="*/ 2676020 w 4426443"/>
              <a:gd name="connsiteY74" fmla="*/ 1892248 h 2090057"/>
              <a:gd name="connsiteX75" fmla="*/ 2698413 w 4426443"/>
              <a:gd name="connsiteY75" fmla="*/ 1892248 h 2090057"/>
              <a:gd name="connsiteX76" fmla="*/ 2698413 w 4426443"/>
              <a:gd name="connsiteY76" fmla="*/ 1929571 h 2090057"/>
              <a:gd name="connsiteX77" fmla="*/ 2799184 w 4426443"/>
              <a:gd name="connsiteY77" fmla="*/ 1929571 h 2090057"/>
              <a:gd name="connsiteX78" fmla="*/ 2799184 w 4426443"/>
              <a:gd name="connsiteY78" fmla="*/ 1966893 h 2090057"/>
              <a:gd name="connsiteX79" fmla="*/ 2903687 w 4426443"/>
              <a:gd name="connsiteY79" fmla="*/ 1966893 h 2090057"/>
              <a:gd name="connsiteX80" fmla="*/ 2903687 w 4426443"/>
              <a:gd name="connsiteY80" fmla="*/ 1996751 h 2090057"/>
              <a:gd name="connsiteX81" fmla="*/ 2993261 w 4426443"/>
              <a:gd name="connsiteY81" fmla="*/ 1996751 h 2090057"/>
              <a:gd name="connsiteX82" fmla="*/ 2993261 w 4426443"/>
              <a:gd name="connsiteY82" fmla="*/ 2045270 h 2090057"/>
              <a:gd name="connsiteX83" fmla="*/ 3079102 w 4426443"/>
              <a:gd name="connsiteY83" fmla="*/ 2045270 h 2090057"/>
              <a:gd name="connsiteX84" fmla="*/ 3079102 w 4426443"/>
              <a:gd name="connsiteY84" fmla="*/ 2090057 h 2090057"/>
              <a:gd name="connsiteX85" fmla="*/ 4426443 w 4426443"/>
              <a:gd name="connsiteY85" fmla="*/ 2090057 h 2090057"/>
              <a:gd name="connsiteX0" fmla="*/ 0 w 4426443"/>
              <a:gd name="connsiteY0" fmla="*/ 0 h 2090057"/>
              <a:gd name="connsiteX1" fmla="*/ 104503 w 4426443"/>
              <a:gd name="connsiteY1" fmla="*/ 0 h 2090057"/>
              <a:gd name="connsiteX2" fmla="*/ 104503 w 4426443"/>
              <a:gd name="connsiteY2" fmla="*/ 44787 h 2090057"/>
              <a:gd name="connsiteX3" fmla="*/ 130629 w 4426443"/>
              <a:gd name="connsiteY3" fmla="*/ 44787 h 2090057"/>
              <a:gd name="connsiteX4" fmla="*/ 130629 w 4426443"/>
              <a:gd name="connsiteY4" fmla="*/ 85842 h 2090057"/>
              <a:gd name="connsiteX5" fmla="*/ 212738 w 4426443"/>
              <a:gd name="connsiteY5" fmla="*/ 85842 h 2090057"/>
              <a:gd name="connsiteX6" fmla="*/ 212738 w 4426443"/>
              <a:gd name="connsiteY6" fmla="*/ 182880 h 2090057"/>
              <a:gd name="connsiteX7" fmla="*/ 272454 w 4426443"/>
              <a:gd name="connsiteY7" fmla="*/ 182880 h 2090057"/>
              <a:gd name="connsiteX8" fmla="*/ 272454 w 4426443"/>
              <a:gd name="connsiteY8" fmla="*/ 253793 h 2090057"/>
              <a:gd name="connsiteX9" fmla="*/ 287383 w 4426443"/>
              <a:gd name="connsiteY9" fmla="*/ 253793 h 2090057"/>
              <a:gd name="connsiteX10" fmla="*/ 287383 w 4426443"/>
              <a:gd name="connsiteY10" fmla="*/ 302312 h 2090057"/>
              <a:gd name="connsiteX11" fmla="*/ 320973 w 4426443"/>
              <a:gd name="connsiteY11" fmla="*/ 302312 h 2090057"/>
              <a:gd name="connsiteX12" fmla="*/ 320973 w 4426443"/>
              <a:gd name="connsiteY12" fmla="*/ 365760 h 2090057"/>
              <a:gd name="connsiteX13" fmla="*/ 391886 w 4426443"/>
              <a:gd name="connsiteY13" fmla="*/ 365760 h 2090057"/>
              <a:gd name="connsiteX14" fmla="*/ 391886 w 4426443"/>
              <a:gd name="connsiteY14" fmla="*/ 403083 h 2090057"/>
              <a:gd name="connsiteX15" fmla="*/ 432941 w 4426443"/>
              <a:gd name="connsiteY15" fmla="*/ 403083 h 2090057"/>
              <a:gd name="connsiteX16" fmla="*/ 432941 w 4426443"/>
              <a:gd name="connsiteY16" fmla="*/ 451602 h 2090057"/>
              <a:gd name="connsiteX17" fmla="*/ 496389 w 4426443"/>
              <a:gd name="connsiteY17" fmla="*/ 451602 h 2090057"/>
              <a:gd name="connsiteX18" fmla="*/ 496389 w 4426443"/>
              <a:gd name="connsiteY18" fmla="*/ 488924 h 2090057"/>
              <a:gd name="connsiteX19" fmla="*/ 526247 w 4426443"/>
              <a:gd name="connsiteY19" fmla="*/ 488924 h 2090057"/>
              <a:gd name="connsiteX20" fmla="*/ 526247 w 4426443"/>
              <a:gd name="connsiteY20" fmla="*/ 526247 h 2090057"/>
              <a:gd name="connsiteX21" fmla="*/ 544908 w 4426443"/>
              <a:gd name="connsiteY21" fmla="*/ 526247 h 2090057"/>
              <a:gd name="connsiteX22" fmla="*/ 544908 w 4426443"/>
              <a:gd name="connsiteY22" fmla="*/ 552372 h 2090057"/>
              <a:gd name="connsiteX23" fmla="*/ 597160 w 4426443"/>
              <a:gd name="connsiteY23" fmla="*/ 552372 h 2090057"/>
              <a:gd name="connsiteX24" fmla="*/ 597160 w 4426443"/>
              <a:gd name="connsiteY24" fmla="*/ 627017 h 2090057"/>
              <a:gd name="connsiteX25" fmla="*/ 619553 w 4426443"/>
              <a:gd name="connsiteY25" fmla="*/ 627017 h 2090057"/>
              <a:gd name="connsiteX26" fmla="*/ 619553 w 4426443"/>
              <a:gd name="connsiteY26" fmla="*/ 686733 h 2090057"/>
              <a:gd name="connsiteX27" fmla="*/ 619553 w 4426443"/>
              <a:gd name="connsiteY27" fmla="*/ 712859 h 2090057"/>
              <a:gd name="connsiteX28" fmla="*/ 701662 w 4426443"/>
              <a:gd name="connsiteY28" fmla="*/ 712859 h 2090057"/>
              <a:gd name="connsiteX29" fmla="*/ 701662 w 4426443"/>
              <a:gd name="connsiteY29" fmla="*/ 746449 h 2090057"/>
              <a:gd name="connsiteX30" fmla="*/ 787504 w 4426443"/>
              <a:gd name="connsiteY30" fmla="*/ 746449 h 2090057"/>
              <a:gd name="connsiteX31" fmla="*/ 787504 w 4426443"/>
              <a:gd name="connsiteY31" fmla="*/ 873346 h 2090057"/>
              <a:gd name="connsiteX32" fmla="*/ 824827 w 4426443"/>
              <a:gd name="connsiteY32" fmla="*/ 873346 h 2090057"/>
              <a:gd name="connsiteX33" fmla="*/ 824827 w 4426443"/>
              <a:gd name="connsiteY33" fmla="*/ 1007706 h 2090057"/>
              <a:gd name="connsiteX34" fmla="*/ 824827 w 4426443"/>
              <a:gd name="connsiteY34" fmla="*/ 1007706 h 2090057"/>
              <a:gd name="connsiteX35" fmla="*/ 843489 w 4426443"/>
              <a:gd name="connsiteY35" fmla="*/ 1026368 h 2090057"/>
              <a:gd name="connsiteX36" fmla="*/ 880810 w 4426443"/>
              <a:gd name="connsiteY36" fmla="*/ 1026368 h 2090057"/>
              <a:gd name="connsiteX37" fmla="*/ 880810 w 4426443"/>
              <a:gd name="connsiteY37" fmla="*/ 1082351 h 2090057"/>
              <a:gd name="connsiteX38" fmla="*/ 921865 w 4426443"/>
              <a:gd name="connsiteY38" fmla="*/ 1082351 h 2090057"/>
              <a:gd name="connsiteX39" fmla="*/ 921865 w 4426443"/>
              <a:gd name="connsiteY39" fmla="*/ 1130871 h 2090057"/>
              <a:gd name="connsiteX40" fmla="*/ 992778 w 4426443"/>
              <a:gd name="connsiteY40" fmla="*/ 1119673 h 2090057"/>
              <a:gd name="connsiteX41" fmla="*/ 992778 w 4426443"/>
              <a:gd name="connsiteY41" fmla="*/ 1246570 h 2090057"/>
              <a:gd name="connsiteX42" fmla="*/ 1056226 w 4426443"/>
              <a:gd name="connsiteY42" fmla="*/ 1246570 h 2090057"/>
              <a:gd name="connsiteX43" fmla="*/ 1056226 w 4426443"/>
              <a:gd name="connsiteY43" fmla="*/ 1268963 h 2090057"/>
              <a:gd name="connsiteX44" fmla="*/ 1082351 w 4426443"/>
              <a:gd name="connsiteY44" fmla="*/ 1268963 h 2090057"/>
              <a:gd name="connsiteX45" fmla="*/ 1082351 w 4426443"/>
              <a:gd name="connsiteY45" fmla="*/ 1302554 h 2090057"/>
              <a:gd name="connsiteX46" fmla="*/ 1127138 w 4426443"/>
              <a:gd name="connsiteY46" fmla="*/ 1302554 h 2090057"/>
              <a:gd name="connsiteX47" fmla="*/ 1127138 w 4426443"/>
              <a:gd name="connsiteY47" fmla="*/ 1332412 h 2090057"/>
              <a:gd name="connsiteX48" fmla="*/ 1190587 w 4426443"/>
              <a:gd name="connsiteY48" fmla="*/ 1332412 h 2090057"/>
              <a:gd name="connsiteX49" fmla="*/ 1190587 w 4426443"/>
              <a:gd name="connsiteY49" fmla="*/ 1358537 h 2090057"/>
              <a:gd name="connsiteX50" fmla="*/ 1254035 w 4426443"/>
              <a:gd name="connsiteY50" fmla="*/ 1358537 h 2090057"/>
              <a:gd name="connsiteX51" fmla="*/ 1254035 w 4426443"/>
              <a:gd name="connsiteY51" fmla="*/ 1358537 h 2090057"/>
              <a:gd name="connsiteX52" fmla="*/ 1276428 w 4426443"/>
              <a:gd name="connsiteY52" fmla="*/ 1380930 h 2090057"/>
              <a:gd name="connsiteX53" fmla="*/ 1276428 w 4426443"/>
              <a:gd name="connsiteY53" fmla="*/ 1455576 h 2090057"/>
              <a:gd name="connsiteX54" fmla="*/ 1298822 w 4426443"/>
              <a:gd name="connsiteY54" fmla="*/ 1455576 h 2090057"/>
              <a:gd name="connsiteX55" fmla="*/ 1298822 w 4426443"/>
              <a:gd name="connsiteY55" fmla="*/ 1522756 h 2090057"/>
              <a:gd name="connsiteX56" fmla="*/ 1354805 w 4426443"/>
              <a:gd name="connsiteY56" fmla="*/ 1522756 h 2090057"/>
              <a:gd name="connsiteX57" fmla="*/ 1354805 w 4426443"/>
              <a:gd name="connsiteY57" fmla="*/ 1545150 h 2090057"/>
              <a:gd name="connsiteX58" fmla="*/ 1474237 w 4426443"/>
              <a:gd name="connsiteY58" fmla="*/ 1545150 h 2090057"/>
              <a:gd name="connsiteX59" fmla="*/ 1474237 w 4426443"/>
              <a:gd name="connsiteY59" fmla="*/ 1634723 h 2090057"/>
              <a:gd name="connsiteX60" fmla="*/ 1537685 w 4426443"/>
              <a:gd name="connsiteY60" fmla="*/ 1634723 h 2090057"/>
              <a:gd name="connsiteX61" fmla="*/ 1537685 w 4426443"/>
              <a:gd name="connsiteY61" fmla="*/ 1634723 h 2090057"/>
              <a:gd name="connsiteX62" fmla="*/ 1537685 w 4426443"/>
              <a:gd name="connsiteY62" fmla="*/ 1668314 h 2090057"/>
              <a:gd name="connsiteX63" fmla="*/ 1884784 w 4426443"/>
              <a:gd name="connsiteY63" fmla="*/ 1668314 h 2090057"/>
              <a:gd name="connsiteX64" fmla="*/ 1884784 w 4426443"/>
              <a:gd name="connsiteY64" fmla="*/ 1698172 h 2090057"/>
              <a:gd name="connsiteX65" fmla="*/ 2093790 w 4426443"/>
              <a:gd name="connsiteY65" fmla="*/ 1698172 h 2090057"/>
              <a:gd name="connsiteX66" fmla="*/ 2093790 w 4426443"/>
              <a:gd name="connsiteY66" fmla="*/ 1731762 h 2090057"/>
              <a:gd name="connsiteX67" fmla="*/ 2377440 w 4426443"/>
              <a:gd name="connsiteY67" fmla="*/ 1731762 h 2090057"/>
              <a:gd name="connsiteX68" fmla="*/ 2377440 w 4426443"/>
              <a:gd name="connsiteY68" fmla="*/ 1784013 h 2090057"/>
              <a:gd name="connsiteX69" fmla="*/ 2608840 w 4426443"/>
              <a:gd name="connsiteY69" fmla="*/ 1784013 h 2090057"/>
              <a:gd name="connsiteX70" fmla="*/ 2608840 w 4426443"/>
              <a:gd name="connsiteY70" fmla="*/ 1825068 h 2090057"/>
              <a:gd name="connsiteX71" fmla="*/ 2649894 w 4426443"/>
              <a:gd name="connsiteY71" fmla="*/ 1825068 h 2090057"/>
              <a:gd name="connsiteX72" fmla="*/ 2649894 w 4426443"/>
              <a:gd name="connsiteY72" fmla="*/ 1862390 h 2090057"/>
              <a:gd name="connsiteX73" fmla="*/ 2676020 w 4426443"/>
              <a:gd name="connsiteY73" fmla="*/ 1862390 h 2090057"/>
              <a:gd name="connsiteX74" fmla="*/ 2676020 w 4426443"/>
              <a:gd name="connsiteY74" fmla="*/ 1892248 h 2090057"/>
              <a:gd name="connsiteX75" fmla="*/ 2698413 w 4426443"/>
              <a:gd name="connsiteY75" fmla="*/ 1892248 h 2090057"/>
              <a:gd name="connsiteX76" fmla="*/ 2698413 w 4426443"/>
              <a:gd name="connsiteY76" fmla="*/ 1929571 h 2090057"/>
              <a:gd name="connsiteX77" fmla="*/ 2799184 w 4426443"/>
              <a:gd name="connsiteY77" fmla="*/ 1929571 h 2090057"/>
              <a:gd name="connsiteX78" fmla="*/ 2799184 w 4426443"/>
              <a:gd name="connsiteY78" fmla="*/ 1966893 h 2090057"/>
              <a:gd name="connsiteX79" fmla="*/ 2903687 w 4426443"/>
              <a:gd name="connsiteY79" fmla="*/ 1966893 h 2090057"/>
              <a:gd name="connsiteX80" fmla="*/ 2903687 w 4426443"/>
              <a:gd name="connsiteY80" fmla="*/ 1996751 h 2090057"/>
              <a:gd name="connsiteX81" fmla="*/ 2993261 w 4426443"/>
              <a:gd name="connsiteY81" fmla="*/ 1996751 h 2090057"/>
              <a:gd name="connsiteX82" fmla="*/ 2993261 w 4426443"/>
              <a:gd name="connsiteY82" fmla="*/ 2045270 h 2090057"/>
              <a:gd name="connsiteX83" fmla="*/ 3079102 w 4426443"/>
              <a:gd name="connsiteY83" fmla="*/ 2045270 h 2090057"/>
              <a:gd name="connsiteX84" fmla="*/ 3079102 w 4426443"/>
              <a:gd name="connsiteY84" fmla="*/ 2090057 h 2090057"/>
              <a:gd name="connsiteX85" fmla="*/ 4426443 w 4426443"/>
              <a:gd name="connsiteY85" fmla="*/ 2090057 h 2090057"/>
              <a:gd name="connsiteX0" fmla="*/ 0 w 4426443"/>
              <a:gd name="connsiteY0" fmla="*/ 0 h 2090057"/>
              <a:gd name="connsiteX1" fmla="*/ 104503 w 4426443"/>
              <a:gd name="connsiteY1" fmla="*/ 0 h 2090057"/>
              <a:gd name="connsiteX2" fmla="*/ 104503 w 4426443"/>
              <a:gd name="connsiteY2" fmla="*/ 44787 h 2090057"/>
              <a:gd name="connsiteX3" fmla="*/ 130629 w 4426443"/>
              <a:gd name="connsiteY3" fmla="*/ 44787 h 2090057"/>
              <a:gd name="connsiteX4" fmla="*/ 130629 w 4426443"/>
              <a:gd name="connsiteY4" fmla="*/ 85842 h 2090057"/>
              <a:gd name="connsiteX5" fmla="*/ 212738 w 4426443"/>
              <a:gd name="connsiteY5" fmla="*/ 85842 h 2090057"/>
              <a:gd name="connsiteX6" fmla="*/ 212738 w 4426443"/>
              <a:gd name="connsiteY6" fmla="*/ 182880 h 2090057"/>
              <a:gd name="connsiteX7" fmla="*/ 272454 w 4426443"/>
              <a:gd name="connsiteY7" fmla="*/ 182880 h 2090057"/>
              <a:gd name="connsiteX8" fmla="*/ 272454 w 4426443"/>
              <a:gd name="connsiteY8" fmla="*/ 253793 h 2090057"/>
              <a:gd name="connsiteX9" fmla="*/ 287383 w 4426443"/>
              <a:gd name="connsiteY9" fmla="*/ 253793 h 2090057"/>
              <a:gd name="connsiteX10" fmla="*/ 287383 w 4426443"/>
              <a:gd name="connsiteY10" fmla="*/ 302312 h 2090057"/>
              <a:gd name="connsiteX11" fmla="*/ 320973 w 4426443"/>
              <a:gd name="connsiteY11" fmla="*/ 302312 h 2090057"/>
              <a:gd name="connsiteX12" fmla="*/ 320973 w 4426443"/>
              <a:gd name="connsiteY12" fmla="*/ 365760 h 2090057"/>
              <a:gd name="connsiteX13" fmla="*/ 391886 w 4426443"/>
              <a:gd name="connsiteY13" fmla="*/ 365760 h 2090057"/>
              <a:gd name="connsiteX14" fmla="*/ 391886 w 4426443"/>
              <a:gd name="connsiteY14" fmla="*/ 403083 h 2090057"/>
              <a:gd name="connsiteX15" fmla="*/ 432941 w 4426443"/>
              <a:gd name="connsiteY15" fmla="*/ 403083 h 2090057"/>
              <a:gd name="connsiteX16" fmla="*/ 432941 w 4426443"/>
              <a:gd name="connsiteY16" fmla="*/ 451602 h 2090057"/>
              <a:gd name="connsiteX17" fmla="*/ 496389 w 4426443"/>
              <a:gd name="connsiteY17" fmla="*/ 451602 h 2090057"/>
              <a:gd name="connsiteX18" fmla="*/ 496389 w 4426443"/>
              <a:gd name="connsiteY18" fmla="*/ 488924 h 2090057"/>
              <a:gd name="connsiteX19" fmla="*/ 526247 w 4426443"/>
              <a:gd name="connsiteY19" fmla="*/ 488924 h 2090057"/>
              <a:gd name="connsiteX20" fmla="*/ 526247 w 4426443"/>
              <a:gd name="connsiteY20" fmla="*/ 526247 h 2090057"/>
              <a:gd name="connsiteX21" fmla="*/ 544908 w 4426443"/>
              <a:gd name="connsiteY21" fmla="*/ 526247 h 2090057"/>
              <a:gd name="connsiteX22" fmla="*/ 544908 w 4426443"/>
              <a:gd name="connsiteY22" fmla="*/ 552372 h 2090057"/>
              <a:gd name="connsiteX23" fmla="*/ 597160 w 4426443"/>
              <a:gd name="connsiteY23" fmla="*/ 552372 h 2090057"/>
              <a:gd name="connsiteX24" fmla="*/ 597160 w 4426443"/>
              <a:gd name="connsiteY24" fmla="*/ 627017 h 2090057"/>
              <a:gd name="connsiteX25" fmla="*/ 619553 w 4426443"/>
              <a:gd name="connsiteY25" fmla="*/ 627017 h 2090057"/>
              <a:gd name="connsiteX26" fmla="*/ 619553 w 4426443"/>
              <a:gd name="connsiteY26" fmla="*/ 686733 h 2090057"/>
              <a:gd name="connsiteX27" fmla="*/ 619553 w 4426443"/>
              <a:gd name="connsiteY27" fmla="*/ 712859 h 2090057"/>
              <a:gd name="connsiteX28" fmla="*/ 701662 w 4426443"/>
              <a:gd name="connsiteY28" fmla="*/ 712859 h 2090057"/>
              <a:gd name="connsiteX29" fmla="*/ 701662 w 4426443"/>
              <a:gd name="connsiteY29" fmla="*/ 746449 h 2090057"/>
              <a:gd name="connsiteX30" fmla="*/ 787504 w 4426443"/>
              <a:gd name="connsiteY30" fmla="*/ 746449 h 2090057"/>
              <a:gd name="connsiteX31" fmla="*/ 787504 w 4426443"/>
              <a:gd name="connsiteY31" fmla="*/ 873346 h 2090057"/>
              <a:gd name="connsiteX32" fmla="*/ 824827 w 4426443"/>
              <a:gd name="connsiteY32" fmla="*/ 873346 h 2090057"/>
              <a:gd name="connsiteX33" fmla="*/ 824827 w 4426443"/>
              <a:gd name="connsiteY33" fmla="*/ 1007706 h 2090057"/>
              <a:gd name="connsiteX34" fmla="*/ 824827 w 4426443"/>
              <a:gd name="connsiteY34" fmla="*/ 1007706 h 2090057"/>
              <a:gd name="connsiteX35" fmla="*/ 843489 w 4426443"/>
              <a:gd name="connsiteY35" fmla="*/ 1026368 h 2090057"/>
              <a:gd name="connsiteX36" fmla="*/ 880810 w 4426443"/>
              <a:gd name="connsiteY36" fmla="*/ 1026368 h 2090057"/>
              <a:gd name="connsiteX37" fmla="*/ 880810 w 4426443"/>
              <a:gd name="connsiteY37" fmla="*/ 1082351 h 2090057"/>
              <a:gd name="connsiteX38" fmla="*/ 921865 w 4426443"/>
              <a:gd name="connsiteY38" fmla="*/ 1082351 h 2090057"/>
              <a:gd name="connsiteX39" fmla="*/ 921865 w 4426443"/>
              <a:gd name="connsiteY39" fmla="*/ 1130871 h 2090057"/>
              <a:gd name="connsiteX40" fmla="*/ 992778 w 4426443"/>
              <a:gd name="connsiteY40" fmla="*/ 1127137 h 2090057"/>
              <a:gd name="connsiteX41" fmla="*/ 992778 w 4426443"/>
              <a:gd name="connsiteY41" fmla="*/ 1246570 h 2090057"/>
              <a:gd name="connsiteX42" fmla="*/ 1056226 w 4426443"/>
              <a:gd name="connsiteY42" fmla="*/ 1246570 h 2090057"/>
              <a:gd name="connsiteX43" fmla="*/ 1056226 w 4426443"/>
              <a:gd name="connsiteY43" fmla="*/ 1268963 h 2090057"/>
              <a:gd name="connsiteX44" fmla="*/ 1082351 w 4426443"/>
              <a:gd name="connsiteY44" fmla="*/ 1268963 h 2090057"/>
              <a:gd name="connsiteX45" fmla="*/ 1082351 w 4426443"/>
              <a:gd name="connsiteY45" fmla="*/ 1302554 h 2090057"/>
              <a:gd name="connsiteX46" fmla="*/ 1127138 w 4426443"/>
              <a:gd name="connsiteY46" fmla="*/ 1302554 h 2090057"/>
              <a:gd name="connsiteX47" fmla="*/ 1127138 w 4426443"/>
              <a:gd name="connsiteY47" fmla="*/ 1332412 h 2090057"/>
              <a:gd name="connsiteX48" fmla="*/ 1190587 w 4426443"/>
              <a:gd name="connsiteY48" fmla="*/ 1332412 h 2090057"/>
              <a:gd name="connsiteX49" fmla="*/ 1190587 w 4426443"/>
              <a:gd name="connsiteY49" fmla="*/ 1358537 h 2090057"/>
              <a:gd name="connsiteX50" fmla="*/ 1254035 w 4426443"/>
              <a:gd name="connsiteY50" fmla="*/ 1358537 h 2090057"/>
              <a:gd name="connsiteX51" fmla="*/ 1254035 w 4426443"/>
              <a:gd name="connsiteY51" fmla="*/ 1358537 h 2090057"/>
              <a:gd name="connsiteX52" fmla="*/ 1276428 w 4426443"/>
              <a:gd name="connsiteY52" fmla="*/ 1380930 h 2090057"/>
              <a:gd name="connsiteX53" fmla="*/ 1276428 w 4426443"/>
              <a:gd name="connsiteY53" fmla="*/ 1455576 h 2090057"/>
              <a:gd name="connsiteX54" fmla="*/ 1298822 w 4426443"/>
              <a:gd name="connsiteY54" fmla="*/ 1455576 h 2090057"/>
              <a:gd name="connsiteX55" fmla="*/ 1298822 w 4426443"/>
              <a:gd name="connsiteY55" fmla="*/ 1522756 h 2090057"/>
              <a:gd name="connsiteX56" fmla="*/ 1354805 w 4426443"/>
              <a:gd name="connsiteY56" fmla="*/ 1522756 h 2090057"/>
              <a:gd name="connsiteX57" fmla="*/ 1354805 w 4426443"/>
              <a:gd name="connsiteY57" fmla="*/ 1545150 h 2090057"/>
              <a:gd name="connsiteX58" fmla="*/ 1474237 w 4426443"/>
              <a:gd name="connsiteY58" fmla="*/ 1545150 h 2090057"/>
              <a:gd name="connsiteX59" fmla="*/ 1474237 w 4426443"/>
              <a:gd name="connsiteY59" fmla="*/ 1634723 h 2090057"/>
              <a:gd name="connsiteX60" fmla="*/ 1537685 w 4426443"/>
              <a:gd name="connsiteY60" fmla="*/ 1634723 h 2090057"/>
              <a:gd name="connsiteX61" fmla="*/ 1537685 w 4426443"/>
              <a:gd name="connsiteY61" fmla="*/ 1634723 h 2090057"/>
              <a:gd name="connsiteX62" fmla="*/ 1537685 w 4426443"/>
              <a:gd name="connsiteY62" fmla="*/ 1668314 h 2090057"/>
              <a:gd name="connsiteX63" fmla="*/ 1884784 w 4426443"/>
              <a:gd name="connsiteY63" fmla="*/ 1668314 h 2090057"/>
              <a:gd name="connsiteX64" fmla="*/ 1884784 w 4426443"/>
              <a:gd name="connsiteY64" fmla="*/ 1698172 h 2090057"/>
              <a:gd name="connsiteX65" fmla="*/ 2093790 w 4426443"/>
              <a:gd name="connsiteY65" fmla="*/ 1698172 h 2090057"/>
              <a:gd name="connsiteX66" fmla="*/ 2093790 w 4426443"/>
              <a:gd name="connsiteY66" fmla="*/ 1731762 h 2090057"/>
              <a:gd name="connsiteX67" fmla="*/ 2377440 w 4426443"/>
              <a:gd name="connsiteY67" fmla="*/ 1731762 h 2090057"/>
              <a:gd name="connsiteX68" fmla="*/ 2377440 w 4426443"/>
              <a:gd name="connsiteY68" fmla="*/ 1784013 h 2090057"/>
              <a:gd name="connsiteX69" fmla="*/ 2608840 w 4426443"/>
              <a:gd name="connsiteY69" fmla="*/ 1784013 h 2090057"/>
              <a:gd name="connsiteX70" fmla="*/ 2608840 w 4426443"/>
              <a:gd name="connsiteY70" fmla="*/ 1825068 h 2090057"/>
              <a:gd name="connsiteX71" fmla="*/ 2649894 w 4426443"/>
              <a:gd name="connsiteY71" fmla="*/ 1825068 h 2090057"/>
              <a:gd name="connsiteX72" fmla="*/ 2649894 w 4426443"/>
              <a:gd name="connsiteY72" fmla="*/ 1862390 h 2090057"/>
              <a:gd name="connsiteX73" fmla="*/ 2676020 w 4426443"/>
              <a:gd name="connsiteY73" fmla="*/ 1862390 h 2090057"/>
              <a:gd name="connsiteX74" fmla="*/ 2676020 w 4426443"/>
              <a:gd name="connsiteY74" fmla="*/ 1892248 h 2090057"/>
              <a:gd name="connsiteX75" fmla="*/ 2698413 w 4426443"/>
              <a:gd name="connsiteY75" fmla="*/ 1892248 h 2090057"/>
              <a:gd name="connsiteX76" fmla="*/ 2698413 w 4426443"/>
              <a:gd name="connsiteY76" fmla="*/ 1929571 h 2090057"/>
              <a:gd name="connsiteX77" fmla="*/ 2799184 w 4426443"/>
              <a:gd name="connsiteY77" fmla="*/ 1929571 h 2090057"/>
              <a:gd name="connsiteX78" fmla="*/ 2799184 w 4426443"/>
              <a:gd name="connsiteY78" fmla="*/ 1966893 h 2090057"/>
              <a:gd name="connsiteX79" fmla="*/ 2903687 w 4426443"/>
              <a:gd name="connsiteY79" fmla="*/ 1966893 h 2090057"/>
              <a:gd name="connsiteX80" fmla="*/ 2903687 w 4426443"/>
              <a:gd name="connsiteY80" fmla="*/ 1996751 h 2090057"/>
              <a:gd name="connsiteX81" fmla="*/ 2993261 w 4426443"/>
              <a:gd name="connsiteY81" fmla="*/ 1996751 h 2090057"/>
              <a:gd name="connsiteX82" fmla="*/ 2993261 w 4426443"/>
              <a:gd name="connsiteY82" fmla="*/ 2045270 h 2090057"/>
              <a:gd name="connsiteX83" fmla="*/ 3079102 w 4426443"/>
              <a:gd name="connsiteY83" fmla="*/ 2045270 h 2090057"/>
              <a:gd name="connsiteX84" fmla="*/ 3079102 w 4426443"/>
              <a:gd name="connsiteY84" fmla="*/ 2090057 h 2090057"/>
              <a:gd name="connsiteX85" fmla="*/ 4426443 w 4426443"/>
              <a:gd name="connsiteY85" fmla="*/ 2090057 h 2090057"/>
              <a:gd name="connsiteX0" fmla="*/ 0 w 4426443"/>
              <a:gd name="connsiteY0" fmla="*/ 0 h 2090057"/>
              <a:gd name="connsiteX1" fmla="*/ 104503 w 4426443"/>
              <a:gd name="connsiteY1" fmla="*/ 0 h 2090057"/>
              <a:gd name="connsiteX2" fmla="*/ 104503 w 4426443"/>
              <a:gd name="connsiteY2" fmla="*/ 44787 h 2090057"/>
              <a:gd name="connsiteX3" fmla="*/ 130629 w 4426443"/>
              <a:gd name="connsiteY3" fmla="*/ 44787 h 2090057"/>
              <a:gd name="connsiteX4" fmla="*/ 130629 w 4426443"/>
              <a:gd name="connsiteY4" fmla="*/ 85842 h 2090057"/>
              <a:gd name="connsiteX5" fmla="*/ 212738 w 4426443"/>
              <a:gd name="connsiteY5" fmla="*/ 85842 h 2090057"/>
              <a:gd name="connsiteX6" fmla="*/ 212738 w 4426443"/>
              <a:gd name="connsiteY6" fmla="*/ 182880 h 2090057"/>
              <a:gd name="connsiteX7" fmla="*/ 272454 w 4426443"/>
              <a:gd name="connsiteY7" fmla="*/ 182880 h 2090057"/>
              <a:gd name="connsiteX8" fmla="*/ 272454 w 4426443"/>
              <a:gd name="connsiteY8" fmla="*/ 253793 h 2090057"/>
              <a:gd name="connsiteX9" fmla="*/ 287383 w 4426443"/>
              <a:gd name="connsiteY9" fmla="*/ 253793 h 2090057"/>
              <a:gd name="connsiteX10" fmla="*/ 287383 w 4426443"/>
              <a:gd name="connsiteY10" fmla="*/ 302312 h 2090057"/>
              <a:gd name="connsiteX11" fmla="*/ 320973 w 4426443"/>
              <a:gd name="connsiteY11" fmla="*/ 302312 h 2090057"/>
              <a:gd name="connsiteX12" fmla="*/ 320973 w 4426443"/>
              <a:gd name="connsiteY12" fmla="*/ 365760 h 2090057"/>
              <a:gd name="connsiteX13" fmla="*/ 391886 w 4426443"/>
              <a:gd name="connsiteY13" fmla="*/ 365760 h 2090057"/>
              <a:gd name="connsiteX14" fmla="*/ 391886 w 4426443"/>
              <a:gd name="connsiteY14" fmla="*/ 403083 h 2090057"/>
              <a:gd name="connsiteX15" fmla="*/ 432941 w 4426443"/>
              <a:gd name="connsiteY15" fmla="*/ 403083 h 2090057"/>
              <a:gd name="connsiteX16" fmla="*/ 432941 w 4426443"/>
              <a:gd name="connsiteY16" fmla="*/ 451602 h 2090057"/>
              <a:gd name="connsiteX17" fmla="*/ 496389 w 4426443"/>
              <a:gd name="connsiteY17" fmla="*/ 451602 h 2090057"/>
              <a:gd name="connsiteX18" fmla="*/ 496389 w 4426443"/>
              <a:gd name="connsiteY18" fmla="*/ 488924 h 2090057"/>
              <a:gd name="connsiteX19" fmla="*/ 526247 w 4426443"/>
              <a:gd name="connsiteY19" fmla="*/ 488924 h 2090057"/>
              <a:gd name="connsiteX20" fmla="*/ 526247 w 4426443"/>
              <a:gd name="connsiteY20" fmla="*/ 526247 h 2090057"/>
              <a:gd name="connsiteX21" fmla="*/ 544908 w 4426443"/>
              <a:gd name="connsiteY21" fmla="*/ 526247 h 2090057"/>
              <a:gd name="connsiteX22" fmla="*/ 544908 w 4426443"/>
              <a:gd name="connsiteY22" fmla="*/ 552372 h 2090057"/>
              <a:gd name="connsiteX23" fmla="*/ 597160 w 4426443"/>
              <a:gd name="connsiteY23" fmla="*/ 552372 h 2090057"/>
              <a:gd name="connsiteX24" fmla="*/ 597160 w 4426443"/>
              <a:gd name="connsiteY24" fmla="*/ 627017 h 2090057"/>
              <a:gd name="connsiteX25" fmla="*/ 619553 w 4426443"/>
              <a:gd name="connsiteY25" fmla="*/ 627017 h 2090057"/>
              <a:gd name="connsiteX26" fmla="*/ 619553 w 4426443"/>
              <a:gd name="connsiteY26" fmla="*/ 686733 h 2090057"/>
              <a:gd name="connsiteX27" fmla="*/ 619553 w 4426443"/>
              <a:gd name="connsiteY27" fmla="*/ 712859 h 2090057"/>
              <a:gd name="connsiteX28" fmla="*/ 701662 w 4426443"/>
              <a:gd name="connsiteY28" fmla="*/ 712859 h 2090057"/>
              <a:gd name="connsiteX29" fmla="*/ 701662 w 4426443"/>
              <a:gd name="connsiteY29" fmla="*/ 746449 h 2090057"/>
              <a:gd name="connsiteX30" fmla="*/ 787504 w 4426443"/>
              <a:gd name="connsiteY30" fmla="*/ 746449 h 2090057"/>
              <a:gd name="connsiteX31" fmla="*/ 787504 w 4426443"/>
              <a:gd name="connsiteY31" fmla="*/ 873346 h 2090057"/>
              <a:gd name="connsiteX32" fmla="*/ 824827 w 4426443"/>
              <a:gd name="connsiteY32" fmla="*/ 873346 h 2090057"/>
              <a:gd name="connsiteX33" fmla="*/ 824827 w 4426443"/>
              <a:gd name="connsiteY33" fmla="*/ 1007706 h 2090057"/>
              <a:gd name="connsiteX34" fmla="*/ 824827 w 4426443"/>
              <a:gd name="connsiteY34" fmla="*/ 1007706 h 2090057"/>
              <a:gd name="connsiteX35" fmla="*/ 843489 w 4426443"/>
              <a:gd name="connsiteY35" fmla="*/ 1026368 h 2090057"/>
              <a:gd name="connsiteX36" fmla="*/ 880810 w 4426443"/>
              <a:gd name="connsiteY36" fmla="*/ 1026368 h 2090057"/>
              <a:gd name="connsiteX37" fmla="*/ 880810 w 4426443"/>
              <a:gd name="connsiteY37" fmla="*/ 1082351 h 2090057"/>
              <a:gd name="connsiteX38" fmla="*/ 921865 w 4426443"/>
              <a:gd name="connsiteY38" fmla="*/ 1082351 h 2090057"/>
              <a:gd name="connsiteX39" fmla="*/ 921865 w 4426443"/>
              <a:gd name="connsiteY39" fmla="*/ 1130871 h 2090057"/>
              <a:gd name="connsiteX40" fmla="*/ 992778 w 4426443"/>
              <a:gd name="connsiteY40" fmla="*/ 1127137 h 2090057"/>
              <a:gd name="connsiteX41" fmla="*/ 992778 w 4426443"/>
              <a:gd name="connsiteY41" fmla="*/ 1246570 h 2090057"/>
              <a:gd name="connsiteX42" fmla="*/ 1056226 w 4426443"/>
              <a:gd name="connsiteY42" fmla="*/ 1246570 h 2090057"/>
              <a:gd name="connsiteX43" fmla="*/ 1056226 w 4426443"/>
              <a:gd name="connsiteY43" fmla="*/ 1268963 h 2090057"/>
              <a:gd name="connsiteX44" fmla="*/ 1082351 w 4426443"/>
              <a:gd name="connsiteY44" fmla="*/ 1268963 h 2090057"/>
              <a:gd name="connsiteX45" fmla="*/ 1082351 w 4426443"/>
              <a:gd name="connsiteY45" fmla="*/ 1302554 h 2090057"/>
              <a:gd name="connsiteX46" fmla="*/ 1127138 w 4426443"/>
              <a:gd name="connsiteY46" fmla="*/ 1302554 h 2090057"/>
              <a:gd name="connsiteX47" fmla="*/ 1127138 w 4426443"/>
              <a:gd name="connsiteY47" fmla="*/ 1332412 h 2090057"/>
              <a:gd name="connsiteX48" fmla="*/ 1190587 w 4426443"/>
              <a:gd name="connsiteY48" fmla="*/ 1332412 h 2090057"/>
              <a:gd name="connsiteX49" fmla="*/ 1190587 w 4426443"/>
              <a:gd name="connsiteY49" fmla="*/ 1358537 h 2090057"/>
              <a:gd name="connsiteX50" fmla="*/ 1254035 w 4426443"/>
              <a:gd name="connsiteY50" fmla="*/ 1358537 h 2090057"/>
              <a:gd name="connsiteX51" fmla="*/ 1254035 w 4426443"/>
              <a:gd name="connsiteY51" fmla="*/ 1358537 h 2090057"/>
              <a:gd name="connsiteX52" fmla="*/ 1276428 w 4426443"/>
              <a:gd name="connsiteY52" fmla="*/ 1380930 h 2090057"/>
              <a:gd name="connsiteX53" fmla="*/ 1276428 w 4426443"/>
              <a:gd name="connsiteY53" fmla="*/ 1455576 h 2090057"/>
              <a:gd name="connsiteX54" fmla="*/ 1298822 w 4426443"/>
              <a:gd name="connsiteY54" fmla="*/ 1455576 h 2090057"/>
              <a:gd name="connsiteX55" fmla="*/ 1298822 w 4426443"/>
              <a:gd name="connsiteY55" fmla="*/ 1522756 h 2090057"/>
              <a:gd name="connsiteX56" fmla="*/ 1354805 w 4426443"/>
              <a:gd name="connsiteY56" fmla="*/ 1522756 h 2090057"/>
              <a:gd name="connsiteX57" fmla="*/ 1354805 w 4426443"/>
              <a:gd name="connsiteY57" fmla="*/ 1545150 h 2090057"/>
              <a:gd name="connsiteX58" fmla="*/ 1474237 w 4426443"/>
              <a:gd name="connsiteY58" fmla="*/ 1545150 h 2090057"/>
              <a:gd name="connsiteX59" fmla="*/ 1474237 w 4426443"/>
              <a:gd name="connsiteY59" fmla="*/ 1634723 h 2090057"/>
              <a:gd name="connsiteX60" fmla="*/ 1537685 w 4426443"/>
              <a:gd name="connsiteY60" fmla="*/ 1634723 h 2090057"/>
              <a:gd name="connsiteX61" fmla="*/ 1537685 w 4426443"/>
              <a:gd name="connsiteY61" fmla="*/ 1634723 h 2090057"/>
              <a:gd name="connsiteX62" fmla="*/ 1537685 w 4426443"/>
              <a:gd name="connsiteY62" fmla="*/ 1668314 h 2090057"/>
              <a:gd name="connsiteX63" fmla="*/ 1884784 w 4426443"/>
              <a:gd name="connsiteY63" fmla="*/ 1668314 h 2090057"/>
              <a:gd name="connsiteX64" fmla="*/ 1884784 w 4426443"/>
              <a:gd name="connsiteY64" fmla="*/ 1698172 h 2090057"/>
              <a:gd name="connsiteX65" fmla="*/ 2093790 w 4426443"/>
              <a:gd name="connsiteY65" fmla="*/ 1698172 h 2090057"/>
              <a:gd name="connsiteX66" fmla="*/ 2093790 w 4426443"/>
              <a:gd name="connsiteY66" fmla="*/ 1731762 h 2090057"/>
              <a:gd name="connsiteX67" fmla="*/ 2377440 w 4426443"/>
              <a:gd name="connsiteY67" fmla="*/ 1731762 h 2090057"/>
              <a:gd name="connsiteX68" fmla="*/ 2377440 w 4426443"/>
              <a:gd name="connsiteY68" fmla="*/ 1784013 h 2090057"/>
              <a:gd name="connsiteX69" fmla="*/ 2608840 w 4426443"/>
              <a:gd name="connsiteY69" fmla="*/ 1784013 h 2090057"/>
              <a:gd name="connsiteX70" fmla="*/ 2608840 w 4426443"/>
              <a:gd name="connsiteY70" fmla="*/ 1825068 h 2090057"/>
              <a:gd name="connsiteX71" fmla="*/ 2649894 w 4426443"/>
              <a:gd name="connsiteY71" fmla="*/ 1825068 h 2090057"/>
              <a:gd name="connsiteX72" fmla="*/ 2649894 w 4426443"/>
              <a:gd name="connsiteY72" fmla="*/ 1862390 h 2090057"/>
              <a:gd name="connsiteX73" fmla="*/ 2676020 w 4426443"/>
              <a:gd name="connsiteY73" fmla="*/ 1862390 h 2090057"/>
              <a:gd name="connsiteX74" fmla="*/ 2676020 w 4426443"/>
              <a:gd name="connsiteY74" fmla="*/ 1892248 h 2090057"/>
              <a:gd name="connsiteX75" fmla="*/ 2698413 w 4426443"/>
              <a:gd name="connsiteY75" fmla="*/ 1892248 h 2090057"/>
              <a:gd name="connsiteX76" fmla="*/ 2698413 w 4426443"/>
              <a:gd name="connsiteY76" fmla="*/ 1929571 h 2090057"/>
              <a:gd name="connsiteX77" fmla="*/ 2799184 w 4426443"/>
              <a:gd name="connsiteY77" fmla="*/ 1929571 h 2090057"/>
              <a:gd name="connsiteX78" fmla="*/ 2799184 w 4426443"/>
              <a:gd name="connsiteY78" fmla="*/ 1966893 h 2090057"/>
              <a:gd name="connsiteX79" fmla="*/ 2903687 w 4426443"/>
              <a:gd name="connsiteY79" fmla="*/ 1966893 h 2090057"/>
              <a:gd name="connsiteX80" fmla="*/ 2903687 w 4426443"/>
              <a:gd name="connsiteY80" fmla="*/ 1996751 h 2090057"/>
              <a:gd name="connsiteX81" fmla="*/ 2993261 w 4426443"/>
              <a:gd name="connsiteY81" fmla="*/ 1996751 h 2090057"/>
              <a:gd name="connsiteX82" fmla="*/ 2993261 w 4426443"/>
              <a:gd name="connsiteY82" fmla="*/ 2045270 h 2090057"/>
              <a:gd name="connsiteX83" fmla="*/ 3079102 w 4426443"/>
              <a:gd name="connsiteY83" fmla="*/ 2045270 h 2090057"/>
              <a:gd name="connsiteX84" fmla="*/ 3079102 w 4426443"/>
              <a:gd name="connsiteY84" fmla="*/ 2090057 h 2090057"/>
              <a:gd name="connsiteX85" fmla="*/ 4426443 w 4426443"/>
              <a:gd name="connsiteY85" fmla="*/ 2090057 h 2090057"/>
              <a:gd name="connsiteX0" fmla="*/ 0 w 4426443"/>
              <a:gd name="connsiteY0" fmla="*/ 0 h 2090057"/>
              <a:gd name="connsiteX1" fmla="*/ 104503 w 4426443"/>
              <a:gd name="connsiteY1" fmla="*/ 0 h 2090057"/>
              <a:gd name="connsiteX2" fmla="*/ 104503 w 4426443"/>
              <a:gd name="connsiteY2" fmla="*/ 44787 h 2090057"/>
              <a:gd name="connsiteX3" fmla="*/ 130629 w 4426443"/>
              <a:gd name="connsiteY3" fmla="*/ 44787 h 2090057"/>
              <a:gd name="connsiteX4" fmla="*/ 130629 w 4426443"/>
              <a:gd name="connsiteY4" fmla="*/ 85842 h 2090057"/>
              <a:gd name="connsiteX5" fmla="*/ 212738 w 4426443"/>
              <a:gd name="connsiteY5" fmla="*/ 85842 h 2090057"/>
              <a:gd name="connsiteX6" fmla="*/ 212738 w 4426443"/>
              <a:gd name="connsiteY6" fmla="*/ 182880 h 2090057"/>
              <a:gd name="connsiteX7" fmla="*/ 272454 w 4426443"/>
              <a:gd name="connsiteY7" fmla="*/ 182880 h 2090057"/>
              <a:gd name="connsiteX8" fmla="*/ 272454 w 4426443"/>
              <a:gd name="connsiteY8" fmla="*/ 253793 h 2090057"/>
              <a:gd name="connsiteX9" fmla="*/ 287383 w 4426443"/>
              <a:gd name="connsiteY9" fmla="*/ 253793 h 2090057"/>
              <a:gd name="connsiteX10" fmla="*/ 287383 w 4426443"/>
              <a:gd name="connsiteY10" fmla="*/ 302312 h 2090057"/>
              <a:gd name="connsiteX11" fmla="*/ 320973 w 4426443"/>
              <a:gd name="connsiteY11" fmla="*/ 302312 h 2090057"/>
              <a:gd name="connsiteX12" fmla="*/ 320973 w 4426443"/>
              <a:gd name="connsiteY12" fmla="*/ 365760 h 2090057"/>
              <a:gd name="connsiteX13" fmla="*/ 391886 w 4426443"/>
              <a:gd name="connsiteY13" fmla="*/ 365760 h 2090057"/>
              <a:gd name="connsiteX14" fmla="*/ 391886 w 4426443"/>
              <a:gd name="connsiteY14" fmla="*/ 403083 h 2090057"/>
              <a:gd name="connsiteX15" fmla="*/ 432941 w 4426443"/>
              <a:gd name="connsiteY15" fmla="*/ 403083 h 2090057"/>
              <a:gd name="connsiteX16" fmla="*/ 432941 w 4426443"/>
              <a:gd name="connsiteY16" fmla="*/ 451602 h 2090057"/>
              <a:gd name="connsiteX17" fmla="*/ 496389 w 4426443"/>
              <a:gd name="connsiteY17" fmla="*/ 451602 h 2090057"/>
              <a:gd name="connsiteX18" fmla="*/ 496389 w 4426443"/>
              <a:gd name="connsiteY18" fmla="*/ 488924 h 2090057"/>
              <a:gd name="connsiteX19" fmla="*/ 526247 w 4426443"/>
              <a:gd name="connsiteY19" fmla="*/ 488924 h 2090057"/>
              <a:gd name="connsiteX20" fmla="*/ 526247 w 4426443"/>
              <a:gd name="connsiteY20" fmla="*/ 526247 h 2090057"/>
              <a:gd name="connsiteX21" fmla="*/ 544908 w 4426443"/>
              <a:gd name="connsiteY21" fmla="*/ 526247 h 2090057"/>
              <a:gd name="connsiteX22" fmla="*/ 544908 w 4426443"/>
              <a:gd name="connsiteY22" fmla="*/ 552372 h 2090057"/>
              <a:gd name="connsiteX23" fmla="*/ 597160 w 4426443"/>
              <a:gd name="connsiteY23" fmla="*/ 552372 h 2090057"/>
              <a:gd name="connsiteX24" fmla="*/ 597160 w 4426443"/>
              <a:gd name="connsiteY24" fmla="*/ 627017 h 2090057"/>
              <a:gd name="connsiteX25" fmla="*/ 619553 w 4426443"/>
              <a:gd name="connsiteY25" fmla="*/ 627017 h 2090057"/>
              <a:gd name="connsiteX26" fmla="*/ 619553 w 4426443"/>
              <a:gd name="connsiteY26" fmla="*/ 686733 h 2090057"/>
              <a:gd name="connsiteX27" fmla="*/ 619553 w 4426443"/>
              <a:gd name="connsiteY27" fmla="*/ 712859 h 2090057"/>
              <a:gd name="connsiteX28" fmla="*/ 701662 w 4426443"/>
              <a:gd name="connsiteY28" fmla="*/ 712859 h 2090057"/>
              <a:gd name="connsiteX29" fmla="*/ 701662 w 4426443"/>
              <a:gd name="connsiteY29" fmla="*/ 746449 h 2090057"/>
              <a:gd name="connsiteX30" fmla="*/ 787504 w 4426443"/>
              <a:gd name="connsiteY30" fmla="*/ 746449 h 2090057"/>
              <a:gd name="connsiteX31" fmla="*/ 787504 w 4426443"/>
              <a:gd name="connsiteY31" fmla="*/ 873346 h 2090057"/>
              <a:gd name="connsiteX32" fmla="*/ 824827 w 4426443"/>
              <a:gd name="connsiteY32" fmla="*/ 873346 h 2090057"/>
              <a:gd name="connsiteX33" fmla="*/ 824827 w 4426443"/>
              <a:gd name="connsiteY33" fmla="*/ 1007706 h 2090057"/>
              <a:gd name="connsiteX34" fmla="*/ 832291 w 4426443"/>
              <a:gd name="connsiteY34" fmla="*/ 1007706 h 2090057"/>
              <a:gd name="connsiteX35" fmla="*/ 843489 w 4426443"/>
              <a:gd name="connsiteY35" fmla="*/ 1026368 h 2090057"/>
              <a:gd name="connsiteX36" fmla="*/ 880810 w 4426443"/>
              <a:gd name="connsiteY36" fmla="*/ 1026368 h 2090057"/>
              <a:gd name="connsiteX37" fmla="*/ 880810 w 4426443"/>
              <a:gd name="connsiteY37" fmla="*/ 1082351 h 2090057"/>
              <a:gd name="connsiteX38" fmla="*/ 921865 w 4426443"/>
              <a:gd name="connsiteY38" fmla="*/ 1082351 h 2090057"/>
              <a:gd name="connsiteX39" fmla="*/ 921865 w 4426443"/>
              <a:gd name="connsiteY39" fmla="*/ 1130871 h 2090057"/>
              <a:gd name="connsiteX40" fmla="*/ 992778 w 4426443"/>
              <a:gd name="connsiteY40" fmla="*/ 1127137 h 2090057"/>
              <a:gd name="connsiteX41" fmla="*/ 992778 w 4426443"/>
              <a:gd name="connsiteY41" fmla="*/ 1246570 h 2090057"/>
              <a:gd name="connsiteX42" fmla="*/ 1056226 w 4426443"/>
              <a:gd name="connsiteY42" fmla="*/ 1246570 h 2090057"/>
              <a:gd name="connsiteX43" fmla="*/ 1056226 w 4426443"/>
              <a:gd name="connsiteY43" fmla="*/ 1268963 h 2090057"/>
              <a:gd name="connsiteX44" fmla="*/ 1082351 w 4426443"/>
              <a:gd name="connsiteY44" fmla="*/ 1268963 h 2090057"/>
              <a:gd name="connsiteX45" fmla="*/ 1082351 w 4426443"/>
              <a:gd name="connsiteY45" fmla="*/ 1302554 h 2090057"/>
              <a:gd name="connsiteX46" fmla="*/ 1127138 w 4426443"/>
              <a:gd name="connsiteY46" fmla="*/ 1302554 h 2090057"/>
              <a:gd name="connsiteX47" fmla="*/ 1127138 w 4426443"/>
              <a:gd name="connsiteY47" fmla="*/ 1332412 h 2090057"/>
              <a:gd name="connsiteX48" fmla="*/ 1190587 w 4426443"/>
              <a:gd name="connsiteY48" fmla="*/ 1332412 h 2090057"/>
              <a:gd name="connsiteX49" fmla="*/ 1190587 w 4426443"/>
              <a:gd name="connsiteY49" fmla="*/ 1358537 h 2090057"/>
              <a:gd name="connsiteX50" fmla="*/ 1254035 w 4426443"/>
              <a:gd name="connsiteY50" fmla="*/ 1358537 h 2090057"/>
              <a:gd name="connsiteX51" fmla="*/ 1254035 w 4426443"/>
              <a:gd name="connsiteY51" fmla="*/ 1358537 h 2090057"/>
              <a:gd name="connsiteX52" fmla="*/ 1276428 w 4426443"/>
              <a:gd name="connsiteY52" fmla="*/ 1380930 h 2090057"/>
              <a:gd name="connsiteX53" fmla="*/ 1276428 w 4426443"/>
              <a:gd name="connsiteY53" fmla="*/ 1455576 h 2090057"/>
              <a:gd name="connsiteX54" fmla="*/ 1298822 w 4426443"/>
              <a:gd name="connsiteY54" fmla="*/ 1455576 h 2090057"/>
              <a:gd name="connsiteX55" fmla="*/ 1298822 w 4426443"/>
              <a:gd name="connsiteY55" fmla="*/ 1522756 h 2090057"/>
              <a:gd name="connsiteX56" fmla="*/ 1354805 w 4426443"/>
              <a:gd name="connsiteY56" fmla="*/ 1522756 h 2090057"/>
              <a:gd name="connsiteX57" fmla="*/ 1354805 w 4426443"/>
              <a:gd name="connsiteY57" fmla="*/ 1545150 h 2090057"/>
              <a:gd name="connsiteX58" fmla="*/ 1474237 w 4426443"/>
              <a:gd name="connsiteY58" fmla="*/ 1545150 h 2090057"/>
              <a:gd name="connsiteX59" fmla="*/ 1474237 w 4426443"/>
              <a:gd name="connsiteY59" fmla="*/ 1634723 h 2090057"/>
              <a:gd name="connsiteX60" fmla="*/ 1537685 w 4426443"/>
              <a:gd name="connsiteY60" fmla="*/ 1634723 h 2090057"/>
              <a:gd name="connsiteX61" fmla="*/ 1537685 w 4426443"/>
              <a:gd name="connsiteY61" fmla="*/ 1634723 h 2090057"/>
              <a:gd name="connsiteX62" fmla="*/ 1537685 w 4426443"/>
              <a:gd name="connsiteY62" fmla="*/ 1668314 h 2090057"/>
              <a:gd name="connsiteX63" fmla="*/ 1884784 w 4426443"/>
              <a:gd name="connsiteY63" fmla="*/ 1668314 h 2090057"/>
              <a:gd name="connsiteX64" fmla="*/ 1884784 w 4426443"/>
              <a:gd name="connsiteY64" fmla="*/ 1698172 h 2090057"/>
              <a:gd name="connsiteX65" fmla="*/ 2093790 w 4426443"/>
              <a:gd name="connsiteY65" fmla="*/ 1698172 h 2090057"/>
              <a:gd name="connsiteX66" fmla="*/ 2093790 w 4426443"/>
              <a:gd name="connsiteY66" fmla="*/ 1731762 h 2090057"/>
              <a:gd name="connsiteX67" fmla="*/ 2377440 w 4426443"/>
              <a:gd name="connsiteY67" fmla="*/ 1731762 h 2090057"/>
              <a:gd name="connsiteX68" fmla="*/ 2377440 w 4426443"/>
              <a:gd name="connsiteY68" fmla="*/ 1784013 h 2090057"/>
              <a:gd name="connsiteX69" fmla="*/ 2608840 w 4426443"/>
              <a:gd name="connsiteY69" fmla="*/ 1784013 h 2090057"/>
              <a:gd name="connsiteX70" fmla="*/ 2608840 w 4426443"/>
              <a:gd name="connsiteY70" fmla="*/ 1825068 h 2090057"/>
              <a:gd name="connsiteX71" fmla="*/ 2649894 w 4426443"/>
              <a:gd name="connsiteY71" fmla="*/ 1825068 h 2090057"/>
              <a:gd name="connsiteX72" fmla="*/ 2649894 w 4426443"/>
              <a:gd name="connsiteY72" fmla="*/ 1862390 h 2090057"/>
              <a:gd name="connsiteX73" fmla="*/ 2676020 w 4426443"/>
              <a:gd name="connsiteY73" fmla="*/ 1862390 h 2090057"/>
              <a:gd name="connsiteX74" fmla="*/ 2676020 w 4426443"/>
              <a:gd name="connsiteY74" fmla="*/ 1892248 h 2090057"/>
              <a:gd name="connsiteX75" fmla="*/ 2698413 w 4426443"/>
              <a:gd name="connsiteY75" fmla="*/ 1892248 h 2090057"/>
              <a:gd name="connsiteX76" fmla="*/ 2698413 w 4426443"/>
              <a:gd name="connsiteY76" fmla="*/ 1929571 h 2090057"/>
              <a:gd name="connsiteX77" fmla="*/ 2799184 w 4426443"/>
              <a:gd name="connsiteY77" fmla="*/ 1929571 h 2090057"/>
              <a:gd name="connsiteX78" fmla="*/ 2799184 w 4426443"/>
              <a:gd name="connsiteY78" fmla="*/ 1966893 h 2090057"/>
              <a:gd name="connsiteX79" fmla="*/ 2903687 w 4426443"/>
              <a:gd name="connsiteY79" fmla="*/ 1966893 h 2090057"/>
              <a:gd name="connsiteX80" fmla="*/ 2903687 w 4426443"/>
              <a:gd name="connsiteY80" fmla="*/ 1996751 h 2090057"/>
              <a:gd name="connsiteX81" fmla="*/ 2993261 w 4426443"/>
              <a:gd name="connsiteY81" fmla="*/ 1996751 h 2090057"/>
              <a:gd name="connsiteX82" fmla="*/ 2993261 w 4426443"/>
              <a:gd name="connsiteY82" fmla="*/ 2045270 h 2090057"/>
              <a:gd name="connsiteX83" fmla="*/ 3079102 w 4426443"/>
              <a:gd name="connsiteY83" fmla="*/ 2045270 h 2090057"/>
              <a:gd name="connsiteX84" fmla="*/ 3079102 w 4426443"/>
              <a:gd name="connsiteY84" fmla="*/ 2090057 h 2090057"/>
              <a:gd name="connsiteX85" fmla="*/ 4426443 w 4426443"/>
              <a:gd name="connsiteY85" fmla="*/ 2090057 h 2090057"/>
              <a:gd name="connsiteX0" fmla="*/ 0 w 4426443"/>
              <a:gd name="connsiteY0" fmla="*/ 0 h 2090057"/>
              <a:gd name="connsiteX1" fmla="*/ 104503 w 4426443"/>
              <a:gd name="connsiteY1" fmla="*/ 0 h 2090057"/>
              <a:gd name="connsiteX2" fmla="*/ 104503 w 4426443"/>
              <a:gd name="connsiteY2" fmla="*/ 44787 h 2090057"/>
              <a:gd name="connsiteX3" fmla="*/ 130629 w 4426443"/>
              <a:gd name="connsiteY3" fmla="*/ 44787 h 2090057"/>
              <a:gd name="connsiteX4" fmla="*/ 130629 w 4426443"/>
              <a:gd name="connsiteY4" fmla="*/ 85842 h 2090057"/>
              <a:gd name="connsiteX5" fmla="*/ 212738 w 4426443"/>
              <a:gd name="connsiteY5" fmla="*/ 85842 h 2090057"/>
              <a:gd name="connsiteX6" fmla="*/ 212738 w 4426443"/>
              <a:gd name="connsiteY6" fmla="*/ 182880 h 2090057"/>
              <a:gd name="connsiteX7" fmla="*/ 272454 w 4426443"/>
              <a:gd name="connsiteY7" fmla="*/ 182880 h 2090057"/>
              <a:gd name="connsiteX8" fmla="*/ 272454 w 4426443"/>
              <a:gd name="connsiteY8" fmla="*/ 253793 h 2090057"/>
              <a:gd name="connsiteX9" fmla="*/ 287383 w 4426443"/>
              <a:gd name="connsiteY9" fmla="*/ 253793 h 2090057"/>
              <a:gd name="connsiteX10" fmla="*/ 287383 w 4426443"/>
              <a:gd name="connsiteY10" fmla="*/ 302312 h 2090057"/>
              <a:gd name="connsiteX11" fmla="*/ 320973 w 4426443"/>
              <a:gd name="connsiteY11" fmla="*/ 302312 h 2090057"/>
              <a:gd name="connsiteX12" fmla="*/ 320973 w 4426443"/>
              <a:gd name="connsiteY12" fmla="*/ 365760 h 2090057"/>
              <a:gd name="connsiteX13" fmla="*/ 391886 w 4426443"/>
              <a:gd name="connsiteY13" fmla="*/ 365760 h 2090057"/>
              <a:gd name="connsiteX14" fmla="*/ 391886 w 4426443"/>
              <a:gd name="connsiteY14" fmla="*/ 403083 h 2090057"/>
              <a:gd name="connsiteX15" fmla="*/ 432941 w 4426443"/>
              <a:gd name="connsiteY15" fmla="*/ 403083 h 2090057"/>
              <a:gd name="connsiteX16" fmla="*/ 432941 w 4426443"/>
              <a:gd name="connsiteY16" fmla="*/ 451602 h 2090057"/>
              <a:gd name="connsiteX17" fmla="*/ 496389 w 4426443"/>
              <a:gd name="connsiteY17" fmla="*/ 451602 h 2090057"/>
              <a:gd name="connsiteX18" fmla="*/ 496389 w 4426443"/>
              <a:gd name="connsiteY18" fmla="*/ 488924 h 2090057"/>
              <a:gd name="connsiteX19" fmla="*/ 526247 w 4426443"/>
              <a:gd name="connsiteY19" fmla="*/ 488924 h 2090057"/>
              <a:gd name="connsiteX20" fmla="*/ 526247 w 4426443"/>
              <a:gd name="connsiteY20" fmla="*/ 526247 h 2090057"/>
              <a:gd name="connsiteX21" fmla="*/ 544908 w 4426443"/>
              <a:gd name="connsiteY21" fmla="*/ 526247 h 2090057"/>
              <a:gd name="connsiteX22" fmla="*/ 544908 w 4426443"/>
              <a:gd name="connsiteY22" fmla="*/ 552372 h 2090057"/>
              <a:gd name="connsiteX23" fmla="*/ 597160 w 4426443"/>
              <a:gd name="connsiteY23" fmla="*/ 552372 h 2090057"/>
              <a:gd name="connsiteX24" fmla="*/ 597160 w 4426443"/>
              <a:gd name="connsiteY24" fmla="*/ 627017 h 2090057"/>
              <a:gd name="connsiteX25" fmla="*/ 619553 w 4426443"/>
              <a:gd name="connsiteY25" fmla="*/ 627017 h 2090057"/>
              <a:gd name="connsiteX26" fmla="*/ 619553 w 4426443"/>
              <a:gd name="connsiteY26" fmla="*/ 686733 h 2090057"/>
              <a:gd name="connsiteX27" fmla="*/ 619553 w 4426443"/>
              <a:gd name="connsiteY27" fmla="*/ 712859 h 2090057"/>
              <a:gd name="connsiteX28" fmla="*/ 701662 w 4426443"/>
              <a:gd name="connsiteY28" fmla="*/ 712859 h 2090057"/>
              <a:gd name="connsiteX29" fmla="*/ 701662 w 4426443"/>
              <a:gd name="connsiteY29" fmla="*/ 746449 h 2090057"/>
              <a:gd name="connsiteX30" fmla="*/ 787504 w 4426443"/>
              <a:gd name="connsiteY30" fmla="*/ 746449 h 2090057"/>
              <a:gd name="connsiteX31" fmla="*/ 787504 w 4426443"/>
              <a:gd name="connsiteY31" fmla="*/ 873346 h 2090057"/>
              <a:gd name="connsiteX32" fmla="*/ 824827 w 4426443"/>
              <a:gd name="connsiteY32" fmla="*/ 873346 h 2090057"/>
              <a:gd name="connsiteX33" fmla="*/ 824827 w 4426443"/>
              <a:gd name="connsiteY33" fmla="*/ 1007706 h 2090057"/>
              <a:gd name="connsiteX34" fmla="*/ 843487 w 4426443"/>
              <a:gd name="connsiteY34" fmla="*/ 1007706 h 2090057"/>
              <a:gd name="connsiteX35" fmla="*/ 843489 w 4426443"/>
              <a:gd name="connsiteY35" fmla="*/ 1026368 h 2090057"/>
              <a:gd name="connsiteX36" fmla="*/ 880810 w 4426443"/>
              <a:gd name="connsiteY36" fmla="*/ 1026368 h 2090057"/>
              <a:gd name="connsiteX37" fmla="*/ 880810 w 4426443"/>
              <a:gd name="connsiteY37" fmla="*/ 1082351 h 2090057"/>
              <a:gd name="connsiteX38" fmla="*/ 921865 w 4426443"/>
              <a:gd name="connsiteY38" fmla="*/ 1082351 h 2090057"/>
              <a:gd name="connsiteX39" fmla="*/ 921865 w 4426443"/>
              <a:gd name="connsiteY39" fmla="*/ 1130871 h 2090057"/>
              <a:gd name="connsiteX40" fmla="*/ 992778 w 4426443"/>
              <a:gd name="connsiteY40" fmla="*/ 1127137 h 2090057"/>
              <a:gd name="connsiteX41" fmla="*/ 992778 w 4426443"/>
              <a:gd name="connsiteY41" fmla="*/ 1246570 h 2090057"/>
              <a:gd name="connsiteX42" fmla="*/ 1056226 w 4426443"/>
              <a:gd name="connsiteY42" fmla="*/ 1246570 h 2090057"/>
              <a:gd name="connsiteX43" fmla="*/ 1056226 w 4426443"/>
              <a:gd name="connsiteY43" fmla="*/ 1268963 h 2090057"/>
              <a:gd name="connsiteX44" fmla="*/ 1082351 w 4426443"/>
              <a:gd name="connsiteY44" fmla="*/ 1268963 h 2090057"/>
              <a:gd name="connsiteX45" fmla="*/ 1082351 w 4426443"/>
              <a:gd name="connsiteY45" fmla="*/ 1302554 h 2090057"/>
              <a:gd name="connsiteX46" fmla="*/ 1127138 w 4426443"/>
              <a:gd name="connsiteY46" fmla="*/ 1302554 h 2090057"/>
              <a:gd name="connsiteX47" fmla="*/ 1127138 w 4426443"/>
              <a:gd name="connsiteY47" fmla="*/ 1332412 h 2090057"/>
              <a:gd name="connsiteX48" fmla="*/ 1190587 w 4426443"/>
              <a:gd name="connsiteY48" fmla="*/ 1332412 h 2090057"/>
              <a:gd name="connsiteX49" fmla="*/ 1190587 w 4426443"/>
              <a:gd name="connsiteY49" fmla="*/ 1358537 h 2090057"/>
              <a:gd name="connsiteX50" fmla="*/ 1254035 w 4426443"/>
              <a:gd name="connsiteY50" fmla="*/ 1358537 h 2090057"/>
              <a:gd name="connsiteX51" fmla="*/ 1254035 w 4426443"/>
              <a:gd name="connsiteY51" fmla="*/ 1358537 h 2090057"/>
              <a:gd name="connsiteX52" fmla="*/ 1276428 w 4426443"/>
              <a:gd name="connsiteY52" fmla="*/ 1380930 h 2090057"/>
              <a:gd name="connsiteX53" fmla="*/ 1276428 w 4426443"/>
              <a:gd name="connsiteY53" fmla="*/ 1455576 h 2090057"/>
              <a:gd name="connsiteX54" fmla="*/ 1298822 w 4426443"/>
              <a:gd name="connsiteY54" fmla="*/ 1455576 h 2090057"/>
              <a:gd name="connsiteX55" fmla="*/ 1298822 w 4426443"/>
              <a:gd name="connsiteY55" fmla="*/ 1522756 h 2090057"/>
              <a:gd name="connsiteX56" fmla="*/ 1354805 w 4426443"/>
              <a:gd name="connsiteY56" fmla="*/ 1522756 h 2090057"/>
              <a:gd name="connsiteX57" fmla="*/ 1354805 w 4426443"/>
              <a:gd name="connsiteY57" fmla="*/ 1545150 h 2090057"/>
              <a:gd name="connsiteX58" fmla="*/ 1474237 w 4426443"/>
              <a:gd name="connsiteY58" fmla="*/ 1545150 h 2090057"/>
              <a:gd name="connsiteX59" fmla="*/ 1474237 w 4426443"/>
              <a:gd name="connsiteY59" fmla="*/ 1634723 h 2090057"/>
              <a:gd name="connsiteX60" fmla="*/ 1537685 w 4426443"/>
              <a:gd name="connsiteY60" fmla="*/ 1634723 h 2090057"/>
              <a:gd name="connsiteX61" fmla="*/ 1537685 w 4426443"/>
              <a:gd name="connsiteY61" fmla="*/ 1634723 h 2090057"/>
              <a:gd name="connsiteX62" fmla="*/ 1537685 w 4426443"/>
              <a:gd name="connsiteY62" fmla="*/ 1668314 h 2090057"/>
              <a:gd name="connsiteX63" fmla="*/ 1884784 w 4426443"/>
              <a:gd name="connsiteY63" fmla="*/ 1668314 h 2090057"/>
              <a:gd name="connsiteX64" fmla="*/ 1884784 w 4426443"/>
              <a:gd name="connsiteY64" fmla="*/ 1698172 h 2090057"/>
              <a:gd name="connsiteX65" fmla="*/ 2093790 w 4426443"/>
              <a:gd name="connsiteY65" fmla="*/ 1698172 h 2090057"/>
              <a:gd name="connsiteX66" fmla="*/ 2093790 w 4426443"/>
              <a:gd name="connsiteY66" fmla="*/ 1731762 h 2090057"/>
              <a:gd name="connsiteX67" fmla="*/ 2377440 w 4426443"/>
              <a:gd name="connsiteY67" fmla="*/ 1731762 h 2090057"/>
              <a:gd name="connsiteX68" fmla="*/ 2377440 w 4426443"/>
              <a:gd name="connsiteY68" fmla="*/ 1784013 h 2090057"/>
              <a:gd name="connsiteX69" fmla="*/ 2608840 w 4426443"/>
              <a:gd name="connsiteY69" fmla="*/ 1784013 h 2090057"/>
              <a:gd name="connsiteX70" fmla="*/ 2608840 w 4426443"/>
              <a:gd name="connsiteY70" fmla="*/ 1825068 h 2090057"/>
              <a:gd name="connsiteX71" fmla="*/ 2649894 w 4426443"/>
              <a:gd name="connsiteY71" fmla="*/ 1825068 h 2090057"/>
              <a:gd name="connsiteX72" fmla="*/ 2649894 w 4426443"/>
              <a:gd name="connsiteY72" fmla="*/ 1862390 h 2090057"/>
              <a:gd name="connsiteX73" fmla="*/ 2676020 w 4426443"/>
              <a:gd name="connsiteY73" fmla="*/ 1862390 h 2090057"/>
              <a:gd name="connsiteX74" fmla="*/ 2676020 w 4426443"/>
              <a:gd name="connsiteY74" fmla="*/ 1892248 h 2090057"/>
              <a:gd name="connsiteX75" fmla="*/ 2698413 w 4426443"/>
              <a:gd name="connsiteY75" fmla="*/ 1892248 h 2090057"/>
              <a:gd name="connsiteX76" fmla="*/ 2698413 w 4426443"/>
              <a:gd name="connsiteY76" fmla="*/ 1929571 h 2090057"/>
              <a:gd name="connsiteX77" fmla="*/ 2799184 w 4426443"/>
              <a:gd name="connsiteY77" fmla="*/ 1929571 h 2090057"/>
              <a:gd name="connsiteX78" fmla="*/ 2799184 w 4426443"/>
              <a:gd name="connsiteY78" fmla="*/ 1966893 h 2090057"/>
              <a:gd name="connsiteX79" fmla="*/ 2903687 w 4426443"/>
              <a:gd name="connsiteY79" fmla="*/ 1966893 h 2090057"/>
              <a:gd name="connsiteX80" fmla="*/ 2903687 w 4426443"/>
              <a:gd name="connsiteY80" fmla="*/ 1996751 h 2090057"/>
              <a:gd name="connsiteX81" fmla="*/ 2993261 w 4426443"/>
              <a:gd name="connsiteY81" fmla="*/ 1996751 h 2090057"/>
              <a:gd name="connsiteX82" fmla="*/ 2993261 w 4426443"/>
              <a:gd name="connsiteY82" fmla="*/ 2045270 h 2090057"/>
              <a:gd name="connsiteX83" fmla="*/ 3079102 w 4426443"/>
              <a:gd name="connsiteY83" fmla="*/ 2045270 h 2090057"/>
              <a:gd name="connsiteX84" fmla="*/ 3079102 w 4426443"/>
              <a:gd name="connsiteY84" fmla="*/ 2090057 h 2090057"/>
              <a:gd name="connsiteX85" fmla="*/ 4426443 w 4426443"/>
              <a:gd name="connsiteY85" fmla="*/ 2090057 h 2090057"/>
              <a:gd name="connsiteX0" fmla="*/ 0 w 4426443"/>
              <a:gd name="connsiteY0" fmla="*/ 0 h 2090057"/>
              <a:gd name="connsiteX1" fmla="*/ 104503 w 4426443"/>
              <a:gd name="connsiteY1" fmla="*/ 0 h 2090057"/>
              <a:gd name="connsiteX2" fmla="*/ 104503 w 4426443"/>
              <a:gd name="connsiteY2" fmla="*/ 44787 h 2090057"/>
              <a:gd name="connsiteX3" fmla="*/ 130629 w 4426443"/>
              <a:gd name="connsiteY3" fmla="*/ 44787 h 2090057"/>
              <a:gd name="connsiteX4" fmla="*/ 130629 w 4426443"/>
              <a:gd name="connsiteY4" fmla="*/ 85842 h 2090057"/>
              <a:gd name="connsiteX5" fmla="*/ 212738 w 4426443"/>
              <a:gd name="connsiteY5" fmla="*/ 85842 h 2090057"/>
              <a:gd name="connsiteX6" fmla="*/ 212738 w 4426443"/>
              <a:gd name="connsiteY6" fmla="*/ 182880 h 2090057"/>
              <a:gd name="connsiteX7" fmla="*/ 272454 w 4426443"/>
              <a:gd name="connsiteY7" fmla="*/ 182880 h 2090057"/>
              <a:gd name="connsiteX8" fmla="*/ 272454 w 4426443"/>
              <a:gd name="connsiteY8" fmla="*/ 253793 h 2090057"/>
              <a:gd name="connsiteX9" fmla="*/ 287383 w 4426443"/>
              <a:gd name="connsiteY9" fmla="*/ 253793 h 2090057"/>
              <a:gd name="connsiteX10" fmla="*/ 287383 w 4426443"/>
              <a:gd name="connsiteY10" fmla="*/ 302312 h 2090057"/>
              <a:gd name="connsiteX11" fmla="*/ 320973 w 4426443"/>
              <a:gd name="connsiteY11" fmla="*/ 302312 h 2090057"/>
              <a:gd name="connsiteX12" fmla="*/ 320973 w 4426443"/>
              <a:gd name="connsiteY12" fmla="*/ 365760 h 2090057"/>
              <a:gd name="connsiteX13" fmla="*/ 391886 w 4426443"/>
              <a:gd name="connsiteY13" fmla="*/ 365760 h 2090057"/>
              <a:gd name="connsiteX14" fmla="*/ 391886 w 4426443"/>
              <a:gd name="connsiteY14" fmla="*/ 403083 h 2090057"/>
              <a:gd name="connsiteX15" fmla="*/ 432941 w 4426443"/>
              <a:gd name="connsiteY15" fmla="*/ 403083 h 2090057"/>
              <a:gd name="connsiteX16" fmla="*/ 432941 w 4426443"/>
              <a:gd name="connsiteY16" fmla="*/ 451602 h 2090057"/>
              <a:gd name="connsiteX17" fmla="*/ 496389 w 4426443"/>
              <a:gd name="connsiteY17" fmla="*/ 451602 h 2090057"/>
              <a:gd name="connsiteX18" fmla="*/ 496389 w 4426443"/>
              <a:gd name="connsiteY18" fmla="*/ 488924 h 2090057"/>
              <a:gd name="connsiteX19" fmla="*/ 526247 w 4426443"/>
              <a:gd name="connsiteY19" fmla="*/ 488924 h 2090057"/>
              <a:gd name="connsiteX20" fmla="*/ 526247 w 4426443"/>
              <a:gd name="connsiteY20" fmla="*/ 526247 h 2090057"/>
              <a:gd name="connsiteX21" fmla="*/ 544908 w 4426443"/>
              <a:gd name="connsiteY21" fmla="*/ 526247 h 2090057"/>
              <a:gd name="connsiteX22" fmla="*/ 544908 w 4426443"/>
              <a:gd name="connsiteY22" fmla="*/ 552372 h 2090057"/>
              <a:gd name="connsiteX23" fmla="*/ 597160 w 4426443"/>
              <a:gd name="connsiteY23" fmla="*/ 552372 h 2090057"/>
              <a:gd name="connsiteX24" fmla="*/ 597160 w 4426443"/>
              <a:gd name="connsiteY24" fmla="*/ 627017 h 2090057"/>
              <a:gd name="connsiteX25" fmla="*/ 619553 w 4426443"/>
              <a:gd name="connsiteY25" fmla="*/ 627017 h 2090057"/>
              <a:gd name="connsiteX26" fmla="*/ 619553 w 4426443"/>
              <a:gd name="connsiteY26" fmla="*/ 686733 h 2090057"/>
              <a:gd name="connsiteX27" fmla="*/ 619553 w 4426443"/>
              <a:gd name="connsiteY27" fmla="*/ 712859 h 2090057"/>
              <a:gd name="connsiteX28" fmla="*/ 701662 w 4426443"/>
              <a:gd name="connsiteY28" fmla="*/ 712859 h 2090057"/>
              <a:gd name="connsiteX29" fmla="*/ 701662 w 4426443"/>
              <a:gd name="connsiteY29" fmla="*/ 746449 h 2090057"/>
              <a:gd name="connsiteX30" fmla="*/ 787504 w 4426443"/>
              <a:gd name="connsiteY30" fmla="*/ 746449 h 2090057"/>
              <a:gd name="connsiteX31" fmla="*/ 787504 w 4426443"/>
              <a:gd name="connsiteY31" fmla="*/ 873346 h 2090057"/>
              <a:gd name="connsiteX32" fmla="*/ 824827 w 4426443"/>
              <a:gd name="connsiteY32" fmla="*/ 873346 h 2090057"/>
              <a:gd name="connsiteX33" fmla="*/ 824827 w 4426443"/>
              <a:gd name="connsiteY33" fmla="*/ 1007706 h 2090057"/>
              <a:gd name="connsiteX34" fmla="*/ 843487 w 4426443"/>
              <a:gd name="connsiteY34" fmla="*/ 1007706 h 2090057"/>
              <a:gd name="connsiteX35" fmla="*/ 843489 w 4426443"/>
              <a:gd name="connsiteY35" fmla="*/ 1026368 h 2090057"/>
              <a:gd name="connsiteX36" fmla="*/ 880810 w 4426443"/>
              <a:gd name="connsiteY36" fmla="*/ 1026368 h 2090057"/>
              <a:gd name="connsiteX37" fmla="*/ 880810 w 4426443"/>
              <a:gd name="connsiteY37" fmla="*/ 1082351 h 2090057"/>
              <a:gd name="connsiteX38" fmla="*/ 921865 w 4426443"/>
              <a:gd name="connsiteY38" fmla="*/ 1082351 h 2090057"/>
              <a:gd name="connsiteX39" fmla="*/ 921865 w 4426443"/>
              <a:gd name="connsiteY39" fmla="*/ 1130871 h 2090057"/>
              <a:gd name="connsiteX40" fmla="*/ 992778 w 4426443"/>
              <a:gd name="connsiteY40" fmla="*/ 1127137 h 2090057"/>
              <a:gd name="connsiteX41" fmla="*/ 992778 w 4426443"/>
              <a:gd name="connsiteY41" fmla="*/ 1246570 h 2090057"/>
              <a:gd name="connsiteX42" fmla="*/ 1056226 w 4426443"/>
              <a:gd name="connsiteY42" fmla="*/ 1246570 h 2090057"/>
              <a:gd name="connsiteX43" fmla="*/ 1056226 w 4426443"/>
              <a:gd name="connsiteY43" fmla="*/ 1268963 h 2090057"/>
              <a:gd name="connsiteX44" fmla="*/ 1082351 w 4426443"/>
              <a:gd name="connsiteY44" fmla="*/ 1268963 h 2090057"/>
              <a:gd name="connsiteX45" fmla="*/ 1082351 w 4426443"/>
              <a:gd name="connsiteY45" fmla="*/ 1302554 h 2090057"/>
              <a:gd name="connsiteX46" fmla="*/ 1127138 w 4426443"/>
              <a:gd name="connsiteY46" fmla="*/ 1302554 h 2090057"/>
              <a:gd name="connsiteX47" fmla="*/ 1127138 w 4426443"/>
              <a:gd name="connsiteY47" fmla="*/ 1332412 h 2090057"/>
              <a:gd name="connsiteX48" fmla="*/ 1190587 w 4426443"/>
              <a:gd name="connsiteY48" fmla="*/ 1332412 h 2090057"/>
              <a:gd name="connsiteX49" fmla="*/ 1190587 w 4426443"/>
              <a:gd name="connsiteY49" fmla="*/ 1358537 h 2090057"/>
              <a:gd name="connsiteX50" fmla="*/ 1254035 w 4426443"/>
              <a:gd name="connsiteY50" fmla="*/ 1358537 h 2090057"/>
              <a:gd name="connsiteX51" fmla="*/ 1254035 w 4426443"/>
              <a:gd name="connsiteY51" fmla="*/ 1358537 h 2090057"/>
              <a:gd name="connsiteX52" fmla="*/ 1276428 w 4426443"/>
              <a:gd name="connsiteY52" fmla="*/ 1380930 h 2090057"/>
              <a:gd name="connsiteX53" fmla="*/ 1276428 w 4426443"/>
              <a:gd name="connsiteY53" fmla="*/ 1455576 h 2090057"/>
              <a:gd name="connsiteX54" fmla="*/ 1298822 w 4426443"/>
              <a:gd name="connsiteY54" fmla="*/ 1455576 h 2090057"/>
              <a:gd name="connsiteX55" fmla="*/ 1298822 w 4426443"/>
              <a:gd name="connsiteY55" fmla="*/ 1522756 h 2090057"/>
              <a:gd name="connsiteX56" fmla="*/ 1354805 w 4426443"/>
              <a:gd name="connsiteY56" fmla="*/ 1522756 h 2090057"/>
              <a:gd name="connsiteX57" fmla="*/ 1354805 w 4426443"/>
              <a:gd name="connsiteY57" fmla="*/ 1545150 h 2090057"/>
              <a:gd name="connsiteX58" fmla="*/ 1474237 w 4426443"/>
              <a:gd name="connsiteY58" fmla="*/ 1545150 h 2090057"/>
              <a:gd name="connsiteX59" fmla="*/ 1474237 w 4426443"/>
              <a:gd name="connsiteY59" fmla="*/ 1634723 h 2090057"/>
              <a:gd name="connsiteX60" fmla="*/ 1537685 w 4426443"/>
              <a:gd name="connsiteY60" fmla="*/ 1634723 h 2090057"/>
              <a:gd name="connsiteX61" fmla="*/ 1537685 w 4426443"/>
              <a:gd name="connsiteY61" fmla="*/ 1634723 h 2090057"/>
              <a:gd name="connsiteX62" fmla="*/ 1537685 w 4426443"/>
              <a:gd name="connsiteY62" fmla="*/ 1668314 h 2090057"/>
              <a:gd name="connsiteX63" fmla="*/ 1884784 w 4426443"/>
              <a:gd name="connsiteY63" fmla="*/ 1668314 h 2090057"/>
              <a:gd name="connsiteX64" fmla="*/ 1884784 w 4426443"/>
              <a:gd name="connsiteY64" fmla="*/ 1698172 h 2090057"/>
              <a:gd name="connsiteX65" fmla="*/ 2093790 w 4426443"/>
              <a:gd name="connsiteY65" fmla="*/ 1698172 h 2090057"/>
              <a:gd name="connsiteX66" fmla="*/ 2093790 w 4426443"/>
              <a:gd name="connsiteY66" fmla="*/ 1731762 h 2090057"/>
              <a:gd name="connsiteX67" fmla="*/ 2377440 w 4426443"/>
              <a:gd name="connsiteY67" fmla="*/ 1731762 h 2090057"/>
              <a:gd name="connsiteX68" fmla="*/ 2377440 w 4426443"/>
              <a:gd name="connsiteY68" fmla="*/ 1784013 h 2090057"/>
              <a:gd name="connsiteX69" fmla="*/ 2608840 w 4426443"/>
              <a:gd name="connsiteY69" fmla="*/ 1784013 h 2090057"/>
              <a:gd name="connsiteX70" fmla="*/ 2608840 w 4426443"/>
              <a:gd name="connsiteY70" fmla="*/ 1825068 h 2090057"/>
              <a:gd name="connsiteX71" fmla="*/ 2649894 w 4426443"/>
              <a:gd name="connsiteY71" fmla="*/ 1825068 h 2090057"/>
              <a:gd name="connsiteX72" fmla="*/ 2649894 w 4426443"/>
              <a:gd name="connsiteY72" fmla="*/ 1862390 h 2090057"/>
              <a:gd name="connsiteX73" fmla="*/ 2676020 w 4426443"/>
              <a:gd name="connsiteY73" fmla="*/ 1862390 h 2090057"/>
              <a:gd name="connsiteX74" fmla="*/ 2676020 w 4426443"/>
              <a:gd name="connsiteY74" fmla="*/ 1892248 h 2090057"/>
              <a:gd name="connsiteX75" fmla="*/ 2698413 w 4426443"/>
              <a:gd name="connsiteY75" fmla="*/ 1892248 h 2090057"/>
              <a:gd name="connsiteX76" fmla="*/ 2698413 w 4426443"/>
              <a:gd name="connsiteY76" fmla="*/ 1929571 h 2090057"/>
              <a:gd name="connsiteX77" fmla="*/ 2799184 w 4426443"/>
              <a:gd name="connsiteY77" fmla="*/ 1929571 h 2090057"/>
              <a:gd name="connsiteX78" fmla="*/ 2799184 w 4426443"/>
              <a:gd name="connsiteY78" fmla="*/ 1966893 h 2090057"/>
              <a:gd name="connsiteX79" fmla="*/ 2903687 w 4426443"/>
              <a:gd name="connsiteY79" fmla="*/ 1966893 h 2090057"/>
              <a:gd name="connsiteX80" fmla="*/ 2903687 w 4426443"/>
              <a:gd name="connsiteY80" fmla="*/ 1996751 h 2090057"/>
              <a:gd name="connsiteX81" fmla="*/ 2993261 w 4426443"/>
              <a:gd name="connsiteY81" fmla="*/ 1996751 h 2090057"/>
              <a:gd name="connsiteX82" fmla="*/ 2993261 w 4426443"/>
              <a:gd name="connsiteY82" fmla="*/ 2045270 h 2090057"/>
              <a:gd name="connsiteX83" fmla="*/ 3079102 w 4426443"/>
              <a:gd name="connsiteY83" fmla="*/ 2045270 h 2090057"/>
              <a:gd name="connsiteX84" fmla="*/ 3079102 w 4426443"/>
              <a:gd name="connsiteY84" fmla="*/ 2090057 h 2090057"/>
              <a:gd name="connsiteX85" fmla="*/ 4426443 w 4426443"/>
              <a:gd name="connsiteY85" fmla="*/ 2090057 h 2090057"/>
              <a:gd name="connsiteX0" fmla="*/ 0 w 4426443"/>
              <a:gd name="connsiteY0" fmla="*/ 0 h 2090057"/>
              <a:gd name="connsiteX1" fmla="*/ 104503 w 4426443"/>
              <a:gd name="connsiteY1" fmla="*/ 0 h 2090057"/>
              <a:gd name="connsiteX2" fmla="*/ 104503 w 4426443"/>
              <a:gd name="connsiteY2" fmla="*/ 44787 h 2090057"/>
              <a:gd name="connsiteX3" fmla="*/ 130629 w 4426443"/>
              <a:gd name="connsiteY3" fmla="*/ 44787 h 2090057"/>
              <a:gd name="connsiteX4" fmla="*/ 130629 w 4426443"/>
              <a:gd name="connsiteY4" fmla="*/ 85842 h 2090057"/>
              <a:gd name="connsiteX5" fmla="*/ 212738 w 4426443"/>
              <a:gd name="connsiteY5" fmla="*/ 85842 h 2090057"/>
              <a:gd name="connsiteX6" fmla="*/ 212738 w 4426443"/>
              <a:gd name="connsiteY6" fmla="*/ 182880 h 2090057"/>
              <a:gd name="connsiteX7" fmla="*/ 272454 w 4426443"/>
              <a:gd name="connsiteY7" fmla="*/ 182880 h 2090057"/>
              <a:gd name="connsiteX8" fmla="*/ 272454 w 4426443"/>
              <a:gd name="connsiteY8" fmla="*/ 253793 h 2090057"/>
              <a:gd name="connsiteX9" fmla="*/ 287383 w 4426443"/>
              <a:gd name="connsiteY9" fmla="*/ 253793 h 2090057"/>
              <a:gd name="connsiteX10" fmla="*/ 287383 w 4426443"/>
              <a:gd name="connsiteY10" fmla="*/ 302312 h 2090057"/>
              <a:gd name="connsiteX11" fmla="*/ 320973 w 4426443"/>
              <a:gd name="connsiteY11" fmla="*/ 302312 h 2090057"/>
              <a:gd name="connsiteX12" fmla="*/ 320973 w 4426443"/>
              <a:gd name="connsiteY12" fmla="*/ 365760 h 2090057"/>
              <a:gd name="connsiteX13" fmla="*/ 391886 w 4426443"/>
              <a:gd name="connsiteY13" fmla="*/ 365760 h 2090057"/>
              <a:gd name="connsiteX14" fmla="*/ 391886 w 4426443"/>
              <a:gd name="connsiteY14" fmla="*/ 403083 h 2090057"/>
              <a:gd name="connsiteX15" fmla="*/ 432941 w 4426443"/>
              <a:gd name="connsiteY15" fmla="*/ 403083 h 2090057"/>
              <a:gd name="connsiteX16" fmla="*/ 432941 w 4426443"/>
              <a:gd name="connsiteY16" fmla="*/ 451602 h 2090057"/>
              <a:gd name="connsiteX17" fmla="*/ 496389 w 4426443"/>
              <a:gd name="connsiteY17" fmla="*/ 451602 h 2090057"/>
              <a:gd name="connsiteX18" fmla="*/ 496389 w 4426443"/>
              <a:gd name="connsiteY18" fmla="*/ 488924 h 2090057"/>
              <a:gd name="connsiteX19" fmla="*/ 526247 w 4426443"/>
              <a:gd name="connsiteY19" fmla="*/ 488924 h 2090057"/>
              <a:gd name="connsiteX20" fmla="*/ 526247 w 4426443"/>
              <a:gd name="connsiteY20" fmla="*/ 526247 h 2090057"/>
              <a:gd name="connsiteX21" fmla="*/ 544908 w 4426443"/>
              <a:gd name="connsiteY21" fmla="*/ 526247 h 2090057"/>
              <a:gd name="connsiteX22" fmla="*/ 544908 w 4426443"/>
              <a:gd name="connsiteY22" fmla="*/ 552372 h 2090057"/>
              <a:gd name="connsiteX23" fmla="*/ 597160 w 4426443"/>
              <a:gd name="connsiteY23" fmla="*/ 552372 h 2090057"/>
              <a:gd name="connsiteX24" fmla="*/ 597160 w 4426443"/>
              <a:gd name="connsiteY24" fmla="*/ 627017 h 2090057"/>
              <a:gd name="connsiteX25" fmla="*/ 619553 w 4426443"/>
              <a:gd name="connsiteY25" fmla="*/ 627017 h 2090057"/>
              <a:gd name="connsiteX26" fmla="*/ 619553 w 4426443"/>
              <a:gd name="connsiteY26" fmla="*/ 686733 h 2090057"/>
              <a:gd name="connsiteX27" fmla="*/ 619553 w 4426443"/>
              <a:gd name="connsiteY27" fmla="*/ 712859 h 2090057"/>
              <a:gd name="connsiteX28" fmla="*/ 701662 w 4426443"/>
              <a:gd name="connsiteY28" fmla="*/ 712859 h 2090057"/>
              <a:gd name="connsiteX29" fmla="*/ 701662 w 4426443"/>
              <a:gd name="connsiteY29" fmla="*/ 746449 h 2090057"/>
              <a:gd name="connsiteX30" fmla="*/ 787504 w 4426443"/>
              <a:gd name="connsiteY30" fmla="*/ 746449 h 2090057"/>
              <a:gd name="connsiteX31" fmla="*/ 787504 w 4426443"/>
              <a:gd name="connsiteY31" fmla="*/ 873346 h 2090057"/>
              <a:gd name="connsiteX32" fmla="*/ 824827 w 4426443"/>
              <a:gd name="connsiteY32" fmla="*/ 873346 h 2090057"/>
              <a:gd name="connsiteX33" fmla="*/ 824827 w 4426443"/>
              <a:gd name="connsiteY33" fmla="*/ 1007706 h 2090057"/>
              <a:gd name="connsiteX34" fmla="*/ 843487 w 4426443"/>
              <a:gd name="connsiteY34" fmla="*/ 1007706 h 2090057"/>
              <a:gd name="connsiteX35" fmla="*/ 843489 w 4426443"/>
              <a:gd name="connsiteY35" fmla="*/ 1026368 h 2090057"/>
              <a:gd name="connsiteX36" fmla="*/ 880810 w 4426443"/>
              <a:gd name="connsiteY36" fmla="*/ 1026368 h 2090057"/>
              <a:gd name="connsiteX37" fmla="*/ 880810 w 4426443"/>
              <a:gd name="connsiteY37" fmla="*/ 1082351 h 2090057"/>
              <a:gd name="connsiteX38" fmla="*/ 921865 w 4426443"/>
              <a:gd name="connsiteY38" fmla="*/ 1082351 h 2090057"/>
              <a:gd name="connsiteX39" fmla="*/ 921865 w 4426443"/>
              <a:gd name="connsiteY39" fmla="*/ 1130871 h 2090057"/>
              <a:gd name="connsiteX40" fmla="*/ 992778 w 4426443"/>
              <a:gd name="connsiteY40" fmla="*/ 1127137 h 2090057"/>
              <a:gd name="connsiteX41" fmla="*/ 992778 w 4426443"/>
              <a:gd name="connsiteY41" fmla="*/ 1246570 h 2090057"/>
              <a:gd name="connsiteX42" fmla="*/ 1056226 w 4426443"/>
              <a:gd name="connsiteY42" fmla="*/ 1246570 h 2090057"/>
              <a:gd name="connsiteX43" fmla="*/ 1056226 w 4426443"/>
              <a:gd name="connsiteY43" fmla="*/ 1268963 h 2090057"/>
              <a:gd name="connsiteX44" fmla="*/ 1082351 w 4426443"/>
              <a:gd name="connsiteY44" fmla="*/ 1268963 h 2090057"/>
              <a:gd name="connsiteX45" fmla="*/ 1082351 w 4426443"/>
              <a:gd name="connsiteY45" fmla="*/ 1302554 h 2090057"/>
              <a:gd name="connsiteX46" fmla="*/ 1127138 w 4426443"/>
              <a:gd name="connsiteY46" fmla="*/ 1302554 h 2090057"/>
              <a:gd name="connsiteX47" fmla="*/ 1127138 w 4426443"/>
              <a:gd name="connsiteY47" fmla="*/ 1332412 h 2090057"/>
              <a:gd name="connsiteX48" fmla="*/ 1190587 w 4426443"/>
              <a:gd name="connsiteY48" fmla="*/ 1332412 h 2090057"/>
              <a:gd name="connsiteX49" fmla="*/ 1190587 w 4426443"/>
              <a:gd name="connsiteY49" fmla="*/ 1358537 h 2090057"/>
              <a:gd name="connsiteX50" fmla="*/ 1254035 w 4426443"/>
              <a:gd name="connsiteY50" fmla="*/ 1358537 h 2090057"/>
              <a:gd name="connsiteX51" fmla="*/ 1254035 w 4426443"/>
              <a:gd name="connsiteY51" fmla="*/ 1388395 h 2090057"/>
              <a:gd name="connsiteX52" fmla="*/ 1276428 w 4426443"/>
              <a:gd name="connsiteY52" fmla="*/ 1380930 h 2090057"/>
              <a:gd name="connsiteX53" fmla="*/ 1276428 w 4426443"/>
              <a:gd name="connsiteY53" fmla="*/ 1455576 h 2090057"/>
              <a:gd name="connsiteX54" fmla="*/ 1298822 w 4426443"/>
              <a:gd name="connsiteY54" fmla="*/ 1455576 h 2090057"/>
              <a:gd name="connsiteX55" fmla="*/ 1298822 w 4426443"/>
              <a:gd name="connsiteY55" fmla="*/ 1522756 h 2090057"/>
              <a:gd name="connsiteX56" fmla="*/ 1354805 w 4426443"/>
              <a:gd name="connsiteY56" fmla="*/ 1522756 h 2090057"/>
              <a:gd name="connsiteX57" fmla="*/ 1354805 w 4426443"/>
              <a:gd name="connsiteY57" fmla="*/ 1545150 h 2090057"/>
              <a:gd name="connsiteX58" fmla="*/ 1474237 w 4426443"/>
              <a:gd name="connsiteY58" fmla="*/ 1545150 h 2090057"/>
              <a:gd name="connsiteX59" fmla="*/ 1474237 w 4426443"/>
              <a:gd name="connsiteY59" fmla="*/ 1634723 h 2090057"/>
              <a:gd name="connsiteX60" fmla="*/ 1537685 w 4426443"/>
              <a:gd name="connsiteY60" fmla="*/ 1634723 h 2090057"/>
              <a:gd name="connsiteX61" fmla="*/ 1537685 w 4426443"/>
              <a:gd name="connsiteY61" fmla="*/ 1634723 h 2090057"/>
              <a:gd name="connsiteX62" fmla="*/ 1537685 w 4426443"/>
              <a:gd name="connsiteY62" fmla="*/ 1668314 h 2090057"/>
              <a:gd name="connsiteX63" fmla="*/ 1884784 w 4426443"/>
              <a:gd name="connsiteY63" fmla="*/ 1668314 h 2090057"/>
              <a:gd name="connsiteX64" fmla="*/ 1884784 w 4426443"/>
              <a:gd name="connsiteY64" fmla="*/ 1698172 h 2090057"/>
              <a:gd name="connsiteX65" fmla="*/ 2093790 w 4426443"/>
              <a:gd name="connsiteY65" fmla="*/ 1698172 h 2090057"/>
              <a:gd name="connsiteX66" fmla="*/ 2093790 w 4426443"/>
              <a:gd name="connsiteY66" fmla="*/ 1731762 h 2090057"/>
              <a:gd name="connsiteX67" fmla="*/ 2377440 w 4426443"/>
              <a:gd name="connsiteY67" fmla="*/ 1731762 h 2090057"/>
              <a:gd name="connsiteX68" fmla="*/ 2377440 w 4426443"/>
              <a:gd name="connsiteY68" fmla="*/ 1784013 h 2090057"/>
              <a:gd name="connsiteX69" fmla="*/ 2608840 w 4426443"/>
              <a:gd name="connsiteY69" fmla="*/ 1784013 h 2090057"/>
              <a:gd name="connsiteX70" fmla="*/ 2608840 w 4426443"/>
              <a:gd name="connsiteY70" fmla="*/ 1825068 h 2090057"/>
              <a:gd name="connsiteX71" fmla="*/ 2649894 w 4426443"/>
              <a:gd name="connsiteY71" fmla="*/ 1825068 h 2090057"/>
              <a:gd name="connsiteX72" fmla="*/ 2649894 w 4426443"/>
              <a:gd name="connsiteY72" fmla="*/ 1862390 h 2090057"/>
              <a:gd name="connsiteX73" fmla="*/ 2676020 w 4426443"/>
              <a:gd name="connsiteY73" fmla="*/ 1862390 h 2090057"/>
              <a:gd name="connsiteX74" fmla="*/ 2676020 w 4426443"/>
              <a:gd name="connsiteY74" fmla="*/ 1892248 h 2090057"/>
              <a:gd name="connsiteX75" fmla="*/ 2698413 w 4426443"/>
              <a:gd name="connsiteY75" fmla="*/ 1892248 h 2090057"/>
              <a:gd name="connsiteX76" fmla="*/ 2698413 w 4426443"/>
              <a:gd name="connsiteY76" fmla="*/ 1929571 h 2090057"/>
              <a:gd name="connsiteX77" fmla="*/ 2799184 w 4426443"/>
              <a:gd name="connsiteY77" fmla="*/ 1929571 h 2090057"/>
              <a:gd name="connsiteX78" fmla="*/ 2799184 w 4426443"/>
              <a:gd name="connsiteY78" fmla="*/ 1966893 h 2090057"/>
              <a:gd name="connsiteX79" fmla="*/ 2903687 w 4426443"/>
              <a:gd name="connsiteY79" fmla="*/ 1966893 h 2090057"/>
              <a:gd name="connsiteX80" fmla="*/ 2903687 w 4426443"/>
              <a:gd name="connsiteY80" fmla="*/ 1996751 h 2090057"/>
              <a:gd name="connsiteX81" fmla="*/ 2993261 w 4426443"/>
              <a:gd name="connsiteY81" fmla="*/ 1996751 h 2090057"/>
              <a:gd name="connsiteX82" fmla="*/ 2993261 w 4426443"/>
              <a:gd name="connsiteY82" fmla="*/ 2045270 h 2090057"/>
              <a:gd name="connsiteX83" fmla="*/ 3079102 w 4426443"/>
              <a:gd name="connsiteY83" fmla="*/ 2045270 h 2090057"/>
              <a:gd name="connsiteX84" fmla="*/ 3079102 w 4426443"/>
              <a:gd name="connsiteY84" fmla="*/ 2090057 h 2090057"/>
              <a:gd name="connsiteX85" fmla="*/ 4426443 w 4426443"/>
              <a:gd name="connsiteY85" fmla="*/ 2090057 h 2090057"/>
              <a:gd name="connsiteX0" fmla="*/ 0 w 4426443"/>
              <a:gd name="connsiteY0" fmla="*/ 0 h 2090057"/>
              <a:gd name="connsiteX1" fmla="*/ 104503 w 4426443"/>
              <a:gd name="connsiteY1" fmla="*/ 0 h 2090057"/>
              <a:gd name="connsiteX2" fmla="*/ 104503 w 4426443"/>
              <a:gd name="connsiteY2" fmla="*/ 44787 h 2090057"/>
              <a:gd name="connsiteX3" fmla="*/ 130629 w 4426443"/>
              <a:gd name="connsiteY3" fmla="*/ 44787 h 2090057"/>
              <a:gd name="connsiteX4" fmla="*/ 130629 w 4426443"/>
              <a:gd name="connsiteY4" fmla="*/ 85842 h 2090057"/>
              <a:gd name="connsiteX5" fmla="*/ 212738 w 4426443"/>
              <a:gd name="connsiteY5" fmla="*/ 85842 h 2090057"/>
              <a:gd name="connsiteX6" fmla="*/ 212738 w 4426443"/>
              <a:gd name="connsiteY6" fmla="*/ 182880 h 2090057"/>
              <a:gd name="connsiteX7" fmla="*/ 272454 w 4426443"/>
              <a:gd name="connsiteY7" fmla="*/ 182880 h 2090057"/>
              <a:gd name="connsiteX8" fmla="*/ 272454 w 4426443"/>
              <a:gd name="connsiteY8" fmla="*/ 253793 h 2090057"/>
              <a:gd name="connsiteX9" fmla="*/ 287383 w 4426443"/>
              <a:gd name="connsiteY9" fmla="*/ 253793 h 2090057"/>
              <a:gd name="connsiteX10" fmla="*/ 287383 w 4426443"/>
              <a:gd name="connsiteY10" fmla="*/ 302312 h 2090057"/>
              <a:gd name="connsiteX11" fmla="*/ 320973 w 4426443"/>
              <a:gd name="connsiteY11" fmla="*/ 302312 h 2090057"/>
              <a:gd name="connsiteX12" fmla="*/ 320973 w 4426443"/>
              <a:gd name="connsiteY12" fmla="*/ 365760 h 2090057"/>
              <a:gd name="connsiteX13" fmla="*/ 391886 w 4426443"/>
              <a:gd name="connsiteY13" fmla="*/ 365760 h 2090057"/>
              <a:gd name="connsiteX14" fmla="*/ 391886 w 4426443"/>
              <a:gd name="connsiteY14" fmla="*/ 403083 h 2090057"/>
              <a:gd name="connsiteX15" fmla="*/ 432941 w 4426443"/>
              <a:gd name="connsiteY15" fmla="*/ 403083 h 2090057"/>
              <a:gd name="connsiteX16" fmla="*/ 432941 w 4426443"/>
              <a:gd name="connsiteY16" fmla="*/ 451602 h 2090057"/>
              <a:gd name="connsiteX17" fmla="*/ 496389 w 4426443"/>
              <a:gd name="connsiteY17" fmla="*/ 451602 h 2090057"/>
              <a:gd name="connsiteX18" fmla="*/ 496389 w 4426443"/>
              <a:gd name="connsiteY18" fmla="*/ 488924 h 2090057"/>
              <a:gd name="connsiteX19" fmla="*/ 526247 w 4426443"/>
              <a:gd name="connsiteY19" fmla="*/ 488924 h 2090057"/>
              <a:gd name="connsiteX20" fmla="*/ 526247 w 4426443"/>
              <a:gd name="connsiteY20" fmla="*/ 526247 h 2090057"/>
              <a:gd name="connsiteX21" fmla="*/ 544908 w 4426443"/>
              <a:gd name="connsiteY21" fmla="*/ 526247 h 2090057"/>
              <a:gd name="connsiteX22" fmla="*/ 544908 w 4426443"/>
              <a:gd name="connsiteY22" fmla="*/ 552372 h 2090057"/>
              <a:gd name="connsiteX23" fmla="*/ 597160 w 4426443"/>
              <a:gd name="connsiteY23" fmla="*/ 552372 h 2090057"/>
              <a:gd name="connsiteX24" fmla="*/ 597160 w 4426443"/>
              <a:gd name="connsiteY24" fmla="*/ 627017 h 2090057"/>
              <a:gd name="connsiteX25" fmla="*/ 619553 w 4426443"/>
              <a:gd name="connsiteY25" fmla="*/ 627017 h 2090057"/>
              <a:gd name="connsiteX26" fmla="*/ 619553 w 4426443"/>
              <a:gd name="connsiteY26" fmla="*/ 686733 h 2090057"/>
              <a:gd name="connsiteX27" fmla="*/ 619553 w 4426443"/>
              <a:gd name="connsiteY27" fmla="*/ 712859 h 2090057"/>
              <a:gd name="connsiteX28" fmla="*/ 701662 w 4426443"/>
              <a:gd name="connsiteY28" fmla="*/ 712859 h 2090057"/>
              <a:gd name="connsiteX29" fmla="*/ 701662 w 4426443"/>
              <a:gd name="connsiteY29" fmla="*/ 746449 h 2090057"/>
              <a:gd name="connsiteX30" fmla="*/ 787504 w 4426443"/>
              <a:gd name="connsiteY30" fmla="*/ 746449 h 2090057"/>
              <a:gd name="connsiteX31" fmla="*/ 787504 w 4426443"/>
              <a:gd name="connsiteY31" fmla="*/ 873346 h 2090057"/>
              <a:gd name="connsiteX32" fmla="*/ 824827 w 4426443"/>
              <a:gd name="connsiteY32" fmla="*/ 873346 h 2090057"/>
              <a:gd name="connsiteX33" fmla="*/ 824827 w 4426443"/>
              <a:gd name="connsiteY33" fmla="*/ 1007706 h 2090057"/>
              <a:gd name="connsiteX34" fmla="*/ 843487 w 4426443"/>
              <a:gd name="connsiteY34" fmla="*/ 1007706 h 2090057"/>
              <a:gd name="connsiteX35" fmla="*/ 843489 w 4426443"/>
              <a:gd name="connsiteY35" fmla="*/ 1026368 h 2090057"/>
              <a:gd name="connsiteX36" fmla="*/ 880810 w 4426443"/>
              <a:gd name="connsiteY36" fmla="*/ 1026368 h 2090057"/>
              <a:gd name="connsiteX37" fmla="*/ 880810 w 4426443"/>
              <a:gd name="connsiteY37" fmla="*/ 1082351 h 2090057"/>
              <a:gd name="connsiteX38" fmla="*/ 921865 w 4426443"/>
              <a:gd name="connsiteY38" fmla="*/ 1082351 h 2090057"/>
              <a:gd name="connsiteX39" fmla="*/ 921865 w 4426443"/>
              <a:gd name="connsiteY39" fmla="*/ 1130871 h 2090057"/>
              <a:gd name="connsiteX40" fmla="*/ 992778 w 4426443"/>
              <a:gd name="connsiteY40" fmla="*/ 1127137 h 2090057"/>
              <a:gd name="connsiteX41" fmla="*/ 992778 w 4426443"/>
              <a:gd name="connsiteY41" fmla="*/ 1246570 h 2090057"/>
              <a:gd name="connsiteX42" fmla="*/ 1056226 w 4426443"/>
              <a:gd name="connsiteY42" fmla="*/ 1246570 h 2090057"/>
              <a:gd name="connsiteX43" fmla="*/ 1056226 w 4426443"/>
              <a:gd name="connsiteY43" fmla="*/ 1268963 h 2090057"/>
              <a:gd name="connsiteX44" fmla="*/ 1082351 w 4426443"/>
              <a:gd name="connsiteY44" fmla="*/ 1268963 h 2090057"/>
              <a:gd name="connsiteX45" fmla="*/ 1082351 w 4426443"/>
              <a:gd name="connsiteY45" fmla="*/ 1302554 h 2090057"/>
              <a:gd name="connsiteX46" fmla="*/ 1127138 w 4426443"/>
              <a:gd name="connsiteY46" fmla="*/ 1302554 h 2090057"/>
              <a:gd name="connsiteX47" fmla="*/ 1127138 w 4426443"/>
              <a:gd name="connsiteY47" fmla="*/ 1332412 h 2090057"/>
              <a:gd name="connsiteX48" fmla="*/ 1190587 w 4426443"/>
              <a:gd name="connsiteY48" fmla="*/ 1332412 h 2090057"/>
              <a:gd name="connsiteX49" fmla="*/ 1190587 w 4426443"/>
              <a:gd name="connsiteY49" fmla="*/ 1358537 h 2090057"/>
              <a:gd name="connsiteX50" fmla="*/ 1254035 w 4426443"/>
              <a:gd name="connsiteY50" fmla="*/ 1358537 h 2090057"/>
              <a:gd name="connsiteX51" fmla="*/ 1254035 w 4426443"/>
              <a:gd name="connsiteY51" fmla="*/ 1388395 h 2090057"/>
              <a:gd name="connsiteX52" fmla="*/ 1276428 w 4426443"/>
              <a:gd name="connsiteY52" fmla="*/ 1380930 h 2090057"/>
              <a:gd name="connsiteX53" fmla="*/ 1276428 w 4426443"/>
              <a:gd name="connsiteY53" fmla="*/ 1455576 h 2090057"/>
              <a:gd name="connsiteX54" fmla="*/ 1298822 w 4426443"/>
              <a:gd name="connsiteY54" fmla="*/ 1455576 h 2090057"/>
              <a:gd name="connsiteX55" fmla="*/ 1298822 w 4426443"/>
              <a:gd name="connsiteY55" fmla="*/ 1522756 h 2090057"/>
              <a:gd name="connsiteX56" fmla="*/ 1354805 w 4426443"/>
              <a:gd name="connsiteY56" fmla="*/ 1522756 h 2090057"/>
              <a:gd name="connsiteX57" fmla="*/ 1354805 w 4426443"/>
              <a:gd name="connsiteY57" fmla="*/ 1545150 h 2090057"/>
              <a:gd name="connsiteX58" fmla="*/ 1474237 w 4426443"/>
              <a:gd name="connsiteY58" fmla="*/ 1545150 h 2090057"/>
              <a:gd name="connsiteX59" fmla="*/ 1474237 w 4426443"/>
              <a:gd name="connsiteY59" fmla="*/ 1634723 h 2090057"/>
              <a:gd name="connsiteX60" fmla="*/ 1537685 w 4426443"/>
              <a:gd name="connsiteY60" fmla="*/ 1634723 h 2090057"/>
              <a:gd name="connsiteX61" fmla="*/ 1537685 w 4426443"/>
              <a:gd name="connsiteY61" fmla="*/ 1634723 h 2090057"/>
              <a:gd name="connsiteX62" fmla="*/ 1537685 w 4426443"/>
              <a:gd name="connsiteY62" fmla="*/ 1668314 h 2090057"/>
              <a:gd name="connsiteX63" fmla="*/ 1884784 w 4426443"/>
              <a:gd name="connsiteY63" fmla="*/ 1668314 h 2090057"/>
              <a:gd name="connsiteX64" fmla="*/ 1884784 w 4426443"/>
              <a:gd name="connsiteY64" fmla="*/ 1698172 h 2090057"/>
              <a:gd name="connsiteX65" fmla="*/ 2093790 w 4426443"/>
              <a:gd name="connsiteY65" fmla="*/ 1698172 h 2090057"/>
              <a:gd name="connsiteX66" fmla="*/ 2093790 w 4426443"/>
              <a:gd name="connsiteY66" fmla="*/ 1731762 h 2090057"/>
              <a:gd name="connsiteX67" fmla="*/ 2377440 w 4426443"/>
              <a:gd name="connsiteY67" fmla="*/ 1731762 h 2090057"/>
              <a:gd name="connsiteX68" fmla="*/ 2377440 w 4426443"/>
              <a:gd name="connsiteY68" fmla="*/ 1784013 h 2090057"/>
              <a:gd name="connsiteX69" fmla="*/ 2608840 w 4426443"/>
              <a:gd name="connsiteY69" fmla="*/ 1784013 h 2090057"/>
              <a:gd name="connsiteX70" fmla="*/ 2608840 w 4426443"/>
              <a:gd name="connsiteY70" fmla="*/ 1825068 h 2090057"/>
              <a:gd name="connsiteX71" fmla="*/ 2649894 w 4426443"/>
              <a:gd name="connsiteY71" fmla="*/ 1825068 h 2090057"/>
              <a:gd name="connsiteX72" fmla="*/ 2649894 w 4426443"/>
              <a:gd name="connsiteY72" fmla="*/ 1862390 h 2090057"/>
              <a:gd name="connsiteX73" fmla="*/ 2676020 w 4426443"/>
              <a:gd name="connsiteY73" fmla="*/ 1862390 h 2090057"/>
              <a:gd name="connsiteX74" fmla="*/ 2676020 w 4426443"/>
              <a:gd name="connsiteY74" fmla="*/ 1892248 h 2090057"/>
              <a:gd name="connsiteX75" fmla="*/ 2698413 w 4426443"/>
              <a:gd name="connsiteY75" fmla="*/ 1892248 h 2090057"/>
              <a:gd name="connsiteX76" fmla="*/ 2698413 w 4426443"/>
              <a:gd name="connsiteY76" fmla="*/ 1929571 h 2090057"/>
              <a:gd name="connsiteX77" fmla="*/ 2799184 w 4426443"/>
              <a:gd name="connsiteY77" fmla="*/ 1929571 h 2090057"/>
              <a:gd name="connsiteX78" fmla="*/ 2799184 w 4426443"/>
              <a:gd name="connsiteY78" fmla="*/ 1966893 h 2090057"/>
              <a:gd name="connsiteX79" fmla="*/ 2903687 w 4426443"/>
              <a:gd name="connsiteY79" fmla="*/ 1966893 h 2090057"/>
              <a:gd name="connsiteX80" fmla="*/ 2903687 w 4426443"/>
              <a:gd name="connsiteY80" fmla="*/ 1996751 h 2090057"/>
              <a:gd name="connsiteX81" fmla="*/ 2993261 w 4426443"/>
              <a:gd name="connsiteY81" fmla="*/ 1996751 h 2090057"/>
              <a:gd name="connsiteX82" fmla="*/ 2993261 w 4426443"/>
              <a:gd name="connsiteY82" fmla="*/ 2045270 h 2090057"/>
              <a:gd name="connsiteX83" fmla="*/ 3079102 w 4426443"/>
              <a:gd name="connsiteY83" fmla="*/ 2045270 h 2090057"/>
              <a:gd name="connsiteX84" fmla="*/ 3079102 w 4426443"/>
              <a:gd name="connsiteY84" fmla="*/ 2090057 h 2090057"/>
              <a:gd name="connsiteX85" fmla="*/ 4426443 w 4426443"/>
              <a:gd name="connsiteY85" fmla="*/ 2090057 h 2090057"/>
              <a:gd name="connsiteX0" fmla="*/ 0 w 4426443"/>
              <a:gd name="connsiteY0" fmla="*/ 0 h 2090057"/>
              <a:gd name="connsiteX1" fmla="*/ 104503 w 4426443"/>
              <a:gd name="connsiteY1" fmla="*/ 0 h 2090057"/>
              <a:gd name="connsiteX2" fmla="*/ 104503 w 4426443"/>
              <a:gd name="connsiteY2" fmla="*/ 44787 h 2090057"/>
              <a:gd name="connsiteX3" fmla="*/ 130629 w 4426443"/>
              <a:gd name="connsiteY3" fmla="*/ 44787 h 2090057"/>
              <a:gd name="connsiteX4" fmla="*/ 130629 w 4426443"/>
              <a:gd name="connsiteY4" fmla="*/ 85842 h 2090057"/>
              <a:gd name="connsiteX5" fmla="*/ 212738 w 4426443"/>
              <a:gd name="connsiteY5" fmla="*/ 85842 h 2090057"/>
              <a:gd name="connsiteX6" fmla="*/ 212738 w 4426443"/>
              <a:gd name="connsiteY6" fmla="*/ 182880 h 2090057"/>
              <a:gd name="connsiteX7" fmla="*/ 272454 w 4426443"/>
              <a:gd name="connsiteY7" fmla="*/ 182880 h 2090057"/>
              <a:gd name="connsiteX8" fmla="*/ 272454 w 4426443"/>
              <a:gd name="connsiteY8" fmla="*/ 253793 h 2090057"/>
              <a:gd name="connsiteX9" fmla="*/ 287383 w 4426443"/>
              <a:gd name="connsiteY9" fmla="*/ 253793 h 2090057"/>
              <a:gd name="connsiteX10" fmla="*/ 287383 w 4426443"/>
              <a:gd name="connsiteY10" fmla="*/ 302312 h 2090057"/>
              <a:gd name="connsiteX11" fmla="*/ 320973 w 4426443"/>
              <a:gd name="connsiteY11" fmla="*/ 302312 h 2090057"/>
              <a:gd name="connsiteX12" fmla="*/ 320973 w 4426443"/>
              <a:gd name="connsiteY12" fmla="*/ 365760 h 2090057"/>
              <a:gd name="connsiteX13" fmla="*/ 391886 w 4426443"/>
              <a:gd name="connsiteY13" fmla="*/ 365760 h 2090057"/>
              <a:gd name="connsiteX14" fmla="*/ 391886 w 4426443"/>
              <a:gd name="connsiteY14" fmla="*/ 403083 h 2090057"/>
              <a:gd name="connsiteX15" fmla="*/ 432941 w 4426443"/>
              <a:gd name="connsiteY15" fmla="*/ 403083 h 2090057"/>
              <a:gd name="connsiteX16" fmla="*/ 432941 w 4426443"/>
              <a:gd name="connsiteY16" fmla="*/ 451602 h 2090057"/>
              <a:gd name="connsiteX17" fmla="*/ 496389 w 4426443"/>
              <a:gd name="connsiteY17" fmla="*/ 451602 h 2090057"/>
              <a:gd name="connsiteX18" fmla="*/ 496389 w 4426443"/>
              <a:gd name="connsiteY18" fmla="*/ 488924 h 2090057"/>
              <a:gd name="connsiteX19" fmla="*/ 526247 w 4426443"/>
              <a:gd name="connsiteY19" fmla="*/ 488924 h 2090057"/>
              <a:gd name="connsiteX20" fmla="*/ 526247 w 4426443"/>
              <a:gd name="connsiteY20" fmla="*/ 526247 h 2090057"/>
              <a:gd name="connsiteX21" fmla="*/ 544908 w 4426443"/>
              <a:gd name="connsiteY21" fmla="*/ 526247 h 2090057"/>
              <a:gd name="connsiteX22" fmla="*/ 544908 w 4426443"/>
              <a:gd name="connsiteY22" fmla="*/ 552372 h 2090057"/>
              <a:gd name="connsiteX23" fmla="*/ 597160 w 4426443"/>
              <a:gd name="connsiteY23" fmla="*/ 552372 h 2090057"/>
              <a:gd name="connsiteX24" fmla="*/ 597160 w 4426443"/>
              <a:gd name="connsiteY24" fmla="*/ 627017 h 2090057"/>
              <a:gd name="connsiteX25" fmla="*/ 619553 w 4426443"/>
              <a:gd name="connsiteY25" fmla="*/ 627017 h 2090057"/>
              <a:gd name="connsiteX26" fmla="*/ 619553 w 4426443"/>
              <a:gd name="connsiteY26" fmla="*/ 686733 h 2090057"/>
              <a:gd name="connsiteX27" fmla="*/ 619553 w 4426443"/>
              <a:gd name="connsiteY27" fmla="*/ 712859 h 2090057"/>
              <a:gd name="connsiteX28" fmla="*/ 701662 w 4426443"/>
              <a:gd name="connsiteY28" fmla="*/ 712859 h 2090057"/>
              <a:gd name="connsiteX29" fmla="*/ 701662 w 4426443"/>
              <a:gd name="connsiteY29" fmla="*/ 746449 h 2090057"/>
              <a:gd name="connsiteX30" fmla="*/ 787504 w 4426443"/>
              <a:gd name="connsiteY30" fmla="*/ 746449 h 2090057"/>
              <a:gd name="connsiteX31" fmla="*/ 787504 w 4426443"/>
              <a:gd name="connsiteY31" fmla="*/ 873346 h 2090057"/>
              <a:gd name="connsiteX32" fmla="*/ 824827 w 4426443"/>
              <a:gd name="connsiteY32" fmla="*/ 873346 h 2090057"/>
              <a:gd name="connsiteX33" fmla="*/ 824827 w 4426443"/>
              <a:gd name="connsiteY33" fmla="*/ 1007706 h 2090057"/>
              <a:gd name="connsiteX34" fmla="*/ 843487 w 4426443"/>
              <a:gd name="connsiteY34" fmla="*/ 1007706 h 2090057"/>
              <a:gd name="connsiteX35" fmla="*/ 843489 w 4426443"/>
              <a:gd name="connsiteY35" fmla="*/ 1026368 h 2090057"/>
              <a:gd name="connsiteX36" fmla="*/ 880810 w 4426443"/>
              <a:gd name="connsiteY36" fmla="*/ 1026368 h 2090057"/>
              <a:gd name="connsiteX37" fmla="*/ 880810 w 4426443"/>
              <a:gd name="connsiteY37" fmla="*/ 1082351 h 2090057"/>
              <a:gd name="connsiteX38" fmla="*/ 921865 w 4426443"/>
              <a:gd name="connsiteY38" fmla="*/ 1082351 h 2090057"/>
              <a:gd name="connsiteX39" fmla="*/ 921865 w 4426443"/>
              <a:gd name="connsiteY39" fmla="*/ 1130871 h 2090057"/>
              <a:gd name="connsiteX40" fmla="*/ 992778 w 4426443"/>
              <a:gd name="connsiteY40" fmla="*/ 1127137 h 2090057"/>
              <a:gd name="connsiteX41" fmla="*/ 992778 w 4426443"/>
              <a:gd name="connsiteY41" fmla="*/ 1246570 h 2090057"/>
              <a:gd name="connsiteX42" fmla="*/ 1056226 w 4426443"/>
              <a:gd name="connsiteY42" fmla="*/ 1246570 h 2090057"/>
              <a:gd name="connsiteX43" fmla="*/ 1056226 w 4426443"/>
              <a:gd name="connsiteY43" fmla="*/ 1268963 h 2090057"/>
              <a:gd name="connsiteX44" fmla="*/ 1082351 w 4426443"/>
              <a:gd name="connsiteY44" fmla="*/ 1268963 h 2090057"/>
              <a:gd name="connsiteX45" fmla="*/ 1082351 w 4426443"/>
              <a:gd name="connsiteY45" fmla="*/ 1302554 h 2090057"/>
              <a:gd name="connsiteX46" fmla="*/ 1127138 w 4426443"/>
              <a:gd name="connsiteY46" fmla="*/ 1302554 h 2090057"/>
              <a:gd name="connsiteX47" fmla="*/ 1127138 w 4426443"/>
              <a:gd name="connsiteY47" fmla="*/ 1332412 h 2090057"/>
              <a:gd name="connsiteX48" fmla="*/ 1190587 w 4426443"/>
              <a:gd name="connsiteY48" fmla="*/ 1332412 h 2090057"/>
              <a:gd name="connsiteX49" fmla="*/ 1190587 w 4426443"/>
              <a:gd name="connsiteY49" fmla="*/ 1358537 h 2090057"/>
              <a:gd name="connsiteX50" fmla="*/ 1254035 w 4426443"/>
              <a:gd name="connsiteY50" fmla="*/ 1358537 h 2090057"/>
              <a:gd name="connsiteX51" fmla="*/ 1254035 w 4426443"/>
              <a:gd name="connsiteY51" fmla="*/ 1380930 h 2090057"/>
              <a:gd name="connsiteX52" fmla="*/ 1276428 w 4426443"/>
              <a:gd name="connsiteY52" fmla="*/ 1380930 h 2090057"/>
              <a:gd name="connsiteX53" fmla="*/ 1276428 w 4426443"/>
              <a:gd name="connsiteY53" fmla="*/ 1455576 h 2090057"/>
              <a:gd name="connsiteX54" fmla="*/ 1298822 w 4426443"/>
              <a:gd name="connsiteY54" fmla="*/ 1455576 h 2090057"/>
              <a:gd name="connsiteX55" fmla="*/ 1298822 w 4426443"/>
              <a:gd name="connsiteY55" fmla="*/ 1522756 h 2090057"/>
              <a:gd name="connsiteX56" fmla="*/ 1354805 w 4426443"/>
              <a:gd name="connsiteY56" fmla="*/ 1522756 h 2090057"/>
              <a:gd name="connsiteX57" fmla="*/ 1354805 w 4426443"/>
              <a:gd name="connsiteY57" fmla="*/ 1545150 h 2090057"/>
              <a:gd name="connsiteX58" fmla="*/ 1474237 w 4426443"/>
              <a:gd name="connsiteY58" fmla="*/ 1545150 h 2090057"/>
              <a:gd name="connsiteX59" fmla="*/ 1474237 w 4426443"/>
              <a:gd name="connsiteY59" fmla="*/ 1634723 h 2090057"/>
              <a:gd name="connsiteX60" fmla="*/ 1537685 w 4426443"/>
              <a:gd name="connsiteY60" fmla="*/ 1634723 h 2090057"/>
              <a:gd name="connsiteX61" fmla="*/ 1537685 w 4426443"/>
              <a:gd name="connsiteY61" fmla="*/ 1634723 h 2090057"/>
              <a:gd name="connsiteX62" fmla="*/ 1537685 w 4426443"/>
              <a:gd name="connsiteY62" fmla="*/ 1668314 h 2090057"/>
              <a:gd name="connsiteX63" fmla="*/ 1884784 w 4426443"/>
              <a:gd name="connsiteY63" fmla="*/ 1668314 h 2090057"/>
              <a:gd name="connsiteX64" fmla="*/ 1884784 w 4426443"/>
              <a:gd name="connsiteY64" fmla="*/ 1698172 h 2090057"/>
              <a:gd name="connsiteX65" fmla="*/ 2093790 w 4426443"/>
              <a:gd name="connsiteY65" fmla="*/ 1698172 h 2090057"/>
              <a:gd name="connsiteX66" fmla="*/ 2093790 w 4426443"/>
              <a:gd name="connsiteY66" fmla="*/ 1731762 h 2090057"/>
              <a:gd name="connsiteX67" fmla="*/ 2377440 w 4426443"/>
              <a:gd name="connsiteY67" fmla="*/ 1731762 h 2090057"/>
              <a:gd name="connsiteX68" fmla="*/ 2377440 w 4426443"/>
              <a:gd name="connsiteY68" fmla="*/ 1784013 h 2090057"/>
              <a:gd name="connsiteX69" fmla="*/ 2608840 w 4426443"/>
              <a:gd name="connsiteY69" fmla="*/ 1784013 h 2090057"/>
              <a:gd name="connsiteX70" fmla="*/ 2608840 w 4426443"/>
              <a:gd name="connsiteY70" fmla="*/ 1825068 h 2090057"/>
              <a:gd name="connsiteX71" fmla="*/ 2649894 w 4426443"/>
              <a:gd name="connsiteY71" fmla="*/ 1825068 h 2090057"/>
              <a:gd name="connsiteX72" fmla="*/ 2649894 w 4426443"/>
              <a:gd name="connsiteY72" fmla="*/ 1862390 h 2090057"/>
              <a:gd name="connsiteX73" fmla="*/ 2676020 w 4426443"/>
              <a:gd name="connsiteY73" fmla="*/ 1862390 h 2090057"/>
              <a:gd name="connsiteX74" fmla="*/ 2676020 w 4426443"/>
              <a:gd name="connsiteY74" fmla="*/ 1892248 h 2090057"/>
              <a:gd name="connsiteX75" fmla="*/ 2698413 w 4426443"/>
              <a:gd name="connsiteY75" fmla="*/ 1892248 h 2090057"/>
              <a:gd name="connsiteX76" fmla="*/ 2698413 w 4426443"/>
              <a:gd name="connsiteY76" fmla="*/ 1929571 h 2090057"/>
              <a:gd name="connsiteX77" fmla="*/ 2799184 w 4426443"/>
              <a:gd name="connsiteY77" fmla="*/ 1929571 h 2090057"/>
              <a:gd name="connsiteX78" fmla="*/ 2799184 w 4426443"/>
              <a:gd name="connsiteY78" fmla="*/ 1966893 h 2090057"/>
              <a:gd name="connsiteX79" fmla="*/ 2903687 w 4426443"/>
              <a:gd name="connsiteY79" fmla="*/ 1966893 h 2090057"/>
              <a:gd name="connsiteX80" fmla="*/ 2903687 w 4426443"/>
              <a:gd name="connsiteY80" fmla="*/ 1996751 h 2090057"/>
              <a:gd name="connsiteX81" fmla="*/ 2993261 w 4426443"/>
              <a:gd name="connsiteY81" fmla="*/ 1996751 h 2090057"/>
              <a:gd name="connsiteX82" fmla="*/ 2993261 w 4426443"/>
              <a:gd name="connsiteY82" fmla="*/ 2045270 h 2090057"/>
              <a:gd name="connsiteX83" fmla="*/ 3079102 w 4426443"/>
              <a:gd name="connsiteY83" fmla="*/ 2045270 h 2090057"/>
              <a:gd name="connsiteX84" fmla="*/ 3079102 w 4426443"/>
              <a:gd name="connsiteY84" fmla="*/ 2090057 h 2090057"/>
              <a:gd name="connsiteX85" fmla="*/ 4426443 w 4426443"/>
              <a:gd name="connsiteY85" fmla="*/ 2090057 h 2090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Lst>
            <a:rect l="l" t="t" r="r" b="b"/>
            <a:pathLst>
              <a:path w="4426443" h="2090057">
                <a:moveTo>
                  <a:pt x="0" y="0"/>
                </a:moveTo>
                <a:lnTo>
                  <a:pt x="104503" y="0"/>
                </a:lnTo>
                <a:lnTo>
                  <a:pt x="104503" y="44787"/>
                </a:lnTo>
                <a:lnTo>
                  <a:pt x="130629" y="44787"/>
                </a:lnTo>
                <a:lnTo>
                  <a:pt x="130629" y="85842"/>
                </a:lnTo>
                <a:lnTo>
                  <a:pt x="212738" y="85842"/>
                </a:lnTo>
                <a:lnTo>
                  <a:pt x="212738" y="182880"/>
                </a:lnTo>
                <a:lnTo>
                  <a:pt x="272454" y="182880"/>
                </a:lnTo>
                <a:lnTo>
                  <a:pt x="272454" y="253793"/>
                </a:lnTo>
                <a:lnTo>
                  <a:pt x="287383" y="253793"/>
                </a:lnTo>
                <a:lnTo>
                  <a:pt x="287383" y="302312"/>
                </a:lnTo>
                <a:lnTo>
                  <a:pt x="320973" y="302312"/>
                </a:lnTo>
                <a:lnTo>
                  <a:pt x="320973" y="365760"/>
                </a:lnTo>
                <a:lnTo>
                  <a:pt x="391886" y="365760"/>
                </a:lnTo>
                <a:lnTo>
                  <a:pt x="391886" y="403083"/>
                </a:lnTo>
                <a:lnTo>
                  <a:pt x="432941" y="403083"/>
                </a:lnTo>
                <a:lnTo>
                  <a:pt x="432941" y="451602"/>
                </a:lnTo>
                <a:lnTo>
                  <a:pt x="496389" y="451602"/>
                </a:lnTo>
                <a:lnTo>
                  <a:pt x="496389" y="488924"/>
                </a:lnTo>
                <a:lnTo>
                  <a:pt x="526247" y="488924"/>
                </a:lnTo>
                <a:lnTo>
                  <a:pt x="526247" y="526247"/>
                </a:lnTo>
                <a:lnTo>
                  <a:pt x="544908" y="526247"/>
                </a:lnTo>
                <a:lnTo>
                  <a:pt x="544908" y="552372"/>
                </a:lnTo>
                <a:lnTo>
                  <a:pt x="597160" y="552372"/>
                </a:lnTo>
                <a:lnTo>
                  <a:pt x="597160" y="627017"/>
                </a:lnTo>
                <a:lnTo>
                  <a:pt x="619553" y="627017"/>
                </a:lnTo>
                <a:lnTo>
                  <a:pt x="619553" y="686733"/>
                </a:lnTo>
                <a:lnTo>
                  <a:pt x="619553" y="712859"/>
                </a:lnTo>
                <a:lnTo>
                  <a:pt x="701662" y="712859"/>
                </a:lnTo>
                <a:lnTo>
                  <a:pt x="701662" y="746449"/>
                </a:lnTo>
                <a:lnTo>
                  <a:pt x="787504" y="746449"/>
                </a:lnTo>
                <a:lnTo>
                  <a:pt x="787504" y="873346"/>
                </a:lnTo>
                <a:lnTo>
                  <a:pt x="824827" y="873346"/>
                </a:lnTo>
                <a:lnTo>
                  <a:pt x="824827" y="1007706"/>
                </a:lnTo>
                <a:lnTo>
                  <a:pt x="843487" y="1007706"/>
                </a:lnTo>
                <a:cubicBezTo>
                  <a:pt x="843488" y="1013927"/>
                  <a:pt x="843488" y="1020147"/>
                  <a:pt x="843489" y="1026368"/>
                </a:cubicBezTo>
                <a:lnTo>
                  <a:pt x="880810" y="1026368"/>
                </a:lnTo>
                <a:lnTo>
                  <a:pt x="880810" y="1082351"/>
                </a:lnTo>
                <a:lnTo>
                  <a:pt x="921865" y="1082351"/>
                </a:lnTo>
                <a:lnTo>
                  <a:pt x="921865" y="1130871"/>
                </a:lnTo>
                <a:lnTo>
                  <a:pt x="992778" y="1127137"/>
                </a:lnTo>
                <a:lnTo>
                  <a:pt x="992778" y="1246570"/>
                </a:lnTo>
                <a:lnTo>
                  <a:pt x="1056226" y="1246570"/>
                </a:lnTo>
                <a:lnTo>
                  <a:pt x="1056226" y="1268963"/>
                </a:lnTo>
                <a:lnTo>
                  <a:pt x="1082351" y="1268963"/>
                </a:lnTo>
                <a:lnTo>
                  <a:pt x="1082351" y="1302554"/>
                </a:lnTo>
                <a:lnTo>
                  <a:pt x="1127138" y="1302554"/>
                </a:lnTo>
                <a:lnTo>
                  <a:pt x="1127138" y="1332412"/>
                </a:lnTo>
                <a:lnTo>
                  <a:pt x="1190587" y="1332412"/>
                </a:lnTo>
                <a:lnTo>
                  <a:pt x="1190587" y="1358537"/>
                </a:lnTo>
                <a:lnTo>
                  <a:pt x="1254035" y="1358537"/>
                </a:lnTo>
                <a:lnTo>
                  <a:pt x="1254035" y="1380930"/>
                </a:lnTo>
                <a:lnTo>
                  <a:pt x="1276428" y="1380930"/>
                </a:lnTo>
                <a:lnTo>
                  <a:pt x="1276428" y="1455576"/>
                </a:lnTo>
                <a:lnTo>
                  <a:pt x="1298822" y="1455576"/>
                </a:lnTo>
                <a:lnTo>
                  <a:pt x="1298822" y="1522756"/>
                </a:lnTo>
                <a:lnTo>
                  <a:pt x="1354805" y="1522756"/>
                </a:lnTo>
                <a:lnTo>
                  <a:pt x="1354805" y="1545150"/>
                </a:lnTo>
                <a:lnTo>
                  <a:pt x="1474237" y="1545150"/>
                </a:lnTo>
                <a:lnTo>
                  <a:pt x="1474237" y="1634723"/>
                </a:lnTo>
                <a:lnTo>
                  <a:pt x="1537685" y="1634723"/>
                </a:lnTo>
                <a:lnTo>
                  <a:pt x="1537685" y="1634723"/>
                </a:lnTo>
                <a:lnTo>
                  <a:pt x="1537685" y="1668314"/>
                </a:lnTo>
                <a:lnTo>
                  <a:pt x="1884784" y="1668314"/>
                </a:lnTo>
                <a:lnTo>
                  <a:pt x="1884784" y="1698172"/>
                </a:lnTo>
                <a:lnTo>
                  <a:pt x="2093790" y="1698172"/>
                </a:lnTo>
                <a:lnTo>
                  <a:pt x="2093790" y="1731762"/>
                </a:lnTo>
                <a:lnTo>
                  <a:pt x="2377440" y="1731762"/>
                </a:lnTo>
                <a:lnTo>
                  <a:pt x="2377440" y="1784013"/>
                </a:lnTo>
                <a:lnTo>
                  <a:pt x="2608840" y="1784013"/>
                </a:lnTo>
                <a:lnTo>
                  <a:pt x="2608840" y="1825068"/>
                </a:lnTo>
                <a:lnTo>
                  <a:pt x="2649894" y="1825068"/>
                </a:lnTo>
                <a:lnTo>
                  <a:pt x="2649894" y="1862390"/>
                </a:lnTo>
                <a:lnTo>
                  <a:pt x="2676020" y="1862390"/>
                </a:lnTo>
                <a:lnTo>
                  <a:pt x="2676020" y="1892248"/>
                </a:lnTo>
                <a:lnTo>
                  <a:pt x="2698413" y="1892248"/>
                </a:lnTo>
                <a:lnTo>
                  <a:pt x="2698413" y="1929571"/>
                </a:lnTo>
                <a:lnTo>
                  <a:pt x="2799184" y="1929571"/>
                </a:lnTo>
                <a:lnTo>
                  <a:pt x="2799184" y="1966893"/>
                </a:lnTo>
                <a:lnTo>
                  <a:pt x="2903687" y="1966893"/>
                </a:lnTo>
                <a:lnTo>
                  <a:pt x="2903687" y="1996751"/>
                </a:lnTo>
                <a:lnTo>
                  <a:pt x="2993261" y="1996751"/>
                </a:lnTo>
                <a:lnTo>
                  <a:pt x="2993261" y="2045270"/>
                </a:lnTo>
                <a:lnTo>
                  <a:pt x="3079102" y="2045270"/>
                </a:lnTo>
                <a:lnTo>
                  <a:pt x="3079102" y="2090057"/>
                </a:lnTo>
                <a:lnTo>
                  <a:pt x="4426443" y="2090057"/>
                </a:lnTo>
              </a:path>
            </a:pathLst>
          </a:custGeom>
          <a:noFill/>
          <a:ln w="28575">
            <a:solidFill>
              <a:schemeClr val="accent3"/>
            </a:solidFill>
            <a:miter lim="800000"/>
            <a:headEnd/>
            <a:tailEnd/>
          </a:ln>
        </p:spPr>
        <p:txBody>
          <a:bodyPr rtlCol="0" anchor="ctr"/>
          <a:lstStyle/>
          <a:p>
            <a:pPr algn="ctr"/>
            <a:endParaRPr lang="en-US"/>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BELLINI Final Survival Analysis: PFS, OS in All Patients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9E58DC0A-9FB9-CF41-AEA6-8CCB1E6112A5}"/>
              </a:ext>
            </a:extLst>
          </p:cNvPr>
          <p:cNvSpPr txBox="1">
            <a:spLocks noChangeArrowheads="1"/>
          </p:cNvSpPr>
          <p:nvPr/>
        </p:nvSpPr>
        <p:spPr bwMode="auto">
          <a:xfrm>
            <a:off x="450614" y="63613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Kumar. ASH 2021. Abstr 84. Reproduced with permission.</a:t>
            </a:r>
            <a:endParaRPr lang="en-US" altLang="en-US" sz="1400" b="0" dirty="0">
              <a:solidFill>
                <a:schemeClr val="bg2"/>
              </a:solidFill>
              <a:latin typeface="Calibri" panose="020F0502020204030204" pitchFamily="34" charset="0"/>
              <a:cs typeface="+mn-cs"/>
            </a:endParaRPr>
          </a:p>
        </p:txBody>
      </p:sp>
      <p:sp>
        <p:nvSpPr>
          <p:cNvPr id="2" name="TextBox 1">
            <a:extLst>
              <a:ext uri="{FF2B5EF4-FFF2-40B4-BE49-F238E27FC236}">
                <a16:creationId xmlns:a16="http://schemas.microsoft.com/office/drawing/2014/main" id="{02D40EAB-3C08-471D-B5AA-466F974A4C71}"/>
              </a:ext>
            </a:extLst>
          </p:cNvPr>
          <p:cNvSpPr txBox="1"/>
          <p:nvPr/>
        </p:nvSpPr>
        <p:spPr bwMode="auto">
          <a:xfrm>
            <a:off x="1449976" y="1506678"/>
            <a:ext cx="41017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dirty="0">
                <a:solidFill>
                  <a:schemeClr val="bg1"/>
                </a:solidFill>
                <a:latin typeface="Calibri" panose="020F0502020204030204" pitchFamily="34" charset="0"/>
              </a:rPr>
              <a:t>Investigator-Assessed PFS in All Patients</a:t>
            </a:r>
          </a:p>
        </p:txBody>
      </p:sp>
      <p:sp>
        <p:nvSpPr>
          <p:cNvPr id="10" name="TextBox 9">
            <a:extLst>
              <a:ext uri="{FF2B5EF4-FFF2-40B4-BE49-F238E27FC236}">
                <a16:creationId xmlns:a16="http://schemas.microsoft.com/office/drawing/2014/main" id="{3BE5F412-F90D-448E-9E17-957C61B8DB92}"/>
              </a:ext>
            </a:extLst>
          </p:cNvPr>
          <p:cNvSpPr txBox="1"/>
          <p:nvPr/>
        </p:nvSpPr>
        <p:spPr bwMode="auto">
          <a:xfrm>
            <a:off x="6909684" y="1491178"/>
            <a:ext cx="41017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 in All Patients</a:t>
            </a:r>
          </a:p>
        </p:txBody>
      </p:sp>
      <p:sp>
        <p:nvSpPr>
          <p:cNvPr id="12" name="TextBox 11">
            <a:extLst>
              <a:ext uri="{FF2B5EF4-FFF2-40B4-BE49-F238E27FC236}">
                <a16:creationId xmlns:a16="http://schemas.microsoft.com/office/drawing/2014/main" id="{62679392-6757-448C-A2C7-6F8DB4A9CADD}"/>
              </a:ext>
            </a:extLst>
          </p:cNvPr>
          <p:cNvSpPr txBox="1"/>
          <p:nvPr/>
        </p:nvSpPr>
        <p:spPr bwMode="auto">
          <a:xfrm rot="16200000">
            <a:off x="-628876" y="3388128"/>
            <a:ext cx="25810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 (%)</a:t>
            </a:r>
          </a:p>
        </p:txBody>
      </p:sp>
      <p:sp>
        <p:nvSpPr>
          <p:cNvPr id="13" name="TextBox 12">
            <a:extLst>
              <a:ext uri="{FF2B5EF4-FFF2-40B4-BE49-F238E27FC236}">
                <a16:creationId xmlns:a16="http://schemas.microsoft.com/office/drawing/2014/main" id="{E160F5A9-56F0-4935-BDEC-0F2B3AB6BAC1}"/>
              </a:ext>
            </a:extLst>
          </p:cNvPr>
          <p:cNvSpPr txBox="1"/>
          <p:nvPr/>
        </p:nvSpPr>
        <p:spPr bwMode="auto">
          <a:xfrm rot="16200000">
            <a:off x="5029075" y="3421774"/>
            <a:ext cx="24503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OS (%)</a:t>
            </a:r>
          </a:p>
        </p:txBody>
      </p:sp>
      <p:sp>
        <p:nvSpPr>
          <p:cNvPr id="14" name="TextBox 13">
            <a:extLst>
              <a:ext uri="{FF2B5EF4-FFF2-40B4-BE49-F238E27FC236}">
                <a16:creationId xmlns:a16="http://schemas.microsoft.com/office/drawing/2014/main" id="{26269A6C-1258-4178-B7C0-770A12F4D610}"/>
              </a:ext>
            </a:extLst>
          </p:cNvPr>
          <p:cNvSpPr txBox="1"/>
          <p:nvPr/>
        </p:nvSpPr>
        <p:spPr bwMode="auto">
          <a:xfrm>
            <a:off x="617390" y="5059954"/>
            <a:ext cx="41017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p>
        </p:txBody>
      </p:sp>
      <p:sp>
        <p:nvSpPr>
          <p:cNvPr id="15" name="TextBox 14">
            <a:extLst>
              <a:ext uri="{FF2B5EF4-FFF2-40B4-BE49-F238E27FC236}">
                <a16:creationId xmlns:a16="http://schemas.microsoft.com/office/drawing/2014/main" id="{D989A87E-8BD7-48EB-BB9D-F73BB405B0D8}"/>
              </a:ext>
            </a:extLst>
          </p:cNvPr>
          <p:cNvSpPr txBox="1"/>
          <p:nvPr/>
        </p:nvSpPr>
        <p:spPr bwMode="auto">
          <a:xfrm>
            <a:off x="6253107" y="5059954"/>
            <a:ext cx="41017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p>
        </p:txBody>
      </p:sp>
      <p:sp>
        <p:nvSpPr>
          <p:cNvPr id="16" name="TextBox 15">
            <a:extLst>
              <a:ext uri="{FF2B5EF4-FFF2-40B4-BE49-F238E27FC236}">
                <a16:creationId xmlns:a16="http://schemas.microsoft.com/office/drawing/2014/main" id="{50BB4B43-059E-4C7E-B5B5-DDDA0EFE3CF4}"/>
              </a:ext>
            </a:extLst>
          </p:cNvPr>
          <p:cNvSpPr txBox="1"/>
          <p:nvPr/>
        </p:nvSpPr>
        <p:spPr bwMode="auto">
          <a:xfrm>
            <a:off x="6909684" y="4889068"/>
            <a:ext cx="41017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sp>
        <p:nvSpPr>
          <p:cNvPr id="17" name="TextBox 16">
            <a:extLst>
              <a:ext uri="{FF2B5EF4-FFF2-40B4-BE49-F238E27FC236}">
                <a16:creationId xmlns:a16="http://schemas.microsoft.com/office/drawing/2014/main" id="{DFA027D3-1711-4909-A1A2-AFE6EF829D76}"/>
              </a:ext>
            </a:extLst>
          </p:cNvPr>
          <p:cNvSpPr txBox="1"/>
          <p:nvPr/>
        </p:nvSpPr>
        <p:spPr bwMode="auto">
          <a:xfrm>
            <a:off x="1288796" y="4889068"/>
            <a:ext cx="41017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sp>
        <p:nvSpPr>
          <p:cNvPr id="18" name="TextBox 17">
            <a:extLst>
              <a:ext uri="{FF2B5EF4-FFF2-40B4-BE49-F238E27FC236}">
                <a16:creationId xmlns:a16="http://schemas.microsoft.com/office/drawing/2014/main" id="{CE877AA6-5D7A-458C-AB5F-4BAFDCDE4967}"/>
              </a:ext>
            </a:extLst>
          </p:cNvPr>
          <p:cNvSpPr txBox="1"/>
          <p:nvPr/>
        </p:nvSpPr>
        <p:spPr bwMode="auto">
          <a:xfrm>
            <a:off x="2564593" y="1893054"/>
            <a:ext cx="1227692" cy="1077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PFS</a:t>
            </a:r>
            <a:br>
              <a:rPr lang="en-US" sz="160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Median, mo</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HR (95% CI)</a:t>
            </a:r>
            <a:br>
              <a:rPr lang="en-US" sz="1600" b="0" dirty="0">
                <a:solidFill>
                  <a:schemeClr val="bg1"/>
                </a:solidFill>
                <a:latin typeface="Calibri" panose="020F0502020204030204" pitchFamily="34" charset="0"/>
              </a:rPr>
            </a:b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value</a:t>
            </a:r>
          </a:p>
        </p:txBody>
      </p:sp>
      <p:sp>
        <p:nvSpPr>
          <p:cNvPr id="19" name="TextBox 18">
            <a:extLst>
              <a:ext uri="{FF2B5EF4-FFF2-40B4-BE49-F238E27FC236}">
                <a16:creationId xmlns:a16="http://schemas.microsoft.com/office/drawing/2014/main" id="{81B2B936-1955-466C-B4BA-364ADEF99820}"/>
              </a:ext>
            </a:extLst>
          </p:cNvPr>
          <p:cNvSpPr txBox="1"/>
          <p:nvPr/>
        </p:nvSpPr>
        <p:spPr bwMode="auto">
          <a:xfrm>
            <a:off x="8223694" y="3417048"/>
            <a:ext cx="122769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dirty="0">
                <a:solidFill>
                  <a:schemeClr val="bg1"/>
                </a:solidFill>
                <a:latin typeface="Calibri" panose="020F0502020204030204" pitchFamily="34" charset="0"/>
              </a:rPr>
              <a:t>OS</a:t>
            </a:r>
            <a:br>
              <a:rPr lang="en-US" sz="160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Events</a:t>
            </a:r>
            <a:br>
              <a:rPr lang="en-US" sz="160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Median, mo</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HR (95% CI)</a:t>
            </a:r>
            <a:br>
              <a:rPr lang="en-US" sz="1600" b="0" dirty="0">
                <a:solidFill>
                  <a:schemeClr val="bg1"/>
                </a:solidFill>
                <a:latin typeface="Calibri" panose="020F0502020204030204" pitchFamily="34" charset="0"/>
              </a:rPr>
            </a:b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value</a:t>
            </a:r>
          </a:p>
        </p:txBody>
      </p:sp>
      <p:sp>
        <p:nvSpPr>
          <p:cNvPr id="20" name="TextBox 19">
            <a:extLst>
              <a:ext uri="{FF2B5EF4-FFF2-40B4-BE49-F238E27FC236}">
                <a16:creationId xmlns:a16="http://schemas.microsoft.com/office/drawing/2014/main" id="{DACA5E16-6E6F-45F0-A9BB-8564D4E16EEE}"/>
              </a:ext>
            </a:extLst>
          </p:cNvPr>
          <p:cNvSpPr txBox="1"/>
          <p:nvPr/>
        </p:nvSpPr>
        <p:spPr bwMode="auto">
          <a:xfrm>
            <a:off x="3593086" y="1900099"/>
            <a:ext cx="122769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Ven + Vd</a:t>
            </a:r>
            <a:br>
              <a:rPr lang="en-US" sz="160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23.4</a:t>
            </a:r>
          </a:p>
        </p:txBody>
      </p:sp>
      <p:sp>
        <p:nvSpPr>
          <p:cNvPr id="21" name="TextBox 20">
            <a:extLst>
              <a:ext uri="{FF2B5EF4-FFF2-40B4-BE49-F238E27FC236}">
                <a16:creationId xmlns:a16="http://schemas.microsoft.com/office/drawing/2014/main" id="{4DDB55C3-5231-4767-A7DB-EE31DBFF2DDE}"/>
              </a:ext>
            </a:extLst>
          </p:cNvPr>
          <p:cNvSpPr txBox="1"/>
          <p:nvPr/>
        </p:nvSpPr>
        <p:spPr bwMode="auto">
          <a:xfrm>
            <a:off x="4869375" y="1900099"/>
            <a:ext cx="122769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Pbo + Vd</a:t>
            </a:r>
            <a:br>
              <a:rPr lang="en-US" sz="160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11.4</a:t>
            </a:r>
          </a:p>
        </p:txBody>
      </p:sp>
      <p:sp>
        <p:nvSpPr>
          <p:cNvPr id="22" name="TextBox 21">
            <a:extLst>
              <a:ext uri="{FF2B5EF4-FFF2-40B4-BE49-F238E27FC236}">
                <a16:creationId xmlns:a16="http://schemas.microsoft.com/office/drawing/2014/main" id="{6FEA3461-C559-4DBD-812B-82358ACC68D8}"/>
              </a:ext>
            </a:extLst>
          </p:cNvPr>
          <p:cNvSpPr txBox="1"/>
          <p:nvPr/>
        </p:nvSpPr>
        <p:spPr bwMode="auto">
          <a:xfrm>
            <a:off x="10015426" y="3415931"/>
            <a:ext cx="122769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Pbo + Vd</a:t>
            </a:r>
            <a:br>
              <a:rPr lang="en-US" sz="160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36</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NR</a:t>
            </a:r>
          </a:p>
        </p:txBody>
      </p:sp>
      <p:sp>
        <p:nvSpPr>
          <p:cNvPr id="23" name="TextBox 22">
            <a:extLst>
              <a:ext uri="{FF2B5EF4-FFF2-40B4-BE49-F238E27FC236}">
                <a16:creationId xmlns:a16="http://schemas.microsoft.com/office/drawing/2014/main" id="{85E78DC9-6E2F-44B1-B635-19110AA74974}"/>
              </a:ext>
            </a:extLst>
          </p:cNvPr>
          <p:cNvSpPr txBox="1"/>
          <p:nvPr/>
        </p:nvSpPr>
        <p:spPr bwMode="auto">
          <a:xfrm>
            <a:off x="9069754" y="3409252"/>
            <a:ext cx="122769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Ven + Vd</a:t>
            </a:r>
            <a:br>
              <a:rPr lang="en-US" sz="160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78</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NR</a:t>
            </a:r>
          </a:p>
        </p:txBody>
      </p:sp>
      <p:sp>
        <p:nvSpPr>
          <p:cNvPr id="24" name="TextBox 23">
            <a:extLst>
              <a:ext uri="{FF2B5EF4-FFF2-40B4-BE49-F238E27FC236}">
                <a16:creationId xmlns:a16="http://schemas.microsoft.com/office/drawing/2014/main" id="{C48E97F1-C17B-4EAE-9AF5-A7E002191926}"/>
              </a:ext>
            </a:extLst>
          </p:cNvPr>
          <p:cNvSpPr txBox="1"/>
          <p:nvPr/>
        </p:nvSpPr>
        <p:spPr bwMode="auto">
          <a:xfrm>
            <a:off x="9378450" y="4148083"/>
            <a:ext cx="1660174"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1.19 (0.80-1.77)</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.3857</a:t>
            </a:r>
          </a:p>
        </p:txBody>
      </p:sp>
      <p:sp>
        <p:nvSpPr>
          <p:cNvPr id="26" name="TextBox 25">
            <a:extLst>
              <a:ext uri="{FF2B5EF4-FFF2-40B4-BE49-F238E27FC236}">
                <a16:creationId xmlns:a16="http://schemas.microsoft.com/office/drawing/2014/main" id="{3ECE93B8-3D12-4DC3-9E7F-40CBF32E1890}"/>
              </a:ext>
            </a:extLst>
          </p:cNvPr>
          <p:cNvSpPr txBox="1"/>
          <p:nvPr/>
        </p:nvSpPr>
        <p:spPr bwMode="auto">
          <a:xfrm>
            <a:off x="3978499" y="2389221"/>
            <a:ext cx="179922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0.58 (0.43-0.78)</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.0003</a:t>
            </a:r>
          </a:p>
        </p:txBody>
      </p:sp>
      <p:sp>
        <p:nvSpPr>
          <p:cNvPr id="27" name="TextBox 26">
            <a:extLst>
              <a:ext uri="{FF2B5EF4-FFF2-40B4-BE49-F238E27FC236}">
                <a16:creationId xmlns:a16="http://schemas.microsoft.com/office/drawing/2014/main" id="{813911B5-9AD5-4BFA-BE69-8BE022FDDAFA}"/>
              </a:ext>
            </a:extLst>
          </p:cNvPr>
          <p:cNvSpPr txBox="1"/>
          <p:nvPr/>
        </p:nvSpPr>
        <p:spPr bwMode="auto">
          <a:xfrm>
            <a:off x="1523727" y="3945805"/>
            <a:ext cx="122769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Ven + Vd</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Pbo + Vd</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Censored</a:t>
            </a:r>
          </a:p>
        </p:txBody>
      </p:sp>
      <p:sp>
        <p:nvSpPr>
          <p:cNvPr id="28" name="TextBox 27">
            <a:extLst>
              <a:ext uri="{FF2B5EF4-FFF2-40B4-BE49-F238E27FC236}">
                <a16:creationId xmlns:a16="http://schemas.microsoft.com/office/drawing/2014/main" id="{18BE1FA6-8CE9-4C1A-9019-5DBCDE3899AA}"/>
              </a:ext>
            </a:extLst>
          </p:cNvPr>
          <p:cNvSpPr txBox="1"/>
          <p:nvPr/>
        </p:nvSpPr>
        <p:spPr bwMode="auto">
          <a:xfrm>
            <a:off x="7112201" y="3935983"/>
            <a:ext cx="122769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Ven + Vd</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Pbo + Vd</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Censored</a:t>
            </a:r>
          </a:p>
        </p:txBody>
      </p:sp>
      <p:sp>
        <p:nvSpPr>
          <p:cNvPr id="4" name="TextBox 3">
            <a:extLst>
              <a:ext uri="{FF2B5EF4-FFF2-40B4-BE49-F238E27FC236}">
                <a16:creationId xmlns:a16="http://schemas.microsoft.com/office/drawing/2014/main" id="{DE696DB2-5D08-4EB5-9970-6EA25C402502}"/>
              </a:ext>
            </a:extLst>
          </p:cNvPr>
          <p:cNvSpPr txBox="1"/>
          <p:nvPr/>
        </p:nvSpPr>
        <p:spPr bwMode="auto">
          <a:xfrm>
            <a:off x="923528" y="5275437"/>
            <a:ext cx="51460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194 163 140 118 101  89  84  79   68   59   55   53   47   39   32   21   8     2     0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97    83   69   57   39   30  22  20   19   17   15   10    6      7     7     4    2     1     0</a:t>
            </a:r>
          </a:p>
        </p:txBody>
      </p:sp>
      <p:sp>
        <p:nvSpPr>
          <p:cNvPr id="29" name="TextBox 28">
            <a:extLst>
              <a:ext uri="{FF2B5EF4-FFF2-40B4-BE49-F238E27FC236}">
                <a16:creationId xmlns:a16="http://schemas.microsoft.com/office/drawing/2014/main" id="{63BDDBF5-1933-4E26-850E-C061DBB20AD7}"/>
              </a:ext>
            </a:extLst>
          </p:cNvPr>
          <p:cNvSpPr txBox="1"/>
          <p:nvPr/>
        </p:nvSpPr>
        <p:spPr bwMode="auto">
          <a:xfrm>
            <a:off x="6587428" y="5269038"/>
            <a:ext cx="525256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194 186 173 164 158 149 143 139 131 121118 113 107 104 89 68  30   6     0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 97    95   91   88   87    84   79   78   73   67   65   63   58   57  50  37  20  6     1     0 </a:t>
            </a:r>
          </a:p>
        </p:txBody>
      </p:sp>
      <p:sp>
        <p:nvSpPr>
          <p:cNvPr id="5" name="Freeform: Shape 4">
            <a:extLst>
              <a:ext uri="{FF2B5EF4-FFF2-40B4-BE49-F238E27FC236}">
                <a16:creationId xmlns:a16="http://schemas.microsoft.com/office/drawing/2014/main" id="{B3E35DC8-93E2-497E-9944-851955CBEEA8}"/>
              </a:ext>
            </a:extLst>
          </p:cNvPr>
          <p:cNvSpPr/>
          <p:nvPr/>
        </p:nvSpPr>
        <p:spPr bwMode="auto">
          <a:xfrm>
            <a:off x="1155469" y="2394065"/>
            <a:ext cx="4588626" cy="2310939"/>
          </a:xfrm>
          <a:custGeom>
            <a:avLst/>
            <a:gdLst>
              <a:gd name="connsiteX0" fmla="*/ 0 w 4588626"/>
              <a:gd name="connsiteY0" fmla="*/ 0 h 2310939"/>
              <a:gd name="connsiteX1" fmla="*/ 0 w 4588626"/>
              <a:gd name="connsiteY1" fmla="*/ 2310939 h 2310939"/>
              <a:gd name="connsiteX2" fmla="*/ 4588626 w 4588626"/>
              <a:gd name="connsiteY2" fmla="*/ 2310939 h 2310939"/>
            </a:gdLst>
            <a:ahLst/>
            <a:cxnLst>
              <a:cxn ang="0">
                <a:pos x="connsiteX0" y="connsiteY0"/>
              </a:cxn>
              <a:cxn ang="0">
                <a:pos x="connsiteX1" y="connsiteY1"/>
              </a:cxn>
              <a:cxn ang="0">
                <a:pos x="connsiteX2" y="connsiteY2"/>
              </a:cxn>
            </a:cxnLst>
            <a:rect l="l" t="t" r="r" b="b"/>
            <a:pathLst>
              <a:path w="4588626" h="2310939">
                <a:moveTo>
                  <a:pt x="0" y="0"/>
                </a:moveTo>
                <a:lnTo>
                  <a:pt x="0" y="2310939"/>
                </a:lnTo>
                <a:lnTo>
                  <a:pt x="4588626" y="2310939"/>
                </a:lnTo>
              </a:path>
            </a:pathLst>
          </a:custGeom>
          <a:noFill/>
          <a:ln w="28575">
            <a:solidFill>
              <a:schemeClr val="bg1"/>
            </a:solidFill>
            <a:miter lim="800000"/>
            <a:headEnd/>
            <a:tailEnd/>
          </a:ln>
        </p:spPr>
        <p:txBody>
          <a:bodyPr rtlCol="0" anchor="ctr"/>
          <a:lstStyle/>
          <a:p>
            <a:pPr algn="ctr"/>
            <a:endParaRPr lang="en-US"/>
          </a:p>
        </p:txBody>
      </p:sp>
      <p:grpSp>
        <p:nvGrpSpPr>
          <p:cNvPr id="30" name="Group 29">
            <a:extLst>
              <a:ext uri="{FF2B5EF4-FFF2-40B4-BE49-F238E27FC236}">
                <a16:creationId xmlns:a16="http://schemas.microsoft.com/office/drawing/2014/main" id="{16420915-B6BB-4B76-A922-E70B93CBE7CE}"/>
              </a:ext>
            </a:extLst>
          </p:cNvPr>
          <p:cNvGrpSpPr/>
          <p:nvPr/>
        </p:nvGrpSpPr>
        <p:grpSpPr>
          <a:xfrm>
            <a:off x="1083856" y="2402775"/>
            <a:ext cx="75521" cy="2301775"/>
            <a:chOff x="1083856" y="2402775"/>
            <a:chExt cx="75521" cy="2301775"/>
          </a:xfrm>
        </p:grpSpPr>
        <p:cxnSp>
          <p:nvCxnSpPr>
            <p:cNvPr id="25" name="Straight Connector 24">
              <a:extLst>
                <a:ext uri="{FF2B5EF4-FFF2-40B4-BE49-F238E27FC236}">
                  <a16:creationId xmlns:a16="http://schemas.microsoft.com/office/drawing/2014/main" id="{DDE6AC8A-0B21-4ECE-88EC-80C88D7E928F}"/>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90529363-E3B4-4607-A1D6-665EB8905D92}"/>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5FC3974B-E077-478B-822C-81557B041C46}"/>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42023526-E5A0-4D55-8A30-13D21A8B3DF3}"/>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E1B69F84-39E8-49F1-9045-786809D201C0}"/>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75EFEDB3-D1A5-4F26-A81A-D8E1CE5A181E}"/>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grpSp>
        <p:nvGrpSpPr>
          <p:cNvPr id="36" name="Group 35">
            <a:extLst>
              <a:ext uri="{FF2B5EF4-FFF2-40B4-BE49-F238E27FC236}">
                <a16:creationId xmlns:a16="http://schemas.microsoft.com/office/drawing/2014/main" id="{54DF2851-F247-4749-AAD3-40EE7C96D35F}"/>
              </a:ext>
            </a:extLst>
          </p:cNvPr>
          <p:cNvGrpSpPr/>
          <p:nvPr/>
        </p:nvGrpSpPr>
        <p:grpSpPr>
          <a:xfrm>
            <a:off x="1157673" y="4693153"/>
            <a:ext cx="4599969" cy="80776"/>
            <a:chOff x="1157673" y="4693153"/>
            <a:chExt cx="4599969" cy="80776"/>
          </a:xfrm>
        </p:grpSpPr>
        <p:grpSp>
          <p:nvGrpSpPr>
            <p:cNvPr id="37" name="Group 36">
              <a:extLst>
                <a:ext uri="{FF2B5EF4-FFF2-40B4-BE49-F238E27FC236}">
                  <a16:creationId xmlns:a16="http://schemas.microsoft.com/office/drawing/2014/main" id="{B33277FF-3D81-4031-945C-B40688E591D1}"/>
                </a:ext>
              </a:extLst>
            </p:cNvPr>
            <p:cNvGrpSpPr/>
            <p:nvPr/>
          </p:nvGrpSpPr>
          <p:grpSpPr>
            <a:xfrm rot="5400000">
              <a:off x="1755598" y="4095228"/>
              <a:ext cx="80775" cy="1276626"/>
              <a:chOff x="1083856" y="2402775"/>
              <a:chExt cx="75521" cy="2301775"/>
            </a:xfrm>
          </p:grpSpPr>
          <p:cxnSp>
            <p:nvCxnSpPr>
              <p:cNvPr id="38" name="Straight Connector 37">
                <a:extLst>
                  <a:ext uri="{FF2B5EF4-FFF2-40B4-BE49-F238E27FC236}">
                    <a16:creationId xmlns:a16="http://schemas.microsoft.com/office/drawing/2014/main" id="{D44B260A-AD77-4C12-81E7-EE6F5AF8D9AC}"/>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3007E084-C892-4AF7-9537-B2AD57C5C033}"/>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64D76AB5-0202-4C5C-A461-B9E804BAA15C}"/>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1153B81C-8026-41BC-999E-06DECB1D3C6E}"/>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26338A39-0901-426A-9D25-99E74452247B}"/>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7F036606-A4AD-4A6B-8204-470B1F9DA6AA}"/>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grpSp>
          <p:nvGrpSpPr>
            <p:cNvPr id="44" name="Group 43">
              <a:extLst>
                <a:ext uri="{FF2B5EF4-FFF2-40B4-BE49-F238E27FC236}">
                  <a16:creationId xmlns:a16="http://schemas.microsoft.com/office/drawing/2014/main" id="{0BDAEF95-D30C-4797-A0D5-A37CC69BD66A}"/>
                </a:ext>
              </a:extLst>
            </p:cNvPr>
            <p:cNvGrpSpPr/>
            <p:nvPr/>
          </p:nvGrpSpPr>
          <p:grpSpPr>
            <a:xfrm rot="5400000">
              <a:off x="3295122" y="4095229"/>
              <a:ext cx="80775" cy="1276626"/>
              <a:chOff x="1083856" y="2402775"/>
              <a:chExt cx="75521" cy="2301775"/>
            </a:xfrm>
          </p:grpSpPr>
          <p:cxnSp>
            <p:nvCxnSpPr>
              <p:cNvPr id="45" name="Straight Connector 44">
                <a:extLst>
                  <a:ext uri="{FF2B5EF4-FFF2-40B4-BE49-F238E27FC236}">
                    <a16:creationId xmlns:a16="http://schemas.microsoft.com/office/drawing/2014/main" id="{7BF0AE0E-1D68-4060-A414-F20D297E4EA2}"/>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3BE59F01-325A-42A5-A2AE-75265179039C}"/>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FF7D0814-AB77-40BE-A29D-968D77F24FDC}"/>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01F0A94F-8A4F-4070-A2F7-ED50041A3DE6}"/>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06654485-80EC-4D13-897E-21D0635A85C0}"/>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ADBB6CF8-9E65-4B10-AB74-0B774BACEBCB}"/>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grpSp>
          <p:nvGrpSpPr>
            <p:cNvPr id="51" name="Group 50">
              <a:extLst>
                <a:ext uri="{FF2B5EF4-FFF2-40B4-BE49-F238E27FC236}">
                  <a16:creationId xmlns:a16="http://schemas.microsoft.com/office/drawing/2014/main" id="{17576E75-CF3D-49CE-8F71-3851F0BBEC45}"/>
                </a:ext>
              </a:extLst>
            </p:cNvPr>
            <p:cNvGrpSpPr/>
            <p:nvPr/>
          </p:nvGrpSpPr>
          <p:grpSpPr>
            <a:xfrm rot="5400000">
              <a:off x="4825153" y="4095229"/>
              <a:ext cx="80775" cy="1276626"/>
              <a:chOff x="1083856" y="2402775"/>
              <a:chExt cx="75521" cy="2301775"/>
            </a:xfrm>
          </p:grpSpPr>
          <p:cxnSp>
            <p:nvCxnSpPr>
              <p:cNvPr id="52" name="Straight Connector 51">
                <a:extLst>
                  <a:ext uri="{FF2B5EF4-FFF2-40B4-BE49-F238E27FC236}">
                    <a16:creationId xmlns:a16="http://schemas.microsoft.com/office/drawing/2014/main" id="{2F7FDE29-7E05-4F80-AC5C-F13BC1FDF2C0}"/>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D8B11368-200A-4E23-9E90-46B9DCBFA764}"/>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1279DECA-DF9C-4255-8C7F-6742DE4D5BB1}"/>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8BE472CB-BA9A-46E3-B34C-FEFAF9403A9B}"/>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02CD9F5B-E201-49DA-A97F-2B9A65FB847B}"/>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73506155-2C33-4904-97A0-6DF4E934E009}"/>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cxnSp>
          <p:nvCxnSpPr>
            <p:cNvPr id="58" name="Straight Connector 57">
              <a:extLst>
                <a:ext uri="{FF2B5EF4-FFF2-40B4-BE49-F238E27FC236}">
                  <a16:creationId xmlns:a16="http://schemas.microsoft.com/office/drawing/2014/main" id="{2587940A-C54B-4077-8041-DE800F8843F1}"/>
                </a:ext>
              </a:extLst>
            </p:cNvPr>
            <p:cNvCxnSpPr>
              <a:cxnSpLocks/>
            </p:cNvCxnSpPr>
            <p:nvPr/>
          </p:nvCxnSpPr>
          <p:spPr bwMode="auto">
            <a:xfrm rot="5400000">
              <a:off x="5717254" y="4733542"/>
              <a:ext cx="80775" cy="0"/>
            </a:xfrm>
            <a:prstGeom prst="line">
              <a:avLst/>
            </a:prstGeom>
            <a:noFill/>
            <a:ln w="28575" cap="flat" cmpd="sng" algn="ctr">
              <a:solidFill>
                <a:schemeClr val="bg1"/>
              </a:solidFill>
              <a:prstDash val="solid"/>
              <a:round/>
              <a:headEnd type="none" w="med" len="med"/>
              <a:tailEnd type="none" w="med" len="med"/>
            </a:ln>
            <a:effectLst/>
          </p:spPr>
        </p:cxnSp>
      </p:grpSp>
      <p:sp>
        <p:nvSpPr>
          <p:cNvPr id="59" name="TextBox 58">
            <a:extLst>
              <a:ext uri="{FF2B5EF4-FFF2-40B4-BE49-F238E27FC236}">
                <a16:creationId xmlns:a16="http://schemas.microsoft.com/office/drawing/2014/main" id="{B7239C19-1EB5-4A6C-8F1D-70DF9F92076E}"/>
              </a:ext>
            </a:extLst>
          </p:cNvPr>
          <p:cNvSpPr txBox="1"/>
          <p:nvPr/>
        </p:nvSpPr>
        <p:spPr bwMode="auto">
          <a:xfrm>
            <a:off x="702496" y="2240582"/>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61" name="TextBox 60">
            <a:extLst>
              <a:ext uri="{FF2B5EF4-FFF2-40B4-BE49-F238E27FC236}">
                <a16:creationId xmlns:a16="http://schemas.microsoft.com/office/drawing/2014/main" id="{FCB5DA72-063D-491B-A26B-FF4AE22FAA4F}"/>
              </a:ext>
            </a:extLst>
          </p:cNvPr>
          <p:cNvSpPr txBox="1"/>
          <p:nvPr/>
        </p:nvSpPr>
        <p:spPr bwMode="auto">
          <a:xfrm>
            <a:off x="793867" y="270441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62" name="TextBox 61">
            <a:extLst>
              <a:ext uri="{FF2B5EF4-FFF2-40B4-BE49-F238E27FC236}">
                <a16:creationId xmlns:a16="http://schemas.microsoft.com/office/drawing/2014/main" id="{A7694181-053C-4DF2-A177-80C69AB02907}"/>
              </a:ext>
            </a:extLst>
          </p:cNvPr>
          <p:cNvSpPr txBox="1"/>
          <p:nvPr/>
        </p:nvSpPr>
        <p:spPr bwMode="auto">
          <a:xfrm>
            <a:off x="793867" y="316194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63" name="TextBox 62">
            <a:extLst>
              <a:ext uri="{FF2B5EF4-FFF2-40B4-BE49-F238E27FC236}">
                <a16:creationId xmlns:a16="http://schemas.microsoft.com/office/drawing/2014/main" id="{97963178-BA34-4780-8C56-76F5BE0B49DD}"/>
              </a:ext>
            </a:extLst>
          </p:cNvPr>
          <p:cNvSpPr txBox="1"/>
          <p:nvPr/>
        </p:nvSpPr>
        <p:spPr bwMode="auto">
          <a:xfrm>
            <a:off x="793867" y="362578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64" name="TextBox 63">
            <a:extLst>
              <a:ext uri="{FF2B5EF4-FFF2-40B4-BE49-F238E27FC236}">
                <a16:creationId xmlns:a16="http://schemas.microsoft.com/office/drawing/2014/main" id="{B047E339-F379-4A81-AA48-C4AC999C7ADD}"/>
              </a:ext>
            </a:extLst>
          </p:cNvPr>
          <p:cNvSpPr txBox="1"/>
          <p:nvPr/>
        </p:nvSpPr>
        <p:spPr bwMode="auto">
          <a:xfrm>
            <a:off x="793867" y="40806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65" name="TextBox 64">
            <a:extLst>
              <a:ext uri="{FF2B5EF4-FFF2-40B4-BE49-F238E27FC236}">
                <a16:creationId xmlns:a16="http://schemas.microsoft.com/office/drawing/2014/main" id="{94549BFC-1E15-4BFB-B0BB-1719C00C0EF5}"/>
              </a:ext>
            </a:extLst>
          </p:cNvPr>
          <p:cNvSpPr txBox="1"/>
          <p:nvPr/>
        </p:nvSpPr>
        <p:spPr bwMode="auto">
          <a:xfrm>
            <a:off x="885238" y="454451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60" name="Group 59">
            <a:extLst>
              <a:ext uri="{FF2B5EF4-FFF2-40B4-BE49-F238E27FC236}">
                <a16:creationId xmlns:a16="http://schemas.microsoft.com/office/drawing/2014/main" id="{60AE86E2-CC2F-4C97-A2C2-55DAB4961630}"/>
              </a:ext>
            </a:extLst>
          </p:cNvPr>
          <p:cNvGrpSpPr/>
          <p:nvPr/>
        </p:nvGrpSpPr>
        <p:grpSpPr>
          <a:xfrm>
            <a:off x="1023116" y="4699833"/>
            <a:ext cx="4924811" cy="307777"/>
            <a:chOff x="1023116" y="4699833"/>
            <a:chExt cx="4924811" cy="307777"/>
          </a:xfrm>
        </p:grpSpPr>
        <p:sp>
          <p:nvSpPr>
            <p:cNvPr id="66" name="TextBox 65">
              <a:extLst>
                <a:ext uri="{FF2B5EF4-FFF2-40B4-BE49-F238E27FC236}">
                  <a16:creationId xmlns:a16="http://schemas.microsoft.com/office/drawing/2014/main" id="{FE069B9C-75DF-4F9F-B3F7-04617B4CB72A}"/>
                </a:ext>
              </a:extLst>
            </p:cNvPr>
            <p:cNvSpPr txBox="1"/>
            <p:nvPr/>
          </p:nvSpPr>
          <p:spPr bwMode="auto">
            <a:xfrm>
              <a:off x="1023116" y="46998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67" name="TextBox 66">
              <a:extLst>
                <a:ext uri="{FF2B5EF4-FFF2-40B4-BE49-F238E27FC236}">
                  <a16:creationId xmlns:a16="http://schemas.microsoft.com/office/drawing/2014/main" id="{4490E08F-CC33-439A-9CA7-BAA38C603F18}"/>
                </a:ext>
              </a:extLst>
            </p:cNvPr>
            <p:cNvSpPr txBox="1"/>
            <p:nvPr/>
          </p:nvSpPr>
          <p:spPr bwMode="auto">
            <a:xfrm>
              <a:off x="1281255" y="46998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68" name="TextBox 67">
              <a:extLst>
                <a:ext uri="{FF2B5EF4-FFF2-40B4-BE49-F238E27FC236}">
                  <a16:creationId xmlns:a16="http://schemas.microsoft.com/office/drawing/2014/main" id="{D90D314F-5A35-489A-A5B5-7EDBAB5792F1}"/>
                </a:ext>
              </a:extLst>
            </p:cNvPr>
            <p:cNvSpPr txBox="1"/>
            <p:nvPr/>
          </p:nvSpPr>
          <p:spPr bwMode="auto">
            <a:xfrm>
              <a:off x="1531906" y="46998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69" name="TextBox 68">
              <a:extLst>
                <a:ext uri="{FF2B5EF4-FFF2-40B4-BE49-F238E27FC236}">
                  <a16:creationId xmlns:a16="http://schemas.microsoft.com/office/drawing/2014/main" id="{7F77A360-9AB3-4B98-98C6-5A5AD7103FEA}"/>
                </a:ext>
              </a:extLst>
            </p:cNvPr>
            <p:cNvSpPr txBox="1"/>
            <p:nvPr/>
          </p:nvSpPr>
          <p:spPr bwMode="auto">
            <a:xfrm>
              <a:off x="1790045" y="46998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74" name="TextBox 73">
              <a:extLst>
                <a:ext uri="{FF2B5EF4-FFF2-40B4-BE49-F238E27FC236}">
                  <a16:creationId xmlns:a16="http://schemas.microsoft.com/office/drawing/2014/main" id="{F64CCD68-8AB7-4AEB-8697-68FC81FA464E}"/>
                </a:ext>
              </a:extLst>
            </p:cNvPr>
            <p:cNvSpPr txBox="1"/>
            <p:nvPr/>
          </p:nvSpPr>
          <p:spPr bwMode="auto">
            <a:xfrm>
              <a:off x="2001188"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75" name="TextBox 74">
              <a:extLst>
                <a:ext uri="{FF2B5EF4-FFF2-40B4-BE49-F238E27FC236}">
                  <a16:creationId xmlns:a16="http://schemas.microsoft.com/office/drawing/2014/main" id="{1BBB81E1-B182-4E5F-A8D9-68DDA641EA0C}"/>
                </a:ext>
              </a:extLst>
            </p:cNvPr>
            <p:cNvSpPr txBox="1"/>
            <p:nvPr/>
          </p:nvSpPr>
          <p:spPr bwMode="auto">
            <a:xfrm>
              <a:off x="2259327"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76" name="TextBox 75">
              <a:extLst>
                <a:ext uri="{FF2B5EF4-FFF2-40B4-BE49-F238E27FC236}">
                  <a16:creationId xmlns:a16="http://schemas.microsoft.com/office/drawing/2014/main" id="{6DB48A9A-AC8B-4E90-8CDE-0F8D9B11191A}"/>
                </a:ext>
              </a:extLst>
            </p:cNvPr>
            <p:cNvSpPr txBox="1"/>
            <p:nvPr/>
          </p:nvSpPr>
          <p:spPr bwMode="auto">
            <a:xfrm>
              <a:off x="2509978"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77" name="TextBox 76">
              <a:extLst>
                <a:ext uri="{FF2B5EF4-FFF2-40B4-BE49-F238E27FC236}">
                  <a16:creationId xmlns:a16="http://schemas.microsoft.com/office/drawing/2014/main" id="{526ABCAA-3AAD-4F5C-A665-A07831E7FC23}"/>
                </a:ext>
              </a:extLst>
            </p:cNvPr>
            <p:cNvSpPr txBox="1"/>
            <p:nvPr/>
          </p:nvSpPr>
          <p:spPr bwMode="auto">
            <a:xfrm>
              <a:off x="2768117"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78" name="TextBox 77">
              <a:extLst>
                <a:ext uri="{FF2B5EF4-FFF2-40B4-BE49-F238E27FC236}">
                  <a16:creationId xmlns:a16="http://schemas.microsoft.com/office/drawing/2014/main" id="{10051D33-21A9-49BB-B018-03DA2B9B1755}"/>
                </a:ext>
              </a:extLst>
            </p:cNvPr>
            <p:cNvSpPr txBox="1"/>
            <p:nvPr/>
          </p:nvSpPr>
          <p:spPr bwMode="auto">
            <a:xfrm>
              <a:off x="3026629"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79" name="TextBox 78">
              <a:extLst>
                <a:ext uri="{FF2B5EF4-FFF2-40B4-BE49-F238E27FC236}">
                  <a16:creationId xmlns:a16="http://schemas.microsoft.com/office/drawing/2014/main" id="{0B493867-BB0D-4E71-9693-C3BBE1771E62}"/>
                </a:ext>
              </a:extLst>
            </p:cNvPr>
            <p:cNvSpPr txBox="1"/>
            <p:nvPr/>
          </p:nvSpPr>
          <p:spPr bwMode="auto">
            <a:xfrm>
              <a:off x="3284768"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80" name="TextBox 79">
              <a:extLst>
                <a:ext uri="{FF2B5EF4-FFF2-40B4-BE49-F238E27FC236}">
                  <a16:creationId xmlns:a16="http://schemas.microsoft.com/office/drawing/2014/main" id="{3698F3FE-F460-4B19-8EBE-723AEC14C9C7}"/>
                </a:ext>
              </a:extLst>
            </p:cNvPr>
            <p:cNvSpPr txBox="1"/>
            <p:nvPr/>
          </p:nvSpPr>
          <p:spPr bwMode="auto">
            <a:xfrm>
              <a:off x="3535419"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81" name="TextBox 80">
              <a:extLst>
                <a:ext uri="{FF2B5EF4-FFF2-40B4-BE49-F238E27FC236}">
                  <a16:creationId xmlns:a16="http://schemas.microsoft.com/office/drawing/2014/main" id="{F77E7482-7A88-48E3-B9CF-8464829FD29F}"/>
                </a:ext>
              </a:extLst>
            </p:cNvPr>
            <p:cNvSpPr txBox="1"/>
            <p:nvPr/>
          </p:nvSpPr>
          <p:spPr bwMode="auto">
            <a:xfrm>
              <a:off x="3793558"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82" name="TextBox 81">
              <a:extLst>
                <a:ext uri="{FF2B5EF4-FFF2-40B4-BE49-F238E27FC236}">
                  <a16:creationId xmlns:a16="http://schemas.microsoft.com/office/drawing/2014/main" id="{BE7F0F20-7B34-46D1-9899-B79D739C84DD}"/>
                </a:ext>
              </a:extLst>
            </p:cNvPr>
            <p:cNvSpPr txBox="1"/>
            <p:nvPr/>
          </p:nvSpPr>
          <p:spPr bwMode="auto">
            <a:xfrm>
              <a:off x="4050386"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83" name="TextBox 82">
              <a:extLst>
                <a:ext uri="{FF2B5EF4-FFF2-40B4-BE49-F238E27FC236}">
                  <a16:creationId xmlns:a16="http://schemas.microsoft.com/office/drawing/2014/main" id="{610A9272-5489-4C21-8815-835F52B1F7C8}"/>
                </a:ext>
              </a:extLst>
            </p:cNvPr>
            <p:cNvSpPr txBox="1"/>
            <p:nvPr/>
          </p:nvSpPr>
          <p:spPr bwMode="auto">
            <a:xfrm>
              <a:off x="4308525"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84" name="TextBox 83">
              <a:extLst>
                <a:ext uri="{FF2B5EF4-FFF2-40B4-BE49-F238E27FC236}">
                  <a16:creationId xmlns:a16="http://schemas.microsoft.com/office/drawing/2014/main" id="{E3CC8D3B-6C6B-4672-AF9E-2650BCD52AC4}"/>
                </a:ext>
              </a:extLst>
            </p:cNvPr>
            <p:cNvSpPr txBox="1"/>
            <p:nvPr/>
          </p:nvSpPr>
          <p:spPr bwMode="auto">
            <a:xfrm>
              <a:off x="4559176"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85" name="TextBox 84">
              <a:extLst>
                <a:ext uri="{FF2B5EF4-FFF2-40B4-BE49-F238E27FC236}">
                  <a16:creationId xmlns:a16="http://schemas.microsoft.com/office/drawing/2014/main" id="{DAAAD020-DA92-4DF9-BFCA-D94686661D57}"/>
                </a:ext>
              </a:extLst>
            </p:cNvPr>
            <p:cNvSpPr txBox="1"/>
            <p:nvPr/>
          </p:nvSpPr>
          <p:spPr bwMode="auto">
            <a:xfrm>
              <a:off x="4817315"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86" name="TextBox 85">
              <a:extLst>
                <a:ext uri="{FF2B5EF4-FFF2-40B4-BE49-F238E27FC236}">
                  <a16:creationId xmlns:a16="http://schemas.microsoft.com/office/drawing/2014/main" id="{8831A026-8D2A-480C-B2D1-0242516A0718}"/>
                </a:ext>
              </a:extLst>
            </p:cNvPr>
            <p:cNvSpPr txBox="1"/>
            <p:nvPr/>
          </p:nvSpPr>
          <p:spPr bwMode="auto">
            <a:xfrm>
              <a:off x="5071729"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87" name="TextBox 86">
              <a:extLst>
                <a:ext uri="{FF2B5EF4-FFF2-40B4-BE49-F238E27FC236}">
                  <a16:creationId xmlns:a16="http://schemas.microsoft.com/office/drawing/2014/main" id="{BC1A2F95-94F5-4055-AADF-CE07DBB0F9DA}"/>
                </a:ext>
              </a:extLst>
            </p:cNvPr>
            <p:cNvSpPr txBox="1"/>
            <p:nvPr/>
          </p:nvSpPr>
          <p:spPr bwMode="auto">
            <a:xfrm>
              <a:off x="5322380"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88" name="TextBox 87">
              <a:extLst>
                <a:ext uri="{FF2B5EF4-FFF2-40B4-BE49-F238E27FC236}">
                  <a16:creationId xmlns:a16="http://schemas.microsoft.com/office/drawing/2014/main" id="{0D3C5358-B139-4299-9965-EA8A04870354}"/>
                </a:ext>
              </a:extLst>
            </p:cNvPr>
            <p:cNvSpPr txBox="1"/>
            <p:nvPr/>
          </p:nvSpPr>
          <p:spPr bwMode="auto">
            <a:xfrm>
              <a:off x="5580519"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grpSp>
      <p:cxnSp>
        <p:nvCxnSpPr>
          <p:cNvPr id="90" name="Straight Connector 89">
            <a:extLst>
              <a:ext uri="{FF2B5EF4-FFF2-40B4-BE49-F238E27FC236}">
                <a16:creationId xmlns:a16="http://schemas.microsoft.com/office/drawing/2014/main" id="{94D4B21F-84CC-4584-8D25-D510D4E09403}"/>
              </a:ext>
            </a:extLst>
          </p:cNvPr>
          <p:cNvCxnSpPr/>
          <p:nvPr/>
        </p:nvCxnSpPr>
        <p:spPr bwMode="auto">
          <a:xfrm>
            <a:off x="1313286" y="4116640"/>
            <a:ext cx="193354" cy="0"/>
          </a:xfrm>
          <a:prstGeom prst="line">
            <a:avLst/>
          </a:prstGeom>
          <a:noFill/>
          <a:ln w="28575" cap="flat" cmpd="sng" algn="ctr">
            <a:solidFill>
              <a:schemeClr val="accent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4846610B-5C8C-45AB-A98A-8D02E1663A72}"/>
              </a:ext>
            </a:extLst>
          </p:cNvPr>
          <p:cNvCxnSpPr/>
          <p:nvPr/>
        </p:nvCxnSpPr>
        <p:spPr bwMode="auto">
          <a:xfrm>
            <a:off x="1313286" y="4349972"/>
            <a:ext cx="193354" cy="0"/>
          </a:xfrm>
          <a:prstGeom prst="line">
            <a:avLst/>
          </a:prstGeom>
          <a:noFill/>
          <a:ln w="28575" cap="flat" cmpd="sng" algn="ctr">
            <a:solidFill>
              <a:schemeClr val="accent3"/>
            </a:solidFill>
            <a:prstDash val="solid"/>
            <a:round/>
            <a:headEnd type="none" w="med" len="med"/>
            <a:tailEnd type="none" w="med" len="med"/>
          </a:ln>
          <a:effectLst/>
        </p:spPr>
      </p:cxnSp>
      <p:grpSp>
        <p:nvGrpSpPr>
          <p:cNvPr id="97" name="Group 96">
            <a:extLst>
              <a:ext uri="{FF2B5EF4-FFF2-40B4-BE49-F238E27FC236}">
                <a16:creationId xmlns:a16="http://schemas.microsoft.com/office/drawing/2014/main" id="{277C3F0E-6780-4F7B-9593-AEC8B7B00FA6}"/>
              </a:ext>
            </a:extLst>
          </p:cNvPr>
          <p:cNvGrpSpPr/>
          <p:nvPr/>
        </p:nvGrpSpPr>
        <p:grpSpPr>
          <a:xfrm>
            <a:off x="1348051" y="4525114"/>
            <a:ext cx="125371" cy="121139"/>
            <a:chOff x="2113737" y="3872523"/>
            <a:chExt cx="125371" cy="121139"/>
          </a:xfrm>
        </p:grpSpPr>
        <p:cxnSp>
          <p:nvCxnSpPr>
            <p:cNvPr id="93" name="Straight Connector 92">
              <a:extLst>
                <a:ext uri="{FF2B5EF4-FFF2-40B4-BE49-F238E27FC236}">
                  <a16:creationId xmlns:a16="http://schemas.microsoft.com/office/drawing/2014/main" id="{43DD6CFA-CDF0-4389-86F2-1B44999B998C}"/>
                </a:ext>
              </a:extLst>
            </p:cNvPr>
            <p:cNvCxnSpPr/>
            <p:nvPr/>
          </p:nvCxnSpPr>
          <p:spPr bwMode="auto">
            <a:xfrm>
              <a:off x="2178973" y="3872523"/>
              <a:ext cx="0" cy="121139"/>
            </a:xfrm>
            <a:prstGeom prst="line">
              <a:avLst/>
            </a:prstGeom>
            <a:noFill/>
            <a:ln w="28575"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1E44AFFB-DE62-49FA-90EE-C355009FBCB5}"/>
                </a:ext>
              </a:extLst>
            </p:cNvPr>
            <p:cNvCxnSpPr>
              <a:cxnSpLocks/>
            </p:cNvCxnSpPr>
            <p:nvPr/>
          </p:nvCxnSpPr>
          <p:spPr bwMode="auto">
            <a:xfrm flipH="1">
              <a:off x="2113737" y="3933558"/>
              <a:ext cx="125371" cy="0"/>
            </a:xfrm>
            <a:prstGeom prst="line">
              <a:avLst/>
            </a:prstGeom>
            <a:noFill/>
            <a:ln w="28575" cap="flat" cmpd="sng" algn="ctr">
              <a:solidFill>
                <a:schemeClr val="bg1"/>
              </a:solidFill>
              <a:prstDash val="solid"/>
              <a:round/>
              <a:headEnd type="none" w="med" len="med"/>
              <a:tailEnd type="none" w="med" len="med"/>
            </a:ln>
            <a:effectLst/>
          </p:spPr>
        </p:cxnSp>
      </p:grpSp>
      <p:sp>
        <p:nvSpPr>
          <p:cNvPr id="103" name="Freeform: Shape 102">
            <a:extLst>
              <a:ext uri="{FF2B5EF4-FFF2-40B4-BE49-F238E27FC236}">
                <a16:creationId xmlns:a16="http://schemas.microsoft.com/office/drawing/2014/main" id="{378FAD13-1690-46DC-BB19-E918D5D42422}"/>
              </a:ext>
            </a:extLst>
          </p:cNvPr>
          <p:cNvSpPr/>
          <p:nvPr/>
        </p:nvSpPr>
        <p:spPr bwMode="auto">
          <a:xfrm>
            <a:off x="6754154" y="2404338"/>
            <a:ext cx="4831701" cy="2310939"/>
          </a:xfrm>
          <a:custGeom>
            <a:avLst/>
            <a:gdLst>
              <a:gd name="connsiteX0" fmla="*/ 0 w 4588626"/>
              <a:gd name="connsiteY0" fmla="*/ 0 h 2310939"/>
              <a:gd name="connsiteX1" fmla="*/ 0 w 4588626"/>
              <a:gd name="connsiteY1" fmla="*/ 2310939 h 2310939"/>
              <a:gd name="connsiteX2" fmla="*/ 4588626 w 4588626"/>
              <a:gd name="connsiteY2" fmla="*/ 2310939 h 2310939"/>
            </a:gdLst>
            <a:ahLst/>
            <a:cxnLst>
              <a:cxn ang="0">
                <a:pos x="connsiteX0" y="connsiteY0"/>
              </a:cxn>
              <a:cxn ang="0">
                <a:pos x="connsiteX1" y="connsiteY1"/>
              </a:cxn>
              <a:cxn ang="0">
                <a:pos x="connsiteX2" y="connsiteY2"/>
              </a:cxn>
            </a:cxnLst>
            <a:rect l="l" t="t" r="r" b="b"/>
            <a:pathLst>
              <a:path w="4588626" h="2310939">
                <a:moveTo>
                  <a:pt x="0" y="0"/>
                </a:moveTo>
                <a:lnTo>
                  <a:pt x="0" y="2310939"/>
                </a:lnTo>
                <a:lnTo>
                  <a:pt x="4588626" y="2310939"/>
                </a:lnTo>
              </a:path>
            </a:pathLst>
          </a:custGeom>
          <a:noFill/>
          <a:ln w="28575">
            <a:solidFill>
              <a:schemeClr val="bg1"/>
            </a:solidFill>
            <a:miter lim="800000"/>
            <a:headEnd/>
            <a:tailEnd/>
          </a:ln>
        </p:spPr>
        <p:txBody>
          <a:bodyPr rtlCol="0" anchor="ctr"/>
          <a:lstStyle/>
          <a:p>
            <a:pPr algn="ctr"/>
            <a:endParaRPr lang="en-US"/>
          </a:p>
        </p:txBody>
      </p:sp>
      <p:grpSp>
        <p:nvGrpSpPr>
          <p:cNvPr id="104" name="Group 103">
            <a:extLst>
              <a:ext uri="{FF2B5EF4-FFF2-40B4-BE49-F238E27FC236}">
                <a16:creationId xmlns:a16="http://schemas.microsoft.com/office/drawing/2014/main" id="{57F03B13-66B7-4A6C-854D-32A24916A050}"/>
              </a:ext>
            </a:extLst>
          </p:cNvPr>
          <p:cNvGrpSpPr/>
          <p:nvPr/>
        </p:nvGrpSpPr>
        <p:grpSpPr>
          <a:xfrm>
            <a:off x="6682542" y="2413048"/>
            <a:ext cx="75521" cy="2301775"/>
            <a:chOff x="1083856" y="2402775"/>
            <a:chExt cx="75521" cy="2301775"/>
          </a:xfrm>
        </p:grpSpPr>
        <p:cxnSp>
          <p:nvCxnSpPr>
            <p:cNvPr id="105" name="Straight Connector 104">
              <a:extLst>
                <a:ext uri="{FF2B5EF4-FFF2-40B4-BE49-F238E27FC236}">
                  <a16:creationId xmlns:a16="http://schemas.microsoft.com/office/drawing/2014/main" id="{1C90BDAA-485A-4852-BB45-DB5D548EBEF3}"/>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1565208C-6B49-4B7D-B7CF-2825B36FEE18}"/>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B4E11364-22D9-43F2-80A2-23EDC3C2EEC3}"/>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5F8A919C-FA68-4AC1-8678-6FCD8F67D880}"/>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D1927A2E-791D-413C-A526-DA1F65B69919}"/>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240E5475-A542-48A5-8A09-F0DB8A106E9C}"/>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sp>
        <p:nvSpPr>
          <p:cNvPr id="134" name="TextBox 133">
            <a:extLst>
              <a:ext uri="{FF2B5EF4-FFF2-40B4-BE49-F238E27FC236}">
                <a16:creationId xmlns:a16="http://schemas.microsoft.com/office/drawing/2014/main" id="{814F2B98-293C-41D9-8C9B-6DA69BB3448A}"/>
              </a:ext>
            </a:extLst>
          </p:cNvPr>
          <p:cNvSpPr txBox="1"/>
          <p:nvPr/>
        </p:nvSpPr>
        <p:spPr bwMode="auto">
          <a:xfrm>
            <a:off x="6301182" y="2250855"/>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35" name="TextBox 134">
            <a:extLst>
              <a:ext uri="{FF2B5EF4-FFF2-40B4-BE49-F238E27FC236}">
                <a16:creationId xmlns:a16="http://schemas.microsoft.com/office/drawing/2014/main" id="{36095BF8-9A9C-4977-8EB0-9C4F176016D3}"/>
              </a:ext>
            </a:extLst>
          </p:cNvPr>
          <p:cNvSpPr txBox="1"/>
          <p:nvPr/>
        </p:nvSpPr>
        <p:spPr bwMode="auto">
          <a:xfrm>
            <a:off x="6392553" y="271469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36" name="TextBox 135">
            <a:extLst>
              <a:ext uri="{FF2B5EF4-FFF2-40B4-BE49-F238E27FC236}">
                <a16:creationId xmlns:a16="http://schemas.microsoft.com/office/drawing/2014/main" id="{6D36F3E5-EE63-4FD3-A47E-C6DB342F2CE0}"/>
              </a:ext>
            </a:extLst>
          </p:cNvPr>
          <p:cNvSpPr txBox="1"/>
          <p:nvPr/>
        </p:nvSpPr>
        <p:spPr bwMode="auto">
          <a:xfrm>
            <a:off x="6392553" y="317221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37" name="TextBox 136">
            <a:extLst>
              <a:ext uri="{FF2B5EF4-FFF2-40B4-BE49-F238E27FC236}">
                <a16:creationId xmlns:a16="http://schemas.microsoft.com/office/drawing/2014/main" id="{CBA437A5-B8D9-4687-A585-74D6712699C1}"/>
              </a:ext>
            </a:extLst>
          </p:cNvPr>
          <p:cNvSpPr txBox="1"/>
          <p:nvPr/>
        </p:nvSpPr>
        <p:spPr bwMode="auto">
          <a:xfrm>
            <a:off x="6392553" y="36360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38" name="TextBox 137">
            <a:extLst>
              <a:ext uri="{FF2B5EF4-FFF2-40B4-BE49-F238E27FC236}">
                <a16:creationId xmlns:a16="http://schemas.microsoft.com/office/drawing/2014/main" id="{6B6CD189-EA0D-4362-A875-5F08CAD69BD4}"/>
              </a:ext>
            </a:extLst>
          </p:cNvPr>
          <p:cNvSpPr txBox="1"/>
          <p:nvPr/>
        </p:nvSpPr>
        <p:spPr bwMode="auto">
          <a:xfrm>
            <a:off x="6392553" y="409095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39" name="TextBox 138">
            <a:extLst>
              <a:ext uri="{FF2B5EF4-FFF2-40B4-BE49-F238E27FC236}">
                <a16:creationId xmlns:a16="http://schemas.microsoft.com/office/drawing/2014/main" id="{9DCFDD49-10FA-4EAF-81FF-5BD9F6539235}"/>
              </a:ext>
            </a:extLst>
          </p:cNvPr>
          <p:cNvSpPr txBox="1"/>
          <p:nvPr/>
        </p:nvSpPr>
        <p:spPr bwMode="auto">
          <a:xfrm>
            <a:off x="6483924" y="455479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cxnSp>
        <p:nvCxnSpPr>
          <p:cNvPr id="160" name="Straight Connector 159">
            <a:extLst>
              <a:ext uri="{FF2B5EF4-FFF2-40B4-BE49-F238E27FC236}">
                <a16:creationId xmlns:a16="http://schemas.microsoft.com/office/drawing/2014/main" id="{1F970B12-6DDA-4A75-96B4-8C307F471088}"/>
              </a:ext>
            </a:extLst>
          </p:cNvPr>
          <p:cNvCxnSpPr/>
          <p:nvPr/>
        </p:nvCxnSpPr>
        <p:spPr bwMode="auto">
          <a:xfrm>
            <a:off x="6911972" y="4108057"/>
            <a:ext cx="193354" cy="0"/>
          </a:xfrm>
          <a:prstGeom prst="line">
            <a:avLst/>
          </a:prstGeom>
          <a:noFill/>
          <a:ln w="28575" cap="flat" cmpd="sng" algn="ctr">
            <a:solidFill>
              <a:schemeClr val="accent1"/>
            </a:solidFill>
            <a:prstDash val="solid"/>
            <a:round/>
            <a:headEnd type="none" w="med" len="med"/>
            <a:tailEnd type="none" w="med" len="med"/>
          </a:ln>
          <a:effectLst/>
        </p:spPr>
      </p:cxnSp>
      <p:cxnSp>
        <p:nvCxnSpPr>
          <p:cNvPr id="161" name="Straight Connector 160">
            <a:extLst>
              <a:ext uri="{FF2B5EF4-FFF2-40B4-BE49-F238E27FC236}">
                <a16:creationId xmlns:a16="http://schemas.microsoft.com/office/drawing/2014/main" id="{AF37E3D1-9FB2-49E4-983B-DF66CBED82C0}"/>
              </a:ext>
            </a:extLst>
          </p:cNvPr>
          <p:cNvCxnSpPr/>
          <p:nvPr/>
        </p:nvCxnSpPr>
        <p:spPr bwMode="auto">
          <a:xfrm>
            <a:off x="6911972" y="4341391"/>
            <a:ext cx="193354" cy="0"/>
          </a:xfrm>
          <a:prstGeom prst="line">
            <a:avLst/>
          </a:prstGeom>
          <a:noFill/>
          <a:ln w="28575" cap="flat" cmpd="sng" algn="ctr">
            <a:solidFill>
              <a:schemeClr val="accent3"/>
            </a:solidFill>
            <a:prstDash val="solid"/>
            <a:round/>
            <a:headEnd type="none" w="med" len="med"/>
            <a:tailEnd type="none" w="med" len="med"/>
          </a:ln>
          <a:effectLst/>
        </p:spPr>
      </p:cxnSp>
      <p:grpSp>
        <p:nvGrpSpPr>
          <p:cNvPr id="162" name="Group 161">
            <a:extLst>
              <a:ext uri="{FF2B5EF4-FFF2-40B4-BE49-F238E27FC236}">
                <a16:creationId xmlns:a16="http://schemas.microsoft.com/office/drawing/2014/main" id="{B135FECA-809D-4772-8959-D6F65F9E15D8}"/>
              </a:ext>
            </a:extLst>
          </p:cNvPr>
          <p:cNvGrpSpPr/>
          <p:nvPr/>
        </p:nvGrpSpPr>
        <p:grpSpPr>
          <a:xfrm>
            <a:off x="6946737" y="4535387"/>
            <a:ext cx="125371" cy="121139"/>
            <a:chOff x="2113737" y="3872523"/>
            <a:chExt cx="125371" cy="121139"/>
          </a:xfrm>
        </p:grpSpPr>
        <p:cxnSp>
          <p:nvCxnSpPr>
            <p:cNvPr id="163" name="Straight Connector 162">
              <a:extLst>
                <a:ext uri="{FF2B5EF4-FFF2-40B4-BE49-F238E27FC236}">
                  <a16:creationId xmlns:a16="http://schemas.microsoft.com/office/drawing/2014/main" id="{4654AE8B-8146-42FC-8628-43BB742B1D09}"/>
                </a:ext>
              </a:extLst>
            </p:cNvPr>
            <p:cNvCxnSpPr/>
            <p:nvPr/>
          </p:nvCxnSpPr>
          <p:spPr bwMode="auto">
            <a:xfrm>
              <a:off x="2178973" y="3872523"/>
              <a:ext cx="0" cy="121139"/>
            </a:xfrm>
            <a:prstGeom prst="line">
              <a:avLst/>
            </a:prstGeom>
            <a:noFill/>
            <a:ln w="28575" cap="flat" cmpd="sng" algn="ctr">
              <a:solidFill>
                <a:schemeClr val="bg1"/>
              </a:solidFill>
              <a:prstDash val="solid"/>
              <a:round/>
              <a:headEnd type="none" w="med" len="med"/>
              <a:tailEnd type="none" w="med" len="med"/>
            </a:ln>
            <a:effectLst/>
          </p:spPr>
        </p:cxnSp>
        <p:cxnSp>
          <p:nvCxnSpPr>
            <p:cNvPr id="164" name="Straight Connector 163">
              <a:extLst>
                <a:ext uri="{FF2B5EF4-FFF2-40B4-BE49-F238E27FC236}">
                  <a16:creationId xmlns:a16="http://schemas.microsoft.com/office/drawing/2014/main" id="{3E4A2388-98E3-4E63-B837-B06C5A39D84F}"/>
                </a:ext>
              </a:extLst>
            </p:cNvPr>
            <p:cNvCxnSpPr>
              <a:cxnSpLocks/>
            </p:cNvCxnSpPr>
            <p:nvPr/>
          </p:nvCxnSpPr>
          <p:spPr bwMode="auto">
            <a:xfrm flipH="1">
              <a:off x="2113737" y="3933558"/>
              <a:ext cx="125371" cy="0"/>
            </a:xfrm>
            <a:prstGeom prst="line">
              <a:avLst/>
            </a:prstGeom>
            <a:noFill/>
            <a:ln w="28575" cap="flat" cmpd="sng" algn="ctr">
              <a:solidFill>
                <a:schemeClr val="bg1"/>
              </a:solidFill>
              <a:prstDash val="solid"/>
              <a:round/>
              <a:headEnd type="none" w="med" len="med"/>
              <a:tailEnd type="none" w="med" len="med"/>
            </a:ln>
            <a:effectLst/>
          </p:spPr>
        </p:cxnSp>
      </p:grpSp>
      <p:grpSp>
        <p:nvGrpSpPr>
          <p:cNvPr id="98" name="Group 97">
            <a:extLst>
              <a:ext uri="{FF2B5EF4-FFF2-40B4-BE49-F238E27FC236}">
                <a16:creationId xmlns:a16="http://schemas.microsoft.com/office/drawing/2014/main" id="{9A033667-3478-41B2-A0A7-3C5889B94235}"/>
              </a:ext>
            </a:extLst>
          </p:cNvPr>
          <p:cNvGrpSpPr/>
          <p:nvPr/>
        </p:nvGrpSpPr>
        <p:grpSpPr>
          <a:xfrm>
            <a:off x="6756359" y="4703426"/>
            <a:ext cx="4829496" cy="80776"/>
            <a:chOff x="6756359" y="4703426"/>
            <a:chExt cx="4829496" cy="80776"/>
          </a:xfrm>
        </p:grpSpPr>
        <p:grpSp>
          <p:nvGrpSpPr>
            <p:cNvPr id="111" name="Group 110">
              <a:extLst>
                <a:ext uri="{FF2B5EF4-FFF2-40B4-BE49-F238E27FC236}">
                  <a16:creationId xmlns:a16="http://schemas.microsoft.com/office/drawing/2014/main" id="{B22EC10D-945B-4D85-B7A7-24CAD8589117}"/>
                </a:ext>
              </a:extLst>
            </p:cNvPr>
            <p:cNvGrpSpPr/>
            <p:nvPr/>
          </p:nvGrpSpPr>
          <p:grpSpPr>
            <a:xfrm>
              <a:off x="6756359" y="4703426"/>
              <a:ext cx="4599969" cy="80776"/>
              <a:chOff x="1157673" y="4693153"/>
              <a:chExt cx="4599969" cy="80776"/>
            </a:xfrm>
          </p:grpSpPr>
          <p:grpSp>
            <p:nvGrpSpPr>
              <p:cNvPr id="112" name="Group 111">
                <a:extLst>
                  <a:ext uri="{FF2B5EF4-FFF2-40B4-BE49-F238E27FC236}">
                    <a16:creationId xmlns:a16="http://schemas.microsoft.com/office/drawing/2014/main" id="{1A0B8E4D-596B-4F03-9102-05A7BFD83222}"/>
                  </a:ext>
                </a:extLst>
              </p:cNvPr>
              <p:cNvGrpSpPr/>
              <p:nvPr/>
            </p:nvGrpSpPr>
            <p:grpSpPr>
              <a:xfrm rot="5400000">
                <a:off x="1755598" y="4095228"/>
                <a:ext cx="80775" cy="1276626"/>
                <a:chOff x="1083856" y="2402775"/>
                <a:chExt cx="75521" cy="2301775"/>
              </a:xfrm>
            </p:grpSpPr>
            <p:cxnSp>
              <p:nvCxnSpPr>
                <p:cNvPr id="128" name="Straight Connector 127">
                  <a:extLst>
                    <a:ext uri="{FF2B5EF4-FFF2-40B4-BE49-F238E27FC236}">
                      <a16:creationId xmlns:a16="http://schemas.microsoft.com/office/drawing/2014/main" id="{C24C1B7F-06D7-43DE-BD73-0F60AC8A0671}"/>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985446FB-F88F-4301-B079-0502E9958929}"/>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CA60CACA-8ABD-406E-A0BD-D8F14D3445DF}"/>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E1E0ED54-1B46-4744-A405-EAD910A608EE}"/>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DCA4BEEE-2DCA-4FFD-BDB3-4BC2BA6F15B4}"/>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37ED437A-3402-4836-BB82-5BBCC3CBE688}"/>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3" name="Group 112">
                <a:extLst>
                  <a:ext uri="{FF2B5EF4-FFF2-40B4-BE49-F238E27FC236}">
                    <a16:creationId xmlns:a16="http://schemas.microsoft.com/office/drawing/2014/main" id="{862EA6E0-CE4E-4D99-B046-2742C18B5510}"/>
                  </a:ext>
                </a:extLst>
              </p:cNvPr>
              <p:cNvGrpSpPr/>
              <p:nvPr/>
            </p:nvGrpSpPr>
            <p:grpSpPr>
              <a:xfrm rot="5400000">
                <a:off x="3295122" y="4095229"/>
                <a:ext cx="80775" cy="1276626"/>
                <a:chOff x="1083856" y="2402775"/>
                <a:chExt cx="75521" cy="2301775"/>
              </a:xfrm>
            </p:grpSpPr>
            <p:cxnSp>
              <p:nvCxnSpPr>
                <p:cNvPr id="122" name="Straight Connector 121">
                  <a:extLst>
                    <a:ext uri="{FF2B5EF4-FFF2-40B4-BE49-F238E27FC236}">
                      <a16:creationId xmlns:a16="http://schemas.microsoft.com/office/drawing/2014/main" id="{5879B27B-A7A9-417F-8921-CC0A71015FC5}"/>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1858A158-2358-458A-A06D-8734296DBFA6}"/>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5621FBBF-9222-4D54-9555-992F6AB9425D}"/>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B7C88011-9420-4444-976E-FDB88013B5E3}"/>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27888BD1-D1DD-449C-8467-828AE6C24388}"/>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712E3270-C93E-4571-91D3-FEC182378500}"/>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4" name="Group 113">
                <a:extLst>
                  <a:ext uri="{FF2B5EF4-FFF2-40B4-BE49-F238E27FC236}">
                    <a16:creationId xmlns:a16="http://schemas.microsoft.com/office/drawing/2014/main" id="{DBC8A769-1D41-4F94-B3BD-981932E51C5E}"/>
                  </a:ext>
                </a:extLst>
              </p:cNvPr>
              <p:cNvGrpSpPr/>
              <p:nvPr/>
            </p:nvGrpSpPr>
            <p:grpSpPr>
              <a:xfrm rot="5400000">
                <a:off x="4825153" y="4095229"/>
                <a:ext cx="80775" cy="1276626"/>
                <a:chOff x="1083856" y="2402775"/>
                <a:chExt cx="75521" cy="2301775"/>
              </a:xfrm>
            </p:grpSpPr>
            <p:cxnSp>
              <p:nvCxnSpPr>
                <p:cNvPr id="116" name="Straight Connector 115">
                  <a:extLst>
                    <a:ext uri="{FF2B5EF4-FFF2-40B4-BE49-F238E27FC236}">
                      <a16:creationId xmlns:a16="http://schemas.microsoft.com/office/drawing/2014/main" id="{E04EF5BA-9A32-4868-8A28-2BB4FEE8E555}"/>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6F86A823-5552-4758-9CF0-D3F8FF7C3014}"/>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DBACD64F-EC05-4CD9-B63D-B3060C99D826}"/>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FE1259E3-BD19-47A5-8F00-CA5440608834}"/>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5E3AC26E-17EF-457A-9933-A29FF7380CC7}"/>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38AC8DC8-23BB-4A5A-B93A-95436456467E}"/>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cxnSp>
            <p:nvCxnSpPr>
              <p:cNvPr id="115" name="Straight Connector 114">
                <a:extLst>
                  <a:ext uri="{FF2B5EF4-FFF2-40B4-BE49-F238E27FC236}">
                    <a16:creationId xmlns:a16="http://schemas.microsoft.com/office/drawing/2014/main" id="{79DB048D-9787-464B-8F03-E93B45FD4618}"/>
                  </a:ext>
                </a:extLst>
              </p:cNvPr>
              <p:cNvCxnSpPr>
                <a:cxnSpLocks/>
              </p:cNvCxnSpPr>
              <p:nvPr/>
            </p:nvCxnSpPr>
            <p:spPr bwMode="auto">
              <a:xfrm rot="5400000">
                <a:off x="5717254" y="4733542"/>
                <a:ext cx="80775" cy="0"/>
              </a:xfrm>
              <a:prstGeom prst="line">
                <a:avLst/>
              </a:prstGeom>
              <a:noFill/>
              <a:ln w="28575" cap="flat" cmpd="sng" algn="ctr">
                <a:solidFill>
                  <a:schemeClr val="bg1"/>
                </a:solidFill>
                <a:prstDash val="solid"/>
                <a:round/>
                <a:headEnd type="none" w="med" len="med"/>
                <a:tailEnd type="none" w="med" len="med"/>
              </a:ln>
              <a:effectLst/>
            </p:spPr>
          </p:cxnSp>
        </p:grpSp>
        <p:cxnSp>
          <p:nvCxnSpPr>
            <p:cNvPr id="165" name="Straight Connector 164">
              <a:extLst>
                <a:ext uri="{FF2B5EF4-FFF2-40B4-BE49-F238E27FC236}">
                  <a16:creationId xmlns:a16="http://schemas.microsoft.com/office/drawing/2014/main" id="{C6302FF9-46EF-4E13-9E5E-0CC9BFCA3B43}"/>
                </a:ext>
              </a:extLst>
            </p:cNvPr>
            <p:cNvCxnSpPr>
              <a:cxnSpLocks/>
            </p:cNvCxnSpPr>
            <p:nvPr/>
          </p:nvCxnSpPr>
          <p:spPr bwMode="auto">
            <a:xfrm rot="5400000">
              <a:off x="11545467" y="4743815"/>
              <a:ext cx="8077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66" name="Group 165">
            <a:extLst>
              <a:ext uri="{FF2B5EF4-FFF2-40B4-BE49-F238E27FC236}">
                <a16:creationId xmlns:a16="http://schemas.microsoft.com/office/drawing/2014/main" id="{AC832A86-A328-4C21-AA1A-893ED8E02BB2}"/>
              </a:ext>
            </a:extLst>
          </p:cNvPr>
          <p:cNvGrpSpPr/>
          <p:nvPr/>
        </p:nvGrpSpPr>
        <p:grpSpPr>
          <a:xfrm>
            <a:off x="6621802" y="4700561"/>
            <a:ext cx="5144766" cy="317322"/>
            <a:chOff x="6621802" y="4700561"/>
            <a:chExt cx="5144766" cy="317322"/>
          </a:xfrm>
        </p:grpSpPr>
        <p:grpSp>
          <p:nvGrpSpPr>
            <p:cNvPr id="140" name="Group 139">
              <a:extLst>
                <a:ext uri="{FF2B5EF4-FFF2-40B4-BE49-F238E27FC236}">
                  <a16:creationId xmlns:a16="http://schemas.microsoft.com/office/drawing/2014/main" id="{5F68CE74-8A12-4801-A723-2974C58C7AD9}"/>
                </a:ext>
              </a:extLst>
            </p:cNvPr>
            <p:cNvGrpSpPr/>
            <p:nvPr/>
          </p:nvGrpSpPr>
          <p:grpSpPr>
            <a:xfrm>
              <a:off x="6621802" y="4710106"/>
              <a:ext cx="4914421" cy="307777"/>
              <a:chOff x="1023116" y="4699833"/>
              <a:chExt cx="4914421" cy="307777"/>
            </a:xfrm>
          </p:grpSpPr>
          <p:sp>
            <p:nvSpPr>
              <p:cNvPr id="141" name="TextBox 140">
                <a:extLst>
                  <a:ext uri="{FF2B5EF4-FFF2-40B4-BE49-F238E27FC236}">
                    <a16:creationId xmlns:a16="http://schemas.microsoft.com/office/drawing/2014/main" id="{7F388C9C-C563-40EA-8F75-AD8294BC0ACD}"/>
                  </a:ext>
                </a:extLst>
              </p:cNvPr>
              <p:cNvSpPr txBox="1"/>
              <p:nvPr/>
            </p:nvSpPr>
            <p:spPr bwMode="auto">
              <a:xfrm>
                <a:off x="1023116" y="46998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42" name="TextBox 141">
                <a:extLst>
                  <a:ext uri="{FF2B5EF4-FFF2-40B4-BE49-F238E27FC236}">
                    <a16:creationId xmlns:a16="http://schemas.microsoft.com/office/drawing/2014/main" id="{6BBA8054-5D02-4C8A-8E5E-C7679DDA6D36}"/>
                  </a:ext>
                </a:extLst>
              </p:cNvPr>
              <p:cNvSpPr txBox="1"/>
              <p:nvPr/>
            </p:nvSpPr>
            <p:spPr bwMode="auto">
              <a:xfrm>
                <a:off x="1281255" y="46998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143" name="TextBox 142">
                <a:extLst>
                  <a:ext uri="{FF2B5EF4-FFF2-40B4-BE49-F238E27FC236}">
                    <a16:creationId xmlns:a16="http://schemas.microsoft.com/office/drawing/2014/main" id="{8F4E6624-1CD4-4FD3-BFA8-F71F27D7572D}"/>
                  </a:ext>
                </a:extLst>
              </p:cNvPr>
              <p:cNvSpPr txBox="1"/>
              <p:nvPr/>
            </p:nvSpPr>
            <p:spPr bwMode="auto">
              <a:xfrm>
                <a:off x="1531906" y="46998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44" name="TextBox 143">
                <a:extLst>
                  <a:ext uri="{FF2B5EF4-FFF2-40B4-BE49-F238E27FC236}">
                    <a16:creationId xmlns:a16="http://schemas.microsoft.com/office/drawing/2014/main" id="{14316278-979E-42CC-A9D1-D5843DD92450}"/>
                  </a:ext>
                </a:extLst>
              </p:cNvPr>
              <p:cNvSpPr txBox="1"/>
              <p:nvPr/>
            </p:nvSpPr>
            <p:spPr bwMode="auto">
              <a:xfrm>
                <a:off x="1790045" y="46998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145" name="TextBox 144">
                <a:extLst>
                  <a:ext uri="{FF2B5EF4-FFF2-40B4-BE49-F238E27FC236}">
                    <a16:creationId xmlns:a16="http://schemas.microsoft.com/office/drawing/2014/main" id="{B7F0A213-9ABA-41C0-A2AA-9E6DC742277E}"/>
                  </a:ext>
                </a:extLst>
              </p:cNvPr>
              <p:cNvSpPr txBox="1"/>
              <p:nvPr/>
            </p:nvSpPr>
            <p:spPr bwMode="auto">
              <a:xfrm>
                <a:off x="2001188"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46" name="TextBox 145">
                <a:extLst>
                  <a:ext uri="{FF2B5EF4-FFF2-40B4-BE49-F238E27FC236}">
                    <a16:creationId xmlns:a16="http://schemas.microsoft.com/office/drawing/2014/main" id="{96E9BCF1-5B1E-40EE-B6A2-83459C4A84BA}"/>
                  </a:ext>
                </a:extLst>
              </p:cNvPr>
              <p:cNvSpPr txBox="1"/>
              <p:nvPr/>
            </p:nvSpPr>
            <p:spPr bwMode="auto">
              <a:xfrm>
                <a:off x="2259327"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147" name="TextBox 146">
                <a:extLst>
                  <a:ext uri="{FF2B5EF4-FFF2-40B4-BE49-F238E27FC236}">
                    <a16:creationId xmlns:a16="http://schemas.microsoft.com/office/drawing/2014/main" id="{A09413AE-A39F-4B33-B232-8E8D417631D1}"/>
                  </a:ext>
                </a:extLst>
              </p:cNvPr>
              <p:cNvSpPr txBox="1"/>
              <p:nvPr/>
            </p:nvSpPr>
            <p:spPr bwMode="auto">
              <a:xfrm>
                <a:off x="2509978"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48" name="TextBox 147">
                <a:extLst>
                  <a:ext uri="{FF2B5EF4-FFF2-40B4-BE49-F238E27FC236}">
                    <a16:creationId xmlns:a16="http://schemas.microsoft.com/office/drawing/2014/main" id="{8801F179-25CB-468C-98B3-7F68923CEC3E}"/>
                  </a:ext>
                </a:extLst>
              </p:cNvPr>
              <p:cNvSpPr txBox="1"/>
              <p:nvPr/>
            </p:nvSpPr>
            <p:spPr bwMode="auto">
              <a:xfrm>
                <a:off x="2768117"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149" name="TextBox 148">
                <a:extLst>
                  <a:ext uri="{FF2B5EF4-FFF2-40B4-BE49-F238E27FC236}">
                    <a16:creationId xmlns:a16="http://schemas.microsoft.com/office/drawing/2014/main" id="{CEC53A73-A7C3-438C-B7A8-A4CA1360196C}"/>
                  </a:ext>
                </a:extLst>
              </p:cNvPr>
              <p:cNvSpPr txBox="1"/>
              <p:nvPr/>
            </p:nvSpPr>
            <p:spPr bwMode="auto">
              <a:xfrm>
                <a:off x="3026629"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150" name="TextBox 149">
                <a:extLst>
                  <a:ext uri="{FF2B5EF4-FFF2-40B4-BE49-F238E27FC236}">
                    <a16:creationId xmlns:a16="http://schemas.microsoft.com/office/drawing/2014/main" id="{876ECC11-427C-4641-AE2A-1C790D11BE5B}"/>
                  </a:ext>
                </a:extLst>
              </p:cNvPr>
              <p:cNvSpPr txBox="1"/>
              <p:nvPr/>
            </p:nvSpPr>
            <p:spPr bwMode="auto">
              <a:xfrm>
                <a:off x="3284768"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151" name="TextBox 150">
                <a:extLst>
                  <a:ext uri="{FF2B5EF4-FFF2-40B4-BE49-F238E27FC236}">
                    <a16:creationId xmlns:a16="http://schemas.microsoft.com/office/drawing/2014/main" id="{31C779C0-89D6-4951-95C6-0857CD71F654}"/>
                  </a:ext>
                </a:extLst>
              </p:cNvPr>
              <p:cNvSpPr txBox="1"/>
              <p:nvPr/>
            </p:nvSpPr>
            <p:spPr bwMode="auto">
              <a:xfrm>
                <a:off x="3535419"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52" name="TextBox 151">
                <a:extLst>
                  <a:ext uri="{FF2B5EF4-FFF2-40B4-BE49-F238E27FC236}">
                    <a16:creationId xmlns:a16="http://schemas.microsoft.com/office/drawing/2014/main" id="{EC3C4FB2-1D27-4A24-BFDA-9AEBDCD28A41}"/>
                  </a:ext>
                </a:extLst>
              </p:cNvPr>
              <p:cNvSpPr txBox="1"/>
              <p:nvPr/>
            </p:nvSpPr>
            <p:spPr bwMode="auto">
              <a:xfrm>
                <a:off x="3793558"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153" name="TextBox 152">
                <a:extLst>
                  <a:ext uri="{FF2B5EF4-FFF2-40B4-BE49-F238E27FC236}">
                    <a16:creationId xmlns:a16="http://schemas.microsoft.com/office/drawing/2014/main" id="{AE26EAA2-F642-4F22-8DE2-1C6A2AE576F4}"/>
                  </a:ext>
                </a:extLst>
              </p:cNvPr>
              <p:cNvSpPr txBox="1"/>
              <p:nvPr/>
            </p:nvSpPr>
            <p:spPr bwMode="auto">
              <a:xfrm>
                <a:off x="4050386"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154" name="TextBox 153">
                <a:extLst>
                  <a:ext uri="{FF2B5EF4-FFF2-40B4-BE49-F238E27FC236}">
                    <a16:creationId xmlns:a16="http://schemas.microsoft.com/office/drawing/2014/main" id="{F214E722-958F-4741-8728-584B9A84FE92}"/>
                  </a:ext>
                </a:extLst>
              </p:cNvPr>
              <p:cNvSpPr txBox="1"/>
              <p:nvPr/>
            </p:nvSpPr>
            <p:spPr bwMode="auto">
              <a:xfrm>
                <a:off x="4308525"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155" name="TextBox 154">
                <a:extLst>
                  <a:ext uri="{FF2B5EF4-FFF2-40B4-BE49-F238E27FC236}">
                    <a16:creationId xmlns:a16="http://schemas.microsoft.com/office/drawing/2014/main" id="{E7E15558-4EA4-4D06-AF34-6DED0945917F}"/>
                  </a:ext>
                </a:extLst>
              </p:cNvPr>
              <p:cNvSpPr txBox="1"/>
              <p:nvPr/>
            </p:nvSpPr>
            <p:spPr bwMode="auto">
              <a:xfrm>
                <a:off x="4559176"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156" name="TextBox 155">
                <a:extLst>
                  <a:ext uri="{FF2B5EF4-FFF2-40B4-BE49-F238E27FC236}">
                    <a16:creationId xmlns:a16="http://schemas.microsoft.com/office/drawing/2014/main" id="{2F0814E7-D9B1-4EAB-A3A2-B1ED37439225}"/>
                  </a:ext>
                </a:extLst>
              </p:cNvPr>
              <p:cNvSpPr txBox="1"/>
              <p:nvPr/>
            </p:nvSpPr>
            <p:spPr bwMode="auto">
              <a:xfrm>
                <a:off x="4817315"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157" name="TextBox 156">
                <a:extLst>
                  <a:ext uri="{FF2B5EF4-FFF2-40B4-BE49-F238E27FC236}">
                    <a16:creationId xmlns:a16="http://schemas.microsoft.com/office/drawing/2014/main" id="{A8F43DF3-7E1F-4D58-9B50-95C0FA2A180A}"/>
                  </a:ext>
                </a:extLst>
              </p:cNvPr>
              <p:cNvSpPr txBox="1"/>
              <p:nvPr/>
            </p:nvSpPr>
            <p:spPr bwMode="auto">
              <a:xfrm>
                <a:off x="5071729"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158" name="TextBox 157">
                <a:extLst>
                  <a:ext uri="{FF2B5EF4-FFF2-40B4-BE49-F238E27FC236}">
                    <a16:creationId xmlns:a16="http://schemas.microsoft.com/office/drawing/2014/main" id="{7DFD80D5-9026-4171-BBCC-70ACD1D76A96}"/>
                  </a:ext>
                </a:extLst>
              </p:cNvPr>
              <p:cNvSpPr txBox="1"/>
              <p:nvPr/>
            </p:nvSpPr>
            <p:spPr bwMode="auto">
              <a:xfrm>
                <a:off x="5322380"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159" name="TextBox 158">
                <a:extLst>
                  <a:ext uri="{FF2B5EF4-FFF2-40B4-BE49-F238E27FC236}">
                    <a16:creationId xmlns:a16="http://schemas.microsoft.com/office/drawing/2014/main" id="{CBB7AD64-166B-49D0-BF05-1B13BDA32DE3}"/>
                  </a:ext>
                </a:extLst>
              </p:cNvPr>
              <p:cNvSpPr txBox="1"/>
              <p:nvPr/>
            </p:nvSpPr>
            <p:spPr bwMode="auto">
              <a:xfrm>
                <a:off x="5570129"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grpSp>
        <p:sp>
          <p:nvSpPr>
            <p:cNvPr id="167" name="TextBox 166">
              <a:extLst>
                <a:ext uri="{FF2B5EF4-FFF2-40B4-BE49-F238E27FC236}">
                  <a16:creationId xmlns:a16="http://schemas.microsoft.com/office/drawing/2014/main" id="{CF3FE502-CA0B-410D-A8D3-010F69F06883}"/>
                </a:ext>
              </a:extLst>
            </p:cNvPr>
            <p:cNvSpPr txBox="1"/>
            <p:nvPr/>
          </p:nvSpPr>
          <p:spPr bwMode="auto">
            <a:xfrm>
              <a:off x="11399160" y="470056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57</a:t>
              </a:r>
            </a:p>
          </p:txBody>
        </p:sp>
      </p:grpSp>
      <p:grpSp>
        <p:nvGrpSpPr>
          <p:cNvPr id="185" name="Group 184">
            <a:extLst>
              <a:ext uri="{FF2B5EF4-FFF2-40B4-BE49-F238E27FC236}">
                <a16:creationId xmlns:a16="http://schemas.microsoft.com/office/drawing/2014/main" id="{E7391AA4-8BA3-42EF-8AA3-8A983D06479B}"/>
              </a:ext>
            </a:extLst>
          </p:cNvPr>
          <p:cNvGrpSpPr/>
          <p:nvPr/>
        </p:nvGrpSpPr>
        <p:grpSpPr>
          <a:xfrm>
            <a:off x="1177533" y="2333495"/>
            <a:ext cx="4423332" cy="2240432"/>
            <a:chOff x="1177533" y="2333495"/>
            <a:chExt cx="4423332" cy="2240432"/>
          </a:xfrm>
        </p:grpSpPr>
        <p:cxnSp>
          <p:nvCxnSpPr>
            <p:cNvPr id="171" name="Straight Connector 170">
              <a:extLst>
                <a:ext uri="{FF2B5EF4-FFF2-40B4-BE49-F238E27FC236}">
                  <a16:creationId xmlns:a16="http://schemas.microsoft.com/office/drawing/2014/main" id="{9C44A671-D905-4998-9876-F90B528FE31E}"/>
                </a:ext>
              </a:extLst>
            </p:cNvPr>
            <p:cNvCxnSpPr/>
            <p:nvPr/>
          </p:nvCxnSpPr>
          <p:spPr bwMode="auto">
            <a:xfrm>
              <a:off x="1177533" y="2333495"/>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392FC4D1-24A1-4BD2-B4F9-68B476F0DEE7}"/>
                </a:ext>
              </a:extLst>
            </p:cNvPr>
            <p:cNvCxnSpPr/>
            <p:nvPr/>
          </p:nvCxnSpPr>
          <p:spPr bwMode="auto">
            <a:xfrm>
              <a:off x="5000667" y="4452788"/>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D913157A-8077-4089-8A8A-63C6089AB7EF}"/>
                </a:ext>
              </a:extLst>
            </p:cNvPr>
            <p:cNvCxnSpPr/>
            <p:nvPr/>
          </p:nvCxnSpPr>
          <p:spPr bwMode="auto">
            <a:xfrm>
              <a:off x="5154862" y="4451705"/>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6D0AD037-20D8-46BE-BA9E-AC7A1CB2E549}"/>
                </a:ext>
              </a:extLst>
            </p:cNvPr>
            <p:cNvCxnSpPr/>
            <p:nvPr/>
          </p:nvCxnSpPr>
          <p:spPr bwMode="auto">
            <a:xfrm>
              <a:off x="5184723" y="4450782"/>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0DFA2B48-5F69-4522-85E3-12243E759803}"/>
                </a:ext>
              </a:extLst>
            </p:cNvPr>
            <p:cNvCxnSpPr/>
            <p:nvPr/>
          </p:nvCxnSpPr>
          <p:spPr bwMode="auto">
            <a:xfrm>
              <a:off x="5306840" y="4450782"/>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FD1CA261-8BA1-4A6D-8681-F5B7EDB174B8}"/>
                </a:ext>
              </a:extLst>
            </p:cNvPr>
            <p:cNvCxnSpPr/>
            <p:nvPr/>
          </p:nvCxnSpPr>
          <p:spPr bwMode="auto">
            <a:xfrm>
              <a:off x="5600865" y="4447973"/>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A7235BD1-7C9E-46A4-98BB-74D3AB126778}"/>
                </a:ext>
              </a:extLst>
            </p:cNvPr>
            <p:cNvCxnSpPr/>
            <p:nvPr/>
          </p:nvCxnSpPr>
          <p:spPr bwMode="auto">
            <a:xfrm>
              <a:off x="1793015" y="3047348"/>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206FB496-47B5-40A9-BB3A-FFF128248D66}"/>
                </a:ext>
              </a:extLst>
            </p:cNvPr>
            <p:cNvCxnSpPr/>
            <p:nvPr/>
          </p:nvCxnSpPr>
          <p:spPr bwMode="auto">
            <a:xfrm>
              <a:off x="2337017" y="3672535"/>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B19ABD9D-4550-495D-BA6D-6592241AA5CD}"/>
                </a:ext>
              </a:extLst>
            </p:cNvPr>
            <p:cNvCxnSpPr/>
            <p:nvPr/>
          </p:nvCxnSpPr>
          <p:spPr bwMode="auto">
            <a:xfrm>
              <a:off x="2657072" y="3977281"/>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C7894C6F-E212-4CDD-BFCC-C1F8815D4949}"/>
                </a:ext>
              </a:extLst>
            </p:cNvPr>
            <p:cNvCxnSpPr/>
            <p:nvPr/>
          </p:nvCxnSpPr>
          <p:spPr bwMode="auto">
            <a:xfrm>
              <a:off x="2793630" y="4015588"/>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96B75108-93E1-4B9E-9BC0-A2EDFDA6A61D}"/>
                </a:ext>
              </a:extLst>
            </p:cNvPr>
            <p:cNvCxnSpPr/>
            <p:nvPr/>
          </p:nvCxnSpPr>
          <p:spPr bwMode="auto">
            <a:xfrm>
              <a:off x="2936893" y="4016381"/>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27F253C8-25CF-415D-B83B-C1DAC35EB18E}"/>
                </a:ext>
              </a:extLst>
            </p:cNvPr>
            <p:cNvCxnSpPr/>
            <p:nvPr/>
          </p:nvCxnSpPr>
          <p:spPr bwMode="auto">
            <a:xfrm>
              <a:off x="3386573" y="4080683"/>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B092743C-CA99-4265-AD39-B1C2BCEC771F}"/>
                </a:ext>
              </a:extLst>
            </p:cNvPr>
            <p:cNvCxnSpPr/>
            <p:nvPr/>
          </p:nvCxnSpPr>
          <p:spPr bwMode="auto">
            <a:xfrm>
              <a:off x="4948976" y="4451705"/>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EEC498B0-9D6B-42D6-8E82-4BB5C94028F4}"/>
                </a:ext>
              </a:extLst>
            </p:cNvPr>
            <p:cNvCxnSpPr/>
            <p:nvPr/>
          </p:nvCxnSpPr>
          <p:spPr bwMode="auto">
            <a:xfrm>
              <a:off x="1558546" y="2747439"/>
              <a:ext cx="0" cy="121139"/>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1" name="Group 230">
            <a:extLst>
              <a:ext uri="{FF2B5EF4-FFF2-40B4-BE49-F238E27FC236}">
                <a16:creationId xmlns:a16="http://schemas.microsoft.com/office/drawing/2014/main" id="{9A911F88-6F6C-4566-997C-6A40DC80AED8}"/>
              </a:ext>
            </a:extLst>
          </p:cNvPr>
          <p:cNvGrpSpPr/>
          <p:nvPr/>
        </p:nvGrpSpPr>
        <p:grpSpPr>
          <a:xfrm>
            <a:off x="1160728" y="2403566"/>
            <a:ext cx="4421477" cy="1823683"/>
            <a:chOff x="1160728" y="2403566"/>
            <a:chExt cx="4421477" cy="1823683"/>
          </a:xfrm>
        </p:grpSpPr>
        <p:sp>
          <p:nvSpPr>
            <p:cNvPr id="168" name="Freeform: Shape 167">
              <a:extLst>
                <a:ext uri="{FF2B5EF4-FFF2-40B4-BE49-F238E27FC236}">
                  <a16:creationId xmlns:a16="http://schemas.microsoft.com/office/drawing/2014/main" id="{96D2AE29-0BBF-4CC7-9B9F-BBC9B9DC43BE}"/>
                </a:ext>
              </a:extLst>
            </p:cNvPr>
            <p:cNvSpPr/>
            <p:nvPr/>
          </p:nvSpPr>
          <p:spPr bwMode="auto">
            <a:xfrm>
              <a:off x="1160728" y="2403566"/>
              <a:ext cx="4415246" cy="1757887"/>
            </a:xfrm>
            <a:custGeom>
              <a:avLst/>
              <a:gdLst>
                <a:gd name="connsiteX0" fmla="*/ 0 w 4415246"/>
                <a:gd name="connsiteY0" fmla="*/ 0 h 1757887"/>
                <a:gd name="connsiteX1" fmla="*/ 97039 w 4415246"/>
                <a:gd name="connsiteY1" fmla="*/ 0 h 1757887"/>
                <a:gd name="connsiteX2" fmla="*/ 97039 w 4415246"/>
                <a:gd name="connsiteY2" fmla="*/ 44787 h 1757887"/>
                <a:gd name="connsiteX3" fmla="*/ 160487 w 4415246"/>
                <a:gd name="connsiteY3" fmla="*/ 44787 h 1757887"/>
                <a:gd name="connsiteX4" fmla="*/ 160487 w 4415246"/>
                <a:gd name="connsiteY4" fmla="*/ 82109 h 1757887"/>
                <a:gd name="connsiteX5" fmla="*/ 209006 w 4415246"/>
                <a:gd name="connsiteY5" fmla="*/ 82109 h 1757887"/>
                <a:gd name="connsiteX6" fmla="*/ 209006 w 4415246"/>
                <a:gd name="connsiteY6" fmla="*/ 160486 h 1757887"/>
                <a:gd name="connsiteX7" fmla="*/ 257525 w 4415246"/>
                <a:gd name="connsiteY7" fmla="*/ 160486 h 1757887"/>
                <a:gd name="connsiteX8" fmla="*/ 257525 w 4415246"/>
                <a:gd name="connsiteY8" fmla="*/ 212738 h 1757887"/>
                <a:gd name="connsiteX9" fmla="*/ 306044 w 4415246"/>
                <a:gd name="connsiteY9" fmla="*/ 212738 h 1757887"/>
                <a:gd name="connsiteX10" fmla="*/ 306044 w 4415246"/>
                <a:gd name="connsiteY10" fmla="*/ 253792 h 1757887"/>
                <a:gd name="connsiteX11" fmla="*/ 339634 w 4415246"/>
                <a:gd name="connsiteY11" fmla="*/ 253792 h 1757887"/>
                <a:gd name="connsiteX12" fmla="*/ 339634 w 4415246"/>
                <a:gd name="connsiteY12" fmla="*/ 272454 h 1757887"/>
                <a:gd name="connsiteX13" fmla="*/ 369492 w 4415246"/>
                <a:gd name="connsiteY13" fmla="*/ 272454 h 1757887"/>
                <a:gd name="connsiteX14" fmla="*/ 369492 w 4415246"/>
                <a:gd name="connsiteY14" fmla="*/ 335902 h 1757887"/>
                <a:gd name="connsiteX15" fmla="*/ 429208 w 4415246"/>
                <a:gd name="connsiteY15" fmla="*/ 335902 h 1757887"/>
                <a:gd name="connsiteX16" fmla="*/ 429208 w 4415246"/>
                <a:gd name="connsiteY16" fmla="*/ 384421 h 1757887"/>
                <a:gd name="connsiteX17" fmla="*/ 481460 w 4415246"/>
                <a:gd name="connsiteY17" fmla="*/ 384421 h 1757887"/>
                <a:gd name="connsiteX18" fmla="*/ 481460 w 4415246"/>
                <a:gd name="connsiteY18" fmla="*/ 429208 h 1757887"/>
                <a:gd name="connsiteX19" fmla="*/ 529979 w 4415246"/>
                <a:gd name="connsiteY19" fmla="*/ 429208 h 1757887"/>
                <a:gd name="connsiteX20" fmla="*/ 529979 w 4415246"/>
                <a:gd name="connsiteY20" fmla="*/ 451601 h 1757887"/>
                <a:gd name="connsiteX21" fmla="*/ 593427 w 4415246"/>
                <a:gd name="connsiteY21" fmla="*/ 451601 h 1757887"/>
                <a:gd name="connsiteX22" fmla="*/ 593427 w 4415246"/>
                <a:gd name="connsiteY22" fmla="*/ 500121 h 1757887"/>
                <a:gd name="connsiteX23" fmla="*/ 641946 w 4415246"/>
                <a:gd name="connsiteY23" fmla="*/ 500121 h 1757887"/>
                <a:gd name="connsiteX24" fmla="*/ 641946 w 4415246"/>
                <a:gd name="connsiteY24" fmla="*/ 522514 h 1757887"/>
                <a:gd name="connsiteX25" fmla="*/ 694198 w 4415246"/>
                <a:gd name="connsiteY25" fmla="*/ 522514 h 1757887"/>
                <a:gd name="connsiteX26" fmla="*/ 694198 w 4415246"/>
                <a:gd name="connsiteY26" fmla="*/ 559836 h 1757887"/>
                <a:gd name="connsiteX27" fmla="*/ 727788 w 4415246"/>
                <a:gd name="connsiteY27" fmla="*/ 559836 h 1757887"/>
                <a:gd name="connsiteX28" fmla="*/ 727788 w 4415246"/>
                <a:gd name="connsiteY28" fmla="*/ 612088 h 1757887"/>
                <a:gd name="connsiteX29" fmla="*/ 738985 w 4415246"/>
                <a:gd name="connsiteY29" fmla="*/ 612088 h 1757887"/>
                <a:gd name="connsiteX30" fmla="*/ 738985 w 4415246"/>
                <a:gd name="connsiteY30" fmla="*/ 649410 h 1757887"/>
                <a:gd name="connsiteX31" fmla="*/ 783772 w 4415246"/>
                <a:gd name="connsiteY31" fmla="*/ 649410 h 1757887"/>
                <a:gd name="connsiteX32" fmla="*/ 783772 w 4415246"/>
                <a:gd name="connsiteY32" fmla="*/ 679268 h 1757887"/>
                <a:gd name="connsiteX33" fmla="*/ 817362 w 4415246"/>
                <a:gd name="connsiteY33" fmla="*/ 679268 h 1757887"/>
                <a:gd name="connsiteX34" fmla="*/ 817362 w 4415246"/>
                <a:gd name="connsiteY34" fmla="*/ 709126 h 1757887"/>
                <a:gd name="connsiteX35" fmla="*/ 899471 w 4415246"/>
                <a:gd name="connsiteY35" fmla="*/ 709126 h 1757887"/>
                <a:gd name="connsiteX36" fmla="*/ 899471 w 4415246"/>
                <a:gd name="connsiteY36" fmla="*/ 746449 h 1757887"/>
                <a:gd name="connsiteX37" fmla="*/ 951723 w 4415246"/>
                <a:gd name="connsiteY37" fmla="*/ 746449 h 1757887"/>
                <a:gd name="connsiteX38" fmla="*/ 951723 w 4415246"/>
                <a:gd name="connsiteY38" fmla="*/ 780039 h 1757887"/>
                <a:gd name="connsiteX39" fmla="*/ 1007706 w 4415246"/>
                <a:gd name="connsiteY39" fmla="*/ 780039 h 1757887"/>
                <a:gd name="connsiteX40" fmla="*/ 1007706 w 4415246"/>
                <a:gd name="connsiteY40" fmla="*/ 817361 h 1757887"/>
                <a:gd name="connsiteX41" fmla="*/ 1045029 w 4415246"/>
                <a:gd name="connsiteY41" fmla="*/ 817361 h 1757887"/>
                <a:gd name="connsiteX42" fmla="*/ 1045029 w 4415246"/>
                <a:gd name="connsiteY42" fmla="*/ 839755 h 1757887"/>
                <a:gd name="connsiteX43" fmla="*/ 1104745 w 4415246"/>
                <a:gd name="connsiteY43" fmla="*/ 839755 h 1757887"/>
                <a:gd name="connsiteX44" fmla="*/ 1104745 w 4415246"/>
                <a:gd name="connsiteY44" fmla="*/ 865881 h 1757887"/>
                <a:gd name="connsiteX45" fmla="*/ 1175657 w 4415246"/>
                <a:gd name="connsiteY45" fmla="*/ 865881 h 1757887"/>
                <a:gd name="connsiteX46" fmla="*/ 1175657 w 4415246"/>
                <a:gd name="connsiteY46" fmla="*/ 899471 h 1757887"/>
                <a:gd name="connsiteX47" fmla="*/ 1250302 w 4415246"/>
                <a:gd name="connsiteY47" fmla="*/ 899471 h 1757887"/>
                <a:gd name="connsiteX48" fmla="*/ 1250302 w 4415246"/>
                <a:gd name="connsiteY48" fmla="*/ 940525 h 1757887"/>
                <a:gd name="connsiteX49" fmla="*/ 1313750 w 4415246"/>
                <a:gd name="connsiteY49" fmla="*/ 940525 h 1757887"/>
                <a:gd name="connsiteX50" fmla="*/ 1313750 w 4415246"/>
                <a:gd name="connsiteY50" fmla="*/ 977848 h 1757887"/>
                <a:gd name="connsiteX51" fmla="*/ 1388395 w 4415246"/>
                <a:gd name="connsiteY51" fmla="*/ 977848 h 1757887"/>
                <a:gd name="connsiteX52" fmla="*/ 1388395 w 4415246"/>
                <a:gd name="connsiteY52" fmla="*/ 992777 h 1757887"/>
                <a:gd name="connsiteX53" fmla="*/ 1466772 w 4415246"/>
                <a:gd name="connsiteY53" fmla="*/ 992777 h 1757887"/>
                <a:gd name="connsiteX54" fmla="*/ 1466772 w 4415246"/>
                <a:gd name="connsiteY54" fmla="*/ 992777 h 1757887"/>
                <a:gd name="connsiteX55" fmla="*/ 1466772 w 4415246"/>
                <a:gd name="connsiteY55" fmla="*/ 992777 h 1757887"/>
                <a:gd name="connsiteX56" fmla="*/ 1477969 w 4415246"/>
                <a:gd name="connsiteY56" fmla="*/ 1003974 h 1757887"/>
                <a:gd name="connsiteX57" fmla="*/ 1679510 w 4415246"/>
                <a:gd name="connsiteY57" fmla="*/ 1003974 h 1757887"/>
                <a:gd name="connsiteX58" fmla="*/ 1679510 w 4415246"/>
                <a:gd name="connsiteY58" fmla="*/ 1026367 h 1757887"/>
                <a:gd name="connsiteX59" fmla="*/ 1754155 w 4415246"/>
                <a:gd name="connsiteY59" fmla="*/ 1026367 h 1757887"/>
                <a:gd name="connsiteX60" fmla="*/ 1754155 w 4415246"/>
                <a:gd name="connsiteY60" fmla="*/ 1048761 h 1757887"/>
                <a:gd name="connsiteX61" fmla="*/ 1787745 w 4415246"/>
                <a:gd name="connsiteY61" fmla="*/ 1048761 h 1757887"/>
                <a:gd name="connsiteX62" fmla="*/ 1787745 w 4415246"/>
                <a:gd name="connsiteY62" fmla="*/ 1074886 h 1757887"/>
                <a:gd name="connsiteX63" fmla="*/ 1884784 w 4415246"/>
                <a:gd name="connsiteY63" fmla="*/ 1074886 h 1757887"/>
                <a:gd name="connsiteX64" fmla="*/ 1884784 w 4415246"/>
                <a:gd name="connsiteY64" fmla="*/ 1101012 h 1757887"/>
                <a:gd name="connsiteX65" fmla="*/ 1922106 w 4415246"/>
                <a:gd name="connsiteY65" fmla="*/ 1101012 h 1757887"/>
                <a:gd name="connsiteX66" fmla="*/ 1922106 w 4415246"/>
                <a:gd name="connsiteY66" fmla="*/ 1115941 h 1757887"/>
                <a:gd name="connsiteX67" fmla="*/ 1978090 w 4415246"/>
                <a:gd name="connsiteY67" fmla="*/ 1115941 h 1757887"/>
                <a:gd name="connsiteX68" fmla="*/ 1978090 w 4415246"/>
                <a:gd name="connsiteY68" fmla="*/ 1134602 h 1757887"/>
                <a:gd name="connsiteX69" fmla="*/ 2004216 w 4415246"/>
                <a:gd name="connsiteY69" fmla="*/ 1134602 h 1757887"/>
                <a:gd name="connsiteX70" fmla="*/ 2004216 w 4415246"/>
                <a:gd name="connsiteY70" fmla="*/ 1194318 h 1757887"/>
                <a:gd name="connsiteX71" fmla="*/ 2041538 w 4415246"/>
                <a:gd name="connsiteY71" fmla="*/ 1194318 h 1757887"/>
                <a:gd name="connsiteX72" fmla="*/ 2041538 w 4415246"/>
                <a:gd name="connsiteY72" fmla="*/ 1231641 h 1757887"/>
                <a:gd name="connsiteX73" fmla="*/ 2127380 w 4415246"/>
                <a:gd name="connsiteY73" fmla="*/ 1231641 h 1757887"/>
                <a:gd name="connsiteX74" fmla="*/ 2127380 w 4415246"/>
                <a:gd name="connsiteY74" fmla="*/ 1268963 h 1757887"/>
                <a:gd name="connsiteX75" fmla="*/ 2183363 w 4415246"/>
                <a:gd name="connsiteY75" fmla="*/ 1268963 h 1757887"/>
                <a:gd name="connsiteX76" fmla="*/ 2183363 w 4415246"/>
                <a:gd name="connsiteY76" fmla="*/ 1317482 h 1757887"/>
                <a:gd name="connsiteX77" fmla="*/ 2272937 w 4415246"/>
                <a:gd name="connsiteY77" fmla="*/ 1317482 h 1757887"/>
                <a:gd name="connsiteX78" fmla="*/ 2272937 w 4415246"/>
                <a:gd name="connsiteY78" fmla="*/ 1347340 h 1757887"/>
                <a:gd name="connsiteX79" fmla="*/ 2343850 w 4415246"/>
                <a:gd name="connsiteY79" fmla="*/ 1347340 h 1757887"/>
                <a:gd name="connsiteX80" fmla="*/ 2343850 w 4415246"/>
                <a:gd name="connsiteY80" fmla="*/ 1366001 h 1757887"/>
                <a:gd name="connsiteX81" fmla="*/ 2448353 w 4415246"/>
                <a:gd name="connsiteY81" fmla="*/ 1366001 h 1757887"/>
                <a:gd name="connsiteX82" fmla="*/ 2448353 w 4415246"/>
                <a:gd name="connsiteY82" fmla="*/ 1388395 h 1757887"/>
                <a:gd name="connsiteX83" fmla="*/ 2571517 w 4415246"/>
                <a:gd name="connsiteY83" fmla="*/ 1388395 h 1757887"/>
                <a:gd name="connsiteX84" fmla="*/ 2571517 w 4415246"/>
                <a:gd name="connsiteY84" fmla="*/ 1395859 h 1757887"/>
                <a:gd name="connsiteX85" fmla="*/ 2683484 w 4415246"/>
                <a:gd name="connsiteY85" fmla="*/ 1395859 h 1757887"/>
                <a:gd name="connsiteX86" fmla="*/ 2683484 w 4415246"/>
                <a:gd name="connsiteY86" fmla="*/ 1410788 h 1757887"/>
                <a:gd name="connsiteX87" fmla="*/ 2851435 w 4415246"/>
                <a:gd name="connsiteY87" fmla="*/ 1410788 h 1757887"/>
                <a:gd name="connsiteX88" fmla="*/ 2851435 w 4415246"/>
                <a:gd name="connsiteY88" fmla="*/ 1444378 h 1757887"/>
                <a:gd name="connsiteX89" fmla="*/ 2941009 w 4415246"/>
                <a:gd name="connsiteY89" fmla="*/ 1444378 h 1757887"/>
                <a:gd name="connsiteX90" fmla="*/ 2941009 w 4415246"/>
                <a:gd name="connsiteY90" fmla="*/ 1463040 h 1757887"/>
                <a:gd name="connsiteX91" fmla="*/ 2974599 w 4415246"/>
                <a:gd name="connsiteY91" fmla="*/ 1463040 h 1757887"/>
                <a:gd name="connsiteX92" fmla="*/ 2974599 w 4415246"/>
                <a:gd name="connsiteY92" fmla="*/ 1481701 h 1757887"/>
                <a:gd name="connsiteX93" fmla="*/ 3045512 w 4415246"/>
                <a:gd name="connsiteY93" fmla="*/ 1481701 h 1757887"/>
                <a:gd name="connsiteX94" fmla="*/ 3045512 w 4415246"/>
                <a:gd name="connsiteY94" fmla="*/ 1481701 h 1757887"/>
                <a:gd name="connsiteX95" fmla="*/ 3045512 w 4415246"/>
                <a:gd name="connsiteY95" fmla="*/ 1500362 h 1757887"/>
                <a:gd name="connsiteX96" fmla="*/ 3157479 w 4415246"/>
                <a:gd name="connsiteY96" fmla="*/ 1500362 h 1757887"/>
                <a:gd name="connsiteX97" fmla="*/ 3157479 w 4415246"/>
                <a:gd name="connsiteY97" fmla="*/ 1500362 h 1757887"/>
                <a:gd name="connsiteX98" fmla="*/ 3157479 w 4415246"/>
                <a:gd name="connsiteY98" fmla="*/ 1533952 h 1757887"/>
                <a:gd name="connsiteX99" fmla="*/ 3209731 w 4415246"/>
                <a:gd name="connsiteY99" fmla="*/ 1533952 h 1757887"/>
                <a:gd name="connsiteX100" fmla="*/ 3209731 w 4415246"/>
                <a:gd name="connsiteY100" fmla="*/ 1567543 h 1757887"/>
                <a:gd name="connsiteX101" fmla="*/ 3232124 w 4415246"/>
                <a:gd name="connsiteY101" fmla="*/ 1567543 h 1757887"/>
                <a:gd name="connsiteX102" fmla="*/ 3232124 w 4415246"/>
                <a:gd name="connsiteY102" fmla="*/ 1593668 h 1757887"/>
                <a:gd name="connsiteX103" fmla="*/ 3321698 w 4415246"/>
                <a:gd name="connsiteY103" fmla="*/ 1593668 h 1757887"/>
                <a:gd name="connsiteX104" fmla="*/ 3321698 w 4415246"/>
                <a:gd name="connsiteY104" fmla="*/ 1627258 h 1757887"/>
                <a:gd name="connsiteX105" fmla="*/ 3470988 w 4415246"/>
                <a:gd name="connsiteY105" fmla="*/ 1627258 h 1757887"/>
                <a:gd name="connsiteX106" fmla="*/ 3470988 w 4415246"/>
                <a:gd name="connsiteY106" fmla="*/ 1638455 h 1757887"/>
                <a:gd name="connsiteX107" fmla="*/ 3504578 w 4415246"/>
                <a:gd name="connsiteY107" fmla="*/ 1638455 h 1757887"/>
                <a:gd name="connsiteX108" fmla="*/ 3504578 w 4415246"/>
                <a:gd name="connsiteY108" fmla="*/ 1664581 h 1757887"/>
                <a:gd name="connsiteX109" fmla="*/ 3549365 w 4415246"/>
                <a:gd name="connsiteY109" fmla="*/ 1664581 h 1757887"/>
                <a:gd name="connsiteX110" fmla="*/ 3549365 w 4415246"/>
                <a:gd name="connsiteY110" fmla="*/ 1664581 h 1757887"/>
                <a:gd name="connsiteX111" fmla="*/ 3549365 w 4415246"/>
                <a:gd name="connsiteY111" fmla="*/ 1664581 h 1757887"/>
                <a:gd name="connsiteX112" fmla="*/ 3549365 w 4415246"/>
                <a:gd name="connsiteY112" fmla="*/ 1664581 h 1757887"/>
                <a:gd name="connsiteX113" fmla="*/ 3549365 w 4415246"/>
                <a:gd name="connsiteY113" fmla="*/ 1679510 h 1757887"/>
                <a:gd name="connsiteX114" fmla="*/ 3609081 w 4415246"/>
                <a:gd name="connsiteY114" fmla="*/ 1679510 h 1757887"/>
                <a:gd name="connsiteX115" fmla="*/ 3609081 w 4415246"/>
                <a:gd name="connsiteY115" fmla="*/ 1679510 h 1757887"/>
                <a:gd name="connsiteX116" fmla="*/ 3609081 w 4415246"/>
                <a:gd name="connsiteY116" fmla="*/ 1698171 h 1757887"/>
                <a:gd name="connsiteX117" fmla="*/ 3728513 w 4415246"/>
                <a:gd name="connsiteY117" fmla="*/ 1698171 h 1757887"/>
                <a:gd name="connsiteX118" fmla="*/ 3728513 w 4415246"/>
                <a:gd name="connsiteY118" fmla="*/ 1728029 h 1757887"/>
                <a:gd name="connsiteX119" fmla="*/ 3982305 w 4415246"/>
                <a:gd name="connsiteY119" fmla="*/ 1728029 h 1757887"/>
                <a:gd name="connsiteX120" fmla="*/ 3982305 w 4415246"/>
                <a:gd name="connsiteY120" fmla="*/ 1757887 h 1757887"/>
                <a:gd name="connsiteX121" fmla="*/ 4415246 w 4415246"/>
                <a:gd name="connsiteY121" fmla="*/ 1757887 h 1757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4415246" h="1757887">
                  <a:moveTo>
                    <a:pt x="0" y="0"/>
                  </a:moveTo>
                  <a:lnTo>
                    <a:pt x="97039" y="0"/>
                  </a:lnTo>
                  <a:lnTo>
                    <a:pt x="97039" y="44787"/>
                  </a:lnTo>
                  <a:lnTo>
                    <a:pt x="160487" y="44787"/>
                  </a:lnTo>
                  <a:lnTo>
                    <a:pt x="160487" y="82109"/>
                  </a:lnTo>
                  <a:lnTo>
                    <a:pt x="209006" y="82109"/>
                  </a:lnTo>
                  <a:lnTo>
                    <a:pt x="209006" y="160486"/>
                  </a:lnTo>
                  <a:lnTo>
                    <a:pt x="257525" y="160486"/>
                  </a:lnTo>
                  <a:lnTo>
                    <a:pt x="257525" y="212738"/>
                  </a:lnTo>
                  <a:lnTo>
                    <a:pt x="306044" y="212738"/>
                  </a:lnTo>
                  <a:lnTo>
                    <a:pt x="306044" y="253792"/>
                  </a:lnTo>
                  <a:lnTo>
                    <a:pt x="339634" y="253792"/>
                  </a:lnTo>
                  <a:lnTo>
                    <a:pt x="339634" y="272454"/>
                  </a:lnTo>
                  <a:lnTo>
                    <a:pt x="369492" y="272454"/>
                  </a:lnTo>
                  <a:lnTo>
                    <a:pt x="369492" y="335902"/>
                  </a:lnTo>
                  <a:lnTo>
                    <a:pt x="429208" y="335902"/>
                  </a:lnTo>
                  <a:lnTo>
                    <a:pt x="429208" y="384421"/>
                  </a:lnTo>
                  <a:lnTo>
                    <a:pt x="481460" y="384421"/>
                  </a:lnTo>
                  <a:lnTo>
                    <a:pt x="481460" y="429208"/>
                  </a:lnTo>
                  <a:lnTo>
                    <a:pt x="529979" y="429208"/>
                  </a:lnTo>
                  <a:lnTo>
                    <a:pt x="529979" y="451601"/>
                  </a:lnTo>
                  <a:lnTo>
                    <a:pt x="593427" y="451601"/>
                  </a:lnTo>
                  <a:lnTo>
                    <a:pt x="593427" y="500121"/>
                  </a:lnTo>
                  <a:lnTo>
                    <a:pt x="641946" y="500121"/>
                  </a:lnTo>
                  <a:lnTo>
                    <a:pt x="641946" y="522514"/>
                  </a:lnTo>
                  <a:lnTo>
                    <a:pt x="694198" y="522514"/>
                  </a:lnTo>
                  <a:lnTo>
                    <a:pt x="694198" y="559836"/>
                  </a:lnTo>
                  <a:lnTo>
                    <a:pt x="727788" y="559836"/>
                  </a:lnTo>
                  <a:lnTo>
                    <a:pt x="727788" y="612088"/>
                  </a:lnTo>
                  <a:lnTo>
                    <a:pt x="738985" y="612088"/>
                  </a:lnTo>
                  <a:lnTo>
                    <a:pt x="738985" y="649410"/>
                  </a:lnTo>
                  <a:lnTo>
                    <a:pt x="783772" y="649410"/>
                  </a:lnTo>
                  <a:lnTo>
                    <a:pt x="783772" y="679268"/>
                  </a:lnTo>
                  <a:lnTo>
                    <a:pt x="817362" y="679268"/>
                  </a:lnTo>
                  <a:lnTo>
                    <a:pt x="817362" y="709126"/>
                  </a:lnTo>
                  <a:lnTo>
                    <a:pt x="899471" y="709126"/>
                  </a:lnTo>
                  <a:lnTo>
                    <a:pt x="899471" y="746449"/>
                  </a:lnTo>
                  <a:lnTo>
                    <a:pt x="951723" y="746449"/>
                  </a:lnTo>
                  <a:lnTo>
                    <a:pt x="951723" y="780039"/>
                  </a:lnTo>
                  <a:lnTo>
                    <a:pt x="1007706" y="780039"/>
                  </a:lnTo>
                  <a:lnTo>
                    <a:pt x="1007706" y="817361"/>
                  </a:lnTo>
                  <a:lnTo>
                    <a:pt x="1045029" y="817361"/>
                  </a:lnTo>
                  <a:lnTo>
                    <a:pt x="1045029" y="839755"/>
                  </a:lnTo>
                  <a:lnTo>
                    <a:pt x="1104745" y="839755"/>
                  </a:lnTo>
                  <a:lnTo>
                    <a:pt x="1104745" y="865881"/>
                  </a:lnTo>
                  <a:lnTo>
                    <a:pt x="1175657" y="865881"/>
                  </a:lnTo>
                  <a:lnTo>
                    <a:pt x="1175657" y="899471"/>
                  </a:lnTo>
                  <a:lnTo>
                    <a:pt x="1250302" y="899471"/>
                  </a:lnTo>
                  <a:lnTo>
                    <a:pt x="1250302" y="940525"/>
                  </a:lnTo>
                  <a:lnTo>
                    <a:pt x="1313750" y="940525"/>
                  </a:lnTo>
                  <a:lnTo>
                    <a:pt x="1313750" y="977848"/>
                  </a:lnTo>
                  <a:lnTo>
                    <a:pt x="1388395" y="977848"/>
                  </a:lnTo>
                  <a:lnTo>
                    <a:pt x="1388395" y="992777"/>
                  </a:lnTo>
                  <a:lnTo>
                    <a:pt x="1466772" y="992777"/>
                  </a:lnTo>
                  <a:lnTo>
                    <a:pt x="1466772" y="992777"/>
                  </a:lnTo>
                  <a:lnTo>
                    <a:pt x="1466772" y="992777"/>
                  </a:lnTo>
                  <a:lnTo>
                    <a:pt x="1477969" y="1003974"/>
                  </a:lnTo>
                  <a:lnTo>
                    <a:pt x="1679510" y="1003974"/>
                  </a:lnTo>
                  <a:lnTo>
                    <a:pt x="1679510" y="1026367"/>
                  </a:lnTo>
                  <a:lnTo>
                    <a:pt x="1754155" y="1026367"/>
                  </a:lnTo>
                  <a:lnTo>
                    <a:pt x="1754155" y="1048761"/>
                  </a:lnTo>
                  <a:lnTo>
                    <a:pt x="1787745" y="1048761"/>
                  </a:lnTo>
                  <a:lnTo>
                    <a:pt x="1787745" y="1074886"/>
                  </a:lnTo>
                  <a:lnTo>
                    <a:pt x="1884784" y="1074886"/>
                  </a:lnTo>
                  <a:lnTo>
                    <a:pt x="1884784" y="1101012"/>
                  </a:lnTo>
                  <a:lnTo>
                    <a:pt x="1922106" y="1101012"/>
                  </a:lnTo>
                  <a:lnTo>
                    <a:pt x="1922106" y="1115941"/>
                  </a:lnTo>
                  <a:lnTo>
                    <a:pt x="1978090" y="1115941"/>
                  </a:lnTo>
                  <a:lnTo>
                    <a:pt x="1978090" y="1134602"/>
                  </a:lnTo>
                  <a:lnTo>
                    <a:pt x="2004216" y="1134602"/>
                  </a:lnTo>
                  <a:lnTo>
                    <a:pt x="2004216" y="1194318"/>
                  </a:lnTo>
                  <a:lnTo>
                    <a:pt x="2041538" y="1194318"/>
                  </a:lnTo>
                  <a:lnTo>
                    <a:pt x="2041538" y="1231641"/>
                  </a:lnTo>
                  <a:lnTo>
                    <a:pt x="2127380" y="1231641"/>
                  </a:lnTo>
                  <a:lnTo>
                    <a:pt x="2127380" y="1268963"/>
                  </a:lnTo>
                  <a:lnTo>
                    <a:pt x="2183363" y="1268963"/>
                  </a:lnTo>
                  <a:lnTo>
                    <a:pt x="2183363" y="1317482"/>
                  </a:lnTo>
                  <a:lnTo>
                    <a:pt x="2272937" y="1317482"/>
                  </a:lnTo>
                  <a:lnTo>
                    <a:pt x="2272937" y="1347340"/>
                  </a:lnTo>
                  <a:lnTo>
                    <a:pt x="2343850" y="1347340"/>
                  </a:lnTo>
                  <a:lnTo>
                    <a:pt x="2343850" y="1366001"/>
                  </a:lnTo>
                  <a:lnTo>
                    <a:pt x="2448353" y="1366001"/>
                  </a:lnTo>
                  <a:lnTo>
                    <a:pt x="2448353" y="1388395"/>
                  </a:lnTo>
                  <a:lnTo>
                    <a:pt x="2571517" y="1388395"/>
                  </a:lnTo>
                  <a:lnTo>
                    <a:pt x="2571517" y="1395859"/>
                  </a:lnTo>
                  <a:lnTo>
                    <a:pt x="2683484" y="1395859"/>
                  </a:lnTo>
                  <a:lnTo>
                    <a:pt x="2683484" y="1410788"/>
                  </a:lnTo>
                  <a:lnTo>
                    <a:pt x="2851435" y="1410788"/>
                  </a:lnTo>
                  <a:lnTo>
                    <a:pt x="2851435" y="1444378"/>
                  </a:lnTo>
                  <a:lnTo>
                    <a:pt x="2941009" y="1444378"/>
                  </a:lnTo>
                  <a:lnTo>
                    <a:pt x="2941009" y="1463040"/>
                  </a:lnTo>
                  <a:lnTo>
                    <a:pt x="2974599" y="1463040"/>
                  </a:lnTo>
                  <a:lnTo>
                    <a:pt x="2974599" y="1481701"/>
                  </a:lnTo>
                  <a:lnTo>
                    <a:pt x="3045512" y="1481701"/>
                  </a:lnTo>
                  <a:lnTo>
                    <a:pt x="3045512" y="1481701"/>
                  </a:lnTo>
                  <a:lnTo>
                    <a:pt x="3045512" y="1500362"/>
                  </a:lnTo>
                  <a:lnTo>
                    <a:pt x="3157479" y="1500362"/>
                  </a:lnTo>
                  <a:lnTo>
                    <a:pt x="3157479" y="1500362"/>
                  </a:lnTo>
                  <a:lnTo>
                    <a:pt x="3157479" y="1533952"/>
                  </a:lnTo>
                  <a:lnTo>
                    <a:pt x="3209731" y="1533952"/>
                  </a:lnTo>
                  <a:lnTo>
                    <a:pt x="3209731" y="1567543"/>
                  </a:lnTo>
                  <a:lnTo>
                    <a:pt x="3232124" y="1567543"/>
                  </a:lnTo>
                  <a:lnTo>
                    <a:pt x="3232124" y="1593668"/>
                  </a:lnTo>
                  <a:lnTo>
                    <a:pt x="3321698" y="1593668"/>
                  </a:lnTo>
                  <a:lnTo>
                    <a:pt x="3321698" y="1627258"/>
                  </a:lnTo>
                  <a:lnTo>
                    <a:pt x="3470988" y="1627258"/>
                  </a:lnTo>
                  <a:lnTo>
                    <a:pt x="3470988" y="1638455"/>
                  </a:lnTo>
                  <a:lnTo>
                    <a:pt x="3504578" y="1638455"/>
                  </a:lnTo>
                  <a:lnTo>
                    <a:pt x="3504578" y="1664581"/>
                  </a:lnTo>
                  <a:lnTo>
                    <a:pt x="3549365" y="1664581"/>
                  </a:lnTo>
                  <a:lnTo>
                    <a:pt x="3549365" y="1664581"/>
                  </a:lnTo>
                  <a:lnTo>
                    <a:pt x="3549365" y="1664581"/>
                  </a:lnTo>
                  <a:lnTo>
                    <a:pt x="3549365" y="1664581"/>
                  </a:lnTo>
                  <a:lnTo>
                    <a:pt x="3549365" y="1679510"/>
                  </a:lnTo>
                  <a:lnTo>
                    <a:pt x="3609081" y="1679510"/>
                  </a:lnTo>
                  <a:lnTo>
                    <a:pt x="3609081" y="1679510"/>
                  </a:lnTo>
                  <a:lnTo>
                    <a:pt x="3609081" y="1698171"/>
                  </a:lnTo>
                  <a:lnTo>
                    <a:pt x="3728513" y="1698171"/>
                  </a:lnTo>
                  <a:lnTo>
                    <a:pt x="3728513" y="1728029"/>
                  </a:lnTo>
                  <a:lnTo>
                    <a:pt x="3982305" y="1728029"/>
                  </a:lnTo>
                  <a:lnTo>
                    <a:pt x="3982305" y="1757887"/>
                  </a:lnTo>
                  <a:lnTo>
                    <a:pt x="4415246" y="1757887"/>
                  </a:lnTo>
                </a:path>
              </a:pathLst>
            </a:custGeom>
            <a:noFill/>
            <a:ln w="28575">
              <a:solidFill>
                <a:schemeClr val="accent1"/>
              </a:solidFill>
              <a:miter lim="800000"/>
              <a:headEnd/>
              <a:tailEnd/>
            </a:ln>
          </p:spPr>
          <p:txBody>
            <a:bodyPr rtlCol="0" anchor="ctr"/>
            <a:lstStyle/>
            <a:p>
              <a:pPr algn="ctr"/>
              <a:endParaRPr lang="en-US"/>
            </a:p>
          </p:txBody>
        </p:sp>
        <p:cxnSp>
          <p:nvCxnSpPr>
            <p:cNvPr id="188" name="Straight Connector 187">
              <a:extLst>
                <a:ext uri="{FF2B5EF4-FFF2-40B4-BE49-F238E27FC236}">
                  <a16:creationId xmlns:a16="http://schemas.microsoft.com/office/drawing/2014/main" id="{645F0D72-95C6-421A-835E-F6BA57DB33F7}"/>
                </a:ext>
              </a:extLst>
            </p:cNvPr>
            <p:cNvCxnSpPr/>
            <p:nvPr/>
          </p:nvCxnSpPr>
          <p:spPr bwMode="auto">
            <a:xfrm>
              <a:off x="1307966" y="2416683"/>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0E7B58D7-1877-44A1-8336-214ACAB1A1A6}"/>
                </a:ext>
              </a:extLst>
            </p:cNvPr>
            <p:cNvCxnSpPr/>
            <p:nvPr/>
          </p:nvCxnSpPr>
          <p:spPr bwMode="auto">
            <a:xfrm>
              <a:off x="1934844" y="2983046"/>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0688E7ED-7134-457F-966C-81049C60E90E}"/>
                </a:ext>
              </a:extLst>
            </p:cNvPr>
            <p:cNvCxnSpPr/>
            <p:nvPr/>
          </p:nvCxnSpPr>
          <p:spPr bwMode="auto">
            <a:xfrm>
              <a:off x="2027545" y="3049600"/>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9E5940BA-3E34-4C61-9B8F-C1A40A1459BE}"/>
                </a:ext>
              </a:extLst>
            </p:cNvPr>
            <p:cNvCxnSpPr/>
            <p:nvPr/>
          </p:nvCxnSpPr>
          <p:spPr bwMode="auto">
            <a:xfrm>
              <a:off x="1975064" y="3044539"/>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2743AF6A-E231-480D-AAA4-F172CEC5D05C}"/>
                </a:ext>
              </a:extLst>
            </p:cNvPr>
            <p:cNvCxnSpPr/>
            <p:nvPr/>
          </p:nvCxnSpPr>
          <p:spPr bwMode="auto">
            <a:xfrm>
              <a:off x="2050675" y="3048677"/>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3B9BDF21-D71C-4115-9EB5-36032617B1B6}"/>
                </a:ext>
              </a:extLst>
            </p:cNvPr>
            <p:cNvCxnSpPr/>
            <p:nvPr/>
          </p:nvCxnSpPr>
          <p:spPr bwMode="auto">
            <a:xfrm>
              <a:off x="2117312" y="3115381"/>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DA6942D6-FB3F-4315-A748-E92428BFD243}"/>
                </a:ext>
              </a:extLst>
            </p:cNvPr>
            <p:cNvCxnSpPr/>
            <p:nvPr/>
          </p:nvCxnSpPr>
          <p:spPr bwMode="auto">
            <a:xfrm>
              <a:off x="1473422" y="2597283"/>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752B6A0C-D24F-40C4-B17A-FF027FEACFD6}"/>
                </a:ext>
              </a:extLst>
            </p:cNvPr>
            <p:cNvCxnSpPr/>
            <p:nvPr/>
          </p:nvCxnSpPr>
          <p:spPr bwMode="auto">
            <a:xfrm>
              <a:off x="1623737" y="2734443"/>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5B41836A-B61B-482E-BA31-4502F70C9785}"/>
                </a:ext>
              </a:extLst>
            </p:cNvPr>
            <p:cNvCxnSpPr/>
            <p:nvPr/>
          </p:nvCxnSpPr>
          <p:spPr bwMode="auto">
            <a:xfrm>
              <a:off x="1651942" y="2763460"/>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747506DB-9FD7-42C1-87E4-045327EE3C68}"/>
                </a:ext>
              </a:extLst>
            </p:cNvPr>
            <p:cNvCxnSpPr/>
            <p:nvPr/>
          </p:nvCxnSpPr>
          <p:spPr bwMode="auto">
            <a:xfrm>
              <a:off x="1706181" y="2763460"/>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4A8B6597-A8CC-470B-908B-6C3276CCBE1D}"/>
                </a:ext>
              </a:extLst>
            </p:cNvPr>
            <p:cNvCxnSpPr/>
            <p:nvPr/>
          </p:nvCxnSpPr>
          <p:spPr bwMode="auto">
            <a:xfrm>
              <a:off x="1752947" y="2785721"/>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902BF55E-EF1A-4D4E-971D-8B9D2D79619C}"/>
                </a:ext>
              </a:extLst>
            </p:cNvPr>
            <p:cNvCxnSpPr/>
            <p:nvPr/>
          </p:nvCxnSpPr>
          <p:spPr bwMode="auto">
            <a:xfrm>
              <a:off x="1811735" y="2854403"/>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C42092F5-14A7-424B-855D-D68E69F3D193}"/>
                </a:ext>
              </a:extLst>
            </p:cNvPr>
            <p:cNvCxnSpPr/>
            <p:nvPr/>
          </p:nvCxnSpPr>
          <p:spPr bwMode="auto">
            <a:xfrm>
              <a:off x="1853577" y="2859739"/>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0ABB9CF6-BCD5-454E-A5EE-50BA6E071720}"/>
                </a:ext>
              </a:extLst>
            </p:cNvPr>
            <p:cNvCxnSpPr/>
            <p:nvPr/>
          </p:nvCxnSpPr>
          <p:spPr bwMode="auto">
            <a:xfrm>
              <a:off x="1409963" y="2512882"/>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78CD8DDE-0C9B-494E-9286-94C519C45723}"/>
                </a:ext>
              </a:extLst>
            </p:cNvPr>
            <p:cNvCxnSpPr/>
            <p:nvPr/>
          </p:nvCxnSpPr>
          <p:spPr bwMode="auto">
            <a:xfrm>
              <a:off x="2260386" y="3183414"/>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03" name="Straight Connector 202">
              <a:extLst>
                <a:ext uri="{FF2B5EF4-FFF2-40B4-BE49-F238E27FC236}">
                  <a16:creationId xmlns:a16="http://schemas.microsoft.com/office/drawing/2014/main" id="{F7A3018D-42B3-4D43-85E2-DBDC4B63C61C}"/>
                </a:ext>
              </a:extLst>
            </p:cNvPr>
            <p:cNvCxnSpPr/>
            <p:nvPr/>
          </p:nvCxnSpPr>
          <p:spPr bwMode="auto">
            <a:xfrm>
              <a:off x="3654375" y="3719380"/>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3C35F6E4-24C6-4E0B-9A1D-8BB6C42AD296}"/>
                </a:ext>
              </a:extLst>
            </p:cNvPr>
            <p:cNvCxnSpPr/>
            <p:nvPr/>
          </p:nvCxnSpPr>
          <p:spPr bwMode="auto">
            <a:xfrm>
              <a:off x="4492543" y="3955018"/>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3F218ED8-4805-4E0B-A65F-0A90F8260E69}"/>
                </a:ext>
              </a:extLst>
            </p:cNvPr>
            <p:cNvCxnSpPr/>
            <p:nvPr/>
          </p:nvCxnSpPr>
          <p:spPr bwMode="auto">
            <a:xfrm>
              <a:off x="4064501" y="3790027"/>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06" name="Straight Connector 205">
              <a:extLst>
                <a:ext uri="{FF2B5EF4-FFF2-40B4-BE49-F238E27FC236}">
                  <a16:creationId xmlns:a16="http://schemas.microsoft.com/office/drawing/2014/main" id="{F940ED33-1F71-4B30-9673-6DE74977C838}"/>
                </a:ext>
              </a:extLst>
            </p:cNvPr>
            <p:cNvCxnSpPr/>
            <p:nvPr/>
          </p:nvCxnSpPr>
          <p:spPr bwMode="auto">
            <a:xfrm>
              <a:off x="4308525" y="3846864"/>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54037B16-788C-4FF1-9CEF-A542378086D2}"/>
                </a:ext>
              </a:extLst>
            </p:cNvPr>
            <p:cNvCxnSpPr/>
            <p:nvPr/>
          </p:nvCxnSpPr>
          <p:spPr bwMode="auto">
            <a:xfrm>
              <a:off x="4595933" y="3960737"/>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754C66FB-7215-43B9-9830-C2DF5BAE2041}"/>
                </a:ext>
              </a:extLst>
            </p:cNvPr>
            <p:cNvCxnSpPr/>
            <p:nvPr/>
          </p:nvCxnSpPr>
          <p:spPr bwMode="auto">
            <a:xfrm>
              <a:off x="2443031" y="3296665"/>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2E17A7F6-84E1-431D-BFC5-A4FD84F24977}"/>
                </a:ext>
              </a:extLst>
            </p:cNvPr>
            <p:cNvCxnSpPr/>
            <p:nvPr/>
          </p:nvCxnSpPr>
          <p:spPr bwMode="auto">
            <a:xfrm>
              <a:off x="2836095" y="3363400"/>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3DC25546-D108-4BCF-9C8D-ED0E51F6C5C8}"/>
                </a:ext>
              </a:extLst>
            </p:cNvPr>
            <p:cNvCxnSpPr/>
            <p:nvPr/>
          </p:nvCxnSpPr>
          <p:spPr bwMode="auto">
            <a:xfrm>
              <a:off x="2556432" y="3327217"/>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C3000204-F606-4536-A035-4B6DCA01330C}"/>
                </a:ext>
              </a:extLst>
            </p:cNvPr>
            <p:cNvCxnSpPr/>
            <p:nvPr/>
          </p:nvCxnSpPr>
          <p:spPr bwMode="auto">
            <a:xfrm>
              <a:off x="3039597" y="3431204"/>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12" name="Straight Connector 211">
              <a:extLst>
                <a:ext uri="{FF2B5EF4-FFF2-40B4-BE49-F238E27FC236}">
                  <a16:creationId xmlns:a16="http://schemas.microsoft.com/office/drawing/2014/main" id="{704B3560-7B00-4F9B-9187-3C8084D4D98F}"/>
                </a:ext>
              </a:extLst>
            </p:cNvPr>
            <p:cNvCxnSpPr/>
            <p:nvPr/>
          </p:nvCxnSpPr>
          <p:spPr bwMode="auto">
            <a:xfrm>
              <a:off x="3266108" y="3571003"/>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04CC9678-ED73-4DC2-9642-8918086D7780}"/>
                </a:ext>
              </a:extLst>
            </p:cNvPr>
            <p:cNvCxnSpPr/>
            <p:nvPr/>
          </p:nvCxnSpPr>
          <p:spPr bwMode="auto">
            <a:xfrm>
              <a:off x="3521465" y="3704171"/>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32FE4121-C321-4A77-B056-6A541868AA53}"/>
                </a:ext>
              </a:extLst>
            </p:cNvPr>
            <p:cNvCxnSpPr/>
            <p:nvPr/>
          </p:nvCxnSpPr>
          <p:spPr bwMode="auto">
            <a:xfrm>
              <a:off x="3429389" y="3680922"/>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D78A4DDA-1FB3-4DB8-93CE-DD5A2A660D10}"/>
                </a:ext>
              </a:extLst>
            </p:cNvPr>
            <p:cNvCxnSpPr/>
            <p:nvPr/>
          </p:nvCxnSpPr>
          <p:spPr bwMode="auto">
            <a:xfrm>
              <a:off x="2284004" y="3212036"/>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9137ED44-2B14-403D-A4DB-EA1B852EB536}"/>
                </a:ext>
              </a:extLst>
            </p:cNvPr>
            <p:cNvCxnSpPr/>
            <p:nvPr/>
          </p:nvCxnSpPr>
          <p:spPr bwMode="auto">
            <a:xfrm>
              <a:off x="4625789" y="3958621"/>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30B7F285-8C4C-4C3D-B2F7-6B2401BEE66A}"/>
                </a:ext>
              </a:extLst>
            </p:cNvPr>
            <p:cNvCxnSpPr/>
            <p:nvPr/>
          </p:nvCxnSpPr>
          <p:spPr bwMode="auto">
            <a:xfrm>
              <a:off x="5255433" y="4105968"/>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5BD47907-72E4-4EF4-94F2-458B3F28EECA}"/>
                </a:ext>
              </a:extLst>
            </p:cNvPr>
            <p:cNvCxnSpPr/>
            <p:nvPr/>
          </p:nvCxnSpPr>
          <p:spPr bwMode="auto">
            <a:xfrm>
              <a:off x="5530356" y="4099975"/>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412CF898-4BCF-4D8C-941C-D00C357A0C9A}"/>
                </a:ext>
              </a:extLst>
            </p:cNvPr>
            <p:cNvCxnSpPr/>
            <p:nvPr/>
          </p:nvCxnSpPr>
          <p:spPr bwMode="auto">
            <a:xfrm>
              <a:off x="5439137" y="4106110"/>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B4CEDC8A-54B7-4E48-9B6C-6FCE94EE29D1}"/>
                </a:ext>
              </a:extLst>
            </p:cNvPr>
            <p:cNvCxnSpPr/>
            <p:nvPr/>
          </p:nvCxnSpPr>
          <p:spPr bwMode="auto">
            <a:xfrm>
              <a:off x="5500500" y="4102152"/>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9904BF52-0DB4-43B5-9CE5-5735916386FB}"/>
                </a:ext>
              </a:extLst>
            </p:cNvPr>
            <p:cNvCxnSpPr/>
            <p:nvPr/>
          </p:nvCxnSpPr>
          <p:spPr bwMode="auto">
            <a:xfrm>
              <a:off x="5582205" y="4105884"/>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9386E848-7B6A-44CA-8221-F1DF23A48FCB}"/>
                </a:ext>
              </a:extLst>
            </p:cNvPr>
            <p:cNvCxnSpPr/>
            <p:nvPr/>
          </p:nvCxnSpPr>
          <p:spPr bwMode="auto">
            <a:xfrm>
              <a:off x="4894478" y="4040314"/>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23" name="Straight Connector 222">
              <a:extLst>
                <a:ext uri="{FF2B5EF4-FFF2-40B4-BE49-F238E27FC236}">
                  <a16:creationId xmlns:a16="http://schemas.microsoft.com/office/drawing/2014/main" id="{D99D6DB5-D7C3-4E94-9F37-0231A43BAC99}"/>
                </a:ext>
              </a:extLst>
            </p:cNvPr>
            <p:cNvCxnSpPr/>
            <p:nvPr/>
          </p:nvCxnSpPr>
          <p:spPr bwMode="auto">
            <a:xfrm>
              <a:off x="4964257" y="4062292"/>
              <a:ext cx="0" cy="121139"/>
            </a:xfrm>
            <a:prstGeom prst="line">
              <a:avLst/>
            </a:prstGeom>
            <a:noFill/>
            <a:ln w="57150" cap="flat" cmpd="sng" algn="ctr">
              <a:solidFill>
                <a:schemeClr val="accent1"/>
              </a:solidFill>
              <a:prstDash val="solid"/>
              <a:round/>
              <a:headEnd type="none" w="med" len="med"/>
              <a:tailEnd type="none" w="med" len="med"/>
            </a:ln>
            <a:effectLst/>
          </p:spPr>
        </p:cxnSp>
        <p:cxnSp>
          <p:nvCxnSpPr>
            <p:cNvPr id="224" name="Straight Connector 223">
              <a:extLst>
                <a:ext uri="{FF2B5EF4-FFF2-40B4-BE49-F238E27FC236}">
                  <a16:creationId xmlns:a16="http://schemas.microsoft.com/office/drawing/2014/main" id="{2359663C-929C-4BBE-95EB-406227DCD061}"/>
                </a:ext>
              </a:extLst>
            </p:cNvPr>
            <p:cNvCxnSpPr/>
            <p:nvPr/>
          </p:nvCxnSpPr>
          <p:spPr bwMode="auto">
            <a:xfrm>
              <a:off x="5018027" y="4062291"/>
              <a:ext cx="0" cy="121139"/>
            </a:xfrm>
            <a:prstGeom prst="line">
              <a:avLst/>
            </a:prstGeom>
            <a:noFill/>
            <a:ln w="38100" cap="flat" cmpd="sng" algn="ctr">
              <a:solidFill>
                <a:schemeClr val="accent1"/>
              </a:solidFill>
              <a:prstDash val="solid"/>
              <a:round/>
              <a:headEnd type="none" w="med" len="med"/>
              <a:tailEnd type="none" w="med" len="med"/>
            </a:ln>
            <a:effectLst/>
          </p:spPr>
        </p:cxnSp>
        <p:cxnSp>
          <p:nvCxnSpPr>
            <p:cNvPr id="225" name="Straight Connector 224">
              <a:extLst>
                <a:ext uri="{FF2B5EF4-FFF2-40B4-BE49-F238E27FC236}">
                  <a16:creationId xmlns:a16="http://schemas.microsoft.com/office/drawing/2014/main" id="{E337D5AD-8515-46B8-B467-DEA80816CB00}"/>
                </a:ext>
              </a:extLst>
            </p:cNvPr>
            <p:cNvCxnSpPr/>
            <p:nvPr/>
          </p:nvCxnSpPr>
          <p:spPr bwMode="auto">
            <a:xfrm>
              <a:off x="5063498" y="4062290"/>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BA9B8178-AEDE-4C44-B771-8D187771BB08}"/>
                </a:ext>
              </a:extLst>
            </p:cNvPr>
            <p:cNvCxnSpPr/>
            <p:nvPr/>
          </p:nvCxnSpPr>
          <p:spPr bwMode="auto">
            <a:xfrm>
              <a:off x="5151130" y="4105884"/>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608C44F2-6584-40BA-B314-1004F4FAFCAF}"/>
                </a:ext>
              </a:extLst>
            </p:cNvPr>
            <p:cNvCxnSpPr/>
            <p:nvPr/>
          </p:nvCxnSpPr>
          <p:spPr bwMode="auto">
            <a:xfrm>
              <a:off x="5216676" y="4105884"/>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5204796B-BF34-4D14-81CA-8D3529B712BE}"/>
                </a:ext>
              </a:extLst>
            </p:cNvPr>
            <p:cNvCxnSpPr/>
            <p:nvPr/>
          </p:nvCxnSpPr>
          <p:spPr bwMode="auto">
            <a:xfrm>
              <a:off x="5187244" y="4105884"/>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9A3849A0-658A-4403-AC33-84E003439E5E}"/>
                </a:ext>
              </a:extLst>
            </p:cNvPr>
            <p:cNvCxnSpPr/>
            <p:nvPr/>
          </p:nvCxnSpPr>
          <p:spPr bwMode="auto">
            <a:xfrm>
              <a:off x="4854966" y="4043631"/>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566C63EC-8C1D-4B66-A5C3-A12F198D062C}"/>
                </a:ext>
              </a:extLst>
            </p:cNvPr>
            <p:cNvCxnSpPr>
              <a:cxnSpLocks/>
            </p:cNvCxnSpPr>
            <p:nvPr/>
          </p:nvCxnSpPr>
          <p:spPr bwMode="auto">
            <a:xfrm>
              <a:off x="5106346" y="4062289"/>
              <a:ext cx="0" cy="121139"/>
            </a:xfrm>
            <a:prstGeom prst="line">
              <a:avLst/>
            </a:prstGeom>
            <a:noFill/>
            <a:ln w="38100"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8D038036-0FB5-465F-B9BE-969DFD391949}"/>
                </a:ext>
              </a:extLst>
            </p:cNvPr>
            <p:cNvCxnSpPr/>
            <p:nvPr/>
          </p:nvCxnSpPr>
          <p:spPr bwMode="auto">
            <a:xfrm>
              <a:off x="5318399" y="4105419"/>
              <a:ext cx="0" cy="121139"/>
            </a:xfrm>
            <a:prstGeom prst="line">
              <a:avLst/>
            </a:prstGeom>
            <a:noFill/>
            <a:ln w="57150" cap="flat" cmpd="sng" algn="ctr">
              <a:solidFill>
                <a:schemeClr val="accent1"/>
              </a:solidFill>
              <a:prstDash val="solid"/>
              <a:round/>
              <a:headEnd type="none" w="med" len="med"/>
              <a:tailEnd type="none" w="med" len="med"/>
            </a:ln>
            <a:effectLst/>
          </p:spPr>
        </p:cxnSp>
      </p:grpSp>
      <p:grpSp>
        <p:nvGrpSpPr>
          <p:cNvPr id="312" name="Group 311">
            <a:extLst>
              <a:ext uri="{FF2B5EF4-FFF2-40B4-BE49-F238E27FC236}">
                <a16:creationId xmlns:a16="http://schemas.microsoft.com/office/drawing/2014/main" id="{30F46A26-580B-4E04-AE63-66C7479ABE37}"/>
              </a:ext>
            </a:extLst>
          </p:cNvPr>
          <p:cNvGrpSpPr/>
          <p:nvPr/>
        </p:nvGrpSpPr>
        <p:grpSpPr>
          <a:xfrm>
            <a:off x="6960969" y="2410551"/>
            <a:ext cx="4194942" cy="1074027"/>
            <a:chOff x="6960969" y="2410551"/>
            <a:chExt cx="4194942" cy="1074027"/>
          </a:xfrm>
        </p:grpSpPr>
        <p:cxnSp>
          <p:nvCxnSpPr>
            <p:cNvPr id="251" name="Straight Connector 250">
              <a:extLst>
                <a:ext uri="{FF2B5EF4-FFF2-40B4-BE49-F238E27FC236}">
                  <a16:creationId xmlns:a16="http://schemas.microsoft.com/office/drawing/2014/main" id="{1A9CA36E-F159-4F1D-8C7B-791CA3D7BC0E}"/>
                </a:ext>
              </a:extLst>
            </p:cNvPr>
            <p:cNvCxnSpPr/>
            <p:nvPr/>
          </p:nvCxnSpPr>
          <p:spPr bwMode="auto">
            <a:xfrm>
              <a:off x="6960969" y="2410551"/>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52" name="Straight Connector 251">
              <a:extLst>
                <a:ext uri="{FF2B5EF4-FFF2-40B4-BE49-F238E27FC236}">
                  <a16:creationId xmlns:a16="http://schemas.microsoft.com/office/drawing/2014/main" id="{7107BC3C-EB36-430E-94DA-068BBEFFB74E}"/>
                </a:ext>
              </a:extLst>
            </p:cNvPr>
            <p:cNvCxnSpPr/>
            <p:nvPr/>
          </p:nvCxnSpPr>
          <p:spPr bwMode="auto">
            <a:xfrm>
              <a:off x="9006955" y="3038302"/>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53" name="Straight Connector 252">
              <a:extLst>
                <a:ext uri="{FF2B5EF4-FFF2-40B4-BE49-F238E27FC236}">
                  <a16:creationId xmlns:a16="http://schemas.microsoft.com/office/drawing/2014/main" id="{1AC6D515-16C4-4DF3-8C80-89C7E96E33ED}"/>
                </a:ext>
              </a:extLst>
            </p:cNvPr>
            <p:cNvCxnSpPr/>
            <p:nvPr/>
          </p:nvCxnSpPr>
          <p:spPr bwMode="auto">
            <a:xfrm>
              <a:off x="9630026" y="3185632"/>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54" name="Straight Connector 253">
              <a:extLst>
                <a:ext uri="{FF2B5EF4-FFF2-40B4-BE49-F238E27FC236}">
                  <a16:creationId xmlns:a16="http://schemas.microsoft.com/office/drawing/2014/main" id="{93253131-7E85-4000-9490-10C794A8514B}"/>
                </a:ext>
              </a:extLst>
            </p:cNvPr>
            <p:cNvCxnSpPr/>
            <p:nvPr/>
          </p:nvCxnSpPr>
          <p:spPr bwMode="auto">
            <a:xfrm>
              <a:off x="9395802" y="3149433"/>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55" name="Straight Connector 254">
              <a:extLst>
                <a:ext uri="{FF2B5EF4-FFF2-40B4-BE49-F238E27FC236}">
                  <a16:creationId xmlns:a16="http://schemas.microsoft.com/office/drawing/2014/main" id="{DF8EEF94-8CB5-4A50-B3D6-A7D38F9CF5D9}"/>
                </a:ext>
              </a:extLst>
            </p:cNvPr>
            <p:cNvCxnSpPr/>
            <p:nvPr/>
          </p:nvCxnSpPr>
          <p:spPr bwMode="auto">
            <a:xfrm>
              <a:off x="9572508" y="3177555"/>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56" name="Straight Connector 255">
              <a:extLst>
                <a:ext uri="{FF2B5EF4-FFF2-40B4-BE49-F238E27FC236}">
                  <a16:creationId xmlns:a16="http://schemas.microsoft.com/office/drawing/2014/main" id="{22631B1B-68D6-499E-816F-16F74CFF3514}"/>
                </a:ext>
              </a:extLst>
            </p:cNvPr>
            <p:cNvCxnSpPr/>
            <p:nvPr/>
          </p:nvCxnSpPr>
          <p:spPr bwMode="auto">
            <a:xfrm>
              <a:off x="9770326" y="3201811"/>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57" name="Straight Connector 256">
              <a:extLst>
                <a:ext uri="{FF2B5EF4-FFF2-40B4-BE49-F238E27FC236}">
                  <a16:creationId xmlns:a16="http://schemas.microsoft.com/office/drawing/2014/main" id="{D43726C2-AC18-4AAC-95D8-23486568DDCC}"/>
                </a:ext>
              </a:extLst>
            </p:cNvPr>
            <p:cNvCxnSpPr/>
            <p:nvPr/>
          </p:nvCxnSpPr>
          <p:spPr bwMode="auto">
            <a:xfrm>
              <a:off x="7159536" y="2492467"/>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58" name="Straight Connector 257">
              <a:extLst>
                <a:ext uri="{FF2B5EF4-FFF2-40B4-BE49-F238E27FC236}">
                  <a16:creationId xmlns:a16="http://schemas.microsoft.com/office/drawing/2014/main" id="{A2447DDF-A79F-4C8B-ABA2-869818F5E91F}"/>
                </a:ext>
              </a:extLst>
            </p:cNvPr>
            <p:cNvCxnSpPr/>
            <p:nvPr/>
          </p:nvCxnSpPr>
          <p:spPr bwMode="auto">
            <a:xfrm>
              <a:off x="7357713" y="2545920"/>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59" name="Straight Connector 258">
              <a:extLst>
                <a:ext uri="{FF2B5EF4-FFF2-40B4-BE49-F238E27FC236}">
                  <a16:creationId xmlns:a16="http://schemas.microsoft.com/office/drawing/2014/main" id="{B01B542C-C985-4D32-9349-1870526343CA}"/>
                </a:ext>
              </a:extLst>
            </p:cNvPr>
            <p:cNvCxnSpPr/>
            <p:nvPr/>
          </p:nvCxnSpPr>
          <p:spPr bwMode="auto">
            <a:xfrm>
              <a:off x="7283922" y="2542362"/>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60" name="Straight Connector 259">
              <a:extLst>
                <a:ext uri="{FF2B5EF4-FFF2-40B4-BE49-F238E27FC236}">
                  <a16:creationId xmlns:a16="http://schemas.microsoft.com/office/drawing/2014/main" id="{DCEEB436-AFB3-4213-A1F0-4ED052FC105B}"/>
                </a:ext>
              </a:extLst>
            </p:cNvPr>
            <p:cNvCxnSpPr/>
            <p:nvPr/>
          </p:nvCxnSpPr>
          <p:spPr bwMode="auto">
            <a:xfrm>
              <a:off x="7428630" y="2559231"/>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61" name="Straight Connector 260">
              <a:extLst>
                <a:ext uri="{FF2B5EF4-FFF2-40B4-BE49-F238E27FC236}">
                  <a16:creationId xmlns:a16="http://schemas.microsoft.com/office/drawing/2014/main" id="{535AEC1C-E71F-4D05-B565-BF0441B84B35}"/>
                </a:ext>
              </a:extLst>
            </p:cNvPr>
            <p:cNvCxnSpPr/>
            <p:nvPr/>
          </p:nvCxnSpPr>
          <p:spPr bwMode="auto">
            <a:xfrm>
              <a:off x="7619833" y="2636724"/>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62" name="Straight Connector 261">
              <a:extLst>
                <a:ext uri="{FF2B5EF4-FFF2-40B4-BE49-F238E27FC236}">
                  <a16:creationId xmlns:a16="http://schemas.microsoft.com/office/drawing/2014/main" id="{9C9BB57B-CFF1-4672-9C83-5C02968EA5FB}"/>
                </a:ext>
              </a:extLst>
            </p:cNvPr>
            <p:cNvCxnSpPr/>
            <p:nvPr/>
          </p:nvCxnSpPr>
          <p:spPr bwMode="auto">
            <a:xfrm>
              <a:off x="8165177" y="2832020"/>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63" name="Straight Connector 262">
              <a:extLst>
                <a:ext uri="{FF2B5EF4-FFF2-40B4-BE49-F238E27FC236}">
                  <a16:creationId xmlns:a16="http://schemas.microsoft.com/office/drawing/2014/main" id="{4536A27A-C0D1-437C-8639-B2455D93222D}"/>
                </a:ext>
              </a:extLst>
            </p:cNvPr>
            <p:cNvCxnSpPr/>
            <p:nvPr/>
          </p:nvCxnSpPr>
          <p:spPr bwMode="auto">
            <a:xfrm>
              <a:off x="8094432" y="2805686"/>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64" name="Straight Connector 263">
              <a:extLst>
                <a:ext uri="{FF2B5EF4-FFF2-40B4-BE49-F238E27FC236}">
                  <a16:creationId xmlns:a16="http://schemas.microsoft.com/office/drawing/2014/main" id="{FDE0D047-EFAA-44CB-9E08-10C8ABFACBAC}"/>
                </a:ext>
              </a:extLst>
            </p:cNvPr>
            <p:cNvCxnSpPr/>
            <p:nvPr/>
          </p:nvCxnSpPr>
          <p:spPr bwMode="auto">
            <a:xfrm>
              <a:off x="7017959" y="2431898"/>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65" name="Straight Connector 264">
              <a:extLst>
                <a:ext uri="{FF2B5EF4-FFF2-40B4-BE49-F238E27FC236}">
                  <a16:creationId xmlns:a16="http://schemas.microsoft.com/office/drawing/2014/main" id="{B9B027BD-0088-4943-A19D-44603782DFCC}"/>
                </a:ext>
              </a:extLst>
            </p:cNvPr>
            <p:cNvCxnSpPr/>
            <p:nvPr/>
          </p:nvCxnSpPr>
          <p:spPr bwMode="auto">
            <a:xfrm>
              <a:off x="9872097" y="3216311"/>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71" name="Straight Connector 270">
              <a:extLst>
                <a:ext uri="{FF2B5EF4-FFF2-40B4-BE49-F238E27FC236}">
                  <a16:creationId xmlns:a16="http://schemas.microsoft.com/office/drawing/2014/main" id="{35C63B64-EFFC-4A2E-AAFD-3BE07A685139}"/>
                </a:ext>
              </a:extLst>
            </p:cNvPr>
            <p:cNvCxnSpPr/>
            <p:nvPr/>
          </p:nvCxnSpPr>
          <p:spPr bwMode="auto">
            <a:xfrm>
              <a:off x="9919041" y="3216326"/>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72" name="Straight Connector 271">
              <a:extLst>
                <a:ext uri="{FF2B5EF4-FFF2-40B4-BE49-F238E27FC236}">
                  <a16:creationId xmlns:a16="http://schemas.microsoft.com/office/drawing/2014/main" id="{5370FB0D-E66F-41A1-82EE-36327D99DEF4}"/>
                </a:ext>
              </a:extLst>
            </p:cNvPr>
            <p:cNvCxnSpPr/>
            <p:nvPr/>
          </p:nvCxnSpPr>
          <p:spPr bwMode="auto">
            <a:xfrm>
              <a:off x="10143630" y="3236095"/>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E6C0D8EC-C061-4ADF-B6EB-34EC8F0BEF95}"/>
                </a:ext>
              </a:extLst>
            </p:cNvPr>
            <p:cNvCxnSpPr/>
            <p:nvPr/>
          </p:nvCxnSpPr>
          <p:spPr bwMode="auto">
            <a:xfrm>
              <a:off x="10056115" y="3220361"/>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75903227-BA13-4FB1-AD22-90BD9EF684D3}"/>
                </a:ext>
              </a:extLst>
            </p:cNvPr>
            <p:cNvCxnSpPr/>
            <p:nvPr/>
          </p:nvCxnSpPr>
          <p:spPr bwMode="auto">
            <a:xfrm>
              <a:off x="10322313" y="3270205"/>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038C3B78-296B-4673-B584-40136D73CC8C}"/>
                </a:ext>
              </a:extLst>
            </p:cNvPr>
            <p:cNvCxnSpPr/>
            <p:nvPr/>
          </p:nvCxnSpPr>
          <p:spPr bwMode="auto">
            <a:xfrm>
              <a:off x="10416001" y="3293106"/>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E6AEA8C0-BF45-4D6B-840C-4DB5E54CE245}"/>
                </a:ext>
              </a:extLst>
            </p:cNvPr>
            <p:cNvCxnSpPr/>
            <p:nvPr/>
          </p:nvCxnSpPr>
          <p:spPr bwMode="auto">
            <a:xfrm>
              <a:off x="9805019" y="3201810"/>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82" name="Straight Connector 281">
              <a:extLst>
                <a:ext uri="{FF2B5EF4-FFF2-40B4-BE49-F238E27FC236}">
                  <a16:creationId xmlns:a16="http://schemas.microsoft.com/office/drawing/2014/main" id="{6C1EAB12-E137-4C27-AE8E-99973AC4FD9A}"/>
                </a:ext>
              </a:extLst>
            </p:cNvPr>
            <p:cNvCxnSpPr/>
            <p:nvPr/>
          </p:nvCxnSpPr>
          <p:spPr bwMode="auto">
            <a:xfrm>
              <a:off x="11124679" y="3360791"/>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83" name="Straight Connector 282">
              <a:extLst>
                <a:ext uri="{FF2B5EF4-FFF2-40B4-BE49-F238E27FC236}">
                  <a16:creationId xmlns:a16="http://schemas.microsoft.com/office/drawing/2014/main" id="{35029744-3CEB-4FD3-952B-B09DDD71B058}"/>
                </a:ext>
              </a:extLst>
            </p:cNvPr>
            <p:cNvCxnSpPr/>
            <p:nvPr/>
          </p:nvCxnSpPr>
          <p:spPr bwMode="auto">
            <a:xfrm>
              <a:off x="11155911" y="3363439"/>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84" name="Straight Connector 283">
              <a:extLst>
                <a:ext uri="{FF2B5EF4-FFF2-40B4-BE49-F238E27FC236}">
                  <a16:creationId xmlns:a16="http://schemas.microsoft.com/office/drawing/2014/main" id="{926AFCAD-D2EB-4A78-9558-384941F54D32}"/>
                </a:ext>
              </a:extLst>
            </p:cNvPr>
            <p:cNvCxnSpPr/>
            <p:nvPr/>
          </p:nvCxnSpPr>
          <p:spPr bwMode="auto">
            <a:xfrm>
              <a:off x="10850772" y="3360791"/>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86" name="Straight Connector 285">
              <a:extLst>
                <a:ext uri="{FF2B5EF4-FFF2-40B4-BE49-F238E27FC236}">
                  <a16:creationId xmlns:a16="http://schemas.microsoft.com/office/drawing/2014/main" id="{B991E0F7-09A5-4A69-9AD4-8D6A96D98000}"/>
                </a:ext>
              </a:extLst>
            </p:cNvPr>
            <p:cNvCxnSpPr/>
            <p:nvPr/>
          </p:nvCxnSpPr>
          <p:spPr bwMode="auto">
            <a:xfrm>
              <a:off x="10214589" y="3263089"/>
              <a:ext cx="0" cy="121139"/>
            </a:xfrm>
            <a:prstGeom prst="line">
              <a:avLst/>
            </a:prstGeom>
            <a:noFill/>
            <a:ln w="57150" cap="flat" cmpd="sng" algn="ctr">
              <a:solidFill>
                <a:schemeClr val="accent1"/>
              </a:solidFill>
              <a:prstDash val="solid"/>
              <a:round/>
              <a:headEnd type="none" w="med" len="med"/>
              <a:tailEnd type="none" w="med" len="med"/>
            </a:ln>
            <a:effectLst/>
          </p:spPr>
        </p:cxnSp>
        <p:cxnSp>
          <p:nvCxnSpPr>
            <p:cNvPr id="291" name="Straight Connector 290">
              <a:extLst>
                <a:ext uri="{FF2B5EF4-FFF2-40B4-BE49-F238E27FC236}">
                  <a16:creationId xmlns:a16="http://schemas.microsoft.com/office/drawing/2014/main" id="{504B0E7B-F253-4036-A5FD-71B174041B25}"/>
                </a:ext>
              </a:extLst>
            </p:cNvPr>
            <p:cNvCxnSpPr/>
            <p:nvPr/>
          </p:nvCxnSpPr>
          <p:spPr bwMode="auto">
            <a:xfrm>
              <a:off x="10555095" y="3325848"/>
              <a:ext cx="0" cy="121139"/>
            </a:xfrm>
            <a:prstGeom prst="line">
              <a:avLst/>
            </a:prstGeom>
            <a:noFill/>
            <a:ln w="76200" cap="flat" cmpd="sng" algn="ctr">
              <a:solidFill>
                <a:schemeClr val="accent1"/>
              </a:solidFill>
              <a:prstDash val="solid"/>
              <a:round/>
              <a:headEnd type="none" w="med" len="med"/>
              <a:tailEnd type="none" w="med" len="med"/>
            </a:ln>
            <a:effectLst/>
          </p:spPr>
        </p:cxnSp>
        <p:cxnSp>
          <p:nvCxnSpPr>
            <p:cNvPr id="294" name="Straight Connector 293">
              <a:extLst>
                <a:ext uri="{FF2B5EF4-FFF2-40B4-BE49-F238E27FC236}">
                  <a16:creationId xmlns:a16="http://schemas.microsoft.com/office/drawing/2014/main" id="{29043B30-8A8A-4EFD-90E3-196F750E6FB3}"/>
                </a:ext>
              </a:extLst>
            </p:cNvPr>
            <p:cNvCxnSpPr/>
            <p:nvPr/>
          </p:nvCxnSpPr>
          <p:spPr bwMode="auto">
            <a:xfrm>
              <a:off x="10482948" y="3330774"/>
              <a:ext cx="0" cy="121139"/>
            </a:xfrm>
            <a:prstGeom prst="line">
              <a:avLst/>
            </a:prstGeom>
            <a:noFill/>
            <a:ln w="57150" cap="flat" cmpd="sng" algn="ctr">
              <a:solidFill>
                <a:schemeClr val="accent1"/>
              </a:solidFill>
              <a:prstDash val="solid"/>
              <a:round/>
              <a:headEnd type="none" w="med" len="med"/>
              <a:tailEnd type="none" w="med" len="med"/>
            </a:ln>
            <a:effectLst/>
          </p:spPr>
        </p:cxnSp>
        <p:cxnSp>
          <p:nvCxnSpPr>
            <p:cNvPr id="313" name="Straight Connector 312">
              <a:extLst>
                <a:ext uri="{FF2B5EF4-FFF2-40B4-BE49-F238E27FC236}">
                  <a16:creationId xmlns:a16="http://schemas.microsoft.com/office/drawing/2014/main" id="{30A542B8-B952-42FC-A2B3-F056904D6A3E}"/>
                </a:ext>
              </a:extLst>
            </p:cNvPr>
            <p:cNvCxnSpPr/>
            <p:nvPr/>
          </p:nvCxnSpPr>
          <p:spPr bwMode="auto">
            <a:xfrm>
              <a:off x="10620036" y="3326776"/>
              <a:ext cx="0" cy="121139"/>
            </a:xfrm>
            <a:prstGeom prst="line">
              <a:avLst/>
            </a:prstGeom>
            <a:noFill/>
            <a:ln w="76200" cap="flat" cmpd="sng" algn="ctr">
              <a:solidFill>
                <a:schemeClr val="accent1"/>
              </a:solidFill>
              <a:prstDash val="solid"/>
              <a:round/>
              <a:headEnd type="none" w="med" len="med"/>
              <a:tailEnd type="none" w="med" len="med"/>
            </a:ln>
            <a:effectLst/>
          </p:spPr>
        </p:cxnSp>
        <p:cxnSp>
          <p:nvCxnSpPr>
            <p:cNvPr id="314" name="Straight Connector 313">
              <a:extLst>
                <a:ext uri="{FF2B5EF4-FFF2-40B4-BE49-F238E27FC236}">
                  <a16:creationId xmlns:a16="http://schemas.microsoft.com/office/drawing/2014/main" id="{C3B5A115-7885-4AB1-928D-16A10BA511C3}"/>
                </a:ext>
              </a:extLst>
            </p:cNvPr>
            <p:cNvCxnSpPr/>
            <p:nvPr/>
          </p:nvCxnSpPr>
          <p:spPr bwMode="auto">
            <a:xfrm>
              <a:off x="10721818" y="3358857"/>
              <a:ext cx="0" cy="121139"/>
            </a:xfrm>
            <a:prstGeom prst="line">
              <a:avLst/>
            </a:prstGeom>
            <a:noFill/>
            <a:ln w="76200" cap="flat" cmpd="sng" algn="ctr">
              <a:solidFill>
                <a:schemeClr val="accent1"/>
              </a:solidFill>
              <a:prstDash val="solid"/>
              <a:round/>
              <a:headEnd type="none" w="med" len="med"/>
              <a:tailEnd type="none" w="med" len="med"/>
            </a:ln>
            <a:effectLst/>
          </p:spPr>
        </p:cxnSp>
        <p:cxnSp>
          <p:nvCxnSpPr>
            <p:cNvPr id="315" name="Straight Connector 314">
              <a:extLst>
                <a:ext uri="{FF2B5EF4-FFF2-40B4-BE49-F238E27FC236}">
                  <a16:creationId xmlns:a16="http://schemas.microsoft.com/office/drawing/2014/main" id="{8DCD9EBF-E402-4DEA-AA24-E7DAD19DCE44}"/>
                </a:ext>
              </a:extLst>
            </p:cNvPr>
            <p:cNvCxnSpPr/>
            <p:nvPr/>
          </p:nvCxnSpPr>
          <p:spPr bwMode="auto">
            <a:xfrm>
              <a:off x="10794120" y="3359842"/>
              <a:ext cx="0" cy="121139"/>
            </a:xfrm>
            <a:prstGeom prst="line">
              <a:avLst/>
            </a:prstGeom>
            <a:noFill/>
            <a:ln w="76200" cap="flat" cmpd="sng" algn="ctr">
              <a:solidFill>
                <a:schemeClr val="accent1"/>
              </a:solidFill>
              <a:prstDash val="solid"/>
              <a:round/>
              <a:headEnd type="none" w="med" len="med"/>
              <a:tailEnd type="none" w="med" len="med"/>
            </a:ln>
            <a:effectLst/>
          </p:spPr>
        </p:cxnSp>
        <p:cxnSp>
          <p:nvCxnSpPr>
            <p:cNvPr id="317" name="Straight Connector 316">
              <a:extLst>
                <a:ext uri="{FF2B5EF4-FFF2-40B4-BE49-F238E27FC236}">
                  <a16:creationId xmlns:a16="http://schemas.microsoft.com/office/drawing/2014/main" id="{59DAA516-A5B0-4CAF-8865-9A803DE24D26}"/>
                </a:ext>
              </a:extLst>
            </p:cNvPr>
            <p:cNvCxnSpPr/>
            <p:nvPr/>
          </p:nvCxnSpPr>
          <p:spPr bwMode="auto">
            <a:xfrm>
              <a:off x="10924624" y="3362415"/>
              <a:ext cx="0" cy="121139"/>
            </a:xfrm>
            <a:prstGeom prst="line">
              <a:avLst/>
            </a:prstGeom>
            <a:noFill/>
            <a:ln w="76200" cap="flat" cmpd="sng" algn="ctr">
              <a:solidFill>
                <a:schemeClr val="accent1"/>
              </a:solidFill>
              <a:prstDash val="solid"/>
              <a:round/>
              <a:headEnd type="none" w="med" len="med"/>
              <a:tailEnd type="none" w="med" len="med"/>
            </a:ln>
            <a:effectLst/>
          </p:spPr>
        </p:cxnSp>
        <p:cxnSp>
          <p:nvCxnSpPr>
            <p:cNvPr id="318" name="Straight Connector 317">
              <a:extLst>
                <a:ext uri="{FF2B5EF4-FFF2-40B4-BE49-F238E27FC236}">
                  <a16:creationId xmlns:a16="http://schemas.microsoft.com/office/drawing/2014/main" id="{C3A0C89C-3293-4420-89D2-7F42795CC477}"/>
                </a:ext>
              </a:extLst>
            </p:cNvPr>
            <p:cNvCxnSpPr/>
            <p:nvPr/>
          </p:nvCxnSpPr>
          <p:spPr bwMode="auto">
            <a:xfrm>
              <a:off x="11060514" y="3359340"/>
              <a:ext cx="0" cy="121139"/>
            </a:xfrm>
            <a:prstGeom prst="line">
              <a:avLst/>
            </a:prstGeom>
            <a:noFill/>
            <a:ln w="57150" cap="flat" cmpd="sng" algn="ctr">
              <a:solidFill>
                <a:schemeClr val="accent1"/>
              </a:solidFill>
              <a:prstDash val="solid"/>
              <a:round/>
              <a:headEnd type="none" w="med" len="med"/>
              <a:tailEnd type="none" w="med" len="med"/>
            </a:ln>
            <a:effectLst/>
          </p:spPr>
        </p:cxnSp>
      </p:grpSp>
      <p:grpSp>
        <p:nvGrpSpPr>
          <p:cNvPr id="296" name="Group 295">
            <a:extLst>
              <a:ext uri="{FF2B5EF4-FFF2-40B4-BE49-F238E27FC236}">
                <a16:creationId xmlns:a16="http://schemas.microsoft.com/office/drawing/2014/main" id="{11FBF250-9209-4EA7-9DA3-C91299E815A5}"/>
              </a:ext>
            </a:extLst>
          </p:cNvPr>
          <p:cNvGrpSpPr/>
          <p:nvPr/>
        </p:nvGrpSpPr>
        <p:grpSpPr>
          <a:xfrm>
            <a:off x="6753040" y="2344169"/>
            <a:ext cx="4585046" cy="1048060"/>
            <a:chOff x="6753040" y="2344169"/>
            <a:chExt cx="4585046" cy="1048060"/>
          </a:xfrm>
        </p:grpSpPr>
        <p:cxnSp>
          <p:nvCxnSpPr>
            <p:cNvPr id="235" name="Straight Connector 234">
              <a:extLst>
                <a:ext uri="{FF2B5EF4-FFF2-40B4-BE49-F238E27FC236}">
                  <a16:creationId xmlns:a16="http://schemas.microsoft.com/office/drawing/2014/main" id="{37C5A189-D046-4911-AC56-B968F96C595F}"/>
                </a:ext>
              </a:extLst>
            </p:cNvPr>
            <p:cNvCxnSpPr/>
            <p:nvPr/>
          </p:nvCxnSpPr>
          <p:spPr bwMode="auto">
            <a:xfrm>
              <a:off x="6753040" y="2344169"/>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CBEFC906-4852-4547-ADE0-F87AC34042DA}"/>
                </a:ext>
              </a:extLst>
            </p:cNvPr>
            <p:cNvCxnSpPr/>
            <p:nvPr/>
          </p:nvCxnSpPr>
          <p:spPr bwMode="auto">
            <a:xfrm>
              <a:off x="10271642" y="3211189"/>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83A555BC-58C4-4F0B-A8E1-D9834E5576EF}"/>
                </a:ext>
              </a:extLst>
            </p:cNvPr>
            <p:cNvCxnSpPr/>
            <p:nvPr/>
          </p:nvCxnSpPr>
          <p:spPr bwMode="auto">
            <a:xfrm>
              <a:off x="10416001" y="3218040"/>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62D97D27-00B5-45AE-AACA-8F22B8F11A08}"/>
                </a:ext>
              </a:extLst>
            </p:cNvPr>
            <p:cNvCxnSpPr/>
            <p:nvPr/>
          </p:nvCxnSpPr>
          <p:spPr bwMode="auto">
            <a:xfrm>
              <a:off x="10322331" y="3214823"/>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39" name="Straight Connector 238">
              <a:extLst>
                <a:ext uri="{FF2B5EF4-FFF2-40B4-BE49-F238E27FC236}">
                  <a16:creationId xmlns:a16="http://schemas.microsoft.com/office/drawing/2014/main" id="{C9A2BC87-A5BF-4461-9F49-E010A09087B9}"/>
                </a:ext>
              </a:extLst>
            </p:cNvPr>
            <p:cNvCxnSpPr/>
            <p:nvPr/>
          </p:nvCxnSpPr>
          <p:spPr bwMode="auto">
            <a:xfrm>
              <a:off x="10472274" y="3242644"/>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1C3CD460-F7BD-40B7-A606-976EB763EF32}"/>
                </a:ext>
              </a:extLst>
            </p:cNvPr>
            <p:cNvCxnSpPr>
              <a:cxnSpLocks/>
            </p:cNvCxnSpPr>
            <p:nvPr/>
          </p:nvCxnSpPr>
          <p:spPr bwMode="auto">
            <a:xfrm>
              <a:off x="10493228" y="3271090"/>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2BF17DEB-2A73-418B-AA8F-ECB879445DB0}"/>
                </a:ext>
              </a:extLst>
            </p:cNvPr>
            <p:cNvCxnSpPr/>
            <p:nvPr/>
          </p:nvCxnSpPr>
          <p:spPr bwMode="auto">
            <a:xfrm>
              <a:off x="7908048" y="2558632"/>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76843DDA-1C3D-4506-A2B9-9927046F8502}"/>
                </a:ext>
              </a:extLst>
            </p:cNvPr>
            <p:cNvCxnSpPr/>
            <p:nvPr/>
          </p:nvCxnSpPr>
          <p:spPr bwMode="auto">
            <a:xfrm>
              <a:off x="8744885" y="2791454"/>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77FA149F-0632-4135-A44A-DDB76D808017}"/>
                </a:ext>
              </a:extLst>
            </p:cNvPr>
            <p:cNvCxnSpPr/>
            <p:nvPr/>
          </p:nvCxnSpPr>
          <p:spPr bwMode="auto">
            <a:xfrm>
              <a:off x="8951572" y="2870169"/>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AD123A2B-720D-4C81-96F7-A62BF86A4792}"/>
                </a:ext>
              </a:extLst>
            </p:cNvPr>
            <p:cNvCxnSpPr/>
            <p:nvPr/>
          </p:nvCxnSpPr>
          <p:spPr bwMode="auto">
            <a:xfrm>
              <a:off x="9017119" y="2884599"/>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F3A0FF08-06EF-4088-A3B5-4154395B59BA}"/>
                </a:ext>
              </a:extLst>
            </p:cNvPr>
            <p:cNvCxnSpPr/>
            <p:nvPr/>
          </p:nvCxnSpPr>
          <p:spPr bwMode="auto">
            <a:xfrm>
              <a:off x="9777876" y="3101376"/>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D08E1B61-8986-4D2E-8350-76BD4FC330A6}"/>
                </a:ext>
              </a:extLst>
            </p:cNvPr>
            <p:cNvCxnSpPr/>
            <p:nvPr/>
          </p:nvCxnSpPr>
          <p:spPr bwMode="auto">
            <a:xfrm>
              <a:off x="10157862" y="3122919"/>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072EC1BB-1C0F-4A66-9EF1-D32AFAE9AA0F}"/>
                </a:ext>
              </a:extLst>
            </p:cNvPr>
            <p:cNvCxnSpPr/>
            <p:nvPr/>
          </p:nvCxnSpPr>
          <p:spPr bwMode="auto">
            <a:xfrm>
              <a:off x="10182768" y="3161945"/>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48" name="Straight Connector 247">
              <a:extLst>
                <a:ext uri="{FF2B5EF4-FFF2-40B4-BE49-F238E27FC236}">
                  <a16:creationId xmlns:a16="http://schemas.microsoft.com/office/drawing/2014/main" id="{2793E900-C2EA-4780-9708-EF9139FD8D91}"/>
                </a:ext>
              </a:extLst>
            </p:cNvPr>
            <p:cNvCxnSpPr/>
            <p:nvPr/>
          </p:nvCxnSpPr>
          <p:spPr bwMode="auto">
            <a:xfrm>
              <a:off x="7214395" y="2397622"/>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97" name="Straight Connector 296">
              <a:extLst>
                <a:ext uri="{FF2B5EF4-FFF2-40B4-BE49-F238E27FC236}">
                  <a16:creationId xmlns:a16="http://schemas.microsoft.com/office/drawing/2014/main" id="{0D0D14DA-5287-4B70-81D6-BE5FB176F274}"/>
                </a:ext>
              </a:extLst>
            </p:cNvPr>
            <p:cNvCxnSpPr>
              <a:cxnSpLocks/>
            </p:cNvCxnSpPr>
            <p:nvPr/>
          </p:nvCxnSpPr>
          <p:spPr bwMode="auto">
            <a:xfrm>
              <a:off x="10680190" y="3271090"/>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98" name="Straight Connector 297">
              <a:extLst>
                <a:ext uri="{FF2B5EF4-FFF2-40B4-BE49-F238E27FC236}">
                  <a16:creationId xmlns:a16="http://schemas.microsoft.com/office/drawing/2014/main" id="{3B294F91-4A24-4CB3-8708-3E537C51AA1F}"/>
                </a:ext>
              </a:extLst>
            </p:cNvPr>
            <p:cNvCxnSpPr>
              <a:cxnSpLocks/>
            </p:cNvCxnSpPr>
            <p:nvPr/>
          </p:nvCxnSpPr>
          <p:spPr bwMode="auto">
            <a:xfrm>
              <a:off x="10786967" y="3271090"/>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99" name="Straight Connector 298">
              <a:extLst>
                <a:ext uri="{FF2B5EF4-FFF2-40B4-BE49-F238E27FC236}">
                  <a16:creationId xmlns:a16="http://schemas.microsoft.com/office/drawing/2014/main" id="{D8E79226-4CF8-4A0D-BF7E-8795A3B5BC6C}"/>
                </a:ext>
              </a:extLst>
            </p:cNvPr>
            <p:cNvCxnSpPr>
              <a:cxnSpLocks/>
            </p:cNvCxnSpPr>
            <p:nvPr/>
          </p:nvCxnSpPr>
          <p:spPr bwMode="auto">
            <a:xfrm>
              <a:off x="10732090" y="3271090"/>
              <a:ext cx="0" cy="121139"/>
            </a:xfrm>
            <a:prstGeom prst="line">
              <a:avLst/>
            </a:prstGeom>
            <a:noFill/>
            <a:ln w="57150" cap="flat" cmpd="sng" algn="ctr">
              <a:solidFill>
                <a:schemeClr val="accent3"/>
              </a:solidFill>
              <a:prstDash val="solid"/>
              <a:round/>
              <a:headEnd type="none" w="med" len="med"/>
              <a:tailEnd type="none" w="med" len="med"/>
            </a:ln>
            <a:effectLst/>
          </p:spPr>
        </p:cxnSp>
        <p:cxnSp>
          <p:nvCxnSpPr>
            <p:cNvPr id="300" name="Straight Connector 299">
              <a:extLst>
                <a:ext uri="{FF2B5EF4-FFF2-40B4-BE49-F238E27FC236}">
                  <a16:creationId xmlns:a16="http://schemas.microsoft.com/office/drawing/2014/main" id="{3057FB57-A590-4C88-8953-81E96CF900C0}"/>
                </a:ext>
              </a:extLst>
            </p:cNvPr>
            <p:cNvCxnSpPr>
              <a:cxnSpLocks/>
            </p:cNvCxnSpPr>
            <p:nvPr/>
          </p:nvCxnSpPr>
          <p:spPr bwMode="auto">
            <a:xfrm>
              <a:off x="11092134" y="3271090"/>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301" name="Straight Connector 300">
              <a:extLst>
                <a:ext uri="{FF2B5EF4-FFF2-40B4-BE49-F238E27FC236}">
                  <a16:creationId xmlns:a16="http://schemas.microsoft.com/office/drawing/2014/main" id="{9539C4C3-B0A6-4D3C-9E83-3825BB916B9F}"/>
                </a:ext>
              </a:extLst>
            </p:cNvPr>
            <p:cNvCxnSpPr>
              <a:cxnSpLocks/>
            </p:cNvCxnSpPr>
            <p:nvPr/>
          </p:nvCxnSpPr>
          <p:spPr bwMode="auto">
            <a:xfrm>
              <a:off x="11018538" y="3271090"/>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302" name="Straight Connector 301">
              <a:extLst>
                <a:ext uri="{FF2B5EF4-FFF2-40B4-BE49-F238E27FC236}">
                  <a16:creationId xmlns:a16="http://schemas.microsoft.com/office/drawing/2014/main" id="{1EC3EC22-4698-40F5-94A9-44FF1BA89745}"/>
                </a:ext>
              </a:extLst>
            </p:cNvPr>
            <p:cNvCxnSpPr>
              <a:cxnSpLocks/>
            </p:cNvCxnSpPr>
            <p:nvPr/>
          </p:nvCxnSpPr>
          <p:spPr bwMode="auto">
            <a:xfrm>
              <a:off x="10555095" y="3271090"/>
              <a:ext cx="0" cy="121139"/>
            </a:xfrm>
            <a:prstGeom prst="line">
              <a:avLst/>
            </a:prstGeom>
            <a:noFill/>
            <a:ln w="76200" cap="flat" cmpd="sng" algn="ctr">
              <a:solidFill>
                <a:schemeClr val="accent3"/>
              </a:solidFill>
              <a:prstDash val="solid"/>
              <a:round/>
              <a:headEnd type="none" w="med" len="med"/>
              <a:tailEnd type="none" w="med" len="med"/>
            </a:ln>
            <a:effectLst/>
          </p:spPr>
        </p:cxnSp>
        <p:cxnSp>
          <p:nvCxnSpPr>
            <p:cNvPr id="303" name="Straight Connector 302">
              <a:extLst>
                <a:ext uri="{FF2B5EF4-FFF2-40B4-BE49-F238E27FC236}">
                  <a16:creationId xmlns:a16="http://schemas.microsoft.com/office/drawing/2014/main" id="{DF2C611E-E982-41E9-BF16-75C782734AA7}"/>
                </a:ext>
              </a:extLst>
            </p:cNvPr>
            <p:cNvCxnSpPr>
              <a:cxnSpLocks/>
            </p:cNvCxnSpPr>
            <p:nvPr/>
          </p:nvCxnSpPr>
          <p:spPr bwMode="auto">
            <a:xfrm>
              <a:off x="10647554" y="3271090"/>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304" name="Straight Connector 303">
              <a:extLst>
                <a:ext uri="{FF2B5EF4-FFF2-40B4-BE49-F238E27FC236}">
                  <a16:creationId xmlns:a16="http://schemas.microsoft.com/office/drawing/2014/main" id="{8380E3E7-4783-4C7D-8BA6-8FF83D32521C}"/>
                </a:ext>
              </a:extLst>
            </p:cNvPr>
            <p:cNvCxnSpPr>
              <a:cxnSpLocks/>
            </p:cNvCxnSpPr>
            <p:nvPr/>
          </p:nvCxnSpPr>
          <p:spPr bwMode="auto">
            <a:xfrm>
              <a:off x="10613237" y="3271090"/>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306" name="Straight Connector 305">
              <a:extLst>
                <a:ext uri="{FF2B5EF4-FFF2-40B4-BE49-F238E27FC236}">
                  <a16:creationId xmlns:a16="http://schemas.microsoft.com/office/drawing/2014/main" id="{C381F2AF-6AA7-4257-A741-476652764A1C}"/>
                </a:ext>
              </a:extLst>
            </p:cNvPr>
            <p:cNvCxnSpPr>
              <a:cxnSpLocks/>
            </p:cNvCxnSpPr>
            <p:nvPr/>
          </p:nvCxnSpPr>
          <p:spPr bwMode="auto">
            <a:xfrm>
              <a:off x="10855662" y="3271090"/>
              <a:ext cx="0" cy="121139"/>
            </a:xfrm>
            <a:prstGeom prst="line">
              <a:avLst/>
            </a:prstGeom>
            <a:noFill/>
            <a:ln w="76200" cap="flat" cmpd="sng" algn="ctr">
              <a:solidFill>
                <a:schemeClr val="accent3"/>
              </a:solidFill>
              <a:prstDash val="solid"/>
              <a:round/>
              <a:headEnd type="none" w="med" len="med"/>
              <a:tailEnd type="none" w="med" len="med"/>
            </a:ln>
            <a:effectLst/>
          </p:spPr>
        </p:cxnSp>
        <p:cxnSp>
          <p:nvCxnSpPr>
            <p:cNvPr id="307" name="Straight Connector 306">
              <a:extLst>
                <a:ext uri="{FF2B5EF4-FFF2-40B4-BE49-F238E27FC236}">
                  <a16:creationId xmlns:a16="http://schemas.microsoft.com/office/drawing/2014/main" id="{3CEAADFC-9CFC-4129-8905-55EF15AAA8AC}"/>
                </a:ext>
              </a:extLst>
            </p:cNvPr>
            <p:cNvCxnSpPr>
              <a:cxnSpLocks/>
            </p:cNvCxnSpPr>
            <p:nvPr/>
          </p:nvCxnSpPr>
          <p:spPr bwMode="auto">
            <a:xfrm>
              <a:off x="10948853" y="3271090"/>
              <a:ext cx="0" cy="121139"/>
            </a:xfrm>
            <a:prstGeom prst="line">
              <a:avLst/>
            </a:prstGeom>
            <a:noFill/>
            <a:ln w="76200" cap="flat" cmpd="sng" algn="ctr">
              <a:solidFill>
                <a:schemeClr val="accent3"/>
              </a:solidFill>
              <a:prstDash val="solid"/>
              <a:round/>
              <a:headEnd type="none" w="med" len="med"/>
              <a:tailEnd type="none" w="med" len="med"/>
            </a:ln>
            <a:effectLst/>
          </p:spPr>
        </p:cxnSp>
        <p:cxnSp>
          <p:nvCxnSpPr>
            <p:cNvPr id="308" name="Straight Connector 307">
              <a:extLst>
                <a:ext uri="{FF2B5EF4-FFF2-40B4-BE49-F238E27FC236}">
                  <a16:creationId xmlns:a16="http://schemas.microsoft.com/office/drawing/2014/main" id="{20B30EEF-31E8-4AEA-BF96-DC211F6DC03D}"/>
                </a:ext>
              </a:extLst>
            </p:cNvPr>
            <p:cNvCxnSpPr>
              <a:cxnSpLocks/>
            </p:cNvCxnSpPr>
            <p:nvPr/>
          </p:nvCxnSpPr>
          <p:spPr bwMode="auto">
            <a:xfrm>
              <a:off x="11155911" y="3271090"/>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309" name="Straight Connector 308">
              <a:extLst>
                <a:ext uri="{FF2B5EF4-FFF2-40B4-BE49-F238E27FC236}">
                  <a16:creationId xmlns:a16="http://schemas.microsoft.com/office/drawing/2014/main" id="{82B0E95F-CB0D-4714-9762-F48DBED9EB03}"/>
                </a:ext>
              </a:extLst>
            </p:cNvPr>
            <p:cNvCxnSpPr>
              <a:cxnSpLocks/>
            </p:cNvCxnSpPr>
            <p:nvPr/>
          </p:nvCxnSpPr>
          <p:spPr bwMode="auto">
            <a:xfrm>
              <a:off x="11188699" y="3271090"/>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310" name="Straight Connector 309">
              <a:extLst>
                <a:ext uri="{FF2B5EF4-FFF2-40B4-BE49-F238E27FC236}">
                  <a16:creationId xmlns:a16="http://schemas.microsoft.com/office/drawing/2014/main" id="{5A4E5505-8CE8-4ECA-9488-DB1032492CCA}"/>
                </a:ext>
              </a:extLst>
            </p:cNvPr>
            <p:cNvCxnSpPr>
              <a:cxnSpLocks/>
            </p:cNvCxnSpPr>
            <p:nvPr/>
          </p:nvCxnSpPr>
          <p:spPr bwMode="auto">
            <a:xfrm>
              <a:off x="11246906" y="3271090"/>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311" name="Straight Connector 310">
              <a:extLst>
                <a:ext uri="{FF2B5EF4-FFF2-40B4-BE49-F238E27FC236}">
                  <a16:creationId xmlns:a16="http://schemas.microsoft.com/office/drawing/2014/main" id="{CD4E4108-2DD3-42E7-BB4B-61F12928ED7D}"/>
                </a:ext>
              </a:extLst>
            </p:cNvPr>
            <p:cNvCxnSpPr>
              <a:cxnSpLocks/>
            </p:cNvCxnSpPr>
            <p:nvPr/>
          </p:nvCxnSpPr>
          <p:spPr bwMode="auto">
            <a:xfrm>
              <a:off x="11338086" y="3271090"/>
              <a:ext cx="0" cy="121139"/>
            </a:xfrm>
            <a:prstGeom prst="line">
              <a:avLst/>
            </a:prstGeom>
            <a:noFill/>
            <a:ln w="28575" cap="flat" cmpd="sng" algn="ctr">
              <a:solidFill>
                <a:schemeClr val="accent3"/>
              </a:solidFill>
              <a:prstDash val="solid"/>
              <a:round/>
              <a:headEnd type="none" w="med" len="med"/>
              <a:tailEnd type="none" w="med" len="med"/>
            </a:ln>
            <a:effectLst/>
          </p:spPr>
        </p:cxnSp>
      </p:grpSp>
    </p:spTree>
    <p:extLst>
      <p:ext uri="{BB962C8B-B14F-4D97-AF65-F5344CB8AC3E}">
        <p14:creationId xmlns:p14="http://schemas.microsoft.com/office/powerpoint/2010/main" val="2008808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BELLINI Final Survival Analysis: PFS, OS in t(11;14) Subgroup</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9E58DC0A-9FB9-CF41-AEA6-8CCB1E6112A5}"/>
              </a:ext>
            </a:extLst>
          </p:cNvPr>
          <p:cNvSpPr txBox="1">
            <a:spLocks noChangeArrowheads="1"/>
          </p:cNvSpPr>
          <p:nvPr/>
        </p:nvSpPr>
        <p:spPr bwMode="auto">
          <a:xfrm>
            <a:off x="450614" y="6330552"/>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Kumar. ASH 2021. Abstr 84. </a:t>
            </a:r>
            <a:r>
              <a:rPr lang="en-US" altLang="en-US" sz="1400" b="0" spc="-10" dirty="0">
                <a:solidFill>
                  <a:schemeClr val="bg2"/>
                </a:solidFill>
                <a:latin typeface="Calibri" panose="020F0502020204030204" pitchFamily="34" charset="0"/>
              </a:rPr>
              <a:t>Reproduced with permission.</a:t>
            </a:r>
            <a:endParaRPr lang="en-US" altLang="en-US" sz="1400" b="0" dirty="0">
              <a:solidFill>
                <a:schemeClr val="bg2"/>
              </a:solidFill>
              <a:latin typeface="Calibri" panose="020F0502020204030204" pitchFamily="34" charset="0"/>
              <a:cs typeface="+mn-cs"/>
            </a:endParaRPr>
          </a:p>
        </p:txBody>
      </p:sp>
      <p:sp>
        <p:nvSpPr>
          <p:cNvPr id="19" name="TextBox 18">
            <a:extLst>
              <a:ext uri="{FF2B5EF4-FFF2-40B4-BE49-F238E27FC236}">
                <a16:creationId xmlns:a16="http://schemas.microsoft.com/office/drawing/2014/main" id="{2879A7D3-F4D1-4481-A2DD-E959662B1A9A}"/>
              </a:ext>
            </a:extLst>
          </p:cNvPr>
          <p:cNvSpPr txBox="1"/>
          <p:nvPr/>
        </p:nvSpPr>
        <p:spPr bwMode="auto">
          <a:xfrm>
            <a:off x="1449976" y="1495845"/>
            <a:ext cx="41017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Investigator-Assessed PFS in Patients With t(11;14)</a:t>
            </a:r>
          </a:p>
        </p:txBody>
      </p:sp>
      <p:sp>
        <p:nvSpPr>
          <p:cNvPr id="20" name="TextBox 19">
            <a:extLst>
              <a:ext uri="{FF2B5EF4-FFF2-40B4-BE49-F238E27FC236}">
                <a16:creationId xmlns:a16="http://schemas.microsoft.com/office/drawing/2014/main" id="{6DC3E727-06E8-4059-B7CE-4C0C07AF19A6}"/>
              </a:ext>
            </a:extLst>
          </p:cNvPr>
          <p:cNvSpPr txBox="1"/>
          <p:nvPr/>
        </p:nvSpPr>
        <p:spPr bwMode="auto">
          <a:xfrm>
            <a:off x="6985884" y="1510271"/>
            <a:ext cx="410173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 in Patients With t(11;14)</a:t>
            </a:r>
          </a:p>
        </p:txBody>
      </p:sp>
      <p:sp>
        <p:nvSpPr>
          <p:cNvPr id="21" name="TextBox 20">
            <a:extLst>
              <a:ext uri="{FF2B5EF4-FFF2-40B4-BE49-F238E27FC236}">
                <a16:creationId xmlns:a16="http://schemas.microsoft.com/office/drawing/2014/main" id="{4389707D-2CF3-4B6E-BE49-9098FC088EA3}"/>
              </a:ext>
            </a:extLst>
          </p:cNvPr>
          <p:cNvSpPr txBox="1"/>
          <p:nvPr/>
        </p:nvSpPr>
        <p:spPr bwMode="auto">
          <a:xfrm>
            <a:off x="3556330" y="2166052"/>
            <a:ext cx="122769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Median, mo</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HR (95% CI)</a:t>
            </a:r>
            <a:br>
              <a:rPr lang="en-US" sz="1400" b="0"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value</a:t>
            </a:r>
          </a:p>
        </p:txBody>
      </p:sp>
      <p:sp>
        <p:nvSpPr>
          <p:cNvPr id="22" name="TextBox 21">
            <a:extLst>
              <a:ext uri="{FF2B5EF4-FFF2-40B4-BE49-F238E27FC236}">
                <a16:creationId xmlns:a16="http://schemas.microsoft.com/office/drawing/2014/main" id="{3EA22219-8C30-480D-A3E7-15BA2DB22B6C}"/>
              </a:ext>
            </a:extLst>
          </p:cNvPr>
          <p:cNvSpPr txBox="1"/>
          <p:nvPr/>
        </p:nvSpPr>
        <p:spPr bwMode="auto">
          <a:xfrm>
            <a:off x="8660692" y="3602651"/>
            <a:ext cx="1227692"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OS</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Events</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Median, mo</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HR (95% CI)</a:t>
            </a:r>
            <a:br>
              <a:rPr lang="en-US" sz="1400" b="0"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value</a:t>
            </a:r>
          </a:p>
        </p:txBody>
      </p:sp>
      <p:sp>
        <p:nvSpPr>
          <p:cNvPr id="23" name="TextBox 22">
            <a:extLst>
              <a:ext uri="{FF2B5EF4-FFF2-40B4-BE49-F238E27FC236}">
                <a16:creationId xmlns:a16="http://schemas.microsoft.com/office/drawing/2014/main" id="{7F3F900A-D8AC-47F5-959C-E7D383ABFD5D}"/>
              </a:ext>
            </a:extLst>
          </p:cNvPr>
          <p:cNvSpPr txBox="1"/>
          <p:nvPr/>
        </p:nvSpPr>
        <p:spPr bwMode="auto">
          <a:xfrm>
            <a:off x="4204743" y="2165004"/>
            <a:ext cx="12276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Ven + Vd</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36.8</a:t>
            </a:r>
          </a:p>
        </p:txBody>
      </p:sp>
      <p:sp>
        <p:nvSpPr>
          <p:cNvPr id="24" name="TextBox 23">
            <a:extLst>
              <a:ext uri="{FF2B5EF4-FFF2-40B4-BE49-F238E27FC236}">
                <a16:creationId xmlns:a16="http://schemas.microsoft.com/office/drawing/2014/main" id="{F87BDBF9-1597-418E-A926-F8633579C1D0}"/>
              </a:ext>
            </a:extLst>
          </p:cNvPr>
          <p:cNvSpPr txBox="1"/>
          <p:nvPr/>
        </p:nvSpPr>
        <p:spPr bwMode="auto">
          <a:xfrm>
            <a:off x="5064295" y="2165004"/>
            <a:ext cx="12276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Pbo + Vd</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9.3</a:t>
            </a:r>
          </a:p>
        </p:txBody>
      </p:sp>
      <p:sp>
        <p:nvSpPr>
          <p:cNvPr id="25" name="TextBox 24">
            <a:extLst>
              <a:ext uri="{FF2B5EF4-FFF2-40B4-BE49-F238E27FC236}">
                <a16:creationId xmlns:a16="http://schemas.microsoft.com/office/drawing/2014/main" id="{7C0A9EF3-CAA1-406B-9AA6-1C301F010F5F}"/>
              </a:ext>
            </a:extLst>
          </p:cNvPr>
          <p:cNvSpPr txBox="1"/>
          <p:nvPr/>
        </p:nvSpPr>
        <p:spPr bwMode="auto">
          <a:xfrm>
            <a:off x="4551468" y="2593760"/>
            <a:ext cx="1378081"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0.12 (0.03-0.44)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.0014</a:t>
            </a:r>
          </a:p>
        </p:txBody>
      </p:sp>
      <p:sp>
        <p:nvSpPr>
          <p:cNvPr id="29" name="TextBox 28">
            <a:extLst>
              <a:ext uri="{FF2B5EF4-FFF2-40B4-BE49-F238E27FC236}">
                <a16:creationId xmlns:a16="http://schemas.microsoft.com/office/drawing/2014/main" id="{B5837026-7C67-4F2D-9A49-E2F1417471AD}"/>
              </a:ext>
            </a:extLst>
          </p:cNvPr>
          <p:cNvSpPr txBox="1"/>
          <p:nvPr/>
        </p:nvSpPr>
        <p:spPr bwMode="auto">
          <a:xfrm>
            <a:off x="10241235" y="3603390"/>
            <a:ext cx="122769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Pbo + Vd</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5</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NR</a:t>
            </a:r>
          </a:p>
        </p:txBody>
      </p:sp>
      <p:sp>
        <p:nvSpPr>
          <p:cNvPr id="30" name="TextBox 29">
            <a:extLst>
              <a:ext uri="{FF2B5EF4-FFF2-40B4-BE49-F238E27FC236}">
                <a16:creationId xmlns:a16="http://schemas.microsoft.com/office/drawing/2014/main" id="{E9C3324E-C76E-4850-84A4-F08DC7242F16}"/>
              </a:ext>
            </a:extLst>
          </p:cNvPr>
          <p:cNvSpPr txBox="1"/>
          <p:nvPr/>
        </p:nvSpPr>
        <p:spPr bwMode="auto">
          <a:xfrm>
            <a:off x="9321672" y="3598430"/>
            <a:ext cx="122769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Ven + Vd</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NR</a:t>
            </a:r>
          </a:p>
        </p:txBody>
      </p:sp>
      <p:sp>
        <p:nvSpPr>
          <p:cNvPr id="31" name="TextBox 30">
            <a:extLst>
              <a:ext uri="{FF2B5EF4-FFF2-40B4-BE49-F238E27FC236}">
                <a16:creationId xmlns:a16="http://schemas.microsoft.com/office/drawing/2014/main" id="{3CD46A05-F54C-40A8-AC27-76132B15A7F5}"/>
              </a:ext>
            </a:extLst>
          </p:cNvPr>
          <p:cNvSpPr txBox="1"/>
          <p:nvPr/>
        </p:nvSpPr>
        <p:spPr bwMode="auto">
          <a:xfrm>
            <a:off x="9712749" y="4242522"/>
            <a:ext cx="1384564"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0.61 (0.16-2.32)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.4654</a:t>
            </a:r>
          </a:p>
        </p:txBody>
      </p:sp>
      <p:sp>
        <p:nvSpPr>
          <p:cNvPr id="32" name="TextBox 31">
            <a:extLst>
              <a:ext uri="{FF2B5EF4-FFF2-40B4-BE49-F238E27FC236}">
                <a16:creationId xmlns:a16="http://schemas.microsoft.com/office/drawing/2014/main" id="{C884604F-2B83-4E6D-AA07-95973658AA3E}"/>
              </a:ext>
            </a:extLst>
          </p:cNvPr>
          <p:cNvSpPr txBox="1"/>
          <p:nvPr/>
        </p:nvSpPr>
        <p:spPr bwMode="auto">
          <a:xfrm>
            <a:off x="998472" y="5264996"/>
            <a:ext cx="51460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20   18   16  14  14   12   12   11   10    8     8      7     7     6     6     2      2     1    0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15   12   11   9    6      5     2     2     2     2     2      0</a:t>
            </a:r>
          </a:p>
        </p:txBody>
      </p:sp>
      <p:sp>
        <p:nvSpPr>
          <p:cNvPr id="33" name="TextBox 32">
            <a:extLst>
              <a:ext uri="{FF2B5EF4-FFF2-40B4-BE49-F238E27FC236}">
                <a16:creationId xmlns:a16="http://schemas.microsoft.com/office/drawing/2014/main" id="{144EA28A-2742-45AA-BDAC-E481D3BB7F6F}"/>
              </a:ext>
            </a:extLst>
          </p:cNvPr>
          <p:cNvSpPr txBox="1"/>
          <p:nvPr/>
        </p:nvSpPr>
        <p:spPr bwMode="auto">
          <a:xfrm>
            <a:off x="6602229" y="5243503"/>
            <a:ext cx="51460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20   19  19  19   19   19    19   18   17   15  15   14   13   13   12    7     4     1     0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15   15  14  14   14   13    13   13   11   11  11   11    9      9     8     3     2     1     0</a:t>
            </a:r>
          </a:p>
        </p:txBody>
      </p:sp>
      <p:sp>
        <p:nvSpPr>
          <p:cNvPr id="36" name="TextBox 35">
            <a:extLst>
              <a:ext uri="{FF2B5EF4-FFF2-40B4-BE49-F238E27FC236}">
                <a16:creationId xmlns:a16="http://schemas.microsoft.com/office/drawing/2014/main" id="{F4F66846-B5D3-4BCB-89E7-7B5F1E430F7E}"/>
              </a:ext>
            </a:extLst>
          </p:cNvPr>
          <p:cNvSpPr txBox="1"/>
          <p:nvPr/>
        </p:nvSpPr>
        <p:spPr bwMode="auto">
          <a:xfrm rot="16200000">
            <a:off x="-628876" y="3388128"/>
            <a:ext cx="25810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 (%)</a:t>
            </a:r>
          </a:p>
        </p:txBody>
      </p:sp>
      <p:sp>
        <p:nvSpPr>
          <p:cNvPr id="37" name="TextBox 36">
            <a:extLst>
              <a:ext uri="{FF2B5EF4-FFF2-40B4-BE49-F238E27FC236}">
                <a16:creationId xmlns:a16="http://schemas.microsoft.com/office/drawing/2014/main" id="{17C7707E-A6C9-4F12-BEBB-3F76B0F08833}"/>
              </a:ext>
            </a:extLst>
          </p:cNvPr>
          <p:cNvSpPr txBox="1"/>
          <p:nvPr/>
        </p:nvSpPr>
        <p:spPr bwMode="auto">
          <a:xfrm rot="16200000">
            <a:off x="5029075" y="3421774"/>
            <a:ext cx="24503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OS (%)</a:t>
            </a:r>
          </a:p>
        </p:txBody>
      </p:sp>
      <p:sp>
        <p:nvSpPr>
          <p:cNvPr id="38" name="TextBox 37">
            <a:extLst>
              <a:ext uri="{FF2B5EF4-FFF2-40B4-BE49-F238E27FC236}">
                <a16:creationId xmlns:a16="http://schemas.microsoft.com/office/drawing/2014/main" id="{4F1685D3-BD3B-4F64-AE73-179A1E21F3BC}"/>
              </a:ext>
            </a:extLst>
          </p:cNvPr>
          <p:cNvSpPr txBox="1"/>
          <p:nvPr/>
        </p:nvSpPr>
        <p:spPr bwMode="auto">
          <a:xfrm>
            <a:off x="617390" y="5059954"/>
            <a:ext cx="41017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p>
        </p:txBody>
      </p:sp>
      <p:sp>
        <p:nvSpPr>
          <p:cNvPr id="39" name="TextBox 38">
            <a:extLst>
              <a:ext uri="{FF2B5EF4-FFF2-40B4-BE49-F238E27FC236}">
                <a16:creationId xmlns:a16="http://schemas.microsoft.com/office/drawing/2014/main" id="{E212A241-F032-40A5-8DEB-BD54E7758A9F}"/>
              </a:ext>
            </a:extLst>
          </p:cNvPr>
          <p:cNvSpPr txBox="1"/>
          <p:nvPr/>
        </p:nvSpPr>
        <p:spPr bwMode="auto">
          <a:xfrm>
            <a:off x="6253107" y="5059954"/>
            <a:ext cx="41017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p>
        </p:txBody>
      </p:sp>
      <p:sp>
        <p:nvSpPr>
          <p:cNvPr id="40" name="TextBox 39">
            <a:extLst>
              <a:ext uri="{FF2B5EF4-FFF2-40B4-BE49-F238E27FC236}">
                <a16:creationId xmlns:a16="http://schemas.microsoft.com/office/drawing/2014/main" id="{8D6EBD79-8E42-4099-B7B1-3F20E5700943}"/>
              </a:ext>
            </a:extLst>
          </p:cNvPr>
          <p:cNvSpPr txBox="1"/>
          <p:nvPr/>
        </p:nvSpPr>
        <p:spPr bwMode="auto">
          <a:xfrm>
            <a:off x="6909684" y="4889068"/>
            <a:ext cx="41017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sp>
        <p:nvSpPr>
          <p:cNvPr id="41" name="TextBox 40">
            <a:extLst>
              <a:ext uri="{FF2B5EF4-FFF2-40B4-BE49-F238E27FC236}">
                <a16:creationId xmlns:a16="http://schemas.microsoft.com/office/drawing/2014/main" id="{F89BBB89-6E60-44A9-854C-C9CEC7B1585E}"/>
              </a:ext>
            </a:extLst>
          </p:cNvPr>
          <p:cNvSpPr txBox="1"/>
          <p:nvPr/>
        </p:nvSpPr>
        <p:spPr bwMode="auto">
          <a:xfrm>
            <a:off x="1288796" y="4889068"/>
            <a:ext cx="41017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sp>
        <p:nvSpPr>
          <p:cNvPr id="44" name="Freeform: Shape 43">
            <a:extLst>
              <a:ext uri="{FF2B5EF4-FFF2-40B4-BE49-F238E27FC236}">
                <a16:creationId xmlns:a16="http://schemas.microsoft.com/office/drawing/2014/main" id="{FBA08282-700F-47FD-841F-C444F3CA6AEF}"/>
              </a:ext>
            </a:extLst>
          </p:cNvPr>
          <p:cNvSpPr/>
          <p:nvPr/>
        </p:nvSpPr>
        <p:spPr bwMode="auto">
          <a:xfrm>
            <a:off x="1155469" y="2394065"/>
            <a:ext cx="4588626" cy="2310939"/>
          </a:xfrm>
          <a:custGeom>
            <a:avLst/>
            <a:gdLst>
              <a:gd name="connsiteX0" fmla="*/ 0 w 4588626"/>
              <a:gd name="connsiteY0" fmla="*/ 0 h 2310939"/>
              <a:gd name="connsiteX1" fmla="*/ 0 w 4588626"/>
              <a:gd name="connsiteY1" fmla="*/ 2310939 h 2310939"/>
              <a:gd name="connsiteX2" fmla="*/ 4588626 w 4588626"/>
              <a:gd name="connsiteY2" fmla="*/ 2310939 h 2310939"/>
            </a:gdLst>
            <a:ahLst/>
            <a:cxnLst>
              <a:cxn ang="0">
                <a:pos x="connsiteX0" y="connsiteY0"/>
              </a:cxn>
              <a:cxn ang="0">
                <a:pos x="connsiteX1" y="connsiteY1"/>
              </a:cxn>
              <a:cxn ang="0">
                <a:pos x="connsiteX2" y="connsiteY2"/>
              </a:cxn>
            </a:cxnLst>
            <a:rect l="l" t="t" r="r" b="b"/>
            <a:pathLst>
              <a:path w="4588626" h="2310939">
                <a:moveTo>
                  <a:pt x="0" y="0"/>
                </a:moveTo>
                <a:lnTo>
                  <a:pt x="0" y="2310939"/>
                </a:lnTo>
                <a:lnTo>
                  <a:pt x="4588626" y="2310939"/>
                </a:lnTo>
              </a:path>
            </a:pathLst>
          </a:custGeom>
          <a:noFill/>
          <a:ln w="28575">
            <a:solidFill>
              <a:schemeClr val="bg1"/>
            </a:solidFill>
            <a:miter lim="800000"/>
            <a:headEnd/>
            <a:tailEnd/>
          </a:ln>
        </p:spPr>
        <p:txBody>
          <a:bodyPr rtlCol="0" anchor="ctr"/>
          <a:lstStyle/>
          <a:p>
            <a:pPr algn="ctr"/>
            <a:endParaRPr lang="en-US"/>
          </a:p>
        </p:txBody>
      </p:sp>
      <p:grpSp>
        <p:nvGrpSpPr>
          <p:cNvPr id="45" name="Group 44">
            <a:extLst>
              <a:ext uri="{FF2B5EF4-FFF2-40B4-BE49-F238E27FC236}">
                <a16:creationId xmlns:a16="http://schemas.microsoft.com/office/drawing/2014/main" id="{D4B47219-2219-4EA1-B67C-C6C5C745B655}"/>
              </a:ext>
            </a:extLst>
          </p:cNvPr>
          <p:cNvGrpSpPr/>
          <p:nvPr/>
        </p:nvGrpSpPr>
        <p:grpSpPr>
          <a:xfrm>
            <a:off x="1083856" y="2402775"/>
            <a:ext cx="75521" cy="2301775"/>
            <a:chOff x="1083856" y="2402775"/>
            <a:chExt cx="75521" cy="2301775"/>
          </a:xfrm>
        </p:grpSpPr>
        <p:cxnSp>
          <p:nvCxnSpPr>
            <p:cNvPr id="46" name="Straight Connector 45">
              <a:extLst>
                <a:ext uri="{FF2B5EF4-FFF2-40B4-BE49-F238E27FC236}">
                  <a16:creationId xmlns:a16="http://schemas.microsoft.com/office/drawing/2014/main" id="{517F183A-4707-4E01-A87A-741E52158311}"/>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62911C08-3E8D-418F-AE78-2F01F9F21F88}"/>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68FC4D80-4144-4FF4-BD6D-A1B71EE25667}"/>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D9DF0F67-A2B7-4108-B766-2C4B335DB427}"/>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717CF5BA-E0CE-4EC3-A25E-0099A5547216}"/>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0192C8B6-88C5-4FD2-BFA2-7B83977090B8}"/>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grpSp>
        <p:nvGrpSpPr>
          <p:cNvPr id="52" name="Group 51">
            <a:extLst>
              <a:ext uri="{FF2B5EF4-FFF2-40B4-BE49-F238E27FC236}">
                <a16:creationId xmlns:a16="http://schemas.microsoft.com/office/drawing/2014/main" id="{6FBFDBB0-9304-4FA1-A3AF-D0016DD2516E}"/>
              </a:ext>
            </a:extLst>
          </p:cNvPr>
          <p:cNvGrpSpPr/>
          <p:nvPr/>
        </p:nvGrpSpPr>
        <p:grpSpPr>
          <a:xfrm>
            <a:off x="1157673" y="4693153"/>
            <a:ext cx="4599969" cy="80776"/>
            <a:chOff x="1157673" y="4693153"/>
            <a:chExt cx="4599969" cy="80776"/>
          </a:xfrm>
        </p:grpSpPr>
        <p:grpSp>
          <p:nvGrpSpPr>
            <p:cNvPr id="53" name="Group 52">
              <a:extLst>
                <a:ext uri="{FF2B5EF4-FFF2-40B4-BE49-F238E27FC236}">
                  <a16:creationId xmlns:a16="http://schemas.microsoft.com/office/drawing/2014/main" id="{25452F82-2BE3-42F0-85BC-E61B24BD3FB1}"/>
                </a:ext>
              </a:extLst>
            </p:cNvPr>
            <p:cNvGrpSpPr/>
            <p:nvPr/>
          </p:nvGrpSpPr>
          <p:grpSpPr>
            <a:xfrm rot="5400000">
              <a:off x="1755598" y="4095228"/>
              <a:ext cx="80775" cy="1276626"/>
              <a:chOff x="1083856" y="2402775"/>
              <a:chExt cx="75521" cy="2301775"/>
            </a:xfrm>
          </p:grpSpPr>
          <p:cxnSp>
            <p:nvCxnSpPr>
              <p:cNvPr id="69" name="Straight Connector 68">
                <a:extLst>
                  <a:ext uri="{FF2B5EF4-FFF2-40B4-BE49-F238E27FC236}">
                    <a16:creationId xmlns:a16="http://schemas.microsoft.com/office/drawing/2014/main" id="{47ABC265-F1CA-4E8F-809B-1860FF505C43}"/>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4381C229-10B0-48FD-A855-E9DA6332F418}"/>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1C93BC55-44A0-4143-AB74-8C4808073215}"/>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FADA95D1-6634-4ECC-AC8F-2382C542752D}"/>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CC9D40CB-1343-47C1-85CC-72D1FBB5EAE3}"/>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C439C959-64DF-411E-AD74-251C3438B49A}"/>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grpSp>
          <p:nvGrpSpPr>
            <p:cNvPr id="54" name="Group 53">
              <a:extLst>
                <a:ext uri="{FF2B5EF4-FFF2-40B4-BE49-F238E27FC236}">
                  <a16:creationId xmlns:a16="http://schemas.microsoft.com/office/drawing/2014/main" id="{356795E7-8615-4EE4-9F60-4EF4B55A97DA}"/>
                </a:ext>
              </a:extLst>
            </p:cNvPr>
            <p:cNvGrpSpPr/>
            <p:nvPr/>
          </p:nvGrpSpPr>
          <p:grpSpPr>
            <a:xfrm rot="5400000">
              <a:off x="3295122" y="4095229"/>
              <a:ext cx="80775" cy="1276626"/>
              <a:chOff x="1083856" y="2402775"/>
              <a:chExt cx="75521" cy="2301775"/>
            </a:xfrm>
          </p:grpSpPr>
          <p:cxnSp>
            <p:nvCxnSpPr>
              <p:cNvPr id="63" name="Straight Connector 62">
                <a:extLst>
                  <a:ext uri="{FF2B5EF4-FFF2-40B4-BE49-F238E27FC236}">
                    <a16:creationId xmlns:a16="http://schemas.microsoft.com/office/drawing/2014/main" id="{17BA63D2-3B3B-483E-B728-401C7BBEAB56}"/>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C63D17F4-F8BD-4CD1-A253-1A22D6F9672F}"/>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356C64C8-8D6E-48D6-9ED6-59A872FDB925}"/>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E777DD55-A24B-4847-A746-D79715F8D568}"/>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1ACF8345-0C9B-405B-B42C-6F64416C2AEE}"/>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A8FF8D06-5172-4727-B9B2-B98397004B6F}"/>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grpSp>
          <p:nvGrpSpPr>
            <p:cNvPr id="55" name="Group 54">
              <a:extLst>
                <a:ext uri="{FF2B5EF4-FFF2-40B4-BE49-F238E27FC236}">
                  <a16:creationId xmlns:a16="http://schemas.microsoft.com/office/drawing/2014/main" id="{A0AE366F-FCFA-4635-B3DD-87AD72B4E33C}"/>
                </a:ext>
              </a:extLst>
            </p:cNvPr>
            <p:cNvGrpSpPr/>
            <p:nvPr/>
          </p:nvGrpSpPr>
          <p:grpSpPr>
            <a:xfrm rot="5400000">
              <a:off x="4825153" y="4095229"/>
              <a:ext cx="80775" cy="1276626"/>
              <a:chOff x="1083856" y="2402775"/>
              <a:chExt cx="75521" cy="2301775"/>
            </a:xfrm>
          </p:grpSpPr>
          <p:cxnSp>
            <p:nvCxnSpPr>
              <p:cNvPr id="57" name="Straight Connector 56">
                <a:extLst>
                  <a:ext uri="{FF2B5EF4-FFF2-40B4-BE49-F238E27FC236}">
                    <a16:creationId xmlns:a16="http://schemas.microsoft.com/office/drawing/2014/main" id="{AB94E97C-D31A-4B99-93DC-ACA6F4199A0B}"/>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01D1E0AE-C72A-44AB-AD65-C1B5FCFE02D8}"/>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AFBD3F54-50CE-442E-BC8E-938777FD2209}"/>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88307E56-C150-4AB4-9840-95B71141DB9C}"/>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6879B595-5269-494C-97FA-6F90EA4EF1A0}"/>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B2F87537-29BC-4D29-B0B3-C779E391BBF8}"/>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cxnSp>
          <p:nvCxnSpPr>
            <p:cNvPr id="56" name="Straight Connector 55">
              <a:extLst>
                <a:ext uri="{FF2B5EF4-FFF2-40B4-BE49-F238E27FC236}">
                  <a16:creationId xmlns:a16="http://schemas.microsoft.com/office/drawing/2014/main" id="{5DBB1F5C-4EB7-4EC9-A8E1-0C7B72532251}"/>
                </a:ext>
              </a:extLst>
            </p:cNvPr>
            <p:cNvCxnSpPr>
              <a:cxnSpLocks/>
            </p:cNvCxnSpPr>
            <p:nvPr/>
          </p:nvCxnSpPr>
          <p:spPr bwMode="auto">
            <a:xfrm rot="5400000">
              <a:off x="5717254" y="4733542"/>
              <a:ext cx="80775" cy="0"/>
            </a:xfrm>
            <a:prstGeom prst="line">
              <a:avLst/>
            </a:prstGeom>
            <a:noFill/>
            <a:ln w="28575" cap="flat" cmpd="sng" algn="ctr">
              <a:solidFill>
                <a:schemeClr val="bg1"/>
              </a:solidFill>
              <a:prstDash val="solid"/>
              <a:round/>
              <a:headEnd type="none" w="med" len="med"/>
              <a:tailEnd type="none" w="med" len="med"/>
            </a:ln>
            <a:effectLst/>
          </p:spPr>
        </p:cxnSp>
      </p:grpSp>
      <p:sp>
        <p:nvSpPr>
          <p:cNvPr id="75" name="TextBox 74">
            <a:extLst>
              <a:ext uri="{FF2B5EF4-FFF2-40B4-BE49-F238E27FC236}">
                <a16:creationId xmlns:a16="http://schemas.microsoft.com/office/drawing/2014/main" id="{EFB64BFF-0659-4AF1-B5FF-B9129F606189}"/>
              </a:ext>
            </a:extLst>
          </p:cNvPr>
          <p:cNvSpPr txBox="1"/>
          <p:nvPr/>
        </p:nvSpPr>
        <p:spPr bwMode="auto">
          <a:xfrm>
            <a:off x="702496" y="2240582"/>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76" name="TextBox 75">
            <a:extLst>
              <a:ext uri="{FF2B5EF4-FFF2-40B4-BE49-F238E27FC236}">
                <a16:creationId xmlns:a16="http://schemas.microsoft.com/office/drawing/2014/main" id="{9DC57FC4-5B65-445D-827F-A50D01FAD9C2}"/>
              </a:ext>
            </a:extLst>
          </p:cNvPr>
          <p:cNvSpPr txBox="1"/>
          <p:nvPr/>
        </p:nvSpPr>
        <p:spPr bwMode="auto">
          <a:xfrm>
            <a:off x="793867" y="270441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77" name="TextBox 76">
            <a:extLst>
              <a:ext uri="{FF2B5EF4-FFF2-40B4-BE49-F238E27FC236}">
                <a16:creationId xmlns:a16="http://schemas.microsoft.com/office/drawing/2014/main" id="{5F2E2F73-1515-4C96-BCC6-00B648F26494}"/>
              </a:ext>
            </a:extLst>
          </p:cNvPr>
          <p:cNvSpPr txBox="1"/>
          <p:nvPr/>
        </p:nvSpPr>
        <p:spPr bwMode="auto">
          <a:xfrm>
            <a:off x="793867" y="316194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78" name="TextBox 77">
            <a:extLst>
              <a:ext uri="{FF2B5EF4-FFF2-40B4-BE49-F238E27FC236}">
                <a16:creationId xmlns:a16="http://schemas.microsoft.com/office/drawing/2014/main" id="{81E2C92A-8A41-4491-A61D-5B37EFFB689E}"/>
              </a:ext>
            </a:extLst>
          </p:cNvPr>
          <p:cNvSpPr txBox="1"/>
          <p:nvPr/>
        </p:nvSpPr>
        <p:spPr bwMode="auto">
          <a:xfrm>
            <a:off x="793867" y="362578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79" name="TextBox 78">
            <a:extLst>
              <a:ext uri="{FF2B5EF4-FFF2-40B4-BE49-F238E27FC236}">
                <a16:creationId xmlns:a16="http://schemas.microsoft.com/office/drawing/2014/main" id="{ACA4E8DB-768B-4C75-A370-62C19F9D87E7}"/>
              </a:ext>
            </a:extLst>
          </p:cNvPr>
          <p:cNvSpPr txBox="1"/>
          <p:nvPr/>
        </p:nvSpPr>
        <p:spPr bwMode="auto">
          <a:xfrm>
            <a:off x="793867" y="40806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80" name="TextBox 79">
            <a:extLst>
              <a:ext uri="{FF2B5EF4-FFF2-40B4-BE49-F238E27FC236}">
                <a16:creationId xmlns:a16="http://schemas.microsoft.com/office/drawing/2014/main" id="{0248E6CE-93A9-4E07-B858-75EC79B0DDD4}"/>
              </a:ext>
            </a:extLst>
          </p:cNvPr>
          <p:cNvSpPr txBox="1"/>
          <p:nvPr/>
        </p:nvSpPr>
        <p:spPr bwMode="auto">
          <a:xfrm>
            <a:off x="885238" y="454451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81" name="Group 80">
            <a:extLst>
              <a:ext uri="{FF2B5EF4-FFF2-40B4-BE49-F238E27FC236}">
                <a16:creationId xmlns:a16="http://schemas.microsoft.com/office/drawing/2014/main" id="{B0426071-73C6-4D9E-987D-4DC2A645E2FE}"/>
              </a:ext>
            </a:extLst>
          </p:cNvPr>
          <p:cNvGrpSpPr/>
          <p:nvPr/>
        </p:nvGrpSpPr>
        <p:grpSpPr>
          <a:xfrm>
            <a:off x="1023116" y="4699833"/>
            <a:ext cx="4924811" cy="307777"/>
            <a:chOff x="1023116" y="4699833"/>
            <a:chExt cx="4924811" cy="307777"/>
          </a:xfrm>
        </p:grpSpPr>
        <p:sp>
          <p:nvSpPr>
            <p:cNvPr id="82" name="TextBox 81">
              <a:extLst>
                <a:ext uri="{FF2B5EF4-FFF2-40B4-BE49-F238E27FC236}">
                  <a16:creationId xmlns:a16="http://schemas.microsoft.com/office/drawing/2014/main" id="{BE106928-20F5-425D-AD58-B1F030E73DF6}"/>
                </a:ext>
              </a:extLst>
            </p:cNvPr>
            <p:cNvSpPr txBox="1"/>
            <p:nvPr/>
          </p:nvSpPr>
          <p:spPr bwMode="auto">
            <a:xfrm>
              <a:off x="1023116" y="46998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83" name="TextBox 82">
              <a:extLst>
                <a:ext uri="{FF2B5EF4-FFF2-40B4-BE49-F238E27FC236}">
                  <a16:creationId xmlns:a16="http://schemas.microsoft.com/office/drawing/2014/main" id="{E7304C5C-2705-466D-9093-3DAEDDFAE8CC}"/>
                </a:ext>
              </a:extLst>
            </p:cNvPr>
            <p:cNvSpPr txBox="1"/>
            <p:nvPr/>
          </p:nvSpPr>
          <p:spPr bwMode="auto">
            <a:xfrm>
              <a:off x="1281255" y="46998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84" name="TextBox 83">
              <a:extLst>
                <a:ext uri="{FF2B5EF4-FFF2-40B4-BE49-F238E27FC236}">
                  <a16:creationId xmlns:a16="http://schemas.microsoft.com/office/drawing/2014/main" id="{55C91ED6-30E4-4A48-9102-EBC9B4D52EEA}"/>
                </a:ext>
              </a:extLst>
            </p:cNvPr>
            <p:cNvSpPr txBox="1"/>
            <p:nvPr/>
          </p:nvSpPr>
          <p:spPr bwMode="auto">
            <a:xfrm>
              <a:off x="1531906" y="46998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85" name="TextBox 84">
              <a:extLst>
                <a:ext uri="{FF2B5EF4-FFF2-40B4-BE49-F238E27FC236}">
                  <a16:creationId xmlns:a16="http://schemas.microsoft.com/office/drawing/2014/main" id="{6B354411-3E40-48E6-A323-2FDAB08CE4F4}"/>
                </a:ext>
              </a:extLst>
            </p:cNvPr>
            <p:cNvSpPr txBox="1"/>
            <p:nvPr/>
          </p:nvSpPr>
          <p:spPr bwMode="auto">
            <a:xfrm>
              <a:off x="1790045" y="46998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86" name="TextBox 85">
              <a:extLst>
                <a:ext uri="{FF2B5EF4-FFF2-40B4-BE49-F238E27FC236}">
                  <a16:creationId xmlns:a16="http://schemas.microsoft.com/office/drawing/2014/main" id="{31B8CC6D-9372-4439-B902-908024D89E5F}"/>
                </a:ext>
              </a:extLst>
            </p:cNvPr>
            <p:cNvSpPr txBox="1"/>
            <p:nvPr/>
          </p:nvSpPr>
          <p:spPr bwMode="auto">
            <a:xfrm>
              <a:off x="2001188"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87" name="TextBox 86">
              <a:extLst>
                <a:ext uri="{FF2B5EF4-FFF2-40B4-BE49-F238E27FC236}">
                  <a16:creationId xmlns:a16="http://schemas.microsoft.com/office/drawing/2014/main" id="{4B05817A-200A-495D-B7D2-D57B948EAD73}"/>
                </a:ext>
              </a:extLst>
            </p:cNvPr>
            <p:cNvSpPr txBox="1"/>
            <p:nvPr/>
          </p:nvSpPr>
          <p:spPr bwMode="auto">
            <a:xfrm>
              <a:off x="2259327"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88" name="TextBox 87">
              <a:extLst>
                <a:ext uri="{FF2B5EF4-FFF2-40B4-BE49-F238E27FC236}">
                  <a16:creationId xmlns:a16="http://schemas.microsoft.com/office/drawing/2014/main" id="{F10DD267-7E47-4BA0-992A-49FBBF6700D5}"/>
                </a:ext>
              </a:extLst>
            </p:cNvPr>
            <p:cNvSpPr txBox="1"/>
            <p:nvPr/>
          </p:nvSpPr>
          <p:spPr bwMode="auto">
            <a:xfrm>
              <a:off x="2509978"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89" name="TextBox 88">
              <a:extLst>
                <a:ext uri="{FF2B5EF4-FFF2-40B4-BE49-F238E27FC236}">
                  <a16:creationId xmlns:a16="http://schemas.microsoft.com/office/drawing/2014/main" id="{A5DF4612-6E23-4919-A187-63736A375EB2}"/>
                </a:ext>
              </a:extLst>
            </p:cNvPr>
            <p:cNvSpPr txBox="1"/>
            <p:nvPr/>
          </p:nvSpPr>
          <p:spPr bwMode="auto">
            <a:xfrm>
              <a:off x="2768117"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90" name="TextBox 89">
              <a:extLst>
                <a:ext uri="{FF2B5EF4-FFF2-40B4-BE49-F238E27FC236}">
                  <a16:creationId xmlns:a16="http://schemas.microsoft.com/office/drawing/2014/main" id="{C87EEED5-E89D-446B-AD4C-1826F7F3709E}"/>
                </a:ext>
              </a:extLst>
            </p:cNvPr>
            <p:cNvSpPr txBox="1"/>
            <p:nvPr/>
          </p:nvSpPr>
          <p:spPr bwMode="auto">
            <a:xfrm>
              <a:off x="3026629"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91" name="TextBox 90">
              <a:extLst>
                <a:ext uri="{FF2B5EF4-FFF2-40B4-BE49-F238E27FC236}">
                  <a16:creationId xmlns:a16="http://schemas.microsoft.com/office/drawing/2014/main" id="{5AF9ABE2-3395-4846-872A-BAAD9ABD746E}"/>
                </a:ext>
              </a:extLst>
            </p:cNvPr>
            <p:cNvSpPr txBox="1"/>
            <p:nvPr/>
          </p:nvSpPr>
          <p:spPr bwMode="auto">
            <a:xfrm>
              <a:off x="3284768"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92" name="TextBox 91">
              <a:extLst>
                <a:ext uri="{FF2B5EF4-FFF2-40B4-BE49-F238E27FC236}">
                  <a16:creationId xmlns:a16="http://schemas.microsoft.com/office/drawing/2014/main" id="{C506E656-04CE-4740-B9EE-A9092A6A1D92}"/>
                </a:ext>
              </a:extLst>
            </p:cNvPr>
            <p:cNvSpPr txBox="1"/>
            <p:nvPr/>
          </p:nvSpPr>
          <p:spPr bwMode="auto">
            <a:xfrm>
              <a:off x="3535419"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93" name="TextBox 92">
              <a:extLst>
                <a:ext uri="{FF2B5EF4-FFF2-40B4-BE49-F238E27FC236}">
                  <a16:creationId xmlns:a16="http://schemas.microsoft.com/office/drawing/2014/main" id="{8AE3931E-2D8B-4DF8-9BCB-B331F389C605}"/>
                </a:ext>
              </a:extLst>
            </p:cNvPr>
            <p:cNvSpPr txBox="1"/>
            <p:nvPr/>
          </p:nvSpPr>
          <p:spPr bwMode="auto">
            <a:xfrm>
              <a:off x="3793558"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94" name="TextBox 93">
              <a:extLst>
                <a:ext uri="{FF2B5EF4-FFF2-40B4-BE49-F238E27FC236}">
                  <a16:creationId xmlns:a16="http://schemas.microsoft.com/office/drawing/2014/main" id="{792CB942-1F46-4ED3-B7FD-1ACA37A96C2E}"/>
                </a:ext>
              </a:extLst>
            </p:cNvPr>
            <p:cNvSpPr txBox="1"/>
            <p:nvPr/>
          </p:nvSpPr>
          <p:spPr bwMode="auto">
            <a:xfrm>
              <a:off x="4050386"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95" name="TextBox 94">
              <a:extLst>
                <a:ext uri="{FF2B5EF4-FFF2-40B4-BE49-F238E27FC236}">
                  <a16:creationId xmlns:a16="http://schemas.microsoft.com/office/drawing/2014/main" id="{214B39BD-275B-4E10-8B35-ACBEDA67EDB3}"/>
                </a:ext>
              </a:extLst>
            </p:cNvPr>
            <p:cNvSpPr txBox="1"/>
            <p:nvPr/>
          </p:nvSpPr>
          <p:spPr bwMode="auto">
            <a:xfrm>
              <a:off x="4308525"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96" name="TextBox 95">
              <a:extLst>
                <a:ext uri="{FF2B5EF4-FFF2-40B4-BE49-F238E27FC236}">
                  <a16:creationId xmlns:a16="http://schemas.microsoft.com/office/drawing/2014/main" id="{C007A078-6162-46A4-BBEF-214344976597}"/>
                </a:ext>
              </a:extLst>
            </p:cNvPr>
            <p:cNvSpPr txBox="1"/>
            <p:nvPr/>
          </p:nvSpPr>
          <p:spPr bwMode="auto">
            <a:xfrm>
              <a:off x="4559176"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97" name="TextBox 96">
              <a:extLst>
                <a:ext uri="{FF2B5EF4-FFF2-40B4-BE49-F238E27FC236}">
                  <a16:creationId xmlns:a16="http://schemas.microsoft.com/office/drawing/2014/main" id="{D650BA3D-3410-4277-B9B3-A001D597660E}"/>
                </a:ext>
              </a:extLst>
            </p:cNvPr>
            <p:cNvSpPr txBox="1"/>
            <p:nvPr/>
          </p:nvSpPr>
          <p:spPr bwMode="auto">
            <a:xfrm>
              <a:off x="4817315"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98" name="TextBox 97">
              <a:extLst>
                <a:ext uri="{FF2B5EF4-FFF2-40B4-BE49-F238E27FC236}">
                  <a16:creationId xmlns:a16="http://schemas.microsoft.com/office/drawing/2014/main" id="{A1198CD1-C66E-4386-8AD9-DBF38C6BA86A}"/>
                </a:ext>
              </a:extLst>
            </p:cNvPr>
            <p:cNvSpPr txBox="1"/>
            <p:nvPr/>
          </p:nvSpPr>
          <p:spPr bwMode="auto">
            <a:xfrm>
              <a:off x="5071729"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99" name="TextBox 98">
              <a:extLst>
                <a:ext uri="{FF2B5EF4-FFF2-40B4-BE49-F238E27FC236}">
                  <a16:creationId xmlns:a16="http://schemas.microsoft.com/office/drawing/2014/main" id="{DE26730D-9972-48F8-AFE0-E082DE0BD2CE}"/>
                </a:ext>
              </a:extLst>
            </p:cNvPr>
            <p:cNvSpPr txBox="1"/>
            <p:nvPr/>
          </p:nvSpPr>
          <p:spPr bwMode="auto">
            <a:xfrm>
              <a:off x="5322380"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100" name="TextBox 99">
              <a:extLst>
                <a:ext uri="{FF2B5EF4-FFF2-40B4-BE49-F238E27FC236}">
                  <a16:creationId xmlns:a16="http://schemas.microsoft.com/office/drawing/2014/main" id="{36B2B842-C1D1-45CB-9B59-23807D2FF747}"/>
                </a:ext>
              </a:extLst>
            </p:cNvPr>
            <p:cNvSpPr txBox="1"/>
            <p:nvPr/>
          </p:nvSpPr>
          <p:spPr bwMode="auto">
            <a:xfrm>
              <a:off x="5580519"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grpSp>
      <p:grpSp>
        <p:nvGrpSpPr>
          <p:cNvPr id="103" name="Group 102">
            <a:extLst>
              <a:ext uri="{FF2B5EF4-FFF2-40B4-BE49-F238E27FC236}">
                <a16:creationId xmlns:a16="http://schemas.microsoft.com/office/drawing/2014/main" id="{2B306C00-6AE6-4B9E-A42C-1D282B13D711}"/>
              </a:ext>
            </a:extLst>
          </p:cNvPr>
          <p:cNvGrpSpPr/>
          <p:nvPr/>
        </p:nvGrpSpPr>
        <p:grpSpPr>
          <a:xfrm>
            <a:off x="1348051" y="4525114"/>
            <a:ext cx="125371" cy="121139"/>
            <a:chOff x="2113737" y="3872523"/>
            <a:chExt cx="125371" cy="121139"/>
          </a:xfrm>
        </p:grpSpPr>
        <p:cxnSp>
          <p:nvCxnSpPr>
            <p:cNvPr id="104" name="Straight Connector 103">
              <a:extLst>
                <a:ext uri="{FF2B5EF4-FFF2-40B4-BE49-F238E27FC236}">
                  <a16:creationId xmlns:a16="http://schemas.microsoft.com/office/drawing/2014/main" id="{D343F5B2-E626-41B4-B26A-AFF1FFFA919D}"/>
                </a:ext>
              </a:extLst>
            </p:cNvPr>
            <p:cNvCxnSpPr/>
            <p:nvPr/>
          </p:nvCxnSpPr>
          <p:spPr bwMode="auto">
            <a:xfrm>
              <a:off x="2178973" y="3872523"/>
              <a:ext cx="0" cy="121139"/>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C5D27C22-0217-4CF9-BE85-FDE18A847A28}"/>
                </a:ext>
              </a:extLst>
            </p:cNvPr>
            <p:cNvCxnSpPr>
              <a:cxnSpLocks/>
            </p:cNvCxnSpPr>
            <p:nvPr/>
          </p:nvCxnSpPr>
          <p:spPr bwMode="auto">
            <a:xfrm flipH="1">
              <a:off x="2113737" y="3933558"/>
              <a:ext cx="125371" cy="0"/>
            </a:xfrm>
            <a:prstGeom prst="line">
              <a:avLst/>
            </a:prstGeom>
            <a:noFill/>
            <a:ln w="28575" cap="flat" cmpd="sng" algn="ctr">
              <a:solidFill>
                <a:schemeClr val="bg1"/>
              </a:solidFill>
              <a:prstDash val="solid"/>
              <a:round/>
              <a:headEnd type="none" w="med" len="med"/>
              <a:tailEnd type="none" w="med" len="med"/>
            </a:ln>
            <a:effectLst/>
          </p:spPr>
        </p:cxnSp>
      </p:grpSp>
      <p:sp>
        <p:nvSpPr>
          <p:cNvPr id="106" name="Freeform: Shape 105">
            <a:extLst>
              <a:ext uri="{FF2B5EF4-FFF2-40B4-BE49-F238E27FC236}">
                <a16:creationId xmlns:a16="http://schemas.microsoft.com/office/drawing/2014/main" id="{10DE766E-84AA-4655-9D7A-9B8B91D22795}"/>
              </a:ext>
            </a:extLst>
          </p:cNvPr>
          <p:cNvSpPr/>
          <p:nvPr/>
        </p:nvSpPr>
        <p:spPr bwMode="auto">
          <a:xfrm>
            <a:off x="6754154" y="2404338"/>
            <a:ext cx="4602173" cy="2310939"/>
          </a:xfrm>
          <a:custGeom>
            <a:avLst/>
            <a:gdLst>
              <a:gd name="connsiteX0" fmla="*/ 0 w 4588626"/>
              <a:gd name="connsiteY0" fmla="*/ 0 h 2310939"/>
              <a:gd name="connsiteX1" fmla="*/ 0 w 4588626"/>
              <a:gd name="connsiteY1" fmla="*/ 2310939 h 2310939"/>
              <a:gd name="connsiteX2" fmla="*/ 4588626 w 4588626"/>
              <a:gd name="connsiteY2" fmla="*/ 2310939 h 2310939"/>
            </a:gdLst>
            <a:ahLst/>
            <a:cxnLst>
              <a:cxn ang="0">
                <a:pos x="connsiteX0" y="connsiteY0"/>
              </a:cxn>
              <a:cxn ang="0">
                <a:pos x="connsiteX1" y="connsiteY1"/>
              </a:cxn>
              <a:cxn ang="0">
                <a:pos x="connsiteX2" y="connsiteY2"/>
              </a:cxn>
            </a:cxnLst>
            <a:rect l="l" t="t" r="r" b="b"/>
            <a:pathLst>
              <a:path w="4588626" h="2310939">
                <a:moveTo>
                  <a:pt x="0" y="0"/>
                </a:moveTo>
                <a:lnTo>
                  <a:pt x="0" y="2310939"/>
                </a:lnTo>
                <a:lnTo>
                  <a:pt x="4588626" y="2310939"/>
                </a:lnTo>
              </a:path>
            </a:pathLst>
          </a:custGeom>
          <a:noFill/>
          <a:ln w="28575">
            <a:solidFill>
              <a:schemeClr val="bg1"/>
            </a:solidFill>
            <a:miter lim="800000"/>
            <a:headEnd/>
            <a:tailEnd/>
          </a:ln>
        </p:spPr>
        <p:txBody>
          <a:bodyPr rtlCol="0" anchor="ctr"/>
          <a:lstStyle/>
          <a:p>
            <a:pPr algn="ctr"/>
            <a:endParaRPr lang="en-US"/>
          </a:p>
        </p:txBody>
      </p:sp>
      <p:grpSp>
        <p:nvGrpSpPr>
          <p:cNvPr id="107" name="Group 106">
            <a:extLst>
              <a:ext uri="{FF2B5EF4-FFF2-40B4-BE49-F238E27FC236}">
                <a16:creationId xmlns:a16="http://schemas.microsoft.com/office/drawing/2014/main" id="{9834FA14-10FE-47D7-9C69-54E3EE05A332}"/>
              </a:ext>
            </a:extLst>
          </p:cNvPr>
          <p:cNvGrpSpPr/>
          <p:nvPr/>
        </p:nvGrpSpPr>
        <p:grpSpPr>
          <a:xfrm>
            <a:off x="6682542" y="2413048"/>
            <a:ext cx="75521" cy="2301775"/>
            <a:chOff x="1083856" y="2402775"/>
            <a:chExt cx="75521" cy="2301775"/>
          </a:xfrm>
        </p:grpSpPr>
        <p:cxnSp>
          <p:nvCxnSpPr>
            <p:cNvPr id="108" name="Straight Connector 107">
              <a:extLst>
                <a:ext uri="{FF2B5EF4-FFF2-40B4-BE49-F238E27FC236}">
                  <a16:creationId xmlns:a16="http://schemas.microsoft.com/office/drawing/2014/main" id="{2A474F53-4A26-4673-BB56-43ED4D7890F6}"/>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7D1DDA97-156A-40FF-B099-4524524D029A}"/>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D777C8B0-2594-40AD-A136-31D51E1E62D4}"/>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3960CA54-BCDA-4576-BBCE-E60A2906F54D}"/>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A5DD4D67-F33F-4E1E-9CFA-03264FB7F660}"/>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1ED66AD2-B6B2-4E84-946E-BBC2EB7E1521}"/>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sp>
        <p:nvSpPr>
          <p:cNvPr id="114" name="TextBox 113">
            <a:extLst>
              <a:ext uri="{FF2B5EF4-FFF2-40B4-BE49-F238E27FC236}">
                <a16:creationId xmlns:a16="http://schemas.microsoft.com/office/drawing/2014/main" id="{8BFA53B9-B583-4E38-82AC-B4D1EA780B9E}"/>
              </a:ext>
            </a:extLst>
          </p:cNvPr>
          <p:cNvSpPr txBox="1"/>
          <p:nvPr/>
        </p:nvSpPr>
        <p:spPr bwMode="auto">
          <a:xfrm>
            <a:off x="6301182" y="2250855"/>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15" name="TextBox 114">
            <a:extLst>
              <a:ext uri="{FF2B5EF4-FFF2-40B4-BE49-F238E27FC236}">
                <a16:creationId xmlns:a16="http://schemas.microsoft.com/office/drawing/2014/main" id="{EE1B2A69-CF2D-4590-8B0D-A240227E2851}"/>
              </a:ext>
            </a:extLst>
          </p:cNvPr>
          <p:cNvSpPr txBox="1"/>
          <p:nvPr/>
        </p:nvSpPr>
        <p:spPr bwMode="auto">
          <a:xfrm>
            <a:off x="6392553" y="271469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16" name="TextBox 115">
            <a:extLst>
              <a:ext uri="{FF2B5EF4-FFF2-40B4-BE49-F238E27FC236}">
                <a16:creationId xmlns:a16="http://schemas.microsoft.com/office/drawing/2014/main" id="{E9FC8C5D-B8B8-4344-8B58-8CFF3B080B9D}"/>
              </a:ext>
            </a:extLst>
          </p:cNvPr>
          <p:cNvSpPr txBox="1"/>
          <p:nvPr/>
        </p:nvSpPr>
        <p:spPr bwMode="auto">
          <a:xfrm>
            <a:off x="6392553" y="317221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17" name="TextBox 116">
            <a:extLst>
              <a:ext uri="{FF2B5EF4-FFF2-40B4-BE49-F238E27FC236}">
                <a16:creationId xmlns:a16="http://schemas.microsoft.com/office/drawing/2014/main" id="{E71BEBDC-03DE-465C-96AC-917DD2CE5E04}"/>
              </a:ext>
            </a:extLst>
          </p:cNvPr>
          <p:cNvSpPr txBox="1"/>
          <p:nvPr/>
        </p:nvSpPr>
        <p:spPr bwMode="auto">
          <a:xfrm>
            <a:off x="6392553" y="36360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18" name="TextBox 117">
            <a:extLst>
              <a:ext uri="{FF2B5EF4-FFF2-40B4-BE49-F238E27FC236}">
                <a16:creationId xmlns:a16="http://schemas.microsoft.com/office/drawing/2014/main" id="{2D493141-D69D-4FD8-9288-A012A42690DC}"/>
              </a:ext>
            </a:extLst>
          </p:cNvPr>
          <p:cNvSpPr txBox="1"/>
          <p:nvPr/>
        </p:nvSpPr>
        <p:spPr bwMode="auto">
          <a:xfrm>
            <a:off x="6392553" y="409095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19" name="TextBox 118">
            <a:extLst>
              <a:ext uri="{FF2B5EF4-FFF2-40B4-BE49-F238E27FC236}">
                <a16:creationId xmlns:a16="http://schemas.microsoft.com/office/drawing/2014/main" id="{5FF269CE-EF34-4F54-87A0-0C5D4A25B0A5}"/>
              </a:ext>
            </a:extLst>
          </p:cNvPr>
          <p:cNvSpPr txBox="1"/>
          <p:nvPr/>
        </p:nvSpPr>
        <p:spPr bwMode="auto">
          <a:xfrm>
            <a:off x="6483924" y="455479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122" name="Group 121">
            <a:extLst>
              <a:ext uri="{FF2B5EF4-FFF2-40B4-BE49-F238E27FC236}">
                <a16:creationId xmlns:a16="http://schemas.microsoft.com/office/drawing/2014/main" id="{17B6D3AE-92D1-47DC-9E3B-8186D486E482}"/>
              </a:ext>
            </a:extLst>
          </p:cNvPr>
          <p:cNvGrpSpPr/>
          <p:nvPr/>
        </p:nvGrpSpPr>
        <p:grpSpPr>
          <a:xfrm>
            <a:off x="6946737" y="4535387"/>
            <a:ext cx="125371" cy="121139"/>
            <a:chOff x="2113737" y="3872523"/>
            <a:chExt cx="125371" cy="121139"/>
          </a:xfrm>
        </p:grpSpPr>
        <p:cxnSp>
          <p:nvCxnSpPr>
            <p:cNvPr id="123" name="Straight Connector 122">
              <a:extLst>
                <a:ext uri="{FF2B5EF4-FFF2-40B4-BE49-F238E27FC236}">
                  <a16:creationId xmlns:a16="http://schemas.microsoft.com/office/drawing/2014/main" id="{31F29328-3ACB-435F-85E2-B9834B499454}"/>
                </a:ext>
              </a:extLst>
            </p:cNvPr>
            <p:cNvCxnSpPr/>
            <p:nvPr/>
          </p:nvCxnSpPr>
          <p:spPr bwMode="auto">
            <a:xfrm>
              <a:off x="2178973" y="3872523"/>
              <a:ext cx="0" cy="121139"/>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D4059F77-4789-46BC-AEF6-60375C003C2F}"/>
                </a:ext>
              </a:extLst>
            </p:cNvPr>
            <p:cNvCxnSpPr>
              <a:cxnSpLocks/>
            </p:cNvCxnSpPr>
            <p:nvPr/>
          </p:nvCxnSpPr>
          <p:spPr bwMode="auto">
            <a:xfrm flipH="1">
              <a:off x="2113737" y="3933558"/>
              <a:ext cx="125371"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6" name="Group 125">
            <a:extLst>
              <a:ext uri="{FF2B5EF4-FFF2-40B4-BE49-F238E27FC236}">
                <a16:creationId xmlns:a16="http://schemas.microsoft.com/office/drawing/2014/main" id="{12452BF9-90C5-43BF-B8E1-2B04B402AB3E}"/>
              </a:ext>
            </a:extLst>
          </p:cNvPr>
          <p:cNvGrpSpPr/>
          <p:nvPr/>
        </p:nvGrpSpPr>
        <p:grpSpPr>
          <a:xfrm>
            <a:off x="6756359" y="4703426"/>
            <a:ext cx="4599969" cy="80776"/>
            <a:chOff x="1157673" y="4693153"/>
            <a:chExt cx="4599969" cy="80776"/>
          </a:xfrm>
        </p:grpSpPr>
        <p:grpSp>
          <p:nvGrpSpPr>
            <p:cNvPr id="128" name="Group 127">
              <a:extLst>
                <a:ext uri="{FF2B5EF4-FFF2-40B4-BE49-F238E27FC236}">
                  <a16:creationId xmlns:a16="http://schemas.microsoft.com/office/drawing/2014/main" id="{088E1A7F-7549-42C5-91DF-70B855A6733D}"/>
                </a:ext>
              </a:extLst>
            </p:cNvPr>
            <p:cNvGrpSpPr/>
            <p:nvPr/>
          </p:nvGrpSpPr>
          <p:grpSpPr>
            <a:xfrm rot="5400000">
              <a:off x="1755598" y="4095228"/>
              <a:ext cx="80775" cy="1276626"/>
              <a:chOff x="1083856" y="2402775"/>
              <a:chExt cx="75521" cy="2301775"/>
            </a:xfrm>
          </p:grpSpPr>
          <p:cxnSp>
            <p:nvCxnSpPr>
              <p:cNvPr id="144" name="Straight Connector 143">
                <a:extLst>
                  <a:ext uri="{FF2B5EF4-FFF2-40B4-BE49-F238E27FC236}">
                    <a16:creationId xmlns:a16="http://schemas.microsoft.com/office/drawing/2014/main" id="{05B45D98-3B37-4B1D-BF8A-603DF254B8E0}"/>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BAB4FA16-987A-457A-A13C-A193A7EBC8D0}"/>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29F49AA3-398B-4D67-A743-73665C95855A}"/>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D7AF80C2-14B7-4EF6-B267-09E33246BFD5}"/>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EF8CE071-5E66-467E-9115-4FBE3213CB51}"/>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73309B75-FA71-4678-8CC8-ED839CB252BA}"/>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9" name="Group 128">
              <a:extLst>
                <a:ext uri="{FF2B5EF4-FFF2-40B4-BE49-F238E27FC236}">
                  <a16:creationId xmlns:a16="http://schemas.microsoft.com/office/drawing/2014/main" id="{0F852985-9BF0-472A-92A8-CC11FAF08DF9}"/>
                </a:ext>
              </a:extLst>
            </p:cNvPr>
            <p:cNvGrpSpPr/>
            <p:nvPr/>
          </p:nvGrpSpPr>
          <p:grpSpPr>
            <a:xfrm rot="5400000">
              <a:off x="3295122" y="4095229"/>
              <a:ext cx="80775" cy="1276626"/>
              <a:chOff x="1083856" y="2402775"/>
              <a:chExt cx="75521" cy="2301775"/>
            </a:xfrm>
          </p:grpSpPr>
          <p:cxnSp>
            <p:nvCxnSpPr>
              <p:cNvPr id="138" name="Straight Connector 137">
                <a:extLst>
                  <a:ext uri="{FF2B5EF4-FFF2-40B4-BE49-F238E27FC236}">
                    <a16:creationId xmlns:a16="http://schemas.microsoft.com/office/drawing/2014/main" id="{9B173B02-ADBE-4C15-B901-1CFBF02A987A}"/>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818A85F3-6374-4C36-8BB5-ABAD7FCAC9F7}"/>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549CAC55-495D-4601-9F94-DE216AB4C9A0}"/>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407A338F-2B01-416D-8F34-1338E64E4FB9}"/>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29DE5A9A-5B0B-4EAC-AC08-F5BC2B247E66}"/>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89802D26-DB35-4AB6-88C9-F3BE077C5FEF}"/>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grpSp>
          <p:nvGrpSpPr>
            <p:cNvPr id="130" name="Group 129">
              <a:extLst>
                <a:ext uri="{FF2B5EF4-FFF2-40B4-BE49-F238E27FC236}">
                  <a16:creationId xmlns:a16="http://schemas.microsoft.com/office/drawing/2014/main" id="{B4C6F059-551D-4166-9A78-1FC6468F32FB}"/>
                </a:ext>
              </a:extLst>
            </p:cNvPr>
            <p:cNvGrpSpPr/>
            <p:nvPr/>
          </p:nvGrpSpPr>
          <p:grpSpPr>
            <a:xfrm rot="5400000">
              <a:off x="4825153" y="4095229"/>
              <a:ext cx="80775" cy="1276626"/>
              <a:chOff x="1083856" y="2402775"/>
              <a:chExt cx="75521" cy="2301775"/>
            </a:xfrm>
          </p:grpSpPr>
          <p:cxnSp>
            <p:nvCxnSpPr>
              <p:cNvPr id="132" name="Straight Connector 131">
                <a:extLst>
                  <a:ext uri="{FF2B5EF4-FFF2-40B4-BE49-F238E27FC236}">
                    <a16:creationId xmlns:a16="http://schemas.microsoft.com/office/drawing/2014/main" id="{469A68D4-F1E9-42E0-AC15-617B4A817287}"/>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2F921C59-7169-486F-AE0E-DB20DC2F58B3}"/>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7F11FA15-99E5-40B2-916B-DAA76E3D7C32}"/>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7EFD4B5A-4878-4A1F-AD76-45B1AE36DB53}"/>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17B16A77-516C-4F87-9348-729EF39B061E}"/>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CEBC9871-4781-466C-A702-61A78A227D45}"/>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cxnSp>
          <p:nvCxnSpPr>
            <p:cNvPr id="131" name="Straight Connector 130">
              <a:extLst>
                <a:ext uri="{FF2B5EF4-FFF2-40B4-BE49-F238E27FC236}">
                  <a16:creationId xmlns:a16="http://schemas.microsoft.com/office/drawing/2014/main" id="{8BE56FD3-F129-4C93-BDE9-1C9D426E9E2A}"/>
                </a:ext>
              </a:extLst>
            </p:cNvPr>
            <p:cNvCxnSpPr>
              <a:cxnSpLocks/>
            </p:cNvCxnSpPr>
            <p:nvPr/>
          </p:nvCxnSpPr>
          <p:spPr bwMode="auto">
            <a:xfrm rot="5400000">
              <a:off x="5717254" y="4733542"/>
              <a:ext cx="8077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51" name="Group 150">
            <a:extLst>
              <a:ext uri="{FF2B5EF4-FFF2-40B4-BE49-F238E27FC236}">
                <a16:creationId xmlns:a16="http://schemas.microsoft.com/office/drawing/2014/main" id="{21C107F5-13BE-49A4-BF78-60DD6E1FD5B2}"/>
              </a:ext>
            </a:extLst>
          </p:cNvPr>
          <p:cNvGrpSpPr/>
          <p:nvPr/>
        </p:nvGrpSpPr>
        <p:grpSpPr>
          <a:xfrm>
            <a:off x="6621802" y="4710106"/>
            <a:ext cx="4914421" cy="307777"/>
            <a:chOff x="1023116" y="4699833"/>
            <a:chExt cx="4914421" cy="307777"/>
          </a:xfrm>
        </p:grpSpPr>
        <p:sp>
          <p:nvSpPr>
            <p:cNvPr id="153" name="TextBox 152">
              <a:extLst>
                <a:ext uri="{FF2B5EF4-FFF2-40B4-BE49-F238E27FC236}">
                  <a16:creationId xmlns:a16="http://schemas.microsoft.com/office/drawing/2014/main" id="{BB5295BE-D9CA-4305-A5A0-E1B639BC4AAB}"/>
                </a:ext>
              </a:extLst>
            </p:cNvPr>
            <p:cNvSpPr txBox="1"/>
            <p:nvPr/>
          </p:nvSpPr>
          <p:spPr bwMode="auto">
            <a:xfrm>
              <a:off x="1023116" y="46998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54" name="TextBox 153">
              <a:extLst>
                <a:ext uri="{FF2B5EF4-FFF2-40B4-BE49-F238E27FC236}">
                  <a16:creationId xmlns:a16="http://schemas.microsoft.com/office/drawing/2014/main" id="{DE0592F7-7247-43AB-9B14-7F58EDE45ACE}"/>
                </a:ext>
              </a:extLst>
            </p:cNvPr>
            <p:cNvSpPr txBox="1"/>
            <p:nvPr/>
          </p:nvSpPr>
          <p:spPr bwMode="auto">
            <a:xfrm>
              <a:off x="1281255" y="46998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155" name="TextBox 154">
              <a:extLst>
                <a:ext uri="{FF2B5EF4-FFF2-40B4-BE49-F238E27FC236}">
                  <a16:creationId xmlns:a16="http://schemas.microsoft.com/office/drawing/2014/main" id="{C3A15C7E-D78C-4155-B939-5AF6C727FC6D}"/>
                </a:ext>
              </a:extLst>
            </p:cNvPr>
            <p:cNvSpPr txBox="1"/>
            <p:nvPr/>
          </p:nvSpPr>
          <p:spPr bwMode="auto">
            <a:xfrm>
              <a:off x="1531906" y="46998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56" name="TextBox 155">
              <a:extLst>
                <a:ext uri="{FF2B5EF4-FFF2-40B4-BE49-F238E27FC236}">
                  <a16:creationId xmlns:a16="http://schemas.microsoft.com/office/drawing/2014/main" id="{F73DDF2E-D402-4DB5-A3A6-CE5D6E044DE0}"/>
                </a:ext>
              </a:extLst>
            </p:cNvPr>
            <p:cNvSpPr txBox="1"/>
            <p:nvPr/>
          </p:nvSpPr>
          <p:spPr bwMode="auto">
            <a:xfrm>
              <a:off x="1790045" y="46998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157" name="TextBox 156">
              <a:extLst>
                <a:ext uri="{FF2B5EF4-FFF2-40B4-BE49-F238E27FC236}">
                  <a16:creationId xmlns:a16="http://schemas.microsoft.com/office/drawing/2014/main" id="{74AE2316-5F9A-418F-8DB4-290D1086F198}"/>
                </a:ext>
              </a:extLst>
            </p:cNvPr>
            <p:cNvSpPr txBox="1"/>
            <p:nvPr/>
          </p:nvSpPr>
          <p:spPr bwMode="auto">
            <a:xfrm>
              <a:off x="2001188"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58" name="TextBox 157">
              <a:extLst>
                <a:ext uri="{FF2B5EF4-FFF2-40B4-BE49-F238E27FC236}">
                  <a16:creationId xmlns:a16="http://schemas.microsoft.com/office/drawing/2014/main" id="{87247A78-EEAE-4A5C-8F99-73B72FBCB532}"/>
                </a:ext>
              </a:extLst>
            </p:cNvPr>
            <p:cNvSpPr txBox="1"/>
            <p:nvPr/>
          </p:nvSpPr>
          <p:spPr bwMode="auto">
            <a:xfrm>
              <a:off x="2259327"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159" name="TextBox 158">
              <a:extLst>
                <a:ext uri="{FF2B5EF4-FFF2-40B4-BE49-F238E27FC236}">
                  <a16:creationId xmlns:a16="http://schemas.microsoft.com/office/drawing/2014/main" id="{C05BC91E-2293-478F-88AC-B02C394264A2}"/>
                </a:ext>
              </a:extLst>
            </p:cNvPr>
            <p:cNvSpPr txBox="1"/>
            <p:nvPr/>
          </p:nvSpPr>
          <p:spPr bwMode="auto">
            <a:xfrm>
              <a:off x="2509978"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60" name="TextBox 159">
              <a:extLst>
                <a:ext uri="{FF2B5EF4-FFF2-40B4-BE49-F238E27FC236}">
                  <a16:creationId xmlns:a16="http://schemas.microsoft.com/office/drawing/2014/main" id="{C3A48168-3FB0-46B4-9EAE-F415C52DB612}"/>
                </a:ext>
              </a:extLst>
            </p:cNvPr>
            <p:cNvSpPr txBox="1"/>
            <p:nvPr/>
          </p:nvSpPr>
          <p:spPr bwMode="auto">
            <a:xfrm>
              <a:off x="2768117"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161" name="TextBox 160">
              <a:extLst>
                <a:ext uri="{FF2B5EF4-FFF2-40B4-BE49-F238E27FC236}">
                  <a16:creationId xmlns:a16="http://schemas.microsoft.com/office/drawing/2014/main" id="{B9293D31-2DFF-441E-8DAE-5AF63368B547}"/>
                </a:ext>
              </a:extLst>
            </p:cNvPr>
            <p:cNvSpPr txBox="1"/>
            <p:nvPr/>
          </p:nvSpPr>
          <p:spPr bwMode="auto">
            <a:xfrm>
              <a:off x="3026629"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162" name="TextBox 161">
              <a:extLst>
                <a:ext uri="{FF2B5EF4-FFF2-40B4-BE49-F238E27FC236}">
                  <a16:creationId xmlns:a16="http://schemas.microsoft.com/office/drawing/2014/main" id="{332894E7-899C-4101-92E3-683671894326}"/>
                </a:ext>
              </a:extLst>
            </p:cNvPr>
            <p:cNvSpPr txBox="1"/>
            <p:nvPr/>
          </p:nvSpPr>
          <p:spPr bwMode="auto">
            <a:xfrm>
              <a:off x="3284768"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163" name="TextBox 162">
              <a:extLst>
                <a:ext uri="{FF2B5EF4-FFF2-40B4-BE49-F238E27FC236}">
                  <a16:creationId xmlns:a16="http://schemas.microsoft.com/office/drawing/2014/main" id="{B2BD84E0-905F-4DEA-B07D-2D22AEEC5DB0}"/>
                </a:ext>
              </a:extLst>
            </p:cNvPr>
            <p:cNvSpPr txBox="1"/>
            <p:nvPr/>
          </p:nvSpPr>
          <p:spPr bwMode="auto">
            <a:xfrm>
              <a:off x="3535419"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64" name="TextBox 163">
              <a:extLst>
                <a:ext uri="{FF2B5EF4-FFF2-40B4-BE49-F238E27FC236}">
                  <a16:creationId xmlns:a16="http://schemas.microsoft.com/office/drawing/2014/main" id="{3A12D922-4F59-4FA9-9811-3AB7E4EE58B0}"/>
                </a:ext>
              </a:extLst>
            </p:cNvPr>
            <p:cNvSpPr txBox="1"/>
            <p:nvPr/>
          </p:nvSpPr>
          <p:spPr bwMode="auto">
            <a:xfrm>
              <a:off x="3793558"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165" name="TextBox 164">
              <a:extLst>
                <a:ext uri="{FF2B5EF4-FFF2-40B4-BE49-F238E27FC236}">
                  <a16:creationId xmlns:a16="http://schemas.microsoft.com/office/drawing/2014/main" id="{DDAA35ED-9B2F-4F9E-9E84-B14316B9068F}"/>
                </a:ext>
              </a:extLst>
            </p:cNvPr>
            <p:cNvSpPr txBox="1"/>
            <p:nvPr/>
          </p:nvSpPr>
          <p:spPr bwMode="auto">
            <a:xfrm>
              <a:off x="4050386"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166" name="TextBox 165">
              <a:extLst>
                <a:ext uri="{FF2B5EF4-FFF2-40B4-BE49-F238E27FC236}">
                  <a16:creationId xmlns:a16="http://schemas.microsoft.com/office/drawing/2014/main" id="{CFF14E24-31BE-4703-90E2-FF61D0D99FE5}"/>
                </a:ext>
              </a:extLst>
            </p:cNvPr>
            <p:cNvSpPr txBox="1"/>
            <p:nvPr/>
          </p:nvSpPr>
          <p:spPr bwMode="auto">
            <a:xfrm>
              <a:off x="4308525"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167" name="TextBox 166">
              <a:extLst>
                <a:ext uri="{FF2B5EF4-FFF2-40B4-BE49-F238E27FC236}">
                  <a16:creationId xmlns:a16="http://schemas.microsoft.com/office/drawing/2014/main" id="{38BF3204-6D0A-4BEB-881E-38E9AC3D8162}"/>
                </a:ext>
              </a:extLst>
            </p:cNvPr>
            <p:cNvSpPr txBox="1"/>
            <p:nvPr/>
          </p:nvSpPr>
          <p:spPr bwMode="auto">
            <a:xfrm>
              <a:off x="4559176"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168" name="TextBox 167">
              <a:extLst>
                <a:ext uri="{FF2B5EF4-FFF2-40B4-BE49-F238E27FC236}">
                  <a16:creationId xmlns:a16="http://schemas.microsoft.com/office/drawing/2014/main" id="{EFF073F2-DE0E-4250-AB10-CB6A9DAD34C8}"/>
                </a:ext>
              </a:extLst>
            </p:cNvPr>
            <p:cNvSpPr txBox="1"/>
            <p:nvPr/>
          </p:nvSpPr>
          <p:spPr bwMode="auto">
            <a:xfrm>
              <a:off x="4817315"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169" name="TextBox 168">
              <a:extLst>
                <a:ext uri="{FF2B5EF4-FFF2-40B4-BE49-F238E27FC236}">
                  <a16:creationId xmlns:a16="http://schemas.microsoft.com/office/drawing/2014/main" id="{5FF189BA-FE6D-40F7-8A57-FEAC0FA8082C}"/>
                </a:ext>
              </a:extLst>
            </p:cNvPr>
            <p:cNvSpPr txBox="1"/>
            <p:nvPr/>
          </p:nvSpPr>
          <p:spPr bwMode="auto">
            <a:xfrm>
              <a:off x="5071729"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170" name="TextBox 169">
              <a:extLst>
                <a:ext uri="{FF2B5EF4-FFF2-40B4-BE49-F238E27FC236}">
                  <a16:creationId xmlns:a16="http://schemas.microsoft.com/office/drawing/2014/main" id="{1814F706-2FCF-4D41-97BB-054CC0E39A93}"/>
                </a:ext>
              </a:extLst>
            </p:cNvPr>
            <p:cNvSpPr txBox="1"/>
            <p:nvPr/>
          </p:nvSpPr>
          <p:spPr bwMode="auto">
            <a:xfrm>
              <a:off x="5322380"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171" name="TextBox 170">
              <a:extLst>
                <a:ext uri="{FF2B5EF4-FFF2-40B4-BE49-F238E27FC236}">
                  <a16:creationId xmlns:a16="http://schemas.microsoft.com/office/drawing/2014/main" id="{B764936B-E658-48C2-BBE5-F977AD787058}"/>
                </a:ext>
              </a:extLst>
            </p:cNvPr>
            <p:cNvSpPr txBox="1"/>
            <p:nvPr/>
          </p:nvSpPr>
          <p:spPr bwMode="auto">
            <a:xfrm>
              <a:off x="5570129"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grpSp>
      <p:grpSp>
        <p:nvGrpSpPr>
          <p:cNvPr id="5" name="Group 4">
            <a:extLst>
              <a:ext uri="{FF2B5EF4-FFF2-40B4-BE49-F238E27FC236}">
                <a16:creationId xmlns:a16="http://schemas.microsoft.com/office/drawing/2014/main" id="{B9E5755C-D9D2-4806-9C5C-FBDE529A227C}"/>
              </a:ext>
            </a:extLst>
          </p:cNvPr>
          <p:cNvGrpSpPr/>
          <p:nvPr/>
        </p:nvGrpSpPr>
        <p:grpSpPr>
          <a:xfrm>
            <a:off x="1161275" y="2346338"/>
            <a:ext cx="1469103" cy="1801853"/>
            <a:chOff x="1161275" y="2346338"/>
            <a:chExt cx="1469103" cy="1801853"/>
          </a:xfrm>
        </p:grpSpPr>
        <p:cxnSp>
          <p:nvCxnSpPr>
            <p:cNvPr id="173" name="Straight Connector 172">
              <a:extLst>
                <a:ext uri="{FF2B5EF4-FFF2-40B4-BE49-F238E27FC236}">
                  <a16:creationId xmlns:a16="http://schemas.microsoft.com/office/drawing/2014/main" id="{A6CBBB11-CD06-433A-8FFA-880243350687}"/>
                </a:ext>
              </a:extLst>
            </p:cNvPr>
            <p:cNvCxnSpPr/>
            <p:nvPr/>
          </p:nvCxnSpPr>
          <p:spPr bwMode="auto">
            <a:xfrm>
              <a:off x="1161275" y="2346338"/>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0E8DC5F9-9176-455E-A4A8-A8959C588D6B}"/>
                </a:ext>
              </a:extLst>
            </p:cNvPr>
            <p:cNvCxnSpPr/>
            <p:nvPr/>
          </p:nvCxnSpPr>
          <p:spPr bwMode="auto">
            <a:xfrm>
              <a:off x="2630378" y="4027052"/>
              <a:ext cx="0" cy="121139"/>
            </a:xfrm>
            <a:prstGeom prst="line">
              <a:avLst/>
            </a:prstGeom>
            <a:noFill/>
            <a:ln w="28575" cap="flat" cmpd="sng" algn="ctr">
              <a:solidFill>
                <a:schemeClr val="accent3"/>
              </a:solidFill>
              <a:prstDash val="solid"/>
              <a:round/>
              <a:headEnd type="none" w="med" len="med"/>
              <a:tailEnd type="none" w="med" len="med"/>
            </a:ln>
            <a:effectLst/>
          </p:spPr>
        </p:cxnSp>
      </p:grpSp>
      <p:grpSp>
        <p:nvGrpSpPr>
          <p:cNvPr id="26" name="Group 25">
            <a:extLst>
              <a:ext uri="{FF2B5EF4-FFF2-40B4-BE49-F238E27FC236}">
                <a16:creationId xmlns:a16="http://schemas.microsoft.com/office/drawing/2014/main" id="{F0CF2E86-E95C-4DAB-BBC0-0A71FD5E0558}"/>
              </a:ext>
            </a:extLst>
          </p:cNvPr>
          <p:cNvGrpSpPr/>
          <p:nvPr/>
        </p:nvGrpSpPr>
        <p:grpSpPr>
          <a:xfrm>
            <a:off x="1384462" y="2348350"/>
            <a:ext cx="4154869" cy="1313949"/>
            <a:chOff x="1384462" y="2348350"/>
            <a:chExt cx="4154869" cy="1313949"/>
          </a:xfrm>
        </p:grpSpPr>
        <p:cxnSp>
          <p:nvCxnSpPr>
            <p:cNvPr id="189" name="Straight Connector 188">
              <a:extLst>
                <a:ext uri="{FF2B5EF4-FFF2-40B4-BE49-F238E27FC236}">
                  <a16:creationId xmlns:a16="http://schemas.microsoft.com/office/drawing/2014/main" id="{6D2ABC30-DE93-4183-BECC-2BC34ECC4F14}"/>
                </a:ext>
              </a:extLst>
            </p:cNvPr>
            <p:cNvCxnSpPr/>
            <p:nvPr/>
          </p:nvCxnSpPr>
          <p:spPr bwMode="auto">
            <a:xfrm>
              <a:off x="1384462" y="2350672"/>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3DF21A3B-6E5C-4636-908B-D746FA7CB92C}"/>
                </a:ext>
              </a:extLst>
            </p:cNvPr>
            <p:cNvCxnSpPr/>
            <p:nvPr/>
          </p:nvCxnSpPr>
          <p:spPr bwMode="auto">
            <a:xfrm>
              <a:off x="4976569" y="3541023"/>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8527C036-6A5F-4D27-9193-B870218AECC0}"/>
                </a:ext>
              </a:extLst>
            </p:cNvPr>
            <p:cNvCxnSpPr/>
            <p:nvPr/>
          </p:nvCxnSpPr>
          <p:spPr bwMode="auto">
            <a:xfrm>
              <a:off x="5276907" y="3541160"/>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7A4724AA-A7D6-4090-AF4A-CACA5B967AC9}"/>
                </a:ext>
              </a:extLst>
            </p:cNvPr>
            <p:cNvCxnSpPr/>
            <p:nvPr/>
          </p:nvCxnSpPr>
          <p:spPr bwMode="auto">
            <a:xfrm>
              <a:off x="5539331" y="3534730"/>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8AEAB7B1-E414-432C-BD42-80301758BD96}"/>
                </a:ext>
              </a:extLst>
            </p:cNvPr>
            <p:cNvCxnSpPr/>
            <p:nvPr/>
          </p:nvCxnSpPr>
          <p:spPr bwMode="auto">
            <a:xfrm>
              <a:off x="1539192" y="2349717"/>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4C202848-874E-4E6D-82C4-3F71EC4A72A3}"/>
                </a:ext>
              </a:extLst>
            </p:cNvPr>
            <p:cNvCxnSpPr/>
            <p:nvPr/>
          </p:nvCxnSpPr>
          <p:spPr bwMode="auto">
            <a:xfrm>
              <a:off x="2419726" y="2661019"/>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8975637A-803A-4075-AD8C-3ACA7FF13DE9}"/>
                </a:ext>
              </a:extLst>
            </p:cNvPr>
            <p:cNvCxnSpPr/>
            <p:nvPr/>
          </p:nvCxnSpPr>
          <p:spPr bwMode="auto">
            <a:xfrm>
              <a:off x="1720557" y="2350672"/>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760775CF-58FB-41A3-A0FB-08437891105D}"/>
                </a:ext>
              </a:extLst>
            </p:cNvPr>
            <p:cNvCxnSpPr/>
            <p:nvPr/>
          </p:nvCxnSpPr>
          <p:spPr bwMode="auto">
            <a:xfrm>
              <a:off x="3233989" y="2987665"/>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98C7D582-3701-478B-8BC9-28861D32FAC4}"/>
                </a:ext>
              </a:extLst>
            </p:cNvPr>
            <p:cNvCxnSpPr/>
            <p:nvPr/>
          </p:nvCxnSpPr>
          <p:spPr bwMode="auto">
            <a:xfrm>
              <a:off x="4835579" y="3539310"/>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662884FC-6616-47D2-9D00-A344AC56195D}"/>
                </a:ext>
              </a:extLst>
            </p:cNvPr>
            <p:cNvCxnSpPr/>
            <p:nvPr/>
          </p:nvCxnSpPr>
          <p:spPr bwMode="auto">
            <a:xfrm>
              <a:off x="4868914" y="3541160"/>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2A10E892-5E2F-4806-931C-CF76DB00289D}"/>
                </a:ext>
              </a:extLst>
            </p:cNvPr>
            <p:cNvCxnSpPr/>
            <p:nvPr/>
          </p:nvCxnSpPr>
          <p:spPr bwMode="auto">
            <a:xfrm>
              <a:off x="4926584" y="3541023"/>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CFDCF7F2-FC15-4173-A38C-E0DDF410C520}"/>
                </a:ext>
              </a:extLst>
            </p:cNvPr>
            <p:cNvCxnSpPr/>
            <p:nvPr/>
          </p:nvCxnSpPr>
          <p:spPr bwMode="auto">
            <a:xfrm>
              <a:off x="1422916" y="2348350"/>
              <a:ext cx="0" cy="12113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8" name="Group 297">
            <a:extLst>
              <a:ext uri="{FF2B5EF4-FFF2-40B4-BE49-F238E27FC236}">
                <a16:creationId xmlns:a16="http://schemas.microsoft.com/office/drawing/2014/main" id="{97D947A9-D2C0-446D-BE72-81DED9E92866}"/>
              </a:ext>
            </a:extLst>
          </p:cNvPr>
          <p:cNvGrpSpPr/>
          <p:nvPr/>
        </p:nvGrpSpPr>
        <p:grpSpPr>
          <a:xfrm>
            <a:off x="8993717" y="2688925"/>
            <a:ext cx="2136281" cy="247905"/>
            <a:chOff x="8993717" y="2688925"/>
            <a:chExt cx="2136281" cy="247905"/>
          </a:xfrm>
        </p:grpSpPr>
        <p:cxnSp>
          <p:nvCxnSpPr>
            <p:cNvPr id="234" name="Straight Connector 233">
              <a:extLst>
                <a:ext uri="{FF2B5EF4-FFF2-40B4-BE49-F238E27FC236}">
                  <a16:creationId xmlns:a16="http://schemas.microsoft.com/office/drawing/2014/main" id="{F7F84166-069C-4CD4-A112-38998D2F0F85}"/>
                </a:ext>
              </a:extLst>
            </p:cNvPr>
            <p:cNvCxnSpPr/>
            <p:nvPr/>
          </p:nvCxnSpPr>
          <p:spPr bwMode="auto">
            <a:xfrm>
              <a:off x="8993717" y="2688925"/>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A85F9CE6-EB30-4627-884A-2D04F9F89E41}"/>
                </a:ext>
              </a:extLst>
            </p:cNvPr>
            <p:cNvCxnSpPr>
              <a:cxnSpLocks/>
            </p:cNvCxnSpPr>
            <p:nvPr/>
          </p:nvCxnSpPr>
          <p:spPr bwMode="auto">
            <a:xfrm>
              <a:off x="10849886" y="2815691"/>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D5ABCB64-0BFA-4814-9FDD-7D7D06C3F649}"/>
                </a:ext>
              </a:extLst>
            </p:cNvPr>
            <p:cNvCxnSpPr>
              <a:cxnSpLocks/>
            </p:cNvCxnSpPr>
            <p:nvPr/>
          </p:nvCxnSpPr>
          <p:spPr bwMode="auto">
            <a:xfrm>
              <a:off x="10943892" y="2815691"/>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4D461FEA-18C7-49D0-9BB4-B50789F2CDAE}"/>
                </a:ext>
              </a:extLst>
            </p:cNvPr>
            <p:cNvCxnSpPr>
              <a:cxnSpLocks/>
            </p:cNvCxnSpPr>
            <p:nvPr/>
          </p:nvCxnSpPr>
          <p:spPr bwMode="auto">
            <a:xfrm>
              <a:off x="11129998" y="2815691"/>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40" name="Straight Connector 239">
              <a:extLst>
                <a:ext uri="{FF2B5EF4-FFF2-40B4-BE49-F238E27FC236}">
                  <a16:creationId xmlns:a16="http://schemas.microsoft.com/office/drawing/2014/main" id="{AB6E14B8-B756-457F-9069-8CDDB12B5BD0}"/>
                </a:ext>
              </a:extLst>
            </p:cNvPr>
            <p:cNvCxnSpPr>
              <a:cxnSpLocks/>
            </p:cNvCxnSpPr>
            <p:nvPr/>
          </p:nvCxnSpPr>
          <p:spPr bwMode="auto">
            <a:xfrm>
              <a:off x="10305085" y="2815691"/>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7C4F1E55-5488-4682-9A2B-CF4CDF22D532}"/>
                </a:ext>
              </a:extLst>
            </p:cNvPr>
            <p:cNvCxnSpPr>
              <a:cxnSpLocks/>
            </p:cNvCxnSpPr>
            <p:nvPr/>
          </p:nvCxnSpPr>
          <p:spPr bwMode="auto">
            <a:xfrm>
              <a:off x="10466372" y="2815691"/>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42" name="Straight Connector 241">
              <a:extLst>
                <a:ext uri="{FF2B5EF4-FFF2-40B4-BE49-F238E27FC236}">
                  <a16:creationId xmlns:a16="http://schemas.microsoft.com/office/drawing/2014/main" id="{E5BBAFB1-CE9C-4BC5-AD22-036F5429D23C}"/>
                </a:ext>
              </a:extLst>
            </p:cNvPr>
            <p:cNvCxnSpPr>
              <a:cxnSpLocks/>
            </p:cNvCxnSpPr>
            <p:nvPr/>
          </p:nvCxnSpPr>
          <p:spPr bwMode="auto">
            <a:xfrm>
              <a:off x="10425217" y="2815691"/>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43" name="Straight Connector 242">
              <a:extLst>
                <a:ext uri="{FF2B5EF4-FFF2-40B4-BE49-F238E27FC236}">
                  <a16:creationId xmlns:a16="http://schemas.microsoft.com/office/drawing/2014/main" id="{EE206949-4D0C-4442-A272-681EEFF2E301}"/>
                </a:ext>
              </a:extLst>
            </p:cNvPr>
            <p:cNvCxnSpPr>
              <a:cxnSpLocks/>
            </p:cNvCxnSpPr>
            <p:nvPr/>
          </p:nvCxnSpPr>
          <p:spPr bwMode="auto">
            <a:xfrm>
              <a:off x="10510878" y="2815691"/>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06F6A55C-B2BB-400D-9061-402DC0D9AAAC}"/>
                </a:ext>
              </a:extLst>
            </p:cNvPr>
            <p:cNvCxnSpPr>
              <a:cxnSpLocks/>
            </p:cNvCxnSpPr>
            <p:nvPr/>
          </p:nvCxnSpPr>
          <p:spPr bwMode="auto">
            <a:xfrm>
              <a:off x="10553344" y="2815691"/>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45" name="Straight Connector 244">
              <a:extLst>
                <a:ext uri="{FF2B5EF4-FFF2-40B4-BE49-F238E27FC236}">
                  <a16:creationId xmlns:a16="http://schemas.microsoft.com/office/drawing/2014/main" id="{5E27C59A-8CCB-4D6B-8528-343D3E6B48EF}"/>
                </a:ext>
              </a:extLst>
            </p:cNvPr>
            <p:cNvCxnSpPr>
              <a:cxnSpLocks/>
            </p:cNvCxnSpPr>
            <p:nvPr/>
          </p:nvCxnSpPr>
          <p:spPr bwMode="auto">
            <a:xfrm>
              <a:off x="10806693" y="2815691"/>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46" name="Straight Connector 245">
              <a:extLst>
                <a:ext uri="{FF2B5EF4-FFF2-40B4-BE49-F238E27FC236}">
                  <a16:creationId xmlns:a16="http://schemas.microsoft.com/office/drawing/2014/main" id="{466F2063-B303-4A24-AB83-9F6779D8BF81}"/>
                </a:ext>
              </a:extLst>
            </p:cNvPr>
            <p:cNvCxnSpPr>
              <a:cxnSpLocks/>
            </p:cNvCxnSpPr>
            <p:nvPr/>
          </p:nvCxnSpPr>
          <p:spPr bwMode="auto">
            <a:xfrm>
              <a:off x="10586927" y="2815691"/>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47" name="Straight Connector 246">
              <a:extLst>
                <a:ext uri="{FF2B5EF4-FFF2-40B4-BE49-F238E27FC236}">
                  <a16:creationId xmlns:a16="http://schemas.microsoft.com/office/drawing/2014/main" id="{B0B0BB77-FB61-45DA-B9B4-DAC6DF886B72}"/>
                </a:ext>
              </a:extLst>
            </p:cNvPr>
            <p:cNvCxnSpPr>
              <a:cxnSpLocks/>
            </p:cNvCxnSpPr>
            <p:nvPr/>
          </p:nvCxnSpPr>
          <p:spPr bwMode="auto">
            <a:xfrm>
              <a:off x="10251291" y="2815691"/>
              <a:ext cx="0" cy="12113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97" name="Group 296">
            <a:extLst>
              <a:ext uri="{FF2B5EF4-FFF2-40B4-BE49-F238E27FC236}">
                <a16:creationId xmlns:a16="http://schemas.microsoft.com/office/drawing/2014/main" id="{05A7231A-A7E1-4482-ABAE-B18540E7A8AE}"/>
              </a:ext>
            </a:extLst>
          </p:cNvPr>
          <p:cNvGrpSpPr/>
          <p:nvPr/>
        </p:nvGrpSpPr>
        <p:grpSpPr>
          <a:xfrm>
            <a:off x="6743700" y="2349716"/>
            <a:ext cx="4437073" cy="920330"/>
            <a:chOff x="6743700" y="2349716"/>
            <a:chExt cx="4437073" cy="920330"/>
          </a:xfrm>
        </p:grpSpPr>
        <p:cxnSp>
          <p:nvCxnSpPr>
            <p:cNvPr id="267" name="Straight Connector 266">
              <a:extLst>
                <a:ext uri="{FF2B5EF4-FFF2-40B4-BE49-F238E27FC236}">
                  <a16:creationId xmlns:a16="http://schemas.microsoft.com/office/drawing/2014/main" id="{C8DF2839-429D-4211-87CA-CBD79C0188E7}"/>
                </a:ext>
              </a:extLst>
            </p:cNvPr>
            <p:cNvCxnSpPr/>
            <p:nvPr/>
          </p:nvCxnSpPr>
          <p:spPr bwMode="auto">
            <a:xfrm>
              <a:off x="6743700" y="2349716"/>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68" name="Straight Connector 267">
              <a:extLst>
                <a:ext uri="{FF2B5EF4-FFF2-40B4-BE49-F238E27FC236}">
                  <a16:creationId xmlns:a16="http://schemas.microsoft.com/office/drawing/2014/main" id="{7BA8C845-C9DA-4560-8E05-0D15C119A9A4}"/>
                </a:ext>
              </a:extLst>
            </p:cNvPr>
            <p:cNvCxnSpPr/>
            <p:nvPr/>
          </p:nvCxnSpPr>
          <p:spPr bwMode="auto">
            <a:xfrm>
              <a:off x="11180773" y="3146201"/>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73" name="Straight Connector 272">
              <a:extLst>
                <a:ext uri="{FF2B5EF4-FFF2-40B4-BE49-F238E27FC236}">
                  <a16:creationId xmlns:a16="http://schemas.microsoft.com/office/drawing/2014/main" id="{242E39D3-D285-427F-8E8B-BA4163BF93E9}"/>
                </a:ext>
              </a:extLst>
            </p:cNvPr>
            <p:cNvCxnSpPr/>
            <p:nvPr/>
          </p:nvCxnSpPr>
          <p:spPr bwMode="auto">
            <a:xfrm>
              <a:off x="9551047" y="2823373"/>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74" name="Straight Connector 273">
              <a:extLst>
                <a:ext uri="{FF2B5EF4-FFF2-40B4-BE49-F238E27FC236}">
                  <a16:creationId xmlns:a16="http://schemas.microsoft.com/office/drawing/2014/main" id="{08B13D26-8E53-4CEE-BF50-015081A3C5BA}"/>
                </a:ext>
              </a:extLst>
            </p:cNvPr>
            <p:cNvCxnSpPr/>
            <p:nvPr/>
          </p:nvCxnSpPr>
          <p:spPr bwMode="auto">
            <a:xfrm>
              <a:off x="10305085" y="3141969"/>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75" name="Straight Connector 274">
              <a:extLst>
                <a:ext uri="{FF2B5EF4-FFF2-40B4-BE49-F238E27FC236}">
                  <a16:creationId xmlns:a16="http://schemas.microsoft.com/office/drawing/2014/main" id="{E909B55B-2F92-493C-A4B2-3F67429F5048}"/>
                </a:ext>
              </a:extLst>
            </p:cNvPr>
            <p:cNvCxnSpPr/>
            <p:nvPr/>
          </p:nvCxnSpPr>
          <p:spPr bwMode="auto">
            <a:xfrm>
              <a:off x="10444174" y="3144885"/>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76" name="Straight Connector 275">
              <a:extLst>
                <a:ext uri="{FF2B5EF4-FFF2-40B4-BE49-F238E27FC236}">
                  <a16:creationId xmlns:a16="http://schemas.microsoft.com/office/drawing/2014/main" id="{48A6D2BC-0664-4D1E-87E4-7826CC24B544}"/>
                </a:ext>
              </a:extLst>
            </p:cNvPr>
            <p:cNvCxnSpPr/>
            <p:nvPr/>
          </p:nvCxnSpPr>
          <p:spPr bwMode="auto">
            <a:xfrm>
              <a:off x="10510878" y="3148907"/>
              <a:ext cx="0" cy="121139"/>
            </a:xfrm>
            <a:prstGeom prst="line">
              <a:avLst/>
            </a:prstGeom>
            <a:noFill/>
            <a:ln w="57150" cap="flat" cmpd="sng" algn="ctr">
              <a:solidFill>
                <a:schemeClr val="accent3"/>
              </a:solidFill>
              <a:prstDash val="solid"/>
              <a:round/>
              <a:headEnd type="none" w="med" len="med"/>
              <a:tailEnd type="none" w="med" len="med"/>
            </a:ln>
            <a:effectLst/>
          </p:spPr>
        </p:cxnSp>
        <p:cxnSp>
          <p:nvCxnSpPr>
            <p:cNvPr id="277" name="Straight Connector 276">
              <a:extLst>
                <a:ext uri="{FF2B5EF4-FFF2-40B4-BE49-F238E27FC236}">
                  <a16:creationId xmlns:a16="http://schemas.microsoft.com/office/drawing/2014/main" id="{7A3AA3F9-7318-45CB-AD95-9A94E700C73C}"/>
                </a:ext>
              </a:extLst>
            </p:cNvPr>
            <p:cNvCxnSpPr/>
            <p:nvPr/>
          </p:nvCxnSpPr>
          <p:spPr bwMode="auto">
            <a:xfrm>
              <a:off x="10255524" y="3139830"/>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78" name="Straight Connector 277">
              <a:extLst>
                <a:ext uri="{FF2B5EF4-FFF2-40B4-BE49-F238E27FC236}">
                  <a16:creationId xmlns:a16="http://schemas.microsoft.com/office/drawing/2014/main" id="{E73EDD51-EACA-4C2B-878D-081DB36F592D}"/>
                </a:ext>
              </a:extLst>
            </p:cNvPr>
            <p:cNvCxnSpPr/>
            <p:nvPr/>
          </p:nvCxnSpPr>
          <p:spPr bwMode="auto">
            <a:xfrm>
              <a:off x="10816460" y="3145235"/>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79" name="Straight Connector 278">
              <a:extLst>
                <a:ext uri="{FF2B5EF4-FFF2-40B4-BE49-F238E27FC236}">
                  <a16:creationId xmlns:a16="http://schemas.microsoft.com/office/drawing/2014/main" id="{D4ADA67B-A6A8-4762-90D8-3C960A66F12B}"/>
                </a:ext>
              </a:extLst>
            </p:cNvPr>
            <p:cNvCxnSpPr/>
            <p:nvPr/>
          </p:nvCxnSpPr>
          <p:spPr bwMode="auto">
            <a:xfrm>
              <a:off x="10721522" y="3146202"/>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80" name="Straight Connector 279">
              <a:extLst>
                <a:ext uri="{FF2B5EF4-FFF2-40B4-BE49-F238E27FC236}">
                  <a16:creationId xmlns:a16="http://schemas.microsoft.com/office/drawing/2014/main" id="{6E170566-AE4F-4DD4-A4A8-E240F184CBDF}"/>
                </a:ext>
              </a:extLst>
            </p:cNvPr>
            <p:cNvCxnSpPr/>
            <p:nvPr/>
          </p:nvCxnSpPr>
          <p:spPr bwMode="auto">
            <a:xfrm>
              <a:off x="8729735" y="2816474"/>
              <a:ext cx="0" cy="121139"/>
            </a:xfrm>
            <a:prstGeom prst="line">
              <a:avLst/>
            </a:prstGeom>
            <a:noFill/>
            <a:ln w="28575" cap="flat" cmpd="sng" algn="ctr">
              <a:solidFill>
                <a:schemeClr val="accent3"/>
              </a:solidFill>
              <a:prstDash val="solid"/>
              <a:round/>
              <a:headEnd type="none" w="med" len="med"/>
              <a:tailEnd type="none" w="med" len="med"/>
            </a:ln>
            <a:effectLst/>
          </p:spPr>
        </p:cxnSp>
      </p:grpSp>
      <p:sp>
        <p:nvSpPr>
          <p:cNvPr id="2" name="Freeform: Shape 1">
            <a:extLst>
              <a:ext uri="{FF2B5EF4-FFF2-40B4-BE49-F238E27FC236}">
                <a16:creationId xmlns:a16="http://schemas.microsoft.com/office/drawing/2014/main" id="{4A76992F-21FE-4526-BFC4-40415F1CAB82}"/>
              </a:ext>
            </a:extLst>
          </p:cNvPr>
          <p:cNvSpPr/>
          <p:nvPr/>
        </p:nvSpPr>
        <p:spPr bwMode="auto">
          <a:xfrm>
            <a:off x="1158483" y="2408041"/>
            <a:ext cx="4400778" cy="1191271"/>
          </a:xfrm>
          <a:custGeom>
            <a:avLst/>
            <a:gdLst>
              <a:gd name="connsiteX0" fmla="*/ 0 w 4400778"/>
              <a:gd name="connsiteY0" fmla="*/ 0 h 1191271"/>
              <a:gd name="connsiteX1" fmla="*/ 582884 w 4400778"/>
              <a:gd name="connsiteY1" fmla="*/ 0 h 1191271"/>
              <a:gd name="connsiteX2" fmla="*/ 582884 w 4400778"/>
              <a:gd name="connsiteY2" fmla="*/ 156651 h 1191271"/>
              <a:gd name="connsiteX3" fmla="*/ 1158483 w 4400778"/>
              <a:gd name="connsiteY3" fmla="*/ 156651 h 1191271"/>
              <a:gd name="connsiteX4" fmla="*/ 1158483 w 4400778"/>
              <a:gd name="connsiteY4" fmla="*/ 309658 h 1191271"/>
              <a:gd name="connsiteX5" fmla="*/ 1766868 w 4400778"/>
              <a:gd name="connsiteY5" fmla="*/ 309658 h 1191271"/>
              <a:gd name="connsiteX6" fmla="*/ 1766868 w 4400778"/>
              <a:gd name="connsiteY6" fmla="*/ 473594 h 1191271"/>
              <a:gd name="connsiteX7" fmla="*/ 1978164 w 4400778"/>
              <a:gd name="connsiteY7" fmla="*/ 473594 h 1191271"/>
              <a:gd name="connsiteX8" fmla="*/ 1978164 w 4400778"/>
              <a:gd name="connsiteY8" fmla="*/ 637530 h 1191271"/>
              <a:gd name="connsiteX9" fmla="*/ 2149386 w 4400778"/>
              <a:gd name="connsiteY9" fmla="*/ 637530 h 1191271"/>
              <a:gd name="connsiteX10" fmla="*/ 2149386 w 4400778"/>
              <a:gd name="connsiteY10" fmla="*/ 823325 h 1191271"/>
              <a:gd name="connsiteX11" fmla="*/ 2561048 w 4400778"/>
              <a:gd name="connsiteY11" fmla="*/ 823325 h 1191271"/>
              <a:gd name="connsiteX12" fmla="*/ 2561048 w 4400778"/>
              <a:gd name="connsiteY12" fmla="*/ 1009119 h 1191271"/>
              <a:gd name="connsiteX13" fmla="*/ 3118432 w 4400778"/>
              <a:gd name="connsiteY13" fmla="*/ 1009119 h 1191271"/>
              <a:gd name="connsiteX14" fmla="*/ 3118432 w 4400778"/>
              <a:gd name="connsiteY14" fmla="*/ 1191271 h 1191271"/>
              <a:gd name="connsiteX15" fmla="*/ 4400778 w 4400778"/>
              <a:gd name="connsiteY15" fmla="*/ 1191271 h 11912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4400778" h="1191271">
                <a:moveTo>
                  <a:pt x="0" y="0"/>
                </a:moveTo>
                <a:lnTo>
                  <a:pt x="582884" y="0"/>
                </a:lnTo>
                <a:lnTo>
                  <a:pt x="582884" y="156651"/>
                </a:lnTo>
                <a:lnTo>
                  <a:pt x="1158483" y="156651"/>
                </a:lnTo>
                <a:lnTo>
                  <a:pt x="1158483" y="309658"/>
                </a:lnTo>
                <a:lnTo>
                  <a:pt x="1766868" y="309658"/>
                </a:lnTo>
                <a:lnTo>
                  <a:pt x="1766868" y="473594"/>
                </a:lnTo>
                <a:lnTo>
                  <a:pt x="1978164" y="473594"/>
                </a:lnTo>
                <a:lnTo>
                  <a:pt x="1978164" y="637530"/>
                </a:lnTo>
                <a:lnTo>
                  <a:pt x="2149386" y="637530"/>
                </a:lnTo>
                <a:lnTo>
                  <a:pt x="2149386" y="823325"/>
                </a:lnTo>
                <a:lnTo>
                  <a:pt x="2561048" y="823325"/>
                </a:lnTo>
                <a:lnTo>
                  <a:pt x="2561048" y="1009119"/>
                </a:lnTo>
                <a:lnTo>
                  <a:pt x="3118432" y="1009119"/>
                </a:lnTo>
                <a:lnTo>
                  <a:pt x="3118432" y="1191271"/>
                </a:lnTo>
                <a:lnTo>
                  <a:pt x="4400778" y="1191271"/>
                </a:lnTo>
              </a:path>
            </a:pathLst>
          </a:custGeom>
          <a:noFill/>
          <a:ln w="28575">
            <a:solidFill>
              <a:schemeClr val="accent1"/>
            </a:solidFill>
            <a:miter lim="800000"/>
            <a:headEnd/>
            <a:tailEnd/>
          </a:ln>
        </p:spPr>
        <p:txBody>
          <a:bodyPr rtlCol="0" anchor="ctr"/>
          <a:lstStyle/>
          <a:p>
            <a:pPr algn="ctr"/>
            <a:endParaRPr lang="en-US"/>
          </a:p>
        </p:txBody>
      </p:sp>
      <p:sp>
        <p:nvSpPr>
          <p:cNvPr id="3" name="Freeform: Shape 2">
            <a:extLst>
              <a:ext uri="{FF2B5EF4-FFF2-40B4-BE49-F238E27FC236}">
                <a16:creationId xmlns:a16="http://schemas.microsoft.com/office/drawing/2014/main" id="{51958D33-5CDC-4768-B86C-73C2202E7D99}"/>
              </a:ext>
            </a:extLst>
          </p:cNvPr>
          <p:cNvSpPr/>
          <p:nvPr/>
        </p:nvSpPr>
        <p:spPr bwMode="auto">
          <a:xfrm>
            <a:off x="1154840" y="2404398"/>
            <a:ext cx="2655767" cy="2287822"/>
          </a:xfrm>
          <a:custGeom>
            <a:avLst/>
            <a:gdLst>
              <a:gd name="connsiteX0" fmla="*/ 0 w 2655767"/>
              <a:gd name="connsiteY0" fmla="*/ 0 h 2287822"/>
              <a:gd name="connsiteX1" fmla="*/ 94719 w 2655767"/>
              <a:gd name="connsiteY1" fmla="*/ 0 h 2287822"/>
              <a:gd name="connsiteX2" fmla="*/ 94719 w 2655767"/>
              <a:gd name="connsiteY2" fmla="*/ 153008 h 2287822"/>
              <a:gd name="connsiteX3" fmla="*/ 193080 w 2655767"/>
              <a:gd name="connsiteY3" fmla="*/ 153008 h 2287822"/>
              <a:gd name="connsiteX4" fmla="*/ 193080 w 2655767"/>
              <a:gd name="connsiteY4" fmla="*/ 302372 h 2287822"/>
              <a:gd name="connsiteX5" fmla="*/ 244083 w 2655767"/>
              <a:gd name="connsiteY5" fmla="*/ 302372 h 2287822"/>
              <a:gd name="connsiteX6" fmla="*/ 244083 w 2655767"/>
              <a:gd name="connsiteY6" fmla="*/ 462665 h 2287822"/>
              <a:gd name="connsiteX7" fmla="*/ 324229 w 2655767"/>
              <a:gd name="connsiteY7" fmla="*/ 462665 h 2287822"/>
              <a:gd name="connsiteX8" fmla="*/ 324229 w 2655767"/>
              <a:gd name="connsiteY8" fmla="*/ 612029 h 2287822"/>
              <a:gd name="connsiteX9" fmla="*/ 582884 w 2655767"/>
              <a:gd name="connsiteY9" fmla="*/ 612029 h 2287822"/>
              <a:gd name="connsiteX10" fmla="*/ 582884 w 2655767"/>
              <a:gd name="connsiteY10" fmla="*/ 761393 h 2287822"/>
              <a:gd name="connsiteX11" fmla="*/ 626601 w 2655767"/>
              <a:gd name="connsiteY11" fmla="*/ 761393 h 2287822"/>
              <a:gd name="connsiteX12" fmla="*/ 626601 w 2655767"/>
              <a:gd name="connsiteY12" fmla="*/ 914400 h 2287822"/>
              <a:gd name="connsiteX13" fmla="*/ 783251 w 2655767"/>
              <a:gd name="connsiteY13" fmla="*/ 914400 h 2287822"/>
              <a:gd name="connsiteX14" fmla="*/ 783251 w 2655767"/>
              <a:gd name="connsiteY14" fmla="*/ 1063765 h 2287822"/>
              <a:gd name="connsiteX15" fmla="*/ 797823 w 2655767"/>
              <a:gd name="connsiteY15" fmla="*/ 1063765 h 2287822"/>
              <a:gd name="connsiteX16" fmla="*/ 797823 w 2655767"/>
              <a:gd name="connsiteY16" fmla="*/ 1227701 h 2287822"/>
              <a:gd name="connsiteX17" fmla="*/ 797823 w 2655767"/>
              <a:gd name="connsiteY17" fmla="*/ 1227701 h 2287822"/>
              <a:gd name="connsiteX18" fmla="*/ 812395 w 2655767"/>
              <a:gd name="connsiteY18" fmla="*/ 1227701 h 2287822"/>
              <a:gd name="connsiteX19" fmla="*/ 812395 w 2655767"/>
              <a:gd name="connsiteY19" fmla="*/ 1387994 h 2287822"/>
              <a:gd name="connsiteX20" fmla="*/ 1118409 w 2655767"/>
              <a:gd name="connsiteY20" fmla="*/ 1387994 h 2287822"/>
              <a:gd name="connsiteX21" fmla="*/ 1118409 w 2655767"/>
              <a:gd name="connsiteY21" fmla="*/ 1541001 h 2287822"/>
              <a:gd name="connsiteX22" fmla="*/ 1285989 w 2655767"/>
              <a:gd name="connsiteY22" fmla="*/ 1541001 h 2287822"/>
              <a:gd name="connsiteX23" fmla="*/ 1285989 w 2655767"/>
              <a:gd name="connsiteY23" fmla="*/ 1683079 h 2287822"/>
              <a:gd name="connsiteX24" fmla="*/ 1533715 w 2655767"/>
              <a:gd name="connsiteY24" fmla="*/ 1683079 h 2287822"/>
              <a:gd name="connsiteX25" fmla="*/ 1533715 w 2655767"/>
              <a:gd name="connsiteY25" fmla="*/ 1894375 h 2287822"/>
              <a:gd name="connsiteX26" fmla="*/ 2582907 w 2655767"/>
              <a:gd name="connsiteY26" fmla="*/ 1894375 h 2287822"/>
              <a:gd name="connsiteX27" fmla="*/ 2582907 w 2655767"/>
              <a:gd name="connsiteY27" fmla="*/ 2094741 h 2287822"/>
              <a:gd name="connsiteX28" fmla="*/ 2655767 w 2655767"/>
              <a:gd name="connsiteY28" fmla="*/ 2094741 h 2287822"/>
              <a:gd name="connsiteX29" fmla="*/ 2655767 w 2655767"/>
              <a:gd name="connsiteY29" fmla="*/ 2287822 h 2287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655767" h="2287822">
                <a:moveTo>
                  <a:pt x="0" y="0"/>
                </a:moveTo>
                <a:lnTo>
                  <a:pt x="94719" y="0"/>
                </a:lnTo>
                <a:lnTo>
                  <a:pt x="94719" y="153008"/>
                </a:lnTo>
                <a:lnTo>
                  <a:pt x="193080" y="153008"/>
                </a:lnTo>
                <a:lnTo>
                  <a:pt x="193080" y="302372"/>
                </a:lnTo>
                <a:lnTo>
                  <a:pt x="244083" y="302372"/>
                </a:lnTo>
                <a:lnTo>
                  <a:pt x="244083" y="462665"/>
                </a:lnTo>
                <a:lnTo>
                  <a:pt x="324229" y="462665"/>
                </a:lnTo>
                <a:lnTo>
                  <a:pt x="324229" y="612029"/>
                </a:lnTo>
                <a:lnTo>
                  <a:pt x="582884" y="612029"/>
                </a:lnTo>
                <a:lnTo>
                  <a:pt x="582884" y="761393"/>
                </a:lnTo>
                <a:lnTo>
                  <a:pt x="626601" y="761393"/>
                </a:lnTo>
                <a:lnTo>
                  <a:pt x="626601" y="914400"/>
                </a:lnTo>
                <a:lnTo>
                  <a:pt x="783251" y="914400"/>
                </a:lnTo>
                <a:lnTo>
                  <a:pt x="783251" y="1063765"/>
                </a:lnTo>
                <a:lnTo>
                  <a:pt x="797823" y="1063765"/>
                </a:lnTo>
                <a:lnTo>
                  <a:pt x="797823" y="1227701"/>
                </a:lnTo>
                <a:lnTo>
                  <a:pt x="797823" y="1227701"/>
                </a:lnTo>
                <a:lnTo>
                  <a:pt x="812395" y="1227701"/>
                </a:lnTo>
                <a:lnTo>
                  <a:pt x="812395" y="1387994"/>
                </a:lnTo>
                <a:lnTo>
                  <a:pt x="1118409" y="1387994"/>
                </a:lnTo>
                <a:lnTo>
                  <a:pt x="1118409" y="1541001"/>
                </a:lnTo>
                <a:lnTo>
                  <a:pt x="1285989" y="1541001"/>
                </a:lnTo>
                <a:lnTo>
                  <a:pt x="1285989" y="1683079"/>
                </a:lnTo>
                <a:lnTo>
                  <a:pt x="1533715" y="1683079"/>
                </a:lnTo>
                <a:lnTo>
                  <a:pt x="1533715" y="1894375"/>
                </a:lnTo>
                <a:lnTo>
                  <a:pt x="2582907" y="1894375"/>
                </a:lnTo>
                <a:lnTo>
                  <a:pt x="2582907" y="2094741"/>
                </a:lnTo>
                <a:lnTo>
                  <a:pt x="2655767" y="2094741"/>
                </a:lnTo>
                <a:lnTo>
                  <a:pt x="2655767" y="2287822"/>
                </a:lnTo>
              </a:path>
            </a:pathLst>
          </a:custGeom>
          <a:noFill/>
          <a:ln w="28575">
            <a:solidFill>
              <a:schemeClr val="accent3"/>
            </a:solidFill>
            <a:miter lim="800000"/>
            <a:headEnd/>
            <a:tailEnd/>
          </a:ln>
        </p:spPr>
        <p:txBody>
          <a:bodyPr rtlCol="0" anchor="ctr"/>
          <a:lstStyle/>
          <a:p>
            <a:pPr algn="ctr"/>
            <a:endParaRPr lang="en-US"/>
          </a:p>
        </p:txBody>
      </p:sp>
      <p:sp>
        <p:nvSpPr>
          <p:cNvPr id="295" name="Freeform: Shape 294">
            <a:extLst>
              <a:ext uri="{FF2B5EF4-FFF2-40B4-BE49-F238E27FC236}">
                <a16:creationId xmlns:a16="http://schemas.microsoft.com/office/drawing/2014/main" id="{7B0167FA-55B3-43A3-A1A1-EC102E332536}"/>
              </a:ext>
            </a:extLst>
          </p:cNvPr>
          <p:cNvSpPr/>
          <p:nvPr/>
        </p:nvSpPr>
        <p:spPr bwMode="auto">
          <a:xfrm>
            <a:off x="6747933" y="2404532"/>
            <a:ext cx="4385734" cy="469901"/>
          </a:xfrm>
          <a:custGeom>
            <a:avLst/>
            <a:gdLst>
              <a:gd name="connsiteX0" fmla="*/ 0 w 4394200"/>
              <a:gd name="connsiteY0" fmla="*/ 0 h 495300"/>
              <a:gd name="connsiteX1" fmla="*/ 93134 w 4394200"/>
              <a:gd name="connsiteY1" fmla="*/ 0 h 495300"/>
              <a:gd name="connsiteX2" fmla="*/ 93134 w 4394200"/>
              <a:gd name="connsiteY2" fmla="*/ 114300 h 495300"/>
              <a:gd name="connsiteX3" fmla="*/ 1663700 w 4394200"/>
              <a:gd name="connsiteY3" fmla="*/ 114300 h 495300"/>
              <a:gd name="connsiteX4" fmla="*/ 1663700 w 4394200"/>
              <a:gd name="connsiteY4" fmla="*/ 237067 h 495300"/>
              <a:gd name="connsiteX5" fmla="*/ 1951567 w 4394200"/>
              <a:gd name="connsiteY5" fmla="*/ 237067 h 495300"/>
              <a:gd name="connsiteX6" fmla="*/ 1951567 w 4394200"/>
              <a:gd name="connsiteY6" fmla="*/ 342900 h 495300"/>
              <a:gd name="connsiteX7" fmla="*/ 2582334 w 4394200"/>
              <a:gd name="connsiteY7" fmla="*/ 342900 h 495300"/>
              <a:gd name="connsiteX8" fmla="*/ 2582334 w 4394200"/>
              <a:gd name="connsiteY8" fmla="*/ 495300 h 495300"/>
              <a:gd name="connsiteX9" fmla="*/ 4394200 w 4394200"/>
              <a:gd name="connsiteY9" fmla="*/ 495300 h 495300"/>
              <a:gd name="connsiteX0" fmla="*/ 0 w 4394200"/>
              <a:gd name="connsiteY0" fmla="*/ 0 h 495300"/>
              <a:gd name="connsiteX1" fmla="*/ 93134 w 4394200"/>
              <a:gd name="connsiteY1" fmla="*/ 0 h 495300"/>
              <a:gd name="connsiteX2" fmla="*/ 93134 w 4394200"/>
              <a:gd name="connsiteY2" fmla="*/ 114300 h 495300"/>
              <a:gd name="connsiteX3" fmla="*/ 1663700 w 4394200"/>
              <a:gd name="connsiteY3" fmla="*/ 114300 h 495300"/>
              <a:gd name="connsiteX4" fmla="*/ 1663700 w 4394200"/>
              <a:gd name="connsiteY4" fmla="*/ 237067 h 495300"/>
              <a:gd name="connsiteX5" fmla="*/ 1951567 w 4394200"/>
              <a:gd name="connsiteY5" fmla="*/ 237067 h 495300"/>
              <a:gd name="connsiteX6" fmla="*/ 1951567 w 4394200"/>
              <a:gd name="connsiteY6" fmla="*/ 342900 h 495300"/>
              <a:gd name="connsiteX7" fmla="*/ 2582334 w 4394200"/>
              <a:gd name="connsiteY7" fmla="*/ 342900 h 495300"/>
              <a:gd name="connsiteX8" fmla="*/ 2582334 w 4394200"/>
              <a:gd name="connsiteY8" fmla="*/ 465667 h 495300"/>
              <a:gd name="connsiteX9" fmla="*/ 4394200 w 4394200"/>
              <a:gd name="connsiteY9" fmla="*/ 495300 h 495300"/>
              <a:gd name="connsiteX0" fmla="*/ 0 w 4394200"/>
              <a:gd name="connsiteY0" fmla="*/ 0 h 474134"/>
              <a:gd name="connsiteX1" fmla="*/ 93134 w 4394200"/>
              <a:gd name="connsiteY1" fmla="*/ 0 h 474134"/>
              <a:gd name="connsiteX2" fmla="*/ 93134 w 4394200"/>
              <a:gd name="connsiteY2" fmla="*/ 114300 h 474134"/>
              <a:gd name="connsiteX3" fmla="*/ 1663700 w 4394200"/>
              <a:gd name="connsiteY3" fmla="*/ 114300 h 474134"/>
              <a:gd name="connsiteX4" fmla="*/ 1663700 w 4394200"/>
              <a:gd name="connsiteY4" fmla="*/ 237067 h 474134"/>
              <a:gd name="connsiteX5" fmla="*/ 1951567 w 4394200"/>
              <a:gd name="connsiteY5" fmla="*/ 237067 h 474134"/>
              <a:gd name="connsiteX6" fmla="*/ 1951567 w 4394200"/>
              <a:gd name="connsiteY6" fmla="*/ 342900 h 474134"/>
              <a:gd name="connsiteX7" fmla="*/ 2582334 w 4394200"/>
              <a:gd name="connsiteY7" fmla="*/ 342900 h 474134"/>
              <a:gd name="connsiteX8" fmla="*/ 2582334 w 4394200"/>
              <a:gd name="connsiteY8" fmla="*/ 465667 h 474134"/>
              <a:gd name="connsiteX9" fmla="*/ 4394200 w 4394200"/>
              <a:gd name="connsiteY9" fmla="*/ 474134 h 474134"/>
              <a:gd name="connsiteX0" fmla="*/ 0 w 4385734"/>
              <a:gd name="connsiteY0" fmla="*/ 0 h 469901"/>
              <a:gd name="connsiteX1" fmla="*/ 93134 w 4385734"/>
              <a:gd name="connsiteY1" fmla="*/ 0 h 469901"/>
              <a:gd name="connsiteX2" fmla="*/ 93134 w 4385734"/>
              <a:gd name="connsiteY2" fmla="*/ 114300 h 469901"/>
              <a:gd name="connsiteX3" fmla="*/ 1663700 w 4385734"/>
              <a:gd name="connsiteY3" fmla="*/ 114300 h 469901"/>
              <a:gd name="connsiteX4" fmla="*/ 1663700 w 4385734"/>
              <a:gd name="connsiteY4" fmla="*/ 237067 h 469901"/>
              <a:gd name="connsiteX5" fmla="*/ 1951567 w 4385734"/>
              <a:gd name="connsiteY5" fmla="*/ 237067 h 469901"/>
              <a:gd name="connsiteX6" fmla="*/ 1951567 w 4385734"/>
              <a:gd name="connsiteY6" fmla="*/ 342900 h 469901"/>
              <a:gd name="connsiteX7" fmla="*/ 2582334 w 4385734"/>
              <a:gd name="connsiteY7" fmla="*/ 342900 h 469901"/>
              <a:gd name="connsiteX8" fmla="*/ 2582334 w 4385734"/>
              <a:gd name="connsiteY8" fmla="*/ 465667 h 469901"/>
              <a:gd name="connsiteX9" fmla="*/ 4385734 w 4385734"/>
              <a:gd name="connsiteY9" fmla="*/ 469901 h 4699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385734" h="469901">
                <a:moveTo>
                  <a:pt x="0" y="0"/>
                </a:moveTo>
                <a:lnTo>
                  <a:pt x="93134" y="0"/>
                </a:lnTo>
                <a:lnTo>
                  <a:pt x="93134" y="114300"/>
                </a:lnTo>
                <a:lnTo>
                  <a:pt x="1663700" y="114300"/>
                </a:lnTo>
                <a:lnTo>
                  <a:pt x="1663700" y="237067"/>
                </a:lnTo>
                <a:lnTo>
                  <a:pt x="1951567" y="237067"/>
                </a:lnTo>
                <a:lnTo>
                  <a:pt x="1951567" y="342900"/>
                </a:lnTo>
                <a:lnTo>
                  <a:pt x="2582334" y="342900"/>
                </a:lnTo>
                <a:lnTo>
                  <a:pt x="2582334" y="465667"/>
                </a:lnTo>
                <a:lnTo>
                  <a:pt x="4385734" y="469901"/>
                </a:lnTo>
              </a:path>
            </a:pathLst>
          </a:custGeom>
          <a:noFill/>
          <a:ln w="28575">
            <a:solidFill>
              <a:schemeClr val="accent1"/>
            </a:solidFill>
            <a:miter lim="800000"/>
            <a:headEnd/>
            <a:tailEnd/>
          </a:ln>
        </p:spPr>
        <p:txBody>
          <a:bodyPr rtlCol="0" anchor="ctr"/>
          <a:lstStyle/>
          <a:p>
            <a:pPr algn="ctr"/>
            <a:endParaRPr lang="en-US"/>
          </a:p>
        </p:txBody>
      </p:sp>
      <p:sp>
        <p:nvSpPr>
          <p:cNvPr id="296" name="Freeform: Shape 295">
            <a:extLst>
              <a:ext uri="{FF2B5EF4-FFF2-40B4-BE49-F238E27FC236}">
                <a16:creationId xmlns:a16="http://schemas.microsoft.com/office/drawing/2014/main" id="{474E1C88-F2B1-4CBD-AB2F-A51F3974C9E4}"/>
              </a:ext>
            </a:extLst>
          </p:cNvPr>
          <p:cNvSpPr/>
          <p:nvPr/>
        </p:nvSpPr>
        <p:spPr bwMode="auto">
          <a:xfrm>
            <a:off x="6743700" y="2404533"/>
            <a:ext cx="4432300" cy="800100"/>
          </a:xfrm>
          <a:custGeom>
            <a:avLst/>
            <a:gdLst>
              <a:gd name="connsiteX0" fmla="*/ 0 w 4432300"/>
              <a:gd name="connsiteY0" fmla="*/ 0 h 800100"/>
              <a:gd name="connsiteX1" fmla="*/ 402167 w 4432300"/>
              <a:gd name="connsiteY1" fmla="*/ 0 h 800100"/>
              <a:gd name="connsiteX2" fmla="*/ 402167 w 4432300"/>
              <a:gd name="connsiteY2" fmla="*/ 156634 h 800100"/>
              <a:gd name="connsiteX3" fmla="*/ 1092200 w 4432300"/>
              <a:gd name="connsiteY3" fmla="*/ 156634 h 800100"/>
              <a:gd name="connsiteX4" fmla="*/ 1092200 w 4432300"/>
              <a:gd name="connsiteY4" fmla="*/ 317500 h 800100"/>
              <a:gd name="connsiteX5" fmla="*/ 1938867 w 4432300"/>
              <a:gd name="connsiteY5" fmla="*/ 317500 h 800100"/>
              <a:gd name="connsiteX6" fmla="*/ 1938867 w 4432300"/>
              <a:gd name="connsiteY6" fmla="*/ 465667 h 800100"/>
              <a:gd name="connsiteX7" fmla="*/ 2954867 w 4432300"/>
              <a:gd name="connsiteY7" fmla="*/ 465667 h 800100"/>
              <a:gd name="connsiteX8" fmla="*/ 2954867 w 4432300"/>
              <a:gd name="connsiteY8" fmla="*/ 622300 h 800100"/>
              <a:gd name="connsiteX9" fmla="*/ 2980267 w 4432300"/>
              <a:gd name="connsiteY9" fmla="*/ 622300 h 800100"/>
              <a:gd name="connsiteX10" fmla="*/ 2980267 w 4432300"/>
              <a:gd name="connsiteY10" fmla="*/ 800100 h 800100"/>
              <a:gd name="connsiteX11" fmla="*/ 4432300 w 4432300"/>
              <a:gd name="connsiteY11" fmla="*/ 800100 h 800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432300" h="800100">
                <a:moveTo>
                  <a:pt x="0" y="0"/>
                </a:moveTo>
                <a:lnTo>
                  <a:pt x="402167" y="0"/>
                </a:lnTo>
                <a:lnTo>
                  <a:pt x="402167" y="156634"/>
                </a:lnTo>
                <a:lnTo>
                  <a:pt x="1092200" y="156634"/>
                </a:lnTo>
                <a:lnTo>
                  <a:pt x="1092200" y="317500"/>
                </a:lnTo>
                <a:lnTo>
                  <a:pt x="1938867" y="317500"/>
                </a:lnTo>
                <a:lnTo>
                  <a:pt x="1938867" y="465667"/>
                </a:lnTo>
                <a:lnTo>
                  <a:pt x="2954867" y="465667"/>
                </a:lnTo>
                <a:lnTo>
                  <a:pt x="2954867" y="622300"/>
                </a:lnTo>
                <a:lnTo>
                  <a:pt x="2980267" y="622300"/>
                </a:lnTo>
                <a:lnTo>
                  <a:pt x="2980267" y="800100"/>
                </a:lnTo>
                <a:lnTo>
                  <a:pt x="4432300" y="800100"/>
                </a:lnTo>
              </a:path>
            </a:pathLst>
          </a:custGeom>
          <a:noFill/>
          <a:ln w="28575">
            <a:solidFill>
              <a:schemeClr val="accent3"/>
            </a:solidFill>
            <a:miter lim="800000"/>
            <a:headEnd/>
            <a:tailEnd/>
          </a:ln>
        </p:spPr>
        <p:txBody>
          <a:bodyPr rtlCol="0" anchor="ctr"/>
          <a:lstStyle/>
          <a:p>
            <a:pPr algn="ctr"/>
            <a:endParaRPr lang="en-US"/>
          </a:p>
        </p:txBody>
      </p:sp>
      <p:sp>
        <p:nvSpPr>
          <p:cNvPr id="203" name="TextBox 202">
            <a:extLst>
              <a:ext uri="{FF2B5EF4-FFF2-40B4-BE49-F238E27FC236}">
                <a16:creationId xmlns:a16="http://schemas.microsoft.com/office/drawing/2014/main" id="{BD549765-FBD2-4298-B1C6-D956463B0238}"/>
              </a:ext>
            </a:extLst>
          </p:cNvPr>
          <p:cNvSpPr txBox="1"/>
          <p:nvPr/>
        </p:nvSpPr>
        <p:spPr bwMode="auto">
          <a:xfrm>
            <a:off x="1523727" y="3945805"/>
            <a:ext cx="122769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Ven + Vd</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Pbo + Vd</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Censored</a:t>
            </a:r>
          </a:p>
        </p:txBody>
      </p:sp>
      <p:cxnSp>
        <p:nvCxnSpPr>
          <p:cNvPr id="204" name="Straight Connector 203">
            <a:extLst>
              <a:ext uri="{FF2B5EF4-FFF2-40B4-BE49-F238E27FC236}">
                <a16:creationId xmlns:a16="http://schemas.microsoft.com/office/drawing/2014/main" id="{1FF69613-5E2D-4911-9AAA-92DA22C94D42}"/>
              </a:ext>
            </a:extLst>
          </p:cNvPr>
          <p:cNvCxnSpPr/>
          <p:nvPr/>
        </p:nvCxnSpPr>
        <p:spPr bwMode="auto">
          <a:xfrm>
            <a:off x="1313286" y="4116640"/>
            <a:ext cx="193354" cy="0"/>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138E973D-8FF5-4550-957E-64F6D972E2EB}"/>
              </a:ext>
            </a:extLst>
          </p:cNvPr>
          <p:cNvCxnSpPr/>
          <p:nvPr/>
        </p:nvCxnSpPr>
        <p:spPr bwMode="auto">
          <a:xfrm>
            <a:off x="1313286" y="4349972"/>
            <a:ext cx="193354" cy="0"/>
          </a:xfrm>
          <a:prstGeom prst="line">
            <a:avLst/>
          </a:prstGeom>
          <a:noFill/>
          <a:ln w="28575" cap="flat" cmpd="sng" algn="ctr">
            <a:solidFill>
              <a:schemeClr val="accent3"/>
            </a:solidFill>
            <a:prstDash val="solid"/>
            <a:round/>
            <a:headEnd type="none" w="med" len="med"/>
            <a:tailEnd type="none" w="med" len="med"/>
          </a:ln>
          <a:effectLst/>
        </p:spPr>
      </p:cxnSp>
      <p:sp>
        <p:nvSpPr>
          <p:cNvPr id="206" name="TextBox 205">
            <a:extLst>
              <a:ext uri="{FF2B5EF4-FFF2-40B4-BE49-F238E27FC236}">
                <a16:creationId xmlns:a16="http://schemas.microsoft.com/office/drawing/2014/main" id="{59421D7C-F55D-4EE2-8F4F-928C551E463F}"/>
              </a:ext>
            </a:extLst>
          </p:cNvPr>
          <p:cNvSpPr txBox="1"/>
          <p:nvPr/>
        </p:nvSpPr>
        <p:spPr bwMode="auto">
          <a:xfrm>
            <a:off x="7112201" y="3935983"/>
            <a:ext cx="122769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Ven + Vd</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Pbo + Vd</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Censored</a:t>
            </a:r>
          </a:p>
        </p:txBody>
      </p:sp>
      <p:cxnSp>
        <p:nvCxnSpPr>
          <p:cNvPr id="207" name="Straight Connector 206">
            <a:extLst>
              <a:ext uri="{FF2B5EF4-FFF2-40B4-BE49-F238E27FC236}">
                <a16:creationId xmlns:a16="http://schemas.microsoft.com/office/drawing/2014/main" id="{6FB47D17-6B15-4C18-8C4B-04FDE752F032}"/>
              </a:ext>
            </a:extLst>
          </p:cNvPr>
          <p:cNvCxnSpPr/>
          <p:nvPr/>
        </p:nvCxnSpPr>
        <p:spPr bwMode="auto">
          <a:xfrm>
            <a:off x="6911972" y="4108057"/>
            <a:ext cx="193354" cy="0"/>
          </a:xfrm>
          <a:prstGeom prst="line">
            <a:avLst/>
          </a:prstGeom>
          <a:noFill/>
          <a:ln w="28575" cap="flat" cmpd="sng" algn="ctr">
            <a:solidFill>
              <a:schemeClr val="accent1"/>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B65FA236-0515-4C31-BA23-FE216DA38FFC}"/>
              </a:ext>
            </a:extLst>
          </p:cNvPr>
          <p:cNvCxnSpPr/>
          <p:nvPr/>
        </p:nvCxnSpPr>
        <p:spPr bwMode="auto">
          <a:xfrm>
            <a:off x="6911972" y="4341391"/>
            <a:ext cx="193354" cy="0"/>
          </a:xfrm>
          <a:prstGeom prst="line">
            <a:avLst/>
          </a:prstGeom>
          <a:noFill/>
          <a:ln w="28575" cap="flat" cmpd="sng" algn="ctr">
            <a:solidFill>
              <a:schemeClr val="accent3"/>
            </a:solidFill>
            <a:prstDash val="solid"/>
            <a:round/>
            <a:headEnd type="none" w="med" len="med"/>
            <a:tailEnd type="none" w="med" len="med"/>
          </a:ln>
          <a:effectLst/>
        </p:spPr>
      </p:cxnSp>
    </p:spTree>
    <p:extLst>
      <p:ext uri="{BB962C8B-B14F-4D97-AF65-F5344CB8AC3E}">
        <p14:creationId xmlns:p14="http://schemas.microsoft.com/office/powerpoint/2010/main" val="342922888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Freeform: Shape 222">
            <a:extLst>
              <a:ext uri="{FF2B5EF4-FFF2-40B4-BE49-F238E27FC236}">
                <a16:creationId xmlns:a16="http://schemas.microsoft.com/office/drawing/2014/main" id="{A73EEEC4-C86A-4198-9B35-608E50AC8B05}"/>
              </a:ext>
            </a:extLst>
          </p:cNvPr>
          <p:cNvSpPr/>
          <p:nvPr/>
        </p:nvSpPr>
        <p:spPr bwMode="auto">
          <a:xfrm>
            <a:off x="6753164" y="2411220"/>
            <a:ext cx="4458428" cy="643575"/>
          </a:xfrm>
          <a:custGeom>
            <a:avLst/>
            <a:gdLst>
              <a:gd name="connsiteX0" fmla="*/ 0 w 4458428"/>
              <a:gd name="connsiteY0" fmla="*/ 0 h 643575"/>
              <a:gd name="connsiteX1" fmla="*/ 136869 w 4458428"/>
              <a:gd name="connsiteY1" fmla="*/ 0 h 643575"/>
              <a:gd name="connsiteX2" fmla="*/ 136869 w 4458428"/>
              <a:gd name="connsiteY2" fmla="*/ 23297 h 643575"/>
              <a:gd name="connsiteX3" fmla="*/ 320332 w 4458428"/>
              <a:gd name="connsiteY3" fmla="*/ 23297 h 643575"/>
              <a:gd name="connsiteX4" fmla="*/ 320332 w 4458428"/>
              <a:gd name="connsiteY4" fmla="*/ 78627 h 643575"/>
              <a:gd name="connsiteX5" fmla="*/ 352365 w 4458428"/>
              <a:gd name="connsiteY5" fmla="*/ 78627 h 643575"/>
              <a:gd name="connsiteX6" fmla="*/ 352365 w 4458428"/>
              <a:gd name="connsiteY6" fmla="*/ 145605 h 643575"/>
              <a:gd name="connsiteX7" fmla="*/ 477585 w 4458428"/>
              <a:gd name="connsiteY7" fmla="*/ 145605 h 643575"/>
              <a:gd name="connsiteX8" fmla="*/ 477585 w 4458428"/>
              <a:gd name="connsiteY8" fmla="*/ 174726 h 643575"/>
              <a:gd name="connsiteX9" fmla="*/ 730938 w 4458428"/>
              <a:gd name="connsiteY9" fmla="*/ 174726 h 643575"/>
              <a:gd name="connsiteX10" fmla="*/ 730938 w 4458428"/>
              <a:gd name="connsiteY10" fmla="*/ 218408 h 643575"/>
              <a:gd name="connsiteX11" fmla="*/ 920225 w 4458428"/>
              <a:gd name="connsiteY11" fmla="*/ 218408 h 643575"/>
              <a:gd name="connsiteX12" fmla="*/ 920225 w 4458428"/>
              <a:gd name="connsiteY12" fmla="*/ 259177 h 643575"/>
              <a:gd name="connsiteX13" fmla="*/ 1193962 w 4458428"/>
              <a:gd name="connsiteY13" fmla="*/ 259177 h 643575"/>
              <a:gd name="connsiteX14" fmla="*/ 1193962 w 4458428"/>
              <a:gd name="connsiteY14" fmla="*/ 291211 h 643575"/>
              <a:gd name="connsiteX15" fmla="*/ 1237644 w 4458428"/>
              <a:gd name="connsiteY15" fmla="*/ 291211 h 643575"/>
              <a:gd name="connsiteX16" fmla="*/ 1237644 w 4458428"/>
              <a:gd name="connsiteY16" fmla="*/ 323244 h 643575"/>
              <a:gd name="connsiteX17" fmla="*/ 1706492 w 4458428"/>
              <a:gd name="connsiteY17" fmla="*/ 323244 h 643575"/>
              <a:gd name="connsiteX18" fmla="*/ 1706492 w 4458428"/>
              <a:gd name="connsiteY18" fmla="*/ 364013 h 643575"/>
              <a:gd name="connsiteX19" fmla="*/ 1959845 w 4458428"/>
              <a:gd name="connsiteY19" fmla="*/ 364013 h 643575"/>
              <a:gd name="connsiteX20" fmla="*/ 1959845 w 4458428"/>
              <a:gd name="connsiteY20" fmla="*/ 396046 h 643575"/>
              <a:gd name="connsiteX21" fmla="*/ 1997702 w 4458428"/>
              <a:gd name="connsiteY21" fmla="*/ 396046 h 643575"/>
              <a:gd name="connsiteX22" fmla="*/ 1997702 w 4458428"/>
              <a:gd name="connsiteY22" fmla="*/ 442640 h 643575"/>
              <a:gd name="connsiteX23" fmla="*/ 2038472 w 4458428"/>
              <a:gd name="connsiteY23" fmla="*/ 442640 h 643575"/>
              <a:gd name="connsiteX24" fmla="*/ 2038472 w 4458428"/>
              <a:gd name="connsiteY24" fmla="*/ 477585 h 643575"/>
              <a:gd name="connsiteX25" fmla="*/ 2114186 w 4458428"/>
              <a:gd name="connsiteY25" fmla="*/ 477585 h 643575"/>
              <a:gd name="connsiteX26" fmla="*/ 2114186 w 4458428"/>
              <a:gd name="connsiteY26" fmla="*/ 521267 h 643575"/>
              <a:gd name="connsiteX27" fmla="*/ 2559738 w 4458428"/>
              <a:gd name="connsiteY27" fmla="*/ 521267 h 643575"/>
              <a:gd name="connsiteX28" fmla="*/ 2559738 w 4458428"/>
              <a:gd name="connsiteY28" fmla="*/ 559124 h 643575"/>
              <a:gd name="connsiteX29" fmla="*/ 3462490 w 4458428"/>
              <a:gd name="connsiteY29" fmla="*/ 559124 h 643575"/>
              <a:gd name="connsiteX30" fmla="*/ 3462490 w 4458428"/>
              <a:gd name="connsiteY30" fmla="*/ 605718 h 643575"/>
              <a:gd name="connsiteX31" fmla="*/ 3733315 w 4458428"/>
              <a:gd name="connsiteY31" fmla="*/ 605718 h 643575"/>
              <a:gd name="connsiteX32" fmla="*/ 3733315 w 4458428"/>
              <a:gd name="connsiteY32" fmla="*/ 643575 h 643575"/>
              <a:gd name="connsiteX33" fmla="*/ 4458428 w 4458428"/>
              <a:gd name="connsiteY33" fmla="*/ 643575 h 643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458428" h="643575">
                <a:moveTo>
                  <a:pt x="0" y="0"/>
                </a:moveTo>
                <a:lnTo>
                  <a:pt x="136869" y="0"/>
                </a:lnTo>
                <a:lnTo>
                  <a:pt x="136869" y="23297"/>
                </a:lnTo>
                <a:lnTo>
                  <a:pt x="320332" y="23297"/>
                </a:lnTo>
                <a:lnTo>
                  <a:pt x="320332" y="78627"/>
                </a:lnTo>
                <a:lnTo>
                  <a:pt x="352365" y="78627"/>
                </a:lnTo>
                <a:lnTo>
                  <a:pt x="352365" y="145605"/>
                </a:lnTo>
                <a:lnTo>
                  <a:pt x="477585" y="145605"/>
                </a:lnTo>
                <a:lnTo>
                  <a:pt x="477585" y="174726"/>
                </a:lnTo>
                <a:lnTo>
                  <a:pt x="730938" y="174726"/>
                </a:lnTo>
                <a:lnTo>
                  <a:pt x="730938" y="218408"/>
                </a:lnTo>
                <a:lnTo>
                  <a:pt x="920225" y="218408"/>
                </a:lnTo>
                <a:lnTo>
                  <a:pt x="920225" y="259177"/>
                </a:lnTo>
                <a:lnTo>
                  <a:pt x="1193962" y="259177"/>
                </a:lnTo>
                <a:lnTo>
                  <a:pt x="1193962" y="291211"/>
                </a:lnTo>
                <a:lnTo>
                  <a:pt x="1237644" y="291211"/>
                </a:lnTo>
                <a:lnTo>
                  <a:pt x="1237644" y="323244"/>
                </a:lnTo>
                <a:lnTo>
                  <a:pt x="1706492" y="323244"/>
                </a:lnTo>
                <a:lnTo>
                  <a:pt x="1706492" y="364013"/>
                </a:lnTo>
                <a:lnTo>
                  <a:pt x="1959845" y="364013"/>
                </a:lnTo>
                <a:lnTo>
                  <a:pt x="1959845" y="396046"/>
                </a:lnTo>
                <a:lnTo>
                  <a:pt x="1997702" y="396046"/>
                </a:lnTo>
                <a:lnTo>
                  <a:pt x="1997702" y="442640"/>
                </a:lnTo>
                <a:lnTo>
                  <a:pt x="2038472" y="442640"/>
                </a:lnTo>
                <a:lnTo>
                  <a:pt x="2038472" y="477585"/>
                </a:lnTo>
                <a:lnTo>
                  <a:pt x="2114186" y="477585"/>
                </a:lnTo>
                <a:lnTo>
                  <a:pt x="2114186" y="521267"/>
                </a:lnTo>
                <a:lnTo>
                  <a:pt x="2559738" y="521267"/>
                </a:lnTo>
                <a:lnTo>
                  <a:pt x="2559738" y="559124"/>
                </a:lnTo>
                <a:lnTo>
                  <a:pt x="3462490" y="559124"/>
                </a:lnTo>
                <a:lnTo>
                  <a:pt x="3462490" y="605718"/>
                </a:lnTo>
                <a:lnTo>
                  <a:pt x="3733315" y="605718"/>
                </a:lnTo>
                <a:lnTo>
                  <a:pt x="3733315" y="643575"/>
                </a:lnTo>
                <a:lnTo>
                  <a:pt x="4458428" y="643575"/>
                </a:lnTo>
              </a:path>
            </a:pathLst>
          </a:custGeom>
          <a:noFill/>
          <a:ln w="28575">
            <a:solidFill>
              <a:schemeClr val="accent1"/>
            </a:solidFill>
            <a:miter lim="800000"/>
            <a:headEnd/>
            <a:tailEnd/>
          </a:ln>
        </p:spPr>
        <p:txBody>
          <a:bodyPr rtlCol="0" anchor="ctr"/>
          <a:lstStyle/>
          <a:p>
            <a:pPr algn="ctr"/>
            <a:endParaRPr lang="en-US"/>
          </a:p>
        </p:txBody>
      </p:sp>
      <p:sp>
        <p:nvSpPr>
          <p:cNvPr id="224" name="Freeform: Shape 223">
            <a:extLst>
              <a:ext uri="{FF2B5EF4-FFF2-40B4-BE49-F238E27FC236}">
                <a16:creationId xmlns:a16="http://schemas.microsoft.com/office/drawing/2014/main" id="{AE422223-D7B6-4336-B2C4-24CFE4266FED}"/>
              </a:ext>
            </a:extLst>
          </p:cNvPr>
          <p:cNvSpPr/>
          <p:nvPr/>
        </p:nvSpPr>
        <p:spPr bwMode="auto">
          <a:xfrm>
            <a:off x="6753164" y="2408308"/>
            <a:ext cx="4362329" cy="975554"/>
          </a:xfrm>
          <a:custGeom>
            <a:avLst/>
            <a:gdLst>
              <a:gd name="connsiteX0" fmla="*/ 0 w 4362329"/>
              <a:gd name="connsiteY0" fmla="*/ 0 h 975554"/>
              <a:gd name="connsiteX1" fmla="*/ 282474 w 4362329"/>
              <a:gd name="connsiteY1" fmla="*/ 0 h 975554"/>
              <a:gd name="connsiteX2" fmla="*/ 282474 w 4362329"/>
              <a:gd name="connsiteY2" fmla="*/ 69891 h 975554"/>
              <a:gd name="connsiteX3" fmla="*/ 436816 w 4362329"/>
              <a:gd name="connsiteY3" fmla="*/ 69891 h 975554"/>
              <a:gd name="connsiteX4" fmla="*/ 436816 w 4362329"/>
              <a:gd name="connsiteY4" fmla="*/ 148517 h 975554"/>
              <a:gd name="connsiteX5" fmla="*/ 728026 w 4362329"/>
              <a:gd name="connsiteY5" fmla="*/ 148517 h 975554"/>
              <a:gd name="connsiteX6" fmla="*/ 728026 w 4362329"/>
              <a:gd name="connsiteY6" fmla="*/ 212584 h 975554"/>
              <a:gd name="connsiteX7" fmla="*/ 1097863 w 4362329"/>
              <a:gd name="connsiteY7" fmla="*/ 212584 h 975554"/>
              <a:gd name="connsiteX8" fmla="*/ 1097863 w 4362329"/>
              <a:gd name="connsiteY8" fmla="*/ 297035 h 975554"/>
              <a:gd name="connsiteX9" fmla="*/ 1342479 w 4362329"/>
              <a:gd name="connsiteY9" fmla="*/ 297035 h 975554"/>
              <a:gd name="connsiteX10" fmla="*/ 1342479 w 4362329"/>
              <a:gd name="connsiteY10" fmla="*/ 372749 h 975554"/>
              <a:gd name="connsiteX11" fmla="*/ 1389073 w 4362329"/>
              <a:gd name="connsiteY11" fmla="*/ 372749 h 975554"/>
              <a:gd name="connsiteX12" fmla="*/ 1389073 w 4362329"/>
              <a:gd name="connsiteY12" fmla="*/ 460112 h 975554"/>
              <a:gd name="connsiteX13" fmla="*/ 1447315 w 4362329"/>
              <a:gd name="connsiteY13" fmla="*/ 460112 h 975554"/>
              <a:gd name="connsiteX14" fmla="*/ 1447315 w 4362329"/>
              <a:gd name="connsiteY14" fmla="*/ 530003 h 975554"/>
              <a:gd name="connsiteX15" fmla="*/ 1493909 w 4362329"/>
              <a:gd name="connsiteY15" fmla="*/ 530003 h 975554"/>
              <a:gd name="connsiteX16" fmla="*/ 1493909 w 4362329"/>
              <a:gd name="connsiteY16" fmla="*/ 605717 h 975554"/>
              <a:gd name="connsiteX17" fmla="*/ 2038472 w 4362329"/>
              <a:gd name="connsiteY17" fmla="*/ 605717 h 975554"/>
              <a:gd name="connsiteX18" fmla="*/ 2038472 w 4362329"/>
              <a:gd name="connsiteY18" fmla="*/ 690168 h 975554"/>
              <a:gd name="connsiteX19" fmla="*/ 2973256 w 4362329"/>
              <a:gd name="connsiteY19" fmla="*/ 690168 h 975554"/>
              <a:gd name="connsiteX20" fmla="*/ 2973256 w 4362329"/>
              <a:gd name="connsiteY20" fmla="*/ 768795 h 975554"/>
              <a:gd name="connsiteX21" fmla="*/ 3002377 w 4362329"/>
              <a:gd name="connsiteY21" fmla="*/ 768795 h 975554"/>
              <a:gd name="connsiteX22" fmla="*/ 3002377 w 4362329"/>
              <a:gd name="connsiteY22" fmla="*/ 861982 h 975554"/>
              <a:gd name="connsiteX23" fmla="*/ 3701282 w 4362329"/>
              <a:gd name="connsiteY23" fmla="*/ 861982 h 975554"/>
              <a:gd name="connsiteX24" fmla="*/ 3701282 w 4362329"/>
              <a:gd name="connsiteY24" fmla="*/ 975554 h 975554"/>
              <a:gd name="connsiteX25" fmla="*/ 3733315 w 4362329"/>
              <a:gd name="connsiteY25" fmla="*/ 975554 h 975554"/>
              <a:gd name="connsiteX26" fmla="*/ 4362329 w 4362329"/>
              <a:gd name="connsiteY26" fmla="*/ 975554 h 9755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4362329" h="975554">
                <a:moveTo>
                  <a:pt x="0" y="0"/>
                </a:moveTo>
                <a:lnTo>
                  <a:pt x="282474" y="0"/>
                </a:lnTo>
                <a:lnTo>
                  <a:pt x="282474" y="69891"/>
                </a:lnTo>
                <a:lnTo>
                  <a:pt x="436816" y="69891"/>
                </a:lnTo>
                <a:lnTo>
                  <a:pt x="436816" y="148517"/>
                </a:lnTo>
                <a:lnTo>
                  <a:pt x="728026" y="148517"/>
                </a:lnTo>
                <a:lnTo>
                  <a:pt x="728026" y="212584"/>
                </a:lnTo>
                <a:lnTo>
                  <a:pt x="1097863" y="212584"/>
                </a:lnTo>
                <a:lnTo>
                  <a:pt x="1097863" y="297035"/>
                </a:lnTo>
                <a:lnTo>
                  <a:pt x="1342479" y="297035"/>
                </a:lnTo>
                <a:lnTo>
                  <a:pt x="1342479" y="372749"/>
                </a:lnTo>
                <a:lnTo>
                  <a:pt x="1389073" y="372749"/>
                </a:lnTo>
                <a:lnTo>
                  <a:pt x="1389073" y="460112"/>
                </a:lnTo>
                <a:lnTo>
                  <a:pt x="1447315" y="460112"/>
                </a:lnTo>
                <a:lnTo>
                  <a:pt x="1447315" y="530003"/>
                </a:lnTo>
                <a:lnTo>
                  <a:pt x="1493909" y="530003"/>
                </a:lnTo>
                <a:lnTo>
                  <a:pt x="1493909" y="605717"/>
                </a:lnTo>
                <a:lnTo>
                  <a:pt x="2038472" y="605717"/>
                </a:lnTo>
                <a:lnTo>
                  <a:pt x="2038472" y="690168"/>
                </a:lnTo>
                <a:lnTo>
                  <a:pt x="2973256" y="690168"/>
                </a:lnTo>
                <a:lnTo>
                  <a:pt x="2973256" y="768795"/>
                </a:lnTo>
                <a:lnTo>
                  <a:pt x="3002377" y="768795"/>
                </a:lnTo>
                <a:lnTo>
                  <a:pt x="3002377" y="861982"/>
                </a:lnTo>
                <a:lnTo>
                  <a:pt x="3701282" y="861982"/>
                </a:lnTo>
                <a:lnTo>
                  <a:pt x="3701282" y="975554"/>
                </a:lnTo>
                <a:lnTo>
                  <a:pt x="3733315" y="975554"/>
                </a:lnTo>
                <a:lnTo>
                  <a:pt x="4362329" y="975554"/>
                </a:lnTo>
              </a:path>
            </a:pathLst>
          </a:custGeom>
          <a:noFill/>
          <a:ln w="28575">
            <a:solidFill>
              <a:schemeClr val="accent3"/>
            </a:solidFill>
            <a:miter lim="800000"/>
            <a:headEnd/>
            <a:tailEnd/>
          </a:ln>
        </p:spPr>
        <p:txBody>
          <a:bodyPr rtlCol="0" anchor="ctr"/>
          <a:lstStyle/>
          <a:p>
            <a:pPr algn="ctr"/>
            <a:endParaRPr lang="en-US"/>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BELLINI Final Survival Analysis: PFS, OS High </a:t>
            </a:r>
            <a:r>
              <a:rPr lang="en-US" i="1" dirty="0"/>
              <a:t>BCL2</a:t>
            </a:r>
            <a:r>
              <a:rPr lang="en-US" dirty="0"/>
              <a:t> Expression Subgroup</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9E58DC0A-9FB9-CF41-AEA6-8CCB1E6112A5}"/>
              </a:ext>
            </a:extLst>
          </p:cNvPr>
          <p:cNvSpPr txBox="1">
            <a:spLocks noChangeArrowheads="1"/>
          </p:cNvSpPr>
          <p:nvPr/>
        </p:nvSpPr>
        <p:spPr bwMode="auto">
          <a:xfrm>
            <a:off x="450614" y="6330552"/>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Kumar. ASH 2021. Abstr 84. </a:t>
            </a:r>
            <a:r>
              <a:rPr lang="en-US" altLang="en-US" sz="1400" b="0" spc="-10" dirty="0">
                <a:solidFill>
                  <a:schemeClr val="bg2"/>
                </a:solidFill>
                <a:latin typeface="Calibri" panose="020F0502020204030204" pitchFamily="34" charset="0"/>
              </a:rPr>
              <a:t>Reproduced with permission.</a:t>
            </a:r>
            <a:endParaRPr lang="en-US" altLang="en-US" sz="1400" b="0" dirty="0">
              <a:solidFill>
                <a:schemeClr val="bg2"/>
              </a:solidFill>
              <a:latin typeface="Calibri" panose="020F0502020204030204" pitchFamily="34" charset="0"/>
              <a:cs typeface="+mn-cs"/>
            </a:endParaRPr>
          </a:p>
        </p:txBody>
      </p:sp>
      <p:sp>
        <p:nvSpPr>
          <p:cNvPr id="19" name="TextBox 18">
            <a:extLst>
              <a:ext uri="{FF2B5EF4-FFF2-40B4-BE49-F238E27FC236}">
                <a16:creationId xmlns:a16="http://schemas.microsoft.com/office/drawing/2014/main" id="{C6AA2DCF-2CDF-43F8-99C6-4A26DBF01AF9}"/>
              </a:ext>
            </a:extLst>
          </p:cNvPr>
          <p:cNvSpPr txBox="1"/>
          <p:nvPr/>
        </p:nvSpPr>
        <p:spPr bwMode="auto">
          <a:xfrm>
            <a:off x="1353186" y="1500146"/>
            <a:ext cx="410173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Investigator-Assessed PFS in Patients With </a:t>
            </a:r>
            <a:r>
              <a:rPr lang="en-US" i="1" dirty="0">
                <a:solidFill>
                  <a:schemeClr val="bg1"/>
                </a:solidFill>
                <a:latin typeface="Calibri" panose="020F0502020204030204" pitchFamily="34" charset="0"/>
              </a:rPr>
              <a:t>BCL2</a:t>
            </a:r>
            <a:r>
              <a:rPr lang="en-US" i="1" baseline="30000" dirty="0">
                <a:solidFill>
                  <a:schemeClr val="bg1"/>
                </a:solidFill>
                <a:latin typeface="Calibri" panose="020F0502020204030204" pitchFamily="34" charset="0"/>
              </a:rPr>
              <a:t>high</a:t>
            </a:r>
          </a:p>
        </p:txBody>
      </p:sp>
      <p:sp>
        <p:nvSpPr>
          <p:cNvPr id="20" name="TextBox 19">
            <a:extLst>
              <a:ext uri="{FF2B5EF4-FFF2-40B4-BE49-F238E27FC236}">
                <a16:creationId xmlns:a16="http://schemas.microsoft.com/office/drawing/2014/main" id="{DAFFC5A9-F40C-429F-83E6-3A703C4664DF}"/>
              </a:ext>
            </a:extLst>
          </p:cNvPr>
          <p:cNvSpPr txBox="1"/>
          <p:nvPr/>
        </p:nvSpPr>
        <p:spPr bwMode="auto">
          <a:xfrm>
            <a:off x="6753163" y="1496558"/>
            <a:ext cx="460216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OS in Patients With </a:t>
            </a:r>
            <a:r>
              <a:rPr lang="en-US" i="1" dirty="0">
                <a:solidFill>
                  <a:schemeClr val="bg1"/>
                </a:solidFill>
                <a:latin typeface="Calibri" panose="020F0502020204030204" pitchFamily="34" charset="0"/>
              </a:rPr>
              <a:t>BCL2</a:t>
            </a:r>
            <a:r>
              <a:rPr lang="en-US" i="1" baseline="30000" dirty="0">
                <a:solidFill>
                  <a:schemeClr val="bg1"/>
                </a:solidFill>
                <a:latin typeface="Calibri" panose="020F0502020204030204" pitchFamily="34" charset="0"/>
              </a:rPr>
              <a:t>high</a:t>
            </a:r>
            <a:endParaRPr lang="en-US" dirty="0">
              <a:solidFill>
                <a:schemeClr val="bg1"/>
              </a:solidFill>
              <a:latin typeface="Calibri" panose="020F0502020204030204" pitchFamily="34" charset="0"/>
            </a:endParaRPr>
          </a:p>
        </p:txBody>
      </p:sp>
      <p:sp>
        <p:nvSpPr>
          <p:cNvPr id="21" name="TextBox 20">
            <a:extLst>
              <a:ext uri="{FF2B5EF4-FFF2-40B4-BE49-F238E27FC236}">
                <a16:creationId xmlns:a16="http://schemas.microsoft.com/office/drawing/2014/main" id="{EA63B3D0-146C-4C8A-BF13-F49250CAF2D7}"/>
              </a:ext>
            </a:extLst>
          </p:cNvPr>
          <p:cNvSpPr txBox="1"/>
          <p:nvPr/>
        </p:nvSpPr>
        <p:spPr bwMode="auto">
          <a:xfrm>
            <a:off x="3141149" y="2166430"/>
            <a:ext cx="122769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Median, mo</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HR (95% CI)</a:t>
            </a:r>
            <a:br>
              <a:rPr lang="en-US" sz="1400" b="0"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value</a:t>
            </a:r>
          </a:p>
        </p:txBody>
      </p:sp>
      <p:sp>
        <p:nvSpPr>
          <p:cNvPr id="22" name="TextBox 21">
            <a:extLst>
              <a:ext uri="{FF2B5EF4-FFF2-40B4-BE49-F238E27FC236}">
                <a16:creationId xmlns:a16="http://schemas.microsoft.com/office/drawing/2014/main" id="{86AFB29A-D2E3-47DB-B089-EE6260A2A4D8}"/>
              </a:ext>
            </a:extLst>
          </p:cNvPr>
          <p:cNvSpPr txBox="1"/>
          <p:nvPr/>
        </p:nvSpPr>
        <p:spPr bwMode="auto">
          <a:xfrm>
            <a:off x="9097875" y="1811813"/>
            <a:ext cx="1227692"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OS</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Events</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Median, mo</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HR (95% CI)</a:t>
            </a:r>
            <a:br>
              <a:rPr lang="en-US" sz="1400" b="0"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value</a:t>
            </a:r>
          </a:p>
        </p:txBody>
      </p:sp>
      <p:sp>
        <p:nvSpPr>
          <p:cNvPr id="23" name="TextBox 22">
            <a:extLst>
              <a:ext uri="{FF2B5EF4-FFF2-40B4-BE49-F238E27FC236}">
                <a16:creationId xmlns:a16="http://schemas.microsoft.com/office/drawing/2014/main" id="{D982D9F2-858A-41FA-8F6D-C255229C18C0}"/>
              </a:ext>
            </a:extLst>
          </p:cNvPr>
          <p:cNvSpPr txBox="1"/>
          <p:nvPr/>
        </p:nvSpPr>
        <p:spPr bwMode="auto">
          <a:xfrm>
            <a:off x="10678362" y="1811254"/>
            <a:ext cx="122769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Pbo + Vd</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12</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NR</a:t>
            </a:r>
          </a:p>
        </p:txBody>
      </p:sp>
      <p:sp>
        <p:nvSpPr>
          <p:cNvPr id="24" name="TextBox 23">
            <a:extLst>
              <a:ext uri="{FF2B5EF4-FFF2-40B4-BE49-F238E27FC236}">
                <a16:creationId xmlns:a16="http://schemas.microsoft.com/office/drawing/2014/main" id="{B914D562-34C6-4BEF-A7E3-32D6FECBDF92}"/>
              </a:ext>
            </a:extLst>
          </p:cNvPr>
          <p:cNvSpPr txBox="1"/>
          <p:nvPr/>
        </p:nvSpPr>
        <p:spPr bwMode="auto">
          <a:xfrm>
            <a:off x="9804130" y="1811813"/>
            <a:ext cx="1227692"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Ven + Vd</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17</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NR</a:t>
            </a:r>
          </a:p>
        </p:txBody>
      </p:sp>
      <p:sp>
        <p:nvSpPr>
          <p:cNvPr id="25" name="TextBox 24">
            <a:extLst>
              <a:ext uri="{FF2B5EF4-FFF2-40B4-BE49-F238E27FC236}">
                <a16:creationId xmlns:a16="http://schemas.microsoft.com/office/drawing/2014/main" id="{712AF5C4-2F21-4757-A948-342BA627FC8E}"/>
              </a:ext>
            </a:extLst>
          </p:cNvPr>
          <p:cNvSpPr txBox="1"/>
          <p:nvPr/>
        </p:nvSpPr>
        <p:spPr bwMode="auto">
          <a:xfrm>
            <a:off x="10009556" y="2451794"/>
            <a:ext cx="146224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0.70 (0.32-1.51)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.3624</a:t>
            </a:r>
          </a:p>
        </p:txBody>
      </p:sp>
      <p:sp>
        <p:nvSpPr>
          <p:cNvPr id="26" name="TextBox 25">
            <a:extLst>
              <a:ext uri="{FF2B5EF4-FFF2-40B4-BE49-F238E27FC236}">
                <a16:creationId xmlns:a16="http://schemas.microsoft.com/office/drawing/2014/main" id="{0002FC76-66BA-4D13-9124-2886D322E12D}"/>
              </a:ext>
            </a:extLst>
          </p:cNvPr>
          <p:cNvSpPr txBox="1"/>
          <p:nvPr/>
        </p:nvSpPr>
        <p:spPr bwMode="auto">
          <a:xfrm>
            <a:off x="3883459" y="2170247"/>
            <a:ext cx="12276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Ven + Vd</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30.1</a:t>
            </a:r>
          </a:p>
        </p:txBody>
      </p:sp>
      <p:sp>
        <p:nvSpPr>
          <p:cNvPr id="27" name="TextBox 26">
            <a:extLst>
              <a:ext uri="{FF2B5EF4-FFF2-40B4-BE49-F238E27FC236}">
                <a16:creationId xmlns:a16="http://schemas.microsoft.com/office/drawing/2014/main" id="{A65B3E33-4C5E-454A-B957-8A1ACCDE1B2D}"/>
              </a:ext>
            </a:extLst>
          </p:cNvPr>
          <p:cNvSpPr txBox="1"/>
          <p:nvPr/>
        </p:nvSpPr>
        <p:spPr bwMode="auto">
          <a:xfrm>
            <a:off x="4744906" y="2170247"/>
            <a:ext cx="12276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Pbo + Vd</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9.9</a:t>
            </a:r>
          </a:p>
        </p:txBody>
      </p:sp>
      <p:sp>
        <p:nvSpPr>
          <p:cNvPr id="28" name="TextBox 27">
            <a:extLst>
              <a:ext uri="{FF2B5EF4-FFF2-40B4-BE49-F238E27FC236}">
                <a16:creationId xmlns:a16="http://schemas.microsoft.com/office/drawing/2014/main" id="{1430406B-A485-4A28-986E-E9E6AFC92CA6}"/>
              </a:ext>
            </a:extLst>
          </p:cNvPr>
          <p:cNvSpPr txBox="1"/>
          <p:nvPr/>
        </p:nvSpPr>
        <p:spPr bwMode="auto">
          <a:xfrm>
            <a:off x="4198989" y="2595719"/>
            <a:ext cx="13982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0.37 (0.21-0.64)</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.0005</a:t>
            </a:r>
          </a:p>
        </p:txBody>
      </p:sp>
      <p:sp>
        <p:nvSpPr>
          <p:cNvPr id="29" name="TextBox 28">
            <a:extLst>
              <a:ext uri="{FF2B5EF4-FFF2-40B4-BE49-F238E27FC236}">
                <a16:creationId xmlns:a16="http://schemas.microsoft.com/office/drawing/2014/main" id="{BEA04EFB-C900-4A85-B4F1-257E9CE8C755}"/>
              </a:ext>
            </a:extLst>
          </p:cNvPr>
          <p:cNvSpPr txBox="1"/>
          <p:nvPr/>
        </p:nvSpPr>
        <p:spPr bwMode="auto">
          <a:xfrm>
            <a:off x="997996" y="5256370"/>
            <a:ext cx="51460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66   59   54   50  47   41   40   38   32   25   25  24   21   19   16    9     4      1     0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32   28   26   20   10   7     5      5     5     4     3     3     2     2     2     2      1     0</a:t>
            </a:r>
          </a:p>
        </p:txBody>
      </p:sp>
      <p:sp>
        <p:nvSpPr>
          <p:cNvPr id="30" name="TextBox 29">
            <a:extLst>
              <a:ext uri="{FF2B5EF4-FFF2-40B4-BE49-F238E27FC236}">
                <a16:creationId xmlns:a16="http://schemas.microsoft.com/office/drawing/2014/main" id="{54C184B9-F63B-4787-BEBA-0C23CAE7C3D5}"/>
              </a:ext>
            </a:extLst>
          </p:cNvPr>
          <p:cNvSpPr txBox="1"/>
          <p:nvPr/>
        </p:nvSpPr>
        <p:spPr bwMode="auto">
          <a:xfrm>
            <a:off x="6593031" y="5248705"/>
            <a:ext cx="51460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66   63   59   57   55   53  52   51   48   45   44   44   42  41   37   26   11    2    0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32   31   29   28   18   26  22   22   20   18   18   18   16  16   13    9      5     1    0</a:t>
            </a:r>
          </a:p>
        </p:txBody>
      </p:sp>
      <p:sp>
        <p:nvSpPr>
          <p:cNvPr id="31" name="TextBox 30">
            <a:extLst>
              <a:ext uri="{FF2B5EF4-FFF2-40B4-BE49-F238E27FC236}">
                <a16:creationId xmlns:a16="http://schemas.microsoft.com/office/drawing/2014/main" id="{C93C6091-E56F-44B7-B04F-8A71263FABB4}"/>
              </a:ext>
            </a:extLst>
          </p:cNvPr>
          <p:cNvSpPr txBox="1"/>
          <p:nvPr/>
        </p:nvSpPr>
        <p:spPr bwMode="auto">
          <a:xfrm rot="16200000">
            <a:off x="-628876" y="3388128"/>
            <a:ext cx="25810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 (%)</a:t>
            </a:r>
          </a:p>
        </p:txBody>
      </p:sp>
      <p:sp>
        <p:nvSpPr>
          <p:cNvPr id="32" name="TextBox 31">
            <a:extLst>
              <a:ext uri="{FF2B5EF4-FFF2-40B4-BE49-F238E27FC236}">
                <a16:creationId xmlns:a16="http://schemas.microsoft.com/office/drawing/2014/main" id="{A0226CCA-7714-491C-867B-05B8486D5327}"/>
              </a:ext>
            </a:extLst>
          </p:cNvPr>
          <p:cNvSpPr txBox="1"/>
          <p:nvPr/>
        </p:nvSpPr>
        <p:spPr bwMode="auto">
          <a:xfrm rot="16200000">
            <a:off x="5029075" y="3421774"/>
            <a:ext cx="24503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OS (%)</a:t>
            </a:r>
          </a:p>
        </p:txBody>
      </p:sp>
      <p:sp>
        <p:nvSpPr>
          <p:cNvPr id="33" name="TextBox 32">
            <a:extLst>
              <a:ext uri="{FF2B5EF4-FFF2-40B4-BE49-F238E27FC236}">
                <a16:creationId xmlns:a16="http://schemas.microsoft.com/office/drawing/2014/main" id="{4317953F-5152-4781-AD63-11D38D32B9B0}"/>
              </a:ext>
            </a:extLst>
          </p:cNvPr>
          <p:cNvSpPr txBox="1"/>
          <p:nvPr/>
        </p:nvSpPr>
        <p:spPr bwMode="auto">
          <a:xfrm>
            <a:off x="617390" y="5059954"/>
            <a:ext cx="41017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p>
        </p:txBody>
      </p:sp>
      <p:sp>
        <p:nvSpPr>
          <p:cNvPr id="34" name="TextBox 33">
            <a:extLst>
              <a:ext uri="{FF2B5EF4-FFF2-40B4-BE49-F238E27FC236}">
                <a16:creationId xmlns:a16="http://schemas.microsoft.com/office/drawing/2014/main" id="{AD19EAE2-3228-4931-9121-BEECC215EC34}"/>
              </a:ext>
            </a:extLst>
          </p:cNvPr>
          <p:cNvSpPr txBox="1"/>
          <p:nvPr/>
        </p:nvSpPr>
        <p:spPr bwMode="auto">
          <a:xfrm>
            <a:off x="6253107" y="5059954"/>
            <a:ext cx="41017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p>
        </p:txBody>
      </p:sp>
      <p:sp>
        <p:nvSpPr>
          <p:cNvPr id="35" name="TextBox 34">
            <a:extLst>
              <a:ext uri="{FF2B5EF4-FFF2-40B4-BE49-F238E27FC236}">
                <a16:creationId xmlns:a16="http://schemas.microsoft.com/office/drawing/2014/main" id="{F2CAE985-E0C7-42E9-9A78-4E8ECE39EF69}"/>
              </a:ext>
            </a:extLst>
          </p:cNvPr>
          <p:cNvSpPr txBox="1"/>
          <p:nvPr/>
        </p:nvSpPr>
        <p:spPr bwMode="auto">
          <a:xfrm>
            <a:off x="6909684" y="4889068"/>
            <a:ext cx="41017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sp>
        <p:nvSpPr>
          <p:cNvPr id="36" name="TextBox 35">
            <a:extLst>
              <a:ext uri="{FF2B5EF4-FFF2-40B4-BE49-F238E27FC236}">
                <a16:creationId xmlns:a16="http://schemas.microsoft.com/office/drawing/2014/main" id="{F4AB2581-5AEB-4426-8D44-43FD25B68679}"/>
              </a:ext>
            </a:extLst>
          </p:cNvPr>
          <p:cNvSpPr txBox="1"/>
          <p:nvPr/>
        </p:nvSpPr>
        <p:spPr bwMode="auto">
          <a:xfrm>
            <a:off x="1288796" y="4889068"/>
            <a:ext cx="41017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sp>
        <p:nvSpPr>
          <p:cNvPr id="39" name="Freeform: Shape 38">
            <a:extLst>
              <a:ext uri="{FF2B5EF4-FFF2-40B4-BE49-F238E27FC236}">
                <a16:creationId xmlns:a16="http://schemas.microsoft.com/office/drawing/2014/main" id="{F21AADF5-C3B1-430B-9361-3399FF78D960}"/>
              </a:ext>
            </a:extLst>
          </p:cNvPr>
          <p:cNvSpPr/>
          <p:nvPr/>
        </p:nvSpPr>
        <p:spPr bwMode="auto">
          <a:xfrm>
            <a:off x="1155469" y="2394065"/>
            <a:ext cx="4588626" cy="2310939"/>
          </a:xfrm>
          <a:custGeom>
            <a:avLst/>
            <a:gdLst>
              <a:gd name="connsiteX0" fmla="*/ 0 w 4588626"/>
              <a:gd name="connsiteY0" fmla="*/ 0 h 2310939"/>
              <a:gd name="connsiteX1" fmla="*/ 0 w 4588626"/>
              <a:gd name="connsiteY1" fmla="*/ 2310939 h 2310939"/>
              <a:gd name="connsiteX2" fmla="*/ 4588626 w 4588626"/>
              <a:gd name="connsiteY2" fmla="*/ 2310939 h 2310939"/>
            </a:gdLst>
            <a:ahLst/>
            <a:cxnLst>
              <a:cxn ang="0">
                <a:pos x="connsiteX0" y="connsiteY0"/>
              </a:cxn>
              <a:cxn ang="0">
                <a:pos x="connsiteX1" y="connsiteY1"/>
              </a:cxn>
              <a:cxn ang="0">
                <a:pos x="connsiteX2" y="connsiteY2"/>
              </a:cxn>
            </a:cxnLst>
            <a:rect l="l" t="t" r="r" b="b"/>
            <a:pathLst>
              <a:path w="4588626" h="2310939">
                <a:moveTo>
                  <a:pt x="0" y="0"/>
                </a:moveTo>
                <a:lnTo>
                  <a:pt x="0" y="2310939"/>
                </a:lnTo>
                <a:lnTo>
                  <a:pt x="4588626" y="2310939"/>
                </a:lnTo>
              </a:path>
            </a:pathLst>
          </a:custGeom>
          <a:noFill/>
          <a:ln w="28575">
            <a:solidFill>
              <a:schemeClr val="bg1"/>
            </a:solidFill>
            <a:miter lim="800000"/>
            <a:headEnd/>
            <a:tailEnd/>
          </a:ln>
        </p:spPr>
        <p:txBody>
          <a:bodyPr rtlCol="0" anchor="ctr"/>
          <a:lstStyle/>
          <a:p>
            <a:pPr algn="ctr"/>
            <a:endParaRPr lang="en-US"/>
          </a:p>
        </p:txBody>
      </p:sp>
      <p:grpSp>
        <p:nvGrpSpPr>
          <p:cNvPr id="40" name="Group 39">
            <a:extLst>
              <a:ext uri="{FF2B5EF4-FFF2-40B4-BE49-F238E27FC236}">
                <a16:creationId xmlns:a16="http://schemas.microsoft.com/office/drawing/2014/main" id="{B7EF6E8B-C7F3-4953-BC40-522179ED9F09}"/>
              </a:ext>
            </a:extLst>
          </p:cNvPr>
          <p:cNvGrpSpPr/>
          <p:nvPr/>
        </p:nvGrpSpPr>
        <p:grpSpPr>
          <a:xfrm>
            <a:off x="1083856" y="2402775"/>
            <a:ext cx="75521" cy="2301775"/>
            <a:chOff x="1083856" y="2402775"/>
            <a:chExt cx="75521" cy="2301775"/>
          </a:xfrm>
        </p:grpSpPr>
        <p:cxnSp>
          <p:nvCxnSpPr>
            <p:cNvPr id="41" name="Straight Connector 40">
              <a:extLst>
                <a:ext uri="{FF2B5EF4-FFF2-40B4-BE49-F238E27FC236}">
                  <a16:creationId xmlns:a16="http://schemas.microsoft.com/office/drawing/2014/main" id="{403187CA-19AB-498E-B937-EF3FF6BE043A}"/>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2B15AB4A-CA22-45E3-9ACE-8C03C6305449}"/>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8BC5D1DF-6BF4-479C-A334-87F46FDFDFD4}"/>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DF444DE0-7347-4579-90BA-3AF1605CDDB7}"/>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087C9CA4-4F59-446F-A3BF-06A22BD69CDF}"/>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39DCA10C-8891-4E26-8115-73A87C90D63D}"/>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E1DF9676-ABF6-42A0-ACF9-D389AB1AE97E}"/>
              </a:ext>
            </a:extLst>
          </p:cNvPr>
          <p:cNvGrpSpPr/>
          <p:nvPr/>
        </p:nvGrpSpPr>
        <p:grpSpPr>
          <a:xfrm>
            <a:off x="1157673" y="4693153"/>
            <a:ext cx="4599969" cy="80776"/>
            <a:chOff x="1157673" y="4693153"/>
            <a:chExt cx="4599969" cy="80776"/>
          </a:xfrm>
        </p:grpSpPr>
        <p:grpSp>
          <p:nvGrpSpPr>
            <p:cNvPr id="48" name="Group 47">
              <a:extLst>
                <a:ext uri="{FF2B5EF4-FFF2-40B4-BE49-F238E27FC236}">
                  <a16:creationId xmlns:a16="http://schemas.microsoft.com/office/drawing/2014/main" id="{ACC41816-1F43-4EE5-B505-06C0E4384C83}"/>
                </a:ext>
              </a:extLst>
            </p:cNvPr>
            <p:cNvGrpSpPr/>
            <p:nvPr/>
          </p:nvGrpSpPr>
          <p:grpSpPr>
            <a:xfrm rot="5400000">
              <a:off x="1755598" y="4095228"/>
              <a:ext cx="80775" cy="1276626"/>
              <a:chOff x="1083856" y="2402775"/>
              <a:chExt cx="75521" cy="2301775"/>
            </a:xfrm>
          </p:grpSpPr>
          <p:cxnSp>
            <p:nvCxnSpPr>
              <p:cNvPr id="64" name="Straight Connector 63">
                <a:extLst>
                  <a:ext uri="{FF2B5EF4-FFF2-40B4-BE49-F238E27FC236}">
                    <a16:creationId xmlns:a16="http://schemas.microsoft.com/office/drawing/2014/main" id="{48E0A5D7-6299-42C7-8415-4910074D1510}"/>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0D773B7A-F779-4FB6-8ACD-A3732EB44C48}"/>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E7DF7373-DD81-401B-8269-258AB20B1973}"/>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5BC86828-8930-434E-983C-01AB77F9DC32}"/>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BFC3F579-255C-466A-87D7-3F4D22129739}"/>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986FB0E7-301B-4616-92A3-660EB9F5739C}"/>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grpSp>
          <p:nvGrpSpPr>
            <p:cNvPr id="49" name="Group 48">
              <a:extLst>
                <a:ext uri="{FF2B5EF4-FFF2-40B4-BE49-F238E27FC236}">
                  <a16:creationId xmlns:a16="http://schemas.microsoft.com/office/drawing/2014/main" id="{41AD7CAC-60EE-4F05-A55C-10BB634F9030}"/>
                </a:ext>
              </a:extLst>
            </p:cNvPr>
            <p:cNvGrpSpPr/>
            <p:nvPr/>
          </p:nvGrpSpPr>
          <p:grpSpPr>
            <a:xfrm rot="5400000">
              <a:off x="3295122" y="4095229"/>
              <a:ext cx="80775" cy="1276626"/>
              <a:chOff x="1083856" y="2402775"/>
              <a:chExt cx="75521" cy="2301775"/>
            </a:xfrm>
          </p:grpSpPr>
          <p:cxnSp>
            <p:nvCxnSpPr>
              <p:cNvPr id="58" name="Straight Connector 57">
                <a:extLst>
                  <a:ext uri="{FF2B5EF4-FFF2-40B4-BE49-F238E27FC236}">
                    <a16:creationId xmlns:a16="http://schemas.microsoft.com/office/drawing/2014/main" id="{B438F5F8-5E0F-4947-84DB-5F4EA1533B95}"/>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C68A04BE-BB99-41EB-92CF-0BEE41C68424}"/>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03FAD946-D7E8-4BEA-8AE1-E5CF615953CA}"/>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77AECADE-696D-454C-85B7-88A956B16EC2}"/>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4313369A-FF5B-4BAA-AEFA-808A73A27E06}"/>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555EAB6B-CA3B-47BA-83C1-ECB6065F90E0}"/>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B19C89C0-F285-42BE-B4BD-93330E3C5BFD}"/>
                </a:ext>
              </a:extLst>
            </p:cNvPr>
            <p:cNvGrpSpPr/>
            <p:nvPr/>
          </p:nvGrpSpPr>
          <p:grpSpPr>
            <a:xfrm rot="5400000">
              <a:off x="4825153" y="4095229"/>
              <a:ext cx="80775" cy="1276626"/>
              <a:chOff x="1083856" y="2402775"/>
              <a:chExt cx="75521" cy="2301775"/>
            </a:xfrm>
          </p:grpSpPr>
          <p:cxnSp>
            <p:nvCxnSpPr>
              <p:cNvPr id="52" name="Straight Connector 51">
                <a:extLst>
                  <a:ext uri="{FF2B5EF4-FFF2-40B4-BE49-F238E27FC236}">
                    <a16:creationId xmlns:a16="http://schemas.microsoft.com/office/drawing/2014/main" id="{63FC69C3-FA4E-47C6-809A-92A29652C019}"/>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F265A8DA-FF24-4BFB-8B14-9D7BAB7A60CE}"/>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7B7820FF-09A5-4653-B12A-B3909A278D19}"/>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E92E3FD7-5B7F-4E0A-975D-312BDFAEBEBC}"/>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F0DA8056-39B5-4847-B0F8-930A6C21059A}"/>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BC672A19-6959-40B9-87DD-0F28B44B183B}"/>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cxnSp>
          <p:nvCxnSpPr>
            <p:cNvPr id="51" name="Straight Connector 50">
              <a:extLst>
                <a:ext uri="{FF2B5EF4-FFF2-40B4-BE49-F238E27FC236}">
                  <a16:creationId xmlns:a16="http://schemas.microsoft.com/office/drawing/2014/main" id="{05ECD3C0-B0ED-4F22-AD90-6DE220AAF44D}"/>
                </a:ext>
              </a:extLst>
            </p:cNvPr>
            <p:cNvCxnSpPr>
              <a:cxnSpLocks/>
            </p:cNvCxnSpPr>
            <p:nvPr/>
          </p:nvCxnSpPr>
          <p:spPr bwMode="auto">
            <a:xfrm rot="5400000">
              <a:off x="5717254" y="4733542"/>
              <a:ext cx="80775" cy="0"/>
            </a:xfrm>
            <a:prstGeom prst="line">
              <a:avLst/>
            </a:prstGeom>
            <a:noFill/>
            <a:ln w="28575" cap="flat" cmpd="sng" algn="ctr">
              <a:solidFill>
                <a:schemeClr val="bg1"/>
              </a:solidFill>
              <a:prstDash val="solid"/>
              <a:round/>
              <a:headEnd type="none" w="med" len="med"/>
              <a:tailEnd type="none" w="med" len="med"/>
            </a:ln>
            <a:effectLst/>
          </p:spPr>
        </p:cxnSp>
      </p:grpSp>
      <p:sp>
        <p:nvSpPr>
          <p:cNvPr id="70" name="TextBox 69">
            <a:extLst>
              <a:ext uri="{FF2B5EF4-FFF2-40B4-BE49-F238E27FC236}">
                <a16:creationId xmlns:a16="http://schemas.microsoft.com/office/drawing/2014/main" id="{D5F5EC8F-1387-45E5-8B61-5420E8F5E051}"/>
              </a:ext>
            </a:extLst>
          </p:cNvPr>
          <p:cNvSpPr txBox="1"/>
          <p:nvPr/>
        </p:nvSpPr>
        <p:spPr bwMode="auto">
          <a:xfrm>
            <a:off x="702496" y="2240582"/>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71" name="TextBox 70">
            <a:extLst>
              <a:ext uri="{FF2B5EF4-FFF2-40B4-BE49-F238E27FC236}">
                <a16:creationId xmlns:a16="http://schemas.microsoft.com/office/drawing/2014/main" id="{EBC46CB2-FB64-43F1-9E5F-B9D56BAFAACB}"/>
              </a:ext>
            </a:extLst>
          </p:cNvPr>
          <p:cNvSpPr txBox="1"/>
          <p:nvPr/>
        </p:nvSpPr>
        <p:spPr bwMode="auto">
          <a:xfrm>
            <a:off x="793867" y="270441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72" name="TextBox 71">
            <a:extLst>
              <a:ext uri="{FF2B5EF4-FFF2-40B4-BE49-F238E27FC236}">
                <a16:creationId xmlns:a16="http://schemas.microsoft.com/office/drawing/2014/main" id="{130A1F25-4C3D-4D7A-9022-2032E54D1A77}"/>
              </a:ext>
            </a:extLst>
          </p:cNvPr>
          <p:cNvSpPr txBox="1"/>
          <p:nvPr/>
        </p:nvSpPr>
        <p:spPr bwMode="auto">
          <a:xfrm>
            <a:off x="793867" y="316194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73" name="TextBox 72">
            <a:extLst>
              <a:ext uri="{FF2B5EF4-FFF2-40B4-BE49-F238E27FC236}">
                <a16:creationId xmlns:a16="http://schemas.microsoft.com/office/drawing/2014/main" id="{8EBB3BDC-6FE6-4B10-8F09-55507D4826E3}"/>
              </a:ext>
            </a:extLst>
          </p:cNvPr>
          <p:cNvSpPr txBox="1"/>
          <p:nvPr/>
        </p:nvSpPr>
        <p:spPr bwMode="auto">
          <a:xfrm>
            <a:off x="793867" y="362578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74" name="TextBox 73">
            <a:extLst>
              <a:ext uri="{FF2B5EF4-FFF2-40B4-BE49-F238E27FC236}">
                <a16:creationId xmlns:a16="http://schemas.microsoft.com/office/drawing/2014/main" id="{513230C3-491D-41A9-812B-EB468FEC68EA}"/>
              </a:ext>
            </a:extLst>
          </p:cNvPr>
          <p:cNvSpPr txBox="1"/>
          <p:nvPr/>
        </p:nvSpPr>
        <p:spPr bwMode="auto">
          <a:xfrm>
            <a:off x="793867" y="40806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75" name="TextBox 74">
            <a:extLst>
              <a:ext uri="{FF2B5EF4-FFF2-40B4-BE49-F238E27FC236}">
                <a16:creationId xmlns:a16="http://schemas.microsoft.com/office/drawing/2014/main" id="{FCB6D954-B3F4-4395-981F-0F485F8F3EFF}"/>
              </a:ext>
            </a:extLst>
          </p:cNvPr>
          <p:cNvSpPr txBox="1"/>
          <p:nvPr/>
        </p:nvSpPr>
        <p:spPr bwMode="auto">
          <a:xfrm>
            <a:off x="885238" y="454451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76" name="Group 75">
            <a:extLst>
              <a:ext uri="{FF2B5EF4-FFF2-40B4-BE49-F238E27FC236}">
                <a16:creationId xmlns:a16="http://schemas.microsoft.com/office/drawing/2014/main" id="{6F402F85-571C-45F6-83F1-74025F3D094D}"/>
              </a:ext>
            </a:extLst>
          </p:cNvPr>
          <p:cNvGrpSpPr/>
          <p:nvPr/>
        </p:nvGrpSpPr>
        <p:grpSpPr>
          <a:xfrm>
            <a:off x="1023116" y="4699833"/>
            <a:ext cx="4924811" cy="307777"/>
            <a:chOff x="1023116" y="4699833"/>
            <a:chExt cx="4924811" cy="307777"/>
          </a:xfrm>
        </p:grpSpPr>
        <p:sp>
          <p:nvSpPr>
            <p:cNvPr id="77" name="TextBox 76">
              <a:extLst>
                <a:ext uri="{FF2B5EF4-FFF2-40B4-BE49-F238E27FC236}">
                  <a16:creationId xmlns:a16="http://schemas.microsoft.com/office/drawing/2014/main" id="{8DA34649-5C86-4C0E-874B-0DF8EFE010EE}"/>
                </a:ext>
              </a:extLst>
            </p:cNvPr>
            <p:cNvSpPr txBox="1"/>
            <p:nvPr/>
          </p:nvSpPr>
          <p:spPr bwMode="auto">
            <a:xfrm>
              <a:off x="1023116" y="46998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78" name="TextBox 77">
              <a:extLst>
                <a:ext uri="{FF2B5EF4-FFF2-40B4-BE49-F238E27FC236}">
                  <a16:creationId xmlns:a16="http://schemas.microsoft.com/office/drawing/2014/main" id="{F2B2CA0F-6908-43E9-8DF7-83DDDF957730}"/>
                </a:ext>
              </a:extLst>
            </p:cNvPr>
            <p:cNvSpPr txBox="1"/>
            <p:nvPr/>
          </p:nvSpPr>
          <p:spPr bwMode="auto">
            <a:xfrm>
              <a:off x="1281255" y="46998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79" name="TextBox 78">
              <a:extLst>
                <a:ext uri="{FF2B5EF4-FFF2-40B4-BE49-F238E27FC236}">
                  <a16:creationId xmlns:a16="http://schemas.microsoft.com/office/drawing/2014/main" id="{66095825-93DC-41BE-9D69-AA8DE50930D0}"/>
                </a:ext>
              </a:extLst>
            </p:cNvPr>
            <p:cNvSpPr txBox="1"/>
            <p:nvPr/>
          </p:nvSpPr>
          <p:spPr bwMode="auto">
            <a:xfrm>
              <a:off x="1531906" y="46998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80" name="TextBox 79">
              <a:extLst>
                <a:ext uri="{FF2B5EF4-FFF2-40B4-BE49-F238E27FC236}">
                  <a16:creationId xmlns:a16="http://schemas.microsoft.com/office/drawing/2014/main" id="{FABB539D-36E2-4F97-91D0-727C3D077F1C}"/>
                </a:ext>
              </a:extLst>
            </p:cNvPr>
            <p:cNvSpPr txBox="1"/>
            <p:nvPr/>
          </p:nvSpPr>
          <p:spPr bwMode="auto">
            <a:xfrm>
              <a:off x="1790045" y="46998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81" name="TextBox 80">
              <a:extLst>
                <a:ext uri="{FF2B5EF4-FFF2-40B4-BE49-F238E27FC236}">
                  <a16:creationId xmlns:a16="http://schemas.microsoft.com/office/drawing/2014/main" id="{27E903DF-DAB5-4F67-8CD0-07F080D841D6}"/>
                </a:ext>
              </a:extLst>
            </p:cNvPr>
            <p:cNvSpPr txBox="1"/>
            <p:nvPr/>
          </p:nvSpPr>
          <p:spPr bwMode="auto">
            <a:xfrm>
              <a:off x="2001188"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82" name="TextBox 81">
              <a:extLst>
                <a:ext uri="{FF2B5EF4-FFF2-40B4-BE49-F238E27FC236}">
                  <a16:creationId xmlns:a16="http://schemas.microsoft.com/office/drawing/2014/main" id="{05091A2F-EB0B-4319-9201-E7A387919471}"/>
                </a:ext>
              </a:extLst>
            </p:cNvPr>
            <p:cNvSpPr txBox="1"/>
            <p:nvPr/>
          </p:nvSpPr>
          <p:spPr bwMode="auto">
            <a:xfrm>
              <a:off x="2259327"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83" name="TextBox 82">
              <a:extLst>
                <a:ext uri="{FF2B5EF4-FFF2-40B4-BE49-F238E27FC236}">
                  <a16:creationId xmlns:a16="http://schemas.microsoft.com/office/drawing/2014/main" id="{B949117D-4AC6-4FF9-895F-4121198ACECD}"/>
                </a:ext>
              </a:extLst>
            </p:cNvPr>
            <p:cNvSpPr txBox="1"/>
            <p:nvPr/>
          </p:nvSpPr>
          <p:spPr bwMode="auto">
            <a:xfrm>
              <a:off x="2509978"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84" name="TextBox 83">
              <a:extLst>
                <a:ext uri="{FF2B5EF4-FFF2-40B4-BE49-F238E27FC236}">
                  <a16:creationId xmlns:a16="http://schemas.microsoft.com/office/drawing/2014/main" id="{90FFF7C9-171F-45F7-940B-FCFD799CF71B}"/>
                </a:ext>
              </a:extLst>
            </p:cNvPr>
            <p:cNvSpPr txBox="1"/>
            <p:nvPr/>
          </p:nvSpPr>
          <p:spPr bwMode="auto">
            <a:xfrm>
              <a:off x="2768117"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85" name="TextBox 84">
              <a:extLst>
                <a:ext uri="{FF2B5EF4-FFF2-40B4-BE49-F238E27FC236}">
                  <a16:creationId xmlns:a16="http://schemas.microsoft.com/office/drawing/2014/main" id="{E9A45B56-954D-40C9-A066-088B01D679F6}"/>
                </a:ext>
              </a:extLst>
            </p:cNvPr>
            <p:cNvSpPr txBox="1"/>
            <p:nvPr/>
          </p:nvSpPr>
          <p:spPr bwMode="auto">
            <a:xfrm>
              <a:off x="3026629"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86" name="TextBox 85">
              <a:extLst>
                <a:ext uri="{FF2B5EF4-FFF2-40B4-BE49-F238E27FC236}">
                  <a16:creationId xmlns:a16="http://schemas.microsoft.com/office/drawing/2014/main" id="{A613F299-641D-4B0B-83F5-8C26B149FD57}"/>
                </a:ext>
              </a:extLst>
            </p:cNvPr>
            <p:cNvSpPr txBox="1"/>
            <p:nvPr/>
          </p:nvSpPr>
          <p:spPr bwMode="auto">
            <a:xfrm>
              <a:off x="3284768"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87" name="TextBox 86">
              <a:extLst>
                <a:ext uri="{FF2B5EF4-FFF2-40B4-BE49-F238E27FC236}">
                  <a16:creationId xmlns:a16="http://schemas.microsoft.com/office/drawing/2014/main" id="{1C1F83BF-B486-4F02-9A00-E2AB5383A3EE}"/>
                </a:ext>
              </a:extLst>
            </p:cNvPr>
            <p:cNvSpPr txBox="1"/>
            <p:nvPr/>
          </p:nvSpPr>
          <p:spPr bwMode="auto">
            <a:xfrm>
              <a:off x="3535419"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88" name="TextBox 87">
              <a:extLst>
                <a:ext uri="{FF2B5EF4-FFF2-40B4-BE49-F238E27FC236}">
                  <a16:creationId xmlns:a16="http://schemas.microsoft.com/office/drawing/2014/main" id="{04135B20-B3BF-43EE-AFB9-E9502B714C10}"/>
                </a:ext>
              </a:extLst>
            </p:cNvPr>
            <p:cNvSpPr txBox="1"/>
            <p:nvPr/>
          </p:nvSpPr>
          <p:spPr bwMode="auto">
            <a:xfrm>
              <a:off x="3793558"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89" name="TextBox 88">
              <a:extLst>
                <a:ext uri="{FF2B5EF4-FFF2-40B4-BE49-F238E27FC236}">
                  <a16:creationId xmlns:a16="http://schemas.microsoft.com/office/drawing/2014/main" id="{050DCA84-76BC-4F5C-83B2-489DB6A7010E}"/>
                </a:ext>
              </a:extLst>
            </p:cNvPr>
            <p:cNvSpPr txBox="1"/>
            <p:nvPr/>
          </p:nvSpPr>
          <p:spPr bwMode="auto">
            <a:xfrm>
              <a:off x="4050386"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90" name="TextBox 89">
              <a:extLst>
                <a:ext uri="{FF2B5EF4-FFF2-40B4-BE49-F238E27FC236}">
                  <a16:creationId xmlns:a16="http://schemas.microsoft.com/office/drawing/2014/main" id="{BAB8225C-14A8-4EC9-BA1F-C2571355A183}"/>
                </a:ext>
              </a:extLst>
            </p:cNvPr>
            <p:cNvSpPr txBox="1"/>
            <p:nvPr/>
          </p:nvSpPr>
          <p:spPr bwMode="auto">
            <a:xfrm>
              <a:off x="4308525"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91" name="TextBox 90">
              <a:extLst>
                <a:ext uri="{FF2B5EF4-FFF2-40B4-BE49-F238E27FC236}">
                  <a16:creationId xmlns:a16="http://schemas.microsoft.com/office/drawing/2014/main" id="{5FABB43F-80CD-4C27-A77C-E8E974228F14}"/>
                </a:ext>
              </a:extLst>
            </p:cNvPr>
            <p:cNvSpPr txBox="1"/>
            <p:nvPr/>
          </p:nvSpPr>
          <p:spPr bwMode="auto">
            <a:xfrm>
              <a:off x="4559176"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92" name="TextBox 91">
              <a:extLst>
                <a:ext uri="{FF2B5EF4-FFF2-40B4-BE49-F238E27FC236}">
                  <a16:creationId xmlns:a16="http://schemas.microsoft.com/office/drawing/2014/main" id="{46368745-5AE3-4707-B0F3-4BF7EDCD93F9}"/>
                </a:ext>
              </a:extLst>
            </p:cNvPr>
            <p:cNvSpPr txBox="1"/>
            <p:nvPr/>
          </p:nvSpPr>
          <p:spPr bwMode="auto">
            <a:xfrm>
              <a:off x="4817315"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93" name="TextBox 92">
              <a:extLst>
                <a:ext uri="{FF2B5EF4-FFF2-40B4-BE49-F238E27FC236}">
                  <a16:creationId xmlns:a16="http://schemas.microsoft.com/office/drawing/2014/main" id="{43D8681D-FBF6-4C0C-BA96-435B048E6522}"/>
                </a:ext>
              </a:extLst>
            </p:cNvPr>
            <p:cNvSpPr txBox="1"/>
            <p:nvPr/>
          </p:nvSpPr>
          <p:spPr bwMode="auto">
            <a:xfrm>
              <a:off x="5071729"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94" name="TextBox 93">
              <a:extLst>
                <a:ext uri="{FF2B5EF4-FFF2-40B4-BE49-F238E27FC236}">
                  <a16:creationId xmlns:a16="http://schemas.microsoft.com/office/drawing/2014/main" id="{17A850CD-7B6F-483B-B177-A812E5AEFFF9}"/>
                </a:ext>
              </a:extLst>
            </p:cNvPr>
            <p:cNvSpPr txBox="1"/>
            <p:nvPr/>
          </p:nvSpPr>
          <p:spPr bwMode="auto">
            <a:xfrm>
              <a:off x="5322380"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95" name="TextBox 94">
              <a:extLst>
                <a:ext uri="{FF2B5EF4-FFF2-40B4-BE49-F238E27FC236}">
                  <a16:creationId xmlns:a16="http://schemas.microsoft.com/office/drawing/2014/main" id="{AFB04558-A7D9-4D92-A6D7-B84A1AA82FEF}"/>
                </a:ext>
              </a:extLst>
            </p:cNvPr>
            <p:cNvSpPr txBox="1"/>
            <p:nvPr/>
          </p:nvSpPr>
          <p:spPr bwMode="auto">
            <a:xfrm>
              <a:off x="5580519"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grpSp>
      <p:grpSp>
        <p:nvGrpSpPr>
          <p:cNvPr id="98" name="Group 97">
            <a:extLst>
              <a:ext uri="{FF2B5EF4-FFF2-40B4-BE49-F238E27FC236}">
                <a16:creationId xmlns:a16="http://schemas.microsoft.com/office/drawing/2014/main" id="{7D8A0735-F3E8-43AD-ACF6-9AF7ED91BF23}"/>
              </a:ext>
            </a:extLst>
          </p:cNvPr>
          <p:cNvGrpSpPr/>
          <p:nvPr/>
        </p:nvGrpSpPr>
        <p:grpSpPr>
          <a:xfrm>
            <a:off x="1348051" y="4525114"/>
            <a:ext cx="125371" cy="121139"/>
            <a:chOff x="2113737" y="3872523"/>
            <a:chExt cx="125371" cy="121139"/>
          </a:xfrm>
        </p:grpSpPr>
        <p:cxnSp>
          <p:nvCxnSpPr>
            <p:cNvPr id="99" name="Straight Connector 98">
              <a:extLst>
                <a:ext uri="{FF2B5EF4-FFF2-40B4-BE49-F238E27FC236}">
                  <a16:creationId xmlns:a16="http://schemas.microsoft.com/office/drawing/2014/main" id="{7CE27059-9426-4689-8BF1-86DFFE90CAB1}"/>
                </a:ext>
              </a:extLst>
            </p:cNvPr>
            <p:cNvCxnSpPr/>
            <p:nvPr/>
          </p:nvCxnSpPr>
          <p:spPr bwMode="auto">
            <a:xfrm>
              <a:off x="2178973" y="3872523"/>
              <a:ext cx="0" cy="121139"/>
            </a:xfrm>
            <a:prstGeom prst="line">
              <a:avLst/>
            </a:prstGeom>
            <a:noFill/>
            <a:ln w="28575" cap="flat" cmpd="sng" algn="ctr">
              <a:solidFill>
                <a:schemeClr val="bg1"/>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B5CC8982-FB54-4BF2-A0E2-707AD421921F}"/>
                </a:ext>
              </a:extLst>
            </p:cNvPr>
            <p:cNvCxnSpPr>
              <a:cxnSpLocks/>
            </p:cNvCxnSpPr>
            <p:nvPr/>
          </p:nvCxnSpPr>
          <p:spPr bwMode="auto">
            <a:xfrm flipH="1">
              <a:off x="2113737" y="3933558"/>
              <a:ext cx="125371" cy="0"/>
            </a:xfrm>
            <a:prstGeom prst="line">
              <a:avLst/>
            </a:prstGeom>
            <a:noFill/>
            <a:ln w="28575" cap="flat" cmpd="sng" algn="ctr">
              <a:solidFill>
                <a:schemeClr val="bg1"/>
              </a:solidFill>
              <a:prstDash val="solid"/>
              <a:round/>
              <a:headEnd type="none" w="med" len="med"/>
              <a:tailEnd type="none" w="med" len="med"/>
            </a:ln>
            <a:effectLst/>
          </p:spPr>
        </p:cxnSp>
      </p:grpSp>
      <p:sp>
        <p:nvSpPr>
          <p:cNvPr id="101" name="Freeform: Shape 100">
            <a:extLst>
              <a:ext uri="{FF2B5EF4-FFF2-40B4-BE49-F238E27FC236}">
                <a16:creationId xmlns:a16="http://schemas.microsoft.com/office/drawing/2014/main" id="{2E57D638-0064-4208-86D6-C448697D0515}"/>
              </a:ext>
            </a:extLst>
          </p:cNvPr>
          <p:cNvSpPr/>
          <p:nvPr/>
        </p:nvSpPr>
        <p:spPr bwMode="auto">
          <a:xfrm>
            <a:off x="6754154" y="2404338"/>
            <a:ext cx="4602173" cy="2310939"/>
          </a:xfrm>
          <a:custGeom>
            <a:avLst/>
            <a:gdLst>
              <a:gd name="connsiteX0" fmla="*/ 0 w 4588626"/>
              <a:gd name="connsiteY0" fmla="*/ 0 h 2310939"/>
              <a:gd name="connsiteX1" fmla="*/ 0 w 4588626"/>
              <a:gd name="connsiteY1" fmla="*/ 2310939 h 2310939"/>
              <a:gd name="connsiteX2" fmla="*/ 4588626 w 4588626"/>
              <a:gd name="connsiteY2" fmla="*/ 2310939 h 2310939"/>
            </a:gdLst>
            <a:ahLst/>
            <a:cxnLst>
              <a:cxn ang="0">
                <a:pos x="connsiteX0" y="connsiteY0"/>
              </a:cxn>
              <a:cxn ang="0">
                <a:pos x="connsiteX1" y="connsiteY1"/>
              </a:cxn>
              <a:cxn ang="0">
                <a:pos x="connsiteX2" y="connsiteY2"/>
              </a:cxn>
            </a:cxnLst>
            <a:rect l="l" t="t" r="r" b="b"/>
            <a:pathLst>
              <a:path w="4588626" h="2310939">
                <a:moveTo>
                  <a:pt x="0" y="0"/>
                </a:moveTo>
                <a:lnTo>
                  <a:pt x="0" y="2310939"/>
                </a:lnTo>
                <a:lnTo>
                  <a:pt x="4588626" y="2310939"/>
                </a:lnTo>
              </a:path>
            </a:pathLst>
          </a:custGeom>
          <a:noFill/>
          <a:ln w="28575">
            <a:solidFill>
              <a:schemeClr val="bg1"/>
            </a:solidFill>
            <a:miter lim="800000"/>
            <a:headEnd/>
            <a:tailEnd/>
          </a:ln>
        </p:spPr>
        <p:txBody>
          <a:bodyPr rtlCol="0" anchor="ctr"/>
          <a:lstStyle/>
          <a:p>
            <a:pPr algn="ctr"/>
            <a:endParaRPr lang="en-US"/>
          </a:p>
        </p:txBody>
      </p:sp>
      <p:grpSp>
        <p:nvGrpSpPr>
          <p:cNvPr id="102" name="Group 101">
            <a:extLst>
              <a:ext uri="{FF2B5EF4-FFF2-40B4-BE49-F238E27FC236}">
                <a16:creationId xmlns:a16="http://schemas.microsoft.com/office/drawing/2014/main" id="{24043935-8127-4071-AF9B-B82838EA109D}"/>
              </a:ext>
            </a:extLst>
          </p:cNvPr>
          <p:cNvGrpSpPr/>
          <p:nvPr/>
        </p:nvGrpSpPr>
        <p:grpSpPr>
          <a:xfrm>
            <a:off x="6682542" y="2413048"/>
            <a:ext cx="75521" cy="2301775"/>
            <a:chOff x="1083856" y="2402775"/>
            <a:chExt cx="75521" cy="2301775"/>
          </a:xfrm>
        </p:grpSpPr>
        <p:cxnSp>
          <p:nvCxnSpPr>
            <p:cNvPr id="103" name="Straight Connector 102">
              <a:extLst>
                <a:ext uri="{FF2B5EF4-FFF2-40B4-BE49-F238E27FC236}">
                  <a16:creationId xmlns:a16="http://schemas.microsoft.com/office/drawing/2014/main" id="{AFA7FA96-246D-4F26-87BA-FC871824F4C6}"/>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306776E9-3D24-43AA-8EBC-89CF25A4F224}"/>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7E4E5E2E-6BE2-4B05-A361-B1ABE92586AB}"/>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381992DF-6788-465C-A94E-81FA6BA0794A}"/>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A3A48714-2E7B-495F-A7DF-7D7F53251238}"/>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0D0571A4-25B2-46FA-A5E4-32704C916013}"/>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sp>
        <p:nvSpPr>
          <p:cNvPr id="109" name="TextBox 108">
            <a:extLst>
              <a:ext uri="{FF2B5EF4-FFF2-40B4-BE49-F238E27FC236}">
                <a16:creationId xmlns:a16="http://schemas.microsoft.com/office/drawing/2014/main" id="{CA31FF82-9829-43C0-8955-E3ABD73750B7}"/>
              </a:ext>
            </a:extLst>
          </p:cNvPr>
          <p:cNvSpPr txBox="1"/>
          <p:nvPr/>
        </p:nvSpPr>
        <p:spPr bwMode="auto">
          <a:xfrm>
            <a:off x="6301182" y="2250855"/>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10" name="TextBox 109">
            <a:extLst>
              <a:ext uri="{FF2B5EF4-FFF2-40B4-BE49-F238E27FC236}">
                <a16:creationId xmlns:a16="http://schemas.microsoft.com/office/drawing/2014/main" id="{090B8287-027B-4C42-8E8D-5D7BB98890D1}"/>
              </a:ext>
            </a:extLst>
          </p:cNvPr>
          <p:cNvSpPr txBox="1"/>
          <p:nvPr/>
        </p:nvSpPr>
        <p:spPr bwMode="auto">
          <a:xfrm>
            <a:off x="6392553" y="271469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11" name="TextBox 110">
            <a:extLst>
              <a:ext uri="{FF2B5EF4-FFF2-40B4-BE49-F238E27FC236}">
                <a16:creationId xmlns:a16="http://schemas.microsoft.com/office/drawing/2014/main" id="{93A12B1A-9F71-40E6-83DF-77E0EAF0D4D3}"/>
              </a:ext>
            </a:extLst>
          </p:cNvPr>
          <p:cNvSpPr txBox="1"/>
          <p:nvPr/>
        </p:nvSpPr>
        <p:spPr bwMode="auto">
          <a:xfrm>
            <a:off x="6392553" y="317221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12" name="TextBox 111">
            <a:extLst>
              <a:ext uri="{FF2B5EF4-FFF2-40B4-BE49-F238E27FC236}">
                <a16:creationId xmlns:a16="http://schemas.microsoft.com/office/drawing/2014/main" id="{E214AB68-A816-4808-9DE4-2D2DB4CF75CE}"/>
              </a:ext>
            </a:extLst>
          </p:cNvPr>
          <p:cNvSpPr txBox="1"/>
          <p:nvPr/>
        </p:nvSpPr>
        <p:spPr bwMode="auto">
          <a:xfrm>
            <a:off x="6392553" y="36360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13" name="TextBox 112">
            <a:extLst>
              <a:ext uri="{FF2B5EF4-FFF2-40B4-BE49-F238E27FC236}">
                <a16:creationId xmlns:a16="http://schemas.microsoft.com/office/drawing/2014/main" id="{F03615D3-0B79-45DA-8784-E717C32E176B}"/>
              </a:ext>
            </a:extLst>
          </p:cNvPr>
          <p:cNvSpPr txBox="1"/>
          <p:nvPr/>
        </p:nvSpPr>
        <p:spPr bwMode="auto">
          <a:xfrm>
            <a:off x="6392553" y="409095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14" name="TextBox 113">
            <a:extLst>
              <a:ext uri="{FF2B5EF4-FFF2-40B4-BE49-F238E27FC236}">
                <a16:creationId xmlns:a16="http://schemas.microsoft.com/office/drawing/2014/main" id="{EDE6DB5E-1ED4-4E93-875C-072F7CC047FC}"/>
              </a:ext>
            </a:extLst>
          </p:cNvPr>
          <p:cNvSpPr txBox="1"/>
          <p:nvPr/>
        </p:nvSpPr>
        <p:spPr bwMode="auto">
          <a:xfrm>
            <a:off x="6483924" y="455479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117" name="Group 116">
            <a:extLst>
              <a:ext uri="{FF2B5EF4-FFF2-40B4-BE49-F238E27FC236}">
                <a16:creationId xmlns:a16="http://schemas.microsoft.com/office/drawing/2014/main" id="{0BB41B86-5917-408D-BCBA-4F7F13BEDD86}"/>
              </a:ext>
            </a:extLst>
          </p:cNvPr>
          <p:cNvGrpSpPr/>
          <p:nvPr/>
        </p:nvGrpSpPr>
        <p:grpSpPr>
          <a:xfrm>
            <a:off x="6946737" y="4535387"/>
            <a:ext cx="125371" cy="121139"/>
            <a:chOff x="2113737" y="3872523"/>
            <a:chExt cx="125371" cy="121139"/>
          </a:xfrm>
        </p:grpSpPr>
        <p:cxnSp>
          <p:nvCxnSpPr>
            <p:cNvPr id="118" name="Straight Connector 117">
              <a:extLst>
                <a:ext uri="{FF2B5EF4-FFF2-40B4-BE49-F238E27FC236}">
                  <a16:creationId xmlns:a16="http://schemas.microsoft.com/office/drawing/2014/main" id="{75E7CCBA-B9AE-4C10-AF0E-09770D3BA510}"/>
                </a:ext>
              </a:extLst>
            </p:cNvPr>
            <p:cNvCxnSpPr/>
            <p:nvPr/>
          </p:nvCxnSpPr>
          <p:spPr bwMode="auto">
            <a:xfrm>
              <a:off x="2178973" y="3872523"/>
              <a:ext cx="0" cy="121139"/>
            </a:xfrm>
            <a:prstGeom prst="line">
              <a:avLst/>
            </a:prstGeom>
            <a:noFill/>
            <a:ln w="28575" cap="flat" cmpd="sng" algn="ctr">
              <a:solidFill>
                <a:schemeClr val="bg1"/>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5184C492-FBD3-4472-9F7B-94C1101AE2EB}"/>
                </a:ext>
              </a:extLst>
            </p:cNvPr>
            <p:cNvCxnSpPr>
              <a:cxnSpLocks/>
            </p:cNvCxnSpPr>
            <p:nvPr/>
          </p:nvCxnSpPr>
          <p:spPr bwMode="auto">
            <a:xfrm flipH="1">
              <a:off x="2113737" y="3933558"/>
              <a:ext cx="125371"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0" name="Group 119">
            <a:extLst>
              <a:ext uri="{FF2B5EF4-FFF2-40B4-BE49-F238E27FC236}">
                <a16:creationId xmlns:a16="http://schemas.microsoft.com/office/drawing/2014/main" id="{811FB1F9-F955-4265-AB75-E6264C8C3D12}"/>
              </a:ext>
            </a:extLst>
          </p:cNvPr>
          <p:cNvGrpSpPr/>
          <p:nvPr/>
        </p:nvGrpSpPr>
        <p:grpSpPr>
          <a:xfrm>
            <a:off x="6756359" y="4703426"/>
            <a:ext cx="4599969" cy="80776"/>
            <a:chOff x="1157673" y="4693153"/>
            <a:chExt cx="4599969" cy="80776"/>
          </a:xfrm>
        </p:grpSpPr>
        <p:grpSp>
          <p:nvGrpSpPr>
            <p:cNvPr id="121" name="Group 120">
              <a:extLst>
                <a:ext uri="{FF2B5EF4-FFF2-40B4-BE49-F238E27FC236}">
                  <a16:creationId xmlns:a16="http://schemas.microsoft.com/office/drawing/2014/main" id="{A4BAD22B-4F97-472B-B5C5-928F6641A182}"/>
                </a:ext>
              </a:extLst>
            </p:cNvPr>
            <p:cNvGrpSpPr/>
            <p:nvPr/>
          </p:nvGrpSpPr>
          <p:grpSpPr>
            <a:xfrm rot="5400000">
              <a:off x="1755598" y="4095228"/>
              <a:ext cx="80775" cy="1276626"/>
              <a:chOff x="1083856" y="2402775"/>
              <a:chExt cx="75521" cy="2301775"/>
            </a:xfrm>
          </p:grpSpPr>
          <p:cxnSp>
            <p:nvCxnSpPr>
              <p:cNvPr id="137" name="Straight Connector 136">
                <a:extLst>
                  <a:ext uri="{FF2B5EF4-FFF2-40B4-BE49-F238E27FC236}">
                    <a16:creationId xmlns:a16="http://schemas.microsoft.com/office/drawing/2014/main" id="{D4714664-D9DC-483B-B99B-2D4C7F28B374}"/>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802BCDF8-A34A-409C-91E4-B7D7E50163E3}"/>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6188417D-E246-48D7-B075-0381F8BFBB20}"/>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FA6B084C-B06E-453C-BDEC-5FE33E4F2B86}"/>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41" name="Straight Connector 140">
                <a:extLst>
                  <a:ext uri="{FF2B5EF4-FFF2-40B4-BE49-F238E27FC236}">
                    <a16:creationId xmlns:a16="http://schemas.microsoft.com/office/drawing/2014/main" id="{625CF13D-7BA0-4C31-886F-A47A96433188}"/>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5549DFE8-8E61-4EEC-A546-1F71282FB9FF}"/>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2" name="Group 121">
              <a:extLst>
                <a:ext uri="{FF2B5EF4-FFF2-40B4-BE49-F238E27FC236}">
                  <a16:creationId xmlns:a16="http://schemas.microsoft.com/office/drawing/2014/main" id="{C1DD33FD-C97E-4285-ABA8-2FF52D5EA11D}"/>
                </a:ext>
              </a:extLst>
            </p:cNvPr>
            <p:cNvGrpSpPr/>
            <p:nvPr/>
          </p:nvGrpSpPr>
          <p:grpSpPr>
            <a:xfrm rot="5400000">
              <a:off x="3295122" y="4095229"/>
              <a:ext cx="80775" cy="1276626"/>
              <a:chOff x="1083856" y="2402775"/>
              <a:chExt cx="75521" cy="2301775"/>
            </a:xfrm>
          </p:grpSpPr>
          <p:cxnSp>
            <p:nvCxnSpPr>
              <p:cNvPr id="131" name="Straight Connector 130">
                <a:extLst>
                  <a:ext uri="{FF2B5EF4-FFF2-40B4-BE49-F238E27FC236}">
                    <a16:creationId xmlns:a16="http://schemas.microsoft.com/office/drawing/2014/main" id="{4D0D1682-C5D2-4C1A-9D6E-7B68F18C5FED}"/>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B7055879-8DA4-4469-B4D1-170E58BA786F}"/>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7E55DAD2-4072-459B-962E-7E9C6CD4E174}"/>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9F214B7C-F065-4D11-BD4D-EE85F4AED6B5}"/>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7CACF3DD-D6CE-45F3-B84F-026776BCD50E}"/>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558FFCA1-BB27-40F0-BAD1-928F237BC934}"/>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3" name="Group 122">
              <a:extLst>
                <a:ext uri="{FF2B5EF4-FFF2-40B4-BE49-F238E27FC236}">
                  <a16:creationId xmlns:a16="http://schemas.microsoft.com/office/drawing/2014/main" id="{E08E75FF-E590-44C8-9389-040557C1886B}"/>
                </a:ext>
              </a:extLst>
            </p:cNvPr>
            <p:cNvGrpSpPr/>
            <p:nvPr/>
          </p:nvGrpSpPr>
          <p:grpSpPr>
            <a:xfrm rot="5400000">
              <a:off x="4825153" y="4095229"/>
              <a:ext cx="80775" cy="1276626"/>
              <a:chOff x="1083856" y="2402775"/>
              <a:chExt cx="75521" cy="2301775"/>
            </a:xfrm>
          </p:grpSpPr>
          <p:cxnSp>
            <p:nvCxnSpPr>
              <p:cNvPr id="125" name="Straight Connector 124">
                <a:extLst>
                  <a:ext uri="{FF2B5EF4-FFF2-40B4-BE49-F238E27FC236}">
                    <a16:creationId xmlns:a16="http://schemas.microsoft.com/office/drawing/2014/main" id="{9A6A1226-DFBA-4D87-A197-CB79BCA0D5C1}"/>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4223E8A2-2D8F-4B64-A254-A55966460C64}"/>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D85E2697-1876-49B7-99A4-FB0C9BA96CC6}"/>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A4F7D888-5E8B-49AB-9581-4B98CE8EC5F0}"/>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39F566F0-6CD5-42E8-8C2D-EDB11E933094}"/>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9DDDDD1D-10E7-4631-A5C2-EFEA7FA33360}"/>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cxnSp>
          <p:nvCxnSpPr>
            <p:cNvPr id="124" name="Straight Connector 123">
              <a:extLst>
                <a:ext uri="{FF2B5EF4-FFF2-40B4-BE49-F238E27FC236}">
                  <a16:creationId xmlns:a16="http://schemas.microsoft.com/office/drawing/2014/main" id="{87765AE8-0AB3-49EE-AAB2-4E188F077393}"/>
                </a:ext>
              </a:extLst>
            </p:cNvPr>
            <p:cNvCxnSpPr>
              <a:cxnSpLocks/>
            </p:cNvCxnSpPr>
            <p:nvPr/>
          </p:nvCxnSpPr>
          <p:spPr bwMode="auto">
            <a:xfrm rot="5400000">
              <a:off x="5717254" y="4733542"/>
              <a:ext cx="8077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3" name="Group 142">
            <a:extLst>
              <a:ext uri="{FF2B5EF4-FFF2-40B4-BE49-F238E27FC236}">
                <a16:creationId xmlns:a16="http://schemas.microsoft.com/office/drawing/2014/main" id="{E4B2D769-4C49-4775-BDE4-76E18DC4140E}"/>
              </a:ext>
            </a:extLst>
          </p:cNvPr>
          <p:cNvGrpSpPr/>
          <p:nvPr/>
        </p:nvGrpSpPr>
        <p:grpSpPr>
          <a:xfrm>
            <a:off x="6621802" y="4710106"/>
            <a:ext cx="4914421" cy="307777"/>
            <a:chOff x="1023116" y="4699833"/>
            <a:chExt cx="4914421" cy="307777"/>
          </a:xfrm>
        </p:grpSpPr>
        <p:sp>
          <p:nvSpPr>
            <p:cNvPr id="144" name="TextBox 143">
              <a:extLst>
                <a:ext uri="{FF2B5EF4-FFF2-40B4-BE49-F238E27FC236}">
                  <a16:creationId xmlns:a16="http://schemas.microsoft.com/office/drawing/2014/main" id="{38D7CF67-9DBA-40A5-9885-F99EB9322D99}"/>
                </a:ext>
              </a:extLst>
            </p:cNvPr>
            <p:cNvSpPr txBox="1"/>
            <p:nvPr/>
          </p:nvSpPr>
          <p:spPr bwMode="auto">
            <a:xfrm>
              <a:off x="1023116" y="46998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45" name="TextBox 144">
              <a:extLst>
                <a:ext uri="{FF2B5EF4-FFF2-40B4-BE49-F238E27FC236}">
                  <a16:creationId xmlns:a16="http://schemas.microsoft.com/office/drawing/2014/main" id="{17FB6D26-8A19-43D2-A8D8-823AA99EA013}"/>
                </a:ext>
              </a:extLst>
            </p:cNvPr>
            <p:cNvSpPr txBox="1"/>
            <p:nvPr/>
          </p:nvSpPr>
          <p:spPr bwMode="auto">
            <a:xfrm>
              <a:off x="1281255" y="46998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146" name="TextBox 145">
              <a:extLst>
                <a:ext uri="{FF2B5EF4-FFF2-40B4-BE49-F238E27FC236}">
                  <a16:creationId xmlns:a16="http://schemas.microsoft.com/office/drawing/2014/main" id="{FACC4C31-8C01-47E2-87AF-1110090E6699}"/>
                </a:ext>
              </a:extLst>
            </p:cNvPr>
            <p:cNvSpPr txBox="1"/>
            <p:nvPr/>
          </p:nvSpPr>
          <p:spPr bwMode="auto">
            <a:xfrm>
              <a:off x="1531906" y="46998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47" name="TextBox 146">
              <a:extLst>
                <a:ext uri="{FF2B5EF4-FFF2-40B4-BE49-F238E27FC236}">
                  <a16:creationId xmlns:a16="http://schemas.microsoft.com/office/drawing/2014/main" id="{956261CC-41C0-47EC-B208-BA1C660ABE78}"/>
                </a:ext>
              </a:extLst>
            </p:cNvPr>
            <p:cNvSpPr txBox="1"/>
            <p:nvPr/>
          </p:nvSpPr>
          <p:spPr bwMode="auto">
            <a:xfrm>
              <a:off x="1790045" y="46998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148" name="TextBox 147">
              <a:extLst>
                <a:ext uri="{FF2B5EF4-FFF2-40B4-BE49-F238E27FC236}">
                  <a16:creationId xmlns:a16="http://schemas.microsoft.com/office/drawing/2014/main" id="{E8F456E0-A331-448C-AC9D-E16FF38F6C03}"/>
                </a:ext>
              </a:extLst>
            </p:cNvPr>
            <p:cNvSpPr txBox="1"/>
            <p:nvPr/>
          </p:nvSpPr>
          <p:spPr bwMode="auto">
            <a:xfrm>
              <a:off x="2001188"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49" name="TextBox 148">
              <a:extLst>
                <a:ext uri="{FF2B5EF4-FFF2-40B4-BE49-F238E27FC236}">
                  <a16:creationId xmlns:a16="http://schemas.microsoft.com/office/drawing/2014/main" id="{450986A6-34D2-4B43-9955-DFA0740ED7F6}"/>
                </a:ext>
              </a:extLst>
            </p:cNvPr>
            <p:cNvSpPr txBox="1"/>
            <p:nvPr/>
          </p:nvSpPr>
          <p:spPr bwMode="auto">
            <a:xfrm>
              <a:off x="2259327"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150" name="TextBox 149">
              <a:extLst>
                <a:ext uri="{FF2B5EF4-FFF2-40B4-BE49-F238E27FC236}">
                  <a16:creationId xmlns:a16="http://schemas.microsoft.com/office/drawing/2014/main" id="{59E23340-B747-4DB6-97D2-92543CAE1DEB}"/>
                </a:ext>
              </a:extLst>
            </p:cNvPr>
            <p:cNvSpPr txBox="1"/>
            <p:nvPr/>
          </p:nvSpPr>
          <p:spPr bwMode="auto">
            <a:xfrm>
              <a:off x="2509978"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51" name="TextBox 150">
              <a:extLst>
                <a:ext uri="{FF2B5EF4-FFF2-40B4-BE49-F238E27FC236}">
                  <a16:creationId xmlns:a16="http://schemas.microsoft.com/office/drawing/2014/main" id="{1B554863-5D16-4DF5-AEFE-93EDA659DA2E}"/>
                </a:ext>
              </a:extLst>
            </p:cNvPr>
            <p:cNvSpPr txBox="1"/>
            <p:nvPr/>
          </p:nvSpPr>
          <p:spPr bwMode="auto">
            <a:xfrm>
              <a:off x="2768117"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152" name="TextBox 151">
              <a:extLst>
                <a:ext uri="{FF2B5EF4-FFF2-40B4-BE49-F238E27FC236}">
                  <a16:creationId xmlns:a16="http://schemas.microsoft.com/office/drawing/2014/main" id="{5B539642-0FD5-4112-B708-BBD86BBCC38D}"/>
                </a:ext>
              </a:extLst>
            </p:cNvPr>
            <p:cNvSpPr txBox="1"/>
            <p:nvPr/>
          </p:nvSpPr>
          <p:spPr bwMode="auto">
            <a:xfrm>
              <a:off x="3026629"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153" name="TextBox 152">
              <a:extLst>
                <a:ext uri="{FF2B5EF4-FFF2-40B4-BE49-F238E27FC236}">
                  <a16:creationId xmlns:a16="http://schemas.microsoft.com/office/drawing/2014/main" id="{D4D0D54C-0B67-40C1-B411-4B46F44D1ABF}"/>
                </a:ext>
              </a:extLst>
            </p:cNvPr>
            <p:cNvSpPr txBox="1"/>
            <p:nvPr/>
          </p:nvSpPr>
          <p:spPr bwMode="auto">
            <a:xfrm>
              <a:off x="3284768"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154" name="TextBox 153">
              <a:extLst>
                <a:ext uri="{FF2B5EF4-FFF2-40B4-BE49-F238E27FC236}">
                  <a16:creationId xmlns:a16="http://schemas.microsoft.com/office/drawing/2014/main" id="{CA496679-93C6-43BB-9758-B102AB021F0C}"/>
                </a:ext>
              </a:extLst>
            </p:cNvPr>
            <p:cNvSpPr txBox="1"/>
            <p:nvPr/>
          </p:nvSpPr>
          <p:spPr bwMode="auto">
            <a:xfrm>
              <a:off x="3535419"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55" name="TextBox 154">
              <a:extLst>
                <a:ext uri="{FF2B5EF4-FFF2-40B4-BE49-F238E27FC236}">
                  <a16:creationId xmlns:a16="http://schemas.microsoft.com/office/drawing/2014/main" id="{C899DDAF-3812-4B8A-ABE6-ECFC48BE4A0A}"/>
                </a:ext>
              </a:extLst>
            </p:cNvPr>
            <p:cNvSpPr txBox="1"/>
            <p:nvPr/>
          </p:nvSpPr>
          <p:spPr bwMode="auto">
            <a:xfrm>
              <a:off x="3793558"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156" name="TextBox 155">
              <a:extLst>
                <a:ext uri="{FF2B5EF4-FFF2-40B4-BE49-F238E27FC236}">
                  <a16:creationId xmlns:a16="http://schemas.microsoft.com/office/drawing/2014/main" id="{77DB0C09-51CF-4669-86D9-99ED5743EE2B}"/>
                </a:ext>
              </a:extLst>
            </p:cNvPr>
            <p:cNvSpPr txBox="1"/>
            <p:nvPr/>
          </p:nvSpPr>
          <p:spPr bwMode="auto">
            <a:xfrm>
              <a:off x="4050386"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157" name="TextBox 156">
              <a:extLst>
                <a:ext uri="{FF2B5EF4-FFF2-40B4-BE49-F238E27FC236}">
                  <a16:creationId xmlns:a16="http://schemas.microsoft.com/office/drawing/2014/main" id="{C1058663-AD4B-4185-90B6-EBB95D059D2A}"/>
                </a:ext>
              </a:extLst>
            </p:cNvPr>
            <p:cNvSpPr txBox="1"/>
            <p:nvPr/>
          </p:nvSpPr>
          <p:spPr bwMode="auto">
            <a:xfrm>
              <a:off x="4308525"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158" name="TextBox 157">
              <a:extLst>
                <a:ext uri="{FF2B5EF4-FFF2-40B4-BE49-F238E27FC236}">
                  <a16:creationId xmlns:a16="http://schemas.microsoft.com/office/drawing/2014/main" id="{05C2EAC3-5FD0-4ABD-9230-ACB688852381}"/>
                </a:ext>
              </a:extLst>
            </p:cNvPr>
            <p:cNvSpPr txBox="1"/>
            <p:nvPr/>
          </p:nvSpPr>
          <p:spPr bwMode="auto">
            <a:xfrm>
              <a:off x="4559176"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159" name="TextBox 158">
              <a:extLst>
                <a:ext uri="{FF2B5EF4-FFF2-40B4-BE49-F238E27FC236}">
                  <a16:creationId xmlns:a16="http://schemas.microsoft.com/office/drawing/2014/main" id="{61AF76E3-FC34-4F7B-96D2-D150F7206FDB}"/>
                </a:ext>
              </a:extLst>
            </p:cNvPr>
            <p:cNvSpPr txBox="1"/>
            <p:nvPr/>
          </p:nvSpPr>
          <p:spPr bwMode="auto">
            <a:xfrm>
              <a:off x="4817315"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160" name="TextBox 159">
              <a:extLst>
                <a:ext uri="{FF2B5EF4-FFF2-40B4-BE49-F238E27FC236}">
                  <a16:creationId xmlns:a16="http://schemas.microsoft.com/office/drawing/2014/main" id="{9D27285E-3B6D-4F78-B6AD-9403F5CF0FBE}"/>
                </a:ext>
              </a:extLst>
            </p:cNvPr>
            <p:cNvSpPr txBox="1"/>
            <p:nvPr/>
          </p:nvSpPr>
          <p:spPr bwMode="auto">
            <a:xfrm>
              <a:off x="5071729"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161" name="TextBox 160">
              <a:extLst>
                <a:ext uri="{FF2B5EF4-FFF2-40B4-BE49-F238E27FC236}">
                  <a16:creationId xmlns:a16="http://schemas.microsoft.com/office/drawing/2014/main" id="{7AD62716-A779-4712-A892-9F07E36BDA97}"/>
                </a:ext>
              </a:extLst>
            </p:cNvPr>
            <p:cNvSpPr txBox="1"/>
            <p:nvPr/>
          </p:nvSpPr>
          <p:spPr bwMode="auto">
            <a:xfrm>
              <a:off x="5322380"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162" name="TextBox 161">
              <a:extLst>
                <a:ext uri="{FF2B5EF4-FFF2-40B4-BE49-F238E27FC236}">
                  <a16:creationId xmlns:a16="http://schemas.microsoft.com/office/drawing/2014/main" id="{B77E060A-9716-4DEA-8BF9-18DBB9EF9C34}"/>
                </a:ext>
              </a:extLst>
            </p:cNvPr>
            <p:cNvSpPr txBox="1"/>
            <p:nvPr/>
          </p:nvSpPr>
          <p:spPr bwMode="auto">
            <a:xfrm>
              <a:off x="5570129"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grpSp>
      <p:sp>
        <p:nvSpPr>
          <p:cNvPr id="2" name="Freeform: Shape 1">
            <a:extLst>
              <a:ext uri="{FF2B5EF4-FFF2-40B4-BE49-F238E27FC236}">
                <a16:creationId xmlns:a16="http://schemas.microsoft.com/office/drawing/2014/main" id="{5669B023-7C6D-4EC5-BFB3-2AFF359F3842}"/>
              </a:ext>
            </a:extLst>
          </p:cNvPr>
          <p:cNvSpPr/>
          <p:nvPr/>
        </p:nvSpPr>
        <p:spPr bwMode="auto">
          <a:xfrm>
            <a:off x="1136625" y="2404398"/>
            <a:ext cx="4418993" cy="1533715"/>
          </a:xfrm>
          <a:custGeom>
            <a:avLst/>
            <a:gdLst>
              <a:gd name="connsiteX0" fmla="*/ 0 w 4418993"/>
              <a:gd name="connsiteY0" fmla="*/ 0 h 1533715"/>
              <a:gd name="connsiteX1" fmla="*/ 145721 w 4418993"/>
              <a:gd name="connsiteY1" fmla="*/ 0 h 1533715"/>
              <a:gd name="connsiteX2" fmla="*/ 145721 w 4418993"/>
              <a:gd name="connsiteY2" fmla="*/ 32788 h 1533715"/>
              <a:gd name="connsiteX3" fmla="*/ 218581 w 4418993"/>
              <a:gd name="connsiteY3" fmla="*/ 32788 h 1533715"/>
              <a:gd name="connsiteX4" fmla="*/ 218581 w 4418993"/>
              <a:gd name="connsiteY4" fmla="*/ 98362 h 1533715"/>
              <a:gd name="connsiteX5" fmla="*/ 320586 w 4418993"/>
              <a:gd name="connsiteY5" fmla="*/ 98362 h 1533715"/>
              <a:gd name="connsiteX6" fmla="*/ 342444 w 4418993"/>
              <a:gd name="connsiteY6" fmla="*/ 98362 h 1533715"/>
              <a:gd name="connsiteX7" fmla="*/ 342444 w 4418993"/>
              <a:gd name="connsiteY7" fmla="*/ 153008 h 1533715"/>
              <a:gd name="connsiteX8" fmla="*/ 371589 w 4418993"/>
              <a:gd name="connsiteY8" fmla="*/ 153008 h 1533715"/>
              <a:gd name="connsiteX9" fmla="*/ 371589 w 4418993"/>
              <a:gd name="connsiteY9" fmla="*/ 218582 h 1533715"/>
              <a:gd name="connsiteX10" fmla="*/ 480879 w 4418993"/>
              <a:gd name="connsiteY10" fmla="*/ 218582 h 1533715"/>
              <a:gd name="connsiteX11" fmla="*/ 480879 w 4418993"/>
              <a:gd name="connsiteY11" fmla="*/ 251369 h 1533715"/>
              <a:gd name="connsiteX12" fmla="*/ 597456 w 4418993"/>
              <a:gd name="connsiteY12" fmla="*/ 251369 h 1533715"/>
              <a:gd name="connsiteX13" fmla="*/ 597456 w 4418993"/>
              <a:gd name="connsiteY13" fmla="*/ 302372 h 1533715"/>
              <a:gd name="connsiteX14" fmla="*/ 714033 w 4418993"/>
              <a:gd name="connsiteY14" fmla="*/ 302372 h 1533715"/>
              <a:gd name="connsiteX15" fmla="*/ 714033 w 4418993"/>
              <a:gd name="connsiteY15" fmla="*/ 386161 h 1533715"/>
              <a:gd name="connsiteX16" fmla="*/ 816038 w 4418993"/>
              <a:gd name="connsiteY16" fmla="*/ 386161 h 1533715"/>
              <a:gd name="connsiteX17" fmla="*/ 816038 w 4418993"/>
              <a:gd name="connsiteY17" fmla="*/ 415306 h 1533715"/>
              <a:gd name="connsiteX18" fmla="*/ 1173055 w 4418993"/>
              <a:gd name="connsiteY18" fmla="*/ 415306 h 1533715"/>
              <a:gd name="connsiteX19" fmla="*/ 1173055 w 4418993"/>
              <a:gd name="connsiteY19" fmla="*/ 462665 h 1533715"/>
              <a:gd name="connsiteX20" fmla="*/ 1194913 w 4418993"/>
              <a:gd name="connsiteY20" fmla="*/ 462665 h 1533715"/>
              <a:gd name="connsiteX21" fmla="*/ 1194913 w 4418993"/>
              <a:gd name="connsiteY21" fmla="*/ 510024 h 1533715"/>
              <a:gd name="connsiteX22" fmla="*/ 1245915 w 4418993"/>
              <a:gd name="connsiteY22" fmla="*/ 510024 h 1533715"/>
              <a:gd name="connsiteX23" fmla="*/ 1245915 w 4418993"/>
              <a:gd name="connsiteY23" fmla="*/ 531882 h 1533715"/>
              <a:gd name="connsiteX24" fmla="*/ 1256845 w 4418993"/>
              <a:gd name="connsiteY24" fmla="*/ 542812 h 1533715"/>
              <a:gd name="connsiteX25" fmla="*/ 1256845 w 4418993"/>
              <a:gd name="connsiteY25" fmla="*/ 615672 h 1533715"/>
              <a:gd name="connsiteX26" fmla="*/ 1770511 w 4418993"/>
              <a:gd name="connsiteY26" fmla="*/ 615672 h 1533715"/>
              <a:gd name="connsiteX27" fmla="*/ 1770511 w 4418993"/>
              <a:gd name="connsiteY27" fmla="*/ 663031 h 1533715"/>
              <a:gd name="connsiteX28" fmla="*/ 1923518 w 4418993"/>
              <a:gd name="connsiteY28" fmla="*/ 663031 h 1533715"/>
              <a:gd name="connsiteX29" fmla="*/ 1923518 w 4418993"/>
              <a:gd name="connsiteY29" fmla="*/ 699462 h 1533715"/>
              <a:gd name="connsiteX30" fmla="*/ 2003665 w 4418993"/>
              <a:gd name="connsiteY30" fmla="*/ 699462 h 1533715"/>
              <a:gd name="connsiteX31" fmla="*/ 2003665 w 4418993"/>
              <a:gd name="connsiteY31" fmla="*/ 848826 h 1533715"/>
              <a:gd name="connsiteX32" fmla="*/ 2058310 w 4418993"/>
              <a:gd name="connsiteY32" fmla="*/ 848826 h 1533715"/>
              <a:gd name="connsiteX33" fmla="*/ 2058310 w 4418993"/>
              <a:gd name="connsiteY33" fmla="*/ 881613 h 1533715"/>
              <a:gd name="connsiteX34" fmla="*/ 2138457 w 4418993"/>
              <a:gd name="connsiteY34" fmla="*/ 881613 h 1533715"/>
              <a:gd name="connsiteX35" fmla="*/ 2138457 w 4418993"/>
              <a:gd name="connsiteY35" fmla="*/ 932616 h 1533715"/>
              <a:gd name="connsiteX36" fmla="*/ 2193102 w 4418993"/>
              <a:gd name="connsiteY36" fmla="*/ 932616 h 1533715"/>
              <a:gd name="connsiteX37" fmla="*/ 2193102 w 4418993"/>
              <a:gd name="connsiteY37" fmla="*/ 1034620 h 1533715"/>
              <a:gd name="connsiteX38" fmla="*/ 2211318 w 4418993"/>
              <a:gd name="connsiteY38" fmla="*/ 1034620 h 1533715"/>
              <a:gd name="connsiteX39" fmla="*/ 2211318 w 4418993"/>
              <a:gd name="connsiteY39" fmla="*/ 1078337 h 1533715"/>
              <a:gd name="connsiteX40" fmla="*/ 2273249 w 4418993"/>
              <a:gd name="connsiteY40" fmla="*/ 1078337 h 1533715"/>
              <a:gd name="connsiteX41" fmla="*/ 2273249 w 4418993"/>
              <a:gd name="connsiteY41" fmla="*/ 1118410 h 1533715"/>
              <a:gd name="connsiteX42" fmla="*/ 2590193 w 4418993"/>
              <a:gd name="connsiteY42" fmla="*/ 1118410 h 1533715"/>
              <a:gd name="connsiteX43" fmla="*/ 2590193 w 4418993"/>
              <a:gd name="connsiteY43" fmla="*/ 1169412 h 1533715"/>
              <a:gd name="connsiteX44" fmla="*/ 2939923 w 4418993"/>
              <a:gd name="connsiteY44" fmla="*/ 1169412 h 1533715"/>
              <a:gd name="connsiteX45" fmla="*/ 2939923 w 4418993"/>
              <a:gd name="connsiteY45" fmla="*/ 1220415 h 1533715"/>
              <a:gd name="connsiteX46" fmla="*/ 2976353 w 4418993"/>
              <a:gd name="connsiteY46" fmla="*/ 1220415 h 1533715"/>
              <a:gd name="connsiteX47" fmla="*/ 2976353 w 4418993"/>
              <a:gd name="connsiteY47" fmla="*/ 1260488 h 1533715"/>
              <a:gd name="connsiteX48" fmla="*/ 3216793 w 4418993"/>
              <a:gd name="connsiteY48" fmla="*/ 1260488 h 1533715"/>
              <a:gd name="connsiteX49" fmla="*/ 3216793 w 4418993"/>
              <a:gd name="connsiteY49" fmla="*/ 1296918 h 1533715"/>
              <a:gd name="connsiteX50" fmla="*/ 3216793 w 4418993"/>
              <a:gd name="connsiteY50" fmla="*/ 1315133 h 1533715"/>
              <a:gd name="connsiteX51" fmla="*/ 3475448 w 4418993"/>
              <a:gd name="connsiteY51" fmla="*/ 1315133 h 1533715"/>
              <a:gd name="connsiteX52" fmla="*/ 3475448 w 4418993"/>
              <a:gd name="connsiteY52" fmla="*/ 1373422 h 1533715"/>
              <a:gd name="connsiteX53" fmla="*/ 3519165 w 4418993"/>
              <a:gd name="connsiteY53" fmla="*/ 1373422 h 1533715"/>
              <a:gd name="connsiteX54" fmla="*/ 3519165 w 4418993"/>
              <a:gd name="connsiteY54" fmla="*/ 1428067 h 1533715"/>
              <a:gd name="connsiteX55" fmla="*/ 3595668 w 4418993"/>
              <a:gd name="connsiteY55" fmla="*/ 1428067 h 1533715"/>
              <a:gd name="connsiteX56" fmla="*/ 3595668 w 4418993"/>
              <a:gd name="connsiteY56" fmla="*/ 1475427 h 1533715"/>
              <a:gd name="connsiteX57" fmla="*/ 3752318 w 4418993"/>
              <a:gd name="connsiteY57" fmla="*/ 1475427 h 1533715"/>
              <a:gd name="connsiteX58" fmla="*/ 3752318 w 4418993"/>
              <a:gd name="connsiteY58" fmla="*/ 1533715 h 1533715"/>
              <a:gd name="connsiteX59" fmla="*/ 4418993 w 4418993"/>
              <a:gd name="connsiteY59" fmla="*/ 1533715 h 15337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418993" h="1533715">
                <a:moveTo>
                  <a:pt x="0" y="0"/>
                </a:moveTo>
                <a:lnTo>
                  <a:pt x="145721" y="0"/>
                </a:lnTo>
                <a:lnTo>
                  <a:pt x="145721" y="32788"/>
                </a:lnTo>
                <a:lnTo>
                  <a:pt x="218581" y="32788"/>
                </a:lnTo>
                <a:lnTo>
                  <a:pt x="218581" y="98362"/>
                </a:lnTo>
                <a:lnTo>
                  <a:pt x="320586" y="98362"/>
                </a:lnTo>
                <a:lnTo>
                  <a:pt x="342444" y="98362"/>
                </a:lnTo>
                <a:lnTo>
                  <a:pt x="342444" y="153008"/>
                </a:lnTo>
                <a:lnTo>
                  <a:pt x="371589" y="153008"/>
                </a:lnTo>
                <a:lnTo>
                  <a:pt x="371589" y="218582"/>
                </a:lnTo>
                <a:lnTo>
                  <a:pt x="480879" y="218582"/>
                </a:lnTo>
                <a:lnTo>
                  <a:pt x="480879" y="251369"/>
                </a:lnTo>
                <a:lnTo>
                  <a:pt x="597456" y="251369"/>
                </a:lnTo>
                <a:lnTo>
                  <a:pt x="597456" y="302372"/>
                </a:lnTo>
                <a:lnTo>
                  <a:pt x="714033" y="302372"/>
                </a:lnTo>
                <a:lnTo>
                  <a:pt x="714033" y="386161"/>
                </a:lnTo>
                <a:lnTo>
                  <a:pt x="816038" y="386161"/>
                </a:lnTo>
                <a:lnTo>
                  <a:pt x="816038" y="415306"/>
                </a:lnTo>
                <a:lnTo>
                  <a:pt x="1173055" y="415306"/>
                </a:lnTo>
                <a:lnTo>
                  <a:pt x="1173055" y="462665"/>
                </a:lnTo>
                <a:lnTo>
                  <a:pt x="1194913" y="462665"/>
                </a:lnTo>
                <a:lnTo>
                  <a:pt x="1194913" y="510024"/>
                </a:lnTo>
                <a:lnTo>
                  <a:pt x="1245915" y="510024"/>
                </a:lnTo>
                <a:lnTo>
                  <a:pt x="1245915" y="531882"/>
                </a:lnTo>
                <a:lnTo>
                  <a:pt x="1256845" y="542812"/>
                </a:lnTo>
                <a:lnTo>
                  <a:pt x="1256845" y="615672"/>
                </a:lnTo>
                <a:lnTo>
                  <a:pt x="1770511" y="615672"/>
                </a:lnTo>
                <a:lnTo>
                  <a:pt x="1770511" y="663031"/>
                </a:lnTo>
                <a:lnTo>
                  <a:pt x="1923518" y="663031"/>
                </a:lnTo>
                <a:lnTo>
                  <a:pt x="1923518" y="699462"/>
                </a:lnTo>
                <a:lnTo>
                  <a:pt x="2003665" y="699462"/>
                </a:lnTo>
                <a:lnTo>
                  <a:pt x="2003665" y="848826"/>
                </a:lnTo>
                <a:lnTo>
                  <a:pt x="2058310" y="848826"/>
                </a:lnTo>
                <a:lnTo>
                  <a:pt x="2058310" y="881613"/>
                </a:lnTo>
                <a:lnTo>
                  <a:pt x="2138457" y="881613"/>
                </a:lnTo>
                <a:lnTo>
                  <a:pt x="2138457" y="932616"/>
                </a:lnTo>
                <a:lnTo>
                  <a:pt x="2193102" y="932616"/>
                </a:lnTo>
                <a:lnTo>
                  <a:pt x="2193102" y="1034620"/>
                </a:lnTo>
                <a:lnTo>
                  <a:pt x="2211318" y="1034620"/>
                </a:lnTo>
                <a:lnTo>
                  <a:pt x="2211318" y="1078337"/>
                </a:lnTo>
                <a:lnTo>
                  <a:pt x="2273249" y="1078337"/>
                </a:lnTo>
                <a:lnTo>
                  <a:pt x="2273249" y="1118410"/>
                </a:lnTo>
                <a:lnTo>
                  <a:pt x="2590193" y="1118410"/>
                </a:lnTo>
                <a:lnTo>
                  <a:pt x="2590193" y="1169412"/>
                </a:lnTo>
                <a:lnTo>
                  <a:pt x="2939923" y="1169412"/>
                </a:lnTo>
                <a:lnTo>
                  <a:pt x="2939923" y="1220415"/>
                </a:lnTo>
                <a:lnTo>
                  <a:pt x="2976353" y="1220415"/>
                </a:lnTo>
                <a:lnTo>
                  <a:pt x="2976353" y="1260488"/>
                </a:lnTo>
                <a:lnTo>
                  <a:pt x="3216793" y="1260488"/>
                </a:lnTo>
                <a:lnTo>
                  <a:pt x="3216793" y="1296918"/>
                </a:lnTo>
                <a:lnTo>
                  <a:pt x="3216793" y="1315133"/>
                </a:lnTo>
                <a:lnTo>
                  <a:pt x="3475448" y="1315133"/>
                </a:lnTo>
                <a:lnTo>
                  <a:pt x="3475448" y="1373422"/>
                </a:lnTo>
                <a:lnTo>
                  <a:pt x="3519165" y="1373422"/>
                </a:lnTo>
                <a:lnTo>
                  <a:pt x="3519165" y="1428067"/>
                </a:lnTo>
                <a:lnTo>
                  <a:pt x="3595668" y="1428067"/>
                </a:lnTo>
                <a:lnTo>
                  <a:pt x="3595668" y="1475427"/>
                </a:lnTo>
                <a:lnTo>
                  <a:pt x="3752318" y="1475427"/>
                </a:lnTo>
                <a:lnTo>
                  <a:pt x="3752318" y="1533715"/>
                </a:lnTo>
                <a:lnTo>
                  <a:pt x="4418993" y="1533715"/>
                </a:lnTo>
              </a:path>
            </a:pathLst>
          </a:custGeom>
          <a:noFill/>
          <a:ln w="28575">
            <a:solidFill>
              <a:schemeClr val="accent1"/>
            </a:solidFill>
            <a:miter lim="800000"/>
            <a:headEnd/>
            <a:tailEnd/>
          </a:ln>
        </p:spPr>
        <p:txBody>
          <a:bodyPr rtlCol="0" anchor="ctr"/>
          <a:lstStyle/>
          <a:p>
            <a:pPr algn="ctr"/>
            <a:endParaRPr lang="en-US"/>
          </a:p>
        </p:txBody>
      </p:sp>
      <p:sp>
        <p:nvSpPr>
          <p:cNvPr id="3" name="Freeform: Shape 2">
            <a:extLst>
              <a:ext uri="{FF2B5EF4-FFF2-40B4-BE49-F238E27FC236}">
                <a16:creationId xmlns:a16="http://schemas.microsoft.com/office/drawing/2014/main" id="{8AEECAB7-0335-4998-ABA2-D05A791611C2}"/>
              </a:ext>
            </a:extLst>
          </p:cNvPr>
          <p:cNvSpPr/>
          <p:nvPr/>
        </p:nvSpPr>
        <p:spPr bwMode="auto">
          <a:xfrm>
            <a:off x="1147554" y="2404398"/>
            <a:ext cx="4131193" cy="2047382"/>
          </a:xfrm>
          <a:custGeom>
            <a:avLst/>
            <a:gdLst>
              <a:gd name="connsiteX0" fmla="*/ 0 w 4131193"/>
              <a:gd name="connsiteY0" fmla="*/ 0 h 2047382"/>
              <a:gd name="connsiteX1" fmla="*/ 109291 w 4131193"/>
              <a:gd name="connsiteY1" fmla="*/ 0 h 2047382"/>
              <a:gd name="connsiteX2" fmla="*/ 109291 w 4131193"/>
              <a:gd name="connsiteY2" fmla="*/ 76504 h 2047382"/>
              <a:gd name="connsiteX3" fmla="*/ 200366 w 4131193"/>
              <a:gd name="connsiteY3" fmla="*/ 76504 h 2047382"/>
              <a:gd name="connsiteX4" fmla="*/ 200366 w 4131193"/>
              <a:gd name="connsiteY4" fmla="*/ 156651 h 2047382"/>
              <a:gd name="connsiteX5" fmla="*/ 211295 w 4131193"/>
              <a:gd name="connsiteY5" fmla="*/ 167580 h 2047382"/>
              <a:gd name="connsiteX6" fmla="*/ 211295 w 4131193"/>
              <a:gd name="connsiteY6" fmla="*/ 233154 h 2047382"/>
              <a:gd name="connsiteX7" fmla="*/ 276870 w 4131193"/>
              <a:gd name="connsiteY7" fmla="*/ 233154 h 2047382"/>
              <a:gd name="connsiteX8" fmla="*/ 276870 w 4131193"/>
              <a:gd name="connsiteY8" fmla="*/ 287800 h 2047382"/>
              <a:gd name="connsiteX9" fmla="*/ 316943 w 4131193"/>
              <a:gd name="connsiteY9" fmla="*/ 287800 h 2047382"/>
              <a:gd name="connsiteX10" fmla="*/ 316943 w 4131193"/>
              <a:gd name="connsiteY10" fmla="*/ 371589 h 2047382"/>
              <a:gd name="connsiteX11" fmla="*/ 579241 w 4131193"/>
              <a:gd name="connsiteY11" fmla="*/ 371589 h 2047382"/>
              <a:gd name="connsiteX12" fmla="*/ 579241 w 4131193"/>
              <a:gd name="connsiteY12" fmla="*/ 597457 h 2047382"/>
              <a:gd name="connsiteX13" fmla="*/ 604742 w 4131193"/>
              <a:gd name="connsiteY13" fmla="*/ 597457 h 2047382"/>
              <a:gd name="connsiteX14" fmla="*/ 604742 w 4131193"/>
              <a:gd name="connsiteY14" fmla="*/ 670318 h 2047382"/>
              <a:gd name="connsiteX15" fmla="*/ 735891 w 4131193"/>
              <a:gd name="connsiteY15" fmla="*/ 670318 h 2047382"/>
              <a:gd name="connsiteX16" fmla="*/ 735891 w 4131193"/>
              <a:gd name="connsiteY16" fmla="*/ 739535 h 2047382"/>
              <a:gd name="connsiteX17" fmla="*/ 786894 w 4131193"/>
              <a:gd name="connsiteY17" fmla="*/ 739535 h 2047382"/>
              <a:gd name="connsiteX18" fmla="*/ 786894 w 4131193"/>
              <a:gd name="connsiteY18" fmla="*/ 979975 h 2047382"/>
              <a:gd name="connsiteX19" fmla="*/ 816038 w 4131193"/>
              <a:gd name="connsiteY19" fmla="*/ 979975 h 2047382"/>
              <a:gd name="connsiteX20" fmla="*/ 816038 w 4131193"/>
              <a:gd name="connsiteY20" fmla="*/ 1136625 h 2047382"/>
              <a:gd name="connsiteX21" fmla="*/ 856111 w 4131193"/>
              <a:gd name="connsiteY21" fmla="*/ 1136625 h 2047382"/>
              <a:gd name="connsiteX22" fmla="*/ 856111 w 4131193"/>
              <a:gd name="connsiteY22" fmla="*/ 1209486 h 2047382"/>
              <a:gd name="connsiteX23" fmla="*/ 881613 w 4131193"/>
              <a:gd name="connsiteY23" fmla="*/ 1209486 h 2047382"/>
              <a:gd name="connsiteX24" fmla="*/ 881613 w 4131193"/>
              <a:gd name="connsiteY24" fmla="*/ 1285989 h 2047382"/>
              <a:gd name="connsiteX25" fmla="*/ 914400 w 4131193"/>
              <a:gd name="connsiteY25" fmla="*/ 1285989 h 2047382"/>
              <a:gd name="connsiteX26" fmla="*/ 914400 w 4131193"/>
              <a:gd name="connsiteY26" fmla="*/ 1373422 h 2047382"/>
              <a:gd name="connsiteX27" fmla="*/ 987260 w 4131193"/>
              <a:gd name="connsiteY27" fmla="*/ 1373422 h 2047382"/>
              <a:gd name="connsiteX28" fmla="*/ 987260 w 4131193"/>
              <a:gd name="connsiteY28" fmla="*/ 1526429 h 2047382"/>
              <a:gd name="connsiteX29" fmla="*/ 1078336 w 4131193"/>
              <a:gd name="connsiteY29" fmla="*/ 1526429 h 2047382"/>
              <a:gd name="connsiteX30" fmla="*/ 1078336 w 4131193"/>
              <a:gd name="connsiteY30" fmla="*/ 1602933 h 2047382"/>
              <a:gd name="connsiteX31" fmla="*/ 1194913 w 4131193"/>
              <a:gd name="connsiteY31" fmla="*/ 1602933 h 2047382"/>
              <a:gd name="connsiteX32" fmla="*/ 1194913 w 4131193"/>
              <a:gd name="connsiteY32" fmla="*/ 1697651 h 2047382"/>
              <a:gd name="connsiteX33" fmla="*/ 1541001 w 4131193"/>
              <a:gd name="connsiteY33" fmla="*/ 1697651 h 2047382"/>
              <a:gd name="connsiteX34" fmla="*/ 1541001 w 4131193"/>
              <a:gd name="connsiteY34" fmla="*/ 1796013 h 2047382"/>
              <a:gd name="connsiteX35" fmla="*/ 2364325 w 4131193"/>
              <a:gd name="connsiteY35" fmla="*/ 1796013 h 2047382"/>
              <a:gd name="connsiteX36" fmla="*/ 2364325 w 4131193"/>
              <a:gd name="connsiteY36" fmla="*/ 1919876 h 2047382"/>
              <a:gd name="connsiteX37" fmla="*/ 2994569 w 4131193"/>
              <a:gd name="connsiteY37" fmla="*/ 1919876 h 2047382"/>
              <a:gd name="connsiteX38" fmla="*/ 2994569 w 4131193"/>
              <a:gd name="connsiteY38" fmla="*/ 2047382 h 2047382"/>
              <a:gd name="connsiteX39" fmla="*/ 4131193 w 4131193"/>
              <a:gd name="connsiteY39" fmla="*/ 2047382 h 2047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4131193" h="2047382">
                <a:moveTo>
                  <a:pt x="0" y="0"/>
                </a:moveTo>
                <a:lnTo>
                  <a:pt x="109291" y="0"/>
                </a:lnTo>
                <a:lnTo>
                  <a:pt x="109291" y="76504"/>
                </a:lnTo>
                <a:lnTo>
                  <a:pt x="200366" y="76504"/>
                </a:lnTo>
                <a:lnTo>
                  <a:pt x="200366" y="156651"/>
                </a:lnTo>
                <a:lnTo>
                  <a:pt x="211295" y="167580"/>
                </a:lnTo>
                <a:lnTo>
                  <a:pt x="211295" y="233154"/>
                </a:lnTo>
                <a:lnTo>
                  <a:pt x="276870" y="233154"/>
                </a:lnTo>
                <a:lnTo>
                  <a:pt x="276870" y="287800"/>
                </a:lnTo>
                <a:lnTo>
                  <a:pt x="316943" y="287800"/>
                </a:lnTo>
                <a:lnTo>
                  <a:pt x="316943" y="371589"/>
                </a:lnTo>
                <a:lnTo>
                  <a:pt x="579241" y="371589"/>
                </a:lnTo>
                <a:lnTo>
                  <a:pt x="579241" y="597457"/>
                </a:lnTo>
                <a:lnTo>
                  <a:pt x="604742" y="597457"/>
                </a:lnTo>
                <a:lnTo>
                  <a:pt x="604742" y="670318"/>
                </a:lnTo>
                <a:lnTo>
                  <a:pt x="735891" y="670318"/>
                </a:lnTo>
                <a:lnTo>
                  <a:pt x="735891" y="739535"/>
                </a:lnTo>
                <a:lnTo>
                  <a:pt x="786894" y="739535"/>
                </a:lnTo>
                <a:lnTo>
                  <a:pt x="786894" y="979975"/>
                </a:lnTo>
                <a:lnTo>
                  <a:pt x="816038" y="979975"/>
                </a:lnTo>
                <a:lnTo>
                  <a:pt x="816038" y="1136625"/>
                </a:lnTo>
                <a:lnTo>
                  <a:pt x="856111" y="1136625"/>
                </a:lnTo>
                <a:lnTo>
                  <a:pt x="856111" y="1209486"/>
                </a:lnTo>
                <a:lnTo>
                  <a:pt x="881613" y="1209486"/>
                </a:lnTo>
                <a:lnTo>
                  <a:pt x="881613" y="1285989"/>
                </a:lnTo>
                <a:lnTo>
                  <a:pt x="914400" y="1285989"/>
                </a:lnTo>
                <a:lnTo>
                  <a:pt x="914400" y="1373422"/>
                </a:lnTo>
                <a:lnTo>
                  <a:pt x="987260" y="1373422"/>
                </a:lnTo>
                <a:lnTo>
                  <a:pt x="987260" y="1526429"/>
                </a:lnTo>
                <a:lnTo>
                  <a:pt x="1078336" y="1526429"/>
                </a:lnTo>
                <a:lnTo>
                  <a:pt x="1078336" y="1602933"/>
                </a:lnTo>
                <a:lnTo>
                  <a:pt x="1194913" y="1602933"/>
                </a:lnTo>
                <a:lnTo>
                  <a:pt x="1194913" y="1697651"/>
                </a:lnTo>
                <a:lnTo>
                  <a:pt x="1541001" y="1697651"/>
                </a:lnTo>
                <a:lnTo>
                  <a:pt x="1541001" y="1796013"/>
                </a:lnTo>
                <a:lnTo>
                  <a:pt x="2364325" y="1796013"/>
                </a:lnTo>
                <a:lnTo>
                  <a:pt x="2364325" y="1919876"/>
                </a:lnTo>
                <a:lnTo>
                  <a:pt x="2994569" y="1919876"/>
                </a:lnTo>
                <a:lnTo>
                  <a:pt x="2994569" y="2047382"/>
                </a:lnTo>
                <a:lnTo>
                  <a:pt x="4131193" y="2047382"/>
                </a:lnTo>
              </a:path>
            </a:pathLst>
          </a:custGeom>
          <a:noFill/>
          <a:ln w="28575">
            <a:solidFill>
              <a:schemeClr val="accent3"/>
            </a:solidFill>
            <a:miter lim="800000"/>
            <a:headEnd/>
            <a:tailEnd/>
          </a:ln>
        </p:spPr>
        <p:txBody>
          <a:bodyPr rtlCol="0" anchor="ctr"/>
          <a:lstStyle/>
          <a:p>
            <a:pPr algn="ctr"/>
            <a:endParaRPr lang="en-US"/>
          </a:p>
        </p:txBody>
      </p:sp>
      <p:grpSp>
        <p:nvGrpSpPr>
          <p:cNvPr id="6" name="Group 5">
            <a:extLst>
              <a:ext uri="{FF2B5EF4-FFF2-40B4-BE49-F238E27FC236}">
                <a16:creationId xmlns:a16="http://schemas.microsoft.com/office/drawing/2014/main" id="{2EFA4293-0E3F-4130-9C4D-6CC8389B61E5}"/>
              </a:ext>
            </a:extLst>
          </p:cNvPr>
          <p:cNvGrpSpPr/>
          <p:nvPr/>
        </p:nvGrpSpPr>
        <p:grpSpPr>
          <a:xfrm>
            <a:off x="1158819" y="2349716"/>
            <a:ext cx="4119928" cy="2162870"/>
            <a:chOff x="1158819" y="2349716"/>
            <a:chExt cx="4119928" cy="2162870"/>
          </a:xfrm>
        </p:grpSpPr>
        <p:cxnSp>
          <p:nvCxnSpPr>
            <p:cNvPr id="164" name="Straight Connector 163">
              <a:extLst>
                <a:ext uri="{FF2B5EF4-FFF2-40B4-BE49-F238E27FC236}">
                  <a16:creationId xmlns:a16="http://schemas.microsoft.com/office/drawing/2014/main" id="{545576C8-A585-4112-9744-C5D5F304725D}"/>
                </a:ext>
              </a:extLst>
            </p:cNvPr>
            <p:cNvCxnSpPr/>
            <p:nvPr/>
          </p:nvCxnSpPr>
          <p:spPr bwMode="auto">
            <a:xfrm>
              <a:off x="1158819" y="2349716"/>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32486D53-7E47-46A5-8033-C273E2E6E64D}"/>
                </a:ext>
              </a:extLst>
            </p:cNvPr>
            <p:cNvCxnSpPr/>
            <p:nvPr/>
          </p:nvCxnSpPr>
          <p:spPr bwMode="auto">
            <a:xfrm>
              <a:off x="1912719" y="3077276"/>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07" name="Straight Connector 206">
              <a:extLst>
                <a:ext uri="{FF2B5EF4-FFF2-40B4-BE49-F238E27FC236}">
                  <a16:creationId xmlns:a16="http://schemas.microsoft.com/office/drawing/2014/main" id="{19453270-1B23-45A9-840D-FC707E595E04}"/>
                </a:ext>
              </a:extLst>
            </p:cNvPr>
            <p:cNvCxnSpPr/>
            <p:nvPr/>
          </p:nvCxnSpPr>
          <p:spPr bwMode="auto">
            <a:xfrm>
              <a:off x="2638637" y="4043187"/>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08" name="Straight Connector 207">
              <a:extLst>
                <a:ext uri="{FF2B5EF4-FFF2-40B4-BE49-F238E27FC236}">
                  <a16:creationId xmlns:a16="http://schemas.microsoft.com/office/drawing/2014/main" id="{73395669-210D-4621-93B3-9BD250F8EB2A}"/>
                </a:ext>
              </a:extLst>
            </p:cNvPr>
            <p:cNvCxnSpPr/>
            <p:nvPr/>
          </p:nvCxnSpPr>
          <p:spPr bwMode="auto">
            <a:xfrm>
              <a:off x="2312238" y="3944972"/>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09" name="Straight Connector 208">
              <a:extLst>
                <a:ext uri="{FF2B5EF4-FFF2-40B4-BE49-F238E27FC236}">
                  <a16:creationId xmlns:a16="http://schemas.microsoft.com/office/drawing/2014/main" id="{8A94B51B-CF0F-49EE-88AD-A693A904A410}"/>
                </a:ext>
              </a:extLst>
            </p:cNvPr>
            <p:cNvCxnSpPr/>
            <p:nvPr/>
          </p:nvCxnSpPr>
          <p:spPr bwMode="auto">
            <a:xfrm>
              <a:off x="3363474" y="4140615"/>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10" name="Straight Connector 209">
              <a:extLst>
                <a:ext uri="{FF2B5EF4-FFF2-40B4-BE49-F238E27FC236}">
                  <a16:creationId xmlns:a16="http://schemas.microsoft.com/office/drawing/2014/main" id="{B4402605-EAA3-4A5B-B4B4-C0FF0ADC7FEA}"/>
                </a:ext>
              </a:extLst>
            </p:cNvPr>
            <p:cNvCxnSpPr/>
            <p:nvPr/>
          </p:nvCxnSpPr>
          <p:spPr bwMode="auto">
            <a:xfrm>
              <a:off x="5131859" y="4391447"/>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11" name="Straight Connector 210">
              <a:extLst>
                <a:ext uri="{FF2B5EF4-FFF2-40B4-BE49-F238E27FC236}">
                  <a16:creationId xmlns:a16="http://schemas.microsoft.com/office/drawing/2014/main" id="{DAC23A4C-0ADD-422A-803D-590723EF09E7}"/>
                </a:ext>
              </a:extLst>
            </p:cNvPr>
            <p:cNvCxnSpPr/>
            <p:nvPr/>
          </p:nvCxnSpPr>
          <p:spPr bwMode="auto">
            <a:xfrm>
              <a:off x="5278747" y="4390957"/>
              <a:ext cx="0" cy="121139"/>
            </a:xfrm>
            <a:prstGeom prst="line">
              <a:avLst/>
            </a:prstGeom>
            <a:noFill/>
            <a:ln w="28575" cap="flat" cmpd="sng" algn="ctr">
              <a:solidFill>
                <a:schemeClr val="accent3"/>
              </a:solidFill>
              <a:prstDash val="solid"/>
              <a:round/>
              <a:headEnd type="none" w="med" len="med"/>
              <a:tailEnd type="none" w="med" len="med"/>
            </a:ln>
            <a:effectLst/>
          </p:spPr>
        </p:cxnSp>
      </p:grpSp>
      <p:grpSp>
        <p:nvGrpSpPr>
          <p:cNvPr id="212" name="Group 211">
            <a:extLst>
              <a:ext uri="{FF2B5EF4-FFF2-40B4-BE49-F238E27FC236}">
                <a16:creationId xmlns:a16="http://schemas.microsoft.com/office/drawing/2014/main" id="{BCFA112A-499E-429D-9EAD-7B5692EB96FF}"/>
              </a:ext>
            </a:extLst>
          </p:cNvPr>
          <p:cNvGrpSpPr/>
          <p:nvPr/>
        </p:nvGrpSpPr>
        <p:grpSpPr>
          <a:xfrm>
            <a:off x="1415961" y="2452490"/>
            <a:ext cx="4139657" cy="1550109"/>
            <a:chOff x="1415961" y="2452490"/>
            <a:chExt cx="4139657" cy="1550109"/>
          </a:xfrm>
        </p:grpSpPr>
        <p:cxnSp>
          <p:nvCxnSpPr>
            <p:cNvPr id="167" name="Straight Connector 166">
              <a:extLst>
                <a:ext uri="{FF2B5EF4-FFF2-40B4-BE49-F238E27FC236}">
                  <a16:creationId xmlns:a16="http://schemas.microsoft.com/office/drawing/2014/main" id="{BA8BD3BC-7153-48E8-A220-963CB00ACA79}"/>
                </a:ext>
              </a:extLst>
            </p:cNvPr>
            <p:cNvCxnSpPr/>
            <p:nvPr/>
          </p:nvCxnSpPr>
          <p:spPr bwMode="auto">
            <a:xfrm>
              <a:off x="1415961" y="2452490"/>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809933B0-0B8C-4206-AC3D-DE8BF48FA2AF}"/>
                </a:ext>
              </a:extLst>
            </p:cNvPr>
            <p:cNvCxnSpPr/>
            <p:nvPr/>
          </p:nvCxnSpPr>
          <p:spPr bwMode="auto">
            <a:xfrm>
              <a:off x="4032171" y="3513015"/>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69" name="Straight Connector 168">
              <a:extLst>
                <a:ext uri="{FF2B5EF4-FFF2-40B4-BE49-F238E27FC236}">
                  <a16:creationId xmlns:a16="http://schemas.microsoft.com/office/drawing/2014/main" id="{E30461AC-68C1-43F1-9172-29551327094A}"/>
                </a:ext>
              </a:extLst>
            </p:cNvPr>
            <p:cNvCxnSpPr/>
            <p:nvPr/>
          </p:nvCxnSpPr>
          <p:spPr bwMode="auto">
            <a:xfrm>
              <a:off x="4290310" y="3606126"/>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70" name="Straight Connector 169">
              <a:extLst>
                <a:ext uri="{FF2B5EF4-FFF2-40B4-BE49-F238E27FC236}">
                  <a16:creationId xmlns:a16="http://schemas.microsoft.com/office/drawing/2014/main" id="{66A681BF-ED39-4D65-8B48-D95AB085FEB4}"/>
                </a:ext>
              </a:extLst>
            </p:cNvPr>
            <p:cNvCxnSpPr/>
            <p:nvPr/>
          </p:nvCxnSpPr>
          <p:spPr bwMode="auto">
            <a:xfrm>
              <a:off x="4841078" y="3822692"/>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71" name="Straight Connector 170">
              <a:extLst>
                <a:ext uri="{FF2B5EF4-FFF2-40B4-BE49-F238E27FC236}">
                  <a16:creationId xmlns:a16="http://schemas.microsoft.com/office/drawing/2014/main" id="{ACE8086E-228C-4F1B-A223-5EC7CE9EF0BD}"/>
                </a:ext>
              </a:extLst>
            </p:cNvPr>
            <p:cNvCxnSpPr/>
            <p:nvPr/>
          </p:nvCxnSpPr>
          <p:spPr bwMode="auto">
            <a:xfrm>
              <a:off x="2025100" y="2762407"/>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72" name="Straight Connector 171">
              <a:extLst>
                <a:ext uri="{FF2B5EF4-FFF2-40B4-BE49-F238E27FC236}">
                  <a16:creationId xmlns:a16="http://schemas.microsoft.com/office/drawing/2014/main" id="{636B9ED8-AF6A-47F8-8DAB-706F8AA92311}"/>
                </a:ext>
              </a:extLst>
            </p:cNvPr>
            <p:cNvCxnSpPr/>
            <p:nvPr/>
          </p:nvCxnSpPr>
          <p:spPr bwMode="auto">
            <a:xfrm>
              <a:off x="2423369" y="2961897"/>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48A272DB-CFDE-42ED-9663-6B0D59D2F691}"/>
                </a:ext>
              </a:extLst>
            </p:cNvPr>
            <p:cNvCxnSpPr/>
            <p:nvPr/>
          </p:nvCxnSpPr>
          <p:spPr bwMode="auto">
            <a:xfrm>
              <a:off x="2092365" y="2762407"/>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DFCD49DC-49CD-490E-A9DE-7B1AF86A3D9D}"/>
                </a:ext>
              </a:extLst>
            </p:cNvPr>
            <p:cNvCxnSpPr/>
            <p:nvPr/>
          </p:nvCxnSpPr>
          <p:spPr bwMode="auto">
            <a:xfrm>
              <a:off x="2538391" y="2961897"/>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6AA3222E-F499-40F9-9953-3ADE478B2850}"/>
                </a:ext>
              </a:extLst>
            </p:cNvPr>
            <p:cNvCxnSpPr/>
            <p:nvPr/>
          </p:nvCxnSpPr>
          <p:spPr bwMode="auto">
            <a:xfrm>
              <a:off x="3024486" y="3008551"/>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374334D4-1563-4466-9B0B-7F6CBE3BE64D}"/>
                </a:ext>
              </a:extLst>
            </p:cNvPr>
            <p:cNvCxnSpPr/>
            <p:nvPr/>
          </p:nvCxnSpPr>
          <p:spPr bwMode="auto">
            <a:xfrm>
              <a:off x="2806595" y="2961896"/>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56AF9051-91F2-4CC9-AD03-FBA7B6B4FB73}"/>
                </a:ext>
              </a:extLst>
            </p:cNvPr>
            <p:cNvCxnSpPr/>
            <p:nvPr/>
          </p:nvCxnSpPr>
          <p:spPr bwMode="auto">
            <a:xfrm>
              <a:off x="3243725" y="3228299"/>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B14E7024-25A7-4328-8D27-2FCCEA2AB7BE}"/>
                </a:ext>
              </a:extLst>
            </p:cNvPr>
            <p:cNvCxnSpPr/>
            <p:nvPr/>
          </p:nvCxnSpPr>
          <p:spPr bwMode="auto">
            <a:xfrm>
              <a:off x="1822515" y="2648266"/>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13" name="Straight Connector 212">
              <a:extLst>
                <a:ext uri="{FF2B5EF4-FFF2-40B4-BE49-F238E27FC236}">
                  <a16:creationId xmlns:a16="http://schemas.microsoft.com/office/drawing/2014/main" id="{0DEE1C7C-2178-41D2-A0DB-9D8B0DBD39B8}"/>
                </a:ext>
              </a:extLst>
            </p:cNvPr>
            <p:cNvCxnSpPr/>
            <p:nvPr/>
          </p:nvCxnSpPr>
          <p:spPr bwMode="auto">
            <a:xfrm>
              <a:off x="4919298" y="3880759"/>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14" name="Straight Connector 213">
              <a:extLst>
                <a:ext uri="{FF2B5EF4-FFF2-40B4-BE49-F238E27FC236}">
                  <a16:creationId xmlns:a16="http://schemas.microsoft.com/office/drawing/2014/main" id="{97B18A37-717F-45B5-9608-44F3995A95AF}"/>
                </a:ext>
              </a:extLst>
            </p:cNvPr>
            <p:cNvCxnSpPr/>
            <p:nvPr/>
          </p:nvCxnSpPr>
          <p:spPr bwMode="auto">
            <a:xfrm>
              <a:off x="4954008" y="3878854"/>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4B902FA7-2D2E-41A4-BFFC-6ED34A26C3A2}"/>
                </a:ext>
              </a:extLst>
            </p:cNvPr>
            <p:cNvCxnSpPr/>
            <p:nvPr/>
          </p:nvCxnSpPr>
          <p:spPr bwMode="auto">
            <a:xfrm>
              <a:off x="5001019" y="3880758"/>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16" name="Straight Connector 215">
              <a:extLst>
                <a:ext uri="{FF2B5EF4-FFF2-40B4-BE49-F238E27FC236}">
                  <a16:creationId xmlns:a16="http://schemas.microsoft.com/office/drawing/2014/main" id="{DA845E7D-9D76-470D-97B5-F56689C8CDEF}"/>
                </a:ext>
              </a:extLst>
            </p:cNvPr>
            <p:cNvCxnSpPr/>
            <p:nvPr/>
          </p:nvCxnSpPr>
          <p:spPr bwMode="auto">
            <a:xfrm>
              <a:off x="5076080" y="3878123"/>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9765113E-E32B-4B28-9452-4423DF857416}"/>
                </a:ext>
              </a:extLst>
            </p:cNvPr>
            <p:cNvCxnSpPr/>
            <p:nvPr/>
          </p:nvCxnSpPr>
          <p:spPr bwMode="auto">
            <a:xfrm>
              <a:off x="5039677" y="3878854"/>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18" name="Straight Connector 217">
              <a:extLst>
                <a:ext uri="{FF2B5EF4-FFF2-40B4-BE49-F238E27FC236}">
                  <a16:creationId xmlns:a16="http://schemas.microsoft.com/office/drawing/2014/main" id="{07F8406F-18D6-43C9-A304-19E659F9D5E5}"/>
                </a:ext>
              </a:extLst>
            </p:cNvPr>
            <p:cNvCxnSpPr/>
            <p:nvPr/>
          </p:nvCxnSpPr>
          <p:spPr bwMode="auto">
            <a:xfrm>
              <a:off x="5186597" y="3880757"/>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19" name="Straight Connector 218">
              <a:extLst>
                <a:ext uri="{FF2B5EF4-FFF2-40B4-BE49-F238E27FC236}">
                  <a16:creationId xmlns:a16="http://schemas.microsoft.com/office/drawing/2014/main" id="{A27552DE-0A31-4942-81A1-0F9D9156EF92}"/>
                </a:ext>
              </a:extLst>
            </p:cNvPr>
            <p:cNvCxnSpPr/>
            <p:nvPr/>
          </p:nvCxnSpPr>
          <p:spPr bwMode="auto">
            <a:xfrm>
              <a:off x="5230313" y="3880756"/>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20" name="Straight Connector 219">
              <a:extLst>
                <a:ext uri="{FF2B5EF4-FFF2-40B4-BE49-F238E27FC236}">
                  <a16:creationId xmlns:a16="http://schemas.microsoft.com/office/drawing/2014/main" id="{9BCEF9BF-F283-4C3E-8A09-5926DC5CC0E2}"/>
                </a:ext>
              </a:extLst>
            </p:cNvPr>
            <p:cNvCxnSpPr/>
            <p:nvPr/>
          </p:nvCxnSpPr>
          <p:spPr bwMode="auto">
            <a:xfrm>
              <a:off x="5278747" y="3880274"/>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EB1F9084-C0E3-4444-8E4A-9ED4C457E85F}"/>
                </a:ext>
              </a:extLst>
            </p:cNvPr>
            <p:cNvCxnSpPr/>
            <p:nvPr/>
          </p:nvCxnSpPr>
          <p:spPr bwMode="auto">
            <a:xfrm>
              <a:off x="5318737" y="3881460"/>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22" name="Straight Connector 221">
              <a:extLst>
                <a:ext uri="{FF2B5EF4-FFF2-40B4-BE49-F238E27FC236}">
                  <a16:creationId xmlns:a16="http://schemas.microsoft.com/office/drawing/2014/main" id="{6FB1D7BC-64E3-41EA-B167-7DB768304FF9}"/>
                </a:ext>
              </a:extLst>
            </p:cNvPr>
            <p:cNvCxnSpPr/>
            <p:nvPr/>
          </p:nvCxnSpPr>
          <p:spPr bwMode="auto">
            <a:xfrm>
              <a:off x="5555618" y="3876631"/>
              <a:ext cx="0" cy="121139"/>
            </a:xfrm>
            <a:prstGeom prst="line">
              <a:avLst/>
            </a:prstGeom>
            <a:noFill/>
            <a:ln w="28575" cap="flat" cmpd="sng" algn="ctr">
              <a:solidFill>
                <a:schemeClr val="accent1"/>
              </a:solidFill>
              <a:prstDash val="solid"/>
              <a:round/>
              <a:headEnd type="none" w="med" len="med"/>
              <a:tailEnd type="none" w="med" len="med"/>
            </a:ln>
            <a:effectLst/>
          </p:spPr>
        </p:cxnSp>
      </p:grpSp>
      <p:grpSp>
        <p:nvGrpSpPr>
          <p:cNvPr id="225" name="Group 224">
            <a:extLst>
              <a:ext uri="{FF2B5EF4-FFF2-40B4-BE49-F238E27FC236}">
                <a16:creationId xmlns:a16="http://schemas.microsoft.com/office/drawing/2014/main" id="{219CC850-5052-49E4-A136-30C4BBE88A88}"/>
              </a:ext>
            </a:extLst>
          </p:cNvPr>
          <p:cNvGrpSpPr/>
          <p:nvPr/>
        </p:nvGrpSpPr>
        <p:grpSpPr>
          <a:xfrm>
            <a:off x="6759820" y="2347738"/>
            <a:ext cx="4362515" cy="1096886"/>
            <a:chOff x="6759820" y="2347738"/>
            <a:chExt cx="4362515" cy="1096886"/>
          </a:xfrm>
        </p:grpSpPr>
        <p:cxnSp>
          <p:nvCxnSpPr>
            <p:cNvPr id="193" name="Straight Connector 192">
              <a:extLst>
                <a:ext uri="{FF2B5EF4-FFF2-40B4-BE49-F238E27FC236}">
                  <a16:creationId xmlns:a16="http://schemas.microsoft.com/office/drawing/2014/main" id="{253F0216-FABE-40E6-A7C6-B3F907976B02}"/>
                </a:ext>
              </a:extLst>
            </p:cNvPr>
            <p:cNvCxnSpPr/>
            <p:nvPr/>
          </p:nvCxnSpPr>
          <p:spPr bwMode="auto">
            <a:xfrm>
              <a:off x="6759820" y="2347738"/>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194" name="Straight Connector 193">
              <a:extLst>
                <a:ext uri="{FF2B5EF4-FFF2-40B4-BE49-F238E27FC236}">
                  <a16:creationId xmlns:a16="http://schemas.microsoft.com/office/drawing/2014/main" id="{00EE4636-363F-4E92-B8FF-D7E8EDA62528}"/>
                </a:ext>
              </a:extLst>
            </p:cNvPr>
            <p:cNvCxnSpPr/>
            <p:nvPr/>
          </p:nvCxnSpPr>
          <p:spPr bwMode="auto">
            <a:xfrm>
              <a:off x="10626307" y="3323485"/>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195" name="Straight Connector 194">
              <a:extLst>
                <a:ext uri="{FF2B5EF4-FFF2-40B4-BE49-F238E27FC236}">
                  <a16:creationId xmlns:a16="http://schemas.microsoft.com/office/drawing/2014/main" id="{7BEF81FA-45E8-4DE3-9CB2-826BC8739494}"/>
                </a:ext>
              </a:extLst>
            </p:cNvPr>
            <p:cNvCxnSpPr/>
            <p:nvPr/>
          </p:nvCxnSpPr>
          <p:spPr bwMode="auto">
            <a:xfrm>
              <a:off x="7922689" y="2645384"/>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196" name="Straight Connector 195">
              <a:extLst>
                <a:ext uri="{FF2B5EF4-FFF2-40B4-BE49-F238E27FC236}">
                  <a16:creationId xmlns:a16="http://schemas.microsoft.com/office/drawing/2014/main" id="{3A08C81E-C435-4CD5-9C03-3D8DEC56ECD3}"/>
                </a:ext>
              </a:extLst>
            </p:cNvPr>
            <p:cNvCxnSpPr/>
            <p:nvPr/>
          </p:nvCxnSpPr>
          <p:spPr bwMode="auto">
            <a:xfrm>
              <a:off x="8962128" y="3040713"/>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197" name="Straight Connector 196">
              <a:extLst>
                <a:ext uri="{FF2B5EF4-FFF2-40B4-BE49-F238E27FC236}">
                  <a16:creationId xmlns:a16="http://schemas.microsoft.com/office/drawing/2014/main" id="{B05E68D6-184D-41CF-A44B-DAA161276750}"/>
                </a:ext>
              </a:extLst>
            </p:cNvPr>
            <p:cNvCxnSpPr/>
            <p:nvPr/>
          </p:nvCxnSpPr>
          <p:spPr bwMode="auto">
            <a:xfrm>
              <a:off x="9025487" y="3040713"/>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198" name="Straight Connector 197">
              <a:extLst>
                <a:ext uri="{FF2B5EF4-FFF2-40B4-BE49-F238E27FC236}">
                  <a16:creationId xmlns:a16="http://schemas.microsoft.com/office/drawing/2014/main" id="{4D35FA73-1CC9-405B-8D2C-9DB8A694C9AC}"/>
                </a:ext>
              </a:extLst>
            </p:cNvPr>
            <p:cNvCxnSpPr/>
            <p:nvPr/>
          </p:nvCxnSpPr>
          <p:spPr bwMode="auto">
            <a:xfrm>
              <a:off x="10513622" y="3323485"/>
              <a:ext cx="0" cy="121139"/>
            </a:xfrm>
            <a:prstGeom prst="line">
              <a:avLst/>
            </a:prstGeom>
            <a:noFill/>
            <a:ln w="57150" cap="flat" cmpd="sng" algn="ctr">
              <a:solidFill>
                <a:schemeClr val="accent3"/>
              </a:solidFill>
              <a:prstDash val="solid"/>
              <a:round/>
              <a:headEnd type="none" w="med" len="med"/>
              <a:tailEnd type="none" w="med" len="med"/>
            </a:ln>
            <a:effectLst/>
          </p:spPr>
        </p:cxnSp>
        <p:cxnSp>
          <p:nvCxnSpPr>
            <p:cNvPr id="199" name="Straight Connector 198">
              <a:extLst>
                <a:ext uri="{FF2B5EF4-FFF2-40B4-BE49-F238E27FC236}">
                  <a16:creationId xmlns:a16="http://schemas.microsoft.com/office/drawing/2014/main" id="{D4BA4879-0104-4A88-BA18-E994768827BC}"/>
                </a:ext>
              </a:extLst>
            </p:cNvPr>
            <p:cNvCxnSpPr/>
            <p:nvPr/>
          </p:nvCxnSpPr>
          <p:spPr bwMode="auto">
            <a:xfrm>
              <a:off x="8753203" y="2956137"/>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00" name="Straight Connector 199">
              <a:extLst>
                <a:ext uri="{FF2B5EF4-FFF2-40B4-BE49-F238E27FC236}">
                  <a16:creationId xmlns:a16="http://schemas.microsoft.com/office/drawing/2014/main" id="{8B7A3583-FA90-42BB-B783-BD0D3F85217F}"/>
                </a:ext>
              </a:extLst>
            </p:cNvPr>
            <p:cNvCxnSpPr/>
            <p:nvPr/>
          </p:nvCxnSpPr>
          <p:spPr bwMode="auto">
            <a:xfrm>
              <a:off x="10293123" y="3215530"/>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085E563B-3563-4E27-B3C4-9DAF2D3BC6F4}"/>
                </a:ext>
              </a:extLst>
            </p:cNvPr>
            <p:cNvCxnSpPr/>
            <p:nvPr/>
          </p:nvCxnSpPr>
          <p:spPr bwMode="auto">
            <a:xfrm>
              <a:off x="10181158" y="3218443"/>
              <a:ext cx="0" cy="121139"/>
            </a:xfrm>
            <a:prstGeom prst="line">
              <a:avLst/>
            </a:prstGeom>
            <a:noFill/>
            <a:ln w="38100" cap="flat" cmpd="sng" algn="ctr">
              <a:solidFill>
                <a:schemeClr val="accent3"/>
              </a:solidFill>
              <a:prstDash val="solid"/>
              <a:round/>
              <a:headEnd type="none" w="med" len="med"/>
              <a:tailEnd type="none" w="med" len="med"/>
            </a:ln>
            <a:effectLst/>
          </p:spPr>
        </p:cxnSp>
        <p:cxnSp>
          <p:nvCxnSpPr>
            <p:cNvPr id="202" name="Straight Connector 201">
              <a:extLst>
                <a:ext uri="{FF2B5EF4-FFF2-40B4-BE49-F238E27FC236}">
                  <a16:creationId xmlns:a16="http://schemas.microsoft.com/office/drawing/2014/main" id="{4355033C-F44D-41E5-9692-5BD0B4FD4E1D}"/>
                </a:ext>
              </a:extLst>
            </p:cNvPr>
            <p:cNvCxnSpPr/>
            <p:nvPr/>
          </p:nvCxnSpPr>
          <p:spPr bwMode="auto">
            <a:xfrm>
              <a:off x="6789782" y="2347738"/>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26" name="Straight Connector 225">
              <a:extLst>
                <a:ext uri="{FF2B5EF4-FFF2-40B4-BE49-F238E27FC236}">
                  <a16:creationId xmlns:a16="http://schemas.microsoft.com/office/drawing/2014/main" id="{76958FA3-24AE-42C0-87EA-D3EA1F5017AC}"/>
                </a:ext>
              </a:extLst>
            </p:cNvPr>
            <p:cNvCxnSpPr/>
            <p:nvPr/>
          </p:nvCxnSpPr>
          <p:spPr bwMode="auto">
            <a:xfrm>
              <a:off x="10737785" y="3323485"/>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27" name="Straight Connector 226">
              <a:extLst>
                <a:ext uri="{FF2B5EF4-FFF2-40B4-BE49-F238E27FC236}">
                  <a16:creationId xmlns:a16="http://schemas.microsoft.com/office/drawing/2014/main" id="{1866A6AF-9870-4A51-98AB-0ACDD6B6623B}"/>
                </a:ext>
              </a:extLst>
            </p:cNvPr>
            <p:cNvCxnSpPr/>
            <p:nvPr/>
          </p:nvCxnSpPr>
          <p:spPr bwMode="auto">
            <a:xfrm>
              <a:off x="10878770" y="3323485"/>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28" name="Straight Connector 227">
              <a:extLst>
                <a:ext uri="{FF2B5EF4-FFF2-40B4-BE49-F238E27FC236}">
                  <a16:creationId xmlns:a16="http://schemas.microsoft.com/office/drawing/2014/main" id="{810A449B-2912-4CC0-BBCB-A562B16C5A18}"/>
                </a:ext>
              </a:extLst>
            </p:cNvPr>
            <p:cNvCxnSpPr/>
            <p:nvPr/>
          </p:nvCxnSpPr>
          <p:spPr bwMode="auto">
            <a:xfrm>
              <a:off x="10918114" y="3323292"/>
              <a:ext cx="0" cy="121139"/>
            </a:xfrm>
            <a:prstGeom prst="line">
              <a:avLst/>
            </a:prstGeom>
            <a:noFill/>
            <a:ln w="38100" cap="flat" cmpd="sng" algn="ctr">
              <a:solidFill>
                <a:schemeClr val="accent3"/>
              </a:solidFill>
              <a:prstDash val="solid"/>
              <a:round/>
              <a:headEnd type="none" w="med" len="med"/>
              <a:tailEnd type="none" w="med" len="med"/>
            </a:ln>
            <a:effectLst/>
          </p:spPr>
        </p:cxnSp>
        <p:cxnSp>
          <p:nvCxnSpPr>
            <p:cNvPr id="229" name="Straight Connector 228">
              <a:extLst>
                <a:ext uri="{FF2B5EF4-FFF2-40B4-BE49-F238E27FC236}">
                  <a16:creationId xmlns:a16="http://schemas.microsoft.com/office/drawing/2014/main" id="{0D96F1BB-0AE1-40CE-9762-5E49ABC1A0F2}"/>
                </a:ext>
              </a:extLst>
            </p:cNvPr>
            <p:cNvCxnSpPr/>
            <p:nvPr/>
          </p:nvCxnSpPr>
          <p:spPr bwMode="auto">
            <a:xfrm>
              <a:off x="11122335" y="3318746"/>
              <a:ext cx="0" cy="121139"/>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0" name="Group 229">
            <a:extLst>
              <a:ext uri="{FF2B5EF4-FFF2-40B4-BE49-F238E27FC236}">
                <a16:creationId xmlns:a16="http://schemas.microsoft.com/office/drawing/2014/main" id="{4DFE13AD-C63A-4A0D-93E1-469088B3A09D}"/>
              </a:ext>
            </a:extLst>
          </p:cNvPr>
          <p:cNvGrpSpPr/>
          <p:nvPr/>
        </p:nvGrpSpPr>
        <p:grpSpPr>
          <a:xfrm>
            <a:off x="6973074" y="2396898"/>
            <a:ext cx="4209049" cy="721818"/>
            <a:chOff x="6973074" y="2396898"/>
            <a:chExt cx="4209049" cy="721818"/>
          </a:xfrm>
        </p:grpSpPr>
        <p:cxnSp>
          <p:nvCxnSpPr>
            <p:cNvPr id="180" name="Straight Connector 179">
              <a:extLst>
                <a:ext uri="{FF2B5EF4-FFF2-40B4-BE49-F238E27FC236}">
                  <a16:creationId xmlns:a16="http://schemas.microsoft.com/office/drawing/2014/main" id="{1B7F7953-5B26-43E3-81BB-E24599AB4549}"/>
                </a:ext>
              </a:extLst>
            </p:cNvPr>
            <p:cNvCxnSpPr/>
            <p:nvPr/>
          </p:nvCxnSpPr>
          <p:spPr bwMode="auto">
            <a:xfrm>
              <a:off x="6973074" y="2396898"/>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0546EEA5-C41E-4B25-9AE5-A8686896780A}"/>
                </a:ext>
              </a:extLst>
            </p:cNvPr>
            <p:cNvCxnSpPr>
              <a:cxnSpLocks/>
            </p:cNvCxnSpPr>
            <p:nvPr/>
          </p:nvCxnSpPr>
          <p:spPr bwMode="auto">
            <a:xfrm>
              <a:off x="10343557" y="2946397"/>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8C94531A-8D6A-46B4-A22A-DE02ACA84AB4}"/>
                </a:ext>
              </a:extLst>
            </p:cNvPr>
            <p:cNvCxnSpPr>
              <a:cxnSpLocks/>
            </p:cNvCxnSpPr>
            <p:nvPr/>
          </p:nvCxnSpPr>
          <p:spPr bwMode="auto">
            <a:xfrm>
              <a:off x="10461223" y="2956136"/>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4E0F52CC-3BAE-4EC6-86EB-F24E98F1C9D7}"/>
                </a:ext>
              </a:extLst>
            </p:cNvPr>
            <p:cNvCxnSpPr>
              <a:cxnSpLocks/>
            </p:cNvCxnSpPr>
            <p:nvPr/>
          </p:nvCxnSpPr>
          <p:spPr bwMode="auto">
            <a:xfrm>
              <a:off x="10513622" y="2997577"/>
              <a:ext cx="0" cy="121139"/>
            </a:xfrm>
            <a:prstGeom prst="line">
              <a:avLst/>
            </a:prstGeom>
            <a:noFill/>
            <a:ln w="38100"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FA8C4167-6A70-4D7B-AE52-EF018ED2589A}"/>
                </a:ext>
              </a:extLst>
            </p:cNvPr>
            <p:cNvCxnSpPr>
              <a:cxnSpLocks/>
            </p:cNvCxnSpPr>
            <p:nvPr/>
          </p:nvCxnSpPr>
          <p:spPr bwMode="auto">
            <a:xfrm>
              <a:off x="7639908" y="2567215"/>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8B2DA6C7-EE9D-401B-B943-98FB3BA35EEE}"/>
                </a:ext>
              </a:extLst>
            </p:cNvPr>
            <p:cNvCxnSpPr>
              <a:cxnSpLocks/>
            </p:cNvCxnSpPr>
            <p:nvPr/>
          </p:nvCxnSpPr>
          <p:spPr bwMode="auto">
            <a:xfrm>
              <a:off x="9800809" y="2903853"/>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FA0F93CC-4D7D-4EA1-A254-D9DB6B3C12A8}"/>
                </a:ext>
              </a:extLst>
            </p:cNvPr>
            <p:cNvCxnSpPr>
              <a:cxnSpLocks/>
            </p:cNvCxnSpPr>
            <p:nvPr/>
          </p:nvCxnSpPr>
          <p:spPr bwMode="auto">
            <a:xfrm>
              <a:off x="9027537" y="2868578"/>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7FAAA3D3-2D8D-42EC-8F09-19F036C128C7}"/>
                </a:ext>
              </a:extLst>
            </p:cNvPr>
            <p:cNvCxnSpPr>
              <a:cxnSpLocks/>
            </p:cNvCxnSpPr>
            <p:nvPr/>
          </p:nvCxnSpPr>
          <p:spPr bwMode="auto">
            <a:xfrm>
              <a:off x="9589478" y="2903854"/>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1A6E29BE-0EAF-4717-A0B9-28EDA48E81BC}"/>
                </a:ext>
              </a:extLst>
            </p:cNvPr>
            <p:cNvCxnSpPr>
              <a:cxnSpLocks/>
            </p:cNvCxnSpPr>
            <p:nvPr/>
          </p:nvCxnSpPr>
          <p:spPr bwMode="auto">
            <a:xfrm>
              <a:off x="10256279" y="2948722"/>
              <a:ext cx="0" cy="121139"/>
            </a:xfrm>
            <a:prstGeom prst="line">
              <a:avLst/>
            </a:prstGeom>
            <a:noFill/>
            <a:ln w="38100"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06284633-76F1-485E-982B-BF1AA04BE0D4}"/>
                </a:ext>
              </a:extLst>
            </p:cNvPr>
            <p:cNvCxnSpPr>
              <a:cxnSpLocks/>
            </p:cNvCxnSpPr>
            <p:nvPr/>
          </p:nvCxnSpPr>
          <p:spPr bwMode="auto">
            <a:xfrm>
              <a:off x="10312467" y="2948722"/>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BD1336DB-9919-43AD-ABD5-6DB32C193ED7}"/>
                </a:ext>
              </a:extLst>
            </p:cNvPr>
            <p:cNvCxnSpPr>
              <a:cxnSpLocks/>
            </p:cNvCxnSpPr>
            <p:nvPr/>
          </p:nvCxnSpPr>
          <p:spPr bwMode="auto">
            <a:xfrm>
              <a:off x="10070758" y="2903852"/>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1E1F5227-B013-4932-AF94-3FF0FFEB7B75}"/>
                </a:ext>
              </a:extLst>
            </p:cNvPr>
            <p:cNvCxnSpPr>
              <a:cxnSpLocks/>
            </p:cNvCxnSpPr>
            <p:nvPr/>
          </p:nvCxnSpPr>
          <p:spPr bwMode="auto">
            <a:xfrm>
              <a:off x="7432829" y="2534486"/>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EAD1440C-3869-4F28-844C-AD685B8E7483}"/>
                </a:ext>
              </a:extLst>
            </p:cNvPr>
            <p:cNvCxnSpPr>
              <a:cxnSpLocks/>
            </p:cNvCxnSpPr>
            <p:nvPr/>
          </p:nvCxnSpPr>
          <p:spPr bwMode="auto">
            <a:xfrm>
              <a:off x="10588993" y="2997577"/>
              <a:ext cx="0" cy="121139"/>
            </a:xfrm>
            <a:prstGeom prst="line">
              <a:avLst/>
            </a:prstGeom>
            <a:noFill/>
            <a:ln w="76200"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E7D4F07D-8877-47FB-85B9-EBFE682249DB}"/>
                </a:ext>
              </a:extLst>
            </p:cNvPr>
            <p:cNvCxnSpPr>
              <a:cxnSpLocks/>
            </p:cNvCxnSpPr>
            <p:nvPr/>
          </p:nvCxnSpPr>
          <p:spPr bwMode="auto">
            <a:xfrm>
              <a:off x="10652280" y="2997427"/>
              <a:ext cx="0" cy="121139"/>
            </a:xfrm>
            <a:prstGeom prst="line">
              <a:avLst/>
            </a:prstGeom>
            <a:noFill/>
            <a:ln w="38100"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8200A225-C6AA-4CEB-AEDC-21C6A006DD30}"/>
                </a:ext>
              </a:extLst>
            </p:cNvPr>
            <p:cNvCxnSpPr>
              <a:cxnSpLocks/>
            </p:cNvCxnSpPr>
            <p:nvPr/>
          </p:nvCxnSpPr>
          <p:spPr bwMode="auto">
            <a:xfrm>
              <a:off x="10737785" y="2996486"/>
              <a:ext cx="0" cy="121139"/>
            </a:xfrm>
            <a:prstGeom prst="line">
              <a:avLst/>
            </a:prstGeom>
            <a:noFill/>
            <a:ln w="38100" cap="flat" cmpd="sng" algn="ctr">
              <a:solidFill>
                <a:schemeClr val="accent1"/>
              </a:solidFill>
              <a:prstDash val="solid"/>
              <a:round/>
              <a:headEnd type="none" w="med" len="med"/>
              <a:tailEnd type="none" w="med" len="med"/>
            </a:ln>
            <a:effectLst/>
          </p:spPr>
        </p:cxnSp>
        <p:cxnSp>
          <p:nvCxnSpPr>
            <p:cNvPr id="234" name="Straight Connector 233">
              <a:extLst>
                <a:ext uri="{FF2B5EF4-FFF2-40B4-BE49-F238E27FC236}">
                  <a16:creationId xmlns:a16="http://schemas.microsoft.com/office/drawing/2014/main" id="{E6C11933-BED2-4969-9FEE-16CBAFA576C7}"/>
                </a:ext>
              </a:extLst>
            </p:cNvPr>
            <p:cNvCxnSpPr>
              <a:cxnSpLocks/>
            </p:cNvCxnSpPr>
            <p:nvPr/>
          </p:nvCxnSpPr>
          <p:spPr bwMode="auto">
            <a:xfrm>
              <a:off x="10789728" y="2996845"/>
              <a:ext cx="0" cy="121139"/>
            </a:xfrm>
            <a:prstGeom prst="line">
              <a:avLst/>
            </a:prstGeom>
            <a:noFill/>
            <a:ln w="38100" cap="flat" cmpd="sng" algn="ctr">
              <a:solidFill>
                <a:schemeClr val="accent1"/>
              </a:solidFill>
              <a:prstDash val="solid"/>
              <a:round/>
              <a:headEnd type="none" w="med" len="med"/>
              <a:tailEnd type="none" w="med" len="med"/>
            </a:ln>
            <a:effectLst/>
          </p:spPr>
        </p:cxnSp>
        <p:cxnSp>
          <p:nvCxnSpPr>
            <p:cNvPr id="235" name="Straight Connector 234">
              <a:extLst>
                <a:ext uri="{FF2B5EF4-FFF2-40B4-BE49-F238E27FC236}">
                  <a16:creationId xmlns:a16="http://schemas.microsoft.com/office/drawing/2014/main" id="{0AB65424-1016-488F-A8E8-289304C05BAD}"/>
                </a:ext>
              </a:extLst>
            </p:cNvPr>
            <p:cNvCxnSpPr>
              <a:cxnSpLocks/>
            </p:cNvCxnSpPr>
            <p:nvPr/>
          </p:nvCxnSpPr>
          <p:spPr bwMode="auto">
            <a:xfrm>
              <a:off x="10854119" y="2996486"/>
              <a:ext cx="0" cy="121139"/>
            </a:xfrm>
            <a:prstGeom prst="line">
              <a:avLst/>
            </a:prstGeom>
            <a:noFill/>
            <a:ln w="57150" cap="flat" cmpd="sng" algn="ctr">
              <a:solidFill>
                <a:schemeClr val="accent1"/>
              </a:solidFill>
              <a:prstDash val="solid"/>
              <a:round/>
              <a:headEnd type="none" w="med" len="med"/>
              <a:tailEnd type="none" w="med" len="med"/>
            </a:ln>
            <a:effectLst/>
          </p:spPr>
        </p:cxnSp>
        <p:cxnSp>
          <p:nvCxnSpPr>
            <p:cNvPr id="236" name="Straight Connector 235">
              <a:extLst>
                <a:ext uri="{FF2B5EF4-FFF2-40B4-BE49-F238E27FC236}">
                  <a16:creationId xmlns:a16="http://schemas.microsoft.com/office/drawing/2014/main" id="{960E0B21-353C-49C3-A4BC-7F276F130258}"/>
                </a:ext>
              </a:extLst>
            </p:cNvPr>
            <p:cNvCxnSpPr>
              <a:cxnSpLocks/>
            </p:cNvCxnSpPr>
            <p:nvPr/>
          </p:nvCxnSpPr>
          <p:spPr bwMode="auto">
            <a:xfrm>
              <a:off x="10942361" y="2996731"/>
              <a:ext cx="0" cy="121139"/>
            </a:xfrm>
            <a:prstGeom prst="line">
              <a:avLst/>
            </a:prstGeom>
            <a:noFill/>
            <a:ln w="57150" cap="flat" cmpd="sng" algn="ctr">
              <a:solidFill>
                <a:schemeClr val="accent1"/>
              </a:solidFill>
              <a:prstDash val="solid"/>
              <a:round/>
              <a:headEnd type="none" w="med" len="med"/>
              <a:tailEnd type="none" w="med" len="med"/>
            </a:ln>
            <a:effectLst/>
          </p:spPr>
        </p:cxnSp>
        <p:cxnSp>
          <p:nvCxnSpPr>
            <p:cNvPr id="237" name="Straight Connector 236">
              <a:extLst>
                <a:ext uri="{FF2B5EF4-FFF2-40B4-BE49-F238E27FC236}">
                  <a16:creationId xmlns:a16="http://schemas.microsoft.com/office/drawing/2014/main" id="{620BA42F-9769-4B70-B87E-361516E49186}"/>
                </a:ext>
              </a:extLst>
            </p:cNvPr>
            <p:cNvCxnSpPr>
              <a:cxnSpLocks/>
            </p:cNvCxnSpPr>
            <p:nvPr/>
          </p:nvCxnSpPr>
          <p:spPr bwMode="auto">
            <a:xfrm>
              <a:off x="10988291" y="2996486"/>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38" name="Straight Connector 237">
              <a:extLst>
                <a:ext uri="{FF2B5EF4-FFF2-40B4-BE49-F238E27FC236}">
                  <a16:creationId xmlns:a16="http://schemas.microsoft.com/office/drawing/2014/main" id="{E1A104A1-883E-400A-BABE-502AD647C289}"/>
                </a:ext>
              </a:extLst>
            </p:cNvPr>
            <p:cNvCxnSpPr>
              <a:cxnSpLocks/>
            </p:cNvCxnSpPr>
            <p:nvPr/>
          </p:nvCxnSpPr>
          <p:spPr bwMode="auto">
            <a:xfrm>
              <a:off x="11182123" y="2994957"/>
              <a:ext cx="0" cy="121139"/>
            </a:xfrm>
            <a:prstGeom prst="line">
              <a:avLst/>
            </a:prstGeom>
            <a:noFill/>
            <a:ln w="28575" cap="flat" cmpd="sng" algn="ctr">
              <a:solidFill>
                <a:schemeClr val="accent1"/>
              </a:solidFill>
              <a:prstDash val="solid"/>
              <a:round/>
              <a:headEnd type="none" w="med" len="med"/>
              <a:tailEnd type="none" w="med" len="med"/>
            </a:ln>
            <a:effectLst/>
          </p:spPr>
        </p:cxnSp>
      </p:grpSp>
      <p:sp>
        <p:nvSpPr>
          <p:cNvPr id="239" name="TextBox 238">
            <a:extLst>
              <a:ext uri="{FF2B5EF4-FFF2-40B4-BE49-F238E27FC236}">
                <a16:creationId xmlns:a16="http://schemas.microsoft.com/office/drawing/2014/main" id="{10F0708A-2A8F-4643-B64A-73416610D0C4}"/>
              </a:ext>
            </a:extLst>
          </p:cNvPr>
          <p:cNvSpPr txBox="1"/>
          <p:nvPr/>
        </p:nvSpPr>
        <p:spPr bwMode="auto">
          <a:xfrm>
            <a:off x="1523727" y="3945805"/>
            <a:ext cx="122769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Ven + Vd</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Pbo + Vd</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Censored</a:t>
            </a:r>
          </a:p>
        </p:txBody>
      </p:sp>
      <p:cxnSp>
        <p:nvCxnSpPr>
          <p:cNvPr id="240" name="Straight Connector 239">
            <a:extLst>
              <a:ext uri="{FF2B5EF4-FFF2-40B4-BE49-F238E27FC236}">
                <a16:creationId xmlns:a16="http://schemas.microsoft.com/office/drawing/2014/main" id="{2CBCAEBB-01CA-4B51-9D4C-B9DFE8292240}"/>
              </a:ext>
            </a:extLst>
          </p:cNvPr>
          <p:cNvCxnSpPr/>
          <p:nvPr/>
        </p:nvCxnSpPr>
        <p:spPr bwMode="auto">
          <a:xfrm>
            <a:off x="1313286" y="4116640"/>
            <a:ext cx="193354" cy="0"/>
          </a:xfrm>
          <a:prstGeom prst="line">
            <a:avLst/>
          </a:prstGeom>
          <a:noFill/>
          <a:ln w="28575" cap="flat" cmpd="sng" algn="ctr">
            <a:solidFill>
              <a:schemeClr val="accent1"/>
            </a:solidFill>
            <a:prstDash val="solid"/>
            <a:round/>
            <a:headEnd type="none" w="med" len="med"/>
            <a:tailEnd type="none" w="med" len="med"/>
          </a:ln>
          <a:effectLst/>
        </p:spPr>
      </p:cxnSp>
      <p:cxnSp>
        <p:nvCxnSpPr>
          <p:cNvPr id="241" name="Straight Connector 240">
            <a:extLst>
              <a:ext uri="{FF2B5EF4-FFF2-40B4-BE49-F238E27FC236}">
                <a16:creationId xmlns:a16="http://schemas.microsoft.com/office/drawing/2014/main" id="{527FAAFE-4C8B-4EB6-9DE5-CFFCB7EA5DD4}"/>
              </a:ext>
            </a:extLst>
          </p:cNvPr>
          <p:cNvCxnSpPr/>
          <p:nvPr/>
        </p:nvCxnSpPr>
        <p:spPr bwMode="auto">
          <a:xfrm>
            <a:off x="1313286" y="4349972"/>
            <a:ext cx="193354" cy="0"/>
          </a:xfrm>
          <a:prstGeom prst="line">
            <a:avLst/>
          </a:prstGeom>
          <a:noFill/>
          <a:ln w="28575" cap="flat" cmpd="sng" algn="ctr">
            <a:solidFill>
              <a:schemeClr val="accent3"/>
            </a:solidFill>
            <a:prstDash val="solid"/>
            <a:round/>
            <a:headEnd type="none" w="med" len="med"/>
            <a:tailEnd type="none" w="med" len="med"/>
          </a:ln>
          <a:effectLst/>
        </p:spPr>
      </p:cxnSp>
      <p:sp>
        <p:nvSpPr>
          <p:cNvPr id="242" name="TextBox 241">
            <a:extLst>
              <a:ext uri="{FF2B5EF4-FFF2-40B4-BE49-F238E27FC236}">
                <a16:creationId xmlns:a16="http://schemas.microsoft.com/office/drawing/2014/main" id="{C4DA6CD0-D95C-49B9-9866-2832114AEB21}"/>
              </a:ext>
            </a:extLst>
          </p:cNvPr>
          <p:cNvSpPr txBox="1"/>
          <p:nvPr/>
        </p:nvSpPr>
        <p:spPr bwMode="auto">
          <a:xfrm>
            <a:off x="7112201" y="3935983"/>
            <a:ext cx="122769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Ven + Vd</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Pbo + Vd</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Censored</a:t>
            </a:r>
          </a:p>
        </p:txBody>
      </p:sp>
      <p:cxnSp>
        <p:nvCxnSpPr>
          <p:cNvPr id="243" name="Straight Connector 242">
            <a:extLst>
              <a:ext uri="{FF2B5EF4-FFF2-40B4-BE49-F238E27FC236}">
                <a16:creationId xmlns:a16="http://schemas.microsoft.com/office/drawing/2014/main" id="{926BA380-9CE6-47E7-B01D-F49293064666}"/>
              </a:ext>
            </a:extLst>
          </p:cNvPr>
          <p:cNvCxnSpPr/>
          <p:nvPr/>
        </p:nvCxnSpPr>
        <p:spPr bwMode="auto">
          <a:xfrm>
            <a:off x="6911972" y="4108057"/>
            <a:ext cx="193354" cy="0"/>
          </a:xfrm>
          <a:prstGeom prst="line">
            <a:avLst/>
          </a:prstGeom>
          <a:noFill/>
          <a:ln w="28575" cap="flat" cmpd="sng" algn="ctr">
            <a:solidFill>
              <a:schemeClr val="accent1"/>
            </a:solidFill>
            <a:prstDash val="solid"/>
            <a:round/>
            <a:headEnd type="none" w="med" len="med"/>
            <a:tailEnd type="none" w="med" len="med"/>
          </a:ln>
          <a:effectLst/>
        </p:spPr>
      </p:cxnSp>
      <p:cxnSp>
        <p:nvCxnSpPr>
          <p:cNvPr id="244" name="Straight Connector 243">
            <a:extLst>
              <a:ext uri="{FF2B5EF4-FFF2-40B4-BE49-F238E27FC236}">
                <a16:creationId xmlns:a16="http://schemas.microsoft.com/office/drawing/2014/main" id="{B34BC0F7-91E2-4849-8C21-DC7A114CC996}"/>
              </a:ext>
            </a:extLst>
          </p:cNvPr>
          <p:cNvCxnSpPr/>
          <p:nvPr/>
        </p:nvCxnSpPr>
        <p:spPr bwMode="auto">
          <a:xfrm>
            <a:off x="6911972" y="4341391"/>
            <a:ext cx="193354" cy="0"/>
          </a:xfrm>
          <a:prstGeom prst="line">
            <a:avLst/>
          </a:prstGeom>
          <a:noFill/>
          <a:ln w="28575" cap="flat" cmpd="sng" algn="ctr">
            <a:solidFill>
              <a:schemeClr val="accent3"/>
            </a:solidFill>
            <a:prstDash val="solid"/>
            <a:round/>
            <a:headEnd type="none" w="med" len="med"/>
            <a:tailEnd type="none" w="med" len="med"/>
          </a:ln>
          <a:effectLst/>
        </p:spPr>
      </p:cxnSp>
    </p:spTree>
    <p:extLst>
      <p:ext uri="{BB962C8B-B14F-4D97-AF65-F5344CB8AC3E}">
        <p14:creationId xmlns:p14="http://schemas.microsoft.com/office/powerpoint/2010/main" val="31079884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Shape 1">
            <a:extLst>
              <a:ext uri="{FF2B5EF4-FFF2-40B4-BE49-F238E27FC236}">
                <a16:creationId xmlns:a16="http://schemas.microsoft.com/office/drawing/2014/main" id="{EA92B059-5EA4-4E34-AD45-54DEF09DEE60}"/>
              </a:ext>
            </a:extLst>
          </p:cNvPr>
          <p:cNvSpPr/>
          <p:nvPr/>
        </p:nvSpPr>
        <p:spPr bwMode="auto">
          <a:xfrm>
            <a:off x="1160728" y="2396101"/>
            <a:ext cx="4407781" cy="1567543"/>
          </a:xfrm>
          <a:custGeom>
            <a:avLst/>
            <a:gdLst>
              <a:gd name="connsiteX0" fmla="*/ 0 w 4407781"/>
              <a:gd name="connsiteY0" fmla="*/ 0 h 1567543"/>
              <a:gd name="connsiteX1" fmla="*/ 123164 w 4407781"/>
              <a:gd name="connsiteY1" fmla="*/ 0 h 1567543"/>
              <a:gd name="connsiteX2" fmla="*/ 123164 w 4407781"/>
              <a:gd name="connsiteY2" fmla="*/ 44787 h 1567543"/>
              <a:gd name="connsiteX3" fmla="*/ 186612 w 4407781"/>
              <a:gd name="connsiteY3" fmla="*/ 44787 h 1567543"/>
              <a:gd name="connsiteX4" fmla="*/ 186612 w 4407781"/>
              <a:gd name="connsiteY4" fmla="*/ 100771 h 1567543"/>
              <a:gd name="connsiteX5" fmla="*/ 216470 w 4407781"/>
              <a:gd name="connsiteY5" fmla="*/ 100771 h 1567543"/>
              <a:gd name="connsiteX6" fmla="*/ 216470 w 4407781"/>
              <a:gd name="connsiteY6" fmla="*/ 138093 h 1567543"/>
              <a:gd name="connsiteX7" fmla="*/ 347099 w 4407781"/>
              <a:gd name="connsiteY7" fmla="*/ 138093 h 1567543"/>
              <a:gd name="connsiteX8" fmla="*/ 347099 w 4407781"/>
              <a:gd name="connsiteY8" fmla="*/ 220203 h 1567543"/>
              <a:gd name="connsiteX9" fmla="*/ 473995 w 4407781"/>
              <a:gd name="connsiteY9" fmla="*/ 220203 h 1567543"/>
              <a:gd name="connsiteX10" fmla="*/ 473995 w 4407781"/>
              <a:gd name="connsiteY10" fmla="*/ 257525 h 1567543"/>
              <a:gd name="connsiteX11" fmla="*/ 578498 w 4407781"/>
              <a:gd name="connsiteY11" fmla="*/ 257525 h 1567543"/>
              <a:gd name="connsiteX12" fmla="*/ 578498 w 4407781"/>
              <a:gd name="connsiteY12" fmla="*/ 298580 h 1567543"/>
              <a:gd name="connsiteX13" fmla="*/ 705394 w 4407781"/>
              <a:gd name="connsiteY13" fmla="*/ 298580 h 1567543"/>
              <a:gd name="connsiteX14" fmla="*/ 705394 w 4407781"/>
              <a:gd name="connsiteY14" fmla="*/ 339635 h 1567543"/>
              <a:gd name="connsiteX15" fmla="*/ 750181 w 4407781"/>
              <a:gd name="connsiteY15" fmla="*/ 339635 h 1567543"/>
              <a:gd name="connsiteX16" fmla="*/ 787504 w 4407781"/>
              <a:gd name="connsiteY16" fmla="*/ 339635 h 1567543"/>
              <a:gd name="connsiteX17" fmla="*/ 787504 w 4407781"/>
              <a:gd name="connsiteY17" fmla="*/ 395618 h 1567543"/>
              <a:gd name="connsiteX18" fmla="*/ 1153264 w 4407781"/>
              <a:gd name="connsiteY18" fmla="*/ 395618 h 1567543"/>
              <a:gd name="connsiteX19" fmla="*/ 1153264 w 4407781"/>
              <a:gd name="connsiteY19" fmla="*/ 425476 h 1567543"/>
              <a:gd name="connsiteX20" fmla="*/ 1175657 w 4407781"/>
              <a:gd name="connsiteY20" fmla="*/ 425476 h 1567543"/>
              <a:gd name="connsiteX21" fmla="*/ 1175657 w 4407781"/>
              <a:gd name="connsiteY21" fmla="*/ 481460 h 1567543"/>
              <a:gd name="connsiteX22" fmla="*/ 1235373 w 4407781"/>
              <a:gd name="connsiteY22" fmla="*/ 481460 h 1567543"/>
              <a:gd name="connsiteX23" fmla="*/ 1235373 w 4407781"/>
              <a:gd name="connsiteY23" fmla="*/ 529979 h 1567543"/>
              <a:gd name="connsiteX24" fmla="*/ 1750423 w 4407781"/>
              <a:gd name="connsiteY24" fmla="*/ 529979 h 1567543"/>
              <a:gd name="connsiteX25" fmla="*/ 1750423 w 4407781"/>
              <a:gd name="connsiteY25" fmla="*/ 574766 h 1567543"/>
              <a:gd name="connsiteX26" fmla="*/ 1780281 w 4407781"/>
              <a:gd name="connsiteY26" fmla="*/ 574766 h 1567543"/>
              <a:gd name="connsiteX27" fmla="*/ 1780281 w 4407781"/>
              <a:gd name="connsiteY27" fmla="*/ 627017 h 1567543"/>
              <a:gd name="connsiteX28" fmla="*/ 1978090 w 4407781"/>
              <a:gd name="connsiteY28" fmla="*/ 627017 h 1567543"/>
              <a:gd name="connsiteX29" fmla="*/ 1978090 w 4407781"/>
              <a:gd name="connsiteY29" fmla="*/ 679269 h 1567543"/>
              <a:gd name="connsiteX30" fmla="*/ 2004216 w 4407781"/>
              <a:gd name="connsiteY30" fmla="*/ 679269 h 1567543"/>
              <a:gd name="connsiteX31" fmla="*/ 2004216 w 4407781"/>
              <a:gd name="connsiteY31" fmla="*/ 780039 h 1567543"/>
              <a:gd name="connsiteX32" fmla="*/ 2041538 w 4407781"/>
              <a:gd name="connsiteY32" fmla="*/ 780039 h 1567543"/>
              <a:gd name="connsiteX33" fmla="*/ 2041538 w 4407781"/>
              <a:gd name="connsiteY33" fmla="*/ 824826 h 1567543"/>
              <a:gd name="connsiteX34" fmla="*/ 2108719 w 4407781"/>
              <a:gd name="connsiteY34" fmla="*/ 824826 h 1567543"/>
              <a:gd name="connsiteX35" fmla="*/ 2108719 w 4407781"/>
              <a:gd name="connsiteY35" fmla="*/ 880810 h 1567543"/>
              <a:gd name="connsiteX36" fmla="*/ 2164702 w 4407781"/>
              <a:gd name="connsiteY36" fmla="*/ 880810 h 1567543"/>
              <a:gd name="connsiteX37" fmla="*/ 2164702 w 4407781"/>
              <a:gd name="connsiteY37" fmla="*/ 974116 h 1567543"/>
              <a:gd name="connsiteX38" fmla="*/ 2194560 w 4407781"/>
              <a:gd name="connsiteY38" fmla="*/ 974116 h 1567543"/>
              <a:gd name="connsiteX39" fmla="*/ 2194560 w 4407781"/>
              <a:gd name="connsiteY39" fmla="*/ 1030100 h 1567543"/>
              <a:gd name="connsiteX40" fmla="*/ 2254276 w 4407781"/>
              <a:gd name="connsiteY40" fmla="*/ 1030100 h 1567543"/>
              <a:gd name="connsiteX41" fmla="*/ 2254276 w 4407781"/>
              <a:gd name="connsiteY41" fmla="*/ 1082351 h 1567543"/>
              <a:gd name="connsiteX42" fmla="*/ 2564052 w 4407781"/>
              <a:gd name="connsiteY42" fmla="*/ 1082351 h 1567543"/>
              <a:gd name="connsiteX43" fmla="*/ 2564052 w 4407781"/>
              <a:gd name="connsiteY43" fmla="*/ 1123406 h 1567543"/>
              <a:gd name="connsiteX44" fmla="*/ 2564052 w 4407781"/>
              <a:gd name="connsiteY44" fmla="*/ 1134603 h 1567543"/>
              <a:gd name="connsiteX45" fmla="*/ 2929812 w 4407781"/>
              <a:gd name="connsiteY45" fmla="*/ 1134603 h 1567543"/>
              <a:gd name="connsiteX46" fmla="*/ 2929812 w 4407781"/>
              <a:gd name="connsiteY46" fmla="*/ 1190586 h 1567543"/>
              <a:gd name="connsiteX47" fmla="*/ 2967135 w 4407781"/>
              <a:gd name="connsiteY47" fmla="*/ 1190586 h 1567543"/>
              <a:gd name="connsiteX48" fmla="*/ 2967135 w 4407781"/>
              <a:gd name="connsiteY48" fmla="*/ 1254035 h 1567543"/>
              <a:gd name="connsiteX49" fmla="*/ 3150015 w 4407781"/>
              <a:gd name="connsiteY49" fmla="*/ 1254035 h 1567543"/>
              <a:gd name="connsiteX50" fmla="*/ 3150015 w 4407781"/>
              <a:gd name="connsiteY50" fmla="*/ 1302554 h 1567543"/>
              <a:gd name="connsiteX51" fmla="*/ 3202266 w 4407781"/>
              <a:gd name="connsiteY51" fmla="*/ 1302554 h 1567543"/>
              <a:gd name="connsiteX52" fmla="*/ 3202266 w 4407781"/>
              <a:gd name="connsiteY52" fmla="*/ 1366002 h 1567543"/>
              <a:gd name="connsiteX53" fmla="*/ 3467256 w 4407781"/>
              <a:gd name="connsiteY53" fmla="*/ 1366002 h 1567543"/>
              <a:gd name="connsiteX54" fmla="*/ 3467256 w 4407781"/>
              <a:gd name="connsiteY54" fmla="*/ 1429450 h 1567543"/>
              <a:gd name="connsiteX55" fmla="*/ 3508310 w 4407781"/>
              <a:gd name="connsiteY55" fmla="*/ 1429450 h 1567543"/>
              <a:gd name="connsiteX56" fmla="*/ 3508310 w 4407781"/>
              <a:gd name="connsiteY56" fmla="*/ 1489166 h 1567543"/>
              <a:gd name="connsiteX57" fmla="*/ 3739710 w 4407781"/>
              <a:gd name="connsiteY57" fmla="*/ 1489166 h 1567543"/>
              <a:gd name="connsiteX58" fmla="*/ 3739710 w 4407781"/>
              <a:gd name="connsiteY58" fmla="*/ 1567543 h 1567543"/>
              <a:gd name="connsiteX59" fmla="*/ 4407781 w 4407781"/>
              <a:gd name="connsiteY59" fmla="*/ 1567543 h 156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4407781" h="1567543">
                <a:moveTo>
                  <a:pt x="0" y="0"/>
                </a:moveTo>
                <a:lnTo>
                  <a:pt x="123164" y="0"/>
                </a:lnTo>
                <a:lnTo>
                  <a:pt x="123164" y="44787"/>
                </a:lnTo>
                <a:lnTo>
                  <a:pt x="186612" y="44787"/>
                </a:lnTo>
                <a:lnTo>
                  <a:pt x="186612" y="100771"/>
                </a:lnTo>
                <a:lnTo>
                  <a:pt x="216470" y="100771"/>
                </a:lnTo>
                <a:lnTo>
                  <a:pt x="216470" y="138093"/>
                </a:lnTo>
                <a:lnTo>
                  <a:pt x="347099" y="138093"/>
                </a:lnTo>
                <a:lnTo>
                  <a:pt x="347099" y="220203"/>
                </a:lnTo>
                <a:lnTo>
                  <a:pt x="473995" y="220203"/>
                </a:lnTo>
                <a:lnTo>
                  <a:pt x="473995" y="257525"/>
                </a:lnTo>
                <a:lnTo>
                  <a:pt x="578498" y="257525"/>
                </a:lnTo>
                <a:lnTo>
                  <a:pt x="578498" y="298580"/>
                </a:lnTo>
                <a:lnTo>
                  <a:pt x="705394" y="298580"/>
                </a:lnTo>
                <a:lnTo>
                  <a:pt x="705394" y="339635"/>
                </a:lnTo>
                <a:lnTo>
                  <a:pt x="750181" y="339635"/>
                </a:lnTo>
                <a:lnTo>
                  <a:pt x="787504" y="339635"/>
                </a:lnTo>
                <a:lnTo>
                  <a:pt x="787504" y="395618"/>
                </a:lnTo>
                <a:lnTo>
                  <a:pt x="1153264" y="395618"/>
                </a:lnTo>
                <a:lnTo>
                  <a:pt x="1153264" y="425476"/>
                </a:lnTo>
                <a:lnTo>
                  <a:pt x="1175657" y="425476"/>
                </a:lnTo>
                <a:lnTo>
                  <a:pt x="1175657" y="481460"/>
                </a:lnTo>
                <a:lnTo>
                  <a:pt x="1235373" y="481460"/>
                </a:lnTo>
                <a:lnTo>
                  <a:pt x="1235373" y="529979"/>
                </a:lnTo>
                <a:lnTo>
                  <a:pt x="1750423" y="529979"/>
                </a:lnTo>
                <a:lnTo>
                  <a:pt x="1750423" y="574766"/>
                </a:lnTo>
                <a:lnTo>
                  <a:pt x="1780281" y="574766"/>
                </a:lnTo>
                <a:lnTo>
                  <a:pt x="1780281" y="627017"/>
                </a:lnTo>
                <a:lnTo>
                  <a:pt x="1978090" y="627017"/>
                </a:lnTo>
                <a:lnTo>
                  <a:pt x="1978090" y="679269"/>
                </a:lnTo>
                <a:lnTo>
                  <a:pt x="2004216" y="679269"/>
                </a:lnTo>
                <a:lnTo>
                  <a:pt x="2004216" y="780039"/>
                </a:lnTo>
                <a:lnTo>
                  <a:pt x="2041538" y="780039"/>
                </a:lnTo>
                <a:lnTo>
                  <a:pt x="2041538" y="824826"/>
                </a:lnTo>
                <a:lnTo>
                  <a:pt x="2108719" y="824826"/>
                </a:lnTo>
                <a:lnTo>
                  <a:pt x="2108719" y="880810"/>
                </a:lnTo>
                <a:lnTo>
                  <a:pt x="2164702" y="880810"/>
                </a:lnTo>
                <a:lnTo>
                  <a:pt x="2164702" y="974116"/>
                </a:lnTo>
                <a:lnTo>
                  <a:pt x="2194560" y="974116"/>
                </a:lnTo>
                <a:lnTo>
                  <a:pt x="2194560" y="1030100"/>
                </a:lnTo>
                <a:lnTo>
                  <a:pt x="2254276" y="1030100"/>
                </a:lnTo>
                <a:lnTo>
                  <a:pt x="2254276" y="1082351"/>
                </a:lnTo>
                <a:lnTo>
                  <a:pt x="2564052" y="1082351"/>
                </a:lnTo>
                <a:lnTo>
                  <a:pt x="2564052" y="1123406"/>
                </a:lnTo>
                <a:lnTo>
                  <a:pt x="2564052" y="1134603"/>
                </a:lnTo>
                <a:lnTo>
                  <a:pt x="2929812" y="1134603"/>
                </a:lnTo>
                <a:lnTo>
                  <a:pt x="2929812" y="1190586"/>
                </a:lnTo>
                <a:lnTo>
                  <a:pt x="2967135" y="1190586"/>
                </a:lnTo>
                <a:lnTo>
                  <a:pt x="2967135" y="1254035"/>
                </a:lnTo>
                <a:lnTo>
                  <a:pt x="3150015" y="1254035"/>
                </a:lnTo>
                <a:lnTo>
                  <a:pt x="3150015" y="1302554"/>
                </a:lnTo>
                <a:lnTo>
                  <a:pt x="3202266" y="1302554"/>
                </a:lnTo>
                <a:lnTo>
                  <a:pt x="3202266" y="1366002"/>
                </a:lnTo>
                <a:lnTo>
                  <a:pt x="3467256" y="1366002"/>
                </a:lnTo>
                <a:lnTo>
                  <a:pt x="3467256" y="1429450"/>
                </a:lnTo>
                <a:lnTo>
                  <a:pt x="3508310" y="1429450"/>
                </a:lnTo>
                <a:lnTo>
                  <a:pt x="3508310" y="1489166"/>
                </a:lnTo>
                <a:lnTo>
                  <a:pt x="3739710" y="1489166"/>
                </a:lnTo>
                <a:lnTo>
                  <a:pt x="3739710" y="1567543"/>
                </a:lnTo>
                <a:lnTo>
                  <a:pt x="4407781" y="1567543"/>
                </a:lnTo>
              </a:path>
            </a:pathLst>
          </a:custGeom>
          <a:noFill/>
          <a:ln w="28575">
            <a:solidFill>
              <a:schemeClr val="accent1"/>
            </a:solidFill>
            <a:miter lim="800000"/>
            <a:headEnd/>
            <a:tailEnd/>
          </a:ln>
        </p:spPr>
        <p:txBody>
          <a:bodyPr rtlCol="0" anchor="ctr"/>
          <a:lstStyle/>
          <a:p>
            <a:pPr algn="ctr"/>
            <a:endParaRPr lang="en-US"/>
          </a:p>
        </p:txBody>
      </p:sp>
      <p:sp>
        <p:nvSpPr>
          <p:cNvPr id="3" name="Freeform: Shape 2">
            <a:extLst>
              <a:ext uri="{FF2B5EF4-FFF2-40B4-BE49-F238E27FC236}">
                <a16:creationId xmlns:a16="http://schemas.microsoft.com/office/drawing/2014/main" id="{E84400CE-C4B1-4C56-B039-2425F60A8630}"/>
              </a:ext>
            </a:extLst>
          </p:cNvPr>
          <p:cNvSpPr/>
          <p:nvPr/>
        </p:nvSpPr>
        <p:spPr bwMode="auto">
          <a:xfrm>
            <a:off x="1156996" y="2392369"/>
            <a:ext cx="4146524" cy="2134844"/>
          </a:xfrm>
          <a:custGeom>
            <a:avLst/>
            <a:gdLst>
              <a:gd name="connsiteX0" fmla="*/ 0 w 4146524"/>
              <a:gd name="connsiteY0" fmla="*/ 0 h 2134844"/>
              <a:gd name="connsiteX1" fmla="*/ 93306 w 4146524"/>
              <a:gd name="connsiteY1" fmla="*/ 0 h 2134844"/>
              <a:gd name="connsiteX2" fmla="*/ 93306 w 4146524"/>
              <a:gd name="connsiteY2" fmla="*/ 82109 h 2134844"/>
              <a:gd name="connsiteX3" fmla="*/ 197809 w 4146524"/>
              <a:gd name="connsiteY3" fmla="*/ 82109 h 2134844"/>
              <a:gd name="connsiteX4" fmla="*/ 197809 w 4146524"/>
              <a:gd name="connsiteY4" fmla="*/ 167951 h 2134844"/>
              <a:gd name="connsiteX5" fmla="*/ 220202 w 4146524"/>
              <a:gd name="connsiteY5" fmla="*/ 167951 h 2134844"/>
              <a:gd name="connsiteX6" fmla="*/ 220202 w 4146524"/>
              <a:gd name="connsiteY6" fmla="*/ 235131 h 2134844"/>
              <a:gd name="connsiteX7" fmla="*/ 242596 w 4146524"/>
              <a:gd name="connsiteY7" fmla="*/ 235131 h 2134844"/>
              <a:gd name="connsiteX8" fmla="*/ 242596 w 4146524"/>
              <a:gd name="connsiteY8" fmla="*/ 291115 h 2134844"/>
              <a:gd name="connsiteX9" fmla="*/ 283651 w 4146524"/>
              <a:gd name="connsiteY9" fmla="*/ 291115 h 2134844"/>
              <a:gd name="connsiteX10" fmla="*/ 283651 w 4146524"/>
              <a:gd name="connsiteY10" fmla="*/ 362028 h 2134844"/>
              <a:gd name="connsiteX11" fmla="*/ 298580 w 4146524"/>
              <a:gd name="connsiteY11" fmla="*/ 362028 h 2134844"/>
              <a:gd name="connsiteX12" fmla="*/ 298580 w 4146524"/>
              <a:gd name="connsiteY12" fmla="*/ 455334 h 2134844"/>
              <a:gd name="connsiteX13" fmla="*/ 320973 w 4146524"/>
              <a:gd name="connsiteY13" fmla="*/ 455334 h 2134844"/>
              <a:gd name="connsiteX14" fmla="*/ 320973 w 4146524"/>
              <a:gd name="connsiteY14" fmla="*/ 518782 h 2134844"/>
              <a:gd name="connsiteX15" fmla="*/ 578498 w 4146524"/>
              <a:gd name="connsiteY15" fmla="*/ 518782 h 2134844"/>
              <a:gd name="connsiteX16" fmla="*/ 578498 w 4146524"/>
              <a:gd name="connsiteY16" fmla="*/ 582230 h 2134844"/>
              <a:gd name="connsiteX17" fmla="*/ 623285 w 4146524"/>
              <a:gd name="connsiteY17" fmla="*/ 582230 h 2134844"/>
              <a:gd name="connsiteX18" fmla="*/ 623285 w 4146524"/>
              <a:gd name="connsiteY18" fmla="*/ 656875 h 2134844"/>
              <a:gd name="connsiteX19" fmla="*/ 727788 w 4146524"/>
              <a:gd name="connsiteY19" fmla="*/ 656875 h 2134844"/>
              <a:gd name="connsiteX20" fmla="*/ 727788 w 4146524"/>
              <a:gd name="connsiteY20" fmla="*/ 727788 h 2134844"/>
              <a:gd name="connsiteX21" fmla="*/ 772575 w 4146524"/>
              <a:gd name="connsiteY21" fmla="*/ 727788 h 2134844"/>
              <a:gd name="connsiteX22" fmla="*/ 772575 w 4146524"/>
              <a:gd name="connsiteY22" fmla="*/ 966651 h 2134844"/>
              <a:gd name="connsiteX23" fmla="*/ 806165 w 4146524"/>
              <a:gd name="connsiteY23" fmla="*/ 966651 h 2134844"/>
              <a:gd name="connsiteX24" fmla="*/ 806165 w 4146524"/>
              <a:gd name="connsiteY24" fmla="*/ 1104744 h 2134844"/>
              <a:gd name="connsiteX25" fmla="*/ 843487 w 4146524"/>
              <a:gd name="connsiteY25" fmla="*/ 1104744 h 2134844"/>
              <a:gd name="connsiteX26" fmla="*/ 843487 w 4146524"/>
              <a:gd name="connsiteY26" fmla="*/ 1183122 h 2134844"/>
              <a:gd name="connsiteX27" fmla="*/ 877077 w 4146524"/>
              <a:gd name="connsiteY27" fmla="*/ 1183122 h 2134844"/>
              <a:gd name="connsiteX28" fmla="*/ 877077 w 4146524"/>
              <a:gd name="connsiteY28" fmla="*/ 1261499 h 2134844"/>
              <a:gd name="connsiteX29" fmla="*/ 914400 w 4146524"/>
              <a:gd name="connsiteY29" fmla="*/ 1261499 h 2134844"/>
              <a:gd name="connsiteX30" fmla="*/ 914400 w 4146524"/>
              <a:gd name="connsiteY30" fmla="*/ 1324947 h 2134844"/>
              <a:gd name="connsiteX31" fmla="*/ 1082351 w 4146524"/>
              <a:gd name="connsiteY31" fmla="*/ 1324947 h 2134844"/>
              <a:gd name="connsiteX32" fmla="*/ 1082351 w 4146524"/>
              <a:gd name="connsiteY32" fmla="*/ 1410789 h 2134844"/>
              <a:gd name="connsiteX33" fmla="*/ 1119673 w 4146524"/>
              <a:gd name="connsiteY33" fmla="*/ 1410789 h 2134844"/>
              <a:gd name="connsiteX34" fmla="*/ 1119673 w 4146524"/>
              <a:gd name="connsiteY34" fmla="*/ 1485433 h 2134844"/>
              <a:gd name="connsiteX35" fmla="*/ 1190586 w 4146524"/>
              <a:gd name="connsiteY35" fmla="*/ 1485433 h 2134844"/>
              <a:gd name="connsiteX36" fmla="*/ 1190586 w 4146524"/>
              <a:gd name="connsiteY36" fmla="*/ 1492898 h 2134844"/>
              <a:gd name="connsiteX37" fmla="*/ 1190586 w 4146524"/>
              <a:gd name="connsiteY37" fmla="*/ 1567543 h 2134844"/>
              <a:gd name="connsiteX38" fmla="*/ 1287624 w 4146524"/>
              <a:gd name="connsiteY38" fmla="*/ 1567543 h 2134844"/>
              <a:gd name="connsiteX39" fmla="*/ 1287624 w 4146524"/>
              <a:gd name="connsiteY39" fmla="*/ 1649652 h 2134844"/>
              <a:gd name="connsiteX40" fmla="*/ 1537685 w 4146524"/>
              <a:gd name="connsiteY40" fmla="*/ 1649652 h 2134844"/>
              <a:gd name="connsiteX41" fmla="*/ 1537685 w 4146524"/>
              <a:gd name="connsiteY41" fmla="*/ 1746691 h 2134844"/>
              <a:gd name="connsiteX42" fmla="*/ 2366243 w 4146524"/>
              <a:gd name="connsiteY42" fmla="*/ 1746691 h 2134844"/>
              <a:gd name="connsiteX43" fmla="*/ 2366243 w 4146524"/>
              <a:gd name="connsiteY43" fmla="*/ 1839997 h 2134844"/>
              <a:gd name="connsiteX44" fmla="*/ 2608839 w 4146524"/>
              <a:gd name="connsiteY44" fmla="*/ 1839997 h 2134844"/>
              <a:gd name="connsiteX45" fmla="*/ 2608839 w 4146524"/>
              <a:gd name="connsiteY45" fmla="*/ 1944500 h 2134844"/>
              <a:gd name="connsiteX46" fmla="*/ 2664823 w 4146524"/>
              <a:gd name="connsiteY46" fmla="*/ 1944500 h 2134844"/>
              <a:gd name="connsiteX47" fmla="*/ 2664823 w 4146524"/>
              <a:gd name="connsiteY47" fmla="*/ 2037806 h 2134844"/>
              <a:gd name="connsiteX48" fmla="*/ 2989528 w 4146524"/>
              <a:gd name="connsiteY48" fmla="*/ 2037806 h 2134844"/>
              <a:gd name="connsiteX49" fmla="*/ 2989528 w 4146524"/>
              <a:gd name="connsiteY49" fmla="*/ 2134844 h 2134844"/>
              <a:gd name="connsiteX50" fmla="*/ 4146524 w 4146524"/>
              <a:gd name="connsiteY50" fmla="*/ 2134844 h 2134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4146524" h="2134844">
                <a:moveTo>
                  <a:pt x="0" y="0"/>
                </a:moveTo>
                <a:lnTo>
                  <a:pt x="93306" y="0"/>
                </a:lnTo>
                <a:lnTo>
                  <a:pt x="93306" y="82109"/>
                </a:lnTo>
                <a:lnTo>
                  <a:pt x="197809" y="82109"/>
                </a:lnTo>
                <a:lnTo>
                  <a:pt x="197809" y="167951"/>
                </a:lnTo>
                <a:lnTo>
                  <a:pt x="220202" y="167951"/>
                </a:lnTo>
                <a:lnTo>
                  <a:pt x="220202" y="235131"/>
                </a:lnTo>
                <a:lnTo>
                  <a:pt x="242596" y="235131"/>
                </a:lnTo>
                <a:lnTo>
                  <a:pt x="242596" y="291115"/>
                </a:lnTo>
                <a:lnTo>
                  <a:pt x="283651" y="291115"/>
                </a:lnTo>
                <a:lnTo>
                  <a:pt x="283651" y="362028"/>
                </a:lnTo>
                <a:lnTo>
                  <a:pt x="298580" y="362028"/>
                </a:lnTo>
                <a:lnTo>
                  <a:pt x="298580" y="455334"/>
                </a:lnTo>
                <a:lnTo>
                  <a:pt x="320973" y="455334"/>
                </a:lnTo>
                <a:lnTo>
                  <a:pt x="320973" y="518782"/>
                </a:lnTo>
                <a:lnTo>
                  <a:pt x="578498" y="518782"/>
                </a:lnTo>
                <a:lnTo>
                  <a:pt x="578498" y="582230"/>
                </a:lnTo>
                <a:lnTo>
                  <a:pt x="623285" y="582230"/>
                </a:lnTo>
                <a:lnTo>
                  <a:pt x="623285" y="656875"/>
                </a:lnTo>
                <a:lnTo>
                  <a:pt x="727788" y="656875"/>
                </a:lnTo>
                <a:lnTo>
                  <a:pt x="727788" y="727788"/>
                </a:lnTo>
                <a:lnTo>
                  <a:pt x="772575" y="727788"/>
                </a:lnTo>
                <a:lnTo>
                  <a:pt x="772575" y="966651"/>
                </a:lnTo>
                <a:lnTo>
                  <a:pt x="806165" y="966651"/>
                </a:lnTo>
                <a:lnTo>
                  <a:pt x="806165" y="1104744"/>
                </a:lnTo>
                <a:lnTo>
                  <a:pt x="843487" y="1104744"/>
                </a:lnTo>
                <a:lnTo>
                  <a:pt x="843487" y="1183122"/>
                </a:lnTo>
                <a:lnTo>
                  <a:pt x="877077" y="1183122"/>
                </a:lnTo>
                <a:lnTo>
                  <a:pt x="877077" y="1261499"/>
                </a:lnTo>
                <a:lnTo>
                  <a:pt x="914400" y="1261499"/>
                </a:lnTo>
                <a:lnTo>
                  <a:pt x="914400" y="1324947"/>
                </a:lnTo>
                <a:lnTo>
                  <a:pt x="1082351" y="1324947"/>
                </a:lnTo>
                <a:lnTo>
                  <a:pt x="1082351" y="1410789"/>
                </a:lnTo>
                <a:lnTo>
                  <a:pt x="1119673" y="1410789"/>
                </a:lnTo>
                <a:lnTo>
                  <a:pt x="1119673" y="1485433"/>
                </a:lnTo>
                <a:lnTo>
                  <a:pt x="1190586" y="1485433"/>
                </a:lnTo>
                <a:lnTo>
                  <a:pt x="1190586" y="1492898"/>
                </a:lnTo>
                <a:lnTo>
                  <a:pt x="1190586" y="1567543"/>
                </a:lnTo>
                <a:lnTo>
                  <a:pt x="1287624" y="1567543"/>
                </a:lnTo>
                <a:lnTo>
                  <a:pt x="1287624" y="1649652"/>
                </a:lnTo>
                <a:lnTo>
                  <a:pt x="1537685" y="1649652"/>
                </a:lnTo>
                <a:lnTo>
                  <a:pt x="1537685" y="1746691"/>
                </a:lnTo>
                <a:lnTo>
                  <a:pt x="2366243" y="1746691"/>
                </a:lnTo>
                <a:lnTo>
                  <a:pt x="2366243" y="1839997"/>
                </a:lnTo>
                <a:lnTo>
                  <a:pt x="2608839" y="1839997"/>
                </a:lnTo>
                <a:lnTo>
                  <a:pt x="2608839" y="1944500"/>
                </a:lnTo>
                <a:lnTo>
                  <a:pt x="2664823" y="1944500"/>
                </a:lnTo>
                <a:lnTo>
                  <a:pt x="2664823" y="2037806"/>
                </a:lnTo>
                <a:lnTo>
                  <a:pt x="2989528" y="2037806"/>
                </a:lnTo>
                <a:lnTo>
                  <a:pt x="2989528" y="2134844"/>
                </a:lnTo>
                <a:lnTo>
                  <a:pt x="4146524" y="2134844"/>
                </a:lnTo>
              </a:path>
            </a:pathLst>
          </a:custGeom>
          <a:noFill/>
          <a:ln w="28575">
            <a:solidFill>
              <a:schemeClr val="accent3"/>
            </a:solidFill>
            <a:miter lim="800000"/>
            <a:headEnd/>
            <a:tailEnd/>
          </a:ln>
        </p:spPr>
        <p:txBody>
          <a:bodyPr rtlCol="0" anchor="ctr"/>
          <a:lstStyle/>
          <a:p>
            <a:pPr algn="ctr"/>
            <a:endParaRPr lang="en-US"/>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BELLINI Final Survival Analysis: PFS by Risk Group in Subgroup With t(11;14) or High </a:t>
            </a:r>
            <a:r>
              <a:rPr lang="en-US" i="1" dirty="0"/>
              <a:t>BCL2</a:t>
            </a:r>
            <a:r>
              <a:rPr lang="en-US" dirty="0"/>
              <a:t> Expression</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1" name="Text Box 15">
            <a:extLst>
              <a:ext uri="{FF2B5EF4-FFF2-40B4-BE49-F238E27FC236}">
                <a16:creationId xmlns:a16="http://schemas.microsoft.com/office/drawing/2014/main" id="{9E58DC0A-9FB9-CF41-AEA6-8CCB1E6112A5}"/>
              </a:ext>
            </a:extLst>
          </p:cNvPr>
          <p:cNvSpPr txBox="1">
            <a:spLocks noChangeArrowheads="1"/>
          </p:cNvSpPr>
          <p:nvPr/>
        </p:nvSpPr>
        <p:spPr bwMode="auto">
          <a:xfrm>
            <a:off x="450614" y="6330552"/>
            <a:ext cx="7853362" cy="307777"/>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Kumar. ASH 2021. Abstr 84. </a:t>
            </a:r>
            <a:r>
              <a:rPr lang="en-US" altLang="en-US" sz="1400" b="0" spc="-10" dirty="0">
                <a:solidFill>
                  <a:schemeClr val="bg2"/>
                </a:solidFill>
                <a:latin typeface="Calibri" panose="020F0502020204030204" pitchFamily="34" charset="0"/>
              </a:rPr>
              <a:t>Reproduced with permission.</a:t>
            </a:r>
            <a:endParaRPr lang="en-US" altLang="en-US" sz="1400" b="0" dirty="0">
              <a:solidFill>
                <a:schemeClr val="bg2"/>
              </a:solidFill>
              <a:latin typeface="Calibri" panose="020F0502020204030204" pitchFamily="34" charset="0"/>
              <a:cs typeface="+mn-cs"/>
            </a:endParaRPr>
          </a:p>
        </p:txBody>
      </p:sp>
      <p:sp>
        <p:nvSpPr>
          <p:cNvPr id="12" name="TextBox 11">
            <a:extLst>
              <a:ext uri="{FF2B5EF4-FFF2-40B4-BE49-F238E27FC236}">
                <a16:creationId xmlns:a16="http://schemas.microsoft.com/office/drawing/2014/main" id="{5D2A4556-DA72-47D9-96C2-F768D95BE629}"/>
              </a:ext>
            </a:extLst>
          </p:cNvPr>
          <p:cNvSpPr txBox="1"/>
          <p:nvPr/>
        </p:nvSpPr>
        <p:spPr bwMode="auto">
          <a:xfrm>
            <a:off x="834237" y="1492874"/>
            <a:ext cx="516969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Investigator-Assessed PFS in Patients With t(11;14) or </a:t>
            </a:r>
            <a:r>
              <a:rPr lang="en-US" i="1" dirty="0">
                <a:solidFill>
                  <a:schemeClr val="bg1"/>
                </a:solidFill>
                <a:latin typeface="Calibri" panose="020F0502020204030204" pitchFamily="34" charset="0"/>
              </a:rPr>
              <a:t>BCL2</a:t>
            </a:r>
            <a:r>
              <a:rPr lang="en-US" i="1" baseline="30000" dirty="0">
                <a:solidFill>
                  <a:schemeClr val="bg1"/>
                </a:solidFill>
                <a:latin typeface="Calibri" panose="020F0502020204030204" pitchFamily="34" charset="0"/>
              </a:rPr>
              <a:t>high </a:t>
            </a:r>
            <a:r>
              <a:rPr lang="en-US" dirty="0">
                <a:solidFill>
                  <a:schemeClr val="bg1"/>
                </a:solidFill>
                <a:latin typeface="Calibri" panose="020F0502020204030204" pitchFamily="34" charset="0"/>
              </a:rPr>
              <a:t>With </a:t>
            </a:r>
            <a:r>
              <a:rPr lang="en-US" dirty="0">
                <a:solidFill>
                  <a:schemeClr val="accent3"/>
                </a:solidFill>
                <a:latin typeface="Calibri" panose="020F0502020204030204" pitchFamily="34" charset="0"/>
              </a:rPr>
              <a:t>Standard-Risk Cytogenetics</a:t>
            </a:r>
            <a:endParaRPr lang="en-US" baseline="30000" dirty="0">
              <a:solidFill>
                <a:schemeClr val="accent3"/>
              </a:solidFill>
              <a:latin typeface="Calibri" panose="020F0502020204030204" pitchFamily="34" charset="0"/>
            </a:endParaRPr>
          </a:p>
        </p:txBody>
      </p:sp>
      <p:sp>
        <p:nvSpPr>
          <p:cNvPr id="13" name="TextBox 12">
            <a:extLst>
              <a:ext uri="{FF2B5EF4-FFF2-40B4-BE49-F238E27FC236}">
                <a16:creationId xmlns:a16="http://schemas.microsoft.com/office/drawing/2014/main" id="{BFA8C50E-71F5-456D-9DC8-7434B33483E3}"/>
              </a:ext>
            </a:extLst>
          </p:cNvPr>
          <p:cNvSpPr txBox="1"/>
          <p:nvPr/>
        </p:nvSpPr>
        <p:spPr bwMode="auto">
          <a:xfrm>
            <a:off x="6083285" y="1492873"/>
            <a:ext cx="5118619"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dirty="0">
                <a:solidFill>
                  <a:schemeClr val="bg1"/>
                </a:solidFill>
                <a:latin typeface="Calibri" panose="020F0502020204030204" pitchFamily="34" charset="0"/>
              </a:rPr>
              <a:t>Investigator-Assessed PFS in Patients With t(11;14) or </a:t>
            </a:r>
            <a:r>
              <a:rPr lang="en-US" i="1" dirty="0">
                <a:solidFill>
                  <a:schemeClr val="bg1"/>
                </a:solidFill>
                <a:latin typeface="Calibri" panose="020F0502020204030204" pitchFamily="34" charset="0"/>
              </a:rPr>
              <a:t>BCL2</a:t>
            </a:r>
            <a:r>
              <a:rPr lang="en-US" i="1" baseline="30000" dirty="0">
                <a:solidFill>
                  <a:schemeClr val="bg1"/>
                </a:solidFill>
                <a:latin typeface="Calibri" panose="020F0502020204030204" pitchFamily="34" charset="0"/>
              </a:rPr>
              <a:t>high </a:t>
            </a:r>
            <a:r>
              <a:rPr lang="en-US" dirty="0">
                <a:solidFill>
                  <a:schemeClr val="bg1"/>
                </a:solidFill>
                <a:latin typeface="Calibri" panose="020F0502020204030204" pitchFamily="34" charset="0"/>
              </a:rPr>
              <a:t>With </a:t>
            </a:r>
            <a:r>
              <a:rPr lang="en-US" dirty="0">
                <a:solidFill>
                  <a:schemeClr val="accent3"/>
                </a:solidFill>
                <a:latin typeface="Calibri" panose="020F0502020204030204" pitchFamily="34" charset="0"/>
              </a:rPr>
              <a:t>High-Risk Cytogenetics</a:t>
            </a:r>
            <a:endParaRPr lang="en-US" baseline="30000" dirty="0">
              <a:solidFill>
                <a:schemeClr val="accent3"/>
              </a:solidFill>
              <a:latin typeface="Calibri" panose="020F0502020204030204" pitchFamily="34" charset="0"/>
            </a:endParaRPr>
          </a:p>
        </p:txBody>
      </p:sp>
      <p:sp>
        <p:nvSpPr>
          <p:cNvPr id="15" name="TextBox 14">
            <a:extLst>
              <a:ext uri="{FF2B5EF4-FFF2-40B4-BE49-F238E27FC236}">
                <a16:creationId xmlns:a16="http://schemas.microsoft.com/office/drawing/2014/main" id="{5C9F1C75-BEA4-4C50-8857-40E6B92F5671}"/>
              </a:ext>
            </a:extLst>
          </p:cNvPr>
          <p:cNvSpPr txBox="1"/>
          <p:nvPr/>
        </p:nvSpPr>
        <p:spPr bwMode="auto">
          <a:xfrm>
            <a:off x="3302500" y="2272561"/>
            <a:ext cx="122769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Median, mo</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HR (95% CI)</a:t>
            </a:r>
            <a:br>
              <a:rPr lang="en-US" sz="1400" b="0"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value</a:t>
            </a:r>
          </a:p>
        </p:txBody>
      </p:sp>
      <p:sp>
        <p:nvSpPr>
          <p:cNvPr id="16" name="TextBox 15">
            <a:extLst>
              <a:ext uri="{FF2B5EF4-FFF2-40B4-BE49-F238E27FC236}">
                <a16:creationId xmlns:a16="http://schemas.microsoft.com/office/drawing/2014/main" id="{C5C62266-A36D-4633-8E24-33F6AEABFDD2}"/>
              </a:ext>
            </a:extLst>
          </p:cNvPr>
          <p:cNvSpPr txBox="1"/>
          <p:nvPr/>
        </p:nvSpPr>
        <p:spPr bwMode="auto">
          <a:xfrm>
            <a:off x="3996381" y="2266656"/>
            <a:ext cx="12276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Ven + Vd</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34.3</a:t>
            </a:r>
          </a:p>
        </p:txBody>
      </p:sp>
      <p:sp>
        <p:nvSpPr>
          <p:cNvPr id="17" name="TextBox 16">
            <a:extLst>
              <a:ext uri="{FF2B5EF4-FFF2-40B4-BE49-F238E27FC236}">
                <a16:creationId xmlns:a16="http://schemas.microsoft.com/office/drawing/2014/main" id="{D702FEE7-E90C-46C7-9B49-7177E010E6D0}"/>
              </a:ext>
            </a:extLst>
          </p:cNvPr>
          <p:cNvSpPr txBox="1"/>
          <p:nvPr/>
        </p:nvSpPr>
        <p:spPr bwMode="auto">
          <a:xfrm>
            <a:off x="4833327" y="2266656"/>
            <a:ext cx="12276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Pbo + Vd</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9.9</a:t>
            </a:r>
          </a:p>
        </p:txBody>
      </p:sp>
      <p:sp>
        <p:nvSpPr>
          <p:cNvPr id="18" name="TextBox 17">
            <a:extLst>
              <a:ext uri="{FF2B5EF4-FFF2-40B4-BE49-F238E27FC236}">
                <a16:creationId xmlns:a16="http://schemas.microsoft.com/office/drawing/2014/main" id="{598387AC-4D2A-4F22-B7BD-431C98333767}"/>
              </a:ext>
            </a:extLst>
          </p:cNvPr>
          <p:cNvSpPr txBox="1"/>
          <p:nvPr/>
        </p:nvSpPr>
        <p:spPr bwMode="auto">
          <a:xfrm>
            <a:off x="4311145" y="2694253"/>
            <a:ext cx="1391677"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0.33 (0.19-0.58)</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.0001</a:t>
            </a:r>
          </a:p>
        </p:txBody>
      </p:sp>
      <p:sp>
        <p:nvSpPr>
          <p:cNvPr id="20" name="TextBox 19">
            <a:extLst>
              <a:ext uri="{FF2B5EF4-FFF2-40B4-BE49-F238E27FC236}">
                <a16:creationId xmlns:a16="http://schemas.microsoft.com/office/drawing/2014/main" id="{AF0B49E2-A4DB-49C2-B269-394BDFEC1396}"/>
              </a:ext>
            </a:extLst>
          </p:cNvPr>
          <p:cNvSpPr txBox="1"/>
          <p:nvPr/>
        </p:nvSpPr>
        <p:spPr bwMode="auto">
          <a:xfrm>
            <a:off x="8874924" y="2241907"/>
            <a:ext cx="1227692" cy="9541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Median, mo</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HR (95% CI)</a:t>
            </a:r>
            <a:br>
              <a:rPr lang="en-US" sz="1400" b="0"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P</a:t>
            </a:r>
            <a:r>
              <a:rPr lang="en-US" sz="1400" b="0" dirty="0">
                <a:solidFill>
                  <a:schemeClr val="bg1"/>
                </a:solidFill>
                <a:latin typeface="Calibri" panose="020F0502020204030204" pitchFamily="34" charset="0"/>
              </a:rPr>
              <a:t> value</a:t>
            </a:r>
          </a:p>
        </p:txBody>
      </p:sp>
      <p:sp>
        <p:nvSpPr>
          <p:cNvPr id="21" name="TextBox 20">
            <a:extLst>
              <a:ext uri="{FF2B5EF4-FFF2-40B4-BE49-F238E27FC236}">
                <a16:creationId xmlns:a16="http://schemas.microsoft.com/office/drawing/2014/main" id="{C87A5301-AE15-4B49-86A1-EEDDE9C6F112}"/>
              </a:ext>
            </a:extLst>
          </p:cNvPr>
          <p:cNvSpPr txBox="1"/>
          <p:nvPr/>
        </p:nvSpPr>
        <p:spPr bwMode="auto">
          <a:xfrm>
            <a:off x="9560023" y="2238661"/>
            <a:ext cx="12276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Ven + Vd</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22.4</a:t>
            </a:r>
          </a:p>
        </p:txBody>
      </p:sp>
      <p:sp>
        <p:nvSpPr>
          <p:cNvPr id="22" name="TextBox 21">
            <a:extLst>
              <a:ext uri="{FF2B5EF4-FFF2-40B4-BE49-F238E27FC236}">
                <a16:creationId xmlns:a16="http://schemas.microsoft.com/office/drawing/2014/main" id="{5600E723-93E3-4CDC-A7E7-63C16CEF59D4}"/>
              </a:ext>
            </a:extLst>
          </p:cNvPr>
          <p:cNvSpPr txBox="1"/>
          <p:nvPr/>
        </p:nvSpPr>
        <p:spPr bwMode="auto">
          <a:xfrm>
            <a:off x="10502224" y="2235478"/>
            <a:ext cx="122769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Pbo + Vd</a:t>
            </a:r>
            <a:br>
              <a:rPr lang="en-US" sz="140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9.5</a:t>
            </a:r>
          </a:p>
        </p:txBody>
      </p:sp>
      <p:sp>
        <p:nvSpPr>
          <p:cNvPr id="23" name="TextBox 22">
            <a:extLst>
              <a:ext uri="{FF2B5EF4-FFF2-40B4-BE49-F238E27FC236}">
                <a16:creationId xmlns:a16="http://schemas.microsoft.com/office/drawing/2014/main" id="{C45DB3B3-B86B-42EF-9140-DE81D79062B9}"/>
              </a:ext>
            </a:extLst>
          </p:cNvPr>
          <p:cNvSpPr txBox="1"/>
          <p:nvPr/>
        </p:nvSpPr>
        <p:spPr bwMode="auto">
          <a:xfrm>
            <a:off x="9847949" y="2673769"/>
            <a:ext cx="162007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0.23 (0.04-1.21)</a:t>
            </a:r>
            <a:br>
              <a:rPr lang="en-US" sz="1400" b="0" dirty="0">
                <a:solidFill>
                  <a:schemeClr val="bg1"/>
                </a:solidFill>
                <a:latin typeface="Calibri" panose="020F0502020204030204" pitchFamily="34" charset="0"/>
              </a:rPr>
            </a:br>
            <a:r>
              <a:rPr lang="en-US" sz="1400" b="0" dirty="0">
                <a:solidFill>
                  <a:schemeClr val="bg1"/>
                </a:solidFill>
                <a:latin typeface="Calibri" panose="020F0502020204030204" pitchFamily="34" charset="0"/>
              </a:rPr>
              <a:t>.0819</a:t>
            </a:r>
          </a:p>
        </p:txBody>
      </p:sp>
      <p:sp>
        <p:nvSpPr>
          <p:cNvPr id="30" name="TextBox 29">
            <a:extLst>
              <a:ext uri="{FF2B5EF4-FFF2-40B4-BE49-F238E27FC236}">
                <a16:creationId xmlns:a16="http://schemas.microsoft.com/office/drawing/2014/main" id="{7544483B-110A-4DC7-8344-1AFD7B3F70FC}"/>
              </a:ext>
            </a:extLst>
          </p:cNvPr>
          <p:cNvSpPr txBox="1"/>
          <p:nvPr/>
        </p:nvSpPr>
        <p:spPr bwMode="auto">
          <a:xfrm>
            <a:off x="999376" y="5236485"/>
            <a:ext cx="51460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62   53  48   44   42   39   38   35   30   23   23   22   19  16   13    6     3     1     0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33   28  25   21   13    9     6     6      6     6     5     3      2    2     2     2     1      0</a:t>
            </a:r>
          </a:p>
        </p:txBody>
      </p:sp>
      <p:sp>
        <p:nvSpPr>
          <p:cNvPr id="31" name="TextBox 30">
            <a:extLst>
              <a:ext uri="{FF2B5EF4-FFF2-40B4-BE49-F238E27FC236}">
                <a16:creationId xmlns:a16="http://schemas.microsoft.com/office/drawing/2014/main" id="{AEFFB630-E4BB-449F-AFBD-093C065FF333}"/>
              </a:ext>
            </a:extLst>
          </p:cNvPr>
          <p:cNvSpPr txBox="1"/>
          <p:nvPr/>
        </p:nvSpPr>
        <p:spPr bwMode="auto">
          <a:xfrm>
            <a:off x="6632389" y="5252324"/>
            <a:ext cx="514604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9     9     9     8     7     4     4     4     3     3      3     3     3     3     3     1     0</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7     7     7     4     1     1     1     1     1     0</a:t>
            </a:r>
          </a:p>
        </p:txBody>
      </p:sp>
      <p:sp>
        <p:nvSpPr>
          <p:cNvPr id="32" name="TextBox 31">
            <a:extLst>
              <a:ext uri="{FF2B5EF4-FFF2-40B4-BE49-F238E27FC236}">
                <a16:creationId xmlns:a16="http://schemas.microsoft.com/office/drawing/2014/main" id="{81AB6C53-DA52-4B51-A984-16F332541210}"/>
              </a:ext>
            </a:extLst>
          </p:cNvPr>
          <p:cNvSpPr txBox="1"/>
          <p:nvPr/>
        </p:nvSpPr>
        <p:spPr bwMode="auto">
          <a:xfrm>
            <a:off x="2021395" y="5738539"/>
            <a:ext cx="7956390"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PFS in patients with either t(11;14) or </a:t>
            </a:r>
            <a:r>
              <a:rPr lang="en-US" sz="1600" b="0" i="1" dirty="0">
                <a:solidFill>
                  <a:schemeClr val="bg1"/>
                </a:solidFill>
                <a:latin typeface="Calibri" panose="020F0502020204030204" pitchFamily="34" charset="0"/>
              </a:rPr>
              <a:t>BCL2</a:t>
            </a:r>
            <a:r>
              <a:rPr lang="en-US" sz="1600" b="0" i="1" baseline="30000" dirty="0">
                <a:solidFill>
                  <a:schemeClr val="bg1"/>
                </a:solidFill>
                <a:latin typeface="Calibri" panose="020F0502020204030204" pitchFamily="34" charset="0"/>
              </a:rPr>
              <a:t>high</a:t>
            </a:r>
            <a:r>
              <a:rPr lang="en-US" sz="1600" b="0" i="1" dirty="0">
                <a:solidFill>
                  <a:schemeClr val="bg1"/>
                </a:solidFill>
                <a:latin typeface="Calibri" panose="020F0502020204030204" pitchFamily="34" charset="0"/>
              </a:rPr>
              <a:t> </a:t>
            </a:r>
            <a:r>
              <a:rPr lang="en-US" sz="1600" b="0" dirty="0">
                <a:solidFill>
                  <a:schemeClr val="bg1"/>
                </a:solidFill>
                <a:latin typeface="Calibri" panose="020F0502020204030204" pitchFamily="34" charset="0"/>
              </a:rPr>
              <a:t>expression regardless of cytogenetic risk status was 34.3 mo in the Ven + Vd arm compared with 9.9 mo in the Pbo + Vb arm</a:t>
            </a:r>
          </a:p>
        </p:txBody>
      </p:sp>
      <p:sp>
        <p:nvSpPr>
          <p:cNvPr id="26" name="TextBox 25">
            <a:extLst>
              <a:ext uri="{FF2B5EF4-FFF2-40B4-BE49-F238E27FC236}">
                <a16:creationId xmlns:a16="http://schemas.microsoft.com/office/drawing/2014/main" id="{23481309-9012-4DAA-B07A-793D526854E4}"/>
              </a:ext>
            </a:extLst>
          </p:cNvPr>
          <p:cNvSpPr txBox="1"/>
          <p:nvPr/>
        </p:nvSpPr>
        <p:spPr bwMode="auto">
          <a:xfrm rot="16200000">
            <a:off x="-628876" y="3388128"/>
            <a:ext cx="258102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 (%)</a:t>
            </a:r>
          </a:p>
        </p:txBody>
      </p:sp>
      <p:sp>
        <p:nvSpPr>
          <p:cNvPr id="27" name="TextBox 26">
            <a:extLst>
              <a:ext uri="{FF2B5EF4-FFF2-40B4-BE49-F238E27FC236}">
                <a16:creationId xmlns:a16="http://schemas.microsoft.com/office/drawing/2014/main" id="{107AE72A-3BAE-42D0-B5D0-8D5F2726EF51}"/>
              </a:ext>
            </a:extLst>
          </p:cNvPr>
          <p:cNvSpPr txBox="1"/>
          <p:nvPr/>
        </p:nvSpPr>
        <p:spPr bwMode="auto">
          <a:xfrm rot="16200000">
            <a:off x="5029075" y="3421774"/>
            <a:ext cx="24503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PFS (%)</a:t>
            </a:r>
          </a:p>
        </p:txBody>
      </p:sp>
      <p:sp>
        <p:nvSpPr>
          <p:cNvPr id="28" name="TextBox 27">
            <a:extLst>
              <a:ext uri="{FF2B5EF4-FFF2-40B4-BE49-F238E27FC236}">
                <a16:creationId xmlns:a16="http://schemas.microsoft.com/office/drawing/2014/main" id="{218A7136-EF13-4A0F-8455-9370F43038E9}"/>
              </a:ext>
            </a:extLst>
          </p:cNvPr>
          <p:cNvSpPr txBox="1"/>
          <p:nvPr/>
        </p:nvSpPr>
        <p:spPr bwMode="auto">
          <a:xfrm>
            <a:off x="617390" y="5059954"/>
            <a:ext cx="41017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p>
        </p:txBody>
      </p:sp>
      <p:sp>
        <p:nvSpPr>
          <p:cNvPr id="29" name="TextBox 28">
            <a:extLst>
              <a:ext uri="{FF2B5EF4-FFF2-40B4-BE49-F238E27FC236}">
                <a16:creationId xmlns:a16="http://schemas.microsoft.com/office/drawing/2014/main" id="{3853A676-D03E-4168-A52A-7D9B0CBBEB71}"/>
              </a:ext>
            </a:extLst>
          </p:cNvPr>
          <p:cNvSpPr txBox="1"/>
          <p:nvPr/>
        </p:nvSpPr>
        <p:spPr bwMode="auto">
          <a:xfrm>
            <a:off x="6253107" y="5059954"/>
            <a:ext cx="410173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dirty="0">
                <a:solidFill>
                  <a:schemeClr val="bg1"/>
                </a:solidFill>
                <a:latin typeface="Calibri" panose="020F0502020204030204" pitchFamily="34" charset="0"/>
              </a:rPr>
              <a:t>Patients at Risk, n</a:t>
            </a:r>
          </a:p>
        </p:txBody>
      </p:sp>
      <p:sp>
        <p:nvSpPr>
          <p:cNvPr id="33" name="TextBox 32">
            <a:extLst>
              <a:ext uri="{FF2B5EF4-FFF2-40B4-BE49-F238E27FC236}">
                <a16:creationId xmlns:a16="http://schemas.microsoft.com/office/drawing/2014/main" id="{4FA75E5F-5DBA-4396-AF79-A88E3C3D4CB2}"/>
              </a:ext>
            </a:extLst>
          </p:cNvPr>
          <p:cNvSpPr txBox="1"/>
          <p:nvPr/>
        </p:nvSpPr>
        <p:spPr bwMode="auto">
          <a:xfrm>
            <a:off x="6909684" y="4889068"/>
            <a:ext cx="41017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sp>
        <p:nvSpPr>
          <p:cNvPr id="34" name="TextBox 33">
            <a:extLst>
              <a:ext uri="{FF2B5EF4-FFF2-40B4-BE49-F238E27FC236}">
                <a16:creationId xmlns:a16="http://schemas.microsoft.com/office/drawing/2014/main" id="{5523DB51-F5DF-4102-8C6B-A114169115B5}"/>
              </a:ext>
            </a:extLst>
          </p:cNvPr>
          <p:cNvSpPr txBox="1"/>
          <p:nvPr/>
        </p:nvSpPr>
        <p:spPr bwMode="auto">
          <a:xfrm>
            <a:off x="1288796" y="4889068"/>
            <a:ext cx="41017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a:t>
            </a:r>
          </a:p>
        </p:txBody>
      </p:sp>
      <p:sp>
        <p:nvSpPr>
          <p:cNvPr id="37" name="Freeform: Shape 36">
            <a:extLst>
              <a:ext uri="{FF2B5EF4-FFF2-40B4-BE49-F238E27FC236}">
                <a16:creationId xmlns:a16="http://schemas.microsoft.com/office/drawing/2014/main" id="{F67786E9-4600-4D44-9043-F6C6C64128DE}"/>
              </a:ext>
            </a:extLst>
          </p:cNvPr>
          <p:cNvSpPr/>
          <p:nvPr/>
        </p:nvSpPr>
        <p:spPr bwMode="auto">
          <a:xfrm>
            <a:off x="1155469" y="2394065"/>
            <a:ext cx="4588626" cy="2310939"/>
          </a:xfrm>
          <a:custGeom>
            <a:avLst/>
            <a:gdLst>
              <a:gd name="connsiteX0" fmla="*/ 0 w 4588626"/>
              <a:gd name="connsiteY0" fmla="*/ 0 h 2310939"/>
              <a:gd name="connsiteX1" fmla="*/ 0 w 4588626"/>
              <a:gd name="connsiteY1" fmla="*/ 2310939 h 2310939"/>
              <a:gd name="connsiteX2" fmla="*/ 4588626 w 4588626"/>
              <a:gd name="connsiteY2" fmla="*/ 2310939 h 2310939"/>
            </a:gdLst>
            <a:ahLst/>
            <a:cxnLst>
              <a:cxn ang="0">
                <a:pos x="connsiteX0" y="connsiteY0"/>
              </a:cxn>
              <a:cxn ang="0">
                <a:pos x="connsiteX1" y="connsiteY1"/>
              </a:cxn>
              <a:cxn ang="0">
                <a:pos x="connsiteX2" y="connsiteY2"/>
              </a:cxn>
            </a:cxnLst>
            <a:rect l="l" t="t" r="r" b="b"/>
            <a:pathLst>
              <a:path w="4588626" h="2310939">
                <a:moveTo>
                  <a:pt x="0" y="0"/>
                </a:moveTo>
                <a:lnTo>
                  <a:pt x="0" y="2310939"/>
                </a:lnTo>
                <a:lnTo>
                  <a:pt x="4588626" y="2310939"/>
                </a:lnTo>
              </a:path>
            </a:pathLst>
          </a:custGeom>
          <a:noFill/>
          <a:ln w="28575">
            <a:solidFill>
              <a:schemeClr val="bg1"/>
            </a:solidFill>
            <a:miter lim="800000"/>
            <a:headEnd/>
            <a:tailEnd/>
          </a:ln>
        </p:spPr>
        <p:txBody>
          <a:bodyPr rtlCol="0" anchor="ctr"/>
          <a:lstStyle/>
          <a:p>
            <a:pPr algn="ctr"/>
            <a:endParaRPr lang="en-US"/>
          </a:p>
        </p:txBody>
      </p:sp>
      <p:grpSp>
        <p:nvGrpSpPr>
          <p:cNvPr id="38" name="Group 37">
            <a:extLst>
              <a:ext uri="{FF2B5EF4-FFF2-40B4-BE49-F238E27FC236}">
                <a16:creationId xmlns:a16="http://schemas.microsoft.com/office/drawing/2014/main" id="{432F1572-4D41-4AF7-8A9B-97B1E7067618}"/>
              </a:ext>
            </a:extLst>
          </p:cNvPr>
          <p:cNvGrpSpPr/>
          <p:nvPr/>
        </p:nvGrpSpPr>
        <p:grpSpPr>
          <a:xfrm>
            <a:off x="1083856" y="2402775"/>
            <a:ext cx="75521" cy="2301775"/>
            <a:chOff x="1083856" y="2402775"/>
            <a:chExt cx="75521" cy="2301775"/>
          </a:xfrm>
        </p:grpSpPr>
        <p:cxnSp>
          <p:nvCxnSpPr>
            <p:cNvPr id="39" name="Straight Connector 38">
              <a:extLst>
                <a:ext uri="{FF2B5EF4-FFF2-40B4-BE49-F238E27FC236}">
                  <a16:creationId xmlns:a16="http://schemas.microsoft.com/office/drawing/2014/main" id="{282AC73C-4B88-422A-BFCB-80B4B28A6408}"/>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FA456F52-B9BA-4FC4-8AEC-52ECB9C81B03}"/>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9ED79385-DAF5-4A04-A545-00EBCEB25EE9}"/>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EA709BF6-0E52-43FD-9816-D2AFFD0F589F}"/>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9FD0443F-35C0-4D9A-91F9-48A853E879DE}"/>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D2BCEC87-4DD7-4505-85C1-0BF22C07BA91}"/>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grpSp>
        <p:nvGrpSpPr>
          <p:cNvPr id="45" name="Group 44">
            <a:extLst>
              <a:ext uri="{FF2B5EF4-FFF2-40B4-BE49-F238E27FC236}">
                <a16:creationId xmlns:a16="http://schemas.microsoft.com/office/drawing/2014/main" id="{41E71E44-B4C8-446C-8859-F41B319AF4BF}"/>
              </a:ext>
            </a:extLst>
          </p:cNvPr>
          <p:cNvGrpSpPr/>
          <p:nvPr/>
        </p:nvGrpSpPr>
        <p:grpSpPr>
          <a:xfrm>
            <a:off x="1157673" y="4693153"/>
            <a:ext cx="4599969" cy="80776"/>
            <a:chOff x="1157673" y="4693153"/>
            <a:chExt cx="4599969" cy="80776"/>
          </a:xfrm>
        </p:grpSpPr>
        <p:grpSp>
          <p:nvGrpSpPr>
            <p:cNvPr id="46" name="Group 45">
              <a:extLst>
                <a:ext uri="{FF2B5EF4-FFF2-40B4-BE49-F238E27FC236}">
                  <a16:creationId xmlns:a16="http://schemas.microsoft.com/office/drawing/2014/main" id="{B93BC5B0-B34C-4119-A4BB-0F88D51F25CC}"/>
                </a:ext>
              </a:extLst>
            </p:cNvPr>
            <p:cNvGrpSpPr/>
            <p:nvPr/>
          </p:nvGrpSpPr>
          <p:grpSpPr>
            <a:xfrm rot="5400000">
              <a:off x="1755598" y="4095228"/>
              <a:ext cx="80775" cy="1276626"/>
              <a:chOff x="1083856" y="2402775"/>
              <a:chExt cx="75521" cy="2301775"/>
            </a:xfrm>
          </p:grpSpPr>
          <p:cxnSp>
            <p:nvCxnSpPr>
              <p:cNvPr id="62" name="Straight Connector 61">
                <a:extLst>
                  <a:ext uri="{FF2B5EF4-FFF2-40B4-BE49-F238E27FC236}">
                    <a16:creationId xmlns:a16="http://schemas.microsoft.com/office/drawing/2014/main" id="{AEE30E71-9E17-4949-80CD-CC6C3B133BAA}"/>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20DB3F7C-6A3D-47B4-83AC-9F13133DF02B}"/>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1479947D-2518-4BA2-9976-FED14A6A258C}"/>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EC218F36-28FB-41C1-B685-F88DA64A401E}"/>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E997D770-DE4F-47EF-BC97-8884C8BE65CE}"/>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9B217C82-57DA-4430-BDB5-FDB6CAB720BF}"/>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grpSp>
          <p:nvGrpSpPr>
            <p:cNvPr id="47" name="Group 46">
              <a:extLst>
                <a:ext uri="{FF2B5EF4-FFF2-40B4-BE49-F238E27FC236}">
                  <a16:creationId xmlns:a16="http://schemas.microsoft.com/office/drawing/2014/main" id="{C9811EBE-32ED-4097-B1A8-BC30279F6D97}"/>
                </a:ext>
              </a:extLst>
            </p:cNvPr>
            <p:cNvGrpSpPr/>
            <p:nvPr/>
          </p:nvGrpSpPr>
          <p:grpSpPr>
            <a:xfrm rot="5400000">
              <a:off x="3295122" y="4095229"/>
              <a:ext cx="80775" cy="1276626"/>
              <a:chOff x="1083856" y="2402775"/>
              <a:chExt cx="75521" cy="2301775"/>
            </a:xfrm>
          </p:grpSpPr>
          <p:cxnSp>
            <p:nvCxnSpPr>
              <p:cNvPr id="56" name="Straight Connector 55">
                <a:extLst>
                  <a:ext uri="{FF2B5EF4-FFF2-40B4-BE49-F238E27FC236}">
                    <a16:creationId xmlns:a16="http://schemas.microsoft.com/office/drawing/2014/main" id="{C89EF151-1EB7-4C69-872E-68B565EABBFD}"/>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A0476742-3955-4549-95B3-013C2ABF9A7E}"/>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9FD6D5A2-37E1-493C-9A57-7A6541C72FDE}"/>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BC0D3C4B-7870-4971-B1B9-0BE3AC84B0F2}"/>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BF6A2207-A554-4DB5-B56F-38058BE1282D}"/>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07D877D6-6164-44C9-8549-6390B214A8EF}"/>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grpSp>
          <p:nvGrpSpPr>
            <p:cNvPr id="48" name="Group 47">
              <a:extLst>
                <a:ext uri="{FF2B5EF4-FFF2-40B4-BE49-F238E27FC236}">
                  <a16:creationId xmlns:a16="http://schemas.microsoft.com/office/drawing/2014/main" id="{1DF775A1-949F-4532-A54E-0520BA77274E}"/>
                </a:ext>
              </a:extLst>
            </p:cNvPr>
            <p:cNvGrpSpPr/>
            <p:nvPr/>
          </p:nvGrpSpPr>
          <p:grpSpPr>
            <a:xfrm rot="5400000">
              <a:off x="4825153" y="4095229"/>
              <a:ext cx="80775" cy="1276626"/>
              <a:chOff x="1083856" y="2402775"/>
              <a:chExt cx="75521" cy="2301775"/>
            </a:xfrm>
          </p:grpSpPr>
          <p:cxnSp>
            <p:nvCxnSpPr>
              <p:cNvPr id="50" name="Straight Connector 49">
                <a:extLst>
                  <a:ext uri="{FF2B5EF4-FFF2-40B4-BE49-F238E27FC236}">
                    <a16:creationId xmlns:a16="http://schemas.microsoft.com/office/drawing/2014/main" id="{E5FB04A0-7FF9-414F-A21E-00FD181A58DD}"/>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DC306751-3FBD-4C01-A2B3-29B5F80289A2}"/>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270119E1-FC77-4E16-BDAE-84807170A81A}"/>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F6BE09D4-6D00-4EEB-B037-C59C617D563F}"/>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89DEE413-225E-436F-8383-E6FEA32FDC4E}"/>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393C695A-3CAB-43BA-AE66-D14BBAFAE6C7}"/>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cxnSp>
          <p:nvCxnSpPr>
            <p:cNvPr id="49" name="Straight Connector 48">
              <a:extLst>
                <a:ext uri="{FF2B5EF4-FFF2-40B4-BE49-F238E27FC236}">
                  <a16:creationId xmlns:a16="http://schemas.microsoft.com/office/drawing/2014/main" id="{3CCE1303-DC57-40DA-9AE8-6E7BA5943DEA}"/>
                </a:ext>
              </a:extLst>
            </p:cNvPr>
            <p:cNvCxnSpPr>
              <a:cxnSpLocks/>
            </p:cNvCxnSpPr>
            <p:nvPr/>
          </p:nvCxnSpPr>
          <p:spPr bwMode="auto">
            <a:xfrm rot="5400000">
              <a:off x="5717254" y="4733542"/>
              <a:ext cx="80775" cy="0"/>
            </a:xfrm>
            <a:prstGeom prst="line">
              <a:avLst/>
            </a:prstGeom>
            <a:noFill/>
            <a:ln w="28575" cap="flat" cmpd="sng" algn="ctr">
              <a:solidFill>
                <a:schemeClr val="bg1"/>
              </a:solidFill>
              <a:prstDash val="solid"/>
              <a:round/>
              <a:headEnd type="none" w="med" len="med"/>
              <a:tailEnd type="none" w="med" len="med"/>
            </a:ln>
            <a:effectLst/>
          </p:spPr>
        </p:cxnSp>
      </p:grpSp>
      <p:sp>
        <p:nvSpPr>
          <p:cNvPr id="68" name="TextBox 67">
            <a:extLst>
              <a:ext uri="{FF2B5EF4-FFF2-40B4-BE49-F238E27FC236}">
                <a16:creationId xmlns:a16="http://schemas.microsoft.com/office/drawing/2014/main" id="{A7884ECD-3A0B-42CB-9892-E156A1F8ED59}"/>
              </a:ext>
            </a:extLst>
          </p:cNvPr>
          <p:cNvSpPr txBox="1"/>
          <p:nvPr/>
        </p:nvSpPr>
        <p:spPr bwMode="auto">
          <a:xfrm>
            <a:off x="702496" y="2240582"/>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69" name="TextBox 68">
            <a:extLst>
              <a:ext uri="{FF2B5EF4-FFF2-40B4-BE49-F238E27FC236}">
                <a16:creationId xmlns:a16="http://schemas.microsoft.com/office/drawing/2014/main" id="{ECBF623E-2484-45ED-894F-F14974BE1946}"/>
              </a:ext>
            </a:extLst>
          </p:cNvPr>
          <p:cNvSpPr txBox="1"/>
          <p:nvPr/>
        </p:nvSpPr>
        <p:spPr bwMode="auto">
          <a:xfrm>
            <a:off x="793867" y="270441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70" name="TextBox 69">
            <a:extLst>
              <a:ext uri="{FF2B5EF4-FFF2-40B4-BE49-F238E27FC236}">
                <a16:creationId xmlns:a16="http://schemas.microsoft.com/office/drawing/2014/main" id="{E854E4A3-2207-4E6B-9A42-18D7EF4C6ECB}"/>
              </a:ext>
            </a:extLst>
          </p:cNvPr>
          <p:cNvSpPr txBox="1"/>
          <p:nvPr/>
        </p:nvSpPr>
        <p:spPr bwMode="auto">
          <a:xfrm>
            <a:off x="793867" y="316194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71" name="TextBox 70">
            <a:extLst>
              <a:ext uri="{FF2B5EF4-FFF2-40B4-BE49-F238E27FC236}">
                <a16:creationId xmlns:a16="http://schemas.microsoft.com/office/drawing/2014/main" id="{5D0410C1-6450-42ED-9E43-4902E23FF844}"/>
              </a:ext>
            </a:extLst>
          </p:cNvPr>
          <p:cNvSpPr txBox="1"/>
          <p:nvPr/>
        </p:nvSpPr>
        <p:spPr bwMode="auto">
          <a:xfrm>
            <a:off x="793867" y="362578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72" name="TextBox 71">
            <a:extLst>
              <a:ext uri="{FF2B5EF4-FFF2-40B4-BE49-F238E27FC236}">
                <a16:creationId xmlns:a16="http://schemas.microsoft.com/office/drawing/2014/main" id="{E0DC6185-33DF-4795-A16D-8971EB130D12}"/>
              </a:ext>
            </a:extLst>
          </p:cNvPr>
          <p:cNvSpPr txBox="1"/>
          <p:nvPr/>
        </p:nvSpPr>
        <p:spPr bwMode="auto">
          <a:xfrm>
            <a:off x="793867" y="408068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73" name="TextBox 72">
            <a:extLst>
              <a:ext uri="{FF2B5EF4-FFF2-40B4-BE49-F238E27FC236}">
                <a16:creationId xmlns:a16="http://schemas.microsoft.com/office/drawing/2014/main" id="{8991FE31-813A-46D5-A29C-DFE67AFE2D86}"/>
              </a:ext>
            </a:extLst>
          </p:cNvPr>
          <p:cNvSpPr txBox="1"/>
          <p:nvPr/>
        </p:nvSpPr>
        <p:spPr bwMode="auto">
          <a:xfrm>
            <a:off x="885238" y="4544518"/>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74" name="Group 73">
            <a:extLst>
              <a:ext uri="{FF2B5EF4-FFF2-40B4-BE49-F238E27FC236}">
                <a16:creationId xmlns:a16="http://schemas.microsoft.com/office/drawing/2014/main" id="{D2520369-9080-4086-950D-F33E1FAD8A18}"/>
              </a:ext>
            </a:extLst>
          </p:cNvPr>
          <p:cNvGrpSpPr/>
          <p:nvPr/>
        </p:nvGrpSpPr>
        <p:grpSpPr>
          <a:xfrm>
            <a:off x="1023116" y="4699833"/>
            <a:ext cx="4924811" cy="307777"/>
            <a:chOff x="1023116" y="4699833"/>
            <a:chExt cx="4924811" cy="307777"/>
          </a:xfrm>
        </p:grpSpPr>
        <p:sp>
          <p:nvSpPr>
            <p:cNvPr id="75" name="TextBox 74">
              <a:extLst>
                <a:ext uri="{FF2B5EF4-FFF2-40B4-BE49-F238E27FC236}">
                  <a16:creationId xmlns:a16="http://schemas.microsoft.com/office/drawing/2014/main" id="{12ABC7D6-B143-4046-813F-3F3EF7B83B72}"/>
                </a:ext>
              </a:extLst>
            </p:cNvPr>
            <p:cNvSpPr txBox="1"/>
            <p:nvPr/>
          </p:nvSpPr>
          <p:spPr bwMode="auto">
            <a:xfrm>
              <a:off x="1023116" y="46998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76" name="TextBox 75">
              <a:extLst>
                <a:ext uri="{FF2B5EF4-FFF2-40B4-BE49-F238E27FC236}">
                  <a16:creationId xmlns:a16="http://schemas.microsoft.com/office/drawing/2014/main" id="{6515F152-9640-4CCA-8106-6A22C80732CA}"/>
                </a:ext>
              </a:extLst>
            </p:cNvPr>
            <p:cNvSpPr txBox="1"/>
            <p:nvPr/>
          </p:nvSpPr>
          <p:spPr bwMode="auto">
            <a:xfrm>
              <a:off x="1281255" y="46998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77" name="TextBox 76">
              <a:extLst>
                <a:ext uri="{FF2B5EF4-FFF2-40B4-BE49-F238E27FC236}">
                  <a16:creationId xmlns:a16="http://schemas.microsoft.com/office/drawing/2014/main" id="{85F6C383-E412-47C3-84EB-53766B29B82B}"/>
                </a:ext>
              </a:extLst>
            </p:cNvPr>
            <p:cNvSpPr txBox="1"/>
            <p:nvPr/>
          </p:nvSpPr>
          <p:spPr bwMode="auto">
            <a:xfrm>
              <a:off x="1531906" y="46998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78" name="TextBox 77">
              <a:extLst>
                <a:ext uri="{FF2B5EF4-FFF2-40B4-BE49-F238E27FC236}">
                  <a16:creationId xmlns:a16="http://schemas.microsoft.com/office/drawing/2014/main" id="{985FA75E-3493-46AF-82FF-E780C2796B9D}"/>
                </a:ext>
              </a:extLst>
            </p:cNvPr>
            <p:cNvSpPr txBox="1"/>
            <p:nvPr/>
          </p:nvSpPr>
          <p:spPr bwMode="auto">
            <a:xfrm>
              <a:off x="1790045" y="46998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79" name="TextBox 78">
              <a:extLst>
                <a:ext uri="{FF2B5EF4-FFF2-40B4-BE49-F238E27FC236}">
                  <a16:creationId xmlns:a16="http://schemas.microsoft.com/office/drawing/2014/main" id="{7822174E-CE32-4668-9CFA-96FCC14DE191}"/>
                </a:ext>
              </a:extLst>
            </p:cNvPr>
            <p:cNvSpPr txBox="1"/>
            <p:nvPr/>
          </p:nvSpPr>
          <p:spPr bwMode="auto">
            <a:xfrm>
              <a:off x="2001188"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80" name="TextBox 79">
              <a:extLst>
                <a:ext uri="{FF2B5EF4-FFF2-40B4-BE49-F238E27FC236}">
                  <a16:creationId xmlns:a16="http://schemas.microsoft.com/office/drawing/2014/main" id="{DA9DA8CB-B48E-4AF9-85CD-7BA7071234F7}"/>
                </a:ext>
              </a:extLst>
            </p:cNvPr>
            <p:cNvSpPr txBox="1"/>
            <p:nvPr/>
          </p:nvSpPr>
          <p:spPr bwMode="auto">
            <a:xfrm>
              <a:off x="2259327"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81" name="TextBox 80">
              <a:extLst>
                <a:ext uri="{FF2B5EF4-FFF2-40B4-BE49-F238E27FC236}">
                  <a16:creationId xmlns:a16="http://schemas.microsoft.com/office/drawing/2014/main" id="{C38AF43A-B206-46F7-A36A-8C43888D14BF}"/>
                </a:ext>
              </a:extLst>
            </p:cNvPr>
            <p:cNvSpPr txBox="1"/>
            <p:nvPr/>
          </p:nvSpPr>
          <p:spPr bwMode="auto">
            <a:xfrm>
              <a:off x="2509978"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82" name="TextBox 81">
              <a:extLst>
                <a:ext uri="{FF2B5EF4-FFF2-40B4-BE49-F238E27FC236}">
                  <a16:creationId xmlns:a16="http://schemas.microsoft.com/office/drawing/2014/main" id="{BE581786-73B2-4D71-BBF2-44BEFB55BF4A}"/>
                </a:ext>
              </a:extLst>
            </p:cNvPr>
            <p:cNvSpPr txBox="1"/>
            <p:nvPr/>
          </p:nvSpPr>
          <p:spPr bwMode="auto">
            <a:xfrm>
              <a:off x="2768117"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83" name="TextBox 82">
              <a:extLst>
                <a:ext uri="{FF2B5EF4-FFF2-40B4-BE49-F238E27FC236}">
                  <a16:creationId xmlns:a16="http://schemas.microsoft.com/office/drawing/2014/main" id="{640AA7B4-1F9F-41DD-8F5F-97F6A8A73C71}"/>
                </a:ext>
              </a:extLst>
            </p:cNvPr>
            <p:cNvSpPr txBox="1"/>
            <p:nvPr/>
          </p:nvSpPr>
          <p:spPr bwMode="auto">
            <a:xfrm>
              <a:off x="3026629"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84" name="TextBox 83">
              <a:extLst>
                <a:ext uri="{FF2B5EF4-FFF2-40B4-BE49-F238E27FC236}">
                  <a16:creationId xmlns:a16="http://schemas.microsoft.com/office/drawing/2014/main" id="{1A92B892-BC20-445C-9959-C7540CA2F5AC}"/>
                </a:ext>
              </a:extLst>
            </p:cNvPr>
            <p:cNvSpPr txBox="1"/>
            <p:nvPr/>
          </p:nvSpPr>
          <p:spPr bwMode="auto">
            <a:xfrm>
              <a:off x="3284768"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85" name="TextBox 84">
              <a:extLst>
                <a:ext uri="{FF2B5EF4-FFF2-40B4-BE49-F238E27FC236}">
                  <a16:creationId xmlns:a16="http://schemas.microsoft.com/office/drawing/2014/main" id="{45EEBED9-88A8-46FB-A9CB-4169FBC44121}"/>
                </a:ext>
              </a:extLst>
            </p:cNvPr>
            <p:cNvSpPr txBox="1"/>
            <p:nvPr/>
          </p:nvSpPr>
          <p:spPr bwMode="auto">
            <a:xfrm>
              <a:off x="3535419"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86" name="TextBox 85">
              <a:extLst>
                <a:ext uri="{FF2B5EF4-FFF2-40B4-BE49-F238E27FC236}">
                  <a16:creationId xmlns:a16="http://schemas.microsoft.com/office/drawing/2014/main" id="{E5C29323-F3B5-4C92-8599-75AEB15831FE}"/>
                </a:ext>
              </a:extLst>
            </p:cNvPr>
            <p:cNvSpPr txBox="1"/>
            <p:nvPr/>
          </p:nvSpPr>
          <p:spPr bwMode="auto">
            <a:xfrm>
              <a:off x="3793558"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87" name="TextBox 86">
              <a:extLst>
                <a:ext uri="{FF2B5EF4-FFF2-40B4-BE49-F238E27FC236}">
                  <a16:creationId xmlns:a16="http://schemas.microsoft.com/office/drawing/2014/main" id="{F0957CD0-B73E-442D-BE46-80EB1A58F5AF}"/>
                </a:ext>
              </a:extLst>
            </p:cNvPr>
            <p:cNvSpPr txBox="1"/>
            <p:nvPr/>
          </p:nvSpPr>
          <p:spPr bwMode="auto">
            <a:xfrm>
              <a:off x="4050386"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88" name="TextBox 87">
              <a:extLst>
                <a:ext uri="{FF2B5EF4-FFF2-40B4-BE49-F238E27FC236}">
                  <a16:creationId xmlns:a16="http://schemas.microsoft.com/office/drawing/2014/main" id="{FB46911B-2BB8-4E37-9D99-8C036B321B0C}"/>
                </a:ext>
              </a:extLst>
            </p:cNvPr>
            <p:cNvSpPr txBox="1"/>
            <p:nvPr/>
          </p:nvSpPr>
          <p:spPr bwMode="auto">
            <a:xfrm>
              <a:off x="4308525"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89" name="TextBox 88">
              <a:extLst>
                <a:ext uri="{FF2B5EF4-FFF2-40B4-BE49-F238E27FC236}">
                  <a16:creationId xmlns:a16="http://schemas.microsoft.com/office/drawing/2014/main" id="{A5165235-68FA-4D32-837B-D7B8131E46B5}"/>
                </a:ext>
              </a:extLst>
            </p:cNvPr>
            <p:cNvSpPr txBox="1"/>
            <p:nvPr/>
          </p:nvSpPr>
          <p:spPr bwMode="auto">
            <a:xfrm>
              <a:off x="4559176"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90" name="TextBox 89">
              <a:extLst>
                <a:ext uri="{FF2B5EF4-FFF2-40B4-BE49-F238E27FC236}">
                  <a16:creationId xmlns:a16="http://schemas.microsoft.com/office/drawing/2014/main" id="{7C52DCB8-E14F-459C-8CF5-0D9C052949A8}"/>
                </a:ext>
              </a:extLst>
            </p:cNvPr>
            <p:cNvSpPr txBox="1"/>
            <p:nvPr/>
          </p:nvSpPr>
          <p:spPr bwMode="auto">
            <a:xfrm>
              <a:off x="4817315"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91" name="TextBox 90">
              <a:extLst>
                <a:ext uri="{FF2B5EF4-FFF2-40B4-BE49-F238E27FC236}">
                  <a16:creationId xmlns:a16="http://schemas.microsoft.com/office/drawing/2014/main" id="{8E73B45C-0A8F-45CF-9A46-6C94949D658E}"/>
                </a:ext>
              </a:extLst>
            </p:cNvPr>
            <p:cNvSpPr txBox="1"/>
            <p:nvPr/>
          </p:nvSpPr>
          <p:spPr bwMode="auto">
            <a:xfrm>
              <a:off x="5071729"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92" name="TextBox 91">
              <a:extLst>
                <a:ext uri="{FF2B5EF4-FFF2-40B4-BE49-F238E27FC236}">
                  <a16:creationId xmlns:a16="http://schemas.microsoft.com/office/drawing/2014/main" id="{109401BC-3324-4C1B-9135-EE6815555E4D}"/>
                </a:ext>
              </a:extLst>
            </p:cNvPr>
            <p:cNvSpPr txBox="1"/>
            <p:nvPr/>
          </p:nvSpPr>
          <p:spPr bwMode="auto">
            <a:xfrm>
              <a:off x="5322380"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93" name="TextBox 92">
              <a:extLst>
                <a:ext uri="{FF2B5EF4-FFF2-40B4-BE49-F238E27FC236}">
                  <a16:creationId xmlns:a16="http://schemas.microsoft.com/office/drawing/2014/main" id="{5CD2ABE5-66B8-43DD-BA82-B1972D80F54D}"/>
                </a:ext>
              </a:extLst>
            </p:cNvPr>
            <p:cNvSpPr txBox="1"/>
            <p:nvPr/>
          </p:nvSpPr>
          <p:spPr bwMode="auto">
            <a:xfrm>
              <a:off x="5580519"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grpSp>
      <p:grpSp>
        <p:nvGrpSpPr>
          <p:cNvPr id="96" name="Group 95">
            <a:extLst>
              <a:ext uri="{FF2B5EF4-FFF2-40B4-BE49-F238E27FC236}">
                <a16:creationId xmlns:a16="http://schemas.microsoft.com/office/drawing/2014/main" id="{21911668-105F-4E58-A413-080A2C7E8A5F}"/>
              </a:ext>
            </a:extLst>
          </p:cNvPr>
          <p:cNvGrpSpPr/>
          <p:nvPr/>
        </p:nvGrpSpPr>
        <p:grpSpPr>
          <a:xfrm>
            <a:off x="1348051" y="4525114"/>
            <a:ext cx="125371" cy="121139"/>
            <a:chOff x="2113737" y="3872523"/>
            <a:chExt cx="125371" cy="121139"/>
          </a:xfrm>
        </p:grpSpPr>
        <p:cxnSp>
          <p:nvCxnSpPr>
            <p:cNvPr id="97" name="Straight Connector 96">
              <a:extLst>
                <a:ext uri="{FF2B5EF4-FFF2-40B4-BE49-F238E27FC236}">
                  <a16:creationId xmlns:a16="http://schemas.microsoft.com/office/drawing/2014/main" id="{1902812C-9F08-41C6-B67D-68598AE00652}"/>
                </a:ext>
              </a:extLst>
            </p:cNvPr>
            <p:cNvCxnSpPr/>
            <p:nvPr/>
          </p:nvCxnSpPr>
          <p:spPr bwMode="auto">
            <a:xfrm>
              <a:off x="2178973" y="3872523"/>
              <a:ext cx="0" cy="121139"/>
            </a:xfrm>
            <a:prstGeom prst="line">
              <a:avLst/>
            </a:prstGeom>
            <a:noFill/>
            <a:ln w="28575" cap="flat" cmpd="sng" algn="ctr">
              <a:solidFill>
                <a:schemeClr val="bg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332451CC-4A50-448D-8ED0-4071CF831DAB}"/>
                </a:ext>
              </a:extLst>
            </p:cNvPr>
            <p:cNvCxnSpPr>
              <a:cxnSpLocks/>
            </p:cNvCxnSpPr>
            <p:nvPr/>
          </p:nvCxnSpPr>
          <p:spPr bwMode="auto">
            <a:xfrm flipH="1">
              <a:off x="2113737" y="3933558"/>
              <a:ext cx="125371" cy="0"/>
            </a:xfrm>
            <a:prstGeom prst="line">
              <a:avLst/>
            </a:prstGeom>
            <a:noFill/>
            <a:ln w="28575" cap="flat" cmpd="sng" algn="ctr">
              <a:solidFill>
                <a:schemeClr val="bg1"/>
              </a:solidFill>
              <a:prstDash val="solid"/>
              <a:round/>
              <a:headEnd type="none" w="med" len="med"/>
              <a:tailEnd type="none" w="med" len="med"/>
            </a:ln>
            <a:effectLst/>
          </p:spPr>
        </p:cxnSp>
      </p:grpSp>
      <p:sp>
        <p:nvSpPr>
          <p:cNvPr id="99" name="Freeform: Shape 98">
            <a:extLst>
              <a:ext uri="{FF2B5EF4-FFF2-40B4-BE49-F238E27FC236}">
                <a16:creationId xmlns:a16="http://schemas.microsoft.com/office/drawing/2014/main" id="{F3865619-F507-4DEA-8975-3A484AAC7783}"/>
              </a:ext>
            </a:extLst>
          </p:cNvPr>
          <p:cNvSpPr/>
          <p:nvPr/>
        </p:nvSpPr>
        <p:spPr bwMode="auto">
          <a:xfrm>
            <a:off x="6754154" y="2404338"/>
            <a:ext cx="4602173" cy="2310939"/>
          </a:xfrm>
          <a:custGeom>
            <a:avLst/>
            <a:gdLst>
              <a:gd name="connsiteX0" fmla="*/ 0 w 4588626"/>
              <a:gd name="connsiteY0" fmla="*/ 0 h 2310939"/>
              <a:gd name="connsiteX1" fmla="*/ 0 w 4588626"/>
              <a:gd name="connsiteY1" fmla="*/ 2310939 h 2310939"/>
              <a:gd name="connsiteX2" fmla="*/ 4588626 w 4588626"/>
              <a:gd name="connsiteY2" fmla="*/ 2310939 h 2310939"/>
            </a:gdLst>
            <a:ahLst/>
            <a:cxnLst>
              <a:cxn ang="0">
                <a:pos x="connsiteX0" y="connsiteY0"/>
              </a:cxn>
              <a:cxn ang="0">
                <a:pos x="connsiteX1" y="connsiteY1"/>
              </a:cxn>
              <a:cxn ang="0">
                <a:pos x="connsiteX2" y="connsiteY2"/>
              </a:cxn>
            </a:cxnLst>
            <a:rect l="l" t="t" r="r" b="b"/>
            <a:pathLst>
              <a:path w="4588626" h="2310939">
                <a:moveTo>
                  <a:pt x="0" y="0"/>
                </a:moveTo>
                <a:lnTo>
                  <a:pt x="0" y="2310939"/>
                </a:lnTo>
                <a:lnTo>
                  <a:pt x="4588626" y="2310939"/>
                </a:lnTo>
              </a:path>
            </a:pathLst>
          </a:custGeom>
          <a:noFill/>
          <a:ln w="28575">
            <a:solidFill>
              <a:schemeClr val="bg1"/>
            </a:solidFill>
            <a:miter lim="800000"/>
            <a:headEnd/>
            <a:tailEnd/>
          </a:ln>
        </p:spPr>
        <p:txBody>
          <a:bodyPr rtlCol="0" anchor="ctr"/>
          <a:lstStyle/>
          <a:p>
            <a:pPr algn="ctr"/>
            <a:endParaRPr lang="en-US"/>
          </a:p>
        </p:txBody>
      </p:sp>
      <p:grpSp>
        <p:nvGrpSpPr>
          <p:cNvPr id="100" name="Group 99">
            <a:extLst>
              <a:ext uri="{FF2B5EF4-FFF2-40B4-BE49-F238E27FC236}">
                <a16:creationId xmlns:a16="http://schemas.microsoft.com/office/drawing/2014/main" id="{7CADBE63-BE66-45C1-AF64-C43284CE84B3}"/>
              </a:ext>
            </a:extLst>
          </p:cNvPr>
          <p:cNvGrpSpPr/>
          <p:nvPr/>
        </p:nvGrpSpPr>
        <p:grpSpPr>
          <a:xfrm>
            <a:off x="6682542" y="2413048"/>
            <a:ext cx="75521" cy="2301775"/>
            <a:chOff x="1083856" y="2402775"/>
            <a:chExt cx="75521" cy="2301775"/>
          </a:xfrm>
        </p:grpSpPr>
        <p:cxnSp>
          <p:nvCxnSpPr>
            <p:cNvPr id="101" name="Straight Connector 100">
              <a:extLst>
                <a:ext uri="{FF2B5EF4-FFF2-40B4-BE49-F238E27FC236}">
                  <a16:creationId xmlns:a16="http://schemas.microsoft.com/office/drawing/2014/main" id="{83522166-5D54-4504-BDD5-22594243D764}"/>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B374D764-46CD-4DD8-AA9D-96EE3A46DF84}"/>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5BABC97B-4291-45F1-B702-6C037F8B3F13}"/>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8E170733-16C9-4255-A186-0E2297986BAB}"/>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A03407F6-413C-4689-9A55-62E70D7F508E}"/>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C5175E7F-E7AE-4AE1-B0A4-85CBDF46EBB0}"/>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sp>
        <p:nvSpPr>
          <p:cNvPr id="107" name="TextBox 106">
            <a:extLst>
              <a:ext uri="{FF2B5EF4-FFF2-40B4-BE49-F238E27FC236}">
                <a16:creationId xmlns:a16="http://schemas.microsoft.com/office/drawing/2014/main" id="{0E68D2E3-078D-49B8-BFF0-A4019BF73922}"/>
              </a:ext>
            </a:extLst>
          </p:cNvPr>
          <p:cNvSpPr txBox="1"/>
          <p:nvPr/>
        </p:nvSpPr>
        <p:spPr bwMode="auto">
          <a:xfrm>
            <a:off x="6301182" y="2250855"/>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sp>
        <p:nvSpPr>
          <p:cNvPr id="108" name="TextBox 107">
            <a:extLst>
              <a:ext uri="{FF2B5EF4-FFF2-40B4-BE49-F238E27FC236}">
                <a16:creationId xmlns:a16="http://schemas.microsoft.com/office/drawing/2014/main" id="{A7B10076-2A02-41F5-ABCC-9E554D58B6EA}"/>
              </a:ext>
            </a:extLst>
          </p:cNvPr>
          <p:cNvSpPr txBox="1"/>
          <p:nvPr/>
        </p:nvSpPr>
        <p:spPr bwMode="auto">
          <a:xfrm>
            <a:off x="6392553" y="2714690"/>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09" name="TextBox 108">
            <a:extLst>
              <a:ext uri="{FF2B5EF4-FFF2-40B4-BE49-F238E27FC236}">
                <a16:creationId xmlns:a16="http://schemas.microsoft.com/office/drawing/2014/main" id="{02A7CED5-844C-4121-BDEF-412813F47BD4}"/>
              </a:ext>
            </a:extLst>
          </p:cNvPr>
          <p:cNvSpPr txBox="1"/>
          <p:nvPr/>
        </p:nvSpPr>
        <p:spPr bwMode="auto">
          <a:xfrm>
            <a:off x="6392553" y="3172219"/>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10" name="TextBox 109">
            <a:extLst>
              <a:ext uri="{FF2B5EF4-FFF2-40B4-BE49-F238E27FC236}">
                <a16:creationId xmlns:a16="http://schemas.microsoft.com/office/drawing/2014/main" id="{A85A22F5-EB7C-4CA7-9561-431CCBB6BA41}"/>
              </a:ext>
            </a:extLst>
          </p:cNvPr>
          <p:cNvSpPr txBox="1"/>
          <p:nvPr/>
        </p:nvSpPr>
        <p:spPr bwMode="auto">
          <a:xfrm>
            <a:off x="6392553" y="3636054"/>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11" name="TextBox 110">
            <a:extLst>
              <a:ext uri="{FF2B5EF4-FFF2-40B4-BE49-F238E27FC236}">
                <a16:creationId xmlns:a16="http://schemas.microsoft.com/office/drawing/2014/main" id="{BC2B6F3C-6A28-4D09-ADEA-29CB9BFEE24B}"/>
              </a:ext>
            </a:extLst>
          </p:cNvPr>
          <p:cNvSpPr txBox="1"/>
          <p:nvPr/>
        </p:nvSpPr>
        <p:spPr bwMode="auto">
          <a:xfrm>
            <a:off x="6392553" y="4090956"/>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12" name="TextBox 111">
            <a:extLst>
              <a:ext uri="{FF2B5EF4-FFF2-40B4-BE49-F238E27FC236}">
                <a16:creationId xmlns:a16="http://schemas.microsoft.com/office/drawing/2014/main" id="{31BF5937-EEE2-483C-BF45-E7F3431F95ED}"/>
              </a:ext>
            </a:extLst>
          </p:cNvPr>
          <p:cNvSpPr txBox="1"/>
          <p:nvPr/>
        </p:nvSpPr>
        <p:spPr bwMode="auto">
          <a:xfrm>
            <a:off x="6483924" y="4554791"/>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grpSp>
        <p:nvGrpSpPr>
          <p:cNvPr id="115" name="Group 114">
            <a:extLst>
              <a:ext uri="{FF2B5EF4-FFF2-40B4-BE49-F238E27FC236}">
                <a16:creationId xmlns:a16="http://schemas.microsoft.com/office/drawing/2014/main" id="{2ACED8D8-6F3B-4D78-A40D-75DDAF41D303}"/>
              </a:ext>
            </a:extLst>
          </p:cNvPr>
          <p:cNvGrpSpPr/>
          <p:nvPr/>
        </p:nvGrpSpPr>
        <p:grpSpPr>
          <a:xfrm>
            <a:off x="9276608" y="4507826"/>
            <a:ext cx="125371" cy="121139"/>
            <a:chOff x="2113737" y="3872523"/>
            <a:chExt cx="125371" cy="121139"/>
          </a:xfrm>
        </p:grpSpPr>
        <p:cxnSp>
          <p:nvCxnSpPr>
            <p:cNvPr id="116" name="Straight Connector 115">
              <a:extLst>
                <a:ext uri="{FF2B5EF4-FFF2-40B4-BE49-F238E27FC236}">
                  <a16:creationId xmlns:a16="http://schemas.microsoft.com/office/drawing/2014/main" id="{55F1AE15-61C7-470D-B68F-21117558665E}"/>
                </a:ext>
              </a:extLst>
            </p:cNvPr>
            <p:cNvCxnSpPr/>
            <p:nvPr/>
          </p:nvCxnSpPr>
          <p:spPr bwMode="auto">
            <a:xfrm>
              <a:off x="2178973" y="3872523"/>
              <a:ext cx="0" cy="121139"/>
            </a:xfrm>
            <a:prstGeom prst="line">
              <a:avLst/>
            </a:prstGeom>
            <a:noFill/>
            <a:ln w="28575" cap="flat" cmpd="sng" algn="ctr">
              <a:solidFill>
                <a:schemeClr val="bg1"/>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0212CBAE-7AE4-44D9-99A0-9534793ADE1F}"/>
                </a:ext>
              </a:extLst>
            </p:cNvPr>
            <p:cNvCxnSpPr>
              <a:cxnSpLocks/>
            </p:cNvCxnSpPr>
            <p:nvPr/>
          </p:nvCxnSpPr>
          <p:spPr bwMode="auto">
            <a:xfrm flipH="1">
              <a:off x="2113737" y="3933558"/>
              <a:ext cx="125371" cy="0"/>
            </a:xfrm>
            <a:prstGeom prst="line">
              <a:avLst/>
            </a:prstGeom>
            <a:noFill/>
            <a:ln w="28575" cap="flat" cmpd="sng" algn="ctr">
              <a:solidFill>
                <a:schemeClr val="bg1"/>
              </a:solidFill>
              <a:prstDash val="solid"/>
              <a:round/>
              <a:headEnd type="none" w="med" len="med"/>
              <a:tailEnd type="none" w="med" len="med"/>
            </a:ln>
            <a:effectLst/>
          </p:spPr>
        </p:cxnSp>
      </p:grpSp>
      <p:grpSp>
        <p:nvGrpSpPr>
          <p:cNvPr id="118" name="Group 117">
            <a:extLst>
              <a:ext uri="{FF2B5EF4-FFF2-40B4-BE49-F238E27FC236}">
                <a16:creationId xmlns:a16="http://schemas.microsoft.com/office/drawing/2014/main" id="{F91FC8CB-A4BD-49D1-81D5-136EB26EDE35}"/>
              </a:ext>
            </a:extLst>
          </p:cNvPr>
          <p:cNvGrpSpPr/>
          <p:nvPr/>
        </p:nvGrpSpPr>
        <p:grpSpPr>
          <a:xfrm>
            <a:off x="6756359" y="4703426"/>
            <a:ext cx="4599969" cy="80776"/>
            <a:chOff x="1157673" y="4693153"/>
            <a:chExt cx="4599969" cy="80776"/>
          </a:xfrm>
        </p:grpSpPr>
        <p:grpSp>
          <p:nvGrpSpPr>
            <p:cNvPr id="119" name="Group 118">
              <a:extLst>
                <a:ext uri="{FF2B5EF4-FFF2-40B4-BE49-F238E27FC236}">
                  <a16:creationId xmlns:a16="http://schemas.microsoft.com/office/drawing/2014/main" id="{A10A7356-DD04-4347-B001-E23A8F7F17B7}"/>
                </a:ext>
              </a:extLst>
            </p:cNvPr>
            <p:cNvGrpSpPr/>
            <p:nvPr/>
          </p:nvGrpSpPr>
          <p:grpSpPr>
            <a:xfrm rot="5400000">
              <a:off x="1755598" y="4095228"/>
              <a:ext cx="80775" cy="1276626"/>
              <a:chOff x="1083856" y="2402775"/>
              <a:chExt cx="75521" cy="2301775"/>
            </a:xfrm>
          </p:grpSpPr>
          <p:cxnSp>
            <p:nvCxnSpPr>
              <p:cNvPr id="135" name="Straight Connector 134">
                <a:extLst>
                  <a:ext uri="{FF2B5EF4-FFF2-40B4-BE49-F238E27FC236}">
                    <a16:creationId xmlns:a16="http://schemas.microsoft.com/office/drawing/2014/main" id="{856474FC-4571-4F2C-B692-F1E596A6DBD2}"/>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44CF5D2D-A78C-42F9-9ED3-46DD740CD6F1}"/>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00057B4B-C178-407E-BD97-A2876CC2C60D}"/>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4723EB25-0FAF-4760-AD5B-6C6B91FBA611}"/>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10D57851-E3EC-492D-A3E1-B5131C601625}"/>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D1B4CD19-28DA-44E5-85F5-412894FE4633}"/>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0" name="Group 119">
              <a:extLst>
                <a:ext uri="{FF2B5EF4-FFF2-40B4-BE49-F238E27FC236}">
                  <a16:creationId xmlns:a16="http://schemas.microsoft.com/office/drawing/2014/main" id="{7FDCE1B2-8917-4775-A33D-E024977115A3}"/>
                </a:ext>
              </a:extLst>
            </p:cNvPr>
            <p:cNvGrpSpPr/>
            <p:nvPr/>
          </p:nvGrpSpPr>
          <p:grpSpPr>
            <a:xfrm rot="5400000">
              <a:off x="3295122" y="4095229"/>
              <a:ext cx="80775" cy="1276626"/>
              <a:chOff x="1083856" y="2402775"/>
              <a:chExt cx="75521" cy="2301775"/>
            </a:xfrm>
          </p:grpSpPr>
          <p:cxnSp>
            <p:nvCxnSpPr>
              <p:cNvPr id="129" name="Straight Connector 128">
                <a:extLst>
                  <a:ext uri="{FF2B5EF4-FFF2-40B4-BE49-F238E27FC236}">
                    <a16:creationId xmlns:a16="http://schemas.microsoft.com/office/drawing/2014/main" id="{A8F1C611-3030-4163-BCD9-8EA3B3112EF7}"/>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D61C2D66-0355-4D11-B7D4-0FCD105366D6}"/>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4404CF5A-AB9C-4B46-9107-663CE75BF1F2}"/>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6033C119-005D-4B14-9DE8-D4FB132716E6}"/>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E914C249-66C1-4F68-806A-7DE06317735F}"/>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2518D1CE-E1F5-4703-ADAB-04FA3F2C6F66}"/>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grpSp>
          <p:nvGrpSpPr>
            <p:cNvPr id="121" name="Group 120">
              <a:extLst>
                <a:ext uri="{FF2B5EF4-FFF2-40B4-BE49-F238E27FC236}">
                  <a16:creationId xmlns:a16="http://schemas.microsoft.com/office/drawing/2014/main" id="{3FB7036E-E127-4CD1-8A11-0EB079E1FEF1}"/>
                </a:ext>
              </a:extLst>
            </p:cNvPr>
            <p:cNvGrpSpPr/>
            <p:nvPr/>
          </p:nvGrpSpPr>
          <p:grpSpPr>
            <a:xfrm rot="5400000">
              <a:off x="4825153" y="4095229"/>
              <a:ext cx="80775" cy="1276626"/>
              <a:chOff x="1083856" y="2402775"/>
              <a:chExt cx="75521" cy="2301775"/>
            </a:xfrm>
          </p:grpSpPr>
          <p:cxnSp>
            <p:nvCxnSpPr>
              <p:cNvPr id="123" name="Straight Connector 122">
                <a:extLst>
                  <a:ext uri="{FF2B5EF4-FFF2-40B4-BE49-F238E27FC236}">
                    <a16:creationId xmlns:a16="http://schemas.microsoft.com/office/drawing/2014/main" id="{E21E2B09-529B-44B6-AC38-16C0BC6CAB50}"/>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406AB3BF-53B1-4B99-B2DE-86D16A64FC90}"/>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C353AA72-D41E-49C2-8959-786928871D6A}"/>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F4F0FB1C-3F0A-45E5-A0C7-1FA8B2F53605}"/>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32F0F9E4-FBFE-4DF2-90E8-893A2BA1EAB8}"/>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5D824D59-8A38-4421-98DF-8A964126F277}"/>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cxnSp>
          <p:nvCxnSpPr>
            <p:cNvPr id="122" name="Straight Connector 121">
              <a:extLst>
                <a:ext uri="{FF2B5EF4-FFF2-40B4-BE49-F238E27FC236}">
                  <a16:creationId xmlns:a16="http://schemas.microsoft.com/office/drawing/2014/main" id="{2788132A-5D00-44F9-AB2D-7CA643950819}"/>
                </a:ext>
              </a:extLst>
            </p:cNvPr>
            <p:cNvCxnSpPr>
              <a:cxnSpLocks/>
            </p:cNvCxnSpPr>
            <p:nvPr/>
          </p:nvCxnSpPr>
          <p:spPr bwMode="auto">
            <a:xfrm rot="5400000">
              <a:off x="5717254" y="4733542"/>
              <a:ext cx="80775"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1" name="Group 140">
            <a:extLst>
              <a:ext uri="{FF2B5EF4-FFF2-40B4-BE49-F238E27FC236}">
                <a16:creationId xmlns:a16="http://schemas.microsoft.com/office/drawing/2014/main" id="{9B27722C-6364-4846-9A0B-C8B485E9F6F4}"/>
              </a:ext>
            </a:extLst>
          </p:cNvPr>
          <p:cNvGrpSpPr/>
          <p:nvPr/>
        </p:nvGrpSpPr>
        <p:grpSpPr>
          <a:xfrm>
            <a:off x="6621802" y="4710106"/>
            <a:ext cx="4914421" cy="307777"/>
            <a:chOff x="1023116" y="4699833"/>
            <a:chExt cx="4914421" cy="307777"/>
          </a:xfrm>
        </p:grpSpPr>
        <p:sp>
          <p:nvSpPr>
            <p:cNvPr id="142" name="TextBox 141">
              <a:extLst>
                <a:ext uri="{FF2B5EF4-FFF2-40B4-BE49-F238E27FC236}">
                  <a16:creationId xmlns:a16="http://schemas.microsoft.com/office/drawing/2014/main" id="{7BACBDA2-AA67-4896-9B35-0444158548BD}"/>
                </a:ext>
              </a:extLst>
            </p:cNvPr>
            <p:cNvSpPr txBox="1"/>
            <p:nvPr/>
          </p:nvSpPr>
          <p:spPr bwMode="auto">
            <a:xfrm>
              <a:off x="1023116" y="46998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43" name="TextBox 142">
              <a:extLst>
                <a:ext uri="{FF2B5EF4-FFF2-40B4-BE49-F238E27FC236}">
                  <a16:creationId xmlns:a16="http://schemas.microsoft.com/office/drawing/2014/main" id="{3766C84E-55A2-4346-8830-51098704C460}"/>
                </a:ext>
              </a:extLst>
            </p:cNvPr>
            <p:cNvSpPr txBox="1"/>
            <p:nvPr/>
          </p:nvSpPr>
          <p:spPr bwMode="auto">
            <a:xfrm>
              <a:off x="1281255" y="46998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a:t>
              </a:r>
            </a:p>
          </p:txBody>
        </p:sp>
        <p:sp>
          <p:nvSpPr>
            <p:cNvPr id="144" name="TextBox 143">
              <a:extLst>
                <a:ext uri="{FF2B5EF4-FFF2-40B4-BE49-F238E27FC236}">
                  <a16:creationId xmlns:a16="http://schemas.microsoft.com/office/drawing/2014/main" id="{71681552-FD27-4A19-BBD8-0D49FFCCDFA9}"/>
                </a:ext>
              </a:extLst>
            </p:cNvPr>
            <p:cNvSpPr txBox="1"/>
            <p:nvPr/>
          </p:nvSpPr>
          <p:spPr bwMode="auto">
            <a:xfrm>
              <a:off x="1531906" y="46998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a:t>
              </a:r>
            </a:p>
          </p:txBody>
        </p:sp>
        <p:sp>
          <p:nvSpPr>
            <p:cNvPr id="145" name="TextBox 144">
              <a:extLst>
                <a:ext uri="{FF2B5EF4-FFF2-40B4-BE49-F238E27FC236}">
                  <a16:creationId xmlns:a16="http://schemas.microsoft.com/office/drawing/2014/main" id="{8381B5FB-EF75-4DE8-B2AF-8FD87E05CF0A}"/>
                </a:ext>
              </a:extLst>
            </p:cNvPr>
            <p:cNvSpPr txBox="1"/>
            <p:nvPr/>
          </p:nvSpPr>
          <p:spPr bwMode="auto">
            <a:xfrm>
              <a:off x="1790045" y="4699833"/>
              <a:ext cx="27603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9</a:t>
              </a:r>
            </a:p>
          </p:txBody>
        </p:sp>
        <p:sp>
          <p:nvSpPr>
            <p:cNvPr id="146" name="TextBox 145">
              <a:extLst>
                <a:ext uri="{FF2B5EF4-FFF2-40B4-BE49-F238E27FC236}">
                  <a16:creationId xmlns:a16="http://schemas.microsoft.com/office/drawing/2014/main" id="{19924E52-D157-4E0B-AA3E-F117ECD5F2F0}"/>
                </a:ext>
              </a:extLst>
            </p:cNvPr>
            <p:cNvSpPr txBox="1"/>
            <p:nvPr/>
          </p:nvSpPr>
          <p:spPr bwMode="auto">
            <a:xfrm>
              <a:off x="2001188"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12</a:t>
              </a:r>
            </a:p>
          </p:txBody>
        </p:sp>
        <p:sp>
          <p:nvSpPr>
            <p:cNvPr id="147" name="TextBox 146">
              <a:extLst>
                <a:ext uri="{FF2B5EF4-FFF2-40B4-BE49-F238E27FC236}">
                  <a16:creationId xmlns:a16="http://schemas.microsoft.com/office/drawing/2014/main" id="{082DFFB6-FCCA-4043-B9DC-113C80AE4978}"/>
                </a:ext>
              </a:extLst>
            </p:cNvPr>
            <p:cNvSpPr txBox="1"/>
            <p:nvPr/>
          </p:nvSpPr>
          <p:spPr bwMode="auto">
            <a:xfrm>
              <a:off x="2259327"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15</a:t>
              </a:r>
            </a:p>
          </p:txBody>
        </p:sp>
        <p:sp>
          <p:nvSpPr>
            <p:cNvPr id="148" name="TextBox 147">
              <a:extLst>
                <a:ext uri="{FF2B5EF4-FFF2-40B4-BE49-F238E27FC236}">
                  <a16:creationId xmlns:a16="http://schemas.microsoft.com/office/drawing/2014/main" id="{462D0DED-4296-437A-AFA1-01ED62AEE91F}"/>
                </a:ext>
              </a:extLst>
            </p:cNvPr>
            <p:cNvSpPr txBox="1"/>
            <p:nvPr/>
          </p:nvSpPr>
          <p:spPr bwMode="auto">
            <a:xfrm>
              <a:off x="2509978"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18</a:t>
              </a:r>
            </a:p>
          </p:txBody>
        </p:sp>
        <p:sp>
          <p:nvSpPr>
            <p:cNvPr id="149" name="TextBox 148">
              <a:extLst>
                <a:ext uri="{FF2B5EF4-FFF2-40B4-BE49-F238E27FC236}">
                  <a16:creationId xmlns:a16="http://schemas.microsoft.com/office/drawing/2014/main" id="{94B99D80-183B-4CAA-AD4B-3CD19EA47FD7}"/>
                </a:ext>
              </a:extLst>
            </p:cNvPr>
            <p:cNvSpPr txBox="1"/>
            <p:nvPr/>
          </p:nvSpPr>
          <p:spPr bwMode="auto">
            <a:xfrm>
              <a:off x="2768117"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21</a:t>
              </a:r>
            </a:p>
          </p:txBody>
        </p:sp>
        <p:sp>
          <p:nvSpPr>
            <p:cNvPr id="150" name="TextBox 149">
              <a:extLst>
                <a:ext uri="{FF2B5EF4-FFF2-40B4-BE49-F238E27FC236}">
                  <a16:creationId xmlns:a16="http://schemas.microsoft.com/office/drawing/2014/main" id="{86336C38-4D61-4B74-8A61-0576489033B4}"/>
                </a:ext>
              </a:extLst>
            </p:cNvPr>
            <p:cNvSpPr txBox="1"/>
            <p:nvPr/>
          </p:nvSpPr>
          <p:spPr bwMode="auto">
            <a:xfrm>
              <a:off x="3026629"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24</a:t>
              </a:r>
            </a:p>
          </p:txBody>
        </p:sp>
        <p:sp>
          <p:nvSpPr>
            <p:cNvPr id="151" name="TextBox 150">
              <a:extLst>
                <a:ext uri="{FF2B5EF4-FFF2-40B4-BE49-F238E27FC236}">
                  <a16:creationId xmlns:a16="http://schemas.microsoft.com/office/drawing/2014/main" id="{1A98F1D7-ACD6-4268-8AF5-1AF197FE81D4}"/>
                </a:ext>
              </a:extLst>
            </p:cNvPr>
            <p:cNvSpPr txBox="1"/>
            <p:nvPr/>
          </p:nvSpPr>
          <p:spPr bwMode="auto">
            <a:xfrm>
              <a:off x="3284768"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27</a:t>
              </a:r>
            </a:p>
          </p:txBody>
        </p:sp>
        <p:sp>
          <p:nvSpPr>
            <p:cNvPr id="152" name="TextBox 151">
              <a:extLst>
                <a:ext uri="{FF2B5EF4-FFF2-40B4-BE49-F238E27FC236}">
                  <a16:creationId xmlns:a16="http://schemas.microsoft.com/office/drawing/2014/main" id="{F62D3D46-3816-411E-A114-E0032FE99524}"/>
                </a:ext>
              </a:extLst>
            </p:cNvPr>
            <p:cNvSpPr txBox="1"/>
            <p:nvPr/>
          </p:nvSpPr>
          <p:spPr bwMode="auto">
            <a:xfrm>
              <a:off x="3535419"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30</a:t>
              </a:r>
            </a:p>
          </p:txBody>
        </p:sp>
        <p:sp>
          <p:nvSpPr>
            <p:cNvPr id="153" name="TextBox 152">
              <a:extLst>
                <a:ext uri="{FF2B5EF4-FFF2-40B4-BE49-F238E27FC236}">
                  <a16:creationId xmlns:a16="http://schemas.microsoft.com/office/drawing/2014/main" id="{9CF079D8-8D8C-4F02-A6F3-936CF999B852}"/>
                </a:ext>
              </a:extLst>
            </p:cNvPr>
            <p:cNvSpPr txBox="1"/>
            <p:nvPr/>
          </p:nvSpPr>
          <p:spPr bwMode="auto">
            <a:xfrm>
              <a:off x="3793558"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33</a:t>
              </a:r>
            </a:p>
          </p:txBody>
        </p:sp>
        <p:sp>
          <p:nvSpPr>
            <p:cNvPr id="154" name="TextBox 153">
              <a:extLst>
                <a:ext uri="{FF2B5EF4-FFF2-40B4-BE49-F238E27FC236}">
                  <a16:creationId xmlns:a16="http://schemas.microsoft.com/office/drawing/2014/main" id="{53A8243F-FD4D-4CF1-A4BA-1D1A0C6C60DE}"/>
                </a:ext>
              </a:extLst>
            </p:cNvPr>
            <p:cNvSpPr txBox="1"/>
            <p:nvPr/>
          </p:nvSpPr>
          <p:spPr bwMode="auto">
            <a:xfrm>
              <a:off x="4050386"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36</a:t>
              </a:r>
            </a:p>
          </p:txBody>
        </p:sp>
        <p:sp>
          <p:nvSpPr>
            <p:cNvPr id="155" name="TextBox 154">
              <a:extLst>
                <a:ext uri="{FF2B5EF4-FFF2-40B4-BE49-F238E27FC236}">
                  <a16:creationId xmlns:a16="http://schemas.microsoft.com/office/drawing/2014/main" id="{AD339321-0039-4EC6-A5F1-30A2438A7593}"/>
                </a:ext>
              </a:extLst>
            </p:cNvPr>
            <p:cNvSpPr txBox="1"/>
            <p:nvPr/>
          </p:nvSpPr>
          <p:spPr bwMode="auto">
            <a:xfrm>
              <a:off x="4308525"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39</a:t>
              </a:r>
            </a:p>
          </p:txBody>
        </p:sp>
        <p:sp>
          <p:nvSpPr>
            <p:cNvPr id="156" name="TextBox 155">
              <a:extLst>
                <a:ext uri="{FF2B5EF4-FFF2-40B4-BE49-F238E27FC236}">
                  <a16:creationId xmlns:a16="http://schemas.microsoft.com/office/drawing/2014/main" id="{F24C97F8-750B-43CA-BCFB-05732413A808}"/>
                </a:ext>
              </a:extLst>
            </p:cNvPr>
            <p:cNvSpPr txBox="1"/>
            <p:nvPr/>
          </p:nvSpPr>
          <p:spPr bwMode="auto">
            <a:xfrm>
              <a:off x="4559176"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42</a:t>
              </a:r>
            </a:p>
          </p:txBody>
        </p:sp>
        <p:sp>
          <p:nvSpPr>
            <p:cNvPr id="157" name="TextBox 156">
              <a:extLst>
                <a:ext uri="{FF2B5EF4-FFF2-40B4-BE49-F238E27FC236}">
                  <a16:creationId xmlns:a16="http://schemas.microsoft.com/office/drawing/2014/main" id="{8A2D6F63-70AE-40B8-B118-A4BF3C6148F8}"/>
                </a:ext>
              </a:extLst>
            </p:cNvPr>
            <p:cNvSpPr txBox="1"/>
            <p:nvPr/>
          </p:nvSpPr>
          <p:spPr bwMode="auto">
            <a:xfrm>
              <a:off x="4817315"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45</a:t>
              </a:r>
            </a:p>
          </p:txBody>
        </p:sp>
        <p:sp>
          <p:nvSpPr>
            <p:cNvPr id="158" name="TextBox 157">
              <a:extLst>
                <a:ext uri="{FF2B5EF4-FFF2-40B4-BE49-F238E27FC236}">
                  <a16:creationId xmlns:a16="http://schemas.microsoft.com/office/drawing/2014/main" id="{4BCA88CE-8EB4-423C-A701-E2C76EE4B708}"/>
                </a:ext>
              </a:extLst>
            </p:cNvPr>
            <p:cNvSpPr txBox="1"/>
            <p:nvPr/>
          </p:nvSpPr>
          <p:spPr bwMode="auto">
            <a:xfrm>
              <a:off x="5071729"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48</a:t>
              </a:r>
            </a:p>
          </p:txBody>
        </p:sp>
        <p:sp>
          <p:nvSpPr>
            <p:cNvPr id="159" name="TextBox 158">
              <a:extLst>
                <a:ext uri="{FF2B5EF4-FFF2-40B4-BE49-F238E27FC236}">
                  <a16:creationId xmlns:a16="http://schemas.microsoft.com/office/drawing/2014/main" id="{AECA8DC2-7A59-4F50-BF64-8B5E5FF1A319}"/>
                </a:ext>
              </a:extLst>
            </p:cNvPr>
            <p:cNvSpPr txBox="1"/>
            <p:nvPr/>
          </p:nvSpPr>
          <p:spPr bwMode="auto">
            <a:xfrm>
              <a:off x="5322380"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51</a:t>
              </a:r>
            </a:p>
          </p:txBody>
        </p:sp>
        <p:sp>
          <p:nvSpPr>
            <p:cNvPr id="160" name="TextBox 159">
              <a:extLst>
                <a:ext uri="{FF2B5EF4-FFF2-40B4-BE49-F238E27FC236}">
                  <a16:creationId xmlns:a16="http://schemas.microsoft.com/office/drawing/2014/main" id="{2F9987D8-34D0-462D-8A7B-7BF18B9147BA}"/>
                </a:ext>
              </a:extLst>
            </p:cNvPr>
            <p:cNvSpPr txBox="1"/>
            <p:nvPr/>
          </p:nvSpPr>
          <p:spPr bwMode="auto">
            <a:xfrm>
              <a:off x="5570129" y="4699833"/>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54</a:t>
              </a:r>
            </a:p>
          </p:txBody>
        </p:sp>
      </p:grpSp>
      <p:grpSp>
        <p:nvGrpSpPr>
          <p:cNvPr id="4" name="Group 3">
            <a:extLst>
              <a:ext uri="{FF2B5EF4-FFF2-40B4-BE49-F238E27FC236}">
                <a16:creationId xmlns:a16="http://schemas.microsoft.com/office/drawing/2014/main" id="{8769F9C4-011D-4AC8-82A4-5C185279AB8C}"/>
              </a:ext>
            </a:extLst>
          </p:cNvPr>
          <p:cNvGrpSpPr/>
          <p:nvPr/>
        </p:nvGrpSpPr>
        <p:grpSpPr>
          <a:xfrm>
            <a:off x="1165987" y="2331799"/>
            <a:ext cx="4129221" cy="2262092"/>
            <a:chOff x="1165987" y="2331799"/>
            <a:chExt cx="4129221" cy="2262092"/>
          </a:xfrm>
        </p:grpSpPr>
        <p:cxnSp>
          <p:nvCxnSpPr>
            <p:cNvPr id="164" name="Straight Connector 163">
              <a:extLst>
                <a:ext uri="{FF2B5EF4-FFF2-40B4-BE49-F238E27FC236}">
                  <a16:creationId xmlns:a16="http://schemas.microsoft.com/office/drawing/2014/main" id="{C87958B2-A1EA-4856-9C5B-8FF8CEB74B1C}"/>
                </a:ext>
              </a:extLst>
            </p:cNvPr>
            <p:cNvCxnSpPr/>
            <p:nvPr/>
          </p:nvCxnSpPr>
          <p:spPr bwMode="auto">
            <a:xfrm>
              <a:off x="1165987" y="2331799"/>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165" name="Straight Connector 164">
              <a:extLst>
                <a:ext uri="{FF2B5EF4-FFF2-40B4-BE49-F238E27FC236}">
                  <a16:creationId xmlns:a16="http://schemas.microsoft.com/office/drawing/2014/main" id="{82279C03-98D8-48A6-B3E8-F9BFFE8BC785}"/>
                </a:ext>
              </a:extLst>
            </p:cNvPr>
            <p:cNvCxnSpPr/>
            <p:nvPr/>
          </p:nvCxnSpPr>
          <p:spPr bwMode="auto">
            <a:xfrm>
              <a:off x="2324496" y="3824694"/>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166" name="Straight Connector 165">
              <a:extLst>
                <a:ext uri="{FF2B5EF4-FFF2-40B4-BE49-F238E27FC236}">
                  <a16:creationId xmlns:a16="http://schemas.microsoft.com/office/drawing/2014/main" id="{EC290F58-844F-4642-A43C-55611465F20E}"/>
                </a:ext>
              </a:extLst>
            </p:cNvPr>
            <p:cNvCxnSpPr/>
            <p:nvPr/>
          </p:nvCxnSpPr>
          <p:spPr bwMode="auto">
            <a:xfrm>
              <a:off x="5149615" y="4472752"/>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167" name="Straight Connector 166">
              <a:extLst>
                <a:ext uri="{FF2B5EF4-FFF2-40B4-BE49-F238E27FC236}">
                  <a16:creationId xmlns:a16="http://schemas.microsoft.com/office/drawing/2014/main" id="{584D6A48-17C2-42D6-826E-65D41BA222BA}"/>
                </a:ext>
              </a:extLst>
            </p:cNvPr>
            <p:cNvCxnSpPr/>
            <p:nvPr/>
          </p:nvCxnSpPr>
          <p:spPr bwMode="auto">
            <a:xfrm>
              <a:off x="2637931" y="3984582"/>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168" name="Straight Connector 167">
              <a:extLst>
                <a:ext uri="{FF2B5EF4-FFF2-40B4-BE49-F238E27FC236}">
                  <a16:creationId xmlns:a16="http://schemas.microsoft.com/office/drawing/2014/main" id="{CE28498C-6BE6-4275-9655-81C4F574AA06}"/>
                </a:ext>
              </a:extLst>
            </p:cNvPr>
            <p:cNvCxnSpPr/>
            <p:nvPr/>
          </p:nvCxnSpPr>
          <p:spPr bwMode="auto">
            <a:xfrm>
              <a:off x="5295208" y="4468276"/>
              <a:ext cx="0" cy="121139"/>
            </a:xfrm>
            <a:prstGeom prst="line">
              <a:avLst/>
            </a:prstGeom>
            <a:noFill/>
            <a:ln w="28575" cap="flat" cmpd="sng" algn="ctr">
              <a:solidFill>
                <a:schemeClr val="accent3"/>
              </a:solidFill>
              <a:prstDash val="solid"/>
              <a:round/>
              <a:headEnd type="none" w="med" len="med"/>
              <a:tailEnd type="none" w="med" len="med"/>
            </a:ln>
            <a:effectLst/>
          </p:spPr>
        </p:cxnSp>
      </p:grpSp>
      <p:grpSp>
        <p:nvGrpSpPr>
          <p:cNvPr id="19" name="Group 18">
            <a:extLst>
              <a:ext uri="{FF2B5EF4-FFF2-40B4-BE49-F238E27FC236}">
                <a16:creationId xmlns:a16="http://schemas.microsoft.com/office/drawing/2014/main" id="{F9815817-817B-4349-9745-0652BDC5EED6}"/>
              </a:ext>
            </a:extLst>
          </p:cNvPr>
          <p:cNvGrpSpPr/>
          <p:nvPr/>
        </p:nvGrpSpPr>
        <p:grpSpPr>
          <a:xfrm>
            <a:off x="6764373" y="2343325"/>
            <a:ext cx="2216659" cy="2127280"/>
            <a:chOff x="6764373" y="2343325"/>
            <a:chExt cx="2216659" cy="2127280"/>
          </a:xfrm>
        </p:grpSpPr>
        <p:cxnSp>
          <p:nvCxnSpPr>
            <p:cNvPr id="195" name="Straight Connector 194">
              <a:extLst>
                <a:ext uri="{FF2B5EF4-FFF2-40B4-BE49-F238E27FC236}">
                  <a16:creationId xmlns:a16="http://schemas.microsoft.com/office/drawing/2014/main" id="{1294202F-99FF-4E38-BCDD-D0EEE1A9F4ED}"/>
                </a:ext>
              </a:extLst>
            </p:cNvPr>
            <p:cNvCxnSpPr/>
            <p:nvPr/>
          </p:nvCxnSpPr>
          <p:spPr bwMode="auto">
            <a:xfrm>
              <a:off x="6764373" y="2343325"/>
              <a:ext cx="0" cy="121139"/>
            </a:xfrm>
            <a:prstGeom prst="line">
              <a:avLst/>
            </a:prstGeom>
            <a:noFill/>
            <a:ln w="28575" cap="flat" cmpd="sng" algn="ctr">
              <a:solidFill>
                <a:schemeClr val="accent3"/>
              </a:solidFill>
              <a:prstDash val="solid"/>
              <a:round/>
              <a:headEnd type="none" w="med" len="med"/>
              <a:tailEnd type="none" w="med" len="med"/>
            </a:ln>
            <a:effectLst/>
          </p:spPr>
        </p:cxnSp>
        <p:cxnSp>
          <p:nvCxnSpPr>
            <p:cNvPr id="204" name="Straight Connector 203">
              <a:extLst>
                <a:ext uri="{FF2B5EF4-FFF2-40B4-BE49-F238E27FC236}">
                  <a16:creationId xmlns:a16="http://schemas.microsoft.com/office/drawing/2014/main" id="{35EB032A-6CDB-4331-9D7F-79D0602E7726}"/>
                </a:ext>
              </a:extLst>
            </p:cNvPr>
            <p:cNvCxnSpPr/>
            <p:nvPr/>
          </p:nvCxnSpPr>
          <p:spPr bwMode="auto">
            <a:xfrm>
              <a:off x="8981032" y="4349466"/>
              <a:ext cx="0" cy="121139"/>
            </a:xfrm>
            <a:prstGeom prst="line">
              <a:avLst/>
            </a:prstGeom>
            <a:noFill/>
            <a:ln w="28575" cap="flat" cmpd="sng" algn="ctr">
              <a:solidFill>
                <a:schemeClr val="accent3"/>
              </a:solidFill>
              <a:prstDash val="solid"/>
              <a:round/>
              <a:headEnd type="none" w="med" len="med"/>
              <a:tailEnd type="none" w="med" len="med"/>
            </a:ln>
            <a:effectLst/>
          </p:spPr>
        </p:cxnSp>
      </p:grpSp>
      <p:grpSp>
        <p:nvGrpSpPr>
          <p:cNvPr id="234" name="Group 233">
            <a:extLst>
              <a:ext uri="{FF2B5EF4-FFF2-40B4-BE49-F238E27FC236}">
                <a16:creationId xmlns:a16="http://schemas.microsoft.com/office/drawing/2014/main" id="{58AD5F61-1BEC-4178-A412-A5761BF8C1DB}"/>
              </a:ext>
            </a:extLst>
          </p:cNvPr>
          <p:cNvGrpSpPr/>
          <p:nvPr/>
        </p:nvGrpSpPr>
        <p:grpSpPr>
          <a:xfrm>
            <a:off x="7689127" y="2603441"/>
            <a:ext cx="2977478" cy="1454142"/>
            <a:chOff x="7689127" y="2603441"/>
            <a:chExt cx="2977478" cy="1454142"/>
          </a:xfrm>
        </p:grpSpPr>
        <p:cxnSp>
          <p:nvCxnSpPr>
            <p:cNvPr id="210" name="Straight Connector 209">
              <a:extLst>
                <a:ext uri="{FF2B5EF4-FFF2-40B4-BE49-F238E27FC236}">
                  <a16:creationId xmlns:a16="http://schemas.microsoft.com/office/drawing/2014/main" id="{937CE3A1-0074-4888-85C1-0FD61D2B0AD5}"/>
                </a:ext>
              </a:extLst>
            </p:cNvPr>
            <p:cNvCxnSpPr/>
            <p:nvPr/>
          </p:nvCxnSpPr>
          <p:spPr bwMode="auto">
            <a:xfrm>
              <a:off x="7689127" y="2603441"/>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15" name="Straight Connector 214">
              <a:extLst>
                <a:ext uri="{FF2B5EF4-FFF2-40B4-BE49-F238E27FC236}">
                  <a16:creationId xmlns:a16="http://schemas.microsoft.com/office/drawing/2014/main" id="{63735440-9129-425E-9BF7-4DA4E4ADBE4A}"/>
                </a:ext>
              </a:extLst>
            </p:cNvPr>
            <p:cNvCxnSpPr>
              <a:cxnSpLocks/>
            </p:cNvCxnSpPr>
            <p:nvPr/>
          </p:nvCxnSpPr>
          <p:spPr bwMode="auto">
            <a:xfrm>
              <a:off x="10666605" y="3936444"/>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17" name="Straight Connector 216">
              <a:extLst>
                <a:ext uri="{FF2B5EF4-FFF2-40B4-BE49-F238E27FC236}">
                  <a16:creationId xmlns:a16="http://schemas.microsoft.com/office/drawing/2014/main" id="{144EDB50-F283-4FDC-87D0-083F98EDBFCA}"/>
                </a:ext>
              </a:extLst>
            </p:cNvPr>
            <p:cNvCxnSpPr>
              <a:cxnSpLocks/>
            </p:cNvCxnSpPr>
            <p:nvPr/>
          </p:nvCxnSpPr>
          <p:spPr bwMode="auto">
            <a:xfrm>
              <a:off x="10542792" y="3936331"/>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21" name="Straight Connector 220">
              <a:extLst>
                <a:ext uri="{FF2B5EF4-FFF2-40B4-BE49-F238E27FC236}">
                  <a16:creationId xmlns:a16="http://schemas.microsoft.com/office/drawing/2014/main" id="{1B431200-5FB8-4A8D-BD50-5745638597F6}"/>
                </a:ext>
              </a:extLst>
            </p:cNvPr>
            <p:cNvCxnSpPr>
              <a:cxnSpLocks/>
            </p:cNvCxnSpPr>
            <p:nvPr/>
          </p:nvCxnSpPr>
          <p:spPr bwMode="auto">
            <a:xfrm>
              <a:off x="8029174" y="3197968"/>
              <a:ext cx="0" cy="121139"/>
            </a:xfrm>
            <a:prstGeom prst="line">
              <a:avLst/>
            </a:prstGeom>
            <a:noFill/>
            <a:ln w="28575" cap="flat" cmpd="sng" algn="ctr">
              <a:solidFill>
                <a:schemeClr val="accent1"/>
              </a:solidFill>
              <a:prstDash val="solid"/>
              <a:round/>
              <a:headEnd type="none" w="med" len="med"/>
              <a:tailEnd type="none" w="med" len="med"/>
            </a:ln>
            <a:effectLst/>
          </p:spPr>
        </p:cxnSp>
      </p:grpSp>
      <p:grpSp>
        <p:nvGrpSpPr>
          <p:cNvPr id="5" name="Group 4">
            <a:extLst>
              <a:ext uri="{FF2B5EF4-FFF2-40B4-BE49-F238E27FC236}">
                <a16:creationId xmlns:a16="http://schemas.microsoft.com/office/drawing/2014/main" id="{954D101C-FEDA-4449-B734-0A29134CC0F2}"/>
              </a:ext>
            </a:extLst>
          </p:cNvPr>
          <p:cNvGrpSpPr/>
          <p:nvPr/>
        </p:nvGrpSpPr>
        <p:grpSpPr>
          <a:xfrm>
            <a:off x="1272979" y="2341282"/>
            <a:ext cx="4292463" cy="1688941"/>
            <a:chOff x="1272979" y="2341282"/>
            <a:chExt cx="4292463" cy="1688941"/>
          </a:xfrm>
        </p:grpSpPr>
        <p:cxnSp>
          <p:nvCxnSpPr>
            <p:cNvPr id="172" name="Straight Connector 171">
              <a:extLst>
                <a:ext uri="{FF2B5EF4-FFF2-40B4-BE49-F238E27FC236}">
                  <a16:creationId xmlns:a16="http://schemas.microsoft.com/office/drawing/2014/main" id="{BCAFED8E-483D-4BE2-9EB4-158391CBF4FC}"/>
                </a:ext>
              </a:extLst>
            </p:cNvPr>
            <p:cNvCxnSpPr/>
            <p:nvPr/>
          </p:nvCxnSpPr>
          <p:spPr bwMode="auto">
            <a:xfrm>
              <a:off x="1272979" y="2341282"/>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73" name="Straight Connector 172">
              <a:extLst>
                <a:ext uri="{FF2B5EF4-FFF2-40B4-BE49-F238E27FC236}">
                  <a16:creationId xmlns:a16="http://schemas.microsoft.com/office/drawing/2014/main" id="{247ACCE7-8F6F-478A-BFA8-D6CF56D5163B}"/>
                </a:ext>
              </a:extLst>
            </p:cNvPr>
            <p:cNvCxnSpPr/>
            <p:nvPr/>
          </p:nvCxnSpPr>
          <p:spPr bwMode="auto">
            <a:xfrm>
              <a:off x="2822230" y="2868730"/>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74" name="Straight Connector 173">
              <a:extLst>
                <a:ext uri="{FF2B5EF4-FFF2-40B4-BE49-F238E27FC236}">
                  <a16:creationId xmlns:a16="http://schemas.microsoft.com/office/drawing/2014/main" id="{5B69F055-EC5A-4291-874F-4702D6E0EECF}"/>
                </a:ext>
              </a:extLst>
            </p:cNvPr>
            <p:cNvCxnSpPr/>
            <p:nvPr/>
          </p:nvCxnSpPr>
          <p:spPr bwMode="auto">
            <a:xfrm>
              <a:off x="3030361" y="2965629"/>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75" name="Straight Connector 174">
              <a:extLst>
                <a:ext uri="{FF2B5EF4-FFF2-40B4-BE49-F238E27FC236}">
                  <a16:creationId xmlns:a16="http://schemas.microsoft.com/office/drawing/2014/main" id="{673C1719-97F1-4EC5-8F74-131063409CAC}"/>
                </a:ext>
              </a:extLst>
            </p:cNvPr>
            <p:cNvCxnSpPr/>
            <p:nvPr/>
          </p:nvCxnSpPr>
          <p:spPr bwMode="auto">
            <a:xfrm>
              <a:off x="3248582" y="3164755"/>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76" name="Straight Connector 175">
              <a:extLst>
                <a:ext uri="{FF2B5EF4-FFF2-40B4-BE49-F238E27FC236}">
                  <a16:creationId xmlns:a16="http://schemas.microsoft.com/office/drawing/2014/main" id="{03C723D2-B436-4C3E-AAC8-A9BB78AC089A}"/>
                </a:ext>
              </a:extLst>
            </p:cNvPr>
            <p:cNvCxnSpPr/>
            <p:nvPr/>
          </p:nvCxnSpPr>
          <p:spPr bwMode="auto">
            <a:xfrm>
              <a:off x="1389101" y="2469493"/>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77" name="Straight Connector 176">
              <a:extLst>
                <a:ext uri="{FF2B5EF4-FFF2-40B4-BE49-F238E27FC236}">
                  <a16:creationId xmlns:a16="http://schemas.microsoft.com/office/drawing/2014/main" id="{103C0DC9-AB27-4600-8D31-4C10D79D42C4}"/>
                </a:ext>
              </a:extLst>
            </p:cNvPr>
            <p:cNvCxnSpPr/>
            <p:nvPr/>
          </p:nvCxnSpPr>
          <p:spPr bwMode="auto">
            <a:xfrm>
              <a:off x="1543102" y="2551168"/>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78" name="Straight Connector 177">
              <a:extLst>
                <a:ext uri="{FF2B5EF4-FFF2-40B4-BE49-F238E27FC236}">
                  <a16:creationId xmlns:a16="http://schemas.microsoft.com/office/drawing/2014/main" id="{46AD485F-2532-43D8-96A0-A11427EB83DD}"/>
                </a:ext>
              </a:extLst>
            </p:cNvPr>
            <p:cNvCxnSpPr/>
            <p:nvPr/>
          </p:nvCxnSpPr>
          <p:spPr bwMode="auto">
            <a:xfrm>
              <a:off x="1437704" y="2473224"/>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79" name="Straight Connector 178">
              <a:extLst>
                <a:ext uri="{FF2B5EF4-FFF2-40B4-BE49-F238E27FC236}">
                  <a16:creationId xmlns:a16="http://schemas.microsoft.com/office/drawing/2014/main" id="{86E3FD39-893E-4E75-A70D-E69639612B59}"/>
                </a:ext>
              </a:extLst>
            </p:cNvPr>
            <p:cNvCxnSpPr/>
            <p:nvPr/>
          </p:nvCxnSpPr>
          <p:spPr bwMode="auto">
            <a:xfrm>
              <a:off x="1727802" y="2585970"/>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80" name="Straight Connector 179">
              <a:extLst>
                <a:ext uri="{FF2B5EF4-FFF2-40B4-BE49-F238E27FC236}">
                  <a16:creationId xmlns:a16="http://schemas.microsoft.com/office/drawing/2014/main" id="{B9C5469C-9E09-4709-AC28-16B164D5339A}"/>
                </a:ext>
              </a:extLst>
            </p:cNvPr>
            <p:cNvCxnSpPr/>
            <p:nvPr/>
          </p:nvCxnSpPr>
          <p:spPr bwMode="auto">
            <a:xfrm>
              <a:off x="2023580" y="2737166"/>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81" name="Straight Connector 180">
              <a:extLst>
                <a:ext uri="{FF2B5EF4-FFF2-40B4-BE49-F238E27FC236}">
                  <a16:creationId xmlns:a16="http://schemas.microsoft.com/office/drawing/2014/main" id="{137DB743-210B-4C2A-BA83-20F5E066E215}"/>
                </a:ext>
              </a:extLst>
            </p:cNvPr>
            <p:cNvCxnSpPr/>
            <p:nvPr/>
          </p:nvCxnSpPr>
          <p:spPr bwMode="auto">
            <a:xfrm>
              <a:off x="1825858" y="2638745"/>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82" name="Straight Connector 181">
              <a:extLst>
                <a:ext uri="{FF2B5EF4-FFF2-40B4-BE49-F238E27FC236}">
                  <a16:creationId xmlns:a16="http://schemas.microsoft.com/office/drawing/2014/main" id="{CDEAE0E4-D56A-4B21-9CCA-E531430C7D43}"/>
                </a:ext>
              </a:extLst>
            </p:cNvPr>
            <p:cNvCxnSpPr/>
            <p:nvPr/>
          </p:nvCxnSpPr>
          <p:spPr bwMode="auto">
            <a:xfrm>
              <a:off x="2548835" y="2865921"/>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83" name="Straight Connector 182">
              <a:extLst>
                <a:ext uri="{FF2B5EF4-FFF2-40B4-BE49-F238E27FC236}">
                  <a16:creationId xmlns:a16="http://schemas.microsoft.com/office/drawing/2014/main" id="{C6B0BDF5-420E-4D09-8F2F-8875A7725B42}"/>
                </a:ext>
              </a:extLst>
            </p:cNvPr>
            <p:cNvCxnSpPr/>
            <p:nvPr/>
          </p:nvCxnSpPr>
          <p:spPr bwMode="auto">
            <a:xfrm>
              <a:off x="1324482" y="2381381"/>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84" name="Straight Connector 183">
              <a:extLst>
                <a:ext uri="{FF2B5EF4-FFF2-40B4-BE49-F238E27FC236}">
                  <a16:creationId xmlns:a16="http://schemas.microsoft.com/office/drawing/2014/main" id="{E377391D-4DE2-4C3C-A545-E9213AF4EE3C}"/>
                </a:ext>
              </a:extLst>
            </p:cNvPr>
            <p:cNvCxnSpPr/>
            <p:nvPr/>
          </p:nvCxnSpPr>
          <p:spPr bwMode="auto">
            <a:xfrm>
              <a:off x="3422817" y="3413947"/>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85" name="Straight Connector 184">
              <a:extLst>
                <a:ext uri="{FF2B5EF4-FFF2-40B4-BE49-F238E27FC236}">
                  <a16:creationId xmlns:a16="http://schemas.microsoft.com/office/drawing/2014/main" id="{CF60C723-75E9-40EA-A836-FBBE0CC9CB3C}"/>
                </a:ext>
              </a:extLst>
            </p:cNvPr>
            <p:cNvCxnSpPr/>
            <p:nvPr/>
          </p:nvCxnSpPr>
          <p:spPr bwMode="auto">
            <a:xfrm>
              <a:off x="4046654" y="3473455"/>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86" name="Straight Connector 185">
              <a:extLst>
                <a:ext uri="{FF2B5EF4-FFF2-40B4-BE49-F238E27FC236}">
                  <a16:creationId xmlns:a16="http://schemas.microsoft.com/office/drawing/2014/main" id="{77F7C15A-E0A9-4847-A259-692EEB356211}"/>
                </a:ext>
              </a:extLst>
            </p:cNvPr>
            <p:cNvCxnSpPr/>
            <p:nvPr/>
          </p:nvCxnSpPr>
          <p:spPr bwMode="auto">
            <a:xfrm>
              <a:off x="4623369" y="3702034"/>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87" name="Straight Connector 186">
              <a:extLst>
                <a:ext uri="{FF2B5EF4-FFF2-40B4-BE49-F238E27FC236}">
                  <a16:creationId xmlns:a16="http://schemas.microsoft.com/office/drawing/2014/main" id="{B5EA74E9-9815-4A98-BE2E-FB8D3CCEAE9A}"/>
                </a:ext>
              </a:extLst>
            </p:cNvPr>
            <p:cNvCxnSpPr/>
            <p:nvPr/>
          </p:nvCxnSpPr>
          <p:spPr bwMode="auto">
            <a:xfrm>
              <a:off x="4850438" y="3828425"/>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88" name="Straight Connector 187">
              <a:extLst>
                <a:ext uri="{FF2B5EF4-FFF2-40B4-BE49-F238E27FC236}">
                  <a16:creationId xmlns:a16="http://schemas.microsoft.com/office/drawing/2014/main" id="{92981C94-6FDB-4179-B5E0-4D8E35C23B62}"/>
                </a:ext>
              </a:extLst>
            </p:cNvPr>
            <p:cNvCxnSpPr/>
            <p:nvPr/>
          </p:nvCxnSpPr>
          <p:spPr bwMode="auto">
            <a:xfrm>
              <a:off x="4308525" y="3637745"/>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89" name="Straight Connector 188">
              <a:extLst>
                <a:ext uri="{FF2B5EF4-FFF2-40B4-BE49-F238E27FC236}">
                  <a16:creationId xmlns:a16="http://schemas.microsoft.com/office/drawing/2014/main" id="{16F3DF0B-2A6D-4964-9410-169493850E96}"/>
                </a:ext>
              </a:extLst>
            </p:cNvPr>
            <p:cNvCxnSpPr/>
            <p:nvPr/>
          </p:nvCxnSpPr>
          <p:spPr bwMode="auto">
            <a:xfrm>
              <a:off x="4889737" y="3827577"/>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90" name="Straight Connector 189">
              <a:extLst>
                <a:ext uri="{FF2B5EF4-FFF2-40B4-BE49-F238E27FC236}">
                  <a16:creationId xmlns:a16="http://schemas.microsoft.com/office/drawing/2014/main" id="{7AE8CC99-086E-4E04-841E-349B1802F110}"/>
                </a:ext>
              </a:extLst>
            </p:cNvPr>
            <p:cNvCxnSpPr/>
            <p:nvPr/>
          </p:nvCxnSpPr>
          <p:spPr bwMode="auto">
            <a:xfrm>
              <a:off x="4932223" y="3905352"/>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91" name="Straight Connector 190">
              <a:extLst>
                <a:ext uri="{FF2B5EF4-FFF2-40B4-BE49-F238E27FC236}">
                  <a16:creationId xmlns:a16="http://schemas.microsoft.com/office/drawing/2014/main" id="{CD736897-592D-4E1E-868A-AB02528B5FC9}"/>
                </a:ext>
              </a:extLst>
            </p:cNvPr>
            <p:cNvCxnSpPr/>
            <p:nvPr/>
          </p:nvCxnSpPr>
          <p:spPr bwMode="auto">
            <a:xfrm>
              <a:off x="5000667" y="3903074"/>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92" name="Straight Connector 191">
              <a:extLst>
                <a:ext uri="{FF2B5EF4-FFF2-40B4-BE49-F238E27FC236}">
                  <a16:creationId xmlns:a16="http://schemas.microsoft.com/office/drawing/2014/main" id="{23A4D348-86BF-49B1-A7D4-69B98DB26CB9}"/>
                </a:ext>
              </a:extLst>
            </p:cNvPr>
            <p:cNvCxnSpPr/>
            <p:nvPr/>
          </p:nvCxnSpPr>
          <p:spPr bwMode="auto">
            <a:xfrm>
              <a:off x="4967234" y="3905352"/>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193" name="Straight Connector 192">
              <a:extLst>
                <a:ext uri="{FF2B5EF4-FFF2-40B4-BE49-F238E27FC236}">
                  <a16:creationId xmlns:a16="http://schemas.microsoft.com/office/drawing/2014/main" id="{881EEDFA-14A6-40A7-AD0C-2B3DF7F278C2}"/>
                </a:ext>
              </a:extLst>
            </p:cNvPr>
            <p:cNvCxnSpPr/>
            <p:nvPr/>
          </p:nvCxnSpPr>
          <p:spPr bwMode="auto">
            <a:xfrm>
              <a:off x="5208461" y="3909084"/>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30" name="Straight Connector 229">
              <a:extLst>
                <a:ext uri="{FF2B5EF4-FFF2-40B4-BE49-F238E27FC236}">
                  <a16:creationId xmlns:a16="http://schemas.microsoft.com/office/drawing/2014/main" id="{672179BF-4E2B-4857-9884-8F99C56F46E5}"/>
                </a:ext>
              </a:extLst>
            </p:cNvPr>
            <p:cNvCxnSpPr/>
            <p:nvPr/>
          </p:nvCxnSpPr>
          <p:spPr bwMode="auto">
            <a:xfrm>
              <a:off x="5251701" y="3908194"/>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31" name="Straight Connector 230">
              <a:extLst>
                <a:ext uri="{FF2B5EF4-FFF2-40B4-BE49-F238E27FC236}">
                  <a16:creationId xmlns:a16="http://schemas.microsoft.com/office/drawing/2014/main" id="{08ECC503-E633-4218-A685-25F3FC968C95}"/>
                </a:ext>
              </a:extLst>
            </p:cNvPr>
            <p:cNvCxnSpPr/>
            <p:nvPr/>
          </p:nvCxnSpPr>
          <p:spPr bwMode="auto">
            <a:xfrm>
              <a:off x="5307140" y="3906385"/>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32" name="Straight Connector 231">
              <a:extLst>
                <a:ext uri="{FF2B5EF4-FFF2-40B4-BE49-F238E27FC236}">
                  <a16:creationId xmlns:a16="http://schemas.microsoft.com/office/drawing/2014/main" id="{39D8697D-174C-43D4-B9D0-507ACBF1251A}"/>
                </a:ext>
              </a:extLst>
            </p:cNvPr>
            <p:cNvCxnSpPr/>
            <p:nvPr/>
          </p:nvCxnSpPr>
          <p:spPr bwMode="auto">
            <a:xfrm>
              <a:off x="5349594" y="3906354"/>
              <a:ext cx="0" cy="121139"/>
            </a:xfrm>
            <a:prstGeom prst="line">
              <a:avLst/>
            </a:prstGeom>
            <a:noFill/>
            <a:ln w="28575" cap="flat" cmpd="sng" algn="ctr">
              <a:solidFill>
                <a:schemeClr val="accent1"/>
              </a:solidFill>
              <a:prstDash val="solid"/>
              <a:round/>
              <a:headEnd type="none" w="med" len="med"/>
              <a:tailEnd type="none" w="med" len="med"/>
            </a:ln>
            <a:effectLst/>
          </p:spPr>
        </p:cxnSp>
        <p:cxnSp>
          <p:nvCxnSpPr>
            <p:cNvPr id="233" name="Straight Connector 232">
              <a:extLst>
                <a:ext uri="{FF2B5EF4-FFF2-40B4-BE49-F238E27FC236}">
                  <a16:creationId xmlns:a16="http://schemas.microsoft.com/office/drawing/2014/main" id="{D71E9DD6-D964-4B1A-8DB1-680C93F07D38}"/>
                </a:ext>
              </a:extLst>
            </p:cNvPr>
            <p:cNvCxnSpPr/>
            <p:nvPr/>
          </p:nvCxnSpPr>
          <p:spPr bwMode="auto">
            <a:xfrm>
              <a:off x="5565442" y="3906805"/>
              <a:ext cx="0" cy="121139"/>
            </a:xfrm>
            <a:prstGeom prst="line">
              <a:avLst/>
            </a:prstGeom>
            <a:noFill/>
            <a:ln w="28575" cap="flat" cmpd="sng" algn="ctr">
              <a:solidFill>
                <a:schemeClr val="accent1"/>
              </a:solidFill>
              <a:prstDash val="solid"/>
              <a:round/>
              <a:headEnd type="none" w="med" len="med"/>
              <a:tailEnd type="none" w="med" len="med"/>
            </a:ln>
            <a:effectLst/>
          </p:spPr>
        </p:cxnSp>
      </p:grpSp>
      <p:sp>
        <p:nvSpPr>
          <p:cNvPr id="6" name="Freeform: Shape 5">
            <a:extLst>
              <a:ext uri="{FF2B5EF4-FFF2-40B4-BE49-F238E27FC236}">
                <a16:creationId xmlns:a16="http://schemas.microsoft.com/office/drawing/2014/main" id="{C2CB5C34-0D99-4BBC-8E47-5B3151BBFA97}"/>
              </a:ext>
            </a:extLst>
          </p:cNvPr>
          <p:cNvSpPr/>
          <p:nvPr/>
        </p:nvSpPr>
        <p:spPr bwMode="auto">
          <a:xfrm>
            <a:off x="6750996" y="2402732"/>
            <a:ext cx="3934838" cy="1590472"/>
          </a:xfrm>
          <a:custGeom>
            <a:avLst/>
            <a:gdLst>
              <a:gd name="connsiteX0" fmla="*/ 0 w 3934838"/>
              <a:gd name="connsiteY0" fmla="*/ 0 h 1590472"/>
              <a:gd name="connsiteX1" fmla="*/ 700391 w 3934838"/>
              <a:gd name="connsiteY1" fmla="*/ 0 h 1590472"/>
              <a:gd name="connsiteX2" fmla="*/ 700391 w 3934838"/>
              <a:gd name="connsiteY2" fmla="*/ 257783 h 1590472"/>
              <a:gd name="connsiteX3" fmla="*/ 1225685 w 3934838"/>
              <a:gd name="connsiteY3" fmla="*/ 257783 h 1590472"/>
              <a:gd name="connsiteX4" fmla="*/ 1225685 w 3934838"/>
              <a:gd name="connsiteY4" fmla="*/ 564204 h 1590472"/>
              <a:gd name="connsiteX5" fmla="*/ 1245140 w 3934838"/>
              <a:gd name="connsiteY5" fmla="*/ 564204 h 1590472"/>
              <a:gd name="connsiteX6" fmla="*/ 1245140 w 3934838"/>
              <a:gd name="connsiteY6" fmla="*/ 856034 h 1590472"/>
              <a:gd name="connsiteX7" fmla="*/ 1921213 w 3934838"/>
              <a:gd name="connsiteY7" fmla="*/ 856034 h 1590472"/>
              <a:gd name="connsiteX8" fmla="*/ 1921213 w 3934838"/>
              <a:gd name="connsiteY8" fmla="*/ 1230549 h 1590472"/>
              <a:gd name="connsiteX9" fmla="*/ 3604098 w 3934838"/>
              <a:gd name="connsiteY9" fmla="*/ 1230549 h 1590472"/>
              <a:gd name="connsiteX10" fmla="*/ 3604098 w 3934838"/>
              <a:gd name="connsiteY10" fmla="*/ 1590472 h 1590472"/>
              <a:gd name="connsiteX11" fmla="*/ 3934838 w 3934838"/>
              <a:gd name="connsiteY11" fmla="*/ 1590472 h 15904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934838" h="1590472">
                <a:moveTo>
                  <a:pt x="0" y="0"/>
                </a:moveTo>
                <a:lnTo>
                  <a:pt x="700391" y="0"/>
                </a:lnTo>
                <a:lnTo>
                  <a:pt x="700391" y="257783"/>
                </a:lnTo>
                <a:lnTo>
                  <a:pt x="1225685" y="257783"/>
                </a:lnTo>
                <a:lnTo>
                  <a:pt x="1225685" y="564204"/>
                </a:lnTo>
                <a:lnTo>
                  <a:pt x="1245140" y="564204"/>
                </a:lnTo>
                <a:lnTo>
                  <a:pt x="1245140" y="856034"/>
                </a:lnTo>
                <a:lnTo>
                  <a:pt x="1921213" y="856034"/>
                </a:lnTo>
                <a:lnTo>
                  <a:pt x="1921213" y="1230549"/>
                </a:lnTo>
                <a:lnTo>
                  <a:pt x="3604098" y="1230549"/>
                </a:lnTo>
                <a:lnTo>
                  <a:pt x="3604098" y="1590472"/>
                </a:lnTo>
                <a:lnTo>
                  <a:pt x="3934838" y="1590472"/>
                </a:lnTo>
              </a:path>
            </a:pathLst>
          </a:custGeom>
          <a:noFill/>
          <a:ln w="28575">
            <a:solidFill>
              <a:schemeClr val="accent1"/>
            </a:solidFill>
            <a:miter lim="800000"/>
            <a:headEnd/>
            <a:tailEnd/>
          </a:ln>
        </p:spPr>
        <p:txBody>
          <a:bodyPr rtlCol="0" anchor="ctr"/>
          <a:lstStyle/>
          <a:p>
            <a:pPr algn="ctr"/>
            <a:endParaRPr lang="en-US"/>
          </a:p>
        </p:txBody>
      </p:sp>
      <p:sp>
        <p:nvSpPr>
          <p:cNvPr id="14" name="Freeform: Shape 13">
            <a:extLst>
              <a:ext uri="{FF2B5EF4-FFF2-40B4-BE49-F238E27FC236}">
                <a16:creationId xmlns:a16="http://schemas.microsoft.com/office/drawing/2014/main" id="{2AB333E6-AAB4-46F9-AA52-F6D4B8C83AA4}"/>
              </a:ext>
            </a:extLst>
          </p:cNvPr>
          <p:cNvSpPr/>
          <p:nvPr/>
        </p:nvSpPr>
        <p:spPr bwMode="auto">
          <a:xfrm>
            <a:off x="6755860" y="2407596"/>
            <a:ext cx="2217906" cy="2003898"/>
          </a:xfrm>
          <a:custGeom>
            <a:avLst/>
            <a:gdLst>
              <a:gd name="connsiteX0" fmla="*/ 0 w 2217906"/>
              <a:gd name="connsiteY0" fmla="*/ 0 h 2003898"/>
              <a:gd name="connsiteX1" fmla="*/ 573931 w 2217906"/>
              <a:gd name="connsiteY1" fmla="*/ 0 h 2003898"/>
              <a:gd name="connsiteX2" fmla="*/ 573931 w 2217906"/>
              <a:gd name="connsiteY2" fmla="*/ 646889 h 2003898"/>
              <a:gd name="connsiteX3" fmla="*/ 598251 w 2217906"/>
              <a:gd name="connsiteY3" fmla="*/ 646889 h 2003898"/>
              <a:gd name="connsiteX4" fmla="*/ 598251 w 2217906"/>
              <a:gd name="connsiteY4" fmla="*/ 987357 h 2003898"/>
              <a:gd name="connsiteX5" fmla="*/ 802531 w 2217906"/>
              <a:gd name="connsiteY5" fmla="*/ 987357 h 2003898"/>
              <a:gd name="connsiteX6" fmla="*/ 802531 w 2217906"/>
              <a:gd name="connsiteY6" fmla="*/ 1327825 h 2003898"/>
              <a:gd name="connsiteX7" fmla="*/ 972766 w 2217906"/>
              <a:gd name="connsiteY7" fmla="*/ 1327825 h 2003898"/>
              <a:gd name="connsiteX8" fmla="*/ 972766 w 2217906"/>
              <a:gd name="connsiteY8" fmla="*/ 2003898 h 2003898"/>
              <a:gd name="connsiteX9" fmla="*/ 2217906 w 2217906"/>
              <a:gd name="connsiteY9" fmla="*/ 2003898 h 20038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217906" h="2003898">
                <a:moveTo>
                  <a:pt x="0" y="0"/>
                </a:moveTo>
                <a:lnTo>
                  <a:pt x="573931" y="0"/>
                </a:lnTo>
                <a:lnTo>
                  <a:pt x="573931" y="646889"/>
                </a:lnTo>
                <a:lnTo>
                  <a:pt x="598251" y="646889"/>
                </a:lnTo>
                <a:lnTo>
                  <a:pt x="598251" y="987357"/>
                </a:lnTo>
                <a:lnTo>
                  <a:pt x="802531" y="987357"/>
                </a:lnTo>
                <a:lnTo>
                  <a:pt x="802531" y="1327825"/>
                </a:lnTo>
                <a:lnTo>
                  <a:pt x="972766" y="1327825"/>
                </a:lnTo>
                <a:lnTo>
                  <a:pt x="972766" y="2003898"/>
                </a:lnTo>
                <a:lnTo>
                  <a:pt x="2217906" y="2003898"/>
                </a:lnTo>
              </a:path>
            </a:pathLst>
          </a:custGeom>
          <a:noFill/>
          <a:ln w="28575">
            <a:solidFill>
              <a:schemeClr val="accent3"/>
            </a:solidFill>
            <a:miter lim="800000"/>
            <a:headEnd/>
            <a:tailEnd/>
          </a:ln>
        </p:spPr>
        <p:txBody>
          <a:bodyPr rtlCol="0" anchor="ctr"/>
          <a:lstStyle/>
          <a:p>
            <a:pPr algn="ctr"/>
            <a:endParaRPr lang="en-US"/>
          </a:p>
        </p:txBody>
      </p:sp>
      <p:sp>
        <p:nvSpPr>
          <p:cNvPr id="199" name="TextBox 198">
            <a:extLst>
              <a:ext uri="{FF2B5EF4-FFF2-40B4-BE49-F238E27FC236}">
                <a16:creationId xmlns:a16="http://schemas.microsoft.com/office/drawing/2014/main" id="{528BF004-EB0D-4A5A-B5F5-59785507BA5F}"/>
              </a:ext>
            </a:extLst>
          </p:cNvPr>
          <p:cNvSpPr txBox="1"/>
          <p:nvPr/>
        </p:nvSpPr>
        <p:spPr bwMode="auto">
          <a:xfrm>
            <a:off x="1523727" y="3945805"/>
            <a:ext cx="122769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Ven + Vd</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Pbo + Vd</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Censored</a:t>
            </a:r>
          </a:p>
        </p:txBody>
      </p:sp>
      <p:cxnSp>
        <p:nvCxnSpPr>
          <p:cNvPr id="200" name="Straight Connector 199">
            <a:extLst>
              <a:ext uri="{FF2B5EF4-FFF2-40B4-BE49-F238E27FC236}">
                <a16:creationId xmlns:a16="http://schemas.microsoft.com/office/drawing/2014/main" id="{CDB08132-EB26-4756-87EA-22478B03B9FE}"/>
              </a:ext>
            </a:extLst>
          </p:cNvPr>
          <p:cNvCxnSpPr/>
          <p:nvPr/>
        </p:nvCxnSpPr>
        <p:spPr bwMode="auto">
          <a:xfrm>
            <a:off x="1313286" y="4116640"/>
            <a:ext cx="193354" cy="0"/>
          </a:xfrm>
          <a:prstGeom prst="line">
            <a:avLst/>
          </a:prstGeom>
          <a:noFill/>
          <a:ln w="28575" cap="flat" cmpd="sng" algn="ctr">
            <a:solidFill>
              <a:schemeClr val="accent1"/>
            </a:solidFill>
            <a:prstDash val="solid"/>
            <a:round/>
            <a:headEnd type="none" w="med" len="med"/>
            <a:tailEnd type="none" w="med" len="med"/>
          </a:ln>
          <a:effectLst/>
        </p:spPr>
      </p:cxnSp>
      <p:cxnSp>
        <p:nvCxnSpPr>
          <p:cNvPr id="201" name="Straight Connector 200">
            <a:extLst>
              <a:ext uri="{FF2B5EF4-FFF2-40B4-BE49-F238E27FC236}">
                <a16:creationId xmlns:a16="http://schemas.microsoft.com/office/drawing/2014/main" id="{FF8AC5F8-5F45-406B-A29B-8242D8DB913A}"/>
              </a:ext>
            </a:extLst>
          </p:cNvPr>
          <p:cNvCxnSpPr/>
          <p:nvPr/>
        </p:nvCxnSpPr>
        <p:spPr bwMode="auto">
          <a:xfrm>
            <a:off x="1313286" y="4349972"/>
            <a:ext cx="193354" cy="0"/>
          </a:xfrm>
          <a:prstGeom prst="line">
            <a:avLst/>
          </a:prstGeom>
          <a:noFill/>
          <a:ln w="28575" cap="flat" cmpd="sng" algn="ctr">
            <a:solidFill>
              <a:schemeClr val="accent3"/>
            </a:solidFill>
            <a:prstDash val="solid"/>
            <a:round/>
            <a:headEnd type="none" w="med" len="med"/>
            <a:tailEnd type="none" w="med" len="med"/>
          </a:ln>
          <a:effectLst/>
        </p:spPr>
      </p:cxnSp>
      <p:sp>
        <p:nvSpPr>
          <p:cNvPr id="202" name="TextBox 201">
            <a:extLst>
              <a:ext uri="{FF2B5EF4-FFF2-40B4-BE49-F238E27FC236}">
                <a16:creationId xmlns:a16="http://schemas.microsoft.com/office/drawing/2014/main" id="{80F86FAE-7FB4-4D32-8E79-7A456C9F6919}"/>
              </a:ext>
            </a:extLst>
          </p:cNvPr>
          <p:cNvSpPr txBox="1"/>
          <p:nvPr/>
        </p:nvSpPr>
        <p:spPr bwMode="auto">
          <a:xfrm>
            <a:off x="9442072" y="3908422"/>
            <a:ext cx="1227692"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Ven + Vd</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Pbo + Vd</a:t>
            </a:r>
            <a:br>
              <a:rPr lang="en-US" sz="1600" b="0" dirty="0">
                <a:solidFill>
                  <a:schemeClr val="bg1"/>
                </a:solidFill>
                <a:latin typeface="Calibri" panose="020F0502020204030204" pitchFamily="34" charset="0"/>
              </a:rPr>
            </a:br>
            <a:r>
              <a:rPr lang="en-US" sz="1600" b="0" dirty="0">
                <a:solidFill>
                  <a:schemeClr val="bg1"/>
                </a:solidFill>
                <a:latin typeface="Calibri" panose="020F0502020204030204" pitchFamily="34" charset="0"/>
              </a:rPr>
              <a:t>Censored</a:t>
            </a:r>
          </a:p>
        </p:txBody>
      </p:sp>
      <p:cxnSp>
        <p:nvCxnSpPr>
          <p:cNvPr id="203" name="Straight Connector 202">
            <a:extLst>
              <a:ext uri="{FF2B5EF4-FFF2-40B4-BE49-F238E27FC236}">
                <a16:creationId xmlns:a16="http://schemas.microsoft.com/office/drawing/2014/main" id="{34B82F2E-AE84-431E-8F02-3974C17BFBC3}"/>
              </a:ext>
            </a:extLst>
          </p:cNvPr>
          <p:cNvCxnSpPr/>
          <p:nvPr/>
        </p:nvCxnSpPr>
        <p:spPr bwMode="auto">
          <a:xfrm>
            <a:off x="9241843" y="4080496"/>
            <a:ext cx="193354" cy="0"/>
          </a:xfrm>
          <a:prstGeom prst="line">
            <a:avLst/>
          </a:prstGeom>
          <a:noFill/>
          <a:ln w="28575" cap="flat" cmpd="sng" algn="ctr">
            <a:solidFill>
              <a:schemeClr val="accent1"/>
            </a:solidFill>
            <a:prstDash val="solid"/>
            <a:round/>
            <a:headEnd type="none" w="med" len="med"/>
            <a:tailEnd type="none" w="med" len="med"/>
          </a:ln>
          <a:effectLst/>
        </p:spPr>
      </p:cxnSp>
      <p:cxnSp>
        <p:nvCxnSpPr>
          <p:cNvPr id="205" name="Straight Connector 204">
            <a:extLst>
              <a:ext uri="{FF2B5EF4-FFF2-40B4-BE49-F238E27FC236}">
                <a16:creationId xmlns:a16="http://schemas.microsoft.com/office/drawing/2014/main" id="{F04ACAF1-E08B-4FA0-8570-FA84571F2F05}"/>
              </a:ext>
            </a:extLst>
          </p:cNvPr>
          <p:cNvCxnSpPr/>
          <p:nvPr/>
        </p:nvCxnSpPr>
        <p:spPr bwMode="auto">
          <a:xfrm>
            <a:off x="9241843" y="4313830"/>
            <a:ext cx="193354" cy="0"/>
          </a:xfrm>
          <a:prstGeom prst="line">
            <a:avLst/>
          </a:prstGeom>
          <a:noFill/>
          <a:ln w="28575" cap="flat" cmpd="sng" algn="ctr">
            <a:solidFill>
              <a:schemeClr val="accent3"/>
            </a:solidFill>
            <a:prstDash val="solid"/>
            <a:round/>
            <a:headEnd type="none" w="med" len="med"/>
            <a:tailEnd type="none" w="med" len="med"/>
          </a:ln>
          <a:effectLst/>
        </p:spPr>
      </p:cxnSp>
    </p:spTree>
    <p:extLst>
      <p:ext uri="{BB962C8B-B14F-4D97-AF65-F5344CB8AC3E}">
        <p14:creationId xmlns:p14="http://schemas.microsoft.com/office/powerpoint/2010/main" val="35598249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BELLINI Final Survival Analysis: </a:t>
            </a:r>
            <a:br>
              <a:rPr lang="en-US" dirty="0"/>
            </a:br>
            <a:r>
              <a:rPr lang="en-US" dirty="0"/>
              <a:t>PFS and OS in Key Patient Subgroups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Table 10">
            <a:extLst>
              <a:ext uri="{FF2B5EF4-FFF2-40B4-BE49-F238E27FC236}">
                <a16:creationId xmlns:a16="http://schemas.microsoft.com/office/drawing/2014/main" id="{14CB0628-60A6-5740-A3FC-0B3B623C0FC8}"/>
              </a:ext>
            </a:extLst>
          </p:cNvPr>
          <p:cNvGraphicFramePr>
            <a:graphicFrameLocks noGrp="1"/>
          </p:cNvGraphicFramePr>
          <p:nvPr>
            <p:extLst>
              <p:ext uri="{D42A27DB-BD31-4B8C-83A1-F6EECF244321}">
                <p14:modId xmlns:p14="http://schemas.microsoft.com/office/powerpoint/2010/main" val="1070551320"/>
              </p:ext>
            </p:extLst>
          </p:nvPr>
        </p:nvGraphicFramePr>
        <p:xfrm>
          <a:off x="708233" y="1595756"/>
          <a:ext cx="10773969" cy="3210482"/>
        </p:xfrm>
        <a:graphic>
          <a:graphicData uri="http://schemas.openxmlformats.org/drawingml/2006/table">
            <a:tbl>
              <a:tblPr firstRow="1" bandRow="1">
                <a:tableStyleId>{F5AB1C69-6EDB-4FF4-983F-18BD219EF322}</a:tableStyleId>
              </a:tblPr>
              <a:tblGrid>
                <a:gridCol w="3302430">
                  <a:extLst>
                    <a:ext uri="{9D8B030D-6E8A-4147-A177-3AD203B41FA5}">
                      <a16:colId xmlns:a16="http://schemas.microsoft.com/office/drawing/2014/main" val="4230268532"/>
                    </a:ext>
                  </a:extLst>
                </a:gridCol>
                <a:gridCol w="2166826">
                  <a:extLst>
                    <a:ext uri="{9D8B030D-6E8A-4147-A177-3AD203B41FA5}">
                      <a16:colId xmlns:a16="http://schemas.microsoft.com/office/drawing/2014/main" val="1471845447"/>
                    </a:ext>
                  </a:extLst>
                </a:gridCol>
                <a:gridCol w="1587902">
                  <a:extLst>
                    <a:ext uri="{9D8B030D-6E8A-4147-A177-3AD203B41FA5}">
                      <a16:colId xmlns:a16="http://schemas.microsoft.com/office/drawing/2014/main" val="80790062"/>
                    </a:ext>
                  </a:extLst>
                </a:gridCol>
                <a:gridCol w="2104571">
                  <a:extLst>
                    <a:ext uri="{9D8B030D-6E8A-4147-A177-3AD203B41FA5}">
                      <a16:colId xmlns:a16="http://schemas.microsoft.com/office/drawing/2014/main" val="971768868"/>
                    </a:ext>
                  </a:extLst>
                </a:gridCol>
                <a:gridCol w="1612240">
                  <a:extLst>
                    <a:ext uri="{9D8B030D-6E8A-4147-A177-3AD203B41FA5}">
                      <a16:colId xmlns:a16="http://schemas.microsoft.com/office/drawing/2014/main" val="2826153302"/>
                    </a:ext>
                  </a:extLst>
                </a:gridCol>
              </a:tblGrid>
              <a:tr h="302329">
                <a:tc rowSpan="2">
                  <a:txBody>
                    <a:bodyPr/>
                    <a:lstStyle/>
                    <a:p>
                      <a:r>
                        <a:rPr lang="en-US" sz="1600" b="1" dirty="0">
                          <a:solidFill>
                            <a:schemeClr val="tx1"/>
                          </a:solidFill>
                          <a:latin typeface="Calibri" panose="020F0502020204030204" pitchFamily="34" charset="0"/>
                        </a:rPr>
                        <a:t>Subgroup</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gridSpan="2">
                  <a:txBody>
                    <a:bodyPr/>
                    <a:lstStyle/>
                    <a:p>
                      <a:pPr algn="ctr"/>
                      <a:r>
                        <a:rPr lang="en-US" sz="1600" b="1" dirty="0">
                          <a:solidFill>
                            <a:schemeClr val="tx1"/>
                          </a:solidFill>
                          <a:latin typeface="Calibri" panose="020F0502020204030204" pitchFamily="34" charset="0"/>
                          <a:cs typeface="Calibri" panose="020F0502020204030204" pitchFamily="34" charset="0"/>
                        </a:rPr>
                        <a:t>PFS</a:t>
                      </a:r>
                      <a:endParaRPr lang="en-US" sz="1600" dirty="0">
                        <a:latin typeface="Calibri" panose="020F0502020204030204" pitchFamily="34" charset="0"/>
                        <a:cs typeface="Calibri" panose="020F0502020204030204" pitchFamily="34" charset="0"/>
                      </a:endParaRP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hMerge="1">
                  <a:txBody>
                    <a:bodyPr/>
                    <a:lstStyle/>
                    <a:p>
                      <a:pPr algn="ctr"/>
                      <a:endParaRPr lang="en-US" sz="1600" dirty="0">
                        <a:latin typeface="Calibri" panose="020F0502020204030204" pitchFamily="34" charset="0"/>
                        <a:cs typeface="Calibri" panose="020F0502020204030204" pitchFamily="34" charset="0"/>
                      </a:endParaRP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gridSpan="2">
                  <a:txBody>
                    <a:bodyPr/>
                    <a:lstStyle/>
                    <a:p>
                      <a:pPr algn="ctr"/>
                      <a:r>
                        <a:rPr lang="en-US" sz="1600" dirty="0">
                          <a:latin typeface="Calibri" panose="020F0502020204030204" pitchFamily="34" charset="0"/>
                          <a:cs typeface="Calibri" panose="020F0502020204030204" pitchFamily="34" charset="0"/>
                        </a:rPr>
                        <a:t>OS</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hMerge="1">
                  <a:txBody>
                    <a:bodyPr/>
                    <a:lstStyle/>
                    <a:p>
                      <a:pPr algn="ctr"/>
                      <a:endParaRPr lang="en-US" sz="1600" dirty="0">
                        <a:latin typeface="Calibri" panose="020F0502020204030204" pitchFamily="34" charset="0"/>
                        <a:cs typeface="Calibri" panose="020F0502020204030204" pitchFamily="34" charset="0"/>
                      </a:endParaRP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3135293031"/>
                  </a:ext>
                </a:extLst>
              </a:tr>
              <a:tr h="316396">
                <a:tc vMerge="1">
                  <a:txBody>
                    <a:bodyPr/>
                    <a:lstStyle/>
                    <a:p>
                      <a:endParaRPr lang="en-US" sz="1600" b="1" dirty="0">
                        <a:solidFill>
                          <a:schemeClr val="tx1"/>
                        </a:solidFill>
                        <a:latin typeface="Calibri" panose="020F0502020204030204" pitchFamily="34" charset="0"/>
                      </a:endParaRP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b="1" dirty="0">
                          <a:solidFill>
                            <a:schemeClr val="tx1"/>
                          </a:solidFill>
                          <a:latin typeface="Calibri" panose="020F0502020204030204" pitchFamily="34" charset="0"/>
                        </a:rPr>
                        <a:t>HR (95% CI)</a:t>
                      </a:r>
                      <a:endParaRPr lang="en-US" sz="1600" b="1" dirty="0">
                        <a:solidFill>
                          <a:schemeClr val="tx1"/>
                        </a:solidFill>
                        <a:latin typeface="Calibri" panose="020F0502020204030204" pitchFamily="34" charset="0"/>
                        <a:cs typeface="Calibri" panose="020F0502020204030204" pitchFamily="34" charset="0"/>
                      </a:endParaRP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b="1" i="1" dirty="0">
                          <a:solidFill>
                            <a:schemeClr val="tx1"/>
                          </a:solidFill>
                          <a:latin typeface="Calibri" panose="020F0502020204030204" pitchFamily="34" charset="0"/>
                          <a:cs typeface="Calibri" panose="020F0502020204030204" pitchFamily="34" charset="0"/>
                        </a:rPr>
                        <a:t>P</a:t>
                      </a:r>
                      <a:r>
                        <a:rPr lang="en-US" sz="1600" b="1" dirty="0">
                          <a:solidFill>
                            <a:schemeClr val="tx1"/>
                          </a:solidFill>
                          <a:latin typeface="Calibri" panose="020F0502020204030204" pitchFamily="34" charset="0"/>
                          <a:cs typeface="Calibri" panose="020F0502020204030204" pitchFamily="34" charset="0"/>
                        </a:rPr>
                        <a:t> Value</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b="1" dirty="0">
                          <a:solidFill>
                            <a:schemeClr val="tx1"/>
                          </a:solidFill>
                          <a:latin typeface="Calibri" panose="020F0502020204030204" pitchFamily="34" charset="0"/>
                        </a:rPr>
                        <a:t>HR (95% CI)</a:t>
                      </a:r>
                      <a:endParaRPr lang="en-US" sz="1600" b="1" dirty="0">
                        <a:solidFill>
                          <a:schemeClr val="tx1"/>
                        </a:solidFill>
                        <a:latin typeface="Calibri" panose="020F0502020204030204" pitchFamily="34" charset="0"/>
                        <a:cs typeface="Calibri" panose="020F0502020204030204" pitchFamily="34" charset="0"/>
                      </a:endParaRP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b="1" i="1" dirty="0">
                          <a:solidFill>
                            <a:schemeClr val="tx1"/>
                          </a:solidFill>
                          <a:latin typeface="Calibri" panose="020F0502020204030204" pitchFamily="34" charset="0"/>
                          <a:cs typeface="Calibri" panose="020F0502020204030204" pitchFamily="34" charset="0"/>
                        </a:rPr>
                        <a:t>P</a:t>
                      </a:r>
                      <a:r>
                        <a:rPr lang="en-US" sz="1600" b="1" dirty="0">
                          <a:solidFill>
                            <a:schemeClr val="tx1"/>
                          </a:solidFill>
                          <a:latin typeface="Calibri" panose="020F0502020204030204" pitchFamily="34" charset="0"/>
                          <a:cs typeface="Calibri" panose="020F0502020204030204" pitchFamily="34" charset="0"/>
                        </a:rPr>
                        <a:t> Value</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621750658"/>
                  </a:ext>
                </a:extLst>
              </a:tr>
              <a:tr h="548640">
                <a:tc>
                  <a:txBody>
                    <a:bodyPr/>
                    <a:lstStyle/>
                    <a:p>
                      <a:r>
                        <a:rPr lang="en-US" sz="1600" dirty="0">
                          <a:solidFill>
                            <a:schemeClr val="bg1"/>
                          </a:solidFill>
                          <a:latin typeface="Calibri" panose="020F0502020204030204" pitchFamily="34" charset="0"/>
                        </a:rPr>
                        <a:t>t(11;14) status</a:t>
                      </a:r>
                    </a:p>
                    <a:p>
                      <a:pPr marL="285750" indent="-285750">
                        <a:buFont typeface="Wingdings" panose="05000000000000000000" pitchFamily="2" charset="2"/>
                        <a:buChar char="§"/>
                      </a:pPr>
                      <a:r>
                        <a:rPr lang="en-US" sz="1600" dirty="0">
                          <a:solidFill>
                            <a:schemeClr val="bg1"/>
                          </a:solidFill>
                          <a:latin typeface="Calibri" panose="020F0502020204030204" pitchFamily="34" charset="0"/>
                        </a:rPr>
                        <a:t>Positive (n = 35)</a:t>
                      </a:r>
                    </a:p>
                    <a:p>
                      <a:pPr marL="285750" indent="-285750">
                        <a:buFont typeface="Wingdings" panose="05000000000000000000" pitchFamily="2" charset="2"/>
                        <a:buChar char="§"/>
                      </a:pPr>
                      <a:r>
                        <a:rPr lang="en-US" sz="1600" dirty="0">
                          <a:solidFill>
                            <a:schemeClr val="bg1"/>
                          </a:solidFill>
                          <a:latin typeface="Calibri" panose="020F0502020204030204" pitchFamily="34" charset="0"/>
                        </a:rPr>
                        <a:t>Negative (n = 226)</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0.12 (0.03-0.44)</a:t>
                      </a:r>
                    </a:p>
                    <a:p>
                      <a:pPr algn="ctr"/>
                      <a:r>
                        <a:rPr lang="en-US" sz="1600" dirty="0">
                          <a:solidFill>
                            <a:schemeClr val="bg1"/>
                          </a:solidFill>
                          <a:latin typeface="Calibri" panose="020F0502020204030204" pitchFamily="34" charset="0"/>
                          <a:cs typeface="Calibri" panose="020F0502020204030204" pitchFamily="34" charset="0"/>
                        </a:rPr>
                        <a:t>0.65 (0.46-0.90)</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.0014</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0.61 (0.16-2.32)</a:t>
                      </a:r>
                    </a:p>
                    <a:p>
                      <a:pPr algn="ctr"/>
                      <a:r>
                        <a:rPr lang="en-US" sz="1600" dirty="0">
                          <a:solidFill>
                            <a:schemeClr val="bg1"/>
                          </a:solidFill>
                          <a:latin typeface="Calibri" panose="020F0502020204030204" pitchFamily="34" charset="0"/>
                          <a:cs typeface="Calibri" panose="020F0502020204030204" pitchFamily="34" charset="0"/>
                        </a:rPr>
                        <a:t>1.18 (0.76-1.84)</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NS</a:t>
                      </a:r>
                    </a:p>
                    <a:p>
                      <a:pPr algn="ctr"/>
                      <a:endParaRPr lang="en-US" sz="16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63773154"/>
                  </a:ext>
                </a:extLst>
              </a:tr>
              <a:tr h="379675">
                <a:tc>
                  <a:txBody>
                    <a:bodyPr/>
                    <a:lstStyle/>
                    <a:p>
                      <a:r>
                        <a:rPr lang="en-US" sz="1600" i="1" dirty="0">
                          <a:solidFill>
                            <a:schemeClr val="bg1"/>
                          </a:solidFill>
                          <a:latin typeface="Calibri" panose="020F0502020204030204" pitchFamily="34" charset="0"/>
                        </a:rPr>
                        <a:t>BCL2</a:t>
                      </a:r>
                      <a:r>
                        <a:rPr lang="en-US" sz="1600" dirty="0">
                          <a:solidFill>
                            <a:schemeClr val="bg1"/>
                          </a:solidFill>
                          <a:latin typeface="Calibri" panose="020F0502020204030204" pitchFamily="34" charset="0"/>
                        </a:rPr>
                        <a:t> expression (qPCR)</a:t>
                      </a:r>
                    </a:p>
                    <a:p>
                      <a:pPr marL="285750" indent="-285750">
                        <a:buFont typeface="Wingdings" panose="05000000000000000000" pitchFamily="2" charset="2"/>
                        <a:buChar char="§"/>
                      </a:pPr>
                      <a:r>
                        <a:rPr lang="en-US" sz="1600" dirty="0">
                          <a:solidFill>
                            <a:schemeClr val="bg1"/>
                          </a:solidFill>
                          <a:latin typeface="Calibri" panose="020F0502020204030204" pitchFamily="34" charset="0"/>
                        </a:rPr>
                        <a:t>High (n = 98)</a:t>
                      </a:r>
                    </a:p>
                    <a:p>
                      <a:pPr marL="285750" indent="-285750">
                        <a:buFont typeface="Wingdings" panose="05000000000000000000" pitchFamily="2" charset="2"/>
                        <a:buChar char="§"/>
                      </a:pPr>
                      <a:r>
                        <a:rPr lang="en-US" sz="1600" dirty="0">
                          <a:solidFill>
                            <a:schemeClr val="bg1"/>
                          </a:solidFill>
                          <a:latin typeface="Calibri" panose="020F0502020204030204" pitchFamily="34" charset="0"/>
                        </a:rPr>
                        <a:t>Low (n = 159)</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0.37 (0.21-0.64)</a:t>
                      </a:r>
                    </a:p>
                    <a:p>
                      <a:pPr algn="ctr"/>
                      <a:r>
                        <a:rPr lang="en-US" sz="1600" dirty="0">
                          <a:solidFill>
                            <a:schemeClr val="bg1"/>
                          </a:solidFill>
                          <a:latin typeface="Calibri" panose="020F0502020204030204" pitchFamily="34" charset="0"/>
                          <a:cs typeface="Calibri" panose="020F0502020204030204" pitchFamily="34" charset="0"/>
                        </a:rPr>
                        <a:t>0.71 (0.48-1.05)</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.0005</a:t>
                      </a:r>
                    </a:p>
                    <a:p>
                      <a:pPr algn="ctr"/>
                      <a:endParaRPr lang="en-US" sz="16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0.70 (0.32-1.51)</a:t>
                      </a:r>
                    </a:p>
                    <a:p>
                      <a:pPr algn="ctr"/>
                      <a:r>
                        <a:rPr lang="en-US" sz="1600" dirty="0">
                          <a:solidFill>
                            <a:schemeClr val="bg1"/>
                          </a:solidFill>
                          <a:latin typeface="Calibri" panose="020F0502020204030204" pitchFamily="34" charset="0"/>
                          <a:cs typeface="Calibri" panose="020F0502020204030204" pitchFamily="34" charset="0"/>
                        </a:rPr>
                        <a:t>1.67 (0.97-2.89)</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NS</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80219419"/>
                  </a:ext>
                </a:extLst>
              </a:tr>
              <a:tr h="388034">
                <a:tc>
                  <a:txBody>
                    <a:bodyPr/>
                    <a:lstStyle/>
                    <a:p>
                      <a:r>
                        <a:rPr lang="en-US" sz="1600" dirty="0">
                          <a:solidFill>
                            <a:schemeClr val="bg1"/>
                          </a:solidFill>
                          <a:latin typeface="Calibri" panose="020F0502020204030204" pitchFamily="34" charset="0"/>
                        </a:rPr>
                        <a:t>t(11;14) </a:t>
                      </a:r>
                      <a:r>
                        <a:rPr lang="en-US" sz="1600" dirty="0">
                          <a:solidFill>
                            <a:schemeClr val="bg1"/>
                          </a:solidFill>
                          <a:latin typeface="Calibri" panose="020F0502020204030204" pitchFamily="34" charset="0"/>
                          <a:cs typeface="Calibri" panose="020F0502020204030204" pitchFamily="34" charset="0"/>
                        </a:rPr>
                        <a:t>or high </a:t>
                      </a:r>
                      <a:r>
                        <a:rPr lang="en-US" sz="1600" i="1" dirty="0">
                          <a:solidFill>
                            <a:schemeClr val="bg1"/>
                          </a:solidFill>
                          <a:latin typeface="Calibri" panose="020F0502020204030204" pitchFamily="34" charset="0"/>
                          <a:cs typeface="Calibri" panose="020F0502020204030204" pitchFamily="34" charset="0"/>
                        </a:rPr>
                        <a:t>BCL2</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0.32 (0.20-0.53)</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&lt;.0001</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0.82 (0.40-1.70)</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NS</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994886251"/>
                  </a:ext>
                </a:extLst>
              </a:tr>
              <a:tr h="384048">
                <a:tc>
                  <a:txBody>
                    <a:bodyPr/>
                    <a:lstStyle/>
                    <a:p>
                      <a:r>
                        <a:rPr lang="en-US" sz="1600" dirty="0">
                          <a:solidFill>
                            <a:schemeClr val="bg1"/>
                          </a:solidFill>
                          <a:latin typeface="Calibri" panose="020F0502020204030204" pitchFamily="34" charset="0"/>
                        </a:rPr>
                        <a:t>Non-t(11;14) </a:t>
                      </a:r>
                      <a:r>
                        <a:rPr lang="en-US" sz="1600" dirty="0">
                          <a:solidFill>
                            <a:schemeClr val="bg1"/>
                          </a:solidFill>
                          <a:latin typeface="Calibri" panose="020F0502020204030204" pitchFamily="34" charset="0"/>
                          <a:cs typeface="Calibri" panose="020F0502020204030204" pitchFamily="34" charset="0"/>
                        </a:rPr>
                        <a:t>and high </a:t>
                      </a:r>
                      <a:r>
                        <a:rPr lang="en-US" sz="1600" i="1" dirty="0">
                          <a:solidFill>
                            <a:schemeClr val="bg1"/>
                          </a:solidFill>
                          <a:latin typeface="Calibri" panose="020F0502020204030204" pitchFamily="34" charset="0"/>
                          <a:cs typeface="Calibri" panose="020F0502020204030204" pitchFamily="34" charset="0"/>
                        </a:rPr>
                        <a:t>BCL2</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0.48 (0.26-0.90)</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.0215</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0.86 (0.35-2.12)</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NS</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095203446"/>
                  </a:ext>
                </a:extLst>
              </a:tr>
            </a:tbl>
          </a:graphicData>
        </a:graphic>
      </p:graphicFrame>
      <p:sp>
        <p:nvSpPr>
          <p:cNvPr id="14" name="Text Box 15">
            <a:extLst>
              <a:ext uri="{FF2B5EF4-FFF2-40B4-BE49-F238E27FC236}">
                <a16:creationId xmlns:a16="http://schemas.microsoft.com/office/drawing/2014/main" id="{390FA3F3-1B4E-0849-8735-DCD2D6DCA6B4}"/>
              </a:ext>
            </a:extLst>
          </p:cNvPr>
          <p:cNvSpPr txBox="1">
            <a:spLocks noChangeArrowheads="1"/>
          </p:cNvSpPr>
          <p:nvPr/>
        </p:nvSpPr>
        <p:spPr bwMode="auto">
          <a:xfrm>
            <a:off x="450614" y="63613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Kumar. ASH 2021. Abstr 84.</a:t>
            </a:r>
            <a:endParaRPr lang="en-US" altLang="en-US" sz="1400" b="0" dirty="0">
              <a:solidFill>
                <a:schemeClr val="bg2"/>
              </a:solidFill>
              <a:latin typeface="Calibri" panose="020F0502020204030204" pitchFamily="34" charset="0"/>
              <a:cs typeface="+mn-cs"/>
            </a:endParaRPr>
          </a:p>
        </p:txBody>
      </p:sp>
      <p:sp>
        <p:nvSpPr>
          <p:cNvPr id="15" name="Content Placeholder 2">
            <a:extLst>
              <a:ext uri="{FF2B5EF4-FFF2-40B4-BE49-F238E27FC236}">
                <a16:creationId xmlns:a16="http://schemas.microsoft.com/office/drawing/2014/main" id="{1C9CDB4F-7A5A-4A4F-8319-41DF9A731B90}"/>
              </a:ext>
            </a:extLst>
          </p:cNvPr>
          <p:cNvSpPr>
            <a:spLocks noGrp="1"/>
          </p:cNvSpPr>
          <p:nvPr>
            <p:ph idx="1"/>
          </p:nvPr>
        </p:nvSpPr>
        <p:spPr>
          <a:xfrm>
            <a:off x="604675" y="4849102"/>
            <a:ext cx="10877529" cy="1272034"/>
          </a:xfrm>
        </p:spPr>
        <p:txBody>
          <a:bodyPr/>
          <a:lstStyle/>
          <a:p>
            <a:r>
              <a:rPr lang="en-US" sz="2400" dirty="0"/>
              <a:t>Largest PFS improvement with venetoclax seen in patients with t(11;14) or high </a:t>
            </a:r>
            <a:r>
              <a:rPr lang="en-US" sz="2400" i="1" dirty="0"/>
              <a:t>BCL2</a:t>
            </a:r>
            <a:r>
              <a:rPr lang="en-US" sz="2400" dirty="0"/>
              <a:t> expression</a:t>
            </a:r>
          </a:p>
          <a:p>
            <a:r>
              <a:rPr lang="en-US" sz="2400" dirty="0"/>
              <a:t>Venetoclax prolonged PFS in these subgroups regardless of cytogenetic risk status</a:t>
            </a:r>
          </a:p>
        </p:txBody>
      </p:sp>
    </p:spTree>
    <p:extLst>
      <p:ext uri="{BB962C8B-B14F-4D97-AF65-F5344CB8AC3E}">
        <p14:creationId xmlns:p14="http://schemas.microsoft.com/office/powerpoint/2010/main" val="42798491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BELLINI Final Survival Analysis: Response</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graphicFrame>
        <p:nvGraphicFramePr>
          <p:cNvPr id="11" name="Table 10">
            <a:extLst>
              <a:ext uri="{FF2B5EF4-FFF2-40B4-BE49-F238E27FC236}">
                <a16:creationId xmlns:a16="http://schemas.microsoft.com/office/drawing/2014/main" id="{A1E6BAB3-10CB-B447-999C-8667DDBB4ACF}"/>
              </a:ext>
            </a:extLst>
          </p:cNvPr>
          <p:cNvGraphicFramePr>
            <a:graphicFrameLocks noGrp="1"/>
          </p:cNvGraphicFramePr>
          <p:nvPr>
            <p:extLst>
              <p:ext uri="{D42A27DB-BD31-4B8C-83A1-F6EECF244321}">
                <p14:modId xmlns:p14="http://schemas.microsoft.com/office/powerpoint/2010/main" val="1829940166"/>
              </p:ext>
            </p:extLst>
          </p:nvPr>
        </p:nvGraphicFramePr>
        <p:xfrm>
          <a:off x="719137" y="1597886"/>
          <a:ext cx="10763064" cy="2926080"/>
        </p:xfrm>
        <a:graphic>
          <a:graphicData uri="http://schemas.openxmlformats.org/drawingml/2006/table">
            <a:tbl>
              <a:tblPr firstRow="1" bandRow="1">
                <a:tableStyleId>{F5AB1C69-6EDB-4FF4-983F-18BD219EF322}</a:tableStyleId>
              </a:tblPr>
              <a:tblGrid>
                <a:gridCol w="1297327">
                  <a:extLst>
                    <a:ext uri="{9D8B030D-6E8A-4147-A177-3AD203B41FA5}">
                      <a16:colId xmlns:a16="http://schemas.microsoft.com/office/drawing/2014/main" val="4230268532"/>
                    </a:ext>
                  </a:extLst>
                </a:gridCol>
                <a:gridCol w="999567">
                  <a:extLst>
                    <a:ext uri="{9D8B030D-6E8A-4147-A177-3AD203B41FA5}">
                      <a16:colId xmlns:a16="http://schemas.microsoft.com/office/drawing/2014/main" val="1471845447"/>
                    </a:ext>
                  </a:extLst>
                </a:gridCol>
                <a:gridCol w="1013075">
                  <a:extLst>
                    <a:ext uri="{9D8B030D-6E8A-4147-A177-3AD203B41FA5}">
                      <a16:colId xmlns:a16="http://schemas.microsoft.com/office/drawing/2014/main" val="971768868"/>
                    </a:ext>
                  </a:extLst>
                </a:gridCol>
                <a:gridCol w="1026583">
                  <a:extLst>
                    <a:ext uri="{9D8B030D-6E8A-4147-A177-3AD203B41FA5}">
                      <a16:colId xmlns:a16="http://schemas.microsoft.com/office/drawing/2014/main" val="2701433149"/>
                    </a:ext>
                  </a:extLst>
                </a:gridCol>
                <a:gridCol w="1040090">
                  <a:extLst>
                    <a:ext uri="{9D8B030D-6E8A-4147-A177-3AD203B41FA5}">
                      <a16:colId xmlns:a16="http://schemas.microsoft.com/office/drawing/2014/main" val="3307259204"/>
                    </a:ext>
                  </a:extLst>
                </a:gridCol>
                <a:gridCol w="1121136">
                  <a:extLst>
                    <a:ext uri="{9D8B030D-6E8A-4147-A177-3AD203B41FA5}">
                      <a16:colId xmlns:a16="http://schemas.microsoft.com/office/drawing/2014/main" val="3395943294"/>
                    </a:ext>
                  </a:extLst>
                </a:gridCol>
                <a:gridCol w="941919">
                  <a:extLst>
                    <a:ext uri="{9D8B030D-6E8A-4147-A177-3AD203B41FA5}">
                      <a16:colId xmlns:a16="http://schemas.microsoft.com/office/drawing/2014/main" val="3913853438"/>
                    </a:ext>
                  </a:extLst>
                </a:gridCol>
                <a:gridCol w="1107789">
                  <a:extLst>
                    <a:ext uri="{9D8B030D-6E8A-4147-A177-3AD203B41FA5}">
                      <a16:colId xmlns:a16="http://schemas.microsoft.com/office/drawing/2014/main" val="471182147"/>
                    </a:ext>
                  </a:extLst>
                </a:gridCol>
                <a:gridCol w="1107789">
                  <a:extLst>
                    <a:ext uri="{9D8B030D-6E8A-4147-A177-3AD203B41FA5}">
                      <a16:colId xmlns:a16="http://schemas.microsoft.com/office/drawing/2014/main" val="1336228980"/>
                    </a:ext>
                  </a:extLst>
                </a:gridCol>
                <a:gridCol w="1107789">
                  <a:extLst>
                    <a:ext uri="{9D8B030D-6E8A-4147-A177-3AD203B41FA5}">
                      <a16:colId xmlns:a16="http://schemas.microsoft.com/office/drawing/2014/main" val="167795195"/>
                    </a:ext>
                  </a:extLst>
                </a:gridCol>
              </a:tblGrid>
              <a:tr h="336700">
                <a:tc>
                  <a:txBody>
                    <a:bodyPr/>
                    <a:lstStyle/>
                    <a:p>
                      <a:endParaRPr lang="en-US" sz="1600" dirty="0">
                        <a:latin typeface="Calibri" panose="020F0502020204030204" pitchFamily="34" charset="0"/>
                        <a:cs typeface="Calibri" panose="020F0502020204030204" pitchFamily="34" charset="0"/>
                      </a:endParaRP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gridSpan="3">
                  <a:txBody>
                    <a:bodyPr/>
                    <a:lstStyle/>
                    <a:p>
                      <a:pPr algn="ctr"/>
                      <a:r>
                        <a:rPr lang="en-US" sz="1600" dirty="0">
                          <a:latin typeface="Calibri" panose="020F0502020204030204" pitchFamily="34" charset="0"/>
                          <a:cs typeface="Calibri" panose="020F0502020204030204" pitchFamily="34" charset="0"/>
                        </a:rPr>
                        <a:t>Overall Population</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hMerge="1">
                  <a:txBody>
                    <a:bodyPr/>
                    <a:lstStyle/>
                    <a:p>
                      <a:pPr algn="ctr"/>
                      <a:endParaRPr lang="en-US" sz="1600" dirty="0">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hMerge="1">
                  <a:txBody>
                    <a:bodyPr/>
                    <a:lstStyle/>
                    <a:p>
                      <a:pPr algn="ctr"/>
                      <a:endParaRPr lang="en-US" sz="1600" dirty="0">
                        <a:latin typeface="Calibri" panose="020F0502020204030204" pitchFamily="34" charset="0"/>
                        <a:cs typeface="Calibri" panose="020F0502020204030204" pitchFamily="34" charset="0"/>
                      </a:endParaRP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gridSpan="3">
                  <a:txBody>
                    <a:bodyPr/>
                    <a:lstStyle/>
                    <a:p>
                      <a:pPr algn="ctr"/>
                      <a:r>
                        <a:rPr lang="en-US" sz="1600" dirty="0">
                          <a:latin typeface="Calibri" panose="020F0502020204030204" pitchFamily="34" charset="0"/>
                          <a:cs typeface="Calibri" panose="020F0502020204030204" pitchFamily="34" charset="0"/>
                        </a:rPr>
                        <a:t>Patients With t(11;14)</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hMerge="1">
                  <a:txBody>
                    <a:bodyPr/>
                    <a:lstStyle/>
                    <a:p>
                      <a:pPr algn="ctr"/>
                      <a:endParaRPr lang="en-US" sz="1600" dirty="0">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hMerge="1">
                  <a:txBody>
                    <a:bodyPr/>
                    <a:lstStyle/>
                    <a:p>
                      <a:pPr algn="ctr"/>
                      <a:endParaRPr lang="en-US" sz="1600" dirty="0">
                        <a:latin typeface="Calibri" panose="020F0502020204030204" pitchFamily="34" charset="0"/>
                        <a:cs typeface="Calibri" panose="020F0502020204030204" pitchFamily="34" charset="0"/>
                      </a:endParaRP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gridSpan="3">
                  <a:txBody>
                    <a:bodyPr/>
                    <a:lstStyle/>
                    <a:p>
                      <a:pPr algn="ctr"/>
                      <a:r>
                        <a:rPr lang="en-US" sz="1600" dirty="0">
                          <a:latin typeface="Calibri" panose="020F0502020204030204" pitchFamily="34" charset="0"/>
                          <a:cs typeface="Calibri" panose="020F0502020204030204" pitchFamily="34" charset="0"/>
                        </a:rPr>
                        <a:t>Patients With High </a:t>
                      </a:r>
                      <a:r>
                        <a:rPr lang="en-US" sz="1600" i="1" dirty="0">
                          <a:latin typeface="Calibri" panose="020F0502020204030204" pitchFamily="34" charset="0"/>
                          <a:cs typeface="Calibri" panose="020F0502020204030204" pitchFamily="34" charset="0"/>
                        </a:rPr>
                        <a:t>BCL2</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hMerge="1">
                  <a:txBody>
                    <a:bodyPr/>
                    <a:lstStyle/>
                    <a:p>
                      <a:pPr algn="ctr"/>
                      <a:endParaRPr lang="en-US" sz="1600" dirty="0">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hMerge="1">
                  <a:txBody>
                    <a:bodyPr/>
                    <a:lstStyle/>
                    <a:p>
                      <a:pPr algn="ctr"/>
                      <a:endParaRPr lang="en-US" sz="1600" dirty="0">
                        <a:latin typeface="Calibri" panose="020F0502020204030204" pitchFamily="34" charset="0"/>
                        <a:cs typeface="Calibri" panose="020F0502020204030204" pitchFamily="34" charset="0"/>
                      </a:endParaRP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4093713579"/>
                  </a:ext>
                </a:extLst>
              </a:tr>
              <a:tr h="548640">
                <a:tc>
                  <a:txBody>
                    <a:bodyPr/>
                    <a:lstStyle/>
                    <a:p>
                      <a:r>
                        <a:rPr lang="en-US" sz="1600" b="1" dirty="0">
                          <a:solidFill>
                            <a:schemeClr val="tx1"/>
                          </a:solidFill>
                          <a:latin typeface="Calibri" panose="020F0502020204030204" pitchFamily="34" charset="0"/>
                          <a:cs typeface="Calibri" panose="020F0502020204030204" pitchFamily="34" charset="0"/>
                        </a:rPr>
                        <a:t>Outcome, %</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b="1" dirty="0">
                          <a:solidFill>
                            <a:schemeClr val="tx1"/>
                          </a:solidFill>
                          <a:latin typeface="Calibri" panose="020F0502020204030204" pitchFamily="34" charset="0"/>
                          <a:cs typeface="Calibri" panose="020F0502020204030204" pitchFamily="34" charset="0"/>
                        </a:rPr>
                        <a:t>Ven + Vd</a:t>
                      </a:r>
                    </a:p>
                    <a:p>
                      <a:pPr algn="ctr"/>
                      <a:r>
                        <a:rPr lang="en-US" sz="1600" b="1" dirty="0">
                          <a:solidFill>
                            <a:schemeClr val="tx1"/>
                          </a:solidFill>
                          <a:latin typeface="Calibri" panose="020F0502020204030204" pitchFamily="34" charset="0"/>
                          <a:cs typeface="Calibri" panose="020F0502020204030204" pitchFamily="34" charset="0"/>
                        </a:rPr>
                        <a:t>(n = 194)</a:t>
                      </a: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b="1" dirty="0">
                          <a:solidFill>
                            <a:schemeClr val="tx1"/>
                          </a:solidFill>
                          <a:latin typeface="Calibri" panose="020F0502020204030204" pitchFamily="34" charset="0"/>
                          <a:cs typeface="Calibri" panose="020F0502020204030204" pitchFamily="34" charset="0"/>
                        </a:rPr>
                        <a:t>Pbo + Vd</a:t>
                      </a:r>
                    </a:p>
                    <a:p>
                      <a:pPr algn="ctr"/>
                      <a:r>
                        <a:rPr lang="en-US" sz="1600" b="1" dirty="0">
                          <a:solidFill>
                            <a:schemeClr val="tx1"/>
                          </a:solidFill>
                          <a:latin typeface="Calibri" panose="020F0502020204030204" pitchFamily="34" charset="0"/>
                          <a:cs typeface="Calibri" panose="020F0502020204030204" pitchFamily="34" charset="0"/>
                        </a:rPr>
                        <a:t>(n = 97)</a:t>
                      </a: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b="1" i="1" dirty="0">
                          <a:solidFill>
                            <a:schemeClr val="tx1"/>
                          </a:solidFill>
                          <a:latin typeface="Calibri" panose="020F0502020204030204" pitchFamily="34" charset="0"/>
                          <a:cs typeface="Calibri" panose="020F0502020204030204" pitchFamily="34" charset="0"/>
                        </a:rPr>
                        <a:t>P</a:t>
                      </a:r>
                      <a:r>
                        <a:rPr lang="en-US" sz="1600" b="1" dirty="0">
                          <a:solidFill>
                            <a:schemeClr val="tx1"/>
                          </a:solidFill>
                          <a:latin typeface="Calibri" panose="020F0502020204030204" pitchFamily="34" charset="0"/>
                          <a:cs typeface="Calibri" panose="020F0502020204030204" pitchFamily="34" charset="0"/>
                        </a:rPr>
                        <a:t> Value</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b="1" dirty="0">
                          <a:solidFill>
                            <a:schemeClr val="tx1"/>
                          </a:solidFill>
                          <a:latin typeface="Calibri" panose="020F0502020204030204" pitchFamily="34" charset="0"/>
                          <a:cs typeface="Calibri" panose="020F0502020204030204" pitchFamily="34" charset="0"/>
                        </a:rPr>
                        <a:t>Ven + Vd</a:t>
                      </a:r>
                    </a:p>
                    <a:p>
                      <a:pPr algn="ctr"/>
                      <a:r>
                        <a:rPr lang="en-US" sz="1600" b="1" dirty="0">
                          <a:solidFill>
                            <a:schemeClr val="tx1"/>
                          </a:solidFill>
                          <a:latin typeface="Calibri" panose="020F0502020204030204" pitchFamily="34" charset="0"/>
                          <a:cs typeface="Calibri" panose="020F0502020204030204" pitchFamily="34" charset="0"/>
                        </a:rPr>
                        <a:t>(n = 20)</a:t>
                      </a: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b="1" dirty="0">
                          <a:solidFill>
                            <a:schemeClr val="tx1"/>
                          </a:solidFill>
                          <a:latin typeface="Calibri" panose="020F0502020204030204" pitchFamily="34" charset="0"/>
                          <a:cs typeface="Calibri" panose="020F0502020204030204" pitchFamily="34" charset="0"/>
                        </a:rPr>
                        <a:t>Pbo + Vd</a:t>
                      </a:r>
                    </a:p>
                    <a:p>
                      <a:pPr algn="ctr"/>
                      <a:r>
                        <a:rPr lang="en-US" sz="1600" b="1" dirty="0">
                          <a:solidFill>
                            <a:schemeClr val="tx1"/>
                          </a:solidFill>
                          <a:latin typeface="Calibri" panose="020F0502020204030204" pitchFamily="34" charset="0"/>
                          <a:cs typeface="Calibri" panose="020F0502020204030204" pitchFamily="34" charset="0"/>
                        </a:rPr>
                        <a:t>(n = 15)</a:t>
                      </a: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b="1" i="1" dirty="0">
                          <a:solidFill>
                            <a:schemeClr val="tx1"/>
                          </a:solidFill>
                          <a:latin typeface="Calibri" panose="020F0502020204030204" pitchFamily="34" charset="0"/>
                          <a:cs typeface="Calibri" panose="020F0502020204030204" pitchFamily="34" charset="0"/>
                        </a:rPr>
                        <a:t>P</a:t>
                      </a:r>
                      <a:r>
                        <a:rPr lang="en-US" sz="1600" b="1" dirty="0">
                          <a:solidFill>
                            <a:schemeClr val="tx1"/>
                          </a:solidFill>
                          <a:latin typeface="Calibri" panose="020F0502020204030204" pitchFamily="34" charset="0"/>
                          <a:cs typeface="Calibri" panose="020F0502020204030204" pitchFamily="34" charset="0"/>
                        </a:rPr>
                        <a:t> Value</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b="1" dirty="0">
                          <a:solidFill>
                            <a:schemeClr val="tx1"/>
                          </a:solidFill>
                          <a:latin typeface="Calibri" panose="020F0502020204030204" pitchFamily="34" charset="0"/>
                          <a:cs typeface="Calibri" panose="020F0502020204030204" pitchFamily="34" charset="0"/>
                        </a:rPr>
                        <a:t>Ven + Vd</a:t>
                      </a:r>
                    </a:p>
                    <a:p>
                      <a:pPr algn="ctr"/>
                      <a:r>
                        <a:rPr lang="en-US" sz="1600" b="1" dirty="0">
                          <a:solidFill>
                            <a:schemeClr val="tx1"/>
                          </a:solidFill>
                          <a:latin typeface="Calibri" panose="020F0502020204030204" pitchFamily="34" charset="0"/>
                          <a:cs typeface="Calibri" panose="020F0502020204030204" pitchFamily="34" charset="0"/>
                        </a:rPr>
                        <a:t>(n = 194)</a:t>
                      </a: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b="1" dirty="0">
                          <a:solidFill>
                            <a:schemeClr val="tx1"/>
                          </a:solidFill>
                          <a:latin typeface="Calibri" panose="020F0502020204030204" pitchFamily="34" charset="0"/>
                          <a:cs typeface="Calibri" panose="020F0502020204030204" pitchFamily="34" charset="0"/>
                        </a:rPr>
                        <a:t>Pbo + Vd</a:t>
                      </a:r>
                    </a:p>
                    <a:p>
                      <a:pPr algn="ctr"/>
                      <a:r>
                        <a:rPr lang="en-US" sz="1600" b="1" dirty="0">
                          <a:solidFill>
                            <a:schemeClr val="tx1"/>
                          </a:solidFill>
                          <a:latin typeface="Calibri" panose="020F0502020204030204" pitchFamily="34" charset="0"/>
                          <a:cs typeface="Calibri" panose="020F0502020204030204" pitchFamily="34" charset="0"/>
                        </a:rPr>
                        <a:t>(n = 97)</a:t>
                      </a: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b="1" i="1" dirty="0">
                          <a:solidFill>
                            <a:schemeClr val="tx1"/>
                          </a:solidFill>
                          <a:latin typeface="Calibri" panose="020F0502020204030204" pitchFamily="34" charset="0"/>
                          <a:cs typeface="Calibri" panose="020F0502020204030204" pitchFamily="34" charset="0"/>
                        </a:rPr>
                        <a:t>P</a:t>
                      </a:r>
                      <a:r>
                        <a:rPr lang="en-US" sz="1600" b="1" dirty="0">
                          <a:solidFill>
                            <a:schemeClr val="tx1"/>
                          </a:solidFill>
                          <a:latin typeface="Calibri" panose="020F0502020204030204" pitchFamily="34" charset="0"/>
                          <a:cs typeface="Calibri" panose="020F0502020204030204" pitchFamily="34" charset="0"/>
                        </a:rPr>
                        <a:t> Value</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621750658"/>
                  </a:ext>
                </a:extLst>
              </a:tr>
              <a:tr h="548640">
                <a:tc>
                  <a:txBody>
                    <a:bodyPr/>
                    <a:lstStyle/>
                    <a:p>
                      <a:r>
                        <a:rPr lang="en-US" sz="1600" b="0" dirty="0">
                          <a:solidFill>
                            <a:schemeClr val="bg1"/>
                          </a:solidFill>
                          <a:latin typeface="Calibri" panose="020F0502020204030204" pitchFamily="34" charset="0"/>
                          <a:cs typeface="Calibri" panose="020F0502020204030204" pitchFamily="34" charset="0"/>
                        </a:rPr>
                        <a:t>ORR</a:t>
                      </a:r>
                      <a:endParaRPr lang="en-US" sz="1600" dirty="0">
                        <a:solidFill>
                          <a:schemeClr val="bg1"/>
                        </a:solidFill>
                        <a:latin typeface="Calibri" panose="020F0502020204030204" pitchFamily="34" charset="0"/>
                        <a:cs typeface="Calibri" panose="020F0502020204030204" pitchFamily="34" charset="0"/>
                      </a:endParaRP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≥VGPR</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≥CR</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84</a:t>
                      </a:r>
                    </a:p>
                    <a:p>
                      <a:pPr algn="ctr"/>
                      <a:r>
                        <a:rPr lang="en-US" sz="1600" dirty="0">
                          <a:solidFill>
                            <a:schemeClr val="bg1"/>
                          </a:solidFill>
                          <a:latin typeface="Calibri" panose="020F0502020204030204" pitchFamily="34" charset="0"/>
                          <a:cs typeface="Calibri" panose="020F0502020204030204" pitchFamily="34" charset="0"/>
                        </a:rPr>
                        <a:t>63</a:t>
                      </a:r>
                    </a:p>
                    <a:p>
                      <a:pPr algn="ctr"/>
                      <a:r>
                        <a:rPr lang="en-US" sz="1600" dirty="0">
                          <a:solidFill>
                            <a:schemeClr val="bg1"/>
                          </a:solidFill>
                          <a:latin typeface="Calibri" panose="020F0502020204030204" pitchFamily="34" charset="0"/>
                          <a:cs typeface="Calibri" panose="020F0502020204030204" pitchFamily="34" charset="0"/>
                        </a:rPr>
                        <a:t>31</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70</a:t>
                      </a:r>
                    </a:p>
                    <a:p>
                      <a:pPr algn="ctr"/>
                      <a:r>
                        <a:rPr lang="en-US" sz="1600" dirty="0">
                          <a:solidFill>
                            <a:schemeClr val="bg1"/>
                          </a:solidFill>
                          <a:latin typeface="Calibri" panose="020F0502020204030204" pitchFamily="34" charset="0"/>
                          <a:cs typeface="Calibri" panose="020F0502020204030204" pitchFamily="34" charset="0"/>
                        </a:rPr>
                        <a:t>40</a:t>
                      </a:r>
                    </a:p>
                    <a:p>
                      <a:pPr algn="ctr"/>
                      <a:r>
                        <a:rPr lang="en-US" sz="1600" dirty="0">
                          <a:solidFill>
                            <a:schemeClr val="bg1"/>
                          </a:solidFill>
                          <a:latin typeface="Calibri" panose="020F0502020204030204" pitchFamily="34" charset="0"/>
                          <a:cs typeface="Calibri" panose="020F0502020204030204" pitchFamily="34" charset="0"/>
                        </a:rPr>
                        <a:t>7</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.0126</a:t>
                      </a:r>
                    </a:p>
                    <a:p>
                      <a:pPr algn="ctr"/>
                      <a:r>
                        <a:rPr lang="en-US" sz="1600" dirty="0">
                          <a:solidFill>
                            <a:schemeClr val="bg1"/>
                          </a:solidFill>
                          <a:latin typeface="Calibri" panose="020F0502020204030204" pitchFamily="34" charset="0"/>
                          <a:cs typeface="Calibri" panose="020F0502020204030204" pitchFamily="34" charset="0"/>
                        </a:rPr>
                        <a:t>.0004</a:t>
                      </a:r>
                    </a:p>
                    <a:p>
                      <a:pPr algn="ctr"/>
                      <a:r>
                        <a:rPr lang="en-US" sz="1600" dirty="0">
                          <a:solidFill>
                            <a:schemeClr val="bg1"/>
                          </a:solidFill>
                          <a:latin typeface="Calibri" panose="020F0502020204030204" pitchFamily="34" charset="0"/>
                          <a:cs typeface="Calibri" panose="020F0502020204030204" pitchFamily="34" charset="0"/>
                        </a:rPr>
                        <a:t>&lt;.0001</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95</a:t>
                      </a:r>
                    </a:p>
                    <a:p>
                      <a:pPr algn="ctr"/>
                      <a:r>
                        <a:rPr lang="en-US" sz="1600" dirty="0">
                          <a:solidFill>
                            <a:schemeClr val="bg1"/>
                          </a:solidFill>
                          <a:latin typeface="Calibri" panose="020F0502020204030204" pitchFamily="34" charset="0"/>
                          <a:cs typeface="Calibri" panose="020F0502020204030204" pitchFamily="34" charset="0"/>
                        </a:rPr>
                        <a:t>80</a:t>
                      </a:r>
                    </a:p>
                    <a:p>
                      <a:pPr algn="ctr"/>
                      <a:r>
                        <a:rPr lang="en-US" sz="1600" dirty="0">
                          <a:solidFill>
                            <a:schemeClr val="bg1"/>
                          </a:solidFill>
                          <a:latin typeface="Calibri" panose="020F0502020204030204" pitchFamily="34" charset="0"/>
                          <a:cs typeface="Calibri" panose="020F0502020204030204" pitchFamily="34" charset="0"/>
                        </a:rPr>
                        <a:t>55</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47</a:t>
                      </a:r>
                    </a:p>
                    <a:p>
                      <a:pPr algn="ctr"/>
                      <a:r>
                        <a:rPr lang="en-US" sz="1600" dirty="0">
                          <a:solidFill>
                            <a:schemeClr val="bg1"/>
                          </a:solidFill>
                          <a:latin typeface="Calibri" panose="020F0502020204030204" pitchFamily="34" charset="0"/>
                          <a:cs typeface="Calibri" panose="020F0502020204030204" pitchFamily="34" charset="0"/>
                        </a:rPr>
                        <a:t>27</a:t>
                      </a:r>
                    </a:p>
                    <a:p>
                      <a:pPr algn="ctr"/>
                      <a:r>
                        <a:rPr lang="en-US" sz="1600" dirty="0">
                          <a:solidFill>
                            <a:schemeClr val="bg1"/>
                          </a:solidFill>
                          <a:latin typeface="Calibri" panose="020F0502020204030204" pitchFamily="34" charset="0"/>
                          <a:cs typeface="Calibri" panose="020F0502020204030204" pitchFamily="34" charset="0"/>
                        </a:rPr>
                        <a:t>7</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.0044</a:t>
                      </a:r>
                    </a:p>
                    <a:p>
                      <a:pPr algn="ctr"/>
                      <a:r>
                        <a:rPr lang="en-US" sz="1600" dirty="0">
                          <a:solidFill>
                            <a:schemeClr val="bg1"/>
                          </a:solidFill>
                          <a:latin typeface="Calibri" panose="020F0502020204030204" pitchFamily="34" charset="0"/>
                          <a:cs typeface="Calibri" panose="020F0502020204030204" pitchFamily="34" charset="0"/>
                        </a:rPr>
                        <a:t>.0050</a:t>
                      </a:r>
                    </a:p>
                    <a:p>
                      <a:pPr algn="ctr"/>
                      <a:r>
                        <a:rPr lang="en-US" sz="1600" dirty="0">
                          <a:solidFill>
                            <a:schemeClr val="bg1"/>
                          </a:solidFill>
                          <a:latin typeface="Calibri" panose="020F0502020204030204" pitchFamily="34" charset="0"/>
                          <a:cs typeface="Calibri" panose="020F0502020204030204" pitchFamily="34" charset="0"/>
                        </a:rPr>
                        <a:t>.0088</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88</a:t>
                      </a:r>
                    </a:p>
                    <a:p>
                      <a:pPr algn="ctr"/>
                      <a:r>
                        <a:rPr lang="en-US" sz="1600" dirty="0">
                          <a:solidFill>
                            <a:schemeClr val="bg1"/>
                          </a:solidFill>
                          <a:latin typeface="Calibri" panose="020F0502020204030204" pitchFamily="34" charset="0"/>
                          <a:cs typeface="Calibri" panose="020F0502020204030204" pitchFamily="34" charset="0"/>
                        </a:rPr>
                        <a:t>77</a:t>
                      </a:r>
                    </a:p>
                    <a:p>
                      <a:pPr algn="ctr"/>
                      <a:r>
                        <a:rPr lang="en-US" sz="1600" dirty="0">
                          <a:solidFill>
                            <a:schemeClr val="bg1"/>
                          </a:solidFill>
                          <a:latin typeface="Calibri" panose="020F0502020204030204" pitchFamily="34" charset="0"/>
                          <a:cs typeface="Calibri" panose="020F0502020204030204" pitchFamily="34" charset="0"/>
                        </a:rPr>
                        <a:t>41</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75</a:t>
                      </a:r>
                    </a:p>
                    <a:p>
                      <a:pPr algn="ctr"/>
                      <a:r>
                        <a:rPr lang="en-US" sz="1600" dirty="0">
                          <a:solidFill>
                            <a:schemeClr val="bg1"/>
                          </a:solidFill>
                          <a:latin typeface="Calibri" panose="020F0502020204030204" pitchFamily="34" charset="0"/>
                          <a:cs typeface="Calibri" panose="020F0502020204030204" pitchFamily="34" charset="0"/>
                        </a:rPr>
                        <a:t>31</a:t>
                      </a:r>
                    </a:p>
                    <a:p>
                      <a:pPr algn="ctr"/>
                      <a:r>
                        <a:rPr lang="en-US" sz="1600" dirty="0">
                          <a:solidFill>
                            <a:schemeClr val="bg1"/>
                          </a:solidFill>
                          <a:latin typeface="Calibri" panose="020F0502020204030204" pitchFamily="34" charset="0"/>
                          <a:cs typeface="Calibri" panose="020F0502020204030204" pitchFamily="34" charset="0"/>
                        </a:rPr>
                        <a:t>0</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.1848</a:t>
                      </a:r>
                    </a:p>
                    <a:p>
                      <a:pPr algn="ctr"/>
                      <a:r>
                        <a:rPr lang="en-US" sz="1600" dirty="0">
                          <a:solidFill>
                            <a:schemeClr val="bg1"/>
                          </a:solidFill>
                          <a:latin typeface="Calibri" panose="020F0502020204030204" pitchFamily="34" charset="0"/>
                          <a:cs typeface="Calibri" panose="020F0502020204030204" pitchFamily="34" charset="0"/>
                        </a:rPr>
                        <a:t>&lt;.0001</a:t>
                      </a:r>
                    </a:p>
                    <a:p>
                      <a:pPr algn="ctr"/>
                      <a:r>
                        <a:rPr lang="en-US" sz="1600" dirty="0">
                          <a:solidFill>
                            <a:schemeClr val="bg1"/>
                          </a:solidFill>
                          <a:latin typeface="Calibri" panose="020F0502020204030204" pitchFamily="34" charset="0"/>
                          <a:cs typeface="Calibri" panose="020F0502020204030204" pitchFamily="34" charset="0"/>
                        </a:rPr>
                        <a:t>.0001</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4263773154"/>
                  </a:ext>
                </a:extLst>
              </a:tr>
              <a:tr h="379675">
                <a:tc>
                  <a:txBody>
                    <a:bodyPr/>
                    <a:lstStyle/>
                    <a:p>
                      <a:r>
                        <a:rPr lang="en-US" sz="1600" dirty="0">
                          <a:solidFill>
                            <a:schemeClr val="bg1"/>
                          </a:solidFill>
                          <a:latin typeface="Calibri" panose="020F0502020204030204" pitchFamily="34" charset="0"/>
                          <a:cs typeface="Calibri" panose="020F0502020204030204" pitchFamily="34" charset="0"/>
                        </a:rPr>
                        <a:t>MRD</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&lt;10</a:t>
                      </a:r>
                      <a:r>
                        <a:rPr lang="en-US" sz="1600" baseline="30000" dirty="0">
                          <a:solidFill>
                            <a:schemeClr val="bg1"/>
                          </a:solidFill>
                          <a:latin typeface="Calibri" panose="020F0502020204030204" pitchFamily="34" charset="0"/>
                          <a:cs typeface="Calibri" panose="020F0502020204030204" pitchFamily="34" charset="0"/>
                        </a:rPr>
                        <a:t>-4</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&lt;10</a:t>
                      </a:r>
                      <a:r>
                        <a:rPr lang="en-US" sz="1600" baseline="30000" dirty="0">
                          <a:solidFill>
                            <a:schemeClr val="bg1"/>
                          </a:solidFill>
                          <a:latin typeface="Calibri" panose="020F0502020204030204" pitchFamily="34" charset="0"/>
                          <a:cs typeface="Calibri" panose="020F0502020204030204" pitchFamily="34" charset="0"/>
                        </a:rPr>
                        <a:t>-5</a:t>
                      </a:r>
                    </a:p>
                    <a:p>
                      <a:pPr marL="285750" indent="-285750">
                        <a:buFont typeface="Wingdings" panose="05000000000000000000" pitchFamily="2" charset="2"/>
                        <a:buChar char="§"/>
                      </a:pPr>
                      <a:r>
                        <a:rPr lang="en-US" sz="1600" dirty="0">
                          <a:solidFill>
                            <a:schemeClr val="bg1"/>
                          </a:solidFill>
                          <a:latin typeface="Calibri" panose="020F0502020204030204" pitchFamily="34" charset="0"/>
                          <a:cs typeface="Calibri" panose="020F0502020204030204" pitchFamily="34" charset="0"/>
                        </a:rPr>
                        <a:t>&lt;10</a:t>
                      </a:r>
                      <a:r>
                        <a:rPr lang="en-US" sz="1600" baseline="30000" dirty="0">
                          <a:solidFill>
                            <a:schemeClr val="bg1"/>
                          </a:solidFill>
                          <a:latin typeface="Calibri" panose="020F0502020204030204" pitchFamily="34" charset="0"/>
                          <a:cs typeface="Calibri" panose="020F0502020204030204" pitchFamily="34" charset="0"/>
                        </a:rPr>
                        <a:t>-6</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24</a:t>
                      </a:r>
                    </a:p>
                    <a:p>
                      <a:pPr algn="ctr"/>
                      <a:r>
                        <a:rPr lang="en-US" sz="1600" dirty="0">
                          <a:solidFill>
                            <a:schemeClr val="bg1"/>
                          </a:solidFill>
                          <a:latin typeface="Calibri" panose="020F0502020204030204" pitchFamily="34" charset="0"/>
                          <a:cs typeface="Calibri" panose="020F0502020204030204" pitchFamily="34" charset="0"/>
                        </a:rPr>
                        <a:t>15</a:t>
                      </a:r>
                    </a:p>
                    <a:p>
                      <a:pPr algn="ctr"/>
                      <a:r>
                        <a:rPr lang="en-US" sz="1600" dirty="0">
                          <a:solidFill>
                            <a:schemeClr val="bg1"/>
                          </a:solidFill>
                          <a:latin typeface="Calibri" panose="020F0502020204030204" pitchFamily="34" charset="0"/>
                          <a:cs typeface="Calibri" panose="020F0502020204030204" pitchFamily="34" charset="0"/>
                        </a:rPr>
                        <a:t>9</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4</a:t>
                      </a:r>
                    </a:p>
                    <a:p>
                      <a:pPr algn="ctr"/>
                      <a:r>
                        <a:rPr lang="en-US" sz="1600" dirty="0">
                          <a:solidFill>
                            <a:schemeClr val="bg1"/>
                          </a:solidFill>
                          <a:latin typeface="Calibri" panose="020F0502020204030204" pitchFamily="34" charset="0"/>
                          <a:cs typeface="Calibri" panose="020F0502020204030204" pitchFamily="34" charset="0"/>
                        </a:rPr>
                        <a:t>2</a:t>
                      </a:r>
                    </a:p>
                    <a:p>
                      <a:pPr algn="ctr"/>
                      <a:r>
                        <a:rPr lang="en-US" sz="1600" dirty="0">
                          <a:solidFill>
                            <a:schemeClr val="bg1"/>
                          </a:solidFill>
                          <a:latin typeface="Calibri" panose="020F0502020204030204" pitchFamily="34" charset="0"/>
                          <a:cs typeface="Calibri" panose="020F0502020204030204" pitchFamily="34" charset="0"/>
                        </a:rPr>
                        <a:t>1</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.0001</a:t>
                      </a:r>
                    </a:p>
                    <a:p>
                      <a:pPr algn="ctr"/>
                      <a:r>
                        <a:rPr lang="en-US" sz="1600" dirty="0">
                          <a:solidFill>
                            <a:schemeClr val="bg1"/>
                          </a:solidFill>
                          <a:latin typeface="Calibri" panose="020F0502020204030204" pitchFamily="34" charset="0"/>
                          <a:cs typeface="Calibri" panose="020F0502020204030204" pitchFamily="34" charset="0"/>
                        </a:rPr>
                        <a:t>.0012</a:t>
                      </a:r>
                    </a:p>
                    <a:p>
                      <a:pPr algn="ctr"/>
                      <a:r>
                        <a:rPr lang="en-US" sz="1600" dirty="0">
                          <a:solidFill>
                            <a:schemeClr val="bg1"/>
                          </a:solidFill>
                          <a:latin typeface="Calibri" panose="020F0502020204030204" pitchFamily="34" charset="0"/>
                          <a:cs typeface="Calibri" panose="020F0502020204030204" pitchFamily="34" charset="0"/>
                        </a:rPr>
                        <a:t>.0202</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45</a:t>
                      </a:r>
                    </a:p>
                    <a:p>
                      <a:pPr algn="ctr"/>
                      <a:r>
                        <a:rPr lang="en-US" sz="1600" dirty="0">
                          <a:solidFill>
                            <a:schemeClr val="bg1"/>
                          </a:solidFill>
                          <a:latin typeface="Calibri" panose="020F0502020204030204" pitchFamily="34" charset="0"/>
                          <a:cs typeface="Calibri" panose="020F0502020204030204" pitchFamily="34" charset="0"/>
                        </a:rPr>
                        <a:t>30</a:t>
                      </a:r>
                    </a:p>
                    <a:p>
                      <a:pPr algn="ctr"/>
                      <a:r>
                        <a:rPr lang="en-US" sz="1600" dirty="0">
                          <a:solidFill>
                            <a:schemeClr val="bg1"/>
                          </a:solidFill>
                          <a:latin typeface="Calibri" panose="020F0502020204030204" pitchFamily="34" charset="0"/>
                          <a:cs typeface="Calibri" panose="020F0502020204030204" pitchFamily="34" charset="0"/>
                        </a:rPr>
                        <a:t>25</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0</a:t>
                      </a:r>
                    </a:p>
                    <a:p>
                      <a:pPr algn="ctr"/>
                      <a:r>
                        <a:rPr lang="en-US" sz="1600" dirty="0">
                          <a:solidFill>
                            <a:schemeClr val="bg1"/>
                          </a:solidFill>
                          <a:latin typeface="Calibri" panose="020F0502020204030204" pitchFamily="34" charset="0"/>
                          <a:cs typeface="Calibri" panose="020F0502020204030204" pitchFamily="34" charset="0"/>
                        </a:rPr>
                        <a:t>0</a:t>
                      </a:r>
                    </a:p>
                    <a:p>
                      <a:pPr algn="ctr"/>
                      <a:r>
                        <a:rPr lang="en-US" sz="1600" dirty="0">
                          <a:solidFill>
                            <a:schemeClr val="bg1"/>
                          </a:solidFill>
                          <a:latin typeface="Calibri" panose="020F0502020204030204" pitchFamily="34" charset="0"/>
                          <a:cs typeface="Calibri" panose="020F0502020204030204" pitchFamily="34" charset="0"/>
                        </a:rPr>
                        <a:t>0</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.0087</a:t>
                      </a:r>
                    </a:p>
                    <a:p>
                      <a:pPr algn="ctr"/>
                      <a:r>
                        <a:rPr lang="en-US" sz="1600" dirty="0">
                          <a:solidFill>
                            <a:schemeClr val="bg1"/>
                          </a:solidFill>
                          <a:latin typeface="Calibri" panose="020F0502020204030204" pitchFamily="34" charset="0"/>
                          <a:cs typeface="Calibri" panose="020F0502020204030204" pitchFamily="34" charset="0"/>
                        </a:rPr>
                        <a:t>.0605</a:t>
                      </a:r>
                    </a:p>
                    <a:p>
                      <a:pPr algn="ctr"/>
                      <a:r>
                        <a:rPr lang="en-US" sz="1600" dirty="0">
                          <a:solidFill>
                            <a:schemeClr val="bg1"/>
                          </a:solidFill>
                          <a:latin typeface="Calibri" panose="020F0502020204030204" pitchFamily="34" charset="0"/>
                          <a:cs typeface="Calibri" panose="020F0502020204030204" pitchFamily="34" charset="0"/>
                        </a:rPr>
                        <a:t>.1088</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35</a:t>
                      </a:r>
                    </a:p>
                    <a:p>
                      <a:pPr algn="ctr"/>
                      <a:r>
                        <a:rPr lang="en-US" sz="1600" dirty="0">
                          <a:solidFill>
                            <a:schemeClr val="bg1"/>
                          </a:solidFill>
                          <a:latin typeface="Calibri" panose="020F0502020204030204" pitchFamily="34" charset="0"/>
                          <a:cs typeface="Calibri" panose="020F0502020204030204" pitchFamily="34" charset="0"/>
                        </a:rPr>
                        <a:t>23</a:t>
                      </a:r>
                    </a:p>
                    <a:p>
                      <a:pPr algn="ctr"/>
                      <a:r>
                        <a:rPr lang="en-US" sz="1600" dirty="0">
                          <a:solidFill>
                            <a:schemeClr val="bg1"/>
                          </a:solidFill>
                          <a:latin typeface="Calibri" panose="020F0502020204030204" pitchFamily="34" charset="0"/>
                          <a:cs typeface="Calibri" panose="020F0502020204030204" pitchFamily="34" charset="0"/>
                        </a:rPr>
                        <a:t>12</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3</a:t>
                      </a:r>
                    </a:p>
                    <a:p>
                      <a:pPr algn="ctr"/>
                      <a:r>
                        <a:rPr lang="en-US" sz="1600" dirty="0">
                          <a:solidFill>
                            <a:schemeClr val="bg1"/>
                          </a:solidFill>
                          <a:latin typeface="Calibri" panose="020F0502020204030204" pitchFamily="34" charset="0"/>
                          <a:cs typeface="Calibri" panose="020F0502020204030204" pitchFamily="34" charset="0"/>
                        </a:rPr>
                        <a:t>0</a:t>
                      </a:r>
                    </a:p>
                    <a:p>
                      <a:pPr algn="ctr"/>
                      <a:r>
                        <a:rPr lang="en-US" sz="1600" dirty="0">
                          <a:solidFill>
                            <a:schemeClr val="bg1"/>
                          </a:solidFill>
                          <a:latin typeface="Calibri" panose="020F0502020204030204" pitchFamily="34" charset="0"/>
                          <a:cs typeface="Calibri" panose="020F0502020204030204" pitchFamily="34" charset="0"/>
                        </a:rPr>
                        <a:t>0</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endParaRPr lang="en-US" sz="1600" dirty="0">
                        <a:solidFill>
                          <a:schemeClr val="bg1"/>
                        </a:solidFill>
                        <a:latin typeface="Calibri" panose="020F0502020204030204" pitchFamily="34" charset="0"/>
                        <a:cs typeface="Calibri" panose="020F0502020204030204" pitchFamily="34" charset="0"/>
                      </a:endParaRPr>
                    </a:p>
                    <a:p>
                      <a:pPr algn="ctr"/>
                      <a:r>
                        <a:rPr lang="en-US" sz="1600" dirty="0">
                          <a:solidFill>
                            <a:schemeClr val="bg1"/>
                          </a:solidFill>
                          <a:latin typeface="Calibri" panose="020F0502020204030204" pitchFamily="34" charset="0"/>
                          <a:cs typeface="Calibri" panose="020F0502020204030204" pitchFamily="34" charset="0"/>
                        </a:rPr>
                        <a:t>.0015</a:t>
                      </a:r>
                    </a:p>
                    <a:p>
                      <a:pPr algn="ctr"/>
                      <a:r>
                        <a:rPr lang="en-US" sz="1600" dirty="0">
                          <a:solidFill>
                            <a:schemeClr val="bg1"/>
                          </a:solidFill>
                          <a:latin typeface="Calibri" panose="020F0502020204030204" pitchFamily="34" charset="0"/>
                          <a:cs typeface="Calibri" panose="020F0502020204030204" pitchFamily="34" charset="0"/>
                        </a:rPr>
                        <a:t>.0085</a:t>
                      </a:r>
                    </a:p>
                    <a:p>
                      <a:pPr algn="ctr"/>
                      <a:r>
                        <a:rPr lang="en-US" sz="1600" dirty="0">
                          <a:solidFill>
                            <a:schemeClr val="bg1"/>
                          </a:solidFill>
                          <a:latin typeface="Calibri" panose="020F0502020204030204" pitchFamily="34" charset="0"/>
                          <a:cs typeface="Calibri" panose="020F0502020204030204" pitchFamily="34" charset="0"/>
                        </a:rPr>
                        <a:t>.0966</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3880219419"/>
                  </a:ext>
                </a:extLst>
              </a:tr>
            </a:tbl>
          </a:graphicData>
        </a:graphic>
      </p:graphicFrame>
      <p:sp>
        <p:nvSpPr>
          <p:cNvPr id="12" name="Text Box 15">
            <a:extLst>
              <a:ext uri="{FF2B5EF4-FFF2-40B4-BE49-F238E27FC236}">
                <a16:creationId xmlns:a16="http://schemas.microsoft.com/office/drawing/2014/main" id="{07A55492-7136-5448-800F-3DD8A4B61BD1}"/>
              </a:ext>
            </a:extLst>
          </p:cNvPr>
          <p:cNvSpPr txBox="1">
            <a:spLocks noChangeArrowheads="1"/>
          </p:cNvSpPr>
          <p:nvPr/>
        </p:nvSpPr>
        <p:spPr bwMode="auto">
          <a:xfrm>
            <a:off x="450614" y="63613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Kumar. ASH 2021. Abstr 84.</a:t>
            </a:r>
            <a:endParaRPr lang="en-US" altLang="en-US" sz="1400" b="0" dirty="0">
              <a:solidFill>
                <a:schemeClr val="bg2"/>
              </a:solidFill>
              <a:latin typeface="Calibri" panose="020F0502020204030204" pitchFamily="34" charset="0"/>
              <a:cs typeface="+mn-cs"/>
            </a:endParaRPr>
          </a:p>
        </p:txBody>
      </p:sp>
      <p:sp>
        <p:nvSpPr>
          <p:cNvPr id="13" name="Content Placeholder 2">
            <a:extLst>
              <a:ext uri="{FF2B5EF4-FFF2-40B4-BE49-F238E27FC236}">
                <a16:creationId xmlns:a16="http://schemas.microsoft.com/office/drawing/2014/main" id="{76CE7C25-C8BD-1845-B23F-EDBE95F4BDB8}"/>
              </a:ext>
            </a:extLst>
          </p:cNvPr>
          <p:cNvSpPr>
            <a:spLocks noGrp="1"/>
          </p:cNvSpPr>
          <p:nvPr>
            <p:ph idx="1"/>
          </p:nvPr>
        </p:nvSpPr>
        <p:spPr>
          <a:xfrm>
            <a:off x="604675" y="4684542"/>
            <a:ext cx="10877529" cy="1479190"/>
          </a:xfrm>
        </p:spPr>
        <p:txBody>
          <a:bodyPr/>
          <a:lstStyle/>
          <a:p>
            <a:r>
              <a:rPr lang="en-US" sz="2400" dirty="0"/>
              <a:t>Addition of Ven to Vd resulted in more frequent and deeper responses compared with Pbo, especially in patients with t(11;14) or with high </a:t>
            </a:r>
            <a:r>
              <a:rPr lang="en-US" sz="2400" i="1" dirty="0"/>
              <a:t>BCL2</a:t>
            </a:r>
            <a:r>
              <a:rPr lang="en-US" sz="2400" dirty="0"/>
              <a:t> expression</a:t>
            </a:r>
          </a:p>
        </p:txBody>
      </p:sp>
    </p:spTree>
    <p:extLst>
      <p:ext uri="{BB962C8B-B14F-4D97-AF65-F5344CB8AC3E}">
        <p14:creationId xmlns:p14="http://schemas.microsoft.com/office/powerpoint/2010/main" val="4988153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 name="Rectangle 64">
            <a:extLst>
              <a:ext uri="{FF2B5EF4-FFF2-40B4-BE49-F238E27FC236}">
                <a16:creationId xmlns:a16="http://schemas.microsoft.com/office/drawing/2014/main" id="{0750DE0F-625B-48D8-A1BB-43B43012B1C5}"/>
              </a:ext>
            </a:extLst>
          </p:cNvPr>
          <p:cNvSpPr/>
          <p:nvPr/>
        </p:nvSpPr>
        <p:spPr bwMode="auto">
          <a:xfrm>
            <a:off x="3271259" y="2595340"/>
            <a:ext cx="45719" cy="108508"/>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 name="TextBox 15">
            <a:extLst>
              <a:ext uri="{FF2B5EF4-FFF2-40B4-BE49-F238E27FC236}">
                <a16:creationId xmlns:a16="http://schemas.microsoft.com/office/drawing/2014/main" id="{73110BAB-ABD0-4FF2-AE5F-0AC2E5B1EB46}"/>
              </a:ext>
            </a:extLst>
          </p:cNvPr>
          <p:cNvSpPr txBox="1"/>
          <p:nvPr/>
        </p:nvSpPr>
        <p:spPr bwMode="auto">
          <a:xfrm>
            <a:off x="1277067" y="1191192"/>
            <a:ext cx="502608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AEs in </a:t>
            </a:r>
            <a:r>
              <a:rPr lang="en-US" sz="1400" dirty="0">
                <a:solidFill>
                  <a:schemeClr val="bg1"/>
                </a:solidFill>
                <a:latin typeface="Calibri" panose="020F0502020204030204" pitchFamily="34" charset="0"/>
                <a:cs typeface="Calibri" panose="020F0502020204030204" pitchFamily="34" charset="0"/>
              </a:rPr>
              <a:t>≥25% of Patients in Either Treatment Arm</a:t>
            </a:r>
            <a:endParaRPr lang="en-US" sz="1400" dirty="0">
              <a:solidFill>
                <a:schemeClr val="bg1"/>
              </a:solidFill>
              <a:latin typeface="Calibri" panose="020F0502020204030204" pitchFamily="34" charset="0"/>
            </a:endParaRPr>
          </a:p>
        </p:txBody>
      </p:sp>
      <p:sp>
        <p:nvSpPr>
          <p:cNvPr id="20" name="TextBox 19">
            <a:extLst>
              <a:ext uri="{FF2B5EF4-FFF2-40B4-BE49-F238E27FC236}">
                <a16:creationId xmlns:a16="http://schemas.microsoft.com/office/drawing/2014/main" id="{4B65FC18-674D-4694-83E9-B55918C96323}"/>
              </a:ext>
            </a:extLst>
          </p:cNvPr>
          <p:cNvSpPr txBox="1"/>
          <p:nvPr/>
        </p:nvSpPr>
        <p:spPr bwMode="auto">
          <a:xfrm>
            <a:off x="297342" y="1481007"/>
            <a:ext cx="2273876" cy="2557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1100"/>
              </a:spcBef>
              <a:spcAft>
                <a:spcPct val="0"/>
              </a:spcAft>
              <a:buClrTx/>
              <a:buFontTx/>
              <a:buNone/>
            </a:pPr>
            <a:r>
              <a:rPr lang="en-US" sz="1200" b="0" dirty="0">
                <a:solidFill>
                  <a:schemeClr val="bg1"/>
                </a:solidFill>
                <a:latin typeface="Calibri" panose="020F0502020204030204" pitchFamily="34" charset="0"/>
              </a:rPr>
              <a:t>Diarrhea</a:t>
            </a:r>
          </a:p>
          <a:p>
            <a:pPr algn="r">
              <a:lnSpc>
                <a:spcPct val="100000"/>
              </a:lnSpc>
              <a:spcBef>
                <a:spcPts val="1100"/>
              </a:spcBef>
              <a:spcAft>
                <a:spcPct val="0"/>
              </a:spcAft>
              <a:buClrTx/>
              <a:buFontTx/>
              <a:buNone/>
            </a:pPr>
            <a:r>
              <a:rPr lang="en-US" sz="1200" b="0" dirty="0">
                <a:solidFill>
                  <a:schemeClr val="bg1"/>
                </a:solidFill>
                <a:latin typeface="Calibri" panose="020F0502020204030204" pitchFamily="34" charset="0"/>
              </a:rPr>
              <a:t>Constipation</a:t>
            </a:r>
          </a:p>
          <a:p>
            <a:pPr algn="r">
              <a:lnSpc>
                <a:spcPct val="100000"/>
              </a:lnSpc>
              <a:spcBef>
                <a:spcPts val="1100"/>
              </a:spcBef>
              <a:spcAft>
                <a:spcPct val="0"/>
              </a:spcAft>
              <a:buClrTx/>
              <a:buFontTx/>
              <a:buNone/>
            </a:pPr>
            <a:r>
              <a:rPr lang="en-US" sz="1200" b="0" dirty="0">
                <a:solidFill>
                  <a:schemeClr val="bg1"/>
                </a:solidFill>
                <a:latin typeface="Calibri" panose="020F0502020204030204" pitchFamily="34" charset="0"/>
              </a:rPr>
              <a:t>Fatigue</a:t>
            </a:r>
          </a:p>
          <a:p>
            <a:pPr algn="r">
              <a:lnSpc>
                <a:spcPct val="100000"/>
              </a:lnSpc>
              <a:spcBef>
                <a:spcPts val="1100"/>
              </a:spcBef>
              <a:spcAft>
                <a:spcPct val="0"/>
              </a:spcAft>
              <a:buClrTx/>
              <a:buFontTx/>
              <a:buNone/>
            </a:pPr>
            <a:r>
              <a:rPr lang="en-US" sz="1200" b="0" dirty="0">
                <a:solidFill>
                  <a:schemeClr val="bg1"/>
                </a:solidFill>
                <a:latin typeface="Calibri" panose="020F0502020204030204" pitchFamily="34" charset="0"/>
              </a:rPr>
              <a:t>Nausea</a:t>
            </a:r>
          </a:p>
          <a:p>
            <a:pPr algn="r">
              <a:lnSpc>
                <a:spcPct val="100000"/>
              </a:lnSpc>
              <a:spcBef>
                <a:spcPts val="1100"/>
              </a:spcBef>
              <a:spcAft>
                <a:spcPct val="0"/>
              </a:spcAft>
              <a:buClrTx/>
              <a:buFontTx/>
              <a:buNone/>
            </a:pPr>
            <a:r>
              <a:rPr lang="en-US" sz="1200" b="0" dirty="0">
                <a:solidFill>
                  <a:schemeClr val="bg1"/>
                </a:solidFill>
                <a:latin typeface="Calibri" panose="020F0502020204030204" pitchFamily="34" charset="0"/>
              </a:rPr>
              <a:t>Insomnia</a:t>
            </a:r>
          </a:p>
          <a:p>
            <a:pPr algn="r">
              <a:lnSpc>
                <a:spcPct val="100000"/>
              </a:lnSpc>
              <a:spcBef>
                <a:spcPts val="1100"/>
              </a:spcBef>
              <a:spcAft>
                <a:spcPct val="0"/>
              </a:spcAft>
              <a:buClrTx/>
              <a:buFontTx/>
              <a:buNone/>
            </a:pPr>
            <a:r>
              <a:rPr lang="en-US" sz="1200" b="0" dirty="0">
                <a:solidFill>
                  <a:schemeClr val="bg1"/>
                </a:solidFill>
                <a:latin typeface="Calibri" panose="020F0502020204030204" pitchFamily="34" charset="0"/>
              </a:rPr>
              <a:t>Peripheral neuropathy</a:t>
            </a:r>
          </a:p>
          <a:p>
            <a:pPr algn="r">
              <a:lnSpc>
                <a:spcPct val="100000"/>
              </a:lnSpc>
              <a:spcBef>
                <a:spcPts val="1100"/>
              </a:spcBef>
              <a:spcAft>
                <a:spcPct val="0"/>
              </a:spcAft>
              <a:buClrTx/>
              <a:buFontTx/>
              <a:buNone/>
            </a:pPr>
            <a:r>
              <a:rPr lang="en-US" sz="1200" b="0" dirty="0">
                <a:solidFill>
                  <a:schemeClr val="bg1"/>
                </a:solidFill>
                <a:latin typeface="Calibri" panose="020F0502020204030204" pitchFamily="34" charset="0"/>
              </a:rPr>
              <a:t>Upper respiratory tract infection</a:t>
            </a:r>
          </a:p>
          <a:p>
            <a:pPr algn="r">
              <a:lnSpc>
                <a:spcPct val="100000"/>
              </a:lnSpc>
              <a:spcBef>
                <a:spcPts val="1100"/>
              </a:spcBef>
              <a:spcAft>
                <a:spcPct val="0"/>
              </a:spcAft>
              <a:buClrTx/>
              <a:buFontTx/>
              <a:buNone/>
            </a:pPr>
            <a:r>
              <a:rPr lang="en-US" sz="1200" b="0" dirty="0">
                <a:solidFill>
                  <a:schemeClr val="bg1"/>
                </a:solidFill>
                <a:latin typeface="Calibri" panose="020F0502020204030204" pitchFamily="34" charset="0"/>
              </a:rPr>
              <a:t>Peripheral sensory neuropathy</a:t>
            </a:r>
          </a:p>
        </p:txBody>
      </p:sp>
      <p:sp>
        <p:nvSpPr>
          <p:cNvPr id="21" name="TextBox 20">
            <a:extLst>
              <a:ext uri="{FF2B5EF4-FFF2-40B4-BE49-F238E27FC236}">
                <a16:creationId xmlns:a16="http://schemas.microsoft.com/office/drawing/2014/main" id="{0FB1EE82-5251-421E-B242-7A71F95C0BD1}"/>
              </a:ext>
            </a:extLst>
          </p:cNvPr>
          <p:cNvSpPr txBox="1"/>
          <p:nvPr/>
        </p:nvSpPr>
        <p:spPr bwMode="auto">
          <a:xfrm>
            <a:off x="842849" y="4769346"/>
            <a:ext cx="1674206" cy="12541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1100"/>
              </a:spcBef>
              <a:spcAft>
                <a:spcPct val="0"/>
              </a:spcAft>
              <a:buClrTx/>
              <a:buFontTx/>
              <a:buNone/>
            </a:pPr>
            <a:r>
              <a:rPr lang="en-US" sz="1200" b="0" dirty="0">
                <a:solidFill>
                  <a:schemeClr val="bg1"/>
                </a:solidFill>
                <a:latin typeface="Calibri" panose="020F0502020204030204" pitchFamily="34" charset="0"/>
              </a:rPr>
              <a:t>Thrombocytopenia</a:t>
            </a:r>
          </a:p>
          <a:p>
            <a:pPr algn="r">
              <a:lnSpc>
                <a:spcPct val="100000"/>
              </a:lnSpc>
              <a:spcBef>
                <a:spcPts val="1100"/>
              </a:spcBef>
              <a:spcAft>
                <a:spcPct val="0"/>
              </a:spcAft>
              <a:buClrTx/>
              <a:buFontTx/>
              <a:buNone/>
            </a:pPr>
            <a:r>
              <a:rPr lang="en-US" sz="1200" b="0" dirty="0">
                <a:solidFill>
                  <a:schemeClr val="bg1"/>
                </a:solidFill>
                <a:latin typeface="Calibri" panose="020F0502020204030204" pitchFamily="34" charset="0"/>
              </a:rPr>
              <a:t>Neutropenia</a:t>
            </a:r>
          </a:p>
          <a:p>
            <a:pPr algn="r">
              <a:lnSpc>
                <a:spcPct val="100000"/>
              </a:lnSpc>
              <a:spcBef>
                <a:spcPts val="1100"/>
              </a:spcBef>
              <a:spcAft>
                <a:spcPct val="0"/>
              </a:spcAft>
              <a:buClrTx/>
              <a:buFontTx/>
              <a:buNone/>
            </a:pPr>
            <a:r>
              <a:rPr lang="en-US" sz="1200" b="0" dirty="0">
                <a:solidFill>
                  <a:schemeClr val="bg1"/>
                </a:solidFill>
                <a:latin typeface="Calibri" panose="020F0502020204030204" pitchFamily="34" charset="0"/>
              </a:rPr>
              <a:t>Anemia</a:t>
            </a:r>
          </a:p>
          <a:p>
            <a:pPr algn="r">
              <a:lnSpc>
                <a:spcPct val="100000"/>
              </a:lnSpc>
              <a:spcBef>
                <a:spcPts val="1100"/>
              </a:spcBef>
              <a:spcAft>
                <a:spcPct val="0"/>
              </a:spcAft>
              <a:buClrTx/>
              <a:buFontTx/>
              <a:buNone/>
            </a:pPr>
            <a:r>
              <a:rPr lang="en-US" sz="1200" b="0" dirty="0">
                <a:solidFill>
                  <a:schemeClr val="bg1"/>
                </a:solidFill>
                <a:latin typeface="Calibri" panose="020F0502020204030204" pitchFamily="34" charset="0"/>
              </a:rPr>
              <a:t>Lymphopenia</a:t>
            </a:r>
          </a:p>
        </p:txBody>
      </p:sp>
      <p:sp>
        <p:nvSpPr>
          <p:cNvPr id="22" name="TextBox 21">
            <a:extLst>
              <a:ext uri="{FF2B5EF4-FFF2-40B4-BE49-F238E27FC236}">
                <a16:creationId xmlns:a16="http://schemas.microsoft.com/office/drawing/2014/main" id="{0EE668D7-30E4-4182-A376-9036672FF715}"/>
              </a:ext>
            </a:extLst>
          </p:cNvPr>
          <p:cNvSpPr txBox="1"/>
          <p:nvPr/>
        </p:nvSpPr>
        <p:spPr bwMode="auto">
          <a:xfrm>
            <a:off x="4134295" y="5083934"/>
            <a:ext cx="1830629"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Ven + Vd, grade 1/2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Ven + Vd, grade 3/4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Pbo + Vd, grade 1/2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Pbo + Vd, grade 3/4</a:t>
            </a:r>
          </a:p>
        </p:txBody>
      </p:sp>
      <p:sp>
        <p:nvSpPr>
          <p:cNvPr id="23" name="TextBox 22">
            <a:extLst>
              <a:ext uri="{FF2B5EF4-FFF2-40B4-BE49-F238E27FC236}">
                <a16:creationId xmlns:a16="http://schemas.microsoft.com/office/drawing/2014/main" id="{39CC1315-04A6-493F-8B6D-2CF7704C24AA}"/>
              </a:ext>
            </a:extLst>
          </p:cNvPr>
          <p:cNvSpPr txBox="1"/>
          <p:nvPr/>
        </p:nvSpPr>
        <p:spPr bwMode="auto">
          <a:xfrm>
            <a:off x="4035967" y="3058657"/>
            <a:ext cx="174897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Ven + Vd, grade 1/2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Ven + Vd, grade 3/4</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Pbo + Vd, grade 1/2</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Pbo + Vd, grade 3/4</a:t>
            </a:r>
          </a:p>
        </p:txBody>
      </p:sp>
      <p:sp>
        <p:nvSpPr>
          <p:cNvPr id="26" name="TextBox 25">
            <a:extLst>
              <a:ext uri="{FF2B5EF4-FFF2-40B4-BE49-F238E27FC236}">
                <a16:creationId xmlns:a16="http://schemas.microsoft.com/office/drawing/2014/main" id="{E0950A74-6ADF-48D4-AF5A-8652EB44883C}"/>
              </a:ext>
            </a:extLst>
          </p:cNvPr>
          <p:cNvSpPr txBox="1"/>
          <p:nvPr/>
        </p:nvSpPr>
        <p:spPr bwMode="auto">
          <a:xfrm>
            <a:off x="1978572" y="4458456"/>
            <a:ext cx="38880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Most Common Hematologic AEs</a:t>
            </a:r>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BELLINI Final Survival Analysis: Safety</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4" name="Text Box 15">
            <a:extLst>
              <a:ext uri="{FF2B5EF4-FFF2-40B4-BE49-F238E27FC236}">
                <a16:creationId xmlns:a16="http://schemas.microsoft.com/office/drawing/2014/main" id="{390FA3F3-1B4E-0849-8735-DCD2D6DCA6B4}"/>
              </a:ext>
            </a:extLst>
          </p:cNvPr>
          <p:cNvSpPr txBox="1">
            <a:spLocks noChangeArrowheads="1"/>
          </p:cNvSpPr>
          <p:nvPr/>
        </p:nvSpPr>
        <p:spPr bwMode="auto">
          <a:xfrm>
            <a:off x="450614" y="63613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Kumar. ASH 2021. Abstr 84.</a:t>
            </a:r>
            <a:endParaRPr lang="en-US" altLang="en-US" sz="1400" b="0" dirty="0">
              <a:solidFill>
                <a:schemeClr val="bg2"/>
              </a:solidFill>
              <a:latin typeface="Calibri" panose="020F0502020204030204" pitchFamily="34" charset="0"/>
              <a:cs typeface="+mn-cs"/>
            </a:endParaRPr>
          </a:p>
        </p:txBody>
      </p:sp>
      <p:sp>
        <p:nvSpPr>
          <p:cNvPr id="15" name="Content Placeholder 2">
            <a:extLst>
              <a:ext uri="{FF2B5EF4-FFF2-40B4-BE49-F238E27FC236}">
                <a16:creationId xmlns:a16="http://schemas.microsoft.com/office/drawing/2014/main" id="{4F91E6F0-8146-7C47-90FF-CD81BADA575C}"/>
              </a:ext>
            </a:extLst>
          </p:cNvPr>
          <p:cNvSpPr>
            <a:spLocks noGrp="1"/>
          </p:cNvSpPr>
          <p:nvPr>
            <p:ph idx="1"/>
          </p:nvPr>
        </p:nvSpPr>
        <p:spPr>
          <a:xfrm>
            <a:off x="6276092" y="3178865"/>
            <a:ext cx="5446637" cy="1124902"/>
          </a:xfrm>
        </p:spPr>
        <p:txBody>
          <a:bodyPr/>
          <a:lstStyle/>
          <a:p>
            <a:r>
              <a:rPr lang="en-US" sz="2000" dirty="0"/>
              <a:t>51 (26%) patients discontinued venetoclax vs 11 (11%) patients who discontinued placebo due to AEs</a:t>
            </a:r>
          </a:p>
        </p:txBody>
      </p:sp>
      <p:graphicFrame>
        <p:nvGraphicFramePr>
          <p:cNvPr id="13" name="Table 12">
            <a:extLst>
              <a:ext uri="{FF2B5EF4-FFF2-40B4-BE49-F238E27FC236}">
                <a16:creationId xmlns:a16="http://schemas.microsoft.com/office/drawing/2014/main" id="{6B2670D7-C2D6-4E96-9861-EE5A1A0A7161}"/>
              </a:ext>
            </a:extLst>
          </p:cNvPr>
          <p:cNvGraphicFramePr>
            <a:graphicFrameLocks noGrp="1"/>
          </p:cNvGraphicFramePr>
          <p:nvPr>
            <p:extLst>
              <p:ext uri="{D42A27DB-BD31-4B8C-83A1-F6EECF244321}">
                <p14:modId xmlns:p14="http://schemas.microsoft.com/office/powerpoint/2010/main" val="2491165176"/>
              </p:ext>
            </p:extLst>
          </p:nvPr>
        </p:nvGraphicFramePr>
        <p:xfrm>
          <a:off x="6276092" y="4061721"/>
          <a:ext cx="5482521" cy="2072640"/>
        </p:xfrm>
        <a:graphic>
          <a:graphicData uri="http://schemas.openxmlformats.org/drawingml/2006/table">
            <a:tbl>
              <a:tblPr firstRow="1" bandRow="1">
                <a:tableStyleId>{F5AB1C69-6EDB-4FF4-983F-18BD219EF322}</a:tableStyleId>
              </a:tblPr>
              <a:tblGrid>
                <a:gridCol w="3182811">
                  <a:extLst>
                    <a:ext uri="{9D8B030D-6E8A-4147-A177-3AD203B41FA5}">
                      <a16:colId xmlns:a16="http://schemas.microsoft.com/office/drawing/2014/main" val="4230268532"/>
                    </a:ext>
                  </a:extLst>
                </a:gridCol>
                <a:gridCol w="1149855">
                  <a:extLst>
                    <a:ext uri="{9D8B030D-6E8A-4147-A177-3AD203B41FA5}">
                      <a16:colId xmlns:a16="http://schemas.microsoft.com/office/drawing/2014/main" val="1471845447"/>
                    </a:ext>
                  </a:extLst>
                </a:gridCol>
                <a:gridCol w="1149855">
                  <a:extLst>
                    <a:ext uri="{9D8B030D-6E8A-4147-A177-3AD203B41FA5}">
                      <a16:colId xmlns:a16="http://schemas.microsoft.com/office/drawing/2014/main" val="971768868"/>
                    </a:ext>
                  </a:extLst>
                </a:gridCol>
              </a:tblGrid>
              <a:tr h="223236">
                <a:tc>
                  <a:txBody>
                    <a:bodyPr/>
                    <a:lstStyle/>
                    <a:p>
                      <a:r>
                        <a:rPr lang="en-US" sz="1600" dirty="0">
                          <a:latin typeface="Calibri" panose="020F0502020204030204" pitchFamily="34" charset="0"/>
                          <a:cs typeface="Calibri" panose="020F0502020204030204" pitchFamily="34" charset="0"/>
                        </a:rPr>
                        <a:t>Treatment-Emergent Deaths, n (%)</a:t>
                      </a:r>
                    </a:p>
                  </a:txBody>
                  <a:tcPr marL="121920" marR="121920" marT="60960" marB="60960" anchor="ctr">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dirty="0">
                          <a:latin typeface="Calibri" panose="020F0502020204030204" pitchFamily="34" charset="0"/>
                          <a:cs typeface="Calibri" panose="020F0502020204030204" pitchFamily="34" charset="0"/>
                        </a:rPr>
                        <a:t>Ven + Vd (n = 193)</a:t>
                      </a: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tc>
                  <a:txBody>
                    <a:bodyPr/>
                    <a:lstStyle/>
                    <a:p>
                      <a:pPr algn="ctr"/>
                      <a:r>
                        <a:rPr lang="en-US" sz="1600" dirty="0">
                          <a:latin typeface="Calibri" panose="020F0502020204030204" pitchFamily="34" charset="0"/>
                          <a:cs typeface="Calibri" panose="020F0502020204030204" pitchFamily="34" charset="0"/>
                        </a:rPr>
                        <a:t>Pbo + Vd (n = 96)</a:t>
                      </a:r>
                    </a:p>
                  </a:txBody>
                  <a:tcPr marL="121920" marR="121920" marT="60960" marB="60960">
                    <a:lnL w="12700" cmpd="sng">
                      <a:noFill/>
                    </a:lnL>
                    <a:lnR w="12700" cmpd="sng">
                      <a:noFill/>
                    </a:lnR>
                    <a:lnT w="12700" cmpd="sng">
                      <a:noFill/>
                    </a:lnT>
                    <a:lnB w="38100" cmpd="sng">
                      <a:noFill/>
                    </a:lnB>
                    <a:lnTlToBr w="12700" cmpd="sng">
                      <a:noFill/>
                      <a:prstDash val="solid"/>
                    </a:lnTlToBr>
                    <a:lnBlToTr w="12700" cmpd="sng">
                      <a:noFill/>
                      <a:prstDash val="solid"/>
                    </a:lnBlToTr>
                    <a:solidFill>
                      <a:srgbClr val="E1471D"/>
                    </a:solidFill>
                  </a:tcPr>
                </a:tc>
                <a:extLst>
                  <a:ext uri="{0D108BD9-81ED-4DB2-BD59-A6C34878D82A}">
                    <a16:rowId xmlns:a16="http://schemas.microsoft.com/office/drawing/2014/main" val="1621750658"/>
                  </a:ext>
                </a:extLst>
              </a:tr>
              <a:tr h="161884">
                <a:tc>
                  <a:txBody>
                    <a:bodyPr/>
                    <a:lstStyle/>
                    <a:p>
                      <a:r>
                        <a:rPr lang="en-US" sz="1600" b="0" dirty="0">
                          <a:solidFill>
                            <a:schemeClr val="bg1"/>
                          </a:solidFill>
                          <a:latin typeface="Calibri" panose="020F0502020204030204" pitchFamily="34" charset="0"/>
                          <a:cs typeface="Calibri" panose="020F0502020204030204" pitchFamily="34" charset="0"/>
                        </a:rPr>
                        <a:t>Any</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14 (7)</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 (2)</a:t>
                      </a:r>
                    </a:p>
                  </a:txBody>
                  <a:tcPr marL="121920" marR="121920" marT="60960" marB="60960">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1807544325"/>
                  </a:ext>
                </a:extLst>
              </a:tr>
              <a:tr h="161884">
                <a:tc>
                  <a:txBody>
                    <a:bodyPr/>
                    <a:lstStyle/>
                    <a:p>
                      <a:r>
                        <a:rPr lang="en-US" sz="1600" b="0" dirty="0">
                          <a:solidFill>
                            <a:schemeClr val="bg1"/>
                          </a:solidFill>
                          <a:latin typeface="Calibri" panose="020F0502020204030204" pitchFamily="34" charset="0"/>
                          <a:cs typeface="Calibri" panose="020F0502020204030204" pitchFamily="34" charset="0"/>
                        </a:rPr>
                        <a:t>Any AE</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12 (6)</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 (1)</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727984331"/>
                  </a:ext>
                </a:extLst>
              </a:tr>
              <a:tr h="169978">
                <a:tc>
                  <a:txBody>
                    <a:bodyPr/>
                    <a:lstStyle/>
                    <a:p>
                      <a:r>
                        <a:rPr lang="en-US" sz="1600" b="0" dirty="0">
                          <a:solidFill>
                            <a:schemeClr val="bg1"/>
                          </a:solidFill>
                          <a:latin typeface="Calibri" panose="020F0502020204030204" pitchFamily="34" charset="0"/>
                          <a:cs typeface="Calibri" panose="020F0502020204030204" pitchFamily="34" charset="0"/>
                        </a:rPr>
                        <a:t>Infection</a:t>
                      </a:r>
                      <a:endParaRPr lang="en-US" sz="1600" baseline="30000" dirty="0">
                        <a:solidFill>
                          <a:schemeClr val="bg1"/>
                        </a:solidFill>
                        <a:latin typeface="Calibri" panose="020F0502020204030204" pitchFamily="34" charset="0"/>
                        <a:cs typeface="Calibri" panose="020F0502020204030204" pitchFamily="34" charset="0"/>
                      </a:endParaRP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9 (5)</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0</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081163154"/>
                  </a:ext>
                </a:extLst>
              </a:tr>
              <a:tr h="169978">
                <a:tc>
                  <a:txBody>
                    <a:bodyPr/>
                    <a:lstStyle/>
                    <a:p>
                      <a:r>
                        <a:rPr lang="en-US" sz="1600" baseline="0" dirty="0">
                          <a:solidFill>
                            <a:schemeClr val="bg1"/>
                          </a:solidFill>
                          <a:latin typeface="Calibri" panose="020F0502020204030204" pitchFamily="34" charset="0"/>
                          <a:cs typeface="Calibri" panose="020F0502020204030204" pitchFamily="34" charset="0"/>
                        </a:rPr>
                        <a:t>Progressive disease </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2 (1)</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1600" dirty="0">
                          <a:solidFill>
                            <a:schemeClr val="bg1"/>
                          </a:solidFill>
                          <a:latin typeface="Calibri" panose="020F0502020204030204" pitchFamily="34" charset="0"/>
                          <a:cs typeface="Calibri" panose="020F0502020204030204" pitchFamily="34" charset="0"/>
                        </a:rPr>
                        <a:t>1 (1)</a:t>
                      </a:r>
                    </a:p>
                  </a:txBody>
                  <a:tcPr marL="121920" marR="121920" marT="60960" marB="6096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4217313253"/>
                  </a:ext>
                </a:extLst>
              </a:tr>
            </a:tbl>
          </a:graphicData>
        </a:graphic>
      </p:graphicFrame>
      <p:sp>
        <p:nvSpPr>
          <p:cNvPr id="2" name="TextBox 1">
            <a:extLst>
              <a:ext uri="{FF2B5EF4-FFF2-40B4-BE49-F238E27FC236}">
                <a16:creationId xmlns:a16="http://schemas.microsoft.com/office/drawing/2014/main" id="{3DBDCDA3-5028-4BEC-A743-FD0BE059FB4A}"/>
              </a:ext>
            </a:extLst>
          </p:cNvPr>
          <p:cNvSpPr txBox="1"/>
          <p:nvPr/>
        </p:nvSpPr>
        <p:spPr bwMode="auto">
          <a:xfrm>
            <a:off x="7073340" y="1413196"/>
            <a:ext cx="38880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Infections</a:t>
            </a:r>
          </a:p>
        </p:txBody>
      </p:sp>
      <p:sp>
        <p:nvSpPr>
          <p:cNvPr id="24" name="TextBox 23">
            <a:extLst>
              <a:ext uri="{FF2B5EF4-FFF2-40B4-BE49-F238E27FC236}">
                <a16:creationId xmlns:a16="http://schemas.microsoft.com/office/drawing/2014/main" id="{903AB648-066A-4DBE-8918-128A54FEFE26}"/>
              </a:ext>
            </a:extLst>
          </p:cNvPr>
          <p:cNvSpPr txBox="1"/>
          <p:nvPr/>
        </p:nvSpPr>
        <p:spPr bwMode="auto">
          <a:xfrm>
            <a:off x="6450876" y="1721347"/>
            <a:ext cx="910250" cy="9284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ts val="1100"/>
              </a:spcBef>
              <a:spcAft>
                <a:spcPct val="0"/>
              </a:spcAft>
              <a:buClrTx/>
              <a:buFontTx/>
              <a:buNone/>
            </a:pPr>
            <a:r>
              <a:rPr lang="en-US" sz="1200" b="0" dirty="0">
                <a:solidFill>
                  <a:schemeClr val="bg1"/>
                </a:solidFill>
                <a:latin typeface="Calibri" panose="020F0502020204030204" pitchFamily="34" charset="0"/>
              </a:rPr>
              <a:t>Any</a:t>
            </a:r>
          </a:p>
          <a:p>
            <a:pPr algn="r">
              <a:lnSpc>
                <a:spcPct val="100000"/>
              </a:lnSpc>
              <a:spcBef>
                <a:spcPts val="1100"/>
              </a:spcBef>
              <a:spcAft>
                <a:spcPct val="0"/>
              </a:spcAft>
              <a:buClrTx/>
              <a:buFontTx/>
              <a:buNone/>
            </a:pPr>
            <a:r>
              <a:rPr lang="en-US" sz="1200" b="0" dirty="0">
                <a:solidFill>
                  <a:schemeClr val="bg1"/>
                </a:solidFill>
                <a:latin typeface="Calibri" panose="020F0502020204030204" pitchFamily="34" charset="0"/>
              </a:rPr>
              <a:t>Grade 3/4</a:t>
            </a:r>
          </a:p>
          <a:p>
            <a:pPr algn="r">
              <a:lnSpc>
                <a:spcPct val="100000"/>
              </a:lnSpc>
              <a:spcBef>
                <a:spcPts val="1100"/>
              </a:spcBef>
              <a:spcAft>
                <a:spcPct val="0"/>
              </a:spcAft>
              <a:buClrTx/>
              <a:buFontTx/>
              <a:buNone/>
            </a:pPr>
            <a:r>
              <a:rPr lang="en-US" sz="1200" b="0" dirty="0">
                <a:solidFill>
                  <a:schemeClr val="bg1"/>
                </a:solidFill>
                <a:latin typeface="Calibri" panose="020F0502020204030204" pitchFamily="34" charset="0"/>
              </a:rPr>
              <a:t>Serious</a:t>
            </a:r>
          </a:p>
        </p:txBody>
      </p:sp>
      <p:sp>
        <p:nvSpPr>
          <p:cNvPr id="25" name="TextBox 24">
            <a:extLst>
              <a:ext uri="{FF2B5EF4-FFF2-40B4-BE49-F238E27FC236}">
                <a16:creationId xmlns:a16="http://schemas.microsoft.com/office/drawing/2014/main" id="{D6C8A427-E868-4B98-902C-CB0753191978}"/>
              </a:ext>
            </a:extLst>
          </p:cNvPr>
          <p:cNvSpPr txBox="1"/>
          <p:nvPr/>
        </p:nvSpPr>
        <p:spPr bwMode="auto">
          <a:xfrm>
            <a:off x="9453270" y="2160568"/>
            <a:ext cx="166480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Ven + Vd (n = 193)</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Pbo + Vd (n =96)</a:t>
            </a:r>
          </a:p>
        </p:txBody>
      </p:sp>
      <p:grpSp>
        <p:nvGrpSpPr>
          <p:cNvPr id="35" name="Group 34">
            <a:extLst>
              <a:ext uri="{FF2B5EF4-FFF2-40B4-BE49-F238E27FC236}">
                <a16:creationId xmlns:a16="http://schemas.microsoft.com/office/drawing/2014/main" id="{EE6B40A0-81D3-40D2-A0D7-FD7977F8C98F}"/>
              </a:ext>
            </a:extLst>
          </p:cNvPr>
          <p:cNvGrpSpPr/>
          <p:nvPr/>
        </p:nvGrpSpPr>
        <p:grpSpPr>
          <a:xfrm rot="5400000">
            <a:off x="3839771" y="2774411"/>
            <a:ext cx="66744" cy="2614899"/>
            <a:chOff x="1083856" y="2863130"/>
            <a:chExt cx="75521" cy="1841420"/>
          </a:xfrm>
        </p:grpSpPr>
        <p:cxnSp>
          <p:nvCxnSpPr>
            <p:cNvPr id="37" name="Straight Connector 36">
              <a:extLst>
                <a:ext uri="{FF2B5EF4-FFF2-40B4-BE49-F238E27FC236}">
                  <a16:creationId xmlns:a16="http://schemas.microsoft.com/office/drawing/2014/main" id="{BFDF9B76-BC1F-4526-B710-5B6E55AF6CCD}"/>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FA538AF5-6A37-4282-A13F-B4AACAFAF43B}"/>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F2346E1A-422A-4082-B072-63B69F3A6694}"/>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D94B24DF-1200-425F-A347-CD1C5B778FF8}"/>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CAFDDAFD-0BB9-445F-8929-DEE7C36EA795}"/>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grpSp>
        <p:nvGrpSpPr>
          <p:cNvPr id="4" name="Group 3">
            <a:extLst>
              <a:ext uri="{FF2B5EF4-FFF2-40B4-BE49-F238E27FC236}">
                <a16:creationId xmlns:a16="http://schemas.microsoft.com/office/drawing/2014/main" id="{EB53D218-320D-4010-99E1-A96A90E2B1E1}"/>
              </a:ext>
            </a:extLst>
          </p:cNvPr>
          <p:cNvGrpSpPr/>
          <p:nvPr/>
        </p:nvGrpSpPr>
        <p:grpSpPr>
          <a:xfrm>
            <a:off x="2494633" y="1634567"/>
            <a:ext cx="79952" cy="2255087"/>
            <a:chOff x="2494633" y="1634567"/>
            <a:chExt cx="79952" cy="2255087"/>
          </a:xfrm>
        </p:grpSpPr>
        <p:grpSp>
          <p:nvGrpSpPr>
            <p:cNvPr id="28" name="Group 27">
              <a:extLst>
                <a:ext uri="{FF2B5EF4-FFF2-40B4-BE49-F238E27FC236}">
                  <a16:creationId xmlns:a16="http://schemas.microsoft.com/office/drawing/2014/main" id="{B5B7FC89-3F89-46AC-87A6-0C76D6D9A8A7}"/>
                </a:ext>
              </a:extLst>
            </p:cNvPr>
            <p:cNvGrpSpPr/>
            <p:nvPr/>
          </p:nvGrpSpPr>
          <p:grpSpPr>
            <a:xfrm>
              <a:off x="2494633" y="2273129"/>
              <a:ext cx="79952" cy="1616525"/>
              <a:chOff x="1083856" y="2402775"/>
              <a:chExt cx="75521" cy="2301775"/>
            </a:xfrm>
          </p:grpSpPr>
          <p:cxnSp>
            <p:nvCxnSpPr>
              <p:cNvPr id="29" name="Straight Connector 28">
                <a:extLst>
                  <a:ext uri="{FF2B5EF4-FFF2-40B4-BE49-F238E27FC236}">
                    <a16:creationId xmlns:a16="http://schemas.microsoft.com/office/drawing/2014/main" id="{D9588B1C-DE13-4850-A42E-E5EE3D7A0265}"/>
                  </a:ext>
                </a:extLst>
              </p:cNvPr>
              <p:cNvCxnSpPr>
                <a:cxnSpLocks/>
              </p:cNvCxnSpPr>
              <p:nvPr/>
            </p:nvCxnSpPr>
            <p:spPr bwMode="auto">
              <a:xfrm>
                <a:off x="1083856" y="240277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C722EAE4-B58C-481E-AFC7-3125F080D1DC}"/>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EC282496-D8C2-4402-B4CA-FCF963A10963}"/>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F92DE73C-D0BB-4D17-99FD-29A5A04A35EB}"/>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BFC9B9A8-38CB-4751-BA8A-0C752D2436FA}"/>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0FD5F201-49E9-4030-87B2-6D618EF3DCCD}"/>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grpSp>
          <p:nvGrpSpPr>
            <p:cNvPr id="3" name="Group 2">
              <a:extLst>
                <a:ext uri="{FF2B5EF4-FFF2-40B4-BE49-F238E27FC236}">
                  <a16:creationId xmlns:a16="http://schemas.microsoft.com/office/drawing/2014/main" id="{288AFEAB-1B31-4B0F-AA64-D7CFA156CE7F}"/>
                </a:ext>
              </a:extLst>
            </p:cNvPr>
            <p:cNvGrpSpPr/>
            <p:nvPr/>
          </p:nvGrpSpPr>
          <p:grpSpPr>
            <a:xfrm>
              <a:off x="2494633" y="1634567"/>
              <a:ext cx="79952" cy="323305"/>
              <a:chOff x="2647033" y="2425529"/>
              <a:chExt cx="79952" cy="323305"/>
            </a:xfrm>
          </p:grpSpPr>
          <p:cxnSp>
            <p:nvCxnSpPr>
              <p:cNvPr id="42" name="Straight Connector 41">
                <a:extLst>
                  <a:ext uri="{FF2B5EF4-FFF2-40B4-BE49-F238E27FC236}">
                    <a16:creationId xmlns:a16="http://schemas.microsoft.com/office/drawing/2014/main" id="{5CB31C14-7BAE-4283-A5C9-84A932FF13C3}"/>
                  </a:ext>
                </a:extLst>
              </p:cNvPr>
              <p:cNvCxnSpPr>
                <a:cxnSpLocks/>
              </p:cNvCxnSpPr>
              <p:nvPr/>
            </p:nvCxnSpPr>
            <p:spPr bwMode="auto">
              <a:xfrm>
                <a:off x="2647033" y="2425529"/>
                <a:ext cx="79952"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DF9DD883-F44D-49E7-9C2C-50B7B821368E}"/>
                  </a:ext>
                </a:extLst>
              </p:cNvPr>
              <p:cNvCxnSpPr>
                <a:cxnSpLocks/>
              </p:cNvCxnSpPr>
              <p:nvPr/>
            </p:nvCxnSpPr>
            <p:spPr bwMode="auto">
              <a:xfrm>
                <a:off x="2647033" y="2748834"/>
                <a:ext cx="79952" cy="0"/>
              </a:xfrm>
              <a:prstGeom prst="line">
                <a:avLst/>
              </a:prstGeom>
              <a:noFill/>
              <a:ln w="28575" cap="flat" cmpd="sng" algn="ctr">
                <a:solidFill>
                  <a:schemeClr val="bg1"/>
                </a:solidFill>
                <a:prstDash val="solid"/>
                <a:round/>
                <a:headEnd type="none" w="med" len="med"/>
                <a:tailEnd type="none" w="med" len="med"/>
              </a:ln>
              <a:effectLst/>
            </p:spPr>
          </p:cxnSp>
        </p:grpSp>
      </p:grpSp>
      <p:sp>
        <p:nvSpPr>
          <p:cNvPr id="5" name="TextBox 4">
            <a:extLst>
              <a:ext uri="{FF2B5EF4-FFF2-40B4-BE49-F238E27FC236}">
                <a16:creationId xmlns:a16="http://schemas.microsoft.com/office/drawing/2014/main" id="{DC88EE9D-00FF-417D-B492-2A13D90DBAF3}"/>
              </a:ext>
            </a:extLst>
          </p:cNvPr>
          <p:cNvSpPr txBox="1"/>
          <p:nvPr/>
        </p:nvSpPr>
        <p:spPr bwMode="auto">
          <a:xfrm>
            <a:off x="2428202" y="4052801"/>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44" name="TextBox 43">
            <a:extLst>
              <a:ext uri="{FF2B5EF4-FFF2-40B4-BE49-F238E27FC236}">
                <a16:creationId xmlns:a16="http://schemas.microsoft.com/office/drawing/2014/main" id="{D555E6CF-8791-4B64-9C75-2D2FBD7C78E7}"/>
              </a:ext>
            </a:extLst>
          </p:cNvPr>
          <p:cNvSpPr txBox="1"/>
          <p:nvPr/>
        </p:nvSpPr>
        <p:spPr bwMode="auto">
          <a:xfrm>
            <a:off x="3054008" y="405280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45" name="TextBox 44">
            <a:extLst>
              <a:ext uri="{FF2B5EF4-FFF2-40B4-BE49-F238E27FC236}">
                <a16:creationId xmlns:a16="http://schemas.microsoft.com/office/drawing/2014/main" id="{E5770567-6567-4B74-B11A-7DD310908BA3}"/>
              </a:ext>
            </a:extLst>
          </p:cNvPr>
          <p:cNvSpPr txBox="1"/>
          <p:nvPr/>
        </p:nvSpPr>
        <p:spPr bwMode="auto">
          <a:xfrm>
            <a:off x="3702469" y="405280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46" name="TextBox 45">
            <a:extLst>
              <a:ext uri="{FF2B5EF4-FFF2-40B4-BE49-F238E27FC236}">
                <a16:creationId xmlns:a16="http://schemas.microsoft.com/office/drawing/2014/main" id="{20F201FA-BD16-4DD9-BC02-22814A97603F}"/>
              </a:ext>
            </a:extLst>
          </p:cNvPr>
          <p:cNvSpPr txBox="1"/>
          <p:nvPr/>
        </p:nvSpPr>
        <p:spPr bwMode="auto">
          <a:xfrm>
            <a:off x="4350575" y="405280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47" name="TextBox 46">
            <a:extLst>
              <a:ext uri="{FF2B5EF4-FFF2-40B4-BE49-F238E27FC236}">
                <a16:creationId xmlns:a16="http://schemas.microsoft.com/office/drawing/2014/main" id="{EDC50240-77C7-4CBE-A09A-2FCA494EAD90}"/>
              </a:ext>
            </a:extLst>
          </p:cNvPr>
          <p:cNvSpPr txBox="1"/>
          <p:nvPr/>
        </p:nvSpPr>
        <p:spPr bwMode="auto">
          <a:xfrm>
            <a:off x="4996432" y="4052801"/>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6" name="Rectangle 5">
            <a:extLst>
              <a:ext uri="{FF2B5EF4-FFF2-40B4-BE49-F238E27FC236}">
                <a16:creationId xmlns:a16="http://schemas.microsoft.com/office/drawing/2014/main" id="{6A913798-9BE7-4F35-8BDB-A7D15E551117}"/>
              </a:ext>
            </a:extLst>
          </p:cNvPr>
          <p:cNvSpPr/>
          <p:nvPr/>
        </p:nvSpPr>
        <p:spPr bwMode="auto">
          <a:xfrm>
            <a:off x="2565694" y="1516862"/>
            <a:ext cx="1470271" cy="1085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8" name="Rectangle 47">
            <a:extLst>
              <a:ext uri="{FF2B5EF4-FFF2-40B4-BE49-F238E27FC236}">
                <a16:creationId xmlns:a16="http://schemas.microsoft.com/office/drawing/2014/main" id="{AFFA6496-A415-49C7-A766-EE06C2500173}"/>
              </a:ext>
            </a:extLst>
          </p:cNvPr>
          <p:cNvSpPr/>
          <p:nvPr/>
        </p:nvSpPr>
        <p:spPr bwMode="auto">
          <a:xfrm>
            <a:off x="4035917" y="1516862"/>
            <a:ext cx="486491" cy="10850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Rectangle 9">
            <a:extLst>
              <a:ext uri="{FF2B5EF4-FFF2-40B4-BE49-F238E27FC236}">
                <a16:creationId xmlns:a16="http://schemas.microsoft.com/office/drawing/2014/main" id="{7BFB0BE6-6C59-427E-A54A-B803058621DC}"/>
              </a:ext>
            </a:extLst>
          </p:cNvPr>
          <p:cNvSpPr/>
          <p:nvPr/>
        </p:nvSpPr>
        <p:spPr bwMode="auto">
          <a:xfrm>
            <a:off x="3991957" y="3156920"/>
            <a:ext cx="94754" cy="9475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49" name="Rectangle 48">
            <a:extLst>
              <a:ext uri="{FF2B5EF4-FFF2-40B4-BE49-F238E27FC236}">
                <a16:creationId xmlns:a16="http://schemas.microsoft.com/office/drawing/2014/main" id="{EA90DB79-C2FC-420C-A36D-3F934FFDF862}"/>
              </a:ext>
            </a:extLst>
          </p:cNvPr>
          <p:cNvSpPr/>
          <p:nvPr/>
        </p:nvSpPr>
        <p:spPr bwMode="auto">
          <a:xfrm>
            <a:off x="3991163" y="3332742"/>
            <a:ext cx="94754" cy="9475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0" name="Rectangle 49">
            <a:extLst>
              <a:ext uri="{FF2B5EF4-FFF2-40B4-BE49-F238E27FC236}">
                <a16:creationId xmlns:a16="http://schemas.microsoft.com/office/drawing/2014/main" id="{480913EC-E0D5-4F84-B17E-E373C6C4F236}"/>
              </a:ext>
            </a:extLst>
          </p:cNvPr>
          <p:cNvSpPr/>
          <p:nvPr/>
        </p:nvSpPr>
        <p:spPr bwMode="auto">
          <a:xfrm>
            <a:off x="3996417" y="3517524"/>
            <a:ext cx="94754" cy="9475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1" name="Rectangle 50">
            <a:extLst>
              <a:ext uri="{FF2B5EF4-FFF2-40B4-BE49-F238E27FC236}">
                <a16:creationId xmlns:a16="http://schemas.microsoft.com/office/drawing/2014/main" id="{EFD98104-4352-477D-BDFF-00764836D2BF}"/>
              </a:ext>
            </a:extLst>
          </p:cNvPr>
          <p:cNvSpPr/>
          <p:nvPr/>
        </p:nvSpPr>
        <p:spPr bwMode="auto">
          <a:xfrm>
            <a:off x="3995623" y="3693346"/>
            <a:ext cx="94754" cy="9475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2" name="Rectangle 51">
            <a:extLst>
              <a:ext uri="{FF2B5EF4-FFF2-40B4-BE49-F238E27FC236}">
                <a16:creationId xmlns:a16="http://schemas.microsoft.com/office/drawing/2014/main" id="{B92DD7B3-0A0E-484F-B8FF-D30D5BEDD123}"/>
              </a:ext>
            </a:extLst>
          </p:cNvPr>
          <p:cNvSpPr/>
          <p:nvPr/>
        </p:nvSpPr>
        <p:spPr bwMode="auto">
          <a:xfrm>
            <a:off x="2565693" y="1626554"/>
            <a:ext cx="1279247" cy="1085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AE3F4E8F-23B0-4634-A7C3-36481CCB5C0F}"/>
              </a:ext>
            </a:extLst>
          </p:cNvPr>
          <p:cNvSpPr/>
          <p:nvPr/>
        </p:nvSpPr>
        <p:spPr bwMode="auto">
          <a:xfrm>
            <a:off x="3844941" y="1626554"/>
            <a:ext cx="347918" cy="108508"/>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4" name="Rectangle 53">
            <a:extLst>
              <a:ext uri="{FF2B5EF4-FFF2-40B4-BE49-F238E27FC236}">
                <a16:creationId xmlns:a16="http://schemas.microsoft.com/office/drawing/2014/main" id="{32757067-F460-4B49-BAC6-C17B56CDCF0E}"/>
              </a:ext>
            </a:extLst>
          </p:cNvPr>
          <p:cNvSpPr/>
          <p:nvPr/>
        </p:nvSpPr>
        <p:spPr bwMode="auto">
          <a:xfrm>
            <a:off x="2558936" y="1847469"/>
            <a:ext cx="1143534" cy="1085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2A7D00A5-D160-4D9B-A423-E41C62E6071E}"/>
              </a:ext>
            </a:extLst>
          </p:cNvPr>
          <p:cNvSpPr/>
          <p:nvPr/>
        </p:nvSpPr>
        <p:spPr bwMode="auto">
          <a:xfrm>
            <a:off x="2567122" y="1957385"/>
            <a:ext cx="978512" cy="1085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C234C076-9957-40BE-B1F2-D8696AFEAE51}"/>
              </a:ext>
            </a:extLst>
          </p:cNvPr>
          <p:cNvSpPr/>
          <p:nvPr/>
        </p:nvSpPr>
        <p:spPr bwMode="auto">
          <a:xfrm>
            <a:off x="3538255" y="1957385"/>
            <a:ext cx="45719" cy="108508"/>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06CD1187-F995-48E1-B92B-3DC8D95CB6D8}"/>
              </a:ext>
            </a:extLst>
          </p:cNvPr>
          <p:cNvSpPr/>
          <p:nvPr/>
        </p:nvSpPr>
        <p:spPr bwMode="auto">
          <a:xfrm>
            <a:off x="2574585" y="2166707"/>
            <a:ext cx="873153" cy="1085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42E7E5A6-C3E6-46A1-A9E6-D4E9BDE095CD}"/>
              </a:ext>
            </a:extLst>
          </p:cNvPr>
          <p:cNvSpPr/>
          <p:nvPr/>
        </p:nvSpPr>
        <p:spPr bwMode="auto">
          <a:xfrm>
            <a:off x="3442479" y="2166707"/>
            <a:ext cx="202630" cy="10850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2481E8C8-0EAA-42FF-B907-B4C0DF06AAFF}"/>
              </a:ext>
            </a:extLst>
          </p:cNvPr>
          <p:cNvSpPr/>
          <p:nvPr/>
        </p:nvSpPr>
        <p:spPr bwMode="auto">
          <a:xfrm>
            <a:off x="2569720" y="2275717"/>
            <a:ext cx="912593" cy="1085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06BA422D-8F28-481C-8B3A-778807ADAC90}"/>
              </a:ext>
            </a:extLst>
          </p:cNvPr>
          <p:cNvSpPr/>
          <p:nvPr/>
        </p:nvSpPr>
        <p:spPr bwMode="auto">
          <a:xfrm>
            <a:off x="3482313" y="2275717"/>
            <a:ext cx="132496" cy="108508"/>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A1BC13C9-2FFC-4408-B20D-63865B72A92B}"/>
              </a:ext>
            </a:extLst>
          </p:cNvPr>
          <p:cNvSpPr/>
          <p:nvPr/>
        </p:nvSpPr>
        <p:spPr bwMode="auto">
          <a:xfrm>
            <a:off x="2574585" y="2486330"/>
            <a:ext cx="1135621" cy="1085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4D03BD86-545E-4BCB-83CE-104E8FA9E740}"/>
              </a:ext>
            </a:extLst>
          </p:cNvPr>
          <p:cNvSpPr/>
          <p:nvPr/>
        </p:nvSpPr>
        <p:spPr bwMode="auto">
          <a:xfrm>
            <a:off x="3710207" y="2486330"/>
            <a:ext cx="99977" cy="10850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5FB94F01-4213-48C7-B41C-B77308A913CC}"/>
              </a:ext>
            </a:extLst>
          </p:cNvPr>
          <p:cNvSpPr/>
          <p:nvPr/>
        </p:nvSpPr>
        <p:spPr bwMode="auto">
          <a:xfrm>
            <a:off x="2569720" y="2595340"/>
            <a:ext cx="714029" cy="1085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72B010D0-127B-4DB3-A0E2-DE6C78447801}"/>
              </a:ext>
            </a:extLst>
          </p:cNvPr>
          <p:cNvSpPr/>
          <p:nvPr/>
        </p:nvSpPr>
        <p:spPr bwMode="auto">
          <a:xfrm>
            <a:off x="3453223" y="2921750"/>
            <a:ext cx="87416" cy="108508"/>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FC06A7FC-113F-4B49-ABCC-6C16EF00AB7C}"/>
              </a:ext>
            </a:extLst>
          </p:cNvPr>
          <p:cNvSpPr/>
          <p:nvPr/>
        </p:nvSpPr>
        <p:spPr bwMode="auto">
          <a:xfrm>
            <a:off x="2566849" y="2812740"/>
            <a:ext cx="854568" cy="1085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A7AB554B-2233-4733-9BDB-40B7DBF590F9}"/>
              </a:ext>
            </a:extLst>
          </p:cNvPr>
          <p:cNvSpPr/>
          <p:nvPr/>
        </p:nvSpPr>
        <p:spPr bwMode="auto">
          <a:xfrm>
            <a:off x="3418950" y="2812740"/>
            <a:ext cx="99977" cy="10850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B83C5B8B-5C02-4117-ADCD-779B4A81E807}"/>
              </a:ext>
            </a:extLst>
          </p:cNvPr>
          <p:cNvSpPr/>
          <p:nvPr/>
        </p:nvSpPr>
        <p:spPr bwMode="auto">
          <a:xfrm>
            <a:off x="2561983" y="2921750"/>
            <a:ext cx="890371" cy="1085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0AB70004-52F2-4B18-9C3F-E689221ED300}"/>
              </a:ext>
            </a:extLst>
          </p:cNvPr>
          <p:cNvSpPr/>
          <p:nvPr/>
        </p:nvSpPr>
        <p:spPr bwMode="auto">
          <a:xfrm>
            <a:off x="3283749" y="3238050"/>
            <a:ext cx="168605" cy="108508"/>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853F1320-BB66-486C-BD46-1819C229E455}"/>
              </a:ext>
            </a:extLst>
          </p:cNvPr>
          <p:cNvSpPr/>
          <p:nvPr/>
        </p:nvSpPr>
        <p:spPr bwMode="auto">
          <a:xfrm>
            <a:off x="2572088" y="3131538"/>
            <a:ext cx="846656" cy="1085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8EB09D75-A27D-4CF8-94A6-E3AA72EF72F7}"/>
              </a:ext>
            </a:extLst>
          </p:cNvPr>
          <p:cNvSpPr/>
          <p:nvPr/>
        </p:nvSpPr>
        <p:spPr bwMode="auto">
          <a:xfrm>
            <a:off x="3417892" y="3131538"/>
            <a:ext cx="164961" cy="10850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04A884BD-0ECA-48BA-BFA6-7BF74221B084}"/>
              </a:ext>
            </a:extLst>
          </p:cNvPr>
          <p:cNvSpPr/>
          <p:nvPr/>
        </p:nvSpPr>
        <p:spPr bwMode="auto">
          <a:xfrm>
            <a:off x="2569720" y="3240548"/>
            <a:ext cx="714029" cy="1085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CC5935FB-A6FD-4D4A-87FC-59C9B8603857}"/>
              </a:ext>
            </a:extLst>
          </p:cNvPr>
          <p:cNvSpPr/>
          <p:nvPr/>
        </p:nvSpPr>
        <p:spPr bwMode="auto">
          <a:xfrm>
            <a:off x="3360986" y="3564929"/>
            <a:ext cx="91469" cy="108508"/>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5" name="Rectangle 74">
            <a:extLst>
              <a:ext uri="{FF2B5EF4-FFF2-40B4-BE49-F238E27FC236}">
                <a16:creationId xmlns:a16="http://schemas.microsoft.com/office/drawing/2014/main" id="{155FA114-E589-46B6-ADBC-D27D2EDD81CE}"/>
              </a:ext>
            </a:extLst>
          </p:cNvPr>
          <p:cNvSpPr/>
          <p:nvPr/>
        </p:nvSpPr>
        <p:spPr bwMode="auto">
          <a:xfrm>
            <a:off x="2572088" y="3455919"/>
            <a:ext cx="879557" cy="1085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6" name="Rectangle 75">
            <a:extLst>
              <a:ext uri="{FF2B5EF4-FFF2-40B4-BE49-F238E27FC236}">
                <a16:creationId xmlns:a16="http://schemas.microsoft.com/office/drawing/2014/main" id="{0AA93FF4-40D2-4878-8D52-84EF5C30E241}"/>
              </a:ext>
            </a:extLst>
          </p:cNvPr>
          <p:cNvSpPr/>
          <p:nvPr/>
        </p:nvSpPr>
        <p:spPr bwMode="auto">
          <a:xfrm>
            <a:off x="3452197" y="3455919"/>
            <a:ext cx="99977" cy="10850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7" name="Rectangle 76">
            <a:extLst>
              <a:ext uri="{FF2B5EF4-FFF2-40B4-BE49-F238E27FC236}">
                <a16:creationId xmlns:a16="http://schemas.microsoft.com/office/drawing/2014/main" id="{514894FE-9955-44AB-B787-6E6FBBA8551E}"/>
              </a:ext>
            </a:extLst>
          </p:cNvPr>
          <p:cNvSpPr/>
          <p:nvPr/>
        </p:nvSpPr>
        <p:spPr bwMode="auto">
          <a:xfrm>
            <a:off x="2569721" y="3564929"/>
            <a:ext cx="815557" cy="1085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8" name="Rectangle 77">
            <a:extLst>
              <a:ext uri="{FF2B5EF4-FFF2-40B4-BE49-F238E27FC236}">
                <a16:creationId xmlns:a16="http://schemas.microsoft.com/office/drawing/2014/main" id="{31C84DD1-121B-40F1-9ECA-08A60586519C}"/>
              </a:ext>
            </a:extLst>
          </p:cNvPr>
          <p:cNvSpPr/>
          <p:nvPr/>
        </p:nvSpPr>
        <p:spPr bwMode="auto">
          <a:xfrm>
            <a:off x="3293211" y="3887632"/>
            <a:ext cx="91469" cy="108508"/>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0" name="Rectangle 79">
            <a:extLst>
              <a:ext uri="{FF2B5EF4-FFF2-40B4-BE49-F238E27FC236}">
                <a16:creationId xmlns:a16="http://schemas.microsoft.com/office/drawing/2014/main" id="{D80D17EE-7EA3-4C03-8785-3D88C913BA60}"/>
              </a:ext>
            </a:extLst>
          </p:cNvPr>
          <p:cNvSpPr/>
          <p:nvPr/>
        </p:nvSpPr>
        <p:spPr bwMode="auto">
          <a:xfrm>
            <a:off x="3148752" y="3778622"/>
            <a:ext cx="45719" cy="10850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1" name="Rectangle 80">
            <a:extLst>
              <a:ext uri="{FF2B5EF4-FFF2-40B4-BE49-F238E27FC236}">
                <a16:creationId xmlns:a16="http://schemas.microsoft.com/office/drawing/2014/main" id="{60854312-750C-4E5B-BD5C-358E84DEF29C}"/>
              </a:ext>
            </a:extLst>
          </p:cNvPr>
          <p:cNvSpPr/>
          <p:nvPr/>
        </p:nvSpPr>
        <p:spPr bwMode="auto">
          <a:xfrm>
            <a:off x="2562228" y="3887632"/>
            <a:ext cx="787898" cy="1085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79" name="Rectangle 78">
            <a:extLst>
              <a:ext uri="{FF2B5EF4-FFF2-40B4-BE49-F238E27FC236}">
                <a16:creationId xmlns:a16="http://schemas.microsoft.com/office/drawing/2014/main" id="{AEF56B2C-0916-48E3-8BAA-3C77CA26C263}"/>
              </a:ext>
            </a:extLst>
          </p:cNvPr>
          <p:cNvSpPr/>
          <p:nvPr/>
        </p:nvSpPr>
        <p:spPr bwMode="auto">
          <a:xfrm>
            <a:off x="2572089" y="3778622"/>
            <a:ext cx="582642" cy="1085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86" name="TextBox 85">
            <a:extLst>
              <a:ext uri="{FF2B5EF4-FFF2-40B4-BE49-F238E27FC236}">
                <a16:creationId xmlns:a16="http://schemas.microsoft.com/office/drawing/2014/main" id="{CB349B85-4864-4753-B184-62C7DAFFD511}"/>
              </a:ext>
            </a:extLst>
          </p:cNvPr>
          <p:cNvSpPr txBox="1"/>
          <p:nvPr/>
        </p:nvSpPr>
        <p:spPr bwMode="auto">
          <a:xfrm>
            <a:off x="4482470" y="1429043"/>
            <a:ext cx="45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60%</a:t>
            </a:r>
          </a:p>
        </p:txBody>
      </p:sp>
      <p:sp>
        <p:nvSpPr>
          <p:cNvPr id="87" name="TextBox 86">
            <a:extLst>
              <a:ext uri="{FF2B5EF4-FFF2-40B4-BE49-F238E27FC236}">
                <a16:creationId xmlns:a16="http://schemas.microsoft.com/office/drawing/2014/main" id="{9C056022-4AB3-4310-91CF-B30500EC1D66}"/>
              </a:ext>
            </a:extLst>
          </p:cNvPr>
          <p:cNvSpPr txBox="1"/>
          <p:nvPr/>
        </p:nvSpPr>
        <p:spPr bwMode="auto">
          <a:xfrm>
            <a:off x="4155323" y="1552597"/>
            <a:ext cx="45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50%</a:t>
            </a:r>
          </a:p>
        </p:txBody>
      </p:sp>
      <p:sp>
        <p:nvSpPr>
          <p:cNvPr id="27" name="Freeform: Shape 26">
            <a:extLst>
              <a:ext uri="{FF2B5EF4-FFF2-40B4-BE49-F238E27FC236}">
                <a16:creationId xmlns:a16="http://schemas.microsoft.com/office/drawing/2014/main" id="{16C9B7CE-8114-4E94-841F-07EAC153192A}"/>
              </a:ext>
            </a:extLst>
          </p:cNvPr>
          <p:cNvSpPr/>
          <p:nvPr/>
        </p:nvSpPr>
        <p:spPr bwMode="auto">
          <a:xfrm>
            <a:off x="2565694" y="1473868"/>
            <a:ext cx="2621853" cy="2578933"/>
          </a:xfrm>
          <a:custGeom>
            <a:avLst/>
            <a:gdLst>
              <a:gd name="connsiteX0" fmla="*/ 0 w 4588626"/>
              <a:gd name="connsiteY0" fmla="*/ 0 h 2310939"/>
              <a:gd name="connsiteX1" fmla="*/ 0 w 4588626"/>
              <a:gd name="connsiteY1" fmla="*/ 2310939 h 2310939"/>
              <a:gd name="connsiteX2" fmla="*/ 4588626 w 4588626"/>
              <a:gd name="connsiteY2" fmla="*/ 2310939 h 2310939"/>
            </a:gdLst>
            <a:ahLst/>
            <a:cxnLst>
              <a:cxn ang="0">
                <a:pos x="connsiteX0" y="connsiteY0"/>
              </a:cxn>
              <a:cxn ang="0">
                <a:pos x="connsiteX1" y="connsiteY1"/>
              </a:cxn>
              <a:cxn ang="0">
                <a:pos x="connsiteX2" y="connsiteY2"/>
              </a:cxn>
            </a:cxnLst>
            <a:rect l="l" t="t" r="r" b="b"/>
            <a:pathLst>
              <a:path w="4588626" h="2310939">
                <a:moveTo>
                  <a:pt x="0" y="0"/>
                </a:moveTo>
                <a:lnTo>
                  <a:pt x="0" y="2310939"/>
                </a:lnTo>
                <a:lnTo>
                  <a:pt x="4588626" y="2310939"/>
                </a:lnTo>
              </a:path>
            </a:pathLst>
          </a:custGeom>
          <a:noFill/>
          <a:ln w="28575">
            <a:solidFill>
              <a:schemeClr val="bg1"/>
            </a:solidFill>
            <a:miter lim="800000"/>
            <a:headEnd/>
            <a:tailEnd/>
          </a:ln>
        </p:spPr>
        <p:txBody>
          <a:bodyPr rtlCol="0" anchor="ctr"/>
          <a:lstStyle/>
          <a:p>
            <a:pPr algn="ctr"/>
            <a:endParaRPr lang="en-US"/>
          </a:p>
        </p:txBody>
      </p:sp>
      <p:grpSp>
        <p:nvGrpSpPr>
          <p:cNvPr id="89" name="Group 88">
            <a:extLst>
              <a:ext uri="{FF2B5EF4-FFF2-40B4-BE49-F238E27FC236}">
                <a16:creationId xmlns:a16="http://schemas.microsoft.com/office/drawing/2014/main" id="{6FC9297F-946F-4BCC-AAC9-03535FBCAC86}"/>
              </a:ext>
            </a:extLst>
          </p:cNvPr>
          <p:cNvGrpSpPr/>
          <p:nvPr/>
        </p:nvGrpSpPr>
        <p:grpSpPr>
          <a:xfrm rot="5400000">
            <a:off x="3807234" y="4775767"/>
            <a:ext cx="66744" cy="2614899"/>
            <a:chOff x="1083856" y="2863130"/>
            <a:chExt cx="75521" cy="1841420"/>
          </a:xfrm>
        </p:grpSpPr>
        <p:cxnSp>
          <p:nvCxnSpPr>
            <p:cNvPr id="90" name="Straight Connector 89">
              <a:extLst>
                <a:ext uri="{FF2B5EF4-FFF2-40B4-BE49-F238E27FC236}">
                  <a16:creationId xmlns:a16="http://schemas.microsoft.com/office/drawing/2014/main" id="{E787CB2F-57BD-480A-B5C8-F388C1F852B2}"/>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69E48FE2-2D03-4500-BAAD-C774479100B3}"/>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5C738213-96DA-407B-B1A1-7E20CC45A365}"/>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E0C96FEE-BE77-4769-AED2-7E6CB6F1BF63}"/>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4EFD2ACC-973B-47B3-B1A9-EFB72FE16546}"/>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grpSp>
        <p:nvGrpSpPr>
          <p:cNvPr id="96" name="Group 95">
            <a:extLst>
              <a:ext uri="{FF2B5EF4-FFF2-40B4-BE49-F238E27FC236}">
                <a16:creationId xmlns:a16="http://schemas.microsoft.com/office/drawing/2014/main" id="{CDB105D3-CB20-437A-AAA9-5CDE331EF15E}"/>
              </a:ext>
            </a:extLst>
          </p:cNvPr>
          <p:cNvGrpSpPr/>
          <p:nvPr/>
        </p:nvGrpSpPr>
        <p:grpSpPr>
          <a:xfrm>
            <a:off x="2462096" y="4921095"/>
            <a:ext cx="79952" cy="969915"/>
            <a:chOff x="1083856" y="3323485"/>
            <a:chExt cx="75521" cy="1381065"/>
          </a:xfrm>
        </p:grpSpPr>
        <p:cxnSp>
          <p:nvCxnSpPr>
            <p:cNvPr id="102" name="Straight Connector 101">
              <a:extLst>
                <a:ext uri="{FF2B5EF4-FFF2-40B4-BE49-F238E27FC236}">
                  <a16:creationId xmlns:a16="http://schemas.microsoft.com/office/drawing/2014/main" id="{FAD2D8FB-0C89-4AE7-8F65-8915E07AB961}"/>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36E22498-14E0-45A4-860A-C6F50E32EF6E}"/>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117750B3-009D-4EE0-894C-ADE5F1E208FC}"/>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3DA6F667-4C6E-4CDC-979B-A224434F7680}"/>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sp>
        <p:nvSpPr>
          <p:cNvPr id="106" name="TextBox 105">
            <a:extLst>
              <a:ext uri="{FF2B5EF4-FFF2-40B4-BE49-F238E27FC236}">
                <a16:creationId xmlns:a16="http://schemas.microsoft.com/office/drawing/2014/main" id="{E254A558-BC46-4170-AD8C-5D4F8BA5887A}"/>
              </a:ext>
            </a:extLst>
          </p:cNvPr>
          <p:cNvSpPr txBox="1"/>
          <p:nvPr/>
        </p:nvSpPr>
        <p:spPr bwMode="auto">
          <a:xfrm>
            <a:off x="2395665" y="6054157"/>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07" name="TextBox 106">
            <a:extLst>
              <a:ext uri="{FF2B5EF4-FFF2-40B4-BE49-F238E27FC236}">
                <a16:creationId xmlns:a16="http://schemas.microsoft.com/office/drawing/2014/main" id="{4EF49F05-CB09-4219-A7A9-9CEA670774C5}"/>
              </a:ext>
            </a:extLst>
          </p:cNvPr>
          <p:cNvSpPr txBox="1"/>
          <p:nvPr/>
        </p:nvSpPr>
        <p:spPr bwMode="auto">
          <a:xfrm>
            <a:off x="3021471" y="605415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08" name="TextBox 107">
            <a:extLst>
              <a:ext uri="{FF2B5EF4-FFF2-40B4-BE49-F238E27FC236}">
                <a16:creationId xmlns:a16="http://schemas.microsoft.com/office/drawing/2014/main" id="{66A7A189-DDC6-42E1-BFB0-580DB57CBC44}"/>
              </a:ext>
            </a:extLst>
          </p:cNvPr>
          <p:cNvSpPr txBox="1"/>
          <p:nvPr/>
        </p:nvSpPr>
        <p:spPr bwMode="auto">
          <a:xfrm>
            <a:off x="3669932" y="605415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09" name="TextBox 108">
            <a:extLst>
              <a:ext uri="{FF2B5EF4-FFF2-40B4-BE49-F238E27FC236}">
                <a16:creationId xmlns:a16="http://schemas.microsoft.com/office/drawing/2014/main" id="{5DC48529-94FC-4FC6-A1B9-5493A780A26C}"/>
              </a:ext>
            </a:extLst>
          </p:cNvPr>
          <p:cNvSpPr txBox="1"/>
          <p:nvPr/>
        </p:nvSpPr>
        <p:spPr bwMode="auto">
          <a:xfrm>
            <a:off x="4318038" y="605415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10" name="TextBox 109">
            <a:extLst>
              <a:ext uri="{FF2B5EF4-FFF2-40B4-BE49-F238E27FC236}">
                <a16:creationId xmlns:a16="http://schemas.microsoft.com/office/drawing/2014/main" id="{7F05673A-3CFD-4A70-86D4-2EB82C86D7FF}"/>
              </a:ext>
            </a:extLst>
          </p:cNvPr>
          <p:cNvSpPr txBox="1"/>
          <p:nvPr/>
        </p:nvSpPr>
        <p:spPr bwMode="auto">
          <a:xfrm>
            <a:off x="4963895" y="6054157"/>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13" name="Rectangle 112">
            <a:extLst>
              <a:ext uri="{FF2B5EF4-FFF2-40B4-BE49-F238E27FC236}">
                <a16:creationId xmlns:a16="http://schemas.microsoft.com/office/drawing/2014/main" id="{11A88002-CCF5-4803-A7E9-4B964B93C71B}"/>
              </a:ext>
            </a:extLst>
          </p:cNvPr>
          <p:cNvSpPr/>
          <p:nvPr/>
        </p:nvSpPr>
        <p:spPr bwMode="auto">
          <a:xfrm>
            <a:off x="4057748" y="5184252"/>
            <a:ext cx="94754" cy="9475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4" name="Rectangle 113">
            <a:extLst>
              <a:ext uri="{FF2B5EF4-FFF2-40B4-BE49-F238E27FC236}">
                <a16:creationId xmlns:a16="http://schemas.microsoft.com/office/drawing/2014/main" id="{B88F919B-5283-422A-93D8-22861A463C9B}"/>
              </a:ext>
            </a:extLst>
          </p:cNvPr>
          <p:cNvSpPr/>
          <p:nvPr/>
        </p:nvSpPr>
        <p:spPr bwMode="auto">
          <a:xfrm>
            <a:off x="4056954" y="5360074"/>
            <a:ext cx="94754" cy="94754"/>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5" name="Rectangle 114">
            <a:extLst>
              <a:ext uri="{FF2B5EF4-FFF2-40B4-BE49-F238E27FC236}">
                <a16:creationId xmlns:a16="http://schemas.microsoft.com/office/drawing/2014/main" id="{5BF41552-0A44-4794-92C1-1056E04500B4}"/>
              </a:ext>
            </a:extLst>
          </p:cNvPr>
          <p:cNvSpPr/>
          <p:nvPr/>
        </p:nvSpPr>
        <p:spPr bwMode="auto">
          <a:xfrm>
            <a:off x="4062208" y="5544856"/>
            <a:ext cx="94754" cy="9475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16" name="Rectangle 115">
            <a:extLst>
              <a:ext uri="{FF2B5EF4-FFF2-40B4-BE49-F238E27FC236}">
                <a16:creationId xmlns:a16="http://schemas.microsoft.com/office/drawing/2014/main" id="{7245723A-E5D2-47F6-AED2-48017A1350FE}"/>
              </a:ext>
            </a:extLst>
          </p:cNvPr>
          <p:cNvSpPr/>
          <p:nvPr/>
        </p:nvSpPr>
        <p:spPr bwMode="auto">
          <a:xfrm>
            <a:off x="4061414" y="5720678"/>
            <a:ext cx="94754" cy="94754"/>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29" name="Rectangle 128">
            <a:extLst>
              <a:ext uri="{FF2B5EF4-FFF2-40B4-BE49-F238E27FC236}">
                <a16:creationId xmlns:a16="http://schemas.microsoft.com/office/drawing/2014/main" id="{C83E35FF-D3DE-4720-80C7-51F1E5D899B9}"/>
              </a:ext>
            </a:extLst>
          </p:cNvPr>
          <p:cNvSpPr/>
          <p:nvPr/>
        </p:nvSpPr>
        <p:spPr bwMode="auto">
          <a:xfrm>
            <a:off x="2727701" y="4923106"/>
            <a:ext cx="997545" cy="108508"/>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0" name="Rectangle 129">
            <a:extLst>
              <a:ext uri="{FF2B5EF4-FFF2-40B4-BE49-F238E27FC236}">
                <a16:creationId xmlns:a16="http://schemas.microsoft.com/office/drawing/2014/main" id="{32A1E8DF-124F-4828-BCC6-0825A9B514C5}"/>
              </a:ext>
            </a:extLst>
          </p:cNvPr>
          <p:cNvSpPr/>
          <p:nvPr/>
        </p:nvSpPr>
        <p:spPr bwMode="auto">
          <a:xfrm>
            <a:off x="2534312" y="4814096"/>
            <a:ext cx="361288" cy="1085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1" name="Rectangle 130">
            <a:extLst>
              <a:ext uri="{FF2B5EF4-FFF2-40B4-BE49-F238E27FC236}">
                <a16:creationId xmlns:a16="http://schemas.microsoft.com/office/drawing/2014/main" id="{EE14C73E-8B3E-4DBD-B59D-2396310EF5AC}"/>
              </a:ext>
            </a:extLst>
          </p:cNvPr>
          <p:cNvSpPr/>
          <p:nvPr/>
        </p:nvSpPr>
        <p:spPr bwMode="auto">
          <a:xfrm>
            <a:off x="2895601" y="4814096"/>
            <a:ext cx="533788" cy="10850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2" name="Rectangle 131">
            <a:extLst>
              <a:ext uri="{FF2B5EF4-FFF2-40B4-BE49-F238E27FC236}">
                <a16:creationId xmlns:a16="http://schemas.microsoft.com/office/drawing/2014/main" id="{5769FE86-4F16-47AC-80BF-1F9B06FFEC85}"/>
              </a:ext>
            </a:extLst>
          </p:cNvPr>
          <p:cNvSpPr/>
          <p:nvPr/>
        </p:nvSpPr>
        <p:spPr bwMode="auto">
          <a:xfrm>
            <a:off x="2537067" y="4923106"/>
            <a:ext cx="189862" cy="1085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3" name="Rectangle 132">
            <a:extLst>
              <a:ext uri="{FF2B5EF4-FFF2-40B4-BE49-F238E27FC236}">
                <a16:creationId xmlns:a16="http://schemas.microsoft.com/office/drawing/2014/main" id="{5C278A31-C17B-4418-91F4-AE3A3DD90BBC}"/>
              </a:ext>
            </a:extLst>
          </p:cNvPr>
          <p:cNvSpPr/>
          <p:nvPr/>
        </p:nvSpPr>
        <p:spPr bwMode="auto">
          <a:xfrm>
            <a:off x="2601852" y="5239406"/>
            <a:ext cx="258984" cy="108508"/>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4" name="Rectangle 133">
            <a:extLst>
              <a:ext uri="{FF2B5EF4-FFF2-40B4-BE49-F238E27FC236}">
                <a16:creationId xmlns:a16="http://schemas.microsoft.com/office/drawing/2014/main" id="{9A434124-C4C2-48AC-8CD9-831B8EF2815F}"/>
              </a:ext>
            </a:extLst>
          </p:cNvPr>
          <p:cNvSpPr/>
          <p:nvPr/>
        </p:nvSpPr>
        <p:spPr bwMode="auto">
          <a:xfrm>
            <a:off x="2531931" y="5132894"/>
            <a:ext cx="164689" cy="1085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5" name="Rectangle 134">
            <a:extLst>
              <a:ext uri="{FF2B5EF4-FFF2-40B4-BE49-F238E27FC236}">
                <a16:creationId xmlns:a16="http://schemas.microsoft.com/office/drawing/2014/main" id="{09493058-4EE8-4856-B069-6EC2B77544C0}"/>
              </a:ext>
            </a:extLst>
          </p:cNvPr>
          <p:cNvSpPr/>
          <p:nvPr/>
        </p:nvSpPr>
        <p:spPr bwMode="auto">
          <a:xfrm>
            <a:off x="2696621" y="5132894"/>
            <a:ext cx="770266" cy="10850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6" name="Rectangle 135">
            <a:extLst>
              <a:ext uri="{FF2B5EF4-FFF2-40B4-BE49-F238E27FC236}">
                <a16:creationId xmlns:a16="http://schemas.microsoft.com/office/drawing/2014/main" id="{EC776040-49FF-4354-8A8E-FA348EA4C8EE}"/>
              </a:ext>
            </a:extLst>
          </p:cNvPr>
          <p:cNvSpPr/>
          <p:nvPr/>
        </p:nvSpPr>
        <p:spPr bwMode="auto">
          <a:xfrm>
            <a:off x="2525754" y="5241904"/>
            <a:ext cx="76098" cy="1085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Rectangle 136">
            <a:extLst>
              <a:ext uri="{FF2B5EF4-FFF2-40B4-BE49-F238E27FC236}">
                <a16:creationId xmlns:a16="http://schemas.microsoft.com/office/drawing/2014/main" id="{6382E796-286E-4BB3-B774-9556D859E75F}"/>
              </a:ext>
            </a:extLst>
          </p:cNvPr>
          <p:cNvSpPr/>
          <p:nvPr/>
        </p:nvSpPr>
        <p:spPr bwMode="auto">
          <a:xfrm>
            <a:off x="2855801" y="5566285"/>
            <a:ext cx="499143" cy="108508"/>
          </a:xfrm>
          <a:prstGeom prst="rect">
            <a:avLst/>
          </a:prstGeom>
          <a:solidFill>
            <a:schemeClr val="accent3">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65D451DC-4B22-42F3-B790-558BD676189F}"/>
              </a:ext>
            </a:extLst>
          </p:cNvPr>
          <p:cNvSpPr/>
          <p:nvPr/>
        </p:nvSpPr>
        <p:spPr bwMode="auto">
          <a:xfrm>
            <a:off x="2551801" y="5457275"/>
            <a:ext cx="343800" cy="1085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9" name="Rectangle 138">
            <a:extLst>
              <a:ext uri="{FF2B5EF4-FFF2-40B4-BE49-F238E27FC236}">
                <a16:creationId xmlns:a16="http://schemas.microsoft.com/office/drawing/2014/main" id="{4DF981EA-B397-4644-B8CC-167F41DB47EA}"/>
              </a:ext>
            </a:extLst>
          </p:cNvPr>
          <p:cNvSpPr/>
          <p:nvPr/>
        </p:nvSpPr>
        <p:spPr bwMode="auto">
          <a:xfrm>
            <a:off x="2887081" y="5457275"/>
            <a:ext cx="543001" cy="10850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0" name="Rectangle 139">
            <a:extLst>
              <a:ext uri="{FF2B5EF4-FFF2-40B4-BE49-F238E27FC236}">
                <a16:creationId xmlns:a16="http://schemas.microsoft.com/office/drawing/2014/main" id="{A8240B7D-C93E-413B-BD69-D84D98DC5C14}"/>
              </a:ext>
            </a:extLst>
          </p:cNvPr>
          <p:cNvSpPr/>
          <p:nvPr/>
        </p:nvSpPr>
        <p:spPr bwMode="auto">
          <a:xfrm>
            <a:off x="2540994" y="5566285"/>
            <a:ext cx="315151" cy="1085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2" name="Rectangle 141">
            <a:extLst>
              <a:ext uri="{FF2B5EF4-FFF2-40B4-BE49-F238E27FC236}">
                <a16:creationId xmlns:a16="http://schemas.microsoft.com/office/drawing/2014/main" id="{CAAD42E6-E04A-4974-B89B-003D8433B7A9}"/>
              </a:ext>
            </a:extLst>
          </p:cNvPr>
          <p:cNvSpPr/>
          <p:nvPr/>
        </p:nvSpPr>
        <p:spPr bwMode="auto">
          <a:xfrm>
            <a:off x="2670859" y="5779978"/>
            <a:ext cx="186933" cy="108508"/>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4" name="Rectangle 143">
            <a:extLst>
              <a:ext uri="{FF2B5EF4-FFF2-40B4-BE49-F238E27FC236}">
                <a16:creationId xmlns:a16="http://schemas.microsoft.com/office/drawing/2014/main" id="{BB293889-D34F-496F-829F-7335EEC22283}"/>
              </a:ext>
            </a:extLst>
          </p:cNvPr>
          <p:cNvSpPr/>
          <p:nvPr/>
        </p:nvSpPr>
        <p:spPr bwMode="auto">
          <a:xfrm>
            <a:off x="2539552" y="5779978"/>
            <a:ext cx="131307" cy="1085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47" name="Freeform: Shape 146">
            <a:extLst>
              <a:ext uri="{FF2B5EF4-FFF2-40B4-BE49-F238E27FC236}">
                <a16:creationId xmlns:a16="http://schemas.microsoft.com/office/drawing/2014/main" id="{147D2D91-1F37-4DC5-A34C-9624E939FA0F}"/>
              </a:ext>
            </a:extLst>
          </p:cNvPr>
          <p:cNvSpPr/>
          <p:nvPr/>
        </p:nvSpPr>
        <p:spPr bwMode="auto">
          <a:xfrm>
            <a:off x="2533157" y="4701963"/>
            <a:ext cx="2621853" cy="1352193"/>
          </a:xfrm>
          <a:custGeom>
            <a:avLst/>
            <a:gdLst>
              <a:gd name="connsiteX0" fmla="*/ 0 w 4588626"/>
              <a:gd name="connsiteY0" fmla="*/ 0 h 2310939"/>
              <a:gd name="connsiteX1" fmla="*/ 0 w 4588626"/>
              <a:gd name="connsiteY1" fmla="*/ 2310939 h 2310939"/>
              <a:gd name="connsiteX2" fmla="*/ 4588626 w 4588626"/>
              <a:gd name="connsiteY2" fmla="*/ 2310939 h 2310939"/>
            </a:gdLst>
            <a:ahLst/>
            <a:cxnLst>
              <a:cxn ang="0">
                <a:pos x="connsiteX0" y="connsiteY0"/>
              </a:cxn>
              <a:cxn ang="0">
                <a:pos x="connsiteX1" y="connsiteY1"/>
              </a:cxn>
              <a:cxn ang="0">
                <a:pos x="connsiteX2" y="connsiteY2"/>
              </a:cxn>
            </a:cxnLst>
            <a:rect l="l" t="t" r="r" b="b"/>
            <a:pathLst>
              <a:path w="4588626" h="2310939">
                <a:moveTo>
                  <a:pt x="0" y="0"/>
                </a:moveTo>
                <a:lnTo>
                  <a:pt x="0" y="2310939"/>
                </a:lnTo>
                <a:lnTo>
                  <a:pt x="4588626" y="2310939"/>
                </a:lnTo>
              </a:path>
            </a:pathLst>
          </a:custGeom>
          <a:noFill/>
          <a:ln w="28575">
            <a:solidFill>
              <a:schemeClr val="bg1"/>
            </a:solidFill>
            <a:miter lim="800000"/>
            <a:headEnd/>
            <a:tailEnd/>
          </a:ln>
        </p:spPr>
        <p:txBody>
          <a:bodyPr rtlCol="0" anchor="ctr"/>
          <a:lstStyle/>
          <a:p>
            <a:pPr algn="ctr"/>
            <a:endParaRPr lang="en-US"/>
          </a:p>
        </p:txBody>
      </p:sp>
      <p:grpSp>
        <p:nvGrpSpPr>
          <p:cNvPr id="154" name="Group 153">
            <a:extLst>
              <a:ext uri="{FF2B5EF4-FFF2-40B4-BE49-F238E27FC236}">
                <a16:creationId xmlns:a16="http://schemas.microsoft.com/office/drawing/2014/main" id="{6EB3BDA9-BDCC-4EB5-A737-19184145D75D}"/>
              </a:ext>
            </a:extLst>
          </p:cNvPr>
          <p:cNvGrpSpPr/>
          <p:nvPr/>
        </p:nvGrpSpPr>
        <p:grpSpPr>
          <a:xfrm>
            <a:off x="7315804" y="1868611"/>
            <a:ext cx="79952" cy="646610"/>
            <a:chOff x="1083856" y="3783840"/>
            <a:chExt cx="75521" cy="920710"/>
          </a:xfrm>
        </p:grpSpPr>
        <p:cxnSp>
          <p:nvCxnSpPr>
            <p:cNvPr id="156" name="Straight Connector 155">
              <a:extLst>
                <a:ext uri="{FF2B5EF4-FFF2-40B4-BE49-F238E27FC236}">
                  <a16:creationId xmlns:a16="http://schemas.microsoft.com/office/drawing/2014/main" id="{C164DC5A-8554-42D4-906D-565F4466666E}"/>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57" name="Straight Connector 156">
              <a:extLst>
                <a:ext uri="{FF2B5EF4-FFF2-40B4-BE49-F238E27FC236}">
                  <a16:creationId xmlns:a16="http://schemas.microsoft.com/office/drawing/2014/main" id="{5F4217F4-9591-410E-8B0A-1405F3B89A40}"/>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58" name="Straight Connector 157">
              <a:extLst>
                <a:ext uri="{FF2B5EF4-FFF2-40B4-BE49-F238E27FC236}">
                  <a16:creationId xmlns:a16="http://schemas.microsoft.com/office/drawing/2014/main" id="{A325CDDF-5803-4DA4-A7AB-6D8A42BAF9DF}"/>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sp>
        <p:nvSpPr>
          <p:cNvPr id="159" name="TextBox 158">
            <a:extLst>
              <a:ext uri="{FF2B5EF4-FFF2-40B4-BE49-F238E27FC236}">
                <a16:creationId xmlns:a16="http://schemas.microsoft.com/office/drawing/2014/main" id="{50215D8B-2402-42C3-84D1-81B42AF31FC4}"/>
              </a:ext>
            </a:extLst>
          </p:cNvPr>
          <p:cNvSpPr txBox="1"/>
          <p:nvPr/>
        </p:nvSpPr>
        <p:spPr bwMode="auto">
          <a:xfrm>
            <a:off x="7249373" y="2682702"/>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0</a:t>
            </a:r>
          </a:p>
        </p:txBody>
      </p:sp>
      <p:sp>
        <p:nvSpPr>
          <p:cNvPr id="160" name="TextBox 159">
            <a:extLst>
              <a:ext uri="{FF2B5EF4-FFF2-40B4-BE49-F238E27FC236}">
                <a16:creationId xmlns:a16="http://schemas.microsoft.com/office/drawing/2014/main" id="{7B1686BC-6196-4386-A7A1-CFE87AF7A3A9}"/>
              </a:ext>
            </a:extLst>
          </p:cNvPr>
          <p:cNvSpPr txBox="1"/>
          <p:nvPr/>
        </p:nvSpPr>
        <p:spPr bwMode="auto">
          <a:xfrm>
            <a:off x="7875179" y="268270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20</a:t>
            </a:r>
          </a:p>
        </p:txBody>
      </p:sp>
      <p:sp>
        <p:nvSpPr>
          <p:cNvPr id="161" name="TextBox 160">
            <a:extLst>
              <a:ext uri="{FF2B5EF4-FFF2-40B4-BE49-F238E27FC236}">
                <a16:creationId xmlns:a16="http://schemas.microsoft.com/office/drawing/2014/main" id="{C9C78FC8-795B-45AF-8638-EE2F352F60A4}"/>
              </a:ext>
            </a:extLst>
          </p:cNvPr>
          <p:cNvSpPr txBox="1"/>
          <p:nvPr/>
        </p:nvSpPr>
        <p:spPr bwMode="auto">
          <a:xfrm>
            <a:off x="8523640" y="268270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40</a:t>
            </a:r>
          </a:p>
        </p:txBody>
      </p:sp>
      <p:sp>
        <p:nvSpPr>
          <p:cNvPr id="162" name="TextBox 161">
            <a:extLst>
              <a:ext uri="{FF2B5EF4-FFF2-40B4-BE49-F238E27FC236}">
                <a16:creationId xmlns:a16="http://schemas.microsoft.com/office/drawing/2014/main" id="{87EBA781-53A2-4498-ADA0-37BA2617A20A}"/>
              </a:ext>
            </a:extLst>
          </p:cNvPr>
          <p:cNvSpPr txBox="1"/>
          <p:nvPr/>
        </p:nvSpPr>
        <p:spPr bwMode="auto">
          <a:xfrm>
            <a:off x="9171746" y="268270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60</a:t>
            </a:r>
          </a:p>
        </p:txBody>
      </p:sp>
      <p:sp>
        <p:nvSpPr>
          <p:cNvPr id="163" name="TextBox 162">
            <a:extLst>
              <a:ext uri="{FF2B5EF4-FFF2-40B4-BE49-F238E27FC236}">
                <a16:creationId xmlns:a16="http://schemas.microsoft.com/office/drawing/2014/main" id="{D59C1F4B-61D8-453D-96E3-7E0342883351}"/>
              </a:ext>
            </a:extLst>
          </p:cNvPr>
          <p:cNvSpPr txBox="1"/>
          <p:nvPr/>
        </p:nvSpPr>
        <p:spPr bwMode="auto">
          <a:xfrm>
            <a:off x="9817603" y="2682702"/>
            <a:ext cx="36740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80</a:t>
            </a:r>
          </a:p>
        </p:txBody>
      </p:sp>
      <p:sp>
        <p:nvSpPr>
          <p:cNvPr id="164" name="Rectangle 163">
            <a:extLst>
              <a:ext uri="{FF2B5EF4-FFF2-40B4-BE49-F238E27FC236}">
                <a16:creationId xmlns:a16="http://schemas.microsoft.com/office/drawing/2014/main" id="{DCC372A6-9C0D-48DE-B67D-9EF4E384BA5A}"/>
              </a:ext>
            </a:extLst>
          </p:cNvPr>
          <p:cNvSpPr/>
          <p:nvPr/>
        </p:nvSpPr>
        <p:spPr bwMode="auto">
          <a:xfrm>
            <a:off x="9388577" y="2254105"/>
            <a:ext cx="94754" cy="94754"/>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6" name="Rectangle 165">
            <a:extLst>
              <a:ext uri="{FF2B5EF4-FFF2-40B4-BE49-F238E27FC236}">
                <a16:creationId xmlns:a16="http://schemas.microsoft.com/office/drawing/2014/main" id="{9069576A-331B-4758-96A4-9BEC93B287CF}"/>
              </a:ext>
            </a:extLst>
          </p:cNvPr>
          <p:cNvSpPr/>
          <p:nvPr/>
        </p:nvSpPr>
        <p:spPr bwMode="auto">
          <a:xfrm>
            <a:off x="9392911" y="2438953"/>
            <a:ext cx="94754" cy="9475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69" name="Rectangle 168">
            <a:extLst>
              <a:ext uri="{FF2B5EF4-FFF2-40B4-BE49-F238E27FC236}">
                <a16:creationId xmlns:a16="http://schemas.microsoft.com/office/drawing/2014/main" id="{52D30DE8-B916-401C-893A-915BFA22E14F}"/>
              </a:ext>
            </a:extLst>
          </p:cNvPr>
          <p:cNvSpPr/>
          <p:nvPr/>
        </p:nvSpPr>
        <p:spPr bwMode="auto">
          <a:xfrm>
            <a:off x="7388020" y="2402402"/>
            <a:ext cx="1132460" cy="1085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1" name="Rectangle 170">
            <a:extLst>
              <a:ext uri="{FF2B5EF4-FFF2-40B4-BE49-F238E27FC236}">
                <a16:creationId xmlns:a16="http://schemas.microsoft.com/office/drawing/2014/main" id="{C3EE81DD-B9AF-49C7-B4FE-0010C49CEB8D}"/>
              </a:ext>
            </a:extLst>
          </p:cNvPr>
          <p:cNvSpPr/>
          <p:nvPr/>
        </p:nvSpPr>
        <p:spPr bwMode="auto">
          <a:xfrm>
            <a:off x="7387362" y="2511412"/>
            <a:ext cx="937771" cy="1085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3" name="Rectangle 172">
            <a:extLst>
              <a:ext uri="{FF2B5EF4-FFF2-40B4-BE49-F238E27FC236}">
                <a16:creationId xmlns:a16="http://schemas.microsoft.com/office/drawing/2014/main" id="{6F5172B8-806B-483D-8C9B-65A0BFCC7274}"/>
              </a:ext>
            </a:extLst>
          </p:cNvPr>
          <p:cNvSpPr/>
          <p:nvPr/>
        </p:nvSpPr>
        <p:spPr bwMode="auto">
          <a:xfrm>
            <a:off x="7385639" y="1761439"/>
            <a:ext cx="2676171" cy="1085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5" name="Rectangle 174">
            <a:extLst>
              <a:ext uri="{FF2B5EF4-FFF2-40B4-BE49-F238E27FC236}">
                <a16:creationId xmlns:a16="http://schemas.microsoft.com/office/drawing/2014/main" id="{D72C6DFF-7BC0-4F57-BFA5-CE859D19851A}"/>
              </a:ext>
            </a:extLst>
          </p:cNvPr>
          <p:cNvSpPr/>
          <p:nvPr/>
        </p:nvSpPr>
        <p:spPr bwMode="auto">
          <a:xfrm>
            <a:off x="7379462" y="1870449"/>
            <a:ext cx="2552696" cy="1085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7" name="Rectangle 176">
            <a:extLst>
              <a:ext uri="{FF2B5EF4-FFF2-40B4-BE49-F238E27FC236}">
                <a16:creationId xmlns:a16="http://schemas.microsoft.com/office/drawing/2014/main" id="{638413D1-959A-4444-ABFF-31F331D76891}"/>
              </a:ext>
            </a:extLst>
          </p:cNvPr>
          <p:cNvSpPr/>
          <p:nvPr/>
        </p:nvSpPr>
        <p:spPr bwMode="auto">
          <a:xfrm>
            <a:off x="7398684" y="2085820"/>
            <a:ext cx="1320545" cy="10850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79" name="Rectangle 178">
            <a:extLst>
              <a:ext uri="{FF2B5EF4-FFF2-40B4-BE49-F238E27FC236}">
                <a16:creationId xmlns:a16="http://schemas.microsoft.com/office/drawing/2014/main" id="{42DDAEE1-42A9-4DD2-AD69-F9F514E7E80D}"/>
              </a:ext>
            </a:extLst>
          </p:cNvPr>
          <p:cNvSpPr/>
          <p:nvPr/>
        </p:nvSpPr>
        <p:spPr bwMode="auto">
          <a:xfrm>
            <a:off x="7384466" y="2194830"/>
            <a:ext cx="944080" cy="108508"/>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82" name="Freeform: Shape 181">
            <a:extLst>
              <a:ext uri="{FF2B5EF4-FFF2-40B4-BE49-F238E27FC236}">
                <a16:creationId xmlns:a16="http://schemas.microsoft.com/office/drawing/2014/main" id="{43AA3FD2-072A-4DCB-B0D8-999FE5F7F4EC}"/>
              </a:ext>
            </a:extLst>
          </p:cNvPr>
          <p:cNvSpPr/>
          <p:nvPr/>
        </p:nvSpPr>
        <p:spPr bwMode="auto">
          <a:xfrm>
            <a:off x="7386865" y="1689306"/>
            <a:ext cx="3269579" cy="993395"/>
          </a:xfrm>
          <a:custGeom>
            <a:avLst/>
            <a:gdLst>
              <a:gd name="connsiteX0" fmla="*/ 0 w 4588626"/>
              <a:gd name="connsiteY0" fmla="*/ 0 h 2310939"/>
              <a:gd name="connsiteX1" fmla="*/ 0 w 4588626"/>
              <a:gd name="connsiteY1" fmla="*/ 2310939 h 2310939"/>
              <a:gd name="connsiteX2" fmla="*/ 4588626 w 4588626"/>
              <a:gd name="connsiteY2" fmla="*/ 2310939 h 2310939"/>
            </a:gdLst>
            <a:ahLst/>
            <a:cxnLst>
              <a:cxn ang="0">
                <a:pos x="connsiteX0" y="connsiteY0"/>
              </a:cxn>
              <a:cxn ang="0">
                <a:pos x="connsiteX1" y="connsiteY1"/>
              </a:cxn>
              <a:cxn ang="0">
                <a:pos x="connsiteX2" y="connsiteY2"/>
              </a:cxn>
            </a:cxnLst>
            <a:rect l="l" t="t" r="r" b="b"/>
            <a:pathLst>
              <a:path w="4588626" h="2310939">
                <a:moveTo>
                  <a:pt x="0" y="0"/>
                </a:moveTo>
                <a:lnTo>
                  <a:pt x="0" y="2310939"/>
                </a:lnTo>
                <a:lnTo>
                  <a:pt x="4588626" y="2310939"/>
                </a:lnTo>
              </a:path>
            </a:pathLst>
          </a:custGeom>
          <a:noFill/>
          <a:ln w="28575">
            <a:solidFill>
              <a:schemeClr val="bg1"/>
            </a:solidFill>
            <a:miter lim="800000"/>
            <a:headEnd/>
            <a:tailEnd/>
          </a:ln>
        </p:spPr>
        <p:txBody>
          <a:bodyPr rtlCol="0" anchor="ctr"/>
          <a:lstStyle/>
          <a:p>
            <a:pPr algn="ctr"/>
            <a:endParaRPr lang="en-US"/>
          </a:p>
        </p:txBody>
      </p:sp>
      <p:sp>
        <p:nvSpPr>
          <p:cNvPr id="183" name="TextBox 182">
            <a:extLst>
              <a:ext uri="{FF2B5EF4-FFF2-40B4-BE49-F238E27FC236}">
                <a16:creationId xmlns:a16="http://schemas.microsoft.com/office/drawing/2014/main" id="{EEE42EC4-63AF-4260-8432-521402F4361F}"/>
              </a:ext>
            </a:extLst>
          </p:cNvPr>
          <p:cNvSpPr txBox="1"/>
          <p:nvPr/>
        </p:nvSpPr>
        <p:spPr bwMode="auto">
          <a:xfrm>
            <a:off x="10431233" y="2690101"/>
            <a:ext cx="45878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100</a:t>
            </a:r>
          </a:p>
        </p:txBody>
      </p:sp>
      <p:grpSp>
        <p:nvGrpSpPr>
          <p:cNvPr id="11" name="Group 10">
            <a:extLst>
              <a:ext uri="{FF2B5EF4-FFF2-40B4-BE49-F238E27FC236}">
                <a16:creationId xmlns:a16="http://schemas.microsoft.com/office/drawing/2014/main" id="{329ACFAB-D0E8-4195-A6FE-80C67CE358DE}"/>
              </a:ext>
            </a:extLst>
          </p:cNvPr>
          <p:cNvGrpSpPr/>
          <p:nvPr/>
        </p:nvGrpSpPr>
        <p:grpSpPr>
          <a:xfrm>
            <a:off x="7386864" y="2678390"/>
            <a:ext cx="3263300" cy="68170"/>
            <a:chOff x="7386864" y="2678390"/>
            <a:chExt cx="3263300" cy="68170"/>
          </a:xfrm>
        </p:grpSpPr>
        <p:grpSp>
          <p:nvGrpSpPr>
            <p:cNvPr id="148" name="Group 147">
              <a:extLst>
                <a:ext uri="{FF2B5EF4-FFF2-40B4-BE49-F238E27FC236}">
                  <a16:creationId xmlns:a16="http://schemas.microsoft.com/office/drawing/2014/main" id="{A15D7EAB-44F2-40B0-A601-98319A8AF73F}"/>
                </a:ext>
              </a:extLst>
            </p:cNvPr>
            <p:cNvGrpSpPr/>
            <p:nvPr/>
          </p:nvGrpSpPr>
          <p:grpSpPr>
            <a:xfrm rot="5400000">
              <a:off x="8660942" y="1404312"/>
              <a:ext cx="66744" cy="2614899"/>
              <a:chOff x="1083856" y="2863130"/>
              <a:chExt cx="75521" cy="1841420"/>
            </a:xfrm>
          </p:grpSpPr>
          <p:cxnSp>
            <p:nvCxnSpPr>
              <p:cNvPr id="149" name="Straight Connector 148">
                <a:extLst>
                  <a:ext uri="{FF2B5EF4-FFF2-40B4-BE49-F238E27FC236}">
                    <a16:creationId xmlns:a16="http://schemas.microsoft.com/office/drawing/2014/main" id="{64BE8FCD-4E9E-4C47-83C3-619AEE5CFB76}"/>
                  </a:ext>
                </a:extLst>
              </p:cNvPr>
              <p:cNvCxnSpPr>
                <a:cxnSpLocks/>
              </p:cNvCxnSpPr>
              <p:nvPr/>
            </p:nvCxnSpPr>
            <p:spPr bwMode="auto">
              <a:xfrm>
                <a:off x="1083856" y="286313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50" name="Straight Connector 149">
                <a:extLst>
                  <a:ext uri="{FF2B5EF4-FFF2-40B4-BE49-F238E27FC236}">
                    <a16:creationId xmlns:a16="http://schemas.microsoft.com/office/drawing/2014/main" id="{941A4F21-BF27-4108-A1B1-B97B01BA47F2}"/>
                  </a:ext>
                </a:extLst>
              </p:cNvPr>
              <p:cNvCxnSpPr>
                <a:cxnSpLocks/>
              </p:cNvCxnSpPr>
              <p:nvPr/>
            </p:nvCxnSpPr>
            <p:spPr bwMode="auto">
              <a:xfrm>
                <a:off x="1083856" y="332348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51" name="Straight Connector 150">
                <a:extLst>
                  <a:ext uri="{FF2B5EF4-FFF2-40B4-BE49-F238E27FC236}">
                    <a16:creationId xmlns:a16="http://schemas.microsoft.com/office/drawing/2014/main" id="{1286D5CB-25B5-454B-AAEB-D08695222947}"/>
                  </a:ext>
                </a:extLst>
              </p:cNvPr>
              <p:cNvCxnSpPr>
                <a:cxnSpLocks/>
              </p:cNvCxnSpPr>
              <p:nvPr/>
            </p:nvCxnSpPr>
            <p:spPr bwMode="auto">
              <a:xfrm>
                <a:off x="1083856" y="3783840"/>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52" name="Straight Connector 151">
                <a:extLst>
                  <a:ext uri="{FF2B5EF4-FFF2-40B4-BE49-F238E27FC236}">
                    <a16:creationId xmlns:a16="http://schemas.microsoft.com/office/drawing/2014/main" id="{784E9B83-DF34-4613-8118-DD1E56B70527}"/>
                  </a:ext>
                </a:extLst>
              </p:cNvPr>
              <p:cNvCxnSpPr>
                <a:cxnSpLocks/>
              </p:cNvCxnSpPr>
              <p:nvPr/>
            </p:nvCxnSpPr>
            <p:spPr bwMode="auto">
              <a:xfrm>
                <a:off x="1083856" y="4244195"/>
                <a:ext cx="75521" cy="0"/>
              </a:xfrm>
              <a:prstGeom prst="line">
                <a:avLst/>
              </a:prstGeom>
              <a:noFill/>
              <a:ln w="28575" cap="flat" cmpd="sng" algn="ctr">
                <a:solidFill>
                  <a:schemeClr val="bg1"/>
                </a:solidFill>
                <a:prstDash val="solid"/>
                <a:round/>
                <a:headEnd type="none" w="med" len="med"/>
                <a:tailEnd type="none" w="med" len="med"/>
              </a:ln>
              <a:effectLst/>
            </p:spPr>
          </p:cxnSp>
          <p:cxnSp>
            <p:nvCxnSpPr>
              <p:cNvPr id="153" name="Straight Connector 152">
                <a:extLst>
                  <a:ext uri="{FF2B5EF4-FFF2-40B4-BE49-F238E27FC236}">
                    <a16:creationId xmlns:a16="http://schemas.microsoft.com/office/drawing/2014/main" id="{80CA2366-4794-4AC3-82AF-437DD646FC36}"/>
                  </a:ext>
                </a:extLst>
              </p:cNvPr>
              <p:cNvCxnSpPr>
                <a:cxnSpLocks/>
              </p:cNvCxnSpPr>
              <p:nvPr/>
            </p:nvCxnSpPr>
            <p:spPr bwMode="auto">
              <a:xfrm>
                <a:off x="1083856" y="4704550"/>
                <a:ext cx="75521" cy="0"/>
              </a:xfrm>
              <a:prstGeom prst="line">
                <a:avLst/>
              </a:prstGeom>
              <a:noFill/>
              <a:ln w="28575" cap="flat" cmpd="sng" algn="ctr">
                <a:solidFill>
                  <a:schemeClr val="bg1"/>
                </a:solidFill>
                <a:prstDash val="solid"/>
                <a:round/>
                <a:headEnd type="none" w="med" len="med"/>
                <a:tailEnd type="none" w="med" len="med"/>
              </a:ln>
              <a:effectLst/>
            </p:spPr>
          </p:cxnSp>
        </p:grpSp>
        <p:cxnSp>
          <p:nvCxnSpPr>
            <p:cNvPr id="184" name="Straight Connector 183">
              <a:extLst>
                <a:ext uri="{FF2B5EF4-FFF2-40B4-BE49-F238E27FC236}">
                  <a16:creationId xmlns:a16="http://schemas.microsoft.com/office/drawing/2014/main" id="{055B4845-3146-4EFA-9B0F-043D794980C6}"/>
                </a:ext>
              </a:extLst>
            </p:cNvPr>
            <p:cNvCxnSpPr>
              <a:cxnSpLocks/>
            </p:cNvCxnSpPr>
            <p:nvPr/>
          </p:nvCxnSpPr>
          <p:spPr bwMode="auto">
            <a:xfrm rot="5400000">
              <a:off x="10616792" y="2713188"/>
              <a:ext cx="66744" cy="0"/>
            </a:xfrm>
            <a:prstGeom prst="line">
              <a:avLst/>
            </a:prstGeom>
            <a:noFill/>
            <a:ln w="28575" cap="flat" cmpd="sng" algn="ctr">
              <a:solidFill>
                <a:schemeClr val="bg1"/>
              </a:solidFill>
              <a:prstDash val="solid"/>
              <a:round/>
              <a:headEnd type="none" w="med" len="med"/>
              <a:tailEnd type="none" w="med" len="med"/>
            </a:ln>
            <a:effectLst/>
          </p:spPr>
        </p:cxnSp>
      </p:grpSp>
      <p:sp>
        <p:nvSpPr>
          <p:cNvPr id="185" name="TextBox 184">
            <a:extLst>
              <a:ext uri="{FF2B5EF4-FFF2-40B4-BE49-F238E27FC236}">
                <a16:creationId xmlns:a16="http://schemas.microsoft.com/office/drawing/2014/main" id="{B8DADD15-FF53-44E5-84C3-483CC60FD012}"/>
              </a:ext>
            </a:extLst>
          </p:cNvPr>
          <p:cNvSpPr txBox="1"/>
          <p:nvPr/>
        </p:nvSpPr>
        <p:spPr bwMode="auto">
          <a:xfrm>
            <a:off x="3661475" y="1756052"/>
            <a:ext cx="45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35%</a:t>
            </a:r>
          </a:p>
        </p:txBody>
      </p:sp>
      <p:sp>
        <p:nvSpPr>
          <p:cNvPr id="186" name="TextBox 185">
            <a:extLst>
              <a:ext uri="{FF2B5EF4-FFF2-40B4-BE49-F238E27FC236}">
                <a16:creationId xmlns:a16="http://schemas.microsoft.com/office/drawing/2014/main" id="{66159C6E-9223-4B40-A80E-242F09E9F74A}"/>
              </a:ext>
            </a:extLst>
          </p:cNvPr>
          <p:cNvSpPr txBox="1"/>
          <p:nvPr/>
        </p:nvSpPr>
        <p:spPr bwMode="auto">
          <a:xfrm>
            <a:off x="3551006" y="1880116"/>
            <a:ext cx="45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31%</a:t>
            </a:r>
          </a:p>
        </p:txBody>
      </p:sp>
      <p:sp>
        <p:nvSpPr>
          <p:cNvPr id="187" name="TextBox 186">
            <a:extLst>
              <a:ext uri="{FF2B5EF4-FFF2-40B4-BE49-F238E27FC236}">
                <a16:creationId xmlns:a16="http://schemas.microsoft.com/office/drawing/2014/main" id="{D3B1C3A4-DC68-43AF-B07F-757D6BAAD7AF}"/>
              </a:ext>
            </a:extLst>
          </p:cNvPr>
          <p:cNvSpPr txBox="1"/>
          <p:nvPr/>
        </p:nvSpPr>
        <p:spPr bwMode="auto">
          <a:xfrm>
            <a:off x="3595086" y="2071680"/>
            <a:ext cx="45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33%</a:t>
            </a:r>
          </a:p>
        </p:txBody>
      </p:sp>
      <p:sp>
        <p:nvSpPr>
          <p:cNvPr id="188" name="TextBox 187">
            <a:extLst>
              <a:ext uri="{FF2B5EF4-FFF2-40B4-BE49-F238E27FC236}">
                <a16:creationId xmlns:a16="http://schemas.microsoft.com/office/drawing/2014/main" id="{D5AEDF6D-D88B-4057-9A19-120018A95E42}"/>
              </a:ext>
            </a:extLst>
          </p:cNvPr>
          <p:cNvSpPr txBox="1"/>
          <p:nvPr/>
        </p:nvSpPr>
        <p:spPr bwMode="auto">
          <a:xfrm>
            <a:off x="3580354" y="2195744"/>
            <a:ext cx="45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32%</a:t>
            </a:r>
          </a:p>
        </p:txBody>
      </p:sp>
      <p:sp>
        <p:nvSpPr>
          <p:cNvPr id="189" name="TextBox 188">
            <a:extLst>
              <a:ext uri="{FF2B5EF4-FFF2-40B4-BE49-F238E27FC236}">
                <a16:creationId xmlns:a16="http://schemas.microsoft.com/office/drawing/2014/main" id="{87AFB26F-DF50-42F8-8C78-C77C748090CF}"/>
              </a:ext>
            </a:extLst>
          </p:cNvPr>
          <p:cNvSpPr txBox="1"/>
          <p:nvPr/>
        </p:nvSpPr>
        <p:spPr bwMode="auto">
          <a:xfrm>
            <a:off x="3761091" y="2395063"/>
            <a:ext cx="45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38%</a:t>
            </a:r>
          </a:p>
        </p:txBody>
      </p:sp>
      <p:sp>
        <p:nvSpPr>
          <p:cNvPr id="190" name="TextBox 189">
            <a:extLst>
              <a:ext uri="{FF2B5EF4-FFF2-40B4-BE49-F238E27FC236}">
                <a16:creationId xmlns:a16="http://schemas.microsoft.com/office/drawing/2014/main" id="{E1B0380B-83D5-4C3F-966F-10D751A2F412}"/>
              </a:ext>
            </a:extLst>
          </p:cNvPr>
          <p:cNvSpPr txBox="1"/>
          <p:nvPr/>
        </p:nvSpPr>
        <p:spPr bwMode="auto">
          <a:xfrm>
            <a:off x="3271221" y="2519127"/>
            <a:ext cx="45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23%</a:t>
            </a:r>
          </a:p>
        </p:txBody>
      </p:sp>
      <p:sp>
        <p:nvSpPr>
          <p:cNvPr id="191" name="TextBox 190">
            <a:extLst>
              <a:ext uri="{FF2B5EF4-FFF2-40B4-BE49-F238E27FC236}">
                <a16:creationId xmlns:a16="http://schemas.microsoft.com/office/drawing/2014/main" id="{4BB3127D-E4E9-4F8E-B856-9759E9671A45}"/>
              </a:ext>
            </a:extLst>
          </p:cNvPr>
          <p:cNvSpPr txBox="1"/>
          <p:nvPr/>
        </p:nvSpPr>
        <p:spPr bwMode="auto">
          <a:xfrm>
            <a:off x="3470077" y="2715717"/>
            <a:ext cx="45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29%</a:t>
            </a:r>
          </a:p>
        </p:txBody>
      </p:sp>
      <p:sp>
        <p:nvSpPr>
          <p:cNvPr id="192" name="TextBox 191">
            <a:extLst>
              <a:ext uri="{FF2B5EF4-FFF2-40B4-BE49-F238E27FC236}">
                <a16:creationId xmlns:a16="http://schemas.microsoft.com/office/drawing/2014/main" id="{6097B305-9C53-4D84-A1F2-62F2398E6F86}"/>
              </a:ext>
            </a:extLst>
          </p:cNvPr>
          <p:cNvSpPr txBox="1"/>
          <p:nvPr/>
        </p:nvSpPr>
        <p:spPr bwMode="auto">
          <a:xfrm>
            <a:off x="3484380" y="2839781"/>
            <a:ext cx="45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30%</a:t>
            </a:r>
          </a:p>
        </p:txBody>
      </p:sp>
      <p:sp>
        <p:nvSpPr>
          <p:cNvPr id="193" name="TextBox 192">
            <a:extLst>
              <a:ext uri="{FF2B5EF4-FFF2-40B4-BE49-F238E27FC236}">
                <a16:creationId xmlns:a16="http://schemas.microsoft.com/office/drawing/2014/main" id="{6AE97884-0AD1-41C5-962C-C093D2F95142}"/>
              </a:ext>
            </a:extLst>
          </p:cNvPr>
          <p:cNvSpPr txBox="1"/>
          <p:nvPr/>
        </p:nvSpPr>
        <p:spPr bwMode="auto">
          <a:xfrm>
            <a:off x="3526376" y="3048051"/>
            <a:ext cx="45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31%</a:t>
            </a:r>
          </a:p>
        </p:txBody>
      </p:sp>
      <p:sp>
        <p:nvSpPr>
          <p:cNvPr id="194" name="TextBox 193">
            <a:extLst>
              <a:ext uri="{FF2B5EF4-FFF2-40B4-BE49-F238E27FC236}">
                <a16:creationId xmlns:a16="http://schemas.microsoft.com/office/drawing/2014/main" id="{87904FA3-6253-4FE5-BE71-D311F107CFF1}"/>
              </a:ext>
            </a:extLst>
          </p:cNvPr>
          <p:cNvSpPr txBox="1"/>
          <p:nvPr/>
        </p:nvSpPr>
        <p:spPr bwMode="auto">
          <a:xfrm>
            <a:off x="3404963" y="3172115"/>
            <a:ext cx="45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27%</a:t>
            </a:r>
          </a:p>
        </p:txBody>
      </p:sp>
      <p:sp>
        <p:nvSpPr>
          <p:cNvPr id="195" name="TextBox 194">
            <a:extLst>
              <a:ext uri="{FF2B5EF4-FFF2-40B4-BE49-F238E27FC236}">
                <a16:creationId xmlns:a16="http://schemas.microsoft.com/office/drawing/2014/main" id="{DB18ED95-5622-4097-95A3-F785A92C3DE3}"/>
              </a:ext>
            </a:extLst>
          </p:cNvPr>
          <p:cNvSpPr txBox="1"/>
          <p:nvPr/>
        </p:nvSpPr>
        <p:spPr bwMode="auto">
          <a:xfrm>
            <a:off x="3512728" y="3364494"/>
            <a:ext cx="45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30%</a:t>
            </a:r>
          </a:p>
        </p:txBody>
      </p:sp>
      <p:sp>
        <p:nvSpPr>
          <p:cNvPr id="196" name="TextBox 195">
            <a:extLst>
              <a:ext uri="{FF2B5EF4-FFF2-40B4-BE49-F238E27FC236}">
                <a16:creationId xmlns:a16="http://schemas.microsoft.com/office/drawing/2014/main" id="{4F8D682F-3BD5-4A67-B729-1E51187F0A5A}"/>
              </a:ext>
            </a:extLst>
          </p:cNvPr>
          <p:cNvSpPr txBox="1"/>
          <p:nvPr/>
        </p:nvSpPr>
        <p:spPr bwMode="auto">
          <a:xfrm>
            <a:off x="3401551" y="3488558"/>
            <a:ext cx="45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27%</a:t>
            </a:r>
          </a:p>
        </p:txBody>
      </p:sp>
      <p:sp>
        <p:nvSpPr>
          <p:cNvPr id="197" name="TextBox 196">
            <a:extLst>
              <a:ext uri="{FF2B5EF4-FFF2-40B4-BE49-F238E27FC236}">
                <a16:creationId xmlns:a16="http://schemas.microsoft.com/office/drawing/2014/main" id="{EDBEB33B-7CE4-4631-986C-9C00E2AD2005}"/>
              </a:ext>
            </a:extLst>
          </p:cNvPr>
          <p:cNvSpPr txBox="1"/>
          <p:nvPr/>
        </p:nvSpPr>
        <p:spPr bwMode="auto">
          <a:xfrm>
            <a:off x="3135653" y="3678400"/>
            <a:ext cx="45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19%</a:t>
            </a:r>
          </a:p>
        </p:txBody>
      </p:sp>
      <p:sp>
        <p:nvSpPr>
          <p:cNvPr id="198" name="TextBox 197">
            <a:extLst>
              <a:ext uri="{FF2B5EF4-FFF2-40B4-BE49-F238E27FC236}">
                <a16:creationId xmlns:a16="http://schemas.microsoft.com/office/drawing/2014/main" id="{A0D1A28B-56AD-4460-9D4B-A40E5AB675F5}"/>
              </a:ext>
            </a:extLst>
          </p:cNvPr>
          <p:cNvSpPr txBox="1"/>
          <p:nvPr/>
        </p:nvSpPr>
        <p:spPr bwMode="auto">
          <a:xfrm>
            <a:off x="3336138" y="3802464"/>
            <a:ext cx="45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25%</a:t>
            </a:r>
          </a:p>
        </p:txBody>
      </p:sp>
      <p:sp>
        <p:nvSpPr>
          <p:cNvPr id="200" name="TextBox 199">
            <a:extLst>
              <a:ext uri="{FF2B5EF4-FFF2-40B4-BE49-F238E27FC236}">
                <a16:creationId xmlns:a16="http://schemas.microsoft.com/office/drawing/2014/main" id="{269B2AA9-E4EE-4976-8168-352DA92E22A6}"/>
              </a:ext>
            </a:extLst>
          </p:cNvPr>
          <p:cNvSpPr txBox="1"/>
          <p:nvPr/>
        </p:nvSpPr>
        <p:spPr bwMode="auto">
          <a:xfrm>
            <a:off x="3380391" y="4715129"/>
            <a:ext cx="45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27%</a:t>
            </a:r>
          </a:p>
        </p:txBody>
      </p:sp>
      <p:sp>
        <p:nvSpPr>
          <p:cNvPr id="201" name="TextBox 200">
            <a:extLst>
              <a:ext uri="{FF2B5EF4-FFF2-40B4-BE49-F238E27FC236}">
                <a16:creationId xmlns:a16="http://schemas.microsoft.com/office/drawing/2014/main" id="{08DA37BB-81E3-4E4F-8437-6FF3F960202B}"/>
              </a:ext>
            </a:extLst>
          </p:cNvPr>
          <p:cNvSpPr txBox="1"/>
          <p:nvPr/>
        </p:nvSpPr>
        <p:spPr bwMode="auto">
          <a:xfrm>
            <a:off x="3679168" y="4839193"/>
            <a:ext cx="45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36%</a:t>
            </a:r>
          </a:p>
        </p:txBody>
      </p:sp>
      <p:sp>
        <p:nvSpPr>
          <p:cNvPr id="202" name="TextBox 201">
            <a:extLst>
              <a:ext uri="{FF2B5EF4-FFF2-40B4-BE49-F238E27FC236}">
                <a16:creationId xmlns:a16="http://schemas.microsoft.com/office/drawing/2014/main" id="{320708EF-A775-4E70-AD4B-BEFEAB105001}"/>
              </a:ext>
            </a:extLst>
          </p:cNvPr>
          <p:cNvSpPr txBox="1"/>
          <p:nvPr/>
        </p:nvSpPr>
        <p:spPr bwMode="auto">
          <a:xfrm>
            <a:off x="3418353" y="5048327"/>
            <a:ext cx="45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28%</a:t>
            </a:r>
          </a:p>
        </p:txBody>
      </p:sp>
      <p:sp>
        <p:nvSpPr>
          <p:cNvPr id="203" name="TextBox 202">
            <a:extLst>
              <a:ext uri="{FF2B5EF4-FFF2-40B4-BE49-F238E27FC236}">
                <a16:creationId xmlns:a16="http://schemas.microsoft.com/office/drawing/2014/main" id="{D3C83417-653F-4CB3-88DE-7ECA461BBDD5}"/>
              </a:ext>
            </a:extLst>
          </p:cNvPr>
          <p:cNvSpPr txBox="1"/>
          <p:nvPr/>
        </p:nvSpPr>
        <p:spPr bwMode="auto">
          <a:xfrm>
            <a:off x="2808799" y="5172391"/>
            <a:ext cx="45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10%</a:t>
            </a:r>
          </a:p>
        </p:txBody>
      </p:sp>
      <p:sp>
        <p:nvSpPr>
          <p:cNvPr id="204" name="TextBox 203">
            <a:extLst>
              <a:ext uri="{FF2B5EF4-FFF2-40B4-BE49-F238E27FC236}">
                <a16:creationId xmlns:a16="http://schemas.microsoft.com/office/drawing/2014/main" id="{984BF364-5825-41B3-AAE2-2907EBD9BB19}"/>
              </a:ext>
            </a:extLst>
          </p:cNvPr>
          <p:cNvSpPr txBox="1"/>
          <p:nvPr/>
        </p:nvSpPr>
        <p:spPr bwMode="auto">
          <a:xfrm>
            <a:off x="3382650" y="5365346"/>
            <a:ext cx="45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27%</a:t>
            </a:r>
          </a:p>
        </p:txBody>
      </p:sp>
      <p:sp>
        <p:nvSpPr>
          <p:cNvPr id="205" name="TextBox 204">
            <a:extLst>
              <a:ext uri="{FF2B5EF4-FFF2-40B4-BE49-F238E27FC236}">
                <a16:creationId xmlns:a16="http://schemas.microsoft.com/office/drawing/2014/main" id="{AF495013-2272-4087-A7FA-D40699EB13CA}"/>
              </a:ext>
            </a:extLst>
          </p:cNvPr>
          <p:cNvSpPr txBox="1"/>
          <p:nvPr/>
        </p:nvSpPr>
        <p:spPr bwMode="auto">
          <a:xfrm>
            <a:off x="3319136" y="5492931"/>
            <a:ext cx="45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25%</a:t>
            </a:r>
          </a:p>
        </p:txBody>
      </p:sp>
      <p:sp>
        <p:nvSpPr>
          <p:cNvPr id="206" name="TextBox 205">
            <a:extLst>
              <a:ext uri="{FF2B5EF4-FFF2-40B4-BE49-F238E27FC236}">
                <a16:creationId xmlns:a16="http://schemas.microsoft.com/office/drawing/2014/main" id="{5E6EED3A-3183-4CC2-9104-47CA31048721}"/>
              </a:ext>
            </a:extLst>
          </p:cNvPr>
          <p:cNvSpPr txBox="1"/>
          <p:nvPr/>
        </p:nvSpPr>
        <p:spPr bwMode="auto">
          <a:xfrm>
            <a:off x="2817619" y="5694919"/>
            <a:ext cx="45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10%</a:t>
            </a:r>
          </a:p>
        </p:txBody>
      </p:sp>
      <p:sp>
        <p:nvSpPr>
          <p:cNvPr id="207" name="TextBox 206">
            <a:extLst>
              <a:ext uri="{FF2B5EF4-FFF2-40B4-BE49-F238E27FC236}">
                <a16:creationId xmlns:a16="http://schemas.microsoft.com/office/drawing/2014/main" id="{9370F187-D8DD-469B-83AC-9585A3A360AC}"/>
              </a:ext>
            </a:extLst>
          </p:cNvPr>
          <p:cNvSpPr txBox="1"/>
          <p:nvPr/>
        </p:nvSpPr>
        <p:spPr bwMode="auto">
          <a:xfrm>
            <a:off x="2497210" y="5822504"/>
            <a:ext cx="37542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0%</a:t>
            </a:r>
          </a:p>
        </p:txBody>
      </p:sp>
      <p:sp>
        <p:nvSpPr>
          <p:cNvPr id="208" name="TextBox 207">
            <a:extLst>
              <a:ext uri="{FF2B5EF4-FFF2-40B4-BE49-F238E27FC236}">
                <a16:creationId xmlns:a16="http://schemas.microsoft.com/office/drawing/2014/main" id="{1E901A63-C582-44B4-BD80-6F2E86973665}"/>
              </a:ext>
            </a:extLst>
          </p:cNvPr>
          <p:cNvSpPr txBox="1"/>
          <p:nvPr/>
        </p:nvSpPr>
        <p:spPr bwMode="auto">
          <a:xfrm>
            <a:off x="10041065" y="1667653"/>
            <a:ext cx="45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82%</a:t>
            </a:r>
          </a:p>
        </p:txBody>
      </p:sp>
      <p:sp>
        <p:nvSpPr>
          <p:cNvPr id="209" name="TextBox 208">
            <a:extLst>
              <a:ext uri="{FF2B5EF4-FFF2-40B4-BE49-F238E27FC236}">
                <a16:creationId xmlns:a16="http://schemas.microsoft.com/office/drawing/2014/main" id="{F6BFAA55-E5A1-414C-9B4C-7C1AA760746D}"/>
              </a:ext>
            </a:extLst>
          </p:cNvPr>
          <p:cNvSpPr txBox="1"/>
          <p:nvPr/>
        </p:nvSpPr>
        <p:spPr bwMode="auto">
          <a:xfrm>
            <a:off x="9915530" y="1803580"/>
            <a:ext cx="45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78%</a:t>
            </a:r>
          </a:p>
        </p:txBody>
      </p:sp>
      <p:sp>
        <p:nvSpPr>
          <p:cNvPr id="210" name="TextBox 209">
            <a:extLst>
              <a:ext uri="{FF2B5EF4-FFF2-40B4-BE49-F238E27FC236}">
                <a16:creationId xmlns:a16="http://schemas.microsoft.com/office/drawing/2014/main" id="{26D2CE2E-65AC-49E2-B94F-FF5358363D47}"/>
              </a:ext>
            </a:extLst>
          </p:cNvPr>
          <p:cNvSpPr txBox="1"/>
          <p:nvPr/>
        </p:nvSpPr>
        <p:spPr bwMode="auto">
          <a:xfrm>
            <a:off x="8668605" y="2000860"/>
            <a:ext cx="45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41%</a:t>
            </a:r>
          </a:p>
        </p:txBody>
      </p:sp>
      <p:sp>
        <p:nvSpPr>
          <p:cNvPr id="211" name="TextBox 210">
            <a:extLst>
              <a:ext uri="{FF2B5EF4-FFF2-40B4-BE49-F238E27FC236}">
                <a16:creationId xmlns:a16="http://schemas.microsoft.com/office/drawing/2014/main" id="{5C5FB5BF-DAFC-4D89-BB73-2E690884764B}"/>
              </a:ext>
            </a:extLst>
          </p:cNvPr>
          <p:cNvSpPr txBox="1"/>
          <p:nvPr/>
        </p:nvSpPr>
        <p:spPr bwMode="auto">
          <a:xfrm>
            <a:off x="8291980" y="2131978"/>
            <a:ext cx="45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29%</a:t>
            </a:r>
          </a:p>
        </p:txBody>
      </p:sp>
      <p:sp>
        <p:nvSpPr>
          <p:cNvPr id="212" name="TextBox 211">
            <a:extLst>
              <a:ext uri="{FF2B5EF4-FFF2-40B4-BE49-F238E27FC236}">
                <a16:creationId xmlns:a16="http://schemas.microsoft.com/office/drawing/2014/main" id="{F8E974EC-4545-409D-9977-F634C4469A0A}"/>
              </a:ext>
            </a:extLst>
          </p:cNvPr>
          <p:cNvSpPr txBox="1"/>
          <p:nvPr/>
        </p:nvSpPr>
        <p:spPr bwMode="auto">
          <a:xfrm>
            <a:off x="8483094" y="2317839"/>
            <a:ext cx="45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35%</a:t>
            </a:r>
          </a:p>
        </p:txBody>
      </p:sp>
      <p:sp>
        <p:nvSpPr>
          <p:cNvPr id="213" name="TextBox 212">
            <a:extLst>
              <a:ext uri="{FF2B5EF4-FFF2-40B4-BE49-F238E27FC236}">
                <a16:creationId xmlns:a16="http://schemas.microsoft.com/office/drawing/2014/main" id="{A3B549BA-8BAB-47B2-8836-0A363FFF475C}"/>
              </a:ext>
            </a:extLst>
          </p:cNvPr>
          <p:cNvSpPr txBox="1"/>
          <p:nvPr/>
        </p:nvSpPr>
        <p:spPr bwMode="auto">
          <a:xfrm>
            <a:off x="8291980" y="2444959"/>
            <a:ext cx="45397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dirty="0">
                <a:solidFill>
                  <a:schemeClr val="bg1"/>
                </a:solidFill>
                <a:latin typeface="Calibri" panose="020F0502020204030204" pitchFamily="34" charset="0"/>
              </a:rPr>
              <a:t>29%</a:t>
            </a:r>
          </a:p>
        </p:txBody>
      </p:sp>
    </p:spTree>
    <p:extLst>
      <p:ext uri="{BB962C8B-B14F-4D97-AF65-F5344CB8AC3E}">
        <p14:creationId xmlns:p14="http://schemas.microsoft.com/office/powerpoint/2010/main" val="15945156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BELLINI Final Survival Analysis: Conclusions</a:t>
            </a:r>
            <a:endParaRPr lang="en-US" altLang="en-US" dirty="0"/>
          </a:p>
        </p:txBody>
      </p:sp>
      <p:grpSp>
        <p:nvGrpSpPr>
          <p:cNvPr id="7" name="Group 6">
            <a:extLst>
              <a:ext uri="{FF2B5EF4-FFF2-40B4-BE49-F238E27FC236}">
                <a16:creationId xmlns:a16="http://schemas.microsoft.com/office/drawing/2014/main" id="{2479E291-C18C-4826-8211-0D4EDD52556A}"/>
              </a:ext>
            </a:extLst>
          </p:cNvPr>
          <p:cNvGrpSpPr/>
          <p:nvPr/>
        </p:nvGrpSpPr>
        <p:grpSpPr>
          <a:xfrm>
            <a:off x="9392911" y="6207927"/>
            <a:ext cx="2488502" cy="454909"/>
            <a:chOff x="9392911" y="6207927"/>
            <a:chExt cx="2488502" cy="454909"/>
          </a:xfrm>
        </p:grpSpPr>
        <p:pic>
          <p:nvPicPr>
            <p:cNvPr id="8" name="Picture 7" descr="A picture containing text, ax, wheel&#10;&#10;Description automatically generated">
              <a:extLst>
                <a:ext uri="{FF2B5EF4-FFF2-40B4-BE49-F238E27FC236}">
                  <a16:creationId xmlns:a16="http://schemas.microsoft.com/office/drawing/2014/main" id="{7AE86A05-8BB4-4183-A9E7-D1DF011B732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188699" y="6207927"/>
              <a:ext cx="569914" cy="187003"/>
            </a:xfrm>
            <a:prstGeom prst="rect">
              <a:avLst/>
            </a:prstGeom>
          </p:spPr>
        </p:pic>
        <p:sp>
          <p:nvSpPr>
            <p:cNvPr id="9" name="Rectangle 8">
              <a:extLst>
                <a:ext uri="{FF2B5EF4-FFF2-40B4-BE49-F238E27FC236}">
                  <a16:creationId xmlns:a16="http://schemas.microsoft.com/office/drawing/2014/main" id="{782D8C99-859A-4F2E-AF13-ED8E4DF3F82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4"/>
                </a:rPr>
                <a:t>clinicaloptions.com</a:t>
              </a:r>
              <a:endParaRPr lang="en-US" altLang="en-US" sz="1400" b="0" dirty="0">
                <a:solidFill>
                  <a:schemeClr val="bg2"/>
                </a:solidFill>
                <a:latin typeface="Calibri" panose="020F0502020204030204" pitchFamily="34" charset="0"/>
              </a:endParaRPr>
            </a:p>
          </p:txBody>
        </p:sp>
      </p:grpSp>
      <p:sp>
        <p:nvSpPr>
          <p:cNvPr id="10" name="Content Placeholder 2">
            <a:extLst>
              <a:ext uri="{FF2B5EF4-FFF2-40B4-BE49-F238E27FC236}">
                <a16:creationId xmlns:a16="http://schemas.microsoft.com/office/drawing/2014/main" id="{4E47B534-8A4B-4D33-840C-2D29FA589FEE}"/>
              </a:ext>
            </a:extLst>
          </p:cNvPr>
          <p:cNvSpPr>
            <a:spLocks noGrp="1"/>
          </p:cNvSpPr>
          <p:nvPr>
            <p:ph idx="1"/>
          </p:nvPr>
        </p:nvSpPr>
        <p:spPr>
          <a:xfrm>
            <a:off x="604675" y="1513047"/>
            <a:ext cx="10877529" cy="4650686"/>
          </a:xfrm>
        </p:spPr>
        <p:txBody>
          <a:bodyPr/>
          <a:lstStyle/>
          <a:p>
            <a:r>
              <a:rPr lang="en-US" sz="2200" dirty="0"/>
              <a:t>With median follow-up of 45.6 mo in the phase III BELLINI trial, venetoclax plus Vd significantly prolonged PFS compared with placebo in patients with relapsed/refractory multiple myeloma (HR: 0.58; 95% CI: 0.43-0.78; </a:t>
            </a:r>
            <a:r>
              <a:rPr lang="en-US" sz="2200" i="1" dirty="0"/>
              <a:t>P</a:t>
            </a:r>
            <a:r>
              <a:rPr lang="en-US" sz="2200" dirty="0"/>
              <a:t> = .0003)</a:t>
            </a:r>
          </a:p>
          <a:p>
            <a:pPr lvl="1"/>
            <a:r>
              <a:rPr lang="en-US" sz="2000" dirty="0"/>
              <a:t>Largest PFS improvement was seen in patients with t(11;14) or high </a:t>
            </a:r>
            <a:r>
              <a:rPr lang="en-US" sz="2000" i="1" dirty="0"/>
              <a:t>BCL2</a:t>
            </a:r>
            <a:r>
              <a:rPr lang="en-US" sz="2000" dirty="0"/>
              <a:t> expression</a:t>
            </a:r>
          </a:p>
          <a:p>
            <a:r>
              <a:rPr lang="en-US" sz="2200" dirty="0"/>
              <a:t>Addition of venetoclax to Vd resulted in more frequent and deeper responses compared with placebo, especially in patients with t(11;14) or high </a:t>
            </a:r>
            <a:r>
              <a:rPr lang="en-US" sz="2200" i="1" dirty="0"/>
              <a:t>BCL2</a:t>
            </a:r>
            <a:r>
              <a:rPr lang="en-US" sz="2200" dirty="0"/>
              <a:t> expression</a:t>
            </a:r>
          </a:p>
          <a:p>
            <a:r>
              <a:rPr lang="en-US" sz="2200" dirty="0"/>
              <a:t>Addition of venetoclax increased mortality, driven by early treatment-emergent deaths; </a:t>
            </a:r>
            <a:br>
              <a:rPr lang="en-US" sz="2200" dirty="0"/>
            </a:br>
            <a:r>
              <a:rPr lang="en-US" sz="2200" dirty="0"/>
              <a:t>OS HR improved over time and reached 1.19 in final analysis</a:t>
            </a:r>
          </a:p>
          <a:p>
            <a:pPr lvl="1"/>
            <a:r>
              <a:rPr lang="en-US" sz="2000" dirty="0"/>
              <a:t>Trend toward improved OS in patients with t(11;14) or high </a:t>
            </a:r>
            <a:r>
              <a:rPr lang="en-US" sz="2000" i="1" dirty="0"/>
              <a:t>BCL2</a:t>
            </a:r>
            <a:r>
              <a:rPr lang="en-US" sz="2000" dirty="0"/>
              <a:t> expression (HR: 0.82; 95% CI: 0.40-1.70; </a:t>
            </a:r>
            <a:r>
              <a:rPr lang="en-US" sz="2000" i="1" dirty="0"/>
              <a:t>P</a:t>
            </a:r>
            <a:r>
              <a:rPr lang="en-US" sz="2000" dirty="0"/>
              <a:t> = NS)</a:t>
            </a:r>
          </a:p>
          <a:p>
            <a:r>
              <a:rPr lang="en-US" sz="2200" dirty="0"/>
              <a:t>Investigators conclude that results support biomarker-driven development of venetoclax in patients with relapsed/refractory multiple myeloma and t(11;14) </a:t>
            </a:r>
          </a:p>
        </p:txBody>
      </p:sp>
      <p:sp>
        <p:nvSpPr>
          <p:cNvPr id="11" name="Text Box 15">
            <a:extLst>
              <a:ext uri="{FF2B5EF4-FFF2-40B4-BE49-F238E27FC236}">
                <a16:creationId xmlns:a16="http://schemas.microsoft.com/office/drawing/2014/main" id="{4B512EC4-9CF1-E44A-9696-33F0B14CADFE}"/>
              </a:ext>
            </a:extLst>
          </p:cNvPr>
          <p:cNvSpPr txBox="1">
            <a:spLocks noChangeArrowheads="1"/>
          </p:cNvSpPr>
          <p:nvPr/>
        </p:nvSpPr>
        <p:spPr bwMode="auto">
          <a:xfrm>
            <a:off x="450614" y="6361330"/>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Kumar. ASH 2021. Abstr 84.</a:t>
            </a:r>
            <a:endParaRPr lang="en-US" altLang="en-US" sz="1400" b="0" dirty="0">
              <a:solidFill>
                <a:schemeClr val="bg2"/>
              </a:solidFill>
              <a:latin typeface="Calibri" panose="020F0502020204030204" pitchFamily="34" charset="0"/>
              <a:cs typeface="+mn-cs"/>
            </a:endParaRPr>
          </a:p>
        </p:txBody>
      </p:sp>
    </p:spTree>
    <p:extLst>
      <p:ext uri="{BB962C8B-B14F-4D97-AF65-F5344CB8AC3E}">
        <p14:creationId xmlns:p14="http://schemas.microsoft.com/office/powerpoint/2010/main" val="328035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2021!</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bg1"/>
          </a:solidFill>
          <a:round/>
          <a:headEnd/>
          <a:tailEnd/>
        </a:ln>
        <a:extLst>
          <a:ext uri="{909E8E84-426E-40DD-AFC4-6F175D3DCCD1}">
            <a14:hiddenFill xmlns:a14="http://schemas.microsoft.com/office/drawing/2010/main">
              <a:noFill/>
            </a14:hiddenFill>
          </a:ext>
        </a:extLst>
      </a:spPr>
      <a:bodyPr/>
      <a:lstStyle>
        <a:defPPr algn="l">
          <a:defRPr>
            <a:solidFill>
              <a:schemeClr val="bg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1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2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a:solidFill>
            <a:schemeClr val="accent1"/>
          </a:solidFill>
          <a:miter lim="800000"/>
          <a:headEnd/>
          <a:tailEnd/>
        </a:ln>
        <a:extLst>
          <a:ext uri="{909E8E84-426E-40DD-AFC4-6F175D3DCCD1}">
            <a14:hiddenFill xmlns:a14="http://schemas.microsoft.com/office/drawing/2010/main">
              <a:noFill/>
            </a14:hiddenFill>
          </a:ext>
        </a:extLst>
      </a:spPr>
      <a:bodyPr rtlCol="0" anchor="ctr"/>
      <a:lstStyle>
        <a:defPPr algn="ctr">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4.xml><?xml version="1.0" encoding="utf-8"?>
<a:theme xmlns:a="http://schemas.openxmlformats.org/drawingml/2006/main" name="3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5.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56M7VY3CDVN5-1238367435-2</_dlc_DocId>
    <_dlc_DocIdUrl xmlns="d54cbe69-32bd-412a-b004-9152f949605e">
      <Url>https://intranet.clinicaloptions.com/mews/oncology/ONC_2021_ASH_CF_(PRP4549)/MM_84_Kumar/_layouts/15/DocIdRedir.aspx?ID=56M7VY3CDVN5-1238367435-2</Url>
      <Description>56M7VY3CDVN5-1238367435-2</Description>
    </_dlc_DocIdUrl>
    <Document_x0020_Category xmlns="2e4153c6-a005-42a3-a6f7-4532b026f0e3">Conference Capsule Slides</Document_x0020_Category>
  </documentManagement>
</p:properties>
</file>

<file path=customXml/item4.xml><?xml version="1.0" encoding="utf-8"?>
<LongProperties xmlns="http://schemas.microsoft.com/office/2006/metadata/longProperties"/>
</file>

<file path=customXml/item5.xml><?xml version="1.0" encoding="utf-8"?>
<ct:contentTypeSchema xmlns:ct="http://schemas.microsoft.com/office/2006/metadata/contentType" xmlns:ma="http://schemas.microsoft.com/office/2006/metadata/properties/metaAttributes" ct:_="" ma:_="" ma:contentTypeName="Document" ma:contentTypeID="0x0101005BBBE2C05E1D01469EFE12FA55A8A04A" ma:contentTypeVersion="1" ma:contentTypeDescription="Create a new document." ma:contentTypeScope="" ma:versionID="aa8d4c00b4dcaec8f5610d7b967f6562">
  <xsd:schema xmlns:xsd="http://www.w3.org/2001/XMLSchema" xmlns:xs="http://www.w3.org/2001/XMLSchema" xmlns:p="http://schemas.microsoft.com/office/2006/metadata/properties" xmlns:ns2="d54cbe69-32bd-412a-b004-9152f949605e" xmlns:ns3="2e4153c6-a005-42a3-a6f7-4532b026f0e3" targetNamespace="http://schemas.microsoft.com/office/2006/metadata/properties" ma:root="true" ma:fieldsID="f7c1721fa9a20f9508c8b5439d0518d7" ns2:_="" ns3:_="">
    <xsd:import namespace="d54cbe69-32bd-412a-b004-9152f949605e"/>
    <xsd:import namespace="2e4153c6-a005-42a3-a6f7-4532b026f0e3"/>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2e4153c6-a005-42a3-a6f7-4532b026f0e3"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B552622-AD77-4F98-B4C8-1F642D7FA076}">
  <ds:schemaRefs>
    <ds:schemaRef ds:uri="http://schemas.microsoft.com/sharepoint/events"/>
  </ds:schemaRefs>
</ds:datastoreItem>
</file>

<file path=customXml/itemProps2.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3.xml><?xml version="1.0" encoding="utf-8"?>
<ds:datastoreItem xmlns:ds="http://schemas.openxmlformats.org/officeDocument/2006/customXml" ds:itemID="{5BA55BC3-5A03-47C2-8EC3-D964C3B5E779}">
  <ds:schemaRefs>
    <ds:schemaRef ds:uri="http://schemas.microsoft.com/office/2006/documentManagement/types"/>
    <ds:schemaRef ds:uri="http://www.w3.org/XML/1998/namespace"/>
    <ds:schemaRef ds:uri="http://purl.org/dc/elements/1.1/"/>
    <ds:schemaRef ds:uri="http://schemas.microsoft.com/office/infopath/2007/PartnerControls"/>
    <ds:schemaRef ds:uri="http://schemas.microsoft.com/office/2006/metadata/properties"/>
    <ds:schemaRef ds:uri="http://schemas.openxmlformats.org/package/2006/metadata/core-properties"/>
    <ds:schemaRef ds:uri="d54cbe69-32bd-412a-b004-9152f949605e"/>
    <ds:schemaRef ds:uri="2e4153c6-a005-42a3-a6f7-4532b026f0e3"/>
    <ds:schemaRef ds:uri="http://purl.org/dc/dcmitype/"/>
    <ds:schemaRef ds:uri="http://purl.org/dc/terms/"/>
  </ds:schemaRefs>
</ds:datastoreItem>
</file>

<file path=customXml/itemProps4.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5.xml><?xml version="1.0" encoding="utf-8"?>
<ds:datastoreItem xmlns:ds="http://schemas.openxmlformats.org/officeDocument/2006/customXml" ds:itemID="{761FB103-B5DD-4C53-AB96-6FA4F24AD67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2e4153c6-a005-42a3-a6f7-4532b026f0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6956</TotalTime>
  <Words>3400</Words>
  <Application>Microsoft Office PowerPoint</Application>
  <PresentationFormat>Widescreen</PresentationFormat>
  <Paragraphs>701</Paragraphs>
  <Slides>14</Slides>
  <Notes>13</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14</vt:i4>
      </vt:variant>
    </vt:vector>
  </HeadingPairs>
  <TitlesOfParts>
    <vt:vector size="23" baseType="lpstr">
      <vt:lpstr>Arial</vt:lpstr>
      <vt:lpstr>Calibri</vt:lpstr>
      <vt:lpstr>Times</vt:lpstr>
      <vt:lpstr>Wingdings</vt:lpstr>
      <vt:lpstr>2017_HTAA_Diabetes</vt:lpstr>
      <vt:lpstr>1_2017_HTAA_Diabetes</vt:lpstr>
      <vt:lpstr>2_2017_HTAA_Diabetes</vt:lpstr>
      <vt:lpstr>3_2017_HTAA_Diabetes</vt:lpstr>
      <vt:lpstr>4_2017_HTAA_Diabetes</vt:lpstr>
      <vt:lpstr>Final Survival Analysis of BELLINI: Venetoclax or Placebo Plus Bortezomib/Dexamethasone in Relapsed/Refractory Multiple Myeloma</vt:lpstr>
      <vt:lpstr>About These Slides</vt:lpstr>
      <vt:lpstr>Final Survival Analysis of BELLINI: Venetoclax or  Placebo + Bortezomib/Dexamethasone in R/R MM</vt:lpstr>
      <vt:lpstr>BELLINI Final Survival Analysis: Study Design</vt:lpstr>
      <vt:lpstr>BELLINI Final Survival Analysis: Baseline Characteristics</vt:lpstr>
      <vt:lpstr>BELLINI Final Survival Analysis: PFS, OS in All Patients</vt:lpstr>
      <vt:lpstr>BELLINI Final Survival Analysis: PFS, OS in t(11;14) Subgroup</vt:lpstr>
      <vt:lpstr>BELLINI Final Survival Analysis: PFS, OS High BCL2 Expression Subgroup</vt:lpstr>
      <vt:lpstr>BELLINI Final Survival Analysis: PFS by Risk Group in Subgroup With t(11;14) or High BCL2 Expression</vt:lpstr>
      <vt:lpstr>BELLINI Final Survival Analysis:  PFS and OS in Key Patient Subgroups</vt:lpstr>
      <vt:lpstr>BELLINI Final Survival Analysis: Response</vt:lpstr>
      <vt:lpstr>BELLINI Final Survival Analysis: Safety</vt:lpstr>
      <vt:lpstr>BELLINI Final Survival Analysis: Conclusions</vt:lpstr>
      <vt:lpstr>Go Online for More CCO  Coverage of ASH 2021!</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Final Survival Analysis of BELLINI: Venetoclax or Placebo Plus Bortezomib/Dexamethasone in Relapsed/Refractory Multiple Myeloma</dc:title>
  <dc:creator>Preferred User</dc:creator>
  <cp:lastModifiedBy>nkolenko@clinicaloptions.com</cp:lastModifiedBy>
  <cp:revision>627</cp:revision>
  <cp:lastPrinted>2016-09-26T20:21:49Z</cp:lastPrinted>
  <dcterms:created xsi:type="dcterms:W3CDTF">2005-05-27T15:08:01Z</dcterms:created>
  <dcterms:modified xsi:type="dcterms:W3CDTF">2021-12-14T22:33:57Z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dca3554d-f5c6-4a24-8534-37b91b7ddfc4</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0x0101005BBBE2C05E1D01469EFE12FA55A8A04A</vt:lpwstr>
  </property>
</Properties>
</file>