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69" r:id="rId8"/>
    <p:sldId id="571" r:id="rId9"/>
    <p:sldId id="560" r:id="rId10"/>
    <p:sldId id="561" r:id="rId11"/>
    <p:sldId id="562" r:id="rId12"/>
    <p:sldId id="567" r:id="rId13"/>
    <p:sldId id="572" r:id="rId14"/>
    <p:sldId id="565" r:id="rId15"/>
    <p:sldId id="57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Sharif Morsalin" initials="SM" lastIdx="7" clrIdx="17">
    <p:extLst>
      <p:ext uri="{19B8F6BF-5375-455C-9EA6-DF929625EA0E}">
        <p15:presenceInfo xmlns:p15="http://schemas.microsoft.com/office/powerpoint/2012/main" userId="S::smorsalin@cealliance.com::f8db66a7-63db-4175-bbd5-08cb4e83d437" providerId="AD"/>
      </p:ext>
    </p:extLst>
  </p:cmAuthor>
  <p:cmAuthor id="19" name="Nicolle Rochino" initials="NR" lastIdx="11" clrIdx="18">
    <p:extLst>
      <p:ext uri="{19B8F6BF-5375-455C-9EA6-DF929625EA0E}">
        <p15:presenceInfo xmlns:p15="http://schemas.microsoft.com/office/powerpoint/2012/main" userId="S::nrochino@cealliance.com::4c37dfe7-ad61-47f6-91fb-42a0366ac35b" providerId="AD"/>
      </p:ext>
    </p:extLst>
  </p:cmAuthor>
  <p:cmAuthor id="20" name="Ryan Topping" initials="RT" lastIdx="5" clrIdx="19">
    <p:extLst>
      <p:ext uri="{19B8F6BF-5375-455C-9EA6-DF929625EA0E}">
        <p15:presenceInfo xmlns:p15="http://schemas.microsoft.com/office/powerpoint/2012/main" userId="Ryan Topping" providerId="None"/>
      </p:ext>
    </p:extLst>
  </p:cmAuthor>
  <p:cmAuthor id="21" name="Timothy Quill" initials="TQ" lastIdx="2" clrIdx="20">
    <p:extLst>
      <p:ext uri="{19B8F6BF-5375-455C-9EA6-DF929625EA0E}">
        <p15:presenceInfo xmlns:p15="http://schemas.microsoft.com/office/powerpoint/2012/main" userId="S::tquill@clinicaloptions.com::b1dc6efb-2995-45e7-a306-57a2c67aa886" providerId="AD"/>
      </p:ext>
    </p:extLst>
  </p:cmAuthor>
  <p:cmAuthor id="22" name="Andrea Boecler" initials="AB" lastIdx="3" clrIdx="21">
    <p:extLst>
      <p:ext uri="{19B8F6BF-5375-455C-9EA6-DF929625EA0E}">
        <p15:presenceInfo xmlns:p15="http://schemas.microsoft.com/office/powerpoint/2012/main" userId="S::aboecler@clinicaloptions.com::28e82037-1239-4052-943b-ae184e0bc2af"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D2D7C2-B98A-42CE-A0F7-7E1C9FA072EB}" v="1" dt="2025-04-03T17:25:27.792"/>
    <p1510:client id="{718AD474-0DDF-463D-9D1D-A4F3A7E5C9A9}" v="259" dt="2025-04-03T19:34:05.438"/>
    <p1510:client id="{80646B77-9FEC-4A10-A708-2001C58D4849}" v="24" dt="2025-04-03T13:27:44.383"/>
    <p1510:client id="{FBFE1BC0-F8FF-4F9A-81C0-A4187D59D6B0}" v="2" dt="2025-04-02T21:03:14.77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75" autoAdjust="0"/>
    <p:restoredTop sz="84982" autoAdjust="0"/>
  </p:normalViewPr>
  <p:slideViewPr>
    <p:cSldViewPr snapToGrid="0">
      <p:cViewPr varScale="1">
        <p:scale>
          <a:sx n="66" d="100"/>
          <a:sy n="66" d="100"/>
        </p:scale>
        <p:origin x="376"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00379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Narrow" panose="020B0606020202030204" pitchFamily="34" charset="0"/>
                <a:cs typeface="Arial" panose="020B0604020202020204" pitchFamily="34" charset="0"/>
              </a:rPr>
              <a:t>NMPA, National Medical Products Administration; NSCLC, non-small-cell lung cancer; TKI, </a:t>
            </a:r>
            <a:r>
              <a:rPr lang="en-US" sz="1200" b="0" i="1" dirty="0">
                <a:solidFill>
                  <a:srgbClr val="000000"/>
                </a:solidFill>
                <a:effectLst/>
                <a:highlight>
                  <a:srgbClr val="FFFF00"/>
                </a:highlight>
                <a:latin typeface="Aptos" panose="020B0004020202020204" pitchFamily="34" charset="0"/>
                <a:ea typeface="Times New Roman" panose="02020603050405020304" pitchFamily="18" charset="0"/>
                <a:cs typeface="Aptos" panose="020B0004020202020204" pitchFamily="34" charset="0"/>
              </a:rPr>
              <a:t>tyrosine kinase inhibitor.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626270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Narrow" panose="020B0606020202030204" pitchFamily="34" charset="0"/>
                <a:cs typeface="Arial" panose="020B0604020202020204" pitchFamily="34" charset="0"/>
              </a:rPr>
              <a:t>1L, first line; 2L, second line; ADC, antibody–drug conjugate; DCR, disease control rate; DoR, duration of response; mets, metastases; NSCLC, non-small-cell lung cancer; ORR, overall response rate; PFS, progression-free survival; PK, pharmacokinetics.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76621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Narrow" panose="020B0606020202030204" pitchFamily="34" charset="0"/>
                <a:cs typeface="Arial" panose="020B0604020202020204" pitchFamily="34" charset="0"/>
              </a:rPr>
              <a:t>ADC, antibody–drug conjugate; ECOG, Eastern Cooperative Oncology Group; NOS, not otherwise specified; NSCLC, non-small-cell lung cancer; PD, progressive disease; PS, performance status; tx, treatment.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495451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Narrow" panose="020B0606020202030204" pitchFamily="34" charset="0"/>
                <a:cs typeface="Arial" panose="020B0604020202020204" pitchFamily="34" charset="0"/>
              </a:rPr>
              <a:t>ADC, antibody–drug conjugate; CR, complete response; DCR, disease control rate; mut, mutation; NE, not evaluable; ORR, objective response rate; PD, progressive disease; PR, partial response; SD, stable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728522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Narrow" panose="020B0606020202030204" pitchFamily="34" charset="0"/>
                <a:cs typeface="Arial" panose="020B0604020202020204" pitchFamily="34" charset="0"/>
              </a:rPr>
              <a:t>DoR, duration of response; mut, mutation; NE, not evaluable.</a:t>
            </a:r>
            <a:endParaRPr lang="en-US" sz="1200" i="1" dirty="0">
              <a:solidFill>
                <a:srgbClr val="FF0000"/>
              </a:solidFill>
              <a:latin typeface="Arial Narrow" panose="020B0606020202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25602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Narrow" panose="020B0606020202030204" pitchFamily="34" charset="0"/>
                <a:cs typeface="Arial" panose="020B0604020202020204" pitchFamily="34" charset="0"/>
              </a:rPr>
              <a:t>AST, aspartate aminotransferase; TRAE, treatment-related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96853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A24E-DE65-9AAE-2B4C-D5D7234F2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9F509-D0A3-F9C5-E91F-81961D606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A9FC80-C79C-033B-DA30-2871D70DF51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Narrow" panose="020B0606020202030204" pitchFamily="34" charset="0"/>
                <a:cs typeface="Arial" panose="020B0604020202020204" pitchFamily="34" charset="0"/>
              </a:rPr>
              <a:t>ILD, interstitial lung disease; TRAE, treatment-related adverse event.</a:t>
            </a:r>
          </a:p>
          <a:p>
            <a:endParaRPr lang="en-US" dirty="0"/>
          </a:p>
        </p:txBody>
      </p:sp>
      <p:sp>
        <p:nvSpPr>
          <p:cNvPr id="4" name="Slide Number Placeholder 3">
            <a:extLst>
              <a:ext uri="{FF2B5EF4-FFF2-40B4-BE49-F238E27FC236}">
                <a16:creationId xmlns:a16="http://schemas.microsoft.com/office/drawing/2014/main" id="{55F10B9D-F644-1E13-125F-DE4FC13C99D6}"/>
              </a:ext>
            </a:extLst>
          </p:cNvPr>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251940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Narrow" panose="020B0606020202030204" pitchFamily="34" charset="0"/>
                <a:cs typeface="Arial" panose="020B0604020202020204" pitchFamily="34" charset="0"/>
              </a:rPr>
              <a:t>ADC, antibody–drug conjugate; DCR, disease control rate; </a:t>
            </a:r>
            <a:r>
              <a:rPr lang="en-US" i="1" dirty="0"/>
              <a:t>DoR, duration of response; ORR, overall response rate;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66307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43284-B08D-4821-2C81-EEA9DB8BCF21}"/>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4150270F-DDAA-25DB-83B7-0E2EA3E802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4E599F7A-C9A2-A4D5-AE45-E321B99F3B50}"/>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0FD16CB0-0878-037C-8E93-82B002C349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232037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134227" cy="2882265"/>
          </a:xfrm>
        </p:spPr>
        <p:txBody>
          <a:bodyPr>
            <a:normAutofit/>
          </a:bodyPr>
          <a:lstStyle/>
          <a:p>
            <a:r>
              <a:rPr lang="en-US" dirty="0"/>
              <a:t>SOHO-01: Phase I/II Study of BAY 2927088 for Previously Treated </a:t>
            </a:r>
            <a:r>
              <a:rPr lang="en-US" i="1" dirty="0"/>
              <a:t>HER2</a:t>
            </a:r>
            <a:r>
              <a:rPr lang="en-US" dirty="0"/>
              <a:t>-Mutant NSCLC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7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41358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Independent Conference Highlights*</a:t>
            </a:r>
            <a:br>
              <a:rPr lang="en-US" sz="2200" b="1" kern="0" dirty="0">
                <a:latin typeface="Calibri" panose="020F0502020204030204" pitchFamily="34" charset="0"/>
                <a:ea typeface="+mj-ea"/>
                <a:cs typeface="+mj-cs"/>
              </a:rPr>
            </a:br>
            <a:r>
              <a:rPr lang="en-US" sz="1600" i="1" kern="0" dirty="0">
                <a:solidFill>
                  <a:schemeClr val="bg2"/>
                </a:solidFill>
                <a:latin typeface="Calibri"/>
                <a:ea typeface="+mj-ea"/>
                <a:cs typeface="Calibri"/>
              </a:rPr>
              <a:t>of the 2025 European Lung Cancer Congress, March 26-29,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222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DBBF1-EA18-080D-4994-51807FFFE335}"/>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56C71383-3514-CFB8-2BA8-6DD02560E0D5}"/>
              </a:ext>
            </a:extLst>
          </p:cNvPr>
          <p:cNvSpPr>
            <a:spLocks noGrp="1" noChangeArrowheads="1"/>
          </p:cNvSpPr>
          <p:nvPr>
            <p:ph type="title"/>
          </p:nvPr>
        </p:nvSpPr>
        <p:spPr/>
        <p:txBody>
          <a:bodyPr/>
          <a:lstStyle/>
          <a:p>
            <a:r>
              <a:rPr lang="en-US" dirty="0"/>
              <a:t>SOHO-01</a:t>
            </a:r>
            <a:r>
              <a:rPr lang="en-US" altLang="en-US" dirty="0"/>
              <a:t>: Background</a:t>
            </a:r>
          </a:p>
        </p:txBody>
      </p:sp>
      <p:sp>
        <p:nvSpPr>
          <p:cNvPr id="2" name="Content Placeholder 1">
            <a:extLst>
              <a:ext uri="{FF2B5EF4-FFF2-40B4-BE49-F238E27FC236}">
                <a16:creationId xmlns:a16="http://schemas.microsoft.com/office/drawing/2014/main" id="{B0D54942-2755-2A16-9808-CEF3D49EF878}"/>
              </a:ext>
            </a:extLst>
          </p:cNvPr>
          <p:cNvSpPr>
            <a:spLocks noGrp="1"/>
          </p:cNvSpPr>
          <p:nvPr>
            <p:ph idx="1"/>
          </p:nvPr>
        </p:nvSpPr>
        <p:spPr/>
        <p:txBody>
          <a:bodyPr/>
          <a:lstStyle/>
          <a:p>
            <a:r>
              <a:rPr lang="en-US" sz="2200" dirty="0"/>
              <a:t>Approximately 1% to 4% of patients with NSCLC have activating </a:t>
            </a:r>
            <a:r>
              <a:rPr lang="en-US" sz="2200" i="1" dirty="0"/>
              <a:t>HER2</a:t>
            </a:r>
            <a:r>
              <a:rPr lang="en-US" sz="2200" dirty="0"/>
              <a:t> mutations; these are associated with poor prognosis</a:t>
            </a:r>
            <a:r>
              <a:rPr lang="en-US" sz="2200" baseline="30000" dirty="0"/>
              <a:t>1-3</a:t>
            </a:r>
          </a:p>
          <a:p>
            <a:r>
              <a:rPr lang="en-US" sz="2200" dirty="0"/>
              <a:t>BAY 2927088 is a novel oral HER2-targeted TKI</a:t>
            </a:r>
            <a:r>
              <a:rPr lang="en-US" sz="2200" baseline="30000" dirty="0"/>
              <a:t>3,4</a:t>
            </a:r>
          </a:p>
          <a:p>
            <a:pPr lvl="1"/>
            <a:r>
              <a:rPr lang="en-US" sz="2200" dirty="0"/>
              <a:t>This agent has been associated with manageable safety and promising antitumor activity in patients with advanced NSCLC with </a:t>
            </a:r>
            <a:r>
              <a:rPr lang="en-US" sz="2200" i="1" dirty="0"/>
              <a:t>HER2-</a:t>
            </a:r>
            <a:r>
              <a:rPr lang="en-US" sz="2200" dirty="0"/>
              <a:t>activating mutations</a:t>
            </a:r>
          </a:p>
          <a:p>
            <a:pPr lvl="1"/>
            <a:r>
              <a:rPr lang="en-US" sz="2200" dirty="0"/>
              <a:t>FDA has granted a Breakthrough Therapy designation to BAY 2927088 for the treatment of patients with previously treated unresectable or metastatic NSCLC </a:t>
            </a:r>
            <a:br>
              <a:rPr lang="en-US" sz="2200" dirty="0"/>
            </a:br>
            <a:r>
              <a:rPr lang="en-US" sz="2200" dirty="0"/>
              <a:t>with </a:t>
            </a:r>
            <a:r>
              <a:rPr lang="en-US" sz="2200" i="1" dirty="0"/>
              <a:t>HER2-</a:t>
            </a:r>
            <a:r>
              <a:rPr lang="en-US" sz="2200" dirty="0"/>
              <a:t>activating mutations</a:t>
            </a:r>
          </a:p>
          <a:p>
            <a:r>
              <a:rPr lang="en-US" sz="2200" dirty="0"/>
              <a:t>Current analysis of phase I/II SOHO-01 trial reports efficacy and safety with </a:t>
            </a:r>
            <a:br>
              <a:rPr lang="en-US" sz="2200" dirty="0"/>
            </a:br>
            <a:r>
              <a:rPr lang="en-US" sz="2200" dirty="0"/>
              <a:t>BAY 2927088 for patients with previously treated advanced NSCLC with a </a:t>
            </a:r>
            <a:r>
              <a:rPr lang="en-US" sz="2200" i="1" dirty="0"/>
              <a:t>HER2</a:t>
            </a:r>
            <a:r>
              <a:rPr lang="en-US" sz="2200" dirty="0"/>
              <a:t> mutation</a:t>
            </a:r>
            <a:r>
              <a:rPr lang="en-US" sz="2200" baseline="30000" dirty="0"/>
              <a:t>5</a:t>
            </a:r>
          </a:p>
        </p:txBody>
      </p:sp>
      <p:sp>
        <p:nvSpPr>
          <p:cNvPr id="4" name="Text Box 15">
            <a:extLst>
              <a:ext uri="{FF2B5EF4-FFF2-40B4-BE49-F238E27FC236}">
                <a16:creationId xmlns:a16="http://schemas.microsoft.com/office/drawing/2014/main" id="{669D7305-925F-2595-25FF-CB470BB4A938}"/>
              </a:ext>
            </a:extLst>
          </p:cNvPr>
          <p:cNvSpPr txBox="1">
            <a:spLocks noChangeArrowheads="1"/>
          </p:cNvSpPr>
          <p:nvPr/>
        </p:nvSpPr>
        <p:spPr bwMode="auto">
          <a:xfrm>
            <a:off x="412750" y="6204249"/>
            <a:ext cx="838233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Riudavets</a:t>
            </a:r>
            <a:r>
              <a:rPr lang="fr-FR" altLang="en-US" sz="1200" b="0" dirty="0">
                <a:solidFill>
                  <a:srgbClr val="455560"/>
                </a:solidFill>
                <a:latin typeface="Calibri" panose="020F0502020204030204" pitchFamily="34" charset="0"/>
              </a:rPr>
              <a:t>. </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ESMO Open 2021;6:100260. 2. Remon</a:t>
            </a:r>
            <a:r>
              <a:rPr lang="fr-FR" altLang="en-US" sz="1200" b="0" dirty="0">
                <a:solidFill>
                  <a:srgbClr val="455560"/>
                </a:solidFill>
                <a:latin typeface="Calibri" panose="020F0502020204030204" pitchFamily="34" charset="0"/>
              </a:rPr>
              <a:t>.</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Cancer Treat Rev. 2020;90:102105. </a:t>
            </a:r>
            <a:b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Girard. ASCO 2024. Abstr LBA8598.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Loong. ESMO 2023. Abstr 1320MO</a:t>
            </a:r>
            <a:r>
              <a:rPr lang="en-US" altLang="en-US" sz="1200" b="0" dirty="0">
                <a:solidFill>
                  <a:srgbClr val="455560"/>
                </a:solidFill>
                <a:latin typeface="Calibri" panose="020F0502020204030204" pitchFamily="34" charset="0"/>
              </a:rPr>
              <a: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5. Girard. ELCC 2025. Abstr 3O.</a:t>
            </a:r>
          </a:p>
        </p:txBody>
      </p:sp>
    </p:spTree>
    <p:extLst>
      <p:ext uri="{BB962C8B-B14F-4D97-AF65-F5344CB8AC3E}">
        <p14:creationId xmlns:p14="http://schemas.microsoft.com/office/powerpoint/2010/main" val="3480207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359E2-CD90-7EC5-5BFD-823EA716FB7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4E04D46-721C-8EC8-ED94-DE32811B275E}"/>
              </a:ext>
            </a:extLst>
          </p:cNvPr>
          <p:cNvSpPr>
            <a:spLocks noGrp="1" noChangeArrowheads="1"/>
          </p:cNvSpPr>
          <p:nvPr>
            <p:ph type="title"/>
          </p:nvPr>
        </p:nvSpPr>
        <p:spPr>
          <a:xfrm>
            <a:off x="609759" y="238127"/>
            <a:ext cx="10872444" cy="1103313"/>
          </a:xfrm>
        </p:spPr>
        <p:txBody>
          <a:bodyPr/>
          <a:lstStyle/>
          <a:p>
            <a:r>
              <a:rPr lang="en-US" dirty="0"/>
              <a:t>SOHO-01</a:t>
            </a:r>
            <a:r>
              <a:rPr lang="en-US" altLang="en-US" dirty="0"/>
              <a:t>: </a:t>
            </a:r>
            <a:r>
              <a:rPr lang="en-US" dirty="0">
                <a:latin typeface="Calibri"/>
                <a:ea typeface="Calibri"/>
                <a:cs typeface="Calibri"/>
              </a:rPr>
              <a:t>Study Design</a:t>
            </a:r>
            <a:endParaRPr lang="en-US" altLang="en-US" dirty="0">
              <a:latin typeface="Calibri"/>
              <a:ea typeface="Calibri"/>
              <a:cs typeface="Calibri"/>
            </a:endParaRPr>
          </a:p>
        </p:txBody>
      </p:sp>
      <p:sp>
        <p:nvSpPr>
          <p:cNvPr id="4" name="Content Placeholder 2">
            <a:extLst>
              <a:ext uri="{FF2B5EF4-FFF2-40B4-BE49-F238E27FC236}">
                <a16:creationId xmlns:a16="http://schemas.microsoft.com/office/drawing/2014/main" id="{ADB67189-146F-305D-140A-BB86B91A6502}"/>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Multicenter, open-label phase I/II trial; current report assessed efficacy and safety from dose expansion cohorts D and E</a:t>
            </a:r>
          </a:p>
        </p:txBody>
      </p:sp>
      <p:sp>
        <p:nvSpPr>
          <p:cNvPr id="5" name="Text Box 45">
            <a:extLst>
              <a:ext uri="{FF2B5EF4-FFF2-40B4-BE49-F238E27FC236}">
                <a16:creationId xmlns:a16="http://schemas.microsoft.com/office/drawing/2014/main" id="{228E8265-EEB1-B549-D867-2039376A30EE}"/>
              </a:ext>
            </a:extLst>
          </p:cNvPr>
          <p:cNvSpPr txBox="1">
            <a:spLocks noChangeArrowheads="1"/>
          </p:cNvSpPr>
          <p:nvPr/>
        </p:nvSpPr>
        <p:spPr bwMode="auto">
          <a:xfrm>
            <a:off x="172214" y="3177864"/>
            <a:ext cx="198476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advanced NSCLC with an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and/or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 and disease progression after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systemic treatment</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24">
            <a:extLst>
              <a:ext uri="{FF2B5EF4-FFF2-40B4-BE49-F238E27FC236}">
                <a16:creationId xmlns:a16="http://schemas.microsoft.com/office/drawing/2014/main" id="{30C5ACAC-7B04-2FD2-C801-62F465A48C00}"/>
              </a:ext>
            </a:extLst>
          </p:cNvPr>
          <p:cNvSpPr>
            <a:spLocks noChangeArrowheads="1"/>
          </p:cNvSpPr>
          <p:nvPr/>
        </p:nvSpPr>
        <p:spPr bwMode="auto">
          <a:xfrm>
            <a:off x="1864378" y="5235782"/>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10 mg QD (liquid)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4)</a:t>
            </a:r>
          </a:p>
        </p:txBody>
      </p:sp>
      <p:sp>
        <p:nvSpPr>
          <p:cNvPr id="7" name="Content Placeholder 2">
            <a:extLst>
              <a:ext uri="{FF2B5EF4-FFF2-40B4-BE49-F238E27FC236}">
                <a16:creationId xmlns:a16="http://schemas.microsoft.com/office/drawing/2014/main" id="{C965DE7C-C26D-12E2-8FCF-AA30DD60FDE0}"/>
              </a:ext>
            </a:extLst>
          </p:cNvPr>
          <p:cNvSpPr txBox="1">
            <a:spLocks/>
          </p:cNvSpPr>
          <p:nvPr/>
        </p:nvSpPr>
        <p:spPr bwMode="auto">
          <a:xfrm>
            <a:off x="604675" y="5872096"/>
            <a:ext cx="5218919" cy="63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tolerability, PK</a:t>
            </a:r>
          </a:p>
        </p:txBody>
      </p:sp>
      <p:sp>
        <p:nvSpPr>
          <p:cNvPr id="8" name="Content Placeholder 2">
            <a:extLst>
              <a:ext uri="{FF2B5EF4-FFF2-40B4-BE49-F238E27FC236}">
                <a16:creationId xmlns:a16="http://schemas.microsoft.com/office/drawing/2014/main" id="{A94A556D-464D-B9C8-87B3-9D633A0D6CE7}"/>
              </a:ext>
            </a:extLst>
          </p:cNvPr>
          <p:cNvSpPr txBox="1">
            <a:spLocks/>
          </p:cNvSpPr>
          <p:nvPr/>
        </p:nvSpPr>
        <p:spPr bwMode="auto">
          <a:xfrm>
            <a:off x="5823594" y="5878126"/>
            <a:ext cx="5433227" cy="58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PFS, DoR, DCR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77BDAC51-ED85-4485-C09D-14B56266885E}"/>
              </a:ext>
            </a:extLst>
          </p:cNvPr>
          <p:cNvSpPr txBox="1"/>
          <p:nvPr/>
        </p:nvSpPr>
        <p:spPr bwMode="auto">
          <a:xfrm>
            <a:off x="2179462" y="2280338"/>
            <a:ext cx="6400997" cy="369332"/>
          </a:xfrm>
          <a:prstGeom prst="rect">
            <a:avLst/>
          </a:prstGeom>
          <a:solidFill>
            <a:schemeClr val="tx2"/>
          </a:soli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Escalation: BAY 2927088 PO in 21-day cycles</a:t>
            </a:r>
            <a:endParaRPr kumimoji="0" lang="en-US" sz="1800" b="1" i="0" u="none" strike="noStrike" kern="1200" cap="none" spc="0" normalizeH="0" baseline="0" noProof="0" dirty="0">
              <a:ln>
                <a:noFill/>
              </a:ln>
              <a:solidFill>
                <a:srgbClr val="4DA1BB">
                  <a:lumMod val="75000"/>
                </a:srgbClr>
              </a:solidFill>
              <a:effectLst/>
              <a:uLnTx/>
              <a:uFillTx/>
              <a:latin typeface="Calibri" panose="020F0502020204030204" pitchFamily="34" charset="0"/>
              <a:ea typeface="+mn-ea"/>
              <a:cs typeface="Calibri" panose="020F0502020204030204" pitchFamily="34" charset="0"/>
            </a:endParaRPr>
          </a:p>
        </p:txBody>
      </p:sp>
      <p:cxnSp>
        <p:nvCxnSpPr>
          <p:cNvPr id="10" name="Connector: Elbow 9">
            <a:extLst>
              <a:ext uri="{FF2B5EF4-FFF2-40B4-BE49-F238E27FC236}">
                <a16:creationId xmlns:a16="http://schemas.microsoft.com/office/drawing/2014/main" id="{F2FF8998-528B-2DC3-1357-E27CB2B30549}"/>
              </a:ext>
            </a:extLst>
          </p:cNvPr>
          <p:cNvCxnSpPr/>
          <p:nvPr/>
        </p:nvCxnSpPr>
        <p:spPr bwMode="auto">
          <a:xfrm flipV="1">
            <a:off x="3448258" y="5211518"/>
            <a:ext cx="91440" cy="182880"/>
          </a:xfrm>
          <a:prstGeom prst="bentConnector2">
            <a:avLst/>
          </a:prstGeom>
          <a:noFill/>
          <a:ln w="28575" cap="flat" cmpd="sng" algn="ctr">
            <a:solidFill>
              <a:schemeClr val="bg1"/>
            </a:solidFill>
            <a:prstDash val="solid"/>
            <a:round/>
            <a:headEnd type="none" w="med" len="med"/>
            <a:tailEnd type="triangle"/>
          </a:ln>
          <a:effectLst/>
        </p:spPr>
      </p:cxnSp>
      <p:cxnSp>
        <p:nvCxnSpPr>
          <p:cNvPr id="11" name="Connector: Elbow 10">
            <a:extLst>
              <a:ext uri="{FF2B5EF4-FFF2-40B4-BE49-F238E27FC236}">
                <a16:creationId xmlns:a16="http://schemas.microsoft.com/office/drawing/2014/main" id="{C782D367-C7D2-6FAF-E87F-F3A7409187C0}"/>
              </a:ext>
            </a:extLst>
          </p:cNvPr>
          <p:cNvCxnSpPr/>
          <p:nvPr/>
        </p:nvCxnSpPr>
        <p:spPr bwMode="auto">
          <a:xfrm flipV="1">
            <a:off x="3779822" y="4662364"/>
            <a:ext cx="91440" cy="182880"/>
          </a:xfrm>
          <a:prstGeom prst="bentConnector2">
            <a:avLst/>
          </a:prstGeom>
          <a:noFill/>
          <a:ln w="28575" cap="flat" cmpd="sng" algn="ctr">
            <a:solidFill>
              <a:schemeClr val="bg1"/>
            </a:solidFill>
            <a:prstDash val="solid"/>
            <a:round/>
            <a:headEnd type="none" w="med" len="med"/>
            <a:tailEnd type="triangle"/>
          </a:ln>
          <a:effectLst/>
        </p:spPr>
      </p:cxnSp>
      <p:sp>
        <p:nvSpPr>
          <p:cNvPr id="13" name="Text Box 15">
            <a:extLst>
              <a:ext uri="{FF2B5EF4-FFF2-40B4-BE49-F238E27FC236}">
                <a16:creationId xmlns:a16="http://schemas.microsoft.com/office/drawing/2014/main" id="{A0557034-3D0E-A2CB-27D8-0A38AC8B8FE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Loong. ESMO 2023. Abstr 1320MO. Girard. ELCC 2025. Abstr 3O.</a:t>
            </a:r>
          </a:p>
        </p:txBody>
      </p:sp>
      <p:sp>
        <p:nvSpPr>
          <p:cNvPr id="14" name="TextBox 13">
            <a:extLst>
              <a:ext uri="{FF2B5EF4-FFF2-40B4-BE49-F238E27FC236}">
                <a16:creationId xmlns:a16="http://schemas.microsoft.com/office/drawing/2014/main" id="{1EA752FB-8C61-F3DA-7F5D-B4F54423BB33}"/>
              </a:ext>
            </a:extLst>
          </p:cNvPr>
          <p:cNvSpPr txBox="1"/>
          <p:nvPr/>
        </p:nvSpPr>
        <p:spPr bwMode="auto">
          <a:xfrm>
            <a:off x="2179462" y="2602937"/>
            <a:ext cx="67068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Study included Bayesian adaptive dose-selection model, includes dose escalation (n = 4</a:t>
            </a:r>
            <a:r>
              <a:rPr lang="en-US" sz="1400" b="0" dirty="0">
                <a:solidFill>
                  <a:srgbClr val="000000"/>
                </a:solidFill>
                <a:latin typeface="Calibri"/>
              </a:rPr>
              <a:t>4</a:t>
            </a: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and backfill (n = 34) at doses found to be safe and reaching predicted efficacy</a:t>
            </a:r>
          </a:p>
        </p:txBody>
      </p:sp>
      <p:sp>
        <p:nvSpPr>
          <p:cNvPr id="15" name="Rectangle 24">
            <a:extLst>
              <a:ext uri="{FF2B5EF4-FFF2-40B4-BE49-F238E27FC236}">
                <a16:creationId xmlns:a16="http://schemas.microsoft.com/office/drawing/2014/main" id="{274E060F-1851-E0AD-96BC-86122660D5B4}"/>
              </a:ext>
            </a:extLst>
          </p:cNvPr>
          <p:cNvSpPr>
            <a:spLocks noChangeArrowheads="1"/>
          </p:cNvSpPr>
          <p:nvPr/>
        </p:nvSpPr>
        <p:spPr bwMode="auto">
          <a:xfrm>
            <a:off x="2180066" y="470907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 mg QD (liquid)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 backfill n = 1)</a:t>
            </a:r>
          </a:p>
        </p:txBody>
      </p:sp>
      <p:sp>
        <p:nvSpPr>
          <p:cNvPr id="16" name="Rectangle 24">
            <a:extLst>
              <a:ext uri="{FF2B5EF4-FFF2-40B4-BE49-F238E27FC236}">
                <a16:creationId xmlns:a16="http://schemas.microsoft.com/office/drawing/2014/main" id="{4838951F-C2C1-F4A8-CFA1-E7E6EF99BBA9}"/>
              </a:ext>
            </a:extLst>
          </p:cNvPr>
          <p:cNvSpPr>
            <a:spLocks noChangeArrowheads="1"/>
          </p:cNvSpPr>
          <p:nvPr/>
        </p:nvSpPr>
        <p:spPr bwMode="auto">
          <a:xfrm>
            <a:off x="2588673" y="418236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40 mg QD (liquid)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4; backfill n = 5)</a:t>
            </a:r>
          </a:p>
        </p:txBody>
      </p:sp>
      <p:sp>
        <p:nvSpPr>
          <p:cNvPr id="17" name="Rectangle 24">
            <a:extLst>
              <a:ext uri="{FF2B5EF4-FFF2-40B4-BE49-F238E27FC236}">
                <a16:creationId xmlns:a16="http://schemas.microsoft.com/office/drawing/2014/main" id="{EB79E27D-DC4A-58FE-B0A4-42F05114A3EA}"/>
              </a:ext>
            </a:extLst>
          </p:cNvPr>
          <p:cNvSpPr>
            <a:spLocks noChangeArrowheads="1"/>
          </p:cNvSpPr>
          <p:nvPr/>
        </p:nvSpPr>
        <p:spPr bwMode="auto">
          <a:xfrm>
            <a:off x="4319791" y="418236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40 mg QD (tablet)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 backfill n = 9)</a:t>
            </a:r>
          </a:p>
        </p:txBody>
      </p:sp>
      <p:sp>
        <p:nvSpPr>
          <p:cNvPr id="18" name="Rectangle 24">
            <a:extLst>
              <a:ext uri="{FF2B5EF4-FFF2-40B4-BE49-F238E27FC236}">
                <a16:creationId xmlns:a16="http://schemas.microsoft.com/office/drawing/2014/main" id="{CA0774AC-8984-45CD-649E-4501F2195469}"/>
              </a:ext>
            </a:extLst>
          </p:cNvPr>
          <p:cNvSpPr>
            <a:spLocks noChangeArrowheads="1"/>
          </p:cNvSpPr>
          <p:nvPr/>
        </p:nvSpPr>
        <p:spPr bwMode="auto">
          <a:xfrm>
            <a:off x="6083567" y="4182363"/>
            <a:ext cx="1554480" cy="457200"/>
          </a:xfrm>
          <a:prstGeom prst="rect">
            <a:avLst/>
          </a:prstGeom>
          <a:solidFill>
            <a:schemeClr val="accent1"/>
          </a:solidFill>
          <a:ln w="38100">
            <a:solidFill>
              <a:schemeClr val="accent3"/>
            </a:solid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 mg BID (tablet)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4; backfill n = 20)</a:t>
            </a:r>
          </a:p>
        </p:txBody>
      </p:sp>
      <p:cxnSp>
        <p:nvCxnSpPr>
          <p:cNvPr id="19" name="Straight Arrow Connector 18">
            <a:extLst>
              <a:ext uri="{FF2B5EF4-FFF2-40B4-BE49-F238E27FC236}">
                <a16:creationId xmlns:a16="http://schemas.microsoft.com/office/drawing/2014/main" id="{AFB895FF-73B2-8388-D4BD-BF708C9A0161}"/>
              </a:ext>
            </a:extLst>
          </p:cNvPr>
          <p:cNvCxnSpPr>
            <a:stCxn id="16" idx="3"/>
            <a:endCxn id="17" idx="1"/>
          </p:cNvCxnSpPr>
          <p:nvPr/>
        </p:nvCxnSpPr>
        <p:spPr bwMode="auto">
          <a:xfrm>
            <a:off x="4143153" y="4410963"/>
            <a:ext cx="176638"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933AC0CB-0CCB-FE19-0114-54AE0C524716}"/>
              </a:ext>
            </a:extLst>
          </p:cNvPr>
          <p:cNvCxnSpPr>
            <a:stCxn id="17" idx="3"/>
            <a:endCxn id="18" idx="1"/>
          </p:cNvCxnSpPr>
          <p:nvPr/>
        </p:nvCxnSpPr>
        <p:spPr bwMode="auto">
          <a:xfrm>
            <a:off x="5874271" y="4410963"/>
            <a:ext cx="209296" cy="0"/>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24">
            <a:extLst>
              <a:ext uri="{FF2B5EF4-FFF2-40B4-BE49-F238E27FC236}">
                <a16:creationId xmlns:a16="http://schemas.microsoft.com/office/drawing/2014/main" id="{F28F4D4E-48AE-BA6E-EEF8-3AF960743EC8}"/>
              </a:ext>
            </a:extLst>
          </p:cNvPr>
          <p:cNvSpPr>
            <a:spLocks noChangeArrowheads="1"/>
          </p:cNvSpPr>
          <p:nvPr/>
        </p:nvSpPr>
        <p:spPr bwMode="auto">
          <a:xfrm>
            <a:off x="4838303" y="365565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60 mg QD (tablet)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a:t>
            </a:r>
          </a:p>
        </p:txBody>
      </p:sp>
      <p:sp>
        <p:nvSpPr>
          <p:cNvPr id="22" name="Rectangle 24">
            <a:extLst>
              <a:ext uri="{FF2B5EF4-FFF2-40B4-BE49-F238E27FC236}">
                <a16:creationId xmlns:a16="http://schemas.microsoft.com/office/drawing/2014/main" id="{7B2806D8-AD26-DE6C-9887-E329DCBC320E}"/>
              </a:ext>
            </a:extLst>
          </p:cNvPr>
          <p:cNvSpPr>
            <a:spLocks noChangeArrowheads="1"/>
          </p:cNvSpPr>
          <p:nvPr/>
        </p:nvSpPr>
        <p:spPr bwMode="auto">
          <a:xfrm>
            <a:off x="6605700" y="365565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30 mg BID (tablet)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9)</a:t>
            </a:r>
          </a:p>
        </p:txBody>
      </p:sp>
      <p:sp>
        <p:nvSpPr>
          <p:cNvPr id="23" name="Rectangle 24">
            <a:extLst>
              <a:ext uri="{FF2B5EF4-FFF2-40B4-BE49-F238E27FC236}">
                <a16:creationId xmlns:a16="http://schemas.microsoft.com/office/drawing/2014/main" id="{B0858CE5-A522-AD82-E79E-F3957B93BB4A}"/>
              </a:ext>
            </a:extLst>
          </p:cNvPr>
          <p:cNvSpPr>
            <a:spLocks noChangeArrowheads="1"/>
          </p:cNvSpPr>
          <p:nvPr/>
        </p:nvSpPr>
        <p:spPr bwMode="auto">
          <a:xfrm>
            <a:off x="6997583" y="3128943"/>
            <a:ext cx="1554480" cy="4572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40 mg BID (tablet)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5)</a:t>
            </a:r>
          </a:p>
        </p:txBody>
      </p:sp>
      <p:cxnSp>
        <p:nvCxnSpPr>
          <p:cNvPr id="24" name="Connector: Elbow 23">
            <a:extLst>
              <a:ext uri="{FF2B5EF4-FFF2-40B4-BE49-F238E27FC236}">
                <a16:creationId xmlns:a16="http://schemas.microsoft.com/office/drawing/2014/main" id="{0B91A1F4-0D5B-411B-5FE7-CC9A603E5954}"/>
              </a:ext>
            </a:extLst>
          </p:cNvPr>
          <p:cNvCxnSpPr/>
          <p:nvPr/>
        </p:nvCxnSpPr>
        <p:spPr bwMode="auto">
          <a:xfrm flipV="1">
            <a:off x="5891711" y="4131434"/>
            <a:ext cx="91440" cy="182880"/>
          </a:xfrm>
          <a:prstGeom prst="bentConnector2">
            <a:avLst/>
          </a:prstGeom>
          <a:noFill/>
          <a:ln w="28575" cap="flat" cmpd="sng" algn="ctr">
            <a:solidFill>
              <a:schemeClr val="bg1"/>
            </a:solidFill>
            <a:prstDash val="solid"/>
            <a:round/>
            <a:headEnd type="none" w="med" len="med"/>
            <a:tailEnd type="triangle"/>
          </a:ln>
          <a:effectLst/>
        </p:spPr>
      </p:cxnSp>
      <p:cxnSp>
        <p:nvCxnSpPr>
          <p:cNvPr id="25" name="Connector: Elbow 24">
            <a:extLst>
              <a:ext uri="{FF2B5EF4-FFF2-40B4-BE49-F238E27FC236}">
                <a16:creationId xmlns:a16="http://schemas.microsoft.com/office/drawing/2014/main" id="{8C5CBA61-AFBF-439B-3E2B-F8D47D361C1C}"/>
              </a:ext>
            </a:extLst>
          </p:cNvPr>
          <p:cNvCxnSpPr/>
          <p:nvPr/>
        </p:nvCxnSpPr>
        <p:spPr bwMode="auto">
          <a:xfrm flipV="1">
            <a:off x="8192838" y="3597029"/>
            <a:ext cx="91440" cy="182880"/>
          </a:xfrm>
          <a:prstGeom prst="bentConnector2">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BF8C2855-99F7-5CFC-0790-8B1B9D25079A}"/>
              </a:ext>
            </a:extLst>
          </p:cNvPr>
          <p:cNvCxnSpPr>
            <a:stCxn id="21" idx="3"/>
            <a:endCxn id="22" idx="1"/>
          </p:cNvCxnSpPr>
          <p:nvPr/>
        </p:nvCxnSpPr>
        <p:spPr bwMode="auto">
          <a:xfrm>
            <a:off x="6392783" y="3884253"/>
            <a:ext cx="212917" cy="0"/>
          </a:xfrm>
          <a:prstGeom prst="straightConnector1">
            <a:avLst/>
          </a:prstGeom>
          <a:noFill/>
          <a:ln w="28575" cap="flat" cmpd="sng" algn="ctr">
            <a:solidFill>
              <a:schemeClr val="bg1"/>
            </a:solidFill>
            <a:prstDash val="solid"/>
            <a:round/>
            <a:headEnd type="none" w="med" len="med"/>
            <a:tailEnd type="triangle"/>
          </a:ln>
          <a:effectLst/>
        </p:spPr>
      </p:cxnSp>
      <p:sp>
        <p:nvSpPr>
          <p:cNvPr id="27" name="TextBox 26">
            <a:extLst>
              <a:ext uri="{FF2B5EF4-FFF2-40B4-BE49-F238E27FC236}">
                <a16:creationId xmlns:a16="http://schemas.microsoft.com/office/drawing/2014/main" id="{E048B457-8A2B-1454-394C-4EB3AD644ADF}"/>
              </a:ext>
            </a:extLst>
          </p:cNvPr>
          <p:cNvSpPr txBox="1"/>
          <p:nvPr/>
        </p:nvSpPr>
        <p:spPr bwMode="auto">
          <a:xfrm>
            <a:off x="8975411" y="2819052"/>
            <a:ext cx="2534733" cy="738664"/>
          </a:xfrm>
          <a:prstGeom prst="rect">
            <a:avLst/>
          </a:prstGeom>
          <a:noFill/>
          <a:ln w="2857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D: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r>
              <a:rPr lang="en-US" sz="1400" b="0" dirty="0">
                <a:solidFill>
                  <a:srgbClr val="000000"/>
                </a:solidFill>
                <a:latin typeface="Calibri" panose="020F0502020204030204" pitchFamily="34" charset="0"/>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activating mutations without previous HER2-targeted therapy</a:t>
            </a:r>
          </a:p>
        </p:txBody>
      </p:sp>
      <p:sp>
        <p:nvSpPr>
          <p:cNvPr id="28" name="TextBox 27">
            <a:extLst>
              <a:ext uri="{FF2B5EF4-FFF2-40B4-BE49-F238E27FC236}">
                <a16:creationId xmlns:a16="http://schemas.microsoft.com/office/drawing/2014/main" id="{89C07728-002F-3977-B9E7-B44152959D33}"/>
              </a:ext>
            </a:extLst>
          </p:cNvPr>
          <p:cNvSpPr txBox="1"/>
          <p:nvPr/>
        </p:nvSpPr>
        <p:spPr bwMode="auto">
          <a:xfrm>
            <a:off x="8983698" y="3669139"/>
            <a:ext cx="2516828" cy="523220"/>
          </a:xfrm>
          <a:prstGeom prst="rect">
            <a:avLst/>
          </a:prstGeom>
          <a:noFill/>
          <a:ln w="2857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E: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r>
              <a:rPr lang="en-US" sz="1400" b="0" dirty="0">
                <a:solidFill>
                  <a:srgbClr val="000000"/>
                </a:solidFill>
                <a:latin typeface="Calibri" panose="020F0502020204030204" pitchFamily="34" charset="0"/>
                <a:cs typeface="+mn-cs"/>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activating mutations with prior HER2 ADC</a:t>
            </a:r>
          </a:p>
        </p:txBody>
      </p:sp>
      <p:sp>
        <p:nvSpPr>
          <p:cNvPr id="29" name="TextBox 28">
            <a:extLst>
              <a:ext uri="{FF2B5EF4-FFF2-40B4-BE49-F238E27FC236}">
                <a16:creationId xmlns:a16="http://schemas.microsoft.com/office/drawing/2014/main" id="{65C57D73-D801-C820-25AF-3A0C3B349E51}"/>
              </a:ext>
            </a:extLst>
          </p:cNvPr>
          <p:cNvSpPr txBox="1"/>
          <p:nvPr/>
        </p:nvSpPr>
        <p:spPr bwMode="auto">
          <a:xfrm>
            <a:off x="8975411" y="4225470"/>
            <a:ext cx="25400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F: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1L with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mutation</a:t>
            </a:r>
          </a:p>
        </p:txBody>
      </p:sp>
      <p:sp>
        <p:nvSpPr>
          <p:cNvPr id="30" name="TextBox 29">
            <a:extLst>
              <a:ext uri="{FF2B5EF4-FFF2-40B4-BE49-F238E27FC236}">
                <a16:creationId xmlns:a16="http://schemas.microsoft.com/office/drawing/2014/main" id="{293AF4FB-ABA0-A5DE-A6B9-2C86B6245EDB}"/>
              </a:ext>
            </a:extLst>
          </p:cNvPr>
          <p:cNvSpPr txBox="1"/>
          <p:nvPr/>
        </p:nvSpPr>
        <p:spPr bwMode="auto">
          <a:xfrm>
            <a:off x="8983698" y="4748690"/>
            <a:ext cx="25181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G: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2L with active brain mets,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or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EGFR</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mutation</a:t>
            </a:r>
          </a:p>
        </p:txBody>
      </p:sp>
      <p:sp>
        <p:nvSpPr>
          <p:cNvPr id="31" name="TextBox 30">
            <a:extLst>
              <a:ext uri="{FF2B5EF4-FFF2-40B4-BE49-F238E27FC236}">
                <a16:creationId xmlns:a16="http://schemas.microsoft.com/office/drawing/2014/main" id="{901FFD26-A319-480A-81D2-769D8DD535E8}"/>
              </a:ext>
            </a:extLst>
          </p:cNvPr>
          <p:cNvSpPr txBox="1"/>
          <p:nvPr/>
        </p:nvSpPr>
        <p:spPr bwMode="auto">
          <a:xfrm>
            <a:off x="8886266" y="2278113"/>
            <a:ext cx="2765794" cy="369332"/>
          </a:xfrm>
          <a:prstGeom prst="rect">
            <a:avLst/>
          </a:prstGeom>
          <a:solidFill>
            <a:schemeClr val="tx2"/>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Dose Expansion</a:t>
            </a:r>
          </a:p>
        </p:txBody>
      </p:sp>
      <p:sp>
        <p:nvSpPr>
          <p:cNvPr id="33" name="TextBox 32">
            <a:extLst>
              <a:ext uri="{FF2B5EF4-FFF2-40B4-BE49-F238E27FC236}">
                <a16:creationId xmlns:a16="http://schemas.microsoft.com/office/drawing/2014/main" id="{3CBADE9D-5CF2-5EA7-AD6E-FC2A2D997965}"/>
              </a:ext>
            </a:extLst>
          </p:cNvPr>
          <p:cNvSpPr txBox="1"/>
          <p:nvPr/>
        </p:nvSpPr>
        <p:spPr bwMode="auto">
          <a:xfrm>
            <a:off x="6083567" y="4688050"/>
            <a:ext cx="1671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 mg BID chosen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 further study</a:t>
            </a:r>
          </a:p>
        </p:txBody>
      </p:sp>
    </p:spTree>
    <p:extLst>
      <p:ext uri="{BB962C8B-B14F-4D97-AF65-F5344CB8AC3E}">
        <p14:creationId xmlns:p14="http://schemas.microsoft.com/office/powerpoint/2010/main" val="56021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0B18D-9907-7767-4A57-4A3AC2C04C5C}"/>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BD3EBF8C-457D-D030-11FC-A7F1CE463274}"/>
              </a:ext>
            </a:extLst>
          </p:cNvPr>
          <p:cNvSpPr>
            <a:spLocks noGrp="1" noChangeArrowheads="1"/>
          </p:cNvSpPr>
          <p:nvPr>
            <p:ph type="title"/>
          </p:nvPr>
        </p:nvSpPr>
        <p:spPr/>
        <p:txBody>
          <a:bodyPr/>
          <a:lstStyle/>
          <a:p>
            <a:pPr eaLnBrk="1" hangingPunct="1"/>
            <a:r>
              <a:rPr lang="en-US" dirty="0"/>
              <a:t>SOHO-01</a:t>
            </a:r>
            <a:r>
              <a:rPr lang="en-US" altLang="en-US" dirty="0"/>
              <a:t>: Baseline Characteristics</a:t>
            </a:r>
            <a:br>
              <a:rPr lang="en-US" altLang="en-US" dirty="0"/>
            </a:br>
            <a:endParaRPr lang="en-US" altLang="en-US" dirty="0"/>
          </a:p>
        </p:txBody>
      </p:sp>
      <p:graphicFrame>
        <p:nvGraphicFramePr>
          <p:cNvPr id="2" name="Table 1">
            <a:extLst>
              <a:ext uri="{FF2B5EF4-FFF2-40B4-BE49-F238E27FC236}">
                <a16:creationId xmlns:a16="http://schemas.microsoft.com/office/drawing/2014/main" id="{37DB726E-DAB5-491C-BD1D-A1C3A2CB0B87}"/>
              </a:ext>
            </a:extLst>
          </p:cNvPr>
          <p:cNvGraphicFramePr>
            <a:graphicFrameLocks noGrp="1"/>
          </p:cNvGraphicFramePr>
          <p:nvPr>
            <p:extLst>
              <p:ext uri="{D42A27DB-BD31-4B8C-83A1-F6EECF244321}">
                <p14:modId xmlns:p14="http://schemas.microsoft.com/office/powerpoint/2010/main" val="1727198745"/>
              </p:ext>
            </p:extLst>
          </p:nvPr>
        </p:nvGraphicFramePr>
        <p:xfrm>
          <a:off x="251985" y="872035"/>
          <a:ext cx="5109173" cy="5303520"/>
        </p:xfrm>
        <a:graphic>
          <a:graphicData uri="http://schemas.openxmlformats.org/drawingml/2006/table">
            <a:tbl>
              <a:tblPr firstRow="1" firstCol="1" bandRow="1">
                <a:tableStyleId>{93296810-A885-4BE3-A3E7-6D5BEEA58F35}</a:tableStyleId>
              </a:tblPr>
              <a:tblGrid>
                <a:gridCol w="1932415">
                  <a:extLst>
                    <a:ext uri="{9D8B030D-6E8A-4147-A177-3AD203B41FA5}">
                      <a16:colId xmlns:a16="http://schemas.microsoft.com/office/drawing/2014/main" val="2559924255"/>
                    </a:ext>
                  </a:extLst>
                </a:gridCol>
                <a:gridCol w="1588379">
                  <a:extLst>
                    <a:ext uri="{9D8B030D-6E8A-4147-A177-3AD203B41FA5}">
                      <a16:colId xmlns:a16="http://schemas.microsoft.com/office/drawing/2014/main" val="3889909522"/>
                    </a:ext>
                  </a:extLst>
                </a:gridCol>
                <a:gridCol w="1588379">
                  <a:extLst>
                    <a:ext uri="{9D8B030D-6E8A-4147-A177-3AD203B41FA5}">
                      <a16:colId xmlns:a16="http://schemas.microsoft.com/office/drawing/2014/main" val="1254603855"/>
                    </a:ext>
                  </a:extLst>
                </a:gridCol>
              </a:tblGrid>
              <a:tr h="231283">
                <a:tc>
                  <a:txBody>
                    <a:bodyPr/>
                    <a:lstStyle/>
                    <a:p>
                      <a:pPr marL="0" marR="0">
                        <a:buNone/>
                      </a:pPr>
                      <a:r>
                        <a:rPr lang="en-US" sz="1400" dirty="0">
                          <a:effectLst/>
                          <a:latin typeface="+mn-lt"/>
                          <a:ea typeface="Aptos" panose="020B0004020202020204" pitchFamily="34" charset="0"/>
                          <a:cs typeface="Aptos" panose="020B0004020202020204" pitchFamily="34" charset="0"/>
                        </a:rPr>
                        <a:t>Characteristics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D (n = 44)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E (n = 34)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548234714"/>
                  </a:ext>
                </a:extLst>
              </a:tr>
              <a:tr h="231283">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Male, n (%)</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16 (36.4)</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13 (38.2)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45449382"/>
                  </a:ext>
                </a:extLst>
              </a:tr>
              <a:tr h="231283">
                <a:tc>
                  <a:txBody>
                    <a:bodyPr/>
                    <a:lstStyle/>
                    <a:p>
                      <a:pPr marL="0" marR="0">
                        <a:buNone/>
                      </a:pPr>
                      <a:r>
                        <a:rPr lang="en-US" sz="1400" b="0" dirty="0">
                          <a:solidFill>
                            <a:schemeClr val="bg1"/>
                          </a:solidFill>
                          <a:effectLst/>
                          <a:latin typeface="+mn-lt"/>
                          <a:ea typeface="Aptos" panose="020B0004020202020204" pitchFamily="34" charset="0"/>
                          <a:cs typeface="Aptos" panose="020B0004020202020204" pitchFamily="34" charset="0"/>
                        </a:rPr>
                        <a:t>Race, n (%)</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1448972"/>
                  </a:ext>
                </a:extLst>
              </a:tr>
              <a:tr h="0">
                <a:tc>
                  <a:txBody>
                    <a:bodyPr/>
                    <a:lstStyle/>
                    <a:p>
                      <a:pPr marL="285750" marR="0" lvl="0" indent="-285750">
                        <a:buFont typeface="Wingdings" panose="05000000000000000000" pitchFamily="2" charset="2"/>
                        <a:buChar char="§"/>
                      </a:pPr>
                      <a:r>
                        <a:rPr lang="en-US" sz="1400" b="0" dirty="0">
                          <a:solidFill>
                            <a:schemeClr val="bg1"/>
                          </a:solidFill>
                          <a:effectLst/>
                          <a:latin typeface="+mn-lt"/>
                        </a:rPr>
                        <a:t>White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10 (22.7)</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10 (29.4)</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80788883"/>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Black</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0</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3 (8.8)</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73096300"/>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Asian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30 (68.2)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18 (52.9)</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79853557"/>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Not reported</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4 (9.1)</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3 (8.8)</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77841054"/>
                  </a:ext>
                </a:extLst>
              </a:tr>
              <a:tr h="231283">
                <a:tc>
                  <a:txBody>
                    <a:bodyPr/>
                    <a:lstStyle/>
                    <a:p>
                      <a:pPr marL="0" marR="0">
                        <a:buNone/>
                      </a:pPr>
                      <a:r>
                        <a:rPr lang="en-US" sz="1400" b="0" dirty="0">
                          <a:solidFill>
                            <a:schemeClr val="bg1"/>
                          </a:solidFill>
                          <a:effectLst/>
                          <a:latin typeface="+mn-lt"/>
                        </a:rPr>
                        <a:t>Median age, yr (range)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62.0 (29-82)</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62.5 (48-91)</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51778436"/>
                  </a:ext>
                </a:extLst>
              </a:tr>
              <a:tr h="231283">
                <a:tc>
                  <a:txBody>
                    <a:bodyPr/>
                    <a:lstStyle/>
                    <a:p>
                      <a:pPr marL="0" marR="0">
                        <a:buNone/>
                      </a:pPr>
                      <a:r>
                        <a:rPr lang="en-US" sz="1400" b="0" dirty="0">
                          <a:solidFill>
                            <a:schemeClr val="bg1"/>
                          </a:solidFill>
                          <a:effectLst/>
                          <a:latin typeface="+mn-lt"/>
                        </a:rPr>
                        <a:t>ECOG PS 0/1</a:t>
                      </a:r>
                      <a:r>
                        <a:rPr lang="en-US" sz="1400" b="0" dirty="0">
                          <a:solidFill>
                            <a:schemeClr val="bg1"/>
                          </a:solidFill>
                          <a:effectLst/>
                          <a:latin typeface="+mn-lt"/>
                          <a:ea typeface="Aptos" panose="020B0004020202020204" pitchFamily="34" charset="0"/>
                          <a:cs typeface="Aptos" panose="020B0004020202020204" pitchFamily="34" charset="0"/>
                        </a:rPr>
                        <a:t>, n (%)</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rPr>
                        <a:t>19 (43.2)/25 (56.8)</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effectLst/>
                          <a:latin typeface="+mn-lt"/>
                        </a:rPr>
                        <a:t>10 (29.4)/24 (70.6)</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5014221"/>
                  </a:ext>
                </a:extLst>
              </a:tr>
              <a:tr h="231283">
                <a:tc>
                  <a:txBody>
                    <a:bodyPr/>
                    <a:lstStyle/>
                    <a:p>
                      <a:pPr marL="0" marR="0">
                        <a:buNone/>
                      </a:pPr>
                      <a:r>
                        <a:rPr lang="en-US" sz="1400" b="0" dirty="0">
                          <a:solidFill>
                            <a:schemeClr val="bg1"/>
                          </a:solidFill>
                          <a:effectLst/>
                          <a:latin typeface="+mn-lt"/>
                        </a:rPr>
                        <a:t>Smoking habits,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473609"/>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Never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31 (70.5)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22 (64.7)</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55992634"/>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Former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11 (25.0)</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11 (32.4)</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65685694"/>
                  </a:ext>
                </a:extLst>
              </a:tr>
              <a:tr h="231283">
                <a:tc>
                  <a:txBody>
                    <a:bodyPr/>
                    <a:lstStyle/>
                    <a:p>
                      <a:pPr marL="285750" marR="0" lvl="0" indent="-285750">
                        <a:buFont typeface="Wingdings" panose="05000000000000000000" pitchFamily="2" charset="2"/>
                        <a:buChar char="§"/>
                      </a:pPr>
                      <a:r>
                        <a:rPr lang="en-US" sz="1400" b="0" dirty="0">
                          <a:solidFill>
                            <a:schemeClr val="bg1"/>
                          </a:solidFill>
                          <a:effectLst/>
                          <a:latin typeface="+mn-lt"/>
                        </a:rPr>
                        <a:t>Current</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2 (4.5)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dirty="0">
                          <a:solidFill>
                            <a:schemeClr val="bg1"/>
                          </a:solidFill>
                          <a:effectLst/>
                          <a:latin typeface="+mn-lt"/>
                        </a:rPr>
                        <a:t>1 (2.9)</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5839615"/>
                  </a:ext>
                </a:extLst>
              </a:tr>
              <a:tr h="231283">
                <a:tc>
                  <a:txBody>
                    <a:bodyPr/>
                    <a:lstStyle/>
                    <a:p>
                      <a:pPr marL="0" marR="0">
                        <a:buNone/>
                      </a:pPr>
                      <a:r>
                        <a:rPr lang="en-US" sz="1400" b="0" dirty="0">
                          <a:solidFill>
                            <a:schemeClr val="bg1"/>
                          </a:solidFill>
                          <a:effectLst/>
                          <a:latin typeface="+mn-lt"/>
                        </a:rPr>
                        <a:t>NSCLC histology</a:t>
                      </a:r>
                      <a:r>
                        <a:rPr lang="en-US" sz="1400" b="0" dirty="0">
                          <a:solidFill>
                            <a:schemeClr val="bg1"/>
                          </a:solidFill>
                          <a:effectLst/>
                          <a:latin typeface="+mn-lt"/>
                          <a:ea typeface="Aptos" panose="020B0004020202020204" pitchFamily="34" charset="0"/>
                          <a:cs typeface="Aptos" panose="020B0004020202020204" pitchFamily="34" charset="0"/>
                        </a:rPr>
                        <a:t>, n (%)</a:t>
                      </a:r>
                      <a:r>
                        <a:rPr lang="en-US" sz="1400" b="0" dirty="0">
                          <a:solidFill>
                            <a:schemeClr val="bg1"/>
                          </a:solidFill>
                          <a:effectLst/>
                          <a:latin typeface="+mn-lt"/>
                        </a:rPr>
                        <a:t>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65024959"/>
                  </a:ext>
                </a:extLst>
              </a:tr>
              <a:tr h="393181">
                <a:tc>
                  <a:txBody>
                    <a:bodyPr/>
                    <a:lstStyle/>
                    <a:p>
                      <a:pPr marL="285750" marR="0" lvl="0" indent="-285750">
                        <a:buFont typeface="Wingdings" panose="05000000000000000000" pitchFamily="2" charset="2"/>
                        <a:buChar char="§"/>
                      </a:pPr>
                      <a:r>
                        <a:rPr lang="en-US" sz="1400" b="0" dirty="0">
                          <a:solidFill>
                            <a:schemeClr val="bg1"/>
                          </a:solidFill>
                          <a:effectLst/>
                          <a:latin typeface="+mn-lt"/>
                        </a:rPr>
                        <a:t>Squamous cell carcinoma, NOS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2 (4.5)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0</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81931369"/>
                  </a:ext>
                </a:extLst>
              </a:tr>
              <a:tr h="393181">
                <a:tc>
                  <a:txBody>
                    <a:bodyPr/>
                    <a:lstStyle/>
                    <a:p>
                      <a:pPr marL="285750" marR="0" lvl="0" indent="-285750">
                        <a:buFont typeface="Wingdings" panose="05000000000000000000" pitchFamily="2" charset="2"/>
                        <a:buChar char="§"/>
                      </a:pPr>
                      <a:r>
                        <a:rPr lang="en-US" sz="1400" b="0" dirty="0">
                          <a:solidFill>
                            <a:schemeClr val="bg1"/>
                          </a:solidFill>
                          <a:effectLst/>
                          <a:latin typeface="+mn-lt"/>
                        </a:rPr>
                        <a:t>Adenocarcinoma, mixed or NOS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42 (95.5)</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dirty="0">
                          <a:solidFill>
                            <a:schemeClr val="bg1"/>
                          </a:solidFill>
                          <a:effectLst/>
                          <a:latin typeface="+mn-lt"/>
                        </a:rPr>
                        <a:t>34 (100)</a:t>
                      </a:r>
                      <a:endParaRPr lang="en-US" sz="140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0970879"/>
                  </a:ext>
                </a:extLst>
              </a:tr>
            </a:tbl>
          </a:graphicData>
        </a:graphic>
      </p:graphicFrame>
      <p:graphicFrame>
        <p:nvGraphicFramePr>
          <p:cNvPr id="4" name="Table 3">
            <a:extLst>
              <a:ext uri="{FF2B5EF4-FFF2-40B4-BE49-F238E27FC236}">
                <a16:creationId xmlns:a16="http://schemas.microsoft.com/office/drawing/2014/main" id="{246486D3-6417-CBB0-3528-D9640F3F6D85}"/>
              </a:ext>
            </a:extLst>
          </p:cNvPr>
          <p:cNvGraphicFramePr>
            <a:graphicFrameLocks noGrp="1"/>
          </p:cNvGraphicFramePr>
          <p:nvPr>
            <p:extLst>
              <p:ext uri="{D42A27DB-BD31-4B8C-83A1-F6EECF244321}">
                <p14:modId xmlns:p14="http://schemas.microsoft.com/office/powerpoint/2010/main" val="2977825719"/>
              </p:ext>
            </p:extLst>
          </p:nvPr>
        </p:nvGraphicFramePr>
        <p:xfrm>
          <a:off x="5521924" y="872035"/>
          <a:ext cx="6507516" cy="5394960"/>
        </p:xfrm>
        <a:graphic>
          <a:graphicData uri="http://schemas.openxmlformats.org/drawingml/2006/table">
            <a:tbl>
              <a:tblPr firstRow="1" firstCol="1" bandRow="1">
                <a:tableStyleId>{93296810-A885-4BE3-A3E7-6D5BEEA58F35}</a:tableStyleId>
              </a:tblPr>
              <a:tblGrid>
                <a:gridCol w="3251278">
                  <a:extLst>
                    <a:ext uri="{9D8B030D-6E8A-4147-A177-3AD203B41FA5}">
                      <a16:colId xmlns:a16="http://schemas.microsoft.com/office/drawing/2014/main" val="3899508835"/>
                    </a:ext>
                  </a:extLst>
                </a:gridCol>
                <a:gridCol w="1661898">
                  <a:extLst>
                    <a:ext uri="{9D8B030D-6E8A-4147-A177-3AD203B41FA5}">
                      <a16:colId xmlns:a16="http://schemas.microsoft.com/office/drawing/2014/main" val="3755800760"/>
                    </a:ext>
                  </a:extLst>
                </a:gridCol>
                <a:gridCol w="1594340">
                  <a:extLst>
                    <a:ext uri="{9D8B030D-6E8A-4147-A177-3AD203B41FA5}">
                      <a16:colId xmlns:a16="http://schemas.microsoft.com/office/drawing/2014/main" val="2394348304"/>
                    </a:ext>
                  </a:extLst>
                </a:gridCol>
              </a:tblGrid>
              <a:tr h="2114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ea typeface="Aptos" panose="020B0004020202020204" pitchFamily="34" charset="0"/>
                          <a:cs typeface="Aptos" panose="020B0004020202020204" pitchFamily="34" charset="0"/>
                        </a:rPr>
                        <a:t>Characteristics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D (n = 44)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dirty="0">
                          <a:effectLst/>
                          <a:latin typeface="+mn-lt"/>
                        </a:rPr>
                        <a:t>Cohort E (n = 34)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89986772"/>
                  </a:ext>
                </a:extLst>
              </a:tr>
              <a:tr h="211479">
                <a:tc>
                  <a:txBody>
                    <a:bodyPr/>
                    <a:lstStyle/>
                    <a:p>
                      <a:pPr marL="0" marR="0">
                        <a:buNone/>
                      </a:pPr>
                      <a:r>
                        <a:rPr lang="en-US" sz="1400" b="0" dirty="0">
                          <a:solidFill>
                            <a:schemeClr val="bg1"/>
                          </a:solidFill>
                          <a:effectLst/>
                          <a:latin typeface="+mn-lt"/>
                        </a:rPr>
                        <a:t>Activating </a:t>
                      </a:r>
                      <a:r>
                        <a:rPr lang="en-US" sz="1400" b="0" i="1" dirty="0">
                          <a:solidFill>
                            <a:schemeClr val="bg1"/>
                          </a:solidFill>
                          <a:effectLst/>
                          <a:latin typeface="+mn-lt"/>
                        </a:rPr>
                        <a:t>HER2</a:t>
                      </a:r>
                      <a:r>
                        <a:rPr lang="en-US" sz="1400" b="0" dirty="0">
                          <a:solidFill>
                            <a:schemeClr val="bg1"/>
                          </a:solidFill>
                          <a:effectLst/>
                          <a:latin typeface="+mn-lt"/>
                        </a:rPr>
                        <a:t> mutations,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11465353"/>
                  </a:ext>
                </a:extLst>
              </a:tr>
              <a:tr h="211479">
                <a:tc>
                  <a:txBody>
                    <a:bodyPr/>
                    <a:lstStyle/>
                    <a:p>
                      <a:pPr marL="171450" marR="0" lvl="0" indent="-171450">
                        <a:buFont typeface="Wingdings" panose="05000000000000000000" pitchFamily="2" charset="2"/>
                        <a:buChar char="§"/>
                      </a:pPr>
                      <a:r>
                        <a:rPr lang="en-US" sz="1400" b="0" i="1" dirty="0">
                          <a:solidFill>
                            <a:schemeClr val="bg1"/>
                          </a:solidFill>
                          <a:effectLst/>
                          <a:latin typeface="+mn-lt"/>
                        </a:rPr>
                        <a:t>HER2</a:t>
                      </a:r>
                      <a:r>
                        <a:rPr lang="en-US" sz="1400" b="0" dirty="0">
                          <a:solidFill>
                            <a:schemeClr val="bg1"/>
                          </a:solidFill>
                          <a:effectLst/>
                          <a:latin typeface="+mn-lt"/>
                        </a:rPr>
                        <a:t> exon 20 insertions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41 (93.2)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31 (91.2)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27413143"/>
                  </a:ext>
                </a:extLst>
              </a:tr>
              <a:tr h="211479">
                <a:tc>
                  <a:txBody>
                    <a:bodyPr/>
                    <a:lstStyle/>
                    <a:p>
                      <a:pPr marL="171450" marR="0" lvl="0" indent="-171450">
                        <a:buFont typeface="Wingdings" panose="05000000000000000000" pitchFamily="2" charset="2"/>
                        <a:buChar char="§"/>
                      </a:pPr>
                      <a:r>
                        <a:rPr lang="en-US" sz="1400" b="0" i="1" dirty="0">
                          <a:solidFill>
                            <a:schemeClr val="bg1"/>
                          </a:solidFill>
                          <a:effectLst/>
                          <a:latin typeface="+mn-lt"/>
                        </a:rPr>
                        <a:t>HER2</a:t>
                      </a:r>
                      <a:r>
                        <a:rPr lang="en-US" sz="1400" b="0" dirty="0">
                          <a:solidFill>
                            <a:schemeClr val="bg1"/>
                          </a:solidFill>
                          <a:effectLst/>
                          <a:latin typeface="+mn-lt"/>
                        </a:rPr>
                        <a:t> point mutation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 (6.8)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 (5.9)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6196429"/>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Other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 (2.9)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1217788"/>
                  </a:ext>
                </a:extLst>
              </a:tr>
              <a:tr h="219068">
                <a:tc>
                  <a:txBody>
                    <a:bodyPr/>
                    <a:lstStyle/>
                    <a:p>
                      <a:pPr marL="0" marR="0">
                        <a:buNone/>
                      </a:pPr>
                      <a:r>
                        <a:rPr lang="en-US" sz="1400" b="0" dirty="0">
                          <a:solidFill>
                            <a:schemeClr val="bg1"/>
                          </a:solidFill>
                          <a:effectLst/>
                          <a:latin typeface="+mn-lt"/>
                        </a:rPr>
                        <a:t>Median time from diagnosis, mo (range)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16.0 (4-77)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23.1 (2-72)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8788852"/>
                  </a:ext>
                </a:extLst>
              </a:tr>
              <a:tr h="359514">
                <a:tc>
                  <a:txBody>
                    <a:bodyPr/>
                    <a:lstStyle/>
                    <a:p>
                      <a:pPr marL="0" marR="0">
                        <a:buNone/>
                      </a:pPr>
                      <a:r>
                        <a:rPr lang="en-US" sz="1400" b="0" dirty="0">
                          <a:solidFill>
                            <a:schemeClr val="bg1"/>
                          </a:solidFill>
                          <a:effectLst/>
                          <a:latin typeface="+mn-lt"/>
                        </a:rPr>
                        <a:t>Median time from PD/relapse to study treatment, mo (range)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1.5 (0-14)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0.8 (0-14)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90106666"/>
                  </a:ext>
                </a:extLst>
              </a:tr>
              <a:tr h="211479">
                <a:tc>
                  <a:txBody>
                    <a:bodyPr/>
                    <a:lstStyle/>
                    <a:p>
                      <a:pPr marL="0" marR="0">
                        <a:buNone/>
                      </a:pPr>
                      <a:r>
                        <a:rPr lang="en-US" sz="1400" b="0" dirty="0">
                          <a:solidFill>
                            <a:schemeClr val="bg1"/>
                          </a:solidFill>
                          <a:effectLst/>
                          <a:latin typeface="+mn-lt"/>
                        </a:rPr>
                        <a:t>Brain metastases,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8 (18.2)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10 (29.4)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69718652"/>
                  </a:ext>
                </a:extLst>
              </a:tr>
              <a:tr h="211479">
                <a:tc>
                  <a:txBody>
                    <a:bodyPr/>
                    <a:lstStyle/>
                    <a:p>
                      <a:pPr marL="0" marR="0">
                        <a:buNone/>
                      </a:pPr>
                      <a:r>
                        <a:rPr lang="en-US" sz="1400" b="0" dirty="0">
                          <a:solidFill>
                            <a:schemeClr val="bg1"/>
                          </a:solidFill>
                          <a:effectLst/>
                          <a:latin typeface="+mn-lt"/>
                        </a:rPr>
                        <a:t>Previous systemic anticancer tx,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1234798"/>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20 (45.5)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8 (23.5)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9346398"/>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10 (22.7)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8 (23.5)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8384881"/>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14 (31.8)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18 (52.9)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2460036"/>
                  </a:ext>
                </a:extLst>
              </a:tr>
              <a:tr h="211479">
                <a:tc>
                  <a:txBody>
                    <a:bodyPr/>
                    <a:lstStyle/>
                    <a:p>
                      <a:pPr marL="0" marR="0">
                        <a:buNone/>
                      </a:pPr>
                      <a:r>
                        <a:rPr lang="en-US" sz="1400" b="0" dirty="0">
                          <a:solidFill>
                            <a:schemeClr val="bg1"/>
                          </a:solidFill>
                          <a:effectLst/>
                          <a:latin typeface="+mn-lt"/>
                        </a:rPr>
                        <a:t>Previous anticancer tx, n (%)</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400" b="0"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76076553"/>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Platinum and no immunotherapy</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16 (36.4)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9 (26.5)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4383142"/>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Platinum and immunotherapy</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27 (61.4)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19 (55.9)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64491543"/>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Trastuzumab deruxtecan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 (2.3)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28 (82.4)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45882007"/>
                  </a:ext>
                </a:extLst>
              </a:tr>
              <a:tr h="211479">
                <a:tc>
                  <a:txBody>
                    <a:bodyPr/>
                    <a:lstStyle/>
                    <a:p>
                      <a:pPr marL="171450" marR="0" lvl="0" indent="-171450">
                        <a:buFont typeface="Wingdings" panose="05000000000000000000" pitchFamily="2" charset="2"/>
                        <a:buChar char="§"/>
                      </a:pPr>
                      <a:r>
                        <a:rPr lang="en-US" sz="1400" b="0" dirty="0">
                          <a:solidFill>
                            <a:schemeClr val="bg1"/>
                          </a:solidFill>
                          <a:effectLst/>
                          <a:latin typeface="+mn-lt"/>
                        </a:rPr>
                        <a:t>Other HER2-targeted ADCs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7 (20.6)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4556699"/>
                  </a:ext>
                </a:extLst>
              </a:tr>
            </a:tbl>
          </a:graphicData>
        </a:graphic>
      </p:graphicFrame>
      <p:sp>
        <p:nvSpPr>
          <p:cNvPr id="5" name="Text Box 15">
            <a:extLst>
              <a:ext uri="{FF2B5EF4-FFF2-40B4-BE49-F238E27FC236}">
                <a16:creationId xmlns:a16="http://schemas.microsoft.com/office/drawing/2014/main" id="{3E34BA6B-A8C6-9BA8-1F33-EE4BC69A93E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a:t>
            </a:r>
          </a:p>
        </p:txBody>
      </p:sp>
    </p:spTree>
    <p:extLst>
      <p:ext uri="{BB962C8B-B14F-4D97-AF65-F5344CB8AC3E}">
        <p14:creationId xmlns:p14="http://schemas.microsoft.com/office/powerpoint/2010/main" val="1485490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818E3-4A0B-ED02-6802-563568CB87B8}"/>
            </a:ext>
          </a:extLst>
        </p:cNvPr>
        <p:cNvGrpSpPr/>
        <p:nvPr/>
      </p:nvGrpSpPr>
      <p:grpSpPr>
        <a:xfrm>
          <a:off x="0" y="0"/>
          <a:ext cx="0" cy="0"/>
          <a:chOff x="0" y="0"/>
          <a:chExt cx="0" cy="0"/>
        </a:xfrm>
      </p:grpSpPr>
      <p:sp>
        <p:nvSpPr>
          <p:cNvPr id="12615" name="Text Box 15">
            <a:extLst>
              <a:ext uri="{FF2B5EF4-FFF2-40B4-BE49-F238E27FC236}">
                <a16:creationId xmlns:a16="http://schemas.microsoft.com/office/drawing/2014/main" id="{421878C9-B79B-7EDD-F144-EF0DFB30689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 </a:t>
            </a:r>
            <a:r>
              <a:rPr lang="en-US" altLang="en-US" sz="1200" b="0" dirty="0">
                <a:solidFill>
                  <a:schemeClr val="bg2"/>
                </a:solidFill>
                <a:latin typeface="Calibri" panose="020F0502020204030204" pitchFamily="34" charset="0"/>
              </a:rPr>
              <a:t>Reproduced with permission.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290" name="Rectangle 2">
            <a:extLst>
              <a:ext uri="{FF2B5EF4-FFF2-40B4-BE49-F238E27FC236}">
                <a16:creationId xmlns:a16="http://schemas.microsoft.com/office/drawing/2014/main" id="{9FF01BDF-5544-4A53-13CD-4F0ECEE1C3FD}"/>
              </a:ext>
            </a:extLst>
          </p:cNvPr>
          <p:cNvSpPr>
            <a:spLocks noGrp="1" noChangeArrowheads="1"/>
          </p:cNvSpPr>
          <p:nvPr>
            <p:ph type="title"/>
          </p:nvPr>
        </p:nvSpPr>
        <p:spPr/>
        <p:txBody>
          <a:bodyPr/>
          <a:lstStyle/>
          <a:p>
            <a:pPr eaLnBrk="1" hangingPunct="1"/>
            <a:r>
              <a:rPr lang="en-US" dirty="0"/>
              <a:t>SOHO-01</a:t>
            </a:r>
            <a:r>
              <a:rPr lang="en-US" altLang="en-US" dirty="0"/>
              <a:t>: ORR by Investigator</a:t>
            </a:r>
          </a:p>
        </p:txBody>
      </p:sp>
      <p:graphicFrame>
        <p:nvGraphicFramePr>
          <p:cNvPr id="3" name="Table 2">
            <a:extLst>
              <a:ext uri="{FF2B5EF4-FFF2-40B4-BE49-F238E27FC236}">
                <a16:creationId xmlns:a16="http://schemas.microsoft.com/office/drawing/2014/main" id="{C8A424AC-7065-18EC-F67A-00A1F1564490}"/>
              </a:ext>
            </a:extLst>
          </p:cNvPr>
          <p:cNvGraphicFramePr>
            <a:graphicFrameLocks noGrp="1"/>
          </p:cNvGraphicFramePr>
          <p:nvPr>
            <p:extLst>
              <p:ext uri="{D42A27DB-BD31-4B8C-83A1-F6EECF244321}">
                <p14:modId xmlns:p14="http://schemas.microsoft.com/office/powerpoint/2010/main" val="31427940"/>
              </p:ext>
            </p:extLst>
          </p:nvPr>
        </p:nvGraphicFramePr>
        <p:xfrm>
          <a:off x="723900" y="3841512"/>
          <a:ext cx="10753218" cy="2438400"/>
        </p:xfrm>
        <a:graphic>
          <a:graphicData uri="http://schemas.openxmlformats.org/drawingml/2006/table">
            <a:tbl>
              <a:tblPr firstRow="1" firstCol="1" bandRow="1">
                <a:tableStyleId>{93296810-A885-4BE3-A3E7-6D5BEEA58F35}</a:tableStyleId>
              </a:tblPr>
              <a:tblGrid>
                <a:gridCol w="4364776">
                  <a:extLst>
                    <a:ext uri="{9D8B030D-6E8A-4147-A177-3AD203B41FA5}">
                      <a16:colId xmlns:a16="http://schemas.microsoft.com/office/drawing/2014/main" val="1761245124"/>
                    </a:ext>
                  </a:extLst>
                </a:gridCol>
                <a:gridCol w="3293419">
                  <a:extLst>
                    <a:ext uri="{9D8B030D-6E8A-4147-A177-3AD203B41FA5}">
                      <a16:colId xmlns:a16="http://schemas.microsoft.com/office/drawing/2014/main" val="3620923180"/>
                    </a:ext>
                  </a:extLst>
                </a:gridCol>
                <a:gridCol w="3095023">
                  <a:extLst>
                    <a:ext uri="{9D8B030D-6E8A-4147-A177-3AD203B41FA5}">
                      <a16:colId xmlns:a16="http://schemas.microsoft.com/office/drawing/2014/main" val="2572977402"/>
                    </a:ext>
                  </a:extLst>
                </a:gridCol>
              </a:tblGrid>
              <a:tr h="213554">
                <a:tc>
                  <a:txBody>
                    <a:bodyPr/>
                    <a:lstStyle/>
                    <a:p>
                      <a:r>
                        <a:rPr lang="en-US" sz="1400" dirty="0">
                          <a:effectLst/>
                          <a:latin typeface="+mn-lt"/>
                        </a:rPr>
                        <a:t>Parameter, n (%)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marL="0" marR="0" algn="ctr">
                        <a:buNone/>
                      </a:pPr>
                      <a:r>
                        <a:rPr lang="en-US" sz="1400" dirty="0">
                          <a:effectLst/>
                          <a:latin typeface="+mn-lt"/>
                        </a:rPr>
                        <a:t>Cohort D (n = 44)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buNone/>
                      </a:pPr>
                      <a:r>
                        <a:rPr lang="en-US" sz="1400" dirty="0">
                          <a:effectLst/>
                          <a:latin typeface="+mn-lt"/>
                        </a:rPr>
                        <a:t>Cohort E (n = 34)</a:t>
                      </a:r>
                      <a:endParaRPr lang="en-US" sz="14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78596903"/>
                  </a:ext>
                </a:extLst>
              </a:tr>
              <a:tr h="210877">
                <a:tc>
                  <a:txBody>
                    <a:bodyPr/>
                    <a:lstStyle/>
                    <a:p>
                      <a:pPr marL="0" marR="0">
                        <a:buNone/>
                      </a:pPr>
                      <a:r>
                        <a:rPr lang="en-US" sz="1400" b="0" dirty="0">
                          <a:solidFill>
                            <a:schemeClr val="bg1"/>
                          </a:solidFill>
                          <a:effectLst/>
                          <a:latin typeface="+mn-lt"/>
                        </a:rPr>
                        <a:t>ORR</a:t>
                      </a: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31 (70.5) [54.8-83.2]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12 (35.3) [19.7-53.5]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2973839"/>
                  </a:ext>
                </a:extLst>
              </a:tr>
              <a:tr h="210877">
                <a:tc>
                  <a:txBody>
                    <a:bodyPr/>
                    <a:lstStyle/>
                    <a:p>
                      <a:pPr marL="285750" marR="0" indent="-285750">
                        <a:buFont typeface="Wingdings" panose="05000000000000000000" pitchFamily="2" charset="2"/>
                        <a:buChar char="§"/>
                      </a:pPr>
                      <a:r>
                        <a:rPr lang="en-US" sz="1400" b="0" dirty="0">
                          <a:solidFill>
                            <a:schemeClr val="bg1"/>
                          </a:solidFill>
                          <a:effectLst/>
                          <a:latin typeface="+mn-lt"/>
                        </a:rPr>
                        <a:t>CR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 (2.3)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56571324"/>
                  </a:ext>
                </a:extLst>
              </a:tr>
              <a:tr h="210877">
                <a:tc>
                  <a:txBody>
                    <a:bodyPr/>
                    <a:lstStyle/>
                    <a:p>
                      <a:pPr marL="285750" marR="0" indent="-285750">
                        <a:buFont typeface="Wingdings" panose="05000000000000000000" pitchFamily="2" charset="2"/>
                        <a:buChar char="§"/>
                      </a:pPr>
                      <a:r>
                        <a:rPr lang="en-US" sz="1400" b="0" dirty="0">
                          <a:solidFill>
                            <a:schemeClr val="bg1"/>
                          </a:solidFill>
                          <a:effectLst/>
                          <a:latin typeface="+mn-lt"/>
                        </a:rPr>
                        <a:t>PR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30 (68.2)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12 (35.3)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3620749"/>
                  </a:ext>
                </a:extLst>
              </a:tr>
              <a:tr h="210877">
                <a:tc>
                  <a:txBody>
                    <a:bodyPr/>
                    <a:lstStyle/>
                    <a:p>
                      <a:pPr marL="285750" marR="0" indent="-285750">
                        <a:buFont typeface="Wingdings" panose="05000000000000000000" pitchFamily="2" charset="2"/>
                        <a:buChar char="§"/>
                      </a:pPr>
                      <a:r>
                        <a:rPr lang="en-US" sz="1400" b="0" dirty="0">
                          <a:solidFill>
                            <a:schemeClr val="bg1"/>
                          </a:solidFill>
                          <a:effectLst/>
                          <a:latin typeface="+mn-lt"/>
                        </a:rPr>
                        <a:t>SD</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7 (15.9)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11 (32.4)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114961"/>
                  </a:ext>
                </a:extLst>
              </a:tr>
              <a:tr h="210877">
                <a:tc>
                  <a:txBody>
                    <a:bodyPr/>
                    <a:lstStyle/>
                    <a:p>
                      <a:pPr marL="285750" marR="0" indent="-285750">
                        <a:buFont typeface="Wingdings" panose="05000000000000000000" pitchFamily="2" charset="2"/>
                        <a:buChar char="§"/>
                      </a:pPr>
                      <a:r>
                        <a:rPr lang="en-US" sz="1400" b="0" dirty="0">
                          <a:solidFill>
                            <a:schemeClr val="bg1"/>
                          </a:solidFill>
                          <a:effectLst/>
                          <a:latin typeface="+mn-lt"/>
                        </a:rPr>
                        <a:t>PD</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5 (11.4)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 (26.5)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2680913"/>
                  </a:ext>
                </a:extLst>
              </a:tr>
              <a:tr h="210877">
                <a:tc>
                  <a:txBody>
                    <a:bodyPr/>
                    <a:lstStyle/>
                    <a:p>
                      <a:pPr marL="285750" marR="0" indent="-285750">
                        <a:buFont typeface="Wingdings" panose="05000000000000000000" pitchFamily="2" charset="2"/>
                        <a:buChar char="§"/>
                      </a:pPr>
                      <a:r>
                        <a:rPr lang="en-US" sz="1400" b="0" dirty="0">
                          <a:solidFill>
                            <a:schemeClr val="bg1"/>
                          </a:solidFill>
                          <a:effectLst/>
                          <a:latin typeface="+mn-lt"/>
                        </a:rPr>
                        <a:t>NE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 (2.3)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 (5.9)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83748041"/>
                  </a:ext>
                </a:extLst>
              </a:tr>
              <a:tr h="210877">
                <a:tc>
                  <a:txBody>
                    <a:bodyPr/>
                    <a:lstStyle/>
                    <a:p>
                      <a:pPr marL="0" marR="0">
                        <a:buNone/>
                      </a:pPr>
                      <a:r>
                        <a:rPr lang="en-US" sz="1400" b="0" dirty="0">
                          <a:solidFill>
                            <a:schemeClr val="bg1"/>
                          </a:solidFill>
                          <a:effectLst/>
                          <a:latin typeface="+mn-lt"/>
                        </a:rPr>
                        <a:t>DCR</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36 (81.8) [67.3-91.8]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effectLst/>
                          <a:latin typeface="+mn-lt"/>
                        </a:rPr>
                        <a:t>18 (52.9) [35.1-70.2]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43392929"/>
                  </a:ext>
                </a:extLst>
              </a:tr>
            </a:tbl>
          </a:graphicData>
        </a:graphic>
      </p:graphicFrame>
      <p:sp>
        <p:nvSpPr>
          <p:cNvPr id="6" name="Text Box 15">
            <a:extLst>
              <a:ext uri="{FF2B5EF4-FFF2-40B4-BE49-F238E27FC236}">
                <a16:creationId xmlns:a16="http://schemas.microsoft.com/office/drawing/2014/main" id="{B2B481B8-B83B-DCE9-9F44-F1415DB69A6C}"/>
              </a:ext>
            </a:extLst>
          </p:cNvPr>
          <p:cNvSpPr txBox="1">
            <a:spLocks noChangeArrowheads="1"/>
          </p:cNvSpPr>
          <p:nvPr/>
        </p:nvSpPr>
        <p:spPr bwMode="auto">
          <a:xfrm>
            <a:off x="1581151" y="1513047"/>
            <a:ext cx="4017009" cy="338554"/>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Cohort D (No Previous HER2 Therapy)</a:t>
            </a:r>
          </a:p>
        </p:txBody>
      </p:sp>
      <p:sp>
        <p:nvSpPr>
          <p:cNvPr id="7" name="Text Box 15">
            <a:extLst>
              <a:ext uri="{FF2B5EF4-FFF2-40B4-BE49-F238E27FC236}">
                <a16:creationId xmlns:a16="http://schemas.microsoft.com/office/drawing/2014/main" id="{A4D6316A-D450-97C6-EF63-9ABC7700AE62}"/>
              </a:ext>
            </a:extLst>
          </p:cNvPr>
          <p:cNvSpPr txBox="1">
            <a:spLocks noChangeArrowheads="1"/>
          </p:cNvSpPr>
          <p:nvPr/>
        </p:nvSpPr>
        <p:spPr bwMode="auto">
          <a:xfrm>
            <a:off x="7037071" y="1513047"/>
            <a:ext cx="4017009" cy="338554"/>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Cohort E (PD With HER2 ADC)</a:t>
            </a:r>
          </a:p>
        </p:txBody>
      </p:sp>
      <p:sp>
        <p:nvSpPr>
          <p:cNvPr id="2" name="TextBox 1">
            <a:extLst>
              <a:ext uri="{FF2B5EF4-FFF2-40B4-BE49-F238E27FC236}">
                <a16:creationId xmlns:a16="http://schemas.microsoft.com/office/drawing/2014/main" id="{2A7A5401-179D-D9C6-0971-E77889600C3E}"/>
              </a:ext>
            </a:extLst>
          </p:cNvPr>
          <p:cNvSpPr txBox="1"/>
          <p:nvPr/>
        </p:nvSpPr>
        <p:spPr bwMode="auto">
          <a:xfrm rot="16200000">
            <a:off x="255" y="2142213"/>
            <a:ext cx="1845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 Tumor Change in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Target Lesions</a:t>
            </a:r>
          </a:p>
        </p:txBody>
      </p:sp>
      <p:sp>
        <p:nvSpPr>
          <p:cNvPr id="4" name="TextBox 3">
            <a:extLst>
              <a:ext uri="{FF2B5EF4-FFF2-40B4-BE49-F238E27FC236}">
                <a16:creationId xmlns:a16="http://schemas.microsoft.com/office/drawing/2014/main" id="{C83B93FD-9A09-214F-4A80-3DB2BDF56258}"/>
              </a:ext>
            </a:extLst>
          </p:cNvPr>
          <p:cNvSpPr txBox="1"/>
          <p:nvPr/>
        </p:nvSpPr>
        <p:spPr bwMode="auto">
          <a:xfrm rot="16200000">
            <a:off x="5262448" y="2142213"/>
            <a:ext cx="18452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Best % Tumor Change in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Target Lesions</a:t>
            </a:r>
          </a:p>
        </p:txBody>
      </p:sp>
      <p:grpSp>
        <p:nvGrpSpPr>
          <p:cNvPr id="16" name="Group 15">
            <a:extLst>
              <a:ext uri="{FF2B5EF4-FFF2-40B4-BE49-F238E27FC236}">
                <a16:creationId xmlns:a16="http://schemas.microsoft.com/office/drawing/2014/main" id="{66633E64-6BEF-0104-0C03-50CEEC704909}"/>
              </a:ext>
            </a:extLst>
          </p:cNvPr>
          <p:cNvGrpSpPr/>
          <p:nvPr/>
        </p:nvGrpSpPr>
        <p:grpSpPr>
          <a:xfrm>
            <a:off x="940643" y="1426212"/>
            <a:ext cx="466795" cy="1826098"/>
            <a:chOff x="940643" y="1426212"/>
            <a:chExt cx="466795" cy="1826098"/>
          </a:xfrm>
        </p:grpSpPr>
        <p:sp>
          <p:nvSpPr>
            <p:cNvPr id="5" name="TextBox 4">
              <a:extLst>
                <a:ext uri="{FF2B5EF4-FFF2-40B4-BE49-F238E27FC236}">
                  <a16:creationId xmlns:a16="http://schemas.microsoft.com/office/drawing/2014/main" id="{C4A3208F-534F-1474-7BD6-CF595B218F69}"/>
                </a:ext>
              </a:extLst>
            </p:cNvPr>
            <p:cNvSpPr txBox="1"/>
            <p:nvPr/>
          </p:nvSpPr>
          <p:spPr bwMode="auto">
            <a:xfrm>
              <a:off x="1065678" y="142621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 name="TextBox 7">
              <a:extLst>
                <a:ext uri="{FF2B5EF4-FFF2-40B4-BE49-F238E27FC236}">
                  <a16:creationId xmlns:a16="http://schemas.microsoft.com/office/drawing/2014/main" id="{FBE5EC18-9E1A-AA7A-C02F-B491E2628A19}"/>
                </a:ext>
              </a:extLst>
            </p:cNvPr>
            <p:cNvSpPr txBox="1"/>
            <p:nvPr/>
          </p:nvSpPr>
          <p:spPr bwMode="auto">
            <a:xfrm>
              <a:off x="1065678" y="16280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9" name="TextBox 8">
              <a:extLst>
                <a:ext uri="{FF2B5EF4-FFF2-40B4-BE49-F238E27FC236}">
                  <a16:creationId xmlns:a16="http://schemas.microsoft.com/office/drawing/2014/main" id="{014F1148-7CF5-E2F6-8350-551385BAEF38}"/>
                </a:ext>
              </a:extLst>
            </p:cNvPr>
            <p:cNvSpPr txBox="1"/>
            <p:nvPr/>
          </p:nvSpPr>
          <p:spPr bwMode="auto">
            <a:xfrm>
              <a:off x="1065678" y="18188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0" name="TextBox 9">
              <a:extLst>
                <a:ext uri="{FF2B5EF4-FFF2-40B4-BE49-F238E27FC236}">
                  <a16:creationId xmlns:a16="http://schemas.microsoft.com/office/drawing/2014/main" id="{2AD2D6D8-B338-6E96-749B-1142107970BB}"/>
                </a:ext>
              </a:extLst>
            </p:cNvPr>
            <p:cNvSpPr txBox="1"/>
            <p:nvPr/>
          </p:nvSpPr>
          <p:spPr bwMode="auto">
            <a:xfrm>
              <a:off x="1144225" y="20206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1" name="TextBox 10">
              <a:extLst>
                <a:ext uri="{FF2B5EF4-FFF2-40B4-BE49-F238E27FC236}">
                  <a16:creationId xmlns:a16="http://schemas.microsoft.com/office/drawing/2014/main" id="{90D1F979-F0F0-B1B2-016D-83DC87106EF2}"/>
                </a:ext>
              </a:extLst>
            </p:cNvPr>
            <p:cNvSpPr txBox="1"/>
            <p:nvPr/>
          </p:nvSpPr>
          <p:spPr bwMode="auto">
            <a:xfrm>
              <a:off x="1019190" y="221146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22751443-61AD-2A8A-9C14-1973024E9483}"/>
                </a:ext>
              </a:extLst>
            </p:cNvPr>
            <p:cNvSpPr txBox="1"/>
            <p:nvPr/>
          </p:nvSpPr>
          <p:spPr bwMode="auto">
            <a:xfrm>
              <a:off x="1019190" y="239999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5BE27BA0-0CE2-167C-D6E8-D1ACD7A02BCB}"/>
                </a:ext>
              </a:extLst>
            </p:cNvPr>
            <p:cNvSpPr txBox="1"/>
            <p:nvPr/>
          </p:nvSpPr>
          <p:spPr bwMode="auto">
            <a:xfrm>
              <a:off x="1019190" y="259746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7144781B-548A-533A-4AA2-61E7A19013E2}"/>
                </a:ext>
              </a:extLst>
            </p:cNvPr>
            <p:cNvSpPr txBox="1"/>
            <p:nvPr/>
          </p:nvSpPr>
          <p:spPr bwMode="auto">
            <a:xfrm>
              <a:off x="1019190" y="278202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5" name="TextBox 14">
              <a:extLst>
                <a:ext uri="{FF2B5EF4-FFF2-40B4-BE49-F238E27FC236}">
                  <a16:creationId xmlns:a16="http://schemas.microsoft.com/office/drawing/2014/main" id="{918A2F6E-E05C-33E3-C19C-ABA5EFF342C8}"/>
                </a:ext>
              </a:extLst>
            </p:cNvPr>
            <p:cNvSpPr txBox="1"/>
            <p:nvPr/>
          </p:nvSpPr>
          <p:spPr bwMode="auto">
            <a:xfrm>
              <a:off x="940643" y="2975311"/>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sp>
        <p:nvSpPr>
          <p:cNvPr id="17" name="TextBox 16">
            <a:extLst>
              <a:ext uri="{FF2B5EF4-FFF2-40B4-BE49-F238E27FC236}">
                <a16:creationId xmlns:a16="http://schemas.microsoft.com/office/drawing/2014/main" id="{0579F9B5-62FD-FE03-0182-5C483D75D36D}"/>
              </a:ext>
            </a:extLst>
          </p:cNvPr>
          <p:cNvSpPr txBox="1"/>
          <p:nvPr/>
        </p:nvSpPr>
        <p:spPr bwMode="auto">
          <a:xfrm>
            <a:off x="792205" y="3119804"/>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i="1" dirty="0">
                <a:solidFill>
                  <a:schemeClr val="bg1"/>
                </a:solidFill>
                <a:latin typeface="Calibri" panose="020F0502020204030204" pitchFamily="34" charset="0"/>
              </a:rPr>
              <a:t>HER2 </a:t>
            </a:r>
            <a:r>
              <a:rPr lang="en-US" sz="1000" dirty="0">
                <a:solidFill>
                  <a:schemeClr val="bg1"/>
                </a:solidFill>
                <a:latin typeface="Calibri" panose="020F0502020204030204" pitchFamily="34" charset="0"/>
              </a:rPr>
              <a:t>mut</a:t>
            </a:r>
          </a:p>
        </p:txBody>
      </p:sp>
      <p:sp>
        <p:nvSpPr>
          <p:cNvPr id="18" name="TextBox 17">
            <a:extLst>
              <a:ext uri="{FF2B5EF4-FFF2-40B4-BE49-F238E27FC236}">
                <a16:creationId xmlns:a16="http://schemas.microsoft.com/office/drawing/2014/main" id="{6B574DF0-3E4B-4175-B3CF-4B9961C36831}"/>
              </a:ext>
            </a:extLst>
          </p:cNvPr>
          <p:cNvSpPr txBox="1"/>
          <p:nvPr/>
        </p:nvSpPr>
        <p:spPr bwMode="auto">
          <a:xfrm rot="2700000">
            <a:off x="1354218"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9" name="TextBox 18">
            <a:extLst>
              <a:ext uri="{FF2B5EF4-FFF2-40B4-BE49-F238E27FC236}">
                <a16:creationId xmlns:a16="http://schemas.microsoft.com/office/drawing/2014/main" id="{E40CD2BE-FEC5-B650-3316-515FECA56F6E}"/>
              </a:ext>
            </a:extLst>
          </p:cNvPr>
          <p:cNvSpPr txBox="1"/>
          <p:nvPr/>
        </p:nvSpPr>
        <p:spPr bwMode="auto">
          <a:xfrm rot="2700000">
            <a:off x="146998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0" name="TextBox 19">
            <a:extLst>
              <a:ext uri="{FF2B5EF4-FFF2-40B4-BE49-F238E27FC236}">
                <a16:creationId xmlns:a16="http://schemas.microsoft.com/office/drawing/2014/main" id="{C0AD9B7C-8031-9D63-EE4C-99494C40A091}"/>
              </a:ext>
            </a:extLst>
          </p:cNvPr>
          <p:cNvSpPr txBox="1"/>
          <p:nvPr/>
        </p:nvSpPr>
        <p:spPr bwMode="auto">
          <a:xfrm rot="2700000">
            <a:off x="1562966"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1" name="TextBox 20">
            <a:extLst>
              <a:ext uri="{FF2B5EF4-FFF2-40B4-BE49-F238E27FC236}">
                <a16:creationId xmlns:a16="http://schemas.microsoft.com/office/drawing/2014/main" id="{A4D05D94-E32B-B68E-1F1F-EE0E902173F5}"/>
              </a:ext>
            </a:extLst>
          </p:cNvPr>
          <p:cNvSpPr txBox="1"/>
          <p:nvPr/>
        </p:nvSpPr>
        <p:spPr bwMode="auto">
          <a:xfrm rot="2700000">
            <a:off x="1668567"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2" name="TextBox 21">
            <a:extLst>
              <a:ext uri="{FF2B5EF4-FFF2-40B4-BE49-F238E27FC236}">
                <a16:creationId xmlns:a16="http://schemas.microsoft.com/office/drawing/2014/main" id="{7053173E-177C-461C-0BD0-00EE0FF7E295}"/>
              </a:ext>
            </a:extLst>
          </p:cNvPr>
          <p:cNvSpPr txBox="1"/>
          <p:nvPr/>
        </p:nvSpPr>
        <p:spPr bwMode="auto">
          <a:xfrm rot="2700000">
            <a:off x="1768016"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3" name="TextBox 22">
            <a:extLst>
              <a:ext uri="{FF2B5EF4-FFF2-40B4-BE49-F238E27FC236}">
                <a16:creationId xmlns:a16="http://schemas.microsoft.com/office/drawing/2014/main" id="{B91D7C05-0D11-8857-8F77-ACC1FA180585}"/>
              </a:ext>
            </a:extLst>
          </p:cNvPr>
          <p:cNvSpPr txBox="1"/>
          <p:nvPr/>
        </p:nvSpPr>
        <p:spPr bwMode="auto">
          <a:xfrm rot="2700000">
            <a:off x="1881708"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4" name="TextBox 23">
            <a:extLst>
              <a:ext uri="{FF2B5EF4-FFF2-40B4-BE49-F238E27FC236}">
                <a16:creationId xmlns:a16="http://schemas.microsoft.com/office/drawing/2014/main" id="{487DD59C-A2E8-CE8F-948E-6A7A9F66D44B}"/>
              </a:ext>
            </a:extLst>
          </p:cNvPr>
          <p:cNvSpPr txBox="1"/>
          <p:nvPr/>
        </p:nvSpPr>
        <p:spPr bwMode="auto">
          <a:xfrm rot="2700000">
            <a:off x="197676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5" name="TextBox 24">
            <a:extLst>
              <a:ext uri="{FF2B5EF4-FFF2-40B4-BE49-F238E27FC236}">
                <a16:creationId xmlns:a16="http://schemas.microsoft.com/office/drawing/2014/main" id="{B9432A6B-5B78-34B5-8740-43B3CB82122A}"/>
              </a:ext>
            </a:extLst>
          </p:cNvPr>
          <p:cNvSpPr txBox="1"/>
          <p:nvPr/>
        </p:nvSpPr>
        <p:spPr bwMode="auto">
          <a:xfrm rot="2700000">
            <a:off x="2071535"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27" name="TextBox 26">
            <a:extLst>
              <a:ext uri="{FF2B5EF4-FFF2-40B4-BE49-F238E27FC236}">
                <a16:creationId xmlns:a16="http://schemas.microsoft.com/office/drawing/2014/main" id="{910BB468-CAB7-8EA7-B4E6-2A66EF1DA19E}"/>
              </a:ext>
            </a:extLst>
          </p:cNvPr>
          <p:cNvSpPr txBox="1"/>
          <p:nvPr/>
        </p:nvSpPr>
        <p:spPr bwMode="auto">
          <a:xfrm rot="2700000">
            <a:off x="2177869"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8" name="TextBox 27">
            <a:extLst>
              <a:ext uri="{FF2B5EF4-FFF2-40B4-BE49-F238E27FC236}">
                <a16:creationId xmlns:a16="http://schemas.microsoft.com/office/drawing/2014/main" id="{96B12708-65E3-93E5-2FC7-61F1C45F534E}"/>
              </a:ext>
            </a:extLst>
          </p:cNvPr>
          <p:cNvSpPr txBox="1"/>
          <p:nvPr/>
        </p:nvSpPr>
        <p:spPr bwMode="auto">
          <a:xfrm rot="2700000">
            <a:off x="2286057"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29" name="TextBox 28">
            <a:extLst>
              <a:ext uri="{FF2B5EF4-FFF2-40B4-BE49-F238E27FC236}">
                <a16:creationId xmlns:a16="http://schemas.microsoft.com/office/drawing/2014/main" id="{A21B66DD-24FC-849F-A390-0AE2729921F4}"/>
              </a:ext>
            </a:extLst>
          </p:cNvPr>
          <p:cNvSpPr txBox="1"/>
          <p:nvPr/>
        </p:nvSpPr>
        <p:spPr bwMode="auto">
          <a:xfrm rot="2700000">
            <a:off x="237023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0" name="TextBox 29">
            <a:extLst>
              <a:ext uri="{FF2B5EF4-FFF2-40B4-BE49-F238E27FC236}">
                <a16:creationId xmlns:a16="http://schemas.microsoft.com/office/drawing/2014/main" id="{FE1AFA34-99F8-B01D-E1DC-0D7D1FE5BB25}"/>
              </a:ext>
            </a:extLst>
          </p:cNvPr>
          <p:cNvSpPr txBox="1"/>
          <p:nvPr/>
        </p:nvSpPr>
        <p:spPr bwMode="auto">
          <a:xfrm rot="2700000">
            <a:off x="2481388"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1" name="TextBox 30">
            <a:extLst>
              <a:ext uri="{FF2B5EF4-FFF2-40B4-BE49-F238E27FC236}">
                <a16:creationId xmlns:a16="http://schemas.microsoft.com/office/drawing/2014/main" id="{D851A6FD-FDA8-76D2-431E-161627FED411}"/>
              </a:ext>
            </a:extLst>
          </p:cNvPr>
          <p:cNvSpPr txBox="1"/>
          <p:nvPr/>
        </p:nvSpPr>
        <p:spPr bwMode="auto">
          <a:xfrm rot="2700000">
            <a:off x="2577152"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2" name="TextBox 31">
            <a:extLst>
              <a:ext uri="{FF2B5EF4-FFF2-40B4-BE49-F238E27FC236}">
                <a16:creationId xmlns:a16="http://schemas.microsoft.com/office/drawing/2014/main" id="{B2D54056-8CFA-4E0F-AF8D-A08D99899336}"/>
              </a:ext>
            </a:extLst>
          </p:cNvPr>
          <p:cNvSpPr txBox="1"/>
          <p:nvPr/>
        </p:nvSpPr>
        <p:spPr bwMode="auto">
          <a:xfrm rot="2700000">
            <a:off x="2680642"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3" name="TextBox 32">
            <a:extLst>
              <a:ext uri="{FF2B5EF4-FFF2-40B4-BE49-F238E27FC236}">
                <a16:creationId xmlns:a16="http://schemas.microsoft.com/office/drawing/2014/main" id="{A94FE058-F86C-60DD-C93D-7BED57CE50D8}"/>
              </a:ext>
            </a:extLst>
          </p:cNvPr>
          <p:cNvSpPr txBox="1"/>
          <p:nvPr/>
        </p:nvSpPr>
        <p:spPr bwMode="auto">
          <a:xfrm rot="2700000">
            <a:off x="2789471"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4" name="TextBox 33">
            <a:extLst>
              <a:ext uri="{FF2B5EF4-FFF2-40B4-BE49-F238E27FC236}">
                <a16:creationId xmlns:a16="http://schemas.microsoft.com/office/drawing/2014/main" id="{11E0492D-112B-D795-0E3E-6186203742A8}"/>
              </a:ext>
            </a:extLst>
          </p:cNvPr>
          <p:cNvSpPr txBox="1"/>
          <p:nvPr/>
        </p:nvSpPr>
        <p:spPr bwMode="auto">
          <a:xfrm rot="2700000">
            <a:off x="2883754"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35" name="TextBox 34">
            <a:extLst>
              <a:ext uri="{FF2B5EF4-FFF2-40B4-BE49-F238E27FC236}">
                <a16:creationId xmlns:a16="http://schemas.microsoft.com/office/drawing/2014/main" id="{B8E8EE2B-A653-A1D6-C6DD-9CBDD1C40576}"/>
              </a:ext>
            </a:extLst>
          </p:cNvPr>
          <p:cNvSpPr txBox="1"/>
          <p:nvPr/>
        </p:nvSpPr>
        <p:spPr bwMode="auto">
          <a:xfrm rot="2700000">
            <a:off x="2984538"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6" name="TextBox 35">
            <a:extLst>
              <a:ext uri="{FF2B5EF4-FFF2-40B4-BE49-F238E27FC236}">
                <a16:creationId xmlns:a16="http://schemas.microsoft.com/office/drawing/2014/main" id="{AD3D2487-7F0F-6187-E89F-404326B398A1}"/>
              </a:ext>
            </a:extLst>
          </p:cNvPr>
          <p:cNvSpPr txBox="1"/>
          <p:nvPr/>
        </p:nvSpPr>
        <p:spPr bwMode="auto">
          <a:xfrm rot="2700000">
            <a:off x="3085323"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7" name="TextBox 36">
            <a:extLst>
              <a:ext uri="{FF2B5EF4-FFF2-40B4-BE49-F238E27FC236}">
                <a16:creationId xmlns:a16="http://schemas.microsoft.com/office/drawing/2014/main" id="{1CB1BEDE-A4D1-1C03-AB2A-EFA99E226A08}"/>
              </a:ext>
            </a:extLst>
          </p:cNvPr>
          <p:cNvSpPr txBox="1"/>
          <p:nvPr/>
        </p:nvSpPr>
        <p:spPr bwMode="auto">
          <a:xfrm rot="2700000">
            <a:off x="3185562"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8" name="TextBox 37">
            <a:extLst>
              <a:ext uri="{FF2B5EF4-FFF2-40B4-BE49-F238E27FC236}">
                <a16:creationId xmlns:a16="http://schemas.microsoft.com/office/drawing/2014/main" id="{F6EC2D01-FA62-03A3-268D-DB3917494DE4}"/>
              </a:ext>
            </a:extLst>
          </p:cNvPr>
          <p:cNvSpPr txBox="1"/>
          <p:nvPr/>
        </p:nvSpPr>
        <p:spPr bwMode="auto">
          <a:xfrm rot="2700000">
            <a:off x="3286120"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39" name="TextBox 38">
            <a:extLst>
              <a:ext uri="{FF2B5EF4-FFF2-40B4-BE49-F238E27FC236}">
                <a16:creationId xmlns:a16="http://schemas.microsoft.com/office/drawing/2014/main" id="{4CC74981-A394-CF49-5FE0-A77345BC06C2}"/>
              </a:ext>
            </a:extLst>
          </p:cNvPr>
          <p:cNvSpPr txBox="1"/>
          <p:nvPr/>
        </p:nvSpPr>
        <p:spPr bwMode="auto">
          <a:xfrm rot="2700000">
            <a:off x="3394857"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0" name="TextBox 39">
            <a:extLst>
              <a:ext uri="{FF2B5EF4-FFF2-40B4-BE49-F238E27FC236}">
                <a16:creationId xmlns:a16="http://schemas.microsoft.com/office/drawing/2014/main" id="{47F9489A-AD3A-BF60-A6CE-E21E4C632595}"/>
              </a:ext>
            </a:extLst>
          </p:cNvPr>
          <p:cNvSpPr txBox="1"/>
          <p:nvPr/>
        </p:nvSpPr>
        <p:spPr bwMode="auto">
          <a:xfrm rot="2700000">
            <a:off x="3504775"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1" name="TextBox 40">
            <a:extLst>
              <a:ext uri="{FF2B5EF4-FFF2-40B4-BE49-F238E27FC236}">
                <a16:creationId xmlns:a16="http://schemas.microsoft.com/office/drawing/2014/main" id="{61DBEF35-CA32-3CB8-85EB-CF23BC7F35E0}"/>
              </a:ext>
            </a:extLst>
          </p:cNvPr>
          <p:cNvSpPr txBox="1"/>
          <p:nvPr/>
        </p:nvSpPr>
        <p:spPr bwMode="auto">
          <a:xfrm rot="2700000">
            <a:off x="3601739"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42" name="TextBox 41">
            <a:extLst>
              <a:ext uri="{FF2B5EF4-FFF2-40B4-BE49-F238E27FC236}">
                <a16:creationId xmlns:a16="http://schemas.microsoft.com/office/drawing/2014/main" id="{FFCA51EF-3788-0909-BD62-45A0A04BA1C3}"/>
              </a:ext>
            </a:extLst>
          </p:cNvPr>
          <p:cNvSpPr txBox="1"/>
          <p:nvPr/>
        </p:nvSpPr>
        <p:spPr bwMode="auto">
          <a:xfrm rot="2700000">
            <a:off x="3700609"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3" name="TextBox 42">
            <a:extLst>
              <a:ext uri="{FF2B5EF4-FFF2-40B4-BE49-F238E27FC236}">
                <a16:creationId xmlns:a16="http://schemas.microsoft.com/office/drawing/2014/main" id="{4EBB8273-9274-91D0-2550-0C2CC8427D81}"/>
              </a:ext>
            </a:extLst>
          </p:cNvPr>
          <p:cNvSpPr txBox="1"/>
          <p:nvPr/>
        </p:nvSpPr>
        <p:spPr bwMode="auto">
          <a:xfrm rot="2700000">
            <a:off x="3799183" y="3266796"/>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4" name="TextBox 43">
            <a:extLst>
              <a:ext uri="{FF2B5EF4-FFF2-40B4-BE49-F238E27FC236}">
                <a16:creationId xmlns:a16="http://schemas.microsoft.com/office/drawing/2014/main" id="{49A23A9A-9B27-A818-A4A4-38D12868A034}"/>
              </a:ext>
            </a:extLst>
          </p:cNvPr>
          <p:cNvSpPr txBox="1"/>
          <p:nvPr/>
        </p:nvSpPr>
        <p:spPr bwMode="auto">
          <a:xfrm rot="2700000">
            <a:off x="3899771"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5" name="TextBox 44">
            <a:extLst>
              <a:ext uri="{FF2B5EF4-FFF2-40B4-BE49-F238E27FC236}">
                <a16:creationId xmlns:a16="http://schemas.microsoft.com/office/drawing/2014/main" id="{8F808A62-32C3-887D-2713-7053A2B93174}"/>
              </a:ext>
            </a:extLst>
          </p:cNvPr>
          <p:cNvSpPr txBox="1"/>
          <p:nvPr/>
        </p:nvSpPr>
        <p:spPr bwMode="auto">
          <a:xfrm rot="2700000">
            <a:off x="3999220"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6" name="TextBox 45">
            <a:extLst>
              <a:ext uri="{FF2B5EF4-FFF2-40B4-BE49-F238E27FC236}">
                <a16:creationId xmlns:a16="http://schemas.microsoft.com/office/drawing/2014/main" id="{21480EE8-568B-F3F4-8A88-B2E7DE605001}"/>
              </a:ext>
            </a:extLst>
          </p:cNvPr>
          <p:cNvSpPr txBox="1"/>
          <p:nvPr/>
        </p:nvSpPr>
        <p:spPr bwMode="auto">
          <a:xfrm rot="2700000">
            <a:off x="4106127"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7" name="TextBox 46">
            <a:extLst>
              <a:ext uri="{FF2B5EF4-FFF2-40B4-BE49-F238E27FC236}">
                <a16:creationId xmlns:a16="http://schemas.microsoft.com/office/drawing/2014/main" id="{3F3DC537-1B1C-62A1-845A-DF316D1A9B0C}"/>
              </a:ext>
            </a:extLst>
          </p:cNvPr>
          <p:cNvSpPr txBox="1"/>
          <p:nvPr/>
        </p:nvSpPr>
        <p:spPr bwMode="auto">
          <a:xfrm rot="2700000">
            <a:off x="4200219"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8" name="TextBox 47">
            <a:extLst>
              <a:ext uri="{FF2B5EF4-FFF2-40B4-BE49-F238E27FC236}">
                <a16:creationId xmlns:a16="http://schemas.microsoft.com/office/drawing/2014/main" id="{E57F0D3C-3012-1FD0-9DCD-A8C4CB1B500C}"/>
              </a:ext>
            </a:extLst>
          </p:cNvPr>
          <p:cNvSpPr txBox="1"/>
          <p:nvPr/>
        </p:nvSpPr>
        <p:spPr bwMode="auto">
          <a:xfrm rot="2700000">
            <a:off x="4301098"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49" name="TextBox 48">
            <a:extLst>
              <a:ext uri="{FF2B5EF4-FFF2-40B4-BE49-F238E27FC236}">
                <a16:creationId xmlns:a16="http://schemas.microsoft.com/office/drawing/2014/main" id="{A0DB76DE-94E8-33CF-B648-6C08EE9791D6}"/>
              </a:ext>
            </a:extLst>
          </p:cNvPr>
          <p:cNvSpPr txBox="1"/>
          <p:nvPr/>
        </p:nvSpPr>
        <p:spPr bwMode="auto">
          <a:xfrm rot="2700000">
            <a:off x="4405060"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0" name="TextBox 49">
            <a:extLst>
              <a:ext uri="{FF2B5EF4-FFF2-40B4-BE49-F238E27FC236}">
                <a16:creationId xmlns:a16="http://schemas.microsoft.com/office/drawing/2014/main" id="{C1BE65D1-0DF3-C292-BD59-32472011C8F6}"/>
              </a:ext>
            </a:extLst>
          </p:cNvPr>
          <p:cNvSpPr txBox="1"/>
          <p:nvPr/>
        </p:nvSpPr>
        <p:spPr bwMode="auto">
          <a:xfrm rot="2700000">
            <a:off x="4502464"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1" name="TextBox 50">
            <a:extLst>
              <a:ext uri="{FF2B5EF4-FFF2-40B4-BE49-F238E27FC236}">
                <a16:creationId xmlns:a16="http://schemas.microsoft.com/office/drawing/2014/main" id="{8C6CA589-AA9F-0C90-CA3C-A24CF7A52064}"/>
              </a:ext>
            </a:extLst>
          </p:cNvPr>
          <p:cNvSpPr txBox="1"/>
          <p:nvPr/>
        </p:nvSpPr>
        <p:spPr bwMode="auto">
          <a:xfrm rot="2700000">
            <a:off x="4607604"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2" name="TextBox 51">
            <a:extLst>
              <a:ext uri="{FF2B5EF4-FFF2-40B4-BE49-F238E27FC236}">
                <a16:creationId xmlns:a16="http://schemas.microsoft.com/office/drawing/2014/main" id="{BDB11809-6FC3-9064-D3C5-1631B1419BBB}"/>
              </a:ext>
            </a:extLst>
          </p:cNvPr>
          <p:cNvSpPr txBox="1"/>
          <p:nvPr/>
        </p:nvSpPr>
        <p:spPr bwMode="auto">
          <a:xfrm rot="2700000">
            <a:off x="4702716"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3" name="TextBox 52">
            <a:extLst>
              <a:ext uri="{FF2B5EF4-FFF2-40B4-BE49-F238E27FC236}">
                <a16:creationId xmlns:a16="http://schemas.microsoft.com/office/drawing/2014/main" id="{538C6E33-D37F-2AF7-D02C-485FCD294E75}"/>
              </a:ext>
            </a:extLst>
          </p:cNvPr>
          <p:cNvSpPr txBox="1"/>
          <p:nvPr/>
        </p:nvSpPr>
        <p:spPr bwMode="auto">
          <a:xfrm rot="2700000">
            <a:off x="4817180"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4" name="TextBox 53">
            <a:extLst>
              <a:ext uri="{FF2B5EF4-FFF2-40B4-BE49-F238E27FC236}">
                <a16:creationId xmlns:a16="http://schemas.microsoft.com/office/drawing/2014/main" id="{E2BC6E25-1995-2C7E-BD8D-D63AB4B8CD9C}"/>
              </a:ext>
            </a:extLst>
          </p:cNvPr>
          <p:cNvSpPr txBox="1"/>
          <p:nvPr/>
        </p:nvSpPr>
        <p:spPr bwMode="auto">
          <a:xfrm rot="2700000">
            <a:off x="4907203"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5" name="TextBox 54">
            <a:extLst>
              <a:ext uri="{FF2B5EF4-FFF2-40B4-BE49-F238E27FC236}">
                <a16:creationId xmlns:a16="http://schemas.microsoft.com/office/drawing/2014/main" id="{CCA1F17F-8EB7-7DA5-724C-D04FB80FFB6A}"/>
              </a:ext>
            </a:extLst>
          </p:cNvPr>
          <p:cNvSpPr txBox="1"/>
          <p:nvPr/>
        </p:nvSpPr>
        <p:spPr bwMode="auto">
          <a:xfrm rot="2700000">
            <a:off x="5007997"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6" name="TextBox 55">
            <a:extLst>
              <a:ext uri="{FF2B5EF4-FFF2-40B4-BE49-F238E27FC236}">
                <a16:creationId xmlns:a16="http://schemas.microsoft.com/office/drawing/2014/main" id="{9F262317-74BD-1538-05A7-9EB95ED6A1CA}"/>
              </a:ext>
            </a:extLst>
          </p:cNvPr>
          <p:cNvSpPr txBox="1"/>
          <p:nvPr/>
        </p:nvSpPr>
        <p:spPr bwMode="auto">
          <a:xfrm rot="2700000">
            <a:off x="5113910"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7" name="TextBox 56">
            <a:extLst>
              <a:ext uri="{FF2B5EF4-FFF2-40B4-BE49-F238E27FC236}">
                <a16:creationId xmlns:a16="http://schemas.microsoft.com/office/drawing/2014/main" id="{4F38D529-8E01-B2A1-10F1-F0FAC4D9F9F1}"/>
              </a:ext>
            </a:extLst>
          </p:cNvPr>
          <p:cNvSpPr txBox="1"/>
          <p:nvPr/>
        </p:nvSpPr>
        <p:spPr bwMode="auto">
          <a:xfrm rot="2700000">
            <a:off x="5215742"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8" name="TextBox 57">
            <a:extLst>
              <a:ext uri="{FF2B5EF4-FFF2-40B4-BE49-F238E27FC236}">
                <a16:creationId xmlns:a16="http://schemas.microsoft.com/office/drawing/2014/main" id="{6A870C92-056D-F211-A8B8-08AD5719299D}"/>
              </a:ext>
            </a:extLst>
          </p:cNvPr>
          <p:cNvSpPr txBox="1"/>
          <p:nvPr/>
        </p:nvSpPr>
        <p:spPr bwMode="auto">
          <a:xfrm rot="2700000">
            <a:off x="5321807"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59" name="TextBox 58">
            <a:extLst>
              <a:ext uri="{FF2B5EF4-FFF2-40B4-BE49-F238E27FC236}">
                <a16:creationId xmlns:a16="http://schemas.microsoft.com/office/drawing/2014/main" id="{502FFF75-FBFC-15B9-6CC4-64449E90E508}"/>
              </a:ext>
            </a:extLst>
          </p:cNvPr>
          <p:cNvSpPr txBox="1"/>
          <p:nvPr/>
        </p:nvSpPr>
        <p:spPr bwMode="auto">
          <a:xfrm rot="2700000">
            <a:off x="5422521"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CR</a:t>
            </a:r>
          </a:p>
        </p:txBody>
      </p:sp>
      <p:sp>
        <p:nvSpPr>
          <p:cNvPr id="60" name="TextBox 59">
            <a:extLst>
              <a:ext uri="{FF2B5EF4-FFF2-40B4-BE49-F238E27FC236}">
                <a16:creationId xmlns:a16="http://schemas.microsoft.com/office/drawing/2014/main" id="{0611D178-7DE8-8916-8C0C-EB523C6B220B}"/>
              </a:ext>
            </a:extLst>
          </p:cNvPr>
          <p:cNvSpPr txBox="1"/>
          <p:nvPr/>
        </p:nvSpPr>
        <p:spPr bwMode="auto">
          <a:xfrm rot="2700000">
            <a:off x="5525868"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61" name="TextBox 60">
            <a:extLst>
              <a:ext uri="{FF2B5EF4-FFF2-40B4-BE49-F238E27FC236}">
                <a16:creationId xmlns:a16="http://schemas.microsoft.com/office/drawing/2014/main" id="{807010DF-1260-0CEA-FF4D-804FAFDD511C}"/>
              </a:ext>
            </a:extLst>
          </p:cNvPr>
          <p:cNvSpPr txBox="1"/>
          <p:nvPr/>
        </p:nvSpPr>
        <p:spPr bwMode="auto">
          <a:xfrm rot="2700000">
            <a:off x="5621911" y="3266795"/>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62" name="TextBox 61">
            <a:extLst>
              <a:ext uri="{FF2B5EF4-FFF2-40B4-BE49-F238E27FC236}">
                <a16:creationId xmlns:a16="http://schemas.microsoft.com/office/drawing/2014/main" id="{B12680AF-2654-3ABD-B89E-D4F3741041BA}"/>
              </a:ext>
            </a:extLst>
          </p:cNvPr>
          <p:cNvSpPr txBox="1"/>
          <p:nvPr/>
        </p:nvSpPr>
        <p:spPr bwMode="auto">
          <a:xfrm>
            <a:off x="1585396" y="2003691"/>
            <a:ext cx="2487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a:t>
            </a:r>
          </a:p>
        </p:txBody>
      </p:sp>
      <p:sp>
        <p:nvSpPr>
          <p:cNvPr id="63" name="Freeform: Shape 62">
            <a:extLst>
              <a:ext uri="{FF2B5EF4-FFF2-40B4-BE49-F238E27FC236}">
                <a16:creationId xmlns:a16="http://schemas.microsoft.com/office/drawing/2014/main" id="{F450F339-449C-E060-5E4E-A3C00B492656}"/>
              </a:ext>
            </a:extLst>
          </p:cNvPr>
          <p:cNvSpPr/>
          <p:nvPr/>
        </p:nvSpPr>
        <p:spPr bwMode="auto">
          <a:xfrm>
            <a:off x="1404938" y="1562100"/>
            <a:ext cx="4471987" cy="1562100"/>
          </a:xfrm>
          <a:custGeom>
            <a:avLst/>
            <a:gdLst>
              <a:gd name="connsiteX0" fmla="*/ 0 w 4471987"/>
              <a:gd name="connsiteY0" fmla="*/ 0 h 1547813"/>
              <a:gd name="connsiteX1" fmla="*/ 0 w 4471987"/>
              <a:gd name="connsiteY1" fmla="*/ 1547813 h 1547813"/>
              <a:gd name="connsiteX2" fmla="*/ 4471987 w 4471987"/>
              <a:gd name="connsiteY2" fmla="*/ 1547813 h 1547813"/>
            </a:gdLst>
            <a:ahLst/>
            <a:cxnLst>
              <a:cxn ang="0">
                <a:pos x="connsiteX0" y="connsiteY0"/>
              </a:cxn>
              <a:cxn ang="0">
                <a:pos x="connsiteX1" y="connsiteY1"/>
              </a:cxn>
              <a:cxn ang="0">
                <a:pos x="connsiteX2" y="connsiteY2"/>
              </a:cxn>
            </a:cxnLst>
            <a:rect l="l" t="t" r="r" b="b"/>
            <a:pathLst>
              <a:path w="4471987" h="1547813">
                <a:moveTo>
                  <a:pt x="0" y="0"/>
                </a:moveTo>
                <a:lnTo>
                  <a:pt x="0" y="1547813"/>
                </a:lnTo>
                <a:lnTo>
                  <a:pt x="4471987" y="1547813"/>
                </a:lnTo>
              </a:path>
            </a:pathLst>
          </a:custGeom>
          <a:noFill/>
          <a:ln w="28575">
            <a:solidFill>
              <a:schemeClr val="bg1"/>
            </a:solidFill>
            <a:miter lim="800000"/>
            <a:headEnd/>
            <a:tailEnd/>
          </a:ln>
        </p:spPr>
        <p:txBody>
          <a:bodyPr rtlCol="0" anchor="ctr"/>
          <a:lstStyle/>
          <a:p>
            <a:pPr algn="ctr"/>
            <a:endParaRPr lang="en-US"/>
          </a:p>
        </p:txBody>
      </p:sp>
      <p:grpSp>
        <p:nvGrpSpPr>
          <p:cNvPr id="12621" name="Group 12620">
            <a:extLst>
              <a:ext uri="{FF2B5EF4-FFF2-40B4-BE49-F238E27FC236}">
                <a16:creationId xmlns:a16="http://schemas.microsoft.com/office/drawing/2014/main" id="{923FD84C-AB31-813C-603E-E89A4C340E65}"/>
              </a:ext>
            </a:extLst>
          </p:cNvPr>
          <p:cNvGrpSpPr/>
          <p:nvPr/>
        </p:nvGrpSpPr>
        <p:grpSpPr>
          <a:xfrm>
            <a:off x="1331519" y="1570457"/>
            <a:ext cx="85661" cy="1552943"/>
            <a:chOff x="1321993" y="1570457"/>
            <a:chExt cx="364532" cy="1552943"/>
          </a:xfrm>
        </p:grpSpPr>
        <p:cxnSp>
          <p:nvCxnSpPr>
            <p:cNvPr id="12609" name="Straight Connector 12608">
              <a:extLst>
                <a:ext uri="{FF2B5EF4-FFF2-40B4-BE49-F238E27FC236}">
                  <a16:creationId xmlns:a16="http://schemas.microsoft.com/office/drawing/2014/main" id="{2E656041-D285-B32C-E59C-874AC4D3D0C2}"/>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0" name="Straight Connector 12609">
              <a:extLst>
                <a:ext uri="{FF2B5EF4-FFF2-40B4-BE49-F238E27FC236}">
                  <a16:creationId xmlns:a16="http://schemas.microsoft.com/office/drawing/2014/main" id="{4F15AA04-D095-E3BA-5323-00B2C521D3B5}"/>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1" name="Straight Connector 12610">
              <a:extLst>
                <a:ext uri="{FF2B5EF4-FFF2-40B4-BE49-F238E27FC236}">
                  <a16:creationId xmlns:a16="http://schemas.microsoft.com/office/drawing/2014/main" id="{CA8CCD08-97D0-9786-EC88-C03C707F6AC4}"/>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2" name="Straight Connector 12611">
              <a:extLst>
                <a:ext uri="{FF2B5EF4-FFF2-40B4-BE49-F238E27FC236}">
                  <a16:creationId xmlns:a16="http://schemas.microsoft.com/office/drawing/2014/main" id="{433914FA-F7B2-033E-2CC5-E6B9EA8A531D}"/>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6" name="Straight Connector 12615">
              <a:extLst>
                <a:ext uri="{FF2B5EF4-FFF2-40B4-BE49-F238E27FC236}">
                  <a16:creationId xmlns:a16="http://schemas.microsoft.com/office/drawing/2014/main" id="{64FC0CD3-DFCE-FD08-0C32-9442BBF5D0F7}"/>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7" name="Straight Connector 12616">
              <a:extLst>
                <a:ext uri="{FF2B5EF4-FFF2-40B4-BE49-F238E27FC236}">
                  <a16:creationId xmlns:a16="http://schemas.microsoft.com/office/drawing/2014/main" id="{F90C7631-E717-8AA1-5BE5-E0FC86118A4D}"/>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8" name="Straight Connector 12617">
              <a:extLst>
                <a:ext uri="{FF2B5EF4-FFF2-40B4-BE49-F238E27FC236}">
                  <a16:creationId xmlns:a16="http://schemas.microsoft.com/office/drawing/2014/main" id="{DF38997F-8750-5799-8CF8-36263B4469D6}"/>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19" name="Straight Connector 12618">
              <a:extLst>
                <a:ext uri="{FF2B5EF4-FFF2-40B4-BE49-F238E27FC236}">
                  <a16:creationId xmlns:a16="http://schemas.microsoft.com/office/drawing/2014/main" id="{C9109080-8F8A-EF96-4C55-666E01414A84}"/>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20" name="Straight Connector 12619">
              <a:extLst>
                <a:ext uri="{FF2B5EF4-FFF2-40B4-BE49-F238E27FC236}">
                  <a16:creationId xmlns:a16="http://schemas.microsoft.com/office/drawing/2014/main" id="{ADD85906-7BD4-8B0A-7331-8EDF89C37960}"/>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623" name="Straight Connector 12622">
            <a:extLst>
              <a:ext uri="{FF2B5EF4-FFF2-40B4-BE49-F238E27FC236}">
                <a16:creationId xmlns:a16="http://schemas.microsoft.com/office/drawing/2014/main" id="{9FBF50BA-0622-26B5-D3F3-966817166D17}"/>
              </a:ext>
            </a:extLst>
          </p:cNvPr>
          <p:cNvCxnSpPr/>
          <p:nvPr/>
        </p:nvCxnSpPr>
        <p:spPr bwMode="auto">
          <a:xfrm flipH="1">
            <a:off x="1404938" y="2152651"/>
            <a:ext cx="4471987" cy="0"/>
          </a:xfrm>
          <a:prstGeom prst="line">
            <a:avLst/>
          </a:prstGeom>
          <a:noFill/>
          <a:ln w="28575" cap="flat" cmpd="sng" algn="ctr">
            <a:solidFill>
              <a:schemeClr val="bg1"/>
            </a:solidFill>
            <a:prstDash val="solid"/>
            <a:round/>
            <a:headEnd type="none" w="med" len="med"/>
            <a:tailEnd type="none" w="med" len="med"/>
          </a:ln>
          <a:effectLst/>
        </p:spPr>
      </p:cxnSp>
      <p:cxnSp>
        <p:nvCxnSpPr>
          <p:cNvPr id="12624" name="Straight Connector 12623">
            <a:extLst>
              <a:ext uri="{FF2B5EF4-FFF2-40B4-BE49-F238E27FC236}">
                <a16:creationId xmlns:a16="http://schemas.microsoft.com/office/drawing/2014/main" id="{BE14A32B-CBD4-A858-42FD-E870C82C2BA1}"/>
              </a:ext>
            </a:extLst>
          </p:cNvPr>
          <p:cNvCxnSpPr/>
          <p:nvPr/>
        </p:nvCxnSpPr>
        <p:spPr bwMode="auto">
          <a:xfrm flipH="1">
            <a:off x="1404938" y="1958693"/>
            <a:ext cx="4471987" cy="0"/>
          </a:xfrm>
          <a:prstGeom prst="line">
            <a:avLst/>
          </a:prstGeom>
          <a:noFill/>
          <a:ln w="28575" cap="flat" cmpd="sng" algn="ctr">
            <a:solidFill>
              <a:schemeClr val="bg1"/>
            </a:solidFill>
            <a:prstDash val="solid"/>
            <a:round/>
            <a:headEnd type="none" w="med" len="med"/>
            <a:tailEnd type="none" w="med" len="med"/>
          </a:ln>
          <a:effectLst/>
        </p:spPr>
      </p:cxnSp>
      <p:cxnSp>
        <p:nvCxnSpPr>
          <p:cNvPr id="12625" name="Straight Connector 12624">
            <a:extLst>
              <a:ext uri="{FF2B5EF4-FFF2-40B4-BE49-F238E27FC236}">
                <a16:creationId xmlns:a16="http://schemas.microsoft.com/office/drawing/2014/main" id="{938C4722-7C49-2473-54F1-5B4D67359AE1}"/>
              </a:ext>
            </a:extLst>
          </p:cNvPr>
          <p:cNvCxnSpPr/>
          <p:nvPr/>
        </p:nvCxnSpPr>
        <p:spPr bwMode="auto">
          <a:xfrm flipH="1">
            <a:off x="1404938" y="2432618"/>
            <a:ext cx="4471987" cy="0"/>
          </a:xfrm>
          <a:prstGeom prst="line">
            <a:avLst/>
          </a:prstGeom>
          <a:noFill/>
          <a:ln w="28575" cap="flat" cmpd="sng" algn="ctr">
            <a:solidFill>
              <a:schemeClr val="bg1"/>
            </a:solidFill>
            <a:prstDash val="solid"/>
            <a:round/>
            <a:headEnd type="none" w="med" len="med"/>
            <a:tailEnd type="none" w="med" len="med"/>
          </a:ln>
          <a:effectLst/>
        </p:spPr>
      </p:cxnSp>
      <p:sp>
        <p:nvSpPr>
          <p:cNvPr id="12294" name="Rectangle 12293">
            <a:extLst>
              <a:ext uri="{FF2B5EF4-FFF2-40B4-BE49-F238E27FC236}">
                <a16:creationId xmlns:a16="http://schemas.microsoft.com/office/drawing/2014/main" id="{D07A641B-DD1F-2ED4-71F1-1C4A067EA725}"/>
              </a:ext>
            </a:extLst>
          </p:cNvPr>
          <p:cNvSpPr/>
          <p:nvPr/>
        </p:nvSpPr>
        <p:spPr bwMode="auto">
          <a:xfrm>
            <a:off x="1463674" y="1955649"/>
            <a:ext cx="82551" cy="19223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95" name="Rectangle 12294">
            <a:extLst>
              <a:ext uri="{FF2B5EF4-FFF2-40B4-BE49-F238E27FC236}">
                <a16:creationId xmlns:a16="http://schemas.microsoft.com/office/drawing/2014/main" id="{CA3EAE8E-F1BD-9B93-F01F-0501F4077A34}"/>
              </a:ext>
            </a:extLst>
          </p:cNvPr>
          <p:cNvSpPr/>
          <p:nvPr/>
        </p:nvSpPr>
        <p:spPr bwMode="auto">
          <a:xfrm>
            <a:off x="1565517" y="2120454"/>
            <a:ext cx="82551" cy="2743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96" name="Rectangle 12295">
            <a:extLst>
              <a:ext uri="{FF2B5EF4-FFF2-40B4-BE49-F238E27FC236}">
                <a16:creationId xmlns:a16="http://schemas.microsoft.com/office/drawing/2014/main" id="{A4BF5164-F05B-2F5C-EF7A-42C4EE141C39}"/>
              </a:ext>
            </a:extLst>
          </p:cNvPr>
          <p:cNvSpPr/>
          <p:nvPr/>
        </p:nvSpPr>
        <p:spPr bwMode="auto">
          <a:xfrm>
            <a:off x="1766218" y="2161736"/>
            <a:ext cx="82551" cy="8298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97" name="Rectangle 12296">
            <a:extLst>
              <a:ext uri="{FF2B5EF4-FFF2-40B4-BE49-F238E27FC236}">
                <a16:creationId xmlns:a16="http://schemas.microsoft.com/office/drawing/2014/main" id="{8EA773A7-6C90-D436-38C9-A789DA7D7C3E}"/>
              </a:ext>
            </a:extLst>
          </p:cNvPr>
          <p:cNvSpPr/>
          <p:nvPr/>
        </p:nvSpPr>
        <p:spPr bwMode="auto">
          <a:xfrm>
            <a:off x="1872526" y="2161736"/>
            <a:ext cx="82551" cy="8298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98" name="Rectangle 12297">
            <a:extLst>
              <a:ext uri="{FF2B5EF4-FFF2-40B4-BE49-F238E27FC236}">
                <a16:creationId xmlns:a16="http://schemas.microsoft.com/office/drawing/2014/main" id="{190BAF60-40E9-D6A0-9F65-8C14E8B07DE3}"/>
              </a:ext>
            </a:extLst>
          </p:cNvPr>
          <p:cNvSpPr/>
          <p:nvPr/>
        </p:nvSpPr>
        <p:spPr bwMode="auto">
          <a:xfrm>
            <a:off x="1973348" y="2161736"/>
            <a:ext cx="82551" cy="1195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99" name="Rectangle 12298">
            <a:extLst>
              <a:ext uri="{FF2B5EF4-FFF2-40B4-BE49-F238E27FC236}">
                <a16:creationId xmlns:a16="http://schemas.microsoft.com/office/drawing/2014/main" id="{6415FED4-E18B-B9C8-9844-92B83241EF95}"/>
              </a:ext>
            </a:extLst>
          </p:cNvPr>
          <p:cNvSpPr/>
          <p:nvPr/>
        </p:nvSpPr>
        <p:spPr bwMode="auto">
          <a:xfrm>
            <a:off x="2072892" y="2161736"/>
            <a:ext cx="82551" cy="1195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0" name="Rectangle 12299">
            <a:extLst>
              <a:ext uri="{FF2B5EF4-FFF2-40B4-BE49-F238E27FC236}">
                <a16:creationId xmlns:a16="http://schemas.microsoft.com/office/drawing/2014/main" id="{DB77AA8F-F4FC-E2BC-2274-A71B2D7F91D1}"/>
              </a:ext>
            </a:extLst>
          </p:cNvPr>
          <p:cNvSpPr/>
          <p:nvPr/>
        </p:nvSpPr>
        <p:spPr bwMode="auto">
          <a:xfrm>
            <a:off x="2179688" y="2161735"/>
            <a:ext cx="82551" cy="1587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1" name="Rectangle 12300">
            <a:extLst>
              <a:ext uri="{FF2B5EF4-FFF2-40B4-BE49-F238E27FC236}">
                <a16:creationId xmlns:a16="http://schemas.microsoft.com/office/drawing/2014/main" id="{0D1D9E7F-42F8-C6FA-2F10-C13C9B36AFCE}"/>
              </a:ext>
            </a:extLst>
          </p:cNvPr>
          <p:cNvSpPr/>
          <p:nvPr/>
        </p:nvSpPr>
        <p:spPr bwMode="auto">
          <a:xfrm>
            <a:off x="2278058" y="2161735"/>
            <a:ext cx="82551" cy="20283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2" name="Rectangle 12301">
            <a:extLst>
              <a:ext uri="{FF2B5EF4-FFF2-40B4-BE49-F238E27FC236}">
                <a16:creationId xmlns:a16="http://schemas.microsoft.com/office/drawing/2014/main" id="{B8D89EC9-75F6-A34F-64B9-FCF13BD183FA}"/>
              </a:ext>
            </a:extLst>
          </p:cNvPr>
          <p:cNvSpPr/>
          <p:nvPr/>
        </p:nvSpPr>
        <p:spPr bwMode="auto">
          <a:xfrm>
            <a:off x="2377777" y="2161735"/>
            <a:ext cx="82551" cy="2552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3" name="Rectangle 12302">
            <a:extLst>
              <a:ext uri="{FF2B5EF4-FFF2-40B4-BE49-F238E27FC236}">
                <a16:creationId xmlns:a16="http://schemas.microsoft.com/office/drawing/2014/main" id="{12F708F2-59C6-8FF6-F133-BDEF36C6041B}"/>
              </a:ext>
            </a:extLst>
          </p:cNvPr>
          <p:cNvSpPr/>
          <p:nvPr/>
        </p:nvSpPr>
        <p:spPr bwMode="auto">
          <a:xfrm>
            <a:off x="2478631" y="2161735"/>
            <a:ext cx="82551" cy="31238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4" name="Rectangle 12303">
            <a:extLst>
              <a:ext uri="{FF2B5EF4-FFF2-40B4-BE49-F238E27FC236}">
                <a16:creationId xmlns:a16="http://schemas.microsoft.com/office/drawing/2014/main" id="{B208D24D-9286-3101-6355-F44E63E4AC4F}"/>
              </a:ext>
            </a:extLst>
          </p:cNvPr>
          <p:cNvSpPr/>
          <p:nvPr/>
        </p:nvSpPr>
        <p:spPr bwMode="auto">
          <a:xfrm>
            <a:off x="2579510" y="2161734"/>
            <a:ext cx="82551" cy="34095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5" name="Rectangle 12304">
            <a:extLst>
              <a:ext uri="{FF2B5EF4-FFF2-40B4-BE49-F238E27FC236}">
                <a16:creationId xmlns:a16="http://schemas.microsoft.com/office/drawing/2014/main" id="{19B4FFB7-0220-56E8-7180-F32B76378175}"/>
              </a:ext>
            </a:extLst>
          </p:cNvPr>
          <p:cNvSpPr/>
          <p:nvPr/>
        </p:nvSpPr>
        <p:spPr bwMode="auto">
          <a:xfrm>
            <a:off x="2678571" y="2161734"/>
            <a:ext cx="82551" cy="34095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6" name="Rectangle 12305">
            <a:extLst>
              <a:ext uri="{FF2B5EF4-FFF2-40B4-BE49-F238E27FC236}">
                <a16:creationId xmlns:a16="http://schemas.microsoft.com/office/drawing/2014/main" id="{B0973403-3259-9205-92A3-16AA08A32184}"/>
              </a:ext>
            </a:extLst>
          </p:cNvPr>
          <p:cNvSpPr/>
          <p:nvPr/>
        </p:nvSpPr>
        <p:spPr bwMode="auto">
          <a:xfrm>
            <a:off x="2782956" y="2161734"/>
            <a:ext cx="82551" cy="34095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7" name="Rectangle 12306">
            <a:extLst>
              <a:ext uri="{FF2B5EF4-FFF2-40B4-BE49-F238E27FC236}">
                <a16:creationId xmlns:a16="http://schemas.microsoft.com/office/drawing/2014/main" id="{26063EB7-DF1C-1069-D92D-D11ED75C1ADB}"/>
              </a:ext>
            </a:extLst>
          </p:cNvPr>
          <p:cNvSpPr/>
          <p:nvPr/>
        </p:nvSpPr>
        <p:spPr bwMode="auto">
          <a:xfrm>
            <a:off x="2887743" y="2161734"/>
            <a:ext cx="82551" cy="3576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8" name="Rectangle 12307">
            <a:extLst>
              <a:ext uri="{FF2B5EF4-FFF2-40B4-BE49-F238E27FC236}">
                <a16:creationId xmlns:a16="http://schemas.microsoft.com/office/drawing/2014/main" id="{55B73556-7CD7-AB0F-D63A-FE597E1CEFB8}"/>
              </a:ext>
            </a:extLst>
          </p:cNvPr>
          <p:cNvSpPr/>
          <p:nvPr/>
        </p:nvSpPr>
        <p:spPr bwMode="auto">
          <a:xfrm>
            <a:off x="2987525" y="2161734"/>
            <a:ext cx="82551" cy="36239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09" name="Rectangle 12308">
            <a:extLst>
              <a:ext uri="{FF2B5EF4-FFF2-40B4-BE49-F238E27FC236}">
                <a16:creationId xmlns:a16="http://schemas.microsoft.com/office/drawing/2014/main" id="{B0B7A217-0B0D-4C29-9EC1-B20927584804}"/>
              </a:ext>
            </a:extLst>
          </p:cNvPr>
          <p:cNvSpPr/>
          <p:nvPr/>
        </p:nvSpPr>
        <p:spPr bwMode="auto">
          <a:xfrm>
            <a:off x="3091189" y="2161734"/>
            <a:ext cx="82551" cy="38858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0" name="Rectangle 12309">
            <a:extLst>
              <a:ext uri="{FF2B5EF4-FFF2-40B4-BE49-F238E27FC236}">
                <a16:creationId xmlns:a16="http://schemas.microsoft.com/office/drawing/2014/main" id="{EE2955C7-5933-8688-F7B9-C7A5FC5513F0}"/>
              </a:ext>
            </a:extLst>
          </p:cNvPr>
          <p:cNvSpPr/>
          <p:nvPr/>
        </p:nvSpPr>
        <p:spPr bwMode="auto">
          <a:xfrm>
            <a:off x="3187860" y="2161734"/>
            <a:ext cx="82551" cy="39811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1" name="Rectangle 12310">
            <a:extLst>
              <a:ext uri="{FF2B5EF4-FFF2-40B4-BE49-F238E27FC236}">
                <a16:creationId xmlns:a16="http://schemas.microsoft.com/office/drawing/2014/main" id="{969E6C05-4CD2-DDF8-3DB7-8961421EA7EE}"/>
              </a:ext>
            </a:extLst>
          </p:cNvPr>
          <p:cNvSpPr/>
          <p:nvPr/>
        </p:nvSpPr>
        <p:spPr bwMode="auto">
          <a:xfrm>
            <a:off x="3290333" y="2161734"/>
            <a:ext cx="82551" cy="4219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2" name="Rectangle 12311">
            <a:extLst>
              <a:ext uri="{FF2B5EF4-FFF2-40B4-BE49-F238E27FC236}">
                <a16:creationId xmlns:a16="http://schemas.microsoft.com/office/drawing/2014/main" id="{CBE56C0D-7FD2-C723-496D-705C92F22A6A}"/>
              </a:ext>
            </a:extLst>
          </p:cNvPr>
          <p:cNvSpPr/>
          <p:nvPr/>
        </p:nvSpPr>
        <p:spPr bwMode="auto">
          <a:xfrm>
            <a:off x="3390080" y="2161733"/>
            <a:ext cx="82551" cy="45049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3" name="Rectangle 12312">
            <a:extLst>
              <a:ext uri="{FF2B5EF4-FFF2-40B4-BE49-F238E27FC236}">
                <a16:creationId xmlns:a16="http://schemas.microsoft.com/office/drawing/2014/main" id="{F6049155-803E-8700-4310-CE7FBD2CD8BC}"/>
              </a:ext>
            </a:extLst>
          </p:cNvPr>
          <p:cNvSpPr/>
          <p:nvPr/>
        </p:nvSpPr>
        <p:spPr bwMode="auto">
          <a:xfrm>
            <a:off x="3492745" y="2161733"/>
            <a:ext cx="82551" cy="4671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4" name="Rectangle 12313">
            <a:extLst>
              <a:ext uri="{FF2B5EF4-FFF2-40B4-BE49-F238E27FC236}">
                <a16:creationId xmlns:a16="http://schemas.microsoft.com/office/drawing/2014/main" id="{6123F7FE-7028-7E47-4C41-B7C1AE2BB834}"/>
              </a:ext>
            </a:extLst>
          </p:cNvPr>
          <p:cNvSpPr/>
          <p:nvPr/>
        </p:nvSpPr>
        <p:spPr bwMode="auto">
          <a:xfrm>
            <a:off x="3594167" y="2161733"/>
            <a:ext cx="82551" cy="47907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5" name="Rectangle 12314">
            <a:extLst>
              <a:ext uri="{FF2B5EF4-FFF2-40B4-BE49-F238E27FC236}">
                <a16:creationId xmlns:a16="http://schemas.microsoft.com/office/drawing/2014/main" id="{916C0E5D-1504-86E7-73AC-D18144BF5274}"/>
              </a:ext>
            </a:extLst>
          </p:cNvPr>
          <p:cNvSpPr/>
          <p:nvPr/>
        </p:nvSpPr>
        <p:spPr bwMode="auto">
          <a:xfrm>
            <a:off x="3696754" y="2161733"/>
            <a:ext cx="82551" cy="48859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6" name="Rectangle 12315">
            <a:extLst>
              <a:ext uri="{FF2B5EF4-FFF2-40B4-BE49-F238E27FC236}">
                <a16:creationId xmlns:a16="http://schemas.microsoft.com/office/drawing/2014/main" id="{1FFC5F8D-E474-4815-8D95-74224D10BD9F}"/>
              </a:ext>
            </a:extLst>
          </p:cNvPr>
          <p:cNvSpPr/>
          <p:nvPr/>
        </p:nvSpPr>
        <p:spPr bwMode="auto">
          <a:xfrm>
            <a:off x="3799301" y="2161733"/>
            <a:ext cx="82551" cy="4909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7" name="Rectangle 12316">
            <a:extLst>
              <a:ext uri="{FF2B5EF4-FFF2-40B4-BE49-F238E27FC236}">
                <a16:creationId xmlns:a16="http://schemas.microsoft.com/office/drawing/2014/main" id="{6348157D-4A60-2DBA-37B1-C923C1060BAD}"/>
              </a:ext>
            </a:extLst>
          </p:cNvPr>
          <p:cNvSpPr/>
          <p:nvPr/>
        </p:nvSpPr>
        <p:spPr bwMode="auto">
          <a:xfrm>
            <a:off x="3899756" y="2161732"/>
            <a:ext cx="82551" cy="50050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8" name="Rectangle 12317">
            <a:extLst>
              <a:ext uri="{FF2B5EF4-FFF2-40B4-BE49-F238E27FC236}">
                <a16:creationId xmlns:a16="http://schemas.microsoft.com/office/drawing/2014/main" id="{6F3FA57B-051E-1DA1-0CB7-F6D3091D79F0}"/>
              </a:ext>
            </a:extLst>
          </p:cNvPr>
          <p:cNvSpPr/>
          <p:nvPr/>
        </p:nvSpPr>
        <p:spPr bwMode="auto">
          <a:xfrm>
            <a:off x="3999765" y="2161732"/>
            <a:ext cx="82551" cy="53384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19" name="Rectangle 12318">
            <a:extLst>
              <a:ext uri="{FF2B5EF4-FFF2-40B4-BE49-F238E27FC236}">
                <a16:creationId xmlns:a16="http://schemas.microsoft.com/office/drawing/2014/main" id="{A3DB5553-33A2-0E22-FD32-8AAB3A23AA5C}"/>
              </a:ext>
            </a:extLst>
          </p:cNvPr>
          <p:cNvSpPr/>
          <p:nvPr/>
        </p:nvSpPr>
        <p:spPr bwMode="auto">
          <a:xfrm>
            <a:off x="4102493" y="2161732"/>
            <a:ext cx="82551" cy="54098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0" name="Rectangle 12319">
            <a:extLst>
              <a:ext uri="{FF2B5EF4-FFF2-40B4-BE49-F238E27FC236}">
                <a16:creationId xmlns:a16="http://schemas.microsoft.com/office/drawing/2014/main" id="{6DFA22AD-CF5A-0C19-A70D-0160F20EDAD5}"/>
              </a:ext>
            </a:extLst>
          </p:cNvPr>
          <p:cNvSpPr/>
          <p:nvPr/>
        </p:nvSpPr>
        <p:spPr bwMode="auto">
          <a:xfrm>
            <a:off x="4200326" y="2161732"/>
            <a:ext cx="82551" cy="5457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1" name="Rectangle 12320">
            <a:extLst>
              <a:ext uri="{FF2B5EF4-FFF2-40B4-BE49-F238E27FC236}">
                <a16:creationId xmlns:a16="http://schemas.microsoft.com/office/drawing/2014/main" id="{9C6E0349-BE26-1097-DDAD-C1EAA4FFCE4A}"/>
              </a:ext>
            </a:extLst>
          </p:cNvPr>
          <p:cNvSpPr/>
          <p:nvPr/>
        </p:nvSpPr>
        <p:spPr bwMode="auto">
          <a:xfrm>
            <a:off x="4301301" y="2161732"/>
            <a:ext cx="82551" cy="54574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2" name="Rectangle 12321">
            <a:extLst>
              <a:ext uri="{FF2B5EF4-FFF2-40B4-BE49-F238E27FC236}">
                <a16:creationId xmlns:a16="http://schemas.microsoft.com/office/drawing/2014/main" id="{83AFFF7B-450A-CC5F-5BE2-2761BCB3AD23}"/>
              </a:ext>
            </a:extLst>
          </p:cNvPr>
          <p:cNvSpPr/>
          <p:nvPr/>
        </p:nvSpPr>
        <p:spPr bwMode="auto">
          <a:xfrm>
            <a:off x="4406033" y="2161732"/>
            <a:ext cx="82551" cy="58146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3" name="Rectangle 12322">
            <a:extLst>
              <a:ext uri="{FF2B5EF4-FFF2-40B4-BE49-F238E27FC236}">
                <a16:creationId xmlns:a16="http://schemas.microsoft.com/office/drawing/2014/main" id="{A9023F04-28E1-EBDD-9532-1787D14C55CC}"/>
              </a:ext>
            </a:extLst>
          </p:cNvPr>
          <p:cNvSpPr/>
          <p:nvPr/>
        </p:nvSpPr>
        <p:spPr bwMode="auto">
          <a:xfrm>
            <a:off x="4507921" y="2161731"/>
            <a:ext cx="82551" cy="6052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4" name="Rectangle 12323">
            <a:extLst>
              <a:ext uri="{FF2B5EF4-FFF2-40B4-BE49-F238E27FC236}">
                <a16:creationId xmlns:a16="http://schemas.microsoft.com/office/drawing/2014/main" id="{8DC05359-281B-1813-8B52-307EA44A0EB3}"/>
              </a:ext>
            </a:extLst>
          </p:cNvPr>
          <p:cNvSpPr/>
          <p:nvPr/>
        </p:nvSpPr>
        <p:spPr bwMode="auto">
          <a:xfrm>
            <a:off x="4607934" y="2161731"/>
            <a:ext cx="82551" cy="60528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5" name="Rectangle 12324">
            <a:extLst>
              <a:ext uri="{FF2B5EF4-FFF2-40B4-BE49-F238E27FC236}">
                <a16:creationId xmlns:a16="http://schemas.microsoft.com/office/drawing/2014/main" id="{9B13B69A-BED1-CF8D-21F2-304CA1CFA38D}"/>
              </a:ext>
            </a:extLst>
          </p:cNvPr>
          <p:cNvSpPr/>
          <p:nvPr/>
        </p:nvSpPr>
        <p:spPr bwMode="auto">
          <a:xfrm>
            <a:off x="4707947" y="2161731"/>
            <a:ext cx="82551" cy="62909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6" name="Rectangle 12325">
            <a:extLst>
              <a:ext uri="{FF2B5EF4-FFF2-40B4-BE49-F238E27FC236}">
                <a16:creationId xmlns:a16="http://schemas.microsoft.com/office/drawing/2014/main" id="{1BCA4B83-0819-E566-95C8-DE58937E461F}"/>
              </a:ext>
            </a:extLst>
          </p:cNvPr>
          <p:cNvSpPr/>
          <p:nvPr/>
        </p:nvSpPr>
        <p:spPr bwMode="auto">
          <a:xfrm>
            <a:off x="4810341" y="2161731"/>
            <a:ext cx="82551" cy="655288"/>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7" name="Rectangle 12326">
            <a:extLst>
              <a:ext uri="{FF2B5EF4-FFF2-40B4-BE49-F238E27FC236}">
                <a16:creationId xmlns:a16="http://schemas.microsoft.com/office/drawing/2014/main" id="{EBD70E36-FCD8-4F98-3FBE-EF262C8166FF}"/>
              </a:ext>
            </a:extLst>
          </p:cNvPr>
          <p:cNvSpPr/>
          <p:nvPr/>
        </p:nvSpPr>
        <p:spPr bwMode="auto">
          <a:xfrm>
            <a:off x="4912735" y="2161730"/>
            <a:ext cx="82551" cy="67671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8" name="Rectangle 12327">
            <a:extLst>
              <a:ext uri="{FF2B5EF4-FFF2-40B4-BE49-F238E27FC236}">
                <a16:creationId xmlns:a16="http://schemas.microsoft.com/office/drawing/2014/main" id="{DBDDFA5C-787C-8D4F-C99D-F583C9EA5324}"/>
              </a:ext>
            </a:extLst>
          </p:cNvPr>
          <p:cNvSpPr/>
          <p:nvPr/>
        </p:nvSpPr>
        <p:spPr bwMode="auto">
          <a:xfrm>
            <a:off x="5015129" y="2161730"/>
            <a:ext cx="82551" cy="7338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29" name="Rectangle 12328">
            <a:extLst>
              <a:ext uri="{FF2B5EF4-FFF2-40B4-BE49-F238E27FC236}">
                <a16:creationId xmlns:a16="http://schemas.microsoft.com/office/drawing/2014/main" id="{E9B56BB2-8A55-14AC-A67D-815901D44415}"/>
              </a:ext>
            </a:extLst>
          </p:cNvPr>
          <p:cNvSpPr/>
          <p:nvPr/>
        </p:nvSpPr>
        <p:spPr bwMode="auto">
          <a:xfrm>
            <a:off x="5116762" y="2161730"/>
            <a:ext cx="82551" cy="7338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0" name="Rectangle 12329">
            <a:extLst>
              <a:ext uri="{FF2B5EF4-FFF2-40B4-BE49-F238E27FC236}">
                <a16:creationId xmlns:a16="http://schemas.microsoft.com/office/drawing/2014/main" id="{07CB8097-ADA7-5691-C3B6-E0316C45B357}"/>
              </a:ext>
            </a:extLst>
          </p:cNvPr>
          <p:cNvSpPr/>
          <p:nvPr/>
        </p:nvSpPr>
        <p:spPr bwMode="auto">
          <a:xfrm>
            <a:off x="5216658" y="2161730"/>
            <a:ext cx="82551" cy="7529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1" name="Rectangle 12330">
            <a:extLst>
              <a:ext uri="{FF2B5EF4-FFF2-40B4-BE49-F238E27FC236}">
                <a16:creationId xmlns:a16="http://schemas.microsoft.com/office/drawing/2014/main" id="{D8BF7646-24D1-72F1-BE9B-6533AE575621}"/>
              </a:ext>
            </a:extLst>
          </p:cNvPr>
          <p:cNvSpPr/>
          <p:nvPr/>
        </p:nvSpPr>
        <p:spPr bwMode="auto">
          <a:xfrm>
            <a:off x="5316671" y="2161730"/>
            <a:ext cx="82551" cy="75292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2" name="Rectangle 12331">
            <a:extLst>
              <a:ext uri="{FF2B5EF4-FFF2-40B4-BE49-F238E27FC236}">
                <a16:creationId xmlns:a16="http://schemas.microsoft.com/office/drawing/2014/main" id="{53C36F0E-C793-4381-7903-4BAD81E37AD4}"/>
              </a:ext>
            </a:extLst>
          </p:cNvPr>
          <p:cNvSpPr/>
          <p:nvPr/>
        </p:nvSpPr>
        <p:spPr bwMode="auto">
          <a:xfrm>
            <a:off x="5419064" y="2161729"/>
            <a:ext cx="82551" cy="762445"/>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3" name="Rectangle 12332">
            <a:extLst>
              <a:ext uri="{FF2B5EF4-FFF2-40B4-BE49-F238E27FC236}">
                <a16:creationId xmlns:a16="http://schemas.microsoft.com/office/drawing/2014/main" id="{805FC419-520C-6688-CEC5-87667C446CBF}"/>
              </a:ext>
            </a:extLst>
          </p:cNvPr>
          <p:cNvSpPr/>
          <p:nvPr/>
        </p:nvSpPr>
        <p:spPr bwMode="auto">
          <a:xfrm>
            <a:off x="5519077" y="2161729"/>
            <a:ext cx="82551" cy="8386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4" name="Rectangle 12333">
            <a:extLst>
              <a:ext uri="{FF2B5EF4-FFF2-40B4-BE49-F238E27FC236}">
                <a16:creationId xmlns:a16="http://schemas.microsoft.com/office/drawing/2014/main" id="{36E69FD2-2105-B74C-5796-1E6D22AD1DF4}"/>
              </a:ext>
            </a:extLst>
          </p:cNvPr>
          <p:cNvSpPr/>
          <p:nvPr/>
        </p:nvSpPr>
        <p:spPr bwMode="auto">
          <a:xfrm>
            <a:off x="5623852" y="2161729"/>
            <a:ext cx="82551" cy="9458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35" name="Rectangle 12334">
            <a:extLst>
              <a:ext uri="{FF2B5EF4-FFF2-40B4-BE49-F238E27FC236}">
                <a16:creationId xmlns:a16="http://schemas.microsoft.com/office/drawing/2014/main" id="{D0E4687D-9262-5E76-4BA9-494843F6DB09}"/>
              </a:ext>
            </a:extLst>
          </p:cNvPr>
          <p:cNvSpPr/>
          <p:nvPr/>
        </p:nvSpPr>
        <p:spPr bwMode="auto">
          <a:xfrm>
            <a:off x="5726246" y="2161729"/>
            <a:ext cx="82551" cy="94580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6" name="Group 25">
            <a:extLst>
              <a:ext uri="{FF2B5EF4-FFF2-40B4-BE49-F238E27FC236}">
                <a16:creationId xmlns:a16="http://schemas.microsoft.com/office/drawing/2014/main" id="{D9F86C81-98FE-9206-7AC6-AA85BC06B18C}"/>
              </a:ext>
            </a:extLst>
          </p:cNvPr>
          <p:cNvGrpSpPr/>
          <p:nvPr/>
        </p:nvGrpSpPr>
        <p:grpSpPr>
          <a:xfrm>
            <a:off x="4420372" y="3499398"/>
            <a:ext cx="3351257" cy="276999"/>
            <a:chOff x="4505256" y="3499398"/>
            <a:chExt cx="3351257" cy="276999"/>
          </a:xfrm>
        </p:grpSpPr>
        <p:sp>
          <p:nvSpPr>
            <p:cNvPr id="12336" name="TextBox 12335">
              <a:extLst>
                <a:ext uri="{FF2B5EF4-FFF2-40B4-BE49-F238E27FC236}">
                  <a16:creationId xmlns:a16="http://schemas.microsoft.com/office/drawing/2014/main" id="{189461A2-E5A0-1976-AB6B-02B1AB0899E1}"/>
                </a:ext>
              </a:extLst>
            </p:cNvPr>
            <p:cNvSpPr txBox="1"/>
            <p:nvPr/>
          </p:nvSpPr>
          <p:spPr bwMode="auto">
            <a:xfrm>
              <a:off x="4505256" y="3499398"/>
              <a:ext cx="16914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Y772_A775dup (YVMA):</a:t>
              </a:r>
            </a:p>
          </p:txBody>
        </p:sp>
        <p:grpSp>
          <p:nvGrpSpPr>
            <p:cNvPr id="12339" name="Group 12338">
              <a:extLst>
                <a:ext uri="{FF2B5EF4-FFF2-40B4-BE49-F238E27FC236}">
                  <a16:creationId xmlns:a16="http://schemas.microsoft.com/office/drawing/2014/main" id="{5FDC13F8-A978-0157-626F-0798E4EAC226}"/>
                </a:ext>
              </a:extLst>
            </p:cNvPr>
            <p:cNvGrpSpPr/>
            <p:nvPr/>
          </p:nvGrpSpPr>
          <p:grpSpPr>
            <a:xfrm>
              <a:off x="6322036" y="3499398"/>
              <a:ext cx="800390" cy="276999"/>
              <a:chOff x="6322036" y="3499398"/>
              <a:chExt cx="800390" cy="276999"/>
            </a:xfrm>
          </p:grpSpPr>
          <p:sp>
            <p:nvSpPr>
              <p:cNvPr id="12337" name="TextBox 12336">
                <a:extLst>
                  <a:ext uri="{FF2B5EF4-FFF2-40B4-BE49-F238E27FC236}">
                    <a16:creationId xmlns:a16="http://schemas.microsoft.com/office/drawing/2014/main" id="{76251955-0E2F-7689-1764-84D9E9B8F92B}"/>
                  </a:ext>
                </a:extLst>
              </p:cNvPr>
              <p:cNvSpPr txBox="1"/>
              <p:nvPr/>
            </p:nvSpPr>
            <p:spPr bwMode="auto">
              <a:xfrm>
                <a:off x="6369143" y="3499398"/>
                <a:ext cx="7532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Presence</a:t>
                </a:r>
              </a:p>
            </p:txBody>
          </p:sp>
          <p:sp>
            <p:nvSpPr>
              <p:cNvPr id="12338" name="Rectangle 12337">
                <a:extLst>
                  <a:ext uri="{FF2B5EF4-FFF2-40B4-BE49-F238E27FC236}">
                    <a16:creationId xmlns:a16="http://schemas.microsoft.com/office/drawing/2014/main" id="{3E407E3B-2A7C-B7DB-BDF2-8AB72FD1EABB}"/>
                  </a:ext>
                </a:extLst>
              </p:cNvPr>
              <p:cNvSpPr/>
              <p:nvPr/>
            </p:nvSpPr>
            <p:spPr bwMode="auto">
              <a:xfrm>
                <a:off x="6322036" y="3588744"/>
                <a:ext cx="97814" cy="97814"/>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40" name="Group 12339">
              <a:extLst>
                <a:ext uri="{FF2B5EF4-FFF2-40B4-BE49-F238E27FC236}">
                  <a16:creationId xmlns:a16="http://schemas.microsoft.com/office/drawing/2014/main" id="{EA5E5619-BAE4-718D-0F79-47CDAAFD3CAF}"/>
                </a:ext>
              </a:extLst>
            </p:cNvPr>
            <p:cNvGrpSpPr/>
            <p:nvPr/>
          </p:nvGrpSpPr>
          <p:grpSpPr>
            <a:xfrm>
              <a:off x="7094915" y="3499398"/>
              <a:ext cx="761598" cy="276999"/>
              <a:chOff x="6322036" y="3499398"/>
              <a:chExt cx="761598" cy="276999"/>
            </a:xfrm>
          </p:grpSpPr>
          <p:sp>
            <p:nvSpPr>
              <p:cNvPr id="12341" name="TextBox 12340">
                <a:extLst>
                  <a:ext uri="{FF2B5EF4-FFF2-40B4-BE49-F238E27FC236}">
                    <a16:creationId xmlns:a16="http://schemas.microsoft.com/office/drawing/2014/main" id="{303B56E5-59C3-23BE-868F-B9F9AFC9DA98}"/>
                  </a:ext>
                </a:extLst>
              </p:cNvPr>
              <p:cNvSpPr txBox="1"/>
              <p:nvPr/>
            </p:nvSpPr>
            <p:spPr bwMode="auto">
              <a:xfrm>
                <a:off x="6369143" y="3499398"/>
                <a:ext cx="7144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Absence</a:t>
                </a:r>
              </a:p>
            </p:txBody>
          </p:sp>
          <p:sp>
            <p:nvSpPr>
              <p:cNvPr id="12342" name="Rectangle 12341">
                <a:extLst>
                  <a:ext uri="{FF2B5EF4-FFF2-40B4-BE49-F238E27FC236}">
                    <a16:creationId xmlns:a16="http://schemas.microsoft.com/office/drawing/2014/main" id="{CE5CB36A-5084-4F4F-7542-E638F65473FB}"/>
                  </a:ext>
                </a:extLst>
              </p:cNvPr>
              <p:cNvSpPr/>
              <p:nvPr/>
            </p:nvSpPr>
            <p:spPr bwMode="auto">
              <a:xfrm>
                <a:off x="6322036" y="3588744"/>
                <a:ext cx="97814" cy="97814"/>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2343" name="Rectangle 12342">
            <a:extLst>
              <a:ext uri="{FF2B5EF4-FFF2-40B4-BE49-F238E27FC236}">
                <a16:creationId xmlns:a16="http://schemas.microsoft.com/office/drawing/2014/main" id="{69954E95-8589-F4EB-AE1B-6B559445F069}"/>
              </a:ext>
            </a:extLst>
          </p:cNvPr>
          <p:cNvSpPr/>
          <p:nvPr/>
        </p:nvSpPr>
        <p:spPr bwMode="auto">
          <a:xfrm>
            <a:off x="1456479" y="3186805"/>
            <a:ext cx="4350596" cy="10461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4" name="Rectangle 12343">
            <a:extLst>
              <a:ext uri="{FF2B5EF4-FFF2-40B4-BE49-F238E27FC236}">
                <a16:creationId xmlns:a16="http://schemas.microsoft.com/office/drawing/2014/main" id="{FDDEA9A9-B3FD-4FF1-A3C1-FE803C9D83B7}"/>
              </a:ext>
            </a:extLst>
          </p:cNvPr>
          <p:cNvSpPr/>
          <p:nvPr/>
        </p:nvSpPr>
        <p:spPr bwMode="auto">
          <a:xfrm>
            <a:off x="1452433"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5" name="Rectangle 12344">
            <a:extLst>
              <a:ext uri="{FF2B5EF4-FFF2-40B4-BE49-F238E27FC236}">
                <a16:creationId xmlns:a16="http://schemas.microsoft.com/office/drawing/2014/main" id="{1F97BB67-5F22-1338-903D-8278B463CE6B}"/>
              </a:ext>
            </a:extLst>
          </p:cNvPr>
          <p:cNvSpPr/>
          <p:nvPr/>
        </p:nvSpPr>
        <p:spPr bwMode="auto">
          <a:xfrm>
            <a:off x="1658708"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6" name="Rectangle 12345">
            <a:extLst>
              <a:ext uri="{FF2B5EF4-FFF2-40B4-BE49-F238E27FC236}">
                <a16:creationId xmlns:a16="http://schemas.microsoft.com/office/drawing/2014/main" id="{7D663D08-A235-6226-31F2-4218F3D5E553}"/>
              </a:ext>
            </a:extLst>
          </p:cNvPr>
          <p:cNvSpPr/>
          <p:nvPr/>
        </p:nvSpPr>
        <p:spPr bwMode="auto">
          <a:xfrm>
            <a:off x="1854877" y="3186805"/>
            <a:ext cx="612095"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7" name="Rectangle 12346">
            <a:extLst>
              <a:ext uri="{FF2B5EF4-FFF2-40B4-BE49-F238E27FC236}">
                <a16:creationId xmlns:a16="http://schemas.microsoft.com/office/drawing/2014/main" id="{99E2D842-30FB-A12B-11F5-68617A0976D6}"/>
              </a:ext>
            </a:extLst>
          </p:cNvPr>
          <p:cNvSpPr/>
          <p:nvPr/>
        </p:nvSpPr>
        <p:spPr bwMode="auto">
          <a:xfrm>
            <a:off x="2976686"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8" name="Rectangle 12347">
            <a:extLst>
              <a:ext uri="{FF2B5EF4-FFF2-40B4-BE49-F238E27FC236}">
                <a16:creationId xmlns:a16="http://schemas.microsoft.com/office/drawing/2014/main" id="{6335A4E6-B7FE-DCA6-D907-4D804962222B}"/>
              </a:ext>
            </a:extLst>
          </p:cNvPr>
          <p:cNvSpPr/>
          <p:nvPr/>
        </p:nvSpPr>
        <p:spPr bwMode="auto">
          <a:xfrm>
            <a:off x="3179269" y="3186805"/>
            <a:ext cx="98488" cy="104610"/>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49" name="Rectangle 12348">
            <a:extLst>
              <a:ext uri="{FF2B5EF4-FFF2-40B4-BE49-F238E27FC236}">
                <a16:creationId xmlns:a16="http://schemas.microsoft.com/office/drawing/2014/main" id="{85715A24-F91E-A4BF-4A9E-F68794C4C5F7}"/>
              </a:ext>
            </a:extLst>
          </p:cNvPr>
          <p:cNvSpPr/>
          <p:nvPr/>
        </p:nvSpPr>
        <p:spPr bwMode="auto">
          <a:xfrm>
            <a:off x="3487168"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50" name="Rectangle 12349">
            <a:extLst>
              <a:ext uri="{FF2B5EF4-FFF2-40B4-BE49-F238E27FC236}">
                <a16:creationId xmlns:a16="http://schemas.microsoft.com/office/drawing/2014/main" id="{126EBB3C-68CD-F5B6-7EAC-2CE9DBD010DE}"/>
              </a:ext>
            </a:extLst>
          </p:cNvPr>
          <p:cNvSpPr/>
          <p:nvPr/>
        </p:nvSpPr>
        <p:spPr bwMode="auto">
          <a:xfrm>
            <a:off x="4293624"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51" name="Rectangle 12350">
            <a:extLst>
              <a:ext uri="{FF2B5EF4-FFF2-40B4-BE49-F238E27FC236}">
                <a16:creationId xmlns:a16="http://schemas.microsoft.com/office/drawing/2014/main" id="{8140FC1A-EEF7-978C-F336-0FE71269869B}"/>
              </a:ext>
            </a:extLst>
          </p:cNvPr>
          <p:cNvSpPr/>
          <p:nvPr/>
        </p:nvSpPr>
        <p:spPr bwMode="auto">
          <a:xfrm>
            <a:off x="4595107"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72" name="Rectangle 12671">
            <a:extLst>
              <a:ext uri="{FF2B5EF4-FFF2-40B4-BE49-F238E27FC236}">
                <a16:creationId xmlns:a16="http://schemas.microsoft.com/office/drawing/2014/main" id="{85E5FF1C-82C3-4B84-2D9C-AC8122D823A8}"/>
              </a:ext>
            </a:extLst>
          </p:cNvPr>
          <p:cNvSpPr/>
          <p:nvPr/>
        </p:nvSpPr>
        <p:spPr bwMode="auto">
          <a:xfrm>
            <a:off x="5003677" y="3186805"/>
            <a:ext cx="9848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673" name="Group 12672">
            <a:extLst>
              <a:ext uri="{FF2B5EF4-FFF2-40B4-BE49-F238E27FC236}">
                <a16:creationId xmlns:a16="http://schemas.microsoft.com/office/drawing/2014/main" id="{A6917C84-7A15-4B30-2B2E-4DEAEB87AF19}"/>
              </a:ext>
            </a:extLst>
          </p:cNvPr>
          <p:cNvGrpSpPr/>
          <p:nvPr/>
        </p:nvGrpSpPr>
        <p:grpSpPr>
          <a:xfrm>
            <a:off x="6177536" y="1426212"/>
            <a:ext cx="466795" cy="1826098"/>
            <a:chOff x="940643" y="1426212"/>
            <a:chExt cx="466795" cy="1826098"/>
          </a:xfrm>
        </p:grpSpPr>
        <p:sp>
          <p:nvSpPr>
            <p:cNvPr id="12674" name="TextBox 12673">
              <a:extLst>
                <a:ext uri="{FF2B5EF4-FFF2-40B4-BE49-F238E27FC236}">
                  <a16:creationId xmlns:a16="http://schemas.microsoft.com/office/drawing/2014/main" id="{422B03BE-0CC2-C526-4A3C-F197F2882561}"/>
                </a:ext>
              </a:extLst>
            </p:cNvPr>
            <p:cNvSpPr txBox="1"/>
            <p:nvPr/>
          </p:nvSpPr>
          <p:spPr bwMode="auto">
            <a:xfrm>
              <a:off x="1065678" y="142621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2675" name="TextBox 12674">
              <a:extLst>
                <a:ext uri="{FF2B5EF4-FFF2-40B4-BE49-F238E27FC236}">
                  <a16:creationId xmlns:a16="http://schemas.microsoft.com/office/drawing/2014/main" id="{C47C86B2-1CF0-330D-8A1D-E503B4020B03}"/>
                </a:ext>
              </a:extLst>
            </p:cNvPr>
            <p:cNvSpPr txBox="1"/>
            <p:nvPr/>
          </p:nvSpPr>
          <p:spPr bwMode="auto">
            <a:xfrm>
              <a:off x="1065678" y="16280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2676" name="TextBox 12675">
              <a:extLst>
                <a:ext uri="{FF2B5EF4-FFF2-40B4-BE49-F238E27FC236}">
                  <a16:creationId xmlns:a16="http://schemas.microsoft.com/office/drawing/2014/main" id="{0A28DC75-1667-71CB-6CC5-69C817AFC68D}"/>
                </a:ext>
              </a:extLst>
            </p:cNvPr>
            <p:cNvSpPr txBox="1"/>
            <p:nvPr/>
          </p:nvSpPr>
          <p:spPr bwMode="auto">
            <a:xfrm>
              <a:off x="1065678" y="18188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2677" name="TextBox 12676">
              <a:extLst>
                <a:ext uri="{FF2B5EF4-FFF2-40B4-BE49-F238E27FC236}">
                  <a16:creationId xmlns:a16="http://schemas.microsoft.com/office/drawing/2014/main" id="{7366762C-4F7E-3866-C878-24D21DA26839}"/>
                </a:ext>
              </a:extLst>
            </p:cNvPr>
            <p:cNvSpPr txBox="1"/>
            <p:nvPr/>
          </p:nvSpPr>
          <p:spPr bwMode="auto">
            <a:xfrm>
              <a:off x="1144225" y="2020635"/>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2678" name="TextBox 12677">
              <a:extLst>
                <a:ext uri="{FF2B5EF4-FFF2-40B4-BE49-F238E27FC236}">
                  <a16:creationId xmlns:a16="http://schemas.microsoft.com/office/drawing/2014/main" id="{FA1D9709-EF5C-60C8-9EE7-7A5B36A20ED1}"/>
                </a:ext>
              </a:extLst>
            </p:cNvPr>
            <p:cNvSpPr txBox="1"/>
            <p:nvPr/>
          </p:nvSpPr>
          <p:spPr bwMode="auto">
            <a:xfrm>
              <a:off x="1019190" y="2211468"/>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2679" name="TextBox 12678">
              <a:extLst>
                <a:ext uri="{FF2B5EF4-FFF2-40B4-BE49-F238E27FC236}">
                  <a16:creationId xmlns:a16="http://schemas.microsoft.com/office/drawing/2014/main" id="{3CA11017-112B-926C-FB22-ED886DB8BAB7}"/>
                </a:ext>
              </a:extLst>
            </p:cNvPr>
            <p:cNvSpPr txBox="1"/>
            <p:nvPr/>
          </p:nvSpPr>
          <p:spPr bwMode="auto">
            <a:xfrm>
              <a:off x="1019190" y="239999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2680" name="TextBox 12679">
              <a:extLst>
                <a:ext uri="{FF2B5EF4-FFF2-40B4-BE49-F238E27FC236}">
                  <a16:creationId xmlns:a16="http://schemas.microsoft.com/office/drawing/2014/main" id="{59F1710B-192C-5A08-FAD5-F246115E915E}"/>
                </a:ext>
              </a:extLst>
            </p:cNvPr>
            <p:cNvSpPr txBox="1"/>
            <p:nvPr/>
          </p:nvSpPr>
          <p:spPr bwMode="auto">
            <a:xfrm>
              <a:off x="1019190" y="2597469"/>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2681" name="TextBox 12680">
              <a:extLst>
                <a:ext uri="{FF2B5EF4-FFF2-40B4-BE49-F238E27FC236}">
                  <a16:creationId xmlns:a16="http://schemas.microsoft.com/office/drawing/2014/main" id="{2155B057-FCDD-0771-81B7-E428BAB55CAE}"/>
                </a:ext>
              </a:extLst>
            </p:cNvPr>
            <p:cNvSpPr txBox="1"/>
            <p:nvPr/>
          </p:nvSpPr>
          <p:spPr bwMode="auto">
            <a:xfrm>
              <a:off x="1019190" y="2782025"/>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2682" name="TextBox 12681">
              <a:extLst>
                <a:ext uri="{FF2B5EF4-FFF2-40B4-BE49-F238E27FC236}">
                  <a16:creationId xmlns:a16="http://schemas.microsoft.com/office/drawing/2014/main" id="{30A65162-7014-E01A-6D0B-D854A073EB0C}"/>
                </a:ext>
              </a:extLst>
            </p:cNvPr>
            <p:cNvSpPr txBox="1"/>
            <p:nvPr/>
          </p:nvSpPr>
          <p:spPr bwMode="auto">
            <a:xfrm>
              <a:off x="940643" y="2975311"/>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sp>
        <p:nvSpPr>
          <p:cNvPr id="12683" name="Freeform: Shape 12682">
            <a:extLst>
              <a:ext uri="{FF2B5EF4-FFF2-40B4-BE49-F238E27FC236}">
                <a16:creationId xmlns:a16="http://schemas.microsoft.com/office/drawing/2014/main" id="{2EC8FFB8-EE0E-41C1-A2DA-EBCBE14B430E}"/>
              </a:ext>
            </a:extLst>
          </p:cNvPr>
          <p:cNvSpPr/>
          <p:nvPr/>
        </p:nvSpPr>
        <p:spPr bwMode="auto">
          <a:xfrm>
            <a:off x="6641831" y="1562100"/>
            <a:ext cx="4471987" cy="1562100"/>
          </a:xfrm>
          <a:custGeom>
            <a:avLst/>
            <a:gdLst>
              <a:gd name="connsiteX0" fmla="*/ 0 w 4471987"/>
              <a:gd name="connsiteY0" fmla="*/ 0 h 1547813"/>
              <a:gd name="connsiteX1" fmla="*/ 0 w 4471987"/>
              <a:gd name="connsiteY1" fmla="*/ 1547813 h 1547813"/>
              <a:gd name="connsiteX2" fmla="*/ 4471987 w 4471987"/>
              <a:gd name="connsiteY2" fmla="*/ 1547813 h 1547813"/>
            </a:gdLst>
            <a:ahLst/>
            <a:cxnLst>
              <a:cxn ang="0">
                <a:pos x="connsiteX0" y="connsiteY0"/>
              </a:cxn>
              <a:cxn ang="0">
                <a:pos x="connsiteX1" y="connsiteY1"/>
              </a:cxn>
              <a:cxn ang="0">
                <a:pos x="connsiteX2" y="connsiteY2"/>
              </a:cxn>
            </a:cxnLst>
            <a:rect l="l" t="t" r="r" b="b"/>
            <a:pathLst>
              <a:path w="4471987" h="1547813">
                <a:moveTo>
                  <a:pt x="0" y="0"/>
                </a:moveTo>
                <a:lnTo>
                  <a:pt x="0" y="1547813"/>
                </a:lnTo>
                <a:lnTo>
                  <a:pt x="4471987" y="1547813"/>
                </a:lnTo>
              </a:path>
            </a:pathLst>
          </a:custGeom>
          <a:noFill/>
          <a:ln w="28575">
            <a:solidFill>
              <a:schemeClr val="bg1"/>
            </a:solidFill>
            <a:miter lim="800000"/>
            <a:headEnd/>
            <a:tailEnd/>
          </a:ln>
        </p:spPr>
        <p:txBody>
          <a:bodyPr rtlCol="0" anchor="ctr"/>
          <a:lstStyle/>
          <a:p>
            <a:pPr algn="ctr"/>
            <a:endParaRPr lang="en-US"/>
          </a:p>
        </p:txBody>
      </p:sp>
      <p:grpSp>
        <p:nvGrpSpPr>
          <p:cNvPr id="12684" name="Group 12683">
            <a:extLst>
              <a:ext uri="{FF2B5EF4-FFF2-40B4-BE49-F238E27FC236}">
                <a16:creationId xmlns:a16="http://schemas.microsoft.com/office/drawing/2014/main" id="{BD0683F1-88F9-2E67-900E-20894E0332D9}"/>
              </a:ext>
            </a:extLst>
          </p:cNvPr>
          <p:cNvGrpSpPr/>
          <p:nvPr/>
        </p:nvGrpSpPr>
        <p:grpSpPr>
          <a:xfrm>
            <a:off x="6568412" y="1570457"/>
            <a:ext cx="85661" cy="1552943"/>
            <a:chOff x="1321993" y="1570457"/>
            <a:chExt cx="364532" cy="1552943"/>
          </a:xfrm>
        </p:grpSpPr>
        <p:cxnSp>
          <p:nvCxnSpPr>
            <p:cNvPr id="12685" name="Straight Connector 12684">
              <a:extLst>
                <a:ext uri="{FF2B5EF4-FFF2-40B4-BE49-F238E27FC236}">
                  <a16:creationId xmlns:a16="http://schemas.microsoft.com/office/drawing/2014/main" id="{E6E7E492-839A-F599-74C1-6F856EC304AD}"/>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86" name="Straight Connector 12685">
              <a:extLst>
                <a:ext uri="{FF2B5EF4-FFF2-40B4-BE49-F238E27FC236}">
                  <a16:creationId xmlns:a16="http://schemas.microsoft.com/office/drawing/2014/main" id="{31DF6602-907B-5211-CFE7-8229C03ED474}"/>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87" name="Straight Connector 12686">
              <a:extLst>
                <a:ext uri="{FF2B5EF4-FFF2-40B4-BE49-F238E27FC236}">
                  <a16:creationId xmlns:a16="http://schemas.microsoft.com/office/drawing/2014/main" id="{ED42FB59-5DF0-74AB-2FC4-C8C74752DEFF}"/>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88" name="Straight Connector 12687">
              <a:extLst>
                <a:ext uri="{FF2B5EF4-FFF2-40B4-BE49-F238E27FC236}">
                  <a16:creationId xmlns:a16="http://schemas.microsoft.com/office/drawing/2014/main" id="{092F3004-8F5F-3CAB-0C23-A36D7C3E5CA6}"/>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89" name="Straight Connector 12688">
              <a:extLst>
                <a:ext uri="{FF2B5EF4-FFF2-40B4-BE49-F238E27FC236}">
                  <a16:creationId xmlns:a16="http://schemas.microsoft.com/office/drawing/2014/main" id="{3E273239-01E1-2C9A-C960-946AA154B0BE}"/>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90" name="Straight Connector 12689">
              <a:extLst>
                <a:ext uri="{FF2B5EF4-FFF2-40B4-BE49-F238E27FC236}">
                  <a16:creationId xmlns:a16="http://schemas.microsoft.com/office/drawing/2014/main" id="{A8E4BF9C-0AE9-E7E8-16C7-A25D89BAF104}"/>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91" name="Straight Connector 12690">
              <a:extLst>
                <a:ext uri="{FF2B5EF4-FFF2-40B4-BE49-F238E27FC236}">
                  <a16:creationId xmlns:a16="http://schemas.microsoft.com/office/drawing/2014/main" id="{2C967458-5329-1C39-E2CD-75BFCFEE2395}"/>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92" name="Straight Connector 12691">
              <a:extLst>
                <a:ext uri="{FF2B5EF4-FFF2-40B4-BE49-F238E27FC236}">
                  <a16:creationId xmlns:a16="http://schemas.microsoft.com/office/drawing/2014/main" id="{CE38B80E-487C-E940-C531-C8EB035C2136}"/>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693" name="Straight Connector 12692">
              <a:extLst>
                <a:ext uri="{FF2B5EF4-FFF2-40B4-BE49-F238E27FC236}">
                  <a16:creationId xmlns:a16="http://schemas.microsoft.com/office/drawing/2014/main" id="{6F324800-FFE3-6D6D-CF2C-CC73E5E0F566}"/>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694" name="Straight Connector 12693">
            <a:extLst>
              <a:ext uri="{FF2B5EF4-FFF2-40B4-BE49-F238E27FC236}">
                <a16:creationId xmlns:a16="http://schemas.microsoft.com/office/drawing/2014/main" id="{E9069E70-7D5C-0B93-85FE-03AAE1E242B7}"/>
              </a:ext>
            </a:extLst>
          </p:cNvPr>
          <p:cNvCxnSpPr/>
          <p:nvPr/>
        </p:nvCxnSpPr>
        <p:spPr bwMode="auto">
          <a:xfrm flipH="1">
            <a:off x="6641831" y="2152651"/>
            <a:ext cx="4471987" cy="0"/>
          </a:xfrm>
          <a:prstGeom prst="line">
            <a:avLst/>
          </a:prstGeom>
          <a:noFill/>
          <a:ln w="28575" cap="flat" cmpd="sng" algn="ctr">
            <a:solidFill>
              <a:schemeClr val="bg1"/>
            </a:solidFill>
            <a:prstDash val="solid"/>
            <a:round/>
            <a:headEnd type="none" w="med" len="med"/>
            <a:tailEnd type="none" w="med" len="med"/>
          </a:ln>
          <a:effectLst/>
        </p:spPr>
      </p:cxnSp>
      <p:cxnSp>
        <p:nvCxnSpPr>
          <p:cNvPr id="12695" name="Straight Connector 12694">
            <a:extLst>
              <a:ext uri="{FF2B5EF4-FFF2-40B4-BE49-F238E27FC236}">
                <a16:creationId xmlns:a16="http://schemas.microsoft.com/office/drawing/2014/main" id="{AEAB5D47-4FF8-34CB-F496-BD1131608CA8}"/>
              </a:ext>
            </a:extLst>
          </p:cNvPr>
          <p:cNvCxnSpPr/>
          <p:nvPr/>
        </p:nvCxnSpPr>
        <p:spPr bwMode="auto">
          <a:xfrm flipH="1">
            <a:off x="6641831" y="1958693"/>
            <a:ext cx="4471987" cy="0"/>
          </a:xfrm>
          <a:prstGeom prst="line">
            <a:avLst/>
          </a:prstGeom>
          <a:noFill/>
          <a:ln w="28575" cap="flat" cmpd="sng" algn="ctr">
            <a:solidFill>
              <a:schemeClr val="bg1"/>
            </a:solidFill>
            <a:prstDash val="solid"/>
            <a:round/>
            <a:headEnd type="none" w="med" len="med"/>
            <a:tailEnd type="none" w="med" len="med"/>
          </a:ln>
          <a:effectLst/>
        </p:spPr>
      </p:cxnSp>
      <p:cxnSp>
        <p:nvCxnSpPr>
          <p:cNvPr id="12696" name="Straight Connector 12695">
            <a:extLst>
              <a:ext uri="{FF2B5EF4-FFF2-40B4-BE49-F238E27FC236}">
                <a16:creationId xmlns:a16="http://schemas.microsoft.com/office/drawing/2014/main" id="{39490A80-BED7-3B25-0B8B-B8365A5C7850}"/>
              </a:ext>
            </a:extLst>
          </p:cNvPr>
          <p:cNvCxnSpPr/>
          <p:nvPr/>
        </p:nvCxnSpPr>
        <p:spPr bwMode="auto">
          <a:xfrm flipH="1">
            <a:off x="6641831" y="2432618"/>
            <a:ext cx="4471987" cy="0"/>
          </a:xfrm>
          <a:prstGeom prst="line">
            <a:avLst/>
          </a:prstGeom>
          <a:noFill/>
          <a:ln w="28575" cap="flat" cmpd="sng" algn="ctr">
            <a:solidFill>
              <a:schemeClr val="bg1"/>
            </a:solidFill>
            <a:prstDash val="solid"/>
            <a:round/>
            <a:headEnd type="none" w="med" len="med"/>
            <a:tailEnd type="none" w="med" len="med"/>
          </a:ln>
          <a:effectLst/>
        </p:spPr>
      </p:cxnSp>
      <p:sp>
        <p:nvSpPr>
          <p:cNvPr id="12697" name="TextBox 12696">
            <a:extLst>
              <a:ext uri="{FF2B5EF4-FFF2-40B4-BE49-F238E27FC236}">
                <a16:creationId xmlns:a16="http://schemas.microsoft.com/office/drawing/2014/main" id="{7F9158F1-25F5-FFF4-F7B1-42A5772BF8EF}"/>
              </a:ext>
            </a:extLst>
          </p:cNvPr>
          <p:cNvSpPr txBox="1"/>
          <p:nvPr/>
        </p:nvSpPr>
        <p:spPr bwMode="auto">
          <a:xfrm>
            <a:off x="6045451" y="3119804"/>
            <a:ext cx="7120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i="1" dirty="0">
                <a:solidFill>
                  <a:schemeClr val="bg1"/>
                </a:solidFill>
                <a:latin typeface="Calibri" panose="020F0502020204030204" pitchFamily="34" charset="0"/>
              </a:rPr>
              <a:t>HER2 </a:t>
            </a:r>
            <a:r>
              <a:rPr lang="en-US" sz="1000" dirty="0">
                <a:solidFill>
                  <a:schemeClr val="bg1"/>
                </a:solidFill>
                <a:latin typeface="Calibri" panose="020F0502020204030204" pitchFamily="34" charset="0"/>
              </a:rPr>
              <a:t>mut</a:t>
            </a:r>
          </a:p>
        </p:txBody>
      </p:sp>
      <p:sp>
        <p:nvSpPr>
          <p:cNvPr id="12698" name="TextBox 12697">
            <a:extLst>
              <a:ext uri="{FF2B5EF4-FFF2-40B4-BE49-F238E27FC236}">
                <a16:creationId xmlns:a16="http://schemas.microsoft.com/office/drawing/2014/main" id="{57A51F2F-5F8A-7145-757E-38C2E61B355A}"/>
              </a:ext>
            </a:extLst>
          </p:cNvPr>
          <p:cNvSpPr txBox="1"/>
          <p:nvPr/>
        </p:nvSpPr>
        <p:spPr bwMode="auto">
          <a:xfrm rot="2700000">
            <a:off x="660746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699" name="TextBox 12698">
            <a:extLst>
              <a:ext uri="{FF2B5EF4-FFF2-40B4-BE49-F238E27FC236}">
                <a16:creationId xmlns:a16="http://schemas.microsoft.com/office/drawing/2014/main" id="{74270E7C-5167-CF58-95AB-A67F6BC38BFD}"/>
              </a:ext>
            </a:extLst>
          </p:cNvPr>
          <p:cNvSpPr txBox="1"/>
          <p:nvPr/>
        </p:nvSpPr>
        <p:spPr bwMode="auto">
          <a:xfrm rot="2700000">
            <a:off x="6731632"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00" name="TextBox 12699">
            <a:extLst>
              <a:ext uri="{FF2B5EF4-FFF2-40B4-BE49-F238E27FC236}">
                <a16:creationId xmlns:a16="http://schemas.microsoft.com/office/drawing/2014/main" id="{E9ABBAD6-7C31-2C97-38CE-4209871A86A2}"/>
              </a:ext>
            </a:extLst>
          </p:cNvPr>
          <p:cNvSpPr txBox="1"/>
          <p:nvPr/>
        </p:nvSpPr>
        <p:spPr bwMode="auto">
          <a:xfrm rot="2700000">
            <a:off x="6859835"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01" name="TextBox 12700">
            <a:extLst>
              <a:ext uri="{FF2B5EF4-FFF2-40B4-BE49-F238E27FC236}">
                <a16:creationId xmlns:a16="http://schemas.microsoft.com/office/drawing/2014/main" id="{D83B4618-269F-6E64-FEAA-33AC7401B47E}"/>
              </a:ext>
            </a:extLst>
          </p:cNvPr>
          <p:cNvSpPr txBox="1"/>
          <p:nvPr/>
        </p:nvSpPr>
        <p:spPr bwMode="auto">
          <a:xfrm rot="2700000">
            <a:off x="699278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02" name="TextBox 12701">
            <a:extLst>
              <a:ext uri="{FF2B5EF4-FFF2-40B4-BE49-F238E27FC236}">
                <a16:creationId xmlns:a16="http://schemas.microsoft.com/office/drawing/2014/main" id="{D0085ACC-9C34-4D65-4A18-FF6EEB394CD4}"/>
              </a:ext>
            </a:extLst>
          </p:cNvPr>
          <p:cNvSpPr txBox="1"/>
          <p:nvPr/>
        </p:nvSpPr>
        <p:spPr bwMode="auto">
          <a:xfrm rot="2700000">
            <a:off x="7132817"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03" name="TextBox 12702">
            <a:extLst>
              <a:ext uri="{FF2B5EF4-FFF2-40B4-BE49-F238E27FC236}">
                <a16:creationId xmlns:a16="http://schemas.microsoft.com/office/drawing/2014/main" id="{0AF71ABB-C812-7AC9-FE4D-1FD113EC2F61}"/>
              </a:ext>
            </a:extLst>
          </p:cNvPr>
          <p:cNvSpPr txBox="1"/>
          <p:nvPr/>
        </p:nvSpPr>
        <p:spPr bwMode="auto">
          <a:xfrm rot="2700000">
            <a:off x="7263616"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NE</a:t>
            </a:r>
          </a:p>
        </p:txBody>
      </p:sp>
      <p:sp>
        <p:nvSpPr>
          <p:cNvPr id="12704" name="TextBox 12703">
            <a:extLst>
              <a:ext uri="{FF2B5EF4-FFF2-40B4-BE49-F238E27FC236}">
                <a16:creationId xmlns:a16="http://schemas.microsoft.com/office/drawing/2014/main" id="{49D26617-5DFC-267F-28A8-09340D7C7391}"/>
              </a:ext>
            </a:extLst>
          </p:cNvPr>
          <p:cNvSpPr txBox="1"/>
          <p:nvPr/>
        </p:nvSpPr>
        <p:spPr bwMode="auto">
          <a:xfrm rot="2700000">
            <a:off x="7398558"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05" name="TextBox 12704">
            <a:extLst>
              <a:ext uri="{FF2B5EF4-FFF2-40B4-BE49-F238E27FC236}">
                <a16:creationId xmlns:a16="http://schemas.microsoft.com/office/drawing/2014/main" id="{37398D45-F97B-B217-8855-671AD65EC9DC}"/>
              </a:ext>
            </a:extLst>
          </p:cNvPr>
          <p:cNvSpPr txBox="1"/>
          <p:nvPr/>
        </p:nvSpPr>
        <p:spPr bwMode="auto">
          <a:xfrm rot="2700000">
            <a:off x="753006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06" name="TextBox 12705">
            <a:extLst>
              <a:ext uri="{FF2B5EF4-FFF2-40B4-BE49-F238E27FC236}">
                <a16:creationId xmlns:a16="http://schemas.microsoft.com/office/drawing/2014/main" id="{418E52D7-4290-D10E-FB2E-3013279D26F0}"/>
              </a:ext>
            </a:extLst>
          </p:cNvPr>
          <p:cNvSpPr txBox="1"/>
          <p:nvPr/>
        </p:nvSpPr>
        <p:spPr bwMode="auto">
          <a:xfrm rot="2700000">
            <a:off x="7668350"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07" name="TextBox 12706">
            <a:extLst>
              <a:ext uri="{FF2B5EF4-FFF2-40B4-BE49-F238E27FC236}">
                <a16:creationId xmlns:a16="http://schemas.microsoft.com/office/drawing/2014/main" id="{034ABFB6-B355-B341-FBF8-07518A89B42F}"/>
              </a:ext>
            </a:extLst>
          </p:cNvPr>
          <p:cNvSpPr txBox="1"/>
          <p:nvPr/>
        </p:nvSpPr>
        <p:spPr bwMode="auto">
          <a:xfrm rot="2700000">
            <a:off x="7798004"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08" name="TextBox 12707">
            <a:extLst>
              <a:ext uri="{FF2B5EF4-FFF2-40B4-BE49-F238E27FC236}">
                <a16:creationId xmlns:a16="http://schemas.microsoft.com/office/drawing/2014/main" id="{BDFD4AE7-3FAB-3A1E-5DA0-842DE4290AA1}"/>
              </a:ext>
            </a:extLst>
          </p:cNvPr>
          <p:cNvSpPr txBox="1"/>
          <p:nvPr/>
        </p:nvSpPr>
        <p:spPr bwMode="auto">
          <a:xfrm rot="2700000">
            <a:off x="7934596"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09" name="TextBox 12708">
            <a:extLst>
              <a:ext uri="{FF2B5EF4-FFF2-40B4-BE49-F238E27FC236}">
                <a16:creationId xmlns:a16="http://schemas.microsoft.com/office/drawing/2014/main" id="{88CA84F5-DB63-B76C-9F6E-109B445382E4}"/>
              </a:ext>
            </a:extLst>
          </p:cNvPr>
          <p:cNvSpPr txBox="1"/>
          <p:nvPr/>
        </p:nvSpPr>
        <p:spPr bwMode="auto">
          <a:xfrm rot="2700000">
            <a:off x="8066412"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0" name="TextBox 12709">
            <a:extLst>
              <a:ext uri="{FF2B5EF4-FFF2-40B4-BE49-F238E27FC236}">
                <a16:creationId xmlns:a16="http://schemas.microsoft.com/office/drawing/2014/main" id="{5C89C4DA-0788-5137-71A1-292574DA55F2}"/>
              </a:ext>
            </a:extLst>
          </p:cNvPr>
          <p:cNvSpPr txBox="1"/>
          <p:nvPr/>
        </p:nvSpPr>
        <p:spPr bwMode="auto">
          <a:xfrm rot="2700000">
            <a:off x="8202850"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1" name="TextBox 12710">
            <a:extLst>
              <a:ext uri="{FF2B5EF4-FFF2-40B4-BE49-F238E27FC236}">
                <a16:creationId xmlns:a16="http://schemas.microsoft.com/office/drawing/2014/main" id="{05296C44-941E-E2D0-9677-9E137EB2FF39}"/>
              </a:ext>
            </a:extLst>
          </p:cNvPr>
          <p:cNvSpPr txBox="1"/>
          <p:nvPr/>
        </p:nvSpPr>
        <p:spPr bwMode="auto">
          <a:xfrm rot="2700000">
            <a:off x="8334795"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12" name="TextBox 12711">
            <a:extLst>
              <a:ext uri="{FF2B5EF4-FFF2-40B4-BE49-F238E27FC236}">
                <a16:creationId xmlns:a16="http://schemas.microsoft.com/office/drawing/2014/main" id="{A79CC12E-5B56-5C4E-5432-CDA0020676B4}"/>
              </a:ext>
            </a:extLst>
          </p:cNvPr>
          <p:cNvSpPr txBox="1"/>
          <p:nvPr/>
        </p:nvSpPr>
        <p:spPr bwMode="auto">
          <a:xfrm rot="2700000">
            <a:off x="8457580"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3" name="TextBox 12712">
            <a:extLst>
              <a:ext uri="{FF2B5EF4-FFF2-40B4-BE49-F238E27FC236}">
                <a16:creationId xmlns:a16="http://schemas.microsoft.com/office/drawing/2014/main" id="{11EF5958-5423-6E13-223A-809253A6724E}"/>
              </a:ext>
            </a:extLst>
          </p:cNvPr>
          <p:cNvSpPr txBox="1"/>
          <p:nvPr/>
        </p:nvSpPr>
        <p:spPr bwMode="auto">
          <a:xfrm rot="2700000">
            <a:off x="8584533"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4" name="TextBox 12713">
            <a:extLst>
              <a:ext uri="{FF2B5EF4-FFF2-40B4-BE49-F238E27FC236}">
                <a16:creationId xmlns:a16="http://schemas.microsoft.com/office/drawing/2014/main" id="{49A5C171-3029-4DC0-ABC9-F56E1DE3185B}"/>
              </a:ext>
            </a:extLst>
          </p:cNvPr>
          <p:cNvSpPr txBox="1"/>
          <p:nvPr/>
        </p:nvSpPr>
        <p:spPr bwMode="auto">
          <a:xfrm rot="2700000">
            <a:off x="8723501"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5" name="TextBox 12714">
            <a:extLst>
              <a:ext uri="{FF2B5EF4-FFF2-40B4-BE49-F238E27FC236}">
                <a16:creationId xmlns:a16="http://schemas.microsoft.com/office/drawing/2014/main" id="{D565C337-7582-F982-B2D7-920ACE6B82E8}"/>
              </a:ext>
            </a:extLst>
          </p:cNvPr>
          <p:cNvSpPr txBox="1"/>
          <p:nvPr/>
        </p:nvSpPr>
        <p:spPr bwMode="auto">
          <a:xfrm rot="2700000">
            <a:off x="8868874"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16" name="TextBox 12715">
            <a:extLst>
              <a:ext uri="{FF2B5EF4-FFF2-40B4-BE49-F238E27FC236}">
                <a16:creationId xmlns:a16="http://schemas.microsoft.com/office/drawing/2014/main" id="{4C35A442-1D74-D1C4-516A-D85C25FA862C}"/>
              </a:ext>
            </a:extLst>
          </p:cNvPr>
          <p:cNvSpPr txBox="1"/>
          <p:nvPr/>
        </p:nvSpPr>
        <p:spPr bwMode="auto">
          <a:xfrm rot="2700000">
            <a:off x="9007205"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17" name="TextBox 12716">
            <a:extLst>
              <a:ext uri="{FF2B5EF4-FFF2-40B4-BE49-F238E27FC236}">
                <a16:creationId xmlns:a16="http://schemas.microsoft.com/office/drawing/2014/main" id="{AFF5E35A-525A-20BE-1728-9F280A16D266}"/>
              </a:ext>
            </a:extLst>
          </p:cNvPr>
          <p:cNvSpPr txBox="1"/>
          <p:nvPr/>
        </p:nvSpPr>
        <p:spPr bwMode="auto">
          <a:xfrm rot="2700000">
            <a:off x="9130382"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SD</a:t>
            </a:r>
          </a:p>
        </p:txBody>
      </p:sp>
      <p:sp>
        <p:nvSpPr>
          <p:cNvPr id="12718" name="TextBox 12717">
            <a:extLst>
              <a:ext uri="{FF2B5EF4-FFF2-40B4-BE49-F238E27FC236}">
                <a16:creationId xmlns:a16="http://schemas.microsoft.com/office/drawing/2014/main" id="{CC78B94B-7774-14D7-5E60-7B38A50E5DF7}"/>
              </a:ext>
            </a:extLst>
          </p:cNvPr>
          <p:cNvSpPr txBox="1"/>
          <p:nvPr/>
        </p:nvSpPr>
        <p:spPr bwMode="auto">
          <a:xfrm rot="2700000">
            <a:off x="9267130"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19" name="TextBox 12718">
            <a:extLst>
              <a:ext uri="{FF2B5EF4-FFF2-40B4-BE49-F238E27FC236}">
                <a16:creationId xmlns:a16="http://schemas.microsoft.com/office/drawing/2014/main" id="{98F045C7-33DE-D28F-205D-E8EB6AC535E2}"/>
              </a:ext>
            </a:extLst>
          </p:cNvPr>
          <p:cNvSpPr txBox="1"/>
          <p:nvPr/>
        </p:nvSpPr>
        <p:spPr bwMode="auto">
          <a:xfrm rot="2700000">
            <a:off x="9396748"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0" name="TextBox 12719">
            <a:extLst>
              <a:ext uri="{FF2B5EF4-FFF2-40B4-BE49-F238E27FC236}">
                <a16:creationId xmlns:a16="http://schemas.microsoft.com/office/drawing/2014/main" id="{E1A8A7E0-6267-F347-6BF7-EC0BC511ACC2}"/>
              </a:ext>
            </a:extLst>
          </p:cNvPr>
          <p:cNvSpPr txBox="1"/>
          <p:nvPr/>
        </p:nvSpPr>
        <p:spPr bwMode="auto">
          <a:xfrm rot="2700000">
            <a:off x="9534557"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1" name="TextBox 12720">
            <a:extLst>
              <a:ext uri="{FF2B5EF4-FFF2-40B4-BE49-F238E27FC236}">
                <a16:creationId xmlns:a16="http://schemas.microsoft.com/office/drawing/2014/main" id="{A1A0AF2D-FD1A-EF28-35FC-385AC6A55237}"/>
              </a:ext>
            </a:extLst>
          </p:cNvPr>
          <p:cNvSpPr txBox="1"/>
          <p:nvPr/>
        </p:nvSpPr>
        <p:spPr bwMode="auto">
          <a:xfrm rot="2700000">
            <a:off x="9664843"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2" name="TextBox 12721">
            <a:extLst>
              <a:ext uri="{FF2B5EF4-FFF2-40B4-BE49-F238E27FC236}">
                <a16:creationId xmlns:a16="http://schemas.microsoft.com/office/drawing/2014/main" id="{8EB06165-8245-2373-35EA-507926B5ADC7}"/>
              </a:ext>
            </a:extLst>
          </p:cNvPr>
          <p:cNvSpPr txBox="1"/>
          <p:nvPr/>
        </p:nvSpPr>
        <p:spPr bwMode="auto">
          <a:xfrm rot="2700000">
            <a:off x="9796887"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3" name="TextBox 12722">
            <a:extLst>
              <a:ext uri="{FF2B5EF4-FFF2-40B4-BE49-F238E27FC236}">
                <a16:creationId xmlns:a16="http://schemas.microsoft.com/office/drawing/2014/main" id="{7CD41151-8D31-3920-8279-0756E35FFB89}"/>
              </a:ext>
            </a:extLst>
          </p:cNvPr>
          <p:cNvSpPr txBox="1"/>
          <p:nvPr/>
        </p:nvSpPr>
        <p:spPr bwMode="auto">
          <a:xfrm rot="2700000">
            <a:off x="9925293"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24" name="TextBox 12723">
            <a:extLst>
              <a:ext uri="{FF2B5EF4-FFF2-40B4-BE49-F238E27FC236}">
                <a16:creationId xmlns:a16="http://schemas.microsoft.com/office/drawing/2014/main" id="{1C8F7FAF-6C3B-6D06-B6C8-24BE6659AE6D}"/>
              </a:ext>
            </a:extLst>
          </p:cNvPr>
          <p:cNvSpPr txBox="1"/>
          <p:nvPr/>
        </p:nvSpPr>
        <p:spPr bwMode="auto">
          <a:xfrm rot="2700000">
            <a:off x="10072493"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5" name="TextBox 12724">
            <a:extLst>
              <a:ext uri="{FF2B5EF4-FFF2-40B4-BE49-F238E27FC236}">
                <a16:creationId xmlns:a16="http://schemas.microsoft.com/office/drawing/2014/main" id="{5899A039-335E-C754-001B-8CAE12FC4903}"/>
              </a:ext>
            </a:extLst>
          </p:cNvPr>
          <p:cNvSpPr txBox="1"/>
          <p:nvPr/>
        </p:nvSpPr>
        <p:spPr bwMode="auto">
          <a:xfrm rot="2700000">
            <a:off x="10192487"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726" name="TextBox 12725">
            <a:extLst>
              <a:ext uri="{FF2B5EF4-FFF2-40B4-BE49-F238E27FC236}">
                <a16:creationId xmlns:a16="http://schemas.microsoft.com/office/drawing/2014/main" id="{B9ED4C63-D765-66F6-3DDE-7334D7CD1F61}"/>
              </a:ext>
            </a:extLst>
          </p:cNvPr>
          <p:cNvSpPr txBox="1"/>
          <p:nvPr/>
        </p:nvSpPr>
        <p:spPr bwMode="auto">
          <a:xfrm rot="2700000">
            <a:off x="10334425"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7" name="TextBox 12726">
            <a:extLst>
              <a:ext uri="{FF2B5EF4-FFF2-40B4-BE49-F238E27FC236}">
                <a16:creationId xmlns:a16="http://schemas.microsoft.com/office/drawing/2014/main" id="{1BA36683-C6C0-9E8D-2742-59D1A027AA79}"/>
              </a:ext>
            </a:extLst>
          </p:cNvPr>
          <p:cNvSpPr txBox="1"/>
          <p:nvPr/>
        </p:nvSpPr>
        <p:spPr bwMode="auto">
          <a:xfrm rot="2700000">
            <a:off x="10463468"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8" name="TextBox 12727">
            <a:extLst>
              <a:ext uri="{FF2B5EF4-FFF2-40B4-BE49-F238E27FC236}">
                <a16:creationId xmlns:a16="http://schemas.microsoft.com/office/drawing/2014/main" id="{A8D19C69-F496-603A-B671-C2AB6B20675F}"/>
              </a:ext>
            </a:extLst>
          </p:cNvPr>
          <p:cNvSpPr txBox="1"/>
          <p:nvPr/>
        </p:nvSpPr>
        <p:spPr bwMode="auto">
          <a:xfrm rot="2700000">
            <a:off x="10607407"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29" name="TextBox 12728">
            <a:extLst>
              <a:ext uri="{FF2B5EF4-FFF2-40B4-BE49-F238E27FC236}">
                <a16:creationId xmlns:a16="http://schemas.microsoft.com/office/drawing/2014/main" id="{432A4996-9273-04B6-9007-C47356616F3E}"/>
              </a:ext>
            </a:extLst>
          </p:cNvPr>
          <p:cNvSpPr txBox="1"/>
          <p:nvPr/>
        </p:nvSpPr>
        <p:spPr bwMode="auto">
          <a:xfrm rot="2700000">
            <a:off x="10727246" y="3266797"/>
            <a:ext cx="2936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PR</a:t>
            </a:r>
          </a:p>
        </p:txBody>
      </p:sp>
      <p:sp>
        <p:nvSpPr>
          <p:cNvPr id="12730" name="TextBox 12729">
            <a:extLst>
              <a:ext uri="{FF2B5EF4-FFF2-40B4-BE49-F238E27FC236}">
                <a16:creationId xmlns:a16="http://schemas.microsoft.com/office/drawing/2014/main" id="{B97EBB0B-E032-80BA-992C-08466EAD7B06}"/>
              </a:ext>
            </a:extLst>
          </p:cNvPr>
          <p:cNvSpPr txBox="1"/>
          <p:nvPr/>
        </p:nvSpPr>
        <p:spPr bwMode="auto">
          <a:xfrm rot="2700000">
            <a:off x="10859608" y="3266797"/>
            <a:ext cx="3000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800" b="0" dirty="0">
                <a:solidFill>
                  <a:schemeClr val="bg1"/>
                </a:solidFill>
                <a:latin typeface="Calibri" panose="020F0502020204030204" pitchFamily="34" charset="0"/>
              </a:rPr>
              <a:t>PD</a:t>
            </a:r>
          </a:p>
        </p:txBody>
      </p:sp>
      <p:sp>
        <p:nvSpPr>
          <p:cNvPr id="12811" name="TextBox 12810">
            <a:extLst>
              <a:ext uri="{FF2B5EF4-FFF2-40B4-BE49-F238E27FC236}">
                <a16:creationId xmlns:a16="http://schemas.microsoft.com/office/drawing/2014/main" id="{2F6B0D62-4E86-967C-E415-2E10955B0927}"/>
              </a:ext>
            </a:extLst>
          </p:cNvPr>
          <p:cNvSpPr txBox="1"/>
          <p:nvPr/>
        </p:nvSpPr>
        <p:spPr bwMode="auto">
          <a:xfrm>
            <a:off x="7161136" y="2003691"/>
            <a:ext cx="2487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a:t>
            </a:r>
          </a:p>
        </p:txBody>
      </p:sp>
      <p:sp>
        <p:nvSpPr>
          <p:cNvPr id="12812" name="TextBox 12811">
            <a:extLst>
              <a:ext uri="{FF2B5EF4-FFF2-40B4-BE49-F238E27FC236}">
                <a16:creationId xmlns:a16="http://schemas.microsoft.com/office/drawing/2014/main" id="{128910E6-3E96-88B2-5787-DE36C76E8613}"/>
              </a:ext>
            </a:extLst>
          </p:cNvPr>
          <p:cNvSpPr txBox="1"/>
          <p:nvPr/>
        </p:nvSpPr>
        <p:spPr bwMode="auto">
          <a:xfrm>
            <a:off x="7289318" y="2003691"/>
            <a:ext cx="2487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a:t>
            </a:r>
          </a:p>
        </p:txBody>
      </p:sp>
      <p:sp>
        <p:nvSpPr>
          <p:cNvPr id="12813" name="Rectangle 12812">
            <a:extLst>
              <a:ext uri="{FF2B5EF4-FFF2-40B4-BE49-F238E27FC236}">
                <a16:creationId xmlns:a16="http://schemas.microsoft.com/office/drawing/2014/main" id="{6326BF46-A0B7-5121-76F6-663FC19FCEBB}"/>
              </a:ext>
            </a:extLst>
          </p:cNvPr>
          <p:cNvSpPr/>
          <p:nvPr/>
        </p:nvSpPr>
        <p:spPr bwMode="auto">
          <a:xfrm>
            <a:off x="6713569" y="1711324"/>
            <a:ext cx="82551" cy="42862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4" name="Rectangle 12813">
            <a:extLst>
              <a:ext uri="{FF2B5EF4-FFF2-40B4-BE49-F238E27FC236}">
                <a16:creationId xmlns:a16="http://schemas.microsoft.com/office/drawing/2014/main" id="{ED474367-9C95-4658-5B92-D50A6AC0E45A}"/>
              </a:ext>
            </a:extLst>
          </p:cNvPr>
          <p:cNvSpPr/>
          <p:nvPr/>
        </p:nvSpPr>
        <p:spPr bwMode="auto">
          <a:xfrm>
            <a:off x="6849956" y="1774826"/>
            <a:ext cx="82551" cy="36512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5" name="Rectangle 12814">
            <a:extLst>
              <a:ext uri="{FF2B5EF4-FFF2-40B4-BE49-F238E27FC236}">
                <a16:creationId xmlns:a16="http://schemas.microsoft.com/office/drawing/2014/main" id="{A19C5B37-E7C3-B319-16BB-555BBC6887AA}"/>
              </a:ext>
            </a:extLst>
          </p:cNvPr>
          <p:cNvSpPr/>
          <p:nvPr/>
        </p:nvSpPr>
        <p:spPr bwMode="auto">
          <a:xfrm>
            <a:off x="6980131" y="1936750"/>
            <a:ext cx="82551" cy="2032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6" name="Rectangle 12815">
            <a:extLst>
              <a:ext uri="{FF2B5EF4-FFF2-40B4-BE49-F238E27FC236}">
                <a16:creationId xmlns:a16="http://schemas.microsoft.com/office/drawing/2014/main" id="{EF5FFCCA-1C1A-55C6-4C76-51224D9BCB4F}"/>
              </a:ext>
            </a:extLst>
          </p:cNvPr>
          <p:cNvSpPr/>
          <p:nvPr/>
        </p:nvSpPr>
        <p:spPr bwMode="auto">
          <a:xfrm>
            <a:off x="7110306" y="1936750"/>
            <a:ext cx="82551" cy="20320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7" name="Rectangle 12816">
            <a:extLst>
              <a:ext uri="{FF2B5EF4-FFF2-40B4-BE49-F238E27FC236}">
                <a16:creationId xmlns:a16="http://schemas.microsoft.com/office/drawing/2014/main" id="{20D0BB15-AF8A-6070-2A24-21ACF89C0260}"/>
              </a:ext>
            </a:extLst>
          </p:cNvPr>
          <p:cNvSpPr/>
          <p:nvPr/>
        </p:nvSpPr>
        <p:spPr bwMode="auto">
          <a:xfrm>
            <a:off x="7499616" y="2161733"/>
            <a:ext cx="82551" cy="6394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8" name="Rectangle 12817">
            <a:extLst>
              <a:ext uri="{FF2B5EF4-FFF2-40B4-BE49-F238E27FC236}">
                <a16:creationId xmlns:a16="http://schemas.microsoft.com/office/drawing/2014/main" id="{4872A58B-7333-E853-C749-8F970224E082}"/>
              </a:ext>
            </a:extLst>
          </p:cNvPr>
          <p:cNvSpPr/>
          <p:nvPr/>
        </p:nvSpPr>
        <p:spPr bwMode="auto">
          <a:xfrm>
            <a:off x="7640577" y="2161732"/>
            <a:ext cx="82551" cy="861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19" name="Rectangle 12818">
            <a:extLst>
              <a:ext uri="{FF2B5EF4-FFF2-40B4-BE49-F238E27FC236}">
                <a16:creationId xmlns:a16="http://schemas.microsoft.com/office/drawing/2014/main" id="{14811949-23E1-5DBB-7A77-000F33CDE5DE}"/>
              </a:ext>
            </a:extLst>
          </p:cNvPr>
          <p:cNvSpPr/>
          <p:nvPr/>
        </p:nvSpPr>
        <p:spPr bwMode="auto">
          <a:xfrm>
            <a:off x="7777102" y="2161732"/>
            <a:ext cx="82551" cy="10839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0" name="Rectangle 12819">
            <a:extLst>
              <a:ext uri="{FF2B5EF4-FFF2-40B4-BE49-F238E27FC236}">
                <a16:creationId xmlns:a16="http://schemas.microsoft.com/office/drawing/2014/main" id="{A4A36883-9C99-4E52-3D12-1E693614874A}"/>
              </a:ext>
            </a:extLst>
          </p:cNvPr>
          <p:cNvSpPr/>
          <p:nvPr/>
        </p:nvSpPr>
        <p:spPr bwMode="auto">
          <a:xfrm>
            <a:off x="7910452" y="2161732"/>
            <a:ext cx="82551" cy="11791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1" name="Rectangle 12820">
            <a:extLst>
              <a:ext uri="{FF2B5EF4-FFF2-40B4-BE49-F238E27FC236}">
                <a16:creationId xmlns:a16="http://schemas.microsoft.com/office/drawing/2014/main" id="{00F83B4F-0E56-EB44-F565-DB656D8D0588}"/>
              </a:ext>
            </a:extLst>
          </p:cNvPr>
          <p:cNvSpPr/>
          <p:nvPr/>
        </p:nvSpPr>
        <p:spPr bwMode="auto">
          <a:xfrm>
            <a:off x="8037452" y="2161732"/>
            <a:ext cx="82551" cy="17506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2" name="Rectangle 12821">
            <a:extLst>
              <a:ext uri="{FF2B5EF4-FFF2-40B4-BE49-F238E27FC236}">
                <a16:creationId xmlns:a16="http://schemas.microsoft.com/office/drawing/2014/main" id="{DC694230-10E2-BC27-A749-224D8AF812AA}"/>
              </a:ext>
            </a:extLst>
          </p:cNvPr>
          <p:cNvSpPr/>
          <p:nvPr/>
        </p:nvSpPr>
        <p:spPr bwMode="auto">
          <a:xfrm>
            <a:off x="8164452" y="2161732"/>
            <a:ext cx="82551" cy="17506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3" name="Rectangle 12822">
            <a:extLst>
              <a:ext uri="{FF2B5EF4-FFF2-40B4-BE49-F238E27FC236}">
                <a16:creationId xmlns:a16="http://schemas.microsoft.com/office/drawing/2014/main" id="{9E44A8F4-6A12-B990-A8CE-C8BC2CEC476D}"/>
              </a:ext>
            </a:extLst>
          </p:cNvPr>
          <p:cNvSpPr/>
          <p:nvPr/>
        </p:nvSpPr>
        <p:spPr bwMode="auto">
          <a:xfrm>
            <a:off x="8300977" y="2161731"/>
            <a:ext cx="82551" cy="22904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4" name="Rectangle 12823">
            <a:extLst>
              <a:ext uri="{FF2B5EF4-FFF2-40B4-BE49-F238E27FC236}">
                <a16:creationId xmlns:a16="http://schemas.microsoft.com/office/drawing/2014/main" id="{59D9CAFF-6198-47BE-C58B-EF7CC5960E75}"/>
              </a:ext>
            </a:extLst>
          </p:cNvPr>
          <p:cNvSpPr/>
          <p:nvPr/>
        </p:nvSpPr>
        <p:spPr bwMode="auto">
          <a:xfrm>
            <a:off x="8434327" y="2161731"/>
            <a:ext cx="82551" cy="22904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5" name="Rectangle 12824">
            <a:extLst>
              <a:ext uri="{FF2B5EF4-FFF2-40B4-BE49-F238E27FC236}">
                <a16:creationId xmlns:a16="http://schemas.microsoft.com/office/drawing/2014/main" id="{6E6B6053-53D7-5742-1B80-9D963B5AF702}"/>
              </a:ext>
            </a:extLst>
          </p:cNvPr>
          <p:cNvSpPr/>
          <p:nvPr/>
        </p:nvSpPr>
        <p:spPr bwMode="auto">
          <a:xfrm>
            <a:off x="8567677" y="2161731"/>
            <a:ext cx="82551" cy="229043"/>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6" name="Rectangle 12825">
            <a:extLst>
              <a:ext uri="{FF2B5EF4-FFF2-40B4-BE49-F238E27FC236}">
                <a16:creationId xmlns:a16="http://schemas.microsoft.com/office/drawing/2014/main" id="{3B862113-63E4-A14E-E2EF-3E83D670FF2E}"/>
              </a:ext>
            </a:extLst>
          </p:cNvPr>
          <p:cNvSpPr/>
          <p:nvPr/>
        </p:nvSpPr>
        <p:spPr bwMode="auto">
          <a:xfrm>
            <a:off x="8701027" y="2161731"/>
            <a:ext cx="82551" cy="2576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7" name="Rectangle 12826">
            <a:extLst>
              <a:ext uri="{FF2B5EF4-FFF2-40B4-BE49-F238E27FC236}">
                <a16:creationId xmlns:a16="http://schemas.microsoft.com/office/drawing/2014/main" id="{F19ED772-9075-89F0-7483-366327E926FC}"/>
              </a:ext>
            </a:extLst>
          </p:cNvPr>
          <p:cNvSpPr/>
          <p:nvPr/>
        </p:nvSpPr>
        <p:spPr bwMode="auto">
          <a:xfrm>
            <a:off x="8831202" y="2161731"/>
            <a:ext cx="82551" cy="2576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8" name="Rectangle 12827">
            <a:extLst>
              <a:ext uri="{FF2B5EF4-FFF2-40B4-BE49-F238E27FC236}">
                <a16:creationId xmlns:a16="http://schemas.microsoft.com/office/drawing/2014/main" id="{FB68BB4C-93BC-5AC8-888F-87D11448286C}"/>
              </a:ext>
            </a:extLst>
          </p:cNvPr>
          <p:cNvSpPr/>
          <p:nvPr/>
        </p:nvSpPr>
        <p:spPr bwMode="auto">
          <a:xfrm>
            <a:off x="8961377" y="2161731"/>
            <a:ext cx="82551" cy="2893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29" name="Rectangle 12828">
            <a:extLst>
              <a:ext uri="{FF2B5EF4-FFF2-40B4-BE49-F238E27FC236}">
                <a16:creationId xmlns:a16="http://schemas.microsoft.com/office/drawing/2014/main" id="{7251B100-D970-B626-6D21-25D3862276BB}"/>
              </a:ext>
            </a:extLst>
          </p:cNvPr>
          <p:cNvSpPr/>
          <p:nvPr/>
        </p:nvSpPr>
        <p:spPr bwMode="auto">
          <a:xfrm>
            <a:off x="9094727" y="2161731"/>
            <a:ext cx="82551" cy="31159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0" name="Rectangle 12829">
            <a:extLst>
              <a:ext uri="{FF2B5EF4-FFF2-40B4-BE49-F238E27FC236}">
                <a16:creationId xmlns:a16="http://schemas.microsoft.com/office/drawing/2014/main" id="{7D2374F0-0A2C-55BA-7240-3A6D4E3E6F4C}"/>
              </a:ext>
            </a:extLst>
          </p:cNvPr>
          <p:cNvSpPr/>
          <p:nvPr/>
        </p:nvSpPr>
        <p:spPr bwMode="auto">
          <a:xfrm>
            <a:off x="9228077" y="2161731"/>
            <a:ext cx="82551" cy="3147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1" name="Rectangle 12830">
            <a:extLst>
              <a:ext uri="{FF2B5EF4-FFF2-40B4-BE49-F238E27FC236}">
                <a16:creationId xmlns:a16="http://schemas.microsoft.com/office/drawing/2014/main" id="{ACEE59F7-E3C1-A88A-1363-69A98A8D4BDD}"/>
              </a:ext>
            </a:extLst>
          </p:cNvPr>
          <p:cNvSpPr/>
          <p:nvPr/>
        </p:nvSpPr>
        <p:spPr bwMode="auto">
          <a:xfrm>
            <a:off x="9361427" y="2161731"/>
            <a:ext cx="82551" cy="3401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2" name="Rectangle 12831">
            <a:extLst>
              <a:ext uri="{FF2B5EF4-FFF2-40B4-BE49-F238E27FC236}">
                <a16:creationId xmlns:a16="http://schemas.microsoft.com/office/drawing/2014/main" id="{94780CE6-F509-6B92-7040-C44F46EF0040}"/>
              </a:ext>
            </a:extLst>
          </p:cNvPr>
          <p:cNvSpPr/>
          <p:nvPr/>
        </p:nvSpPr>
        <p:spPr bwMode="auto">
          <a:xfrm>
            <a:off x="9497952" y="2161731"/>
            <a:ext cx="82551" cy="34016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3" name="Rectangle 12832">
            <a:extLst>
              <a:ext uri="{FF2B5EF4-FFF2-40B4-BE49-F238E27FC236}">
                <a16:creationId xmlns:a16="http://schemas.microsoft.com/office/drawing/2014/main" id="{CF5B2408-4A79-9619-2A8C-E6C95AEBF96F}"/>
              </a:ext>
            </a:extLst>
          </p:cNvPr>
          <p:cNvSpPr/>
          <p:nvPr/>
        </p:nvSpPr>
        <p:spPr bwMode="auto">
          <a:xfrm>
            <a:off x="9618602" y="2161731"/>
            <a:ext cx="82551" cy="368744"/>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4" name="Rectangle 12833">
            <a:extLst>
              <a:ext uri="{FF2B5EF4-FFF2-40B4-BE49-F238E27FC236}">
                <a16:creationId xmlns:a16="http://schemas.microsoft.com/office/drawing/2014/main" id="{B32A8555-8A5E-4E4B-E683-E2CE07E63103}"/>
              </a:ext>
            </a:extLst>
          </p:cNvPr>
          <p:cNvSpPr/>
          <p:nvPr/>
        </p:nvSpPr>
        <p:spPr bwMode="auto">
          <a:xfrm>
            <a:off x="9751952" y="2161730"/>
            <a:ext cx="82551" cy="44811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5" name="Rectangle 12834">
            <a:extLst>
              <a:ext uri="{FF2B5EF4-FFF2-40B4-BE49-F238E27FC236}">
                <a16:creationId xmlns:a16="http://schemas.microsoft.com/office/drawing/2014/main" id="{864C0955-A510-645A-F20F-A82A74265B83}"/>
              </a:ext>
            </a:extLst>
          </p:cNvPr>
          <p:cNvSpPr/>
          <p:nvPr/>
        </p:nvSpPr>
        <p:spPr bwMode="auto">
          <a:xfrm>
            <a:off x="9888477" y="2161730"/>
            <a:ext cx="82551" cy="4671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6" name="Rectangle 12835">
            <a:extLst>
              <a:ext uri="{FF2B5EF4-FFF2-40B4-BE49-F238E27FC236}">
                <a16:creationId xmlns:a16="http://schemas.microsoft.com/office/drawing/2014/main" id="{8F98BC14-12A5-E19E-16F9-EE05B25946B2}"/>
              </a:ext>
            </a:extLst>
          </p:cNvPr>
          <p:cNvSpPr/>
          <p:nvPr/>
        </p:nvSpPr>
        <p:spPr bwMode="auto">
          <a:xfrm>
            <a:off x="10025002" y="2161730"/>
            <a:ext cx="82551" cy="47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7" name="Rectangle 12836">
            <a:extLst>
              <a:ext uri="{FF2B5EF4-FFF2-40B4-BE49-F238E27FC236}">
                <a16:creationId xmlns:a16="http://schemas.microsoft.com/office/drawing/2014/main" id="{19871E0C-B28D-4A7C-F298-C3B510D4B3CA}"/>
              </a:ext>
            </a:extLst>
          </p:cNvPr>
          <p:cNvSpPr/>
          <p:nvPr/>
        </p:nvSpPr>
        <p:spPr bwMode="auto">
          <a:xfrm>
            <a:off x="10155177" y="2161730"/>
            <a:ext cx="82551" cy="47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8" name="Rectangle 12837">
            <a:extLst>
              <a:ext uri="{FF2B5EF4-FFF2-40B4-BE49-F238E27FC236}">
                <a16:creationId xmlns:a16="http://schemas.microsoft.com/office/drawing/2014/main" id="{80E924A3-47EA-D0C7-BAE8-F129B019B9BF}"/>
              </a:ext>
            </a:extLst>
          </p:cNvPr>
          <p:cNvSpPr/>
          <p:nvPr/>
        </p:nvSpPr>
        <p:spPr bwMode="auto">
          <a:xfrm>
            <a:off x="10285352" y="2161730"/>
            <a:ext cx="82551" cy="4798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39" name="Rectangle 12838">
            <a:extLst>
              <a:ext uri="{FF2B5EF4-FFF2-40B4-BE49-F238E27FC236}">
                <a16:creationId xmlns:a16="http://schemas.microsoft.com/office/drawing/2014/main" id="{1AC173A6-C703-A416-762A-7A66FAF220F9}"/>
              </a:ext>
            </a:extLst>
          </p:cNvPr>
          <p:cNvSpPr/>
          <p:nvPr/>
        </p:nvSpPr>
        <p:spPr bwMode="auto">
          <a:xfrm>
            <a:off x="10418702" y="2161730"/>
            <a:ext cx="82551" cy="51162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0" name="Rectangle 12839">
            <a:extLst>
              <a:ext uri="{FF2B5EF4-FFF2-40B4-BE49-F238E27FC236}">
                <a16:creationId xmlns:a16="http://schemas.microsoft.com/office/drawing/2014/main" id="{B5BD4404-F3D6-1829-7A3B-290A497B4BC7}"/>
              </a:ext>
            </a:extLst>
          </p:cNvPr>
          <p:cNvSpPr/>
          <p:nvPr/>
        </p:nvSpPr>
        <p:spPr bwMode="auto">
          <a:xfrm>
            <a:off x="10545702" y="2161730"/>
            <a:ext cx="82551" cy="54972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1" name="Rectangle 12840">
            <a:extLst>
              <a:ext uri="{FF2B5EF4-FFF2-40B4-BE49-F238E27FC236}">
                <a16:creationId xmlns:a16="http://schemas.microsoft.com/office/drawing/2014/main" id="{E3324F57-7AC7-D0CC-6953-9C4D39586647}"/>
              </a:ext>
            </a:extLst>
          </p:cNvPr>
          <p:cNvSpPr/>
          <p:nvPr/>
        </p:nvSpPr>
        <p:spPr bwMode="auto">
          <a:xfrm>
            <a:off x="10675877" y="2161730"/>
            <a:ext cx="82551" cy="58782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2" name="Rectangle 12841">
            <a:extLst>
              <a:ext uri="{FF2B5EF4-FFF2-40B4-BE49-F238E27FC236}">
                <a16:creationId xmlns:a16="http://schemas.microsoft.com/office/drawing/2014/main" id="{BBE76CB3-910D-E5AB-BF91-B6D2061F7561}"/>
              </a:ext>
            </a:extLst>
          </p:cNvPr>
          <p:cNvSpPr/>
          <p:nvPr/>
        </p:nvSpPr>
        <p:spPr bwMode="auto">
          <a:xfrm>
            <a:off x="10815577" y="2161729"/>
            <a:ext cx="82551" cy="62274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3" name="Rectangle 12842">
            <a:extLst>
              <a:ext uri="{FF2B5EF4-FFF2-40B4-BE49-F238E27FC236}">
                <a16:creationId xmlns:a16="http://schemas.microsoft.com/office/drawing/2014/main" id="{7BB1EB59-6A28-567C-DCBC-FFF22ACFB28E}"/>
              </a:ext>
            </a:extLst>
          </p:cNvPr>
          <p:cNvSpPr/>
          <p:nvPr/>
        </p:nvSpPr>
        <p:spPr bwMode="auto">
          <a:xfrm>
            <a:off x="10948927" y="2161729"/>
            <a:ext cx="82551" cy="94342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4" name="Rectangle 12843">
            <a:extLst>
              <a:ext uri="{FF2B5EF4-FFF2-40B4-BE49-F238E27FC236}">
                <a16:creationId xmlns:a16="http://schemas.microsoft.com/office/drawing/2014/main" id="{8439A358-4471-FCD8-E3E6-421742416E3E}"/>
              </a:ext>
            </a:extLst>
          </p:cNvPr>
          <p:cNvSpPr/>
          <p:nvPr/>
        </p:nvSpPr>
        <p:spPr bwMode="auto">
          <a:xfrm>
            <a:off x="6693830" y="3186805"/>
            <a:ext cx="4350596" cy="104610"/>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5" name="Rectangle 12844">
            <a:extLst>
              <a:ext uri="{FF2B5EF4-FFF2-40B4-BE49-F238E27FC236}">
                <a16:creationId xmlns:a16="http://schemas.microsoft.com/office/drawing/2014/main" id="{0DF15128-DFEA-DE3B-3730-3CC805CE49A2}"/>
              </a:ext>
            </a:extLst>
          </p:cNvPr>
          <p:cNvSpPr/>
          <p:nvPr/>
        </p:nvSpPr>
        <p:spPr bwMode="auto">
          <a:xfrm>
            <a:off x="6681927" y="3186805"/>
            <a:ext cx="409435"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6" name="Rectangle 12845">
            <a:extLst>
              <a:ext uri="{FF2B5EF4-FFF2-40B4-BE49-F238E27FC236}">
                <a16:creationId xmlns:a16="http://schemas.microsoft.com/office/drawing/2014/main" id="{A4716A76-541B-54B4-3A91-C47D888F502A}"/>
              </a:ext>
            </a:extLst>
          </p:cNvPr>
          <p:cNvSpPr/>
          <p:nvPr/>
        </p:nvSpPr>
        <p:spPr bwMode="auto">
          <a:xfrm>
            <a:off x="7341394"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7" name="Rectangle 12846">
            <a:extLst>
              <a:ext uri="{FF2B5EF4-FFF2-40B4-BE49-F238E27FC236}">
                <a16:creationId xmlns:a16="http://schemas.microsoft.com/office/drawing/2014/main" id="{625AE52E-3DD6-741D-CD32-95A5ACFABD6F}"/>
              </a:ext>
            </a:extLst>
          </p:cNvPr>
          <p:cNvSpPr/>
          <p:nvPr/>
        </p:nvSpPr>
        <p:spPr bwMode="auto">
          <a:xfrm>
            <a:off x="7606614"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8" name="Rectangle 12847">
            <a:extLst>
              <a:ext uri="{FF2B5EF4-FFF2-40B4-BE49-F238E27FC236}">
                <a16:creationId xmlns:a16="http://schemas.microsoft.com/office/drawing/2014/main" id="{7D784865-85DF-A23C-064D-F5842D55E2D3}"/>
              </a:ext>
            </a:extLst>
          </p:cNvPr>
          <p:cNvSpPr/>
          <p:nvPr/>
        </p:nvSpPr>
        <p:spPr bwMode="auto">
          <a:xfrm>
            <a:off x="7878195"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49" name="Rectangle 12848">
            <a:extLst>
              <a:ext uri="{FF2B5EF4-FFF2-40B4-BE49-F238E27FC236}">
                <a16:creationId xmlns:a16="http://schemas.microsoft.com/office/drawing/2014/main" id="{9853473C-78C2-29FC-9F03-3EE1C681B762}"/>
              </a:ext>
            </a:extLst>
          </p:cNvPr>
          <p:cNvSpPr/>
          <p:nvPr/>
        </p:nvSpPr>
        <p:spPr bwMode="auto">
          <a:xfrm>
            <a:off x="8798859"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50" name="Rectangle 12849">
            <a:extLst>
              <a:ext uri="{FF2B5EF4-FFF2-40B4-BE49-F238E27FC236}">
                <a16:creationId xmlns:a16="http://schemas.microsoft.com/office/drawing/2014/main" id="{BE7EE769-A59E-C0FC-17F2-ADFE2233E096}"/>
              </a:ext>
            </a:extLst>
          </p:cNvPr>
          <p:cNvSpPr/>
          <p:nvPr/>
        </p:nvSpPr>
        <p:spPr bwMode="auto">
          <a:xfrm>
            <a:off x="9333053"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51" name="Rectangle 12850">
            <a:extLst>
              <a:ext uri="{FF2B5EF4-FFF2-40B4-BE49-F238E27FC236}">
                <a16:creationId xmlns:a16="http://schemas.microsoft.com/office/drawing/2014/main" id="{FDE02585-38D3-43A5-FC04-A33031DB13AB}"/>
              </a:ext>
            </a:extLst>
          </p:cNvPr>
          <p:cNvSpPr/>
          <p:nvPr/>
        </p:nvSpPr>
        <p:spPr bwMode="auto">
          <a:xfrm>
            <a:off x="9720049" y="3186805"/>
            <a:ext cx="140428" cy="104610"/>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608" name="Group 12607">
            <a:extLst>
              <a:ext uri="{FF2B5EF4-FFF2-40B4-BE49-F238E27FC236}">
                <a16:creationId xmlns:a16="http://schemas.microsoft.com/office/drawing/2014/main" id="{27197F54-A9CF-2665-7ABF-A8DEC5008068}"/>
              </a:ext>
            </a:extLst>
          </p:cNvPr>
          <p:cNvGrpSpPr/>
          <p:nvPr/>
        </p:nvGrpSpPr>
        <p:grpSpPr>
          <a:xfrm>
            <a:off x="1493044" y="3115207"/>
            <a:ext cx="4298534" cy="63825"/>
            <a:chOff x="1493044" y="3017045"/>
            <a:chExt cx="4298534" cy="161987"/>
          </a:xfrm>
        </p:grpSpPr>
        <p:grpSp>
          <p:nvGrpSpPr>
            <p:cNvPr id="12622" name="Group 12621">
              <a:extLst>
                <a:ext uri="{FF2B5EF4-FFF2-40B4-BE49-F238E27FC236}">
                  <a16:creationId xmlns:a16="http://schemas.microsoft.com/office/drawing/2014/main" id="{122936F6-F9A2-9B90-0BC7-FB05A139106F}"/>
                </a:ext>
              </a:extLst>
            </p:cNvPr>
            <p:cNvGrpSpPr/>
            <p:nvPr/>
          </p:nvGrpSpPr>
          <p:grpSpPr>
            <a:xfrm rot="5400000">
              <a:off x="1824007" y="2686082"/>
              <a:ext cx="161986" cy="823912"/>
              <a:chOff x="1321993" y="1570457"/>
              <a:chExt cx="364532" cy="1552943"/>
            </a:xfrm>
          </p:grpSpPr>
          <p:cxnSp>
            <p:nvCxnSpPr>
              <p:cNvPr id="12768" name="Straight Connector 12767">
                <a:extLst>
                  <a:ext uri="{FF2B5EF4-FFF2-40B4-BE49-F238E27FC236}">
                    <a16:creationId xmlns:a16="http://schemas.microsoft.com/office/drawing/2014/main" id="{7DDA0794-1368-573F-3BF5-E851A15C62FE}"/>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9" name="Straight Connector 12768">
                <a:extLst>
                  <a:ext uri="{FF2B5EF4-FFF2-40B4-BE49-F238E27FC236}">
                    <a16:creationId xmlns:a16="http://schemas.microsoft.com/office/drawing/2014/main" id="{AD678030-2044-ED90-AF22-2935451F95D8}"/>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70" name="Straight Connector 12769">
                <a:extLst>
                  <a:ext uri="{FF2B5EF4-FFF2-40B4-BE49-F238E27FC236}">
                    <a16:creationId xmlns:a16="http://schemas.microsoft.com/office/drawing/2014/main" id="{CA2BB7E2-7013-6DE1-A907-20435ACD1E5D}"/>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01" name="Straight Connector 12800">
                <a:extLst>
                  <a:ext uri="{FF2B5EF4-FFF2-40B4-BE49-F238E27FC236}">
                    <a16:creationId xmlns:a16="http://schemas.microsoft.com/office/drawing/2014/main" id="{2B5A3532-8E17-04AC-70E1-E4FBC628B70C}"/>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02" name="Straight Connector 12801">
                <a:extLst>
                  <a:ext uri="{FF2B5EF4-FFF2-40B4-BE49-F238E27FC236}">
                    <a16:creationId xmlns:a16="http://schemas.microsoft.com/office/drawing/2014/main" id="{9E3B61FC-E73A-4343-5D20-9E9085C7E174}"/>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03" name="Straight Connector 12802">
                <a:extLst>
                  <a:ext uri="{FF2B5EF4-FFF2-40B4-BE49-F238E27FC236}">
                    <a16:creationId xmlns:a16="http://schemas.microsoft.com/office/drawing/2014/main" id="{64E9EFE6-732E-B46B-B023-AEB1171C97FB}"/>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52" name="Straight Connector 12851">
                <a:extLst>
                  <a:ext uri="{FF2B5EF4-FFF2-40B4-BE49-F238E27FC236}">
                    <a16:creationId xmlns:a16="http://schemas.microsoft.com/office/drawing/2014/main" id="{6BAFABD2-0FE1-D0FF-B0D5-D95F86813BF8}"/>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53" name="Straight Connector 12852">
                <a:extLst>
                  <a:ext uri="{FF2B5EF4-FFF2-40B4-BE49-F238E27FC236}">
                    <a16:creationId xmlns:a16="http://schemas.microsoft.com/office/drawing/2014/main" id="{71F8B5BA-E539-EA7C-3CB4-161EBDE716AC}"/>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54" name="Straight Connector 12853">
                <a:extLst>
                  <a:ext uri="{FF2B5EF4-FFF2-40B4-BE49-F238E27FC236}">
                    <a16:creationId xmlns:a16="http://schemas.microsoft.com/office/drawing/2014/main" id="{FFD51156-E63E-7B0C-419C-C40838627C0A}"/>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67" name="Group 12666">
              <a:extLst>
                <a:ext uri="{FF2B5EF4-FFF2-40B4-BE49-F238E27FC236}">
                  <a16:creationId xmlns:a16="http://schemas.microsoft.com/office/drawing/2014/main" id="{A68FC396-079F-E7E4-6B38-E6520397B45D}"/>
                </a:ext>
              </a:extLst>
            </p:cNvPr>
            <p:cNvGrpSpPr/>
            <p:nvPr/>
          </p:nvGrpSpPr>
          <p:grpSpPr>
            <a:xfrm rot="5400000">
              <a:off x="2748870" y="2686082"/>
              <a:ext cx="161986" cy="823912"/>
              <a:chOff x="1321993" y="1570457"/>
              <a:chExt cx="364532" cy="1552943"/>
            </a:xfrm>
          </p:grpSpPr>
          <p:cxnSp>
            <p:nvCxnSpPr>
              <p:cNvPr id="12759" name="Straight Connector 12758">
                <a:extLst>
                  <a:ext uri="{FF2B5EF4-FFF2-40B4-BE49-F238E27FC236}">
                    <a16:creationId xmlns:a16="http://schemas.microsoft.com/office/drawing/2014/main" id="{B5AAC694-B45E-E658-08E8-2EE9A275AC82}"/>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0" name="Straight Connector 12759">
                <a:extLst>
                  <a:ext uri="{FF2B5EF4-FFF2-40B4-BE49-F238E27FC236}">
                    <a16:creationId xmlns:a16="http://schemas.microsoft.com/office/drawing/2014/main" id="{F982A0D0-2DBB-4E7E-8FCB-FA9C830CFF70}"/>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1" name="Straight Connector 12760">
                <a:extLst>
                  <a:ext uri="{FF2B5EF4-FFF2-40B4-BE49-F238E27FC236}">
                    <a16:creationId xmlns:a16="http://schemas.microsoft.com/office/drawing/2014/main" id="{AF903326-7E16-CFBB-83BC-3A776AC0A910}"/>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2" name="Straight Connector 12761">
                <a:extLst>
                  <a:ext uri="{FF2B5EF4-FFF2-40B4-BE49-F238E27FC236}">
                    <a16:creationId xmlns:a16="http://schemas.microsoft.com/office/drawing/2014/main" id="{387CB5CF-3909-764A-67DF-3D7E26575B07}"/>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3" name="Straight Connector 12762">
                <a:extLst>
                  <a:ext uri="{FF2B5EF4-FFF2-40B4-BE49-F238E27FC236}">
                    <a16:creationId xmlns:a16="http://schemas.microsoft.com/office/drawing/2014/main" id="{CB70F476-A342-3CE0-D9DF-02B57BA38BCF}"/>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4" name="Straight Connector 12763">
                <a:extLst>
                  <a:ext uri="{FF2B5EF4-FFF2-40B4-BE49-F238E27FC236}">
                    <a16:creationId xmlns:a16="http://schemas.microsoft.com/office/drawing/2014/main" id="{474A2E59-7347-6F38-193D-7F9945903D09}"/>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5" name="Straight Connector 12764">
                <a:extLst>
                  <a:ext uri="{FF2B5EF4-FFF2-40B4-BE49-F238E27FC236}">
                    <a16:creationId xmlns:a16="http://schemas.microsoft.com/office/drawing/2014/main" id="{E64CD49C-94D5-C2A6-A392-E10FC2AF8338}"/>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6" name="Straight Connector 12765">
                <a:extLst>
                  <a:ext uri="{FF2B5EF4-FFF2-40B4-BE49-F238E27FC236}">
                    <a16:creationId xmlns:a16="http://schemas.microsoft.com/office/drawing/2014/main" id="{4DD81B8F-892C-32A4-7BCE-6FF1FFCCE9A0}"/>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67" name="Straight Connector 12766">
                <a:extLst>
                  <a:ext uri="{FF2B5EF4-FFF2-40B4-BE49-F238E27FC236}">
                    <a16:creationId xmlns:a16="http://schemas.microsoft.com/office/drawing/2014/main" id="{530A1FAD-C2DA-F58F-4AB4-D065F71039AA}"/>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68" name="Group 12667">
              <a:extLst>
                <a:ext uri="{FF2B5EF4-FFF2-40B4-BE49-F238E27FC236}">
                  <a16:creationId xmlns:a16="http://schemas.microsoft.com/office/drawing/2014/main" id="{E2A1F858-C35B-3360-E46B-DEB9485D860A}"/>
                </a:ext>
              </a:extLst>
            </p:cNvPr>
            <p:cNvGrpSpPr/>
            <p:nvPr/>
          </p:nvGrpSpPr>
          <p:grpSpPr>
            <a:xfrm rot="5400000">
              <a:off x="3670787" y="2686082"/>
              <a:ext cx="161986" cy="823912"/>
              <a:chOff x="1321993" y="1570457"/>
              <a:chExt cx="364532" cy="1552943"/>
            </a:xfrm>
          </p:grpSpPr>
          <p:cxnSp>
            <p:nvCxnSpPr>
              <p:cNvPr id="12750" name="Straight Connector 12749">
                <a:extLst>
                  <a:ext uri="{FF2B5EF4-FFF2-40B4-BE49-F238E27FC236}">
                    <a16:creationId xmlns:a16="http://schemas.microsoft.com/office/drawing/2014/main" id="{7CF6AFAE-497E-11CF-9AEF-1AB5FF3BF687}"/>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1" name="Straight Connector 12750">
                <a:extLst>
                  <a:ext uri="{FF2B5EF4-FFF2-40B4-BE49-F238E27FC236}">
                    <a16:creationId xmlns:a16="http://schemas.microsoft.com/office/drawing/2014/main" id="{F59E6048-8B1A-2BFA-5460-704C54A4E7FE}"/>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2" name="Straight Connector 12751">
                <a:extLst>
                  <a:ext uri="{FF2B5EF4-FFF2-40B4-BE49-F238E27FC236}">
                    <a16:creationId xmlns:a16="http://schemas.microsoft.com/office/drawing/2014/main" id="{12DC3949-1241-0A06-9A57-031346E3A487}"/>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3" name="Straight Connector 12752">
                <a:extLst>
                  <a:ext uri="{FF2B5EF4-FFF2-40B4-BE49-F238E27FC236}">
                    <a16:creationId xmlns:a16="http://schemas.microsoft.com/office/drawing/2014/main" id="{F6AC9EE6-C14B-83A7-661A-AC18011CE944}"/>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4" name="Straight Connector 12753">
                <a:extLst>
                  <a:ext uri="{FF2B5EF4-FFF2-40B4-BE49-F238E27FC236}">
                    <a16:creationId xmlns:a16="http://schemas.microsoft.com/office/drawing/2014/main" id="{10F989AF-77B0-4F7B-ADC1-98A18C6F1C2E}"/>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5" name="Straight Connector 12754">
                <a:extLst>
                  <a:ext uri="{FF2B5EF4-FFF2-40B4-BE49-F238E27FC236}">
                    <a16:creationId xmlns:a16="http://schemas.microsoft.com/office/drawing/2014/main" id="{6463B3E3-A5EB-9A2A-26FA-736328613D3F}"/>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6" name="Straight Connector 12755">
                <a:extLst>
                  <a:ext uri="{FF2B5EF4-FFF2-40B4-BE49-F238E27FC236}">
                    <a16:creationId xmlns:a16="http://schemas.microsoft.com/office/drawing/2014/main" id="{765C74BC-C0B3-DAA4-51C7-744010885706}"/>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7" name="Straight Connector 12756">
                <a:extLst>
                  <a:ext uri="{FF2B5EF4-FFF2-40B4-BE49-F238E27FC236}">
                    <a16:creationId xmlns:a16="http://schemas.microsoft.com/office/drawing/2014/main" id="{1CB2FDFB-C78C-5388-9D29-D607E4D44022}"/>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58" name="Straight Connector 12757">
                <a:extLst>
                  <a:ext uri="{FF2B5EF4-FFF2-40B4-BE49-F238E27FC236}">
                    <a16:creationId xmlns:a16="http://schemas.microsoft.com/office/drawing/2014/main" id="{A17C36C5-2CE0-2005-5896-84BAB31AF8F1}"/>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731" name="Group 12730">
              <a:extLst>
                <a:ext uri="{FF2B5EF4-FFF2-40B4-BE49-F238E27FC236}">
                  <a16:creationId xmlns:a16="http://schemas.microsoft.com/office/drawing/2014/main" id="{D8053475-FA9C-7692-F84A-4A39FFFFEF48}"/>
                </a:ext>
              </a:extLst>
            </p:cNvPr>
            <p:cNvGrpSpPr/>
            <p:nvPr/>
          </p:nvGrpSpPr>
          <p:grpSpPr>
            <a:xfrm rot="5400000">
              <a:off x="4589498" y="2686082"/>
              <a:ext cx="161986" cy="823912"/>
              <a:chOff x="1321993" y="1570457"/>
              <a:chExt cx="364532" cy="1552943"/>
            </a:xfrm>
          </p:grpSpPr>
          <p:cxnSp>
            <p:nvCxnSpPr>
              <p:cNvPr id="12741" name="Straight Connector 12740">
                <a:extLst>
                  <a:ext uri="{FF2B5EF4-FFF2-40B4-BE49-F238E27FC236}">
                    <a16:creationId xmlns:a16="http://schemas.microsoft.com/office/drawing/2014/main" id="{52551F8F-AAF3-2809-3AB3-AA0572819A82}"/>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2" name="Straight Connector 12741">
                <a:extLst>
                  <a:ext uri="{FF2B5EF4-FFF2-40B4-BE49-F238E27FC236}">
                    <a16:creationId xmlns:a16="http://schemas.microsoft.com/office/drawing/2014/main" id="{CD6EBF00-8B61-5D2B-7D77-3DDB6DA54D3C}"/>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3" name="Straight Connector 12742">
                <a:extLst>
                  <a:ext uri="{FF2B5EF4-FFF2-40B4-BE49-F238E27FC236}">
                    <a16:creationId xmlns:a16="http://schemas.microsoft.com/office/drawing/2014/main" id="{B678EF92-0252-70A2-C8B3-5DCE43690706}"/>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4" name="Straight Connector 12743">
                <a:extLst>
                  <a:ext uri="{FF2B5EF4-FFF2-40B4-BE49-F238E27FC236}">
                    <a16:creationId xmlns:a16="http://schemas.microsoft.com/office/drawing/2014/main" id="{EED67D42-0D8E-5ABD-B4EC-7ED0D4275372}"/>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5" name="Straight Connector 12744">
                <a:extLst>
                  <a:ext uri="{FF2B5EF4-FFF2-40B4-BE49-F238E27FC236}">
                    <a16:creationId xmlns:a16="http://schemas.microsoft.com/office/drawing/2014/main" id="{0E05781B-035D-1077-C934-27C02AE49C24}"/>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6" name="Straight Connector 12745">
                <a:extLst>
                  <a:ext uri="{FF2B5EF4-FFF2-40B4-BE49-F238E27FC236}">
                    <a16:creationId xmlns:a16="http://schemas.microsoft.com/office/drawing/2014/main" id="{B72EDE20-1C4E-11F6-2C74-C3C4BAEB3689}"/>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7" name="Straight Connector 12746">
                <a:extLst>
                  <a:ext uri="{FF2B5EF4-FFF2-40B4-BE49-F238E27FC236}">
                    <a16:creationId xmlns:a16="http://schemas.microsoft.com/office/drawing/2014/main" id="{46EC6232-261D-370C-956A-06D066AC6BE3}"/>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8" name="Straight Connector 12747">
                <a:extLst>
                  <a:ext uri="{FF2B5EF4-FFF2-40B4-BE49-F238E27FC236}">
                    <a16:creationId xmlns:a16="http://schemas.microsoft.com/office/drawing/2014/main" id="{ACAAA1A5-281F-5FF8-53BE-D2D994C363BB}"/>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9" name="Straight Connector 12748">
                <a:extLst>
                  <a:ext uri="{FF2B5EF4-FFF2-40B4-BE49-F238E27FC236}">
                    <a16:creationId xmlns:a16="http://schemas.microsoft.com/office/drawing/2014/main" id="{EB333285-7F40-EFA9-0F28-C23C4A2A9CCE}"/>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733" name="Group 12732">
              <a:extLst>
                <a:ext uri="{FF2B5EF4-FFF2-40B4-BE49-F238E27FC236}">
                  <a16:creationId xmlns:a16="http://schemas.microsoft.com/office/drawing/2014/main" id="{5A622076-5D42-2C0E-FA3D-495B2723BD17}"/>
                </a:ext>
              </a:extLst>
            </p:cNvPr>
            <p:cNvGrpSpPr/>
            <p:nvPr/>
          </p:nvGrpSpPr>
          <p:grpSpPr>
            <a:xfrm rot="5400000">
              <a:off x="5401618" y="2789072"/>
              <a:ext cx="161986" cy="617934"/>
              <a:chOff x="1321993" y="1958693"/>
              <a:chExt cx="364532" cy="1164707"/>
            </a:xfrm>
          </p:grpSpPr>
          <p:cxnSp>
            <p:nvCxnSpPr>
              <p:cNvPr id="12734" name="Straight Connector 12733">
                <a:extLst>
                  <a:ext uri="{FF2B5EF4-FFF2-40B4-BE49-F238E27FC236}">
                    <a16:creationId xmlns:a16="http://schemas.microsoft.com/office/drawing/2014/main" id="{1ED697B5-9DC1-A4AC-C2C4-E97A38BE5F5B}"/>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35" name="Straight Connector 12734">
                <a:extLst>
                  <a:ext uri="{FF2B5EF4-FFF2-40B4-BE49-F238E27FC236}">
                    <a16:creationId xmlns:a16="http://schemas.microsoft.com/office/drawing/2014/main" id="{8750472B-071F-C31D-70B8-0CED90FDC879}"/>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36" name="Straight Connector 12735">
                <a:extLst>
                  <a:ext uri="{FF2B5EF4-FFF2-40B4-BE49-F238E27FC236}">
                    <a16:creationId xmlns:a16="http://schemas.microsoft.com/office/drawing/2014/main" id="{31137E4A-53F4-1D47-312A-E07E62B6F666}"/>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37" name="Straight Connector 12736">
                <a:extLst>
                  <a:ext uri="{FF2B5EF4-FFF2-40B4-BE49-F238E27FC236}">
                    <a16:creationId xmlns:a16="http://schemas.microsoft.com/office/drawing/2014/main" id="{73EA31D9-1E80-8160-E760-5977506747CC}"/>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38" name="Straight Connector 12737">
                <a:extLst>
                  <a:ext uri="{FF2B5EF4-FFF2-40B4-BE49-F238E27FC236}">
                    <a16:creationId xmlns:a16="http://schemas.microsoft.com/office/drawing/2014/main" id="{5632EF6A-2566-39D1-2BAB-869E65E1CE0C}"/>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39" name="Straight Connector 12738">
                <a:extLst>
                  <a:ext uri="{FF2B5EF4-FFF2-40B4-BE49-F238E27FC236}">
                    <a16:creationId xmlns:a16="http://schemas.microsoft.com/office/drawing/2014/main" id="{0440B85E-5A60-E4A1-16B8-4437BCA9B1E8}"/>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740" name="Straight Connector 12739">
                <a:extLst>
                  <a:ext uri="{FF2B5EF4-FFF2-40B4-BE49-F238E27FC236}">
                    <a16:creationId xmlns:a16="http://schemas.microsoft.com/office/drawing/2014/main" id="{C0F79E17-AB19-D08B-D121-057E9F26BCD7}"/>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2855" name="Group 12854">
            <a:extLst>
              <a:ext uri="{FF2B5EF4-FFF2-40B4-BE49-F238E27FC236}">
                <a16:creationId xmlns:a16="http://schemas.microsoft.com/office/drawing/2014/main" id="{389FCA83-36A6-5C1D-9981-50FCE3B827D3}"/>
              </a:ext>
            </a:extLst>
          </p:cNvPr>
          <p:cNvGrpSpPr/>
          <p:nvPr/>
        </p:nvGrpSpPr>
        <p:grpSpPr>
          <a:xfrm>
            <a:off x="6755547" y="3119803"/>
            <a:ext cx="4240182" cy="59229"/>
            <a:chOff x="6755547" y="3025779"/>
            <a:chExt cx="4240182" cy="153254"/>
          </a:xfrm>
        </p:grpSpPr>
        <p:grpSp>
          <p:nvGrpSpPr>
            <p:cNvPr id="12856" name="Group 12855">
              <a:extLst>
                <a:ext uri="{FF2B5EF4-FFF2-40B4-BE49-F238E27FC236}">
                  <a16:creationId xmlns:a16="http://schemas.microsoft.com/office/drawing/2014/main" id="{3ECE82A3-AE05-51BE-53A1-858771F98869}"/>
                </a:ext>
              </a:extLst>
            </p:cNvPr>
            <p:cNvGrpSpPr/>
            <p:nvPr/>
          </p:nvGrpSpPr>
          <p:grpSpPr>
            <a:xfrm rot="5400000">
              <a:off x="7211159" y="2570167"/>
              <a:ext cx="153254" cy="1064478"/>
              <a:chOff x="1321993" y="1570457"/>
              <a:chExt cx="364532" cy="1552943"/>
            </a:xfrm>
          </p:grpSpPr>
          <p:cxnSp>
            <p:nvCxnSpPr>
              <p:cNvPr id="12884" name="Straight Connector 12883">
                <a:extLst>
                  <a:ext uri="{FF2B5EF4-FFF2-40B4-BE49-F238E27FC236}">
                    <a16:creationId xmlns:a16="http://schemas.microsoft.com/office/drawing/2014/main" id="{3A064A6D-8727-1E8B-0F91-FB2ED57FD5A2}"/>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5" name="Straight Connector 12884">
                <a:extLst>
                  <a:ext uri="{FF2B5EF4-FFF2-40B4-BE49-F238E27FC236}">
                    <a16:creationId xmlns:a16="http://schemas.microsoft.com/office/drawing/2014/main" id="{B7C22953-1A56-FC68-B973-C33E82A823D1}"/>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6" name="Straight Connector 12885">
                <a:extLst>
                  <a:ext uri="{FF2B5EF4-FFF2-40B4-BE49-F238E27FC236}">
                    <a16:creationId xmlns:a16="http://schemas.microsoft.com/office/drawing/2014/main" id="{C0A522B8-68F5-37F4-40BF-5118811962A9}"/>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7" name="Straight Connector 12886">
                <a:extLst>
                  <a:ext uri="{FF2B5EF4-FFF2-40B4-BE49-F238E27FC236}">
                    <a16:creationId xmlns:a16="http://schemas.microsoft.com/office/drawing/2014/main" id="{76F96653-FB85-EB25-1A34-BD2C8E4A479F}"/>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8" name="Straight Connector 12887">
                <a:extLst>
                  <a:ext uri="{FF2B5EF4-FFF2-40B4-BE49-F238E27FC236}">
                    <a16:creationId xmlns:a16="http://schemas.microsoft.com/office/drawing/2014/main" id="{B8D8E863-6D01-59AD-937C-D1D1787602D0}"/>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9" name="Straight Connector 12888">
                <a:extLst>
                  <a:ext uri="{FF2B5EF4-FFF2-40B4-BE49-F238E27FC236}">
                    <a16:creationId xmlns:a16="http://schemas.microsoft.com/office/drawing/2014/main" id="{CC152CC6-9C6C-EC65-7033-B07FBA9D2D04}"/>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90" name="Straight Connector 12889">
                <a:extLst>
                  <a:ext uri="{FF2B5EF4-FFF2-40B4-BE49-F238E27FC236}">
                    <a16:creationId xmlns:a16="http://schemas.microsoft.com/office/drawing/2014/main" id="{83D0C4B3-92C5-3FAC-E75A-4220C1E27A1D}"/>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91" name="Straight Connector 12890">
                <a:extLst>
                  <a:ext uri="{FF2B5EF4-FFF2-40B4-BE49-F238E27FC236}">
                    <a16:creationId xmlns:a16="http://schemas.microsoft.com/office/drawing/2014/main" id="{40FFF495-0C91-8A18-998F-01CC7846794D}"/>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92" name="Straight Connector 12891">
                <a:extLst>
                  <a:ext uri="{FF2B5EF4-FFF2-40B4-BE49-F238E27FC236}">
                    <a16:creationId xmlns:a16="http://schemas.microsoft.com/office/drawing/2014/main" id="{4BAF208C-BFC2-A95F-001C-07EAE56F43BB}"/>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57" name="Group 12856">
              <a:extLst>
                <a:ext uri="{FF2B5EF4-FFF2-40B4-BE49-F238E27FC236}">
                  <a16:creationId xmlns:a16="http://schemas.microsoft.com/office/drawing/2014/main" id="{267091D4-8764-7D3D-0879-BDA67A14EE9E}"/>
                </a:ext>
              </a:extLst>
            </p:cNvPr>
            <p:cNvGrpSpPr/>
            <p:nvPr/>
          </p:nvGrpSpPr>
          <p:grpSpPr>
            <a:xfrm rot="5400000">
              <a:off x="8408582" y="2570167"/>
              <a:ext cx="153254" cy="1064478"/>
              <a:chOff x="1321993" y="1570457"/>
              <a:chExt cx="364532" cy="1552943"/>
            </a:xfrm>
          </p:grpSpPr>
          <p:cxnSp>
            <p:nvCxnSpPr>
              <p:cNvPr id="12875" name="Straight Connector 12874">
                <a:extLst>
                  <a:ext uri="{FF2B5EF4-FFF2-40B4-BE49-F238E27FC236}">
                    <a16:creationId xmlns:a16="http://schemas.microsoft.com/office/drawing/2014/main" id="{273DF99A-E7E3-5B52-360B-6517261B7101}"/>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6" name="Straight Connector 12875">
                <a:extLst>
                  <a:ext uri="{FF2B5EF4-FFF2-40B4-BE49-F238E27FC236}">
                    <a16:creationId xmlns:a16="http://schemas.microsoft.com/office/drawing/2014/main" id="{8D8EBF71-CA7D-C931-CA3A-D19679AB6DE9}"/>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7" name="Straight Connector 12876">
                <a:extLst>
                  <a:ext uri="{FF2B5EF4-FFF2-40B4-BE49-F238E27FC236}">
                    <a16:creationId xmlns:a16="http://schemas.microsoft.com/office/drawing/2014/main" id="{78BA223E-3793-F03A-57DD-CE9DDDC6C2CC}"/>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8" name="Straight Connector 12877">
                <a:extLst>
                  <a:ext uri="{FF2B5EF4-FFF2-40B4-BE49-F238E27FC236}">
                    <a16:creationId xmlns:a16="http://schemas.microsoft.com/office/drawing/2014/main" id="{8E114A96-4D4E-4BCB-3C49-E7033B121523}"/>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9" name="Straight Connector 12878">
                <a:extLst>
                  <a:ext uri="{FF2B5EF4-FFF2-40B4-BE49-F238E27FC236}">
                    <a16:creationId xmlns:a16="http://schemas.microsoft.com/office/drawing/2014/main" id="{32CDE1A5-8DD8-F970-F296-B17BFB1D0E82}"/>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0" name="Straight Connector 12879">
                <a:extLst>
                  <a:ext uri="{FF2B5EF4-FFF2-40B4-BE49-F238E27FC236}">
                    <a16:creationId xmlns:a16="http://schemas.microsoft.com/office/drawing/2014/main" id="{3CC75E19-E2E4-4F2E-A6CD-A1C30F980226}"/>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1" name="Straight Connector 12880">
                <a:extLst>
                  <a:ext uri="{FF2B5EF4-FFF2-40B4-BE49-F238E27FC236}">
                    <a16:creationId xmlns:a16="http://schemas.microsoft.com/office/drawing/2014/main" id="{44EFA5FB-B72A-A4F4-CB93-E8631A87481E}"/>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2" name="Straight Connector 12881">
                <a:extLst>
                  <a:ext uri="{FF2B5EF4-FFF2-40B4-BE49-F238E27FC236}">
                    <a16:creationId xmlns:a16="http://schemas.microsoft.com/office/drawing/2014/main" id="{130AD7B2-3C8E-0723-4FF1-C225F05C8241}"/>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83" name="Straight Connector 12882">
                <a:extLst>
                  <a:ext uri="{FF2B5EF4-FFF2-40B4-BE49-F238E27FC236}">
                    <a16:creationId xmlns:a16="http://schemas.microsoft.com/office/drawing/2014/main" id="{1B55013F-57BC-8E7E-6864-2B0E05964D66}"/>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58" name="Group 12857">
              <a:extLst>
                <a:ext uri="{FF2B5EF4-FFF2-40B4-BE49-F238E27FC236}">
                  <a16:creationId xmlns:a16="http://schemas.microsoft.com/office/drawing/2014/main" id="{70D2877D-D9A7-E883-BD9D-51E442FAE2C8}"/>
                </a:ext>
              </a:extLst>
            </p:cNvPr>
            <p:cNvGrpSpPr/>
            <p:nvPr/>
          </p:nvGrpSpPr>
          <p:grpSpPr>
            <a:xfrm rot="5400000">
              <a:off x="9590564" y="2570167"/>
              <a:ext cx="153254" cy="1064478"/>
              <a:chOff x="1321993" y="1570457"/>
              <a:chExt cx="364532" cy="1552943"/>
            </a:xfrm>
          </p:grpSpPr>
          <p:cxnSp>
            <p:nvCxnSpPr>
              <p:cNvPr id="12866" name="Straight Connector 12865">
                <a:extLst>
                  <a:ext uri="{FF2B5EF4-FFF2-40B4-BE49-F238E27FC236}">
                    <a16:creationId xmlns:a16="http://schemas.microsoft.com/office/drawing/2014/main" id="{C861663C-5F9E-7018-E48D-BE91A1082E9D}"/>
                  </a:ext>
                </a:extLst>
              </p:cNvPr>
              <p:cNvCxnSpPr>
                <a:cxnSpLocks/>
              </p:cNvCxnSpPr>
              <p:nvPr/>
            </p:nvCxnSpPr>
            <p:spPr bwMode="auto">
              <a:xfrm>
                <a:off x="1321993" y="157045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7" name="Straight Connector 12866">
                <a:extLst>
                  <a:ext uri="{FF2B5EF4-FFF2-40B4-BE49-F238E27FC236}">
                    <a16:creationId xmlns:a16="http://schemas.microsoft.com/office/drawing/2014/main" id="{661C1BB1-7166-139E-A78C-17B3AA846D38}"/>
                  </a:ext>
                </a:extLst>
              </p:cNvPr>
              <p:cNvCxnSpPr>
                <a:cxnSpLocks/>
              </p:cNvCxnSpPr>
              <p:nvPr/>
            </p:nvCxnSpPr>
            <p:spPr bwMode="auto">
              <a:xfrm>
                <a:off x="1321993" y="176457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8" name="Straight Connector 12867">
                <a:extLst>
                  <a:ext uri="{FF2B5EF4-FFF2-40B4-BE49-F238E27FC236}">
                    <a16:creationId xmlns:a16="http://schemas.microsoft.com/office/drawing/2014/main" id="{A3923031-C736-7D8D-F75E-8EBA6D987E6F}"/>
                  </a:ext>
                </a:extLst>
              </p:cNvPr>
              <p:cNvCxnSpPr>
                <a:cxnSpLocks/>
              </p:cNvCxnSpPr>
              <p:nvPr/>
            </p:nvCxnSpPr>
            <p:spPr bwMode="auto">
              <a:xfrm>
                <a:off x="1321993" y="195869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9" name="Straight Connector 12868">
                <a:extLst>
                  <a:ext uri="{FF2B5EF4-FFF2-40B4-BE49-F238E27FC236}">
                    <a16:creationId xmlns:a16="http://schemas.microsoft.com/office/drawing/2014/main" id="{07121EE7-D603-ABBC-4732-FC5D6A43A042}"/>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0" name="Straight Connector 12869">
                <a:extLst>
                  <a:ext uri="{FF2B5EF4-FFF2-40B4-BE49-F238E27FC236}">
                    <a16:creationId xmlns:a16="http://schemas.microsoft.com/office/drawing/2014/main" id="{52C3B914-A5D3-DC5C-C719-C333B072D53C}"/>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1" name="Straight Connector 12870">
                <a:extLst>
                  <a:ext uri="{FF2B5EF4-FFF2-40B4-BE49-F238E27FC236}">
                    <a16:creationId xmlns:a16="http://schemas.microsoft.com/office/drawing/2014/main" id="{C3A110D7-29B4-9C06-0188-B56889A4DE81}"/>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2" name="Straight Connector 12871">
                <a:extLst>
                  <a:ext uri="{FF2B5EF4-FFF2-40B4-BE49-F238E27FC236}">
                    <a16:creationId xmlns:a16="http://schemas.microsoft.com/office/drawing/2014/main" id="{63F30DA9-70BA-73A0-C63B-7B0B52CC0A1C}"/>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3" name="Straight Connector 12872">
                <a:extLst>
                  <a:ext uri="{FF2B5EF4-FFF2-40B4-BE49-F238E27FC236}">
                    <a16:creationId xmlns:a16="http://schemas.microsoft.com/office/drawing/2014/main" id="{10273B62-90FB-88E9-D2AC-BE340D9B1547}"/>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74" name="Straight Connector 12873">
                <a:extLst>
                  <a:ext uri="{FF2B5EF4-FFF2-40B4-BE49-F238E27FC236}">
                    <a16:creationId xmlns:a16="http://schemas.microsoft.com/office/drawing/2014/main" id="{CEBAAD3B-F40B-E089-41A5-661D81BA4237}"/>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59" name="Group 12858">
              <a:extLst>
                <a:ext uri="{FF2B5EF4-FFF2-40B4-BE49-F238E27FC236}">
                  <a16:creationId xmlns:a16="http://schemas.microsoft.com/office/drawing/2014/main" id="{44433EDE-EEF7-B812-185F-080D7E45BAAE}"/>
                </a:ext>
              </a:extLst>
            </p:cNvPr>
            <p:cNvGrpSpPr/>
            <p:nvPr/>
          </p:nvGrpSpPr>
          <p:grpSpPr>
            <a:xfrm rot="5400000">
              <a:off x="10586453" y="2769757"/>
              <a:ext cx="153254" cy="665298"/>
              <a:chOff x="1321993" y="2152811"/>
              <a:chExt cx="364532" cy="970589"/>
            </a:xfrm>
          </p:grpSpPr>
          <p:cxnSp>
            <p:nvCxnSpPr>
              <p:cNvPr id="12860" name="Straight Connector 12859">
                <a:extLst>
                  <a:ext uri="{FF2B5EF4-FFF2-40B4-BE49-F238E27FC236}">
                    <a16:creationId xmlns:a16="http://schemas.microsoft.com/office/drawing/2014/main" id="{D4FEDA4F-7AB9-D14F-7743-0370264CE7B4}"/>
                  </a:ext>
                </a:extLst>
              </p:cNvPr>
              <p:cNvCxnSpPr>
                <a:cxnSpLocks/>
              </p:cNvCxnSpPr>
              <p:nvPr/>
            </p:nvCxnSpPr>
            <p:spPr bwMode="auto">
              <a:xfrm>
                <a:off x="1321993" y="2152811"/>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1" name="Straight Connector 12860">
                <a:extLst>
                  <a:ext uri="{FF2B5EF4-FFF2-40B4-BE49-F238E27FC236}">
                    <a16:creationId xmlns:a16="http://schemas.microsoft.com/office/drawing/2014/main" id="{204D5E2E-19E4-AC7D-4908-2D6FBA1F2143}"/>
                  </a:ext>
                </a:extLst>
              </p:cNvPr>
              <p:cNvCxnSpPr>
                <a:cxnSpLocks/>
              </p:cNvCxnSpPr>
              <p:nvPr/>
            </p:nvCxnSpPr>
            <p:spPr bwMode="auto">
              <a:xfrm>
                <a:off x="1321993" y="2346929"/>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2" name="Straight Connector 12861">
                <a:extLst>
                  <a:ext uri="{FF2B5EF4-FFF2-40B4-BE49-F238E27FC236}">
                    <a16:creationId xmlns:a16="http://schemas.microsoft.com/office/drawing/2014/main" id="{7C25417A-D1E5-F32E-0A7E-90C046415A5B}"/>
                  </a:ext>
                </a:extLst>
              </p:cNvPr>
              <p:cNvCxnSpPr>
                <a:cxnSpLocks/>
              </p:cNvCxnSpPr>
              <p:nvPr/>
            </p:nvCxnSpPr>
            <p:spPr bwMode="auto">
              <a:xfrm>
                <a:off x="1321993" y="2541047"/>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3" name="Straight Connector 12862">
                <a:extLst>
                  <a:ext uri="{FF2B5EF4-FFF2-40B4-BE49-F238E27FC236}">
                    <a16:creationId xmlns:a16="http://schemas.microsoft.com/office/drawing/2014/main" id="{8E80E70C-188A-C174-D9C2-51118EF94D9B}"/>
                  </a:ext>
                </a:extLst>
              </p:cNvPr>
              <p:cNvCxnSpPr>
                <a:cxnSpLocks/>
              </p:cNvCxnSpPr>
              <p:nvPr/>
            </p:nvCxnSpPr>
            <p:spPr bwMode="auto">
              <a:xfrm>
                <a:off x="1321993" y="2735165"/>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4" name="Straight Connector 12863">
                <a:extLst>
                  <a:ext uri="{FF2B5EF4-FFF2-40B4-BE49-F238E27FC236}">
                    <a16:creationId xmlns:a16="http://schemas.microsoft.com/office/drawing/2014/main" id="{8752965D-154C-DF3A-9E79-9F8CB76782DE}"/>
                  </a:ext>
                </a:extLst>
              </p:cNvPr>
              <p:cNvCxnSpPr>
                <a:cxnSpLocks/>
              </p:cNvCxnSpPr>
              <p:nvPr/>
            </p:nvCxnSpPr>
            <p:spPr bwMode="auto">
              <a:xfrm>
                <a:off x="1321993" y="2929283"/>
                <a:ext cx="364532" cy="0"/>
              </a:xfrm>
              <a:prstGeom prst="line">
                <a:avLst/>
              </a:prstGeom>
              <a:noFill/>
              <a:ln w="28575" cap="flat" cmpd="sng" algn="ctr">
                <a:solidFill>
                  <a:schemeClr val="bg1"/>
                </a:solidFill>
                <a:prstDash val="solid"/>
                <a:round/>
                <a:headEnd type="none" w="med" len="med"/>
                <a:tailEnd type="none" w="med" len="med"/>
              </a:ln>
              <a:effectLst/>
            </p:spPr>
          </p:cxnSp>
          <p:cxnSp>
            <p:nvCxnSpPr>
              <p:cNvPr id="12865" name="Straight Connector 12864">
                <a:extLst>
                  <a:ext uri="{FF2B5EF4-FFF2-40B4-BE49-F238E27FC236}">
                    <a16:creationId xmlns:a16="http://schemas.microsoft.com/office/drawing/2014/main" id="{59EF3716-91EA-00C6-E37C-1BF56B1AC86A}"/>
                  </a:ext>
                </a:extLst>
              </p:cNvPr>
              <p:cNvCxnSpPr>
                <a:cxnSpLocks/>
              </p:cNvCxnSpPr>
              <p:nvPr/>
            </p:nvCxnSpPr>
            <p:spPr bwMode="auto">
              <a:xfrm>
                <a:off x="1321993" y="3123400"/>
                <a:ext cx="364532"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3985128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DD4C-3F4C-D752-AC31-9AAD0B7D6673}"/>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0E003602-E6E6-DD4A-80E4-F2792393C1C2}"/>
              </a:ext>
            </a:extLst>
          </p:cNvPr>
          <p:cNvSpPr>
            <a:spLocks noGrp="1" noChangeArrowheads="1"/>
          </p:cNvSpPr>
          <p:nvPr>
            <p:ph type="title"/>
          </p:nvPr>
        </p:nvSpPr>
        <p:spPr/>
        <p:txBody>
          <a:bodyPr/>
          <a:lstStyle/>
          <a:p>
            <a:pPr eaLnBrk="1" hangingPunct="1"/>
            <a:r>
              <a:rPr lang="en-US" dirty="0"/>
              <a:t>SOHO-01</a:t>
            </a:r>
            <a:r>
              <a:rPr lang="en-US" altLang="en-US" dirty="0"/>
              <a:t>: Treatment Duration and DoR</a:t>
            </a:r>
          </a:p>
        </p:txBody>
      </p:sp>
      <p:sp>
        <p:nvSpPr>
          <p:cNvPr id="7" name="Text Box 15">
            <a:extLst>
              <a:ext uri="{FF2B5EF4-FFF2-40B4-BE49-F238E27FC236}">
                <a16:creationId xmlns:a16="http://schemas.microsoft.com/office/drawing/2014/main" id="{CC07A875-EC96-9137-82D0-0C55802D14B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 </a:t>
            </a:r>
          </a:p>
        </p:txBody>
      </p:sp>
      <p:graphicFrame>
        <p:nvGraphicFramePr>
          <p:cNvPr id="11" name="Table 10">
            <a:extLst>
              <a:ext uri="{FF2B5EF4-FFF2-40B4-BE49-F238E27FC236}">
                <a16:creationId xmlns:a16="http://schemas.microsoft.com/office/drawing/2014/main" id="{3FB15A8C-A1C3-B3BD-FF1E-E2684D0E4BC9}"/>
              </a:ext>
            </a:extLst>
          </p:cNvPr>
          <p:cNvGraphicFramePr>
            <a:graphicFrameLocks noGrp="1"/>
          </p:cNvGraphicFramePr>
          <p:nvPr>
            <p:extLst>
              <p:ext uri="{D42A27DB-BD31-4B8C-83A1-F6EECF244321}">
                <p14:modId xmlns:p14="http://schemas.microsoft.com/office/powerpoint/2010/main" val="996891057"/>
              </p:ext>
            </p:extLst>
          </p:nvPr>
        </p:nvGraphicFramePr>
        <p:xfrm>
          <a:off x="723899" y="1603375"/>
          <a:ext cx="10758304" cy="2377440"/>
        </p:xfrm>
        <a:graphic>
          <a:graphicData uri="http://schemas.openxmlformats.org/drawingml/2006/table">
            <a:tbl>
              <a:tblPr firstRow="1" firstCol="1" bandRow="1">
                <a:tableStyleId>{93296810-A885-4BE3-A3E7-6D5BEEA58F35}</a:tableStyleId>
              </a:tblPr>
              <a:tblGrid>
                <a:gridCol w="4682114">
                  <a:extLst>
                    <a:ext uri="{9D8B030D-6E8A-4147-A177-3AD203B41FA5}">
                      <a16:colId xmlns:a16="http://schemas.microsoft.com/office/drawing/2014/main" val="1761245124"/>
                    </a:ext>
                  </a:extLst>
                </a:gridCol>
                <a:gridCol w="2979703">
                  <a:extLst>
                    <a:ext uri="{9D8B030D-6E8A-4147-A177-3AD203B41FA5}">
                      <a16:colId xmlns:a16="http://schemas.microsoft.com/office/drawing/2014/main" val="3620923180"/>
                    </a:ext>
                  </a:extLst>
                </a:gridCol>
                <a:gridCol w="3096487">
                  <a:extLst>
                    <a:ext uri="{9D8B030D-6E8A-4147-A177-3AD203B41FA5}">
                      <a16:colId xmlns:a16="http://schemas.microsoft.com/office/drawing/2014/main" val="2572977402"/>
                    </a:ext>
                  </a:extLst>
                </a:gridCol>
              </a:tblGrid>
              <a:tr h="213554">
                <a:tc>
                  <a:txBody>
                    <a:bodyPr/>
                    <a:lstStyle/>
                    <a:p>
                      <a:r>
                        <a:rPr lang="en-US" sz="2000" dirty="0">
                          <a:effectLst/>
                          <a:latin typeface="+mn-lt"/>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2000" dirty="0">
                          <a:effectLst/>
                          <a:latin typeface="+mn-lt"/>
                        </a:rPr>
                        <a:t>Cohort D (n = 44)</a:t>
                      </a:r>
                      <a:endParaRPr lang="en-US" sz="20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2000" dirty="0">
                          <a:effectLst/>
                          <a:latin typeface="+mn-lt"/>
                        </a:rPr>
                        <a:t>Cohort E (n = 34)</a:t>
                      </a:r>
                      <a:endParaRPr lang="en-US" sz="2000" dirty="0">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78596903"/>
                  </a:ext>
                </a:extLst>
              </a:tr>
              <a:tr h="210877">
                <a:tc>
                  <a:txBody>
                    <a:bodyPr/>
                    <a:lstStyle/>
                    <a:p>
                      <a:pPr marL="0" marR="0">
                        <a:buNone/>
                      </a:pPr>
                      <a:r>
                        <a:rPr lang="en-US" sz="2000" b="0" dirty="0">
                          <a:solidFill>
                            <a:schemeClr val="bg1"/>
                          </a:solidFill>
                          <a:effectLst/>
                          <a:latin typeface="+mn-lt"/>
                        </a:rPr>
                        <a:t>Median follow-up, mo (range)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effectLst/>
                          <a:latin typeface="+mn-lt"/>
                          <a:ea typeface="Aptos" panose="020B0004020202020204" pitchFamily="34" charset="0"/>
                          <a:cs typeface="Aptos" panose="020B0004020202020204" pitchFamily="34" charset="0"/>
                        </a:rPr>
                        <a:t>17.2 (0.95-24.38)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effectLst/>
                          <a:latin typeface="+mn-lt"/>
                          <a:ea typeface="Aptos" panose="020B0004020202020204" pitchFamily="34" charset="0"/>
                          <a:cs typeface="Aptos" panose="020B0004020202020204" pitchFamily="34" charset="0"/>
                        </a:rPr>
                        <a:t>10.3 (2.69-14.91)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2973839"/>
                  </a:ext>
                </a:extLst>
              </a:tr>
              <a:tr h="210877">
                <a:tc>
                  <a:txBody>
                    <a:bodyPr/>
                    <a:lstStyle/>
                    <a:p>
                      <a:pPr marL="0" marR="0" indent="0">
                        <a:buFont typeface="Wingdings" panose="05000000000000000000" pitchFamily="2" charset="2"/>
                        <a:buNone/>
                      </a:pPr>
                      <a:r>
                        <a:rPr lang="en-US" sz="2000" b="0" dirty="0">
                          <a:solidFill>
                            <a:schemeClr val="bg1"/>
                          </a:solidFill>
                          <a:effectLst/>
                          <a:latin typeface="+mn-lt"/>
                          <a:ea typeface="Aptos" panose="020B0004020202020204" pitchFamily="34" charset="0"/>
                          <a:cs typeface="Aptos" panose="020B0004020202020204" pitchFamily="34" charset="0"/>
                        </a:rPr>
                        <a:t>Ongoing treatment, 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15 (34.1)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9 (26.5)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56571324"/>
                  </a:ext>
                </a:extLst>
              </a:tr>
              <a:tr h="210877">
                <a:tc>
                  <a:txBody>
                    <a:bodyPr/>
                    <a:lstStyle/>
                    <a:p>
                      <a:pPr marL="0" marR="0" indent="0">
                        <a:buFont typeface="Wingdings" panose="05000000000000000000" pitchFamily="2" charset="2"/>
                        <a:buNone/>
                      </a:pPr>
                      <a:r>
                        <a:rPr lang="fr-FR" sz="2000" b="0" dirty="0">
                          <a:solidFill>
                            <a:schemeClr val="bg1"/>
                          </a:solidFill>
                          <a:effectLst/>
                          <a:latin typeface="+mn-lt"/>
                          <a:ea typeface="Aptos" panose="020B0004020202020204" pitchFamily="34" charset="0"/>
                          <a:cs typeface="Aptos" panose="020B0004020202020204" pitchFamily="34" charset="0"/>
                        </a:rPr>
                        <a:t>Treatment duration &gt;12 mo, n (%)</a:t>
                      </a:r>
                      <a:endParaRPr lang="en-US" sz="20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16 (36.4)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4 (11.8)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63620749"/>
                  </a:ext>
                </a:extLst>
              </a:tr>
              <a:tr h="210877">
                <a:tc>
                  <a:txBody>
                    <a:bodyPr/>
                    <a:lstStyle/>
                    <a:p>
                      <a:pPr marL="0" marR="0" indent="0">
                        <a:buFont typeface="Wingdings" panose="05000000000000000000" pitchFamily="2" charset="2"/>
                        <a:buNone/>
                      </a:pPr>
                      <a:r>
                        <a:rPr lang="en-US" sz="2000" b="0" dirty="0">
                          <a:solidFill>
                            <a:schemeClr val="bg1"/>
                          </a:solidFill>
                          <a:effectLst/>
                          <a:latin typeface="+mn-lt"/>
                          <a:ea typeface="Aptos" panose="020B0004020202020204" pitchFamily="34" charset="0"/>
                          <a:cs typeface="Aptos" panose="020B0004020202020204" pitchFamily="34" charset="0"/>
                        </a:rPr>
                        <a:t>Median duration of treatment, mo (range)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7.16 (0.20-24.4)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4.83 (0.43-14.78)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114961"/>
                  </a:ext>
                </a:extLst>
              </a:tr>
              <a:tr h="210877">
                <a:tc>
                  <a:txBody>
                    <a:bodyPr/>
                    <a:lstStyle/>
                    <a:p>
                      <a:pPr marL="0" marR="0" indent="0">
                        <a:buFont typeface="Wingdings" panose="05000000000000000000" pitchFamily="2" charset="2"/>
                        <a:buNone/>
                      </a:pPr>
                      <a:r>
                        <a:rPr lang="en-US" sz="2000" b="0" dirty="0">
                          <a:solidFill>
                            <a:schemeClr val="bg1"/>
                          </a:solidFill>
                          <a:effectLst/>
                          <a:latin typeface="+mn-lt"/>
                          <a:ea typeface="Aptos" panose="020B0004020202020204" pitchFamily="34" charset="0"/>
                          <a:cs typeface="Aptos" panose="020B0004020202020204" pitchFamily="34" charset="0"/>
                        </a:rPr>
                        <a:t>DoR,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2000" b="0" dirty="0">
                          <a:solidFill>
                            <a:schemeClr val="bg1"/>
                          </a:solidFill>
                          <a:effectLst/>
                        </a:rPr>
                        <a:t>8.7 (4.5-NE)</a:t>
                      </a:r>
                      <a:endParaRPr lang="en-US" sz="2000" b="0" dirty="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2000" b="0" dirty="0">
                          <a:solidFill>
                            <a:schemeClr val="bg1"/>
                          </a:solidFill>
                          <a:effectLst/>
                          <a:latin typeface="+mn-lt"/>
                          <a:ea typeface="Aptos" panose="020B0004020202020204" pitchFamily="34" charset="0"/>
                          <a:cs typeface="Aptos" panose="020B0004020202020204" pitchFamily="34" charset="0"/>
                        </a:rPr>
                        <a:t>9.5 (4.1-NE)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52680913"/>
                  </a:ext>
                </a:extLst>
              </a:tr>
            </a:tbl>
          </a:graphicData>
        </a:graphic>
      </p:graphicFrame>
    </p:spTree>
    <p:extLst>
      <p:ext uri="{BB962C8B-B14F-4D97-AF65-F5344CB8AC3E}">
        <p14:creationId xmlns:p14="http://schemas.microsoft.com/office/powerpoint/2010/main" val="778346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91BE6-F4DC-B473-865F-110E55208A64}"/>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00F1A972-44B0-22C7-D58B-7BCF335A3139}"/>
              </a:ext>
            </a:extLst>
          </p:cNvPr>
          <p:cNvSpPr>
            <a:spLocks noGrp="1" noChangeArrowheads="1"/>
          </p:cNvSpPr>
          <p:nvPr>
            <p:ph type="title"/>
          </p:nvPr>
        </p:nvSpPr>
        <p:spPr/>
        <p:txBody>
          <a:bodyPr/>
          <a:lstStyle/>
          <a:p>
            <a:pPr eaLnBrk="1" hangingPunct="1"/>
            <a:r>
              <a:rPr lang="en-US" dirty="0"/>
              <a:t>SOHO-01</a:t>
            </a:r>
            <a:r>
              <a:rPr lang="en-US" altLang="en-US" dirty="0"/>
              <a:t>: Treatment-Related Adverse Events</a:t>
            </a:r>
          </a:p>
        </p:txBody>
      </p:sp>
      <p:graphicFrame>
        <p:nvGraphicFramePr>
          <p:cNvPr id="5" name="Table 4">
            <a:extLst>
              <a:ext uri="{FF2B5EF4-FFF2-40B4-BE49-F238E27FC236}">
                <a16:creationId xmlns:a16="http://schemas.microsoft.com/office/drawing/2014/main" id="{285BDCA8-114F-723D-9188-B7A4B45F690D}"/>
              </a:ext>
            </a:extLst>
          </p:cNvPr>
          <p:cNvGraphicFramePr>
            <a:graphicFrameLocks noGrp="1"/>
          </p:cNvGraphicFramePr>
          <p:nvPr>
            <p:extLst>
              <p:ext uri="{D42A27DB-BD31-4B8C-83A1-F6EECF244321}">
                <p14:modId xmlns:p14="http://schemas.microsoft.com/office/powerpoint/2010/main" val="959859769"/>
              </p:ext>
            </p:extLst>
          </p:nvPr>
        </p:nvGraphicFramePr>
        <p:xfrm>
          <a:off x="609759" y="1405665"/>
          <a:ext cx="10872444" cy="4876800"/>
        </p:xfrm>
        <a:graphic>
          <a:graphicData uri="http://schemas.openxmlformats.org/drawingml/2006/table">
            <a:tbl>
              <a:tblPr firstRow="1" firstCol="1" bandRow="1">
                <a:tableStyleId>{93296810-A885-4BE3-A3E7-6D5BEEA58F35}</a:tableStyleId>
              </a:tblPr>
              <a:tblGrid>
                <a:gridCol w="1743020">
                  <a:extLst>
                    <a:ext uri="{9D8B030D-6E8A-4147-A177-3AD203B41FA5}">
                      <a16:colId xmlns:a16="http://schemas.microsoft.com/office/drawing/2014/main" val="3683592867"/>
                    </a:ext>
                  </a:extLst>
                </a:gridCol>
                <a:gridCol w="1700159">
                  <a:extLst>
                    <a:ext uri="{9D8B030D-6E8A-4147-A177-3AD203B41FA5}">
                      <a16:colId xmlns:a16="http://schemas.microsoft.com/office/drawing/2014/main" val="1651615634"/>
                    </a:ext>
                  </a:extLst>
                </a:gridCol>
                <a:gridCol w="1528714">
                  <a:extLst>
                    <a:ext uri="{9D8B030D-6E8A-4147-A177-3AD203B41FA5}">
                      <a16:colId xmlns:a16="http://schemas.microsoft.com/office/drawing/2014/main" val="2598759034"/>
                    </a:ext>
                  </a:extLst>
                </a:gridCol>
                <a:gridCol w="1614437">
                  <a:extLst>
                    <a:ext uri="{9D8B030D-6E8A-4147-A177-3AD203B41FA5}">
                      <a16:colId xmlns:a16="http://schemas.microsoft.com/office/drawing/2014/main" val="3693131900"/>
                    </a:ext>
                  </a:extLst>
                </a:gridCol>
                <a:gridCol w="1285834">
                  <a:extLst>
                    <a:ext uri="{9D8B030D-6E8A-4147-A177-3AD203B41FA5}">
                      <a16:colId xmlns:a16="http://schemas.microsoft.com/office/drawing/2014/main" val="847855820"/>
                    </a:ext>
                  </a:extLst>
                </a:gridCol>
                <a:gridCol w="1614437">
                  <a:extLst>
                    <a:ext uri="{9D8B030D-6E8A-4147-A177-3AD203B41FA5}">
                      <a16:colId xmlns:a16="http://schemas.microsoft.com/office/drawing/2014/main" val="3765778781"/>
                    </a:ext>
                  </a:extLst>
                </a:gridCol>
                <a:gridCol w="1385843">
                  <a:extLst>
                    <a:ext uri="{9D8B030D-6E8A-4147-A177-3AD203B41FA5}">
                      <a16:colId xmlns:a16="http://schemas.microsoft.com/office/drawing/2014/main" val="3064800302"/>
                    </a:ext>
                  </a:extLst>
                </a:gridCol>
              </a:tblGrid>
              <a:tr h="161340">
                <a:tc rowSpan="2">
                  <a:txBody>
                    <a:bodyPr/>
                    <a:lstStyle/>
                    <a:p>
                      <a:pPr marL="0" marR="0">
                        <a:buNone/>
                      </a:pPr>
                      <a:r>
                        <a:rPr lang="en-US" sz="1400" b="1" dirty="0">
                          <a:solidFill>
                            <a:schemeClr val="tx1"/>
                          </a:solidFill>
                          <a:effectLst/>
                        </a:rPr>
                        <a:t>TRAEs (≥10%)</a:t>
                      </a:r>
                      <a:endParaRPr lang="en-US" sz="1400" b="1" dirty="0">
                        <a:solidFill>
                          <a:schemeClr val="tx1"/>
                        </a:solidFill>
                        <a:effectLst/>
                        <a:latin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rPr>
                        <a:t>Cohort D </a:t>
                      </a:r>
                      <a:r>
                        <a:rPr lang="en-US" sz="1400" dirty="0">
                          <a:effectLst/>
                          <a:latin typeface="+mn-lt"/>
                        </a:rPr>
                        <a:t>(n = 44)</a:t>
                      </a:r>
                      <a:endParaRPr lang="en-US" sz="1400" b="1" dirty="0">
                        <a:solidFill>
                          <a:schemeClr val="tx1"/>
                        </a:solidFill>
                        <a:effectLst/>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6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6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effectLst/>
                        </a:rPr>
                        <a:t>Cohort E </a:t>
                      </a:r>
                      <a:r>
                        <a:rPr lang="en-US" sz="1400" dirty="0">
                          <a:effectLst/>
                          <a:latin typeface="+mn-lt"/>
                        </a:rPr>
                        <a:t>(n = 34)</a:t>
                      </a:r>
                      <a:endParaRPr lang="en-US" sz="1400" b="1" dirty="0">
                        <a:solidFill>
                          <a:schemeClr val="tx1"/>
                        </a:solidFill>
                        <a:effectLst/>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6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pPr marL="0" marR="0" algn="ctr">
                        <a:buNone/>
                      </a:pPr>
                      <a:endParaRPr lang="en-US" sz="1600" dirty="0">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57822426"/>
                  </a:ext>
                </a:extLst>
              </a:tr>
              <a:tr h="161340">
                <a:tc vMerge="1">
                  <a:txBody>
                    <a:bodyPr/>
                    <a:lstStyle/>
                    <a:p>
                      <a:endParaRPr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1</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2</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3</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1</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2</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marL="0" marR="0" algn="ctr">
                        <a:buNone/>
                      </a:pPr>
                      <a:r>
                        <a:rPr lang="en-US" sz="1400" b="1" dirty="0">
                          <a:solidFill>
                            <a:schemeClr val="tx1"/>
                          </a:solidFill>
                          <a:effectLst/>
                        </a:rPr>
                        <a:t>Grade 3</a:t>
                      </a:r>
                      <a:endParaRPr lang="en-US" sz="1400" b="1"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80866614"/>
                  </a:ext>
                </a:extLst>
              </a:tr>
              <a:tr h="161340">
                <a:tc>
                  <a:txBody>
                    <a:bodyPr/>
                    <a:lstStyle/>
                    <a:p>
                      <a:pPr marL="0" marR="0">
                        <a:buNone/>
                      </a:pPr>
                      <a:r>
                        <a:rPr lang="en-US" sz="1400" b="0" dirty="0">
                          <a:solidFill>
                            <a:schemeClr val="bg1"/>
                          </a:solidFill>
                          <a:effectLst/>
                          <a:latin typeface="+mn-lt"/>
                        </a:rPr>
                        <a:t>Diarrhea</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44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44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8129084"/>
                  </a:ext>
                </a:extLst>
              </a:tr>
              <a:tr h="161340">
                <a:tc>
                  <a:txBody>
                    <a:bodyPr/>
                    <a:lstStyle/>
                    <a:p>
                      <a:pPr marL="0" marR="0">
                        <a:buNone/>
                      </a:pPr>
                      <a:r>
                        <a:rPr lang="en-US" sz="1400" b="0" dirty="0">
                          <a:solidFill>
                            <a:schemeClr val="bg1"/>
                          </a:solidFill>
                          <a:effectLst/>
                          <a:latin typeface="+mn-lt"/>
                        </a:rPr>
                        <a:t>Rash</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39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0167577"/>
                  </a:ext>
                </a:extLst>
              </a:tr>
              <a:tr h="161340">
                <a:tc>
                  <a:txBody>
                    <a:bodyPr/>
                    <a:lstStyle/>
                    <a:p>
                      <a:pPr marL="0" marR="0">
                        <a:buNone/>
                      </a:pPr>
                      <a:r>
                        <a:rPr lang="en-US" sz="1400" b="0" dirty="0">
                          <a:solidFill>
                            <a:schemeClr val="bg1"/>
                          </a:solidFill>
                          <a:effectLst/>
                          <a:latin typeface="+mn-lt"/>
                        </a:rPr>
                        <a:t>Nausea</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69936700"/>
                  </a:ext>
                </a:extLst>
              </a:tr>
              <a:tr h="161340">
                <a:tc>
                  <a:txBody>
                    <a:bodyPr/>
                    <a:lstStyle/>
                    <a:p>
                      <a:pPr marL="0" marR="0">
                        <a:buNone/>
                      </a:pPr>
                      <a:r>
                        <a:rPr lang="en-US" sz="1400" b="0" dirty="0">
                          <a:solidFill>
                            <a:schemeClr val="bg1"/>
                          </a:solidFill>
                          <a:effectLst/>
                          <a:latin typeface="+mn-lt"/>
                        </a:rPr>
                        <a:t>Paronychia</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90880813"/>
                  </a:ext>
                </a:extLst>
              </a:tr>
              <a:tr h="161340">
                <a:tc>
                  <a:txBody>
                    <a:bodyPr/>
                    <a:lstStyle/>
                    <a:p>
                      <a:pPr marL="0" marR="0">
                        <a:buNone/>
                      </a:pPr>
                      <a:r>
                        <a:rPr lang="en-US" sz="1400" b="0" dirty="0">
                          <a:solidFill>
                            <a:schemeClr val="bg1"/>
                          </a:solidFill>
                          <a:effectLst/>
                          <a:latin typeface="+mn-lt"/>
                        </a:rPr>
                        <a:t>Dry skin</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18</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3652251"/>
                  </a:ext>
                </a:extLst>
              </a:tr>
              <a:tr h="161340">
                <a:tc>
                  <a:txBody>
                    <a:bodyPr/>
                    <a:lstStyle/>
                    <a:p>
                      <a:pPr marL="0" marR="0">
                        <a:buNone/>
                      </a:pPr>
                      <a:r>
                        <a:rPr lang="en-US" sz="1400" b="0" dirty="0">
                          <a:solidFill>
                            <a:schemeClr val="bg1"/>
                          </a:solidFill>
                          <a:effectLst/>
                          <a:latin typeface="+mn-lt"/>
                        </a:rPr>
                        <a:t>Dermatitis acneiform</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6383623"/>
                  </a:ext>
                </a:extLst>
              </a:tr>
              <a:tr h="161340">
                <a:tc>
                  <a:txBody>
                    <a:bodyPr/>
                    <a:lstStyle/>
                    <a:p>
                      <a:pPr marL="0" marR="0">
                        <a:buNone/>
                      </a:pPr>
                      <a:r>
                        <a:rPr lang="en-US" sz="1400" b="0" dirty="0">
                          <a:solidFill>
                            <a:schemeClr val="bg1"/>
                          </a:solidFill>
                          <a:effectLst/>
                          <a:latin typeface="+mn-lt"/>
                        </a:rPr>
                        <a:t>Decreased appetite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9215030"/>
                  </a:ext>
                </a:extLst>
              </a:tr>
              <a:tr h="161340">
                <a:tc>
                  <a:txBody>
                    <a:bodyPr/>
                    <a:lstStyle/>
                    <a:p>
                      <a:pPr marL="0" marR="0">
                        <a:buNone/>
                      </a:pPr>
                      <a:r>
                        <a:rPr lang="en-US" sz="1400" b="0" dirty="0">
                          <a:solidFill>
                            <a:schemeClr val="bg1"/>
                          </a:solidFill>
                          <a:effectLst/>
                          <a:latin typeface="+mn-lt"/>
                        </a:rPr>
                        <a:t>Hypokalemia</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47179198"/>
                  </a:ext>
                </a:extLst>
              </a:tr>
              <a:tr h="161340">
                <a:tc>
                  <a:txBody>
                    <a:bodyPr/>
                    <a:lstStyle/>
                    <a:p>
                      <a:pPr marL="0" marR="0">
                        <a:buNone/>
                      </a:pPr>
                      <a:r>
                        <a:rPr lang="en-US" sz="1400" b="0" dirty="0">
                          <a:solidFill>
                            <a:schemeClr val="bg1"/>
                          </a:solidFill>
                          <a:effectLst/>
                          <a:latin typeface="+mn-lt"/>
                        </a:rPr>
                        <a:t>Stomatitis</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27734905"/>
                  </a:ext>
                </a:extLst>
              </a:tr>
              <a:tr h="161340">
                <a:tc>
                  <a:txBody>
                    <a:bodyPr/>
                    <a:lstStyle/>
                    <a:p>
                      <a:pPr marL="0" marR="0">
                        <a:buNone/>
                      </a:pPr>
                      <a:r>
                        <a:rPr lang="en-US" sz="1400" b="0" dirty="0">
                          <a:solidFill>
                            <a:schemeClr val="bg1"/>
                          </a:solidFill>
                          <a:effectLst/>
                          <a:latin typeface="+mn-lt"/>
                        </a:rPr>
                        <a:t>Vomiting</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14</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0272318"/>
                  </a:ext>
                </a:extLst>
              </a:tr>
              <a:tr h="161340">
                <a:tc>
                  <a:txBody>
                    <a:bodyPr/>
                    <a:lstStyle/>
                    <a:p>
                      <a:pPr marL="0" marR="0">
                        <a:buNone/>
                      </a:pPr>
                      <a:r>
                        <a:rPr lang="en-US" sz="1400" b="0" dirty="0">
                          <a:solidFill>
                            <a:schemeClr val="bg1"/>
                          </a:solidFill>
                          <a:effectLst/>
                          <a:latin typeface="+mn-lt"/>
                        </a:rPr>
                        <a:t>Increased amylase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7</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5</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8075585"/>
                  </a:ext>
                </a:extLst>
              </a:tr>
              <a:tr h="161340">
                <a:tc>
                  <a:txBody>
                    <a:bodyPr/>
                    <a:lstStyle/>
                    <a:p>
                      <a:pPr marL="0" marR="0">
                        <a:buNone/>
                      </a:pPr>
                      <a:r>
                        <a:rPr lang="en-US" sz="1400" b="0" dirty="0">
                          <a:solidFill>
                            <a:schemeClr val="bg1"/>
                          </a:solidFill>
                          <a:effectLst/>
                          <a:latin typeface="+mn-lt"/>
                        </a:rPr>
                        <a:t>Increased AST</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99401395"/>
                  </a:ext>
                </a:extLst>
              </a:tr>
              <a:tr h="161340">
                <a:tc>
                  <a:txBody>
                    <a:bodyPr/>
                    <a:lstStyle/>
                    <a:p>
                      <a:pPr marL="0" marR="0">
                        <a:buNone/>
                      </a:pPr>
                      <a:r>
                        <a:rPr lang="en-US" sz="1400" b="0" dirty="0">
                          <a:solidFill>
                            <a:schemeClr val="bg1"/>
                          </a:solidFill>
                          <a:effectLst/>
                          <a:latin typeface="+mn-lt"/>
                        </a:rPr>
                        <a:t>Increased lipase</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2</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9</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19580448"/>
                  </a:ext>
                </a:extLst>
              </a:tr>
              <a:tr h="161340">
                <a:tc>
                  <a:txBody>
                    <a:bodyPr/>
                    <a:lstStyle/>
                    <a:p>
                      <a:pPr marL="0" marR="0">
                        <a:buNone/>
                      </a:pPr>
                      <a:r>
                        <a:rPr lang="en-US" sz="1400" b="0" dirty="0">
                          <a:solidFill>
                            <a:schemeClr val="bg1"/>
                          </a:solidFill>
                          <a:effectLst/>
                          <a:latin typeface="+mn-lt"/>
                        </a:rPr>
                        <a:t>Decreased weight</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11</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6</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3</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buNone/>
                      </a:pPr>
                      <a:r>
                        <a:rPr lang="en-US" sz="1400" b="0" dirty="0">
                          <a:solidFill>
                            <a:schemeClr val="bg1"/>
                          </a:solidFill>
                          <a:effectLst/>
                          <a:latin typeface="+mn-lt"/>
                        </a:rPr>
                        <a:t>0</a:t>
                      </a:r>
                      <a:endParaRPr lang="en-US" sz="1400" b="0" dirty="0">
                        <a:solidFill>
                          <a:schemeClr val="bg1"/>
                        </a:solidFill>
                        <a:effectLst/>
                        <a:latin typeface="+mn-lt"/>
                        <a:ea typeface="Aptos" panose="020B0004020202020204" pitchFamily="34" charset="0"/>
                        <a:cs typeface="Aptos" panose="020B00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10959927"/>
                  </a:ext>
                </a:extLst>
              </a:tr>
            </a:tbl>
          </a:graphicData>
        </a:graphic>
      </p:graphicFrame>
      <p:sp>
        <p:nvSpPr>
          <p:cNvPr id="6" name="Text Box 15">
            <a:extLst>
              <a:ext uri="{FF2B5EF4-FFF2-40B4-BE49-F238E27FC236}">
                <a16:creationId xmlns:a16="http://schemas.microsoft.com/office/drawing/2014/main" id="{D6ED5AD4-3566-8E1A-93D3-C56B3B27A90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a:t>
            </a:r>
          </a:p>
        </p:txBody>
      </p:sp>
    </p:spTree>
    <p:extLst>
      <p:ext uri="{BB962C8B-B14F-4D97-AF65-F5344CB8AC3E}">
        <p14:creationId xmlns:p14="http://schemas.microsoft.com/office/powerpoint/2010/main" val="365865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41E2C-627F-7151-3C36-81FA1F3B3D2C}"/>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12ADB195-6E67-0CB1-DC7C-47FFB1464EC6}"/>
              </a:ext>
            </a:extLst>
          </p:cNvPr>
          <p:cNvSpPr>
            <a:spLocks noGrp="1" noChangeArrowheads="1"/>
          </p:cNvSpPr>
          <p:nvPr>
            <p:ph type="title"/>
          </p:nvPr>
        </p:nvSpPr>
        <p:spPr/>
        <p:txBody>
          <a:bodyPr/>
          <a:lstStyle/>
          <a:p>
            <a:pPr eaLnBrk="1" hangingPunct="1"/>
            <a:r>
              <a:rPr lang="en-US" dirty="0"/>
              <a:t>SOHO-01</a:t>
            </a:r>
            <a:r>
              <a:rPr lang="en-US" altLang="en-US" dirty="0"/>
              <a:t>: Safety in All Patients (N = 78)</a:t>
            </a:r>
          </a:p>
        </p:txBody>
      </p:sp>
      <p:sp>
        <p:nvSpPr>
          <p:cNvPr id="4" name="Content Placeholder 3">
            <a:extLst>
              <a:ext uri="{FF2B5EF4-FFF2-40B4-BE49-F238E27FC236}">
                <a16:creationId xmlns:a16="http://schemas.microsoft.com/office/drawing/2014/main" id="{3189C09D-5128-E6D1-9B1D-9E6D03D4300F}"/>
              </a:ext>
            </a:extLst>
          </p:cNvPr>
          <p:cNvSpPr>
            <a:spLocks noGrp="1"/>
          </p:cNvSpPr>
          <p:nvPr>
            <p:ph idx="1"/>
          </p:nvPr>
        </p:nvSpPr>
        <p:spPr>
          <a:xfrm>
            <a:off x="604675" y="1513047"/>
            <a:ext cx="11001171" cy="4650686"/>
          </a:xfrm>
        </p:spPr>
        <p:txBody>
          <a:bodyPr/>
          <a:lstStyle/>
          <a:p>
            <a:r>
              <a:rPr lang="en-US" sz="2400" dirty="0"/>
              <a:t>Grade 1/2 diarrhea was the most common TRAE</a:t>
            </a:r>
          </a:p>
          <a:p>
            <a:pPr lvl="1"/>
            <a:r>
              <a:rPr lang="en-US" sz="2200" dirty="0"/>
              <a:t>Not associated with any treatment discontinuation</a:t>
            </a:r>
          </a:p>
          <a:p>
            <a:r>
              <a:rPr lang="en-US" sz="2400" dirty="0"/>
              <a:t>1 patient experienced grade 4 TRAE (dyspnea); no grade 5 TRAEs</a:t>
            </a:r>
          </a:p>
          <a:p>
            <a:r>
              <a:rPr lang="en-US" sz="2400" dirty="0"/>
              <a:t>No ILD or pneumonitis</a:t>
            </a:r>
          </a:p>
          <a:p>
            <a:r>
              <a:rPr lang="en-US" sz="2400" dirty="0"/>
              <a:t>Serious TRAEs were reported in 7 patients (9.0%):</a:t>
            </a:r>
          </a:p>
          <a:p>
            <a:pPr lvl="1"/>
            <a:r>
              <a:rPr lang="en-US" sz="2200" dirty="0"/>
              <a:t>Diarrhea (n = 2), duodenitis (n = 1), vomiting (n = 1), abnormal hepatic function (n = 2), dyspnea (n = 1), rash (n = 1)</a:t>
            </a:r>
          </a:p>
          <a:p>
            <a:r>
              <a:rPr lang="en-US" sz="2400" dirty="0"/>
              <a:t>TRAE-related dose reductions (primarily with diarrhea [n = 9]) in 24 patients (30.8%) </a:t>
            </a:r>
          </a:p>
          <a:p>
            <a:r>
              <a:rPr lang="en-US" sz="2400" dirty="0"/>
              <a:t>TRAE-related treatment discontinuation occurred in 4 patients (5.1%) </a:t>
            </a:r>
          </a:p>
          <a:p>
            <a:endParaRPr lang="en-US" sz="2400" dirty="0"/>
          </a:p>
        </p:txBody>
      </p:sp>
      <p:sp>
        <p:nvSpPr>
          <p:cNvPr id="2" name="Text Box 15">
            <a:extLst>
              <a:ext uri="{FF2B5EF4-FFF2-40B4-BE49-F238E27FC236}">
                <a16:creationId xmlns:a16="http://schemas.microsoft.com/office/drawing/2014/main" id="{86387774-0AE3-E81B-220F-D645F3F624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a:t>
            </a:r>
          </a:p>
        </p:txBody>
      </p:sp>
    </p:spTree>
    <p:extLst>
      <p:ext uri="{BB962C8B-B14F-4D97-AF65-F5344CB8AC3E}">
        <p14:creationId xmlns:p14="http://schemas.microsoft.com/office/powerpoint/2010/main" val="2689814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C43C0-637F-A42F-396E-EF28F294525B}"/>
            </a:ext>
          </a:extLst>
        </p:cNvPr>
        <p:cNvGrpSpPr/>
        <p:nvPr/>
      </p:nvGrpSpPr>
      <p:grpSpPr>
        <a:xfrm>
          <a:off x="0" y="0"/>
          <a:ext cx="0" cy="0"/>
          <a:chOff x="0" y="0"/>
          <a:chExt cx="0" cy="0"/>
        </a:xfrm>
      </p:grpSpPr>
      <p:sp>
        <p:nvSpPr>
          <p:cNvPr id="12290" name="Rectangle 2">
            <a:extLst>
              <a:ext uri="{FF2B5EF4-FFF2-40B4-BE49-F238E27FC236}">
                <a16:creationId xmlns:a16="http://schemas.microsoft.com/office/drawing/2014/main" id="{68DC8251-6E9E-A165-B6FD-5314A4F7C8F5}"/>
              </a:ext>
            </a:extLst>
          </p:cNvPr>
          <p:cNvSpPr>
            <a:spLocks noGrp="1" noChangeArrowheads="1"/>
          </p:cNvSpPr>
          <p:nvPr>
            <p:ph type="title"/>
          </p:nvPr>
        </p:nvSpPr>
        <p:spPr/>
        <p:txBody>
          <a:bodyPr/>
          <a:lstStyle/>
          <a:p>
            <a:pPr eaLnBrk="1" hangingPunct="1"/>
            <a:r>
              <a:rPr lang="en-US" dirty="0"/>
              <a:t>SOHO-01</a:t>
            </a:r>
            <a:r>
              <a:rPr lang="en-US" altLang="en-US" dirty="0"/>
              <a:t>: Investigators’ Conclusions</a:t>
            </a:r>
          </a:p>
        </p:txBody>
      </p:sp>
      <p:sp>
        <p:nvSpPr>
          <p:cNvPr id="2" name="Content Placeholder 1">
            <a:extLst>
              <a:ext uri="{FF2B5EF4-FFF2-40B4-BE49-F238E27FC236}">
                <a16:creationId xmlns:a16="http://schemas.microsoft.com/office/drawing/2014/main" id="{0ED7D8C5-E459-6DBE-6B3A-FBF660082112}"/>
              </a:ext>
            </a:extLst>
          </p:cNvPr>
          <p:cNvSpPr>
            <a:spLocks noGrp="1"/>
          </p:cNvSpPr>
          <p:nvPr>
            <p:ph idx="1"/>
          </p:nvPr>
        </p:nvSpPr>
        <p:spPr/>
        <p:txBody>
          <a:bodyPr/>
          <a:lstStyle/>
          <a:p>
            <a:r>
              <a:rPr lang="en-US" sz="2400" dirty="0"/>
              <a:t>In dose expansion cohorts from phase I/II BAY 2927088 trial demonstrated durable responses in pretreated patients with advanced </a:t>
            </a:r>
            <a:r>
              <a:rPr lang="en-US" sz="2400" i="1" dirty="0"/>
              <a:t>HER2</a:t>
            </a:r>
            <a:r>
              <a:rPr lang="en-US" sz="2400" dirty="0"/>
              <a:t>-mutant NSCLC, including those who were naive to HER2-targeted therapies (cohort D) and those previously treated with a HER2-targeted ADC (cohort E)</a:t>
            </a:r>
          </a:p>
          <a:p>
            <a:pPr lvl="1"/>
            <a:r>
              <a:rPr lang="en-US" sz="2400" dirty="0"/>
              <a:t>Cohort D: ORR 70.5%, DCR 81.8%, median DoR 8.7 mo </a:t>
            </a:r>
          </a:p>
          <a:p>
            <a:pPr lvl="1"/>
            <a:r>
              <a:rPr lang="en-US" sz="2400" dirty="0"/>
              <a:t>Cohort E: ORR 35.3%, DCR 52.9%, median DoR 9.5 mo </a:t>
            </a:r>
          </a:p>
          <a:p>
            <a:r>
              <a:rPr lang="en-US" sz="2400" dirty="0"/>
              <a:t>The safety profile of BAY 2927088 was manageable and aligned with previously reported findings</a:t>
            </a:r>
          </a:p>
          <a:p>
            <a:r>
              <a:rPr lang="en-US" sz="2400" dirty="0"/>
              <a:t>BAY 2927088 currently being evaluated in the phase III SOHO-02 trial as a first-line treatment option for patients with locally advanced or metastatic NSCLC harboring </a:t>
            </a:r>
            <a:r>
              <a:rPr lang="en-US" sz="2400" i="1" dirty="0"/>
              <a:t>HER2</a:t>
            </a:r>
            <a:r>
              <a:rPr lang="en-US" sz="2400" dirty="0"/>
              <a:t> mutations</a:t>
            </a:r>
          </a:p>
          <a:p>
            <a:endParaRPr lang="en-US" sz="2400" dirty="0"/>
          </a:p>
        </p:txBody>
      </p:sp>
      <p:sp>
        <p:nvSpPr>
          <p:cNvPr id="4" name="Text Box 15">
            <a:extLst>
              <a:ext uri="{FF2B5EF4-FFF2-40B4-BE49-F238E27FC236}">
                <a16:creationId xmlns:a16="http://schemas.microsoft.com/office/drawing/2014/main" id="{01D3AFEE-9AD2-09CF-89A0-C6866261C1F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Girard. ELCC 2025. Abstr 3O.</a:t>
            </a:r>
          </a:p>
        </p:txBody>
      </p:sp>
    </p:spTree>
    <p:extLst>
      <p:ext uri="{BB962C8B-B14F-4D97-AF65-F5344CB8AC3E}">
        <p14:creationId xmlns:p14="http://schemas.microsoft.com/office/powerpoint/2010/main" val="1439231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D87DD-9638-BF07-5F6D-C413D629224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DA31B80-C711-FE9F-84DD-0F11AA19BBDD}"/>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9E32E28A-CD6B-503C-AD6B-1BE56EF308E7}"/>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5D872498-6AE7-5EF1-E2C4-6D6B033A460A}"/>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CME/CE-certified Expert Analysis </a:t>
            </a:r>
            <a:r>
              <a:rPr lang="en-US" sz="2200" b="0" dirty="0"/>
              <a:t>and </a:t>
            </a:r>
            <a:r>
              <a:rPr lang="en-US" sz="2200" dirty="0">
                <a:solidFill>
                  <a:schemeClr val="accent3"/>
                </a:solidFill>
              </a:rPr>
              <a:t>ClinicalThought commentary </a:t>
            </a:r>
            <a:r>
              <a:rPr lang="en-US" sz="2200" b="0" dirty="0"/>
              <a:t>featuring expert faculty insights on clinical implications of the key studies</a:t>
            </a:r>
          </a:p>
        </p:txBody>
      </p:sp>
      <p:sp>
        <p:nvSpPr>
          <p:cNvPr id="62469" name="Rectangle 3">
            <a:extLst>
              <a:ext uri="{FF2B5EF4-FFF2-40B4-BE49-F238E27FC236}">
                <a16:creationId xmlns:a16="http://schemas.microsoft.com/office/drawing/2014/main" id="{B21D5C84-7D8A-664A-C8AE-F3241BEBDA11}"/>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259245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a509113-294d-4b11-88c8-4f5eb38e6826">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1" ma:contentTypeDescription="Create a new document." ma:contentTypeScope="" ma:versionID="097b4ed3eb909deb2e9889a9f091096d">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4b49b7d9ba4cd9adb8aeaf0dc095b90f"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http://purl.org/dc/dcmitype/"/>
    <ds:schemaRef ds:uri="http://www.w3.org/XML/1998/namespace"/>
    <ds:schemaRef ds:uri="http://schemas.microsoft.com/office/2006/documentManagement/types"/>
    <ds:schemaRef ds:uri="http://purl.org/dc/terms/"/>
    <ds:schemaRef ds:uri="ba509113-294d-4b11-88c8-4f5eb38e6826"/>
    <ds:schemaRef ds:uri="http://schemas.microsoft.com/office/infopath/2007/PartnerControls"/>
    <ds:schemaRef ds:uri="22fd6914-46d4-4c7e-bbad-46e82841b69d"/>
    <ds:schemaRef ds:uri="http://schemas.microsoft.com/office/2006/metadata/properties"/>
  </ds:schemaRefs>
</ds:datastoreItem>
</file>

<file path=customXml/itemProps3.xml><?xml version="1.0" encoding="utf-8"?>
<ds:datastoreItem xmlns:ds="http://schemas.openxmlformats.org/officeDocument/2006/customXml" ds:itemID="{E17330D9-606C-4CC5-A142-9D2304F882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09113-294d-4b11-88c8-4f5eb38e68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5129</TotalTime>
  <Words>2086</Words>
  <Application>Microsoft Office PowerPoint</Application>
  <PresentationFormat>Widescreen</PresentationFormat>
  <Paragraphs>441</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Arial Narrow</vt:lpstr>
      <vt:lpstr>Calibri</vt:lpstr>
      <vt:lpstr>Times</vt:lpstr>
      <vt:lpstr>Wingdings</vt:lpstr>
      <vt:lpstr>2022_CCO_Template</vt:lpstr>
      <vt:lpstr>SOHO-01: Phase I/II Study of BAY 2927088 for Previously Treated HER2-Mutant NSCLC</vt:lpstr>
      <vt:lpstr>About These Slides</vt:lpstr>
      <vt:lpstr>SOHO-01: Background</vt:lpstr>
      <vt:lpstr>SOHO-01: Study Design</vt:lpstr>
      <vt:lpstr>SOHO-01: Baseline Characteristics </vt:lpstr>
      <vt:lpstr>SOHO-01: ORR by Investigator</vt:lpstr>
      <vt:lpstr>SOHO-01: Treatment Duration and DoR</vt:lpstr>
      <vt:lpstr>SOHO-01: Treatment-Related Adverse Events</vt:lpstr>
      <vt:lpstr>SOHO-01: Safety in All Patients (N = 78)</vt:lpstr>
      <vt:lpstr>SOHO-01: Investigators’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SOHO-01: Phase I/II Study of BAY 2927088 for Previously Treated HER2-Mutant NSCLC</dc:title>
  <dc:creator>Preferred User</dc:creator>
  <cp:lastModifiedBy>Valerie Wenzel</cp:lastModifiedBy>
  <cp:revision>37</cp:revision>
  <cp:lastPrinted>2016-09-26T20:21:49Z</cp:lastPrinted>
  <dcterms:created xsi:type="dcterms:W3CDTF">2005-05-27T15:08:01Z</dcterms:created>
  <dcterms:modified xsi:type="dcterms:W3CDTF">2025-05-23T15:49:21Z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0x01010064FB13553B82744A9528F7F8DAF109A8</vt:lpwstr>
  </property>
  <property fmtid="{D5CDD505-2E9C-101B-9397-08002B2CF9AE}" pid="9" name="MediaServiceImageTags">
    <vt:lpwstr/>
  </property>
</Properties>
</file>