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m" ContentType="application/vnd.ms-excel.sheet.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 id="2147483740" r:id="rId5"/>
    <p:sldMasterId id="2147483749" r:id="rId6"/>
  </p:sldMasterIdLst>
  <p:notesMasterIdLst>
    <p:notesMasterId r:id="rId54"/>
  </p:notesMasterIdLst>
  <p:sldIdLst>
    <p:sldId id="2147474172" r:id="rId7"/>
    <p:sldId id="2147483509" r:id="rId8"/>
    <p:sldId id="308" r:id="rId9"/>
    <p:sldId id="2147473690" r:id="rId10"/>
    <p:sldId id="2147473691" r:id="rId11"/>
    <p:sldId id="2147473665" r:id="rId12"/>
    <p:sldId id="5483" r:id="rId13"/>
    <p:sldId id="2147474173" r:id="rId14"/>
    <p:sldId id="5550" r:id="rId15"/>
    <p:sldId id="2147474156" r:id="rId16"/>
    <p:sldId id="2147474146" r:id="rId17"/>
    <p:sldId id="2147474165" r:id="rId18"/>
    <p:sldId id="505" r:id="rId19"/>
    <p:sldId id="2147473667" r:id="rId20"/>
    <p:sldId id="2147474167" r:id="rId21"/>
    <p:sldId id="2147474149" r:id="rId22"/>
    <p:sldId id="2147474168" r:id="rId23"/>
    <p:sldId id="2147474174" r:id="rId24"/>
    <p:sldId id="2147474169" r:id="rId25"/>
    <p:sldId id="5525" r:id="rId26"/>
    <p:sldId id="2147474164" r:id="rId27"/>
    <p:sldId id="516" r:id="rId28"/>
    <p:sldId id="2147474136" r:id="rId29"/>
    <p:sldId id="5580" r:id="rId30"/>
    <p:sldId id="2147474144" r:id="rId31"/>
    <p:sldId id="315" r:id="rId32"/>
    <p:sldId id="472" r:id="rId33"/>
    <p:sldId id="2147474122" r:id="rId34"/>
    <p:sldId id="2147474127" r:id="rId35"/>
    <p:sldId id="2147474160" r:id="rId36"/>
    <p:sldId id="2147474126" r:id="rId37"/>
    <p:sldId id="2147474138" r:id="rId38"/>
    <p:sldId id="2147474150" r:id="rId39"/>
    <p:sldId id="2147474139" r:id="rId40"/>
    <p:sldId id="267" r:id="rId41"/>
    <p:sldId id="2147474153" r:id="rId42"/>
    <p:sldId id="2147474161" r:id="rId43"/>
    <p:sldId id="612" r:id="rId44"/>
    <p:sldId id="614" r:id="rId45"/>
    <p:sldId id="2147474128" r:id="rId46"/>
    <p:sldId id="2147474129" r:id="rId47"/>
    <p:sldId id="621" r:id="rId48"/>
    <p:sldId id="2147474163" r:id="rId49"/>
    <p:sldId id="2147474162" r:id="rId50"/>
    <p:sldId id="5495" r:id="rId51"/>
    <p:sldId id="2147474151" r:id="rId52"/>
    <p:sldId id="31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3F72A4-F26B-4687-846A-08F8380F46F8}">
          <p14:sldIdLst>
            <p14:sldId id="2147474172"/>
            <p14:sldId id="2147483509"/>
            <p14:sldId id="308"/>
            <p14:sldId id="2147473690"/>
            <p14:sldId id="2147473691"/>
            <p14:sldId id="2147473665"/>
            <p14:sldId id="5483"/>
            <p14:sldId id="2147474173"/>
            <p14:sldId id="5550"/>
            <p14:sldId id="2147474156"/>
            <p14:sldId id="2147474146"/>
            <p14:sldId id="2147474165"/>
            <p14:sldId id="505"/>
            <p14:sldId id="2147473667"/>
            <p14:sldId id="2147474167"/>
            <p14:sldId id="2147474149"/>
          </p14:sldIdLst>
        </p14:section>
        <p14:section name="treatment" id="{62E87D54-A93A-47B4-B6B0-6B0DB706AD3C}">
          <p14:sldIdLst>
            <p14:sldId id="2147474168"/>
            <p14:sldId id="2147474174"/>
            <p14:sldId id="2147474169"/>
            <p14:sldId id="5525"/>
            <p14:sldId id="2147474164"/>
            <p14:sldId id="516"/>
            <p14:sldId id="2147474136"/>
            <p14:sldId id="5580"/>
            <p14:sldId id="2147474144"/>
            <p14:sldId id="315"/>
            <p14:sldId id="472"/>
            <p14:sldId id="2147474122"/>
            <p14:sldId id="2147474127"/>
            <p14:sldId id="2147474160"/>
            <p14:sldId id="2147474126"/>
            <p14:sldId id="2147474138"/>
            <p14:sldId id="2147474150"/>
            <p14:sldId id="2147474139"/>
            <p14:sldId id="267"/>
            <p14:sldId id="2147474153"/>
            <p14:sldId id="2147474161"/>
          </p14:sldIdLst>
        </p14:section>
        <p14:section name="LAL details" id="{C049EAB5-7CD1-456B-B34C-68BBA30F3143}">
          <p14:sldIdLst>
            <p14:sldId id="612"/>
            <p14:sldId id="614"/>
            <p14:sldId id="2147474128"/>
            <p14:sldId id="2147474129"/>
            <p14:sldId id="621"/>
            <p14:sldId id="2147474163"/>
            <p14:sldId id="2147474162"/>
            <p14:sldId id="5495"/>
            <p14:sldId id="2147474151"/>
            <p14:sldId id="318"/>
          </p14:sldIdLst>
        </p14:section>
      </p14:sectionLst>
    </p:ext>
    <p:ext uri="{EFAFB233-063F-42B5-8137-9DF3F51BA10A}">
      <p15:sldGuideLst xmlns:p15="http://schemas.microsoft.com/office/powerpoint/2012/main">
        <p15:guide id="1" pos="1152" userDrawn="1">
          <p15:clr>
            <a:srgbClr val="A4A3A4"/>
          </p15:clr>
        </p15:guide>
        <p15:guide id="2"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5B4A05-0AB0-435B-6631-09D303781E6C}" name="Thomas Lodise" initials="TL" userId="S::Thomas.Lodise@acphs.edu::e5d538fa-4e98-49fe-9c29-ac3c8bf096f8" providerId="AD"/>
  <p188:author id="{22516B37-6623-F190-5E87-8765B55EC6D1}" name="Ramiro Ramirez" initials="RR" userId="S::ramiro.ramirez@contentednet.com::23b266ba-c1dc-4e7d-bbe0-c87bd99ebee2" providerId="AD"/>
  <p188:author id="{93E8B2F6-7B79-1142-E1DB-E74E08012F7A}" name="Toni Fera" initials="TF" userId="547428ad94c6a68f"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Zachary Schwartz" initials="ZS" lastIdx="106" clrIdx="0">
    <p:extLst>
      <p:ext uri="{19B8F6BF-5375-455C-9EA6-DF929625EA0E}">
        <p15:presenceInfo xmlns:p15="http://schemas.microsoft.com/office/powerpoint/2012/main" userId="S::zschwartz@clinicaloptions.com::64648e91-b212-4092-bee8-eff2e880b6f9" providerId="AD"/>
      </p:ext>
    </p:extLst>
  </p:cmAuthor>
  <p:cmAuthor id="2" name="Karen Straube-West" initials="KS" lastIdx="56" clrIdx="1">
    <p:extLst>
      <p:ext uri="{19B8F6BF-5375-455C-9EA6-DF929625EA0E}">
        <p15:presenceInfo xmlns:p15="http://schemas.microsoft.com/office/powerpoint/2012/main" userId="S::kstraubewest@cealliance.com::f3c40c67-8d76-4132-8866-357ae5e1eb7f" providerId="AD"/>
      </p:ext>
    </p:extLst>
  </p:cmAuthor>
  <p:cmAuthor id="3" name="Lodise, Thomas" initials="TL" lastIdx="36" clrIdx="2">
    <p:extLst>
      <p:ext uri="{19B8F6BF-5375-455C-9EA6-DF929625EA0E}">
        <p15:presenceInfo xmlns:p15="http://schemas.microsoft.com/office/powerpoint/2012/main" userId="S::Thomas.Lodise@acphs.edu::e5d538fa-4e98-49fe-9c29-ac3c8bf096f8" providerId="AD"/>
      </p:ext>
    </p:extLst>
  </p:cmAuthor>
  <p:cmAuthor id="4" name="Hillary Tunggal" initials="HT" lastIdx="109" clrIdx="3">
    <p:extLst>
      <p:ext uri="{19B8F6BF-5375-455C-9EA6-DF929625EA0E}">
        <p15:presenceInfo xmlns:p15="http://schemas.microsoft.com/office/powerpoint/2012/main" userId="S::htunggal@cealliance.com::ad64bda3-5530-4833-84b4-5d3ed1bf5c1c" providerId="AD"/>
      </p:ext>
    </p:extLst>
  </p:cmAuthor>
  <p:cmAuthor id="5" name="Dussadee Royal" initials="DR" lastIdx="8" clrIdx="4">
    <p:extLst>
      <p:ext uri="{19B8F6BF-5375-455C-9EA6-DF929625EA0E}">
        <p15:presenceInfo xmlns:p15="http://schemas.microsoft.com/office/powerpoint/2012/main" userId="S::droyal@clinicaloptions.com::51beead8-6fa0-4b98-aeba-37044af35e17" providerId="AD"/>
      </p:ext>
    </p:extLst>
  </p:cmAuthor>
  <p:cmAuthor id="6" name="Liz Donohue" initials="LD" lastIdx="6" clrIdx="5">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F0EE"/>
    <a:srgbClr val="0658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911DF5-4DD1-4E9C-A9BD-F32CA574E21A}" v="21" dt="2026-03-03T21:30:46.917"/>
    <p1510:client id="{7A68B367-47A1-42FF-B8BC-C2D612D79A6E}" v="3" dt="2026-03-03T21:57:43.153"/>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guide pos="1152"/>
        <p:guide orient="horz" pos="2160"/>
      </p:guideLst>
    </p:cSldViewPr>
  </p:slideViewPr>
  <p:outlineViewPr>
    <p:cViewPr>
      <p:scale>
        <a:sx n="33" d="100"/>
        <a:sy n="33" d="100"/>
      </p:scale>
      <p:origin x="0" y="-13632"/>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Macro-Enabled_Worksheet.xlsm"/><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sz="1800" b="1" dirty="0">
                <a:solidFill>
                  <a:schemeClr val="tx1"/>
                </a:solidFill>
                <a:latin typeface="Poppins" panose="00000500000000000000" pitchFamily="2" charset="0"/>
                <a:cs typeface="Poppins" panose="00000500000000000000" pitchFamily="2" charset="0"/>
              </a:rPr>
              <a:t>Nonadherence to postdischarge oral antibiotics</a:t>
            </a:r>
            <a:r>
              <a:rPr lang="en-US" sz="1800" b="1" baseline="30000" dirty="0">
                <a:solidFill>
                  <a:schemeClr val="tx1"/>
                </a:solidFill>
                <a:latin typeface="Poppins" panose="00000500000000000000" pitchFamily="2" charset="0"/>
                <a:cs typeface="Poppins" panose="00000500000000000000" pitchFamily="2" charset="0"/>
              </a:rPr>
              <a:t>1</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E04507"/>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fld id="{AD61CB73-19A3-4650-A06A-6FB5853F1C80}" type="VALUE">
                      <a:rPr lang="en-US">
                        <a:solidFill>
                          <a:schemeClr val="tx1">
                            <a:lumMod val="75000"/>
                            <a:lumOff val="25000"/>
                          </a:schemeClr>
                        </a:solidFill>
                        <a:latin typeface="Poppins" panose="00000500000000000000" pitchFamily="2" charset="0"/>
                        <a:cs typeface="Poppins" panose="00000500000000000000" pitchFamily="2" charset="0"/>
                      </a:rPr>
                      <a:pPr>
                        <a:defRPr sz="1600"/>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03D-44BD-8219-AAC95E6971D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Oral Antibiotics</c:v>
                </c:pt>
              </c:strCache>
            </c:strRef>
          </c:cat>
          <c:val>
            <c:numRef>
              <c:f>Sheet1!$B$2</c:f>
              <c:numCache>
                <c:formatCode>0%</c:formatCode>
                <c:ptCount val="1"/>
                <c:pt idx="0">
                  <c:v>0.56000000000000005</c:v>
                </c:pt>
              </c:numCache>
            </c:numRef>
          </c:val>
          <c:extLst>
            <c:ext xmlns:c16="http://schemas.microsoft.com/office/drawing/2014/chart" uri="{C3380CC4-5D6E-409C-BE32-E72D297353CC}">
              <c16:uniqueId val="{00000001-F03D-44BD-8219-AAC95E6971D6}"/>
            </c:ext>
          </c:extLst>
        </c:ser>
        <c:dLbls>
          <c:showLegendKey val="0"/>
          <c:showVal val="0"/>
          <c:showCatName val="0"/>
          <c:showSerName val="0"/>
          <c:showPercent val="0"/>
          <c:showBubbleSize val="0"/>
        </c:dLbls>
        <c:gapWidth val="219"/>
        <c:overlap val="-27"/>
        <c:axId val="285781072"/>
        <c:axId val="285781464"/>
      </c:barChart>
      <c:catAx>
        <c:axId val="285781072"/>
        <c:scaling>
          <c:orientation val="minMax"/>
        </c:scaling>
        <c:delete val="0"/>
        <c:axPos val="b"/>
        <c:numFmt formatCode="General" sourceLinked="1"/>
        <c:majorTickMark val="none"/>
        <c:minorTickMark val="none"/>
        <c:tickLblPos val="nextTo"/>
        <c:spPr>
          <a:noFill/>
          <a:ln w="12700" cap="flat" cmpd="sng" algn="ctr">
            <a:solidFill>
              <a:srgbClr val="161616"/>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Poppins Medium" panose="00000600000000000000" pitchFamily="2" charset="0"/>
                <a:ea typeface="+mn-ea"/>
                <a:cs typeface="Poppins Medium" panose="00000600000000000000" pitchFamily="2" charset="0"/>
              </a:defRPr>
            </a:pPr>
            <a:endParaRPr lang="en-US"/>
          </a:p>
        </c:txPr>
        <c:crossAx val="285781464"/>
        <c:crosses val="autoZero"/>
        <c:auto val="1"/>
        <c:lblAlgn val="ctr"/>
        <c:lblOffset val="100"/>
        <c:noMultiLvlLbl val="0"/>
      </c:catAx>
      <c:valAx>
        <c:axId val="285781464"/>
        <c:scaling>
          <c:orientation val="minMax"/>
          <c:max val="1"/>
        </c:scaling>
        <c:delete val="0"/>
        <c:axPos val="l"/>
        <c:numFmt formatCode="0%" sourceLinked="1"/>
        <c:majorTickMark val="out"/>
        <c:minorTickMark val="none"/>
        <c:tickLblPos val="nextTo"/>
        <c:spPr>
          <a:noFill/>
          <a:ln w="12700">
            <a:solidFill>
              <a:srgbClr val="161616"/>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8578107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1" dirty="0">
                <a:solidFill>
                  <a:schemeClr val="tx1"/>
                </a:solidFill>
                <a:latin typeface="Poppins" panose="00000500000000000000" pitchFamily="2" charset="0"/>
                <a:cs typeface="Poppins" panose="00000500000000000000" pitchFamily="2" charset="0"/>
              </a:rPr>
              <a:t>Nonadherence to postdischarge</a:t>
            </a:r>
            <a:r>
              <a:rPr lang="en-US" sz="1800" b="1" baseline="0" dirty="0">
                <a:solidFill>
                  <a:schemeClr val="tx1"/>
                </a:solidFill>
                <a:latin typeface="Poppins" panose="00000500000000000000" pitchFamily="2" charset="0"/>
                <a:cs typeface="Poppins" panose="00000500000000000000" pitchFamily="2" charset="0"/>
              </a:rPr>
              <a:t> </a:t>
            </a:r>
            <a:r>
              <a:rPr lang="en-US" sz="1800" b="1" dirty="0">
                <a:solidFill>
                  <a:schemeClr val="tx1"/>
                </a:solidFill>
                <a:latin typeface="Poppins" panose="00000500000000000000" pitchFamily="2" charset="0"/>
                <a:cs typeface="Poppins" panose="00000500000000000000" pitchFamily="2" charset="0"/>
              </a:rPr>
              <a:t>IV antibiotics</a:t>
            </a:r>
            <a:r>
              <a:rPr lang="en-US" sz="1800" b="1" baseline="30000" dirty="0">
                <a:solidFill>
                  <a:schemeClr val="tx1"/>
                </a:solidFill>
                <a:latin typeface="Poppins" panose="00000500000000000000" pitchFamily="2" charset="0"/>
                <a:cs typeface="Poppins" panose="00000500000000000000" pitchFamily="2" charset="0"/>
              </a:rPr>
              <a:t>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2201B2"/>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fld id="{BB3AAF24-AB7F-4381-BDE1-D832D159318A}" type="VALUE">
                      <a:rPr lang="en-US">
                        <a:solidFill>
                          <a:schemeClr val="tx1">
                            <a:lumMod val="75000"/>
                            <a:lumOff val="25000"/>
                          </a:schemeClr>
                        </a:solidFill>
                        <a:latin typeface="Poppins" panose="00000500000000000000" pitchFamily="2" charset="0"/>
                        <a:cs typeface="Poppins" panose="00000500000000000000" pitchFamily="2" charset="0"/>
                      </a:rPr>
                      <a:pPr>
                        <a:defRPr sz="1600"/>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C56-49EB-A508-B21E4F11983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IV Antibiotics</c:v>
                </c:pt>
              </c:strCache>
            </c:strRef>
          </c:cat>
          <c:val>
            <c:numRef>
              <c:f>Sheet1!$B$2</c:f>
              <c:numCache>
                <c:formatCode>0%</c:formatCode>
                <c:ptCount val="1"/>
                <c:pt idx="0">
                  <c:v>0.1</c:v>
                </c:pt>
              </c:numCache>
            </c:numRef>
          </c:val>
          <c:extLst>
            <c:ext xmlns:c16="http://schemas.microsoft.com/office/drawing/2014/chart" uri="{C3380CC4-5D6E-409C-BE32-E72D297353CC}">
              <c16:uniqueId val="{00000001-FC56-49EB-A508-B21E4F119830}"/>
            </c:ext>
          </c:extLst>
        </c:ser>
        <c:dLbls>
          <c:showLegendKey val="0"/>
          <c:showVal val="0"/>
          <c:showCatName val="0"/>
          <c:showSerName val="0"/>
          <c:showPercent val="0"/>
          <c:showBubbleSize val="0"/>
        </c:dLbls>
        <c:gapWidth val="219"/>
        <c:overlap val="-27"/>
        <c:axId val="285782248"/>
        <c:axId val="285330768"/>
      </c:barChart>
      <c:catAx>
        <c:axId val="285782248"/>
        <c:scaling>
          <c:orientation val="minMax"/>
        </c:scaling>
        <c:delete val="0"/>
        <c:axPos val="b"/>
        <c:numFmt formatCode="General" sourceLinked="1"/>
        <c:majorTickMark val="none"/>
        <c:minorTickMark val="none"/>
        <c:tickLblPos val="nextTo"/>
        <c:spPr>
          <a:noFill/>
          <a:ln w="12700" cap="flat" cmpd="sng" algn="ctr">
            <a:solidFill>
              <a:srgbClr val="161616"/>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Poppins Medium" panose="00000600000000000000" pitchFamily="2" charset="0"/>
                <a:ea typeface="+mn-ea"/>
                <a:cs typeface="Poppins Medium" panose="00000600000000000000" pitchFamily="2" charset="0"/>
              </a:defRPr>
            </a:pPr>
            <a:endParaRPr lang="en-US"/>
          </a:p>
        </c:txPr>
        <c:crossAx val="285330768"/>
        <c:crosses val="autoZero"/>
        <c:auto val="1"/>
        <c:lblAlgn val="ctr"/>
        <c:lblOffset val="100"/>
        <c:noMultiLvlLbl val="0"/>
      </c:catAx>
      <c:valAx>
        <c:axId val="285330768"/>
        <c:scaling>
          <c:orientation val="minMax"/>
          <c:max val="1"/>
        </c:scaling>
        <c:delete val="0"/>
        <c:axPos val="l"/>
        <c:numFmt formatCode="0%" sourceLinked="1"/>
        <c:majorTickMark val="out"/>
        <c:minorTickMark val="none"/>
        <c:tickLblPos val="nextTo"/>
        <c:spPr>
          <a:noFill/>
          <a:ln w="12700">
            <a:solidFill>
              <a:srgbClr val="161616"/>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8224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Sheet1!$B$1</c:f>
              <c:strCache>
                <c:ptCount val="1"/>
                <c:pt idx="0">
                  <c:v>Usual Care</c:v>
                </c:pt>
              </c:strCache>
            </c:strRef>
          </c:tx>
          <c:spPr>
            <a:solidFill>
              <a:srgbClr val="E04507"/>
            </a:solidFill>
            <a:ln w="19043">
              <a:noFill/>
            </a:ln>
          </c:spPr>
          <c:invertIfNegative val="0"/>
          <c:dLbls>
            <c:dLbl>
              <c:idx val="0"/>
              <c:tx>
                <c:rich>
                  <a:bodyPr/>
                  <a:lstStyle/>
                  <a:p>
                    <a:fld id="{B121D5F2-2A8B-4E02-A939-5CF72BFF916F}" type="VALUE">
                      <a:rPr lang="en-US">
                        <a:solidFill>
                          <a:schemeClr val="tx1">
                            <a:lumMod val="75000"/>
                            <a:lumOff val="25000"/>
                          </a:schemeClr>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9F0-4004-B8E5-88022D78FDC2}"/>
                </c:ext>
              </c:extLst>
            </c:dLbl>
            <c:dLbl>
              <c:idx val="1"/>
              <c:tx>
                <c:rich>
                  <a:bodyPr/>
                  <a:lstStyle/>
                  <a:p>
                    <a:fld id="{DE956202-3907-4D8C-A49D-AC26E2FBE018}"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9F0-4004-B8E5-88022D78FDC2}"/>
                </c:ext>
              </c:extLst>
            </c:dLbl>
            <c:dLbl>
              <c:idx val="2"/>
              <c:tx>
                <c:rich>
                  <a:bodyPr/>
                  <a:lstStyle/>
                  <a:p>
                    <a:fld id="{B2D0FC06-C177-4E09-88FB-591EF47215C3}"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9F0-4004-B8E5-88022D78FDC2}"/>
                </c:ext>
              </c:extLst>
            </c:dLbl>
            <c:dLbl>
              <c:idx val="3"/>
              <c:tx>
                <c:rich>
                  <a:bodyPr/>
                  <a:lstStyle/>
                  <a:p>
                    <a:fld id="{1674266C-C7E0-4912-8FAB-5626BDA6C366}"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9F0-4004-B8E5-88022D78FDC2}"/>
                </c:ext>
              </c:extLst>
            </c:dLbl>
            <c:dLbl>
              <c:idx val="4"/>
              <c:tx>
                <c:rich>
                  <a:bodyPr/>
                  <a:lstStyle/>
                  <a:p>
                    <a:fld id="{68E5943E-FC3A-45E5-9000-09FE4EB4444B}"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9F0-4004-B8E5-88022D78FDC2}"/>
                </c:ext>
              </c:extLst>
            </c:dLbl>
            <c:dLbl>
              <c:idx val="5"/>
              <c:tx>
                <c:rich>
                  <a:bodyPr/>
                  <a:lstStyle/>
                  <a:p>
                    <a:fld id="{ADA0FE6D-D575-4402-9459-3D5133FD0910}"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9F0-4004-B8E5-88022D78FDC2}"/>
                </c:ext>
              </c:extLst>
            </c:dLbl>
            <c:spPr>
              <a:noFill/>
              <a:ln w="19043">
                <a:noFill/>
              </a:ln>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Initial Hospitalization</c:v>
                </c:pt>
                <c:pt idx="1">
                  <c:v>Hospitalization by Day 44</c:v>
                </c:pt>
                <c:pt idx="2">
                  <c:v>ED Visit by Day 44</c:v>
                </c:pt>
                <c:pt idx="3">
                  <c:v>ID-Related OP Visits by Day 44</c:v>
                </c:pt>
                <c:pt idx="4">
                  <c:v>Moderate AEs</c:v>
                </c:pt>
                <c:pt idx="5">
                  <c:v>Severe AEs</c:v>
                </c:pt>
              </c:strCache>
            </c:strRef>
          </c:cat>
          <c:val>
            <c:numRef>
              <c:f>Sheet1!$B$2:$B$7</c:f>
              <c:numCache>
                <c:formatCode>0</c:formatCode>
                <c:ptCount val="6"/>
                <c:pt idx="0">
                  <c:v>38.5</c:v>
                </c:pt>
                <c:pt idx="1">
                  <c:v>44.9</c:v>
                </c:pt>
                <c:pt idx="2">
                  <c:v>14.1</c:v>
                </c:pt>
                <c:pt idx="3">
                  <c:v>36.5</c:v>
                </c:pt>
                <c:pt idx="4">
                  <c:v>5.0999999999999996</c:v>
                </c:pt>
                <c:pt idx="5">
                  <c:v>4</c:v>
                </c:pt>
              </c:numCache>
            </c:numRef>
          </c:val>
          <c:extLst>
            <c:ext xmlns:c16="http://schemas.microsoft.com/office/drawing/2014/chart" uri="{C3380CC4-5D6E-409C-BE32-E72D297353CC}">
              <c16:uniqueId val="{00000000-07BE-4AE0-BBCD-F74B6D77E9A2}"/>
            </c:ext>
          </c:extLst>
        </c:ser>
        <c:ser>
          <c:idx val="1"/>
          <c:order val="1"/>
          <c:tx>
            <c:strRef>
              <c:f>Sheet1!$C$1</c:f>
              <c:strCache>
                <c:ptCount val="1"/>
                <c:pt idx="0">
                  <c:v>Dalbavancin</c:v>
                </c:pt>
              </c:strCache>
            </c:strRef>
          </c:tx>
          <c:spPr>
            <a:solidFill>
              <a:srgbClr val="2201B2"/>
            </a:solidFill>
            <a:ln w="19043">
              <a:noFill/>
            </a:ln>
          </c:spPr>
          <c:invertIfNegative val="0"/>
          <c:dLbls>
            <c:dLbl>
              <c:idx val="0"/>
              <c:tx>
                <c:rich>
                  <a:bodyPr/>
                  <a:lstStyle/>
                  <a:p>
                    <a:fld id="{A03E2141-0172-428E-A7F9-BC498E2EEBBD}"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9F0-4004-B8E5-88022D78FDC2}"/>
                </c:ext>
              </c:extLst>
            </c:dLbl>
            <c:dLbl>
              <c:idx val="1"/>
              <c:tx>
                <c:rich>
                  <a:bodyPr/>
                  <a:lstStyle/>
                  <a:p>
                    <a:fld id="{E4847AD1-F579-452B-9638-2F502AC2FE18}"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9F0-4004-B8E5-88022D78FDC2}"/>
                </c:ext>
              </c:extLst>
            </c:dLbl>
            <c:dLbl>
              <c:idx val="2"/>
              <c:tx>
                <c:rich>
                  <a:bodyPr/>
                  <a:lstStyle/>
                  <a:p>
                    <a:fld id="{2447B139-E5B3-4920-8809-5549598FABE8}"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9F0-4004-B8E5-88022D78FDC2}"/>
                </c:ext>
              </c:extLst>
            </c:dLbl>
            <c:dLbl>
              <c:idx val="3"/>
              <c:tx>
                <c:rich>
                  <a:bodyPr/>
                  <a:lstStyle/>
                  <a:p>
                    <a:fld id="{2A0AF9DA-0573-430E-A165-D080A056F2C9}"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9F0-4004-B8E5-88022D78FDC2}"/>
                </c:ext>
              </c:extLst>
            </c:dLbl>
            <c:dLbl>
              <c:idx val="4"/>
              <c:tx>
                <c:rich>
                  <a:bodyPr/>
                  <a:lstStyle/>
                  <a:p>
                    <a:fld id="{301DA9F2-A8F9-4A68-86B2-79A5BDE92681}"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9F0-4004-B8E5-88022D78FDC2}"/>
                </c:ext>
              </c:extLst>
            </c:dLbl>
            <c:dLbl>
              <c:idx val="5"/>
              <c:tx>
                <c:rich>
                  <a:bodyPr/>
                  <a:lstStyle/>
                  <a:p>
                    <a:fld id="{13F73213-5AE5-4607-9829-39E2B8E4CB9E}" type="VALUE">
                      <a:rPr lang="en-US">
                        <a:solidFill>
                          <a:schemeClr val="tx1">
                            <a:lumMod val="75000"/>
                            <a:lumOff val="25000"/>
                          </a:schemeClr>
                        </a:solidFill>
                        <a:latin typeface="Poppins" panose="00000500000000000000" pitchFamily="2" charset="0"/>
                        <a:cs typeface="Poppins" panose="00000500000000000000" pitchFamily="2"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B9F0-4004-B8E5-88022D78FDC2}"/>
                </c:ext>
              </c:extLst>
            </c:dLbl>
            <c:spPr>
              <a:noFill/>
              <a:ln w="19043">
                <a:noFill/>
              </a:ln>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Initial Hospitalization</c:v>
                </c:pt>
                <c:pt idx="1">
                  <c:v>Hospitalization by Day 44</c:v>
                </c:pt>
                <c:pt idx="2">
                  <c:v>ED Visit by Day 44</c:v>
                </c:pt>
                <c:pt idx="3">
                  <c:v>ID-Related OP Visits by Day 44</c:v>
                </c:pt>
                <c:pt idx="4">
                  <c:v>Moderate AEs</c:v>
                </c:pt>
                <c:pt idx="5">
                  <c:v>Severe AEs</c:v>
                </c:pt>
              </c:strCache>
            </c:strRef>
          </c:cat>
          <c:val>
            <c:numRef>
              <c:f>Sheet1!$C$2:$C$7</c:f>
              <c:numCache>
                <c:formatCode>0</c:formatCode>
                <c:ptCount val="6"/>
                <c:pt idx="0">
                  <c:v>17.600000000000001</c:v>
                </c:pt>
                <c:pt idx="1">
                  <c:v>28.8</c:v>
                </c:pt>
                <c:pt idx="2">
                  <c:v>12.4</c:v>
                </c:pt>
                <c:pt idx="3">
                  <c:v>25.5</c:v>
                </c:pt>
                <c:pt idx="4">
                  <c:v>7.8</c:v>
                </c:pt>
                <c:pt idx="5">
                  <c:v>5</c:v>
                </c:pt>
              </c:numCache>
            </c:numRef>
          </c:val>
          <c:extLst>
            <c:ext xmlns:c16="http://schemas.microsoft.com/office/drawing/2014/chart" uri="{C3380CC4-5D6E-409C-BE32-E72D297353CC}">
              <c16:uniqueId val="{00000001-07BE-4AE0-BBCD-F74B6D77E9A2}"/>
            </c:ext>
          </c:extLst>
        </c:ser>
        <c:dLbls>
          <c:showLegendKey val="0"/>
          <c:showVal val="1"/>
          <c:showCatName val="0"/>
          <c:showSerName val="0"/>
          <c:showPercent val="0"/>
          <c:showBubbleSize val="0"/>
        </c:dLbls>
        <c:gapWidth val="75"/>
        <c:axId val="-2065858328"/>
        <c:axId val="-2065855000"/>
      </c:barChart>
      <c:catAx>
        <c:axId val="-2065858328"/>
        <c:scaling>
          <c:orientation val="minMax"/>
        </c:scaling>
        <c:delete val="0"/>
        <c:axPos val="b"/>
        <c:numFmt formatCode="General" sourceLinked="0"/>
        <c:majorTickMark val="out"/>
        <c:minorTickMark val="none"/>
        <c:tickLblPos val="nextTo"/>
        <c:spPr>
          <a:ln w="12700">
            <a:solidFill>
              <a:srgbClr val="161616"/>
            </a:solidFill>
            <a:prstDash val="solid"/>
          </a:ln>
        </c:spPr>
        <c:txPr>
          <a:bodyPr/>
          <a:lstStyle/>
          <a:p>
            <a:pPr>
              <a:defRPr sz="1050" b="1"/>
            </a:pPr>
            <a:endParaRPr lang="en-US"/>
          </a:p>
        </c:txPr>
        <c:crossAx val="-2065855000"/>
        <c:crosses val="autoZero"/>
        <c:auto val="1"/>
        <c:lblAlgn val="ctr"/>
        <c:lblOffset val="100"/>
        <c:noMultiLvlLbl val="0"/>
      </c:catAx>
      <c:valAx>
        <c:axId val="-2065855000"/>
        <c:scaling>
          <c:orientation val="minMax"/>
          <c:max val="100"/>
          <c:min val="0"/>
        </c:scaling>
        <c:delete val="0"/>
        <c:axPos val="l"/>
        <c:numFmt formatCode="0" sourceLinked="1"/>
        <c:majorTickMark val="out"/>
        <c:minorTickMark val="none"/>
        <c:tickLblPos val="nextTo"/>
        <c:spPr>
          <a:ln w="12700">
            <a:solidFill>
              <a:srgbClr val="161616"/>
            </a:solidFill>
            <a:prstDash val="solid"/>
          </a:ln>
        </c:spPr>
        <c:txPr>
          <a:bodyPr/>
          <a:lstStyle/>
          <a:p>
            <a:pPr>
              <a:defRPr sz="1200">
                <a:latin typeface="+mn-lt"/>
                <a:cs typeface="Calibri"/>
              </a:defRPr>
            </a:pPr>
            <a:endParaRPr lang="en-US"/>
          </a:p>
        </c:txPr>
        <c:crossAx val="-2065858328"/>
        <c:crosses val="autoZero"/>
        <c:crossBetween val="between"/>
        <c:majorUnit val="20"/>
        <c:minorUnit val="5"/>
      </c:valAx>
      <c:spPr>
        <a:noFill/>
        <a:ln w="19043">
          <a:noFill/>
        </a:ln>
      </c:spPr>
    </c:plotArea>
    <c:plotVisOnly val="1"/>
    <c:dispBlanksAs val="gap"/>
    <c:showDLblsOverMax val="0"/>
  </c:chart>
  <c:spPr>
    <a:noFill/>
    <a:ln>
      <a:noFill/>
    </a:ln>
  </c:spPr>
  <c:txPr>
    <a:bodyPr/>
    <a:lstStyle/>
    <a:p>
      <a:pPr>
        <a:defRPr sz="1349"/>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5A1BFB-4552-48BA-A5DD-6043CE34B4E3}" type="datetimeFigureOut">
              <a:rPr lang="en-US" smtClean="0"/>
              <a:t>3/11/2026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4DC367-DE90-40B1-BD85-93C97AEF0437}" type="slidenum">
              <a:rPr lang="en-US" smtClean="0"/>
              <a:t>‹#›</a:t>
            </a:fld>
            <a:endParaRPr lang="en-US" dirty="0"/>
          </a:p>
        </p:txBody>
      </p:sp>
    </p:spTree>
    <p:extLst>
      <p:ext uri="{BB962C8B-B14F-4D97-AF65-F5344CB8AC3E}">
        <p14:creationId xmlns:p14="http://schemas.microsoft.com/office/powerpoint/2010/main" val="2170899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BSI, bloodstream infection.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89753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EOT, end of treatment; HCP, healthcare professional.</a:t>
            </a:r>
          </a:p>
        </p:txBody>
      </p:sp>
      <p:sp>
        <p:nvSpPr>
          <p:cNvPr id="4" name="Slide Number Placeholder 3"/>
          <p:cNvSpPr>
            <a:spLocks noGrp="1"/>
          </p:cNvSpPr>
          <p:nvPr>
            <p:ph type="sldNum" sz="quarter" idx="5"/>
          </p:nvPr>
        </p:nvSpPr>
        <p:spPr/>
        <p:txBody>
          <a:bodyPr/>
          <a:lstStyle/>
          <a:p>
            <a:fld id="{C24DC367-DE90-40B1-BD85-93C97AEF0437}" type="slidenum">
              <a:rPr lang="en-US" smtClean="0"/>
              <a:t>6</a:t>
            </a:fld>
            <a:endParaRPr lang="en-US" dirty="0"/>
          </a:p>
        </p:txBody>
      </p:sp>
    </p:spTree>
    <p:extLst>
      <p:ext uri="{BB962C8B-B14F-4D97-AF65-F5344CB8AC3E}">
        <p14:creationId xmlns:p14="http://schemas.microsoft.com/office/powerpoint/2010/main" val="279357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effectLst/>
              </a:rPr>
              <a:t>ABSSSI, acute bacterial skin and skin structure infection; ED, emergency department; </a:t>
            </a:r>
            <a:r>
              <a:rPr lang="it-IT" sz="1200" i="1"/>
              <a:t>PICC, peripherally inserted central catheter; ED, emergency department; OPAT, </a:t>
            </a:r>
            <a:r>
              <a:rPr kumimoji="0" lang="en-US" sz="1200" b="0" i="1" u="none" strike="noStrike" kern="1200" cap="none" spc="0" normalizeH="0" baseline="0" noProof="0" dirty="0">
                <a:ln>
                  <a:noFill/>
                </a:ln>
                <a:solidFill>
                  <a:srgbClr val="414042"/>
                </a:solidFill>
                <a:effectLst/>
                <a:uLnTx/>
                <a:uFillTx/>
                <a:ea typeface="+mn-ea"/>
                <a:cs typeface="Arial" pitchFamily="34" charset="0"/>
              </a:rPr>
              <a:t>outpatient parenteral antibiotics.</a:t>
            </a:r>
            <a:endParaRPr lang="it-IT" sz="1200" i="1"/>
          </a:p>
          <a:p>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7</a:t>
            </a:fld>
            <a:endParaRPr lang="en-US" dirty="0"/>
          </a:p>
        </p:txBody>
      </p:sp>
    </p:spTree>
    <p:extLst>
      <p:ext uri="{BB962C8B-B14F-4D97-AF65-F5344CB8AC3E}">
        <p14:creationId xmlns:p14="http://schemas.microsoft.com/office/powerpoint/2010/main" val="2410185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FCBD8-237B-0BA8-4C5C-95BE30A83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57155-04C5-5DDB-B22D-AD47394425E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22BF3AA-A37F-D68A-1B1B-5FD72AFCC1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effectLst/>
              </a:rPr>
              <a:t>ABSSSI, acute bacterial skin and skin structure infection; </a:t>
            </a:r>
            <a:r>
              <a:rPr kumimoji="0" lang="en-US" sz="1200" b="0" i="1" u="none" strike="noStrike" kern="1200" cap="none" spc="0" normalizeH="0" baseline="0" noProof="0" dirty="0">
                <a:ln>
                  <a:noFill/>
                </a:ln>
                <a:solidFill>
                  <a:srgbClr val="333333"/>
                </a:solidFill>
                <a:effectLst/>
                <a:uLnTx/>
                <a:uFillTx/>
                <a:latin typeface="+mn-lt"/>
                <a:ea typeface="+mn-ea"/>
                <a:cs typeface="+mn-cs"/>
              </a:rPr>
              <a:t>CCI, Charlson comorbidity index; ED, emergency department; LOS, length of stay; SSTI, skin and soft tissue infection.</a:t>
            </a:r>
            <a:endParaRPr kumimoji="0" lang="en-US" sz="1200" b="0" i="1" u="none" strike="noStrike" kern="1200" cap="none" spc="0" normalizeH="0" baseline="0" noProof="0" dirty="0">
              <a:ln>
                <a:noFill/>
              </a:ln>
              <a:solidFill>
                <a:prstClr val="black"/>
              </a:solidFill>
              <a:effectLst/>
              <a:uLnTx/>
              <a:uFillTx/>
              <a:latin typeface="+mn-lt"/>
              <a:ea typeface="+mn-ea"/>
              <a:cs typeface="+mn-cs"/>
            </a:endParaRPr>
          </a:p>
          <a:p>
            <a:endParaRPr lang="en-US" i="1" dirty="0"/>
          </a:p>
        </p:txBody>
      </p:sp>
      <p:sp>
        <p:nvSpPr>
          <p:cNvPr id="4" name="Slide Number Placeholder 3">
            <a:extLst>
              <a:ext uri="{FF2B5EF4-FFF2-40B4-BE49-F238E27FC236}">
                <a16:creationId xmlns:a16="http://schemas.microsoft.com/office/drawing/2014/main" id="{9A6DA493-89B4-A487-2AB1-BC06171F93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4DC367-DE90-40B1-BD85-93C97AEF04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310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ED, emergency department.</a:t>
            </a:r>
          </a:p>
        </p:txBody>
      </p:sp>
      <p:sp>
        <p:nvSpPr>
          <p:cNvPr id="4" name="Slide Number Placeholder 3"/>
          <p:cNvSpPr>
            <a:spLocks noGrp="1"/>
          </p:cNvSpPr>
          <p:nvPr>
            <p:ph type="sldNum" sz="quarter" idx="5"/>
          </p:nvPr>
        </p:nvSpPr>
        <p:spPr/>
        <p:txBody>
          <a:bodyPr/>
          <a:lstStyle/>
          <a:p>
            <a:fld id="{C24DC367-DE90-40B1-BD85-93C97AEF0437}" type="slidenum">
              <a:rPr lang="en-US" smtClean="0"/>
              <a:t>9</a:t>
            </a:fld>
            <a:endParaRPr lang="en-US" dirty="0"/>
          </a:p>
        </p:txBody>
      </p:sp>
    </p:spTree>
    <p:extLst>
      <p:ext uri="{BB962C8B-B14F-4D97-AF65-F5344CB8AC3E}">
        <p14:creationId xmlns:p14="http://schemas.microsoft.com/office/powerpoint/2010/main" val="585047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CA-MRSA, community-associated methicillin-resistant Staphylococcus aureus; SSTI, skin and soft tissue infection.</a:t>
            </a:r>
          </a:p>
        </p:txBody>
      </p:sp>
      <p:sp>
        <p:nvSpPr>
          <p:cNvPr id="4" name="Slide Number Placeholder 3"/>
          <p:cNvSpPr>
            <a:spLocks noGrp="1"/>
          </p:cNvSpPr>
          <p:nvPr>
            <p:ph type="sldNum" sz="quarter" idx="5"/>
          </p:nvPr>
        </p:nvSpPr>
        <p:spPr/>
        <p:txBody>
          <a:bodyPr/>
          <a:lstStyle/>
          <a:p>
            <a:fld id="{C24DC367-DE90-40B1-BD85-93C97AEF0437}" type="slidenum">
              <a:rPr lang="en-US" smtClean="0"/>
              <a:t>10</a:t>
            </a:fld>
            <a:endParaRPr lang="en-US" dirty="0"/>
          </a:p>
        </p:txBody>
      </p:sp>
    </p:spTree>
    <p:extLst>
      <p:ext uri="{BB962C8B-B14F-4D97-AF65-F5344CB8AC3E}">
        <p14:creationId xmlns:p14="http://schemas.microsoft.com/office/powerpoint/2010/main" val="1850018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MRSA, methicillin-resistant Staphylococcus aureus; </a:t>
            </a:r>
            <a:r>
              <a:rPr lang="en-US" i="1" dirty="0"/>
              <a:t>SSTI, skin and soft tissue infection.</a:t>
            </a:r>
          </a:p>
        </p:txBody>
      </p:sp>
      <p:sp>
        <p:nvSpPr>
          <p:cNvPr id="4" name="Slide Number Placeholder 3"/>
          <p:cNvSpPr>
            <a:spLocks noGrp="1"/>
          </p:cNvSpPr>
          <p:nvPr>
            <p:ph type="sldNum" sz="quarter" idx="5"/>
          </p:nvPr>
        </p:nvSpPr>
        <p:spPr/>
        <p:txBody>
          <a:bodyPr/>
          <a:lstStyle/>
          <a:p>
            <a:fld id="{C24DC367-DE90-40B1-BD85-93C97AEF0437}" type="slidenum">
              <a:rPr lang="en-US" smtClean="0"/>
              <a:t>11</a:t>
            </a:fld>
            <a:endParaRPr lang="en-US" dirty="0"/>
          </a:p>
        </p:txBody>
      </p:sp>
    </p:spTree>
    <p:extLst>
      <p:ext uri="{BB962C8B-B14F-4D97-AF65-F5344CB8AC3E}">
        <p14:creationId xmlns:p14="http://schemas.microsoft.com/office/powerpoint/2010/main" val="1943779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MRSA, methicillin-resistant Staphylococcus aureus.</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12</a:t>
            </a:fld>
            <a:endParaRPr lang="en-US" dirty="0"/>
          </a:p>
        </p:txBody>
      </p:sp>
    </p:spTree>
    <p:extLst>
      <p:ext uri="{BB962C8B-B14F-4D97-AF65-F5344CB8AC3E}">
        <p14:creationId xmlns:p14="http://schemas.microsoft.com/office/powerpoint/2010/main" val="402002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ED, emergency department; MRSA, </a:t>
            </a:r>
            <a:r>
              <a:rPr lang="en-US" sz="1200" i="1" kern="1200" dirty="0">
                <a:solidFill>
                  <a:schemeClr val="tx1"/>
                </a:solidFill>
                <a:effectLst/>
                <a:latin typeface="+mn-lt"/>
                <a:ea typeface="+mn-ea"/>
                <a:cs typeface="+mn-cs"/>
              </a:rPr>
              <a:t>methicillin-resistant Staphylococcus aureus; SSTI, skin and soft tissue infection.</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13</a:t>
            </a:fld>
            <a:endParaRPr lang="en-US" dirty="0"/>
          </a:p>
        </p:txBody>
      </p:sp>
    </p:spTree>
    <p:extLst>
      <p:ext uri="{BB962C8B-B14F-4D97-AF65-F5344CB8AC3E}">
        <p14:creationId xmlns:p14="http://schemas.microsoft.com/office/powerpoint/2010/main" val="4230926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MRSA, </a:t>
            </a:r>
            <a:r>
              <a:rPr lang="en-US" sz="1200" i="1" kern="1200" dirty="0">
                <a:solidFill>
                  <a:schemeClr val="tx1"/>
                </a:solidFill>
                <a:effectLst/>
                <a:latin typeface="+mn-lt"/>
                <a:ea typeface="+mn-ea"/>
                <a:cs typeface="+mn-cs"/>
              </a:rPr>
              <a:t>methicillin-resistant Staphylococcus aureus; </a:t>
            </a:r>
            <a:r>
              <a:rPr lang="en-US" i="1" dirty="0"/>
              <a:t>MSSA, </a:t>
            </a:r>
            <a:r>
              <a:rPr lang="en-US" sz="1200" b="0" i="1" kern="1200" dirty="0">
                <a:solidFill>
                  <a:schemeClr val="tx1"/>
                </a:solidFill>
                <a:effectLst/>
                <a:latin typeface="+mn-lt"/>
                <a:ea typeface="+mn-ea"/>
                <a:cs typeface="+mn-cs"/>
              </a:rPr>
              <a:t>methicillin-resistant Staphylococcus aureus. </a:t>
            </a:r>
            <a:endParaRPr lang="en-US" i="1" dirty="0"/>
          </a:p>
          <a:p>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14</a:t>
            </a:fld>
            <a:endParaRPr lang="en-US" dirty="0"/>
          </a:p>
        </p:txBody>
      </p:sp>
    </p:spTree>
    <p:extLst>
      <p:ext uri="{BB962C8B-B14F-4D97-AF65-F5344CB8AC3E}">
        <p14:creationId xmlns:p14="http://schemas.microsoft.com/office/powerpoint/2010/main" val="1441839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infections.</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15</a:t>
            </a:fld>
            <a:endParaRPr lang="en-US" dirty="0"/>
          </a:p>
        </p:txBody>
      </p:sp>
    </p:spTree>
    <p:extLst>
      <p:ext uri="{BB962C8B-B14F-4D97-AF65-F5344CB8AC3E}">
        <p14:creationId xmlns:p14="http://schemas.microsoft.com/office/powerpoint/2010/main" val="1311682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16</a:t>
            </a:fld>
            <a:endParaRPr lang="en-US" dirty="0"/>
          </a:p>
        </p:txBody>
      </p:sp>
    </p:spTree>
    <p:extLst>
      <p:ext uri="{BB962C8B-B14F-4D97-AF65-F5344CB8AC3E}">
        <p14:creationId xmlns:p14="http://schemas.microsoft.com/office/powerpoint/2010/main" val="2240655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MRSA, methicillin-resistant Staphylococcus aureus.</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17</a:t>
            </a:fld>
            <a:endParaRPr lang="en-US" dirty="0"/>
          </a:p>
        </p:txBody>
      </p:sp>
    </p:spTree>
    <p:extLst>
      <p:ext uri="{BB962C8B-B14F-4D97-AF65-F5344CB8AC3E}">
        <p14:creationId xmlns:p14="http://schemas.microsoft.com/office/powerpoint/2010/main" val="956703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0DDB8-0370-1FD1-0D1C-4B7313944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5DB53-A2D0-C0EF-3648-A6C363B82B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654DBAD-827B-7E1F-6D20-CFAA5BC0C6F0}"/>
              </a:ext>
            </a:extLst>
          </p:cNvPr>
          <p:cNvSpPr>
            <a:spLocks noGrp="1"/>
          </p:cNvSpPr>
          <p:nvPr>
            <p:ph type="body" idx="1"/>
          </p:nvPr>
        </p:nvSpPr>
        <p:spPr/>
        <p:txBody>
          <a:bodyPr/>
          <a:lstStyle/>
          <a:p>
            <a:r>
              <a:rPr lang="en-US" i="1" dirty="0"/>
              <a:t>IDSA, Infectious Diseases Society of America; SIRS, systemic inflammatory response syndrome.</a:t>
            </a:r>
          </a:p>
        </p:txBody>
      </p:sp>
      <p:sp>
        <p:nvSpPr>
          <p:cNvPr id="4" name="Slide Number Placeholder 3">
            <a:extLst>
              <a:ext uri="{FF2B5EF4-FFF2-40B4-BE49-F238E27FC236}">
                <a16:creationId xmlns:a16="http://schemas.microsoft.com/office/drawing/2014/main" id="{A36FFD56-213D-32D8-D955-1B449684E7A7}"/>
              </a:ext>
            </a:extLst>
          </p:cNvPr>
          <p:cNvSpPr>
            <a:spLocks noGrp="1"/>
          </p:cNvSpPr>
          <p:nvPr>
            <p:ph type="sldNum" sz="quarter" idx="5"/>
          </p:nvPr>
        </p:nvSpPr>
        <p:spPr/>
        <p:txBody>
          <a:bodyPr/>
          <a:lstStyle/>
          <a:p>
            <a:fld id="{C24DC367-DE90-40B1-BD85-93C97AEF0437}" type="slidenum">
              <a:rPr lang="en-US" smtClean="0"/>
              <a:t>18</a:t>
            </a:fld>
            <a:endParaRPr lang="en-US" dirty="0"/>
          </a:p>
        </p:txBody>
      </p:sp>
    </p:spTree>
    <p:extLst>
      <p:ext uri="{BB962C8B-B14F-4D97-AF65-F5344CB8AC3E}">
        <p14:creationId xmlns:p14="http://schemas.microsoft.com/office/powerpoint/2010/main" val="1991592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MRSA, </a:t>
            </a:r>
            <a:r>
              <a:rPr lang="en-US" sz="1200" i="1" kern="1200" dirty="0">
                <a:solidFill>
                  <a:schemeClr val="tx1"/>
                </a:solidFill>
                <a:effectLst/>
                <a:latin typeface="+mn-lt"/>
                <a:ea typeface="+mn-ea"/>
                <a:cs typeface="+mn-cs"/>
              </a:rPr>
              <a:t>methicillin-resistant Staphylococcus aureus; </a:t>
            </a:r>
            <a:r>
              <a:rPr lang="en-US" i="1" dirty="0"/>
              <a:t>MSSA, </a:t>
            </a:r>
            <a:r>
              <a:rPr lang="en-US" sz="1200" b="0" i="1" kern="1200" dirty="0">
                <a:solidFill>
                  <a:schemeClr val="tx1"/>
                </a:solidFill>
                <a:effectLst/>
                <a:latin typeface="+mn-lt"/>
                <a:ea typeface="+mn-ea"/>
                <a:cs typeface="+mn-cs"/>
              </a:rPr>
              <a:t>methicillin-resistant Staphylococcus aureus. </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20</a:t>
            </a:fld>
            <a:endParaRPr lang="en-US" dirty="0"/>
          </a:p>
        </p:txBody>
      </p:sp>
    </p:spTree>
    <p:extLst>
      <p:ext uri="{BB962C8B-B14F-4D97-AF65-F5344CB8AC3E}">
        <p14:creationId xmlns:p14="http://schemas.microsoft.com/office/powerpoint/2010/main" val="340936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MRSA, </a:t>
            </a:r>
            <a:r>
              <a:rPr lang="en-US" sz="1200" i="1" kern="1200" dirty="0">
                <a:solidFill>
                  <a:schemeClr val="tx1"/>
                </a:solidFill>
                <a:effectLst/>
                <a:latin typeface="+mn-lt"/>
                <a:ea typeface="+mn-ea"/>
                <a:cs typeface="+mn-cs"/>
              </a:rPr>
              <a:t>methicillin-resistant Staphylococcus aureus; SSRI, selective serotonin reuptake inhibitors; SSTI, skin and soft tissue infection</a:t>
            </a:r>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21</a:t>
            </a:fld>
            <a:endParaRPr lang="en-US" dirty="0"/>
          </a:p>
        </p:txBody>
      </p:sp>
    </p:spTree>
    <p:extLst>
      <p:ext uri="{BB962C8B-B14F-4D97-AF65-F5344CB8AC3E}">
        <p14:creationId xmlns:p14="http://schemas.microsoft.com/office/powerpoint/2010/main" val="249959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OPAT, outpatient parenteral antibiotic therapy.</a:t>
            </a:r>
          </a:p>
        </p:txBody>
      </p:sp>
      <p:sp>
        <p:nvSpPr>
          <p:cNvPr id="4" name="Slide Number Placeholder 3"/>
          <p:cNvSpPr>
            <a:spLocks noGrp="1"/>
          </p:cNvSpPr>
          <p:nvPr>
            <p:ph type="sldNum" sz="quarter" idx="5"/>
          </p:nvPr>
        </p:nvSpPr>
        <p:spPr/>
        <p:txBody>
          <a:bodyPr/>
          <a:lstStyle/>
          <a:p>
            <a:fld id="{C24DC367-DE90-40B1-BD85-93C97AEF0437}" type="slidenum">
              <a:rPr lang="en-US" smtClean="0"/>
              <a:t>23</a:t>
            </a:fld>
            <a:endParaRPr lang="en-US" dirty="0"/>
          </a:p>
        </p:txBody>
      </p:sp>
    </p:spTree>
    <p:extLst>
      <p:ext uri="{BB962C8B-B14F-4D97-AF65-F5344CB8AC3E}">
        <p14:creationId xmlns:p14="http://schemas.microsoft.com/office/powerpoint/2010/main" val="2116583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a:t>
            </a:r>
            <a:r>
              <a:rPr lang="en-US" i="1" dirty="0"/>
              <a:t>MRSA, </a:t>
            </a:r>
            <a:r>
              <a:rPr lang="en-US" sz="1200" i="1" kern="1200" dirty="0">
                <a:solidFill>
                  <a:schemeClr val="tx1"/>
                </a:solidFill>
                <a:effectLst/>
                <a:latin typeface="+mn-lt"/>
                <a:ea typeface="+mn-ea"/>
                <a:cs typeface="+mn-cs"/>
              </a:rPr>
              <a:t>methicillin-resistant Staphylococcus aureus; </a:t>
            </a:r>
            <a:r>
              <a:rPr lang="en-US" i="1" dirty="0"/>
              <a:t>MSSA, </a:t>
            </a:r>
            <a:r>
              <a:rPr lang="en-US" sz="1200" b="0" i="1" kern="1200" dirty="0">
                <a:solidFill>
                  <a:schemeClr val="tx1"/>
                </a:solidFill>
                <a:effectLst/>
                <a:latin typeface="+mn-lt"/>
                <a:ea typeface="+mn-ea"/>
                <a:cs typeface="+mn-cs"/>
              </a:rPr>
              <a:t>methicillin-resistant Staphylococcus aureus.</a:t>
            </a:r>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24</a:t>
            </a:fld>
            <a:endParaRPr lang="en-US" dirty="0"/>
          </a:p>
        </p:txBody>
      </p:sp>
    </p:spTree>
    <p:extLst>
      <p:ext uri="{BB962C8B-B14F-4D97-AF65-F5344CB8AC3E}">
        <p14:creationId xmlns:p14="http://schemas.microsoft.com/office/powerpoint/2010/main" val="3019598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ABSSSI, acute bacterial skin and skin structure infection; CBC, complete blood count; </a:t>
            </a:r>
            <a:r>
              <a:rPr lang="en-US" i="1" dirty="0"/>
              <a:t>MRSA, </a:t>
            </a:r>
            <a:r>
              <a:rPr lang="en-US" sz="1200" i="1" kern="1200" dirty="0">
                <a:solidFill>
                  <a:schemeClr val="tx1"/>
                </a:solidFill>
                <a:effectLst/>
                <a:latin typeface="+mn-lt"/>
                <a:ea typeface="+mn-ea"/>
                <a:cs typeface="+mn-cs"/>
              </a:rPr>
              <a:t>methicillin-resistant Staphylococcus aureus; </a:t>
            </a:r>
            <a:r>
              <a:rPr lang="en-US" i="1" dirty="0"/>
              <a:t>MSSA, </a:t>
            </a:r>
            <a:r>
              <a:rPr lang="en-US" sz="1200" b="0" i="1" kern="1200" dirty="0">
                <a:solidFill>
                  <a:schemeClr val="tx1"/>
                </a:solidFill>
                <a:effectLst/>
                <a:latin typeface="+mn-lt"/>
                <a:ea typeface="+mn-ea"/>
                <a:cs typeface="+mn-cs"/>
              </a:rPr>
              <a:t>methicillin-resistant Staphylococcus aureus; RCT, randomized controlled trial; SSTI, skin and soft tissue infection.</a:t>
            </a:r>
            <a:endParaRPr lang="en-US" dirty="0"/>
          </a:p>
          <a:p>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25</a:t>
            </a:fld>
            <a:endParaRPr lang="en-US" dirty="0"/>
          </a:p>
        </p:txBody>
      </p:sp>
    </p:spTree>
    <p:extLst>
      <p:ext uri="{BB962C8B-B14F-4D97-AF65-F5344CB8AC3E}">
        <p14:creationId xmlns:p14="http://schemas.microsoft.com/office/powerpoint/2010/main" val="619492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SSSI, </a:t>
            </a:r>
            <a:r>
              <a:rPr lang="en-US" sz="1200" i="1" kern="1200" dirty="0">
                <a:solidFill>
                  <a:schemeClr val="tx1"/>
                </a:solidFill>
                <a:effectLst/>
                <a:latin typeface="+mn-lt"/>
                <a:ea typeface="+mn-ea"/>
                <a:cs typeface="+mn-cs"/>
              </a:rPr>
              <a:t>skin and skin structure infection.</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27</a:t>
            </a:fld>
            <a:endParaRPr lang="en-US" dirty="0"/>
          </a:p>
        </p:txBody>
      </p:sp>
    </p:spTree>
    <p:extLst>
      <p:ext uri="{BB962C8B-B14F-4D97-AF65-F5344CB8AC3E}">
        <p14:creationId xmlns:p14="http://schemas.microsoft.com/office/powerpoint/2010/main" val="4269060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14096-B5CB-6914-BB45-E509C6158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24AC9-4CB1-D606-DA08-14796CC55CF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91E45C0-583F-4BCE-F5A5-529178F2B738}"/>
              </a:ext>
            </a:extLst>
          </p:cNvPr>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MRSA, methicillin-resistant Staphylococcus aureus.</a:t>
            </a:r>
            <a:endParaRPr lang="en-US" i="1" dirty="0">
              <a:latin typeface="Arial"/>
              <a:cs typeface="Arial"/>
            </a:endParaRPr>
          </a:p>
        </p:txBody>
      </p:sp>
      <p:sp>
        <p:nvSpPr>
          <p:cNvPr id="4" name="Slide Number Placeholder 3">
            <a:extLst>
              <a:ext uri="{FF2B5EF4-FFF2-40B4-BE49-F238E27FC236}">
                <a16:creationId xmlns:a16="http://schemas.microsoft.com/office/drawing/2014/main" id="{EB0B4ED6-2D70-813C-CA46-703A0B31C19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0763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infections; mITT, modified intention-to-treat.</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29</a:t>
            </a:fld>
            <a:endParaRPr lang="en-US" dirty="0"/>
          </a:p>
        </p:txBody>
      </p:sp>
    </p:spTree>
    <p:extLst>
      <p:ext uri="{BB962C8B-B14F-4D97-AF65-F5344CB8AC3E}">
        <p14:creationId xmlns:p14="http://schemas.microsoft.com/office/powerpoint/2010/main" val="3997465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fld id="{C24DC367-DE90-40B1-BD85-93C97AEF0437}" type="slidenum">
              <a:rPr lang="en-US" smtClean="0"/>
              <a:t>30</a:t>
            </a:fld>
            <a:endParaRPr lang="en-US" dirty="0"/>
          </a:p>
        </p:txBody>
      </p:sp>
    </p:spTree>
    <p:extLst>
      <p:ext uri="{BB962C8B-B14F-4D97-AF65-F5344CB8AC3E}">
        <p14:creationId xmlns:p14="http://schemas.microsoft.com/office/powerpoint/2010/main" val="3980031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31</a:t>
            </a:fld>
            <a:endParaRPr lang="en-US" dirty="0"/>
          </a:p>
        </p:txBody>
      </p:sp>
    </p:spTree>
    <p:extLst>
      <p:ext uri="{BB962C8B-B14F-4D97-AF65-F5344CB8AC3E}">
        <p14:creationId xmlns:p14="http://schemas.microsoft.com/office/powerpoint/2010/main" val="2768478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CDI, </a:t>
            </a:r>
            <a:r>
              <a:rPr lang="en-US" sz="1200" b="0" i="1" kern="1200" dirty="0">
                <a:solidFill>
                  <a:schemeClr val="tx1"/>
                </a:solidFill>
                <a:effectLst/>
                <a:latin typeface="+mn-lt"/>
                <a:ea typeface="+mn-ea"/>
                <a:cs typeface="+mn-cs"/>
              </a:rPr>
              <a:t>Clostridioides difficile infection; SSTI, skin and soft tissue infection; TMP-SMX, trimethoprim/sulfamethoxazole.</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32</a:t>
            </a:fld>
            <a:endParaRPr lang="en-US" dirty="0"/>
          </a:p>
        </p:txBody>
      </p:sp>
    </p:spTree>
    <p:extLst>
      <p:ext uri="{BB962C8B-B14F-4D97-AF65-F5344CB8AC3E}">
        <p14:creationId xmlns:p14="http://schemas.microsoft.com/office/powerpoint/2010/main" val="3235804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a:t>
            </a:r>
            <a:r>
              <a:rPr lang="en-US" i="1" dirty="0"/>
              <a:t>CDI, </a:t>
            </a:r>
            <a:r>
              <a:rPr lang="en-US" sz="1200" b="0" i="1" kern="1200" dirty="0">
                <a:solidFill>
                  <a:schemeClr val="tx1"/>
                </a:solidFill>
                <a:effectLst/>
                <a:latin typeface="+mn-lt"/>
                <a:ea typeface="+mn-ea"/>
                <a:cs typeface="+mn-cs"/>
              </a:rPr>
              <a:t>Clostridioides difficile infection; </a:t>
            </a:r>
            <a:r>
              <a:rPr lang="en-US" sz="1200" i="1" kern="1200" dirty="0">
                <a:solidFill>
                  <a:schemeClr val="tx1"/>
                </a:solidFill>
                <a:effectLst/>
                <a:latin typeface="+mn-lt"/>
                <a:ea typeface="+mn-ea"/>
                <a:cs typeface="+mn-cs"/>
              </a:rPr>
              <a:t>MRSA, methicillin-resistant Staphylococcus aureus; SSRI, selective serotonin reuptake inhibitor; </a:t>
            </a:r>
            <a:r>
              <a:rPr lang="en-US" sz="1200" b="0" i="1" kern="1200" dirty="0">
                <a:solidFill>
                  <a:schemeClr val="tx1"/>
                </a:solidFill>
                <a:effectLst/>
                <a:latin typeface="+mn-lt"/>
                <a:ea typeface="+mn-ea"/>
                <a:cs typeface="+mn-cs"/>
              </a:rPr>
              <a:t>TMP-SMX, trimethoprim/sulfamethoxazole.</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33</a:t>
            </a:fld>
            <a:endParaRPr lang="en-US" dirty="0"/>
          </a:p>
        </p:txBody>
      </p:sp>
    </p:spTree>
    <p:extLst>
      <p:ext uri="{BB962C8B-B14F-4D97-AF65-F5344CB8AC3E}">
        <p14:creationId xmlns:p14="http://schemas.microsoft.com/office/powerpoint/2010/main" val="1721541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PD, pharmacodynamics; PK, pharmacokinetics.</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34</a:t>
            </a:fld>
            <a:endParaRPr lang="en-US" dirty="0"/>
          </a:p>
        </p:txBody>
      </p:sp>
    </p:spTree>
    <p:extLst>
      <p:ext uri="{BB962C8B-B14F-4D97-AF65-F5344CB8AC3E}">
        <p14:creationId xmlns:p14="http://schemas.microsoft.com/office/powerpoint/2010/main" val="2330072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ACEI, angiotensin-converting enzyme inhibitor; ARB, angiotensin receptor blocker; CBC, complete blood count; CDI, </a:t>
            </a:r>
            <a:r>
              <a:rPr lang="en-US" sz="1200" b="0" i="1" kern="1200" dirty="0">
                <a:solidFill>
                  <a:schemeClr val="tx1"/>
                </a:solidFill>
                <a:effectLst/>
                <a:latin typeface="+mn-lt"/>
                <a:ea typeface="+mn-ea"/>
                <a:cs typeface="+mn-cs"/>
              </a:rPr>
              <a:t>Clostridioides difficile infection; GI, gastrointestinal; INR, international normalized ratio; </a:t>
            </a:r>
            <a:r>
              <a:rPr lang="en-US" i="1" dirty="0"/>
              <a:t>LFT, liver function test; SSRI, selective serotonin reuptake inhibitor.</a:t>
            </a:r>
          </a:p>
        </p:txBody>
      </p:sp>
      <p:sp>
        <p:nvSpPr>
          <p:cNvPr id="4" name="Slide Number Placeholder 3"/>
          <p:cNvSpPr>
            <a:spLocks noGrp="1"/>
          </p:cNvSpPr>
          <p:nvPr>
            <p:ph type="sldNum" sz="quarter" idx="5"/>
          </p:nvPr>
        </p:nvSpPr>
        <p:spPr/>
        <p:txBody>
          <a:bodyPr/>
          <a:lstStyle/>
          <a:p>
            <a:fld id="{C24DC367-DE90-40B1-BD85-93C97AEF0437}" type="slidenum">
              <a:rPr lang="en-US" smtClean="0"/>
              <a:t>35</a:t>
            </a:fld>
            <a:endParaRPr lang="en-US" dirty="0"/>
          </a:p>
        </p:txBody>
      </p:sp>
    </p:spTree>
    <p:extLst>
      <p:ext uri="{BB962C8B-B14F-4D97-AF65-F5344CB8AC3E}">
        <p14:creationId xmlns:p14="http://schemas.microsoft.com/office/powerpoint/2010/main" val="1152238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CDI, </a:t>
            </a:r>
            <a:r>
              <a:rPr lang="en-US" sz="1200" b="0" i="1" kern="1200" dirty="0">
                <a:solidFill>
                  <a:schemeClr val="tx1"/>
                </a:solidFill>
                <a:effectLst/>
                <a:latin typeface="+mn-lt"/>
                <a:ea typeface="+mn-ea"/>
                <a:cs typeface="+mn-cs"/>
              </a:rPr>
              <a:t>Clostridioides difficile infection; GI, gastrointestinal; </a:t>
            </a:r>
            <a:r>
              <a:rPr lang="en-US" i="1" dirty="0"/>
              <a:t>SSRI, selective serotonin reuptake inhibitor; </a:t>
            </a:r>
            <a:r>
              <a:rPr lang="en-US" sz="1200" b="0" i="1" kern="1200" dirty="0">
                <a:solidFill>
                  <a:schemeClr val="tx1"/>
                </a:solidFill>
                <a:effectLst/>
                <a:latin typeface="+mn-lt"/>
                <a:ea typeface="+mn-ea"/>
                <a:cs typeface="+mn-cs"/>
              </a:rPr>
              <a:t>TMP-SMX, trimethoprim/sulfamethoxazole.</a:t>
            </a:r>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36</a:t>
            </a:fld>
            <a:endParaRPr lang="en-US" dirty="0"/>
          </a:p>
        </p:txBody>
      </p:sp>
    </p:spTree>
    <p:extLst>
      <p:ext uri="{BB962C8B-B14F-4D97-AF65-F5344CB8AC3E}">
        <p14:creationId xmlns:p14="http://schemas.microsoft.com/office/powerpoint/2010/main" val="7643237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37</a:t>
            </a:fld>
            <a:endParaRPr lang="en-US" dirty="0"/>
          </a:p>
        </p:txBody>
      </p:sp>
    </p:spTree>
    <p:extLst>
      <p:ext uri="{BB962C8B-B14F-4D97-AF65-F5344CB8AC3E}">
        <p14:creationId xmlns:p14="http://schemas.microsoft.com/office/powerpoint/2010/main" val="38094068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AUC, area under the concentration curve; MIC, </a:t>
            </a:r>
            <a:r>
              <a:rPr lang="en-US" b="0" i="1" dirty="0">
                <a:solidFill>
                  <a:srgbClr val="4D5156"/>
                </a:solidFill>
                <a:effectLst/>
                <a:latin typeface="Google Sans"/>
              </a:rPr>
              <a:t>minimum inhibitory concentration; PICC, peripherally inserted central catheter.</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8684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ABSSSI, </a:t>
            </a:r>
            <a:r>
              <a:rPr lang="en-US" b="0" i="1" dirty="0">
                <a:solidFill>
                  <a:srgbClr val="040C28"/>
                </a:solidFill>
                <a:effectLst/>
                <a:latin typeface="Google Sans"/>
              </a:rPr>
              <a:t>acute bacterial skin and skin structure infection; </a:t>
            </a:r>
            <a:r>
              <a:rPr lang="en-US" i="1" dirty="0"/>
              <a:t>CrCl, creatinine clearance; </a:t>
            </a:r>
            <a:r>
              <a:rPr lang="en-US" b="0" i="1" dirty="0">
                <a:solidFill>
                  <a:srgbClr val="040C28"/>
                </a:solidFill>
                <a:effectLst/>
                <a:latin typeface="Google Sans"/>
              </a:rPr>
              <a:t>D5W, dextrose 5% in water; </a:t>
            </a:r>
            <a:r>
              <a:rPr lang="en-US" i="1" dirty="0"/>
              <a:t>GI, gastrointestinal; </a:t>
            </a:r>
            <a:r>
              <a:rPr lang="en-US" b="0" i="1" dirty="0">
                <a:solidFill>
                  <a:srgbClr val="040C28"/>
                </a:solidFill>
                <a:effectLst/>
                <a:latin typeface="Google Sans"/>
              </a:rPr>
              <a:t>NS, normal saline; </a:t>
            </a:r>
            <a:r>
              <a:rPr lang="en-US" i="1" dirty="0"/>
              <a:t>VRE, vancomycin-resistant enterococci; VRSA, vancomycin-resistant Staphylococcus aureus.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9354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ABSSSI, </a:t>
            </a:r>
            <a:r>
              <a:rPr lang="en-US" b="0" i="1" dirty="0">
                <a:solidFill>
                  <a:srgbClr val="040C28"/>
                </a:solidFill>
                <a:effectLst/>
                <a:latin typeface="Google Sans"/>
              </a:rPr>
              <a:t>acute bacterial skin and skin structure infection; mITT, modified intention-to-treat; </a:t>
            </a:r>
            <a:r>
              <a:rPr lang="en-US" sz="1200" i="1" kern="1200" dirty="0">
                <a:solidFill>
                  <a:schemeClr val="tx1"/>
                </a:solidFill>
                <a:effectLst/>
                <a:latin typeface="+mn-lt"/>
                <a:ea typeface="+mn-ea"/>
                <a:cs typeface="+mn-cs"/>
              </a:rPr>
              <a:t>MRSA, methicillin-resistant Staphylococcus aureus; </a:t>
            </a:r>
            <a:r>
              <a:rPr lang="en-US" i="1" dirty="0"/>
              <a:t>SIRS, systemic inflammatory response syndrome.</a:t>
            </a:r>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40</a:t>
            </a:fld>
            <a:endParaRPr lang="en-US" dirty="0"/>
          </a:p>
        </p:txBody>
      </p:sp>
    </p:spTree>
    <p:extLst>
      <p:ext uri="{BB962C8B-B14F-4D97-AF65-F5344CB8AC3E}">
        <p14:creationId xmlns:p14="http://schemas.microsoft.com/office/powerpoint/2010/main" val="17334502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TEAE, treatment-emergent adverse event.</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41</a:t>
            </a:fld>
            <a:endParaRPr lang="en-US" dirty="0"/>
          </a:p>
        </p:txBody>
      </p:sp>
    </p:spTree>
    <p:extLst>
      <p:ext uri="{BB962C8B-B14F-4D97-AF65-F5344CB8AC3E}">
        <p14:creationId xmlns:p14="http://schemas.microsoft.com/office/powerpoint/2010/main" val="37987482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ABSSSI, </a:t>
            </a:r>
            <a:r>
              <a:rPr lang="en-US" b="0" i="1" dirty="0">
                <a:solidFill>
                  <a:srgbClr val="040C28"/>
                </a:solidFill>
                <a:effectLst/>
                <a:latin typeface="Google Sans"/>
              </a:rPr>
              <a:t>acute bacterial skin and skin structure infection; mITT, modified intention-to-treat; </a:t>
            </a:r>
            <a:r>
              <a:rPr lang="en-US" i="1" dirty="0"/>
              <a:t>MRSA, </a:t>
            </a:r>
            <a:r>
              <a:rPr lang="en-US" b="0" i="1" dirty="0">
                <a:solidFill>
                  <a:srgbClr val="5F6368"/>
                </a:solidFill>
                <a:effectLst/>
                <a:latin typeface="Roboto" panose="02000000000000000000" pitchFamily="2" charset="0"/>
              </a:rPr>
              <a:t>methicillin-resistant Staphylococcus aureus; MSSA, methicillin-susceptible Staphylococcus aureus.</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9478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AE, adverse event; ED, emergency department; LOS, length of stay; SE, standard error.</a:t>
            </a:r>
            <a:endParaRPr lang="en-US" i="1" dirty="0"/>
          </a:p>
        </p:txBody>
      </p:sp>
      <p:sp>
        <p:nvSpPr>
          <p:cNvPr id="4" name="Slide Number Placeholder 3"/>
          <p:cNvSpPr>
            <a:spLocks noGrp="1"/>
          </p:cNvSpPr>
          <p:nvPr>
            <p:ph type="sldNum" sz="quarter" idx="5"/>
          </p:nvPr>
        </p:nvSpPr>
        <p:spPr/>
        <p:txBody>
          <a:bodyPr/>
          <a:lstStyle/>
          <a:p>
            <a:fld id="{C24DC367-DE90-40B1-BD85-93C97AEF0437}" type="slidenum">
              <a:rPr lang="en-US" smtClean="0"/>
              <a:t>43</a:t>
            </a:fld>
            <a:endParaRPr lang="en-US" dirty="0"/>
          </a:p>
        </p:txBody>
      </p:sp>
    </p:spTree>
    <p:extLst>
      <p:ext uri="{BB962C8B-B14F-4D97-AF65-F5344CB8AC3E}">
        <p14:creationId xmlns:p14="http://schemas.microsoft.com/office/powerpoint/2010/main" val="822456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ED, emergency department; OP, outpatient.</a:t>
            </a:r>
          </a:p>
        </p:txBody>
      </p:sp>
      <p:sp>
        <p:nvSpPr>
          <p:cNvPr id="4" name="Slide Number Placeholder 3"/>
          <p:cNvSpPr>
            <a:spLocks noGrp="1"/>
          </p:cNvSpPr>
          <p:nvPr>
            <p:ph type="sldNum" sz="quarter" idx="5"/>
          </p:nvPr>
        </p:nvSpPr>
        <p:spPr/>
        <p:txBody>
          <a:bodyPr/>
          <a:lstStyle/>
          <a:p>
            <a:fld id="{C24DC367-DE90-40B1-BD85-93C97AEF0437}" type="slidenum">
              <a:rPr lang="en-US" smtClean="0"/>
              <a:t>44</a:t>
            </a:fld>
            <a:endParaRPr lang="en-US" dirty="0"/>
          </a:p>
        </p:txBody>
      </p:sp>
    </p:spTree>
    <p:extLst>
      <p:ext uri="{BB962C8B-B14F-4D97-AF65-F5344CB8AC3E}">
        <p14:creationId xmlns:p14="http://schemas.microsoft.com/office/powerpoint/2010/main" val="3231607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ABSSSI, acute bacterial skin and skin structure infection; ED, emergency department; </a:t>
            </a:r>
            <a:r>
              <a:rPr lang="en-US" i="1" dirty="0"/>
              <a:t>LOS, length of stay; SD, standard deviation; SoC, standard of care.</a:t>
            </a:r>
          </a:p>
          <a:p>
            <a:endParaRPr lang="en-US" dirty="0"/>
          </a:p>
          <a:p>
            <a:endParaRPr lang="en-US" dirty="0"/>
          </a:p>
        </p:txBody>
      </p:sp>
      <p:sp>
        <p:nvSpPr>
          <p:cNvPr id="4" name="Slide Number Placeholder 3"/>
          <p:cNvSpPr>
            <a:spLocks noGrp="1"/>
          </p:cNvSpPr>
          <p:nvPr>
            <p:ph type="sldNum" sz="quarter" idx="5"/>
          </p:nvPr>
        </p:nvSpPr>
        <p:spPr/>
        <p:txBody>
          <a:bodyPr/>
          <a:lstStyle/>
          <a:p>
            <a:fld id="{C24DC367-DE90-40B1-BD85-93C97AEF0437}" type="slidenum">
              <a:rPr lang="en-US" smtClean="0"/>
              <a:t>45</a:t>
            </a:fld>
            <a:endParaRPr lang="en-US" dirty="0"/>
          </a:p>
        </p:txBody>
      </p:sp>
    </p:spTree>
    <p:extLst>
      <p:ext uri="{BB962C8B-B14F-4D97-AF65-F5344CB8AC3E}">
        <p14:creationId xmlns:p14="http://schemas.microsoft.com/office/powerpoint/2010/main" val="23169792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LOS, length of stay; SSTI, skin and soft tissue infection.</a:t>
            </a:r>
          </a:p>
        </p:txBody>
      </p:sp>
      <p:sp>
        <p:nvSpPr>
          <p:cNvPr id="4" name="Slide Number Placeholder 3"/>
          <p:cNvSpPr>
            <a:spLocks noGrp="1"/>
          </p:cNvSpPr>
          <p:nvPr>
            <p:ph type="sldNum" sz="quarter" idx="5"/>
          </p:nvPr>
        </p:nvSpPr>
        <p:spPr/>
        <p:txBody>
          <a:bodyPr/>
          <a:lstStyle/>
          <a:p>
            <a:fld id="{C24DC367-DE90-40B1-BD85-93C97AEF0437}" type="slidenum">
              <a:rPr lang="en-US" smtClean="0"/>
              <a:t>46</a:t>
            </a:fld>
            <a:endParaRPr lang="en-US" dirty="0"/>
          </a:p>
        </p:txBody>
      </p:sp>
    </p:spTree>
    <p:extLst>
      <p:ext uri="{BB962C8B-B14F-4D97-AF65-F5344CB8AC3E}">
        <p14:creationId xmlns:p14="http://schemas.microsoft.com/office/powerpoint/2010/main" val="18402068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2542737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7804329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lnSpc>
                <a:spcPct val="100000"/>
              </a:lnSpc>
              <a:spcBef>
                <a:spcPts val="500"/>
              </a:spcBef>
              <a:defRPr/>
            </a:lvl1pPr>
            <a:lvl2pPr>
              <a:spcBef>
                <a:spcPts val="1600"/>
              </a:spcBef>
              <a:defRPr/>
            </a:lvl2pPr>
            <a:lvl3pPr>
              <a:lnSpc>
                <a:spcPct val="100000"/>
              </a:lnSpc>
              <a:spcBef>
                <a:spcPts val="500"/>
              </a:spcBef>
              <a:defRPr/>
            </a:lvl3pPr>
            <a:lvl4pPr>
              <a:lnSpc>
                <a:spcPct val="100000"/>
              </a:lnSpc>
              <a:spcBef>
                <a:spcPts val="500"/>
              </a:spcBef>
              <a:defRPr/>
            </a:lvl4pPr>
            <a:lvl5pPr>
              <a:lnSpc>
                <a:spcPct val="100000"/>
              </a:lnSpc>
              <a:spcBef>
                <a:spcPts val="5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402832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a:lvl1pPr>
          </a:lstStyle>
          <a:p>
            <a:pPr lvl="0"/>
            <a:r>
              <a:rPr lang="en-US"/>
              <a:t>Click to edit Master title style</a:t>
            </a:r>
          </a:p>
        </p:txBody>
      </p:sp>
      <p:sp>
        <p:nvSpPr>
          <p:cNvPr id="2" name="Content Placeholder 25">
            <a:extLst>
              <a:ext uri="{FF2B5EF4-FFF2-40B4-BE49-F238E27FC236}">
                <a16:creationId xmlns:a16="http://schemas.microsoft.com/office/drawing/2014/main" id="{F8E436E3-038C-AF2E-BE35-C405BFE3FB87}"/>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0492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tabLst>
                <a:tab pos="460375" algn="l"/>
              </a:tabLst>
              <a:defRPr lang="en-US" dirty="0"/>
            </a:lvl1pPr>
          </a:lstStyle>
          <a:p>
            <a:pPr lvl="0"/>
            <a:r>
              <a:rPr lang="en-US"/>
              <a:t>Click to edit Master title style</a:t>
            </a:r>
          </a:p>
        </p:txBody>
      </p:sp>
      <p:sp>
        <p:nvSpPr>
          <p:cNvPr id="3" name="Content Placeholder 25">
            <a:extLst>
              <a:ext uri="{FF2B5EF4-FFF2-40B4-BE49-F238E27FC236}">
                <a16:creationId xmlns:a16="http://schemas.microsoft.com/office/drawing/2014/main" id="{C56AF1C9-49A6-853A-7443-7A23D66B760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572336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660463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049819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1133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nSpc>
                <a:spcPct val="110000"/>
              </a:lnSpc>
              <a:spcBef>
                <a:spcPts val="0"/>
              </a:spcBef>
              <a:buNone/>
              <a:defRPr sz="3000" b="1" i="0" spc="100" baseline="0">
                <a:latin typeface="Times New Roman" panose="02020603050405020304" pitchFamily="18" charset="0"/>
                <a:ea typeface="+mj-ea"/>
                <a:cs typeface="Times New Roman" panose="02020603050405020304" pitchFamily="18"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84605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84328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871316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4242421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26726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451208498"/>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74339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1779271945"/>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2318073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95655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90015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24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51201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1">
              <a:lnSpc>
                <a:spcPct val="110000"/>
              </a:lnSpc>
              <a:spcBef>
                <a:spcPts val="0"/>
              </a:spcBef>
            </a:pPr>
            <a:r>
              <a:rPr lang="en-US"/>
              <a:t>Second level</a:t>
            </a:r>
          </a:p>
          <a:p>
            <a:pPr lvl="2">
              <a:lnSpc>
                <a:spcPct val="110000"/>
              </a:lnSpc>
              <a:spcBef>
                <a:spcPts val="0"/>
              </a:spcBef>
            </a:pPr>
            <a:r>
              <a:rPr lang="en-US"/>
              <a:t>Third level</a:t>
            </a:r>
          </a:p>
          <a:p>
            <a:pPr lvl="3">
              <a:lnSpc>
                <a:spcPct val="110000"/>
              </a:lnSpc>
              <a:spcBef>
                <a:spcPts val="0"/>
              </a:spcBef>
            </a:pPr>
            <a:r>
              <a:rPr lang="en-US"/>
              <a:t>Fourth level</a:t>
            </a:r>
          </a:p>
          <a:p>
            <a:pPr lvl="4">
              <a:lnSpc>
                <a:spcPct val="110000"/>
              </a:lnSpc>
              <a:spcBef>
                <a:spcPts val="0"/>
              </a:spcBef>
            </a:pPr>
            <a:r>
              <a:rPr lang="en-US"/>
              <a:t>Fifth level</a:t>
            </a:r>
          </a:p>
        </p:txBody>
      </p:sp>
    </p:spTree>
    <p:extLst>
      <p:ext uri="{BB962C8B-B14F-4D97-AF65-F5344CB8AC3E}">
        <p14:creationId xmlns:p14="http://schemas.microsoft.com/office/powerpoint/2010/main" val="251804357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3635102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60906826"/>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2006853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739255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61010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377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sv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8.svg"/><Relationship Id="rId5" Type="http://schemas.openxmlformats.org/officeDocument/2006/relationships/slideLayout" Target="../slideLayouts/slideLayout17.xml"/><Relationship Id="rId10" Type="http://schemas.openxmlformats.org/officeDocument/2006/relationships/image" Target="../media/image7.png"/><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2.sv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1.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8.svg"/><Relationship Id="rId5" Type="http://schemas.openxmlformats.org/officeDocument/2006/relationships/slideLayout" Target="../slideLayouts/slideLayout25.xml"/><Relationship Id="rId10" Type="http://schemas.openxmlformats.org/officeDocument/2006/relationships/image" Target="../media/image7.png"/><Relationship Id="rId4" Type="http://schemas.openxmlformats.org/officeDocument/2006/relationships/slideLayout" Target="../slideLayouts/slideLayout24.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20377"/>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77748028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58" r:id="rId12"/>
  </p:sldLayoutIdLst>
  <p:hf hdr="0" ftr="0" dt="0"/>
  <p:txStyles>
    <p:titleStyle>
      <a:lvl1pPr algn="l" defTabSz="914400" rtl="0" eaLnBrk="1" latinLnBrk="0" hangingPunct="1">
        <a:lnSpc>
          <a:spcPct val="110000"/>
        </a:lnSpc>
        <a:spcBef>
          <a:spcPts val="0"/>
        </a:spcBef>
        <a:buNone/>
        <a:defRPr sz="3200" b="1" i="0" kern="1200" spc="10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29955090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5831456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6.sv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sv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6.sv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image" Target="../media/image6.sv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7.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738113" cy="2387600"/>
          </a:xfrm>
          <a:solidFill>
            <a:schemeClr val="accent2"/>
          </a:solidFill>
        </p:spPr>
        <p:txBody>
          <a:bodyPr>
            <a:normAutofit/>
          </a:bodyPr>
          <a:lstStyle/>
          <a:p>
            <a:r>
              <a:rPr lang="en-US" altLang="en-US" sz="4000" dirty="0">
                <a:latin typeface="Times New Roman" panose="02020603050405020304" pitchFamily="18" charset="0"/>
                <a:cs typeface="Times New Roman" panose="02020603050405020304" pitchFamily="18" charset="0"/>
              </a:rPr>
              <a:t>Expanded Options for Diverse Patients: Individualizing Antibiotics in Acute Bacterial Skin and Skin Structure Infections</a:t>
            </a:r>
          </a:p>
        </p:txBody>
      </p:sp>
      <p:sp>
        <p:nvSpPr>
          <p:cNvPr id="4" name="Text Placeholder 3">
            <a:extLst>
              <a:ext uri="{FF2B5EF4-FFF2-40B4-BE49-F238E27FC236}">
                <a16:creationId xmlns:a16="http://schemas.microsoft.com/office/drawing/2014/main" id="{DC34FC3C-1567-AD5B-9EFF-FE99FE4E3A97}"/>
              </a:ext>
            </a:extLst>
          </p:cNvPr>
          <p:cNvSpPr>
            <a:spLocks noGrp="1"/>
          </p:cNvSpPr>
          <p:nvPr>
            <p:ph type="body" sz="quarter" idx="10"/>
          </p:nvPr>
        </p:nvSpPr>
        <p:spPr/>
        <p:txBody>
          <a:bodyPr/>
          <a:lstStyle/>
          <a:p>
            <a:r>
              <a:rPr lang="en-US" altLang="en-US" dirty="0">
                <a:solidFill>
                  <a:srgbClr val="E5DEC1"/>
                </a:solidFill>
              </a:rPr>
              <a:t>Provided by Clinical Care Options, LLC dba Decera Clinical Education</a:t>
            </a:r>
            <a:br>
              <a:rPr lang="en-US" altLang="en-US" dirty="0">
                <a:solidFill>
                  <a:srgbClr val="E5DEC1"/>
                </a:solidFill>
              </a:rPr>
            </a:br>
            <a:r>
              <a:rPr lang="en-US" altLang="en-US" dirty="0">
                <a:solidFill>
                  <a:srgbClr val="E5DEC1"/>
                </a:solidFill>
              </a:rPr>
              <a:t>Supported by an educational grant from Paratek Pharmaceuticals, Inc.</a:t>
            </a:r>
          </a:p>
        </p:txBody>
      </p:sp>
    </p:spTree>
    <p:extLst>
      <p:ext uri="{BB962C8B-B14F-4D97-AF65-F5344CB8AC3E}">
        <p14:creationId xmlns:p14="http://schemas.microsoft.com/office/powerpoint/2010/main" val="1681920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3285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5756"/>
            <a:ext cx="10115420" cy="492944"/>
          </a:xfrm>
        </p:spPr>
        <p:txBody>
          <a:bodyPr/>
          <a:lstStyle/>
          <a:p>
            <a:r>
              <a:rPr lang="en-US" altLang="en-US" dirty="0"/>
              <a:t>Faculty</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sz="quarter" idx="13"/>
          </p:nvPr>
        </p:nvSpPr>
        <p:spPr>
          <a:xfrm>
            <a:off x="231775" y="1333500"/>
            <a:ext cx="6982841" cy="4762500"/>
          </a:xfrm>
        </p:spPr>
        <p:txBody>
          <a:bodyPr lIns="0" tIns="0" rIns="0" bIns="0"/>
          <a:lstStyle/>
          <a:p>
            <a:pPr marL="0" indent="0">
              <a:buNone/>
            </a:pPr>
            <a:r>
              <a:rPr lang="en-US" b="1" dirty="0">
                <a:solidFill>
                  <a:schemeClr val="accent1"/>
                </a:solidFill>
              </a:rPr>
              <a:t>Thomas P. Lodise, PharmD, PhD</a:t>
            </a:r>
            <a:br>
              <a:rPr lang="en-US" b="1" dirty="0">
                <a:solidFill>
                  <a:schemeClr val="accent1"/>
                </a:solidFill>
              </a:rPr>
            </a:br>
            <a:r>
              <a:rPr lang="en-US" sz="2200" dirty="0"/>
              <a:t>Professor</a:t>
            </a:r>
            <a:br>
              <a:rPr lang="en-US" sz="2200" dirty="0"/>
            </a:br>
            <a:r>
              <a:rPr lang="en-US" sz="2200" dirty="0"/>
              <a:t>Albany College of Pharmacy and Health Sciences</a:t>
            </a:r>
            <a:br>
              <a:rPr lang="en-US" sz="2200" dirty="0"/>
            </a:br>
            <a:r>
              <a:rPr lang="en-US" sz="2200" dirty="0"/>
              <a:t>Infectious Diseases Clinical Pharmacy Specialist</a:t>
            </a:r>
            <a:br>
              <a:rPr lang="en-US" sz="2200" dirty="0"/>
            </a:br>
            <a:r>
              <a:rPr lang="en-US" sz="2200" dirty="0"/>
              <a:t>Stratton VA Medical Center</a:t>
            </a:r>
            <a:br>
              <a:rPr lang="en-US" sz="2200" dirty="0"/>
            </a:br>
            <a:r>
              <a:rPr lang="en-US" sz="2200" dirty="0"/>
              <a:t>Albany, New York</a:t>
            </a:r>
          </a:p>
          <a:p>
            <a:pPr marL="0" indent="0">
              <a:buNone/>
            </a:pPr>
            <a:r>
              <a:rPr lang="en-US" b="1" dirty="0">
                <a:solidFill>
                  <a:schemeClr val="accent1"/>
                </a:solidFill>
              </a:rPr>
              <a:t>George Sakoulas, MD, FIDSA</a:t>
            </a:r>
            <a:br>
              <a:rPr lang="en-US" b="1" dirty="0">
                <a:solidFill>
                  <a:schemeClr val="accent1"/>
                </a:solidFill>
              </a:rPr>
            </a:br>
            <a:r>
              <a:rPr lang="en-US" sz="2200" dirty="0"/>
              <a:t>Chief, Infectious Diseases</a:t>
            </a:r>
            <a:br>
              <a:rPr lang="en-US" sz="2200" dirty="0"/>
            </a:br>
            <a:r>
              <a:rPr lang="en-US" sz="2200" dirty="0"/>
              <a:t>Sharp Rees-Stealy Medical Group</a:t>
            </a:r>
            <a:br>
              <a:rPr lang="en-US" sz="2200" dirty="0"/>
            </a:br>
            <a:r>
              <a:rPr lang="en-US" sz="2200" dirty="0"/>
              <a:t>Adjunct Professor of Pediatrics</a:t>
            </a:r>
            <a:br>
              <a:rPr lang="en-US" sz="2200" dirty="0"/>
            </a:br>
            <a:r>
              <a:rPr lang="en-US" sz="2200" dirty="0"/>
              <a:t>University of California San Diego School of Medicine</a:t>
            </a:r>
            <a:br>
              <a:rPr lang="en-US" sz="2200" dirty="0"/>
            </a:br>
            <a:r>
              <a:rPr lang="en-US" sz="2200" dirty="0"/>
              <a:t>San Diego, California</a:t>
            </a:r>
          </a:p>
        </p:txBody>
      </p:sp>
    </p:spTree>
    <p:extLst>
      <p:ext uri="{BB962C8B-B14F-4D97-AF65-F5344CB8AC3E}">
        <p14:creationId xmlns:p14="http://schemas.microsoft.com/office/powerpoint/2010/main" val="220394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46D653-43A9-EF09-4B2B-B7CBCF28D952}"/>
              </a:ext>
            </a:extLst>
          </p:cNvPr>
          <p:cNvSpPr>
            <a:spLocks noGrp="1"/>
          </p:cNvSpPr>
          <p:nvPr>
            <p:ph type="title"/>
          </p:nvPr>
        </p:nvSpPr>
        <p:spPr>
          <a:xfrm>
            <a:off x="231079" y="535756"/>
            <a:ext cx="10115420" cy="492944"/>
          </a:xfrm>
        </p:spPr>
        <p:txBody>
          <a:bodyPr/>
          <a:lstStyle/>
          <a:p>
            <a:r>
              <a:rPr lang="en-US" dirty="0"/>
              <a:t>Disclosures</a:t>
            </a:r>
          </a:p>
        </p:txBody>
      </p:sp>
      <p:sp>
        <p:nvSpPr>
          <p:cNvPr id="8" name="Content Placeholder 7">
            <a:extLst>
              <a:ext uri="{FF2B5EF4-FFF2-40B4-BE49-F238E27FC236}">
                <a16:creationId xmlns:a16="http://schemas.microsoft.com/office/drawing/2014/main" id="{19B884FC-ECBD-64BE-73F5-A205DF4AA82C}"/>
              </a:ext>
            </a:extLst>
          </p:cNvPr>
          <p:cNvSpPr>
            <a:spLocks noGrp="1"/>
          </p:cNvSpPr>
          <p:nvPr>
            <p:ph sz="quarter" idx="13"/>
          </p:nvPr>
        </p:nvSpPr>
        <p:spPr>
          <a:xfrm>
            <a:off x="231775" y="1333500"/>
            <a:ext cx="9534017" cy="4762500"/>
          </a:xfrm>
        </p:spPr>
        <p:txBody>
          <a:bodyPr/>
          <a:lstStyle/>
          <a:p>
            <a:pPr marL="0" indent="0">
              <a:buNone/>
            </a:pPr>
            <a:r>
              <a:rPr lang="en-US" b="1" kern="2600" dirty="0">
                <a:solidFill>
                  <a:schemeClr val="accent1"/>
                </a:solidFill>
              </a:rPr>
              <a:t>Thomas P. Lodise, PharmD, PhD: </a:t>
            </a:r>
            <a:r>
              <a:rPr lang="en-US" i="1" kern="2600" dirty="0"/>
              <a:t>consultant/advisor/speaker: </a:t>
            </a:r>
            <a:r>
              <a:rPr lang="en-US" kern="2600" dirty="0"/>
              <a:t>Astellas, GSK, Melinta, Merck, Paratek, Shionogi.</a:t>
            </a:r>
          </a:p>
          <a:p>
            <a:pPr marL="0" indent="0">
              <a:buNone/>
            </a:pPr>
            <a:r>
              <a:rPr lang="en-US" b="1" kern="2600" dirty="0">
                <a:solidFill>
                  <a:schemeClr val="accent1"/>
                </a:solidFill>
              </a:rPr>
              <a:t>George Sakoulas, MD, FIDSA: </a:t>
            </a:r>
            <a:r>
              <a:rPr lang="en-US" i="1" kern="2600" dirty="0"/>
              <a:t>consultant/advisor/speaker: </a:t>
            </a:r>
            <a:r>
              <a:rPr lang="en-US" kern="2600" dirty="0"/>
              <a:t>AbbVie, Innoviva, Partake, Shionogi.</a:t>
            </a:r>
          </a:p>
        </p:txBody>
      </p:sp>
    </p:spTree>
    <p:extLst>
      <p:ext uri="{BB962C8B-B14F-4D97-AF65-F5344CB8AC3E}">
        <p14:creationId xmlns:p14="http://schemas.microsoft.com/office/powerpoint/2010/main" val="3179325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3D246A2-F519-6A09-95BB-E201D529542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Learning Objectives</a:t>
            </a:r>
          </a:p>
        </p:txBody>
      </p:sp>
      <p:sp>
        <p:nvSpPr>
          <p:cNvPr id="8" name="Content Placeholder 7">
            <a:extLst>
              <a:ext uri="{FF2B5EF4-FFF2-40B4-BE49-F238E27FC236}">
                <a16:creationId xmlns:a16="http://schemas.microsoft.com/office/drawing/2014/main" id="{A71721E9-BA65-F2D7-A6D8-DDE17F6C1265}"/>
              </a:ext>
            </a:extLst>
          </p:cNvPr>
          <p:cNvSpPr>
            <a:spLocks noGrp="1"/>
          </p:cNvSpPr>
          <p:nvPr>
            <p:ph sz="quarter" idx="13"/>
          </p:nvPr>
        </p:nvSpPr>
        <p:spPr/>
        <p:txBody>
          <a:bodyPr/>
          <a:lstStyle/>
          <a:p>
            <a:r>
              <a:rPr lang="en-US" kern="2400" dirty="0"/>
              <a:t>Design antibiotic regimens for acute bacterial skin and skin structure infections in patients at risk for drug-resistant pathogens</a:t>
            </a:r>
          </a:p>
          <a:p>
            <a:r>
              <a:rPr lang="en-US" kern="2400" dirty="0"/>
              <a:t>Optimize antibiotics for adults with acute bacterial skin and skin structure infections and high risk for </a:t>
            </a:r>
            <a:r>
              <a:rPr lang="en-US" i="1" kern="2400" dirty="0"/>
              <a:t>Clostridioides difficile </a:t>
            </a:r>
            <a:r>
              <a:rPr lang="en-US" kern="2400" dirty="0"/>
              <a:t>superinfections</a:t>
            </a:r>
          </a:p>
          <a:p>
            <a:r>
              <a:rPr lang="en-US" kern="2400" dirty="0"/>
              <a:t>Select outpatient antibiotic therapy for complicated acute bacterial skin and skin structure infections to maximize safety and efficacy</a:t>
            </a:r>
          </a:p>
          <a:p>
            <a:endParaRPr lang="en-US" dirty="0"/>
          </a:p>
        </p:txBody>
      </p:sp>
    </p:spTree>
    <p:extLst>
      <p:ext uri="{BB962C8B-B14F-4D97-AF65-F5344CB8AC3E}">
        <p14:creationId xmlns:p14="http://schemas.microsoft.com/office/powerpoint/2010/main" val="349510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5DE95E-6407-76CF-CCD6-A8502ECF85A5}"/>
              </a:ext>
            </a:extLst>
          </p:cNvPr>
          <p:cNvSpPr>
            <a:spLocks noGrp="1"/>
          </p:cNvSpPr>
          <p:nvPr>
            <p:ph type="title"/>
          </p:nvPr>
        </p:nvSpPr>
        <p:spPr>
          <a:xfrm>
            <a:off x="231078" y="531006"/>
            <a:ext cx="11740260" cy="502445"/>
          </a:xfrm>
        </p:spPr>
        <p:txBody>
          <a:bodyPr/>
          <a:lstStyle/>
          <a:p>
            <a:r>
              <a:rPr lang="en-US" spc="0" dirty="0"/>
              <a:t>Skin and Skin Structure Infections: Defining cSSSI and ABSSSI</a:t>
            </a:r>
          </a:p>
        </p:txBody>
      </p:sp>
      <p:sp>
        <p:nvSpPr>
          <p:cNvPr id="4" name="Content Placeholder 3">
            <a:extLst>
              <a:ext uri="{FF2B5EF4-FFF2-40B4-BE49-F238E27FC236}">
                <a16:creationId xmlns:a16="http://schemas.microsoft.com/office/drawing/2014/main" id="{47A272E4-20BD-7D24-BEC2-495CF4C742EA}"/>
              </a:ext>
            </a:extLst>
          </p:cNvPr>
          <p:cNvSpPr>
            <a:spLocks noGrp="1"/>
          </p:cNvSpPr>
          <p:nvPr>
            <p:ph sz="quarter" idx="10"/>
          </p:nvPr>
        </p:nvSpPr>
        <p:spPr>
          <a:xfrm>
            <a:off x="2289439" y="6302375"/>
            <a:ext cx="7002200" cy="327025"/>
          </a:xfrm>
        </p:spPr>
        <p:txBody>
          <a:bodyPr/>
          <a:lstStyle/>
          <a:p>
            <a:r>
              <a:rPr lang="en-US" dirty="0"/>
              <a:t>Pulido-Cejudo. Ther Adv Infect Dis. 2017;4:143. fda.gov/regulatory-information/search-fda-guidance-documents/acute-bacterial-skin-and-skin-structure-infections-developing-drugs-treatment. </a:t>
            </a:r>
          </a:p>
        </p:txBody>
      </p:sp>
      <p:sp>
        <p:nvSpPr>
          <p:cNvPr id="5" name="Text Box 6">
            <a:extLst>
              <a:ext uri="{FF2B5EF4-FFF2-40B4-BE49-F238E27FC236}">
                <a16:creationId xmlns:a16="http://schemas.microsoft.com/office/drawing/2014/main" id="{C140FFEC-C90A-C944-588D-1877ED06CCC0}"/>
              </a:ext>
            </a:extLst>
          </p:cNvPr>
          <p:cNvSpPr txBox="1">
            <a:spLocks noChangeArrowheads="1"/>
          </p:cNvSpPr>
          <p:nvPr/>
        </p:nvSpPr>
        <p:spPr bwMode="auto">
          <a:xfrm>
            <a:off x="2229872" y="3872392"/>
            <a:ext cx="184731" cy="461665"/>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US" altLang="en-US" dirty="0">
              <a:solidFill>
                <a:srgbClr val="FFFFFF"/>
              </a:solidFill>
            </a:endParaRPr>
          </a:p>
        </p:txBody>
      </p:sp>
      <p:graphicFrame>
        <p:nvGraphicFramePr>
          <p:cNvPr id="6" name="Table 5">
            <a:extLst>
              <a:ext uri="{FF2B5EF4-FFF2-40B4-BE49-F238E27FC236}">
                <a16:creationId xmlns:a16="http://schemas.microsoft.com/office/drawing/2014/main" id="{ADA2A4AC-50B4-6EB6-CBC7-D3D96D03967A}"/>
              </a:ext>
            </a:extLst>
          </p:cNvPr>
          <p:cNvGraphicFramePr>
            <a:graphicFrameLocks noGrp="1"/>
          </p:cNvGraphicFramePr>
          <p:nvPr>
            <p:extLst>
              <p:ext uri="{D42A27DB-BD31-4B8C-83A1-F6EECF244321}">
                <p14:modId xmlns:p14="http://schemas.microsoft.com/office/powerpoint/2010/main" val="2672461428"/>
              </p:ext>
            </p:extLst>
          </p:nvPr>
        </p:nvGraphicFramePr>
        <p:xfrm>
          <a:off x="231078" y="1333500"/>
          <a:ext cx="11521710" cy="4206126"/>
        </p:xfrm>
        <a:graphic>
          <a:graphicData uri="http://schemas.openxmlformats.org/drawingml/2006/table">
            <a:tbl>
              <a:tblPr/>
              <a:tblGrid>
                <a:gridCol w="2323312">
                  <a:extLst>
                    <a:ext uri="{9D8B030D-6E8A-4147-A177-3AD203B41FA5}">
                      <a16:colId xmlns:a16="http://schemas.microsoft.com/office/drawing/2014/main" val="1594539119"/>
                    </a:ext>
                  </a:extLst>
                </a:gridCol>
                <a:gridCol w="4823927">
                  <a:extLst>
                    <a:ext uri="{9D8B030D-6E8A-4147-A177-3AD203B41FA5}">
                      <a16:colId xmlns:a16="http://schemas.microsoft.com/office/drawing/2014/main" val="3710276451"/>
                    </a:ext>
                  </a:extLst>
                </a:gridCol>
                <a:gridCol w="4374471">
                  <a:extLst>
                    <a:ext uri="{9D8B030D-6E8A-4147-A177-3AD203B41FA5}">
                      <a16:colId xmlns:a16="http://schemas.microsoft.com/office/drawing/2014/main" val="2157721542"/>
                    </a:ext>
                  </a:extLst>
                </a:gridCol>
              </a:tblGrid>
              <a:tr h="384426">
                <a:tc>
                  <a:txBody>
                    <a:bodyPr/>
                    <a:lstStyle/>
                    <a:p>
                      <a:pPr algn="l" fontAlgn="auto"/>
                      <a:r>
                        <a:rPr lang="en-US" sz="1400" b="1" dirty="0">
                          <a:solidFill>
                            <a:schemeClr val="bg2"/>
                          </a:solidFill>
                          <a:effectLst/>
                        </a:rPr>
                        <a:t>Category</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l" fontAlgn="auto"/>
                      <a:r>
                        <a:rPr lang="en-US" sz="1400" b="1" dirty="0">
                          <a:solidFill>
                            <a:schemeClr val="bg2"/>
                          </a:solidFill>
                          <a:effectLst/>
                        </a:rPr>
                        <a:t>Prior Guidance (1998)</a:t>
                      </a:r>
                      <a:endParaRPr lang="en-US" sz="1400" b="1" baseline="30000" dirty="0">
                        <a:solidFill>
                          <a:schemeClr val="bg2"/>
                        </a:solidFill>
                        <a:effectLst/>
                      </a:endParaRP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l" fontAlgn="auto"/>
                      <a:r>
                        <a:rPr lang="en-US" sz="1400" b="1" dirty="0">
                          <a:solidFill>
                            <a:schemeClr val="bg2"/>
                          </a:solidFill>
                          <a:effectLst/>
                        </a:rPr>
                        <a:t>New Guidance (2013)</a:t>
                      </a:r>
                      <a:endParaRPr lang="en-US" sz="1400" b="1" baseline="30000" dirty="0">
                        <a:solidFill>
                          <a:schemeClr val="bg2"/>
                        </a:solidFill>
                        <a:effectLst/>
                      </a:endParaRPr>
                    </a:p>
                  </a:txBody>
                  <a:tcPr marL="67990" marR="67990" marT="33995" marB="33995" anchor="ctr">
                    <a:lnL>
                      <a:noFill/>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42480233"/>
                  </a:ext>
                </a:extLst>
              </a:tr>
              <a:tr h="384426">
                <a:tc>
                  <a:txBody>
                    <a:bodyPr/>
                    <a:lstStyle/>
                    <a:p>
                      <a:pPr fontAlgn="auto"/>
                      <a:r>
                        <a:rPr lang="en-US" sz="1400" b="1" dirty="0">
                          <a:effectLst/>
                        </a:rPr>
                        <a:t>Indication/terminology</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Complicated skin and skin structure infection (cSSSI)</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Acute bacterial skin and skin structure infection (ABSSSI)</a:t>
                      </a:r>
                    </a:p>
                  </a:txBody>
                  <a:tcPr marL="67990" marR="67990" marT="33995" marB="33995" anchor="ctr">
                    <a:lnL>
                      <a:noFill/>
                    </a:lnL>
                    <a:lnR>
                      <a:noFill/>
                    </a:lnR>
                    <a:lnT w="12700" cmpd="sng">
                      <a:noFill/>
                      <a:prstDash val="soli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23888997"/>
                  </a:ext>
                </a:extLst>
              </a:tr>
              <a:tr h="881814">
                <a:tc>
                  <a:txBody>
                    <a:bodyPr/>
                    <a:lstStyle/>
                    <a:p>
                      <a:pPr fontAlgn="auto"/>
                      <a:r>
                        <a:rPr lang="en-US" sz="1400" b="1" dirty="0">
                          <a:effectLst/>
                        </a:rPr>
                        <a:t>Infection type</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tc>
                  <a:txBody>
                    <a:bodyPr/>
                    <a:lstStyle/>
                    <a:p>
                      <a:pPr fontAlgn="auto"/>
                      <a:r>
                        <a:rPr lang="en-US" sz="1400" b="0" dirty="0">
                          <a:effectLst/>
                        </a:rPr>
                        <a:t>Varying sized abscesses, wound, cellulitis, diabetic foot infection, chronic ulcer, burn infections, uncomplicated infections in patients with comorbidities that impact infection management</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tc>
                  <a:txBody>
                    <a:bodyPr/>
                    <a:lstStyle/>
                    <a:p>
                      <a:pPr fontAlgn="auto"/>
                      <a:r>
                        <a:rPr lang="en-US" sz="1400" b="0" dirty="0">
                          <a:effectLst/>
                        </a:rPr>
                        <a:t>Large abscesses, wound, cellulitis, erysipelas of at least 75 cm</a:t>
                      </a:r>
                      <a:r>
                        <a:rPr lang="en-US" sz="1400" b="0" baseline="30000" dirty="0">
                          <a:effectLst/>
                        </a:rPr>
                        <a:t>2</a:t>
                      </a:r>
                      <a:r>
                        <a:rPr lang="en-US" sz="1400" b="0" dirty="0">
                          <a:effectLst/>
                        </a:rPr>
                        <a:t> surface area</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26853962"/>
                  </a:ext>
                </a:extLst>
              </a:tr>
              <a:tr h="240917">
                <a:tc>
                  <a:txBody>
                    <a:bodyPr/>
                    <a:lstStyle/>
                    <a:p>
                      <a:pPr fontAlgn="auto"/>
                      <a:r>
                        <a:rPr lang="en-US" sz="1400" b="1" dirty="0">
                          <a:effectLst/>
                        </a:rPr>
                        <a:t>Infection severity</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Intermediate/severe</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Intermediate/severe</a:t>
                      </a:r>
                    </a:p>
                  </a:txBody>
                  <a:tcPr marL="67990" marR="67990" marT="33995" marB="33995"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29463828"/>
                  </a:ext>
                </a:extLst>
              </a:tr>
              <a:tr h="550222">
                <a:tc>
                  <a:txBody>
                    <a:bodyPr/>
                    <a:lstStyle/>
                    <a:p>
                      <a:pPr fontAlgn="auto"/>
                      <a:r>
                        <a:rPr lang="en-US" sz="1400" b="1" dirty="0">
                          <a:effectLst/>
                        </a:rPr>
                        <a:t>Primary endpoints</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tc>
                  <a:txBody>
                    <a:bodyPr/>
                    <a:lstStyle/>
                    <a:p>
                      <a:pPr fontAlgn="auto"/>
                      <a:r>
                        <a:rPr lang="en-US" sz="1400" b="0" dirty="0">
                          <a:effectLst/>
                        </a:rPr>
                        <a:t>Subjective</a:t>
                      </a:r>
                    </a:p>
                    <a:p>
                      <a:pPr marL="285750" indent="-285750" fontAlgn="auto">
                        <a:buFont typeface="Arial" panose="020B0604020202020204" pitchFamily="34" charset="0"/>
                        <a:buChar char="•"/>
                      </a:pPr>
                      <a:r>
                        <a:rPr lang="en-US" sz="1400" b="0" dirty="0">
                          <a:effectLst/>
                        </a:rPr>
                        <a:t>Defined as: clinicians’ assessment at 7-14 days after EOT</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tc>
                  <a:txBody>
                    <a:bodyPr/>
                    <a:lstStyle/>
                    <a:p>
                      <a:pPr fontAlgn="auto"/>
                      <a:r>
                        <a:rPr lang="en-US" sz="1400" b="0" dirty="0">
                          <a:effectLst/>
                        </a:rPr>
                        <a:t>Objective</a:t>
                      </a:r>
                    </a:p>
                    <a:p>
                      <a:pPr marL="285750" indent="-285750" fontAlgn="auto">
                        <a:buFont typeface="Arial" panose="020B0604020202020204" pitchFamily="34" charset="0"/>
                        <a:buChar char="•"/>
                      </a:pPr>
                      <a:r>
                        <a:rPr lang="en-US" sz="1400" b="0" dirty="0">
                          <a:effectLst/>
                        </a:rPr>
                        <a:t>Defined as: at least 20% reduction in lesion size at 48-72 hr</a:t>
                      </a:r>
                    </a:p>
                  </a:txBody>
                  <a:tcPr marL="67990" marR="67990" marT="33995" marB="33995"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2889258"/>
                  </a:ext>
                </a:extLst>
              </a:tr>
              <a:tr h="550222">
                <a:tc>
                  <a:txBody>
                    <a:bodyPr/>
                    <a:lstStyle/>
                    <a:p>
                      <a:pPr fontAlgn="auto"/>
                      <a:r>
                        <a:rPr lang="en-US" sz="1400" b="1" dirty="0">
                          <a:effectLst/>
                        </a:rPr>
                        <a:t>Secondary endpoints</a:t>
                      </a:r>
                    </a:p>
                  </a:txBody>
                  <a:tcPr marL="67990" marR="67990" marT="33995" marB="33995" anchor="ctr">
                    <a:lnL>
                      <a:noFill/>
                    </a:lnL>
                    <a:lnR>
                      <a:noFill/>
                    </a:lnR>
                    <a:lnT>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Varied</a:t>
                      </a:r>
                      <a:br>
                        <a:rPr lang="en-US" sz="1400" b="0" dirty="0">
                          <a:effectLst/>
                        </a:rPr>
                      </a:br>
                      <a:r>
                        <a:rPr lang="en-US" sz="1400" b="0" dirty="0">
                          <a:effectLst/>
                        </a:rPr>
                        <a:t>Low potential for differentiation</a:t>
                      </a:r>
                    </a:p>
                  </a:txBody>
                  <a:tcPr marL="67990" marR="67990" marT="33995" marB="33995" anchor="ctr">
                    <a:lnL>
                      <a:noFill/>
                    </a:lnL>
                    <a:lnR>
                      <a:noFill/>
                    </a:lnR>
                    <a:lnT>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fontAlgn="auto"/>
                      <a:r>
                        <a:rPr lang="en-US" sz="1400" b="0" dirty="0">
                          <a:effectLst/>
                        </a:rPr>
                        <a:t>Primary endpoint sustained up to EOT</a:t>
                      </a:r>
                      <a:br>
                        <a:rPr lang="en-US" sz="1400" b="0" dirty="0">
                          <a:effectLst/>
                        </a:rPr>
                      </a:br>
                      <a:r>
                        <a:rPr lang="en-US" sz="1400" b="0" dirty="0">
                          <a:effectLst/>
                        </a:rPr>
                        <a:t>HCP’s assessment at EOT</a:t>
                      </a:r>
                      <a:br>
                        <a:rPr lang="en-US" sz="1400" b="0" dirty="0">
                          <a:effectLst/>
                        </a:rPr>
                      </a:br>
                      <a:r>
                        <a:rPr lang="en-US" sz="1400" b="0" dirty="0">
                          <a:effectLst/>
                        </a:rPr>
                        <a:t>Higher potential for differentiation</a:t>
                      </a:r>
                    </a:p>
                  </a:txBody>
                  <a:tcPr marL="67990" marR="67990" marT="33995" marB="33995" anchor="ctr">
                    <a:lnL>
                      <a:noFill/>
                    </a:lnL>
                    <a:lnR>
                      <a:noFill/>
                    </a:lnR>
                    <a:lnT>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9094016"/>
                  </a:ext>
                </a:extLst>
              </a:tr>
              <a:tr h="550222">
                <a:tc>
                  <a:txBody>
                    <a:bodyPr/>
                    <a:lstStyle/>
                    <a:p>
                      <a:pPr fontAlgn="auto"/>
                      <a:r>
                        <a:rPr lang="en-US" sz="1400" b="1" dirty="0">
                          <a:effectLst/>
                        </a:rPr>
                        <a:t>Etiology</a:t>
                      </a:r>
                    </a:p>
                  </a:txBody>
                  <a:tcPr marL="67990" marR="67990" marT="33995" marB="33995" anchor="ctr">
                    <a:lnL w="38100" cap="flat" cmpd="sng" algn="ctr">
                      <a:solidFill>
                        <a:schemeClr val="tx1"/>
                      </a:solidFill>
                      <a:prstDash val="solid"/>
                      <a:round/>
                      <a:headEnd type="none" w="med" len="med"/>
                      <a:tailEnd type="none" w="med" len="med"/>
                    </a:lnL>
                    <a:lnR>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fontAlgn="auto"/>
                      <a:r>
                        <a:rPr lang="en-US" sz="1400" b="1" dirty="0">
                          <a:effectLst/>
                        </a:rPr>
                        <a:t>Chronic and acute infection</a:t>
                      </a:r>
                    </a:p>
                    <a:p>
                      <a:pPr marL="285750" indent="-285750" fontAlgn="auto">
                        <a:buFont typeface="Arial" panose="020B0604020202020204" pitchFamily="34" charset="0"/>
                        <a:buChar char="•"/>
                      </a:pPr>
                      <a:r>
                        <a:rPr lang="en-US" sz="1400" b="1" dirty="0">
                          <a:effectLst/>
                        </a:rPr>
                        <a:t>Gram-positive and Gram-negative bacteria</a:t>
                      </a:r>
                    </a:p>
                  </a:txBody>
                  <a:tcPr marL="67990" marR="67990" marT="33995" marB="33995" anchor="ctr">
                    <a:lnL>
                      <a:noFill/>
                    </a:lnL>
                    <a:lnR>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fontAlgn="auto"/>
                      <a:r>
                        <a:rPr lang="en-US" sz="1400" b="1" dirty="0">
                          <a:effectLst/>
                        </a:rPr>
                        <a:t>Acute infection</a:t>
                      </a:r>
                    </a:p>
                    <a:p>
                      <a:pPr marL="285750" indent="-285750" fontAlgn="auto">
                        <a:buFont typeface="Arial" panose="020B0604020202020204" pitchFamily="34" charset="0"/>
                        <a:buChar char="•"/>
                      </a:pPr>
                      <a:r>
                        <a:rPr lang="en-US" sz="1400" b="1" dirty="0">
                          <a:effectLst/>
                        </a:rPr>
                        <a:t>Primarily Gram-positive bacteria;</a:t>
                      </a:r>
                      <a:br>
                        <a:rPr lang="en-US" sz="1400" b="1" dirty="0">
                          <a:effectLst/>
                        </a:rPr>
                      </a:br>
                      <a:r>
                        <a:rPr lang="en-US" sz="1400" b="1" dirty="0">
                          <a:effectLst/>
                        </a:rPr>
                        <a:t>less frequently Gram-negative bacteria</a:t>
                      </a:r>
                    </a:p>
                  </a:txBody>
                  <a:tcPr marL="67990" marR="67990" marT="33995" marB="33995" anchor="ctr">
                    <a:lnL>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32825986"/>
                  </a:ext>
                </a:extLst>
              </a:tr>
            </a:tbl>
          </a:graphicData>
        </a:graphic>
      </p:graphicFrame>
    </p:spTree>
    <p:extLst>
      <p:ext uri="{BB962C8B-B14F-4D97-AF65-F5344CB8AC3E}">
        <p14:creationId xmlns:p14="http://schemas.microsoft.com/office/powerpoint/2010/main" val="4131797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1FD37C-A862-D8EE-9EEA-1521A398BFDA}"/>
              </a:ext>
            </a:extLst>
          </p:cNvPr>
          <p:cNvSpPr>
            <a:spLocks noGrp="1"/>
          </p:cNvSpPr>
          <p:nvPr>
            <p:ph type="title"/>
          </p:nvPr>
        </p:nvSpPr>
        <p:spPr>
          <a:xfrm>
            <a:off x="231078" y="260163"/>
            <a:ext cx="11740260" cy="1044132"/>
          </a:xfrm>
        </p:spPr>
        <p:txBody>
          <a:bodyPr/>
          <a:lstStyle/>
          <a:p>
            <a:r>
              <a:rPr lang="en-US" spc="0" dirty="0"/>
              <a:t>ABSSSI Drives Healthcare Costs Through Multiple Touchpoints and Settings of Care</a:t>
            </a:r>
          </a:p>
        </p:txBody>
      </p:sp>
      <p:sp>
        <p:nvSpPr>
          <p:cNvPr id="4" name="Content Placeholder 3">
            <a:extLst>
              <a:ext uri="{FF2B5EF4-FFF2-40B4-BE49-F238E27FC236}">
                <a16:creationId xmlns:a16="http://schemas.microsoft.com/office/drawing/2014/main" id="{1D4ADDDB-537E-2ED5-885F-F74AB52C18ED}"/>
              </a:ext>
            </a:extLst>
          </p:cNvPr>
          <p:cNvSpPr>
            <a:spLocks noGrp="1"/>
          </p:cNvSpPr>
          <p:nvPr>
            <p:ph sz="quarter" idx="10"/>
          </p:nvPr>
        </p:nvSpPr>
        <p:spPr>
          <a:xfrm>
            <a:off x="1910981" y="6302375"/>
            <a:ext cx="7380657" cy="327025"/>
          </a:xfrm>
        </p:spPr>
        <p:txBody>
          <a:bodyPr/>
          <a:lstStyle/>
          <a:p>
            <a:r>
              <a:rPr lang="en-US" dirty="0">
                <a:cs typeface="Arial" panose="020B0604020202020204" pitchFamily="34" charset="0"/>
              </a:rPr>
              <a:t>1. LaPensee. ISPOR 2012. Abstr </a:t>
            </a:r>
            <a:r>
              <a:rPr lang="en-US" dirty="0"/>
              <a:t>PIN22</a:t>
            </a:r>
            <a:r>
              <a:rPr lang="en-US" dirty="0">
                <a:cs typeface="Arial" panose="020B0604020202020204" pitchFamily="34" charset="0"/>
              </a:rPr>
              <a:t>. 2. Sulham. ISPOR 2014. Abstr </a:t>
            </a:r>
            <a:r>
              <a:rPr lang="en-US" dirty="0"/>
              <a:t>PIN99</a:t>
            </a:r>
            <a:r>
              <a:rPr lang="en-US" dirty="0">
                <a:cs typeface="Arial" panose="020B0604020202020204" pitchFamily="34" charset="0"/>
              </a:rPr>
              <a:t>.</a:t>
            </a:r>
          </a:p>
        </p:txBody>
      </p:sp>
      <p:grpSp>
        <p:nvGrpSpPr>
          <p:cNvPr id="3" name="Group 2">
            <a:extLst>
              <a:ext uri="{FF2B5EF4-FFF2-40B4-BE49-F238E27FC236}">
                <a16:creationId xmlns:a16="http://schemas.microsoft.com/office/drawing/2014/main" id="{BA885C8C-4755-492D-8A73-0E81C8B79B73}"/>
              </a:ext>
            </a:extLst>
          </p:cNvPr>
          <p:cNvGrpSpPr/>
          <p:nvPr/>
        </p:nvGrpSpPr>
        <p:grpSpPr>
          <a:xfrm>
            <a:off x="381000" y="1891969"/>
            <a:ext cx="7734299" cy="3385128"/>
            <a:chOff x="1597477" y="1917904"/>
            <a:chExt cx="8711803" cy="3750256"/>
          </a:xfrm>
        </p:grpSpPr>
        <p:sp>
          <p:nvSpPr>
            <p:cNvPr id="22" name="Rectangle 21">
              <a:extLst>
                <a:ext uri="{FF2B5EF4-FFF2-40B4-BE49-F238E27FC236}">
                  <a16:creationId xmlns:a16="http://schemas.microsoft.com/office/drawing/2014/main" id="{95B90E71-78FF-4575-A5B8-85A09556A79C}"/>
                </a:ext>
              </a:extLst>
            </p:cNvPr>
            <p:cNvSpPr/>
            <p:nvPr/>
          </p:nvSpPr>
          <p:spPr>
            <a:xfrm>
              <a:off x="4261769" y="3104944"/>
              <a:ext cx="2354261" cy="330072"/>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ea typeface="+mn-ea"/>
                  <a:cs typeface="Arial" pitchFamily="34" charset="0"/>
                </a:rPr>
                <a:t>Observation</a:t>
              </a:r>
            </a:p>
          </p:txBody>
        </p:sp>
        <p:sp>
          <p:nvSpPr>
            <p:cNvPr id="23" name="Rectangle 22">
              <a:extLst>
                <a:ext uri="{FF2B5EF4-FFF2-40B4-BE49-F238E27FC236}">
                  <a16:creationId xmlns:a16="http://schemas.microsoft.com/office/drawing/2014/main" id="{7241F244-8A9D-4A0C-9E84-D4905EEC6125}"/>
                </a:ext>
              </a:extLst>
            </p:cNvPr>
            <p:cNvSpPr/>
            <p:nvPr/>
          </p:nvSpPr>
          <p:spPr>
            <a:xfrm>
              <a:off x="4261769" y="1917904"/>
              <a:ext cx="2354261" cy="33007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ea typeface="+mn-ea"/>
                  <a:cs typeface="Arial" pitchFamily="34" charset="0"/>
                </a:rPr>
                <a:t>Inpatient (20%)</a:t>
              </a:r>
              <a:r>
                <a:rPr kumimoji="0" lang="en-US" sz="1400" b="1" i="0" u="none" strike="noStrike" kern="1200" cap="none" spc="0" normalizeH="0" baseline="30000" noProof="0" dirty="0">
                  <a:ln>
                    <a:noFill/>
                  </a:ln>
                  <a:solidFill>
                    <a:schemeClr val="bg2"/>
                  </a:solidFill>
                  <a:effectLst/>
                  <a:uLnTx/>
                  <a:uFillTx/>
                  <a:ea typeface="+mn-ea"/>
                  <a:cs typeface="Arial" pitchFamily="34" charset="0"/>
                </a:rPr>
                <a:t>2</a:t>
              </a:r>
            </a:p>
          </p:txBody>
        </p:sp>
        <p:sp>
          <p:nvSpPr>
            <p:cNvPr id="24" name="Rectangle 23">
              <a:extLst>
                <a:ext uri="{FF2B5EF4-FFF2-40B4-BE49-F238E27FC236}">
                  <a16:creationId xmlns:a16="http://schemas.microsoft.com/office/drawing/2014/main" id="{E06906D4-54E9-421D-AE30-B0DEB27CA191}"/>
                </a:ext>
              </a:extLst>
            </p:cNvPr>
            <p:cNvSpPr/>
            <p:nvPr/>
          </p:nvSpPr>
          <p:spPr>
            <a:xfrm>
              <a:off x="1597477" y="3104944"/>
              <a:ext cx="1723351" cy="1006966"/>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ea typeface="+mn-ea"/>
                  <a:cs typeface="Arial" pitchFamily="34" charset="0"/>
                </a:rPr>
                <a:t>Presentation in ED</a:t>
              </a:r>
              <a:endParaRPr kumimoji="0" lang="en-US" sz="1400" b="1" i="0" u="none" strike="noStrike" kern="1200" cap="none" spc="0" normalizeH="0" baseline="30000" noProof="0" dirty="0">
                <a:ln>
                  <a:noFill/>
                </a:ln>
                <a:solidFill>
                  <a:schemeClr val="bg2"/>
                </a:solidFill>
                <a:effectLst/>
                <a:uLnTx/>
                <a:uFillTx/>
                <a:ea typeface="+mn-ea"/>
                <a:cs typeface="Arial" pitchFamily="34" charset="0"/>
              </a:endParaRPr>
            </a:p>
          </p:txBody>
        </p:sp>
        <p:sp>
          <p:nvSpPr>
            <p:cNvPr id="25" name="Rectangle 24">
              <a:extLst>
                <a:ext uri="{FF2B5EF4-FFF2-40B4-BE49-F238E27FC236}">
                  <a16:creationId xmlns:a16="http://schemas.microsoft.com/office/drawing/2014/main" id="{48030B4D-B763-4057-960C-95C0DA3393EC}"/>
                </a:ext>
              </a:extLst>
            </p:cNvPr>
            <p:cNvSpPr/>
            <p:nvPr/>
          </p:nvSpPr>
          <p:spPr>
            <a:xfrm>
              <a:off x="4261774" y="4229553"/>
              <a:ext cx="2354258" cy="36004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ea typeface="+mn-ea"/>
                  <a:cs typeface="Arial" pitchFamily="34" charset="0"/>
                </a:rPr>
                <a:t>Outpatient (</a:t>
              </a:r>
              <a:r>
                <a:rPr lang="en-US" sz="1400" b="1" dirty="0">
                  <a:solidFill>
                    <a:schemeClr val="bg2"/>
                  </a:solidFill>
                  <a:cs typeface="Arial" pitchFamily="34" charset="0"/>
                </a:rPr>
                <a:t>80</a:t>
              </a:r>
              <a:r>
                <a:rPr kumimoji="0" lang="en-US" sz="1400" b="1" i="0" u="none" strike="noStrike" kern="1200" cap="none" spc="0" normalizeH="0" baseline="0" noProof="0" dirty="0">
                  <a:ln>
                    <a:noFill/>
                  </a:ln>
                  <a:solidFill>
                    <a:schemeClr val="bg2"/>
                  </a:solidFill>
                  <a:effectLst/>
                  <a:uLnTx/>
                  <a:uFillTx/>
                  <a:ea typeface="+mn-ea"/>
                  <a:cs typeface="Arial" pitchFamily="34" charset="0"/>
                </a:rPr>
                <a:t>%)</a:t>
              </a:r>
              <a:r>
                <a:rPr kumimoji="0" lang="en-US" sz="1400" b="1" i="0" u="none" strike="noStrike" kern="1200" cap="none" spc="0" normalizeH="0" baseline="30000" noProof="0" dirty="0">
                  <a:ln>
                    <a:noFill/>
                  </a:ln>
                  <a:solidFill>
                    <a:schemeClr val="bg2"/>
                  </a:solidFill>
                  <a:effectLst/>
                  <a:uLnTx/>
                  <a:uFillTx/>
                  <a:ea typeface="+mn-ea"/>
                  <a:cs typeface="Arial" pitchFamily="34" charset="0"/>
                </a:rPr>
                <a:t>2</a:t>
              </a:r>
            </a:p>
          </p:txBody>
        </p:sp>
        <p:sp>
          <p:nvSpPr>
            <p:cNvPr id="26" name="Rectangle 25">
              <a:extLst>
                <a:ext uri="{FF2B5EF4-FFF2-40B4-BE49-F238E27FC236}">
                  <a16:creationId xmlns:a16="http://schemas.microsoft.com/office/drawing/2014/main" id="{5C6E8F6A-681D-4403-9E75-DA035AA36096}"/>
                </a:ext>
              </a:extLst>
            </p:cNvPr>
            <p:cNvSpPr/>
            <p:nvPr/>
          </p:nvSpPr>
          <p:spPr>
            <a:xfrm>
              <a:off x="4244991" y="4589594"/>
              <a:ext cx="2354261" cy="1078566"/>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noAutofit/>
            </a:bodyPr>
            <a:lstStyle/>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OPAT</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Long-term care facilities</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Home infusion</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Oral therapy</a:t>
              </a:r>
            </a:p>
          </p:txBody>
        </p:sp>
        <p:sp>
          <p:nvSpPr>
            <p:cNvPr id="27" name="Rectangle 26">
              <a:extLst>
                <a:ext uri="{FF2B5EF4-FFF2-40B4-BE49-F238E27FC236}">
                  <a16:creationId xmlns:a16="http://schemas.microsoft.com/office/drawing/2014/main" id="{03B807EB-7B89-4205-B638-72229AD828DE}"/>
                </a:ext>
              </a:extLst>
            </p:cNvPr>
            <p:cNvSpPr/>
            <p:nvPr/>
          </p:nvSpPr>
          <p:spPr>
            <a:xfrm>
              <a:off x="7751712" y="1917904"/>
              <a:ext cx="2557568" cy="33007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ea typeface="+mn-ea"/>
                  <a:cs typeface="Arial" pitchFamily="34" charset="0"/>
                </a:rPr>
                <a:t>Outpatient</a:t>
              </a:r>
            </a:p>
          </p:txBody>
        </p:sp>
        <p:cxnSp>
          <p:nvCxnSpPr>
            <p:cNvPr id="29" name="Elbow Connector 48">
              <a:extLst>
                <a:ext uri="{FF2B5EF4-FFF2-40B4-BE49-F238E27FC236}">
                  <a16:creationId xmlns:a16="http://schemas.microsoft.com/office/drawing/2014/main" id="{8856464C-1E11-4247-A63E-90FEEF64C9A0}"/>
                </a:ext>
              </a:extLst>
            </p:cNvPr>
            <p:cNvCxnSpPr>
              <a:cxnSpLocks/>
              <a:endCxn id="22" idx="1"/>
            </p:cNvCxnSpPr>
            <p:nvPr/>
          </p:nvCxnSpPr>
          <p:spPr>
            <a:xfrm flipV="1">
              <a:off x="3320828" y="3269980"/>
              <a:ext cx="940941" cy="2356"/>
            </a:xfrm>
            <a:prstGeom prst="bentConnector3">
              <a:avLst>
                <a:gd name="adj1" fmla="val 50000"/>
              </a:avLst>
            </a:prstGeom>
            <a:ln w="28575">
              <a:solidFill>
                <a:schemeClr val="tx1"/>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49">
              <a:extLst>
                <a:ext uri="{FF2B5EF4-FFF2-40B4-BE49-F238E27FC236}">
                  <a16:creationId xmlns:a16="http://schemas.microsoft.com/office/drawing/2014/main" id="{38003F55-A4EC-4F52-A606-64CC72037D54}"/>
                </a:ext>
              </a:extLst>
            </p:cNvPr>
            <p:cNvCxnSpPr>
              <a:cxnSpLocks/>
              <a:stCxn id="24" idx="3"/>
              <a:endCxn id="25" idx="1"/>
            </p:cNvCxnSpPr>
            <p:nvPr/>
          </p:nvCxnSpPr>
          <p:spPr>
            <a:xfrm>
              <a:off x="3320828" y="3608427"/>
              <a:ext cx="940946" cy="801146"/>
            </a:xfrm>
            <a:prstGeom prst="bentConnector3">
              <a:avLst>
                <a:gd name="adj1" fmla="val 50000"/>
              </a:avLst>
            </a:prstGeom>
            <a:ln w="28575">
              <a:solidFill>
                <a:schemeClr val="accent2">
                  <a:lumMod val="50000"/>
                  <a:lumOff val="50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B01C288-96C9-4368-8662-EF77969E4E4F}"/>
                </a:ext>
              </a:extLst>
            </p:cNvPr>
            <p:cNvCxnSpPr>
              <a:cxnSpLocks/>
              <a:stCxn id="22" idx="0"/>
              <a:endCxn id="23" idx="2"/>
            </p:cNvCxnSpPr>
            <p:nvPr/>
          </p:nvCxnSpPr>
          <p:spPr>
            <a:xfrm flipV="1">
              <a:off x="5438900" y="2247976"/>
              <a:ext cx="0" cy="856968"/>
            </a:xfrm>
            <a:prstGeom prst="straightConnector1">
              <a:avLst/>
            </a:prstGeom>
            <a:ln w="28575">
              <a:solidFill>
                <a:schemeClr val="accent2">
                  <a:lumMod val="50000"/>
                  <a:lumOff val="50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Freeform 11">
              <a:extLst>
                <a:ext uri="{FF2B5EF4-FFF2-40B4-BE49-F238E27FC236}">
                  <a16:creationId xmlns:a16="http://schemas.microsoft.com/office/drawing/2014/main" id="{5EA6AE92-A2E1-491B-AD7C-51BF61AC3ABC}"/>
                </a:ext>
              </a:extLst>
            </p:cNvPr>
            <p:cNvSpPr/>
            <p:nvPr/>
          </p:nvSpPr>
          <p:spPr>
            <a:xfrm>
              <a:off x="3320827" y="2082941"/>
              <a:ext cx="965330" cy="1522457"/>
            </a:xfrm>
            <a:custGeom>
              <a:avLst/>
              <a:gdLst>
                <a:gd name="connsiteX0" fmla="*/ 0 w 971550"/>
                <a:gd name="connsiteY0" fmla="*/ 1397000 h 1397000"/>
                <a:gd name="connsiteX1" fmla="*/ 476250 w 971550"/>
                <a:gd name="connsiteY1" fmla="*/ 1397000 h 1397000"/>
                <a:gd name="connsiteX2" fmla="*/ 476250 w 971550"/>
                <a:gd name="connsiteY2" fmla="*/ 0 h 1397000"/>
                <a:gd name="connsiteX3" fmla="*/ 971550 w 971550"/>
                <a:gd name="connsiteY3" fmla="*/ 0 h 1397000"/>
              </a:gdLst>
              <a:ahLst/>
              <a:cxnLst>
                <a:cxn ang="0">
                  <a:pos x="connsiteX0" y="connsiteY0"/>
                </a:cxn>
                <a:cxn ang="0">
                  <a:pos x="connsiteX1" y="connsiteY1"/>
                </a:cxn>
                <a:cxn ang="0">
                  <a:pos x="connsiteX2" y="connsiteY2"/>
                </a:cxn>
                <a:cxn ang="0">
                  <a:pos x="connsiteX3" y="connsiteY3"/>
                </a:cxn>
              </a:cxnLst>
              <a:rect l="l" t="t" r="r" b="b"/>
              <a:pathLst>
                <a:path w="971550" h="1397000">
                  <a:moveTo>
                    <a:pt x="0" y="1397000"/>
                  </a:moveTo>
                  <a:lnTo>
                    <a:pt x="476250" y="1397000"/>
                  </a:lnTo>
                  <a:lnTo>
                    <a:pt x="476250" y="0"/>
                  </a:lnTo>
                  <a:lnTo>
                    <a:pt x="971550" y="0"/>
                  </a:lnTo>
                </a:path>
              </a:pathLst>
            </a:custGeom>
            <a:ln w="28575">
              <a:solidFill>
                <a:schemeClr val="accent2">
                  <a:lumMod val="50000"/>
                  <a:lumOff val="50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414042"/>
                </a:solidFill>
                <a:effectLst/>
                <a:uLnTx/>
                <a:uFillTx/>
                <a:ea typeface="+mn-ea"/>
                <a:cs typeface="+mn-cs"/>
              </a:endParaRPr>
            </a:p>
          </p:txBody>
        </p:sp>
        <p:sp>
          <p:nvSpPr>
            <p:cNvPr id="35" name="TextBox 34">
              <a:extLst>
                <a:ext uri="{FF2B5EF4-FFF2-40B4-BE49-F238E27FC236}">
                  <a16:creationId xmlns:a16="http://schemas.microsoft.com/office/drawing/2014/main" id="{533DA651-3C6C-4886-A0B0-F17A6A545F42}"/>
                </a:ext>
              </a:extLst>
            </p:cNvPr>
            <p:cNvSpPr txBox="1"/>
            <p:nvPr/>
          </p:nvSpPr>
          <p:spPr>
            <a:xfrm>
              <a:off x="3860593" y="2306785"/>
              <a:ext cx="1509133" cy="922334"/>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Treatment begins in the inpatient setting with multiday stay</a:t>
              </a:r>
            </a:p>
          </p:txBody>
        </p:sp>
        <p:cxnSp>
          <p:nvCxnSpPr>
            <p:cNvPr id="37" name="Elbow Connector 9">
              <a:extLst>
                <a:ext uri="{FF2B5EF4-FFF2-40B4-BE49-F238E27FC236}">
                  <a16:creationId xmlns:a16="http://schemas.microsoft.com/office/drawing/2014/main" id="{F893B7D4-1511-4331-8E7A-C16BC28FF386}"/>
                </a:ext>
              </a:extLst>
            </p:cNvPr>
            <p:cNvCxnSpPr>
              <a:cxnSpLocks/>
              <a:stCxn id="26" idx="1"/>
              <a:endCxn id="24" idx="2"/>
            </p:cNvCxnSpPr>
            <p:nvPr/>
          </p:nvCxnSpPr>
          <p:spPr>
            <a:xfrm rot="10800000">
              <a:off x="2459154" y="4111910"/>
              <a:ext cx="1785838" cy="1016968"/>
            </a:xfrm>
            <a:prstGeom prst="bentConnector2">
              <a:avLst/>
            </a:prstGeom>
            <a:ln w="28575">
              <a:solidFill>
                <a:schemeClr val="accent2">
                  <a:lumMod val="50000"/>
                  <a:lumOff val="50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A52D695-B2D5-4775-808D-6E2C6FE1B4BC}"/>
                </a:ext>
              </a:extLst>
            </p:cNvPr>
            <p:cNvSpPr txBox="1"/>
            <p:nvPr/>
          </p:nvSpPr>
          <p:spPr>
            <a:xfrm>
              <a:off x="1597477" y="2676460"/>
              <a:ext cx="1909730" cy="36995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Majority of patients initially present to ED</a:t>
              </a:r>
              <a:r>
                <a:rPr kumimoji="0" lang="en-US" sz="1200" b="0" i="0" u="none" strike="noStrike" kern="1200" cap="none" spc="0" normalizeH="0" baseline="30000" noProof="0" dirty="0">
                  <a:ln>
                    <a:noFill/>
                  </a:ln>
                  <a:effectLst/>
                  <a:uLnTx/>
                  <a:uFillTx/>
                  <a:ea typeface="+mn-ea"/>
                  <a:cs typeface="Arial" panose="020B0604020202020204" pitchFamily="34" charset="0"/>
                </a:rPr>
                <a:t>1</a:t>
              </a:r>
            </a:p>
          </p:txBody>
        </p:sp>
        <p:sp>
          <p:nvSpPr>
            <p:cNvPr id="39" name="TextBox 38">
              <a:extLst>
                <a:ext uri="{FF2B5EF4-FFF2-40B4-BE49-F238E27FC236}">
                  <a16:creationId xmlns:a16="http://schemas.microsoft.com/office/drawing/2014/main" id="{EA45F35C-A31E-4D85-8DBB-8872A4C72BB5}"/>
                </a:ext>
              </a:extLst>
            </p:cNvPr>
            <p:cNvSpPr txBox="1"/>
            <p:nvPr/>
          </p:nvSpPr>
          <p:spPr>
            <a:xfrm>
              <a:off x="6657981" y="4810027"/>
              <a:ext cx="2016223" cy="554082"/>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OPAT requires PICC line and multiday treatment</a:t>
              </a:r>
            </a:p>
          </p:txBody>
        </p:sp>
        <p:cxnSp>
          <p:nvCxnSpPr>
            <p:cNvPr id="15" name="Straight Arrow Connector 14">
              <a:extLst>
                <a:ext uri="{FF2B5EF4-FFF2-40B4-BE49-F238E27FC236}">
                  <a16:creationId xmlns:a16="http://schemas.microsoft.com/office/drawing/2014/main" id="{F300DD4A-84A6-4154-B4D2-1224844CA6C2}"/>
                </a:ext>
              </a:extLst>
            </p:cNvPr>
            <p:cNvCxnSpPr>
              <a:cxnSpLocks/>
              <a:stCxn id="23" idx="3"/>
              <a:endCxn id="27" idx="1"/>
            </p:cNvCxnSpPr>
            <p:nvPr/>
          </p:nvCxnSpPr>
          <p:spPr>
            <a:xfrm>
              <a:off x="6616030" y="2082940"/>
              <a:ext cx="113568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E7179A2-9214-4221-88D4-3EFF97FD1B80}"/>
                </a:ext>
              </a:extLst>
            </p:cNvPr>
            <p:cNvCxnSpPr>
              <a:cxnSpLocks/>
              <a:stCxn id="22" idx="2"/>
              <a:endCxn id="25" idx="0"/>
            </p:cNvCxnSpPr>
            <p:nvPr/>
          </p:nvCxnSpPr>
          <p:spPr>
            <a:xfrm>
              <a:off x="5438900" y="3435016"/>
              <a:ext cx="3" cy="79453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A6E66F56-79D7-421E-BDCF-47C20ECFA50E}"/>
              </a:ext>
            </a:extLst>
          </p:cNvPr>
          <p:cNvSpPr txBox="1"/>
          <p:nvPr/>
        </p:nvSpPr>
        <p:spPr>
          <a:xfrm>
            <a:off x="8317222" y="1847362"/>
            <a:ext cx="3643700" cy="4248638"/>
          </a:xfrm>
          <a:prstGeom prst="rect">
            <a:avLst/>
          </a:prstGeom>
          <a:solidFill>
            <a:schemeClr val="accent6">
              <a:lumMod val="20000"/>
              <a:lumOff val="80000"/>
              <a:alpha val="50000"/>
            </a:schemeClr>
          </a:solidFill>
          <a:ln>
            <a:noFill/>
          </a:ln>
        </p:spPr>
        <p:txBody>
          <a:bodyPr wrap="square">
            <a:noAutofit/>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1600" b="1" dirty="0">
                <a:solidFill>
                  <a:schemeClr val="accent6"/>
                </a:solidFill>
              </a:rPr>
              <a:t>Given current healthcare expenditures for ABSSSIs, it is critical to identify treatment approaches that:</a:t>
            </a:r>
          </a:p>
          <a:p>
            <a:pPr marL="285750" indent="-285750">
              <a:lnSpc>
                <a:spcPct val="130000"/>
              </a:lnSpc>
              <a:spcBef>
                <a:spcPts val="600"/>
              </a:spcBef>
              <a:spcAft>
                <a:spcPts val="600"/>
              </a:spcAft>
              <a:buFont typeface="Arial" panose="020B0604020202020204" pitchFamily="34" charset="0"/>
              <a:buChar char="•"/>
            </a:pPr>
            <a:r>
              <a:rPr lang="en-US" sz="1400" dirty="0"/>
              <a:t>Avert hospitalizations in low-risk patients</a:t>
            </a:r>
          </a:p>
          <a:p>
            <a:pPr marL="285750" indent="-285750">
              <a:lnSpc>
                <a:spcPct val="130000"/>
              </a:lnSpc>
              <a:spcBef>
                <a:spcPts val="600"/>
              </a:spcBef>
              <a:spcAft>
                <a:spcPts val="600"/>
              </a:spcAft>
              <a:buFont typeface="Arial" panose="020B0604020202020204" pitchFamily="34" charset="0"/>
              <a:buChar char="•"/>
            </a:pPr>
            <a:r>
              <a:rPr lang="en-US" sz="1400" dirty="0"/>
              <a:t>Reduce hospital length of stay and healthcare costs in hospitalized patients </a:t>
            </a:r>
          </a:p>
          <a:p>
            <a:pPr marL="285750" indent="-285750">
              <a:lnSpc>
                <a:spcPct val="130000"/>
              </a:lnSpc>
              <a:spcBef>
                <a:spcPts val="600"/>
              </a:spcBef>
              <a:spcAft>
                <a:spcPts val="600"/>
              </a:spcAft>
              <a:buFont typeface="Arial" panose="020B0604020202020204" pitchFamily="34" charset="0"/>
              <a:buChar char="•"/>
            </a:pPr>
            <a:r>
              <a:rPr lang="en-US" sz="1400" dirty="0"/>
              <a:t>Minimize subsequent outpatient visits and hospital readmissions/admissions</a:t>
            </a:r>
          </a:p>
          <a:p>
            <a:pPr marL="285750" indent="-285750">
              <a:lnSpc>
                <a:spcPct val="130000"/>
              </a:lnSpc>
              <a:spcBef>
                <a:spcPts val="600"/>
              </a:spcBef>
              <a:spcAft>
                <a:spcPts val="600"/>
              </a:spcAft>
              <a:buFont typeface="Arial" panose="020B0604020202020204" pitchFamily="34" charset="0"/>
              <a:buChar char="•"/>
            </a:pPr>
            <a:r>
              <a:rPr lang="en-US" sz="1400" dirty="0"/>
              <a:t>Improve patient satisfaction </a:t>
            </a:r>
          </a:p>
        </p:txBody>
      </p:sp>
      <p:sp>
        <p:nvSpPr>
          <p:cNvPr id="43" name="Rectangle 42">
            <a:extLst>
              <a:ext uri="{FF2B5EF4-FFF2-40B4-BE49-F238E27FC236}">
                <a16:creationId xmlns:a16="http://schemas.microsoft.com/office/drawing/2014/main" id="{D1A45B8E-81C5-4949-96C3-56712AE3261D}"/>
              </a:ext>
            </a:extLst>
          </p:cNvPr>
          <p:cNvSpPr/>
          <p:nvPr/>
        </p:nvSpPr>
        <p:spPr>
          <a:xfrm>
            <a:off x="5884225" y="2198520"/>
            <a:ext cx="2201279" cy="973557"/>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noAutofit/>
          </a:bodyPr>
          <a:lstStyle/>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OPAT</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Long-term care facilities</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Home infusion</a:t>
            </a:r>
          </a:p>
          <a:p>
            <a:pPr marL="171450"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ea typeface="+mn-ea"/>
                <a:cs typeface="Arial" pitchFamily="34" charset="0"/>
              </a:rPr>
              <a:t>Oral therapy</a:t>
            </a:r>
          </a:p>
        </p:txBody>
      </p:sp>
      <p:sp>
        <p:nvSpPr>
          <p:cNvPr id="44" name="TextBox 43">
            <a:extLst>
              <a:ext uri="{FF2B5EF4-FFF2-40B4-BE49-F238E27FC236}">
                <a16:creationId xmlns:a16="http://schemas.microsoft.com/office/drawing/2014/main" id="{F6AAA484-C3A3-4C17-8BFB-9051BE330D5B}"/>
              </a:ext>
            </a:extLst>
          </p:cNvPr>
          <p:cNvSpPr txBox="1"/>
          <p:nvPr/>
        </p:nvSpPr>
        <p:spPr>
          <a:xfrm>
            <a:off x="5911916" y="3216643"/>
            <a:ext cx="2201275" cy="332399"/>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OPAT requires PICC line and multiday treatment</a:t>
            </a:r>
          </a:p>
        </p:txBody>
      </p:sp>
    </p:spTree>
    <p:extLst>
      <p:ext uri="{BB962C8B-B14F-4D97-AF65-F5344CB8AC3E}">
        <p14:creationId xmlns:p14="http://schemas.microsoft.com/office/powerpoint/2010/main" val="1225916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98DB07-1CCE-13C1-AD8F-52845CF93CFC}"/>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DEA29F0-7C4D-46FA-C330-7CA0D15EE475}"/>
              </a:ext>
            </a:extLst>
          </p:cNvPr>
          <p:cNvSpPr/>
          <p:nvPr/>
        </p:nvSpPr>
        <p:spPr>
          <a:xfrm>
            <a:off x="228600" y="1539089"/>
            <a:ext cx="11740260" cy="479834"/>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55BF72D-00BF-81F2-0B44-D4C0ADF5543C}"/>
              </a:ext>
            </a:extLst>
          </p:cNvPr>
          <p:cNvSpPr>
            <a:spLocks noGrp="1"/>
          </p:cNvSpPr>
          <p:nvPr>
            <p:ph type="title"/>
          </p:nvPr>
        </p:nvSpPr>
        <p:spPr>
          <a:xfrm>
            <a:off x="231078" y="260163"/>
            <a:ext cx="11740260" cy="1044132"/>
          </a:xfrm>
        </p:spPr>
        <p:txBody>
          <a:bodyPr/>
          <a:lstStyle/>
          <a:p>
            <a:r>
              <a:rPr lang="en-US" spc="0" dirty="0"/>
              <a:t>US Hospital Admission Cost per Low-Acuity Patient:</a:t>
            </a:r>
            <a:br>
              <a:rPr lang="en-US" spc="0" dirty="0"/>
            </a:br>
            <a:r>
              <a:rPr lang="en-US" spc="0" dirty="0"/>
              <a:t>$5,800 to $10,000 (2012 US dollars)</a:t>
            </a:r>
          </a:p>
        </p:txBody>
      </p:sp>
      <p:sp>
        <p:nvSpPr>
          <p:cNvPr id="5" name="Content Placeholder 4">
            <a:extLst>
              <a:ext uri="{FF2B5EF4-FFF2-40B4-BE49-F238E27FC236}">
                <a16:creationId xmlns:a16="http://schemas.microsoft.com/office/drawing/2014/main" id="{07D6DC85-D088-1DC5-D276-8A16E35D8899}"/>
              </a:ext>
            </a:extLst>
          </p:cNvPr>
          <p:cNvSpPr>
            <a:spLocks noGrp="1"/>
          </p:cNvSpPr>
          <p:nvPr>
            <p:ph sz="quarter" idx="10"/>
          </p:nvPr>
        </p:nvSpPr>
        <p:spPr>
          <a:xfrm>
            <a:off x="2593510" y="6288239"/>
            <a:ext cx="5732463" cy="327025"/>
          </a:xfrm>
        </p:spPr>
        <p:txBody>
          <a:bodyPr/>
          <a:lstStyle/>
          <a:p>
            <a:r>
              <a:rPr lang="en-US" dirty="0"/>
              <a:t>1. Lodise. Hosp Pract. 2015;43:137. 2. Talan. West J Emerg Med. 2014:16:89. 3. Keyloun. Hosp Pract (1995). 2018;46:278. </a:t>
            </a:r>
          </a:p>
        </p:txBody>
      </p:sp>
      <p:graphicFrame>
        <p:nvGraphicFramePr>
          <p:cNvPr id="15" name="Table 14">
            <a:extLst>
              <a:ext uri="{FF2B5EF4-FFF2-40B4-BE49-F238E27FC236}">
                <a16:creationId xmlns:a16="http://schemas.microsoft.com/office/drawing/2014/main" id="{285DD676-30DD-2CF1-B73C-B80B7DDE4ABA}"/>
              </a:ext>
            </a:extLst>
          </p:cNvPr>
          <p:cNvGraphicFramePr>
            <a:graphicFrameLocks noGrp="1"/>
          </p:cNvGraphicFramePr>
          <p:nvPr>
            <p:extLst>
              <p:ext uri="{D42A27DB-BD31-4B8C-83A1-F6EECF244321}">
                <p14:modId xmlns:p14="http://schemas.microsoft.com/office/powerpoint/2010/main" val="3799743053"/>
              </p:ext>
            </p:extLst>
          </p:nvPr>
        </p:nvGraphicFramePr>
        <p:xfrm>
          <a:off x="231078" y="2332680"/>
          <a:ext cx="6333687" cy="2696069"/>
        </p:xfrm>
        <a:graphic>
          <a:graphicData uri="http://schemas.openxmlformats.org/drawingml/2006/table">
            <a:tbl>
              <a:tblPr firstRow="1" bandRow="1">
                <a:tableStyleId>{5940675A-B579-460E-94D1-54222C63F5DA}</a:tableStyleId>
              </a:tblPr>
              <a:tblGrid>
                <a:gridCol w="2333966">
                  <a:extLst>
                    <a:ext uri="{9D8B030D-6E8A-4147-A177-3AD203B41FA5}">
                      <a16:colId xmlns:a16="http://schemas.microsoft.com/office/drawing/2014/main" val="20000"/>
                    </a:ext>
                  </a:extLst>
                </a:gridCol>
                <a:gridCol w="923925">
                  <a:extLst>
                    <a:ext uri="{9D8B030D-6E8A-4147-A177-3AD203B41FA5}">
                      <a16:colId xmlns:a16="http://schemas.microsoft.com/office/drawing/2014/main" val="20001"/>
                    </a:ext>
                  </a:extLst>
                </a:gridCol>
                <a:gridCol w="1047750">
                  <a:extLst>
                    <a:ext uri="{9D8B030D-6E8A-4147-A177-3AD203B41FA5}">
                      <a16:colId xmlns:a16="http://schemas.microsoft.com/office/drawing/2014/main" val="20002"/>
                    </a:ext>
                  </a:extLst>
                </a:gridCol>
                <a:gridCol w="981075">
                  <a:extLst>
                    <a:ext uri="{9D8B030D-6E8A-4147-A177-3AD203B41FA5}">
                      <a16:colId xmlns:a16="http://schemas.microsoft.com/office/drawing/2014/main" val="20003"/>
                    </a:ext>
                  </a:extLst>
                </a:gridCol>
                <a:gridCol w="1046971">
                  <a:extLst>
                    <a:ext uri="{9D8B030D-6E8A-4147-A177-3AD203B41FA5}">
                      <a16:colId xmlns:a16="http://schemas.microsoft.com/office/drawing/2014/main" val="20004"/>
                    </a:ext>
                  </a:extLst>
                </a:gridCol>
              </a:tblGrid>
              <a:tr h="654841">
                <a:tc rowSpan="2">
                  <a:txBody>
                    <a:bodyPr/>
                    <a:lstStyle/>
                    <a:p>
                      <a:pPr algn="l"/>
                      <a:r>
                        <a:rPr lang="en-US" sz="1600" b="1" dirty="0">
                          <a:solidFill>
                            <a:schemeClr val="bg2"/>
                          </a:solidFill>
                          <a:latin typeface="+mn-lt"/>
                        </a:rPr>
                        <a:t>Outcome in People With </a:t>
                      </a:r>
                      <a:r>
                        <a:rPr lang="en-US" sz="1600" b="1" baseline="0" dirty="0">
                          <a:solidFill>
                            <a:schemeClr val="bg2"/>
                          </a:solidFill>
                          <a:latin typeface="+mn-lt"/>
                        </a:rPr>
                        <a:t>no Life-Threatening Conditions and CCI ≤1</a:t>
                      </a:r>
                      <a:r>
                        <a:rPr lang="en-US" sz="1600" b="1" dirty="0">
                          <a:solidFill>
                            <a:schemeClr val="bg2"/>
                          </a:solidFill>
                          <a:latin typeface="+mn-lt"/>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algn="ctr"/>
                      <a:r>
                        <a:rPr lang="en-US" sz="1600" b="1" dirty="0">
                          <a:solidFill>
                            <a:schemeClr val="bg2"/>
                          </a:solidFill>
                          <a:latin typeface="+mn-lt"/>
                        </a:rPr>
                        <a:t>No Systemic Symptoms</a:t>
                      </a:r>
                      <a:endParaRPr lang="en-US" sz="1600" b="1" baseline="30000" dirty="0">
                        <a:solidFill>
                          <a:schemeClr val="bg2"/>
                        </a:solidFill>
                        <a:latin typeface="+mn-lt"/>
                      </a:endParaRP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p>
                      <a:pPr algn="ctr"/>
                      <a:r>
                        <a:rPr lang="en-US" sz="1600" b="1" dirty="0">
                          <a:solidFill>
                            <a:schemeClr val="bg2"/>
                          </a:solidFill>
                          <a:latin typeface="+mn-lt"/>
                        </a:rPr>
                        <a:t>Systemic</a:t>
                      </a:r>
                      <a:r>
                        <a:rPr lang="en-US" sz="1600" b="1" baseline="0" dirty="0">
                          <a:solidFill>
                            <a:schemeClr val="bg2"/>
                          </a:solidFill>
                          <a:latin typeface="+mn-lt"/>
                        </a:rPr>
                        <a:t> Symptoms</a:t>
                      </a:r>
                      <a:endParaRPr lang="en-US" sz="1600" b="1" dirty="0">
                        <a:solidFill>
                          <a:schemeClr val="bg2"/>
                        </a:solidFill>
                        <a:latin typeface="+mn-lt"/>
                      </a:endParaRP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783076">
                <a:tc vMerge="1">
                  <a:txBody>
                    <a:bodyPr/>
                    <a:lstStyle/>
                    <a:p>
                      <a:endParaRPr lang="en-US"/>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bg2"/>
                          </a:solidFill>
                          <a:latin typeface="+mn-lt"/>
                        </a:rPr>
                        <a:t>CCI = 0</a:t>
                      </a:r>
                    </a:p>
                  </a:txBody>
                  <a:tcPr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bg2"/>
                          </a:solidFill>
                          <a:latin typeface="+mn-lt"/>
                        </a:rPr>
                        <a:t>CCI = 1</a:t>
                      </a:r>
                    </a:p>
                  </a:txBody>
                  <a:tcPr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bg2"/>
                          </a:solidFill>
                          <a:latin typeface="+mn-lt"/>
                        </a:rPr>
                        <a:t>CCI = 0</a:t>
                      </a:r>
                    </a:p>
                  </a:txBody>
                  <a:tcPr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bg2"/>
                          </a:solidFill>
                          <a:latin typeface="+mn-lt"/>
                        </a:rPr>
                        <a:t>CCI = 1</a:t>
                      </a:r>
                    </a:p>
                  </a:txBody>
                  <a:tcPr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461436">
                <a:tc>
                  <a:txBody>
                    <a:bodyPr/>
                    <a:lstStyle/>
                    <a:p>
                      <a:pPr algn="l"/>
                      <a:r>
                        <a:rPr lang="en-US" sz="1600" dirty="0">
                          <a:latin typeface="+mn-lt"/>
                        </a:rPr>
                        <a:t>Risk of mortality</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0.01%</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0.04%</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0.07%</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0.49%</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461436">
                <a:tc>
                  <a:txBody>
                    <a:bodyPr/>
                    <a:lstStyle/>
                    <a:p>
                      <a:pPr algn="l"/>
                      <a:r>
                        <a:rPr lang="en-US" sz="1600" dirty="0">
                          <a:latin typeface="+mn-lt"/>
                        </a:rPr>
                        <a:t>Mean LOS (days)</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3.6</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4.3</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4.6</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5.9</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6695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latin typeface="+mn-lt"/>
                        </a:rPr>
                        <a:t>Mean Cost</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$5,851</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$6,992</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$7,780</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$9,884</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bl>
          </a:graphicData>
        </a:graphic>
      </p:graphicFrame>
      <p:sp>
        <p:nvSpPr>
          <p:cNvPr id="2" name="TextBox 4">
            <a:extLst>
              <a:ext uri="{FF2B5EF4-FFF2-40B4-BE49-F238E27FC236}">
                <a16:creationId xmlns:a16="http://schemas.microsoft.com/office/drawing/2014/main" id="{41095F53-00B7-A3F9-723E-44ABDECE25E2}"/>
              </a:ext>
            </a:extLst>
          </p:cNvPr>
          <p:cNvSpPr txBox="1"/>
          <p:nvPr/>
        </p:nvSpPr>
        <p:spPr>
          <a:xfrm>
            <a:off x="617935" y="1611171"/>
            <a:ext cx="10961590" cy="307777"/>
          </a:xfrm>
          <a:prstGeom prst="rect">
            <a:avLst/>
          </a:prstGeom>
          <a:noFill/>
        </p:spPr>
        <p:txBody>
          <a:bodyPr wrap="square" lIns="0" tIns="0" rIns="0" bIns="0" rtlCol="0">
            <a:spAutoFit/>
          </a:bodyPr>
          <a:lstStyle>
            <a:defPPr>
              <a:defRPr lang="en-US"/>
            </a:defPPr>
            <a:lvl1pPr algn="l" rtl="0" fontAlgn="base">
              <a:spcBef>
                <a:spcPct val="0"/>
              </a:spcBef>
              <a:spcAft>
                <a:spcPct val="0"/>
              </a:spcAft>
              <a:defRPr sz="1800" kern="1200">
                <a:solidFill>
                  <a:schemeClr val="tx1"/>
                </a:solidFill>
                <a:latin typeface="Calibri" charset="0"/>
                <a:ea typeface="ＭＳ Ｐゴシック" charset="0"/>
                <a:cs typeface="ＭＳ Ｐゴシック" charset="0"/>
              </a:defRPr>
            </a:lvl1pPr>
            <a:lvl2pPr marL="457200" indent="-228600" algn="l" rtl="0" fontAlgn="base">
              <a:spcBef>
                <a:spcPct val="0"/>
              </a:spcBef>
              <a:spcAft>
                <a:spcPct val="0"/>
              </a:spcAft>
              <a:defRPr sz="1800" kern="1200">
                <a:solidFill>
                  <a:schemeClr val="tx1"/>
                </a:solidFill>
                <a:latin typeface="Calibri" charset="0"/>
                <a:ea typeface="ＭＳ Ｐゴシック" charset="0"/>
                <a:cs typeface="ＭＳ Ｐゴシック" charset="0"/>
              </a:defRPr>
            </a:lvl2pPr>
            <a:lvl3pPr marL="914400" indent="-457200" algn="l" rtl="0" fontAlgn="base">
              <a:spcBef>
                <a:spcPct val="0"/>
              </a:spcBef>
              <a:spcAft>
                <a:spcPct val="0"/>
              </a:spcAft>
              <a:defRPr sz="1800" kern="1200">
                <a:solidFill>
                  <a:schemeClr val="tx1"/>
                </a:solidFill>
                <a:latin typeface="Calibri" charset="0"/>
                <a:ea typeface="ＭＳ Ｐゴシック" charset="0"/>
                <a:cs typeface="ＭＳ Ｐゴシック" charset="0"/>
              </a:defRPr>
            </a:lvl3pPr>
            <a:lvl4pPr marL="1371600" indent="-685800" algn="l" rtl="0" fontAlgn="base">
              <a:spcBef>
                <a:spcPct val="0"/>
              </a:spcBef>
              <a:spcAft>
                <a:spcPct val="0"/>
              </a:spcAft>
              <a:defRPr sz="1800" kern="1200">
                <a:solidFill>
                  <a:schemeClr val="tx1"/>
                </a:solidFill>
                <a:latin typeface="Calibri" charset="0"/>
                <a:ea typeface="ＭＳ Ｐゴシック" charset="0"/>
                <a:cs typeface="ＭＳ Ｐゴシック" charset="0"/>
              </a:defRPr>
            </a:lvl4pPr>
            <a:lvl5pPr marL="1828800" indent="-914400" algn="l" rtl="0" fontAlgn="base">
              <a:spcBef>
                <a:spcPct val="0"/>
              </a:spcBef>
              <a:spcAft>
                <a:spcPct val="0"/>
              </a:spcAft>
              <a:defRPr sz="1800" kern="1200">
                <a:solidFill>
                  <a:schemeClr val="tx1"/>
                </a:solidFill>
                <a:latin typeface="Calibri" charset="0"/>
                <a:ea typeface="ＭＳ Ｐゴシック" charset="0"/>
                <a:cs typeface="ＭＳ Ｐゴシック" charset="0"/>
              </a:defRPr>
            </a:lvl5pPr>
            <a:lvl6pPr marL="1143000" algn="l" defTabSz="228600" rtl="0" eaLnBrk="1" latinLnBrk="0" hangingPunct="1">
              <a:defRPr sz="1800" kern="1200">
                <a:solidFill>
                  <a:schemeClr val="tx1"/>
                </a:solidFill>
                <a:latin typeface="Calibri" charset="0"/>
                <a:ea typeface="ＭＳ Ｐゴシック" charset="0"/>
                <a:cs typeface="ＭＳ Ｐゴシック" charset="0"/>
              </a:defRPr>
            </a:lvl6pPr>
            <a:lvl7pPr marL="1371600" algn="l" defTabSz="228600" rtl="0" eaLnBrk="1" latinLnBrk="0" hangingPunct="1">
              <a:defRPr sz="1800" kern="1200">
                <a:solidFill>
                  <a:schemeClr val="tx1"/>
                </a:solidFill>
                <a:latin typeface="Calibri" charset="0"/>
                <a:ea typeface="ＭＳ Ｐゴシック" charset="0"/>
                <a:cs typeface="ＭＳ Ｐゴシック" charset="0"/>
              </a:defRPr>
            </a:lvl7pPr>
            <a:lvl8pPr marL="1600200" algn="l" defTabSz="228600" rtl="0" eaLnBrk="1" latinLnBrk="0" hangingPunct="1">
              <a:defRPr sz="1800" kern="1200">
                <a:solidFill>
                  <a:schemeClr val="tx1"/>
                </a:solidFill>
                <a:latin typeface="Calibri" charset="0"/>
                <a:ea typeface="ＭＳ Ｐゴシック" charset="0"/>
                <a:cs typeface="ＭＳ Ｐゴシック" charset="0"/>
              </a:defRPr>
            </a:lvl8pPr>
            <a:lvl9pPr marL="1828800" algn="l" defTabSz="228600" rtl="0" eaLnBrk="1" latinLnBrk="0" hangingPunct="1">
              <a:defRPr sz="1800" kern="1200">
                <a:solidFill>
                  <a:schemeClr val="tx1"/>
                </a:solidFill>
                <a:latin typeface="Calibri" charset="0"/>
                <a:ea typeface="ＭＳ Ｐゴシック" charset="0"/>
                <a:cs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60% of US ABSSSI Hospital Admissions Occur in Patients With Low Disease Acuity</a:t>
            </a:r>
            <a:r>
              <a:rPr kumimoji="0" lang="en-US" sz="2000" b="1" i="0" u="none" strike="noStrike" kern="1200" cap="none" spc="0" normalizeH="0" baseline="30000" noProof="0" dirty="0">
                <a:ln>
                  <a:noFill/>
                </a:ln>
                <a:solidFill>
                  <a:schemeClr val="bg2"/>
                </a:solidFill>
                <a:effectLst/>
                <a:uLnTx/>
                <a:uFillTx/>
                <a:latin typeface="Poppins" panose="00000500000000000000" pitchFamily="2" charset="0"/>
                <a:cs typeface="Poppins" panose="00000500000000000000" pitchFamily="2" charset="0"/>
              </a:rPr>
              <a:t>1</a:t>
            </a:r>
          </a:p>
        </p:txBody>
      </p:sp>
      <p:sp>
        <p:nvSpPr>
          <p:cNvPr id="7" name="Content Placeholder 9">
            <a:extLst>
              <a:ext uri="{FF2B5EF4-FFF2-40B4-BE49-F238E27FC236}">
                <a16:creationId xmlns:a16="http://schemas.microsoft.com/office/drawing/2014/main" id="{26C84B5C-9312-1828-192B-74BACA9CB8D2}"/>
              </a:ext>
            </a:extLst>
          </p:cNvPr>
          <p:cNvSpPr txBox="1">
            <a:spLocks/>
          </p:cNvSpPr>
          <p:nvPr/>
        </p:nvSpPr>
        <p:spPr>
          <a:xfrm>
            <a:off x="6945613" y="2332680"/>
            <a:ext cx="5246387" cy="703057"/>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 a survey of ED physicians, 41% of SSTI inpatients were admitted solely to receive IV antibiotics</a:t>
            </a:r>
            <a:r>
              <a:rPr kumimoji="0" lang="en-US" sz="24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endParaRPr kumimoji="0" lang="en-US" sz="24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endParaRP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54% of costs to US hospitals were associated with room costs</a:t>
            </a:r>
            <a:r>
              <a:rPr kumimoji="0" lang="en-US" sz="24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3</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2893106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6BEBF5CD-A13E-C7A2-08CC-E4583E532895}"/>
              </a:ext>
            </a:extLst>
          </p:cNvPr>
          <p:cNvSpPr>
            <a:spLocks noGrp="1"/>
          </p:cNvSpPr>
          <p:nvPr>
            <p:ph idx="1"/>
          </p:nvPr>
        </p:nvSpPr>
        <p:spPr/>
        <p:txBody>
          <a:bodyPr/>
          <a:lstStyle/>
          <a:p>
            <a:pPr marR="0" lvl="0" algn="l" defTabSz="914400" rtl="0" eaLnBrk="1" fontAlgn="auto" latinLnBrk="0" hangingPunct="1">
              <a:spcBef>
                <a:spcPts val="0"/>
              </a:spcBef>
              <a:spcAft>
                <a:spcPts val="0"/>
              </a:spcAft>
              <a:buClrTx/>
              <a:buSzPct val="75000"/>
              <a:tabLst/>
              <a:defRPr/>
            </a:pPr>
            <a:r>
              <a:rPr lang="en-US" sz="1600" b="1" dirty="0"/>
              <a:t>Risk Stratification</a:t>
            </a:r>
          </a:p>
          <a:p>
            <a:pPr marR="0" lvl="0" algn="l" defTabSz="914400" rtl="0" eaLnBrk="1" fontAlgn="auto" latinLnBrk="0" hangingPunct="1">
              <a:spcBef>
                <a:spcPts val="0"/>
              </a:spcBef>
              <a:spcAft>
                <a:spcPts val="0"/>
              </a:spcAft>
              <a:buClrTx/>
              <a:buSzPct val="75000"/>
              <a:tabLst/>
              <a:defRPr/>
            </a:pPr>
            <a:endParaRPr lang="en-US" sz="1600" b="1"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Assess for hemodynamic instability</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Assess for possible necrotizing fasciitis</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Evaluate for unstable comorbidities</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Assess for high-risk locations and lesions that require extensive surgery</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Identify social and personal factors that would interfere with successful outpatient care</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If hospitalization is not warranted, identify optimal outpatient treatment strategy</a:t>
            </a:r>
          </a:p>
          <a:p>
            <a:endParaRPr lang="en-US" sz="1600" dirty="0"/>
          </a:p>
        </p:txBody>
      </p:sp>
      <p:sp>
        <p:nvSpPr>
          <p:cNvPr id="11" name="Content Placeholder 10">
            <a:extLst>
              <a:ext uri="{FF2B5EF4-FFF2-40B4-BE49-F238E27FC236}">
                <a16:creationId xmlns:a16="http://schemas.microsoft.com/office/drawing/2014/main" id="{C74AF90F-D3C5-6DB1-9D18-F66C6941FB11}"/>
              </a:ext>
            </a:extLst>
          </p:cNvPr>
          <p:cNvSpPr>
            <a:spLocks noGrp="1"/>
          </p:cNvSpPr>
          <p:nvPr>
            <p:ph idx="13"/>
          </p:nvPr>
        </p:nvSpPr>
        <p:spPr/>
        <p:txBody>
          <a:bodyPr/>
          <a:lstStyle/>
          <a:p>
            <a:pPr marR="0" lvl="0" algn="l" defTabSz="914400" rtl="0" eaLnBrk="1" fontAlgn="auto" latinLnBrk="0" hangingPunct="1">
              <a:spcBef>
                <a:spcPts val="0"/>
              </a:spcBef>
              <a:spcAft>
                <a:spcPts val="0"/>
              </a:spcAft>
              <a:buClrTx/>
              <a:buSzPct val="75000"/>
              <a:tabLst/>
              <a:defRPr/>
            </a:pPr>
            <a:r>
              <a:rPr lang="en-US" sz="1600" b="1" dirty="0"/>
              <a:t>Treatment Strategies</a:t>
            </a:r>
          </a:p>
          <a:p>
            <a:pPr marR="0" lvl="0" algn="l" defTabSz="914400" rtl="0" eaLnBrk="1" fontAlgn="auto" latinLnBrk="0" hangingPunct="1">
              <a:spcBef>
                <a:spcPts val="0"/>
              </a:spcBef>
              <a:spcAft>
                <a:spcPts val="0"/>
              </a:spcAft>
              <a:buClrTx/>
              <a:buSzPct val="75000"/>
              <a:tabLst/>
              <a:defRPr/>
            </a:pPr>
            <a:endParaRPr lang="en-US" sz="1600" b="1"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Oral antibiotics</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Once-daily parenteral antibiotic given in the ED with the peripheral catheter left for next-day follow-up and additional dosing</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Insertion of a peripheral intravenous central catheter and outpatient parenteral antibiotic therapy </a:t>
            </a:r>
          </a:p>
          <a:p>
            <a:pPr marR="0" lvl="0" algn="l" defTabSz="914400" rtl="0" eaLnBrk="1" fontAlgn="auto" latinLnBrk="0" hangingPunct="1">
              <a:spcBef>
                <a:spcPts val="0"/>
              </a:spcBef>
              <a:spcAft>
                <a:spcPts val="0"/>
              </a:spcAft>
              <a:buClrTx/>
              <a:buSzPct val="75000"/>
              <a:tabLst/>
              <a:defRPr/>
            </a:pPr>
            <a:endParaRPr lang="en-US" sz="1600" dirty="0"/>
          </a:p>
          <a:p>
            <a:pPr marL="342900" marR="0" lvl="0" indent="-342900" algn="l" defTabSz="914400" rtl="0" eaLnBrk="1" fontAlgn="auto" latinLnBrk="0" hangingPunct="1">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1600" dirty="0"/>
              <a:t>New extended half-life parenteral lipoglycopeptides for single-dose or weekly-dose treatment</a:t>
            </a:r>
          </a:p>
          <a:p>
            <a:endParaRPr lang="en-US" dirty="0"/>
          </a:p>
        </p:txBody>
      </p:sp>
      <p:sp>
        <p:nvSpPr>
          <p:cNvPr id="8" name="Title 7">
            <a:extLst>
              <a:ext uri="{FF2B5EF4-FFF2-40B4-BE49-F238E27FC236}">
                <a16:creationId xmlns:a16="http://schemas.microsoft.com/office/drawing/2014/main" id="{D5058894-0A92-C409-6769-83B300B4AF9F}"/>
              </a:ext>
            </a:extLst>
          </p:cNvPr>
          <p:cNvSpPr>
            <a:spLocks noGrp="1"/>
          </p:cNvSpPr>
          <p:nvPr>
            <p:ph type="title"/>
          </p:nvPr>
        </p:nvSpPr>
        <p:spPr/>
        <p:txBody>
          <a:bodyPr/>
          <a:lstStyle/>
          <a:p>
            <a:r>
              <a:rPr lang="en-US" spc="0" dirty="0"/>
              <a:t>Risk Stratification in the Emergency Department</a:t>
            </a:r>
          </a:p>
        </p:txBody>
      </p:sp>
      <p:sp>
        <p:nvSpPr>
          <p:cNvPr id="4" name="Content Placeholder 3">
            <a:extLst>
              <a:ext uri="{FF2B5EF4-FFF2-40B4-BE49-F238E27FC236}">
                <a16:creationId xmlns:a16="http://schemas.microsoft.com/office/drawing/2014/main" id="{E4C02445-25C2-AE23-BE86-F12C80EA86A1}"/>
              </a:ext>
            </a:extLst>
          </p:cNvPr>
          <p:cNvSpPr>
            <a:spLocks noGrp="1"/>
          </p:cNvSpPr>
          <p:nvPr>
            <p:ph sz="quarter" idx="10"/>
          </p:nvPr>
        </p:nvSpPr>
        <p:spPr/>
        <p:txBody>
          <a:bodyPr/>
          <a:lstStyle/>
          <a:p>
            <a:r>
              <a:rPr lang="en-US" dirty="0">
                <a:solidFill>
                  <a:srgbClr val="212121"/>
                </a:solidFill>
              </a:rPr>
              <a:t>Pollack. J Emerg Med. 2015;48:508. </a:t>
            </a:r>
            <a:endParaRPr lang="en-US" dirty="0"/>
          </a:p>
        </p:txBody>
      </p:sp>
      <p:sp>
        <p:nvSpPr>
          <p:cNvPr id="7" name="Text Box 6">
            <a:extLst>
              <a:ext uri="{FF2B5EF4-FFF2-40B4-BE49-F238E27FC236}">
                <a16:creationId xmlns:a16="http://schemas.microsoft.com/office/drawing/2014/main" id="{8F400D32-0CAB-AB9F-3568-11C9E8E8F7D3}"/>
              </a:ext>
            </a:extLst>
          </p:cNvPr>
          <p:cNvSpPr txBox="1">
            <a:spLocks noChangeArrowheads="1"/>
          </p:cNvSpPr>
          <p:nvPr/>
        </p:nvSpPr>
        <p:spPr bwMode="auto">
          <a:xfrm>
            <a:off x="2229872" y="3872392"/>
            <a:ext cx="184731" cy="461665"/>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US" altLang="en-US" dirty="0">
              <a:solidFill>
                <a:srgbClr val="FFFFFF"/>
              </a:solidFill>
            </a:endParaRPr>
          </a:p>
        </p:txBody>
      </p:sp>
    </p:spTree>
    <p:extLst>
      <p:ext uri="{BB962C8B-B14F-4D97-AF65-F5344CB8AC3E}">
        <p14:creationId xmlns:p14="http://schemas.microsoft.com/office/powerpoint/2010/main" val="2083307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6BC2933-AF4F-DDA3-265F-70606EFA144E}"/>
              </a:ext>
            </a:extLst>
          </p:cNvPr>
          <p:cNvGrpSpPr/>
          <p:nvPr/>
        </p:nvGrpSpPr>
        <p:grpSpPr>
          <a:xfrm>
            <a:off x="6154405" y="1720319"/>
            <a:ext cx="558494" cy="2947856"/>
            <a:chOff x="6154405" y="1720319"/>
            <a:chExt cx="558494" cy="2947856"/>
          </a:xfrm>
        </p:grpSpPr>
        <p:sp>
          <p:nvSpPr>
            <p:cNvPr id="409" name="TextBox 408">
              <a:extLst>
                <a:ext uri="{FF2B5EF4-FFF2-40B4-BE49-F238E27FC236}">
                  <a16:creationId xmlns:a16="http://schemas.microsoft.com/office/drawing/2014/main" id="{CEB91442-0E61-AC0C-207B-90C80057FC5D}"/>
                </a:ext>
              </a:extLst>
            </p:cNvPr>
            <p:cNvSpPr txBox="1"/>
            <p:nvPr/>
          </p:nvSpPr>
          <p:spPr bwMode="auto">
            <a:xfrm>
              <a:off x="6154405" y="1720319"/>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100</a:t>
              </a:r>
            </a:p>
          </p:txBody>
        </p:sp>
        <p:sp>
          <p:nvSpPr>
            <p:cNvPr id="411" name="TextBox 410">
              <a:extLst>
                <a:ext uri="{FF2B5EF4-FFF2-40B4-BE49-F238E27FC236}">
                  <a16:creationId xmlns:a16="http://schemas.microsoft.com/office/drawing/2014/main" id="{1564059F-DB1A-F337-E83A-6CF207153668}"/>
                </a:ext>
              </a:extLst>
            </p:cNvPr>
            <p:cNvSpPr txBox="1"/>
            <p:nvPr/>
          </p:nvSpPr>
          <p:spPr bwMode="auto">
            <a:xfrm>
              <a:off x="6154405" y="2248335"/>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80</a:t>
              </a:r>
            </a:p>
          </p:txBody>
        </p:sp>
        <p:sp>
          <p:nvSpPr>
            <p:cNvPr id="412" name="TextBox 411">
              <a:extLst>
                <a:ext uri="{FF2B5EF4-FFF2-40B4-BE49-F238E27FC236}">
                  <a16:creationId xmlns:a16="http://schemas.microsoft.com/office/drawing/2014/main" id="{9385E956-B72A-00E3-4EE6-1E7E7D194D1E}"/>
                </a:ext>
              </a:extLst>
            </p:cNvPr>
            <p:cNvSpPr txBox="1"/>
            <p:nvPr/>
          </p:nvSpPr>
          <p:spPr bwMode="auto">
            <a:xfrm>
              <a:off x="6154405" y="2776351"/>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60</a:t>
              </a:r>
            </a:p>
          </p:txBody>
        </p:sp>
        <p:sp>
          <p:nvSpPr>
            <p:cNvPr id="413" name="TextBox 412">
              <a:extLst>
                <a:ext uri="{FF2B5EF4-FFF2-40B4-BE49-F238E27FC236}">
                  <a16:creationId xmlns:a16="http://schemas.microsoft.com/office/drawing/2014/main" id="{74693103-4493-9E11-9EF1-77FC493F737A}"/>
                </a:ext>
              </a:extLst>
            </p:cNvPr>
            <p:cNvSpPr txBox="1"/>
            <p:nvPr/>
          </p:nvSpPr>
          <p:spPr bwMode="auto">
            <a:xfrm>
              <a:off x="6154405" y="3304367"/>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40</a:t>
              </a:r>
            </a:p>
          </p:txBody>
        </p:sp>
        <p:sp>
          <p:nvSpPr>
            <p:cNvPr id="414" name="TextBox 413">
              <a:extLst>
                <a:ext uri="{FF2B5EF4-FFF2-40B4-BE49-F238E27FC236}">
                  <a16:creationId xmlns:a16="http://schemas.microsoft.com/office/drawing/2014/main" id="{838956C6-9884-2CAB-6F1E-8873E1A4D14E}"/>
                </a:ext>
              </a:extLst>
            </p:cNvPr>
            <p:cNvSpPr txBox="1"/>
            <p:nvPr/>
          </p:nvSpPr>
          <p:spPr bwMode="auto">
            <a:xfrm>
              <a:off x="6154405" y="3832383"/>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20</a:t>
              </a:r>
            </a:p>
          </p:txBody>
        </p:sp>
        <p:sp>
          <p:nvSpPr>
            <p:cNvPr id="415" name="TextBox 414">
              <a:extLst>
                <a:ext uri="{FF2B5EF4-FFF2-40B4-BE49-F238E27FC236}">
                  <a16:creationId xmlns:a16="http://schemas.microsoft.com/office/drawing/2014/main" id="{2C34AE4C-5DE4-5EB7-DAA0-CB6DA120B9C9}"/>
                </a:ext>
              </a:extLst>
            </p:cNvPr>
            <p:cNvSpPr txBox="1"/>
            <p:nvPr/>
          </p:nvSpPr>
          <p:spPr bwMode="auto">
            <a:xfrm>
              <a:off x="6154405" y="4360398"/>
              <a:ext cx="558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0</a:t>
              </a:r>
            </a:p>
          </p:txBody>
        </p:sp>
      </p:grpSp>
      <p:sp>
        <p:nvSpPr>
          <p:cNvPr id="2" name="Content Placeholder 1">
            <a:extLst>
              <a:ext uri="{FF2B5EF4-FFF2-40B4-BE49-F238E27FC236}">
                <a16:creationId xmlns:a16="http://schemas.microsoft.com/office/drawing/2014/main" id="{21CAFB45-4049-899F-7480-98C5BAE635D3}"/>
              </a:ext>
            </a:extLst>
          </p:cNvPr>
          <p:cNvSpPr>
            <a:spLocks noGrp="1"/>
          </p:cNvSpPr>
          <p:nvPr>
            <p:ph idx="1"/>
          </p:nvPr>
        </p:nvSpPr>
        <p:spPr>
          <a:xfrm>
            <a:off x="231077" y="1335810"/>
            <a:ext cx="5759571" cy="4754880"/>
          </a:xfrm>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kumimoji="0" lang="en-US" sz="2200" b="1" i="0" u="none" strike="noStrike" kern="0" cap="none" spc="0" normalizeH="0" baseline="0" noProof="0" dirty="0">
                <a:ln>
                  <a:noFill/>
                </a:ln>
                <a:solidFill>
                  <a:srgbClr val="E1471D"/>
                </a:solidFill>
                <a:effectLst/>
                <a:uLnTx/>
                <a:uFillTx/>
                <a:latin typeface="+mn-lt"/>
                <a:ea typeface="+mn-ea"/>
                <a:cs typeface="Calibri"/>
              </a:rPr>
              <a:t>Most typically implicated: </a:t>
            </a:r>
            <a:br>
              <a:rPr kumimoji="0" lang="en-US" sz="2200" b="1" i="0" u="none" strike="noStrike" kern="0" cap="none" spc="0" normalizeH="0" baseline="0" noProof="0" dirty="0">
                <a:ln>
                  <a:noFill/>
                </a:ln>
                <a:solidFill>
                  <a:srgbClr val="E1471D"/>
                </a:solidFill>
                <a:effectLst/>
                <a:uLnTx/>
                <a:uFillTx/>
                <a:latin typeface="+mn-lt"/>
                <a:ea typeface="+mn-ea"/>
                <a:cs typeface="Calibri"/>
              </a:rPr>
            </a:br>
            <a:r>
              <a:rPr kumimoji="0" lang="en-US" sz="2200" b="0" i="1" u="none" strike="noStrike" kern="0" cap="none" spc="0" normalizeH="0" baseline="0" noProof="0" dirty="0">
                <a:ln>
                  <a:noFill/>
                </a:ln>
                <a:solidFill>
                  <a:srgbClr val="000000"/>
                </a:solidFill>
                <a:effectLst/>
                <a:uLnTx/>
                <a:uFillTx/>
                <a:latin typeface="+mn-lt"/>
                <a:ea typeface="+mn-ea"/>
                <a:cs typeface="Calibri"/>
              </a:rPr>
              <a:t>S. aureus</a:t>
            </a:r>
            <a:r>
              <a:rPr kumimoji="0" lang="en-US" sz="2200" b="0" i="0" u="none" strike="noStrike" kern="0" cap="none" spc="0" normalizeH="0" baseline="0" noProof="0" dirty="0">
                <a:ln>
                  <a:noFill/>
                </a:ln>
                <a:solidFill>
                  <a:srgbClr val="000000"/>
                </a:solidFill>
                <a:effectLst/>
                <a:uLnTx/>
                <a:uFillTx/>
                <a:latin typeface="+mn-lt"/>
                <a:ea typeface="+mn-ea"/>
                <a:cs typeface="Calibri"/>
              </a:rPr>
              <a:t> and β-hemolytic streptococci</a:t>
            </a:r>
          </a:p>
          <a:p>
            <a:pPr marL="800100" marR="0" lvl="1"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mn-lt"/>
                <a:cs typeface="Calibri"/>
              </a:rPr>
              <a:t>80% of culture-positive infection</a:t>
            </a:r>
            <a:r>
              <a:rPr kumimoji="0" lang="en-US" b="0" i="0" u="none" strike="noStrike" kern="0" cap="none" spc="0" normalizeH="0" baseline="30000" noProof="0" dirty="0">
                <a:ln>
                  <a:noFill/>
                </a:ln>
                <a:solidFill>
                  <a:srgbClr val="000000"/>
                </a:solidFill>
                <a:effectLst/>
                <a:uLnTx/>
                <a:uFillTx/>
                <a:latin typeface="+mn-lt"/>
                <a:cs typeface="Calibri"/>
              </a:rPr>
              <a:t>1</a:t>
            </a:r>
          </a:p>
          <a:p>
            <a:pPr marL="800100" marR="0" lvl="1"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b="1" i="0" u="none" strike="noStrike" kern="0" cap="none" spc="0" normalizeH="0" baseline="0" noProof="0" dirty="0">
                <a:ln>
                  <a:noFill/>
                </a:ln>
                <a:solidFill>
                  <a:srgbClr val="000000"/>
                </a:solidFill>
                <a:effectLst/>
                <a:uLnTx/>
                <a:uFillTx/>
                <a:latin typeface="+mn-lt"/>
                <a:cs typeface="Calibri"/>
              </a:rPr>
              <a:t>CA-MRSA: </a:t>
            </a:r>
            <a:r>
              <a:rPr kumimoji="0" lang="en-US" b="0" i="0" u="none" strike="noStrike" kern="0" cap="none" spc="0" normalizeH="0" baseline="0" noProof="0" dirty="0">
                <a:ln>
                  <a:noFill/>
                </a:ln>
                <a:solidFill>
                  <a:srgbClr val="000000"/>
                </a:solidFill>
                <a:effectLst/>
                <a:uLnTx/>
                <a:uFillTx/>
                <a:latin typeface="+mn-lt"/>
                <a:cs typeface="Calibri"/>
              </a:rPr>
              <a:t>in patients who lack classic risk now most prevalent cause of staphylococcal SSTI</a:t>
            </a:r>
            <a:r>
              <a:rPr kumimoji="0" lang="en-US" b="0" i="0" u="none" strike="noStrike" kern="0" cap="none" spc="0" normalizeH="0" baseline="30000" noProof="0" dirty="0">
                <a:ln>
                  <a:noFill/>
                </a:ln>
                <a:solidFill>
                  <a:srgbClr val="000000"/>
                </a:solidFill>
                <a:effectLst/>
                <a:uLnTx/>
                <a:uFillTx/>
                <a:latin typeface="+mn-lt"/>
                <a:cs typeface="Calibri"/>
              </a:rPr>
              <a:t>2</a:t>
            </a:r>
            <a:endParaRPr kumimoji="0" lang="en-US" b="0" i="0" u="none" strike="noStrike" kern="0" cap="none" spc="0" normalizeH="0" baseline="0" noProof="0" dirty="0">
              <a:ln>
                <a:noFill/>
              </a:ln>
              <a:solidFill>
                <a:srgbClr val="000000"/>
              </a:solidFill>
              <a:effectLst/>
              <a:uLnTx/>
              <a:uFillTx/>
              <a:latin typeface="+mn-lt"/>
              <a:cs typeface="Calibri"/>
            </a:endParaRPr>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kumimoji="0" lang="en-US" sz="2200" b="1" i="0" u="none" strike="noStrike" kern="0" cap="none" spc="0" normalizeH="0" baseline="0" noProof="0" dirty="0">
                <a:ln>
                  <a:noFill/>
                </a:ln>
                <a:solidFill>
                  <a:schemeClr val="accent6"/>
                </a:solidFill>
                <a:effectLst/>
                <a:uLnTx/>
                <a:uFillTx/>
                <a:latin typeface="+mn-lt"/>
                <a:ea typeface="+mn-ea"/>
                <a:cs typeface="Calibri"/>
              </a:rPr>
              <a:t>Less frequently implicated:</a:t>
            </a:r>
            <a:br>
              <a:rPr kumimoji="0" lang="en-US" sz="2200" b="0" i="0" u="none" strike="noStrike" kern="0" cap="none" spc="0" normalizeH="0" baseline="0" noProof="0" dirty="0">
                <a:ln>
                  <a:noFill/>
                </a:ln>
                <a:solidFill>
                  <a:schemeClr val="accent6"/>
                </a:solidFill>
                <a:effectLst/>
                <a:uLnTx/>
                <a:uFillTx/>
                <a:latin typeface="+mn-lt"/>
                <a:ea typeface="+mn-ea"/>
                <a:cs typeface="Calibri"/>
              </a:rPr>
            </a:br>
            <a:r>
              <a:rPr kumimoji="0" lang="en-US" sz="2200" b="0" i="0" u="none" strike="noStrike" kern="0" cap="none" spc="0" normalizeH="0" baseline="0" noProof="0" dirty="0">
                <a:ln>
                  <a:noFill/>
                </a:ln>
                <a:solidFill>
                  <a:srgbClr val="000000"/>
                </a:solidFill>
                <a:effectLst/>
                <a:uLnTx/>
                <a:uFillTx/>
                <a:latin typeface="+mn-lt"/>
                <a:ea typeface="+mn-ea"/>
                <a:cs typeface="Calibri"/>
              </a:rPr>
              <a:t>Gram-negative organisms, anaerobes, yeast, and mixed infections </a:t>
            </a:r>
          </a:p>
          <a:p>
            <a:pPr marL="800100" marR="0" lvl="1"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b="0" i="0" u="none" strike="noStrike" kern="0" cap="none" spc="0" normalizeH="0" baseline="0" noProof="0" dirty="0">
                <a:ln>
                  <a:noFill/>
                </a:ln>
                <a:solidFill>
                  <a:srgbClr val="000000"/>
                </a:solidFill>
                <a:effectLst/>
                <a:uLnTx/>
                <a:uFillTx/>
                <a:latin typeface="+mn-lt"/>
                <a:cs typeface="Calibri"/>
              </a:rPr>
              <a:t>Inappropriate choice of antimicrobials</a:t>
            </a:r>
            <a:endParaRPr lang="en-US" dirty="0">
              <a:latin typeface="+mn-lt"/>
            </a:endParaRPr>
          </a:p>
        </p:txBody>
      </p:sp>
      <p:sp>
        <p:nvSpPr>
          <p:cNvPr id="4" name="Title 3">
            <a:extLst>
              <a:ext uri="{FF2B5EF4-FFF2-40B4-BE49-F238E27FC236}">
                <a16:creationId xmlns:a16="http://schemas.microsoft.com/office/drawing/2014/main" id="{8547CE87-4297-4AED-150A-BA734D24D627}"/>
              </a:ext>
            </a:extLst>
          </p:cNvPr>
          <p:cNvSpPr>
            <a:spLocks noGrp="1"/>
          </p:cNvSpPr>
          <p:nvPr>
            <p:ph type="title"/>
          </p:nvPr>
        </p:nvSpPr>
        <p:spPr/>
        <p:txBody>
          <a:bodyPr/>
          <a:lstStyle/>
          <a:p>
            <a:r>
              <a:rPr lang="en-US" spc="0" dirty="0"/>
              <a:t>Etiology of SSTI</a:t>
            </a:r>
          </a:p>
        </p:txBody>
      </p:sp>
      <p:sp>
        <p:nvSpPr>
          <p:cNvPr id="5" name="Content Placeholder 4">
            <a:extLst>
              <a:ext uri="{FF2B5EF4-FFF2-40B4-BE49-F238E27FC236}">
                <a16:creationId xmlns:a16="http://schemas.microsoft.com/office/drawing/2014/main" id="{6CFC0584-C683-4BE3-E4FF-B42AFEFD5BB0}"/>
              </a:ext>
            </a:extLst>
          </p:cNvPr>
          <p:cNvSpPr>
            <a:spLocks noGrp="1"/>
          </p:cNvSpPr>
          <p:nvPr>
            <p:ph sz="quarter" idx="10"/>
          </p:nvPr>
        </p:nvSpPr>
        <p:spPr>
          <a:xfrm>
            <a:off x="2159709" y="6302375"/>
            <a:ext cx="7131929" cy="327025"/>
          </a:xfrm>
        </p:spPr>
        <p:txBody>
          <a:bodyPr/>
          <a:lstStyle/>
          <a:p>
            <a:r>
              <a:rPr lang="en-US" dirty="0"/>
              <a:t>1. Ray. BMC Infect Dis. 2013;13:252. 2. Stryjewski. Clin Infect Dis. 2008;46:S368. 3. Kaye. Clin Infect Dis. 2019. 68:S193.</a:t>
            </a:r>
          </a:p>
        </p:txBody>
      </p:sp>
      <p:sp>
        <p:nvSpPr>
          <p:cNvPr id="369" name="TextBox 368">
            <a:extLst>
              <a:ext uri="{FF2B5EF4-FFF2-40B4-BE49-F238E27FC236}">
                <a16:creationId xmlns:a16="http://schemas.microsoft.com/office/drawing/2014/main" id="{8FCA681C-3A15-DA28-BA3C-C3F3A1805D06}"/>
              </a:ext>
            </a:extLst>
          </p:cNvPr>
          <p:cNvSpPr txBox="1"/>
          <p:nvPr/>
        </p:nvSpPr>
        <p:spPr bwMode="auto">
          <a:xfrm>
            <a:off x="6830723" y="1224319"/>
            <a:ext cx="4821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b="1" dirty="0">
                <a:solidFill>
                  <a:srgbClr val="000000"/>
                </a:solidFill>
                <a:cs typeface="Arial" panose="020B0604020202020204" pitchFamily="34" charset="0"/>
              </a:rPr>
              <a:t>Pathogens Among Hospitalized Patients With Culture-Positive Complicated SSTI</a:t>
            </a:r>
            <a:r>
              <a:rPr lang="en-US" sz="1400" b="1" baseline="30000" dirty="0">
                <a:solidFill>
                  <a:srgbClr val="000000"/>
                </a:solidFill>
                <a:cs typeface="Arial" panose="020B0604020202020204" pitchFamily="34" charset="0"/>
              </a:rPr>
              <a:t>3</a:t>
            </a:r>
          </a:p>
        </p:txBody>
      </p:sp>
      <p:sp>
        <p:nvSpPr>
          <p:cNvPr id="370" name="TextBox 369">
            <a:extLst>
              <a:ext uri="{FF2B5EF4-FFF2-40B4-BE49-F238E27FC236}">
                <a16:creationId xmlns:a16="http://schemas.microsoft.com/office/drawing/2014/main" id="{21D062F1-313B-46A7-9DCB-14281D75E891}"/>
              </a:ext>
            </a:extLst>
          </p:cNvPr>
          <p:cNvSpPr txBox="1"/>
          <p:nvPr/>
        </p:nvSpPr>
        <p:spPr bwMode="auto">
          <a:xfrm>
            <a:off x="8532567" y="2596337"/>
            <a:ext cx="33863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000000"/>
                </a:solidFill>
                <a:cs typeface="Arial" panose="020B0604020202020204" pitchFamily="34" charset="0"/>
              </a:rPr>
              <a:t>Inappropriate (n = 122)</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Appropriate (n = 405)</a:t>
            </a:r>
          </a:p>
        </p:txBody>
      </p:sp>
      <p:sp>
        <p:nvSpPr>
          <p:cNvPr id="371" name="Rectangle 370">
            <a:extLst>
              <a:ext uri="{FF2B5EF4-FFF2-40B4-BE49-F238E27FC236}">
                <a16:creationId xmlns:a16="http://schemas.microsoft.com/office/drawing/2014/main" id="{F8F25221-C775-3B1D-BC90-29109A970158}"/>
              </a:ext>
            </a:extLst>
          </p:cNvPr>
          <p:cNvSpPr/>
          <p:nvPr/>
        </p:nvSpPr>
        <p:spPr bwMode="auto">
          <a:xfrm>
            <a:off x="8444404" y="2641470"/>
            <a:ext cx="128016" cy="128016"/>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72" name="Rectangle 371">
            <a:extLst>
              <a:ext uri="{FF2B5EF4-FFF2-40B4-BE49-F238E27FC236}">
                <a16:creationId xmlns:a16="http://schemas.microsoft.com/office/drawing/2014/main" id="{88DC43E9-7BEC-5C90-C42D-CB9ADEDF8911}"/>
              </a:ext>
            </a:extLst>
          </p:cNvPr>
          <p:cNvSpPr/>
          <p:nvPr/>
        </p:nvSpPr>
        <p:spPr bwMode="auto">
          <a:xfrm>
            <a:off x="8444404" y="2880399"/>
            <a:ext cx="128016" cy="128016"/>
          </a:xfrm>
          <a:prstGeom prst="rect">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cs typeface="Arial" panose="020B0604020202020204" pitchFamily="34" charset="0"/>
            </a:endParaRPr>
          </a:p>
        </p:txBody>
      </p:sp>
      <p:cxnSp>
        <p:nvCxnSpPr>
          <p:cNvPr id="373" name="Straight Connector 372">
            <a:extLst>
              <a:ext uri="{FF2B5EF4-FFF2-40B4-BE49-F238E27FC236}">
                <a16:creationId xmlns:a16="http://schemas.microsoft.com/office/drawing/2014/main" id="{9836BE5E-C7DD-2ADE-1C2B-1A51C374E8E3}"/>
              </a:ext>
            </a:extLst>
          </p:cNvPr>
          <p:cNvCxnSpPr>
            <a:cxnSpLocks/>
          </p:cNvCxnSpPr>
          <p:nvPr/>
        </p:nvCxnSpPr>
        <p:spPr bwMode="auto">
          <a:xfrm>
            <a:off x="6699212" y="1901922"/>
            <a:ext cx="0" cy="2633691"/>
          </a:xfrm>
          <a:prstGeom prst="line">
            <a:avLst/>
          </a:prstGeom>
          <a:noFill/>
          <a:ln w="12700" cap="flat" cmpd="sng" algn="ctr">
            <a:solidFill>
              <a:srgbClr val="000000"/>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3A3C28B-F38C-93B5-09E9-881B44B47E7A}"/>
              </a:ext>
            </a:extLst>
          </p:cNvPr>
          <p:cNvCxnSpPr>
            <a:cxnSpLocks/>
          </p:cNvCxnSpPr>
          <p:nvPr/>
        </p:nvCxnSpPr>
        <p:spPr bwMode="auto">
          <a:xfrm>
            <a:off x="6701950" y="4535613"/>
            <a:ext cx="5032850" cy="0"/>
          </a:xfrm>
          <a:prstGeom prst="line">
            <a:avLst/>
          </a:prstGeom>
          <a:noFill/>
          <a:ln w="12700" cap="flat" cmpd="sng" algn="ctr">
            <a:solidFill>
              <a:srgbClr val="000000"/>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39CD59DE-3BE6-0E46-5DF3-58C24D18D39E}"/>
              </a:ext>
            </a:extLst>
          </p:cNvPr>
          <p:cNvCxnSpPr>
            <a:cxnSpLocks/>
          </p:cNvCxnSpPr>
          <p:nvPr/>
        </p:nvCxnSpPr>
        <p:spPr bwMode="auto">
          <a:xfrm flipH="1">
            <a:off x="6636244" y="1912872"/>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2111B603-ECAF-2DCC-E45D-599D81E6335B}"/>
              </a:ext>
            </a:extLst>
          </p:cNvPr>
          <p:cNvCxnSpPr>
            <a:cxnSpLocks/>
          </p:cNvCxnSpPr>
          <p:nvPr/>
        </p:nvCxnSpPr>
        <p:spPr bwMode="auto">
          <a:xfrm flipH="1">
            <a:off x="6636244" y="2437420"/>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D6FF84A2-91A4-9976-1401-0402A74E588B}"/>
              </a:ext>
            </a:extLst>
          </p:cNvPr>
          <p:cNvCxnSpPr>
            <a:cxnSpLocks/>
          </p:cNvCxnSpPr>
          <p:nvPr/>
        </p:nvCxnSpPr>
        <p:spPr bwMode="auto">
          <a:xfrm flipH="1">
            <a:off x="6636244" y="2961968"/>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DCEB773-76E2-1240-1F95-99A02C04A2E2}"/>
              </a:ext>
            </a:extLst>
          </p:cNvPr>
          <p:cNvCxnSpPr>
            <a:cxnSpLocks/>
          </p:cNvCxnSpPr>
          <p:nvPr/>
        </p:nvCxnSpPr>
        <p:spPr bwMode="auto">
          <a:xfrm flipH="1">
            <a:off x="6636244" y="348651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4434F54-5CDB-09FA-29A1-FF9AB4F9B3AD}"/>
              </a:ext>
            </a:extLst>
          </p:cNvPr>
          <p:cNvCxnSpPr>
            <a:cxnSpLocks/>
          </p:cNvCxnSpPr>
          <p:nvPr/>
        </p:nvCxnSpPr>
        <p:spPr bwMode="auto">
          <a:xfrm flipH="1">
            <a:off x="6636244" y="401106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53F9697-CDD7-FE94-161C-3464CAF2AB1E}"/>
              </a:ext>
            </a:extLst>
          </p:cNvPr>
          <p:cNvCxnSpPr>
            <a:cxnSpLocks/>
          </p:cNvCxnSpPr>
          <p:nvPr/>
        </p:nvCxnSpPr>
        <p:spPr bwMode="auto">
          <a:xfrm flipH="1">
            <a:off x="6636244" y="4535613"/>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F9C4A5E-CE59-37EB-DD63-C233288F836F}"/>
              </a:ext>
            </a:extLst>
          </p:cNvPr>
          <p:cNvCxnSpPr>
            <a:cxnSpLocks/>
          </p:cNvCxnSpPr>
          <p:nvPr/>
        </p:nvCxnSpPr>
        <p:spPr bwMode="auto">
          <a:xfrm>
            <a:off x="669921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D6E77C59-9F5F-6A43-3560-C99E5065AB2A}"/>
              </a:ext>
            </a:extLst>
          </p:cNvPr>
          <p:cNvCxnSpPr>
            <a:cxnSpLocks/>
          </p:cNvCxnSpPr>
          <p:nvPr/>
        </p:nvCxnSpPr>
        <p:spPr bwMode="auto">
          <a:xfrm>
            <a:off x="697896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E367B26-8647-7008-F59E-2B912FCDEB5D}"/>
              </a:ext>
            </a:extLst>
          </p:cNvPr>
          <p:cNvCxnSpPr>
            <a:cxnSpLocks/>
          </p:cNvCxnSpPr>
          <p:nvPr/>
        </p:nvCxnSpPr>
        <p:spPr bwMode="auto">
          <a:xfrm>
            <a:off x="725872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D926121B-4063-9831-49EE-9C78C3839F11}"/>
              </a:ext>
            </a:extLst>
          </p:cNvPr>
          <p:cNvCxnSpPr>
            <a:cxnSpLocks/>
          </p:cNvCxnSpPr>
          <p:nvPr/>
        </p:nvCxnSpPr>
        <p:spPr bwMode="auto">
          <a:xfrm>
            <a:off x="753847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5D23A9A6-4B1C-CA63-9FDA-80F821FE7AED}"/>
              </a:ext>
            </a:extLst>
          </p:cNvPr>
          <p:cNvCxnSpPr>
            <a:cxnSpLocks/>
          </p:cNvCxnSpPr>
          <p:nvPr/>
        </p:nvCxnSpPr>
        <p:spPr bwMode="auto">
          <a:xfrm>
            <a:off x="781823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D011FA3E-FAB5-239E-CF14-9191009C2EA4}"/>
              </a:ext>
            </a:extLst>
          </p:cNvPr>
          <p:cNvCxnSpPr>
            <a:cxnSpLocks/>
          </p:cNvCxnSpPr>
          <p:nvPr/>
        </p:nvCxnSpPr>
        <p:spPr bwMode="auto">
          <a:xfrm>
            <a:off x="809798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5C6F739-2F76-5DCD-C70E-7B2B350C6FFA}"/>
              </a:ext>
            </a:extLst>
          </p:cNvPr>
          <p:cNvCxnSpPr>
            <a:cxnSpLocks/>
          </p:cNvCxnSpPr>
          <p:nvPr/>
        </p:nvCxnSpPr>
        <p:spPr bwMode="auto">
          <a:xfrm>
            <a:off x="837774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076B5A91-D213-F735-BD54-1B3E02628C44}"/>
              </a:ext>
            </a:extLst>
          </p:cNvPr>
          <p:cNvCxnSpPr>
            <a:cxnSpLocks/>
          </p:cNvCxnSpPr>
          <p:nvPr/>
        </p:nvCxnSpPr>
        <p:spPr bwMode="auto">
          <a:xfrm>
            <a:off x="865749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5E1B366A-38CA-5971-64E2-C7288BE0B1A9}"/>
              </a:ext>
            </a:extLst>
          </p:cNvPr>
          <p:cNvCxnSpPr>
            <a:cxnSpLocks/>
          </p:cNvCxnSpPr>
          <p:nvPr/>
        </p:nvCxnSpPr>
        <p:spPr bwMode="auto">
          <a:xfrm>
            <a:off x="893725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2C1C67BD-0E11-D737-D8DB-9A84ED131CF4}"/>
              </a:ext>
            </a:extLst>
          </p:cNvPr>
          <p:cNvCxnSpPr>
            <a:cxnSpLocks/>
          </p:cNvCxnSpPr>
          <p:nvPr/>
        </p:nvCxnSpPr>
        <p:spPr bwMode="auto">
          <a:xfrm>
            <a:off x="921700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DA7C9D74-A58F-CABE-C85F-1AE109C9233A}"/>
              </a:ext>
            </a:extLst>
          </p:cNvPr>
          <p:cNvCxnSpPr>
            <a:cxnSpLocks/>
          </p:cNvCxnSpPr>
          <p:nvPr/>
        </p:nvCxnSpPr>
        <p:spPr bwMode="auto">
          <a:xfrm>
            <a:off x="949676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2BF530D-3D2B-DC20-4DDE-A9D0FE979ACD}"/>
              </a:ext>
            </a:extLst>
          </p:cNvPr>
          <p:cNvCxnSpPr>
            <a:cxnSpLocks/>
          </p:cNvCxnSpPr>
          <p:nvPr/>
        </p:nvCxnSpPr>
        <p:spPr bwMode="auto">
          <a:xfrm>
            <a:off x="977651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2ED5D5C7-6168-01C5-B55A-C76C0ECCDCFA}"/>
              </a:ext>
            </a:extLst>
          </p:cNvPr>
          <p:cNvCxnSpPr>
            <a:cxnSpLocks/>
          </p:cNvCxnSpPr>
          <p:nvPr/>
        </p:nvCxnSpPr>
        <p:spPr bwMode="auto">
          <a:xfrm>
            <a:off x="1005627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69749C83-BB25-2B08-3445-829BDE66A999}"/>
              </a:ext>
            </a:extLst>
          </p:cNvPr>
          <p:cNvCxnSpPr>
            <a:cxnSpLocks/>
          </p:cNvCxnSpPr>
          <p:nvPr/>
        </p:nvCxnSpPr>
        <p:spPr bwMode="auto">
          <a:xfrm>
            <a:off x="1033602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8B49F526-FDA0-7A1F-7C76-CE490D9257A4}"/>
              </a:ext>
            </a:extLst>
          </p:cNvPr>
          <p:cNvCxnSpPr>
            <a:cxnSpLocks/>
          </p:cNvCxnSpPr>
          <p:nvPr/>
        </p:nvCxnSpPr>
        <p:spPr bwMode="auto">
          <a:xfrm>
            <a:off x="1061578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0222D28C-31E4-1BD3-61C1-2CAD0C65F063}"/>
              </a:ext>
            </a:extLst>
          </p:cNvPr>
          <p:cNvCxnSpPr>
            <a:cxnSpLocks/>
          </p:cNvCxnSpPr>
          <p:nvPr/>
        </p:nvCxnSpPr>
        <p:spPr bwMode="auto">
          <a:xfrm>
            <a:off x="10895537"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C47964E9-E7E6-3EEA-BBB6-3313CA26D924}"/>
              </a:ext>
            </a:extLst>
          </p:cNvPr>
          <p:cNvCxnSpPr>
            <a:cxnSpLocks/>
          </p:cNvCxnSpPr>
          <p:nvPr/>
        </p:nvCxnSpPr>
        <p:spPr bwMode="auto">
          <a:xfrm>
            <a:off x="11175292"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A2933C6C-0CBF-8ACA-8393-ACE52E120FB2}"/>
              </a:ext>
            </a:extLst>
          </p:cNvPr>
          <p:cNvCxnSpPr>
            <a:cxnSpLocks/>
          </p:cNvCxnSpPr>
          <p:nvPr/>
        </p:nvCxnSpPr>
        <p:spPr bwMode="auto">
          <a:xfrm>
            <a:off x="11729325" y="4531050"/>
            <a:ext cx="0" cy="65705"/>
          </a:xfrm>
          <a:prstGeom prst="line">
            <a:avLst/>
          </a:prstGeom>
          <a:noFill/>
          <a:ln w="12700" cap="flat" cmpd="sng" algn="ctr">
            <a:solidFill>
              <a:srgbClr val="000000"/>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4C9F71CD-BCCF-D28D-CC00-31B96E46193F}"/>
              </a:ext>
            </a:extLst>
          </p:cNvPr>
          <p:cNvCxnSpPr>
            <a:cxnSpLocks/>
          </p:cNvCxnSpPr>
          <p:nvPr/>
        </p:nvCxnSpPr>
        <p:spPr bwMode="auto">
          <a:xfrm>
            <a:off x="11455047" y="4531050"/>
            <a:ext cx="0" cy="65705"/>
          </a:xfrm>
          <a:prstGeom prst="line">
            <a:avLst/>
          </a:prstGeom>
          <a:noFill/>
          <a:ln w="12700" cap="flat" cmpd="sng" algn="ctr">
            <a:solidFill>
              <a:srgbClr val="000000"/>
            </a:solidFill>
            <a:prstDash val="solid"/>
            <a:round/>
            <a:headEnd type="none" w="med" len="med"/>
            <a:tailEnd type="none" w="med" len="med"/>
          </a:ln>
          <a:effectLst/>
        </p:spPr>
      </p:cxnSp>
      <p:sp>
        <p:nvSpPr>
          <p:cNvPr id="400" name="Right Bracket 399">
            <a:extLst>
              <a:ext uri="{FF2B5EF4-FFF2-40B4-BE49-F238E27FC236}">
                <a16:creationId xmlns:a16="http://schemas.microsoft.com/office/drawing/2014/main" id="{D1352A55-1355-AF54-A6EE-9A5332159770}"/>
              </a:ext>
            </a:extLst>
          </p:cNvPr>
          <p:cNvSpPr/>
          <p:nvPr/>
        </p:nvSpPr>
        <p:spPr bwMode="auto">
          <a:xfrm rot="5400000">
            <a:off x="7417068" y="5121982"/>
            <a:ext cx="163124" cy="1680965"/>
          </a:xfrm>
          <a:prstGeom prst="rightBracket">
            <a:avLst>
              <a:gd name="adj" fmla="val 0"/>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01" name="Right Bracket 400">
            <a:extLst>
              <a:ext uri="{FF2B5EF4-FFF2-40B4-BE49-F238E27FC236}">
                <a16:creationId xmlns:a16="http://schemas.microsoft.com/office/drawing/2014/main" id="{25E4CE2F-3D63-AC2F-1BBE-099753BD5DC7}"/>
              </a:ext>
            </a:extLst>
          </p:cNvPr>
          <p:cNvSpPr/>
          <p:nvPr/>
        </p:nvSpPr>
        <p:spPr bwMode="auto">
          <a:xfrm rot="5400000">
            <a:off x="9412411" y="4888821"/>
            <a:ext cx="163124" cy="2147287"/>
          </a:xfrm>
          <a:prstGeom prst="rightBracket">
            <a:avLst>
              <a:gd name="adj" fmla="val 0"/>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02" name="TextBox 401">
            <a:extLst>
              <a:ext uri="{FF2B5EF4-FFF2-40B4-BE49-F238E27FC236}">
                <a16:creationId xmlns:a16="http://schemas.microsoft.com/office/drawing/2014/main" id="{D4177396-96CF-CB83-6359-0277BB4D5F05}"/>
              </a:ext>
            </a:extLst>
          </p:cNvPr>
          <p:cNvSpPr txBox="1"/>
          <p:nvPr/>
        </p:nvSpPr>
        <p:spPr bwMode="auto">
          <a:xfrm>
            <a:off x="6619818" y="2914879"/>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3" name="TextBox 402">
            <a:extLst>
              <a:ext uri="{FF2B5EF4-FFF2-40B4-BE49-F238E27FC236}">
                <a16:creationId xmlns:a16="http://schemas.microsoft.com/office/drawing/2014/main" id="{96B89D24-4131-D900-ACC4-A7BAD70A9643}"/>
              </a:ext>
            </a:extLst>
          </p:cNvPr>
          <p:cNvSpPr txBox="1"/>
          <p:nvPr/>
        </p:nvSpPr>
        <p:spPr bwMode="auto">
          <a:xfrm>
            <a:off x="7467600" y="3839317"/>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4" name="TextBox 403">
            <a:extLst>
              <a:ext uri="{FF2B5EF4-FFF2-40B4-BE49-F238E27FC236}">
                <a16:creationId xmlns:a16="http://schemas.microsoft.com/office/drawing/2014/main" id="{D0C32E28-3A57-AB08-C511-BD7C6DA23361}"/>
              </a:ext>
            </a:extLst>
          </p:cNvPr>
          <p:cNvSpPr txBox="1"/>
          <p:nvPr/>
        </p:nvSpPr>
        <p:spPr bwMode="auto">
          <a:xfrm>
            <a:off x="7740460" y="3860306"/>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5" name="TextBox 404">
            <a:extLst>
              <a:ext uri="{FF2B5EF4-FFF2-40B4-BE49-F238E27FC236}">
                <a16:creationId xmlns:a16="http://schemas.microsoft.com/office/drawing/2014/main" id="{6163F54A-3370-DA55-96D1-7954F12336DF}"/>
              </a:ext>
            </a:extLst>
          </p:cNvPr>
          <p:cNvSpPr txBox="1"/>
          <p:nvPr/>
        </p:nvSpPr>
        <p:spPr bwMode="auto">
          <a:xfrm>
            <a:off x="8024271" y="3733458"/>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6" name="TextBox 405">
            <a:extLst>
              <a:ext uri="{FF2B5EF4-FFF2-40B4-BE49-F238E27FC236}">
                <a16:creationId xmlns:a16="http://schemas.microsoft.com/office/drawing/2014/main" id="{7040FFBC-8502-26DC-6248-92F8382E8682}"/>
              </a:ext>
            </a:extLst>
          </p:cNvPr>
          <p:cNvSpPr txBox="1"/>
          <p:nvPr/>
        </p:nvSpPr>
        <p:spPr bwMode="auto">
          <a:xfrm>
            <a:off x="8302606" y="3814677"/>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7" name="TextBox 406">
            <a:extLst>
              <a:ext uri="{FF2B5EF4-FFF2-40B4-BE49-F238E27FC236}">
                <a16:creationId xmlns:a16="http://schemas.microsoft.com/office/drawing/2014/main" id="{2F7C93BE-4493-8744-1443-4E06C18DB124}"/>
              </a:ext>
            </a:extLst>
          </p:cNvPr>
          <p:cNvSpPr txBox="1"/>
          <p:nvPr/>
        </p:nvSpPr>
        <p:spPr bwMode="auto">
          <a:xfrm>
            <a:off x="9150388" y="4098488"/>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08" name="TextBox 407">
            <a:extLst>
              <a:ext uri="{FF2B5EF4-FFF2-40B4-BE49-F238E27FC236}">
                <a16:creationId xmlns:a16="http://schemas.microsoft.com/office/drawing/2014/main" id="{3721677D-F174-5D97-00B5-60F7BA007BF6}"/>
              </a:ext>
            </a:extLst>
          </p:cNvPr>
          <p:cNvSpPr txBox="1"/>
          <p:nvPr/>
        </p:nvSpPr>
        <p:spPr bwMode="auto">
          <a:xfrm>
            <a:off x="11104212" y="3834755"/>
            <a:ext cx="4216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cs typeface="Arial" panose="020B0604020202020204" pitchFamily="34" charset="0"/>
              </a:rPr>
              <a:t>*</a:t>
            </a:r>
            <a:endParaRPr lang="en-US" sz="1600" dirty="0">
              <a:solidFill>
                <a:srgbClr val="000000"/>
              </a:solidFill>
              <a:cs typeface="Arial" panose="020B0604020202020204" pitchFamily="34" charset="0"/>
            </a:endParaRPr>
          </a:p>
        </p:txBody>
      </p:sp>
      <p:sp>
        <p:nvSpPr>
          <p:cNvPr id="410" name="TextBox 409">
            <a:extLst>
              <a:ext uri="{FF2B5EF4-FFF2-40B4-BE49-F238E27FC236}">
                <a16:creationId xmlns:a16="http://schemas.microsoft.com/office/drawing/2014/main" id="{27B90F9F-CCB6-1B76-D659-353E73A8C879}"/>
              </a:ext>
            </a:extLst>
          </p:cNvPr>
          <p:cNvSpPr txBox="1"/>
          <p:nvPr/>
        </p:nvSpPr>
        <p:spPr bwMode="auto">
          <a:xfrm rot="16200000">
            <a:off x="4803795" y="3089519"/>
            <a:ext cx="2661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Proportion of Organisms</a:t>
            </a:r>
          </a:p>
        </p:txBody>
      </p:sp>
      <p:sp>
        <p:nvSpPr>
          <p:cNvPr id="418" name="TextBox 417">
            <a:extLst>
              <a:ext uri="{FF2B5EF4-FFF2-40B4-BE49-F238E27FC236}">
                <a16:creationId xmlns:a16="http://schemas.microsoft.com/office/drawing/2014/main" id="{CD4C53D5-3615-FB4D-5FC8-DCE06D950B05}"/>
              </a:ext>
            </a:extLst>
          </p:cNvPr>
          <p:cNvSpPr txBox="1"/>
          <p:nvPr/>
        </p:nvSpPr>
        <p:spPr bwMode="auto">
          <a:xfrm rot="16200000">
            <a:off x="594815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S. aureus</a:t>
            </a:r>
          </a:p>
        </p:txBody>
      </p:sp>
      <p:sp>
        <p:nvSpPr>
          <p:cNvPr id="419" name="TextBox 418">
            <a:extLst>
              <a:ext uri="{FF2B5EF4-FFF2-40B4-BE49-F238E27FC236}">
                <a16:creationId xmlns:a16="http://schemas.microsoft.com/office/drawing/2014/main" id="{206E7188-2E5E-CFDA-859D-E62940ED486B}"/>
              </a:ext>
            </a:extLst>
          </p:cNvPr>
          <p:cNvSpPr txBox="1"/>
          <p:nvPr/>
        </p:nvSpPr>
        <p:spPr bwMode="auto">
          <a:xfrm rot="16200000">
            <a:off x="6228063"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MRSA</a:t>
            </a:r>
          </a:p>
        </p:txBody>
      </p:sp>
      <p:sp>
        <p:nvSpPr>
          <p:cNvPr id="420" name="TextBox 419">
            <a:extLst>
              <a:ext uri="{FF2B5EF4-FFF2-40B4-BE49-F238E27FC236}">
                <a16:creationId xmlns:a16="http://schemas.microsoft.com/office/drawing/2014/main" id="{360D272D-AF2C-4D35-B73F-90304BFA64CA}"/>
              </a:ext>
            </a:extLst>
          </p:cNvPr>
          <p:cNvSpPr txBox="1"/>
          <p:nvPr/>
        </p:nvSpPr>
        <p:spPr bwMode="auto">
          <a:xfrm rot="16200000">
            <a:off x="6507968" y="5315430"/>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Group B </a:t>
            </a:r>
            <a:r>
              <a:rPr lang="en-US" sz="900" i="1" dirty="0">
                <a:solidFill>
                  <a:srgbClr val="000000"/>
                </a:solidFill>
                <a:cs typeface="Arial" panose="020B0604020202020204" pitchFamily="34" charset="0"/>
              </a:rPr>
              <a:t>Streptococcus</a:t>
            </a:r>
          </a:p>
        </p:txBody>
      </p:sp>
      <p:sp>
        <p:nvSpPr>
          <p:cNvPr id="421" name="TextBox 420">
            <a:extLst>
              <a:ext uri="{FF2B5EF4-FFF2-40B4-BE49-F238E27FC236}">
                <a16:creationId xmlns:a16="http://schemas.microsoft.com/office/drawing/2014/main" id="{3C6EDDB7-B72A-3B9E-43C0-E8CC90531301}"/>
              </a:ext>
            </a:extLst>
          </p:cNvPr>
          <p:cNvSpPr txBox="1"/>
          <p:nvPr/>
        </p:nvSpPr>
        <p:spPr bwMode="auto">
          <a:xfrm rot="16200000">
            <a:off x="6787873"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Enterococcus faecalis</a:t>
            </a:r>
          </a:p>
        </p:txBody>
      </p:sp>
      <p:sp>
        <p:nvSpPr>
          <p:cNvPr id="422" name="TextBox 421">
            <a:extLst>
              <a:ext uri="{FF2B5EF4-FFF2-40B4-BE49-F238E27FC236}">
                <a16:creationId xmlns:a16="http://schemas.microsoft.com/office/drawing/2014/main" id="{47A6B0D4-331C-B691-F513-3CE39792E033}"/>
              </a:ext>
            </a:extLst>
          </p:cNvPr>
          <p:cNvSpPr txBox="1"/>
          <p:nvPr/>
        </p:nvSpPr>
        <p:spPr bwMode="auto">
          <a:xfrm rot="16200000">
            <a:off x="706777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Enterococcus faecium</a:t>
            </a:r>
          </a:p>
        </p:txBody>
      </p:sp>
      <p:sp>
        <p:nvSpPr>
          <p:cNvPr id="423" name="TextBox 422">
            <a:extLst>
              <a:ext uri="{FF2B5EF4-FFF2-40B4-BE49-F238E27FC236}">
                <a16:creationId xmlns:a16="http://schemas.microsoft.com/office/drawing/2014/main" id="{CD2962CB-D8C6-D14A-E617-7ED2517FD014}"/>
              </a:ext>
            </a:extLst>
          </p:cNvPr>
          <p:cNvSpPr txBox="1"/>
          <p:nvPr/>
        </p:nvSpPr>
        <p:spPr bwMode="auto">
          <a:xfrm rot="16200000">
            <a:off x="7347683"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VRE</a:t>
            </a:r>
          </a:p>
        </p:txBody>
      </p:sp>
      <p:sp>
        <p:nvSpPr>
          <p:cNvPr id="424" name="TextBox 423">
            <a:extLst>
              <a:ext uri="{FF2B5EF4-FFF2-40B4-BE49-F238E27FC236}">
                <a16:creationId xmlns:a16="http://schemas.microsoft.com/office/drawing/2014/main" id="{FA8FF910-D680-C04A-1FAE-0520A9AD4C75}"/>
              </a:ext>
            </a:extLst>
          </p:cNvPr>
          <p:cNvSpPr txBox="1"/>
          <p:nvPr/>
        </p:nvSpPr>
        <p:spPr bwMode="auto">
          <a:xfrm rot="16200000">
            <a:off x="762758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P. aeruginosa</a:t>
            </a:r>
          </a:p>
        </p:txBody>
      </p:sp>
      <p:sp>
        <p:nvSpPr>
          <p:cNvPr id="425" name="TextBox 424">
            <a:extLst>
              <a:ext uri="{FF2B5EF4-FFF2-40B4-BE49-F238E27FC236}">
                <a16:creationId xmlns:a16="http://schemas.microsoft.com/office/drawing/2014/main" id="{C23C1071-62BA-2D1B-67A1-C590FD2BA03C}"/>
              </a:ext>
            </a:extLst>
          </p:cNvPr>
          <p:cNvSpPr txBox="1"/>
          <p:nvPr/>
        </p:nvSpPr>
        <p:spPr bwMode="auto">
          <a:xfrm rot="16200000">
            <a:off x="7907493"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E. coli</a:t>
            </a:r>
          </a:p>
        </p:txBody>
      </p:sp>
      <p:sp>
        <p:nvSpPr>
          <p:cNvPr id="426" name="TextBox 425">
            <a:extLst>
              <a:ext uri="{FF2B5EF4-FFF2-40B4-BE49-F238E27FC236}">
                <a16:creationId xmlns:a16="http://schemas.microsoft.com/office/drawing/2014/main" id="{15EDFE15-8011-BFD1-298A-A26C4E2E2554}"/>
              </a:ext>
            </a:extLst>
          </p:cNvPr>
          <p:cNvSpPr txBox="1"/>
          <p:nvPr/>
        </p:nvSpPr>
        <p:spPr bwMode="auto">
          <a:xfrm rot="16200000">
            <a:off x="818739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Klebsiella</a:t>
            </a:r>
            <a:r>
              <a:rPr lang="en-US" sz="900" dirty="0">
                <a:solidFill>
                  <a:srgbClr val="000000"/>
                </a:solidFill>
                <a:cs typeface="Arial" panose="020B0604020202020204" pitchFamily="34" charset="0"/>
              </a:rPr>
              <a:t> spp.</a:t>
            </a:r>
          </a:p>
        </p:txBody>
      </p:sp>
      <p:sp>
        <p:nvSpPr>
          <p:cNvPr id="427" name="TextBox 426">
            <a:extLst>
              <a:ext uri="{FF2B5EF4-FFF2-40B4-BE49-F238E27FC236}">
                <a16:creationId xmlns:a16="http://schemas.microsoft.com/office/drawing/2014/main" id="{7C72FC09-C243-EF11-56B2-6A6367368CDB}"/>
              </a:ext>
            </a:extLst>
          </p:cNvPr>
          <p:cNvSpPr txBox="1"/>
          <p:nvPr/>
        </p:nvSpPr>
        <p:spPr bwMode="auto">
          <a:xfrm rot="16200000">
            <a:off x="8467303"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Proteus mirabilis</a:t>
            </a:r>
          </a:p>
        </p:txBody>
      </p:sp>
      <p:sp>
        <p:nvSpPr>
          <p:cNvPr id="428" name="TextBox 427">
            <a:extLst>
              <a:ext uri="{FF2B5EF4-FFF2-40B4-BE49-F238E27FC236}">
                <a16:creationId xmlns:a16="http://schemas.microsoft.com/office/drawing/2014/main" id="{153CA246-6CE2-319F-3F5A-96F6594BB901}"/>
              </a:ext>
            </a:extLst>
          </p:cNvPr>
          <p:cNvSpPr txBox="1"/>
          <p:nvPr/>
        </p:nvSpPr>
        <p:spPr bwMode="auto">
          <a:xfrm rot="16200000">
            <a:off x="874720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Enterobacter</a:t>
            </a:r>
            <a:r>
              <a:rPr lang="en-US" sz="900" dirty="0">
                <a:solidFill>
                  <a:srgbClr val="000000"/>
                </a:solidFill>
                <a:cs typeface="Arial" panose="020B0604020202020204" pitchFamily="34" charset="0"/>
              </a:rPr>
              <a:t> spp.</a:t>
            </a:r>
          </a:p>
        </p:txBody>
      </p:sp>
      <p:sp>
        <p:nvSpPr>
          <p:cNvPr id="429" name="TextBox 428">
            <a:extLst>
              <a:ext uri="{FF2B5EF4-FFF2-40B4-BE49-F238E27FC236}">
                <a16:creationId xmlns:a16="http://schemas.microsoft.com/office/drawing/2014/main" id="{CC3F79EC-BFCA-78C4-15B6-A81739CA9332}"/>
              </a:ext>
            </a:extLst>
          </p:cNvPr>
          <p:cNvSpPr txBox="1"/>
          <p:nvPr/>
        </p:nvSpPr>
        <p:spPr bwMode="auto">
          <a:xfrm rot="16200000">
            <a:off x="9027113" y="5315428"/>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Bacteroides fragilis</a:t>
            </a:r>
          </a:p>
        </p:txBody>
      </p:sp>
      <p:sp>
        <p:nvSpPr>
          <p:cNvPr id="430" name="TextBox 429">
            <a:extLst>
              <a:ext uri="{FF2B5EF4-FFF2-40B4-BE49-F238E27FC236}">
                <a16:creationId xmlns:a16="http://schemas.microsoft.com/office/drawing/2014/main" id="{EF04E174-D028-9BC0-8C3F-12FA6B517D05}"/>
              </a:ext>
            </a:extLst>
          </p:cNvPr>
          <p:cNvSpPr txBox="1"/>
          <p:nvPr/>
        </p:nvSpPr>
        <p:spPr bwMode="auto">
          <a:xfrm rot="16200000">
            <a:off x="9307018" y="5315428"/>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Acinetobacter</a:t>
            </a:r>
            <a:r>
              <a:rPr lang="en-US" sz="900" dirty="0">
                <a:solidFill>
                  <a:srgbClr val="000000"/>
                </a:solidFill>
                <a:cs typeface="Arial" panose="020B0604020202020204" pitchFamily="34" charset="0"/>
              </a:rPr>
              <a:t> spp.</a:t>
            </a:r>
          </a:p>
        </p:txBody>
      </p:sp>
      <p:sp>
        <p:nvSpPr>
          <p:cNvPr id="431" name="TextBox 430">
            <a:extLst>
              <a:ext uri="{FF2B5EF4-FFF2-40B4-BE49-F238E27FC236}">
                <a16:creationId xmlns:a16="http://schemas.microsoft.com/office/drawing/2014/main" id="{314A114A-7925-B028-5C88-831429C852FB}"/>
              </a:ext>
            </a:extLst>
          </p:cNvPr>
          <p:cNvSpPr txBox="1"/>
          <p:nvPr/>
        </p:nvSpPr>
        <p:spPr bwMode="auto">
          <a:xfrm rot="16200000">
            <a:off x="9586923" y="5315428"/>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Citrobacter</a:t>
            </a:r>
            <a:r>
              <a:rPr lang="en-US" sz="900" dirty="0">
                <a:solidFill>
                  <a:srgbClr val="000000"/>
                </a:solidFill>
                <a:cs typeface="Arial" panose="020B0604020202020204" pitchFamily="34" charset="0"/>
              </a:rPr>
              <a:t> spp.</a:t>
            </a:r>
          </a:p>
        </p:txBody>
      </p:sp>
      <p:sp>
        <p:nvSpPr>
          <p:cNvPr id="432" name="TextBox 431">
            <a:extLst>
              <a:ext uri="{FF2B5EF4-FFF2-40B4-BE49-F238E27FC236}">
                <a16:creationId xmlns:a16="http://schemas.microsoft.com/office/drawing/2014/main" id="{2E2E0D35-18B5-1405-A715-688109DA3CF1}"/>
              </a:ext>
            </a:extLst>
          </p:cNvPr>
          <p:cNvSpPr txBox="1"/>
          <p:nvPr/>
        </p:nvSpPr>
        <p:spPr bwMode="auto">
          <a:xfrm rot="16200000">
            <a:off x="10045952" y="5132113"/>
            <a:ext cx="141289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i="1" dirty="0">
                <a:solidFill>
                  <a:srgbClr val="000000"/>
                </a:solidFill>
                <a:cs typeface="Arial" panose="020B0604020202020204" pitchFamily="34" charset="0"/>
              </a:rPr>
              <a:t>Candida</a:t>
            </a:r>
            <a:r>
              <a:rPr lang="en-US" sz="900" dirty="0">
                <a:solidFill>
                  <a:srgbClr val="000000"/>
                </a:solidFill>
                <a:cs typeface="Arial" panose="020B0604020202020204" pitchFamily="34" charset="0"/>
              </a:rPr>
              <a:t> spp.</a:t>
            </a:r>
          </a:p>
        </p:txBody>
      </p:sp>
      <p:sp>
        <p:nvSpPr>
          <p:cNvPr id="433" name="TextBox 432">
            <a:extLst>
              <a:ext uri="{FF2B5EF4-FFF2-40B4-BE49-F238E27FC236}">
                <a16:creationId xmlns:a16="http://schemas.microsoft.com/office/drawing/2014/main" id="{AF657E90-EFBA-0CF3-AAD4-AC99F85035D1}"/>
              </a:ext>
            </a:extLst>
          </p:cNvPr>
          <p:cNvSpPr txBox="1"/>
          <p:nvPr/>
        </p:nvSpPr>
        <p:spPr bwMode="auto">
          <a:xfrm rot="16200000">
            <a:off x="10146733" y="5315428"/>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Other</a:t>
            </a:r>
          </a:p>
        </p:txBody>
      </p:sp>
      <p:sp>
        <p:nvSpPr>
          <p:cNvPr id="434" name="TextBox 433">
            <a:extLst>
              <a:ext uri="{FF2B5EF4-FFF2-40B4-BE49-F238E27FC236}">
                <a16:creationId xmlns:a16="http://schemas.microsoft.com/office/drawing/2014/main" id="{FD9088B8-D39B-D30D-DBE0-A70E3B4C35D3}"/>
              </a:ext>
            </a:extLst>
          </p:cNvPr>
          <p:cNvSpPr txBox="1"/>
          <p:nvPr/>
        </p:nvSpPr>
        <p:spPr bwMode="auto">
          <a:xfrm rot="16200000">
            <a:off x="10426638"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Mixed</a:t>
            </a:r>
          </a:p>
        </p:txBody>
      </p:sp>
      <p:sp>
        <p:nvSpPr>
          <p:cNvPr id="435" name="TextBox 434">
            <a:extLst>
              <a:ext uri="{FF2B5EF4-FFF2-40B4-BE49-F238E27FC236}">
                <a16:creationId xmlns:a16="http://schemas.microsoft.com/office/drawing/2014/main" id="{E6DAC459-5258-FEDC-8E3F-0E4F442B64E0}"/>
              </a:ext>
            </a:extLst>
          </p:cNvPr>
          <p:cNvSpPr txBox="1"/>
          <p:nvPr/>
        </p:nvSpPr>
        <p:spPr bwMode="auto">
          <a:xfrm rot="16200000">
            <a:off x="10706539" y="5315429"/>
            <a:ext cx="177952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900" dirty="0">
                <a:solidFill>
                  <a:srgbClr val="000000"/>
                </a:solidFill>
                <a:cs typeface="Arial" panose="020B0604020202020204" pitchFamily="34" charset="0"/>
              </a:rPr>
              <a:t>Polymicrobial</a:t>
            </a:r>
          </a:p>
        </p:txBody>
      </p:sp>
      <p:grpSp>
        <p:nvGrpSpPr>
          <p:cNvPr id="436" name="Group 435">
            <a:extLst>
              <a:ext uri="{FF2B5EF4-FFF2-40B4-BE49-F238E27FC236}">
                <a16:creationId xmlns:a16="http://schemas.microsoft.com/office/drawing/2014/main" id="{B0748E69-FB45-BA83-0E55-60B6B0BE2A93}"/>
              </a:ext>
            </a:extLst>
          </p:cNvPr>
          <p:cNvGrpSpPr/>
          <p:nvPr/>
        </p:nvGrpSpPr>
        <p:grpSpPr>
          <a:xfrm>
            <a:off x="6736944" y="3168432"/>
            <a:ext cx="198229" cy="1362456"/>
            <a:chOff x="6736944" y="2805112"/>
            <a:chExt cx="198229" cy="1362456"/>
          </a:xfrm>
        </p:grpSpPr>
        <p:sp>
          <p:nvSpPr>
            <p:cNvPr id="437" name="Rectangle 436">
              <a:extLst>
                <a:ext uri="{FF2B5EF4-FFF2-40B4-BE49-F238E27FC236}">
                  <a16:creationId xmlns:a16="http://schemas.microsoft.com/office/drawing/2014/main" id="{93A9F5ED-E870-360E-A0D2-1618DBEBECDF}"/>
                </a:ext>
              </a:extLst>
            </p:cNvPr>
            <p:cNvSpPr/>
            <p:nvPr/>
          </p:nvSpPr>
          <p:spPr bwMode="auto">
            <a:xfrm>
              <a:off x="6736944" y="3179108"/>
              <a:ext cx="96416" cy="988460"/>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38" name="Rectangle 437">
              <a:extLst>
                <a:ext uri="{FF2B5EF4-FFF2-40B4-BE49-F238E27FC236}">
                  <a16:creationId xmlns:a16="http://schemas.microsoft.com/office/drawing/2014/main" id="{C5DE6495-5A48-5224-DDB6-4288CE392995}"/>
                </a:ext>
              </a:extLst>
            </p:cNvPr>
            <p:cNvSpPr/>
            <p:nvPr/>
          </p:nvSpPr>
          <p:spPr bwMode="auto">
            <a:xfrm>
              <a:off x="6834589" y="2805112"/>
              <a:ext cx="100584" cy="1362456"/>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39" name="Group 438">
            <a:extLst>
              <a:ext uri="{FF2B5EF4-FFF2-40B4-BE49-F238E27FC236}">
                <a16:creationId xmlns:a16="http://schemas.microsoft.com/office/drawing/2014/main" id="{E860535D-E2E9-AFD8-3176-122DA12E5515}"/>
              </a:ext>
            </a:extLst>
          </p:cNvPr>
          <p:cNvGrpSpPr/>
          <p:nvPr/>
        </p:nvGrpSpPr>
        <p:grpSpPr>
          <a:xfrm>
            <a:off x="7017488" y="3671670"/>
            <a:ext cx="198229" cy="859218"/>
            <a:chOff x="6736944" y="3308350"/>
            <a:chExt cx="198229" cy="859218"/>
          </a:xfrm>
        </p:grpSpPr>
        <p:sp>
          <p:nvSpPr>
            <p:cNvPr id="440" name="Rectangle 439">
              <a:extLst>
                <a:ext uri="{FF2B5EF4-FFF2-40B4-BE49-F238E27FC236}">
                  <a16:creationId xmlns:a16="http://schemas.microsoft.com/office/drawing/2014/main" id="{B96E2E7E-C1B4-3B35-5AD7-58A21979E299}"/>
                </a:ext>
              </a:extLst>
            </p:cNvPr>
            <p:cNvSpPr/>
            <p:nvPr/>
          </p:nvSpPr>
          <p:spPr bwMode="auto">
            <a:xfrm>
              <a:off x="6736944" y="3343274"/>
              <a:ext cx="96416" cy="82429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41" name="Rectangle 440">
              <a:extLst>
                <a:ext uri="{FF2B5EF4-FFF2-40B4-BE49-F238E27FC236}">
                  <a16:creationId xmlns:a16="http://schemas.microsoft.com/office/drawing/2014/main" id="{55B8AC0C-5F1A-CC5E-5B06-38739EEC7903}"/>
                </a:ext>
              </a:extLst>
            </p:cNvPr>
            <p:cNvSpPr/>
            <p:nvPr/>
          </p:nvSpPr>
          <p:spPr bwMode="auto">
            <a:xfrm>
              <a:off x="6834589" y="3308350"/>
              <a:ext cx="100584" cy="85921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42" name="Group 441">
            <a:extLst>
              <a:ext uri="{FF2B5EF4-FFF2-40B4-BE49-F238E27FC236}">
                <a16:creationId xmlns:a16="http://schemas.microsoft.com/office/drawing/2014/main" id="{910A1B9D-7B20-19F8-A53B-824968A32ECC}"/>
              </a:ext>
            </a:extLst>
          </p:cNvPr>
          <p:cNvGrpSpPr/>
          <p:nvPr/>
        </p:nvGrpSpPr>
        <p:grpSpPr>
          <a:xfrm>
            <a:off x="7298032" y="4408270"/>
            <a:ext cx="198229" cy="132142"/>
            <a:chOff x="6736944" y="4044950"/>
            <a:chExt cx="198229" cy="132142"/>
          </a:xfrm>
        </p:grpSpPr>
        <p:sp>
          <p:nvSpPr>
            <p:cNvPr id="443" name="Rectangle 442">
              <a:extLst>
                <a:ext uri="{FF2B5EF4-FFF2-40B4-BE49-F238E27FC236}">
                  <a16:creationId xmlns:a16="http://schemas.microsoft.com/office/drawing/2014/main" id="{68814E67-F724-132B-8280-C1E2E47E0813}"/>
                </a:ext>
              </a:extLst>
            </p:cNvPr>
            <p:cNvSpPr/>
            <p:nvPr/>
          </p:nvSpPr>
          <p:spPr bwMode="auto">
            <a:xfrm>
              <a:off x="6736944" y="4131373"/>
              <a:ext cx="96416" cy="45719"/>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44" name="Rectangle 443">
              <a:extLst>
                <a:ext uri="{FF2B5EF4-FFF2-40B4-BE49-F238E27FC236}">
                  <a16:creationId xmlns:a16="http://schemas.microsoft.com/office/drawing/2014/main" id="{4A935C2A-7285-F5BF-B841-862FABD6971D}"/>
                </a:ext>
              </a:extLst>
            </p:cNvPr>
            <p:cNvSpPr/>
            <p:nvPr/>
          </p:nvSpPr>
          <p:spPr bwMode="auto">
            <a:xfrm>
              <a:off x="6834589" y="4044950"/>
              <a:ext cx="100584" cy="12261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45" name="Group 444">
            <a:extLst>
              <a:ext uri="{FF2B5EF4-FFF2-40B4-BE49-F238E27FC236}">
                <a16:creationId xmlns:a16="http://schemas.microsoft.com/office/drawing/2014/main" id="{6AC68A4B-4F29-8B77-071A-7353E824D8C0}"/>
              </a:ext>
            </a:extLst>
          </p:cNvPr>
          <p:cNvGrpSpPr/>
          <p:nvPr/>
        </p:nvGrpSpPr>
        <p:grpSpPr>
          <a:xfrm>
            <a:off x="7578576" y="4093944"/>
            <a:ext cx="198229" cy="436944"/>
            <a:chOff x="6736944" y="3730624"/>
            <a:chExt cx="198229" cy="436944"/>
          </a:xfrm>
        </p:grpSpPr>
        <p:sp>
          <p:nvSpPr>
            <p:cNvPr id="446" name="Rectangle 445">
              <a:extLst>
                <a:ext uri="{FF2B5EF4-FFF2-40B4-BE49-F238E27FC236}">
                  <a16:creationId xmlns:a16="http://schemas.microsoft.com/office/drawing/2014/main" id="{BF2CB44F-D0BC-16F9-9D15-E82A3AC248B9}"/>
                </a:ext>
              </a:extLst>
            </p:cNvPr>
            <p:cNvSpPr/>
            <p:nvPr/>
          </p:nvSpPr>
          <p:spPr bwMode="auto">
            <a:xfrm>
              <a:off x="6736944" y="3730624"/>
              <a:ext cx="96416" cy="4369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47" name="Rectangle 446">
              <a:extLst>
                <a:ext uri="{FF2B5EF4-FFF2-40B4-BE49-F238E27FC236}">
                  <a16:creationId xmlns:a16="http://schemas.microsoft.com/office/drawing/2014/main" id="{6323CA53-E7F7-A3DE-94BF-9BE0818DEC26}"/>
                </a:ext>
              </a:extLst>
            </p:cNvPr>
            <p:cNvSpPr/>
            <p:nvPr/>
          </p:nvSpPr>
          <p:spPr bwMode="auto">
            <a:xfrm>
              <a:off x="6834589" y="3968750"/>
              <a:ext cx="100584" cy="19881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48" name="Group 447">
            <a:extLst>
              <a:ext uri="{FF2B5EF4-FFF2-40B4-BE49-F238E27FC236}">
                <a16:creationId xmlns:a16="http://schemas.microsoft.com/office/drawing/2014/main" id="{D2599CD3-6C50-EF7B-983B-6313357D85A4}"/>
              </a:ext>
            </a:extLst>
          </p:cNvPr>
          <p:cNvGrpSpPr/>
          <p:nvPr/>
        </p:nvGrpSpPr>
        <p:grpSpPr>
          <a:xfrm>
            <a:off x="7859120" y="4109820"/>
            <a:ext cx="198229" cy="421068"/>
            <a:chOff x="6736944" y="3746500"/>
            <a:chExt cx="198229" cy="421068"/>
          </a:xfrm>
        </p:grpSpPr>
        <p:sp>
          <p:nvSpPr>
            <p:cNvPr id="449" name="Rectangle 448">
              <a:extLst>
                <a:ext uri="{FF2B5EF4-FFF2-40B4-BE49-F238E27FC236}">
                  <a16:creationId xmlns:a16="http://schemas.microsoft.com/office/drawing/2014/main" id="{917156D1-6CFD-C094-4258-348AB8426131}"/>
                </a:ext>
              </a:extLst>
            </p:cNvPr>
            <p:cNvSpPr/>
            <p:nvPr/>
          </p:nvSpPr>
          <p:spPr bwMode="auto">
            <a:xfrm>
              <a:off x="6736944" y="3746500"/>
              <a:ext cx="96416" cy="42106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50" name="Rectangle 449">
              <a:extLst>
                <a:ext uri="{FF2B5EF4-FFF2-40B4-BE49-F238E27FC236}">
                  <a16:creationId xmlns:a16="http://schemas.microsoft.com/office/drawing/2014/main" id="{6F6FF4D7-8E77-5B75-FCBE-685B807CA286}"/>
                </a:ext>
              </a:extLst>
            </p:cNvPr>
            <p:cNvSpPr/>
            <p:nvPr/>
          </p:nvSpPr>
          <p:spPr bwMode="auto">
            <a:xfrm>
              <a:off x="6834589" y="4121848"/>
              <a:ext cx="100584" cy="45719"/>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51" name="Group 450">
            <a:extLst>
              <a:ext uri="{FF2B5EF4-FFF2-40B4-BE49-F238E27FC236}">
                <a16:creationId xmlns:a16="http://schemas.microsoft.com/office/drawing/2014/main" id="{1C6B2E97-BDE7-C152-368A-A0397E78CDCE}"/>
              </a:ext>
            </a:extLst>
          </p:cNvPr>
          <p:cNvGrpSpPr/>
          <p:nvPr/>
        </p:nvGrpSpPr>
        <p:grpSpPr>
          <a:xfrm>
            <a:off x="8139664" y="3979644"/>
            <a:ext cx="198229" cy="551243"/>
            <a:chOff x="6736944" y="3616324"/>
            <a:chExt cx="198229" cy="551243"/>
          </a:xfrm>
        </p:grpSpPr>
        <p:sp>
          <p:nvSpPr>
            <p:cNvPr id="452" name="Rectangle 451">
              <a:extLst>
                <a:ext uri="{FF2B5EF4-FFF2-40B4-BE49-F238E27FC236}">
                  <a16:creationId xmlns:a16="http://schemas.microsoft.com/office/drawing/2014/main" id="{12AD4E7F-2449-F286-0051-F0A2792A013A}"/>
                </a:ext>
              </a:extLst>
            </p:cNvPr>
            <p:cNvSpPr/>
            <p:nvPr/>
          </p:nvSpPr>
          <p:spPr bwMode="auto">
            <a:xfrm>
              <a:off x="6736944" y="3616324"/>
              <a:ext cx="96416" cy="5512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53" name="Rectangle 452">
              <a:extLst>
                <a:ext uri="{FF2B5EF4-FFF2-40B4-BE49-F238E27FC236}">
                  <a16:creationId xmlns:a16="http://schemas.microsoft.com/office/drawing/2014/main" id="{F7B0EBCF-7630-3847-1F10-692B54BD6456}"/>
                </a:ext>
              </a:extLst>
            </p:cNvPr>
            <p:cNvSpPr/>
            <p:nvPr/>
          </p:nvSpPr>
          <p:spPr bwMode="auto">
            <a:xfrm>
              <a:off x="6834589" y="4134548"/>
              <a:ext cx="100584" cy="27432"/>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54" name="Group 453">
            <a:extLst>
              <a:ext uri="{FF2B5EF4-FFF2-40B4-BE49-F238E27FC236}">
                <a16:creationId xmlns:a16="http://schemas.microsoft.com/office/drawing/2014/main" id="{5CDF3789-3B8F-E0DD-4819-9B22769C951C}"/>
              </a:ext>
            </a:extLst>
          </p:cNvPr>
          <p:cNvGrpSpPr/>
          <p:nvPr/>
        </p:nvGrpSpPr>
        <p:grpSpPr>
          <a:xfrm>
            <a:off x="8420208" y="4068544"/>
            <a:ext cx="198229" cy="462343"/>
            <a:chOff x="6736944" y="3705224"/>
            <a:chExt cx="198229" cy="462343"/>
          </a:xfrm>
        </p:grpSpPr>
        <p:sp>
          <p:nvSpPr>
            <p:cNvPr id="455" name="Rectangle 454">
              <a:extLst>
                <a:ext uri="{FF2B5EF4-FFF2-40B4-BE49-F238E27FC236}">
                  <a16:creationId xmlns:a16="http://schemas.microsoft.com/office/drawing/2014/main" id="{CBE0DBFF-4536-1A7E-9429-D31A76D2EA60}"/>
                </a:ext>
              </a:extLst>
            </p:cNvPr>
            <p:cNvSpPr/>
            <p:nvPr/>
          </p:nvSpPr>
          <p:spPr bwMode="auto">
            <a:xfrm>
              <a:off x="6736944" y="3705224"/>
              <a:ext cx="96416" cy="4623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56" name="Rectangle 455">
              <a:extLst>
                <a:ext uri="{FF2B5EF4-FFF2-40B4-BE49-F238E27FC236}">
                  <a16:creationId xmlns:a16="http://schemas.microsoft.com/office/drawing/2014/main" id="{8E9D4201-C54D-2A22-6DA4-59334AD754EA}"/>
                </a:ext>
              </a:extLst>
            </p:cNvPr>
            <p:cNvSpPr/>
            <p:nvPr/>
          </p:nvSpPr>
          <p:spPr bwMode="auto">
            <a:xfrm>
              <a:off x="6834589" y="3946524"/>
              <a:ext cx="100584" cy="22104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57" name="Group 456">
            <a:extLst>
              <a:ext uri="{FF2B5EF4-FFF2-40B4-BE49-F238E27FC236}">
                <a16:creationId xmlns:a16="http://schemas.microsoft.com/office/drawing/2014/main" id="{AEA9FDC6-8183-AFAD-CFD5-136C78AA0DB6}"/>
              </a:ext>
            </a:extLst>
          </p:cNvPr>
          <p:cNvGrpSpPr/>
          <p:nvPr/>
        </p:nvGrpSpPr>
        <p:grpSpPr>
          <a:xfrm>
            <a:off x="8700752" y="4246344"/>
            <a:ext cx="198229" cy="284543"/>
            <a:chOff x="6736944" y="3883024"/>
            <a:chExt cx="198229" cy="284543"/>
          </a:xfrm>
        </p:grpSpPr>
        <p:sp>
          <p:nvSpPr>
            <p:cNvPr id="458" name="Rectangle 457">
              <a:extLst>
                <a:ext uri="{FF2B5EF4-FFF2-40B4-BE49-F238E27FC236}">
                  <a16:creationId xmlns:a16="http://schemas.microsoft.com/office/drawing/2014/main" id="{CE45C11C-8EBE-A43C-11E8-A4962C4BAC8F}"/>
                </a:ext>
              </a:extLst>
            </p:cNvPr>
            <p:cNvSpPr/>
            <p:nvPr/>
          </p:nvSpPr>
          <p:spPr bwMode="auto">
            <a:xfrm>
              <a:off x="6736944" y="3883024"/>
              <a:ext cx="96416" cy="2845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59" name="Rectangle 458">
              <a:extLst>
                <a:ext uri="{FF2B5EF4-FFF2-40B4-BE49-F238E27FC236}">
                  <a16:creationId xmlns:a16="http://schemas.microsoft.com/office/drawing/2014/main" id="{EC676933-47D8-8C02-3BED-A6852809FBD0}"/>
                </a:ext>
              </a:extLst>
            </p:cNvPr>
            <p:cNvSpPr/>
            <p:nvPr/>
          </p:nvSpPr>
          <p:spPr bwMode="auto">
            <a:xfrm>
              <a:off x="6834589" y="3965574"/>
              <a:ext cx="100584" cy="20199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60" name="Group 459">
            <a:extLst>
              <a:ext uri="{FF2B5EF4-FFF2-40B4-BE49-F238E27FC236}">
                <a16:creationId xmlns:a16="http://schemas.microsoft.com/office/drawing/2014/main" id="{693F0C31-6589-D7A7-F64A-4F5325A08048}"/>
              </a:ext>
            </a:extLst>
          </p:cNvPr>
          <p:cNvGrpSpPr/>
          <p:nvPr/>
        </p:nvGrpSpPr>
        <p:grpSpPr>
          <a:xfrm>
            <a:off x="8981296" y="4309844"/>
            <a:ext cx="198229" cy="221043"/>
            <a:chOff x="6736944" y="3946524"/>
            <a:chExt cx="198229" cy="221043"/>
          </a:xfrm>
        </p:grpSpPr>
        <p:sp>
          <p:nvSpPr>
            <p:cNvPr id="461" name="Rectangle 460">
              <a:extLst>
                <a:ext uri="{FF2B5EF4-FFF2-40B4-BE49-F238E27FC236}">
                  <a16:creationId xmlns:a16="http://schemas.microsoft.com/office/drawing/2014/main" id="{56C349FD-D1CD-B29E-716C-1A118F13DA0B}"/>
                </a:ext>
              </a:extLst>
            </p:cNvPr>
            <p:cNvSpPr/>
            <p:nvPr/>
          </p:nvSpPr>
          <p:spPr bwMode="auto">
            <a:xfrm>
              <a:off x="6736944" y="3946524"/>
              <a:ext cx="96416" cy="2210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62" name="Rectangle 461">
              <a:extLst>
                <a:ext uri="{FF2B5EF4-FFF2-40B4-BE49-F238E27FC236}">
                  <a16:creationId xmlns:a16="http://schemas.microsoft.com/office/drawing/2014/main" id="{C50C1DEB-1888-E829-DF7E-624079FA2517}"/>
                </a:ext>
              </a:extLst>
            </p:cNvPr>
            <p:cNvSpPr/>
            <p:nvPr/>
          </p:nvSpPr>
          <p:spPr bwMode="auto">
            <a:xfrm>
              <a:off x="6834589" y="4022724"/>
              <a:ext cx="100584" cy="14484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63" name="Group 462">
            <a:extLst>
              <a:ext uri="{FF2B5EF4-FFF2-40B4-BE49-F238E27FC236}">
                <a16:creationId xmlns:a16="http://schemas.microsoft.com/office/drawing/2014/main" id="{3E9341D9-9949-0FD0-556A-B107716198C9}"/>
              </a:ext>
            </a:extLst>
          </p:cNvPr>
          <p:cNvGrpSpPr/>
          <p:nvPr/>
        </p:nvGrpSpPr>
        <p:grpSpPr>
          <a:xfrm>
            <a:off x="9261840" y="4351120"/>
            <a:ext cx="198229" cy="179768"/>
            <a:chOff x="6736944" y="3987800"/>
            <a:chExt cx="198229" cy="179768"/>
          </a:xfrm>
        </p:grpSpPr>
        <p:sp>
          <p:nvSpPr>
            <p:cNvPr id="464" name="Rectangle 463">
              <a:extLst>
                <a:ext uri="{FF2B5EF4-FFF2-40B4-BE49-F238E27FC236}">
                  <a16:creationId xmlns:a16="http://schemas.microsoft.com/office/drawing/2014/main" id="{DE2E0474-0519-C23C-3330-392C4AB24727}"/>
                </a:ext>
              </a:extLst>
            </p:cNvPr>
            <p:cNvSpPr/>
            <p:nvPr/>
          </p:nvSpPr>
          <p:spPr bwMode="auto">
            <a:xfrm>
              <a:off x="6736944" y="3987800"/>
              <a:ext cx="96416" cy="17976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65" name="Rectangle 464">
              <a:extLst>
                <a:ext uri="{FF2B5EF4-FFF2-40B4-BE49-F238E27FC236}">
                  <a16:creationId xmlns:a16="http://schemas.microsoft.com/office/drawing/2014/main" id="{BAE7F438-5C4F-C2C4-EC97-E616A7A53CE6}"/>
                </a:ext>
              </a:extLst>
            </p:cNvPr>
            <p:cNvSpPr/>
            <p:nvPr/>
          </p:nvSpPr>
          <p:spPr bwMode="auto">
            <a:xfrm>
              <a:off x="6834589" y="4092574"/>
              <a:ext cx="100584" cy="7499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66" name="Group 465">
            <a:extLst>
              <a:ext uri="{FF2B5EF4-FFF2-40B4-BE49-F238E27FC236}">
                <a16:creationId xmlns:a16="http://schemas.microsoft.com/office/drawing/2014/main" id="{5D85D72C-FCA6-E867-BC0B-552BE5B53256}"/>
              </a:ext>
            </a:extLst>
          </p:cNvPr>
          <p:cNvGrpSpPr/>
          <p:nvPr/>
        </p:nvGrpSpPr>
        <p:grpSpPr>
          <a:xfrm>
            <a:off x="9542384" y="4436844"/>
            <a:ext cx="198229" cy="94044"/>
            <a:chOff x="6736944" y="4073524"/>
            <a:chExt cx="198229" cy="94044"/>
          </a:xfrm>
        </p:grpSpPr>
        <p:sp>
          <p:nvSpPr>
            <p:cNvPr id="467" name="Rectangle 466">
              <a:extLst>
                <a:ext uri="{FF2B5EF4-FFF2-40B4-BE49-F238E27FC236}">
                  <a16:creationId xmlns:a16="http://schemas.microsoft.com/office/drawing/2014/main" id="{970F7016-8DC9-707C-A955-50993F07E324}"/>
                </a:ext>
              </a:extLst>
            </p:cNvPr>
            <p:cNvSpPr/>
            <p:nvPr/>
          </p:nvSpPr>
          <p:spPr bwMode="auto">
            <a:xfrm>
              <a:off x="6736944" y="4073524"/>
              <a:ext cx="96416" cy="9404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68" name="Rectangle 467">
              <a:extLst>
                <a:ext uri="{FF2B5EF4-FFF2-40B4-BE49-F238E27FC236}">
                  <a16:creationId xmlns:a16="http://schemas.microsoft.com/office/drawing/2014/main" id="{397F1A33-8D0E-DE57-830E-41EA8BC816CC}"/>
                </a:ext>
              </a:extLst>
            </p:cNvPr>
            <p:cNvSpPr/>
            <p:nvPr/>
          </p:nvSpPr>
          <p:spPr bwMode="auto">
            <a:xfrm>
              <a:off x="6834589" y="4089400"/>
              <a:ext cx="100584" cy="7816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69" name="Group 468">
            <a:extLst>
              <a:ext uri="{FF2B5EF4-FFF2-40B4-BE49-F238E27FC236}">
                <a16:creationId xmlns:a16="http://schemas.microsoft.com/office/drawing/2014/main" id="{81B8338A-FE67-A1B9-F3EB-5B6267B5B8B7}"/>
              </a:ext>
            </a:extLst>
          </p:cNvPr>
          <p:cNvGrpSpPr/>
          <p:nvPr/>
        </p:nvGrpSpPr>
        <p:grpSpPr>
          <a:xfrm>
            <a:off x="9822928" y="4414620"/>
            <a:ext cx="198229" cy="116268"/>
            <a:chOff x="6736944" y="4051300"/>
            <a:chExt cx="198229" cy="116268"/>
          </a:xfrm>
        </p:grpSpPr>
        <p:sp>
          <p:nvSpPr>
            <p:cNvPr id="470" name="Rectangle 469">
              <a:extLst>
                <a:ext uri="{FF2B5EF4-FFF2-40B4-BE49-F238E27FC236}">
                  <a16:creationId xmlns:a16="http://schemas.microsoft.com/office/drawing/2014/main" id="{65FEFC41-9065-09A5-129E-6349A9F21B4D}"/>
                </a:ext>
              </a:extLst>
            </p:cNvPr>
            <p:cNvSpPr/>
            <p:nvPr/>
          </p:nvSpPr>
          <p:spPr bwMode="auto">
            <a:xfrm>
              <a:off x="6736944" y="4051300"/>
              <a:ext cx="96416" cy="11626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71" name="Rectangle 470">
              <a:extLst>
                <a:ext uri="{FF2B5EF4-FFF2-40B4-BE49-F238E27FC236}">
                  <a16:creationId xmlns:a16="http://schemas.microsoft.com/office/drawing/2014/main" id="{3FEB85BC-D1BC-348A-FA28-41C89E6E2A4B}"/>
                </a:ext>
              </a:extLst>
            </p:cNvPr>
            <p:cNvSpPr/>
            <p:nvPr/>
          </p:nvSpPr>
          <p:spPr bwMode="auto">
            <a:xfrm>
              <a:off x="6834589" y="4098924"/>
              <a:ext cx="100584" cy="6864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72" name="Group 471">
            <a:extLst>
              <a:ext uri="{FF2B5EF4-FFF2-40B4-BE49-F238E27FC236}">
                <a16:creationId xmlns:a16="http://schemas.microsoft.com/office/drawing/2014/main" id="{E0F4B17D-BF3D-664C-0E22-4C44839309FD}"/>
              </a:ext>
            </a:extLst>
          </p:cNvPr>
          <p:cNvGrpSpPr/>
          <p:nvPr/>
        </p:nvGrpSpPr>
        <p:grpSpPr>
          <a:xfrm>
            <a:off x="10103472" y="4395570"/>
            <a:ext cx="198229" cy="135318"/>
            <a:chOff x="6736944" y="4032250"/>
            <a:chExt cx="198229" cy="135318"/>
          </a:xfrm>
        </p:grpSpPr>
        <p:sp>
          <p:nvSpPr>
            <p:cNvPr id="473" name="Rectangle 472">
              <a:extLst>
                <a:ext uri="{FF2B5EF4-FFF2-40B4-BE49-F238E27FC236}">
                  <a16:creationId xmlns:a16="http://schemas.microsoft.com/office/drawing/2014/main" id="{971FA185-6C87-3A08-EAF8-8B5FC2954ABD}"/>
                </a:ext>
              </a:extLst>
            </p:cNvPr>
            <p:cNvSpPr/>
            <p:nvPr/>
          </p:nvSpPr>
          <p:spPr bwMode="auto">
            <a:xfrm>
              <a:off x="6736944" y="4032250"/>
              <a:ext cx="96416" cy="13531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74" name="Rectangle 473">
              <a:extLst>
                <a:ext uri="{FF2B5EF4-FFF2-40B4-BE49-F238E27FC236}">
                  <a16:creationId xmlns:a16="http://schemas.microsoft.com/office/drawing/2014/main" id="{CD69493F-240B-7EC9-7D8C-70E530F0434E}"/>
                </a:ext>
              </a:extLst>
            </p:cNvPr>
            <p:cNvSpPr/>
            <p:nvPr/>
          </p:nvSpPr>
          <p:spPr bwMode="auto">
            <a:xfrm>
              <a:off x="6834589" y="4121848"/>
              <a:ext cx="100584" cy="45719"/>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75" name="Group 474">
            <a:extLst>
              <a:ext uri="{FF2B5EF4-FFF2-40B4-BE49-F238E27FC236}">
                <a16:creationId xmlns:a16="http://schemas.microsoft.com/office/drawing/2014/main" id="{B30EEAB6-AFA1-7C7C-CC1E-BC9ACCD4D465}"/>
              </a:ext>
            </a:extLst>
          </p:cNvPr>
          <p:cNvGrpSpPr/>
          <p:nvPr/>
        </p:nvGrpSpPr>
        <p:grpSpPr>
          <a:xfrm>
            <a:off x="10384016" y="4430494"/>
            <a:ext cx="198229" cy="100394"/>
            <a:chOff x="6736944" y="4067174"/>
            <a:chExt cx="198229" cy="100394"/>
          </a:xfrm>
        </p:grpSpPr>
        <p:sp>
          <p:nvSpPr>
            <p:cNvPr id="476" name="Rectangle 475">
              <a:extLst>
                <a:ext uri="{FF2B5EF4-FFF2-40B4-BE49-F238E27FC236}">
                  <a16:creationId xmlns:a16="http://schemas.microsoft.com/office/drawing/2014/main" id="{C562FB97-4213-53F2-EDF7-41552BAB120F}"/>
                </a:ext>
              </a:extLst>
            </p:cNvPr>
            <p:cNvSpPr/>
            <p:nvPr/>
          </p:nvSpPr>
          <p:spPr bwMode="auto">
            <a:xfrm>
              <a:off x="6736944" y="4067174"/>
              <a:ext cx="96416" cy="10039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77" name="Rectangle 476">
              <a:extLst>
                <a:ext uri="{FF2B5EF4-FFF2-40B4-BE49-F238E27FC236}">
                  <a16:creationId xmlns:a16="http://schemas.microsoft.com/office/drawing/2014/main" id="{0C93722B-E52A-FDBA-3350-4F9501A75E02}"/>
                </a:ext>
              </a:extLst>
            </p:cNvPr>
            <p:cNvSpPr/>
            <p:nvPr/>
          </p:nvSpPr>
          <p:spPr bwMode="auto">
            <a:xfrm>
              <a:off x="6834589" y="4114800"/>
              <a:ext cx="100584" cy="5276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78" name="Group 477">
            <a:extLst>
              <a:ext uri="{FF2B5EF4-FFF2-40B4-BE49-F238E27FC236}">
                <a16:creationId xmlns:a16="http://schemas.microsoft.com/office/drawing/2014/main" id="{36CB049E-E7D5-EB64-9A08-CCD43975DAA2}"/>
              </a:ext>
            </a:extLst>
          </p:cNvPr>
          <p:cNvGrpSpPr/>
          <p:nvPr/>
        </p:nvGrpSpPr>
        <p:grpSpPr>
          <a:xfrm>
            <a:off x="10664560" y="4322544"/>
            <a:ext cx="198229" cy="208344"/>
            <a:chOff x="6736944" y="3959224"/>
            <a:chExt cx="198229" cy="208344"/>
          </a:xfrm>
        </p:grpSpPr>
        <p:sp>
          <p:nvSpPr>
            <p:cNvPr id="479" name="Rectangle 478">
              <a:extLst>
                <a:ext uri="{FF2B5EF4-FFF2-40B4-BE49-F238E27FC236}">
                  <a16:creationId xmlns:a16="http://schemas.microsoft.com/office/drawing/2014/main" id="{5296DB05-87F9-7D20-88DF-E390475402D7}"/>
                </a:ext>
              </a:extLst>
            </p:cNvPr>
            <p:cNvSpPr/>
            <p:nvPr/>
          </p:nvSpPr>
          <p:spPr bwMode="auto">
            <a:xfrm>
              <a:off x="6736944" y="4013200"/>
              <a:ext cx="96416" cy="15436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80" name="Rectangle 479">
              <a:extLst>
                <a:ext uri="{FF2B5EF4-FFF2-40B4-BE49-F238E27FC236}">
                  <a16:creationId xmlns:a16="http://schemas.microsoft.com/office/drawing/2014/main" id="{756AF7A1-17DA-0EDA-450A-FAA2BABD64EA}"/>
                </a:ext>
              </a:extLst>
            </p:cNvPr>
            <p:cNvSpPr/>
            <p:nvPr/>
          </p:nvSpPr>
          <p:spPr bwMode="auto">
            <a:xfrm>
              <a:off x="6834589" y="3959224"/>
              <a:ext cx="100584" cy="20834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81" name="Group 480">
            <a:extLst>
              <a:ext uri="{FF2B5EF4-FFF2-40B4-BE49-F238E27FC236}">
                <a16:creationId xmlns:a16="http://schemas.microsoft.com/office/drawing/2014/main" id="{491BA235-25A9-9156-1EF4-19FD83C2EB55}"/>
              </a:ext>
            </a:extLst>
          </p:cNvPr>
          <p:cNvGrpSpPr/>
          <p:nvPr/>
        </p:nvGrpSpPr>
        <p:grpSpPr>
          <a:xfrm>
            <a:off x="10945104" y="4395570"/>
            <a:ext cx="198229" cy="135318"/>
            <a:chOff x="6736944" y="4032250"/>
            <a:chExt cx="198229" cy="135318"/>
          </a:xfrm>
        </p:grpSpPr>
        <p:sp>
          <p:nvSpPr>
            <p:cNvPr id="482" name="Rectangle 481">
              <a:extLst>
                <a:ext uri="{FF2B5EF4-FFF2-40B4-BE49-F238E27FC236}">
                  <a16:creationId xmlns:a16="http://schemas.microsoft.com/office/drawing/2014/main" id="{FA64D3E9-5F03-830F-38FE-A7B766A3FC0C}"/>
                </a:ext>
              </a:extLst>
            </p:cNvPr>
            <p:cNvSpPr/>
            <p:nvPr/>
          </p:nvSpPr>
          <p:spPr bwMode="auto">
            <a:xfrm>
              <a:off x="6736944" y="4032250"/>
              <a:ext cx="96416" cy="135318"/>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83" name="Rectangle 482">
              <a:extLst>
                <a:ext uri="{FF2B5EF4-FFF2-40B4-BE49-F238E27FC236}">
                  <a16:creationId xmlns:a16="http://schemas.microsoft.com/office/drawing/2014/main" id="{1D4A0D6E-3487-84B5-8983-16AB62993AA8}"/>
                </a:ext>
              </a:extLst>
            </p:cNvPr>
            <p:cNvSpPr/>
            <p:nvPr/>
          </p:nvSpPr>
          <p:spPr bwMode="auto">
            <a:xfrm>
              <a:off x="6834589" y="4041774"/>
              <a:ext cx="100584" cy="125793"/>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84" name="Group 483">
            <a:extLst>
              <a:ext uri="{FF2B5EF4-FFF2-40B4-BE49-F238E27FC236}">
                <a16:creationId xmlns:a16="http://schemas.microsoft.com/office/drawing/2014/main" id="{C4B30F19-1BDA-64CC-F329-618B1ED8EB76}"/>
              </a:ext>
            </a:extLst>
          </p:cNvPr>
          <p:cNvGrpSpPr/>
          <p:nvPr/>
        </p:nvGrpSpPr>
        <p:grpSpPr>
          <a:xfrm>
            <a:off x="11225648" y="4087594"/>
            <a:ext cx="198229" cy="443294"/>
            <a:chOff x="6736944" y="3724274"/>
            <a:chExt cx="198229" cy="443294"/>
          </a:xfrm>
        </p:grpSpPr>
        <p:sp>
          <p:nvSpPr>
            <p:cNvPr id="485" name="Rectangle 484">
              <a:extLst>
                <a:ext uri="{FF2B5EF4-FFF2-40B4-BE49-F238E27FC236}">
                  <a16:creationId xmlns:a16="http://schemas.microsoft.com/office/drawing/2014/main" id="{A2508D14-A10B-231A-867E-097AD5161442}"/>
                </a:ext>
              </a:extLst>
            </p:cNvPr>
            <p:cNvSpPr/>
            <p:nvPr/>
          </p:nvSpPr>
          <p:spPr bwMode="auto">
            <a:xfrm>
              <a:off x="6736944" y="3724274"/>
              <a:ext cx="96416" cy="44329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86" name="Rectangle 485">
              <a:extLst>
                <a:ext uri="{FF2B5EF4-FFF2-40B4-BE49-F238E27FC236}">
                  <a16:creationId xmlns:a16="http://schemas.microsoft.com/office/drawing/2014/main" id="{CD379AC9-A582-EDBF-40EE-11B4AC8E3C29}"/>
                </a:ext>
              </a:extLst>
            </p:cNvPr>
            <p:cNvSpPr/>
            <p:nvPr/>
          </p:nvSpPr>
          <p:spPr bwMode="auto">
            <a:xfrm>
              <a:off x="6834589" y="3962400"/>
              <a:ext cx="100584" cy="20516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487" name="Group 486">
            <a:extLst>
              <a:ext uri="{FF2B5EF4-FFF2-40B4-BE49-F238E27FC236}">
                <a16:creationId xmlns:a16="http://schemas.microsoft.com/office/drawing/2014/main" id="{C2D8E328-5CEE-C285-BC13-57BBB97A5B94}"/>
              </a:ext>
            </a:extLst>
          </p:cNvPr>
          <p:cNvGrpSpPr/>
          <p:nvPr/>
        </p:nvGrpSpPr>
        <p:grpSpPr>
          <a:xfrm>
            <a:off x="11506200" y="3389095"/>
            <a:ext cx="198229" cy="1141793"/>
            <a:chOff x="6736944" y="3025775"/>
            <a:chExt cx="198229" cy="1141793"/>
          </a:xfrm>
        </p:grpSpPr>
        <p:sp>
          <p:nvSpPr>
            <p:cNvPr id="488" name="Rectangle 487">
              <a:extLst>
                <a:ext uri="{FF2B5EF4-FFF2-40B4-BE49-F238E27FC236}">
                  <a16:creationId xmlns:a16="http://schemas.microsoft.com/office/drawing/2014/main" id="{85916EF4-CF33-DA4F-E9D1-E760BB6DAC17}"/>
                </a:ext>
              </a:extLst>
            </p:cNvPr>
            <p:cNvSpPr/>
            <p:nvPr/>
          </p:nvSpPr>
          <p:spPr bwMode="auto">
            <a:xfrm>
              <a:off x="6736944" y="3025775"/>
              <a:ext cx="96416" cy="1141793"/>
            </a:xfrm>
            <a:prstGeom prst="rect">
              <a:avLst/>
            </a:prstGeom>
            <a:solidFill>
              <a:schemeClr val="accent6"/>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489" name="Rectangle 488">
              <a:extLst>
                <a:ext uri="{FF2B5EF4-FFF2-40B4-BE49-F238E27FC236}">
                  <a16:creationId xmlns:a16="http://schemas.microsoft.com/office/drawing/2014/main" id="{4DC2EB0B-5E84-D73A-3C54-695C0A8B276F}"/>
                </a:ext>
              </a:extLst>
            </p:cNvPr>
            <p:cNvSpPr/>
            <p:nvPr/>
          </p:nvSpPr>
          <p:spPr bwMode="auto">
            <a:xfrm>
              <a:off x="6834589" y="3263900"/>
              <a:ext cx="100584" cy="903668"/>
            </a:xfrm>
            <a:prstGeom prst="rect">
              <a:avLst/>
            </a:prstGeom>
            <a:solidFill>
              <a:srgbClr val="E1471D"/>
            </a:solidFill>
            <a:ln w="952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sp>
        <p:nvSpPr>
          <p:cNvPr id="490" name="TextBox 489">
            <a:extLst>
              <a:ext uri="{FF2B5EF4-FFF2-40B4-BE49-F238E27FC236}">
                <a16:creationId xmlns:a16="http://schemas.microsoft.com/office/drawing/2014/main" id="{9998DC90-21D9-B979-2639-26D5CF704F22}"/>
              </a:ext>
            </a:extLst>
          </p:cNvPr>
          <p:cNvSpPr txBox="1"/>
          <p:nvPr/>
        </p:nvSpPr>
        <p:spPr bwMode="auto">
          <a:xfrm>
            <a:off x="9325804" y="3879502"/>
            <a:ext cx="913242" cy="307777"/>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eaLnBrk="0" fontAlgn="base" hangingPunct="0">
              <a:spcBef>
                <a:spcPct val="50000"/>
              </a:spcBef>
              <a:spcAft>
                <a:spcPct val="0"/>
              </a:spcAft>
              <a:defRPr/>
            </a:pPr>
            <a:r>
              <a:rPr lang="en-US" sz="1400" i="1" dirty="0">
                <a:solidFill>
                  <a:srgbClr val="000000"/>
                </a:solidFill>
                <a:cs typeface="Arial" panose="020B0604020202020204" pitchFamily="34" charset="0"/>
              </a:rPr>
              <a:t>*P</a:t>
            </a:r>
            <a:r>
              <a:rPr lang="en-US" sz="1400" dirty="0">
                <a:solidFill>
                  <a:srgbClr val="000000"/>
                </a:solidFill>
                <a:cs typeface="Arial" panose="020B0604020202020204" pitchFamily="34" charset="0"/>
              </a:rPr>
              <a:t> &lt;.05</a:t>
            </a:r>
          </a:p>
        </p:txBody>
      </p:sp>
      <p:sp>
        <p:nvSpPr>
          <p:cNvPr id="3" name="TextBox 2">
            <a:extLst>
              <a:ext uri="{FF2B5EF4-FFF2-40B4-BE49-F238E27FC236}">
                <a16:creationId xmlns:a16="http://schemas.microsoft.com/office/drawing/2014/main" id="{99791CB3-1F7A-C4C6-D420-09CDE73B2A63}"/>
              </a:ext>
            </a:extLst>
          </p:cNvPr>
          <p:cNvSpPr txBox="1"/>
          <p:nvPr/>
        </p:nvSpPr>
        <p:spPr bwMode="auto">
          <a:xfrm>
            <a:off x="6592707" y="6048518"/>
            <a:ext cx="176309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100" dirty="0">
                <a:solidFill>
                  <a:schemeClr val="tx1">
                    <a:lumMod val="75000"/>
                    <a:lumOff val="25000"/>
                  </a:schemeClr>
                </a:solidFill>
                <a:latin typeface="Poppins Medium" panose="00000600000000000000" pitchFamily="2" charset="0"/>
                <a:cs typeface="Poppins Medium" panose="00000600000000000000" pitchFamily="2" charset="0"/>
              </a:rPr>
              <a:t>Gram-Positive</a:t>
            </a:r>
          </a:p>
        </p:txBody>
      </p:sp>
      <p:sp>
        <p:nvSpPr>
          <p:cNvPr id="6" name="TextBox 5">
            <a:extLst>
              <a:ext uri="{FF2B5EF4-FFF2-40B4-BE49-F238E27FC236}">
                <a16:creationId xmlns:a16="http://schemas.microsoft.com/office/drawing/2014/main" id="{5405490E-221A-CEFE-166A-38551F0AE868}"/>
              </a:ext>
            </a:extLst>
          </p:cNvPr>
          <p:cNvSpPr txBox="1"/>
          <p:nvPr/>
        </p:nvSpPr>
        <p:spPr bwMode="auto">
          <a:xfrm>
            <a:off x="8399607" y="6048518"/>
            <a:ext cx="214637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100" dirty="0">
                <a:solidFill>
                  <a:schemeClr val="tx1">
                    <a:lumMod val="75000"/>
                    <a:lumOff val="25000"/>
                  </a:schemeClr>
                </a:solidFill>
                <a:latin typeface="Poppins Medium" panose="00000600000000000000" pitchFamily="2" charset="0"/>
                <a:cs typeface="Poppins Medium" panose="00000600000000000000" pitchFamily="2" charset="0"/>
              </a:rPr>
              <a:t>Gram-Negative</a:t>
            </a:r>
          </a:p>
        </p:txBody>
      </p:sp>
      <p:sp>
        <p:nvSpPr>
          <p:cNvPr id="7" name="TextBox 6">
            <a:extLst>
              <a:ext uri="{FF2B5EF4-FFF2-40B4-BE49-F238E27FC236}">
                <a16:creationId xmlns:a16="http://schemas.microsoft.com/office/drawing/2014/main" id="{C296DEDE-0A02-E6F3-1C26-82CD13C27B93}"/>
              </a:ext>
            </a:extLst>
          </p:cNvPr>
          <p:cNvSpPr txBox="1"/>
          <p:nvPr/>
        </p:nvSpPr>
        <p:spPr bwMode="auto">
          <a:xfrm>
            <a:off x="8339113" y="2356348"/>
            <a:ext cx="3386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b="1" dirty="0">
                <a:solidFill>
                  <a:srgbClr val="000000"/>
                </a:solidFill>
                <a:cs typeface="Arial" panose="020B0604020202020204" pitchFamily="34" charset="0"/>
              </a:rPr>
              <a:t>Empiric Antimicrobial Therapy</a:t>
            </a:r>
          </a:p>
        </p:txBody>
      </p:sp>
      <p:sp>
        <p:nvSpPr>
          <p:cNvPr id="9" name="TextBox 8">
            <a:extLst>
              <a:ext uri="{FF2B5EF4-FFF2-40B4-BE49-F238E27FC236}">
                <a16:creationId xmlns:a16="http://schemas.microsoft.com/office/drawing/2014/main" id="{2C17F6B3-F196-BE84-58A3-8BBA5D917E34}"/>
              </a:ext>
            </a:extLst>
          </p:cNvPr>
          <p:cNvSpPr txBox="1"/>
          <p:nvPr/>
        </p:nvSpPr>
        <p:spPr>
          <a:xfrm>
            <a:off x="6986904" y="1753692"/>
            <a:ext cx="4872068" cy="276999"/>
          </a:xfrm>
          <a:prstGeom prst="rect">
            <a:avLst/>
          </a:prstGeom>
          <a:solidFill>
            <a:schemeClr val="accent2"/>
          </a:solidFill>
        </p:spPr>
        <p:txBody>
          <a:bodyPr wrap="square">
            <a:spAutoFit/>
          </a:bodyPr>
          <a:lstStyle/>
          <a:p>
            <a:r>
              <a:rPr lang="en-US" sz="1200" b="1" dirty="0">
                <a:solidFill>
                  <a:schemeClr val="bg2"/>
                </a:solidFill>
              </a:rPr>
              <a:t>~25% of patients receiving inappropriate empiric therapy</a:t>
            </a:r>
          </a:p>
        </p:txBody>
      </p:sp>
    </p:spTree>
    <p:extLst>
      <p:ext uri="{BB962C8B-B14F-4D97-AF65-F5344CB8AC3E}">
        <p14:creationId xmlns:p14="http://schemas.microsoft.com/office/powerpoint/2010/main" val="3559380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833FF0-7564-AC26-865B-E32F38317479}"/>
              </a:ext>
            </a:extLst>
          </p:cNvPr>
          <p:cNvSpPr>
            <a:spLocks noGrp="1"/>
          </p:cNvSpPr>
          <p:nvPr>
            <p:ph idx="1"/>
          </p:nvPr>
        </p:nvSpPr>
        <p:spPr>
          <a:xfrm>
            <a:off x="231078" y="1206500"/>
            <a:ext cx="5644122" cy="4889500"/>
          </a:xfrm>
          <a:solidFill>
            <a:schemeClr val="accent1">
              <a:lumMod val="20000"/>
              <a:lumOff val="80000"/>
            </a:schemeClr>
          </a:solidFill>
        </p:spPr>
        <p:txBody>
          <a:bodyPr lIns="91440" tIns="91440" rIns="91440"/>
          <a:lstStyle/>
          <a:p>
            <a:r>
              <a:rPr lang="el-GR" sz="2400" b="1" dirty="0">
                <a:solidFill>
                  <a:schemeClr val="accent1"/>
                </a:solidFill>
                <a:latin typeface="Poppins" panose="00000500000000000000" pitchFamily="2" charset="0"/>
                <a:cs typeface="Poppins" panose="00000500000000000000" pitchFamily="2" charset="0"/>
              </a:rPr>
              <a:t>β</a:t>
            </a:r>
            <a:r>
              <a:rPr lang="en-US" sz="2400" b="1" dirty="0">
                <a:solidFill>
                  <a:schemeClr val="accent1"/>
                </a:solidFill>
                <a:latin typeface="Poppins" panose="00000500000000000000" pitchFamily="2" charset="0"/>
                <a:cs typeface="Poppins" panose="00000500000000000000" pitchFamily="2" charset="0"/>
              </a:rPr>
              <a:t>-hemolytic </a:t>
            </a:r>
            <a:r>
              <a:rPr lang="en-US" sz="2400" b="1" i="1" dirty="0">
                <a:solidFill>
                  <a:schemeClr val="accent1"/>
                </a:solidFill>
                <a:latin typeface="Poppins" panose="00000500000000000000" pitchFamily="2" charset="0"/>
                <a:cs typeface="Poppins" panose="00000500000000000000" pitchFamily="2" charset="0"/>
              </a:rPr>
              <a:t>Streptococci</a:t>
            </a: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latin typeface="Poppins" panose="00000500000000000000" pitchFamily="2" charset="0"/>
                <a:cs typeface="Poppins" panose="00000500000000000000" pitchFamily="2" charset="0"/>
              </a:rPr>
              <a:t>Frequent cause of </a:t>
            </a:r>
            <a:r>
              <a:rPr lang="en-US" sz="2200" b="1" dirty="0">
                <a:latin typeface="Poppins" panose="00000500000000000000" pitchFamily="2" charset="0"/>
                <a:cs typeface="Poppins" panose="00000500000000000000" pitchFamily="2" charset="0"/>
              </a:rPr>
              <a:t>nonpurulent </a:t>
            </a:r>
            <a:r>
              <a:rPr lang="en-US" sz="2200" dirty="0">
                <a:latin typeface="Poppins" panose="00000500000000000000" pitchFamily="2" charset="0"/>
                <a:cs typeface="Poppins" panose="00000500000000000000" pitchFamily="2" charset="0"/>
              </a:rPr>
              <a:t>infections</a:t>
            </a:r>
            <a:r>
              <a:rPr lang="en-US" sz="2200" baseline="30000" dirty="0">
                <a:latin typeface="Poppins" panose="00000500000000000000" pitchFamily="2" charset="0"/>
                <a:cs typeface="Poppins" panose="00000500000000000000" pitchFamily="2" charset="0"/>
              </a:rPr>
              <a:t>1</a:t>
            </a:r>
          </a:p>
          <a:p>
            <a:pPr marR="0" lvl="0" algn="l" defTabSz="914400" rtl="0" eaLnBrk="1" fontAlgn="auto" latinLnBrk="0" hangingPunct="1">
              <a:lnSpc>
                <a:spcPct val="100000"/>
              </a:lnSpc>
              <a:spcBef>
                <a:spcPts val="0"/>
              </a:spcBef>
              <a:spcAft>
                <a:spcPts val="0"/>
              </a:spcAft>
              <a:buClrTx/>
              <a:buSzPct val="75000"/>
              <a:tabLst/>
              <a:defRPr/>
            </a:pPr>
            <a:endParaRPr lang="en-US" sz="2200" baseline="30000" dirty="0">
              <a:latin typeface="Poppins" panose="00000500000000000000" pitchFamily="2" charset="0"/>
              <a:cs typeface="Poppins" panose="00000500000000000000" pitchFamily="2" charset="0"/>
            </a:endParaRP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latin typeface="Poppins" panose="00000500000000000000" pitchFamily="2" charset="0"/>
                <a:ea typeface="Calibri" panose="020F0502020204030204" pitchFamily="34" charset="0"/>
                <a:cs typeface="Poppins" panose="00000500000000000000" pitchFamily="2" charset="0"/>
              </a:rPr>
              <a:t>Prevalence: 10%</a:t>
            </a:r>
            <a:r>
              <a:rPr lang="en-US" sz="2200" baseline="30000" dirty="0">
                <a:latin typeface="Poppins" panose="00000500000000000000" pitchFamily="2" charset="0"/>
                <a:ea typeface="Calibri" panose="020F0502020204030204" pitchFamily="34" charset="0"/>
                <a:cs typeface="Poppins" panose="00000500000000000000" pitchFamily="2" charset="0"/>
              </a:rPr>
              <a:t>2</a:t>
            </a:r>
          </a:p>
          <a:p>
            <a:pPr marR="0" lvl="0" algn="l" defTabSz="914400" rtl="0" eaLnBrk="1" fontAlgn="auto" latinLnBrk="0" hangingPunct="1">
              <a:lnSpc>
                <a:spcPct val="100000"/>
              </a:lnSpc>
              <a:spcBef>
                <a:spcPts val="0"/>
              </a:spcBef>
              <a:spcAft>
                <a:spcPts val="0"/>
              </a:spcAft>
              <a:buClrTx/>
              <a:buSzPct val="75000"/>
              <a:tabLst/>
              <a:defRPr/>
            </a:pPr>
            <a:endParaRPr lang="en-US" sz="2200" baseline="30000" dirty="0">
              <a:latin typeface="Poppins" panose="00000500000000000000" pitchFamily="2" charset="0"/>
              <a:ea typeface="Calibri" panose="020F0502020204030204" pitchFamily="34" charset="0"/>
              <a:cs typeface="Poppins" panose="00000500000000000000" pitchFamily="2" charset="0"/>
            </a:endParaRP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latin typeface="Poppins" panose="00000500000000000000" pitchFamily="2" charset="0"/>
                <a:cs typeface="Poppins" panose="00000500000000000000" pitchFamily="2" charset="0"/>
              </a:rPr>
              <a:t>Common pathogens:</a:t>
            </a:r>
          </a:p>
          <a:p>
            <a:pPr lvl="2">
              <a:spcAft>
                <a:spcPts val="0"/>
              </a:spcAft>
              <a:buFont typeface="Arial" panose="020B0604020202020204" pitchFamily="34" charset="0"/>
              <a:buChar char="•"/>
            </a:pPr>
            <a:r>
              <a:rPr lang="en-US" sz="2000" i="1" dirty="0">
                <a:latin typeface="Poppins" panose="00000500000000000000" pitchFamily="2" charset="0"/>
                <a:cs typeface="Poppins" panose="00000500000000000000" pitchFamily="2" charset="0"/>
              </a:rPr>
              <a:t>S. pyogenes</a:t>
            </a:r>
            <a:r>
              <a:rPr lang="en-US" sz="2000" dirty="0">
                <a:latin typeface="Poppins" panose="00000500000000000000" pitchFamily="2" charset="0"/>
                <a:cs typeface="Poppins" panose="00000500000000000000" pitchFamily="2" charset="0"/>
              </a:rPr>
              <a:t> </a:t>
            </a:r>
          </a:p>
          <a:p>
            <a:pPr lvl="4">
              <a:spcAft>
                <a:spcPts val="0"/>
              </a:spcAft>
            </a:pPr>
            <a:r>
              <a:rPr lang="en-US" sz="1800" dirty="0">
                <a:latin typeface="Poppins" panose="00000500000000000000" pitchFamily="2" charset="0"/>
                <a:cs typeface="Poppins" panose="00000500000000000000" pitchFamily="2" charset="0"/>
              </a:rPr>
              <a:t>Lymphedema, no comorbidities</a:t>
            </a:r>
            <a:endParaRPr lang="en-US" sz="1800" i="1" dirty="0">
              <a:latin typeface="Poppins" panose="00000500000000000000" pitchFamily="2" charset="0"/>
              <a:cs typeface="Poppins" panose="00000500000000000000" pitchFamily="2" charset="0"/>
            </a:endParaRPr>
          </a:p>
          <a:p>
            <a:pPr lvl="2">
              <a:spcAft>
                <a:spcPts val="0"/>
              </a:spcAft>
              <a:buFont typeface="Arial" panose="020B0604020202020204" pitchFamily="34" charset="0"/>
              <a:buChar char="•"/>
            </a:pPr>
            <a:r>
              <a:rPr lang="en-US" sz="2000" i="1" dirty="0">
                <a:latin typeface="Poppins" panose="00000500000000000000" pitchFamily="2" charset="0"/>
                <a:cs typeface="Poppins" panose="00000500000000000000" pitchFamily="2" charset="0"/>
              </a:rPr>
              <a:t>S. agalactiae </a:t>
            </a:r>
          </a:p>
          <a:p>
            <a:pPr lvl="4">
              <a:spcAft>
                <a:spcPts val="0"/>
              </a:spcAft>
            </a:pPr>
            <a:r>
              <a:rPr lang="en-US" sz="1800" dirty="0">
                <a:latin typeface="Poppins" panose="00000500000000000000" pitchFamily="2" charset="0"/>
                <a:cs typeface="Poppins" panose="00000500000000000000" pitchFamily="2" charset="0"/>
              </a:rPr>
              <a:t>Comorbidities: diabetes, cirrhosis, cancer</a:t>
            </a:r>
          </a:p>
          <a:p>
            <a:pPr marL="457200" lvl="3">
              <a:spcAft>
                <a:spcPts val="0"/>
              </a:spcAft>
            </a:pPr>
            <a:r>
              <a:rPr lang="en-US" sz="2000" dirty="0">
                <a:latin typeface="Poppins" panose="00000500000000000000" pitchFamily="2" charset="0"/>
                <a:cs typeface="Poppins" panose="00000500000000000000" pitchFamily="2" charset="0"/>
              </a:rPr>
              <a:t>Other </a:t>
            </a:r>
            <a:r>
              <a:rPr lang="el-GR" sz="2000" dirty="0">
                <a:latin typeface="Poppins" panose="00000500000000000000" pitchFamily="2" charset="0"/>
                <a:cs typeface="Poppins" panose="00000500000000000000" pitchFamily="2" charset="0"/>
              </a:rPr>
              <a:t>β</a:t>
            </a:r>
            <a:r>
              <a:rPr lang="en-US" sz="2000" dirty="0">
                <a:latin typeface="Poppins" panose="00000500000000000000" pitchFamily="2" charset="0"/>
                <a:cs typeface="Poppins" panose="00000500000000000000" pitchFamily="2" charset="0"/>
              </a:rPr>
              <a:t>-hemolytic streptococci</a:t>
            </a:r>
          </a:p>
        </p:txBody>
      </p:sp>
      <p:sp>
        <p:nvSpPr>
          <p:cNvPr id="7" name="Content Placeholder 6">
            <a:extLst>
              <a:ext uri="{FF2B5EF4-FFF2-40B4-BE49-F238E27FC236}">
                <a16:creationId xmlns:a16="http://schemas.microsoft.com/office/drawing/2014/main" id="{21227464-FD86-1793-5887-0C889907FF10}"/>
              </a:ext>
            </a:extLst>
          </p:cNvPr>
          <p:cNvSpPr>
            <a:spLocks noGrp="1"/>
          </p:cNvSpPr>
          <p:nvPr>
            <p:ph idx="13"/>
          </p:nvPr>
        </p:nvSpPr>
        <p:spPr>
          <a:xfrm>
            <a:off x="6213941" y="1206500"/>
            <a:ext cx="5644122" cy="4889500"/>
          </a:xfrm>
          <a:solidFill>
            <a:schemeClr val="accent3">
              <a:lumMod val="20000"/>
              <a:lumOff val="80000"/>
            </a:schemeClr>
          </a:solidFill>
        </p:spPr>
        <p:txBody>
          <a:bodyPr lIns="91440" tIns="91440" rIns="91440"/>
          <a:lstStyle/>
          <a:p>
            <a:r>
              <a:rPr lang="en-US" b="1" i="1" dirty="0">
                <a:solidFill>
                  <a:schemeClr val="accent6"/>
                </a:solidFill>
              </a:rPr>
              <a:t>S. aureus</a:t>
            </a: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t>Frequent cause of </a:t>
            </a:r>
            <a:r>
              <a:rPr lang="en-US" sz="2200" b="1" dirty="0"/>
              <a:t>purulent </a:t>
            </a:r>
            <a:r>
              <a:rPr lang="en-US" sz="2200" dirty="0"/>
              <a:t>infections</a:t>
            </a:r>
            <a:r>
              <a:rPr lang="en-US" sz="2200" baseline="30000" dirty="0"/>
              <a:t>1</a:t>
            </a:r>
            <a:endParaRPr lang="en-US" sz="22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endParaRPr lang="en-US" sz="22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t>May require debridement for source control</a:t>
            </a: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endParaRPr lang="en-US" sz="22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t>MRSA infections account for up to half of all ABSSSI isolates</a:t>
            </a:r>
            <a:r>
              <a:rPr lang="en-US" sz="2200" baseline="30000" dirty="0"/>
              <a:t>3</a:t>
            </a:r>
          </a:p>
          <a:p>
            <a:pPr marR="0" lvl="0" algn="l" defTabSz="914400" rtl="0" eaLnBrk="1" fontAlgn="auto" latinLnBrk="0" hangingPunct="1">
              <a:lnSpc>
                <a:spcPct val="100000"/>
              </a:lnSpc>
              <a:spcBef>
                <a:spcPts val="0"/>
              </a:spcBef>
              <a:spcAft>
                <a:spcPts val="0"/>
              </a:spcAft>
              <a:buClrTx/>
              <a:buSzPct val="75000"/>
              <a:tabLst/>
              <a:defRPr/>
            </a:pPr>
            <a:endParaRPr lang="en-US" sz="2200" baseline="300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200" dirty="0"/>
              <a:t>Methicillin-susceptible </a:t>
            </a:r>
            <a:r>
              <a:rPr lang="en-US" sz="2200" i="1" dirty="0"/>
              <a:t>S. aureus</a:t>
            </a:r>
            <a:r>
              <a:rPr lang="en-US" sz="2200" dirty="0"/>
              <a:t> rates in microbiologic specimens:</a:t>
            </a:r>
            <a:br>
              <a:rPr lang="en-US" sz="2200" dirty="0"/>
            </a:br>
            <a:r>
              <a:rPr lang="en-US" sz="2200" dirty="0"/>
              <a:t>24% to 30%</a:t>
            </a:r>
            <a:r>
              <a:rPr lang="en-US" sz="2200" baseline="30000" dirty="0"/>
              <a:t>2,3</a:t>
            </a:r>
          </a:p>
          <a:p>
            <a:endParaRPr lang="en-US" dirty="0"/>
          </a:p>
        </p:txBody>
      </p:sp>
      <p:sp>
        <p:nvSpPr>
          <p:cNvPr id="4" name="Content Placeholder 3">
            <a:extLst>
              <a:ext uri="{FF2B5EF4-FFF2-40B4-BE49-F238E27FC236}">
                <a16:creationId xmlns:a16="http://schemas.microsoft.com/office/drawing/2014/main" id="{5AED5E64-72BA-CD4D-2F6A-A1E71F061A57}"/>
              </a:ext>
            </a:extLst>
          </p:cNvPr>
          <p:cNvSpPr>
            <a:spLocks noGrp="1"/>
          </p:cNvSpPr>
          <p:nvPr>
            <p:ph sz="quarter" idx="10"/>
          </p:nvPr>
        </p:nvSpPr>
        <p:spPr>
          <a:xfrm>
            <a:off x="2220687" y="6302375"/>
            <a:ext cx="7070952" cy="327025"/>
          </a:xfrm>
        </p:spPr>
        <p:txBody>
          <a:bodyPr/>
          <a:lstStyle/>
          <a:p>
            <a:r>
              <a:rPr lang="en-US" dirty="0"/>
              <a:t>1. Stevens. Clin Infect Dis. 2014;59:e10. 2. Ray. BMC Infect Dis. 2013;13:252. 3. Kaye. Clin Infect Dis. 2019;68:S193. </a:t>
            </a:r>
          </a:p>
        </p:txBody>
      </p:sp>
      <p:sp>
        <p:nvSpPr>
          <p:cNvPr id="5" name="TextBox 4">
            <a:extLst>
              <a:ext uri="{FF2B5EF4-FFF2-40B4-BE49-F238E27FC236}">
                <a16:creationId xmlns:a16="http://schemas.microsoft.com/office/drawing/2014/main" id="{E1DEDD28-B16A-1982-14E9-C3C3BE872F2A}"/>
              </a:ext>
            </a:extLst>
          </p:cNvPr>
          <p:cNvSpPr txBox="1"/>
          <p:nvPr/>
        </p:nvSpPr>
        <p:spPr>
          <a:xfrm>
            <a:off x="8220456" y="2633472"/>
            <a:ext cx="914400" cy="914400"/>
          </a:xfrm>
          <a:prstGeom prst="rect">
            <a:avLst/>
          </a:prstGeom>
        </p:spPr>
        <p:txBody>
          <a:bodyPr vert="horz" wrap="none" lIns="0" tIns="0" rIns="0" bIns="0" rtlCol="0">
            <a:noAutofit/>
          </a:bodyPr>
          <a:lstStyle/>
          <a:p>
            <a:pPr algn="l"/>
            <a:endParaRPr lang="en-US" sz="1200" dirty="0"/>
          </a:p>
        </p:txBody>
      </p:sp>
      <p:sp>
        <p:nvSpPr>
          <p:cNvPr id="9" name="Title 8">
            <a:extLst>
              <a:ext uri="{FF2B5EF4-FFF2-40B4-BE49-F238E27FC236}">
                <a16:creationId xmlns:a16="http://schemas.microsoft.com/office/drawing/2014/main" id="{C6856BF0-703E-524F-7208-D48131167478}"/>
              </a:ext>
            </a:extLst>
          </p:cNvPr>
          <p:cNvSpPr>
            <a:spLocks noGrp="1"/>
          </p:cNvSpPr>
          <p:nvPr>
            <p:ph type="title"/>
          </p:nvPr>
        </p:nvSpPr>
        <p:spPr>
          <a:xfrm>
            <a:off x="225870" y="330901"/>
            <a:ext cx="11740260" cy="502445"/>
          </a:xfrm>
        </p:spPr>
        <p:txBody>
          <a:bodyPr/>
          <a:lstStyle/>
          <a:p>
            <a:r>
              <a:rPr lang="en-US" spc="0" dirty="0"/>
              <a:t>Microbiology of Common SSTI Pathogens</a:t>
            </a:r>
          </a:p>
        </p:txBody>
      </p:sp>
    </p:spTree>
    <p:extLst>
      <p:ext uri="{BB962C8B-B14F-4D97-AF65-F5344CB8AC3E}">
        <p14:creationId xmlns:p14="http://schemas.microsoft.com/office/powerpoint/2010/main" val="2591776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B45D0-36DD-A886-AE5B-C823F152731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FA2FF6B-F260-5751-17C3-2EB4343FDB5D}"/>
              </a:ext>
            </a:extLst>
          </p:cNvPr>
          <p:cNvSpPr>
            <a:spLocks noGrp="1"/>
          </p:cNvSpPr>
          <p:nvPr>
            <p:ph idx="1"/>
          </p:nvPr>
        </p:nvSpPr>
        <p:spPr>
          <a:xfrm>
            <a:off x="231078" y="1341120"/>
            <a:ext cx="5374194" cy="4754880"/>
          </a:xfrm>
        </p:spPr>
        <p:txBody>
          <a:bodyPr/>
          <a:lstStyle/>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MRSA colonization (eg, nasal/skin carriage)</a:t>
            </a:r>
            <a:r>
              <a:rPr lang="en-US" sz="2000" baseline="30000" dirty="0">
                <a:latin typeface="+mn-lt"/>
              </a:rPr>
              <a:t>1-3</a:t>
            </a:r>
          </a:p>
          <a:p>
            <a:pPr marL="342900" marR="0" lvl="0" indent="-342900" algn="l" defTabSz="914400" rtl="0" eaLnBrk="1" fontAlgn="auto" latinLnBrk="0" hangingPunct="1">
              <a:lnSpc>
                <a:spcPct val="100000"/>
              </a:lnSpc>
              <a:spcBef>
                <a:spcPts val="100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latin typeface="+mn-lt"/>
              </a:rPr>
              <a:t>Previous MRSA infection or colonization history — strong predictor of recurrence</a:t>
            </a:r>
            <a:r>
              <a:rPr lang="en-US" sz="2000" baseline="30000" dirty="0">
                <a:latin typeface="+mn-lt"/>
              </a:rPr>
              <a:t>2,3</a:t>
            </a:r>
          </a:p>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Recent antibiotic use &amp; prior healthcare exposure</a:t>
            </a:r>
            <a:r>
              <a:rPr lang="en-US" sz="2000" baseline="30000" dirty="0"/>
              <a:t> 1,2</a:t>
            </a:r>
            <a:endParaRPr lang="en-US" sz="2000" dirty="0">
              <a:latin typeface="+mn-lt"/>
            </a:endParaRPr>
          </a:p>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Broken skin compromised skin integrity — gateway for invasion</a:t>
            </a:r>
            <a:r>
              <a:rPr lang="en-US" sz="2000" baseline="30000" dirty="0"/>
              <a:t>2</a:t>
            </a:r>
            <a:endParaRPr lang="en-US" sz="2000" dirty="0">
              <a:latin typeface="+mn-lt"/>
            </a:endParaRPr>
          </a:p>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Injection drug use — nonsterile injection practices introduce bacteria into skin/tissue</a:t>
            </a:r>
            <a:r>
              <a:rPr lang="en-US" sz="2000" baseline="30000" dirty="0"/>
              <a:t>2</a:t>
            </a:r>
            <a:endParaRPr lang="en-US" sz="2000" dirty="0">
              <a:latin typeface="+mn-lt"/>
            </a:endParaRP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endParaRPr lang="en-US" sz="22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endParaRPr lang="en-US" sz="2200" dirty="0"/>
          </a:p>
        </p:txBody>
      </p:sp>
      <p:sp>
        <p:nvSpPr>
          <p:cNvPr id="3" name="Title 1">
            <a:extLst>
              <a:ext uri="{FF2B5EF4-FFF2-40B4-BE49-F238E27FC236}">
                <a16:creationId xmlns:a16="http://schemas.microsoft.com/office/drawing/2014/main" id="{DEA1A349-38A9-DDC3-6716-F4F502851858}"/>
              </a:ext>
            </a:extLst>
          </p:cNvPr>
          <p:cNvSpPr txBox="1">
            <a:spLocks/>
          </p:cNvSpPr>
          <p:nvPr/>
        </p:nvSpPr>
        <p:spPr>
          <a:xfrm>
            <a:off x="231078" y="531006"/>
            <a:ext cx="11740260" cy="502445"/>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0" dirty="0">
                <a:latin typeface="Times New Roman" panose="02020603050405020304" pitchFamily="18" charset="0"/>
                <a:cs typeface="Times New Roman" panose="02020603050405020304" pitchFamily="18" charset="0"/>
              </a:rPr>
              <a:t>Common Risk Factors for Initial and Recurrent ABSSSI</a:t>
            </a:r>
          </a:p>
        </p:txBody>
      </p:sp>
      <p:sp>
        <p:nvSpPr>
          <p:cNvPr id="6" name="Content Placeholder 5">
            <a:extLst>
              <a:ext uri="{FF2B5EF4-FFF2-40B4-BE49-F238E27FC236}">
                <a16:creationId xmlns:a16="http://schemas.microsoft.com/office/drawing/2014/main" id="{4F050AD3-6854-9706-C94A-D90FDBBD3807}"/>
              </a:ext>
            </a:extLst>
          </p:cNvPr>
          <p:cNvSpPr>
            <a:spLocks noGrp="1"/>
          </p:cNvSpPr>
          <p:nvPr>
            <p:ph sz="quarter" idx="10"/>
          </p:nvPr>
        </p:nvSpPr>
        <p:spPr>
          <a:xfrm>
            <a:off x="2918175" y="6302375"/>
            <a:ext cx="5732463" cy="327025"/>
          </a:xfrm>
        </p:spPr>
        <p:txBody>
          <a:bodyPr/>
          <a:lstStyle/>
          <a:p>
            <a:r>
              <a:rPr lang="en-US" dirty="0"/>
              <a:t> 1. Chou. Epidemiol Infect. 2015;143:749. 2. Russo. Clin Microbiol Infect. 2016;22:S27. </a:t>
            </a:r>
            <a:br>
              <a:rPr lang="en-US" dirty="0"/>
            </a:br>
            <a:r>
              <a:rPr lang="en-US" dirty="0"/>
              <a:t>3. Haysom. J. Correct. Health Care. 2018;24:197. 4. Kazakova. N. Engl. J. Med. 2005;352:468. </a:t>
            </a:r>
          </a:p>
        </p:txBody>
      </p:sp>
      <p:sp>
        <p:nvSpPr>
          <p:cNvPr id="11" name="TextBox 10">
            <a:extLst>
              <a:ext uri="{FF2B5EF4-FFF2-40B4-BE49-F238E27FC236}">
                <a16:creationId xmlns:a16="http://schemas.microsoft.com/office/drawing/2014/main" id="{B04FCDDD-F1FB-D997-AF10-F3551FCA0602}"/>
              </a:ext>
            </a:extLst>
          </p:cNvPr>
          <p:cNvSpPr txBox="1"/>
          <p:nvPr/>
        </p:nvSpPr>
        <p:spPr>
          <a:xfrm>
            <a:off x="5945886" y="1341120"/>
            <a:ext cx="6094476" cy="324704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00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latin typeface="+mn-lt"/>
              </a:rPr>
              <a:t>Participation in contact sports and close skin-to-skin contact — facilitates transmission</a:t>
            </a:r>
            <a:r>
              <a:rPr lang="en-US" sz="2000" baseline="30000" dirty="0">
                <a:latin typeface="+mn-lt"/>
              </a:rPr>
              <a:t>4</a:t>
            </a:r>
          </a:p>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Crowded living/sleeping conditions</a:t>
            </a:r>
            <a:r>
              <a:rPr lang="en-US" sz="2000" baseline="30000" dirty="0"/>
              <a:t>2</a:t>
            </a:r>
            <a:r>
              <a:rPr lang="en-US" sz="2000" dirty="0">
                <a:latin typeface="+mn-lt"/>
              </a:rPr>
              <a:t> </a:t>
            </a:r>
          </a:p>
          <a:p>
            <a:pPr marL="342900" lvl="0" indent="-342900">
              <a:spcBef>
                <a:spcPts val="1000"/>
              </a:spcBef>
              <a:buSzPct val="75000"/>
              <a:buBlip>
                <a:blip r:embed="rId3">
                  <a:extLst>
                    <a:ext uri="{96DAC541-7B7A-43D3-8B79-37D633B846F1}">
                      <asvg:svgBlip xmlns:asvg="http://schemas.microsoft.com/office/drawing/2016/SVG/main" r:embed="rId4"/>
                    </a:ext>
                  </a:extLst>
                </a:blip>
              </a:buBlip>
              <a:defRPr/>
            </a:pPr>
            <a:r>
              <a:rPr lang="en-US" sz="2000" dirty="0">
                <a:latin typeface="+mn-lt"/>
              </a:rPr>
              <a:t>Weakened immune system/comorbidities (diabetes, HIV, chronic disease, immunosuppression)</a:t>
            </a:r>
            <a:r>
              <a:rPr lang="en-US" sz="2000" baseline="30000" dirty="0"/>
              <a:t>2</a:t>
            </a:r>
            <a:endParaRPr lang="en-US" sz="2000" dirty="0">
              <a:latin typeface="+mn-lt"/>
            </a:endParaRPr>
          </a:p>
          <a:p>
            <a:pPr marL="342900" marR="0" lvl="0" indent="-342900" algn="l" defTabSz="914400" rtl="0" eaLnBrk="1" fontAlgn="auto" latinLnBrk="0" hangingPunct="1">
              <a:lnSpc>
                <a:spcPct val="100000"/>
              </a:lnSpc>
              <a:spcBef>
                <a:spcPts val="100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latin typeface="+mn-lt"/>
              </a:rPr>
              <a:t>Age extremes — very young and older adults at higher risk</a:t>
            </a:r>
            <a:r>
              <a:rPr lang="en-US" sz="2000" baseline="30000" dirty="0">
                <a:latin typeface="+mn-lt"/>
              </a:rPr>
              <a:t>2,3</a:t>
            </a:r>
          </a:p>
        </p:txBody>
      </p:sp>
    </p:spTree>
    <p:extLst>
      <p:ext uri="{BB962C8B-B14F-4D97-AF65-F5344CB8AC3E}">
        <p14:creationId xmlns:p14="http://schemas.microsoft.com/office/powerpoint/2010/main" val="3747164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1078" y="531006"/>
            <a:ext cx="11740260" cy="502445"/>
          </a:xfrm>
        </p:spPr>
        <p:txBody>
          <a:bodyPr>
            <a:normAutofit/>
          </a:bodyPr>
          <a:lstStyle/>
          <a:p>
            <a:r>
              <a:rPr lang="en-US" spc="0" dirty="0"/>
              <a:t>MRSA Nasal Screen Predicting MRSA in SSTI</a:t>
            </a:r>
          </a:p>
        </p:txBody>
      </p:sp>
      <p:sp>
        <p:nvSpPr>
          <p:cNvPr id="6" name="Content Placeholder 5">
            <a:extLst>
              <a:ext uri="{FF2B5EF4-FFF2-40B4-BE49-F238E27FC236}">
                <a16:creationId xmlns:a16="http://schemas.microsoft.com/office/drawing/2014/main" id="{ED16258A-267F-49ED-8F82-1D2C76CE21FE}"/>
              </a:ext>
            </a:extLst>
          </p:cNvPr>
          <p:cNvSpPr>
            <a:spLocks noGrp="1"/>
          </p:cNvSpPr>
          <p:nvPr>
            <p:ph sz="quarter" idx="10"/>
          </p:nvPr>
        </p:nvSpPr>
        <p:spPr>
          <a:xfrm>
            <a:off x="3953233" y="6302375"/>
            <a:ext cx="5338405" cy="327025"/>
          </a:xfrm>
        </p:spPr>
        <p:txBody>
          <a:bodyPr/>
          <a:lstStyle/>
          <a:p>
            <a:r>
              <a:rPr lang="en-US" dirty="0"/>
              <a:t>Hitchcock. Ann Pharmacother. 2022;57:669.</a:t>
            </a:r>
          </a:p>
        </p:txBody>
      </p:sp>
      <p:graphicFrame>
        <p:nvGraphicFramePr>
          <p:cNvPr id="3" name="Table 2">
            <a:extLst>
              <a:ext uri="{FF2B5EF4-FFF2-40B4-BE49-F238E27FC236}">
                <a16:creationId xmlns:a16="http://schemas.microsoft.com/office/drawing/2014/main" id="{D046DB7D-BC14-97C4-242E-35660D355008}"/>
              </a:ext>
            </a:extLst>
          </p:cNvPr>
          <p:cNvGraphicFramePr>
            <a:graphicFrameLocks noGrp="1"/>
          </p:cNvGraphicFramePr>
          <p:nvPr>
            <p:extLst>
              <p:ext uri="{D42A27DB-BD31-4B8C-83A1-F6EECF244321}">
                <p14:modId xmlns:p14="http://schemas.microsoft.com/office/powerpoint/2010/main" val="2207158327"/>
              </p:ext>
            </p:extLst>
          </p:nvPr>
        </p:nvGraphicFramePr>
        <p:xfrm>
          <a:off x="231078" y="1325277"/>
          <a:ext cx="11740260" cy="4828032"/>
        </p:xfrm>
        <a:graphic>
          <a:graphicData uri="http://schemas.openxmlformats.org/drawingml/2006/table">
            <a:tbl>
              <a:tblPr>
                <a:tableStyleId>{5C22544A-7EE6-4342-B048-85BDC9FD1C3A}</a:tableStyleId>
              </a:tblPr>
              <a:tblGrid>
                <a:gridCol w="1985348">
                  <a:extLst>
                    <a:ext uri="{9D8B030D-6E8A-4147-A177-3AD203B41FA5}">
                      <a16:colId xmlns:a16="http://schemas.microsoft.com/office/drawing/2014/main" val="2858808297"/>
                    </a:ext>
                  </a:extLst>
                </a:gridCol>
                <a:gridCol w="3031435">
                  <a:extLst>
                    <a:ext uri="{9D8B030D-6E8A-4147-A177-3AD203B41FA5}">
                      <a16:colId xmlns:a16="http://schemas.microsoft.com/office/drawing/2014/main" val="1076636289"/>
                    </a:ext>
                  </a:extLst>
                </a:gridCol>
                <a:gridCol w="1948069">
                  <a:extLst>
                    <a:ext uri="{9D8B030D-6E8A-4147-A177-3AD203B41FA5}">
                      <a16:colId xmlns:a16="http://schemas.microsoft.com/office/drawing/2014/main" val="3563039949"/>
                    </a:ext>
                  </a:extLst>
                </a:gridCol>
                <a:gridCol w="1325500">
                  <a:extLst>
                    <a:ext uri="{9D8B030D-6E8A-4147-A177-3AD203B41FA5}">
                      <a16:colId xmlns:a16="http://schemas.microsoft.com/office/drawing/2014/main" val="2773184702"/>
                    </a:ext>
                  </a:extLst>
                </a:gridCol>
                <a:gridCol w="1356619">
                  <a:extLst>
                    <a:ext uri="{9D8B030D-6E8A-4147-A177-3AD203B41FA5}">
                      <a16:colId xmlns:a16="http://schemas.microsoft.com/office/drawing/2014/main" val="3230803808"/>
                    </a:ext>
                  </a:extLst>
                </a:gridCol>
                <a:gridCol w="1043448">
                  <a:extLst>
                    <a:ext uri="{9D8B030D-6E8A-4147-A177-3AD203B41FA5}">
                      <a16:colId xmlns:a16="http://schemas.microsoft.com/office/drawing/2014/main" val="1692486196"/>
                    </a:ext>
                  </a:extLst>
                </a:gridCol>
                <a:gridCol w="1049841">
                  <a:extLst>
                    <a:ext uri="{9D8B030D-6E8A-4147-A177-3AD203B41FA5}">
                      <a16:colId xmlns:a16="http://schemas.microsoft.com/office/drawing/2014/main" val="2449839561"/>
                    </a:ext>
                  </a:extLst>
                </a:gridCol>
              </a:tblGrid>
              <a:tr h="301482">
                <a:tc>
                  <a:txBody>
                    <a:bodyPr/>
                    <a:lstStyle/>
                    <a:p>
                      <a:pPr algn="l" fontAlgn="b">
                        <a:lnSpc>
                          <a:spcPct val="90000"/>
                        </a:lnSpc>
                        <a:buNone/>
                      </a:pPr>
                      <a:r>
                        <a:rPr lang="en-US" sz="1400" b="1" u="none" strike="noStrike" dirty="0">
                          <a:solidFill>
                            <a:schemeClr val="bg1"/>
                          </a:solidFill>
                          <a:effectLst/>
                          <a:latin typeface="+mn-lt"/>
                        </a:rPr>
                        <a:t>Study</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Population</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MRSA SSTI </a:t>
                      </a:r>
                      <a:br>
                        <a:rPr lang="en-US" sz="1400" b="1" u="none" strike="noStrike" dirty="0">
                          <a:solidFill>
                            <a:schemeClr val="bg1"/>
                          </a:solidFill>
                          <a:effectLst/>
                          <a:latin typeface="+mn-lt"/>
                        </a:rPr>
                      </a:br>
                      <a:r>
                        <a:rPr lang="en-US" sz="1400" b="1" u="none" strike="noStrike" dirty="0">
                          <a:solidFill>
                            <a:schemeClr val="bg1"/>
                          </a:solidFill>
                          <a:effectLst/>
                          <a:latin typeface="+mn-lt"/>
                        </a:rPr>
                        <a:t>Prevalence, %</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Sensitivity, %</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Specificity, %</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PPV, %</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lnSpc>
                          <a:spcPct val="90000"/>
                        </a:lnSpc>
                        <a:buNone/>
                      </a:pPr>
                      <a:r>
                        <a:rPr lang="en-US" sz="1400" b="1" u="none" strike="noStrike" dirty="0">
                          <a:solidFill>
                            <a:schemeClr val="bg1"/>
                          </a:solidFill>
                          <a:effectLst/>
                          <a:latin typeface="+mn-lt"/>
                        </a:rPr>
                        <a:t>NPV, %</a:t>
                      </a:r>
                      <a:endParaRPr lang="en-US" sz="1400" b="1" i="0" u="none" strike="noStrike" dirty="0">
                        <a:solidFill>
                          <a:schemeClr val="bg1"/>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893943041"/>
                  </a:ext>
                </a:extLst>
              </a:tr>
              <a:tr h="301482">
                <a:tc>
                  <a:txBody>
                    <a:bodyPr/>
                    <a:lstStyle/>
                    <a:p>
                      <a:pPr algn="l" fontAlgn="b">
                        <a:lnSpc>
                          <a:spcPct val="90000"/>
                        </a:lnSpc>
                        <a:buNone/>
                      </a:pPr>
                      <a:r>
                        <a:rPr lang="en-US" sz="1400" u="none" strike="noStrike" dirty="0">
                          <a:effectLst/>
                          <a:latin typeface="+mn-lt"/>
                        </a:rPr>
                        <a:t>Schleyer et al</a:t>
                      </a:r>
                    </a:p>
                    <a:p>
                      <a:pPr algn="l" fontAlgn="b">
                        <a:lnSpc>
                          <a:spcPct val="90000"/>
                        </a:lnSpc>
                        <a:buNone/>
                      </a:pPr>
                      <a:r>
                        <a:rPr lang="en-US" sz="1400" b="0" i="0" u="none" strike="noStrike" dirty="0">
                          <a:solidFill>
                            <a:srgbClr val="000000"/>
                          </a:solidFill>
                          <a:effectLst/>
                          <a:latin typeface="+mn-lt"/>
                        </a:rPr>
                        <a:t>(N = 52)</a:t>
                      </a: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Hospitalized patients with cellulitis or abscess</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73</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55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100</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100</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45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05070233"/>
                  </a:ext>
                </a:extLst>
              </a:tr>
              <a:tr h="301482">
                <a:tc>
                  <a:txBody>
                    <a:bodyPr/>
                    <a:lstStyle/>
                    <a:p>
                      <a:pPr algn="l" fontAlgn="b">
                        <a:lnSpc>
                          <a:spcPct val="90000"/>
                        </a:lnSpc>
                        <a:buNone/>
                      </a:pPr>
                      <a:r>
                        <a:rPr lang="en-US" sz="1400" u="none" strike="noStrike" dirty="0">
                          <a:effectLst/>
                          <a:latin typeface="+mn-lt"/>
                        </a:rPr>
                        <a:t>Acquisto et al</a:t>
                      </a:r>
                      <a:br>
                        <a:rPr lang="en-US" sz="1400" u="none" strike="noStrike" dirty="0">
                          <a:effectLst/>
                          <a:latin typeface="+mn-lt"/>
                        </a:rPr>
                      </a:br>
                      <a:r>
                        <a:rPr lang="en-US" sz="1400" u="none" strike="noStrike" dirty="0">
                          <a:effectLst/>
                          <a:latin typeface="+mn-lt"/>
                        </a:rPr>
                        <a:t>(N = 116)</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Adults with SSTI in ED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44.8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57.7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92.2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85.7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72.8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3932796"/>
                  </a:ext>
                </a:extLst>
              </a:tr>
              <a:tr h="301482">
                <a:tc>
                  <a:txBody>
                    <a:bodyPr/>
                    <a:lstStyle/>
                    <a:p>
                      <a:pPr algn="l" fontAlgn="b">
                        <a:lnSpc>
                          <a:spcPct val="90000"/>
                        </a:lnSpc>
                        <a:buNone/>
                      </a:pPr>
                      <a:r>
                        <a:rPr lang="en-US" sz="1400" u="none" strike="noStrike" dirty="0">
                          <a:effectLst/>
                          <a:latin typeface="+mn-lt"/>
                        </a:rPr>
                        <a:t>Clay et al</a:t>
                      </a:r>
                      <a:br>
                        <a:rPr lang="en-US" sz="1400" u="none" strike="noStrike" dirty="0">
                          <a:effectLst/>
                          <a:latin typeface="+mn-lt"/>
                        </a:rPr>
                      </a:br>
                      <a:r>
                        <a:rPr lang="en-US" sz="1400" u="none" strike="noStrike" dirty="0">
                          <a:effectLst/>
                          <a:latin typeface="+mn-lt"/>
                        </a:rPr>
                        <a:t>(N = 3595)</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Adults with SSTI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38.9</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97.6</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94.9</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92.3</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98.4</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92751922"/>
                  </a:ext>
                </a:extLst>
              </a:tr>
              <a:tr h="301482">
                <a:tc>
                  <a:txBody>
                    <a:bodyPr/>
                    <a:lstStyle/>
                    <a:p>
                      <a:pPr algn="l" fontAlgn="b">
                        <a:lnSpc>
                          <a:spcPct val="90000"/>
                        </a:lnSpc>
                        <a:buNone/>
                      </a:pPr>
                      <a:r>
                        <a:rPr lang="en-US" sz="1400" u="none" strike="noStrike" dirty="0">
                          <a:effectLst/>
                          <a:latin typeface="+mn-lt"/>
                        </a:rPr>
                        <a:t>Gunderson et al</a:t>
                      </a:r>
                      <a:br>
                        <a:rPr lang="en-US" sz="1400" u="none" strike="noStrike" dirty="0">
                          <a:effectLst/>
                          <a:latin typeface="+mn-lt"/>
                        </a:rPr>
                      </a:br>
                      <a:r>
                        <a:rPr lang="en-US" sz="1400" u="none" strike="noStrike" dirty="0">
                          <a:effectLst/>
                          <a:latin typeface="+mn-lt"/>
                        </a:rPr>
                        <a:t>(N = 167)</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Hospitalized patients with SSTI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34.7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62.1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92.7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81.8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82.1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2029149"/>
                  </a:ext>
                </a:extLst>
              </a:tr>
              <a:tr h="301482">
                <a:tc>
                  <a:txBody>
                    <a:bodyPr/>
                    <a:lstStyle/>
                    <a:p>
                      <a:pPr algn="l" fontAlgn="b">
                        <a:lnSpc>
                          <a:spcPct val="90000"/>
                        </a:lnSpc>
                        <a:buNone/>
                      </a:pPr>
                      <a:r>
                        <a:rPr lang="en-US" sz="1400" u="none" strike="noStrike" dirty="0">
                          <a:effectLst/>
                          <a:latin typeface="+mn-lt"/>
                        </a:rPr>
                        <a:t>Mergenhagen et al</a:t>
                      </a:r>
                    </a:p>
                    <a:p>
                      <a:pPr algn="l" fontAlgn="b">
                        <a:lnSpc>
                          <a:spcPct val="90000"/>
                        </a:lnSpc>
                        <a:buNone/>
                      </a:pPr>
                      <a:r>
                        <a:rPr lang="en-US" sz="1400" b="0" i="0" u="none" strike="noStrike" dirty="0">
                          <a:solidFill>
                            <a:srgbClr val="000000"/>
                          </a:solidFill>
                          <a:effectLst/>
                          <a:latin typeface="+mn-lt"/>
                        </a:rPr>
                        <a:t>(N = 136,078)</a:t>
                      </a: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Adults with wound culture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24.7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59.8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82.5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34.2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93.1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37693745"/>
                  </a:ext>
                </a:extLst>
              </a:tr>
              <a:tr h="301482">
                <a:tc>
                  <a:txBody>
                    <a:bodyPr/>
                    <a:lstStyle/>
                    <a:p>
                      <a:pPr algn="l" fontAlgn="b">
                        <a:lnSpc>
                          <a:spcPct val="90000"/>
                        </a:lnSpc>
                        <a:buNone/>
                      </a:pPr>
                      <a:r>
                        <a:rPr lang="en-US" sz="1400" u="none" strike="noStrike" dirty="0">
                          <a:effectLst/>
                          <a:latin typeface="+mn-lt"/>
                        </a:rPr>
                        <a:t>Jones et al</a:t>
                      </a:r>
                      <a:br>
                        <a:rPr lang="en-US" sz="1400" u="none" strike="noStrike" dirty="0">
                          <a:effectLst/>
                          <a:latin typeface="+mn-lt"/>
                        </a:rPr>
                      </a:br>
                      <a:r>
                        <a:rPr lang="en-US" sz="1400" u="none" strike="noStrike" dirty="0">
                          <a:effectLst/>
                          <a:latin typeface="+mn-lt"/>
                        </a:rPr>
                        <a:t>(N = 25,123)</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Hospitalized patients with SSTI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17.7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58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84.1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44.1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90.3</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5766039"/>
                  </a:ext>
                </a:extLst>
              </a:tr>
              <a:tr h="301482">
                <a:tc>
                  <a:txBody>
                    <a:bodyPr/>
                    <a:lstStyle/>
                    <a:p>
                      <a:pPr algn="l" fontAlgn="b">
                        <a:lnSpc>
                          <a:spcPct val="90000"/>
                        </a:lnSpc>
                        <a:buNone/>
                      </a:pPr>
                      <a:r>
                        <a:rPr lang="en-US" sz="1400" u="none" strike="noStrike" dirty="0">
                          <a:effectLst/>
                          <a:latin typeface="+mn-lt"/>
                        </a:rPr>
                        <a:t>Petry et al (1)</a:t>
                      </a:r>
                      <a:br>
                        <a:rPr lang="en-US" sz="1400" u="none" strike="noStrike" dirty="0">
                          <a:effectLst/>
                          <a:latin typeface="+mn-lt"/>
                        </a:rPr>
                      </a:br>
                      <a:r>
                        <a:rPr lang="en-US" sz="1400" u="none" strike="noStrike" dirty="0">
                          <a:effectLst/>
                          <a:latin typeface="+mn-lt"/>
                        </a:rPr>
                        <a:t>(N = 548)</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Adults with wound/tissue culture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14.2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64.6</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86.2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43.7</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93.6</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80279180"/>
                  </a:ext>
                </a:extLst>
              </a:tr>
              <a:tr h="301482">
                <a:tc>
                  <a:txBody>
                    <a:bodyPr/>
                    <a:lstStyle/>
                    <a:p>
                      <a:pPr algn="l" fontAlgn="b">
                        <a:lnSpc>
                          <a:spcPct val="90000"/>
                        </a:lnSpc>
                        <a:buNone/>
                      </a:pPr>
                      <a:r>
                        <a:rPr lang="en-US" sz="1400" u="none" strike="noStrike" dirty="0">
                          <a:effectLst/>
                          <a:latin typeface="+mn-lt"/>
                        </a:rPr>
                        <a:t>Petry et al (2)</a:t>
                      </a:r>
                      <a:br>
                        <a:rPr lang="en-US" sz="1400" u="none" strike="noStrike" dirty="0">
                          <a:effectLst/>
                          <a:latin typeface="+mn-lt"/>
                        </a:rPr>
                      </a:br>
                      <a:r>
                        <a:rPr lang="en-US" sz="1400" u="none" strike="noStrike" dirty="0">
                          <a:effectLst/>
                          <a:latin typeface="+mn-lt"/>
                        </a:rPr>
                        <a:t>(N = 548)</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Adults with wound/tissue culture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15.2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65.5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88.8</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51.2</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90000"/>
                        </a:lnSpc>
                        <a:buNone/>
                      </a:pPr>
                      <a:r>
                        <a:rPr lang="en-US" sz="1400" u="none" strike="noStrike" dirty="0">
                          <a:effectLst/>
                          <a:latin typeface="+mn-lt"/>
                        </a:rPr>
                        <a:t>93.5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5691557"/>
                  </a:ext>
                </a:extLst>
              </a:tr>
              <a:tr h="301482">
                <a:tc>
                  <a:txBody>
                    <a:bodyPr/>
                    <a:lstStyle/>
                    <a:p>
                      <a:pPr algn="l" fontAlgn="b">
                        <a:lnSpc>
                          <a:spcPct val="90000"/>
                        </a:lnSpc>
                        <a:buNone/>
                      </a:pPr>
                      <a:r>
                        <a:rPr lang="en-US" sz="1400" u="none" strike="noStrike" dirty="0">
                          <a:effectLst/>
                          <a:latin typeface="+mn-lt"/>
                        </a:rPr>
                        <a:t>Burgoon et al</a:t>
                      </a:r>
                      <a:br>
                        <a:rPr lang="en-US" sz="1400" u="none" strike="noStrike" dirty="0">
                          <a:effectLst/>
                          <a:latin typeface="+mn-lt"/>
                        </a:rPr>
                      </a:br>
                      <a:r>
                        <a:rPr lang="en-US" sz="1400" u="none" strike="noStrike" dirty="0">
                          <a:effectLst/>
                          <a:latin typeface="+mn-lt"/>
                        </a:rPr>
                        <a:t>(N = 473)</a:t>
                      </a:r>
                      <a:endParaRPr lang="en-US" sz="1400" b="0" i="0" u="none" strike="noStrike" dirty="0">
                        <a:solidFill>
                          <a:srgbClr val="000000"/>
                        </a:solidFill>
                        <a:effectLst/>
                        <a:latin typeface="+mn-lt"/>
                      </a:endParaRPr>
                    </a:p>
                  </a:txBody>
                  <a:tcPr marT="27432" marB="27432"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Hospitalized adults with SSTI </a:t>
                      </a: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9.1</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81.4</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71.9</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22.4</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lnSpc>
                          <a:spcPct val="90000"/>
                        </a:lnSpc>
                        <a:buNone/>
                      </a:pPr>
                      <a:r>
                        <a:rPr lang="en-US" sz="1400" u="none" strike="noStrike" dirty="0">
                          <a:effectLst/>
                          <a:latin typeface="+mn-lt"/>
                        </a:rPr>
                        <a:t>97.5</a:t>
                      </a:r>
                      <a:endParaRPr lang="en-US" sz="1400" b="0" i="0" u="none" strike="noStrike" dirty="0">
                        <a:solidFill>
                          <a:srgbClr val="000000"/>
                        </a:solidFill>
                        <a:effectLst/>
                        <a:latin typeface="+mn-lt"/>
                      </a:endParaRPr>
                    </a:p>
                  </a:txBody>
                  <a:tcPr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48797739"/>
                  </a:ext>
                </a:extLst>
              </a:tr>
              <a:tr h="301482">
                <a:tc>
                  <a:txBody>
                    <a:bodyPr/>
                    <a:lstStyle/>
                    <a:p>
                      <a:pPr algn="l" fontAlgn="b">
                        <a:lnSpc>
                          <a:spcPct val="90000"/>
                        </a:lnSpc>
                        <a:buNone/>
                      </a:pPr>
                      <a:r>
                        <a:rPr lang="en-US" sz="1400" u="none" strike="noStrike" dirty="0">
                          <a:effectLst/>
                          <a:latin typeface="+mn-lt"/>
                        </a:rPr>
                        <a:t>Our study</a:t>
                      </a:r>
                      <a:br>
                        <a:rPr lang="en-US" sz="1400" u="none" strike="noStrike" dirty="0">
                          <a:effectLst/>
                          <a:latin typeface="+mn-lt"/>
                        </a:rPr>
                      </a:br>
                      <a:r>
                        <a:rPr lang="en-US" sz="1400" u="none" strike="noStrike" dirty="0">
                          <a:effectLst/>
                          <a:latin typeface="+mn-lt"/>
                        </a:rPr>
                        <a:t>(N = 300)</a:t>
                      </a:r>
                      <a:endParaRPr lang="en-US" sz="1400" b="0" i="0" u="none" strike="noStrike" dirty="0">
                        <a:solidFill>
                          <a:srgbClr val="000000"/>
                        </a:solidFill>
                        <a:effectLst/>
                        <a:latin typeface="+mn-lt"/>
                      </a:endParaRPr>
                    </a:p>
                  </a:txBody>
                  <a:tcPr marT="27432" marB="27432" anchor="b">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Hospitalized adults with SSTI </a:t>
                      </a: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18.3</a:t>
                      </a:r>
                      <a:endParaRPr lang="en-US" sz="1400" b="0" i="0" u="none" strike="noStrike" dirty="0">
                        <a:solidFill>
                          <a:srgbClr val="000000"/>
                        </a:solidFill>
                        <a:effectLst/>
                        <a:latin typeface="+mn-lt"/>
                      </a:endParaRP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63.6</a:t>
                      </a:r>
                      <a:endParaRPr lang="en-US" sz="1400" b="0" i="0" u="none" strike="noStrike" dirty="0">
                        <a:solidFill>
                          <a:srgbClr val="000000"/>
                        </a:solidFill>
                        <a:effectLst/>
                        <a:latin typeface="+mn-lt"/>
                      </a:endParaRP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93.9</a:t>
                      </a:r>
                      <a:endParaRPr lang="en-US" sz="1400" b="0" i="0" u="none" strike="noStrike" dirty="0">
                        <a:solidFill>
                          <a:srgbClr val="000000"/>
                        </a:solidFill>
                        <a:effectLst/>
                        <a:latin typeface="+mn-lt"/>
                      </a:endParaRP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70</a:t>
                      </a:r>
                      <a:endParaRPr lang="en-US" sz="1400" b="0" i="0" u="none" strike="noStrike" dirty="0">
                        <a:solidFill>
                          <a:srgbClr val="000000"/>
                        </a:solidFill>
                        <a:effectLst/>
                        <a:latin typeface="+mn-lt"/>
                      </a:endParaRP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tc>
                  <a:txBody>
                    <a:bodyPr/>
                    <a:lstStyle/>
                    <a:p>
                      <a:pPr algn="ctr" fontAlgn="b">
                        <a:lnSpc>
                          <a:spcPct val="90000"/>
                        </a:lnSpc>
                        <a:buNone/>
                      </a:pPr>
                      <a:r>
                        <a:rPr lang="en-US" sz="1400" u="none" strike="noStrike" dirty="0">
                          <a:effectLst/>
                          <a:latin typeface="+mn-lt"/>
                        </a:rPr>
                        <a:t>92</a:t>
                      </a:r>
                      <a:endParaRPr lang="en-US" sz="1400" b="0" i="0" u="none" strike="noStrike" dirty="0">
                        <a:solidFill>
                          <a:srgbClr val="000000"/>
                        </a:solidFill>
                        <a:effectLst/>
                        <a:latin typeface="+mn-lt"/>
                      </a:endParaRPr>
                    </a:p>
                  </a:txBody>
                  <a:tcPr marT="27432" marB="27432" anchor="ctr">
                    <a:lnT w="12700" cmpd="sng">
                      <a:noFill/>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24974685"/>
                  </a:ext>
                </a:extLst>
              </a:tr>
            </a:tbl>
          </a:graphicData>
        </a:graphic>
      </p:graphicFrame>
    </p:spTree>
    <p:extLst>
      <p:ext uri="{BB962C8B-B14F-4D97-AF65-F5344CB8AC3E}">
        <p14:creationId xmlns:p14="http://schemas.microsoft.com/office/powerpoint/2010/main" val="1946224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215A6E-FE6A-1563-2E9C-A3F545670C2A}"/>
              </a:ext>
            </a:extLst>
          </p:cNvPr>
          <p:cNvSpPr>
            <a:spLocks noGrp="1"/>
          </p:cNvSpPr>
          <p:nvPr>
            <p:ph sz="quarter" idx="10"/>
          </p:nvPr>
        </p:nvSpPr>
        <p:spPr/>
        <p:txBody>
          <a:bodyPr/>
          <a:lstStyle/>
          <a:p>
            <a:r>
              <a:rPr lang="en-US" dirty="0"/>
              <a:t>Zilberberg. Infect Control Hosp Epidemiol. 2009;30:1203.</a:t>
            </a:r>
          </a:p>
        </p:txBody>
      </p:sp>
      <p:graphicFrame>
        <p:nvGraphicFramePr>
          <p:cNvPr id="24" name="Group 14">
            <a:extLst>
              <a:ext uri="{FF2B5EF4-FFF2-40B4-BE49-F238E27FC236}">
                <a16:creationId xmlns:a16="http://schemas.microsoft.com/office/drawing/2014/main" id="{F791F0A9-C0E9-4A72-BEDA-0D270DE701C7}"/>
              </a:ext>
            </a:extLst>
          </p:cNvPr>
          <p:cNvGraphicFramePr>
            <a:graphicFrameLocks noGrp="1"/>
          </p:cNvGraphicFramePr>
          <p:nvPr>
            <p:extLst>
              <p:ext uri="{D42A27DB-BD31-4B8C-83A1-F6EECF244321}">
                <p14:modId xmlns:p14="http://schemas.microsoft.com/office/powerpoint/2010/main" val="3980950768"/>
              </p:ext>
            </p:extLst>
          </p:nvPr>
        </p:nvGraphicFramePr>
        <p:xfrm>
          <a:off x="8085859" y="2855465"/>
          <a:ext cx="3525116" cy="1158876"/>
        </p:xfrm>
        <a:graphic>
          <a:graphicData uri="http://schemas.openxmlformats.org/drawingml/2006/table">
            <a:tbl>
              <a:tblPr/>
              <a:tblGrid>
                <a:gridCol w="2372591">
                  <a:extLst>
                    <a:ext uri="{9D8B030D-6E8A-4147-A177-3AD203B41FA5}">
                      <a16:colId xmlns:a16="http://schemas.microsoft.com/office/drawing/2014/main" val="20000"/>
                    </a:ext>
                  </a:extLst>
                </a:gridCol>
                <a:gridCol w="1152525">
                  <a:extLst>
                    <a:ext uri="{9D8B030D-6E8A-4147-A177-3AD203B41FA5}">
                      <a16:colId xmlns:a16="http://schemas.microsoft.com/office/drawing/2014/main" val="20001"/>
                    </a:ext>
                  </a:extLst>
                </a:gridCol>
              </a:tblGrid>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ＭＳ Ｐゴシック" pitchFamily="-72" charset="-128"/>
                          <a:cs typeface="Calibri"/>
                        </a:rPr>
                        <a:t>Mixed cultures</a:t>
                      </a:r>
                    </a:p>
                  </a:txBody>
                  <a:tcPr marL="68591" marR="68591" marT="45750" marB="45750" anchor="ctr" horzOverflow="overflow">
                    <a:lnL>
                      <a:noFill/>
                    </a:lnL>
                    <a:lnR>
                      <a:noFill/>
                    </a:lnR>
                    <a:lnT w="25400" cap="flat" cmpd="sng" algn="ctr">
                      <a:noFill/>
                      <a:prstDash val="solid"/>
                      <a:round/>
                      <a:headEnd type="none" w="med" len="med"/>
                      <a:tailEnd type="none" w="med" len="med"/>
                    </a:lnT>
                    <a:lnB w="254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ＭＳ Ｐゴシック" pitchFamily="-72" charset="-128"/>
                          <a:cs typeface="Calibri"/>
                        </a:rPr>
                        <a:t>10.6%</a:t>
                      </a:r>
                    </a:p>
                  </a:txBody>
                  <a:tcPr marL="68591" marR="68591" marT="45750" marB="45750" anchor="ctr" horzOverflow="overflow">
                    <a:lnL>
                      <a:noFill/>
                    </a:lnL>
                    <a:lnR>
                      <a:noFill/>
                    </a:lnR>
                    <a:lnT w="25400" cap="flat" cmpd="sng" algn="ctr">
                      <a:noFill/>
                      <a:prstDash val="solid"/>
                      <a:round/>
                      <a:headEnd type="none" w="med" len="med"/>
                      <a:tailEnd type="none" w="med" len="med"/>
                    </a:lnT>
                    <a:lnB w="254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ＭＳ Ｐゴシック" pitchFamily="-72" charset="-128"/>
                          <a:cs typeface="Calibri"/>
                        </a:rPr>
                        <a:t>Polymicrobial cultures</a:t>
                      </a:r>
                    </a:p>
                  </a:txBody>
                  <a:tcPr marL="68591" marR="68591" marT="45750" marB="45750" anchor="ctr" horzOverflow="overflow">
                    <a:lnL>
                      <a:noFill/>
                    </a:lnL>
                    <a:lnR>
                      <a:noFill/>
                    </a:lnR>
                    <a:lnT w="254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mn-lt"/>
                          <a:ea typeface="ＭＳ Ｐゴシック" pitchFamily="-72" charset="-128"/>
                          <a:cs typeface="Calibri"/>
                        </a:rPr>
                        <a:t>36.2%</a:t>
                      </a:r>
                    </a:p>
                  </a:txBody>
                  <a:tcPr marL="68591" marR="68591" marT="45750" marB="45750" anchor="ctr" horzOverflow="overflow">
                    <a:lnL>
                      <a:noFill/>
                    </a:lnL>
                    <a:lnR>
                      <a:noFill/>
                    </a:lnR>
                    <a:lnT w="254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5" name="TextBox 6">
            <a:extLst>
              <a:ext uri="{FF2B5EF4-FFF2-40B4-BE49-F238E27FC236}">
                <a16:creationId xmlns:a16="http://schemas.microsoft.com/office/drawing/2014/main" id="{C0332364-2565-4E21-906E-7AAEE87E50BF}"/>
              </a:ext>
            </a:extLst>
          </p:cNvPr>
          <p:cNvSpPr txBox="1">
            <a:spLocks noChangeArrowheads="1"/>
          </p:cNvSpPr>
          <p:nvPr/>
        </p:nvSpPr>
        <p:spPr bwMode="auto">
          <a:xfrm>
            <a:off x="8109420" y="4071068"/>
            <a:ext cx="361426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MS PGothic" charset="0"/>
                <a:cs typeface="MS PGothic" charset="0"/>
              </a:defRPr>
            </a:lvl1pPr>
            <a:lvl2pPr marL="37931725" indent="-37474525" eaLnBrk="0" hangingPunct="0">
              <a:defRPr sz="2400">
                <a:solidFill>
                  <a:schemeClr val="tx1"/>
                </a:solidFill>
                <a:latin typeface="Arial" charset="0"/>
                <a:ea typeface="MS PGothic" charset="0"/>
                <a:cs typeface="MS PGothic" charset="0"/>
              </a:defRPr>
            </a:lvl2pPr>
            <a:lvl3pPr eaLnBrk="0" hangingPunct="0">
              <a:defRPr sz="2400">
                <a:solidFill>
                  <a:schemeClr val="tx1"/>
                </a:solidFill>
                <a:latin typeface="Arial" charset="0"/>
                <a:ea typeface="MS PGothic" charset="0"/>
                <a:cs typeface="MS PGothic" charset="0"/>
              </a:defRPr>
            </a:lvl3pPr>
            <a:lvl4pPr eaLnBrk="0" hangingPunct="0">
              <a:defRPr sz="2400">
                <a:solidFill>
                  <a:schemeClr val="tx1"/>
                </a:solidFill>
                <a:latin typeface="Arial" charset="0"/>
                <a:ea typeface="MS PGothic" charset="0"/>
                <a:cs typeface="MS PGothic" charset="0"/>
              </a:defRPr>
            </a:lvl4pPr>
            <a:lvl5pPr eaLnBrk="0" hangingPunct="0">
              <a:defRPr sz="2400">
                <a:solidFill>
                  <a:schemeClr val="tx1"/>
                </a:solidFill>
                <a:latin typeface="Arial" charset="0"/>
                <a:ea typeface="MS PGothic" charset="0"/>
                <a:cs typeface="MS PGothic" charset="0"/>
              </a:defRPr>
            </a:lvl5pPr>
            <a:lvl6pPr marL="457200" eaLnBrk="0" fontAlgn="base" hangingPunct="0">
              <a:spcBef>
                <a:spcPct val="0"/>
              </a:spcBef>
              <a:spcAft>
                <a:spcPct val="0"/>
              </a:spcAft>
              <a:defRPr sz="2400">
                <a:solidFill>
                  <a:schemeClr val="tx1"/>
                </a:solidFill>
                <a:latin typeface="Arial" charset="0"/>
                <a:ea typeface="MS PGothic" charset="0"/>
                <a:cs typeface="MS PGothic" charset="0"/>
              </a:defRPr>
            </a:lvl6pPr>
            <a:lvl7pPr marL="914400" eaLnBrk="0" fontAlgn="base" hangingPunct="0">
              <a:spcBef>
                <a:spcPct val="0"/>
              </a:spcBef>
              <a:spcAft>
                <a:spcPct val="0"/>
              </a:spcAft>
              <a:defRPr sz="2400">
                <a:solidFill>
                  <a:schemeClr val="tx1"/>
                </a:solidFill>
                <a:latin typeface="Arial" charset="0"/>
                <a:ea typeface="MS PGothic" charset="0"/>
                <a:cs typeface="MS PGothic" charset="0"/>
              </a:defRPr>
            </a:lvl7pPr>
            <a:lvl8pPr marL="1371600" eaLnBrk="0" fontAlgn="base" hangingPunct="0">
              <a:spcBef>
                <a:spcPct val="0"/>
              </a:spcBef>
              <a:spcAft>
                <a:spcPct val="0"/>
              </a:spcAft>
              <a:defRPr sz="2400">
                <a:solidFill>
                  <a:schemeClr val="tx1"/>
                </a:solidFill>
                <a:latin typeface="Arial" charset="0"/>
                <a:ea typeface="MS PGothic" charset="0"/>
                <a:cs typeface="MS PGothic" charset="0"/>
              </a:defRPr>
            </a:lvl8pPr>
            <a:lvl9pPr marL="18288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S PGothic" charset="0"/>
                <a:cs typeface="Calibri"/>
              </a:rPr>
              <a:t>Mixed culture: At least 1 Gram-positive and 1 Gram-negative isolate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mn-lt"/>
              <a:ea typeface="MS PGothic"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S PGothic" charset="0"/>
                <a:cs typeface="Calibri"/>
              </a:rPr>
              <a:t>Polymicrobial: More than 1 isolate</a:t>
            </a:r>
          </a:p>
        </p:txBody>
      </p:sp>
      <p:sp>
        <p:nvSpPr>
          <p:cNvPr id="6" name="Title 5">
            <a:extLst>
              <a:ext uri="{FF2B5EF4-FFF2-40B4-BE49-F238E27FC236}">
                <a16:creationId xmlns:a16="http://schemas.microsoft.com/office/drawing/2014/main" id="{B4B91C4E-33AA-2B1C-CBC1-A8511EDFA34D}"/>
              </a:ext>
            </a:extLst>
          </p:cNvPr>
          <p:cNvSpPr>
            <a:spLocks noGrp="1"/>
          </p:cNvSpPr>
          <p:nvPr>
            <p:ph type="title"/>
          </p:nvPr>
        </p:nvSpPr>
        <p:spPr>
          <a:xfrm>
            <a:off x="231078" y="260163"/>
            <a:ext cx="11740260" cy="1044132"/>
          </a:xfrm>
        </p:spPr>
        <p:txBody>
          <a:bodyPr/>
          <a:lstStyle/>
          <a:p>
            <a:r>
              <a:rPr lang="en-US" spc="0" dirty="0"/>
              <a:t>Patients Hospitalized With Serious Skin Infections: Some Involve More Than 1 Pathogen</a:t>
            </a:r>
          </a:p>
        </p:txBody>
      </p:sp>
      <p:grpSp>
        <p:nvGrpSpPr>
          <p:cNvPr id="19" name="Group 18">
            <a:extLst>
              <a:ext uri="{FF2B5EF4-FFF2-40B4-BE49-F238E27FC236}">
                <a16:creationId xmlns:a16="http://schemas.microsoft.com/office/drawing/2014/main" id="{3049DAA9-BF72-DB80-0AA1-7B690DE0619E}"/>
              </a:ext>
            </a:extLst>
          </p:cNvPr>
          <p:cNvGrpSpPr/>
          <p:nvPr/>
        </p:nvGrpSpPr>
        <p:grpSpPr>
          <a:xfrm>
            <a:off x="3044825" y="5920361"/>
            <a:ext cx="4914900" cy="266700"/>
            <a:chOff x="3044825" y="1507976"/>
            <a:chExt cx="4914900" cy="266700"/>
          </a:xfrm>
        </p:grpSpPr>
        <p:sp>
          <p:nvSpPr>
            <p:cNvPr id="5" name="TextBox 4">
              <a:extLst>
                <a:ext uri="{FF2B5EF4-FFF2-40B4-BE49-F238E27FC236}">
                  <a16:creationId xmlns:a16="http://schemas.microsoft.com/office/drawing/2014/main" id="{2F9EEE51-6505-2EBE-DDA0-A666D7FD15F0}"/>
                </a:ext>
              </a:extLst>
            </p:cNvPr>
            <p:cNvSpPr txBox="1"/>
            <p:nvPr/>
          </p:nvSpPr>
          <p:spPr>
            <a:xfrm>
              <a:off x="3044825" y="1507976"/>
              <a:ext cx="581025" cy="266700"/>
            </a:xfrm>
            <a:prstGeom prst="rect">
              <a:avLst/>
            </a:prstGeom>
          </p:spPr>
          <p:txBody>
            <a:bodyPr vert="horz" wrap="none" lIns="0" tIns="0" rIns="0" bIns="0" rtlCol="0">
              <a:noAutofit/>
            </a:bodyPr>
            <a:lstStyle/>
            <a:p>
              <a:pPr algn="ctr"/>
              <a:r>
                <a:rPr lang="en-US" sz="1400" dirty="0"/>
                <a:t>0</a:t>
              </a:r>
            </a:p>
          </p:txBody>
        </p:sp>
        <p:sp>
          <p:nvSpPr>
            <p:cNvPr id="11" name="TextBox 10">
              <a:extLst>
                <a:ext uri="{FF2B5EF4-FFF2-40B4-BE49-F238E27FC236}">
                  <a16:creationId xmlns:a16="http://schemas.microsoft.com/office/drawing/2014/main" id="{78A999CB-F83E-74B0-A6C5-AEBF2A180B23}"/>
                </a:ext>
              </a:extLst>
            </p:cNvPr>
            <p:cNvSpPr txBox="1"/>
            <p:nvPr/>
          </p:nvSpPr>
          <p:spPr>
            <a:xfrm>
              <a:off x="5211763" y="1507976"/>
              <a:ext cx="581025" cy="266700"/>
            </a:xfrm>
            <a:prstGeom prst="rect">
              <a:avLst/>
            </a:prstGeom>
          </p:spPr>
          <p:txBody>
            <a:bodyPr vert="horz" wrap="none" lIns="0" tIns="0" rIns="0" bIns="0" rtlCol="0">
              <a:noAutofit/>
            </a:bodyPr>
            <a:lstStyle/>
            <a:p>
              <a:pPr algn="ctr"/>
              <a:r>
                <a:rPr lang="en-US" sz="1400" dirty="0"/>
                <a:t>20</a:t>
              </a:r>
            </a:p>
          </p:txBody>
        </p:sp>
        <p:sp>
          <p:nvSpPr>
            <p:cNvPr id="13" name="TextBox 12">
              <a:extLst>
                <a:ext uri="{FF2B5EF4-FFF2-40B4-BE49-F238E27FC236}">
                  <a16:creationId xmlns:a16="http://schemas.microsoft.com/office/drawing/2014/main" id="{08ACD8C7-822D-D2F8-AB37-FE2B36B78C9E}"/>
                </a:ext>
              </a:extLst>
            </p:cNvPr>
            <p:cNvSpPr txBox="1"/>
            <p:nvPr/>
          </p:nvSpPr>
          <p:spPr>
            <a:xfrm>
              <a:off x="7378700" y="1507976"/>
              <a:ext cx="581025" cy="266700"/>
            </a:xfrm>
            <a:prstGeom prst="rect">
              <a:avLst/>
            </a:prstGeom>
          </p:spPr>
          <p:txBody>
            <a:bodyPr vert="horz" wrap="none" lIns="0" tIns="0" rIns="0" bIns="0" rtlCol="0">
              <a:noAutofit/>
            </a:bodyPr>
            <a:lstStyle/>
            <a:p>
              <a:pPr algn="ctr"/>
              <a:r>
                <a:rPr lang="en-US" sz="1400" dirty="0"/>
                <a:t>40</a:t>
              </a:r>
            </a:p>
          </p:txBody>
        </p:sp>
        <p:sp>
          <p:nvSpPr>
            <p:cNvPr id="17" name="TextBox 16">
              <a:extLst>
                <a:ext uri="{FF2B5EF4-FFF2-40B4-BE49-F238E27FC236}">
                  <a16:creationId xmlns:a16="http://schemas.microsoft.com/office/drawing/2014/main" id="{3068537B-8A06-C45E-F496-E2B154A1A60A}"/>
                </a:ext>
              </a:extLst>
            </p:cNvPr>
            <p:cNvSpPr txBox="1"/>
            <p:nvPr/>
          </p:nvSpPr>
          <p:spPr>
            <a:xfrm>
              <a:off x="4128294" y="1507976"/>
              <a:ext cx="581025" cy="266700"/>
            </a:xfrm>
            <a:prstGeom prst="rect">
              <a:avLst/>
            </a:prstGeom>
          </p:spPr>
          <p:txBody>
            <a:bodyPr vert="horz" wrap="none" lIns="0" tIns="0" rIns="0" bIns="0" rtlCol="0">
              <a:noAutofit/>
            </a:bodyPr>
            <a:lstStyle/>
            <a:p>
              <a:pPr algn="ctr"/>
              <a:r>
                <a:rPr lang="en-US" sz="1400" dirty="0"/>
                <a:t>10</a:t>
              </a:r>
            </a:p>
          </p:txBody>
        </p:sp>
        <p:sp>
          <p:nvSpPr>
            <p:cNvPr id="18" name="TextBox 17">
              <a:extLst>
                <a:ext uri="{FF2B5EF4-FFF2-40B4-BE49-F238E27FC236}">
                  <a16:creationId xmlns:a16="http://schemas.microsoft.com/office/drawing/2014/main" id="{67196B97-0D96-6CBE-55F9-A9F66DFFC2B2}"/>
                </a:ext>
              </a:extLst>
            </p:cNvPr>
            <p:cNvSpPr txBox="1"/>
            <p:nvPr/>
          </p:nvSpPr>
          <p:spPr>
            <a:xfrm>
              <a:off x="6295232" y="1507976"/>
              <a:ext cx="581025" cy="266700"/>
            </a:xfrm>
            <a:prstGeom prst="rect">
              <a:avLst/>
            </a:prstGeom>
          </p:spPr>
          <p:txBody>
            <a:bodyPr vert="horz" wrap="none" lIns="0" tIns="0" rIns="0" bIns="0" rtlCol="0">
              <a:noAutofit/>
            </a:bodyPr>
            <a:lstStyle/>
            <a:p>
              <a:pPr algn="ctr"/>
              <a:r>
                <a:rPr lang="en-US" sz="1400" dirty="0"/>
                <a:t>30</a:t>
              </a:r>
            </a:p>
          </p:txBody>
        </p:sp>
      </p:grpSp>
      <p:grpSp>
        <p:nvGrpSpPr>
          <p:cNvPr id="30" name="Group 29">
            <a:extLst>
              <a:ext uri="{FF2B5EF4-FFF2-40B4-BE49-F238E27FC236}">
                <a16:creationId xmlns:a16="http://schemas.microsoft.com/office/drawing/2014/main" id="{AB8F2563-4DB0-86BD-BEB4-8C7B3A209611}"/>
              </a:ext>
            </a:extLst>
          </p:cNvPr>
          <p:cNvGrpSpPr/>
          <p:nvPr/>
        </p:nvGrpSpPr>
        <p:grpSpPr>
          <a:xfrm>
            <a:off x="3333750" y="5831205"/>
            <a:ext cx="4343400" cy="81536"/>
            <a:chOff x="3324225" y="5196461"/>
            <a:chExt cx="4343400" cy="723900"/>
          </a:xfrm>
        </p:grpSpPr>
        <p:cxnSp>
          <p:nvCxnSpPr>
            <p:cNvPr id="23" name="Straight Connector 22">
              <a:extLst>
                <a:ext uri="{FF2B5EF4-FFF2-40B4-BE49-F238E27FC236}">
                  <a16:creationId xmlns:a16="http://schemas.microsoft.com/office/drawing/2014/main" id="{4BE630DC-6477-5BDA-7BC9-5E0D1E16DCEF}"/>
                </a:ext>
              </a:extLst>
            </p:cNvPr>
            <p:cNvCxnSpPr>
              <a:cxnSpLocks/>
            </p:cNvCxnSpPr>
            <p:nvPr/>
          </p:nvCxnSpPr>
          <p:spPr>
            <a:xfrm>
              <a:off x="3324225" y="5196461"/>
              <a:ext cx="0" cy="723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15A385-94A4-82FA-41FF-30E78CB9829F}"/>
                </a:ext>
              </a:extLst>
            </p:cNvPr>
            <p:cNvCxnSpPr>
              <a:cxnSpLocks/>
            </p:cNvCxnSpPr>
            <p:nvPr/>
          </p:nvCxnSpPr>
          <p:spPr>
            <a:xfrm>
              <a:off x="4410075" y="5196461"/>
              <a:ext cx="0" cy="723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7D9807D-4484-E623-CECF-119704CC8383}"/>
                </a:ext>
              </a:extLst>
            </p:cNvPr>
            <p:cNvCxnSpPr>
              <a:cxnSpLocks/>
            </p:cNvCxnSpPr>
            <p:nvPr/>
          </p:nvCxnSpPr>
          <p:spPr>
            <a:xfrm>
              <a:off x="5495925" y="5196461"/>
              <a:ext cx="0" cy="723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867FADE-3542-D910-A536-DF868ADCEDB9}"/>
                </a:ext>
              </a:extLst>
            </p:cNvPr>
            <p:cNvCxnSpPr>
              <a:cxnSpLocks/>
            </p:cNvCxnSpPr>
            <p:nvPr/>
          </p:nvCxnSpPr>
          <p:spPr>
            <a:xfrm>
              <a:off x="6581775" y="5196461"/>
              <a:ext cx="0" cy="723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AF449F3-4591-35E9-686A-D2A33893DC8E}"/>
                </a:ext>
              </a:extLst>
            </p:cNvPr>
            <p:cNvCxnSpPr>
              <a:cxnSpLocks/>
            </p:cNvCxnSpPr>
            <p:nvPr/>
          </p:nvCxnSpPr>
          <p:spPr>
            <a:xfrm>
              <a:off x="7667625" y="5196461"/>
              <a:ext cx="0" cy="723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a:extLst>
              <a:ext uri="{FF2B5EF4-FFF2-40B4-BE49-F238E27FC236}">
                <a16:creationId xmlns:a16="http://schemas.microsoft.com/office/drawing/2014/main" id="{830ED9FA-D6D4-576D-98E1-D98B08107506}"/>
              </a:ext>
            </a:extLst>
          </p:cNvPr>
          <p:cNvCxnSpPr>
            <a:cxnSpLocks/>
          </p:cNvCxnSpPr>
          <p:nvPr/>
        </p:nvCxnSpPr>
        <p:spPr>
          <a:xfrm rot="16200000">
            <a:off x="3288034" y="2858350"/>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58DF1C1-2384-AE7D-A778-F7866107523E}"/>
              </a:ext>
            </a:extLst>
          </p:cNvPr>
          <p:cNvCxnSpPr>
            <a:cxnSpLocks/>
          </p:cNvCxnSpPr>
          <p:nvPr/>
        </p:nvCxnSpPr>
        <p:spPr>
          <a:xfrm rot="16200000">
            <a:off x="3288034" y="2604985"/>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8B9BC79-219C-8C25-5F4B-B99F68EFD7C9}"/>
              </a:ext>
            </a:extLst>
          </p:cNvPr>
          <p:cNvCxnSpPr>
            <a:cxnSpLocks/>
          </p:cNvCxnSpPr>
          <p:nvPr/>
        </p:nvCxnSpPr>
        <p:spPr>
          <a:xfrm rot="16200000">
            <a:off x="3288034" y="2351620"/>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0454F90-BCA0-409D-F806-592561A697CA}"/>
              </a:ext>
            </a:extLst>
          </p:cNvPr>
          <p:cNvCxnSpPr>
            <a:cxnSpLocks/>
          </p:cNvCxnSpPr>
          <p:nvPr/>
        </p:nvCxnSpPr>
        <p:spPr>
          <a:xfrm rot="16200000">
            <a:off x="3288034" y="2098255"/>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557CADC-B5D1-C58C-AF89-ADB160143A15}"/>
              </a:ext>
            </a:extLst>
          </p:cNvPr>
          <p:cNvCxnSpPr>
            <a:cxnSpLocks/>
          </p:cNvCxnSpPr>
          <p:nvPr/>
        </p:nvCxnSpPr>
        <p:spPr>
          <a:xfrm rot="16200000">
            <a:off x="3288034" y="1844890"/>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94BC234-E599-AA53-8B99-BAC41896148C}"/>
              </a:ext>
            </a:extLst>
          </p:cNvPr>
          <p:cNvCxnSpPr>
            <a:cxnSpLocks/>
          </p:cNvCxnSpPr>
          <p:nvPr/>
        </p:nvCxnSpPr>
        <p:spPr>
          <a:xfrm rot="16200000">
            <a:off x="3288031" y="4115651"/>
            <a:ext cx="0" cy="990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FE600F3-BAA8-3CB2-8DFD-A8A490CD466C}"/>
              </a:ext>
            </a:extLst>
          </p:cNvPr>
          <p:cNvCxnSpPr>
            <a:cxnSpLocks/>
          </p:cNvCxnSpPr>
          <p:nvPr/>
        </p:nvCxnSpPr>
        <p:spPr>
          <a:xfrm rot="16200000">
            <a:off x="3288031" y="3862286"/>
            <a:ext cx="0" cy="990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7335D3D-B181-C2F8-6249-C2EE66377907}"/>
              </a:ext>
            </a:extLst>
          </p:cNvPr>
          <p:cNvCxnSpPr>
            <a:cxnSpLocks/>
          </p:cNvCxnSpPr>
          <p:nvPr/>
        </p:nvCxnSpPr>
        <p:spPr>
          <a:xfrm rot="16200000">
            <a:off x="3288031" y="3608921"/>
            <a:ext cx="0" cy="990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61D0874-A538-EBD9-CD69-0A40D3B4A4E6}"/>
              </a:ext>
            </a:extLst>
          </p:cNvPr>
          <p:cNvCxnSpPr>
            <a:cxnSpLocks/>
          </p:cNvCxnSpPr>
          <p:nvPr/>
        </p:nvCxnSpPr>
        <p:spPr>
          <a:xfrm rot="16200000">
            <a:off x="3288031" y="3355556"/>
            <a:ext cx="0" cy="990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22978F-A6B4-A0A6-DA2A-5D0E46DD8366}"/>
              </a:ext>
            </a:extLst>
          </p:cNvPr>
          <p:cNvCxnSpPr>
            <a:cxnSpLocks/>
          </p:cNvCxnSpPr>
          <p:nvPr/>
        </p:nvCxnSpPr>
        <p:spPr>
          <a:xfrm rot="16200000">
            <a:off x="3288031" y="3102191"/>
            <a:ext cx="0" cy="990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C8D7551-65C3-7949-F113-16B94DA29F49}"/>
              </a:ext>
            </a:extLst>
          </p:cNvPr>
          <p:cNvCxnSpPr>
            <a:cxnSpLocks/>
          </p:cNvCxnSpPr>
          <p:nvPr/>
        </p:nvCxnSpPr>
        <p:spPr>
          <a:xfrm rot="16200000">
            <a:off x="3288034" y="5372952"/>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D00813A-8B71-69A7-FECD-7B80CF307E64}"/>
              </a:ext>
            </a:extLst>
          </p:cNvPr>
          <p:cNvCxnSpPr>
            <a:cxnSpLocks/>
          </p:cNvCxnSpPr>
          <p:nvPr/>
        </p:nvCxnSpPr>
        <p:spPr>
          <a:xfrm rot="16200000">
            <a:off x="3288034" y="5119587"/>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EDB7288-02EC-8D1D-606B-47A29C99A4CD}"/>
              </a:ext>
            </a:extLst>
          </p:cNvPr>
          <p:cNvCxnSpPr>
            <a:cxnSpLocks/>
          </p:cNvCxnSpPr>
          <p:nvPr/>
        </p:nvCxnSpPr>
        <p:spPr>
          <a:xfrm rot="16200000">
            <a:off x="3288034" y="4866222"/>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2E6809C-9F44-52F1-9EFF-47E9B8129369}"/>
              </a:ext>
            </a:extLst>
          </p:cNvPr>
          <p:cNvCxnSpPr>
            <a:cxnSpLocks/>
          </p:cNvCxnSpPr>
          <p:nvPr/>
        </p:nvCxnSpPr>
        <p:spPr>
          <a:xfrm rot="16200000">
            <a:off x="3288034" y="4612857"/>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3B1BC67-0FC7-170A-387F-C26AAA0C86D0}"/>
              </a:ext>
            </a:extLst>
          </p:cNvPr>
          <p:cNvCxnSpPr>
            <a:cxnSpLocks/>
          </p:cNvCxnSpPr>
          <p:nvPr/>
        </p:nvCxnSpPr>
        <p:spPr>
          <a:xfrm rot="16200000">
            <a:off x="3288034" y="4359492"/>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1520230-C073-1FE5-5BAF-C556416EB6DE}"/>
              </a:ext>
            </a:extLst>
          </p:cNvPr>
          <p:cNvCxnSpPr>
            <a:cxnSpLocks/>
          </p:cNvCxnSpPr>
          <p:nvPr/>
        </p:nvCxnSpPr>
        <p:spPr>
          <a:xfrm rot="16200000">
            <a:off x="3288034" y="5616792"/>
            <a:ext cx="0" cy="9905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F903C16C-3CF0-5BA7-EEAE-DF18E1C65E3B}"/>
              </a:ext>
            </a:extLst>
          </p:cNvPr>
          <p:cNvSpPr txBox="1"/>
          <p:nvPr/>
        </p:nvSpPr>
        <p:spPr>
          <a:xfrm>
            <a:off x="1263328" y="1805979"/>
            <a:ext cx="1894363" cy="4023320"/>
          </a:xfrm>
          <a:prstGeom prst="rect">
            <a:avLst/>
          </a:prstGeom>
        </p:spPr>
        <p:txBody>
          <a:bodyPr vert="horz" wrap="none" lIns="0" tIns="0" rIns="0" bIns="0" rtlCol="0">
            <a:noAutofit/>
          </a:bodyPr>
          <a:lstStyle/>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MSSA</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MRSA</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Grp B Strep</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E. faecalis</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E. faecium</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VRE</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P. aeruginosa</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E. coli</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Klebsiella spp.</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P. mirabilis</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Enterobacter spp.</a:t>
            </a:r>
          </a:p>
          <a:p>
            <a:pPr algn="r">
              <a:spcAft>
                <a:spcPts val="300"/>
              </a:spcAft>
            </a:pPr>
            <a:r>
              <a:rPr lang="en-US" sz="1400" i="1" dirty="0">
                <a:solidFill>
                  <a:schemeClr val="tx1">
                    <a:lumMod val="75000"/>
                    <a:lumOff val="25000"/>
                  </a:schemeClr>
                </a:solidFill>
                <a:latin typeface="Poppins Medium" panose="00000600000000000000" pitchFamily="2" charset="0"/>
                <a:cs typeface="Poppins Medium" panose="00000600000000000000" pitchFamily="2" charset="0"/>
              </a:rPr>
              <a:t>B. fragilis</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Acinetobacter spp.</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Citrobacter spp.</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Candida spp.</a:t>
            </a:r>
          </a:p>
          <a:p>
            <a:pPr algn="r">
              <a:spcAft>
                <a:spcPts val="300"/>
              </a:spcAft>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Other</a:t>
            </a:r>
          </a:p>
          <a:p>
            <a:pPr algn="r">
              <a:spcAft>
                <a:spcPts val="300"/>
              </a:spcAft>
            </a:pPr>
            <a:endParaRPr lang="en-US" sz="1400" dirty="0">
              <a:solidFill>
                <a:schemeClr val="tx1">
                  <a:lumMod val="75000"/>
                  <a:lumOff val="25000"/>
                </a:schemeClr>
              </a:solidFill>
              <a:latin typeface="Poppins Medium" panose="00000600000000000000" pitchFamily="2" charset="0"/>
              <a:cs typeface="Poppins Medium" panose="00000600000000000000" pitchFamily="2" charset="0"/>
            </a:endParaRPr>
          </a:p>
        </p:txBody>
      </p:sp>
      <p:grpSp>
        <p:nvGrpSpPr>
          <p:cNvPr id="61" name="Group 60">
            <a:extLst>
              <a:ext uri="{FF2B5EF4-FFF2-40B4-BE49-F238E27FC236}">
                <a16:creationId xmlns:a16="http://schemas.microsoft.com/office/drawing/2014/main" id="{E6407AF4-BB9B-F920-CDFF-CE20C0555865}"/>
              </a:ext>
            </a:extLst>
          </p:cNvPr>
          <p:cNvGrpSpPr/>
          <p:nvPr/>
        </p:nvGrpSpPr>
        <p:grpSpPr>
          <a:xfrm>
            <a:off x="5009201" y="5394229"/>
            <a:ext cx="2717648" cy="188379"/>
            <a:chOff x="4730902" y="3951821"/>
            <a:chExt cx="2717648" cy="188379"/>
          </a:xfrm>
        </p:grpSpPr>
        <p:sp>
          <p:nvSpPr>
            <p:cNvPr id="59" name="TextBox 58">
              <a:extLst>
                <a:ext uri="{FF2B5EF4-FFF2-40B4-BE49-F238E27FC236}">
                  <a16:creationId xmlns:a16="http://schemas.microsoft.com/office/drawing/2014/main" id="{F6840033-EA8A-81AB-AA37-54A4D4BFAB45}"/>
                </a:ext>
              </a:extLst>
            </p:cNvPr>
            <p:cNvSpPr txBox="1"/>
            <p:nvPr/>
          </p:nvSpPr>
          <p:spPr>
            <a:xfrm>
              <a:off x="4924576" y="3951821"/>
              <a:ext cx="2523974" cy="188379"/>
            </a:xfrm>
            <a:prstGeom prst="rect">
              <a:avLst/>
            </a:prstGeom>
          </p:spPr>
          <p:txBody>
            <a:bodyPr vert="horz" wrap="none" lIns="0" tIns="0" rIns="0" bIns="0" rtlCol="0">
              <a:noAutofit/>
            </a:bodyPr>
            <a:lstStyle/>
            <a:p>
              <a:pPr algn="l"/>
              <a:r>
                <a:rPr lang="en-US" sz="1200" dirty="0"/>
                <a:t>Healthcare-associated (n = 527)</a:t>
              </a:r>
            </a:p>
          </p:txBody>
        </p:sp>
        <p:sp>
          <p:nvSpPr>
            <p:cNvPr id="60" name="Rectangle 59">
              <a:extLst>
                <a:ext uri="{FF2B5EF4-FFF2-40B4-BE49-F238E27FC236}">
                  <a16:creationId xmlns:a16="http://schemas.microsoft.com/office/drawing/2014/main" id="{122C062C-3730-33EA-D837-4CC037B5D83E}"/>
                </a:ext>
              </a:extLst>
            </p:cNvPr>
            <p:cNvSpPr/>
            <p:nvPr/>
          </p:nvSpPr>
          <p:spPr>
            <a:xfrm>
              <a:off x="4730902" y="3958171"/>
              <a:ext cx="146050" cy="1460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2" name="Rectangle 61">
            <a:extLst>
              <a:ext uri="{FF2B5EF4-FFF2-40B4-BE49-F238E27FC236}">
                <a16:creationId xmlns:a16="http://schemas.microsoft.com/office/drawing/2014/main" id="{883BA907-9A89-A72C-44C8-5A788BA6C1DE}"/>
              </a:ext>
            </a:extLst>
          </p:cNvPr>
          <p:cNvSpPr/>
          <p:nvPr/>
        </p:nvSpPr>
        <p:spPr>
          <a:xfrm>
            <a:off x="3333750" y="1816100"/>
            <a:ext cx="17780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D3E22674-F3BB-B942-677C-3729E15DF9AD}"/>
              </a:ext>
            </a:extLst>
          </p:cNvPr>
          <p:cNvSpPr/>
          <p:nvPr/>
        </p:nvSpPr>
        <p:spPr>
          <a:xfrm>
            <a:off x="3333750" y="2070100"/>
            <a:ext cx="34671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BD559303-236C-CC81-A953-F1F31BBA51E9}"/>
              </a:ext>
            </a:extLst>
          </p:cNvPr>
          <p:cNvSpPr/>
          <p:nvPr/>
        </p:nvSpPr>
        <p:spPr>
          <a:xfrm>
            <a:off x="3333750" y="2317750"/>
            <a:ext cx="3810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9AF24C46-E781-E644-8595-C499D01EBD76}"/>
              </a:ext>
            </a:extLst>
          </p:cNvPr>
          <p:cNvSpPr/>
          <p:nvPr/>
        </p:nvSpPr>
        <p:spPr>
          <a:xfrm>
            <a:off x="3333750" y="2578100"/>
            <a:ext cx="10223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0C9A492B-6EFD-2D22-1886-80E734403C1E}"/>
              </a:ext>
            </a:extLst>
          </p:cNvPr>
          <p:cNvSpPr/>
          <p:nvPr/>
        </p:nvSpPr>
        <p:spPr>
          <a:xfrm>
            <a:off x="3333750" y="2825750"/>
            <a:ext cx="5651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043D0547-CEB5-DCFB-9B2A-84E7C318DA42}"/>
              </a:ext>
            </a:extLst>
          </p:cNvPr>
          <p:cNvSpPr/>
          <p:nvPr/>
        </p:nvSpPr>
        <p:spPr>
          <a:xfrm>
            <a:off x="3333750" y="3079750"/>
            <a:ext cx="5651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8BBCBB7C-9DE2-1E8F-6DED-2EE42AA24138}"/>
              </a:ext>
            </a:extLst>
          </p:cNvPr>
          <p:cNvSpPr/>
          <p:nvPr/>
        </p:nvSpPr>
        <p:spPr>
          <a:xfrm>
            <a:off x="3333750" y="3327400"/>
            <a:ext cx="10922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6B5787E2-B1F3-6873-0FAB-95635BA54FCB}"/>
              </a:ext>
            </a:extLst>
          </p:cNvPr>
          <p:cNvSpPr/>
          <p:nvPr/>
        </p:nvSpPr>
        <p:spPr>
          <a:xfrm>
            <a:off x="3333750" y="3575050"/>
            <a:ext cx="8890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6C58DD56-D62A-BC98-DCC9-FA9032D43EAB}"/>
              </a:ext>
            </a:extLst>
          </p:cNvPr>
          <p:cNvSpPr/>
          <p:nvPr/>
        </p:nvSpPr>
        <p:spPr>
          <a:xfrm>
            <a:off x="3333750" y="3835400"/>
            <a:ext cx="6540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1E9B0DF6-C82F-4461-8D11-6AB80A95F277}"/>
              </a:ext>
            </a:extLst>
          </p:cNvPr>
          <p:cNvSpPr/>
          <p:nvPr/>
        </p:nvSpPr>
        <p:spPr>
          <a:xfrm>
            <a:off x="3333750" y="4083050"/>
            <a:ext cx="3810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3830C8BE-B664-4A5E-6064-55C4642C69D6}"/>
              </a:ext>
            </a:extLst>
          </p:cNvPr>
          <p:cNvSpPr/>
          <p:nvPr/>
        </p:nvSpPr>
        <p:spPr>
          <a:xfrm>
            <a:off x="3333750" y="4337050"/>
            <a:ext cx="3238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7EB5E52A-9B1A-D750-83E4-F97CCE1577F4}"/>
              </a:ext>
            </a:extLst>
          </p:cNvPr>
          <p:cNvSpPr/>
          <p:nvPr/>
        </p:nvSpPr>
        <p:spPr>
          <a:xfrm>
            <a:off x="3333750" y="4591050"/>
            <a:ext cx="2857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C6936B6A-922B-E583-E104-105139EAA84D}"/>
              </a:ext>
            </a:extLst>
          </p:cNvPr>
          <p:cNvSpPr/>
          <p:nvPr/>
        </p:nvSpPr>
        <p:spPr>
          <a:xfrm>
            <a:off x="3333750" y="4838700"/>
            <a:ext cx="28575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8FA667A0-D98E-3D42-EF33-A3D9760DE885}"/>
              </a:ext>
            </a:extLst>
          </p:cNvPr>
          <p:cNvSpPr/>
          <p:nvPr/>
        </p:nvSpPr>
        <p:spPr>
          <a:xfrm>
            <a:off x="3333750" y="5099050"/>
            <a:ext cx="2286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379B47DA-AB63-55D5-D82C-F73EFCF52F42}"/>
              </a:ext>
            </a:extLst>
          </p:cNvPr>
          <p:cNvSpPr/>
          <p:nvPr/>
        </p:nvSpPr>
        <p:spPr>
          <a:xfrm>
            <a:off x="3333750" y="5346700"/>
            <a:ext cx="8001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44B0E7CC-6655-CFFB-EF64-BBD96E5AB799}"/>
              </a:ext>
            </a:extLst>
          </p:cNvPr>
          <p:cNvSpPr/>
          <p:nvPr/>
        </p:nvSpPr>
        <p:spPr>
          <a:xfrm>
            <a:off x="3333750" y="5594350"/>
            <a:ext cx="508000" cy="164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extBox 77">
            <a:extLst>
              <a:ext uri="{FF2B5EF4-FFF2-40B4-BE49-F238E27FC236}">
                <a16:creationId xmlns:a16="http://schemas.microsoft.com/office/drawing/2014/main" id="{7F954D7F-6B55-AABB-1FF2-009A580F6EA4}"/>
              </a:ext>
            </a:extLst>
          </p:cNvPr>
          <p:cNvSpPr txBox="1"/>
          <p:nvPr/>
        </p:nvSpPr>
        <p:spPr>
          <a:xfrm>
            <a:off x="5186529" y="1831028"/>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16.5%</a:t>
            </a:r>
          </a:p>
        </p:txBody>
      </p:sp>
      <p:sp>
        <p:nvSpPr>
          <p:cNvPr id="79" name="TextBox 78">
            <a:extLst>
              <a:ext uri="{FF2B5EF4-FFF2-40B4-BE49-F238E27FC236}">
                <a16:creationId xmlns:a16="http://schemas.microsoft.com/office/drawing/2014/main" id="{3EDE6C01-139A-BA8E-006A-686D3F1300FD}"/>
              </a:ext>
            </a:extLst>
          </p:cNvPr>
          <p:cNvSpPr txBox="1"/>
          <p:nvPr/>
        </p:nvSpPr>
        <p:spPr>
          <a:xfrm>
            <a:off x="6873871" y="2090587"/>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32.1%</a:t>
            </a:r>
          </a:p>
        </p:txBody>
      </p:sp>
      <p:sp>
        <p:nvSpPr>
          <p:cNvPr id="80" name="TextBox 79">
            <a:extLst>
              <a:ext uri="{FF2B5EF4-FFF2-40B4-BE49-F238E27FC236}">
                <a16:creationId xmlns:a16="http://schemas.microsoft.com/office/drawing/2014/main" id="{2962B719-E49C-C08B-8332-D0C62DE17031}"/>
              </a:ext>
            </a:extLst>
          </p:cNvPr>
          <p:cNvSpPr txBox="1"/>
          <p:nvPr/>
        </p:nvSpPr>
        <p:spPr>
          <a:xfrm>
            <a:off x="3809996" y="2324100"/>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3.6%</a:t>
            </a:r>
          </a:p>
        </p:txBody>
      </p:sp>
      <p:sp>
        <p:nvSpPr>
          <p:cNvPr id="81" name="TextBox 80">
            <a:extLst>
              <a:ext uri="{FF2B5EF4-FFF2-40B4-BE49-F238E27FC236}">
                <a16:creationId xmlns:a16="http://schemas.microsoft.com/office/drawing/2014/main" id="{F2BB4291-DC98-BBFD-E6B7-6268E344D474}"/>
              </a:ext>
            </a:extLst>
          </p:cNvPr>
          <p:cNvSpPr txBox="1"/>
          <p:nvPr/>
        </p:nvSpPr>
        <p:spPr>
          <a:xfrm>
            <a:off x="4445744" y="2585377"/>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9.5%</a:t>
            </a:r>
          </a:p>
        </p:txBody>
      </p:sp>
      <p:sp>
        <p:nvSpPr>
          <p:cNvPr id="82" name="TextBox 81">
            <a:extLst>
              <a:ext uri="{FF2B5EF4-FFF2-40B4-BE49-F238E27FC236}">
                <a16:creationId xmlns:a16="http://schemas.microsoft.com/office/drawing/2014/main" id="{671D8DE1-F0E6-7E4B-F846-6B9E42E6B2F8}"/>
              </a:ext>
            </a:extLst>
          </p:cNvPr>
          <p:cNvSpPr txBox="1"/>
          <p:nvPr/>
        </p:nvSpPr>
        <p:spPr>
          <a:xfrm>
            <a:off x="4005190" y="2840857"/>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5.3%</a:t>
            </a:r>
          </a:p>
        </p:txBody>
      </p:sp>
      <p:sp>
        <p:nvSpPr>
          <p:cNvPr id="86" name="TextBox 85">
            <a:extLst>
              <a:ext uri="{FF2B5EF4-FFF2-40B4-BE49-F238E27FC236}">
                <a16:creationId xmlns:a16="http://schemas.microsoft.com/office/drawing/2014/main" id="{AB3FB120-B22D-E9CF-F95B-400DBE25DA8B}"/>
              </a:ext>
            </a:extLst>
          </p:cNvPr>
          <p:cNvSpPr txBox="1"/>
          <p:nvPr/>
        </p:nvSpPr>
        <p:spPr>
          <a:xfrm>
            <a:off x="4005190" y="3086100"/>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5.3%</a:t>
            </a:r>
          </a:p>
        </p:txBody>
      </p:sp>
      <p:sp>
        <p:nvSpPr>
          <p:cNvPr id="87" name="TextBox 86">
            <a:extLst>
              <a:ext uri="{FF2B5EF4-FFF2-40B4-BE49-F238E27FC236}">
                <a16:creationId xmlns:a16="http://schemas.microsoft.com/office/drawing/2014/main" id="{49A57DE9-2063-25CC-79E1-71BDA6BCBC4E}"/>
              </a:ext>
            </a:extLst>
          </p:cNvPr>
          <p:cNvSpPr txBox="1"/>
          <p:nvPr/>
        </p:nvSpPr>
        <p:spPr>
          <a:xfrm>
            <a:off x="4553989" y="3342768"/>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10.1%</a:t>
            </a:r>
          </a:p>
        </p:txBody>
      </p:sp>
      <p:sp>
        <p:nvSpPr>
          <p:cNvPr id="88" name="TextBox 87">
            <a:extLst>
              <a:ext uri="{FF2B5EF4-FFF2-40B4-BE49-F238E27FC236}">
                <a16:creationId xmlns:a16="http://schemas.microsoft.com/office/drawing/2014/main" id="{50D98CEC-2EFA-27C4-B7AC-F57CB2F59C5E}"/>
              </a:ext>
            </a:extLst>
          </p:cNvPr>
          <p:cNvSpPr txBox="1"/>
          <p:nvPr/>
        </p:nvSpPr>
        <p:spPr>
          <a:xfrm>
            <a:off x="4317134" y="3598248"/>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8.2%</a:t>
            </a:r>
          </a:p>
        </p:txBody>
      </p:sp>
      <p:sp>
        <p:nvSpPr>
          <p:cNvPr id="89" name="TextBox 88">
            <a:extLst>
              <a:ext uri="{FF2B5EF4-FFF2-40B4-BE49-F238E27FC236}">
                <a16:creationId xmlns:a16="http://schemas.microsoft.com/office/drawing/2014/main" id="{BC1966FA-2280-E6D1-93B2-B99D395BDC29}"/>
              </a:ext>
            </a:extLst>
          </p:cNvPr>
          <p:cNvSpPr txBox="1"/>
          <p:nvPr/>
        </p:nvSpPr>
        <p:spPr>
          <a:xfrm>
            <a:off x="4097583" y="3848308"/>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6.1%</a:t>
            </a:r>
          </a:p>
        </p:txBody>
      </p:sp>
      <p:sp>
        <p:nvSpPr>
          <p:cNvPr id="90" name="TextBox 89">
            <a:extLst>
              <a:ext uri="{FF2B5EF4-FFF2-40B4-BE49-F238E27FC236}">
                <a16:creationId xmlns:a16="http://schemas.microsoft.com/office/drawing/2014/main" id="{AD5CADD7-C146-8302-D80A-F925FCB9FA7A}"/>
              </a:ext>
            </a:extLst>
          </p:cNvPr>
          <p:cNvSpPr txBox="1"/>
          <p:nvPr/>
        </p:nvSpPr>
        <p:spPr>
          <a:xfrm>
            <a:off x="3825247" y="4108658"/>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3.6%</a:t>
            </a:r>
          </a:p>
        </p:txBody>
      </p:sp>
      <p:sp>
        <p:nvSpPr>
          <p:cNvPr id="91" name="TextBox 90">
            <a:extLst>
              <a:ext uri="{FF2B5EF4-FFF2-40B4-BE49-F238E27FC236}">
                <a16:creationId xmlns:a16="http://schemas.microsoft.com/office/drawing/2014/main" id="{80BEF75D-5AD7-4627-A287-A3B962211AA2}"/>
              </a:ext>
            </a:extLst>
          </p:cNvPr>
          <p:cNvSpPr txBox="1"/>
          <p:nvPr/>
        </p:nvSpPr>
        <p:spPr>
          <a:xfrm>
            <a:off x="3761574" y="4343986"/>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3%</a:t>
            </a:r>
          </a:p>
        </p:txBody>
      </p:sp>
      <p:sp>
        <p:nvSpPr>
          <p:cNvPr id="92" name="TextBox 91">
            <a:extLst>
              <a:ext uri="{FF2B5EF4-FFF2-40B4-BE49-F238E27FC236}">
                <a16:creationId xmlns:a16="http://schemas.microsoft.com/office/drawing/2014/main" id="{978DD77B-3FEE-54D6-B981-A5E05020A5D4}"/>
              </a:ext>
            </a:extLst>
          </p:cNvPr>
          <p:cNvSpPr txBox="1"/>
          <p:nvPr/>
        </p:nvSpPr>
        <p:spPr>
          <a:xfrm>
            <a:off x="3723640" y="4605316"/>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2.7%</a:t>
            </a:r>
          </a:p>
        </p:txBody>
      </p:sp>
      <p:sp>
        <p:nvSpPr>
          <p:cNvPr id="93" name="TextBox 92">
            <a:extLst>
              <a:ext uri="{FF2B5EF4-FFF2-40B4-BE49-F238E27FC236}">
                <a16:creationId xmlns:a16="http://schemas.microsoft.com/office/drawing/2014/main" id="{7AD4F094-CFA4-CB55-9275-CEAB724A7145}"/>
              </a:ext>
            </a:extLst>
          </p:cNvPr>
          <p:cNvSpPr txBox="1"/>
          <p:nvPr/>
        </p:nvSpPr>
        <p:spPr>
          <a:xfrm>
            <a:off x="3690151" y="4844059"/>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2.3%</a:t>
            </a:r>
          </a:p>
        </p:txBody>
      </p:sp>
      <p:sp>
        <p:nvSpPr>
          <p:cNvPr id="94" name="TextBox 93">
            <a:extLst>
              <a:ext uri="{FF2B5EF4-FFF2-40B4-BE49-F238E27FC236}">
                <a16:creationId xmlns:a16="http://schemas.microsoft.com/office/drawing/2014/main" id="{5C1D0845-1BFA-AF56-1BDE-241DFCAAE4DA}"/>
              </a:ext>
            </a:extLst>
          </p:cNvPr>
          <p:cNvSpPr txBox="1"/>
          <p:nvPr/>
        </p:nvSpPr>
        <p:spPr>
          <a:xfrm>
            <a:off x="3690926" y="5099050"/>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2.1%</a:t>
            </a:r>
          </a:p>
        </p:txBody>
      </p:sp>
      <p:sp>
        <p:nvSpPr>
          <p:cNvPr id="95" name="TextBox 94">
            <a:extLst>
              <a:ext uri="{FF2B5EF4-FFF2-40B4-BE49-F238E27FC236}">
                <a16:creationId xmlns:a16="http://schemas.microsoft.com/office/drawing/2014/main" id="{12514ACB-38EA-3187-671C-9939C5FA0411}"/>
              </a:ext>
            </a:extLst>
          </p:cNvPr>
          <p:cNvSpPr txBox="1"/>
          <p:nvPr/>
        </p:nvSpPr>
        <p:spPr>
          <a:xfrm>
            <a:off x="4234433" y="5354739"/>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7.4%</a:t>
            </a:r>
          </a:p>
        </p:txBody>
      </p:sp>
      <p:sp>
        <p:nvSpPr>
          <p:cNvPr id="96" name="TextBox 95">
            <a:extLst>
              <a:ext uri="{FF2B5EF4-FFF2-40B4-BE49-F238E27FC236}">
                <a16:creationId xmlns:a16="http://schemas.microsoft.com/office/drawing/2014/main" id="{9D5D1ADA-46B7-1A17-BBA8-871EC848C59D}"/>
              </a:ext>
            </a:extLst>
          </p:cNvPr>
          <p:cNvSpPr txBox="1"/>
          <p:nvPr/>
        </p:nvSpPr>
        <p:spPr>
          <a:xfrm>
            <a:off x="3938594" y="5597449"/>
            <a:ext cx="465599" cy="188379"/>
          </a:xfrm>
          <a:prstGeom prst="rect">
            <a:avLst/>
          </a:prstGeom>
        </p:spPr>
        <p:txBody>
          <a:bodyPr vert="horz" wrap="none" lIns="0" tIns="0" rIns="0" bIns="0" rtlCol="0">
            <a:noAutofit/>
          </a:bodyPr>
          <a:lstStyle/>
          <a:p>
            <a:pPr algn="l"/>
            <a:r>
              <a:rPr lang="en-US" sz="1200" dirty="0">
                <a:solidFill>
                  <a:schemeClr val="tx1">
                    <a:lumMod val="75000"/>
                    <a:lumOff val="25000"/>
                  </a:schemeClr>
                </a:solidFill>
              </a:rPr>
              <a:t>4.7%</a:t>
            </a:r>
          </a:p>
        </p:txBody>
      </p:sp>
      <p:sp>
        <p:nvSpPr>
          <p:cNvPr id="20" name="Freeform: Shape 19">
            <a:extLst>
              <a:ext uri="{FF2B5EF4-FFF2-40B4-BE49-F238E27FC236}">
                <a16:creationId xmlns:a16="http://schemas.microsoft.com/office/drawing/2014/main" id="{9DFEEFE1-201E-F486-952A-61794EC30D08}"/>
              </a:ext>
            </a:extLst>
          </p:cNvPr>
          <p:cNvSpPr/>
          <p:nvPr/>
        </p:nvSpPr>
        <p:spPr>
          <a:xfrm>
            <a:off x="3333750" y="1724025"/>
            <a:ext cx="4657725" cy="4105275"/>
          </a:xfrm>
          <a:custGeom>
            <a:avLst/>
            <a:gdLst>
              <a:gd name="csX0" fmla="*/ 0 w 4676775"/>
              <a:gd name="csY0" fmla="*/ 0 h 4105275"/>
              <a:gd name="csX1" fmla="*/ 0 w 4676775"/>
              <a:gd name="csY1" fmla="*/ 4105275 h 4105275"/>
              <a:gd name="csX2" fmla="*/ 4676775 w 4676775"/>
              <a:gd name="csY2" fmla="*/ 4105275 h 4105275"/>
            </a:gdLst>
            <a:ahLst/>
            <a:cxnLst>
              <a:cxn ang="0">
                <a:pos x="csX0" y="csY0"/>
              </a:cxn>
              <a:cxn ang="0">
                <a:pos x="csX1" y="csY1"/>
              </a:cxn>
              <a:cxn ang="0">
                <a:pos x="csX2" y="csY2"/>
              </a:cxn>
            </a:cxnLst>
            <a:rect l="l" t="t" r="r" b="b"/>
            <a:pathLst>
              <a:path w="4676775" h="4105275">
                <a:moveTo>
                  <a:pt x="0" y="0"/>
                </a:moveTo>
                <a:lnTo>
                  <a:pt x="0" y="4105275"/>
                </a:lnTo>
                <a:lnTo>
                  <a:pt x="4676775" y="4105275"/>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8656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3BF4B-A8AA-1362-00D0-96F31430F3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5BF43-2F78-800A-0737-0CB855F62331}"/>
              </a:ext>
            </a:extLst>
          </p:cNvPr>
          <p:cNvSpPr>
            <a:spLocks noGrp="1"/>
          </p:cNvSpPr>
          <p:nvPr>
            <p:ph type="title"/>
          </p:nvPr>
        </p:nvSpPr>
        <p:spPr>
          <a:xfrm>
            <a:off x="231775" y="530622"/>
            <a:ext cx="11739563" cy="502445"/>
          </a:xfrm>
        </p:spPr>
        <p:txBody>
          <a:bodyPr/>
          <a:lstStyle/>
          <a:p>
            <a:r>
              <a:rPr lang="en-US" spc="0" dirty="0"/>
              <a:t>Gram-Positive Pathogens: Not the Only Considerations in ABSSSI</a:t>
            </a:r>
          </a:p>
        </p:txBody>
      </p:sp>
      <p:sp>
        <p:nvSpPr>
          <p:cNvPr id="4" name="Content Placeholder 3">
            <a:extLst>
              <a:ext uri="{FF2B5EF4-FFF2-40B4-BE49-F238E27FC236}">
                <a16:creationId xmlns:a16="http://schemas.microsoft.com/office/drawing/2014/main" id="{5E5B6590-CAED-6AF9-A2AD-3BA8AB766784}"/>
              </a:ext>
            </a:extLst>
          </p:cNvPr>
          <p:cNvSpPr>
            <a:spLocks noGrp="1"/>
          </p:cNvSpPr>
          <p:nvPr>
            <p:ph sz="quarter" idx="10"/>
          </p:nvPr>
        </p:nvSpPr>
        <p:spPr>
          <a:xfrm>
            <a:off x="1471290" y="6302375"/>
            <a:ext cx="8394605" cy="327025"/>
          </a:xfrm>
        </p:spPr>
        <p:txBody>
          <a:bodyPr/>
          <a:lstStyle/>
          <a:p>
            <a:r>
              <a:rPr lang="en-US" dirty="0"/>
              <a:t>1. Kaye. Clin Infect Dis. 2019;68:S193. 2. Ki. Can J Infect Dis Med Microbiol. 2008;19:173. 3. Ramakrishnan. Am Fam Physician. 2015;92:474. 4. accp.com/docs/bookstore/psap/2015B1.SampleChapter.pdf.</a:t>
            </a:r>
          </a:p>
        </p:txBody>
      </p:sp>
      <p:sp>
        <p:nvSpPr>
          <p:cNvPr id="9" name="Content Placeholder 1">
            <a:extLst>
              <a:ext uri="{FF2B5EF4-FFF2-40B4-BE49-F238E27FC236}">
                <a16:creationId xmlns:a16="http://schemas.microsoft.com/office/drawing/2014/main" id="{5C4F6602-C34C-B797-ED86-DDBD99632A41}"/>
              </a:ext>
            </a:extLst>
          </p:cNvPr>
          <p:cNvSpPr txBox="1">
            <a:spLocks/>
          </p:cNvSpPr>
          <p:nvPr/>
        </p:nvSpPr>
        <p:spPr>
          <a:xfrm>
            <a:off x="264070" y="1656795"/>
            <a:ext cx="3939439" cy="3292577"/>
          </a:xfrm>
          <a:prstGeom prst="rect">
            <a:avLst/>
          </a:prstGeom>
          <a:solidFill>
            <a:schemeClr val="accent1">
              <a:lumMod val="20000"/>
              <a:lumOff val="80000"/>
            </a:schemeClr>
          </a:solidFill>
        </p:spPr>
        <p:txBody>
          <a:bodyPr vert="horz" lIns="91440" tIns="91440" rIns="9144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5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0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1000"/>
              </a:spcBef>
              <a:spcAft>
                <a:spcPts val="0"/>
              </a:spcAft>
              <a:buClrTx/>
              <a:buSzPct val="75000"/>
              <a:tabLst/>
              <a:defRPr/>
            </a:pPr>
            <a:r>
              <a:rPr kumimoji="0" lang="en-US" sz="20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Host &amp; Clinical Predisposing Factors</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Comorbid conditions</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Chronic wounds</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Severe/necrotic infections</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Bedridden or debilitated patients</a:t>
            </a:r>
          </a:p>
          <a:p>
            <a:pPr marL="285750" marR="0" lvl="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Poppins" pitchFamily="2" charset="77"/>
              <a:ea typeface="+mn-ea"/>
              <a:cs typeface="Poppins" pitchFamily="2" charset="77"/>
            </a:endParaRPr>
          </a:p>
          <a:p>
            <a:pPr marL="574675" marR="0" lvl="1" indent="-342900" algn="l" defTabSz="914400" rtl="0" eaLnBrk="1" fontAlgn="auto" latinLnBrk="0" hangingPunct="1">
              <a:lnSpc>
                <a:spcPct val="110000"/>
              </a:lnSpc>
              <a:spcBef>
                <a:spcPts val="1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1" name="Content Placeholder 1">
            <a:extLst>
              <a:ext uri="{FF2B5EF4-FFF2-40B4-BE49-F238E27FC236}">
                <a16:creationId xmlns:a16="http://schemas.microsoft.com/office/drawing/2014/main" id="{5BE47961-57AB-9C2C-6425-90C294207C84}"/>
              </a:ext>
            </a:extLst>
          </p:cNvPr>
          <p:cNvSpPr txBox="1">
            <a:spLocks/>
          </p:cNvSpPr>
          <p:nvPr/>
        </p:nvSpPr>
        <p:spPr>
          <a:xfrm>
            <a:off x="4435514" y="1656794"/>
            <a:ext cx="3766789" cy="3292577"/>
          </a:xfrm>
          <a:prstGeom prst="rect">
            <a:avLst/>
          </a:prstGeom>
          <a:solidFill>
            <a:schemeClr val="accent3">
              <a:lumMod val="20000"/>
              <a:lumOff val="80000"/>
            </a:schemeClr>
          </a:solidFill>
        </p:spPr>
        <p:txBody>
          <a:bodyPr vert="horz" lIns="91440" tIns="91440" rIns="9144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5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0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1000"/>
              </a:spcBef>
              <a:spcAft>
                <a:spcPts val="0"/>
              </a:spcAft>
              <a:buClrTx/>
              <a:buSzPct val="75000"/>
              <a:tabLst/>
              <a:defRPr/>
            </a:pPr>
            <a:r>
              <a:rPr kumimoji="0" lang="en-US" sz="20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Healthcare &amp; Antibiotic Exposure</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Recent hospitalization or healthcare contact</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Prior antibiotic therapy</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Surgical site infections (especially abdominal wall)</a:t>
            </a:r>
          </a:p>
        </p:txBody>
      </p:sp>
      <p:sp>
        <p:nvSpPr>
          <p:cNvPr id="13" name="Content Placeholder 1">
            <a:extLst>
              <a:ext uri="{FF2B5EF4-FFF2-40B4-BE49-F238E27FC236}">
                <a16:creationId xmlns:a16="http://schemas.microsoft.com/office/drawing/2014/main" id="{7E562B67-B0B9-1388-0EAC-8546FA32385D}"/>
              </a:ext>
            </a:extLst>
          </p:cNvPr>
          <p:cNvSpPr txBox="1">
            <a:spLocks/>
          </p:cNvSpPr>
          <p:nvPr/>
        </p:nvSpPr>
        <p:spPr>
          <a:xfrm>
            <a:off x="8404425" y="1656794"/>
            <a:ext cx="3523504" cy="3292577"/>
          </a:xfrm>
          <a:prstGeom prst="rect">
            <a:avLst/>
          </a:prstGeom>
          <a:solidFill>
            <a:srgbClr val="D0F0EE"/>
          </a:solidFill>
        </p:spPr>
        <p:txBody>
          <a:bodyPr vert="horz" lIns="91440" tIns="91440" rIns="9144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5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0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1000"/>
              </a:spcBef>
              <a:spcAft>
                <a:spcPts val="0"/>
              </a:spcAft>
              <a:buClrTx/>
              <a:buSzPct val="75000"/>
              <a:tabLst/>
              <a:defRPr/>
            </a:pPr>
            <a:r>
              <a:rPr kumimoji="0" lang="en-US" sz="20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Anatomical &amp; Local Factors</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Infections below the waist/perineal region</a:t>
            </a:r>
          </a:p>
          <a:p>
            <a:pPr marL="574675" lvl="1" indent="-342900">
              <a:lnSpc>
                <a:spcPct val="100000"/>
              </a:lnSpc>
              <a:spcBef>
                <a:spcPts val="1000"/>
              </a:spcBef>
              <a:buSzPct val="75000"/>
              <a:buBlip>
                <a:blip r:embed="rId3">
                  <a:extLst>
                    <a:ext uri="{96DAC541-7B7A-43D3-8B79-37D633B846F1}">
                      <asvg:svgBlip xmlns:asvg="http://schemas.microsoft.com/office/drawing/2016/SVG/main" r:embed="rId4"/>
                    </a:ext>
                  </a:extLst>
                </a:blip>
              </a:buBlip>
              <a:defRPr/>
            </a:pPr>
            <a:r>
              <a:rPr kumimoji="0" 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Trauma &amp; bites</a:t>
            </a:r>
            <a:endParaRPr kumimoji="0" lang="en-US" b="0" i="0" u="none" strike="noStrike" kern="1200" cap="none" spc="0" normalizeH="0" baseline="0" noProof="0" dirty="0">
              <a:ln>
                <a:noFill/>
              </a:ln>
              <a:solidFill>
                <a:srgbClr val="FFFFFF"/>
              </a:solidFill>
              <a:effectLst/>
              <a:uLnTx/>
              <a:uFillTx/>
              <a:latin typeface="Poppins" pitchFamily="2" charset="77"/>
              <a:ea typeface="+mn-ea"/>
              <a:cs typeface="Poppins" pitchFamily="2" charset="77"/>
            </a:endParaRPr>
          </a:p>
          <a:p>
            <a:pPr marL="574675" marR="0" lvl="1" indent="-342900" algn="l" defTabSz="914400" rtl="0" eaLnBrk="1" fontAlgn="auto" latinLnBrk="0" hangingPunct="1">
              <a:lnSpc>
                <a:spcPct val="110000"/>
              </a:lnSpc>
              <a:spcBef>
                <a:spcPts val="1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2577106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ECCB-C41C-3658-37D2-E44F90E976D6}"/>
              </a:ext>
            </a:extLst>
          </p:cNvPr>
          <p:cNvSpPr>
            <a:spLocks noGrp="1"/>
          </p:cNvSpPr>
          <p:nvPr>
            <p:ph type="title"/>
          </p:nvPr>
        </p:nvSpPr>
        <p:spPr/>
        <p:txBody>
          <a:bodyPr/>
          <a:lstStyle/>
          <a:p>
            <a:r>
              <a:rPr lang="en-US" spc="0" dirty="0"/>
              <a:t>Diagnostic Challenges in ABSSSI</a:t>
            </a:r>
          </a:p>
        </p:txBody>
      </p:sp>
      <p:sp>
        <p:nvSpPr>
          <p:cNvPr id="3" name="Content Placeholder 2">
            <a:extLst>
              <a:ext uri="{FF2B5EF4-FFF2-40B4-BE49-F238E27FC236}">
                <a16:creationId xmlns:a16="http://schemas.microsoft.com/office/drawing/2014/main" id="{75E072DB-5194-B0F7-29BC-3DFBCF558CD2}"/>
              </a:ext>
            </a:extLst>
          </p:cNvPr>
          <p:cNvSpPr>
            <a:spLocks noGrp="1"/>
          </p:cNvSpPr>
          <p:nvPr>
            <p:ph sz="quarter" idx="10"/>
          </p:nvPr>
        </p:nvSpPr>
        <p:spPr>
          <a:xfrm>
            <a:off x="1629421" y="6302375"/>
            <a:ext cx="8119596" cy="327025"/>
          </a:xfrm>
        </p:spPr>
        <p:txBody>
          <a:bodyPr/>
          <a:lstStyle/>
          <a:p>
            <a:r>
              <a:rPr lang="en-US" dirty="0"/>
              <a:t>1. Russo. Clin Microbiol Infect. 2016;22:S27. 2. Esposito. Int J Antimicrob Agents. 2016;48:19. 3 . Stevens. Clin Infect Dis. 2014;59:147. </a:t>
            </a:r>
          </a:p>
        </p:txBody>
      </p:sp>
      <p:sp>
        <p:nvSpPr>
          <p:cNvPr id="8" name="Content Placeholder 1">
            <a:extLst>
              <a:ext uri="{FF2B5EF4-FFF2-40B4-BE49-F238E27FC236}">
                <a16:creationId xmlns:a16="http://schemas.microsoft.com/office/drawing/2014/main" id="{09ECD53C-7369-BBFD-7D45-1D49AFC0AEE2}"/>
              </a:ext>
            </a:extLst>
          </p:cNvPr>
          <p:cNvSpPr>
            <a:spLocks noGrp="1"/>
          </p:cNvSpPr>
          <p:nvPr>
            <p:ph idx="1"/>
          </p:nvPr>
        </p:nvSpPr>
        <p:spPr>
          <a:xfrm>
            <a:off x="231078" y="1335023"/>
            <a:ext cx="11740260" cy="4754880"/>
          </a:xfrm>
        </p:spPr>
        <p:txBody>
          <a:bodyPr/>
          <a:lstStyle/>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t>In most cases, obtaining a microbiological sample is difficult and probability of identifying an organism is low</a:t>
            </a:r>
            <a:r>
              <a:rPr lang="en-US" sz="2000" baseline="30000" dirty="0"/>
              <a:t>1</a:t>
            </a:r>
          </a:p>
          <a:p>
            <a:pPr marL="742950" lvl="1" indent="-285750">
              <a:buFont typeface="Arial" panose="020B0604020202020204" pitchFamily="34" charset="0"/>
              <a:buChar char="•"/>
            </a:pPr>
            <a:r>
              <a:rPr lang="en-US" sz="1800" dirty="0"/>
              <a:t>Surface cultures of wounds usually represent colonizing microbes, which cannot be easily differentiated from the underlying etiologic agent</a:t>
            </a:r>
          </a:p>
          <a:p>
            <a:pPr marL="742950" lvl="1" indent="-285750">
              <a:buFont typeface="Arial" panose="020B0604020202020204" pitchFamily="34" charset="0"/>
              <a:buChar char="•"/>
            </a:pPr>
            <a:r>
              <a:rPr lang="en-US" sz="1800" dirty="0"/>
              <a:t>The sensitivity of blood cultures, especially in patients with cellulitis, is low</a:t>
            </a:r>
          </a:p>
          <a:p>
            <a:pPr marL="742950" lvl="1" indent="-285750">
              <a:buFont typeface="Arial" panose="020B0604020202020204" pitchFamily="34" charset="0"/>
              <a:buChar char="•"/>
            </a:pPr>
            <a:r>
              <a:rPr lang="en-US" sz="1800" dirty="0"/>
              <a:t>Pus on a surface swab is inadequate and does not represent the disease process</a:t>
            </a:r>
          </a:p>
          <a:p>
            <a:pPr marL="742950" lvl="1" indent="-285750">
              <a:buFont typeface="Arial" panose="020B0604020202020204" pitchFamily="34" charset="0"/>
              <a:buChar char="•"/>
            </a:pPr>
            <a:r>
              <a:rPr lang="en-US" sz="1800" dirty="0"/>
              <a:t>Rapid throughput limits diagnostics</a:t>
            </a:r>
          </a:p>
          <a:p>
            <a:pPr marR="0" lvl="0" algn="l" defTabSz="914400" rtl="0" eaLnBrk="1" fontAlgn="auto" latinLnBrk="0" hangingPunct="1">
              <a:lnSpc>
                <a:spcPct val="100000"/>
              </a:lnSpc>
              <a:spcBef>
                <a:spcPts val="0"/>
              </a:spcBef>
              <a:spcAft>
                <a:spcPts val="0"/>
              </a:spcAft>
              <a:buClrTx/>
              <a:buSzPct val="75000"/>
              <a:tabLst/>
              <a:defRPr/>
            </a:pPr>
            <a:endParaRPr lang="en-US" sz="2000" baseline="30000" dirty="0"/>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t>Testing does not always reveal an identifiable pathogen</a:t>
            </a:r>
            <a:r>
              <a:rPr lang="en-US" sz="2000" baseline="30000" dirty="0"/>
              <a:t>2</a:t>
            </a:r>
          </a:p>
          <a:p>
            <a:pPr marL="742950" lvl="1" indent="-285750">
              <a:buFont typeface="Arial" panose="020B0604020202020204" pitchFamily="34" charset="0"/>
              <a:buChar char="•"/>
            </a:pPr>
            <a:r>
              <a:rPr lang="en-US" sz="1800" dirty="0"/>
              <a:t>Needle aspiration of inflamed skin yields cultures in only 5%-40% of cases</a:t>
            </a:r>
          </a:p>
          <a:p>
            <a:pPr marL="742950" lvl="1" indent="-285750">
              <a:buFont typeface="Arial" panose="020B0604020202020204" pitchFamily="34" charset="0"/>
              <a:buChar char="•"/>
            </a:pPr>
            <a:r>
              <a:rPr lang="en-US" sz="1800" dirty="0"/>
              <a:t>Punch biopsy cultures yield results in only 20%-30% of cultures</a:t>
            </a:r>
            <a:endParaRPr lang="en-US" dirty="0"/>
          </a:p>
        </p:txBody>
      </p:sp>
    </p:spTree>
    <p:extLst>
      <p:ext uri="{BB962C8B-B14F-4D97-AF65-F5344CB8AC3E}">
        <p14:creationId xmlns:p14="http://schemas.microsoft.com/office/powerpoint/2010/main" val="1473612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45F8-49AE-0802-3746-49DEBEDED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761F4-32F4-8315-FF71-43FC221F9BA1}"/>
              </a:ext>
            </a:extLst>
          </p:cNvPr>
          <p:cNvSpPr>
            <a:spLocks noGrp="1"/>
          </p:cNvSpPr>
          <p:nvPr>
            <p:ph type="title"/>
          </p:nvPr>
        </p:nvSpPr>
        <p:spPr/>
        <p:txBody>
          <a:bodyPr/>
          <a:lstStyle/>
          <a:p>
            <a:r>
              <a:rPr lang="en-US" spc="0" dirty="0"/>
              <a:t>Choice of Therapy for ABSSSI </a:t>
            </a:r>
          </a:p>
        </p:txBody>
      </p:sp>
      <p:sp>
        <p:nvSpPr>
          <p:cNvPr id="3" name="Content Placeholder 2">
            <a:extLst>
              <a:ext uri="{FF2B5EF4-FFF2-40B4-BE49-F238E27FC236}">
                <a16:creationId xmlns:a16="http://schemas.microsoft.com/office/drawing/2014/main" id="{5624DA8C-9361-6B74-C7D2-DAE02B5A5F2D}"/>
              </a:ext>
            </a:extLst>
          </p:cNvPr>
          <p:cNvSpPr>
            <a:spLocks noGrp="1"/>
          </p:cNvSpPr>
          <p:nvPr>
            <p:ph sz="quarter" idx="10"/>
          </p:nvPr>
        </p:nvSpPr>
        <p:spPr>
          <a:xfrm>
            <a:off x="3038833" y="6302375"/>
            <a:ext cx="6252805" cy="327025"/>
          </a:xfrm>
        </p:spPr>
        <p:txBody>
          <a:bodyPr/>
          <a:lstStyle/>
          <a:p>
            <a:r>
              <a:rPr lang="en-US" dirty="0"/>
              <a:t>Esposito. Int J Antimicrob Agents. 2016;48:19. Stevens. Clin Infect Dis. 2014;59:147. </a:t>
            </a:r>
          </a:p>
        </p:txBody>
      </p:sp>
      <p:sp>
        <p:nvSpPr>
          <p:cNvPr id="8" name="Content Placeholder 1">
            <a:extLst>
              <a:ext uri="{FF2B5EF4-FFF2-40B4-BE49-F238E27FC236}">
                <a16:creationId xmlns:a16="http://schemas.microsoft.com/office/drawing/2014/main" id="{C9D6E4DD-A371-1B70-6BBB-9A136832965E}"/>
              </a:ext>
            </a:extLst>
          </p:cNvPr>
          <p:cNvSpPr>
            <a:spLocks noGrp="1"/>
          </p:cNvSpPr>
          <p:nvPr>
            <p:ph idx="1"/>
          </p:nvPr>
        </p:nvSpPr>
        <p:spPr>
          <a:xfrm>
            <a:off x="231078" y="1335023"/>
            <a:ext cx="11740260" cy="4754880"/>
          </a:xfrm>
        </p:spPr>
        <p:txBody>
          <a:bodyPr/>
          <a:lstStyle/>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t>Therapy often depends on an empiric approach</a:t>
            </a:r>
          </a:p>
          <a:p>
            <a:pPr marL="742950" lvl="1" indent="-285750">
              <a:buFont typeface="Arial" panose="020B0604020202020204" pitchFamily="34" charset="0"/>
              <a:buChar char="•"/>
            </a:pPr>
            <a:r>
              <a:rPr lang="en-US" sz="1800" dirty="0"/>
              <a:t>Look beyond </a:t>
            </a:r>
            <a:r>
              <a:rPr lang="en-US" sz="1800" i="1" dirty="0"/>
              <a:t>S. aureus </a:t>
            </a:r>
            <a:r>
              <a:rPr lang="en-US" sz="1800" dirty="0"/>
              <a:t>and Streptococcus: recognize patients with skin infections at increased risk for </a:t>
            </a:r>
            <a:r>
              <a:rPr lang="en-US" sz="1800" b="1" dirty="0"/>
              <a:t>MRSA, Gram-negative</a:t>
            </a:r>
            <a:r>
              <a:rPr lang="en-US" sz="1800" dirty="0"/>
              <a:t>, and </a:t>
            </a:r>
            <a:r>
              <a:rPr lang="en-US" sz="1800" b="1" dirty="0"/>
              <a:t>mixed</a:t>
            </a:r>
            <a:r>
              <a:rPr lang="en-US" sz="1800" dirty="0"/>
              <a:t> infections</a:t>
            </a:r>
          </a:p>
          <a:p>
            <a:pPr marL="742950" lvl="1" indent="-285750">
              <a:buFont typeface="Arial" panose="020B0604020202020204" pitchFamily="34" charset="0"/>
              <a:buChar char="•"/>
            </a:pPr>
            <a:r>
              <a:rPr lang="en-US" sz="1800" dirty="0"/>
              <a:t>When choosing an antibiotic, consider </a:t>
            </a:r>
            <a:r>
              <a:rPr lang="en-US" sz="1800" b="1" dirty="0"/>
              <a:t>patient risk factors, available antibiotics</a:t>
            </a:r>
            <a:r>
              <a:rPr lang="en-US" sz="1800" dirty="0"/>
              <a:t>, and </a:t>
            </a:r>
            <a:r>
              <a:rPr lang="en-US" sz="1800" b="1" dirty="0"/>
              <a:t>local resistance patterns</a:t>
            </a:r>
          </a:p>
          <a:p>
            <a:endParaRPr lang="en-US" sz="1800" dirty="0">
              <a:solidFill>
                <a:schemeClr val="bg1"/>
              </a:solidFill>
            </a:endParaRPr>
          </a:p>
          <a:p>
            <a:pPr marL="285750" indent="-285750">
              <a:buFont typeface="Arial" panose="020B0604020202020204" pitchFamily="34" charset="0"/>
              <a:buChar char="•"/>
            </a:pPr>
            <a:endParaRPr lang="en-US" sz="1800" dirty="0">
              <a:solidFill>
                <a:schemeClr val="bg1"/>
              </a:solidFill>
            </a:endParaRPr>
          </a:p>
          <a:p>
            <a:pPr marL="574675"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945990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E6459-BDD2-D9FD-BE3B-372A7454556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D6C697F-EEE9-C507-1CAF-73212B6ADE6C}"/>
              </a:ext>
            </a:extLst>
          </p:cNvPr>
          <p:cNvSpPr>
            <a:spLocks noGrp="1"/>
          </p:cNvSpPr>
          <p:nvPr>
            <p:ph idx="1"/>
          </p:nvPr>
        </p:nvSpPr>
        <p:spPr>
          <a:xfrm>
            <a:off x="231078" y="3998686"/>
            <a:ext cx="5606158" cy="1889926"/>
          </a:xfrm>
          <a:solidFill>
            <a:schemeClr val="bg2"/>
          </a:solidFill>
          <a:ln>
            <a:noFill/>
          </a:ln>
        </p:spPr>
        <p:txBody>
          <a:bodyPr lIns="91440" tIns="91440" rIns="91440"/>
          <a:lstStyle/>
          <a:p>
            <a:pPr marL="342900" indent="-342900">
              <a:spcBef>
                <a:spcPts val="0"/>
              </a:spcBef>
              <a:buSzPct val="75000"/>
              <a:buBlip>
                <a:blip r:embed="rId3">
                  <a:extLst>
                    <a:ext uri="{96DAC541-7B7A-43D3-8B79-37D633B846F1}">
                      <asvg:svgBlip xmlns:asvg="http://schemas.microsoft.com/office/drawing/2016/SVG/main" r:embed="rId4"/>
                    </a:ext>
                  </a:extLst>
                </a:blip>
              </a:buBlip>
              <a:defRPr/>
            </a:pPr>
            <a:r>
              <a:rPr lang="en-US" sz="1800" b="1" dirty="0">
                <a:solidFill>
                  <a:schemeClr val="accent1"/>
                </a:solidFill>
              </a:rPr>
              <a:t>Outpatient</a:t>
            </a:r>
            <a:r>
              <a:rPr lang="en-US" sz="1800" dirty="0"/>
              <a:t> </a:t>
            </a:r>
            <a:r>
              <a:rPr lang="en-US" sz="1800" b="1" dirty="0">
                <a:solidFill>
                  <a:schemeClr val="accent1"/>
                </a:solidFill>
              </a:rPr>
              <a:t>treatment</a:t>
            </a:r>
            <a:r>
              <a:rPr lang="en-US" sz="1800" dirty="0"/>
              <a:t> recommended if</a:t>
            </a:r>
            <a:r>
              <a:rPr lang="en-US" sz="1600" dirty="0"/>
              <a:t>:</a:t>
            </a:r>
          </a:p>
          <a:p>
            <a:pPr marL="574675" lvl="1" indent="-342900">
              <a:spcBef>
                <a:spcPts val="0"/>
              </a:spcBef>
              <a:buSzPct val="75000"/>
              <a:buFont typeface="Arial" panose="020B0604020202020204" pitchFamily="34" charset="0"/>
              <a:buChar char="•"/>
              <a:defRPr/>
            </a:pPr>
            <a:r>
              <a:rPr lang="en-US" sz="1600" dirty="0"/>
              <a:t>No SIRS</a:t>
            </a:r>
          </a:p>
          <a:p>
            <a:pPr marL="574675" lvl="1" indent="-342900">
              <a:spcBef>
                <a:spcPts val="0"/>
              </a:spcBef>
              <a:buSzPct val="75000"/>
              <a:buFont typeface="Arial" panose="020B0604020202020204" pitchFamily="34" charset="0"/>
              <a:buChar char="•"/>
              <a:defRPr/>
            </a:pPr>
            <a:r>
              <a:rPr lang="en-US" sz="1600" dirty="0"/>
              <a:t>No altered mental status</a:t>
            </a:r>
          </a:p>
          <a:p>
            <a:pPr marL="574675" lvl="1" indent="-342900">
              <a:spcBef>
                <a:spcPts val="0"/>
              </a:spcBef>
              <a:buSzPct val="75000"/>
              <a:buFont typeface="Arial" panose="020B0604020202020204" pitchFamily="34" charset="0"/>
              <a:buChar char="•"/>
              <a:defRPr/>
            </a:pPr>
            <a:r>
              <a:rPr lang="en-US" sz="1600" dirty="0"/>
              <a:t>No hemodynamic instability</a:t>
            </a:r>
          </a:p>
          <a:p>
            <a:pPr>
              <a:spcBef>
                <a:spcPts val="0"/>
              </a:spcBef>
              <a:buSzPct val="75000"/>
              <a:defRPr/>
            </a:pPr>
            <a:endParaRPr lang="en-US" sz="2000" dirty="0"/>
          </a:p>
          <a:p>
            <a:pPr marL="574675" lvl="1" indent="-342900">
              <a:buFont typeface="Arial" panose="020B0604020202020204" pitchFamily="34" charset="0"/>
              <a:buChar char="•"/>
            </a:pPr>
            <a:endParaRPr lang="en-US" dirty="0"/>
          </a:p>
          <a:p>
            <a:endParaRPr lang="en-US" dirty="0"/>
          </a:p>
        </p:txBody>
      </p:sp>
      <p:sp>
        <p:nvSpPr>
          <p:cNvPr id="30" name="Content Placeholder 29">
            <a:extLst>
              <a:ext uri="{FF2B5EF4-FFF2-40B4-BE49-F238E27FC236}">
                <a16:creationId xmlns:a16="http://schemas.microsoft.com/office/drawing/2014/main" id="{AE6A0CB1-864C-44B4-8B0D-3AA29749578A}"/>
              </a:ext>
            </a:extLst>
          </p:cNvPr>
          <p:cNvSpPr>
            <a:spLocks noGrp="1"/>
          </p:cNvSpPr>
          <p:nvPr>
            <p:ph idx="13"/>
          </p:nvPr>
        </p:nvSpPr>
        <p:spPr>
          <a:xfrm>
            <a:off x="6133855" y="3998686"/>
            <a:ext cx="5837483" cy="1889926"/>
          </a:xfrm>
          <a:solidFill>
            <a:schemeClr val="tx2"/>
          </a:solidFill>
        </p:spPr>
        <p:txBody>
          <a:bodyPr lIns="91440" tIns="91440" rIns="91440"/>
          <a:lstStyle/>
          <a:p>
            <a:pPr marL="342900" indent="-342900">
              <a:spcBef>
                <a:spcPts val="0"/>
              </a:spcBef>
              <a:buSzPct val="75000"/>
              <a:buBlip>
                <a:blip r:embed="rId3">
                  <a:extLst>
                    <a:ext uri="{96DAC541-7B7A-43D3-8B79-37D633B846F1}">
                      <asvg:svgBlip xmlns:asvg="http://schemas.microsoft.com/office/drawing/2016/SVG/main" r:embed="rId4"/>
                    </a:ext>
                  </a:extLst>
                </a:blip>
              </a:buBlip>
              <a:defRPr/>
            </a:pPr>
            <a:r>
              <a:rPr lang="en-US" sz="1800" b="1" dirty="0">
                <a:solidFill>
                  <a:schemeClr val="accent1">
                    <a:lumMod val="75000"/>
                  </a:schemeClr>
                </a:solidFill>
              </a:rPr>
              <a:t>Inpatient</a:t>
            </a:r>
            <a:r>
              <a:rPr lang="en-US" sz="1800" dirty="0"/>
              <a:t> </a:t>
            </a:r>
            <a:r>
              <a:rPr lang="en-US" sz="1800" b="1" dirty="0">
                <a:solidFill>
                  <a:schemeClr val="accent1">
                    <a:lumMod val="75000"/>
                  </a:schemeClr>
                </a:solidFill>
              </a:rPr>
              <a:t>treatment</a:t>
            </a:r>
            <a:r>
              <a:rPr lang="en-US" sz="1800" dirty="0"/>
              <a:t> recommended if:</a:t>
            </a:r>
          </a:p>
          <a:p>
            <a:pPr marL="742950" lvl="1" indent="-285750">
              <a:buFont typeface="Arial" panose="020B0604020202020204" pitchFamily="34" charset="0"/>
              <a:buChar char="•"/>
            </a:pPr>
            <a:r>
              <a:rPr lang="en-US" sz="1600" dirty="0"/>
              <a:t>Concern for a deeper or necrotizing infection</a:t>
            </a:r>
          </a:p>
          <a:p>
            <a:pPr marL="742950" lvl="1" indent="-285750">
              <a:buFont typeface="Arial" panose="020B0604020202020204" pitchFamily="34" charset="0"/>
              <a:buChar char="•"/>
            </a:pPr>
            <a:r>
              <a:rPr lang="en-US" sz="1600" dirty="0"/>
              <a:t>Poor adherence to therapy</a:t>
            </a:r>
          </a:p>
          <a:p>
            <a:pPr marL="742950" lvl="1" indent="-285750">
              <a:buFont typeface="Arial" panose="020B0604020202020204" pitchFamily="34" charset="0"/>
              <a:buChar char="•"/>
            </a:pPr>
            <a:r>
              <a:rPr lang="en-US" sz="1600" dirty="0"/>
              <a:t>Severe immunosuppression</a:t>
            </a:r>
          </a:p>
          <a:p>
            <a:pPr marL="742950" lvl="1" indent="-285750">
              <a:buFont typeface="Arial" panose="020B0604020202020204" pitchFamily="34" charset="0"/>
              <a:buChar char="•"/>
            </a:pPr>
            <a:r>
              <a:rPr lang="en-US" sz="1600" dirty="0"/>
              <a:t>Outpatient treatment is failing </a:t>
            </a:r>
            <a:endParaRPr lang="en-US" sz="1800" dirty="0">
              <a:solidFill>
                <a:schemeClr val="bg1"/>
              </a:solidFill>
            </a:endParaRPr>
          </a:p>
          <a:p>
            <a:pPr marL="285750" indent="-285750">
              <a:buFont typeface="Arial" panose="020B0604020202020204" pitchFamily="34" charset="0"/>
              <a:buChar char="•"/>
            </a:pPr>
            <a:endParaRPr lang="en-US" sz="1800" dirty="0">
              <a:solidFill>
                <a:schemeClr val="bg1"/>
              </a:solidFill>
            </a:endParaRPr>
          </a:p>
          <a:p>
            <a:endParaRPr lang="en-CA" dirty="0"/>
          </a:p>
        </p:txBody>
      </p:sp>
      <p:sp>
        <p:nvSpPr>
          <p:cNvPr id="3" name="Title 2">
            <a:extLst>
              <a:ext uri="{FF2B5EF4-FFF2-40B4-BE49-F238E27FC236}">
                <a16:creationId xmlns:a16="http://schemas.microsoft.com/office/drawing/2014/main" id="{4A3BF8DB-E5A1-730D-FF5C-A4CF930D4041}"/>
              </a:ext>
            </a:extLst>
          </p:cNvPr>
          <p:cNvSpPr>
            <a:spLocks noGrp="1"/>
          </p:cNvSpPr>
          <p:nvPr>
            <p:ph type="title"/>
          </p:nvPr>
        </p:nvSpPr>
        <p:spPr/>
        <p:txBody>
          <a:bodyPr/>
          <a:lstStyle/>
          <a:p>
            <a:r>
              <a:rPr lang="en-US" spc="0" dirty="0"/>
              <a:t>IDSA Treatment Recommendations: Purulent and Nonpurulent Skin and Soft Tissue Infections</a:t>
            </a:r>
          </a:p>
        </p:txBody>
      </p:sp>
      <p:sp>
        <p:nvSpPr>
          <p:cNvPr id="29" name="Content Placeholder 28">
            <a:extLst>
              <a:ext uri="{FF2B5EF4-FFF2-40B4-BE49-F238E27FC236}">
                <a16:creationId xmlns:a16="http://schemas.microsoft.com/office/drawing/2014/main" id="{10254D4E-7DF6-A6A7-B0DC-28CA4ED95187}"/>
              </a:ext>
            </a:extLst>
          </p:cNvPr>
          <p:cNvSpPr>
            <a:spLocks noGrp="1"/>
          </p:cNvSpPr>
          <p:nvPr>
            <p:ph sz="quarter" idx="10"/>
          </p:nvPr>
        </p:nvSpPr>
        <p:spPr/>
        <p:txBody>
          <a:bodyPr/>
          <a:lstStyle/>
          <a:p>
            <a:r>
              <a:rPr lang="en-US" dirty="0"/>
              <a:t>Stevens. Clin Infect Dis. 2014;59:147.</a:t>
            </a:r>
          </a:p>
        </p:txBody>
      </p:sp>
      <p:sp>
        <p:nvSpPr>
          <p:cNvPr id="5" name="Content Placeholder 1">
            <a:extLst>
              <a:ext uri="{FF2B5EF4-FFF2-40B4-BE49-F238E27FC236}">
                <a16:creationId xmlns:a16="http://schemas.microsoft.com/office/drawing/2014/main" id="{1D2ED16F-4C53-338B-5F18-B91259963905}"/>
              </a:ext>
            </a:extLst>
          </p:cNvPr>
          <p:cNvSpPr txBox="1">
            <a:spLocks/>
          </p:cNvSpPr>
          <p:nvPr/>
        </p:nvSpPr>
        <p:spPr>
          <a:xfrm>
            <a:off x="7273635" y="1269086"/>
            <a:ext cx="4590304" cy="4619526"/>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5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0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4675" lvl="1" indent="-342900">
              <a:buFont typeface="Arial" panose="020B0604020202020204" pitchFamily="34" charset="0"/>
              <a:buChar char="•"/>
            </a:pPr>
            <a:endParaRPr lang="en-US" dirty="0"/>
          </a:p>
        </p:txBody>
      </p:sp>
      <p:sp>
        <p:nvSpPr>
          <p:cNvPr id="39" name="TextBox 38">
            <a:extLst>
              <a:ext uri="{FF2B5EF4-FFF2-40B4-BE49-F238E27FC236}">
                <a16:creationId xmlns:a16="http://schemas.microsoft.com/office/drawing/2014/main" id="{5C9F4406-AC7A-EAC0-709F-BFE38C98B65C}"/>
              </a:ext>
            </a:extLst>
          </p:cNvPr>
          <p:cNvSpPr txBox="1"/>
          <p:nvPr/>
        </p:nvSpPr>
        <p:spPr>
          <a:xfrm>
            <a:off x="3087685" y="1550027"/>
            <a:ext cx="2749551" cy="582463"/>
          </a:xfrm>
          <a:prstGeom prst="rect">
            <a:avLst/>
          </a:prstGeom>
          <a:solidFill>
            <a:schemeClr val="accent6">
              <a:lumMod val="20000"/>
              <a:lumOff val="80000"/>
            </a:schemeClr>
          </a:solidFill>
        </p:spPr>
        <p:txBody>
          <a:bodyPr vert="horz" wrap="none" lIns="0" tIns="0" rIns="0" bIns="0" rtlCol="0" anchor="ctr">
            <a:noAutofit/>
          </a:bodyPr>
          <a:lstStyle/>
          <a:p>
            <a:pPr algn="ctr"/>
            <a:r>
              <a:rPr lang="en-CA" b="1" dirty="0"/>
              <a:t>Non-purulent</a:t>
            </a:r>
            <a:br>
              <a:rPr lang="en-CA" b="1" dirty="0"/>
            </a:br>
            <a:r>
              <a:rPr lang="en-CA" b="1" dirty="0"/>
              <a:t>infection</a:t>
            </a:r>
          </a:p>
        </p:txBody>
      </p:sp>
      <p:cxnSp>
        <p:nvCxnSpPr>
          <p:cNvPr id="40" name="Straight Arrow Connector 39">
            <a:extLst>
              <a:ext uri="{FF2B5EF4-FFF2-40B4-BE49-F238E27FC236}">
                <a16:creationId xmlns:a16="http://schemas.microsoft.com/office/drawing/2014/main" id="{74F26367-6C34-334C-6814-7AA581CFFCC2}"/>
              </a:ext>
            </a:extLst>
          </p:cNvPr>
          <p:cNvCxnSpPr>
            <a:cxnSpLocks/>
          </p:cNvCxnSpPr>
          <p:nvPr/>
        </p:nvCxnSpPr>
        <p:spPr>
          <a:xfrm>
            <a:off x="4462460" y="2132490"/>
            <a:ext cx="0" cy="28056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62919D7-3BEB-5BEA-12DA-A1F66DFB2066}"/>
              </a:ext>
            </a:extLst>
          </p:cNvPr>
          <p:cNvSpPr txBox="1"/>
          <p:nvPr/>
        </p:nvSpPr>
        <p:spPr>
          <a:xfrm>
            <a:off x="3087685" y="2413052"/>
            <a:ext cx="2749551" cy="582463"/>
          </a:xfrm>
          <a:prstGeom prst="rect">
            <a:avLst/>
          </a:prstGeom>
          <a:solidFill>
            <a:schemeClr val="accent6">
              <a:lumMod val="20000"/>
              <a:lumOff val="80000"/>
            </a:schemeClr>
          </a:solidFill>
        </p:spPr>
        <p:txBody>
          <a:bodyPr vert="horz" wrap="none" lIns="0" tIns="0" rIns="0" bIns="0" rtlCol="0" anchor="ctr">
            <a:noAutofit/>
          </a:bodyPr>
          <a:lstStyle/>
          <a:p>
            <a:pPr algn="ctr"/>
            <a:r>
              <a:rPr lang="en-CA" b="1" dirty="0"/>
              <a:t>Antibiotic</a:t>
            </a:r>
          </a:p>
        </p:txBody>
      </p:sp>
      <p:sp>
        <p:nvSpPr>
          <p:cNvPr id="42" name="TextBox 41">
            <a:extLst>
              <a:ext uri="{FF2B5EF4-FFF2-40B4-BE49-F238E27FC236}">
                <a16:creationId xmlns:a16="http://schemas.microsoft.com/office/drawing/2014/main" id="{7AFDBA4E-5CC8-EA32-602E-641C744D67B9}"/>
              </a:ext>
            </a:extLst>
          </p:cNvPr>
          <p:cNvSpPr txBox="1"/>
          <p:nvPr/>
        </p:nvSpPr>
        <p:spPr>
          <a:xfrm>
            <a:off x="6133855" y="1550027"/>
            <a:ext cx="2749551" cy="582463"/>
          </a:xfrm>
          <a:prstGeom prst="rect">
            <a:avLst/>
          </a:prstGeom>
          <a:solidFill>
            <a:schemeClr val="accent6"/>
          </a:solidFill>
        </p:spPr>
        <p:txBody>
          <a:bodyPr vert="horz" wrap="none" lIns="0" tIns="0" rIns="0" bIns="0" rtlCol="0" anchor="ctr">
            <a:noAutofit/>
          </a:bodyPr>
          <a:lstStyle/>
          <a:p>
            <a:pPr algn="ctr"/>
            <a:r>
              <a:rPr lang="en-CA" b="1" dirty="0">
                <a:solidFill>
                  <a:schemeClr val="bg2"/>
                </a:solidFill>
              </a:rPr>
              <a:t>Purulent</a:t>
            </a:r>
            <a:br>
              <a:rPr lang="en-CA" b="1" dirty="0">
                <a:solidFill>
                  <a:schemeClr val="bg2"/>
                </a:solidFill>
              </a:rPr>
            </a:br>
            <a:r>
              <a:rPr lang="en-CA" b="1" dirty="0">
                <a:solidFill>
                  <a:schemeClr val="bg2"/>
                </a:solidFill>
              </a:rPr>
              <a:t>infection</a:t>
            </a:r>
          </a:p>
        </p:txBody>
      </p:sp>
      <p:cxnSp>
        <p:nvCxnSpPr>
          <p:cNvPr id="43" name="Straight Arrow Connector 42">
            <a:extLst>
              <a:ext uri="{FF2B5EF4-FFF2-40B4-BE49-F238E27FC236}">
                <a16:creationId xmlns:a16="http://schemas.microsoft.com/office/drawing/2014/main" id="{236F3DD6-8988-B948-6C1E-F0E87A6A01AC}"/>
              </a:ext>
            </a:extLst>
          </p:cNvPr>
          <p:cNvCxnSpPr>
            <a:cxnSpLocks/>
          </p:cNvCxnSpPr>
          <p:nvPr/>
        </p:nvCxnSpPr>
        <p:spPr>
          <a:xfrm>
            <a:off x="7508630" y="2132490"/>
            <a:ext cx="0" cy="28056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47C41DB-4B31-B74A-4EC8-738BB25BD62F}"/>
              </a:ext>
            </a:extLst>
          </p:cNvPr>
          <p:cNvSpPr txBox="1"/>
          <p:nvPr/>
        </p:nvSpPr>
        <p:spPr>
          <a:xfrm>
            <a:off x="6133855" y="2413052"/>
            <a:ext cx="2749551" cy="582463"/>
          </a:xfrm>
          <a:prstGeom prst="rect">
            <a:avLst/>
          </a:prstGeom>
          <a:solidFill>
            <a:schemeClr val="accent6"/>
          </a:solidFill>
        </p:spPr>
        <p:txBody>
          <a:bodyPr vert="horz" wrap="none" lIns="0" tIns="0" rIns="0" bIns="0" rtlCol="0" anchor="ctr">
            <a:noAutofit/>
          </a:bodyPr>
          <a:lstStyle/>
          <a:p>
            <a:pPr algn="ctr"/>
            <a:r>
              <a:rPr lang="en-CA" b="1" dirty="0">
                <a:solidFill>
                  <a:schemeClr val="bg2"/>
                </a:solidFill>
              </a:rPr>
              <a:t>Incision and drainage</a:t>
            </a:r>
          </a:p>
        </p:txBody>
      </p:sp>
      <p:cxnSp>
        <p:nvCxnSpPr>
          <p:cNvPr id="45" name="Straight Arrow Connector 44">
            <a:extLst>
              <a:ext uri="{FF2B5EF4-FFF2-40B4-BE49-F238E27FC236}">
                <a16:creationId xmlns:a16="http://schemas.microsoft.com/office/drawing/2014/main" id="{4E0BD023-3EDC-556C-D41C-A55DD6268748}"/>
              </a:ext>
            </a:extLst>
          </p:cNvPr>
          <p:cNvCxnSpPr>
            <a:cxnSpLocks/>
            <a:stCxn id="44" idx="2"/>
            <a:endCxn id="46" idx="0"/>
          </p:cNvCxnSpPr>
          <p:nvPr/>
        </p:nvCxnSpPr>
        <p:spPr>
          <a:xfrm>
            <a:off x="7508631" y="2995515"/>
            <a:ext cx="0" cy="2843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B935AFC1-6D54-F799-3E55-1177F0B4F812}"/>
              </a:ext>
            </a:extLst>
          </p:cNvPr>
          <p:cNvSpPr txBox="1"/>
          <p:nvPr/>
        </p:nvSpPr>
        <p:spPr>
          <a:xfrm>
            <a:off x="6133855" y="3279827"/>
            <a:ext cx="2749551" cy="582463"/>
          </a:xfrm>
          <a:prstGeom prst="rect">
            <a:avLst/>
          </a:prstGeom>
          <a:solidFill>
            <a:schemeClr val="accent6"/>
          </a:solidFill>
        </p:spPr>
        <p:txBody>
          <a:bodyPr vert="horz" wrap="none" lIns="0" tIns="0" rIns="0" bIns="0" rtlCol="0" anchor="ctr">
            <a:noAutofit/>
          </a:bodyPr>
          <a:lstStyle/>
          <a:p>
            <a:pPr algn="ctr"/>
            <a:r>
              <a:rPr lang="en-CA" b="1" dirty="0">
                <a:solidFill>
                  <a:schemeClr val="bg2"/>
                </a:solidFill>
              </a:rPr>
              <a:t>If severe/moderate,</a:t>
            </a:r>
            <a:br>
              <a:rPr lang="en-CA" b="1" dirty="0">
                <a:solidFill>
                  <a:schemeClr val="bg2"/>
                </a:solidFill>
              </a:rPr>
            </a:br>
            <a:r>
              <a:rPr lang="en-CA" b="1" dirty="0">
                <a:solidFill>
                  <a:schemeClr val="bg2"/>
                </a:solidFill>
              </a:rPr>
              <a:t>subsequent antibiotic</a:t>
            </a:r>
          </a:p>
        </p:txBody>
      </p:sp>
    </p:spTree>
    <p:extLst>
      <p:ext uri="{BB962C8B-B14F-4D97-AF65-F5344CB8AC3E}">
        <p14:creationId xmlns:p14="http://schemas.microsoft.com/office/powerpoint/2010/main" val="3094571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1952-D051-B987-2029-272E25812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E0CE3-7A97-BFC6-4932-4E8F3CC57771}"/>
              </a:ext>
            </a:extLst>
          </p:cNvPr>
          <p:cNvSpPr>
            <a:spLocks noGrp="1"/>
          </p:cNvSpPr>
          <p:nvPr>
            <p:ph type="title"/>
          </p:nvPr>
        </p:nvSpPr>
        <p:spPr>
          <a:xfrm>
            <a:off x="231775" y="534988"/>
            <a:ext cx="11739563" cy="493712"/>
          </a:xfrm>
        </p:spPr>
        <p:txBody>
          <a:bodyPr>
            <a:noAutofit/>
          </a:bodyPr>
          <a:lstStyle/>
          <a:p>
            <a:r>
              <a:rPr lang="en-US" altLang="en-US" spc="0" dirty="0"/>
              <a:t>Empiric Treatment of Nonpurulent Skin and Soft Tissue Infections: </a:t>
            </a:r>
            <a:r>
              <a:rPr lang="en-US" kern="0" spc="0" dirty="0">
                <a:solidFill>
                  <a:srgbClr val="000000"/>
                </a:solidFill>
                <a:cs typeface="Calibri"/>
              </a:rPr>
              <a:t>β</a:t>
            </a:r>
            <a:r>
              <a:rPr lang="en-US" altLang="en-US" spc="0" dirty="0"/>
              <a:t>-hemolytic Streptococci</a:t>
            </a:r>
          </a:p>
        </p:txBody>
      </p:sp>
      <p:sp>
        <p:nvSpPr>
          <p:cNvPr id="5" name="Content Placeholder 4">
            <a:extLst>
              <a:ext uri="{FF2B5EF4-FFF2-40B4-BE49-F238E27FC236}">
                <a16:creationId xmlns:a16="http://schemas.microsoft.com/office/drawing/2014/main" id="{5118FDA9-342B-38C0-0841-3657E3144D36}"/>
              </a:ext>
            </a:extLst>
          </p:cNvPr>
          <p:cNvSpPr>
            <a:spLocks noGrp="1"/>
          </p:cNvSpPr>
          <p:nvPr>
            <p:ph sz="quarter" idx="10"/>
          </p:nvPr>
        </p:nvSpPr>
        <p:spPr>
          <a:xfrm>
            <a:off x="2351314" y="6302375"/>
            <a:ext cx="7318459" cy="327025"/>
          </a:xfrm>
        </p:spPr>
        <p:txBody>
          <a:bodyPr/>
          <a:lstStyle/>
          <a:p>
            <a:r>
              <a:rPr lang="en-US" dirty="0"/>
              <a:t>Stevens. Clin Infect Dis. 2014;59:147.</a:t>
            </a:r>
          </a:p>
        </p:txBody>
      </p:sp>
      <p:graphicFrame>
        <p:nvGraphicFramePr>
          <p:cNvPr id="8" name="Group 32">
            <a:extLst>
              <a:ext uri="{FF2B5EF4-FFF2-40B4-BE49-F238E27FC236}">
                <a16:creationId xmlns:a16="http://schemas.microsoft.com/office/drawing/2014/main" id="{1EB6B543-A2C3-642B-9BAC-1B55A4384429}"/>
              </a:ext>
            </a:extLst>
          </p:cNvPr>
          <p:cNvGraphicFramePr>
            <a:graphicFrameLocks/>
          </p:cNvGraphicFramePr>
          <p:nvPr>
            <p:extLst>
              <p:ext uri="{D42A27DB-BD31-4B8C-83A1-F6EECF244321}">
                <p14:modId xmlns:p14="http://schemas.microsoft.com/office/powerpoint/2010/main" val="1993812990"/>
              </p:ext>
            </p:extLst>
          </p:nvPr>
        </p:nvGraphicFramePr>
        <p:xfrm>
          <a:off x="779729" y="1390848"/>
          <a:ext cx="10118425" cy="2773792"/>
        </p:xfrm>
        <a:graphic>
          <a:graphicData uri="http://schemas.openxmlformats.org/drawingml/2006/table">
            <a:tbl>
              <a:tblPr/>
              <a:tblGrid>
                <a:gridCol w="4371867">
                  <a:extLst>
                    <a:ext uri="{9D8B030D-6E8A-4147-A177-3AD203B41FA5}">
                      <a16:colId xmlns:a16="http://schemas.microsoft.com/office/drawing/2014/main" val="20000"/>
                    </a:ext>
                  </a:extLst>
                </a:gridCol>
                <a:gridCol w="5746558">
                  <a:extLst>
                    <a:ext uri="{9D8B030D-6E8A-4147-A177-3AD203B41FA5}">
                      <a16:colId xmlns:a16="http://schemas.microsoft.com/office/drawing/2014/main" val="816544372"/>
                    </a:ext>
                  </a:extLst>
                </a:gridCol>
              </a:tblGrid>
              <a:tr h="212878">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mn-lt"/>
                        </a:rPr>
                        <a:t>Antibiotic of Choice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mn-lt"/>
                        </a:rPr>
                        <a:t>Dose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7395">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lang="en-US" sz="2000" dirty="0">
                          <a:effectLst/>
                          <a:latin typeface="+mn-lt"/>
                        </a:rPr>
                        <a:t>Penicillin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lang="en-US" sz="2000" dirty="0">
                          <a:effectLst/>
                          <a:latin typeface="+mn-lt"/>
                        </a:rPr>
                        <a:t>2-4 million units every 4-6 hr 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56547869"/>
                  </a:ext>
                </a:extLst>
              </a:tr>
              <a:tr h="277395">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lang="en-US" sz="2000" dirty="0">
                          <a:effectLst/>
                          <a:latin typeface="+mn-lt"/>
                        </a:rPr>
                        <a:t>Clindamycin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lang="en-US" sz="2000" dirty="0">
                          <a:effectLst/>
                          <a:latin typeface="+mn-lt"/>
                        </a:rPr>
                        <a:t>600-900 mg every 8 hr 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12885">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dirty="0">
                          <a:effectLst/>
                          <a:latin typeface="+mn-lt"/>
                        </a:rPr>
                        <a:t>Nafcillin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dirty="0">
                          <a:effectLst/>
                          <a:latin typeface="+mn-lt"/>
                        </a:rPr>
                        <a:t>1-2 g every 4-6 hr 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1288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Cefazolin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1 g every 8 hr 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6237893"/>
                  </a:ext>
                </a:extLst>
              </a:tr>
              <a:tr h="21288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Penicillin VK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250-500 mg every 6 hr PO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46842073"/>
                  </a:ext>
                </a:extLst>
              </a:tr>
              <a:tr h="21288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Cephalexin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2000" dirty="0">
                          <a:effectLst/>
                          <a:latin typeface="+mn-lt"/>
                        </a:rPr>
                        <a:t>500 mg every 6 hr PO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67009897"/>
                  </a:ext>
                </a:extLst>
              </a:tr>
            </a:tbl>
          </a:graphicData>
        </a:graphic>
      </p:graphicFrame>
      <p:sp>
        <p:nvSpPr>
          <p:cNvPr id="3" name="Content Placeholder 1">
            <a:extLst>
              <a:ext uri="{FF2B5EF4-FFF2-40B4-BE49-F238E27FC236}">
                <a16:creationId xmlns:a16="http://schemas.microsoft.com/office/drawing/2014/main" id="{C26A9EB5-3422-63C1-DC9B-B039B5B38119}"/>
              </a:ext>
            </a:extLst>
          </p:cNvPr>
          <p:cNvSpPr txBox="1">
            <a:spLocks/>
          </p:cNvSpPr>
          <p:nvPr/>
        </p:nvSpPr>
        <p:spPr>
          <a:xfrm>
            <a:off x="231078" y="4301486"/>
            <a:ext cx="11740260" cy="118987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SzPct val="75000"/>
              <a:buBlip>
                <a:blip r:embed="rId2">
                  <a:extLst>
                    <a:ext uri="{96DAC541-7B7A-43D3-8B79-37D633B846F1}">
                      <asvg:svgBlip xmlns:asvg="http://schemas.microsoft.com/office/drawing/2016/SVG/main" r:embed="rId3"/>
                    </a:ext>
                  </a:extLst>
                </a:blip>
              </a:buBlip>
              <a:defRPr/>
            </a:pPr>
            <a:r>
              <a:rPr lang="en-US" sz="2000" dirty="0"/>
              <a:t>Alternatives for those with severe penicillin hypersensitivity:</a:t>
            </a:r>
          </a:p>
          <a:p>
            <a:pPr marL="574675" lvl="1" indent="-342900" fontAlgn="base">
              <a:spcBef>
                <a:spcPts val="0"/>
              </a:spcBef>
              <a:buClr>
                <a:schemeClr val="accent2"/>
              </a:buClr>
              <a:buFont typeface="Arial" panose="020B0604020202020204" pitchFamily="34" charset="0"/>
              <a:buChar char="•"/>
            </a:pPr>
            <a:r>
              <a:rPr lang="en-US" sz="1800" dirty="0"/>
              <a:t>Vancomycin</a:t>
            </a:r>
          </a:p>
          <a:p>
            <a:pPr marL="574675" lvl="1" indent="-342900" fontAlgn="base">
              <a:spcBef>
                <a:spcPts val="0"/>
              </a:spcBef>
              <a:buClr>
                <a:schemeClr val="accent2"/>
              </a:buClr>
              <a:buFont typeface="Arial" panose="020B0604020202020204" pitchFamily="34" charset="0"/>
              <a:buChar char="•"/>
            </a:pPr>
            <a:r>
              <a:rPr lang="en-US" sz="1800" dirty="0"/>
              <a:t>Linezolid</a:t>
            </a:r>
          </a:p>
          <a:p>
            <a:pPr marL="574675" lvl="1" indent="-342900" fontAlgn="base">
              <a:spcBef>
                <a:spcPts val="0"/>
              </a:spcBef>
              <a:buClr>
                <a:schemeClr val="accent2"/>
              </a:buClr>
              <a:buFont typeface="Arial" panose="020B0604020202020204" pitchFamily="34" charset="0"/>
              <a:buChar char="•"/>
            </a:pPr>
            <a:r>
              <a:rPr lang="en-US" sz="1800" dirty="0"/>
              <a:t>Daptomycin</a:t>
            </a:r>
          </a:p>
          <a:p>
            <a:pPr marL="574675" lvl="1" indent="-342900" fontAlgn="base">
              <a:spcBef>
                <a:spcPts val="0"/>
              </a:spcBef>
              <a:buClr>
                <a:schemeClr val="accent2"/>
              </a:buClr>
              <a:buFont typeface="Arial" panose="020B0604020202020204" pitchFamily="34" charset="0"/>
              <a:buChar char="•"/>
            </a:pPr>
            <a:r>
              <a:rPr lang="en-US" sz="1800" dirty="0"/>
              <a:t>Telavancin</a:t>
            </a:r>
            <a:endParaRPr lang="en-US" dirty="0"/>
          </a:p>
        </p:txBody>
      </p:sp>
    </p:spTree>
    <p:extLst>
      <p:ext uri="{BB962C8B-B14F-4D97-AF65-F5344CB8AC3E}">
        <p14:creationId xmlns:p14="http://schemas.microsoft.com/office/powerpoint/2010/main" val="667997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CAFB-9A1B-4B5A-BE47-521C6F2A4BD4}"/>
              </a:ext>
            </a:extLst>
          </p:cNvPr>
          <p:cNvSpPr>
            <a:spLocks noGrp="1"/>
          </p:cNvSpPr>
          <p:nvPr>
            <p:ph type="title"/>
          </p:nvPr>
        </p:nvSpPr>
        <p:spPr>
          <a:xfrm>
            <a:off x="231775" y="534988"/>
            <a:ext cx="11739563" cy="493712"/>
          </a:xfrm>
        </p:spPr>
        <p:txBody>
          <a:bodyPr>
            <a:noAutofit/>
          </a:bodyPr>
          <a:lstStyle/>
          <a:p>
            <a:r>
              <a:rPr lang="en-US" altLang="en-US" spc="0" dirty="0"/>
              <a:t>Empiric Treatment of Purulent Skin and Soft Tissue Infections: MSSA</a:t>
            </a:r>
          </a:p>
        </p:txBody>
      </p:sp>
      <p:graphicFrame>
        <p:nvGraphicFramePr>
          <p:cNvPr id="4" name="Table 3">
            <a:extLst>
              <a:ext uri="{FF2B5EF4-FFF2-40B4-BE49-F238E27FC236}">
                <a16:creationId xmlns:a16="http://schemas.microsoft.com/office/drawing/2014/main" id="{B3BED934-70EE-3E4B-DC3A-941ADF6DC910}"/>
              </a:ext>
            </a:extLst>
          </p:cNvPr>
          <p:cNvGraphicFramePr>
            <a:graphicFrameLocks noGrp="1"/>
          </p:cNvGraphicFramePr>
          <p:nvPr>
            <p:extLst>
              <p:ext uri="{D42A27DB-BD31-4B8C-83A1-F6EECF244321}">
                <p14:modId xmlns:p14="http://schemas.microsoft.com/office/powerpoint/2010/main" val="1990602635"/>
              </p:ext>
            </p:extLst>
          </p:nvPr>
        </p:nvGraphicFramePr>
        <p:xfrm>
          <a:off x="231775" y="1416944"/>
          <a:ext cx="11739563" cy="4145280"/>
        </p:xfrm>
        <a:graphic>
          <a:graphicData uri="http://schemas.openxmlformats.org/drawingml/2006/table">
            <a:tbl>
              <a:tblPr/>
              <a:tblGrid>
                <a:gridCol w="2991446">
                  <a:extLst>
                    <a:ext uri="{9D8B030D-6E8A-4147-A177-3AD203B41FA5}">
                      <a16:colId xmlns:a16="http://schemas.microsoft.com/office/drawing/2014/main" val="1684622776"/>
                    </a:ext>
                  </a:extLst>
                </a:gridCol>
                <a:gridCol w="8748117">
                  <a:extLst>
                    <a:ext uri="{9D8B030D-6E8A-4147-A177-3AD203B41FA5}">
                      <a16:colId xmlns:a16="http://schemas.microsoft.com/office/drawing/2014/main" val="3104322374"/>
                    </a:ext>
                  </a:extLst>
                </a:gridCol>
              </a:tblGrid>
              <a:tr h="262584">
                <a:tc>
                  <a:txBody>
                    <a:bodyPr/>
                    <a:lstStyle/>
                    <a:p>
                      <a:pPr algn="l" fontAlgn="t"/>
                      <a:r>
                        <a:rPr lang="en-US" sz="1600" b="1" dirty="0">
                          <a:solidFill>
                            <a:schemeClr val="bg2"/>
                          </a:solidFill>
                          <a:effectLst/>
                          <a:latin typeface="+mn-lt"/>
                        </a:rPr>
                        <a:t>Drug</a:t>
                      </a:r>
                    </a:p>
                  </a:txBody>
                  <a:tcPr anchor="ctr">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t"/>
                      <a:r>
                        <a:rPr lang="en-US" sz="1600" b="1" dirty="0">
                          <a:solidFill>
                            <a:schemeClr val="bg2"/>
                          </a:solidFill>
                          <a:effectLst/>
                          <a:latin typeface="+mn-lt"/>
                        </a:rPr>
                        <a:t>Considerations </a:t>
                      </a:r>
                    </a:p>
                  </a:txBody>
                  <a:tcPr anchor="ctr">
                    <a:lnL>
                      <a:noFill/>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78838091"/>
                  </a:ext>
                </a:extLst>
              </a:tr>
              <a:tr h="262584">
                <a:tc>
                  <a:txBody>
                    <a:bodyPr/>
                    <a:lstStyle/>
                    <a:p>
                      <a:pPr algn="l" fontAlgn="t"/>
                      <a:r>
                        <a:rPr lang="en-US" sz="1600" b="1" dirty="0">
                          <a:effectLst/>
                          <a:latin typeface="+mn-lt"/>
                        </a:rPr>
                        <a:t>Nafcillin or oxacillin </a:t>
                      </a:r>
                    </a:p>
                  </a:txBody>
                  <a:tcPr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Falling out of favor, replaced by cefazolin due to more adverse events</a:t>
                      </a:r>
                    </a:p>
                  </a:txBody>
                  <a:tcPr anchor="ctr">
                    <a:lnL>
                      <a:noFill/>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718842"/>
                  </a:ext>
                </a:extLst>
              </a:tr>
              <a:tr h="644525">
                <a:tc>
                  <a:txBody>
                    <a:bodyPr/>
                    <a:lstStyle/>
                    <a:p>
                      <a:pPr algn="l" fontAlgn="t"/>
                      <a:r>
                        <a:rPr lang="en-US" sz="1600" b="1" dirty="0">
                          <a:effectLst/>
                          <a:latin typeface="+mn-lt"/>
                        </a:rPr>
                        <a:t>Cefazolin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Replacing antistaphylococcal </a:t>
                      </a:r>
                      <a:r>
                        <a:rPr lang="el-GR" sz="1600" dirty="0">
                          <a:effectLst/>
                          <a:latin typeface="+mn-lt"/>
                        </a:rPr>
                        <a:t>β</a:t>
                      </a:r>
                      <a:r>
                        <a:rPr lang="en-US" sz="1600" dirty="0">
                          <a:effectLst/>
                          <a:latin typeface="+mn-lt"/>
                        </a:rPr>
                        <a:t>-lactams; penicillin-allergic patients except those with immediate hypersensitivity reactions; more convenient than nafcillin with less bone marrow suppression </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98334874"/>
                  </a:ext>
                </a:extLst>
              </a:tr>
              <a:tr h="453555">
                <a:tc>
                  <a:txBody>
                    <a:bodyPr/>
                    <a:lstStyle/>
                    <a:p>
                      <a:pPr algn="l" fontAlgn="t"/>
                      <a:r>
                        <a:rPr lang="en-US" sz="1600" b="1" dirty="0">
                          <a:effectLst/>
                          <a:latin typeface="+mn-lt"/>
                        </a:rPr>
                        <a:t>Clindamycin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Potential of cross-resistance and emergence of resistance in erythromycin-resistant strains; inducible resistance in MRSA </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31172916"/>
                  </a:ext>
                </a:extLst>
              </a:tr>
              <a:tr h="262584">
                <a:tc>
                  <a:txBody>
                    <a:bodyPr/>
                    <a:lstStyle/>
                    <a:p>
                      <a:pPr algn="l" fontAlgn="t"/>
                      <a:r>
                        <a:rPr lang="en-US" sz="1600" b="1" dirty="0">
                          <a:effectLst/>
                          <a:latin typeface="+mn-lt"/>
                        </a:rPr>
                        <a:t>Dicloxacillin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Being replaced by cephalexin and other PO agents</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4874835"/>
                  </a:ext>
                </a:extLst>
              </a:tr>
              <a:tr h="453555">
                <a:tc>
                  <a:txBody>
                    <a:bodyPr/>
                    <a:lstStyle/>
                    <a:p>
                      <a:pPr algn="l" fontAlgn="t"/>
                      <a:r>
                        <a:rPr lang="en-US" sz="1600" b="1" dirty="0">
                          <a:effectLst/>
                          <a:latin typeface="+mn-lt"/>
                        </a:rPr>
                        <a:t>Cephalexin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For penicillin-allergic patients except those with immediate hypersensitivity reactions; the availability of a suspension and requirement for less frequent dosing</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13055701"/>
                  </a:ext>
                </a:extLst>
              </a:tr>
              <a:tr h="262584">
                <a:tc>
                  <a:txBody>
                    <a:bodyPr/>
                    <a:lstStyle/>
                    <a:p>
                      <a:pPr algn="l" fontAlgn="t"/>
                      <a:r>
                        <a:rPr lang="en-US" sz="1600" b="1" dirty="0">
                          <a:effectLst/>
                          <a:latin typeface="+mn-lt"/>
                        </a:rPr>
                        <a:t>Doxycycline, minocycline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Abundant clinical use despite scant clinical trial data</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09743604"/>
                  </a:ext>
                </a:extLst>
              </a:tr>
              <a:tr h="644525">
                <a:tc>
                  <a:txBody>
                    <a:bodyPr/>
                    <a:lstStyle/>
                    <a:p>
                      <a:pPr algn="l" fontAlgn="t"/>
                      <a:r>
                        <a:rPr lang="en-US" sz="1600" b="1" dirty="0">
                          <a:effectLst/>
                          <a:latin typeface="+mn-lt"/>
                        </a:rPr>
                        <a:t>Trimethoprim-sulfamethoxazole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Poorly tolerated especially in older patients; unknown optimal dose; carries highest failure/relapse rates among PO agents; looks much better ’on paper’ than in real-world experience</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36483367"/>
                  </a:ext>
                </a:extLst>
              </a:tr>
            </a:tbl>
          </a:graphicData>
        </a:graphic>
      </p:graphicFrame>
      <p:sp>
        <p:nvSpPr>
          <p:cNvPr id="7" name="Content Placeholder 4">
            <a:extLst>
              <a:ext uri="{FF2B5EF4-FFF2-40B4-BE49-F238E27FC236}">
                <a16:creationId xmlns:a16="http://schemas.microsoft.com/office/drawing/2014/main" id="{E084E0D3-23E9-6377-EC34-BDD0172DFE17}"/>
              </a:ext>
            </a:extLst>
          </p:cNvPr>
          <p:cNvSpPr>
            <a:spLocks noGrp="1"/>
          </p:cNvSpPr>
          <p:nvPr>
            <p:ph sz="quarter" idx="10"/>
          </p:nvPr>
        </p:nvSpPr>
        <p:spPr>
          <a:xfrm>
            <a:off x="2351314" y="6302375"/>
            <a:ext cx="7318459" cy="327025"/>
          </a:xfrm>
        </p:spPr>
        <p:txBody>
          <a:bodyPr/>
          <a:lstStyle/>
          <a:p>
            <a:r>
              <a:rPr lang="en-US" dirty="0"/>
              <a:t>Stevens. Clin Infect Dis. 2014;59:147.</a:t>
            </a:r>
          </a:p>
        </p:txBody>
      </p:sp>
    </p:spTree>
    <p:extLst>
      <p:ext uri="{BB962C8B-B14F-4D97-AF65-F5344CB8AC3E}">
        <p14:creationId xmlns:p14="http://schemas.microsoft.com/office/powerpoint/2010/main" val="3532849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4B6F-2AB5-39AF-D73B-3097E89CC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7066E-47F8-A70F-32E6-5F806950D15A}"/>
              </a:ext>
            </a:extLst>
          </p:cNvPr>
          <p:cNvSpPr>
            <a:spLocks noGrp="1"/>
          </p:cNvSpPr>
          <p:nvPr>
            <p:ph type="title"/>
          </p:nvPr>
        </p:nvSpPr>
        <p:spPr>
          <a:xfrm>
            <a:off x="231775" y="534988"/>
            <a:ext cx="11739563" cy="493712"/>
          </a:xfrm>
        </p:spPr>
        <p:txBody>
          <a:bodyPr>
            <a:noAutofit/>
          </a:bodyPr>
          <a:lstStyle/>
          <a:p>
            <a:r>
              <a:rPr lang="en-US" altLang="en-US" spc="0" dirty="0"/>
              <a:t>Empiric Treatment of Purulent Skin and Soft Tissue Infections: MRSA</a:t>
            </a:r>
          </a:p>
        </p:txBody>
      </p:sp>
      <p:graphicFrame>
        <p:nvGraphicFramePr>
          <p:cNvPr id="5" name="Table 4">
            <a:extLst>
              <a:ext uri="{FF2B5EF4-FFF2-40B4-BE49-F238E27FC236}">
                <a16:creationId xmlns:a16="http://schemas.microsoft.com/office/drawing/2014/main" id="{03C00446-EA4F-05B3-5618-971D5BDD8FAD}"/>
              </a:ext>
            </a:extLst>
          </p:cNvPr>
          <p:cNvGraphicFramePr>
            <a:graphicFrameLocks noGrp="1"/>
          </p:cNvGraphicFramePr>
          <p:nvPr>
            <p:extLst>
              <p:ext uri="{D42A27DB-BD31-4B8C-83A1-F6EECF244321}">
                <p14:modId xmlns:p14="http://schemas.microsoft.com/office/powerpoint/2010/main" val="1564963324"/>
              </p:ext>
            </p:extLst>
          </p:nvPr>
        </p:nvGraphicFramePr>
        <p:xfrm>
          <a:off x="231775" y="1436915"/>
          <a:ext cx="11739563" cy="3931920"/>
        </p:xfrm>
        <a:graphic>
          <a:graphicData uri="http://schemas.openxmlformats.org/drawingml/2006/table">
            <a:tbl>
              <a:tblPr/>
              <a:tblGrid>
                <a:gridCol w="2991446">
                  <a:extLst>
                    <a:ext uri="{9D8B030D-6E8A-4147-A177-3AD203B41FA5}">
                      <a16:colId xmlns:a16="http://schemas.microsoft.com/office/drawing/2014/main" val="1684622776"/>
                    </a:ext>
                  </a:extLst>
                </a:gridCol>
                <a:gridCol w="8748117">
                  <a:extLst>
                    <a:ext uri="{9D8B030D-6E8A-4147-A177-3AD203B41FA5}">
                      <a16:colId xmlns:a16="http://schemas.microsoft.com/office/drawing/2014/main" val="3104322374"/>
                    </a:ext>
                  </a:extLst>
                </a:gridCol>
              </a:tblGrid>
              <a:tr h="258669">
                <a:tc>
                  <a:txBody>
                    <a:bodyPr/>
                    <a:lstStyle/>
                    <a:p>
                      <a:pPr algn="l" fontAlgn="t"/>
                      <a:r>
                        <a:rPr lang="en-US" sz="1600" b="1" dirty="0">
                          <a:solidFill>
                            <a:schemeClr val="bg2"/>
                          </a:solidFill>
                          <a:effectLst/>
                          <a:latin typeface="+mn-lt"/>
                        </a:rPr>
                        <a:t>Drug</a:t>
                      </a:r>
                    </a:p>
                  </a:txBody>
                  <a:tcPr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t"/>
                      <a:r>
                        <a:rPr lang="en-US" sz="1600" b="1" dirty="0">
                          <a:solidFill>
                            <a:schemeClr val="bg2"/>
                          </a:solidFill>
                          <a:effectLst/>
                          <a:latin typeface="+mn-lt"/>
                        </a:rPr>
                        <a:t>Considerations </a:t>
                      </a:r>
                    </a:p>
                  </a:txBody>
                  <a:tcPr anchor="ctr">
                    <a:lnL>
                      <a:noFill/>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78838091"/>
                  </a:ext>
                </a:extLst>
              </a:tr>
              <a:tr h="446793">
                <a:tc>
                  <a:txBody>
                    <a:bodyPr/>
                    <a:lstStyle/>
                    <a:p>
                      <a:pPr algn="l" fontAlgn="t"/>
                      <a:r>
                        <a:rPr lang="en-US" sz="1600" b="1" dirty="0">
                          <a:effectLst/>
                          <a:latin typeface="+mn-lt"/>
                        </a:rPr>
                        <a:t>Vancomycin </a:t>
                      </a:r>
                    </a:p>
                  </a:txBody>
                  <a:tcPr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For penicillin-allergic patients; most common parenteral drug of choice for hospitalized SSTI caused by MRSA; poor pharmacoeconomic choice</a:t>
                      </a:r>
                    </a:p>
                  </a:txBody>
                  <a:tcPr anchor="ctr">
                    <a:lnL>
                      <a:noFill/>
                    </a:lnL>
                    <a:lnR>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718842"/>
                  </a:ext>
                </a:extLst>
              </a:tr>
              <a:tr h="446793">
                <a:tc>
                  <a:txBody>
                    <a:bodyPr/>
                    <a:lstStyle/>
                    <a:p>
                      <a:pPr algn="l" fontAlgn="t"/>
                      <a:r>
                        <a:rPr lang="en-US" sz="1600" b="1" dirty="0">
                          <a:effectLst/>
                          <a:latin typeface="+mn-lt"/>
                        </a:rPr>
                        <a:t>Linezolid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Drug interactions with SSRI; no cross-resistance with other antibiotic classes; early </a:t>
                      </a:r>
                      <a:br>
                        <a:rPr lang="en-US" sz="1600" dirty="0">
                          <a:effectLst/>
                          <a:latin typeface="+mn-lt"/>
                        </a:rPr>
                      </a:br>
                      <a:r>
                        <a:rPr lang="en-US" sz="1600" dirty="0">
                          <a:effectLst/>
                          <a:latin typeface="+mn-lt"/>
                        </a:rPr>
                        <a:t>IV -&gt; PO switch </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98334874"/>
                  </a:ext>
                </a:extLst>
              </a:tr>
              <a:tr h="446793">
                <a:tc>
                  <a:txBody>
                    <a:bodyPr/>
                    <a:lstStyle/>
                    <a:p>
                      <a:pPr algn="l" fontAlgn="t"/>
                      <a:r>
                        <a:rPr lang="en-US" sz="1600" b="1" dirty="0">
                          <a:effectLst/>
                          <a:latin typeface="+mn-lt"/>
                        </a:rPr>
                        <a:t>Clindamycin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Potential of cross-resistance and emergence of resistance in erythromycin-resistant strains; reliability varies significantly by region</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31172916"/>
                  </a:ext>
                </a:extLst>
              </a:tr>
              <a:tr h="258669">
                <a:tc>
                  <a:txBody>
                    <a:bodyPr/>
                    <a:lstStyle/>
                    <a:p>
                      <a:pPr algn="l" fontAlgn="t"/>
                      <a:r>
                        <a:rPr lang="en-US" sz="1600" b="1" dirty="0">
                          <a:effectLst/>
                          <a:latin typeface="+mn-lt"/>
                        </a:rPr>
                        <a:t>Daptomycin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2 min IV administration; myopathy &lt;3%</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4874835"/>
                  </a:ext>
                </a:extLst>
              </a:tr>
              <a:tr h="470308">
                <a:tc>
                  <a:txBody>
                    <a:bodyPr/>
                    <a:lstStyle/>
                    <a:p>
                      <a:pPr algn="l" fontAlgn="t"/>
                      <a:r>
                        <a:rPr lang="en-US" sz="1600" b="1" dirty="0">
                          <a:effectLst/>
                          <a:latin typeface="+mn-lt"/>
                        </a:rPr>
                        <a:t>Ceftaroline</a:t>
                      </a:r>
                      <a:r>
                        <a:rPr lang="en-US" sz="1600" b="0" dirty="0">
                          <a:effectLst/>
                          <a:latin typeface="+mn-lt"/>
                        </a:rPr>
                        <a:t>/</a:t>
                      </a:r>
                      <a:r>
                        <a:rPr lang="en-US" sz="1600" b="1" dirty="0">
                          <a:effectLst/>
                          <a:latin typeface="+mn-lt"/>
                        </a:rPr>
                        <a:t>Ceftobiprole</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800" b="0" kern="1200" dirty="0">
                          <a:solidFill>
                            <a:schemeClr val="tx1"/>
                          </a:solidFill>
                          <a:effectLst/>
                          <a:latin typeface="+mn-lt"/>
                          <a:ea typeface="+mn-ea"/>
                          <a:cs typeface="+mn-cs"/>
                        </a:rPr>
                        <a:t>β</a:t>
                      </a:r>
                      <a:r>
                        <a:rPr lang="en-US" sz="1600" b="0" dirty="0">
                          <a:effectLst/>
                          <a:latin typeface="+mn-lt"/>
                        </a:rPr>
                        <a:t>-lactam benefits extended to inpatient MRSA therapy; more rapid clinical response compared to vancomycin</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13055701"/>
                  </a:ext>
                </a:extLst>
              </a:tr>
              <a:tr h="258669">
                <a:tc>
                  <a:txBody>
                    <a:bodyPr/>
                    <a:lstStyle/>
                    <a:p>
                      <a:pPr algn="l" fontAlgn="t"/>
                      <a:r>
                        <a:rPr lang="en-US" sz="1600" b="1" dirty="0">
                          <a:effectLst/>
                          <a:latin typeface="+mn-lt"/>
                        </a:rPr>
                        <a:t>Doxycycline, minocycline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t"/>
                      <a:r>
                        <a:rPr lang="en-US" sz="1600" dirty="0">
                          <a:effectLst/>
                          <a:latin typeface="+mn-lt"/>
                        </a:rPr>
                        <a:t>Limited clinical trial data but abundant real-world experience</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09743604"/>
                  </a:ext>
                </a:extLst>
              </a:tr>
              <a:tr h="446793">
                <a:tc>
                  <a:txBody>
                    <a:bodyPr/>
                    <a:lstStyle/>
                    <a:p>
                      <a:pPr algn="l" fontAlgn="t"/>
                      <a:r>
                        <a:rPr lang="en-US" sz="1600" b="1" dirty="0">
                          <a:effectLst/>
                          <a:latin typeface="+mn-lt"/>
                        </a:rPr>
                        <a:t>Trimethoprim-sulfamethoxazole </a:t>
                      </a:r>
                    </a:p>
                  </a:txBody>
                  <a:tcPr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t"/>
                      <a:r>
                        <a:rPr lang="en-US" sz="1600" dirty="0">
                          <a:effectLst/>
                          <a:latin typeface="+mn-lt"/>
                        </a:rPr>
                        <a:t>Poorly tolerated especially in older patients; unknown optimal dose; carries highest failure/relapse rates among PO agents</a:t>
                      </a:r>
                    </a:p>
                  </a:txBody>
                  <a:tcPr anchor="ctr">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36483367"/>
                  </a:ext>
                </a:extLst>
              </a:tr>
            </a:tbl>
          </a:graphicData>
        </a:graphic>
      </p:graphicFrame>
      <p:sp>
        <p:nvSpPr>
          <p:cNvPr id="7" name="Content Placeholder 4">
            <a:extLst>
              <a:ext uri="{FF2B5EF4-FFF2-40B4-BE49-F238E27FC236}">
                <a16:creationId xmlns:a16="http://schemas.microsoft.com/office/drawing/2014/main" id="{0AE5BEBE-370C-BE0C-304D-C65A8A516174}"/>
              </a:ext>
            </a:extLst>
          </p:cNvPr>
          <p:cNvSpPr>
            <a:spLocks noGrp="1"/>
          </p:cNvSpPr>
          <p:nvPr>
            <p:ph sz="quarter" idx="10"/>
          </p:nvPr>
        </p:nvSpPr>
        <p:spPr>
          <a:xfrm>
            <a:off x="2351314" y="6302375"/>
            <a:ext cx="7318459" cy="327025"/>
          </a:xfrm>
        </p:spPr>
        <p:txBody>
          <a:bodyPr/>
          <a:lstStyle/>
          <a:p>
            <a:r>
              <a:rPr lang="en-US" dirty="0"/>
              <a:t>Stevens. Clin Infect Dis. 2014;59:147.</a:t>
            </a:r>
          </a:p>
        </p:txBody>
      </p:sp>
    </p:spTree>
    <p:extLst>
      <p:ext uri="{BB962C8B-B14F-4D97-AF65-F5344CB8AC3E}">
        <p14:creationId xmlns:p14="http://schemas.microsoft.com/office/powerpoint/2010/main" val="3150063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75" y="530622"/>
            <a:ext cx="11739563" cy="502445"/>
          </a:xfrm>
        </p:spPr>
        <p:txBody>
          <a:bodyPr/>
          <a:lstStyle/>
          <a:p>
            <a:r>
              <a:rPr lang="en-US" spc="0" dirty="0"/>
              <a:t>The Yin and Yang of Antibiotics</a:t>
            </a:r>
          </a:p>
        </p:txBody>
      </p:sp>
      <p:sp>
        <p:nvSpPr>
          <p:cNvPr id="3" name="TextBox 2"/>
          <p:cNvSpPr txBox="1"/>
          <p:nvPr/>
        </p:nvSpPr>
        <p:spPr>
          <a:xfrm>
            <a:off x="1539016" y="1758820"/>
            <a:ext cx="4480715" cy="830997"/>
          </a:xfrm>
          <a:prstGeom prst="rect">
            <a:avLst/>
          </a:prstGeom>
          <a:noFill/>
        </p:spPr>
        <p:txBody>
          <a:bodyPr wrap="none" rtlCol="0">
            <a:spAutoFit/>
          </a:bodyPr>
          <a:lstStyle/>
          <a:p>
            <a:pPr algn="ctr"/>
            <a:r>
              <a:rPr lang="en-US" sz="1600" b="1" dirty="0">
                <a:ea typeface="Arial" charset="0"/>
                <a:cs typeface="Arial" charset="0"/>
              </a:rPr>
              <a:t>Bacterial Killing (Bactericidal)</a:t>
            </a:r>
          </a:p>
          <a:p>
            <a:pPr algn="ctr"/>
            <a:endParaRPr lang="en-US" sz="1600" b="1" dirty="0">
              <a:ea typeface="Arial" charset="0"/>
              <a:cs typeface="Arial" charset="0"/>
            </a:endParaRPr>
          </a:p>
          <a:p>
            <a:pPr algn="ctr"/>
            <a:r>
              <a:rPr lang="en-US" sz="1600" b="1" dirty="0">
                <a:ea typeface="Arial" charset="0"/>
                <a:cs typeface="Arial" charset="0"/>
              </a:rPr>
              <a:t>Induce Toxin Production </a:t>
            </a:r>
            <a:r>
              <a:rPr lang="en-US" sz="1600" b="1" dirty="0">
                <a:ea typeface="Arial" charset="0"/>
                <a:cs typeface="Arial" charset="0"/>
                <a:sym typeface="Wingdings"/>
              </a:rPr>
              <a:t> Inflammation</a:t>
            </a:r>
            <a:endParaRPr lang="en-US" sz="1600" b="1" dirty="0">
              <a:ea typeface="Arial" charset="0"/>
              <a:cs typeface="Arial" charset="0"/>
            </a:endParaRPr>
          </a:p>
        </p:txBody>
      </p:sp>
      <p:sp>
        <p:nvSpPr>
          <p:cNvPr id="4" name="TextBox 3"/>
          <p:cNvSpPr txBox="1"/>
          <p:nvPr/>
        </p:nvSpPr>
        <p:spPr>
          <a:xfrm>
            <a:off x="6479073" y="1758820"/>
            <a:ext cx="3831498" cy="830997"/>
          </a:xfrm>
          <a:prstGeom prst="rect">
            <a:avLst/>
          </a:prstGeom>
          <a:noFill/>
        </p:spPr>
        <p:txBody>
          <a:bodyPr wrap="none" rtlCol="0">
            <a:spAutoFit/>
          </a:bodyPr>
          <a:lstStyle/>
          <a:p>
            <a:pPr algn="ctr"/>
            <a:r>
              <a:rPr lang="en-US" sz="1600" b="1" dirty="0">
                <a:ea typeface="Arial" charset="0"/>
                <a:cs typeface="Arial" charset="0"/>
              </a:rPr>
              <a:t>Inhibitory/Static</a:t>
            </a:r>
          </a:p>
          <a:p>
            <a:pPr algn="ctr"/>
            <a:endParaRPr lang="en-US" sz="1600" b="1" dirty="0">
              <a:ea typeface="Arial" charset="0"/>
              <a:cs typeface="Arial" charset="0"/>
            </a:endParaRPr>
          </a:p>
          <a:p>
            <a:pPr algn="ctr"/>
            <a:r>
              <a:rPr lang="en-US" sz="1600" b="1" dirty="0">
                <a:ea typeface="Arial" charset="0"/>
                <a:cs typeface="Arial" charset="0"/>
              </a:rPr>
              <a:t>Reduce Toxin </a:t>
            </a:r>
            <a:r>
              <a:rPr lang="en-US" sz="1600" b="1" dirty="0">
                <a:ea typeface="Arial" charset="0"/>
                <a:cs typeface="Arial" charset="0"/>
                <a:sym typeface="Wingdings"/>
              </a:rPr>
              <a:t> Less Inflammation</a:t>
            </a:r>
            <a:endParaRPr lang="en-US" sz="1600" b="1" dirty="0">
              <a:ea typeface="Arial" charset="0"/>
              <a:cs typeface="Arial" charset="0"/>
            </a:endParaRPr>
          </a:p>
        </p:txBody>
      </p:sp>
      <p:sp>
        <p:nvSpPr>
          <p:cNvPr id="5" name="TextBox 4"/>
          <p:cNvSpPr txBox="1"/>
          <p:nvPr/>
        </p:nvSpPr>
        <p:spPr>
          <a:xfrm>
            <a:off x="3013779" y="3054219"/>
            <a:ext cx="1398140" cy="369332"/>
          </a:xfrm>
          <a:prstGeom prst="rect">
            <a:avLst/>
          </a:prstGeom>
          <a:noFill/>
        </p:spPr>
        <p:txBody>
          <a:bodyPr wrap="none" rtlCol="0">
            <a:spAutoFit/>
          </a:bodyPr>
          <a:lstStyle/>
          <a:p>
            <a:r>
              <a:rPr lang="en-US" dirty="0"/>
              <a:t>β</a:t>
            </a:r>
            <a:r>
              <a:rPr lang="en-US" dirty="0">
                <a:ea typeface="Arial" charset="0"/>
                <a:cs typeface="Arial" charset="0"/>
              </a:rPr>
              <a:t>-lactams</a:t>
            </a:r>
          </a:p>
        </p:txBody>
      </p:sp>
      <p:sp>
        <p:nvSpPr>
          <p:cNvPr id="6" name="TextBox 5"/>
          <p:cNvSpPr txBox="1"/>
          <p:nvPr/>
        </p:nvSpPr>
        <p:spPr>
          <a:xfrm>
            <a:off x="7629228" y="3054219"/>
            <a:ext cx="2266967" cy="1631216"/>
          </a:xfrm>
          <a:prstGeom prst="rect">
            <a:avLst/>
          </a:prstGeom>
          <a:noFill/>
        </p:spPr>
        <p:txBody>
          <a:bodyPr wrap="none" rtlCol="0">
            <a:spAutoFit/>
          </a:bodyPr>
          <a:lstStyle/>
          <a:p>
            <a:r>
              <a:rPr lang="en-US" dirty="0">
                <a:ea typeface="Arial" charset="0"/>
                <a:cs typeface="Arial" charset="0"/>
              </a:rPr>
              <a:t>Ribosomal Agents</a:t>
            </a:r>
          </a:p>
          <a:p>
            <a:r>
              <a:rPr lang="en-US" dirty="0">
                <a:ea typeface="Arial" charset="0"/>
                <a:cs typeface="Arial" charset="0"/>
              </a:rPr>
              <a:t> </a:t>
            </a:r>
          </a:p>
          <a:p>
            <a:r>
              <a:rPr lang="en-US" sz="1600" dirty="0">
                <a:ea typeface="Arial" charset="0"/>
                <a:cs typeface="Arial" charset="0"/>
              </a:rPr>
              <a:t>Clindamycin</a:t>
            </a:r>
          </a:p>
          <a:p>
            <a:r>
              <a:rPr lang="en-US" sz="1600" dirty="0">
                <a:ea typeface="Arial" charset="0"/>
                <a:cs typeface="Arial" charset="0"/>
              </a:rPr>
              <a:t>Oxazolidinones</a:t>
            </a:r>
          </a:p>
          <a:p>
            <a:r>
              <a:rPr lang="en-US" sz="1600" dirty="0">
                <a:ea typeface="Arial" charset="0"/>
                <a:cs typeface="Arial" charset="0"/>
              </a:rPr>
              <a:t>Macrolides</a:t>
            </a:r>
          </a:p>
          <a:p>
            <a:r>
              <a:rPr lang="en-US" sz="1600" dirty="0">
                <a:ea typeface="Arial" charset="0"/>
                <a:cs typeface="Arial" charset="0"/>
              </a:rPr>
              <a:t>Tetracyclines</a:t>
            </a:r>
          </a:p>
        </p:txBody>
      </p:sp>
      <p:pic>
        <p:nvPicPr>
          <p:cNvPr id="1026" name="Picture 2" descr="http://2.bp.blogspot.com/-3UXz5eR7w5E/TaL2pJNKt6I/AAAAAAAAE2I/N1EzKKoIPPA/s1600/ying-ya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8131" y="2978019"/>
            <a:ext cx="2537935" cy="24871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581401" y="5572780"/>
            <a:ext cx="4998484" cy="523220"/>
          </a:xfrm>
          <a:prstGeom prst="rect">
            <a:avLst/>
          </a:prstGeom>
          <a:noFill/>
        </p:spPr>
        <p:txBody>
          <a:bodyPr wrap="none" rtlCol="0">
            <a:spAutoFit/>
          </a:bodyPr>
          <a:lstStyle/>
          <a:p>
            <a:r>
              <a:rPr lang="en-US" sz="2800" b="1" dirty="0">
                <a:solidFill>
                  <a:schemeClr val="accent1"/>
                </a:solidFill>
                <a:ea typeface="Arial" charset="0"/>
                <a:cs typeface="Arial" charset="0"/>
              </a:rPr>
              <a:t>????? VANCOMYCIN ?????</a:t>
            </a:r>
          </a:p>
        </p:txBody>
      </p:sp>
    </p:spTree>
    <p:extLst>
      <p:ext uri="{BB962C8B-B14F-4D97-AF65-F5344CB8AC3E}">
        <p14:creationId xmlns:p14="http://schemas.microsoft.com/office/powerpoint/2010/main" val="41253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CAFB-9A1B-4B5A-BE47-521C6F2A4BD4}"/>
              </a:ext>
            </a:extLst>
          </p:cNvPr>
          <p:cNvSpPr>
            <a:spLocks noGrp="1"/>
          </p:cNvSpPr>
          <p:nvPr>
            <p:ph type="title"/>
          </p:nvPr>
        </p:nvSpPr>
        <p:spPr>
          <a:xfrm>
            <a:off x="231078" y="260163"/>
            <a:ext cx="11740260" cy="1044132"/>
          </a:xfrm>
        </p:spPr>
        <p:txBody>
          <a:bodyPr vert="horz" lIns="0" tIns="0" rIns="0" bIns="0" rtlCol="0" anchor="ctr" anchorCtr="0">
            <a:spAutoFit/>
          </a:bodyPr>
          <a:lstStyle/>
          <a:p>
            <a:pPr>
              <a:tabLst>
                <a:tab pos="460375" algn="l"/>
              </a:tabLst>
            </a:pPr>
            <a:r>
              <a:rPr lang="en-US" altLang="en-US" spc="0" dirty="0"/>
              <a:t>Adverse Drug Events: Common With Outpatient Parenteral Antibiotics</a:t>
            </a:r>
          </a:p>
        </p:txBody>
      </p:sp>
      <p:sp>
        <p:nvSpPr>
          <p:cNvPr id="6" name="Content Placeholder 5">
            <a:extLst>
              <a:ext uri="{FF2B5EF4-FFF2-40B4-BE49-F238E27FC236}">
                <a16:creationId xmlns:a16="http://schemas.microsoft.com/office/drawing/2014/main" id="{B02BAF56-BCCF-0C81-BB6B-0C84E643F2CD}"/>
              </a:ext>
            </a:extLst>
          </p:cNvPr>
          <p:cNvSpPr>
            <a:spLocks noGrp="1"/>
          </p:cNvSpPr>
          <p:nvPr>
            <p:ph sz="quarter" idx="10"/>
          </p:nvPr>
        </p:nvSpPr>
        <p:spPr>
          <a:xfrm>
            <a:off x="3960108" y="6302375"/>
            <a:ext cx="5331530" cy="327025"/>
          </a:xfrm>
        </p:spPr>
        <p:txBody>
          <a:bodyPr/>
          <a:lstStyle/>
          <a:p>
            <a:r>
              <a:rPr lang="en-US" dirty="0"/>
              <a:t>Keller. Open Forum Infect Dis. 2020;7:ofaa178. </a:t>
            </a:r>
          </a:p>
        </p:txBody>
      </p:sp>
      <p:graphicFrame>
        <p:nvGraphicFramePr>
          <p:cNvPr id="3" name="Table 2">
            <a:extLst>
              <a:ext uri="{FF2B5EF4-FFF2-40B4-BE49-F238E27FC236}">
                <a16:creationId xmlns:a16="http://schemas.microsoft.com/office/drawing/2014/main" id="{68648560-0C60-4C7A-9DFF-241DA2D3DD8D}"/>
              </a:ext>
            </a:extLst>
          </p:cNvPr>
          <p:cNvGraphicFramePr>
            <a:graphicFrameLocks noGrp="1"/>
          </p:cNvGraphicFramePr>
          <p:nvPr>
            <p:extLst>
              <p:ext uri="{D42A27DB-BD31-4B8C-83A1-F6EECF244321}">
                <p14:modId xmlns:p14="http://schemas.microsoft.com/office/powerpoint/2010/main" val="3429679682"/>
              </p:ext>
            </p:extLst>
          </p:nvPr>
        </p:nvGraphicFramePr>
        <p:xfrm>
          <a:off x="231078" y="2202714"/>
          <a:ext cx="11740260" cy="3425952"/>
        </p:xfrm>
        <a:graphic>
          <a:graphicData uri="http://schemas.openxmlformats.org/drawingml/2006/table">
            <a:tbl>
              <a:tblPr>
                <a:tableStyleId>{5C22544A-7EE6-4342-B048-85BDC9FD1C3A}</a:tableStyleId>
              </a:tblPr>
              <a:tblGrid>
                <a:gridCol w="8373157">
                  <a:extLst>
                    <a:ext uri="{9D8B030D-6E8A-4147-A177-3AD203B41FA5}">
                      <a16:colId xmlns:a16="http://schemas.microsoft.com/office/drawing/2014/main" val="4129830481"/>
                    </a:ext>
                  </a:extLst>
                </a:gridCol>
                <a:gridCol w="3367103">
                  <a:extLst>
                    <a:ext uri="{9D8B030D-6E8A-4147-A177-3AD203B41FA5}">
                      <a16:colId xmlns:a16="http://schemas.microsoft.com/office/drawing/2014/main" val="4077349662"/>
                    </a:ext>
                  </a:extLst>
                </a:gridCol>
              </a:tblGrid>
              <a:tr h="233362">
                <a:tc>
                  <a:txBody>
                    <a:bodyPr/>
                    <a:lstStyle/>
                    <a:p>
                      <a:pPr algn="l" fontAlgn="ctr">
                        <a:lnSpc>
                          <a:spcPct val="90000"/>
                        </a:lnSpc>
                        <a:spcBef>
                          <a:spcPts val="0"/>
                        </a:spcBef>
                      </a:pPr>
                      <a:r>
                        <a:rPr lang="en-US" sz="1600" b="1" u="none" strike="noStrike" dirty="0">
                          <a:solidFill>
                            <a:schemeClr val="bg2"/>
                          </a:solidFill>
                          <a:effectLst/>
                        </a:rPr>
                        <a:t>Outcome, n (%)</a:t>
                      </a:r>
                      <a:endParaRPr lang="en-US" sz="1600" b="1" i="0" u="none" strike="noStrike" dirty="0">
                        <a:solidFill>
                          <a:schemeClr val="bg2"/>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lnSpc>
                          <a:spcPct val="90000"/>
                        </a:lnSpc>
                        <a:spcBef>
                          <a:spcPts val="0"/>
                        </a:spcBef>
                      </a:pPr>
                      <a:r>
                        <a:rPr lang="en-US" sz="1600" b="1" u="none" strike="noStrike" dirty="0">
                          <a:solidFill>
                            <a:schemeClr val="bg2"/>
                          </a:solidFill>
                          <a:effectLst/>
                        </a:rPr>
                        <a:t>N = 664</a:t>
                      </a:r>
                      <a:endParaRPr lang="en-US" sz="1600" b="1" i="0" u="none" strike="noStrike" dirty="0">
                        <a:solidFill>
                          <a:schemeClr val="bg2"/>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24767163"/>
                  </a:ext>
                </a:extLst>
              </a:tr>
              <a:tr h="225204">
                <a:tc>
                  <a:txBody>
                    <a:bodyPr/>
                    <a:lstStyle/>
                    <a:p>
                      <a:pPr algn="l" fontAlgn="auto">
                        <a:lnSpc>
                          <a:spcPct val="90000"/>
                        </a:lnSpc>
                        <a:spcBef>
                          <a:spcPts val="0"/>
                        </a:spcBef>
                      </a:pPr>
                      <a:r>
                        <a:rPr lang="en-US" sz="1600" b="1" u="none" strike="noStrike" dirty="0">
                          <a:effectLst/>
                        </a:rPr>
                        <a:t>Serious adverse outcomes*</a:t>
                      </a:r>
                      <a:endParaRPr lang="en-US" sz="1600" b="1"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332 (50.0)</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05516812"/>
                  </a:ext>
                </a:extLst>
              </a:tr>
              <a:tr h="225204">
                <a:tc>
                  <a:txBody>
                    <a:bodyPr/>
                    <a:lstStyle/>
                    <a:p>
                      <a:pPr algn="l" fontAlgn="auto">
                        <a:lnSpc>
                          <a:spcPct val="90000"/>
                        </a:lnSpc>
                        <a:spcBef>
                          <a:spcPts val="0"/>
                        </a:spcBef>
                      </a:pPr>
                      <a:r>
                        <a:rPr lang="en-US" sz="1600" b="1" u="none" strike="noStrike" dirty="0">
                          <a:effectLst/>
                        </a:rPr>
                        <a:t>Any serious adverse drug event</a:t>
                      </a:r>
                      <a:endParaRPr lang="en-US" sz="1600" b="1"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auto">
                        <a:lnSpc>
                          <a:spcPct val="90000"/>
                        </a:lnSpc>
                        <a:spcBef>
                          <a:spcPts val="0"/>
                        </a:spcBef>
                      </a:pPr>
                      <a:r>
                        <a:rPr lang="en-US" sz="1600" u="none" strike="noStrike" dirty="0">
                          <a:effectLst/>
                        </a:rPr>
                        <a:t>106 (16.0)</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3258725"/>
                  </a:ext>
                </a:extLst>
              </a:tr>
              <a:tr h="225204">
                <a:tc>
                  <a:txBody>
                    <a:bodyPr/>
                    <a:lstStyle/>
                    <a:p>
                      <a:pPr algn="l" fontAlgn="auto">
                        <a:lnSpc>
                          <a:spcPct val="90000"/>
                        </a:lnSpc>
                        <a:spcBef>
                          <a:spcPts val="0"/>
                        </a:spcBef>
                      </a:pPr>
                      <a:r>
                        <a:rPr lang="en-US" sz="1600" b="1" u="none" strike="noStrike" dirty="0">
                          <a:effectLst/>
                        </a:rPr>
                        <a:t>Catheter complication</a:t>
                      </a:r>
                      <a:endParaRPr lang="en-US" sz="1600" b="1"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139 (20.9)</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05512631"/>
                  </a:ext>
                </a:extLst>
              </a:tr>
              <a:tr h="225204">
                <a:tc>
                  <a:txBody>
                    <a:bodyPr/>
                    <a:lstStyle/>
                    <a:p>
                      <a:pPr marL="285750" lvl="0" indent="-285750" algn="l" fontAlgn="auto">
                        <a:lnSpc>
                          <a:spcPct val="90000"/>
                        </a:lnSpc>
                        <a:spcBef>
                          <a:spcPts val="0"/>
                        </a:spcBef>
                        <a:buFont typeface="Arial" panose="020B0604020202020204" pitchFamily="34" charset="0"/>
                        <a:buChar char="•"/>
                      </a:pPr>
                      <a:r>
                        <a:rPr lang="en-US" sz="1600" b="0" u="none" strike="noStrike" dirty="0">
                          <a:effectLst/>
                        </a:rPr>
                        <a:t>Thromboembolic event</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21 (3.2)</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18771485"/>
                  </a:ext>
                </a:extLst>
              </a:tr>
              <a:tr h="225204">
                <a:tc>
                  <a:txBody>
                    <a:bodyPr/>
                    <a:lstStyle/>
                    <a:p>
                      <a:pPr marL="285750" lvl="0" indent="-285750" algn="l" fontAlgn="auto">
                        <a:lnSpc>
                          <a:spcPct val="90000"/>
                        </a:lnSpc>
                        <a:spcBef>
                          <a:spcPts val="0"/>
                        </a:spcBef>
                        <a:buFont typeface="Arial" panose="020B0604020202020204" pitchFamily="34" charset="0"/>
                        <a:buChar char="•"/>
                      </a:pPr>
                      <a:r>
                        <a:rPr lang="en-US" sz="1600" u="none" strike="noStrike" dirty="0">
                          <a:effectLst/>
                        </a:rPr>
                        <a:t>Central line–associated bloodstream infection</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20 (3.0)</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18283550"/>
                  </a:ext>
                </a:extLst>
              </a:tr>
              <a:tr h="225204">
                <a:tc>
                  <a:txBody>
                    <a:bodyPr/>
                    <a:lstStyle/>
                    <a:p>
                      <a:pPr marL="285750" lvl="0" indent="-285750" algn="l" fontAlgn="auto">
                        <a:lnSpc>
                          <a:spcPct val="90000"/>
                        </a:lnSpc>
                        <a:spcBef>
                          <a:spcPts val="0"/>
                        </a:spcBef>
                        <a:buFont typeface="Arial" panose="020B0604020202020204" pitchFamily="34" charset="0"/>
                        <a:buChar char="•"/>
                      </a:pPr>
                      <a:r>
                        <a:rPr lang="en-US" sz="1600" u="none" strike="noStrike" dirty="0">
                          <a:effectLst/>
                        </a:rPr>
                        <a:t>Bloodstream infection</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11 (1.7)</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28156303"/>
                  </a:ext>
                </a:extLst>
              </a:tr>
              <a:tr h="225204">
                <a:tc>
                  <a:txBody>
                    <a:bodyPr/>
                    <a:lstStyle/>
                    <a:p>
                      <a:pPr algn="l" fontAlgn="auto">
                        <a:lnSpc>
                          <a:spcPct val="90000"/>
                        </a:lnSpc>
                        <a:spcBef>
                          <a:spcPts val="0"/>
                        </a:spcBef>
                      </a:pPr>
                      <a:r>
                        <a:rPr lang="en-US" sz="1600" b="1" u="none" strike="noStrike" dirty="0">
                          <a:effectLst/>
                        </a:rPr>
                        <a:t>Emergency department visit while on OPAT</a:t>
                      </a:r>
                      <a:endParaRPr lang="en-US" sz="1600" b="1"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auto">
                        <a:lnSpc>
                          <a:spcPct val="90000"/>
                        </a:lnSpc>
                        <a:spcBef>
                          <a:spcPts val="0"/>
                        </a:spcBef>
                      </a:pPr>
                      <a:r>
                        <a:rPr lang="en-US" sz="1600" u="none" strike="noStrike" dirty="0">
                          <a:effectLst/>
                        </a:rPr>
                        <a:t>187 (28.2)</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93189625"/>
                  </a:ext>
                </a:extLst>
              </a:tr>
              <a:tr h="225204">
                <a:tc>
                  <a:txBody>
                    <a:bodyPr/>
                    <a:lstStyle/>
                    <a:p>
                      <a:pPr marL="285750" lvl="0" indent="-285750" algn="l" fontAlgn="auto">
                        <a:lnSpc>
                          <a:spcPct val="90000"/>
                        </a:lnSpc>
                        <a:spcBef>
                          <a:spcPts val="0"/>
                        </a:spcBef>
                        <a:buFont typeface="Arial" panose="020B0604020202020204" pitchFamily="34" charset="0"/>
                        <a:buChar char="•"/>
                      </a:pPr>
                      <a:r>
                        <a:rPr lang="en-US" sz="1600" u="none" strike="noStrike" dirty="0">
                          <a:effectLst/>
                        </a:rPr>
                        <a:t>Emergency department visit within 30 days of hospital discharge</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auto">
                        <a:lnSpc>
                          <a:spcPct val="90000"/>
                        </a:lnSpc>
                        <a:spcBef>
                          <a:spcPts val="0"/>
                        </a:spcBef>
                      </a:pPr>
                      <a:r>
                        <a:rPr lang="en-US" sz="1600" u="none" strike="noStrike" dirty="0">
                          <a:effectLst/>
                        </a:rPr>
                        <a:t>124 (18.7)</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82396066"/>
                  </a:ext>
                </a:extLst>
              </a:tr>
              <a:tr h="225204">
                <a:tc>
                  <a:txBody>
                    <a:bodyPr/>
                    <a:lstStyle/>
                    <a:p>
                      <a:pPr algn="l" fontAlgn="auto">
                        <a:lnSpc>
                          <a:spcPct val="90000"/>
                        </a:lnSpc>
                        <a:spcBef>
                          <a:spcPts val="0"/>
                        </a:spcBef>
                      </a:pPr>
                      <a:r>
                        <a:rPr lang="en-US" sz="1600" b="1" u="none" strike="noStrike" dirty="0">
                          <a:effectLst/>
                        </a:rPr>
                        <a:t>Readmission while on OPAT</a:t>
                      </a:r>
                      <a:endParaRPr lang="en-US" sz="1600" b="1"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215 (32.4)</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78877800"/>
                  </a:ext>
                </a:extLst>
              </a:tr>
              <a:tr h="225204">
                <a:tc>
                  <a:txBody>
                    <a:bodyPr/>
                    <a:lstStyle/>
                    <a:p>
                      <a:pPr marL="285750" lvl="0" indent="-285750" algn="l" fontAlgn="auto">
                        <a:lnSpc>
                          <a:spcPct val="90000"/>
                        </a:lnSpc>
                        <a:spcBef>
                          <a:spcPts val="0"/>
                        </a:spcBef>
                        <a:buFont typeface="Arial" panose="020B0604020202020204" pitchFamily="34" charset="0"/>
                        <a:buChar char="•"/>
                      </a:pPr>
                      <a:r>
                        <a:rPr lang="en-US" sz="1600" u="none" strike="noStrike" dirty="0">
                          <a:effectLst/>
                        </a:rPr>
                        <a:t>Readmission within 30 days of hospital discharge</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auto">
                        <a:lnSpc>
                          <a:spcPct val="90000"/>
                        </a:lnSpc>
                        <a:spcBef>
                          <a:spcPts val="0"/>
                        </a:spcBef>
                      </a:pPr>
                      <a:r>
                        <a:rPr lang="en-US" sz="1600" u="none" strike="noStrike" dirty="0">
                          <a:effectLst/>
                        </a:rPr>
                        <a:t>131 (19.7)</a:t>
                      </a:r>
                      <a:endParaRPr lang="en-US" sz="1600" b="0" i="0" u="none" strike="noStrike" dirty="0">
                        <a:solidFill>
                          <a:srgbClr val="212121"/>
                        </a:solidFill>
                        <a:effectLst/>
                        <a:latin typeface="Cambria" panose="02040503050406030204" pitchFamily="18"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03416669"/>
                  </a:ext>
                </a:extLst>
              </a:tr>
            </a:tbl>
          </a:graphicData>
        </a:graphic>
      </p:graphicFrame>
      <p:sp>
        <p:nvSpPr>
          <p:cNvPr id="5" name="TextBox 4">
            <a:extLst>
              <a:ext uri="{FF2B5EF4-FFF2-40B4-BE49-F238E27FC236}">
                <a16:creationId xmlns:a16="http://schemas.microsoft.com/office/drawing/2014/main" id="{AC6ED1FB-5963-CEAC-772D-A8537EC8C8C4}"/>
              </a:ext>
            </a:extLst>
          </p:cNvPr>
          <p:cNvSpPr txBox="1"/>
          <p:nvPr/>
        </p:nvSpPr>
        <p:spPr>
          <a:xfrm>
            <a:off x="156030" y="5749202"/>
            <a:ext cx="10751486" cy="461665"/>
          </a:xfrm>
          <a:prstGeom prst="rect">
            <a:avLst/>
          </a:prstGeom>
          <a:solidFill>
            <a:schemeClr val="bg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effectLst/>
                <a:uLnTx/>
                <a:uFillTx/>
                <a:ea typeface="+mn-ea"/>
                <a:cs typeface="+mn-cs"/>
              </a:rPr>
              <a:t>*Serious adverse drug event, serious catheter complication, or readmission within 1 mo after completion of OPAT, or death or infection relapse within 6 mo of hospital discharge. </a:t>
            </a:r>
          </a:p>
        </p:txBody>
      </p:sp>
      <p:sp>
        <p:nvSpPr>
          <p:cNvPr id="7" name="Content Placeholder 1">
            <a:extLst>
              <a:ext uri="{FF2B5EF4-FFF2-40B4-BE49-F238E27FC236}">
                <a16:creationId xmlns:a16="http://schemas.microsoft.com/office/drawing/2014/main" id="{ED451640-B4B1-5207-A50B-9833D6489D89}"/>
              </a:ext>
            </a:extLst>
          </p:cNvPr>
          <p:cNvSpPr>
            <a:spLocks noGrp="1"/>
          </p:cNvSpPr>
          <p:nvPr>
            <p:ph idx="1"/>
          </p:nvPr>
        </p:nvSpPr>
        <p:spPr>
          <a:xfrm>
            <a:off x="231078" y="1404952"/>
            <a:ext cx="11740260" cy="566929"/>
          </a:xfrm>
        </p:spPr>
        <p:txBody>
          <a:bodyPr/>
          <a:lstStyle/>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t>644 patients discharged from academic medical center</a:t>
            </a:r>
          </a:p>
          <a:p>
            <a:pPr marL="342900" marR="0" lvl="0" indent="-342900" algn="l" defTabSz="914400" rtl="0" eaLnBrk="1" fontAlgn="auto" latinLnBrk="0" hangingPunct="1">
              <a:lnSpc>
                <a:spcPct val="100000"/>
              </a:lnSpc>
              <a:spcBef>
                <a:spcPts val="0"/>
              </a:spcBef>
              <a:spcAft>
                <a:spcPts val="0"/>
              </a:spcAft>
              <a:buClrTx/>
              <a:buSzPct val="75000"/>
              <a:buFont typeface="Arial" panose="020B0604020202020204" pitchFamily="34" charset="0"/>
              <a:buBlip>
                <a:blip r:embed="rId3">
                  <a:extLst>
                    <a:ext uri="{96DAC541-7B7A-43D3-8B79-37D633B846F1}">
                      <asvg:svgBlip xmlns:asvg="http://schemas.microsoft.com/office/drawing/2016/SVG/main" r:embed="rId4"/>
                    </a:ext>
                  </a:extLst>
                </a:blip>
              </a:buBlip>
              <a:tabLst/>
              <a:defRPr/>
            </a:pPr>
            <a:r>
              <a:rPr lang="en-US" sz="2000" dirty="0"/>
              <a:t>Risk score was calculated to identify patients at risk of OPAT complications</a:t>
            </a:r>
            <a:endParaRPr lang="en-US" sz="1800" dirty="0">
              <a:solidFill>
                <a:schemeClr val="bg1"/>
              </a:solidFill>
            </a:endParaRPr>
          </a:p>
        </p:txBody>
      </p:sp>
    </p:spTree>
    <p:extLst>
      <p:ext uri="{BB962C8B-B14F-4D97-AF65-F5344CB8AC3E}">
        <p14:creationId xmlns:p14="http://schemas.microsoft.com/office/powerpoint/2010/main" val="739673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6B46548-30AA-5BCC-2B67-3E49F7172B4B}"/>
              </a:ext>
            </a:extLst>
          </p:cNvPr>
          <p:cNvGraphicFramePr>
            <a:graphicFrameLocks noGrp="1"/>
          </p:cNvGraphicFramePr>
          <p:nvPr>
            <p:extLst>
              <p:ext uri="{D42A27DB-BD31-4B8C-83A1-F6EECF244321}">
                <p14:modId xmlns:p14="http://schemas.microsoft.com/office/powerpoint/2010/main" val="3457262797"/>
              </p:ext>
            </p:extLst>
          </p:nvPr>
        </p:nvGraphicFramePr>
        <p:xfrm>
          <a:off x="231079" y="1355344"/>
          <a:ext cx="11740259" cy="4147312"/>
        </p:xfrm>
        <a:graphic>
          <a:graphicData uri="http://schemas.openxmlformats.org/drawingml/2006/table">
            <a:tbl>
              <a:tblPr firstRow="1" bandRow="1">
                <a:tableStyleId>{5C22544A-7EE6-4342-B048-85BDC9FD1C3A}</a:tableStyleId>
              </a:tblPr>
              <a:tblGrid>
                <a:gridCol w="1189773">
                  <a:extLst>
                    <a:ext uri="{9D8B030D-6E8A-4147-A177-3AD203B41FA5}">
                      <a16:colId xmlns:a16="http://schemas.microsoft.com/office/drawing/2014/main" val="3050592903"/>
                    </a:ext>
                  </a:extLst>
                </a:gridCol>
                <a:gridCol w="3430595">
                  <a:extLst>
                    <a:ext uri="{9D8B030D-6E8A-4147-A177-3AD203B41FA5}">
                      <a16:colId xmlns:a16="http://schemas.microsoft.com/office/drawing/2014/main" val="830050345"/>
                    </a:ext>
                  </a:extLst>
                </a:gridCol>
                <a:gridCol w="3655552">
                  <a:extLst>
                    <a:ext uri="{9D8B030D-6E8A-4147-A177-3AD203B41FA5}">
                      <a16:colId xmlns:a16="http://schemas.microsoft.com/office/drawing/2014/main" val="1738878241"/>
                    </a:ext>
                  </a:extLst>
                </a:gridCol>
                <a:gridCol w="3464339">
                  <a:extLst>
                    <a:ext uri="{9D8B030D-6E8A-4147-A177-3AD203B41FA5}">
                      <a16:colId xmlns:a16="http://schemas.microsoft.com/office/drawing/2014/main" val="1648994394"/>
                    </a:ext>
                  </a:extLst>
                </a:gridCol>
              </a:tblGrid>
              <a:tr h="398272">
                <a:tc>
                  <a:txBody>
                    <a:bodyPr/>
                    <a:lstStyle/>
                    <a:p>
                      <a:endParaRPr lang="en-US"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dirty="0">
                          <a:solidFill>
                            <a:schemeClr val="bg2"/>
                          </a:solidFill>
                        </a:rPr>
                        <a:t>Penicillin VK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dirty="0">
                          <a:solidFill>
                            <a:schemeClr val="bg2"/>
                          </a:solidFill>
                        </a:rPr>
                        <a:t>Amoxicillin/Clavulanate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dirty="0">
                          <a:solidFill>
                            <a:schemeClr val="bg2"/>
                          </a:solidFill>
                        </a:rPr>
                        <a:t>Cephalexin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097362553"/>
                  </a:ext>
                </a:extLst>
              </a:tr>
              <a:tr h="0">
                <a:tc>
                  <a:txBody>
                    <a:bodyPr/>
                    <a:lstStyle/>
                    <a:p>
                      <a:r>
                        <a:rPr lang="en-US" dirty="0"/>
                        <a:t>Pros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dirty="0"/>
                        <a:t>Excellent Streptococcus coverage</a:t>
                      </a:r>
                    </a:p>
                    <a:p>
                      <a:pPr marL="285750" indent="-285750">
                        <a:buFont typeface="Arial" panose="020B0604020202020204" pitchFamily="34" charset="0"/>
                        <a:buChar char="•"/>
                      </a:pPr>
                      <a:r>
                        <a:rPr lang="en-US" dirty="0"/>
                        <a:t>Narrow spectrum, low resistance potential</a:t>
                      </a:r>
                    </a:p>
                    <a:p>
                      <a:pPr marL="285750" indent="-285750">
                        <a:buFont typeface="Arial" panose="020B0604020202020204" pitchFamily="34" charset="0"/>
                        <a:buChar char="•"/>
                      </a:pPr>
                      <a:r>
                        <a:rPr lang="en-US" dirty="0"/>
                        <a:t>Inexpensive and well tolerated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dirty="0"/>
                        <a:t>Covers Streptococcus, MSSA, anaerobes, and many gram negatives</a:t>
                      </a:r>
                    </a:p>
                    <a:p>
                      <a:pPr marL="285750" indent="-285750">
                        <a:buFont typeface="Arial" panose="020B0604020202020204" pitchFamily="34" charset="0"/>
                        <a:buChar char="•"/>
                      </a:pPr>
                      <a:r>
                        <a:rPr lang="en-US" dirty="0"/>
                        <a:t>Useful for mixed infections (bite wounds, diabetic foot)</a:t>
                      </a:r>
                    </a:p>
                    <a:p>
                      <a:pPr marL="285750" indent="-285750">
                        <a:buFont typeface="Arial" panose="020B0604020202020204" pitchFamily="34" charset="0"/>
                        <a:buChar char="•"/>
                      </a:pPr>
                      <a:r>
                        <a:rPr lang="en-US" dirty="0"/>
                        <a:t>BID dosing improves adherence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dirty="0"/>
                        <a:t>Covers MSSA and Streptococcus</a:t>
                      </a:r>
                    </a:p>
                    <a:p>
                      <a:pPr marL="285750" indent="-285750">
                        <a:buFont typeface="Arial" panose="020B0604020202020204" pitchFamily="34" charset="0"/>
                        <a:buChar char="•"/>
                      </a:pPr>
                      <a:r>
                        <a:rPr lang="en-US" dirty="0"/>
                        <a:t>Well tolerated and affordable</a:t>
                      </a:r>
                    </a:p>
                    <a:p>
                      <a:pPr marL="285750" indent="-285750">
                        <a:buFont typeface="Arial" panose="020B0604020202020204" pitchFamily="34" charset="0"/>
                        <a:buChar char="•"/>
                      </a:pPr>
                      <a:r>
                        <a:rPr lang="en-US" dirty="0"/>
                        <a:t>Good tissue penetration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88709771"/>
                  </a:ext>
                </a:extLst>
              </a:tr>
              <a:tr h="259029">
                <a:tc>
                  <a:txBody>
                    <a:bodyPr/>
                    <a:lstStyle/>
                    <a:p>
                      <a:r>
                        <a:rPr lang="en-US" dirty="0"/>
                        <a:t>Cons</a:t>
                      </a:r>
                    </a:p>
                  </a:txBody>
                  <a:tcPr anchor="ct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dirty="0"/>
                        <a:t>Ineffective vs </a:t>
                      </a:r>
                      <a:r>
                        <a:rPr lang="en-US" i="1" dirty="0"/>
                        <a:t>Staphylococcus aureus</a:t>
                      </a:r>
                    </a:p>
                    <a:p>
                      <a:pPr marL="285750" indent="-285750">
                        <a:buFont typeface="Arial" panose="020B0604020202020204" pitchFamily="34" charset="0"/>
                        <a:buChar char="•"/>
                      </a:pPr>
                      <a:r>
                        <a:rPr lang="en-US" dirty="0"/>
                        <a:t>QID dosing limits adherence</a:t>
                      </a:r>
                    </a:p>
                    <a:p>
                      <a:pPr marL="285750" indent="-285750">
                        <a:buFont typeface="Arial" panose="020B0604020202020204" pitchFamily="34" charset="0"/>
                        <a:buChar char="•"/>
                      </a:pPr>
                      <a:r>
                        <a:rPr lang="en-US" dirty="0"/>
                        <a:t>GI intolerance, allergy risk</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dirty="0"/>
                        <a:t>No MRSA activity</a:t>
                      </a:r>
                    </a:p>
                    <a:p>
                      <a:pPr marL="285750" indent="-285750">
                        <a:buFont typeface="Arial" panose="020B0604020202020204" pitchFamily="34" charset="0"/>
                        <a:buChar char="•"/>
                      </a:pPr>
                      <a:r>
                        <a:rPr lang="en-US" dirty="0"/>
                        <a:t>Diarrhea and hepatotoxicity risk from clavulanate</a:t>
                      </a:r>
                    </a:p>
                    <a:p>
                      <a:pPr marL="285750" indent="-285750">
                        <a:buFont typeface="Arial" panose="020B0604020202020204" pitchFamily="34" charset="0"/>
                        <a:buChar char="•"/>
                      </a:pPr>
                      <a:r>
                        <a:rPr lang="en-US" dirty="0"/>
                        <a:t>Large tablets and cost higher than narrow- spectrum β-lactams</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dirty="0"/>
                        <a:t>No MRSA activity</a:t>
                      </a:r>
                    </a:p>
                    <a:p>
                      <a:pPr marL="285750" indent="-285750">
                        <a:buFont typeface="Arial" panose="020B0604020202020204" pitchFamily="34" charset="0"/>
                        <a:buChar char="•"/>
                      </a:pPr>
                      <a:r>
                        <a:rPr lang="en-US" dirty="0"/>
                        <a:t>QID dosing may reduce adherence</a:t>
                      </a:r>
                    </a:p>
                    <a:p>
                      <a:pPr marL="285750" indent="-285750">
                        <a:buFont typeface="Arial" panose="020B0604020202020204" pitchFamily="34" charset="0"/>
                        <a:buChar char="•"/>
                      </a:pPr>
                      <a:r>
                        <a:rPr lang="en-US" dirty="0"/>
                        <a:t>Requires renal dose adjustment</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155006"/>
                  </a:ext>
                </a:extLst>
              </a:tr>
            </a:tbl>
          </a:graphicData>
        </a:graphic>
      </p:graphicFrame>
      <p:sp>
        <p:nvSpPr>
          <p:cNvPr id="3" name="Title 2">
            <a:extLst>
              <a:ext uri="{FF2B5EF4-FFF2-40B4-BE49-F238E27FC236}">
                <a16:creationId xmlns:a16="http://schemas.microsoft.com/office/drawing/2014/main" id="{3F18D100-E28B-C6FE-AFAE-7CE48AE7BCBB}"/>
              </a:ext>
            </a:extLst>
          </p:cNvPr>
          <p:cNvSpPr>
            <a:spLocks noGrp="1"/>
          </p:cNvSpPr>
          <p:nvPr>
            <p:ph type="title"/>
          </p:nvPr>
        </p:nvSpPr>
        <p:spPr>
          <a:xfrm>
            <a:off x="231078" y="531006"/>
            <a:ext cx="11740260" cy="502445"/>
          </a:xfrm>
        </p:spPr>
        <p:txBody>
          <a:bodyPr/>
          <a:lstStyle/>
          <a:p>
            <a:r>
              <a:rPr lang="en-US" spc="0" dirty="0"/>
              <a:t>Current Oral Treatment Options for ABSSSI</a:t>
            </a:r>
          </a:p>
        </p:txBody>
      </p:sp>
      <p:sp>
        <p:nvSpPr>
          <p:cNvPr id="5" name="Content Placeholder 4">
            <a:extLst>
              <a:ext uri="{FF2B5EF4-FFF2-40B4-BE49-F238E27FC236}">
                <a16:creationId xmlns:a16="http://schemas.microsoft.com/office/drawing/2014/main" id="{9EEF2AAC-5084-D3A2-2FFE-6368625B33C9}"/>
              </a:ext>
            </a:extLst>
          </p:cNvPr>
          <p:cNvSpPr>
            <a:spLocks noGrp="1"/>
          </p:cNvSpPr>
          <p:nvPr>
            <p:ph sz="quarter" idx="10"/>
          </p:nvPr>
        </p:nvSpPr>
        <p:spPr>
          <a:xfrm>
            <a:off x="1677544" y="6302375"/>
            <a:ext cx="7827223" cy="327025"/>
          </a:xfrm>
        </p:spPr>
        <p:txBody>
          <a:bodyPr/>
          <a:lstStyle/>
          <a:p>
            <a:pPr algn="ctr"/>
            <a:r>
              <a:rPr lang="fr-FR" dirty="0"/>
              <a:t>Liu. Clin Infect Dis. 2011;52:e18. Stevens. Clin Infect Dis. 2014;59:e10. Brook. J Antimicrob Chemother. 2011;66:2295.</a:t>
            </a:r>
          </a:p>
        </p:txBody>
      </p:sp>
    </p:spTree>
    <p:extLst>
      <p:ext uri="{BB962C8B-B14F-4D97-AF65-F5344CB8AC3E}">
        <p14:creationId xmlns:p14="http://schemas.microsoft.com/office/powerpoint/2010/main" val="934157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BBA5-802F-FB4F-9F9B-6574B487D241}"/>
              </a:ext>
            </a:extLst>
          </p:cNvPr>
          <p:cNvSpPr>
            <a:spLocks noGrp="1"/>
          </p:cNvSpPr>
          <p:nvPr>
            <p:ph type="title"/>
          </p:nvPr>
        </p:nvSpPr>
        <p:spPr>
          <a:xfrm>
            <a:off x="231078" y="531006"/>
            <a:ext cx="11740260" cy="502445"/>
          </a:xfrm>
        </p:spPr>
        <p:txBody>
          <a:bodyPr/>
          <a:lstStyle/>
          <a:p>
            <a:r>
              <a:rPr lang="en-US" spc="0" dirty="0"/>
              <a:t>Empiric Treatment Options When MRSA Is Suspected</a:t>
            </a:r>
          </a:p>
        </p:txBody>
      </p:sp>
      <p:sp>
        <p:nvSpPr>
          <p:cNvPr id="4" name="Content Placeholder 3">
            <a:extLst>
              <a:ext uri="{FF2B5EF4-FFF2-40B4-BE49-F238E27FC236}">
                <a16:creationId xmlns:a16="http://schemas.microsoft.com/office/drawing/2014/main" id="{A3B33990-6465-847E-8D60-7BD5975F063B}"/>
              </a:ext>
            </a:extLst>
          </p:cNvPr>
          <p:cNvSpPr>
            <a:spLocks noGrp="1"/>
          </p:cNvSpPr>
          <p:nvPr>
            <p:ph sz="quarter" idx="10"/>
          </p:nvPr>
        </p:nvSpPr>
        <p:spPr>
          <a:xfrm>
            <a:off x="1628682" y="6325174"/>
            <a:ext cx="7927828" cy="314053"/>
          </a:xfrm>
        </p:spPr>
        <p:txBody>
          <a:bodyPr/>
          <a:lstStyle/>
          <a:p>
            <a:r>
              <a:rPr lang="en-US" dirty="0"/>
              <a:t>1. Liu. Clin Infect Dis. 2011;52:e18. 2. Daum. NEJM. 2017;376:2545. 3. Talan. NEJM. 2016;374:823. 4. Ruhe. Clin Infect Dis. 2007;44:787. 5. Stevens. Clin Infect Dis. 2014;59:e10. 6. Williams. Pediatrics. 2011;128:e479. 7. Prokocimer. JAMA. 2013;309:559.</a:t>
            </a:r>
          </a:p>
        </p:txBody>
      </p:sp>
      <p:graphicFrame>
        <p:nvGraphicFramePr>
          <p:cNvPr id="3" name="Table 2">
            <a:extLst>
              <a:ext uri="{FF2B5EF4-FFF2-40B4-BE49-F238E27FC236}">
                <a16:creationId xmlns:a16="http://schemas.microsoft.com/office/drawing/2014/main" id="{76700DB9-89B5-90F9-38E0-29A1ECC2BAB9}"/>
              </a:ext>
            </a:extLst>
          </p:cNvPr>
          <p:cNvGraphicFramePr>
            <a:graphicFrameLocks noGrp="1"/>
          </p:cNvGraphicFramePr>
          <p:nvPr>
            <p:extLst>
              <p:ext uri="{D42A27DB-BD31-4B8C-83A1-F6EECF244321}">
                <p14:modId xmlns:p14="http://schemas.microsoft.com/office/powerpoint/2010/main" val="2392433852"/>
              </p:ext>
            </p:extLst>
          </p:nvPr>
        </p:nvGraphicFramePr>
        <p:xfrm>
          <a:off x="231078" y="1137884"/>
          <a:ext cx="11740262" cy="4980137"/>
        </p:xfrm>
        <a:graphic>
          <a:graphicData uri="http://schemas.openxmlformats.org/drawingml/2006/table">
            <a:tbl>
              <a:tblPr firstRow="1" bandRow="1">
                <a:tableStyleId>{5C22544A-7EE6-4342-B048-85BDC9FD1C3A}</a:tableStyleId>
              </a:tblPr>
              <a:tblGrid>
                <a:gridCol w="1556779">
                  <a:extLst>
                    <a:ext uri="{9D8B030D-6E8A-4147-A177-3AD203B41FA5}">
                      <a16:colId xmlns:a16="http://schemas.microsoft.com/office/drawing/2014/main" val="3050592903"/>
                    </a:ext>
                  </a:extLst>
                </a:gridCol>
                <a:gridCol w="3050275">
                  <a:extLst>
                    <a:ext uri="{9D8B030D-6E8A-4147-A177-3AD203B41FA5}">
                      <a16:colId xmlns:a16="http://schemas.microsoft.com/office/drawing/2014/main" val="830050345"/>
                    </a:ext>
                  </a:extLst>
                </a:gridCol>
                <a:gridCol w="3050275">
                  <a:extLst>
                    <a:ext uri="{9D8B030D-6E8A-4147-A177-3AD203B41FA5}">
                      <a16:colId xmlns:a16="http://schemas.microsoft.com/office/drawing/2014/main" val="1738878241"/>
                    </a:ext>
                  </a:extLst>
                </a:gridCol>
                <a:gridCol w="4082933">
                  <a:extLst>
                    <a:ext uri="{9D8B030D-6E8A-4147-A177-3AD203B41FA5}">
                      <a16:colId xmlns:a16="http://schemas.microsoft.com/office/drawing/2014/main" val="1648994394"/>
                    </a:ext>
                  </a:extLst>
                </a:gridCol>
              </a:tblGrid>
              <a:tr h="279713">
                <a:tc>
                  <a:txBody>
                    <a:bodyPr/>
                    <a:lstStyle/>
                    <a:p>
                      <a:r>
                        <a:rPr lang="en-US" sz="1400" dirty="0">
                          <a:solidFill>
                            <a:schemeClr val="bg2"/>
                          </a:solidFill>
                        </a:rPr>
                        <a:t>Agent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dirty="0">
                          <a:solidFill>
                            <a:schemeClr val="bg2"/>
                          </a:solidFill>
                        </a:rPr>
                        <a:t>Pros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1400" dirty="0">
                          <a:solidFill>
                            <a:schemeClr val="bg2"/>
                          </a:solidFill>
                        </a:rPr>
                        <a:t>Cons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1400" dirty="0">
                          <a:solidFill>
                            <a:schemeClr val="bg2"/>
                          </a:solidFill>
                        </a:rPr>
                        <a:t>Considerations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097362553"/>
                  </a:ext>
                </a:extLst>
              </a:tr>
              <a:tr h="873418">
                <a:tc>
                  <a:txBody>
                    <a:bodyPr/>
                    <a:lstStyle/>
                    <a:p>
                      <a:r>
                        <a:rPr lang="en-US" sz="1200" dirty="0"/>
                        <a:t>TMP-SMX</a:t>
                      </a:r>
                      <a:r>
                        <a:rPr lang="en-US" sz="1200" baseline="30000" dirty="0"/>
                        <a:t>1-3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Excellent MRSA coverage – strong efficacy for purulent SSTIs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Poor Streptococcus coverage – avoid for nonpurulent cellulitis</a:t>
                      </a:r>
                    </a:p>
                    <a:p>
                      <a:pPr marL="285750" indent="-285750">
                        <a:buFont typeface="Arial" panose="020B0604020202020204" pitchFamily="34" charset="0"/>
                        <a:buChar char="•"/>
                      </a:pPr>
                      <a:r>
                        <a:rPr lang="en-US" sz="1200" dirty="0"/>
                        <a:t>Higher relapse rates in some RCTs; uncertain optimal DS dosing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Add amoxicillin for Streptococcus coverage</a:t>
                      </a:r>
                    </a:p>
                    <a:p>
                      <a:pPr marL="285750" indent="-285750">
                        <a:buFont typeface="Arial" panose="020B0604020202020204" pitchFamily="34" charset="0"/>
                        <a:buChar char="•"/>
                      </a:pPr>
                      <a:r>
                        <a:rPr lang="en-US" sz="1200" dirty="0"/>
                        <a:t>Avoid in late pregnancy and infants &lt;2 mo of age</a:t>
                      </a:r>
                    </a:p>
                    <a:p>
                      <a:pPr marL="285750" indent="-285750">
                        <a:buFont typeface="Arial" panose="020B0604020202020204" pitchFamily="34" charset="0"/>
                        <a:buChar char="•"/>
                      </a:pPr>
                      <a:r>
                        <a:rPr lang="en-US" sz="1200" dirty="0"/>
                        <a:t>Best for mild-moderate purulent SSTIs with suspected MRSA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88709771"/>
                  </a:ext>
                </a:extLst>
              </a:tr>
              <a:tr h="577979">
                <a:tc>
                  <a:txBody>
                    <a:bodyPr/>
                    <a:lstStyle/>
                    <a:p>
                      <a:r>
                        <a:rPr lang="en-US" sz="1200" dirty="0"/>
                        <a:t>Doxycycline and Minocycline </a:t>
                      </a:r>
                      <a:r>
                        <a:rPr lang="en-US" sz="1200" baseline="30000" dirty="0"/>
                        <a:t>1,3-5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Active vs community MRSA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Limited Streptococcus coverage – avoid monotherapy for nonpurulent cellulitis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Avoid in pregnancy and children &lt;8 yr of age</a:t>
                      </a:r>
                    </a:p>
                    <a:p>
                      <a:pPr marL="285750" indent="-285750">
                        <a:buFont typeface="Arial" panose="020B0604020202020204" pitchFamily="34" charset="0"/>
                        <a:buChar char="•"/>
                      </a:pPr>
                      <a:r>
                        <a:rPr lang="en-US" sz="1200" dirty="0"/>
                        <a:t>Add amoxicillin or cephalexin for Streptococcus coverage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155006"/>
                  </a:ext>
                </a:extLst>
              </a:tr>
              <a:tr h="834857">
                <a:tc>
                  <a:txBody>
                    <a:bodyPr/>
                    <a:lstStyle/>
                    <a:p>
                      <a:r>
                        <a:rPr lang="en-US" sz="1200" dirty="0"/>
                        <a:t>Clindamycin</a:t>
                      </a:r>
                      <a:r>
                        <a:rPr lang="en-US" sz="1200" baseline="30000" dirty="0"/>
                        <a:t>1,3-6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Covers MRSA and Streptococcus (if D-test negative)</a:t>
                      </a:r>
                    </a:p>
                    <a:p>
                      <a:pPr marL="285750" indent="-285750">
                        <a:buFont typeface="Arial" panose="020B0604020202020204" pitchFamily="34" charset="0"/>
                        <a:buChar char="•"/>
                      </a:pPr>
                      <a:r>
                        <a:rPr lang="en-US" sz="1200" dirty="0"/>
                        <a:t>Excellent tissue penetration, including abscesses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High risk of </a:t>
                      </a:r>
                      <a:r>
                        <a:rPr lang="en-US" sz="1200" i="1" dirty="0"/>
                        <a:t>C. difficile </a:t>
                      </a:r>
                      <a:r>
                        <a:rPr lang="en-US" sz="1200" dirty="0"/>
                        <a:t>infection (among highest of all antibiotics)</a:t>
                      </a:r>
                    </a:p>
                    <a:p>
                      <a:pPr marL="285750" indent="-285750">
                        <a:buFont typeface="Arial" panose="020B0604020202020204" pitchFamily="34" charset="0"/>
                        <a:buChar char="•"/>
                      </a:pPr>
                      <a:r>
                        <a:rPr lang="en-US" sz="1200" dirty="0"/>
                        <a:t>Increasing MRSA resistance (up to 60%) with regional variability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Confirm D-test negative MRSA before using as monotherapy</a:t>
                      </a:r>
                    </a:p>
                    <a:p>
                      <a:pPr marL="285750" indent="-285750">
                        <a:buFont typeface="Arial" panose="020B0604020202020204" pitchFamily="34" charset="0"/>
                        <a:buChar char="•"/>
                      </a:pPr>
                      <a:r>
                        <a:rPr lang="en-US" sz="1200" dirty="0"/>
                        <a:t>Avoid prolonged therapy to limit </a:t>
                      </a:r>
                      <a:r>
                        <a:rPr lang="en-US" sz="1200" i="1" dirty="0"/>
                        <a:t>C.</a:t>
                      </a:r>
                      <a:r>
                        <a:rPr lang="en-US" sz="1200" dirty="0"/>
                        <a:t> </a:t>
                      </a:r>
                      <a:r>
                        <a:rPr lang="en-US" sz="1200" i="1" dirty="0"/>
                        <a:t>difficile</a:t>
                      </a:r>
                      <a:r>
                        <a:rPr lang="en-US" sz="1200" dirty="0"/>
                        <a:t> risk</a:t>
                      </a:r>
                    </a:p>
                    <a:p>
                      <a:pPr marL="285750" indent="-285750">
                        <a:buFont typeface="Arial" panose="020B0604020202020204" pitchFamily="34" charset="0"/>
                        <a:buChar char="•"/>
                      </a:pPr>
                      <a:r>
                        <a:rPr lang="en-US" sz="1200" dirty="0"/>
                        <a:t>Alternative for </a:t>
                      </a:r>
                      <a:r>
                        <a:rPr lang="el-GR" sz="1200" dirty="0"/>
                        <a:t>β-</a:t>
                      </a:r>
                      <a:r>
                        <a:rPr lang="en-US" sz="1200" dirty="0"/>
                        <a:t>lactam allergy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37213769"/>
                  </a:ext>
                </a:extLst>
              </a:tr>
              <a:tr h="873418">
                <a:tc>
                  <a:txBody>
                    <a:bodyPr/>
                    <a:lstStyle/>
                    <a:p>
                      <a:r>
                        <a:rPr lang="en-US" sz="1200" dirty="0"/>
                        <a:t>Linezolid</a:t>
                      </a:r>
                      <a:r>
                        <a:rPr lang="en-US" sz="1200" baseline="30000" dirty="0"/>
                        <a:t>1,5,7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Excellent MRSA and Streptococcus coverage</a:t>
                      </a:r>
                    </a:p>
                    <a:p>
                      <a:pPr marL="285750" indent="-285750">
                        <a:buFont typeface="Arial" panose="020B0604020202020204" pitchFamily="34" charset="0"/>
                        <a:buChar char="•"/>
                      </a:pPr>
                      <a:r>
                        <a:rPr lang="en-US" sz="1200" dirty="0"/>
                        <a:t>Good tissue and pulmonary penetration</a:t>
                      </a:r>
                    </a:p>
                    <a:p>
                      <a:pPr marL="285750" indent="-285750">
                        <a:buFont typeface="Arial" panose="020B0604020202020204" pitchFamily="34" charset="0"/>
                        <a:buChar char="•"/>
                      </a:pPr>
                      <a:r>
                        <a:rPr lang="en-US" sz="1200" dirty="0"/>
                        <a:t>No renal dose adjustment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Myelosuppression with prolonged use (&gt;14 days), monitor CBC weekly</a:t>
                      </a:r>
                    </a:p>
                    <a:p>
                      <a:pPr marL="285750" indent="-285750">
                        <a:buFont typeface="Arial" panose="020B0604020202020204" pitchFamily="34" charset="0"/>
                        <a:buChar char="•"/>
                      </a:pPr>
                      <a:r>
                        <a:rPr lang="en-US" sz="1200" dirty="0"/>
                        <a:t>Serotonin syndrome risk; avoid or monitor if coadministered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200" dirty="0"/>
                        <a:t>Reserve for MRSA infections resistant or intolerant to other agents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08811353"/>
                  </a:ext>
                </a:extLst>
              </a:tr>
              <a:tr h="1032221">
                <a:tc>
                  <a:txBody>
                    <a:bodyPr/>
                    <a:lstStyle/>
                    <a:p>
                      <a:r>
                        <a:rPr lang="en-US" sz="1200" baseline="0" dirty="0"/>
                        <a:t>Tedizolid</a:t>
                      </a:r>
                      <a:r>
                        <a:rPr lang="en-US" sz="1200" baseline="30000" dirty="0"/>
                        <a:t>1,5,7</a:t>
                      </a:r>
                    </a:p>
                    <a:p>
                      <a:endParaRPr lang="en-US" sz="1200" baseline="30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Low risk of hematologic toxicity, even with prolonged use</a:t>
                      </a:r>
                    </a:p>
                    <a:p>
                      <a:pPr marL="285750" indent="-285750">
                        <a:buFont typeface="Arial" panose="020B0604020202020204" pitchFamily="34" charset="0"/>
                        <a:buChar char="•"/>
                      </a:pPr>
                      <a:r>
                        <a:rPr lang="en-US" sz="1200" dirty="0"/>
                        <a:t>Active vs MRSA, Streptococcus, and VRE (including linezolid-resistant strains)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Higher cost, limited formulary access</a:t>
                      </a:r>
                    </a:p>
                    <a:p>
                      <a:pPr marL="285750" indent="-285750">
                        <a:buFont typeface="Arial" panose="020B0604020202020204" pitchFamily="34" charset="0"/>
                        <a:buChar char="•"/>
                      </a:pPr>
                      <a:r>
                        <a:rPr lang="en-US" sz="1200" dirty="0"/>
                        <a:t>Limited real-world experience compared to linezolid</a:t>
                      </a:r>
                    </a:p>
                    <a:p>
                      <a:pPr marL="285750" indent="-285750">
                        <a:buFont typeface="Arial" panose="020B0604020202020204" pitchFamily="34" charset="0"/>
                        <a:buChar char="•"/>
                      </a:pPr>
                      <a:r>
                        <a:rPr lang="en-US" sz="1200" dirty="0"/>
                        <a:t>Not evaluated for deep or chronic infections (ABSSSI only)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285750" indent="-285750">
                        <a:buFont typeface="Arial" panose="020B0604020202020204" pitchFamily="34" charset="0"/>
                        <a:buChar char="•"/>
                      </a:pPr>
                      <a:r>
                        <a:rPr lang="en-US" sz="1200" dirty="0"/>
                        <a:t>Tedizolid offers a shorter 6-day course with lower hematologic toxicity and once-daily dosing, making it a well-tolerated alternative to linezolid for ABSSSI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1737147"/>
                  </a:ext>
                </a:extLst>
              </a:tr>
            </a:tbl>
          </a:graphicData>
        </a:graphic>
      </p:graphicFrame>
    </p:spTree>
    <p:extLst>
      <p:ext uri="{BB962C8B-B14F-4D97-AF65-F5344CB8AC3E}">
        <p14:creationId xmlns:p14="http://schemas.microsoft.com/office/powerpoint/2010/main" val="120547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078" y="1335023"/>
            <a:ext cx="11740260" cy="4754880"/>
          </a:xfrm>
        </p:spPr>
        <p:txBody>
          <a:bodyPr/>
          <a:lstStyle/>
          <a:p>
            <a:pPr marL="228600" indent="-228600">
              <a:spcBef>
                <a:spcPts val="1000"/>
              </a:spcBef>
              <a:buSzPct val="75000"/>
              <a:buBlip>
                <a:blip r:embed="rId2">
                  <a:extLst>
                    <a:ext uri="{96DAC541-7B7A-43D3-8B79-37D633B846F1}">
                      <asvg:svgBlip xmlns:asvg="http://schemas.microsoft.com/office/drawing/2016/SVG/main" r:embed="rId3"/>
                    </a:ext>
                  </a:extLst>
                </a:blip>
              </a:buBlip>
            </a:pPr>
            <a:r>
              <a:rPr lang="en-US" dirty="0"/>
              <a:t>Clindamycin inhibits toxin production and cytokine release in infections with </a:t>
            </a:r>
            <a:r>
              <a:rPr lang="en-US" i="1" dirty="0"/>
              <a:t>S. pyogenes </a:t>
            </a:r>
          </a:p>
          <a:p>
            <a:pPr marL="228600" indent="-228600">
              <a:spcBef>
                <a:spcPts val="1000"/>
              </a:spcBef>
              <a:buSzPct val="75000"/>
              <a:buBlip>
                <a:blip r:embed="rId2">
                  <a:extLst>
                    <a:ext uri="{96DAC541-7B7A-43D3-8B79-37D633B846F1}">
                      <asvg:svgBlip xmlns:asvg="http://schemas.microsoft.com/office/drawing/2016/SVG/main" r:embed="rId3"/>
                    </a:ext>
                  </a:extLst>
                </a:blip>
              </a:buBlip>
            </a:pPr>
            <a:r>
              <a:rPr lang="en-US" dirty="0"/>
              <a:t>Not empirically used as monotherapy owing to potential for </a:t>
            </a:r>
            <a:r>
              <a:rPr lang="en-US" i="1" dirty="0"/>
              <a:t>S. pyogenes </a:t>
            </a:r>
            <a:r>
              <a:rPr lang="en-US" dirty="0"/>
              <a:t>resistance</a:t>
            </a:r>
          </a:p>
          <a:p>
            <a:pPr marL="228600" indent="-228600">
              <a:spcBef>
                <a:spcPts val="1000"/>
              </a:spcBef>
              <a:buSzPct val="75000"/>
              <a:buBlip>
                <a:blip r:embed="rId2">
                  <a:extLst>
                    <a:ext uri="{96DAC541-7B7A-43D3-8B79-37D633B846F1}">
                      <asvg:svgBlip xmlns:asvg="http://schemas.microsoft.com/office/drawing/2016/SVG/main" r:embed="rId3"/>
                    </a:ext>
                  </a:extLst>
                </a:blip>
              </a:buBlip>
            </a:pPr>
            <a:r>
              <a:rPr lang="en-US" dirty="0"/>
              <a:t>1079 patients with invasive Group A streptococcus</a:t>
            </a:r>
          </a:p>
          <a:p>
            <a:pPr marL="228600" indent="-228600">
              <a:spcBef>
                <a:spcPts val="1000"/>
              </a:spcBef>
              <a:buSzPct val="75000"/>
              <a:buBlip>
                <a:blip r:embed="rId2">
                  <a:extLst>
                    <a:ext uri="{96DAC541-7B7A-43D3-8B79-37D633B846F1}">
                      <asvg:svgBlip xmlns:asvg="http://schemas.microsoft.com/office/drawing/2016/SVG/main" r:embed="rId3"/>
                    </a:ext>
                  </a:extLst>
                </a:blip>
              </a:buBlip>
            </a:pPr>
            <a:r>
              <a:rPr lang="en-US" dirty="0"/>
              <a:t>Addition of clindamycin: OR of mortality was 0.44</a:t>
            </a:r>
          </a:p>
          <a:p>
            <a:pPr marL="228600" indent="-228600">
              <a:spcBef>
                <a:spcPts val="1000"/>
              </a:spcBef>
              <a:buSzPct val="75000"/>
              <a:buBlip>
                <a:blip r:embed="rId2">
                  <a:extLst>
                    <a:ext uri="{96DAC541-7B7A-43D3-8B79-37D633B846F1}">
                      <asvg:svgBlip xmlns:asvg="http://schemas.microsoft.com/office/drawing/2016/SVG/main" r:embed="rId3"/>
                    </a:ext>
                  </a:extLst>
                </a:blip>
              </a:buBlip>
            </a:pPr>
            <a:endParaRPr lang="en-US" dirty="0"/>
          </a:p>
        </p:txBody>
      </p:sp>
      <p:sp>
        <p:nvSpPr>
          <p:cNvPr id="2" name="Title 1"/>
          <p:cNvSpPr>
            <a:spLocks noGrp="1"/>
          </p:cNvSpPr>
          <p:nvPr>
            <p:ph type="title"/>
          </p:nvPr>
        </p:nvSpPr>
        <p:spPr>
          <a:xfrm>
            <a:off x="231078" y="531006"/>
            <a:ext cx="11740260" cy="502445"/>
          </a:xfrm>
        </p:spPr>
        <p:txBody>
          <a:bodyPr/>
          <a:lstStyle/>
          <a:p>
            <a:r>
              <a:rPr lang="en-US" spc="0" dirty="0"/>
              <a:t>Why Clindamycin?</a:t>
            </a:r>
          </a:p>
        </p:txBody>
      </p:sp>
      <p:sp>
        <p:nvSpPr>
          <p:cNvPr id="9" name="Content Placeholder 8">
            <a:extLst>
              <a:ext uri="{FF2B5EF4-FFF2-40B4-BE49-F238E27FC236}">
                <a16:creationId xmlns:a16="http://schemas.microsoft.com/office/drawing/2014/main" id="{74412D88-7BAB-AB2D-DF70-6CE8BCD84A3B}"/>
              </a:ext>
            </a:extLst>
          </p:cNvPr>
          <p:cNvSpPr>
            <a:spLocks noGrp="1"/>
          </p:cNvSpPr>
          <p:nvPr>
            <p:ph sz="quarter" idx="10"/>
          </p:nvPr>
        </p:nvSpPr>
        <p:spPr>
          <a:xfrm>
            <a:off x="1821925" y="6302375"/>
            <a:ext cx="7469713" cy="327025"/>
          </a:xfrm>
        </p:spPr>
        <p:txBody>
          <a:bodyPr/>
          <a:lstStyle/>
          <a:p>
            <a:r>
              <a:rPr lang="en-CA" dirty="0"/>
              <a:t>Babiker. Lancet Infect Dis. 2020;21:697.</a:t>
            </a:r>
          </a:p>
        </p:txBody>
      </p:sp>
    </p:spTree>
    <p:extLst>
      <p:ext uri="{BB962C8B-B14F-4D97-AF65-F5344CB8AC3E}">
        <p14:creationId xmlns:p14="http://schemas.microsoft.com/office/powerpoint/2010/main" val="1428389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1775" y="534988"/>
            <a:ext cx="11739563" cy="493712"/>
          </a:xfrm>
        </p:spPr>
        <p:txBody>
          <a:bodyPr>
            <a:noAutofit/>
          </a:bodyPr>
          <a:lstStyle/>
          <a:p>
            <a:r>
              <a:rPr lang="en-US" spc="0" dirty="0"/>
              <a:t>Cumulative Risk SSSI Relapse in Pediatrics</a:t>
            </a:r>
          </a:p>
        </p:txBody>
      </p:sp>
      <p:sp>
        <p:nvSpPr>
          <p:cNvPr id="8" name="Content Placeholder 7">
            <a:extLst>
              <a:ext uri="{FF2B5EF4-FFF2-40B4-BE49-F238E27FC236}">
                <a16:creationId xmlns:a16="http://schemas.microsoft.com/office/drawing/2014/main" id="{C72AA435-43C6-7FD9-FF39-C5A28BF2C6EB}"/>
              </a:ext>
            </a:extLst>
          </p:cNvPr>
          <p:cNvSpPr>
            <a:spLocks noGrp="1"/>
          </p:cNvSpPr>
          <p:nvPr>
            <p:ph sz="quarter" idx="10"/>
          </p:nvPr>
        </p:nvSpPr>
        <p:spPr/>
        <p:txBody>
          <a:bodyPr/>
          <a:lstStyle/>
          <a:p>
            <a:r>
              <a:rPr lang="it-IT"/>
              <a:t>Williams. Pediatrics 2011;128:e479.</a:t>
            </a:r>
          </a:p>
        </p:txBody>
      </p:sp>
      <p:sp>
        <p:nvSpPr>
          <p:cNvPr id="6" name="TextBox 5"/>
          <p:cNvSpPr txBox="1"/>
          <p:nvPr/>
        </p:nvSpPr>
        <p:spPr>
          <a:xfrm>
            <a:off x="4528184" y="5612362"/>
            <a:ext cx="2606804" cy="369332"/>
          </a:xfrm>
          <a:prstGeom prst="rect">
            <a:avLst/>
          </a:prstGeom>
          <a:noFill/>
        </p:spPr>
        <p:txBody>
          <a:bodyPr wrap="none" rtlCol="0">
            <a:spAutoFit/>
          </a:bodyPr>
          <a:lstStyle/>
          <a:p>
            <a:r>
              <a:rPr lang="en-US" b="1" dirty="0">
                <a:ea typeface="Arial" charset="0"/>
                <a:cs typeface="Arial" charset="0"/>
              </a:rPr>
              <a:t>Is clinda </a:t>
            </a:r>
            <a:r>
              <a:rPr lang="en-US" b="1" dirty="0"/>
              <a:t>β</a:t>
            </a:r>
            <a:r>
              <a:rPr lang="en-US" b="1" dirty="0">
                <a:ea typeface="Arial" charset="0"/>
                <a:cs typeface="Arial" charset="0"/>
              </a:rPr>
              <a:t>-lactams?</a:t>
            </a:r>
          </a:p>
        </p:txBody>
      </p:sp>
      <p:grpSp>
        <p:nvGrpSpPr>
          <p:cNvPr id="15" name="Group 14">
            <a:extLst>
              <a:ext uri="{FF2B5EF4-FFF2-40B4-BE49-F238E27FC236}">
                <a16:creationId xmlns:a16="http://schemas.microsoft.com/office/drawing/2014/main" id="{BFCDC957-8046-A9F8-8999-B8AAE82F7980}"/>
              </a:ext>
            </a:extLst>
          </p:cNvPr>
          <p:cNvGrpSpPr/>
          <p:nvPr/>
        </p:nvGrpSpPr>
        <p:grpSpPr>
          <a:xfrm>
            <a:off x="2668904" y="1666876"/>
            <a:ext cx="586740" cy="3268345"/>
            <a:chOff x="2630804" y="1666876"/>
            <a:chExt cx="586740" cy="3268345"/>
          </a:xfrm>
        </p:grpSpPr>
        <p:sp>
          <p:nvSpPr>
            <p:cNvPr id="9" name="TextBox 8">
              <a:extLst>
                <a:ext uri="{FF2B5EF4-FFF2-40B4-BE49-F238E27FC236}">
                  <a16:creationId xmlns:a16="http://schemas.microsoft.com/office/drawing/2014/main" id="{91B08C14-DC23-78C1-0BC9-924474461B23}"/>
                </a:ext>
              </a:extLst>
            </p:cNvPr>
            <p:cNvSpPr txBox="1"/>
            <p:nvPr/>
          </p:nvSpPr>
          <p:spPr>
            <a:xfrm>
              <a:off x="2630804" y="1666876"/>
              <a:ext cx="586740" cy="243840"/>
            </a:xfrm>
            <a:prstGeom prst="rect">
              <a:avLst/>
            </a:prstGeom>
          </p:spPr>
          <p:txBody>
            <a:bodyPr vert="horz" wrap="none" lIns="0" tIns="0" rIns="0" bIns="0" rtlCol="0">
              <a:noAutofit/>
            </a:bodyPr>
            <a:lstStyle/>
            <a:p>
              <a:pPr algn="r"/>
              <a:r>
                <a:rPr lang="en-US" sz="1600" dirty="0"/>
                <a:t>0.25</a:t>
              </a:r>
            </a:p>
          </p:txBody>
        </p:sp>
        <p:sp>
          <p:nvSpPr>
            <p:cNvPr id="10" name="TextBox 9">
              <a:extLst>
                <a:ext uri="{FF2B5EF4-FFF2-40B4-BE49-F238E27FC236}">
                  <a16:creationId xmlns:a16="http://schemas.microsoft.com/office/drawing/2014/main" id="{3A1F1C4E-FCD8-654A-D6C7-913625AD1B7B}"/>
                </a:ext>
              </a:extLst>
            </p:cNvPr>
            <p:cNvSpPr txBox="1"/>
            <p:nvPr/>
          </p:nvSpPr>
          <p:spPr>
            <a:xfrm>
              <a:off x="2630804" y="2268221"/>
              <a:ext cx="586740" cy="243840"/>
            </a:xfrm>
            <a:prstGeom prst="rect">
              <a:avLst/>
            </a:prstGeom>
          </p:spPr>
          <p:txBody>
            <a:bodyPr vert="horz" wrap="none" lIns="0" tIns="0" rIns="0" bIns="0" rtlCol="0">
              <a:noAutofit/>
            </a:bodyPr>
            <a:lstStyle/>
            <a:p>
              <a:pPr algn="r"/>
              <a:r>
                <a:rPr lang="en-US" sz="1600" dirty="0"/>
                <a:t>0.2</a:t>
              </a:r>
            </a:p>
          </p:txBody>
        </p:sp>
        <p:sp>
          <p:nvSpPr>
            <p:cNvPr id="11" name="TextBox 10">
              <a:extLst>
                <a:ext uri="{FF2B5EF4-FFF2-40B4-BE49-F238E27FC236}">
                  <a16:creationId xmlns:a16="http://schemas.microsoft.com/office/drawing/2014/main" id="{0C1C0612-69FC-779F-D1CE-5A80A8B1237B}"/>
                </a:ext>
              </a:extLst>
            </p:cNvPr>
            <p:cNvSpPr txBox="1"/>
            <p:nvPr/>
          </p:nvSpPr>
          <p:spPr>
            <a:xfrm>
              <a:off x="2630804" y="2886076"/>
              <a:ext cx="586740" cy="243840"/>
            </a:xfrm>
            <a:prstGeom prst="rect">
              <a:avLst/>
            </a:prstGeom>
          </p:spPr>
          <p:txBody>
            <a:bodyPr vert="horz" wrap="none" lIns="0" tIns="0" rIns="0" bIns="0" rtlCol="0">
              <a:noAutofit/>
            </a:bodyPr>
            <a:lstStyle/>
            <a:p>
              <a:pPr algn="r"/>
              <a:r>
                <a:rPr lang="en-US" sz="1600" dirty="0"/>
                <a:t>0.15</a:t>
              </a:r>
            </a:p>
          </p:txBody>
        </p:sp>
        <p:sp>
          <p:nvSpPr>
            <p:cNvPr id="12" name="TextBox 11">
              <a:extLst>
                <a:ext uri="{FF2B5EF4-FFF2-40B4-BE49-F238E27FC236}">
                  <a16:creationId xmlns:a16="http://schemas.microsoft.com/office/drawing/2014/main" id="{74D96CAE-BEB1-95D1-174B-FD758344E2F4}"/>
                </a:ext>
              </a:extLst>
            </p:cNvPr>
            <p:cNvSpPr txBox="1"/>
            <p:nvPr/>
          </p:nvSpPr>
          <p:spPr>
            <a:xfrm>
              <a:off x="2630804" y="3487421"/>
              <a:ext cx="586740" cy="243840"/>
            </a:xfrm>
            <a:prstGeom prst="rect">
              <a:avLst/>
            </a:prstGeom>
          </p:spPr>
          <p:txBody>
            <a:bodyPr vert="horz" wrap="none" lIns="0" tIns="0" rIns="0" bIns="0" rtlCol="0">
              <a:noAutofit/>
            </a:bodyPr>
            <a:lstStyle/>
            <a:p>
              <a:pPr algn="r"/>
              <a:r>
                <a:rPr lang="en-US" sz="1600" dirty="0"/>
                <a:t>0.1</a:t>
              </a:r>
            </a:p>
          </p:txBody>
        </p:sp>
        <p:sp>
          <p:nvSpPr>
            <p:cNvPr id="13" name="TextBox 12">
              <a:extLst>
                <a:ext uri="{FF2B5EF4-FFF2-40B4-BE49-F238E27FC236}">
                  <a16:creationId xmlns:a16="http://schemas.microsoft.com/office/drawing/2014/main" id="{DBA2FA8A-29E3-AD41-83AE-B8E098A3280D}"/>
                </a:ext>
              </a:extLst>
            </p:cNvPr>
            <p:cNvSpPr txBox="1"/>
            <p:nvPr/>
          </p:nvSpPr>
          <p:spPr>
            <a:xfrm>
              <a:off x="2630804" y="4090036"/>
              <a:ext cx="586740" cy="243840"/>
            </a:xfrm>
            <a:prstGeom prst="rect">
              <a:avLst/>
            </a:prstGeom>
          </p:spPr>
          <p:txBody>
            <a:bodyPr vert="horz" wrap="none" lIns="0" tIns="0" rIns="0" bIns="0" rtlCol="0">
              <a:noAutofit/>
            </a:bodyPr>
            <a:lstStyle/>
            <a:p>
              <a:pPr algn="r"/>
              <a:r>
                <a:rPr lang="en-US" sz="1600" dirty="0"/>
                <a:t>0.05</a:t>
              </a:r>
            </a:p>
          </p:txBody>
        </p:sp>
        <p:sp>
          <p:nvSpPr>
            <p:cNvPr id="14" name="TextBox 13">
              <a:extLst>
                <a:ext uri="{FF2B5EF4-FFF2-40B4-BE49-F238E27FC236}">
                  <a16:creationId xmlns:a16="http://schemas.microsoft.com/office/drawing/2014/main" id="{3D1FFEF3-5217-71F7-A0CF-B9B01B85D8B6}"/>
                </a:ext>
              </a:extLst>
            </p:cNvPr>
            <p:cNvSpPr txBox="1"/>
            <p:nvPr/>
          </p:nvSpPr>
          <p:spPr>
            <a:xfrm>
              <a:off x="2630804" y="4691381"/>
              <a:ext cx="586740" cy="243840"/>
            </a:xfrm>
            <a:prstGeom prst="rect">
              <a:avLst/>
            </a:prstGeom>
          </p:spPr>
          <p:txBody>
            <a:bodyPr vert="horz" wrap="none" lIns="0" tIns="0" rIns="0" bIns="0" rtlCol="0">
              <a:noAutofit/>
            </a:bodyPr>
            <a:lstStyle/>
            <a:p>
              <a:pPr algn="r"/>
              <a:r>
                <a:rPr lang="en-US" sz="1600" dirty="0"/>
                <a:t>0</a:t>
              </a:r>
            </a:p>
          </p:txBody>
        </p:sp>
      </p:grpSp>
      <p:sp>
        <p:nvSpPr>
          <p:cNvPr id="16" name="TextBox 15">
            <a:extLst>
              <a:ext uri="{FF2B5EF4-FFF2-40B4-BE49-F238E27FC236}">
                <a16:creationId xmlns:a16="http://schemas.microsoft.com/office/drawing/2014/main" id="{0689B059-082F-4ADC-A2E2-4CEEA82827EE}"/>
              </a:ext>
            </a:extLst>
          </p:cNvPr>
          <p:cNvSpPr txBox="1"/>
          <p:nvPr/>
        </p:nvSpPr>
        <p:spPr>
          <a:xfrm>
            <a:off x="3156584" y="4947922"/>
            <a:ext cx="586740" cy="243840"/>
          </a:xfrm>
          <a:prstGeom prst="rect">
            <a:avLst/>
          </a:prstGeom>
        </p:spPr>
        <p:txBody>
          <a:bodyPr vert="horz" wrap="none" lIns="0" tIns="0" rIns="0" bIns="0" rtlCol="0">
            <a:noAutofit/>
          </a:bodyPr>
          <a:lstStyle/>
          <a:p>
            <a:pPr algn="ctr"/>
            <a:r>
              <a:rPr lang="en-US" sz="1600" dirty="0"/>
              <a:t>0</a:t>
            </a:r>
          </a:p>
        </p:txBody>
      </p:sp>
      <p:sp>
        <p:nvSpPr>
          <p:cNvPr id="17" name="TextBox 16">
            <a:extLst>
              <a:ext uri="{FF2B5EF4-FFF2-40B4-BE49-F238E27FC236}">
                <a16:creationId xmlns:a16="http://schemas.microsoft.com/office/drawing/2014/main" id="{9C77C31C-8EE9-32D8-4820-FCD95442D105}"/>
              </a:ext>
            </a:extLst>
          </p:cNvPr>
          <p:cNvSpPr txBox="1"/>
          <p:nvPr/>
        </p:nvSpPr>
        <p:spPr>
          <a:xfrm>
            <a:off x="4528184" y="4947922"/>
            <a:ext cx="586740" cy="243840"/>
          </a:xfrm>
          <a:prstGeom prst="rect">
            <a:avLst/>
          </a:prstGeom>
        </p:spPr>
        <p:txBody>
          <a:bodyPr vert="horz" wrap="none" lIns="0" tIns="0" rIns="0" bIns="0" rtlCol="0">
            <a:noAutofit/>
          </a:bodyPr>
          <a:lstStyle/>
          <a:p>
            <a:pPr algn="ctr"/>
            <a:r>
              <a:rPr lang="en-US" sz="1600" dirty="0"/>
              <a:t>90</a:t>
            </a:r>
          </a:p>
        </p:txBody>
      </p:sp>
      <p:sp>
        <p:nvSpPr>
          <p:cNvPr id="18" name="TextBox 17">
            <a:extLst>
              <a:ext uri="{FF2B5EF4-FFF2-40B4-BE49-F238E27FC236}">
                <a16:creationId xmlns:a16="http://schemas.microsoft.com/office/drawing/2014/main" id="{2F6E3EF3-87A3-4203-27A6-E26206D45422}"/>
              </a:ext>
            </a:extLst>
          </p:cNvPr>
          <p:cNvSpPr txBox="1"/>
          <p:nvPr/>
        </p:nvSpPr>
        <p:spPr>
          <a:xfrm>
            <a:off x="5892164" y="4947922"/>
            <a:ext cx="586740" cy="243840"/>
          </a:xfrm>
          <a:prstGeom prst="rect">
            <a:avLst/>
          </a:prstGeom>
        </p:spPr>
        <p:txBody>
          <a:bodyPr vert="horz" wrap="none" lIns="0" tIns="0" rIns="0" bIns="0" rtlCol="0">
            <a:noAutofit/>
          </a:bodyPr>
          <a:lstStyle/>
          <a:p>
            <a:pPr algn="ctr"/>
            <a:r>
              <a:rPr lang="en-US" sz="1600" dirty="0"/>
              <a:t>180</a:t>
            </a:r>
          </a:p>
        </p:txBody>
      </p:sp>
      <p:sp>
        <p:nvSpPr>
          <p:cNvPr id="19" name="TextBox 18">
            <a:extLst>
              <a:ext uri="{FF2B5EF4-FFF2-40B4-BE49-F238E27FC236}">
                <a16:creationId xmlns:a16="http://schemas.microsoft.com/office/drawing/2014/main" id="{DB615DBE-CF35-E8A5-FF09-4789652C8853}"/>
              </a:ext>
            </a:extLst>
          </p:cNvPr>
          <p:cNvSpPr txBox="1"/>
          <p:nvPr/>
        </p:nvSpPr>
        <p:spPr>
          <a:xfrm>
            <a:off x="7263764" y="4947922"/>
            <a:ext cx="586740" cy="243840"/>
          </a:xfrm>
          <a:prstGeom prst="rect">
            <a:avLst/>
          </a:prstGeom>
        </p:spPr>
        <p:txBody>
          <a:bodyPr vert="horz" wrap="none" lIns="0" tIns="0" rIns="0" bIns="0" rtlCol="0">
            <a:noAutofit/>
          </a:bodyPr>
          <a:lstStyle/>
          <a:p>
            <a:pPr algn="ctr"/>
            <a:r>
              <a:rPr lang="en-US" sz="1600" dirty="0"/>
              <a:t>270</a:t>
            </a:r>
          </a:p>
        </p:txBody>
      </p:sp>
      <p:sp>
        <p:nvSpPr>
          <p:cNvPr id="20" name="TextBox 19">
            <a:extLst>
              <a:ext uri="{FF2B5EF4-FFF2-40B4-BE49-F238E27FC236}">
                <a16:creationId xmlns:a16="http://schemas.microsoft.com/office/drawing/2014/main" id="{827CA392-CF73-0928-63BC-1909DFCBA5C1}"/>
              </a:ext>
            </a:extLst>
          </p:cNvPr>
          <p:cNvSpPr txBox="1"/>
          <p:nvPr/>
        </p:nvSpPr>
        <p:spPr>
          <a:xfrm>
            <a:off x="8574404" y="4947922"/>
            <a:ext cx="586740" cy="243840"/>
          </a:xfrm>
          <a:prstGeom prst="rect">
            <a:avLst/>
          </a:prstGeom>
        </p:spPr>
        <p:txBody>
          <a:bodyPr vert="horz" wrap="none" lIns="0" tIns="0" rIns="0" bIns="0" rtlCol="0">
            <a:noAutofit/>
          </a:bodyPr>
          <a:lstStyle/>
          <a:p>
            <a:pPr algn="ctr"/>
            <a:r>
              <a:rPr lang="en-US" sz="1600" dirty="0"/>
              <a:t>365</a:t>
            </a:r>
          </a:p>
        </p:txBody>
      </p:sp>
      <p:sp>
        <p:nvSpPr>
          <p:cNvPr id="21" name="TextBox 20">
            <a:extLst>
              <a:ext uri="{FF2B5EF4-FFF2-40B4-BE49-F238E27FC236}">
                <a16:creationId xmlns:a16="http://schemas.microsoft.com/office/drawing/2014/main" id="{3DF609A2-21E1-B72D-D118-C0F3F30F170C}"/>
              </a:ext>
            </a:extLst>
          </p:cNvPr>
          <p:cNvSpPr txBox="1"/>
          <p:nvPr/>
        </p:nvSpPr>
        <p:spPr>
          <a:xfrm>
            <a:off x="5899784" y="5323305"/>
            <a:ext cx="586740" cy="243840"/>
          </a:xfrm>
          <a:prstGeom prst="rect">
            <a:avLst/>
          </a:prstGeom>
        </p:spPr>
        <p:txBody>
          <a:bodyPr vert="horz" wrap="none" lIns="0" tIns="0" rIns="0" bIns="0" rtlCol="0">
            <a:noAutofit/>
          </a:bodyPr>
          <a:lstStyle/>
          <a:p>
            <a:pPr algn="ct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Time (Days)</a:t>
            </a:r>
          </a:p>
        </p:txBody>
      </p:sp>
      <p:grpSp>
        <p:nvGrpSpPr>
          <p:cNvPr id="29" name="Group 28">
            <a:extLst>
              <a:ext uri="{FF2B5EF4-FFF2-40B4-BE49-F238E27FC236}">
                <a16:creationId xmlns:a16="http://schemas.microsoft.com/office/drawing/2014/main" id="{89867056-17CC-F703-A549-94CB558C97E3}"/>
              </a:ext>
            </a:extLst>
          </p:cNvPr>
          <p:cNvGrpSpPr/>
          <p:nvPr/>
        </p:nvGrpSpPr>
        <p:grpSpPr>
          <a:xfrm>
            <a:off x="3454537" y="4808220"/>
            <a:ext cx="5415144" cy="106158"/>
            <a:chOff x="3454537" y="4655820"/>
            <a:chExt cx="5415144" cy="212838"/>
          </a:xfrm>
        </p:grpSpPr>
        <p:cxnSp>
          <p:nvCxnSpPr>
            <p:cNvPr id="23" name="Straight Connector 22">
              <a:extLst>
                <a:ext uri="{FF2B5EF4-FFF2-40B4-BE49-F238E27FC236}">
                  <a16:creationId xmlns:a16="http://schemas.microsoft.com/office/drawing/2014/main" id="{FC714ED2-2445-43AB-C1EF-F5AC73CC38F3}"/>
                </a:ext>
              </a:extLst>
            </p:cNvPr>
            <p:cNvCxnSpPr>
              <a:cxnSpLocks/>
            </p:cNvCxnSpPr>
            <p:nvPr/>
          </p:nvCxnSpPr>
          <p:spPr>
            <a:xfrm>
              <a:off x="3454537"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FC2B883-8A30-E57F-0F0B-75FACA76EAD2}"/>
                </a:ext>
              </a:extLst>
            </p:cNvPr>
            <p:cNvCxnSpPr>
              <a:cxnSpLocks/>
            </p:cNvCxnSpPr>
            <p:nvPr/>
          </p:nvCxnSpPr>
          <p:spPr>
            <a:xfrm>
              <a:off x="4808323"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31FC030-A106-FD97-A0B4-FDE3D45B37F3}"/>
                </a:ext>
              </a:extLst>
            </p:cNvPr>
            <p:cNvCxnSpPr>
              <a:cxnSpLocks/>
            </p:cNvCxnSpPr>
            <p:nvPr/>
          </p:nvCxnSpPr>
          <p:spPr>
            <a:xfrm>
              <a:off x="6162109"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16FF549-67D0-BB5C-7321-C7B22EE3BCE5}"/>
                </a:ext>
              </a:extLst>
            </p:cNvPr>
            <p:cNvCxnSpPr>
              <a:cxnSpLocks/>
            </p:cNvCxnSpPr>
            <p:nvPr/>
          </p:nvCxnSpPr>
          <p:spPr>
            <a:xfrm>
              <a:off x="7553995"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0DBBA0-D55C-0601-23D6-81AF87B1CBBE}"/>
                </a:ext>
              </a:extLst>
            </p:cNvPr>
            <p:cNvCxnSpPr>
              <a:cxnSpLocks/>
            </p:cNvCxnSpPr>
            <p:nvPr/>
          </p:nvCxnSpPr>
          <p:spPr>
            <a:xfrm>
              <a:off x="8869681"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Freeform: Shape 27">
            <a:extLst>
              <a:ext uri="{FF2B5EF4-FFF2-40B4-BE49-F238E27FC236}">
                <a16:creationId xmlns:a16="http://schemas.microsoft.com/office/drawing/2014/main" id="{BA58F39F-0139-7C65-71D4-F750CADCBE6B}"/>
              </a:ext>
            </a:extLst>
          </p:cNvPr>
          <p:cNvSpPr/>
          <p:nvPr/>
        </p:nvSpPr>
        <p:spPr>
          <a:xfrm>
            <a:off x="3449954" y="1676400"/>
            <a:ext cx="5556886" cy="3130328"/>
          </a:xfrm>
          <a:custGeom>
            <a:avLst/>
            <a:gdLst>
              <a:gd name="csX0" fmla="*/ 0 w 4676775"/>
              <a:gd name="csY0" fmla="*/ 0 h 4105275"/>
              <a:gd name="csX1" fmla="*/ 0 w 4676775"/>
              <a:gd name="csY1" fmla="*/ 4105275 h 4105275"/>
              <a:gd name="csX2" fmla="*/ 4676775 w 4676775"/>
              <a:gd name="csY2" fmla="*/ 4105275 h 4105275"/>
            </a:gdLst>
            <a:ahLst/>
            <a:cxnLst>
              <a:cxn ang="0">
                <a:pos x="csX0" y="csY0"/>
              </a:cxn>
              <a:cxn ang="0">
                <a:pos x="csX1" y="csY1"/>
              </a:cxn>
              <a:cxn ang="0">
                <a:pos x="csX2" y="csY2"/>
              </a:cxn>
            </a:cxnLst>
            <a:rect l="l" t="t" r="r" b="b"/>
            <a:pathLst>
              <a:path w="4676775" h="4105275">
                <a:moveTo>
                  <a:pt x="0" y="0"/>
                </a:moveTo>
                <a:lnTo>
                  <a:pt x="0" y="4105275"/>
                </a:lnTo>
                <a:lnTo>
                  <a:pt x="4676775" y="4105275"/>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5BDEC13E-D8A6-060D-3E3E-B0F49AE74150}"/>
              </a:ext>
            </a:extLst>
          </p:cNvPr>
          <p:cNvGrpSpPr/>
          <p:nvPr/>
        </p:nvGrpSpPr>
        <p:grpSpPr>
          <a:xfrm rot="5400000">
            <a:off x="1878731" y="3235508"/>
            <a:ext cx="3066199" cy="76247"/>
            <a:chOff x="3454537" y="4655820"/>
            <a:chExt cx="6777448" cy="212838"/>
          </a:xfrm>
        </p:grpSpPr>
        <p:cxnSp>
          <p:nvCxnSpPr>
            <p:cNvPr id="31" name="Straight Connector 30">
              <a:extLst>
                <a:ext uri="{FF2B5EF4-FFF2-40B4-BE49-F238E27FC236}">
                  <a16:creationId xmlns:a16="http://schemas.microsoft.com/office/drawing/2014/main" id="{37FC8062-88D7-7F9A-1E56-E73440D6675B}"/>
                </a:ext>
              </a:extLst>
            </p:cNvPr>
            <p:cNvCxnSpPr>
              <a:cxnSpLocks/>
            </p:cNvCxnSpPr>
            <p:nvPr/>
          </p:nvCxnSpPr>
          <p:spPr>
            <a:xfrm>
              <a:off x="3454537"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0A8A309-1D9C-9758-C767-C528F6A4E73B}"/>
                </a:ext>
              </a:extLst>
            </p:cNvPr>
            <p:cNvCxnSpPr>
              <a:cxnSpLocks/>
            </p:cNvCxnSpPr>
            <p:nvPr/>
          </p:nvCxnSpPr>
          <p:spPr>
            <a:xfrm>
              <a:off x="4808323"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94BE8B-D765-A1E0-EC40-81D5BA0732BD}"/>
                </a:ext>
              </a:extLst>
            </p:cNvPr>
            <p:cNvCxnSpPr>
              <a:cxnSpLocks/>
            </p:cNvCxnSpPr>
            <p:nvPr/>
          </p:nvCxnSpPr>
          <p:spPr>
            <a:xfrm>
              <a:off x="6162109"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97BF152-4CBE-B7B0-8069-4908B4D47AF4}"/>
                </a:ext>
              </a:extLst>
            </p:cNvPr>
            <p:cNvCxnSpPr>
              <a:cxnSpLocks/>
            </p:cNvCxnSpPr>
            <p:nvPr/>
          </p:nvCxnSpPr>
          <p:spPr>
            <a:xfrm>
              <a:off x="7553995"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4479AE5-1B80-B248-DB3B-35F1CFDB3DA8}"/>
                </a:ext>
              </a:extLst>
            </p:cNvPr>
            <p:cNvCxnSpPr>
              <a:cxnSpLocks/>
            </p:cNvCxnSpPr>
            <p:nvPr/>
          </p:nvCxnSpPr>
          <p:spPr>
            <a:xfrm>
              <a:off x="8869681"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16E5F2C-0DA0-EA4C-7ED3-9A3EEA29A90E}"/>
                </a:ext>
              </a:extLst>
            </p:cNvPr>
            <p:cNvCxnSpPr>
              <a:cxnSpLocks/>
            </p:cNvCxnSpPr>
            <p:nvPr/>
          </p:nvCxnSpPr>
          <p:spPr>
            <a:xfrm>
              <a:off x="10231985" y="4655820"/>
              <a:ext cx="0" cy="212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89054B54-BF67-A0EA-35A7-0A93D8EC49B9}"/>
              </a:ext>
            </a:extLst>
          </p:cNvPr>
          <p:cNvSpPr txBox="1"/>
          <p:nvPr/>
        </p:nvSpPr>
        <p:spPr>
          <a:xfrm>
            <a:off x="7418388" y="3926820"/>
            <a:ext cx="2948940" cy="707393"/>
          </a:xfrm>
          <a:prstGeom prst="rect">
            <a:avLst/>
          </a:prstGeom>
        </p:spPr>
        <p:txBody>
          <a:bodyPr vert="horz" wrap="none" lIns="0" tIns="0" rIns="0" bIns="0" rtlCol="0">
            <a:noAutofit/>
          </a:bodyPr>
          <a:lstStyle/>
          <a:p>
            <a:pPr algn="l"/>
            <a:r>
              <a:rPr lang="en-US" sz="1400" dirty="0"/>
              <a:t>Clindamycin</a:t>
            </a:r>
          </a:p>
          <a:p>
            <a:pPr algn="l"/>
            <a:r>
              <a:rPr lang="en-US" sz="1400" dirty="0"/>
              <a:t>Trimethoprim-sulfamethoxazole</a:t>
            </a:r>
          </a:p>
          <a:p>
            <a:pPr algn="l"/>
            <a:r>
              <a:rPr lang="el-GR" sz="1400">
                <a:latin typeface="Calibri" panose="020F0502020204030204" pitchFamily="34" charset="0"/>
                <a:ea typeface="Calibri" panose="020F0502020204030204" pitchFamily="34" charset="0"/>
                <a:cs typeface="Calibri" panose="020F0502020204030204" pitchFamily="34" charset="0"/>
              </a:rPr>
              <a:t>β</a:t>
            </a:r>
            <a:r>
              <a:rPr lang="en-US" sz="1400" dirty="0"/>
              <a:t>-lactam</a:t>
            </a:r>
          </a:p>
        </p:txBody>
      </p:sp>
      <p:cxnSp>
        <p:nvCxnSpPr>
          <p:cNvPr id="39" name="Straight Connector 38">
            <a:extLst>
              <a:ext uri="{FF2B5EF4-FFF2-40B4-BE49-F238E27FC236}">
                <a16:creationId xmlns:a16="http://schemas.microsoft.com/office/drawing/2014/main" id="{A4344A54-64E4-86E4-9B82-536DCD684B32}"/>
              </a:ext>
            </a:extLst>
          </p:cNvPr>
          <p:cNvCxnSpPr/>
          <p:nvPr/>
        </p:nvCxnSpPr>
        <p:spPr>
          <a:xfrm>
            <a:off x="6857364" y="4030963"/>
            <a:ext cx="49244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CC05C66-F6A7-74AF-C46A-E26324AA187D}"/>
              </a:ext>
            </a:extLst>
          </p:cNvPr>
          <p:cNvCxnSpPr/>
          <p:nvPr/>
        </p:nvCxnSpPr>
        <p:spPr>
          <a:xfrm>
            <a:off x="6857364" y="4236703"/>
            <a:ext cx="49244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257CFD-C3D8-55AB-8D46-1C30EAA06160}"/>
              </a:ext>
            </a:extLst>
          </p:cNvPr>
          <p:cNvCxnSpPr/>
          <p:nvPr/>
        </p:nvCxnSpPr>
        <p:spPr>
          <a:xfrm>
            <a:off x="6857364" y="4457683"/>
            <a:ext cx="49244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Freeform: Shape 41">
            <a:extLst>
              <a:ext uri="{FF2B5EF4-FFF2-40B4-BE49-F238E27FC236}">
                <a16:creationId xmlns:a16="http://schemas.microsoft.com/office/drawing/2014/main" id="{8CA2ED77-C911-BFA9-6FED-E2CE73D60A0C}"/>
              </a:ext>
            </a:extLst>
          </p:cNvPr>
          <p:cNvSpPr/>
          <p:nvPr/>
        </p:nvSpPr>
        <p:spPr>
          <a:xfrm>
            <a:off x="3662363" y="1881188"/>
            <a:ext cx="5257800" cy="2909887"/>
          </a:xfrm>
          <a:custGeom>
            <a:avLst/>
            <a:gdLst>
              <a:gd name="csX0" fmla="*/ 5257800 w 5257800"/>
              <a:gd name="csY0" fmla="*/ 0 h 2909887"/>
              <a:gd name="csX1" fmla="*/ 5129212 w 5257800"/>
              <a:gd name="csY1" fmla="*/ 42862 h 2909887"/>
              <a:gd name="csX2" fmla="*/ 5067300 w 5257800"/>
              <a:gd name="csY2" fmla="*/ 66675 h 2909887"/>
              <a:gd name="csX3" fmla="*/ 4957762 w 5257800"/>
              <a:gd name="csY3" fmla="*/ 85725 h 2909887"/>
              <a:gd name="csX4" fmla="*/ 4848225 w 5257800"/>
              <a:gd name="csY4" fmla="*/ 152400 h 2909887"/>
              <a:gd name="csX5" fmla="*/ 4719637 w 5257800"/>
              <a:gd name="csY5" fmla="*/ 171450 h 2909887"/>
              <a:gd name="csX6" fmla="*/ 4610100 w 5257800"/>
              <a:gd name="csY6" fmla="*/ 242887 h 2909887"/>
              <a:gd name="csX7" fmla="*/ 4557712 w 5257800"/>
              <a:gd name="csY7" fmla="*/ 257175 h 2909887"/>
              <a:gd name="csX8" fmla="*/ 4495800 w 5257800"/>
              <a:gd name="csY8" fmla="*/ 319087 h 2909887"/>
              <a:gd name="csX9" fmla="*/ 4433887 w 5257800"/>
              <a:gd name="csY9" fmla="*/ 323850 h 2909887"/>
              <a:gd name="csX10" fmla="*/ 4395787 w 5257800"/>
              <a:gd name="csY10" fmla="*/ 342900 h 2909887"/>
              <a:gd name="csX11" fmla="*/ 4310062 w 5257800"/>
              <a:gd name="csY11" fmla="*/ 395287 h 2909887"/>
              <a:gd name="csX12" fmla="*/ 4205287 w 5257800"/>
              <a:gd name="csY12" fmla="*/ 423862 h 2909887"/>
              <a:gd name="csX13" fmla="*/ 4171950 w 5257800"/>
              <a:gd name="csY13" fmla="*/ 447675 h 2909887"/>
              <a:gd name="csX14" fmla="*/ 4119562 w 5257800"/>
              <a:gd name="csY14" fmla="*/ 466725 h 2909887"/>
              <a:gd name="csX15" fmla="*/ 4067175 w 5257800"/>
              <a:gd name="csY15" fmla="*/ 481012 h 2909887"/>
              <a:gd name="csX16" fmla="*/ 3967162 w 5257800"/>
              <a:gd name="csY16" fmla="*/ 519112 h 2909887"/>
              <a:gd name="csX17" fmla="*/ 3919537 w 5257800"/>
              <a:gd name="csY17" fmla="*/ 523875 h 2909887"/>
              <a:gd name="csX18" fmla="*/ 3838575 w 5257800"/>
              <a:gd name="csY18" fmla="*/ 557212 h 2909887"/>
              <a:gd name="csX19" fmla="*/ 3805237 w 5257800"/>
              <a:gd name="csY19" fmla="*/ 566737 h 2909887"/>
              <a:gd name="csX20" fmla="*/ 3757612 w 5257800"/>
              <a:gd name="csY20" fmla="*/ 595312 h 2909887"/>
              <a:gd name="csX21" fmla="*/ 3724275 w 5257800"/>
              <a:gd name="csY21" fmla="*/ 614362 h 2909887"/>
              <a:gd name="csX22" fmla="*/ 3629025 w 5257800"/>
              <a:gd name="csY22" fmla="*/ 681037 h 2909887"/>
              <a:gd name="csX23" fmla="*/ 3552825 w 5257800"/>
              <a:gd name="csY23" fmla="*/ 695325 h 2909887"/>
              <a:gd name="csX24" fmla="*/ 3471862 w 5257800"/>
              <a:gd name="csY24" fmla="*/ 723900 h 2909887"/>
              <a:gd name="csX25" fmla="*/ 3400425 w 5257800"/>
              <a:gd name="csY25" fmla="*/ 762000 h 2909887"/>
              <a:gd name="csX26" fmla="*/ 3338512 w 5257800"/>
              <a:gd name="csY26" fmla="*/ 771525 h 2909887"/>
              <a:gd name="csX27" fmla="*/ 3267075 w 5257800"/>
              <a:gd name="csY27" fmla="*/ 800100 h 2909887"/>
              <a:gd name="csX28" fmla="*/ 3186112 w 5257800"/>
              <a:gd name="csY28" fmla="*/ 814387 h 2909887"/>
              <a:gd name="csX29" fmla="*/ 3105150 w 5257800"/>
              <a:gd name="csY29" fmla="*/ 871537 h 2909887"/>
              <a:gd name="csX30" fmla="*/ 3043237 w 5257800"/>
              <a:gd name="csY30" fmla="*/ 904875 h 2909887"/>
              <a:gd name="csX31" fmla="*/ 2947987 w 5257800"/>
              <a:gd name="csY31" fmla="*/ 923925 h 2909887"/>
              <a:gd name="csX32" fmla="*/ 2819400 w 5257800"/>
              <a:gd name="csY32" fmla="*/ 985837 h 2909887"/>
              <a:gd name="csX33" fmla="*/ 2690812 w 5257800"/>
              <a:gd name="csY33" fmla="*/ 1023937 h 2909887"/>
              <a:gd name="csX34" fmla="*/ 2633662 w 5257800"/>
              <a:gd name="csY34" fmla="*/ 1047750 h 2909887"/>
              <a:gd name="csX35" fmla="*/ 2566987 w 5257800"/>
              <a:gd name="csY35" fmla="*/ 1085850 h 2909887"/>
              <a:gd name="csX36" fmla="*/ 2524125 w 5257800"/>
              <a:gd name="csY36" fmla="*/ 1090612 h 2909887"/>
              <a:gd name="csX37" fmla="*/ 2452687 w 5257800"/>
              <a:gd name="csY37" fmla="*/ 1133475 h 2909887"/>
              <a:gd name="csX38" fmla="*/ 2362200 w 5257800"/>
              <a:gd name="csY38" fmla="*/ 1171575 h 2909887"/>
              <a:gd name="csX39" fmla="*/ 2266950 w 5257800"/>
              <a:gd name="csY39" fmla="*/ 1200150 h 2909887"/>
              <a:gd name="csX40" fmla="*/ 2224087 w 5257800"/>
              <a:gd name="csY40" fmla="*/ 1238250 h 2909887"/>
              <a:gd name="csX41" fmla="*/ 2138362 w 5257800"/>
              <a:gd name="csY41" fmla="*/ 1266825 h 2909887"/>
              <a:gd name="csX42" fmla="*/ 2000250 w 5257800"/>
              <a:gd name="csY42" fmla="*/ 1323975 h 2909887"/>
              <a:gd name="csX43" fmla="*/ 1924050 w 5257800"/>
              <a:gd name="csY43" fmla="*/ 1366837 h 2909887"/>
              <a:gd name="csX44" fmla="*/ 1838325 w 5257800"/>
              <a:gd name="csY44" fmla="*/ 1419225 h 2909887"/>
              <a:gd name="csX45" fmla="*/ 1733550 w 5257800"/>
              <a:gd name="csY45" fmla="*/ 1457325 h 2909887"/>
              <a:gd name="csX46" fmla="*/ 1662112 w 5257800"/>
              <a:gd name="csY46" fmla="*/ 1476375 h 2909887"/>
              <a:gd name="csX47" fmla="*/ 1638300 w 5257800"/>
              <a:gd name="csY47" fmla="*/ 1519237 h 2909887"/>
              <a:gd name="csX48" fmla="*/ 1566862 w 5257800"/>
              <a:gd name="csY48" fmla="*/ 1557337 h 2909887"/>
              <a:gd name="csX49" fmla="*/ 1476375 w 5257800"/>
              <a:gd name="csY49" fmla="*/ 1609725 h 2909887"/>
              <a:gd name="csX50" fmla="*/ 1452562 w 5257800"/>
              <a:gd name="csY50" fmla="*/ 1638300 h 2909887"/>
              <a:gd name="csX51" fmla="*/ 1390650 w 5257800"/>
              <a:gd name="csY51" fmla="*/ 1671637 h 2909887"/>
              <a:gd name="csX52" fmla="*/ 1319212 w 5257800"/>
              <a:gd name="csY52" fmla="*/ 1709737 h 2909887"/>
              <a:gd name="csX53" fmla="*/ 1276350 w 5257800"/>
              <a:gd name="csY53" fmla="*/ 1719262 h 2909887"/>
              <a:gd name="csX54" fmla="*/ 1138237 w 5257800"/>
              <a:gd name="csY54" fmla="*/ 1833562 h 2909887"/>
              <a:gd name="csX55" fmla="*/ 1090612 w 5257800"/>
              <a:gd name="csY55" fmla="*/ 1876425 h 2909887"/>
              <a:gd name="csX56" fmla="*/ 1009650 w 5257800"/>
              <a:gd name="csY56" fmla="*/ 1909762 h 2909887"/>
              <a:gd name="csX57" fmla="*/ 881062 w 5257800"/>
              <a:gd name="csY57" fmla="*/ 2028825 h 2909887"/>
              <a:gd name="csX58" fmla="*/ 842962 w 5257800"/>
              <a:gd name="csY58" fmla="*/ 2062162 h 2909887"/>
              <a:gd name="csX59" fmla="*/ 776287 w 5257800"/>
              <a:gd name="csY59" fmla="*/ 2105025 h 2909887"/>
              <a:gd name="csX60" fmla="*/ 695325 w 5257800"/>
              <a:gd name="csY60" fmla="*/ 2185987 h 2909887"/>
              <a:gd name="csX61" fmla="*/ 685800 w 5257800"/>
              <a:gd name="csY61" fmla="*/ 2200275 h 2909887"/>
              <a:gd name="csX62" fmla="*/ 619125 w 5257800"/>
              <a:gd name="csY62" fmla="*/ 2233612 h 2909887"/>
              <a:gd name="csX63" fmla="*/ 547687 w 5257800"/>
              <a:gd name="csY63" fmla="*/ 2305050 h 2909887"/>
              <a:gd name="csX64" fmla="*/ 428625 w 5257800"/>
              <a:gd name="csY64" fmla="*/ 2419350 h 2909887"/>
              <a:gd name="csX65" fmla="*/ 371475 w 5257800"/>
              <a:gd name="csY65" fmla="*/ 2486025 h 2909887"/>
              <a:gd name="csX66" fmla="*/ 323850 w 5257800"/>
              <a:gd name="csY66" fmla="*/ 2533650 h 2909887"/>
              <a:gd name="csX67" fmla="*/ 276225 w 5257800"/>
              <a:gd name="csY67" fmla="*/ 2590800 h 2909887"/>
              <a:gd name="csX68" fmla="*/ 238125 w 5257800"/>
              <a:gd name="csY68" fmla="*/ 2643187 h 2909887"/>
              <a:gd name="csX69" fmla="*/ 152400 w 5257800"/>
              <a:gd name="csY69" fmla="*/ 2705100 h 2909887"/>
              <a:gd name="csX70" fmla="*/ 114300 w 5257800"/>
              <a:gd name="csY70" fmla="*/ 2767012 h 2909887"/>
              <a:gd name="csX71" fmla="*/ 61912 w 5257800"/>
              <a:gd name="csY71" fmla="*/ 2838450 h 2909887"/>
              <a:gd name="csX72" fmla="*/ 0 w 5257800"/>
              <a:gd name="csY72" fmla="*/ 2909887 h 29098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5257800" h="2909887">
                <a:moveTo>
                  <a:pt x="5257800" y="0"/>
                </a:moveTo>
                <a:lnTo>
                  <a:pt x="5129212" y="42862"/>
                </a:lnTo>
                <a:lnTo>
                  <a:pt x="5067300" y="66675"/>
                </a:lnTo>
                <a:lnTo>
                  <a:pt x="4957762" y="85725"/>
                </a:lnTo>
                <a:lnTo>
                  <a:pt x="4848225" y="152400"/>
                </a:lnTo>
                <a:lnTo>
                  <a:pt x="4719637" y="171450"/>
                </a:lnTo>
                <a:lnTo>
                  <a:pt x="4610100" y="242887"/>
                </a:lnTo>
                <a:lnTo>
                  <a:pt x="4557712" y="257175"/>
                </a:lnTo>
                <a:lnTo>
                  <a:pt x="4495800" y="319087"/>
                </a:lnTo>
                <a:lnTo>
                  <a:pt x="4433887" y="323850"/>
                </a:lnTo>
                <a:lnTo>
                  <a:pt x="4395787" y="342900"/>
                </a:lnTo>
                <a:lnTo>
                  <a:pt x="4310062" y="395287"/>
                </a:lnTo>
                <a:lnTo>
                  <a:pt x="4205287" y="423862"/>
                </a:lnTo>
                <a:lnTo>
                  <a:pt x="4171950" y="447675"/>
                </a:lnTo>
                <a:lnTo>
                  <a:pt x="4119562" y="466725"/>
                </a:lnTo>
                <a:lnTo>
                  <a:pt x="4067175" y="481012"/>
                </a:lnTo>
                <a:lnTo>
                  <a:pt x="3967162" y="519112"/>
                </a:lnTo>
                <a:lnTo>
                  <a:pt x="3919537" y="523875"/>
                </a:lnTo>
                <a:lnTo>
                  <a:pt x="3838575" y="557212"/>
                </a:lnTo>
                <a:lnTo>
                  <a:pt x="3805237" y="566737"/>
                </a:lnTo>
                <a:lnTo>
                  <a:pt x="3757612" y="595312"/>
                </a:lnTo>
                <a:lnTo>
                  <a:pt x="3724275" y="614362"/>
                </a:lnTo>
                <a:lnTo>
                  <a:pt x="3629025" y="681037"/>
                </a:lnTo>
                <a:lnTo>
                  <a:pt x="3552825" y="695325"/>
                </a:lnTo>
                <a:lnTo>
                  <a:pt x="3471862" y="723900"/>
                </a:lnTo>
                <a:lnTo>
                  <a:pt x="3400425" y="762000"/>
                </a:lnTo>
                <a:lnTo>
                  <a:pt x="3338512" y="771525"/>
                </a:lnTo>
                <a:lnTo>
                  <a:pt x="3267075" y="800100"/>
                </a:lnTo>
                <a:lnTo>
                  <a:pt x="3186112" y="814387"/>
                </a:lnTo>
                <a:lnTo>
                  <a:pt x="3105150" y="871537"/>
                </a:lnTo>
                <a:lnTo>
                  <a:pt x="3043237" y="904875"/>
                </a:lnTo>
                <a:lnTo>
                  <a:pt x="2947987" y="923925"/>
                </a:lnTo>
                <a:lnTo>
                  <a:pt x="2819400" y="985837"/>
                </a:lnTo>
                <a:lnTo>
                  <a:pt x="2690812" y="1023937"/>
                </a:lnTo>
                <a:lnTo>
                  <a:pt x="2633662" y="1047750"/>
                </a:lnTo>
                <a:lnTo>
                  <a:pt x="2566987" y="1085850"/>
                </a:lnTo>
                <a:lnTo>
                  <a:pt x="2524125" y="1090612"/>
                </a:lnTo>
                <a:lnTo>
                  <a:pt x="2452687" y="1133475"/>
                </a:lnTo>
                <a:lnTo>
                  <a:pt x="2362200" y="1171575"/>
                </a:lnTo>
                <a:lnTo>
                  <a:pt x="2266950" y="1200150"/>
                </a:lnTo>
                <a:lnTo>
                  <a:pt x="2224087" y="1238250"/>
                </a:lnTo>
                <a:lnTo>
                  <a:pt x="2138362" y="1266825"/>
                </a:lnTo>
                <a:lnTo>
                  <a:pt x="2000250" y="1323975"/>
                </a:lnTo>
                <a:lnTo>
                  <a:pt x="1924050" y="1366837"/>
                </a:lnTo>
                <a:lnTo>
                  <a:pt x="1838325" y="1419225"/>
                </a:lnTo>
                <a:lnTo>
                  <a:pt x="1733550" y="1457325"/>
                </a:lnTo>
                <a:lnTo>
                  <a:pt x="1662112" y="1476375"/>
                </a:lnTo>
                <a:lnTo>
                  <a:pt x="1638300" y="1519237"/>
                </a:lnTo>
                <a:lnTo>
                  <a:pt x="1566862" y="1557337"/>
                </a:lnTo>
                <a:lnTo>
                  <a:pt x="1476375" y="1609725"/>
                </a:lnTo>
                <a:lnTo>
                  <a:pt x="1452562" y="1638300"/>
                </a:lnTo>
                <a:lnTo>
                  <a:pt x="1390650" y="1671637"/>
                </a:lnTo>
                <a:lnTo>
                  <a:pt x="1319212" y="1709737"/>
                </a:lnTo>
                <a:lnTo>
                  <a:pt x="1276350" y="1719262"/>
                </a:lnTo>
                <a:lnTo>
                  <a:pt x="1138237" y="1833562"/>
                </a:lnTo>
                <a:lnTo>
                  <a:pt x="1090612" y="1876425"/>
                </a:lnTo>
                <a:lnTo>
                  <a:pt x="1009650" y="1909762"/>
                </a:lnTo>
                <a:lnTo>
                  <a:pt x="881062" y="2028825"/>
                </a:lnTo>
                <a:lnTo>
                  <a:pt x="842962" y="2062162"/>
                </a:lnTo>
                <a:lnTo>
                  <a:pt x="776287" y="2105025"/>
                </a:lnTo>
                <a:lnTo>
                  <a:pt x="695325" y="2185987"/>
                </a:lnTo>
                <a:lnTo>
                  <a:pt x="685800" y="2200275"/>
                </a:lnTo>
                <a:lnTo>
                  <a:pt x="619125" y="2233612"/>
                </a:lnTo>
                <a:lnTo>
                  <a:pt x="547687" y="2305050"/>
                </a:lnTo>
                <a:lnTo>
                  <a:pt x="428625" y="2419350"/>
                </a:lnTo>
                <a:lnTo>
                  <a:pt x="371475" y="2486025"/>
                </a:lnTo>
                <a:lnTo>
                  <a:pt x="323850" y="2533650"/>
                </a:lnTo>
                <a:lnTo>
                  <a:pt x="276225" y="2590800"/>
                </a:lnTo>
                <a:lnTo>
                  <a:pt x="238125" y="2643187"/>
                </a:lnTo>
                <a:lnTo>
                  <a:pt x="152400" y="2705100"/>
                </a:lnTo>
                <a:lnTo>
                  <a:pt x="114300" y="2767012"/>
                </a:lnTo>
                <a:lnTo>
                  <a:pt x="61912" y="2838450"/>
                </a:lnTo>
                <a:lnTo>
                  <a:pt x="0" y="2909887"/>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F8417FAC-2F2C-A297-ED62-9E166BC4EFDA}"/>
              </a:ext>
            </a:extLst>
          </p:cNvPr>
          <p:cNvSpPr/>
          <p:nvPr/>
        </p:nvSpPr>
        <p:spPr>
          <a:xfrm>
            <a:off x="3671888" y="2281238"/>
            <a:ext cx="5238750" cy="2514600"/>
          </a:xfrm>
          <a:custGeom>
            <a:avLst/>
            <a:gdLst>
              <a:gd name="csX0" fmla="*/ 5238750 w 5238750"/>
              <a:gd name="csY0" fmla="*/ 0 h 2514600"/>
              <a:gd name="csX1" fmla="*/ 5119687 w 5238750"/>
              <a:gd name="csY1" fmla="*/ 23812 h 2514600"/>
              <a:gd name="csX2" fmla="*/ 5024437 w 5238750"/>
              <a:gd name="csY2" fmla="*/ 52387 h 2514600"/>
              <a:gd name="csX3" fmla="*/ 4938712 w 5238750"/>
              <a:gd name="csY3" fmla="*/ 71437 h 2514600"/>
              <a:gd name="csX4" fmla="*/ 4886325 w 5238750"/>
              <a:gd name="csY4" fmla="*/ 95250 h 2514600"/>
              <a:gd name="csX5" fmla="*/ 4848225 w 5238750"/>
              <a:gd name="csY5" fmla="*/ 109537 h 2514600"/>
              <a:gd name="csX6" fmla="*/ 4757737 w 5238750"/>
              <a:gd name="csY6" fmla="*/ 128587 h 2514600"/>
              <a:gd name="csX7" fmla="*/ 4705350 w 5238750"/>
              <a:gd name="csY7" fmla="*/ 142875 h 2514600"/>
              <a:gd name="csX8" fmla="*/ 4614862 w 5238750"/>
              <a:gd name="csY8" fmla="*/ 195262 h 2514600"/>
              <a:gd name="csX9" fmla="*/ 4562475 w 5238750"/>
              <a:gd name="csY9" fmla="*/ 200025 h 2514600"/>
              <a:gd name="csX10" fmla="*/ 4481512 w 5238750"/>
              <a:gd name="csY10" fmla="*/ 257175 h 2514600"/>
              <a:gd name="csX11" fmla="*/ 4438650 w 5238750"/>
              <a:gd name="csY11" fmla="*/ 261937 h 2514600"/>
              <a:gd name="csX12" fmla="*/ 4400550 w 5238750"/>
              <a:gd name="csY12" fmla="*/ 285750 h 2514600"/>
              <a:gd name="csX13" fmla="*/ 4367212 w 5238750"/>
              <a:gd name="csY13" fmla="*/ 290512 h 2514600"/>
              <a:gd name="csX14" fmla="*/ 4305300 w 5238750"/>
              <a:gd name="csY14" fmla="*/ 328612 h 2514600"/>
              <a:gd name="csX15" fmla="*/ 4238625 w 5238750"/>
              <a:gd name="csY15" fmla="*/ 352425 h 2514600"/>
              <a:gd name="csX16" fmla="*/ 4181475 w 5238750"/>
              <a:gd name="csY16" fmla="*/ 366712 h 2514600"/>
              <a:gd name="csX17" fmla="*/ 4124325 w 5238750"/>
              <a:gd name="csY17" fmla="*/ 385762 h 2514600"/>
              <a:gd name="csX18" fmla="*/ 4024312 w 5238750"/>
              <a:gd name="csY18" fmla="*/ 419100 h 2514600"/>
              <a:gd name="csX19" fmla="*/ 3971925 w 5238750"/>
              <a:gd name="csY19" fmla="*/ 442912 h 2514600"/>
              <a:gd name="csX20" fmla="*/ 3910012 w 5238750"/>
              <a:gd name="csY20" fmla="*/ 452437 h 2514600"/>
              <a:gd name="csX21" fmla="*/ 3852862 w 5238750"/>
              <a:gd name="csY21" fmla="*/ 471487 h 2514600"/>
              <a:gd name="csX22" fmla="*/ 3786187 w 5238750"/>
              <a:gd name="csY22" fmla="*/ 490537 h 2514600"/>
              <a:gd name="csX23" fmla="*/ 3714750 w 5238750"/>
              <a:gd name="csY23" fmla="*/ 514350 h 2514600"/>
              <a:gd name="csX24" fmla="*/ 3676650 w 5238750"/>
              <a:gd name="csY24" fmla="*/ 557212 h 2514600"/>
              <a:gd name="csX25" fmla="*/ 3638550 w 5238750"/>
              <a:gd name="csY25" fmla="*/ 566737 h 2514600"/>
              <a:gd name="csX26" fmla="*/ 3595687 w 5238750"/>
              <a:gd name="csY26" fmla="*/ 576262 h 2514600"/>
              <a:gd name="csX27" fmla="*/ 3519487 w 5238750"/>
              <a:gd name="csY27" fmla="*/ 590550 h 2514600"/>
              <a:gd name="csX28" fmla="*/ 3476625 w 5238750"/>
              <a:gd name="csY28" fmla="*/ 609600 h 2514600"/>
              <a:gd name="csX29" fmla="*/ 3433762 w 5238750"/>
              <a:gd name="csY29" fmla="*/ 633412 h 2514600"/>
              <a:gd name="csX30" fmla="*/ 3400425 w 5238750"/>
              <a:gd name="csY30" fmla="*/ 633412 h 2514600"/>
              <a:gd name="csX31" fmla="*/ 3386137 w 5238750"/>
              <a:gd name="csY31" fmla="*/ 652462 h 2514600"/>
              <a:gd name="csX32" fmla="*/ 3343275 w 5238750"/>
              <a:gd name="csY32" fmla="*/ 652462 h 2514600"/>
              <a:gd name="csX33" fmla="*/ 3281362 w 5238750"/>
              <a:gd name="csY33" fmla="*/ 671512 h 2514600"/>
              <a:gd name="csX34" fmla="*/ 3228975 w 5238750"/>
              <a:gd name="csY34" fmla="*/ 690562 h 2514600"/>
              <a:gd name="csX35" fmla="*/ 3167062 w 5238750"/>
              <a:gd name="csY35" fmla="*/ 695325 h 2514600"/>
              <a:gd name="csX36" fmla="*/ 3124200 w 5238750"/>
              <a:gd name="csY36" fmla="*/ 714375 h 2514600"/>
              <a:gd name="csX37" fmla="*/ 3100387 w 5238750"/>
              <a:gd name="csY37" fmla="*/ 742950 h 2514600"/>
              <a:gd name="csX38" fmla="*/ 3062287 w 5238750"/>
              <a:gd name="csY38" fmla="*/ 747712 h 2514600"/>
              <a:gd name="csX39" fmla="*/ 3019425 w 5238750"/>
              <a:gd name="csY39" fmla="*/ 766762 h 2514600"/>
              <a:gd name="csX40" fmla="*/ 2971800 w 5238750"/>
              <a:gd name="csY40" fmla="*/ 785812 h 2514600"/>
              <a:gd name="csX41" fmla="*/ 2933700 w 5238750"/>
              <a:gd name="csY41" fmla="*/ 800100 h 2514600"/>
              <a:gd name="csX42" fmla="*/ 2862262 w 5238750"/>
              <a:gd name="csY42" fmla="*/ 819150 h 2514600"/>
              <a:gd name="csX43" fmla="*/ 2843212 w 5238750"/>
              <a:gd name="csY43" fmla="*/ 833437 h 2514600"/>
              <a:gd name="csX44" fmla="*/ 2771775 w 5238750"/>
              <a:gd name="csY44" fmla="*/ 862012 h 2514600"/>
              <a:gd name="csX45" fmla="*/ 2709862 w 5238750"/>
              <a:gd name="csY45" fmla="*/ 866775 h 2514600"/>
              <a:gd name="csX46" fmla="*/ 2667000 w 5238750"/>
              <a:gd name="csY46" fmla="*/ 885825 h 2514600"/>
              <a:gd name="csX47" fmla="*/ 2619375 w 5238750"/>
              <a:gd name="csY47" fmla="*/ 900112 h 2514600"/>
              <a:gd name="csX48" fmla="*/ 2557462 w 5238750"/>
              <a:gd name="csY48" fmla="*/ 923925 h 2514600"/>
              <a:gd name="csX49" fmla="*/ 2524125 w 5238750"/>
              <a:gd name="csY49" fmla="*/ 933450 h 2514600"/>
              <a:gd name="csX50" fmla="*/ 2490787 w 5238750"/>
              <a:gd name="csY50" fmla="*/ 938212 h 2514600"/>
              <a:gd name="csX51" fmla="*/ 2438400 w 5238750"/>
              <a:gd name="csY51" fmla="*/ 971550 h 2514600"/>
              <a:gd name="csX52" fmla="*/ 2395537 w 5238750"/>
              <a:gd name="csY52" fmla="*/ 985837 h 2514600"/>
              <a:gd name="csX53" fmla="*/ 2366962 w 5238750"/>
              <a:gd name="csY53" fmla="*/ 1009650 h 2514600"/>
              <a:gd name="csX54" fmla="*/ 2281237 w 5238750"/>
              <a:gd name="csY54" fmla="*/ 1023937 h 2514600"/>
              <a:gd name="csX55" fmla="*/ 2238375 w 5238750"/>
              <a:gd name="csY55" fmla="*/ 1047750 h 2514600"/>
              <a:gd name="csX56" fmla="*/ 2147887 w 5238750"/>
              <a:gd name="csY56" fmla="*/ 1085850 h 2514600"/>
              <a:gd name="csX57" fmla="*/ 1976437 w 5238750"/>
              <a:gd name="csY57" fmla="*/ 1143000 h 2514600"/>
              <a:gd name="csX58" fmla="*/ 1852612 w 5238750"/>
              <a:gd name="csY58" fmla="*/ 1209675 h 2514600"/>
              <a:gd name="csX59" fmla="*/ 1662112 w 5238750"/>
              <a:gd name="csY59" fmla="*/ 1281112 h 2514600"/>
              <a:gd name="csX60" fmla="*/ 1590675 w 5238750"/>
              <a:gd name="csY60" fmla="*/ 1314450 h 2514600"/>
              <a:gd name="csX61" fmla="*/ 1543050 w 5238750"/>
              <a:gd name="csY61" fmla="*/ 1328737 h 2514600"/>
              <a:gd name="csX62" fmla="*/ 1500187 w 5238750"/>
              <a:gd name="csY62" fmla="*/ 1366837 h 2514600"/>
              <a:gd name="csX63" fmla="*/ 1457325 w 5238750"/>
              <a:gd name="csY63" fmla="*/ 1385887 h 2514600"/>
              <a:gd name="csX64" fmla="*/ 1438275 w 5238750"/>
              <a:gd name="csY64" fmla="*/ 1409700 h 2514600"/>
              <a:gd name="csX65" fmla="*/ 1385887 w 5238750"/>
              <a:gd name="csY65" fmla="*/ 1428750 h 2514600"/>
              <a:gd name="csX66" fmla="*/ 1347787 w 5238750"/>
              <a:gd name="csY66" fmla="*/ 1452562 h 2514600"/>
              <a:gd name="csX67" fmla="*/ 1295400 w 5238750"/>
              <a:gd name="csY67" fmla="*/ 1471612 h 2514600"/>
              <a:gd name="csX68" fmla="*/ 1247775 w 5238750"/>
              <a:gd name="csY68" fmla="*/ 1485900 h 2514600"/>
              <a:gd name="csX69" fmla="*/ 1185862 w 5238750"/>
              <a:gd name="csY69" fmla="*/ 1519237 h 2514600"/>
              <a:gd name="csX70" fmla="*/ 1085850 w 5238750"/>
              <a:gd name="csY70" fmla="*/ 1609725 h 2514600"/>
              <a:gd name="csX71" fmla="*/ 966787 w 5238750"/>
              <a:gd name="csY71" fmla="*/ 1662112 h 2514600"/>
              <a:gd name="csX72" fmla="*/ 938212 w 5238750"/>
              <a:gd name="csY72" fmla="*/ 1695450 h 2514600"/>
              <a:gd name="csX73" fmla="*/ 838200 w 5238750"/>
              <a:gd name="csY73" fmla="*/ 1771650 h 2514600"/>
              <a:gd name="csX74" fmla="*/ 790575 w 5238750"/>
              <a:gd name="csY74" fmla="*/ 1804987 h 2514600"/>
              <a:gd name="csX75" fmla="*/ 714375 w 5238750"/>
              <a:gd name="csY75" fmla="*/ 1852612 h 2514600"/>
              <a:gd name="csX76" fmla="*/ 681037 w 5238750"/>
              <a:gd name="csY76" fmla="*/ 1890712 h 2514600"/>
              <a:gd name="csX77" fmla="*/ 557212 w 5238750"/>
              <a:gd name="csY77" fmla="*/ 1966912 h 2514600"/>
              <a:gd name="csX78" fmla="*/ 528637 w 5238750"/>
              <a:gd name="csY78" fmla="*/ 1995487 h 2514600"/>
              <a:gd name="csX79" fmla="*/ 471487 w 5238750"/>
              <a:gd name="csY79" fmla="*/ 2033587 h 2514600"/>
              <a:gd name="csX80" fmla="*/ 438150 w 5238750"/>
              <a:gd name="csY80" fmla="*/ 2071687 h 2514600"/>
              <a:gd name="csX81" fmla="*/ 423862 w 5238750"/>
              <a:gd name="csY81" fmla="*/ 2095500 h 2514600"/>
              <a:gd name="csX82" fmla="*/ 357187 w 5238750"/>
              <a:gd name="csY82" fmla="*/ 2147887 h 2514600"/>
              <a:gd name="csX83" fmla="*/ 280987 w 5238750"/>
              <a:gd name="csY83" fmla="*/ 2224087 h 2514600"/>
              <a:gd name="csX84" fmla="*/ 233362 w 5238750"/>
              <a:gd name="csY84" fmla="*/ 2276475 h 2514600"/>
              <a:gd name="csX85" fmla="*/ 185737 w 5238750"/>
              <a:gd name="csY85" fmla="*/ 2305050 h 2514600"/>
              <a:gd name="csX86" fmla="*/ 157162 w 5238750"/>
              <a:gd name="csY86" fmla="*/ 2333625 h 2514600"/>
              <a:gd name="csX87" fmla="*/ 100012 w 5238750"/>
              <a:gd name="csY87" fmla="*/ 2390775 h 2514600"/>
              <a:gd name="csX88" fmla="*/ 9525 w 5238750"/>
              <a:gd name="csY88" fmla="*/ 2490787 h 2514600"/>
              <a:gd name="csX89" fmla="*/ 0 w 5238750"/>
              <a:gd name="csY89" fmla="*/ 2514600 h 2514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Lst>
            <a:rect l="l" t="t" r="r" b="b"/>
            <a:pathLst>
              <a:path w="5238750" h="2514600">
                <a:moveTo>
                  <a:pt x="5238750" y="0"/>
                </a:moveTo>
                <a:lnTo>
                  <a:pt x="5119687" y="23812"/>
                </a:lnTo>
                <a:lnTo>
                  <a:pt x="5024437" y="52387"/>
                </a:lnTo>
                <a:lnTo>
                  <a:pt x="4938712" y="71437"/>
                </a:lnTo>
                <a:lnTo>
                  <a:pt x="4886325" y="95250"/>
                </a:lnTo>
                <a:lnTo>
                  <a:pt x="4848225" y="109537"/>
                </a:lnTo>
                <a:lnTo>
                  <a:pt x="4757737" y="128587"/>
                </a:lnTo>
                <a:lnTo>
                  <a:pt x="4705350" y="142875"/>
                </a:lnTo>
                <a:lnTo>
                  <a:pt x="4614862" y="195262"/>
                </a:lnTo>
                <a:lnTo>
                  <a:pt x="4562475" y="200025"/>
                </a:lnTo>
                <a:lnTo>
                  <a:pt x="4481512" y="257175"/>
                </a:lnTo>
                <a:lnTo>
                  <a:pt x="4438650" y="261937"/>
                </a:lnTo>
                <a:lnTo>
                  <a:pt x="4400550" y="285750"/>
                </a:lnTo>
                <a:lnTo>
                  <a:pt x="4367212" y="290512"/>
                </a:lnTo>
                <a:lnTo>
                  <a:pt x="4305300" y="328612"/>
                </a:lnTo>
                <a:lnTo>
                  <a:pt x="4238625" y="352425"/>
                </a:lnTo>
                <a:lnTo>
                  <a:pt x="4181475" y="366712"/>
                </a:lnTo>
                <a:lnTo>
                  <a:pt x="4124325" y="385762"/>
                </a:lnTo>
                <a:lnTo>
                  <a:pt x="4024312" y="419100"/>
                </a:lnTo>
                <a:lnTo>
                  <a:pt x="3971925" y="442912"/>
                </a:lnTo>
                <a:lnTo>
                  <a:pt x="3910012" y="452437"/>
                </a:lnTo>
                <a:lnTo>
                  <a:pt x="3852862" y="471487"/>
                </a:lnTo>
                <a:lnTo>
                  <a:pt x="3786187" y="490537"/>
                </a:lnTo>
                <a:lnTo>
                  <a:pt x="3714750" y="514350"/>
                </a:lnTo>
                <a:lnTo>
                  <a:pt x="3676650" y="557212"/>
                </a:lnTo>
                <a:lnTo>
                  <a:pt x="3638550" y="566737"/>
                </a:lnTo>
                <a:lnTo>
                  <a:pt x="3595687" y="576262"/>
                </a:lnTo>
                <a:lnTo>
                  <a:pt x="3519487" y="590550"/>
                </a:lnTo>
                <a:lnTo>
                  <a:pt x="3476625" y="609600"/>
                </a:lnTo>
                <a:lnTo>
                  <a:pt x="3433762" y="633412"/>
                </a:lnTo>
                <a:lnTo>
                  <a:pt x="3400425" y="633412"/>
                </a:lnTo>
                <a:lnTo>
                  <a:pt x="3386137" y="652462"/>
                </a:lnTo>
                <a:lnTo>
                  <a:pt x="3343275" y="652462"/>
                </a:lnTo>
                <a:lnTo>
                  <a:pt x="3281362" y="671512"/>
                </a:lnTo>
                <a:lnTo>
                  <a:pt x="3228975" y="690562"/>
                </a:lnTo>
                <a:lnTo>
                  <a:pt x="3167062" y="695325"/>
                </a:lnTo>
                <a:lnTo>
                  <a:pt x="3124200" y="714375"/>
                </a:lnTo>
                <a:lnTo>
                  <a:pt x="3100387" y="742950"/>
                </a:lnTo>
                <a:lnTo>
                  <a:pt x="3062287" y="747712"/>
                </a:lnTo>
                <a:lnTo>
                  <a:pt x="3019425" y="766762"/>
                </a:lnTo>
                <a:lnTo>
                  <a:pt x="2971800" y="785812"/>
                </a:lnTo>
                <a:lnTo>
                  <a:pt x="2933700" y="800100"/>
                </a:lnTo>
                <a:lnTo>
                  <a:pt x="2862262" y="819150"/>
                </a:lnTo>
                <a:lnTo>
                  <a:pt x="2843212" y="833437"/>
                </a:lnTo>
                <a:lnTo>
                  <a:pt x="2771775" y="862012"/>
                </a:lnTo>
                <a:lnTo>
                  <a:pt x="2709862" y="866775"/>
                </a:lnTo>
                <a:lnTo>
                  <a:pt x="2667000" y="885825"/>
                </a:lnTo>
                <a:lnTo>
                  <a:pt x="2619375" y="900112"/>
                </a:lnTo>
                <a:lnTo>
                  <a:pt x="2557462" y="923925"/>
                </a:lnTo>
                <a:lnTo>
                  <a:pt x="2524125" y="933450"/>
                </a:lnTo>
                <a:lnTo>
                  <a:pt x="2490787" y="938212"/>
                </a:lnTo>
                <a:lnTo>
                  <a:pt x="2438400" y="971550"/>
                </a:lnTo>
                <a:lnTo>
                  <a:pt x="2395537" y="985837"/>
                </a:lnTo>
                <a:lnTo>
                  <a:pt x="2366962" y="1009650"/>
                </a:lnTo>
                <a:lnTo>
                  <a:pt x="2281237" y="1023937"/>
                </a:lnTo>
                <a:lnTo>
                  <a:pt x="2238375" y="1047750"/>
                </a:lnTo>
                <a:lnTo>
                  <a:pt x="2147887" y="1085850"/>
                </a:lnTo>
                <a:lnTo>
                  <a:pt x="1976437" y="1143000"/>
                </a:lnTo>
                <a:lnTo>
                  <a:pt x="1852612" y="1209675"/>
                </a:lnTo>
                <a:lnTo>
                  <a:pt x="1662112" y="1281112"/>
                </a:lnTo>
                <a:lnTo>
                  <a:pt x="1590675" y="1314450"/>
                </a:lnTo>
                <a:lnTo>
                  <a:pt x="1543050" y="1328737"/>
                </a:lnTo>
                <a:lnTo>
                  <a:pt x="1500187" y="1366837"/>
                </a:lnTo>
                <a:lnTo>
                  <a:pt x="1457325" y="1385887"/>
                </a:lnTo>
                <a:lnTo>
                  <a:pt x="1438275" y="1409700"/>
                </a:lnTo>
                <a:lnTo>
                  <a:pt x="1385887" y="1428750"/>
                </a:lnTo>
                <a:lnTo>
                  <a:pt x="1347787" y="1452562"/>
                </a:lnTo>
                <a:lnTo>
                  <a:pt x="1295400" y="1471612"/>
                </a:lnTo>
                <a:lnTo>
                  <a:pt x="1247775" y="1485900"/>
                </a:lnTo>
                <a:lnTo>
                  <a:pt x="1185862" y="1519237"/>
                </a:lnTo>
                <a:lnTo>
                  <a:pt x="1085850" y="1609725"/>
                </a:lnTo>
                <a:lnTo>
                  <a:pt x="966787" y="1662112"/>
                </a:lnTo>
                <a:lnTo>
                  <a:pt x="938212" y="1695450"/>
                </a:lnTo>
                <a:lnTo>
                  <a:pt x="838200" y="1771650"/>
                </a:lnTo>
                <a:lnTo>
                  <a:pt x="790575" y="1804987"/>
                </a:lnTo>
                <a:lnTo>
                  <a:pt x="714375" y="1852612"/>
                </a:lnTo>
                <a:lnTo>
                  <a:pt x="681037" y="1890712"/>
                </a:lnTo>
                <a:lnTo>
                  <a:pt x="557212" y="1966912"/>
                </a:lnTo>
                <a:lnTo>
                  <a:pt x="528637" y="1995487"/>
                </a:lnTo>
                <a:lnTo>
                  <a:pt x="471487" y="2033587"/>
                </a:lnTo>
                <a:lnTo>
                  <a:pt x="438150" y="2071687"/>
                </a:lnTo>
                <a:lnTo>
                  <a:pt x="423862" y="2095500"/>
                </a:lnTo>
                <a:lnTo>
                  <a:pt x="357187" y="2147887"/>
                </a:lnTo>
                <a:lnTo>
                  <a:pt x="280987" y="2224087"/>
                </a:lnTo>
                <a:lnTo>
                  <a:pt x="233362" y="2276475"/>
                </a:lnTo>
                <a:lnTo>
                  <a:pt x="185737" y="2305050"/>
                </a:lnTo>
                <a:lnTo>
                  <a:pt x="157162" y="2333625"/>
                </a:lnTo>
                <a:lnTo>
                  <a:pt x="100012" y="2390775"/>
                </a:lnTo>
                <a:lnTo>
                  <a:pt x="9525" y="2490787"/>
                </a:lnTo>
                <a:lnTo>
                  <a:pt x="0" y="2514600"/>
                </a:ln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46FC5319-C3EE-E392-324B-CF095D30F1E5}"/>
              </a:ext>
            </a:extLst>
          </p:cNvPr>
          <p:cNvSpPr/>
          <p:nvPr/>
        </p:nvSpPr>
        <p:spPr>
          <a:xfrm>
            <a:off x="3667125" y="2800350"/>
            <a:ext cx="5248275" cy="2009775"/>
          </a:xfrm>
          <a:custGeom>
            <a:avLst/>
            <a:gdLst>
              <a:gd name="csX0" fmla="*/ 5248275 w 5248275"/>
              <a:gd name="csY0" fmla="*/ 0 h 2009775"/>
              <a:gd name="csX1" fmla="*/ 5195888 w 5248275"/>
              <a:gd name="csY1" fmla="*/ 4763 h 2009775"/>
              <a:gd name="csX2" fmla="*/ 5138738 w 5248275"/>
              <a:gd name="csY2" fmla="*/ 19050 h 2009775"/>
              <a:gd name="csX3" fmla="*/ 5105400 w 5248275"/>
              <a:gd name="csY3" fmla="*/ 19050 h 2009775"/>
              <a:gd name="csX4" fmla="*/ 5072063 w 5248275"/>
              <a:gd name="csY4" fmla="*/ 33338 h 2009775"/>
              <a:gd name="csX5" fmla="*/ 5024438 w 5248275"/>
              <a:gd name="csY5" fmla="*/ 42863 h 2009775"/>
              <a:gd name="csX6" fmla="*/ 4991100 w 5248275"/>
              <a:gd name="csY6" fmla="*/ 52388 h 2009775"/>
              <a:gd name="csX7" fmla="*/ 4924425 w 5248275"/>
              <a:gd name="csY7" fmla="*/ 61913 h 2009775"/>
              <a:gd name="csX8" fmla="*/ 4905375 w 5248275"/>
              <a:gd name="csY8" fmla="*/ 80963 h 2009775"/>
              <a:gd name="csX9" fmla="*/ 4852988 w 5248275"/>
              <a:gd name="csY9" fmla="*/ 80963 h 2009775"/>
              <a:gd name="csX10" fmla="*/ 4829175 w 5248275"/>
              <a:gd name="csY10" fmla="*/ 100013 h 2009775"/>
              <a:gd name="csX11" fmla="*/ 4738688 w 5248275"/>
              <a:gd name="csY11" fmla="*/ 104775 h 2009775"/>
              <a:gd name="csX12" fmla="*/ 4719638 w 5248275"/>
              <a:gd name="csY12" fmla="*/ 119063 h 2009775"/>
              <a:gd name="csX13" fmla="*/ 4686300 w 5248275"/>
              <a:gd name="csY13" fmla="*/ 123825 h 2009775"/>
              <a:gd name="csX14" fmla="*/ 4648200 w 5248275"/>
              <a:gd name="csY14" fmla="*/ 147638 h 2009775"/>
              <a:gd name="csX15" fmla="*/ 4600575 w 5248275"/>
              <a:gd name="csY15" fmla="*/ 161925 h 2009775"/>
              <a:gd name="csX16" fmla="*/ 4557713 w 5248275"/>
              <a:gd name="csY16" fmla="*/ 171450 h 2009775"/>
              <a:gd name="csX17" fmla="*/ 4519613 w 5248275"/>
              <a:gd name="csY17" fmla="*/ 190500 h 2009775"/>
              <a:gd name="csX18" fmla="*/ 4486275 w 5248275"/>
              <a:gd name="csY18" fmla="*/ 209550 h 2009775"/>
              <a:gd name="csX19" fmla="*/ 4438650 w 5248275"/>
              <a:gd name="csY19" fmla="*/ 214313 h 2009775"/>
              <a:gd name="csX20" fmla="*/ 4405313 w 5248275"/>
              <a:gd name="csY20" fmla="*/ 228600 h 2009775"/>
              <a:gd name="csX21" fmla="*/ 4371975 w 5248275"/>
              <a:gd name="csY21" fmla="*/ 233363 h 2009775"/>
              <a:gd name="csX22" fmla="*/ 4338638 w 5248275"/>
              <a:gd name="csY22" fmla="*/ 247650 h 2009775"/>
              <a:gd name="csX23" fmla="*/ 4291013 w 5248275"/>
              <a:gd name="csY23" fmla="*/ 271463 h 2009775"/>
              <a:gd name="csX24" fmla="*/ 4238625 w 5248275"/>
              <a:gd name="csY24" fmla="*/ 280988 h 2009775"/>
              <a:gd name="csX25" fmla="*/ 4210050 w 5248275"/>
              <a:gd name="csY25" fmla="*/ 285750 h 2009775"/>
              <a:gd name="csX26" fmla="*/ 4191000 w 5248275"/>
              <a:gd name="csY26" fmla="*/ 300038 h 2009775"/>
              <a:gd name="csX27" fmla="*/ 4086225 w 5248275"/>
              <a:gd name="csY27" fmla="*/ 314325 h 2009775"/>
              <a:gd name="csX28" fmla="*/ 4062413 w 5248275"/>
              <a:gd name="csY28" fmla="*/ 323850 h 2009775"/>
              <a:gd name="csX29" fmla="*/ 4024313 w 5248275"/>
              <a:gd name="csY29" fmla="*/ 328613 h 2009775"/>
              <a:gd name="csX30" fmla="*/ 3957638 w 5248275"/>
              <a:gd name="csY30" fmla="*/ 357188 h 2009775"/>
              <a:gd name="csX31" fmla="*/ 3919538 w 5248275"/>
              <a:gd name="csY31" fmla="*/ 352425 h 2009775"/>
              <a:gd name="csX32" fmla="*/ 3867150 w 5248275"/>
              <a:gd name="csY32" fmla="*/ 376238 h 2009775"/>
              <a:gd name="csX33" fmla="*/ 3819525 w 5248275"/>
              <a:gd name="csY33" fmla="*/ 376238 h 2009775"/>
              <a:gd name="csX34" fmla="*/ 3771900 w 5248275"/>
              <a:gd name="csY34" fmla="*/ 395288 h 2009775"/>
              <a:gd name="csX35" fmla="*/ 3709988 w 5248275"/>
              <a:gd name="csY35" fmla="*/ 419100 h 2009775"/>
              <a:gd name="csX36" fmla="*/ 3652838 w 5248275"/>
              <a:gd name="csY36" fmla="*/ 442913 h 2009775"/>
              <a:gd name="csX37" fmla="*/ 3605213 w 5248275"/>
              <a:gd name="csY37" fmla="*/ 457200 h 2009775"/>
              <a:gd name="csX38" fmla="*/ 3548063 w 5248275"/>
              <a:gd name="csY38" fmla="*/ 466725 h 2009775"/>
              <a:gd name="csX39" fmla="*/ 3486150 w 5248275"/>
              <a:gd name="csY39" fmla="*/ 490538 h 2009775"/>
              <a:gd name="csX40" fmla="*/ 3462338 w 5248275"/>
              <a:gd name="csY40" fmla="*/ 485775 h 2009775"/>
              <a:gd name="csX41" fmla="*/ 3443288 w 5248275"/>
              <a:gd name="csY41" fmla="*/ 504825 h 2009775"/>
              <a:gd name="csX42" fmla="*/ 3414713 w 5248275"/>
              <a:gd name="csY42" fmla="*/ 504825 h 2009775"/>
              <a:gd name="csX43" fmla="*/ 3395663 w 5248275"/>
              <a:gd name="csY43" fmla="*/ 509588 h 2009775"/>
              <a:gd name="csX44" fmla="*/ 3328988 w 5248275"/>
              <a:gd name="csY44" fmla="*/ 523875 h 2009775"/>
              <a:gd name="csX45" fmla="*/ 3252788 w 5248275"/>
              <a:gd name="csY45" fmla="*/ 547688 h 2009775"/>
              <a:gd name="csX46" fmla="*/ 3181350 w 5248275"/>
              <a:gd name="csY46" fmla="*/ 552450 h 2009775"/>
              <a:gd name="csX47" fmla="*/ 3143250 w 5248275"/>
              <a:gd name="csY47" fmla="*/ 576263 h 2009775"/>
              <a:gd name="csX48" fmla="*/ 3109913 w 5248275"/>
              <a:gd name="csY48" fmla="*/ 581025 h 2009775"/>
              <a:gd name="csX49" fmla="*/ 3076575 w 5248275"/>
              <a:gd name="csY49" fmla="*/ 600075 h 2009775"/>
              <a:gd name="csX50" fmla="*/ 3038475 w 5248275"/>
              <a:gd name="csY50" fmla="*/ 609600 h 2009775"/>
              <a:gd name="csX51" fmla="*/ 3000375 w 5248275"/>
              <a:gd name="csY51" fmla="*/ 619125 h 2009775"/>
              <a:gd name="csX52" fmla="*/ 2943225 w 5248275"/>
              <a:gd name="csY52" fmla="*/ 642938 h 2009775"/>
              <a:gd name="csX53" fmla="*/ 2909888 w 5248275"/>
              <a:gd name="csY53" fmla="*/ 642938 h 2009775"/>
              <a:gd name="csX54" fmla="*/ 2862263 w 5248275"/>
              <a:gd name="csY54" fmla="*/ 661988 h 2009775"/>
              <a:gd name="csX55" fmla="*/ 2781300 w 5248275"/>
              <a:gd name="csY55" fmla="*/ 690563 h 2009775"/>
              <a:gd name="csX56" fmla="*/ 2705100 w 5248275"/>
              <a:gd name="csY56" fmla="*/ 695325 h 2009775"/>
              <a:gd name="csX57" fmla="*/ 2671763 w 5248275"/>
              <a:gd name="csY57" fmla="*/ 714375 h 2009775"/>
              <a:gd name="csX58" fmla="*/ 2628900 w 5248275"/>
              <a:gd name="csY58" fmla="*/ 709613 h 2009775"/>
              <a:gd name="csX59" fmla="*/ 2576513 w 5248275"/>
              <a:gd name="csY59" fmla="*/ 738188 h 2009775"/>
              <a:gd name="csX60" fmla="*/ 2533650 w 5248275"/>
              <a:gd name="csY60" fmla="*/ 742950 h 2009775"/>
              <a:gd name="csX61" fmla="*/ 2495550 w 5248275"/>
              <a:gd name="csY61" fmla="*/ 757238 h 2009775"/>
              <a:gd name="csX62" fmla="*/ 2433638 w 5248275"/>
              <a:gd name="csY62" fmla="*/ 771525 h 2009775"/>
              <a:gd name="csX63" fmla="*/ 2390775 w 5248275"/>
              <a:gd name="csY63" fmla="*/ 790575 h 2009775"/>
              <a:gd name="csX64" fmla="*/ 2333625 w 5248275"/>
              <a:gd name="csY64" fmla="*/ 800100 h 2009775"/>
              <a:gd name="csX65" fmla="*/ 2300288 w 5248275"/>
              <a:gd name="csY65" fmla="*/ 814388 h 2009775"/>
              <a:gd name="csX66" fmla="*/ 2262188 w 5248275"/>
              <a:gd name="csY66" fmla="*/ 819150 h 2009775"/>
              <a:gd name="csX67" fmla="*/ 2228850 w 5248275"/>
              <a:gd name="csY67" fmla="*/ 838200 h 2009775"/>
              <a:gd name="csX68" fmla="*/ 2195513 w 5248275"/>
              <a:gd name="csY68" fmla="*/ 838200 h 2009775"/>
              <a:gd name="csX69" fmla="*/ 2147888 w 5248275"/>
              <a:gd name="csY69" fmla="*/ 866775 h 2009775"/>
              <a:gd name="csX70" fmla="*/ 2114550 w 5248275"/>
              <a:gd name="csY70" fmla="*/ 866775 h 2009775"/>
              <a:gd name="csX71" fmla="*/ 2052638 w 5248275"/>
              <a:gd name="csY71" fmla="*/ 895350 h 2009775"/>
              <a:gd name="csX72" fmla="*/ 2033588 w 5248275"/>
              <a:gd name="csY72" fmla="*/ 895350 h 2009775"/>
              <a:gd name="csX73" fmla="*/ 2000250 w 5248275"/>
              <a:gd name="csY73" fmla="*/ 909638 h 2009775"/>
              <a:gd name="csX74" fmla="*/ 1971675 w 5248275"/>
              <a:gd name="csY74" fmla="*/ 909638 h 2009775"/>
              <a:gd name="csX75" fmla="*/ 1919288 w 5248275"/>
              <a:gd name="csY75" fmla="*/ 938213 h 2009775"/>
              <a:gd name="csX76" fmla="*/ 1895475 w 5248275"/>
              <a:gd name="csY76" fmla="*/ 938213 h 2009775"/>
              <a:gd name="csX77" fmla="*/ 1828800 w 5248275"/>
              <a:gd name="csY77" fmla="*/ 971550 h 2009775"/>
              <a:gd name="csX78" fmla="*/ 1762125 w 5248275"/>
              <a:gd name="csY78" fmla="*/ 981075 h 2009775"/>
              <a:gd name="csX79" fmla="*/ 1709738 w 5248275"/>
              <a:gd name="csY79" fmla="*/ 1000125 h 2009775"/>
              <a:gd name="csX80" fmla="*/ 1671638 w 5248275"/>
              <a:gd name="csY80" fmla="*/ 1009650 h 2009775"/>
              <a:gd name="csX81" fmla="*/ 1628775 w 5248275"/>
              <a:gd name="csY81" fmla="*/ 1042988 h 2009775"/>
              <a:gd name="csX82" fmla="*/ 1562100 w 5248275"/>
              <a:gd name="csY82" fmla="*/ 1052513 h 2009775"/>
              <a:gd name="csX83" fmla="*/ 1524000 w 5248275"/>
              <a:gd name="csY83" fmla="*/ 1081088 h 2009775"/>
              <a:gd name="csX84" fmla="*/ 1490663 w 5248275"/>
              <a:gd name="csY84" fmla="*/ 1090613 h 2009775"/>
              <a:gd name="csX85" fmla="*/ 1447800 w 5248275"/>
              <a:gd name="csY85" fmla="*/ 1123950 h 2009775"/>
              <a:gd name="csX86" fmla="*/ 1390650 w 5248275"/>
              <a:gd name="csY86" fmla="*/ 1138238 h 2009775"/>
              <a:gd name="csX87" fmla="*/ 1376363 w 5248275"/>
              <a:gd name="csY87" fmla="*/ 1152525 h 2009775"/>
              <a:gd name="csX88" fmla="*/ 1352550 w 5248275"/>
              <a:gd name="csY88" fmla="*/ 1152525 h 2009775"/>
              <a:gd name="csX89" fmla="*/ 1314450 w 5248275"/>
              <a:gd name="csY89" fmla="*/ 1171575 h 2009775"/>
              <a:gd name="csX90" fmla="*/ 1314450 w 5248275"/>
              <a:gd name="csY90" fmla="*/ 1171575 h 2009775"/>
              <a:gd name="csX91" fmla="*/ 1252538 w 5248275"/>
              <a:gd name="csY91" fmla="*/ 1181100 h 2009775"/>
              <a:gd name="csX92" fmla="*/ 1200150 w 5248275"/>
              <a:gd name="csY92" fmla="*/ 1214438 h 2009775"/>
              <a:gd name="csX93" fmla="*/ 1162050 w 5248275"/>
              <a:gd name="csY93" fmla="*/ 1223963 h 2009775"/>
              <a:gd name="csX94" fmla="*/ 1095375 w 5248275"/>
              <a:gd name="csY94" fmla="*/ 1285875 h 2009775"/>
              <a:gd name="csX95" fmla="*/ 1023938 w 5248275"/>
              <a:gd name="csY95" fmla="*/ 1290638 h 2009775"/>
              <a:gd name="csX96" fmla="*/ 981075 w 5248275"/>
              <a:gd name="csY96" fmla="*/ 1323975 h 2009775"/>
              <a:gd name="csX97" fmla="*/ 942975 w 5248275"/>
              <a:gd name="csY97" fmla="*/ 1347788 h 2009775"/>
              <a:gd name="csX98" fmla="*/ 881063 w 5248275"/>
              <a:gd name="csY98" fmla="*/ 1390650 h 2009775"/>
              <a:gd name="csX99" fmla="*/ 862013 w 5248275"/>
              <a:gd name="csY99" fmla="*/ 1414463 h 2009775"/>
              <a:gd name="csX100" fmla="*/ 823913 w 5248275"/>
              <a:gd name="csY100" fmla="*/ 1423988 h 2009775"/>
              <a:gd name="csX101" fmla="*/ 757238 w 5248275"/>
              <a:gd name="csY101" fmla="*/ 1452563 h 2009775"/>
              <a:gd name="csX102" fmla="*/ 690563 w 5248275"/>
              <a:gd name="csY102" fmla="*/ 1495425 h 2009775"/>
              <a:gd name="csX103" fmla="*/ 661988 w 5248275"/>
              <a:gd name="csY103" fmla="*/ 1514475 h 2009775"/>
              <a:gd name="csX104" fmla="*/ 571500 w 5248275"/>
              <a:gd name="csY104" fmla="*/ 1557338 h 2009775"/>
              <a:gd name="csX105" fmla="*/ 495300 w 5248275"/>
              <a:gd name="csY105" fmla="*/ 1609725 h 2009775"/>
              <a:gd name="csX106" fmla="*/ 428625 w 5248275"/>
              <a:gd name="csY106" fmla="*/ 1662113 h 2009775"/>
              <a:gd name="csX107" fmla="*/ 409575 w 5248275"/>
              <a:gd name="csY107" fmla="*/ 1676400 h 2009775"/>
              <a:gd name="csX108" fmla="*/ 242888 w 5248275"/>
              <a:gd name="csY108" fmla="*/ 1804988 h 2009775"/>
              <a:gd name="csX109" fmla="*/ 190500 w 5248275"/>
              <a:gd name="csY109" fmla="*/ 1828800 h 2009775"/>
              <a:gd name="csX110" fmla="*/ 161925 w 5248275"/>
              <a:gd name="csY110" fmla="*/ 1847850 h 2009775"/>
              <a:gd name="csX111" fmla="*/ 123825 w 5248275"/>
              <a:gd name="csY111" fmla="*/ 1895475 h 2009775"/>
              <a:gd name="csX112" fmla="*/ 90488 w 5248275"/>
              <a:gd name="csY112" fmla="*/ 1928813 h 2009775"/>
              <a:gd name="csX113" fmla="*/ 66675 w 5248275"/>
              <a:gd name="csY113" fmla="*/ 1957388 h 2009775"/>
              <a:gd name="csX114" fmla="*/ 0 w 5248275"/>
              <a:gd name="csY114" fmla="*/ 2009775 h 2009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5248275" h="2009775">
                <a:moveTo>
                  <a:pt x="5248275" y="0"/>
                </a:moveTo>
                <a:lnTo>
                  <a:pt x="5195888" y="4763"/>
                </a:lnTo>
                <a:lnTo>
                  <a:pt x="5138738" y="19050"/>
                </a:lnTo>
                <a:lnTo>
                  <a:pt x="5105400" y="19050"/>
                </a:lnTo>
                <a:lnTo>
                  <a:pt x="5072063" y="33338"/>
                </a:lnTo>
                <a:lnTo>
                  <a:pt x="5024438" y="42863"/>
                </a:lnTo>
                <a:lnTo>
                  <a:pt x="4991100" y="52388"/>
                </a:lnTo>
                <a:lnTo>
                  <a:pt x="4924425" y="61913"/>
                </a:lnTo>
                <a:lnTo>
                  <a:pt x="4905375" y="80963"/>
                </a:lnTo>
                <a:lnTo>
                  <a:pt x="4852988" y="80963"/>
                </a:lnTo>
                <a:lnTo>
                  <a:pt x="4829175" y="100013"/>
                </a:lnTo>
                <a:lnTo>
                  <a:pt x="4738688" y="104775"/>
                </a:lnTo>
                <a:lnTo>
                  <a:pt x="4719638" y="119063"/>
                </a:lnTo>
                <a:lnTo>
                  <a:pt x="4686300" y="123825"/>
                </a:lnTo>
                <a:lnTo>
                  <a:pt x="4648200" y="147638"/>
                </a:lnTo>
                <a:lnTo>
                  <a:pt x="4600575" y="161925"/>
                </a:lnTo>
                <a:lnTo>
                  <a:pt x="4557713" y="171450"/>
                </a:lnTo>
                <a:lnTo>
                  <a:pt x="4519613" y="190500"/>
                </a:lnTo>
                <a:lnTo>
                  <a:pt x="4486275" y="209550"/>
                </a:lnTo>
                <a:lnTo>
                  <a:pt x="4438650" y="214313"/>
                </a:lnTo>
                <a:lnTo>
                  <a:pt x="4405313" y="228600"/>
                </a:lnTo>
                <a:lnTo>
                  <a:pt x="4371975" y="233363"/>
                </a:lnTo>
                <a:lnTo>
                  <a:pt x="4338638" y="247650"/>
                </a:lnTo>
                <a:lnTo>
                  <a:pt x="4291013" y="271463"/>
                </a:lnTo>
                <a:lnTo>
                  <a:pt x="4238625" y="280988"/>
                </a:lnTo>
                <a:lnTo>
                  <a:pt x="4210050" y="285750"/>
                </a:lnTo>
                <a:lnTo>
                  <a:pt x="4191000" y="300038"/>
                </a:lnTo>
                <a:lnTo>
                  <a:pt x="4086225" y="314325"/>
                </a:lnTo>
                <a:lnTo>
                  <a:pt x="4062413" y="323850"/>
                </a:lnTo>
                <a:lnTo>
                  <a:pt x="4024313" y="328613"/>
                </a:lnTo>
                <a:lnTo>
                  <a:pt x="3957638" y="357188"/>
                </a:lnTo>
                <a:lnTo>
                  <a:pt x="3919538" y="352425"/>
                </a:lnTo>
                <a:lnTo>
                  <a:pt x="3867150" y="376238"/>
                </a:lnTo>
                <a:lnTo>
                  <a:pt x="3819525" y="376238"/>
                </a:lnTo>
                <a:lnTo>
                  <a:pt x="3771900" y="395288"/>
                </a:lnTo>
                <a:lnTo>
                  <a:pt x="3709988" y="419100"/>
                </a:lnTo>
                <a:lnTo>
                  <a:pt x="3652838" y="442913"/>
                </a:lnTo>
                <a:lnTo>
                  <a:pt x="3605213" y="457200"/>
                </a:lnTo>
                <a:lnTo>
                  <a:pt x="3548063" y="466725"/>
                </a:lnTo>
                <a:lnTo>
                  <a:pt x="3486150" y="490538"/>
                </a:lnTo>
                <a:lnTo>
                  <a:pt x="3462338" y="485775"/>
                </a:lnTo>
                <a:lnTo>
                  <a:pt x="3443288" y="504825"/>
                </a:lnTo>
                <a:lnTo>
                  <a:pt x="3414713" y="504825"/>
                </a:lnTo>
                <a:lnTo>
                  <a:pt x="3395663" y="509588"/>
                </a:lnTo>
                <a:lnTo>
                  <a:pt x="3328988" y="523875"/>
                </a:lnTo>
                <a:lnTo>
                  <a:pt x="3252788" y="547688"/>
                </a:lnTo>
                <a:lnTo>
                  <a:pt x="3181350" y="552450"/>
                </a:lnTo>
                <a:lnTo>
                  <a:pt x="3143250" y="576263"/>
                </a:lnTo>
                <a:lnTo>
                  <a:pt x="3109913" y="581025"/>
                </a:lnTo>
                <a:lnTo>
                  <a:pt x="3076575" y="600075"/>
                </a:lnTo>
                <a:lnTo>
                  <a:pt x="3038475" y="609600"/>
                </a:lnTo>
                <a:lnTo>
                  <a:pt x="3000375" y="619125"/>
                </a:lnTo>
                <a:lnTo>
                  <a:pt x="2943225" y="642938"/>
                </a:lnTo>
                <a:lnTo>
                  <a:pt x="2909888" y="642938"/>
                </a:lnTo>
                <a:lnTo>
                  <a:pt x="2862263" y="661988"/>
                </a:lnTo>
                <a:lnTo>
                  <a:pt x="2781300" y="690563"/>
                </a:lnTo>
                <a:lnTo>
                  <a:pt x="2705100" y="695325"/>
                </a:lnTo>
                <a:lnTo>
                  <a:pt x="2671763" y="714375"/>
                </a:lnTo>
                <a:lnTo>
                  <a:pt x="2628900" y="709613"/>
                </a:lnTo>
                <a:lnTo>
                  <a:pt x="2576513" y="738188"/>
                </a:lnTo>
                <a:lnTo>
                  <a:pt x="2533650" y="742950"/>
                </a:lnTo>
                <a:lnTo>
                  <a:pt x="2495550" y="757238"/>
                </a:lnTo>
                <a:lnTo>
                  <a:pt x="2433638" y="771525"/>
                </a:lnTo>
                <a:lnTo>
                  <a:pt x="2390775" y="790575"/>
                </a:lnTo>
                <a:lnTo>
                  <a:pt x="2333625" y="800100"/>
                </a:lnTo>
                <a:lnTo>
                  <a:pt x="2300288" y="814388"/>
                </a:lnTo>
                <a:lnTo>
                  <a:pt x="2262188" y="819150"/>
                </a:lnTo>
                <a:lnTo>
                  <a:pt x="2228850" y="838200"/>
                </a:lnTo>
                <a:lnTo>
                  <a:pt x="2195513" y="838200"/>
                </a:lnTo>
                <a:lnTo>
                  <a:pt x="2147888" y="866775"/>
                </a:lnTo>
                <a:lnTo>
                  <a:pt x="2114550" y="866775"/>
                </a:lnTo>
                <a:lnTo>
                  <a:pt x="2052638" y="895350"/>
                </a:lnTo>
                <a:lnTo>
                  <a:pt x="2033588" y="895350"/>
                </a:lnTo>
                <a:lnTo>
                  <a:pt x="2000250" y="909638"/>
                </a:lnTo>
                <a:lnTo>
                  <a:pt x="1971675" y="909638"/>
                </a:lnTo>
                <a:lnTo>
                  <a:pt x="1919288" y="938213"/>
                </a:lnTo>
                <a:lnTo>
                  <a:pt x="1895475" y="938213"/>
                </a:lnTo>
                <a:lnTo>
                  <a:pt x="1828800" y="971550"/>
                </a:lnTo>
                <a:lnTo>
                  <a:pt x="1762125" y="981075"/>
                </a:lnTo>
                <a:lnTo>
                  <a:pt x="1709738" y="1000125"/>
                </a:lnTo>
                <a:lnTo>
                  <a:pt x="1671638" y="1009650"/>
                </a:lnTo>
                <a:lnTo>
                  <a:pt x="1628775" y="1042988"/>
                </a:lnTo>
                <a:lnTo>
                  <a:pt x="1562100" y="1052513"/>
                </a:lnTo>
                <a:lnTo>
                  <a:pt x="1524000" y="1081088"/>
                </a:lnTo>
                <a:lnTo>
                  <a:pt x="1490663" y="1090613"/>
                </a:lnTo>
                <a:lnTo>
                  <a:pt x="1447800" y="1123950"/>
                </a:lnTo>
                <a:lnTo>
                  <a:pt x="1390650" y="1138238"/>
                </a:lnTo>
                <a:lnTo>
                  <a:pt x="1376363" y="1152525"/>
                </a:lnTo>
                <a:lnTo>
                  <a:pt x="1352550" y="1152525"/>
                </a:lnTo>
                <a:lnTo>
                  <a:pt x="1314450" y="1171575"/>
                </a:lnTo>
                <a:lnTo>
                  <a:pt x="1314450" y="1171575"/>
                </a:lnTo>
                <a:lnTo>
                  <a:pt x="1252538" y="1181100"/>
                </a:lnTo>
                <a:lnTo>
                  <a:pt x="1200150" y="1214438"/>
                </a:lnTo>
                <a:lnTo>
                  <a:pt x="1162050" y="1223963"/>
                </a:lnTo>
                <a:lnTo>
                  <a:pt x="1095375" y="1285875"/>
                </a:lnTo>
                <a:lnTo>
                  <a:pt x="1023938" y="1290638"/>
                </a:lnTo>
                <a:lnTo>
                  <a:pt x="981075" y="1323975"/>
                </a:lnTo>
                <a:lnTo>
                  <a:pt x="942975" y="1347788"/>
                </a:lnTo>
                <a:lnTo>
                  <a:pt x="881063" y="1390650"/>
                </a:lnTo>
                <a:lnTo>
                  <a:pt x="862013" y="1414463"/>
                </a:lnTo>
                <a:lnTo>
                  <a:pt x="823913" y="1423988"/>
                </a:lnTo>
                <a:lnTo>
                  <a:pt x="757238" y="1452563"/>
                </a:lnTo>
                <a:lnTo>
                  <a:pt x="690563" y="1495425"/>
                </a:lnTo>
                <a:lnTo>
                  <a:pt x="661988" y="1514475"/>
                </a:lnTo>
                <a:lnTo>
                  <a:pt x="571500" y="1557338"/>
                </a:lnTo>
                <a:lnTo>
                  <a:pt x="495300" y="1609725"/>
                </a:lnTo>
                <a:lnTo>
                  <a:pt x="428625" y="1662113"/>
                </a:lnTo>
                <a:lnTo>
                  <a:pt x="409575" y="1676400"/>
                </a:lnTo>
                <a:lnTo>
                  <a:pt x="242888" y="1804988"/>
                </a:lnTo>
                <a:lnTo>
                  <a:pt x="190500" y="1828800"/>
                </a:lnTo>
                <a:lnTo>
                  <a:pt x="161925" y="1847850"/>
                </a:lnTo>
                <a:lnTo>
                  <a:pt x="123825" y="1895475"/>
                </a:lnTo>
                <a:lnTo>
                  <a:pt x="90488" y="1928813"/>
                </a:lnTo>
                <a:lnTo>
                  <a:pt x="66675" y="1957388"/>
                </a:lnTo>
                <a:lnTo>
                  <a:pt x="0" y="200977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7098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61E37-1705-FB83-D7FA-E1E06822B86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993758-3DE2-C684-C22D-2B2AE36F8C42}"/>
              </a:ext>
            </a:extLst>
          </p:cNvPr>
          <p:cNvSpPr>
            <a:spLocks noGrp="1"/>
          </p:cNvSpPr>
          <p:nvPr>
            <p:ph type="title"/>
          </p:nvPr>
        </p:nvSpPr>
        <p:spPr>
          <a:xfrm>
            <a:off x="231078" y="531006"/>
            <a:ext cx="11740260" cy="502445"/>
          </a:xfrm>
        </p:spPr>
        <p:txBody>
          <a:bodyPr/>
          <a:lstStyle/>
          <a:p>
            <a:r>
              <a:rPr lang="en-US" spc="0" dirty="0"/>
              <a:t>Newer FDA-Approved IV/Oral Agents for ABSSSI</a:t>
            </a:r>
          </a:p>
        </p:txBody>
      </p:sp>
      <p:sp>
        <p:nvSpPr>
          <p:cNvPr id="2" name="Content Placeholder 1">
            <a:extLst>
              <a:ext uri="{FF2B5EF4-FFF2-40B4-BE49-F238E27FC236}">
                <a16:creationId xmlns:a16="http://schemas.microsoft.com/office/drawing/2014/main" id="{40FE6353-8291-2643-38D7-821BF3B6AB93}"/>
              </a:ext>
            </a:extLst>
          </p:cNvPr>
          <p:cNvSpPr>
            <a:spLocks noGrp="1"/>
          </p:cNvSpPr>
          <p:nvPr>
            <p:ph sz="quarter" idx="10"/>
          </p:nvPr>
        </p:nvSpPr>
        <p:spPr/>
        <p:txBody>
          <a:bodyPr/>
          <a:lstStyle/>
          <a:p>
            <a:r>
              <a:rPr lang="en-US" dirty="0"/>
              <a:t>Tiseo. Curr Opin Infect Dis. 2025;38:128. Omadacycline PI. Delafloxacin PI. </a:t>
            </a:r>
          </a:p>
        </p:txBody>
      </p:sp>
      <p:graphicFrame>
        <p:nvGraphicFramePr>
          <p:cNvPr id="4" name="Content Placeholder 4">
            <a:extLst>
              <a:ext uri="{FF2B5EF4-FFF2-40B4-BE49-F238E27FC236}">
                <a16:creationId xmlns:a16="http://schemas.microsoft.com/office/drawing/2014/main" id="{9CF88C15-A512-07CF-3763-471BCE4246FF}"/>
              </a:ext>
            </a:extLst>
          </p:cNvPr>
          <p:cNvGraphicFramePr>
            <a:graphicFrameLocks/>
          </p:cNvGraphicFramePr>
          <p:nvPr>
            <p:extLst>
              <p:ext uri="{D42A27DB-BD31-4B8C-83A1-F6EECF244321}">
                <p14:modId xmlns:p14="http://schemas.microsoft.com/office/powerpoint/2010/main" val="1013894488"/>
              </p:ext>
            </p:extLst>
          </p:nvPr>
        </p:nvGraphicFramePr>
        <p:xfrm>
          <a:off x="228600" y="1333500"/>
          <a:ext cx="11593389" cy="4851497"/>
        </p:xfrm>
        <a:graphic>
          <a:graphicData uri="http://schemas.openxmlformats.org/drawingml/2006/table">
            <a:tbl>
              <a:tblPr firstRow="1" bandRow="1">
                <a:effectLst/>
              </a:tblPr>
              <a:tblGrid>
                <a:gridCol w="2249529">
                  <a:extLst>
                    <a:ext uri="{9D8B030D-6E8A-4147-A177-3AD203B41FA5}">
                      <a16:colId xmlns:a16="http://schemas.microsoft.com/office/drawing/2014/main" val="20000"/>
                    </a:ext>
                  </a:extLst>
                </a:gridCol>
                <a:gridCol w="4671930">
                  <a:extLst>
                    <a:ext uri="{9D8B030D-6E8A-4147-A177-3AD203B41FA5}">
                      <a16:colId xmlns:a16="http://schemas.microsoft.com/office/drawing/2014/main" val="4159667305"/>
                    </a:ext>
                  </a:extLst>
                </a:gridCol>
                <a:gridCol w="4671930">
                  <a:extLst>
                    <a:ext uri="{9D8B030D-6E8A-4147-A177-3AD203B41FA5}">
                      <a16:colId xmlns:a16="http://schemas.microsoft.com/office/drawing/2014/main" val="905799772"/>
                    </a:ext>
                  </a:extLst>
                </a:gridCol>
              </a:tblGrid>
              <a:tr h="29077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Bef>
                          <a:spcPts val="600"/>
                        </a:spcBef>
                        <a:spcAft>
                          <a:spcPts val="600"/>
                        </a:spcAft>
                      </a:pPr>
                      <a:endParaRPr lang="en-US" sz="1400" b="1" dirty="0">
                        <a:solidFill>
                          <a:schemeClr val="bg2"/>
                        </a:solidFill>
                        <a:latin typeface="+mn-lt"/>
                      </a:endParaRP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latin typeface="+mn-lt"/>
                        </a:rPr>
                        <a:t>Omadacycline</a:t>
                      </a:r>
                      <a:endParaRPr lang="en-US" sz="1400" dirty="0">
                        <a:solidFill>
                          <a:schemeClr val="bg2"/>
                        </a:solidFill>
                      </a:endParaRP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latin typeface="+mn-lt"/>
                        </a:rPr>
                        <a:t>Delafloxacin</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43375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spcBef>
                          <a:spcPts val="600"/>
                        </a:spcBef>
                        <a:spcAft>
                          <a:spcPts val="600"/>
                        </a:spcAft>
                      </a:pPr>
                      <a:r>
                        <a:rPr lang="en-US" sz="1400" dirty="0">
                          <a:solidFill>
                            <a:schemeClr val="tx1"/>
                          </a:solidFill>
                          <a:latin typeface="+mn-lt"/>
                        </a:rPr>
                        <a:t>Classification</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spcBef>
                          <a:spcPts val="600"/>
                        </a:spcBef>
                        <a:spcAft>
                          <a:spcPts val="600"/>
                        </a:spcAft>
                      </a:pPr>
                      <a:r>
                        <a:rPr lang="en-US" sz="1400" dirty="0">
                          <a:solidFill>
                            <a:schemeClr val="tx1"/>
                          </a:solidFill>
                          <a:latin typeface="+mn-lt"/>
                        </a:rPr>
                        <a:t>Aminomethylcycline derivative of tetracyclines </a:t>
                      </a:r>
                      <a:endParaRPr lang="en-US" sz="1400" dirty="0">
                        <a:solidFill>
                          <a:schemeClr val="tx1"/>
                        </a:solidFill>
                        <a:latin typeface="+mn-lt"/>
                        <a:cs typeface="Calibri"/>
                      </a:endParaRP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spcBef>
                          <a:spcPts val="600"/>
                        </a:spcBef>
                        <a:spcAft>
                          <a:spcPts val="600"/>
                        </a:spcAft>
                      </a:pPr>
                      <a:r>
                        <a:rPr lang="en-US" sz="1400" dirty="0">
                          <a:solidFill>
                            <a:schemeClr val="tx1"/>
                          </a:solidFill>
                          <a:latin typeface="+mn-lt"/>
                        </a:rPr>
                        <a:t>Anionic fluoroquinolone</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r h="1438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solidFill>
                            <a:schemeClr val="tx1"/>
                          </a:solidFill>
                          <a:latin typeface="+mn-lt"/>
                        </a:rPr>
                        <a:t>Dosing</a:t>
                      </a:r>
                      <a:endParaRPr kumimoji="0" lang="en-US" sz="1400" b="0" i="0" u="none" strike="noStrike" cap="none" normalizeH="0" baseline="0" dirty="0">
                        <a:ln>
                          <a:noFill/>
                        </a:ln>
                        <a:solidFill>
                          <a:schemeClr val="tx1"/>
                        </a:solidFill>
                        <a:effectLst/>
                        <a:latin typeface="+mn-lt"/>
                      </a:endParaRP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3845"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cs typeface="Calibri"/>
                        </a:rPr>
                        <a:t>IV: 200 mg once or 100 mg twice on Day 1 then 100 mg daily, </a:t>
                      </a:r>
                      <a:r>
                        <a:rPr kumimoji="0" lang="en-US" sz="1400" b="1" i="0" u="none" strike="noStrike" cap="none" normalizeH="0" baseline="0" dirty="0">
                          <a:ln>
                            <a:noFill/>
                          </a:ln>
                          <a:solidFill>
                            <a:schemeClr val="tx1"/>
                          </a:solidFill>
                          <a:effectLst/>
                          <a:latin typeface="+mn-lt"/>
                          <a:cs typeface="Calibri"/>
                        </a:rPr>
                        <a:t>OR </a:t>
                      </a:r>
                    </a:p>
                    <a:p>
                      <a:pPr marL="283845"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cs typeface="Calibri"/>
                        </a:rPr>
                        <a:t>PO: 450 mg once a day on Day 1 and 2 then 300 mg once daily</a:t>
                      </a:r>
                      <a:endParaRPr kumimoji="0" lang="en-US" sz="1400" b="1" i="0" u="none" strike="noStrike" cap="none" normalizeH="0" baseline="0" dirty="0">
                        <a:ln>
                          <a:noFill/>
                        </a:ln>
                        <a:solidFill>
                          <a:schemeClr val="tx1"/>
                        </a:solidFill>
                        <a:effectLst/>
                        <a:latin typeface="+mn-lt"/>
                        <a:cs typeface="Calibri"/>
                      </a:endParaRP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IV: 300 mg over 1 hr every 12 hr </a:t>
                      </a:r>
                      <a:r>
                        <a:rPr lang="en-US" sz="1400" b="1" dirty="0">
                          <a:solidFill>
                            <a:schemeClr val="tx1"/>
                          </a:solidFill>
                          <a:latin typeface="+mn-lt"/>
                        </a:rPr>
                        <a:t>OR</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PO: 450 mg every 12 hr </a:t>
                      </a:r>
                      <a:r>
                        <a:rPr lang="en-US" sz="1400" b="1" dirty="0">
                          <a:solidFill>
                            <a:schemeClr val="tx1"/>
                          </a:solidFill>
                          <a:latin typeface="+mn-lt"/>
                        </a:rPr>
                        <a:t>OR</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IV to PO switch</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2198014"/>
                  </a:ext>
                </a:extLst>
              </a:tr>
              <a:tr h="1655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rPr>
                        <a:t>Pros</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Broad MRSA, Streptococcus, and Gram-negative coverage</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Single agent with reliable staph and strep coverage</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Low </a:t>
                      </a:r>
                      <a:r>
                        <a:rPr lang="en-US" sz="1400" i="1" dirty="0">
                          <a:solidFill>
                            <a:schemeClr val="tx1"/>
                          </a:solidFill>
                          <a:latin typeface="+mn-lt"/>
                        </a:rPr>
                        <a:t>C. difficile </a:t>
                      </a:r>
                      <a:r>
                        <a:rPr lang="en-US" sz="1400" dirty="0">
                          <a:solidFill>
                            <a:schemeClr val="tx1"/>
                          </a:solidFill>
                          <a:latin typeface="+mn-lt"/>
                        </a:rPr>
                        <a:t>risk</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Both IV and oral formulations available</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No renal or hepatic dose adjustment</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Active vs Gram-positive pathogens, MRSA, and many gram-negative pathogens</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Low potential for drug–drug interactions</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No evidence of QT interval prolongation or phototoxicity </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67846365"/>
                  </a:ext>
                </a:extLst>
              </a:tr>
              <a:tr h="10197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rPr>
                        <a:t>Cons</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Requires fasting for optimal absorption (avoid food ±2-4 hr)</a:t>
                      </a:r>
                    </a:p>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Slower oral absorption compared with doxycycline</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lvl="0" indent="-171450" algn="l">
                        <a:spcBef>
                          <a:spcPts val="0"/>
                        </a:spcBef>
                        <a:spcAft>
                          <a:spcPts val="0"/>
                        </a:spcAft>
                        <a:buFont typeface="Arial" panose="020B0604020202020204" pitchFamily="34" charset="0"/>
                        <a:buChar char="•"/>
                      </a:pPr>
                      <a:r>
                        <a:rPr lang="en-US" sz="1400" dirty="0">
                          <a:solidFill>
                            <a:schemeClr val="tx1"/>
                          </a:solidFill>
                          <a:latin typeface="+mn-lt"/>
                        </a:rPr>
                        <a:t>Caution in patients at high risk of arrhythmia or cardiac events</a:t>
                      </a:r>
                    </a:p>
                  </a:txBody>
                  <a:tcPr marL="85821" marR="85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9905998"/>
                  </a:ext>
                </a:extLst>
              </a:tr>
            </a:tbl>
          </a:graphicData>
        </a:graphic>
      </p:graphicFrame>
    </p:spTree>
    <p:extLst>
      <p:ext uri="{BB962C8B-B14F-4D97-AF65-F5344CB8AC3E}">
        <p14:creationId xmlns:p14="http://schemas.microsoft.com/office/powerpoint/2010/main" val="3545951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2580EC0-FF38-D5D8-B898-15C1DC4AEE52}"/>
              </a:ext>
            </a:extLst>
          </p:cNvPr>
          <p:cNvSpPr txBox="1">
            <a:spLocks noGrp="1"/>
          </p:cNvSpPr>
          <p:nvPr>
            <p:ph idx="1"/>
          </p:nvPr>
        </p:nvSpPr>
        <p:spPr bwMode="auto">
          <a:xfrm>
            <a:off x="225869" y="1333500"/>
            <a:ext cx="11740260" cy="367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Integrated analysis of phase III, multicenter, randomized, double-blind, double-dummy, noninferiority studies</a:t>
            </a:r>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endParaRPr lang="en-US" dirty="0"/>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endParaRPr lang="en-US" dirty="0"/>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endParaRPr lang="en-US" dirty="0"/>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endParaRPr lang="en-US" dirty="0"/>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Efficacy of omadacycline noninferior to linezolid</a:t>
            </a:r>
          </a:p>
        </p:txBody>
      </p:sp>
      <p:sp>
        <p:nvSpPr>
          <p:cNvPr id="3" name="Title 2">
            <a:extLst>
              <a:ext uri="{FF2B5EF4-FFF2-40B4-BE49-F238E27FC236}">
                <a16:creationId xmlns:a16="http://schemas.microsoft.com/office/drawing/2014/main" id="{17C83D8A-F253-87F0-B1B9-530F9B175BC4}"/>
              </a:ext>
            </a:extLst>
          </p:cNvPr>
          <p:cNvSpPr>
            <a:spLocks noGrp="1"/>
          </p:cNvSpPr>
          <p:nvPr>
            <p:ph type="title"/>
          </p:nvPr>
        </p:nvSpPr>
        <p:spPr/>
        <p:txBody>
          <a:bodyPr/>
          <a:lstStyle/>
          <a:p>
            <a:r>
              <a:rPr lang="en-US" spc="0" dirty="0"/>
              <a:t>OASIS-1 and OASIS-2: Omadacycline Efficacy in ABSSSI</a:t>
            </a:r>
          </a:p>
        </p:txBody>
      </p:sp>
      <p:sp>
        <p:nvSpPr>
          <p:cNvPr id="4" name="Content Placeholder 3">
            <a:extLst>
              <a:ext uri="{FF2B5EF4-FFF2-40B4-BE49-F238E27FC236}">
                <a16:creationId xmlns:a16="http://schemas.microsoft.com/office/drawing/2014/main" id="{B4D375D3-84E4-1D4B-E6C4-12F1131570A9}"/>
              </a:ext>
            </a:extLst>
          </p:cNvPr>
          <p:cNvSpPr>
            <a:spLocks noGrp="1"/>
          </p:cNvSpPr>
          <p:nvPr>
            <p:ph sz="quarter" idx="10"/>
          </p:nvPr>
        </p:nvSpPr>
        <p:spPr>
          <a:xfrm>
            <a:off x="1815051" y="6302375"/>
            <a:ext cx="7476588" cy="327025"/>
          </a:xfrm>
        </p:spPr>
        <p:txBody>
          <a:bodyPr/>
          <a:lstStyle/>
          <a:p>
            <a:r>
              <a:rPr lang="en-US" altLang="en-US" dirty="0">
                <a:latin typeface="Poppins" panose="00000500000000000000" pitchFamily="2" charset="0"/>
                <a:cs typeface="Poppins" panose="00000500000000000000" pitchFamily="2" charset="0"/>
              </a:rPr>
              <a:t>Abrahamian. Clin Infect Dis. 2019;69:S23.</a:t>
            </a:r>
          </a:p>
        </p:txBody>
      </p:sp>
      <p:graphicFrame>
        <p:nvGraphicFramePr>
          <p:cNvPr id="6" name="Group 32">
            <a:extLst>
              <a:ext uri="{FF2B5EF4-FFF2-40B4-BE49-F238E27FC236}">
                <a16:creationId xmlns:a16="http://schemas.microsoft.com/office/drawing/2014/main" id="{561EBC84-3685-8B86-A7A0-7460ADD61392}"/>
              </a:ext>
            </a:extLst>
          </p:cNvPr>
          <p:cNvGraphicFramePr>
            <a:graphicFrameLocks noGrp="1"/>
          </p:cNvGraphicFramePr>
          <p:nvPr>
            <p:extLst>
              <p:ext uri="{D42A27DB-BD31-4B8C-83A1-F6EECF244321}">
                <p14:modId xmlns:p14="http://schemas.microsoft.com/office/powerpoint/2010/main" val="3417629055"/>
              </p:ext>
            </p:extLst>
          </p:nvPr>
        </p:nvGraphicFramePr>
        <p:xfrm>
          <a:off x="562769" y="2250761"/>
          <a:ext cx="10736261" cy="2156414"/>
        </p:xfrm>
        <a:graphic>
          <a:graphicData uri="http://schemas.openxmlformats.org/drawingml/2006/table">
            <a:tbl>
              <a:tblPr/>
              <a:tblGrid>
                <a:gridCol w="4534596">
                  <a:extLst>
                    <a:ext uri="{9D8B030D-6E8A-4147-A177-3AD203B41FA5}">
                      <a16:colId xmlns:a16="http://schemas.microsoft.com/office/drawing/2014/main" val="20000"/>
                    </a:ext>
                  </a:extLst>
                </a:gridCol>
                <a:gridCol w="2239347">
                  <a:extLst>
                    <a:ext uri="{9D8B030D-6E8A-4147-A177-3AD203B41FA5}">
                      <a16:colId xmlns:a16="http://schemas.microsoft.com/office/drawing/2014/main" val="20001"/>
                    </a:ext>
                  </a:extLst>
                </a:gridCol>
                <a:gridCol w="2024743">
                  <a:extLst>
                    <a:ext uri="{9D8B030D-6E8A-4147-A177-3AD203B41FA5}">
                      <a16:colId xmlns:a16="http://schemas.microsoft.com/office/drawing/2014/main" val="20002"/>
                    </a:ext>
                  </a:extLst>
                </a:gridCol>
                <a:gridCol w="1937575">
                  <a:extLst>
                    <a:ext uri="{9D8B030D-6E8A-4147-A177-3AD203B41FA5}">
                      <a16:colId xmlns:a16="http://schemas.microsoft.com/office/drawing/2014/main" val="2481379351"/>
                    </a:ext>
                  </a:extLst>
                </a:gridCol>
              </a:tblGrid>
              <a:tr h="601902">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Outcome,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Omadacycline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Linezolid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2"/>
                          </a:solidFill>
                          <a:effectLst/>
                          <a:latin typeface="+mn-lt"/>
                        </a:rPr>
                        <a:t>Difference,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4720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Primary endpoint </a:t>
                      </a:r>
                    </a:p>
                    <a:p>
                      <a:pPr marL="342900" marR="0" lvl="0" indent="-34290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Early clinical response at 48-72 hr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583/676 (86.2)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563/671 (83.9)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2.3 (-1.5 to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711362">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mn-lt"/>
                        </a:rPr>
                        <a:t>EMA coprimary endpoint IACR at PTE</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mITT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575/676 (85.1)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537/553 (97.1)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551/671 (82.1)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522/552 (94.6)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2.9(-1 to 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2.5(0.2 to 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21022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55C88A-4677-4C5F-ACBA-FD57BD5D153C}"/>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Safe and well tolerated; safety results similar to linezolid</a:t>
            </a:r>
          </a:p>
          <a:p>
            <a:endParaRPr lang="en-US" dirty="0"/>
          </a:p>
        </p:txBody>
      </p:sp>
      <p:sp>
        <p:nvSpPr>
          <p:cNvPr id="3" name="Title 2">
            <a:extLst>
              <a:ext uri="{FF2B5EF4-FFF2-40B4-BE49-F238E27FC236}">
                <a16:creationId xmlns:a16="http://schemas.microsoft.com/office/drawing/2014/main" id="{EF2B612A-FDD5-EB26-81E3-A8C82C6A8027}"/>
              </a:ext>
            </a:extLst>
          </p:cNvPr>
          <p:cNvSpPr>
            <a:spLocks noGrp="1"/>
          </p:cNvSpPr>
          <p:nvPr>
            <p:ph type="title"/>
          </p:nvPr>
        </p:nvSpPr>
        <p:spPr>
          <a:xfrm>
            <a:off x="231078" y="531006"/>
            <a:ext cx="11740260" cy="502445"/>
          </a:xfrm>
        </p:spPr>
        <p:txBody>
          <a:bodyPr/>
          <a:lstStyle/>
          <a:p>
            <a:r>
              <a:rPr lang="en-US" spc="0" dirty="0"/>
              <a:t>OASIS-1 and OASIS-2: Omadacycline Safety</a:t>
            </a:r>
          </a:p>
        </p:txBody>
      </p:sp>
      <p:graphicFrame>
        <p:nvGraphicFramePr>
          <p:cNvPr id="5" name="Group 32">
            <a:extLst>
              <a:ext uri="{FF2B5EF4-FFF2-40B4-BE49-F238E27FC236}">
                <a16:creationId xmlns:a16="http://schemas.microsoft.com/office/drawing/2014/main" id="{192FA08B-64DE-0E89-5AA8-8DBA5170DDB4}"/>
              </a:ext>
            </a:extLst>
          </p:cNvPr>
          <p:cNvGraphicFramePr>
            <a:graphicFrameLocks noGrp="1"/>
          </p:cNvGraphicFramePr>
          <p:nvPr>
            <p:extLst>
              <p:ext uri="{D42A27DB-BD31-4B8C-83A1-F6EECF244321}">
                <p14:modId xmlns:p14="http://schemas.microsoft.com/office/powerpoint/2010/main" val="1718052927"/>
              </p:ext>
            </p:extLst>
          </p:nvPr>
        </p:nvGraphicFramePr>
        <p:xfrm>
          <a:off x="228600" y="2073896"/>
          <a:ext cx="10894742" cy="2194608"/>
        </p:xfrm>
        <a:graphic>
          <a:graphicData uri="http://schemas.openxmlformats.org/drawingml/2006/table">
            <a:tbl>
              <a:tblPr/>
              <a:tblGrid>
                <a:gridCol w="6840400">
                  <a:extLst>
                    <a:ext uri="{9D8B030D-6E8A-4147-A177-3AD203B41FA5}">
                      <a16:colId xmlns:a16="http://schemas.microsoft.com/office/drawing/2014/main" val="20000"/>
                    </a:ext>
                  </a:extLst>
                </a:gridCol>
                <a:gridCol w="2205384">
                  <a:extLst>
                    <a:ext uri="{9D8B030D-6E8A-4147-A177-3AD203B41FA5}">
                      <a16:colId xmlns:a16="http://schemas.microsoft.com/office/drawing/2014/main" val="20001"/>
                    </a:ext>
                  </a:extLst>
                </a:gridCol>
                <a:gridCol w="1848958">
                  <a:extLst>
                    <a:ext uri="{9D8B030D-6E8A-4147-A177-3AD203B41FA5}">
                      <a16:colId xmlns:a16="http://schemas.microsoft.com/office/drawing/2014/main" val="20002"/>
                    </a:ext>
                  </a:extLst>
                </a:gridCol>
              </a:tblGrid>
              <a:tr h="592674">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Omadacycline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(N = 691)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Linezolid</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(N = 689)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499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Patients (safety population) experiencing a TEAE,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353 (51.1)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284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108031">
                <a:tc>
                  <a:txBody>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TEAE leading to discontinuation, 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Drug-related TEAE, 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Serious TEAE, 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TEAE leading to death</a:t>
                      </a:r>
                      <a:r>
                        <a:rPr kumimoji="0" lang="en-US" sz="1800" b="0" i="0" u="none" strike="noStrike" cap="none" normalizeH="0" baseline="30000" dirty="0">
                          <a:ln>
                            <a:noFill/>
                          </a:ln>
                          <a:solidFill>
                            <a:schemeClr val="bg2">
                              <a:lumMod val="10000"/>
                            </a:schemeClr>
                          </a:solidFill>
                          <a:effectLst/>
                          <a:latin typeface="+mn-lt"/>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197 (28.5)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10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111 (16.1)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13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(0.4)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6" name="TextBox 5">
            <a:extLst>
              <a:ext uri="{FF2B5EF4-FFF2-40B4-BE49-F238E27FC236}">
                <a16:creationId xmlns:a16="http://schemas.microsoft.com/office/drawing/2014/main" id="{DEE59108-A69A-9829-3C55-DD3DDC6C2E2F}"/>
              </a:ext>
            </a:extLst>
          </p:cNvPr>
          <p:cNvSpPr txBox="1"/>
          <p:nvPr/>
        </p:nvSpPr>
        <p:spPr>
          <a:xfrm>
            <a:off x="231078" y="4396554"/>
            <a:ext cx="11312293" cy="276999"/>
          </a:xfrm>
          <a:prstGeom prst="rect">
            <a:avLst/>
          </a:prstGeom>
          <a:noFill/>
        </p:spPr>
        <p:txBody>
          <a:bodyPr wrap="square">
            <a:spAutoFit/>
          </a:bodyPr>
          <a:lstStyle/>
          <a:p>
            <a:r>
              <a:rPr kumimoji="0" lang="en-US" sz="1200" b="0" i="0" u="none" strike="noStrike" kern="1200" cap="none" spc="0" normalizeH="0" baseline="30000" noProof="0" dirty="0">
                <a:ln>
                  <a:noFill/>
                </a:ln>
                <a:solidFill>
                  <a:srgbClr val="F9F3D9">
                    <a:lumMod val="10000"/>
                  </a:srgbClr>
                </a:solidFill>
                <a:effectLst/>
                <a:uLnTx/>
                <a:uFillTx/>
                <a:ea typeface="+mn-ea"/>
                <a:cs typeface="+mn-cs"/>
              </a:rPr>
              <a:t>†</a:t>
            </a:r>
            <a:r>
              <a:rPr kumimoji="0" lang="en-US" sz="1200" b="0" i="0" u="none" strike="noStrike" kern="1200" cap="none" spc="0" normalizeH="0" noProof="0" dirty="0">
                <a:ln>
                  <a:noFill/>
                </a:ln>
                <a:solidFill>
                  <a:srgbClr val="F9F3D9">
                    <a:lumMod val="10000"/>
                  </a:srgbClr>
                </a:solidFill>
                <a:effectLst/>
                <a:uLnTx/>
                <a:uFillTx/>
                <a:ea typeface="+mn-ea"/>
                <a:cs typeface="+mn-cs"/>
              </a:rPr>
              <a:t>Causes of death: 1 opiate overdose in the omadacycline group; 1 cardiac arrest, 1 cardiac failure, and 1 illicit drug overdose in the linezolid group.</a:t>
            </a:r>
            <a:endParaRPr lang="en-US" sz="1200" dirty="0"/>
          </a:p>
        </p:txBody>
      </p:sp>
      <p:sp>
        <p:nvSpPr>
          <p:cNvPr id="9" name="Content Placeholder 3">
            <a:extLst>
              <a:ext uri="{FF2B5EF4-FFF2-40B4-BE49-F238E27FC236}">
                <a16:creationId xmlns:a16="http://schemas.microsoft.com/office/drawing/2014/main" id="{17ED154F-8708-B8DA-0D42-3404DFEDE2A6}"/>
              </a:ext>
            </a:extLst>
          </p:cNvPr>
          <p:cNvSpPr>
            <a:spLocks noGrp="1"/>
          </p:cNvSpPr>
          <p:nvPr>
            <p:ph sz="quarter" idx="10"/>
          </p:nvPr>
        </p:nvSpPr>
        <p:spPr>
          <a:xfrm>
            <a:off x="1815051" y="6302375"/>
            <a:ext cx="7476588" cy="327025"/>
          </a:xfrm>
        </p:spPr>
        <p:txBody>
          <a:bodyPr/>
          <a:lstStyle/>
          <a:p>
            <a:r>
              <a:rPr lang="en-US" altLang="en-US" dirty="0">
                <a:latin typeface="Poppins" panose="00000500000000000000" pitchFamily="2" charset="0"/>
                <a:cs typeface="Poppins" panose="00000500000000000000" pitchFamily="2" charset="0"/>
              </a:rPr>
              <a:t>Abrahamian. Clin Infect Dis. 2019;69:S23.</a:t>
            </a:r>
          </a:p>
        </p:txBody>
      </p:sp>
    </p:spTree>
    <p:extLst>
      <p:ext uri="{BB962C8B-B14F-4D97-AF65-F5344CB8AC3E}">
        <p14:creationId xmlns:p14="http://schemas.microsoft.com/office/powerpoint/2010/main" val="3920633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7F6A7-B447-484D-B12B-E88148C5BC8A}"/>
              </a:ext>
            </a:extLst>
          </p:cNvPr>
          <p:cNvSpPr>
            <a:spLocks noGrp="1"/>
          </p:cNvSpPr>
          <p:nvPr>
            <p:ph type="title"/>
          </p:nvPr>
        </p:nvSpPr>
        <p:spPr>
          <a:xfrm>
            <a:off x="231078" y="531006"/>
            <a:ext cx="11740260" cy="502445"/>
          </a:xfrm>
        </p:spPr>
        <p:txBody>
          <a:bodyPr/>
          <a:lstStyle/>
          <a:p>
            <a:r>
              <a:rPr lang="en-US" spc="0" dirty="0"/>
              <a:t>Delafloxacin Efficacy vs Vancomycin Plus Aztreonam</a:t>
            </a:r>
          </a:p>
        </p:txBody>
      </p:sp>
      <p:sp>
        <p:nvSpPr>
          <p:cNvPr id="6" name="TextBox 5">
            <a:extLst>
              <a:ext uri="{FF2B5EF4-FFF2-40B4-BE49-F238E27FC236}">
                <a16:creationId xmlns:a16="http://schemas.microsoft.com/office/drawing/2014/main" id="{DC5AFAFE-B78D-2D5D-F72B-E403594A0E98}"/>
              </a:ext>
            </a:extLst>
          </p:cNvPr>
          <p:cNvSpPr txBox="1"/>
          <p:nvPr/>
        </p:nvSpPr>
        <p:spPr bwMode="auto">
          <a:xfrm>
            <a:off x="231078" y="1250281"/>
            <a:ext cx="11729844"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solidFill>
                  <a:srgbClr val="000000"/>
                </a:solidFill>
              </a:rPr>
              <a:t>M</a:t>
            </a:r>
            <a:r>
              <a:rPr kumimoji="0" lang="en-US" sz="2000" b="0" i="0" u="none" strike="noStrike" kern="1200" cap="none" spc="0" normalizeH="0" baseline="0" noProof="0" dirty="0">
                <a:ln>
                  <a:noFill/>
                </a:ln>
                <a:solidFill>
                  <a:srgbClr val="000000"/>
                </a:solidFill>
                <a:effectLst/>
                <a:uLnTx/>
                <a:uFillTx/>
                <a:ea typeface="+mn-ea"/>
                <a:cs typeface="+mn-cs"/>
              </a:rPr>
              <a:t>ulticenter, randomized, double-blind trial</a:t>
            </a:r>
          </a:p>
          <a:p>
            <a:pPr marL="800100" lvl="1" indent="-342900">
              <a:buSzPct val="75000"/>
              <a:buFont typeface="Arial" panose="020B0604020202020204" pitchFamily="34" charset="0"/>
              <a:buChar char="•"/>
              <a:defRPr/>
            </a:pPr>
            <a:r>
              <a:rPr lang="en-US" dirty="0">
                <a:solidFill>
                  <a:srgbClr val="000000"/>
                </a:solidFill>
              </a:rPr>
              <a:t>Compared IV </a:t>
            </a:r>
            <a:r>
              <a:rPr lang="en-US" b="1" dirty="0">
                <a:solidFill>
                  <a:schemeClr val="accent1"/>
                </a:solidFill>
              </a:rPr>
              <a:t>delafloxacin</a:t>
            </a:r>
            <a:r>
              <a:rPr lang="en-US" dirty="0">
                <a:solidFill>
                  <a:srgbClr val="000000"/>
                </a:solidFill>
              </a:rPr>
              <a:t> every 12 hr for 3 days followed by switch to oral delafloxacin, vs IV </a:t>
            </a:r>
            <a:r>
              <a:rPr lang="en-US" b="1" dirty="0">
                <a:solidFill>
                  <a:schemeClr val="accent6"/>
                </a:solidFill>
              </a:rPr>
              <a:t>vancomycin </a:t>
            </a:r>
            <a:r>
              <a:rPr lang="en-US" dirty="0">
                <a:solidFill>
                  <a:srgbClr val="000000"/>
                </a:solidFill>
              </a:rPr>
              <a:t>with aztreonam</a:t>
            </a: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endParaRPr lang="en-US" sz="2000" dirty="0"/>
          </a:p>
          <a:p>
            <a:pPr marL="342900" indent="-342900">
              <a:buSzPct val="75000"/>
              <a:buBlip>
                <a:blip r:embed="rId3">
                  <a:extLst>
                    <a:ext uri="{96DAC541-7B7A-43D3-8B79-37D633B846F1}">
                      <asvg:svgBlip xmlns:asvg="http://schemas.microsoft.com/office/drawing/2016/SVG/main" r:embed="rId4"/>
                    </a:ext>
                  </a:extLst>
                </a:blip>
              </a:buBlip>
              <a:defRPr/>
            </a:pPr>
            <a:r>
              <a:rPr lang="en-US" sz="2000" dirty="0"/>
              <a:t>Efficacy of </a:t>
            </a:r>
            <a:r>
              <a:rPr lang="en-US" sz="2000" b="1" dirty="0">
                <a:solidFill>
                  <a:schemeClr val="accent1"/>
                </a:solidFill>
              </a:rPr>
              <a:t>delafloxacin</a:t>
            </a:r>
            <a:r>
              <a:rPr lang="en-US" sz="2000" dirty="0"/>
              <a:t> noninferior to vancomycin plus aztreonam</a:t>
            </a:r>
            <a:endParaRPr kumimoji="0" lang="en-US" b="0" i="0" u="none" strike="noStrike" kern="1200" cap="none" spc="0" normalizeH="0" baseline="0" noProof="0" dirty="0">
              <a:ln>
                <a:noFill/>
              </a:ln>
              <a:solidFill>
                <a:srgbClr val="000000"/>
              </a:solidFill>
              <a:effectLst/>
              <a:uLnTx/>
              <a:uFillTx/>
              <a:ea typeface="+mn-ea"/>
              <a:cs typeface="+mn-cs"/>
            </a:endParaRPr>
          </a:p>
        </p:txBody>
      </p:sp>
      <p:sp>
        <p:nvSpPr>
          <p:cNvPr id="9" name="Content Placeholder 8">
            <a:extLst>
              <a:ext uri="{FF2B5EF4-FFF2-40B4-BE49-F238E27FC236}">
                <a16:creationId xmlns:a16="http://schemas.microsoft.com/office/drawing/2014/main" id="{70EF78E2-BCA7-5CF7-6E77-711592B37B9D}"/>
              </a:ext>
            </a:extLst>
          </p:cNvPr>
          <p:cNvSpPr>
            <a:spLocks noGrp="1"/>
          </p:cNvSpPr>
          <p:nvPr>
            <p:ph sz="quarter" idx="10"/>
          </p:nvPr>
        </p:nvSpPr>
        <p:spPr>
          <a:xfrm>
            <a:off x="1897553" y="6302375"/>
            <a:ext cx="7394086" cy="327025"/>
          </a:xfrm>
        </p:spPr>
        <p:txBody>
          <a:bodyPr/>
          <a:lstStyle/>
          <a:p>
            <a:r>
              <a:rPr lang="fr-FR" dirty="0"/>
              <a:t>O’Riordan. Clin Infect Dis. 2018;67:657.</a:t>
            </a:r>
          </a:p>
        </p:txBody>
      </p:sp>
      <p:graphicFrame>
        <p:nvGraphicFramePr>
          <p:cNvPr id="10" name="Group 32">
            <a:extLst>
              <a:ext uri="{FF2B5EF4-FFF2-40B4-BE49-F238E27FC236}">
                <a16:creationId xmlns:a16="http://schemas.microsoft.com/office/drawing/2014/main" id="{691C8615-B428-2FE2-BD43-877D016B40E4}"/>
              </a:ext>
            </a:extLst>
          </p:cNvPr>
          <p:cNvGraphicFramePr>
            <a:graphicFrameLocks/>
          </p:cNvGraphicFramePr>
          <p:nvPr>
            <p:extLst>
              <p:ext uri="{D42A27DB-BD31-4B8C-83A1-F6EECF244321}">
                <p14:modId xmlns:p14="http://schemas.microsoft.com/office/powerpoint/2010/main" val="4082761317"/>
              </p:ext>
            </p:extLst>
          </p:nvPr>
        </p:nvGraphicFramePr>
        <p:xfrm>
          <a:off x="231078" y="2298158"/>
          <a:ext cx="11729843" cy="3200480"/>
        </p:xfrm>
        <a:graphic>
          <a:graphicData uri="http://schemas.openxmlformats.org/drawingml/2006/table">
            <a:tbl>
              <a:tblPr/>
              <a:tblGrid>
                <a:gridCol w="4515050">
                  <a:extLst>
                    <a:ext uri="{9D8B030D-6E8A-4147-A177-3AD203B41FA5}">
                      <a16:colId xmlns:a16="http://schemas.microsoft.com/office/drawing/2014/main" val="20000"/>
                    </a:ext>
                  </a:extLst>
                </a:gridCol>
                <a:gridCol w="2581745">
                  <a:extLst>
                    <a:ext uri="{9D8B030D-6E8A-4147-A177-3AD203B41FA5}">
                      <a16:colId xmlns:a16="http://schemas.microsoft.com/office/drawing/2014/main" val="20001"/>
                    </a:ext>
                  </a:extLst>
                </a:gridCol>
                <a:gridCol w="2323568">
                  <a:extLst>
                    <a:ext uri="{9D8B030D-6E8A-4147-A177-3AD203B41FA5}">
                      <a16:colId xmlns:a16="http://schemas.microsoft.com/office/drawing/2014/main" val="20002"/>
                    </a:ext>
                  </a:extLst>
                </a:gridCol>
                <a:gridCol w="2309480">
                  <a:extLst>
                    <a:ext uri="{9D8B030D-6E8A-4147-A177-3AD203B41FA5}">
                      <a16:colId xmlns:a16="http://schemas.microsoft.com/office/drawing/2014/main" val="2481379351"/>
                    </a:ext>
                  </a:extLst>
                </a:gridCol>
              </a:tblGrid>
              <a:tr h="72858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Outcome,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Delafloxacin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(n = 423)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Vancomycin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 Aztreonam</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(n = 427)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2"/>
                          </a:solidFill>
                          <a:effectLst/>
                          <a:latin typeface="+mn-lt"/>
                        </a:rPr>
                        <a:t>Difference,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10013">
                <a:tc gridSpan="4">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800" b="1" i="0" u="none" strike="noStrike" cap="none" normalizeH="0" baseline="0" dirty="0">
                          <a:ln>
                            <a:noFill/>
                          </a:ln>
                          <a:solidFill>
                            <a:schemeClr val="bg2">
                              <a:lumMod val="10000"/>
                            </a:schemeClr>
                          </a:solidFill>
                          <a:effectLst/>
                          <a:latin typeface="+mn-lt"/>
                        </a:rPr>
                        <a:t>Primary endpoint:</a:t>
                      </a:r>
                    </a:p>
                    <a:p>
                      <a:pPr marL="0" marR="0" lvl="0" indent="0" algn="l" defTabSz="914400" rtl="0" eaLnBrk="1" fontAlgn="base" latinLnBrk="0" hangingPunct="1">
                        <a:lnSpc>
                          <a:spcPct val="100000"/>
                        </a:lnSpc>
                        <a:spcBef>
                          <a:spcPct val="0"/>
                        </a:spcBef>
                        <a:spcAft>
                          <a:spcPts val="0"/>
                        </a:spcAft>
                        <a:buClrTx/>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mn-lt"/>
                        </a:rPr>
                        <a:t>Intent-to-treat at 48-72 hr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6547869"/>
                  </a:ext>
                </a:extLst>
              </a:tr>
              <a:tr h="291442">
                <a:tc>
                  <a:txBody>
                    <a:bodyPr/>
                    <a:lstStyle/>
                    <a:p>
                      <a:pPr marL="2857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Objective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354/423 (83.7)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344/427 (80.6)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3.1 (-2.0 to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10013">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800" b="1" i="0" u="none" strike="noStrike" cap="none" normalizeH="0" baseline="0" dirty="0">
                          <a:ln>
                            <a:noFill/>
                          </a:ln>
                          <a:solidFill>
                            <a:schemeClr val="bg2">
                              <a:lumMod val="10000"/>
                            </a:schemeClr>
                          </a:solidFill>
                          <a:effectLst/>
                          <a:latin typeface="+mn-lt"/>
                        </a:rPr>
                        <a:t>Secondary endpoint: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mn-lt"/>
                        </a:rPr>
                        <a:t>Investigator-assessed success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510013">
                <a:tc>
                  <a:txBody>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Follow-up</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rPr>
                        <a:t>Late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369/423 (87.2)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353/423 (83.5)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362/427 (84.4)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351/427 (82.2)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2.5 (-2.2 to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1.3 (-3.8 to 6.3)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6237893"/>
                  </a:ext>
                </a:extLst>
              </a:tr>
            </a:tbl>
          </a:graphicData>
        </a:graphic>
      </p:graphicFrame>
    </p:spTree>
    <p:extLst>
      <p:ext uri="{BB962C8B-B14F-4D97-AF65-F5344CB8AC3E}">
        <p14:creationId xmlns:p14="http://schemas.microsoft.com/office/powerpoint/2010/main" val="1281289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2FE0D39-F66F-F2AB-4DE7-C265B0C8442C}"/>
              </a:ext>
            </a:extLst>
          </p:cNvPr>
          <p:cNvSpPr>
            <a:spLocks noGrp="1"/>
          </p:cNvSpPr>
          <p:nvPr>
            <p:ph idx="1"/>
          </p:nvPr>
        </p:nvSpPr>
        <p:spPr>
          <a:solidFill>
            <a:schemeClr val="accent1">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b="1" dirty="0"/>
              <a:t>Comorbidities:</a:t>
            </a:r>
          </a:p>
          <a:p>
            <a:pPr lvl="1">
              <a:defRPr sz="1800"/>
            </a:pPr>
            <a:r>
              <a:rPr lang="en-US" dirty="0"/>
              <a:t>Preferred in high-risk patients (elderly, diabetes, obesity, renal dysfunction, immunocompromised)</a:t>
            </a:r>
          </a:p>
          <a:p>
            <a:pPr lvl="1">
              <a:defRPr sz="1800"/>
            </a:pPr>
            <a:r>
              <a:rPr lang="en-US" dirty="0"/>
              <a:t>May be advantageous in diabetics with less impact on glucose control</a:t>
            </a:r>
          </a:p>
          <a:p>
            <a:pPr lvl="1">
              <a:defRPr sz="1800"/>
            </a:pPr>
            <a:r>
              <a:rPr lang="en-US" dirty="0"/>
              <a:t>Low </a:t>
            </a:r>
            <a:r>
              <a:rPr lang="en-US" i="1" dirty="0"/>
              <a:t>C. difficile risk;</a:t>
            </a:r>
            <a:r>
              <a:rPr lang="en-US" dirty="0"/>
              <a:t> beneficial in older or recurrent CDI-prone patients</a:t>
            </a:r>
          </a:p>
          <a:p>
            <a:endParaRPr lang="en-US" dirty="0"/>
          </a:p>
        </p:txBody>
      </p:sp>
      <p:sp>
        <p:nvSpPr>
          <p:cNvPr id="2" name="Content Placeholder 1">
            <a:extLst>
              <a:ext uri="{FF2B5EF4-FFF2-40B4-BE49-F238E27FC236}">
                <a16:creationId xmlns:a16="http://schemas.microsoft.com/office/drawing/2014/main" id="{B46021B6-D47D-73FB-A74D-F7DB749EB753}"/>
              </a:ext>
            </a:extLst>
          </p:cNvPr>
          <p:cNvSpPr>
            <a:spLocks noGrp="1"/>
          </p:cNvSpPr>
          <p:nvPr>
            <p:ph idx="13"/>
          </p:nvPr>
        </p:nvSpPr>
        <p:spPr>
          <a:solidFill>
            <a:schemeClr val="accent3">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2200" b="1" dirty="0"/>
              <a:t>Other Considerations:</a:t>
            </a:r>
          </a:p>
          <a:p>
            <a:pPr lvl="1">
              <a:defRPr sz="1800"/>
            </a:pPr>
            <a:r>
              <a:rPr lang="en-US" dirty="0"/>
              <a:t>Once-daily dosing enhances adherence for outpatient therapy</a:t>
            </a:r>
          </a:p>
          <a:p>
            <a:pPr lvl="1">
              <a:defRPr sz="1800"/>
            </a:pPr>
            <a:r>
              <a:rPr lang="en-US" dirty="0"/>
              <a:t>Consider in regions with high tetracycline resistance (&gt;20%)</a:t>
            </a:r>
          </a:p>
          <a:p>
            <a:pPr lvl="1">
              <a:defRPr sz="1800"/>
            </a:pPr>
            <a:r>
              <a:rPr lang="en-US" dirty="0"/>
              <a:t>Suitable for patients who have failed or cannot tolerate TMP-SMX or doxycycline</a:t>
            </a:r>
          </a:p>
          <a:p>
            <a:pPr lvl="1">
              <a:defRPr sz="1800"/>
            </a:pPr>
            <a:r>
              <a:rPr lang="en-US" dirty="0"/>
              <a:t>May be a reasonable option in patients on SSRIs where linezolid poses serotonin risk</a:t>
            </a:r>
          </a:p>
          <a:p>
            <a:pPr lvl="1">
              <a:defRPr sz="1800"/>
            </a:pPr>
            <a:r>
              <a:rPr lang="en-US" dirty="0"/>
              <a:t>Provides a single-agent oral option for mixed Gram-positive and Gram-negative SSTIs</a:t>
            </a:r>
          </a:p>
          <a:p>
            <a:endParaRPr lang="en-US" dirty="0"/>
          </a:p>
        </p:txBody>
      </p:sp>
      <p:sp>
        <p:nvSpPr>
          <p:cNvPr id="4" name="Title 3">
            <a:extLst>
              <a:ext uri="{FF2B5EF4-FFF2-40B4-BE49-F238E27FC236}">
                <a16:creationId xmlns:a16="http://schemas.microsoft.com/office/drawing/2014/main" id="{AF4BED05-9DE4-3A76-1B9E-30281B123B54}"/>
              </a:ext>
            </a:extLst>
          </p:cNvPr>
          <p:cNvSpPr>
            <a:spLocks noGrp="1"/>
          </p:cNvSpPr>
          <p:nvPr>
            <p:ph type="title"/>
          </p:nvPr>
        </p:nvSpPr>
        <p:spPr/>
        <p:txBody>
          <a:bodyPr/>
          <a:lstStyle/>
          <a:p>
            <a:r>
              <a:rPr lang="en-US" spc="0" dirty="0"/>
              <a:t>Special Considerations for Omadacycline: Place in Therapy</a:t>
            </a:r>
          </a:p>
        </p:txBody>
      </p:sp>
      <p:sp>
        <p:nvSpPr>
          <p:cNvPr id="8" name="Content Placeholder 7">
            <a:extLst>
              <a:ext uri="{FF2B5EF4-FFF2-40B4-BE49-F238E27FC236}">
                <a16:creationId xmlns:a16="http://schemas.microsoft.com/office/drawing/2014/main" id="{580BEB0D-53E1-3613-A03A-C36022D99E3A}"/>
              </a:ext>
            </a:extLst>
          </p:cNvPr>
          <p:cNvSpPr>
            <a:spLocks noGrp="1"/>
          </p:cNvSpPr>
          <p:nvPr>
            <p:ph sz="quarter" idx="10"/>
          </p:nvPr>
        </p:nvSpPr>
        <p:spPr>
          <a:xfrm>
            <a:off x="1828800" y="6302375"/>
            <a:ext cx="5732463" cy="327025"/>
          </a:xfrm>
        </p:spPr>
        <p:txBody>
          <a:bodyPr/>
          <a:lstStyle/>
          <a:p>
            <a:r>
              <a:rPr lang="en-US" dirty="0"/>
              <a:t>Omadacyclin PI. Abrahamian. Clin Infect Dis. 2019;69:S23. Garey. Ann Pharmacother. 2023;57:184. Gallagher. Clin Infect Dis. 2019;69:S1. Liang. BMC Infect Dis. 2024;24:219.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6671-B9D4-FFFC-4EB3-57BFFFB6D91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8717941-7C2B-74BB-5EDB-E04584F626DA}"/>
              </a:ext>
            </a:extLst>
          </p:cNvPr>
          <p:cNvSpPr>
            <a:spLocks noGrp="1"/>
          </p:cNvSpPr>
          <p:nvPr>
            <p:ph idx="13"/>
          </p:nvPr>
        </p:nvSpPr>
        <p:spPr>
          <a:solidFill>
            <a:schemeClr val="accent3">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b="1" dirty="0"/>
              <a:t>Pathogen Risk Profile</a:t>
            </a:r>
          </a:p>
          <a:p>
            <a:pPr lvl="1"/>
            <a:r>
              <a:rPr lang="en-US" b="1" dirty="0"/>
              <a:t>MRSA risk: </a:t>
            </a:r>
            <a:r>
              <a:rPr lang="en-US" dirty="0"/>
              <a:t>linezolid, tedizolid, omadacycline, delafloxacin, doxycycline, TMP-SMX</a:t>
            </a:r>
          </a:p>
          <a:p>
            <a:pPr lvl="1"/>
            <a:r>
              <a:rPr lang="en-US" b="1" dirty="0"/>
              <a:t>Gram-negative or mixed infections: </a:t>
            </a:r>
            <a:r>
              <a:rPr lang="en-US" dirty="0"/>
              <a:t>delafloxacin, omadacycline, amoxicillin-–clavulanate</a:t>
            </a:r>
          </a:p>
          <a:p>
            <a:pPr lvl="1"/>
            <a:r>
              <a:rPr lang="en-US" b="1" dirty="0"/>
              <a:t>Polymicrobial/bite or diabetic foot–adjacent infections: </a:t>
            </a:r>
            <a:r>
              <a:rPr lang="en-US" dirty="0"/>
              <a:t>amoxicillin-clavulanate ± MRSA agent (doxycycline, TMP-SMX, omadacycline)</a:t>
            </a:r>
          </a:p>
        </p:txBody>
      </p:sp>
      <p:sp>
        <p:nvSpPr>
          <p:cNvPr id="2" name="Title 1">
            <a:extLst>
              <a:ext uri="{FF2B5EF4-FFF2-40B4-BE49-F238E27FC236}">
                <a16:creationId xmlns:a16="http://schemas.microsoft.com/office/drawing/2014/main" id="{3409FBC7-1BA3-2297-B0CC-C85AD767E747}"/>
              </a:ext>
            </a:extLst>
          </p:cNvPr>
          <p:cNvSpPr>
            <a:spLocks noGrp="1"/>
          </p:cNvSpPr>
          <p:nvPr>
            <p:ph type="title"/>
          </p:nvPr>
        </p:nvSpPr>
        <p:spPr>
          <a:xfrm>
            <a:off x="231078" y="260163"/>
            <a:ext cx="11021122" cy="1044132"/>
          </a:xfrm>
        </p:spPr>
        <p:txBody>
          <a:bodyPr/>
          <a:lstStyle/>
          <a:p>
            <a:r>
              <a:rPr lang="en-US" spc="0" dirty="0"/>
              <a:t>Clinical Considerations for Individualizing Oral Therapy in ABSSSI</a:t>
            </a:r>
          </a:p>
        </p:txBody>
      </p:sp>
      <p:sp>
        <p:nvSpPr>
          <p:cNvPr id="5" name="Content Placeholder 4">
            <a:extLst>
              <a:ext uri="{FF2B5EF4-FFF2-40B4-BE49-F238E27FC236}">
                <a16:creationId xmlns:a16="http://schemas.microsoft.com/office/drawing/2014/main" id="{EFC460D4-9ACE-5FBB-078D-B917A5396016}"/>
              </a:ext>
            </a:extLst>
          </p:cNvPr>
          <p:cNvSpPr>
            <a:spLocks noGrp="1"/>
          </p:cNvSpPr>
          <p:nvPr>
            <p:ph sz="quarter" idx="10"/>
          </p:nvPr>
        </p:nvSpPr>
        <p:spPr>
          <a:xfrm>
            <a:off x="1828801" y="6302375"/>
            <a:ext cx="7462838" cy="327025"/>
          </a:xfrm>
        </p:spPr>
        <p:txBody>
          <a:bodyPr/>
          <a:lstStyle/>
          <a:p>
            <a:r>
              <a:rPr lang="en-US" dirty="0"/>
              <a:t>Stevens. Clin Infect Dis. 2014;59:e10.</a:t>
            </a:r>
          </a:p>
        </p:txBody>
      </p:sp>
      <p:sp>
        <p:nvSpPr>
          <p:cNvPr id="8" name="Content Placeholder 7">
            <a:extLst>
              <a:ext uri="{FF2B5EF4-FFF2-40B4-BE49-F238E27FC236}">
                <a16:creationId xmlns:a16="http://schemas.microsoft.com/office/drawing/2014/main" id="{1BB17818-966F-2144-F5AB-E863224EAD15}"/>
              </a:ext>
            </a:extLst>
          </p:cNvPr>
          <p:cNvSpPr>
            <a:spLocks noGrp="1"/>
          </p:cNvSpPr>
          <p:nvPr>
            <p:ph idx="1"/>
          </p:nvPr>
        </p:nvSpPr>
        <p:spPr>
          <a:xfrm>
            <a:off x="231078" y="1335810"/>
            <a:ext cx="5644122" cy="4754880"/>
          </a:xfrm>
          <a:solidFill>
            <a:schemeClr val="accent1">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b="1" dirty="0"/>
              <a:t>Patient-Specific Considerations</a:t>
            </a:r>
          </a:p>
          <a:p>
            <a:pPr>
              <a:lnSpc>
                <a:spcPct val="110000"/>
              </a:lnSpc>
              <a:spcBef>
                <a:spcPts val="500"/>
              </a:spcBef>
              <a:defRPr sz="1800"/>
            </a:pPr>
            <a:r>
              <a:rPr lang="en-US" dirty="0"/>
              <a:t>• </a:t>
            </a:r>
            <a:r>
              <a:rPr lang="en-US" sz="2000" dirty="0"/>
              <a:t>Age ≥65 yr, renal dysfunction</a:t>
            </a:r>
            <a:br>
              <a:rPr lang="en-US" sz="2000" dirty="0"/>
            </a:br>
            <a:r>
              <a:rPr lang="en-US" sz="2000" dirty="0"/>
              <a:t>• If CDI history: avoid clindamycin</a:t>
            </a:r>
            <a:br>
              <a:rPr lang="en-US" sz="2000" dirty="0"/>
            </a:br>
            <a:r>
              <a:rPr lang="en-US" sz="2000" dirty="0"/>
              <a:t>• </a:t>
            </a:r>
            <a:r>
              <a:rPr lang="en-US" sz="2000" b="1" dirty="0"/>
              <a:t>β</a:t>
            </a:r>
            <a:r>
              <a:rPr lang="en-US" sz="2000" dirty="0"/>
              <a:t>-lactam allergy</a:t>
            </a:r>
            <a:br>
              <a:rPr lang="en-US" sz="2000" dirty="0"/>
            </a:br>
            <a:r>
              <a:rPr lang="en-US" sz="2000" dirty="0"/>
              <a:t>• Drug interactions (eg, SSRIs + linezolid)</a:t>
            </a:r>
            <a:br>
              <a:rPr lang="en-US" sz="2000" dirty="0"/>
            </a:br>
            <a:endParaRPr lang="en-US" sz="2000" dirty="0"/>
          </a:p>
          <a:p>
            <a:pPr marL="342900" indent="-342900">
              <a:lnSpc>
                <a:spcPct val="110000"/>
              </a:lnSpc>
              <a:spcBef>
                <a:spcPts val="500"/>
              </a:spcBef>
              <a:buFont typeface="Arial" panose="020B0604020202020204" pitchFamily="34" charset="0"/>
              <a:buChar char="•"/>
              <a:defRPr sz="1800"/>
            </a:pPr>
            <a:r>
              <a:rPr lang="en-US" sz="2000" dirty="0"/>
              <a:t> Prefer simplified regimens for adherence</a:t>
            </a:r>
          </a:p>
          <a:p>
            <a:pPr marL="342900" indent="-342900">
              <a:lnSpc>
                <a:spcPct val="110000"/>
              </a:lnSpc>
              <a:spcBef>
                <a:spcPts val="500"/>
              </a:spcBef>
              <a:buFont typeface="Arial" panose="020B0604020202020204" pitchFamily="34" charset="0"/>
              <a:buChar char="•"/>
              <a:defRPr sz="1800"/>
            </a:pPr>
            <a:r>
              <a:rPr lang="en-US" sz="2000" dirty="0"/>
              <a:t>Verify insurance coverage at discharge</a:t>
            </a:r>
          </a:p>
          <a:p>
            <a:endParaRPr lang="en-US" dirty="0"/>
          </a:p>
        </p:txBody>
      </p:sp>
    </p:spTree>
    <p:extLst>
      <p:ext uri="{BB962C8B-B14F-4D97-AF65-F5344CB8AC3E}">
        <p14:creationId xmlns:p14="http://schemas.microsoft.com/office/powerpoint/2010/main" val="3160540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accent1">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b="1" dirty="0"/>
              <a:t>Comorbidities &amp; Toxicity Risk</a:t>
            </a:r>
          </a:p>
          <a:p>
            <a:pPr lvl="1"/>
            <a:r>
              <a:rPr lang="en-US" b="1" dirty="0"/>
              <a:t>Cardiovascular disease/QT risk: </a:t>
            </a:r>
            <a:r>
              <a:rPr dirty="0"/>
              <a:t>avoid fluoroquinolones when feasible</a:t>
            </a:r>
            <a:r>
              <a:rPr lang="en-US" dirty="0"/>
              <a:t>; consider </a:t>
            </a:r>
            <a:r>
              <a:rPr dirty="0"/>
              <a:t>linezolid, tedizolid, doxycycline, </a:t>
            </a:r>
            <a:r>
              <a:rPr lang="en-US" dirty="0"/>
              <a:t>omadacycline</a:t>
            </a:r>
            <a:endParaRPr dirty="0"/>
          </a:p>
          <a:p>
            <a:pPr lvl="1"/>
            <a:r>
              <a:rPr lang="en-US" b="1" dirty="0"/>
              <a:t>Hematologic risk or prolonged therapy: </a:t>
            </a:r>
            <a:r>
              <a:rPr dirty="0"/>
              <a:t>caution with linezolid</a:t>
            </a:r>
            <a:r>
              <a:rPr lang="en-US" dirty="0"/>
              <a:t>; consider </a:t>
            </a:r>
            <a:r>
              <a:rPr dirty="0"/>
              <a:t>tedizolid or </a:t>
            </a:r>
            <a:r>
              <a:rPr lang="en-US" dirty="0"/>
              <a:t>omadacycline</a:t>
            </a:r>
            <a:endParaRPr dirty="0"/>
          </a:p>
          <a:p>
            <a:pPr lvl="1"/>
            <a:r>
              <a:rPr lang="en-US" b="1" dirty="0"/>
              <a:t>Renal or hepatic dysfunction: </a:t>
            </a:r>
            <a:r>
              <a:rPr dirty="0"/>
              <a:t>linezolid, tedizolid, </a:t>
            </a:r>
            <a:r>
              <a:rPr lang="en-US" dirty="0"/>
              <a:t>omadacycline</a:t>
            </a:r>
            <a:r>
              <a:rPr dirty="0"/>
              <a:t> (no renal dose adjustment)</a:t>
            </a:r>
          </a:p>
        </p:txBody>
      </p:sp>
      <p:sp>
        <p:nvSpPr>
          <p:cNvPr id="6" name="Content Placeholder 5">
            <a:extLst>
              <a:ext uri="{FF2B5EF4-FFF2-40B4-BE49-F238E27FC236}">
                <a16:creationId xmlns:a16="http://schemas.microsoft.com/office/drawing/2014/main" id="{D35BDD0E-26E5-973B-BAA1-BDAD485C9208}"/>
              </a:ext>
            </a:extLst>
          </p:cNvPr>
          <p:cNvSpPr>
            <a:spLocks noGrp="1"/>
          </p:cNvSpPr>
          <p:nvPr>
            <p:ph idx="13"/>
          </p:nvPr>
        </p:nvSpPr>
        <p:spPr>
          <a:solidFill>
            <a:schemeClr val="accent3">
              <a:lumMod val="20000"/>
              <a:lumOff val="80000"/>
            </a:schemeClr>
          </a:solidFill>
        </p:spPr>
        <p:txBody>
          <a:bodyPr lIns="91440" tIns="91440" rIns="91440"/>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2400" b="1" dirty="0"/>
              <a:t>PK/PD &amp; Patient-Specific Factors</a:t>
            </a:r>
          </a:p>
          <a:p>
            <a:pPr lvl="1"/>
            <a:r>
              <a:rPr lang="en-US" b="1" dirty="0"/>
              <a:t>High BMI/obesity: </a:t>
            </a:r>
            <a:r>
              <a:rPr lang="en-US" dirty="0"/>
              <a:t>linezolid, delafloxacin, omadacycline</a:t>
            </a:r>
          </a:p>
          <a:p>
            <a:pPr lvl="1"/>
            <a:r>
              <a:rPr lang="en-US" b="1" dirty="0"/>
              <a:t>Need for predictable oral exposure: </a:t>
            </a:r>
            <a:r>
              <a:rPr lang="en-US" dirty="0"/>
              <a:t>linezolid, tedizolid, delafloxacin, omadacycline</a:t>
            </a:r>
          </a:p>
          <a:p>
            <a:pPr lvl="1"/>
            <a:r>
              <a:rPr lang="en-US" b="1" dirty="0"/>
              <a:t>Adherence considerations: </a:t>
            </a:r>
            <a:r>
              <a:rPr lang="en-US" dirty="0"/>
              <a:t>tedizolid (once daily); consider fasting requirements with omadacycline</a:t>
            </a:r>
          </a:p>
          <a:p>
            <a:endParaRPr lang="en-US" dirty="0"/>
          </a:p>
        </p:txBody>
      </p:sp>
      <p:sp>
        <p:nvSpPr>
          <p:cNvPr id="2" name="Title 1"/>
          <p:cNvSpPr>
            <a:spLocks noGrp="1"/>
          </p:cNvSpPr>
          <p:nvPr>
            <p:ph type="title"/>
          </p:nvPr>
        </p:nvSpPr>
        <p:spPr>
          <a:xfrm>
            <a:off x="231078" y="260163"/>
            <a:ext cx="11740260" cy="1044132"/>
          </a:xfrm>
        </p:spPr>
        <p:txBody>
          <a:bodyPr/>
          <a:lstStyle/>
          <a:p>
            <a:r>
              <a:rPr lang="en-US" spc="0" dirty="0"/>
              <a:t>Clinical Considerations for Individualizing Oral Therapy in ABSSSI Comorbidities</a:t>
            </a:r>
          </a:p>
        </p:txBody>
      </p:sp>
      <p:sp>
        <p:nvSpPr>
          <p:cNvPr id="5" name="Content Placeholder 4">
            <a:extLst>
              <a:ext uri="{FF2B5EF4-FFF2-40B4-BE49-F238E27FC236}">
                <a16:creationId xmlns:a16="http://schemas.microsoft.com/office/drawing/2014/main" id="{3CE588D8-F59F-AC95-D51E-A68F842E2B86}"/>
              </a:ext>
            </a:extLst>
          </p:cNvPr>
          <p:cNvSpPr>
            <a:spLocks noGrp="1"/>
          </p:cNvSpPr>
          <p:nvPr>
            <p:ph sz="quarter" idx="10"/>
          </p:nvPr>
        </p:nvSpPr>
        <p:spPr>
          <a:xfrm>
            <a:off x="1828800" y="6302375"/>
            <a:ext cx="7332209" cy="327025"/>
          </a:xfrm>
        </p:spPr>
        <p:txBody>
          <a:bodyPr/>
          <a:lstStyle/>
          <a:p>
            <a:r>
              <a:rPr lang="en-US" dirty="0"/>
              <a:t>Stevens. Clin Infect Dis. 2014;59:e10. Wahood. Pharmaceuticals (Basel). 2025;18:800. Cattaneo. Expert Rev Clin Pharmacol. 2023;16:219. Linezolid PI. Tedizolid PI. Doxycycline PI. Omadacycline PI. Delafloxacin PI.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a:t>Drug-Specific Considerations</a:t>
            </a:r>
          </a:p>
        </p:txBody>
      </p:sp>
      <p:sp>
        <p:nvSpPr>
          <p:cNvPr id="3" name="Content Placeholder 2">
            <a:extLst>
              <a:ext uri="{FF2B5EF4-FFF2-40B4-BE49-F238E27FC236}">
                <a16:creationId xmlns:a16="http://schemas.microsoft.com/office/drawing/2014/main" id="{1CA99810-FA5F-597A-17F8-2199CF3EB74C}"/>
              </a:ext>
            </a:extLst>
          </p:cNvPr>
          <p:cNvSpPr>
            <a:spLocks noGrp="1"/>
          </p:cNvSpPr>
          <p:nvPr>
            <p:ph sz="quarter" idx="10"/>
          </p:nvPr>
        </p:nvSpPr>
        <p:spPr>
          <a:xfrm>
            <a:off x="1828800" y="6302375"/>
            <a:ext cx="7586591" cy="327025"/>
          </a:xfrm>
        </p:spPr>
        <p:txBody>
          <a:bodyPr/>
          <a:lstStyle/>
          <a:p>
            <a:r>
              <a:rPr lang="en-US" dirty="0"/>
              <a:t>TMP-SMX PI. Antoniou. CMAJ. 2015;187:E138. Clindamycin PI. Odorici. Dermatol Ther. 2021;34:e14978. Delafloxacin PI. Linezolid PI. Tedizolid PI. Vancomycin PI. Delbavancin PI. Oritavancin PI. </a:t>
            </a:r>
          </a:p>
        </p:txBody>
      </p:sp>
      <p:graphicFrame>
        <p:nvGraphicFramePr>
          <p:cNvPr id="4" name="Table 3">
            <a:extLst>
              <a:ext uri="{FF2B5EF4-FFF2-40B4-BE49-F238E27FC236}">
                <a16:creationId xmlns:a16="http://schemas.microsoft.com/office/drawing/2014/main" id="{9621A6F5-AEA0-6217-F77B-6C73D0109DFA}"/>
              </a:ext>
            </a:extLst>
          </p:cNvPr>
          <p:cNvGraphicFramePr>
            <a:graphicFrameLocks noGrp="1"/>
          </p:cNvGraphicFramePr>
          <p:nvPr>
            <p:extLst>
              <p:ext uri="{D42A27DB-BD31-4B8C-83A1-F6EECF244321}">
                <p14:modId xmlns:p14="http://schemas.microsoft.com/office/powerpoint/2010/main" val="1476359226"/>
              </p:ext>
            </p:extLst>
          </p:nvPr>
        </p:nvGraphicFramePr>
        <p:xfrm>
          <a:off x="231078" y="1333500"/>
          <a:ext cx="11283695" cy="4486279"/>
        </p:xfrm>
        <a:graphic>
          <a:graphicData uri="http://schemas.openxmlformats.org/drawingml/2006/table">
            <a:tbl>
              <a:tblPr firstRow="1" bandRow="1">
                <a:tableStyleId>{21E4AEA4-8DFA-4A89-87EB-49C32662AFE0}</a:tableStyleId>
              </a:tblPr>
              <a:tblGrid>
                <a:gridCol w="1609344">
                  <a:extLst>
                    <a:ext uri="{9D8B030D-6E8A-4147-A177-3AD203B41FA5}">
                      <a16:colId xmlns:a16="http://schemas.microsoft.com/office/drawing/2014/main" val="1554718022"/>
                    </a:ext>
                  </a:extLst>
                </a:gridCol>
                <a:gridCol w="2852928">
                  <a:extLst>
                    <a:ext uri="{9D8B030D-6E8A-4147-A177-3AD203B41FA5}">
                      <a16:colId xmlns:a16="http://schemas.microsoft.com/office/drawing/2014/main" val="3383762662"/>
                    </a:ext>
                  </a:extLst>
                </a:gridCol>
                <a:gridCol w="2936599">
                  <a:extLst>
                    <a:ext uri="{9D8B030D-6E8A-4147-A177-3AD203B41FA5}">
                      <a16:colId xmlns:a16="http://schemas.microsoft.com/office/drawing/2014/main" val="973678812"/>
                    </a:ext>
                  </a:extLst>
                </a:gridCol>
                <a:gridCol w="3884824">
                  <a:extLst>
                    <a:ext uri="{9D8B030D-6E8A-4147-A177-3AD203B41FA5}">
                      <a16:colId xmlns:a16="http://schemas.microsoft.com/office/drawing/2014/main" val="3927143861"/>
                    </a:ext>
                  </a:extLst>
                </a:gridCol>
              </a:tblGrid>
              <a:tr h="237373">
                <a:tc>
                  <a:txBody>
                    <a:bodyPr/>
                    <a:lstStyle/>
                    <a:p>
                      <a:r>
                        <a:rPr lang="en-US" sz="1400" dirty="0"/>
                        <a:t>Agent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dirty="0"/>
                        <a:t>Concerns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dirty="0"/>
                        <a:t>Management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dirty="0"/>
                        <a:t>Drug–Drug Interactions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4418321"/>
                  </a:ext>
                </a:extLst>
              </a:tr>
              <a:tr h="484578">
                <a:tc>
                  <a:txBody>
                    <a:bodyPr/>
                    <a:lstStyle/>
                    <a:p>
                      <a:r>
                        <a:rPr lang="en-US" sz="1400" dirty="0"/>
                        <a:t>TMP-SMX</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Hyperkalemia, renal effects, sulfa allergy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Monitor K+, renal dose adjustment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 with warfarin; risk with ACEIs/ARBs/spironolactone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08358522"/>
                  </a:ext>
                </a:extLst>
              </a:tr>
              <a:tr h="350521">
                <a:tc>
                  <a:txBody>
                    <a:bodyPr/>
                    <a:lstStyle/>
                    <a:p>
                      <a:r>
                        <a:rPr lang="en-US" sz="1400" dirty="0"/>
                        <a:t>Clindamycin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GI/</a:t>
                      </a:r>
                      <a:r>
                        <a:rPr lang="en-US" sz="1400" i="1" dirty="0"/>
                        <a:t>C. difficile </a:t>
                      </a:r>
                      <a:r>
                        <a:rPr lang="en-US" sz="1400" dirty="0"/>
                        <a:t>risk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Monitor electrolytes, check for CDI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504002"/>
                  </a:ext>
                </a:extLst>
              </a:tr>
              <a:tr h="350521">
                <a:tc>
                  <a:txBody>
                    <a:bodyPr/>
                    <a:lstStyle/>
                    <a:p>
                      <a:r>
                        <a:rPr lang="en-US" sz="1400" dirty="0"/>
                        <a:t>Tetracyclines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Photosensitivity, avoid in pregnancy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Avoid direct sunlight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Separate from iron, calcium, magnesium, aluminum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13241447"/>
                  </a:ext>
                </a:extLst>
              </a:tr>
              <a:tr h="350521">
                <a:tc>
                  <a:txBody>
                    <a:bodyPr/>
                    <a:lstStyle/>
                    <a:p>
                      <a:r>
                        <a:rPr lang="en-US" sz="1400" dirty="0"/>
                        <a:t>Delafloxacin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Tendon/neurotoxicity warnings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0254999"/>
                  </a:ext>
                </a:extLst>
              </a:tr>
              <a:tr h="494853">
                <a:tc>
                  <a:txBody>
                    <a:bodyPr/>
                    <a:lstStyle/>
                    <a:p>
                      <a:r>
                        <a:rPr lang="en-US" sz="1400" dirty="0"/>
                        <a:t>Linezolid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Risk of serotonin syndrome, myelosuppression, neuropathy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Weekly monitoring of CBC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Avoid in people on SSRIs and people on concomitant hematotoxic drugs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67684190"/>
                  </a:ext>
                </a:extLst>
              </a:tr>
              <a:tr h="340999">
                <a:tc>
                  <a:txBody>
                    <a:bodyPr/>
                    <a:lstStyle/>
                    <a:p>
                      <a:r>
                        <a:rPr lang="en-US" sz="1400" dirty="0"/>
                        <a:t>Tedizolid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Hematologic toxicity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Weekly monitoring of CBC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t>Avoid concomitant hematotoxic drugs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08488394"/>
                  </a:ext>
                </a:extLst>
              </a:tr>
              <a:tr h="484578">
                <a:tc>
                  <a:txBody>
                    <a:bodyPr/>
                    <a:lstStyle/>
                    <a:p>
                      <a:r>
                        <a:rPr lang="en-US" sz="1400" dirty="0"/>
                        <a:t>Vancomycin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Hematologic toxicity, nephrotoxicity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Weekly monitoring of CBC, renal function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t>Avoid concomitant use of hematotoxic drugs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7113513"/>
                  </a:ext>
                </a:extLst>
              </a:tr>
              <a:tr h="484578">
                <a:tc>
                  <a:txBody>
                    <a:bodyPr/>
                    <a:lstStyle/>
                    <a:p>
                      <a:r>
                        <a:rPr lang="en-US" sz="1400" dirty="0"/>
                        <a:t>Dalbavancin, oritavancin</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Nephrotoxicity and elevated LFTs</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t>Regular monitoring of creatinine and LFTs</a:t>
                      </a:r>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400" dirty="0"/>
                    </a:p>
                  </a:txBody>
                  <a:tcPr>
                    <a:lnL w="12700" cmpd="sng">
                      <a:noFill/>
                    </a:lnL>
                    <a:lnR w="12700" cmpd="sng">
                      <a:noFill/>
                    </a:lnR>
                    <a:lnT w="12700" cmpd="sng">
                      <a:noFill/>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18577085"/>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6F06F-9BB2-EFA7-5099-715D574BAAF4}"/>
              </a:ext>
            </a:extLst>
          </p:cNvPr>
          <p:cNvSpPr>
            <a:spLocks noGrp="1"/>
          </p:cNvSpPr>
          <p:nvPr>
            <p:ph idx="1"/>
          </p:nvPr>
        </p:nvSpPr>
        <p:spPr>
          <a:xfrm>
            <a:off x="231078" y="1267570"/>
            <a:ext cx="5644122" cy="4754880"/>
          </a:xfrm>
        </p:spPr>
        <p:txBody>
          <a:bodyPr/>
          <a:lstStyle/>
          <a:p>
            <a:pPr marL="228600" marR="0" lvl="0" indent="-228600" algn="l" defTabSz="914400" rtl="0" eaLnBrk="1" fontAlgn="auto" latinLnBrk="0" hangingPunct="1">
              <a:lnSpc>
                <a:spcPct val="100000"/>
              </a:lnSpc>
              <a:spcBef>
                <a:spcPts val="1000"/>
              </a:spcBef>
              <a:spcAft>
                <a:spcPts val="400"/>
              </a:spcAft>
              <a:buClrTx/>
              <a:buSzPct val="75000"/>
              <a:buFontTx/>
              <a:buBlip>
                <a:blip r:embed="rId3">
                  <a:extLst>
                    <a:ext uri="{96DAC541-7B7A-43D3-8B79-37D633B846F1}">
                      <asvg:svgBlip xmlns:asvg="http://schemas.microsoft.com/office/drawing/2016/SVG/main" r:embed="rId4"/>
                    </a:ext>
                  </a:extLst>
                </a:blip>
              </a:buBlip>
              <a:tabLst/>
              <a:defRPr/>
            </a:pPr>
            <a:r>
              <a:rPr lang="en-US" sz="2200" b="1" dirty="0"/>
              <a:t>Patient Considerations</a:t>
            </a:r>
          </a:p>
          <a:p>
            <a:pPr marL="342900" indent="-342900">
              <a:spcAft>
                <a:spcPts val="400"/>
              </a:spcAft>
              <a:buFont typeface="Arial" panose="020B0604020202020204" pitchFamily="34" charset="0"/>
              <a:buChar char="•"/>
            </a:pPr>
            <a:r>
              <a:rPr lang="en-US" sz="2000" dirty="0"/>
              <a:t>Age ≥65 yr or renal dysfunction: adjust dosing carefully</a:t>
            </a:r>
          </a:p>
          <a:p>
            <a:pPr marL="342900" indent="-342900">
              <a:spcAft>
                <a:spcPts val="400"/>
              </a:spcAft>
              <a:buFont typeface="Arial" panose="020B0604020202020204" pitchFamily="34" charset="0"/>
              <a:buChar char="•"/>
            </a:pPr>
            <a:r>
              <a:rPr lang="en-US" sz="2000" dirty="0"/>
              <a:t>CDI history: avoid clindamycin</a:t>
            </a:r>
          </a:p>
          <a:p>
            <a:pPr marL="342900" indent="-342900">
              <a:spcAft>
                <a:spcPts val="400"/>
              </a:spcAft>
              <a:buFont typeface="Arial" panose="020B0604020202020204" pitchFamily="34" charset="0"/>
              <a:buChar char="•"/>
            </a:pPr>
            <a:r>
              <a:rPr lang="el-GR" sz="2000" dirty="0"/>
              <a:t>β-</a:t>
            </a:r>
            <a:r>
              <a:rPr lang="en-US" sz="2000" dirty="0"/>
              <a:t>lactam allergy: consider tetracyclines, linezolid, or xacin</a:t>
            </a:r>
          </a:p>
          <a:p>
            <a:pPr marL="342900" indent="-342900">
              <a:spcAft>
                <a:spcPts val="400"/>
              </a:spcAft>
              <a:buFont typeface="Arial" panose="020B0604020202020204" pitchFamily="34" charset="0"/>
              <a:buChar char="•"/>
            </a:pPr>
            <a:r>
              <a:rPr lang="en-US" sz="2000" dirty="0"/>
              <a:t>Drug interactions: SSRIs + linezolid/ tedizolid (serotonin syndrome risk)</a:t>
            </a:r>
          </a:p>
          <a:p>
            <a:pPr marL="342900" indent="-342900">
              <a:spcAft>
                <a:spcPts val="400"/>
              </a:spcAft>
              <a:buFont typeface="Arial" panose="020B0604020202020204" pitchFamily="34" charset="0"/>
              <a:buChar char="•"/>
            </a:pPr>
            <a:r>
              <a:rPr lang="en-US" sz="2000" dirty="0"/>
              <a:t>Simplified regimens preferred for adherence</a:t>
            </a:r>
          </a:p>
          <a:p>
            <a:pPr marL="342900" indent="-342900">
              <a:spcAft>
                <a:spcPts val="400"/>
              </a:spcAft>
              <a:buFont typeface="Arial" panose="020B0604020202020204" pitchFamily="34" charset="0"/>
              <a:buChar char="•"/>
            </a:pPr>
            <a:r>
              <a:rPr lang="en-US" sz="2000" dirty="0"/>
              <a:t>Verify insurance coverage and outpatient access before discharge</a:t>
            </a:r>
          </a:p>
          <a:p>
            <a:pPr>
              <a:spcAft>
                <a:spcPts val="400"/>
              </a:spcAft>
            </a:pPr>
            <a:endParaRPr lang="en-US" dirty="0"/>
          </a:p>
        </p:txBody>
      </p:sp>
      <p:sp>
        <p:nvSpPr>
          <p:cNvPr id="3" name="Content Placeholder 2">
            <a:extLst>
              <a:ext uri="{FF2B5EF4-FFF2-40B4-BE49-F238E27FC236}">
                <a16:creationId xmlns:a16="http://schemas.microsoft.com/office/drawing/2014/main" id="{1595CE67-2CA7-2FE2-6613-1AEB90895E2A}"/>
              </a:ext>
            </a:extLst>
          </p:cNvPr>
          <p:cNvSpPr>
            <a:spLocks noGrp="1"/>
          </p:cNvSpPr>
          <p:nvPr>
            <p:ph idx="13"/>
          </p:nvPr>
        </p:nvSpPr>
        <p:spPr>
          <a:xfrm>
            <a:off x="6327216" y="1267570"/>
            <a:ext cx="5644122" cy="4754880"/>
          </a:xfrm>
        </p:spPr>
        <p:txBody>
          <a:bodyPr/>
          <a:lstStyle/>
          <a:p>
            <a:pPr marL="228600" marR="0" lvl="0" indent="-228600" algn="l" defTabSz="914400" rtl="0" eaLnBrk="1" fontAlgn="auto" latinLnBrk="0" hangingPunct="1">
              <a:lnSpc>
                <a:spcPct val="100000"/>
              </a:lnSpc>
              <a:spcBef>
                <a:spcPts val="1000"/>
              </a:spcBef>
              <a:spcAft>
                <a:spcPts val="400"/>
              </a:spcAft>
              <a:buClrTx/>
              <a:buSzPct val="75000"/>
              <a:buFontTx/>
              <a:buBlip>
                <a:blip r:embed="rId3">
                  <a:extLst>
                    <a:ext uri="{96DAC541-7B7A-43D3-8B79-37D633B846F1}">
                      <asvg:svgBlip xmlns:asvg="http://schemas.microsoft.com/office/drawing/2016/SVG/main" r:embed="rId4"/>
                    </a:ext>
                  </a:extLst>
                </a:blip>
              </a:buBlip>
              <a:tabLst/>
              <a:defRPr/>
            </a:pPr>
            <a:r>
              <a:rPr lang="en-US" sz="2200" b="1" dirty="0"/>
              <a:t>Drug-Specific Considerations</a:t>
            </a:r>
          </a:p>
          <a:p>
            <a:pPr marL="342900" indent="-342900">
              <a:spcAft>
                <a:spcPts val="400"/>
              </a:spcAft>
              <a:buFont typeface="Arial" panose="020B0604020202020204" pitchFamily="34" charset="0"/>
              <a:buChar char="•"/>
            </a:pPr>
            <a:r>
              <a:rPr lang="en-US" sz="2000" dirty="0"/>
              <a:t>TMP-SMX: monitor K+, renal dose adjustment</a:t>
            </a:r>
          </a:p>
          <a:p>
            <a:pPr marL="342900" indent="-342900">
              <a:spcAft>
                <a:spcPts val="400"/>
              </a:spcAft>
              <a:buFont typeface="Arial" panose="020B0604020202020204" pitchFamily="34" charset="0"/>
              <a:buChar char="•"/>
            </a:pPr>
            <a:r>
              <a:rPr lang="en-US" sz="2000" dirty="0"/>
              <a:t>Clindamycin: GI intolerance, </a:t>
            </a:r>
            <a:r>
              <a:rPr lang="en-US" sz="2000" i="1" dirty="0"/>
              <a:t>C. difficile </a:t>
            </a:r>
            <a:r>
              <a:rPr lang="en-US" sz="2000" dirty="0"/>
              <a:t>risk</a:t>
            </a:r>
          </a:p>
          <a:p>
            <a:pPr marL="342900" indent="-342900">
              <a:spcAft>
                <a:spcPts val="400"/>
              </a:spcAft>
              <a:buFont typeface="Arial" panose="020B0604020202020204" pitchFamily="34" charset="0"/>
              <a:buChar char="•"/>
            </a:pPr>
            <a:r>
              <a:rPr lang="en-US" sz="2000" dirty="0"/>
              <a:t>Tetracyclines: photosensitivity, avoid in pregnancy</a:t>
            </a:r>
          </a:p>
          <a:p>
            <a:pPr marL="342900" indent="-342900">
              <a:spcAft>
                <a:spcPts val="400"/>
              </a:spcAft>
              <a:buFont typeface="Arial" panose="020B0604020202020204" pitchFamily="34" charset="0"/>
              <a:buChar char="•"/>
            </a:pPr>
            <a:r>
              <a:rPr lang="en-US" sz="2000" dirty="0"/>
              <a:t>Delafloxacin: tendon/neurotoxicity warnings</a:t>
            </a:r>
          </a:p>
          <a:p>
            <a:pPr marL="342900" indent="-342900">
              <a:spcAft>
                <a:spcPts val="400"/>
              </a:spcAft>
              <a:buFont typeface="Arial" panose="020B0604020202020204" pitchFamily="34" charset="0"/>
              <a:buChar char="•"/>
            </a:pPr>
            <a:r>
              <a:rPr lang="en-US" sz="2000" dirty="0"/>
              <a:t>Linezolid/tedizolid: hematologic toxicity, serotonin syndrome risk</a:t>
            </a:r>
          </a:p>
          <a:p>
            <a:pPr>
              <a:spcAft>
                <a:spcPts val="400"/>
              </a:spcAft>
            </a:pPr>
            <a:endParaRPr lang="en-US" dirty="0"/>
          </a:p>
        </p:txBody>
      </p:sp>
      <p:sp>
        <p:nvSpPr>
          <p:cNvPr id="4" name="Title 3">
            <a:extLst>
              <a:ext uri="{FF2B5EF4-FFF2-40B4-BE49-F238E27FC236}">
                <a16:creationId xmlns:a16="http://schemas.microsoft.com/office/drawing/2014/main" id="{EE35866C-C4B8-AD10-42D0-522D00845E85}"/>
              </a:ext>
            </a:extLst>
          </p:cNvPr>
          <p:cNvSpPr>
            <a:spLocks noGrp="1"/>
          </p:cNvSpPr>
          <p:nvPr>
            <p:ph type="title"/>
          </p:nvPr>
        </p:nvSpPr>
        <p:spPr/>
        <p:txBody>
          <a:bodyPr/>
          <a:lstStyle/>
          <a:p>
            <a:r>
              <a:rPr lang="en-US" spc="0" dirty="0"/>
              <a:t>Key Takeaways</a:t>
            </a:r>
          </a:p>
        </p:txBody>
      </p:sp>
    </p:spTree>
    <p:extLst>
      <p:ext uri="{BB962C8B-B14F-4D97-AF65-F5344CB8AC3E}">
        <p14:creationId xmlns:p14="http://schemas.microsoft.com/office/powerpoint/2010/main" val="170125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6C56-A139-3315-9450-A0DE8F86DC57}"/>
              </a:ext>
            </a:extLst>
          </p:cNvPr>
          <p:cNvSpPr>
            <a:spLocks noGrp="1"/>
          </p:cNvSpPr>
          <p:nvPr>
            <p:ph type="title"/>
          </p:nvPr>
        </p:nvSpPr>
        <p:spPr>
          <a:xfrm>
            <a:off x="231078" y="260163"/>
            <a:ext cx="11740260" cy="1044132"/>
          </a:xfrm>
        </p:spPr>
        <p:txBody>
          <a:bodyPr/>
          <a:lstStyle/>
          <a:p>
            <a:r>
              <a:rPr lang="en-US" spc="0" dirty="0"/>
              <a:t>Outpatient Treatments Are Associated With Nonadherence Among Patients With ABSSSI</a:t>
            </a:r>
          </a:p>
        </p:txBody>
      </p:sp>
      <p:sp>
        <p:nvSpPr>
          <p:cNvPr id="3" name="Content Placeholder 2">
            <a:extLst>
              <a:ext uri="{FF2B5EF4-FFF2-40B4-BE49-F238E27FC236}">
                <a16:creationId xmlns:a16="http://schemas.microsoft.com/office/drawing/2014/main" id="{1816CEAE-EA41-DE9A-3EEE-C3586C12B22B}"/>
              </a:ext>
            </a:extLst>
          </p:cNvPr>
          <p:cNvSpPr>
            <a:spLocks noGrp="1"/>
          </p:cNvSpPr>
          <p:nvPr>
            <p:ph sz="quarter" idx="10"/>
          </p:nvPr>
        </p:nvSpPr>
        <p:spPr>
          <a:xfrm>
            <a:off x="1828800" y="6302375"/>
            <a:ext cx="7112203" cy="327025"/>
          </a:xfrm>
        </p:spPr>
        <p:txBody>
          <a:bodyPr/>
          <a:lstStyle/>
          <a:p>
            <a:r>
              <a:rPr lang="en-US" dirty="0"/>
              <a:t>1. Eells. Antimicrob Agents Chemother. 2016;60:2941. 2. Hamad. Open Forum Infect Dis. 2020;7:ofaa205. </a:t>
            </a:r>
          </a:p>
        </p:txBody>
      </p:sp>
      <p:sp>
        <p:nvSpPr>
          <p:cNvPr id="8" name="TextBox 7">
            <a:extLst>
              <a:ext uri="{FF2B5EF4-FFF2-40B4-BE49-F238E27FC236}">
                <a16:creationId xmlns:a16="http://schemas.microsoft.com/office/drawing/2014/main" id="{9F4BDF06-02F0-5F7A-6948-6AE2B5B92E90}"/>
              </a:ext>
            </a:extLst>
          </p:cNvPr>
          <p:cNvSpPr txBox="1"/>
          <p:nvPr/>
        </p:nvSpPr>
        <p:spPr>
          <a:xfrm>
            <a:off x="962096" y="5353690"/>
            <a:ext cx="5013778" cy="738664"/>
          </a:xfrm>
          <a:prstGeom prst="rect">
            <a:avLst/>
          </a:prstGeom>
          <a:solidFill>
            <a:schemeClr val="accent1">
              <a:lumMod val="20000"/>
              <a:lumOff val="80000"/>
            </a:schemeClr>
          </a:solidFill>
        </p:spPr>
        <p:txBody>
          <a:bodyPr wrap="square">
            <a:spAutoFit/>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kumimoji="0" lang="en-US" sz="1400" i="0" u="none" strike="noStrike" kern="1200" cap="none" spc="0" normalizeH="0" baseline="0" noProof="0" dirty="0">
                <a:ln>
                  <a:noFill/>
                </a:ln>
                <a:effectLst/>
                <a:uLnTx/>
                <a:uFillTx/>
                <a:ea typeface="+mn-ea"/>
                <a:cs typeface="+mn-cs"/>
              </a:rPr>
              <a:t>Adherence by Medication Event Monitoring System (MEMS) electronic bottle cap was 56% compared to 96% self-reported adherence rate</a:t>
            </a:r>
          </a:p>
        </p:txBody>
      </p:sp>
      <p:grpSp>
        <p:nvGrpSpPr>
          <p:cNvPr id="24" name="Group 23">
            <a:extLst>
              <a:ext uri="{FF2B5EF4-FFF2-40B4-BE49-F238E27FC236}">
                <a16:creationId xmlns:a16="http://schemas.microsoft.com/office/drawing/2014/main" id="{7FFA6DB9-AC05-1193-C115-F5D96BA8F1CD}"/>
              </a:ext>
            </a:extLst>
          </p:cNvPr>
          <p:cNvGrpSpPr/>
          <p:nvPr/>
        </p:nvGrpSpPr>
        <p:grpSpPr>
          <a:xfrm>
            <a:off x="1154429" y="1339674"/>
            <a:ext cx="4510819" cy="3950516"/>
            <a:chOff x="1154429" y="1339674"/>
            <a:chExt cx="4510819" cy="3950516"/>
          </a:xfrm>
        </p:grpSpPr>
        <p:graphicFrame>
          <p:nvGraphicFramePr>
            <p:cNvPr id="6" name="Chart 5">
              <a:extLst>
                <a:ext uri="{FF2B5EF4-FFF2-40B4-BE49-F238E27FC236}">
                  <a16:creationId xmlns:a16="http://schemas.microsoft.com/office/drawing/2014/main" id="{2663D69C-D27D-E2A1-1B68-B925EC83AA46}"/>
                </a:ext>
              </a:extLst>
            </p:cNvPr>
            <p:cNvGraphicFramePr/>
            <p:nvPr>
              <p:extLst>
                <p:ext uri="{D42A27DB-BD31-4B8C-83A1-F6EECF244321}">
                  <p14:modId xmlns:p14="http://schemas.microsoft.com/office/powerpoint/2010/main" val="373946330"/>
                </p:ext>
              </p:extLst>
            </p:nvPr>
          </p:nvGraphicFramePr>
          <p:xfrm>
            <a:off x="1272722" y="1339674"/>
            <a:ext cx="4392526" cy="3950516"/>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Group 3">
              <a:extLst>
                <a:ext uri="{FF2B5EF4-FFF2-40B4-BE49-F238E27FC236}">
                  <a16:creationId xmlns:a16="http://schemas.microsoft.com/office/drawing/2014/main" id="{28F026E9-E773-16D8-A481-CEF68D673535}"/>
                </a:ext>
              </a:extLst>
            </p:cNvPr>
            <p:cNvGrpSpPr/>
            <p:nvPr/>
          </p:nvGrpSpPr>
          <p:grpSpPr>
            <a:xfrm>
              <a:off x="1154429" y="2560318"/>
              <a:ext cx="586740" cy="2430776"/>
              <a:chOff x="2630804" y="1666876"/>
              <a:chExt cx="586740" cy="3268345"/>
            </a:xfrm>
            <a:solidFill>
              <a:schemeClr val="bg1"/>
            </a:solidFill>
          </p:grpSpPr>
          <p:sp>
            <p:nvSpPr>
              <p:cNvPr id="5" name="TextBox 4">
                <a:extLst>
                  <a:ext uri="{FF2B5EF4-FFF2-40B4-BE49-F238E27FC236}">
                    <a16:creationId xmlns:a16="http://schemas.microsoft.com/office/drawing/2014/main" id="{E1D6F450-3473-52F6-6AD4-9407CCA407BF}"/>
                  </a:ext>
                </a:extLst>
              </p:cNvPr>
              <p:cNvSpPr txBox="1"/>
              <p:nvPr/>
            </p:nvSpPr>
            <p:spPr>
              <a:xfrm>
                <a:off x="2630804" y="1666876"/>
                <a:ext cx="586740" cy="243840"/>
              </a:xfrm>
              <a:prstGeom prst="rect">
                <a:avLst/>
              </a:prstGeom>
              <a:grpFill/>
            </p:spPr>
            <p:txBody>
              <a:bodyPr vert="horz" wrap="none" lIns="0" tIns="0" rIns="0" bIns="0" rtlCol="0">
                <a:noAutofit/>
              </a:bodyPr>
              <a:lstStyle/>
              <a:p>
                <a:pPr algn="r"/>
                <a:r>
                  <a:rPr lang="en-US" sz="1200" dirty="0"/>
                  <a:t>100</a:t>
                </a:r>
              </a:p>
            </p:txBody>
          </p:sp>
          <p:sp>
            <p:nvSpPr>
              <p:cNvPr id="9" name="TextBox 8">
                <a:extLst>
                  <a:ext uri="{FF2B5EF4-FFF2-40B4-BE49-F238E27FC236}">
                    <a16:creationId xmlns:a16="http://schemas.microsoft.com/office/drawing/2014/main" id="{100D4785-2084-46A1-47B8-AEE99AE64D88}"/>
                  </a:ext>
                </a:extLst>
              </p:cNvPr>
              <p:cNvSpPr txBox="1"/>
              <p:nvPr/>
            </p:nvSpPr>
            <p:spPr>
              <a:xfrm>
                <a:off x="2630804" y="2268221"/>
                <a:ext cx="586740" cy="243840"/>
              </a:xfrm>
              <a:prstGeom prst="rect">
                <a:avLst/>
              </a:prstGeom>
              <a:grpFill/>
            </p:spPr>
            <p:txBody>
              <a:bodyPr vert="horz" wrap="none" lIns="0" tIns="0" rIns="0" bIns="0" rtlCol="0">
                <a:noAutofit/>
              </a:bodyPr>
              <a:lstStyle/>
              <a:p>
                <a:pPr algn="r"/>
                <a:r>
                  <a:rPr lang="en-US" sz="1200" dirty="0"/>
                  <a:t>80</a:t>
                </a:r>
              </a:p>
            </p:txBody>
          </p:sp>
          <p:sp>
            <p:nvSpPr>
              <p:cNvPr id="10" name="TextBox 9">
                <a:extLst>
                  <a:ext uri="{FF2B5EF4-FFF2-40B4-BE49-F238E27FC236}">
                    <a16:creationId xmlns:a16="http://schemas.microsoft.com/office/drawing/2014/main" id="{1D883D8F-6A40-9960-4D84-3CCBE88161DA}"/>
                  </a:ext>
                </a:extLst>
              </p:cNvPr>
              <p:cNvSpPr txBox="1"/>
              <p:nvPr/>
            </p:nvSpPr>
            <p:spPr>
              <a:xfrm>
                <a:off x="2630804" y="2886076"/>
                <a:ext cx="586740" cy="243840"/>
              </a:xfrm>
              <a:prstGeom prst="rect">
                <a:avLst/>
              </a:prstGeom>
              <a:grpFill/>
            </p:spPr>
            <p:txBody>
              <a:bodyPr vert="horz" wrap="none" lIns="0" tIns="0" rIns="0" bIns="0" rtlCol="0">
                <a:noAutofit/>
              </a:bodyPr>
              <a:lstStyle/>
              <a:p>
                <a:pPr algn="r"/>
                <a:r>
                  <a:rPr lang="en-US" sz="1200" dirty="0"/>
                  <a:t>60</a:t>
                </a:r>
              </a:p>
            </p:txBody>
          </p:sp>
          <p:sp>
            <p:nvSpPr>
              <p:cNvPr id="11" name="TextBox 10">
                <a:extLst>
                  <a:ext uri="{FF2B5EF4-FFF2-40B4-BE49-F238E27FC236}">
                    <a16:creationId xmlns:a16="http://schemas.microsoft.com/office/drawing/2014/main" id="{15DCC28A-36CA-5A45-1CBE-E5417E5BFD87}"/>
                  </a:ext>
                </a:extLst>
              </p:cNvPr>
              <p:cNvSpPr txBox="1"/>
              <p:nvPr/>
            </p:nvSpPr>
            <p:spPr>
              <a:xfrm>
                <a:off x="2630804" y="3487421"/>
                <a:ext cx="586740" cy="243840"/>
              </a:xfrm>
              <a:prstGeom prst="rect">
                <a:avLst/>
              </a:prstGeom>
              <a:grpFill/>
            </p:spPr>
            <p:txBody>
              <a:bodyPr vert="horz" wrap="none" lIns="0" tIns="0" rIns="0" bIns="0" rtlCol="0">
                <a:noAutofit/>
              </a:bodyPr>
              <a:lstStyle/>
              <a:p>
                <a:pPr algn="r"/>
                <a:r>
                  <a:rPr lang="en-US" sz="1200" dirty="0"/>
                  <a:t>40</a:t>
                </a:r>
              </a:p>
            </p:txBody>
          </p:sp>
          <p:sp>
            <p:nvSpPr>
              <p:cNvPr id="12" name="TextBox 11">
                <a:extLst>
                  <a:ext uri="{FF2B5EF4-FFF2-40B4-BE49-F238E27FC236}">
                    <a16:creationId xmlns:a16="http://schemas.microsoft.com/office/drawing/2014/main" id="{DFA1DC9E-65C3-B391-694A-8ACE72D23E6C}"/>
                  </a:ext>
                </a:extLst>
              </p:cNvPr>
              <p:cNvSpPr txBox="1"/>
              <p:nvPr/>
            </p:nvSpPr>
            <p:spPr>
              <a:xfrm>
                <a:off x="2630804" y="4090036"/>
                <a:ext cx="586740" cy="243840"/>
              </a:xfrm>
              <a:prstGeom prst="rect">
                <a:avLst/>
              </a:prstGeom>
              <a:grpFill/>
            </p:spPr>
            <p:txBody>
              <a:bodyPr vert="horz" wrap="none" lIns="0" tIns="0" rIns="0" bIns="0" rtlCol="0">
                <a:noAutofit/>
              </a:bodyPr>
              <a:lstStyle/>
              <a:p>
                <a:pPr algn="r"/>
                <a:r>
                  <a:rPr lang="en-US" sz="1200" dirty="0"/>
                  <a:t>20</a:t>
                </a:r>
              </a:p>
            </p:txBody>
          </p:sp>
          <p:sp>
            <p:nvSpPr>
              <p:cNvPr id="13" name="TextBox 12">
                <a:extLst>
                  <a:ext uri="{FF2B5EF4-FFF2-40B4-BE49-F238E27FC236}">
                    <a16:creationId xmlns:a16="http://schemas.microsoft.com/office/drawing/2014/main" id="{4C59DF39-981C-EC35-3D6B-13AC33B7A819}"/>
                  </a:ext>
                </a:extLst>
              </p:cNvPr>
              <p:cNvSpPr txBox="1"/>
              <p:nvPr/>
            </p:nvSpPr>
            <p:spPr>
              <a:xfrm>
                <a:off x="2630804" y="4691381"/>
                <a:ext cx="586740" cy="243840"/>
              </a:xfrm>
              <a:prstGeom prst="rect">
                <a:avLst/>
              </a:prstGeom>
              <a:grpFill/>
            </p:spPr>
            <p:txBody>
              <a:bodyPr vert="horz" wrap="none" lIns="0" tIns="0" rIns="0" bIns="0" rtlCol="0">
                <a:noAutofit/>
              </a:bodyPr>
              <a:lstStyle/>
              <a:p>
                <a:pPr algn="r"/>
                <a:r>
                  <a:rPr lang="en-US" sz="1200" dirty="0"/>
                  <a:t>0</a:t>
                </a:r>
              </a:p>
            </p:txBody>
          </p:sp>
        </p:grpSp>
      </p:grpSp>
      <p:sp>
        <p:nvSpPr>
          <p:cNvPr id="14" name="TextBox 13">
            <a:extLst>
              <a:ext uri="{FF2B5EF4-FFF2-40B4-BE49-F238E27FC236}">
                <a16:creationId xmlns:a16="http://schemas.microsoft.com/office/drawing/2014/main" id="{4EF89AF0-0E30-B58D-5D48-8DBE4FDF352F}"/>
              </a:ext>
            </a:extLst>
          </p:cNvPr>
          <p:cNvSpPr txBox="1"/>
          <p:nvPr/>
        </p:nvSpPr>
        <p:spPr>
          <a:xfrm rot="16200000">
            <a:off x="979352" y="3428661"/>
            <a:ext cx="586740" cy="243840"/>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Rate of Adherence (%)</a:t>
            </a:r>
          </a:p>
        </p:txBody>
      </p:sp>
      <p:grpSp>
        <p:nvGrpSpPr>
          <p:cNvPr id="23" name="Group 22">
            <a:extLst>
              <a:ext uri="{FF2B5EF4-FFF2-40B4-BE49-F238E27FC236}">
                <a16:creationId xmlns:a16="http://schemas.microsoft.com/office/drawing/2014/main" id="{3B157C68-BA0E-A32F-779D-7AD6439115F9}"/>
              </a:ext>
            </a:extLst>
          </p:cNvPr>
          <p:cNvGrpSpPr/>
          <p:nvPr/>
        </p:nvGrpSpPr>
        <p:grpSpPr>
          <a:xfrm>
            <a:off x="6526754" y="1339673"/>
            <a:ext cx="4392524" cy="3950516"/>
            <a:chOff x="6526754" y="1339673"/>
            <a:chExt cx="4392524" cy="3950516"/>
          </a:xfrm>
        </p:grpSpPr>
        <p:graphicFrame>
          <p:nvGraphicFramePr>
            <p:cNvPr id="7" name="Chart 6">
              <a:extLst>
                <a:ext uri="{FF2B5EF4-FFF2-40B4-BE49-F238E27FC236}">
                  <a16:creationId xmlns:a16="http://schemas.microsoft.com/office/drawing/2014/main" id="{4468D94F-EEF1-48A6-EC5D-DC1432F641FF}"/>
                </a:ext>
              </a:extLst>
            </p:cNvPr>
            <p:cNvGraphicFramePr/>
            <p:nvPr>
              <p:extLst>
                <p:ext uri="{D42A27DB-BD31-4B8C-83A1-F6EECF244321}">
                  <p14:modId xmlns:p14="http://schemas.microsoft.com/office/powerpoint/2010/main" val="754435520"/>
                </p:ext>
              </p:extLst>
            </p:nvPr>
          </p:nvGraphicFramePr>
          <p:xfrm>
            <a:off x="6694171" y="1339673"/>
            <a:ext cx="4225107" cy="3950516"/>
          </p:xfrm>
          <a:graphic>
            <a:graphicData uri="http://schemas.openxmlformats.org/drawingml/2006/chart">
              <c:chart xmlns:c="http://schemas.openxmlformats.org/drawingml/2006/chart" xmlns:r="http://schemas.openxmlformats.org/officeDocument/2006/relationships" r:id="rId6"/>
            </a:graphicData>
          </a:graphic>
        </p:graphicFrame>
        <p:grpSp>
          <p:nvGrpSpPr>
            <p:cNvPr id="15" name="Group 14">
              <a:extLst>
                <a:ext uri="{FF2B5EF4-FFF2-40B4-BE49-F238E27FC236}">
                  <a16:creationId xmlns:a16="http://schemas.microsoft.com/office/drawing/2014/main" id="{70517319-2FBA-EF8D-5283-3B1B0D628CD9}"/>
                </a:ext>
              </a:extLst>
            </p:cNvPr>
            <p:cNvGrpSpPr/>
            <p:nvPr/>
          </p:nvGrpSpPr>
          <p:grpSpPr>
            <a:xfrm>
              <a:off x="6526754" y="2560316"/>
              <a:ext cx="586740" cy="2414008"/>
              <a:chOff x="2630804" y="1666876"/>
              <a:chExt cx="586740" cy="3268345"/>
            </a:xfrm>
            <a:solidFill>
              <a:schemeClr val="bg1"/>
            </a:solidFill>
          </p:grpSpPr>
          <p:sp>
            <p:nvSpPr>
              <p:cNvPr id="16" name="TextBox 15">
                <a:extLst>
                  <a:ext uri="{FF2B5EF4-FFF2-40B4-BE49-F238E27FC236}">
                    <a16:creationId xmlns:a16="http://schemas.microsoft.com/office/drawing/2014/main" id="{141427EF-CFB7-C7C6-7D54-59EF2CAF4298}"/>
                  </a:ext>
                </a:extLst>
              </p:cNvPr>
              <p:cNvSpPr txBox="1"/>
              <p:nvPr/>
            </p:nvSpPr>
            <p:spPr>
              <a:xfrm>
                <a:off x="2630804" y="1666876"/>
                <a:ext cx="586740" cy="243840"/>
              </a:xfrm>
              <a:prstGeom prst="rect">
                <a:avLst/>
              </a:prstGeom>
              <a:grpFill/>
            </p:spPr>
            <p:txBody>
              <a:bodyPr vert="horz" wrap="none" lIns="0" tIns="0" rIns="0" bIns="0" rtlCol="0">
                <a:noAutofit/>
              </a:bodyPr>
              <a:lstStyle/>
              <a:p>
                <a:pPr algn="r"/>
                <a:r>
                  <a:rPr lang="en-US" sz="1200" dirty="0"/>
                  <a:t>100</a:t>
                </a:r>
              </a:p>
            </p:txBody>
          </p:sp>
          <p:sp>
            <p:nvSpPr>
              <p:cNvPr id="17" name="TextBox 16">
                <a:extLst>
                  <a:ext uri="{FF2B5EF4-FFF2-40B4-BE49-F238E27FC236}">
                    <a16:creationId xmlns:a16="http://schemas.microsoft.com/office/drawing/2014/main" id="{5C8CCEC7-4602-A02C-0A89-292AB44FD080}"/>
                  </a:ext>
                </a:extLst>
              </p:cNvPr>
              <p:cNvSpPr txBox="1"/>
              <p:nvPr/>
            </p:nvSpPr>
            <p:spPr>
              <a:xfrm>
                <a:off x="2630804" y="2268221"/>
                <a:ext cx="586740" cy="243840"/>
              </a:xfrm>
              <a:prstGeom prst="rect">
                <a:avLst/>
              </a:prstGeom>
              <a:grpFill/>
            </p:spPr>
            <p:txBody>
              <a:bodyPr vert="horz" wrap="none" lIns="0" tIns="0" rIns="0" bIns="0" rtlCol="0">
                <a:noAutofit/>
              </a:bodyPr>
              <a:lstStyle/>
              <a:p>
                <a:pPr algn="r"/>
                <a:r>
                  <a:rPr lang="en-US" sz="1200" dirty="0"/>
                  <a:t>80</a:t>
                </a:r>
              </a:p>
            </p:txBody>
          </p:sp>
          <p:sp>
            <p:nvSpPr>
              <p:cNvPr id="18" name="TextBox 17">
                <a:extLst>
                  <a:ext uri="{FF2B5EF4-FFF2-40B4-BE49-F238E27FC236}">
                    <a16:creationId xmlns:a16="http://schemas.microsoft.com/office/drawing/2014/main" id="{BBD0D863-E7C0-EDEE-804A-158ED462AE11}"/>
                  </a:ext>
                </a:extLst>
              </p:cNvPr>
              <p:cNvSpPr txBox="1"/>
              <p:nvPr/>
            </p:nvSpPr>
            <p:spPr>
              <a:xfrm>
                <a:off x="2630804" y="2886076"/>
                <a:ext cx="586740" cy="243840"/>
              </a:xfrm>
              <a:prstGeom prst="rect">
                <a:avLst/>
              </a:prstGeom>
              <a:grpFill/>
            </p:spPr>
            <p:txBody>
              <a:bodyPr vert="horz" wrap="none" lIns="0" tIns="0" rIns="0" bIns="0" rtlCol="0">
                <a:noAutofit/>
              </a:bodyPr>
              <a:lstStyle/>
              <a:p>
                <a:pPr algn="r"/>
                <a:r>
                  <a:rPr lang="en-US" sz="1200" dirty="0"/>
                  <a:t>60</a:t>
                </a:r>
              </a:p>
            </p:txBody>
          </p:sp>
          <p:sp>
            <p:nvSpPr>
              <p:cNvPr id="19" name="TextBox 18">
                <a:extLst>
                  <a:ext uri="{FF2B5EF4-FFF2-40B4-BE49-F238E27FC236}">
                    <a16:creationId xmlns:a16="http://schemas.microsoft.com/office/drawing/2014/main" id="{DFCCC052-54E2-0791-339E-663A420CB8A3}"/>
                  </a:ext>
                </a:extLst>
              </p:cNvPr>
              <p:cNvSpPr txBox="1"/>
              <p:nvPr/>
            </p:nvSpPr>
            <p:spPr>
              <a:xfrm>
                <a:off x="2630804" y="3487421"/>
                <a:ext cx="586740" cy="243840"/>
              </a:xfrm>
              <a:prstGeom prst="rect">
                <a:avLst/>
              </a:prstGeom>
              <a:grpFill/>
            </p:spPr>
            <p:txBody>
              <a:bodyPr vert="horz" wrap="none" lIns="0" tIns="0" rIns="0" bIns="0" rtlCol="0">
                <a:noAutofit/>
              </a:bodyPr>
              <a:lstStyle/>
              <a:p>
                <a:pPr algn="r"/>
                <a:r>
                  <a:rPr lang="en-US" sz="1200" dirty="0"/>
                  <a:t>40</a:t>
                </a:r>
              </a:p>
            </p:txBody>
          </p:sp>
          <p:sp>
            <p:nvSpPr>
              <p:cNvPr id="20" name="TextBox 19">
                <a:extLst>
                  <a:ext uri="{FF2B5EF4-FFF2-40B4-BE49-F238E27FC236}">
                    <a16:creationId xmlns:a16="http://schemas.microsoft.com/office/drawing/2014/main" id="{F03ABD9B-47D2-A8BC-C43C-262DD32F45C7}"/>
                  </a:ext>
                </a:extLst>
              </p:cNvPr>
              <p:cNvSpPr txBox="1"/>
              <p:nvPr/>
            </p:nvSpPr>
            <p:spPr>
              <a:xfrm>
                <a:off x="2630804" y="4090036"/>
                <a:ext cx="586740" cy="243840"/>
              </a:xfrm>
              <a:prstGeom prst="rect">
                <a:avLst/>
              </a:prstGeom>
              <a:grpFill/>
            </p:spPr>
            <p:txBody>
              <a:bodyPr vert="horz" wrap="none" lIns="0" tIns="0" rIns="0" bIns="0" rtlCol="0">
                <a:noAutofit/>
              </a:bodyPr>
              <a:lstStyle/>
              <a:p>
                <a:pPr algn="r"/>
                <a:r>
                  <a:rPr lang="en-US" sz="1200" dirty="0"/>
                  <a:t>20</a:t>
                </a:r>
              </a:p>
            </p:txBody>
          </p:sp>
          <p:sp>
            <p:nvSpPr>
              <p:cNvPr id="21" name="TextBox 20">
                <a:extLst>
                  <a:ext uri="{FF2B5EF4-FFF2-40B4-BE49-F238E27FC236}">
                    <a16:creationId xmlns:a16="http://schemas.microsoft.com/office/drawing/2014/main" id="{1721D64B-2365-05C8-C320-37AF27B7A94D}"/>
                  </a:ext>
                </a:extLst>
              </p:cNvPr>
              <p:cNvSpPr txBox="1"/>
              <p:nvPr/>
            </p:nvSpPr>
            <p:spPr>
              <a:xfrm>
                <a:off x="2630804" y="4691381"/>
                <a:ext cx="586740" cy="243840"/>
              </a:xfrm>
              <a:prstGeom prst="rect">
                <a:avLst/>
              </a:prstGeom>
              <a:grpFill/>
            </p:spPr>
            <p:txBody>
              <a:bodyPr vert="horz" wrap="none" lIns="0" tIns="0" rIns="0" bIns="0" rtlCol="0">
                <a:noAutofit/>
              </a:bodyPr>
              <a:lstStyle/>
              <a:p>
                <a:pPr algn="r"/>
                <a:r>
                  <a:rPr lang="en-US" sz="1200" dirty="0"/>
                  <a:t>0</a:t>
                </a:r>
              </a:p>
            </p:txBody>
          </p:sp>
        </p:grpSp>
      </p:grpSp>
      <p:sp>
        <p:nvSpPr>
          <p:cNvPr id="22" name="TextBox 21">
            <a:extLst>
              <a:ext uri="{FF2B5EF4-FFF2-40B4-BE49-F238E27FC236}">
                <a16:creationId xmlns:a16="http://schemas.microsoft.com/office/drawing/2014/main" id="{4DA6E453-B6C6-0DB3-DDF8-25F1A8EB8F4D}"/>
              </a:ext>
            </a:extLst>
          </p:cNvPr>
          <p:cNvSpPr txBox="1"/>
          <p:nvPr/>
        </p:nvSpPr>
        <p:spPr>
          <a:xfrm rot="16200000">
            <a:off x="6351677" y="3428661"/>
            <a:ext cx="586740" cy="243840"/>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Rate of Adherence (%)</a:t>
            </a:r>
          </a:p>
        </p:txBody>
      </p:sp>
    </p:spTree>
    <p:extLst>
      <p:ext uri="{BB962C8B-B14F-4D97-AF65-F5344CB8AC3E}">
        <p14:creationId xmlns:p14="http://schemas.microsoft.com/office/powerpoint/2010/main" val="3447129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22876D-082A-2F27-B6D9-22A4ADCECCF3}"/>
              </a:ext>
            </a:extLst>
          </p:cNvPr>
          <p:cNvSpPr>
            <a:spLocks noGrp="1"/>
          </p:cNvSpPr>
          <p:nvPr>
            <p:ph idx="1"/>
          </p:nvPr>
        </p:nvSpPr>
        <p:spPr/>
        <p:txBody>
          <a:bodyPr/>
          <a:lstStyle/>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t>Dalbavancin and oritavancin FDA approved in 2014</a:t>
            </a:r>
            <a:br>
              <a:rPr lang="en-US" sz="2000" dirty="0"/>
            </a:br>
            <a:endParaRPr lang="en-US" sz="2000" dirty="0"/>
          </a:p>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b="1" dirty="0"/>
              <a:t>Mechanism of action</a:t>
            </a:r>
            <a:r>
              <a:rPr lang="en-US" sz="2000" dirty="0"/>
              <a:t>: target transglycosylation, blocking elongation of peptidoglycan chains</a:t>
            </a:r>
          </a:p>
          <a:p>
            <a:pPr lvl="2">
              <a:buFont typeface="Arial" panose="020B0604020202020204" pitchFamily="34" charset="0"/>
              <a:buChar char="•"/>
            </a:pPr>
            <a:r>
              <a:rPr lang="en-US" dirty="0"/>
              <a:t>Oritavancin: additionally inhibits transpeptidation and disrupts membrane integrity (bactericidal)</a:t>
            </a:r>
            <a:br>
              <a:rPr lang="en-US" dirty="0"/>
            </a:br>
            <a:endParaRPr lang="en-US" dirty="0"/>
          </a:p>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b="1" dirty="0">
                <a:solidFill>
                  <a:schemeClr val="accent1"/>
                </a:solidFill>
              </a:rPr>
              <a:t>AUC/MIC </a:t>
            </a:r>
            <a:r>
              <a:rPr lang="en-US" sz="2000" dirty="0"/>
              <a:t>predictor of pharmacodynamic activity</a:t>
            </a:r>
            <a:br>
              <a:rPr lang="en-US" sz="2000" dirty="0"/>
            </a:br>
            <a:endParaRPr lang="en-US" sz="2000" dirty="0"/>
          </a:p>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t>Single infusion helps ensure adherence to a full course of therapy</a:t>
            </a:r>
            <a:br>
              <a:rPr lang="en-US" sz="2000" dirty="0"/>
            </a:br>
            <a:endParaRPr lang="en-US" sz="2000" dirty="0"/>
          </a:p>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t>No dosage adjustment is required for mild to moderate renal or hepatic impairment, weight, age (≥18 yr), race, or gender</a:t>
            </a:r>
            <a:br>
              <a:rPr lang="en-US" sz="2000" dirty="0"/>
            </a:br>
            <a:endParaRPr lang="en-US" sz="2000" dirty="0"/>
          </a:p>
          <a:p>
            <a:pPr marL="342900" marR="0" lvl="0" indent="-342900" algn="l" defTabSz="914400" rtl="0" eaLnBrk="1" fontAlgn="auto" latinLnBrk="0" hangingPunct="1">
              <a:lnSpc>
                <a:spcPct val="100000"/>
              </a:lnSpc>
              <a:spcBef>
                <a:spcPts val="0"/>
              </a:spcBef>
              <a:spcAft>
                <a:spcPts val="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t>No PICC line or therapeutic monitoring required</a:t>
            </a:r>
          </a:p>
        </p:txBody>
      </p:sp>
      <p:sp>
        <p:nvSpPr>
          <p:cNvPr id="2" name="Title 1">
            <a:extLst>
              <a:ext uri="{FF2B5EF4-FFF2-40B4-BE49-F238E27FC236}">
                <a16:creationId xmlns:a16="http://schemas.microsoft.com/office/drawing/2014/main" id="{E30F3B37-C053-672C-E849-1D7148485EE7}"/>
              </a:ext>
            </a:extLst>
          </p:cNvPr>
          <p:cNvSpPr>
            <a:spLocks noGrp="1"/>
          </p:cNvSpPr>
          <p:nvPr>
            <p:ph type="title"/>
          </p:nvPr>
        </p:nvSpPr>
        <p:spPr/>
        <p:txBody>
          <a:bodyPr/>
          <a:lstStyle/>
          <a:p>
            <a:r>
              <a:rPr lang="en-US" spc="0" dirty="0"/>
              <a:t>Long-acting Lipoglycopeptides</a:t>
            </a:r>
          </a:p>
        </p:txBody>
      </p:sp>
      <p:sp>
        <p:nvSpPr>
          <p:cNvPr id="5" name="Content Placeholder 4">
            <a:extLst>
              <a:ext uri="{FF2B5EF4-FFF2-40B4-BE49-F238E27FC236}">
                <a16:creationId xmlns:a16="http://schemas.microsoft.com/office/drawing/2014/main" id="{FBB2CF71-399F-2E24-F462-A049317ABC88}"/>
              </a:ext>
            </a:extLst>
          </p:cNvPr>
          <p:cNvSpPr>
            <a:spLocks noGrp="1"/>
          </p:cNvSpPr>
          <p:nvPr>
            <p:ph sz="quarter" idx="10"/>
          </p:nvPr>
        </p:nvSpPr>
        <p:spPr>
          <a:xfrm>
            <a:off x="1665027" y="6326994"/>
            <a:ext cx="8125242" cy="302406"/>
          </a:xfrm>
        </p:spPr>
        <p:txBody>
          <a:bodyPr/>
          <a:lstStyle/>
          <a:p>
            <a:pPr algn="ctr"/>
            <a:r>
              <a:rPr lang="en-US" dirty="0"/>
              <a:t>Dalbavancin PI. Oritavancin PI. Malabarba. J Antimicrob Chemother. 2005;55 Suppl 2:ii15. Cameli. Dermatology. 2018;127:2215.</a:t>
            </a:r>
          </a:p>
        </p:txBody>
      </p:sp>
    </p:spTree>
    <p:extLst>
      <p:ext uri="{BB962C8B-B14F-4D97-AF65-F5344CB8AC3E}">
        <p14:creationId xmlns:p14="http://schemas.microsoft.com/office/powerpoint/2010/main" val="1849457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a:xfrm>
            <a:off x="231078" y="531006"/>
            <a:ext cx="11740260" cy="502445"/>
          </a:xfrm>
        </p:spPr>
        <p:txBody>
          <a:bodyPr/>
          <a:lstStyle/>
          <a:p>
            <a:pPr eaLnBrk="1" hangingPunct="1"/>
            <a:r>
              <a:rPr lang="en-US" altLang="en-US" spc="0" dirty="0"/>
              <a:t>Comparison of Long-acting Lipoglycopeptides for ABSSSI</a:t>
            </a:r>
          </a:p>
        </p:txBody>
      </p:sp>
      <p:sp>
        <p:nvSpPr>
          <p:cNvPr id="3" name="Content Placeholder 2">
            <a:extLst>
              <a:ext uri="{FF2B5EF4-FFF2-40B4-BE49-F238E27FC236}">
                <a16:creationId xmlns:a16="http://schemas.microsoft.com/office/drawing/2014/main" id="{81763497-C389-CE72-B7AF-47FA3EFF3763}"/>
              </a:ext>
            </a:extLst>
          </p:cNvPr>
          <p:cNvSpPr>
            <a:spLocks noGrp="1"/>
          </p:cNvSpPr>
          <p:nvPr>
            <p:ph sz="quarter" idx="10"/>
          </p:nvPr>
        </p:nvSpPr>
        <p:spPr>
          <a:xfrm>
            <a:off x="1801299" y="6302375"/>
            <a:ext cx="7614092" cy="327025"/>
          </a:xfrm>
        </p:spPr>
        <p:txBody>
          <a:bodyPr/>
          <a:lstStyle/>
          <a:p>
            <a:r>
              <a:rPr lang="en-US" dirty="0"/>
              <a:t>Saravolatz. Clin Infect Dis. 2015;61:627. Jackson. Drug Des Devel Ther. 2023;17:737. Dalvance PI. Oritavancin PI (original). Oritavancin PI (reformulated). Truc. Antimicrob Agents Chemother. 2022;66:e0261420.</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726627349"/>
              </p:ext>
            </p:extLst>
          </p:nvPr>
        </p:nvGraphicFramePr>
        <p:xfrm>
          <a:off x="231078" y="1333500"/>
          <a:ext cx="10906822" cy="4506272"/>
        </p:xfrm>
        <a:graphic>
          <a:graphicData uri="http://schemas.openxmlformats.org/drawingml/2006/table">
            <a:tbl>
              <a:tblPr/>
              <a:tblGrid>
                <a:gridCol w="2057335">
                  <a:extLst>
                    <a:ext uri="{9D8B030D-6E8A-4147-A177-3AD203B41FA5}">
                      <a16:colId xmlns:a16="http://schemas.microsoft.com/office/drawing/2014/main" val="20000"/>
                    </a:ext>
                  </a:extLst>
                </a:gridCol>
                <a:gridCol w="3965418">
                  <a:extLst>
                    <a:ext uri="{9D8B030D-6E8A-4147-A177-3AD203B41FA5}">
                      <a16:colId xmlns:a16="http://schemas.microsoft.com/office/drawing/2014/main" val="20001"/>
                    </a:ext>
                  </a:extLst>
                </a:gridCol>
                <a:gridCol w="2642698">
                  <a:extLst>
                    <a:ext uri="{9D8B030D-6E8A-4147-A177-3AD203B41FA5}">
                      <a16:colId xmlns:a16="http://schemas.microsoft.com/office/drawing/2014/main" val="20002"/>
                    </a:ext>
                  </a:extLst>
                </a:gridCol>
                <a:gridCol w="2241371">
                  <a:extLst>
                    <a:ext uri="{9D8B030D-6E8A-4147-A177-3AD203B41FA5}">
                      <a16:colId xmlns:a16="http://schemas.microsoft.com/office/drawing/2014/main" val="3521258956"/>
                    </a:ext>
                  </a:extLst>
                </a:gridCol>
              </a:tblGrid>
              <a:tr h="4387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Dalbavancin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solidFill>
                          <a:effectLst/>
                          <a:latin typeface="+mn-lt"/>
                        </a:rPr>
                        <a:t>Oritavancin </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(Original Formulation)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solidFill>
                          <a:effectLst/>
                          <a:latin typeface="+mn-lt"/>
                        </a:rPr>
                        <a:t>Oritavancin </a:t>
                      </a:r>
                      <a:br>
                        <a:rPr kumimoji="0" lang="en-US" sz="1400" b="1" i="0" u="none" strike="noStrike" cap="none" normalizeH="0" baseline="0" dirty="0">
                          <a:ln>
                            <a:noFill/>
                          </a:ln>
                          <a:solidFill>
                            <a:schemeClr val="bg2"/>
                          </a:solidFill>
                          <a:effectLst/>
                          <a:latin typeface="+mn-lt"/>
                        </a:rPr>
                      </a:br>
                      <a:r>
                        <a:rPr kumimoji="0" lang="en-US" sz="1400" b="1" i="0" u="none" strike="noStrike" cap="none" normalizeH="0" baseline="0" dirty="0">
                          <a:ln>
                            <a:noFill/>
                          </a:ln>
                          <a:solidFill>
                            <a:schemeClr val="bg2"/>
                          </a:solidFill>
                          <a:effectLst/>
                          <a:latin typeface="+mn-lt"/>
                        </a:rPr>
                        <a:t>(New Formulation)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245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Dosing and frequency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1500 mg x 1 or </a:t>
                      </a:r>
                    </a:p>
                    <a:p>
                      <a:pPr algn="ctr" fontAlgn="base"/>
                      <a:r>
                        <a:rPr lang="en-US" sz="1400" dirty="0">
                          <a:solidFill>
                            <a:schemeClr val="tx1"/>
                          </a:solidFill>
                          <a:effectLst/>
                          <a:latin typeface="+mn-lt"/>
                        </a:rPr>
                        <a:t>1000 mg x 1, then 500 mg x 1 a wk later</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1200 mg x 1</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1200 mg x 1</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42457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Carrier fluid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D5W</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D5W</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D5W or NS, contains cyclodextrin vehicle</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5864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Total volume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300-1500 mL</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1000 mL</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250 mL</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5864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Infusion time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30 min</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3 hr</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1 hr</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50168357"/>
                  </a:ext>
                </a:extLst>
              </a:tr>
              <a:tr h="25864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Half life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346 hr</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algn="ctr" fontAlgn="base"/>
                      <a:r>
                        <a:rPr lang="en-US" sz="1400" dirty="0">
                          <a:solidFill>
                            <a:schemeClr val="tx1"/>
                          </a:solidFill>
                          <a:effectLst/>
                          <a:latin typeface="+mn-lt"/>
                        </a:rPr>
                        <a:t>245 hr</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algn="ctr" fontAlgn="base"/>
                      <a:endParaRPr lang="en-US" sz="2000" dirty="0">
                        <a:solidFill>
                          <a:schemeClr val="bg1"/>
                        </a:solidFill>
                        <a:effectLs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6128986"/>
                  </a:ext>
                </a:extLst>
              </a:tr>
              <a:tr h="3904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Renal dose adjustment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Required for CrCl &lt;30 mL/min</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algn="ctr" fontAlgn="base"/>
                      <a:r>
                        <a:rPr lang="en-US" sz="1400" dirty="0">
                          <a:solidFill>
                            <a:schemeClr val="tx1"/>
                          </a:solidFill>
                          <a:effectLst/>
                          <a:latin typeface="+mn-lt"/>
                        </a:rPr>
                        <a:t>No adjustment required</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algn="ctr" fontAlgn="base"/>
                      <a:endParaRPr lang="en-US" sz="2000" dirty="0">
                        <a:solidFill>
                          <a:schemeClr val="bg1"/>
                        </a:solidFill>
                        <a:effectLs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13876458"/>
                  </a:ext>
                </a:extLst>
              </a:tr>
              <a:tr h="4387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Drug–drug/lab interactions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None known</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algn="ctr" fontAlgn="base"/>
                      <a:r>
                        <a:rPr lang="en-US" sz="1400" dirty="0">
                          <a:solidFill>
                            <a:schemeClr val="tx1"/>
                          </a:solidFill>
                          <a:effectLst/>
                          <a:latin typeface="+mn-lt"/>
                        </a:rPr>
                        <a:t>Weak 3A4/2D6 inducer, weak 2C9/C19 inhibitor</a:t>
                      </a:r>
                    </a:p>
                    <a:p>
                      <a:pPr algn="ctr" fontAlgn="base"/>
                      <a:r>
                        <a:rPr lang="en-US" sz="1400" dirty="0">
                          <a:solidFill>
                            <a:schemeClr val="tx1"/>
                          </a:solidFill>
                          <a:effectLst/>
                          <a:latin typeface="+mn-lt"/>
                        </a:rPr>
                        <a:t>May interfere with coagulation testing</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algn="ctr" fontAlgn="base"/>
                      <a:endParaRPr lang="en-US" sz="2000" dirty="0">
                        <a:solidFill>
                          <a:schemeClr val="bg1"/>
                        </a:solidFill>
                        <a:effectLs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175785"/>
                  </a:ext>
                </a:extLst>
              </a:tr>
              <a:tr h="3904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Adverse drug reactions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base"/>
                      <a:r>
                        <a:rPr lang="en-US" sz="1400" dirty="0">
                          <a:solidFill>
                            <a:schemeClr val="tx1"/>
                          </a:solidFill>
                          <a:effectLst/>
                          <a:latin typeface="+mn-lt"/>
                        </a:rPr>
                        <a:t>Mild, mostly GI, infusion-related reaction</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algn="ctr" fontAlgn="base"/>
                      <a:r>
                        <a:rPr lang="en-US" sz="1400" dirty="0">
                          <a:solidFill>
                            <a:schemeClr val="tx1"/>
                          </a:solidFill>
                          <a:effectLst/>
                          <a:latin typeface="+mn-lt"/>
                        </a:rPr>
                        <a:t>Mild, mostly GI, infusion-related reaction</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4253741311"/>
                  </a:ext>
                </a:extLst>
              </a:tr>
              <a:tr h="3771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mn-lt"/>
                        </a:rPr>
                        <a:t>Spectrum of activity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base"/>
                      <a:r>
                        <a:rPr lang="en-US" sz="1400" dirty="0">
                          <a:solidFill>
                            <a:schemeClr val="tx1"/>
                          </a:solidFill>
                          <a:effectLst/>
                          <a:latin typeface="+mn-lt"/>
                        </a:rPr>
                        <a:t>Gram-positive organisms including </a:t>
                      </a:r>
                      <a:r>
                        <a:rPr lang="en-US" sz="1400" i="1" dirty="0">
                          <a:solidFill>
                            <a:schemeClr val="tx1"/>
                          </a:solidFill>
                          <a:effectLst/>
                          <a:latin typeface="+mn-lt"/>
                        </a:rPr>
                        <a:t>vanB</a:t>
                      </a:r>
                      <a:r>
                        <a:rPr lang="en-US" sz="1400" dirty="0">
                          <a:solidFill>
                            <a:schemeClr val="tx1"/>
                          </a:solidFill>
                          <a:effectLst/>
                          <a:latin typeface="+mn-lt"/>
                        </a:rPr>
                        <a:t> VRE</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algn="ctr" fontAlgn="base"/>
                      <a:r>
                        <a:rPr lang="en-US" sz="1400" dirty="0">
                          <a:solidFill>
                            <a:schemeClr val="tx1"/>
                          </a:solidFill>
                          <a:effectLst/>
                          <a:latin typeface="+mn-lt"/>
                        </a:rPr>
                        <a:t>Gram-positive organisms including </a:t>
                      </a:r>
                      <a:r>
                        <a:rPr lang="en-US" sz="1400" i="1" dirty="0">
                          <a:solidFill>
                            <a:schemeClr val="tx1"/>
                          </a:solidFill>
                          <a:effectLst/>
                          <a:latin typeface="+mn-lt"/>
                        </a:rPr>
                        <a:t>vanA</a:t>
                      </a:r>
                      <a:r>
                        <a:rPr lang="en-US" sz="1400" dirty="0">
                          <a:solidFill>
                            <a:schemeClr val="tx1"/>
                          </a:solidFill>
                          <a:effectLst/>
                          <a:latin typeface="+mn-lt"/>
                        </a:rPr>
                        <a:t> or </a:t>
                      </a:r>
                      <a:r>
                        <a:rPr lang="en-US" sz="1400" i="1" dirty="0">
                          <a:solidFill>
                            <a:schemeClr val="tx1"/>
                          </a:solidFill>
                          <a:effectLst/>
                          <a:latin typeface="+mn-lt"/>
                        </a:rPr>
                        <a:t>vanB </a:t>
                      </a:r>
                      <a:r>
                        <a:rPr lang="en-US" sz="1400" dirty="0">
                          <a:solidFill>
                            <a:schemeClr val="tx1"/>
                          </a:solidFill>
                          <a:effectLst/>
                          <a:latin typeface="+mn-lt"/>
                        </a:rPr>
                        <a:t>VRE, VRSA</a:t>
                      </a: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570038319"/>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CEBC795-C6C4-AADB-9117-9C7DB78DC648}"/>
              </a:ext>
            </a:extLst>
          </p:cNvPr>
          <p:cNvSpPr txBox="1">
            <a:spLocks noGrp="1"/>
          </p:cNvSpPr>
          <p:nvPr>
            <p:ph idx="1"/>
          </p:nvPr>
        </p:nvSpPr>
        <p:spPr bwMode="auto">
          <a:xfrm>
            <a:off x="231078" y="1335023"/>
            <a:ext cx="117402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Double-blind, double-dummy, international, multicenter, randomized controlled trials conducted 2011-2012</a:t>
            </a:r>
          </a:p>
        </p:txBody>
      </p:sp>
      <p:sp>
        <p:nvSpPr>
          <p:cNvPr id="3" name="Title 2">
            <a:extLst>
              <a:ext uri="{FF2B5EF4-FFF2-40B4-BE49-F238E27FC236}">
                <a16:creationId xmlns:a16="http://schemas.microsoft.com/office/drawing/2014/main" id="{EFC52665-0440-2E7D-F73A-3B06D8857E67}"/>
              </a:ext>
            </a:extLst>
          </p:cNvPr>
          <p:cNvSpPr>
            <a:spLocks noGrp="1"/>
          </p:cNvSpPr>
          <p:nvPr>
            <p:ph type="title"/>
          </p:nvPr>
        </p:nvSpPr>
        <p:spPr>
          <a:xfrm>
            <a:off x="231078" y="260163"/>
            <a:ext cx="11740260" cy="1044132"/>
          </a:xfrm>
        </p:spPr>
        <p:txBody>
          <a:bodyPr/>
          <a:lstStyle/>
          <a:p>
            <a:r>
              <a:rPr lang="en-US" altLang="en-US" spc="0" dirty="0"/>
              <a:t>DISCOVER I/II: Weekly Dalbavancin as Effective as Daily Vancomycin in ABSSSI</a:t>
            </a:r>
            <a:endParaRPr lang="en-US" spc="0" dirty="0"/>
          </a:p>
        </p:txBody>
      </p:sp>
      <p:sp>
        <p:nvSpPr>
          <p:cNvPr id="4" name="Content Placeholder 3">
            <a:extLst>
              <a:ext uri="{FF2B5EF4-FFF2-40B4-BE49-F238E27FC236}">
                <a16:creationId xmlns:a16="http://schemas.microsoft.com/office/drawing/2014/main" id="{87824280-6FE5-B96F-CE80-A94D48F90723}"/>
              </a:ext>
            </a:extLst>
          </p:cNvPr>
          <p:cNvSpPr>
            <a:spLocks noGrp="1"/>
          </p:cNvSpPr>
          <p:nvPr>
            <p:ph sz="quarter" idx="10"/>
          </p:nvPr>
        </p:nvSpPr>
        <p:spPr>
          <a:xfrm>
            <a:off x="1828800" y="6302375"/>
            <a:ext cx="7366585" cy="327025"/>
          </a:xfrm>
        </p:spPr>
        <p:txBody>
          <a:bodyPr/>
          <a:lstStyle/>
          <a:p>
            <a:r>
              <a:rPr lang="en-US" altLang="en-US" dirty="0">
                <a:latin typeface="Poppins" panose="00000500000000000000" pitchFamily="2" charset="0"/>
                <a:cs typeface="Poppins" panose="00000500000000000000" pitchFamily="2" charset="0"/>
              </a:rPr>
              <a:t>Boucher. NEJM. 2014;370:2169</a:t>
            </a:r>
            <a:endParaRPr lang="en-US" dirty="0">
              <a:latin typeface="Poppins" panose="00000500000000000000" pitchFamily="2" charset="0"/>
              <a:cs typeface="Poppins" panose="00000500000000000000" pitchFamily="2" charset="0"/>
            </a:endParaRPr>
          </a:p>
        </p:txBody>
      </p:sp>
      <p:graphicFrame>
        <p:nvGraphicFramePr>
          <p:cNvPr id="6" name="Group 32">
            <a:extLst>
              <a:ext uri="{FF2B5EF4-FFF2-40B4-BE49-F238E27FC236}">
                <a16:creationId xmlns:a16="http://schemas.microsoft.com/office/drawing/2014/main" id="{A9698E4D-E3C6-14A1-0BE7-81ED47AB8432}"/>
              </a:ext>
            </a:extLst>
          </p:cNvPr>
          <p:cNvGraphicFramePr>
            <a:graphicFrameLocks noGrp="1"/>
          </p:cNvGraphicFramePr>
          <p:nvPr>
            <p:extLst>
              <p:ext uri="{D42A27DB-BD31-4B8C-83A1-F6EECF244321}">
                <p14:modId xmlns:p14="http://schemas.microsoft.com/office/powerpoint/2010/main" val="4139369637"/>
              </p:ext>
            </p:extLst>
          </p:nvPr>
        </p:nvGraphicFramePr>
        <p:xfrm>
          <a:off x="557562" y="2322190"/>
          <a:ext cx="10905776" cy="3444288"/>
        </p:xfrm>
        <a:graphic>
          <a:graphicData uri="http://schemas.openxmlformats.org/drawingml/2006/table">
            <a:tbl>
              <a:tblPr/>
              <a:tblGrid>
                <a:gridCol w="3702204">
                  <a:extLst>
                    <a:ext uri="{9D8B030D-6E8A-4147-A177-3AD203B41FA5}">
                      <a16:colId xmlns:a16="http://schemas.microsoft.com/office/drawing/2014/main" val="20000"/>
                    </a:ext>
                  </a:extLst>
                </a:gridCol>
                <a:gridCol w="2066654">
                  <a:extLst>
                    <a:ext uri="{9D8B030D-6E8A-4147-A177-3AD203B41FA5}">
                      <a16:colId xmlns:a16="http://schemas.microsoft.com/office/drawing/2014/main" val="20001"/>
                    </a:ext>
                  </a:extLst>
                </a:gridCol>
                <a:gridCol w="2672614">
                  <a:extLst>
                    <a:ext uri="{9D8B030D-6E8A-4147-A177-3AD203B41FA5}">
                      <a16:colId xmlns:a16="http://schemas.microsoft.com/office/drawing/2014/main" val="20002"/>
                    </a:ext>
                  </a:extLst>
                </a:gridCol>
                <a:gridCol w="2464304">
                  <a:extLst>
                    <a:ext uri="{9D8B030D-6E8A-4147-A177-3AD203B41FA5}">
                      <a16:colId xmlns:a16="http://schemas.microsoft.com/office/drawing/2014/main" val="2481379351"/>
                    </a:ext>
                  </a:extLst>
                </a:gridCol>
              </a:tblGrid>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Dalbavancin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(N = 659)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bg2"/>
                          </a:solidFill>
                          <a:effectLst/>
                          <a:latin typeface="+mn-lt"/>
                        </a:rPr>
                        <a:t>Vancomycin/Linezolid</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bg2"/>
                          </a:solidFill>
                          <a:effectLst/>
                          <a:latin typeface="+mn-lt"/>
                        </a:rPr>
                        <a:t>(N = 653)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bg2"/>
                          </a:solidFill>
                          <a:effectLst/>
                          <a:latin typeface="+mn-lt"/>
                        </a:rPr>
                        <a:t>Absolute Difference,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0032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mn-lt"/>
                        </a:rPr>
                        <a:t>Primary endpoint (mITT)</a:t>
                      </a:r>
                    </a:p>
                    <a:p>
                      <a:pPr marL="342900" marR="0" lvl="0" indent="-3429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Cellulitis</a:t>
                      </a:r>
                    </a:p>
                    <a:p>
                      <a:pPr marL="342900" marR="0" lvl="0" indent="-3429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Major abscess</a:t>
                      </a:r>
                    </a:p>
                    <a:p>
                      <a:pPr marL="342900" marR="0" lvl="0" indent="-3429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Traumatic wound/SSI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525 (79.7)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281 (79.4)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133 (81.6)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111 (78.2)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521 (79.8)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269 (77.1)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149 (86.1)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mn-lt"/>
                        </a:rPr>
                        <a:t>103 (78.6)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-0.1 (-4.5 to 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015931">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1" i="0" u="none" strike="noStrike" cap="none" normalizeH="0" baseline="0" dirty="0">
                          <a:ln>
                            <a:noFill/>
                          </a:ln>
                          <a:solidFill>
                            <a:schemeClr val="tx1"/>
                          </a:solidFill>
                          <a:effectLst/>
                          <a:latin typeface="+mn-lt"/>
                        </a:rPr>
                        <a:t>Per-protocol secondary analysis</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By organism</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1" u="none" strike="noStrike" cap="none" normalizeH="0" baseline="0" dirty="0">
                          <a:ln>
                            <a:noFill/>
                          </a:ln>
                          <a:solidFill>
                            <a:schemeClr val="tx1"/>
                          </a:solidFill>
                          <a:effectLst/>
                          <a:latin typeface="+mn-lt"/>
                        </a:rPr>
                        <a:t>S. aureus</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0" u="none" strike="noStrike" cap="none" normalizeH="0" baseline="0" dirty="0">
                          <a:ln>
                            <a:noFill/>
                          </a:ln>
                          <a:solidFill>
                            <a:schemeClr val="tx1"/>
                          </a:solidFill>
                          <a:effectLst/>
                          <a:latin typeface="+mn-lt"/>
                        </a:rPr>
                        <a:t>MRSA</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1" u="none" strike="noStrike" cap="none" normalizeH="0" baseline="0" dirty="0">
                          <a:ln>
                            <a:noFill/>
                          </a:ln>
                          <a:solidFill>
                            <a:schemeClr val="tx1"/>
                          </a:solidFill>
                          <a:effectLst/>
                          <a:latin typeface="+mn-lt"/>
                        </a:rPr>
                        <a:t>S. pyogenes</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Diabetes at baseline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SIRS present at baseline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187 (97.9)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72 (97.3)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19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60 (84.5)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257 (86.8)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171 (96.6)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49 (98.0)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12 (92.3)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67 (88.2)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263 (90.7)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4047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1EBFDC-2604-C2DD-8CFC-08E43AF0EEC0}"/>
              </a:ext>
            </a:extLst>
          </p:cNvPr>
          <p:cNvSpPr>
            <a:spLocks noGrp="1"/>
          </p:cNvSpPr>
          <p:nvPr>
            <p:ph type="title"/>
          </p:nvPr>
        </p:nvSpPr>
        <p:spPr>
          <a:xfrm>
            <a:off x="231078" y="260163"/>
            <a:ext cx="11740260" cy="1044132"/>
          </a:xfrm>
        </p:spPr>
        <p:txBody>
          <a:bodyPr/>
          <a:lstStyle/>
          <a:p>
            <a:r>
              <a:rPr lang="en-US" spc="0" dirty="0"/>
              <a:t>DISCOVER I/II and DUR001-303: Dalbavancin Safety vs Vancomycin in ABSSSI</a:t>
            </a:r>
          </a:p>
        </p:txBody>
      </p:sp>
      <p:sp>
        <p:nvSpPr>
          <p:cNvPr id="4" name="Content Placeholder 3">
            <a:extLst>
              <a:ext uri="{FF2B5EF4-FFF2-40B4-BE49-F238E27FC236}">
                <a16:creationId xmlns:a16="http://schemas.microsoft.com/office/drawing/2014/main" id="{C3448D72-544C-D31C-6595-D23D2BC8C8FA}"/>
              </a:ext>
            </a:extLst>
          </p:cNvPr>
          <p:cNvSpPr>
            <a:spLocks noGrp="1"/>
          </p:cNvSpPr>
          <p:nvPr>
            <p:ph sz="quarter" idx="10"/>
          </p:nvPr>
        </p:nvSpPr>
        <p:spPr>
          <a:xfrm>
            <a:off x="1828800" y="6302375"/>
            <a:ext cx="7366585" cy="327025"/>
          </a:xfrm>
        </p:spPr>
        <p:txBody>
          <a:bodyPr/>
          <a:lstStyle/>
          <a:p>
            <a:r>
              <a:rPr lang="en-US" altLang="en-US" dirty="0"/>
              <a:t>Gonzalez. Infect Dis Ther. 2021;10:471.</a:t>
            </a:r>
            <a:endParaRPr lang="en-US" dirty="0"/>
          </a:p>
        </p:txBody>
      </p:sp>
      <p:graphicFrame>
        <p:nvGraphicFramePr>
          <p:cNvPr id="6" name="Group 32">
            <a:extLst>
              <a:ext uri="{FF2B5EF4-FFF2-40B4-BE49-F238E27FC236}">
                <a16:creationId xmlns:a16="http://schemas.microsoft.com/office/drawing/2014/main" id="{8963FA2D-BE34-2F91-7C93-FD2F06B01625}"/>
              </a:ext>
            </a:extLst>
          </p:cNvPr>
          <p:cNvGraphicFramePr>
            <a:graphicFrameLocks noGrp="1"/>
          </p:cNvGraphicFramePr>
          <p:nvPr>
            <p:extLst>
              <p:ext uri="{D42A27DB-BD31-4B8C-83A1-F6EECF244321}">
                <p14:modId xmlns:p14="http://schemas.microsoft.com/office/powerpoint/2010/main" val="1256021876"/>
              </p:ext>
            </p:extLst>
          </p:nvPr>
        </p:nvGraphicFramePr>
        <p:xfrm>
          <a:off x="231079" y="2450636"/>
          <a:ext cx="11740259" cy="3109024"/>
        </p:xfrm>
        <a:graphic>
          <a:graphicData uri="http://schemas.openxmlformats.org/drawingml/2006/table">
            <a:tbl>
              <a:tblPr/>
              <a:tblGrid>
                <a:gridCol w="6729558">
                  <a:extLst>
                    <a:ext uri="{9D8B030D-6E8A-4147-A177-3AD203B41FA5}">
                      <a16:colId xmlns:a16="http://schemas.microsoft.com/office/drawing/2014/main" val="20000"/>
                    </a:ext>
                  </a:extLst>
                </a:gridCol>
                <a:gridCol w="2062065">
                  <a:extLst>
                    <a:ext uri="{9D8B030D-6E8A-4147-A177-3AD203B41FA5}">
                      <a16:colId xmlns:a16="http://schemas.microsoft.com/office/drawing/2014/main" val="20001"/>
                    </a:ext>
                  </a:extLst>
                </a:gridCol>
                <a:gridCol w="1754155">
                  <a:extLst>
                    <a:ext uri="{9D8B030D-6E8A-4147-A177-3AD203B41FA5}">
                      <a16:colId xmlns:a16="http://schemas.microsoft.com/office/drawing/2014/main" val="20002"/>
                    </a:ext>
                  </a:extLst>
                </a:gridCol>
                <a:gridCol w="1194481">
                  <a:extLst>
                    <a:ext uri="{9D8B030D-6E8A-4147-A177-3AD203B41FA5}">
                      <a16:colId xmlns:a16="http://schemas.microsoft.com/office/drawing/2014/main" val="2481379351"/>
                    </a:ext>
                  </a:extLst>
                </a:gridCol>
              </a:tblGrid>
              <a:tr h="592674">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Dalbavancin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(N = 1347)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Vancomycin</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2"/>
                          </a:solidFill>
                          <a:effectLst/>
                          <a:latin typeface="+mn-lt"/>
                        </a:rPr>
                        <a:t>(N = 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1" u="none" strike="noStrike" cap="none" normalizeH="0" baseline="0" dirty="0">
                          <a:ln>
                            <a:noFill/>
                          </a:ln>
                          <a:solidFill>
                            <a:schemeClr val="bg2"/>
                          </a:solidFill>
                          <a:effectLst/>
                          <a:latin typeface="+mn-lt"/>
                        </a:rPr>
                        <a:t>P</a:t>
                      </a:r>
                      <a:r>
                        <a:rPr kumimoji="0" lang="en-US" sz="1800" b="1" i="0" u="none" strike="noStrike" cap="none" normalizeH="0" baseline="0" dirty="0">
                          <a:ln>
                            <a:noFill/>
                          </a:ln>
                          <a:solidFill>
                            <a:schemeClr val="bg2"/>
                          </a:solidFill>
                          <a:effectLst/>
                          <a:latin typeface="+mn-lt"/>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499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tx1"/>
                          </a:solidFill>
                          <a:effectLst/>
                          <a:latin typeface="+mn-lt"/>
                        </a:rPr>
                        <a:t>Patients (safety population) experiencing a TEAE,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353 (26.2)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247 (37.9)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&lt;.01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108031">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800" b="0" i="0" u="none" strike="noStrike" cap="none" normalizeH="0" baseline="0" dirty="0">
                          <a:ln>
                            <a:noFill/>
                          </a:ln>
                          <a:solidFill>
                            <a:schemeClr val="tx1"/>
                          </a:solidFill>
                          <a:effectLst/>
                          <a:latin typeface="+mn-lt"/>
                        </a:rPr>
                        <a:t>All patients experiencing a TEAE, n/N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mn-lt"/>
                        </a:rPr>
                        <a:t>TEAE leading to discontinuation, 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mn-lt"/>
                        </a:rPr>
                        <a:t>Drug-related TEAE, 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mn-lt"/>
                        </a:rPr>
                        <a:t>Serious TEAE,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347/1325 (26.2)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23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128 (9.7)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28 (2.1)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25/54 (46.3)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3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7 (13.0)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&lt;.01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&lt;.01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850352">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800" b="0" i="0" u="none" strike="noStrike" cap="none" normalizeH="0" baseline="0" dirty="0">
                          <a:ln>
                            <a:noFill/>
                          </a:ln>
                          <a:solidFill>
                            <a:schemeClr val="tx1"/>
                          </a:solidFill>
                          <a:effectLst/>
                          <a:latin typeface="+mn-lt"/>
                        </a:rPr>
                        <a:t>Nephrotoxicity on therapy, n/N (%)</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mn-lt"/>
                        </a:rPr>
                        <a:t>All dalbavancin vs IV vancomycin only</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mn-lt"/>
                        </a:rPr>
                        <a:t>IV treatment only (no linezolid)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49/1325 (3.7)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1/58 (1.7)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5/54 (9.3)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5/54 (9.3)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.08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2288822"/>
                  </a:ext>
                </a:extLst>
              </a:tr>
            </a:tbl>
          </a:graphicData>
        </a:graphic>
      </p:graphicFrame>
      <p:sp>
        <p:nvSpPr>
          <p:cNvPr id="12" name="Content Placeholder 1">
            <a:extLst>
              <a:ext uri="{FF2B5EF4-FFF2-40B4-BE49-F238E27FC236}">
                <a16:creationId xmlns:a16="http://schemas.microsoft.com/office/drawing/2014/main" id="{C3B08A01-D019-530B-5AF4-CA4721943AA3}"/>
              </a:ext>
            </a:extLst>
          </p:cNvPr>
          <p:cNvSpPr txBox="1">
            <a:spLocks/>
          </p:cNvSpPr>
          <p:nvPr/>
        </p:nvSpPr>
        <p:spPr>
          <a:xfrm>
            <a:off x="231078" y="1335023"/>
            <a:ext cx="11740260" cy="475488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SzPct val="75000"/>
              <a:buBlip>
                <a:blip r:embed="rId3">
                  <a:extLst>
                    <a:ext uri="{96DAC541-7B7A-43D3-8B79-37D633B846F1}">
                      <asvg:svgBlip xmlns:asvg="http://schemas.microsoft.com/office/drawing/2016/SVG/main" r:embed="rId4"/>
                    </a:ext>
                  </a:extLst>
                </a:blip>
              </a:buBlip>
              <a:defRPr/>
            </a:pPr>
            <a:r>
              <a:rPr lang="en-US" dirty="0"/>
              <a:t>Post hoc analysis of 3 phase III trials</a:t>
            </a:r>
            <a:endParaRPr lang="en-US" sz="1800" dirty="0">
              <a:solidFill>
                <a:srgbClr val="000000"/>
              </a:solidFill>
            </a:endParaRPr>
          </a:p>
          <a:p>
            <a:pPr marL="574675" lvl="1" indent="-342900">
              <a:buSzPct val="75000"/>
              <a:buFont typeface="Arial" panose="020B0604020202020204" pitchFamily="34" charset="0"/>
              <a:buChar char="•"/>
              <a:defRPr/>
            </a:pPr>
            <a:r>
              <a:rPr lang="en-US" dirty="0"/>
              <a:t>Fewer adverse events and nephrotoxicity in dalbavancin group</a:t>
            </a:r>
          </a:p>
        </p:txBody>
      </p:sp>
    </p:spTree>
    <p:extLst>
      <p:ext uri="{BB962C8B-B14F-4D97-AF65-F5344CB8AC3E}">
        <p14:creationId xmlns:p14="http://schemas.microsoft.com/office/powerpoint/2010/main" val="2244620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B1E73BB-8C93-F5FD-149A-AF8C64C70F77}"/>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Randomized, international, multicenter, double-blind controlled trials conducted 2011-2012</a:t>
            </a:r>
          </a:p>
          <a:p>
            <a:endParaRPr lang="en-US" dirty="0"/>
          </a:p>
        </p:txBody>
      </p:sp>
      <p:sp>
        <p:nvSpPr>
          <p:cNvPr id="2" name="Title 1">
            <a:extLst>
              <a:ext uri="{FF2B5EF4-FFF2-40B4-BE49-F238E27FC236}">
                <a16:creationId xmlns:a16="http://schemas.microsoft.com/office/drawing/2014/main" id="{060F450B-AF1B-42CE-7570-AE354B7BB329}"/>
              </a:ext>
            </a:extLst>
          </p:cNvPr>
          <p:cNvSpPr>
            <a:spLocks noGrp="1"/>
          </p:cNvSpPr>
          <p:nvPr>
            <p:ph type="title"/>
          </p:nvPr>
        </p:nvSpPr>
        <p:spPr/>
        <p:txBody>
          <a:bodyPr/>
          <a:lstStyle/>
          <a:p>
            <a:r>
              <a:rPr lang="en-US" spc="0" dirty="0"/>
              <a:t>SOLO I/II: Oritavancin as Effective as Vancomycin for ABSSSI </a:t>
            </a:r>
          </a:p>
        </p:txBody>
      </p:sp>
      <p:sp>
        <p:nvSpPr>
          <p:cNvPr id="8" name="Content Placeholder 7">
            <a:extLst>
              <a:ext uri="{FF2B5EF4-FFF2-40B4-BE49-F238E27FC236}">
                <a16:creationId xmlns:a16="http://schemas.microsoft.com/office/drawing/2014/main" id="{A13D1735-9DA4-35EC-AA5E-501A4ADB2AC6}"/>
              </a:ext>
            </a:extLst>
          </p:cNvPr>
          <p:cNvSpPr>
            <a:spLocks noGrp="1"/>
          </p:cNvSpPr>
          <p:nvPr>
            <p:ph sz="quarter" idx="10"/>
          </p:nvPr>
        </p:nvSpPr>
        <p:spPr>
          <a:xfrm>
            <a:off x="1828800" y="6302375"/>
            <a:ext cx="6548438" cy="327025"/>
          </a:xfrm>
        </p:spPr>
        <p:txBody>
          <a:bodyPr/>
          <a:lstStyle/>
          <a:p>
            <a:r>
              <a:rPr lang="en-US" dirty="0"/>
              <a:t>Corey. Int J Antimicrob Agents. 2016;48:528. Corey. Clin Infect Dis. 2015;60:254. Oritavancin PI (original). Oritavancin PI (reformulated). </a:t>
            </a:r>
          </a:p>
        </p:txBody>
      </p:sp>
      <p:graphicFrame>
        <p:nvGraphicFramePr>
          <p:cNvPr id="4" name="Group 32">
            <a:extLst>
              <a:ext uri="{FF2B5EF4-FFF2-40B4-BE49-F238E27FC236}">
                <a16:creationId xmlns:a16="http://schemas.microsoft.com/office/drawing/2014/main" id="{5060C792-8696-9454-3647-33441DF6B25C}"/>
              </a:ext>
            </a:extLst>
          </p:cNvPr>
          <p:cNvGraphicFramePr>
            <a:graphicFrameLocks noGrp="1"/>
          </p:cNvGraphicFramePr>
          <p:nvPr>
            <p:extLst>
              <p:ext uri="{D42A27DB-BD31-4B8C-83A1-F6EECF244321}">
                <p14:modId xmlns:p14="http://schemas.microsoft.com/office/powerpoint/2010/main" val="774607541"/>
              </p:ext>
            </p:extLst>
          </p:nvPr>
        </p:nvGraphicFramePr>
        <p:xfrm>
          <a:off x="1503303" y="2262419"/>
          <a:ext cx="9185392" cy="2225088"/>
        </p:xfrm>
        <a:graphic>
          <a:graphicData uri="http://schemas.openxmlformats.org/drawingml/2006/table">
            <a:tbl>
              <a:tblPr/>
              <a:tblGrid>
                <a:gridCol w="3925147">
                  <a:extLst>
                    <a:ext uri="{9D8B030D-6E8A-4147-A177-3AD203B41FA5}">
                      <a16:colId xmlns:a16="http://schemas.microsoft.com/office/drawing/2014/main" val="20000"/>
                    </a:ext>
                  </a:extLst>
                </a:gridCol>
                <a:gridCol w="2471408">
                  <a:extLst>
                    <a:ext uri="{9D8B030D-6E8A-4147-A177-3AD203B41FA5}">
                      <a16:colId xmlns:a16="http://schemas.microsoft.com/office/drawing/2014/main" val="20001"/>
                    </a:ext>
                  </a:extLst>
                </a:gridCol>
                <a:gridCol w="2788837">
                  <a:extLst>
                    <a:ext uri="{9D8B030D-6E8A-4147-A177-3AD203B41FA5}">
                      <a16:colId xmlns:a16="http://schemas.microsoft.com/office/drawing/2014/main" val="20002"/>
                    </a:ext>
                  </a:extLst>
                </a:gridCol>
              </a:tblGrid>
              <a:tr h="387326">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Oritavancin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(N = 978)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bg2"/>
                          </a:solidFill>
                          <a:effectLst/>
                          <a:latin typeface="+mn-lt"/>
                        </a:rPr>
                        <a:t>Vancomycin</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bg2"/>
                          </a:solidFill>
                          <a:effectLst/>
                          <a:latin typeface="+mn-lt"/>
                        </a:rPr>
                        <a:t>(N = 981)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258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mn-lt"/>
                        </a:rPr>
                        <a:t>Primary endpoint (mITT),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794 (81.2)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794 (80.9)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563400">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1" i="0" u="none" strike="noStrike" cap="none" normalizeH="0" baseline="0" dirty="0">
                          <a:ln>
                            <a:noFill/>
                          </a:ln>
                          <a:solidFill>
                            <a:schemeClr val="tx1"/>
                          </a:solidFill>
                          <a:effectLst/>
                          <a:latin typeface="+mn-lt"/>
                        </a:rPr>
                        <a:t>Secondary analysis, n/N (%)</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tx1"/>
                          </a:solidFill>
                          <a:effectLst/>
                          <a:latin typeface="+mn-lt"/>
                        </a:rPr>
                        <a:t>By organism</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0" u="none" strike="noStrike" cap="none" normalizeH="0" baseline="0" dirty="0">
                          <a:ln>
                            <a:noFill/>
                          </a:ln>
                          <a:solidFill>
                            <a:schemeClr val="tx1"/>
                          </a:solidFill>
                          <a:effectLst/>
                          <a:latin typeface="+mn-lt"/>
                        </a:rPr>
                        <a:t>MSSA</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0" u="none" strike="noStrike" cap="none" normalizeH="0" baseline="0" dirty="0">
                          <a:ln>
                            <a:noFill/>
                          </a:ln>
                          <a:solidFill>
                            <a:schemeClr val="tx1"/>
                          </a:solidFill>
                          <a:effectLst/>
                          <a:latin typeface="+mn-lt"/>
                        </a:rPr>
                        <a:t>MRSA</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pPr>
                      <a:r>
                        <a:rPr kumimoji="0" lang="en-US" sz="1600" b="0" i="1" u="none" strike="noStrike" cap="none" normalizeH="0" baseline="0" dirty="0">
                          <a:ln>
                            <a:noFill/>
                          </a:ln>
                          <a:solidFill>
                            <a:schemeClr val="tx1"/>
                          </a:solidFill>
                          <a:effectLst/>
                          <a:latin typeface="+mn-lt"/>
                        </a:rPr>
                        <a:t>S. pyogenes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222/268 (82.8)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166/204 (81.4)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21/31 (67.7)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233/272 (85.7)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162/201 (80.6)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mn-lt"/>
                        </a:rPr>
                        <a:t>23/32 (71.9)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6FD026BF-0725-EDFC-649B-56AFA835F05C}"/>
              </a:ext>
            </a:extLst>
          </p:cNvPr>
          <p:cNvSpPr txBox="1"/>
          <p:nvPr/>
        </p:nvSpPr>
        <p:spPr bwMode="auto">
          <a:xfrm>
            <a:off x="718577" y="4728231"/>
            <a:ext cx="10754843" cy="1077218"/>
          </a:xfrm>
          <a:prstGeom prst="rect">
            <a:avLst/>
          </a:prstGeom>
          <a:solidFill>
            <a:schemeClr val="accent1">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rPr>
              <a:t>Warning/Precaution in Prescribing Information: Osteomyelitis</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In SOLO II, 5 patients in oritavancin group vs 0 patients in vancomycin group developed osteomyelitis </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Occurred within 1-9 days after study drug initiation, likely preexisting at time of entry</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Monitor for signs/symptoms of osteomyelitis</a:t>
            </a:r>
          </a:p>
        </p:txBody>
      </p:sp>
    </p:spTree>
    <p:extLst>
      <p:ext uri="{BB962C8B-B14F-4D97-AF65-F5344CB8AC3E}">
        <p14:creationId xmlns:p14="http://schemas.microsoft.com/office/powerpoint/2010/main" val="4137993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516464-698D-B94B-920A-E488F7492930}"/>
              </a:ext>
            </a:extLst>
          </p:cNvPr>
          <p:cNvSpPr>
            <a:spLocks noGrp="1"/>
          </p:cNvSpPr>
          <p:nvPr>
            <p:ph idx="1"/>
          </p:nvPr>
        </p:nvSpPr>
        <p:spPr>
          <a:xfrm>
            <a:off x="231079" y="1426463"/>
            <a:ext cx="5323560" cy="4663439"/>
          </a:xfrm>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2000" dirty="0"/>
              <a:t>Single-center, pre- vs post-period pragmatic trial for adults with ABSSSI: </a:t>
            </a:r>
          </a:p>
          <a:p>
            <a:pPr lvl="1">
              <a:spcBef>
                <a:spcPts val="600"/>
              </a:spcBef>
              <a:spcAft>
                <a:spcPts val="600"/>
              </a:spcAft>
            </a:pPr>
            <a:r>
              <a:rPr lang="en-US" sz="1800" dirty="0"/>
              <a:t>Pre-period: Usual care </a:t>
            </a:r>
          </a:p>
          <a:p>
            <a:pPr marL="285750" indent="-285750">
              <a:spcBef>
                <a:spcPts val="600"/>
              </a:spcBef>
              <a:spcAft>
                <a:spcPts val="600"/>
              </a:spcAft>
              <a:buFont typeface="Arial" panose="020B0604020202020204" pitchFamily="34" charset="0"/>
              <a:buChar char="•"/>
            </a:pPr>
            <a:r>
              <a:rPr lang="en-US" sz="1800" dirty="0"/>
              <a:t>Post-period: Identification of eligible patients and treatment with dalbavancin (86% received dalbavancin only)</a:t>
            </a:r>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2000" b="1" dirty="0"/>
              <a:t>Primary outcome: </a:t>
            </a:r>
            <a:r>
              <a:rPr lang="en-US" sz="2000" dirty="0"/>
              <a:t>Infection-related LOS</a:t>
            </a:r>
          </a:p>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sz="2000" b="1" dirty="0"/>
              <a:t>Secondary outcomes</a:t>
            </a:r>
            <a:r>
              <a:rPr lang="en-US" sz="2000" dirty="0"/>
              <a:t>: 44-day follow-up period: LOS, 30-day readmissions, ED visits, and outpatient visits, patient-reported outcomes, response to treatment, and AEs </a:t>
            </a:r>
          </a:p>
          <a:p>
            <a:endParaRPr lang="en-US" sz="1800" dirty="0"/>
          </a:p>
        </p:txBody>
      </p:sp>
      <p:sp>
        <p:nvSpPr>
          <p:cNvPr id="3" name="Title 2">
            <a:extLst>
              <a:ext uri="{FF2B5EF4-FFF2-40B4-BE49-F238E27FC236}">
                <a16:creationId xmlns:a16="http://schemas.microsoft.com/office/drawing/2014/main" id="{BA0DA41A-2922-FD73-95F1-3FF580F686B6}"/>
              </a:ext>
            </a:extLst>
          </p:cNvPr>
          <p:cNvSpPr>
            <a:spLocks noGrp="1"/>
          </p:cNvSpPr>
          <p:nvPr>
            <p:ph type="title"/>
          </p:nvPr>
        </p:nvSpPr>
        <p:spPr>
          <a:xfrm>
            <a:off x="231078" y="260163"/>
            <a:ext cx="11740260" cy="1044132"/>
          </a:xfrm>
        </p:spPr>
        <p:txBody>
          <a:bodyPr/>
          <a:lstStyle/>
          <a:p>
            <a:r>
              <a:rPr lang="en-US" spc="0" dirty="0"/>
              <a:t>ENHANCE: Dalbavancin for Hemodynamically Stable Adult Patients With ABSSSIs</a:t>
            </a:r>
          </a:p>
        </p:txBody>
      </p:sp>
      <p:sp>
        <p:nvSpPr>
          <p:cNvPr id="4" name="Content Placeholder 3">
            <a:extLst>
              <a:ext uri="{FF2B5EF4-FFF2-40B4-BE49-F238E27FC236}">
                <a16:creationId xmlns:a16="http://schemas.microsoft.com/office/drawing/2014/main" id="{8E5F05C6-5E14-233C-E120-58AE78D82B03}"/>
              </a:ext>
            </a:extLst>
          </p:cNvPr>
          <p:cNvSpPr>
            <a:spLocks noGrp="1"/>
          </p:cNvSpPr>
          <p:nvPr>
            <p:ph sz="quarter" idx="10"/>
          </p:nvPr>
        </p:nvSpPr>
        <p:spPr>
          <a:xfrm>
            <a:off x="1836187" y="6302375"/>
            <a:ext cx="7387211" cy="327025"/>
          </a:xfrm>
        </p:spPr>
        <p:txBody>
          <a:bodyPr/>
          <a:lstStyle/>
          <a:p>
            <a:r>
              <a:rPr lang="en-US" dirty="0"/>
              <a:t>McCarthy. Infect Dis Ther. 2020;9:53. </a:t>
            </a:r>
          </a:p>
        </p:txBody>
      </p:sp>
      <p:graphicFrame>
        <p:nvGraphicFramePr>
          <p:cNvPr id="5" name="Content Placeholder 5">
            <a:extLst>
              <a:ext uri="{FF2B5EF4-FFF2-40B4-BE49-F238E27FC236}">
                <a16:creationId xmlns:a16="http://schemas.microsoft.com/office/drawing/2014/main" id="{60FC3B1A-4BB6-FDFA-3055-B7F8DB31C9E0}"/>
              </a:ext>
            </a:extLst>
          </p:cNvPr>
          <p:cNvGraphicFramePr>
            <a:graphicFrameLocks/>
          </p:cNvGraphicFramePr>
          <p:nvPr>
            <p:extLst>
              <p:ext uri="{D42A27DB-BD31-4B8C-83A1-F6EECF244321}">
                <p14:modId xmlns:p14="http://schemas.microsoft.com/office/powerpoint/2010/main" val="572091613"/>
              </p:ext>
            </p:extLst>
          </p:nvPr>
        </p:nvGraphicFramePr>
        <p:xfrm>
          <a:off x="5705856" y="1253819"/>
          <a:ext cx="6236844" cy="4411188"/>
        </p:xfrm>
        <a:graphic>
          <a:graphicData uri="http://schemas.openxmlformats.org/drawingml/2006/table">
            <a:tbl>
              <a:tblPr firstRow="1" bandRow="1">
                <a:tableStyleId>{3C2FFA5D-87B4-456A-9821-1D502468CF0F}</a:tableStyleId>
              </a:tblPr>
              <a:tblGrid>
                <a:gridCol w="3127248">
                  <a:extLst>
                    <a:ext uri="{9D8B030D-6E8A-4147-A177-3AD203B41FA5}">
                      <a16:colId xmlns:a16="http://schemas.microsoft.com/office/drawing/2014/main" val="20000"/>
                    </a:ext>
                  </a:extLst>
                </a:gridCol>
                <a:gridCol w="1517904">
                  <a:extLst>
                    <a:ext uri="{9D8B030D-6E8A-4147-A177-3AD203B41FA5}">
                      <a16:colId xmlns:a16="http://schemas.microsoft.com/office/drawing/2014/main" val="20001"/>
                    </a:ext>
                  </a:extLst>
                </a:gridCol>
                <a:gridCol w="1591692">
                  <a:extLst>
                    <a:ext uri="{9D8B030D-6E8A-4147-A177-3AD203B41FA5}">
                      <a16:colId xmlns:a16="http://schemas.microsoft.com/office/drawing/2014/main" val="20002"/>
                    </a:ext>
                  </a:extLst>
                </a:gridCol>
              </a:tblGrid>
              <a:tr h="453783">
                <a:tc>
                  <a:txBody>
                    <a:bodyPr/>
                    <a:lstStyle/>
                    <a:p>
                      <a:pPr marL="0" marR="0">
                        <a:lnSpc>
                          <a:spcPct val="100000"/>
                        </a:lnSpc>
                        <a:spcBef>
                          <a:spcPts val="0"/>
                        </a:spcBef>
                        <a:spcAft>
                          <a:spcPts val="0"/>
                        </a:spcAft>
                      </a:pPr>
                      <a:r>
                        <a:rPr lang="en-GB" sz="1600" dirty="0">
                          <a:solidFill>
                            <a:schemeClr val="bg2"/>
                          </a:solidFill>
                          <a:effectLst/>
                          <a:latin typeface="+mn-lt"/>
                        </a:rPr>
                        <a:t>Characteristic</a:t>
                      </a:r>
                      <a:endParaRPr lang="en-US" sz="1600" b="1" dirty="0">
                        <a:solidFill>
                          <a:schemeClr val="bg2"/>
                        </a:solidFill>
                        <a:effectLst/>
                        <a:latin typeface="+mn-lt"/>
                        <a:ea typeface="Calibri"/>
                        <a:cs typeface="Times New Roman"/>
                      </a:endParaRPr>
                    </a:p>
                  </a:txBody>
                  <a:tcPr marL="54000" marR="54000" marT="35997" marB="35997" anchor="ctr">
                    <a:lnL w="6350" cap="flat" cmpd="sng" algn="ctr">
                      <a:noFill/>
                      <a:prstDash val="solid"/>
                      <a:miter lim="800000"/>
                    </a:lnL>
                    <a:lnR>
                      <a:noFill/>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GB" sz="1600" dirty="0">
                          <a:solidFill>
                            <a:schemeClr val="bg2"/>
                          </a:solidFill>
                          <a:effectLst/>
                          <a:latin typeface="+mn-lt"/>
                        </a:rPr>
                        <a:t>Pre-Period</a:t>
                      </a:r>
                    </a:p>
                    <a:p>
                      <a:pPr marL="0" marR="0" algn="ctr">
                        <a:lnSpc>
                          <a:spcPct val="100000"/>
                        </a:lnSpc>
                        <a:spcBef>
                          <a:spcPts val="0"/>
                        </a:spcBef>
                        <a:spcAft>
                          <a:spcPts val="0"/>
                        </a:spcAft>
                      </a:pPr>
                      <a:r>
                        <a:rPr lang="en-GB" sz="1600" b="1" dirty="0">
                          <a:solidFill>
                            <a:schemeClr val="bg2"/>
                          </a:solidFill>
                          <a:effectLst/>
                          <a:latin typeface="+mn-lt"/>
                          <a:ea typeface="Calibri"/>
                          <a:cs typeface="Times New Roman"/>
                        </a:rPr>
                        <a:t>(n = 48)</a:t>
                      </a:r>
                      <a:endParaRPr lang="en-US" sz="1600" b="1" dirty="0">
                        <a:solidFill>
                          <a:schemeClr val="bg2"/>
                        </a:solidFill>
                        <a:effectLst/>
                        <a:latin typeface="+mn-lt"/>
                        <a:ea typeface="Calibri"/>
                        <a:cs typeface="Times New Roman"/>
                      </a:endParaRPr>
                    </a:p>
                  </a:txBody>
                  <a:tcPr marL="54000" marR="54000" marT="35997" marB="35997" anchor="ctr">
                    <a:lnL>
                      <a:noFill/>
                    </a:lnL>
                    <a:lnR>
                      <a:noFill/>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dirty="0">
                          <a:solidFill>
                            <a:schemeClr val="bg2"/>
                          </a:solidFill>
                          <a:effectLst/>
                          <a:latin typeface="+mn-lt"/>
                          <a:ea typeface="Calibri"/>
                          <a:cs typeface="Times New Roman"/>
                        </a:rPr>
                        <a:t>Post-Period</a:t>
                      </a:r>
                    </a:p>
                    <a:p>
                      <a:pPr marL="0" marR="0" algn="ctr">
                        <a:lnSpc>
                          <a:spcPct val="100000"/>
                        </a:lnSpc>
                        <a:spcBef>
                          <a:spcPts val="0"/>
                        </a:spcBef>
                        <a:spcAft>
                          <a:spcPts val="0"/>
                        </a:spcAft>
                      </a:pPr>
                      <a:r>
                        <a:rPr lang="en-US" sz="1600" b="1" dirty="0">
                          <a:solidFill>
                            <a:schemeClr val="bg2"/>
                          </a:solidFill>
                          <a:effectLst/>
                          <a:latin typeface="+mn-lt"/>
                          <a:ea typeface="Calibri"/>
                          <a:cs typeface="Times New Roman"/>
                        </a:rPr>
                        <a:t>(n = 42)</a:t>
                      </a:r>
                    </a:p>
                  </a:txBody>
                  <a:tcPr marL="54000" marR="54000" marT="35997" marB="35997" anchor="ctr">
                    <a:lnL>
                      <a:noFill/>
                    </a:lnL>
                    <a:lnR w="6350" cap="flat" cmpd="sng" algn="ctr">
                      <a:noFill/>
                      <a:prstDash val="solid"/>
                      <a:miter lim="800000"/>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453783">
                <a:tc>
                  <a:txBody>
                    <a:bodyPr/>
                    <a:lstStyle/>
                    <a:p>
                      <a:pPr marL="0" marR="0" algn="l">
                        <a:lnSpc>
                          <a:spcPct val="100000"/>
                        </a:lnSpc>
                        <a:spcBef>
                          <a:spcPts val="0"/>
                        </a:spcBef>
                        <a:spcAft>
                          <a:spcPts val="0"/>
                        </a:spcAft>
                      </a:pPr>
                      <a:r>
                        <a:rPr lang="en-US" sz="1600" b="0" dirty="0">
                          <a:solidFill>
                            <a:schemeClr val="tx1"/>
                          </a:solidFill>
                          <a:effectLst/>
                          <a:latin typeface="+mn-lt"/>
                          <a:ea typeface="Calibri"/>
                          <a:cs typeface="Times New Roman"/>
                        </a:rPr>
                        <a:t>Adjusted Mean (SE) LOS during index hospitalization*</a:t>
                      </a: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i="0" u="none" strike="noStrike" baseline="0" dirty="0">
                          <a:solidFill>
                            <a:schemeClr val="tx1"/>
                          </a:solidFill>
                          <a:latin typeface="+mn-lt"/>
                        </a:rPr>
                        <a:t>5.5 (0.4)</a:t>
                      </a:r>
                      <a:endParaRPr lang="en-US" sz="1600" b="0" dirty="0">
                        <a:solidFill>
                          <a:schemeClr val="tx1"/>
                        </a:solidFill>
                        <a:effectLst/>
                        <a:latin typeface="+mn-lt"/>
                        <a:ea typeface="Calibri"/>
                        <a:cs typeface="Times New Roman"/>
                      </a:endParaRP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i="0" u="none" strike="noStrike" baseline="0" dirty="0">
                          <a:solidFill>
                            <a:schemeClr val="tx1"/>
                          </a:solidFill>
                          <a:latin typeface="+mn-lt"/>
                        </a:rPr>
                        <a:t>3.9 (0.4)</a:t>
                      </a:r>
                      <a:endParaRPr lang="en-US" sz="1600" b="0" dirty="0">
                        <a:solidFill>
                          <a:schemeClr val="tx1"/>
                        </a:solidFill>
                        <a:effectLst/>
                        <a:latin typeface="+mn-lt"/>
                        <a:ea typeface="Calibri"/>
                        <a:cs typeface="Times New Roman"/>
                      </a:endParaRP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667255">
                <a:tc>
                  <a:txBody>
                    <a:bodyPr/>
                    <a:lstStyle/>
                    <a:p>
                      <a:pPr algn="l" fontAlgn="auto"/>
                      <a:r>
                        <a:rPr lang="en-US" sz="1600" b="0" dirty="0">
                          <a:solidFill>
                            <a:schemeClr val="tx1"/>
                          </a:solidFill>
                          <a:effectLst/>
                          <a:latin typeface="+mn-lt"/>
                        </a:rPr>
                        <a:t>Infection-related major surgical intervention requiring OR time</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0</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1 (2.4)</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69550">
                <a:tc>
                  <a:txBody>
                    <a:bodyPr/>
                    <a:lstStyle/>
                    <a:p>
                      <a:pPr algn="l" fontAlgn="auto"/>
                      <a:r>
                        <a:rPr lang="en-US" sz="1600" b="0" dirty="0">
                          <a:solidFill>
                            <a:schemeClr val="tx1"/>
                          </a:solidFill>
                          <a:effectLst/>
                          <a:latin typeface="+mn-lt"/>
                        </a:rPr>
                        <a:t>All-cause hospitalization ≤30 days following discharge</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1 (2.1)</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3 (7.1)</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r h="667255">
                <a:tc>
                  <a:txBody>
                    <a:bodyPr/>
                    <a:lstStyle/>
                    <a:p>
                      <a:pPr algn="l" fontAlgn="auto"/>
                      <a:r>
                        <a:rPr lang="en-US" sz="1600" b="0" dirty="0">
                          <a:solidFill>
                            <a:schemeClr val="tx1"/>
                          </a:solidFill>
                          <a:effectLst/>
                          <a:latin typeface="+mn-lt"/>
                        </a:rPr>
                        <a:t>Infection-related hospitalizations during follow-up</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0</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2 (4.8)</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864960">
                <a:tc>
                  <a:txBody>
                    <a:bodyPr/>
                    <a:lstStyle/>
                    <a:p>
                      <a:pPr algn="l" fontAlgn="auto"/>
                      <a:r>
                        <a:rPr lang="en-US" sz="1600" b="0" dirty="0">
                          <a:solidFill>
                            <a:schemeClr val="tx1"/>
                          </a:solidFill>
                          <a:effectLst/>
                          <a:latin typeface="+mn-lt"/>
                        </a:rPr>
                        <a:t>Infection-related hospitalizations during follow-up requiring ICU admissions</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0</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0</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bl>
          </a:graphicData>
        </a:graphic>
      </p:graphicFrame>
      <p:sp>
        <p:nvSpPr>
          <p:cNvPr id="6" name="TextBox 5">
            <a:extLst>
              <a:ext uri="{FF2B5EF4-FFF2-40B4-BE49-F238E27FC236}">
                <a16:creationId xmlns:a16="http://schemas.microsoft.com/office/drawing/2014/main" id="{1454CBA9-1246-A4AC-5FF5-9059AB3AFBED}"/>
              </a:ext>
            </a:extLst>
          </p:cNvPr>
          <p:cNvSpPr txBox="1"/>
          <p:nvPr/>
        </p:nvSpPr>
        <p:spPr>
          <a:xfrm>
            <a:off x="5705856" y="5641462"/>
            <a:ext cx="86113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*P =</a:t>
            </a:r>
            <a:r>
              <a:rPr lang="en-US" sz="1200" dirty="0">
                <a:solidFill>
                  <a:prstClr val="black"/>
                </a:solidFill>
              </a:rPr>
              <a:t> </a:t>
            </a:r>
            <a:r>
              <a:rPr kumimoji="0" lang="en-US" sz="1200" b="0" i="0" u="none" strike="noStrike" kern="1200" cap="none" spc="0" normalizeH="0" baseline="0" noProof="0" dirty="0">
                <a:ln>
                  <a:noFill/>
                </a:ln>
                <a:solidFill>
                  <a:prstClr val="black"/>
                </a:solidFill>
                <a:effectLst/>
                <a:uLnTx/>
                <a:uFillTx/>
                <a:ea typeface="+mn-ea"/>
                <a:cs typeface="+mn-cs"/>
              </a:rPr>
              <a:t>.002</a:t>
            </a:r>
          </a:p>
        </p:txBody>
      </p:sp>
      <p:sp>
        <p:nvSpPr>
          <p:cNvPr id="7" name="TextBox 6">
            <a:extLst>
              <a:ext uri="{FF2B5EF4-FFF2-40B4-BE49-F238E27FC236}">
                <a16:creationId xmlns:a16="http://schemas.microsoft.com/office/drawing/2014/main" id="{04E088D5-42A9-F173-9EB7-7A23F1EF7D56}"/>
              </a:ext>
            </a:extLst>
          </p:cNvPr>
          <p:cNvSpPr txBox="1"/>
          <p:nvPr/>
        </p:nvSpPr>
        <p:spPr>
          <a:xfrm>
            <a:off x="5705856" y="5888916"/>
            <a:ext cx="6236844" cy="523220"/>
          </a:xfrm>
          <a:prstGeom prst="rect">
            <a:avLst/>
          </a:prstGeom>
          <a:solidFill>
            <a:schemeClr val="accent1">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effectLst/>
                <a:uLnTx/>
                <a:uFillTx/>
                <a:ea typeface="+mn-ea"/>
                <a:cs typeface="+mn-cs"/>
              </a:rPr>
              <a:t> Improvements in work productivity and ability to complete daily activities observed in post-period</a:t>
            </a:r>
          </a:p>
        </p:txBody>
      </p:sp>
    </p:spTree>
    <p:extLst>
      <p:ext uri="{BB962C8B-B14F-4D97-AF65-F5344CB8AC3E}">
        <p14:creationId xmlns:p14="http://schemas.microsoft.com/office/powerpoint/2010/main" val="37792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CB48D26-F327-C5DF-3702-67C747E84339}"/>
              </a:ext>
            </a:extLst>
          </p:cNvPr>
          <p:cNvSpPr>
            <a:spLocks noGrp="1"/>
          </p:cNvSpPr>
          <p:nvPr>
            <p:ph idx="1"/>
          </p:nvPr>
        </p:nvSpPr>
        <p:spPr>
          <a:xfrm>
            <a:off x="231078" y="1335023"/>
            <a:ext cx="11740260" cy="922229"/>
          </a:xfrm>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Multicenter pre- vs postintervention trial comparing 1 IV dalbavancin dose vs standard of care</a:t>
            </a:r>
          </a:p>
        </p:txBody>
      </p:sp>
      <p:sp>
        <p:nvSpPr>
          <p:cNvPr id="2" name="Title 1">
            <a:extLst>
              <a:ext uri="{FF2B5EF4-FFF2-40B4-BE49-F238E27FC236}">
                <a16:creationId xmlns:a16="http://schemas.microsoft.com/office/drawing/2014/main" id="{B3567F6C-6465-44EC-5355-409761323AA9}"/>
              </a:ext>
            </a:extLst>
          </p:cNvPr>
          <p:cNvSpPr>
            <a:spLocks noGrp="1"/>
          </p:cNvSpPr>
          <p:nvPr>
            <p:ph type="title"/>
          </p:nvPr>
        </p:nvSpPr>
        <p:spPr>
          <a:xfrm>
            <a:off x="231078" y="260163"/>
            <a:ext cx="11740260" cy="1044132"/>
          </a:xfrm>
        </p:spPr>
        <p:txBody>
          <a:bodyPr/>
          <a:lstStyle/>
          <a:p>
            <a:r>
              <a:rPr lang="en-US" spc="0" dirty="0"/>
              <a:t>Pathway With Single-Dose Dalbavancin Reduces Hospitalizations of Patients With ABSSSI Across US EDs</a:t>
            </a:r>
          </a:p>
        </p:txBody>
      </p:sp>
      <p:sp>
        <p:nvSpPr>
          <p:cNvPr id="5" name="Content Placeholder 4">
            <a:extLst>
              <a:ext uri="{FF2B5EF4-FFF2-40B4-BE49-F238E27FC236}">
                <a16:creationId xmlns:a16="http://schemas.microsoft.com/office/drawing/2014/main" id="{DEB77506-ACB0-D5B8-38F5-85A79AF0DE6D}"/>
              </a:ext>
            </a:extLst>
          </p:cNvPr>
          <p:cNvSpPr>
            <a:spLocks noGrp="1"/>
          </p:cNvSpPr>
          <p:nvPr>
            <p:ph sz="quarter" idx="10"/>
          </p:nvPr>
        </p:nvSpPr>
        <p:spPr>
          <a:xfrm>
            <a:off x="1853445" y="6302375"/>
            <a:ext cx="7382798" cy="327025"/>
          </a:xfrm>
        </p:spPr>
        <p:txBody>
          <a:bodyPr/>
          <a:lstStyle/>
          <a:p>
            <a:r>
              <a:rPr lang="en-US" dirty="0"/>
              <a:t>Talan. Acad Emerg Med. 2021;28:1108.</a:t>
            </a:r>
          </a:p>
        </p:txBody>
      </p:sp>
      <p:graphicFrame>
        <p:nvGraphicFramePr>
          <p:cNvPr id="7" name="Content Placeholder 3">
            <a:extLst>
              <a:ext uri="{FF2B5EF4-FFF2-40B4-BE49-F238E27FC236}">
                <a16:creationId xmlns:a16="http://schemas.microsoft.com/office/drawing/2014/main" id="{774F7453-BDB0-3D61-E0C8-EC466A726DA8}"/>
              </a:ext>
            </a:extLst>
          </p:cNvPr>
          <p:cNvGraphicFramePr>
            <a:graphicFrameLocks/>
          </p:cNvGraphicFramePr>
          <p:nvPr>
            <p:extLst>
              <p:ext uri="{D42A27DB-BD31-4B8C-83A1-F6EECF244321}">
                <p14:modId xmlns:p14="http://schemas.microsoft.com/office/powerpoint/2010/main" val="2450240778"/>
              </p:ext>
            </p:extLst>
          </p:nvPr>
        </p:nvGraphicFramePr>
        <p:xfrm>
          <a:off x="438912" y="2407428"/>
          <a:ext cx="6291072" cy="34828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Content Placeholder 5">
            <a:extLst>
              <a:ext uri="{FF2B5EF4-FFF2-40B4-BE49-F238E27FC236}">
                <a16:creationId xmlns:a16="http://schemas.microsoft.com/office/drawing/2014/main" id="{5FCFE320-206F-4D96-B419-76314D0441AB}"/>
              </a:ext>
            </a:extLst>
          </p:cNvPr>
          <p:cNvGraphicFramePr>
            <a:graphicFrameLocks/>
          </p:cNvGraphicFramePr>
          <p:nvPr>
            <p:extLst>
              <p:ext uri="{D42A27DB-BD31-4B8C-83A1-F6EECF244321}">
                <p14:modId xmlns:p14="http://schemas.microsoft.com/office/powerpoint/2010/main" val="2622933271"/>
              </p:ext>
            </p:extLst>
          </p:nvPr>
        </p:nvGraphicFramePr>
        <p:xfrm>
          <a:off x="6729984" y="2295352"/>
          <a:ext cx="5230939" cy="3330306"/>
        </p:xfrm>
        <a:graphic>
          <a:graphicData uri="http://schemas.openxmlformats.org/drawingml/2006/table">
            <a:tbl>
              <a:tblPr firstRow="1" bandRow="1">
                <a:tableStyleId>{3C2FFA5D-87B4-456A-9821-1D502468CF0F}</a:tableStyleId>
              </a:tblPr>
              <a:tblGrid>
                <a:gridCol w="2211800">
                  <a:extLst>
                    <a:ext uri="{9D8B030D-6E8A-4147-A177-3AD203B41FA5}">
                      <a16:colId xmlns:a16="http://schemas.microsoft.com/office/drawing/2014/main" val="20000"/>
                    </a:ext>
                  </a:extLst>
                </a:gridCol>
                <a:gridCol w="1555289">
                  <a:extLst>
                    <a:ext uri="{9D8B030D-6E8A-4147-A177-3AD203B41FA5}">
                      <a16:colId xmlns:a16="http://schemas.microsoft.com/office/drawing/2014/main" val="20001"/>
                    </a:ext>
                  </a:extLst>
                </a:gridCol>
                <a:gridCol w="1463850">
                  <a:extLst>
                    <a:ext uri="{9D8B030D-6E8A-4147-A177-3AD203B41FA5}">
                      <a16:colId xmlns:a16="http://schemas.microsoft.com/office/drawing/2014/main" val="20002"/>
                    </a:ext>
                  </a:extLst>
                </a:gridCol>
              </a:tblGrid>
              <a:tr h="967699">
                <a:tc>
                  <a:txBody>
                    <a:bodyPr/>
                    <a:lstStyle/>
                    <a:p>
                      <a:pPr marL="0" marR="0">
                        <a:lnSpc>
                          <a:spcPct val="100000"/>
                        </a:lnSpc>
                        <a:spcBef>
                          <a:spcPts val="0"/>
                        </a:spcBef>
                        <a:spcAft>
                          <a:spcPts val="0"/>
                        </a:spcAft>
                      </a:pPr>
                      <a:r>
                        <a:rPr lang="en-GB" sz="1600" dirty="0">
                          <a:solidFill>
                            <a:schemeClr val="bg2"/>
                          </a:solidFill>
                          <a:effectLst/>
                          <a:latin typeface="+mn-lt"/>
                        </a:rPr>
                        <a:t>Patient-Related Outcome, n/n* (%)</a:t>
                      </a:r>
                      <a:endParaRPr lang="en-US" sz="1600" b="1" dirty="0">
                        <a:solidFill>
                          <a:schemeClr val="bg2"/>
                        </a:solidFill>
                        <a:effectLst/>
                        <a:latin typeface="+mn-lt"/>
                        <a:ea typeface="Calibri"/>
                        <a:cs typeface="Times New Roman"/>
                      </a:endParaRPr>
                    </a:p>
                  </a:txBody>
                  <a:tcPr marL="54000" marR="54000" marT="35997" marB="35997" anchor="ctr">
                    <a:lnL w="6350" cap="flat" cmpd="sng" algn="ctr">
                      <a:noFill/>
                      <a:prstDash val="solid"/>
                      <a:miter lim="800000"/>
                    </a:lnL>
                    <a:lnR>
                      <a:noFill/>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GB" sz="1600" dirty="0">
                          <a:solidFill>
                            <a:schemeClr val="bg2"/>
                          </a:solidFill>
                          <a:effectLst/>
                          <a:latin typeface="+mn-lt"/>
                        </a:rPr>
                        <a:t>Clinical Pathway</a:t>
                      </a:r>
                    </a:p>
                  </a:txBody>
                  <a:tcPr marL="54000" marR="54000" marT="35997" marB="35997" anchor="ctr">
                    <a:lnL>
                      <a:noFill/>
                    </a:lnL>
                    <a:lnR>
                      <a:noFill/>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dirty="0">
                          <a:solidFill>
                            <a:schemeClr val="bg2"/>
                          </a:solidFill>
                          <a:effectLst/>
                          <a:latin typeface="+mn-lt"/>
                          <a:ea typeface="Calibri"/>
                          <a:cs typeface="Times New Roman"/>
                        </a:rPr>
                        <a:t>Usual </a:t>
                      </a:r>
                      <a:br>
                        <a:rPr lang="en-US" sz="1600" b="1" dirty="0">
                          <a:solidFill>
                            <a:schemeClr val="bg2"/>
                          </a:solidFill>
                          <a:effectLst/>
                          <a:latin typeface="+mn-lt"/>
                          <a:ea typeface="Calibri"/>
                          <a:cs typeface="Times New Roman"/>
                        </a:rPr>
                      </a:br>
                      <a:r>
                        <a:rPr lang="en-US" sz="1600" b="1" dirty="0">
                          <a:solidFill>
                            <a:schemeClr val="bg2"/>
                          </a:solidFill>
                          <a:effectLst/>
                          <a:latin typeface="+mn-lt"/>
                          <a:ea typeface="Calibri"/>
                          <a:cs typeface="Times New Roman"/>
                        </a:rPr>
                        <a:t>Care</a:t>
                      </a:r>
                    </a:p>
                  </a:txBody>
                  <a:tcPr marL="54000" marR="54000" marT="35997" marB="35997" anchor="ctr">
                    <a:lnL>
                      <a:noFill/>
                    </a:lnL>
                    <a:lnR w="6350" cap="flat" cmpd="sng" algn="ctr">
                      <a:noFill/>
                      <a:prstDash val="solid"/>
                      <a:miter lim="800000"/>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674034">
                <a:tc>
                  <a:txBody>
                    <a:bodyPr/>
                    <a:lstStyle/>
                    <a:p>
                      <a:pPr marL="0" marR="0" algn="l">
                        <a:lnSpc>
                          <a:spcPct val="100000"/>
                        </a:lnSpc>
                        <a:spcBef>
                          <a:spcPts val="0"/>
                        </a:spcBef>
                        <a:spcAft>
                          <a:spcPts val="0"/>
                        </a:spcAft>
                      </a:pPr>
                      <a:r>
                        <a:rPr lang="en-US" sz="1600" b="0" dirty="0">
                          <a:solidFill>
                            <a:schemeClr val="tx1"/>
                          </a:solidFill>
                          <a:effectLst/>
                          <a:latin typeface="+mn-lt"/>
                          <a:ea typeface="Calibri"/>
                          <a:cs typeface="Times New Roman"/>
                        </a:rPr>
                        <a:t>Missed workdays related to illness</a:t>
                      </a: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dirty="0">
                          <a:solidFill>
                            <a:schemeClr val="tx1"/>
                          </a:solidFill>
                          <a:effectLst/>
                          <a:latin typeface="+mn-lt"/>
                          <a:ea typeface="Calibri"/>
                          <a:cs typeface="Times New Roman"/>
                        </a:rPr>
                        <a:t>18/54 (33.3)</a:t>
                      </a: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dirty="0">
                          <a:solidFill>
                            <a:schemeClr val="tx1"/>
                          </a:solidFill>
                          <a:effectLst/>
                          <a:latin typeface="+mn-lt"/>
                          <a:ea typeface="Calibri"/>
                          <a:cs typeface="Times New Roman"/>
                        </a:rPr>
                        <a:t>19/58 (32.8)</a:t>
                      </a:r>
                    </a:p>
                  </a:txBody>
                  <a:tcPr marL="54000" marR="54000" marT="35997" marB="35997"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991119">
                <a:tc>
                  <a:txBody>
                    <a:bodyPr/>
                    <a:lstStyle/>
                    <a:p>
                      <a:pPr algn="l" fontAlgn="auto"/>
                      <a:r>
                        <a:rPr lang="en-US" sz="1600" b="0" dirty="0">
                          <a:solidFill>
                            <a:schemeClr val="tx1"/>
                          </a:solidFill>
                          <a:effectLst/>
                          <a:latin typeface="+mn-lt"/>
                        </a:rPr>
                        <a:t>Impairment with work-related activities</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12/48 (27.1)</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fontAlgn="auto"/>
                      <a:r>
                        <a:rPr lang="en-US" sz="1600" b="0" dirty="0">
                          <a:solidFill>
                            <a:schemeClr val="tx1"/>
                          </a:solidFill>
                          <a:effectLst/>
                          <a:latin typeface="+mn-lt"/>
                        </a:rPr>
                        <a:t>19 /53 (35.8)</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697454">
                <a:tc>
                  <a:txBody>
                    <a:bodyPr/>
                    <a:lstStyle/>
                    <a:p>
                      <a:pPr algn="l" fontAlgn="auto"/>
                      <a:r>
                        <a:rPr lang="en-US" sz="1600" b="0" dirty="0">
                          <a:solidFill>
                            <a:schemeClr val="tx1"/>
                          </a:solidFill>
                          <a:effectLst/>
                          <a:latin typeface="+mn-lt"/>
                        </a:rPr>
                        <a:t>Impairment in nonwork activities</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34/123 (27.6)</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tc>
                  <a:txBody>
                    <a:bodyPr/>
                    <a:lstStyle/>
                    <a:p>
                      <a:pPr algn="ctr" fontAlgn="auto"/>
                      <a:r>
                        <a:rPr lang="en-US" sz="1600" b="0" dirty="0">
                          <a:solidFill>
                            <a:schemeClr val="tx1"/>
                          </a:solidFill>
                          <a:effectLst/>
                          <a:latin typeface="+mn-lt"/>
                        </a:rPr>
                        <a:t>55/121 (45.5)</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bl>
          </a:graphicData>
        </a:graphic>
      </p:graphicFrame>
      <p:sp>
        <p:nvSpPr>
          <p:cNvPr id="10" name="TextBox 9">
            <a:extLst>
              <a:ext uri="{FF2B5EF4-FFF2-40B4-BE49-F238E27FC236}">
                <a16:creationId xmlns:a16="http://schemas.microsoft.com/office/drawing/2014/main" id="{F06D1346-AB2E-5553-7987-C688388ED828}"/>
              </a:ext>
            </a:extLst>
          </p:cNvPr>
          <p:cNvSpPr txBox="1"/>
          <p:nvPr/>
        </p:nvSpPr>
        <p:spPr>
          <a:xfrm>
            <a:off x="6729984" y="5715000"/>
            <a:ext cx="4909566" cy="260351"/>
          </a:xfrm>
          <a:prstGeom prst="rect">
            <a:avLst/>
          </a:prstGeom>
        </p:spPr>
        <p:txBody>
          <a:bodyPr vert="horz" wrap="none" lIns="0" tIns="0" rIns="0" bIns="0" rtlCol="0">
            <a:noAutofit/>
          </a:bodyPr>
          <a:lstStyle/>
          <a:p>
            <a:pPr algn="l"/>
            <a:r>
              <a:rPr lang="en-US" sz="1200" dirty="0"/>
              <a:t>*Denominator refers to total patients who responded to survey.</a:t>
            </a:r>
          </a:p>
        </p:txBody>
      </p:sp>
      <p:sp>
        <p:nvSpPr>
          <p:cNvPr id="11" name="TextBox 10">
            <a:extLst>
              <a:ext uri="{FF2B5EF4-FFF2-40B4-BE49-F238E27FC236}">
                <a16:creationId xmlns:a16="http://schemas.microsoft.com/office/drawing/2014/main" id="{963B7016-D919-CBF0-7039-B1968B646060}"/>
              </a:ext>
            </a:extLst>
          </p:cNvPr>
          <p:cNvSpPr txBox="1"/>
          <p:nvPr/>
        </p:nvSpPr>
        <p:spPr>
          <a:xfrm>
            <a:off x="902075" y="3571876"/>
            <a:ext cx="100676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95% CI: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10.4-31.2</a:t>
            </a:r>
          </a:p>
        </p:txBody>
      </p:sp>
      <p:sp>
        <p:nvSpPr>
          <p:cNvPr id="12" name="TextBox 11">
            <a:extLst>
              <a:ext uri="{FF2B5EF4-FFF2-40B4-BE49-F238E27FC236}">
                <a16:creationId xmlns:a16="http://schemas.microsoft.com/office/drawing/2014/main" id="{AB0995D2-AB76-97A4-3C9F-0095E2482984}"/>
              </a:ext>
            </a:extLst>
          </p:cNvPr>
          <p:cNvSpPr txBox="1"/>
          <p:nvPr/>
        </p:nvSpPr>
        <p:spPr>
          <a:xfrm>
            <a:off x="1868618" y="3429000"/>
            <a:ext cx="100676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95% CI: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4.9-27.4</a:t>
            </a:r>
          </a:p>
        </p:txBody>
      </p:sp>
      <p:grpSp>
        <p:nvGrpSpPr>
          <p:cNvPr id="14" name="Group 13">
            <a:extLst>
              <a:ext uri="{FF2B5EF4-FFF2-40B4-BE49-F238E27FC236}">
                <a16:creationId xmlns:a16="http://schemas.microsoft.com/office/drawing/2014/main" id="{AFE27946-8296-B5E7-9C54-886C2ECDD59F}"/>
              </a:ext>
            </a:extLst>
          </p:cNvPr>
          <p:cNvGrpSpPr/>
          <p:nvPr/>
        </p:nvGrpSpPr>
        <p:grpSpPr>
          <a:xfrm>
            <a:off x="5120546" y="2767012"/>
            <a:ext cx="1385029" cy="385763"/>
            <a:chOff x="4168046" y="2566987"/>
            <a:chExt cx="1385029" cy="385763"/>
          </a:xfrm>
        </p:grpSpPr>
        <p:sp>
          <p:nvSpPr>
            <p:cNvPr id="4" name="TextBox 3">
              <a:extLst>
                <a:ext uri="{FF2B5EF4-FFF2-40B4-BE49-F238E27FC236}">
                  <a16:creationId xmlns:a16="http://schemas.microsoft.com/office/drawing/2014/main" id="{B4AFE98E-54AE-F3C0-2535-73D2EAAD5F17}"/>
                </a:ext>
              </a:extLst>
            </p:cNvPr>
            <p:cNvSpPr txBox="1"/>
            <p:nvPr/>
          </p:nvSpPr>
          <p:spPr>
            <a:xfrm>
              <a:off x="4391025" y="2571750"/>
              <a:ext cx="1162050" cy="381000"/>
            </a:xfrm>
            <a:prstGeom prst="rect">
              <a:avLst/>
            </a:prstGeom>
          </p:spPr>
          <p:txBody>
            <a:bodyPr vert="horz" wrap="none" lIns="0" tIns="0" rIns="0" bIns="0" rtlCol="0">
              <a:noAutofit/>
            </a:bodyPr>
            <a:lstStyle/>
            <a:p>
              <a:pPr algn="l"/>
              <a:r>
                <a:rPr lang="en-US" sz="1200" dirty="0"/>
                <a:t>Usual Care</a:t>
              </a:r>
            </a:p>
            <a:p>
              <a:pPr algn="l"/>
              <a:r>
                <a:rPr lang="en-US" sz="1200" dirty="0"/>
                <a:t>Dalbavancin</a:t>
              </a:r>
            </a:p>
          </p:txBody>
        </p:sp>
        <p:sp>
          <p:nvSpPr>
            <p:cNvPr id="6" name="Rectangle 5">
              <a:extLst>
                <a:ext uri="{FF2B5EF4-FFF2-40B4-BE49-F238E27FC236}">
                  <a16:creationId xmlns:a16="http://schemas.microsoft.com/office/drawing/2014/main" id="{B5950062-A43E-9FE3-AE07-0A485CCA3CBC}"/>
                </a:ext>
              </a:extLst>
            </p:cNvPr>
            <p:cNvSpPr/>
            <p:nvPr/>
          </p:nvSpPr>
          <p:spPr>
            <a:xfrm>
              <a:off x="4168046" y="2566987"/>
              <a:ext cx="161925" cy="1619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E7F3496-9020-66A3-57F3-5095BEC882B9}"/>
                </a:ext>
              </a:extLst>
            </p:cNvPr>
            <p:cNvSpPr/>
            <p:nvPr/>
          </p:nvSpPr>
          <p:spPr>
            <a:xfrm>
              <a:off x="4168046" y="2767012"/>
              <a:ext cx="161925" cy="1619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D22B4B17-D785-15E7-A0D7-C1DFB2EB54FE}"/>
              </a:ext>
            </a:extLst>
          </p:cNvPr>
          <p:cNvSpPr txBox="1"/>
          <p:nvPr/>
        </p:nvSpPr>
        <p:spPr>
          <a:xfrm>
            <a:off x="925397" y="5468654"/>
            <a:ext cx="914400"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Initial</a:t>
            </a:r>
            <a:br>
              <a:rPr lang="en-US" sz="1000" dirty="0">
                <a:solidFill>
                  <a:schemeClr val="tx1">
                    <a:lumMod val="75000"/>
                    <a:lumOff val="25000"/>
                  </a:schemeClr>
                </a:solidFill>
                <a:latin typeface="Poppins Medium" panose="00000600000000000000" pitchFamily="2" charset="0"/>
                <a:cs typeface="Poppins Medium" panose="00000600000000000000" pitchFamily="2" charset="0"/>
              </a:rPr>
            </a:b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Hospitalization</a:t>
            </a:r>
          </a:p>
        </p:txBody>
      </p:sp>
      <p:sp>
        <p:nvSpPr>
          <p:cNvPr id="16" name="TextBox 15">
            <a:extLst>
              <a:ext uri="{FF2B5EF4-FFF2-40B4-BE49-F238E27FC236}">
                <a16:creationId xmlns:a16="http://schemas.microsoft.com/office/drawing/2014/main" id="{5E09D1CD-A392-2DD9-C720-7CB2A04AC4D0}"/>
              </a:ext>
            </a:extLst>
          </p:cNvPr>
          <p:cNvSpPr txBox="1"/>
          <p:nvPr/>
        </p:nvSpPr>
        <p:spPr>
          <a:xfrm>
            <a:off x="1868618" y="5468654"/>
            <a:ext cx="914400"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Hospitalization</a:t>
            </a:r>
            <a:br>
              <a:rPr lang="en-US" sz="1000" dirty="0">
                <a:solidFill>
                  <a:schemeClr val="tx1">
                    <a:lumMod val="75000"/>
                    <a:lumOff val="25000"/>
                  </a:schemeClr>
                </a:solidFill>
                <a:latin typeface="Poppins Medium" panose="00000600000000000000" pitchFamily="2" charset="0"/>
                <a:cs typeface="Poppins Medium" panose="00000600000000000000" pitchFamily="2" charset="0"/>
              </a:rPr>
            </a:b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by Day 44</a:t>
            </a:r>
          </a:p>
        </p:txBody>
      </p:sp>
      <p:sp>
        <p:nvSpPr>
          <p:cNvPr id="17" name="TextBox 16">
            <a:extLst>
              <a:ext uri="{FF2B5EF4-FFF2-40B4-BE49-F238E27FC236}">
                <a16:creationId xmlns:a16="http://schemas.microsoft.com/office/drawing/2014/main" id="{45B6164C-9672-84F9-1619-8D0206356B8A}"/>
              </a:ext>
            </a:extLst>
          </p:cNvPr>
          <p:cNvSpPr txBox="1"/>
          <p:nvPr/>
        </p:nvSpPr>
        <p:spPr>
          <a:xfrm>
            <a:off x="2841122" y="5468654"/>
            <a:ext cx="856295"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ED Visit by </a:t>
            </a:r>
            <a:br>
              <a:rPr lang="en-US" sz="1000" dirty="0">
                <a:solidFill>
                  <a:schemeClr val="tx1">
                    <a:lumMod val="75000"/>
                    <a:lumOff val="25000"/>
                  </a:schemeClr>
                </a:solidFill>
                <a:latin typeface="Poppins Medium" panose="00000600000000000000" pitchFamily="2" charset="0"/>
                <a:cs typeface="Poppins Medium" panose="00000600000000000000" pitchFamily="2" charset="0"/>
              </a:rPr>
            </a:b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Day 44</a:t>
            </a:r>
          </a:p>
        </p:txBody>
      </p:sp>
      <p:sp>
        <p:nvSpPr>
          <p:cNvPr id="18" name="TextBox 17">
            <a:extLst>
              <a:ext uri="{FF2B5EF4-FFF2-40B4-BE49-F238E27FC236}">
                <a16:creationId xmlns:a16="http://schemas.microsoft.com/office/drawing/2014/main" id="{7F02FCB6-65A0-8967-F1B3-7BC0FD3A29A7}"/>
              </a:ext>
            </a:extLst>
          </p:cNvPr>
          <p:cNvSpPr txBox="1"/>
          <p:nvPr/>
        </p:nvSpPr>
        <p:spPr>
          <a:xfrm>
            <a:off x="3755522" y="5468654"/>
            <a:ext cx="914400"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ID-Related OP </a:t>
            </a:r>
            <a:br>
              <a:rPr lang="en-US" sz="1000" dirty="0">
                <a:solidFill>
                  <a:schemeClr val="tx1">
                    <a:lumMod val="75000"/>
                    <a:lumOff val="25000"/>
                  </a:schemeClr>
                </a:solidFill>
                <a:latin typeface="Poppins Medium" panose="00000600000000000000" pitchFamily="2" charset="0"/>
                <a:cs typeface="Poppins Medium" panose="00000600000000000000" pitchFamily="2" charset="0"/>
              </a:rPr>
            </a:b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Visit by Day 44</a:t>
            </a:r>
          </a:p>
        </p:txBody>
      </p:sp>
      <p:sp>
        <p:nvSpPr>
          <p:cNvPr id="19" name="TextBox 18">
            <a:extLst>
              <a:ext uri="{FF2B5EF4-FFF2-40B4-BE49-F238E27FC236}">
                <a16:creationId xmlns:a16="http://schemas.microsoft.com/office/drawing/2014/main" id="{F7AA655D-A7D5-EFE8-09DC-A2B40EE36570}"/>
              </a:ext>
            </a:extLst>
          </p:cNvPr>
          <p:cNvSpPr txBox="1"/>
          <p:nvPr/>
        </p:nvSpPr>
        <p:spPr>
          <a:xfrm>
            <a:off x="4728026" y="5468654"/>
            <a:ext cx="914400"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Moderate AEs</a:t>
            </a:r>
          </a:p>
        </p:txBody>
      </p:sp>
      <p:sp>
        <p:nvSpPr>
          <p:cNvPr id="20" name="TextBox 19">
            <a:extLst>
              <a:ext uri="{FF2B5EF4-FFF2-40B4-BE49-F238E27FC236}">
                <a16:creationId xmlns:a16="http://schemas.microsoft.com/office/drawing/2014/main" id="{A41CE6C0-CC99-67A0-4444-DF4125A52D47}"/>
              </a:ext>
            </a:extLst>
          </p:cNvPr>
          <p:cNvSpPr txBox="1"/>
          <p:nvPr/>
        </p:nvSpPr>
        <p:spPr>
          <a:xfrm>
            <a:off x="5660235" y="5468654"/>
            <a:ext cx="914400" cy="344488"/>
          </a:xfrm>
          <a:prstGeom prst="rect">
            <a:avLst/>
          </a:prstGeom>
          <a:solidFill>
            <a:schemeClr val="bg1"/>
          </a:solidFill>
        </p:spPr>
        <p:txBody>
          <a:bodyPr vert="horz" wrap="none" lIns="0" tIns="0" rIns="0" bIns="0" rtlCol="0">
            <a:noAutofit/>
          </a:bodyPr>
          <a:lstStyle/>
          <a:p>
            <a:pPr algn="ctr"/>
            <a:r>
              <a:rPr lang="en-US" sz="1000" dirty="0">
                <a:solidFill>
                  <a:schemeClr val="tx1">
                    <a:lumMod val="75000"/>
                    <a:lumOff val="25000"/>
                  </a:schemeClr>
                </a:solidFill>
                <a:latin typeface="Poppins Medium" panose="00000600000000000000" pitchFamily="2" charset="0"/>
                <a:cs typeface="Poppins Medium" panose="00000600000000000000" pitchFamily="2" charset="0"/>
              </a:rPr>
              <a:t>Severe AEs</a:t>
            </a:r>
          </a:p>
        </p:txBody>
      </p:sp>
      <p:grpSp>
        <p:nvGrpSpPr>
          <p:cNvPr id="21" name="Group 20">
            <a:extLst>
              <a:ext uri="{FF2B5EF4-FFF2-40B4-BE49-F238E27FC236}">
                <a16:creationId xmlns:a16="http://schemas.microsoft.com/office/drawing/2014/main" id="{43484338-62D5-065C-26F5-67F346237FCE}"/>
              </a:ext>
            </a:extLst>
          </p:cNvPr>
          <p:cNvGrpSpPr/>
          <p:nvPr/>
        </p:nvGrpSpPr>
        <p:grpSpPr>
          <a:xfrm>
            <a:off x="183308" y="2476499"/>
            <a:ext cx="586740" cy="3046475"/>
            <a:chOff x="2630804" y="1666876"/>
            <a:chExt cx="586740" cy="3268345"/>
          </a:xfrm>
          <a:solidFill>
            <a:schemeClr val="bg1"/>
          </a:solidFill>
        </p:grpSpPr>
        <p:sp>
          <p:nvSpPr>
            <p:cNvPr id="22" name="TextBox 21">
              <a:extLst>
                <a:ext uri="{FF2B5EF4-FFF2-40B4-BE49-F238E27FC236}">
                  <a16:creationId xmlns:a16="http://schemas.microsoft.com/office/drawing/2014/main" id="{3CF32AB0-8D16-9FC2-81F9-6BA17D1A4D7D}"/>
                </a:ext>
              </a:extLst>
            </p:cNvPr>
            <p:cNvSpPr txBox="1"/>
            <p:nvPr/>
          </p:nvSpPr>
          <p:spPr>
            <a:xfrm>
              <a:off x="2630804" y="1666876"/>
              <a:ext cx="586740" cy="243840"/>
            </a:xfrm>
            <a:prstGeom prst="rect">
              <a:avLst/>
            </a:prstGeom>
            <a:grpFill/>
          </p:spPr>
          <p:txBody>
            <a:bodyPr vert="horz" wrap="none" lIns="0" tIns="0" rIns="0" bIns="0" rtlCol="0">
              <a:noAutofit/>
            </a:bodyPr>
            <a:lstStyle/>
            <a:p>
              <a:pPr algn="r"/>
              <a:r>
                <a:rPr lang="en-US" sz="1200" dirty="0"/>
                <a:t>100</a:t>
              </a:r>
            </a:p>
          </p:txBody>
        </p:sp>
        <p:sp>
          <p:nvSpPr>
            <p:cNvPr id="23" name="TextBox 22">
              <a:extLst>
                <a:ext uri="{FF2B5EF4-FFF2-40B4-BE49-F238E27FC236}">
                  <a16:creationId xmlns:a16="http://schemas.microsoft.com/office/drawing/2014/main" id="{94423F09-8E27-75D7-F41A-9BCB2CB3DBFE}"/>
                </a:ext>
              </a:extLst>
            </p:cNvPr>
            <p:cNvSpPr txBox="1"/>
            <p:nvPr/>
          </p:nvSpPr>
          <p:spPr>
            <a:xfrm>
              <a:off x="2630804" y="2268221"/>
              <a:ext cx="586740" cy="243840"/>
            </a:xfrm>
            <a:prstGeom prst="rect">
              <a:avLst/>
            </a:prstGeom>
            <a:grpFill/>
          </p:spPr>
          <p:txBody>
            <a:bodyPr vert="horz" wrap="none" lIns="0" tIns="0" rIns="0" bIns="0" rtlCol="0">
              <a:noAutofit/>
            </a:bodyPr>
            <a:lstStyle/>
            <a:p>
              <a:pPr algn="r"/>
              <a:r>
                <a:rPr lang="en-US" sz="1200" dirty="0"/>
                <a:t>80</a:t>
              </a:r>
            </a:p>
          </p:txBody>
        </p:sp>
        <p:sp>
          <p:nvSpPr>
            <p:cNvPr id="24" name="TextBox 23">
              <a:extLst>
                <a:ext uri="{FF2B5EF4-FFF2-40B4-BE49-F238E27FC236}">
                  <a16:creationId xmlns:a16="http://schemas.microsoft.com/office/drawing/2014/main" id="{5492FCAC-4A35-4C9F-73BD-33720B1E53F0}"/>
                </a:ext>
              </a:extLst>
            </p:cNvPr>
            <p:cNvSpPr txBox="1"/>
            <p:nvPr/>
          </p:nvSpPr>
          <p:spPr>
            <a:xfrm>
              <a:off x="2630804" y="2886076"/>
              <a:ext cx="586740" cy="243840"/>
            </a:xfrm>
            <a:prstGeom prst="rect">
              <a:avLst/>
            </a:prstGeom>
            <a:grpFill/>
          </p:spPr>
          <p:txBody>
            <a:bodyPr vert="horz" wrap="none" lIns="0" tIns="0" rIns="0" bIns="0" rtlCol="0">
              <a:noAutofit/>
            </a:bodyPr>
            <a:lstStyle/>
            <a:p>
              <a:pPr algn="r"/>
              <a:r>
                <a:rPr lang="en-US" sz="1200" dirty="0"/>
                <a:t>60</a:t>
              </a:r>
            </a:p>
          </p:txBody>
        </p:sp>
        <p:sp>
          <p:nvSpPr>
            <p:cNvPr id="25" name="TextBox 24">
              <a:extLst>
                <a:ext uri="{FF2B5EF4-FFF2-40B4-BE49-F238E27FC236}">
                  <a16:creationId xmlns:a16="http://schemas.microsoft.com/office/drawing/2014/main" id="{CA615081-748C-94E3-E720-565F6709FDA6}"/>
                </a:ext>
              </a:extLst>
            </p:cNvPr>
            <p:cNvSpPr txBox="1"/>
            <p:nvPr/>
          </p:nvSpPr>
          <p:spPr>
            <a:xfrm>
              <a:off x="2630804" y="3487421"/>
              <a:ext cx="586740" cy="243840"/>
            </a:xfrm>
            <a:prstGeom prst="rect">
              <a:avLst/>
            </a:prstGeom>
            <a:grpFill/>
          </p:spPr>
          <p:txBody>
            <a:bodyPr vert="horz" wrap="none" lIns="0" tIns="0" rIns="0" bIns="0" rtlCol="0">
              <a:noAutofit/>
            </a:bodyPr>
            <a:lstStyle/>
            <a:p>
              <a:pPr algn="r"/>
              <a:r>
                <a:rPr lang="en-US" sz="1200" dirty="0"/>
                <a:t>40</a:t>
              </a:r>
            </a:p>
          </p:txBody>
        </p:sp>
        <p:sp>
          <p:nvSpPr>
            <p:cNvPr id="26" name="TextBox 25">
              <a:extLst>
                <a:ext uri="{FF2B5EF4-FFF2-40B4-BE49-F238E27FC236}">
                  <a16:creationId xmlns:a16="http://schemas.microsoft.com/office/drawing/2014/main" id="{858B63A5-8F01-EF0A-05F9-558A825B1A6B}"/>
                </a:ext>
              </a:extLst>
            </p:cNvPr>
            <p:cNvSpPr txBox="1"/>
            <p:nvPr/>
          </p:nvSpPr>
          <p:spPr>
            <a:xfrm>
              <a:off x="2630804" y="4090036"/>
              <a:ext cx="586740" cy="243840"/>
            </a:xfrm>
            <a:prstGeom prst="rect">
              <a:avLst/>
            </a:prstGeom>
            <a:grpFill/>
          </p:spPr>
          <p:txBody>
            <a:bodyPr vert="horz" wrap="none" lIns="0" tIns="0" rIns="0" bIns="0" rtlCol="0">
              <a:noAutofit/>
            </a:bodyPr>
            <a:lstStyle/>
            <a:p>
              <a:pPr algn="r"/>
              <a:r>
                <a:rPr lang="en-US" sz="1200" dirty="0"/>
                <a:t>20</a:t>
              </a:r>
            </a:p>
          </p:txBody>
        </p:sp>
        <p:sp>
          <p:nvSpPr>
            <p:cNvPr id="27" name="TextBox 26">
              <a:extLst>
                <a:ext uri="{FF2B5EF4-FFF2-40B4-BE49-F238E27FC236}">
                  <a16:creationId xmlns:a16="http://schemas.microsoft.com/office/drawing/2014/main" id="{D2CA3846-52E0-CF92-1BA2-40EEA7B43B5B}"/>
                </a:ext>
              </a:extLst>
            </p:cNvPr>
            <p:cNvSpPr txBox="1"/>
            <p:nvPr/>
          </p:nvSpPr>
          <p:spPr>
            <a:xfrm>
              <a:off x="2630804" y="4691381"/>
              <a:ext cx="586740" cy="243840"/>
            </a:xfrm>
            <a:prstGeom prst="rect">
              <a:avLst/>
            </a:prstGeom>
            <a:grpFill/>
          </p:spPr>
          <p:txBody>
            <a:bodyPr vert="horz" wrap="none" lIns="0" tIns="0" rIns="0" bIns="0" rtlCol="0">
              <a:noAutofit/>
            </a:bodyPr>
            <a:lstStyle/>
            <a:p>
              <a:pPr algn="r"/>
              <a:r>
                <a:rPr lang="en-US" sz="1200" dirty="0"/>
                <a:t>0</a:t>
              </a:r>
            </a:p>
          </p:txBody>
        </p:sp>
      </p:grpSp>
      <p:sp>
        <p:nvSpPr>
          <p:cNvPr id="13" name="TextBox 12">
            <a:extLst>
              <a:ext uri="{FF2B5EF4-FFF2-40B4-BE49-F238E27FC236}">
                <a16:creationId xmlns:a16="http://schemas.microsoft.com/office/drawing/2014/main" id="{C5E61BA5-3E7E-B1D1-F5E6-95AA840E7A25}"/>
              </a:ext>
            </a:extLst>
          </p:cNvPr>
          <p:cNvSpPr txBox="1"/>
          <p:nvPr/>
        </p:nvSpPr>
        <p:spPr>
          <a:xfrm rot="16200000">
            <a:off x="-795879" y="3867559"/>
            <a:ext cx="2251333" cy="218252"/>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Proportion of Participants (%)</a:t>
            </a:r>
          </a:p>
        </p:txBody>
      </p:sp>
    </p:spTree>
    <p:extLst>
      <p:ext uri="{BB962C8B-B14F-4D97-AF65-F5344CB8AC3E}">
        <p14:creationId xmlns:p14="http://schemas.microsoft.com/office/powerpoint/2010/main" val="1591998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E71F843-1132-FA4C-E0EB-7F66DF4E833F}"/>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Single-center, pharmacy-led pilot program in community teaching hospital comparing early oritavancin vs SoC</a:t>
            </a:r>
          </a:p>
        </p:txBody>
      </p:sp>
      <p:sp>
        <p:nvSpPr>
          <p:cNvPr id="2" name="Title 1">
            <a:extLst>
              <a:ext uri="{FF2B5EF4-FFF2-40B4-BE49-F238E27FC236}">
                <a16:creationId xmlns:a16="http://schemas.microsoft.com/office/drawing/2014/main" id="{3618CAFB-9A1B-4B5A-BE47-521C6F2A4BD4}"/>
              </a:ext>
            </a:extLst>
          </p:cNvPr>
          <p:cNvSpPr>
            <a:spLocks noGrp="1"/>
          </p:cNvSpPr>
          <p:nvPr>
            <p:ph type="title"/>
          </p:nvPr>
        </p:nvSpPr>
        <p:spPr/>
        <p:txBody>
          <a:bodyPr vert="horz" lIns="0" tIns="0" rIns="0" bIns="0" rtlCol="0" anchor="ctr" anchorCtr="0">
            <a:spAutoFit/>
          </a:bodyPr>
          <a:lstStyle/>
          <a:p>
            <a:r>
              <a:rPr lang="en-US" altLang="en-US" spc="0" dirty="0"/>
              <a:t>Early Directed Oritavancin in the Emergency Department</a:t>
            </a:r>
            <a:endParaRPr lang="en-US" spc="0" dirty="0"/>
          </a:p>
        </p:txBody>
      </p:sp>
      <p:sp>
        <p:nvSpPr>
          <p:cNvPr id="8" name="Content Placeholder 7">
            <a:extLst>
              <a:ext uri="{FF2B5EF4-FFF2-40B4-BE49-F238E27FC236}">
                <a16:creationId xmlns:a16="http://schemas.microsoft.com/office/drawing/2014/main" id="{7EE27F2B-59A0-714C-B43C-D3EB44E2F3CC}"/>
              </a:ext>
            </a:extLst>
          </p:cNvPr>
          <p:cNvSpPr>
            <a:spLocks noGrp="1"/>
          </p:cNvSpPr>
          <p:nvPr>
            <p:ph sz="quarter" idx="10"/>
          </p:nvPr>
        </p:nvSpPr>
        <p:spPr>
          <a:xfrm>
            <a:off x="1828800" y="6302375"/>
            <a:ext cx="7373461" cy="327025"/>
          </a:xfrm>
        </p:spPr>
        <p:txBody>
          <a:bodyPr/>
          <a:lstStyle/>
          <a:p>
            <a:r>
              <a:rPr lang="en-US" dirty="0"/>
              <a:t>Helton. Drugs Real World Outcomes. 2020;7:20. </a:t>
            </a:r>
          </a:p>
        </p:txBody>
      </p:sp>
      <p:graphicFrame>
        <p:nvGraphicFramePr>
          <p:cNvPr id="13" name="Table 12">
            <a:extLst>
              <a:ext uri="{FF2B5EF4-FFF2-40B4-BE49-F238E27FC236}">
                <a16:creationId xmlns:a16="http://schemas.microsoft.com/office/drawing/2014/main" id="{1D6BF58E-9BAF-437E-8348-97BF704EF7E4}"/>
              </a:ext>
            </a:extLst>
          </p:cNvPr>
          <p:cNvGraphicFramePr>
            <a:graphicFrameLocks noGrp="1"/>
          </p:cNvGraphicFramePr>
          <p:nvPr>
            <p:extLst>
              <p:ext uri="{D42A27DB-BD31-4B8C-83A1-F6EECF244321}">
                <p14:modId xmlns:p14="http://schemas.microsoft.com/office/powerpoint/2010/main" val="658477760"/>
              </p:ext>
            </p:extLst>
          </p:nvPr>
        </p:nvGraphicFramePr>
        <p:xfrm>
          <a:off x="212522" y="2297813"/>
          <a:ext cx="7631184" cy="2991727"/>
        </p:xfrm>
        <a:graphic>
          <a:graphicData uri="http://schemas.openxmlformats.org/drawingml/2006/table">
            <a:tbl>
              <a:tblPr firstRow="1" firstCol="1" bandRow="1">
                <a:tableStyleId>{C083E6E3-FA7D-4D7B-A595-EF9225AFEA82}</a:tableStyleId>
              </a:tblPr>
              <a:tblGrid>
                <a:gridCol w="2315525">
                  <a:extLst>
                    <a:ext uri="{9D8B030D-6E8A-4147-A177-3AD203B41FA5}">
                      <a16:colId xmlns:a16="http://schemas.microsoft.com/office/drawing/2014/main" val="20000"/>
                    </a:ext>
                  </a:extLst>
                </a:gridCol>
                <a:gridCol w="2212931">
                  <a:extLst>
                    <a:ext uri="{9D8B030D-6E8A-4147-A177-3AD203B41FA5}">
                      <a16:colId xmlns:a16="http://schemas.microsoft.com/office/drawing/2014/main" val="20001"/>
                    </a:ext>
                  </a:extLst>
                </a:gridCol>
                <a:gridCol w="2212931">
                  <a:extLst>
                    <a:ext uri="{9D8B030D-6E8A-4147-A177-3AD203B41FA5}">
                      <a16:colId xmlns:a16="http://schemas.microsoft.com/office/drawing/2014/main" val="20002"/>
                    </a:ext>
                  </a:extLst>
                </a:gridCol>
                <a:gridCol w="889797">
                  <a:extLst>
                    <a:ext uri="{9D8B030D-6E8A-4147-A177-3AD203B41FA5}">
                      <a16:colId xmlns:a16="http://schemas.microsoft.com/office/drawing/2014/main" val="20003"/>
                    </a:ext>
                  </a:extLst>
                </a:gridCol>
              </a:tblGrid>
              <a:tr h="538936">
                <a:tc>
                  <a:txBody>
                    <a:bodyPr/>
                    <a:lstStyle/>
                    <a:p>
                      <a:pPr>
                        <a:lnSpc>
                          <a:spcPct val="100000"/>
                        </a:lnSpc>
                      </a:pPr>
                      <a:endParaRPr lang="en-US" sz="1600" dirty="0">
                        <a:solidFill>
                          <a:schemeClr val="bg1"/>
                        </a:solidFill>
                        <a:effectLst/>
                        <a:latin typeface="+mn-lt"/>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dirty="0">
                          <a:solidFill>
                            <a:schemeClr val="bg2"/>
                          </a:solidFill>
                          <a:effectLst/>
                        </a:rPr>
                        <a:t>Oritavancin in ED</a:t>
                      </a:r>
                    </a:p>
                    <a:p>
                      <a:pPr marL="0" marR="0" algn="ctr">
                        <a:lnSpc>
                          <a:spcPct val="100000"/>
                        </a:lnSpc>
                        <a:spcBef>
                          <a:spcPts val="0"/>
                        </a:spcBef>
                        <a:spcAft>
                          <a:spcPts val="0"/>
                        </a:spcAft>
                      </a:pPr>
                      <a:r>
                        <a:rPr lang="en-US" sz="1600" dirty="0">
                          <a:solidFill>
                            <a:schemeClr val="bg2"/>
                          </a:solidFill>
                          <a:effectLst/>
                          <a:latin typeface="+mn-lt"/>
                          <a:ea typeface="Calibri" panose="020F0502020204030204" pitchFamily="34" charset="0"/>
                          <a:cs typeface="Times New Roman" panose="02020603050405020304" pitchFamily="18" charset="0"/>
                        </a:rPr>
                        <a:t>(n = 61)</a:t>
                      </a: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dirty="0">
                          <a:solidFill>
                            <a:schemeClr val="bg2"/>
                          </a:solidFill>
                          <a:effectLst/>
                          <a:latin typeface="+mn-lt"/>
                          <a:ea typeface="Calibri" panose="020F0502020204030204" pitchFamily="34" charset="0"/>
                          <a:cs typeface="Times New Roman" panose="02020603050405020304" pitchFamily="18" charset="0"/>
                        </a:rPr>
                        <a:t>Standard of Care </a:t>
                      </a:r>
                      <a:br>
                        <a:rPr lang="en-US" sz="1600" dirty="0">
                          <a:solidFill>
                            <a:schemeClr val="bg2"/>
                          </a:solidFill>
                          <a:effectLst/>
                          <a:latin typeface="+mn-lt"/>
                          <a:ea typeface="Calibri" panose="020F0502020204030204" pitchFamily="34" charset="0"/>
                          <a:cs typeface="Times New Roman" panose="02020603050405020304" pitchFamily="18" charset="0"/>
                        </a:rPr>
                      </a:br>
                      <a:r>
                        <a:rPr lang="en-US" sz="1600" dirty="0">
                          <a:solidFill>
                            <a:schemeClr val="bg2"/>
                          </a:solidFill>
                          <a:effectLst/>
                          <a:latin typeface="+mn-lt"/>
                          <a:ea typeface="Calibri" panose="020F0502020204030204" pitchFamily="34" charset="0"/>
                          <a:cs typeface="Times New Roman" panose="02020603050405020304" pitchFamily="18" charset="0"/>
                        </a:rPr>
                        <a:t>(n = 61)</a:t>
                      </a: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i="1" dirty="0">
                          <a:solidFill>
                            <a:schemeClr val="bg2"/>
                          </a:solidFill>
                          <a:effectLst/>
                        </a:rPr>
                        <a:t>P V</a:t>
                      </a:r>
                      <a:r>
                        <a:rPr lang="en-US" sz="1600" dirty="0">
                          <a:solidFill>
                            <a:schemeClr val="bg2"/>
                          </a:solidFill>
                          <a:effectLst/>
                        </a:rPr>
                        <a:t>alue</a:t>
                      </a:r>
                      <a:endParaRPr lang="en-US" sz="1600" dirty="0">
                        <a:solidFill>
                          <a:schemeClr val="bg2"/>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390769">
                <a:tc>
                  <a:txBody>
                    <a:bodyPr/>
                    <a:lstStyle/>
                    <a:p>
                      <a:pPr marL="0" marR="0">
                        <a:lnSpc>
                          <a:spcPct val="100000"/>
                        </a:lnSpc>
                        <a:spcBef>
                          <a:spcPts val="0"/>
                        </a:spcBef>
                        <a:spcAft>
                          <a:spcPts val="0"/>
                        </a:spcAft>
                      </a:pPr>
                      <a:r>
                        <a:rPr lang="en-US" sz="1600" b="0" dirty="0">
                          <a:solidFill>
                            <a:schemeClr val="tx1"/>
                          </a:solidFill>
                          <a:effectLst/>
                        </a:rPr>
                        <a:t>LOS, hr</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mpd="sng">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mpd="sng">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mpd="sng">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90769">
                <a:tc>
                  <a:txBody>
                    <a:bodyPr/>
                    <a:lstStyle/>
                    <a:p>
                      <a:pPr marL="285750" marR="0" indent="-285750">
                        <a:lnSpc>
                          <a:spcPct val="100000"/>
                        </a:lnSpc>
                        <a:spcBef>
                          <a:spcPts val="0"/>
                        </a:spcBef>
                        <a:spcAft>
                          <a:spcPts val="0"/>
                        </a:spcAft>
                        <a:buFont typeface="Arial" panose="020B0604020202020204" pitchFamily="34" charset="0"/>
                        <a:buChar char="•"/>
                      </a:pPr>
                      <a:r>
                        <a:rPr lang="en-US" sz="1600" b="0" dirty="0">
                          <a:solidFill>
                            <a:schemeClr val="tx1"/>
                          </a:solidFill>
                          <a:effectLst/>
                        </a:rPr>
                        <a:t>Mean (SD)</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19.5 (20.7)</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86.0 (50.3)</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dirty="0">
                          <a:solidFill>
                            <a:schemeClr val="tx1"/>
                          </a:solidFill>
                          <a:effectLst/>
                        </a:rPr>
                        <a:t>&lt;.01</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99097">
                <a:tc>
                  <a:txBody>
                    <a:bodyPr/>
                    <a:lstStyle/>
                    <a:p>
                      <a:pPr marL="0" marR="0">
                        <a:lnSpc>
                          <a:spcPct val="100000"/>
                        </a:lnSpc>
                        <a:spcBef>
                          <a:spcPts val="0"/>
                        </a:spcBef>
                        <a:spcAft>
                          <a:spcPts val="0"/>
                        </a:spcAft>
                      </a:pPr>
                      <a:r>
                        <a:rPr lang="en-US" sz="1600" b="0" dirty="0">
                          <a:solidFill>
                            <a:schemeClr val="tx1"/>
                          </a:solidFill>
                          <a:effectLst/>
                        </a:rPr>
                        <a:t>30-day readmission, </a:t>
                      </a:r>
                      <a:br>
                        <a:rPr lang="en-US" sz="1600" b="0" dirty="0">
                          <a:solidFill>
                            <a:schemeClr val="tx1"/>
                          </a:solidFill>
                          <a:effectLst/>
                        </a:rPr>
                      </a:br>
                      <a:r>
                        <a:rPr lang="en-US" sz="1600" b="0" dirty="0">
                          <a:solidFill>
                            <a:schemeClr val="tx1"/>
                          </a:solidFill>
                          <a:effectLst/>
                        </a:rPr>
                        <a:t>n (%)</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 </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90769">
                <a:tc>
                  <a:txBody>
                    <a:bodyPr/>
                    <a:lstStyle/>
                    <a:p>
                      <a:pPr marL="285750" marR="0" indent="-285750">
                        <a:lnSpc>
                          <a:spcPct val="100000"/>
                        </a:lnSpc>
                        <a:spcBef>
                          <a:spcPts val="0"/>
                        </a:spcBef>
                        <a:spcAft>
                          <a:spcPts val="0"/>
                        </a:spcAft>
                        <a:buFont typeface="Arial" panose="020B0604020202020204" pitchFamily="34" charset="0"/>
                        <a:buChar char="•"/>
                      </a:pPr>
                      <a:r>
                        <a:rPr lang="en-US" sz="1600" b="0" dirty="0">
                          <a:solidFill>
                            <a:schemeClr val="tx1"/>
                          </a:solidFill>
                          <a:effectLst/>
                        </a:rPr>
                        <a:t>All cause</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6 (9.8)</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6 (9.8)</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1</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02035">
                <a:tc>
                  <a:txBody>
                    <a:bodyPr/>
                    <a:lstStyle/>
                    <a:p>
                      <a:pPr marL="285750" marR="0" indent="-285750">
                        <a:lnSpc>
                          <a:spcPct val="100000"/>
                        </a:lnSpc>
                        <a:spcBef>
                          <a:spcPts val="0"/>
                        </a:spcBef>
                        <a:spcAft>
                          <a:spcPts val="0"/>
                        </a:spcAft>
                        <a:buFont typeface="Arial" panose="020B0604020202020204" pitchFamily="34" charset="0"/>
                        <a:buChar char="•"/>
                      </a:pPr>
                      <a:r>
                        <a:rPr lang="en-US" sz="1600" b="0" dirty="0">
                          <a:solidFill>
                            <a:schemeClr val="tx1"/>
                          </a:solidFill>
                          <a:effectLst/>
                        </a:rPr>
                        <a:t>ID related</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5 (8.2)</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3 (5.9)</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.24</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90769">
                <a:tc>
                  <a:txBody>
                    <a:bodyPr/>
                    <a:lstStyle/>
                    <a:p>
                      <a:pPr marL="285750" marR="0" indent="-285750">
                        <a:lnSpc>
                          <a:spcPct val="100000"/>
                        </a:lnSpc>
                        <a:spcBef>
                          <a:spcPts val="0"/>
                        </a:spcBef>
                        <a:spcAft>
                          <a:spcPts val="0"/>
                        </a:spcAft>
                        <a:buFont typeface="Arial" panose="020B0604020202020204" pitchFamily="34" charset="0"/>
                        <a:buChar char="•"/>
                      </a:pPr>
                      <a:r>
                        <a:rPr lang="en-US" sz="1600" b="0" dirty="0">
                          <a:solidFill>
                            <a:schemeClr val="tx1"/>
                          </a:solidFill>
                          <a:effectLst/>
                        </a:rPr>
                        <a:t>Recurrent ABSSSI</a:t>
                      </a: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2 (3.3)</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3 (5.9)</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dirty="0">
                          <a:solidFill>
                            <a:schemeClr val="tx1"/>
                          </a:solidFill>
                          <a:effectLst/>
                        </a:rPr>
                        <a:t>.55</a:t>
                      </a:r>
                      <a:endParaRPr lang="en-US" sz="16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sp>
        <p:nvSpPr>
          <p:cNvPr id="18" name="TextBox 17">
            <a:extLst>
              <a:ext uri="{FF2B5EF4-FFF2-40B4-BE49-F238E27FC236}">
                <a16:creationId xmlns:a16="http://schemas.microsoft.com/office/drawing/2014/main" id="{AFD78D3F-C90C-40D4-B8EF-5A0BE4727C55}"/>
              </a:ext>
            </a:extLst>
          </p:cNvPr>
          <p:cNvSpPr txBox="1"/>
          <p:nvPr/>
        </p:nvSpPr>
        <p:spPr>
          <a:xfrm>
            <a:off x="8273135" y="1885418"/>
            <a:ext cx="3388808"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ea typeface="+mn-ea"/>
                <a:cs typeface="+mn-cs"/>
              </a:rPr>
              <a:t>Length of Stay</a:t>
            </a:r>
            <a:r>
              <a:rPr lang="en-US" sz="1400" b="1" dirty="0">
                <a:solidFill>
                  <a:prstClr val="black"/>
                </a:solidFill>
              </a:rPr>
              <a:t> </a:t>
            </a:r>
            <a:r>
              <a:rPr kumimoji="0" lang="en-US" sz="1400" b="1" i="0" u="none" strike="noStrike" kern="1200" cap="none" spc="0" normalizeH="0" baseline="0" noProof="0" dirty="0">
                <a:ln>
                  <a:noFill/>
                </a:ln>
                <a:solidFill>
                  <a:prstClr val="black"/>
                </a:solidFill>
                <a:effectLst/>
                <a:uLnTx/>
                <a:uFillTx/>
                <a:ea typeface="+mn-ea"/>
                <a:cs typeface="+mn-cs"/>
              </a:rPr>
              <a:t>in Oritavancin Pilot vs Standard of Care</a:t>
            </a:r>
          </a:p>
        </p:txBody>
      </p:sp>
      <p:sp>
        <p:nvSpPr>
          <p:cNvPr id="3" name="TextBox 2">
            <a:extLst>
              <a:ext uri="{FF2B5EF4-FFF2-40B4-BE49-F238E27FC236}">
                <a16:creationId xmlns:a16="http://schemas.microsoft.com/office/drawing/2014/main" id="{8B8E1289-343B-4BCF-A15B-0E8A1B515F2D}"/>
              </a:ext>
            </a:extLst>
          </p:cNvPr>
          <p:cNvSpPr txBox="1"/>
          <p:nvPr/>
        </p:nvSpPr>
        <p:spPr>
          <a:xfrm>
            <a:off x="209725" y="5396171"/>
            <a:ext cx="7631185" cy="584775"/>
          </a:xfrm>
          <a:prstGeom prst="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ea typeface="+mn-ea"/>
                <a:cs typeface="+mn-cs"/>
              </a:rPr>
              <a:t>Use of oritavancin could avoid approximately 227 hospital bed days</a:t>
            </a:r>
            <a:br>
              <a:rPr kumimoji="0" lang="en-US" sz="1600" b="1" i="0" u="none" strike="noStrike" kern="1200" cap="none" spc="0" normalizeH="0" baseline="0" noProof="0" dirty="0">
                <a:ln>
                  <a:noFill/>
                </a:ln>
                <a:solidFill>
                  <a:prstClr val="black"/>
                </a:solidFill>
                <a:effectLst/>
                <a:uLnTx/>
                <a:uFillTx/>
                <a:ea typeface="+mn-ea"/>
                <a:cs typeface="+mn-cs"/>
              </a:rPr>
            </a:br>
            <a:r>
              <a:rPr kumimoji="0" lang="en-US" sz="1600" b="1" i="0" u="none" strike="noStrike" kern="1200" cap="none" spc="0" normalizeH="0" baseline="0" noProof="0" dirty="0">
                <a:ln>
                  <a:noFill/>
                </a:ln>
                <a:solidFill>
                  <a:prstClr val="black"/>
                </a:solidFill>
                <a:effectLst/>
                <a:uLnTx/>
                <a:uFillTx/>
                <a:ea typeface="+mn-ea"/>
                <a:cs typeface="+mn-cs"/>
              </a:rPr>
              <a:t>and save $308,000 </a:t>
            </a:r>
          </a:p>
        </p:txBody>
      </p:sp>
      <p:sp>
        <p:nvSpPr>
          <p:cNvPr id="5" name="TextBox 4">
            <a:extLst>
              <a:ext uri="{FF2B5EF4-FFF2-40B4-BE49-F238E27FC236}">
                <a16:creationId xmlns:a16="http://schemas.microsoft.com/office/drawing/2014/main" id="{403DD24B-BC7A-1CC7-5467-2AC08C80F499}"/>
              </a:ext>
            </a:extLst>
          </p:cNvPr>
          <p:cNvSpPr txBox="1"/>
          <p:nvPr/>
        </p:nvSpPr>
        <p:spPr>
          <a:xfrm rot="16200000">
            <a:off x="6935799" y="4000368"/>
            <a:ext cx="2297723" cy="249383"/>
          </a:xfrm>
          <a:prstGeom prst="rect">
            <a:avLst/>
          </a:prstGeom>
          <a:solidFill>
            <a:schemeClr val="bg1"/>
          </a:solidFill>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Time to Discharge</a:t>
            </a:r>
          </a:p>
        </p:txBody>
      </p:sp>
      <p:sp>
        <p:nvSpPr>
          <p:cNvPr id="7" name="TextBox 6">
            <a:extLst>
              <a:ext uri="{FF2B5EF4-FFF2-40B4-BE49-F238E27FC236}">
                <a16:creationId xmlns:a16="http://schemas.microsoft.com/office/drawing/2014/main" id="{F0D190E5-4329-3962-5F54-E53268E65779}"/>
              </a:ext>
            </a:extLst>
          </p:cNvPr>
          <p:cNvSpPr txBox="1"/>
          <p:nvPr/>
        </p:nvSpPr>
        <p:spPr>
          <a:xfrm>
            <a:off x="8818678" y="5899860"/>
            <a:ext cx="2297723" cy="249383"/>
          </a:xfrm>
          <a:prstGeom prst="rect">
            <a:avLst/>
          </a:prstGeom>
          <a:solidFill>
            <a:schemeClr val="bg1"/>
          </a:solidFill>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Length of Stay (Hr)</a:t>
            </a:r>
          </a:p>
          <a:p>
            <a:pPr algn="ctr"/>
            <a:endParaRPr lang="en-US" sz="1200" dirty="0">
              <a:solidFill>
                <a:schemeClr val="tx1">
                  <a:lumMod val="75000"/>
                  <a:lumOff val="25000"/>
                </a:schemeClr>
              </a:solidFill>
              <a:latin typeface="Poppins Medium" panose="00000600000000000000" pitchFamily="2" charset="0"/>
              <a:cs typeface="Poppins Medium" panose="00000600000000000000" pitchFamily="2" charset="0"/>
            </a:endParaRPr>
          </a:p>
        </p:txBody>
      </p:sp>
      <p:grpSp>
        <p:nvGrpSpPr>
          <p:cNvPr id="14" name="Group 13">
            <a:extLst>
              <a:ext uri="{FF2B5EF4-FFF2-40B4-BE49-F238E27FC236}">
                <a16:creationId xmlns:a16="http://schemas.microsoft.com/office/drawing/2014/main" id="{5AE6FB6D-A243-DDC3-64C5-124A3E555B4A}"/>
              </a:ext>
            </a:extLst>
          </p:cNvPr>
          <p:cNvGrpSpPr/>
          <p:nvPr/>
        </p:nvGrpSpPr>
        <p:grpSpPr>
          <a:xfrm>
            <a:off x="7859466" y="2552700"/>
            <a:ext cx="586740" cy="3149600"/>
            <a:chOff x="2630804" y="1666876"/>
            <a:chExt cx="586740" cy="3268345"/>
          </a:xfrm>
          <a:noFill/>
        </p:grpSpPr>
        <p:sp>
          <p:nvSpPr>
            <p:cNvPr id="15" name="TextBox 14">
              <a:extLst>
                <a:ext uri="{FF2B5EF4-FFF2-40B4-BE49-F238E27FC236}">
                  <a16:creationId xmlns:a16="http://schemas.microsoft.com/office/drawing/2014/main" id="{555275C2-6939-6001-29D3-40A7B5CCE3C8}"/>
                </a:ext>
              </a:extLst>
            </p:cNvPr>
            <p:cNvSpPr txBox="1"/>
            <p:nvPr/>
          </p:nvSpPr>
          <p:spPr>
            <a:xfrm>
              <a:off x="2630804" y="1666876"/>
              <a:ext cx="586740" cy="243840"/>
            </a:xfrm>
            <a:prstGeom prst="rect">
              <a:avLst/>
            </a:prstGeom>
            <a:grpFill/>
          </p:spPr>
          <p:txBody>
            <a:bodyPr vert="horz" wrap="none" lIns="0" tIns="0" rIns="0" bIns="0" rtlCol="0">
              <a:noAutofit/>
            </a:bodyPr>
            <a:lstStyle/>
            <a:p>
              <a:pPr algn="r"/>
              <a:r>
                <a:rPr lang="en-US" sz="1200" dirty="0"/>
                <a:t>1.0</a:t>
              </a:r>
            </a:p>
          </p:txBody>
        </p:sp>
        <p:sp>
          <p:nvSpPr>
            <p:cNvPr id="16" name="TextBox 15">
              <a:extLst>
                <a:ext uri="{FF2B5EF4-FFF2-40B4-BE49-F238E27FC236}">
                  <a16:creationId xmlns:a16="http://schemas.microsoft.com/office/drawing/2014/main" id="{3E8A3F16-A488-A742-3875-C09A17D03C49}"/>
                </a:ext>
              </a:extLst>
            </p:cNvPr>
            <p:cNvSpPr txBox="1"/>
            <p:nvPr/>
          </p:nvSpPr>
          <p:spPr>
            <a:xfrm>
              <a:off x="2630804" y="2268221"/>
              <a:ext cx="586740" cy="243840"/>
            </a:xfrm>
            <a:prstGeom prst="rect">
              <a:avLst/>
            </a:prstGeom>
            <a:grpFill/>
          </p:spPr>
          <p:txBody>
            <a:bodyPr vert="horz" wrap="none" lIns="0" tIns="0" rIns="0" bIns="0" rtlCol="0">
              <a:noAutofit/>
            </a:bodyPr>
            <a:lstStyle/>
            <a:p>
              <a:pPr algn="r"/>
              <a:r>
                <a:rPr lang="en-US" sz="1200" dirty="0"/>
                <a:t>0.8</a:t>
              </a:r>
            </a:p>
          </p:txBody>
        </p:sp>
        <p:sp>
          <p:nvSpPr>
            <p:cNvPr id="17" name="TextBox 16">
              <a:extLst>
                <a:ext uri="{FF2B5EF4-FFF2-40B4-BE49-F238E27FC236}">
                  <a16:creationId xmlns:a16="http://schemas.microsoft.com/office/drawing/2014/main" id="{B0865799-F3A1-4F67-A52B-8CC98431C8A7}"/>
                </a:ext>
              </a:extLst>
            </p:cNvPr>
            <p:cNvSpPr txBox="1"/>
            <p:nvPr/>
          </p:nvSpPr>
          <p:spPr>
            <a:xfrm>
              <a:off x="2630804" y="2886076"/>
              <a:ext cx="586740" cy="243840"/>
            </a:xfrm>
            <a:prstGeom prst="rect">
              <a:avLst/>
            </a:prstGeom>
            <a:grpFill/>
          </p:spPr>
          <p:txBody>
            <a:bodyPr vert="horz" wrap="none" lIns="0" tIns="0" rIns="0" bIns="0" rtlCol="0">
              <a:noAutofit/>
            </a:bodyPr>
            <a:lstStyle/>
            <a:p>
              <a:pPr algn="r"/>
              <a:r>
                <a:rPr lang="en-US" sz="1200" dirty="0"/>
                <a:t>0.6</a:t>
              </a:r>
            </a:p>
          </p:txBody>
        </p:sp>
        <p:sp>
          <p:nvSpPr>
            <p:cNvPr id="19" name="TextBox 18">
              <a:extLst>
                <a:ext uri="{FF2B5EF4-FFF2-40B4-BE49-F238E27FC236}">
                  <a16:creationId xmlns:a16="http://schemas.microsoft.com/office/drawing/2014/main" id="{247181AB-4AFA-76F9-AEA6-63259352C4EC}"/>
                </a:ext>
              </a:extLst>
            </p:cNvPr>
            <p:cNvSpPr txBox="1"/>
            <p:nvPr/>
          </p:nvSpPr>
          <p:spPr>
            <a:xfrm>
              <a:off x="2630804" y="3487421"/>
              <a:ext cx="586740" cy="243840"/>
            </a:xfrm>
            <a:prstGeom prst="rect">
              <a:avLst/>
            </a:prstGeom>
            <a:grpFill/>
          </p:spPr>
          <p:txBody>
            <a:bodyPr vert="horz" wrap="none" lIns="0" tIns="0" rIns="0" bIns="0" rtlCol="0">
              <a:noAutofit/>
            </a:bodyPr>
            <a:lstStyle/>
            <a:p>
              <a:pPr algn="r"/>
              <a:r>
                <a:rPr lang="en-US" sz="1200" dirty="0"/>
                <a:t>0.4</a:t>
              </a:r>
            </a:p>
          </p:txBody>
        </p:sp>
        <p:sp>
          <p:nvSpPr>
            <p:cNvPr id="20" name="TextBox 19">
              <a:extLst>
                <a:ext uri="{FF2B5EF4-FFF2-40B4-BE49-F238E27FC236}">
                  <a16:creationId xmlns:a16="http://schemas.microsoft.com/office/drawing/2014/main" id="{3ABBD207-BFCD-BD26-30D0-2FFF7F58AD1B}"/>
                </a:ext>
              </a:extLst>
            </p:cNvPr>
            <p:cNvSpPr txBox="1"/>
            <p:nvPr/>
          </p:nvSpPr>
          <p:spPr>
            <a:xfrm>
              <a:off x="2630804" y="4090036"/>
              <a:ext cx="586740" cy="243840"/>
            </a:xfrm>
            <a:prstGeom prst="rect">
              <a:avLst/>
            </a:prstGeom>
            <a:grpFill/>
          </p:spPr>
          <p:txBody>
            <a:bodyPr vert="horz" wrap="none" lIns="0" tIns="0" rIns="0" bIns="0" rtlCol="0">
              <a:noAutofit/>
            </a:bodyPr>
            <a:lstStyle/>
            <a:p>
              <a:pPr algn="r"/>
              <a:r>
                <a:rPr lang="en-US" sz="1200" dirty="0"/>
                <a:t>0.2</a:t>
              </a:r>
            </a:p>
          </p:txBody>
        </p:sp>
        <p:sp>
          <p:nvSpPr>
            <p:cNvPr id="21" name="TextBox 20">
              <a:extLst>
                <a:ext uri="{FF2B5EF4-FFF2-40B4-BE49-F238E27FC236}">
                  <a16:creationId xmlns:a16="http://schemas.microsoft.com/office/drawing/2014/main" id="{0883B364-047D-390B-9E4A-030A14658471}"/>
                </a:ext>
              </a:extLst>
            </p:cNvPr>
            <p:cNvSpPr txBox="1"/>
            <p:nvPr/>
          </p:nvSpPr>
          <p:spPr>
            <a:xfrm>
              <a:off x="2630804" y="4691381"/>
              <a:ext cx="586740" cy="243840"/>
            </a:xfrm>
            <a:prstGeom prst="rect">
              <a:avLst/>
            </a:prstGeom>
            <a:grpFill/>
          </p:spPr>
          <p:txBody>
            <a:bodyPr vert="horz" wrap="none" lIns="0" tIns="0" rIns="0" bIns="0" rtlCol="0">
              <a:noAutofit/>
            </a:bodyPr>
            <a:lstStyle/>
            <a:p>
              <a:pPr algn="r"/>
              <a:r>
                <a:rPr lang="en-US" sz="1200" dirty="0"/>
                <a:t>0</a:t>
              </a:r>
            </a:p>
          </p:txBody>
        </p:sp>
      </p:grpSp>
      <p:grpSp>
        <p:nvGrpSpPr>
          <p:cNvPr id="26" name="Group 25">
            <a:extLst>
              <a:ext uri="{FF2B5EF4-FFF2-40B4-BE49-F238E27FC236}">
                <a16:creationId xmlns:a16="http://schemas.microsoft.com/office/drawing/2014/main" id="{21200611-0305-CB21-E5B5-88E6C38AB4DD}"/>
              </a:ext>
            </a:extLst>
          </p:cNvPr>
          <p:cNvGrpSpPr/>
          <p:nvPr/>
        </p:nvGrpSpPr>
        <p:grpSpPr>
          <a:xfrm>
            <a:off x="10359804" y="2566901"/>
            <a:ext cx="1513194" cy="614100"/>
            <a:chOff x="12755688" y="2359725"/>
            <a:chExt cx="1513194" cy="614100"/>
          </a:xfrm>
        </p:grpSpPr>
        <p:sp>
          <p:nvSpPr>
            <p:cNvPr id="10" name="TextBox 9">
              <a:extLst>
                <a:ext uri="{FF2B5EF4-FFF2-40B4-BE49-F238E27FC236}">
                  <a16:creationId xmlns:a16="http://schemas.microsoft.com/office/drawing/2014/main" id="{F8551A3B-6D19-8D96-6703-A2B43D397B86}"/>
                </a:ext>
              </a:extLst>
            </p:cNvPr>
            <p:cNvSpPr txBox="1"/>
            <p:nvPr/>
          </p:nvSpPr>
          <p:spPr>
            <a:xfrm>
              <a:off x="13106832" y="2592825"/>
              <a:ext cx="1162050" cy="381000"/>
            </a:xfrm>
            <a:prstGeom prst="rect">
              <a:avLst/>
            </a:prstGeom>
          </p:spPr>
          <p:txBody>
            <a:bodyPr vert="horz" wrap="none" lIns="0" tIns="0" rIns="0" bIns="0" rtlCol="0">
              <a:noAutofit/>
            </a:bodyPr>
            <a:lstStyle/>
            <a:p>
              <a:pPr algn="l"/>
              <a:r>
                <a:rPr lang="en-US" sz="1100" dirty="0"/>
                <a:t>Standard of care</a:t>
              </a:r>
            </a:p>
            <a:p>
              <a:pPr algn="l"/>
              <a:r>
                <a:rPr lang="en-US" sz="1100" dirty="0"/>
                <a:t>Pilot</a:t>
              </a:r>
            </a:p>
          </p:txBody>
        </p:sp>
        <p:sp>
          <p:nvSpPr>
            <p:cNvPr id="22" name="TextBox 21">
              <a:extLst>
                <a:ext uri="{FF2B5EF4-FFF2-40B4-BE49-F238E27FC236}">
                  <a16:creationId xmlns:a16="http://schemas.microsoft.com/office/drawing/2014/main" id="{30453530-033B-6751-DA39-53BFE5EDF742}"/>
                </a:ext>
              </a:extLst>
            </p:cNvPr>
            <p:cNvSpPr txBox="1"/>
            <p:nvPr/>
          </p:nvSpPr>
          <p:spPr>
            <a:xfrm>
              <a:off x="12755688" y="2359725"/>
              <a:ext cx="1162050" cy="192975"/>
            </a:xfrm>
            <a:prstGeom prst="rect">
              <a:avLst/>
            </a:prstGeom>
          </p:spPr>
          <p:txBody>
            <a:bodyPr vert="horz" wrap="none" lIns="0" tIns="0" rIns="0" bIns="0" rtlCol="0">
              <a:noAutofit/>
            </a:bodyPr>
            <a:lstStyle/>
            <a:p>
              <a:pPr algn="l"/>
              <a:r>
                <a:rPr lang="en-US" sz="1100" b="1" dirty="0"/>
                <a:t>Oritavancin</a:t>
              </a:r>
            </a:p>
          </p:txBody>
        </p:sp>
        <p:cxnSp>
          <p:nvCxnSpPr>
            <p:cNvPr id="24" name="Straight Connector 23">
              <a:extLst>
                <a:ext uri="{FF2B5EF4-FFF2-40B4-BE49-F238E27FC236}">
                  <a16:creationId xmlns:a16="http://schemas.microsoft.com/office/drawing/2014/main" id="{25E75CF9-4A61-23FE-F82C-4F2674A76367}"/>
                </a:ext>
              </a:extLst>
            </p:cNvPr>
            <p:cNvCxnSpPr/>
            <p:nvPr/>
          </p:nvCxnSpPr>
          <p:spPr>
            <a:xfrm>
              <a:off x="12758738" y="2670190"/>
              <a:ext cx="27146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71DE677-14AD-B150-DE0D-9DAF65B1C349}"/>
                </a:ext>
              </a:extLst>
            </p:cNvPr>
            <p:cNvCxnSpPr/>
            <p:nvPr/>
          </p:nvCxnSpPr>
          <p:spPr>
            <a:xfrm>
              <a:off x="12758738" y="2855927"/>
              <a:ext cx="27146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9548C9D0-A890-28B2-E348-00DA4B5E8905}"/>
              </a:ext>
            </a:extLst>
          </p:cNvPr>
          <p:cNvGrpSpPr/>
          <p:nvPr/>
        </p:nvGrpSpPr>
        <p:grpSpPr>
          <a:xfrm>
            <a:off x="8428179" y="5655535"/>
            <a:ext cx="3287525" cy="195203"/>
            <a:chOff x="8428179" y="5712535"/>
            <a:chExt cx="3287525" cy="195203"/>
          </a:xfrm>
        </p:grpSpPr>
        <p:sp>
          <p:nvSpPr>
            <p:cNvPr id="27" name="TextBox 26">
              <a:extLst>
                <a:ext uri="{FF2B5EF4-FFF2-40B4-BE49-F238E27FC236}">
                  <a16:creationId xmlns:a16="http://schemas.microsoft.com/office/drawing/2014/main" id="{2B1CE2CA-1298-2608-7947-B6766356368F}"/>
                </a:ext>
              </a:extLst>
            </p:cNvPr>
            <p:cNvSpPr txBox="1"/>
            <p:nvPr/>
          </p:nvSpPr>
          <p:spPr>
            <a:xfrm>
              <a:off x="8428179" y="5712535"/>
              <a:ext cx="295275" cy="195203"/>
            </a:xfrm>
            <a:prstGeom prst="rect">
              <a:avLst/>
            </a:prstGeom>
          </p:spPr>
          <p:txBody>
            <a:bodyPr vert="horz" wrap="none" lIns="0" tIns="0" rIns="0" bIns="0" rtlCol="0">
              <a:noAutofit/>
            </a:bodyPr>
            <a:lstStyle/>
            <a:p>
              <a:pPr algn="ctr"/>
              <a:r>
                <a:rPr lang="en-US" sz="1200" dirty="0"/>
                <a:t>0</a:t>
              </a:r>
            </a:p>
          </p:txBody>
        </p:sp>
        <p:sp>
          <p:nvSpPr>
            <p:cNvPr id="28" name="TextBox 27">
              <a:extLst>
                <a:ext uri="{FF2B5EF4-FFF2-40B4-BE49-F238E27FC236}">
                  <a16:creationId xmlns:a16="http://schemas.microsoft.com/office/drawing/2014/main" id="{D91B038F-5047-3648-C5FF-32E1EEA38BFD}"/>
                </a:ext>
              </a:extLst>
            </p:cNvPr>
            <p:cNvSpPr txBox="1"/>
            <p:nvPr/>
          </p:nvSpPr>
          <p:spPr>
            <a:xfrm>
              <a:off x="8723454" y="5712535"/>
              <a:ext cx="295275" cy="195203"/>
            </a:xfrm>
            <a:prstGeom prst="rect">
              <a:avLst/>
            </a:prstGeom>
          </p:spPr>
          <p:txBody>
            <a:bodyPr vert="horz" wrap="none" lIns="0" tIns="0" rIns="0" bIns="0" rtlCol="0">
              <a:noAutofit/>
            </a:bodyPr>
            <a:lstStyle/>
            <a:p>
              <a:pPr algn="ctr"/>
              <a:r>
                <a:rPr lang="en-US" sz="1200" dirty="0"/>
                <a:t>20</a:t>
              </a:r>
            </a:p>
          </p:txBody>
        </p:sp>
        <p:sp>
          <p:nvSpPr>
            <p:cNvPr id="30" name="TextBox 29">
              <a:extLst>
                <a:ext uri="{FF2B5EF4-FFF2-40B4-BE49-F238E27FC236}">
                  <a16:creationId xmlns:a16="http://schemas.microsoft.com/office/drawing/2014/main" id="{945710A7-D442-FF8C-D8EE-F1C6150AAD90}"/>
                </a:ext>
              </a:extLst>
            </p:cNvPr>
            <p:cNvSpPr txBox="1"/>
            <p:nvPr/>
          </p:nvSpPr>
          <p:spPr>
            <a:xfrm>
              <a:off x="9022335" y="5712535"/>
              <a:ext cx="295275" cy="195203"/>
            </a:xfrm>
            <a:prstGeom prst="rect">
              <a:avLst/>
            </a:prstGeom>
          </p:spPr>
          <p:txBody>
            <a:bodyPr vert="horz" wrap="none" lIns="0" tIns="0" rIns="0" bIns="0" rtlCol="0">
              <a:noAutofit/>
            </a:bodyPr>
            <a:lstStyle/>
            <a:p>
              <a:pPr algn="ctr"/>
              <a:r>
                <a:rPr lang="en-US" sz="1200" dirty="0"/>
                <a:t>40</a:t>
              </a:r>
            </a:p>
          </p:txBody>
        </p:sp>
        <p:sp>
          <p:nvSpPr>
            <p:cNvPr id="31" name="TextBox 30">
              <a:extLst>
                <a:ext uri="{FF2B5EF4-FFF2-40B4-BE49-F238E27FC236}">
                  <a16:creationId xmlns:a16="http://schemas.microsoft.com/office/drawing/2014/main" id="{0A300B96-AA70-D9B4-5DA9-E5432EA3C8C4}"/>
                </a:ext>
              </a:extLst>
            </p:cNvPr>
            <p:cNvSpPr txBox="1"/>
            <p:nvPr/>
          </p:nvSpPr>
          <p:spPr>
            <a:xfrm>
              <a:off x="9325771" y="5712535"/>
              <a:ext cx="295275" cy="195203"/>
            </a:xfrm>
            <a:prstGeom prst="rect">
              <a:avLst/>
            </a:prstGeom>
          </p:spPr>
          <p:txBody>
            <a:bodyPr vert="horz" wrap="none" lIns="0" tIns="0" rIns="0" bIns="0" rtlCol="0">
              <a:noAutofit/>
            </a:bodyPr>
            <a:lstStyle/>
            <a:p>
              <a:pPr algn="ctr"/>
              <a:r>
                <a:rPr lang="en-US" sz="1200" dirty="0"/>
                <a:t>60</a:t>
              </a:r>
            </a:p>
          </p:txBody>
        </p:sp>
        <p:sp>
          <p:nvSpPr>
            <p:cNvPr id="32" name="TextBox 31">
              <a:extLst>
                <a:ext uri="{FF2B5EF4-FFF2-40B4-BE49-F238E27FC236}">
                  <a16:creationId xmlns:a16="http://schemas.microsoft.com/office/drawing/2014/main" id="{9F8EAFD7-485B-CF82-E301-2E0E8500B2FB}"/>
                </a:ext>
              </a:extLst>
            </p:cNvPr>
            <p:cNvSpPr txBox="1"/>
            <p:nvPr/>
          </p:nvSpPr>
          <p:spPr>
            <a:xfrm>
              <a:off x="9624652" y="5712535"/>
              <a:ext cx="295275" cy="195203"/>
            </a:xfrm>
            <a:prstGeom prst="rect">
              <a:avLst/>
            </a:prstGeom>
          </p:spPr>
          <p:txBody>
            <a:bodyPr vert="horz" wrap="none" lIns="0" tIns="0" rIns="0" bIns="0" rtlCol="0">
              <a:noAutofit/>
            </a:bodyPr>
            <a:lstStyle/>
            <a:p>
              <a:pPr algn="ctr"/>
              <a:r>
                <a:rPr lang="en-US" sz="1200" dirty="0"/>
                <a:t>80</a:t>
              </a:r>
            </a:p>
          </p:txBody>
        </p:sp>
        <p:sp>
          <p:nvSpPr>
            <p:cNvPr id="33" name="TextBox 32">
              <a:extLst>
                <a:ext uri="{FF2B5EF4-FFF2-40B4-BE49-F238E27FC236}">
                  <a16:creationId xmlns:a16="http://schemas.microsoft.com/office/drawing/2014/main" id="{75089DAF-31EA-CA9E-D8C0-ABB18FA212E2}"/>
                </a:ext>
              </a:extLst>
            </p:cNvPr>
            <p:cNvSpPr txBox="1"/>
            <p:nvPr/>
          </p:nvSpPr>
          <p:spPr>
            <a:xfrm>
              <a:off x="9926617" y="5712535"/>
              <a:ext cx="295275" cy="195203"/>
            </a:xfrm>
            <a:prstGeom prst="rect">
              <a:avLst/>
            </a:prstGeom>
          </p:spPr>
          <p:txBody>
            <a:bodyPr vert="horz" wrap="none" lIns="0" tIns="0" rIns="0" bIns="0" rtlCol="0">
              <a:noAutofit/>
            </a:bodyPr>
            <a:lstStyle/>
            <a:p>
              <a:pPr algn="ctr"/>
              <a:r>
                <a:rPr lang="en-US" sz="1200" dirty="0"/>
                <a:t>100</a:t>
              </a:r>
            </a:p>
          </p:txBody>
        </p:sp>
        <p:sp>
          <p:nvSpPr>
            <p:cNvPr id="34" name="TextBox 33">
              <a:extLst>
                <a:ext uri="{FF2B5EF4-FFF2-40B4-BE49-F238E27FC236}">
                  <a16:creationId xmlns:a16="http://schemas.microsoft.com/office/drawing/2014/main" id="{E7DB9E21-6623-327D-FC2E-75E8F33A5BF2}"/>
                </a:ext>
              </a:extLst>
            </p:cNvPr>
            <p:cNvSpPr txBox="1"/>
            <p:nvPr/>
          </p:nvSpPr>
          <p:spPr>
            <a:xfrm>
              <a:off x="10225498" y="5712535"/>
              <a:ext cx="295275" cy="195203"/>
            </a:xfrm>
            <a:prstGeom prst="rect">
              <a:avLst/>
            </a:prstGeom>
          </p:spPr>
          <p:txBody>
            <a:bodyPr vert="horz" wrap="none" lIns="0" tIns="0" rIns="0" bIns="0" rtlCol="0">
              <a:noAutofit/>
            </a:bodyPr>
            <a:lstStyle/>
            <a:p>
              <a:pPr algn="ctr"/>
              <a:r>
                <a:rPr lang="en-US" sz="1200" dirty="0"/>
                <a:t>120</a:t>
              </a:r>
            </a:p>
          </p:txBody>
        </p:sp>
        <p:sp>
          <p:nvSpPr>
            <p:cNvPr id="35" name="TextBox 34">
              <a:extLst>
                <a:ext uri="{FF2B5EF4-FFF2-40B4-BE49-F238E27FC236}">
                  <a16:creationId xmlns:a16="http://schemas.microsoft.com/office/drawing/2014/main" id="{EEB16C12-3EFD-582B-A66C-9E4A779B1438}"/>
                </a:ext>
              </a:extLst>
            </p:cNvPr>
            <p:cNvSpPr txBox="1"/>
            <p:nvPr/>
          </p:nvSpPr>
          <p:spPr>
            <a:xfrm>
              <a:off x="10528934" y="5712535"/>
              <a:ext cx="295275" cy="195203"/>
            </a:xfrm>
            <a:prstGeom prst="rect">
              <a:avLst/>
            </a:prstGeom>
          </p:spPr>
          <p:txBody>
            <a:bodyPr vert="horz" wrap="none" lIns="0" tIns="0" rIns="0" bIns="0" rtlCol="0">
              <a:noAutofit/>
            </a:bodyPr>
            <a:lstStyle/>
            <a:p>
              <a:pPr algn="ctr"/>
              <a:r>
                <a:rPr lang="en-US" sz="1200" dirty="0"/>
                <a:t>140</a:t>
              </a:r>
            </a:p>
          </p:txBody>
        </p:sp>
        <p:sp>
          <p:nvSpPr>
            <p:cNvPr id="36" name="TextBox 35">
              <a:extLst>
                <a:ext uri="{FF2B5EF4-FFF2-40B4-BE49-F238E27FC236}">
                  <a16:creationId xmlns:a16="http://schemas.microsoft.com/office/drawing/2014/main" id="{9C2D8B98-9AD4-9AFC-0202-B53A3D4428AC}"/>
                </a:ext>
              </a:extLst>
            </p:cNvPr>
            <p:cNvSpPr txBox="1"/>
            <p:nvPr/>
          </p:nvSpPr>
          <p:spPr>
            <a:xfrm>
              <a:off x="10827815" y="5712535"/>
              <a:ext cx="295275" cy="195203"/>
            </a:xfrm>
            <a:prstGeom prst="rect">
              <a:avLst/>
            </a:prstGeom>
          </p:spPr>
          <p:txBody>
            <a:bodyPr vert="horz" wrap="none" lIns="0" tIns="0" rIns="0" bIns="0" rtlCol="0">
              <a:noAutofit/>
            </a:bodyPr>
            <a:lstStyle/>
            <a:p>
              <a:pPr algn="ctr"/>
              <a:r>
                <a:rPr lang="en-US" sz="1200" dirty="0"/>
                <a:t>160</a:t>
              </a:r>
            </a:p>
          </p:txBody>
        </p:sp>
        <p:sp>
          <p:nvSpPr>
            <p:cNvPr id="37" name="TextBox 36">
              <a:extLst>
                <a:ext uri="{FF2B5EF4-FFF2-40B4-BE49-F238E27FC236}">
                  <a16:creationId xmlns:a16="http://schemas.microsoft.com/office/drawing/2014/main" id="{A8D96FA7-1C1E-9449-B575-8609BF5B754C}"/>
                </a:ext>
              </a:extLst>
            </p:cNvPr>
            <p:cNvSpPr txBox="1"/>
            <p:nvPr/>
          </p:nvSpPr>
          <p:spPr>
            <a:xfrm>
              <a:off x="11121548" y="5712535"/>
              <a:ext cx="295275" cy="195203"/>
            </a:xfrm>
            <a:prstGeom prst="rect">
              <a:avLst/>
            </a:prstGeom>
          </p:spPr>
          <p:txBody>
            <a:bodyPr vert="horz" wrap="none" lIns="0" tIns="0" rIns="0" bIns="0" rtlCol="0">
              <a:noAutofit/>
            </a:bodyPr>
            <a:lstStyle/>
            <a:p>
              <a:pPr algn="ctr"/>
              <a:r>
                <a:rPr lang="en-US" sz="1200" dirty="0"/>
                <a:t>180</a:t>
              </a:r>
            </a:p>
          </p:txBody>
        </p:sp>
        <p:sp>
          <p:nvSpPr>
            <p:cNvPr id="38" name="TextBox 37">
              <a:extLst>
                <a:ext uri="{FF2B5EF4-FFF2-40B4-BE49-F238E27FC236}">
                  <a16:creationId xmlns:a16="http://schemas.microsoft.com/office/drawing/2014/main" id="{CD97660C-D478-FAF4-B42A-3A27E0244D7F}"/>
                </a:ext>
              </a:extLst>
            </p:cNvPr>
            <p:cNvSpPr txBox="1"/>
            <p:nvPr/>
          </p:nvSpPr>
          <p:spPr>
            <a:xfrm>
              <a:off x="11420429" y="5712535"/>
              <a:ext cx="295275" cy="195203"/>
            </a:xfrm>
            <a:prstGeom prst="rect">
              <a:avLst/>
            </a:prstGeom>
          </p:spPr>
          <p:txBody>
            <a:bodyPr vert="horz" wrap="none" lIns="0" tIns="0" rIns="0" bIns="0" rtlCol="0">
              <a:noAutofit/>
            </a:bodyPr>
            <a:lstStyle/>
            <a:p>
              <a:pPr algn="ctr"/>
              <a:r>
                <a:rPr lang="en-US" sz="1200" dirty="0"/>
                <a:t>200</a:t>
              </a:r>
            </a:p>
          </p:txBody>
        </p:sp>
      </p:grpSp>
      <p:sp>
        <p:nvSpPr>
          <p:cNvPr id="45" name="Freeform: Shape 44">
            <a:extLst>
              <a:ext uri="{FF2B5EF4-FFF2-40B4-BE49-F238E27FC236}">
                <a16:creationId xmlns:a16="http://schemas.microsoft.com/office/drawing/2014/main" id="{B8A363B8-8FB2-86CE-D510-13A67B0F132A}"/>
              </a:ext>
            </a:extLst>
          </p:cNvPr>
          <p:cNvSpPr/>
          <p:nvPr/>
        </p:nvSpPr>
        <p:spPr>
          <a:xfrm>
            <a:off x="8568410" y="2452688"/>
            <a:ext cx="3170164" cy="3092426"/>
          </a:xfrm>
          <a:custGeom>
            <a:avLst/>
            <a:gdLst>
              <a:gd name="csX0" fmla="*/ 0 w 4676775"/>
              <a:gd name="csY0" fmla="*/ 0 h 4105275"/>
              <a:gd name="csX1" fmla="*/ 0 w 4676775"/>
              <a:gd name="csY1" fmla="*/ 4105275 h 4105275"/>
              <a:gd name="csX2" fmla="*/ 4676775 w 4676775"/>
              <a:gd name="csY2" fmla="*/ 4105275 h 4105275"/>
            </a:gdLst>
            <a:ahLst/>
            <a:cxnLst>
              <a:cxn ang="0">
                <a:pos x="csX0" y="csY0"/>
              </a:cxn>
              <a:cxn ang="0">
                <a:pos x="csX1" y="csY1"/>
              </a:cxn>
              <a:cxn ang="0">
                <a:pos x="csX2" y="csY2"/>
              </a:cxn>
            </a:cxnLst>
            <a:rect l="l" t="t" r="r" b="b"/>
            <a:pathLst>
              <a:path w="4676775" h="4105275">
                <a:moveTo>
                  <a:pt x="0" y="0"/>
                </a:moveTo>
                <a:lnTo>
                  <a:pt x="0" y="4105275"/>
                </a:lnTo>
                <a:lnTo>
                  <a:pt x="4676775" y="4105275"/>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800ABD1E-9D0A-C9FE-8539-C20DC170314A}"/>
              </a:ext>
            </a:extLst>
          </p:cNvPr>
          <p:cNvGrpSpPr/>
          <p:nvPr/>
        </p:nvGrpSpPr>
        <p:grpSpPr>
          <a:xfrm>
            <a:off x="8471235" y="2614614"/>
            <a:ext cx="97175" cy="2930501"/>
            <a:chOff x="8471235" y="2614614"/>
            <a:chExt cx="97175" cy="2930501"/>
          </a:xfrm>
        </p:grpSpPr>
        <p:cxnSp>
          <p:nvCxnSpPr>
            <p:cNvPr id="47" name="Straight Connector 46">
              <a:extLst>
                <a:ext uri="{FF2B5EF4-FFF2-40B4-BE49-F238E27FC236}">
                  <a16:creationId xmlns:a16="http://schemas.microsoft.com/office/drawing/2014/main" id="{90696449-08C3-450A-53EF-0090CB81604F}"/>
                </a:ext>
              </a:extLst>
            </p:cNvPr>
            <p:cNvCxnSpPr>
              <a:cxnSpLocks/>
            </p:cNvCxnSpPr>
            <p:nvPr/>
          </p:nvCxnSpPr>
          <p:spPr>
            <a:xfrm rot="5400000">
              <a:off x="8519823" y="2566026"/>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8691D0-37EF-F1E7-0017-FF255C0E2326}"/>
                </a:ext>
              </a:extLst>
            </p:cNvPr>
            <p:cNvCxnSpPr>
              <a:cxnSpLocks/>
            </p:cNvCxnSpPr>
            <p:nvPr/>
          </p:nvCxnSpPr>
          <p:spPr>
            <a:xfrm rot="5400000">
              <a:off x="8519823" y="3152126"/>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EBD255-FD3D-EECD-139D-309EDBBA2A7C}"/>
                </a:ext>
              </a:extLst>
            </p:cNvPr>
            <p:cNvCxnSpPr>
              <a:cxnSpLocks/>
            </p:cNvCxnSpPr>
            <p:nvPr/>
          </p:nvCxnSpPr>
          <p:spPr>
            <a:xfrm rot="5400000">
              <a:off x="8519823" y="3738226"/>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548A8B1-F2A6-BC79-26DA-3DAD1291FEFB}"/>
                </a:ext>
              </a:extLst>
            </p:cNvPr>
            <p:cNvCxnSpPr>
              <a:cxnSpLocks/>
            </p:cNvCxnSpPr>
            <p:nvPr/>
          </p:nvCxnSpPr>
          <p:spPr>
            <a:xfrm rot="5400000">
              <a:off x="8519823" y="4324326"/>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379A88-7980-C544-71B9-371EAF0E0B1A}"/>
                </a:ext>
              </a:extLst>
            </p:cNvPr>
            <p:cNvCxnSpPr>
              <a:cxnSpLocks/>
            </p:cNvCxnSpPr>
            <p:nvPr/>
          </p:nvCxnSpPr>
          <p:spPr>
            <a:xfrm rot="5400000">
              <a:off x="8519823" y="4910426"/>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E406AF1-30C1-3B95-1D59-E025E29047A3}"/>
                </a:ext>
              </a:extLst>
            </p:cNvPr>
            <p:cNvCxnSpPr>
              <a:cxnSpLocks/>
            </p:cNvCxnSpPr>
            <p:nvPr/>
          </p:nvCxnSpPr>
          <p:spPr>
            <a:xfrm rot="5400000">
              <a:off x="8519823" y="5496527"/>
              <a:ext cx="0" cy="9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9452E3BD-1FA6-5D95-C219-9CEC7578C0CB}"/>
              </a:ext>
            </a:extLst>
          </p:cNvPr>
          <p:cNvGrpSpPr/>
          <p:nvPr/>
        </p:nvGrpSpPr>
        <p:grpSpPr>
          <a:xfrm>
            <a:off x="8565951" y="5543550"/>
            <a:ext cx="3002161" cy="104775"/>
            <a:chOff x="8565951" y="5015060"/>
            <a:chExt cx="3002161" cy="742526"/>
          </a:xfrm>
        </p:grpSpPr>
        <p:cxnSp>
          <p:nvCxnSpPr>
            <p:cNvPr id="40" name="Straight Connector 39">
              <a:extLst>
                <a:ext uri="{FF2B5EF4-FFF2-40B4-BE49-F238E27FC236}">
                  <a16:creationId xmlns:a16="http://schemas.microsoft.com/office/drawing/2014/main" id="{3BB92F6D-E3BA-C9F9-E9A3-1D09C0AF47D3}"/>
                </a:ext>
              </a:extLst>
            </p:cNvPr>
            <p:cNvCxnSpPr>
              <a:cxnSpLocks/>
            </p:cNvCxnSpPr>
            <p:nvPr/>
          </p:nvCxnSpPr>
          <p:spPr>
            <a:xfrm>
              <a:off x="8565951"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823E2A2-E655-ED2B-41DE-466B2ADD41C0}"/>
                </a:ext>
              </a:extLst>
            </p:cNvPr>
            <p:cNvCxnSpPr>
              <a:cxnSpLocks/>
            </p:cNvCxnSpPr>
            <p:nvPr/>
          </p:nvCxnSpPr>
          <p:spPr>
            <a:xfrm>
              <a:off x="8866435"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3E1A10C-AFB2-B943-EDC3-3D9CBDE7F070}"/>
                </a:ext>
              </a:extLst>
            </p:cNvPr>
            <p:cNvCxnSpPr>
              <a:cxnSpLocks/>
            </p:cNvCxnSpPr>
            <p:nvPr/>
          </p:nvCxnSpPr>
          <p:spPr>
            <a:xfrm>
              <a:off x="9166919"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B035166-41E5-339B-C9DA-34FC36D779CF}"/>
                </a:ext>
              </a:extLst>
            </p:cNvPr>
            <p:cNvCxnSpPr>
              <a:cxnSpLocks/>
            </p:cNvCxnSpPr>
            <p:nvPr/>
          </p:nvCxnSpPr>
          <p:spPr>
            <a:xfrm>
              <a:off x="9467403"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025A8EC-0E0E-FA7C-C210-14785C851549}"/>
                </a:ext>
              </a:extLst>
            </p:cNvPr>
            <p:cNvCxnSpPr>
              <a:cxnSpLocks/>
            </p:cNvCxnSpPr>
            <p:nvPr/>
          </p:nvCxnSpPr>
          <p:spPr>
            <a:xfrm>
              <a:off x="9767888"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0A444ED-25C2-F49C-EF22-726174F57F6E}"/>
                </a:ext>
              </a:extLst>
            </p:cNvPr>
            <p:cNvCxnSpPr>
              <a:cxnSpLocks/>
            </p:cNvCxnSpPr>
            <p:nvPr/>
          </p:nvCxnSpPr>
          <p:spPr>
            <a:xfrm>
              <a:off x="10066138"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FF228DB-EA9C-7CEF-F2E3-8E9CA9D7819C}"/>
                </a:ext>
              </a:extLst>
            </p:cNvPr>
            <p:cNvCxnSpPr>
              <a:cxnSpLocks/>
            </p:cNvCxnSpPr>
            <p:nvPr/>
          </p:nvCxnSpPr>
          <p:spPr>
            <a:xfrm>
              <a:off x="10366622"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6198B79-BA22-0A3C-786C-A62750C7E0C6}"/>
                </a:ext>
              </a:extLst>
            </p:cNvPr>
            <p:cNvCxnSpPr>
              <a:cxnSpLocks/>
            </p:cNvCxnSpPr>
            <p:nvPr/>
          </p:nvCxnSpPr>
          <p:spPr>
            <a:xfrm>
              <a:off x="10667106"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6E53DB5-ECA2-936C-2CDF-6EBEA50B5641}"/>
                </a:ext>
              </a:extLst>
            </p:cNvPr>
            <p:cNvCxnSpPr>
              <a:cxnSpLocks/>
            </p:cNvCxnSpPr>
            <p:nvPr/>
          </p:nvCxnSpPr>
          <p:spPr>
            <a:xfrm>
              <a:off x="10967590"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8F9D02D-F762-54E4-3E2C-1F7F2B82B134}"/>
                </a:ext>
              </a:extLst>
            </p:cNvPr>
            <p:cNvCxnSpPr>
              <a:cxnSpLocks/>
            </p:cNvCxnSpPr>
            <p:nvPr/>
          </p:nvCxnSpPr>
          <p:spPr>
            <a:xfrm>
              <a:off x="11268075"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8379946-6994-6CE3-0F06-A70FC3092FAC}"/>
                </a:ext>
              </a:extLst>
            </p:cNvPr>
            <p:cNvCxnSpPr>
              <a:cxnSpLocks/>
            </p:cNvCxnSpPr>
            <p:nvPr/>
          </p:nvCxnSpPr>
          <p:spPr>
            <a:xfrm>
              <a:off x="11568112" y="5015060"/>
              <a:ext cx="0" cy="7425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Freeform: Shape 61">
            <a:extLst>
              <a:ext uri="{FF2B5EF4-FFF2-40B4-BE49-F238E27FC236}">
                <a16:creationId xmlns:a16="http://schemas.microsoft.com/office/drawing/2014/main" id="{4A424B36-BA48-94A4-B424-6D8E88838F81}"/>
              </a:ext>
            </a:extLst>
          </p:cNvPr>
          <p:cNvSpPr/>
          <p:nvPr/>
        </p:nvSpPr>
        <p:spPr>
          <a:xfrm>
            <a:off x="8634413" y="2624138"/>
            <a:ext cx="3090862" cy="2857500"/>
          </a:xfrm>
          <a:custGeom>
            <a:avLst/>
            <a:gdLst>
              <a:gd name="csX0" fmla="*/ 3090862 w 3090862"/>
              <a:gd name="csY0" fmla="*/ 2857500 h 2857500"/>
              <a:gd name="csX1" fmla="*/ 2809875 w 3090862"/>
              <a:gd name="csY1" fmla="*/ 2857500 h 2857500"/>
              <a:gd name="csX2" fmla="*/ 2809875 w 3090862"/>
              <a:gd name="csY2" fmla="*/ 2819400 h 2857500"/>
              <a:gd name="csX3" fmla="*/ 2738437 w 3090862"/>
              <a:gd name="csY3" fmla="*/ 2819400 h 2857500"/>
              <a:gd name="csX4" fmla="*/ 2738437 w 3090862"/>
              <a:gd name="csY4" fmla="*/ 2771775 h 2857500"/>
              <a:gd name="csX5" fmla="*/ 2662237 w 3090862"/>
              <a:gd name="csY5" fmla="*/ 2771775 h 2857500"/>
              <a:gd name="csX6" fmla="*/ 2662237 w 3090862"/>
              <a:gd name="csY6" fmla="*/ 2728912 h 2857500"/>
              <a:gd name="csX7" fmla="*/ 2600325 w 3090862"/>
              <a:gd name="csY7" fmla="*/ 2728912 h 2857500"/>
              <a:gd name="csX8" fmla="*/ 2600325 w 3090862"/>
              <a:gd name="csY8" fmla="*/ 2681287 h 2857500"/>
              <a:gd name="csX9" fmla="*/ 2295525 w 3090862"/>
              <a:gd name="csY9" fmla="*/ 2681287 h 2857500"/>
              <a:gd name="csX10" fmla="*/ 2295525 w 3090862"/>
              <a:gd name="csY10" fmla="*/ 2628900 h 2857500"/>
              <a:gd name="csX11" fmla="*/ 2266950 w 3090862"/>
              <a:gd name="csY11" fmla="*/ 2628900 h 2857500"/>
              <a:gd name="csX12" fmla="*/ 2266950 w 3090862"/>
              <a:gd name="csY12" fmla="*/ 2576512 h 2857500"/>
              <a:gd name="csX13" fmla="*/ 2162175 w 3090862"/>
              <a:gd name="csY13" fmla="*/ 2576512 h 2857500"/>
              <a:gd name="csX14" fmla="*/ 2162175 w 3090862"/>
              <a:gd name="csY14" fmla="*/ 2533650 h 2857500"/>
              <a:gd name="csX15" fmla="*/ 2076450 w 3090862"/>
              <a:gd name="csY15" fmla="*/ 2533650 h 2857500"/>
              <a:gd name="csX16" fmla="*/ 2076450 w 3090862"/>
              <a:gd name="csY16" fmla="*/ 2476500 h 2857500"/>
              <a:gd name="csX17" fmla="*/ 2043112 w 3090862"/>
              <a:gd name="csY17" fmla="*/ 2476500 h 2857500"/>
              <a:gd name="csX18" fmla="*/ 2043112 w 3090862"/>
              <a:gd name="csY18" fmla="*/ 2428875 h 2857500"/>
              <a:gd name="csX19" fmla="*/ 2033587 w 3090862"/>
              <a:gd name="csY19" fmla="*/ 2428875 h 2857500"/>
              <a:gd name="csX20" fmla="*/ 2033587 w 3090862"/>
              <a:gd name="csY20" fmla="*/ 2386012 h 2857500"/>
              <a:gd name="csX21" fmla="*/ 1781175 w 3090862"/>
              <a:gd name="csY21" fmla="*/ 2386012 h 2857500"/>
              <a:gd name="csX22" fmla="*/ 1781175 w 3090862"/>
              <a:gd name="csY22" fmla="*/ 2338387 h 2857500"/>
              <a:gd name="csX23" fmla="*/ 1724025 w 3090862"/>
              <a:gd name="csY23" fmla="*/ 2338387 h 2857500"/>
              <a:gd name="csX24" fmla="*/ 1724025 w 3090862"/>
              <a:gd name="csY24" fmla="*/ 2290762 h 2857500"/>
              <a:gd name="csX25" fmla="*/ 1666875 w 3090862"/>
              <a:gd name="csY25" fmla="*/ 2290762 h 2857500"/>
              <a:gd name="csX26" fmla="*/ 1666875 w 3090862"/>
              <a:gd name="csY26" fmla="*/ 2238375 h 2857500"/>
              <a:gd name="csX27" fmla="*/ 1624012 w 3090862"/>
              <a:gd name="csY27" fmla="*/ 2238375 h 2857500"/>
              <a:gd name="csX28" fmla="*/ 1624012 w 3090862"/>
              <a:gd name="csY28" fmla="*/ 2195512 h 2857500"/>
              <a:gd name="csX29" fmla="*/ 1595437 w 3090862"/>
              <a:gd name="csY29" fmla="*/ 2195512 h 2857500"/>
              <a:gd name="csX30" fmla="*/ 1595437 w 3090862"/>
              <a:gd name="csY30" fmla="*/ 2147887 h 2857500"/>
              <a:gd name="csX31" fmla="*/ 1485900 w 3090862"/>
              <a:gd name="csY31" fmla="*/ 2147887 h 2857500"/>
              <a:gd name="csX32" fmla="*/ 1485900 w 3090862"/>
              <a:gd name="csY32" fmla="*/ 2105025 h 2857500"/>
              <a:gd name="csX33" fmla="*/ 1466850 w 3090862"/>
              <a:gd name="csY33" fmla="*/ 2105025 h 2857500"/>
              <a:gd name="csX34" fmla="*/ 1466850 w 3090862"/>
              <a:gd name="csY34" fmla="*/ 2052637 h 2857500"/>
              <a:gd name="csX35" fmla="*/ 1414462 w 3090862"/>
              <a:gd name="csY35" fmla="*/ 2052637 h 2857500"/>
              <a:gd name="csX36" fmla="*/ 1414462 w 3090862"/>
              <a:gd name="csY36" fmla="*/ 2009775 h 2857500"/>
              <a:gd name="csX37" fmla="*/ 1404937 w 3090862"/>
              <a:gd name="csY37" fmla="*/ 2009775 h 2857500"/>
              <a:gd name="csX38" fmla="*/ 1404937 w 3090862"/>
              <a:gd name="csY38" fmla="*/ 1962150 h 2857500"/>
              <a:gd name="csX39" fmla="*/ 1381125 w 3090862"/>
              <a:gd name="csY39" fmla="*/ 1962150 h 2857500"/>
              <a:gd name="csX40" fmla="*/ 1381125 w 3090862"/>
              <a:gd name="csY40" fmla="*/ 1914525 h 2857500"/>
              <a:gd name="csX41" fmla="*/ 1357312 w 3090862"/>
              <a:gd name="csY41" fmla="*/ 1914525 h 2857500"/>
              <a:gd name="csX42" fmla="*/ 1357312 w 3090862"/>
              <a:gd name="csY42" fmla="*/ 1862137 h 2857500"/>
              <a:gd name="csX43" fmla="*/ 1338262 w 3090862"/>
              <a:gd name="csY43" fmla="*/ 1862137 h 2857500"/>
              <a:gd name="csX44" fmla="*/ 1338262 w 3090862"/>
              <a:gd name="csY44" fmla="*/ 1814512 h 2857500"/>
              <a:gd name="csX45" fmla="*/ 1314450 w 3090862"/>
              <a:gd name="csY45" fmla="*/ 1814512 h 2857500"/>
              <a:gd name="csX46" fmla="*/ 1314450 w 3090862"/>
              <a:gd name="csY46" fmla="*/ 1762125 h 2857500"/>
              <a:gd name="csX47" fmla="*/ 1300162 w 3090862"/>
              <a:gd name="csY47" fmla="*/ 1762125 h 2857500"/>
              <a:gd name="csX48" fmla="*/ 1300162 w 3090862"/>
              <a:gd name="csY48" fmla="*/ 1709737 h 2857500"/>
              <a:gd name="csX49" fmla="*/ 1247775 w 3090862"/>
              <a:gd name="csY49" fmla="*/ 1709737 h 2857500"/>
              <a:gd name="csX50" fmla="*/ 1247775 w 3090862"/>
              <a:gd name="csY50" fmla="*/ 1666875 h 2857500"/>
              <a:gd name="csX51" fmla="*/ 1190625 w 3090862"/>
              <a:gd name="csY51" fmla="*/ 1666875 h 2857500"/>
              <a:gd name="csX52" fmla="*/ 1190625 w 3090862"/>
              <a:gd name="csY52" fmla="*/ 1619250 h 2857500"/>
              <a:gd name="csX53" fmla="*/ 1147762 w 3090862"/>
              <a:gd name="csY53" fmla="*/ 1619250 h 2857500"/>
              <a:gd name="csX54" fmla="*/ 1147762 w 3090862"/>
              <a:gd name="csY54" fmla="*/ 1571625 h 2857500"/>
              <a:gd name="csX55" fmla="*/ 1138237 w 3090862"/>
              <a:gd name="csY55" fmla="*/ 1571625 h 2857500"/>
              <a:gd name="csX56" fmla="*/ 1138237 w 3090862"/>
              <a:gd name="csY56" fmla="*/ 1524000 h 2857500"/>
              <a:gd name="csX57" fmla="*/ 1028700 w 3090862"/>
              <a:gd name="csY57" fmla="*/ 1524000 h 2857500"/>
              <a:gd name="csX58" fmla="*/ 1028700 w 3090862"/>
              <a:gd name="csY58" fmla="*/ 1471612 h 2857500"/>
              <a:gd name="csX59" fmla="*/ 1014412 w 3090862"/>
              <a:gd name="csY59" fmla="*/ 1471612 h 2857500"/>
              <a:gd name="csX60" fmla="*/ 1014412 w 3090862"/>
              <a:gd name="csY60" fmla="*/ 1381125 h 2857500"/>
              <a:gd name="csX61" fmla="*/ 981075 w 3090862"/>
              <a:gd name="csY61" fmla="*/ 1381125 h 2857500"/>
              <a:gd name="csX62" fmla="*/ 981075 w 3090862"/>
              <a:gd name="csY62" fmla="*/ 1338262 h 2857500"/>
              <a:gd name="csX63" fmla="*/ 947737 w 3090862"/>
              <a:gd name="csY63" fmla="*/ 1338262 h 2857500"/>
              <a:gd name="csX64" fmla="*/ 947737 w 3090862"/>
              <a:gd name="csY64" fmla="*/ 1285875 h 2857500"/>
              <a:gd name="csX65" fmla="*/ 928687 w 3090862"/>
              <a:gd name="csY65" fmla="*/ 1285875 h 2857500"/>
              <a:gd name="csX66" fmla="*/ 928687 w 3090862"/>
              <a:gd name="csY66" fmla="*/ 1138237 h 2857500"/>
              <a:gd name="csX67" fmla="*/ 919162 w 3090862"/>
              <a:gd name="csY67" fmla="*/ 1138237 h 2857500"/>
              <a:gd name="csX68" fmla="*/ 919162 w 3090862"/>
              <a:gd name="csY68" fmla="*/ 1090612 h 2857500"/>
              <a:gd name="csX69" fmla="*/ 895350 w 3090862"/>
              <a:gd name="csY69" fmla="*/ 1090612 h 2857500"/>
              <a:gd name="csX70" fmla="*/ 895350 w 3090862"/>
              <a:gd name="csY70" fmla="*/ 995362 h 2857500"/>
              <a:gd name="csX71" fmla="*/ 885825 w 3090862"/>
              <a:gd name="csY71" fmla="*/ 995362 h 2857500"/>
              <a:gd name="csX72" fmla="*/ 885825 w 3090862"/>
              <a:gd name="csY72" fmla="*/ 904875 h 2857500"/>
              <a:gd name="csX73" fmla="*/ 876300 w 3090862"/>
              <a:gd name="csY73" fmla="*/ 904875 h 2857500"/>
              <a:gd name="csX74" fmla="*/ 876300 w 3090862"/>
              <a:gd name="csY74" fmla="*/ 852487 h 2857500"/>
              <a:gd name="csX75" fmla="*/ 795337 w 3090862"/>
              <a:gd name="csY75" fmla="*/ 852487 h 2857500"/>
              <a:gd name="csX76" fmla="*/ 795337 w 3090862"/>
              <a:gd name="csY76" fmla="*/ 804862 h 2857500"/>
              <a:gd name="csX77" fmla="*/ 766762 w 3090862"/>
              <a:gd name="csY77" fmla="*/ 804862 h 2857500"/>
              <a:gd name="csX78" fmla="*/ 766762 w 3090862"/>
              <a:gd name="csY78" fmla="*/ 766762 h 2857500"/>
              <a:gd name="csX79" fmla="*/ 685800 w 3090862"/>
              <a:gd name="csY79" fmla="*/ 766762 h 2857500"/>
              <a:gd name="csX80" fmla="*/ 685800 w 3090862"/>
              <a:gd name="csY80" fmla="*/ 714375 h 2857500"/>
              <a:gd name="csX81" fmla="*/ 681037 w 3090862"/>
              <a:gd name="csY81" fmla="*/ 709612 h 2857500"/>
              <a:gd name="csX82" fmla="*/ 681037 w 3090862"/>
              <a:gd name="csY82" fmla="*/ 666750 h 2857500"/>
              <a:gd name="csX83" fmla="*/ 657225 w 3090862"/>
              <a:gd name="csY83" fmla="*/ 666750 h 2857500"/>
              <a:gd name="csX84" fmla="*/ 657225 w 3090862"/>
              <a:gd name="csY84" fmla="*/ 614362 h 2857500"/>
              <a:gd name="csX85" fmla="*/ 642937 w 3090862"/>
              <a:gd name="csY85" fmla="*/ 614362 h 2857500"/>
              <a:gd name="csX86" fmla="*/ 642937 w 3090862"/>
              <a:gd name="csY86" fmla="*/ 566737 h 2857500"/>
              <a:gd name="csX87" fmla="*/ 638175 w 3090862"/>
              <a:gd name="csY87" fmla="*/ 566737 h 2857500"/>
              <a:gd name="csX88" fmla="*/ 638175 w 3090862"/>
              <a:gd name="csY88" fmla="*/ 471487 h 2857500"/>
              <a:gd name="csX89" fmla="*/ 628650 w 3090862"/>
              <a:gd name="csY89" fmla="*/ 471487 h 2857500"/>
              <a:gd name="csX90" fmla="*/ 628650 w 3090862"/>
              <a:gd name="csY90" fmla="*/ 423862 h 2857500"/>
              <a:gd name="csX91" fmla="*/ 600075 w 3090862"/>
              <a:gd name="csY91" fmla="*/ 423862 h 2857500"/>
              <a:gd name="csX92" fmla="*/ 600075 w 3090862"/>
              <a:gd name="csY92" fmla="*/ 376237 h 2857500"/>
              <a:gd name="csX93" fmla="*/ 414337 w 3090862"/>
              <a:gd name="csY93" fmla="*/ 376237 h 2857500"/>
              <a:gd name="csX94" fmla="*/ 414337 w 3090862"/>
              <a:gd name="csY94" fmla="*/ 323850 h 2857500"/>
              <a:gd name="csX95" fmla="*/ 338137 w 3090862"/>
              <a:gd name="csY95" fmla="*/ 323850 h 2857500"/>
              <a:gd name="csX96" fmla="*/ 338137 w 3090862"/>
              <a:gd name="csY96" fmla="*/ 285750 h 2857500"/>
              <a:gd name="csX97" fmla="*/ 280987 w 3090862"/>
              <a:gd name="csY97" fmla="*/ 285750 h 2857500"/>
              <a:gd name="csX98" fmla="*/ 280987 w 3090862"/>
              <a:gd name="csY98" fmla="*/ 228600 h 2857500"/>
              <a:gd name="csX99" fmla="*/ 271462 w 3090862"/>
              <a:gd name="csY99" fmla="*/ 228600 h 2857500"/>
              <a:gd name="csX100" fmla="*/ 271462 w 3090862"/>
              <a:gd name="csY100" fmla="*/ 185737 h 2857500"/>
              <a:gd name="csX101" fmla="*/ 257175 w 3090862"/>
              <a:gd name="csY101" fmla="*/ 185737 h 2857500"/>
              <a:gd name="csX102" fmla="*/ 257175 w 3090862"/>
              <a:gd name="csY102" fmla="*/ 138112 h 2857500"/>
              <a:gd name="csX103" fmla="*/ 123825 w 3090862"/>
              <a:gd name="csY103" fmla="*/ 138112 h 2857500"/>
              <a:gd name="csX104" fmla="*/ 123825 w 3090862"/>
              <a:gd name="csY104" fmla="*/ 90487 h 2857500"/>
              <a:gd name="csX105" fmla="*/ 57150 w 3090862"/>
              <a:gd name="csY105" fmla="*/ 90487 h 2857500"/>
              <a:gd name="csX106" fmla="*/ 57150 w 3090862"/>
              <a:gd name="csY106" fmla="*/ 42862 h 2857500"/>
              <a:gd name="csX107" fmla="*/ 0 w 3090862"/>
              <a:gd name="csY107" fmla="*/ 42862 h 2857500"/>
              <a:gd name="csX108" fmla="*/ 0 w 3090862"/>
              <a:gd name="csY108" fmla="*/ 0 h 2857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3090862" h="2857500">
                <a:moveTo>
                  <a:pt x="3090862" y="2857500"/>
                </a:moveTo>
                <a:lnTo>
                  <a:pt x="2809875" y="2857500"/>
                </a:lnTo>
                <a:lnTo>
                  <a:pt x="2809875" y="2819400"/>
                </a:lnTo>
                <a:lnTo>
                  <a:pt x="2738437" y="2819400"/>
                </a:lnTo>
                <a:lnTo>
                  <a:pt x="2738437" y="2771775"/>
                </a:lnTo>
                <a:lnTo>
                  <a:pt x="2662237" y="2771775"/>
                </a:lnTo>
                <a:lnTo>
                  <a:pt x="2662237" y="2728912"/>
                </a:lnTo>
                <a:lnTo>
                  <a:pt x="2600325" y="2728912"/>
                </a:lnTo>
                <a:lnTo>
                  <a:pt x="2600325" y="2681287"/>
                </a:lnTo>
                <a:lnTo>
                  <a:pt x="2295525" y="2681287"/>
                </a:lnTo>
                <a:lnTo>
                  <a:pt x="2295525" y="2628900"/>
                </a:lnTo>
                <a:lnTo>
                  <a:pt x="2266950" y="2628900"/>
                </a:lnTo>
                <a:lnTo>
                  <a:pt x="2266950" y="2576512"/>
                </a:lnTo>
                <a:lnTo>
                  <a:pt x="2162175" y="2576512"/>
                </a:lnTo>
                <a:lnTo>
                  <a:pt x="2162175" y="2533650"/>
                </a:lnTo>
                <a:lnTo>
                  <a:pt x="2076450" y="2533650"/>
                </a:lnTo>
                <a:lnTo>
                  <a:pt x="2076450" y="2476500"/>
                </a:lnTo>
                <a:lnTo>
                  <a:pt x="2043112" y="2476500"/>
                </a:lnTo>
                <a:lnTo>
                  <a:pt x="2043112" y="2428875"/>
                </a:lnTo>
                <a:lnTo>
                  <a:pt x="2033587" y="2428875"/>
                </a:lnTo>
                <a:lnTo>
                  <a:pt x="2033587" y="2386012"/>
                </a:lnTo>
                <a:lnTo>
                  <a:pt x="1781175" y="2386012"/>
                </a:lnTo>
                <a:lnTo>
                  <a:pt x="1781175" y="2338387"/>
                </a:lnTo>
                <a:lnTo>
                  <a:pt x="1724025" y="2338387"/>
                </a:lnTo>
                <a:lnTo>
                  <a:pt x="1724025" y="2290762"/>
                </a:lnTo>
                <a:lnTo>
                  <a:pt x="1666875" y="2290762"/>
                </a:lnTo>
                <a:lnTo>
                  <a:pt x="1666875" y="2238375"/>
                </a:lnTo>
                <a:lnTo>
                  <a:pt x="1624012" y="2238375"/>
                </a:lnTo>
                <a:lnTo>
                  <a:pt x="1624012" y="2195512"/>
                </a:lnTo>
                <a:lnTo>
                  <a:pt x="1595437" y="2195512"/>
                </a:lnTo>
                <a:lnTo>
                  <a:pt x="1595437" y="2147887"/>
                </a:lnTo>
                <a:lnTo>
                  <a:pt x="1485900" y="2147887"/>
                </a:lnTo>
                <a:lnTo>
                  <a:pt x="1485900" y="2105025"/>
                </a:lnTo>
                <a:lnTo>
                  <a:pt x="1466850" y="2105025"/>
                </a:lnTo>
                <a:lnTo>
                  <a:pt x="1466850" y="2052637"/>
                </a:lnTo>
                <a:lnTo>
                  <a:pt x="1414462" y="2052637"/>
                </a:lnTo>
                <a:lnTo>
                  <a:pt x="1414462" y="2009775"/>
                </a:lnTo>
                <a:lnTo>
                  <a:pt x="1404937" y="2009775"/>
                </a:lnTo>
                <a:lnTo>
                  <a:pt x="1404937" y="1962150"/>
                </a:lnTo>
                <a:lnTo>
                  <a:pt x="1381125" y="1962150"/>
                </a:lnTo>
                <a:lnTo>
                  <a:pt x="1381125" y="1914525"/>
                </a:lnTo>
                <a:lnTo>
                  <a:pt x="1357312" y="1914525"/>
                </a:lnTo>
                <a:lnTo>
                  <a:pt x="1357312" y="1862137"/>
                </a:lnTo>
                <a:lnTo>
                  <a:pt x="1338262" y="1862137"/>
                </a:lnTo>
                <a:lnTo>
                  <a:pt x="1338262" y="1814512"/>
                </a:lnTo>
                <a:lnTo>
                  <a:pt x="1314450" y="1814512"/>
                </a:lnTo>
                <a:lnTo>
                  <a:pt x="1314450" y="1762125"/>
                </a:lnTo>
                <a:lnTo>
                  <a:pt x="1300162" y="1762125"/>
                </a:lnTo>
                <a:lnTo>
                  <a:pt x="1300162" y="1709737"/>
                </a:lnTo>
                <a:lnTo>
                  <a:pt x="1247775" y="1709737"/>
                </a:lnTo>
                <a:lnTo>
                  <a:pt x="1247775" y="1666875"/>
                </a:lnTo>
                <a:lnTo>
                  <a:pt x="1190625" y="1666875"/>
                </a:lnTo>
                <a:lnTo>
                  <a:pt x="1190625" y="1619250"/>
                </a:lnTo>
                <a:lnTo>
                  <a:pt x="1147762" y="1619250"/>
                </a:lnTo>
                <a:lnTo>
                  <a:pt x="1147762" y="1571625"/>
                </a:lnTo>
                <a:lnTo>
                  <a:pt x="1138237" y="1571625"/>
                </a:lnTo>
                <a:lnTo>
                  <a:pt x="1138237" y="1524000"/>
                </a:lnTo>
                <a:lnTo>
                  <a:pt x="1028700" y="1524000"/>
                </a:lnTo>
                <a:lnTo>
                  <a:pt x="1028700" y="1471612"/>
                </a:lnTo>
                <a:lnTo>
                  <a:pt x="1014412" y="1471612"/>
                </a:lnTo>
                <a:lnTo>
                  <a:pt x="1014412" y="1381125"/>
                </a:lnTo>
                <a:lnTo>
                  <a:pt x="981075" y="1381125"/>
                </a:lnTo>
                <a:lnTo>
                  <a:pt x="981075" y="1338262"/>
                </a:lnTo>
                <a:lnTo>
                  <a:pt x="947737" y="1338262"/>
                </a:lnTo>
                <a:lnTo>
                  <a:pt x="947737" y="1285875"/>
                </a:lnTo>
                <a:lnTo>
                  <a:pt x="928687" y="1285875"/>
                </a:lnTo>
                <a:lnTo>
                  <a:pt x="928687" y="1138237"/>
                </a:lnTo>
                <a:lnTo>
                  <a:pt x="919162" y="1138237"/>
                </a:lnTo>
                <a:lnTo>
                  <a:pt x="919162" y="1090612"/>
                </a:lnTo>
                <a:lnTo>
                  <a:pt x="895350" y="1090612"/>
                </a:lnTo>
                <a:lnTo>
                  <a:pt x="895350" y="995362"/>
                </a:lnTo>
                <a:lnTo>
                  <a:pt x="885825" y="995362"/>
                </a:lnTo>
                <a:lnTo>
                  <a:pt x="885825" y="904875"/>
                </a:lnTo>
                <a:lnTo>
                  <a:pt x="876300" y="904875"/>
                </a:lnTo>
                <a:lnTo>
                  <a:pt x="876300" y="852487"/>
                </a:lnTo>
                <a:lnTo>
                  <a:pt x="795337" y="852487"/>
                </a:lnTo>
                <a:lnTo>
                  <a:pt x="795337" y="804862"/>
                </a:lnTo>
                <a:lnTo>
                  <a:pt x="766762" y="804862"/>
                </a:lnTo>
                <a:lnTo>
                  <a:pt x="766762" y="766762"/>
                </a:lnTo>
                <a:lnTo>
                  <a:pt x="685800" y="766762"/>
                </a:lnTo>
                <a:lnTo>
                  <a:pt x="685800" y="714375"/>
                </a:lnTo>
                <a:lnTo>
                  <a:pt x="681037" y="709612"/>
                </a:lnTo>
                <a:lnTo>
                  <a:pt x="681037" y="666750"/>
                </a:lnTo>
                <a:lnTo>
                  <a:pt x="657225" y="666750"/>
                </a:lnTo>
                <a:lnTo>
                  <a:pt x="657225" y="614362"/>
                </a:lnTo>
                <a:lnTo>
                  <a:pt x="642937" y="614362"/>
                </a:lnTo>
                <a:lnTo>
                  <a:pt x="642937" y="566737"/>
                </a:lnTo>
                <a:lnTo>
                  <a:pt x="638175" y="566737"/>
                </a:lnTo>
                <a:lnTo>
                  <a:pt x="638175" y="471487"/>
                </a:lnTo>
                <a:lnTo>
                  <a:pt x="628650" y="471487"/>
                </a:lnTo>
                <a:lnTo>
                  <a:pt x="628650" y="423862"/>
                </a:lnTo>
                <a:lnTo>
                  <a:pt x="600075" y="423862"/>
                </a:lnTo>
                <a:lnTo>
                  <a:pt x="600075" y="376237"/>
                </a:lnTo>
                <a:lnTo>
                  <a:pt x="414337" y="376237"/>
                </a:lnTo>
                <a:lnTo>
                  <a:pt x="414337" y="323850"/>
                </a:lnTo>
                <a:lnTo>
                  <a:pt x="338137" y="323850"/>
                </a:lnTo>
                <a:lnTo>
                  <a:pt x="338137" y="285750"/>
                </a:lnTo>
                <a:lnTo>
                  <a:pt x="280987" y="285750"/>
                </a:lnTo>
                <a:lnTo>
                  <a:pt x="280987" y="228600"/>
                </a:lnTo>
                <a:lnTo>
                  <a:pt x="271462" y="228600"/>
                </a:lnTo>
                <a:lnTo>
                  <a:pt x="271462" y="185737"/>
                </a:lnTo>
                <a:lnTo>
                  <a:pt x="257175" y="185737"/>
                </a:lnTo>
                <a:lnTo>
                  <a:pt x="257175" y="138112"/>
                </a:lnTo>
                <a:lnTo>
                  <a:pt x="123825" y="138112"/>
                </a:lnTo>
                <a:lnTo>
                  <a:pt x="123825" y="90487"/>
                </a:lnTo>
                <a:lnTo>
                  <a:pt x="57150" y="90487"/>
                </a:lnTo>
                <a:lnTo>
                  <a:pt x="57150" y="42862"/>
                </a:lnTo>
                <a:lnTo>
                  <a:pt x="0" y="42862"/>
                </a:lnTo>
                <a:lnTo>
                  <a:pt x="0" y="0"/>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Shape 63">
            <a:extLst>
              <a:ext uri="{FF2B5EF4-FFF2-40B4-BE49-F238E27FC236}">
                <a16:creationId xmlns:a16="http://schemas.microsoft.com/office/drawing/2014/main" id="{F6F566FF-7408-03B1-E108-9895C8B34D18}"/>
              </a:ext>
            </a:extLst>
          </p:cNvPr>
          <p:cNvSpPr/>
          <p:nvPr/>
        </p:nvSpPr>
        <p:spPr>
          <a:xfrm>
            <a:off x="8577263" y="2619375"/>
            <a:ext cx="1966912" cy="2933700"/>
          </a:xfrm>
          <a:custGeom>
            <a:avLst/>
            <a:gdLst>
              <a:gd name="csX0" fmla="*/ 1966912 w 1966912"/>
              <a:gd name="csY0" fmla="*/ 2933700 h 2933700"/>
              <a:gd name="csX1" fmla="*/ 1966912 w 1966912"/>
              <a:gd name="csY1" fmla="*/ 2871788 h 2933700"/>
              <a:gd name="csX2" fmla="*/ 1666875 w 1966912"/>
              <a:gd name="csY2" fmla="*/ 2871788 h 2933700"/>
              <a:gd name="csX3" fmla="*/ 1666875 w 1966912"/>
              <a:gd name="csY3" fmla="*/ 2828925 h 2933700"/>
              <a:gd name="csX4" fmla="*/ 581025 w 1966912"/>
              <a:gd name="csY4" fmla="*/ 2828925 h 2933700"/>
              <a:gd name="csX5" fmla="*/ 581025 w 1966912"/>
              <a:gd name="csY5" fmla="*/ 2767013 h 2933700"/>
              <a:gd name="csX6" fmla="*/ 576262 w 1966912"/>
              <a:gd name="csY6" fmla="*/ 2767013 h 2933700"/>
              <a:gd name="csX7" fmla="*/ 576262 w 1966912"/>
              <a:gd name="csY7" fmla="*/ 2733675 h 2933700"/>
              <a:gd name="csX8" fmla="*/ 490537 w 1966912"/>
              <a:gd name="csY8" fmla="*/ 2733675 h 2933700"/>
              <a:gd name="csX9" fmla="*/ 490537 w 1966912"/>
              <a:gd name="csY9" fmla="*/ 2681288 h 2933700"/>
              <a:gd name="csX10" fmla="*/ 452437 w 1966912"/>
              <a:gd name="csY10" fmla="*/ 2681288 h 2933700"/>
              <a:gd name="csX11" fmla="*/ 452437 w 1966912"/>
              <a:gd name="csY11" fmla="*/ 2638425 h 2933700"/>
              <a:gd name="csX12" fmla="*/ 442912 w 1966912"/>
              <a:gd name="csY12" fmla="*/ 2638425 h 2933700"/>
              <a:gd name="csX13" fmla="*/ 442912 w 1966912"/>
              <a:gd name="csY13" fmla="*/ 2581275 h 2933700"/>
              <a:gd name="csX14" fmla="*/ 438150 w 1966912"/>
              <a:gd name="csY14" fmla="*/ 2581275 h 2933700"/>
              <a:gd name="csX15" fmla="*/ 438150 w 1966912"/>
              <a:gd name="csY15" fmla="*/ 2538413 h 2933700"/>
              <a:gd name="csX16" fmla="*/ 423862 w 1966912"/>
              <a:gd name="csY16" fmla="*/ 2538413 h 2933700"/>
              <a:gd name="csX17" fmla="*/ 423862 w 1966912"/>
              <a:gd name="csY17" fmla="*/ 2481263 h 2933700"/>
              <a:gd name="csX18" fmla="*/ 423862 w 1966912"/>
              <a:gd name="csY18" fmla="*/ 2481263 h 2933700"/>
              <a:gd name="csX19" fmla="*/ 423862 w 1966912"/>
              <a:gd name="csY19" fmla="*/ 2438400 h 2933700"/>
              <a:gd name="csX20" fmla="*/ 414337 w 1966912"/>
              <a:gd name="csY20" fmla="*/ 2438400 h 2933700"/>
              <a:gd name="csX21" fmla="*/ 414337 w 1966912"/>
              <a:gd name="csY21" fmla="*/ 2338388 h 2933700"/>
              <a:gd name="csX22" fmla="*/ 400050 w 1966912"/>
              <a:gd name="csY22" fmla="*/ 2338388 h 2933700"/>
              <a:gd name="csX23" fmla="*/ 400050 w 1966912"/>
              <a:gd name="csY23" fmla="*/ 2295525 h 2933700"/>
              <a:gd name="csX24" fmla="*/ 376237 w 1966912"/>
              <a:gd name="csY24" fmla="*/ 2295525 h 2933700"/>
              <a:gd name="csX25" fmla="*/ 376237 w 1966912"/>
              <a:gd name="csY25" fmla="*/ 2252663 h 2933700"/>
              <a:gd name="csX26" fmla="*/ 361950 w 1966912"/>
              <a:gd name="csY26" fmla="*/ 2252663 h 2933700"/>
              <a:gd name="csX27" fmla="*/ 361950 w 1966912"/>
              <a:gd name="csY27" fmla="*/ 2200275 h 2933700"/>
              <a:gd name="csX28" fmla="*/ 300037 w 1966912"/>
              <a:gd name="csY28" fmla="*/ 2200275 h 2933700"/>
              <a:gd name="csX29" fmla="*/ 300037 w 1966912"/>
              <a:gd name="csY29" fmla="*/ 2105025 h 2933700"/>
              <a:gd name="csX30" fmla="*/ 295275 w 1966912"/>
              <a:gd name="csY30" fmla="*/ 2105025 h 2933700"/>
              <a:gd name="csX31" fmla="*/ 295275 w 1966912"/>
              <a:gd name="csY31" fmla="*/ 2057400 h 2933700"/>
              <a:gd name="csX32" fmla="*/ 285750 w 1966912"/>
              <a:gd name="csY32" fmla="*/ 2057400 h 2933700"/>
              <a:gd name="csX33" fmla="*/ 285750 w 1966912"/>
              <a:gd name="csY33" fmla="*/ 2009775 h 2933700"/>
              <a:gd name="csX34" fmla="*/ 276225 w 1966912"/>
              <a:gd name="csY34" fmla="*/ 2009775 h 2933700"/>
              <a:gd name="csX35" fmla="*/ 276225 w 1966912"/>
              <a:gd name="csY35" fmla="*/ 1962150 h 2933700"/>
              <a:gd name="csX36" fmla="*/ 271462 w 1966912"/>
              <a:gd name="csY36" fmla="*/ 1962150 h 2933700"/>
              <a:gd name="csX37" fmla="*/ 271462 w 1966912"/>
              <a:gd name="csY37" fmla="*/ 1909763 h 2933700"/>
              <a:gd name="csX38" fmla="*/ 242887 w 1966912"/>
              <a:gd name="csY38" fmla="*/ 1909763 h 2933700"/>
              <a:gd name="csX39" fmla="*/ 242887 w 1966912"/>
              <a:gd name="csY39" fmla="*/ 1862138 h 2933700"/>
              <a:gd name="csX40" fmla="*/ 238125 w 1966912"/>
              <a:gd name="csY40" fmla="*/ 1862138 h 2933700"/>
              <a:gd name="csX41" fmla="*/ 238125 w 1966912"/>
              <a:gd name="csY41" fmla="*/ 1819275 h 2933700"/>
              <a:gd name="csX42" fmla="*/ 219075 w 1966912"/>
              <a:gd name="csY42" fmla="*/ 1819275 h 2933700"/>
              <a:gd name="csX43" fmla="*/ 219075 w 1966912"/>
              <a:gd name="csY43" fmla="*/ 1671638 h 2933700"/>
              <a:gd name="csX44" fmla="*/ 219075 w 1966912"/>
              <a:gd name="csY44" fmla="*/ 1671638 h 2933700"/>
              <a:gd name="csX45" fmla="*/ 219075 w 1966912"/>
              <a:gd name="csY45" fmla="*/ 1624013 h 2933700"/>
              <a:gd name="csX46" fmla="*/ 195262 w 1966912"/>
              <a:gd name="csY46" fmla="*/ 1624013 h 2933700"/>
              <a:gd name="csX47" fmla="*/ 195262 w 1966912"/>
              <a:gd name="csY47" fmla="*/ 1433513 h 2933700"/>
              <a:gd name="csX48" fmla="*/ 190500 w 1966912"/>
              <a:gd name="csY48" fmla="*/ 1428751 h 2933700"/>
              <a:gd name="csX49" fmla="*/ 190500 w 1966912"/>
              <a:gd name="csY49" fmla="*/ 1385888 h 2933700"/>
              <a:gd name="csX50" fmla="*/ 185737 w 1966912"/>
              <a:gd name="csY50" fmla="*/ 1385888 h 2933700"/>
              <a:gd name="csX51" fmla="*/ 185737 w 1966912"/>
              <a:gd name="csY51" fmla="*/ 1333500 h 2933700"/>
              <a:gd name="csX52" fmla="*/ 180975 w 1966912"/>
              <a:gd name="csY52" fmla="*/ 1333500 h 2933700"/>
              <a:gd name="csX53" fmla="*/ 180975 w 1966912"/>
              <a:gd name="csY53" fmla="*/ 1290638 h 2933700"/>
              <a:gd name="csX54" fmla="*/ 176212 w 1966912"/>
              <a:gd name="csY54" fmla="*/ 1285875 h 2933700"/>
              <a:gd name="csX55" fmla="*/ 176212 w 1966912"/>
              <a:gd name="csY55" fmla="*/ 1095375 h 2933700"/>
              <a:gd name="csX56" fmla="*/ 171450 w 1966912"/>
              <a:gd name="csY56" fmla="*/ 1095375 h 2933700"/>
              <a:gd name="csX57" fmla="*/ 171450 w 1966912"/>
              <a:gd name="csY57" fmla="*/ 1047750 h 2933700"/>
              <a:gd name="csX58" fmla="*/ 161925 w 1966912"/>
              <a:gd name="csY58" fmla="*/ 1047750 h 2933700"/>
              <a:gd name="csX59" fmla="*/ 161925 w 1966912"/>
              <a:gd name="csY59" fmla="*/ 1000125 h 2933700"/>
              <a:gd name="csX60" fmla="*/ 152400 w 1966912"/>
              <a:gd name="csY60" fmla="*/ 1000125 h 2933700"/>
              <a:gd name="csX61" fmla="*/ 152400 w 1966912"/>
              <a:gd name="csY61" fmla="*/ 866775 h 2933700"/>
              <a:gd name="csX62" fmla="*/ 152400 w 1966912"/>
              <a:gd name="csY62" fmla="*/ 866775 h 2933700"/>
              <a:gd name="csX63" fmla="*/ 152400 w 1966912"/>
              <a:gd name="csY63" fmla="*/ 766763 h 2933700"/>
              <a:gd name="csX64" fmla="*/ 147637 w 1966912"/>
              <a:gd name="csY64" fmla="*/ 766763 h 2933700"/>
              <a:gd name="csX65" fmla="*/ 147637 w 1966912"/>
              <a:gd name="csY65" fmla="*/ 719138 h 2933700"/>
              <a:gd name="csX66" fmla="*/ 133350 w 1966912"/>
              <a:gd name="csY66" fmla="*/ 719138 h 2933700"/>
              <a:gd name="csX67" fmla="*/ 133350 w 1966912"/>
              <a:gd name="csY67" fmla="*/ 571500 h 2933700"/>
              <a:gd name="csX68" fmla="*/ 128587 w 1966912"/>
              <a:gd name="csY68" fmla="*/ 576263 h 2933700"/>
              <a:gd name="csX69" fmla="*/ 128587 w 1966912"/>
              <a:gd name="csY69" fmla="*/ 433388 h 2933700"/>
              <a:gd name="csX70" fmla="*/ 123825 w 1966912"/>
              <a:gd name="csY70" fmla="*/ 433388 h 2933700"/>
              <a:gd name="csX71" fmla="*/ 123825 w 1966912"/>
              <a:gd name="csY71" fmla="*/ 376238 h 2933700"/>
              <a:gd name="csX72" fmla="*/ 123825 w 1966912"/>
              <a:gd name="csY72" fmla="*/ 376238 h 2933700"/>
              <a:gd name="csX73" fmla="*/ 123825 w 1966912"/>
              <a:gd name="csY73" fmla="*/ 338138 h 2933700"/>
              <a:gd name="csX74" fmla="*/ 114300 w 1966912"/>
              <a:gd name="csY74" fmla="*/ 328613 h 2933700"/>
              <a:gd name="csX75" fmla="*/ 114300 w 1966912"/>
              <a:gd name="csY75" fmla="*/ 276225 h 2933700"/>
              <a:gd name="csX76" fmla="*/ 109537 w 1966912"/>
              <a:gd name="csY76" fmla="*/ 276225 h 2933700"/>
              <a:gd name="csX77" fmla="*/ 109537 w 1966912"/>
              <a:gd name="csY77" fmla="*/ 104775 h 2933700"/>
              <a:gd name="csX78" fmla="*/ 90487 w 1966912"/>
              <a:gd name="csY78" fmla="*/ 104775 h 2933700"/>
              <a:gd name="csX79" fmla="*/ 90487 w 1966912"/>
              <a:gd name="csY79" fmla="*/ 47625 h 2933700"/>
              <a:gd name="csX80" fmla="*/ 66675 w 1966912"/>
              <a:gd name="csY80" fmla="*/ 47625 h 2933700"/>
              <a:gd name="csX81" fmla="*/ 66675 w 1966912"/>
              <a:gd name="csY81" fmla="*/ 0 h 2933700"/>
              <a:gd name="csX82" fmla="*/ 0 w 1966912"/>
              <a:gd name="csY82" fmla="*/ 0 h 2933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Lst>
            <a:rect l="l" t="t" r="r" b="b"/>
            <a:pathLst>
              <a:path w="1966912" h="2933700">
                <a:moveTo>
                  <a:pt x="1966912" y="2933700"/>
                </a:moveTo>
                <a:lnTo>
                  <a:pt x="1966912" y="2871788"/>
                </a:lnTo>
                <a:lnTo>
                  <a:pt x="1666875" y="2871788"/>
                </a:lnTo>
                <a:lnTo>
                  <a:pt x="1666875" y="2828925"/>
                </a:lnTo>
                <a:lnTo>
                  <a:pt x="581025" y="2828925"/>
                </a:lnTo>
                <a:lnTo>
                  <a:pt x="581025" y="2767013"/>
                </a:lnTo>
                <a:lnTo>
                  <a:pt x="576262" y="2767013"/>
                </a:lnTo>
                <a:lnTo>
                  <a:pt x="576262" y="2733675"/>
                </a:lnTo>
                <a:lnTo>
                  <a:pt x="490537" y="2733675"/>
                </a:lnTo>
                <a:lnTo>
                  <a:pt x="490537" y="2681288"/>
                </a:lnTo>
                <a:lnTo>
                  <a:pt x="452437" y="2681288"/>
                </a:lnTo>
                <a:lnTo>
                  <a:pt x="452437" y="2638425"/>
                </a:lnTo>
                <a:lnTo>
                  <a:pt x="442912" y="2638425"/>
                </a:lnTo>
                <a:lnTo>
                  <a:pt x="442912" y="2581275"/>
                </a:lnTo>
                <a:lnTo>
                  <a:pt x="438150" y="2581275"/>
                </a:lnTo>
                <a:lnTo>
                  <a:pt x="438150" y="2538413"/>
                </a:lnTo>
                <a:lnTo>
                  <a:pt x="423862" y="2538413"/>
                </a:lnTo>
                <a:lnTo>
                  <a:pt x="423862" y="2481263"/>
                </a:lnTo>
                <a:lnTo>
                  <a:pt x="423862" y="2481263"/>
                </a:lnTo>
                <a:lnTo>
                  <a:pt x="423862" y="2438400"/>
                </a:lnTo>
                <a:lnTo>
                  <a:pt x="414337" y="2438400"/>
                </a:lnTo>
                <a:lnTo>
                  <a:pt x="414337" y="2338388"/>
                </a:lnTo>
                <a:lnTo>
                  <a:pt x="400050" y="2338388"/>
                </a:lnTo>
                <a:lnTo>
                  <a:pt x="400050" y="2295525"/>
                </a:lnTo>
                <a:lnTo>
                  <a:pt x="376237" y="2295525"/>
                </a:lnTo>
                <a:lnTo>
                  <a:pt x="376237" y="2252663"/>
                </a:lnTo>
                <a:lnTo>
                  <a:pt x="361950" y="2252663"/>
                </a:lnTo>
                <a:lnTo>
                  <a:pt x="361950" y="2200275"/>
                </a:lnTo>
                <a:lnTo>
                  <a:pt x="300037" y="2200275"/>
                </a:lnTo>
                <a:lnTo>
                  <a:pt x="300037" y="2105025"/>
                </a:lnTo>
                <a:lnTo>
                  <a:pt x="295275" y="2105025"/>
                </a:lnTo>
                <a:lnTo>
                  <a:pt x="295275" y="2057400"/>
                </a:lnTo>
                <a:lnTo>
                  <a:pt x="285750" y="2057400"/>
                </a:lnTo>
                <a:lnTo>
                  <a:pt x="285750" y="2009775"/>
                </a:lnTo>
                <a:lnTo>
                  <a:pt x="276225" y="2009775"/>
                </a:lnTo>
                <a:lnTo>
                  <a:pt x="276225" y="1962150"/>
                </a:lnTo>
                <a:lnTo>
                  <a:pt x="271462" y="1962150"/>
                </a:lnTo>
                <a:lnTo>
                  <a:pt x="271462" y="1909763"/>
                </a:lnTo>
                <a:lnTo>
                  <a:pt x="242887" y="1909763"/>
                </a:lnTo>
                <a:lnTo>
                  <a:pt x="242887" y="1862138"/>
                </a:lnTo>
                <a:lnTo>
                  <a:pt x="238125" y="1862138"/>
                </a:lnTo>
                <a:lnTo>
                  <a:pt x="238125" y="1819275"/>
                </a:lnTo>
                <a:lnTo>
                  <a:pt x="219075" y="1819275"/>
                </a:lnTo>
                <a:lnTo>
                  <a:pt x="219075" y="1671638"/>
                </a:lnTo>
                <a:lnTo>
                  <a:pt x="219075" y="1671638"/>
                </a:lnTo>
                <a:lnTo>
                  <a:pt x="219075" y="1624013"/>
                </a:lnTo>
                <a:lnTo>
                  <a:pt x="195262" y="1624013"/>
                </a:lnTo>
                <a:lnTo>
                  <a:pt x="195262" y="1433513"/>
                </a:lnTo>
                <a:lnTo>
                  <a:pt x="190500" y="1428751"/>
                </a:lnTo>
                <a:lnTo>
                  <a:pt x="190500" y="1385888"/>
                </a:lnTo>
                <a:lnTo>
                  <a:pt x="185737" y="1385888"/>
                </a:lnTo>
                <a:lnTo>
                  <a:pt x="185737" y="1333500"/>
                </a:lnTo>
                <a:lnTo>
                  <a:pt x="180975" y="1333500"/>
                </a:lnTo>
                <a:lnTo>
                  <a:pt x="180975" y="1290638"/>
                </a:lnTo>
                <a:lnTo>
                  <a:pt x="176212" y="1285875"/>
                </a:lnTo>
                <a:lnTo>
                  <a:pt x="176212" y="1095375"/>
                </a:lnTo>
                <a:lnTo>
                  <a:pt x="171450" y="1095375"/>
                </a:lnTo>
                <a:lnTo>
                  <a:pt x="171450" y="1047750"/>
                </a:lnTo>
                <a:lnTo>
                  <a:pt x="161925" y="1047750"/>
                </a:lnTo>
                <a:lnTo>
                  <a:pt x="161925" y="1000125"/>
                </a:lnTo>
                <a:lnTo>
                  <a:pt x="152400" y="1000125"/>
                </a:lnTo>
                <a:lnTo>
                  <a:pt x="152400" y="866775"/>
                </a:lnTo>
                <a:lnTo>
                  <a:pt x="152400" y="866775"/>
                </a:lnTo>
                <a:lnTo>
                  <a:pt x="152400" y="766763"/>
                </a:lnTo>
                <a:lnTo>
                  <a:pt x="147637" y="766763"/>
                </a:lnTo>
                <a:lnTo>
                  <a:pt x="147637" y="719138"/>
                </a:lnTo>
                <a:lnTo>
                  <a:pt x="133350" y="719138"/>
                </a:lnTo>
                <a:lnTo>
                  <a:pt x="133350" y="571500"/>
                </a:lnTo>
                <a:lnTo>
                  <a:pt x="128587" y="576263"/>
                </a:lnTo>
                <a:lnTo>
                  <a:pt x="128587" y="433388"/>
                </a:lnTo>
                <a:lnTo>
                  <a:pt x="123825" y="433388"/>
                </a:lnTo>
                <a:lnTo>
                  <a:pt x="123825" y="376238"/>
                </a:lnTo>
                <a:lnTo>
                  <a:pt x="123825" y="376238"/>
                </a:lnTo>
                <a:lnTo>
                  <a:pt x="123825" y="338138"/>
                </a:lnTo>
                <a:lnTo>
                  <a:pt x="114300" y="328613"/>
                </a:lnTo>
                <a:lnTo>
                  <a:pt x="114300" y="276225"/>
                </a:lnTo>
                <a:lnTo>
                  <a:pt x="109537" y="276225"/>
                </a:lnTo>
                <a:lnTo>
                  <a:pt x="109537" y="104775"/>
                </a:lnTo>
                <a:lnTo>
                  <a:pt x="90487" y="104775"/>
                </a:lnTo>
                <a:lnTo>
                  <a:pt x="90487" y="47625"/>
                </a:lnTo>
                <a:lnTo>
                  <a:pt x="66675" y="47625"/>
                </a:lnTo>
                <a:lnTo>
                  <a:pt x="66675" y="0"/>
                </a:lnTo>
                <a:lnTo>
                  <a:pt x="0" y="0"/>
                </a:ln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9533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1161E62-96F4-0EC0-0CCF-320D5C4A5AD0}"/>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700"/>
              </a:spcAft>
              <a:buClrTx/>
              <a:buSzPct val="75000"/>
              <a:buFontTx/>
              <a:buBlip>
                <a:blip r:embed="rId3">
                  <a:extLst>
                    <a:ext uri="{96DAC541-7B7A-43D3-8B79-37D633B846F1}">
                      <asvg:svgBlip xmlns:asvg="http://schemas.microsoft.com/office/drawing/2016/SVG/main" r:embed="rId4"/>
                    </a:ext>
                  </a:extLst>
                </a:blip>
              </a:buBlip>
              <a:tabLst/>
              <a:defRPr/>
            </a:pPr>
            <a:r>
              <a:rPr lang="en-US" dirty="0"/>
              <a:t>Optimizing SSTI Management</a:t>
            </a:r>
          </a:p>
          <a:p>
            <a:pPr lvl="2">
              <a:buFont typeface="Arial" panose="020B0604020202020204" pitchFamily="34" charset="0"/>
              <a:buChar char="•"/>
            </a:pPr>
            <a:r>
              <a:rPr lang="en-US" sz="2000" dirty="0"/>
              <a:t>Oral therapy preferred for most outpatient SSTIs</a:t>
            </a:r>
          </a:p>
          <a:p>
            <a:pPr lvl="2">
              <a:buFont typeface="Arial" panose="020B0604020202020204" pitchFamily="34" charset="0"/>
              <a:buChar char="•"/>
            </a:pPr>
            <a:r>
              <a:rPr lang="en-US" sz="2000" dirty="0"/>
              <a:t>Tailor regimen to infection type, resistance, comorbidities, and cost</a:t>
            </a:r>
          </a:p>
          <a:p>
            <a:pPr lvl="2">
              <a:buFont typeface="Arial" panose="020B0604020202020204" pitchFamily="34" charset="0"/>
              <a:buChar char="•"/>
            </a:pPr>
            <a:r>
              <a:rPr lang="en-US" sz="2000" dirty="0"/>
              <a:t>Dynamic, data-driven institutional protocols are essential</a:t>
            </a:r>
          </a:p>
          <a:p>
            <a:pPr lvl="2">
              <a:buFont typeface="Arial" panose="020B0604020202020204" pitchFamily="34" charset="0"/>
              <a:buChar char="•"/>
            </a:pPr>
            <a:r>
              <a:rPr lang="en-US" sz="2000" dirty="0"/>
              <a:t>Stewardship interventions improve outcomes and cost efficiency</a:t>
            </a:r>
          </a:p>
          <a:p>
            <a:pPr lvl="2">
              <a:buFont typeface="Arial" panose="020B0604020202020204" pitchFamily="34" charset="0"/>
              <a:buChar char="•"/>
            </a:pPr>
            <a:r>
              <a:rPr lang="en-US" sz="2000" dirty="0"/>
              <a:t>Newer agents may justify acquisition cost by increasing efficiency and reducing LOS</a:t>
            </a:r>
          </a:p>
          <a:p>
            <a:endParaRPr lang="en-US" dirty="0"/>
          </a:p>
        </p:txBody>
      </p:sp>
      <p:sp>
        <p:nvSpPr>
          <p:cNvPr id="7" name="Title 6">
            <a:extLst>
              <a:ext uri="{FF2B5EF4-FFF2-40B4-BE49-F238E27FC236}">
                <a16:creationId xmlns:a16="http://schemas.microsoft.com/office/drawing/2014/main" id="{31AE9023-1539-005D-D513-BCD346773B38}"/>
              </a:ext>
            </a:extLst>
          </p:cNvPr>
          <p:cNvSpPr>
            <a:spLocks noGrp="1"/>
          </p:cNvSpPr>
          <p:nvPr>
            <p:ph type="title"/>
          </p:nvPr>
        </p:nvSpPr>
        <p:spPr/>
        <p:txBody>
          <a:bodyPr/>
          <a:lstStyle/>
          <a:p>
            <a:r>
              <a:rPr lang="en-US" spc="0" dirty="0"/>
              <a:t>Future Directions</a:t>
            </a:r>
          </a:p>
        </p:txBody>
      </p:sp>
      <p:sp>
        <p:nvSpPr>
          <p:cNvPr id="2" name="Content Placeholder 1">
            <a:extLst>
              <a:ext uri="{FF2B5EF4-FFF2-40B4-BE49-F238E27FC236}">
                <a16:creationId xmlns:a16="http://schemas.microsoft.com/office/drawing/2014/main" id="{715FCFEA-B354-4BD8-ABB6-D4D401479505}"/>
              </a:ext>
            </a:extLst>
          </p:cNvPr>
          <p:cNvSpPr>
            <a:spLocks noGrp="1"/>
          </p:cNvSpPr>
          <p:nvPr>
            <p:ph sz="quarter" idx="10"/>
          </p:nvPr>
        </p:nvSpPr>
        <p:spPr/>
        <p:txBody>
          <a:bodyPr/>
          <a:lstStyle/>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17287"/>
            <a:ext cx="11740260" cy="1518364"/>
          </a:xfrm>
        </p:spPr>
        <p:txBody>
          <a:bodyPr/>
          <a:lstStyle/>
          <a:p>
            <a:r>
              <a:rPr lang="en-US" dirty="0"/>
              <a:t>A podcast with expert-led discussion</a:t>
            </a:r>
          </a:p>
          <a:p>
            <a:r>
              <a:rPr lang="en-US" dirty="0"/>
              <a:t>Downloadable slidesets of all the key data</a:t>
            </a:r>
          </a:p>
          <a:p>
            <a:r>
              <a:rPr lang="en-US" dirty="0"/>
              <a:t>ClinicalThought commentaries featuring expert faculty perspectives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603908"/>
            <a:ext cx="11740260" cy="521168"/>
          </a:xfrm>
        </p:spPr>
        <p:txBody>
          <a:bodyPr/>
          <a:lstStyle/>
          <a:p>
            <a:r>
              <a:rPr lang="en-US" altLang="en-US" dirty="0"/>
              <a:t>Go Online for More Coverage of ABSSSIs!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310113"/>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10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B13898143C68408206D1E02A2321EB" ma:contentTypeVersion="11" ma:contentTypeDescription="Create a new document." ma:contentTypeScope="" ma:versionID="d17199952fa683d50151c32e7c3f7472">
  <xsd:schema xmlns:xsd="http://www.w3.org/2001/XMLSchema" xmlns:xs="http://www.w3.org/2001/XMLSchema" xmlns:p="http://schemas.microsoft.com/office/2006/metadata/properties" xmlns:ns2="80a13aa3-a283-46f8-85bb-ea9f38149dae" xmlns:ns3="22fd6914-46d4-4c7e-bbad-46e82841b69d" targetNamespace="http://schemas.microsoft.com/office/2006/metadata/properties" ma:root="true" ma:fieldsID="70d87130fd8d99e0d00ccc7ee65f8a1f" ns2:_="" ns3:_="">
    <xsd:import namespace="80a13aa3-a283-46f8-85bb-ea9f38149dae"/>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13aa3-a283-46f8-85bb-ea9f38149d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0a13aa3-a283-46f8-85bb-ea9f38149d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E6C5B8-BBDD-446F-9AE0-4AF80BFC707B}">
  <ds:schemaRefs>
    <ds:schemaRef ds:uri="http://schemas.microsoft.com/sharepoint/v3/contenttype/forms"/>
  </ds:schemaRefs>
</ds:datastoreItem>
</file>

<file path=customXml/itemProps2.xml><?xml version="1.0" encoding="utf-8"?>
<ds:datastoreItem xmlns:ds="http://schemas.openxmlformats.org/officeDocument/2006/customXml" ds:itemID="{E15587C8-A41A-4984-9A37-07DBD36C01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13aa3-a283-46f8-85bb-ea9f38149dae"/>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1A9786-625E-43A5-B811-7FDB06F40117}">
  <ds:schemaRefs>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2fd6914-46d4-4c7e-bbad-46e82841b69d"/>
    <ds:schemaRef ds:uri="80a13aa3-a283-46f8-85bb-ea9f38149da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TM04033921[[fn=Damask]]</Template>
  <TotalTime>16914</TotalTime>
  <Words>6831</Words>
  <Application>Microsoft Office PowerPoint</Application>
  <PresentationFormat>Widescreen</PresentationFormat>
  <Paragraphs>1173</Paragraphs>
  <Slides>47</Slides>
  <Notes>43</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47</vt:i4>
      </vt:variant>
    </vt:vector>
  </HeadingPairs>
  <TitlesOfParts>
    <vt:vector size="62" baseType="lpstr">
      <vt:lpstr>Arial</vt:lpstr>
      <vt:lpstr>Calibri</vt:lpstr>
      <vt:lpstr>Cambria</vt:lpstr>
      <vt:lpstr>Google Sans</vt:lpstr>
      <vt:lpstr>Newsreader ExtraBold</vt:lpstr>
      <vt:lpstr>Poppins</vt:lpstr>
      <vt:lpstr>Poppins Light</vt:lpstr>
      <vt:lpstr>Poppins Medium</vt:lpstr>
      <vt:lpstr>Roboto</vt:lpstr>
      <vt:lpstr>Times</vt:lpstr>
      <vt:lpstr>Times New Roman</vt:lpstr>
      <vt:lpstr>Wingdings</vt:lpstr>
      <vt:lpstr>4_Office</vt:lpstr>
      <vt:lpstr>5_Office</vt:lpstr>
      <vt:lpstr>10_Office</vt:lpstr>
      <vt:lpstr>Expanded Options for Diverse Patients: Individualizing Antibiotics in Acute Bacterial Skin and Skin Structure Infections</vt:lpstr>
      <vt:lpstr>About These Slides</vt:lpstr>
      <vt:lpstr>Faculty</vt:lpstr>
      <vt:lpstr>Disclosures</vt:lpstr>
      <vt:lpstr>Learning Objectives</vt:lpstr>
      <vt:lpstr>Skin and Skin Structure Infections: Defining cSSSI and ABSSSI</vt:lpstr>
      <vt:lpstr>ABSSSI Drives Healthcare Costs Through Multiple Touchpoints and Settings of Care</vt:lpstr>
      <vt:lpstr>US Hospital Admission Cost per Low-Acuity Patient: $5,800 to $10,000 (2012 US dollars)</vt:lpstr>
      <vt:lpstr>Risk Stratification in the Emergency Department</vt:lpstr>
      <vt:lpstr>Etiology of SSTI</vt:lpstr>
      <vt:lpstr>Microbiology of Common SSTI Pathogens</vt:lpstr>
      <vt:lpstr>PowerPoint Presentation</vt:lpstr>
      <vt:lpstr>MRSA Nasal Screen Predicting MRSA in SSTI</vt:lpstr>
      <vt:lpstr>Patients Hospitalized With Serious Skin Infections: Some Involve More Than 1 Pathogen</vt:lpstr>
      <vt:lpstr>Gram-Positive Pathogens: Not the Only Considerations in ABSSSI</vt:lpstr>
      <vt:lpstr>Diagnostic Challenges in ABSSSI</vt:lpstr>
      <vt:lpstr>Choice of Therapy for ABSSSI </vt:lpstr>
      <vt:lpstr>IDSA Treatment Recommendations: Purulent and Nonpurulent Skin and Soft Tissue Infections</vt:lpstr>
      <vt:lpstr>Empiric Treatment of Nonpurulent Skin and Soft Tissue Infections: β-hemolytic Streptococci</vt:lpstr>
      <vt:lpstr>Empiric Treatment of Purulent Skin and Soft Tissue Infections: MSSA</vt:lpstr>
      <vt:lpstr>Empiric Treatment of Purulent Skin and Soft Tissue Infections: MRSA</vt:lpstr>
      <vt:lpstr>The Yin and Yang of Antibiotics</vt:lpstr>
      <vt:lpstr>Adverse Drug Events: Common With Outpatient Parenteral Antibiotics</vt:lpstr>
      <vt:lpstr>Current Oral Treatment Options for ABSSSI</vt:lpstr>
      <vt:lpstr>Empiric Treatment Options When MRSA Is Suspected</vt:lpstr>
      <vt:lpstr>Why Clindamycin?</vt:lpstr>
      <vt:lpstr>Cumulative Risk SSSI Relapse in Pediatrics</vt:lpstr>
      <vt:lpstr>Newer FDA-Approved IV/Oral Agents for ABSSSI</vt:lpstr>
      <vt:lpstr>OASIS-1 and OASIS-2: Omadacycline Efficacy in ABSSSI</vt:lpstr>
      <vt:lpstr>OASIS-1 and OASIS-2: Omadacycline Safety</vt:lpstr>
      <vt:lpstr>Delafloxacin Efficacy vs Vancomycin Plus Aztreonam</vt:lpstr>
      <vt:lpstr>Special Considerations for Omadacycline: Place in Therapy</vt:lpstr>
      <vt:lpstr>Clinical Considerations for Individualizing Oral Therapy in ABSSSI</vt:lpstr>
      <vt:lpstr>Clinical Considerations for Individualizing Oral Therapy in ABSSSI Comorbidities</vt:lpstr>
      <vt:lpstr>Drug-Specific Considerations</vt:lpstr>
      <vt:lpstr>Key Takeaways</vt:lpstr>
      <vt:lpstr>Outpatient Treatments Are Associated With Nonadherence Among Patients With ABSSSI</vt:lpstr>
      <vt:lpstr>Long-acting Lipoglycopeptides</vt:lpstr>
      <vt:lpstr>Comparison of Long-acting Lipoglycopeptides for ABSSSI</vt:lpstr>
      <vt:lpstr>DISCOVER I/II: Weekly Dalbavancin as Effective as Daily Vancomycin in ABSSSI</vt:lpstr>
      <vt:lpstr>DISCOVER I/II and DUR001-303: Dalbavancin Safety vs Vancomycin in ABSSSI</vt:lpstr>
      <vt:lpstr>SOLO I/II: Oritavancin as Effective as Vancomycin for ABSSSI </vt:lpstr>
      <vt:lpstr>ENHANCE: Dalbavancin for Hemodynamically Stable Adult Patients With ABSSSIs</vt:lpstr>
      <vt:lpstr>Pathway With Single-Dose Dalbavancin Reduces Hospitalizations of Patients With ABSSSI Across US EDs</vt:lpstr>
      <vt:lpstr>Early Directed Oritavancin in the Emergency Department</vt:lpstr>
      <vt:lpstr>Future Directions</vt:lpstr>
      <vt:lpstr>Go Online for More Coverage of ABSSSIs!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Expanded Options for Diverse Patients: Individualizing Antibiotics in Acute Bacterial Skin and Skin Structure Infections</dc:title>
  <dc:creator>Lodise, Thomas</dc:creator>
  <cp:lastModifiedBy>Natalia Kolenko</cp:lastModifiedBy>
  <cp:revision>175</cp:revision>
  <dcterms:created xsi:type="dcterms:W3CDTF">2021-10-18T11:14:24Z</dcterms:created>
  <dcterms:modified xsi:type="dcterms:W3CDTF">2026-03-11T03:42:21Z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0x0101004FB13898143C68408206D1E02A2321EB</vt:lpwstr>
  </property>
  <property fmtid="{D5CDD505-2E9C-101B-9397-08002B2CF9AE}" pid="3" name="MediaServiceImageTags">
    <vt:lpwstr/>
  </property>
</Properties>
</file>