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321" r:id="rId7"/>
    <p:sldId id="308" r:id="rId8"/>
    <p:sldId id="547" r:id="rId9"/>
    <p:sldId id="548" r:id="rId10"/>
    <p:sldId id="549" r:id="rId11"/>
    <p:sldId id="555" r:id="rId12"/>
    <p:sldId id="556" r:id="rId13"/>
    <p:sldId id="557" r:id="rId14"/>
    <p:sldId id="558" r:id="rId15"/>
    <p:sldId id="559" r:id="rId16"/>
    <p:sldId id="554" r:id="rId17"/>
    <p:sldId id="552" r:id="rId18"/>
    <p:sldId id="318"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9" clrIdx="15">
    <p:extLst>
      <p:ext uri="{19B8F6BF-5375-455C-9EA6-DF929625EA0E}">
        <p15:presenceInfo xmlns:p15="http://schemas.microsoft.com/office/powerpoint/2012/main" userId="S::mbecker@clinicaloptions.com::a16991b8-7bb5-4da5-98af-c360d036dd20" providerId="AD"/>
      </p:ext>
    </p:extLst>
  </p:cmAuthor>
  <p:cmAuthor id="17" name="Mindy Tanzola" initials="MT" lastIdx="1" clrIdx="16">
    <p:extLst>
      <p:ext uri="{19B8F6BF-5375-455C-9EA6-DF929625EA0E}">
        <p15:presenceInfo xmlns:p15="http://schemas.microsoft.com/office/powerpoint/2012/main" userId="S::mtanzola@gotoper.com::47393621-f287-4eae-b41f-5126b3036efb" providerId="AD"/>
      </p:ext>
    </p:extLst>
  </p:cmAuthor>
  <p:cmAuthor id="18" name="Maddelynne Parker" initials="MP" lastIdx="19" clrIdx="17">
    <p:extLst>
      <p:ext uri="{19B8F6BF-5375-455C-9EA6-DF929625EA0E}">
        <p15:presenceInfo xmlns:p15="http://schemas.microsoft.com/office/powerpoint/2012/main" userId="Maddelynne Parker" providerId="None"/>
      </p:ext>
    </p:extLst>
  </p:cmAuthor>
  <p:cmAuthor id="19" name="mbecker@clinicaloptions.com" initials="m" lastIdx="11" clrIdx="18">
    <p:extLst>
      <p:ext uri="{19B8F6BF-5375-455C-9EA6-DF929625EA0E}">
        <p15:presenceInfo xmlns:p15="http://schemas.microsoft.com/office/powerpoint/2012/main" userId="mbecker@clinicaloptions.com" providerId="None"/>
      </p:ext>
    </p:extLst>
  </p:cmAuthor>
  <p:cmAuthor id="20" name="CLINICALOPTIONS\tquill" initials="C" lastIdx="2" clrIdx="19">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82" autoAdjust="0"/>
    <p:restoredTop sz="86007" autoAdjust="0"/>
  </p:normalViewPr>
  <p:slideViewPr>
    <p:cSldViewPr snapToGrid="0">
      <p:cViewPr varScale="1">
        <p:scale>
          <a:sx n="74" d="100"/>
          <a:sy n="74" d="100"/>
        </p:scale>
        <p:origin x="893" y="62"/>
      </p:cViewPr>
      <p:guideLst>
        <p:guide pos="3840"/>
        <p:guide orient="horz" pos="2160"/>
      </p:guideLst>
    </p:cSldViewPr>
  </p:slideViewPr>
  <p:notesTextViewPr>
    <p:cViewPr>
      <p:scale>
        <a:sx n="1" d="1"/>
        <a:sy n="1" d="1"/>
      </p:scale>
      <p:origin x="0" y="0"/>
    </p:cViewPr>
  </p:notesTextViewPr>
  <p:sorterViewPr>
    <p:cViewPr>
      <p:scale>
        <a:sx n="60" d="100"/>
        <a:sy n="6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MEN, multiple endocrine neoplasia; MTC, medullary thyroid cancer; RET, rearranged during transfection;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980072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ECOG, Eastern Cooperative Oncology Group; MTC, medullary thyroid cancer; ORR, objective response rate; OS, overall survival; PD, progressive disease; PFS, progression-free survival; TFFS, treatment failure-free survival.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961532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ECOG, Eastern Cooperative Oncology Group; PS, performance status.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57827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Cabo, cabozantinib; mPFS, median progression-free survival; NE, not estimable; PFS, progression-free survival; Van, vandetanib.</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480098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CI, confidence interval; HR, hazard ratio; PFS, progression-free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874025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Cabo, cabozantinib; mTFFS, median treatment failure-free survival; TFFS, treatment failure-free survival; Van, vandetanib.</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895142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CR, complete response; DoR, duration of response; NE, not estimable; ORR, objective response rate; PD, progressive disease; PR, partial response; SD, stable disease.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813766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Cab, cabozantinib; OS, overall survival; Van, vandetanib.</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641670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ALT, alanine aminotransferase; AST, aspartate aminotransferase; TEAE, treatment-emergent adverse event.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237602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MTC, medullary thyroid cancer; ORR, objective response rate; PFS, progression-free survival; TFFS, treatment failure-free survival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945490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sz="4000" dirty="0"/>
              <a:t>LIBRETTO-531: Phase III Trial of Selpercatinib vs Cabozantinib or Vandetanib in Patients With Advanced </a:t>
            </a:r>
            <a:r>
              <a:rPr lang="en-US" sz="4000" i="1" dirty="0"/>
              <a:t>RET</a:t>
            </a:r>
            <a:r>
              <a:rPr lang="en-US" sz="4000" dirty="0"/>
              <a:t>-Mutant Medullary Thyroid Cancer</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LIBRETTO-531: Background </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200" dirty="0"/>
              <a:t>Medullary thyroid cancer is a rare thyroid tumor type derived from neuroendocrine parafollicular C-cells</a:t>
            </a:r>
            <a:r>
              <a:rPr lang="en-US" sz="2200" baseline="30000" dirty="0"/>
              <a:t>1</a:t>
            </a:r>
            <a:endParaRPr lang="en-US" sz="2200" dirty="0"/>
          </a:p>
          <a:p>
            <a:pPr lvl="1"/>
            <a:r>
              <a:rPr lang="en-US" sz="2000" i="1" dirty="0"/>
              <a:t>RET </a:t>
            </a:r>
            <a:r>
              <a:rPr lang="en-US" sz="2000" dirty="0"/>
              <a:t>mutations are present in almost all hereditary cases of MEN type 2A and 2B, and 25%-50% of sporadic cases</a:t>
            </a:r>
            <a:r>
              <a:rPr lang="en-US" sz="2000" baseline="30000" dirty="0"/>
              <a:t>2,3</a:t>
            </a:r>
            <a:endParaRPr lang="en-US" sz="2000" dirty="0"/>
          </a:p>
          <a:p>
            <a:r>
              <a:rPr lang="en-US" sz="2200" dirty="0"/>
              <a:t>Multikinase inhibitors cabozantinib and vandetanib are SoC for</a:t>
            </a:r>
            <a:r>
              <a:rPr lang="en-US" sz="2200" i="1" dirty="0"/>
              <a:t> </a:t>
            </a:r>
            <a:r>
              <a:rPr lang="en-US" sz="2200" dirty="0"/>
              <a:t>advanced</a:t>
            </a:r>
            <a:r>
              <a:rPr lang="en-US" sz="2200" i="1" dirty="0"/>
              <a:t> </a:t>
            </a:r>
            <a:r>
              <a:rPr lang="en-US" sz="2200" dirty="0"/>
              <a:t>MTC but have limitations, including toxicity, treatment management, and resistance</a:t>
            </a:r>
            <a:r>
              <a:rPr lang="en-US" sz="2200" baseline="30000" dirty="0"/>
              <a:t>4,5</a:t>
            </a:r>
            <a:r>
              <a:rPr lang="en-US" sz="2200" dirty="0"/>
              <a:t> </a:t>
            </a:r>
          </a:p>
          <a:p>
            <a:r>
              <a:rPr lang="en-US" sz="2200" dirty="0"/>
              <a:t>Selpercatinib, a selective and potent RET kinase inhibitor, suggested durable antitumor activity in patients with advanced or metastatic </a:t>
            </a:r>
            <a:r>
              <a:rPr lang="en-US" sz="2200" i="1" dirty="0"/>
              <a:t>RET</a:t>
            </a:r>
            <a:r>
              <a:rPr lang="en-US" sz="2200" dirty="0"/>
              <a:t>-mutant MTC in the phase I/II LIBRETTO-001 trial</a:t>
            </a:r>
            <a:r>
              <a:rPr lang="en-US" sz="2200" baseline="30000" dirty="0"/>
              <a:t>6</a:t>
            </a:r>
            <a:endParaRPr lang="en-US" sz="2200" dirty="0"/>
          </a:p>
          <a:p>
            <a:r>
              <a:rPr lang="en-US" sz="2200" dirty="0"/>
              <a:t>This interim analysis of the phase III LIBRETTO-531 trial compares selpercatinib vs physician’s choice of cabozantinib or vandetanib as first-line treatment of advanced </a:t>
            </a:r>
            <a:br>
              <a:rPr lang="en-US" sz="2200" dirty="0"/>
            </a:br>
            <a:r>
              <a:rPr lang="en-US" sz="2200" i="1" dirty="0"/>
              <a:t>RET</a:t>
            </a:r>
            <a:r>
              <a:rPr lang="en-US" sz="2200" dirty="0"/>
              <a:t>-mutated MTC</a:t>
            </a:r>
            <a:r>
              <a:rPr lang="en-US" sz="2200" baseline="30000" dirty="0"/>
              <a:t>7,8</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062575"/>
            <a:ext cx="825069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100" b="0" dirty="0">
                <a:solidFill>
                  <a:schemeClr val="bg2"/>
                </a:solidFill>
                <a:latin typeface="Calibri" panose="020F0502020204030204" pitchFamily="34" charset="0"/>
              </a:rPr>
              <a:t>1. Locati. Oral Oncol. 2020;108:104766. 2. Romei. J Med Genet. 2016;53:729. 3. Ciampi. iScience. 2019;20:324. 4. NCCN. Clinical practice guidelines in oncology: thyroid carcinoma. v.4.2023. nccn.org. 5. Brose. Cancer Treat Rev. 2018;66:64. 6. Wirth. NEJM. 2020;383:825. </a:t>
            </a:r>
            <a:br>
              <a:rPr lang="en-US" altLang="en-US" sz="1100" b="0" dirty="0">
                <a:solidFill>
                  <a:schemeClr val="bg2"/>
                </a:solidFill>
                <a:latin typeface="Calibri" panose="020F0502020204030204" pitchFamily="34" charset="0"/>
              </a:rPr>
            </a:br>
            <a:r>
              <a:rPr lang="en-US" altLang="en-US" sz="1100" b="0" dirty="0">
                <a:solidFill>
                  <a:schemeClr val="bg2"/>
                </a:solidFill>
                <a:latin typeface="Calibri" panose="020F0502020204030204" pitchFamily="34" charset="0"/>
              </a:rPr>
              <a:t>7. Hadoux. ESMO 2023. Abstr LBA3. 8. Hadoux. NEJM. 2023;[Epub].</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LIBRETTO-531: Study Design</a:t>
            </a:r>
          </a:p>
        </p:txBody>
      </p:sp>
      <p:sp>
        <p:nvSpPr>
          <p:cNvPr id="6" name="Content Placeholder 4">
            <a:extLst>
              <a:ext uri="{FF2B5EF4-FFF2-40B4-BE49-F238E27FC236}">
                <a16:creationId xmlns:a16="http://schemas.microsoft.com/office/drawing/2014/main" id="{C13E64BC-0313-41C5-CE18-357C699BD269}"/>
              </a:ext>
            </a:extLst>
          </p:cNvPr>
          <p:cNvSpPr>
            <a:spLocks noGrp="1"/>
          </p:cNvSpPr>
          <p:nvPr>
            <p:ph idx="1"/>
          </p:nvPr>
        </p:nvSpPr>
        <p:spPr>
          <a:xfrm>
            <a:off x="604675" y="1500137"/>
            <a:ext cx="10877529" cy="4822293"/>
          </a:xfrm>
        </p:spPr>
        <p:txBody>
          <a:bodyPr/>
          <a:lstStyle/>
          <a:p>
            <a:pPr>
              <a:spcAft>
                <a:spcPts val="0"/>
              </a:spcAft>
            </a:pPr>
            <a:r>
              <a:rPr lang="en-US" sz="2000" dirty="0"/>
              <a:t>Randomized, multicenter, open-label, phase III clinical trial (data cutoff: May 22, 2023)</a:t>
            </a:r>
          </a:p>
          <a:p>
            <a:pPr marL="0" indent="0">
              <a:spcAft>
                <a:spcPts val="0"/>
              </a:spcAft>
              <a:buNone/>
            </a:pPr>
            <a:br>
              <a:rPr lang="en-US" sz="2000" dirty="0"/>
            </a:b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a:spcAft>
                <a:spcPts val="0"/>
              </a:spcAft>
            </a:pPr>
            <a:endParaRPr lang="en-US" sz="2000" dirty="0"/>
          </a:p>
          <a:p>
            <a:pPr marL="0" indent="0">
              <a:spcAft>
                <a:spcPts val="0"/>
              </a:spcAft>
              <a:buNone/>
            </a:pPr>
            <a:endParaRPr lang="en-US" sz="2000" dirty="0"/>
          </a:p>
          <a:p>
            <a:pPr>
              <a:spcBef>
                <a:spcPts val="400"/>
              </a:spcBef>
              <a:spcAft>
                <a:spcPts val="0"/>
              </a:spcAft>
            </a:pPr>
            <a:endParaRPr lang="en-US" sz="2000" b="1" dirty="0"/>
          </a:p>
          <a:p>
            <a:pPr>
              <a:spcBef>
                <a:spcPts val="400"/>
              </a:spcBef>
              <a:spcAft>
                <a:spcPts val="0"/>
              </a:spcAft>
            </a:pPr>
            <a:endParaRPr lang="en-US" sz="2000" b="1" dirty="0"/>
          </a:p>
          <a:p>
            <a:pPr>
              <a:spcBef>
                <a:spcPts val="400"/>
              </a:spcBef>
              <a:spcAft>
                <a:spcPts val="0"/>
              </a:spcAft>
            </a:pPr>
            <a:r>
              <a:rPr lang="en-US" sz="2000" b="1" dirty="0"/>
              <a:t>Primary endpoint: </a:t>
            </a:r>
            <a:r>
              <a:rPr lang="en-US" sz="2000" dirty="0"/>
              <a:t>PFS by BICR</a:t>
            </a:r>
          </a:p>
          <a:p>
            <a:pPr>
              <a:spcBef>
                <a:spcPts val="400"/>
              </a:spcBef>
              <a:spcAft>
                <a:spcPts val="0"/>
              </a:spcAft>
            </a:pPr>
            <a:r>
              <a:rPr lang="en-US" sz="2000" b="1" dirty="0"/>
              <a:t>Key secondary endpoints: </a:t>
            </a:r>
            <a:r>
              <a:rPr lang="en-US" sz="2000" dirty="0"/>
              <a:t>TFFS and ORR by BICR and investigator, PFS by investigator; OS; safety</a:t>
            </a:r>
          </a:p>
          <a:p>
            <a:pPr lvl="1">
              <a:spcAft>
                <a:spcPts val="0"/>
              </a:spcAft>
            </a:pPr>
            <a:endParaRPr lang="en-US" sz="2000" dirty="0"/>
          </a:p>
        </p:txBody>
      </p:sp>
      <p:sp>
        <p:nvSpPr>
          <p:cNvPr id="5" name="Text Box 11">
            <a:extLst>
              <a:ext uri="{FF2B5EF4-FFF2-40B4-BE49-F238E27FC236}">
                <a16:creationId xmlns:a16="http://schemas.microsoft.com/office/drawing/2014/main" id="{13B42ADD-5309-B653-C90A-6AC2AEE8A05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Hadoux. ESMO 2023. Abstr LBA3. Hadoux. NEJM. 2023;[Epub]. </a:t>
            </a:r>
          </a:p>
        </p:txBody>
      </p:sp>
      <p:sp>
        <p:nvSpPr>
          <p:cNvPr id="7" name="Text Box 45">
            <a:extLst>
              <a:ext uri="{FF2B5EF4-FFF2-40B4-BE49-F238E27FC236}">
                <a16:creationId xmlns:a16="http://schemas.microsoft.com/office/drawing/2014/main" id="{003419FA-DCB6-EB5A-F44F-322CE4CF83EA}"/>
              </a:ext>
            </a:extLst>
          </p:cNvPr>
          <p:cNvSpPr txBox="1">
            <a:spLocks noChangeArrowheads="1"/>
          </p:cNvSpPr>
          <p:nvPr/>
        </p:nvSpPr>
        <p:spPr bwMode="auto">
          <a:xfrm>
            <a:off x="434217" y="2769751"/>
            <a:ext cx="2881665"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Adults with confirmed unresectable, locally advanced, or metastatic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RET</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-mutant </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MTC not previously treated with kinase inhibitors; radiographic progressive disease ≤14 mo; and ECOG PS 0-2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291)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 name="Rectangle 49">
            <a:extLst>
              <a:ext uri="{FF2B5EF4-FFF2-40B4-BE49-F238E27FC236}">
                <a16:creationId xmlns:a16="http://schemas.microsoft.com/office/drawing/2014/main" id="{2AF06490-F3B9-D048-DC00-0EE340043B6E}"/>
              </a:ext>
            </a:extLst>
          </p:cNvPr>
          <p:cNvSpPr>
            <a:spLocks noChangeArrowheads="1"/>
          </p:cNvSpPr>
          <p:nvPr/>
        </p:nvSpPr>
        <p:spPr bwMode="auto">
          <a:xfrm>
            <a:off x="3978502" y="2434937"/>
            <a:ext cx="3749040" cy="11887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dirty="0">
                <a:solidFill>
                  <a:srgbClr val="FFFFFF"/>
                </a:solidFill>
                <a:latin typeface="Calibri" panose="020F0502020204030204" pitchFamily="34" charset="0"/>
                <a:cs typeface="+mn-cs"/>
              </a:rPr>
              <a:t>Selpercatinib </a:t>
            </a:r>
            <a:r>
              <a:rPr lang="en-US" altLang="en-US" sz="1800" b="0" dirty="0">
                <a:solidFill>
                  <a:srgbClr val="FFFFFF"/>
                </a:solidFill>
                <a:latin typeface="Calibri" panose="020F0502020204030204" pitchFamily="34" charset="0"/>
                <a:cs typeface="+mn-cs"/>
              </a:rPr>
              <a:t>160 mg PO BID </a:t>
            </a:r>
          </a:p>
          <a:p>
            <a:pPr lvl="0" algn="ctr" eaLnBrk="1" fontAlgn="auto" hangingPunct="1">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cs typeface="+mn-cs"/>
              </a:rPr>
              <a:t>(n = 193)</a:t>
            </a:r>
          </a:p>
        </p:txBody>
      </p:sp>
      <p:sp>
        <p:nvSpPr>
          <p:cNvPr id="9" name="Rectangle 50">
            <a:extLst>
              <a:ext uri="{FF2B5EF4-FFF2-40B4-BE49-F238E27FC236}">
                <a16:creationId xmlns:a16="http://schemas.microsoft.com/office/drawing/2014/main" id="{F70C61E5-5469-4ACC-90AA-CA75997C39B8}"/>
              </a:ext>
            </a:extLst>
          </p:cNvPr>
          <p:cNvSpPr>
            <a:spLocks noChangeArrowheads="1"/>
          </p:cNvSpPr>
          <p:nvPr/>
        </p:nvSpPr>
        <p:spPr bwMode="auto">
          <a:xfrm>
            <a:off x="3978502" y="3690793"/>
            <a:ext cx="3749040" cy="1277709"/>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cs typeface="+mn-cs"/>
              </a:rPr>
              <a:t>Physician’s choice:</a:t>
            </a:r>
          </a:p>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Cabozantinib </a:t>
            </a:r>
            <a:r>
              <a:rPr lang="en-US" altLang="en-US" sz="1800" b="0" dirty="0">
                <a:solidFill>
                  <a:srgbClr val="FFFFFF"/>
                </a:solidFill>
                <a:latin typeface="Calibri" panose="020F0502020204030204" pitchFamily="34" charset="0"/>
                <a:cs typeface="+mn-cs"/>
              </a:rPr>
              <a:t>140 mg PO or </a:t>
            </a:r>
          </a:p>
          <a:p>
            <a:pPr lvl="0" algn="ctr" eaLnBrk="1" fontAlgn="auto" hangingPunct="1">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mn-cs"/>
              </a:rPr>
              <a:t>Vandetanib </a:t>
            </a:r>
            <a:r>
              <a:rPr lang="en-US" altLang="en-US" sz="1800" b="0" dirty="0">
                <a:solidFill>
                  <a:srgbClr val="FFFFFF"/>
                </a:solidFill>
                <a:latin typeface="Calibri" panose="020F0502020204030204" pitchFamily="34" charset="0"/>
                <a:cs typeface="+mn-cs"/>
              </a:rPr>
              <a:t>300 mg QD</a:t>
            </a:r>
          </a:p>
          <a:p>
            <a:pPr lvl="0" algn="ctr" eaLnBrk="1" fontAlgn="auto" hangingPunct="1">
              <a:lnSpc>
                <a:spcPct val="100000"/>
              </a:lnSpc>
              <a:spcBef>
                <a:spcPct val="0"/>
              </a:spcBef>
              <a:spcAft>
                <a:spcPct val="0"/>
              </a:spcAft>
              <a:buClrTx/>
              <a:buNone/>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a:t>
            </a:r>
            <a:r>
              <a:rPr lang="en-US" altLang="en-US" sz="1800" b="0" dirty="0">
                <a:solidFill>
                  <a:srgbClr val="FFFFFF"/>
                </a:solidFill>
                <a:latin typeface="Calibri" panose="020F0502020204030204" pitchFamily="34" charset="0"/>
                <a:cs typeface="+mn-cs"/>
              </a:rPr>
              <a:t>98</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p>
        </p:txBody>
      </p:sp>
      <p:sp>
        <p:nvSpPr>
          <p:cNvPr id="10" name="Text Box 232">
            <a:extLst>
              <a:ext uri="{FF2B5EF4-FFF2-40B4-BE49-F238E27FC236}">
                <a16:creationId xmlns:a16="http://schemas.microsoft.com/office/drawing/2014/main" id="{74E5E0E6-F4B0-DC02-1B02-6CEF064311C1}"/>
              </a:ext>
            </a:extLst>
          </p:cNvPr>
          <p:cNvSpPr txBox="1">
            <a:spLocks noChangeArrowheads="1"/>
          </p:cNvSpPr>
          <p:nvPr/>
        </p:nvSpPr>
        <p:spPr bwMode="auto">
          <a:xfrm>
            <a:off x="1486721" y="1923945"/>
            <a:ext cx="4289379"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400" b="0"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Stratified by mutation status (M918T vs other) and physician’s choice in control arm</a:t>
            </a:r>
          </a:p>
        </p:txBody>
      </p:sp>
      <p:cxnSp>
        <p:nvCxnSpPr>
          <p:cNvPr id="3" name="Straight Arrow Connector 2">
            <a:extLst>
              <a:ext uri="{FF2B5EF4-FFF2-40B4-BE49-F238E27FC236}">
                <a16:creationId xmlns:a16="http://schemas.microsoft.com/office/drawing/2014/main" id="{EA0CB9DA-F0E1-A4AE-7795-8D2AACBF1066}"/>
              </a:ext>
            </a:extLst>
          </p:cNvPr>
          <p:cNvCxnSpPr>
            <a:cxnSpLocks/>
          </p:cNvCxnSpPr>
          <p:nvPr/>
        </p:nvCxnSpPr>
        <p:spPr bwMode="auto">
          <a:xfrm>
            <a:off x="3500005" y="2687465"/>
            <a:ext cx="0" cy="568613"/>
          </a:xfrm>
          <a:prstGeom prst="straightConnector1">
            <a:avLst/>
          </a:prstGeom>
          <a:noFill/>
          <a:ln w="28575" cap="flat" cmpd="sng" algn="ctr">
            <a:solidFill>
              <a:schemeClr val="bg1"/>
            </a:solidFill>
            <a:prstDash val="dash"/>
            <a:round/>
            <a:headEnd type="none" w="med" len="med"/>
            <a:tailEnd type="triangle"/>
          </a:ln>
          <a:effectLst/>
        </p:spPr>
      </p:cxnSp>
      <p:sp>
        <p:nvSpPr>
          <p:cNvPr id="11" name="Line 54">
            <a:extLst>
              <a:ext uri="{FF2B5EF4-FFF2-40B4-BE49-F238E27FC236}">
                <a16:creationId xmlns:a16="http://schemas.microsoft.com/office/drawing/2014/main" id="{9E744549-3E83-8EDB-033C-31B8694EB2AA}"/>
              </a:ext>
            </a:extLst>
          </p:cNvPr>
          <p:cNvSpPr>
            <a:spLocks noChangeShapeType="1"/>
          </p:cNvSpPr>
          <p:nvPr/>
        </p:nvSpPr>
        <p:spPr bwMode="auto">
          <a:xfrm>
            <a:off x="7942695" y="4329647"/>
            <a:ext cx="731520"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7" name="Line 53">
            <a:extLst>
              <a:ext uri="{FF2B5EF4-FFF2-40B4-BE49-F238E27FC236}">
                <a16:creationId xmlns:a16="http://schemas.microsoft.com/office/drawing/2014/main" id="{B83AD1CD-B13D-8D78-107D-E72520762516}"/>
              </a:ext>
            </a:extLst>
          </p:cNvPr>
          <p:cNvSpPr>
            <a:spLocks noChangeShapeType="1"/>
          </p:cNvSpPr>
          <p:nvPr/>
        </p:nvSpPr>
        <p:spPr bwMode="auto">
          <a:xfrm>
            <a:off x="3282690" y="4034142"/>
            <a:ext cx="570853"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4">
            <a:extLst>
              <a:ext uri="{FF2B5EF4-FFF2-40B4-BE49-F238E27FC236}">
                <a16:creationId xmlns:a16="http://schemas.microsoft.com/office/drawing/2014/main" id="{B50B343C-0132-074C-BDD6-D2F855A6DF15}"/>
              </a:ext>
            </a:extLst>
          </p:cNvPr>
          <p:cNvSpPr>
            <a:spLocks noChangeShapeType="1"/>
          </p:cNvSpPr>
          <p:nvPr/>
        </p:nvSpPr>
        <p:spPr bwMode="auto">
          <a:xfrm flipV="1">
            <a:off x="3258687" y="3256078"/>
            <a:ext cx="594854" cy="19269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94F4428B-B47D-60FC-C26A-DFD21D99FFBA}"/>
              </a:ext>
            </a:extLst>
          </p:cNvPr>
          <p:cNvSpPr/>
          <p:nvPr/>
        </p:nvSpPr>
        <p:spPr bwMode="auto">
          <a:xfrm>
            <a:off x="8943243" y="3979200"/>
            <a:ext cx="2269961" cy="700894"/>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Selpercatinib</a:t>
            </a:r>
            <a:endPar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(n = 24)</a:t>
            </a:r>
          </a:p>
        </p:txBody>
      </p:sp>
      <p:sp>
        <p:nvSpPr>
          <p:cNvPr id="4" name="TextBox 3">
            <a:extLst>
              <a:ext uri="{FF2B5EF4-FFF2-40B4-BE49-F238E27FC236}">
                <a16:creationId xmlns:a16="http://schemas.microsoft.com/office/drawing/2014/main" id="{B19942BE-CC55-EF5E-9CC7-660D7B8FFFEF}"/>
              </a:ext>
            </a:extLst>
          </p:cNvPr>
          <p:cNvSpPr txBox="1"/>
          <p:nvPr/>
        </p:nvSpPr>
        <p:spPr bwMode="auto">
          <a:xfrm>
            <a:off x="7437463" y="3621219"/>
            <a:ext cx="27818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Optional crossover at PD</a:t>
            </a:r>
          </a:p>
        </p:txBody>
      </p:sp>
      <p:sp>
        <p:nvSpPr>
          <p:cNvPr id="12" name="TextBox 11">
            <a:extLst>
              <a:ext uri="{FF2B5EF4-FFF2-40B4-BE49-F238E27FC236}">
                <a16:creationId xmlns:a16="http://schemas.microsoft.com/office/drawing/2014/main" id="{844E7B8D-01AB-96C5-82CA-735EF8592A8A}"/>
              </a:ext>
            </a:extLst>
          </p:cNvPr>
          <p:cNvSpPr txBox="1"/>
          <p:nvPr/>
        </p:nvSpPr>
        <p:spPr bwMode="auto">
          <a:xfrm>
            <a:off x="3258687" y="3578285"/>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5" name="TextBox 14">
            <a:extLst>
              <a:ext uri="{FF2B5EF4-FFF2-40B4-BE49-F238E27FC236}">
                <a16:creationId xmlns:a16="http://schemas.microsoft.com/office/drawing/2014/main" id="{965CA609-22DE-1A2A-275E-5D9265D603AB}"/>
              </a:ext>
            </a:extLst>
          </p:cNvPr>
          <p:cNvSpPr txBox="1"/>
          <p:nvPr/>
        </p:nvSpPr>
        <p:spPr bwMode="auto">
          <a:xfrm>
            <a:off x="595544" y="5926966"/>
            <a:ext cx="10287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*TFFS tested only after statistical significance for PFS is achieved, adjusted for multiplicity, and assessed against 2-sided significance (0.05). </a:t>
            </a:r>
          </a:p>
        </p:txBody>
      </p:sp>
    </p:spTree>
    <p:extLst>
      <p:ext uri="{BB962C8B-B14F-4D97-AF65-F5344CB8AC3E}">
        <p14:creationId xmlns:p14="http://schemas.microsoft.com/office/powerpoint/2010/main" val="732046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LIBRETTO-531: Baseline Characteristics</a:t>
            </a:r>
          </a:p>
        </p:txBody>
      </p:sp>
      <p:sp>
        <p:nvSpPr>
          <p:cNvPr id="5" name="Text Box 11">
            <a:extLst>
              <a:ext uri="{FF2B5EF4-FFF2-40B4-BE49-F238E27FC236}">
                <a16:creationId xmlns:a16="http://schemas.microsoft.com/office/drawing/2014/main" id="{9921FB31-149B-F270-F8F5-B90F7D2A1E8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Hadoux. ESMO 2023. Abstr LBA3. Hadoux. NEJM. 2023;[Epub].</a:t>
            </a:r>
          </a:p>
        </p:txBody>
      </p:sp>
      <p:graphicFrame>
        <p:nvGraphicFramePr>
          <p:cNvPr id="6" name="Group 3">
            <a:extLst>
              <a:ext uri="{FF2B5EF4-FFF2-40B4-BE49-F238E27FC236}">
                <a16:creationId xmlns:a16="http://schemas.microsoft.com/office/drawing/2014/main" id="{DE52BD33-93B8-16C0-BE2E-600002BA16BC}"/>
              </a:ext>
            </a:extLst>
          </p:cNvPr>
          <p:cNvGraphicFramePr>
            <a:graphicFrameLocks/>
          </p:cNvGraphicFramePr>
          <p:nvPr>
            <p:extLst>
              <p:ext uri="{D42A27DB-BD31-4B8C-83A1-F6EECF244321}">
                <p14:modId xmlns:p14="http://schemas.microsoft.com/office/powerpoint/2010/main" val="3957683494"/>
              </p:ext>
            </p:extLst>
          </p:nvPr>
        </p:nvGraphicFramePr>
        <p:xfrm>
          <a:off x="520701" y="1603375"/>
          <a:ext cx="5575299" cy="3535744"/>
        </p:xfrm>
        <a:graphic>
          <a:graphicData uri="http://schemas.openxmlformats.org/drawingml/2006/table">
            <a:tbl>
              <a:tblPr/>
              <a:tblGrid>
                <a:gridCol w="2463292">
                  <a:extLst>
                    <a:ext uri="{9D8B030D-6E8A-4147-A177-3AD203B41FA5}">
                      <a16:colId xmlns:a16="http://schemas.microsoft.com/office/drawing/2014/main" val="20000"/>
                    </a:ext>
                  </a:extLst>
                </a:gridCol>
                <a:gridCol w="1468506">
                  <a:extLst>
                    <a:ext uri="{9D8B030D-6E8A-4147-A177-3AD203B41FA5}">
                      <a16:colId xmlns:a16="http://schemas.microsoft.com/office/drawing/2014/main" val="20001"/>
                    </a:ext>
                  </a:extLst>
                </a:gridCol>
                <a:gridCol w="1643501">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Selpercatinib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Cabozantinib or Vandetanib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Age</a:t>
                      </a:r>
                    </a:p>
                    <a:p>
                      <a:pPr marL="28575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575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&lt;18 yr, n (%)</a:t>
                      </a:r>
                    </a:p>
                    <a:p>
                      <a:pPr marL="28575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to &lt;65 yr, n (%)</a:t>
                      </a:r>
                    </a:p>
                    <a:p>
                      <a:pPr marL="285750" marR="0" lvl="0" indent="-1714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56.0 (12-79)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143 (74.1)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(25.4)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53.5 (18-84)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 (0.0)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(73.5)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 (59.6)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(69.4)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444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 (60.1)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(22.3)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(53.1)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(24.5)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7746408"/>
                  </a:ext>
                </a:extLst>
              </a:tr>
            </a:tbl>
          </a:graphicData>
        </a:graphic>
      </p:graphicFrame>
      <p:graphicFrame>
        <p:nvGraphicFramePr>
          <p:cNvPr id="10" name="Group 3">
            <a:extLst>
              <a:ext uri="{FF2B5EF4-FFF2-40B4-BE49-F238E27FC236}">
                <a16:creationId xmlns:a16="http://schemas.microsoft.com/office/drawing/2014/main" id="{11827165-7C4E-7C85-2BCD-1BD197EAEA46}"/>
              </a:ext>
            </a:extLst>
          </p:cNvPr>
          <p:cNvGraphicFramePr>
            <a:graphicFrameLocks/>
          </p:cNvGraphicFramePr>
          <p:nvPr>
            <p:extLst>
              <p:ext uri="{D42A27DB-BD31-4B8C-83A1-F6EECF244321}">
                <p14:modId xmlns:p14="http://schemas.microsoft.com/office/powerpoint/2010/main" val="3653948865"/>
              </p:ext>
            </p:extLst>
          </p:nvPr>
        </p:nvGraphicFramePr>
        <p:xfrm>
          <a:off x="6199191" y="1603375"/>
          <a:ext cx="5575299" cy="3535744"/>
        </p:xfrm>
        <a:graphic>
          <a:graphicData uri="http://schemas.openxmlformats.org/drawingml/2006/table">
            <a:tbl>
              <a:tblPr/>
              <a:tblGrid>
                <a:gridCol w="2240024">
                  <a:extLst>
                    <a:ext uri="{9D8B030D-6E8A-4147-A177-3AD203B41FA5}">
                      <a16:colId xmlns:a16="http://schemas.microsoft.com/office/drawing/2014/main" val="20000"/>
                    </a:ext>
                  </a:extLst>
                </a:gridCol>
                <a:gridCol w="1543509">
                  <a:extLst>
                    <a:ext uri="{9D8B030D-6E8A-4147-A177-3AD203B41FA5}">
                      <a16:colId xmlns:a16="http://schemas.microsoft.com/office/drawing/2014/main" val="20001"/>
                    </a:ext>
                  </a:extLst>
                </a:gridCol>
                <a:gridCol w="179176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Selpercatinib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Cabozantinib or Vandetanib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444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score,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122 (63.2)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(36.3)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(56.1)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(39.8)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9784995"/>
                  </a:ext>
                </a:extLst>
              </a:tr>
              <a:tr h="354683">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RET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mutation, n (%)</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M918T </a:t>
                      </a:r>
                    </a:p>
                    <a:p>
                      <a:pPr marL="285750" marR="0" lvl="0" indent="-1714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121 (62.7)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(62.2)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110469"/>
                  </a:ext>
                </a:extLst>
              </a:tr>
              <a:tr h="1888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from diagnosis to enrollment, mo (Q1-Q3)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42.7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(15.2-98.9)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61.6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(20.2-141.0)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7454411"/>
                  </a:ext>
                </a:extLst>
              </a:tr>
            </a:tbl>
          </a:graphicData>
        </a:graphic>
      </p:graphicFrame>
    </p:spTree>
    <p:extLst>
      <p:ext uri="{BB962C8B-B14F-4D97-AF65-F5344CB8AC3E}">
        <p14:creationId xmlns:p14="http://schemas.microsoft.com/office/powerpoint/2010/main" val="530099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Freeform: Shape 117">
            <a:extLst>
              <a:ext uri="{FF2B5EF4-FFF2-40B4-BE49-F238E27FC236}">
                <a16:creationId xmlns:a16="http://schemas.microsoft.com/office/drawing/2014/main" id="{D9C9725E-FDAF-82B9-855A-D64A98CEF96C}"/>
              </a:ext>
            </a:extLst>
          </p:cNvPr>
          <p:cNvSpPr/>
          <p:nvPr/>
        </p:nvSpPr>
        <p:spPr bwMode="auto">
          <a:xfrm>
            <a:off x="3599197" y="2873156"/>
            <a:ext cx="1998774" cy="1208649"/>
          </a:xfrm>
          <a:custGeom>
            <a:avLst/>
            <a:gdLst>
              <a:gd name="connsiteX0" fmla="*/ 0 w 2017336"/>
              <a:gd name="connsiteY0" fmla="*/ 0 h 1219200"/>
              <a:gd name="connsiteX1" fmla="*/ 2017336 w 2017336"/>
              <a:gd name="connsiteY1" fmla="*/ 0 h 1219200"/>
              <a:gd name="connsiteX2" fmla="*/ 2017336 w 2017336"/>
              <a:gd name="connsiteY2" fmla="*/ 1219200 h 1219200"/>
            </a:gdLst>
            <a:ahLst/>
            <a:cxnLst>
              <a:cxn ang="0">
                <a:pos x="connsiteX0" y="connsiteY0"/>
              </a:cxn>
              <a:cxn ang="0">
                <a:pos x="connsiteX1" y="connsiteY1"/>
              </a:cxn>
              <a:cxn ang="0">
                <a:pos x="connsiteX2" y="connsiteY2"/>
              </a:cxn>
            </a:cxnLst>
            <a:rect l="l" t="t" r="r" b="b"/>
            <a:pathLst>
              <a:path w="2017336" h="1219200">
                <a:moveTo>
                  <a:pt x="0" y="0"/>
                </a:moveTo>
                <a:lnTo>
                  <a:pt x="2017336" y="0"/>
                </a:lnTo>
                <a:lnTo>
                  <a:pt x="2017336" y="1219200"/>
                </a:lnTo>
              </a:path>
            </a:pathLst>
          </a:custGeom>
          <a:noFill/>
          <a:ln w="28575">
            <a:solidFill>
              <a:schemeClr val="tx2"/>
            </a:solidFill>
            <a:prstDash val="sysDash"/>
            <a:miter lim="800000"/>
            <a:headEnd/>
            <a:tailEnd/>
          </a:ln>
        </p:spPr>
        <p:txBody>
          <a:bodyPr rtlCol="0" anchor="ctr"/>
          <a:lstStyle/>
          <a:p>
            <a:pPr algn="ctr"/>
            <a:endParaRPr lang="en-US"/>
          </a:p>
        </p:txBody>
      </p:sp>
      <p:sp>
        <p:nvSpPr>
          <p:cNvPr id="50" name="Freeform: Shape 49">
            <a:extLst>
              <a:ext uri="{FF2B5EF4-FFF2-40B4-BE49-F238E27FC236}">
                <a16:creationId xmlns:a16="http://schemas.microsoft.com/office/drawing/2014/main" id="{E08A0F98-D938-9416-0289-8721F1BAA31D}"/>
              </a:ext>
            </a:extLst>
          </p:cNvPr>
          <p:cNvSpPr/>
          <p:nvPr/>
        </p:nvSpPr>
        <p:spPr bwMode="auto">
          <a:xfrm>
            <a:off x="3607324" y="1703109"/>
            <a:ext cx="4176074" cy="556182"/>
          </a:xfrm>
          <a:custGeom>
            <a:avLst/>
            <a:gdLst>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75967 h 556182"/>
              <a:gd name="connsiteX15" fmla="*/ 996099 w 4176074"/>
              <a:gd name="connsiteY15" fmla="*/ 175967 h 556182"/>
              <a:gd name="connsiteX16" fmla="*/ 996099 w 4176074"/>
              <a:gd name="connsiteY16" fmla="*/ 216817 h 556182"/>
              <a:gd name="connsiteX17" fmla="*/ 1071513 w 4176074"/>
              <a:gd name="connsiteY17" fmla="*/ 216817 h 556182"/>
              <a:gd name="connsiteX18" fmla="*/ 1084082 w 4176074"/>
              <a:gd name="connsiteY18" fmla="*/ 216817 h 556182"/>
              <a:gd name="connsiteX19" fmla="*/ 1084082 w 4176074"/>
              <a:gd name="connsiteY19" fmla="*/ 245097 h 556182"/>
              <a:gd name="connsiteX20" fmla="*/ 1297756 w 4176074"/>
              <a:gd name="connsiteY20" fmla="*/ 245097 h 556182"/>
              <a:gd name="connsiteX21" fmla="*/ 1297756 w 4176074"/>
              <a:gd name="connsiteY21" fmla="*/ 267093 h 556182"/>
              <a:gd name="connsiteX22" fmla="*/ 1322895 w 4176074"/>
              <a:gd name="connsiteY22" fmla="*/ 267093 h 556182"/>
              <a:gd name="connsiteX23" fmla="*/ 1322895 w 4176074"/>
              <a:gd name="connsiteY23" fmla="*/ 307943 h 556182"/>
              <a:gd name="connsiteX24" fmla="*/ 1505146 w 4176074"/>
              <a:gd name="connsiteY24" fmla="*/ 307943 h 556182"/>
              <a:gd name="connsiteX25" fmla="*/ 1505146 w 4176074"/>
              <a:gd name="connsiteY25" fmla="*/ 333081 h 556182"/>
              <a:gd name="connsiteX26" fmla="*/ 1633979 w 4176074"/>
              <a:gd name="connsiteY26" fmla="*/ 333081 h 556182"/>
              <a:gd name="connsiteX27" fmla="*/ 1633979 w 4176074"/>
              <a:gd name="connsiteY27" fmla="*/ 383357 h 556182"/>
              <a:gd name="connsiteX28" fmla="*/ 1882218 w 4176074"/>
              <a:gd name="connsiteY28" fmla="*/ 383357 h 556182"/>
              <a:gd name="connsiteX29" fmla="*/ 1882218 w 4176074"/>
              <a:gd name="connsiteY29" fmla="*/ 411637 h 556182"/>
              <a:gd name="connsiteX30" fmla="*/ 1929352 w 4176074"/>
              <a:gd name="connsiteY30" fmla="*/ 411637 h 556182"/>
              <a:gd name="connsiteX31" fmla="*/ 1929352 w 4176074"/>
              <a:gd name="connsiteY31" fmla="*/ 443060 h 556182"/>
              <a:gd name="connsiteX32" fmla="*/ 1951348 w 4176074"/>
              <a:gd name="connsiteY32" fmla="*/ 443060 h 556182"/>
              <a:gd name="connsiteX33" fmla="*/ 1951348 w 4176074"/>
              <a:gd name="connsiteY33" fmla="*/ 483910 h 556182"/>
              <a:gd name="connsiteX34" fmla="*/ 1998482 w 4176074"/>
              <a:gd name="connsiteY34" fmla="*/ 483910 h 556182"/>
              <a:gd name="connsiteX35" fmla="*/ 1998482 w 4176074"/>
              <a:gd name="connsiteY35" fmla="*/ 518475 h 556182"/>
              <a:gd name="connsiteX36" fmla="*/ 2275002 w 4176074"/>
              <a:gd name="connsiteY36" fmla="*/ 518475 h 556182"/>
              <a:gd name="connsiteX37" fmla="*/ 2275002 w 4176074"/>
              <a:gd name="connsiteY37" fmla="*/ 556182 h 556182"/>
              <a:gd name="connsiteX38" fmla="*/ 4176074 w 4176074"/>
              <a:gd name="connsiteY38" fmla="*/ 556182 h 55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176074" h="556182">
                <a:moveTo>
                  <a:pt x="0" y="0"/>
                </a:moveTo>
                <a:lnTo>
                  <a:pt x="94268" y="0"/>
                </a:lnTo>
                <a:lnTo>
                  <a:pt x="94268" y="15712"/>
                </a:lnTo>
                <a:lnTo>
                  <a:pt x="191678" y="15712"/>
                </a:lnTo>
                <a:lnTo>
                  <a:pt x="191678" y="28281"/>
                </a:lnTo>
                <a:lnTo>
                  <a:pt x="223101" y="28281"/>
                </a:lnTo>
                <a:lnTo>
                  <a:pt x="223101" y="56561"/>
                </a:lnTo>
                <a:lnTo>
                  <a:pt x="436775" y="56561"/>
                </a:lnTo>
                <a:lnTo>
                  <a:pt x="436775" y="94268"/>
                </a:lnTo>
                <a:lnTo>
                  <a:pt x="675587" y="94268"/>
                </a:lnTo>
                <a:lnTo>
                  <a:pt x="675587" y="125691"/>
                </a:lnTo>
                <a:lnTo>
                  <a:pt x="867266" y="125691"/>
                </a:lnTo>
                <a:lnTo>
                  <a:pt x="867266" y="147687"/>
                </a:lnTo>
                <a:lnTo>
                  <a:pt x="983530" y="147687"/>
                </a:lnTo>
                <a:lnTo>
                  <a:pt x="983530" y="175967"/>
                </a:lnTo>
                <a:lnTo>
                  <a:pt x="996099" y="175967"/>
                </a:lnTo>
                <a:lnTo>
                  <a:pt x="996099" y="216817"/>
                </a:lnTo>
                <a:lnTo>
                  <a:pt x="1071513" y="216817"/>
                </a:lnTo>
                <a:lnTo>
                  <a:pt x="1084082" y="216817"/>
                </a:lnTo>
                <a:lnTo>
                  <a:pt x="1084082" y="245097"/>
                </a:lnTo>
                <a:lnTo>
                  <a:pt x="1297756" y="245097"/>
                </a:lnTo>
                <a:lnTo>
                  <a:pt x="1297756" y="267093"/>
                </a:lnTo>
                <a:lnTo>
                  <a:pt x="1322895" y="267093"/>
                </a:lnTo>
                <a:lnTo>
                  <a:pt x="1322895" y="307943"/>
                </a:lnTo>
                <a:lnTo>
                  <a:pt x="1505146" y="307943"/>
                </a:lnTo>
                <a:lnTo>
                  <a:pt x="1505146" y="333081"/>
                </a:lnTo>
                <a:lnTo>
                  <a:pt x="1633979" y="333081"/>
                </a:lnTo>
                <a:lnTo>
                  <a:pt x="1633979" y="383357"/>
                </a:lnTo>
                <a:lnTo>
                  <a:pt x="1882218" y="383357"/>
                </a:lnTo>
                <a:lnTo>
                  <a:pt x="1882218" y="411637"/>
                </a:lnTo>
                <a:lnTo>
                  <a:pt x="1929352" y="411637"/>
                </a:lnTo>
                <a:lnTo>
                  <a:pt x="1929352" y="443060"/>
                </a:lnTo>
                <a:lnTo>
                  <a:pt x="1951348" y="443060"/>
                </a:lnTo>
                <a:lnTo>
                  <a:pt x="1951348" y="483910"/>
                </a:lnTo>
                <a:lnTo>
                  <a:pt x="1998482" y="483910"/>
                </a:lnTo>
                <a:lnTo>
                  <a:pt x="1998482" y="518475"/>
                </a:lnTo>
                <a:lnTo>
                  <a:pt x="2275002" y="518475"/>
                </a:lnTo>
                <a:lnTo>
                  <a:pt x="2275002" y="556182"/>
                </a:lnTo>
                <a:lnTo>
                  <a:pt x="4176074" y="556182"/>
                </a:lnTo>
              </a:path>
            </a:pathLst>
          </a:custGeom>
          <a:noFill/>
          <a:ln w="28575">
            <a:solidFill>
              <a:schemeClr val="accent1"/>
            </a:solidFill>
            <a:miter lim="800000"/>
            <a:headEnd/>
            <a:tailEnd/>
          </a:ln>
        </p:spPr>
        <p:txBody>
          <a:bodyPr rtlCol="0" anchor="ctr"/>
          <a:lstStyle/>
          <a:p>
            <a:pPr algn="ctr"/>
            <a:endParaRPr lang="en-US"/>
          </a:p>
        </p:txBody>
      </p:sp>
      <p:sp>
        <p:nvSpPr>
          <p:cNvPr id="51" name="Freeform: Shape 50">
            <a:extLst>
              <a:ext uri="{FF2B5EF4-FFF2-40B4-BE49-F238E27FC236}">
                <a16:creationId xmlns:a16="http://schemas.microsoft.com/office/drawing/2014/main" id="{E56FD31D-2521-69EA-195B-AF014A2BDAC4}"/>
              </a:ext>
            </a:extLst>
          </p:cNvPr>
          <p:cNvSpPr/>
          <p:nvPr/>
        </p:nvSpPr>
        <p:spPr bwMode="auto">
          <a:xfrm>
            <a:off x="3601039" y="1699967"/>
            <a:ext cx="3638747" cy="2366128"/>
          </a:xfrm>
          <a:custGeom>
            <a:avLst/>
            <a:gdLst>
              <a:gd name="connsiteX0" fmla="*/ 0 w 3638747"/>
              <a:gd name="connsiteY0" fmla="*/ 0 h 2366128"/>
              <a:gd name="connsiteX1" fmla="*/ 226244 w 3638747"/>
              <a:gd name="connsiteY1" fmla="*/ 0 h 2366128"/>
              <a:gd name="connsiteX2" fmla="*/ 226244 w 3638747"/>
              <a:gd name="connsiteY2" fmla="*/ 31423 h 2366128"/>
              <a:gd name="connsiteX3" fmla="*/ 348792 w 3638747"/>
              <a:gd name="connsiteY3" fmla="*/ 31423 h 2366128"/>
              <a:gd name="connsiteX4" fmla="*/ 348792 w 3638747"/>
              <a:gd name="connsiteY4" fmla="*/ 59703 h 2366128"/>
              <a:gd name="connsiteX5" fmla="*/ 399068 w 3638747"/>
              <a:gd name="connsiteY5" fmla="*/ 59703 h 2366128"/>
              <a:gd name="connsiteX6" fmla="*/ 399068 w 3638747"/>
              <a:gd name="connsiteY6" fmla="*/ 91126 h 2366128"/>
              <a:gd name="connsiteX7" fmla="*/ 439918 w 3638747"/>
              <a:gd name="connsiteY7" fmla="*/ 91126 h 2366128"/>
              <a:gd name="connsiteX8" fmla="*/ 439918 w 3638747"/>
              <a:gd name="connsiteY8" fmla="*/ 131975 h 2366128"/>
              <a:gd name="connsiteX9" fmla="*/ 465056 w 3638747"/>
              <a:gd name="connsiteY9" fmla="*/ 131975 h 2366128"/>
              <a:gd name="connsiteX10" fmla="*/ 465056 w 3638747"/>
              <a:gd name="connsiteY10" fmla="*/ 185394 h 2366128"/>
              <a:gd name="connsiteX11" fmla="*/ 656734 w 3638747"/>
              <a:gd name="connsiteY11" fmla="*/ 185394 h 2366128"/>
              <a:gd name="connsiteX12" fmla="*/ 656734 w 3638747"/>
              <a:gd name="connsiteY12" fmla="*/ 207390 h 2366128"/>
              <a:gd name="connsiteX13" fmla="*/ 685015 w 3638747"/>
              <a:gd name="connsiteY13" fmla="*/ 207390 h 2366128"/>
              <a:gd name="connsiteX14" fmla="*/ 685015 w 3638747"/>
              <a:gd name="connsiteY14" fmla="*/ 251381 h 2366128"/>
              <a:gd name="connsiteX15" fmla="*/ 741576 w 3638747"/>
              <a:gd name="connsiteY15" fmla="*/ 251381 h 2366128"/>
              <a:gd name="connsiteX16" fmla="*/ 741576 w 3638747"/>
              <a:gd name="connsiteY16" fmla="*/ 285946 h 2366128"/>
              <a:gd name="connsiteX17" fmla="*/ 769856 w 3638747"/>
              <a:gd name="connsiteY17" fmla="*/ 285946 h 2366128"/>
              <a:gd name="connsiteX18" fmla="*/ 769856 w 3638747"/>
              <a:gd name="connsiteY18" fmla="*/ 326796 h 2366128"/>
              <a:gd name="connsiteX19" fmla="*/ 813848 w 3638747"/>
              <a:gd name="connsiteY19" fmla="*/ 326796 h 2366128"/>
              <a:gd name="connsiteX20" fmla="*/ 813848 w 3638747"/>
              <a:gd name="connsiteY20" fmla="*/ 373930 h 2366128"/>
              <a:gd name="connsiteX21" fmla="*/ 845271 w 3638747"/>
              <a:gd name="connsiteY21" fmla="*/ 373930 h 2366128"/>
              <a:gd name="connsiteX22" fmla="*/ 845271 w 3638747"/>
              <a:gd name="connsiteY22" fmla="*/ 399068 h 2366128"/>
              <a:gd name="connsiteX23" fmla="*/ 882978 w 3638747"/>
              <a:gd name="connsiteY23" fmla="*/ 399068 h 2366128"/>
              <a:gd name="connsiteX24" fmla="*/ 882978 w 3638747"/>
              <a:gd name="connsiteY24" fmla="*/ 439918 h 2366128"/>
              <a:gd name="connsiteX25" fmla="*/ 983530 w 3638747"/>
              <a:gd name="connsiteY25" fmla="*/ 439918 h 2366128"/>
              <a:gd name="connsiteX26" fmla="*/ 983530 w 3638747"/>
              <a:gd name="connsiteY26" fmla="*/ 477625 h 2366128"/>
              <a:gd name="connsiteX27" fmla="*/ 999242 w 3638747"/>
              <a:gd name="connsiteY27" fmla="*/ 477625 h 2366128"/>
              <a:gd name="connsiteX28" fmla="*/ 999242 w 3638747"/>
              <a:gd name="connsiteY28" fmla="*/ 675588 h 2366128"/>
              <a:gd name="connsiteX29" fmla="*/ 1077798 w 3638747"/>
              <a:gd name="connsiteY29" fmla="*/ 675588 h 2366128"/>
              <a:gd name="connsiteX30" fmla="*/ 1077798 w 3638747"/>
              <a:gd name="connsiteY30" fmla="*/ 707010 h 2366128"/>
              <a:gd name="connsiteX31" fmla="*/ 1335464 w 3638747"/>
              <a:gd name="connsiteY31" fmla="*/ 707010 h 2366128"/>
              <a:gd name="connsiteX32" fmla="*/ 1335464 w 3638747"/>
              <a:gd name="connsiteY32" fmla="*/ 763571 h 2366128"/>
              <a:gd name="connsiteX33" fmla="*/ 1366887 w 3638747"/>
              <a:gd name="connsiteY33" fmla="*/ 763571 h 2366128"/>
              <a:gd name="connsiteX34" fmla="*/ 1366887 w 3638747"/>
              <a:gd name="connsiteY34" fmla="*/ 807563 h 2366128"/>
              <a:gd name="connsiteX35" fmla="*/ 1470582 w 3638747"/>
              <a:gd name="connsiteY35" fmla="*/ 807563 h 2366128"/>
              <a:gd name="connsiteX36" fmla="*/ 1470582 w 3638747"/>
              <a:gd name="connsiteY36" fmla="*/ 860981 h 2366128"/>
              <a:gd name="connsiteX37" fmla="*/ 1630838 w 3638747"/>
              <a:gd name="connsiteY37" fmla="*/ 860981 h 2366128"/>
              <a:gd name="connsiteX38" fmla="*/ 1630838 w 3638747"/>
              <a:gd name="connsiteY38" fmla="*/ 920685 h 2366128"/>
              <a:gd name="connsiteX39" fmla="*/ 1662260 w 3638747"/>
              <a:gd name="connsiteY39" fmla="*/ 920685 h 2366128"/>
              <a:gd name="connsiteX40" fmla="*/ 1662260 w 3638747"/>
              <a:gd name="connsiteY40" fmla="*/ 996099 h 2366128"/>
              <a:gd name="connsiteX41" fmla="*/ 1674829 w 3638747"/>
              <a:gd name="connsiteY41" fmla="*/ 996099 h 2366128"/>
              <a:gd name="connsiteX42" fmla="*/ 1674829 w 3638747"/>
              <a:gd name="connsiteY42" fmla="*/ 1074656 h 2366128"/>
              <a:gd name="connsiteX43" fmla="*/ 1684256 w 3638747"/>
              <a:gd name="connsiteY43" fmla="*/ 1074656 h 2366128"/>
              <a:gd name="connsiteX44" fmla="*/ 1684256 w 3638747"/>
              <a:gd name="connsiteY44" fmla="*/ 1140643 h 2366128"/>
              <a:gd name="connsiteX45" fmla="*/ 2007910 w 3638747"/>
              <a:gd name="connsiteY45" fmla="*/ 1140643 h 2366128"/>
              <a:gd name="connsiteX46" fmla="*/ 2007910 w 3638747"/>
              <a:gd name="connsiteY46" fmla="*/ 1212915 h 2366128"/>
              <a:gd name="connsiteX47" fmla="*/ 2099035 w 3638747"/>
              <a:gd name="connsiteY47" fmla="*/ 1212915 h 2366128"/>
              <a:gd name="connsiteX48" fmla="*/ 2099035 w 3638747"/>
              <a:gd name="connsiteY48" fmla="*/ 1300899 h 2366128"/>
              <a:gd name="connsiteX49" fmla="*/ 2218442 w 3638747"/>
              <a:gd name="connsiteY49" fmla="*/ 1300899 h 2366128"/>
              <a:gd name="connsiteX50" fmla="*/ 2218442 w 3638747"/>
              <a:gd name="connsiteY50" fmla="*/ 1388882 h 2366128"/>
              <a:gd name="connsiteX51" fmla="*/ 2331563 w 3638747"/>
              <a:gd name="connsiteY51" fmla="*/ 1388882 h 2366128"/>
              <a:gd name="connsiteX52" fmla="*/ 2331563 w 3638747"/>
              <a:gd name="connsiteY52" fmla="*/ 1483151 h 2366128"/>
              <a:gd name="connsiteX53" fmla="*/ 3022862 w 3638747"/>
              <a:gd name="connsiteY53" fmla="*/ 1483151 h 2366128"/>
              <a:gd name="connsiteX54" fmla="*/ 3022862 w 3638747"/>
              <a:gd name="connsiteY54" fmla="*/ 1781666 h 2366128"/>
              <a:gd name="connsiteX55" fmla="*/ 3638747 w 3638747"/>
              <a:gd name="connsiteY55" fmla="*/ 1781666 h 2366128"/>
              <a:gd name="connsiteX56" fmla="*/ 3638747 w 3638747"/>
              <a:gd name="connsiteY56" fmla="*/ 2366128 h 2366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638747" h="2366128">
                <a:moveTo>
                  <a:pt x="0" y="0"/>
                </a:moveTo>
                <a:lnTo>
                  <a:pt x="226244" y="0"/>
                </a:lnTo>
                <a:lnTo>
                  <a:pt x="226244" y="31423"/>
                </a:lnTo>
                <a:lnTo>
                  <a:pt x="348792" y="31423"/>
                </a:lnTo>
                <a:lnTo>
                  <a:pt x="348792" y="59703"/>
                </a:lnTo>
                <a:lnTo>
                  <a:pt x="399068" y="59703"/>
                </a:lnTo>
                <a:lnTo>
                  <a:pt x="399068" y="91126"/>
                </a:lnTo>
                <a:lnTo>
                  <a:pt x="439918" y="91126"/>
                </a:lnTo>
                <a:lnTo>
                  <a:pt x="439918" y="131975"/>
                </a:lnTo>
                <a:lnTo>
                  <a:pt x="465056" y="131975"/>
                </a:lnTo>
                <a:lnTo>
                  <a:pt x="465056" y="185394"/>
                </a:lnTo>
                <a:lnTo>
                  <a:pt x="656734" y="185394"/>
                </a:lnTo>
                <a:lnTo>
                  <a:pt x="656734" y="207390"/>
                </a:lnTo>
                <a:lnTo>
                  <a:pt x="685015" y="207390"/>
                </a:lnTo>
                <a:lnTo>
                  <a:pt x="685015" y="251381"/>
                </a:lnTo>
                <a:lnTo>
                  <a:pt x="741576" y="251381"/>
                </a:lnTo>
                <a:lnTo>
                  <a:pt x="741576" y="285946"/>
                </a:lnTo>
                <a:lnTo>
                  <a:pt x="769856" y="285946"/>
                </a:lnTo>
                <a:lnTo>
                  <a:pt x="769856" y="326796"/>
                </a:lnTo>
                <a:lnTo>
                  <a:pt x="813848" y="326796"/>
                </a:lnTo>
                <a:lnTo>
                  <a:pt x="813848" y="373930"/>
                </a:lnTo>
                <a:lnTo>
                  <a:pt x="845271" y="373930"/>
                </a:lnTo>
                <a:lnTo>
                  <a:pt x="845271" y="399068"/>
                </a:lnTo>
                <a:lnTo>
                  <a:pt x="882978" y="399068"/>
                </a:lnTo>
                <a:lnTo>
                  <a:pt x="882978" y="439918"/>
                </a:lnTo>
                <a:lnTo>
                  <a:pt x="983530" y="439918"/>
                </a:lnTo>
                <a:lnTo>
                  <a:pt x="983530" y="477625"/>
                </a:lnTo>
                <a:lnTo>
                  <a:pt x="999242" y="477625"/>
                </a:lnTo>
                <a:lnTo>
                  <a:pt x="999242" y="675588"/>
                </a:lnTo>
                <a:lnTo>
                  <a:pt x="1077798" y="675588"/>
                </a:lnTo>
                <a:lnTo>
                  <a:pt x="1077798" y="707010"/>
                </a:lnTo>
                <a:lnTo>
                  <a:pt x="1335464" y="707010"/>
                </a:lnTo>
                <a:lnTo>
                  <a:pt x="1335464" y="763571"/>
                </a:lnTo>
                <a:lnTo>
                  <a:pt x="1366887" y="763571"/>
                </a:lnTo>
                <a:lnTo>
                  <a:pt x="1366887" y="807563"/>
                </a:lnTo>
                <a:lnTo>
                  <a:pt x="1470582" y="807563"/>
                </a:lnTo>
                <a:lnTo>
                  <a:pt x="1470582" y="860981"/>
                </a:lnTo>
                <a:lnTo>
                  <a:pt x="1630838" y="860981"/>
                </a:lnTo>
                <a:lnTo>
                  <a:pt x="1630838" y="920685"/>
                </a:lnTo>
                <a:lnTo>
                  <a:pt x="1662260" y="920685"/>
                </a:lnTo>
                <a:lnTo>
                  <a:pt x="1662260" y="996099"/>
                </a:lnTo>
                <a:lnTo>
                  <a:pt x="1674829" y="996099"/>
                </a:lnTo>
                <a:lnTo>
                  <a:pt x="1674829" y="1074656"/>
                </a:lnTo>
                <a:lnTo>
                  <a:pt x="1684256" y="1074656"/>
                </a:lnTo>
                <a:lnTo>
                  <a:pt x="1684256" y="1140643"/>
                </a:lnTo>
                <a:lnTo>
                  <a:pt x="2007910" y="1140643"/>
                </a:lnTo>
                <a:lnTo>
                  <a:pt x="2007910" y="1212915"/>
                </a:lnTo>
                <a:lnTo>
                  <a:pt x="2099035" y="1212915"/>
                </a:lnTo>
                <a:lnTo>
                  <a:pt x="2099035" y="1300899"/>
                </a:lnTo>
                <a:lnTo>
                  <a:pt x="2218442" y="1300899"/>
                </a:lnTo>
                <a:lnTo>
                  <a:pt x="2218442" y="1388882"/>
                </a:lnTo>
                <a:lnTo>
                  <a:pt x="2331563" y="1388882"/>
                </a:lnTo>
                <a:lnTo>
                  <a:pt x="2331563" y="1483151"/>
                </a:lnTo>
                <a:lnTo>
                  <a:pt x="3022862" y="1483151"/>
                </a:lnTo>
                <a:lnTo>
                  <a:pt x="3022862" y="1781666"/>
                </a:lnTo>
                <a:lnTo>
                  <a:pt x="3638747" y="1781666"/>
                </a:lnTo>
                <a:lnTo>
                  <a:pt x="3638747" y="2366128"/>
                </a:lnTo>
              </a:path>
            </a:pathLst>
          </a:custGeom>
          <a:noFill/>
          <a:ln w="28575">
            <a:solidFill>
              <a:schemeClr val="accent3"/>
            </a:solidFill>
            <a:miter lim="800000"/>
            <a:headEnd/>
            <a:tailEnd/>
          </a:ln>
        </p:spPr>
        <p:txBody>
          <a:bodyPr rtlCol="0" anchor="ctr"/>
          <a:lstStyle/>
          <a:p>
            <a:pPr algn="ctr"/>
            <a:endParaRPr lang="en-US"/>
          </a:p>
        </p:txBody>
      </p:sp>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LIBRETTO-531: PFS by BICR</a:t>
            </a:r>
          </a:p>
        </p:txBody>
      </p:sp>
      <p:sp>
        <p:nvSpPr>
          <p:cNvPr id="9" name="Content Placeholder 8">
            <a:extLst>
              <a:ext uri="{FF2B5EF4-FFF2-40B4-BE49-F238E27FC236}">
                <a16:creationId xmlns:a16="http://schemas.microsoft.com/office/drawing/2014/main" id="{1FE0E028-3E9B-7380-5D98-6D93F50EB720}"/>
              </a:ext>
            </a:extLst>
          </p:cNvPr>
          <p:cNvSpPr>
            <a:spLocks noGrp="1"/>
          </p:cNvSpPr>
          <p:nvPr>
            <p:ph idx="1"/>
          </p:nvPr>
        </p:nvSpPr>
        <p:spPr>
          <a:xfrm>
            <a:off x="604675" y="5305257"/>
            <a:ext cx="10877529" cy="858475"/>
          </a:xfrm>
        </p:spPr>
        <p:txBody>
          <a:bodyPr/>
          <a:lstStyle/>
          <a:p>
            <a:r>
              <a:rPr lang="en-US" sz="2200" dirty="0"/>
              <a:t>After median 12-mo follow up, primary endpoint was met with 2-sided </a:t>
            </a:r>
            <a:r>
              <a:rPr lang="en-US" sz="2200" i="1" dirty="0"/>
              <a:t>P </a:t>
            </a:r>
            <a:r>
              <a:rPr lang="en-US" sz="2200" dirty="0"/>
              <a:t>&lt;.0033</a:t>
            </a:r>
          </a:p>
          <a:p>
            <a:r>
              <a:rPr lang="en-US" sz="2200" dirty="0"/>
              <a:t>Investigator-assessed PFS yielded similar benefit: HR: 0.19 (95% CI: 0.11-0.32; </a:t>
            </a:r>
            <a:r>
              <a:rPr lang="en-US" sz="2200" i="1" dirty="0"/>
              <a:t>P </a:t>
            </a:r>
            <a:r>
              <a:rPr lang="en-US" sz="2200" dirty="0"/>
              <a:t>&lt;.0001)</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Hadoux. ESMO 2023. Abstr LBA3. Hadoux. NEJM. 2023;[Epub].</a:t>
            </a:r>
          </a:p>
        </p:txBody>
      </p:sp>
      <p:sp>
        <p:nvSpPr>
          <p:cNvPr id="4" name="TextBox 3">
            <a:extLst>
              <a:ext uri="{FF2B5EF4-FFF2-40B4-BE49-F238E27FC236}">
                <a16:creationId xmlns:a16="http://schemas.microsoft.com/office/drawing/2014/main" id="{D6F2F5B0-BF83-D39F-8E72-1EC547AF11BA}"/>
              </a:ext>
            </a:extLst>
          </p:cNvPr>
          <p:cNvSpPr txBox="1"/>
          <p:nvPr/>
        </p:nvSpPr>
        <p:spPr bwMode="auto">
          <a:xfrm>
            <a:off x="7808658" y="1802006"/>
            <a:ext cx="2770496" cy="584775"/>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Selpercatinib</a:t>
            </a:r>
            <a:br>
              <a:rPr lang="en-US" sz="1600" b="0" dirty="0">
                <a:solidFill>
                  <a:schemeClr val="accent1"/>
                </a:solidFill>
                <a:latin typeface="Calibri" panose="020F0502020204030204" pitchFamily="34" charset="0"/>
              </a:rPr>
            </a:br>
            <a:r>
              <a:rPr lang="en-US" sz="1600" b="0" dirty="0">
                <a:solidFill>
                  <a:schemeClr val="accent1"/>
                </a:solidFill>
                <a:latin typeface="Calibri" panose="020F0502020204030204" pitchFamily="34" charset="0"/>
              </a:rPr>
              <a:t>mPFS: NE (95% CI: NE-NE)</a:t>
            </a:r>
          </a:p>
        </p:txBody>
      </p:sp>
      <p:sp>
        <p:nvSpPr>
          <p:cNvPr id="6" name="TextBox 5">
            <a:extLst>
              <a:ext uri="{FF2B5EF4-FFF2-40B4-BE49-F238E27FC236}">
                <a16:creationId xmlns:a16="http://schemas.microsoft.com/office/drawing/2014/main" id="{E7DB6282-F3E9-DA00-75CD-6181B0FDB436}"/>
              </a:ext>
            </a:extLst>
          </p:cNvPr>
          <p:cNvSpPr txBox="1"/>
          <p:nvPr/>
        </p:nvSpPr>
        <p:spPr bwMode="auto">
          <a:xfrm>
            <a:off x="7293911" y="3228933"/>
            <a:ext cx="3152720" cy="584775"/>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Cabozantinib or Vandetanib</a:t>
            </a:r>
            <a:br>
              <a:rPr lang="en-US" sz="1600" b="0" dirty="0">
                <a:solidFill>
                  <a:schemeClr val="accent3"/>
                </a:solidFill>
                <a:latin typeface="Calibri" panose="020F0502020204030204" pitchFamily="34" charset="0"/>
              </a:rPr>
            </a:br>
            <a:r>
              <a:rPr lang="en-US" sz="1600" b="0" dirty="0">
                <a:solidFill>
                  <a:schemeClr val="accent3"/>
                </a:solidFill>
                <a:latin typeface="Calibri" panose="020F0502020204030204" pitchFamily="34" charset="0"/>
              </a:rPr>
              <a:t>mPFS: 16.8 mo (95% CI: 12.2-25.1)</a:t>
            </a:r>
          </a:p>
        </p:txBody>
      </p:sp>
      <p:sp>
        <p:nvSpPr>
          <p:cNvPr id="7" name="TextBox 6">
            <a:extLst>
              <a:ext uri="{FF2B5EF4-FFF2-40B4-BE49-F238E27FC236}">
                <a16:creationId xmlns:a16="http://schemas.microsoft.com/office/drawing/2014/main" id="{72D27A00-EB54-3346-4300-A82F6CEF2326}"/>
              </a:ext>
            </a:extLst>
          </p:cNvPr>
          <p:cNvSpPr txBox="1"/>
          <p:nvPr/>
        </p:nvSpPr>
        <p:spPr bwMode="auto">
          <a:xfrm>
            <a:off x="6678099" y="2548690"/>
            <a:ext cx="4384344" cy="369332"/>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HR: 0.28 (95% CI: 0.16-0.48;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&lt;.001)</a:t>
            </a:r>
          </a:p>
        </p:txBody>
      </p:sp>
      <p:sp>
        <p:nvSpPr>
          <p:cNvPr id="8" name="TextBox 7">
            <a:extLst>
              <a:ext uri="{FF2B5EF4-FFF2-40B4-BE49-F238E27FC236}">
                <a16:creationId xmlns:a16="http://schemas.microsoft.com/office/drawing/2014/main" id="{C985E8FB-FBA3-F195-8CC4-445AC4D04156}"/>
              </a:ext>
            </a:extLst>
          </p:cNvPr>
          <p:cNvSpPr txBox="1"/>
          <p:nvPr/>
        </p:nvSpPr>
        <p:spPr bwMode="auto">
          <a:xfrm>
            <a:off x="4817806" y="4408169"/>
            <a:ext cx="1963004"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0" name="TextBox 9">
            <a:extLst>
              <a:ext uri="{FF2B5EF4-FFF2-40B4-BE49-F238E27FC236}">
                <a16:creationId xmlns:a16="http://schemas.microsoft.com/office/drawing/2014/main" id="{8D8ACC12-888E-35A7-7ED0-7EB808056C58}"/>
              </a:ext>
            </a:extLst>
          </p:cNvPr>
          <p:cNvSpPr txBox="1"/>
          <p:nvPr/>
        </p:nvSpPr>
        <p:spPr bwMode="auto">
          <a:xfrm rot="16200000">
            <a:off x="1923618" y="2656789"/>
            <a:ext cx="1963004"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12" name="TextBox 11">
            <a:extLst>
              <a:ext uri="{FF2B5EF4-FFF2-40B4-BE49-F238E27FC236}">
                <a16:creationId xmlns:a16="http://schemas.microsoft.com/office/drawing/2014/main" id="{E6E11CB9-CE51-50D1-D5A9-4BC14C57E94E}"/>
              </a:ext>
            </a:extLst>
          </p:cNvPr>
          <p:cNvSpPr txBox="1"/>
          <p:nvPr/>
        </p:nvSpPr>
        <p:spPr bwMode="auto">
          <a:xfrm>
            <a:off x="1770903" y="4407742"/>
            <a:ext cx="1689693" cy="830997"/>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br>
              <a:rPr lang="en-US" sz="1600" dirty="0">
                <a:solidFill>
                  <a:schemeClr val="bg1"/>
                </a:solidFill>
                <a:latin typeface="Calibri" panose="020F0502020204030204" pitchFamily="34" charset="0"/>
              </a:rPr>
            </a:br>
            <a:r>
              <a:rPr lang="en-US" sz="1600" dirty="0">
                <a:solidFill>
                  <a:schemeClr val="accent1"/>
                </a:solidFill>
                <a:latin typeface="Calibri" panose="020F0502020204030204" pitchFamily="34" charset="0"/>
              </a:rPr>
              <a:t>Selpercatinib</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Cabo or Van</a:t>
            </a:r>
          </a:p>
        </p:txBody>
      </p:sp>
      <p:sp>
        <p:nvSpPr>
          <p:cNvPr id="13" name="TextBox 12">
            <a:extLst>
              <a:ext uri="{FF2B5EF4-FFF2-40B4-BE49-F238E27FC236}">
                <a16:creationId xmlns:a16="http://schemas.microsoft.com/office/drawing/2014/main" id="{EEDBE700-F8DC-26A2-BB9F-FA23DBBFEA66}"/>
              </a:ext>
            </a:extLst>
          </p:cNvPr>
          <p:cNvSpPr txBox="1"/>
          <p:nvPr/>
        </p:nvSpPr>
        <p:spPr bwMode="auto">
          <a:xfrm>
            <a:off x="3374999" y="4672843"/>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193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98</a:t>
            </a:r>
          </a:p>
        </p:txBody>
      </p:sp>
      <p:sp>
        <p:nvSpPr>
          <p:cNvPr id="14" name="TextBox 13">
            <a:extLst>
              <a:ext uri="{FF2B5EF4-FFF2-40B4-BE49-F238E27FC236}">
                <a16:creationId xmlns:a16="http://schemas.microsoft.com/office/drawing/2014/main" id="{DDCD21E4-48D1-CFB8-9F9A-03A1BCBF408F}"/>
              </a:ext>
            </a:extLst>
          </p:cNvPr>
          <p:cNvSpPr txBox="1"/>
          <p:nvPr/>
        </p:nvSpPr>
        <p:spPr bwMode="auto">
          <a:xfrm>
            <a:off x="4085883" y="4672843"/>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55</a:t>
            </a:r>
          </a:p>
        </p:txBody>
      </p:sp>
      <p:sp>
        <p:nvSpPr>
          <p:cNvPr id="15" name="TextBox 14">
            <a:extLst>
              <a:ext uri="{FF2B5EF4-FFF2-40B4-BE49-F238E27FC236}">
                <a16:creationId xmlns:a16="http://schemas.microsoft.com/office/drawing/2014/main" id="{3572F281-4B90-1003-9787-FBCA21FE97D4}"/>
              </a:ext>
            </a:extLst>
          </p:cNvPr>
          <p:cNvSpPr txBox="1"/>
          <p:nvPr/>
        </p:nvSpPr>
        <p:spPr bwMode="auto">
          <a:xfrm>
            <a:off x="4847411" y="4672843"/>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29</a:t>
            </a:r>
          </a:p>
        </p:txBody>
      </p:sp>
      <p:sp>
        <p:nvSpPr>
          <p:cNvPr id="16" name="TextBox 15">
            <a:extLst>
              <a:ext uri="{FF2B5EF4-FFF2-40B4-BE49-F238E27FC236}">
                <a16:creationId xmlns:a16="http://schemas.microsoft.com/office/drawing/2014/main" id="{D3B6E204-910B-DCA8-5ED5-D8B476909C20}"/>
              </a:ext>
            </a:extLst>
          </p:cNvPr>
          <p:cNvSpPr txBox="1"/>
          <p:nvPr/>
        </p:nvSpPr>
        <p:spPr bwMode="auto">
          <a:xfrm>
            <a:off x="5590799" y="4672843"/>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13</a:t>
            </a:r>
          </a:p>
        </p:txBody>
      </p:sp>
      <p:sp>
        <p:nvSpPr>
          <p:cNvPr id="17" name="TextBox 16">
            <a:extLst>
              <a:ext uri="{FF2B5EF4-FFF2-40B4-BE49-F238E27FC236}">
                <a16:creationId xmlns:a16="http://schemas.microsoft.com/office/drawing/2014/main" id="{0063D4BD-BD80-205D-BB88-9834F5409B05}"/>
              </a:ext>
            </a:extLst>
          </p:cNvPr>
          <p:cNvSpPr txBox="1"/>
          <p:nvPr/>
        </p:nvSpPr>
        <p:spPr bwMode="auto">
          <a:xfrm>
            <a:off x="6303377" y="4672843"/>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a:t>
            </a:r>
          </a:p>
        </p:txBody>
      </p:sp>
      <p:sp>
        <p:nvSpPr>
          <p:cNvPr id="18" name="TextBox 17">
            <a:extLst>
              <a:ext uri="{FF2B5EF4-FFF2-40B4-BE49-F238E27FC236}">
                <a16:creationId xmlns:a16="http://schemas.microsoft.com/office/drawing/2014/main" id="{5B40D8B7-1DE4-FAF6-D288-F92FE0E3D4ED}"/>
              </a:ext>
            </a:extLst>
          </p:cNvPr>
          <p:cNvSpPr txBox="1"/>
          <p:nvPr/>
        </p:nvSpPr>
        <p:spPr bwMode="auto">
          <a:xfrm>
            <a:off x="7061869" y="4672843"/>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a:t>
            </a:r>
          </a:p>
        </p:txBody>
      </p:sp>
      <p:sp>
        <p:nvSpPr>
          <p:cNvPr id="19" name="TextBox 18">
            <a:extLst>
              <a:ext uri="{FF2B5EF4-FFF2-40B4-BE49-F238E27FC236}">
                <a16:creationId xmlns:a16="http://schemas.microsoft.com/office/drawing/2014/main" id="{0D32E58C-C99F-8188-8937-F83BBD4937BE}"/>
              </a:ext>
            </a:extLst>
          </p:cNvPr>
          <p:cNvSpPr txBox="1"/>
          <p:nvPr/>
        </p:nvSpPr>
        <p:spPr bwMode="auto">
          <a:xfrm>
            <a:off x="7805341" y="4672843"/>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a:t>
            </a:r>
          </a:p>
        </p:txBody>
      </p:sp>
      <p:sp>
        <p:nvSpPr>
          <p:cNvPr id="11" name="Freeform: Shape 10">
            <a:extLst>
              <a:ext uri="{FF2B5EF4-FFF2-40B4-BE49-F238E27FC236}">
                <a16:creationId xmlns:a16="http://schemas.microsoft.com/office/drawing/2014/main" id="{3E4E657C-874A-A94C-7E34-BE9A82E57CAD}"/>
              </a:ext>
            </a:extLst>
          </p:cNvPr>
          <p:cNvSpPr/>
          <p:nvPr/>
        </p:nvSpPr>
        <p:spPr bwMode="auto">
          <a:xfrm>
            <a:off x="3599235" y="1702340"/>
            <a:ext cx="4319080" cy="2402732"/>
          </a:xfrm>
          <a:custGeom>
            <a:avLst/>
            <a:gdLst>
              <a:gd name="connsiteX0" fmla="*/ 0 w 4319081"/>
              <a:gd name="connsiteY0" fmla="*/ 0 h 2402732"/>
              <a:gd name="connsiteX1" fmla="*/ 0 w 4319081"/>
              <a:gd name="connsiteY1" fmla="*/ 2402732 h 2402732"/>
              <a:gd name="connsiteX2" fmla="*/ 4319081 w 4319081"/>
              <a:gd name="connsiteY2" fmla="*/ 2402732 h 2402732"/>
            </a:gdLst>
            <a:ahLst/>
            <a:cxnLst>
              <a:cxn ang="0">
                <a:pos x="connsiteX0" y="connsiteY0"/>
              </a:cxn>
              <a:cxn ang="0">
                <a:pos x="connsiteX1" y="connsiteY1"/>
              </a:cxn>
              <a:cxn ang="0">
                <a:pos x="connsiteX2" y="connsiteY2"/>
              </a:cxn>
            </a:cxnLst>
            <a:rect l="l" t="t" r="r" b="b"/>
            <a:pathLst>
              <a:path w="4319081" h="2402732">
                <a:moveTo>
                  <a:pt x="0" y="0"/>
                </a:moveTo>
                <a:lnTo>
                  <a:pt x="0" y="2402732"/>
                </a:lnTo>
                <a:lnTo>
                  <a:pt x="4319081" y="2402732"/>
                </a:lnTo>
              </a:path>
            </a:pathLst>
          </a:custGeom>
          <a:noFill/>
          <a:ln w="28575">
            <a:solidFill>
              <a:schemeClr val="bg1"/>
            </a:solidFill>
            <a:miter lim="800000"/>
            <a:headEnd/>
            <a:tailEnd/>
          </a:ln>
        </p:spPr>
        <p:txBody>
          <a:bodyPr rtlCol="0" anchor="ctr"/>
          <a:lstStyle/>
          <a:p>
            <a:pPr algn="ctr"/>
            <a:endParaRPr lang="en-US"/>
          </a:p>
        </p:txBody>
      </p:sp>
      <p:grpSp>
        <p:nvGrpSpPr>
          <p:cNvPr id="27" name="Group 26">
            <a:extLst>
              <a:ext uri="{FF2B5EF4-FFF2-40B4-BE49-F238E27FC236}">
                <a16:creationId xmlns:a16="http://schemas.microsoft.com/office/drawing/2014/main" id="{B1F7055C-7A36-A951-7B45-D287FCEBAEF3}"/>
              </a:ext>
            </a:extLst>
          </p:cNvPr>
          <p:cNvGrpSpPr/>
          <p:nvPr/>
        </p:nvGrpSpPr>
        <p:grpSpPr>
          <a:xfrm>
            <a:off x="3542490" y="1712067"/>
            <a:ext cx="68093" cy="2393005"/>
            <a:chOff x="3542490" y="1712067"/>
            <a:chExt cx="68093" cy="2393005"/>
          </a:xfrm>
        </p:grpSpPr>
        <p:cxnSp>
          <p:nvCxnSpPr>
            <p:cNvPr id="21" name="Straight Connector 20">
              <a:extLst>
                <a:ext uri="{FF2B5EF4-FFF2-40B4-BE49-F238E27FC236}">
                  <a16:creationId xmlns:a16="http://schemas.microsoft.com/office/drawing/2014/main" id="{7A9FD0B3-D33A-B656-7F67-F15C2464FF1D}"/>
                </a:ext>
              </a:extLst>
            </p:cNvPr>
            <p:cNvCxnSpPr>
              <a:cxnSpLocks/>
            </p:cNvCxnSpPr>
            <p:nvPr/>
          </p:nvCxnSpPr>
          <p:spPr bwMode="auto">
            <a:xfrm>
              <a:off x="3542490" y="1712067"/>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90611C7-68DB-7A17-85D6-7C7AE62B7CB2}"/>
                </a:ext>
              </a:extLst>
            </p:cNvPr>
            <p:cNvCxnSpPr>
              <a:cxnSpLocks/>
            </p:cNvCxnSpPr>
            <p:nvPr/>
          </p:nvCxnSpPr>
          <p:spPr bwMode="auto">
            <a:xfrm>
              <a:off x="3542490" y="2190668"/>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07EBF0D-C3E1-3941-8777-B2DAAD89CF04}"/>
                </a:ext>
              </a:extLst>
            </p:cNvPr>
            <p:cNvCxnSpPr>
              <a:cxnSpLocks/>
            </p:cNvCxnSpPr>
            <p:nvPr/>
          </p:nvCxnSpPr>
          <p:spPr bwMode="auto">
            <a:xfrm>
              <a:off x="3542490" y="2669269"/>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CAA17FC-A035-7AF9-83B1-F5AF3C2A36C9}"/>
                </a:ext>
              </a:extLst>
            </p:cNvPr>
            <p:cNvCxnSpPr>
              <a:cxnSpLocks/>
            </p:cNvCxnSpPr>
            <p:nvPr/>
          </p:nvCxnSpPr>
          <p:spPr bwMode="auto">
            <a:xfrm>
              <a:off x="3542490" y="3147870"/>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E3F2A69-BF23-DD8E-F864-C0C877A31A68}"/>
                </a:ext>
              </a:extLst>
            </p:cNvPr>
            <p:cNvCxnSpPr>
              <a:cxnSpLocks/>
            </p:cNvCxnSpPr>
            <p:nvPr/>
          </p:nvCxnSpPr>
          <p:spPr bwMode="auto">
            <a:xfrm>
              <a:off x="3542490" y="3626471"/>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D7A5FC7-DFA9-C757-DFC4-436808FE1E44}"/>
                </a:ext>
              </a:extLst>
            </p:cNvPr>
            <p:cNvCxnSpPr>
              <a:cxnSpLocks/>
            </p:cNvCxnSpPr>
            <p:nvPr/>
          </p:nvCxnSpPr>
          <p:spPr bwMode="auto">
            <a:xfrm>
              <a:off x="3542490" y="4105072"/>
              <a:ext cx="680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338FA454-99A4-103F-2FA7-554F38FC02D2}"/>
              </a:ext>
            </a:extLst>
          </p:cNvPr>
          <p:cNvGrpSpPr/>
          <p:nvPr/>
        </p:nvGrpSpPr>
        <p:grpSpPr>
          <a:xfrm>
            <a:off x="3599233" y="4113462"/>
            <a:ext cx="4319082" cy="64795"/>
            <a:chOff x="3599233" y="4113462"/>
            <a:chExt cx="4319082" cy="64795"/>
          </a:xfrm>
        </p:grpSpPr>
        <p:grpSp>
          <p:nvGrpSpPr>
            <p:cNvPr id="28" name="Group 27">
              <a:extLst>
                <a:ext uri="{FF2B5EF4-FFF2-40B4-BE49-F238E27FC236}">
                  <a16:creationId xmlns:a16="http://schemas.microsoft.com/office/drawing/2014/main" id="{2A3D8D7F-F832-E8BA-B036-30B9A0EF4FBD}"/>
                </a:ext>
              </a:extLst>
            </p:cNvPr>
            <p:cNvGrpSpPr/>
            <p:nvPr/>
          </p:nvGrpSpPr>
          <p:grpSpPr>
            <a:xfrm rot="5400000">
              <a:off x="5373748" y="2338947"/>
              <a:ext cx="64795" cy="3613826"/>
              <a:chOff x="3542490" y="1712067"/>
              <a:chExt cx="68093" cy="2393005"/>
            </a:xfrm>
          </p:grpSpPr>
          <p:cxnSp>
            <p:nvCxnSpPr>
              <p:cNvPr id="29" name="Straight Connector 28">
                <a:extLst>
                  <a:ext uri="{FF2B5EF4-FFF2-40B4-BE49-F238E27FC236}">
                    <a16:creationId xmlns:a16="http://schemas.microsoft.com/office/drawing/2014/main" id="{4732F203-BD08-493A-70C7-E3851F383D2E}"/>
                  </a:ext>
                </a:extLst>
              </p:cNvPr>
              <p:cNvCxnSpPr>
                <a:cxnSpLocks/>
              </p:cNvCxnSpPr>
              <p:nvPr/>
            </p:nvCxnSpPr>
            <p:spPr bwMode="auto">
              <a:xfrm>
                <a:off x="3542490" y="1712067"/>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58FE535-381B-8B7C-C1CB-5376A05A3814}"/>
                  </a:ext>
                </a:extLst>
              </p:cNvPr>
              <p:cNvCxnSpPr>
                <a:cxnSpLocks/>
              </p:cNvCxnSpPr>
              <p:nvPr/>
            </p:nvCxnSpPr>
            <p:spPr bwMode="auto">
              <a:xfrm>
                <a:off x="3542490" y="2190668"/>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9AC0884-119C-1BC7-8D6C-84DD1C3DDE79}"/>
                  </a:ext>
                </a:extLst>
              </p:cNvPr>
              <p:cNvCxnSpPr>
                <a:cxnSpLocks/>
              </p:cNvCxnSpPr>
              <p:nvPr/>
            </p:nvCxnSpPr>
            <p:spPr bwMode="auto">
              <a:xfrm>
                <a:off x="3542490" y="2669269"/>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C69DE34-4153-1509-10F4-DB83F18EB9B6}"/>
                  </a:ext>
                </a:extLst>
              </p:cNvPr>
              <p:cNvCxnSpPr>
                <a:cxnSpLocks/>
              </p:cNvCxnSpPr>
              <p:nvPr/>
            </p:nvCxnSpPr>
            <p:spPr bwMode="auto">
              <a:xfrm>
                <a:off x="3542490" y="3147870"/>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7F1AF05-2D2C-2DE2-C221-6E698245AFCA}"/>
                  </a:ext>
                </a:extLst>
              </p:cNvPr>
              <p:cNvCxnSpPr>
                <a:cxnSpLocks/>
              </p:cNvCxnSpPr>
              <p:nvPr/>
            </p:nvCxnSpPr>
            <p:spPr bwMode="auto">
              <a:xfrm>
                <a:off x="3542490" y="3626471"/>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8F3DCB4-24A7-3DF2-B35A-7BD46735A296}"/>
                  </a:ext>
                </a:extLst>
              </p:cNvPr>
              <p:cNvCxnSpPr>
                <a:cxnSpLocks/>
              </p:cNvCxnSpPr>
              <p:nvPr/>
            </p:nvCxnSpPr>
            <p:spPr bwMode="auto">
              <a:xfrm>
                <a:off x="3542490" y="4105072"/>
                <a:ext cx="68093" cy="0"/>
              </a:xfrm>
              <a:prstGeom prst="line">
                <a:avLst/>
              </a:prstGeom>
              <a:noFill/>
              <a:ln w="28575" cap="flat" cmpd="sng" algn="ctr">
                <a:solidFill>
                  <a:schemeClr val="bg1"/>
                </a:solidFill>
                <a:prstDash val="solid"/>
                <a:round/>
                <a:headEnd type="none" w="med" len="med"/>
                <a:tailEnd type="none" w="med" len="med"/>
              </a:ln>
              <a:effectLst/>
            </p:spPr>
          </p:cxnSp>
        </p:grpSp>
        <p:cxnSp>
          <p:nvCxnSpPr>
            <p:cNvPr id="35" name="Straight Connector 34">
              <a:extLst>
                <a:ext uri="{FF2B5EF4-FFF2-40B4-BE49-F238E27FC236}">
                  <a16:creationId xmlns:a16="http://schemas.microsoft.com/office/drawing/2014/main" id="{38585BA5-E2EF-734E-0B5C-678DD7AB82ED}"/>
                </a:ext>
              </a:extLst>
            </p:cNvPr>
            <p:cNvCxnSpPr>
              <a:cxnSpLocks/>
            </p:cNvCxnSpPr>
            <p:nvPr/>
          </p:nvCxnSpPr>
          <p:spPr bwMode="auto">
            <a:xfrm rot="5400000">
              <a:off x="7885917" y="4145860"/>
              <a:ext cx="64795" cy="0"/>
            </a:xfrm>
            <a:prstGeom prst="line">
              <a:avLst/>
            </a:prstGeom>
            <a:noFill/>
            <a:ln w="28575" cap="flat" cmpd="sng" algn="ctr">
              <a:solidFill>
                <a:schemeClr val="bg1"/>
              </a:solidFill>
              <a:prstDash val="solid"/>
              <a:round/>
              <a:headEnd type="none" w="med" len="med"/>
              <a:tailEnd type="none" w="med" len="med"/>
            </a:ln>
            <a:effectLst/>
          </p:spPr>
        </p:cxnSp>
      </p:grpSp>
      <p:sp>
        <p:nvSpPr>
          <p:cNvPr id="37" name="TextBox 36">
            <a:extLst>
              <a:ext uri="{FF2B5EF4-FFF2-40B4-BE49-F238E27FC236}">
                <a16:creationId xmlns:a16="http://schemas.microsoft.com/office/drawing/2014/main" id="{077D236F-CC87-6F26-DF1E-AE19C66B754A}"/>
              </a:ext>
            </a:extLst>
          </p:cNvPr>
          <p:cNvSpPr txBox="1"/>
          <p:nvPr/>
        </p:nvSpPr>
        <p:spPr bwMode="auto">
          <a:xfrm>
            <a:off x="3448389" y="411901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1DB342F0-7061-CF40-5C2E-EA4894790990}"/>
              </a:ext>
            </a:extLst>
          </p:cNvPr>
          <p:cNvSpPr txBox="1"/>
          <p:nvPr/>
        </p:nvSpPr>
        <p:spPr bwMode="auto">
          <a:xfrm>
            <a:off x="4159273" y="41332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9" name="TextBox 38">
            <a:extLst>
              <a:ext uri="{FF2B5EF4-FFF2-40B4-BE49-F238E27FC236}">
                <a16:creationId xmlns:a16="http://schemas.microsoft.com/office/drawing/2014/main" id="{3DEFD5AE-8903-6967-E920-91011BEC88DC}"/>
              </a:ext>
            </a:extLst>
          </p:cNvPr>
          <p:cNvSpPr txBox="1"/>
          <p:nvPr/>
        </p:nvSpPr>
        <p:spPr bwMode="auto">
          <a:xfrm>
            <a:off x="4810194" y="41326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0" name="TextBox 39">
            <a:extLst>
              <a:ext uri="{FF2B5EF4-FFF2-40B4-BE49-F238E27FC236}">
                <a16:creationId xmlns:a16="http://schemas.microsoft.com/office/drawing/2014/main" id="{70E84883-D399-72D0-8F7B-36C3DE1F7174}"/>
              </a:ext>
            </a:extLst>
          </p:cNvPr>
          <p:cNvSpPr txBox="1"/>
          <p:nvPr/>
        </p:nvSpPr>
        <p:spPr bwMode="auto">
          <a:xfrm>
            <a:off x="5553582" y="41178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1" name="TextBox 40">
            <a:extLst>
              <a:ext uri="{FF2B5EF4-FFF2-40B4-BE49-F238E27FC236}">
                <a16:creationId xmlns:a16="http://schemas.microsoft.com/office/drawing/2014/main" id="{0C1C6EF2-CC7E-1027-F18A-E607D62A5F13}"/>
              </a:ext>
            </a:extLst>
          </p:cNvPr>
          <p:cNvSpPr txBox="1"/>
          <p:nvPr/>
        </p:nvSpPr>
        <p:spPr bwMode="auto">
          <a:xfrm>
            <a:off x="6266160" y="415081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2" name="TextBox 41">
            <a:extLst>
              <a:ext uri="{FF2B5EF4-FFF2-40B4-BE49-F238E27FC236}">
                <a16:creationId xmlns:a16="http://schemas.microsoft.com/office/drawing/2014/main" id="{805623DC-6302-4D55-BDBA-ADD156E7513B}"/>
              </a:ext>
            </a:extLst>
          </p:cNvPr>
          <p:cNvSpPr txBox="1"/>
          <p:nvPr/>
        </p:nvSpPr>
        <p:spPr bwMode="auto">
          <a:xfrm>
            <a:off x="6972556" y="41178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3" name="TextBox 42">
            <a:extLst>
              <a:ext uri="{FF2B5EF4-FFF2-40B4-BE49-F238E27FC236}">
                <a16:creationId xmlns:a16="http://schemas.microsoft.com/office/drawing/2014/main" id="{2022EDAF-32F2-1DEF-7896-CDB0B2DA98B0}"/>
              </a:ext>
            </a:extLst>
          </p:cNvPr>
          <p:cNvSpPr txBox="1"/>
          <p:nvPr/>
        </p:nvSpPr>
        <p:spPr bwMode="auto">
          <a:xfrm>
            <a:off x="7716028" y="41178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44" name="TextBox 43">
            <a:extLst>
              <a:ext uri="{FF2B5EF4-FFF2-40B4-BE49-F238E27FC236}">
                <a16:creationId xmlns:a16="http://schemas.microsoft.com/office/drawing/2014/main" id="{1CEBA5A6-9BDB-28FE-6157-585161BFEAE2}"/>
              </a:ext>
            </a:extLst>
          </p:cNvPr>
          <p:cNvSpPr txBox="1"/>
          <p:nvPr/>
        </p:nvSpPr>
        <p:spPr bwMode="auto">
          <a:xfrm>
            <a:off x="3289159" y="391689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DF49932B-D74A-C878-5F63-9962C5CAFFD0}"/>
              </a:ext>
            </a:extLst>
          </p:cNvPr>
          <p:cNvSpPr txBox="1"/>
          <p:nvPr/>
        </p:nvSpPr>
        <p:spPr bwMode="auto">
          <a:xfrm>
            <a:off x="3167547" y="34489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6" name="TextBox 45">
            <a:extLst>
              <a:ext uri="{FF2B5EF4-FFF2-40B4-BE49-F238E27FC236}">
                <a16:creationId xmlns:a16="http://schemas.microsoft.com/office/drawing/2014/main" id="{11C8612D-E0BE-F9B1-0412-FA86A7B10FA6}"/>
              </a:ext>
            </a:extLst>
          </p:cNvPr>
          <p:cNvSpPr txBox="1"/>
          <p:nvPr/>
        </p:nvSpPr>
        <p:spPr bwMode="auto">
          <a:xfrm>
            <a:off x="3172141" y="295520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A7AAFA1A-7BDF-847A-4DCB-7FB49F46C070}"/>
              </a:ext>
            </a:extLst>
          </p:cNvPr>
          <p:cNvSpPr txBox="1"/>
          <p:nvPr/>
        </p:nvSpPr>
        <p:spPr bwMode="auto">
          <a:xfrm>
            <a:off x="3167547" y="248721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7C16174E-384B-987F-DDCB-F7E754E548A8}"/>
              </a:ext>
            </a:extLst>
          </p:cNvPr>
          <p:cNvSpPr txBox="1"/>
          <p:nvPr/>
        </p:nvSpPr>
        <p:spPr bwMode="auto">
          <a:xfrm>
            <a:off x="3173959" y="200397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9" name="TextBox 48">
            <a:extLst>
              <a:ext uri="{FF2B5EF4-FFF2-40B4-BE49-F238E27FC236}">
                <a16:creationId xmlns:a16="http://schemas.microsoft.com/office/drawing/2014/main" id="{F5539BBE-1067-4E29-7905-8662FC2816A2}"/>
              </a:ext>
            </a:extLst>
          </p:cNvPr>
          <p:cNvSpPr txBox="1"/>
          <p:nvPr/>
        </p:nvSpPr>
        <p:spPr bwMode="auto">
          <a:xfrm>
            <a:off x="3052345" y="153598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74" name="Group 73">
            <a:extLst>
              <a:ext uri="{FF2B5EF4-FFF2-40B4-BE49-F238E27FC236}">
                <a16:creationId xmlns:a16="http://schemas.microsoft.com/office/drawing/2014/main" id="{12B694AA-0728-7E8A-1F8A-EBB775D9AD82}"/>
              </a:ext>
            </a:extLst>
          </p:cNvPr>
          <p:cNvGrpSpPr/>
          <p:nvPr/>
        </p:nvGrpSpPr>
        <p:grpSpPr>
          <a:xfrm>
            <a:off x="3891487" y="1646079"/>
            <a:ext cx="3118573" cy="1832676"/>
            <a:chOff x="3891487" y="1646079"/>
            <a:chExt cx="3118573" cy="1832676"/>
          </a:xfrm>
        </p:grpSpPr>
        <p:cxnSp>
          <p:nvCxnSpPr>
            <p:cNvPr id="53" name="Straight Connector 52">
              <a:extLst>
                <a:ext uri="{FF2B5EF4-FFF2-40B4-BE49-F238E27FC236}">
                  <a16:creationId xmlns:a16="http://schemas.microsoft.com/office/drawing/2014/main" id="{4A555F56-A7A4-68E9-A668-25ECAE84C9DC}"/>
                </a:ext>
              </a:extLst>
            </p:cNvPr>
            <p:cNvCxnSpPr/>
            <p:nvPr/>
          </p:nvCxnSpPr>
          <p:spPr bwMode="auto">
            <a:xfrm>
              <a:off x="3891487" y="1646079"/>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B562BB0-6F0A-5FF1-DEE2-75BDBABAEE37}"/>
                </a:ext>
              </a:extLst>
            </p:cNvPr>
            <p:cNvCxnSpPr/>
            <p:nvPr/>
          </p:nvCxnSpPr>
          <p:spPr bwMode="auto">
            <a:xfrm>
              <a:off x="4003037" y="1699967"/>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3E4B924-C129-1C50-C864-A42FEB389161}"/>
                </a:ext>
              </a:extLst>
            </p:cNvPr>
            <p:cNvCxnSpPr/>
            <p:nvPr/>
          </p:nvCxnSpPr>
          <p:spPr bwMode="auto">
            <a:xfrm>
              <a:off x="4170058" y="1802006"/>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8AC52E9-8C52-E18B-C3AD-D3E15A2B25F2}"/>
                </a:ext>
              </a:extLst>
            </p:cNvPr>
            <p:cNvCxnSpPr/>
            <p:nvPr/>
          </p:nvCxnSpPr>
          <p:spPr bwMode="auto">
            <a:xfrm>
              <a:off x="4247044" y="1805148"/>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8546141-C77F-98BD-F1D8-3D87C322D407}"/>
                </a:ext>
              </a:extLst>
            </p:cNvPr>
            <p:cNvCxnSpPr/>
            <p:nvPr/>
          </p:nvCxnSpPr>
          <p:spPr bwMode="auto">
            <a:xfrm>
              <a:off x="4309429" y="1880562"/>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54B02A8-E940-9FD8-1BD3-FE41F89E3753}"/>
                </a:ext>
              </a:extLst>
            </p:cNvPr>
            <p:cNvCxnSpPr/>
            <p:nvPr/>
          </p:nvCxnSpPr>
          <p:spPr bwMode="auto">
            <a:xfrm>
              <a:off x="4469082" y="2023536"/>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DCC4E89-9B77-F6A8-1248-C06849CEA9E3}"/>
                </a:ext>
              </a:extLst>
            </p:cNvPr>
            <p:cNvCxnSpPr/>
            <p:nvPr/>
          </p:nvCxnSpPr>
          <p:spPr bwMode="auto">
            <a:xfrm>
              <a:off x="4525134" y="2072156"/>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CE0210B8-902F-61CB-CF6D-1F7D1195A25A}"/>
                </a:ext>
              </a:extLst>
            </p:cNvPr>
            <p:cNvCxnSpPr/>
            <p:nvPr/>
          </p:nvCxnSpPr>
          <p:spPr bwMode="auto">
            <a:xfrm>
              <a:off x="4570697" y="2070584"/>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4ECD10B-3389-4748-7251-BCB2B4A130FB}"/>
                </a:ext>
              </a:extLst>
            </p:cNvPr>
            <p:cNvCxnSpPr/>
            <p:nvPr/>
          </p:nvCxnSpPr>
          <p:spPr bwMode="auto">
            <a:xfrm>
              <a:off x="4735666" y="2330889"/>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468812A-EF82-90B4-5ABD-260CC014B0EE}"/>
                </a:ext>
              </a:extLst>
            </p:cNvPr>
            <p:cNvCxnSpPr/>
            <p:nvPr/>
          </p:nvCxnSpPr>
          <p:spPr bwMode="auto">
            <a:xfrm>
              <a:off x="4807052" y="2330889"/>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0CF7F3D-7C3D-CD57-609A-8A8C2A1386B1}"/>
                </a:ext>
              </a:extLst>
            </p:cNvPr>
            <p:cNvCxnSpPr/>
            <p:nvPr/>
          </p:nvCxnSpPr>
          <p:spPr bwMode="auto">
            <a:xfrm>
              <a:off x="4914776" y="2334031"/>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A12374D-580B-FEBD-FB9D-93C0E944B8F3}"/>
                </a:ext>
              </a:extLst>
            </p:cNvPr>
            <p:cNvCxnSpPr/>
            <p:nvPr/>
          </p:nvCxnSpPr>
          <p:spPr bwMode="auto">
            <a:xfrm>
              <a:off x="4985476" y="2433713"/>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3E8F681E-14F1-8F73-1E8D-4553B39297ED}"/>
                </a:ext>
              </a:extLst>
            </p:cNvPr>
            <p:cNvCxnSpPr/>
            <p:nvPr/>
          </p:nvCxnSpPr>
          <p:spPr bwMode="auto">
            <a:xfrm>
              <a:off x="5590811" y="2762281"/>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F2E4727-15FA-B99E-587A-4C85F6655F31}"/>
                </a:ext>
              </a:extLst>
            </p:cNvPr>
            <p:cNvCxnSpPr/>
            <p:nvPr/>
          </p:nvCxnSpPr>
          <p:spPr bwMode="auto">
            <a:xfrm>
              <a:off x="5679918" y="2839466"/>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9EE4276-209A-C6D2-566F-A1A726BF44F7}"/>
                </a:ext>
              </a:extLst>
            </p:cNvPr>
            <p:cNvCxnSpPr/>
            <p:nvPr/>
          </p:nvCxnSpPr>
          <p:spPr bwMode="auto">
            <a:xfrm>
              <a:off x="5786649" y="2918022"/>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E951577-ED52-FE86-AFDD-2D4E31D3F47C}"/>
                </a:ext>
              </a:extLst>
            </p:cNvPr>
            <p:cNvCxnSpPr/>
            <p:nvPr/>
          </p:nvCxnSpPr>
          <p:spPr bwMode="auto">
            <a:xfrm>
              <a:off x="5918731" y="3006004"/>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81BD1748-BB82-33F4-0846-350BD6E977B3}"/>
                </a:ext>
              </a:extLst>
            </p:cNvPr>
            <p:cNvCxnSpPr/>
            <p:nvPr/>
          </p:nvCxnSpPr>
          <p:spPr bwMode="auto">
            <a:xfrm>
              <a:off x="5956576" y="3105450"/>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B6805D5-51FE-D653-6869-81FA2BD804A1}"/>
                </a:ext>
              </a:extLst>
            </p:cNvPr>
            <p:cNvCxnSpPr/>
            <p:nvPr/>
          </p:nvCxnSpPr>
          <p:spPr bwMode="auto">
            <a:xfrm>
              <a:off x="6006105" y="3105450"/>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D689E32A-2782-49D5-C066-689C6344BF26}"/>
                </a:ext>
              </a:extLst>
            </p:cNvPr>
            <p:cNvCxnSpPr/>
            <p:nvPr/>
          </p:nvCxnSpPr>
          <p:spPr bwMode="auto">
            <a:xfrm>
              <a:off x="6569691" y="3108592"/>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ABA8C5C-F950-3AE4-CA26-B80F91A67297}"/>
                </a:ext>
              </a:extLst>
            </p:cNvPr>
            <p:cNvCxnSpPr/>
            <p:nvPr/>
          </p:nvCxnSpPr>
          <p:spPr bwMode="auto">
            <a:xfrm>
              <a:off x="6608969" y="3107910"/>
              <a:ext cx="0" cy="78556"/>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91A71530-432E-21C7-3A37-C41B987399CF}"/>
                </a:ext>
              </a:extLst>
            </p:cNvPr>
            <p:cNvCxnSpPr/>
            <p:nvPr/>
          </p:nvCxnSpPr>
          <p:spPr bwMode="auto">
            <a:xfrm>
              <a:off x="7010060" y="3400199"/>
              <a:ext cx="0" cy="7855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955FCAC2-BB0D-8063-DAE4-87E83EA3BB53}"/>
              </a:ext>
            </a:extLst>
          </p:cNvPr>
          <p:cNvGrpSpPr/>
          <p:nvPr/>
        </p:nvGrpSpPr>
        <p:grpSpPr>
          <a:xfrm>
            <a:off x="3695335" y="1621411"/>
            <a:ext cx="4081779" cy="639988"/>
            <a:chOff x="3695335" y="1621411"/>
            <a:chExt cx="4081779" cy="639988"/>
          </a:xfrm>
        </p:grpSpPr>
        <p:cxnSp>
          <p:nvCxnSpPr>
            <p:cNvPr id="76" name="Straight Connector 75">
              <a:extLst>
                <a:ext uri="{FF2B5EF4-FFF2-40B4-BE49-F238E27FC236}">
                  <a16:creationId xmlns:a16="http://schemas.microsoft.com/office/drawing/2014/main" id="{809BE97B-700E-1773-3DF2-80B9044B3EC3}"/>
                </a:ext>
              </a:extLst>
            </p:cNvPr>
            <p:cNvCxnSpPr/>
            <p:nvPr/>
          </p:nvCxnSpPr>
          <p:spPr bwMode="auto">
            <a:xfrm>
              <a:off x="3695335" y="1621411"/>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C7EA42F-E86C-3CDA-1BFB-F9DC6C676247}"/>
                </a:ext>
              </a:extLst>
            </p:cNvPr>
            <p:cNvCxnSpPr/>
            <p:nvPr/>
          </p:nvCxnSpPr>
          <p:spPr bwMode="auto">
            <a:xfrm>
              <a:off x="3794316" y="1642099"/>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1C5D3355-509D-A276-67B4-C4A0B99A79F7}"/>
                </a:ext>
              </a:extLst>
            </p:cNvPr>
            <p:cNvCxnSpPr/>
            <p:nvPr/>
          </p:nvCxnSpPr>
          <p:spPr bwMode="auto">
            <a:xfrm>
              <a:off x="3832503" y="1681818"/>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5378184-2260-ECE7-8E40-1EC6541CF9E3}"/>
                </a:ext>
              </a:extLst>
            </p:cNvPr>
            <p:cNvCxnSpPr/>
            <p:nvPr/>
          </p:nvCxnSpPr>
          <p:spPr bwMode="auto">
            <a:xfrm>
              <a:off x="4028896" y="1698838"/>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CBAB670-E183-536D-E14B-6292EBB94B65}"/>
                </a:ext>
              </a:extLst>
            </p:cNvPr>
            <p:cNvCxnSpPr/>
            <p:nvPr/>
          </p:nvCxnSpPr>
          <p:spPr bwMode="auto">
            <a:xfrm>
              <a:off x="4066647" y="1720655"/>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AA54FDA-2F3A-7DD6-A3FE-8A5933027E4B}"/>
                </a:ext>
              </a:extLst>
            </p:cNvPr>
            <p:cNvCxnSpPr/>
            <p:nvPr/>
          </p:nvCxnSpPr>
          <p:spPr bwMode="auto">
            <a:xfrm>
              <a:off x="4224495" y="172590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A0CE956-2523-0F64-8BD4-5BE6778A966F}"/>
                </a:ext>
              </a:extLst>
            </p:cNvPr>
            <p:cNvCxnSpPr/>
            <p:nvPr/>
          </p:nvCxnSpPr>
          <p:spPr bwMode="auto">
            <a:xfrm>
              <a:off x="4292656" y="1754005"/>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5EABB1D-7FF1-0D36-BCA7-0CAD8180939C}"/>
                </a:ext>
              </a:extLst>
            </p:cNvPr>
            <p:cNvCxnSpPr/>
            <p:nvPr/>
          </p:nvCxnSpPr>
          <p:spPr bwMode="auto">
            <a:xfrm>
              <a:off x="4256425" y="1725725"/>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A1E55B4-CFB3-9DA6-912C-E04B872E3E83}"/>
                </a:ext>
              </a:extLst>
            </p:cNvPr>
            <p:cNvCxnSpPr/>
            <p:nvPr/>
          </p:nvCxnSpPr>
          <p:spPr bwMode="auto">
            <a:xfrm>
              <a:off x="4443674" y="1756444"/>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15759A1-B3A7-170C-BCE3-51C966EA7227}"/>
                </a:ext>
              </a:extLst>
            </p:cNvPr>
            <p:cNvCxnSpPr/>
            <p:nvPr/>
          </p:nvCxnSpPr>
          <p:spPr bwMode="auto">
            <a:xfrm>
              <a:off x="4564413" y="1762728"/>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77FC769-B924-68B7-0AE8-3B02674AEFB4}"/>
                </a:ext>
              </a:extLst>
            </p:cNvPr>
            <p:cNvCxnSpPr/>
            <p:nvPr/>
          </p:nvCxnSpPr>
          <p:spPr bwMode="auto">
            <a:xfrm>
              <a:off x="4898002" y="1872558"/>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FC765CF-A823-D23F-F87F-EAC43AD9F639}"/>
                </a:ext>
              </a:extLst>
            </p:cNvPr>
            <p:cNvCxnSpPr/>
            <p:nvPr/>
          </p:nvCxnSpPr>
          <p:spPr bwMode="auto">
            <a:xfrm>
              <a:off x="4937278" y="1919840"/>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89C8564-8486-908F-0132-1E6072D20F18}"/>
                </a:ext>
              </a:extLst>
            </p:cNvPr>
            <p:cNvCxnSpPr/>
            <p:nvPr/>
          </p:nvCxnSpPr>
          <p:spPr bwMode="auto">
            <a:xfrm>
              <a:off x="5019546" y="1919840"/>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0A4ED91-DC8C-0812-22F8-D08F1E73E29D}"/>
                </a:ext>
              </a:extLst>
            </p:cNvPr>
            <p:cNvCxnSpPr/>
            <p:nvPr/>
          </p:nvCxnSpPr>
          <p:spPr bwMode="auto">
            <a:xfrm>
              <a:off x="5081556" y="1919840"/>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FD4AA174-AA12-0949-77CB-E60E9FB8A44B}"/>
                </a:ext>
              </a:extLst>
            </p:cNvPr>
            <p:cNvCxnSpPr/>
            <p:nvPr/>
          </p:nvCxnSpPr>
          <p:spPr bwMode="auto">
            <a:xfrm>
              <a:off x="5223015" y="1951114"/>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F6D984D-E7DB-CBCC-57F5-562EF2429860}"/>
                </a:ext>
              </a:extLst>
            </p:cNvPr>
            <p:cNvCxnSpPr/>
            <p:nvPr/>
          </p:nvCxnSpPr>
          <p:spPr bwMode="auto">
            <a:xfrm>
              <a:off x="5262717" y="2004062"/>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1997748-2C01-E712-FFF5-5D2C3464657F}"/>
                </a:ext>
              </a:extLst>
            </p:cNvPr>
            <p:cNvCxnSpPr/>
            <p:nvPr/>
          </p:nvCxnSpPr>
          <p:spPr bwMode="auto">
            <a:xfrm>
              <a:off x="5534180" y="2043340"/>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7798E98-8A67-BD0E-5661-05DA9CF0B625}"/>
                </a:ext>
              </a:extLst>
            </p:cNvPr>
            <p:cNvCxnSpPr/>
            <p:nvPr/>
          </p:nvCxnSpPr>
          <p:spPr bwMode="auto">
            <a:xfrm>
              <a:off x="5559866" y="209439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E73CF63-AFF1-233C-88BF-C7E6C670D711}"/>
                </a:ext>
              </a:extLst>
            </p:cNvPr>
            <p:cNvCxnSpPr/>
            <p:nvPr/>
          </p:nvCxnSpPr>
          <p:spPr bwMode="auto">
            <a:xfrm>
              <a:off x="5617373" y="2135007"/>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FF723F0F-CB14-DB7A-D312-E946E03AFDA2}"/>
                </a:ext>
              </a:extLst>
            </p:cNvPr>
            <p:cNvCxnSpPr/>
            <p:nvPr/>
          </p:nvCxnSpPr>
          <p:spPr bwMode="auto">
            <a:xfrm>
              <a:off x="5588189" y="2095808"/>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33926EDF-CF89-858A-00B6-F79DB399FC07}"/>
                </a:ext>
              </a:extLst>
            </p:cNvPr>
            <p:cNvCxnSpPr>
              <a:cxnSpLocks/>
            </p:cNvCxnSpPr>
            <p:nvPr/>
          </p:nvCxnSpPr>
          <p:spPr bwMode="auto">
            <a:xfrm>
              <a:off x="5915589"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3A3874C7-C6BE-CB9F-1868-B2D909B20DC1}"/>
                </a:ext>
              </a:extLst>
            </p:cNvPr>
            <p:cNvCxnSpPr>
              <a:cxnSpLocks/>
            </p:cNvCxnSpPr>
            <p:nvPr/>
          </p:nvCxnSpPr>
          <p:spPr bwMode="auto">
            <a:xfrm>
              <a:off x="5950423"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ED39BBE7-E050-79B7-C570-200C287539A1}"/>
                </a:ext>
              </a:extLst>
            </p:cNvPr>
            <p:cNvCxnSpPr>
              <a:cxnSpLocks/>
            </p:cNvCxnSpPr>
            <p:nvPr/>
          </p:nvCxnSpPr>
          <p:spPr bwMode="auto">
            <a:xfrm>
              <a:off x="6085272"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2EEEAE27-16A9-8ECD-561A-B1F0928A617B}"/>
                </a:ext>
              </a:extLst>
            </p:cNvPr>
            <p:cNvCxnSpPr>
              <a:cxnSpLocks/>
            </p:cNvCxnSpPr>
            <p:nvPr/>
          </p:nvCxnSpPr>
          <p:spPr bwMode="auto">
            <a:xfrm>
              <a:off x="6225343"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88D7D900-C651-33F4-AFFC-B7C07B4B23D1}"/>
                </a:ext>
              </a:extLst>
            </p:cNvPr>
            <p:cNvCxnSpPr>
              <a:cxnSpLocks/>
            </p:cNvCxnSpPr>
            <p:nvPr/>
          </p:nvCxnSpPr>
          <p:spPr bwMode="auto">
            <a:xfrm>
              <a:off x="6268000" y="2182843"/>
              <a:ext cx="0" cy="78556"/>
            </a:xfrm>
            <a:prstGeom prst="line">
              <a:avLst/>
            </a:prstGeom>
            <a:noFill/>
            <a:ln w="3810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CD31BE3-A98C-8858-8B55-76C6C8796F8A}"/>
                </a:ext>
              </a:extLst>
            </p:cNvPr>
            <p:cNvCxnSpPr>
              <a:cxnSpLocks/>
            </p:cNvCxnSpPr>
            <p:nvPr/>
          </p:nvCxnSpPr>
          <p:spPr bwMode="auto">
            <a:xfrm>
              <a:off x="6410496"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A64AFAD-8997-6766-1B83-1E506EA07DD9}"/>
                </a:ext>
              </a:extLst>
            </p:cNvPr>
            <p:cNvCxnSpPr>
              <a:cxnSpLocks/>
            </p:cNvCxnSpPr>
            <p:nvPr/>
          </p:nvCxnSpPr>
          <p:spPr bwMode="auto">
            <a:xfrm>
              <a:off x="6469228"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C27B2C78-BAF4-1567-2A30-B0BEBDCCF61B}"/>
                </a:ext>
              </a:extLst>
            </p:cNvPr>
            <p:cNvCxnSpPr>
              <a:cxnSpLocks/>
            </p:cNvCxnSpPr>
            <p:nvPr/>
          </p:nvCxnSpPr>
          <p:spPr bwMode="auto">
            <a:xfrm>
              <a:off x="6560265"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5D79CB5-6908-51C0-D38B-3177FD71DECC}"/>
                </a:ext>
              </a:extLst>
            </p:cNvPr>
            <p:cNvCxnSpPr>
              <a:cxnSpLocks/>
            </p:cNvCxnSpPr>
            <p:nvPr/>
          </p:nvCxnSpPr>
          <p:spPr bwMode="auto">
            <a:xfrm>
              <a:off x="6679939"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9F8569C-B367-5CD6-3B63-A580C7F3E2B4}"/>
                </a:ext>
              </a:extLst>
            </p:cNvPr>
            <p:cNvCxnSpPr>
              <a:cxnSpLocks/>
            </p:cNvCxnSpPr>
            <p:nvPr/>
          </p:nvCxnSpPr>
          <p:spPr bwMode="auto">
            <a:xfrm>
              <a:off x="6878695"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549A9C2-A05F-DCA7-C3AF-FC4A6F796F81}"/>
                </a:ext>
              </a:extLst>
            </p:cNvPr>
            <p:cNvCxnSpPr>
              <a:cxnSpLocks/>
            </p:cNvCxnSpPr>
            <p:nvPr/>
          </p:nvCxnSpPr>
          <p:spPr bwMode="auto">
            <a:xfrm>
              <a:off x="6908546"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A3A4381E-69D3-1AB7-F6C1-8F9C488B26CD}"/>
                </a:ext>
              </a:extLst>
            </p:cNvPr>
            <p:cNvCxnSpPr>
              <a:cxnSpLocks/>
            </p:cNvCxnSpPr>
            <p:nvPr/>
          </p:nvCxnSpPr>
          <p:spPr bwMode="auto">
            <a:xfrm>
              <a:off x="6947825"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A87F31D-20B0-DCC4-DDEB-B0501F7BE5CF}"/>
                </a:ext>
              </a:extLst>
            </p:cNvPr>
            <p:cNvCxnSpPr>
              <a:cxnSpLocks/>
            </p:cNvCxnSpPr>
            <p:nvPr/>
          </p:nvCxnSpPr>
          <p:spPr bwMode="auto">
            <a:xfrm>
              <a:off x="7010060"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CE933E9B-20BE-1739-C6E6-A05159A782DE}"/>
                </a:ext>
              </a:extLst>
            </p:cNvPr>
            <p:cNvCxnSpPr>
              <a:cxnSpLocks/>
            </p:cNvCxnSpPr>
            <p:nvPr/>
          </p:nvCxnSpPr>
          <p:spPr bwMode="auto">
            <a:xfrm>
              <a:off x="7080866"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1F5979A-487D-D52C-4992-5598181FC82A}"/>
                </a:ext>
              </a:extLst>
            </p:cNvPr>
            <p:cNvCxnSpPr>
              <a:cxnSpLocks/>
            </p:cNvCxnSpPr>
            <p:nvPr/>
          </p:nvCxnSpPr>
          <p:spPr bwMode="auto">
            <a:xfrm>
              <a:off x="7241628"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E0A5BA9D-7925-2680-B0F1-4F14530CCCF7}"/>
                </a:ext>
              </a:extLst>
            </p:cNvPr>
            <p:cNvCxnSpPr>
              <a:cxnSpLocks/>
            </p:cNvCxnSpPr>
            <p:nvPr/>
          </p:nvCxnSpPr>
          <p:spPr bwMode="auto">
            <a:xfrm>
              <a:off x="7278470"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18F9C987-6306-A3C5-F92B-3375C27CDA68}"/>
                </a:ext>
              </a:extLst>
            </p:cNvPr>
            <p:cNvCxnSpPr>
              <a:cxnSpLocks/>
            </p:cNvCxnSpPr>
            <p:nvPr/>
          </p:nvCxnSpPr>
          <p:spPr bwMode="auto">
            <a:xfrm>
              <a:off x="7579533"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B13813D-16A4-AFEC-4D71-E4FC08C83A12}"/>
                </a:ext>
              </a:extLst>
            </p:cNvPr>
            <p:cNvCxnSpPr>
              <a:cxnSpLocks/>
            </p:cNvCxnSpPr>
            <p:nvPr/>
          </p:nvCxnSpPr>
          <p:spPr bwMode="auto">
            <a:xfrm>
              <a:off x="7614694"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0673B1C6-677D-5BF6-2E70-39C8410E574A}"/>
                </a:ext>
              </a:extLst>
            </p:cNvPr>
            <p:cNvCxnSpPr>
              <a:cxnSpLocks/>
            </p:cNvCxnSpPr>
            <p:nvPr/>
          </p:nvCxnSpPr>
          <p:spPr bwMode="auto">
            <a:xfrm>
              <a:off x="7777114" y="2182843"/>
              <a:ext cx="0" cy="78556"/>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2854513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LIBRETTO-531: PFS Subgroup Analysis</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Hadoux. ESMO 2023. Abstr LBA3. Hadoux. NEJM. 2023;[Epub].</a:t>
            </a:r>
          </a:p>
        </p:txBody>
      </p:sp>
      <p:graphicFrame>
        <p:nvGraphicFramePr>
          <p:cNvPr id="3" name="Group 3">
            <a:extLst>
              <a:ext uri="{FF2B5EF4-FFF2-40B4-BE49-F238E27FC236}">
                <a16:creationId xmlns:a16="http://schemas.microsoft.com/office/drawing/2014/main" id="{83827721-6BD6-A69C-F049-84567EECD4D8}"/>
              </a:ext>
            </a:extLst>
          </p:cNvPr>
          <p:cNvGraphicFramePr>
            <a:graphicFrameLocks/>
          </p:cNvGraphicFramePr>
          <p:nvPr>
            <p:extLst>
              <p:ext uri="{D42A27DB-BD31-4B8C-83A1-F6EECF244321}">
                <p14:modId xmlns:p14="http://schemas.microsoft.com/office/powerpoint/2010/main" val="4208020530"/>
              </p:ext>
            </p:extLst>
          </p:nvPr>
        </p:nvGraphicFramePr>
        <p:xfrm>
          <a:off x="1250973" y="1173532"/>
          <a:ext cx="9590016" cy="4998848"/>
        </p:xfrm>
        <a:graphic>
          <a:graphicData uri="http://schemas.openxmlformats.org/drawingml/2006/table">
            <a:tbl>
              <a:tblPr/>
              <a:tblGrid>
                <a:gridCol w="1647206">
                  <a:extLst>
                    <a:ext uri="{9D8B030D-6E8A-4147-A177-3AD203B41FA5}">
                      <a16:colId xmlns:a16="http://schemas.microsoft.com/office/drawing/2014/main" val="20000"/>
                    </a:ext>
                  </a:extLst>
                </a:gridCol>
                <a:gridCol w="832326">
                  <a:extLst>
                    <a:ext uri="{9D8B030D-6E8A-4147-A177-3AD203B41FA5}">
                      <a16:colId xmlns:a16="http://schemas.microsoft.com/office/drawing/2014/main" val="20001"/>
                    </a:ext>
                  </a:extLst>
                </a:gridCol>
                <a:gridCol w="914587">
                  <a:extLst>
                    <a:ext uri="{9D8B030D-6E8A-4147-A177-3AD203B41FA5}">
                      <a16:colId xmlns:a16="http://schemas.microsoft.com/office/drawing/2014/main" val="234110650"/>
                    </a:ext>
                  </a:extLst>
                </a:gridCol>
                <a:gridCol w="709496">
                  <a:extLst>
                    <a:ext uri="{9D8B030D-6E8A-4147-A177-3AD203B41FA5}">
                      <a16:colId xmlns:a16="http://schemas.microsoft.com/office/drawing/2014/main" val="20002"/>
                    </a:ext>
                  </a:extLst>
                </a:gridCol>
                <a:gridCol w="873458">
                  <a:extLst>
                    <a:ext uri="{9D8B030D-6E8A-4147-A177-3AD203B41FA5}">
                      <a16:colId xmlns:a16="http://schemas.microsoft.com/office/drawing/2014/main" val="1394101265"/>
                    </a:ext>
                  </a:extLst>
                </a:gridCol>
                <a:gridCol w="2169994">
                  <a:extLst>
                    <a:ext uri="{9D8B030D-6E8A-4147-A177-3AD203B41FA5}">
                      <a16:colId xmlns:a16="http://schemas.microsoft.com/office/drawing/2014/main" val="292280542"/>
                    </a:ext>
                  </a:extLst>
                </a:gridCol>
                <a:gridCol w="2442949">
                  <a:extLst>
                    <a:ext uri="{9D8B030D-6E8A-4147-A177-3AD203B41FA5}">
                      <a16:colId xmlns:a16="http://schemas.microsoft.com/office/drawing/2014/main" val="425869551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Selpercatinib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Cabozantinib or Vandetanib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Favors </a:t>
                      </a:r>
                    </a:p>
                    <a:p>
                      <a:pPr marL="0" marR="0" lvl="0" indent="0" algn="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Selperactinib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Favors Cabozantinib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or Vandetanib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8990244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0.29 (0.17-0.49)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 yr</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&lt;65</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0.33 (0.18-0.60)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0.23 (0.08-0.61)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444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0.26 (0.11-0.61)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0.32 (0.17-0.61)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7746408"/>
                  </a:ext>
                </a:extLst>
              </a:tr>
              <a:tr h="34445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0.40 (0.13-1.19)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0.24 (0.13-0.46)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0.34 (0.06-1.8)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2934521"/>
                  </a:ext>
                </a:extLst>
              </a:tr>
              <a:tr h="34445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RET</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M918T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0.40 (0.21-0.77)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0.18 (0.08-0.42)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52205809"/>
                  </a:ext>
                </a:extLst>
              </a:tr>
              <a:tr h="34445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Intent to treat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Cabozantinib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Vandetanib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0.22 (0.11-0.41)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0.48 (0.20-1.16)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81735853"/>
                  </a:ext>
                </a:extLst>
              </a:tr>
            </a:tbl>
          </a:graphicData>
        </a:graphic>
      </p:graphicFrame>
      <p:cxnSp>
        <p:nvCxnSpPr>
          <p:cNvPr id="7" name="Straight Connector 6">
            <a:extLst>
              <a:ext uri="{FF2B5EF4-FFF2-40B4-BE49-F238E27FC236}">
                <a16:creationId xmlns:a16="http://schemas.microsoft.com/office/drawing/2014/main" id="{D158F384-1100-CC94-5848-79981624455B}"/>
              </a:ext>
            </a:extLst>
          </p:cNvPr>
          <p:cNvCxnSpPr/>
          <p:nvPr/>
        </p:nvCxnSpPr>
        <p:spPr bwMode="auto">
          <a:xfrm>
            <a:off x="8438932" y="2002282"/>
            <a:ext cx="0" cy="4170098"/>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DE99D401-1195-774A-E504-07A07F923503}"/>
              </a:ext>
            </a:extLst>
          </p:cNvPr>
          <p:cNvCxnSpPr>
            <a:cxnSpLocks/>
          </p:cNvCxnSpPr>
          <p:nvPr/>
        </p:nvCxnSpPr>
        <p:spPr bwMode="auto">
          <a:xfrm>
            <a:off x="6414867" y="6165166"/>
            <a:ext cx="2431605"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DA26A027-2760-2E6F-7EBD-8CC77374C0FC}"/>
              </a:ext>
            </a:extLst>
          </p:cNvPr>
          <p:cNvCxnSpPr>
            <a:cxnSpLocks/>
          </p:cNvCxnSpPr>
          <p:nvPr/>
        </p:nvCxnSpPr>
        <p:spPr bwMode="auto">
          <a:xfrm>
            <a:off x="6428935" y="6165166"/>
            <a:ext cx="0" cy="70519"/>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DBA275F-4C90-D6EC-0538-85F4FB7089D6}"/>
              </a:ext>
            </a:extLst>
          </p:cNvPr>
          <p:cNvCxnSpPr>
            <a:cxnSpLocks/>
          </p:cNvCxnSpPr>
          <p:nvPr/>
        </p:nvCxnSpPr>
        <p:spPr bwMode="auto">
          <a:xfrm>
            <a:off x="8438932" y="6165346"/>
            <a:ext cx="0" cy="70519"/>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1A00082-C64E-D7CD-5511-DE3580B7E5FE}"/>
              </a:ext>
            </a:extLst>
          </p:cNvPr>
          <p:cNvCxnSpPr>
            <a:cxnSpLocks/>
          </p:cNvCxnSpPr>
          <p:nvPr/>
        </p:nvCxnSpPr>
        <p:spPr bwMode="auto">
          <a:xfrm>
            <a:off x="8846472" y="6158595"/>
            <a:ext cx="0" cy="70519"/>
          </a:xfrm>
          <a:prstGeom prst="line">
            <a:avLst/>
          </a:prstGeom>
          <a:noFill/>
          <a:ln w="28575" cap="flat" cmpd="sng" algn="ctr">
            <a:solidFill>
              <a:schemeClr val="bg1"/>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34AB18FD-9BD0-08B6-E969-E71367F1D9EF}"/>
              </a:ext>
            </a:extLst>
          </p:cNvPr>
          <p:cNvSpPr txBox="1"/>
          <p:nvPr/>
        </p:nvSpPr>
        <p:spPr bwMode="auto">
          <a:xfrm>
            <a:off x="6177103" y="6178951"/>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0.03</a:t>
            </a:r>
          </a:p>
        </p:txBody>
      </p:sp>
      <p:sp>
        <p:nvSpPr>
          <p:cNvPr id="17" name="TextBox 16">
            <a:extLst>
              <a:ext uri="{FF2B5EF4-FFF2-40B4-BE49-F238E27FC236}">
                <a16:creationId xmlns:a16="http://schemas.microsoft.com/office/drawing/2014/main" id="{B57E1883-FC22-EA12-B5AF-922BB162DB22}"/>
              </a:ext>
            </a:extLst>
          </p:cNvPr>
          <p:cNvSpPr txBox="1"/>
          <p:nvPr/>
        </p:nvSpPr>
        <p:spPr bwMode="auto">
          <a:xfrm>
            <a:off x="8300913" y="617895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8" name="TextBox 17">
            <a:extLst>
              <a:ext uri="{FF2B5EF4-FFF2-40B4-BE49-F238E27FC236}">
                <a16:creationId xmlns:a16="http://schemas.microsoft.com/office/drawing/2014/main" id="{26CC8205-3891-3324-2B2F-BE12F4C1EBB4}"/>
              </a:ext>
            </a:extLst>
          </p:cNvPr>
          <p:cNvSpPr txBox="1"/>
          <p:nvPr/>
        </p:nvSpPr>
        <p:spPr bwMode="auto">
          <a:xfrm>
            <a:off x="8708310" y="617420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grpSp>
        <p:nvGrpSpPr>
          <p:cNvPr id="25" name="Group 24">
            <a:extLst>
              <a:ext uri="{FF2B5EF4-FFF2-40B4-BE49-F238E27FC236}">
                <a16:creationId xmlns:a16="http://schemas.microsoft.com/office/drawing/2014/main" id="{A16525EE-57D4-8C0D-BCAC-2FEA83513106}"/>
              </a:ext>
            </a:extLst>
          </p:cNvPr>
          <p:cNvGrpSpPr/>
          <p:nvPr/>
        </p:nvGrpSpPr>
        <p:grpSpPr>
          <a:xfrm>
            <a:off x="7443859" y="2094593"/>
            <a:ext cx="592128" cy="105685"/>
            <a:chOff x="7443859" y="2079225"/>
            <a:chExt cx="592128" cy="105685"/>
          </a:xfrm>
        </p:grpSpPr>
        <p:cxnSp>
          <p:nvCxnSpPr>
            <p:cNvPr id="20" name="Straight Connector 19">
              <a:extLst>
                <a:ext uri="{FF2B5EF4-FFF2-40B4-BE49-F238E27FC236}">
                  <a16:creationId xmlns:a16="http://schemas.microsoft.com/office/drawing/2014/main" id="{244E8D39-9CE5-FA33-4D8E-EE26ADED6A6D}"/>
                </a:ext>
              </a:extLst>
            </p:cNvPr>
            <p:cNvCxnSpPr>
              <a:cxnSpLocks/>
            </p:cNvCxnSpPr>
            <p:nvPr/>
          </p:nvCxnSpPr>
          <p:spPr bwMode="auto">
            <a:xfrm>
              <a:off x="7443859" y="2132067"/>
              <a:ext cx="58753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BED05E2-52A9-FA9A-A299-28394D6F1B3B}"/>
                </a:ext>
              </a:extLst>
            </p:cNvPr>
            <p:cNvCxnSpPr>
              <a:cxnSpLocks/>
            </p:cNvCxnSpPr>
            <p:nvPr/>
          </p:nvCxnSpPr>
          <p:spPr bwMode="auto">
            <a:xfrm>
              <a:off x="7443859" y="2079225"/>
              <a:ext cx="0" cy="105685"/>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82763C8-D7AF-4119-B469-FF246050F218}"/>
                </a:ext>
              </a:extLst>
            </p:cNvPr>
            <p:cNvCxnSpPr>
              <a:cxnSpLocks/>
            </p:cNvCxnSpPr>
            <p:nvPr/>
          </p:nvCxnSpPr>
          <p:spPr bwMode="auto">
            <a:xfrm>
              <a:off x="8035987" y="2079225"/>
              <a:ext cx="0" cy="105685"/>
            </a:xfrm>
            <a:prstGeom prst="line">
              <a:avLst/>
            </a:prstGeom>
            <a:noFill/>
            <a:ln w="28575" cap="flat" cmpd="sng" algn="ctr">
              <a:solidFill>
                <a:schemeClr val="bg1"/>
              </a:solidFill>
              <a:prstDash val="solid"/>
              <a:round/>
              <a:headEnd type="none" w="med" len="med"/>
              <a:tailEnd type="none" w="med" len="med"/>
            </a:ln>
            <a:effectLst/>
          </p:spPr>
        </p:cxnSp>
      </p:grpSp>
      <p:sp>
        <p:nvSpPr>
          <p:cNvPr id="26" name="Rectangle 25">
            <a:extLst>
              <a:ext uri="{FF2B5EF4-FFF2-40B4-BE49-F238E27FC236}">
                <a16:creationId xmlns:a16="http://schemas.microsoft.com/office/drawing/2014/main" id="{9DE5692E-60AB-A298-E4F3-E4FBEEBFE163}"/>
              </a:ext>
            </a:extLst>
          </p:cNvPr>
          <p:cNvSpPr/>
          <p:nvPr/>
        </p:nvSpPr>
        <p:spPr bwMode="auto">
          <a:xfrm>
            <a:off x="7707445" y="2110682"/>
            <a:ext cx="73505" cy="7350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7" name="Group 26">
            <a:extLst>
              <a:ext uri="{FF2B5EF4-FFF2-40B4-BE49-F238E27FC236}">
                <a16:creationId xmlns:a16="http://schemas.microsoft.com/office/drawing/2014/main" id="{04F23B35-31F7-3E2D-3032-FCC9EA627FC1}"/>
              </a:ext>
            </a:extLst>
          </p:cNvPr>
          <p:cNvGrpSpPr/>
          <p:nvPr/>
        </p:nvGrpSpPr>
        <p:grpSpPr>
          <a:xfrm>
            <a:off x="7454012" y="2582427"/>
            <a:ext cx="695609" cy="105685"/>
            <a:chOff x="7443859" y="2079225"/>
            <a:chExt cx="592128" cy="105685"/>
          </a:xfrm>
        </p:grpSpPr>
        <p:cxnSp>
          <p:nvCxnSpPr>
            <p:cNvPr id="28" name="Straight Connector 27">
              <a:extLst>
                <a:ext uri="{FF2B5EF4-FFF2-40B4-BE49-F238E27FC236}">
                  <a16:creationId xmlns:a16="http://schemas.microsoft.com/office/drawing/2014/main" id="{695480D5-2819-58AB-FCD5-38FF08E547E3}"/>
                </a:ext>
              </a:extLst>
            </p:cNvPr>
            <p:cNvCxnSpPr>
              <a:cxnSpLocks/>
            </p:cNvCxnSpPr>
            <p:nvPr/>
          </p:nvCxnSpPr>
          <p:spPr bwMode="auto">
            <a:xfrm>
              <a:off x="7443859" y="2132067"/>
              <a:ext cx="58753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21159F6-BEDD-163F-C9CF-F5E1CAA009F2}"/>
                </a:ext>
              </a:extLst>
            </p:cNvPr>
            <p:cNvCxnSpPr>
              <a:cxnSpLocks/>
            </p:cNvCxnSpPr>
            <p:nvPr/>
          </p:nvCxnSpPr>
          <p:spPr bwMode="auto">
            <a:xfrm>
              <a:off x="7443859" y="2079225"/>
              <a:ext cx="0" cy="105685"/>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65F763B-3D37-0986-4525-07B1C3E7A363}"/>
                </a:ext>
              </a:extLst>
            </p:cNvPr>
            <p:cNvCxnSpPr>
              <a:cxnSpLocks/>
            </p:cNvCxnSpPr>
            <p:nvPr/>
          </p:nvCxnSpPr>
          <p:spPr bwMode="auto">
            <a:xfrm>
              <a:off x="8035987" y="2079225"/>
              <a:ext cx="0" cy="105685"/>
            </a:xfrm>
            <a:prstGeom prst="line">
              <a:avLst/>
            </a:prstGeom>
            <a:noFill/>
            <a:ln w="28575" cap="flat" cmpd="sng" algn="ctr">
              <a:solidFill>
                <a:schemeClr val="bg1"/>
              </a:solidFill>
              <a:prstDash val="solid"/>
              <a:round/>
              <a:headEnd type="none" w="med" len="med"/>
              <a:tailEnd type="none" w="med" len="med"/>
            </a:ln>
            <a:effectLst/>
          </p:spPr>
        </p:cxnSp>
      </p:grpSp>
      <p:sp>
        <p:nvSpPr>
          <p:cNvPr id="31" name="Rectangle 30">
            <a:extLst>
              <a:ext uri="{FF2B5EF4-FFF2-40B4-BE49-F238E27FC236}">
                <a16:creationId xmlns:a16="http://schemas.microsoft.com/office/drawing/2014/main" id="{59C477FB-183F-536B-08CD-12375C1DDBF8}"/>
              </a:ext>
            </a:extLst>
          </p:cNvPr>
          <p:cNvSpPr/>
          <p:nvPr/>
        </p:nvSpPr>
        <p:spPr bwMode="auto">
          <a:xfrm>
            <a:off x="7758683" y="2598516"/>
            <a:ext cx="73505" cy="7350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2" name="Group 31">
            <a:extLst>
              <a:ext uri="{FF2B5EF4-FFF2-40B4-BE49-F238E27FC236}">
                <a16:creationId xmlns:a16="http://schemas.microsoft.com/office/drawing/2014/main" id="{A369E00E-0875-05DA-DC3B-996B97849163}"/>
              </a:ext>
            </a:extLst>
          </p:cNvPr>
          <p:cNvGrpSpPr/>
          <p:nvPr/>
        </p:nvGrpSpPr>
        <p:grpSpPr>
          <a:xfrm>
            <a:off x="7036684" y="2822076"/>
            <a:ext cx="1132869" cy="105685"/>
            <a:chOff x="7443859" y="2079225"/>
            <a:chExt cx="592128" cy="105685"/>
          </a:xfrm>
        </p:grpSpPr>
        <p:cxnSp>
          <p:nvCxnSpPr>
            <p:cNvPr id="33" name="Straight Connector 32">
              <a:extLst>
                <a:ext uri="{FF2B5EF4-FFF2-40B4-BE49-F238E27FC236}">
                  <a16:creationId xmlns:a16="http://schemas.microsoft.com/office/drawing/2014/main" id="{A57DA58A-41AE-5BB4-E230-E89DFBB76CB0}"/>
                </a:ext>
              </a:extLst>
            </p:cNvPr>
            <p:cNvCxnSpPr>
              <a:cxnSpLocks/>
            </p:cNvCxnSpPr>
            <p:nvPr/>
          </p:nvCxnSpPr>
          <p:spPr bwMode="auto">
            <a:xfrm>
              <a:off x="7443859" y="2132067"/>
              <a:ext cx="58753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D3956B2-0544-352D-12C5-F7E5732A6675}"/>
                </a:ext>
              </a:extLst>
            </p:cNvPr>
            <p:cNvCxnSpPr>
              <a:cxnSpLocks/>
            </p:cNvCxnSpPr>
            <p:nvPr/>
          </p:nvCxnSpPr>
          <p:spPr bwMode="auto">
            <a:xfrm>
              <a:off x="7443859" y="2079225"/>
              <a:ext cx="0" cy="105685"/>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707D7B1-0028-F245-F79C-7861972254C6}"/>
                </a:ext>
              </a:extLst>
            </p:cNvPr>
            <p:cNvCxnSpPr>
              <a:cxnSpLocks/>
            </p:cNvCxnSpPr>
            <p:nvPr/>
          </p:nvCxnSpPr>
          <p:spPr bwMode="auto">
            <a:xfrm>
              <a:off x="8035987" y="2079225"/>
              <a:ext cx="0" cy="105685"/>
            </a:xfrm>
            <a:prstGeom prst="line">
              <a:avLst/>
            </a:prstGeom>
            <a:noFill/>
            <a:ln w="28575" cap="flat" cmpd="sng" algn="ctr">
              <a:solidFill>
                <a:schemeClr val="bg1"/>
              </a:solidFill>
              <a:prstDash val="solid"/>
              <a:round/>
              <a:headEnd type="none" w="med" len="med"/>
              <a:tailEnd type="none" w="med" len="med"/>
            </a:ln>
            <a:effectLst/>
          </p:spPr>
        </p:cxnSp>
      </p:grpSp>
      <p:sp>
        <p:nvSpPr>
          <p:cNvPr id="36" name="Rectangle 35">
            <a:extLst>
              <a:ext uri="{FF2B5EF4-FFF2-40B4-BE49-F238E27FC236}">
                <a16:creationId xmlns:a16="http://schemas.microsoft.com/office/drawing/2014/main" id="{2EE7C50C-3C5B-70F9-3564-0C6ED1A31A9D}"/>
              </a:ext>
            </a:extLst>
          </p:cNvPr>
          <p:cNvSpPr/>
          <p:nvPr/>
        </p:nvSpPr>
        <p:spPr bwMode="auto">
          <a:xfrm>
            <a:off x="7556839" y="2838165"/>
            <a:ext cx="73505" cy="7350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7" name="Group 36">
            <a:extLst>
              <a:ext uri="{FF2B5EF4-FFF2-40B4-BE49-F238E27FC236}">
                <a16:creationId xmlns:a16="http://schemas.microsoft.com/office/drawing/2014/main" id="{16158B92-90B8-4529-934E-883B2AA9B1AD}"/>
              </a:ext>
            </a:extLst>
          </p:cNvPr>
          <p:cNvGrpSpPr/>
          <p:nvPr/>
        </p:nvGrpSpPr>
        <p:grpSpPr>
          <a:xfrm>
            <a:off x="7177981" y="3310837"/>
            <a:ext cx="991572" cy="105685"/>
            <a:chOff x="7443859" y="2079225"/>
            <a:chExt cx="592128" cy="105685"/>
          </a:xfrm>
        </p:grpSpPr>
        <p:cxnSp>
          <p:nvCxnSpPr>
            <p:cNvPr id="38" name="Straight Connector 37">
              <a:extLst>
                <a:ext uri="{FF2B5EF4-FFF2-40B4-BE49-F238E27FC236}">
                  <a16:creationId xmlns:a16="http://schemas.microsoft.com/office/drawing/2014/main" id="{FF6A5808-6153-8D57-CCE9-DA90D3384A3B}"/>
                </a:ext>
              </a:extLst>
            </p:cNvPr>
            <p:cNvCxnSpPr>
              <a:cxnSpLocks/>
            </p:cNvCxnSpPr>
            <p:nvPr/>
          </p:nvCxnSpPr>
          <p:spPr bwMode="auto">
            <a:xfrm>
              <a:off x="7443859" y="2132067"/>
              <a:ext cx="58753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AEEB41E-F1A7-4955-7CE3-71984BC2C95D}"/>
                </a:ext>
              </a:extLst>
            </p:cNvPr>
            <p:cNvCxnSpPr>
              <a:cxnSpLocks/>
            </p:cNvCxnSpPr>
            <p:nvPr/>
          </p:nvCxnSpPr>
          <p:spPr bwMode="auto">
            <a:xfrm>
              <a:off x="7443859" y="2079225"/>
              <a:ext cx="0" cy="105685"/>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641E1E5-4230-718C-78D6-6900DEDA900E}"/>
                </a:ext>
              </a:extLst>
            </p:cNvPr>
            <p:cNvCxnSpPr>
              <a:cxnSpLocks/>
            </p:cNvCxnSpPr>
            <p:nvPr/>
          </p:nvCxnSpPr>
          <p:spPr bwMode="auto">
            <a:xfrm>
              <a:off x="8035987" y="2079225"/>
              <a:ext cx="0" cy="105685"/>
            </a:xfrm>
            <a:prstGeom prst="line">
              <a:avLst/>
            </a:prstGeom>
            <a:noFill/>
            <a:ln w="28575" cap="flat" cmpd="sng" algn="ctr">
              <a:solidFill>
                <a:schemeClr val="bg1"/>
              </a:solidFill>
              <a:prstDash val="solid"/>
              <a:round/>
              <a:headEnd type="none" w="med" len="med"/>
              <a:tailEnd type="none" w="med" len="med"/>
            </a:ln>
            <a:effectLst/>
          </p:spPr>
        </p:cxnSp>
      </p:grpSp>
      <p:sp>
        <p:nvSpPr>
          <p:cNvPr id="41" name="Rectangle 40">
            <a:extLst>
              <a:ext uri="{FF2B5EF4-FFF2-40B4-BE49-F238E27FC236}">
                <a16:creationId xmlns:a16="http://schemas.microsoft.com/office/drawing/2014/main" id="{3EB2FDB0-AF5D-7932-369E-429518E19E2F}"/>
              </a:ext>
            </a:extLst>
          </p:cNvPr>
          <p:cNvSpPr/>
          <p:nvPr/>
        </p:nvSpPr>
        <p:spPr bwMode="auto">
          <a:xfrm>
            <a:off x="7633940" y="3326926"/>
            <a:ext cx="73505" cy="7350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2" name="Group 41">
            <a:extLst>
              <a:ext uri="{FF2B5EF4-FFF2-40B4-BE49-F238E27FC236}">
                <a16:creationId xmlns:a16="http://schemas.microsoft.com/office/drawing/2014/main" id="{3CB31B5C-C02F-0041-A2FA-96E0CCC2C4A1}"/>
              </a:ext>
            </a:extLst>
          </p:cNvPr>
          <p:cNvGrpSpPr/>
          <p:nvPr/>
        </p:nvGrpSpPr>
        <p:grpSpPr>
          <a:xfrm>
            <a:off x="7419170" y="3550255"/>
            <a:ext cx="735783" cy="105685"/>
            <a:chOff x="7443859" y="2079225"/>
            <a:chExt cx="592128" cy="105685"/>
          </a:xfrm>
        </p:grpSpPr>
        <p:cxnSp>
          <p:nvCxnSpPr>
            <p:cNvPr id="43" name="Straight Connector 42">
              <a:extLst>
                <a:ext uri="{FF2B5EF4-FFF2-40B4-BE49-F238E27FC236}">
                  <a16:creationId xmlns:a16="http://schemas.microsoft.com/office/drawing/2014/main" id="{35CA1809-8D1B-DB59-D732-0F6FC5BF64A3}"/>
                </a:ext>
              </a:extLst>
            </p:cNvPr>
            <p:cNvCxnSpPr>
              <a:cxnSpLocks/>
            </p:cNvCxnSpPr>
            <p:nvPr/>
          </p:nvCxnSpPr>
          <p:spPr bwMode="auto">
            <a:xfrm>
              <a:off x="7443859" y="2132067"/>
              <a:ext cx="58753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F3BA105-C041-A79C-E9D8-DCC6B320F33A}"/>
                </a:ext>
              </a:extLst>
            </p:cNvPr>
            <p:cNvCxnSpPr>
              <a:cxnSpLocks/>
            </p:cNvCxnSpPr>
            <p:nvPr/>
          </p:nvCxnSpPr>
          <p:spPr bwMode="auto">
            <a:xfrm>
              <a:off x="7443859" y="2079225"/>
              <a:ext cx="0" cy="105685"/>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BF34ED7-B1A9-640D-5442-1B435347DBE9}"/>
                </a:ext>
              </a:extLst>
            </p:cNvPr>
            <p:cNvCxnSpPr>
              <a:cxnSpLocks/>
            </p:cNvCxnSpPr>
            <p:nvPr/>
          </p:nvCxnSpPr>
          <p:spPr bwMode="auto">
            <a:xfrm>
              <a:off x="8035987" y="2079225"/>
              <a:ext cx="0" cy="105685"/>
            </a:xfrm>
            <a:prstGeom prst="line">
              <a:avLst/>
            </a:prstGeom>
            <a:noFill/>
            <a:ln w="28575" cap="flat" cmpd="sng" algn="ctr">
              <a:solidFill>
                <a:schemeClr val="bg1"/>
              </a:solidFill>
              <a:prstDash val="solid"/>
              <a:round/>
              <a:headEnd type="none" w="med" len="med"/>
              <a:tailEnd type="none" w="med" len="med"/>
            </a:ln>
            <a:effectLst/>
          </p:spPr>
        </p:cxnSp>
      </p:grpSp>
      <p:sp>
        <p:nvSpPr>
          <p:cNvPr id="46" name="Rectangle 45">
            <a:extLst>
              <a:ext uri="{FF2B5EF4-FFF2-40B4-BE49-F238E27FC236}">
                <a16:creationId xmlns:a16="http://schemas.microsoft.com/office/drawing/2014/main" id="{2B4A1D09-F039-E6CA-F1F5-745209BB55EC}"/>
              </a:ext>
            </a:extLst>
          </p:cNvPr>
          <p:cNvSpPr/>
          <p:nvPr/>
        </p:nvSpPr>
        <p:spPr bwMode="auto">
          <a:xfrm>
            <a:off x="7758683" y="3566344"/>
            <a:ext cx="73505" cy="7350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7" name="Group 46">
            <a:extLst>
              <a:ext uri="{FF2B5EF4-FFF2-40B4-BE49-F238E27FC236}">
                <a16:creationId xmlns:a16="http://schemas.microsoft.com/office/drawing/2014/main" id="{4ECA7DAE-7578-5B12-0E5E-D974FD1C34FD}"/>
              </a:ext>
            </a:extLst>
          </p:cNvPr>
          <p:cNvGrpSpPr/>
          <p:nvPr/>
        </p:nvGrpSpPr>
        <p:grpSpPr>
          <a:xfrm>
            <a:off x="7287829" y="4041797"/>
            <a:ext cx="1261677" cy="105685"/>
            <a:chOff x="7443859" y="2079225"/>
            <a:chExt cx="592128" cy="105685"/>
          </a:xfrm>
        </p:grpSpPr>
        <p:cxnSp>
          <p:nvCxnSpPr>
            <p:cNvPr id="48" name="Straight Connector 47">
              <a:extLst>
                <a:ext uri="{FF2B5EF4-FFF2-40B4-BE49-F238E27FC236}">
                  <a16:creationId xmlns:a16="http://schemas.microsoft.com/office/drawing/2014/main" id="{051036B9-CB70-2239-2449-497D70D26769}"/>
                </a:ext>
              </a:extLst>
            </p:cNvPr>
            <p:cNvCxnSpPr>
              <a:cxnSpLocks/>
            </p:cNvCxnSpPr>
            <p:nvPr/>
          </p:nvCxnSpPr>
          <p:spPr bwMode="auto">
            <a:xfrm>
              <a:off x="7443859" y="2132067"/>
              <a:ext cx="58753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19B7990-9CC8-C5E1-20FC-31B028F75A3B}"/>
                </a:ext>
              </a:extLst>
            </p:cNvPr>
            <p:cNvCxnSpPr>
              <a:cxnSpLocks/>
            </p:cNvCxnSpPr>
            <p:nvPr/>
          </p:nvCxnSpPr>
          <p:spPr bwMode="auto">
            <a:xfrm>
              <a:off x="7443859" y="2079225"/>
              <a:ext cx="0" cy="105685"/>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707E78F-2643-126A-A883-60B0428A2021}"/>
                </a:ext>
              </a:extLst>
            </p:cNvPr>
            <p:cNvCxnSpPr>
              <a:cxnSpLocks/>
            </p:cNvCxnSpPr>
            <p:nvPr/>
          </p:nvCxnSpPr>
          <p:spPr bwMode="auto">
            <a:xfrm>
              <a:off x="8035987" y="2079225"/>
              <a:ext cx="0" cy="105685"/>
            </a:xfrm>
            <a:prstGeom prst="line">
              <a:avLst/>
            </a:prstGeom>
            <a:noFill/>
            <a:ln w="28575" cap="flat" cmpd="sng" algn="ctr">
              <a:solidFill>
                <a:schemeClr val="bg1"/>
              </a:solidFill>
              <a:prstDash val="solid"/>
              <a:round/>
              <a:headEnd type="none" w="med" len="med"/>
              <a:tailEnd type="none" w="med" len="med"/>
            </a:ln>
            <a:effectLst/>
          </p:spPr>
        </p:cxnSp>
      </p:grpSp>
      <p:sp>
        <p:nvSpPr>
          <p:cNvPr id="51" name="Rectangle 50">
            <a:extLst>
              <a:ext uri="{FF2B5EF4-FFF2-40B4-BE49-F238E27FC236}">
                <a16:creationId xmlns:a16="http://schemas.microsoft.com/office/drawing/2014/main" id="{28EE8AB2-B938-4FF4-F065-A6E2DB3B78F2}"/>
              </a:ext>
            </a:extLst>
          </p:cNvPr>
          <p:cNvSpPr/>
          <p:nvPr/>
        </p:nvSpPr>
        <p:spPr bwMode="auto">
          <a:xfrm>
            <a:off x="7875129" y="4057886"/>
            <a:ext cx="73505" cy="7350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2" name="Group 51">
            <a:extLst>
              <a:ext uri="{FF2B5EF4-FFF2-40B4-BE49-F238E27FC236}">
                <a16:creationId xmlns:a16="http://schemas.microsoft.com/office/drawing/2014/main" id="{BE3F2374-13E7-29BE-855E-1872DDD9885F}"/>
              </a:ext>
            </a:extLst>
          </p:cNvPr>
          <p:cNvGrpSpPr/>
          <p:nvPr/>
        </p:nvGrpSpPr>
        <p:grpSpPr>
          <a:xfrm>
            <a:off x="7279831" y="4288355"/>
            <a:ext cx="709342" cy="105685"/>
            <a:chOff x="7443859" y="2079225"/>
            <a:chExt cx="592128" cy="105685"/>
          </a:xfrm>
        </p:grpSpPr>
        <p:cxnSp>
          <p:nvCxnSpPr>
            <p:cNvPr id="53" name="Straight Connector 52">
              <a:extLst>
                <a:ext uri="{FF2B5EF4-FFF2-40B4-BE49-F238E27FC236}">
                  <a16:creationId xmlns:a16="http://schemas.microsoft.com/office/drawing/2014/main" id="{D8223EDE-67E4-E696-7C74-2C6EC1918959}"/>
                </a:ext>
              </a:extLst>
            </p:cNvPr>
            <p:cNvCxnSpPr>
              <a:cxnSpLocks/>
            </p:cNvCxnSpPr>
            <p:nvPr/>
          </p:nvCxnSpPr>
          <p:spPr bwMode="auto">
            <a:xfrm>
              <a:off x="7443859" y="2132067"/>
              <a:ext cx="58753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7BAB77B-08E4-1D60-E076-BDF4826F0EFF}"/>
                </a:ext>
              </a:extLst>
            </p:cNvPr>
            <p:cNvCxnSpPr>
              <a:cxnSpLocks/>
            </p:cNvCxnSpPr>
            <p:nvPr/>
          </p:nvCxnSpPr>
          <p:spPr bwMode="auto">
            <a:xfrm>
              <a:off x="7443859" y="2079225"/>
              <a:ext cx="0" cy="105685"/>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E1932EF-6FE6-8E51-5ED7-BF44A515017A}"/>
                </a:ext>
              </a:extLst>
            </p:cNvPr>
            <p:cNvCxnSpPr>
              <a:cxnSpLocks/>
            </p:cNvCxnSpPr>
            <p:nvPr/>
          </p:nvCxnSpPr>
          <p:spPr bwMode="auto">
            <a:xfrm>
              <a:off x="8035987" y="2079225"/>
              <a:ext cx="0" cy="105685"/>
            </a:xfrm>
            <a:prstGeom prst="line">
              <a:avLst/>
            </a:prstGeom>
            <a:noFill/>
            <a:ln w="28575" cap="flat" cmpd="sng" algn="ctr">
              <a:solidFill>
                <a:schemeClr val="bg1"/>
              </a:solidFill>
              <a:prstDash val="solid"/>
              <a:round/>
              <a:headEnd type="none" w="med" len="med"/>
              <a:tailEnd type="none" w="med" len="med"/>
            </a:ln>
            <a:effectLst/>
          </p:spPr>
        </p:cxnSp>
      </p:grpSp>
      <p:sp>
        <p:nvSpPr>
          <p:cNvPr id="56" name="Rectangle 55">
            <a:extLst>
              <a:ext uri="{FF2B5EF4-FFF2-40B4-BE49-F238E27FC236}">
                <a16:creationId xmlns:a16="http://schemas.microsoft.com/office/drawing/2014/main" id="{11D64878-AA6D-A308-14E8-794C03F88BD8}"/>
              </a:ext>
            </a:extLst>
          </p:cNvPr>
          <p:cNvSpPr/>
          <p:nvPr/>
        </p:nvSpPr>
        <p:spPr bwMode="auto">
          <a:xfrm>
            <a:off x="7606340" y="4304444"/>
            <a:ext cx="73505" cy="7350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7" name="Group 56">
            <a:extLst>
              <a:ext uri="{FF2B5EF4-FFF2-40B4-BE49-F238E27FC236}">
                <a16:creationId xmlns:a16="http://schemas.microsoft.com/office/drawing/2014/main" id="{D9CA5FE7-8747-FA1E-B70B-C4F189E86701}"/>
              </a:ext>
            </a:extLst>
          </p:cNvPr>
          <p:cNvGrpSpPr/>
          <p:nvPr/>
        </p:nvGrpSpPr>
        <p:grpSpPr>
          <a:xfrm>
            <a:off x="6854899" y="4520461"/>
            <a:ext cx="1929213" cy="105685"/>
            <a:chOff x="7443859" y="2079225"/>
            <a:chExt cx="589683" cy="105685"/>
          </a:xfrm>
        </p:grpSpPr>
        <p:cxnSp>
          <p:nvCxnSpPr>
            <p:cNvPr id="58" name="Straight Connector 57">
              <a:extLst>
                <a:ext uri="{FF2B5EF4-FFF2-40B4-BE49-F238E27FC236}">
                  <a16:creationId xmlns:a16="http://schemas.microsoft.com/office/drawing/2014/main" id="{8EA90BDE-CCE6-E498-8519-4293A42F4CAC}"/>
                </a:ext>
              </a:extLst>
            </p:cNvPr>
            <p:cNvCxnSpPr>
              <a:cxnSpLocks/>
            </p:cNvCxnSpPr>
            <p:nvPr/>
          </p:nvCxnSpPr>
          <p:spPr bwMode="auto">
            <a:xfrm>
              <a:off x="7443859" y="2132067"/>
              <a:ext cx="58753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D972127-DE99-8A01-210F-A18BA9982573}"/>
                </a:ext>
              </a:extLst>
            </p:cNvPr>
            <p:cNvCxnSpPr>
              <a:cxnSpLocks/>
            </p:cNvCxnSpPr>
            <p:nvPr/>
          </p:nvCxnSpPr>
          <p:spPr bwMode="auto">
            <a:xfrm>
              <a:off x="7443859" y="2079225"/>
              <a:ext cx="0" cy="105685"/>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6D1E47A-7818-3244-5C6B-AE40142792BF}"/>
                </a:ext>
              </a:extLst>
            </p:cNvPr>
            <p:cNvCxnSpPr>
              <a:cxnSpLocks/>
            </p:cNvCxnSpPr>
            <p:nvPr/>
          </p:nvCxnSpPr>
          <p:spPr bwMode="auto">
            <a:xfrm>
              <a:off x="8033542" y="2079225"/>
              <a:ext cx="0" cy="105685"/>
            </a:xfrm>
            <a:prstGeom prst="line">
              <a:avLst/>
            </a:prstGeom>
            <a:noFill/>
            <a:ln w="28575" cap="flat" cmpd="sng" algn="ctr">
              <a:solidFill>
                <a:schemeClr val="bg1"/>
              </a:solidFill>
              <a:prstDash val="solid"/>
              <a:round/>
              <a:headEnd type="none" w="med" len="med"/>
              <a:tailEnd type="none" w="med" len="med"/>
            </a:ln>
            <a:effectLst/>
          </p:spPr>
        </p:cxnSp>
      </p:grpSp>
      <p:sp>
        <p:nvSpPr>
          <p:cNvPr id="61" name="Rectangle 60">
            <a:extLst>
              <a:ext uri="{FF2B5EF4-FFF2-40B4-BE49-F238E27FC236}">
                <a16:creationId xmlns:a16="http://schemas.microsoft.com/office/drawing/2014/main" id="{1A7A0201-C925-A337-F979-FF8C590A7CD1}"/>
              </a:ext>
            </a:extLst>
          </p:cNvPr>
          <p:cNvSpPr/>
          <p:nvPr/>
        </p:nvSpPr>
        <p:spPr bwMode="auto">
          <a:xfrm>
            <a:off x="7780950" y="4536550"/>
            <a:ext cx="73505" cy="7350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2" name="Group 61">
            <a:extLst>
              <a:ext uri="{FF2B5EF4-FFF2-40B4-BE49-F238E27FC236}">
                <a16:creationId xmlns:a16="http://schemas.microsoft.com/office/drawing/2014/main" id="{BFF3F332-2B50-378F-EBA2-500260EAF591}"/>
              </a:ext>
            </a:extLst>
          </p:cNvPr>
          <p:cNvGrpSpPr/>
          <p:nvPr/>
        </p:nvGrpSpPr>
        <p:grpSpPr>
          <a:xfrm>
            <a:off x="7545953" y="5009184"/>
            <a:ext cx="754955" cy="105685"/>
            <a:chOff x="7443859" y="2079225"/>
            <a:chExt cx="592128" cy="105685"/>
          </a:xfrm>
        </p:grpSpPr>
        <p:cxnSp>
          <p:nvCxnSpPr>
            <p:cNvPr id="63" name="Straight Connector 62">
              <a:extLst>
                <a:ext uri="{FF2B5EF4-FFF2-40B4-BE49-F238E27FC236}">
                  <a16:creationId xmlns:a16="http://schemas.microsoft.com/office/drawing/2014/main" id="{E469BEBF-4890-7027-BB3D-049913B98E8E}"/>
                </a:ext>
              </a:extLst>
            </p:cNvPr>
            <p:cNvCxnSpPr>
              <a:cxnSpLocks/>
            </p:cNvCxnSpPr>
            <p:nvPr/>
          </p:nvCxnSpPr>
          <p:spPr bwMode="auto">
            <a:xfrm>
              <a:off x="7443859" y="2132067"/>
              <a:ext cx="587533" cy="0"/>
            </a:xfrm>
            <a:prstGeom prst="line">
              <a:avLst/>
            </a:prstGeom>
            <a:noFill/>
            <a:ln w="28575" cap="flat" cmpd="sng" algn="ctr">
              <a:solidFill>
                <a:schemeClr val="bg1"/>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64C97C3B-BE2C-CA35-1630-86AE69B18570}"/>
                </a:ext>
              </a:extLst>
            </p:cNvPr>
            <p:cNvCxnSpPr>
              <a:cxnSpLocks/>
            </p:cNvCxnSpPr>
            <p:nvPr/>
          </p:nvCxnSpPr>
          <p:spPr bwMode="auto">
            <a:xfrm>
              <a:off x="7443859" y="2079225"/>
              <a:ext cx="0" cy="105685"/>
            </a:xfrm>
            <a:prstGeom prst="line">
              <a:avLst/>
            </a:prstGeom>
            <a:noFill/>
            <a:ln w="28575" cap="flat" cmpd="sng" algn="ctr">
              <a:solidFill>
                <a:schemeClr val="bg1"/>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4263C69E-75E7-B981-C290-9293BA4D6300}"/>
                </a:ext>
              </a:extLst>
            </p:cNvPr>
            <p:cNvCxnSpPr>
              <a:cxnSpLocks/>
            </p:cNvCxnSpPr>
            <p:nvPr/>
          </p:nvCxnSpPr>
          <p:spPr bwMode="auto">
            <a:xfrm>
              <a:off x="8035987" y="2079225"/>
              <a:ext cx="0" cy="105685"/>
            </a:xfrm>
            <a:prstGeom prst="line">
              <a:avLst/>
            </a:prstGeom>
            <a:noFill/>
            <a:ln w="28575" cap="flat" cmpd="sng" algn="ctr">
              <a:solidFill>
                <a:schemeClr val="bg1"/>
              </a:solidFill>
              <a:prstDash val="solid"/>
              <a:round/>
              <a:headEnd type="none" w="med" len="med"/>
              <a:tailEnd type="none" w="med" len="med"/>
            </a:ln>
            <a:effectLst/>
          </p:spPr>
        </p:cxnSp>
      </p:grpSp>
      <p:sp>
        <p:nvSpPr>
          <p:cNvPr id="1027" name="Rectangle 1026">
            <a:extLst>
              <a:ext uri="{FF2B5EF4-FFF2-40B4-BE49-F238E27FC236}">
                <a16:creationId xmlns:a16="http://schemas.microsoft.com/office/drawing/2014/main" id="{ACE67B55-8468-23E9-9A18-22D7DD9D709D}"/>
              </a:ext>
            </a:extLst>
          </p:cNvPr>
          <p:cNvSpPr/>
          <p:nvPr/>
        </p:nvSpPr>
        <p:spPr bwMode="auto">
          <a:xfrm>
            <a:off x="7880461" y="5025273"/>
            <a:ext cx="73505" cy="7350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28" name="Group 1027">
            <a:extLst>
              <a:ext uri="{FF2B5EF4-FFF2-40B4-BE49-F238E27FC236}">
                <a16:creationId xmlns:a16="http://schemas.microsoft.com/office/drawing/2014/main" id="{7A50EE10-5134-5135-E502-66E492CC87B8}"/>
              </a:ext>
            </a:extLst>
          </p:cNvPr>
          <p:cNvGrpSpPr/>
          <p:nvPr/>
        </p:nvGrpSpPr>
        <p:grpSpPr>
          <a:xfrm>
            <a:off x="6958391" y="5249498"/>
            <a:ext cx="990241" cy="105685"/>
            <a:chOff x="7443859" y="2079225"/>
            <a:chExt cx="592128" cy="105685"/>
          </a:xfrm>
        </p:grpSpPr>
        <p:cxnSp>
          <p:nvCxnSpPr>
            <p:cNvPr id="1029" name="Straight Connector 1028">
              <a:extLst>
                <a:ext uri="{FF2B5EF4-FFF2-40B4-BE49-F238E27FC236}">
                  <a16:creationId xmlns:a16="http://schemas.microsoft.com/office/drawing/2014/main" id="{C51F6D17-A128-03DA-11E3-E384B5F50389}"/>
                </a:ext>
              </a:extLst>
            </p:cNvPr>
            <p:cNvCxnSpPr>
              <a:cxnSpLocks/>
            </p:cNvCxnSpPr>
            <p:nvPr/>
          </p:nvCxnSpPr>
          <p:spPr bwMode="auto">
            <a:xfrm>
              <a:off x="7443859" y="2132067"/>
              <a:ext cx="587533" cy="0"/>
            </a:xfrm>
            <a:prstGeom prst="line">
              <a:avLst/>
            </a:prstGeom>
            <a:noFill/>
            <a:ln w="28575" cap="flat" cmpd="sng" algn="ctr">
              <a:solidFill>
                <a:schemeClr val="bg1"/>
              </a:solidFill>
              <a:prstDash val="solid"/>
              <a:round/>
              <a:headEnd type="none" w="med" len="med"/>
              <a:tailEnd type="none" w="med" len="med"/>
            </a:ln>
            <a:effectLst/>
          </p:spPr>
        </p:cxnSp>
        <p:cxnSp>
          <p:nvCxnSpPr>
            <p:cNvPr id="1030" name="Straight Connector 1029">
              <a:extLst>
                <a:ext uri="{FF2B5EF4-FFF2-40B4-BE49-F238E27FC236}">
                  <a16:creationId xmlns:a16="http://schemas.microsoft.com/office/drawing/2014/main" id="{AD7B982E-DC95-A057-9118-C8DD0F50D585}"/>
                </a:ext>
              </a:extLst>
            </p:cNvPr>
            <p:cNvCxnSpPr>
              <a:cxnSpLocks/>
            </p:cNvCxnSpPr>
            <p:nvPr/>
          </p:nvCxnSpPr>
          <p:spPr bwMode="auto">
            <a:xfrm>
              <a:off x="7443859" y="2079225"/>
              <a:ext cx="0" cy="105685"/>
            </a:xfrm>
            <a:prstGeom prst="line">
              <a:avLst/>
            </a:prstGeom>
            <a:noFill/>
            <a:ln w="28575" cap="flat" cmpd="sng" algn="ctr">
              <a:solidFill>
                <a:schemeClr val="bg1"/>
              </a:solidFill>
              <a:prstDash val="solid"/>
              <a:round/>
              <a:headEnd type="none" w="med" len="med"/>
              <a:tailEnd type="none" w="med" len="med"/>
            </a:ln>
            <a:effectLst/>
          </p:spPr>
        </p:cxnSp>
        <p:cxnSp>
          <p:nvCxnSpPr>
            <p:cNvPr id="1031" name="Straight Connector 1030">
              <a:extLst>
                <a:ext uri="{FF2B5EF4-FFF2-40B4-BE49-F238E27FC236}">
                  <a16:creationId xmlns:a16="http://schemas.microsoft.com/office/drawing/2014/main" id="{080F8BEE-2FF2-C3EF-86D0-48FDDD9C1382}"/>
                </a:ext>
              </a:extLst>
            </p:cNvPr>
            <p:cNvCxnSpPr>
              <a:cxnSpLocks/>
            </p:cNvCxnSpPr>
            <p:nvPr/>
          </p:nvCxnSpPr>
          <p:spPr bwMode="auto">
            <a:xfrm>
              <a:off x="8035987" y="2079225"/>
              <a:ext cx="0" cy="105685"/>
            </a:xfrm>
            <a:prstGeom prst="line">
              <a:avLst/>
            </a:prstGeom>
            <a:noFill/>
            <a:ln w="28575" cap="flat" cmpd="sng" algn="ctr">
              <a:solidFill>
                <a:schemeClr val="bg1"/>
              </a:solidFill>
              <a:prstDash val="solid"/>
              <a:round/>
              <a:headEnd type="none" w="med" len="med"/>
              <a:tailEnd type="none" w="med" len="med"/>
            </a:ln>
            <a:effectLst/>
          </p:spPr>
        </p:cxnSp>
      </p:grpSp>
      <p:sp>
        <p:nvSpPr>
          <p:cNvPr id="1032" name="Rectangle 1031">
            <a:extLst>
              <a:ext uri="{FF2B5EF4-FFF2-40B4-BE49-F238E27FC236}">
                <a16:creationId xmlns:a16="http://schemas.microsoft.com/office/drawing/2014/main" id="{25F6F0CE-4C3E-2A7B-23D2-B6D1BE1B046D}"/>
              </a:ext>
            </a:extLst>
          </p:cNvPr>
          <p:cNvSpPr/>
          <p:nvPr/>
        </p:nvSpPr>
        <p:spPr bwMode="auto">
          <a:xfrm>
            <a:off x="7419170" y="5265587"/>
            <a:ext cx="73505" cy="7350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33" name="Group 1032">
            <a:extLst>
              <a:ext uri="{FF2B5EF4-FFF2-40B4-BE49-F238E27FC236}">
                <a16:creationId xmlns:a16="http://schemas.microsoft.com/office/drawing/2014/main" id="{2C57D41C-1290-A02F-688F-F7A222B36A53}"/>
              </a:ext>
            </a:extLst>
          </p:cNvPr>
          <p:cNvGrpSpPr/>
          <p:nvPr/>
        </p:nvGrpSpPr>
        <p:grpSpPr>
          <a:xfrm>
            <a:off x="7190329" y="5730662"/>
            <a:ext cx="754955" cy="105685"/>
            <a:chOff x="7443859" y="2079225"/>
            <a:chExt cx="592128" cy="105685"/>
          </a:xfrm>
        </p:grpSpPr>
        <p:cxnSp>
          <p:nvCxnSpPr>
            <p:cNvPr id="1034" name="Straight Connector 1033">
              <a:extLst>
                <a:ext uri="{FF2B5EF4-FFF2-40B4-BE49-F238E27FC236}">
                  <a16:creationId xmlns:a16="http://schemas.microsoft.com/office/drawing/2014/main" id="{235DF6C3-65EF-C988-EEB6-B83FD0E0FD8E}"/>
                </a:ext>
              </a:extLst>
            </p:cNvPr>
            <p:cNvCxnSpPr>
              <a:cxnSpLocks/>
            </p:cNvCxnSpPr>
            <p:nvPr/>
          </p:nvCxnSpPr>
          <p:spPr bwMode="auto">
            <a:xfrm>
              <a:off x="7443859" y="2132067"/>
              <a:ext cx="587533" cy="0"/>
            </a:xfrm>
            <a:prstGeom prst="line">
              <a:avLst/>
            </a:prstGeom>
            <a:noFill/>
            <a:ln w="28575" cap="flat" cmpd="sng" algn="ctr">
              <a:solidFill>
                <a:schemeClr val="bg1"/>
              </a:solidFill>
              <a:prstDash val="solid"/>
              <a:round/>
              <a:headEnd type="none" w="med" len="med"/>
              <a:tailEnd type="none" w="med" len="med"/>
            </a:ln>
            <a:effectLst/>
          </p:spPr>
        </p:cxnSp>
        <p:cxnSp>
          <p:nvCxnSpPr>
            <p:cNvPr id="1035" name="Straight Connector 1034">
              <a:extLst>
                <a:ext uri="{FF2B5EF4-FFF2-40B4-BE49-F238E27FC236}">
                  <a16:creationId xmlns:a16="http://schemas.microsoft.com/office/drawing/2014/main" id="{F0905FBA-863B-1A15-3F83-86BD51452866}"/>
                </a:ext>
              </a:extLst>
            </p:cNvPr>
            <p:cNvCxnSpPr>
              <a:cxnSpLocks/>
            </p:cNvCxnSpPr>
            <p:nvPr/>
          </p:nvCxnSpPr>
          <p:spPr bwMode="auto">
            <a:xfrm>
              <a:off x="7443859" y="2079225"/>
              <a:ext cx="0" cy="105685"/>
            </a:xfrm>
            <a:prstGeom prst="line">
              <a:avLst/>
            </a:prstGeom>
            <a:noFill/>
            <a:ln w="28575" cap="flat" cmpd="sng" algn="ctr">
              <a:solidFill>
                <a:schemeClr val="bg1"/>
              </a:solidFill>
              <a:prstDash val="solid"/>
              <a:round/>
              <a:headEnd type="none" w="med" len="med"/>
              <a:tailEnd type="none" w="med" len="med"/>
            </a:ln>
            <a:effectLst/>
          </p:spPr>
        </p:cxnSp>
        <p:cxnSp>
          <p:nvCxnSpPr>
            <p:cNvPr id="1036" name="Straight Connector 1035">
              <a:extLst>
                <a:ext uri="{FF2B5EF4-FFF2-40B4-BE49-F238E27FC236}">
                  <a16:creationId xmlns:a16="http://schemas.microsoft.com/office/drawing/2014/main" id="{A914F837-CBF7-1F1A-E1C3-8207C0A134CB}"/>
                </a:ext>
              </a:extLst>
            </p:cNvPr>
            <p:cNvCxnSpPr>
              <a:cxnSpLocks/>
            </p:cNvCxnSpPr>
            <p:nvPr/>
          </p:nvCxnSpPr>
          <p:spPr bwMode="auto">
            <a:xfrm>
              <a:off x="8035987" y="2079225"/>
              <a:ext cx="0" cy="105685"/>
            </a:xfrm>
            <a:prstGeom prst="line">
              <a:avLst/>
            </a:prstGeom>
            <a:noFill/>
            <a:ln w="28575" cap="flat" cmpd="sng" algn="ctr">
              <a:solidFill>
                <a:schemeClr val="bg1"/>
              </a:solidFill>
              <a:prstDash val="solid"/>
              <a:round/>
              <a:headEnd type="none" w="med" len="med"/>
              <a:tailEnd type="none" w="med" len="med"/>
            </a:ln>
            <a:effectLst/>
          </p:spPr>
        </p:cxnSp>
      </p:grpSp>
      <p:sp>
        <p:nvSpPr>
          <p:cNvPr id="1037" name="Rectangle 1036">
            <a:extLst>
              <a:ext uri="{FF2B5EF4-FFF2-40B4-BE49-F238E27FC236}">
                <a16:creationId xmlns:a16="http://schemas.microsoft.com/office/drawing/2014/main" id="{FF7FE1E4-6C0C-28C9-62B2-82BAA72D0C43}"/>
              </a:ext>
            </a:extLst>
          </p:cNvPr>
          <p:cNvSpPr/>
          <p:nvPr/>
        </p:nvSpPr>
        <p:spPr bwMode="auto">
          <a:xfrm>
            <a:off x="7527503" y="5746751"/>
            <a:ext cx="73505" cy="7350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38" name="Group 1037">
            <a:extLst>
              <a:ext uri="{FF2B5EF4-FFF2-40B4-BE49-F238E27FC236}">
                <a16:creationId xmlns:a16="http://schemas.microsoft.com/office/drawing/2014/main" id="{2EBD9DD4-7BD5-F6E1-CA2D-343F227396A2}"/>
              </a:ext>
            </a:extLst>
          </p:cNvPr>
          <p:cNvGrpSpPr/>
          <p:nvPr/>
        </p:nvGrpSpPr>
        <p:grpSpPr>
          <a:xfrm>
            <a:off x="7514173" y="5972317"/>
            <a:ext cx="1020207" cy="105685"/>
            <a:chOff x="7443859" y="2079225"/>
            <a:chExt cx="592128" cy="105685"/>
          </a:xfrm>
        </p:grpSpPr>
        <p:cxnSp>
          <p:nvCxnSpPr>
            <p:cNvPr id="1039" name="Straight Connector 1038">
              <a:extLst>
                <a:ext uri="{FF2B5EF4-FFF2-40B4-BE49-F238E27FC236}">
                  <a16:creationId xmlns:a16="http://schemas.microsoft.com/office/drawing/2014/main" id="{A6F9DA4A-2A07-9390-DA82-77D3EB1A1D6D}"/>
                </a:ext>
              </a:extLst>
            </p:cNvPr>
            <p:cNvCxnSpPr>
              <a:cxnSpLocks/>
            </p:cNvCxnSpPr>
            <p:nvPr/>
          </p:nvCxnSpPr>
          <p:spPr bwMode="auto">
            <a:xfrm>
              <a:off x="7443859" y="2132067"/>
              <a:ext cx="587533" cy="0"/>
            </a:xfrm>
            <a:prstGeom prst="line">
              <a:avLst/>
            </a:prstGeom>
            <a:noFill/>
            <a:ln w="28575" cap="flat" cmpd="sng" algn="ctr">
              <a:solidFill>
                <a:schemeClr val="bg1"/>
              </a:solidFill>
              <a:prstDash val="solid"/>
              <a:round/>
              <a:headEnd type="none" w="med" len="med"/>
              <a:tailEnd type="none" w="med" len="med"/>
            </a:ln>
            <a:effectLst/>
          </p:spPr>
        </p:cxnSp>
        <p:cxnSp>
          <p:nvCxnSpPr>
            <p:cNvPr id="1040" name="Straight Connector 1039">
              <a:extLst>
                <a:ext uri="{FF2B5EF4-FFF2-40B4-BE49-F238E27FC236}">
                  <a16:creationId xmlns:a16="http://schemas.microsoft.com/office/drawing/2014/main" id="{44378C3A-D921-9C57-BA1A-F0435BD27C4F}"/>
                </a:ext>
              </a:extLst>
            </p:cNvPr>
            <p:cNvCxnSpPr>
              <a:cxnSpLocks/>
            </p:cNvCxnSpPr>
            <p:nvPr/>
          </p:nvCxnSpPr>
          <p:spPr bwMode="auto">
            <a:xfrm>
              <a:off x="7443859" y="2079225"/>
              <a:ext cx="0" cy="105685"/>
            </a:xfrm>
            <a:prstGeom prst="line">
              <a:avLst/>
            </a:prstGeom>
            <a:noFill/>
            <a:ln w="28575" cap="flat" cmpd="sng" algn="ctr">
              <a:solidFill>
                <a:schemeClr val="bg1"/>
              </a:solidFill>
              <a:prstDash val="solid"/>
              <a:round/>
              <a:headEnd type="none" w="med" len="med"/>
              <a:tailEnd type="none" w="med" len="med"/>
            </a:ln>
            <a:effectLst/>
          </p:spPr>
        </p:cxnSp>
        <p:cxnSp>
          <p:nvCxnSpPr>
            <p:cNvPr id="1041" name="Straight Connector 1040">
              <a:extLst>
                <a:ext uri="{FF2B5EF4-FFF2-40B4-BE49-F238E27FC236}">
                  <a16:creationId xmlns:a16="http://schemas.microsoft.com/office/drawing/2014/main" id="{560FD655-26F1-7651-2631-D76CBF16A947}"/>
                </a:ext>
              </a:extLst>
            </p:cNvPr>
            <p:cNvCxnSpPr>
              <a:cxnSpLocks/>
            </p:cNvCxnSpPr>
            <p:nvPr/>
          </p:nvCxnSpPr>
          <p:spPr bwMode="auto">
            <a:xfrm>
              <a:off x="8035987" y="2079225"/>
              <a:ext cx="0" cy="105685"/>
            </a:xfrm>
            <a:prstGeom prst="line">
              <a:avLst/>
            </a:prstGeom>
            <a:noFill/>
            <a:ln w="28575" cap="flat" cmpd="sng" algn="ctr">
              <a:solidFill>
                <a:schemeClr val="bg1"/>
              </a:solidFill>
              <a:prstDash val="solid"/>
              <a:round/>
              <a:headEnd type="none" w="med" len="med"/>
              <a:tailEnd type="none" w="med" len="med"/>
            </a:ln>
            <a:effectLst/>
          </p:spPr>
        </p:cxnSp>
      </p:grpSp>
      <p:sp>
        <p:nvSpPr>
          <p:cNvPr id="1042" name="Rectangle 1041">
            <a:extLst>
              <a:ext uri="{FF2B5EF4-FFF2-40B4-BE49-F238E27FC236}">
                <a16:creationId xmlns:a16="http://schemas.microsoft.com/office/drawing/2014/main" id="{B1457F2E-E2E6-1127-4C03-B1F1D8001A9A}"/>
              </a:ext>
            </a:extLst>
          </p:cNvPr>
          <p:cNvSpPr/>
          <p:nvPr/>
        </p:nvSpPr>
        <p:spPr bwMode="auto">
          <a:xfrm>
            <a:off x="7992443" y="5988406"/>
            <a:ext cx="73505" cy="73505"/>
          </a:xfrm>
          <a:prstGeom prst="rect">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336987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LIBRETTO-531: TFFS by BICR</a:t>
            </a:r>
          </a:p>
        </p:txBody>
      </p:sp>
      <p:sp>
        <p:nvSpPr>
          <p:cNvPr id="9" name="Content Placeholder 8">
            <a:extLst>
              <a:ext uri="{FF2B5EF4-FFF2-40B4-BE49-F238E27FC236}">
                <a16:creationId xmlns:a16="http://schemas.microsoft.com/office/drawing/2014/main" id="{1FE0E028-3E9B-7380-5D98-6D93F50EB720}"/>
              </a:ext>
            </a:extLst>
          </p:cNvPr>
          <p:cNvSpPr>
            <a:spLocks noGrp="1"/>
          </p:cNvSpPr>
          <p:nvPr>
            <p:ph idx="4294967295"/>
          </p:nvPr>
        </p:nvSpPr>
        <p:spPr>
          <a:xfrm>
            <a:off x="610095" y="5384461"/>
            <a:ext cx="11295062" cy="919162"/>
          </a:xfrm>
        </p:spPr>
        <p:txBody>
          <a:bodyPr/>
          <a:lstStyle/>
          <a:p>
            <a:r>
              <a:rPr lang="en-US" sz="2200" dirty="0"/>
              <a:t>After median 12-mo follow up, selpercatinib significantly improved TFFS  </a:t>
            </a:r>
          </a:p>
          <a:p>
            <a:r>
              <a:rPr lang="en-US" sz="2200" dirty="0"/>
              <a:t>Investigator-assessed TFFS yielded similar benefit: HR: 0.157 (95% CI: 0.095-0.259; </a:t>
            </a:r>
            <a:r>
              <a:rPr lang="en-US" sz="2200" i="1" dirty="0"/>
              <a:t>P </a:t>
            </a:r>
            <a:r>
              <a:rPr lang="en-US" sz="2200" dirty="0"/>
              <a:t>&lt;.0001)</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Hadoux. ESMO 2023. Abstr LBA3. Hadoux. NEJM. 2023;[Epub]. </a:t>
            </a:r>
          </a:p>
        </p:txBody>
      </p:sp>
      <p:sp>
        <p:nvSpPr>
          <p:cNvPr id="3" name="TextBox 2">
            <a:extLst>
              <a:ext uri="{FF2B5EF4-FFF2-40B4-BE49-F238E27FC236}">
                <a16:creationId xmlns:a16="http://schemas.microsoft.com/office/drawing/2014/main" id="{21A2E74F-EED6-4B6A-4E17-BFC38CD2D6F3}"/>
              </a:ext>
            </a:extLst>
          </p:cNvPr>
          <p:cNvSpPr txBox="1"/>
          <p:nvPr/>
        </p:nvSpPr>
        <p:spPr bwMode="auto">
          <a:xfrm>
            <a:off x="8191924" y="1741907"/>
            <a:ext cx="2770496" cy="646331"/>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Selpercatinib</a:t>
            </a:r>
            <a:br>
              <a:rPr lang="en-US" b="0" dirty="0">
                <a:solidFill>
                  <a:schemeClr val="accent1"/>
                </a:solidFill>
                <a:latin typeface="Calibri" panose="020F0502020204030204" pitchFamily="34" charset="0"/>
              </a:rPr>
            </a:br>
            <a:r>
              <a:rPr lang="en-US" b="0" dirty="0">
                <a:solidFill>
                  <a:schemeClr val="accent1"/>
                </a:solidFill>
                <a:latin typeface="Calibri" panose="020F0502020204030204" pitchFamily="34" charset="0"/>
              </a:rPr>
              <a:t>mTFFS: NE (95% CI: NE-NE)</a:t>
            </a:r>
          </a:p>
        </p:txBody>
      </p:sp>
      <p:sp>
        <p:nvSpPr>
          <p:cNvPr id="6" name="TextBox 5">
            <a:extLst>
              <a:ext uri="{FF2B5EF4-FFF2-40B4-BE49-F238E27FC236}">
                <a16:creationId xmlns:a16="http://schemas.microsoft.com/office/drawing/2014/main" id="{957D0412-EF23-D265-605B-D13EFC03A5BC}"/>
              </a:ext>
            </a:extLst>
          </p:cNvPr>
          <p:cNvSpPr txBox="1"/>
          <p:nvPr/>
        </p:nvSpPr>
        <p:spPr bwMode="auto">
          <a:xfrm>
            <a:off x="7661235" y="3531966"/>
            <a:ext cx="3618138" cy="646331"/>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Cabozantinib or Vandetanib</a:t>
            </a:r>
            <a:br>
              <a:rPr lang="en-US" b="0" dirty="0">
                <a:solidFill>
                  <a:schemeClr val="accent3"/>
                </a:solidFill>
                <a:latin typeface="Calibri" panose="020F0502020204030204" pitchFamily="34" charset="0"/>
              </a:rPr>
            </a:br>
            <a:r>
              <a:rPr lang="en-US" b="0" dirty="0">
                <a:solidFill>
                  <a:schemeClr val="accent3"/>
                </a:solidFill>
                <a:latin typeface="Calibri" panose="020F0502020204030204" pitchFamily="34" charset="0"/>
              </a:rPr>
              <a:t>mTFFS: 13.9 mo (95% CI: 11.3-25.1)</a:t>
            </a:r>
          </a:p>
        </p:txBody>
      </p:sp>
      <p:sp>
        <p:nvSpPr>
          <p:cNvPr id="7" name="TextBox 6">
            <a:extLst>
              <a:ext uri="{FF2B5EF4-FFF2-40B4-BE49-F238E27FC236}">
                <a16:creationId xmlns:a16="http://schemas.microsoft.com/office/drawing/2014/main" id="{8E0A728C-7CDE-AFA4-1EB7-C31C217F4F66}"/>
              </a:ext>
            </a:extLst>
          </p:cNvPr>
          <p:cNvSpPr txBox="1"/>
          <p:nvPr/>
        </p:nvSpPr>
        <p:spPr bwMode="auto">
          <a:xfrm>
            <a:off x="7224615" y="2696576"/>
            <a:ext cx="4384344" cy="369332"/>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HR: 0.25 (95% CI: 0.15-0.42;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&lt;.001)</a:t>
            </a:r>
          </a:p>
        </p:txBody>
      </p:sp>
      <p:sp>
        <p:nvSpPr>
          <p:cNvPr id="12" name="TextBox 11">
            <a:extLst>
              <a:ext uri="{FF2B5EF4-FFF2-40B4-BE49-F238E27FC236}">
                <a16:creationId xmlns:a16="http://schemas.microsoft.com/office/drawing/2014/main" id="{A533A7A2-FE29-EBB1-FE5B-2B089C61C9FF}"/>
              </a:ext>
            </a:extLst>
          </p:cNvPr>
          <p:cNvSpPr txBox="1"/>
          <p:nvPr/>
        </p:nvSpPr>
        <p:spPr bwMode="auto">
          <a:xfrm>
            <a:off x="1678436" y="4607560"/>
            <a:ext cx="1689693" cy="830997"/>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br>
              <a:rPr lang="en-US" sz="1600" dirty="0">
                <a:solidFill>
                  <a:schemeClr val="bg1"/>
                </a:solidFill>
                <a:latin typeface="Calibri" panose="020F0502020204030204" pitchFamily="34" charset="0"/>
              </a:rPr>
            </a:br>
            <a:r>
              <a:rPr lang="en-US" sz="1600" dirty="0">
                <a:solidFill>
                  <a:schemeClr val="accent1"/>
                </a:solidFill>
                <a:latin typeface="Calibri" panose="020F0502020204030204" pitchFamily="34" charset="0"/>
              </a:rPr>
              <a:t>Selpercatinib</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Cabo or Van</a:t>
            </a:r>
          </a:p>
        </p:txBody>
      </p:sp>
      <p:sp>
        <p:nvSpPr>
          <p:cNvPr id="13" name="TextBox 12">
            <a:extLst>
              <a:ext uri="{FF2B5EF4-FFF2-40B4-BE49-F238E27FC236}">
                <a16:creationId xmlns:a16="http://schemas.microsoft.com/office/drawing/2014/main" id="{1640C6DA-4554-0963-D782-B1F486FB280C}"/>
              </a:ext>
            </a:extLst>
          </p:cNvPr>
          <p:cNvSpPr txBox="1"/>
          <p:nvPr/>
        </p:nvSpPr>
        <p:spPr bwMode="auto">
          <a:xfrm>
            <a:off x="3378587" y="4875770"/>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193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98</a:t>
            </a:r>
          </a:p>
        </p:txBody>
      </p:sp>
      <p:sp>
        <p:nvSpPr>
          <p:cNvPr id="14" name="TextBox 13">
            <a:extLst>
              <a:ext uri="{FF2B5EF4-FFF2-40B4-BE49-F238E27FC236}">
                <a16:creationId xmlns:a16="http://schemas.microsoft.com/office/drawing/2014/main" id="{94216923-54A2-4F76-0181-BD4225923DBD}"/>
              </a:ext>
            </a:extLst>
          </p:cNvPr>
          <p:cNvSpPr txBox="1"/>
          <p:nvPr/>
        </p:nvSpPr>
        <p:spPr bwMode="auto">
          <a:xfrm>
            <a:off x="4157490" y="4875770"/>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51</a:t>
            </a:r>
          </a:p>
        </p:txBody>
      </p:sp>
      <p:sp>
        <p:nvSpPr>
          <p:cNvPr id="15" name="TextBox 14">
            <a:extLst>
              <a:ext uri="{FF2B5EF4-FFF2-40B4-BE49-F238E27FC236}">
                <a16:creationId xmlns:a16="http://schemas.microsoft.com/office/drawing/2014/main" id="{A1225019-0D27-6863-3A91-61E4FB1B524F}"/>
              </a:ext>
            </a:extLst>
          </p:cNvPr>
          <p:cNvSpPr txBox="1"/>
          <p:nvPr/>
        </p:nvSpPr>
        <p:spPr bwMode="auto">
          <a:xfrm>
            <a:off x="4965577" y="4875770"/>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28</a:t>
            </a:r>
          </a:p>
        </p:txBody>
      </p:sp>
      <p:sp>
        <p:nvSpPr>
          <p:cNvPr id="16" name="TextBox 15">
            <a:extLst>
              <a:ext uri="{FF2B5EF4-FFF2-40B4-BE49-F238E27FC236}">
                <a16:creationId xmlns:a16="http://schemas.microsoft.com/office/drawing/2014/main" id="{0FB8E8C0-8BC3-A81E-F8CF-7ECDE490718D}"/>
              </a:ext>
            </a:extLst>
          </p:cNvPr>
          <p:cNvSpPr txBox="1"/>
          <p:nvPr/>
        </p:nvSpPr>
        <p:spPr bwMode="auto">
          <a:xfrm>
            <a:off x="5744480" y="4875770"/>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12</a:t>
            </a:r>
          </a:p>
        </p:txBody>
      </p:sp>
      <p:sp>
        <p:nvSpPr>
          <p:cNvPr id="17" name="TextBox 16">
            <a:extLst>
              <a:ext uri="{FF2B5EF4-FFF2-40B4-BE49-F238E27FC236}">
                <a16:creationId xmlns:a16="http://schemas.microsoft.com/office/drawing/2014/main" id="{1745680A-FA22-5A55-04B3-3E6FD4BF85B8}"/>
              </a:ext>
            </a:extLst>
          </p:cNvPr>
          <p:cNvSpPr txBox="1"/>
          <p:nvPr/>
        </p:nvSpPr>
        <p:spPr bwMode="auto">
          <a:xfrm>
            <a:off x="6573428" y="4875770"/>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a:t>
            </a:r>
          </a:p>
        </p:txBody>
      </p:sp>
      <p:sp>
        <p:nvSpPr>
          <p:cNvPr id="18" name="TextBox 17">
            <a:extLst>
              <a:ext uri="{FF2B5EF4-FFF2-40B4-BE49-F238E27FC236}">
                <a16:creationId xmlns:a16="http://schemas.microsoft.com/office/drawing/2014/main" id="{6E6E9AFC-F59D-271D-A46F-C4175361BB7A}"/>
              </a:ext>
            </a:extLst>
          </p:cNvPr>
          <p:cNvSpPr txBox="1"/>
          <p:nvPr/>
        </p:nvSpPr>
        <p:spPr bwMode="auto">
          <a:xfrm>
            <a:off x="7365961" y="4875770"/>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a:t>
            </a:r>
          </a:p>
        </p:txBody>
      </p:sp>
      <p:sp>
        <p:nvSpPr>
          <p:cNvPr id="19" name="TextBox 18">
            <a:extLst>
              <a:ext uri="{FF2B5EF4-FFF2-40B4-BE49-F238E27FC236}">
                <a16:creationId xmlns:a16="http://schemas.microsoft.com/office/drawing/2014/main" id="{12A698CA-DC63-289A-90AE-9A033DFA167A}"/>
              </a:ext>
            </a:extLst>
          </p:cNvPr>
          <p:cNvSpPr txBox="1"/>
          <p:nvPr/>
        </p:nvSpPr>
        <p:spPr bwMode="auto">
          <a:xfrm>
            <a:off x="8185973" y="4875770"/>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a:t>
            </a:r>
          </a:p>
        </p:txBody>
      </p:sp>
      <p:sp>
        <p:nvSpPr>
          <p:cNvPr id="8" name="TextBox 7">
            <a:extLst>
              <a:ext uri="{FF2B5EF4-FFF2-40B4-BE49-F238E27FC236}">
                <a16:creationId xmlns:a16="http://schemas.microsoft.com/office/drawing/2014/main" id="{66B5585F-4A9E-FF39-2ED0-EDB2EC70879B}"/>
              </a:ext>
            </a:extLst>
          </p:cNvPr>
          <p:cNvSpPr txBox="1"/>
          <p:nvPr/>
        </p:nvSpPr>
        <p:spPr bwMode="auto">
          <a:xfrm rot="16200000">
            <a:off x="1877344" y="2769948"/>
            <a:ext cx="2146692" cy="40389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TFFS (%)</a:t>
            </a:r>
          </a:p>
        </p:txBody>
      </p:sp>
      <p:sp>
        <p:nvSpPr>
          <p:cNvPr id="11" name="TextBox 10">
            <a:extLst>
              <a:ext uri="{FF2B5EF4-FFF2-40B4-BE49-F238E27FC236}">
                <a16:creationId xmlns:a16="http://schemas.microsoft.com/office/drawing/2014/main" id="{7BF44478-E373-7D30-6B89-448EA3240156}"/>
              </a:ext>
            </a:extLst>
          </p:cNvPr>
          <p:cNvSpPr txBox="1"/>
          <p:nvPr/>
        </p:nvSpPr>
        <p:spPr bwMode="auto">
          <a:xfrm>
            <a:off x="4934533" y="4563982"/>
            <a:ext cx="2146691"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0" name="Freeform: Shape 9">
            <a:extLst>
              <a:ext uri="{FF2B5EF4-FFF2-40B4-BE49-F238E27FC236}">
                <a16:creationId xmlns:a16="http://schemas.microsoft.com/office/drawing/2014/main" id="{18BA9512-D551-60D9-909A-41A0F79FA77E}"/>
              </a:ext>
            </a:extLst>
          </p:cNvPr>
          <p:cNvSpPr/>
          <p:nvPr/>
        </p:nvSpPr>
        <p:spPr bwMode="auto">
          <a:xfrm>
            <a:off x="3581272" y="2936569"/>
            <a:ext cx="1835948" cy="1308008"/>
          </a:xfrm>
          <a:custGeom>
            <a:avLst/>
            <a:gdLst>
              <a:gd name="connsiteX0" fmla="*/ 0 w 2017336"/>
              <a:gd name="connsiteY0" fmla="*/ 0 h 1219200"/>
              <a:gd name="connsiteX1" fmla="*/ 2017336 w 2017336"/>
              <a:gd name="connsiteY1" fmla="*/ 0 h 1219200"/>
              <a:gd name="connsiteX2" fmla="*/ 2017336 w 2017336"/>
              <a:gd name="connsiteY2" fmla="*/ 1219200 h 1219200"/>
            </a:gdLst>
            <a:ahLst/>
            <a:cxnLst>
              <a:cxn ang="0">
                <a:pos x="connsiteX0" y="connsiteY0"/>
              </a:cxn>
              <a:cxn ang="0">
                <a:pos x="connsiteX1" y="connsiteY1"/>
              </a:cxn>
              <a:cxn ang="0">
                <a:pos x="connsiteX2" y="connsiteY2"/>
              </a:cxn>
            </a:cxnLst>
            <a:rect l="l" t="t" r="r" b="b"/>
            <a:pathLst>
              <a:path w="2017336" h="1219200">
                <a:moveTo>
                  <a:pt x="0" y="0"/>
                </a:moveTo>
                <a:lnTo>
                  <a:pt x="2017336" y="0"/>
                </a:lnTo>
                <a:lnTo>
                  <a:pt x="2017336" y="1219200"/>
                </a:lnTo>
              </a:path>
            </a:pathLst>
          </a:custGeom>
          <a:noFill/>
          <a:ln w="28575">
            <a:solidFill>
              <a:schemeClr val="tx2"/>
            </a:solidFill>
            <a:prstDash val="sysDash"/>
            <a:miter lim="800000"/>
            <a:headEnd/>
            <a:tailEnd/>
          </a:ln>
        </p:spPr>
        <p:txBody>
          <a:bodyPr rtlCol="0" anchor="ctr"/>
          <a:lstStyle/>
          <a:p>
            <a:pPr algn="ctr"/>
            <a:endParaRPr lang="en-US"/>
          </a:p>
        </p:txBody>
      </p:sp>
      <p:sp>
        <p:nvSpPr>
          <p:cNvPr id="20" name="Freeform: Shape 19">
            <a:extLst>
              <a:ext uri="{FF2B5EF4-FFF2-40B4-BE49-F238E27FC236}">
                <a16:creationId xmlns:a16="http://schemas.microsoft.com/office/drawing/2014/main" id="{DC2AA113-0BFA-2EDA-5A49-459347CD7102}"/>
              </a:ext>
            </a:extLst>
          </p:cNvPr>
          <p:cNvSpPr/>
          <p:nvPr/>
        </p:nvSpPr>
        <p:spPr bwMode="auto">
          <a:xfrm>
            <a:off x="3590158" y="1667615"/>
            <a:ext cx="4566849" cy="608227"/>
          </a:xfrm>
          <a:custGeom>
            <a:avLst/>
            <a:gdLst>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75967 h 556182"/>
              <a:gd name="connsiteX15" fmla="*/ 996099 w 4176074"/>
              <a:gd name="connsiteY15" fmla="*/ 175967 h 556182"/>
              <a:gd name="connsiteX16" fmla="*/ 996099 w 4176074"/>
              <a:gd name="connsiteY16" fmla="*/ 216817 h 556182"/>
              <a:gd name="connsiteX17" fmla="*/ 1071513 w 4176074"/>
              <a:gd name="connsiteY17" fmla="*/ 216817 h 556182"/>
              <a:gd name="connsiteX18" fmla="*/ 1084082 w 4176074"/>
              <a:gd name="connsiteY18" fmla="*/ 216817 h 556182"/>
              <a:gd name="connsiteX19" fmla="*/ 1084082 w 4176074"/>
              <a:gd name="connsiteY19" fmla="*/ 245097 h 556182"/>
              <a:gd name="connsiteX20" fmla="*/ 1297756 w 4176074"/>
              <a:gd name="connsiteY20" fmla="*/ 245097 h 556182"/>
              <a:gd name="connsiteX21" fmla="*/ 1297756 w 4176074"/>
              <a:gd name="connsiteY21" fmla="*/ 267093 h 556182"/>
              <a:gd name="connsiteX22" fmla="*/ 1322895 w 4176074"/>
              <a:gd name="connsiteY22" fmla="*/ 267093 h 556182"/>
              <a:gd name="connsiteX23" fmla="*/ 1322895 w 4176074"/>
              <a:gd name="connsiteY23" fmla="*/ 307943 h 556182"/>
              <a:gd name="connsiteX24" fmla="*/ 1505146 w 4176074"/>
              <a:gd name="connsiteY24" fmla="*/ 307943 h 556182"/>
              <a:gd name="connsiteX25" fmla="*/ 1505146 w 4176074"/>
              <a:gd name="connsiteY25" fmla="*/ 333081 h 556182"/>
              <a:gd name="connsiteX26" fmla="*/ 1633979 w 4176074"/>
              <a:gd name="connsiteY26" fmla="*/ 333081 h 556182"/>
              <a:gd name="connsiteX27" fmla="*/ 1633979 w 4176074"/>
              <a:gd name="connsiteY27" fmla="*/ 383357 h 556182"/>
              <a:gd name="connsiteX28" fmla="*/ 1882218 w 4176074"/>
              <a:gd name="connsiteY28" fmla="*/ 383357 h 556182"/>
              <a:gd name="connsiteX29" fmla="*/ 1882218 w 4176074"/>
              <a:gd name="connsiteY29" fmla="*/ 411637 h 556182"/>
              <a:gd name="connsiteX30" fmla="*/ 1929352 w 4176074"/>
              <a:gd name="connsiteY30" fmla="*/ 411637 h 556182"/>
              <a:gd name="connsiteX31" fmla="*/ 1929352 w 4176074"/>
              <a:gd name="connsiteY31" fmla="*/ 443060 h 556182"/>
              <a:gd name="connsiteX32" fmla="*/ 1951348 w 4176074"/>
              <a:gd name="connsiteY32" fmla="*/ 443060 h 556182"/>
              <a:gd name="connsiteX33" fmla="*/ 1951348 w 4176074"/>
              <a:gd name="connsiteY33" fmla="*/ 483910 h 556182"/>
              <a:gd name="connsiteX34" fmla="*/ 1998482 w 4176074"/>
              <a:gd name="connsiteY34" fmla="*/ 483910 h 556182"/>
              <a:gd name="connsiteX35" fmla="*/ 1998482 w 4176074"/>
              <a:gd name="connsiteY35" fmla="*/ 518475 h 556182"/>
              <a:gd name="connsiteX36" fmla="*/ 2275002 w 4176074"/>
              <a:gd name="connsiteY36" fmla="*/ 518475 h 556182"/>
              <a:gd name="connsiteX37" fmla="*/ 2275002 w 4176074"/>
              <a:gd name="connsiteY37" fmla="*/ 556182 h 556182"/>
              <a:gd name="connsiteX38" fmla="*/ 4176074 w 4176074"/>
              <a:gd name="connsiteY38" fmla="*/ 556182 h 556182"/>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75967 h 556182"/>
              <a:gd name="connsiteX15" fmla="*/ 996099 w 4176074"/>
              <a:gd name="connsiteY15" fmla="*/ 175967 h 556182"/>
              <a:gd name="connsiteX16" fmla="*/ 988786 w 4176074"/>
              <a:gd name="connsiteY16" fmla="*/ 231444 h 556182"/>
              <a:gd name="connsiteX17" fmla="*/ 1071513 w 4176074"/>
              <a:gd name="connsiteY17" fmla="*/ 216817 h 556182"/>
              <a:gd name="connsiteX18" fmla="*/ 1084082 w 4176074"/>
              <a:gd name="connsiteY18" fmla="*/ 216817 h 556182"/>
              <a:gd name="connsiteX19" fmla="*/ 1084082 w 4176074"/>
              <a:gd name="connsiteY19" fmla="*/ 245097 h 556182"/>
              <a:gd name="connsiteX20" fmla="*/ 1297756 w 4176074"/>
              <a:gd name="connsiteY20" fmla="*/ 245097 h 556182"/>
              <a:gd name="connsiteX21" fmla="*/ 1297756 w 4176074"/>
              <a:gd name="connsiteY21" fmla="*/ 267093 h 556182"/>
              <a:gd name="connsiteX22" fmla="*/ 1322895 w 4176074"/>
              <a:gd name="connsiteY22" fmla="*/ 267093 h 556182"/>
              <a:gd name="connsiteX23" fmla="*/ 1322895 w 4176074"/>
              <a:gd name="connsiteY23" fmla="*/ 307943 h 556182"/>
              <a:gd name="connsiteX24" fmla="*/ 1505146 w 4176074"/>
              <a:gd name="connsiteY24" fmla="*/ 307943 h 556182"/>
              <a:gd name="connsiteX25" fmla="*/ 1505146 w 4176074"/>
              <a:gd name="connsiteY25" fmla="*/ 333081 h 556182"/>
              <a:gd name="connsiteX26" fmla="*/ 1633979 w 4176074"/>
              <a:gd name="connsiteY26" fmla="*/ 333081 h 556182"/>
              <a:gd name="connsiteX27" fmla="*/ 1633979 w 4176074"/>
              <a:gd name="connsiteY27" fmla="*/ 383357 h 556182"/>
              <a:gd name="connsiteX28" fmla="*/ 1882218 w 4176074"/>
              <a:gd name="connsiteY28" fmla="*/ 383357 h 556182"/>
              <a:gd name="connsiteX29" fmla="*/ 1882218 w 4176074"/>
              <a:gd name="connsiteY29" fmla="*/ 411637 h 556182"/>
              <a:gd name="connsiteX30" fmla="*/ 1929352 w 4176074"/>
              <a:gd name="connsiteY30" fmla="*/ 411637 h 556182"/>
              <a:gd name="connsiteX31" fmla="*/ 1929352 w 4176074"/>
              <a:gd name="connsiteY31" fmla="*/ 443060 h 556182"/>
              <a:gd name="connsiteX32" fmla="*/ 1951348 w 4176074"/>
              <a:gd name="connsiteY32" fmla="*/ 443060 h 556182"/>
              <a:gd name="connsiteX33" fmla="*/ 1951348 w 4176074"/>
              <a:gd name="connsiteY33" fmla="*/ 483910 h 556182"/>
              <a:gd name="connsiteX34" fmla="*/ 1998482 w 4176074"/>
              <a:gd name="connsiteY34" fmla="*/ 483910 h 556182"/>
              <a:gd name="connsiteX35" fmla="*/ 1998482 w 4176074"/>
              <a:gd name="connsiteY35" fmla="*/ 518475 h 556182"/>
              <a:gd name="connsiteX36" fmla="*/ 2275002 w 4176074"/>
              <a:gd name="connsiteY36" fmla="*/ 518475 h 556182"/>
              <a:gd name="connsiteX37" fmla="*/ 2275002 w 4176074"/>
              <a:gd name="connsiteY37" fmla="*/ 556182 h 556182"/>
              <a:gd name="connsiteX38" fmla="*/ 4176074 w 4176074"/>
              <a:gd name="connsiteY38" fmla="*/ 556182 h 556182"/>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75967 h 556182"/>
              <a:gd name="connsiteX15" fmla="*/ 996099 w 4176074"/>
              <a:gd name="connsiteY15" fmla="*/ 175967 h 556182"/>
              <a:gd name="connsiteX16" fmla="*/ 988786 w 4176074"/>
              <a:gd name="connsiteY16" fmla="*/ 231444 h 556182"/>
              <a:gd name="connsiteX17" fmla="*/ 1071513 w 4176074"/>
              <a:gd name="connsiteY17" fmla="*/ 216817 h 556182"/>
              <a:gd name="connsiteX18" fmla="*/ 1084082 w 4176074"/>
              <a:gd name="connsiteY18" fmla="*/ 216817 h 556182"/>
              <a:gd name="connsiteX19" fmla="*/ 1084082 w 4176074"/>
              <a:gd name="connsiteY19" fmla="*/ 245097 h 556182"/>
              <a:gd name="connsiteX20" fmla="*/ 1297756 w 4176074"/>
              <a:gd name="connsiteY20" fmla="*/ 245097 h 556182"/>
              <a:gd name="connsiteX21" fmla="*/ 1297756 w 4176074"/>
              <a:gd name="connsiteY21" fmla="*/ 267093 h 556182"/>
              <a:gd name="connsiteX22" fmla="*/ 1322895 w 4176074"/>
              <a:gd name="connsiteY22" fmla="*/ 303659 h 556182"/>
              <a:gd name="connsiteX23" fmla="*/ 1322895 w 4176074"/>
              <a:gd name="connsiteY23" fmla="*/ 307943 h 556182"/>
              <a:gd name="connsiteX24" fmla="*/ 1505146 w 4176074"/>
              <a:gd name="connsiteY24" fmla="*/ 307943 h 556182"/>
              <a:gd name="connsiteX25" fmla="*/ 1505146 w 4176074"/>
              <a:gd name="connsiteY25" fmla="*/ 333081 h 556182"/>
              <a:gd name="connsiteX26" fmla="*/ 1633979 w 4176074"/>
              <a:gd name="connsiteY26" fmla="*/ 333081 h 556182"/>
              <a:gd name="connsiteX27" fmla="*/ 1633979 w 4176074"/>
              <a:gd name="connsiteY27" fmla="*/ 383357 h 556182"/>
              <a:gd name="connsiteX28" fmla="*/ 1882218 w 4176074"/>
              <a:gd name="connsiteY28" fmla="*/ 383357 h 556182"/>
              <a:gd name="connsiteX29" fmla="*/ 1882218 w 4176074"/>
              <a:gd name="connsiteY29" fmla="*/ 411637 h 556182"/>
              <a:gd name="connsiteX30" fmla="*/ 1929352 w 4176074"/>
              <a:gd name="connsiteY30" fmla="*/ 411637 h 556182"/>
              <a:gd name="connsiteX31" fmla="*/ 1929352 w 4176074"/>
              <a:gd name="connsiteY31" fmla="*/ 443060 h 556182"/>
              <a:gd name="connsiteX32" fmla="*/ 1951348 w 4176074"/>
              <a:gd name="connsiteY32" fmla="*/ 443060 h 556182"/>
              <a:gd name="connsiteX33" fmla="*/ 1951348 w 4176074"/>
              <a:gd name="connsiteY33" fmla="*/ 483910 h 556182"/>
              <a:gd name="connsiteX34" fmla="*/ 1998482 w 4176074"/>
              <a:gd name="connsiteY34" fmla="*/ 483910 h 556182"/>
              <a:gd name="connsiteX35" fmla="*/ 1998482 w 4176074"/>
              <a:gd name="connsiteY35" fmla="*/ 518475 h 556182"/>
              <a:gd name="connsiteX36" fmla="*/ 2275002 w 4176074"/>
              <a:gd name="connsiteY36" fmla="*/ 518475 h 556182"/>
              <a:gd name="connsiteX37" fmla="*/ 2275002 w 4176074"/>
              <a:gd name="connsiteY37" fmla="*/ 556182 h 556182"/>
              <a:gd name="connsiteX38" fmla="*/ 4176074 w 4176074"/>
              <a:gd name="connsiteY38" fmla="*/ 556182 h 556182"/>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75967 h 556182"/>
              <a:gd name="connsiteX15" fmla="*/ 996099 w 4176074"/>
              <a:gd name="connsiteY15" fmla="*/ 175967 h 556182"/>
              <a:gd name="connsiteX16" fmla="*/ 988786 w 4176074"/>
              <a:gd name="connsiteY16" fmla="*/ 231444 h 556182"/>
              <a:gd name="connsiteX17" fmla="*/ 1071513 w 4176074"/>
              <a:gd name="connsiteY17" fmla="*/ 216817 h 556182"/>
              <a:gd name="connsiteX18" fmla="*/ 1084082 w 4176074"/>
              <a:gd name="connsiteY18" fmla="*/ 216817 h 556182"/>
              <a:gd name="connsiteX19" fmla="*/ 1084082 w 4176074"/>
              <a:gd name="connsiteY19" fmla="*/ 245097 h 556182"/>
              <a:gd name="connsiteX20" fmla="*/ 1297756 w 4176074"/>
              <a:gd name="connsiteY20" fmla="*/ 245097 h 556182"/>
              <a:gd name="connsiteX21" fmla="*/ 1297756 w 4176074"/>
              <a:gd name="connsiteY21" fmla="*/ 303659 h 556182"/>
              <a:gd name="connsiteX22" fmla="*/ 1322895 w 4176074"/>
              <a:gd name="connsiteY22" fmla="*/ 303659 h 556182"/>
              <a:gd name="connsiteX23" fmla="*/ 1322895 w 4176074"/>
              <a:gd name="connsiteY23" fmla="*/ 307943 h 556182"/>
              <a:gd name="connsiteX24" fmla="*/ 1505146 w 4176074"/>
              <a:gd name="connsiteY24" fmla="*/ 307943 h 556182"/>
              <a:gd name="connsiteX25" fmla="*/ 1505146 w 4176074"/>
              <a:gd name="connsiteY25" fmla="*/ 333081 h 556182"/>
              <a:gd name="connsiteX26" fmla="*/ 1633979 w 4176074"/>
              <a:gd name="connsiteY26" fmla="*/ 333081 h 556182"/>
              <a:gd name="connsiteX27" fmla="*/ 1633979 w 4176074"/>
              <a:gd name="connsiteY27" fmla="*/ 383357 h 556182"/>
              <a:gd name="connsiteX28" fmla="*/ 1882218 w 4176074"/>
              <a:gd name="connsiteY28" fmla="*/ 383357 h 556182"/>
              <a:gd name="connsiteX29" fmla="*/ 1882218 w 4176074"/>
              <a:gd name="connsiteY29" fmla="*/ 411637 h 556182"/>
              <a:gd name="connsiteX30" fmla="*/ 1929352 w 4176074"/>
              <a:gd name="connsiteY30" fmla="*/ 411637 h 556182"/>
              <a:gd name="connsiteX31" fmla="*/ 1929352 w 4176074"/>
              <a:gd name="connsiteY31" fmla="*/ 443060 h 556182"/>
              <a:gd name="connsiteX32" fmla="*/ 1951348 w 4176074"/>
              <a:gd name="connsiteY32" fmla="*/ 443060 h 556182"/>
              <a:gd name="connsiteX33" fmla="*/ 1951348 w 4176074"/>
              <a:gd name="connsiteY33" fmla="*/ 483910 h 556182"/>
              <a:gd name="connsiteX34" fmla="*/ 1998482 w 4176074"/>
              <a:gd name="connsiteY34" fmla="*/ 483910 h 556182"/>
              <a:gd name="connsiteX35" fmla="*/ 1998482 w 4176074"/>
              <a:gd name="connsiteY35" fmla="*/ 518475 h 556182"/>
              <a:gd name="connsiteX36" fmla="*/ 2275002 w 4176074"/>
              <a:gd name="connsiteY36" fmla="*/ 518475 h 556182"/>
              <a:gd name="connsiteX37" fmla="*/ 2275002 w 4176074"/>
              <a:gd name="connsiteY37" fmla="*/ 556182 h 556182"/>
              <a:gd name="connsiteX38" fmla="*/ 4176074 w 4176074"/>
              <a:gd name="connsiteY38" fmla="*/ 556182 h 556182"/>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75967 h 556182"/>
              <a:gd name="connsiteX15" fmla="*/ 996099 w 4176074"/>
              <a:gd name="connsiteY15" fmla="*/ 175967 h 556182"/>
              <a:gd name="connsiteX16" fmla="*/ 988786 w 4176074"/>
              <a:gd name="connsiteY16" fmla="*/ 231444 h 556182"/>
              <a:gd name="connsiteX17" fmla="*/ 1071513 w 4176074"/>
              <a:gd name="connsiteY17" fmla="*/ 216817 h 556182"/>
              <a:gd name="connsiteX18" fmla="*/ 1084082 w 4176074"/>
              <a:gd name="connsiteY18" fmla="*/ 216817 h 556182"/>
              <a:gd name="connsiteX19" fmla="*/ 1084082 w 4176074"/>
              <a:gd name="connsiteY19" fmla="*/ 245097 h 556182"/>
              <a:gd name="connsiteX20" fmla="*/ 1297756 w 4176074"/>
              <a:gd name="connsiteY20" fmla="*/ 274351 h 556182"/>
              <a:gd name="connsiteX21" fmla="*/ 1297756 w 4176074"/>
              <a:gd name="connsiteY21" fmla="*/ 303659 h 556182"/>
              <a:gd name="connsiteX22" fmla="*/ 1322895 w 4176074"/>
              <a:gd name="connsiteY22" fmla="*/ 303659 h 556182"/>
              <a:gd name="connsiteX23" fmla="*/ 1322895 w 4176074"/>
              <a:gd name="connsiteY23" fmla="*/ 307943 h 556182"/>
              <a:gd name="connsiteX24" fmla="*/ 1505146 w 4176074"/>
              <a:gd name="connsiteY24" fmla="*/ 307943 h 556182"/>
              <a:gd name="connsiteX25" fmla="*/ 1505146 w 4176074"/>
              <a:gd name="connsiteY25" fmla="*/ 333081 h 556182"/>
              <a:gd name="connsiteX26" fmla="*/ 1633979 w 4176074"/>
              <a:gd name="connsiteY26" fmla="*/ 333081 h 556182"/>
              <a:gd name="connsiteX27" fmla="*/ 1633979 w 4176074"/>
              <a:gd name="connsiteY27" fmla="*/ 383357 h 556182"/>
              <a:gd name="connsiteX28" fmla="*/ 1882218 w 4176074"/>
              <a:gd name="connsiteY28" fmla="*/ 383357 h 556182"/>
              <a:gd name="connsiteX29" fmla="*/ 1882218 w 4176074"/>
              <a:gd name="connsiteY29" fmla="*/ 411637 h 556182"/>
              <a:gd name="connsiteX30" fmla="*/ 1929352 w 4176074"/>
              <a:gd name="connsiteY30" fmla="*/ 411637 h 556182"/>
              <a:gd name="connsiteX31" fmla="*/ 1929352 w 4176074"/>
              <a:gd name="connsiteY31" fmla="*/ 443060 h 556182"/>
              <a:gd name="connsiteX32" fmla="*/ 1951348 w 4176074"/>
              <a:gd name="connsiteY32" fmla="*/ 443060 h 556182"/>
              <a:gd name="connsiteX33" fmla="*/ 1951348 w 4176074"/>
              <a:gd name="connsiteY33" fmla="*/ 483910 h 556182"/>
              <a:gd name="connsiteX34" fmla="*/ 1998482 w 4176074"/>
              <a:gd name="connsiteY34" fmla="*/ 483910 h 556182"/>
              <a:gd name="connsiteX35" fmla="*/ 1998482 w 4176074"/>
              <a:gd name="connsiteY35" fmla="*/ 518475 h 556182"/>
              <a:gd name="connsiteX36" fmla="*/ 2275002 w 4176074"/>
              <a:gd name="connsiteY36" fmla="*/ 518475 h 556182"/>
              <a:gd name="connsiteX37" fmla="*/ 2275002 w 4176074"/>
              <a:gd name="connsiteY37" fmla="*/ 556182 h 556182"/>
              <a:gd name="connsiteX38" fmla="*/ 4176074 w 4176074"/>
              <a:gd name="connsiteY38" fmla="*/ 556182 h 556182"/>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75967 h 556182"/>
              <a:gd name="connsiteX15" fmla="*/ 996099 w 4176074"/>
              <a:gd name="connsiteY15" fmla="*/ 175967 h 556182"/>
              <a:gd name="connsiteX16" fmla="*/ 988786 w 4176074"/>
              <a:gd name="connsiteY16" fmla="*/ 231444 h 556182"/>
              <a:gd name="connsiteX17" fmla="*/ 1071513 w 4176074"/>
              <a:gd name="connsiteY17" fmla="*/ 216817 h 556182"/>
              <a:gd name="connsiteX18" fmla="*/ 1084082 w 4176074"/>
              <a:gd name="connsiteY18" fmla="*/ 216817 h 556182"/>
              <a:gd name="connsiteX19" fmla="*/ 1101147 w 4176074"/>
              <a:gd name="connsiteY19" fmla="*/ 274350 h 556182"/>
              <a:gd name="connsiteX20" fmla="*/ 1297756 w 4176074"/>
              <a:gd name="connsiteY20" fmla="*/ 274351 h 556182"/>
              <a:gd name="connsiteX21" fmla="*/ 1297756 w 4176074"/>
              <a:gd name="connsiteY21" fmla="*/ 303659 h 556182"/>
              <a:gd name="connsiteX22" fmla="*/ 1322895 w 4176074"/>
              <a:gd name="connsiteY22" fmla="*/ 303659 h 556182"/>
              <a:gd name="connsiteX23" fmla="*/ 1322895 w 4176074"/>
              <a:gd name="connsiteY23" fmla="*/ 307943 h 556182"/>
              <a:gd name="connsiteX24" fmla="*/ 1505146 w 4176074"/>
              <a:gd name="connsiteY24" fmla="*/ 307943 h 556182"/>
              <a:gd name="connsiteX25" fmla="*/ 1505146 w 4176074"/>
              <a:gd name="connsiteY25" fmla="*/ 333081 h 556182"/>
              <a:gd name="connsiteX26" fmla="*/ 1633979 w 4176074"/>
              <a:gd name="connsiteY26" fmla="*/ 333081 h 556182"/>
              <a:gd name="connsiteX27" fmla="*/ 1633979 w 4176074"/>
              <a:gd name="connsiteY27" fmla="*/ 383357 h 556182"/>
              <a:gd name="connsiteX28" fmla="*/ 1882218 w 4176074"/>
              <a:gd name="connsiteY28" fmla="*/ 383357 h 556182"/>
              <a:gd name="connsiteX29" fmla="*/ 1882218 w 4176074"/>
              <a:gd name="connsiteY29" fmla="*/ 411637 h 556182"/>
              <a:gd name="connsiteX30" fmla="*/ 1929352 w 4176074"/>
              <a:gd name="connsiteY30" fmla="*/ 411637 h 556182"/>
              <a:gd name="connsiteX31" fmla="*/ 1929352 w 4176074"/>
              <a:gd name="connsiteY31" fmla="*/ 443060 h 556182"/>
              <a:gd name="connsiteX32" fmla="*/ 1951348 w 4176074"/>
              <a:gd name="connsiteY32" fmla="*/ 443060 h 556182"/>
              <a:gd name="connsiteX33" fmla="*/ 1951348 w 4176074"/>
              <a:gd name="connsiteY33" fmla="*/ 483910 h 556182"/>
              <a:gd name="connsiteX34" fmla="*/ 1998482 w 4176074"/>
              <a:gd name="connsiteY34" fmla="*/ 483910 h 556182"/>
              <a:gd name="connsiteX35" fmla="*/ 1998482 w 4176074"/>
              <a:gd name="connsiteY35" fmla="*/ 518475 h 556182"/>
              <a:gd name="connsiteX36" fmla="*/ 2275002 w 4176074"/>
              <a:gd name="connsiteY36" fmla="*/ 518475 h 556182"/>
              <a:gd name="connsiteX37" fmla="*/ 2275002 w 4176074"/>
              <a:gd name="connsiteY37" fmla="*/ 556182 h 556182"/>
              <a:gd name="connsiteX38" fmla="*/ 4176074 w 4176074"/>
              <a:gd name="connsiteY38" fmla="*/ 556182 h 556182"/>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75967 h 556182"/>
              <a:gd name="connsiteX15" fmla="*/ 996099 w 4176074"/>
              <a:gd name="connsiteY15" fmla="*/ 175967 h 556182"/>
              <a:gd name="connsiteX16" fmla="*/ 988786 w 4176074"/>
              <a:gd name="connsiteY16" fmla="*/ 231444 h 556182"/>
              <a:gd name="connsiteX17" fmla="*/ 1071513 w 4176074"/>
              <a:gd name="connsiteY17" fmla="*/ 216817 h 556182"/>
              <a:gd name="connsiteX18" fmla="*/ 1084082 w 4176074"/>
              <a:gd name="connsiteY18" fmla="*/ 216817 h 556182"/>
              <a:gd name="connsiteX19" fmla="*/ 1101147 w 4176074"/>
              <a:gd name="connsiteY19" fmla="*/ 271912 h 556182"/>
              <a:gd name="connsiteX20" fmla="*/ 1297756 w 4176074"/>
              <a:gd name="connsiteY20" fmla="*/ 274351 h 556182"/>
              <a:gd name="connsiteX21" fmla="*/ 1297756 w 4176074"/>
              <a:gd name="connsiteY21" fmla="*/ 303659 h 556182"/>
              <a:gd name="connsiteX22" fmla="*/ 1322895 w 4176074"/>
              <a:gd name="connsiteY22" fmla="*/ 303659 h 556182"/>
              <a:gd name="connsiteX23" fmla="*/ 1322895 w 4176074"/>
              <a:gd name="connsiteY23" fmla="*/ 307943 h 556182"/>
              <a:gd name="connsiteX24" fmla="*/ 1505146 w 4176074"/>
              <a:gd name="connsiteY24" fmla="*/ 307943 h 556182"/>
              <a:gd name="connsiteX25" fmla="*/ 1505146 w 4176074"/>
              <a:gd name="connsiteY25" fmla="*/ 333081 h 556182"/>
              <a:gd name="connsiteX26" fmla="*/ 1633979 w 4176074"/>
              <a:gd name="connsiteY26" fmla="*/ 333081 h 556182"/>
              <a:gd name="connsiteX27" fmla="*/ 1633979 w 4176074"/>
              <a:gd name="connsiteY27" fmla="*/ 383357 h 556182"/>
              <a:gd name="connsiteX28" fmla="*/ 1882218 w 4176074"/>
              <a:gd name="connsiteY28" fmla="*/ 383357 h 556182"/>
              <a:gd name="connsiteX29" fmla="*/ 1882218 w 4176074"/>
              <a:gd name="connsiteY29" fmla="*/ 411637 h 556182"/>
              <a:gd name="connsiteX30" fmla="*/ 1929352 w 4176074"/>
              <a:gd name="connsiteY30" fmla="*/ 411637 h 556182"/>
              <a:gd name="connsiteX31" fmla="*/ 1929352 w 4176074"/>
              <a:gd name="connsiteY31" fmla="*/ 443060 h 556182"/>
              <a:gd name="connsiteX32" fmla="*/ 1951348 w 4176074"/>
              <a:gd name="connsiteY32" fmla="*/ 443060 h 556182"/>
              <a:gd name="connsiteX33" fmla="*/ 1951348 w 4176074"/>
              <a:gd name="connsiteY33" fmla="*/ 483910 h 556182"/>
              <a:gd name="connsiteX34" fmla="*/ 1998482 w 4176074"/>
              <a:gd name="connsiteY34" fmla="*/ 483910 h 556182"/>
              <a:gd name="connsiteX35" fmla="*/ 1998482 w 4176074"/>
              <a:gd name="connsiteY35" fmla="*/ 518475 h 556182"/>
              <a:gd name="connsiteX36" fmla="*/ 2275002 w 4176074"/>
              <a:gd name="connsiteY36" fmla="*/ 518475 h 556182"/>
              <a:gd name="connsiteX37" fmla="*/ 2275002 w 4176074"/>
              <a:gd name="connsiteY37" fmla="*/ 556182 h 556182"/>
              <a:gd name="connsiteX38" fmla="*/ 4176074 w 4176074"/>
              <a:gd name="connsiteY38" fmla="*/ 556182 h 556182"/>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75967 h 556182"/>
              <a:gd name="connsiteX15" fmla="*/ 996099 w 4176074"/>
              <a:gd name="connsiteY15" fmla="*/ 175967 h 556182"/>
              <a:gd name="connsiteX16" fmla="*/ 988786 w 4176074"/>
              <a:gd name="connsiteY16" fmla="*/ 231444 h 556182"/>
              <a:gd name="connsiteX17" fmla="*/ 1071513 w 4176074"/>
              <a:gd name="connsiteY17" fmla="*/ 216817 h 556182"/>
              <a:gd name="connsiteX18" fmla="*/ 1098709 w 4176074"/>
              <a:gd name="connsiteY18" fmla="*/ 236319 h 556182"/>
              <a:gd name="connsiteX19" fmla="*/ 1101147 w 4176074"/>
              <a:gd name="connsiteY19" fmla="*/ 271912 h 556182"/>
              <a:gd name="connsiteX20" fmla="*/ 1297756 w 4176074"/>
              <a:gd name="connsiteY20" fmla="*/ 274351 h 556182"/>
              <a:gd name="connsiteX21" fmla="*/ 1297756 w 4176074"/>
              <a:gd name="connsiteY21" fmla="*/ 303659 h 556182"/>
              <a:gd name="connsiteX22" fmla="*/ 1322895 w 4176074"/>
              <a:gd name="connsiteY22" fmla="*/ 303659 h 556182"/>
              <a:gd name="connsiteX23" fmla="*/ 1322895 w 4176074"/>
              <a:gd name="connsiteY23" fmla="*/ 307943 h 556182"/>
              <a:gd name="connsiteX24" fmla="*/ 1505146 w 4176074"/>
              <a:gd name="connsiteY24" fmla="*/ 307943 h 556182"/>
              <a:gd name="connsiteX25" fmla="*/ 1505146 w 4176074"/>
              <a:gd name="connsiteY25" fmla="*/ 333081 h 556182"/>
              <a:gd name="connsiteX26" fmla="*/ 1633979 w 4176074"/>
              <a:gd name="connsiteY26" fmla="*/ 333081 h 556182"/>
              <a:gd name="connsiteX27" fmla="*/ 1633979 w 4176074"/>
              <a:gd name="connsiteY27" fmla="*/ 383357 h 556182"/>
              <a:gd name="connsiteX28" fmla="*/ 1882218 w 4176074"/>
              <a:gd name="connsiteY28" fmla="*/ 383357 h 556182"/>
              <a:gd name="connsiteX29" fmla="*/ 1882218 w 4176074"/>
              <a:gd name="connsiteY29" fmla="*/ 411637 h 556182"/>
              <a:gd name="connsiteX30" fmla="*/ 1929352 w 4176074"/>
              <a:gd name="connsiteY30" fmla="*/ 411637 h 556182"/>
              <a:gd name="connsiteX31" fmla="*/ 1929352 w 4176074"/>
              <a:gd name="connsiteY31" fmla="*/ 443060 h 556182"/>
              <a:gd name="connsiteX32" fmla="*/ 1951348 w 4176074"/>
              <a:gd name="connsiteY32" fmla="*/ 443060 h 556182"/>
              <a:gd name="connsiteX33" fmla="*/ 1951348 w 4176074"/>
              <a:gd name="connsiteY33" fmla="*/ 483910 h 556182"/>
              <a:gd name="connsiteX34" fmla="*/ 1998482 w 4176074"/>
              <a:gd name="connsiteY34" fmla="*/ 483910 h 556182"/>
              <a:gd name="connsiteX35" fmla="*/ 1998482 w 4176074"/>
              <a:gd name="connsiteY35" fmla="*/ 518475 h 556182"/>
              <a:gd name="connsiteX36" fmla="*/ 2275002 w 4176074"/>
              <a:gd name="connsiteY36" fmla="*/ 518475 h 556182"/>
              <a:gd name="connsiteX37" fmla="*/ 2275002 w 4176074"/>
              <a:gd name="connsiteY37" fmla="*/ 556182 h 556182"/>
              <a:gd name="connsiteX38" fmla="*/ 4176074 w 4176074"/>
              <a:gd name="connsiteY38" fmla="*/ 556182 h 556182"/>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75967 h 556182"/>
              <a:gd name="connsiteX15" fmla="*/ 996099 w 4176074"/>
              <a:gd name="connsiteY15" fmla="*/ 175967 h 556182"/>
              <a:gd name="connsiteX16" fmla="*/ 988786 w 4176074"/>
              <a:gd name="connsiteY16" fmla="*/ 231444 h 556182"/>
              <a:gd name="connsiteX17" fmla="*/ 1098709 w 4176074"/>
              <a:gd name="connsiteY17" fmla="*/ 236319 h 556182"/>
              <a:gd name="connsiteX18" fmla="*/ 1101147 w 4176074"/>
              <a:gd name="connsiteY18" fmla="*/ 271912 h 556182"/>
              <a:gd name="connsiteX19" fmla="*/ 1297756 w 4176074"/>
              <a:gd name="connsiteY19" fmla="*/ 274351 h 556182"/>
              <a:gd name="connsiteX20" fmla="*/ 1297756 w 4176074"/>
              <a:gd name="connsiteY20" fmla="*/ 303659 h 556182"/>
              <a:gd name="connsiteX21" fmla="*/ 1322895 w 4176074"/>
              <a:gd name="connsiteY21" fmla="*/ 303659 h 556182"/>
              <a:gd name="connsiteX22" fmla="*/ 1322895 w 4176074"/>
              <a:gd name="connsiteY22" fmla="*/ 307943 h 556182"/>
              <a:gd name="connsiteX23" fmla="*/ 1505146 w 4176074"/>
              <a:gd name="connsiteY23" fmla="*/ 307943 h 556182"/>
              <a:gd name="connsiteX24" fmla="*/ 1505146 w 4176074"/>
              <a:gd name="connsiteY24" fmla="*/ 333081 h 556182"/>
              <a:gd name="connsiteX25" fmla="*/ 1633979 w 4176074"/>
              <a:gd name="connsiteY25" fmla="*/ 333081 h 556182"/>
              <a:gd name="connsiteX26" fmla="*/ 1633979 w 4176074"/>
              <a:gd name="connsiteY26" fmla="*/ 383357 h 556182"/>
              <a:gd name="connsiteX27" fmla="*/ 1882218 w 4176074"/>
              <a:gd name="connsiteY27" fmla="*/ 383357 h 556182"/>
              <a:gd name="connsiteX28" fmla="*/ 1882218 w 4176074"/>
              <a:gd name="connsiteY28" fmla="*/ 411637 h 556182"/>
              <a:gd name="connsiteX29" fmla="*/ 1929352 w 4176074"/>
              <a:gd name="connsiteY29" fmla="*/ 411637 h 556182"/>
              <a:gd name="connsiteX30" fmla="*/ 1929352 w 4176074"/>
              <a:gd name="connsiteY30" fmla="*/ 443060 h 556182"/>
              <a:gd name="connsiteX31" fmla="*/ 1951348 w 4176074"/>
              <a:gd name="connsiteY31" fmla="*/ 443060 h 556182"/>
              <a:gd name="connsiteX32" fmla="*/ 1951348 w 4176074"/>
              <a:gd name="connsiteY32" fmla="*/ 483910 h 556182"/>
              <a:gd name="connsiteX33" fmla="*/ 1998482 w 4176074"/>
              <a:gd name="connsiteY33" fmla="*/ 483910 h 556182"/>
              <a:gd name="connsiteX34" fmla="*/ 1998482 w 4176074"/>
              <a:gd name="connsiteY34" fmla="*/ 518475 h 556182"/>
              <a:gd name="connsiteX35" fmla="*/ 2275002 w 4176074"/>
              <a:gd name="connsiteY35" fmla="*/ 518475 h 556182"/>
              <a:gd name="connsiteX36" fmla="*/ 2275002 w 4176074"/>
              <a:gd name="connsiteY36" fmla="*/ 556182 h 556182"/>
              <a:gd name="connsiteX37" fmla="*/ 4176074 w 4176074"/>
              <a:gd name="connsiteY37" fmla="*/ 556182 h 556182"/>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75967 h 556182"/>
              <a:gd name="connsiteX15" fmla="*/ 996099 w 4176074"/>
              <a:gd name="connsiteY15" fmla="*/ 175967 h 556182"/>
              <a:gd name="connsiteX16" fmla="*/ 1010726 w 4176074"/>
              <a:gd name="connsiteY16" fmla="*/ 233881 h 556182"/>
              <a:gd name="connsiteX17" fmla="*/ 1098709 w 4176074"/>
              <a:gd name="connsiteY17" fmla="*/ 236319 h 556182"/>
              <a:gd name="connsiteX18" fmla="*/ 1101147 w 4176074"/>
              <a:gd name="connsiteY18" fmla="*/ 271912 h 556182"/>
              <a:gd name="connsiteX19" fmla="*/ 1297756 w 4176074"/>
              <a:gd name="connsiteY19" fmla="*/ 274351 h 556182"/>
              <a:gd name="connsiteX20" fmla="*/ 1297756 w 4176074"/>
              <a:gd name="connsiteY20" fmla="*/ 303659 h 556182"/>
              <a:gd name="connsiteX21" fmla="*/ 1322895 w 4176074"/>
              <a:gd name="connsiteY21" fmla="*/ 303659 h 556182"/>
              <a:gd name="connsiteX22" fmla="*/ 1322895 w 4176074"/>
              <a:gd name="connsiteY22" fmla="*/ 307943 h 556182"/>
              <a:gd name="connsiteX23" fmla="*/ 1505146 w 4176074"/>
              <a:gd name="connsiteY23" fmla="*/ 307943 h 556182"/>
              <a:gd name="connsiteX24" fmla="*/ 1505146 w 4176074"/>
              <a:gd name="connsiteY24" fmla="*/ 333081 h 556182"/>
              <a:gd name="connsiteX25" fmla="*/ 1633979 w 4176074"/>
              <a:gd name="connsiteY25" fmla="*/ 333081 h 556182"/>
              <a:gd name="connsiteX26" fmla="*/ 1633979 w 4176074"/>
              <a:gd name="connsiteY26" fmla="*/ 383357 h 556182"/>
              <a:gd name="connsiteX27" fmla="*/ 1882218 w 4176074"/>
              <a:gd name="connsiteY27" fmla="*/ 383357 h 556182"/>
              <a:gd name="connsiteX28" fmla="*/ 1882218 w 4176074"/>
              <a:gd name="connsiteY28" fmla="*/ 411637 h 556182"/>
              <a:gd name="connsiteX29" fmla="*/ 1929352 w 4176074"/>
              <a:gd name="connsiteY29" fmla="*/ 411637 h 556182"/>
              <a:gd name="connsiteX30" fmla="*/ 1929352 w 4176074"/>
              <a:gd name="connsiteY30" fmla="*/ 443060 h 556182"/>
              <a:gd name="connsiteX31" fmla="*/ 1951348 w 4176074"/>
              <a:gd name="connsiteY31" fmla="*/ 443060 h 556182"/>
              <a:gd name="connsiteX32" fmla="*/ 1951348 w 4176074"/>
              <a:gd name="connsiteY32" fmla="*/ 483910 h 556182"/>
              <a:gd name="connsiteX33" fmla="*/ 1998482 w 4176074"/>
              <a:gd name="connsiteY33" fmla="*/ 483910 h 556182"/>
              <a:gd name="connsiteX34" fmla="*/ 1998482 w 4176074"/>
              <a:gd name="connsiteY34" fmla="*/ 518475 h 556182"/>
              <a:gd name="connsiteX35" fmla="*/ 2275002 w 4176074"/>
              <a:gd name="connsiteY35" fmla="*/ 518475 h 556182"/>
              <a:gd name="connsiteX36" fmla="*/ 2275002 w 4176074"/>
              <a:gd name="connsiteY36" fmla="*/ 556182 h 556182"/>
              <a:gd name="connsiteX37" fmla="*/ 4176074 w 4176074"/>
              <a:gd name="connsiteY37" fmla="*/ 556182 h 556182"/>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75967 h 556182"/>
              <a:gd name="connsiteX15" fmla="*/ 1008289 w 4176074"/>
              <a:gd name="connsiteY15" fmla="*/ 195469 h 556182"/>
              <a:gd name="connsiteX16" fmla="*/ 1010726 w 4176074"/>
              <a:gd name="connsiteY16" fmla="*/ 233881 h 556182"/>
              <a:gd name="connsiteX17" fmla="*/ 1098709 w 4176074"/>
              <a:gd name="connsiteY17" fmla="*/ 236319 h 556182"/>
              <a:gd name="connsiteX18" fmla="*/ 1101147 w 4176074"/>
              <a:gd name="connsiteY18" fmla="*/ 271912 h 556182"/>
              <a:gd name="connsiteX19" fmla="*/ 1297756 w 4176074"/>
              <a:gd name="connsiteY19" fmla="*/ 274351 h 556182"/>
              <a:gd name="connsiteX20" fmla="*/ 1297756 w 4176074"/>
              <a:gd name="connsiteY20" fmla="*/ 303659 h 556182"/>
              <a:gd name="connsiteX21" fmla="*/ 1322895 w 4176074"/>
              <a:gd name="connsiteY21" fmla="*/ 303659 h 556182"/>
              <a:gd name="connsiteX22" fmla="*/ 1322895 w 4176074"/>
              <a:gd name="connsiteY22" fmla="*/ 307943 h 556182"/>
              <a:gd name="connsiteX23" fmla="*/ 1505146 w 4176074"/>
              <a:gd name="connsiteY23" fmla="*/ 307943 h 556182"/>
              <a:gd name="connsiteX24" fmla="*/ 1505146 w 4176074"/>
              <a:gd name="connsiteY24" fmla="*/ 333081 h 556182"/>
              <a:gd name="connsiteX25" fmla="*/ 1633979 w 4176074"/>
              <a:gd name="connsiteY25" fmla="*/ 333081 h 556182"/>
              <a:gd name="connsiteX26" fmla="*/ 1633979 w 4176074"/>
              <a:gd name="connsiteY26" fmla="*/ 383357 h 556182"/>
              <a:gd name="connsiteX27" fmla="*/ 1882218 w 4176074"/>
              <a:gd name="connsiteY27" fmla="*/ 383357 h 556182"/>
              <a:gd name="connsiteX28" fmla="*/ 1882218 w 4176074"/>
              <a:gd name="connsiteY28" fmla="*/ 411637 h 556182"/>
              <a:gd name="connsiteX29" fmla="*/ 1929352 w 4176074"/>
              <a:gd name="connsiteY29" fmla="*/ 411637 h 556182"/>
              <a:gd name="connsiteX30" fmla="*/ 1929352 w 4176074"/>
              <a:gd name="connsiteY30" fmla="*/ 443060 h 556182"/>
              <a:gd name="connsiteX31" fmla="*/ 1951348 w 4176074"/>
              <a:gd name="connsiteY31" fmla="*/ 443060 h 556182"/>
              <a:gd name="connsiteX32" fmla="*/ 1951348 w 4176074"/>
              <a:gd name="connsiteY32" fmla="*/ 483910 h 556182"/>
              <a:gd name="connsiteX33" fmla="*/ 1998482 w 4176074"/>
              <a:gd name="connsiteY33" fmla="*/ 483910 h 556182"/>
              <a:gd name="connsiteX34" fmla="*/ 1998482 w 4176074"/>
              <a:gd name="connsiteY34" fmla="*/ 518475 h 556182"/>
              <a:gd name="connsiteX35" fmla="*/ 2275002 w 4176074"/>
              <a:gd name="connsiteY35" fmla="*/ 518475 h 556182"/>
              <a:gd name="connsiteX36" fmla="*/ 2275002 w 4176074"/>
              <a:gd name="connsiteY36" fmla="*/ 556182 h 556182"/>
              <a:gd name="connsiteX37" fmla="*/ 4176074 w 4176074"/>
              <a:gd name="connsiteY37" fmla="*/ 556182 h 556182"/>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75967 h 556182"/>
              <a:gd name="connsiteX15" fmla="*/ 1008289 w 4176074"/>
              <a:gd name="connsiteY15" fmla="*/ 195469 h 556182"/>
              <a:gd name="connsiteX16" fmla="*/ 1010726 w 4176074"/>
              <a:gd name="connsiteY16" fmla="*/ 236319 h 556182"/>
              <a:gd name="connsiteX17" fmla="*/ 1098709 w 4176074"/>
              <a:gd name="connsiteY17" fmla="*/ 236319 h 556182"/>
              <a:gd name="connsiteX18" fmla="*/ 1101147 w 4176074"/>
              <a:gd name="connsiteY18" fmla="*/ 271912 h 556182"/>
              <a:gd name="connsiteX19" fmla="*/ 1297756 w 4176074"/>
              <a:gd name="connsiteY19" fmla="*/ 274351 h 556182"/>
              <a:gd name="connsiteX20" fmla="*/ 1297756 w 4176074"/>
              <a:gd name="connsiteY20" fmla="*/ 303659 h 556182"/>
              <a:gd name="connsiteX21" fmla="*/ 1322895 w 4176074"/>
              <a:gd name="connsiteY21" fmla="*/ 303659 h 556182"/>
              <a:gd name="connsiteX22" fmla="*/ 1322895 w 4176074"/>
              <a:gd name="connsiteY22" fmla="*/ 307943 h 556182"/>
              <a:gd name="connsiteX23" fmla="*/ 1505146 w 4176074"/>
              <a:gd name="connsiteY23" fmla="*/ 307943 h 556182"/>
              <a:gd name="connsiteX24" fmla="*/ 1505146 w 4176074"/>
              <a:gd name="connsiteY24" fmla="*/ 333081 h 556182"/>
              <a:gd name="connsiteX25" fmla="*/ 1633979 w 4176074"/>
              <a:gd name="connsiteY25" fmla="*/ 333081 h 556182"/>
              <a:gd name="connsiteX26" fmla="*/ 1633979 w 4176074"/>
              <a:gd name="connsiteY26" fmla="*/ 383357 h 556182"/>
              <a:gd name="connsiteX27" fmla="*/ 1882218 w 4176074"/>
              <a:gd name="connsiteY27" fmla="*/ 383357 h 556182"/>
              <a:gd name="connsiteX28" fmla="*/ 1882218 w 4176074"/>
              <a:gd name="connsiteY28" fmla="*/ 411637 h 556182"/>
              <a:gd name="connsiteX29" fmla="*/ 1929352 w 4176074"/>
              <a:gd name="connsiteY29" fmla="*/ 411637 h 556182"/>
              <a:gd name="connsiteX30" fmla="*/ 1929352 w 4176074"/>
              <a:gd name="connsiteY30" fmla="*/ 443060 h 556182"/>
              <a:gd name="connsiteX31" fmla="*/ 1951348 w 4176074"/>
              <a:gd name="connsiteY31" fmla="*/ 443060 h 556182"/>
              <a:gd name="connsiteX32" fmla="*/ 1951348 w 4176074"/>
              <a:gd name="connsiteY32" fmla="*/ 483910 h 556182"/>
              <a:gd name="connsiteX33" fmla="*/ 1998482 w 4176074"/>
              <a:gd name="connsiteY33" fmla="*/ 483910 h 556182"/>
              <a:gd name="connsiteX34" fmla="*/ 1998482 w 4176074"/>
              <a:gd name="connsiteY34" fmla="*/ 518475 h 556182"/>
              <a:gd name="connsiteX35" fmla="*/ 2275002 w 4176074"/>
              <a:gd name="connsiteY35" fmla="*/ 518475 h 556182"/>
              <a:gd name="connsiteX36" fmla="*/ 2275002 w 4176074"/>
              <a:gd name="connsiteY36" fmla="*/ 556182 h 556182"/>
              <a:gd name="connsiteX37" fmla="*/ 4176074 w 4176074"/>
              <a:gd name="connsiteY37" fmla="*/ 556182 h 556182"/>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75967 h 556182"/>
              <a:gd name="connsiteX15" fmla="*/ 1008289 w 4176074"/>
              <a:gd name="connsiteY15" fmla="*/ 202782 h 556182"/>
              <a:gd name="connsiteX16" fmla="*/ 1010726 w 4176074"/>
              <a:gd name="connsiteY16" fmla="*/ 236319 h 556182"/>
              <a:gd name="connsiteX17" fmla="*/ 1098709 w 4176074"/>
              <a:gd name="connsiteY17" fmla="*/ 236319 h 556182"/>
              <a:gd name="connsiteX18" fmla="*/ 1101147 w 4176074"/>
              <a:gd name="connsiteY18" fmla="*/ 271912 h 556182"/>
              <a:gd name="connsiteX19" fmla="*/ 1297756 w 4176074"/>
              <a:gd name="connsiteY19" fmla="*/ 274351 h 556182"/>
              <a:gd name="connsiteX20" fmla="*/ 1297756 w 4176074"/>
              <a:gd name="connsiteY20" fmla="*/ 303659 h 556182"/>
              <a:gd name="connsiteX21" fmla="*/ 1322895 w 4176074"/>
              <a:gd name="connsiteY21" fmla="*/ 303659 h 556182"/>
              <a:gd name="connsiteX22" fmla="*/ 1322895 w 4176074"/>
              <a:gd name="connsiteY22" fmla="*/ 307943 h 556182"/>
              <a:gd name="connsiteX23" fmla="*/ 1505146 w 4176074"/>
              <a:gd name="connsiteY23" fmla="*/ 307943 h 556182"/>
              <a:gd name="connsiteX24" fmla="*/ 1505146 w 4176074"/>
              <a:gd name="connsiteY24" fmla="*/ 333081 h 556182"/>
              <a:gd name="connsiteX25" fmla="*/ 1633979 w 4176074"/>
              <a:gd name="connsiteY25" fmla="*/ 333081 h 556182"/>
              <a:gd name="connsiteX26" fmla="*/ 1633979 w 4176074"/>
              <a:gd name="connsiteY26" fmla="*/ 383357 h 556182"/>
              <a:gd name="connsiteX27" fmla="*/ 1882218 w 4176074"/>
              <a:gd name="connsiteY27" fmla="*/ 383357 h 556182"/>
              <a:gd name="connsiteX28" fmla="*/ 1882218 w 4176074"/>
              <a:gd name="connsiteY28" fmla="*/ 411637 h 556182"/>
              <a:gd name="connsiteX29" fmla="*/ 1929352 w 4176074"/>
              <a:gd name="connsiteY29" fmla="*/ 411637 h 556182"/>
              <a:gd name="connsiteX30" fmla="*/ 1929352 w 4176074"/>
              <a:gd name="connsiteY30" fmla="*/ 443060 h 556182"/>
              <a:gd name="connsiteX31" fmla="*/ 1951348 w 4176074"/>
              <a:gd name="connsiteY31" fmla="*/ 443060 h 556182"/>
              <a:gd name="connsiteX32" fmla="*/ 1951348 w 4176074"/>
              <a:gd name="connsiteY32" fmla="*/ 483910 h 556182"/>
              <a:gd name="connsiteX33" fmla="*/ 1998482 w 4176074"/>
              <a:gd name="connsiteY33" fmla="*/ 483910 h 556182"/>
              <a:gd name="connsiteX34" fmla="*/ 1998482 w 4176074"/>
              <a:gd name="connsiteY34" fmla="*/ 518475 h 556182"/>
              <a:gd name="connsiteX35" fmla="*/ 2275002 w 4176074"/>
              <a:gd name="connsiteY35" fmla="*/ 518475 h 556182"/>
              <a:gd name="connsiteX36" fmla="*/ 2275002 w 4176074"/>
              <a:gd name="connsiteY36" fmla="*/ 556182 h 556182"/>
              <a:gd name="connsiteX37" fmla="*/ 4176074 w 4176074"/>
              <a:gd name="connsiteY37" fmla="*/ 556182 h 556182"/>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197907 h 556182"/>
              <a:gd name="connsiteX15" fmla="*/ 1008289 w 4176074"/>
              <a:gd name="connsiteY15" fmla="*/ 202782 h 556182"/>
              <a:gd name="connsiteX16" fmla="*/ 1010726 w 4176074"/>
              <a:gd name="connsiteY16" fmla="*/ 236319 h 556182"/>
              <a:gd name="connsiteX17" fmla="*/ 1098709 w 4176074"/>
              <a:gd name="connsiteY17" fmla="*/ 236319 h 556182"/>
              <a:gd name="connsiteX18" fmla="*/ 1101147 w 4176074"/>
              <a:gd name="connsiteY18" fmla="*/ 271912 h 556182"/>
              <a:gd name="connsiteX19" fmla="*/ 1297756 w 4176074"/>
              <a:gd name="connsiteY19" fmla="*/ 274351 h 556182"/>
              <a:gd name="connsiteX20" fmla="*/ 1297756 w 4176074"/>
              <a:gd name="connsiteY20" fmla="*/ 303659 h 556182"/>
              <a:gd name="connsiteX21" fmla="*/ 1322895 w 4176074"/>
              <a:gd name="connsiteY21" fmla="*/ 303659 h 556182"/>
              <a:gd name="connsiteX22" fmla="*/ 1322895 w 4176074"/>
              <a:gd name="connsiteY22" fmla="*/ 307943 h 556182"/>
              <a:gd name="connsiteX23" fmla="*/ 1505146 w 4176074"/>
              <a:gd name="connsiteY23" fmla="*/ 307943 h 556182"/>
              <a:gd name="connsiteX24" fmla="*/ 1505146 w 4176074"/>
              <a:gd name="connsiteY24" fmla="*/ 333081 h 556182"/>
              <a:gd name="connsiteX25" fmla="*/ 1633979 w 4176074"/>
              <a:gd name="connsiteY25" fmla="*/ 333081 h 556182"/>
              <a:gd name="connsiteX26" fmla="*/ 1633979 w 4176074"/>
              <a:gd name="connsiteY26" fmla="*/ 383357 h 556182"/>
              <a:gd name="connsiteX27" fmla="*/ 1882218 w 4176074"/>
              <a:gd name="connsiteY27" fmla="*/ 383357 h 556182"/>
              <a:gd name="connsiteX28" fmla="*/ 1882218 w 4176074"/>
              <a:gd name="connsiteY28" fmla="*/ 411637 h 556182"/>
              <a:gd name="connsiteX29" fmla="*/ 1929352 w 4176074"/>
              <a:gd name="connsiteY29" fmla="*/ 411637 h 556182"/>
              <a:gd name="connsiteX30" fmla="*/ 1929352 w 4176074"/>
              <a:gd name="connsiteY30" fmla="*/ 443060 h 556182"/>
              <a:gd name="connsiteX31" fmla="*/ 1951348 w 4176074"/>
              <a:gd name="connsiteY31" fmla="*/ 443060 h 556182"/>
              <a:gd name="connsiteX32" fmla="*/ 1951348 w 4176074"/>
              <a:gd name="connsiteY32" fmla="*/ 483910 h 556182"/>
              <a:gd name="connsiteX33" fmla="*/ 1998482 w 4176074"/>
              <a:gd name="connsiteY33" fmla="*/ 483910 h 556182"/>
              <a:gd name="connsiteX34" fmla="*/ 1998482 w 4176074"/>
              <a:gd name="connsiteY34" fmla="*/ 518475 h 556182"/>
              <a:gd name="connsiteX35" fmla="*/ 2275002 w 4176074"/>
              <a:gd name="connsiteY35" fmla="*/ 518475 h 556182"/>
              <a:gd name="connsiteX36" fmla="*/ 2275002 w 4176074"/>
              <a:gd name="connsiteY36" fmla="*/ 556182 h 556182"/>
              <a:gd name="connsiteX37" fmla="*/ 4176074 w 4176074"/>
              <a:gd name="connsiteY37" fmla="*/ 556182 h 556182"/>
              <a:gd name="connsiteX0" fmla="*/ 0 w 4176074"/>
              <a:gd name="connsiteY0" fmla="*/ 0 h 556182"/>
              <a:gd name="connsiteX1" fmla="*/ 94268 w 4176074"/>
              <a:gd name="connsiteY1" fmla="*/ 0 h 556182"/>
              <a:gd name="connsiteX2" fmla="*/ 94268 w 4176074"/>
              <a:gd name="connsiteY2" fmla="*/ 15712 h 556182"/>
              <a:gd name="connsiteX3" fmla="*/ 191678 w 4176074"/>
              <a:gd name="connsiteY3" fmla="*/ 15712 h 556182"/>
              <a:gd name="connsiteX4" fmla="*/ 191678 w 4176074"/>
              <a:gd name="connsiteY4" fmla="*/ 28281 h 556182"/>
              <a:gd name="connsiteX5" fmla="*/ 223101 w 4176074"/>
              <a:gd name="connsiteY5" fmla="*/ 28281 h 556182"/>
              <a:gd name="connsiteX6" fmla="*/ 223101 w 4176074"/>
              <a:gd name="connsiteY6" fmla="*/ 56561 h 556182"/>
              <a:gd name="connsiteX7" fmla="*/ 436775 w 4176074"/>
              <a:gd name="connsiteY7" fmla="*/ 56561 h 556182"/>
              <a:gd name="connsiteX8" fmla="*/ 436775 w 4176074"/>
              <a:gd name="connsiteY8" fmla="*/ 94268 h 556182"/>
              <a:gd name="connsiteX9" fmla="*/ 675587 w 4176074"/>
              <a:gd name="connsiteY9" fmla="*/ 94268 h 556182"/>
              <a:gd name="connsiteX10" fmla="*/ 675587 w 4176074"/>
              <a:gd name="connsiteY10" fmla="*/ 125691 h 556182"/>
              <a:gd name="connsiteX11" fmla="*/ 867266 w 4176074"/>
              <a:gd name="connsiteY11" fmla="*/ 125691 h 556182"/>
              <a:gd name="connsiteX12" fmla="*/ 867266 w 4176074"/>
              <a:gd name="connsiteY12" fmla="*/ 147687 h 556182"/>
              <a:gd name="connsiteX13" fmla="*/ 983530 w 4176074"/>
              <a:gd name="connsiteY13" fmla="*/ 147687 h 556182"/>
              <a:gd name="connsiteX14" fmla="*/ 983530 w 4176074"/>
              <a:gd name="connsiteY14" fmla="*/ 202782 h 556182"/>
              <a:gd name="connsiteX15" fmla="*/ 1008289 w 4176074"/>
              <a:gd name="connsiteY15" fmla="*/ 202782 h 556182"/>
              <a:gd name="connsiteX16" fmla="*/ 1010726 w 4176074"/>
              <a:gd name="connsiteY16" fmla="*/ 236319 h 556182"/>
              <a:gd name="connsiteX17" fmla="*/ 1098709 w 4176074"/>
              <a:gd name="connsiteY17" fmla="*/ 236319 h 556182"/>
              <a:gd name="connsiteX18" fmla="*/ 1101147 w 4176074"/>
              <a:gd name="connsiteY18" fmla="*/ 271912 h 556182"/>
              <a:gd name="connsiteX19" fmla="*/ 1297756 w 4176074"/>
              <a:gd name="connsiteY19" fmla="*/ 274351 h 556182"/>
              <a:gd name="connsiteX20" fmla="*/ 1297756 w 4176074"/>
              <a:gd name="connsiteY20" fmla="*/ 303659 h 556182"/>
              <a:gd name="connsiteX21" fmla="*/ 1322895 w 4176074"/>
              <a:gd name="connsiteY21" fmla="*/ 303659 h 556182"/>
              <a:gd name="connsiteX22" fmla="*/ 1322895 w 4176074"/>
              <a:gd name="connsiteY22" fmla="*/ 307943 h 556182"/>
              <a:gd name="connsiteX23" fmla="*/ 1505146 w 4176074"/>
              <a:gd name="connsiteY23" fmla="*/ 307943 h 556182"/>
              <a:gd name="connsiteX24" fmla="*/ 1505146 w 4176074"/>
              <a:gd name="connsiteY24" fmla="*/ 333081 h 556182"/>
              <a:gd name="connsiteX25" fmla="*/ 1633979 w 4176074"/>
              <a:gd name="connsiteY25" fmla="*/ 333081 h 556182"/>
              <a:gd name="connsiteX26" fmla="*/ 1633979 w 4176074"/>
              <a:gd name="connsiteY26" fmla="*/ 383357 h 556182"/>
              <a:gd name="connsiteX27" fmla="*/ 1882218 w 4176074"/>
              <a:gd name="connsiteY27" fmla="*/ 383357 h 556182"/>
              <a:gd name="connsiteX28" fmla="*/ 1882218 w 4176074"/>
              <a:gd name="connsiteY28" fmla="*/ 411637 h 556182"/>
              <a:gd name="connsiteX29" fmla="*/ 1929352 w 4176074"/>
              <a:gd name="connsiteY29" fmla="*/ 411637 h 556182"/>
              <a:gd name="connsiteX30" fmla="*/ 1929352 w 4176074"/>
              <a:gd name="connsiteY30" fmla="*/ 443060 h 556182"/>
              <a:gd name="connsiteX31" fmla="*/ 1951348 w 4176074"/>
              <a:gd name="connsiteY31" fmla="*/ 443060 h 556182"/>
              <a:gd name="connsiteX32" fmla="*/ 1951348 w 4176074"/>
              <a:gd name="connsiteY32" fmla="*/ 483910 h 556182"/>
              <a:gd name="connsiteX33" fmla="*/ 1998482 w 4176074"/>
              <a:gd name="connsiteY33" fmla="*/ 483910 h 556182"/>
              <a:gd name="connsiteX34" fmla="*/ 1998482 w 4176074"/>
              <a:gd name="connsiteY34" fmla="*/ 518475 h 556182"/>
              <a:gd name="connsiteX35" fmla="*/ 2275002 w 4176074"/>
              <a:gd name="connsiteY35" fmla="*/ 518475 h 556182"/>
              <a:gd name="connsiteX36" fmla="*/ 2275002 w 4176074"/>
              <a:gd name="connsiteY36" fmla="*/ 556182 h 556182"/>
              <a:gd name="connsiteX37" fmla="*/ 4176074 w 4176074"/>
              <a:gd name="connsiteY37" fmla="*/ 556182 h 556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76074" h="556182">
                <a:moveTo>
                  <a:pt x="0" y="0"/>
                </a:moveTo>
                <a:lnTo>
                  <a:pt x="94268" y="0"/>
                </a:lnTo>
                <a:lnTo>
                  <a:pt x="94268" y="15712"/>
                </a:lnTo>
                <a:lnTo>
                  <a:pt x="191678" y="15712"/>
                </a:lnTo>
                <a:lnTo>
                  <a:pt x="191678" y="28281"/>
                </a:lnTo>
                <a:lnTo>
                  <a:pt x="223101" y="28281"/>
                </a:lnTo>
                <a:lnTo>
                  <a:pt x="223101" y="56561"/>
                </a:lnTo>
                <a:lnTo>
                  <a:pt x="436775" y="56561"/>
                </a:lnTo>
                <a:lnTo>
                  <a:pt x="436775" y="94268"/>
                </a:lnTo>
                <a:lnTo>
                  <a:pt x="675587" y="94268"/>
                </a:lnTo>
                <a:lnTo>
                  <a:pt x="675587" y="125691"/>
                </a:lnTo>
                <a:lnTo>
                  <a:pt x="867266" y="125691"/>
                </a:lnTo>
                <a:lnTo>
                  <a:pt x="867266" y="147687"/>
                </a:lnTo>
                <a:lnTo>
                  <a:pt x="983530" y="147687"/>
                </a:lnTo>
                <a:lnTo>
                  <a:pt x="983530" y="202782"/>
                </a:lnTo>
                <a:lnTo>
                  <a:pt x="1008289" y="202782"/>
                </a:lnTo>
                <a:lnTo>
                  <a:pt x="1010726" y="236319"/>
                </a:lnTo>
                <a:lnTo>
                  <a:pt x="1098709" y="236319"/>
                </a:lnTo>
                <a:lnTo>
                  <a:pt x="1101147" y="271912"/>
                </a:lnTo>
                <a:lnTo>
                  <a:pt x="1297756" y="274351"/>
                </a:lnTo>
                <a:lnTo>
                  <a:pt x="1297756" y="303659"/>
                </a:lnTo>
                <a:lnTo>
                  <a:pt x="1322895" y="303659"/>
                </a:lnTo>
                <a:lnTo>
                  <a:pt x="1322895" y="307943"/>
                </a:lnTo>
                <a:lnTo>
                  <a:pt x="1505146" y="307943"/>
                </a:lnTo>
                <a:lnTo>
                  <a:pt x="1505146" y="333081"/>
                </a:lnTo>
                <a:lnTo>
                  <a:pt x="1633979" y="333081"/>
                </a:lnTo>
                <a:lnTo>
                  <a:pt x="1633979" y="383357"/>
                </a:lnTo>
                <a:lnTo>
                  <a:pt x="1882218" y="383357"/>
                </a:lnTo>
                <a:lnTo>
                  <a:pt x="1882218" y="411637"/>
                </a:lnTo>
                <a:lnTo>
                  <a:pt x="1929352" y="411637"/>
                </a:lnTo>
                <a:lnTo>
                  <a:pt x="1929352" y="443060"/>
                </a:lnTo>
                <a:lnTo>
                  <a:pt x="1951348" y="443060"/>
                </a:lnTo>
                <a:lnTo>
                  <a:pt x="1951348" y="483910"/>
                </a:lnTo>
                <a:lnTo>
                  <a:pt x="1998482" y="483910"/>
                </a:lnTo>
                <a:lnTo>
                  <a:pt x="1998482" y="518475"/>
                </a:lnTo>
                <a:lnTo>
                  <a:pt x="2275002" y="518475"/>
                </a:lnTo>
                <a:lnTo>
                  <a:pt x="2275002" y="556182"/>
                </a:lnTo>
                <a:lnTo>
                  <a:pt x="4176074" y="556182"/>
                </a:lnTo>
              </a:path>
            </a:pathLst>
          </a:custGeom>
          <a:noFill/>
          <a:ln w="28575">
            <a:solidFill>
              <a:schemeClr val="accent1"/>
            </a:solidFill>
            <a:miter lim="800000"/>
            <a:headEnd/>
            <a:tailEnd/>
          </a:ln>
        </p:spPr>
        <p:txBody>
          <a:bodyPr rtlCol="0" anchor="ctr"/>
          <a:lstStyle/>
          <a:p>
            <a:pPr algn="ctr"/>
            <a:endParaRPr lang="en-US"/>
          </a:p>
        </p:txBody>
      </p:sp>
      <p:sp>
        <p:nvSpPr>
          <p:cNvPr id="23" name="Freeform: Shape 22">
            <a:extLst>
              <a:ext uri="{FF2B5EF4-FFF2-40B4-BE49-F238E27FC236}">
                <a16:creationId xmlns:a16="http://schemas.microsoft.com/office/drawing/2014/main" id="{B6BF9BB9-43DB-A0C8-751D-F7C3F6904478}"/>
              </a:ext>
            </a:extLst>
          </p:cNvPr>
          <p:cNvSpPr/>
          <p:nvPr/>
        </p:nvSpPr>
        <p:spPr bwMode="auto">
          <a:xfrm>
            <a:off x="3581312" y="1642454"/>
            <a:ext cx="4723236" cy="2627567"/>
          </a:xfrm>
          <a:custGeom>
            <a:avLst/>
            <a:gdLst>
              <a:gd name="connsiteX0" fmla="*/ 0 w 4319081"/>
              <a:gd name="connsiteY0" fmla="*/ 0 h 2402732"/>
              <a:gd name="connsiteX1" fmla="*/ 0 w 4319081"/>
              <a:gd name="connsiteY1" fmla="*/ 2402732 h 2402732"/>
              <a:gd name="connsiteX2" fmla="*/ 4319081 w 4319081"/>
              <a:gd name="connsiteY2" fmla="*/ 2402732 h 2402732"/>
            </a:gdLst>
            <a:ahLst/>
            <a:cxnLst>
              <a:cxn ang="0">
                <a:pos x="connsiteX0" y="connsiteY0"/>
              </a:cxn>
              <a:cxn ang="0">
                <a:pos x="connsiteX1" y="connsiteY1"/>
              </a:cxn>
              <a:cxn ang="0">
                <a:pos x="connsiteX2" y="connsiteY2"/>
              </a:cxn>
            </a:cxnLst>
            <a:rect l="l" t="t" r="r" b="b"/>
            <a:pathLst>
              <a:path w="4319081" h="2402732">
                <a:moveTo>
                  <a:pt x="0" y="0"/>
                </a:moveTo>
                <a:lnTo>
                  <a:pt x="0" y="2402732"/>
                </a:lnTo>
                <a:lnTo>
                  <a:pt x="4319081" y="2402732"/>
                </a:lnTo>
              </a:path>
            </a:pathLst>
          </a:custGeom>
          <a:noFill/>
          <a:ln w="28575">
            <a:solidFill>
              <a:schemeClr val="bg1"/>
            </a:solidFill>
            <a:miter lim="800000"/>
            <a:headEnd/>
            <a:tailEnd/>
          </a:ln>
        </p:spPr>
        <p:txBody>
          <a:bodyPr rtlCol="0" anchor="ctr"/>
          <a:lstStyle/>
          <a:p>
            <a:pPr algn="ctr"/>
            <a:endParaRPr lang="en-US"/>
          </a:p>
        </p:txBody>
      </p:sp>
      <p:grpSp>
        <p:nvGrpSpPr>
          <p:cNvPr id="24" name="Group 23">
            <a:extLst>
              <a:ext uri="{FF2B5EF4-FFF2-40B4-BE49-F238E27FC236}">
                <a16:creationId xmlns:a16="http://schemas.microsoft.com/office/drawing/2014/main" id="{F3788EC3-1BDA-D4A1-1847-4D1ECC1F0968}"/>
              </a:ext>
            </a:extLst>
          </p:cNvPr>
          <p:cNvGrpSpPr/>
          <p:nvPr/>
        </p:nvGrpSpPr>
        <p:grpSpPr>
          <a:xfrm>
            <a:off x="3519257" y="1653091"/>
            <a:ext cx="74465" cy="2616930"/>
            <a:chOff x="3542490" y="1712067"/>
            <a:chExt cx="68093" cy="2393005"/>
          </a:xfrm>
        </p:grpSpPr>
        <p:cxnSp>
          <p:nvCxnSpPr>
            <p:cNvPr id="25" name="Straight Connector 24">
              <a:extLst>
                <a:ext uri="{FF2B5EF4-FFF2-40B4-BE49-F238E27FC236}">
                  <a16:creationId xmlns:a16="http://schemas.microsoft.com/office/drawing/2014/main" id="{9359B0E1-9B59-7653-7A59-F31928727FC5}"/>
                </a:ext>
              </a:extLst>
            </p:cNvPr>
            <p:cNvCxnSpPr>
              <a:cxnSpLocks/>
            </p:cNvCxnSpPr>
            <p:nvPr/>
          </p:nvCxnSpPr>
          <p:spPr bwMode="auto">
            <a:xfrm>
              <a:off x="3542490" y="1712067"/>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D1F2717-6CD4-5F20-F3D9-2E6F09FCF0C3}"/>
                </a:ext>
              </a:extLst>
            </p:cNvPr>
            <p:cNvCxnSpPr>
              <a:cxnSpLocks/>
            </p:cNvCxnSpPr>
            <p:nvPr/>
          </p:nvCxnSpPr>
          <p:spPr bwMode="auto">
            <a:xfrm>
              <a:off x="3542490" y="2190668"/>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473374C-C373-097F-CADD-EAEC0EEF74C7}"/>
                </a:ext>
              </a:extLst>
            </p:cNvPr>
            <p:cNvCxnSpPr>
              <a:cxnSpLocks/>
            </p:cNvCxnSpPr>
            <p:nvPr/>
          </p:nvCxnSpPr>
          <p:spPr bwMode="auto">
            <a:xfrm>
              <a:off x="3542490" y="2669269"/>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4EA9572-B8A8-C01D-E726-C7371D32111C}"/>
                </a:ext>
              </a:extLst>
            </p:cNvPr>
            <p:cNvCxnSpPr>
              <a:cxnSpLocks/>
            </p:cNvCxnSpPr>
            <p:nvPr/>
          </p:nvCxnSpPr>
          <p:spPr bwMode="auto">
            <a:xfrm>
              <a:off x="3542490" y="3147870"/>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8B70FB5-5C0E-45FB-F8A1-87CE2AAB5A7B}"/>
                </a:ext>
              </a:extLst>
            </p:cNvPr>
            <p:cNvCxnSpPr>
              <a:cxnSpLocks/>
            </p:cNvCxnSpPr>
            <p:nvPr/>
          </p:nvCxnSpPr>
          <p:spPr bwMode="auto">
            <a:xfrm>
              <a:off x="3542490" y="3626471"/>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8C56526-C0E4-716D-100D-9E3CE410464E}"/>
                </a:ext>
              </a:extLst>
            </p:cNvPr>
            <p:cNvCxnSpPr>
              <a:cxnSpLocks/>
            </p:cNvCxnSpPr>
            <p:nvPr/>
          </p:nvCxnSpPr>
          <p:spPr bwMode="auto">
            <a:xfrm>
              <a:off x="3542490" y="4105072"/>
              <a:ext cx="680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65F0EFBE-FE72-1CB9-16A4-59E0866FE08D}"/>
              </a:ext>
            </a:extLst>
          </p:cNvPr>
          <p:cNvGrpSpPr/>
          <p:nvPr/>
        </p:nvGrpSpPr>
        <p:grpSpPr>
          <a:xfrm>
            <a:off x="3581310" y="4279196"/>
            <a:ext cx="4723239" cy="70858"/>
            <a:chOff x="3599233" y="4113462"/>
            <a:chExt cx="4319082" cy="64795"/>
          </a:xfrm>
        </p:grpSpPr>
        <p:grpSp>
          <p:nvGrpSpPr>
            <p:cNvPr id="32" name="Group 31">
              <a:extLst>
                <a:ext uri="{FF2B5EF4-FFF2-40B4-BE49-F238E27FC236}">
                  <a16:creationId xmlns:a16="http://schemas.microsoft.com/office/drawing/2014/main" id="{3644D5F1-6345-5C81-9EA6-3BA01C4EDF32}"/>
                </a:ext>
              </a:extLst>
            </p:cNvPr>
            <p:cNvGrpSpPr/>
            <p:nvPr/>
          </p:nvGrpSpPr>
          <p:grpSpPr>
            <a:xfrm rot="5400000">
              <a:off x="5373748" y="2338947"/>
              <a:ext cx="64795" cy="3613826"/>
              <a:chOff x="3542490" y="1712067"/>
              <a:chExt cx="68093" cy="2393005"/>
            </a:xfrm>
          </p:grpSpPr>
          <p:cxnSp>
            <p:nvCxnSpPr>
              <p:cNvPr id="34" name="Straight Connector 33">
                <a:extLst>
                  <a:ext uri="{FF2B5EF4-FFF2-40B4-BE49-F238E27FC236}">
                    <a16:creationId xmlns:a16="http://schemas.microsoft.com/office/drawing/2014/main" id="{82FA4333-1500-49CB-587B-CE43220EDF16}"/>
                  </a:ext>
                </a:extLst>
              </p:cNvPr>
              <p:cNvCxnSpPr>
                <a:cxnSpLocks/>
              </p:cNvCxnSpPr>
              <p:nvPr/>
            </p:nvCxnSpPr>
            <p:spPr bwMode="auto">
              <a:xfrm>
                <a:off x="3542490" y="1712067"/>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5C32BCF-1755-56A9-11DF-18DB197E6B7C}"/>
                  </a:ext>
                </a:extLst>
              </p:cNvPr>
              <p:cNvCxnSpPr>
                <a:cxnSpLocks/>
              </p:cNvCxnSpPr>
              <p:nvPr/>
            </p:nvCxnSpPr>
            <p:spPr bwMode="auto">
              <a:xfrm>
                <a:off x="3542490" y="2190668"/>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E41628F-E5A4-C010-7CFE-173FEC188880}"/>
                  </a:ext>
                </a:extLst>
              </p:cNvPr>
              <p:cNvCxnSpPr>
                <a:cxnSpLocks/>
              </p:cNvCxnSpPr>
              <p:nvPr/>
            </p:nvCxnSpPr>
            <p:spPr bwMode="auto">
              <a:xfrm>
                <a:off x="3542490" y="2669269"/>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B9F8454-3538-6F35-AD4F-362C4652E644}"/>
                  </a:ext>
                </a:extLst>
              </p:cNvPr>
              <p:cNvCxnSpPr>
                <a:cxnSpLocks/>
              </p:cNvCxnSpPr>
              <p:nvPr/>
            </p:nvCxnSpPr>
            <p:spPr bwMode="auto">
              <a:xfrm>
                <a:off x="3542490" y="3147870"/>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63E5BC6-3A48-C6C9-D34A-42D5886FAF0D}"/>
                  </a:ext>
                </a:extLst>
              </p:cNvPr>
              <p:cNvCxnSpPr>
                <a:cxnSpLocks/>
              </p:cNvCxnSpPr>
              <p:nvPr/>
            </p:nvCxnSpPr>
            <p:spPr bwMode="auto">
              <a:xfrm>
                <a:off x="3542490" y="3626471"/>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E2395B9-FCD2-F73E-B49A-2AB0737540BC}"/>
                  </a:ext>
                </a:extLst>
              </p:cNvPr>
              <p:cNvCxnSpPr>
                <a:cxnSpLocks/>
              </p:cNvCxnSpPr>
              <p:nvPr/>
            </p:nvCxnSpPr>
            <p:spPr bwMode="auto">
              <a:xfrm>
                <a:off x="3542490" y="4105072"/>
                <a:ext cx="68093" cy="0"/>
              </a:xfrm>
              <a:prstGeom prst="line">
                <a:avLst/>
              </a:prstGeom>
              <a:noFill/>
              <a:ln w="28575" cap="flat" cmpd="sng" algn="ctr">
                <a:solidFill>
                  <a:schemeClr val="bg1"/>
                </a:solidFill>
                <a:prstDash val="solid"/>
                <a:round/>
                <a:headEnd type="none" w="med" len="med"/>
                <a:tailEnd type="none" w="med" len="med"/>
              </a:ln>
              <a:effectLst/>
            </p:spPr>
          </p:cxnSp>
        </p:grpSp>
        <p:cxnSp>
          <p:nvCxnSpPr>
            <p:cNvPr id="33" name="Straight Connector 32">
              <a:extLst>
                <a:ext uri="{FF2B5EF4-FFF2-40B4-BE49-F238E27FC236}">
                  <a16:creationId xmlns:a16="http://schemas.microsoft.com/office/drawing/2014/main" id="{5B79C825-46B6-1DF5-00E7-31B9CBADF931}"/>
                </a:ext>
              </a:extLst>
            </p:cNvPr>
            <p:cNvCxnSpPr>
              <a:cxnSpLocks/>
            </p:cNvCxnSpPr>
            <p:nvPr/>
          </p:nvCxnSpPr>
          <p:spPr bwMode="auto">
            <a:xfrm rot="5400000">
              <a:off x="7885917" y="4145860"/>
              <a:ext cx="64795" cy="0"/>
            </a:xfrm>
            <a:prstGeom prst="line">
              <a:avLst/>
            </a:prstGeom>
            <a:noFill/>
            <a:ln w="28575" cap="flat" cmpd="sng" algn="ctr">
              <a:solidFill>
                <a:schemeClr val="bg1"/>
              </a:solidFill>
              <a:prstDash val="solid"/>
              <a:round/>
              <a:headEnd type="none" w="med" len="med"/>
              <a:tailEnd type="none" w="med" len="med"/>
            </a:ln>
            <a:effectLst/>
          </p:spPr>
        </p:cxnSp>
      </p:grpSp>
      <p:sp>
        <p:nvSpPr>
          <p:cNvPr id="40" name="TextBox 39">
            <a:extLst>
              <a:ext uri="{FF2B5EF4-FFF2-40B4-BE49-F238E27FC236}">
                <a16:creationId xmlns:a16="http://schemas.microsoft.com/office/drawing/2014/main" id="{ABE92B29-FAA9-4B4C-8E2E-E45E023FA470}"/>
              </a:ext>
            </a:extLst>
          </p:cNvPr>
          <p:cNvSpPr txBox="1"/>
          <p:nvPr/>
        </p:nvSpPr>
        <p:spPr bwMode="auto">
          <a:xfrm>
            <a:off x="3416351" y="4285271"/>
            <a:ext cx="329916"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1" name="TextBox 40">
            <a:extLst>
              <a:ext uri="{FF2B5EF4-FFF2-40B4-BE49-F238E27FC236}">
                <a16:creationId xmlns:a16="http://schemas.microsoft.com/office/drawing/2014/main" id="{CB6056C0-4144-12F5-FAB8-46B8B5130F7F}"/>
              </a:ext>
            </a:extLst>
          </p:cNvPr>
          <p:cNvSpPr txBox="1"/>
          <p:nvPr/>
        </p:nvSpPr>
        <p:spPr bwMode="auto">
          <a:xfrm>
            <a:off x="4193756" y="4300812"/>
            <a:ext cx="329916"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42" name="TextBox 41">
            <a:extLst>
              <a:ext uri="{FF2B5EF4-FFF2-40B4-BE49-F238E27FC236}">
                <a16:creationId xmlns:a16="http://schemas.microsoft.com/office/drawing/2014/main" id="{A326581E-CCE6-C03E-54F5-05DF46898F39}"/>
              </a:ext>
            </a:extLst>
          </p:cNvPr>
          <p:cNvSpPr txBox="1"/>
          <p:nvPr/>
        </p:nvSpPr>
        <p:spPr bwMode="auto">
          <a:xfrm>
            <a:off x="4905586" y="4300214"/>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3" name="TextBox 42">
            <a:extLst>
              <a:ext uri="{FF2B5EF4-FFF2-40B4-BE49-F238E27FC236}">
                <a16:creationId xmlns:a16="http://schemas.microsoft.com/office/drawing/2014/main" id="{F7BE83E9-F51E-7997-80B7-F1F313EDAA85}"/>
              </a:ext>
            </a:extLst>
          </p:cNvPr>
          <p:cNvSpPr txBox="1"/>
          <p:nvPr/>
        </p:nvSpPr>
        <p:spPr bwMode="auto">
          <a:xfrm>
            <a:off x="5718537" y="4284044"/>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4" name="TextBox 43">
            <a:extLst>
              <a:ext uri="{FF2B5EF4-FFF2-40B4-BE49-F238E27FC236}">
                <a16:creationId xmlns:a16="http://schemas.microsoft.com/office/drawing/2014/main" id="{F82E0979-659D-F9AB-5861-67CB14469C65}"/>
              </a:ext>
            </a:extLst>
          </p:cNvPr>
          <p:cNvSpPr txBox="1"/>
          <p:nvPr/>
        </p:nvSpPr>
        <p:spPr bwMode="auto">
          <a:xfrm>
            <a:off x="6497794" y="4320043"/>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5" name="TextBox 44">
            <a:extLst>
              <a:ext uri="{FF2B5EF4-FFF2-40B4-BE49-F238E27FC236}">
                <a16:creationId xmlns:a16="http://schemas.microsoft.com/office/drawing/2014/main" id="{4A8D68B5-585D-D73B-8823-ED8732AC6667}"/>
              </a:ext>
            </a:extLst>
          </p:cNvPr>
          <p:cNvSpPr txBox="1"/>
          <p:nvPr/>
        </p:nvSpPr>
        <p:spPr bwMode="auto">
          <a:xfrm>
            <a:off x="7270291" y="4284044"/>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6" name="TextBox 45">
            <a:extLst>
              <a:ext uri="{FF2B5EF4-FFF2-40B4-BE49-F238E27FC236}">
                <a16:creationId xmlns:a16="http://schemas.microsoft.com/office/drawing/2014/main" id="{43C0A250-DAE2-B8A4-657C-7F194E5ACD4A}"/>
              </a:ext>
            </a:extLst>
          </p:cNvPr>
          <p:cNvSpPr txBox="1"/>
          <p:nvPr/>
        </p:nvSpPr>
        <p:spPr bwMode="auto">
          <a:xfrm>
            <a:off x="8083333" y="4284044"/>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47" name="TextBox 46">
            <a:extLst>
              <a:ext uri="{FF2B5EF4-FFF2-40B4-BE49-F238E27FC236}">
                <a16:creationId xmlns:a16="http://schemas.microsoft.com/office/drawing/2014/main" id="{B71B8360-65B3-7D9D-EAD7-E1A413AFEBE9}"/>
              </a:ext>
            </a:extLst>
          </p:cNvPr>
          <p:cNvSpPr txBox="1"/>
          <p:nvPr/>
        </p:nvSpPr>
        <p:spPr bwMode="auto">
          <a:xfrm>
            <a:off x="3242221" y="4064231"/>
            <a:ext cx="329916"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50819EEC-5FC8-43E7-7CAE-14C8131DBF69}"/>
              </a:ext>
            </a:extLst>
          </p:cNvPr>
          <p:cNvSpPr txBox="1"/>
          <p:nvPr/>
        </p:nvSpPr>
        <p:spPr bwMode="auto">
          <a:xfrm>
            <a:off x="3109229" y="3552451"/>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67C28F1C-C9BB-FA58-A078-FE24795D0EDF}"/>
              </a:ext>
            </a:extLst>
          </p:cNvPr>
          <p:cNvSpPr txBox="1"/>
          <p:nvPr/>
        </p:nvSpPr>
        <p:spPr bwMode="auto">
          <a:xfrm>
            <a:off x="3114253" y="3012554"/>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C3B3FE39-B7E5-FBDC-4C1F-9237FC039D70}"/>
              </a:ext>
            </a:extLst>
          </p:cNvPr>
          <p:cNvSpPr txBox="1"/>
          <p:nvPr/>
        </p:nvSpPr>
        <p:spPr bwMode="auto">
          <a:xfrm>
            <a:off x="3109229" y="2500774"/>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1" name="TextBox 50">
            <a:extLst>
              <a:ext uri="{FF2B5EF4-FFF2-40B4-BE49-F238E27FC236}">
                <a16:creationId xmlns:a16="http://schemas.microsoft.com/office/drawing/2014/main" id="{143EC83F-54EE-BA56-1A9F-55585BE806BC}"/>
              </a:ext>
            </a:extLst>
          </p:cNvPr>
          <p:cNvSpPr txBox="1"/>
          <p:nvPr/>
        </p:nvSpPr>
        <p:spPr bwMode="auto">
          <a:xfrm>
            <a:off x="3116241" y="1972317"/>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2" name="TextBox 51">
            <a:extLst>
              <a:ext uri="{FF2B5EF4-FFF2-40B4-BE49-F238E27FC236}">
                <a16:creationId xmlns:a16="http://schemas.microsoft.com/office/drawing/2014/main" id="{9A0B6498-AC18-0B93-A37C-961E9D571CBD}"/>
              </a:ext>
            </a:extLst>
          </p:cNvPr>
          <p:cNvSpPr txBox="1"/>
          <p:nvPr/>
        </p:nvSpPr>
        <p:spPr bwMode="auto">
          <a:xfrm>
            <a:off x="2983247" y="1460537"/>
            <a:ext cx="58585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117" name="Group 116">
            <a:extLst>
              <a:ext uri="{FF2B5EF4-FFF2-40B4-BE49-F238E27FC236}">
                <a16:creationId xmlns:a16="http://schemas.microsoft.com/office/drawing/2014/main" id="{8FB313E3-6447-591D-65B7-2725C3B08405}"/>
              </a:ext>
            </a:extLst>
          </p:cNvPr>
          <p:cNvGrpSpPr/>
          <p:nvPr/>
        </p:nvGrpSpPr>
        <p:grpSpPr>
          <a:xfrm>
            <a:off x="3736320" y="1639859"/>
            <a:ext cx="3556323" cy="1935060"/>
            <a:chOff x="3736320" y="1639859"/>
            <a:chExt cx="3556323" cy="1935060"/>
          </a:xfrm>
        </p:grpSpPr>
        <p:cxnSp>
          <p:nvCxnSpPr>
            <p:cNvPr id="54" name="Straight Connector 53">
              <a:extLst>
                <a:ext uri="{FF2B5EF4-FFF2-40B4-BE49-F238E27FC236}">
                  <a16:creationId xmlns:a16="http://schemas.microsoft.com/office/drawing/2014/main" id="{8BF469A7-433A-D441-AA40-E60B76E6EF80}"/>
                </a:ext>
              </a:extLst>
            </p:cNvPr>
            <p:cNvCxnSpPr/>
            <p:nvPr/>
          </p:nvCxnSpPr>
          <p:spPr bwMode="auto">
            <a:xfrm>
              <a:off x="3736320" y="1639859"/>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64DF2BA-7D8A-80A3-41D3-61E06C74BF55}"/>
                </a:ext>
              </a:extLst>
            </p:cNvPr>
            <p:cNvCxnSpPr/>
            <p:nvPr/>
          </p:nvCxnSpPr>
          <p:spPr bwMode="auto">
            <a:xfrm>
              <a:off x="3895148" y="1789174"/>
              <a:ext cx="0" cy="85907"/>
            </a:xfrm>
            <a:prstGeom prst="line">
              <a:avLst/>
            </a:prstGeom>
            <a:noFill/>
            <a:ln w="38100" cap="flat" cmpd="sng" algn="ctr">
              <a:solidFill>
                <a:schemeClr val="accent3"/>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2D2448A-C5E4-A711-64F0-526985E0958B}"/>
                </a:ext>
              </a:extLst>
            </p:cNvPr>
            <p:cNvCxnSpPr/>
            <p:nvPr/>
          </p:nvCxnSpPr>
          <p:spPr bwMode="auto">
            <a:xfrm>
              <a:off x="4039293" y="1842685"/>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2B9F2AF-2BAE-7817-ABEF-AD25F0E16764}"/>
                </a:ext>
              </a:extLst>
            </p:cNvPr>
            <p:cNvCxnSpPr/>
            <p:nvPr/>
          </p:nvCxnSpPr>
          <p:spPr bwMode="auto">
            <a:xfrm>
              <a:off x="4217761" y="1985942"/>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C722C62-D0E0-3B70-B171-0EC2CB38D8B4}"/>
                </a:ext>
              </a:extLst>
            </p:cNvPr>
            <p:cNvCxnSpPr/>
            <p:nvPr/>
          </p:nvCxnSpPr>
          <p:spPr bwMode="auto">
            <a:xfrm>
              <a:off x="4283743" y="2067511"/>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C84280E-41E7-C042-7EAF-F7CF7EE76795}"/>
                </a:ext>
              </a:extLst>
            </p:cNvPr>
            <p:cNvCxnSpPr/>
            <p:nvPr/>
          </p:nvCxnSpPr>
          <p:spPr bwMode="auto">
            <a:xfrm>
              <a:off x="4348161" y="2090776"/>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0A0C30D-2ED8-F2F4-D657-CFFDFE082846}"/>
                </a:ext>
              </a:extLst>
            </p:cNvPr>
            <p:cNvCxnSpPr/>
            <p:nvPr/>
          </p:nvCxnSpPr>
          <p:spPr bwMode="auto">
            <a:xfrm>
              <a:off x="4588520" y="2223637"/>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B202E18-0782-F9A6-76A0-91FA96B972E2}"/>
                </a:ext>
              </a:extLst>
            </p:cNvPr>
            <p:cNvCxnSpPr/>
            <p:nvPr/>
          </p:nvCxnSpPr>
          <p:spPr bwMode="auto">
            <a:xfrm>
              <a:off x="4647471" y="2222944"/>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B5DD3C9-B959-8EB3-9CDF-C877FF689BDE}"/>
                </a:ext>
              </a:extLst>
            </p:cNvPr>
            <p:cNvCxnSpPr/>
            <p:nvPr/>
          </p:nvCxnSpPr>
          <p:spPr bwMode="auto">
            <a:xfrm>
              <a:off x="4826751" y="2442265"/>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CB50872-3DD0-2CA4-71A7-F0E6FA6671F1}"/>
                </a:ext>
              </a:extLst>
            </p:cNvPr>
            <p:cNvCxnSpPr/>
            <p:nvPr/>
          </p:nvCxnSpPr>
          <p:spPr bwMode="auto">
            <a:xfrm>
              <a:off x="4886156" y="2442264"/>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9ADDF8D-23DC-108A-1058-EBF4B25BFE93}"/>
                </a:ext>
              </a:extLst>
            </p:cNvPr>
            <p:cNvCxnSpPr/>
            <p:nvPr/>
          </p:nvCxnSpPr>
          <p:spPr bwMode="auto">
            <a:xfrm>
              <a:off x="5036650" y="2442263"/>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08A83132-E021-05D9-1544-DA50DEF26B51}"/>
                </a:ext>
              </a:extLst>
            </p:cNvPr>
            <p:cNvCxnSpPr/>
            <p:nvPr/>
          </p:nvCxnSpPr>
          <p:spPr bwMode="auto">
            <a:xfrm>
              <a:off x="5756382" y="2885986"/>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E92CBD45-1CEB-A133-DCF6-E7FD170F9507}"/>
                </a:ext>
              </a:extLst>
            </p:cNvPr>
            <p:cNvCxnSpPr/>
            <p:nvPr/>
          </p:nvCxnSpPr>
          <p:spPr bwMode="auto">
            <a:xfrm>
              <a:off x="5848698" y="2971894"/>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6E6CC1B-5A5A-3620-DAA3-F810728FAA98}"/>
                </a:ext>
              </a:extLst>
            </p:cNvPr>
            <p:cNvCxnSpPr/>
            <p:nvPr/>
          </p:nvCxnSpPr>
          <p:spPr bwMode="auto">
            <a:xfrm>
              <a:off x="5970747" y="3067834"/>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199524F4-E3D0-6448-6295-8039489D72ED}"/>
                </a:ext>
              </a:extLst>
            </p:cNvPr>
            <p:cNvCxnSpPr/>
            <p:nvPr/>
          </p:nvCxnSpPr>
          <p:spPr bwMode="auto">
            <a:xfrm>
              <a:off x="6148731" y="3171546"/>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986389AA-700C-EFE1-472F-307DC54C6643}"/>
                </a:ext>
              </a:extLst>
            </p:cNvPr>
            <p:cNvCxnSpPr/>
            <p:nvPr/>
          </p:nvCxnSpPr>
          <p:spPr bwMode="auto">
            <a:xfrm>
              <a:off x="6208072" y="3171545"/>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FA70E6E9-8205-DCDD-AB75-804FB5DF5CC6}"/>
                </a:ext>
              </a:extLst>
            </p:cNvPr>
            <p:cNvCxnSpPr/>
            <p:nvPr/>
          </p:nvCxnSpPr>
          <p:spPr bwMode="auto">
            <a:xfrm>
              <a:off x="6821806" y="3166212"/>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27BCE72E-9FF3-6581-BA0D-392B6341EC3A}"/>
                </a:ext>
              </a:extLst>
            </p:cNvPr>
            <p:cNvCxnSpPr/>
            <p:nvPr/>
          </p:nvCxnSpPr>
          <p:spPr bwMode="auto">
            <a:xfrm>
              <a:off x="6862017" y="3163546"/>
              <a:ext cx="0" cy="85907"/>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92BF32F6-21D5-4145-7F01-E1CCC9B4B95B}"/>
                </a:ext>
              </a:extLst>
            </p:cNvPr>
            <p:cNvCxnSpPr/>
            <p:nvPr/>
          </p:nvCxnSpPr>
          <p:spPr bwMode="auto">
            <a:xfrm>
              <a:off x="7292643" y="3489012"/>
              <a:ext cx="0" cy="85907"/>
            </a:xfrm>
            <a:prstGeom prst="line">
              <a:avLst/>
            </a:prstGeom>
            <a:noFill/>
            <a:ln w="28575" cap="flat" cmpd="sng" algn="ctr">
              <a:solidFill>
                <a:schemeClr val="accent3"/>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C3640F84-4ABA-3E6B-8CD8-A0402C6705E5}"/>
              </a:ext>
            </a:extLst>
          </p:cNvPr>
          <p:cNvGrpSpPr/>
          <p:nvPr/>
        </p:nvGrpSpPr>
        <p:grpSpPr>
          <a:xfrm>
            <a:off x="3697069" y="1584072"/>
            <a:ext cx="4463730" cy="699875"/>
            <a:chOff x="3695335" y="1621411"/>
            <a:chExt cx="4081779" cy="639988"/>
          </a:xfrm>
        </p:grpSpPr>
        <p:cxnSp>
          <p:nvCxnSpPr>
            <p:cNvPr id="76" name="Straight Connector 75">
              <a:extLst>
                <a:ext uri="{FF2B5EF4-FFF2-40B4-BE49-F238E27FC236}">
                  <a16:creationId xmlns:a16="http://schemas.microsoft.com/office/drawing/2014/main" id="{47F5073A-A61B-5D1F-EB57-FC10D5631F2E}"/>
                </a:ext>
              </a:extLst>
            </p:cNvPr>
            <p:cNvCxnSpPr/>
            <p:nvPr/>
          </p:nvCxnSpPr>
          <p:spPr bwMode="auto">
            <a:xfrm>
              <a:off x="3695335" y="1621411"/>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CDB33D7-6115-6110-3BA1-7B92B8C78B4F}"/>
                </a:ext>
              </a:extLst>
            </p:cNvPr>
            <p:cNvCxnSpPr/>
            <p:nvPr/>
          </p:nvCxnSpPr>
          <p:spPr bwMode="auto">
            <a:xfrm>
              <a:off x="3794316" y="1642099"/>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6B49D2F-99F4-C0D9-E6BF-545D3C377E30}"/>
                </a:ext>
              </a:extLst>
            </p:cNvPr>
            <p:cNvCxnSpPr/>
            <p:nvPr/>
          </p:nvCxnSpPr>
          <p:spPr bwMode="auto">
            <a:xfrm>
              <a:off x="3832503" y="1681818"/>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6981E1B-9D60-D27E-9B26-EB834B5B58B9}"/>
                </a:ext>
              </a:extLst>
            </p:cNvPr>
            <p:cNvCxnSpPr/>
            <p:nvPr/>
          </p:nvCxnSpPr>
          <p:spPr bwMode="auto">
            <a:xfrm>
              <a:off x="4028896" y="1698838"/>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030AAA9-CC9A-5AA9-05B1-0822D1493BF2}"/>
                </a:ext>
              </a:extLst>
            </p:cNvPr>
            <p:cNvCxnSpPr/>
            <p:nvPr/>
          </p:nvCxnSpPr>
          <p:spPr bwMode="auto">
            <a:xfrm>
              <a:off x="4066647" y="1720655"/>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4BB0485-DFCE-FCBA-3327-0C317ADE0248}"/>
                </a:ext>
              </a:extLst>
            </p:cNvPr>
            <p:cNvCxnSpPr/>
            <p:nvPr/>
          </p:nvCxnSpPr>
          <p:spPr bwMode="auto">
            <a:xfrm>
              <a:off x="4224495" y="172590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28DA0C3-FF5A-7242-94FE-1FCEA2979103}"/>
                </a:ext>
              </a:extLst>
            </p:cNvPr>
            <p:cNvCxnSpPr/>
            <p:nvPr/>
          </p:nvCxnSpPr>
          <p:spPr bwMode="auto">
            <a:xfrm>
              <a:off x="4292656" y="1754005"/>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FFD27F2F-4AE3-4E22-2F2B-DBC0C71A9D08}"/>
                </a:ext>
              </a:extLst>
            </p:cNvPr>
            <p:cNvCxnSpPr/>
            <p:nvPr/>
          </p:nvCxnSpPr>
          <p:spPr bwMode="auto">
            <a:xfrm>
              <a:off x="4256425" y="1725725"/>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B695A0E-77F9-B6C6-E3CE-A22B969C42BD}"/>
                </a:ext>
              </a:extLst>
            </p:cNvPr>
            <p:cNvCxnSpPr/>
            <p:nvPr/>
          </p:nvCxnSpPr>
          <p:spPr bwMode="auto">
            <a:xfrm>
              <a:off x="4443674" y="1756444"/>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6BA0BFE-ECA4-028E-3D4B-0D59BB578B54}"/>
                </a:ext>
              </a:extLst>
            </p:cNvPr>
            <p:cNvCxnSpPr/>
            <p:nvPr/>
          </p:nvCxnSpPr>
          <p:spPr bwMode="auto">
            <a:xfrm>
              <a:off x="4564413" y="1762728"/>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2BD82BF5-BC5F-966F-7CAE-DF5A4AC22FCA}"/>
                </a:ext>
              </a:extLst>
            </p:cNvPr>
            <p:cNvCxnSpPr/>
            <p:nvPr/>
          </p:nvCxnSpPr>
          <p:spPr bwMode="auto">
            <a:xfrm>
              <a:off x="4898002" y="1894500"/>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BB19326-8546-1D48-B91B-0A0E84C7C192}"/>
                </a:ext>
              </a:extLst>
            </p:cNvPr>
            <p:cNvCxnSpPr/>
            <p:nvPr/>
          </p:nvCxnSpPr>
          <p:spPr bwMode="auto">
            <a:xfrm>
              <a:off x="4937278" y="1919840"/>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A5B967A-A99A-E412-E264-622D4A809206}"/>
                </a:ext>
              </a:extLst>
            </p:cNvPr>
            <p:cNvCxnSpPr/>
            <p:nvPr/>
          </p:nvCxnSpPr>
          <p:spPr bwMode="auto">
            <a:xfrm>
              <a:off x="5019546" y="1919840"/>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59241E9-ADBD-AC5D-BB50-1CF0840A8057}"/>
                </a:ext>
              </a:extLst>
            </p:cNvPr>
            <p:cNvCxnSpPr/>
            <p:nvPr/>
          </p:nvCxnSpPr>
          <p:spPr bwMode="auto">
            <a:xfrm>
              <a:off x="5081556" y="1919840"/>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248B8FA-91EC-11FB-14F7-FB4DE3AB4DBB}"/>
                </a:ext>
              </a:extLst>
            </p:cNvPr>
            <p:cNvCxnSpPr/>
            <p:nvPr/>
          </p:nvCxnSpPr>
          <p:spPr bwMode="auto">
            <a:xfrm>
              <a:off x="5223015" y="1951114"/>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0FC76EE2-3C89-5164-C54F-A92CCF3BF9B8}"/>
                </a:ext>
              </a:extLst>
            </p:cNvPr>
            <p:cNvCxnSpPr/>
            <p:nvPr/>
          </p:nvCxnSpPr>
          <p:spPr bwMode="auto">
            <a:xfrm>
              <a:off x="5262717" y="2004062"/>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4E98BFF-2DA2-CF98-08B7-308394C25978}"/>
                </a:ext>
              </a:extLst>
            </p:cNvPr>
            <p:cNvCxnSpPr/>
            <p:nvPr/>
          </p:nvCxnSpPr>
          <p:spPr bwMode="auto">
            <a:xfrm>
              <a:off x="5534180" y="2057967"/>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54F0E32-4B0D-7950-61A6-328908185FE6}"/>
                </a:ext>
              </a:extLst>
            </p:cNvPr>
            <p:cNvCxnSpPr/>
            <p:nvPr/>
          </p:nvCxnSpPr>
          <p:spPr bwMode="auto">
            <a:xfrm>
              <a:off x="5559866" y="209439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7C2E307-5EC0-1DD0-EDE6-D372E5E18E79}"/>
                </a:ext>
              </a:extLst>
            </p:cNvPr>
            <p:cNvCxnSpPr/>
            <p:nvPr/>
          </p:nvCxnSpPr>
          <p:spPr bwMode="auto">
            <a:xfrm>
              <a:off x="5617373" y="2135007"/>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DE580193-26C8-6E9D-5567-57AE3A439396}"/>
                </a:ext>
              </a:extLst>
            </p:cNvPr>
            <p:cNvCxnSpPr/>
            <p:nvPr/>
          </p:nvCxnSpPr>
          <p:spPr bwMode="auto">
            <a:xfrm>
              <a:off x="5588189" y="2095808"/>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7E646193-9096-415B-3668-ADEFC1E2077B}"/>
                </a:ext>
              </a:extLst>
            </p:cNvPr>
            <p:cNvCxnSpPr>
              <a:cxnSpLocks/>
            </p:cNvCxnSpPr>
            <p:nvPr/>
          </p:nvCxnSpPr>
          <p:spPr bwMode="auto">
            <a:xfrm>
              <a:off x="5915589"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8376121-06E3-0031-EB66-4C7336C2D3D6}"/>
                </a:ext>
              </a:extLst>
            </p:cNvPr>
            <p:cNvCxnSpPr>
              <a:cxnSpLocks/>
            </p:cNvCxnSpPr>
            <p:nvPr/>
          </p:nvCxnSpPr>
          <p:spPr bwMode="auto">
            <a:xfrm>
              <a:off x="5950423"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432A6BFE-12A6-1480-A250-7D2918BCF6F7}"/>
                </a:ext>
              </a:extLst>
            </p:cNvPr>
            <p:cNvCxnSpPr>
              <a:cxnSpLocks/>
            </p:cNvCxnSpPr>
            <p:nvPr/>
          </p:nvCxnSpPr>
          <p:spPr bwMode="auto">
            <a:xfrm>
              <a:off x="6085272"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1299E2E-35E8-6313-DB9C-0A9B3CBCA5EB}"/>
                </a:ext>
              </a:extLst>
            </p:cNvPr>
            <p:cNvCxnSpPr>
              <a:cxnSpLocks/>
            </p:cNvCxnSpPr>
            <p:nvPr/>
          </p:nvCxnSpPr>
          <p:spPr bwMode="auto">
            <a:xfrm>
              <a:off x="6225343"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00908FA6-02A2-EEDE-FE88-05C1964FE9D0}"/>
                </a:ext>
              </a:extLst>
            </p:cNvPr>
            <p:cNvCxnSpPr>
              <a:cxnSpLocks/>
            </p:cNvCxnSpPr>
            <p:nvPr/>
          </p:nvCxnSpPr>
          <p:spPr bwMode="auto">
            <a:xfrm>
              <a:off x="6268000" y="2182843"/>
              <a:ext cx="0" cy="78556"/>
            </a:xfrm>
            <a:prstGeom prst="line">
              <a:avLst/>
            </a:prstGeom>
            <a:noFill/>
            <a:ln w="3810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3C455EEF-23E6-85E3-905C-787EE5C1F022}"/>
                </a:ext>
              </a:extLst>
            </p:cNvPr>
            <p:cNvCxnSpPr>
              <a:cxnSpLocks/>
            </p:cNvCxnSpPr>
            <p:nvPr/>
          </p:nvCxnSpPr>
          <p:spPr bwMode="auto">
            <a:xfrm>
              <a:off x="6410496"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DA086BBD-0DEA-9CAE-9E23-B0940D220ED4}"/>
                </a:ext>
              </a:extLst>
            </p:cNvPr>
            <p:cNvCxnSpPr>
              <a:cxnSpLocks/>
            </p:cNvCxnSpPr>
            <p:nvPr/>
          </p:nvCxnSpPr>
          <p:spPr bwMode="auto">
            <a:xfrm>
              <a:off x="6469228"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3BF4FAF2-2E66-5D6C-3827-DD9B2B09F0E7}"/>
                </a:ext>
              </a:extLst>
            </p:cNvPr>
            <p:cNvCxnSpPr>
              <a:cxnSpLocks/>
            </p:cNvCxnSpPr>
            <p:nvPr/>
          </p:nvCxnSpPr>
          <p:spPr bwMode="auto">
            <a:xfrm>
              <a:off x="6560265"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47D7914-81B2-57B3-C32C-6C65173F422B}"/>
                </a:ext>
              </a:extLst>
            </p:cNvPr>
            <p:cNvCxnSpPr>
              <a:cxnSpLocks/>
            </p:cNvCxnSpPr>
            <p:nvPr/>
          </p:nvCxnSpPr>
          <p:spPr bwMode="auto">
            <a:xfrm>
              <a:off x="6679939"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D21A92F-D5DB-241F-4C91-1BAF64AC16CD}"/>
                </a:ext>
              </a:extLst>
            </p:cNvPr>
            <p:cNvCxnSpPr>
              <a:cxnSpLocks/>
            </p:cNvCxnSpPr>
            <p:nvPr/>
          </p:nvCxnSpPr>
          <p:spPr bwMode="auto">
            <a:xfrm>
              <a:off x="6878695"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885C693-2609-3135-CBC3-044FD7ABDC9A}"/>
                </a:ext>
              </a:extLst>
            </p:cNvPr>
            <p:cNvCxnSpPr>
              <a:cxnSpLocks/>
            </p:cNvCxnSpPr>
            <p:nvPr/>
          </p:nvCxnSpPr>
          <p:spPr bwMode="auto">
            <a:xfrm>
              <a:off x="6908546"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D599854D-D1E4-1577-5EA2-5ADBABFFE207}"/>
                </a:ext>
              </a:extLst>
            </p:cNvPr>
            <p:cNvCxnSpPr>
              <a:cxnSpLocks/>
            </p:cNvCxnSpPr>
            <p:nvPr/>
          </p:nvCxnSpPr>
          <p:spPr bwMode="auto">
            <a:xfrm>
              <a:off x="6947825"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03D0B87-088B-783B-033D-A84A11D15859}"/>
                </a:ext>
              </a:extLst>
            </p:cNvPr>
            <p:cNvCxnSpPr>
              <a:cxnSpLocks/>
            </p:cNvCxnSpPr>
            <p:nvPr/>
          </p:nvCxnSpPr>
          <p:spPr bwMode="auto">
            <a:xfrm>
              <a:off x="7010060"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672808C0-6E50-FBF3-ECF0-121A67DA5681}"/>
                </a:ext>
              </a:extLst>
            </p:cNvPr>
            <p:cNvCxnSpPr>
              <a:cxnSpLocks/>
            </p:cNvCxnSpPr>
            <p:nvPr/>
          </p:nvCxnSpPr>
          <p:spPr bwMode="auto">
            <a:xfrm>
              <a:off x="7080866"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385DE12B-E421-55A8-5C71-B47380FCEA5B}"/>
                </a:ext>
              </a:extLst>
            </p:cNvPr>
            <p:cNvCxnSpPr>
              <a:cxnSpLocks/>
            </p:cNvCxnSpPr>
            <p:nvPr/>
          </p:nvCxnSpPr>
          <p:spPr bwMode="auto">
            <a:xfrm>
              <a:off x="7241628"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258B449-8607-94E9-A779-A5096F41BC94}"/>
                </a:ext>
              </a:extLst>
            </p:cNvPr>
            <p:cNvCxnSpPr>
              <a:cxnSpLocks/>
            </p:cNvCxnSpPr>
            <p:nvPr/>
          </p:nvCxnSpPr>
          <p:spPr bwMode="auto">
            <a:xfrm>
              <a:off x="7278470"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DB44B70-3F01-822B-2585-B19EA15320E2}"/>
                </a:ext>
              </a:extLst>
            </p:cNvPr>
            <p:cNvCxnSpPr>
              <a:cxnSpLocks/>
            </p:cNvCxnSpPr>
            <p:nvPr/>
          </p:nvCxnSpPr>
          <p:spPr bwMode="auto">
            <a:xfrm>
              <a:off x="7579533"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07317B1-F7B7-1266-0404-01B020AA3EC8}"/>
                </a:ext>
              </a:extLst>
            </p:cNvPr>
            <p:cNvCxnSpPr>
              <a:cxnSpLocks/>
            </p:cNvCxnSpPr>
            <p:nvPr/>
          </p:nvCxnSpPr>
          <p:spPr bwMode="auto">
            <a:xfrm>
              <a:off x="7614694" y="2182843"/>
              <a:ext cx="0" cy="78556"/>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0EE4580-5505-B7F4-159B-665B3E7B231E}"/>
                </a:ext>
              </a:extLst>
            </p:cNvPr>
            <p:cNvCxnSpPr>
              <a:cxnSpLocks/>
            </p:cNvCxnSpPr>
            <p:nvPr/>
          </p:nvCxnSpPr>
          <p:spPr bwMode="auto">
            <a:xfrm>
              <a:off x="7777114" y="2182843"/>
              <a:ext cx="0" cy="78556"/>
            </a:xfrm>
            <a:prstGeom prst="line">
              <a:avLst/>
            </a:prstGeom>
            <a:noFill/>
            <a:ln w="28575" cap="flat" cmpd="sng" algn="ctr">
              <a:solidFill>
                <a:schemeClr val="accent1"/>
              </a:solidFill>
              <a:prstDash val="solid"/>
              <a:round/>
              <a:headEnd type="none" w="med" len="med"/>
              <a:tailEnd type="none" w="med" len="med"/>
            </a:ln>
            <a:effectLst/>
          </p:spPr>
        </p:cxnSp>
      </p:grpSp>
      <p:sp>
        <p:nvSpPr>
          <p:cNvPr id="116" name="Freeform: Shape 115">
            <a:extLst>
              <a:ext uri="{FF2B5EF4-FFF2-40B4-BE49-F238E27FC236}">
                <a16:creationId xmlns:a16="http://schemas.microsoft.com/office/drawing/2014/main" id="{EB592E51-DA7A-D233-5A50-E5BDCB3ABD44}"/>
              </a:ext>
            </a:extLst>
          </p:cNvPr>
          <p:cNvSpPr/>
          <p:nvPr/>
        </p:nvSpPr>
        <p:spPr bwMode="auto">
          <a:xfrm>
            <a:off x="3577623" y="1698172"/>
            <a:ext cx="3958846" cy="2529929"/>
          </a:xfrm>
          <a:custGeom>
            <a:avLst/>
            <a:gdLst>
              <a:gd name="connsiteX0" fmla="*/ 0 w 3958846"/>
              <a:gd name="connsiteY0" fmla="*/ 0 h 2569917"/>
              <a:gd name="connsiteX1" fmla="*/ 39988 w 3958846"/>
              <a:gd name="connsiteY1" fmla="*/ 39988 h 2569917"/>
              <a:gd name="connsiteX2" fmla="*/ 69313 w 3958846"/>
              <a:gd name="connsiteY2" fmla="*/ 69313 h 2569917"/>
              <a:gd name="connsiteX3" fmla="*/ 207940 w 3958846"/>
              <a:gd name="connsiteY3" fmla="*/ 69313 h 2569917"/>
              <a:gd name="connsiteX4" fmla="*/ 207940 w 3958846"/>
              <a:gd name="connsiteY4" fmla="*/ 90640 h 2569917"/>
              <a:gd name="connsiteX5" fmla="*/ 223935 w 3958846"/>
              <a:gd name="connsiteY5" fmla="*/ 90640 h 2569917"/>
              <a:gd name="connsiteX6" fmla="*/ 223935 w 3958846"/>
              <a:gd name="connsiteY6" fmla="*/ 125297 h 2569917"/>
              <a:gd name="connsiteX7" fmla="*/ 239930 w 3958846"/>
              <a:gd name="connsiteY7" fmla="*/ 125297 h 2569917"/>
              <a:gd name="connsiteX8" fmla="*/ 239930 w 3958846"/>
              <a:gd name="connsiteY8" fmla="*/ 175949 h 2569917"/>
              <a:gd name="connsiteX9" fmla="*/ 258592 w 3958846"/>
              <a:gd name="connsiteY9" fmla="*/ 175949 h 2569917"/>
              <a:gd name="connsiteX10" fmla="*/ 258592 w 3958846"/>
              <a:gd name="connsiteY10" fmla="*/ 213271 h 2569917"/>
              <a:gd name="connsiteX11" fmla="*/ 391886 w 3958846"/>
              <a:gd name="connsiteY11" fmla="*/ 213271 h 2569917"/>
              <a:gd name="connsiteX12" fmla="*/ 391886 w 3958846"/>
              <a:gd name="connsiteY12" fmla="*/ 239930 h 2569917"/>
              <a:gd name="connsiteX13" fmla="*/ 437206 w 3958846"/>
              <a:gd name="connsiteY13" fmla="*/ 239930 h 2569917"/>
              <a:gd name="connsiteX14" fmla="*/ 437206 w 3958846"/>
              <a:gd name="connsiteY14" fmla="*/ 266589 h 2569917"/>
              <a:gd name="connsiteX15" fmla="*/ 493190 w 3958846"/>
              <a:gd name="connsiteY15" fmla="*/ 266589 h 2569917"/>
              <a:gd name="connsiteX16" fmla="*/ 493190 w 3958846"/>
              <a:gd name="connsiteY16" fmla="*/ 306577 h 2569917"/>
              <a:gd name="connsiteX17" fmla="*/ 501188 w 3958846"/>
              <a:gd name="connsiteY17" fmla="*/ 314575 h 2569917"/>
              <a:gd name="connsiteX18" fmla="*/ 501188 w 3958846"/>
              <a:gd name="connsiteY18" fmla="*/ 343900 h 2569917"/>
              <a:gd name="connsiteX19" fmla="*/ 517183 w 3958846"/>
              <a:gd name="connsiteY19" fmla="*/ 343900 h 2569917"/>
              <a:gd name="connsiteX20" fmla="*/ 517183 w 3958846"/>
              <a:gd name="connsiteY20" fmla="*/ 373225 h 2569917"/>
              <a:gd name="connsiteX21" fmla="*/ 607823 w 3958846"/>
              <a:gd name="connsiteY21" fmla="*/ 373225 h 2569917"/>
              <a:gd name="connsiteX22" fmla="*/ 607823 w 3958846"/>
              <a:gd name="connsiteY22" fmla="*/ 407881 h 2569917"/>
              <a:gd name="connsiteX23" fmla="*/ 655809 w 3958846"/>
              <a:gd name="connsiteY23" fmla="*/ 407881 h 2569917"/>
              <a:gd name="connsiteX24" fmla="*/ 655809 w 3958846"/>
              <a:gd name="connsiteY24" fmla="*/ 445204 h 2569917"/>
              <a:gd name="connsiteX25" fmla="*/ 679802 w 3958846"/>
              <a:gd name="connsiteY25" fmla="*/ 445204 h 2569917"/>
              <a:gd name="connsiteX26" fmla="*/ 679802 w 3958846"/>
              <a:gd name="connsiteY26" fmla="*/ 485192 h 2569917"/>
              <a:gd name="connsiteX27" fmla="*/ 719790 w 3958846"/>
              <a:gd name="connsiteY27" fmla="*/ 485192 h 2569917"/>
              <a:gd name="connsiteX28" fmla="*/ 719790 w 3958846"/>
              <a:gd name="connsiteY28" fmla="*/ 517183 h 2569917"/>
              <a:gd name="connsiteX29" fmla="*/ 829092 w 3958846"/>
              <a:gd name="connsiteY29" fmla="*/ 517183 h 2569917"/>
              <a:gd name="connsiteX30" fmla="*/ 829092 w 3958846"/>
              <a:gd name="connsiteY30" fmla="*/ 549173 h 2569917"/>
              <a:gd name="connsiteX31" fmla="*/ 850419 w 3958846"/>
              <a:gd name="connsiteY31" fmla="*/ 549173 h 2569917"/>
              <a:gd name="connsiteX32" fmla="*/ 850419 w 3958846"/>
              <a:gd name="connsiteY32" fmla="*/ 597159 h 2569917"/>
              <a:gd name="connsiteX33" fmla="*/ 970384 w 3958846"/>
              <a:gd name="connsiteY33" fmla="*/ 597159 h 2569917"/>
              <a:gd name="connsiteX34" fmla="*/ 970384 w 3958846"/>
              <a:gd name="connsiteY34" fmla="*/ 639814 h 2569917"/>
              <a:gd name="connsiteX35" fmla="*/ 1074354 w 3958846"/>
              <a:gd name="connsiteY35" fmla="*/ 639814 h 2569917"/>
              <a:gd name="connsiteX36" fmla="*/ 1074354 w 3958846"/>
              <a:gd name="connsiteY36" fmla="*/ 674470 h 2569917"/>
              <a:gd name="connsiteX37" fmla="*/ 1085017 w 3958846"/>
              <a:gd name="connsiteY37" fmla="*/ 674470 h 2569917"/>
              <a:gd name="connsiteX38" fmla="*/ 1085017 w 3958846"/>
              <a:gd name="connsiteY38" fmla="*/ 762444 h 2569917"/>
              <a:gd name="connsiteX39" fmla="*/ 1098347 w 3958846"/>
              <a:gd name="connsiteY39" fmla="*/ 762444 h 2569917"/>
              <a:gd name="connsiteX40" fmla="*/ 1098347 w 3958846"/>
              <a:gd name="connsiteY40" fmla="*/ 858416 h 2569917"/>
              <a:gd name="connsiteX41" fmla="*/ 1471571 w 3958846"/>
              <a:gd name="connsiteY41" fmla="*/ 858416 h 2569917"/>
              <a:gd name="connsiteX42" fmla="*/ 1471571 w 3958846"/>
              <a:gd name="connsiteY42" fmla="*/ 917066 h 2569917"/>
              <a:gd name="connsiteX43" fmla="*/ 1487567 w 3958846"/>
              <a:gd name="connsiteY43" fmla="*/ 917066 h 2569917"/>
              <a:gd name="connsiteX44" fmla="*/ 1487567 w 3958846"/>
              <a:gd name="connsiteY44" fmla="*/ 970384 h 2569917"/>
              <a:gd name="connsiteX45" fmla="*/ 1602200 w 3958846"/>
              <a:gd name="connsiteY45" fmla="*/ 970384 h 2569917"/>
              <a:gd name="connsiteX46" fmla="*/ 1602200 w 3958846"/>
              <a:gd name="connsiteY46" fmla="*/ 1042363 h 2569917"/>
              <a:gd name="connsiteX47" fmla="*/ 1780814 w 3958846"/>
              <a:gd name="connsiteY47" fmla="*/ 1042363 h 2569917"/>
              <a:gd name="connsiteX48" fmla="*/ 1780814 w 3958846"/>
              <a:gd name="connsiteY48" fmla="*/ 1087683 h 2569917"/>
              <a:gd name="connsiteX49" fmla="*/ 1810139 w 3958846"/>
              <a:gd name="connsiteY49" fmla="*/ 1087683 h 2569917"/>
              <a:gd name="connsiteX50" fmla="*/ 1810139 w 3958846"/>
              <a:gd name="connsiteY50" fmla="*/ 1138335 h 2569917"/>
              <a:gd name="connsiteX51" fmla="*/ 1818137 w 3958846"/>
              <a:gd name="connsiteY51" fmla="*/ 1138335 h 2569917"/>
              <a:gd name="connsiteX52" fmla="*/ 1818137 w 3958846"/>
              <a:gd name="connsiteY52" fmla="*/ 1260966 h 2569917"/>
              <a:gd name="connsiteX53" fmla="*/ 1836798 w 3958846"/>
              <a:gd name="connsiteY53" fmla="*/ 1260966 h 2569917"/>
              <a:gd name="connsiteX54" fmla="*/ 1836798 w 3958846"/>
              <a:gd name="connsiteY54" fmla="*/ 1324947 h 2569917"/>
              <a:gd name="connsiteX55" fmla="*/ 2204691 w 3958846"/>
              <a:gd name="connsiteY55" fmla="*/ 1324947 h 2569917"/>
              <a:gd name="connsiteX56" fmla="*/ 2204691 w 3958846"/>
              <a:gd name="connsiteY56" fmla="*/ 1407590 h 2569917"/>
              <a:gd name="connsiteX57" fmla="*/ 2292665 w 3958846"/>
              <a:gd name="connsiteY57" fmla="*/ 1407590 h 2569917"/>
              <a:gd name="connsiteX58" fmla="*/ 2292665 w 3958846"/>
              <a:gd name="connsiteY58" fmla="*/ 1490232 h 2569917"/>
              <a:gd name="connsiteX59" fmla="*/ 2425960 w 3958846"/>
              <a:gd name="connsiteY59" fmla="*/ 1490232 h 2569917"/>
              <a:gd name="connsiteX60" fmla="*/ 2425960 w 3958846"/>
              <a:gd name="connsiteY60" fmla="*/ 1591536 h 2569917"/>
              <a:gd name="connsiteX61" fmla="*/ 3292374 w 3958846"/>
              <a:gd name="connsiteY61" fmla="*/ 1591536 h 2569917"/>
              <a:gd name="connsiteX62" fmla="*/ 3292374 w 3958846"/>
              <a:gd name="connsiteY62" fmla="*/ 1911443 h 2569917"/>
              <a:gd name="connsiteX63" fmla="*/ 3958846 w 3958846"/>
              <a:gd name="connsiteY63" fmla="*/ 1911443 h 2569917"/>
              <a:gd name="connsiteX64" fmla="*/ 3958846 w 3958846"/>
              <a:gd name="connsiteY64" fmla="*/ 2569917 h 2569917"/>
              <a:gd name="connsiteX0" fmla="*/ 0 w 3958846"/>
              <a:gd name="connsiteY0" fmla="*/ 0 h 2569917"/>
              <a:gd name="connsiteX1" fmla="*/ 77310 w 3958846"/>
              <a:gd name="connsiteY1" fmla="*/ 39988 h 2569917"/>
              <a:gd name="connsiteX2" fmla="*/ 69313 w 3958846"/>
              <a:gd name="connsiteY2" fmla="*/ 69313 h 2569917"/>
              <a:gd name="connsiteX3" fmla="*/ 207940 w 3958846"/>
              <a:gd name="connsiteY3" fmla="*/ 69313 h 2569917"/>
              <a:gd name="connsiteX4" fmla="*/ 207940 w 3958846"/>
              <a:gd name="connsiteY4" fmla="*/ 90640 h 2569917"/>
              <a:gd name="connsiteX5" fmla="*/ 223935 w 3958846"/>
              <a:gd name="connsiteY5" fmla="*/ 90640 h 2569917"/>
              <a:gd name="connsiteX6" fmla="*/ 223935 w 3958846"/>
              <a:gd name="connsiteY6" fmla="*/ 125297 h 2569917"/>
              <a:gd name="connsiteX7" fmla="*/ 239930 w 3958846"/>
              <a:gd name="connsiteY7" fmla="*/ 125297 h 2569917"/>
              <a:gd name="connsiteX8" fmla="*/ 239930 w 3958846"/>
              <a:gd name="connsiteY8" fmla="*/ 175949 h 2569917"/>
              <a:gd name="connsiteX9" fmla="*/ 258592 w 3958846"/>
              <a:gd name="connsiteY9" fmla="*/ 175949 h 2569917"/>
              <a:gd name="connsiteX10" fmla="*/ 258592 w 3958846"/>
              <a:gd name="connsiteY10" fmla="*/ 213271 h 2569917"/>
              <a:gd name="connsiteX11" fmla="*/ 391886 w 3958846"/>
              <a:gd name="connsiteY11" fmla="*/ 213271 h 2569917"/>
              <a:gd name="connsiteX12" fmla="*/ 391886 w 3958846"/>
              <a:gd name="connsiteY12" fmla="*/ 239930 h 2569917"/>
              <a:gd name="connsiteX13" fmla="*/ 437206 w 3958846"/>
              <a:gd name="connsiteY13" fmla="*/ 239930 h 2569917"/>
              <a:gd name="connsiteX14" fmla="*/ 437206 w 3958846"/>
              <a:gd name="connsiteY14" fmla="*/ 266589 h 2569917"/>
              <a:gd name="connsiteX15" fmla="*/ 493190 w 3958846"/>
              <a:gd name="connsiteY15" fmla="*/ 266589 h 2569917"/>
              <a:gd name="connsiteX16" fmla="*/ 493190 w 3958846"/>
              <a:gd name="connsiteY16" fmla="*/ 306577 h 2569917"/>
              <a:gd name="connsiteX17" fmla="*/ 501188 w 3958846"/>
              <a:gd name="connsiteY17" fmla="*/ 314575 h 2569917"/>
              <a:gd name="connsiteX18" fmla="*/ 501188 w 3958846"/>
              <a:gd name="connsiteY18" fmla="*/ 343900 h 2569917"/>
              <a:gd name="connsiteX19" fmla="*/ 517183 w 3958846"/>
              <a:gd name="connsiteY19" fmla="*/ 343900 h 2569917"/>
              <a:gd name="connsiteX20" fmla="*/ 517183 w 3958846"/>
              <a:gd name="connsiteY20" fmla="*/ 373225 h 2569917"/>
              <a:gd name="connsiteX21" fmla="*/ 607823 w 3958846"/>
              <a:gd name="connsiteY21" fmla="*/ 373225 h 2569917"/>
              <a:gd name="connsiteX22" fmla="*/ 607823 w 3958846"/>
              <a:gd name="connsiteY22" fmla="*/ 407881 h 2569917"/>
              <a:gd name="connsiteX23" fmla="*/ 655809 w 3958846"/>
              <a:gd name="connsiteY23" fmla="*/ 407881 h 2569917"/>
              <a:gd name="connsiteX24" fmla="*/ 655809 w 3958846"/>
              <a:gd name="connsiteY24" fmla="*/ 445204 h 2569917"/>
              <a:gd name="connsiteX25" fmla="*/ 679802 w 3958846"/>
              <a:gd name="connsiteY25" fmla="*/ 445204 h 2569917"/>
              <a:gd name="connsiteX26" fmla="*/ 679802 w 3958846"/>
              <a:gd name="connsiteY26" fmla="*/ 485192 h 2569917"/>
              <a:gd name="connsiteX27" fmla="*/ 719790 w 3958846"/>
              <a:gd name="connsiteY27" fmla="*/ 485192 h 2569917"/>
              <a:gd name="connsiteX28" fmla="*/ 719790 w 3958846"/>
              <a:gd name="connsiteY28" fmla="*/ 517183 h 2569917"/>
              <a:gd name="connsiteX29" fmla="*/ 829092 w 3958846"/>
              <a:gd name="connsiteY29" fmla="*/ 517183 h 2569917"/>
              <a:gd name="connsiteX30" fmla="*/ 829092 w 3958846"/>
              <a:gd name="connsiteY30" fmla="*/ 549173 h 2569917"/>
              <a:gd name="connsiteX31" fmla="*/ 850419 w 3958846"/>
              <a:gd name="connsiteY31" fmla="*/ 549173 h 2569917"/>
              <a:gd name="connsiteX32" fmla="*/ 850419 w 3958846"/>
              <a:gd name="connsiteY32" fmla="*/ 597159 h 2569917"/>
              <a:gd name="connsiteX33" fmla="*/ 970384 w 3958846"/>
              <a:gd name="connsiteY33" fmla="*/ 597159 h 2569917"/>
              <a:gd name="connsiteX34" fmla="*/ 970384 w 3958846"/>
              <a:gd name="connsiteY34" fmla="*/ 639814 h 2569917"/>
              <a:gd name="connsiteX35" fmla="*/ 1074354 w 3958846"/>
              <a:gd name="connsiteY35" fmla="*/ 639814 h 2569917"/>
              <a:gd name="connsiteX36" fmla="*/ 1074354 w 3958846"/>
              <a:gd name="connsiteY36" fmla="*/ 674470 h 2569917"/>
              <a:gd name="connsiteX37" fmla="*/ 1085017 w 3958846"/>
              <a:gd name="connsiteY37" fmla="*/ 674470 h 2569917"/>
              <a:gd name="connsiteX38" fmla="*/ 1085017 w 3958846"/>
              <a:gd name="connsiteY38" fmla="*/ 762444 h 2569917"/>
              <a:gd name="connsiteX39" fmla="*/ 1098347 w 3958846"/>
              <a:gd name="connsiteY39" fmla="*/ 762444 h 2569917"/>
              <a:gd name="connsiteX40" fmla="*/ 1098347 w 3958846"/>
              <a:gd name="connsiteY40" fmla="*/ 858416 h 2569917"/>
              <a:gd name="connsiteX41" fmla="*/ 1471571 w 3958846"/>
              <a:gd name="connsiteY41" fmla="*/ 858416 h 2569917"/>
              <a:gd name="connsiteX42" fmla="*/ 1471571 w 3958846"/>
              <a:gd name="connsiteY42" fmla="*/ 917066 h 2569917"/>
              <a:gd name="connsiteX43" fmla="*/ 1487567 w 3958846"/>
              <a:gd name="connsiteY43" fmla="*/ 917066 h 2569917"/>
              <a:gd name="connsiteX44" fmla="*/ 1487567 w 3958846"/>
              <a:gd name="connsiteY44" fmla="*/ 970384 h 2569917"/>
              <a:gd name="connsiteX45" fmla="*/ 1602200 w 3958846"/>
              <a:gd name="connsiteY45" fmla="*/ 970384 h 2569917"/>
              <a:gd name="connsiteX46" fmla="*/ 1602200 w 3958846"/>
              <a:gd name="connsiteY46" fmla="*/ 1042363 h 2569917"/>
              <a:gd name="connsiteX47" fmla="*/ 1780814 w 3958846"/>
              <a:gd name="connsiteY47" fmla="*/ 1042363 h 2569917"/>
              <a:gd name="connsiteX48" fmla="*/ 1780814 w 3958846"/>
              <a:gd name="connsiteY48" fmla="*/ 1087683 h 2569917"/>
              <a:gd name="connsiteX49" fmla="*/ 1810139 w 3958846"/>
              <a:gd name="connsiteY49" fmla="*/ 1087683 h 2569917"/>
              <a:gd name="connsiteX50" fmla="*/ 1810139 w 3958846"/>
              <a:gd name="connsiteY50" fmla="*/ 1138335 h 2569917"/>
              <a:gd name="connsiteX51" fmla="*/ 1818137 w 3958846"/>
              <a:gd name="connsiteY51" fmla="*/ 1138335 h 2569917"/>
              <a:gd name="connsiteX52" fmla="*/ 1818137 w 3958846"/>
              <a:gd name="connsiteY52" fmla="*/ 1260966 h 2569917"/>
              <a:gd name="connsiteX53" fmla="*/ 1836798 w 3958846"/>
              <a:gd name="connsiteY53" fmla="*/ 1260966 h 2569917"/>
              <a:gd name="connsiteX54" fmla="*/ 1836798 w 3958846"/>
              <a:gd name="connsiteY54" fmla="*/ 1324947 h 2569917"/>
              <a:gd name="connsiteX55" fmla="*/ 2204691 w 3958846"/>
              <a:gd name="connsiteY55" fmla="*/ 1324947 h 2569917"/>
              <a:gd name="connsiteX56" fmla="*/ 2204691 w 3958846"/>
              <a:gd name="connsiteY56" fmla="*/ 1407590 h 2569917"/>
              <a:gd name="connsiteX57" fmla="*/ 2292665 w 3958846"/>
              <a:gd name="connsiteY57" fmla="*/ 1407590 h 2569917"/>
              <a:gd name="connsiteX58" fmla="*/ 2292665 w 3958846"/>
              <a:gd name="connsiteY58" fmla="*/ 1490232 h 2569917"/>
              <a:gd name="connsiteX59" fmla="*/ 2425960 w 3958846"/>
              <a:gd name="connsiteY59" fmla="*/ 1490232 h 2569917"/>
              <a:gd name="connsiteX60" fmla="*/ 2425960 w 3958846"/>
              <a:gd name="connsiteY60" fmla="*/ 1591536 h 2569917"/>
              <a:gd name="connsiteX61" fmla="*/ 3292374 w 3958846"/>
              <a:gd name="connsiteY61" fmla="*/ 1591536 h 2569917"/>
              <a:gd name="connsiteX62" fmla="*/ 3292374 w 3958846"/>
              <a:gd name="connsiteY62" fmla="*/ 1911443 h 2569917"/>
              <a:gd name="connsiteX63" fmla="*/ 3958846 w 3958846"/>
              <a:gd name="connsiteY63" fmla="*/ 1911443 h 2569917"/>
              <a:gd name="connsiteX64" fmla="*/ 3958846 w 3958846"/>
              <a:gd name="connsiteY64" fmla="*/ 2569917 h 2569917"/>
              <a:gd name="connsiteX0" fmla="*/ 0 w 3958846"/>
              <a:gd name="connsiteY0" fmla="*/ 0 h 2569917"/>
              <a:gd name="connsiteX1" fmla="*/ 69312 w 3958846"/>
              <a:gd name="connsiteY1" fmla="*/ 39988 h 2569917"/>
              <a:gd name="connsiteX2" fmla="*/ 69313 w 3958846"/>
              <a:gd name="connsiteY2" fmla="*/ 69313 h 2569917"/>
              <a:gd name="connsiteX3" fmla="*/ 207940 w 3958846"/>
              <a:gd name="connsiteY3" fmla="*/ 69313 h 2569917"/>
              <a:gd name="connsiteX4" fmla="*/ 207940 w 3958846"/>
              <a:gd name="connsiteY4" fmla="*/ 90640 h 2569917"/>
              <a:gd name="connsiteX5" fmla="*/ 223935 w 3958846"/>
              <a:gd name="connsiteY5" fmla="*/ 90640 h 2569917"/>
              <a:gd name="connsiteX6" fmla="*/ 223935 w 3958846"/>
              <a:gd name="connsiteY6" fmla="*/ 125297 h 2569917"/>
              <a:gd name="connsiteX7" fmla="*/ 239930 w 3958846"/>
              <a:gd name="connsiteY7" fmla="*/ 125297 h 2569917"/>
              <a:gd name="connsiteX8" fmla="*/ 239930 w 3958846"/>
              <a:gd name="connsiteY8" fmla="*/ 175949 h 2569917"/>
              <a:gd name="connsiteX9" fmla="*/ 258592 w 3958846"/>
              <a:gd name="connsiteY9" fmla="*/ 175949 h 2569917"/>
              <a:gd name="connsiteX10" fmla="*/ 258592 w 3958846"/>
              <a:gd name="connsiteY10" fmla="*/ 213271 h 2569917"/>
              <a:gd name="connsiteX11" fmla="*/ 391886 w 3958846"/>
              <a:gd name="connsiteY11" fmla="*/ 213271 h 2569917"/>
              <a:gd name="connsiteX12" fmla="*/ 391886 w 3958846"/>
              <a:gd name="connsiteY12" fmla="*/ 239930 h 2569917"/>
              <a:gd name="connsiteX13" fmla="*/ 437206 w 3958846"/>
              <a:gd name="connsiteY13" fmla="*/ 239930 h 2569917"/>
              <a:gd name="connsiteX14" fmla="*/ 437206 w 3958846"/>
              <a:gd name="connsiteY14" fmla="*/ 266589 h 2569917"/>
              <a:gd name="connsiteX15" fmla="*/ 493190 w 3958846"/>
              <a:gd name="connsiteY15" fmla="*/ 266589 h 2569917"/>
              <a:gd name="connsiteX16" fmla="*/ 493190 w 3958846"/>
              <a:gd name="connsiteY16" fmla="*/ 306577 h 2569917"/>
              <a:gd name="connsiteX17" fmla="*/ 501188 w 3958846"/>
              <a:gd name="connsiteY17" fmla="*/ 314575 h 2569917"/>
              <a:gd name="connsiteX18" fmla="*/ 501188 w 3958846"/>
              <a:gd name="connsiteY18" fmla="*/ 343900 h 2569917"/>
              <a:gd name="connsiteX19" fmla="*/ 517183 w 3958846"/>
              <a:gd name="connsiteY19" fmla="*/ 343900 h 2569917"/>
              <a:gd name="connsiteX20" fmla="*/ 517183 w 3958846"/>
              <a:gd name="connsiteY20" fmla="*/ 373225 h 2569917"/>
              <a:gd name="connsiteX21" fmla="*/ 607823 w 3958846"/>
              <a:gd name="connsiteY21" fmla="*/ 373225 h 2569917"/>
              <a:gd name="connsiteX22" fmla="*/ 607823 w 3958846"/>
              <a:gd name="connsiteY22" fmla="*/ 407881 h 2569917"/>
              <a:gd name="connsiteX23" fmla="*/ 655809 w 3958846"/>
              <a:gd name="connsiteY23" fmla="*/ 407881 h 2569917"/>
              <a:gd name="connsiteX24" fmla="*/ 655809 w 3958846"/>
              <a:gd name="connsiteY24" fmla="*/ 445204 h 2569917"/>
              <a:gd name="connsiteX25" fmla="*/ 679802 w 3958846"/>
              <a:gd name="connsiteY25" fmla="*/ 445204 h 2569917"/>
              <a:gd name="connsiteX26" fmla="*/ 679802 w 3958846"/>
              <a:gd name="connsiteY26" fmla="*/ 485192 h 2569917"/>
              <a:gd name="connsiteX27" fmla="*/ 719790 w 3958846"/>
              <a:gd name="connsiteY27" fmla="*/ 485192 h 2569917"/>
              <a:gd name="connsiteX28" fmla="*/ 719790 w 3958846"/>
              <a:gd name="connsiteY28" fmla="*/ 517183 h 2569917"/>
              <a:gd name="connsiteX29" fmla="*/ 829092 w 3958846"/>
              <a:gd name="connsiteY29" fmla="*/ 517183 h 2569917"/>
              <a:gd name="connsiteX30" fmla="*/ 829092 w 3958846"/>
              <a:gd name="connsiteY30" fmla="*/ 549173 h 2569917"/>
              <a:gd name="connsiteX31" fmla="*/ 850419 w 3958846"/>
              <a:gd name="connsiteY31" fmla="*/ 549173 h 2569917"/>
              <a:gd name="connsiteX32" fmla="*/ 850419 w 3958846"/>
              <a:gd name="connsiteY32" fmla="*/ 597159 h 2569917"/>
              <a:gd name="connsiteX33" fmla="*/ 970384 w 3958846"/>
              <a:gd name="connsiteY33" fmla="*/ 597159 h 2569917"/>
              <a:gd name="connsiteX34" fmla="*/ 970384 w 3958846"/>
              <a:gd name="connsiteY34" fmla="*/ 639814 h 2569917"/>
              <a:gd name="connsiteX35" fmla="*/ 1074354 w 3958846"/>
              <a:gd name="connsiteY35" fmla="*/ 639814 h 2569917"/>
              <a:gd name="connsiteX36" fmla="*/ 1074354 w 3958846"/>
              <a:gd name="connsiteY36" fmla="*/ 674470 h 2569917"/>
              <a:gd name="connsiteX37" fmla="*/ 1085017 w 3958846"/>
              <a:gd name="connsiteY37" fmla="*/ 674470 h 2569917"/>
              <a:gd name="connsiteX38" fmla="*/ 1085017 w 3958846"/>
              <a:gd name="connsiteY38" fmla="*/ 762444 h 2569917"/>
              <a:gd name="connsiteX39" fmla="*/ 1098347 w 3958846"/>
              <a:gd name="connsiteY39" fmla="*/ 762444 h 2569917"/>
              <a:gd name="connsiteX40" fmla="*/ 1098347 w 3958846"/>
              <a:gd name="connsiteY40" fmla="*/ 858416 h 2569917"/>
              <a:gd name="connsiteX41" fmla="*/ 1471571 w 3958846"/>
              <a:gd name="connsiteY41" fmla="*/ 858416 h 2569917"/>
              <a:gd name="connsiteX42" fmla="*/ 1471571 w 3958846"/>
              <a:gd name="connsiteY42" fmla="*/ 917066 h 2569917"/>
              <a:gd name="connsiteX43" fmla="*/ 1487567 w 3958846"/>
              <a:gd name="connsiteY43" fmla="*/ 917066 h 2569917"/>
              <a:gd name="connsiteX44" fmla="*/ 1487567 w 3958846"/>
              <a:gd name="connsiteY44" fmla="*/ 970384 h 2569917"/>
              <a:gd name="connsiteX45" fmla="*/ 1602200 w 3958846"/>
              <a:gd name="connsiteY45" fmla="*/ 970384 h 2569917"/>
              <a:gd name="connsiteX46" fmla="*/ 1602200 w 3958846"/>
              <a:gd name="connsiteY46" fmla="*/ 1042363 h 2569917"/>
              <a:gd name="connsiteX47" fmla="*/ 1780814 w 3958846"/>
              <a:gd name="connsiteY47" fmla="*/ 1042363 h 2569917"/>
              <a:gd name="connsiteX48" fmla="*/ 1780814 w 3958846"/>
              <a:gd name="connsiteY48" fmla="*/ 1087683 h 2569917"/>
              <a:gd name="connsiteX49" fmla="*/ 1810139 w 3958846"/>
              <a:gd name="connsiteY49" fmla="*/ 1087683 h 2569917"/>
              <a:gd name="connsiteX50" fmla="*/ 1810139 w 3958846"/>
              <a:gd name="connsiteY50" fmla="*/ 1138335 h 2569917"/>
              <a:gd name="connsiteX51" fmla="*/ 1818137 w 3958846"/>
              <a:gd name="connsiteY51" fmla="*/ 1138335 h 2569917"/>
              <a:gd name="connsiteX52" fmla="*/ 1818137 w 3958846"/>
              <a:gd name="connsiteY52" fmla="*/ 1260966 h 2569917"/>
              <a:gd name="connsiteX53" fmla="*/ 1836798 w 3958846"/>
              <a:gd name="connsiteY53" fmla="*/ 1260966 h 2569917"/>
              <a:gd name="connsiteX54" fmla="*/ 1836798 w 3958846"/>
              <a:gd name="connsiteY54" fmla="*/ 1324947 h 2569917"/>
              <a:gd name="connsiteX55" fmla="*/ 2204691 w 3958846"/>
              <a:gd name="connsiteY55" fmla="*/ 1324947 h 2569917"/>
              <a:gd name="connsiteX56" fmla="*/ 2204691 w 3958846"/>
              <a:gd name="connsiteY56" fmla="*/ 1407590 h 2569917"/>
              <a:gd name="connsiteX57" fmla="*/ 2292665 w 3958846"/>
              <a:gd name="connsiteY57" fmla="*/ 1407590 h 2569917"/>
              <a:gd name="connsiteX58" fmla="*/ 2292665 w 3958846"/>
              <a:gd name="connsiteY58" fmla="*/ 1490232 h 2569917"/>
              <a:gd name="connsiteX59" fmla="*/ 2425960 w 3958846"/>
              <a:gd name="connsiteY59" fmla="*/ 1490232 h 2569917"/>
              <a:gd name="connsiteX60" fmla="*/ 2425960 w 3958846"/>
              <a:gd name="connsiteY60" fmla="*/ 1591536 h 2569917"/>
              <a:gd name="connsiteX61" fmla="*/ 3292374 w 3958846"/>
              <a:gd name="connsiteY61" fmla="*/ 1591536 h 2569917"/>
              <a:gd name="connsiteX62" fmla="*/ 3292374 w 3958846"/>
              <a:gd name="connsiteY62" fmla="*/ 1911443 h 2569917"/>
              <a:gd name="connsiteX63" fmla="*/ 3958846 w 3958846"/>
              <a:gd name="connsiteY63" fmla="*/ 1911443 h 2569917"/>
              <a:gd name="connsiteX64" fmla="*/ 3958846 w 3958846"/>
              <a:gd name="connsiteY64" fmla="*/ 2569917 h 2569917"/>
              <a:gd name="connsiteX0" fmla="*/ 0 w 3958846"/>
              <a:gd name="connsiteY0" fmla="*/ 0 h 2545924"/>
              <a:gd name="connsiteX1" fmla="*/ 69312 w 3958846"/>
              <a:gd name="connsiteY1" fmla="*/ 15995 h 2545924"/>
              <a:gd name="connsiteX2" fmla="*/ 69313 w 3958846"/>
              <a:gd name="connsiteY2" fmla="*/ 45320 h 2545924"/>
              <a:gd name="connsiteX3" fmla="*/ 207940 w 3958846"/>
              <a:gd name="connsiteY3" fmla="*/ 45320 h 2545924"/>
              <a:gd name="connsiteX4" fmla="*/ 207940 w 3958846"/>
              <a:gd name="connsiteY4" fmla="*/ 66647 h 2545924"/>
              <a:gd name="connsiteX5" fmla="*/ 223935 w 3958846"/>
              <a:gd name="connsiteY5" fmla="*/ 66647 h 2545924"/>
              <a:gd name="connsiteX6" fmla="*/ 223935 w 3958846"/>
              <a:gd name="connsiteY6" fmla="*/ 101304 h 2545924"/>
              <a:gd name="connsiteX7" fmla="*/ 239930 w 3958846"/>
              <a:gd name="connsiteY7" fmla="*/ 101304 h 2545924"/>
              <a:gd name="connsiteX8" fmla="*/ 239930 w 3958846"/>
              <a:gd name="connsiteY8" fmla="*/ 151956 h 2545924"/>
              <a:gd name="connsiteX9" fmla="*/ 258592 w 3958846"/>
              <a:gd name="connsiteY9" fmla="*/ 151956 h 2545924"/>
              <a:gd name="connsiteX10" fmla="*/ 258592 w 3958846"/>
              <a:gd name="connsiteY10" fmla="*/ 189278 h 2545924"/>
              <a:gd name="connsiteX11" fmla="*/ 391886 w 3958846"/>
              <a:gd name="connsiteY11" fmla="*/ 189278 h 2545924"/>
              <a:gd name="connsiteX12" fmla="*/ 391886 w 3958846"/>
              <a:gd name="connsiteY12" fmla="*/ 215937 h 2545924"/>
              <a:gd name="connsiteX13" fmla="*/ 437206 w 3958846"/>
              <a:gd name="connsiteY13" fmla="*/ 215937 h 2545924"/>
              <a:gd name="connsiteX14" fmla="*/ 437206 w 3958846"/>
              <a:gd name="connsiteY14" fmla="*/ 242596 h 2545924"/>
              <a:gd name="connsiteX15" fmla="*/ 493190 w 3958846"/>
              <a:gd name="connsiteY15" fmla="*/ 242596 h 2545924"/>
              <a:gd name="connsiteX16" fmla="*/ 493190 w 3958846"/>
              <a:gd name="connsiteY16" fmla="*/ 282584 h 2545924"/>
              <a:gd name="connsiteX17" fmla="*/ 501188 w 3958846"/>
              <a:gd name="connsiteY17" fmla="*/ 290582 h 2545924"/>
              <a:gd name="connsiteX18" fmla="*/ 501188 w 3958846"/>
              <a:gd name="connsiteY18" fmla="*/ 319907 h 2545924"/>
              <a:gd name="connsiteX19" fmla="*/ 517183 w 3958846"/>
              <a:gd name="connsiteY19" fmla="*/ 319907 h 2545924"/>
              <a:gd name="connsiteX20" fmla="*/ 517183 w 3958846"/>
              <a:gd name="connsiteY20" fmla="*/ 349232 h 2545924"/>
              <a:gd name="connsiteX21" fmla="*/ 607823 w 3958846"/>
              <a:gd name="connsiteY21" fmla="*/ 349232 h 2545924"/>
              <a:gd name="connsiteX22" fmla="*/ 607823 w 3958846"/>
              <a:gd name="connsiteY22" fmla="*/ 383888 h 2545924"/>
              <a:gd name="connsiteX23" fmla="*/ 655809 w 3958846"/>
              <a:gd name="connsiteY23" fmla="*/ 383888 h 2545924"/>
              <a:gd name="connsiteX24" fmla="*/ 655809 w 3958846"/>
              <a:gd name="connsiteY24" fmla="*/ 421211 h 2545924"/>
              <a:gd name="connsiteX25" fmla="*/ 679802 w 3958846"/>
              <a:gd name="connsiteY25" fmla="*/ 421211 h 2545924"/>
              <a:gd name="connsiteX26" fmla="*/ 679802 w 3958846"/>
              <a:gd name="connsiteY26" fmla="*/ 461199 h 2545924"/>
              <a:gd name="connsiteX27" fmla="*/ 719790 w 3958846"/>
              <a:gd name="connsiteY27" fmla="*/ 461199 h 2545924"/>
              <a:gd name="connsiteX28" fmla="*/ 719790 w 3958846"/>
              <a:gd name="connsiteY28" fmla="*/ 493190 h 2545924"/>
              <a:gd name="connsiteX29" fmla="*/ 829092 w 3958846"/>
              <a:gd name="connsiteY29" fmla="*/ 493190 h 2545924"/>
              <a:gd name="connsiteX30" fmla="*/ 829092 w 3958846"/>
              <a:gd name="connsiteY30" fmla="*/ 525180 h 2545924"/>
              <a:gd name="connsiteX31" fmla="*/ 850419 w 3958846"/>
              <a:gd name="connsiteY31" fmla="*/ 525180 h 2545924"/>
              <a:gd name="connsiteX32" fmla="*/ 850419 w 3958846"/>
              <a:gd name="connsiteY32" fmla="*/ 573166 h 2545924"/>
              <a:gd name="connsiteX33" fmla="*/ 970384 w 3958846"/>
              <a:gd name="connsiteY33" fmla="*/ 573166 h 2545924"/>
              <a:gd name="connsiteX34" fmla="*/ 970384 w 3958846"/>
              <a:gd name="connsiteY34" fmla="*/ 615821 h 2545924"/>
              <a:gd name="connsiteX35" fmla="*/ 1074354 w 3958846"/>
              <a:gd name="connsiteY35" fmla="*/ 615821 h 2545924"/>
              <a:gd name="connsiteX36" fmla="*/ 1074354 w 3958846"/>
              <a:gd name="connsiteY36" fmla="*/ 650477 h 2545924"/>
              <a:gd name="connsiteX37" fmla="*/ 1085017 w 3958846"/>
              <a:gd name="connsiteY37" fmla="*/ 650477 h 2545924"/>
              <a:gd name="connsiteX38" fmla="*/ 1085017 w 3958846"/>
              <a:gd name="connsiteY38" fmla="*/ 738451 h 2545924"/>
              <a:gd name="connsiteX39" fmla="*/ 1098347 w 3958846"/>
              <a:gd name="connsiteY39" fmla="*/ 738451 h 2545924"/>
              <a:gd name="connsiteX40" fmla="*/ 1098347 w 3958846"/>
              <a:gd name="connsiteY40" fmla="*/ 834423 h 2545924"/>
              <a:gd name="connsiteX41" fmla="*/ 1471571 w 3958846"/>
              <a:gd name="connsiteY41" fmla="*/ 834423 h 2545924"/>
              <a:gd name="connsiteX42" fmla="*/ 1471571 w 3958846"/>
              <a:gd name="connsiteY42" fmla="*/ 893073 h 2545924"/>
              <a:gd name="connsiteX43" fmla="*/ 1487567 w 3958846"/>
              <a:gd name="connsiteY43" fmla="*/ 893073 h 2545924"/>
              <a:gd name="connsiteX44" fmla="*/ 1487567 w 3958846"/>
              <a:gd name="connsiteY44" fmla="*/ 946391 h 2545924"/>
              <a:gd name="connsiteX45" fmla="*/ 1602200 w 3958846"/>
              <a:gd name="connsiteY45" fmla="*/ 946391 h 2545924"/>
              <a:gd name="connsiteX46" fmla="*/ 1602200 w 3958846"/>
              <a:gd name="connsiteY46" fmla="*/ 1018370 h 2545924"/>
              <a:gd name="connsiteX47" fmla="*/ 1780814 w 3958846"/>
              <a:gd name="connsiteY47" fmla="*/ 1018370 h 2545924"/>
              <a:gd name="connsiteX48" fmla="*/ 1780814 w 3958846"/>
              <a:gd name="connsiteY48" fmla="*/ 1063690 h 2545924"/>
              <a:gd name="connsiteX49" fmla="*/ 1810139 w 3958846"/>
              <a:gd name="connsiteY49" fmla="*/ 1063690 h 2545924"/>
              <a:gd name="connsiteX50" fmla="*/ 1810139 w 3958846"/>
              <a:gd name="connsiteY50" fmla="*/ 1114342 h 2545924"/>
              <a:gd name="connsiteX51" fmla="*/ 1818137 w 3958846"/>
              <a:gd name="connsiteY51" fmla="*/ 1114342 h 2545924"/>
              <a:gd name="connsiteX52" fmla="*/ 1818137 w 3958846"/>
              <a:gd name="connsiteY52" fmla="*/ 1236973 h 2545924"/>
              <a:gd name="connsiteX53" fmla="*/ 1836798 w 3958846"/>
              <a:gd name="connsiteY53" fmla="*/ 1236973 h 2545924"/>
              <a:gd name="connsiteX54" fmla="*/ 1836798 w 3958846"/>
              <a:gd name="connsiteY54" fmla="*/ 1300954 h 2545924"/>
              <a:gd name="connsiteX55" fmla="*/ 2204691 w 3958846"/>
              <a:gd name="connsiteY55" fmla="*/ 1300954 h 2545924"/>
              <a:gd name="connsiteX56" fmla="*/ 2204691 w 3958846"/>
              <a:gd name="connsiteY56" fmla="*/ 1383597 h 2545924"/>
              <a:gd name="connsiteX57" fmla="*/ 2292665 w 3958846"/>
              <a:gd name="connsiteY57" fmla="*/ 1383597 h 2545924"/>
              <a:gd name="connsiteX58" fmla="*/ 2292665 w 3958846"/>
              <a:gd name="connsiteY58" fmla="*/ 1466239 h 2545924"/>
              <a:gd name="connsiteX59" fmla="*/ 2425960 w 3958846"/>
              <a:gd name="connsiteY59" fmla="*/ 1466239 h 2545924"/>
              <a:gd name="connsiteX60" fmla="*/ 2425960 w 3958846"/>
              <a:gd name="connsiteY60" fmla="*/ 1567543 h 2545924"/>
              <a:gd name="connsiteX61" fmla="*/ 3292374 w 3958846"/>
              <a:gd name="connsiteY61" fmla="*/ 1567543 h 2545924"/>
              <a:gd name="connsiteX62" fmla="*/ 3292374 w 3958846"/>
              <a:gd name="connsiteY62" fmla="*/ 1887450 h 2545924"/>
              <a:gd name="connsiteX63" fmla="*/ 3958846 w 3958846"/>
              <a:gd name="connsiteY63" fmla="*/ 1887450 h 2545924"/>
              <a:gd name="connsiteX64" fmla="*/ 3958846 w 3958846"/>
              <a:gd name="connsiteY64" fmla="*/ 2545924 h 2545924"/>
              <a:gd name="connsiteX0" fmla="*/ 0 w 3958846"/>
              <a:gd name="connsiteY0" fmla="*/ 1 h 2529929"/>
              <a:gd name="connsiteX1" fmla="*/ 69312 w 3958846"/>
              <a:gd name="connsiteY1" fmla="*/ 0 h 2529929"/>
              <a:gd name="connsiteX2" fmla="*/ 69313 w 3958846"/>
              <a:gd name="connsiteY2" fmla="*/ 29325 h 2529929"/>
              <a:gd name="connsiteX3" fmla="*/ 207940 w 3958846"/>
              <a:gd name="connsiteY3" fmla="*/ 29325 h 2529929"/>
              <a:gd name="connsiteX4" fmla="*/ 207940 w 3958846"/>
              <a:gd name="connsiteY4" fmla="*/ 50652 h 2529929"/>
              <a:gd name="connsiteX5" fmla="*/ 223935 w 3958846"/>
              <a:gd name="connsiteY5" fmla="*/ 50652 h 2529929"/>
              <a:gd name="connsiteX6" fmla="*/ 223935 w 3958846"/>
              <a:gd name="connsiteY6" fmla="*/ 85309 h 2529929"/>
              <a:gd name="connsiteX7" fmla="*/ 239930 w 3958846"/>
              <a:gd name="connsiteY7" fmla="*/ 85309 h 2529929"/>
              <a:gd name="connsiteX8" fmla="*/ 239930 w 3958846"/>
              <a:gd name="connsiteY8" fmla="*/ 135961 h 2529929"/>
              <a:gd name="connsiteX9" fmla="*/ 258592 w 3958846"/>
              <a:gd name="connsiteY9" fmla="*/ 135961 h 2529929"/>
              <a:gd name="connsiteX10" fmla="*/ 258592 w 3958846"/>
              <a:gd name="connsiteY10" fmla="*/ 173283 h 2529929"/>
              <a:gd name="connsiteX11" fmla="*/ 391886 w 3958846"/>
              <a:gd name="connsiteY11" fmla="*/ 173283 h 2529929"/>
              <a:gd name="connsiteX12" fmla="*/ 391886 w 3958846"/>
              <a:gd name="connsiteY12" fmla="*/ 199942 h 2529929"/>
              <a:gd name="connsiteX13" fmla="*/ 437206 w 3958846"/>
              <a:gd name="connsiteY13" fmla="*/ 199942 h 2529929"/>
              <a:gd name="connsiteX14" fmla="*/ 437206 w 3958846"/>
              <a:gd name="connsiteY14" fmla="*/ 226601 h 2529929"/>
              <a:gd name="connsiteX15" fmla="*/ 493190 w 3958846"/>
              <a:gd name="connsiteY15" fmla="*/ 226601 h 2529929"/>
              <a:gd name="connsiteX16" fmla="*/ 493190 w 3958846"/>
              <a:gd name="connsiteY16" fmla="*/ 266589 h 2529929"/>
              <a:gd name="connsiteX17" fmla="*/ 501188 w 3958846"/>
              <a:gd name="connsiteY17" fmla="*/ 274587 h 2529929"/>
              <a:gd name="connsiteX18" fmla="*/ 501188 w 3958846"/>
              <a:gd name="connsiteY18" fmla="*/ 303912 h 2529929"/>
              <a:gd name="connsiteX19" fmla="*/ 517183 w 3958846"/>
              <a:gd name="connsiteY19" fmla="*/ 303912 h 2529929"/>
              <a:gd name="connsiteX20" fmla="*/ 517183 w 3958846"/>
              <a:gd name="connsiteY20" fmla="*/ 333237 h 2529929"/>
              <a:gd name="connsiteX21" fmla="*/ 607823 w 3958846"/>
              <a:gd name="connsiteY21" fmla="*/ 333237 h 2529929"/>
              <a:gd name="connsiteX22" fmla="*/ 607823 w 3958846"/>
              <a:gd name="connsiteY22" fmla="*/ 367893 h 2529929"/>
              <a:gd name="connsiteX23" fmla="*/ 655809 w 3958846"/>
              <a:gd name="connsiteY23" fmla="*/ 367893 h 2529929"/>
              <a:gd name="connsiteX24" fmla="*/ 655809 w 3958846"/>
              <a:gd name="connsiteY24" fmla="*/ 405216 h 2529929"/>
              <a:gd name="connsiteX25" fmla="*/ 679802 w 3958846"/>
              <a:gd name="connsiteY25" fmla="*/ 405216 h 2529929"/>
              <a:gd name="connsiteX26" fmla="*/ 679802 w 3958846"/>
              <a:gd name="connsiteY26" fmla="*/ 445204 h 2529929"/>
              <a:gd name="connsiteX27" fmla="*/ 719790 w 3958846"/>
              <a:gd name="connsiteY27" fmla="*/ 445204 h 2529929"/>
              <a:gd name="connsiteX28" fmla="*/ 719790 w 3958846"/>
              <a:gd name="connsiteY28" fmla="*/ 477195 h 2529929"/>
              <a:gd name="connsiteX29" fmla="*/ 829092 w 3958846"/>
              <a:gd name="connsiteY29" fmla="*/ 477195 h 2529929"/>
              <a:gd name="connsiteX30" fmla="*/ 829092 w 3958846"/>
              <a:gd name="connsiteY30" fmla="*/ 509185 h 2529929"/>
              <a:gd name="connsiteX31" fmla="*/ 850419 w 3958846"/>
              <a:gd name="connsiteY31" fmla="*/ 509185 h 2529929"/>
              <a:gd name="connsiteX32" fmla="*/ 850419 w 3958846"/>
              <a:gd name="connsiteY32" fmla="*/ 557171 h 2529929"/>
              <a:gd name="connsiteX33" fmla="*/ 970384 w 3958846"/>
              <a:gd name="connsiteY33" fmla="*/ 557171 h 2529929"/>
              <a:gd name="connsiteX34" fmla="*/ 970384 w 3958846"/>
              <a:gd name="connsiteY34" fmla="*/ 599826 h 2529929"/>
              <a:gd name="connsiteX35" fmla="*/ 1074354 w 3958846"/>
              <a:gd name="connsiteY35" fmla="*/ 599826 h 2529929"/>
              <a:gd name="connsiteX36" fmla="*/ 1074354 w 3958846"/>
              <a:gd name="connsiteY36" fmla="*/ 634482 h 2529929"/>
              <a:gd name="connsiteX37" fmla="*/ 1085017 w 3958846"/>
              <a:gd name="connsiteY37" fmla="*/ 634482 h 2529929"/>
              <a:gd name="connsiteX38" fmla="*/ 1085017 w 3958846"/>
              <a:gd name="connsiteY38" fmla="*/ 722456 h 2529929"/>
              <a:gd name="connsiteX39" fmla="*/ 1098347 w 3958846"/>
              <a:gd name="connsiteY39" fmla="*/ 722456 h 2529929"/>
              <a:gd name="connsiteX40" fmla="*/ 1098347 w 3958846"/>
              <a:gd name="connsiteY40" fmla="*/ 818428 h 2529929"/>
              <a:gd name="connsiteX41" fmla="*/ 1471571 w 3958846"/>
              <a:gd name="connsiteY41" fmla="*/ 818428 h 2529929"/>
              <a:gd name="connsiteX42" fmla="*/ 1471571 w 3958846"/>
              <a:gd name="connsiteY42" fmla="*/ 877078 h 2529929"/>
              <a:gd name="connsiteX43" fmla="*/ 1487567 w 3958846"/>
              <a:gd name="connsiteY43" fmla="*/ 877078 h 2529929"/>
              <a:gd name="connsiteX44" fmla="*/ 1487567 w 3958846"/>
              <a:gd name="connsiteY44" fmla="*/ 930396 h 2529929"/>
              <a:gd name="connsiteX45" fmla="*/ 1602200 w 3958846"/>
              <a:gd name="connsiteY45" fmla="*/ 930396 h 2529929"/>
              <a:gd name="connsiteX46" fmla="*/ 1602200 w 3958846"/>
              <a:gd name="connsiteY46" fmla="*/ 1002375 h 2529929"/>
              <a:gd name="connsiteX47" fmla="*/ 1780814 w 3958846"/>
              <a:gd name="connsiteY47" fmla="*/ 1002375 h 2529929"/>
              <a:gd name="connsiteX48" fmla="*/ 1780814 w 3958846"/>
              <a:gd name="connsiteY48" fmla="*/ 1047695 h 2529929"/>
              <a:gd name="connsiteX49" fmla="*/ 1810139 w 3958846"/>
              <a:gd name="connsiteY49" fmla="*/ 1047695 h 2529929"/>
              <a:gd name="connsiteX50" fmla="*/ 1810139 w 3958846"/>
              <a:gd name="connsiteY50" fmla="*/ 1098347 h 2529929"/>
              <a:gd name="connsiteX51" fmla="*/ 1818137 w 3958846"/>
              <a:gd name="connsiteY51" fmla="*/ 1098347 h 2529929"/>
              <a:gd name="connsiteX52" fmla="*/ 1818137 w 3958846"/>
              <a:gd name="connsiteY52" fmla="*/ 1220978 h 2529929"/>
              <a:gd name="connsiteX53" fmla="*/ 1836798 w 3958846"/>
              <a:gd name="connsiteY53" fmla="*/ 1220978 h 2529929"/>
              <a:gd name="connsiteX54" fmla="*/ 1836798 w 3958846"/>
              <a:gd name="connsiteY54" fmla="*/ 1284959 h 2529929"/>
              <a:gd name="connsiteX55" fmla="*/ 2204691 w 3958846"/>
              <a:gd name="connsiteY55" fmla="*/ 1284959 h 2529929"/>
              <a:gd name="connsiteX56" fmla="*/ 2204691 w 3958846"/>
              <a:gd name="connsiteY56" fmla="*/ 1367602 h 2529929"/>
              <a:gd name="connsiteX57" fmla="*/ 2292665 w 3958846"/>
              <a:gd name="connsiteY57" fmla="*/ 1367602 h 2529929"/>
              <a:gd name="connsiteX58" fmla="*/ 2292665 w 3958846"/>
              <a:gd name="connsiteY58" fmla="*/ 1450244 h 2529929"/>
              <a:gd name="connsiteX59" fmla="*/ 2425960 w 3958846"/>
              <a:gd name="connsiteY59" fmla="*/ 1450244 h 2529929"/>
              <a:gd name="connsiteX60" fmla="*/ 2425960 w 3958846"/>
              <a:gd name="connsiteY60" fmla="*/ 1551548 h 2529929"/>
              <a:gd name="connsiteX61" fmla="*/ 3292374 w 3958846"/>
              <a:gd name="connsiteY61" fmla="*/ 1551548 h 2529929"/>
              <a:gd name="connsiteX62" fmla="*/ 3292374 w 3958846"/>
              <a:gd name="connsiteY62" fmla="*/ 1871455 h 2529929"/>
              <a:gd name="connsiteX63" fmla="*/ 3958846 w 3958846"/>
              <a:gd name="connsiteY63" fmla="*/ 1871455 h 2529929"/>
              <a:gd name="connsiteX64" fmla="*/ 3958846 w 3958846"/>
              <a:gd name="connsiteY64" fmla="*/ 2529929 h 2529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958846" h="2529929">
                <a:moveTo>
                  <a:pt x="0" y="1"/>
                </a:moveTo>
                <a:lnTo>
                  <a:pt x="69312" y="0"/>
                </a:lnTo>
                <a:cubicBezTo>
                  <a:pt x="69312" y="9775"/>
                  <a:pt x="69313" y="19550"/>
                  <a:pt x="69313" y="29325"/>
                </a:cubicBezTo>
                <a:lnTo>
                  <a:pt x="207940" y="29325"/>
                </a:lnTo>
                <a:lnTo>
                  <a:pt x="207940" y="50652"/>
                </a:lnTo>
                <a:lnTo>
                  <a:pt x="223935" y="50652"/>
                </a:lnTo>
                <a:lnTo>
                  <a:pt x="223935" y="85309"/>
                </a:lnTo>
                <a:lnTo>
                  <a:pt x="239930" y="85309"/>
                </a:lnTo>
                <a:lnTo>
                  <a:pt x="239930" y="135961"/>
                </a:lnTo>
                <a:lnTo>
                  <a:pt x="258592" y="135961"/>
                </a:lnTo>
                <a:lnTo>
                  <a:pt x="258592" y="173283"/>
                </a:lnTo>
                <a:lnTo>
                  <a:pt x="391886" y="173283"/>
                </a:lnTo>
                <a:lnTo>
                  <a:pt x="391886" y="199942"/>
                </a:lnTo>
                <a:lnTo>
                  <a:pt x="437206" y="199942"/>
                </a:lnTo>
                <a:lnTo>
                  <a:pt x="437206" y="226601"/>
                </a:lnTo>
                <a:lnTo>
                  <a:pt x="493190" y="226601"/>
                </a:lnTo>
                <a:lnTo>
                  <a:pt x="493190" y="266589"/>
                </a:lnTo>
                <a:lnTo>
                  <a:pt x="501188" y="274587"/>
                </a:lnTo>
                <a:lnTo>
                  <a:pt x="501188" y="303912"/>
                </a:lnTo>
                <a:lnTo>
                  <a:pt x="517183" y="303912"/>
                </a:lnTo>
                <a:lnTo>
                  <a:pt x="517183" y="333237"/>
                </a:lnTo>
                <a:lnTo>
                  <a:pt x="607823" y="333237"/>
                </a:lnTo>
                <a:lnTo>
                  <a:pt x="607823" y="367893"/>
                </a:lnTo>
                <a:lnTo>
                  <a:pt x="655809" y="367893"/>
                </a:lnTo>
                <a:lnTo>
                  <a:pt x="655809" y="405216"/>
                </a:lnTo>
                <a:lnTo>
                  <a:pt x="679802" y="405216"/>
                </a:lnTo>
                <a:lnTo>
                  <a:pt x="679802" y="445204"/>
                </a:lnTo>
                <a:lnTo>
                  <a:pt x="719790" y="445204"/>
                </a:lnTo>
                <a:lnTo>
                  <a:pt x="719790" y="477195"/>
                </a:lnTo>
                <a:lnTo>
                  <a:pt x="829092" y="477195"/>
                </a:lnTo>
                <a:lnTo>
                  <a:pt x="829092" y="509185"/>
                </a:lnTo>
                <a:lnTo>
                  <a:pt x="850419" y="509185"/>
                </a:lnTo>
                <a:lnTo>
                  <a:pt x="850419" y="557171"/>
                </a:lnTo>
                <a:lnTo>
                  <a:pt x="970384" y="557171"/>
                </a:lnTo>
                <a:lnTo>
                  <a:pt x="970384" y="599826"/>
                </a:lnTo>
                <a:lnTo>
                  <a:pt x="1074354" y="599826"/>
                </a:lnTo>
                <a:lnTo>
                  <a:pt x="1074354" y="634482"/>
                </a:lnTo>
                <a:lnTo>
                  <a:pt x="1085017" y="634482"/>
                </a:lnTo>
                <a:lnTo>
                  <a:pt x="1085017" y="722456"/>
                </a:lnTo>
                <a:lnTo>
                  <a:pt x="1098347" y="722456"/>
                </a:lnTo>
                <a:lnTo>
                  <a:pt x="1098347" y="818428"/>
                </a:lnTo>
                <a:lnTo>
                  <a:pt x="1471571" y="818428"/>
                </a:lnTo>
                <a:lnTo>
                  <a:pt x="1471571" y="877078"/>
                </a:lnTo>
                <a:lnTo>
                  <a:pt x="1487567" y="877078"/>
                </a:lnTo>
                <a:lnTo>
                  <a:pt x="1487567" y="930396"/>
                </a:lnTo>
                <a:lnTo>
                  <a:pt x="1602200" y="930396"/>
                </a:lnTo>
                <a:lnTo>
                  <a:pt x="1602200" y="1002375"/>
                </a:lnTo>
                <a:lnTo>
                  <a:pt x="1780814" y="1002375"/>
                </a:lnTo>
                <a:lnTo>
                  <a:pt x="1780814" y="1047695"/>
                </a:lnTo>
                <a:lnTo>
                  <a:pt x="1810139" y="1047695"/>
                </a:lnTo>
                <a:lnTo>
                  <a:pt x="1810139" y="1098347"/>
                </a:lnTo>
                <a:lnTo>
                  <a:pt x="1818137" y="1098347"/>
                </a:lnTo>
                <a:lnTo>
                  <a:pt x="1818137" y="1220978"/>
                </a:lnTo>
                <a:lnTo>
                  <a:pt x="1836798" y="1220978"/>
                </a:lnTo>
                <a:lnTo>
                  <a:pt x="1836798" y="1284959"/>
                </a:lnTo>
                <a:lnTo>
                  <a:pt x="2204691" y="1284959"/>
                </a:lnTo>
                <a:lnTo>
                  <a:pt x="2204691" y="1367602"/>
                </a:lnTo>
                <a:lnTo>
                  <a:pt x="2292665" y="1367602"/>
                </a:lnTo>
                <a:lnTo>
                  <a:pt x="2292665" y="1450244"/>
                </a:lnTo>
                <a:lnTo>
                  <a:pt x="2425960" y="1450244"/>
                </a:lnTo>
                <a:lnTo>
                  <a:pt x="2425960" y="1551548"/>
                </a:lnTo>
                <a:lnTo>
                  <a:pt x="3292374" y="1551548"/>
                </a:lnTo>
                <a:lnTo>
                  <a:pt x="3292374" y="1871455"/>
                </a:lnTo>
                <a:lnTo>
                  <a:pt x="3958846" y="1871455"/>
                </a:lnTo>
                <a:lnTo>
                  <a:pt x="3958846" y="2529929"/>
                </a:ln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37829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LIBRETTO-531: ORR by BICR</a:t>
            </a:r>
          </a:p>
        </p:txBody>
      </p:sp>
      <p:graphicFrame>
        <p:nvGraphicFramePr>
          <p:cNvPr id="10" name="Group 3">
            <a:extLst>
              <a:ext uri="{FF2B5EF4-FFF2-40B4-BE49-F238E27FC236}">
                <a16:creationId xmlns:a16="http://schemas.microsoft.com/office/drawing/2014/main" id="{33D21396-B37C-EF48-575B-C316D0E0457F}"/>
              </a:ext>
            </a:extLst>
          </p:cNvPr>
          <p:cNvGraphicFramePr>
            <a:graphicFrameLocks noGrp="1"/>
          </p:cNvGraphicFramePr>
          <p:nvPr>
            <p:ph sz="half" idx="1"/>
            <p:extLst>
              <p:ext uri="{D42A27DB-BD31-4B8C-83A1-F6EECF244321}">
                <p14:modId xmlns:p14="http://schemas.microsoft.com/office/powerpoint/2010/main" val="1956707700"/>
              </p:ext>
            </p:extLst>
          </p:nvPr>
        </p:nvGraphicFramePr>
        <p:xfrm>
          <a:off x="722700" y="1603376"/>
          <a:ext cx="10759503" cy="3109024"/>
        </p:xfrm>
        <a:graphic>
          <a:graphicData uri="http://schemas.openxmlformats.org/drawingml/2006/table">
            <a:tbl>
              <a:tblPr/>
              <a:tblGrid>
                <a:gridCol w="3681014">
                  <a:extLst>
                    <a:ext uri="{9D8B030D-6E8A-4147-A177-3AD203B41FA5}">
                      <a16:colId xmlns:a16="http://schemas.microsoft.com/office/drawing/2014/main" val="20000"/>
                    </a:ext>
                  </a:extLst>
                </a:gridCol>
                <a:gridCol w="3273802">
                  <a:extLst>
                    <a:ext uri="{9D8B030D-6E8A-4147-A177-3AD203B41FA5}">
                      <a16:colId xmlns:a16="http://schemas.microsoft.com/office/drawing/2014/main" val="20001"/>
                    </a:ext>
                  </a:extLst>
                </a:gridCol>
                <a:gridCol w="3804687">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Selpercatinib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Cabozantinib or Vandetanib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69.4 (62.4-75.8)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38.8 (29.1-49.2)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evaluable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 (57.5)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(20.2)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(8.3)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(34.7)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(49.0)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(11.2)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(NE-NE)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16.6 (10.4-NE)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Hadoux. ESMO 2023. Abstr LBA3. Hadoux. NEJM. 2023;[Epub]. </a:t>
            </a:r>
          </a:p>
        </p:txBody>
      </p:sp>
    </p:spTree>
    <p:extLst>
      <p:ext uri="{BB962C8B-B14F-4D97-AF65-F5344CB8AC3E}">
        <p14:creationId xmlns:p14="http://schemas.microsoft.com/office/powerpoint/2010/main" val="4163343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Freeform: Shape 111">
            <a:extLst>
              <a:ext uri="{FF2B5EF4-FFF2-40B4-BE49-F238E27FC236}">
                <a16:creationId xmlns:a16="http://schemas.microsoft.com/office/drawing/2014/main" id="{C6BFCD2B-B6F5-5204-92A9-F91A167B32A6}"/>
              </a:ext>
            </a:extLst>
          </p:cNvPr>
          <p:cNvSpPr/>
          <p:nvPr/>
        </p:nvSpPr>
        <p:spPr bwMode="auto">
          <a:xfrm>
            <a:off x="3562350" y="1609725"/>
            <a:ext cx="4676775" cy="196850"/>
          </a:xfrm>
          <a:custGeom>
            <a:avLst/>
            <a:gdLst>
              <a:gd name="connsiteX0" fmla="*/ 0 w 4676775"/>
              <a:gd name="connsiteY0" fmla="*/ 0 h 196850"/>
              <a:gd name="connsiteX1" fmla="*/ 117475 w 4676775"/>
              <a:gd name="connsiteY1" fmla="*/ 0 h 196850"/>
              <a:gd name="connsiteX2" fmla="*/ 117475 w 4676775"/>
              <a:gd name="connsiteY2" fmla="*/ 12700 h 196850"/>
              <a:gd name="connsiteX3" fmla="*/ 768350 w 4676775"/>
              <a:gd name="connsiteY3" fmla="*/ 12700 h 196850"/>
              <a:gd name="connsiteX4" fmla="*/ 768350 w 4676775"/>
              <a:gd name="connsiteY4" fmla="*/ 28575 h 196850"/>
              <a:gd name="connsiteX5" fmla="*/ 1270000 w 4676775"/>
              <a:gd name="connsiteY5" fmla="*/ 28575 h 196850"/>
              <a:gd name="connsiteX6" fmla="*/ 1270000 w 4676775"/>
              <a:gd name="connsiteY6" fmla="*/ 47625 h 196850"/>
              <a:gd name="connsiteX7" fmla="*/ 1543050 w 4676775"/>
              <a:gd name="connsiteY7" fmla="*/ 47625 h 196850"/>
              <a:gd name="connsiteX8" fmla="*/ 1543050 w 4676775"/>
              <a:gd name="connsiteY8" fmla="*/ 66675 h 196850"/>
              <a:gd name="connsiteX9" fmla="*/ 1682750 w 4676775"/>
              <a:gd name="connsiteY9" fmla="*/ 66675 h 196850"/>
              <a:gd name="connsiteX10" fmla="*/ 1682750 w 4676775"/>
              <a:gd name="connsiteY10" fmla="*/ 98425 h 196850"/>
              <a:gd name="connsiteX11" fmla="*/ 1958975 w 4676775"/>
              <a:gd name="connsiteY11" fmla="*/ 98425 h 196850"/>
              <a:gd name="connsiteX12" fmla="*/ 1958975 w 4676775"/>
              <a:gd name="connsiteY12" fmla="*/ 123825 h 196850"/>
              <a:gd name="connsiteX13" fmla="*/ 2501900 w 4676775"/>
              <a:gd name="connsiteY13" fmla="*/ 123825 h 196850"/>
              <a:gd name="connsiteX14" fmla="*/ 2501900 w 4676775"/>
              <a:gd name="connsiteY14" fmla="*/ 155575 h 196850"/>
              <a:gd name="connsiteX15" fmla="*/ 2774950 w 4676775"/>
              <a:gd name="connsiteY15" fmla="*/ 155575 h 196850"/>
              <a:gd name="connsiteX16" fmla="*/ 2774950 w 4676775"/>
              <a:gd name="connsiteY16" fmla="*/ 196850 h 196850"/>
              <a:gd name="connsiteX17" fmla="*/ 4676775 w 4676775"/>
              <a:gd name="connsiteY17" fmla="*/ 196850 h 1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76775" h="196850">
                <a:moveTo>
                  <a:pt x="0" y="0"/>
                </a:moveTo>
                <a:lnTo>
                  <a:pt x="117475" y="0"/>
                </a:lnTo>
                <a:lnTo>
                  <a:pt x="117475" y="12700"/>
                </a:lnTo>
                <a:lnTo>
                  <a:pt x="768350" y="12700"/>
                </a:lnTo>
                <a:lnTo>
                  <a:pt x="768350" y="28575"/>
                </a:lnTo>
                <a:lnTo>
                  <a:pt x="1270000" y="28575"/>
                </a:lnTo>
                <a:lnTo>
                  <a:pt x="1270000" y="47625"/>
                </a:lnTo>
                <a:lnTo>
                  <a:pt x="1543050" y="47625"/>
                </a:lnTo>
                <a:lnTo>
                  <a:pt x="1543050" y="66675"/>
                </a:lnTo>
                <a:lnTo>
                  <a:pt x="1682750" y="66675"/>
                </a:lnTo>
                <a:lnTo>
                  <a:pt x="1682750" y="98425"/>
                </a:lnTo>
                <a:lnTo>
                  <a:pt x="1958975" y="98425"/>
                </a:lnTo>
                <a:lnTo>
                  <a:pt x="1958975" y="123825"/>
                </a:lnTo>
                <a:lnTo>
                  <a:pt x="2501900" y="123825"/>
                </a:lnTo>
                <a:lnTo>
                  <a:pt x="2501900" y="155575"/>
                </a:lnTo>
                <a:lnTo>
                  <a:pt x="2774950" y="155575"/>
                </a:lnTo>
                <a:lnTo>
                  <a:pt x="2774950" y="196850"/>
                </a:lnTo>
                <a:lnTo>
                  <a:pt x="4676775" y="196850"/>
                </a:lnTo>
              </a:path>
            </a:pathLst>
          </a:custGeom>
          <a:noFill/>
          <a:ln w="28575">
            <a:solidFill>
              <a:schemeClr val="accent1"/>
            </a:solidFill>
            <a:miter lim="800000"/>
            <a:headEnd/>
            <a:tailEnd/>
          </a:ln>
        </p:spPr>
        <p:txBody>
          <a:bodyPr rtlCol="0" anchor="ctr"/>
          <a:lstStyle/>
          <a:p>
            <a:pPr algn="ctr"/>
            <a:endParaRPr lang="en-US"/>
          </a:p>
        </p:txBody>
      </p:sp>
      <p:grpSp>
        <p:nvGrpSpPr>
          <p:cNvPr id="183" name="Group 182">
            <a:extLst>
              <a:ext uri="{FF2B5EF4-FFF2-40B4-BE49-F238E27FC236}">
                <a16:creationId xmlns:a16="http://schemas.microsoft.com/office/drawing/2014/main" id="{13214F22-6151-8FB6-9EB0-F4A911A6B6B9}"/>
              </a:ext>
            </a:extLst>
          </p:cNvPr>
          <p:cNvGrpSpPr/>
          <p:nvPr/>
        </p:nvGrpSpPr>
        <p:grpSpPr>
          <a:xfrm>
            <a:off x="3846479" y="1536235"/>
            <a:ext cx="4392646" cy="274367"/>
            <a:chOff x="3846479" y="1536235"/>
            <a:chExt cx="4392646" cy="274367"/>
          </a:xfrm>
        </p:grpSpPr>
        <p:cxnSp>
          <p:nvCxnSpPr>
            <p:cNvPr id="72" name="Straight Connector 71">
              <a:extLst>
                <a:ext uri="{FF2B5EF4-FFF2-40B4-BE49-F238E27FC236}">
                  <a16:creationId xmlns:a16="http://schemas.microsoft.com/office/drawing/2014/main" id="{B1DFF9E3-87EB-9369-403F-D188D50BD426}"/>
                </a:ext>
              </a:extLst>
            </p:cNvPr>
            <p:cNvCxnSpPr/>
            <p:nvPr/>
          </p:nvCxnSpPr>
          <p:spPr bwMode="auto">
            <a:xfrm>
              <a:off x="3846479" y="153623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2330C0F-57CF-E56E-2169-E695FAEA54C2}"/>
                </a:ext>
              </a:extLst>
            </p:cNvPr>
            <p:cNvCxnSpPr/>
            <p:nvPr/>
          </p:nvCxnSpPr>
          <p:spPr bwMode="auto">
            <a:xfrm>
              <a:off x="4010706" y="15496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0D7093D-EE75-E8C6-C7A6-880A99ED1649}"/>
                </a:ext>
              </a:extLst>
            </p:cNvPr>
            <p:cNvCxnSpPr/>
            <p:nvPr/>
          </p:nvCxnSpPr>
          <p:spPr bwMode="auto">
            <a:xfrm>
              <a:off x="3928641" y="153623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188C894B-ABB7-E1B6-4DC7-81FC1E207A2C}"/>
                </a:ext>
              </a:extLst>
            </p:cNvPr>
            <p:cNvCxnSpPr/>
            <p:nvPr/>
          </p:nvCxnSpPr>
          <p:spPr bwMode="auto">
            <a:xfrm>
              <a:off x="4047902" y="1548949"/>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E3298D8-1369-BC3C-5754-8B47E72469CC}"/>
                </a:ext>
              </a:extLst>
            </p:cNvPr>
            <p:cNvCxnSpPr/>
            <p:nvPr/>
          </p:nvCxnSpPr>
          <p:spPr bwMode="auto">
            <a:xfrm>
              <a:off x="4111230" y="1545773"/>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A80635B-1F04-4D69-74D0-45D9EE5151F6}"/>
                </a:ext>
              </a:extLst>
            </p:cNvPr>
            <p:cNvCxnSpPr/>
            <p:nvPr/>
          </p:nvCxnSpPr>
          <p:spPr bwMode="auto">
            <a:xfrm>
              <a:off x="4141019" y="1545772"/>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767C294-C759-04A3-BBC9-F3584D0E4C6A}"/>
                </a:ext>
              </a:extLst>
            </p:cNvPr>
            <p:cNvCxnSpPr/>
            <p:nvPr/>
          </p:nvCxnSpPr>
          <p:spPr bwMode="auto">
            <a:xfrm>
              <a:off x="4235411" y="1546356"/>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47BB9BD-72F3-370A-98A2-2AB234EAF698}"/>
                </a:ext>
              </a:extLst>
            </p:cNvPr>
            <p:cNvCxnSpPr/>
            <p:nvPr/>
          </p:nvCxnSpPr>
          <p:spPr bwMode="auto">
            <a:xfrm>
              <a:off x="4174706" y="1545772"/>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BC4FBF3C-4E32-0022-46FA-95F7B02E98B3}"/>
                </a:ext>
              </a:extLst>
            </p:cNvPr>
            <p:cNvCxnSpPr/>
            <p:nvPr/>
          </p:nvCxnSpPr>
          <p:spPr bwMode="auto">
            <a:xfrm>
              <a:off x="4257105" y="1545772"/>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311B8425-C67E-79E7-88A8-591A1B729BA0}"/>
                </a:ext>
              </a:extLst>
            </p:cNvPr>
            <p:cNvCxnSpPr/>
            <p:nvPr/>
          </p:nvCxnSpPr>
          <p:spPr bwMode="auto">
            <a:xfrm>
              <a:off x="4290605" y="1546817"/>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7CA2CDC-0E4A-AD36-28B5-4E28905946AC}"/>
                </a:ext>
              </a:extLst>
            </p:cNvPr>
            <p:cNvCxnSpPr/>
            <p:nvPr/>
          </p:nvCxnSpPr>
          <p:spPr bwMode="auto">
            <a:xfrm>
              <a:off x="4319144" y="1545772"/>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FDB7792-6860-B034-0117-F39C31024292}"/>
                </a:ext>
              </a:extLst>
            </p:cNvPr>
            <p:cNvCxnSpPr/>
            <p:nvPr/>
          </p:nvCxnSpPr>
          <p:spPr bwMode="auto">
            <a:xfrm>
              <a:off x="4379092" y="15604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B4638B0B-BD17-9FB9-84A2-A913C12C61B0}"/>
                </a:ext>
              </a:extLst>
            </p:cNvPr>
            <p:cNvCxnSpPr/>
            <p:nvPr/>
          </p:nvCxnSpPr>
          <p:spPr bwMode="auto">
            <a:xfrm>
              <a:off x="4439363" y="1559703"/>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EC96406-92A5-21CE-C4E0-1D53A5C14799}"/>
                </a:ext>
              </a:extLst>
            </p:cNvPr>
            <p:cNvCxnSpPr/>
            <p:nvPr/>
          </p:nvCxnSpPr>
          <p:spPr bwMode="auto">
            <a:xfrm>
              <a:off x="4469074" y="15604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660E74A-C440-09A1-EBD7-55B59E4C93F0}"/>
                </a:ext>
              </a:extLst>
            </p:cNvPr>
            <p:cNvCxnSpPr/>
            <p:nvPr/>
          </p:nvCxnSpPr>
          <p:spPr bwMode="auto">
            <a:xfrm>
              <a:off x="4502417" y="15604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671A031-D3A6-A7CF-71CD-FC8F5233362E}"/>
                </a:ext>
              </a:extLst>
            </p:cNvPr>
            <p:cNvCxnSpPr/>
            <p:nvPr/>
          </p:nvCxnSpPr>
          <p:spPr bwMode="auto">
            <a:xfrm>
              <a:off x="4562412" y="1560421"/>
              <a:ext cx="0" cy="85907"/>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EF0E2E24-2C64-FB94-2586-3E08B6A78417}"/>
                </a:ext>
              </a:extLst>
            </p:cNvPr>
            <p:cNvCxnSpPr/>
            <p:nvPr/>
          </p:nvCxnSpPr>
          <p:spPr bwMode="auto">
            <a:xfrm>
              <a:off x="4597092" y="15604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0D755AA1-9C65-185D-24B6-6EAFCC711CC8}"/>
                </a:ext>
              </a:extLst>
            </p:cNvPr>
            <p:cNvCxnSpPr/>
            <p:nvPr/>
          </p:nvCxnSpPr>
          <p:spPr bwMode="auto">
            <a:xfrm>
              <a:off x="4709567" y="15604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05ACC3F1-ABCF-8A9D-A2DE-ADF0F9D8279D}"/>
                </a:ext>
              </a:extLst>
            </p:cNvPr>
            <p:cNvCxnSpPr/>
            <p:nvPr/>
          </p:nvCxnSpPr>
          <p:spPr bwMode="auto">
            <a:xfrm>
              <a:off x="4807645" y="15604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C58BE7E0-6C16-7236-F9F3-FCAA1EE6D900}"/>
                </a:ext>
              </a:extLst>
            </p:cNvPr>
            <p:cNvCxnSpPr/>
            <p:nvPr/>
          </p:nvCxnSpPr>
          <p:spPr bwMode="auto">
            <a:xfrm>
              <a:off x="4775465" y="1558640"/>
              <a:ext cx="0" cy="85907"/>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888C26E-087D-0E95-B4E2-05554A7FD8B4}"/>
                </a:ext>
              </a:extLst>
            </p:cNvPr>
            <p:cNvCxnSpPr>
              <a:cxnSpLocks/>
            </p:cNvCxnSpPr>
            <p:nvPr/>
          </p:nvCxnSpPr>
          <p:spPr bwMode="auto">
            <a:xfrm>
              <a:off x="4832148" y="157611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CE4261FE-D65F-0F71-55DC-AA94D8F60269}"/>
                </a:ext>
              </a:extLst>
            </p:cNvPr>
            <p:cNvCxnSpPr>
              <a:cxnSpLocks/>
            </p:cNvCxnSpPr>
            <p:nvPr/>
          </p:nvCxnSpPr>
          <p:spPr bwMode="auto">
            <a:xfrm>
              <a:off x="4869970" y="1576123"/>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5FDFFDE0-92A3-EE20-11FD-626612F30932}"/>
                </a:ext>
              </a:extLst>
            </p:cNvPr>
            <p:cNvCxnSpPr>
              <a:cxnSpLocks/>
            </p:cNvCxnSpPr>
            <p:nvPr/>
          </p:nvCxnSpPr>
          <p:spPr bwMode="auto">
            <a:xfrm>
              <a:off x="4912873" y="1576123"/>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AA8F0A42-908D-D03A-C897-FD7B266A02B5}"/>
                </a:ext>
              </a:extLst>
            </p:cNvPr>
            <p:cNvCxnSpPr>
              <a:cxnSpLocks/>
            </p:cNvCxnSpPr>
            <p:nvPr/>
          </p:nvCxnSpPr>
          <p:spPr bwMode="auto">
            <a:xfrm>
              <a:off x="4951541" y="1576123"/>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98FF916C-97EC-8DFC-1811-0C8EA0CB0BBF}"/>
                </a:ext>
              </a:extLst>
            </p:cNvPr>
            <p:cNvCxnSpPr>
              <a:cxnSpLocks/>
            </p:cNvCxnSpPr>
            <p:nvPr/>
          </p:nvCxnSpPr>
          <p:spPr bwMode="auto">
            <a:xfrm>
              <a:off x="4978288" y="1576110"/>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F7E6996-B18A-9E01-6A09-C4119E967059}"/>
                </a:ext>
              </a:extLst>
            </p:cNvPr>
            <p:cNvCxnSpPr>
              <a:cxnSpLocks/>
            </p:cNvCxnSpPr>
            <p:nvPr/>
          </p:nvCxnSpPr>
          <p:spPr bwMode="auto">
            <a:xfrm>
              <a:off x="5032522" y="1576110"/>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416CB90-C583-3170-C471-731C0A65DF62}"/>
                </a:ext>
              </a:extLst>
            </p:cNvPr>
            <p:cNvCxnSpPr>
              <a:cxnSpLocks/>
            </p:cNvCxnSpPr>
            <p:nvPr/>
          </p:nvCxnSpPr>
          <p:spPr bwMode="auto">
            <a:xfrm>
              <a:off x="5062819" y="1576296"/>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B908D17-6B43-D3AE-A7B9-8D20FDFB75A6}"/>
                </a:ext>
              </a:extLst>
            </p:cNvPr>
            <p:cNvCxnSpPr>
              <a:cxnSpLocks/>
            </p:cNvCxnSpPr>
            <p:nvPr/>
          </p:nvCxnSpPr>
          <p:spPr bwMode="auto">
            <a:xfrm>
              <a:off x="5102456" y="157947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927B8F5-8208-25DB-F593-CEB8CA9964CA}"/>
                </a:ext>
              </a:extLst>
            </p:cNvPr>
            <p:cNvCxnSpPr>
              <a:cxnSpLocks/>
            </p:cNvCxnSpPr>
            <p:nvPr/>
          </p:nvCxnSpPr>
          <p:spPr bwMode="auto">
            <a:xfrm>
              <a:off x="5128178" y="1592082"/>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5094B92-A8FC-FBB5-147E-C343CBBDC244}"/>
                </a:ext>
              </a:extLst>
            </p:cNvPr>
            <p:cNvCxnSpPr>
              <a:cxnSpLocks/>
            </p:cNvCxnSpPr>
            <p:nvPr/>
          </p:nvCxnSpPr>
          <p:spPr bwMode="auto">
            <a:xfrm>
              <a:off x="5149058" y="1592082"/>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B79319BC-B8D1-6EDC-C90D-00F06678AD97}"/>
                </a:ext>
              </a:extLst>
            </p:cNvPr>
            <p:cNvCxnSpPr>
              <a:cxnSpLocks/>
            </p:cNvCxnSpPr>
            <p:nvPr/>
          </p:nvCxnSpPr>
          <p:spPr bwMode="auto">
            <a:xfrm>
              <a:off x="5171179" y="1592068"/>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D8BE72F-CBEC-C825-35C5-08C74933C2C0}"/>
                </a:ext>
              </a:extLst>
            </p:cNvPr>
            <p:cNvCxnSpPr>
              <a:cxnSpLocks/>
            </p:cNvCxnSpPr>
            <p:nvPr/>
          </p:nvCxnSpPr>
          <p:spPr bwMode="auto">
            <a:xfrm>
              <a:off x="5227279" y="158872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AE93DC55-3E95-0B15-9FFD-F0423C9B9A2E}"/>
                </a:ext>
              </a:extLst>
            </p:cNvPr>
            <p:cNvCxnSpPr>
              <a:cxnSpLocks/>
            </p:cNvCxnSpPr>
            <p:nvPr/>
          </p:nvCxnSpPr>
          <p:spPr bwMode="auto">
            <a:xfrm>
              <a:off x="5254062" y="1610297"/>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565EE77-0999-839E-3175-F6E7F656F982}"/>
                </a:ext>
              </a:extLst>
            </p:cNvPr>
            <p:cNvCxnSpPr>
              <a:cxnSpLocks/>
            </p:cNvCxnSpPr>
            <p:nvPr/>
          </p:nvCxnSpPr>
          <p:spPr bwMode="auto">
            <a:xfrm>
              <a:off x="5280694" y="1610297"/>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37DE0BF0-BC3A-3185-0D14-FB9248805D25}"/>
                </a:ext>
              </a:extLst>
            </p:cNvPr>
            <p:cNvCxnSpPr>
              <a:cxnSpLocks/>
            </p:cNvCxnSpPr>
            <p:nvPr/>
          </p:nvCxnSpPr>
          <p:spPr bwMode="auto">
            <a:xfrm>
              <a:off x="5342199" y="1610297"/>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0EDAFB2-2D08-4836-CABA-AB0C0B7444BA}"/>
                </a:ext>
              </a:extLst>
            </p:cNvPr>
            <p:cNvCxnSpPr>
              <a:cxnSpLocks/>
            </p:cNvCxnSpPr>
            <p:nvPr/>
          </p:nvCxnSpPr>
          <p:spPr bwMode="auto">
            <a:xfrm>
              <a:off x="5366645" y="1610297"/>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560A0F15-359B-D541-A0C7-9C8DC18F3497}"/>
                </a:ext>
              </a:extLst>
            </p:cNvPr>
            <p:cNvCxnSpPr>
              <a:cxnSpLocks/>
            </p:cNvCxnSpPr>
            <p:nvPr/>
          </p:nvCxnSpPr>
          <p:spPr bwMode="auto">
            <a:xfrm>
              <a:off x="5402167" y="1610297"/>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CC0CEB2-E1D3-0703-9502-E14A901C8676}"/>
                </a:ext>
              </a:extLst>
            </p:cNvPr>
            <p:cNvCxnSpPr>
              <a:cxnSpLocks/>
            </p:cNvCxnSpPr>
            <p:nvPr/>
          </p:nvCxnSpPr>
          <p:spPr bwMode="auto">
            <a:xfrm>
              <a:off x="5424642" y="1610297"/>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F92ACF17-2BBD-4040-9904-397722E73E72}"/>
                </a:ext>
              </a:extLst>
            </p:cNvPr>
            <p:cNvCxnSpPr>
              <a:cxnSpLocks/>
            </p:cNvCxnSpPr>
            <p:nvPr/>
          </p:nvCxnSpPr>
          <p:spPr bwMode="auto">
            <a:xfrm>
              <a:off x="5464243" y="1610297"/>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D9BEBD1-ECB3-6979-4808-D77DCC0D3D41}"/>
                </a:ext>
              </a:extLst>
            </p:cNvPr>
            <p:cNvCxnSpPr>
              <a:cxnSpLocks/>
            </p:cNvCxnSpPr>
            <p:nvPr/>
          </p:nvCxnSpPr>
          <p:spPr bwMode="auto">
            <a:xfrm>
              <a:off x="5497479" y="1610297"/>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D13AB91-55C5-9103-8020-6096C2526AFE}"/>
                </a:ext>
              </a:extLst>
            </p:cNvPr>
            <p:cNvCxnSpPr>
              <a:cxnSpLocks/>
            </p:cNvCxnSpPr>
            <p:nvPr/>
          </p:nvCxnSpPr>
          <p:spPr bwMode="auto">
            <a:xfrm>
              <a:off x="5548572"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77AFF07-85B1-BE1A-0048-9921BE9D8EE7}"/>
                </a:ext>
              </a:extLst>
            </p:cNvPr>
            <p:cNvCxnSpPr>
              <a:cxnSpLocks/>
            </p:cNvCxnSpPr>
            <p:nvPr/>
          </p:nvCxnSpPr>
          <p:spPr bwMode="auto">
            <a:xfrm>
              <a:off x="5522491"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E9719B7-3390-5439-EC9C-C058B3060ECC}"/>
                </a:ext>
              </a:extLst>
            </p:cNvPr>
            <p:cNvCxnSpPr>
              <a:cxnSpLocks/>
            </p:cNvCxnSpPr>
            <p:nvPr/>
          </p:nvCxnSpPr>
          <p:spPr bwMode="auto">
            <a:xfrm>
              <a:off x="5578252"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C20C0DE3-2CAE-7B0D-2379-5A88C8125353}"/>
                </a:ext>
              </a:extLst>
            </p:cNvPr>
            <p:cNvCxnSpPr>
              <a:cxnSpLocks/>
            </p:cNvCxnSpPr>
            <p:nvPr/>
          </p:nvCxnSpPr>
          <p:spPr bwMode="auto">
            <a:xfrm>
              <a:off x="5647930"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5DEBAB1C-0201-15D8-FA0B-716E28437E2C}"/>
                </a:ext>
              </a:extLst>
            </p:cNvPr>
            <p:cNvCxnSpPr>
              <a:cxnSpLocks/>
            </p:cNvCxnSpPr>
            <p:nvPr/>
          </p:nvCxnSpPr>
          <p:spPr bwMode="auto">
            <a:xfrm>
              <a:off x="5603480"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819EA97-DD55-558F-2B65-916B5E3EBC3C}"/>
                </a:ext>
              </a:extLst>
            </p:cNvPr>
            <p:cNvCxnSpPr>
              <a:cxnSpLocks/>
            </p:cNvCxnSpPr>
            <p:nvPr/>
          </p:nvCxnSpPr>
          <p:spPr bwMode="auto">
            <a:xfrm>
              <a:off x="5715362"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599836A5-300A-9C20-C4F4-1A309C530490}"/>
                </a:ext>
              </a:extLst>
            </p:cNvPr>
            <p:cNvCxnSpPr>
              <a:cxnSpLocks/>
            </p:cNvCxnSpPr>
            <p:nvPr/>
          </p:nvCxnSpPr>
          <p:spPr bwMode="auto">
            <a:xfrm>
              <a:off x="5679656"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F20DC341-07A9-5CD5-75D9-BD05F59CD219}"/>
                </a:ext>
              </a:extLst>
            </p:cNvPr>
            <p:cNvCxnSpPr>
              <a:cxnSpLocks/>
            </p:cNvCxnSpPr>
            <p:nvPr/>
          </p:nvCxnSpPr>
          <p:spPr bwMode="auto">
            <a:xfrm>
              <a:off x="5733842"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57CC77EC-3444-7674-FBCD-D455F776F5EF}"/>
                </a:ext>
              </a:extLst>
            </p:cNvPr>
            <p:cNvCxnSpPr>
              <a:cxnSpLocks/>
            </p:cNvCxnSpPr>
            <p:nvPr/>
          </p:nvCxnSpPr>
          <p:spPr bwMode="auto">
            <a:xfrm>
              <a:off x="5827126"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FB88CA9-4D07-2ABB-497F-23C303459A48}"/>
                </a:ext>
              </a:extLst>
            </p:cNvPr>
            <p:cNvCxnSpPr>
              <a:cxnSpLocks/>
            </p:cNvCxnSpPr>
            <p:nvPr/>
          </p:nvCxnSpPr>
          <p:spPr bwMode="auto">
            <a:xfrm>
              <a:off x="5797371"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CD0797B-6ECC-4330-7F15-718DFBBB58C7}"/>
                </a:ext>
              </a:extLst>
            </p:cNvPr>
            <p:cNvCxnSpPr>
              <a:cxnSpLocks/>
            </p:cNvCxnSpPr>
            <p:nvPr/>
          </p:nvCxnSpPr>
          <p:spPr bwMode="auto">
            <a:xfrm>
              <a:off x="5857270"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B7BC742E-F7CF-39AB-9A97-CD375D440209}"/>
                </a:ext>
              </a:extLst>
            </p:cNvPr>
            <p:cNvCxnSpPr>
              <a:cxnSpLocks/>
            </p:cNvCxnSpPr>
            <p:nvPr/>
          </p:nvCxnSpPr>
          <p:spPr bwMode="auto">
            <a:xfrm>
              <a:off x="5915738"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C93F067F-6918-743C-2A70-F8A51B32582C}"/>
                </a:ext>
              </a:extLst>
            </p:cNvPr>
            <p:cNvCxnSpPr>
              <a:cxnSpLocks/>
            </p:cNvCxnSpPr>
            <p:nvPr/>
          </p:nvCxnSpPr>
          <p:spPr bwMode="auto">
            <a:xfrm>
              <a:off x="5890869"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155BF8EF-F422-5C71-8C92-A301409E6A3B}"/>
                </a:ext>
              </a:extLst>
            </p:cNvPr>
            <p:cNvCxnSpPr>
              <a:cxnSpLocks/>
            </p:cNvCxnSpPr>
            <p:nvPr/>
          </p:nvCxnSpPr>
          <p:spPr bwMode="auto">
            <a:xfrm>
              <a:off x="5949328"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DF9181B9-0023-723F-2D42-CAE2E5A39782}"/>
                </a:ext>
              </a:extLst>
            </p:cNvPr>
            <p:cNvCxnSpPr>
              <a:cxnSpLocks/>
            </p:cNvCxnSpPr>
            <p:nvPr/>
          </p:nvCxnSpPr>
          <p:spPr bwMode="auto">
            <a:xfrm>
              <a:off x="5979319"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AD6B33B-158F-A844-A282-D2AD4D060AB0}"/>
                </a:ext>
              </a:extLst>
            </p:cNvPr>
            <p:cNvCxnSpPr>
              <a:cxnSpLocks/>
            </p:cNvCxnSpPr>
            <p:nvPr/>
          </p:nvCxnSpPr>
          <p:spPr bwMode="auto">
            <a:xfrm>
              <a:off x="6011317"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5E8A969-2409-773B-BD76-35AD24893940}"/>
                </a:ext>
              </a:extLst>
            </p:cNvPr>
            <p:cNvCxnSpPr>
              <a:cxnSpLocks/>
            </p:cNvCxnSpPr>
            <p:nvPr/>
          </p:nvCxnSpPr>
          <p:spPr bwMode="auto">
            <a:xfrm>
              <a:off x="6058595"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6EAEB06-B361-1933-3E4A-C3F97E22007B}"/>
                </a:ext>
              </a:extLst>
            </p:cNvPr>
            <p:cNvCxnSpPr>
              <a:cxnSpLocks/>
            </p:cNvCxnSpPr>
            <p:nvPr/>
          </p:nvCxnSpPr>
          <p:spPr bwMode="auto">
            <a:xfrm>
              <a:off x="6033340" y="1643121"/>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BC15E7C-306E-FC02-CCD3-A32E6845DADA}"/>
                </a:ext>
              </a:extLst>
            </p:cNvPr>
            <p:cNvCxnSpPr>
              <a:cxnSpLocks/>
            </p:cNvCxnSpPr>
            <p:nvPr/>
          </p:nvCxnSpPr>
          <p:spPr bwMode="auto">
            <a:xfrm>
              <a:off x="6150953" y="1686074"/>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FD8585BC-6F3A-E380-C2E9-D6FC9F3FD14E}"/>
                </a:ext>
              </a:extLst>
            </p:cNvPr>
            <p:cNvCxnSpPr>
              <a:cxnSpLocks/>
            </p:cNvCxnSpPr>
            <p:nvPr/>
          </p:nvCxnSpPr>
          <p:spPr bwMode="auto">
            <a:xfrm>
              <a:off x="6190269" y="1686074"/>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28147484-3159-CB9A-17D4-C7AFBA5B7EE2}"/>
                </a:ext>
              </a:extLst>
            </p:cNvPr>
            <p:cNvCxnSpPr>
              <a:cxnSpLocks/>
            </p:cNvCxnSpPr>
            <p:nvPr/>
          </p:nvCxnSpPr>
          <p:spPr bwMode="auto">
            <a:xfrm>
              <a:off x="6288216" y="1686074"/>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A99BA67-7C10-EA9F-8DDC-B87C3DD37283}"/>
                </a:ext>
              </a:extLst>
            </p:cNvPr>
            <p:cNvCxnSpPr>
              <a:cxnSpLocks/>
            </p:cNvCxnSpPr>
            <p:nvPr/>
          </p:nvCxnSpPr>
          <p:spPr bwMode="auto">
            <a:xfrm>
              <a:off x="6254632" y="1686074"/>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A4440FE-CAC3-DC92-57CF-37DABA991110}"/>
                </a:ext>
              </a:extLst>
            </p:cNvPr>
            <p:cNvCxnSpPr>
              <a:cxnSpLocks/>
            </p:cNvCxnSpPr>
            <p:nvPr/>
          </p:nvCxnSpPr>
          <p:spPr bwMode="auto">
            <a:xfrm>
              <a:off x="6310588" y="1686074"/>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E1AA407C-0891-08B8-966E-E0613E0005AC}"/>
                </a:ext>
              </a:extLst>
            </p:cNvPr>
            <p:cNvCxnSpPr>
              <a:cxnSpLocks/>
            </p:cNvCxnSpPr>
            <p:nvPr/>
          </p:nvCxnSpPr>
          <p:spPr bwMode="auto">
            <a:xfrm>
              <a:off x="6325157" y="1686074"/>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6EA5A6B-C503-701D-3B10-B21FDAABF64F}"/>
                </a:ext>
              </a:extLst>
            </p:cNvPr>
            <p:cNvCxnSpPr>
              <a:cxnSpLocks/>
            </p:cNvCxnSpPr>
            <p:nvPr/>
          </p:nvCxnSpPr>
          <p:spPr bwMode="auto">
            <a:xfrm>
              <a:off x="6432781"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19B118B3-53AD-9EDC-0F4A-9EAF922B5530}"/>
                </a:ext>
              </a:extLst>
            </p:cNvPr>
            <p:cNvCxnSpPr>
              <a:cxnSpLocks/>
            </p:cNvCxnSpPr>
            <p:nvPr/>
          </p:nvCxnSpPr>
          <p:spPr bwMode="auto">
            <a:xfrm>
              <a:off x="6380956"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F0C9C8C-28ED-7522-00D4-3E4F20D873D6}"/>
                </a:ext>
              </a:extLst>
            </p:cNvPr>
            <p:cNvCxnSpPr>
              <a:cxnSpLocks/>
            </p:cNvCxnSpPr>
            <p:nvPr/>
          </p:nvCxnSpPr>
          <p:spPr bwMode="auto">
            <a:xfrm>
              <a:off x="6516028"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29D8BCE3-3726-52D4-7152-2A7FCE0D19D0}"/>
                </a:ext>
              </a:extLst>
            </p:cNvPr>
            <p:cNvCxnSpPr>
              <a:cxnSpLocks/>
            </p:cNvCxnSpPr>
            <p:nvPr/>
          </p:nvCxnSpPr>
          <p:spPr bwMode="auto">
            <a:xfrm>
              <a:off x="6466810"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71026187-6262-2B41-C3F6-5B633AA9B3D6}"/>
                </a:ext>
              </a:extLst>
            </p:cNvPr>
            <p:cNvCxnSpPr>
              <a:cxnSpLocks/>
            </p:cNvCxnSpPr>
            <p:nvPr/>
          </p:nvCxnSpPr>
          <p:spPr bwMode="auto">
            <a:xfrm>
              <a:off x="6582441"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E803BB29-B9BB-6E41-7500-39598D2F1946}"/>
                </a:ext>
              </a:extLst>
            </p:cNvPr>
            <p:cNvCxnSpPr>
              <a:cxnSpLocks/>
            </p:cNvCxnSpPr>
            <p:nvPr/>
          </p:nvCxnSpPr>
          <p:spPr bwMode="auto">
            <a:xfrm>
              <a:off x="6552637"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D6C624CC-1BDF-EFC6-5CB3-AB2037E0D95A}"/>
                </a:ext>
              </a:extLst>
            </p:cNvPr>
            <p:cNvCxnSpPr>
              <a:cxnSpLocks/>
            </p:cNvCxnSpPr>
            <p:nvPr/>
          </p:nvCxnSpPr>
          <p:spPr bwMode="auto">
            <a:xfrm>
              <a:off x="6620544"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5EE90AC4-983D-9CF3-8A36-6674C8F6E5DF}"/>
                </a:ext>
              </a:extLst>
            </p:cNvPr>
            <p:cNvCxnSpPr>
              <a:cxnSpLocks/>
            </p:cNvCxnSpPr>
            <p:nvPr/>
          </p:nvCxnSpPr>
          <p:spPr bwMode="auto">
            <a:xfrm>
              <a:off x="6757450"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226E561-3A85-97B3-F5AB-3B49BD795B96}"/>
                </a:ext>
              </a:extLst>
            </p:cNvPr>
            <p:cNvCxnSpPr>
              <a:cxnSpLocks/>
            </p:cNvCxnSpPr>
            <p:nvPr/>
          </p:nvCxnSpPr>
          <p:spPr bwMode="auto">
            <a:xfrm>
              <a:off x="6687445"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B4BBB4C3-D9CD-DFD7-4E29-11003D08E435}"/>
                </a:ext>
              </a:extLst>
            </p:cNvPr>
            <p:cNvCxnSpPr>
              <a:cxnSpLocks/>
            </p:cNvCxnSpPr>
            <p:nvPr/>
          </p:nvCxnSpPr>
          <p:spPr bwMode="auto">
            <a:xfrm>
              <a:off x="6830378"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6CF4FA7-A7C2-E0DF-EA4F-0BFF6ECE3AAD}"/>
                </a:ext>
              </a:extLst>
            </p:cNvPr>
            <p:cNvCxnSpPr>
              <a:cxnSpLocks/>
            </p:cNvCxnSpPr>
            <p:nvPr/>
          </p:nvCxnSpPr>
          <p:spPr bwMode="auto">
            <a:xfrm>
              <a:off x="6797292"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A5E07775-6A63-6DE2-8CE9-DA73DE1CE2E9}"/>
                </a:ext>
              </a:extLst>
            </p:cNvPr>
            <p:cNvCxnSpPr>
              <a:cxnSpLocks/>
            </p:cNvCxnSpPr>
            <p:nvPr/>
          </p:nvCxnSpPr>
          <p:spPr bwMode="auto">
            <a:xfrm>
              <a:off x="6870589"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8EADD8F5-166B-5554-F10A-5C976BC01D98}"/>
                </a:ext>
              </a:extLst>
            </p:cNvPr>
            <p:cNvCxnSpPr>
              <a:cxnSpLocks/>
            </p:cNvCxnSpPr>
            <p:nvPr/>
          </p:nvCxnSpPr>
          <p:spPr bwMode="auto">
            <a:xfrm>
              <a:off x="6919649"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695F89AA-0426-8D3B-F55C-3611B5B71484}"/>
                </a:ext>
              </a:extLst>
            </p:cNvPr>
            <p:cNvCxnSpPr>
              <a:cxnSpLocks/>
            </p:cNvCxnSpPr>
            <p:nvPr/>
          </p:nvCxnSpPr>
          <p:spPr bwMode="auto">
            <a:xfrm>
              <a:off x="6976476"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31E7F39F-36E2-EC6E-434A-ACEBFBC1A155}"/>
                </a:ext>
              </a:extLst>
            </p:cNvPr>
            <p:cNvCxnSpPr>
              <a:cxnSpLocks/>
            </p:cNvCxnSpPr>
            <p:nvPr/>
          </p:nvCxnSpPr>
          <p:spPr bwMode="auto">
            <a:xfrm>
              <a:off x="6951220"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DDE3ADC-9370-4D6F-FE90-E1B931DBF122}"/>
                </a:ext>
              </a:extLst>
            </p:cNvPr>
            <p:cNvCxnSpPr>
              <a:cxnSpLocks/>
            </p:cNvCxnSpPr>
            <p:nvPr/>
          </p:nvCxnSpPr>
          <p:spPr bwMode="auto">
            <a:xfrm>
              <a:off x="7000270"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5299507A-C5B3-B218-1B20-5ECCD0EB84ED}"/>
                </a:ext>
              </a:extLst>
            </p:cNvPr>
            <p:cNvCxnSpPr>
              <a:cxnSpLocks/>
            </p:cNvCxnSpPr>
            <p:nvPr/>
          </p:nvCxnSpPr>
          <p:spPr bwMode="auto">
            <a:xfrm>
              <a:off x="7052388"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82B526F-9CF8-6106-8C15-BBE3BF950752}"/>
                </a:ext>
              </a:extLst>
            </p:cNvPr>
            <p:cNvCxnSpPr>
              <a:cxnSpLocks/>
            </p:cNvCxnSpPr>
            <p:nvPr/>
          </p:nvCxnSpPr>
          <p:spPr bwMode="auto">
            <a:xfrm>
              <a:off x="7009795"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FB9B4F69-F0A4-F754-552F-3C2226330B7D}"/>
                </a:ext>
              </a:extLst>
            </p:cNvPr>
            <p:cNvCxnSpPr>
              <a:cxnSpLocks/>
            </p:cNvCxnSpPr>
            <p:nvPr/>
          </p:nvCxnSpPr>
          <p:spPr bwMode="auto">
            <a:xfrm>
              <a:off x="7093041"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A0A7B962-6032-0438-82CE-6DF0590339A8}"/>
                </a:ext>
              </a:extLst>
            </p:cNvPr>
            <p:cNvCxnSpPr>
              <a:cxnSpLocks/>
            </p:cNvCxnSpPr>
            <p:nvPr/>
          </p:nvCxnSpPr>
          <p:spPr bwMode="auto">
            <a:xfrm>
              <a:off x="7189040"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8EDC58D9-07DC-DEC3-902A-D59A56755055}"/>
                </a:ext>
              </a:extLst>
            </p:cNvPr>
            <p:cNvCxnSpPr>
              <a:cxnSpLocks/>
            </p:cNvCxnSpPr>
            <p:nvPr/>
          </p:nvCxnSpPr>
          <p:spPr bwMode="auto">
            <a:xfrm>
              <a:off x="7155111"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3DD51C9F-C979-65B2-06E5-2C2A85393404}"/>
                </a:ext>
              </a:extLst>
            </p:cNvPr>
            <p:cNvCxnSpPr>
              <a:cxnSpLocks/>
            </p:cNvCxnSpPr>
            <p:nvPr/>
          </p:nvCxnSpPr>
          <p:spPr bwMode="auto">
            <a:xfrm>
              <a:off x="7283686"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3BF3BB6A-2E33-BFED-04E2-47FDA0FA28A9}"/>
                </a:ext>
              </a:extLst>
            </p:cNvPr>
            <p:cNvCxnSpPr>
              <a:cxnSpLocks/>
            </p:cNvCxnSpPr>
            <p:nvPr/>
          </p:nvCxnSpPr>
          <p:spPr bwMode="auto">
            <a:xfrm>
              <a:off x="7217470"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DDF48EE9-0351-F012-65B6-CFF7AC10616E}"/>
                </a:ext>
              </a:extLst>
            </p:cNvPr>
            <p:cNvCxnSpPr>
              <a:cxnSpLocks/>
            </p:cNvCxnSpPr>
            <p:nvPr/>
          </p:nvCxnSpPr>
          <p:spPr bwMode="auto">
            <a:xfrm>
              <a:off x="7379678"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A62402CA-2767-0CC7-6360-593BDC866BA2}"/>
                </a:ext>
              </a:extLst>
            </p:cNvPr>
            <p:cNvCxnSpPr>
              <a:cxnSpLocks/>
            </p:cNvCxnSpPr>
            <p:nvPr/>
          </p:nvCxnSpPr>
          <p:spPr bwMode="auto">
            <a:xfrm>
              <a:off x="7396651"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2AA9047D-A2E4-B3A1-3957-4D8AECF49CFF}"/>
                </a:ext>
              </a:extLst>
            </p:cNvPr>
            <p:cNvCxnSpPr>
              <a:cxnSpLocks/>
            </p:cNvCxnSpPr>
            <p:nvPr/>
          </p:nvCxnSpPr>
          <p:spPr bwMode="auto">
            <a:xfrm>
              <a:off x="7585306"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484FC16B-D89F-2ABE-D3DA-1A65DED1CBC9}"/>
                </a:ext>
              </a:extLst>
            </p:cNvPr>
            <p:cNvCxnSpPr>
              <a:cxnSpLocks/>
            </p:cNvCxnSpPr>
            <p:nvPr/>
          </p:nvCxnSpPr>
          <p:spPr bwMode="auto">
            <a:xfrm>
              <a:off x="7428041"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1C15F36B-212F-AD1A-DDA9-95D095A6A927}"/>
                </a:ext>
              </a:extLst>
            </p:cNvPr>
            <p:cNvCxnSpPr>
              <a:cxnSpLocks/>
            </p:cNvCxnSpPr>
            <p:nvPr/>
          </p:nvCxnSpPr>
          <p:spPr bwMode="auto">
            <a:xfrm>
              <a:off x="7484436"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9F812F90-FD49-67FE-0463-B2E24C16766C}"/>
                </a:ext>
              </a:extLst>
            </p:cNvPr>
            <p:cNvCxnSpPr>
              <a:cxnSpLocks/>
            </p:cNvCxnSpPr>
            <p:nvPr/>
          </p:nvCxnSpPr>
          <p:spPr bwMode="auto">
            <a:xfrm>
              <a:off x="7460348"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077B296-FD97-FF32-DC3F-3DAF8D12532E}"/>
                </a:ext>
              </a:extLst>
            </p:cNvPr>
            <p:cNvCxnSpPr>
              <a:cxnSpLocks/>
            </p:cNvCxnSpPr>
            <p:nvPr/>
          </p:nvCxnSpPr>
          <p:spPr bwMode="auto">
            <a:xfrm>
              <a:off x="7817750"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AAAF4B09-5BA7-53ED-5490-0ECB28C63A6C}"/>
                </a:ext>
              </a:extLst>
            </p:cNvPr>
            <p:cNvCxnSpPr>
              <a:cxnSpLocks/>
            </p:cNvCxnSpPr>
            <p:nvPr/>
          </p:nvCxnSpPr>
          <p:spPr bwMode="auto">
            <a:xfrm>
              <a:off x="7634416"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19EEEF24-22A1-8009-C5BF-7C800C01ECCA}"/>
                </a:ext>
              </a:extLst>
            </p:cNvPr>
            <p:cNvCxnSpPr>
              <a:cxnSpLocks/>
            </p:cNvCxnSpPr>
            <p:nvPr/>
          </p:nvCxnSpPr>
          <p:spPr bwMode="auto">
            <a:xfrm>
              <a:off x="7853598"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774187FE-6DB5-7991-C02C-4212A0A528F1}"/>
                </a:ext>
              </a:extLst>
            </p:cNvPr>
            <p:cNvCxnSpPr>
              <a:cxnSpLocks/>
            </p:cNvCxnSpPr>
            <p:nvPr/>
          </p:nvCxnSpPr>
          <p:spPr bwMode="auto">
            <a:xfrm>
              <a:off x="7665378"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88ABEF27-E670-DC35-C1C9-B4118606223F}"/>
                </a:ext>
              </a:extLst>
            </p:cNvPr>
            <p:cNvCxnSpPr>
              <a:cxnSpLocks/>
            </p:cNvCxnSpPr>
            <p:nvPr/>
          </p:nvCxnSpPr>
          <p:spPr bwMode="auto">
            <a:xfrm>
              <a:off x="7986078"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B67B6CA0-57DC-6E1B-3017-ADA2626BC490}"/>
                </a:ext>
              </a:extLst>
            </p:cNvPr>
            <p:cNvCxnSpPr>
              <a:cxnSpLocks/>
            </p:cNvCxnSpPr>
            <p:nvPr/>
          </p:nvCxnSpPr>
          <p:spPr bwMode="auto">
            <a:xfrm>
              <a:off x="7906800"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328B22F5-0E18-B484-8258-BF016D3E9945}"/>
                </a:ext>
              </a:extLst>
            </p:cNvPr>
            <p:cNvCxnSpPr>
              <a:cxnSpLocks/>
            </p:cNvCxnSpPr>
            <p:nvPr/>
          </p:nvCxnSpPr>
          <p:spPr bwMode="auto">
            <a:xfrm>
              <a:off x="7949817"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F27393A2-BED5-D42F-CF79-80A51CBB397C}"/>
                </a:ext>
              </a:extLst>
            </p:cNvPr>
            <p:cNvCxnSpPr>
              <a:cxnSpLocks/>
            </p:cNvCxnSpPr>
            <p:nvPr/>
          </p:nvCxnSpPr>
          <p:spPr bwMode="auto">
            <a:xfrm>
              <a:off x="8239125"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BC6D1A8-EFEA-AE2C-5D88-ECF961D0D444}"/>
                </a:ext>
              </a:extLst>
            </p:cNvPr>
            <p:cNvCxnSpPr>
              <a:cxnSpLocks/>
            </p:cNvCxnSpPr>
            <p:nvPr/>
          </p:nvCxnSpPr>
          <p:spPr bwMode="auto">
            <a:xfrm>
              <a:off x="8122545" y="1724695"/>
              <a:ext cx="0" cy="85907"/>
            </a:xfrm>
            <a:prstGeom prst="line">
              <a:avLst/>
            </a:prstGeom>
            <a:noFill/>
            <a:ln w="1905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E8A534F5-0DF8-422B-37D6-1338AB15FEFD}"/>
                </a:ext>
              </a:extLst>
            </p:cNvPr>
            <p:cNvCxnSpPr>
              <a:cxnSpLocks/>
            </p:cNvCxnSpPr>
            <p:nvPr/>
          </p:nvCxnSpPr>
          <p:spPr bwMode="auto">
            <a:xfrm>
              <a:off x="8206992" y="1724695"/>
              <a:ext cx="0" cy="85907"/>
            </a:xfrm>
            <a:prstGeom prst="line">
              <a:avLst/>
            </a:prstGeom>
            <a:noFill/>
            <a:ln w="19050" cap="flat" cmpd="sng" algn="ctr">
              <a:solidFill>
                <a:schemeClr val="accent1"/>
              </a:solidFill>
              <a:prstDash val="solid"/>
              <a:round/>
              <a:headEnd type="none" w="med" len="med"/>
              <a:tailEnd type="none" w="med" len="med"/>
            </a:ln>
            <a:effectLst/>
          </p:spPr>
        </p:cxnSp>
      </p:grpSp>
      <p:sp>
        <p:nvSpPr>
          <p:cNvPr id="9" name="Content Placeholder 8">
            <a:extLst>
              <a:ext uri="{FF2B5EF4-FFF2-40B4-BE49-F238E27FC236}">
                <a16:creationId xmlns:a16="http://schemas.microsoft.com/office/drawing/2014/main" id="{1FE0E028-3E9B-7380-5D98-6D93F50EB720}"/>
              </a:ext>
            </a:extLst>
          </p:cNvPr>
          <p:cNvSpPr>
            <a:spLocks noGrp="1"/>
          </p:cNvSpPr>
          <p:nvPr>
            <p:ph idx="1"/>
          </p:nvPr>
        </p:nvSpPr>
        <p:spPr>
          <a:xfrm>
            <a:off x="604675" y="4814376"/>
            <a:ext cx="10877529" cy="1384718"/>
          </a:xfrm>
        </p:spPr>
        <p:txBody>
          <a:bodyPr/>
          <a:lstStyle/>
          <a:p>
            <a:endParaRPr lang="en-US" sz="1800" dirty="0"/>
          </a:p>
          <a:p>
            <a:r>
              <a:rPr lang="en-US" sz="1800" dirty="0"/>
              <a:t>After 15-mo median follow up, 94.8% of patients in selpercatinib arm and 85.7% of patients in control arm were alive; 18 deaths occurred (8 in selpercatinib, 10 in cabozantinib or vandetanib arm) </a:t>
            </a:r>
          </a:p>
          <a:p>
            <a:r>
              <a:rPr lang="en-US" sz="1800" dirty="0"/>
              <a:t>24/31 patients eligible to cross over elected to receive selpercatinib and 19 remain on therapy at data cutoff</a:t>
            </a:r>
          </a:p>
        </p:txBody>
      </p:sp>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LIBRETTO-531: OS</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Hadoux. ESMO 2023. Abstr LBA3. Hadoux. NEJM. 2023;[Epub].</a:t>
            </a:r>
          </a:p>
        </p:txBody>
      </p:sp>
      <p:sp>
        <p:nvSpPr>
          <p:cNvPr id="6" name="Content Placeholder 8">
            <a:extLst>
              <a:ext uri="{FF2B5EF4-FFF2-40B4-BE49-F238E27FC236}">
                <a16:creationId xmlns:a16="http://schemas.microsoft.com/office/drawing/2014/main" id="{5DAB9C0F-4183-A7B6-62D6-2DFBAC5F9890}"/>
              </a:ext>
            </a:extLst>
          </p:cNvPr>
          <p:cNvSpPr txBox="1">
            <a:spLocks/>
          </p:cNvSpPr>
          <p:nvPr/>
        </p:nvSpPr>
        <p:spPr bwMode="auto">
          <a:xfrm>
            <a:off x="6367703" y="3673206"/>
            <a:ext cx="3873690" cy="482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800" b="0" kern="0" dirty="0"/>
              <a:t>HR: 0.37 (95% CI: 0.15-0.95; </a:t>
            </a:r>
            <a:r>
              <a:rPr lang="en-US" sz="1800" b="0" i="1" kern="0" dirty="0"/>
              <a:t>P </a:t>
            </a:r>
            <a:r>
              <a:rPr lang="en-US" sz="1800" b="0" kern="0" dirty="0"/>
              <a:t>= .0312)</a:t>
            </a:r>
          </a:p>
        </p:txBody>
      </p:sp>
      <p:sp>
        <p:nvSpPr>
          <p:cNvPr id="3" name="TextBox 2">
            <a:extLst>
              <a:ext uri="{FF2B5EF4-FFF2-40B4-BE49-F238E27FC236}">
                <a16:creationId xmlns:a16="http://schemas.microsoft.com/office/drawing/2014/main" id="{B138762E-ACE8-4189-620F-A9BC1663F37A}"/>
              </a:ext>
            </a:extLst>
          </p:cNvPr>
          <p:cNvSpPr txBox="1"/>
          <p:nvPr/>
        </p:nvSpPr>
        <p:spPr bwMode="auto">
          <a:xfrm>
            <a:off x="8279677" y="1556528"/>
            <a:ext cx="1624081" cy="369332"/>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Selpercatinib</a:t>
            </a:r>
          </a:p>
        </p:txBody>
      </p:sp>
      <p:sp>
        <p:nvSpPr>
          <p:cNvPr id="7" name="TextBox 6">
            <a:extLst>
              <a:ext uri="{FF2B5EF4-FFF2-40B4-BE49-F238E27FC236}">
                <a16:creationId xmlns:a16="http://schemas.microsoft.com/office/drawing/2014/main" id="{1D83CB72-33E5-9BD0-652C-3E6B24763CE6}"/>
              </a:ext>
            </a:extLst>
          </p:cNvPr>
          <p:cNvSpPr txBox="1"/>
          <p:nvPr/>
        </p:nvSpPr>
        <p:spPr bwMode="auto">
          <a:xfrm>
            <a:off x="8047165" y="2304992"/>
            <a:ext cx="2828360" cy="369332"/>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b="0" dirty="0">
                <a:solidFill>
                  <a:schemeClr val="accent3"/>
                </a:solidFill>
                <a:latin typeface="Calibri" panose="020F0502020204030204" pitchFamily="34" charset="0"/>
              </a:rPr>
              <a:t>Cabozantinib or Vandetanib</a:t>
            </a:r>
          </a:p>
        </p:txBody>
      </p:sp>
      <p:sp>
        <p:nvSpPr>
          <p:cNvPr id="8" name="TextBox 7">
            <a:extLst>
              <a:ext uri="{FF2B5EF4-FFF2-40B4-BE49-F238E27FC236}">
                <a16:creationId xmlns:a16="http://schemas.microsoft.com/office/drawing/2014/main" id="{48BE2553-29AB-19A2-8AB8-A34F2CC71012}"/>
              </a:ext>
            </a:extLst>
          </p:cNvPr>
          <p:cNvSpPr txBox="1"/>
          <p:nvPr/>
        </p:nvSpPr>
        <p:spPr bwMode="auto">
          <a:xfrm rot="16200000">
            <a:off x="1812131" y="2400080"/>
            <a:ext cx="1963004"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
        <p:nvSpPr>
          <p:cNvPr id="11" name="TextBox 10">
            <a:extLst>
              <a:ext uri="{FF2B5EF4-FFF2-40B4-BE49-F238E27FC236}">
                <a16:creationId xmlns:a16="http://schemas.microsoft.com/office/drawing/2014/main" id="{9741B83F-366C-BC98-66B1-183C4625A701}"/>
              </a:ext>
            </a:extLst>
          </p:cNvPr>
          <p:cNvSpPr txBox="1"/>
          <p:nvPr/>
        </p:nvSpPr>
        <p:spPr bwMode="auto">
          <a:xfrm>
            <a:off x="4994219" y="4446758"/>
            <a:ext cx="19630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2" name="TextBox 11">
            <a:extLst>
              <a:ext uri="{FF2B5EF4-FFF2-40B4-BE49-F238E27FC236}">
                <a16:creationId xmlns:a16="http://schemas.microsoft.com/office/drawing/2014/main" id="{C111C03B-66FA-436A-84A0-905588A6177B}"/>
              </a:ext>
            </a:extLst>
          </p:cNvPr>
          <p:cNvSpPr txBox="1"/>
          <p:nvPr/>
        </p:nvSpPr>
        <p:spPr bwMode="auto">
          <a:xfrm>
            <a:off x="1712404" y="4469845"/>
            <a:ext cx="1689693" cy="830997"/>
          </a:xfrm>
          <a:prstGeom prst="rect">
            <a:avLst/>
          </a:prstGeom>
          <a:noFill/>
          <a:ln>
            <a:noFill/>
          </a:ln>
        </p:spPr>
        <p:txBody>
          <a:bodyPr wrap="non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br>
              <a:rPr lang="en-US" sz="1600" dirty="0">
                <a:solidFill>
                  <a:schemeClr val="bg1"/>
                </a:solidFill>
                <a:latin typeface="Calibri" panose="020F0502020204030204" pitchFamily="34" charset="0"/>
              </a:rPr>
            </a:br>
            <a:r>
              <a:rPr lang="en-US" sz="1600" dirty="0">
                <a:solidFill>
                  <a:schemeClr val="accent1"/>
                </a:solidFill>
                <a:latin typeface="Calibri" panose="020F0502020204030204" pitchFamily="34" charset="0"/>
              </a:rPr>
              <a:t>Selpercatinib</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Cabo or Van</a:t>
            </a:r>
          </a:p>
        </p:txBody>
      </p:sp>
      <p:sp>
        <p:nvSpPr>
          <p:cNvPr id="13" name="TextBox 12">
            <a:extLst>
              <a:ext uri="{FF2B5EF4-FFF2-40B4-BE49-F238E27FC236}">
                <a16:creationId xmlns:a16="http://schemas.microsoft.com/office/drawing/2014/main" id="{7149EF3B-AE93-637C-D931-7C9465DB10C0}"/>
              </a:ext>
            </a:extLst>
          </p:cNvPr>
          <p:cNvSpPr txBox="1"/>
          <p:nvPr/>
        </p:nvSpPr>
        <p:spPr bwMode="auto">
          <a:xfrm>
            <a:off x="3386815" y="472809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193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98</a:t>
            </a:r>
          </a:p>
        </p:txBody>
      </p:sp>
      <p:sp>
        <p:nvSpPr>
          <p:cNvPr id="14" name="TextBox 13">
            <a:extLst>
              <a:ext uri="{FF2B5EF4-FFF2-40B4-BE49-F238E27FC236}">
                <a16:creationId xmlns:a16="http://schemas.microsoft.com/office/drawing/2014/main" id="{7FEEB8CD-CF96-4414-3B0D-0261579E2DE1}"/>
              </a:ext>
            </a:extLst>
          </p:cNvPr>
          <p:cNvSpPr txBox="1"/>
          <p:nvPr/>
        </p:nvSpPr>
        <p:spPr bwMode="auto">
          <a:xfrm>
            <a:off x="4136816" y="472809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158</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77</a:t>
            </a:r>
          </a:p>
        </p:txBody>
      </p:sp>
      <p:sp>
        <p:nvSpPr>
          <p:cNvPr id="15" name="TextBox 14">
            <a:extLst>
              <a:ext uri="{FF2B5EF4-FFF2-40B4-BE49-F238E27FC236}">
                <a16:creationId xmlns:a16="http://schemas.microsoft.com/office/drawing/2014/main" id="{8E1DBDF3-959B-68CB-BC5E-4337DC0576CB}"/>
              </a:ext>
            </a:extLst>
          </p:cNvPr>
          <p:cNvSpPr txBox="1"/>
          <p:nvPr/>
        </p:nvSpPr>
        <p:spPr bwMode="auto">
          <a:xfrm>
            <a:off x="4913559" y="472809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58</a:t>
            </a:r>
          </a:p>
        </p:txBody>
      </p:sp>
      <p:sp>
        <p:nvSpPr>
          <p:cNvPr id="16" name="TextBox 15">
            <a:extLst>
              <a:ext uri="{FF2B5EF4-FFF2-40B4-BE49-F238E27FC236}">
                <a16:creationId xmlns:a16="http://schemas.microsoft.com/office/drawing/2014/main" id="{690DD005-5C87-FB72-7AD1-C5B3A19206EA}"/>
              </a:ext>
            </a:extLst>
          </p:cNvPr>
          <p:cNvSpPr txBox="1"/>
          <p:nvPr/>
        </p:nvSpPr>
        <p:spPr bwMode="auto">
          <a:xfrm>
            <a:off x="5777301" y="472809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39</a:t>
            </a:r>
          </a:p>
        </p:txBody>
      </p:sp>
      <p:sp>
        <p:nvSpPr>
          <p:cNvPr id="17" name="TextBox 16">
            <a:extLst>
              <a:ext uri="{FF2B5EF4-FFF2-40B4-BE49-F238E27FC236}">
                <a16:creationId xmlns:a16="http://schemas.microsoft.com/office/drawing/2014/main" id="{88133E4B-4721-2374-A5C2-F4C28BE44E88}"/>
              </a:ext>
            </a:extLst>
          </p:cNvPr>
          <p:cNvSpPr txBox="1"/>
          <p:nvPr/>
        </p:nvSpPr>
        <p:spPr bwMode="auto">
          <a:xfrm>
            <a:off x="6523294" y="472809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20</a:t>
            </a:r>
          </a:p>
        </p:txBody>
      </p:sp>
      <p:sp>
        <p:nvSpPr>
          <p:cNvPr id="18" name="TextBox 17">
            <a:extLst>
              <a:ext uri="{FF2B5EF4-FFF2-40B4-BE49-F238E27FC236}">
                <a16:creationId xmlns:a16="http://schemas.microsoft.com/office/drawing/2014/main" id="{BDFFECE5-0DC1-28FB-A4CF-3D1B5E21B8CE}"/>
              </a:ext>
            </a:extLst>
          </p:cNvPr>
          <p:cNvSpPr txBox="1"/>
          <p:nvPr/>
        </p:nvSpPr>
        <p:spPr bwMode="auto">
          <a:xfrm>
            <a:off x="7319606" y="472809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a:t>
            </a:r>
          </a:p>
        </p:txBody>
      </p:sp>
      <p:sp>
        <p:nvSpPr>
          <p:cNvPr id="19" name="TextBox 18">
            <a:extLst>
              <a:ext uri="{FF2B5EF4-FFF2-40B4-BE49-F238E27FC236}">
                <a16:creationId xmlns:a16="http://schemas.microsoft.com/office/drawing/2014/main" id="{564CF822-D9DF-B8E0-2A4A-834F3A1282E8}"/>
              </a:ext>
            </a:extLst>
          </p:cNvPr>
          <p:cNvSpPr txBox="1"/>
          <p:nvPr/>
        </p:nvSpPr>
        <p:spPr bwMode="auto">
          <a:xfrm>
            <a:off x="8160117" y="4728094"/>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a:t>
            </a:r>
          </a:p>
        </p:txBody>
      </p:sp>
      <p:sp>
        <p:nvSpPr>
          <p:cNvPr id="21" name="Freeform: Shape 20">
            <a:extLst>
              <a:ext uri="{FF2B5EF4-FFF2-40B4-BE49-F238E27FC236}">
                <a16:creationId xmlns:a16="http://schemas.microsoft.com/office/drawing/2014/main" id="{35C1A774-70F5-7C5D-68E0-B3D1CA5E24BE}"/>
              </a:ext>
            </a:extLst>
          </p:cNvPr>
          <p:cNvSpPr/>
          <p:nvPr/>
        </p:nvSpPr>
        <p:spPr bwMode="auto">
          <a:xfrm>
            <a:off x="3581312" y="1581938"/>
            <a:ext cx="4723236" cy="2627567"/>
          </a:xfrm>
          <a:custGeom>
            <a:avLst/>
            <a:gdLst>
              <a:gd name="connsiteX0" fmla="*/ 0 w 4319081"/>
              <a:gd name="connsiteY0" fmla="*/ 0 h 2402732"/>
              <a:gd name="connsiteX1" fmla="*/ 0 w 4319081"/>
              <a:gd name="connsiteY1" fmla="*/ 2402732 h 2402732"/>
              <a:gd name="connsiteX2" fmla="*/ 4319081 w 4319081"/>
              <a:gd name="connsiteY2" fmla="*/ 2402732 h 2402732"/>
            </a:gdLst>
            <a:ahLst/>
            <a:cxnLst>
              <a:cxn ang="0">
                <a:pos x="connsiteX0" y="connsiteY0"/>
              </a:cxn>
              <a:cxn ang="0">
                <a:pos x="connsiteX1" y="connsiteY1"/>
              </a:cxn>
              <a:cxn ang="0">
                <a:pos x="connsiteX2" y="connsiteY2"/>
              </a:cxn>
            </a:cxnLst>
            <a:rect l="l" t="t" r="r" b="b"/>
            <a:pathLst>
              <a:path w="4319081" h="2402732">
                <a:moveTo>
                  <a:pt x="0" y="0"/>
                </a:moveTo>
                <a:lnTo>
                  <a:pt x="0" y="2402732"/>
                </a:lnTo>
                <a:lnTo>
                  <a:pt x="4319081" y="2402732"/>
                </a:lnTo>
              </a:path>
            </a:pathLst>
          </a:custGeom>
          <a:noFill/>
          <a:ln w="28575">
            <a:solidFill>
              <a:schemeClr val="bg1"/>
            </a:solidFill>
            <a:miter lim="800000"/>
            <a:headEnd/>
            <a:tailEnd/>
          </a:ln>
        </p:spPr>
        <p:txBody>
          <a:bodyPr rtlCol="0" anchor="ctr"/>
          <a:lstStyle/>
          <a:p>
            <a:pPr algn="ctr"/>
            <a:endParaRPr lang="en-US"/>
          </a:p>
        </p:txBody>
      </p:sp>
      <p:grpSp>
        <p:nvGrpSpPr>
          <p:cNvPr id="22" name="Group 21">
            <a:extLst>
              <a:ext uri="{FF2B5EF4-FFF2-40B4-BE49-F238E27FC236}">
                <a16:creationId xmlns:a16="http://schemas.microsoft.com/office/drawing/2014/main" id="{D354950B-C3D1-85B0-5060-610FA190D601}"/>
              </a:ext>
            </a:extLst>
          </p:cNvPr>
          <p:cNvGrpSpPr/>
          <p:nvPr/>
        </p:nvGrpSpPr>
        <p:grpSpPr>
          <a:xfrm>
            <a:off x="3519257" y="1592575"/>
            <a:ext cx="74465" cy="2616930"/>
            <a:chOff x="3542490" y="1712067"/>
            <a:chExt cx="68093" cy="2393005"/>
          </a:xfrm>
        </p:grpSpPr>
        <p:cxnSp>
          <p:nvCxnSpPr>
            <p:cNvPr id="23" name="Straight Connector 22">
              <a:extLst>
                <a:ext uri="{FF2B5EF4-FFF2-40B4-BE49-F238E27FC236}">
                  <a16:creationId xmlns:a16="http://schemas.microsoft.com/office/drawing/2014/main" id="{FC9C344A-0829-DE6E-D858-ADAA383A19E3}"/>
                </a:ext>
              </a:extLst>
            </p:cNvPr>
            <p:cNvCxnSpPr>
              <a:cxnSpLocks/>
            </p:cNvCxnSpPr>
            <p:nvPr/>
          </p:nvCxnSpPr>
          <p:spPr bwMode="auto">
            <a:xfrm>
              <a:off x="3542490" y="1712067"/>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677C8C9-7EDF-F0DF-0C09-4F3CA274887B}"/>
                </a:ext>
              </a:extLst>
            </p:cNvPr>
            <p:cNvCxnSpPr>
              <a:cxnSpLocks/>
            </p:cNvCxnSpPr>
            <p:nvPr/>
          </p:nvCxnSpPr>
          <p:spPr bwMode="auto">
            <a:xfrm>
              <a:off x="3542490" y="2190668"/>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2D6D992-EB4E-B240-A510-136B17CD43F9}"/>
                </a:ext>
              </a:extLst>
            </p:cNvPr>
            <p:cNvCxnSpPr>
              <a:cxnSpLocks/>
            </p:cNvCxnSpPr>
            <p:nvPr/>
          </p:nvCxnSpPr>
          <p:spPr bwMode="auto">
            <a:xfrm>
              <a:off x="3542490" y="2669269"/>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41F05A8-4C4F-99F5-AD35-E944D975975D}"/>
                </a:ext>
              </a:extLst>
            </p:cNvPr>
            <p:cNvCxnSpPr>
              <a:cxnSpLocks/>
            </p:cNvCxnSpPr>
            <p:nvPr/>
          </p:nvCxnSpPr>
          <p:spPr bwMode="auto">
            <a:xfrm>
              <a:off x="3542490" y="3147870"/>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85CC2B3-B69F-8B66-9845-9CAE410AE090}"/>
                </a:ext>
              </a:extLst>
            </p:cNvPr>
            <p:cNvCxnSpPr>
              <a:cxnSpLocks/>
            </p:cNvCxnSpPr>
            <p:nvPr/>
          </p:nvCxnSpPr>
          <p:spPr bwMode="auto">
            <a:xfrm>
              <a:off x="3542490" y="3626471"/>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4094265-9567-4D7F-0EE1-841F9F720DBA}"/>
                </a:ext>
              </a:extLst>
            </p:cNvPr>
            <p:cNvCxnSpPr>
              <a:cxnSpLocks/>
            </p:cNvCxnSpPr>
            <p:nvPr/>
          </p:nvCxnSpPr>
          <p:spPr bwMode="auto">
            <a:xfrm>
              <a:off x="3542490" y="4105072"/>
              <a:ext cx="680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6D93B9F9-C3AB-1B84-6B82-437A0FB6EBC1}"/>
              </a:ext>
            </a:extLst>
          </p:cNvPr>
          <p:cNvGrpSpPr/>
          <p:nvPr/>
        </p:nvGrpSpPr>
        <p:grpSpPr>
          <a:xfrm>
            <a:off x="3581310" y="4218680"/>
            <a:ext cx="4723239" cy="70858"/>
            <a:chOff x="3599233" y="4113462"/>
            <a:chExt cx="4319082" cy="64795"/>
          </a:xfrm>
        </p:grpSpPr>
        <p:grpSp>
          <p:nvGrpSpPr>
            <p:cNvPr id="30" name="Group 29">
              <a:extLst>
                <a:ext uri="{FF2B5EF4-FFF2-40B4-BE49-F238E27FC236}">
                  <a16:creationId xmlns:a16="http://schemas.microsoft.com/office/drawing/2014/main" id="{5D83F202-7A6E-2193-97EF-678C5F1A9867}"/>
                </a:ext>
              </a:extLst>
            </p:cNvPr>
            <p:cNvGrpSpPr/>
            <p:nvPr/>
          </p:nvGrpSpPr>
          <p:grpSpPr>
            <a:xfrm rot="5400000">
              <a:off x="5373748" y="2338947"/>
              <a:ext cx="64795" cy="3613826"/>
              <a:chOff x="3542490" y="1712067"/>
              <a:chExt cx="68093" cy="2393005"/>
            </a:xfrm>
          </p:grpSpPr>
          <p:cxnSp>
            <p:nvCxnSpPr>
              <p:cNvPr id="32" name="Straight Connector 31">
                <a:extLst>
                  <a:ext uri="{FF2B5EF4-FFF2-40B4-BE49-F238E27FC236}">
                    <a16:creationId xmlns:a16="http://schemas.microsoft.com/office/drawing/2014/main" id="{9A6821B2-4B2A-C93E-FE61-657EFB553547}"/>
                  </a:ext>
                </a:extLst>
              </p:cNvPr>
              <p:cNvCxnSpPr>
                <a:cxnSpLocks/>
              </p:cNvCxnSpPr>
              <p:nvPr/>
            </p:nvCxnSpPr>
            <p:spPr bwMode="auto">
              <a:xfrm>
                <a:off x="3542490" y="1712067"/>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1B207C6-CF21-5E8F-DFA8-C865120DFD18}"/>
                  </a:ext>
                </a:extLst>
              </p:cNvPr>
              <p:cNvCxnSpPr>
                <a:cxnSpLocks/>
              </p:cNvCxnSpPr>
              <p:nvPr/>
            </p:nvCxnSpPr>
            <p:spPr bwMode="auto">
              <a:xfrm>
                <a:off x="3542490" y="2190668"/>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25FAB2D-7E97-5015-6D75-85062BB7A205}"/>
                  </a:ext>
                </a:extLst>
              </p:cNvPr>
              <p:cNvCxnSpPr>
                <a:cxnSpLocks/>
              </p:cNvCxnSpPr>
              <p:nvPr/>
            </p:nvCxnSpPr>
            <p:spPr bwMode="auto">
              <a:xfrm>
                <a:off x="3542490" y="2669269"/>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8E51B09-581D-836E-10CD-3C0E21FCB098}"/>
                  </a:ext>
                </a:extLst>
              </p:cNvPr>
              <p:cNvCxnSpPr>
                <a:cxnSpLocks/>
              </p:cNvCxnSpPr>
              <p:nvPr/>
            </p:nvCxnSpPr>
            <p:spPr bwMode="auto">
              <a:xfrm>
                <a:off x="3542490" y="3147870"/>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4447241-F1F5-6D26-4D2E-F091DE3D6314}"/>
                  </a:ext>
                </a:extLst>
              </p:cNvPr>
              <p:cNvCxnSpPr>
                <a:cxnSpLocks/>
              </p:cNvCxnSpPr>
              <p:nvPr/>
            </p:nvCxnSpPr>
            <p:spPr bwMode="auto">
              <a:xfrm>
                <a:off x="3542490" y="3626471"/>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E552E86-8888-B866-F39D-4F5F7BF62B92}"/>
                  </a:ext>
                </a:extLst>
              </p:cNvPr>
              <p:cNvCxnSpPr>
                <a:cxnSpLocks/>
              </p:cNvCxnSpPr>
              <p:nvPr/>
            </p:nvCxnSpPr>
            <p:spPr bwMode="auto">
              <a:xfrm>
                <a:off x="3542490" y="4105072"/>
                <a:ext cx="68093" cy="0"/>
              </a:xfrm>
              <a:prstGeom prst="line">
                <a:avLst/>
              </a:prstGeom>
              <a:noFill/>
              <a:ln w="28575" cap="flat" cmpd="sng" algn="ctr">
                <a:solidFill>
                  <a:schemeClr val="bg1"/>
                </a:solidFill>
                <a:prstDash val="solid"/>
                <a:round/>
                <a:headEnd type="none" w="med" len="med"/>
                <a:tailEnd type="none" w="med" len="med"/>
              </a:ln>
              <a:effectLst/>
            </p:spPr>
          </p:cxnSp>
        </p:grpSp>
        <p:cxnSp>
          <p:nvCxnSpPr>
            <p:cNvPr id="31" name="Straight Connector 30">
              <a:extLst>
                <a:ext uri="{FF2B5EF4-FFF2-40B4-BE49-F238E27FC236}">
                  <a16:creationId xmlns:a16="http://schemas.microsoft.com/office/drawing/2014/main" id="{0F200606-C902-7C0E-9997-C8AC3B7B5EBE}"/>
                </a:ext>
              </a:extLst>
            </p:cNvPr>
            <p:cNvCxnSpPr>
              <a:cxnSpLocks/>
            </p:cNvCxnSpPr>
            <p:nvPr/>
          </p:nvCxnSpPr>
          <p:spPr bwMode="auto">
            <a:xfrm rot="5400000">
              <a:off x="7885917" y="4145860"/>
              <a:ext cx="64795" cy="0"/>
            </a:xfrm>
            <a:prstGeom prst="line">
              <a:avLst/>
            </a:prstGeom>
            <a:noFill/>
            <a:ln w="28575" cap="flat" cmpd="sng" algn="ctr">
              <a:solidFill>
                <a:schemeClr val="bg1"/>
              </a:solidFill>
              <a:prstDash val="solid"/>
              <a:round/>
              <a:headEnd type="none" w="med" len="med"/>
              <a:tailEnd type="none" w="med" len="med"/>
            </a:ln>
            <a:effectLst/>
          </p:spPr>
        </p:cxnSp>
      </p:grpSp>
      <p:sp>
        <p:nvSpPr>
          <p:cNvPr id="38" name="TextBox 37">
            <a:extLst>
              <a:ext uri="{FF2B5EF4-FFF2-40B4-BE49-F238E27FC236}">
                <a16:creationId xmlns:a16="http://schemas.microsoft.com/office/drawing/2014/main" id="{A86C318E-8ADF-BDF1-B517-86C59C754539}"/>
              </a:ext>
            </a:extLst>
          </p:cNvPr>
          <p:cNvSpPr txBox="1"/>
          <p:nvPr/>
        </p:nvSpPr>
        <p:spPr bwMode="auto">
          <a:xfrm>
            <a:off x="3416351" y="4224755"/>
            <a:ext cx="329916"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9" name="TextBox 38">
            <a:extLst>
              <a:ext uri="{FF2B5EF4-FFF2-40B4-BE49-F238E27FC236}">
                <a16:creationId xmlns:a16="http://schemas.microsoft.com/office/drawing/2014/main" id="{E946E942-EB28-C4EA-6AD8-C85804F17156}"/>
              </a:ext>
            </a:extLst>
          </p:cNvPr>
          <p:cNvSpPr txBox="1"/>
          <p:nvPr/>
        </p:nvSpPr>
        <p:spPr bwMode="auto">
          <a:xfrm>
            <a:off x="4193756" y="4240296"/>
            <a:ext cx="329916"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40" name="TextBox 39">
            <a:extLst>
              <a:ext uri="{FF2B5EF4-FFF2-40B4-BE49-F238E27FC236}">
                <a16:creationId xmlns:a16="http://schemas.microsoft.com/office/drawing/2014/main" id="{E8A34AC5-98A6-0904-B59F-FB9A74C32312}"/>
              </a:ext>
            </a:extLst>
          </p:cNvPr>
          <p:cNvSpPr txBox="1"/>
          <p:nvPr/>
        </p:nvSpPr>
        <p:spPr bwMode="auto">
          <a:xfrm>
            <a:off x="4905586" y="4239698"/>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1" name="TextBox 40">
            <a:extLst>
              <a:ext uri="{FF2B5EF4-FFF2-40B4-BE49-F238E27FC236}">
                <a16:creationId xmlns:a16="http://schemas.microsoft.com/office/drawing/2014/main" id="{E9995015-6601-B389-781A-969FAB703379}"/>
              </a:ext>
            </a:extLst>
          </p:cNvPr>
          <p:cNvSpPr txBox="1"/>
          <p:nvPr/>
        </p:nvSpPr>
        <p:spPr bwMode="auto">
          <a:xfrm>
            <a:off x="5718537" y="4223528"/>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2" name="TextBox 41">
            <a:extLst>
              <a:ext uri="{FF2B5EF4-FFF2-40B4-BE49-F238E27FC236}">
                <a16:creationId xmlns:a16="http://schemas.microsoft.com/office/drawing/2014/main" id="{4D27E31D-ED20-ABA8-4858-E80B9409E39A}"/>
              </a:ext>
            </a:extLst>
          </p:cNvPr>
          <p:cNvSpPr txBox="1"/>
          <p:nvPr/>
        </p:nvSpPr>
        <p:spPr bwMode="auto">
          <a:xfrm>
            <a:off x="6530208" y="432099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43" name="TextBox 42">
            <a:extLst>
              <a:ext uri="{FF2B5EF4-FFF2-40B4-BE49-F238E27FC236}">
                <a16:creationId xmlns:a16="http://schemas.microsoft.com/office/drawing/2014/main" id="{859C47F5-D84E-71E2-7991-B6763A723F21}"/>
              </a:ext>
            </a:extLst>
          </p:cNvPr>
          <p:cNvSpPr txBox="1"/>
          <p:nvPr/>
        </p:nvSpPr>
        <p:spPr bwMode="auto">
          <a:xfrm>
            <a:off x="7270291" y="4223528"/>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4" name="TextBox 43">
            <a:extLst>
              <a:ext uri="{FF2B5EF4-FFF2-40B4-BE49-F238E27FC236}">
                <a16:creationId xmlns:a16="http://schemas.microsoft.com/office/drawing/2014/main" id="{EF7612D9-C059-45CD-EAD8-11C08FD58640}"/>
              </a:ext>
            </a:extLst>
          </p:cNvPr>
          <p:cNvSpPr txBox="1"/>
          <p:nvPr/>
        </p:nvSpPr>
        <p:spPr bwMode="auto">
          <a:xfrm>
            <a:off x="8083333" y="4223528"/>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45" name="TextBox 44">
            <a:extLst>
              <a:ext uri="{FF2B5EF4-FFF2-40B4-BE49-F238E27FC236}">
                <a16:creationId xmlns:a16="http://schemas.microsoft.com/office/drawing/2014/main" id="{6D1C4066-A263-CE7F-F9BA-1203BF2FF8E5}"/>
              </a:ext>
            </a:extLst>
          </p:cNvPr>
          <p:cNvSpPr txBox="1"/>
          <p:nvPr/>
        </p:nvSpPr>
        <p:spPr bwMode="auto">
          <a:xfrm>
            <a:off x="3242221" y="4003715"/>
            <a:ext cx="329916"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B4DA65DD-B0E1-3E2F-11D8-763390D5207E}"/>
              </a:ext>
            </a:extLst>
          </p:cNvPr>
          <p:cNvSpPr txBox="1"/>
          <p:nvPr/>
        </p:nvSpPr>
        <p:spPr bwMode="auto">
          <a:xfrm>
            <a:off x="3109229" y="3491935"/>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7" name="TextBox 46">
            <a:extLst>
              <a:ext uri="{FF2B5EF4-FFF2-40B4-BE49-F238E27FC236}">
                <a16:creationId xmlns:a16="http://schemas.microsoft.com/office/drawing/2014/main" id="{44B8147E-AE62-ACF0-E981-76B999C71712}"/>
              </a:ext>
            </a:extLst>
          </p:cNvPr>
          <p:cNvSpPr txBox="1"/>
          <p:nvPr/>
        </p:nvSpPr>
        <p:spPr bwMode="auto">
          <a:xfrm>
            <a:off x="3114253" y="2961629"/>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8" name="TextBox 47">
            <a:extLst>
              <a:ext uri="{FF2B5EF4-FFF2-40B4-BE49-F238E27FC236}">
                <a16:creationId xmlns:a16="http://schemas.microsoft.com/office/drawing/2014/main" id="{74229889-115D-04E6-2D52-680A1C74B49B}"/>
              </a:ext>
            </a:extLst>
          </p:cNvPr>
          <p:cNvSpPr txBox="1"/>
          <p:nvPr/>
        </p:nvSpPr>
        <p:spPr bwMode="auto">
          <a:xfrm>
            <a:off x="3109229" y="2449849"/>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9" name="TextBox 48">
            <a:extLst>
              <a:ext uri="{FF2B5EF4-FFF2-40B4-BE49-F238E27FC236}">
                <a16:creationId xmlns:a16="http://schemas.microsoft.com/office/drawing/2014/main" id="{A84E8DF7-9A59-6D9A-1124-93EC88ECFF4C}"/>
              </a:ext>
            </a:extLst>
          </p:cNvPr>
          <p:cNvSpPr txBox="1"/>
          <p:nvPr/>
        </p:nvSpPr>
        <p:spPr bwMode="auto">
          <a:xfrm>
            <a:off x="3116241" y="1911801"/>
            <a:ext cx="45788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0" name="TextBox 49">
            <a:extLst>
              <a:ext uri="{FF2B5EF4-FFF2-40B4-BE49-F238E27FC236}">
                <a16:creationId xmlns:a16="http://schemas.microsoft.com/office/drawing/2014/main" id="{C78C6438-7FAC-3704-A0E6-442C3561304D}"/>
              </a:ext>
            </a:extLst>
          </p:cNvPr>
          <p:cNvSpPr txBox="1"/>
          <p:nvPr/>
        </p:nvSpPr>
        <p:spPr bwMode="auto">
          <a:xfrm>
            <a:off x="2983247" y="1400021"/>
            <a:ext cx="585854" cy="40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223" name="Group 222">
            <a:extLst>
              <a:ext uri="{FF2B5EF4-FFF2-40B4-BE49-F238E27FC236}">
                <a16:creationId xmlns:a16="http://schemas.microsoft.com/office/drawing/2014/main" id="{3B80C96C-6AB6-1A2F-DADD-FB6ED6D574C7}"/>
              </a:ext>
            </a:extLst>
          </p:cNvPr>
          <p:cNvGrpSpPr/>
          <p:nvPr/>
        </p:nvGrpSpPr>
        <p:grpSpPr>
          <a:xfrm>
            <a:off x="3746267" y="1545309"/>
            <a:ext cx="4276958" cy="985166"/>
            <a:chOff x="3746267" y="1545309"/>
            <a:chExt cx="4276958" cy="985166"/>
          </a:xfrm>
        </p:grpSpPr>
        <p:cxnSp>
          <p:nvCxnSpPr>
            <p:cNvPr id="52" name="Straight Connector 51">
              <a:extLst>
                <a:ext uri="{FF2B5EF4-FFF2-40B4-BE49-F238E27FC236}">
                  <a16:creationId xmlns:a16="http://schemas.microsoft.com/office/drawing/2014/main" id="{BCED1CD3-6CCC-0511-93F7-A94A1EA75AE4}"/>
                </a:ext>
              </a:extLst>
            </p:cNvPr>
            <p:cNvCxnSpPr/>
            <p:nvPr/>
          </p:nvCxnSpPr>
          <p:spPr bwMode="auto">
            <a:xfrm>
              <a:off x="3746267" y="1545771"/>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CE93B9B-470F-A027-42DD-9F75E91A601D}"/>
                </a:ext>
              </a:extLst>
            </p:cNvPr>
            <p:cNvCxnSpPr/>
            <p:nvPr/>
          </p:nvCxnSpPr>
          <p:spPr bwMode="auto">
            <a:xfrm>
              <a:off x="3802615" y="1545770"/>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3F47471-D845-6B3A-A0FE-F5F0FF8621CA}"/>
                </a:ext>
              </a:extLst>
            </p:cNvPr>
            <p:cNvCxnSpPr/>
            <p:nvPr/>
          </p:nvCxnSpPr>
          <p:spPr bwMode="auto">
            <a:xfrm>
              <a:off x="3831491" y="1545770"/>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A79C9093-443B-9088-EA4C-A4EEF04C02F0}"/>
                </a:ext>
              </a:extLst>
            </p:cNvPr>
            <p:cNvCxnSpPr/>
            <p:nvPr/>
          </p:nvCxnSpPr>
          <p:spPr bwMode="auto">
            <a:xfrm>
              <a:off x="3861903" y="1547476"/>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A5964A9-1FD5-F560-2146-3551F86E39E1}"/>
                </a:ext>
              </a:extLst>
            </p:cNvPr>
            <p:cNvCxnSpPr/>
            <p:nvPr/>
          </p:nvCxnSpPr>
          <p:spPr bwMode="auto">
            <a:xfrm>
              <a:off x="3897267" y="1546099"/>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ED5AD9C-51DB-4318-F443-7BA3145EE357}"/>
                </a:ext>
              </a:extLst>
            </p:cNvPr>
            <p:cNvCxnSpPr/>
            <p:nvPr/>
          </p:nvCxnSpPr>
          <p:spPr bwMode="auto">
            <a:xfrm>
              <a:off x="3947048" y="1545770"/>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8645ADC-BEE6-CA8C-569F-2003620F7ABB}"/>
                </a:ext>
              </a:extLst>
            </p:cNvPr>
            <p:cNvCxnSpPr/>
            <p:nvPr/>
          </p:nvCxnSpPr>
          <p:spPr bwMode="auto">
            <a:xfrm>
              <a:off x="3971127" y="1545770"/>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6B9D197-EA74-97C2-971C-4D150442F185}"/>
                </a:ext>
              </a:extLst>
            </p:cNvPr>
            <p:cNvCxnSpPr/>
            <p:nvPr/>
          </p:nvCxnSpPr>
          <p:spPr bwMode="auto">
            <a:xfrm>
              <a:off x="3994710" y="1545309"/>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351BA63-C463-B6F7-C965-86A82D84262C}"/>
                </a:ext>
              </a:extLst>
            </p:cNvPr>
            <p:cNvCxnSpPr/>
            <p:nvPr/>
          </p:nvCxnSpPr>
          <p:spPr bwMode="auto">
            <a:xfrm>
              <a:off x="4127609" y="1590928"/>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74B306B-B181-1781-3F25-FC9E935BD5D5}"/>
                </a:ext>
              </a:extLst>
            </p:cNvPr>
            <p:cNvCxnSpPr/>
            <p:nvPr/>
          </p:nvCxnSpPr>
          <p:spPr bwMode="auto">
            <a:xfrm>
              <a:off x="4172715" y="1591391"/>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441F19E-C6B4-772E-342C-4E830B5DDA15}"/>
                </a:ext>
              </a:extLst>
            </p:cNvPr>
            <p:cNvCxnSpPr/>
            <p:nvPr/>
          </p:nvCxnSpPr>
          <p:spPr bwMode="auto">
            <a:xfrm>
              <a:off x="4196422" y="1591391"/>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D87597F6-0594-CF45-AF5B-8EC1D798801D}"/>
                </a:ext>
              </a:extLst>
            </p:cNvPr>
            <p:cNvCxnSpPr/>
            <p:nvPr/>
          </p:nvCxnSpPr>
          <p:spPr bwMode="auto">
            <a:xfrm>
              <a:off x="4257105" y="1609725"/>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2DF7113B-B79E-AC4F-4333-93BD5C07CF83}"/>
                </a:ext>
              </a:extLst>
            </p:cNvPr>
            <p:cNvCxnSpPr/>
            <p:nvPr/>
          </p:nvCxnSpPr>
          <p:spPr bwMode="auto">
            <a:xfrm>
              <a:off x="4290605" y="1609725"/>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33869E7-844C-36A0-B295-A8A336CECBAA}"/>
                </a:ext>
              </a:extLst>
            </p:cNvPr>
            <p:cNvCxnSpPr/>
            <p:nvPr/>
          </p:nvCxnSpPr>
          <p:spPr bwMode="auto">
            <a:xfrm>
              <a:off x="4371707" y="1609725"/>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EDA39B6-131C-F67F-728A-69475D683215}"/>
                </a:ext>
              </a:extLst>
            </p:cNvPr>
            <p:cNvCxnSpPr/>
            <p:nvPr/>
          </p:nvCxnSpPr>
          <p:spPr bwMode="auto">
            <a:xfrm>
              <a:off x="4390392" y="1609725"/>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F993518C-D2CB-E82B-900A-54FEBF9D6402}"/>
                </a:ext>
              </a:extLst>
            </p:cNvPr>
            <p:cNvCxnSpPr/>
            <p:nvPr/>
          </p:nvCxnSpPr>
          <p:spPr bwMode="auto">
            <a:xfrm>
              <a:off x="4421011" y="1611164"/>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4D22E330-30CB-0ACD-38B9-D4395C653C40}"/>
                </a:ext>
              </a:extLst>
            </p:cNvPr>
            <p:cNvCxnSpPr/>
            <p:nvPr/>
          </p:nvCxnSpPr>
          <p:spPr bwMode="auto">
            <a:xfrm>
              <a:off x="4543564" y="1619063"/>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D9C581E-4C79-965B-191D-DCA969C5B3F1}"/>
                </a:ext>
              </a:extLst>
            </p:cNvPr>
            <p:cNvCxnSpPr/>
            <p:nvPr/>
          </p:nvCxnSpPr>
          <p:spPr bwMode="auto">
            <a:xfrm>
              <a:off x="4469074" y="1615388"/>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63E5B9F-ED26-1DAC-7686-016090FE25BD}"/>
                </a:ext>
              </a:extLst>
            </p:cNvPr>
            <p:cNvCxnSpPr/>
            <p:nvPr/>
          </p:nvCxnSpPr>
          <p:spPr bwMode="auto">
            <a:xfrm>
              <a:off x="4645170" y="1619388"/>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6B9C4E1F-E4EE-B329-5491-1FF51C318305}"/>
                </a:ext>
              </a:extLst>
            </p:cNvPr>
            <p:cNvCxnSpPr/>
            <p:nvPr/>
          </p:nvCxnSpPr>
          <p:spPr bwMode="auto">
            <a:xfrm>
              <a:off x="4685291" y="1618233"/>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1D94B99D-2B8A-F409-BD39-79609BCB9ACD}"/>
                </a:ext>
              </a:extLst>
            </p:cNvPr>
            <p:cNvCxnSpPr/>
            <p:nvPr/>
          </p:nvCxnSpPr>
          <p:spPr bwMode="auto">
            <a:xfrm>
              <a:off x="4820046" y="1618050"/>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306FE282-8FCD-CE4A-777E-AC18743C3943}"/>
                </a:ext>
              </a:extLst>
            </p:cNvPr>
            <p:cNvCxnSpPr/>
            <p:nvPr/>
          </p:nvCxnSpPr>
          <p:spPr bwMode="auto">
            <a:xfrm>
              <a:off x="5049609" y="1655287"/>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61CD3D69-1288-5735-7023-C517FE4EF569}"/>
                </a:ext>
              </a:extLst>
            </p:cNvPr>
            <p:cNvCxnSpPr/>
            <p:nvPr/>
          </p:nvCxnSpPr>
          <p:spPr bwMode="auto">
            <a:xfrm>
              <a:off x="5141624" y="1656165"/>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ABC59A8E-9B93-ECB0-0449-596A8F05C214}"/>
                </a:ext>
              </a:extLst>
            </p:cNvPr>
            <p:cNvCxnSpPr/>
            <p:nvPr/>
          </p:nvCxnSpPr>
          <p:spPr bwMode="auto">
            <a:xfrm>
              <a:off x="5071996" y="1655287"/>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5D6B2AB0-F9C4-90BC-E35F-CC55C516E3A5}"/>
                </a:ext>
              </a:extLst>
            </p:cNvPr>
            <p:cNvCxnSpPr/>
            <p:nvPr/>
          </p:nvCxnSpPr>
          <p:spPr bwMode="auto">
            <a:xfrm>
              <a:off x="5186730" y="1656284"/>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AA224E51-1AD6-B25F-3FB9-AB35BC0B2B62}"/>
                </a:ext>
              </a:extLst>
            </p:cNvPr>
            <p:cNvCxnSpPr/>
            <p:nvPr/>
          </p:nvCxnSpPr>
          <p:spPr bwMode="auto">
            <a:xfrm>
              <a:off x="5249224" y="1652678"/>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89C69729-16BF-9818-BBCE-53A9D35DF3EF}"/>
                </a:ext>
              </a:extLst>
            </p:cNvPr>
            <p:cNvCxnSpPr/>
            <p:nvPr/>
          </p:nvCxnSpPr>
          <p:spPr bwMode="auto">
            <a:xfrm>
              <a:off x="5294944" y="1652677"/>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33DC9C82-1892-F417-DB0B-029A214245AE}"/>
                </a:ext>
              </a:extLst>
            </p:cNvPr>
            <p:cNvCxnSpPr/>
            <p:nvPr/>
          </p:nvCxnSpPr>
          <p:spPr bwMode="auto">
            <a:xfrm>
              <a:off x="5350104" y="1656430"/>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FB4636BC-0B7F-3DEA-614B-292A0B8A8708}"/>
                </a:ext>
              </a:extLst>
            </p:cNvPr>
            <p:cNvCxnSpPr/>
            <p:nvPr/>
          </p:nvCxnSpPr>
          <p:spPr bwMode="auto">
            <a:xfrm>
              <a:off x="5522783" y="1655096"/>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ED7CEF48-27A9-CCFC-A35D-A04B10113D67}"/>
                </a:ext>
              </a:extLst>
            </p:cNvPr>
            <p:cNvCxnSpPr/>
            <p:nvPr/>
          </p:nvCxnSpPr>
          <p:spPr bwMode="auto">
            <a:xfrm>
              <a:off x="5438965" y="1654473"/>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E77F20DF-249C-34E3-6457-6C7D073D8D28}"/>
                </a:ext>
              </a:extLst>
            </p:cNvPr>
            <p:cNvCxnSpPr/>
            <p:nvPr/>
          </p:nvCxnSpPr>
          <p:spPr bwMode="auto">
            <a:xfrm>
              <a:off x="5555160" y="1655096"/>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C47AD327-E072-BE62-8714-76636BB5FD83}"/>
                </a:ext>
              </a:extLst>
            </p:cNvPr>
            <p:cNvCxnSpPr/>
            <p:nvPr/>
          </p:nvCxnSpPr>
          <p:spPr bwMode="auto">
            <a:xfrm>
              <a:off x="5893630" y="1706376"/>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AB4B8A94-4A7D-2DD2-BCBF-7B2418D39C45}"/>
                </a:ext>
              </a:extLst>
            </p:cNvPr>
            <p:cNvCxnSpPr>
              <a:cxnSpLocks/>
            </p:cNvCxnSpPr>
            <p:nvPr/>
          </p:nvCxnSpPr>
          <p:spPr bwMode="auto">
            <a:xfrm>
              <a:off x="5993529" y="1769408"/>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BDADFCD7-06D5-12D9-C864-404BAE1749BE}"/>
                </a:ext>
              </a:extLst>
            </p:cNvPr>
            <p:cNvCxnSpPr>
              <a:cxnSpLocks/>
            </p:cNvCxnSpPr>
            <p:nvPr/>
          </p:nvCxnSpPr>
          <p:spPr bwMode="auto">
            <a:xfrm>
              <a:off x="6093581" y="1769408"/>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8693AA9A-7372-8FB5-1F0F-3BBBDF15A79D}"/>
                </a:ext>
              </a:extLst>
            </p:cNvPr>
            <p:cNvCxnSpPr>
              <a:cxnSpLocks/>
            </p:cNvCxnSpPr>
            <p:nvPr/>
          </p:nvCxnSpPr>
          <p:spPr bwMode="auto">
            <a:xfrm>
              <a:off x="6019565" y="1769408"/>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D463BA0E-226C-35BA-8543-1F9E3982168F}"/>
                </a:ext>
              </a:extLst>
            </p:cNvPr>
            <p:cNvCxnSpPr>
              <a:cxnSpLocks/>
            </p:cNvCxnSpPr>
            <p:nvPr/>
          </p:nvCxnSpPr>
          <p:spPr bwMode="auto">
            <a:xfrm>
              <a:off x="6190269" y="1769408"/>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C883ADD4-A177-7596-A3D6-020AAF077956}"/>
                </a:ext>
              </a:extLst>
            </p:cNvPr>
            <p:cNvCxnSpPr>
              <a:cxnSpLocks/>
            </p:cNvCxnSpPr>
            <p:nvPr/>
          </p:nvCxnSpPr>
          <p:spPr bwMode="auto">
            <a:xfrm>
              <a:off x="6140335" y="1769408"/>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A28A0CC5-AB16-2AC0-97F1-0A9798771D9E}"/>
                </a:ext>
              </a:extLst>
            </p:cNvPr>
            <p:cNvCxnSpPr>
              <a:cxnSpLocks/>
            </p:cNvCxnSpPr>
            <p:nvPr/>
          </p:nvCxnSpPr>
          <p:spPr bwMode="auto">
            <a:xfrm>
              <a:off x="6241628" y="1769408"/>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727BBA4D-7173-4605-0EDB-0F91A984916D}"/>
                </a:ext>
              </a:extLst>
            </p:cNvPr>
            <p:cNvCxnSpPr/>
            <p:nvPr/>
          </p:nvCxnSpPr>
          <p:spPr bwMode="auto">
            <a:xfrm>
              <a:off x="6315426" y="1851704"/>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6EBAACB-6F65-6C39-FBED-011C36FBC46F}"/>
                </a:ext>
              </a:extLst>
            </p:cNvPr>
            <p:cNvCxnSpPr/>
            <p:nvPr/>
          </p:nvCxnSpPr>
          <p:spPr bwMode="auto">
            <a:xfrm>
              <a:off x="6376118" y="1849449"/>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0B2A269D-8473-B8E2-731E-968E25CF7E57}"/>
                </a:ext>
              </a:extLst>
            </p:cNvPr>
            <p:cNvCxnSpPr/>
            <p:nvPr/>
          </p:nvCxnSpPr>
          <p:spPr bwMode="auto">
            <a:xfrm>
              <a:off x="6344307" y="1851703"/>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D8D432E0-5B30-A0F9-7B8D-B8487B2E07E0}"/>
                </a:ext>
              </a:extLst>
            </p:cNvPr>
            <p:cNvCxnSpPr/>
            <p:nvPr/>
          </p:nvCxnSpPr>
          <p:spPr bwMode="auto">
            <a:xfrm>
              <a:off x="6528585" y="1932937"/>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D3E0FD95-F07D-E8FC-9E14-B3A83145E9B3}"/>
                </a:ext>
              </a:extLst>
            </p:cNvPr>
            <p:cNvCxnSpPr/>
            <p:nvPr/>
          </p:nvCxnSpPr>
          <p:spPr bwMode="auto">
            <a:xfrm>
              <a:off x="6560154" y="1932937"/>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68879788-0DE2-B7CB-B287-95600E2C94AF}"/>
                </a:ext>
              </a:extLst>
            </p:cNvPr>
            <p:cNvCxnSpPr/>
            <p:nvPr/>
          </p:nvCxnSpPr>
          <p:spPr bwMode="auto">
            <a:xfrm>
              <a:off x="6588939" y="1932937"/>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1F671C09-E9FF-7E56-C3BF-16026A23EE8B}"/>
                </a:ext>
              </a:extLst>
            </p:cNvPr>
            <p:cNvCxnSpPr/>
            <p:nvPr/>
          </p:nvCxnSpPr>
          <p:spPr bwMode="auto">
            <a:xfrm>
              <a:off x="6687445" y="1932937"/>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2F1F2134-A1BB-9B31-842A-63A52937454A}"/>
                </a:ext>
              </a:extLst>
            </p:cNvPr>
            <p:cNvCxnSpPr/>
            <p:nvPr/>
          </p:nvCxnSpPr>
          <p:spPr bwMode="auto">
            <a:xfrm>
              <a:off x="6806968" y="1932937"/>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F13AFE70-E370-8D7C-9440-5414612FA233}"/>
                </a:ext>
              </a:extLst>
            </p:cNvPr>
            <p:cNvCxnSpPr/>
            <p:nvPr/>
          </p:nvCxnSpPr>
          <p:spPr bwMode="auto">
            <a:xfrm>
              <a:off x="6835216" y="1932937"/>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C8F37604-1AD1-C906-110B-D025E1616593}"/>
                </a:ext>
              </a:extLst>
            </p:cNvPr>
            <p:cNvCxnSpPr/>
            <p:nvPr/>
          </p:nvCxnSpPr>
          <p:spPr bwMode="auto">
            <a:xfrm>
              <a:off x="6954641" y="1932761"/>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83ED6C0D-1C25-9559-B18F-252F7DDD7600}"/>
                </a:ext>
              </a:extLst>
            </p:cNvPr>
            <p:cNvCxnSpPr/>
            <p:nvPr/>
          </p:nvCxnSpPr>
          <p:spPr bwMode="auto">
            <a:xfrm>
              <a:off x="6919649" y="1932937"/>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5382A8B9-D78F-7471-6C41-0C0CD19E6A48}"/>
                </a:ext>
              </a:extLst>
            </p:cNvPr>
            <p:cNvCxnSpPr/>
            <p:nvPr/>
          </p:nvCxnSpPr>
          <p:spPr bwMode="auto">
            <a:xfrm>
              <a:off x="7000270" y="1932936"/>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F5115258-87BD-98FD-29DA-A13BC644BAD6}"/>
                </a:ext>
              </a:extLst>
            </p:cNvPr>
            <p:cNvCxnSpPr/>
            <p:nvPr/>
          </p:nvCxnSpPr>
          <p:spPr bwMode="auto">
            <a:xfrm>
              <a:off x="7059645" y="1932761"/>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15D60672-F525-CEF5-FE13-CB6F99F5740F}"/>
                </a:ext>
              </a:extLst>
            </p:cNvPr>
            <p:cNvCxnSpPr/>
            <p:nvPr/>
          </p:nvCxnSpPr>
          <p:spPr bwMode="auto">
            <a:xfrm>
              <a:off x="7165353" y="2117553"/>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236B970C-74C5-98FD-1C76-6EC5033ED4BD}"/>
                </a:ext>
              </a:extLst>
            </p:cNvPr>
            <p:cNvCxnSpPr/>
            <p:nvPr/>
          </p:nvCxnSpPr>
          <p:spPr bwMode="auto">
            <a:xfrm>
              <a:off x="7114318" y="1932761"/>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21ACFE2A-C86B-9665-D77A-F428B054341F}"/>
                </a:ext>
              </a:extLst>
            </p:cNvPr>
            <p:cNvCxnSpPr/>
            <p:nvPr/>
          </p:nvCxnSpPr>
          <p:spPr bwMode="auto">
            <a:xfrm>
              <a:off x="7419854" y="2122391"/>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C5B0CBEB-C9E6-D5A0-6577-019378840F27}"/>
                </a:ext>
              </a:extLst>
            </p:cNvPr>
            <p:cNvCxnSpPr/>
            <p:nvPr/>
          </p:nvCxnSpPr>
          <p:spPr bwMode="auto">
            <a:xfrm>
              <a:off x="7885699" y="2444568"/>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1EB26EB1-239C-0AAE-7AD0-3DB670B1DED5}"/>
                </a:ext>
              </a:extLst>
            </p:cNvPr>
            <p:cNvCxnSpPr/>
            <p:nvPr/>
          </p:nvCxnSpPr>
          <p:spPr bwMode="auto">
            <a:xfrm>
              <a:off x="7635587" y="2444568"/>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A469DEC2-2530-51B9-7E81-3145EE90BB93}"/>
                </a:ext>
              </a:extLst>
            </p:cNvPr>
            <p:cNvCxnSpPr/>
            <p:nvPr/>
          </p:nvCxnSpPr>
          <p:spPr bwMode="auto">
            <a:xfrm>
              <a:off x="7969821" y="2444567"/>
              <a:ext cx="0" cy="85907"/>
            </a:xfrm>
            <a:prstGeom prst="line">
              <a:avLst/>
            </a:prstGeom>
            <a:noFill/>
            <a:ln w="19050"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1063C412-83CA-E387-B528-FD09A1B60174}"/>
                </a:ext>
              </a:extLst>
            </p:cNvPr>
            <p:cNvCxnSpPr/>
            <p:nvPr/>
          </p:nvCxnSpPr>
          <p:spPr bwMode="auto">
            <a:xfrm>
              <a:off x="8023225" y="2444567"/>
              <a:ext cx="0" cy="85907"/>
            </a:xfrm>
            <a:prstGeom prst="line">
              <a:avLst/>
            </a:prstGeom>
            <a:noFill/>
            <a:ln w="19050" cap="flat" cmpd="sng" algn="ctr">
              <a:solidFill>
                <a:schemeClr val="accent3"/>
              </a:solidFill>
              <a:prstDash val="solid"/>
              <a:round/>
              <a:headEnd type="none" w="med" len="med"/>
              <a:tailEnd type="none" w="med" len="med"/>
            </a:ln>
            <a:effectLst/>
          </p:spPr>
        </p:cxnSp>
      </p:grpSp>
      <p:sp>
        <p:nvSpPr>
          <p:cNvPr id="113" name="Freeform: Shape 112">
            <a:extLst>
              <a:ext uri="{FF2B5EF4-FFF2-40B4-BE49-F238E27FC236}">
                <a16:creationId xmlns:a16="http://schemas.microsoft.com/office/drawing/2014/main" id="{5B743F0C-8D50-2EC3-7A85-05DB12F7C735}"/>
              </a:ext>
            </a:extLst>
          </p:cNvPr>
          <p:cNvSpPr/>
          <p:nvPr/>
        </p:nvSpPr>
        <p:spPr bwMode="auto">
          <a:xfrm>
            <a:off x="3587750" y="1609725"/>
            <a:ext cx="4435475" cy="920750"/>
          </a:xfrm>
          <a:custGeom>
            <a:avLst/>
            <a:gdLst>
              <a:gd name="connsiteX0" fmla="*/ 0 w 4435475"/>
              <a:gd name="connsiteY0" fmla="*/ 0 h 920750"/>
              <a:gd name="connsiteX1" fmla="*/ 406400 w 4435475"/>
              <a:gd name="connsiteY1" fmla="*/ 0 h 920750"/>
              <a:gd name="connsiteX2" fmla="*/ 406400 w 4435475"/>
              <a:gd name="connsiteY2" fmla="*/ 34925 h 920750"/>
              <a:gd name="connsiteX3" fmla="*/ 479425 w 4435475"/>
              <a:gd name="connsiteY3" fmla="*/ 34925 h 920750"/>
              <a:gd name="connsiteX4" fmla="*/ 479425 w 4435475"/>
              <a:gd name="connsiteY4" fmla="*/ 63500 h 920750"/>
              <a:gd name="connsiteX5" fmla="*/ 650875 w 4435475"/>
              <a:gd name="connsiteY5" fmla="*/ 63500 h 920750"/>
              <a:gd name="connsiteX6" fmla="*/ 650875 w 4435475"/>
              <a:gd name="connsiteY6" fmla="*/ 98425 h 920750"/>
              <a:gd name="connsiteX7" fmla="*/ 1282700 w 4435475"/>
              <a:gd name="connsiteY7" fmla="*/ 98425 h 920750"/>
              <a:gd name="connsiteX8" fmla="*/ 1282700 w 4435475"/>
              <a:gd name="connsiteY8" fmla="*/ 136525 h 920750"/>
              <a:gd name="connsiteX9" fmla="*/ 2146300 w 4435475"/>
              <a:gd name="connsiteY9" fmla="*/ 136525 h 920750"/>
              <a:gd name="connsiteX10" fmla="*/ 2146300 w 4435475"/>
              <a:gd name="connsiteY10" fmla="*/ 190500 h 920750"/>
              <a:gd name="connsiteX11" fmla="*/ 2374900 w 4435475"/>
              <a:gd name="connsiteY11" fmla="*/ 190500 h 920750"/>
              <a:gd name="connsiteX12" fmla="*/ 2374900 w 4435475"/>
              <a:gd name="connsiteY12" fmla="*/ 247650 h 920750"/>
              <a:gd name="connsiteX13" fmla="*/ 2701925 w 4435475"/>
              <a:gd name="connsiteY13" fmla="*/ 247650 h 920750"/>
              <a:gd name="connsiteX14" fmla="*/ 2701925 w 4435475"/>
              <a:gd name="connsiteY14" fmla="*/ 323850 h 920750"/>
              <a:gd name="connsiteX15" fmla="*/ 2870200 w 4435475"/>
              <a:gd name="connsiteY15" fmla="*/ 323850 h 920750"/>
              <a:gd name="connsiteX16" fmla="*/ 2870200 w 4435475"/>
              <a:gd name="connsiteY16" fmla="*/ 409575 h 920750"/>
              <a:gd name="connsiteX17" fmla="*/ 3546475 w 4435475"/>
              <a:gd name="connsiteY17" fmla="*/ 409575 h 920750"/>
              <a:gd name="connsiteX18" fmla="*/ 3546475 w 4435475"/>
              <a:gd name="connsiteY18" fmla="*/ 593725 h 920750"/>
              <a:gd name="connsiteX19" fmla="*/ 3879850 w 4435475"/>
              <a:gd name="connsiteY19" fmla="*/ 593725 h 920750"/>
              <a:gd name="connsiteX20" fmla="*/ 3879850 w 4435475"/>
              <a:gd name="connsiteY20" fmla="*/ 920750 h 920750"/>
              <a:gd name="connsiteX21" fmla="*/ 4435475 w 4435475"/>
              <a:gd name="connsiteY21" fmla="*/ 920750 h 92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35475" h="920750">
                <a:moveTo>
                  <a:pt x="0" y="0"/>
                </a:moveTo>
                <a:lnTo>
                  <a:pt x="406400" y="0"/>
                </a:lnTo>
                <a:lnTo>
                  <a:pt x="406400" y="34925"/>
                </a:lnTo>
                <a:lnTo>
                  <a:pt x="479425" y="34925"/>
                </a:lnTo>
                <a:lnTo>
                  <a:pt x="479425" y="63500"/>
                </a:lnTo>
                <a:lnTo>
                  <a:pt x="650875" y="63500"/>
                </a:lnTo>
                <a:lnTo>
                  <a:pt x="650875" y="98425"/>
                </a:lnTo>
                <a:lnTo>
                  <a:pt x="1282700" y="98425"/>
                </a:lnTo>
                <a:lnTo>
                  <a:pt x="1282700" y="136525"/>
                </a:lnTo>
                <a:lnTo>
                  <a:pt x="2146300" y="136525"/>
                </a:lnTo>
                <a:lnTo>
                  <a:pt x="2146300" y="190500"/>
                </a:lnTo>
                <a:lnTo>
                  <a:pt x="2374900" y="190500"/>
                </a:lnTo>
                <a:lnTo>
                  <a:pt x="2374900" y="247650"/>
                </a:lnTo>
                <a:lnTo>
                  <a:pt x="2701925" y="247650"/>
                </a:lnTo>
                <a:lnTo>
                  <a:pt x="2701925" y="323850"/>
                </a:lnTo>
                <a:lnTo>
                  <a:pt x="2870200" y="323850"/>
                </a:lnTo>
                <a:lnTo>
                  <a:pt x="2870200" y="409575"/>
                </a:lnTo>
                <a:lnTo>
                  <a:pt x="3546475" y="409575"/>
                </a:lnTo>
                <a:lnTo>
                  <a:pt x="3546475" y="593725"/>
                </a:lnTo>
                <a:lnTo>
                  <a:pt x="3879850" y="593725"/>
                </a:lnTo>
                <a:lnTo>
                  <a:pt x="3879850" y="920750"/>
                </a:lnTo>
                <a:lnTo>
                  <a:pt x="4435475" y="920750"/>
                </a:ln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3449170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LIBRETTO-531: Safety</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Hadoux. ESMO 2023. Abstr LBA3. Hadoux. NEJM. 2023;[Epub]. </a:t>
            </a:r>
          </a:p>
        </p:txBody>
      </p:sp>
      <p:graphicFrame>
        <p:nvGraphicFramePr>
          <p:cNvPr id="6" name="Group 3">
            <a:extLst>
              <a:ext uri="{FF2B5EF4-FFF2-40B4-BE49-F238E27FC236}">
                <a16:creationId xmlns:a16="http://schemas.microsoft.com/office/drawing/2014/main" id="{8A2B095D-3B33-302C-34B9-6DA24C3B32C2}"/>
              </a:ext>
            </a:extLst>
          </p:cNvPr>
          <p:cNvGraphicFramePr>
            <a:graphicFrameLocks/>
          </p:cNvGraphicFramePr>
          <p:nvPr>
            <p:extLst>
              <p:ext uri="{D42A27DB-BD31-4B8C-83A1-F6EECF244321}">
                <p14:modId xmlns:p14="http://schemas.microsoft.com/office/powerpoint/2010/main" val="2826320174"/>
              </p:ext>
            </p:extLst>
          </p:nvPr>
        </p:nvGraphicFramePr>
        <p:xfrm>
          <a:off x="520701" y="1603375"/>
          <a:ext cx="4580292" cy="3383360"/>
        </p:xfrm>
        <a:graphic>
          <a:graphicData uri="http://schemas.openxmlformats.org/drawingml/2006/table">
            <a:tbl>
              <a:tblPr/>
              <a:tblGrid>
                <a:gridCol w="1633051">
                  <a:extLst>
                    <a:ext uri="{9D8B030D-6E8A-4147-A177-3AD203B41FA5}">
                      <a16:colId xmlns:a16="http://schemas.microsoft.com/office/drawing/2014/main" val="20000"/>
                    </a:ext>
                  </a:extLst>
                </a:gridCol>
                <a:gridCol w="1441685">
                  <a:extLst>
                    <a:ext uri="{9D8B030D-6E8A-4147-A177-3AD203B41FA5}">
                      <a16:colId xmlns:a16="http://schemas.microsoft.com/office/drawing/2014/main" val="20001"/>
                    </a:ext>
                  </a:extLst>
                </a:gridCol>
                <a:gridCol w="1505556">
                  <a:extLst>
                    <a:ext uri="{9D8B030D-6E8A-4147-A177-3AD203B41FA5}">
                      <a16:colId xmlns:a16="http://schemas.microsoft.com/office/drawing/2014/main" val="62364548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Selpercatinib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Cabozantinib or Vandetanib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 (52.8)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 (76.3)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AE-related dose reductions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(38.9)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(79.2) cabozantinib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(72.0)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vandetanib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Permanent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(26.8)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7454411"/>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AE-related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600" b="0" i="0" u="none" strike="noStrike" cap="none" normalizeH="0" baseline="0" dirty="0">
                          <a:ln>
                            <a:noFill/>
                          </a:ln>
                          <a:solidFill>
                            <a:schemeClr val="bg2">
                              <a:lumMod val="10000"/>
                            </a:schemeClr>
                          </a:solidFill>
                          <a:effectLst/>
                          <a:latin typeface="Calibri" panose="020F0502020204030204" pitchFamily="34" charset="0"/>
                        </a:rPr>
                        <a:t>2 (2.1)</a:t>
                      </a:r>
                      <a:endParaRPr lang="en-US" sz="20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15969936"/>
                  </a:ext>
                </a:extLst>
              </a:tr>
            </a:tbl>
          </a:graphicData>
        </a:graphic>
      </p:graphicFrame>
      <p:sp>
        <p:nvSpPr>
          <p:cNvPr id="4" name="TextBox 3">
            <a:extLst>
              <a:ext uri="{FF2B5EF4-FFF2-40B4-BE49-F238E27FC236}">
                <a16:creationId xmlns:a16="http://schemas.microsoft.com/office/drawing/2014/main" id="{C6823913-4BEF-5A78-E2AF-88C24F66F741}"/>
              </a:ext>
            </a:extLst>
          </p:cNvPr>
          <p:cNvSpPr txBox="1"/>
          <p:nvPr/>
        </p:nvSpPr>
        <p:spPr bwMode="auto">
          <a:xfrm>
            <a:off x="3633799" y="1794003"/>
            <a:ext cx="3604130" cy="3928832"/>
          </a:xfrm>
          <a:prstGeom prst="rect">
            <a:avLst/>
          </a:prstGeom>
          <a:noFill/>
          <a:ln>
            <a:noFill/>
          </a:ln>
        </p:spPr>
        <p:txBody>
          <a:bodyPr wrap="square" rtlCol="0">
            <a:spAutoFit/>
          </a:bodyPr>
          <a:lstStyle/>
          <a:p>
            <a:pPr algn="r">
              <a:lnSpc>
                <a:spcPct val="102000"/>
              </a:lnSpc>
              <a:spcBef>
                <a:spcPts val="0"/>
              </a:spcBef>
              <a:spcAft>
                <a:spcPct val="0"/>
              </a:spcAft>
              <a:buClrTx/>
              <a:buFontTx/>
              <a:buNone/>
            </a:pPr>
            <a:r>
              <a:rPr lang="en-US" sz="1400" b="0" dirty="0">
                <a:solidFill>
                  <a:schemeClr val="bg1"/>
                </a:solidFill>
                <a:latin typeface="Calibri" panose="020F0502020204030204" pitchFamily="34" charset="0"/>
              </a:rPr>
              <a:t>Hypertension</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Dry mouth</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ALT increase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Diarrhea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AST increase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Headache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Fatigue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Rash</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Decreased appetite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Asthenia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Hypocalcemia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Nausea</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Vomiting</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Mucosal inflammation</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Weight decreased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Palmer–planter erythrodysesthesia syndrome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Proteinuria</a:t>
            </a:r>
          </a:p>
        </p:txBody>
      </p:sp>
      <p:sp>
        <p:nvSpPr>
          <p:cNvPr id="9" name="TextBox 8">
            <a:extLst>
              <a:ext uri="{FF2B5EF4-FFF2-40B4-BE49-F238E27FC236}">
                <a16:creationId xmlns:a16="http://schemas.microsoft.com/office/drawing/2014/main" id="{AD99B66B-5A3A-0CEC-4EF3-4B8C1F1BB081}"/>
              </a:ext>
            </a:extLst>
          </p:cNvPr>
          <p:cNvSpPr txBox="1"/>
          <p:nvPr/>
        </p:nvSpPr>
        <p:spPr bwMode="auto">
          <a:xfrm>
            <a:off x="7068937" y="1517183"/>
            <a:ext cx="4856612"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Selpercatinib (n = 193)      Cabozantinib or Vandetanib (n = 97)</a:t>
            </a:r>
          </a:p>
        </p:txBody>
      </p:sp>
      <p:sp>
        <p:nvSpPr>
          <p:cNvPr id="10" name="TextBox 9">
            <a:extLst>
              <a:ext uri="{FF2B5EF4-FFF2-40B4-BE49-F238E27FC236}">
                <a16:creationId xmlns:a16="http://schemas.microsoft.com/office/drawing/2014/main" id="{510DDD96-81CF-5E24-EB24-2CAE672CDFA7}"/>
              </a:ext>
            </a:extLst>
          </p:cNvPr>
          <p:cNvSpPr txBox="1"/>
          <p:nvPr/>
        </p:nvSpPr>
        <p:spPr bwMode="auto">
          <a:xfrm>
            <a:off x="7537203" y="5942228"/>
            <a:ext cx="3664109" cy="276999"/>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Any grade TEAE occurring in ≥20% in either arm</a:t>
            </a:r>
          </a:p>
        </p:txBody>
      </p:sp>
      <p:sp>
        <p:nvSpPr>
          <p:cNvPr id="13" name="TextBox 12">
            <a:extLst>
              <a:ext uri="{FF2B5EF4-FFF2-40B4-BE49-F238E27FC236}">
                <a16:creationId xmlns:a16="http://schemas.microsoft.com/office/drawing/2014/main" id="{343432C1-7FA4-0294-2EB4-79B46CBA4B81}"/>
              </a:ext>
            </a:extLst>
          </p:cNvPr>
          <p:cNvSpPr txBox="1"/>
          <p:nvPr/>
        </p:nvSpPr>
        <p:spPr bwMode="auto">
          <a:xfrm>
            <a:off x="403259" y="5139187"/>
            <a:ext cx="2974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*All deemed not related to treatment.</a:t>
            </a:r>
          </a:p>
        </p:txBody>
      </p:sp>
      <p:sp>
        <p:nvSpPr>
          <p:cNvPr id="11" name="TextBox 10">
            <a:extLst>
              <a:ext uri="{FF2B5EF4-FFF2-40B4-BE49-F238E27FC236}">
                <a16:creationId xmlns:a16="http://schemas.microsoft.com/office/drawing/2014/main" id="{94D2A90D-EBB2-B952-85B5-6FB3021317E4}"/>
              </a:ext>
            </a:extLst>
          </p:cNvPr>
          <p:cNvSpPr txBox="1"/>
          <p:nvPr/>
        </p:nvSpPr>
        <p:spPr bwMode="auto">
          <a:xfrm>
            <a:off x="7342906" y="5540603"/>
            <a:ext cx="8494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Grade &lt;3</a:t>
            </a:r>
          </a:p>
        </p:txBody>
      </p:sp>
      <p:sp>
        <p:nvSpPr>
          <p:cNvPr id="14" name="Rectangle 13">
            <a:extLst>
              <a:ext uri="{FF2B5EF4-FFF2-40B4-BE49-F238E27FC236}">
                <a16:creationId xmlns:a16="http://schemas.microsoft.com/office/drawing/2014/main" id="{7F232D74-44BA-C623-D993-CED30D181E57}"/>
              </a:ext>
            </a:extLst>
          </p:cNvPr>
          <p:cNvSpPr/>
          <p:nvPr/>
        </p:nvSpPr>
        <p:spPr bwMode="auto">
          <a:xfrm>
            <a:off x="7282894" y="5636302"/>
            <a:ext cx="116378" cy="11637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TextBox 14">
            <a:extLst>
              <a:ext uri="{FF2B5EF4-FFF2-40B4-BE49-F238E27FC236}">
                <a16:creationId xmlns:a16="http://schemas.microsoft.com/office/drawing/2014/main" id="{E64205C0-5128-E373-B87A-2F388F45067A}"/>
              </a:ext>
            </a:extLst>
          </p:cNvPr>
          <p:cNvSpPr txBox="1"/>
          <p:nvPr/>
        </p:nvSpPr>
        <p:spPr bwMode="auto">
          <a:xfrm>
            <a:off x="8214537" y="5532349"/>
            <a:ext cx="8494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Grade ≥3</a:t>
            </a:r>
          </a:p>
        </p:txBody>
      </p:sp>
      <p:sp>
        <p:nvSpPr>
          <p:cNvPr id="16" name="Rectangle 15">
            <a:extLst>
              <a:ext uri="{FF2B5EF4-FFF2-40B4-BE49-F238E27FC236}">
                <a16:creationId xmlns:a16="http://schemas.microsoft.com/office/drawing/2014/main" id="{1B6DDF84-2DB2-A92D-1D21-6B99CF2942F9}"/>
              </a:ext>
            </a:extLst>
          </p:cNvPr>
          <p:cNvSpPr/>
          <p:nvPr/>
        </p:nvSpPr>
        <p:spPr bwMode="auto">
          <a:xfrm>
            <a:off x="8154525" y="5628048"/>
            <a:ext cx="116378" cy="11637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TextBox 16">
            <a:extLst>
              <a:ext uri="{FF2B5EF4-FFF2-40B4-BE49-F238E27FC236}">
                <a16:creationId xmlns:a16="http://schemas.microsoft.com/office/drawing/2014/main" id="{A301C9DF-FA10-8C4A-4E27-B0286D682860}"/>
              </a:ext>
            </a:extLst>
          </p:cNvPr>
          <p:cNvSpPr txBox="1"/>
          <p:nvPr/>
        </p:nvSpPr>
        <p:spPr bwMode="auto">
          <a:xfrm>
            <a:off x="9228989" y="5542211"/>
            <a:ext cx="8494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Grade &lt;3</a:t>
            </a:r>
          </a:p>
        </p:txBody>
      </p:sp>
      <p:sp>
        <p:nvSpPr>
          <p:cNvPr id="18" name="Rectangle 17">
            <a:extLst>
              <a:ext uri="{FF2B5EF4-FFF2-40B4-BE49-F238E27FC236}">
                <a16:creationId xmlns:a16="http://schemas.microsoft.com/office/drawing/2014/main" id="{863AFC1D-622B-1598-C042-1D0F4EB11160}"/>
              </a:ext>
            </a:extLst>
          </p:cNvPr>
          <p:cNvSpPr/>
          <p:nvPr/>
        </p:nvSpPr>
        <p:spPr bwMode="auto">
          <a:xfrm>
            <a:off x="9168977" y="5637910"/>
            <a:ext cx="116378" cy="11637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TextBox 18">
            <a:extLst>
              <a:ext uri="{FF2B5EF4-FFF2-40B4-BE49-F238E27FC236}">
                <a16:creationId xmlns:a16="http://schemas.microsoft.com/office/drawing/2014/main" id="{4D9F856D-07AE-54D1-9879-42472AD8B4F4}"/>
              </a:ext>
            </a:extLst>
          </p:cNvPr>
          <p:cNvSpPr txBox="1"/>
          <p:nvPr/>
        </p:nvSpPr>
        <p:spPr bwMode="auto">
          <a:xfrm>
            <a:off x="10100620" y="5533957"/>
            <a:ext cx="8494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Grade ≥3</a:t>
            </a:r>
          </a:p>
        </p:txBody>
      </p:sp>
      <p:sp>
        <p:nvSpPr>
          <p:cNvPr id="20" name="Rectangle 19">
            <a:extLst>
              <a:ext uri="{FF2B5EF4-FFF2-40B4-BE49-F238E27FC236}">
                <a16:creationId xmlns:a16="http://schemas.microsoft.com/office/drawing/2014/main" id="{7851501F-4789-E332-E4EF-74473D248A46}"/>
              </a:ext>
            </a:extLst>
          </p:cNvPr>
          <p:cNvSpPr/>
          <p:nvPr/>
        </p:nvSpPr>
        <p:spPr bwMode="auto">
          <a:xfrm>
            <a:off x="10040608" y="5629656"/>
            <a:ext cx="116378" cy="116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Rectangle 20">
            <a:extLst>
              <a:ext uri="{FF2B5EF4-FFF2-40B4-BE49-F238E27FC236}">
                <a16:creationId xmlns:a16="http://schemas.microsoft.com/office/drawing/2014/main" id="{AC45456B-5FFE-9B76-6D7E-71409D2FFE1E}"/>
              </a:ext>
            </a:extLst>
          </p:cNvPr>
          <p:cNvSpPr/>
          <p:nvPr/>
        </p:nvSpPr>
        <p:spPr bwMode="auto">
          <a:xfrm>
            <a:off x="8056605" y="1878800"/>
            <a:ext cx="955590"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3C733E84-4CE0-3D9E-75B0-BCBBEF9AA14A}"/>
              </a:ext>
            </a:extLst>
          </p:cNvPr>
          <p:cNvSpPr/>
          <p:nvPr/>
        </p:nvSpPr>
        <p:spPr bwMode="auto">
          <a:xfrm>
            <a:off x="7298837" y="1878240"/>
            <a:ext cx="757768" cy="1765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50718B7F-6C3B-AF97-FDD4-E8FE6269384A}"/>
              </a:ext>
            </a:extLst>
          </p:cNvPr>
          <p:cNvSpPr/>
          <p:nvPr/>
        </p:nvSpPr>
        <p:spPr bwMode="auto">
          <a:xfrm>
            <a:off x="7739449" y="2095958"/>
            <a:ext cx="45719" cy="1765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D6831AD9-402F-CD0E-4DF6-650524DA1E23}"/>
              </a:ext>
            </a:extLst>
          </p:cNvPr>
          <p:cNvSpPr/>
          <p:nvPr/>
        </p:nvSpPr>
        <p:spPr bwMode="auto">
          <a:xfrm>
            <a:off x="7758189" y="2095958"/>
            <a:ext cx="1254006"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A90E5697-619F-2183-2877-5CEFD3464148}"/>
              </a:ext>
            </a:extLst>
          </p:cNvPr>
          <p:cNvSpPr/>
          <p:nvPr/>
        </p:nvSpPr>
        <p:spPr bwMode="auto">
          <a:xfrm>
            <a:off x="7953634" y="2313116"/>
            <a:ext cx="405948" cy="1765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4006B1A2-052A-2BDF-CFF8-E43C2222CF65}"/>
              </a:ext>
            </a:extLst>
          </p:cNvPr>
          <p:cNvSpPr/>
          <p:nvPr/>
        </p:nvSpPr>
        <p:spPr bwMode="auto">
          <a:xfrm>
            <a:off x="8359582" y="2313116"/>
            <a:ext cx="652612"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B984F19E-07AA-D316-ADD1-1475A2ADDB49}"/>
              </a:ext>
            </a:extLst>
          </p:cNvPr>
          <p:cNvSpPr/>
          <p:nvPr/>
        </p:nvSpPr>
        <p:spPr bwMode="auto">
          <a:xfrm>
            <a:off x="7953635" y="2529313"/>
            <a:ext cx="123566" cy="1765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16B12F30-3FC6-5DC1-85BD-A3627DCACC80}"/>
              </a:ext>
            </a:extLst>
          </p:cNvPr>
          <p:cNvSpPr/>
          <p:nvPr/>
        </p:nvSpPr>
        <p:spPr bwMode="auto">
          <a:xfrm>
            <a:off x="8077201" y="2530274"/>
            <a:ext cx="934993"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2AE60D7D-29BF-8FB1-7C56-D10EB4FA1708}"/>
              </a:ext>
            </a:extLst>
          </p:cNvPr>
          <p:cNvSpPr/>
          <p:nvPr/>
        </p:nvSpPr>
        <p:spPr bwMode="auto">
          <a:xfrm>
            <a:off x="8057944" y="2748320"/>
            <a:ext cx="184126" cy="1765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FA398431-2886-688D-2C78-EF4E669916BD}"/>
              </a:ext>
            </a:extLst>
          </p:cNvPr>
          <p:cNvSpPr/>
          <p:nvPr/>
        </p:nvSpPr>
        <p:spPr bwMode="auto">
          <a:xfrm>
            <a:off x="8242070" y="2749281"/>
            <a:ext cx="770124"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C6C60CAE-5AF7-AFE0-4ABB-1DFC0389D191}"/>
              </a:ext>
            </a:extLst>
          </p:cNvPr>
          <p:cNvSpPr/>
          <p:nvPr/>
        </p:nvSpPr>
        <p:spPr bwMode="auto">
          <a:xfrm>
            <a:off x="8094127" y="2966001"/>
            <a:ext cx="45719" cy="1765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63151360-61BD-B56A-3D08-8E38FF9F6350}"/>
              </a:ext>
            </a:extLst>
          </p:cNvPr>
          <p:cNvSpPr/>
          <p:nvPr/>
        </p:nvSpPr>
        <p:spPr bwMode="auto">
          <a:xfrm>
            <a:off x="8120252" y="2966001"/>
            <a:ext cx="891942"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9483217E-1A51-1DAF-1CC0-07EFD5DC8AB8}"/>
              </a:ext>
            </a:extLst>
          </p:cNvPr>
          <p:cNvSpPr/>
          <p:nvPr/>
        </p:nvSpPr>
        <p:spPr bwMode="auto">
          <a:xfrm>
            <a:off x="8260987" y="3183354"/>
            <a:ext cx="184126" cy="1765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A2DF5B18-2B5A-4CF7-858F-382B475A3D51}"/>
              </a:ext>
            </a:extLst>
          </p:cNvPr>
          <p:cNvSpPr/>
          <p:nvPr/>
        </p:nvSpPr>
        <p:spPr bwMode="auto">
          <a:xfrm>
            <a:off x="8408115" y="3182720"/>
            <a:ext cx="604079"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3F807D25-A906-DA0C-834B-376815260107}"/>
              </a:ext>
            </a:extLst>
          </p:cNvPr>
          <p:cNvSpPr/>
          <p:nvPr/>
        </p:nvSpPr>
        <p:spPr bwMode="auto">
          <a:xfrm>
            <a:off x="8428130" y="3401464"/>
            <a:ext cx="45719" cy="1765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C40C5E4C-7099-3B56-59DC-C3B74C4C51B7}"/>
              </a:ext>
            </a:extLst>
          </p:cNvPr>
          <p:cNvSpPr/>
          <p:nvPr/>
        </p:nvSpPr>
        <p:spPr bwMode="auto">
          <a:xfrm>
            <a:off x="8469639" y="3401464"/>
            <a:ext cx="542556"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B5FBDC7C-CFDF-437C-D0D1-4178F3294972}"/>
              </a:ext>
            </a:extLst>
          </p:cNvPr>
          <p:cNvSpPr/>
          <p:nvPr/>
        </p:nvSpPr>
        <p:spPr bwMode="auto">
          <a:xfrm>
            <a:off x="8538076" y="3613434"/>
            <a:ext cx="45719" cy="1782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481139AB-7EFF-A145-2D25-2845DF6F1656}"/>
              </a:ext>
            </a:extLst>
          </p:cNvPr>
          <p:cNvSpPr/>
          <p:nvPr/>
        </p:nvSpPr>
        <p:spPr bwMode="auto">
          <a:xfrm>
            <a:off x="8557669" y="3616987"/>
            <a:ext cx="454525"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76582E38-BA9E-5C9B-41C3-8992D023A334}"/>
              </a:ext>
            </a:extLst>
          </p:cNvPr>
          <p:cNvSpPr/>
          <p:nvPr/>
        </p:nvSpPr>
        <p:spPr bwMode="auto">
          <a:xfrm>
            <a:off x="8577263" y="3834779"/>
            <a:ext cx="45719" cy="1765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D6DF292E-295A-4503-574F-FEB69B4D63CA}"/>
              </a:ext>
            </a:extLst>
          </p:cNvPr>
          <p:cNvSpPr/>
          <p:nvPr/>
        </p:nvSpPr>
        <p:spPr bwMode="auto">
          <a:xfrm>
            <a:off x="8590325" y="3834145"/>
            <a:ext cx="421870"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4235284F-417C-8D32-2F75-B35963F1B834}"/>
              </a:ext>
            </a:extLst>
          </p:cNvPr>
          <p:cNvSpPr/>
          <p:nvPr/>
        </p:nvSpPr>
        <p:spPr bwMode="auto">
          <a:xfrm>
            <a:off x="8596857" y="4049242"/>
            <a:ext cx="45719" cy="1765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A9D322E1-62E8-0D16-D8AD-12574F9D3BF7}"/>
              </a:ext>
            </a:extLst>
          </p:cNvPr>
          <p:cNvSpPr/>
          <p:nvPr/>
        </p:nvSpPr>
        <p:spPr bwMode="auto">
          <a:xfrm>
            <a:off x="8631834" y="4048608"/>
            <a:ext cx="380360"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F31A56EC-5D6C-7257-64E3-9D18D3A6D44D}"/>
              </a:ext>
            </a:extLst>
          </p:cNvPr>
          <p:cNvSpPr/>
          <p:nvPr/>
        </p:nvSpPr>
        <p:spPr bwMode="auto">
          <a:xfrm>
            <a:off x="8596622" y="4265244"/>
            <a:ext cx="45719" cy="1765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C4C4C712-911F-DF62-641A-143C018E6290}"/>
              </a:ext>
            </a:extLst>
          </p:cNvPr>
          <p:cNvSpPr/>
          <p:nvPr/>
        </p:nvSpPr>
        <p:spPr bwMode="auto">
          <a:xfrm>
            <a:off x="8631599" y="4267364"/>
            <a:ext cx="380360"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1FC98FFF-93DC-1D01-D0AA-FB5B834FD285}"/>
              </a:ext>
            </a:extLst>
          </p:cNvPr>
          <p:cNvSpPr/>
          <p:nvPr/>
        </p:nvSpPr>
        <p:spPr bwMode="auto">
          <a:xfrm>
            <a:off x="8706080" y="4483558"/>
            <a:ext cx="308868"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403F08FC-3F32-4FA1-E977-8A1C62479707}"/>
              </a:ext>
            </a:extLst>
          </p:cNvPr>
          <p:cNvSpPr/>
          <p:nvPr/>
        </p:nvSpPr>
        <p:spPr bwMode="auto">
          <a:xfrm>
            <a:off x="8720811" y="4698020"/>
            <a:ext cx="45719" cy="1765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7F7207B4-A65B-7727-59D3-3DC553DCA74D}"/>
              </a:ext>
            </a:extLst>
          </p:cNvPr>
          <p:cNvSpPr/>
          <p:nvPr/>
        </p:nvSpPr>
        <p:spPr bwMode="auto">
          <a:xfrm>
            <a:off x="8737177" y="4698021"/>
            <a:ext cx="274782"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5C951473-B412-ECA5-A2AB-30BB0EF4BA38}"/>
              </a:ext>
            </a:extLst>
          </p:cNvPr>
          <p:cNvSpPr/>
          <p:nvPr/>
        </p:nvSpPr>
        <p:spPr bwMode="auto">
          <a:xfrm>
            <a:off x="8804356" y="4912483"/>
            <a:ext cx="45719" cy="17654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BADEE19E-5532-D9A1-B226-092BDCDC6166}"/>
              </a:ext>
            </a:extLst>
          </p:cNvPr>
          <p:cNvSpPr/>
          <p:nvPr/>
        </p:nvSpPr>
        <p:spPr bwMode="auto">
          <a:xfrm>
            <a:off x="8820722" y="4912484"/>
            <a:ext cx="196745"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CD97937D-AEC1-8E9A-B032-D838A97899B0}"/>
              </a:ext>
            </a:extLst>
          </p:cNvPr>
          <p:cNvSpPr/>
          <p:nvPr/>
        </p:nvSpPr>
        <p:spPr bwMode="auto">
          <a:xfrm>
            <a:off x="8891426" y="5125427"/>
            <a:ext cx="120533"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26B6D540-7FB7-F945-56CC-AC19D7559F02}"/>
              </a:ext>
            </a:extLst>
          </p:cNvPr>
          <p:cNvSpPr/>
          <p:nvPr/>
        </p:nvSpPr>
        <p:spPr bwMode="auto">
          <a:xfrm>
            <a:off x="8951692" y="5338370"/>
            <a:ext cx="60267" cy="17654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82F681BC-5433-DDE8-4F0A-8CA6B4684379}"/>
              </a:ext>
            </a:extLst>
          </p:cNvPr>
          <p:cNvSpPr/>
          <p:nvPr/>
        </p:nvSpPr>
        <p:spPr bwMode="auto">
          <a:xfrm>
            <a:off x="9967785" y="1880874"/>
            <a:ext cx="706435"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287AD2BA-748C-8523-9825-2EC068CFD59E}"/>
              </a:ext>
            </a:extLst>
          </p:cNvPr>
          <p:cNvSpPr/>
          <p:nvPr/>
        </p:nvSpPr>
        <p:spPr bwMode="auto">
          <a:xfrm>
            <a:off x="9012194" y="1880314"/>
            <a:ext cx="955589"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DC841977-7180-233D-7A06-FA33A43685AB}"/>
              </a:ext>
            </a:extLst>
          </p:cNvPr>
          <p:cNvSpPr/>
          <p:nvPr/>
        </p:nvSpPr>
        <p:spPr bwMode="auto">
          <a:xfrm>
            <a:off x="9383466" y="2096946"/>
            <a:ext cx="45719"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154EFEA2-8B6B-EB27-719A-5C900BB5B060}"/>
              </a:ext>
            </a:extLst>
          </p:cNvPr>
          <p:cNvSpPr/>
          <p:nvPr/>
        </p:nvSpPr>
        <p:spPr bwMode="auto">
          <a:xfrm>
            <a:off x="9015692" y="2096386"/>
            <a:ext cx="376152"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F8EBDFA1-AB2D-1548-2A27-19476781BDAD}"/>
              </a:ext>
            </a:extLst>
          </p:cNvPr>
          <p:cNvSpPr/>
          <p:nvPr/>
        </p:nvSpPr>
        <p:spPr bwMode="auto">
          <a:xfrm>
            <a:off x="10297264" y="2313713"/>
            <a:ext cx="87543"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5554C2DB-CF2E-E6E5-F199-5E91639132C1}"/>
              </a:ext>
            </a:extLst>
          </p:cNvPr>
          <p:cNvSpPr/>
          <p:nvPr/>
        </p:nvSpPr>
        <p:spPr bwMode="auto">
          <a:xfrm>
            <a:off x="9015692" y="2313153"/>
            <a:ext cx="1281572"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970CBB54-6B72-764B-C115-86DAA696800C}"/>
              </a:ext>
            </a:extLst>
          </p:cNvPr>
          <p:cNvSpPr/>
          <p:nvPr/>
        </p:nvSpPr>
        <p:spPr bwMode="auto">
          <a:xfrm>
            <a:off x="11144484" y="2529873"/>
            <a:ext cx="319802"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3C7D75E0-BFB3-AA5F-DD18-7615BBD23DC2}"/>
              </a:ext>
            </a:extLst>
          </p:cNvPr>
          <p:cNvSpPr/>
          <p:nvPr/>
        </p:nvSpPr>
        <p:spPr bwMode="auto">
          <a:xfrm>
            <a:off x="9015692" y="2529313"/>
            <a:ext cx="2128792"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98C6D6DF-294B-B0F0-162C-8291EE861AF0}"/>
              </a:ext>
            </a:extLst>
          </p:cNvPr>
          <p:cNvSpPr/>
          <p:nvPr/>
        </p:nvSpPr>
        <p:spPr bwMode="auto">
          <a:xfrm>
            <a:off x="10472679" y="2748880"/>
            <a:ext cx="60136"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BB4F7C4C-1FC1-60AD-C10F-E27DD89494EB}"/>
              </a:ext>
            </a:extLst>
          </p:cNvPr>
          <p:cNvSpPr/>
          <p:nvPr/>
        </p:nvSpPr>
        <p:spPr bwMode="auto">
          <a:xfrm>
            <a:off x="9013507" y="2748320"/>
            <a:ext cx="1459171"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8180DDC1-2061-5A7C-D137-21DB886FF8CB}"/>
              </a:ext>
            </a:extLst>
          </p:cNvPr>
          <p:cNvSpPr/>
          <p:nvPr/>
        </p:nvSpPr>
        <p:spPr bwMode="auto">
          <a:xfrm>
            <a:off x="9022169" y="2968905"/>
            <a:ext cx="822142"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5D7C054B-58BA-31B6-113D-4E6B5609803F}"/>
              </a:ext>
            </a:extLst>
          </p:cNvPr>
          <p:cNvSpPr/>
          <p:nvPr/>
        </p:nvSpPr>
        <p:spPr bwMode="auto">
          <a:xfrm>
            <a:off x="9675722" y="3186877"/>
            <a:ext cx="210995"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5B910CA0-B805-665E-4A1E-67501E6A05F1}"/>
              </a:ext>
            </a:extLst>
          </p:cNvPr>
          <p:cNvSpPr/>
          <p:nvPr/>
        </p:nvSpPr>
        <p:spPr bwMode="auto">
          <a:xfrm>
            <a:off x="9022168" y="3186317"/>
            <a:ext cx="659275"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76644B86-D3AC-91D4-2E96-57E157244D3C}"/>
              </a:ext>
            </a:extLst>
          </p:cNvPr>
          <p:cNvSpPr/>
          <p:nvPr/>
        </p:nvSpPr>
        <p:spPr bwMode="auto">
          <a:xfrm>
            <a:off x="9762415" y="3403084"/>
            <a:ext cx="87543"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1F51A66E-C9C4-8469-1A93-974E2CBE336D}"/>
              </a:ext>
            </a:extLst>
          </p:cNvPr>
          <p:cNvSpPr/>
          <p:nvPr/>
        </p:nvSpPr>
        <p:spPr bwMode="auto">
          <a:xfrm>
            <a:off x="9019424" y="3402524"/>
            <a:ext cx="743226"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36C09711-A9C8-1BA0-E7D7-4984FA1E1C27}"/>
              </a:ext>
            </a:extLst>
          </p:cNvPr>
          <p:cNvSpPr/>
          <p:nvPr/>
        </p:nvSpPr>
        <p:spPr bwMode="auto">
          <a:xfrm>
            <a:off x="9935236" y="3616219"/>
            <a:ext cx="203090"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C3E9BFC4-59A4-B6E1-3FCD-B9D83A08FE83}"/>
              </a:ext>
            </a:extLst>
          </p:cNvPr>
          <p:cNvSpPr/>
          <p:nvPr/>
        </p:nvSpPr>
        <p:spPr bwMode="auto">
          <a:xfrm>
            <a:off x="9020230" y="3615659"/>
            <a:ext cx="915005"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1A662D89-22D7-25A8-7528-B85B6A01351C}"/>
              </a:ext>
            </a:extLst>
          </p:cNvPr>
          <p:cNvSpPr/>
          <p:nvPr/>
        </p:nvSpPr>
        <p:spPr bwMode="auto">
          <a:xfrm>
            <a:off x="9833690" y="3833143"/>
            <a:ext cx="172459"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ADBDE838-DB7B-7355-CD24-787CAA72935D}"/>
              </a:ext>
            </a:extLst>
          </p:cNvPr>
          <p:cNvSpPr/>
          <p:nvPr/>
        </p:nvSpPr>
        <p:spPr bwMode="auto">
          <a:xfrm>
            <a:off x="9019424" y="3832583"/>
            <a:ext cx="824887"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E5AD07FB-DDE2-33E4-E371-25FB901C38EF}"/>
              </a:ext>
            </a:extLst>
          </p:cNvPr>
          <p:cNvSpPr/>
          <p:nvPr/>
        </p:nvSpPr>
        <p:spPr bwMode="auto">
          <a:xfrm>
            <a:off x="9762415" y="4049923"/>
            <a:ext cx="289297"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0FEB98F2-8A26-DC0D-3716-3D75C9028FAB}"/>
              </a:ext>
            </a:extLst>
          </p:cNvPr>
          <p:cNvSpPr/>
          <p:nvPr/>
        </p:nvSpPr>
        <p:spPr bwMode="auto">
          <a:xfrm>
            <a:off x="9024206" y="4049923"/>
            <a:ext cx="743226"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100A8C80-D8C4-8376-1C16-D89531451A62}"/>
              </a:ext>
            </a:extLst>
          </p:cNvPr>
          <p:cNvSpPr/>
          <p:nvPr/>
        </p:nvSpPr>
        <p:spPr bwMode="auto">
          <a:xfrm>
            <a:off x="10100620" y="4265804"/>
            <a:ext cx="204639"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4D4D3826-1DA0-7749-1343-9F8F44F17115}"/>
              </a:ext>
            </a:extLst>
          </p:cNvPr>
          <p:cNvSpPr/>
          <p:nvPr/>
        </p:nvSpPr>
        <p:spPr bwMode="auto">
          <a:xfrm>
            <a:off x="9020230" y="4265244"/>
            <a:ext cx="1080389"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2EF9C611-886B-35E2-0D98-650F0B460654}"/>
              </a:ext>
            </a:extLst>
          </p:cNvPr>
          <p:cNvSpPr/>
          <p:nvPr/>
        </p:nvSpPr>
        <p:spPr bwMode="auto">
          <a:xfrm>
            <a:off x="9759646" y="4486013"/>
            <a:ext cx="84666"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F4A39EBA-F48E-B743-BF41-E3200FDDE65B}"/>
              </a:ext>
            </a:extLst>
          </p:cNvPr>
          <p:cNvSpPr/>
          <p:nvPr/>
        </p:nvSpPr>
        <p:spPr bwMode="auto">
          <a:xfrm>
            <a:off x="9021436" y="4485453"/>
            <a:ext cx="738210"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8DC14168-2AC3-ACB8-3C42-8A12EB62136A}"/>
              </a:ext>
            </a:extLst>
          </p:cNvPr>
          <p:cNvSpPr/>
          <p:nvPr/>
        </p:nvSpPr>
        <p:spPr bwMode="auto">
          <a:xfrm>
            <a:off x="9517224" y="4698335"/>
            <a:ext cx="535225"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DC89646A-EAF6-C92A-8E36-71405AB93E3F}"/>
              </a:ext>
            </a:extLst>
          </p:cNvPr>
          <p:cNvSpPr/>
          <p:nvPr/>
        </p:nvSpPr>
        <p:spPr bwMode="auto">
          <a:xfrm>
            <a:off x="9015714" y="4698335"/>
            <a:ext cx="501510"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75E9179A-A1E9-66F0-53A4-6CFCA5FA33AE}"/>
              </a:ext>
            </a:extLst>
          </p:cNvPr>
          <p:cNvSpPr/>
          <p:nvPr/>
        </p:nvSpPr>
        <p:spPr bwMode="auto">
          <a:xfrm>
            <a:off x="9967783" y="4914828"/>
            <a:ext cx="168595"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994212E4-FDA6-1DB1-FA94-64058A01DCE8}"/>
              </a:ext>
            </a:extLst>
          </p:cNvPr>
          <p:cNvSpPr/>
          <p:nvPr/>
        </p:nvSpPr>
        <p:spPr bwMode="auto">
          <a:xfrm>
            <a:off x="9014361" y="4914268"/>
            <a:ext cx="953422"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5D99C779-CBAC-5DC1-7760-3C3DE155A27A}"/>
              </a:ext>
            </a:extLst>
          </p:cNvPr>
          <p:cNvSpPr/>
          <p:nvPr/>
        </p:nvSpPr>
        <p:spPr bwMode="auto">
          <a:xfrm>
            <a:off x="10354415" y="5123930"/>
            <a:ext cx="364592" cy="1765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594B991F-F715-A022-0917-A8CCAB69D396}"/>
              </a:ext>
            </a:extLst>
          </p:cNvPr>
          <p:cNvSpPr/>
          <p:nvPr/>
        </p:nvSpPr>
        <p:spPr bwMode="auto">
          <a:xfrm>
            <a:off x="9023155" y="5123930"/>
            <a:ext cx="1331603"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DC87D9AE-2282-5A44-114D-206B846B1238}"/>
              </a:ext>
            </a:extLst>
          </p:cNvPr>
          <p:cNvSpPr/>
          <p:nvPr/>
        </p:nvSpPr>
        <p:spPr bwMode="auto">
          <a:xfrm>
            <a:off x="9010299" y="5338370"/>
            <a:ext cx="953422" cy="17654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0" name="Straight Connector 89">
            <a:extLst>
              <a:ext uri="{FF2B5EF4-FFF2-40B4-BE49-F238E27FC236}">
                <a16:creationId xmlns:a16="http://schemas.microsoft.com/office/drawing/2014/main" id="{A1F22C3E-94F4-7203-A87D-E9EB2F987152}"/>
              </a:ext>
            </a:extLst>
          </p:cNvPr>
          <p:cNvCxnSpPr/>
          <p:nvPr/>
        </p:nvCxnSpPr>
        <p:spPr bwMode="auto">
          <a:xfrm>
            <a:off x="9024206" y="1824960"/>
            <a:ext cx="0" cy="3689951"/>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9B9162B6-F7F7-D76E-5B7B-20C51F3876DC}"/>
              </a:ext>
            </a:extLst>
          </p:cNvPr>
          <p:cNvCxnSpPr/>
          <p:nvPr/>
        </p:nvCxnSpPr>
        <p:spPr bwMode="auto">
          <a:xfrm>
            <a:off x="7237929" y="5514911"/>
            <a:ext cx="4241284" cy="0"/>
          </a:xfrm>
          <a:prstGeom prst="line">
            <a:avLst/>
          </a:prstGeom>
          <a:noFill/>
          <a:ln w="28575" cap="flat" cmpd="sng" algn="ctr">
            <a:solidFill>
              <a:schemeClr val="bg1"/>
            </a:solidFill>
            <a:prstDash val="solid"/>
            <a:round/>
            <a:headEnd type="none" w="med" len="med"/>
            <a:tailEnd type="none" w="med" len="med"/>
          </a:ln>
          <a:effectLst/>
        </p:spPr>
      </p:cxnSp>
      <p:sp>
        <p:nvSpPr>
          <p:cNvPr id="93" name="TextBox 92">
            <a:extLst>
              <a:ext uri="{FF2B5EF4-FFF2-40B4-BE49-F238E27FC236}">
                <a16:creationId xmlns:a16="http://schemas.microsoft.com/office/drawing/2014/main" id="{B2B5A791-F8F6-8442-E656-E49A65050FC7}"/>
              </a:ext>
            </a:extLst>
          </p:cNvPr>
          <p:cNvSpPr txBox="1"/>
          <p:nvPr/>
        </p:nvSpPr>
        <p:spPr bwMode="auto">
          <a:xfrm>
            <a:off x="7394781" y="2037903"/>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94" name="TextBox 93">
            <a:extLst>
              <a:ext uri="{FF2B5EF4-FFF2-40B4-BE49-F238E27FC236}">
                <a16:creationId xmlns:a16="http://schemas.microsoft.com/office/drawing/2014/main" id="{3194D19C-3674-977A-90A8-8CA0CAD43072}"/>
              </a:ext>
            </a:extLst>
          </p:cNvPr>
          <p:cNvSpPr txBox="1"/>
          <p:nvPr/>
        </p:nvSpPr>
        <p:spPr bwMode="auto">
          <a:xfrm>
            <a:off x="7596616" y="2463966"/>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a:t>
            </a:r>
          </a:p>
        </p:txBody>
      </p:sp>
      <p:sp>
        <p:nvSpPr>
          <p:cNvPr id="95" name="TextBox 94">
            <a:extLst>
              <a:ext uri="{FF2B5EF4-FFF2-40B4-BE49-F238E27FC236}">
                <a16:creationId xmlns:a16="http://schemas.microsoft.com/office/drawing/2014/main" id="{491C84D3-E2E9-3C7E-4666-8EED356DD3D1}"/>
              </a:ext>
            </a:extLst>
          </p:cNvPr>
          <p:cNvSpPr txBox="1"/>
          <p:nvPr/>
        </p:nvSpPr>
        <p:spPr bwMode="auto">
          <a:xfrm>
            <a:off x="7711988" y="2686412"/>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a:t>
            </a:r>
          </a:p>
        </p:txBody>
      </p:sp>
      <p:sp>
        <p:nvSpPr>
          <p:cNvPr id="96" name="TextBox 95">
            <a:extLst>
              <a:ext uri="{FF2B5EF4-FFF2-40B4-BE49-F238E27FC236}">
                <a16:creationId xmlns:a16="http://schemas.microsoft.com/office/drawing/2014/main" id="{96D372D0-5ECD-DD94-A682-0BF08F05F73A}"/>
              </a:ext>
            </a:extLst>
          </p:cNvPr>
          <p:cNvSpPr txBox="1"/>
          <p:nvPr/>
        </p:nvSpPr>
        <p:spPr bwMode="auto">
          <a:xfrm>
            <a:off x="7749053" y="2907108"/>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97" name="TextBox 96">
            <a:extLst>
              <a:ext uri="{FF2B5EF4-FFF2-40B4-BE49-F238E27FC236}">
                <a16:creationId xmlns:a16="http://schemas.microsoft.com/office/drawing/2014/main" id="{65989521-2768-E135-F604-BC01B6CF3AFF}"/>
              </a:ext>
            </a:extLst>
          </p:cNvPr>
          <p:cNvSpPr txBox="1"/>
          <p:nvPr/>
        </p:nvSpPr>
        <p:spPr bwMode="auto">
          <a:xfrm>
            <a:off x="7918526" y="3125982"/>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a:t>
            </a:r>
          </a:p>
        </p:txBody>
      </p:sp>
      <p:sp>
        <p:nvSpPr>
          <p:cNvPr id="98" name="TextBox 97">
            <a:extLst>
              <a:ext uri="{FF2B5EF4-FFF2-40B4-BE49-F238E27FC236}">
                <a16:creationId xmlns:a16="http://schemas.microsoft.com/office/drawing/2014/main" id="{AA024880-AAA8-6472-8F1C-85C1D9A7B4EE}"/>
              </a:ext>
            </a:extLst>
          </p:cNvPr>
          <p:cNvSpPr txBox="1"/>
          <p:nvPr/>
        </p:nvSpPr>
        <p:spPr bwMode="auto">
          <a:xfrm>
            <a:off x="8064652" y="3344589"/>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99" name="TextBox 98">
            <a:extLst>
              <a:ext uri="{FF2B5EF4-FFF2-40B4-BE49-F238E27FC236}">
                <a16:creationId xmlns:a16="http://schemas.microsoft.com/office/drawing/2014/main" id="{648988E6-D81A-11BF-4076-6C9C1ECF5664}"/>
              </a:ext>
            </a:extLst>
          </p:cNvPr>
          <p:cNvSpPr txBox="1"/>
          <p:nvPr/>
        </p:nvSpPr>
        <p:spPr bwMode="auto">
          <a:xfrm>
            <a:off x="8184192" y="3558932"/>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100" name="TextBox 99">
            <a:extLst>
              <a:ext uri="{FF2B5EF4-FFF2-40B4-BE49-F238E27FC236}">
                <a16:creationId xmlns:a16="http://schemas.microsoft.com/office/drawing/2014/main" id="{CB7E7B63-AD07-636D-79E3-F127D8466BBA}"/>
              </a:ext>
            </a:extLst>
          </p:cNvPr>
          <p:cNvSpPr txBox="1"/>
          <p:nvPr/>
        </p:nvSpPr>
        <p:spPr bwMode="auto">
          <a:xfrm>
            <a:off x="8217760" y="3772882"/>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101" name="TextBox 100">
            <a:extLst>
              <a:ext uri="{FF2B5EF4-FFF2-40B4-BE49-F238E27FC236}">
                <a16:creationId xmlns:a16="http://schemas.microsoft.com/office/drawing/2014/main" id="{CB3BA8A9-7CED-7A4D-663B-880934DDD0ED}"/>
              </a:ext>
            </a:extLst>
          </p:cNvPr>
          <p:cNvSpPr txBox="1"/>
          <p:nvPr/>
        </p:nvSpPr>
        <p:spPr bwMode="auto">
          <a:xfrm>
            <a:off x="8250824" y="3989256"/>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102" name="TextBox 101">
            <a:extLst>
              <a:ext uri="{FF2B5EF4-FFF2-40B4-BE49-F238E27FC236}">
                <a16:creationId xmlns:a16="http://schemas.microsoft.com/office/drawing/2014/main" id="{B0D6D09A-EEED-9E33-099A-2C6608CE5120}"/>
              </a:ext>
            </a:extLst>
          </p:cNvPr>
          <p:cNvSpPr txBox="1"/>
          <p:nvPr/>
        </p:nvSpPr>
        <p:spPr bwMode="auto">
          <a:xfrm>
            <a:off x="8249439" y="4206185"/>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103" name="TextBox 102">
            <a:extLst>
              <a:ext uri="{FF2B5EF4-FFF2-40B4-BE49-F238E27FC236}">
                <a16:creationId xmlns:a16="http://schemas.microsoft.com/office/drawing/2014/main" id="{DCA14B0A-6E33-B45A-973C-01B30A1C4473}"/>
              </a:ext>
            </a:extLst>
          </p:cNvPr>
          <p:cNvSpPr txBox="1"/>
          <p:nvPr/>
        </p:nvSpPr>
        <p:spPr bwMode="auto">
          <a:xfrm>
            <a:off x="8365089" y="4639332"/>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104" name="TextBox 103">
            <a:extLst>
              <a:ext uri="{FF2B5EF4-FFF2-40B4-BE49-F238E27FC236}">
                <a16:creationId xmlns:a16="http://schemas.microsoft.com/office/drawing/2014/main" id="{AD5F0373-B0CF-9A02-B0D4-5665573832B4}"/>
              </a:ext>
            </a:extLst>
          </p:cNvPr>
          <p:cNvSpPr txBox="1"/>
          <p:nvPr/>
        </p:nvSpPr>
        <p:spPr bwMode="auto">
          <a:xfrm>
            <a:off x="8467910" y="4858026"/>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105" name="TextBox 104">
            <a:extLst>
              <a:ext uri="{FF2B5EF4-FFF2-40B4-BE49-F238E27FC236}">
                <a16:creationId xmlns:a16="http://schemas.microsoft.com/office/drawing/2014/main" id="{E777AFAF-B8A2-200D-BC49-4B90E6934BB1}"/>
              </a:ext>
            </a:extLst>
          </p:cNvPr>
          <p:cNvSpPr txBox="1"/>
          <p:nvPr/>
        </p:nvSpPr>
        <p:spPr bwMode="auto">
          <a:xfrm>
            <a:off x="8539541" y="5067917"/>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a:t>
            </a:r>
          </a:p>
        </p:txBody>
      </p:sp>
      <p:sp>
        <p:nvSpPr>
          <p:cNvPr id="106" name="TextBox 105">
            <a:extLst>
              <a:ext uri="{FF2B5EF4-FFF2-40B4-BE49-F238E27FC236}">
                <a16:creationId xmlns:a16="http://schemas.microsoft.com/office/drawing/2014/main" id="{4F77871C-146C-9212-929D-9BA9D8BF7FFC}"/>
              </a:ext>
            </a:extLst>
          </p:cNvPr>
          <p:cNvSpPr txBox="1"/>
          <p:nvPr/>
        </p:nvSpPr>
        <p:spPr bwMode="auto">
          <a:xfrm>
            <a:off x="8596857" y="5272857"/>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p>
        </p:txBody>
      </p:sp>
      <p:sp>
        <p:nvSpPr>
          <p:cNvPr id="107" name="TextBox 106">
            <a:extLst>
              <a:ext uri="{FF2B5EF4-FFF2-40B4-BE49-F238E27FC236}">
                <a16:creationId xmlns:a16="http://schemas.microsoft.com/office/drawing/2014/main" id="{40527A1A-12CF-D28D-F34A-7822707172B8}"/>
              </a:ext>
            </a:extLst>
          </p:cNvPr>
          <p:cNvSpPr txBox="1"/>
          <p:nvPr/>
        </p:nvSpPr>
        <p:spPr bwMode="auto">
          <a:xfrm>
            <a:off x="9376097" y="2033123"/>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a:t>
            </a:r>
          </a:p>
        </p:txBody>
      </p:sp>
      <p:sp>
        <p:nvSpPr>
          <p:cNvPr id="108" name="TextBox 107">
            <a:extLst>
              <a:ext uri="{FF2B5EF4-FFF2-40B4-BE49-F238E27FC236}">
                <a16:creationId xmlns:a16="http://schemas.microsoft.com/office/drawing/2014/main" id="{C3C94EF1-5612-E583-6686-30F885D70F72}"/>
              </a:ext>
            </a:extLst>
          </p:cNvPr>
          <p:cNvSpPr txBox="1"/>
          <p:nvPr/>
        </p:nvSpPr>
        <p:spPr bwMode="auto">
          <a:xfrm>
            <a:off x="10355539" y="2242992"/>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p>
        </p:txBody>
      </p:sp>
      <p:sp>
        <p:nvSpPr>
          <p:cNvPr id="109" name="TextBox 108">
            <a:extLst>
              <a:ext uri="{FF2B5EF4-FFF2-40B4-BE49-F238E27FC236}">
                <a16:creationId xmlns:a16="http://schemas.microsoft.com/office/drawing/2014/main" id="{EE5354E5-95C7-7C94-C214-BAA368F5B2FC}"/>
              </a:ext>
            </a:extLst>
          </p:cNvPr>
          <p:cNvSpPr txBox="1"/>
          <p:nvPr/>
        </p:nvSpPr>
        <p:spPr bwMode="auto">
          <a:xfrm>
            <a:off x="10502952" y="2679023"/>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p>
        </p:txBody>
      </p:sp>
      <p:sp>
        <p:nvSpPr>
          <p:cNvPr id="110" name="TextBox 109">
            <a:extLst>
              <a:ext uri="{FF2B5EF4-FFF2-40B4-BE49-F238E27FC236}">
                <a16:creationId xmlns:a16="http://schemas.microsoft.com/office/drawing/2014/main" id="{D0BDC76E-979D-52BB-88BC-D68CC63BB618}"/>
              </a:ext>
            </a:extLst>
          </p:cNvPr>
          <p:cNvSpPr txBox="1"/>
          <p:nvPr/>
        </p:nvSpPr>
        <p:spPr bwMode="auto">
          <a:xfrm>
            <a:off x="9582074" y="3111625"/>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latin typeface="Calibri" panose="020F0502020204030204" pitchFamily="34" charset="0"/>
              </a:rPr>
              <a:t>5%</a:t>
            </a:r>
          </a:p>
        </p:txBody>
      </p:sp>
      <p:sp>
        <p:nvSpPr>
          <p:cNvPr id="111" name="TextBox 110">
            <a:extLst>
              <a:ext uri="{FF2B5EF4-FFF2-40B4-BE49-F238E27FC236}">
                <a16:creationId xmlns:a16="http://schemas.microsoft.com/office/drawing/2014/main" id="{BA2E2790-D812-A8FB-0472-AEEF83CB290A}"/>
              </a:ext>
            </a:extLst>
          </p:cNvPr>
          <p:cNvSpPr txBox="1"/>
          <p:nvPr/>
        </p:nvSpPr>
        <p:spPr bwMode="auto">
          <a:xfrm>
            <a:off x="9785652" y="3334071"/>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p>
        </p:txBody>
      </p:sp>
      <p:sp>
        <p:nvSpPr>
          <p:cNvPr id="112" name="TextBox 111">
            <a:extLst>
              <a:ext uri="{FF2B5EF4-FFF2-40B4-BE49-F238E27FC236}">
                <a16:creationId xmlns:a16="http://schemas.microsoft.com/office/drawing/2014/main" id="{6C925774-C7AD-48A7-77BF-75F6283D601D}"/>
              </a:ext>
            </a:extLst>
          </p:cNvPr>
          <p:cNvSpPr txBox="1"/>
          <p:nvPr/>
        </p:nvSpPr>
        <p:spPr bwMode="auto">
          <a:xfrm>
            <a:off x="9841487" y="3554385"/>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latin typeface="Calibri" panose="020F0502020204030204" pitchFamily="34" charset="0"/>
              </a:rPr>
              <a:t>5%</a:t>
            </a:r>
          </a:p>
        </p:txBody>
      </p:sp>
      <p:sp>
        <p:nvSpPr>
          <p:cNvPr id="113" name="TextBox 112">
            <a:extLst>
              <a:ext uri="{FF2B5EF4-FFF2-40B4-BE49-F238E27FC236}">
                <a16:creationId xmlns:a16="http://schemas.microsoft.com/office/drawing/2014/main" id="{60130C75-C029-D87A-6749-AD6D5CF48622}"/>
              </a:ext>
            </a:extLst>
          </p:cNvPr>
          <p:cNvSpPr txBox="1"/>
          <p:nvPr/>
        </p:nvSpPr>
        <p:spPr bwMode="auto">
          <a:xfrm>
            <a:off x="9970469" y="3770697"/>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a:t>
            </a:r>
          </a:p>
        </p:txBody>
      </p:sp>
      <p:sp>
        <p:nvSpPr>
          <p:cNvPr id="114" name="TextBox 113">
            <a:extLst>
              <a:ext uri="{FF2B5EF4-FFF2-40B4-BE49-F238E27FC236}">
                <a16:creationId xmlns:a16="http://schemas.microsoft.com/office/drawing/2014/main" id="{101BB112-7144-FEC5-A14B-4B285F43B0FD}"/>
              </a:ext>
            </a:extLst>
          </p:cNvPr>
          <p:cNvSpPr txBox="1"/>
          <p:nvPr/>
        </p:nvSpPr>
        <p:spPr bwMode="auto">
          <a:xfrm>
            <a:off x="9704183" y="3980400"/>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latin typeface="Calibri" panose="020F0502020204030204" pitchFamily="34" charset="0"/>
              </a:rPr>
              <a:t>7%</a:t>
            </a:r>
          </a:p>
        </p:txBody>
      </p:sp>
      <p:sp>
        <p:nvSpPr>
          <p:cNvPr id="115" name="TextBox 114">
            <a:extLst>
              <a:ext uri="{FF2B5EF4-FFF2-40B4-BE49-F238E27FC236}">
                <a16:creationId xmlns:a16="http://schemas.microsoft.com/office/drawing/2014/main" id="{DB6E3EA1-C55E-DF4B-50C1-11ABC46B3EBC}"/>
              </a:ext>
            </a:extLst>
          </p:cNvPr>
          <p:cNvSpPr txBox="1"/>
          <p:nvPr/>
        </p:nvSpPr>
        <p:spPr bwMode="auto">
          <a:xfrm>
            <a:off x="10000168" y="4202894"/>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latin typeface="Calibri" panose="020F0502020204030204" pitchFamily="34" charset="0"/>
              </a:rPr>
              <a:t>5%</a:t>
            </a:r>
          </a:p>
        </p:txBody>
      </p:sp>
      <p:sp>
        <p:nvSpPr>
          <p:cNvPr id="116" name="TextBox 115">
            <a:extLst>
              <a:ext uri="{FF2B5EF4-FFF2-40B4-BE49-F238E27FC236}">
                <a16:creationId xmlns:a16="http://schemas.microsoft.com/office/drawing/2014/main" id="{23588F50-12C3-DE35-9B5C-F33BE05A76C0}"/>
              </a:ext>
            </a:extLst>
          </p:cNvPr>
          <p:cNvSpPr txBox="1"/>
          <p:nvPr/>
        </p:nvSpPr>
        <p:spPr bwMode="auto">
          <a:xfrm>
            <a:off x="9793941" y="4418324"/>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p>
        </p:txBody>
      </p:sp>
      <p:sp>
        <p:nvSpPr>
          <p:cNvPr id="117" name="TextBox 116">
            <a:extLst>
              <a:ext uri="{FF2B5EF4-FFF2-40B4-BE49-F238E27FC236}">
                <a16:creationId xmlns:a16="http://schemas.microsoft.com/office/drawing/2014/main" id="{2BB3B74C-E2B7-7B69-7BAA-68F8346310FB}"/>
              </a:ext>
            </a:extLst>
          </p:cNvPr>
          <p:cNvSpPr txBox="1"/>
          <p:nvPr/>
        </p:nvSpPr>
        <p:spPr bwMode="auto">
          <a:xfrm>
            <a:off x="10078452" y="4845640"/>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a:t>
            </a:r>
          </a:p>
        </p:txBody>
      </p:sp>
      <p:sp>
        <p:nvSpPr>
          <p:cNvPr id="118" name="TextBox 117">
            <a:extLst>
              <a:ext uri="{FF2B5EF4-FFF2-40B4-BE49-F238E27FC236}">
                <a16:creationId xmlns:a16="http://schemas.microsoft.com/office/drawing/2014/main" id="{DC9E7948-C221-24FE-DE2F-2E96D2B203C3}"/>
              </a:ext>
            </a:extLst>
          </p:cNvPr>
          <p:cNvSpPr txBox="1"/>
          <p:nvPr/>
        </p:nvSpPr>
        <p:spPr bwMode="auto">
          <a:xfrm>
            <a:off x="7406288" y="1811048"/>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19%</a:t>
            </a:r>
          </a:p>
        </p:txBody>
      </p:sp>
      <p:sp>
        <p:nvSpPr>
          <p:cNvPr id="119" name="TextBox 118">
            <a:extLst>
              <a:ext uri="{FF2B5EF4-FFF2-40B4-BE49-F238E27FC236}">
                <a16:creationId xmlns:a16="http://schemas.microsoft.com/office/drawing/2014/main" id="{7D4B96EE-7536-51A6-097A-23F84AC59AB4}"/>
              </a:ext>
            </a:extLst>
          </p:cNvPr>
          <p:cNvSpPr txBox="1"/>
          <p:nvPr/>
        </p:nvSpPr>
        <p:spPr bwMode="auto">
          <a:xfrm>
            <a:off x="8315752" y="1813458"/>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24%</a:t>
            </a:r>
          </a:p>
        </p:txBody>
      </p:sp>
      <p:sp>
        <p:nvSpPr>
          <p:cNvPr id="120" name="TextBox 119">
            <a:extLst>
              <a:ext uri="{FF2B5EF4-FFF2-40B4-BE49-F238E27FC236}">
                <a16:creationId xmlns:a16="http://schemas.microsoft.com/office/drawing/2014/main" id="{C3FFF24C-1BAF-CC10-89DD-D092D215F589}"/>
              </a:ext>
            </a:extLst>
          </p:cNvPr>
          <p:cNvSpPr txBox="1"/>
          <p:nvPr/>
        </p:nvSpPr>
        <p:spPr bwMode="auto">
          <a:xfrm>
            <a:off x="8140338" y="2030392"/>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31%</a:t>
            </a:r>
          </a:p>
        </p:txBody>
      </p:sp>
      <p:sp>
        <p:nvSpPr>
          <p:cNvPr id="121" name="TextBox 120">
            <a:extLst>
              <a:ext uri="{FF2B5EF4-FFF2-40B4-BE49-F238E27FC236}">
                <a16:creationId xmlns:a16="http://schemas.microsoft.com/office/drawing/2014/main" id="{64255F40-5174-3304-184B-919A9C0575B6}"/>
              </a:ext>
            </a:extLst>
          </p:cNvPr>
          <p:cNvSpPr txBox="1"/>
          <p:nvPr/>
        </p:nvSpPr>
        <p:spPr bwMode="auto">
          <a:xfrm>
            <a:off x="7926777" y="2250308"/>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10%</a:t>
            </a:r>
          </a:p>
        </p:txBody>
      </p:sp>
      <p:sp>
        <p:nvSpPr>
          <p:cNvPr id="122" name="TextBox 121">
            <a:extLst>
              <a:ext uri="{FF2B5EF4-FFF2-40B4-BE49-F238E27FC236}">
                <a16:creationId xmlns:a16="http://schemas.microsoft.com/office/drawing/2014/main" id="{93D31352-8A0A-8B50-26E9-EA22E7828997}"/>
              </a:ext>
            </a:extLst>
          </p:cNvPr>
          <p:cNvSpPr txBox="1"/>
          <p:nvPr/>
        </p:nvSpPr>
        <p:spPr bwMode="auto">
          <a:xfrm>
            <a:off x="8450989" y="2241157"/>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16%</a:t>
            </a:r>
          </a:p>
        </p:txBody>
      </p:sp>
      <p:sp>
        <p:nvSpPr>
          <p:cNvPr id="123" name="TextBox 122">
            <a:extLst>
              <a:ext uri="{FF2B5EF4-FFF2-40B4-BE49-F238E27FC236}">
                <a16:creationId xmlns:a16="http://schemas.microsoft.com/office/drawing/2014/main" id="{22587068-C156-E07C-E943-AC98ADC037E2}"/>
              </a:ext>
            </a:extLst>
          </p:cNvPr>
          <p:cNvSpPr txBox="1"/>
          <p:nvPr/>
        </p:nvSpPr>
        <p:spPr bwMode="auto">
          <a:xfrm>
            <a:off x="8301823" y="2465871"/>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23%</a:t>
            </a:r>
          </a:p>
        </p:txBody>
      </p:sp>
      <p:sp>
        <p:nvSpPr>
          <p:cNvPr id="124" name="TextBox 123">
            <a:extLst>
              <a:ext uri="{FF2B5EF4-FFF2-40B4-BE49-F238E27FC236}">
                <a16:creationId xmlns:a16="http://schemas.microsoft.com/office/drawing/2014/main" id="{304A6300-829D-5A2C-3168-D699A784A429}"/>
              </a:ext>
            </a:extLst>
          </p:cNvPr>
          <p:cNvSpPr txBox="1"/>
          <p:nvPr/>
        </p:nvSpPr>
        <p:spPr bwMode="auto">
          <a:xfrm>
            <a:off x="8366323" y="2690879"/>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19%</a:t>
            </a:r>
          </a:p>
        </p:txBody>
      </p:sp>
      <p:sp>
        <p:nvSpPr>
          <p:cNvPr id="125" name="TextBox 124">
            <a:extLst>
              <a:ext uri="{FF2B5EF4-FFF2-40B4-BE49-F238E27FC236}">
                <a16:creationId xmlns:a16="http://schemas.microsoft.com/office/drawing/2014/main" id="{A9F49B28-67F6-B8BF-659B-A032597535F8}"/>
              </a:ext>
            </a:extLst>
          </p:cNvPr>
          <p:cNvSpPr txBox="1"/>
          <p:nvPr/>
        </p:nvSpPr>
        <p:spPr bwMode="auto">
          <a:xfrm>
            <a:off x="8318239" y="2901186"/>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22%</a:t>
            </a:r>
          </a:p>
        </p:txBody>
      </p:sp>
      <p:sp>
        <p:nvSpPr>
          <p:cNvPr id="126" name="TextBox 125">
            <a:extLst>
              <a:ext uri="{FF2B5EF4-FFF2-40B4-BE49-F238E27FC236}">
                <a16:creationId xmlns:a16="http://schemas.microsoft.com/office/drawing/2014/main" id="{CB1132D5-2463-8F63-25F0-C820E33F3FB9}"/>
              </a:ext>
            </a:extLst>
          </p:cNvPr>
          <p:cNvSpPr txBox="1"/>
          <p:nvPr/>
        </p:nvSpPr>
        <p:spPr bwMode="auto">
          <a:xfrm>
            <a:off x="8456255" y="3117717"/>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15%</a:t>
            </a:r>
          </a:p>
        </p:txBody>
      </p:sp>
      <p:sp>
        <p:nvSpPr>
          <p:cNvPr id="127" name="TextBox 126">
            <a:extLst>
              <a:ext uri="{FF2B5EF4-FFF2-40B4-BE49-F238E27FC236}">
                <a16:creationId xmlns:a16="http://schemas.microsoft.com/office/drawing/2014/main" id="{DDAED06E-4D8C-A62D-54B3-3DC109BFE00F}"/>
              </a:ext>
            </a:extLst>
          </p:cNvPr>
          <p:cNvSpPr txBox="1"/>
          <p:nvPr/>
        </p:nvSpPr>
        <p:spPr bwMode="auto">
          <a:xfrm>
            <a:off x="8521989" y="3338246"/>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14%</a:t>
            </a:r>
          </a:p>
        </p:txBody>
      </p:sp>
      <p:sp>
        <p:nvSpPr>
          <p:cNvPr id="128" name="TextBox 127">
            <a:extLst>
              <a:ext uri="{FF2B5EF4-FFF2-40B4-BE49-F238E27FC236}">
                <a16:creationId xmlns:a16="http://schemas.microsoft.com/office/drawing/2014/main" id="{BF66D294-95EB-A1AF-119F-8B0D9748E046}"/>
              </a:ext>
            </a:extLst>
          </p:cNvPr>
          <p:cNvSpPr txBox="1"/>
          <p:nvPr/>
        </p:nvSpPr>
        <p:spPr bwMode="auto">
          <a:xfrm>
            <a:off x="8546002" y="3552855"/>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11%</a:t>
            </a:r>
          </a:p>
        </p:txBody>
      </p:sp>
      <p:sp>
        <p:nvSpPr>
          <p:cNvPr id="129" name="TextBox 128">
            <a:extLst>
              <a:ext uri="{FF2B5EF4-FFF2-40B4-BE49-F238E27FC236}">
                <a16:creationId xmlns:a16="http://schemas.microsoft.com/office/drawing/2014/main" id="{538A0565-4652-BDF0-DEB7-A4F1CAD967C0}"/>
              </a:ext>
            </a:extLst>
          </p:cNvPr>
          <p:cNvSpPr txBox="1"/>
          <p:nvPr/>
        </p:nvSpPr>
        <p:spPr bwMode="auto">
          <a:xfrm>
            <a:off x="8560970" y="3766666"/>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10%</a:t>
            </a:r>
          </a:p>
        </p:txBody>
      </p:sp>
      <p:sp>
        <p:nvSpPr>
          <p:cNvPr id="130" name="TextBox 129">
            <a:extLst>
              <a:ext uri="{FF2B5EF4-FFF2-40B4-BE49-F238E27FC236}">
                <a16:creationId xmlns:a16="http://schemas.microsoft.com/office/drawing/2014/main" id="{04E2A9D7-A34C-6780-5759-6101CB54BDB9}"/>
              </a:ext>
            </a:extLst>
          </p:cNvPr>
          <p:cNvSpPr txBox="1"/>
          <p:nvPr/>
        </p:nvSpPr>
        <p:spPr bwMode="auto">
          <a:xfrm>
            <a:off x="8627725" y="3987831"/>
            <a:ext cx="4074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9%</a:t>
            </a:r>
          </a:p>
        </p:txBody>
      </p:sp>
      <p:sp>
        <p:nvSpPr>
          <p:cNvPr id="131" name="TextBox 130">
            <a:extLst>
              <a:ext uri="{FF2B5EF4-FFF2-40B4-BE49-F238E27FC236}">
                <a16:creationId xmlns:a16="http://schemas.microsoft.com/office/drawing/2014/main" id="{2944B8AC-539C-2942-EB73-4F67093589DB}"/>
              </a:ext>
            </a:extLst>
          </p:cNvPr>
          <p:cNvSpPr txBox="1"/>
          <p:nvPr/>
        </p:nvSpPr>
        <p:spPr bwMode="auto">
          <a:xfrm>
            <a:off x="8623473" y="4196630"/>
            <a:ext cx="4074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9%</a:t>
            </a:r>
          </a:p>
        </p:txBody>
      </p:sp>
      <p:sp>
        <p:nvSpPr>
          <p:cNvPr id="132" name="TextBox 131">
            <a:extLst>
              <a:ext uri="{FF2B5EF4-FFF2-40B4-BE49-F238E27FC236}">
                <a16:creationId xmlns:a16="http://schemas.microsoft.com/office/drawing/2014/main" id="{F292A9F2-2FA2-07BE-0142-A8C721B0201B}"/>
              </a:ext>
            </a:extLst>
          </p:cNvPr>
          <p:cNvSpPr txBox="1"/>
          <p:nvPr/>
        </p:nvSpPr>
        <p:spPr bwMode="auto">
          <a:xfrm>
            <a:off x="8664470" y="4415386"/>
            <a:ext cx="4074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8%</a:t>
            </a:r>
          </a:p>
        </p:txBody>
      </p:sp>
      <p:sp>
        <p:nvSpPr>
          <p:cNvPr id="133" name="TextBox 132">
            <a:extLst>
              <a:ext uri="{FF2B5EF4-FFF2-40B4-BE49-F238E27FC236}">
                <a16:creationId xmlns:a16="http://schemas.microsoft.com/office/drawing/2014/main" id="{C391892E-84A9-B46F-2941-4FFABCA27249}"/>
              </a:ext>
            </a:extLst>
          </p:cNvPr>
          <p:cNvSpPr txBox="1"/>
          <p:nvPr/>
        </p:nvSpPr>
        <p:spPr bwMode="auto">
          <a:xfrm>
            <a:off x="8678065" y="4642793"/>
            <a:ext cx="4074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7%</a:t>
            </a:r>
          </a:p>
        </p:txBody>
      </p:sp>
      <p:sp>
        <p:nvSpPr>
          <p:cNvPr id="134" name="TextBox 133">
            <a:extLst>
              <a:ext uri="{FF2B5EF4-FFF2-40B4-BE49-F238E27FC236}">
                <a16:creationId xmlns:a16="http://schemas.microsoft.com/office/drawing/2014/main" id="{0CE110AE-B059-0AC6-014F-3AE12CFE10FF}"/>
              </a:ext>
            </a:extLst>
          </p:cNvPr>
          <p:cNvSpPr txBox="1"/>
          <p:nvPr/>
        </p:nvSpPr>
        <p:spPr bwMode="auto">
          <a:xfrm>
            <a:off x="8740667" y="4849441"/>
            <a:ext cx="4074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5%</a:t>
            </a:r>
          </a:p>
        </p:txBody>
      </p:sp>
      <p:sp>
        <p:nvSpPr>
          <p:cNvPr id="135" name="TextBox 134">
            <a:extLst>
              <a:ext uri="{FF2B5EF4-FFF2-40B4-BE49-F238E27FC236}">
                <a16:creationId xmlns:a16="http://schemas.microsoft.com/office/drawing/2014/main" id="{BF008A33-8D33-6222-0B7D-AED503742273}"/>
              </a:ext>
            </a:extLst>
          </p:cNvPr>
          <p:cNvSpPr txBox="1"/>
          <p:nvPr/>
        </p:nvSpPr>
        <p:spPr bwMode="auto">
          <a:xfrm>
            <a:off x="9220264" y="1816000"/>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24%</a:t>
            </a:r>
          </a:p>
        </p:txBody>
      </p:sp>
      <p:sp>
        <p:nvSpPr>
          <p:cNvPr id="136" name="TextBox 135">
            <a:extLst>
              <a:ext uri="{FF2B5EF4-FFF2-40B4-BE49-F238E27FC236}">
                <a16:creationId xmlns:a16="http://schemas.microsoft.com/office/drawing/2014/main" id="{DAC3E98B-A05F-F6D6-1FCA-7B1C463FD4FB}"/>
              </a:ext>
            </a:extLst>
          </p:cNvPr>
          <p:cNvSpPr txBox="1"/>
          <p:nvPr/>
        </p:nvSpPr>
        <p:spPr bwMode="auto">
          <a:xfrm>
            <a:off x="10098797" y="1813760"/>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18%</a:t>
            </a:r>
          </a:p>
        </p:txBody>
      </p:sp>
      <p:sp>
        <p:nvSpPr>
          <p:cNvPr id="137" name="TextBox 136">
            <a:extLst>
              <a:ext uri="{FF2B5EF4-FFF2-40B4-BE49-F238E27FC236}">
                <a16:creationId xmlns:a16="http://schemas.microsoft.com/office/drawing/2014/main" id="{6E0D8B47-0D1A-53C1-1CBD-8ABECE69A54C}"/>
              </a:ext>
            </a:extLst>
          </p:cNvPr>
          <p:cNvSpPr txBox="1"/>
          <p:nvPr/>
        </p:nvSpPr>
        <p:spPr bwMode="auto">
          <a:xfrm>
            <a:off x="9015599" y="2030735"/>
            <a:ext cx="4074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9%</a:t>
            </a:r>
          </a:p>
        </p:txBody>
      </p:sp>
      <p:sp>
        <p:nvSpPr>
          <p:cNvPr id="138" name="TextBox 137">
            <a:extLst>
              <a:ext uri="{FF2B5EF4-FFF2-40B4-BE49-F238E27FC236}">
                <a16:creationId xmlns:a16="http://schemas.microsoft.com/office/drawing/2014/main" id="{25861010-B932-3B21-5607-01EA25A6D3F1}"/>
              </a:ext>
            </a:extLst>
          </p:cNvPr>
          <p:cNvSpPr txBox="1"/>
          <p:nvPr/>
        </p:nvSpPr>
        <p:spPr bwMode="auto">
          <a:xfrm>
            <a:off x="9410909" y="2246518"/>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32%</a:t>
            </a:r>
          </a:p>
        </p:txBody>
      </p:sp>
      <p:sp>
        <p:nvSpPr>
          <p:cNvPr id="139" name="TextBox 138">
            <a:extLst>
              <a:ext uri="{FF2B5EF4-FFF2-40B4-BE49-F238E27FC236}">
                <a16:creationId xmlns:a16="http://schemas.microsoft.com/office/drawing/2014/main" id="{5D9EC1C1-4DDB-6D62-BBC6-609D2E8AAB65}"/>
              </a:ext>
            </a:extLst>
          </p:cNvPr>
          <p:cNvSpPr txBox="1"/>
          <p:nvPr/>
        </p:nvSpPr>
        <p:spPr bwMode="auto">
          <a:xfrm>
            <a:off x="9827115" y="2467094"/>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53%</a:t>
            </a:r>
          </a:p>
        </p:txBody>
      </p:sp>
      <p:sp>
        <p:nvSpPr>
          <p:cNvPr id="140" name="TextBox 139">
            <a:extLst>
              <a:ext uri="{FF2B5EF4-FFF2-40B4-BE49-F238E27FC236}">
                <a16:creationId xmlns:a16="http://schemas.microsoft.com/office/drawing/2014/main" id="{73BA1CE8-5063-DC62-3584-EAF5296C1A54}"/>
              </a:ext>
            </a:extLst>
          </p:cNvPr>
          <p:cNvSpPr txBox="1"/>
          <p:nvPr/>
        </p:nvSpPr>
        <p:spPr bwMode="auto">
          <a:xfrm>
            <a:off x="9480267" y="2684961"/>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36%</a:t>
            </a:r>
          </a:p>
        </p:txBody>
      </p:sp>
      <p:sp>
        <p:nvSpPr>
          <p:cNvPr id="141" name="TextBox 140">
            <a:extLst>
              <a:ext uri="{FF2B5EF4-FFF2-40B4-BE49-F238E27FC236}">
                <a16:creationId xmlns:a16="http://schemas.microsoft.com/office/drawing/2014/main" id="{39AEA1C0-8724-AB5F-E07D-03A96A961685}"/>
              </a:ext>
            </a:extLst>
          </p:cNvPr>
          <p:cNvSpPr txBox="1"/>
          <p:nvPr/>
        </p:nvSpPr>
        <p:spPr bwMode="auto">
          <a:xfrm>
            <a:off x="9185157" y="2899681"/>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21%</a:t>
            </a:r>
          </a:p>
        </p:txBody>
      </p:sp>
      <p:sp>
        <p:nvSpPr>
          <p:cNvPr id="142" name="TextBox 141">
            <a:extLst>
              <a:ext uri="{FF2B5EF4-FFF2-40B4-BE49-F238E27FC236}">
                <a16:creationId xmlns:a16="http://schemas.microsoft.com/office/drawing/2014/main" id="{435E8B26-4374-B964-7394-26A35465900F}"/>
              </a:ext>
            </a:extLst>
          </p:cNvPr>
          <p:cNvSpPr txBox="1"/>
          <p:nvPr/>
        </p:nvSpPr>
        <p:spPr bwMode="auto">
          <a:xfrm>
            <a:off x="9129552" y="3114548"/>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16%</a:t>
            </a:r>
          </a:p>
        </p:txBody>
      </p:sp>
      <p:sp>
        <p:nvSpPr>
          <p:cNvPr id="143" name="TextBox 142">
            <a:extLst>
              <a:ext uri="{FF2B5EF4-FFF2-40B4-BE49-F238E27FC236}">
                <a16:creationId xmlns:a16="http://schemas.microsoft.com/office/drawing/2014/main" id="{4DA25927-0D56-3C02-DA8E-8BE06F31B7FB}"/>
              </a:ext>
            </a:extLst>
          </p:cNvPr>
          <p:cNvSpPr txBox="1"/>
          <p:nvPr/>
        </p:nvSpPr>
        <p:spPr bwMode="auto">
          <a:xfrm>
            <a:off x="9154788" y="3335510"/>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19%</a:t>
            </a:r>
          </a:p>
        </p:txBody>
      </p:sp>
      <p:sp>
        <p:nvSpPr>
          <p:cNvPr id="144" name="TextBox 143">
            <a:extLst>
              <a:ext uri="{FF2B5EF4-FFF2-40B4-BE49-F238E27FC236}">
                <a16:creationId xmlns:a16="http://schemas.microsoft.com/office/drawing/2014/main" id="{02484631-69EF-EA42-CBA0-1CE6ECBF41BD}"/>
              </a:ext>
            </a:extLst>
          </p:cNvPr>
          <p:cNvSpPr txBox="1"/>
          <p:nvPr/>
        </p:nvSpPr>
        <p:spPr bwMode="auto">
          <a:xfrm>
            <a:off x="9264422" y="3549608"/>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23%</a:t>
            </a:r>
          </a:p>
        </p:txBody>
      </p:sp>
      <p:sp>
        <p:nvSpPr>
          <p:cNvPr id="145" name="TextBox 144">
            <a:extLst>
              <a:ext uri="{FF2B5EF4-FFF2-40B4-BE49-F238E27FC236}">
                <a16:creationId xmlns:a16="http://schemas.microsoft.com/office/drawing/2014/main" id="{5783F5E2-D792-617E-BCC4-8C9DE310EECD}"/>
              </a:ext>
            </a:extLst>
          </p:cNvPr>
          <p:cNvSpPr txBox="1"/>
          <p:nvPr/>
        </p:nvSpPr>
        <p:spPr bwMode="auto">
          <a:xfrm>
            <a:off x="9188189" y="3764030"/>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21%</a:t>
            </a:r>
          </a:p>
        </p:txBody>
      </p:sp>
      <p:sp>
        <p:nvSpPr>
          <p:cNvPr id="146" name="TextBox 145">
            <a:extLst>
              <a:ext uri="{FF2B5EF4-FFF2-40B4-BE49-F238E27FC236}">
                <a16:creationId xmlns:a16="http://schemas.microsoft.com/office/drawing/2014/main" id="{41E3B832-BB45-04C6-F79E-818A440E97D7}"/>
              </a:ext>
            </a:extLst>
          </p:cNvPr>
          <p:cNvSpPr txBox="1"/>
          <p:nvPr/>
        </p:nvSpPr>
        <p:spPr bwMode="auto">
          <a:xfrm>
            <a:off x="9163990" y="3979418"/>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19%</a:t>
            </a:r>
          </a:p>
        </p:txBody>
      </p:sp>
      <p:sp>
        <p:nvSpPr>
          <p:cNvPr id="147" name="TextBox 146">
            <a:extLst>
              <a:ext uri="{FF2B5EF4-FFF2-40B4-BE49-F238E27FC236}">
                <a16:creationId xmlns:a16="http://schemas.microsoft.com/office/drawing/2014/main" id="{A393A5A1-5273-CE59-4E5D-BE8F69FB6F41}"/>
              </a:ext>
            </a:extLst>
          </p:cNvPr>
          <p:cNvSpPr txBox="1"/>
          <p:nvPr/>
        </p:nvSpPr>
        <p:spPr bwMode="auto">
          <a:xfrm>
            <a:off x="9332503" y="4195700"/>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27%</a:t>
            </a:r>
          </a:p>
        </p:txBody>
      </p:sp>
      <p:sp>
        <p:nvSpPr>
          <p:cNvPr id="148" name="TextBox 147">
            <a:extLst>
              <a:ext uri="{FF2B5EF4-FFF2-40B4-BE49-F238E27FC236}">
                <a16:creationId xmlns:a16="http://schemas.microsoft.com/office/drawing/2014/main" id="{C34BA230-3B08-2D92-4C88-8CAE61F9CFFB}"/>
              </a:ext>
            </a:extLst>
          </p:cNvPr>
          <p:cNvSpPr txBox="1"/>
          <p:nvPr/>
        </p:nvSpPr>
        <p:spPr bwMode="auto">
          <a:xfrm>
            <a:off x="9151304" y="4422378"/>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19%</a:t>
            </a:r>
          </a:p>
        </p:txBody>
      </p:sp>
      <p:sp>
        <p:nvSpPr>
          <p:cNvPr id="149" name="TextBox 148">
            <a:extLst>
              <a:ext uri="{FF2B5EF4-FFF2-40B4-BE49-F238E27FC236}">
                <a16:creationId xmlns:a16="http://schemas.microsoft.com/office/drawing/2014/main" id="{09B90858-ECAD-C918-9D2F-A3CB29222668}"/>
              </a:ext>
            </a:extLst>
          </p:cNvPr>
          <p:cNvSpPr txBox="1"/>
          <p:nvPr/>
        </p:nvSpPr>
        <p:spPr bwMode="auto">
          <a:xfrm>
            <a:off x="9033465" y="4632734"/>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12%</a:t>
            </a:r>
          </a:p>
        </p:txBody>
      </p:sp>
      <p:sp>
        <p:nvSpPr>
          <p:cNvPr id="150" name="TextBox 149">
            <a:extLst>
              <a:ext uri="{FF2B5EF4-FFF2-40B4-BE49-F238E27FC236}">
                <a16:creationId xmlns:a16="http://schemas.microsoft.com/office/drawing/2014/main" id="{C56B409D-C5DB-436C-8744-679D1C9F6941}"/>
              </a:ext>
            </a:extLst>
          </p:cNvPr>
          <p:cNvSpPr txBox="1"/>
          <p:nvPr/>
        </p:nvSpPr>
        <p:spPr bwMode="auto">
          <a:xfrm>
            <a:off x="9541345" y="4629424"/>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13%</a:t>
            </a:r>
          </a:p>
        </p:txBody>
      </p:sp>
      <p:sp>
        <p:nvSpPr>
          <p:cNvPr id="151" name="TextBox 150">
            <a:extLst>
              <a:ext uri="{FF2B5EF4-FFF2-40B4-BE49-F238E27FC236}">
                <a16:creationId xmlns:a16="http://schemas.microsoft.com/office/drawing/2014/main" id="{770EF30B-8E53-3B4C-2F5D-1F962AFB77A9}"/>
              </a:ext>
            </a:extLst>
          </p:cNvPr>
          <p:cNvSpPr txBox="1"/>
          <p:nvPr/>
        </p:nvSpPr>
        <p:spPr bwMode="auto">
          <a:xfrm>
            <a:off x="9237309" y="4849109"/>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24%</a:t>
            </a:r>
          </a:p>
        </p:txBody>
      </p:sp>
      <p:sp>
        <p:nvSpPr>
          <p:cNvPr id="152" name="TextBox 151">
            <a:extLst>
              <a:ext uri="{FF2B5EF4-FFF2-40B4-BE49-F238E27FC236}">
                <a16:creationId xmlns:a16="http://schemas.microsoft.com/office/drawing/2014/main" id="{3414D014-D1F9-EC23-5065-53AA76A54B38}"/>
              </a:ext>
            </a:extLst>
          </p:cNvPr>
          <p:cNvSpPr txBox="1"/>
          <p:nvPr/>
        </p:nvSpPr>
        <p:spPr bwMode="auto">
          <a:xfrm>
            <a:off x="9424114" y="5059010"/>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33%</a:t>
            </a:r>
          </a:p>
        </p:txBody>
      </p:sp>
      <p:sp>
        <p:nvSpPr>
          <p:cNvPr id="153" name="TextBox 152">
            <a:extLst>
              <a:ext uri="{FF2B5EF4-FFF2-40B4-BE49-F238E27FC236}">
                <a16:creationId xmlns:a16="http://schemas.microsoft.com/office/drawing/2014/main" id="{66613897-BDFB-3E2C-F8FC-18CA0CD0F16B}"/>
              </a:ext>
            </a:extLst>
          </p:cNvPr>
          <p:cNvSpPr txBox="1"/>
          <p:nvPr/>
        </p:nvSpPr>
        <p:spPr bwMode="auto">
          <a:xfrm>
            <a:off x="10342571" y="5062652"/>
            <a:ext cx="4074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9%</a:t>
            </a:r>
          </a:p>
        </p:txBody>
      </p:sp>
      <p:sp>
        <p:nvSpPr>
          <p:cNvPr id="154" name="TextBox 153">
            <a:extLst>
              <a:ext uri="{FF2B5EF4-FFF2-40B4-BE49-F238E27FC236}">
                <a16:creationId xmlns:a16="http://schemas.microsoft.com/office/drawing/2014/main" id="{5C00B642-DA6A-7D3B-261D-D3CCB181DED5}"/>
              </a:ext>
            </a:extLst>
          </p:cNvPr>
          <p:cNvSpPr txBox="1"/>
          <p:nvPr/>
        </p:nvSpPr>
        <p:spPr bwMode="auto">
          <a:xfrm>
            <a:off x="9250426" y="5271139"/>
            <a:ext cx="4988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24%</a:t>
            </a:r>
          </a:p>
        </p:txBody>
      </p:sp>
      <p:grpSp>
        <p:nvGrpSpPr>
          <p:cNvPr id="177" name="Group 176">
            <a:extLst>
              <a:ext uri="{FF2B5EF4-FFF2-40B4-BE49-F238E27FC236}">
                <a16:creationId xmlns:a16="http://schemas.microsoft.com/office/drawing/2014/main" id="{200A0231-35D8-75DB-43A4-BB5D08CF852F}"/>
              </a:ext>
            </a:extLst>
          </p:cNvPr>
          <p:cNvGrpSpPr/>
          <p:nvPr/>
        </p:nvGrpSpPr>
        <p:grpSpPr>
          <a:xfrm>
            <a:off x="7175124" y="1836912"/>
            <a:ext cx="72781" cy="3689951"/>
            <a:chOff x="7175124" y="1836912"/>
            <a:chExt cx="72781" cy="3689951"/>
          </a:xfrm>
        </p:grpSpPr>
        <p:cxnSp>
          <p:nvCxnSpPr>
            <p:cNvPr id="155" name="Straight Connector 154">
              <a:extLst>
                <a:ext uri="{FF2B5EF4-FFF2-40B4-BE49-F238E27FC236}">
                  <a16:creationId xmlns:a16="http://schemas.microsoft.com/office/drawing/2014/main" id="{ED2F4BC3-09BF-EE99-64FF-85DE08BD7B63}"/>
                </a:ext>
              </a:extLst>
            </p:cNvPr>
            <p:cNvCxnSpPr/>
            <p:nvPr/>
          </p:nvCxnSpPr>
          <p:spPr bwMode="auto">
            <a:xfrm>
              <a:off x="7246629" y="1836912"/>
              <a:ext cx="0" cy="3689951"/>
            </a:xfrm>
            <a:prstGeom prst="line">
              <a:avLst/>
            </a:prstGeom>
            <a:noFill/>
            <a:ln w="28575" cap="flat" cmpd="sng" algn="ctr">
              <a:solidFill>
                <a:schemeClr val="bg1"/>
              </a:solidFill>
              <a:prstDash val="solid"/>
              <a:round/>
              <a:headEnd type="none" w="med" len="med"/>
              <a:tailEnd type="none" w="med" len="med"/>
            </a:ln>
            <a:effectLst/>
          </p:spPr>
        </p:cxnSp>
        <p:grpSp>
          <p:nvGrpSpPr>
            <p:cNvPr id="156" name="Group 155">
              <a:extLst>
                <a:ext uri="{FF2B5EF4-FFF2-40B4-BE49-F238E27FC236}">
                  <a16:creationId xmlns:a16="http://schemas.microsoft.com/office/drawing/2014/main" id="{16F1C92D-800E-78E8-7E54-1913426C343F}"/>
                </a:ext>
              </a:extLst>
            </p:cNvPr>
            <p:cNvGrpSpPr/>
            <p:nvPr/>
          </p:nvGrpSpPr>
          <p:grpSpPr>
            <a:xfrm>
              <a:off x="7175124" y="1966122"/>
              <a:ext cx="66419" cy="1075902"/>
              <a:chOff x="3542490" y="1712067"/>
              <a:chExt cx="68093" cy="2393005"/>
            </a:xfrm>
          </p:grpSpPr>
          <p:cxnSp>
            <p:nvCxnSpPr>
              <p:cNvPr id="157" name="Straight Connector 156">
                <a:extLst>
                  <a:ext uri="{FF2B5EF4-FFF2-40B4-BE49-F238E27FC236}">
                    <a16:creationId xmlns:a16="http://schemas.microsoft.com/office/drawing/2014/main" id="{34E02D4E-99B2-B849-2F02-EAB7F8E666CD}"/>
                  </a:ext>
                </a:extLst>
              </p:cNvPr>
              <p:cNvCxnSpPr>
                <a:cxnSpLocks/>
              </p:cNvCxnSpPr>
              <p:nvPr/>
            </p:nvCxnSpPr>
            <p:spPr bwMode="auto">
              <a:xfrm>
                <a:off x="3542490" y="1712067"/>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2069D8B3-6579-8028-822C-0AD7573EB2DC}"/>
                  </a:ext>
                </a:extLst>
              </p:cNvPr>
              <p:cNvCxnSpPr>
                <a:cxnSpLocks/>
              </p:cNvCxnSpPr>
              <p:nvPr/>
            </p:nvCxnSpPr>
            <p:spPr bwMode="auto">
              <a:xfrm>
                <a:off x="3542490" y="2190668"/>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02913A04-338E-1805-F8DF-3AA1F5ECDA3D}"/>
                  </a:ext>
                </a:extLst>
              </p:cNvPr>
              <p:cNvCxnSpPr>
                <a:cxnSpLocks/>
              </p:cNvCxnSpPr>
              <p:nvPr/>
            </p:nvCxnSpPr>
            <p:spPr bwMode="auto">
              <a:xfrm>
                <a:off x="3542490" y="2669269"/>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D1BD2945-62B4-AFE9-8AAC-81AAFE7B0C90}"/>
                  </a:ext>
                </a:extLst>
              </p:cNvPr>
              <p:cNvCxnSpPr>
                <a:cxnSpLocks/>
              </p:cNvCxnSpPr>
              <p:nvPr/>
            </p:nvCxnSpPr>
            <p:spPr bwMode="auto">
              <a:xfrm>
                <a:off x="3542490" y="3147870"/>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FF5134A5-72B5-4B41-CE24-61074C75F7C6}"/>
                  </a:ext>
                </a:extLst>
              </p:cNvPr>
              <p:cNvCxnSpPr>
                <a:cxnSpLocks/>
              </p:cNvCxnSpPr>
              <p:nvPr/>
            </p:nvCxnSpPr>
            <p:spPr bwMode="auto">
              <a:xfrm>
                <a:off x="3542490" y="3626471"/>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9CD93F72-02FF-465D-58A3-1764655B6F01}"/>
                  </a:ext>
                </a:extLst>
              </p:cNvPr>
              <p:cNvCxnSpPr>
                <a:cxnSpLocks/>
              </p:cNvCxnSpPr>
              <p:nvPr/>
            </p:nvCxnSpPr>
            <p:spPr bwMode="auto">
              <a:xfrm>
                <a:off x="3542490" y="4105072"/>
                <a:ext cx="680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E5FE1922-ECE0-77A5-EC80-AF34A8B8870A}"/>
                </a:ext>
              </a:extLst>
            </p:cNvPr>
            <p:cNvGrpSpPr/>
            <p:nvPr/>
          </p:nvGrpSpPr>
          <p:grpSpPr>
            <a:xfrm>
              <a:off x="7176697" y="3265513"/>
              <a:ext cx="66419" cy="1075902"/>
              <a:chOff x="3542490" y="1712067"/>
              <a:chExt cx="68093" cy="2393005"/>
            </a:xfrm>
          </p:grpSpPr>
          <p:cxnSp>
            <p:nvCxnSpPr>
              <p:cNvPr id="164" name="Straight Connector 163">
                <a:extLst>
                  <a:ext uri="{FF2B5EF4-FFF2-40B4-BE49-F238E27FC236}">
                    <a16:creationId xmlns:a16="http://schemas.microsoft.com/office/drawing/2014/main" id="{17DC905C-54ED-05E5-08B1-717A47794075}"/>
                  </a:ext>
                </a:extLst>
              </p:cNvPr>
              <p:cNvCxnSpPr>
                <a:cxnSpLocks/>
              </p:cNvCxnSpPr>
              <p:nvPr/>
            </p:nvCxnSpPr>
            <p:spPr bwMode="auto">
              <a:xfrm>
                <a:off x="3542490" y="1712067"/>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7CB6AEF3-DEB2-0C02-53C1-BB5B9F525917}"/>
                  </a:ext>
                </a:extLst>
              </p:cNvPr>
              <p:cNvCxnSpPr>
                <a:cxnSpLocks/>
              </p:cNvCxnSpPr>
              <p:nvPr/>
            </p:nvCxnSpPr>
            <p:spPr bwMode="auto">
              <a:xfrm>
                <a:off x="3542490" y="2190668"/>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C0B16507-C07E-EA14-59EC-0198E289B71E}"/>
                  </a:ext>
                </a:extLst>
              </p:cNvPr>
              <p:cNvCxnSpPr>
                <a:cxnSpLocks/>
              </p:cNvCxnSpPr>
              <p:nvPr/>
            </p:nvCxnSpPr>
            <p:spPr bwMode="auto">
              <a:xfrm>
                <a:off x="3542490" y="2669269"/>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DA5DE33D-2111-E6C4-8A00-758B7C15B99C}"/>
                  </a:ext>
                </a:extLst>
              </p:cNvPr>
              <p:cNvCxnSpPr>
                <a:cxnSpLocks/>
              </p:cNvCxnSpPr>
              <p:nvPr/>
            </p:nvCxnSpPr>
            <p:spPr bwMode="auto">
              <a:xfrm>
                <a:off x="3542490" y="3147870"/>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FFB37238-D0FB-4BE8-E823-B63BB0D1DB2A}"/>
                  </a:ext>
                </a:extLst>
              </p:cNvPr>
              <p:cNvCxnSpPr>
                <a:cxnSpLocks/>
              </p:cNvCxnSpPr>
              <p:nvPr/>
            </p:nvCxnSpPr>
            <p:spPr bwMode="auto">
              <a:xfrm>
                <a:off x="3542490" y="3626471"/>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E15E80F4-3C42-6C71-3307-DBC85C107188}"/>
                  </a:ext>
                </a:extLst>
              </p:cNvPr>
              <p:cNvCxnSpPr>
                <a:cxnSpLocks/>
              </p:cNvCxnSpPr>
              <p:nvPr/>
            </p:nvCxnSpPr>
            <p:spPr bwMode="auto">
              <a:xfrm>
                <a:off x="3542490" y="4105072"/>
                <a:ext cx="680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030B3774-E538-AD4A-2579-382930A3DD29}"/>
                </a:ext>
              </a:extLst>
            </p:cNvPr>
            <p:cNvGrpSpPr/>
            <p:nvPr/>
          </p:nvGrpSpPr>
          <p:grpSpPr>
            <a:xfrm>
              <a:off x="7181486" y="4564748"/>
              <a:ext cx="66419" cy="860722"/>
              <a:chOff x="3542490" y="1712067"/>
              <a:chExt cx="68093" cy="1914404"/>
            </a:xfrm>
          </p:grpSpPr>
          <p:cxnSp>
            <p:nvCxnSpPr>
              <p:cNvPr id="171" name="Straight Connector 170">
                <a:extLst>
                  <a:ext uri="{FF2B5EF4-FFF2-40B4-BE49-F238E27FC236}">
                    <a16:creationId xmlns:a16="http://schemas.microsoft.com/office/drawing/2014/main" id="{F97FAB29-FED0-07C4-F844-04CD76F05DD1}"/>
                  </a:ext>
                </a:extLst>
              </p:cNvPr>
              <p:cNvCxnSpPr>
                <a:cxnSpLocks/>
              </p:cNvCxnSpPr>
              <p:nvPr/>
            </p:nvCxnSpPr>
            <p:spPr bwMode="auto">
              <a:xfrm>
                <a:off x="3542490" y="1712067"/>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AEF36D70-E3B4-0424-237D-D5DFCD7FAE30}"/>
                  </a:ext>
                </a:extLst>
              </p:cNvPr>
              <p:cNvCxnSpPr>
                <a:cxnSpLocks/>
              </p:cNvCxnSpPr>
              <p:nvPr/>
            </p:nvCxnSpPr>
            <p:spPr bwMode="auto">
              <a:xfrm>
                <a:off x="3542490" y="2190668"/>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7ACCAF8F-BF08-9155-AD75-EA5FF1F84FE4}"/>
                  </a:ext>
                </a:extLst>
              </p:cNvPr>
              <p:cNvCxnSpPr>
                <a:cxnSpLocks/>
              </p:cNvCxnSpPr>
              <p:nvPr/>
            </p:nvCxnSpPr>
            <p:spPr bwMode="auto">
              <a:xfrm>
                <a:off x="3542490" y="2669269"/>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8C800998-BAF8-63FD-A51A-5F41D9183668}"/>
                  </a:ext>
                </a:extLst>
              </p:cNvPr>
              <p:cNvCxnSpPr>
                <a:cxnSpLocks/>
              </p:cNvCxnSpPr>
              <p:nvPr/>
            </p:nvCxnSpPr>
            <p:spPr bwMode="auto">
              <a:xfrm>
                <a:off x="3542490" y="3147870"/>
                <a:ext cx="68093"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E2BB6D2-8DF6-47DD-3969-123BC9299F2E}"/>
                  </a:ext>
                </a:extLst>
              </p:cNvPr>
              <p:cNvCxnSpPr>
                <a:cxnSpLocks/>
              </p:cNvCxnSpPr>
              <p:nvPr/>
            </p:nvCxnSpPr>
            <p:spPr bwMode="auto">
              <a:xfrm>
                <a:off x="3542490" y="3626471"/>
                <a:ext cx="6809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2" name="TextBox 11">
            <a:extLst>
              <a:ext uri="{FF2B5EF4-FFF2-40B4-BE49-F238E27FC236}">
                <a16:creationId xmlns:a16="http://schemas.microsoft.com/office/drawing/2014/main" id="{3CEF32A4-B953-0122-715E-FCD87AC692FF}"/>
              </a:ext>
            </a:extLst>
          </p:cNvPr>
          <p:cNvSpPr txBox="1"/>
          <p:nvPr/>
        </p:nvSpPr>
        <p:spPr bwMode="auto">
          <a:xfrm>
            <a:off x="11134492" y="2465840"/>
            <a:ext cx="4074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8%</a:t>
            </a:r>
          </a:p>
        </p:txBody>
      </p:sp>
    </p:spTree>
    <p:extLst>
      <p:ext uri="{BB962C8B-B14F-4D97-AF65-F5344CB8AC3E}">
        <p14:creationId xmlns:p14="http://schemas.microsoft.com/office/powerpoint/2010/main" val="3495338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LIBRETTO-531: Investigators’ Conclusions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dirty="0"/>
              <a:t>Selpercatinib demonstrated superior efficacy vs </a:t>
            </a:r>
            <a:r>
              <a:rPr lang="en-US" sz="2800" dirty="0"/>
              <a:t>cabozantinib or vandetanib </a:t>
            </a:r>
            <a:r>
              <a:rPr lang="en-US" dirty="0"/>
              <a:t>in the first-line treatment of </a:t>
            </a:r>
            <a:r>
              <a:rPr lang="en-US" i="1" dirty="0"/>
              <a:t>RET</a:t>
            </a:r>
            <a:r>
              <a:rPr lang="en-US" dirty="0"/>
              <a:t>-mutant MTC </a:t>
            </a:r>
          </a:p>
          <a:p>
            <a:pPr lvl="1"/>
            <a:r>
              <a:rPr lang="en-US" dirty="0"/>
              <a:t>Significant improvement in PFS (HR: 0.28) and TFFS (HR: 0.25), as well as a higher ORR</a:t>
            </a:r>
          </a:p>
          <a:p>
            <a:r>
              <a:rPr lang="en-US" dirty="0"/>
              <a:t>Selpercatinib demonstrated a favorable safety profile compared with </a:t>
            </a:r>
            <a:r>
              <a:rPr lang="en-US" sz="2800" dirty="0"/>
              <a:t>cabozantinib or vandetanib</a:t>
            </a:r>
            <a:r>
              <a:rPr lang="en-US" dirty="0"/>
              <a:t>, with AEs consistent with previous reports</a:t>
            </a:r>
          </a:p>
          <a:p>
            <a:r>
              <a:rPr lang="en-US" dirty="0"/>
              <a:t>Results reinforce the importance of timely biomarker testing for those with metastatic MTC and show the importance of </a:t>
            </a:r>
            <a:r>
              <a:rPr lang="en-US" i="1" dirty="0"/>
              <a:t>RET </a:t>
            </a:r>
            <a:r>
              <a:rPr lang="en-US" dirty="0"/>
              <a:t>selectivity</a:t>
            </a:r>
          </a:p>
          <a:p>
            <a:r>
              <a:rPr lang="en-US" dirty="0"/>
              <a:t>Investigators conclude that selpercatinib should be the standard of care in the first-line setting for advanced </a:t>
            </a:r>
            <a:r>
              <a:rPr lang="en-US" i="1" dirty="0"/>
              <a:t>RET</a:t>
            </a:r>
            <a:r>
              <a:rPr lang="en-US" dirty="0"/>
              <a:t>-mutated MTC</a:t>
            </a:r>
          </a:p>
        </p:txBody>
      </p:sp>
      <p:sp>
        <p:nvSpPr>
          <p:cNvPr id="5" name="Text Box 11">
            <a:extLst>
              <a:ext uri="{FF2B5EF4-FFF2-40B4-BE49-F238E27FC236}">
                <a16:creationId xmlns:a16="http://schemas.microsoft.com/office/drawing/2014/main" id="{CABBDDF4-75B8-55F4-8EF9-7BD58463093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Hadoux. ESMO 2023. Abstr LBA3. Hadoux. NEJM. 2023;[Epub].</a:t>
            </a:r>
          </a:p>
        </p:txBody>
      </p:sp>
    </p:spTree>
    <p:extLst>
      <p:ext uri="{BB962C8B-B14F-4D97-AF65-F5344CB8AC3E}">
        <p14:creationId xmlns:p14="http://schemas.microsoft.com/office/powerpoint/2010/main" val="3302649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BA73_Al-Batran" id="{2FE9BBD0-9336-A344-983E-E97595656561}" vid="{86E17CC5-4B80-4040-9FAC-081C3CBBE8B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56M7VY3CDVN5-612181872-2</_dlc_DocId>
    <_dlc_DocIdUrl xmlns="d54cbe69-32bd-412a-b004-9152f949605e">
      <Url>https://intranet.clinicaloptions.com/mews/oncology/ONC_2023_ESMO_CF_(PRP6560)/LBA3_Hadoux/_layouts/15/DocIdRedir.aspx?ID=56M7VY3CDVN5-612181872-2</Url>
      <Description>56M7VY3CDVN5-612181872-2</Description>
    </_dlc_DocIdUrl>
    <Document_x0020_Category xmlns="bf2b1db2-c898-4d4d-9018-e19716a1e50a" xsi:nil="true"/>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EC8062B65662C54CB3FEAF403333CC0F" ma:contentTypeVersion="1" ma:contentTypeDescription="Create a new document." ma:contentTypeScope="" ma:versionID="4b9323d1c7977597f26724f278e3b925">
  <xsd:schema xmlns:xsd="http://www.w3.org/2001/XMLSchema" xmlns:xs="http://www.w3.org/2001/XMLSchema" xmlns:p="http://schemas.microsoft.com/office/2006/metadata/properties" xmlns:ns2="d54cbe69-32bd-412a-b004-9152f949605e" xmlns:ns3="bf2b1db2-c898-4d4d-9018-e19716a1e50a" targetNamespace="http://schemas.microsoft.com/office/2006/metadata/properties" ma:root="true" ma:fieldsID="4002f30716faeb86a66e565d347a5fb7" ns2:_="" ns3:_="">
    <xsd:import namespace="d54cbe69-32bd-412a-b004-9152f949605e"/>
    <xsd:import namespace="bf2b1db2-c898-4d4d-9018-e19716a1e50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f2b1db2-c898-4d4d-9018-e19716a1e50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4.xml><?xml version="1.0" encoding="utf-8"?>
<ds:datastoreItem xmlns:ds="http://schemas.openxmlformats.org/officeDocument/2006/customXml" ds:itemID="{5BA55BC3-5A03-47C2-8EC3-D964C3B5E779}">
  <ds:schemaRefs>
    <ds:schemaRef ds:uri="http://schemas.microsoft.com/office/2006/metadata/properties"/>
    <ds:schemaRef ds:uri="http://www.w3.org/XML/1998/namespace"/>
    <ds:schemaRef ds:uri="http://purl.org/dc/terms/"/>
    <ds:schemaRef ds:uri="http://schemas.openxmlformats.org/package/2006/metadata/core-properties"/>
    <ds:schemaRef ds:uri="http://schemas.microsoft.com/office/2006/documentManagement/types"/>
    <ds:schemaRef ds:uri="http://purl.org/dc/dcmitype/"/>
    <ds:schemaRef ds:uri="http://purl.org/dc/elements/1.1/"/>
    <ds:schemaRef ds:uri="http://schemas.microsoft.com/office/infopath/2007/PartnerControls"/>
    <ds:schemaRef ds:uri="bf2b1db2-c898-4d4d-9018-e19716a1e50a"/>
    <ds:schemaRef ds:uri="d54cbe69-32bd-412a-b004-9152f949605e"/>
  </ds:schemaRefs>
</ds:datastoreItem>
</file>

<file path=customXml/itemProps5.xml><?xml version="1.0" encoding="utf-8"?>
<ds:datastoreItem xmlns:ds="http://schemas.openxmlformats.org/officeDocument/2006/customXml" ds:itemID="{A14D1E29-E32B-46CA-AFD4-CD010852CB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f2b1db2-c898-4d4d-9018-e19716a1e5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2022_CCO_Template</Template>
  <TotalTime>1853</TotalTime>
  <Words>2323</Words>
  <Application>Microsoft Office PowerPoint</Application>
  <PresentationFormat>Widescreen</PresentationFormat>
  <Paragraphs>477</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LIBRETTO-531: Phase III Trial of Selpercatinib vs Cabozantinib or Vandetanib in Patients With Advanced RET-Mutant Medullary Thyroid Cancer</vt:lpstr>
      <vt:lpstr>About These Slides</vt:lpstr>
      <vt:lpstr>LIBRETTO-531: Background </vt:lpstr>
      <vt:lpstr>LIBRETTO-531: Study Design</vt:lpstr>
      <vt:lpstr>LIBRETTO-531: Baseline Characteristics</vt:lpstr>
      <vt:lpstr>LIBRETTO-531: PFS by BICR</vt:lpstr>
      <vt:lpstr>LIBRETTO-531: PFS Subgroup Analysis</vt:lpstr>
      <vt:lpstr>LIBRETTO-531: TFFS by BICR</vt:lpstr>
      <vt:lpstr>LIBRETTO-531: ORR by BICR</vt:lpstr>
      <vt:lpstr>LIBRETTO-531: OS</vt:lpstr>
      <vt:lpstr>LIBRETTO-531: Safety</vt:lpstr>
      <vt:lpstr>LIBRETTO-531: Investigators’ Conclusions</vt:lpstr>
      <vt:lpstr>Go Online for More CCO  Coverage of ESMO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LIBRETTO-531: Phase III Trial of Selpercatinib vs Cabozantinib or Vandetanib in Patients With Advanced RET-Mutant Medullary Thyroid Cancer</dc:title>
  <dc:creator>Mindy Tanzola</dc:creator>
  <cp:lastModifiedBy>Valerie Wenzel</cp:lastModifiedBy>
  <cp:revision>3</cp:revision>
  <cp:lastPrinted>2016-09-26T20:21:49Z</cp:lastPrinted>
  <dcterms:created xsi:type="dcterms:W3CDTF">2023-10-22T00:23:03Z</dcterms:created>
  <dcterms:modified xsi:type="dcterms:W3CDTF">2023-10-25T22:28:19Z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88e6c234-8b26-4bd7-8cc8-4656ae15349b</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0x010100EC8062B65662C54CB3FEAF403333CC0F</vt:lpwstr>
  </property>
  <property fmtid="{D5CDD505-2E9C-101B-9397-08002B2CF9AE}" pid="9" name="MediaServiceImageTags">
    <vt:lpwstr/>
  </property>
</Properties>
</file>