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17"/>
  </p:notesMasterIdLst>
  <p:handoutMasterIdLst>
    <p:handoutMasterId r:id="rId18"/>
  </p:handoutMasterIdLst>
  <p:sldIdLst>
    <p:sldId id="560" r:id="rId7"/>
    <p:sldId id="308" r:id="rId8"/>
    <p:sldId id="541" r:id="rId9"/>
    <p:sldId id="533" r:id="rId10"/>
    <p:sldId id="545" r:id="rId11"/>
    <p:sldId id="534" r:id="rId12"/>
    <p:sldId id="535" r:id="rId13"/>
    <p:sldId id="546" r:id="rId14"/>
    <p:sldId id="536" r:id="rId15"/>
    <p:sldId id="318" r:id="rId16"/>
  </p:sldIdLst>
  <p:sldSz cx="12192000" cy="6858000"/>
  <p:notesSz cx="7315200" cy="9601200"/>
  <p:custDataLst>
    <p:tags r:id="rId19"/>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0" pos="3864"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2" clrIdx="6"/>
  <p:cmAuthor id="2" name="Melanie Couton" initials="MAC" lastIdx="4" clrIdx="3"/>
  <p:cmAuthor id="3" name="ralfieri" initials="ra" lastIdx="2" clrIdx="8"/>
  <p:cmAuthor id="4" name="Megan Capel" initials="MC" lastIdx="32"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1"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Christy Seals" initials="CS" lastIdx="1" clrIdx="15">
    <p:extLst>
      <p:ext uri="{19B8F6BF-5375-455C-9EA6-DF929625EA0E}">
        <p15:presenceInfo xmlns:p15="http://schemas.microsoft.com/office/powerpoint/2012/main" userId="S::cseals@clinicaloptions.com::0852e532-1f9e-4bbf-9b56-be19a9543a31" providerId="AD"/>
      </p:ext>
    </p:extLst>
  </p:cmAuthor>
  <p:cmAuthor id="17" name="Jacky Olin" initials="JO" lastIdx="5" clrIdx="16">
    <p:extLst>
      <p:ext uri="{19B8F6BF-5375-455C-9EA6-DF929625EA0E}">
        <p15:presenceInfo xmlns:p15="http://schemas.microsoft.com/office/powerpoint/2012/main" userId="S::jolin@clinicaloptions.com::be962d7c-0694-47b7-a47b-05bea0d96ce0" providerId="AD"/>
      </p:ext>
    </p:extLst>
  </p:cmAuthor>
  <p:cmAuthor id="18" name="CLINICALOPTIONS\jconstanzo" initials="C" lastIdx="2" clrIdx="17">
    <p:extLst>
      <p:ext uri="{19B8F6BF-5375-455C-9EA6-DF929625EA0E}">
        <p15:presenceInfo xmlns:p15="http://schemas.microsoft.com/office/powerpoint/2012/main" userId="CLINICALOPTIONS\jconstanzo" providerId="None"/>
      </p:ext>
    </p:extLst>
  </p:cmAuthor>
  <p:cmAuthor id="19" name="aboecler@clinicaloptions.com" initials="a" lastIdx="2" clrIdx="18">
    <p:extLst>
      <p:ext uri="{19B8F6BF-5375-455C-9EA6-DF929625EA0E}">
        <p15:presenceInfo xmlns:p15="http://schemas.microsoft.com/office/powerpoint/2012/main" userId="aboecler@clinicaloptions.com"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F9E730B-408E-43CA-873D-E26AD4D8EBE4}" v="40" dt="2023-06-09T21:08:11.911"/>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1078" autoAdjust="0"/>
  </p:normalViewPr>
  <p:slideViewPr>
    <p:cSldViewPr snapToGrid="0">
      <p:cViewPr varScale="1">
        <p:scale>
          <a:sx n="103" d="100"/>
          <a:sy n="103" d="100"/>
        </p:scale>
        <p:origin x="114" y="96"/>
      </p:cViewPr>
      <p:guideLst>
        <p:guide orient="horz" pos="4128"/>
        <p:guide orient="horz" pos="1008"/>
        <p:guide orient="horz" pos="4032"/>
        <p:guide orient="horz" pos="151"/>
        <p:guide orient="horz" pos="264"/>
        <p:guide orient="horz" pos="3912"/>
        <p:guide orient="horz"/>
        <p:guide pos="329"/>
        <p:guide pos="7407"/>
        <p:guide pos="3864"/>
        <p:guide pos="453"/>
        <p:guide pos="7248"/>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notesMaster" Target="notesMasters/notesMaster1.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tableStyles" Target="tableStyle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tags" Target="tags/tag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NHL, non-Hodgkin lymphoma; R/R, relapsed/refractory.</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603825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DLBCL, diffuse large B-cell lymphoma; HGBCL, high-grade B-cell lymphoma; NHL, non-Hodgkin lymphoma; NOS, not otherwise specified; ORR, overall response rate; PFS, progression-free survival; R/R, relapsed/refractory.</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4876544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CRS, cytokine-release syndrome; DLBCL, diffuse large B cell lymphoma; DoR, duration of response; ECOG PS, Eastern Cooperative Oncology Group performance status; FDG PET, </a:t>
            </a:r>
            <a:r>
              <a:rPr lang="en-US" b="0" i="1" u="none" strike="noStrike" dirty="0">
                <a:solidFill>
                  <a:srgbClr val="E2EEFF"/>
                </a:solidFill>
                <a:effectLst/>
                <a:latin typeface="Google Sans"/>
              </a:rPr>
              <a:t>fluorodeoxyglucose positron emission tomography; HGBCL, high-grade B-cell lymphoma; IRC, independent review committee; LBCL, large B-cell lymphoma; </a:t>
            </a:r>
            <a:r>
              <a:rPr lang="en-US" i="1" dirty="0"/>
              <a:t>LOT, lines of therapy; mAb, monoclonal antibody; NHL, non-Hodgkin lymphoma; ORR, objective response rate; OS, overall survival; PD, progressive disease; PFS, progression-free survival; R/R, relapsed/refractory; SUD, step-up dose; TTR, time to response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2526670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ASCT, autologous stem cell transplantation; DLBCL, diffuse large B-cell lymphoma; ECOG PS, Eastern Cooperative Oncology Group performance status; FL G3B, follicular lymphoma grade 3B; </a:t>
            </a:r>
            <a:r>
              <a:rPr lang="en-US" b="0" i="1" u="none" strike="noStrike" dirty="0">
                <a:solidFill>
                  <a:srgbClr val="E2EEFF"/>
                </a:solidFill>
                <a:effectLst/>
                <a:latin typeface="Google Sans"/>
              </a:rPr>
              <a:t>HGBCL, high-grade B-cell lymphoma; LBCL, large B-cell lymphoma; PD, progressive disease; PMBCL, primary mediastinal large B-cell lymphoma; tx, treatment.</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24912127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events; CR, complete response; DLBCL, diffuse large B-cell lymphoma; DoR, duration of response; </a:t>
            </a:r>
            <a:r>
              <a:rPr lang="en-US" b="0" i="1" u="none" strike="noStrike" dirty="0">
                <a:solidFill>
                  <a:srgbClr val="E2EEFF"/>
                </a:solidFill>
                <a:effectLst/>
                <a:latin typeface="Google Sans"/>
              </a:rPr>
              <a:t>HGBCL, high-grade B-cell lymphoma; LBCL, large B-cell lymphoma; NR, not reached; </a:t>
            </a:r>
            <a:r>
              <a:rPr lang="en-US" i="1" dirty="0"/>
              <a:t>ORR, objective response rate; OS, overall survival; PFS, progression-free survival.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22963575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CRS, cytokine-release syndrome; ICANS, immune effector cell–associated neurotoxicity; </a:t>
            </a:r>
            <a:r>
              <a:rPr lang="en-US" b="0" i="1" u="none" strike="noStrike" dirty="0">
                <a:solidFill>
                  <a:srgbClr val="E2EEFF"/>
                </a:solidFill>
                <a:effectLst/>
                <a:latin typeface="Google Sans"/>
              </a:rPr>
              <a:t>LBCL, large B-cell lymphoma; </a:t>
            </a:r>
            <a:r>
              <a:rPr lang="en-US" i="1" dirty="0"/>
              <a:t>TEAE, treatment-emergent adverse event.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20852713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CRS, cytokine-release syndrome; </a:t>
            </a:r>
            <a:r>
              <a:rPr lang="en-US" b="0" i="1" u="none" strike="noStrike" dirty="0">
                <a:solidFill>
                  <a:srgbClr val="E2EEFF"/>
                </a:solidFill>
                <a:effectLst/>
                <a:latin typeface="Google Sans"/>
              </a:rPr>
              <a:t>LBCL, large B-cell lymphoma; </a:t>
            </a:r>
            <a:r>
              <a:rPr lang="en-US" i="1" dirty="0"/>
              <a:t>tx, treatment.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28464203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CRS, cytokine-release syndrome; DLBCL, diffuse large B-cell lymphoma; DoR, duration of response; </a:t>
            </a:r>
            <a:r>
              <a:rPr lang="en-US" b="0" i="1" u="none" strike="noStrike" dirty="0">
                <a:solidFill>
                  <a:srgbClr val="E2EEFF"/>
                </a:solidFill>
                <a:effectLst/>
                <a:latin typeface="Google Sans"/>
              </a:rPr>
              <a:t>HGBCL, high-grade B-cell lymphoma; </a:t>
            </a:r>
            <a:r>
              <a:rPr lang="en-US" i="1" dirty="0"/>
              <a:t>ICANS, immune effector cell–associated neurotoxicity; </a:t>
            </a:r>
            <a:r>
              <a:rPr lang="en-US" b="0" i="1" u="none" strike="noStrike" dirty="0">
                <a:solidFill>
                  <a:srgbClr val="E2EEFF"/>
                </a:solidFill>
                <a:effectLst/>
                <a:latin typeface="Google Sans"/>
              </a:rPr>
              <a:t>LBCL, large B-cell lymphoma; </a:t>
            </a:r>
            <a:r>
              <a:rPr lang="en-US" i="1" dirty="0"/>
              <a:t>NHL, non-Hodgkin lymphoma; ORR, objective response rate; R/R, relapsed/refractory; TEAE, treatment-emergent adverse event.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1153256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10</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F6B3930-7C31-48E3-9C51-5B16A239A187}"/>
              </a:ext>
            </a:extLst>
          </p:cNvPr>
          <p:cNvSpPr/>
          <p:nvPr userDrawn="1"/>
        </p:nvSpPr>
        <p:spPr bwMode="auto">
          <a:xfrm>
            <a:off x="6114257" y="3667127"/>
            <a:ext cx="6077741" cy="3190872"/>
          </a:xfrm>
          <a:prstGeom prst="rect">
            <a:avLst/>
          </a:prstGeom>
          <a:solidFill>
            <a:schemeClr val="tx2">
              <a:lumMod val="75000"/>
            </a:schemeClr>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2400" b="0" dirty="0">
                <a:solidFill>
                  <a:schemeClr val="tx1"/>
                </a:solidFill>
                <a:latin typeface="Calibri" panose="020F0502020204030204" pitchFamily="34" charset="0"/>
              </a:rPr>
              <a:t>Image Placeholder</a:t>
            </a:r>
          </a:p>
        </p:txBody>
      </p:sp>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 name="Picture 1">
            <a:extLst>
              <a:ext uri="{FF2B5EF4-FFF2-40B4-BE49-F238E27FC236}">
                <a16:creationId xmlns:a16="http://schemas.microsoft.com/office/drawing/2014/main" id="{BA6824BC-C604-0009-B182-0567BC93C59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80" r:id="rId1"/>
    <p:sldLayoutId id="2147484655" r:id="rId2"/>
    <p:sldLayoutId id="2147484656" r:id="rId3"/>
    <p:sldLayoutId id="2147484663" r:id="rId4"/>
    <p:sldLayoutId id="2147484657" r:id="rId5"/>
    <p:sldLayoutId id="2147484658" r:id="rId6"/>
    <p:sldLayoutId id="2147484664" r:id="rId7"/>
    <p:sldLayoutId id="2147484659" r:id="rId8"/>
    <p:sldLayoutId id="2147484667" r:id="rId9"/>
    <p:sldLayoutId id="2147484660" r:id="rId10"/>
    <p:sldLayoutId id="2147484665" r:id="rId11"/>
    <p:sldLayoutId id="2147484661" r:id="rId12"/>
    <p:sldLayoutId id="2147484666" r:id="rId13"/>
    <p:sldLayoutId id="2147484662" r:id="rId14"/>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EPCORE NHL-1 Update: Pivotal Phase I/II Trial of Epcoritamab in Patients With R/R B-Cell NHL</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28503"/>
            <a:ext cx="6714624"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AbbVie, Geron, Jazz Pharmaceuticals, Lilly, Merck Sharp &amp; Dohme Corp., and Novartis.</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714624"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a:ea typeface="+mn-ea"/>
                <a:cs typeface="Calibri"/>
              </a:rPr>
              <a:t>CCO Independent Conference Highlights*</a:t>
            </a:r>
            <a:br>
              <a:rPr kumimoji="0" lang="en-US" sz="22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a:ea typeface="+mn-ea"/>
                <a:cs typeface="Calibri"/>
              </a:rPr>
              <a:t>of the </a:t>
            </a:r>
            <a:r>
              <a:rPr kumimoji="0" lang="en-US" sz="1600" b="0" i="1" u="none" strike="noStrike" kern="0" cap="none" spc="0" normalizeH="0" baseline="0" noProof="0" dirty="0">
                <a:ln>
                  <a:noFill/>
                </a:ln>
                <a:solidFill>
                  <a:srgbClr val="455560"/>
                </a:solidFill>
                <a:effectLst/>
                <a:uLnTx/>
                <a:uFillTx/>
                <a:latin typeface="Calibri"/>
                <a:ea typeface="+mn-ea"/>
                <a:cs typeface="Calibri"/>
              </a:rPr>
              <a:t>2023 ASCO Annual Meeting, June 2-6, 2023, Chicago, Illinois</a:t>
            </a:r>
            <a:endParaRPr kumimoji="0" lang="en-US" altLang="en-US" sz="1600" b="0" i="0" u="none" strike="noStrike" kern="0" cap="none" spc="0" normalizeH="0" baseline="0" noProof="0" dirty="0">
              <a:ln>
                <a:noFill/>
              </a:ln>
              <a:solidFill>
                <a:srgbClr val="455560"/>
              </a:solidFill>
              <a:effectLst/>
              <a:uLnTx/>
              <a:uFillTx/>
              <a:latin typeface="Calibri"/>
              <a:ea typeface="+mn-ea"/>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8" name="Group 7">
            <a:extLst>
              <a:ext uri="{FF2B5EF4-FFF2-40B4-BE49-F238E27FC236}">
                <a16:creationId xmlns:a16="http://schemas.microsoft.com/office/drawing/2014/main" id="{59116265-F217-C600-FAC6-FE32BCA6725D}"/>
              </a:ext>
            </a:extLst>
          </p:cNvPr>
          <p:cNvGrpSpPr/>
          <p:nvPr/>
        </p:nvGrpSpPr>
        <p:grpSpPr>
          <a:xfrm>
            <a:off x="4156075" y="3434848"/>
            <a:ext cx="4509943" cy="615278"/>
            <a:chOff x="4156075" y="3330939"/>
            <a:chExt cx="4509943" cy="615278"/>
          </a:xfrm>
        </p:grpSpPr>
        <p:sp>
          <p:nvSpPr>
            <p:cNvPr id="9" name="Rectangle 7">
              <a:extLst>
                <a:ext uri="{FF2B5EF4-FFF2-40B4-BE49-F238E27FC236}">
                  <a16:creationId xmlns:a16="http://schemas.microsoft.com/office/drawing/2014/main" id="{51E578EA-A991-252D-7440-A9C0521F2317}"/>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10" name="Picture 9">
              <a:extLst>
                <a:ext uri="{FF2B5EF4-FFF2-40B4-BE49-F238E27FC236}">
                  <a16:creationId xmlns:a16="http://schemas.microsoft.com/office/drawing/2014/main" id="{F10A7A64-40AF-C4DC-21AB-4C79615979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72978-151A-4229-AC17-E70F89911EF7}"/>
              </a:ext>
            </a:extLst>
          </p:cNvPr>
          <p:cNvSpPr>
            <a:spLocks noGrp="1"/>
          </p:cNvSpPr>
          <p:nvPr>
            <p:ph type="title"/>
          </p:nvPr>
        </p:nvSpPr>
        <p:spPr/>
        <p:txBody>
          <a:bodyPr/>
          <a:lstStyle/>
          <a:p>
            <a:r>
              <a:rPr lang="en-US" altLang="en-US" dirty="0"/>
              <a:t>EPCORE NHL-1 Update: </a:t>
            </a:r>
            <a:r>
              <a:rPr lang="en-US" dirty="0"/>
              <a:t>Background</a:t>
            </a:r>
          </a:p>
        </p:txBody>
      </p:sp>
      <p:sp>
        <p:nvSpPr>
          <p:cNvPr id="3" name="Content Placeholder 2">
            <a:extLst>
              <a:ext uri="{FF2B5EF4-FFF2-40B4-BE49-F238E27FC236}">
                <a16:creationId xmlns:a16="http://schemas.microsoft.com/office/drawing/2014/main" id="{F10EA37E-5B67-44DC-BE64-EFBF01B1A3A0}"/>
              </a:ext>
            </a:extLst>
          </p:cNvPr>
          <p:cNvSpPr>
            <a:spLocks noGrp="1"/>
          </p:cNvSpPr>
          <p:nvPr>
            <p:ph idx="1"/>
          </p:nvPr>
        </p:nvSpPr>
        <p:spPr/>
        <p:txBody>
          <a:bodyPr/>
          <a:lstStyle/>
          <a:p>
            <a:r>
              <a:rPr lang="en-US" sz="2000" dirty="0"/>
              <a:t>Despite recent treatment advances, prognosis remains poor for patients with R/R B-cell NHL</a:t>
            </a:r>
            <a:r>
              <a:rPr lang="en-US" sz="2000" baseline="30000" dirty="0"/>
              <a:t>1</a:t>
            </a:r>
            <a:r>
              <a:rPr lang="en-US" sz="2000" dirty="0"/>
              <a:t> </a:t>
            </a:r>
          </a:p>
          <a:p>
            <a:pPr lvl="1"/>
            <a:r>
              <a:rPr lang="en-US" sz="1800" dirty="0"/>
              <a:t>Outcomes particularly dismal if: double/triple-hit lymphoma, previous CAR T-cell therapy, and R/R in later lines of treatment</a:t>
            </a:r>
          </a:p>
          <a:p>
            <a:r>
              <a:rPr lang="en-US" sz="2000" dirty="0"/>
              <a:t>Epcoritamab: bispecific antibody targeting CD3 and CD20 approved by the FDA for the treatment of adult patients with R/R DLBCL NOS, including DLBCL arising from indolent NHL and HGBCL after 2 or more previous therapies</a:t>
            </a:r>
            <a:r>
              <a:rPr lang="en-US" sz="2000" baseline="30000" dirty="0"/>
              <a:t>2,3</a:t>
            </a:r>
          </a:p>
          <a:p>
            <a:r>
              <a:rPr lang="en-US" sz="2000" dirty="0"/>
              <a:t>Ongoing phase I/II EPCORE NHL-1 trial evaluating SC epcoritamab monotherapy for R/R B-cell NHL after ≥2 lines of therapy</a:t>
            </a:r>
            <a:r>
              <a:rPr lang="en-US" sz="2000" baseline="30000" dirty="0"/>
              <a:t>4,5</a:t>
            </a:r>
          </a:p>
          <a:p>
            <a:pPr lvl="1"/>
            <a:r>
              <a:rPr lang="en-US" sz="1800" dirty="0"/>
              <a:t>Previous analysis at 10.7 mo of follow-up reported 63.1% ORR with epcoritamab</a:t>
            </a:r>
            <a:r>
              <a:rPr lang="en-US" sz="1800" baseline="30000" dirty="0"/>
              <a:t>5</a:t>
            </a:r>
          </a:p>
          <a:p>
            <a:r>
              <a:rPr lang="en-US" sz="2000" dirty="0"/>
              <a:t>Current analysis of the EPCORE NHL-1 trial assessed longer-term efficacy and safety with epcoritamab monotherapy in patients with R/R B-cell NHL enrolled in the phase II dose-expansion cohort with a median follow-up of 20 mo</a:t>
            </a:r>
            <a:r>
              <a:rPr lang="en-US" sz="2000" baseline="30000" dirty="0"/>
              <a:t>6</a:t>
            </a:r>
            <a:endParaRPr lang="en-US" sz="2400" baseline="30000" dirty="0"/>
          </a:p>
        </p:txBody>
      </p:sp>
      <p:sp>
        <p:nvSpPr>
          <p:cNvPr id="4" name="Text Box 15">
            <a:extLst>
              <a:ext uri="{FF2B5EF4-FFF2-40B4-BE49-F238E27FC236}">
                <a16:creationId xmlns:a16="http://schemas.microsoft.com/office/drawing/2014/main" id="{6A7E6246-2E7A-466C-9923-708F7379DB91}"/>
              </a:ext>
            </a:extLst>
          </p:cNvPr>
          <p:cNvSpPr txBox="1">
            <a:spLocks noChangeArrowheads="1"/>
          </p:cNvSpPr>
          <p:nvPr/>
        </p:nvSpPr>
        <p:spPr bwMode="auto">
          <a:xfrm>
            <a:off x="428792" y="6174605"/>
            <a:ext cx="7974979" cy="461665"/>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1. Miller. J Comp Eff Res. 2023;12:e220146. 2. Engelberts. EBioMedicine. 2020;52:102625. </a:t>
            </a:r>
            <a:br>
              <a:rPr lang="en-US" altLang="en-US" sz="1200" b="0" spc="-10" dirty="0">
                <a:solidFill>
                  <a:schemeClr val="bg2"/>
                </a:solidFill>
                <a:latin typeface="Calibri" panose="020F0502020204030204" pitchFamily="34" charset="0"/>
              </a:rPr>
            </a:br>
            <a:r>
              <a:rPr lang="en-US" altLang="en-US" sz="1200" b="0" spc="-10" dirty="0">
                <a:solidFill>
                  <a:schemeClr val="bg2"/>
                </a:solidFill>
                <a:latin typeface="Calibri" panose="020F0502020204030204" pitchFamily="34" charset="0"/>
              </a:rPr>
              <a:t>3. Epcoritamab PI. 4. NCT03625037. 5. Thieblemont. JCO. 2023; 41:2238. 6. Karimi. ASCO 2023. Abstr 7525.</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16296050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altLang="en-US" dirty="0"/>
              <a:t>EPCORE NHL-1 Update: </a:t>
            </a:r>
            <a:r>
              <a:rPr lang="en-US" dirty="0"/>
              <a:t>Study Design</a:t>
            </a:r>
          </a:p>
        </p:txBody>
      </p:sp>
      <p:sp>
        <p:nvSpPr>
          <p:cNvPr id="3" name="Content Placeholder 2">
            <a:extLst>
              <a:ext uri="{FF2B5EF4-FFF2-40B4-BE49-F238E27FC236}">
                <a16:creationId xmlns:a16="http://schemas.microsoft.com/office/drawing/2014/main" id="{19A2A031-9DAB-41D3-BA55-0E35CA968060}"/>
              </a:ext>
            </a:extLst>
          </p:cNvPr>
          <p:cNvSpPr>
            <a:spLocks noGrp="1"/>
          </p:cNvSpPr>
          <p:nvPr>
            <p:ph idx="1"/>
          </p:nvPr>
        </p:nvSpPr>
        <p:spPr>
          <a:xfrm>
            <a:off x="604675" y="1549143"/>
            <a:ext cx="10877529" cy="397900"/>
          </a:xfrm>
        </p:spPr>
        <p:txBody>
          <a:bodyPr/>
          <a:lstStyle/>
          <a:p>
            <a:r>
              <a:rPr lang="en-US" sz="2400" dirty="0"/>
              <a:t>Phase II open-label dose-expansion cohort</a:t>
            </a:r>
          </a:p>
          <a:p>
            <a:pPr marL="0" indent="0">
              <a:buNone/>
            </a:pPr>
            <a:endParaRPr lang="en-US" sz="2400" dirty="0"/>
          </a:p>
          <a:p>
            <a:endParaRPr lang="en-US" sz="2400" dirty="0"/>
          </a:p>
          <a:p>
            <a:endParaRPr lang="en-US" sz="2400" dirty="0"/>
          </a:p>
          <a:p>
            <a:pPr marL="0" indent="0">
              <a:buNone/>
            </a:pPr>
            <a:endParaRPr lang="en-US" sz="2400" dirty="0"/>
          </a:p>
          <a:p>
            <a:pPr marL="0" indent="0">
              <a:buNone/>
            </a:pPr>
            <a:endParaRPr lang="en-US" sz="2400" dirty="0"/>
          </a:p>
          <a:p>
            <a:r>
              <a:rPr lang="en-US" sz="2400" b="1" dirty="0"/>
              <a:t>Primary endpoint: </a:t>
            </a:r>
            <a:r>
              <a:rPr lang="en-US" sz="2400" dirty="0"/>
              <a:t>ORR by IRC</a:t>
            </a:r>
          </a:p>
          <a:p>
            <a:r>
              <a:rPr lang="en-US" sz="2400" b="1" dirty="0"/>
              <a:t>Secondary endpoints: </a:t>
            </a:r>
            <a:r>
              <a:rPr lang="en-US" sz="2400" dirty="0"/>
              <a:t>DoR, TTR, PFS, OS, CR rate, safety</a:t>
            </a:r>
          </a:p>
        </p:txBody>
      </p:sp>
      <p:sp>
        <p:nvSpPr>
          <p:cNvPr id="4" name="Text Box 15">
            <a:extLst>
              <a:ext uri="{FF2B5EF4-FFF2-40B4-BE49-F238E27FC236}">
                <a16:creationId xmlns:a16="http://schemas.microsoft.com/office/drawing/2014/main" id="{64EA308B-AE14-451D-83B6-8743C06B1BEC}"/>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NCT03625037. Karimi. ASCO 2023. Abstr 7525.</a:t>
            </a:r>
            <a:endParaRPr lang="en-US" altLang="en-US" sz="1200" b="0" dirty="0">
              <a:solidFill>
                <a:schemeClr val="bg2"/>
              </a:solidFill>
              <a:latin typeface="Calibri" panose="020F0502020204030204" pitchFamily="34" charset="0"/>
            </a:endParaRPr>
          </a:p>
        </p:txBody>
      </p:sp>
      <p:sp>
        <p:nvSpPr>
          <p:cNvPr id="8" name="Text Box 23">
            <a:extLst>
              <a:ext uri="{FF2B5EF4-FFF2-40B4-BE49-F238E27FC236}">
                <a16:creationId xmlns:a16="http://schemas.microsoft.com/office/drawing/2014/main" id="{716DD65A-86BA-CA41-9064-8F739941F415}"/>
              </a:ext>
            </a:extLst>
          </p:cNvPr>
          <p:cNvSpPr txBox="1">
            <a:spLocks noChangeArrowheads="1"/>
          </p:cNvSpPr>
          <p:nvPr/>
        </p:nvSpPr>
        <p:spPr bwMode="auto">
          <a:xfrm>
            <a:off x="1265515" y="2398284"/>
            <a:ext cx="2653342"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600" b="0" dirty="0">
                <a:solidFill>
                  <a:schemeClr val="bg1"/>
                </a:solidFill>
                <a:latin typeface="Calibri" panose="020F0502020204030204" pitchFamily="34" charset="0"/>
              </a:rPr>
              <a:t>Patients with R/R CD20+ </a:t>
            </a:r>
            <a:br>
              <a:rPr lang="en-GB" altLang="en-US" sz="1600" b="0" dirty="0">
                <a:solidFill>
                  <a:schemeClr val="bg1"/>
                </a:solidFill>
                <a:latin typeface="Calibri" panose="020F0502020204030204" pitchFamily="34" charset="0"/>
              </a:rPr>
            </a:br>
            <a:r>
              <a:rPr lang="en-GB" altLang="en-US" sz="1600" b="0" dirty="0">
                <a:solidFill>
                  <a:schemeClr val="bg1"/>
                </a:solidFill>
                <a:latin typeface="Calibri" panose="020F0502020204030204" pitchFamily="34" charset="0"/>
              </a:rPr>
              <a:t>B-cell NHL after ≥2 previous LOT and ≥1 anti-CD20 mAb; ECOG PS 0-2; FDG PET-avid; measurable disease by CT/MRI; previous CAR T-cell therapy allowed</a:t>
            </a:r>
          </a:p>
          <a:p>
            <a:pPr algn="ctr">
              <a:lnSpc>
                <a:spcPct val="100000"/>
              </a:lnSpc>
              <a:spcBef>
                <a:spcPct val="0"/>
              </a:spcBef>
              <a:spcAft>
                <a:spcPct val="0"/>
              </a:spcAft>
              <a:buClrTx/>
              <a:buFontTx/>
              <a:buNone/>
            </a:pPr>
            <a:r>
              <a:rPr lang="en-GB" altLang="en-US" sz="1600" b="0" dirty="0">
                <a:solidFill>
                  <a:schemeClr val="bg1"/>
                </a:solidFill>
                <a:latin typeface="Calibri" panose="020F0502020204030204" pitchFamily="34" charset="0"/>
              </a:rPr>
              <a:t>(planned N = 700)</a:t>
            </a:r>
            <a:endParaRPr lang="en-US" altLang="en-US" sz="1600" b="0" dirty="0">
              <a:solidFill>
                <a:schemeClr val="bg1"/>
              </a:solidFill>
              <a:latin typeface="Calibri" panose="020F0502020204030204" pitchFamily="34" charset="0"/>
            </a:endParaRPr>
          </a:p>
        </p:txBody>
      </p:sp>
      <p:sp>
        <p:nvSpPr>
          <p:cNvPr id="9" name="Rectangle 24">
            <a:extLst>
              <a:ext uri="{FF2B5EF4-FFF2-40B4-BE49-F238E27FC236}">
                <a16:creationId xmlns:a16="http://schemas.microsoft.com/office/drawing/2014/main" id="{301C1313-30CB-7442-9D59-93DB18A6A704}"/>
              </a:ext>
            </a:extLst>
          </p:cNvPr>
          <p:cNvSpPr>
            <a:spLocks noChangeArrowheads="1"/>
          </p:cNvSpPr>
          <p:nvPr/>
        </p:nvSpPr>
        <p:spPr bwMode="auto">
          <a:xfrm>
            <a:off x="7111971" y="2736837"/>
            <a:ext cx="2655067" cy="1406225"/>
          </a:xfrm>
          <a:prstGeom prst="rect">
            <a:avLst/>
          </a:prstGeom>
          <a:solidFill>
            <a:schemeClr val="accent1"/>
          </a:solidFill>
          <a:ln w="9525">
            <a:noFill/>
            <a:miter lim="800000"/>
            <a:headEnd/>
            <a:tailEnd/>
          </a:ln>
        </p:spPr>
        <p:txBody>
          <a:bodyPr wrap="none" anchor="ctr" anchorCtr="1"/>
          <a:lstStyle/>
          <a:p>
            <a:pPr algn="ctr">
              <a:defRPr/>
            </a:pPr>
            <a:r>
              <a:rPr lang="en-US" sz="1600" dirty="0">
                <a:latin typeface="Calibri" panose="020F0502020204030204" pitchFamily="34" charset="0"/>
                <a:cs typeface="Arial" charset="0"/>
              </a:rPr>
              <a:t>Epcoritamab</a:t>
            </a:r>
            <a:r>
              <a:rPr lang="en-US" sz="1600" b="0" dirty="0">
                <a:latin typeface="Calibri" panose="020F0502020204030204" pitchFamily="34" charset="0"/>
                <a:cs typeface="Arial" charset="0"/>
              </a:rPr>
              <a:t> 48 mg SC</a:t>
            </a:r>
          </a:p>
          <a:p>
            <a:pPr algn="ctr">
              <a:defRPr/>
            </a:pPr>
            <a:r>
              <a:rPr lang="en-US" sz="1600" b="0" dirty="0">
                <a:latin typeface="Calibri" panose="020F0502020204030204" pitchFamily="34" charset="0"/>
                <a:cs typeface="Arial" charset="0"/>
              </a:rPr>
              <a:t>In 28-day cycles</a:t>
            </a:r>
            <a:endParaRPr lang="en-US" sz="1600" dirty="0">
              <a:latin typeface="Calibri" panose="020F0502020204030204" pitchFamily="34" charset="0"/>
              <a:cs typeface="Arial" charset="0"/>
            </a:endParaRPr>
          </a:p>
          <a:p>
            <a:pPr algn="ctr">
              <a:defRPr/>
            </a:pPr>
            <a:r>
              <a:rPr lang="en-US" sz="1600" b="0" dirty="0">
                <a:latin typeface="Calibri" panose="020F0502020204030204" pitchFamily="34" charset="0"/>
                <a:cs typeface="Arial" charset="0"/>
              </a:rPr>
              <a:t>QW cycles 1-3,</a:t>
            </a:r>
            <a:br>
              <a:rPr lang="en-US" sz="1600" b="0" dirty="0">
                <a:latin typeface="Calibri" panose="020F0502020204030204" pitchFamily="34" charset="0"/>
                <a:cs typeface="Arial" charset="0"/>
              </a:rPr>
            </a:br>
            <a:r>
              <a:rPr lang="en-US" sz="1600" b="0" dirty="0">
                <a:latin typeface="Calibri" panose="020F0502020204030204" pitchFamily="34" charset="0"/>
                <a:cs typeface="Arial" charset="0"/>
              </a:rPr>
              <a:t>Q2W cycles 4-9, </a:t>
            </a:r>
            <a:br>
              <a:rPr lang="en-US" sz="1600" b="0" dirty="0">
                <a:latin typeface="Calibri" panose="020F0502020204030204" pitchFamily="34" charset="0"/>
                <a:cs typeface="Arial" charset="0"/>
              </a:rPr>
            </a:br>
            <a:r>
              <a:rPr lang="en-US" sz="1600" b="0" dirty="0">
                <a:latin typeface="Calibri" panose="020F0502020204030204" pitchFamily="34" charset="0"/>
                <a:cs typeface="Arial" charset="0"/>
              </a:rPr>
              <a:t>Q4W cycles 10+</a:t>
            </a:r>
          </a:p>
        </p:txBody>
      </p:sp>
      <p:sp>
        <p:nvSpPr>
          <p:cNvPr id="16" name="TextBox 15">
            <a:extLst>
              <a:ext uri="{FF2B5EF4-FFF2-40B4-BE49-F238E27FC236}">
                <a16:creationId xmlns:a16="http://schemas.microsoft.com/office/drawing/2014/main" id="{D3D6AC38-F350-534B-9174-2A2391B92186}"/>
              </a:ext>
            </a:extLst>
          </p:cNvPr>
          <p:cNvSpPr txBox="1"/>
          <p:nvPr/>
        </p:nvSpPr>
        <p:spPr bwMode="auto">
          <a:xfrm>
            <a:off x="4702593" y="4088355"/>
            <a:ext cx="15513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*To mitigate CRS</a:t>
            </a:r>
          </a:p>
        </p:txBody>
      </p:sp>
      <p:sp>
        <p:nvSpPr>
          <p:cNvPr id="17" name="TextBox 16">
            <a:extLst>
              <a:ext uri="{FF2B5EF4-FFF2-40B4-BE49-F238E27FC236}">
                <a16:creationId xmlns:a16="http://schemas.microsoft.com/office/drawing/2014/main" id="{9EADF9C4-CBD3-F20F-33C1-C03A628A5866}"/>
              </a:ext>
            </a:extLst>
          </p:cNvPr>
          <p:cNvSpPr txBox="1"/>
          <p:nvPr/>
        </p:nvSpPr>
        <p:spPr bwMode="auto">
          <a:xfrm>
            <a:off x="10028852" y="2940953"/>
            <a:ext cx="149172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i="1" dirty="0">
                <a:solidFill>
                  <a:schemeClr val="bg1"/>
                </a:solidFill>
                <a:latin typeface="Calibri" panose="020F0502020204030204" pitchFamily="34" charset="0"/>
              </a:rPr>
              <a:t>Until PD or unacceptable toxicity</a:t>
            </a:r>
          </a:p>
        </p:txBody>
      </p:sp>
      <p:sp>
        <p:nvSpPr>
          <p:cNvPr id="20" name="Line 33">
            <a:extLst>
              <a:ext uri="{FF2B5EF4-FFF2-40B4-BE49-F238E27FC236}">
                <a16:creationId xmlns:a16="http://schemas.microsoft.com/office/drawing/2014/main" id="{16775321-FCC1-FD63-11B0-9D384A0D48C0}"/>
              </a:ext>
            </a:extLst>
          </p:cNvPr>
          <p:cNvSpPr>
            <a:spLocks noChangeShapeType="1"/>
          </p:cNvSpPr>
          <p:nvPr/>
        </p:nvSpPr>
        <p:spPr bwMode="auto">
          <a:xfrm flipV="1">
            <a:off x="6755092" y="3353273"/>
            <a:ext cx="24971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b="0" dirty="0">
              <a:solidFill>
                <a:schemeClr val="bg1"/>
              </a:solidFill>
              <a:latin typeface="Calibri" panose="020F0502020204030204" pitchFamily="34" charset="0"/>
            </a:endParaRPr>
          </a:p>
        </p:txBody>
      </p:sp>
      <p:sp>
        <p:nvSpPr>
          <p:cNvPr id="21" name="Rectangle 24">
            <a:extLst>
              <a:ext uri="{FF2B5EF4-FFF2-40B4-BE49-F238E27FC236}">
                <a16:creationId xmlns:a16="http://schemas.microsoft.com/office/drawing/2014/main" id="{0123AC1F-C33D-69B6-DEC4-C0EBF29FB027}"/>
              </a:ext>
            </a:extLst>
          </p:cNvPr>
          <p:cNvSpPr>
            <a:spLocks noChangeArrowheads="1"/>
          </p:cNvSpPr>
          <p:nvPr/>
        </p:nvSpPr>
        <p:spPr bwMode="auto">
          <a:xfrm>
            <a:off x="4740961" y="2714929"/>
            <a:ext cx="2014332" cy="1406231"/>
          </a:xfrm>
          <a:prstGeom prst="rect">
            <a:avLst/>
          </a:prstGeom>
          <a:solidFill>
            <a:schemeClr val="accent2">
              <a:lumMod val="60000"/>
              <a:lumOff val="40000"/>
            </a:schemeClr>
          </a:solidFill>
          <a:ln w="9525">
            <a:noFill/>
            <a:miter lim="800000"/>
            <a:headEnd/>
            <a:tailEnd/>
          </a:ln>
        </p:spPr>
        <p:txBody>
          <a:bodyPr wrap="none" anchor="ctr" anchorCtr="1"/>
          <a:lstStyle/>
          <a:p>
            <a:pPr algn="ctr">
              <a:defRPr/>
            </a:pPr>
            <a:r>
              <a:rPr lang="en-US" sz="1600" dirty="0">
                <a:latin typeface="Calibri" panose="020F0502020204030204" pitchFamily="34" charset="0"/>
                <a:cs typeface="Arial" charset="0"/>
              </a:rPr>
              <a:t>Epcoritamab</a:t>
            </a:r>
          </a:p>
          <a:p>
            <a:pPr algn="ctr">
              <a:defRPr/>
            </a:pPr>
            <a:r>
              <a:rPr lang="en-US" sz="1600" b="0" dirty="0">
                <a:latin typeface="Calibri" panose="020F0502020204030204" pitchFamily="34" charset="0"/>
                <a:cs typeface="Arial" charset="0"/>
              </a:rPr>
              <a:t>SUD 1: 0.16 mg SC</a:t>
            </a:r>
          </a:p>
          <a:p>
            <a:pPr algn="ctr">
              <a:defRPr/>
            </a:pPr>
            <a:r>
              <a:rPr lang="en-US" sz="1600" b="0" dirty="0">
                <a:latin typeface="Calibri" panose="020F0502020204030204" pitchFamily="34" charset="0"/>
                <a:cs typeface="Arial" charset="0"/>
              </a:rPr>
              <a:t>SUD 2: 0.8 mg SC</a:t>
            </a:r>
          </a:p>
          <a:p>
            <a:pPr algn="ctr">
              <a:defRPr/>
            </a:pPr>
            <a:r>
              <a:rPr lang="en-US" sz="1600" b="0" dirty="0">
                <a:latin typeface="Calibri" panose="020F0502020204030204" pitchFamily="34" charset="0"/>
                <a:cs typeface="Arial" charset="0"/>
              </a:rPr>
              <a:t>+ </a:t>
            </a:r>
            <a:r>
              <a:rPr lang="en-US" sz="1600" dirty="0">
                <a:latin typeface="Calibri" panose="020F0502020204030204" pitchFamily="34" charset="0"/>
                <a:cs typeface="Arial" charset="0"/>
              </a:rPr>
              <a:t>Corticosteroid</a:t>
            </a:r>
          </a:p>
          <a:p>
            <a:pPr algn="ctr">
              <a:defRPr/>
            </a:pPr>
            <a:r>
              <a:rPr lang="en-US" sz="1600" dirty="0">
                <a:latin typeface="Calibri" panose="020F0502020204030204" pitchFamily="34" charset="0"/>
                <a:cs typeface="Arial" charset="0"/>
              </a:rPr>
              <a:t>prophylaxis</a:t>
            </a:r>
          </a:p>
        </p:txBody>
      </p:sp>
      <p:sp>
        <p:nvSpPr>
          <p:cNvPr id="22" name="TextBox 21">
            <a:extLst>
              <a:ext uri="{FF2B5EF4-FFF2-40B4-BE49-F238E27FC236}">
                <a16:creationId xmlns:a16="http://schemas.microsoft.com/office/drawing/2014/main" id="{040847C3-8FA6-B354-145A-E598E969C2B0}"/>
              </a:ext>
            </a:extLst>
          </p:cNvPr>
          <p:cNvSpPr txBox="1"/>
          <p:nvPr/>
        </p:nvSpPr>
        <p:spPr bwMode="auto">
          <a:xfrm>
            <a:off x="5052307" y="2398284"/>
            <a:ext cx="155754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bg1"/>
                </a:solidFill>
                <a:latin typeface="Calibri" panose="020F0502020204030204" pitchFamily="34" charset="0"/>
              </a:rPr>
              <a:t>Step-up dosing*</a:t>
            </a:r>
          </a:p>
        </p:txBody>
      </p:sp>
      <p:sp>
        <p:nvSpPr>
          <p:cNvPr id="24" name="Line 33">
            <a:extLst>
              <a:ext uri="{FF2B5EF4-FFF2-40B4-BE49-F238E27FC236}">
                <a16:creationId xmlns:a16="http://schemas.microsoft.com/office/drawing/2014/main" id="{7EB747D0-4E87-5F18-F104-038614B5F696}"/>
              </a:ext>
            </a:extLst>
          </p:cNvPr>
          <p:cNvSpPr>
            <a:spLocks noChangeShapeType="1"/>
          </p:cNvSpPr>
          <p:nvPr/>
        </p:nvSpPr>
        <p:spPr bwMode="auto">
          <a:xfrm flipV="1">
            <a:off x="9834989" y="3353273"/>
            <a:ext cx="24971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b="0" dirty="0">
              <a:solidFill>
                <a:schemeClr val="bg1"/>
              </a:solidFill>
              <a:latin typeface="Calibri" panose="020F0502020204030204" pitchFamily="34" charset="0"/>
            </a:endParaRPr>
          </a:p>
        </p:txBody>
      </p:sp>
      <p:sp>
        <p:nvSpPr>
          <p:cNvPr id="25" name="Line 33">
            <a:extLst>
              <a:ext uri="{FF2B5EF4-FFF2-40B4-BE49-F238E27FC236}">
                <a16:creationId xmlns:a16="http://schemas.microsoft.com/office/drawing/2014/main" id="{1DD4534E-797B-7F34-2CCB-4072086CC1EC}"/>
              </a:ext>
            </a:extLst>
          </p:cNvPr>
          <p:cNvSpPr>
            <a:spLocks noChangeShapeType="1"/>
          </p:cNvSpPr>
          <p:nvPr/>
        </p:nvSpPr>
        <p:spPr bwMode="auto">
          <a:xfrm flipV="1">
            <a:off x="3918857" y="3353273"/>
            <a:ext cx="754153"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b="0" dirty="0">
              <a:solidFill>
                <a:schemeClr val="bg1"/>
              </a:solidFill>
              <a:latin typeface="Calibri" panose="020F0502020204030204" pitchFamily="34" charset="0"/>
            </a:endParaRPr>
          </a:p>
        </p:txBody>
      </p:sp>
      <p:sp>
        <p:nvSpPr>
          <p:cNvPr id="5" name="TextBox 4">
            <a:extLst>
              <a:ext uri="{FF2B5EF4-FFF2-40B4-BE49-F238E27FC236}">
                <a16:creationId xmlns:a16="http://schemas.microsoft.com/office/drawing/2014/main" id="{999BD186-4839-CCA1-201B-3CE244305299}"/>
              </a:ext>
            </a:extLst>
          </p:cNvPr>
          <p:cNvSpPr txBox="1"/>
          <p:nvPr/>
        </p:nvSpPr>
        <p:spPr bwMode="auto">
          <a:xfrm flipH="1">
            <a:off x="4740961" y="6273256"/>
            <a:ext cx="32491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Median follow-up: </a:t>
            </a:r>
            <a:r>
              <a:rPr lang="en-US" sz="1200" b="0" dirty="0">
                <a:solidFill>
                  <a:schemeClr val="bg1"/>
                </a:solidFill>
                <a:latin typeface="Calibri" panose="020F0502020204030204" pitchFamily="34" charset="0"/>
              </a:rPr>
              <a:t>20.0 mo</a:t>
            </a:r>
          </a:p>
        </p:txBody>
      </p:sp>
      <p:sp>
        <p:nvSpPr>
          <p:cNvPr id="6" name="TextBox 5">
            <a:extLst>
              <a:ext uri="{FF2B5EF4-FFF2-40B4-BE49-F238E27FC236}">
                <a16:creationId xmlns:a16="http://schemas.microsoft.com/office/drawing/2014/main" id="{5B496541-6992-DFE6-043A-8686ECCBF101}"/>
              </a:ext>
            </a:extLst>
          </p:cNvPr>
          <p:cNvSpPr txBox="1"/>
          <p:nvPr/>
        </p:nvSpPr>
        <p:spPr bwMode="auto">
          <a:xfrm>
            <a:off x="7533576" y="2320810"/>
            <a:ext cx="20858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3"/>
                </a:solidFill>
                <a:latin typeface="Calibri" panose="020F0502020204030204" pitchFamily="34" charset="0"/>
              </a:rPr>
              <a:t>RP2D: Dose Expansion</a:t>
            </a:r>
          </a:p>
        </p:txBody>
      </p:sp>
      <p:sp>
        <p:nvSpPr>
          <p:cNvPr id="7" name="Rectangle 6">
            <a:extLst>
              <a:ext uri="{FF2B5EF4-FFF2-40B4-BE49-F238E27FC236}">
                <a16:creationId xmlns:a16="http://schemas.microsoft.com/office/drawing/2014/main" id="{B4C46A60-F3C3-3E53-3DEE-355B7D2EF61F}"/>
              </a:ext>
            </a:extLst>
          </p:cNvPr>
          <p:cNvSpPr/>
          <p:nvPr/>
        </p:nvSpPr>
        <p:spPr bwMode="auto">
          <a:xfrm>
            <a:off x="7037686" y="2663410"/>
            <a:ext cx="2775531" cy="2319269"/>
          </a:xfrm>
          <a:prstGeom prst="rect">
            <a:avLst/>
          </a:prstGeom>
          <a:no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 name="TextBox 11">
            <a:extLst>
              <a:ext uri="{FF2B5EF4-FFF2-40B4-BE49-F238E27FC236}">
                <a16:creationId xmlns:a16="http://schemas.microsoft.com/office/drawing/2014/main" id="{EBCF423C-4E1E-9873-9BDD-5907F72A6588}"/>
              </a:ext>
            </a:extLst>
          </p:cNvPr>
          <p:cNvSpPr txBox="1"/>
          <p:nvPr/>
        </p:nvSpPr>
        <p:spPr bwMode="auto">
          <a:xfrm>
            <a:off x="7119257" y="4166542"/>
            <a:ext cx="2636895" cy="738664"/>
          </a:xfrm>
          <a:prstGeom prst="rect">
            <a:avLst/>
          </a:prstGeom>
          <a:solidFill>
            <a:schemeClr val="tx1">
              <a:lumMod val="95000"/>
            </a:schemeClr>
          </a:solidFill>
          <a:ln>
            <a:solidFill>
              <a:schemeClr val="bg1"/>
            </a:solidFill>
          </a:ln>
        </p:spPr>
        <p:txBody>
          <a:bodyPr wrap="square" rtlCol="0">
            <a:spAutoFit/>
          </a:bodyPr>
          <a:lstStyle/>
          <a:p>
            <a:pPr algn="ctr">
              <a:lnSpc>
                <a:spcPct val="100000"/>
              </a:lnSpc>
              <a:spcBef>
                <a:spcPct val="0"/>
              </a:spcBef>
              <a:spcAft>
                <a:spcPct val="0"/>
              </a:spcAft>
              <a:buClrTx/>
              <a:buFontTx/>
              <a:buNone/>
            </a:pPr>
            <a:r>
              <a:rPr lang="en-GB" altLang="en-US" sz="1400" b="0" dirty="0">
                <a:solidFill>
                  <a:schemeClr val="bg1"/>
                </a:solidFill>
                <a:latin typeface="Calibri" panose="020F0502020204030204" pitchFamily="34" charset="0"/>
              </a:rPr>
              <a:t>LBCL cohort, N = 157; </a:t>
            </a:r>
          </a:p>
          <a:p>
            <a:pPr algn="ctr">
              <a:lnSpc>
                <a:spcPct val="100000"/>
              </a:lnSpc>
              <a:spcBef>
                <a:spcPct val="0"/>
              </a:spcBef>
              <a:spcAft>
                <a:spcPct val="0"/>
              </a:spcAft>
              <a:buClrTx/>
              <a:buFontTx/>
              <a:buNone/>
            </a:pPr>
            <a:r>
              <a:rPr lang="en-GB" altLang="en-US" sz="1400" b="0" dirty="0">
                <a:solidFill>
                  <a:schemeClr val="bg1"/>
                </a:solidFill>
                <a:latin typeface="Calibri" panose="020F0502020204030204" pitchFamily="34" charset="0"/>
              </a:rPr>
              <a:t>DLBCL and HGBCL cohort,</a:t>
            </a:r>
          </a:p>
          <a:p>
            <a:pPr algn="ctr">
              <a:lnSpc>
                <a:spcPct val="100000"/>
              </a:lnSpc>
              <a:spcBef>
                <a:spcPct val="0"/>
              </a:spcBef>
              <a:spcAft>
                <a:spcPct val="0"/>
              </a:spcAft>
              <a:buClrTx/>
              <a:buFontTx/>
              <a:buNone/>
            </a:pPr>
            <a:r>
              <a:rPr lang="en-GB" altLang="en-US" sz="1400" b="0" dirty="0">
                <a:solidFill>
                  <a:schemeClr val="bg1"/>
                </a:solidFill>
                <a:latin typeface="Calibri" panose="020F0502020204030204" pitchFamily="34" charset="0"/>
              </a:rPr>
              <a:t>N = 148</a:t>
            </a:r>
            <a:endParaRPr lang="en-US" altLang="en-US" sz="1400" b="0" dirty="0">
              <a:solidFill>
                <a:schemeClr val="bg1"/>
              </a:solidFill>
              <a:latin typeface="Calibri" panose="020F0502020204030204" pitchFamily="34" charset="0"/>
            </a:endParaRPr>
          </a:p>
        </p:txBody>
      </p:sp>
    </p:spTree>
    <p:extLst>
      <p:ext uri="{BB962C8B-B14F-4D97-AF65-F5344CB8AC3E}">
        <p14:creationId xmlns:p14="http://schemas.microsoft.com/office/powerpoint/2010/main" val="9323134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altLang="en-US" dirty="0"/>
              <a:t>EPCORE NHL-1 Update: </a:t>
            </a:r>
            <a:br>
              <a:rPr lang="en-US" altLang="en-US" dirty="0"/>
            </a:br>
            <a:r>
              <a:rPr lang="en-US" dirty="0"/>
              <a:t>Baseline Characteristics and Patient Disposition</a:t>
            </a:r>
          </a:p>
        </p:txBody>
      </p:sp>
      <p:graphicFrame>
        <p:nvGraphicFramePr>
          <p:cNvPr id="8" name="Group 3">
            <a:extLst>
              <a:ext uri="{FF2B5EF4-FFF2-40B4-BE49-F238E27FC236}">
                <a16:creationId xmlns:a16="http://schemas.microsoft.com/office/drawing/2014/main" id="{85AEEB95-5609-9143-B704-7717E550A6DA}"/>
              </a:ext>
            </a:extLst>
          </p:cNvPr>
          <p:cNvGraphicFramePr>
            <a:graphicFrameLocks/>
          </p:cNvGraphicFramePr>
          <p:nvPr>
            <p:extLst>
              <p:ext uri="{D42A27DB-BD31-4B8C-83A1-F6EECF244321}">
                <p14:modId xmlns:p14="http://schemas.microsoft.com/office/powerpoint/2010/main" val="3840231593"/>
              </p:ext>
            </p:extLst>
          </p:nvPr>
        </p:nvGraphicFramePr>
        <p:xfrm>
          <a:off x="727075" y="1604963"/>
          <a:ext cx="5043530" cy="4389248"/>
        </p:xfrm>
        <a:graphic>
          <a:graphicData uri="http://schemas.openxmlformats.org/drawingml/2006/table">
            <a:tbl>
              <a:tblPr/>
              <a:tblGrid>
                <a:gridCol w="3057484">
                  <a:extLst>
                    <a:ext uri="{9D8B030D-6E8A-4147-A177-3AD203B41FA5}">
                      <a16:colId xmlns:a16="http://schemas.microsoft.com/office/drawing/2014/main" val="20000"/>
                    </a:ext>
                  </a:extLst>
                </a:gridCol>
                <a:gridCol w="993023">
                  <a:extLst>
                    <a:ext uri="{9D8B030D-6E8A-4147-A177-3AD203B41FA5}">
                      <a16:colId xmlns:a16="http://schemas.microsoft.com/office/drawing/2014/main" val="20001"/>
                    </a:ext>
                  </a:extLst>
                </a:gridCol>
                <a:gridCol w="993023">
                  <a:extLst>
                    <a:ext uri="{9D8B030D-6E8A-4147-A177-3AD203B41FA5}">
                      <a16:colId xmlns:a16="http://schemas.microsoft.com/office/drawing/2014/main" val="20002"/>
                    </a:ext>
                  </a:extLst>
                </a:gridCol>
              </a:tblGrid>
              <a:tr h="37620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200" b="1" i="0" u="none" strike="noStrike" cap="none" normalizeH="0" baseline="0" dirty="0">
                          <a:ln>
                            <a:noFill/>
                          </a:ln>
                          <a:solidFill>
                            <a:schemeClr val="tx1"/>
                          </a:solidFill>
                          <a:effectLst/>
                          <a:latin typeface="+mn-lt"/>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mn-lt"/>
                        </a:rPr>
                        <a:t>DLBCL + HGBCL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mn-lt"/>
                        </a:rPr>
                        <a:t>(n = 148)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mn-lt"/>
                        </a:rPr>
                        <a:t>LBCL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mn-lt"/>
                        </a:rPr>
                        <a:t>(n = 157)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6871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Median age, yr (range)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cap="none" normalizeH="0" baseline="0" dirty="0">
                          <a:ln>
                            <a:noFill/>
                          </a:ln>
                          <a:solidFill>
                            <a:schemeClr val="bg2">
                              <a:lumMod val="10000"/>
                            </a:schemeClr>
                          </a:solidFill>
                          <a:effectLst/>
                          <a:latin typeface="+mn-lt"/>
                        </a:rPr>
                        <a:t>≥75 yr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65 (22-83)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29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64 (20-83)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29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48368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ECOG PS,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cap="none" normalizeH="0" baseline="0" dirty="0">
                          <a:ln>
                            <a:noFill/>
                          </a:ln>
                          <a:solidFill>
                            <a:schemeClr val="bg2">
                              <a:lumMod val="10000"/>
                            </a:schemeClr>
                          </a:solidFill>
                          <a:effectLst/>
                          <a:latin typeface="+mn-lt"/>
                        </a:rPr>
                        <a:t>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cap="none" normalizeH="0" baseline="0" dirty="0">
                          <a:ln>
                            <a:noFill/>
                          </a:ln>
                          <a:solidFill>
                            <a:schemeClr val="bg2">
                              <a:lumMod val="10000"/>
                            </a:schemeClr>
                          </a:solidFill>
                          <a:effectLst/>
                          <a:latin typeface="+mn-lt"/>
                        </a:rPr>
                        <a:t>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cap="none" normalizeH="0" baseline="0" dirty="0">
                          <a:ln>
                            <a:noFill/>
                          </a:ln>
                          <a:solidFill>
                            <a:schemeClr val="bg2">
                              <a:lumMod val="10000"/>
                            </a:schemeClr>
                          </a:solidFill>
                          <a:effectLst/>
                          <a:latin typeface="+mn-lt"/>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71 (48)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72 (49)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5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74 (47)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78 (50)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5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33830499"/>
                  </a:ext>
                </a:extLst>
              </a:tr>
              <a:tr h="80613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Disease type,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cap="none" normalizeH="0" baseline="0" dirty="0">
                          <a:ln>
                            <a:noFill/>
                          </a:ln>
                          <a:solidFill>
                            <a:schemeClr val="bg2">
                              <a:lumMod val="10000"/>
                            </a:schemeClr>
                          </a:solidFill>
                          <a:effectLst/>
                          <a:latin typeface="+mn-lt"/>
                        </a:rPr>
                        <a:t>DLBCL</a:t>
                      </a:r>
                    </a:p>
                    <a:p>
                      <a:pPr marL="517525" marR="0" lvl="1" indent="-172720"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1200" b="0" i="0" u="none" strike="noStrike" cap="none" normalizeH="0" baseline="0" dirty="0">
                          <a:ln>
                            <a:noFill/>
                          </a:ln>
                          <a:solidFill>
                            <a:schemeClr val="bg2">
                              <a:lumMod val="10000"/>
                            </a:schemeClr>
                          </a:solidFill>
                          <a:effectLst/>
                          <a:latin typeface="+mn-lt"/>
                        </a:rPr>
                        <a:t>De novo, n/N (%)</a:t>
                      </a:r>
                    </a:p>
                    <a:p>
                      <a:pPr marL="517525" marR="0" lvl="1" indent="-172720"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1200" b="0" i="0" u="none" strike="noStrike" cap="none" normalizeH="0" baseline="0" dirty="0">
                          <a:ln>
                            <a:noFill/>
                          </a:ln>
                          <a:solidFill>
                            <a:schemeClr val="bg2">
                              <a:lumMod val="10000"/>
                            </a:schemeClr>
                          </a:solidFill>
                          <a:effectLst/>
                          <a:latin typeface="+mn-lt"/>
                        </a:rPr>
                        <a:t>Transformed, n/N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cap="none" normalizeH="0" baseline="0" dirty="0">
                          <a:ln>
                            <a:noFill/>
                          </a:ln>
                          <a:solidFill>
                            <a:schemeClr val="bg2">
                              <a:lumMod val="10000"/>
                            </a:schemeClr>
                          </a:solidFill>
                          <a:effectLst/>
                          <a:latin typeface="+mn-lt"/>
                        </a:rPr>
                        <a:t>HGBCL</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cap="none" normalizeH="0" baseline="0" dirty="0">
                          <a:ln>
                            <a:noFill/>
                          </a:ln>
                          <a:solidFill>
                            <a:schemeClr val="bg2">
                              <a:lumMod val="10000"/>
                            </a:schemeClr>
                          </a:solidFill>
                          <a:effectLst/>
                          <a:latin typeface="+mn-lt"/>
                        </a:rPr>
                        <a:t>PMBCL</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cap="none" normalizeH="0" baseline="0" dirty="0">
                          <a:ln>
                            <a:noFill/>
                          </a:ln>
                          <a:solidFill>
                            <a:schemeClr val="bg2">
                              <a:lumMod val="10000"/>
                            </a:schemeClr>
                          </a:solidFill>
                          <a:effectLst/>
                          <a:latin typeface="+mn-lt"/>
                        </a:rPr>
                        <a:t>FL G3B</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127 (86)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92/127 (72)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33/127 (26)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21 (14)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127 (81)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92/127 (72)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33/127 (26)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21 (13)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4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5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972950449"/>
                  </a:ext>
                </a:extLst>
              </a:tr>
              <a:tr h="268717">
                <a:tc>
                  <a:txBody>
                    <a:bodyPr/>
                    <a:lstStyle/>
                    <a:p>
                      <a:pPr marL="1270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Median time initial diagnosis to dose 1, mo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969544242"/>
                  </a:ext>
                </a:extLst>
              </a:tr>
              <a:tr h="268717">
                <a:tc>
                  <a:txBody>
                    <a:bodyPr/>
                    <a:lstStyle/>
                    <a:p>
                      <a:pPr marL="1270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Median time end last tx to dose 1, mo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256238048"/>
                  </a:ext>
                </a:extLst>
              </a:tr>
              <a:tr h="161234">
                <a:tc>
                  <a:txBody>
                    <a:bodyPr/>
                    <a:lstStyle/>
                    <a:p>
                      <a:pPr marL="1270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Median prior lines of therapy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3 (2-11)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3 (2-11)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180999999"/>
                  </a:ext>
                </a:extLst>
              </a:tr>
              <a:tr h="161234">
                <a:tc>
                  <a:txBody>
                    <a:bodyPr/>
                    <a:lstStyle/>
                    <a:p>
                      <a:pPr marL="1270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≥3 lines of therapy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104 (70)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mn-lt"/>
                        </a:rPr>
                        <a:t>110 (70)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75553682"/>
                  </a:ext>
                </a:extLst>
              </a:tr>
            </a:tbl>
          </a:graphicData>
        </a:graphic>
      </p:graphicFrame>
      <p:sp>
        <p:nvSpPr>
          <p:cNvPr id="10" name="Text Box 15">
            <a:extLst>
              <a:ext uri="{FF2B5EF4-FFF2-40B4-BE49-F238E27FC236}">
                <a16:creationId xmlns:a16="http://schemas.microsoft.com/office/drawing/2014/main" id="{5E9FEB6E-ECA1-62C7-534A-0AE30CBDCCDA}"/>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Karimi. ASCO 2023. Abstr 7525.</a:t>
            </a:r>
            <a:endParaRPr lang="en-US" altLang="en-US" sz="1200" b="0" dirty="0">
              <a:solidFill>
                <a:schemeClr val="bg2"/>
              </a:solidFill>
              <a:latin typeface="Calibri" panose="020F0502020204030204" pitchFamily="34" charset="0"/>
            </a:endParaRPr>
          </a:p>
        </p:txBody>
      </p:sp>
      <p:graphicFrame>
        <p:nvGraphicFramePr>
          <p:cNvPr id="11" name="Group 3">
            <a:extLst>
              <a:ext uri="{FF2B5EF4-FFF2-40B4-BE49-F238E27FC236}">
                <a16:creationId xmlns:a16="http://schemas.microsoft.com/office/drawing/2014/main" id="{FC29769A-E773-F2E6-092F-A046419E3FA9}"/>
              </a:ext>
            </a:extLst>
          </p:cNvPr>
          <p:cNvGraphicFramePr>
            <a:graphicFrameLocks/>
          </p:cNvGraphicFramePr>
          <p:nvPr>
            <p:extLst>
              <p:ext uri="{D42A27DB-BD31-4B8C-83A1-F6EECF244321}">
                <p14:modId xmlns:p14="http://schemas.microsoft.com/office/powerpoint/2010/main" val="4254891128"/>
              </p:ext>
            </p:extLst>
          </p:nvPr>
        </p:nvGraphicFramePr>
        <p:xfrm>
          <a:off x="6342264" y="1603830"/>
          <a:ext cx="5417812" cy="2239985"/>
        </p:xfrm>
        <a:graphic>
          <a:graphicData uri="http://schemas.openxmlformats.org/drawingml/2006/table">
            <a:tbl>
              <a:tblPr/>
              <a:tblGrid>
                <a:gridCol w="3412302">
                  <a:extLst>
                    <a:ext uri="{9D8B030D-6E8A-4147-A177-3AD203B41FA5}">
                      <a16:colId xmlns:a16="http://schemas.microsoft.com/office/drawing/2014/main" val="20000"/>
                    </a:ext>
                  </a:extLst>
                </a:gridCol>
                <a:gridCol w="1002755">
                  <a:extLst>
                    <a:ext uri="{9D8B030D-6E8A-4147-A177-3AD203B41FA5}">
                      <a16:colId xmlns:a16="http://schemas.microsoft.com/office/drawing/2014/main" val="20001"/>
                    </a:ext>
                  </a:extLst>
                </a:gridCol>
                <a:gridCol w="1002755">
                  <a:extLst>
                    <a:ext uri="{9D8B030D-6E8A-4147-A177-3AD203B41FA5}">
                      <a16:colId xmlns:a16="http://schemas.microsoft.com/office/drawing/2014/main" val="20002"/>
                    </a:ext>
                  </a:extLst>
                </a:gridCol>
              </a:tblGrid>
              <a:tr h="1899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2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DLBCL + HGBCL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(n = 148)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LBCL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(n = 157)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Primary refractory disease,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88 (59)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95 (61)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9057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Refractory to last systemic therapy,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122 (82)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130 (83)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33830499"/>
                  </a:ext>
                </a:extLst>
              </a:tr>
              <a:tr h="31966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Refractory to ≥2 consecutive lines of therapy,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112 (76)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118 (75)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972950449"/>
                  </a:ext>
                </a:extLst>
              </a:tr>
              <a:tr h="135713">
                <a:tc>
                  <a:txBody>
                    <a:bodyPr/>
                    <a:lstStyle/>
                    <a:p>
                      <a:pPr marL="1270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Prior ASCT,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27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31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96954424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Prior CAR T-cell therapy,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Refractory to CAR T-cell therapy</a:t>
                      </a:r>
                      <a:r>
                        <a:rPr kumimoji="0" lang="en-US" sz="1200" b="0" i="0" u="none" strike="noStrike" cap="none" normalizeH="0" baseline="0" dirty="0">
                          <a:ln>
                            <a:noFill/>
                          </a:ln>
                          <a:solidFill>
                            <a:schemeClr val="bg2">
                              <a:lumMod val="10000"/>
                            </a:schemeClr>
                          </a:solidFill>
                          <a:effectLst/>
                          <a:latin typeface="+mn-lt"/>
                        </a:rPr>
                        <a:t>, n/N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58 (39)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43/58 (74)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61 (39)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46/61 (75)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256238048"/>
                  </a:ext>
                </a:extLst>
              </a:tr>
            </a:tbl>
          </a:graphicData>
        </a:graphic>
      </p:graphicFrame>
      <p:graphicFrame>
        <p:nvGraphicFramePr>
          <p:cNvPr id="3" name="Table 2">
            <a:extLst>
              <a:ext uri="{FF2B5EF4-FFF2-40B4-BE49-F238E27FC236}">
                <a16:creationId xmlns:a16="http://schemas.microsoft.com/office/drawing/2014/main" id="{5BDD970B-F5C3-6B2C-7B2B-19952F1D10FA}"/>
              </a:ext>
            </a:extLst>
          </p:cNvPr>
          <p:cNvGraphicFramePr>
            <a:graphicFrameLocks noGrp="1"/>
          </p:cNvGraphicFramePr>
          <p:nvPr>
            <p:extLst>
              <p:ext uri="{D42A27DB-BD31-4B8C-83A1-F6EECF244321}">
                <p14:modId xmlns:p14="http://schemas.microsoft.com/office/powerpoint/2010/main" val="253910616"/>
              </p:ext>
            </p:extLst>
          </p:nvPr>
        </p:nvGraphicFramePr>
        <p:xfrm>
          <a:off x="6342264" y="3985102"/>
          <a:ext cx="5387745" cy="2026693"/>
        </p:xfrm>
        <a:graphic>
          <a:graphicData uri="http://schemas.openxmlformats.org/drawingml/2006/table">
            <a:tbl>
              <a:tblPr/>
              <a:tblGrid>
                <a:gridCol w="3087447">
                  <a:extLst>
                    <a:ext uri="{9D8B030D-6E8A-4147-A177-3AD203B41FA5}">
                      <a16:colId xmlns:a16="http://schemas.microsoft.com/office/drawing/2014/main" val="375228172"/>
                    </a:ext>
                  </a:extLst>
                </a:gridCol>
                <a:gridCol w="1150149">
                  <a:extLst>
                    <a:ext uri="{9D8B030D-6E8A-4147-A177-3AD203B41FA5}">
                      <a16:colId xmlns:a16="http://schemas.microsoft.com/office/drawing/2014/main" val="1100078569"/>
                    </a:ext>
                  </a:extLst>
                </a:gridCol>
                <a:gridCol w="1150149">
                  <a:extLst>
                    <a:ext uri="{9D8B030D-6E8A-4147-A177-3AD203B41FA5}">
                      <a16:colId xmlns:a16="http://schemas.microsoft.com/office/drawing/2014/main" val="2166881900"/>
                    </a:ext>
                  </a:extLst>
                </a:gridCol>
              </a:tblGrid>
              <a:tr h="58274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200" b="1" i="0" u="none" strike="noStrike" cap="none" normalizeH="0" baseline="0" dirty="0">
                          <a:ln>
                            <a:noFill/>
                          </a:ln>
                          <a:solidFill>
                            <a:schemeClr val="tx1"/>
                          </a:solidFill>
                          <a:effectLst/>
                          <a:latin typeface="Calibri" panose="020F0502020204030204" pitchFamily="34" charset="0"/>
                        </a:rPr>
                        <a:t>Disposition and Exposure (Follow-up)</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DLBCL + HGBCL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(n = 148)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LBCL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(n = 157)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4153011160"/>
                  </a:ext>
                </a:extLst>
              </a:tr>
              <a:tr h="24975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Follow-up mo, median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375865226"/>
                  </a:ext>
                </a:extLst>
              </a:tr>
              <a:tr h="24975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Number of treatment cycles, mean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67842986"/>
                  </a:ext>
                </a:extLst>
              </a:tr>
              <a:tr h="24975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Ongoing treatment,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34 (23)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36 (23)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728563489"/>
                  </a:ext>
                </a:extLst>
              </a:tr>
              <a:tr h="249758">
                <a:tc>
                  <a:txBody>
                    <a:bodyPr/>
                    <a:lstStyle/>
                    <a:p>
                      <a:pPr marL="1270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Discontinued treatment,*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114 (77)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121 (77)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698809772"/>
                  </a:ext>
                </a:extLst>
              </a:tr>
              <a:tr h="289253">
                <a:tc>
                  <a:txBody>
                    <a:bodyPr/>
                    <a:lstStyle/>
                    <a:p>
                      <a:pPr marL="1270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Discontinued treatment for AE,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18 (12)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18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53690347"/>
                  </a:ext>
                </a:extLst>
              </a:tr>
            </a:tbl>
          </a:graphicData>
        </a:graphic>
      </p:graphicFrame>
      <p:sp>
        <p:nvSpPr>
          <p:cNvPr id="4" name="Content Placeholder 11">
            <a:extLst>
              <a:ext uri="{FF2B5EF4-FFF2-40B4-BE49-F238E27FC236}">
                <a16:creationId xmlns:a16="http://schemas.microsoft.com/office/drawing/2014/main" id="{A043E4FC-0F7B-E1AE-3DD4-815AFA682978}"/>
              </a:ext>
            </a:extLst>
          </p:cNvPr>
          <p:cNvSpPr>
            <a:spLocks noGrp="1"/>
          </p:cNvSpPr>
          <p:nvPr>
            <p:ph idx="1"/>
          </p:nvPr>
        </p:nvSpPr>
        <p:spPr>
          <a:xfrm>
            <a:off x="6342262" y="6005370"/>
            <a:ext cx="5043531" cy="539628"/>
          </a:xfrm>
        </p:spPr>
        <p:txBody>
          <a:bodyPr/>
          <a:lstStyle/>
          <a:p>
            <a:pPr marL="0" lvl="1" indent="0">
              <a:lnSpc>
                <a:spcPct val="100000"/>
              </a:lnSpc>
              <a:spcBef>
                <a:spcPts val="0"/>
              </a:spcBef>
              <a:spcAft>
                <a:spcPts val="0"/>
              </a:spcAft>
              <a:buNone/>
            </a:pPr>
            <a:r>
              <a:rPr lang="en-US" sz="1200" dirty="0"/>
              <a:t>*Most common reason for treatment discontinuation was PD (~56.5%).</a:t>
            </a:r>
          </a:p>
        </p:txBody>
      </p:sp>
    </p:spTree>
    <p:extLst>
      <p:ext uri="{BB962C8B-B14F-4D97-AF65-F5344CB8AC3E}">
        <p14:creationId xmlns:p14="http://schemas.microsoft.com/office/powerpoint/2010/main" val="17014817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6B544-743C-443D-AE0E-25F41CF2A945}"/>
              </a:ext>
            </a:extLst>
          </p:cNvPr>
          <p:cNvSpPr>
            <a:spLocks noGrp="1"/>
          </p:cNvSpPr>
          <p:nvPr>
            <p:ph type="title"/>
          </p:nvPr>
        </p:nvSpPr>
        <p:spPr/>
        <p:txBody>
          <a:bodyPr/>
          <a:lstStyle/>
          <a:p>
            <a:r>
              <a:rPr lang="en-US" altLang="en-US" dirty="0"/>
              <a:t>EPCORE NHL-1 Update: </a:t>
            </a:r>
            <a:r>
              <a:rPr lang="en-US" dirty="0"/>
              <a:t>Efficacy</a:t>
            </a:r>
          </a:p>
        </p:txBody>
      </p:sp>
      <p:graphicFrame>
        <p:nvGraphicFramePr>
          <p:cNvPr id="9" name="Group 3">
            <a:extLst>
              <a:ext uri="{FF2B5EF4-FFF2-40B4-BE49-F238E27FC236}">
                <a16:creationId xmlns:a16="http://schemas.microsoft.com/office/drawing/2014/main" id="{4200AAB7-D324-1C4E-B032-291BDB828812}"/>
              </a:ext>
            </a:extLst>
          </p:cNvPr>
          <p:cNvGraphicFramePr>
            <a:graphicFrameLocks/>
          </p:cNvGraphicFramePr>
          <p:nvPr>
            <p:extLst>
              <p:ext uri="{D42A27DB-BD31-4B8C-83A1-F6EECF244321}">
                <p14:modId xmlns:p14="http://schemas.microsoft.com/office/powerpoint/2010/main" val="629497839"/>
              </p:ext>
            </p:extLst>
          </p:nvPr>
        </p:nvGraphicFramePr>
        <p:xfrm>
          <a:off x="727078" y="1362545"/>
          <a:ext cx="10755125" cy="1645984"/>
        </p:xfrm>
        <a:graphic>
          <a:graphicData uri="http://schemas.openxmlformats.org/drawingml/2006/table">
            <a:tbl>
              <a:tblPr/>
              <a:tblGrid>
                <a:gridCol w="4387571">
                  <a:extLst>
                    <a:ext uri="{9D8B030D-6E8A-4147-A177-3AD203B41FA5}">
                      <a16:colId xmlns:a16="http://schemas.microsoft.com/office/drawing/2014/main" val="20000"/>
                    </a:ext>
                  </a:extLst>
                </a:gridCol>
                <a:gridCol w="3183777">
                  <a:extLst>
                    <a:ext uri="{9D8B030D-6E8A-4147-A177-3AD203B41FA5}">
                      <a16:colId xmlns:a16="http://schemas.microsoft.com/office/drawing/2014/main" val="20001"/>
                    </a:ext>
                  </a:extLst>
                </a:gridCol>
                <a:gridCol w="3183777">
                  <a:extLst>
                    <a:ext uri="{9D8B030D-6E8A-4147-A177-3AD203B41FA5}">
                      <a16:colId xmlns:a16="http://schemas.microsoft.com/office/drawing/2014/main" val="20003"/>
                    </a:ext>
                  </a:extLst>
                </a:gridCol>
              </a:tblGrid>
              <a:tr h="22633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200" b="1" i="0" u="none" strike="noStrike" cap="none" normalizeH="0" baseline="0" dirty="0">
                          <a:ln>
                            <a:noFill/>
                          </a:ln>
                          <a:solidFill>
                            <a:schemeClr val="tx1"/>
                          </a:solidFill>
                          <a:effectLst/>
                          <a:latin typeface="Calibri" panose="020F0502020204030204" pitchFamily="34" charset="0"/>
                        </a:rPr>
                        <a:t>Best Overall Response,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DLBCL and HGBCL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(n = 148)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LBCL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(n = 157)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2681134676"/>
                  </a:ext>
                </a:extLst>
              </a:tr>
              <a:tr h="36213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ORR, n (%; 95% CI)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CR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PR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90 (61; 53-69)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57 (39; 31-47)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33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99 (63; 55-71)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62 (39; 32-48)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37 (24)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5089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Stable disease,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5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5089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Progressive disease,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37 (25)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37 (24)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bl>
          </a:graphicData>
        </a:graphic>
      </p:graphicFrame>
      <p:graphicFrame>
        <p:nvGraphicFramePr>
          <p:cNvPr id="10" name="Group 3">
            <a:extLst>
              <a:ext uri="{FF2B5EF4-FFF2-40B4-BE49-F238E27FC236}">
                <a16:creationId xmlns:a16="http://schemas.microsoft.com/office/drawing/2014/main" id="{0D3F4B30-57E2-DE40-A15B-5F1EDCA1BE13}"/>
              </a:ext>
            </a:extLst>
          </p:cNvPr>
          <p:cNvGraphicFramePr>
            <a:graphicFrameLocks/>
          </p:cNvGraphicFramePr>
          <p:nvPr>
            <p:extLst>
              <p:ext uri="{D42A27DB-BD31-4B8C-83A1-F6EECF244321}">
                <p14:modId xmlns:p14="http://schemas.microsoft.com/office/powerpoint/2010/main" val="897208107"/>
              </p:ext>
            </p:extLst>
          </p:nvPr>
        </p:nvGraphicFramePr>
        <p:xfrm>
          <a:off x="709797" y="3878264"/>
          <a:ext cx="10796404" cy="1280224"/>
        </p:xfrm>
        <a:graphic>
          <a:graphicData uri="http://schemas.openxmlformats.org/drawingml/2006/table">
            <a:tbl>
              <a:tblPr/>
              <a:tblGrid>
                <a:gridCol w="4418474">
                  <a:extLst>
                    <a:ext uri="{9D8B030D-6E8A-4147-A177-3AD203B41FA5}">
                      <a16:colId xmlns:a16="http://schemas.microsoft.com/office/drawing/2014/main" val="20000"/>
                    </a:ext>
                  </a:extLst>
                </a:gridCol>
                <a:gridCol w="3188965">
                  <a:extLst>
                    <a:ext uri="{9D8B030D-6E8A-4147-A177-3AD203B41FA5}">
                      <a16:colId xmlns:a16="http://schemas.microsoft.com/office/drawing/2014/main" val="20001"/>
                    </a:ext>
                  </a:extLst>
                </a:gridCol>
                <a:gridCol w="3188965">
                  <a:extLst>
                    <a:ext uri="{9D8B030D-6E8A-4147-A177-3AD203B41FA5}">
                      <a16:colId xmlns:a16="http://schemas.microsoft.com/office/drawing/2014/main" val="20003"/>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200" b="1" i="0" u="none" strike="noStrike" cap="none" normalizeH="0" baseline="0" dirty="0">
                          <a:ln>
                            <a:noFill/>
                          </a:ln>
                          <a:solidFill>
                            <a:schemeClr val="tx1"/>
                          </a:solidFill>
                          <a:effectLst/>
                          <a:latin typeface="Calibri" panose="020F0502020204030204" pitchFamily="34" charset="0"/>
                        </a:rPr>
                        <a:t>Efficacy Among Complete Responders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DLBCL &amp; HGBCL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(n = 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LBCL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(n = 62)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2681134676"/>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Median DoR, mo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20.8 (17.3-NR)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20.8 (17.3-NR)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98973288"/>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Median PFS, mo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 (18.5-NR)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 (18.5-NR)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Median OS, mo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 (NR-NR)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 (NR-NR)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bl>
          </a:graphicData>
        </a:graphic>
      </p:graphicFrame>
      <p:sp>
        <p:nvSpPr>
          <p:cNvPr id="3" name="Text Box 15">
            <a:extLst>
              <a:ext uri="{FF2B5EF4-FFF2-40B4-BE49-F238E27FC236}">
                <a16:creationId xmlns:a16="http://schemas.microsoft.com/office/drawing/2014/main" id="{604C0D6A-08D5-A664-C84B-38C179E3E5D3}"/>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Karimi. ASCO 2023. Abstr 7525.</a:t>
            </a:r>
            <a:endParaRPr lang="en-US" altLang="en-US" sz="1200" b="0" dirty="0">
              <a:solidFill>
                <a:schemeClr val="bg2"/>
              </a:solidFill>
              <a:latin typeface="Calibri" panose="020F0502020204030204" pitchFamily="34" charset="0"/>
            </a:endParaRPr>
          </a:p>
        </p:txBody>
      </p:sp>
      <p:graphicFrame>
        <p:nvGraphicFramePr>
          <p:cNvPr id="8" name="Group 3">
            <a:extLst>
              <a:ext uri="{FF2B5EF4-FFF2-40B4-BE49-F238E27FC236}">
                <a16:creationId xmlns:a16="http://schemas.microsoft.com/office/drawing/2014/main" id="{5408A420-2186-3A40-A18C-3F4739898E99}"/>
              </a:ext>
            </a:extLst>
          </p:cNvPr>
          <p:cNvGraphicFramePr>
            <a:graphicFrameLocks/>
          </p:cNvGraphicFramePr>
          <p:nvPr>
            <p:extLst>
              <p:ext uri="{D42A27DB-BD31-4B8C-83A1-F6EECF244321}">
                <p14:modId xmlns:p14="http://schemas.microsoft.com/office/powerpoint/2010/main" val="1770456737"/>
              </p:ext>
            </p:extLst>
          </p:nvPr>
        </p:nvGraphicFramePr>
        <p:xfrm>
          <a:off x="709825" y="5156608"/>
          <a:ext cx="10796377" cy="1097344"/>
        </p:xfrm>
        <a:graphic>
          <a:graphicData uri="http://schemas.openxmlformats.org/drawingml/2006/table">
            <a:tbl>
              <a:tblPr/>
              <a:tblGrid>
                <a:gridCol w="4405993">
                  <a:extLst>
                    <a:ext uri="{9D8B030D-6E8A-4147-A177-3AD203B41FA5}">
                      <a16:colId xmlns:a16="http://schemas.microsoft.com/office/drawing/2014/main" val="20000"/>
                    </a:ext>
                  </a:extLst>
                </a:gridCol>
                <a:gridCol w="1065272">
                  <a:extLst>
                    <a:ext uri="{9D8B030D-6E8A-4147-A177-3AD203B41FA5}">
                      <a16:colId xmlns:a16="http://schemas.microsoft.com/office/drawing/2014/main" val="20001"/>
                    </a:ext>
                  </a:extLst>
                </a:gridCol>
                <a:gridCol w="1065272">
                  <a:extLst>
                    <a:ext uri="{9D8B030D-6E8A-4147-A177-3AD203B41FA5}">
                      <a16:colId xmlns:a16="http://schemas.microsoft.com/office/drawing/2014/main" val="2238156804"/>
                    </a:ext>
                  </a:extLst>
                </a:gridCol>
                <a:gridCol w="1065272">
                  <a:extLst>
                    <a:ext uri="{9D8B030D-6E8A-4147-A177-3AD203B41FA5}">
                      <a16:colId xmlns:a16="http://schemas.microsoft.com/office/drawing/2014/main" val="519832478"/>
                    </a:ext>
                  </a:extLst>
                </a:gridCol>
                <a:gridCol w="1064856">
                  <a:extLst>
                    <a:ext uri="{9D8B030D-6E8A-4147-A177-3AD203B41FA5}">
                      <a16:colId xmlns:a16="http://schemas.microsoft.com/office/drawing/2014/main" val="20003"/>
                    </a:ext>
                  </a:extLst>
                </a:gridCol>
                <a:gridCol w="1064856">
                  <a:extLst>
                    <a:ext uri="{9D8B030D-6E8A-4147-A177-3AD203B41FA5}">
                      <a16:colId xmlns:a16="http://schemas.microsoft.com/office/drawing/2014/main" val="860840137"/>
                    </a:ext>
                  </a:extLst>
                </a:gridCol>
                <a:gridCol w="1064856">
                  <a:extLst>
                    <a:ext uri="{9D8B030D-6E8A-4147-A177-3AD203B41FA5}">
                      <a16:colId xmlns:a16="http://schemas.microsoft.com/office/drawing/2014/main" val="627626563"/>
                    </a:ext>
                  </a:extLst>
                </a:gridCol>
              </a:tblGrid>
              <a:tr h="14284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2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9 mo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12 mo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15 mo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9 mo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12 mo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15 mo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3195989523"/>
                  </a:ext>
                </a:extLst>
              </a:tr>
              <a:tr h="14284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Estimated CR remaining in response,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84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85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98973288"/>
                  </a:ext>
                </a:extLst>
              </a:tr>
              <a:tr h="14284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Estimated PFS,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87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87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81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14284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Estimated OS,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95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88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bl>
          </a:graphicData>
        </a:graphic>
      </p:graphicFrame>
      <p:sp>
        <p:nvSpPr>
          <p:cNvPr id="6" name="TextBox 5">
            <a:extLst>
              <a:ext uri="{FF2B5EF4-FFF2-40B4-BE49-F238E27FC236}">
                <a16:creationId xmlns:a16="http://schemas.microsoft.com/office/drawing/2014/main" id="{9F69BA1B-7A5F-F4FA-5A65-D41DF0926F64}"/>
              </a:ext>
            </a:extLst>
          </p:cNvPr>
          <p:cNvSpPr txBox="1"/>
          <p:nvPr/>
        </p:nvSpPr>
        <p:spPr bwMode="auto">
          <a:xfrm>
            <a:off x="696845" y="3050810"/>
            <a:ext cx="944155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285750" indent="-285750" algn="l">
              <a:lnSpc>
                <a:spcPct val="100000"/>
              </a:lnSpc>
              <a:spcBef>
                <a:spcPct val="50000"/>
              </a:spcBef>
              <a:spcAft>
                <a:spcPct val="0"/>
              </a:spcAft>
              <a:buClrTx/>
              <a:buFont typeface="Wingdings" panose="05000000000000000000" pitchFamily="2" charset="2"/>
              <a:buChar char="§"/>
            </a:pPr>
            <a:r>
              <a:rPr lang="en-US" sz="1600" b="0" dirty="0">
                <a:solidFill>
                  <a:schemeClr val="bg1"/>
                </a:solidFill>
                <a:latin typeface="Calibri" panose="020F0502020204030204" pitchFamily="34" charset="0"/>
              </a:rPr>
              <a:t>Median time to response: 1.4 mo (range: 1.0-8.4); median time to CR: 2.7 mo (range: 1.2-16.3)</a:t>
            </a:r>
          </a:p>
          <a:p>
            <a:pPr marL="285750" indent="-285750" algn="l">
              <a:lnSpc>
                <a:spcPct val="100000"/>
              </a:lnSpc>
              <a:spcBef>
                <a:spcPct val="50000"/>
              </a:spcBef>
              <a:spcAft>
                <a:spcPct val="0"/>
              </a:spcAft>
              <a:buClrTx/>
              <a:buFont typeface="Wingdings" panose="05000000000000000000" pitchFamily="2" charset="2"/>
              <a:buChar char="§"/>
            </a:pPr>
            <a:r>
              <a:rPr lang="en-US" sz="1600" b="0" dirty="0">
                <a:solidFill>
                  <a:schemeClr val="bg1"/>
                </a:solidFill>
                <a:latin typeface="Calibri" panose="020F0502020204030204" pitchFamily="34" charset="0"/>
              </a:rPr>
              <a:t>Median DoR: 15.5 mo (95% CI: 9.7-20.8); median DoR not reached in those with previous CAR T-cell therapy</a:t>
            </a:r>
          </a:p>
        </p:txBody>
      </p:sp>
    </p:spTree>
    <p:extLst>
      <p:ext uri="{BB962C8B-B14F-4D97-AF65-F5344CB8AC3E}">
        <p14:creationId xmlns:p14="http://schemas.microsoft.com/office/powerpoint/2010/main" val="13246827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5E467-EDF2-4A7E-A9ED-65852D0CF7F1}"/>
              </a:ext>
            </a:extLst>
          </p:cNvPr>
          <p:cNvSpPr>
            <a:spLocks noGrp="1"/>
          </p:cNvSpPr>
          <p:nvPr>
            <p:ph type="title"/>
          </p:nvPr>
        </p:nvSpPr>
        <p:spPr/>
        <p:txBody>
          <a:bodyPr/>
          <a:lstStyle/>
          <a:p>
            <a:r>
              <a:rPr lang="en-US" altLang="en-US" dirty="0"/>
              <a:t>EPCORE NHL-1 Update: </a:t>
            </a:r>
            <a:r>
              <a:rPr lang="en-US" dirty="0"/>
              <a:t>TEAEs in Patients With LBCL </a:t>
            </a:r>
          </a:p>
        </p:txBody>
      </p:sp>
      <p:graphicFrame>
        <p:nvGraphicFramePr>
          <p:cNvPr id="8" name="Group 3">
            <a:extLst>
              <a:ext uri="{FF2B5EF4-FFF2-40B4-BE49-F238E27FC236}">
                <a16:creationId xmlns:a16="http://schemas.microsoft.com/office/drawing/2014/main" id="{C2D15975-32B1-7442-A6F7-FC484ECF9B5B}"/>
              </a:ext>
            </a:extLst>
          </p:cNvPr>
          <p:cNvGraphicFramePr>
            <a:graphicFrameLocks/>
          </p:cNvGraphicFramePr>
          <p:nvPr>
            <p:extLst>
              <p:ext uri="{D42A27DB-BD31-4B8C-83A1-F6EECF244321}">
                <p14:modId xmlns:p14="http://schemas.microsoft.com/office/powerpoint/2010/main" val="494852570"/>
              </p:ext>
            </p:extLst>
          </p:nvPr>
        </p:nvGraphicFramePr>
        <p:xfrm>
          <a:off x="727076" y="1604963"/>
          <a:ext cx="10779123" cy="2560432"/>
        </p:xfrm>
        <a:graphic>
          <a:graphicData uri="http://schemas.openxmlformats.org/drawingml/2006/table">
            <a:tbl>
              <a:tblPr/>
              <a:tblGrid>
                <a:gridCol w="3984072">
                  <a:extLst>
                    <a:ext uri="{9D8B030D-6E8A-4147-A177-3AD203B41FA5}">
                      <a16:colId xmlns:a16="http://schemas.microsoft.com/office/drawing/2014/main" val="20000"/>
                    </a:ext>
                  </a:extLst>
                </a:gridCol>
                <a:gridCol w="2265017">
                  <a:extLst>
                    <a:ext uri="{9D8B030D-6E8A-4147-A177-3AD203B41FA5}">
                      <a16:colId xmlns:a16="http://schemas.microsoft.com/office/drawing/2014/main" val="20001"/>
                    </a:ext>
                  </a:extLst>
                </a:gridCol>
                <a:gridCol w="2265017">
                  <a:extLst>
                    <a:ext uri="{9D8B030D-6E8A-4147-A177-3AD203B41FA5}">
                      <a16:colId xmlns:a16="http://schemas.microsoft.com/office/drawing/2014/main" val="20002"/>
                    </a:ext>
                  </a:extLst>
                </a:gridCol>
                <a:gridCol w="2265017">
                  <a:extLst>
                    <a:ext uri="{9D8B030D-6E8A-4147-A177-3AD203B41FA5}">
                      <a16:colId xmlns:a16="http://schemas.microsoft.com/office/drawing/2014/main" val="20003"/>
                    </a:ext>
                  </a:extLst>
                </a:gridCol>
              </a:tblGrid>
              <a:tr h="3657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TEAEs in ≥20% of LBCL (n = 157),</a:t>
                      </a:r>
                      <a:r>
                        <a:rPr kumimoji="0" lang="en-GB" sz="1800" b="1" i="0" u="none" strike="noStrike" cap="none" normalizeH="0" baseline="30000" dirty="0">
                          <a:ln>
                            <a:noFill/>
                          </a:ln>
                          <a:solidFill>
                            <a:schemeClr val="tx1"/>
                          </a:solidFill>
                          <a:effectLst/>
                          <a:latin typeface="Calibri" panose="020F0502020204030204" pitchFamily="34" charset="0"/>
                        </a:rPr>
                        <a:t>1</a:t>
                      </a:r>
                      <a:r>
                        <a:rPr kumimoji="0" lang="en-GB" sz="1800" b="1" i="0" u="none" strike="noStrike" cap="none" normalizeH="0" baseline="0" dirty="0">
                          <a:ln>
                            <a:noFill/>
                          </a:ln>
                          <a:solidFill>
                            <a:schemeClr val="tx1"/>
                          </a:solidFill>
                          <a:effectLst/>
                          <a:latin typeface="Calibri" panose="020F0502020204030204" pitchFamily="34" charset="0"/>
                        </a:rPr>
                        <a:t>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Grade 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Grade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3657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CRS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3657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Neutropenia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3657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Pyrexia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365760">
                <a:tc>
                  <a:txBody>
                    <a:bodyPr/>
                    <a:lstStyle/>
                    <a:p>
                      <a:pPr marL="0" marR="0" lvl="1" indent="0" algn="l" defTabSz="914400" rtl="0" eaLnBrk="1" fontAlgn="base" latinLnBrk="0" hangingPunct="1">
                        <a:lnSpc>
                          <a:spcPct val="100000"/>
                        </a:lnSpc>
                        <a:spcBef>
                          <a:spcPct val="0"/>
                        </a:spcBef>
                        <a:spcAft>
                          <a:spcPct val="0"/>
                        </a:spcAft>
                        <a:buClr>
                          <a:srgbClr val="000000"/>
                        </a:buClr>
                        <a:buSzPct val="120000"/>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Fatigue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23505735"/>
                  </a:ext>
                </a:extLst>
              </a:tr>
              <a:tr h="3657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Nausea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766960155"/>
                  </a:ext>
                </a:extLst>
              </a:tr>
              <a:tr h="3657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Diarrhea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33830499"/>
                  </a:ext>
                </a:extLst>
              </a:tr>
            </a:tbl>
          </a:graphicData>
        </a:graphic>
      </p:graphicFrame>
      <p:sp>
        <p:nvSpPr>
          <p:cNvPr id="10" name="Text Box 15">
            <a:extLst>
              <a:ext uri="{FF2B5EF4-FFF2-40B4-BE49-F238E27FC236}">
                <a16:creationId xmlns:a16="http://schemas.microsoft.com/office/drawing/2014/main" id="{5E66B684-EB40-BFF2-9327-2E7245BCC1B3}"/>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1. Karimi. ASCO 2023. Abstr 7525. 2. Thieblemont. JCO. 2023; 41:2238.</a:t>
            </a:r>
            <a:endParaRPr lang="en-US" altLang="en-US" sz="1200" b="0" dirty="0">
              <a:solidFill>
                <a:schemeClr val="bg2"/>
              </a:solidFill>
              <a:latin typeface="Calibri" panose="020F0502020204030204" pitchFamily="34" charset="0"/>
            </a:endParaRPr>
          </a:p>
        </p:txBody>
      </p:sp>
      <p:sp>
        <p:nvSpPr>
          <p:cNvPr id="12" name="Content Placeholder 11">
            <a:extLst>
              <a:ext uri="{FF2B5EF4-FFF2-40B4-BE49-F238E27FC236}">
                <a16:creationId xmlns:a16="http://schemas.microsoft.com/office/drawing/2014/main" id="{6E8134E7-1576-D760-0B76-40F07D4E6D2C}"/>
              </a:ext>
            </a:extLst>
          </p:cNvPr>
          <p:cNvSpPr>
            <a:spLocks noGrp="1"/>
          </p:cNvSpPr>
          <p:nvPr>
            <p:ph idx="1"/>
          </p:nvPr>
        </p:nvSpPr>
        <p:spPr>
          <a:xfrm>
            <a:off x="695335" y="4316681"/>
            <a:ext cx="10877529" cy="1893619"/>
          </a:xfrm>
        </p:spPr>
        <p:txBody>
          <a:bodyPr/>
          <a:lstStyle/>
          <a:p>
            <a:r>
              <a:rPr lang="en-US" dirty="0"/>
              <a:t>Safety consistent with previous reports</a:t>
            </a:r>
            <a:r>
              <a:rPr lang="en-US" baseline="30000" dirty="0"/>
              <a:t>2</a:t>
            </a:r>
          </a:p>
          <a:p>
            <a:r>
              <a:rPr lang="en-US" dirty="0"/>
              <a:t>Fatal TEAEs occurred in 15 patients</a:t>
            </a:r>
          </a:p>
          <a:p>
            <a:pPr lvl="1"/>
            <a:r>
              <a:rPr lang="en-US" dirty="0"/>
              <a:t>2 deaths deemed treatment related: COVID-19 pneumonia (n = 1), </a:t>
            </a:r>
            <a:br>
              <a:rPr lang="en-US" dirty="0"/>
            </a:br>
            <a:r>
              <a:rPr lang="en-US" dirty="0"/>
              <a:t>ICANS (n = 1; several confounding factors)</a:t>
            </a:r>
          </a:p>
        </p:txBody>
      </p:sp>
    </p:spTree>
    <p:extLst>
      <p:ext uri="{BB962C8B-B14F-4D97-AF65-F5344CB8AC3E}">
        <p14:creationId xmlns:p14="http://schemas.microsoft.com/office/powerpoint/2010/main" val="40365783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5E467-EDF2-4A7E-A9ED-65852D0CF7F1}"/>
              </a:ext>
            </a:extLst>
          </p:cNvPr>
          <p:cNvSpPr>
            <a:spLocks noGrp="1"/>
          </p:cNvSpPr>
          <p:nvPr>
            <p:ph type="title"/>
          </p:nvPr>
        </p:nvSpPr>
        <p:spPr/>
        <p:txBody>
          <a:bodyPr/>
          <a:lstStyle/>
          <a:p>
            <a:r>
              <a:rPr lang="en-US" altLang="en-US" dirty="0"/>
              <a:t>EPCORE NHL-1: </a:t>
            </a:r>
            <a:r>
              <a:rPr lang="en-US" dirty="0"/>
              <a:t>Cytokine-Release Syndrome</a:t>
            </a:r>
          </a:p>
        </p:txBody>
      </p:sp>
      <p:sp>
        <p:nvSpPr>
          <p:cNvPr id="3" name="Content Placeholder 2">
            <a:extLst>
              <a:ext uri="{FF2B5EF4-FFF2-40B4-BE49-F238E27FC236}">
                <a16:creationId xmlns:a16="http://schemas.microsoft.com/office/drawing/2014/main" id="{675479EE-6A6F-4E74-B2CC-2488280D02AA}"/>
              </a:ext>
            </a:extLst>
          </p:cNvPr>
          <p:cNvSpPr>
            <a:spLocks noGrp="1"/>
          </p:cNvSpPr>
          <p:nvPr>
            <p:ph idx="1"/>
          </p:nvPr>
        </p:nvSpPr>
        <p:spPr>
          <a:xfrm>
            <a:off x="657235" y="5119754"/>
            <a:ext cx="10877529" cy="808104"/>
          </a:xfrm>
        </p:spPr>
        <p:txBody>
          <a:bodyPr>
            <a:noAutofit/>
          </a:bodyPr>
          <a:lstStyle/>
          <a:p>
            <a:r>
              <a:rPr lang="en-US" sz="1800" dirty="0"/>
              <a:t>CRS primarily occurred following first full dose (Cycle 1, Day 15)</a:t>
            </a:r>
          </a:p>
          <a:p>
            <a:pPr lvl="1"/>
            <a:r>
              <a:rPr lang="en-US" sz="1600" dirty="0"/>
              <a:t>Anticytokine tx often used for events following dosing on Cycle 1, Day 15</a:t>
            </a:r>
          </a:p>
          <a:p>
            <a:r>
              <a:rPr lang="en-US" sz="1800" dirty="0"/>
              <a:t>Tocilizumab primarily used for grade 2/3 CRS</a:t>
            </a:r>
          </a:p>
        </p:txBody>
      </p:sp>
      <p:graphicFrame>
        <p:nvGraphicFramePr>
          <p:cNvPr id="8" name="Group 3">
            <a:extLst>
              <a:ext uri="{FF2B5EF4-FFF2-40B4-BE49-F238E27FC236}">
                <a16:creationId xmlns:a16="http://schemas.microsoft.com/office/drawing/2014/main" id="{C2D15975-32B1-7442-A6F7-FC484ECF9B5B}"/>
              </a:ext>
            </a:extLst>
          </p:cNvPr>
          <p:cNvGraphicFramePr>
            <a:graphicFrameLocks/>
          </p:cNvGraphicFramePr>
          <p:nvPr>
            <p:extLst>
              <p:ext uri="{D42A27DB-BD31-4B8C-83A1-F6EECF244321}">
                <p14:modId xmlns:p14="http://schemas.microsoft.com/office/powerpoint/2010/main" val="2670733841"/>
              </p:ext>
            </p:extLst>
          </p:nvPr>
        </p:nvGraphicFramePr>
        <p:xfrm>
          <a:off x="727075" y="1604963"/>
          <a:ext cx="10755128" cy="3383392"/>
        </p:xfrm>
        <a:graphic>
          <a:graphicData uri="http://schemas.openxmlformats.org/drawingml/2006/table">
            <a:tbl>
              <a:tblPr/>
              <a:tblGrid>
                <a:gridCol w="6509452">
                  <a:extLst>
                    <a:ext uri="{9D8B030D-6E8A-4147-A177-3AD203B41FA5}">
                      <a16:colId xmlns:a16="http://schemas.microsoft.com/office/drawing/2014/main" val="20000"/>
                    </a:ext>
                  </a:extLst>
                </a:gridCol>
                <a:gridCol w="4245676">
                  <a:extLst>
                    <a:ext uri="{9D8B030D-6E8A-4147-A177-3AD203B41FA5}">
                      <a16:colId xmlns:a16="http://schemas.microsoft.com/office/drawing/2014/main" val="3145780682"/>
                    </a:ext>
                  </a:extLst>
                </a:gridCol>
              </a:tblGrid>
              <a:tr h="14141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Parameter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LBCL (N = 157)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257028877"/>
                  </a:ext>
                </a:extLst>
              </a:tr>
              <a:tr h="26262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CRS,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Grade 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Grade 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80 (51)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50 (32)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25 (16)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time to onset after first full dose, hr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Treated with anti-cytokine therapy,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23 (15)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Leading to treatment discontinuation,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24115499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CRS resolution, n/n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79/80 (99)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0995996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time to resolution, day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 (1-27)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460213183"/>
                  </a:ext>
                </a:extLst>
              </a:tr>
            </a:tbl>
          </a:graphicData>
        </a:graphic>
      </p:graphicFrame>
      <p:sp>
        <p:nvSpPr>
          <p:cNvPr id="9" name="Text Box 15">
            <a:extLst>
              <a:ext uri="{FF2B5EF4-FFF2-40B4-BE49-F238E27FC236}">
                <a16:creationId xmlns:a16="http://schemas.microsoft.com/office/drawing/2014/main" id="{0021123F-E3B4-5EBD-9A37-890D90896C47}"/>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Karimi. ASCO 2023. Abstr 7525.</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9243180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1091AC-A559-4294-A210-6F3CFF66780B}"/>
              </a:ext>
            </a:extLst>
          </p:cNvPr>
          <p:cNvSpPr>
            <a:spLocks noGrp="1"/>
          </p:cNvSpPr>
          <p:nvPr>
            <p:ph type="title"/>
          </p:nvPr>
        </p:nvSpPr>
        <p:spPr/>
        <p:txBody>
          <a:bodyPr/>
          <a:lstStyle/>
          <a:p>
            <a:r>
              <a:rPr lang="en-US" altLang="en-US" dirty="0"/>
              <a:t>EPCORE NHL-1 Update: Investigator’s </a:t>
            </a:r>
            <a:r>
              <a:rPr lang="en-US" dirty="0"/>
              <a:t>Conclusions</a:t>
            </a:r>
          </a:p>
        </p:txBody>
      </p:sp>
      <p:sp>
        <p:nvSpPr>
          <p:cNvPr id="3" name="Content Placeholder 2">
            <a:extLst>
              <a:ext uri="{FF2B5EF4-FFF2-40B4-BE49-F238E27FC236}">
                <a16:creationId xmlns:a16="http://schemas.microsoft.com/office/drawing/2014/main" id="{25900E9D-A622-4535-B35B-D3CFEB876A99}"/>
              </a:ext>
            </a:extLst>
          </p:cNvPr>
          <p:cNvSpPr>
            <a:spLocks noGrp="1"/>
          </p:cNvSpPr>
          <p:nvPr>
            <p:ph idx="1"/>
          </p:nvPr>
        </p:nvSpPr>
        <p:spPr/>
        <p:txBody>
          <a:bodyPr/>
          <a:lstStyle/>
          <a:p>
            <a:r>
              <a:rPr lang="en-US" sz="2400" dirty="0"/>
              <a:t>In this updated analysis of patients with R/R B-cell NHL, epcoritamab monotherapy was associated with deep and durable responses and favorable long-term outcomes</a:t>
            </a:r>
            <a:r>
              <a:rPr lang="en-US" sz="2400" baseline="30000" dirty="0"/>
              <a:t>1</a:t>
            </a:r>
          </a:p>
          <a:p>
            <a:pPr lvl="1"/>
            <a:r>
              <a:rPr lang="en-US" sz="2200" dirty="0"/>
              <a:t>ORR: 61% for DLBCL and HGBCL, 63% for LBCL; 39% CR rate in both groups</a:t>
            </a:r>
          </a:p>
          <a:p>
            <a:pPr lvl="1"/>
            <a:r>
              <a:rPr lang="en-US" sz="2200" dirty="0"/>
              <a:t>Median DoR was 15.5 mo (if CR, median DoR: 20.8 mo in both groups)</a:t>
            </a:r>
          </a:p>
          <a:p>
            <a:r>
              <a:rPr lang="en-US" sz="2400" dirty="0"/>
              <a:t>TEAEs consistent with previous reports; no new safety signals observed</a:t>
            </a:r>
            <a:r>
              <a:rPr lang="en-US" sz="2400" baseline="30000" dirty="0"/>
              <a:t>1,2</a:t>
            </a:r>
          </a:p>
          <a:p>
            <a:pPr lvl="1"/>
            <a:r>
              <a:rPr lang="en-US" sz="2200" dirty="0"/>
              <a:t>2 treatment-related deaths: COVID-19 pneumonia (n = 1), ICANS (n = 1)</a:t>
            </a:r>
          </a:p>
          <a:p>
            <a:pPr lvl="1"/>
            <a:r>
              <a:rPr lang="en-US" sz="2200" dirty="0"/>
              <a:t>1 treatment discontinuation in LBCL group due to CRS</a:t>
            </a:r>
          </a:p>
          <a:p>
            <a:r>
              <a:rPr lang="en-US" sz="2400" dirty="0"/>
              <a:t>Investigators concluded these data support ongoing phase III trials evaluating epcoritamab alone and in combinations for DLBCL across multiple lines of treatment</a:t>
            </a:r>
          </a:p>
        </p:txBody>
      </p:sp>
      <p:sp>
        <p:nvSpPr>
          <p:cNvPr id="8" name="Text Box 15">
            <a:extLst>
              <a:ext uri="{FF2B5EF4-FFF2-40B4-BE49-F238E27FC236}">
                <a16:creationId xmlns:a16="http://schemas.microsoft.com/office/drawing/2014/main" id="{09216CAB-3600-6E53-13CD-104122A36CD2}"/>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1. Karimi. ASCO 2023. Abstr 7525. 2. Thieblemont. JCO. 2023; 41:2238.</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38648939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
        <p:nvSpPr>
          <p:cNvPr id="4" name="Content Placeholder 4">
            <a:extLst>
              <a:ext uri="{FF2B5EF4-FFF2-40B4-BE49-F238E27FC236}">
                <a16:creationId xmlns:a16="http://schemas.microsoft.com/office/drawing/2014/main" id="{B831CF02-3566-BDFF-CCC2-3B953144FB39}"/>
              </a:ext>
            </a:extLst>
          </p:cNvPr>
          <p:cNvSpPr txBox="1">
            <a:spLocks/>
          </p:cNvSpPr>
          <p:nvPr/>
        </p:nvSpPr>
        <p:spPr bwMode="auto">
          <a:xfrm>
            <a:off x="514351" y="4856674"/>
            <a:ext cx="11283950" cy="1155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r>
              <a:rPr lang="en-US" sz="2400" b="1" kern="0" dirty="0">
                <a:solidFill>
                  <a:srgbClr val="00823B"/>
                </a:solidFill>
                <a:hlinkClick r:id="rId3"/>
              </a:rPr>
              <a:t>clinicaloptions.com</a:t>
            </a:r>
            <a:endParaRPr lang="en-US" sz="2400" b="1" u="sng" kern="0" dirty="0">
              <a:solidFill>
                <a:srgbClr val="E1471D"/>
              </a:solidFill>
            </a:endParaRPr>
          </a:p>
        </p:txBody>
      </p:sp>
      <p:sp>
        <p:nvSpPr>
          <p:cNvPr id="6" name="Rectangle 10">
            <a:extLst>
              <a:ext uri="{FF2B5EF4-FFF2-40B4-BE49-F238E27FC236}">
                <a16:creationId xmlns:a16="http://schemas.microsoft.com/office/drawing/2014/main" id="{AAE09AEE-5F03-D819-B7A6-489EBCD424ED}"/>
              </a:ext>
            </a:extLst>
          </p:cNvPr>
          <p:cNvSpPr>
            <a:spLocks noGrp="1" noChangeArrowheads="1"/>
          </p:cNvSpPr>
          <p:nvPr>
            <p:ph type="title"/>
          </p:nvPr>
        </p:nvSpPr>
        <p:spPr bwMode="gray">
          <a:xfrm>
            <a:off x="514484" y="239715"/>
            <a:ext cx="11244016" cy="1674813"/>
          </a:xfrm>
        </p:spPr>
        <p:txBody>
          <a:bodyPr/>
          <a:lstStyle/>
          <a:p>
            <a:pPr eaLnBrk="1" hangingPunct="1"/>
            <a:r>
              <a:rPr lang="en-US" altLang="en-US" sz="4000" dirty="0"/>
              <a:t>Go Online for More CCO </a:t>
            </a:r>
            <a:br>
              <a:rPr lang="en-US" altLang="en-US" sz="4000" dirty="0"/>
            </a:br>
            <a:r>
              <a:rPr lang="en-US" altLang="en-US" sz="4000" dirty="0"/>
              <a:t>Coverage of ASCO 2023!</a:t>
            </a:r>
          </a:p>
        </p:txBody>
      </p:sp>
      <p:sp>
        <p:nvSpPr>
          <p:cNvPr id="7" name="Rectangle 2">
            <a:extLst>
              <a:ext uri="{FF2B5EF4-FFF2-40B4-BE49-F238E27FC236}">
                <a16:creationId xmlns:a16="http://schemas.microsoft.com/office/drawing/2014/main" id="{8D7C779E-5EBC-FAAD-6EB9-96CEF70CF0B6}"/>
              </a:ext>
            </a:extLst>
          </p:cNvPr>
          <p:cNvSpPr>
            <a:spLocks noGrp="1" noChangeArrowheads="1"/>
          </p:cNvSpPr>
          <p:nvPr>
            <p:ph sz="quarter" idx="10"/>
          </p:nvPr>
        </p:nvSpPr>
        <p:spPr>
          <a:xfrm>
            <a:off x="609759" y="1803012"/>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8" name="TextBox 7">
            <a:extLst>
              <a:ext uri="{FF2B5EF4-FFF2-40B4-BE49-F238E27FC236}">
                <a16:creationId xmlns:a16="http://schemas.microsoft.com/office/drawing/2014/main" id="{E23DC03D-1C74-70E8-259A-CE88367A425C}"/>
              </a:ext>
            </a:extLst>
          </p:cNvPr>
          <p:cNvSpPr txBox="1"/>
          <p:nvPr/>
        </p:nvSpPr>
        <p:spPr bwMode="auto">
          <a:xfrm>
            <a:off x="4361180" y="2806115"/>
            <a:ext cx="6121400"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Hematologic malignancies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Lung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Skin cancer</a:t>
            </a:r>
          </a:p>
        </p:txBody>
      </p:sp>
      <p:sp>
        <p:nvSpPr>
          <p:cNvPr id="9" name="TextBox 8">
            <a:extLst>
              <a:ext uri="{FF2B5EF4-FFF2-40B4-BE49-F238E27FC236}">
                <a16:creationId xmlns:a16="http://schemas.microsoft.com/office/drawing/2014/main" id="{A903DC71-DF92-62CA-FAB6-C69A85CF97F1}"/>
              </a:ext>
            </a:extLst>
          </p:cNvPr>
          <p:cNvSpPr txBox="1"/>
          <p:nvPr/>
        </p:nvSpPr>
        <p:spPr bwMode="auto">
          <a:xfrm>
            <a:off x="612517" y="2808721"/>
            <a:ext cx="36513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Breast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Gastrointestinal cancers</a:t>
            </a:r>
          </a:p>
          <a:p>
            <a:pPr marL="285750" indent="-285750">
              <a:lnSpc>
                <a:spcPct val="90000"/>
              </a:lnSpc>
              <a:spcBef>
                <a:spcPts val="1000"/>
              </a:spcBef>
              <a:buFont typeface="Wingdings" panose="05000000000000000000" pitchFamily="2" charset="2"/>
              <a:buChar char="§"/>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Gynecologic cancers</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56M7VY3CDVN5-824024253-2</_dlc_DocId>
    <_dlc_DocIdUrl xmlns="d54cbe69-32bd-412a-b004-9152f949605e">
      <Url>https://intranet.clinicaloptions.com/mews/oncology/ONC_2023_ASCO_CF_(PRP6243)/HEME_7525_Karimi/_layouts/15/DocIdRedir.aspx?ID=56M7VY3CDVN5-824024253-2</Url>
      <Description>56M7VY3CDVN5-824024253-2</Description>
    </_dlc_DocIdUrl>
    <Document_x0020_Category xmlns="6ebcd4de-a2f6-4383-83e6-ac07cd39cdd5">Conference Capsule Slides</Document_x0020_Category>
  </documentManagement>
</p:properties>
</file>

<file path=customXml/item2.xml><?xml version="1.0" encoding="utf-8"?>
<LongProperties xmlns="http://schemas.microsoft.com/office/2006/metadata/long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D567D04CF934D42AF41F9B61E890C74" ma:contentTypeVersion="1" ma:contentTypeDescription="Create a new document." ma:contentTypeScope="" ma:versionID="9d7ca06e4907e178e0e2f6cfeaa4290f">
  <xsd:schema xmlns:xsd="http://www.w3.org/2001/XMLSchema" xmlns:xs="http://www.w3.org/2001/XMLSchema" xmlns:p="http://schemas.microsoft.com/office/2006/metadata/properties" xmlns:ns2="d54cbe69-32bd-412a-b004-9152f949605e" xmlns:ns3="6ebcd4de-a2f6-4383-83e6-ac07cd39cdd5" targetNamespace="http://schemas.microsoft.com/office/2006/metadata/properties" ma:root="true" ma:fieldsID="876dd1dfc089f49445365263ef6e1389" ns2:_="" ns3:_="">
    <xsd:import namespace="d54cbe69-32bd-412a-b004-9152f949605e"/>
    <xsd:import namespace="6ebcd4de-a2f6-4383-83e6-ac07cd39cdd5"/>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6ebcd4de-a2f6-4383-83e6-ac07cd39cdd5"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5.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BA55BC3-5A03-47C2-8EC3-D964C3B5E779}">
  <ds:schemaRefs>
    <ds:schemaRef ds:uri="http://purl.org/dc/dcmitype/"/>
    <ds:schemaRef ds:uri="http://schemas.microsoft.com/office/2006/documentManagement/types"/>
    <ds:schemaRef ds:uri="6ebcd4de-a2f6-4383-83e6-ac07cd39cdd5"/>
    <ds:schemaRef ds:uri="http://schemas.openxmlformats.org/package/2006/metadata/core-properties"/>
    <ds:schemaRef ds:uri="http://purl.org/dc/elements/1.1/"/>
    <ds:schemaRef ds:uri="http://purl.org/dc/terms/"/>
    <ds:schemaRef ds:uri="http://schemas.microsoft.com/office/infopath/2007/PartnerControls"/>
    <ds:schemaRef ds:uri="d54cbe69-32bd-412a-b004-9152f949605e"/>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3.xml><?xml version="1.0" encoding="utf-8"?>
<ds:datastoreItem xmlns:ds="http://schemas.openxmlformats.org/officeDocument/2006/customXml" ds:itemID="{21180218-9D89-4338-840B-3B166D782B6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6ebcd4de-a2f6-4383-83e6-ac07cd39cdd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D822369C-4A1B-4109-A1AA-86AD9FD19E09}">
  <ds:schemaRefs>
    <ds:schemaRef ds:uri="http://schemas.microsoft.com/sharepoint/events"/>
  </ds:schemaRefs>
</ds:datastoreItem>
</file>

<file path=customXml/itemProps5.xml><?xml version="1.0" encoding="utf-8"?>
<ds:datastoreItem xmlns:ds="http://schemas.openxmlformats.org/officeDocument/2006/customXml" ds:itemID="{3A18F4D2-3653-4F4F-B917-116198900D9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1516</TotalTime>
  <Words>2125</Words>
  <Application>Microsoft Office PowerPoint</Application>
  <PresentationFormat>Widescreen</PresentationFormat>
  <Paragraphs>309</Paragraphs>
  <Slides>10</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Google Sans</vt:lpstr>
      <vt:lpstr>Times</vt:lpstr>
      <vt:lpstr>Wingdings</vt:lpstr>
      <vt:lpstr>2022_CCO_Template</vt:lpstr>
      <vt:lpstr>EPCORE NHL-1 Update: Pivotal Phase I/II Trial of Epcoritamab in Patients With R/R B-Cell NHL</vt:lpstr>
      <vt:lpstr>About These Slides</vt:lpstr>
      <vt:lpstr>EPCORE NHL-1 Update: Background</vt:lpstr>
      <vt:lpstr>EPCORE NHL-1 Update: Study Design</vt:lpstr>
      <vt:lpstr>EPCORE NHL-1 Update:  Baseline Characteristics and Patient Disposition</vt:lpstr>
      <vt:lpstr>EPCORE NHL-1 Update: Efficacy</vt:lpstr>
      <vt:lpstr>EPCORE NHL-1 Update: TEAEs in Patients With LBCL </vt:lpstr>
      <vt:lpstr>EPCORE NHL-1: Cytokine-Release Syndrome</vt:lpstr>
      <vt:lpstr>EPCORE NHL-1 Update: Investigator’s Conclusions</vt:lpstr>
      <vt:lpstr>Go Online for More CCO  Coverage of ASCO 2023!</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EPCORE NHL-1 Update: Pivotal Phase I/II Trial of Epcoritamab in Patients With R/R B-Cell NHL</dc:title>
  <dc:creator>Preferred User</dc:creator>
  <cp:lastModifiedBy>nkolenko@clinicaloptions.com</cp:lastModifiedBy>
  <cp:revision>64</cp:revision>
  <cp:lastPrinted>2016-09-26T20:21:49Z</cp:lastPrinted>
  <dcterms:created xsi:type="dcterms:W3CDTF">2005-05-27T15:08:01Z</dcterms:created>
  <dcterms:modified xsi:type="dcterms:W3CDTF">2023-06-09T21:19:31Z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23c4fc27-71b1-471c-9f2b-0e23cbe7e7e4</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0x0101006D567D04CF934D42AF41F9B61E890C74</vt:lpwstr>
  </property>
  <property fmtid="{D5CDD505-2E9C-101B-9397-08002B2CF9AE}" pid="9" name="MediaServiceImageTags">
    <vt:lpwstr/>
  </property>
</Properties>
</file>